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029" r:id="rId2"/>
    <p:sldId id="2996" r:id="rId3"/>
    <p:sldId id="2994" r:id="rId4"/>
    <p:sldId id="2995" r:id="rId5"/>
    <p:sldId id="3024" r:id="rId6"/>
    <p:sldId id="3418" r:id="rId7"/>
    <p:sldId id="3176" r:id="rId8"/>
    <p:sldId id="3737" r:id="rId9"/>
    <p:sldId id="3738" r:id="rId10"/>
    <p:sldId id="3736" r:id="rId11"/>
    <p:sldId id="3858" r:id="rId12"/>
    <p:sldId id="3753" r:id="rId13"/>
    <p:sldId id="3754" r:id="rId14"/>
    <p:sldId id="3755" r:id="rId15"/>
    <p:sldId id="3756" r:id="rId16"/>
    <p:sldId id="3907" r:id="rId17"/>
    <p:sldId id="3885" r:id="rId18"/>
    <p:sldId id="3905" r:id="rId19"/>
    <p:sldId id="3906" r:id="rId20"/>
    <p:sldId id="1719" r:id="rId21"/>
    <p:sldId id="1720" r:id="rId22"/>
    <p:sldId id="1712" r:id="rId23"/>
    <p:sldId id="1417" r:id="rId24"/>
    <p:sldId id="3887" r:id="rId25"/>
    <p:sldId id="3886" r:id="rId26"/>
    <p:sldId id="3889" r:id="rId27"/>
    <p:sldId id="3903" r:id="rId28"/>
    <p:sldId id="3891" r:id="rId29"/>
    <p:sldId id="3892" r:id="rId30"/>
    <p:sldId id="3908" r:id="rId31"/>
    <p:sldId id="3893" r:id="rId32"/>
    <p:sldId id="3894" r:id="rId33"/>
    <p:sldId id="3895" r:id="rId34"/>
    <p:sldId id="3896" r:id="rId35"/>
    <p:sldId id="3897" r:id="rId36"/>
    <p:sldId id="3898" r:id="rId37"/>
    <p:sldId id="3899" r:id="rId38"/>
    <p:sldId id="3900" r:id="rId39"/>
    <p:sldId id="3901" r:id="rId40"/>
    <p:sldId id="3824" r:id="rId41"/>
    <p:sldId id="3825" r:id="rId42"/>
    <p:sldId id="2958" r:id="rId43"/>
    <p:sldId id="3856" r:id="rId44"/>
    <p:sldId id="3225" r:id="rId45"/>
  </p:sldIdLst>
  <p:sldSz cx="9144000" cy="6858000" type="screen4x3"/>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D579"/>
    <a:srgbClr val="01189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5" autoAdjust="0"/>
    <p:restoredTop sz="95687"/>
  </p:normalViewPr>
  <p:slideViewPr>
    <p:cSldViewPr>
      <p:cViewPr varScale="1">
        <p:scale>
          <a:sx n="76" d="100"/>
          <a:sy n="76" d="100"/>
        </p:scale>
        <p:origin x="208" y="776"/>
      </p:cViewPr>
      <p:guideLst>
        <p:guide orient="horz" pos="2160"/>
        <p:guide pos="2880"/>
      </p:guideLst>
    </p:cSldViewPr>
  </p:slideViewPr>
  <p:outlineViewPr>
    <p:cViewPr>
      <p:scale>
        <a:sx n="33" d="100"/>
        <a:sy n="33" d="100"/>
      </p:scale>
      <p:origin x="78" y="14448"/>
    </p:cViewPr>
  </p:outlineViewPr>
  <p:notesTextViewPr>
    <p:cViewPr>
      <p:scale>
        <a:sx n="100" d="100"/>
        <a:sy n="100" d="100"/>
      </p:scale>
      <p:origin x="0" y="0"/>
    </p:cViewPr>
  </p:notesTextViewPr>
  <p:notesViewPr>
    <p:cSldViewPr>
      <p:cViewPr varScale="1">
        <p:scale>
          <a:sx n="48" d="100"/>
          <a:sy n="48" d="100"/>
        </p:scale>
        <p:origin x="-136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TW" altLang="en-US"/>
          </a:p>
        </p:txBody>
      </p:sp>
      <p:sp>
        <p:nvSpPr>
          <p:cNvPr id="3" name="日期版面配置區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C72C0129-022D-401F-A52D-1F9820E15368}" type="datetimeFigureOut">
              <a:rPr lang="zh-TW" altLang="en-US"/>
              <a:pPr>
                <a:defRPr/>
              </a:pPr>
              <a:t>2021/6/1</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96E8DF6-B054-4FFE-89D0-5CFE4CCCCF61}" type="slidenum">
              <a:rPr lang="zh-TW" altLang="en-US"/>
              <a:pPr>
                <a:defRPr/>
              </a:pPr>
              <a:t>‹#›</a:t>
            </a:fld>
            <a:endParaRPr lang="zh-TW" altLang="en-US"/>
          </a:p>
        </p:txBody>
      </p:sp>
    </p:spTree>
    <p:extLst>
      <p:ext uri="{BB962C8B-B14F-4D97-AF65-F5344CB8AC3E}">
        <p14:creationId xmlns:p14="http://schemas.microsoft.com/office/powerpoint/2010/main" val="388286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3" name="日期版面配置區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kumimoji="0" sz="1300">
                <a:latin typeface="Calibri" pitchFamily="34" charset="0"/>
              </a:defRPr>
            </a:lvl1pPr>
          </a:lstStyle>
          <a:p>
            <a:pPr>
              <a:defRPr/>
            </a:pPr>
            <a:fld id="{398B6CEF-DEA6-4B03-93E6-02F71F0913F2}" type="datetimeFigureOut">
              <a:rPr lang="zh-TW" altLang="en-US"/>
              <a:pPr>
                <a:defRPr/>
              </a:pPr>
              <a:t>2021/6/1</a:t>
            </a:fld>
            <a:endParaRPr lang="zh-TW" altLang="en-US"/>
          </a:p>
        </p:txBody>
      </p:sp>
      <p:sp>
        <p:nvSpPr>
          <p:cNvPr id="4" name="投影片圖像版面配置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zh-TW" altLang="en-US" noProof="0"/>
          </a:p>
        </p:txBody>
      </p:sp>
      <p:sp>
        <p:nvSpPr>
          <p:cNvPr id="5" name="備忘稿版面配置區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kumimoji="0" sz="1300">
                <a:latin typeface="Calibri" pitchFamily="34" charset="0"/>
              </a:defRPr>
            </a:lvl1pPr>
          </a:lstStyle>
          <a:p>
            <a:pPr>
              <a:defRPr/>
            </a:pPr>
            <a:endParaRPr lang="zh-TW" altLang="en-US"/>
          </a:p>
        </p:txBody>
      </p:sp>
      <p:sp>
        <p:nvSpPr>
          <p:cNvPr id="7" name="投影片編號版面配置區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kumimoji="0" sz="1300">
                <a:latin typeface="Calibri" pitchFamily="34" charset="0"/>
              </a:defRPr>
            </a:lvl1pPr>
          </a:lstStyle>
          <a:p>
            <a:pPr>
              <a:defRPr/>
            </a:pPr>
            <a:fld id="{CC37BE81-25FA-464E-A2F0-A651BAE83B62}" type="slidenum">
              <a:rPr lang="zh-TW" altLang="en-US"/>
              <a:pPr>
                <a:defRPr/>
              </a:pPr>
              <a:t>‹#›</a:t>
            </a:fld>
            <a:endParaRPr lang="zh-TW" altLang="en-US"/>
          </a:p>
        </p:txBody>
      </p:sp>
    </p:spTree>
    <p:extLst>
      <p:ext uri="{BB962C8B-B14F-4D97-AF65-F5344CB8AC3E}">
        <p14:creationId xmlns:p14="http://schemas.microsoft.com/office/powerpoint/2010/main" val="2444436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1</a:t>
            </a:fld>
            <a:endParaRPr lang="zh-TW" altLang="en-US"/>
          </a:p>
        </p:txBody>
      </p:sp>
    </p:spTree>
    <p:extLst>
      <p:ext uri="{BB962C8B-B14F-4D97-AF65-F5344CB8AC3E}">
        <p14:creationId xmlns:p14="http://schemas.microsoft.com/office/powerpoint/2010/main" val="126885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b="1" baseline="0">
                <a:solidFill>
                  <a:schemeClr val="tx1">
                    <a:tint val="75000"/>
                  </a:schemeClr>
                </a:solidFill>
                <a:latin typeface="Calibri" pitchFamily="34"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D8A174DE-7399-4FAF-8713-5B9736F2F8B2}" type="datetime1">
              <a:rPr lang="zh-TW" altLang="en-US"/>
              <a:pPr>
                <a:defRPr/>
              </a:pPr>
              <a:t>2021/6/1</a:t>
            </a:fld>
            <a:endParaRPr lang="zh-TW" altLang="en-US"/>
          </a:p>
        </p:txBody>
      </p:sp>
      <p:sp>
        <p:nvSpPr>
          <p:cNvPr id="5" name="頁尾版面配置區 4"/>
          <p:cNvSpPr>
            <a:spLocks noGrp="1"/>
          </p:cNvSpPr>
          <p:nvPr>
            <p:ph type="ftr" sz="quarter" idx="11"/>
          </p:nvPr>
        </p:nvSpPr>
        <p:spPr>
          <a:xfrm>
            <a:off x="2987675"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7932B402-6D6A-4C9A-A75A-FDAD2E780D65}" type="slidenum">
              <a:rPr lang="zh-TW" altLang="en-US"/>
              <a:pPr>
                <a:defRPr/>
              </a:pPr>
              <a:t>‹#›</a:t>
            </a:fld>
            <a:endParaRPr lang="zh-TW" altLang="en-US"/>
          </a:p>
        </p:txBody>
      </p:sp>
    </p:spTree>
    <p:extLst>
      <p:ext uri="{BB962C8B-B14F-4D97-AF65-F5344CB8AC3E}">
        <p14:creationId xmlns:p14="http://schemas.microsoft.com/office/powerpoint/2010/main" val="192638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55B8974-7798-42B3-A1B4-27D4BF8EA247}" type="datetime1">
              <a:rPr lang="zh-TW" altLang="en-US"/>
              <a:pPr>
                <a:defRPr/>
              </a:pPr>
              <a:t>2021/6/1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5DCEEE9-7387-4C83-BCC0-B99AD344B485}" type="slidenum">
              <a:rPr lang="zh-TW" altLang="en-US"/>
              <a:pPr>
                <a:defRPr/>
              </a:pPr>
              <a:t>‹#›</a:t>
            </a:fld>
            <a:endParaRPr lang="zh-TW" altLang="en-US"/>
          </a:p>
        </p:txBody>
      </p:sp>
    </p:spTree>
    <p:extLst>
      <p:ext uri="{BB962C8B-B14F-4D97-AF65-F5344CB8AC3E}">
        <p14:creationId xmlns:p14="http://schemas.microsoft.com/office/powerpoint/2010/main" val="2320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649D65A-E779-4EBC-8F20-05FD1E789EF8}" type="datetime1">
              <a:rPr lang="zh-TW" altLang="en-US"/>
              <a:pPr>
                <a:defRPr/>
              </a:pPr>
              <a:t>2021/6/1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3180FC-6B0B-4AD0-8BCE-15C0005B9CF9}" type="slidenum">
              <a:rPr lang="zh-TW" altLang="en-US"/>
              <a:pPr>
                <a:defRPr/>
              </a:pPr>
              <a:t>‹#›</a:t>
            </a:fld>
            <a:endParaRPr lang="zh-TW" altLang="en-US"/>
          </a:p>
        </p:txBody>
      </p:sp>
    </p:spTree>
    <p:extLst>
      <p:ext uri="{BB962C8B-B14F-4D97-AF65-F5344CB8AC3E}">
        <p14:creationId xmlns:p14="http://schemas.microsoft.com/office/powerpoint/2010/main" val="40256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EA7A8117-F5CA-49B3-9AE8-B66B796AEA97}" type="datetime1">
              <a:rPr lang="zh-TW" altLang="en-US"/>
              <a:pPr>
                <a:defRPr/>
              </a:pPr>
              <a:t>2021/6/1</a:t>
            </a:fld>
            <a:endParaRPr lang="zh-TW" altLang="en-US"/>
          </a:p>
        </p:txBody>
      </p:sp>
      <p:sp>
        <p:nvSpPr>
          <p:cNvPr id="5" name="頁尾版面配置區 4"/>
          <p:cNvSpPr>
            <a:spLocks noGrp="1"/>
          </p:cNvSpPr>
          <p:nvPr>
            <p:ph type="ftr" sz="quarter" idx="11"/>
          </p:nvPr>
        </p:nvSpPr>
        <p:spPr>
          <a:xfrm>
            <a:off x="3124200"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pPr>
              <a:defRPr/>
            </a:pPr>
            <a:fld id="{E78C9E75-97FD-45D9-8ED3-955348887BB1}" type="slidenum">
              <a:rPr lang="zh-TW" altLang="en-US"/>
              <a:pPr>
                <a:defRPr/>
              </a:pPr>
              <a:t>‹#›</a:t>
            </a:fld>
            <a:endParaRPr lang="zh-TW" altLang="en-US"/>
          </a:p>
        </p:txBody>
      </p:sp>
    </p:spTree>
    <p:extLst>
      <p:ext uri="{BB962C8B-B14F-4D97-AF65-F5344CB8AC3E}">
        <p14:creationId xmlns:p14="http://schemas.microsoft.com/office/powerpoint/2010/main" val="34907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0F01D57-3C38-485F-A5BA-38A4154D1BBF}" type="datetime1">
              <a:rPr lang="zh-TW" altLang="en-US"/>
              <a:pPr>
                <a:defRPr/>
              </a:pPr>
              <a:t>2021/6/1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024E28-1ACB-44F7-99BA-BF1B88651E9B}" type="slidenum">
              <a:rPr lang="zh-TW" altLang="en-US"/>
              <a:pPr>
                <a:defRPr/>
              </a:pPr>
              <a:t>‹#›</a:t>
            </a:fld>
            <a:endParaRPr lang="zh-TW" altLang="en-US"/>
          </a:p>
        </p:txBody>
      </p:sp>
    </p:spTree>
    <p:extLst>
      <p:ext uri="{BB962C8B-B14F-4D97-AF65-F5344CB8AC3E}">
        <p14:creationId xmlns:p14="http://schemas.microsoft.com/office/powerpoint/2010/main" val="312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8B077019-D080-4302-A620-8874F806370A}" type="datetime1">
              <a:rPr lang="zh-TW" altLang="en-US"/>
              <a:pPr>
                <a:defRPr/>
              </a:pPr>
              <a:t>2021/6/1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97A9801-FC0E-4D88-8A6C-29F1315C8650}" type="slidenum">
              <a:rPr lang="zh-TW" altLang="en-US"/>
              <a:pPr>
                <a:defRPr/>
              </a:pPr>
              <a:t>‹#›</a:t>
            </a:fld>
            <a:endParaRPr lang="zh-TW" altLang="en-US"/>
          </a:p>
        </p:txBody>
      </p:sp>
    </p:spTree>
    <p:extLst>
      <p:ext uri="{BB962C8B-B14F-4D97-AF65-F5344CB8AC3E}">
        <p14:creationId xmlns:p14="http://schemas.microsoft.com/office/powerpoint/2010/main" val="393922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075603B-203C-40CF-AAE0-1F27196C21BF}" type="datetime1">
              <a:rPr lang="zh-TW" altLang="en-US"/>
              <a:pPr>
                <a:defRPr/>
              </a:pPr>
              <a:t>2021/6/1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27CFAE-FA54-4E36-B923-24FFDDA53C13}" type="slidenum">
              <a:rPr lang="zh-TW" altLang="en-US"/>
              <a:pPr>
                <a:defRPr/>
              </a:pPr>
              <a:t>‹#›</a:t>
            </a:fld>
            <a:endParaRPr lang="zh-TW" altLang="en-US"/>
          </a:p>
        </p:txBody>
      </p:sp>
    </p:spTree>
    <p:extLst>
      <p:ext uri="{BB962C8B-B14F-4D97-AF65-F5344CB8AC3E}">
        <p14:creationId xmlns:p14="http://schemas.microsoft.com/office/powerpoint/2010/main" val="392694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F77DD28-F6B9-4809-9190-7B5EF78560CB}" type="datetime1">
              <a:rPr lang="zh-TW" altLang="en-US"/>
              <a:pPr>
                <a:defRPr/>
              </a:pPr>
              <a:t>2021/6/1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6302B54-F380-403C-8C88-31ABACEBE624}" type="slidenum">
              <a:rPr lang="zh-TW" altLang="en-US"/>
              <a:pPr>
                <a:defRPr/>
              </a:pPr>
              <a:t>‹#›</a:t>
            </a:fld>
            <a:endParaRPr lang="zh-TW" altLang="en-US"/>
          </a:p>
        </p:txBody>
      </p:sp>
    </p:spTree>
    <p:extLst>
      <p:ext uri="{BB962C8B-B14F-4D97-AF65-F5344CB8AC3E}">
        <p14:creationId xmlns:p14="http://schemas.microsoft.com/office/powerpoint/2010/main" val="397851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DA7CADA-511E-469A-AB85-F561DD59866F}" type="datetime1">
              <a:rPr lang="zh-TW" altLang="en-US"/>
              <a:pPr>
                <a:defRPr/>
              </a:pPr>
              <a:t>2021/6/1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0B42FA49-737E-41E5-B3D8-A9D9B2507194}" type="slidenum">
              <a:rPr lang="zh-TW" altLang="en-US"/>
              <a:pPr>
                <a:defRPr/>
              </a:pPr>
              <a:t>‹#›</a:t>
            </a:fld>
            <a:endParaRPr lang="zh-TW" altLang="en-US"/>
          </a:p>
        </p:txBody>
      </p:sp>
    </p:spTree>
    <p:extLst>
      <p:ext uri="{BB962C8B-B14F-4D97-AF65-F5344CB8AC3E}">
        <p14:creationId xmlns:p14="http://schemas.microsoft.com/office/powerpoint/2010/main" val="17850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6143870-5F10-4D76-8D8B-89AAD8A00E82}" type="datetime1">
              <a:rPr lang="zh-TW" altLang="en-US"/>
              <a:pPr>
                <a:defRPr/>
              </a:pPr>
              <a:t>2021/6/1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E414FB1-0410-4AE1-B822-F1FE73B2D14D}" type="slidenum">
              <a:rPr lang="zh-TW" altLang="en-US"/>
              <a:pPr>
                <a:defRPr/>
              </a:pPr>
              <a:t>‹#›</a:t>
            </a:fld>
            <a:endParaRPr lang="zh-TW" altLang="en-US"/>
          </a:p>
        </p:txBody>
      </p:sp>
    </p:spTree>
    <p:extLst>
      <p:ext uri="{BB962C8B-B14F-4D97-AF65-F5344CB8AC3E}">
        <p14:creationId xmlns:p14="http://schemas.microsoft.com/office/powerpoint/2010/main" val="349169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0B351BE-0651-4439-A96D-A8AF55668BF6}" type="datetime1">
              <a:rPr lang="zh-TW" altLang="en-US"/>
              <a:pPr>
                <a:defRPr/>
              </a:pPr>
              <a:t>2021/6/1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77D47A4-EEE4-40D9-B3F4-E20BDA7A7E13}" type="slidenum">
              <a:rPr lang="zh-TW" altLang="en-US"/>
              <a:pPr>
                <a:defRPr/>
              </a:pPr>
              <a:t>‹#›</a:t>
            </a:fld>
            <a:endParaRPr lang="zh-TW" altLang="en-US"/>
          </a:p>
        </p:txBody>
      </p:sp>
    </p:spTree>
    <p:extLst>
      <p:ext uri="{BB962C8B-B14F-4D97-AF65-F5344CB8AC3E}">
        <p14:creationId xmlns:p14="http://schemas.microsoft.com/office/powerpoint/2010/main" val="136358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defRPr>
            </a:lvl1pPr>
          </a:lstStyle>
          <a:p>
            <a:pPr>
              <a:defRPr/>
            </a:pPr>
            <a:fld id="{3CBE6FA7-69AA-4937-824A-EE5F3C7CC30D}" type="datetime1">
              <a:rPr lang="zh-TW" altLang="en-US"/>
              <a:pPr>
                <a:defRPr/>
              </a:pPr>
              <a:t>2021/6/1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defRPr>
            </a:lvl1pPr>
          </a:lstStyle>
          <a:p>
            <a:pPr>
              <a:defRPr/>
            </a:pPr>
            <a:fld id="{35A37E67-E9F5-4A38-925D-82CDC951CB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12" r:id="rId1"/>
    <p:sldLayoutId id="2147484413"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il.im.tku.edu.tw/~myday/" TargetMode="External"/><Relationship Id="rId13" Type="http://schemas.openxmlformats.org/officeDocument/2006/relationships/image" Target="../media/image4.tiff"/><Relationship Id="rId3" Type="http://schemas.openxmlformats.org/officeDocument/2006/relationships/hyperlink" Target="https://web.ntpu.edu.tw/~myday/" TargetMode="External"/><Relationship Id="rId7" Type="http://schemas.openxmlformats.org/officeDocument/2006/relationships/hyperlink" Target="http://www.mis.ntpu.edu.tw/"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2.jpg"/><Relationship Id="rId5" Type="http://schemas.openxmlformats.org/officeDocument/2006/relationships/hyperlink" Target="http://www.mis.ntpu.edu.tw/en/" TargetMode="External"/><Relationship Id="rId10" Type="http://schemas.openxmlformats.org/officeDocument/2006/relationships/image" Target="../media/image1.jpeg"/><Relationship Id="rId4" Type="http://schemas.openxmlformats.org/officeDocument/2006/relationships/hyperlink" Target="https://web.ntpu.edu.tw/~myday/cindex.htm" TargetMode="External"/><Relationship Id="rId9" Type="http://schemas.openxmlformats.org/officeDocument/2006/relationships/hyperlink" Target="https://web.ntpu.edu.tw/~myda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ostondynamics.com/spo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ostondynamics.com/atla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Rj34o4hN4I"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5t6K9iwcdw"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ed.com/talks/noriko_arai_can_a_robot_pass_a_university_entrance_exam"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www.youtube.com/watch?v=XQZjkPyJ8K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aperswithcode.com/sot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ageron/handson-ml2" TargetMode="External"/><Relationship Id="rId2" Type="http://schemas.openxmlformats.org/officeDocument/2006/relationships/hyperlink" Target="https://www.amazon.com/Hands-Machine-Learning-Scikit-Learn-TensorFlow/dp/1492032646/"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2.xml.rels><?xml version="1.0" encoding="UTF-8" standalone="yes"?>
<Relationships xmlns="http://schemas.openxmlformats.org/package/2006/relationships"><Relationship Id="rId8" Type="http://schemas.openxmlformats.org/officeDocument/2006/relationships/hyperlink" Target="https://nbviewer.jupyter.org/github/ageron/handson-ml2/blob/master/07_ensemble_learning_and_random_forests.ipynb" TargetMode="External"/><Relationship Id="rId13" Type="http://schemas.openxmlformats.org/officeDocument/2006/relationships/hyperlink" Target="https://nbviewer.jupyter.org/github/ageron/handson-ml2/blob/master/12_custom_models_and_training_with_tensorflow.ipynb" TargetMode="External"/><Relationship Id="rId18" Type="http://schemas.openxmlformats.org/officeDocument/2006/relationships/hyperlink" Target="https://nbviewer.jupyter.org/github/ageron/handson-ml2/blob/master/17_autoencoders.ipynb" TargetMode="External"/><Relationship Id="rId3" Type="http://schemas.openxmlformats.org/officeDocument/2006/relationships/hyperlink" Target="https://nbviewer.jupyter.org/github/ageron/handson-ml2/blob/master/02_end_to_end_machine_learning_project.ipynb" TargetMode="External"/><Relationship Id="rId21" Type="http://schemas.openxmlformats.org/officeDocument/2006/relationships/hyperlink" Target="https://github.com/ageron/handson-ml2" TargetMode="External"/><Relationship Id="rId7" Type="http://schemas.openxmlformats.org/officeDocument/2006/relationships/hyperlink" Target="https://nbviewer.jupyter.org/github/ageron/handson-ml2/blob/master/06_decision_trees.ipynb" TargetMode="External"/><Relationship Id="rId12" Type="http://schemas.openxmlformats.org/officeDocument/2006/relationships/hyperlink" Target="https://nbviewer.jupyter.org/github/ageron/handson-ml2/blob/master/11_training_deep_neural_networks.ipynb" TargetMode="External"/><Relationship Id="rId17" Type="http://schemas.openxmlformats.org/officeDocument/2006/relationships/hyperlink" Target="https://nbviewer.jupyter.org/github/ageron/handson-ml2/blob/master/16_nlp_with_rnns_and_attention.ipynb" TargetMode="External"/><Relationship Id="rId2" Type="http://schemas.openxmlformats.org/officeDocument/2006/relationships/hyperlink" Target="https://nbviewer.jupyter.org/github/ageron/handson-ml2/blob/master/01_the_machine_learning_landscape.ipynb" TargetMode="External"/><Relationship Id="rId16" Type="http://schemas.openxmlformats.org/officeDocument/2006/relationships/hyperlink" Target="https://nbviewer.jupyter.org/github/ageron/handson-ml2/blob/master/15_processing_sequences_using_rnns_and_cnns.ipynb" TargetMode="External"/><Relationship Id="rId20" Type="http://schemas.openxmlformats.org/officeDocument/2006/relationships/hyperlink" Target="https://nbviewer.jupyter.org/github/ageron/handson-ml2/blob/master/19_training_and_deploying_at_scale.ipynb" TargetMode="External"/><Relationship Id="rId1" Type="http://schemas.openxmlformats.org/officeDocument/2006/relationships/slideLayout" Target="../slideLayouts/slideLayout2.xml"/><Relationship Id="rId6" Type="http://schemas.openxmlformats.org/officeDocument/2006/relationships/hyperlink" Target="https://nbviewer.jupyter.org/github/ageron/handson-ml2/blob/master/05_support_vector_machines.ipynb" TargetMode="External"/><Relationship Id="rId11" Type="http://schemas.openxmlformats.org/officeDocument/2006/relationships/hyperlink" Target="https://nbviewer.jupyter.org/github/ageron/handson-ml2/blob/master/10_neural_nets_with_keras.ipynb" TargetMode="External"/><Relationship Id="rId5" Type="http://schemas.openxmlformats.org/officeDocument/2006/relationships/hyperlink" Target="https://nbviewer.jupyter.org/github/ageron/handson-ml2/blob/master/04_training_linear_models.ipynb" TargetMode="External"/><Relationship Id="rId15" Type="http://schemas.openxmlformats.org/officeDocument/2006/relationships/hyperlink" Target="https://nbviewer.jupyter.org/github/ageron/handson-ml2/blob/master/14_deep_computer_vision_with_cnns.ipynb" TargetMode="External"/><Relationship Id="rId10" Type="http://schemas.openxmlformats.org/officeDocument/2006/relationships/hyperlink" Target="https://nbviewer.jupyter.org/github/ageron/handson-ml2/blob/master/09_unsupervised_learning.ipynb" TargetMode="External"/><Relationship Id="rId19" Type="http://schemas.openxmlformats.org/officeDocument/2006/relationships/hyperlink" Target="https://nbviewer.jupyter.org/github/ageron/handson-ml2/blob/master/18_reinforcement_learning.ipynb" TargetMode="External"/><Relationship Id="rId4" Type="http://schemas.openxmlformats.org/officeDocument/2006/relationships/hyperlink" Target="https://nbviewer.jupyter.org/github/ageron/handson-ml2/blob/master/03_classification.ipynb" TargetMode="External"/><Relationship Id="rId9" Type="http://schemas.openxmlformats.org/officeDocument/2006/relationships/hyperlink" Target="https://nbviewer.jupyter.org/github/ageron/handson-ml2/blob/master/08_dimensionality_reduction.ipynb" TargetMode="External"/><Relationship Id="rId14" Type="http://schemas.openxmlformats.org/officeDocument/2006/relationships/hyperlink" Target="https://nbviewer.jupyter.org/github/ageron/handson-ml2/blob/master/13_loading_and_preprocessing_data.ipynb" TargetMode="External"/><Relationship Id="rId22"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tinyurl.com/aintpupython1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om/Artificial-Intelligence-A-Modern-Approach/dp/0134610997/"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標題 1"/>
          <p:cNvSpPr txBox="1">
            <a:spLocks/>
          </p:cNvSpPr>
          <p:nvPr/>
        </p:nvSpPr>
        <p:spPr bwMode="auto">
          <a:xfrm>
            <a:off x="179512" y="1550746"/>
            <a:ext cx="8784976" cy="173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5400" b="1" dirty="0">
                <a:solidFill>
                  <a:srgbClr val="C00000"/>
                </a:solidFill>
                <a:ea typeface="標楷體" pitchFamily="65" charset="-120"/>
              </a:rPr>
              <a:t>機器人技術</a:t>
            </a:r>
            <a:r>
              <a:rPr lang="en-US" altLang="zh-TW" sz="5400" b="1" dirty="0">
                <a:solidFill>
                  <a:srgbClr val="C00000"/>
                </a:solidFill>
                <a:ea typeface="標楷體" pitchFamily="65" charset="-120"/>
              </a:rPr>
              <a:t> </a:t>
            </a:r>
            <a:br>
              <a:rPr lang="en-US" altLang="zh-TW" sz="5400" b="1" dirty="0">
                <a:solidFill>
                  <a:srgbClr val="C00000"/>
                </a:solidFill>
                <a:ea typeface="標楷體" pitchFamily="65" charset="-120"/>
              </a:rPr>
            </a:br>
            <a:r>
              <a:rPr lang="en-US" altLang="zh-TW" sz="5400" b="1" dirty="0">
                <a:solidFill>
                  <a:srgbClr val="C00000"/>
                </a:solidFill>
                <a:ea typeface="標楷體" pitchFamily="65" charset="-120"/>
              </a:rPr>
              <a:t>(Robotics)</a:t>
            </a:r>
            <a:endParaRPr lang="en-US" altLang="zh-TW" b="1" dirty="0">
              <a:solidFill>
                <a:srgbClr val="C00000"/>
              </a:solidFill>
              <a:ea typeface="標楷體" pitchFamily="65" charset="-120"/>
            </a:endParaRPr>
          </a:p>
        </p:txBody>
      </p:sp>
      <p:sp>
        <p:nvSpPr>
          <p:cNvPr id="11" name="投影片編號版面配置區 4"/>
          <p:cNvSpPr>
            <a:spLocks noGrp="1"/>
          </p:cNvSpPr>
          <p:nvPr>
            <p:ph type="sldNum" sz="quarter" idx="12"/>
          </p:nvPr>
        </p:nvSpPr>
        <p:spPr bwMode="auto">
          <a:xfrm>
            <a:off x="6975475" y="6519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2B16B09-038F-44F4-8EB4-975A60D8103E}" type="slidenum">
              <a:rPr lang="zh-TW" altLang="en-US" sz="1200" smtClean="0">
                <a:solidFill>
                  <a:srgbClr val="898989"/>
                </a:solidFill>
              </a:rPr>
              <a:pPr eaLnBrk="1" hangingPunct="1">
                <a:spcBef>
                  <a:spcPct val="0"/>
                </a:spcBef>
                <a:buFontTx/>
                <a:buNone/>
              </a:pPr>
              <a:t>1</a:t>
            </a:fld>
            <a:endParaRPr lang="zh-TW" altLang="en-US" sz="1200">
              <a:solidFill>
                <a:srgbClr val="898989"/>
              </a:solidFill>
            </a:endParaRPr>
          </a:p>
        </p:txBody>
      </p:sp>
      <p:sp>
        <p:nvSpPr>
          <p:cNvPr id="13" name="副標題 2"/>
          <p:cNvSpPr txBox="1">
            <a:spLocks/>
          </p:cNvSpPr>
          <p:nvPr/>
        </p:nvSpPr>
        <p:spPr bwMode="auto">
          <a:xfrm>
            <a:off x="468313" y="4275089"/>
            <a:ext cx="8207375" cy="25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lnSpc>
                <a:spcPct val="80000"/>
              </a:lnSpc>
              <a:buFont typeface="Arial" charset="0"/>
              <a:buNone/>
            </a:pPr>
            <a:r>
              <a:rPr kumimoji="0" lang="en-US" altLang="zh-TW" sz="2400" b="1" dirty="0">
                <a:solidFill>
                  <a:srgbClr val="898989"/>
                </a:solidFill>
                <a:cs typeface="Calibri" panose="020F0502020204030204" pitchFamily="34" charset="0"/>
                <a:hlinkClick r:id="rId3"/>
              </a:rPr>
              <a:t>Min-</a:t>
            </a:r>
            <a:r>
              <a:rPr kumimoji="0" lang="en-US" altLang="zh-TW" sz="2400" b="1" dirty="0" err="1">
                <a:solidFill>
                  <a:srgbClr val="898989"/>
                </a:solidFill>
                <a:cs typeface="Calibri" panose="020F0502020204030204" pitchFamily="34" charset="0"/>
                <a:hlinkClick r:id="rId3"/>
              </a:rPr>
              <a:t>Yuh</a:t>
            </a:r>
            <a:r>
              <a:rPr kumimoji="0" lang="en-US" altLang="zh-TW" sz="2400" b="1" dirty="0">
                <a:solidFill>
                  <a:srgbClr val="898989"/>
                </a:solidFill>
                <a:cs typeface="Calibri" panose="020F0502020204030204" pitchFamily="34" charset="0"/>
                <a:hlinkClick r:id="rId3"/>
              </a:rPr>
              <a:t> Day</a:t>
            </a:r>
            <a:endParaRPr kumimoji="0" lang="en-US" altLang="zh-TW" sz="2400" b="1" dirty="0">
              <a:solidFill>
                <a:srgbClr val="898989"/>
              </a:solidFill>
              <a:cs typeface="Calibri" panose="020F0502020204030204" pitchFamily="34" charset="0"/>
            </a:endParaRPr>
          </a:p>
          <a:p>
            <a:pPr algn="ctr" eaLnBrk="1" hangingPunct="1">
              <a:lnSpc>
                <a:spcPct val="80000"/>
              </a:lnSpc>
              <a:buFont typeface="Arial" charset="0"/>
              <a:buNone/>
            </a:pPr>
            <a:r>
              <a:rPr kumimoji="0" lang="zh-TW" altLang="en-US" sz="2400" b="1" dirty="0">
                <a:solidFill>
                  <a:srgbClr val="898989"/>
                </a:solidFill>
                <a:latin typeface="標楷體" pitchFamily="65" charset="-120"/>
                <a:ea typeface="標楷體" pitchFamily="65" charset="-120"/>
                <a:hlinkClick r:id="rId4"/>
              </a:rPr>
              <a:t>戴敏育</a:t>
            </a:r>
            <a:endParaRPr kumimoji="0" lang="en-US" altLang="zh-TW" sz="2400" b="1" dirty="0">
              <a:latin typeface="標楷體" pitchFamily="65" charset="-120"/>
              <a:cs typeface="Times New Roman" pitchFamily="18" charset="0"/>
            </a:endParaRPr>
          </a:p>
          <a:p>
            <a:pPr algn="ctr" eaLnBrk="1" hangingPunct="1">
              <a:lnSpc>
                <a:spcPct val="80000"/>
              </a:lnSpc>
              <a:buNone/>
            </a:pPr>
            <a:r>
              <a:rPr kumimoji="0" lang="en-US" altLang="zh-TW" sz="2400" b="1" dirty="0">
                <a:solidFill>
                  <a:schemeClr val="tx2"/>
                </a:solidFill>
                <a:cs typeface="Calibri" panose="020F0502020204030204" pitchFamily="34" charset="0"/>
              </a:rPr>
              <a:t>Associate Professor</a:t>
            </a:r>
          </a:p>
          <a:p>
            <a:pPr algn="ctr" eaLnBrk="1" hangingPunct="1">
              <a:lnSpc>
                <a:spcPct val="80000"/>
              </a:lnSpc>
              <a:buFont typeface="Arial" charset="0"/>
              <a:buNone/>
            </a:pPr>
            <a:r>
              <a:rPr kumimoji="0" lang="zh-TW" altLang="en-US" sz="2400" b="1" dirty="0">
                <a:solidFill>
                  <a:schemeClr val="tx2"/>
                </a:solidFill>
                <a:latin typeface="標楷體" pitchFamily="65" charset="-120"/>
                <a:ea typeface="標楷體" pitchFamily="65" charset="-120"/>
              </a:rPr>
              <a:t>副教授</a:t>
            </a:r>
            <a:endParaRPr kumimoji="0" lang="en-US" altLang="zh-TW" sz="2400" b="1" dirty="0">
              <a:solidFill>
                <a:schemeClr val="tx2"/>
              </a:solidFill>
              <a:latin typeface="標楷體" pitchFamily="65" charset="-120"/>
              <a:cs typeface="Times New Roman" pitchFamily="18" charset="0"/>
            </a:endParaRPr>
          </a:p>
          <a:p>
            <a:pPr algn="ctr" eaLnBrk="1" hangingPunct="1">
              <a:lnSpc>
                <a:spcPct val="80000"/>
              </a:lnSpc>
              <a:buNone/>
            </a:pPr>
            <a:r>
              <a:rPr lang="en-US" sz="1800" b="1" dirty="0">
                <a:latin typeface="Arial" panose="020B0604020202020204" pitchFamily="34" charset="0"/>
                <a:cs typeface="Arial" panose="020B0604020202020204" pitchFamily="34" charset="0"/>
                <a:hlinkClick r:id="rId5"/>
              </a:rPr>
              <a:t>Institute of Information Management</a:t>
            </a:r>
            <a:r>
              <a:rPr lang="en-US"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6"/>
              </a:rPr>
              <a:t>National Taipei University</a:t>
            </a:r>
            <a:endParaRPr kumimoji="0" lang="en-US" altLang="zh-TW" sz="1800" b="1" dirty="0">
              <a:solidFill>
                <a:srgbClr val="898989"/>
              </a:solidFill>
              <a:latin typeface="Arial" panose="020B0604020202020204" pitchFamily="34" charset="0"/>
              <a:cs typeface="Arial" panose="020B0604020202020204" pitchFamily="34" charset="0"/>
            </a:endParaRPr>
          </a:p>
          <a:p>
            <a:pPr algn="ctr" eaLnBrk="1" hangingPunct="1">
              <a:lnSpc>
                <a:spcPct val="80000"/>
              </a:lnSpc>
              <a:buNone/>
            </a:pP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2400" b="1" dirty="0">
                <a:latin typeface="DFKai-SB" panose="03000509000000000000" pitchFamily="49" charset="-120"/>
                <a:ea typeface="DFKai-SB" panose="03000509000000000000" pitchFamily="49" charset="-120"/>
                <a:cs typeface="DFKai-SB" panose="03000509000000000000" pitchFamily="49" charset="-120"/>
              </a:rPr>
              <a:t> </a:t>
            </a: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kumimoji="0" lang="en-US" altLang="zh-TW" sz="2400" b="1" dirty="0">
              <a:solidFill>
                <a:srgbClr val="898989"/>
              </a:solidFill>
              <a:latin typeface="DFKai-SB" panose="03000509000000000000" pitchFamily="49" charset="-120"/>
              <a:ea typeface="DFKai-SB" panose="03000509000000000000" pitchFamily="49" charset="-120"/>
              <a:cs typeface="DFKai-SB" panose="03000509000000000000" pitchFamily="49" charset="-120"/>
            </a:endParaRPr>
          </a:p>
          <a:p>
            <a:pPr algn="ctr" eaLnBrk="1" hangingPunct="1">
              <a:lnSpc>
                <a:spcPct val="80000"/>
              </a:lnSpc>
              <a:buFont typeface="Arial" charset="0"/>
              <a:buNone/>
            </a:pPr>
            <a:endParaRPr kumimoji="0" lang="en-US" altLang="zh-TW" sz="600" b="1" dirty="0">
              <a:solidFill>
                <a:srgbClr val="898989"/>
              </a:solidFill>
              <a:cs typeface="Times New Roman" pitchFamily="18" charset="0"/>
              <a:hlinkClick r:id="rId8"/>
            </a:endParaRPr>
          </a:p>
          <a:p>
            <a:pPr algn="ctr" eaLnBrk="1" hangingPunct="1">
              <a:lnSpc>
                <a:spcPct val="80000"/>
              </a:lnSpc>
              <a:buNone/>
            </a:pPr>
            <a:r>
              <a:rPr lang="en-US" sz="1200" dirty="0">
                <a:latin typeface="Arial" panose="020B0604020202020204" pitchFamily="34" charset="0"/>
                <a:cs typeface="Arial" panose="020B0604020202020204" pitchFamily="34" charset="0"/>
                <a:hlinkClick r:id="rId9"/>
              </a:rPr>
              <a:t>https://web.ntpu.edu.tw/~myday</a:t>
            </a:r>
            <a:endParaRPr lang="en-US" sz="1200" dirty="0">
              <a:latin typeface="Arial" panose="020B0604020202020204" pitchFamily="34" charset="0"/>
              <a:cs typeface="Arial" panose="020B0604020202020204" pitchFamily="34" charset="0"/>
            </a:endParaRPr>
          </a:p>
          <a:p>
            <a:pPr algn="ctr" eaLnBrk="1" hangingPunct="1">
              <a:lnSpc>
                <a:spcPct val="80000"/>
              </a:lnSpc>
              <a:buNone/>
            </a:pPr>
            <a:r>
              <a:rPr kumimoji="0" lang="en-US" altLang="zh-TW" sz="1200" b="1" dirty="0">
                <a:solidFill>
                  <a:srgbClr val="898989"/>
                </a:solidFill>
                <a:cs typeface="Times New Roman" pitchFamily="18" charset="0"/>
              </a:rPr>
              <a:t>2021-06-02</a:t>
            </a:r>
          </a:p>
        </p:txBody>
      </p:sp>
      <p:pic>
        <p:nvPicPr>
          <p:cNvPr id="14" name="Picture 4" descr="http://mail.tku.edu.tw/myday/images/Myday_Photo.jpg"/>
          <p:cNvPicPr>
            <a:picLocks noChangeAspect="1" noChangeArrowheads="1"/>
          </p:cNvPicPr>
          <p:nvPr/>
        </p:nvPicPr>
        <p:blipFill>
          <a:blip r:embed="rId10">
            <a:extLst>
              <a:ext uri="{28A0092B-C50C-407E-A947-70E740481C1C}">
                <a14:useLocalDpi xmlns:a14="http://schemas.microsoft.com/office/drawing/2010/main" val="0"/>
              </a:ext>
            </a:extLst>
          </a:blip>
          <a:srcRect l="10527" t="1544" r="10527" b="25148"/>
          <a:stretch>
            <a:fillRect/>
          </a:stretch>
        </p:blipFill>
        <p:spPr bwMode="auto">
          <a:xfrm>
            <a:off x="2051050" y="4256311"/>
            <a:ext cx="11350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CBFA1A4-AC60-1C47-BA18-7524ED7AA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23" name="Picture 22">
            <a:extLst>
              <a:ext uri="{FF2B5EF4-FFF2-40B4-BE49-F238E27FC236}">
                <a16:creationId xmlns:a16="http://schemas.microsoft.com/office/drawing/2014/main" id="{2D2BED8B-FC41-4348-9A46-5D09945BBE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pic>
        <p:nvPicPr>
          <p:cNvPr id="2" name="Picture 1">
            <a:extLst>
              <a:ext uri="{FF2B5EF4-FFF2-40B4-BE49-F238E27FC236}">
                <a16:creationId xmlns:a16="http://schemas.microsoft.com/office/drawing/2014/main" id="{266FCE0F-C2EA-8046-B2DA-92E24A6449F2}"/>
              </a:ext>
            </a:extLst>
          </p:cNvPr>
          <p:cNvPicPr>
            <a:picLocks noChangeAspect="1"/>
          </p:cNvPicPr>
          <p:nvPr/>
        </p:nvPicPr>
        <p:blipFill>
          <a:blip r:embed="rId13"/>
          <a:stretch>
            <a:fillRect/>
          </a:stretch>
        </p:blipFill>
        <p:spPr>
          <a:xfrm>
            <a:off x="8244408" y="6021288"/>
            <a:ext cx="791692" cy="791692"/>
          </a:xfrm>
          <a:prstGeom prst="rect">
            <a:avLst/>
          </a:prstGeom>
        </p:spPr>
      </p:pic>
      <p:sp>
        <p:nvSpPr>
          <p:cNvPr id="9" name="標題 1">
            <a:extLst>
              <a:ext uri="{FF2B5EF4-FFF2-40B4-BE49-F238E27FC236}">
                <a16:creationId xmlns:a16="http://schemas.microsoft.com/office/drawing/2014/main" id="{A34BDED1-F1F5-204A-B6DA-992C3692A2B7}"/>
              </a:ext>
            </a:extLst>
          </p:cNvPr>
          <p:cNvSpPr>
            <a:spLocks noGrp="1"/>
          </p:cNvSpPr>
          <p:nvPr>
            <p:ph type="ctrTitle"/>
          </p:nvPr>
        </p:nvSpPr>
        <p:spPr>
          <a:xfrm>
            <a:off x="1295636" y="71465"/>
            <a:ext cx="6552728" cy="1339425"/>
          </a:xfrm>
        </p:spPr>
        <p:txBody>
          <a:bodyPr/>
          <a:lstStyle/>
          <a:p>
            <a:pPr eaLnBrk="1" hangingPunct="1"/>
            <a:r>
              <a:rPr lang="zh-TW" altLang="en-US" sz="4800" dirty="0">
                <a:solidFill>
                  <a:schemeClr val="tx2"/>
                </a:solidFill>
              </a:rPr>
              <a:t>人工智慧 </a:t>
            </a:r>
            <a:br>
              <a:rPr lang="en-US" altLang="zh-TW" sz="4800" dirty="0">
                <a:solidFill>
                  <a:schemeClr val="tx2"/>
                </a:solidFill>
              </a:rPr>
            </a:br>
            <a:r>
              <a:rPr lang="en-US" altLang="zh-TW" sz="4800" dirty="0">
                <a:solidFill>
                  <a:schemeClr val="tx2"/>
                </a:solidFill>
              </a:rPr>
              <a:t>(Artificial Intelligence) </a:t>
            </a:r>
            <a:endParaRPr lang="en-US" altLang="zh-TW" dirty="0">
              <a:solidFill>
                <a:schemeClr val="tx2"/>
              </a:solidFill>
            </a:endParaRPr>
          </a:p>
        </p:txBody>
      </p:sp>
      <p:sp>
        <p:nvSpPr>
          <p:cNvPr id="12" name="文字方塊 5">
            <a:extLst>
              <a:ext uri="{FF2B5EF4-FFF2-40B4-BE49-F238E27FC236}">
                <a16:creationId xmlns:a16="http://schemas.microsoft.com/office/drawing/2014/main" id="{CB47C35F-F35B-AF46-BF6C-377746D99CAB}"/>
              </a:ext>
            </a:extLst>
          </p:cNvPr>
          <p:cNvSpPr txBox="1">
            <a:spLocks noChangeArrowheads="1"/>
          </p:cNvSpPr>
          <p:nvPr/>
        </p:nvSpPr>
        <p:spPr bwMode="auto">
          <a:xfrm>
            <a:off x="2231442" y="3297758"/>
            <a:ext cx="46811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kumimoji="0" lang="en-US" altLang="zh-TW" sz="1800" dirty="0">
                <a:solidFill>
                  <a:srgbClr val="7F7F7F"/>
                </a:solidFill>
              </a:rPr>
              <a:t>1092AI11</a:t>
            </a:r>
          </a:p>
          <a:p>
            <a:pPr algn="ctr" eaLnBrk="1" hangingPunct="1">
              <a:spcBef>
                <a:spcPct val="0"/>
              </a:spcBef>
              <a:buFontTx/>
              <a:buNone/>
            </a:pPr>
            <a:r>
              <a:rPr kumimoji="0" lang="en-US" altLang="zh-TW" sz="1800" dirty="0">
                <a:solidFill>
                  <a:srgbClr val="7F7F7F"/>
                </a:solidFill>
              </a:rPr>
              <a:t>MBA, IM, NTPU </a:t>
            </a:r>
            <a:r>
              <a:rPr kumimoji="0" lang="is-IS" altLang="zh-TW" sz="1800" dirty="0">
                <a:solidFill>
                  <a:srgbClr val="7F7F7F"/>
                </a:solidFill>
              </a:rPr>
              <a:t>(M5010) (Spring 2021)</a:t>
            </a:r>
            <a:br>
              <a:rPr kumimoji="0" lang="is-IS" altLang="zh-TW" sz="1800" dirty="0">
                <a:solidFill>
                  <a:srgbClr val="7F7F7F"/>
                </a:solidFill>
              </a:rPr>
            </a:br>
            <a:r>
              <a:rPr kumimoji="0" lang="en-US" altLang="ja-JP" sz="1800" dirty="0">
                <a:solidFill>
                  <a:srgbClr val="7F7F7F"/>
                </a:solidFill>
              </a:rPr>
              <a:t> Wed 2, 3, 4 (9:10-12:00) (B8F40)</a:t>
            </a:r>
          </a:p>
        </p:txBody>
      </p:sp>
    </p:spTree>
    <p:extLst>
      <p:ext uri="{BB962C8B-B14F-4D97-AF65-F5344CB8AC3E}">
        <p14:creationId xmlns:p14="http://schemas.microsoft.com/office/powerpoint/2010/main" val="219250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t>Natural Language Processing</a:t>
            </a:r>
          </a:p>
          <a:p>
            <a:r>
              <a:rPr lang="en-US" sz="3600" dirty="0"/>
              <a:t>Deep Learning for Natural Language Processing</a:t>
            </a:r>
          </a:p>
          <a:p>
            <a:r>
              <a:rPr lang="en-US" sz="3600" dirty="0"/>
              <a:t>Computer Vision</a:t>
            </a:r>
          </a:p>
          <a:p>
            <a:r>
              <a:rPr lang="en-US" sz="3600" dirty="0">
                <a:solidFill>
                  <a:srgbClr val="FF0000"/>
                </a:solidFill>
              </a:rPr>
              <a:t>Robotics</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Artificial Intelligence: </a:t>
            </a:r>
            <a:br>
              <a:rPr lang="en-US" dirty="0">
                <a:solidFill>
                  <a:schemeClr val="accent1"/>
                </a:solidFill>
              </a:rPr>
            </a:br>
            <a:r>
              <a:rPr lang="en-US" sz="3600" dirty="0">
                <a:solidFill>
                  <a:schemeClr val="accent1"/>
                </a:solidFill>
              </a:rPr>
              <a:t>6. Communicating, Perceiving, and Acting</a:t>
            </a:r>
          </a:p>
        </p:txBody>
      </p:sp>
    </p:spTree>
    <p:extLst>
      <p:ext uri="{BB962C8B-B14F-4D97-AF65-F5344CB8AC3E}">
        <p14:creationId xmlns:p14="http://schemas.microsoft.com/office/powerpoint/2010/main" val="356760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74103" y="1472226"/>
            <a:ext cx="8363271" cy="4988183"/>
          </a:xfrm>
        </p:spPr>
        <p:txBody>
          <a:bodyPr/>
          <a:lstStyle/>
          <a:p>
            <a:r>
              <a:rPr lang="en-US" sz="2800" dirty="0"/>
              <a:t>Robots</a:t>
            </a:r>
          </a:p>
          <a:p>
            <a:r>
              <a:rPr lang="en-US" sz="2800" dirty="0"/>
              <a:t>Robot Hardware</a:t>
            </a:r>
          </a:p>
          <a:p>
            <a:r>
              <a:rPr lang="en-US" sz="2800" dirty="0"/>
              <a:t>What kind of problem is robotics solving? </a:t>
            </a:r>
          </a:p>
          <a:p>
            <a:r>
              <a:rPr lang="en-US" sz="2800" dirty="0"/>
              <a:t>Robotic Perception</a:t>
            </a:r>
          </a:p>
          <a:p>
            <a:r>
              <a:rPr lang="en-US" sz="2800" dirty="0"/>
              <a:t>Planning and Control</a:t>
            </a:r>
          </a:p>
          <a:p>
            <a:r>
              <a:rPr lang="en-US" sz="2800" dirty="0"/>
              <a:t>Planning Uncertain Movements</a:t>
            </a:r>
          </a:p>
          <a:p>
            <a:r>
              <a:rPr lang="en-US" sz="2800" dirty="0"/>
              <a:t>Reinforcement Learning in Robotics</a:t>
            </a:r>
          </a:p>
          <a:p>
            <a:r>
              <a:rPr lang="en-US" sz="2800" dirty="0"/>
              <a:t>Humans and Robots</a:t>
            </a:r>
          </a:p>
          <a:p>
            <a:r>
              <a:rPr lang="en-US" sz="2800" dirty="0"/>
              <a:t>Alternative Robotic Frameworks</a:t>
            </a:r>
          </a:p>
          <a:p>
            <a:r>
              <a:rPr lang="en-US" sz="2800" dirty="0"/>
              <a:t>Application Domains</a:t>
            </a:r>
            <a:endParaRPr lang="en-US" sz="2800" dirty="0">
              <a:solidFill>
                <a:srgbClr val="FF0000"/>
              </a:solidFill>
            </a:endParaRP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11</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Artificial Intelligence: </a:t>
            </a:r>
            <a:br>
              <a:rPr lang="en-US" dirty="0">
                <a:solidFill>
                  <a:schemeClr val="accent1"/>
                </a:solidFill>
              </a:rPr>
            </a:br>
            <a:r>
              <a:rPr lang="en-US" dirty="0">
                <a:solidFill>
                  <a:srgbClr val="FF0000"/>
                </a:solidFill>
              </a:rPr>
              <a:t>Robotics</a:t>
            </a:r>
          </a:p>
        </p:txBody>
      </p:sp>
    </p:spTree>
    <p:extLst>
      <p:ext uri="{BB962C8B-B14F-4D97-AF65-F5344CB8AC3E}">
        <p14:creationId xmlns:p14="http://schemas.microsoft.com/office/powerpoint/2010/main" val="234883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8D7D-80A7-9C44-AC14-7C213783A446}"/>
              </a:ext>
            </a:extLst>
          </p:cNvPr>
          <p:cNvSpPr>
            <a:spLocks noGrp="1"/>
          </p:cNvSpPr>
          <p:nvPr>
            <p:ph type="title"/>
          </p:nvPr>
        </p:nvSpPr>
        <p:spPr>
          <a:xfrm>
            <a:off x="235974" y="122237"/>
            <a:ext cx="8760541" cy="1984303"/>
          </a:xfrm>
        </p:spPr>
        <p:txBody>
          <a:bodyPr>
            <a:noAutofit/>
          </a:bodyPr>
          <a:lstStyle/>
          <a:p>
            <a:r>
              <a:rPr lang="en-US" dirty="0">
                <a:solidFill>
                  <a:schemeClr val="accent1"/>
                </a:solidFill>
              </a:rPr>
              <a:t>Reinforcement Learning (DL)</a:t>
            </a:r>
            <a:endParaRPr lang="en-US" sz="3200" b="0" dirty="0">
              <a:solidFill>
                <a:schemeClr val="accent1"/>
              </a:solidFill>
            </a:endParaRPr>
          </a:p>
        </p:txBody>
      </p:sp>
      <p:sp>
        <p:nvSpPr>
          <p:cNvPr id="4" name="Slide Number Placeholder 3">
            <a:extLst>
              <a:ext uri="{FF2B5EF4-FFF2-40B4-BE49-F238E27FC236}">
                <a16:creationId xmlns:a16="http://schemas.microsoft.com/office/drawing/2014/main" id="{49B2875C-0D07-C946-B2E0-EB049C68E35C}"/>
              </a:ext>
            </a:extLst>
          </p:cNvPr>
          <p:cNvSpPr>
            <a:spLocks noGrp="1"/>
          </p:cNvSpPr>
          <p:nvPr>
            <p:ph type="sldNum" sz="quarter" idx="12"/>
          </p:nvPr>
        </p:nvSpPr>
        <p:spPr/>
        <p:txBody>
          <a:bodyPr/>
          <a:lstStyle/>
          <a:p>
            <a:fld id="{5424488C-161F-514B-8FF5-CF5173A03E8D}" type="slidenum">
              <a:rPr lang="en-US" smtClean="0"/>
              <a:t>12</a:t>
            </a:fld>
            <a:endParaRPr lang="en-US"/>
          </a:p>
        </p:txBody>
      </p:sp>
      <p:sp>
        <p:nvSpPr>
          <p:cNvPr id="7" name="Rectangle 6">
            <a:extLst>
              <a:ext uri="{FF2B5EF4-FFF2-40B4-BE49-F238E27FC236}">
                <a16:creationId xmlns:a16="http://schemas.microsoft.com/office/drawing/2014/main" id="{8A2F2A46-342F-BD47-959B-D697CC7964CB}"/>
              </a:ext>
            </a:extLst>
          </p:cNvPr>
          <p:cNvSpPr/>
          <p:nvPr/>
        </p:nvSpPr>
        <p:spPr>
          <a:xfrm>
            <a:off x="441542" y="6606257"/>
            <a:ext cx="8231403" cy="246221"/>
          </a:xfrm>
          <a:prstGeom prst="rect">
            <a:avLst/>
          </a:prstGeom>
        </p:spPr>
        <p:txBody>
          <a:bodyPr wrap="square">
            <a:spAutoFit/>
          </a:bodyPr>
          <a:lstStyle/>
          <a:p>
            <a:pPr algn="ctr"/>
            <a:r>
              <a:rPr lang="en-US" sz="1000" dirty="0">
                <a:solidFill>
                  <a:schemeClr val="bg1">
                    <a:lumMod val="75000"/>
                  </a:schemeClr>
                </a:solidFill>
              </a:rPr>
              <a:t>Source: Richard S. Sutton &amp; Andrew G. </a:t>
            </a:r>
            <a:r>
              <a:rPr lang="en-US" sz="1000" dirty="0" err="1">
                <a:solidFill>
                  <a:schemeClr val="bg1">
                    <a:lumMod val="75000"/>
                  </a:schemeClr>
                </a:solidFill>
              </a:rPr>
              <a:t>Barto</a:t>
            </a:r>
            <a:r>
              <a:rPr lang="en-US" sz="1000" dirty="0">
                <a:solidFill>
                  <a:schemeClr val="bg1">
                    <a:lumMod val="75000"/>
                  </a:schemeClr>
                </a:solidFill>
              </a:rPr>
              <a:t> (2018), Reinforcement Learning: An Introduction, 2nd Edition, A Bradford Book.</a:t>
            </a:r>
          </a:p>
        </p:txBody>
      </p:sp>
      <p:sp>
        <p:nvSpPr>
          <p:cNvPr id="8" name="Rounded Rectangle 7">
            <a:extLst>
              <a:ext uri="{FF2B5EF4-FFF2-40B4-BE49-F238E27FC236}">
                <a16:creationId xmlns:a16="http://schemas.microsoft.com/office/drawing/2014/main" id="{A93A4EEF-E6AA-3F4E-A406-95D287D4F08A}"/>
              </a:ext>
            </a:extLst>
          </p:cNvPr>
          <p:cNvSpPr>
            <a:spLocks noChangeArrowheads="1"/>
          </p:cNvSpPr>
          <p:nvPr/>
        </p:nvSpPr>
        <p:spPr bwMode="auto">
          <a:xfrm>
            <a:off x="4039628" y="2501160"/>
            <a:ext cx="1273629" cy="767312"/>
          </a:xfrm>
          <a:prstGeom prst="roundRect">
            <a:avLst>
              <a:gd name="adj" fmla="val 13637"/>
            </a:avLst>
          </a:prstGeom>
          <a:noFill/>
          <a:ln w="38100">
            <a:solidFill>
              <a:schemeClr val="tx1"/>
            </a:solidFill>
            <a:round/>
            <a:headEnd/>
            <a:tailEnd/>
          </a:ln>
          <a:effectLst/>
        </p:spPr>
        <p:txBody>
          <a:bodyPr lIns="0" tIns="0" rIns="0" bIns="0" anchor="ctr"/>
          <a:lstStyle/>
          <a:p>
            <a:pPr algn="ctr">
              <a:defRPr/>
            </a:pPr>
            <a:r>
              <a:rPr lang="en-US" sz="2800" dirty="0">
                <a:latin typeface="Arial" panose="020B0604020202020204" pitchFamily="34" charset="0"/>
                <a:cs typeface="Arial" panose="020B0604020202020204" pitchFamily="34" charset="0"/>
              </a:rPr>
              <a:t>Agent</a:t>
            </a:r>
          </a:p>
        </p:txBody>
      </p:sp>
      <p:sp>
        <p:nvSpPr>
          <p:cNvPr id="9" name="Rounded Rectangle 8">
            <a:extLst>
              <a:ext uri="{FF2B5EF4-FFF2-40B4-BE49-F238E27FC236}">
                <a16:creationId xmlns:a16="http://schemas.microsoft.com/office/drawing/2014/main" id="{3E51BB8B-A5E7-1D41-B482-205B966688B3}"/>
              </a:ext>
            </a:extLst>
          </p:cNvPr>
          <p:cNvSpPr>
            <a:spLocks noChangeArrowheads="1"/>
          </p:cNvSpPr>
          <p:nvPr/>
        </p:nvSpPr>
        <p:spPr bwMode="auto">
          <a:xfrm>
            <a:off x="3422217" y="4138656"/>
            <a:ext cx="2481943" cy="880859"/>
          </a:xfrm>
          <a:prstGeom prst="roundRect">
            <a:avLst>
              <a:gd name="adj" fmla="val 18924"/>
            </a:avLst>
          </a:prstGeom>
          <a:solidFill>
            <a:schemeClr val="accent3">
              <a:lumMod val="20000"/>
              <a:lumOff val="80000"/>
            </a:schemeClr>
          </a:solidFill>
          <a:ln w="38100">
            <a:solidFill>
              <a:schemeClr val="tx1"/>
            </a:solidFill>
            <a:round/>
            <a:headEnd/>
            <a:tailEnd/>
          </a:ln>
          <a:effectLst/>
        </p:spPr>
        <p:txBody>
          <a:bodyPr lIns="0" tIns="0" rIns="0" bIns="0" anchor="ctr"/>
          <a:lstStyle/>
          <a:p>
            <a:pPr algn="ctr">
              <a:defRPr/>
            </a:pPr>
            <a:r>
              <a:rPr lang="en-US" sz="2800" dirty="0">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val="53044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8D7D-80A7-9C44-AC14-7C213783A446}"/>
              </a:ext>
            </a:extLst>
          </p:cNvPr>
          <p:cNvSpPr>
            <a:spLocks noGrp="1"/>
          </p:cNvSpPr>
          <p:nvPr>
            <p:ph type="title"/>
          </p:nvPr>
        </p:nvSpPr>
        <p:spPr>
          <a:xfrm>
            <a:off x="235974" y="122237"/>
            <a:ext cx="8760541" cy="1984303"/>
          </a:xfrm>
        </p:spPr>
        <p:txBody>
          <a:bodyPr>
            <a:noAutofit/>
          </a:bodyPr>
          <a:lstStyle/>
          <a:p>
            <a:r>
              <a:rPr lang="en-US" dirty="0">
                <a:solidFill>
                  <a:schemeClr val="accent1"/>
                </a:solidFill>
              </a:rPr>
              <a:t>Reinforcement Learning (DL)</a:t>
            </a:r>
            <a:endParaRPr lang="en-US" sz="3200" b="0" dirty="0">
              <a:solidFill>
                <a:schemeClr val="accent1"/>
              </a:solidFill>
            </a:endParaRPr>
          </a:p>
        </p:txBody>
      </p:sp>
      <p:sp>
        <p:nvSpPr>
          <p:cNvPr id="4" name="Slide Number Placeholder 3">
            <a:extLst>
              <a:ext uri="{FF2B5EF4-FFF2-40B4-BE49-F238E27FC236}">
                <a16:creationId xmlns:a16="http://schemas.microsoft.com/office/drawing/2014/main" id="{49B2875C-0D07-C946-B2E0-EB049C68E35C}"/>
              </a:ext>
            </a:extLst>
          </p:cNvPr>
          <p:cNvSpPr>
            <a:spLocks noGrp="1"/>
          </p:cNvSpPr>
          <p:nvPr>
            <p:ph type="sldNum" sz="quarter" idx="12"/>
          </p:nvPr>
        </p:nvSpPr>
        <p:spPr/>
        <p:txBody>
          <a:bodyPr/>
          <a:lstStyle/>
          <a:p>
            <a:fld id="{5424488C-161F-514B-8FF5-CF5173A03E8D}" type="slidenum">
              <a:rPr lang="en-US" smtClean="0"/>
              <a:t>13</a:t>
            </a:fld>
            <a:endParaRPr lang="en-US"/>
          </a:p>
        </p:txBody>
      </p:sp>
      <p:sp>
        <p:nvSpPr>
          <p:cNvPr id="7" name="Rectangle 6">
            <a:extLst>
              <a:ext uri="{FF2B5EF4-FFF2-40B4-BE49-F238E27FC236}">
                <a16:creationId xmlns:a16="http://schemas.microsoft.com/office/drawing/2014/main" id="{8A2F2A46-342F-BD47-959B-D697CC7964CB}"/>
              </a:ext>
            </a:extLst>
          </p:cNvPr>
          <p:cNvSpPr/>
          <p:nvPr/>
        </p:nvSpPr>
        <p:spPr>
          <a:xfrm>
            <a:off x="441542" y="6606257"/>
            <a:ext cx="8231403" cy="246221"/>
          </a:xfrm>
          <a:prstGeom prst="rect">
            <a:avLst/>
          </a:prstGeom>
        </p:spPr>
        <p:txBody>
          <a:bodyPr wrap="square">
            <a:spAutoFit/>
          </a:bodyPr>
          <a:lstStyle/>
          <a:p>
            <a:pPr algn="ctr"/>
            <a:r>
              <a:rPr lang="en-US" sz="1000" dirty="0">
                <a:solidFill>
                  <a:schemeClr val="bg1">
                    <a:lumMod val="75000"/>
                  </a:schemeClr>
                </a:solidFill>
              </a:rPr>
              <a:t>Source: Richard S. Sutton &amp; Andrew G. </a:t>
            </a:r>
            <a:r>
              <a:rPr lang="en-US" sz="1000" dirty="0" err="1">
                <a:solidFill>
                  <a:schemeClr val="bg1">
                    <a:lumMod val="75000"/>
                  </a:schemeClr>
                </a:solidFill>
              </a:rPr>
              <a:t>Barto</a:t>
            </a:r>
            <a:r>
              <a:rPr lang="en-US" sz="1000" dirty="0">
                <a:solidFill>
                  <a:schemeClr val="bg1">
                    <a:lumMod val="75000"/>
                  </a:schemeClr>
                </a:solidFill>
              </a:rPr>
              <a:t> (2018), Reinforcement Learning: An Introduction, 2nd Edition, A Bradford Book.</a:t>
            </a:r>
          </a:p>
        </p:txBody>
      </p:sp>
      <p:sp>
        <p:nvSpPr>
          <p:cNvPr id="8" name="Rounded Rectangle 7">
            <a:extLst>
              <a:ext uri="{FF2B5EF4-FFF2-40B4-BE49-F238E27FC236}">
                <a16:creationId xmlns:a16="http://schemas.microsoft.com/office/drawing/2014/main" id="{A93A4EEF-E6AA-3F4E-A406-95D287D4F08A}"/>
              </a:ext>
            </a:extLst>
          </p:cNvPr>
          <p:cNvSpPr>
            <a:spLocks noChangeArrowheads="1"/>
          </p:cNvSpPr>
          <p:nvPr/>
        </p:nvSpPr>
        <p:spPr bwMode="auto">
          <a:xfrm>
            <a:off x="4039628" y="2501160"/>
            <a:ext cx="1273629" cy="767312"/>
          </a:xfrm>
          <a:prstGeom prst="roundRect">
            <a:avLst>
              <a:gd name="adj" fmla="val 13637"/>
            </a:avLst>
          </a:prstGeom>
          <a:noFill/>
          <a:ln w="38100">
            <a:solidFill>
              <a:schemeClr val="tx1"/>
            </a:solidFill>
            <a:round/>
            <a:headEnd/>
            <a:tailEnd/>
          </a:ln>
          <a:effectLst/>
        </p:spPr>
        <p:txBody>
          <a:bodyPr lIns="0" tIns="0" rIns="0" bIns="0" anchor="ctr"/>
          <a:lstStyle/>
          <a:p>
            <a:pPr algn="ctr">
              <a:defRPr/>
            </a:pPr>
            <a:r>
              <a:rPr lang="en-US" sz="2800" dirty="0">
                <a:latin typeface="Arial" panose="020B0604020202020204" pitchFamily="34" charset="0"/>
                <a:cs typeface="Arial" panose="020B0604020202020204" pitchFamily="34" charset="0"/>
              </a:rPr>
              <a:t>Agent</a:t>
            </a:r>
          </a:p>
        </p:txBody>
      </p:sp>
      <p:sp>
        <p:nvSpPr>
          <p:cNvPr id="9" name="Rounded Rectangle 8">
            <a:extLst>
              <a:ext uri="{FF2B5EF4-FFF2-40B4-BE49-F238E27FC236}">
                <a16:creationId xmlns:a16="http://schemas.microsoft.com/office/drawing/2014/main" id="{3E51BB8B-A5E7-1D41-B482-205B966688B3}"/>
              </a:ext>
            </a:extLst>
          </p:cNvPr>
          <p:cNvSpPr>
            <a:spLocks noChangeArrowheads="1"/>
          </p:cNvSpPr>
          <p:nvPr/>
        </p:nvSpPr>
        <p:spPr bwMode="auto">
          <a:xfrm>
            <a:off x="3422217" y="4138656"/>
            <a:ext cx="2481943" cy="880859"/>
          </a:xfrm>
          <a:prstGeom prst="roundRect">
            <a:avLst>
              <a:gd name="adj" fmla="val 18924"/>
            </a:avLst>
          </a:prstGeom>
          <a:solidFill>
            <a:schemeClr val="accent3">
              <a:lumMod val="20000"/>
              <a:lumOff val="80000"/>
            </a:schemeClr>
          </a:solidFill>
          <a:ln w="38100">
            <a:solidFill>
              <a:schemeClr val="tx1"/>
            </a:solidFill>
            <a:round/>
            <a:headEnd/>
            <a:tailEnd/>
          </a:ln>
          <a:effectLst/>
        </p:spPr>
        <p:txBody>
          <a:bodyPr lIns="0" tIns="0" rIns="0" bIns="0" anchor="ctr"/>
          <a:lstStyle/>
          <a:p>
            <a:pPr algn="ctr">
              <a:defRPr/>
            </a:pPr>
            <a:r>
              <a:rPr lang="en-US" sz="2800" dirty="0">
                <a:latin typeface="Arial" panose="020B0604020202020204" pitchFamily="34" charset="0"/>
                <a:cs typeface="Arial" panose="020B0604020202020204" pitchFamily="34" charset="0"/>
              </a:rPr>
              <a:t>Environment</a:t>
            </a:r>
          </a:p>
        </p:txBody>
      </p:sp>
      <p:cxnSp>
        <p:nvCxnSpPr>
          <p:cNvPr id="11" name="Elbow Connector 10">
            <a:extLst>
              <a:ext uri="{FF2B5EF4-FFF2-40B4-BE49-F238E27FC236}">
                <a16:creationId xmlns:a16="http://schemas.microsoft.com/office/drawing/2014/main" id="{1E9B0CED-362A-EC4D-B31F-9A86D2DBF9A5}"/>
              </a:ext>
            </a:extLst>
          </p:cNvPr>
          <p:cNvCxnSpPr>
            <a:cxnSpLocks/>
            <a:stCxn id="8" idx="3"/>
            <a:endCxn id="9" idx="3"/>
          </p:cNvCxnSpPr>
          <p:nvPr/>
        </p:nvCxnSpPr>
        <p:spPr>
          <a:xfrm>
            <a:off x="5313257" y="2884816"/>
            <a:ext cx="590903" cy="1694270"/>
          </a:xfrm>
          <a:prstGeom prst="bentConnector3">
            <a:avLst>
              <a:gd name="adj1" fmla="val 359991"/>
            </a:avLst>
          </a:prstGeom>
          <a:ln w="50800">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Elbow Connector 12">
            <a:extLst>
              <a:ext uri="{FF2B5EF4-FFF2-40B4-BE49-F238E27FC236}">
                <a16:creationId xmlns:a16="http://schemas.microsoft.com/office/drawing/2014/main" id="{2E6323A3-8BA0-AF4C-9A29-82ED3860ACA8}"/>
              </a:ext>
            </a:extLst>
          </p:cNvPr>
          <p:cNvCxnSpPr>
            <a:cxnSpLocks/>
            <a:stCxn id="9" idx="1"/>
            <a:endCxn id="8" idx="1"/>
          </p:cNvCxnSpPr>
          <p:nvPr/>
        </p:nvCxnSpPr>
        <p:spPr>
          <a:xfrm rot="10800000" flipH="1">
            <a:off x="3422216" y="2884816"/>
            <a:ext cx="617411" cy="1694270"/>
          </a:xfrm>
          <a:prstGeom prst="bentConnector3">
            <a:avLst>
              <a:gd name="adj1" fmla="val -252740"/>
            </a:avLst>
          </a:prstGeom>
          <a:ln w="50800">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F5CC39F-4420-2F48-A24E-2988B0511D9C}"/>
              </a:ext>
            </a:extLst>
          </p:cNvPr>
          <p:cNvCxnSpPr>
            <a:cxnSpLocks/>
            <a:stCxn id="9" idx="0"/>
            <a:endCxn id="8" idx="2"/>
          </p:cNvCxnSpPr>
          <p:nvPr/>
        </p:nvCxnSpPr>
        <p:spPr>
          <a:xfrm flipV="1">
            <a:off x="4663189" y="3268472"/>
            <a:ext cx="13254" cy="870184"/>
          </a:xfrm>
          <a:prstGeom prst="straightConnector1">
            <a:avLst/>
          </a:prstGeom>
          <a:ln w="50800">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8AE28C1-2160-BE45-95FC-A300EF19A7E0}"/>
              </a:ext>
            </a:extLst>
          </p:cNvPr>
          <p:cNvSpPr txBox="1"/>
          <p:nvPr/>
        </p:nvSpPr>
        <p:spPr>
          <a:xfrm>
            <a:off x="6037470" y="2423151"/>
            <a:ext cx="10070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action</a:t>
            </a:r>
          </a:p>
        </p:txBody>
      </p:sp>
      <p:sp>
        <p:nvSpPr>
          <p:cNvPr id="51" name="TextBox 50">
            <a:extLst>
              <a:ext uri="{FF2B5EF4-FFF2-40B4-BE49-F238E27FC236}">
                <a16:creationId xmlns:a16="http://schemas.microsoft.com/office/drawing/2014/main" id="{177EE5EE-6F71-F945-9760-AAC9FC3ED02E}"/>
              </a:ext>
            </a:extLst>
          </p:cNvPr>
          <p:cNvSpPr txBox="1"/>
          <p:nvPr/>
        </p:nvSpPr>
        <p:spPr>
          <a:xfrm>
            <a:off x="3445916" y="3518686"/>
            <a:ext cx="112723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reward</a:t>
            </a:r>
          </a:p>
        </p:txBody>
      </p:sp>
      <p:sp>
        <p:nvSpPr>
          <p:cNvPr id="52" name="TextBox 51">
            <a:extLst>
              <a:ext uri="{FF2B5EF4-FFF2-40B4-BE49-F238E27FC236}">
                <a16:creationId xmlns:a16="http://schemas.microsoft.com/office/drawing/2014/main" id="{AF8BEB89-E91D-8E42-B050-01D7E6256D40}"/>
              </a:ext>
            </a:extLst>
          </p:cNvPr>
          <p:cNvSpPr txBox="1"/>
          <p:nvPr/>
        </p:nvSpPr>
        <p:spPr>
          <a:xfrm>
            <a:off x="2095796" y="2415897"/>
            <a:ext cx="1778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observation</a:t>
            </a:r>
          </a:p>
        </p:txBody>
      </p:sp>
      <p:sp>
        <p:nvSpPr>
          <p:cNvPr id="15" name="TextBox 14">
            <a:extLst>
              <a:ext uri="{FF2B5EF4-FFF2-40B4-BE49-F238E27FC236}">
                <a16:creationId xmlns:a16="http://schemas.microsoft.com/office/drawing/2014/main" id="{DE130D8D-172B-1D41-B271-BD73C2907E79}"/>
              </a:ext>
            </a:extLst>
          </p:cNvPr>
          <p:cNvSpPr txBox="1"/>
          <p:nvPr/>
        </p:nvSpPr>
        <p:spPr>
          <a:xfrm>
            <a:off x="1595036" y="2049534"/>
            <a:ext cx="535724" cy="923330"/>
          </a:xfrm>
          <a:prstGeom prst="rect">
            <a:avLst/>
          </a:prstGeom>
          <a:noFill/>
        </p:spPr>
        <p:txBody>
          <a:bodyPr wrap="none" rtlCol="0">
            <a:spAutoFit/>
          </a:bodyPr>
          <a:lstStyle/>
          <a:p>
            <a:r>
              <a:rPr lang="en-US" sz="5400" b="1" dirty="0">
                <a:solidFill>
                  <a:srgbClr val="FF0000"/>
                </a:solidFill>
              </a:rPr>
              <a:t>1</a:t>
            </a:r>
          </a:p>
        </p:txBody>
      </p:sp>
      <p:sp>
        <p:nvSpPr>
          <p:cNvPr id="34" name="TextBox 33">
            <a:extLst>
              <a:ext uri="{FF2B5EF4-FFF2-40B4-BE49-F238E27FC236}">
                <a16:creationId xmlns:a16="http://schemas.microsoft.com/office/drawing/2014/main" id="{D124950F-C7E6-1C47-8586-BAC1D6E38022}"/>
              </a:ext>
            </a:extLst>
          </p:cNvPr>
          <p:cNvSpPr txBox="1"/>
          <p:nvPr/>
        </p:nvSpPr>
        <p:spPr>
          <a:xfrm>
            <a:off x="5546155" y="2057673"/>
            <a:ext cx="535724" cy="923330"/>
          </a:xfrm>
          <a:prstGeom prst="rect">
            <a:avLst/>
          </a:prstGeom>
          <a:noFill/>
        </p:spPr>
        <p:txBody>
          <a:bodyPr wrap="none" rtlCol="0">
            <a:spAutoFit/>
          </a:bodyPr>
          <a:lstStyle/>
          <a:p>
            <a:r>
              <a:rPr lang="en-US" sz="5400" b="1" dirty="0">
                <a:solidFill>
                  <a:srgbClr val="FF0000"/>
                </a:solidFill>
              </a:rPr>
              <a:t>2</a:t>
            </a:r>
          </a:p>
        </p:txBody>
      </p:sp>
      <p:sp>
        <p:nvSpPr>
          <p:cNvPr id="35" name="TextBox 34">
            <a:extLst>
              <a:ext uri="{FF2B5EF4-FFF2-40B4-BE49-F238E27FC236}">
                <a16:creationId xmlns:a16="http://schemas.microsoft.com/office/drawing/2014/main" id="{57EDD06F-F508-CF48-8811-BF8EB27F1CD4}"/>
              </a:ext>
            </a:extLst>
          </p:cNvPr>
          <p:cNvSpPr txBox="1"/>
          <p:nvPr/>
        </p:nvSpPr>
        <p:spPr>
          <a:xfrm>
            <a:off x="2984821" y="3217561"/>
            <a:ext cx="535724" cy="923330"/>
          </a:xfrm>
          <a:prstGeom prst="rect">
            <a:avLst/>
          </a:prstGeom>
          <a:noFill/>
        </p:spPr>
        <p:txBody>
          <a:bodyPr wrap="none" rtlCol="0">
            <a:spAutoFit/>
          </a:bodyPr>
          <a:lstStyle/>
          <a:p>
            <a:r>
              <a:rPr lang="en-US" sz="5400" b="1" dirty="0">
                <a:solidFill>
                  <a:srgbClr val="FF0000"/>
                </a:solidFill>
              </a:rPr>
              <a:t>3</a:t>
            </a:r>
          </a:p>
        </p:txBody>
      </p:sp>
    </p:spTree>
    <p:extLst>
      <p:ext uri="{BB962C8B-B14F-4D97-AF65-F5344CB8AC3E}">
        <p14:creationId xmlns:p14="http://schemas.microsoft.com/office/powerpoint/2010/main" val="306819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8D7D-80A7-9C44-AC14-7C213783A446}"/>
              </a:ext>
            </a:extLst>
          </p:cNvPr>
          <p:cNvSpPr>
            <a:spLocks noGrp="1"/>
          </p:cNvSpPr>
          <p:nvPr>
            <p:ph type="title"/>
          </p:nvPr>
        </p:nvSpPr>
        <p:spPr>
          <a:xfrm>
            <a:off x="235974" y="122237"/>
            <a:ext cx="8760541" cy="1984303"/>
          </a:xfrm>
        </p:spPr>
        <p:txBody>
          <a:bodyPr>
            <a:noAutofit/>
          </a:bodyPr>
          <a:lstStyle/>
          <a:p>
            <a:r>
              <a:rPr lang="en-US" dirty="0">
                <a:solidFill>
                  <a:schemeClr val="accent1"/>
                </a:solidFill>
              </a:rPr>
              <a:t>Reinforcement Learning (DL)</a:t>
            </a:r>
            <a:endParaRPr lang="en-US" sz="3200" b="0" dirty="0">
              <a:solidFill>
                <a:schemeClr val="accent1"/>
              </a:solidFill>
            </a:endParaRPr>
          </a:p>
        </p:txBody>
      </p:sp>
      <p:sp>
        <p:nvSpPr>
          <p:cNvPr id="4" name="Slide Number Placeholder 3">
            <a:extLst>
              <a:ext uri="{FF2B5EF4-FFF2-40B4-BE49-F238E27FC236}">
                <a16:creationId xmlns:a16="http://schemas.microsoft.com/office/drawing/2014/main" id="{49B2875C-0D07-C946-B2E0-EB049C68E35C}"/>
              </a:ext>
            </a:extLst>
          </p:cNvPr>
          <p:cNvSpPr>
            <a:spLocks noGrp="1"/>
          </p:cNvSpPr>
          <p:nvPr>
            <p:ph type="sldNum" sz="quarter" idx="12"/>
          </p:nvPr>
        </p:nvSpPr>
        <p:spPr/>
        <p:txBody>
          <a:bodyPr/>
          <a:lstStyle/>
          <a:p>
            <a:fld id="{5424488C-161F-514B-8FF5-CF5173A03E8D}" type="slidenum">
              <a:rPr lang="en-US" smtClean="0"/>
              <a:t>14</a:t>
            </a:fld>
            <a:endParaRPr lang="en-US"/>
          </a:p>
        </p:txBody>
      </p:sp>
      <p:sp>
        <p:nvSpPr>
          <p:cNvPr id="7" name="Rectangle 6">
            <a:extLst>
              <a:ext uri="{FF2B5EF4-FFF2-40B4-BE49-F238E27FC236}">
                <a16:creationId xmlns:a16="http://schemas.microsoft.com/office/drawing/2014/main" id="{8A2F2A46-342F-BD47-959B-D697CC7964CB}"/>
              </a:ext>
            </a:extLst>
          </p:cNvPr>
          <p:cNvSpPr/>
          <p:nvPr/>
        </p:nvSpPr>
        <p:spPr>
          <a:xfrm>
            <a:off x="441542" y="6606257"/>
            <a:ext cx="8231403" cy="246221"/>
          </a:xfrm>
          <a:prstGeom prst="rect">
            <a:avLst/>
          </a:prstGeom>
        </p:spPr>
        <p:txBody>
          <a:bodyPr wrap="square">
            <a:spAutoFit/>
          </a:bodyPr>
          <a:lstStyle/>
          <a:p>
            <a:pPr algn="ctr"/>
            <a:r>
              <a:rPr lang="en-US" sz="1000" dirty="0">
                <a:solidFill>
                  <a:schemeClr val="bg1">
                    <a:lumMod val="75000"/>
                  </a:schemeClr>
                </a:solidFill>
              </a:rPr>
              <a:t>Source: Richard S. Sutton &amp; Andrew G. </a:t>
            </a:r>
            <a:r>
              <a:rPr lang="en-US" sz="1000" dirty="0" err="1">
                <a:solidFill>
                  <a:schemeClr val="bg1">
                    <a:lumMod val="75000"/>
                  </a:schemeClr>
                </a:solidFill>
              </a:rPr>
              <a:t>Barto</a:t>
            </a:r>
            <a:r>
              <a:rPr lang="en-US" sz="1000" dirty="0">
                <a:solidFill>
                  <a:schemeClr val="bg1">
                    <a:lumMod val="75000"/>
                  </a:schemeClr>
                </a:solidFill>
              </a:rPr>
              <a:t> (2018), Reinforcement Learning: An Introduction, 2nd Edition, A Bradford Book.</a:t>
            </a:r>
          </a:p>
        </p:txBody>
      </p:sp>
      <p:sp>
        <p:nvSpPr>
          <p:cNvPr id="8" name="Rounded Rectangle 7">
            <a:extLst>
              <a:ext uri="{FF2B5EF4-FFF2-40B4-BE49-F238E27FC236}">
                <a16:creationId xmlns:a16="http://schemas.microsoft.com/office/drawing/2014/main" id="{A93A4EEF-E6AA-3F4E-A406-95D287D4F08A}"/>
              </a:ext>
            </a:extLst>
          </p:cNvPr>
          <p:cNvSpPr>
            <a:spLocks noChangeArrowheads="1"/>
          </p:cNvSpPr>
          <p:nvPr/>
        </p:nvSpPr>
        <p:spPr bwMode="auto">
          <a:xfrm>
            <a:off x="4039628" y="2501160"/>
            <a:ext cx="1273629" cy="767312"/>
          </a:xfrm>
          <a:prstGeom prst="roundRect">
            <a:avLst>
              <a:gd name="adj" fmla="val 13637"/>
            </a:avLst>
          </a:prstGeom>
          <a:noFill/>
          <a:ln w="38100">
            <a:solidFill>
              <a:schemeClr val="tx1"/>
            </a:solidFill>
            <a:round/>
            <a:headEnd/>
            <a:tailEnd/>
          </a:ln>
          <a:effectLst/>
        </p:spPr>
        <p:txBody>
          <a:bodyPr lIns="0" tIns="0" rIns="0" bIns="0" anchor="ctr"/>
          <a:lstStyle/>
          <a:p>
            <a:pPr algn="ctr">
              <a:defRPr/>
            </a:pPr>
            <a:r>
              <a:rPr lang="en-US" sz="2800" dirty="0">
                <a:latin typeface="Arial" panose="020B0604020202020204" pitchFamily="34" charset="0"/>
                <a:cs typeface="Arial" panose="020B0604020202020204" pitchFamily="34" charset="0"/>
              </a:rPr>
              <a:t>Agent</a:t>
            </a:r>
          </a:p>
        </p:txBody>
      </p:sp>
      <p:sp>
        <p:nvSpPr>
          <p:cNvPr id="9" name="Rounded Rectangle 8">
            <a:extLst>
              <a:ext uri="{FF2B5EF4-FFF2-40B4-BE49-F238E27FC236}">
                <a16:creationId xmlns:a16="http://schemas.microsoft.com/office/drawing/2014/main" id="{3E51BB8B-A5E7-1D41-B482-205B966688B3}"/>
              </a:ext>
            </a:extLst>
          </p:cNvPr>
          <p:cNvSpPr>
            <a:spLocks noChangeArrowheads="1"/>
          </p:cNvSpPr>
          <p:nvPr/>
        </p:nvSpPr>
        <p:spPr bwMode="auto">
          <a:xfrm>
            <a:off x="3422217" y="4138656"/>
            <a:ext cx="2481943" cy="880859"/>
          </a:xfrm>
          <a:prstGeom prst="roundRect">
            <a:avLst>
              <a:gd name="adj" fmla="val 18924"/>
            </a:avLst>
          </a:prstGeom>
          <a:solidFill>
            <a:schemeClr val="accent3">
              <a:lumMod val="20000"/>
              <a:lumOff val="80000"/>
            </a:schemeClr>
          </a:solidFill>
          <a:ln w="38100">
            <a:solidFill>
              <a:schemeClr val="tx1"/>
            </a:solidFill>
            <a:round/>
            <a:headEnd/>
            <a:tailEnd/>
          </a:ln>
          <a:effectLst/>
        </p:spPr>
        <p:txBody>
          <a:bodyPr lIns="0" tIns="0" rIns="0" bIns="0" anchor="ctr"/>
          <a:lstStyle/>
          <a:p>
            <a:pPr algn="ctr">
              <a:defRPr/>
            </a:pPr>
            <a:r>
              <a:rPr lang="en-US" sz="2800" dirty="0">
                <a:latin typeface="Arial" panose="020B0604020202020204" pitchFamily="34" charset="0"/>
                <a:cs typeface="Arial" panose="020B0604020202020204" pitchFamily="34" charset="0"/>
              </a:rPr>
              <a:t>Environment</a:t>
            </a:r>
          </a:p>
        </p:txBody>
      </p:sp>
      <p:cxnSp>
        <p:nvCxnSpPr>
          <p:cNvPr id="11" name="Elbow Connector 10">
            <a:extLst>
              <a:ext uri="{FF2B5EF4-FFF2-40B4-BE49-F238E27FC236}">
                <a16:creationId xmlns:a16="http://schemas.microsoft.com/office/drawing/2014/main" id="{1E9B0CED-362A-EC4D-B31F-9A86D2DBF9A5}"/>
              </a:ext>
            </a:extLst>
          </p:cNvPr>
          <p:cNvCxnSpPr>
            <a:cxnSpLocks/>
            <a:stCxn id="8" idx="3"/>
            <a:endCxn id="9" idx="3"/>
          </p:cNvCxnSpPr>
          <p:nvPr/>
        </p:nvCxnSpPr>
        <p:spPr>
          <a:xfrm>
            <a:off x="5313257" y="2884816"/>
            <a:ext cx="590903" cy="1694270"/>
          </a:xfrm>
          <a:prstGeom prst="bentConnector3">
            <a:avLst>
              <a:gd name="adj1" fmla="val 359991"/>
            </a:avLst>
          </a:prstGeom>
          <a:ln w="50800">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Elbow Connector 12">
            <a:extLst>
              <a:ext uri="{FF2B5EF4-FFF2-40B4-BE49-F238E27FC236}">
                <a16:creationId xmlns:a16="http://schemas.microsoft.com/office/drawing/2014/main" id="{2E6323A3-8BA0-AF4C-9A29-82ED3860ACA8}"/>
              </a:ext>
            </a:extLst>
          </p:cNvPr>
          <p:cNvCxnSpPr>
            <a:cxnSpLocks/>
            <a:stCxn id="9" idx="1"/>
            <a:endCxn id="8" idx="1"/>
          </p:cNvCxnSpPr>
          <p:nvPr/>
        </p:nvCxnSpPr>
        <p:spPr>
          <a:xfrm rot="10800000" flipH="1">
            <a:off x="3422216" y="2884816"/>
            <a:ext cx="617411" cy="1694270"/>
          </a:xfrm>
          <a:prstGeom prst="bentConnector3">
            <a:avLst>
              <a:gd name="adj1" fmla="val -252740"/>
            </a:avLst>
          </a:prstGeom>
          <a:ln w="50800">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F5CC39F-4420-2F48-A24E-2988B0511D9C}"/>
              </a:ext>
            </a:extLst>
          </p:cNvPr>
          <p:cNvCxnSpPr>
            <a:cxnSpLocks/>
            <a:stCxn id="9" idx="0"/>
            <a:endCxn id="8" idx="2"/>
          </p:cNvCxnSpPr>
          <p:nvPr/>
        </p:nvCxnSpPr>
        <p:spPr>
          <a:xfrm flipV="1">
            <a:off x="4663189" y="3268472"/>
            <a:ext cx="13254" cy="870184"/>
          </a:xfrm>
          <a:prstGeom prst="straightConnector1">
            <a:avLst/>
          </a:prstGeom>
          <a:ln w="50800">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8AE28C1-2160-BE45-95FC-A300EF19A7E0}"/>
              </a:ext>
            </a:extLst>
          </p:cNvPr>
          <p:cNvSpPr txBox="1"/>
          <p:nvPr/>
        </p:nvSpPr>
        <p:spPr>
          <a:xfrm>
            <a:off x="6037470" y="2423151"/>
            <a:ext cx="10070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action</a:t>
            </a:r>
          </a:p>
        </p:txBody>
      </p:sp>
      <p:sp>
        <p:nvSpPr>
          <p:cNvPr id="51" name="TextBox 50">
            <a:extLst>
              <a:ext uri="{FF2B5EF4-FFF2-40B4-BE49-F238E27FC236}">
                <a16:creationId xmlns:a16="http://schemas.microsoft.com/office/drawing/2014/main" id="{177EE5EE-6F71-F945-9760-AAC9FC3ED02E}"/>
              </a:ext>
            </a:extLst>
          </p:cNvPr>
          <p:cNvSpPr txBox="1"/>
          <p:nvPr/>
        </p:nvSpPr>
        <p:spPr>
          <a:xfrm>
            <a:off x="3445916" y="3518686"/>
            <a:ext cx="112723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reward</a:t>
            </a:r>
          </a:p>
        </p:txBody>
      </p:sp>
      <p:sp>
        <p:nvSpPr>
          <p:cNvPr id="52" name="TextBox 51">
            <a:extLst>
              <a:ext uri="{FF2B5EF4-FFF2-40B4-BE49-F238E27FC236}">
                <a16:creationId xmlns:a16="http://schemas.microsoft.com/office/drawing/2014/main" id="{AF8BEB89-E91D-8E42-B050-01D7E6256D40}"/>
              </a:ext>
            </a:extLst>
          </p:cNvPr>
          <p:cNvSpPr txBox="1"/>
          <p:nvPr/>
        </p:nvSpPr>
        <p:spPr>
          <a:xfrm>
            <a:off x="2095796" y="2415897"/>
            <a:ext cx="1778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observation</a:t>
            </a:r>
          </a:p>
        </p:txBody>
      </p:sp>
      <p:sp>
        <p:nvSpPr>
          <p:cNvPr id="15" name="TextBox 14">
            <a:extLst>
              <a:ext uri="{FF2B5EF4-FFF2-40B4-BE49-F238E27FC236}">
                <a16:creationId xmlns:a16="http://schemas.microsoft.com/office/drawing/2014/main" id="{DE130D8D-172B-1D41-B271-BD73C2907E79}"/>
              </a:ext>
            </a:extLst>
          </p:cNvPr>
          <p:cNvSpPr txBox="1"/>
          <p:nvPr/>
        </p:nvSpPr>
        <p:spPr>
          <a:xfrm>
            <a:off x="1595036" y="2049534"/>
            <a:ext cx="535724" cy="923330"/>
          </a:xfrm>
          <a:prstGeom prst="rect">
            <a:avLst/>
          </a:prstGeom>
          <a:noFill/>
        </p:spPr>
        <p:txBody>
          <a:bodyPr wrap="none" rtlCol="0">
            <a:spAutoFit/>
          </a:bodyPr>
          <a:lstStyle/>
          <a:p>
            <a:r>
              <a:rPr lang="en-US" sz="5400" b="1" dirty="0">
                <a:solidFill>
                  <a:srgbClr val="FF0000"/>
                </a:solidFill>
              </a:rPr>
              <a:t>1</a:t>
            </a:r>
          </a:p>
        </p:txBody>
      </p:sp>
      <p:sp>
        <p:nvSpPr>
          <p:cNvPr id="34" name="TextBox 33">
            <a:extLst>
              <a:ext uri="{FF2B5EF4-FFF2-40B4-BE49-F238E27FC236}">
                <a16:creationId xmlns:a16="http://schemas.microsoft.com/office/drawing/2014/main" id="{D124950F-C7E6-1C47-8586-BAC1D6E38022}"/>
              </a:ext>
            </a:extLst>
          </p:cNvPr>
          <p:cNvSpPr txBox="1"/>
          <p:nvPr/>
        </p:nvSpPr>
        <p:spPr>
          <a:xfrm>
            <a:off x="5546155" y="2057673"/>
            <a:ext cx="535724" cy="923330"/>
          </a:xfrm>
          <a:prstGeom prst="rect">
            <a:avLst/>
          </a:prstGeom>
          <a:noFill/>
        </p:spPr>
        <p:txBody>
          <a:bodyPr wrap="none" rtlCol="0">
            <a:spAutoFit/>
          </a:bodyPr>
          <a:lstStyle/>
          <a:p>
            <a:r>
              <a:rPr lang="en-US" sz="5400" b="1" dirty="0">
                <a:solidFill>
                  <a:srgbClr val="FF0000"/>
                </a:solidFill>
              </a:rPr>
              <a:t>2</a:t>
            </a:r>
          </a:p>
        </p:txBody>
      </p:sp>
      <p:sp>
        <p:nvSpPr>
          <p:cNvPr id="35" name="TextBox 34">
            <a:extLst>
              <a:ext uri="{FF2B5EF4-FFF2-40B4-BE49-F238E27FC236}">
                <a16:creationId xmlns:a16="http://schemas.microsoft.com/office/drawing/2014/main" id="{57EDD06F-F508-CF48-8811-BF8EB27F1CD4}"/>
              </a:ext>
            </a:extLst>
          </p:cNvPr>
          <p:cNvSpPr txBox="1"/>
          <p:nvPr/>
        </p:nvSpPr>
        <p:spPr>
          <a:xfrm>
            <a:off x="2984821" y="3217561"/>
            <a:ext cx="535724" cy="923330"/>
          </a:xfrm>
          <a:prstGeom prst="rect">
            <a:avLst/>
          </a:prstGeom>
          <a:noFill/>
        </p:spPr>
        <p:txBody>
          <a:bodyPr wrap="none" rtlCol="0">
            <a:spAutoFit/>
          </a:bodyPr>
          <a:lstStyle/>
          <a:p>
            <a:r>
              <a:rPr lang="en-US" sz="5400" b="1" dirty="0">
                <a:solidFill>
                  <a:srgbClr val="FF0000"/>
                </a:solidFill>
              </a:rPr>
              <a:t>3</a:t>
            </a:r>
          </a:p>
        </p:txBody>
      </p:sp>
      <p:sp>
        <p:nvSpPr>
          <p:cNvPr id="16" name="TextBox 15">
            <a:extLst>
              <a:ext uri="{FF2B5EF4-FFF2-40B4-BE49-F238E27FC236}">
                <a16:creationId xmlns:a16="http://schemas.microsoft.com/office/drawing/2014/main" id="{B4715622-5053-BF40-B11A-3DA984043056}"/>
              </a:ext>
            </a:extLst>
          </p:cNvPr>
          <p:cNvSpPr txBox="1"/>
          <p:nvPr/>
        </p:nvSpPr>
        <p:spPr>
          <a:xfrm>
            <a:off x="6215189" y="2877561"/>
            <a:ext cx="410690" cy="430887"/>
          </a:xfrm>
          <a:prstGeom prst="rect">
            <a:avLst/>
          </a:prstGeom>
          <a:noFill/>
        </p:spPr>
        <p:txBody>
          <a:bodyPr wrap="none" rtlCol="0">
            <a:spAutoFit/>
          </a:bodyPr>
          <a:lstStyle/>
          <a:p>
            <a:r>
              <a:rPr lang="en-US" sz="2200" i="1" dirty="0">
                <a:latin typeface="Times New Roman" panose="02020603050405020304" pitchFamily="18" charset="0"/>
                <a:cs typeface="Times New Roman" panose="02020603050405020304" pitchFamily="18" charset="0"/>
              </a:rPr>
              <a:t>A</a:t>
            </a:r>
            <a:r>
              <a:rPr lang="en-US" sz="2200" i="1" baseline="-25000" dirty="0">
                <a:latin typeface="Times New Roman" panose="02020603050405020304" pitchFamily="18" charset="0"/>
                <a:cs typeface="Times New Roman" panose="02020603050405020304" pitchFamily="18" charset="0"/>
              </a:rPr>
              <a:t>t</a:t>
            </a:r>
          </a:p>
        </p:txBody>
      </p:sp>
      <p:sp>
        <p:nvSpPr>
          <p:cNvPr id="17" name="TextBox 16">
            <a:extLst>
              <a:ext uri="{FF2B5EF4-FFF2-40B4-BE49-F238E27FC236}">
                <a16:creationId xmlns:a16="http://schemas.microsoft.com/office/drawing/2014/main" id="{3B5C4674-299C-B541-BC55-05642B5CAE2E}"/>
              </a:ext>
            </a:extLst>
          </p:cNvPr>
          <p:cNvSpPr txBox="1"/>
          <p:nvPr/>
        </p:nvSpPr>
        <p:spPr>
          <a:xfrm>
            <a:off x="4669816" y="3550326"/>
            <a:ext cx="410690" cy="430887"/>
          </a:xfrm>
          <a:prstGeom prst="rect">
            <a:avLst/>
          </a:prstGeom>
          <a:noFill/>
        </p:spPr>
        <p:txBody>
          <a:bodyPr wrap="none" rtlCol="0">
            <a:spAutoFit/>
          </a:bodyPr>
          <a:lstStyle/>
          <a:p>
            <a:r>
              <a:rPr lang="en-US" sz="2200" i="1" dirty="0" err="1">
                <a:latin typeface="Times New Roman" panose="02020603050405020304" pitchFamily="18" charset="0"/>
                <a:cs typeface="Times New Roman" panose="02020603050405020304" pitchFamily="18" charset="0"/>
              </a:rPr>
              <a:t>R</a:t>
            </a:r>
            <a:r>
              <a:rPr lang="en-US" sz="2200" i="1" baseline="-25000" dirty="0" err="1">
                <a:latin typeface="Times New Roman" panose="02020603050405020304" pitchFamily="18" charset="0"/>
                <a:cs typeface="Times New Roman" panose="02020603050405020304" pitchFamily="18" charset="0"/>
              </a:rPr>
              <a:t>t</a:t>
            </a:r>
            <a:endParaRPr lang="en-US" sz="2200" i="1" baseline="-25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2427619-DA6F-0142-8581-B969445AED83}"/>
              </a:ext>
            </a:extLst>
          </p:cNvPr>
          <p:cNvSpPr txBox="1"/>
          <p:nvPr/>
        </p:nvSpPr>
        <p:spPr>
          <a:xfrm>
            <a:off x="2750486" y="2877562"/>
            <a:ext cx="441146" cy="430887"/>
          </a:xfrm>
          <a:prstGeom prst="rect">
            <a:avLst/>
          </a:prstGeom>
          <a:noFill/>
        </p:spPr>
        <p:txBody>
          <a:bodyPr wrap="none" rtlCol="0">
            <a:spAutoFit/>
          </a:bodyPr>
          <a:lstStyle/>
          <a:p>
            <a:r>
              <a:rPr lang="en-US" sz="2200" i="1" dirty="0" err="1">
                <a:latin typeface="Times New Roman" panose="02020603050405020304" pitchFamily="18" charset="0"/>
                <a:cs typeface="Times New Roman" panose="02020603050405020304" pitchFamily="18" charset="0"/>
              </a:rPr>
              <a:t>O</a:t>
            </a:r>
            <a:r>
              <a:rPr lang="en-US" sz="2200" i="1" baseline="-25000" dirty="0" err="1">
                <a:latin typeface="Times New Roman" panose="02020603050405020304" pitchFamily="18" charset="0"/>
                <a:cs typeface="Times New Roman" panose="02020603050405020304" pitchFamily="18" charset="0"/>
              </a:rPr>
              <a:t>t</a:t>
            </a:r>
            <a:endParaRPr lang="en-US" sz="2200"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25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2016-0EBE-7946-B3D4-6529FD46D97B}"/>
              </a:ext>
            </a:extLst>
          </p:cNvPr>
          <p:cNvSpPr>
            <a:spLocks noGrp="1"/>
          </p:cNvSpPr>
          <p:nvPr>
            <p:ph type="title"/>
          </p:nvPr>
        </p:nvSpPr>
        <p:spPr>
          <a:xfrm>
            <a:off x="251520" y="260350"/>
            <a:ext cx="8640960" cy="1143000"/>
          </a:xfrm>
        </p:spPr>
        <p:txBody>
          <a:bodyPr/>
          <a:lstStyle/>
          <a:p>
            <a:r>
              <a:rPr lang="en-US" dirty="0">
                <a:solidFill>
                  <a:srgbClr val="C00000"/>
                </a:solidFill>
              </a:rPr>
              <a:t>Agents</a:t>
            </a:r>
            <a:r>
              <a:rPr lang="en-US" dirty="0">
                <a:solidFill>
                  <a:schemeClr val="accent1"/>
                </a:solidFill>
              </a:rPr>
              <a:t> interact with </a:t>
            </a:r>
            <a:r>
              <a:rPr lang="en-US" dirty="0">
                <a:solidFill>
                  <a:srgbClr val="C00000"/>
                </a:solidFill>
              </a:rPr>
              <a:t>environments </a:t>
            </a:r>
            <a:r>
              <a:rPr lang="en-US" dirty="0">
                <a:solidFill>
                  <a:schemeClr val="accent1"/>
                </a:solidFill>
              </a:rPr>
              <a:t>through </a:t>
            </a:r>
            <a:r>
              <a:rPr lang="en-US" dirty="0">
                <a:solidFill>
                  <a:srgbClr val="C00000"/>
                </a:solidFill>
              </a:rPr>
              <a:t>sensors</a:t>
            </a:r>
            <a:r>
              <a:rPr lang="en-US" dirty="0">
                <a:solidFill>
                  <a:schemeClr val="accent1"/>
                </a:solidFill>
              </a:rPr>
              <a:t> and </a:t>
            </a:r>
            <a:r>
              <a:rPr lang="en-US" dirty="0">
                <a:solidFill>
                  <a:srgbClr val="C00000"/>
                </a:solidFill>
              </a:rPr>
              <a:t>actuators</a:t>
            </a:r>
          </a:p>
        </p:txBody>
      </p:sp>
      <p:sp>
        <p:nvSpPr>
          <p:cNvPr id="4" name="Slide Number Placeholder 3">
            <a:extLst>
              <a:ext uri="{FF2B5EF4-FFF2-40B4-BE49-F238E27FC236}">
                <a16:creationId xmlns:a16="http://schemas.microsoft.com/office/drawing/2014/main" id="{9D0B0260-84EE-2546-BC19-2034A3E682D4}"/>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Rectangle 4">
            <a:extLst>
              <a:ext uri="{FF2B5EF4-FFF2-40B4-BE49-F238E27FC236}">
                <a16:creationId xmlns:a16="http://schemas.microsoft.com/office/drawing/2014/main" id="{C603DCCD-1935-FB47-97AC-D115D4D1B344}"/>
              </a:ext>
            </a:extLst>
          </p:cNvPr>
          <p:cNvSpPr/>
          <p:nvPr/>
        </p:nvSpPr>
        <p:spPr>
          <a:xfrm>
            <a:off x="1079611"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pic>
        <p:nvPicPr>
          <p:cNvPr id="27" name="Picture 26">
            <a:extLst>
              <a:ext uri="{FF2B5EF4-FFF2-40B4-BE49-F238E27FC236}">
                <a16:creationId xmlns:a16="http://schemas.microsoft.com/office/drawing/2014/main" id="{8C9C127B-33F9-4F41-8F1F-AF413AF843A2}"/>
              </a:ext>
            </a:extLst>
          </p:cNvPr>
          <p:cNvPicPr>
            <a:picLocks noChangeAspect="1"/>
          </p:cNvPicPr>
          <p:nvPr/>
        </p:nvPicPr>
        <p:blipFill>
          <a:blip r:embed="rId2"/>
          <a:stretch>
            <a:fillRect/>
          </a:stretch>
        </p:blipFill>
        <p:spPr>
          <a:xfrm>
            <a:off x="883273" y="1665066"/>
            <a:ext cx="7377453" cy="4795344"/>
          </a:xfrm>
          <a:prstGeom prst="rect">
            <a:avLst/>
          </a:prstGeom>
        </p:spPr>
      </p:pic>
    </p:spTree>
    <p:extLst>
      <p:ext uri="{BB962C8B-B14F-4D97-AF65-F5344CB8AC3E}">
        <p14:creationId xmlns:p14="http://schemas.microsoft.com/office/powerpoint/2010/main" val="192617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7"/>
            <a:ext cx="8640960" cy="6245225"/>
          </a:xfrm>
        </p:spPr>
        <p:txBody>
          <a:bodyPr/>
          <a:lstStyle/>
          <a:p>
            <a:r>
              <a:rPr lang="en-US" altLang="zh-TW" sz="12000" dirty="0">
                <a:solidFill>
                  <a:srgbClr val="C00000"/>
                </a:solidFill>
              </a:rPr>
              <a:t>Robotics</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Tree>
    <p:extLst>
      <p:ext uri="{BB962C8B-B14F-4D97-AF65-F5344CB8AC3E}">
        <p14:creationId xmlns:p14="http://schemas.microsoft.com/office/powerpoint/2010/main" val="423531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4000" b="1" dirty="0">
                <a:solidFill>
                  <a:srgbClr val="FF0000"/>
                </a:solidFill>
              </a:rPr>
              <a:t>Agents</a:t>
            </a:r>
            <a:r>
              <a:rPr lang="en-US" sz="4000" dirty="0"/>
              <a:t> are endowed with </a:t>
            </a:r>
            <a:br>
              <a:rPr lang="en-US" sz="4000" dirty="0"/>
            </a:br>
            <a:r>
              <a:rPr lang="en-US" sz="4000" b="1" dirty="0">
                <a:solidFill>
                  <a:srgbClr val="FF0000"/>
                </a:solidFill>
              </a:rPr>
              <a:t>sensors</a:t>
            </a:r>
            <a:r>
              <a:rPr lang="en-US" sz="4000" dirty="0"/>
              <a:t> and </a:t>
            </a:r>
            <a:r>
              <a:rPr lang="en-US" sz="4000" b="1" dirty="0">
                <a:solidFill>
                  <a:srgbClr val="FF0000"/>
                </a:solidFill>
              </a:rPr>
              <a:t>physical effectors </a:t>
            </a:r>
            <a:br>
              <a:rPr lang="en-US" sz="4000" b="1" dirty="0">
                <a:solidFill>
                  <a:srgbClr val="FF0000"/>
                </a:solidFill>
              </a:rPr>
            </a:br>
            <a:r>
              <a:rPr lang="en-US" sz="4000" dirty="0"/>
              <a:t>with which to move about and </a:t>
            </a:r>
            <a:br>
              <a:rPr lang="en-US" sz="4000" dirty="0"/>
            </a:br>
            <a:r>
              <a:rPr lang="en-US" sz="4000" dirty="0"/>
              <a:t>make mischief in the real world.</a:t>
            </a:r>
            <a:endParaRPr lang="en-US" sz="4000" dirty="0">
              <a:solidFill>
                <a:srgbClr val="FF0000"/>
              </a:solidFill>
            </a:endParaRP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Artificial Intelligence: </a:t>
            </a:r>
            <a:br>
              <a:rPr lang="en-US" dirty="0">
                <a:solidFill>
                  <a:schemeClr val="accent1"/>
                </a:solidFill>
              </a:rPr>
            </a:br>
            <a:r>
              <a:rPr lang="en-US" dirty="0">
                <a:solidFill>
                  <a:srgbClr val="FF0000"/>
                </a:solidFill>
              </a:rPr>
              <a:t>Robotics</a:t>
            </a:r>
            <a:endParaRPr lang="en-US" dirty="0">
              <a:solidFill>
                <a:schemeClr val="accent1"/>
              </a:solidFill>
            </a:endParaRPr>
          </a:p>
        </p:txBody>
      </p:sp>
    </p:spTree>
    <p:extLst>
      <p:ext uri="{BB962C8B-B14F-4D97-AF65-F5344CB8AC3E}">
        <p14:creationId xmlns:p14="http://schemas.microsoft.com/office/powerpoint/2010/main" val="190040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68B9-156D-1345-BC05-9D68DD12A18C}"/>
              </a:ext>
            </a:extLst>
          </p:cNvPr>
          <p:cNvSpPr>
            <a:spLocks noGrp="1"/>
          </p:cNvSpPr>
          <p:nvPr>
            <p:ph type="title"/>
          </p:nvPr>
        </p:nvSpPr>
        <p:spPr>
          <a:xfrm>
            <a:off x="457200" y="198219"/>
            <a:ext cx="8229600" cy="1318071"/>
          </a:xfrm>
        </p:spPr>
        <p:txBody>
          <a:bodyPr/>
          <a:lstStyle/>
          <a:p>
            <a:r>
              <a:rPr lang="en-US" dirty="0">
                <a:solidFill>
                  <a:schemeClr val="accent1"/>
                </a:solidFill>
              </a:rPr>
              <a:t>Boston Dynamics: Spot</a:t>
            </a:r>
            <a:br>
              <a:rPr lang="en-US" dirty="0">
                <a:solidFill>
                  <a:schemeClr val="accent1"/>
                </a:solidFill>
              </a:rPr>
            </a:br>
            <a:r>
              <a:rPr lang="en-US" sz="2400" dirty="0">
                <a:solidFill>
                  <a:schemeClr val="accent1"/>
                </a:solidFill>
              </a:rPr>
              <a:t>Automate sensing and inspection, capture limitless data, and explore without boundaries.</a:t>
            </a:r>
          </a:p>
        </p:txBody>
      </p:sp>
      <p:sp>
        <p:nvSpPr>
          <p:cNvPr id="4" name="Slide Number Placeholder 3">
            <a:extLst>
              <a:ext uri="{FF2B5EF4-FFF2-40B4-BE49-F238E27FC236}">
                <a16:creationId xmlns:a16="http://schemas.microsoft.com/office/drawing/2014/main" id="{CF767DEB-CC00-594F-85DA-FE1BD3535237}"/>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5" name="Rectangle 4">
            <a:extLst>
              <a:ext uri="{FF2B5EF4-FFF2-40B4-BE49-F238E27FC236}">
                <a16:creationId xmlns:a16="http://schemas.microsoft.com/office/drawing/2014/main" id="{A78530E4-2581-9B43-9178-28F069D7F52E}"/>
              </a:ext>
            </a:extLst>
          </p:cNvPr>
          <p:cNvSpPr/>
          <p:nvPr/>
        </p:nvSpPr>
        <p:spPr>
          <a:xfrm>
            <a:off x="2977813" y="6525344"/>
            <a:ext cx="3188373" cy="276999"/>
          </a:xfrm>
          <a:prstGeom prst="rect">
            <a:avLst/>
          </a:prstGeom>
        </p:spPr>
        <p:txBody>
          <a:bodyPr wrap="none">
            <a:spAutoFit/>
          </a:bodyPr>
          <a:lstStyle/>
          <a:p>
            <a:pPr algn="ctr"/>
            <a:r>
              <a:rPr lang="en-US" sz="1200" dirty="0">
                <a:solidFill>
                  <a:schemeClr val="bg1">
                    <a:lumMod val="65000"/>
                  </a:schemeClr>
                </a:solidFill>
                <a:latin typeface="Calibri" panose="020F0502020204030204" pitchFamily="34" charset="0"/>
                <a:cs typeface="Calibri" panose="020F0502020204030204" pitchFamily="34" charset="0"/>
              </a:rPr>
              <a:t>Source: </a:t>
            </a:r>
            <a:r>
              <a:rPr lang="en-US" sz="1200" dirty="0">
                <a:solidFill>
                  <a:schemeClr val="bg1">
                    <a:lumMod val="65000"/>
                  </a:schemeClr>
                </a:solidFill>
                <a:latin typeface="Calibri" panose="020F0502020204030204" pitchFamily="34" charset="0"/>
                <a:cs typeface="Calibri" panose="020F0502020204030204" pitchFamily="34" charset="0"/>
                <a:hlinkClick r:id="rId2"/>
              </a:rPr>
              <a:t>https://www.bostondynamics.com/spot</a:t>
            </a:r>
            <a:endParaRPr lang="en-US" sz="1200" dirty="0">
              <a:solidFill>
                <a:schemeClr val="bg1">
                  <a:lumMod val="6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708AB1D-FE01-764B-A284-29792BCF0A46}"/>
              </a:ext>
            </a:extLst>
          </p:cNvPr>
          <p:cNvPicPr>
            <a:picLocks noChangeAspect="1"/>
          </p:cNvPicPr>
          <p:nvPr/>
        </p:nvPicPr>
        <p:blipFill rotWithShape="1">
          <a:blip r:embed="rId3">
            <a:extLst>
              <a:ext uri="{28A0092B-C50C-407E-A947-70E740481C1C}">
                <a14:useLocalDpi xmlns:a14="http://schemas.microsoft.com/office/drawing/2010/main" val="0"/>
              </a:ext>
            </a:extLst>
          </a:blip>
          <a:srcRect l="11818" r="15732" b="5575"/>
          <a:stretch/>
        </p:blipFill>
        <p:spPr>
          <a:xfrm>
            <a:off x="1115615" y="1668607"/>
            <a:ext cx="6624737" cy="4856737"/>
          </a:xfrm>
          <a:prstGeom prst="rect">
            <a:avLst/>
          </a:prstGeom>
        </p:spPr>
      </p:pic>
    </p:spTree>
    <p:extLst>
      <p:ext uri="{BB962C8B-B14F-4D97-AF65-F5344CB8AC3E}">
        <p14:creationId xmlns:p14="http://schemas.microsoft.com/office/powerpoint/2010/main" val="326045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68B9-156D-1345-BC05-9D68DD12A18C}"/>
              </a:ext>
            </a:extLst>
          </p:cNvPr>
          <p:cNvSpPr>
            <a:spLocks noGrp="1"/>
          </p:cNvSpPr>
          <p:nvPr>
            <p:ph type="title"/>
          </p:nvPr>
        </p:nvSpPr>
        <p:spPr>
          <a:xfrm>
            <a:off x="457200" y="182406"/>
            <a:ext cx="8229600" cy="1207135"/>
          </a:xfrm>
        </p:spPr>
        <p:txBody>
          <a:bodyPr/>
          <a:lstStyle/>
          <a:p>
            <a:r>
              <a:rPr lang="en-US" dirty="0">
                <a:solidFill>
                  <a:schemeClr val="accent1"/>
                </a:solidFill>
              </a:rPr>
              <a:t>Boston Dynamics: Atlas</a:t>
            </a:r>
            <a:br>
              <a:rPr lang="en-US" dirty="0">
                <a:solidFill>
                  <a:schemeClr val="accent1"/>
                </a:solidFill>
              </a:rPr>
            </a:br>
            <a:r>
              <a:rPr lang="en-US" sz="3200" dirty="0">
                <a:solidFill>
                  <a:schemeClr val="accent1"/>
                </a:solidFill>
              </a:rPr>
              <a:t>The world’s most dynamic humanoid robot</a:t>
            </a:r>
          </a:p>
        </p:txBody>
      </p:sp>
      <p:sp>
        <p:nvSpPr>
          <p:cNvPr id="4" name="Slide Number Placeholder 3">
            <a:extLst>
              <a:ext uri="{FF2B5EF4-FFF2-40B4-BE49-F238E27FC236}">
                <a16:creationId xmlns:a16="http://schemas.microsoft.com/office/drawing/2014/main" id="{CF767DEB-CC00-594F-85DA-FE1BD3535237}"/>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5" name="Rectangle 4">
            <a:extLst>
              <a:ext uri="{FF2B5EF4-FFF2-40B4-BE49-F238E27FC236}">
                <a16:creationId xmlns:a16="http://schemas.microsoft.com/office/drawing/2014/main" id="{A78530E4-2581-9B43-9178-28F069D7F52E}"/>
              </a:ext>
            </a:extLst>
          </p:cNvPr>
          <p:cNvSpPr/>
          <p:nvPr/>
        </p:nvSpPr>
        <p:spPr>
          <a:xfrm>
            <a:off x="2968003" y="6525344"/>
            <a:ext cx="3207993" cy="276999"/>
          </a:xfrm>
          <a:prstGeom prst="rect">
            <a:avLst/>
          </a:prstGeom>
        </p:spPr>
        <p:txBody>
          <a:bodyPr wrap="none">
            <a:spAutoFit/>
          </a:bodyPr>
          <a:lstStyle/>
          <a:p>
            <a:pPr algn="ctr"/>
            <a:r>
              <a:rPr lang="en-US" sz="1200" dirty="0">
                <a:solidFill>
                  <a:schemeClr val="bg1">
                    <a:lumMod val="65000"/>
                  </a:schemeClr>
                </a:solidFill>
                <a:latin typeface="Calibri" panose="020F0502020204030204" pitchFamily="34" charset="0"/>
                <a:cs typeface="Calibri" panose="020F0502020204030204" pitchFamily="34" charset="0"/>
              </a:rPr>
              <a:t>Source: </a:t>
            </a:r>
            <a:r>
              <a:rPr lang="en-US" sz="1200" dirty="0">
                <a:solidFill>
                  <a:schemeClr val="bg1">
                    <a:lumMod val="65000"/>
                  </a:schemeClr>
                </a:solidFill>
                <a:latin typeface="Calibri" panose="020F0502020204030204" pitchFamily="34" charset="0"/>
                <a:cs typeface="Calibri" panose="020F0502020204030204" pitchFamily="34" charset="0"/>
                <a:hlinkClick r:id="rId2"/>
              </a:rPr>
              <a:t>https://www.bostondynamics.com/atlas</a:t>
            </a:r>
            <a:endParaRPr lang="en-US" sz="1200" dirty="0">
              <a:solidFill>
                <a:schemeClr val="bg1">
                  <a:lumMod val="6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AEDDCF-36DB-754A-843B-92DD93511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915" y="1516290"/>
            <a:ext cx="6060588" cy="4999216"/>
          </a:xfrm>
          <a:prstGeom prst="rect">
            <a:avLst/>
          </a:prstGeom>
        </p:spPr>
      </p:pic>
      <p:sp>
        <p:nvSpPr>
          <p:cNvPr id="8" name="Rectangle 7">
            <a:extLst>
              <a:ext uri="{FF2B5EF4-FFF2-40B4-BE49-F238E27FC236}">
                <a16:creationId xmlns:a16="http://schemas.microsoft.com/office/drawing/2014/main" id="{FB245D43-F34D-4A46-9852-8F90E662B3A6}"/>
              </a:ext>
            </a:extLst>
          </p:cNvPr>
          <p:cNvSpPr/>
          <p:nvPr/>
        </p:nvSpPr>
        <p:spPr>
          <a:xfrm>
            <a:off x="568787" y="2348880"/>
            <a:ext cx="2304256" cy="2677656"/>
          </a:xfrm>
          <a:prstGeom prst="rect">
            <a:avLst/>
          </a:prstGeom>
        </p:spPr>
        <p:txBody>
          <a:bodyPr wrap="square">
            <a:spAutoFit/>
          </a:bodyPr>
          <a:lstStyle/>
          <a:p>
            <a:r>
              <a:rPr lang="en-US" sz="2400" dirty="0">
                <a:solidFill>
                  <a:schemeClr val="accent1"/>
                </a:solidFill>
              </a:rPr>
              <a:t>Atlas is a research platform designed to push the limits of whole-body mobility</a:t>
            </a:r>
            <a:endParaRPr lang="en-US" sz="2400" dirty="0"/>
          </a:p>
        </p:txBody>
      </p:sp>
    </p:spTree>
    <p:extLst>
      <p:ext uri="{BB962C8B-B14F-4D97-AF65-F5344CB8AC3E}">
        <p14:creationId xmlns:p14="http://schemas.microsoft.com/office/powerpoint/2010/main" val="175648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D96274DE-EE88-D64F-AEF1-CB6EFD4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4F50032B-D024-554F-81C9-57B20F3C3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
        <p:nvSpPr>
          <p:cNvPr id="8" name="Content Placeholder 2">
            <a:extLst>
              <a:ext uri="{FF2B5EF4-FFF2-40B4-BE49-F238E27FC236}">
                <a16:creationId xmlns:a16="http://schemas.microsoft.com/office/drawing/2014/main" id="{52117BF9-E659-A94D-8B39-CD0A833DBCF2}"/>
              </a:ext>
            </a:extLst>
          </p:cNvPr>
          <p:cNvSpPr>
            <a:spLocks noGrp="1"/>
          </p:cNvSpPr>
          <p:nvPr>
            <p:ph idx="1"/>
          </p:nvPr>
        </p:nvSpPr>
        <p:spPr>
          <a:xfrm>
            <a:off x="179512" y="980728"/>
            <a:ext cx="8786084"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t>1  2021/02/24  </a:t>
            </a:r>
            <a:r>
              <a:rPr lang="zh-TW" altLang="en-US" sz="2400" dirty="0"/>
              <a:t>人工智慧概論 </a:t>
            </a:r>
            <a:br>
              <a:rPr lang="en-US" altLang="zh-TW" sz="2400" dirty="0"/>
            </a:br>
            <a:r>
              <a:rPr lang="en-US" altLang="zh-TW" sz="2400" dirty="0"/>
              <a:t>                            (Introduction to Artificial Intelligence)</a:t>
            </a:r>
          </a:p>
          <a:p>
            <a:pPr marL="0" indent="0">
              <a:buNone/>
            </a:pPr>
            <a:r>
              <a:rPr lang="en-US" altLang="zh-TW" sz="2400" dirty="0"/>
              <a:t>2  2021/03/03  </a:t>
            </a:r>
            <a:r>
              <a:rPr lang="zh-TW" altLang="en-US" sz="2400" dirty="0"/>
              <a:t>人工智慧和智慧代理人 </a:t>
            </a:r>
            <a:br>
              <a:rPr lang="en-US" altLang="zh-TW" sz="2400" dirty="0"/>
            </a:br>
            <a:r>
              <a:rPr lang="en-US" altLang="zh-TW" sz="2400" dirty="0"/>
              <a:t>                            (Artificial Intelligence and Intelligent Agents)</a:t>
            </a:r>
          </a:p>
          <a:p>
            <a:pPr marL="0" indent="0">
              <a:buNone/>
            </a:pPr>
            <a:r>
              <a:rPr lang="en-US" altLang="zh-TW" sz="2400" dirty="0"/>
              <a:t>3  2021/03/10  </a:t>
            </a:r>
            <a:r>
              <a:rPr lang="zh-TW" altLang="en-US" sz="2400" dirty="0"/>
              <a:t>問題解決 </a:t>
            </a:r>
            <a:br>
              <a:rPr lang="en-US" altLang="zh-TW" sz="2400" dirty="0"/>
            </a:br>
            <a:r>
              <a:rPr lang="en-US" altLang="zh-TW" sz="2400" dirty="0"/>
              <a:t>                            (Problem Solving)</a:t>
            </a:r>
          </a:p>
          <a:p>
            <a:pPr marL="0" indent="0">
              <a:buNone/>
            </a:pPr>
            <a:r>
              <a:rPr lang="en-US" altLang="zh-TW" sz="2400" dirty="0"/>
              <a:t>4  2021/03/17  </a:t>
            </a:r>
            <a:r>
              <a:rPr lang="zh-TW" altLang="en-US" sz="2400" dirty="0"/>
              <a:t>知識推理和知識表達 </a:t>
            </a:r>
            <a:br>
              <a:rPr lang="en-US" altLang="zh-TW" sz="2400" dirty="0"/>
            </a:br>
            <a:r>
              <a:rPr lang="en-US" altLang="zh-TW" sz="2400" dirty="0"/>
              <a:t>                            </a:t>
            </a:r>
            <a:r>
              <a:rPr lang="en-US" altLang="zh-TW" sz="2200" dirty="0"/>
              <a:t>(Knowledge, Reasoning and Knowledge Representation)</a:t>
            </a:r>
          </a:p>
          <a:p>
            <a:pPr marL="0" indent="0">
              <a:buNone/>
            </a:pPr>
            <a:r>
              <a:rPr lang="en-US" altLang="zh-TW" sz="2400" dirty="0"/>
              <a:t>5  2021/03/24  </a:t>
            </a:r>
            <a:r>
              <a:rPr lang="zh-TW" altLang="en-US" sz="2400" dirty="0"/>
              <a:t>不確定知識和推理 </a:t>
            </a:r>
            <a:br>
              <a:rPr lang="en-US" altLang="zh-TW" sz="2400" dirty="0"/>
            </a:br>
            <a:r>
              <a:rPr lang="en-US" altLang="zh-TW" sz="2400" dirty="0"/>
              <a:t>                            (Uncertain Knowledge and Reasoning)</a:t>
            </a:r>
          </a:p>
          <a:p>
            <a:pPr marL="0" indent="0">
              <a:buNone/>
            </a:pPr>
            <a:r>
              <a:rPr lang="en-US" altLang="zh-TW" sz="2400" dirty="0">
                <a:solidFill>
                  <a:schemeClr val="accent5">
                    <a:lumMod val="75000"/>
                  </a:schemeClr>
                </a:solidFill>
              </a:rPr>
              <a:t>6  2021/03/31  </a:t>
            </a:r>
            <a:r>
              <a:rPr lang="zh-TW" altLang="en-US" sz="2400" dirty="0">
                <a:solidFill>
                  <a:schemeClr val="accent5">
                    <a:lumMod val="75000"/>
                  </a:schemeClr>
                </a:solidFill>
              </a:rPr>
              <a:t>人工智慧個案研究 </a:t>
            </a:r>
            <a:r>
              <a:rPr lang="en-US" altLang="zh-TW" sz="2400" dirty="0">
                <a:solidFill>
                  <a:schemeClr val="accent5">
                    <a:lumMod val="75000"/>
                  </a:schemeClr>
                </a:solidFill>
              </a:rPr>
              <a:t>I </a:t>
            </a:r>
            <a:br>
              <a:rPr lang="en-US" altLang="zh-TW" sz="2400" dirty="0">
                <a:solidFill>
                  <a:schemeClr val="accent5">
                    <a:lumMod val="75000"/>
                  </a:schemeClr>
                </a:solidFill>
              </a:rPr>
            </a:br>
            <a:r>
              <a:rPr lang="en-US" altLang="zh-TW" sz="2400" dirty="0">
                <a:solidFill>
                  <a:schemeClr val="accent5">
                    <a:lumMod val="75000"/>
                  </a:schemeClr>
                </a:solidFill>
              </a:rPr>
              <a:t>                            (Case Study on Artificial Intelligence I)</a:t>
            </a:r>
          </a:p>
        </p:txBody>
      </p:sp>
    </p:spTree>
    <p:extLst>
      <p:ext uri="{BB962C8B-B14F-4D97-AF65-F5344CB8AC3E}">
        <p14:creationId xmlns:p14="http://schemas.microsoft.com/office/powerpoint/2010/main" val="44928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6138"/>
          </a:xfrm>
        </p:spPr>
        <p:txBody>
          <a:bodyPr/>
          <a:lstStyle/>
          <a:p>
            <a:r>
              <a:rPr lang="en-US" b="1" dirty="0">
                <a:solidFill>
                  <a:schemeClr val="accent1"/>
                </a:solidFill>
              </a:rPr>
              <a:t>Boston Dynamics: Atlas </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46138"/>
            <a:ext cx="8305800" cy="5397500"/>
          </a:xfrm>
          <a:prstGeom prst="rect">
            <a:avLst/>
          </a:prstGeom>
        </p:spPr>
      </p:pic>
      <p:sp>
        <p:nvSpPr>
          <p:cNvPr id="6" name="Rectangle 5"/>
          <p:cNvSpPr/>
          <p:nvPr/>
        </p:nvSpPr>
        <p:spPr>
          <a:xfrm>
            <a:off x="1737147" y="6412399"/>
            <a:ext cx="5238328" cy="369332"/>
          </a:xfrm>
          <a:prstGeom prst="rect">
            <a:avLst/>
          </a:prstGeom>
        </p:spPr>
        <p:txBody>
          <a:bodyPr wrap="square">
            <a:spAutoFit/>
          </a:bodyPr>
          <a:lstStyle/>
          <a:p>
            <a:r>
              <a:rPr lang="en-US" dirty="0">
                <a:hlinkClick r:id="rId3"/>
              </a:rPr>
              <a:t>https://www.youtube.com/watch?v=fRj34o4hN4I</a:t>
            </a:r>
            <a:endParaRPr lang="en-US" dirty="0"/>
          </a:p>
        </p:txBody>
      </p:sp>
    </p:spTree>
    <p:extLst>
      <p:ext uri="{BB962C8B-B14F-4D97-AF65-F5344CB8AC3E}">
        <p14:creationId xmlns:p14="http://schemas.microsoft.com/office/powerpoint/2010/main" val="1597839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US" sz="4800" b="1" dirty="0">
                <a:solidFill>
                  <a:schemeClr val="accent1"/>
                </a:solidFill>
              </a:rPr>
              <a:t>Humanoid Robot: Sophia</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1496845"/>
            <a:ext cx="8280400" cy="4635500"/>
          </a:xfrm>
          <a:prstGeom prst="rect">
            <a:avLst/>
          </a:prstGeom>
        </p:spPr>
      </p:pic>
      <p:sp>
        <p:nvSpPr>
          <p:cNvPr id="6" name="Rectangle 5"/>
          <p:cNvSpPr/>
          <p:nvPr/>
        </p:nvSpPr>
        <p:spPr>
          <a:xfrm>
            <a:off x="1747416" y="6456619"/>
            <a:ext cx="5598368" cy="369332"/>
          </a:xfrm>
          <a:prstGeom prst="rect">
            <a:avLst/>
          </a:prstGeom>
        </p:spPr>
        <p:txBody>
          <a:bodyPr wrap="square">
            <a:spAutoFit/>
          </a:bodyPr>
          <a:lstStyle/>
          <a:p>
            <a:pPr algn="ctr"/>
            <a:r>
              <a:rPr lang="en-US" dirty="0">
                <a:hlinkClick r:id="rId3"/>
              </a:rPr>
              <a:t>https://www.youtube.com/watch?v=S5t6K9iwcdw</a:t>
            </a:r>
            <a:endParaRPr lang="en-US" dirty="0"/>
          </a:p>
        </p:txBody>
      </p:sp>
    </p:spTree>
    <p:extLst>
      <p:ext uri="{BB962C8B-B14F-4D97-AF65-F5344CB8AC3E}">
        <p14:creationId xmlns:p14="http://schemas.microsoft.com/office/powerpoint/2010/main" val="305303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6519" cy="864096"/>
          </a:xfrm>
        </p:spPr>
        <p:txBody>
          <a:bodyPr>
            <a:normAutofit fontScale="90000"/>
          </a:bodyPr>
          <a:lstStyle/>
          <a:p>
            <a:r>
              <a:rPr lang="en-US" sz="3600" b="1" dirty="0">
                <a:solidFill>
                  <a:schemeClr val="accent1"/>
                </a:solidFill>
              </a:rPr>
              <a:t>Can a robot pass a university entrance exam?</a:t>
            </a:r>
            <a:br>
              <a:rPr lang="en-US" sz="3600" b="1" dirty="0">
                <a:solidFill>
                  <a:schemeClr val="accent1"/>
                </a:solidFill>
              </a:rPr>
            </a:br>
            <a:r>
              <a:rPr lang="en-US" sz="2400" b="0" dirty="0">
                <a:solidFill>
                  <a:schemeClr val="accent1"/>
                </a:solidFill>
              </a:rPr>
              <a:t>Noriko Arai at TED2017</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81" y="1052736"/>
            <a:ext cx="8709037" cy="5396713"/>
          </a:xfrm>
          <a:prstGeom prst="rect">
            <a:avLst/>
          </a:prstGeom>
        </p:spPr>
      </p:pic>
      <p:sp>
        <p:nvSpPr>
          <p:cNvPr id="6" name="Rectangle 5"/>
          <p:cNvSpPr/>
          <p:nvPr/>
        </p:nvSpPr>
        <p:spPr>
          <a:xfrm>
            <a:off x="907483" y="6381328"/>
            <a:ext cx="7326560" cy="276999"/>
          </a:xfrm>
          <a:prstGeom prst="rect">
            <a:avLst/>
          </a:prstGeom>
        </p:spPr>
        <p:txBody>
          <a:bodyPr wrap="square">
            <a:spAutoFit/>
          </a:bodyPr>
          <a:lstStyle/>
          <a:p>
            <a:pPr algn="ctr"/>
            <a:r>
              <a:rPr lang="en-US" sz="1200" dirty="0">
                <a:hlinkClick r:id="rId3"/>
              </a:rPr>
              <a:t>https://www.ted.com/talks/noriko_arai_can_a_robot_pass_a_university_entrance_exam</a:t>
            </a:r>
            <a:endParaRPr lang="en-US" sz="1200" dirty="0"/>
          </a:p>
        </p:txBody>
      </p:sp>
      <p:sp>
        <p:nvSpPr>
          <p:cNvPr id="7" name="Rectangle 6"/>
          <p:cNvSpPr/>
          <p:nvPr/>
        </p:nvSpPr>
        <p:spPr>
          <a:xfrm>
            <a:off x="1735575" y="6591136"/>
            <a:ext cx="5670376" cy="276999"/>
          </a:xfrm>
          <a:prstGeom prst="rect">
            <a:avLst/>
          </a:prstGeom>
        </p:spPr>
        <p:txBody>
          <a:bodyPr wrap="square">
            <a:spAutoFit/>
          </a:bodyPr>
          <a:lstStyle/>
          <a:p>
            <a:pPr algn="ctr"/>
            <a:r>
              <a:rPr lang="en-US" sz="1200" dirty="0">
                <a:hlinkClick r:id="rId4"/>
              </a:rPr>
              <a:t>https://www.youtube.com/watch?v=XQZjkPyJ8KU</a:t>
            </a:r>
            <a:endParaRPr lang="en-US" sz="1200" dirty="0"/>
          </a:p>
        </p:txBody>
      </p:sp>
    </p:spTree>
    <p:extLst>
      <p:ext uri="{BB962C8B-B14F-4D97-AF65-F5344CB8AC3E}">
        <p14:creationId xmlns:p14="http://schemas.microsoft.com/office/powerpoint/2010/main" val="182368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4"/>
            <a:ext cx="8229600" cy="1143000"/>
          </a:xfrm>
        </p:spPr>
        <p:txBody>
          <a:bodyPr>
            <a:normAutofit fontScale="90000"/>
          </a:bodyPr>
          <a:lstStyle/>
          <a:p>
            <a:r>
              <a:rPr lang="en-US" b="1" dirty="0">
                <a:solidFill>
                  <a:schemeClr val="accent1"/>
                </a:solidFill>
              </a:rPr>
              <a:t>Artificial Intelligence (A.I.) Timeline </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144000" cy="5143500"/>
          </a:xfrm>
          <a:prstGeom prst="rect">
            <a:avLst/>
          </a:prstGeom>
        </p:spPr>
      </p:pic>
      <p:sp>
        <p:nvSpPr>
          <p:cNvPr id="6" name="Rectangle 5"/>
          <p:cNvSpPr/>
          <p:nvPr/>
        </p:nvSpPr>
        <p:spPr>
          <a:xfrm>
            <a:off x="1259632" y="6597352"/>
            <a:ext cx="7020272" cy="246221"/>
          </a:xfrm>
          <a:prstGeom prst="rect">
            <a:avLst/>
          </a:prstGeom>
        </p:spPr>
        <p:txBody>
          <a:bodyPr wrap="square">
            <a:spAutoFit/>
          </a:bodyPr>
          <a:lstStyle/>
          <a:p>
            <a:r>
              <a:rPr lang="en-US" sz="1000">
                <a:solidFill>
                  <a:schemeClr val="bg1">
                    <a:lumMod val="75000"/>
                  </a:schemeClr>
                </a:solidFill>
              </a:rPr>
              <a:t>Source: https</a:t>
            </a:r>
            <a:r>
              <a:rPr lang="en-US" sz="1000" dirty="0">
                <a:solidFill>
                  <a:schemeClr val="bg1">
                    <a:lumMod val="75000"/>
                  </a:schemeClr>
                </a:solidFill>
              </a:rPr>
              <a:t>://</a:t>
            </a:r>
            <a:r>
              <a:rPr lang="en-US" sz="1000" dirty="0" err="1">
                <a:solidFill>
                  <a:schemeClr val="bg1">
                    <a:lumMod val="75000"/>
                  </a:schemeClr>
                </a:solidFill>
              </a:rPr>
              <a:t>digitalintelligencetoday.com</a:t>
            </a:r>
            <a:r>
              <a:rPr lang="en-US" sz="1000" dirty="0">
                <a:solidFill>
                  <a:schemeClr val="bg1">
                    <a:lumMod val="75000"/>
                  </a:schemeClr>
                </a:solidFill>
              </a:rPr>
              <a:t>/artificial-intelligence-timeline-infographic-from-eliza-to-tay-and-beyond/</a:t>
            </a:r>
          </a:p>
        </p:txBody>
      </p:sp>
    </p:spTree>
    <p:extLst>
      <p:ext uri="{BB962C8B-B14F-4D97-AF65-F5344CB8AC3E}">
        <p14:creationId xmlns:p14="http://schemas.microsoft.com/office/powerpoint/2010/main" val="117420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t>Robots are </a:t>
            </a:r>
            <a:r>
              <a:rPr lang="en-US" sz="3600" b="1" dirty="0">
                <a:solidFill>
                  <a:srgbClr val="FF0000"/>
                </a:solidFill>
              </a:rPr>
              <a:t>physical agents </a:t>
            </a:r>
            <a:r>
              <a:rPr lang="en-US" sz="3600" dirty="0"/>
              <a:t>that perform tasks by manipulating the physical world.</a:t>
            </a:r>
          </a:p>
          <a:p>
            <a:pPr lvl="1"/>
            <a:r>
              <a:rPr lang="en-US" sz="3600" dirty="0"/>
              <a:t>To do so, they are equipped with </a:t>
            </a:r>
            <a:r>
              <a:rPr lang="en-US" sz="3600" b="1" dirty="0">
                <a:solidFill>
                  <a:srgbClr val="FF0000"/>
                </a:solidFill>
              </a:rPr>
              <a:t>effectors</a:t>
            </a:r>
            <a:r>
              <a:rPr lang="en-US" sz="3600" dirty="0"/>
              <a:t> such as </a:t>
            </a:r>
            <a:r>
              <a:rPr lang="en-US" sz="3600" dirty="0">
                <a:solidFill>
                  <a:srgbClr val="FF0000"/>
                </a:solidFill>
              </a:rPr>
              <a:t>legs</a:t>
            </a:r>
            <a:r>
              <a:rPr lang="en-US" sz="3600" dirty="0"/>
              <a:t>, </a:t>
            </a:r>
            <a:r>
              <a:rPr lang="en-US" sz="3600" dirty="0">
                <a:solidFill>
                  <a:srgbClr val="FF0000"/>
                </a:solidFill>
              </a:rPr>
              <a:t>wheels</a:t>
            </a:r>
            <a:r>
              <a:rPr lang="en-US" sz="3600" dirty="0"/>
              <a:t>, </a:t>
            </a:r>
            <a:r>
              <a:rPr lang="en-US" sz="3600" dirty="0">
                <a:solidFill>
                  <a:srgbClr val="FF0000"/>
                </a:solidFill>
              </a:rPr>
              <a:t>joints</a:t>
            </a:r>
            <a:r>
              <a:rPr lang="en-US" sz="3600" dirty="0"/>
              <a:t>, and </a:t>
            </a:r>
            <a:r>
              <a:rPr lang="en-US" sz="3600" dirty="0">
                <a:solidFill>
                  <a:srgbClr val="FF0000"/>
                </a:solidFill>
              </a:rPr>
              <a:t>grippers</a:t>
            </a:r>
            <a:r>
              <a:rPr lang="en-US" sz="3600" dirty="0"/>
              <a:t>. </a:t>
            </a:r>
          </a:p>
          <a:p>
            <a:r>
              <a:rPr lang="en-US" sz="3600" b="1" dirty="0">
                <a:solidFill>
                  <a:srgbClr val="FF0000"/>
                </a:solidFill>
              </a:rPr>
              <a:t>Effectors</a:t>
            </a:r>
            <a:r>
              <a:rPr lang="en-US" sz="3600" dirty="0"/>
              <a:t> are designed to assert physical forces on the environment. </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Robots</a:t>
            </a:r>
          </a:p>
        </p:txBody>
      </p:sp>
    </p:spTree>
    <p:extLst>
      <p:ext uri="{BB962C8B-B14F-4D97-AF65-F5344CB8AC3E}">
        <p14:creationId xmlns:p14="http://schemas.microsoft.com/office/powerpoint/2010/main" val="349347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t>When they do this, a few things may happen: </a:t>
            </a:r>
          </a:p>
          <a:p>
            <a:pPr lvl="1"/>
            <a:r>
              <a:rPr lang="en-US" sz="3200" dirty="0"/>
              <a:t>the </a:t>
            </a:r>
            <a:r>
              <a:rPr lang="en-US" sz="3200" dirty="0">
                <a:solidFill>
                  <a:srgbClr val="FF0000"/>
                </a:solidFill>
              </a:rPr>
              <a:t>robot’s state </a:t>
            </a:r>
            <a:r>
              <a:rPr lang="en-US" sz="3200" dirty="0"/>
              <a:t>might change</a:t>
            </a:r>
          </a:p>
          <a:p>
            <a:pPr lvl="1"/>
            <a:r>
              <a:rPr lang="en-US" sz="3200" dirty="0"/>
              <a:t>the </a:t>
            </a:r>
            <a:r>
              <a:rPr lang="en-US" sz="3200" dirty="0">
                <a:solidFill>
                  <a:srgbClr val="FF0000"/>
                </a:solidFill>
              </a:rPr>
              <a:t>state of the environment </a:t>
            </a:r>
            <a:r>
              <a:rPr lang="en-US" sz="3200" dirty="0"/>
              <a:t>might change</a:t>
            </a:r>
          </a:p>
          <a:p>
            <a:pPr lvl="1"/>
            <a:r>
              <a:rPr lang="en-US" sz="3200" dirty="0"/>
              <a:t>the </a:t>
            </a:r>
            <a:r>
              <a:rPr lang="en-US" sz="3200" dirty="0">
                <a:solidFill>
                  <a:srgbClr val="FF0000"/>
                </a:solidFill>
              </a:rPr>
              <a:t>state of the people around the robot </a:t>
            </a:r>
            <a:r>
              <a:rPr lang="en-US" sz="3200" dirty="0"/>
              <a:t>might change</a:t>
            </a:r>
            <a:endParaRPr lang="en-US" sz="3600" dirty="0"/>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7" name="Title 1">
            <a:extLst>
              <a:ext uri="{FF2B5EF4-FFF2-40B4-BE49-F238E27FC236}">
                <a16:creationId xmlns:a16="http://schemas.microsoft.com/office/drawing/2014/main" id="{C6FB8069-4992-654D-803C-36A86E2DE85B}"/>
              </a:ext>
            </a:extLst>
          </p:cNvPr>
          <p:cNvSpPr>
            <a:spLocks noGrp="1"/>
          </p:cNvSpPr>
          <p:nvPr>
            <p:ph type="title"/>
          </p:nvPr>
        </p:nvSpPr>
        <p:spPr>
          <a:xfrm>
            <a:off x="323527" y="125760"/>
            <a:ext cx="8496944" cy="1287016"/>
          </a:xfrm>
        </p:spPr>
        <p:txBody>
          <a:bodyPr/>
          <a:lstStyle/>
          <a:p>
            <a:r>
              <a:rPr lang="en-US" sz="5400" dirty="0">
                <a:solidFill>
                  <a:schemeClr val="accent1"/>
                </a:solidFill>
              </a:rPr>
              <a:t>Robots and Effectors</a:t>
            </a:r>
          </a:p>
        </p:txBody>
      </p:sp>
    </p:spTree>
    <p:extLst>
      <p:ext uri="{BB962C8B-B14F-4D97-AF65-F5344CB8AC3E}">
        <p14:creationId xmlns:p14="http://schemas.microsoft.com/office/powerpoint/2010/main" val="275607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t>The most common types of robots are </a:t>
            </a:r>
            <a:r>
              <a:rPr lang="en-US" sz="3600" b="1" dirty="0">
                <a:solidFill>
                  <a:srgbClr val="FF0000"/>
                </a:solidFill>
              </a:rPr>
              <a:t>manipulators</a:t>
            </a:r>
            <a:r>
              <a:rPr lang="en-US" sz="3600" dirty="0">
                <a:solidFill>
                  <a:srgbClr val="FF0000"/>
                </a:solidFill>
              </a:rPr>
              <a:t> (robot arms) </a:t>
            </a:r>
            <a:r>
              <a:rPr lang="en-US" sz="3600" dirty="0"/>
              <a:t>and </a:t>
            </a:r>
            <a:r>
              <a:rPr lang="en-US" sz="3600" b="1" dirty="0">
                <a:solidFill>
                  <a:srgbClr val="FF0000"/>
                </a:solidFill>
              </a:rPr>
              <a:t>mobile robots</a:t>
            </a:r>
            <a:r>
              <a:rPr lang="en-US" sz="3600" dirty="0"/>
              <a:t>. </a:t>
            </a:r>
          </a:p>
          <a:p>
            <a:r>
              <a:rPr lang="en-US" sz="3600" dirty="0"/>
              <a:t>They have </a:t>
            </a:r>
            <a:r>
              <a:rPr lang="en-US" sz="3600" b="1" dirty="0">
                <a:solidFill>
                  <a:srgbClr val="FF0000"/>
                </a:solidFill>
              </a:rPr>
              <a:t>sensors</a:t>
            </a:r>
            <a:r>
              <a:rPr lang="en-US" sz="3600" dirty="0"/>
              <a:t> for perceiving the world and </a:t>
            </a:r>
            <a:r>
              <a:rPr lang="en-US" sz="3600" b="1" dirty="0">
                <a:solidFill>
                  <a:srgbClr val="FF0000"/>
                </a:solidFill>
              </a:rPr>
              <a:t>actuators</a:t>
            </a:r>
            <a:r>
              <a:rPr lang="en-US" sz="3600" dirty="0"/>
              <a:t> that produce motion, which then affects the world via </a:t>
            </a:r>
            <a:r>
              <a:rPr lang="en-US" sz="3600" b="1" dirty="0">
                <a:solidFill>
                  <a:srgbClr val="FF0000"/>
                </a:solidFill>
              </a:rPr>
              <a:t>effectors</a:t>
            </a:r>
            <a:r>
              <a:rPr lang="en-US" sz="3600" dirty="0"/>
              <a:t>.</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Robots</a:t>
            </a:r>
          </a:p>
        </p:txBody>
      </p:sp>
    </p:spTree>
    <p:extLst>
      <p:ext uri="{BB962C8B-B14F-4D97-AF65-F5344CB8AC3E}">
        <p14:creationId xmlns:p14="http://schemas.microsoft.com/office/powerpoint/2010/main" val="375770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t>The general robotics problem involves</a:t>
            </a:r>
          </a:p>
          <a:p>
            <a:pPr lvl="1"/>
            <a:r>
              <a:rPr lang="en-US" sz="3200" b="1" dirty="0">
                <a:solidFill>
                  <a:srgbClr val="FF0000"/>
                </a:solidFill>
              </a:rPr>
              <a:t>stochasticity</a:t>
            </a:r>
            <a:r>
              <a:rPr lang="en-US" sz="3200" dirty="0"/>
              <a:t> </a:t>
            </a:r>
            <a:br>
              <a:rPr lang="en-US" sz="3200" dirty="0"/>
            </a:br>
            <a:r>
              <a:rPr lang="en-US" sz="3200" dirty="0"/>
              <a:t>(which can be handled by MDPs)</a:t>
            </a:r>
          </a:p>
          <a:p>
            <a:pPr lvl="1"/>
            <a:r>
              <a:rPr lang="en-US" sz="3200" b="1" dirty="0">
                <a:solidFill>
                  <a:srgbClr val="FF0000"/>
                </a:solidFill>
              </a:rPr>
              <a:t>partial observability </a:t>
            </a:r>
            <a:br>
              <a:rPr lang="en-US" sz="3200" b="1" dirty="0">
                <a:solidFill>
                  <a:srgbClr val="FF0000"/>
                </a:solidFill>
              </a:rPr>
            </a:br>
            <a:r>
              <a:rPr lang="en-US" sz="3200" dirty="0"/>
              <a:t>(which can be handled by POMDPs) </a:t>
            </a:r>
          </a:p>
          <a:p>
            <a:pPr lvl="1"/>
            <a:r>
              <a:rPr lang="en-US" sz="3200" dirty="0">
                <a:solidFill>
                  <a:srgbClr val="FF0000"/>
                </a:solidFill>
              </a:rPr>
              <a:t>acting with and around</a:t>
            </a:r>
            <a:r>
              <a:rPr lang="en-US" sz="3200" dirty="0"/>
              <a:t> </a:t>
            </a:r>
            <a:r>
              <a:rPr lang="en-US" sz="3200" b="1" dirty="0">
                <a:solidFill>
                  <a:srgbClr val="FF0000"/>
                </a:solidFill>
              </a:rPr>
              <a:t>other agents</a:t>
            </a:r>
            <a:r>
              <a:rPr lang="en-US" sz="3200" dirty="0"/>
              <a:t> </a:t>
            </a:r>
            <a:br>
              <a:rPr lang="en-US" sz="3200" dirty="0"/>
            </a:br>
            <a:r>
              <a:rPr lang="en-US" sz="3200" dirty="0"/>
              <a:t>(which can be handled with game theory)</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Robotics Problem</a:t>
            </a:r>
          </a:p>
        </p:txBody>
      </p:sp>
    </p:spTree>
    <p:extLst>
      <p:ext uri="{BB962C8B-B14F-4D97-AF65-F5344CB8AC3E}">
        <p14:creationId xmlns:p14="http://schemas.microsoft.com/office/powerpoint/2010/main" val="193181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608512"/>
          </a:xfrm>
        </p:spPr>
        <p:txBody>
          <a:bodyPr/>
          <a:lstStyle/>
          <a:p>
            <a:r>
              <a:rPr lang="en-US" sz="3600" dirty="0"/>
              <a:t>We typically separate </a:t>
            </a:r>
            <a:br>
              <a:rPr lang="en-US" sz="3600" dirty="0"/>
            </a:br>
            <a:r>
              <a:rPr lang="en-US" sz="3600" dirty="0">
                <a:solidFill>
                  <a:srgbClr val="FF0000"/>
                </a:solidFill>
              </a:rPr>
              <a:t>perception (estimation)</a:t>
            </a:r>
            <a:r>
              <a:rPr lang="en-US" sz="3600" dirty="0"/>
              <a:t> from </a:t>
            </a:r>
            <a:br>
              <a:rPr lang="en-US" sz="3600" dirty="0"/>
            </a:br>
            <a:r>
              <a:rPr lang="en-US" sz="3600" dirty="0">
                <a:solidFill>
                  <a:srgbClr val="FF0000"/>
                </a:solidFill>
              </a:rPr>
              <a:t>action (motion generation)</a:t>
            </a:r>
            <a:r>
              <a:rPr lang="en-US" sz="3600" dirty="0"/>
              <a:t>. </a:t>
            </a:r>
          </a:p>
          <a:p>
            <a:r>
              <a:rPr lang="en-US" sz="3600" dirty="0">
                <a:solidFill>
                  <a:srgbClr val="FF0000"/>
                </a:solidFill>
              </a:rPr>
              <a:t>Perception</a:t>
            </a:r>
            <a:r>
              <a:rPr lang="en-US" sz="3600" dirty="0"/>
              <a:t> in robotics involves </a:t>
            </a:r>
            <a:br>
              <a:rPr lang="en-US" sz="3600" dirty="0"/>
            </a:br>
            <a:r>
              <a:rPr lang="en-US" sz="3600" dirty="0">
                <a:solidFill>
                  <a:srgbClr val="FF0000"/>
                </a:solidFill>
              </a:rPr>
              <a:t>computer vision</a:t>
            </a:r>
            <a:r>
              <a:rPr lang="en-US" sz="3600" dirty="0"/>
              <a:t> </a:t>
            </a:r>
            <a:br>
              <a:rPr lang="en-US" sz="3600" dirty="0"/>
            </a:br>
            <a:r>
              <a:rPr lang="en-US" sz="3600" dirty="0"/>
              <a:t>to recognize the surroundings </a:t>
            </a:r>
            <a:br>
              <a:rPr lang="en-US" sz="3600" dirty="0"/>
            </a:br>
            <a:r>
              <a:rPr lang="en-US" sz="3600" dirty="0"/>
              <a:t>through cameras, </a:t>
            </a:r>
            <a:br>
              <a:rPr lang="en-US" sz="3600" dirty="0"/>
            </a:br>
            <a:r>
              <a:rPr lang="en-US" sz="3600" dirty="0"/>
              <a:t>but also localization and mapping.</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Robotic Perception </a:t>
            </a:r>
          </a:p>
        </p:txBody>
      </p:sp>
    </p:spTree>
    <p:extLst>
      <p:ext uri="{BB962C8B-B14F-4D97-AF65-F5344CB8AC3E}">
        <p14:creationId xmlns:p14="http://schemas.microsoft.com/office/powerpoint/2010/main" val="1546721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b="1" dirty="0">
                <a:solidFill>
                  <a:srgbClr val="FF0000"/>
                </a:solidFill>
              </a:rPr>
              <a:t>Robotic perception </a:t>
            </a:r>
            <a:r>
              <a:rPr lang="en-US" sz="3600" dirty="0"/>
              <a:t>concerns itself with estimating decision-relevant quantities from sensor data. </a:t>
            </a:r>
          </a:p>
          <a:p>
            <a:pPr lvl="1"/>
            <a:r>
              <a:rPr lang="en-US" sz="3200" dirty="0"/>
              <a:t>To do so, we need an internal representation and a method for updating this internal representation over time.</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Robotic Perception </a:t>
            </a:r>
          </a:p>
        </p:txBody>
      </p:sp>
    </p:spTree>
    <p:extLst>
      <p:ext uri="{BB962C8B-B14F-4D97-AF65-F5344CB8AC3E}">
        <p14:creationId xmlns:p14="http://schemas.microsoft.com/office/powerpoint/2010/main" val="276461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179512" y="980728"/>
            <a:ext cx="8786084"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solidFill>
                  <a:schemeClr val="bg1">
                    <a:lumMod val="65000"/>
                  </a:schemeClr>
                </a:solidFill>
              </a:rPr>
              <a:t>7  2021/04/07</a:t>
            </a:r>
            <a:r>
              <a:rPr lang="zh-TW" altLang="en-US" sz="2400" dirty="0">
                <a:solidFill>
                  <a:schemeClr val="bg1">
                    <a:lumMod val="65000"/>
                  </a:schemeClr>
                </a:solidFill>
              </a:rPr>
              <a:t> </a:t>
            </a:r>
            <a:r>
              <a:rPr lang="en-US" altLang="zh-TW" sz="2400" dirty="0">
                <a:solidFill>
                  <a:schemeClr val="bg1">
                    <a:lumMod val="65000"/>
                  </a:schemeClr>
                </a:solidFill>
              </a:rPr>
              <a:t> </a:t>
            </a:r>
            <a:r>
              <a:rPr lang="zh-TW" altLang="en-US" sz="2400" dirty="0">
                <a:solidFill>
                  <a:schemeClr val="bg1">
                    <a:lumMod val="65000"/>
                  </a:schemeClr>
                </a:solidFill>
              </a:rPr>
              <a:t>放假一天 </a:t>
            </a:r>
            <a:r>
              <a:rPr lang="en-US" altLang="zh-TW" sz="2400" dirty="0">
                <a:solidFill>
                  <a:schemeClr val="bg1">
                    <a:lumMod val="65000"/>
                  </a:schemeClr>
                </a:solidFill>
              </a:rPr>
              <a:t>(Day off)</a:t>
            </a:r>
          </a:p>
          <a:p>
            <a:pPr marL="0" indent="0">
              <a:buNone/>
            </a:pPr>
            <a:r>
              <a:rPr lang="en-US" altLang="zh-TW" sz="2400" dirty="0"/>
              <a:t>8  2021/04/14</a:t>
            </a:r>
            <a:r>
              <a:rPr lang="zh-TW" altLang="en-US" sz="2400" dirty="0"/>
              <a:t>  機器學習與監督式學習 </a:t>
            </a:r>
            <a:br>
              <a:rPr lang="en-US" altLang="zh-TW" sz="2400" dirty="0"/>
            </a:br>
            <a:r>
              <a:rPr lang="en-US" altLang="zh-TW" sz="2400" dirty="0"/>
              <a:t>                            (Machine Learning and Supervised Learning)</a:t>
            </a:r>
          </a:p>
          <a:p>
            <a:pPr marL="0" indent="0">
              <a:buNone/>
            </a:pPr>
            <a:r>
              <a:rPr lang="en-US" altLang="zh-TW" sz="2400" dirty="0">
                <a:solidFill>
                  <a:schemeClr val="accent6">
                    <a:lumMod val="75000"/>
                  </a:schemeClr>
                </a:solidFill>
              </a:rPr>
              <a:t>9  2021/04/21  </a:t>
            </a:r>
            <a:r>
              <a:rPr lang="zh-TW" altLang="en-US" sz="2400" dirty="0">
                <a:solidFill>
                  <a:schemeClr val="accent6">
                    <a:lumMod val="75000"/>
                  </a:schemeClr>
                </a:solidFill>
              </a:rPr>
              <a:t>期中報告 </a:t>
            </a:r>
            <a:br>
              <a:rPr lang="en-US" altLang="zh-TW" sz="2400" dirty="0">
                <a:solidFill>
                  <a:schemeClr val="accent6">
                    <a:lumMod val="75000"/>
                  </a:schemeClr>
                </a:solidFill>
              </a:rPr>
            </a:br>
            <a:r>
              <a:rPr lang="en-US" altLang="zh-TW" sz="2400" dirty="0">
                <a:solidFill>
                  <a:schemeClr val="accent6">
                    <a:lumMod val="75000"/>
                  </a:schemeClr>
                </a:solidFill>
              </a:rPr>
              <a:t>                             (Midterm Project Report)</a:t>
            </a:r>
          </a:p>
          <a:p>
            <a:pPr marL="0" indent="0">
              <a:buNone/>
            </a:pPr>
            <a:r>
              <a:rPr lang="en-US" altLang="zh-TW" sz="2400" dirty="0"/>
              <a:t>10  2021/04/28  </a:t>
            </a:r>
            <a:r>
              <a:rPr lang="zh-TW" altLang="en-US" sz="2400" dirty="0"/>
              <a:t>學習理論與綜合學習 </a:t>
            </a:r>
            <a:br>
              <a:rPr lang="en-US" altLang="zh-TW" sz="2400" dirty="0"/>
            </a:br>
            <a:r>
              <a:rPr lang="en-US" altLang="zh-TW" sz="2400" dirty="0"/>
              <a:t>                              (The Theory of Learning and Ensemble Learning)</a:t>
            </a:r>
          </a:p>
          <a:p>
            <a:pPr marL="0" indent="0">
              <a:buNone/>
            </a:pPr>
            <a:r>
              <a:rPr lang="en-US" altLang="zh-TW" sz="2400" dirty="0">
                <a:solidFill>
                  <a:schemeClr val="accent1">
                    <a:lumMod val="75000"/>
                  </a:schemeClr>
                </a:solidFill>
              </a:rPr>
              <a:t>11  2021/05/05  </a:t>
            </a:r>
            <a:r>
              <a:rPr lang="zh-TW" altLang="en-US" sz="2400" dirty="0">
                <a:solidFill>
                  <a:schemeClr val="accent1">
                    <a:lumMod val="75000"/>
                  </a:schemeClr>
                </a:solidFill>
              </a:rPr>
              <a:t>深度學習 </a:t>
            </a:r>
            <a:br>
              <a:rPr lang="en-US" altLang="zh-TW" sz="2400" dirty="0">
                <a:solidFill>
                  <a:schemeClr val="accent1">
                    <a:lumMod val="75000"/>
                  </a:schemeClr>
                </a:solidFill>
              </a:rPr>
            </a:br>
            <a:r>
              <a:rPr lang="en-US" altLang="zh-TW" sz="2400" dirty="0">
                <a:solidFill>
                  <a:schemeClr val="accent1">
                    <a:lumMod val="75000"/>
                  </a:schemeClr>
                </a:solidFill>
              </a:rPr>
              <a:t>                              (Deep Learning)</a:t>
            </a:r>
          </a:p>
          <a:p>
            <a:pPr marL="0" indent="0">
              <a:buNone/>
            </a:pPr>
            <a:r>
              <a:rPr lang="en-US" altLang="zh-TW" sz="2400" dirty="0">
                <a:solidFill>
                  <a:schemeClr val="accent5">
                    <a:lumMod val="75000"/>
                  </a:schemeClr>
                </a:solidFill>
              </a:rPr>
              <a:t>12  2021/05/12  </a:t>
            </a:r>
            <a:r>
              <a:rPr lang="zh-TW" altLang="en-US" sz="2400" dirty="0">
                <a:solidFill>
                  <a:schemeClr val="accent5">
                    <a:lumMod val="75000"/>
                  </a:schemeClr>
                </a:solidFill>
              </a:rPr>
              <a:t>人工智慧個案研究 </a:t>
            </a:r>
            <a:r>
              <a:rPr lang="en-US" altLang="zh-TW" sz="2400" dirty="0">
                <a:solidFill>
                  <a:schemeClr val="accent5">
                    <a:lumMod val="75000"/>
                  </a:schemeClr>
                </a:solidFill>
              </a:rPr>
              <a:t>II </a:t>
            </a:r>
            <a:br>
              <a:rPr lang="en-US" altLang="zh-TW" sz="2400" dirty="0">
                <a:solidFill>
                  <a:schemeClr val="accent5">
                    <a:lumMod val="75000"/>
                  </a:schemeClr>
                </a:solidFill>
              </a:rPr>
            </a:br>
            <a:r>
              <a:rPr lang="en-US" altLang="zh-TW" sz="2400" dirty="0">
                <a:solidFill>
                  <a:schemeClr val="accent5">
                    <a:lumMod val="75000"/>
                  </a:schemeClr>
                </a:solidFill>
              </a:rPr>
              <a:t>                              (Case Study on Artificial Intelligence II)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3</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736F75CD-B593-224B-8AC9-E30D7E9A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180DF8FA-EA10-5A4B-BCA5-6EE87D30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1315439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456910"/>
          </a:xfrm>
        </p:spPr>
        <p:txBody>
          <a:bodyPr/>
          <a:lstStyle/>
          <a:p>
            <a:r>
              <a:rPr lang="en-US" dirty="0">
                <a:solidFill>
                  <a:schemeClr val="accent1"/>
                </a:solidFill>
              </a:rPr>
              <a:t>Robot Perception </a:t>
            </a:r>
            <a:br>
              <a:rPr lang="en-US" dirty="0">
                <a:solidFill>
                  <a:schemeClr val="accent1"/>
                </a:solidFill>
              </a:rPr>
            </a:br>
            <a:r>
              <a:rPr lang="en-US" sz="2400" dirty="0">
                <a:solidFill>
                  <a:schemeClr val="accent1"/>
                </a:solidFill>
              </a:rPr>
              <a:t>can be viewed as temporal inference </a:t>
            </a:r>
            <a:br>
              <a:rPr lang="en-US" sz="2400" dirty="0">
                <a:solidFill>
                  <a:schemeClr val="accent1"/>
                </a:solidFill>
              </a:rPr>
            </a:br>
            <a:r>
              <a:rPr lang="en-US" sz="2400" dirty="0">
                <a:solidFill>
                  <a:schemeClr val="accent1"/>
                </a:solidFill>
              </a:rPr>
              <a:t>from sequences of actions and measurements</a:t>
            </a:r>
          </a:p>
        </p:txBody>
      </p:sp>
      <p:pic>
        <p:nvPicPr>
          <p:cNvPr id="8" name="Picture 7">
            <a:extLst>
              <a:ext uri="{FF2B5EF4-FFF2-40B4-BE49-F238E27FC236}">
                <a16:creationId xmlns:a16="http://schemas.microsoft.com/office/drawing/2014/main" id="{A7D54171-CA14-1046-B3D2-1AC0F81DF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15" y="1707054"/>
            <a:ext cx="8234867" cy="4458250"/>
          </a:xfrm>
          <a:prstGeom prst="rect">
            <a:avLst/>
          </a:prstGeom>
        </p:spPr>
      </p:pic>
      <p:sp>
        <p:nvSpPr>
          <p:cNvPr id="9" name="Rectangle 8">
            <a:extLst>
              <a:ext uri="{FF2B5EF4-FFF2-40B4-BE49-F238E27FC236}">
                <a16:creationId xmlns:a16="http://schemas.microsoft.com/office/drawing/2014/main" id="{71B93A73-6458-8543-B88D-A65919F8A62E}"/>
              </a:ext>
            </a:extLst>
          </p:cNvPr>
          <p:cNvSpPr/>
          <p:nvPr/>
        </p:nvSpPr>
        <p:spPr>
          <a:xfrm>
            <a:off x="2987824" y="6209982"/>
            <a:ext cx="3121367" cy="369332"/>
          </a:xfrm>
          <a:prstGeom prst="rect">
            <a:avLst/>
          </a:prstGeom>
        </p:spPr>
        <p:txBody>
          <a:bodyPr wrap="none">
            <a:spAutoFit/>
          </a:bodyPr>
          <a:lstStyle/>
          <a:p>
            <a:r>
              <a:rPr lang="en-US" b="1" dirty="0">
                <a:solidFill>
                  <a:schemeClr val="accent1"/>
                </a:solidFill>
              </a:rPr>
              <a:t>Dynamic Decision network</a:t>
            </a:r>
            <a:endParaRPr lang="en-US" b="1" dirty="0"/>
          </a:p>
        </p:txBody>
      </p:sp>
    </p:spTree>
    <p:extLst>
      <p:ext uri="{BB962C8B-B14F-4D97-AF65-F5344CB8AC3E}">
        <p14:creationId xmlns:p14="http://schemas.microsoft.com/office/powerpoint/2010/main" val="2573027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solidFill>
                  <a:srgbClr val="FF0000"/>
                </a:solidFill>
              </a:rPr>
              <a:t>Probabilistic filtering algorithms </a:t>
            </a:r>
            <a:r>
              <a:rPr lang="en-US" sz="3600" dirty="0"/>
              <a:t>such as particle filters and Kalman filters are useful for robot perception. </a:t>
            </a:r>
          </a:p>
          <a:p>
            <a:pPr lvl="1"/>
            <a:r>
              <a:rPr lang="en-US" sz="3200" dirty="0"/>
              <a:t>These techniques maintain the belief state, a posterior distribution over state variables.</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Probabilistic Filtering Algorithms </a:t>
            </a:r>
          </a:p>
        </p:txBody>
      </p:sp>
    </p:spTree>
    <p:extLst>
      <p:ext uri="{BB962C8B-B14F-4D97-AF65-F5344CB8AC3E}">
        <p14:creationId xmlns:p14="http://schemas.microsoft.com/office/powerpoint/2010/main" val="2434110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t>For generating motion, we use </a:t>
            </a:r>
            <a:r>
              <a:rPr lang="en-US" sz="3600" b="1" dirty="0">
                <a:solidFill>
                  <a:srgbClr val="FF0000"/>
                </a:solidFill>
              </a:rPr>
              <a:t>configuration spaces</a:t>
            </a:r>
            <a:r>
              <a:rPr lang="en-US" sz="3600" dirty="0"/>
              <a:t>, where a point specifies everything we need to know to locate every </a:t>
            </a:r>
            <a:r>
              <a:rPr lang="en-US" sz="3600" b="1" dirty="0">
                <a:solidFill>
                  <a:srgbClr val="FF0000"/>
                </a:solidFill>
              </a:rPr>
              <a:t>body point </a:t>
            </a:r>
            <a:r>
              <a:rPr lang="en-US" sz="3600" dirty="0"/>
              <a:t>on the robot. </a:t>
            </a:r>
          </a:p>
          <a:p>
            <a:pPr lvl="1"/>
            <a:r>
              <a:rPr lang="en-US" sz="3200" dirty="0"/>
              <a:t>For instance, for a robot arm with two joints, a configuration consists of the two joint angles.</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Configuration Spaces</a:t>
            </a:r>
          </a:p>
        </p:txBody>
      </p:sp>
    </p:spTree>
    <p:extLst>
      <p:ext uri="{BB962C8B-B14F-4D97-AF65-F5344CB8AC3E}">
        <p14:creationId xmlns:p14="http://schemas.microsoft.com/office/powerpoint/2010/main" val="3838112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dirty="0"/>
              <a:t>We typically decouple the motion generation problem into </a:t>
            </a:r>
          </a:p>
          <a:p>
            <a:pPr lvl="1"/>
            <a:r>
              <a:rPr lang="en-US" sz="3200" b="1" dirty="0">
                <a:solidFill>
                  <a:srgbClr val="FF0000"/>
                </a:solidFill>
              </a:rPr>
              <a:t>motion planning</a:t>
            </a:r>
            <a:r>
              <a:rPr lang="en-US" sz="3200" dirty="0"/>
              <a:t>, concerned with producing a plan, and </a:t>
            </a:r>
          </a:p>
          <a:p>
            <a:pPr lvl="1"/>
            <a:r>
              <a:rPr lang="en-US" sz="3200" b="1" dirty="0">
                <a:solidFill>
                  <a:srgbClr val="FF0000"/>
                </a:solidFill>
              </a:rPr>
              <a:t>trajectory tracking control</a:t>
            </a:r>
            <a:r>
              <a:rPr lang="en-US" sz="3200" dirty="0"/>
              <a:t>, concerned with producing a policy for control inputs (actuator commands) that results in executing the plan.</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Motion Generation</a:t>
            </a:r>
          </a:p>
        </p:txBody>
      </p:sp>
    </p:spTree>
    <p:extLst>
      <p:ext uri="{BB962C8B-B14F-4D97-AF65-F5344CB8AC3E}">
        <p14:creationId xmlns:p14="http://schemas.microsoft.com/office/powerpoint/2010/main" val="3293832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323527" y="1412776"/>
            <a:ext cx="8496944" cy="5047634"/>
          </a:xfrm>
        </p:spPr>
        <p:txBody>
          <a:bodyPr/>
          <a:lstStyle/>
          <a:p>
            <a:r>
              <a:rPr lang="en-US" sz="3600" dirty="0"/>
              <a:t>Motion planning can be solved via </a:t>
            </a:r>
            <a:r>
              <a:rPr lang="en-US" sz="3600" dirty="0">
                <a:solidFill>
                  <a:srgbClr val="FF0000"/>
                </a:solidFill>
              </a:rPr>
              <a:t>graph search</a:t>
            </a:r>
            <a:r>
              <a:rPr lang="en-US" sz="3600" dirty="0"/>
              <a:t> </a:t>
            </a:r>
          </a:p>
          <a:p>
            <a:pPr lvl="1"/>
            <a:r>
              <a:rPr lang="en-US" sz="3200" dirty="0"/>
              <a:t>using </a:t>
            </a:r>
            <a:r>
              <a:rPr lang="en-US" sz="3200" b="1" dirty="0">
                <a:solidFill>
                  <a:srgbClr val="FF0000"/>
                </a:solidFill>
              </a:rPr>
              <a:t>cell decomposition</a:t>
            </a:r>
          </a:p>
          <a:p>
            <a:pPr lvl="1"/>
            <a:r>
              <a:rPr lang="en-US" sz="3200" dirty="0"/>
              <a:t>using </a:t>
            </a:r>
            <a:r>
              <a:rPr lang="en-US" sz="3200" b="1" dirty="0">
                <a:solidFill>
                  <a:srgbClr val="FF0000"/>
                </a:solidFill>
              </a:rPr>
              <a:t>randomized motion planning </a:t>
            </a:r>
            <a:r>
              <a:rPr lang="en-US" sz="3200" dirty="0"/>
              <a:t>algorithms, which sample milestones in the continuous configuration space</a:t>
            </a:r>
          </a:p>
          <a:p>
            <a:pPr lvl="1"/>
            <a:r>
              <a:rPr lang="en-US" sz="3200" dirty="0"/>
              <a:t>using </a:t>
            </a:r>
            <a:r>
              <a:rPr lang="en-US" sz="3200" b="1" dirty="0">
                <a:solidFill>
                  <a:srgbClr val="FF0000"/>
                </a:solidFill>
              </a:rPr>
              <a:t>trajectory optimization</a:t>
            </a:r>
            <a:r>
              <a:rPr lang="en-US" sz="3200" dirty="0"/>
              <a:t>, which can iteratively push a straight-line path out of collision by leveraging a signed distance field.</a:t>
            </a:r>
          </a:p>
          <a:p>
            <a:endParaRPr lang="en-US" sz="3600" dirty="0"/>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Motion Planning </a:t>
            </a:r>
          </a:p>
        </p:txBody>
      </p:sp>
    </p:spTree>
    <p:extLst>
      <p:ext uri="{BB962C8B-B14F-4D97-AF65-F5344CB8AC3E}">
        <p14:creationId xmlns:p14="http://schemas.microsoft.com/office/powerpoint/2010/main" val="1016941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b="1" dirty="0">
                <a:solidFill>
                  <a:srgbClr val="FF0000"/>
                </a:solidFill>
              </a:rPr>
              <a:t>Optimal control </a:t>
            </a:r>
            <a:r>
              <a:rPr lang="en-US" sz="3600" dirty="0"/>
              <a:t>unites </a:t>
            </a:r>
            <a:br>
              <a:rPr lang="en-US" sz="3600" dirty="0"/>
            </a:br>
            <a:r>
              <a:rPr lang="en-US" sz="3600" dirty="0">
                <a:solidFill>
                  <a:srgbClr val="FF0000"/>
                </a:solidFill>
              </a:rPr>
              <a:t>motion planning </a:t>
            </a:r>
            <a:r>
              <a:rPr lang="en-US" sz="3600" dirty="0"/>
              <a:t>and </a:t>
            </a:r>
            <a:r>
              <a:rPr lang="en-US" sz="3600" dirty="0">
                <a:solidFill>
                  <a:srgbClr val="FF0000"/>
                </a:solidFill>
              </a:rPr>
              <a:t>trajectory tracking </a:t>
            </a:r>
            <a:r>
              <a:rPr lang="en-US" sz="3600" dirty="0"/>
              <a:t>by computing an </a:t>
            </a:r>
            <a:br>
              <a:rPr lang="en-US" sz="3600" dirty="0"/>
            </a:br>
            <a:r>
              <a:rPr lang="en-US" sz="3600" dirty="0"/>
              <a:t>optimal trajectory directly </a:t>
            </a:r>
            <a:br>
              <a:rPr lang="en-US" sz="3600" dirty="0"/>
            </a:br>
            <a:r>
              <a:rPr lang="en-US" sz="3600" dirty="0"/>
              <a:t>over control inputs. </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Planning and Control</a:t>
            </a:r>
          </a:p>
        </p:txBody>
      </p:sp>
    </p:spTree>
    <p:extLst>
      <p:ext uri="{BB962C8B-B14F-4D97-AF65-F5344CB8AC3E}">
        <p14:creationId xmlns:p14="http://schemas.microsoft.com/office/powerpoint/2010/main" val="4071319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700808"/>
            <a:ext cx="8229600" cy="4425356"/>
          </a:xfrm>
        </p:spPr>
        <p:txBody>
          <a:bodyPr/>
          <a:lstStyle/>
          <a:p>
            <a:r>
              <a:rPr lang="en-US" sz="3600" b="1" dirty="0">
                <a:solidFill>
                  <a:srgbClr val="FF0000"/>
                </a:solidFill>
              </a:rPr>
              <a:t>Planning under uncertainty </a:t>
            </a:r>
            <a:r>
              <a:rPr lang="en-US" sz="3600" dirty="0"/>
              <a:t>unites perception and action by </a:t>
            </a:r>
          </a:p>
          <a:p>
            <a:pPr lvl="1"/>
            <a:r>
              <a:rPr lang="en-US" sz="3200" b="1" dirty="0">
                <a:solidFill>
                  <a:srgbClr val="FF0000"/>
                </a:solidFill>
              </a:rPr>
              <a:t>online replanning</a:t>
            </a:r>
            <a:r>
              <a:rPr lang="en-US" sz="3200" dirty="0"/>
              <a:t> (such as model predictive control) and </a:t>
            </a:r>
          </a:p>
          <a:p>
            <a:pPr lvl="1"/>
            <a:r>
              <a:rPr lang="en-US" sz="3200" b="1" dirty="0">
                <a:solidFill>
                  <a:srgbClr val="FF0000"/>
                </a:solidFill>
              </a:rPr>
              <a:t>information gathering</a:t>
            </a:r>
            <a:r>
              <a:rPr lang="en-US" sz="3200" dirty="0"/>
              <a:t> actions that aid perception.</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Planning Uncertain Movements</a:t>
            </a:r>
          </a:p>
        </p:txBody>
      </p:sp>
    </p:spTree>
    <p:extLst>
      <p:ext uri="{BB962C8B-B14F-4D97-AF65-F5344CB8AC3E}">
        <p14:creationId xmlns:p14="http://schemas.microsoft.com/office/powerpoint/2010/main" val="1280171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196752"/>
            <a:ext cx="8229600" cy="5263658"/>
          </a:xfrm>
        </p:spPr>
        <p:txBody>
          <a:bodyPr/>
          <a:lstStyle/>
          <a:p>
            <a:r>
              <a:rPr lang="en-US" sz="3600" b="1" dirty="0">
                <a:solidFill>
                  <a:srgbClr val="FF0000"/>
                </a:solidFill>
              </a:rPr>
              <a:t>Reinforcement learning </a:t>
            </a:r>
            <a:r>
              <a:rPr lang="en-US" sz="3600" dirty="0"/>
              <a:t>is applied in robotics, with techniques striving to reduce the required number of interactions with the real world. </a:t>
            </a:r>
          </a:p>
          <a:p>
            <a:r>
              <a:rPr lang="en-US" sz="3600" dirty="0"/>
              <a:t>Such techniques tend to </a:t>
            </a:r>
            <a:r>
              <a:rPr lang="en-US" sz="3600" b="1" dirty="0">
                <a:solidFill>
                  <a:srgbClr val="FF0000"/>
                </a:solidFill>
              </a:rPr>
              <a:t>exploit models</a:t>
            </a:r>
            <a:r>
              <a:rPr lang="en-US" sz="3600" dirty="0"/>
              <a:t>, be it estimating models and using them to plan, or training policies that are robust with respect to different possible model parameters.</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Reinforcement learning in robotics </a:t>
            </a:r>
          </a:p>
        </p:txBody>
      </p:sp>
    </p:spTree>
    <p:extLst>
      <p:ext uri="{BB962C8B-B14F-4D97-AF65-F5344CB8AC3E}">
        <p14:creationId xmlns:p14="http://schemas.microsoft.com/office/powerpoint/2010/main" val="434540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457200" y="1412776"/>
            <a:ext cx="8229600" cy="4713388"/>
          </a:xfrm>
        </p:spPr>
        <p:txBody>
          <a:bodyPr/>
          <a:lstStyle/>
          <a:p>
            <a:r>
              <a:rPr lang="en-US" dirty="0"/>
              <a:t>Interaction with humans requires the ability to </a:t>
            </a:r>
            <a:r>
              <a:rPr lang="en-US" b="1" dirty="0">
                <a:solidFill>
                  <a:srgbClr val="FF0000"/>
                </a:solidFill>
              </a:rPr>
              <a:t>coordinate</a:t>
            </a:r>
            <a:r>
              <a:rPr lang="en-US" dirty="0"/>
              <a:t> the robot’s actions with theirs, which can be formulated as a game. </a:t>
            </a:r>
          </a:p>
          <a:p>
            <a:r>
              <a:rPr lang="en-US" dirty="0"/>
              <a:t>We usually decompose the solution into </a:t>
            </a:r>
            <a:r>
              <a:rPr lang="en-US" b="1" dirty="0">
                <a:solidFill>
                  <a:srgbClr val="FF0000"/>
                </a:solidFill>
              </a:rPr>
              <a:t>prediction</a:t>
            </a:r>
            <a:r>
              <a:rPr lang="en-US" dirty="0"/>
              <a:t>, in which we use the person’s ongoing actions to estimate what they will do in the future, and action, in which we use the predictions to compute the optimal motion for the robot.</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sz="5400" dirty="0">
                <a:solidFill>
                  <a:schemeClr val="accent1"/>
                </a:solidFill>
              </a:rPr>
              <a:t>Humans and Robots</a:t>
            </a:r>
          </a:p>
        </p:txBody>
      </p:sp>
    </p:spTree>
    <p:extLst>
      <p:ext uri="{BB962C8B-B14F-4D97-AF65-F5344CB8AC3E}">
        <p14:creationId xmlns:p14="http://schemas.microsoft.com/office/powerpoint/2010/main" val="3276069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a:xfrm>
            <a:off x="261865" y="1412776"/>
            <a:ext cx="8630615" cy="5047634"/>
          </a:xfrm>
        </p:spPr>
        <p:txBody>
          <a:bodyPr/>
          <a:lstStyle/>
          <a:p>
            <a:r>
              <a:rPr lang="en-US" dirty="0"/>
              <a:t>Helping humans also requires the ability to </a:t>
            </a:r>
            <a:r>
              <a:rPr lang="en-US" dirty="0">
                <a:solidFill>
                  <a:srgbClr val="FF0000"/>
                </a:solidFill>
              </a:rPr>
              <a:t>learn</a:t>
            </a:r>
            <a:r>
              <a:rPr lang="en-US" dirty="0"/>
              <a:t> or </a:t>
            </a:r>
            <a:r>
              <a:rPr lang="en-US" dirty="0">
                <a:solidFill>
                  <a:srgbClr val="FF0000"/>
                </a:solidFill>
              </a:rPr>
              <a:t>infer</a:t>
            </a:r>
            <a:r>
              <a:rPr lang="en-US" dirty="0"/>
              <a:t> what they want. </a:t>
            </a:r>
          </a:p>
          <a:p>
            <a:r>
              <a:rPr lang="en-US" dirty="0"/>
              <a:t>Robots can approach this by </a:t>
            </a:r>
            <a:r>
              <a:rPr lang="en-US" dirty="0">
                <a:solidFill>
                  <a:srgbClr val="FF0000"/>
                </a:solidFill>
              </a:rPr>
              <a:t>learning the desired cost function</a:t>
            </a:r>
            <a:r>
              <a:rPr lang="en-US" dirty="0"/>
              <a:t> they should optimize from human input, such as demonstrations, corrections, or </a:t>
            </a:r>
            <a:r>
              <a:rPr lang="en-US" dirty="0">
                <a:solidFill>
                  <a:srgbClr val="FF0000"/>
                </a:solidFill>
              </a:rPr>
              <a:t>instruction in natural language</a:t>
            </a:r>
            <a:r>
              <a:rPr lang="en-US" dirty="0"/>
              <a:t>.</a:t>
            </a:r>
          </a:p>
          <a:p>
            <a:r>
              <a:rPr lang="en-US" dirty="0"/>
              <a:t>Alternatively, robots can </a:t>
            </a:r>
            <a:r>
              <a:rPr lang="en-US" dirty="0">
                <a:solidFill>
                  <a:srgbClr val="FF0000"/>
                </a:solidFill>
              </a:rPr>
              <a:t>imitate</a:t>
            </a:r>
            <a:r>
              <a:rPr lang="en-US" dirty="0"/>
              <a:t> human behavior, and use </a:t>
            </a:r>
            <a:r>
              <a:rPr lang="en-US" dirty="0">
                <a:solidFill>
                  <a:srgbClr val="FF0000"/>
                </a:solidFill>
              </a:rPr>
              <a:t>reinforcement learning </a:t>
            </a:r>
            <a:r>
              <a:rPr lang="en-US" dirty="0"/>
              <a:t>to help tackle the challenge of generalization to new states.</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7" name="Title 1">
            <a:extLst>
              <a:ext uri="{FF2B5EF4-FFF2-40B4-BE49-F238E27FC236}">
                <a16:creationId xmlns:a16="http://schemas.microsoft.com/office/drawing/2014/main" id="{5FEF9620-4846-E74A-8D3E-77E7400A4728}"/>
              </a:ext>
            </a:extLst>
          </p:cNvPr>
          <p:cNvSpPr>
            <a:spLocks noGrp="1"/>
          </p:cNvSpPr>
          <p:nvPr>
            <p:ph type="title"/>
          </p:nvPr>
        </p:nvSpPr>
        <p:spPr>
          <a:xfrm>
            <a:off x="323527" y="125760"/>
            <a:ext cx="8496944" cy="1287016"/>
          </a:xfrm>
        </p:spPr>
        <p:txBody>
          <a:bodyPr/>
          <a:lstStyle/>
          <a:p>
            <a:r>
              <a:rPr lang="en-US" sz="5400" dirty="0">
                <a:solidFill>
                  <a:schemeClr val="accent1"/>
                </a:solidFill>
              </a:rPr>
              <a:t>Humans and Robots</a:t>
            </a:r>
          </a:p>
        </p:txBody>
      </p:sp>
    </p:spTree>
    <p:extLst>
      <p:ext uri="{BB962C8B-B14F-4D97-AF65-F5344CB8AC3E}">
        <p14:creationId xmlns:p14="http://schemas.microsoft.com/office/powerpoint/2010/main" val="43069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251520" y="980728"/>
            <a:ext cx="8640960" cy="5688632"/>
          </a:xfrm>
        </p:spPr>
        <p:txBody>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solidFill>
                  <a:schemeClr val="accent1">
                    <a:lumMod val="75000"/>
                  </a:schemeClr>
                </a:solidFill>
              </a:rPr>
              <a:t>13  2021/05/19  </a:t>
            </a:r>
            <a:r>
              <a:rPr lang="zh-TW" altLang="en-US" sz="2400" dirty="0">
                <a:solidFill>
                  <a:schemeClr val="accent1">
                    <a:lumMod val="75000"/>
                  </a:schemeClr>
                </a:solidFill>
              </a:rPr>
              <a:t>強化學習 </a:t>
            </a:r>
            <a:br>
              <a:rPr lang="en-US" altLang="zh-TW" sz="2400" dirty="0">
                <a:solidFill>
                  <a:schemeClr val="accent1">
                    <a:lumMod val="75000"/>
                  </a:schemeClr>
                </a:solidFill>
              </a:rPr>
            </a:br>
            <a:r>
              <a:rPr lang="en-US" altLang="zh-TW" sz="2400" dirty="0">
                <a:solidFill>
                  <a:schemeClr val="accent1">
                    <a:lumMod val="75000"/>
                  </a:schemeClr>
                </a:solidFill>
              </a:rPr>
              <a:t>                              (Reinforcement Learning)</a:t>
            </a:r>
          </a:p>
          <a:p>
            <a:pPr marL="0" indent="0">
              <a:buNone/>
            </a:pPr>
            <a:r>
              <a:rPr lang="en-US" altLang="zh-TW" sz="2400" dirty="0"/>
              <a:t>14  2021/05/26  </a:t>
            </a:r>
            <a:r>
              <a:rPr lang="zh-TW" altLang="en-US" sz="2400" dirty="0"/>
              <a:t>深度學習自然語言處理 </a:t>
            </a:r>
            <a:br>
              <a:rPr lang="en-US" altLang="zh-TW" sz="2400" dirty="0"/>
            </a:br>
            <a:r>
              <a:rPr lang="en-US" altLang="zh-TW" sz="2400" dirty="0"/>
              <a:t>                              (Deep Learning for Natural Language Processing)</a:t>
            </a:r>
          </a:p>
          <a:p>
            <a:pPr marL="0" indent="0">
              <a:buNone/>
            </a:pPr>
            <a:r>
              <a:rPr lang="en-US" altLang="zh-TW" sz="2400" dirty="0">
                <a:solidFill>
                  <a:srgbClr val="FF0000"/>
                </a:solidFill>
              </a:rPr>
              <a:t>15  2021/06/02  </a:t>
            </a:r>
            <a:r>
              <a:rPr lang="zh-TW" altLang="en-US" sz="2400" dirty="0">
                <a:solidFill>
                  <a:srgbClr val="FF0000"/>
                </a:solidFill>
              </a:rPr>
              <a:t>機器人技術 </a:t>
            </a:r>
            <a:br>
              <a:rPr lang="en-US" altLang="zh-TW" sz="2400" dirty="0">
                <a:solidFill>
                  <a:srgbClr val="FF0000"/>
                </a:solidFill>
              </a:rPr>
            </a:br>
            <a:r>
              <a:rPr lang="en-US" altLang="zh-TW" sz="2400" dirty="0">
                <a:solidFill>
                  <a:srgbClr val="FF0000"/>
                </a:solidFill>
              </a:rPr>
              <a:t>                              (Robotics)</a:t>
            </a:r>
          </a:p>
          <a:p>
            <a:pPr marL="0" indent="0">
              <a:buNone/>
            </a:pPr>
            <a:r>
              <a:rPr lang="en-US" altLang="zh-TW" sz="2400" dirty="0"/>
              <a:t>16  2021/06/09  </a:t>
            </a:r>
            <a:r>
              <a:rPr lang="zh-TW" altLang="en-US" sz="2400" dirty="0"/>
              <a:t>人工智慧哲學與倫理，人工智慧的未來</a:t>
            </a:r>
            <a:br>
              <a:rPr lang="en-US" altLang="zh-TW" sz="2400" dirty="0"/>
            </a:br>
            <a:r>
              <a:rPr lang="en-US" altLang="zh-TW" sz="2400" dirty="0"/>
              <a:t>                              </a:t>
            </a:r>
            <a:r>
              <a:rPr lang="zh-TW" altLang="en-US" sz="2400" dirty="0"/>
              <a:t> </a:t>
            </a:r>
            <a:r>
              <a:rPr lang="en-US" altLang="zh-TW" sz="2400" dirty="0"/>
              <a:t>(Philosophy and Ethics of AI, The Future of AI)</a:t>
            </a:r>
          </a:p>
          <a:p>
            <a:pPr marL="0" indent="0">
              <a:buNone/>
            </a:pPr>
            <a:r>
              <a:rPr lang="en-US" altLang="zh-TW" sz="2400" dirty="0">
                <a:solidFill>
                  <a:schemeClr val="accent6">
                    <a:lumMod val="75000"/>
                  </a:schemeClr>
                </a:solidFill>
              </a:rPr>
              <a:t>17  2021/06/16  </a:t>
            </a:r>
            <a:r>
              <a:rPr lang="zh-TW" altLang="en-US" sz="2400" dirty="0">
                <a:solidFill>
                  <a:schemeClr val="accent6">
                    <a:lumMod val="75000"/>
                  </a:schemeClr>
                </a:solidFill>
              </a:rPr>
              <a:t>期末報告 </a:t>
            </a:r>
            <a:r>
              <a:rPr lang="en-US" altLang="zh-TW" sz="2400" dirty="0">
                <a:solidFill>
                  <a:schemeClr val="accent6">
                    <a:lumMod val="75000"/>
                  </a:schemeClr>
                </a:solidFill>
              </a:rPr>
              <a:t>I </a:t>
            </a:r>
          </a:p>
          <a:p>
            <a:pPr marL="0" indent="0">
              <a:buNone/>
            </a:pPr>
            <a:r>
              <a:rPr lang="en-US" altLang="zh-TW" sz="2400" dirty="0">
                <a:solidFill>
                  <a:schemeClr val="accent6">
                    <a:lumMod val="75000"/>
                  </a:schemeClr>
                </a:solidFill>
              </a:rPr>
              <a:t>                              (Final Project Report I)</a:t>
            </a:r>
          </a:p>
          <a:p>
            <a:pPr marL="0" indent="0">
              <a:buNone/>
            </a:pPr>
            <a:r>
              <a:rPr lang="en-US" altLang="zh-TW" sz="2400" dirty="0">
                <a:solidFill>
                  <a:schemeClr val="accent6">
                    <a:lumMod val="75000"/>
                  </a:schemeClr>
                </a:solidFill>
              </a:rPr>
              <a:t>18  2021/06/23  </a:t>
            </a:r>
            <a:r>
              <a:rPr lang="zh-TW" altLang="en-US" sz="2400" dirty="0">
                <a:solidFill>
                  <a:schemeClr val="accent6">
                    <a:lumMod val="75000"/>
                  </a:schemeClr>
                </a:solidFill>
              </a:rPr>
              <a:t>期末報告 </a:t>
            </a:r>
            <a:r>
              <a:rPr lang="en-US" altLang="zh-TW" sz="2400" dirty="0">
                <a:solidFill>
                  <a:schemeClr val="accent6">
                    <a:lumMod val="75000"/>
                  </a:schemeClr>
                </a:solidFill>
              </a:rPr>
              <a:t>II </a:t>
            </a:r>
            <a:br>
              <a:rPr lang="en-US" altLang="zh-TW" sz="2400" dirty="0">
                <a:solidFill>
                  <a:schemeClr val="accent6">
                    <a:lumMod val="75000"/>
                  </a:schemeClr>
                </a:solidFill>
              </a:rPr>
            </a:br>
            <a:r>
              <a:rPr lang="en-US" altLang="zh-TW" sz="2400" dirty="0">
                <a:solidFill>
                  <a:schemeClr val="accent6">
                    <a:lumMod val="75000"/>
                  </a:schemeClr>
                </a:solidFill>
              </a:rPr>
              <a:t>                              (Final Project Report II)</a:t>
            </a:r>
          </a:p>
          <a:p>
            <a:pPr marL="0" indent="0">
              <a:buNone/>
            </a:pPr>
            <a:endParaRPr lang="en-US" altLang="zh-TW" sz="2400" dirty="0">
              <a:solidFill>
                <a:schemeClr val="accent6">
                  <a:lumMod val="75000"/>
                </a:schemeClr>
              </a:solidFill>
            </a:endParaRP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4</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395288"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4A51C78D-7CB2-1A47-8289-B30F1D0DA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538" y="44624"/>
            <a:ext cx="962066" cy="620688"/>
          </a:xfrm>
          <a:prstGeom prst="rect">
            <a:avLst/>
          </a:prstGeom>
        </p:spPr>
      </p:pic>
      <p:pic>
        <p:nvPicPr>
          <p:cNvPr id="7" name="Picture 6">
            <a:extLst>
              <a:ext uri="{FF2B5EF4-FFF2-40B4-BE49-F238E27FC236}">
                <a16:creationId xmlns:a16="http://schemas.microsoft.com/office/drawing/2014/main" id="{32EA55C6-7913-C64F-85E6-497D1797A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430" y="718301"/>
            <a:ext cx="964282" cy="235043"/>
          </a:xfrm>
          <a:prstGeom prst="rect">
            <a:avLst/>
          </a:prstGeom>
        </p:spPr>
      </p:pic>
    </p:spTree>
    <p:extLst>
      <p:ext uri="{BB962C8B-B14F-4D97-AF65-F5344CB8AC3E}">
        <p14:creationId xmlns:p14="http://schemas.microsoft.com/office/powerpoint/2010/main" val="2130290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4A9F-4664-D544-A4A6-2A5485706C38}"/>
              </a:ext>
            </a:extLst>
          </p:cNvPr>
          <p:cNvSpPr>
            <a:spLocks noGrp="1"/>
          </p:cNvSpPr>
          <p:nvPr>
            <p:ph type="title"/>
          </p:nvPr>
        </p:nvSpPr>
        <p:spPr>
          <a:xfrm>
            <a:off x="457200" y="121990"/>
            <a:ext cx="8229600" cy="1143000"/>
          </a:xfrm>
        </p:spPr>
        <p:txBody>
          <a:bodyPr>
            <a:normAutofit fontScale="90000"/>
          </a:bodyPr>
          <a:lstStyle/>
          <a:p>
            <a:r>
              <a:rPr lang="en-US" dirty="0">
                <a:solidFill>
                  <a:schemeClr val="accent1"/>
                </a:solidFill>
              </a:rPr>
              <a:t>Papers with Code</a:t>
            </a:r>
            <a:br>
              <a:rPr lang="en-US" dirty="0">
                <a:solidFill>
                  <a:schemeClr val="accent1"/>
                </a:solidFill>
              </a:rPr>
            </a:br>
            <a:r>
              <a:rPr lang="en-US" dirty="0">
                <a:solidFill>
                  <a:schemeClr val="accent1"/>
                </a:solidFill>
              </a:rPr>
              <a:t>State-of-the-Art (SOTA)</a:t>
            </a:r>
          </a:p>
        </p:txBody>
      </p:sp>
      <p:sp>
        <p:nvSpPr>
          <p:cNvPr id="4" name="Slide Number Placeholder 3">
            <a:extLst>
              <a:ext uri="{FF2B5EF4-FFF2-40B4-BE49-F238E27FC236}">
                <a16:creationId xmlns:a16="http://schemas.microsoft.com/office/drawing/2014/main" id="{2BFBF997-E09C-484C-8C9B-0387329EE16C}"/>
              </a:ext>
            </a:extLst>
          </p:cNvPr>
          <p:cNvSpPr>
            <a:spLocks noGrp="1"/>
          </p:cNvSpPr>
          <p:nvPr>
            <p:ph type="sldNum" sz="quarter" idx="12"/>
          </p:nvPr>
        </p:nvSpPr>
        <p:spPr/>
        <p:txBody>
          <a:bodyPr/>
          <a:lstStyle/>
          <a:p>
            <a:fld id="{5424488C-161F-514B-8FF5-CF5173A03E8D}" type="slidenum">
              <a:rPr lang="en-US" smtClean="0"/>
              <a:t>40</a:t>
            </a:fld>
            <a:endParaRPr lang="en-US"/>
          </a:p>
        </p:txBody>
      </p:sp>
      <p:sp>
        <p:nvSpPr>
          <p:cNvPr id="5" name="Rectangle 4">
            <a:extLst>
              <a:ext uri="{FF2B5EF4-FFF2-40B4-BE49-F238E27FC236}">
                <a16:creationId xmlns:a16="http://schemas.microsoft.com/office/drawing/2014/main" id="{A33B1D34-4357-0D4E-AB86-D0B0FD219162}"/>
              </a:ext>
            </a:extLst>
          </p:cNvPr>
          <p:cNvSpPr/>
          <p:nvPr/>
        </p:nvSpPr>
        <p:spPr>
          <a:xfrm>
            <a:off x="2894457" y="6536350"/>
            <a:ext cx="3355086" cy="369332"/>
          </a:xfrm>
          <a:prstGeom prst="rect">
            <a:avLst/>
          </a:prstGeom>
        </p:spPr>
        <p:txBody>
          <a:bodyPr wrap="none">
            <a:spAutoFit/>
          </a:bodyPr>
          <a:lstStyle/>
          <a:p>
            <a:r>
              <a:rPr lang="en-US" dirty="0">
                <a:hlinkClick r:id="rId2"/>
              </a:rPr>
              <a:t>https://paperswithcode.com/sota</a:t>
            </a:r>
            <a:endParaRPr lang="en-US" dirty="0"/>
          </a:p>
        </p:txBody>
      </p:sp>
      <p:pic>
        <p:nvPicPr>
          <p:cNvPr id="7" name="Picture 6">
            <a:extLst>
              <a:ext uri="{FF2B5EF4-FFF2-40B4-BE49-F238E27FC236}">
                <a16:creationId xmlns:a16="http://schemas.microsoft.com/office/drawing/2014/main" id="{036AD6D5-6F04-664C-905E-6BEBDEC4ED29}"/>
              </a:ext>
            </a:extLst>
          </p:cNvPr>
          <p:cNvPicPr>
            <a:picLocks noChangeAspect="1"/>
          </p:cNvPicPr>
          <p:nvPr/>
        </p:nvPicPr>
        <p:blipFill>
          <a:blip r:embed="rId3"/>
          <a:stretch>
            <a:fillRect/>
          </a:stretch>
        </p:blipFill>
        <p:spPr>
          <a:xfrm>
            <a:off x="196969" y="1308532"/>
            <a:ext cx="8801891" cy="5201453"/>
          </a:xfrm>
          <a:prstGeom prst="rect">
            <a:avLst/>
          </a:prstGeom>
        </p:spPr>
      </p:pic>
    </p:spTree>
    <p:extLst>
      <p:ext uri="{BB962C8B-B14F-4D97-AF65-F5344CB8AC3E}">
        <p14:creationId xmlns:p14="http://schemas.microsoft.com/office/powerpoint/2010/main" val="2816399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6A2A96-DD8B-2F40-9E2E-D69EB97CFE4E}"/>
              </a:ext>
            </a:extLst>
          </p:cNvPr>
          <p:cNvSpPr>
            <a:spLocks noGrp="1"/>
          </p:cNvSpPr>
          <p:nvPr>
            <p:ph type="sldNum" sz="quarter" idx="12"/>
          </p:nvPr>
        </p:nvSpPr>
        <p:spPr/>
        <p:txBody>
          <a:bodyPr/>
          <a:lstStyle/>
          <a:p>
            <a:fld id="{5424488C-161F-514B-8FF5-CF5173A03E8D}" type="slidenum">
              <a:rPr lang="en-US" smtClean="0"/>
              <a:t>41</a:t>
            </a:fld>
            <a:endParaRPr lang="en-US"/>
          </a:p>
        </p:txBody>
      </p:sp>
      <p:sp>
        <p:nvSpPr>
          <p:cNvPr id="7" name="矩形 4">
            <a:extLst>
              <a:ext uri="{FF2B5EF4-FFF2-40B4-BE49-F238E27FC236}">
                <a16:creationId xmlns:a16="http://schemas.microsoft.com/office/drawing/2014/main" id="{BB64DDE1-357D-8E4C-B6CA-E6B75826120D}"/>
              </a:ext>
            </a:extLst>
          </p:cNvPr>
          <p:cNvSpPr>
            <a:spLocks noChangeArrowheads="1"/>
          </p:cNvSpPr>
          <p:nvPr/>
        </p:nvSpPr>
        <p:spPr bwMode="auto">
          <a:xfrm>
            <a:off x="834996" y="6567488"/>
            <a:ext cx="7474008" cy="246221"/>
          </a:xfrm>
          <a:prstGeom prst="rect">
            <a:avLst/>
          </a:prstGeom>
          <a:noFill/>
          <a:ln w="9525">
            <a:noFill/>
            <a:miter lim="800000"/>
            <a:headEnd/>
            <a:tailEnd/>
          </a:ln>
        </p:spPr>
        <p:txBody>
          <a:bodyPr wrap="square">
            <a:spAutoFit/>
          </a:bodyPr>
          <a:lstStyle/>
          <a:p>
            <a:pPr algn="ctr"/>
            <a:r>
              <a:rPr lang="en-US" altLang="zh-TW" sz="1000" dirty="0">
                <a:solidFill>
                  <a:srgbClr val="A6A6A6"/>
                </a:solidFill>
              </a:rPr>
              <a:t>Source: </a:t>
            </a:r>
            <a:r>
              <a:rPr lang="en-US" sz="1000" dirty="0">
                <a:hlinkClick r:id="rId2"/>
              </a:rPr>
              <a:t>https://www.amazon.com/Hands-Machine-Learning-Scikit-Learn-TensorFlow/dp/1492032646/</a:t>
            </a:r>
            <a:endParaRPr lang="en-US" altLang="zh-TW" sz="1000" dirty="0">
              <a:solidFill>
                <a:srgbClr val="A6A6A6"/>
              </a:solidFill>
            </a:endParaRPr>
          </a:p>
        </p:txBody>
      </p:sp>
      <p:sp>
        <p:nvSpPr>
          <p:cNvPr id="8" name="Title 1">
            <a:extLst>
              <a:ext uri="{FF2B5EF4-FFF2-40B4-BE49-F238E27FC236}">
                <a16:creationId xmlns:a16="http://schemas.microsoft.com/office/drawing/2014/main" id="{91D62302-F2CF-2F4D-8DB7-97125206EAEF}"/>
              </a:ext>
            </a:extLst>
          </p:cNvPr>
          <p:cNvSpPr>
            <a:spLocks noGrp="1"/>
          </p:cNvSpPr>
          <p:nvPr>
            <p:ph type="title"/>
          </p:nvPr>
        </p:nvSpPr>
        <p:spPr>
          <a:xfrm>
            <a:off x="136083" y="76199"/>
            <a:ext cx="8830253" cy="1359816"/>
          </a:xfrm>
        </p:spPr>
        <p:txBody>
          <a:bodyPr>
            <a:noAutofit/>
          </a:bodyPr>
          <a:lstStyle/>
          <a:p>
            <a:r>
              <a:rPr lang="en-US" sz="2400" dirty="0">
                <a:solidFill>
                  <a:schemeClr val="accent1"/>
                </a:solidFill>
              </a:rPr>
              <a:t> </a:t>
            </a:r>
            <a:r>
              <a:rPr lang="en-US" sz="2400" dirty="0" err="1">
                <a:solidFill>
                  <a:schemeClr val="accent1"/>
                </a:solidFill>
              </a:rPr>
              <a:t>Aurélien</a:t>
            </a:r>
            <a:r>
              <a:rPr lang="en-US" sz="2400" dirty="0">
                <a:solidFill>
                  <a:schemeClr val="accent1"/>
                </a:solidFill>
              </a:rPr>
              <a:t> </a:t>
            </a:r>
            <a:r>
              <a:rPr lang="en-US" sz="2400" dirty="0" err="1">
                <a:solidFill>
                  <a:schemeClr val="accent1"/>
                </a:solidFill>
              </a:rPr>
              <a:t>Géron</a:t>
            </a:r>
            <a:r>
              <a:rPr lang="en-US" sz="2400" dirty="0">
                <a:solidFill>
                  <a:schemeClr val="accent1"/>
                </a:solidFill>
              </a:rPr>
              <a:t> (2019), </a:t>
            </a:r>
            <a:br>
              <a:rPr lang="en-US" sz="2400" dirty="0">
                <a:solidFill>
                  <a:schemeClr val="accent1"/>
                </a:solidFill>
              </a:rPr>
            </a:br>
            <a:r>
              <a:rPr lang="en-US" sz="2200" dirty="0">
                <a:solidFill>
                  <a:srgbClr val="FF0000"/>
                </a:solidFill>
              </a:rPr>
              <a:t>Hands-On Machine Learning with </a:t>
            </a:r>
            <a:r>
              <a:rPr lang="en-US" sz="2200" dirty="0" err="1">
                <a:solidFill>
                  <a:srgbClr val="FF0000"/>
                </a:solidFill>
              </a:rPr>
              <a:t>Scikit</a:t>
            </a:r>
            <a:r>
              <a:rPr lang="en-US" sz="2200" dirty="0">
                <a:solidFill>
                  <a:srgbClr val="FF0000"/>
                </a:solidFill>
              </a:rPr>
              <a:t>-Learn, </a:t>
            </a:r>
            <a:r>
              <a:rPr lang="en-US" sz="2200" dirty="0" err="1">
                <a:solidFill>
                  <a:srgbClr val="FF0000"/>
                </a:solidFill>
              </a:rPr>
              <a:t>Keras</a:t>
            </a:r>
            <a:r>
              <a:rPr lang="en-US" sz="2200" dirty="0">
                <a:solidFill>
                  <a:srgbClr val="FF0000"/>
                </a:solidFill>
              </a:rPr>
              <a:t>, and TensorFlow: Concepts, Tools, and Techniques to Build Intelligent Systems</a:t>
            </a:r>
            <a:r>
              <a:rPr lang="en-US" sz="2400" dirty="0">
                <a:solidFill>
                  <a:schemeClr val="accent1"/>
                </a:solidFill>
              </a:rPr>
              <a:t>, 2nd Edition</a:t>
            </a:r>
            <a:br>
              <a:rPr lang="en-US" sz="2400" b="1" dirty="0">
                <a:solidFill>
                  <a:schemeClr val="accent1"/>
                </a:solidFill>
              </a:rPr>
            </a:br>
            <a:r>
              <a:rPr lang="en-US" sz="2400" b="1" dirty="0">
                <a:solidFill>
                  <a:schemeClr val="accent1"/>
                </a:solidFill>
              </a:rPr>
              <a:t>O’Reilly Media, 2019</a:t>
            </a:r>
          </a:p>
        </p:txBody>
      </p:sp>
      <p:sp>
        <p:nvSpPr>
          <p:cNvPr id="2" name="Rectangle 1">
            <a:extLst>
              <a:ext uri="{FF2B5EF4-FFF2-40B4-BE49-F238E27FC236}">
                <a16:creationId xmlns:a16="http://schemas.microsoft.com/office/drawing/2014/main" id="{16802507-0AE5-7648-810D-FEB972771904}"/>
              </a:ext>
            </a:extLst>
          </p:cNvPr>
          <p:cNvSpPr/>
          <p:nvPr/>
        </p:nvSpPr>
        <p:spPr>
          <a:xfrm>
            <a:off x="2556769" y="6198156"/>
            <a:ext cx="4030462" cy="369332"/>
          </a:xfrm>
          <a:prstGeom prst="rect">
            <a:avLst/>
          </a:prstGeom>
        </p:spPr>
        <p:txBody>
          <a:bodyPr wrap="none">
            <a:spAutoFit/>
          </a:bodyPr>
          <a:lstStyle/>
          <a:p>
            <a:r>
              <a:rPr lang="en-US" dirty="0">
                <a:hlinkClick r:id="rId3"/>
              </a:rPr>
              <a:t>https://github.com/ageron/handson-ml2</a:t>
            </a:r>
            <a:endParaRPr lang="en-US" altLang="zh-TW" dirty="0"/>
          </a:p>
        </p:txBody>
      </p:sp>
      <p:pic>
        <p:nvPicPr>
          <p:cNvPr id="5" name="Picture 4">
            <a:extLst>
              <a:ext uri="{FF2B5EF4-FFF2-40B4-BE49-F238E27FC236}">
                <a16:creationId xmlns:a16="http://schemas.microsoft.com/office/drawing/2014/main" id="{0DC87681-E43B-D941-AB49-CAFC6F1B1BB1}"/>
              </a:ext>
            </a:extLst>
          </p:cNvPr>
          <p:cNvPicPr>
            <a:picLocks noChangeAspect="1"/>
          </p:cNvPicPr>
          <p:nvPr/>
        </p:nvPicPr>
        <p:blipFill>
          <a:blip r:embed="rId4"/>
          <a:stretch>
            <a:fillRect/>
          </a:stretch>
        </p:blipFill>
        <p:spPr>
          <a:xfrm>
            <a:off x="2842984" y="1557564"/>
            <a:ext cx="3541014" cy="4640592"/>
          </a:xfrm>
          <a:prstGeom prst="rect">
            <a:avLst/>
          </a:prstGeom>
        </p:spPr>
      </p:pic>
    </p:spTree>
    <p:extLst>
      <p:ext uri="{BB962C8B-B14F-4D97-AF65-F5344CB8AC3E}">
        <p14:creationId xmlns:p14="http://schemas.microsoft.com/office/powerpoint/2010/main" val="1528096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DDBD-93A7-814E-B7F0-6028738BF598}"/>
              </a:ext>
            </a:extLst>
          </p:cNvPr>
          <p:cNvSpPr>
            <a:spLocks noGrp="1"/>
          </p:cNvSpPr>
          <p:nvPr>
            <p:ph type="title"/>
          </p:nvPr>
        </p:nvSpPr>
        <p:spPr>
          <a:xfrm>
            <a:off x="301807" y="57176"/>
            <a:ext cx="8229600" cy="926465"/>
          </a:xfrm>
        </p:spPr>
        <p:txBody>
          <a:bodyPr>
            <a:noAutofit/>
          </a:bodyPr>
          <a:lstStyle/>
          <a:p>
            <a:r>
              <a:rPr lang="en-US" sz="3600" dirty="0">
                <a:solidFill>
                  <a:schemeClr val="accent1"/>
                </a:solidFill>
              </a:rPr>
              <a:t>Hands-On Machine Learning with </a:t>
            </a:r>
            <a:br>
              <a:rPr lang="en-US" sz="3600" dirty="0">
                <a:solidFill>
                  <a:schemeClr val="accent1"/>
                </a:solidFill>
              </a:rPr>
            </a:br>
            <a:r>
              <a:rPr lang="en-US" sz="3600" dirty="0" err="1">
                <a:solidFill>
                  <a:schemeClr val="accent1"/>
                </a:solidFill>
              </a:rPr>
              <a:t>Scikit</a:t>
            </a:r>
            <a:r>
              <a:rPr lang="en-US" sz="3600" dirty="0">
                <a:solidFill>
                  <a:schemeClr val="accent1"/>
                </a:solidFill>
              </a:rPr>
              <a:t>-Learn, </a:t>
            </a:r>
            <a:r>
              <a:rPr lang="en-US" sz="3600" dirty="0" err="1">
                <a:solidFill>
                  <a:schemeClr val="accent1"/>
                </a:solidFill>
              </a:rPr>
              <a:t>Keras</a:t>
            </a:r>
            <a:r>
              <a:rPr lang="en-US" sz="3600" dirty="0">
                <a:solidFill>
                  <a:schemeClr val="accent1"/>
                </a:solidFill>
              </a:rPr>
              <a:t>, and TensorFlow</a:t>
            </a:r>
          </a:p>
        </p:txBody>
      </p:sp>
      <p:sp>
        <p:nvSpPr>
          <p:cNvPr id="4" name="Slide Number Placeholder 3">
            <a:extLst>
              <a:ext uri="{FF2B5EF4-FFF2-40B4-BE49-F238E27FC236}">
                <a16:creationId xmlns:a16="http://schemas.microsoft.com/office/drawing/2014/main" id="{B3674632-2ABB-CC4C-B4A7-42232A839AA7}"/>
              </a:ext>
            </a:extLst>
          </p:cNvPr>
          <p:cNvSpPr>
            <a:spLocks noGrp="1"/>
          </p:cNvSpPr>
          <p:nvPr>
            <p:ph type="sldNum" sz="quarter" idx="12"/>
          </p:nvPr>
        </p:nvSpPr>
        <p:spPr/>
        <p:txBody>
          <a:bodyPr/>
          <a:lstStyle/>
          <a:p>
            <a:fld id="{5424488C-161F-514B-8FF5-CF5173A03E8D}" type="slidenum">
              <a:rPr lang="en-US" smtClean="0"/>
              <a:t>42</a:t>
            </a:fld>
            <a:endParaRPr lang="en-US"/>
          </a:p>
        </p:txBody>
      </p:sp>
      <p:sp>
        <p:nvSpPr>
          <p:cNvPr id="7" name="Rectangle 6">
            <a:extLst>
              <a:ext uri="{FF2B5EF4-FFF2-40B4-BE49-F238E27FC236}">
                <a16:creationId xmlns:a16="http://schemas.microsoft.com/office/drawing/2014/main" id="{BF7999F5-596E-4C4B-87C1-36D4257C6215}"/>
              </a:ext>
            </a:extLst>
          </p:cNvPr>
          <p:cNvSpPr/>
          <p:nvPr/>
        </p:nvSpPr>
        <p:spPr>
          <a:xfrm>
            <a:off x="1087395" y="983641"/>
            <a:ext cx="7599405" cy="5632311"/>
          </a:xfrm>
          <a:prstGeom prst="rect">
            <a:avLst/>
          </a:prstGeom>
        </p:spPr>
        <p:txBody>
          <a:bodyPr wrap="square">
            <a:spAutoFit/>
          </a:bodyPr>
          <a:lstStyle/>
          <a:p>
            <a:r>
              <a:rPr lang="en-US" b="1" dirty="0">
                <a:solidFill>
                  <a:srgbClr val="000000"/>
                </a:solidFill>
                <a:latin typeface="Helvetica Neue" panose="02000503000000020004" pitchFamily="2" charset="0"/>
              </a:rPr>
              <a:t>Notebooks</a:t>
            </a:r>
          </a:p>
          <a:p>
            <a:pPr>
              <a:buFont typeface="+mj-lt"/>
              <a:buAutoNum type="arabicPeriod"/>
            </a:pPr>
            <a:r>
              <a:rPr lang="en-US" u="sng" dirty="0">
                <a:solidFill>
                  <a:srgbClr val="337AB7"/>
                </a:solidFill>
                <a:latin typeface="Helvetica Neue" panose="02000503000000020004" pitchFamily="2" charset="0"/>
                <a:hlinkClick r:id="rId2"/>
              </a:rPr>
              <a:t>The Machine Learning landscape</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3"/>
              </a:rPr>
              <a:t>End-to-end Machine Learning project</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4"/>
              </a:rPr>
              <a:t>Classification</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5"/>
              </a:rPr>
              <a:t>Training Models</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6"/>
              </a:rPr>
              <a:t>Support Vector Machines</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7"/>
              </a:rPr>
              <a:t>Decision Trees</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8"/>
              </a:rPr>
              <a:t>Ensemble Learning and Random Forests</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9"/>
              </a:rPr>
              <a:t>Dimensionality Reduction</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10"/>
              </a:rPr>
              <a:t>Unsupervised Learning Techniques</a:t>
            </a:r>
            <a:endParaRPr lang="en-US" dirty="0">
              <a:solidFill>
                <a:srgbClr val="00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1">
                  <a:extLst>
                    <a:ext uri="{A12FA001-AC4F-418D-AE19-62706E023703}">
                      <ahyp:hlinkClr xmlns:ahyp="http://schemas.microsoft.com/office/drawing/2018/hyperlinkcolor" val="tx"/>
                    </a:ext>
                  </a:extLst>
                </a:hlinkClick>
              </a:rPr>
              <a:t>Artificial Neural Nets with Keras</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2">
                  <a:extLst>
                    <a:ext uri="{A12FA001-AC4F-418D-AE19-62706E023703}">
                      <ahyp:hlinkClr xmlns:ahyp="http://schemas.microsoft.com/office/drawing/2018/hyperlinkcolor" val="tx"/>
                    </a:ext>
                  </a:extLst>
                </a:hlinkClick>
              </a:rPr>
              <a:t>Training Deep Neural Networks</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3">
                  <a:extLst>
                    <a:ext uri="{A12FA001-AC4F-418D-AE19-62706E023703}">
                      <ahyp:hlinkClr xmlns:ahyp="http://schemas.microsoft.com/office/drawing/2018/hyperlinkcolor" val="tx"/>
                    </a:ext>
                  </a:extLst>
                </a:hlinkClick>
              </a:rPr>
              <a:t>Custom Models and Training with TensorFlow</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4">
                  <a:extLst>
                    <a:ext uri="{A12FA001-AC4F-418D-AE19-62706E023703}">
                      <ahyp:hlinkClr xmlns:ahyp="http://schemas.microsoft.com/office/drawing/2018/hyperlinkcolor" val="tx"/>
                    </a:ext>
                  </a:extLst>
                </a:hlinkClick>
              </a:rPr>
              <a:t>Loading and Preprocessing Data</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5">
                  <a:extLst>
                    <a:ext uri="{A12FA001-AC4F-418D-AE19-62706E023703}">
                      <ahyp:hlinkClr xmlns:ahyp="http://schemas.microsoft.com/office/drawing/2018/hyperlinkcolor" val="tx"/>
                    </a:ext>
                  </a:extLst>
                </a:hlinkClick>
              </a:rPr>
              <a:t>Deep Computer Vision Using Convolutional Neural Networks</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6">
                  <a:extLst>
                    <a:ext uri="{A12FA001-AC4F-418D-AE19-62706E023703}">
                      <ahyp:hlinkClr xmlns:ahyp="http://schemas.microsoft.com/office/drawing/2018/hyperlinkcolor" val="tx"/>
                    </a:ext>
                  </a:extLst>
                </a:hlinkClick>
              </a:rPr>
              <a:t>Processing Sequences Using RNNs and CNNs</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7">
                  <a:extLst>
                    <a:ext uri="{A12FA001-AC4F-418D-AE19-62706E023703}">
                      <ahyp:hlinkClr xmlns:ahyp="http://schemas.microsoft.com/office/drawing/2018/hyperlinkcolor" val="tx"/>
                    </a:ext>
                  </a:extLst>
                </a:hlinkClick>
              </a:rPr>
              <a:t>Natural Language Processing with RNNs and Attention</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8">
                  <a:extLst>
                    <a:ext uri="{A12FA001-AC4F-418D-AE19-62706E023703}">
                      <ahyp:hlinkClr xmlns:ahyp="http://schemas.microsoft.com/office/drawing/2018/hyperlinkcolor" val="tx"/>
                    </a:ext>
                  </a:extLst>
                </a:hlinkClick>
              </a:rPr>
              <a:t>Representation Learning Using Autoencoders</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FF0000"/>
                </a:solidFill>
                <a:latin typeface="Helvetica Neue" panose="02000503000000020004" pitchFamily="2" charset="0"/>
                <a:hlinkClick r:id="rId19">
                  <a:extLst>
                    <a:ext uri="{A12FA001-AC4F-418D-AE19-62706E023703}">
                      <ahyp:hlinkClr xmlns:ahyp="http://schemas.microsoft.com/office/drawing/2018/hyperlinkcolor" val="tx"/>
                    </a:ext>
                  </a:extLst>
                </a:hlinkClick>
              </a:rPr>
              <a:t>Reinforcement Learning</a:t>
            </a:r>
            <a:endParaRPr lang="en-US" dirty="0">
              <a:solidFill>
                <a:srgbClr val="FF0000"/>
              </a:solidFill>
              <a:latin typeface="Helvetica Neue" panose="02000503000000020004" pitchFamily="2" charset="0"/>
            </a:endParaRPr>
          </a:p>
          <a:p>
            <a:pPr>
              <a:buFont typeface="+mj-lt"/>
              <a:buAutoNum type="arabicPeriod"/>
            </a:pPr>
            <a:r>
              <a:rPr lang="en-US" u="sng" dirty="0">
                <a:solidFill>
                  <a:srgbClr val="337AB7"/>
                </a:solidFill>
                <a:latin typeface="Helvetica Neue" panose="02000503000000020004" pitchFamily="2" charset="0"/>
                <a:hlinkClick r:id="rId20"/>
              </a:rPr>
              <a:t>Training and Deploying TensorFlow Models at Scale</a:t>
            </a:r>
            <a:endParaRPr lang="en-US" b="0" i="0" dirty="0">
              <a:solidFill>
                <a:srgbClr val="000000"/>
              </a:solidFill>
              <a:effectLst/>
              <a:latin typeface="Helvetica Neue" panose="02000503000000020004" pitchFamily="2" charset="0"/>
            </a:endParaRPr>
          </a:p>
        </p:txBody>
      </p:sp>
      <p:sp>
        <p:nvSpPr>
          <p:cNvPr id="8" name="Rectangle 7">
            <a:extLst>
              <a:ext uri="{FF2B5EF4-FFF2-40B4-BE49-F238E27FC236}">
                <a16:creationId xmlns:a16="http://schemas.microsoft.com/office/drawing/2014/main" id="{468964EC-2A08-7C47-B97C-5D2B09E08DE0}"/>
              </a:ext>
            </a:extLst>
          </p:cNvPr>
          <p:cNvSpPr/>
          <p:nvPr/>
        </p:nvSpPr>
        <p:spPr>
          <a:xfrm>
            <a:off x="2745454" y="6610537"/>
            <a:ext cx="3174587" cy="307777"/>
          </a:xfrm>
          <a:prstGeom prst="rect">
            <a:avLst/>
          </a:prstGeom>
        </p:spPr>
        <p:txBody>
          <a:bodyPr wrap="none">
            <a:spAutoFit/>
          </a:bodyPr>
          <a:lstStyle/>
          <a:p>
            <a:r>
              <a:rPr lang="en-US" sz="1400" dirty="0">
                <a:hlinkClick r:id="rId21"/>
              </a:rPr>
              <a:t>https://github.com/ageron/handson-ml2</a:t>
            </a:r>
            <a:endParaRPr lang="en-US" sz="1400" dirty="0"/>
          </a:p>
        </p:txBody>
      </p:sp>
      <p:pic>
        <p:nvPicPr>
          <p:cNvPr id="10" name="Picture 9">
            <a:extLst>
              <a:ext uri="{FF2B5EF4-FFF2-40B4-BE49-F238E27FC236}">
                <a16:creationId xmlns:a16="http://schemas.microsoft.com/office/drawing/2014/main" id="{0334CE2E-484F-4146-8CA3-467FFFCBDADD}"/>
              </a:ext>
            </a:extLst>
          </p:cNvPr>
          <p:cNvPicPr>
            <a:picLocks noChangeAspect="1"/>
          </p:cNvPicPr>
          <p:nvPr/>
        </p:nvPicPr>
        <p:blipFill>
          <a:blip r:embed="rId22"/>
          <a:stretch>
            <a:fillRect/>
          </a:stretch>
        </p:blipFill>
        <p:spPr>
          <a:xfrm>
            <a:off x="6285411" y="1115149"/>
            <a:ext cx="2401389" cy="3147083"/>
          </a:xfrm>
          <a:prstGeom prst="rect">
            <a:avLst/>
          </a:prstGeom>
        </p:spPr>
      </p:pic>
    </p:spTree>
    <p:extLst>
      <p:ext uri="{BB962C8B-B14F-4D97-AF65-F5344CB8AC3E}">
        <p14:creationId xmlns:p14="http://schemas.microsoft.com/office/powerpoint/2010/main" val="1233444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274638"/>
            <a:ext cx="8229600" cy="749300"/>
          </a:xfrm>
        </p:spPr>
        <p:txBody>
          <a:bodyPr/>
          <a:lstStyle/>
          <a:p>
            <a:r>
              <a:rPr lang="en-US" sz="5400" dirty="0">
                <a:solidFill>
                  <a:schemeClr val="tx2"/>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251520" y="1484784"/>
            <a:ext cx="8712968" cy="4752528"/>
          </a:xfrm>
        </p:spPr>
        <p:txBody>
          <a:bodyPr/>
          <a:lstStyle/>
          <a:p>
            <a:r>
              <a:rPr lang="en-US" sz="4000" dirty="0"/>
              <a:t>Robots</a:t>
            </a:r>
          </a:p>
          <a:p>
            <a:r>
              <a:rPr lang="en-US" sz="4000" dirty="0"/>
              <a:t>Robotic Perception</a:t>
            </a:r>
          </a:p>
          <a:p>
            <a:r>
              <a:rPr lang="en-US" sz="4000" dirty="0"/>
              <a:t>Planning and Control</a:t>
            </a:r>
          </a:p>
          <a:p>
            <a:r>
              <a:rPr lang="en-US" sz="4000" dirty="0"/>
              <a:t>Planning Uncertain Movements</a:t>
            </a:r>
          </a:p>
          <a:p>
            <a:r>
              <a:rPr lang="en-US" sz="4000" dirty="0"/>
              <a:t>Reinforcement Learning in Robotics</a:t>
            </a:r>
          </a:p>
          <a:p>
            <a:r>
              <a:rPr lang="en-US" sz="4000" dirty="0"/>
              <a:t>Humans and Robots</a:t>
            </a:r>
            <a:endParaRPr lang="en-US" sz="4000" dirty="0">
              <a:solidFill>
                <a:srgbClr val="FF0000"/>
              </a:solidFill>
            </a:endParaRPr>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Tree>
    <p:extLst>
      <p:ext uri="{BB962C8B-B14F-4D97-AF65-F5344CB8AC3E}">
        <p14:creationId xmlns:p14="http://schemas.microsoft.com/office/powerpoint/2010/main" val="3032471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F70-8938-FB4A-954F-072E275BE862}"/>
              </a:ext>
            </a:extLst>
          </p:cNvPr>
          <p:cNvSpPr>
            <a:spLocks noGrp="1"/>
          </p:cNvSpPr>
          <p:nvPr>
            <p:ph type="title"/>
          </p:nvPr>
        </p:nvSpPr>
        <p:spPr>
          <a:xfrm>
            <a:off x="457200" y="44624"/>
            <a:ext cx="8229600" cy="792089"/>
          </a:xfrm>
        </p:spPr>
        <p:txBody>
          <a:bodyPr/>
          <a:lstStyle/>
          <a:p>
            <a:r>
              <a:rPr lang="en-US" altLang="zh-TW" dirty="0">
                <a:solidFill>
                  <a:schemeClr val="tx2"/>
                </a:solidFill>
              </a:rPr>
              <a:t>References</a:t>
            </a:r>
            <a:endParaRPr lang="en-US" dirty="0">
              <a:solidFill>
                <a:schemeClr val="tx2"/>
              </a:solidFill>
            </a:endParaRPr>
          </a:p>
        </p:txBody>
      </p:sp>
      <p:sp>
        <p:nvSpPr>
          <p:cNvPr id="3" name="Content Placeholder 2">
            <a:extLst>
              <a:ext uri="{FF2B5EF4-FFF2-40B4-BE49-F238E27FC236}">
                <a16:creationId xmlns:a16="http://schemas.microsoft.com/office/drawing/2014/main" id="{0BF9B6D8-C75A-8144-8E1A-6A08EAB1DA20}"/>
              </a:ext>
            </a:extLst>
          </p:cNvPr>
          <p:cNvSpPr>
            <a:spLocks noGrp="1"/>
          </p:cNvSpPr>
          <p:nvPr>
            <p:ph idx="1"/>
          </p:nvPr>
        </p:nvSpPr>
        <p:spPr>
          <a:xfrm>
            <a:off x="107504" y="836713"/>
            <a:ext cx="8930100" cy="5904656"/>
          </a:xfrm>
        </p:spPr>
        <p:txBody>
          <a:bodyPr/>
          <a:lstStyle/>
          <a:p>
            <a:r>
              <a:rPr lang="en-US" altLang="zh-TW" sz="2400" dirty="0"/>
              <a:t>Stuart Russell and Peter </a:t>
            </a:r>
            <a:r>
              <a:rPr lang="en-US" altLang="zh-TW" sz="2400" dirty="0" err="1"/>
              <a:t>Norvig</a:t>
            </a:r>
            <a:r>
              <a:rPr lang="en-US" altLang="zh-TW" sz="2400" dirty="0"/>
              <a:t> (2020), Artificial Intelligence: A Modern Approach, 4th Edition, Pearson.</a:t>
            </a:r>
          </a:p>
          <a:p>
            <a:r>
              <a:rPr lang="en-US" altLang="zh-TW" sz="2400" dirty="0" err="1"/>
              <a:t>Aurélien</a:t>
            </a:r>
            <a:r>
              <a:rPr lang="en-US" altLang="zh-TW" sz="2400" dirty="0"/>
              <a:t> </a:t>
            </a:r>
            <a:r>
              <a:rPr lang="en-US" altLang="zh-TW" sz="2400" dirty="0" err="1"/>
              <a:t>Géron</a:t>
            </a:r>
            <a:r>
              <a:rPr lang="en-US" altLang="zh-TW" sz="2400" dirty="0"/>
              <a:t> (2019), Hands-On Machine Learning with Scikit-Learn, </a:t>
            </a:r>
            <a:r>
              <a:rPr lang="en-US" altLang="zh-TW" sz="2400" dirty="0" err="1"/>
              <a:t>Keras</a:t>
            </a:r>
            <a:r>
              <a:rPr lang="en-US" altLang="zh-TW" sz="2400" dirty="0"/>
              <a:t>, and TensorFlow: Concepts, Tools, and Techniques to Build Intelligent Systems, 2nd Edition, O’Reilly Media.</a:t>
            </a:r>
          </a:p>
          <a:p>
            <a:r>
              <a:rPr lang="en-US" altLang="zh-TW" sz="2400" dirty="0">
                <a:latin typeface="Calibri" charset="0"/>
                <a:ea typeface="標楷體" charset="-120"/>
              </a:rPr>
              <a:t>Min-</a:t>
            </a:r>
            <a:r>
              <a:rPr lang="en-US" altLang="zh-TW" sz="2400" dirty="0" err="1">
                <a:latin typeface="Calibri" charset="0"/>
                <a:ea typeface="標楷體" charset="-120"/>
              </a:rPr>
              <a:t>Yuh</a:t>
            </a:r>
            <a:r>
              <a:rPr lang="en-US" altLang="zh-TW" sz="2400" dirty="0">
                <a:latin typeface="Calibri" charset="0"/>
                <a:ea typeface="標楷體" charset="-120"/>
              </a:rPr>
              <a:t> Day (2021), Python 101, </a:t>
            </a:r>
            <a:r>
              <a:rPr lang="en-US" altLang="zh-TW" sz="2400" dirty="0">
                <a:latin typeface="Calibri" charset="0"/>
                <a:ea typeface="標楷體" charset="-120"/>
                <a:hlinkClick r:id="rId2"/>
              </a:rPr>
              <a:t>https://tinyurl.com/aintpupython101</a:t>
            </a:r>
            <a:endParaRPr lang="en-US" sz="2400" dirty="0"/>
          </a:p>
          <a:p>
            <a:endParaRPr lang="en-US" sz="2400" dirty="0"/>
          </a:p>
        </p:txBody>
      </p:sp>
      <p:sp>
        <p:nvSpPr>
          <p:cNvPr id="4" name="Slide Number Placeholder 3">
            <a:extLst>
              <a:ext uri="{FF2B5EF4-FFF2-40B4-BE49-F238E27FC236}">
                <a16:creationId xmlns:a16="http://schemas.microsoft.com/office/drawing/2014/main" id="{C768DDE3-DE9A-684D-A2C4-2DDE871B88C5}"/>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Tree>
    <p:extLst>
      <p:ext uri="{BB962C8B-B14F-4D97-AF65-F5344CB8AC3E}">
        <p14:creationId xmlns:p14="http://schemas.microsoft.com/office/powerpoint/2010/main" val="213263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7"/>
            <a:ext cx="8640960" cy="6245225"/>
          </a:xfrm>
        </p:spPr>
        <p:txBody>
          <a:bodyPr/>
          <a:lstStyle/>
          <a:p>
            <a:r>
              <a:rPr lang="en-US" altLang="zh-TW" sz="12000" dirty="0">
                <a:solidFill>
                  <a:srgbClr val="C00000"/>
                </a:solidFill>
              </a:rPr>
              <a:t>Robotics</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211419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457200" y="274638"/>
            <a:ext cx="8229600" cy="749300"/>
          </a:xfrm>
        </p:spPr>
        <p:txBody>
          <a:bodyPr/>
          <a:lstStyle/>
          <a:p>
            <a:r>
              <a:rPr lang="en-US" sz="5400" dirty="0">
                <a:solidFill>
                  <a:schemeClr val="tx2"/>
                </a:solidFill>
              </a:rPr>
              <a:t>Outline</a:t>
            </a:r>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6" name="Content Placeholder 2">
            <a:extLst>
              <a:ext uri="{FF2B5EF4-FFF2-40B4-BE49-F238E27FC236}">
                <a16:creationId xmlns:a16="http://schemas.microsoft.com/office/drawing/2014/main" id="{D748B034-F88B-0B45-8768-599E01483108}"/>
              </a:ext>
            </a:extLst>
          </p:cNvPr>
          <p:cNvSpPr>
            <a:spLocks noGrp="1"/>
          </p:cNvSpPr>
          <p:nvPr>
            <p:ph idx="1"/>
          </p:nvPr>
        </p:nvSpPr>
        <p:spPr>
          <a:xfrm>
            <a:off x="251520" y="1484784"/>
            <a:ext cx="8712968" cy="4752528"/>
          </a:xfrm>
        </p:spPr>
        <p:txBody>
          <a:bodyPr/>
          <a:lstStyle/>
          <a:p>
            <a:r>
              <a:rPr lang="en-US" sz="4000" dirty="0"/>
              <a:t>Robots</a:t>
            </a:r>
          </a:p>
          <a:p>
            <a:r>
              <a:rPr lang="en-US" sz="4000" dirty="0"/>
              <a:t>Robotic Perception</a:t>
            </a:r>
          </a:p>
          <a:p>
            <a:r>
              <a:rPr lang="en-US" sz="4000" dirty="0"/>
              <a:t>Planning and Control</a:t>
            </a:r>
          </a:p>
          <a:p>
            <a:r>
              <a:rPr lang="en-US" sz="4000" dirty="0"/>
              <a:t>Planning Uncertain Movements</a:t>
            </a:r>
          </a:p>
          <a:p>
            <a:r>
              <a:rPr lang="en-US" sz="4000" dirty="0"/>
              <a:t>Reinforcement Learning in Robotics</a:t>
            </a:r>
          </a:p>
          <a:p>
            <a:r>
              <a:rPr lang="en-US" sz="4000" dirty="0"/>
              <a:t>Humans and Robots</a:t>
            </a:r>
            <a:endParaRPr lang="en-US" sz="4000" dirty="0">
              <a:solidFill>
                <a:srgbClr val="FF0000"/>
              </a:solidFill>
            </a:endParaRPr>
          </a:p>
        </p:txBody>
      </p:sp>
    </p:spTree>
    <p:extLst>
      <p:ext uri="{BB962C8B-B14F-4D97-AF65-F5344CB8AC3E}">
        <p14:creationId xmlns:p14="http://schemas.microsoft.com/office/powerpoint/2010/main" val="259235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8D6C-DCCA-5E40-89AA-4BA8C89A12A9}"/>
              </a:ext>
            </a:extLst>
          </p:cNvPr>
          <p:cNvSpPr>
            <a:spLocks noGrp="1"/>
          </p:cNvSpPr>
          <p:nvPr>
            <p:ph type="title"/>
          </p:nvPr>
        </p:nvSpPr>
        <p:spPr>
          <a:xfrm>
            <a:off x="323527" y="53752"/>
            <a:ext cx="8496944" cy="1143000"/>
          </a:xfrm>
        </p:spPr>
        <p:txBody>
          <a:bodyPr/>
          <a:lstStyle/>
          <a:p>
            <a:r>
              <a:rPr lang="en-US" sz="2400" dirty="0">
                <a:solidFill>
                  <a:schemeClr val="accent1"/>
                </a:solidFill>
              </a:rPr>
              <a:t>Stuart Russell and Peter </a:t>
            </a:r>
            <a:r>
              <a:rPr lang="en-US" sz="2400" dirty="0" err="1">
                <a:solidFill>
                  <a:schemeClr val="accent1"/>
                </a:solidFill>
              </a:rPr>
              <a:t>Norvig</a:t>
            </a:r>
            <a:r>
              <a:rPr lang="en-US" sz="2400" dirty="0">
                <a:solidFill>
                  <a:schemeClr val="accent1"/>
                </a:solidFill>
              </a:rPr>
              <a:t> (2020), </a:t>
            </a:r>
            <a:br>
              <a:rPr lang="en-US" sz="2400" dirty="0">
                <a:solidFill>
                  <a:schemeClr val="accent1"/>
                </a:solidFill>
              </a:rPr>
            </a:br>
            <a:r>
              <a:rPr lang="en-US" sz="3200" dirty="0">
                <a:solidFill>
                  <a:srgbClr val="C00000"/>
                </a:solidFill>
              </a:rPr>
              <a:t>Artificial Intelligence: A Modern Approach</a:t>
            </a:r>
            <a:r>
              <a:rPr lang="en-US" sz="2400" dirty="0">
                <a:solidFill>
                  <a:schemeClr val="accent1"/>
                </a:solidFill>
              </a:rPr>
              <a:t>, </a:t>
            </a:r>
            <a:br>
              <a:rPr lang="en-US" sz="2400" dirty="0">
                <a:solidFill>
                  <a:schemeClr val="accent1"/>
                </a:solidFill>
              </a:rPr>
            </a:br>
            <a:r>
              <a:rPr lang="en-US" sz="1800" dirty="0">
                <a:solidFill>
                  <a:schemeClr val="accent1"/>
                </a:solidFill>
              </a:rPr>
              <a:t>4th Edition, Pearson</a:t>
            </a:r>
          </a:p>
        </p:txBody>
      </p:sp>
      <p:sp>
        <p:nvSpPr>
          <p:cNvPr id="4" name="Slide Number Placeholder 3">
            <a:extLst>
              <a:ext uri="{FF2B5EF4-FFF2-40B4-BE49-F238E27FC236}">
                <a16:creationId xmlns:a16="http://schemas.microsoft.com/office/drawing/2014/main" id="{AA409F32-402C-3B4D-B654-0B991CF1AC73}"/>
              </a:ext>
            </a:extLst>
          </p:cNvPr>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pic>
        <p:nvPicPr>
          <p:cNvPr id="6" name="Picture 5">
            <a:extLst>
              <a:ext uri="{FF2B5EF4-FFF2-40B4-BE49-F238E27FC236}">
                <a16:creationId xmlns:a16="http://schemas.microsoft.com/office/drawing/2014/main" id="{8A2E8801-D892-4842-9D33-2D720BE16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298" y="1275481"/>
            <a:ext cx="4075401" cy="5125125"/>
          </a:xfrm>
          <a:prstGeom prst="rect">
            <a:avLst/>
          </a:prstGeom>
        </p:spPr>
      </p:pic>
      <p:sp>
        <p:nvSpPr>
          <p:cNvPr id="7" name="Rectangle 6">
            <a:extLst>
              <a:ext uri="{FF2B5EF4-FFF2-40B4-BE49-F238E27FC236}">
                <a16:creationId xmlns:a16="http://schemas.microsoft.com/office/drawing/2014/main" id="{CC309EB6-A6EB-E24E-8D4D-E0E9E2E25228}"/>
              </a:ext>
            </a:extLst>
          </p:cNvPr>
          <p:cNvSpPr/>
          <p:nvPr/>
        </p:nvSpPr>
        <p:spPr>
          <a:xfrm>
            <a:off x="1065021" y="6381328"/>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8" name="Rectangle 7">
            <a:extLst>
              <a:ext uri="{FF2B5EF4-FFF2-40B4-BE49-F238E27FC236}">
                <a16:creationId xmlns:a16="http://schemas.microsoft.com/office/drawing/2014/main" id="{7AE251A6-4267-904E-809D-99B16D316596}"/>
              </a:ext>
            </a:extLst>
          </p:cNvPr>
          <p:cNvSpPr/>
          <p:nvPr/>
        </p:nvSpPr>
        <p:spPr>
          <a:xfrm>
            <a:off x="1079611" y="6597352"/>
            <a:ext cx="6462464" cy="246221"/>
          </a:xfrm>
          <a:prstGeom prst="rect">
            <a:avLst/>
          </a:prstGeom>
        </p:spPr>
        <p:txBody>
          <a:bodyPr wrap="square">
            <a:spAutoFit/>
          </a:bodyPr>
          <a:lstStyle/>
          <a:p>
            <a:pPr algn="ctr"/>
            <a:r>
              <a:rPr lang="en-US" sz="1000" dirty="0">
                <a:hlinkClick r:id="rId3"/>
              </a:rPr>
              <a:t>https://www.amazon.com/Artificial-Intelligence-A-Modern-Approach/dp/0134610997/</a:t>
            </a:r>
            <a:endParaRPr lang="en-US" sz="1000" dirty="0"/>
          </a:p>
        </p:txBody>
      </p:sp>
    </p:spTree>
    <p:extLst>
      <p:ext uri="{BB962C8B-B14F-4D97-AF65-F5344CB8AC3E}">
        <p14:creationId xmlns:p14="http://schemas.microsoft.com/office/powerpoint/2010/main" val="307420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DE75B-B5BC-B142-9989-EC67B0980269}"/>
              </a:ext>
            </a:extLst>
          </p:cNvPr>
          <p:cNvSpPr>
            <a:spLocks noGrp="1"/>
          </p:cNvSpPr>
          <p:nvPr>
            <p:ph idx="1"/>
          </p:nvPr>
        </p:nvSpPr>
        <p:spPr/>
        <p:txBody>
          <a:bodyPr/>
          <a:lstStyle/>
          <a:p>
            <a:pPr marL="514350" indent="-514350">
              <a:buFont typeface="+mj-lt"/>
              <a:buAutoNum type="arabicPeriod"/>
            </a:pPr>
            <a:r>
              <a:rPr lang="en-US" sz="3600" dirty="0"/>
              <a:t>Artificial Intelligence</a:t>
            </a:r>
          </a:p>
          <a:p>
            <a:pPr marL="514350" indent="-514350">
              <a:buFont typeface="+mj-lt"/>
              <a:buAutoNum type="arabicPeriod"/>
            </a:pPr>
            <a:r>
              <a:rPr lang="en-US" sz="3600" dirty="0"/>
              <a:t>Problem Solving</a:t>
            </a:r>
          </a:p>
          <a:p>
            <a:pPr marL="514350" indent="-514350">
              <a:buFont typeface="+mj-lt"/>
              <a:buAutoNum type="arabicPeriod"/>
            </a:pPr>
            <a:r>
              <a:rPr lang="en-US" sz="3600" dirty="0"/>
              <a:t>Knowledge and Reasoning</a:t>
            </a:r>
          </a:p>
          <a:p>
            <a:pPr marL="514350" indent="-514350">
              <a:buFont typeface="+mj-lt"/>
              <a:buAutoNum type="arabicPeriod"/>
            </a:pPr>
            <a:r>
              <a:rPr lang="en-US" sz="3600" dirty="0"/>
              <a:t>Uncertain Knowledge and Reasoning</a:t>
            </a:r>
          </a:p>
          <a:p>
            <a:pPr marL="514350" indent="-514350">
              <a:buFont typeface="+mj-lt"/>
              <a:buAutoNum type="arabicPeriod"/>
            </a:pPr>
            <a:r>
              <a:rPr lang="en-US" sz="3600" dirty="0"/>
              <a:t>Machine Learning</a:t>
            </a:r>
          </a:p>
          <a:p>
            <a:pPr marL="514350" indent="-514350">
              <a:buFont typeface="+mj-lt"/>
              <a:buAutoNum type="arabicPeriod"/>
            </a:pPr>
            <a:r>
              <a:rPr lang="en-US" sz="3600" dirty="0">
                <a:solidFill>
                  <a:srgbClr val="FF0000"/>
                </a:solidFill>
              </a:rPr>
              <a:t>Communicating, Perceiving, and Acting</a:t>
            </a:r>
          </a:p>
          <a:p>
            <a:pPr marL="514350" indent="-514350">
              <a:buFont typeface="+mj-lt"/>
              <a:buAutoNum type="arabicPeriod"/>
            </a:pPr>
            <a:r>
              <a:rPr lang="en-US" sz="3600" dirty="0"/>
              <a:t>Philosophy and Ethics of AI</a:t>
            </a:r>
          </a:p>
        </p:txBody>
      </p:sp>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1287016"/>
          </a:xfrm>
        </p:spPr>
        <p:txBody>
          <a:bodyPr/>
          <a:lstStyle/>
          <a:p>
            <a:r>
              <a:rPr lang="en-US" dirty="0">
                <a:solidFill>
                  <a:schemeClr val="accent1"/>
                </a:solidFill>
              </a:rPr>
              <a:t>Artificial Intelligence: </a:t>
            </a:r>
            <a:br>
              <a:rPr lang="en-US" dirty="0">
                <a:solidFill>
                  <a:schemeClr val="accent1"/>
                </a:solidFill>
              </a:rPr>
            </a:br>
            <a:r>
              <a:rPr lang="en-US" dirty="0">
                <a:solidFill>
                  <a:schemeClr val="accent1"/>
                </a:solidFill>
              </a:rPr>
              <a:t>A Modern Approach </a:t>
            </a:r>
          </a:p>
        </p:txBody>
      </p:sp>
    </p:spTree>
    <p:extLst>
      <p:ext uri="{BB962C8B-B14F-4D97-AF65-F5344CB8AC3E}">
        <p14:creationId xmlns:p14="http://schemas.microsoft.com/office/powerpoint/2010/main" val="310244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E19190-BE62-0440-B959-CF36C48BB439}"/>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5" name="Rectangle 4">
            <a:extLst>
              <a:ext uri="{FF2B5EF4-FFF2-40B4-BE49-F238E27FC236}">
                <a16:creationId xmlns:a16="http://schemas.microsoft.com/office/drawing/2014/main" id="{915C8621-7DA8-C04B-86FE-5D18631C4E40}"/>
              </a:ext>
            </a:extLst>
          </p:cNvPr>
          <p:cNvSpPr/>
          <p:nvPr/>
        </p:nvSpPr>
        <p:spPr>
          <a:xfrm>
            <a:off x="1057500" y="6579314"/>
            <a:ext cx="6984775" cy="246221"/>
          </a:xfrm>
          <a:prstGeom prst="rect">
            <a:avLst/>
          </a:prstGeom>
        </p:spPr>
        <p:txBody>
          <a:bodyPr wrap="square">
            <a:spAutoFit/>
          </a:bodyPr>
          <a:lstStyle/>
          <a:p>
            <a:pPr algn="ctr"/>
            <a:r>
              <a:rPr lang="en-US" sz="1000" dirty="0">
                <a:solidFill>
                  <a:schemeClr val="bg1">
                    <a:lumMod val="65000"/>
                  </a:schemeClr>
                </a:solidFill>
              </a:rPr>
              <a:t>Source: Stuart Russell and Peter </a:t>
            </a:r>
            <a:r>
              <a:rPr lang="en-US" sz="1000" dirty="0" err="1">
                <a:solidFill>
                  <a:schemeClr val="bg1">
                    <a:lumMod val="65000"/>
                  </a:schemeClr>
                </a:solidFill>
              </a:rPr>
              <a:t>Norvig</a:t>
            </a:r>
            <a:r>
              <a:rPr lang="en-US" sz="1000" dirty="0">
                <a:solidFill>
                  <a:schemeClr val="bg1">
                    <a:lumMod val="65000"/>
                  </a:schemeClr>
                </a:solidFill>
              </a:rPr>
              <a:t> (2020), Artificial Intelligence: A Modern Approach, 4th Edition, Pearson</a:t>
            </a:r>
          </a:p>
        </p:txBody>
      </p:sp>
      <p:sp>
        <p:nvSpPr>
          <p:cNvPr id="6" name="Title 1">
            <a:extLst>
              <a:ext uri="{FF2B5EF4-FFF2-40B4-BE49-F238E27FC236}">
                <a16:creationId xmlns:a16="http://schemas.microsoft.com/office/drawing/2014/main" id="{66F8FA99-5A61-2147-8B8C-CFD01666BBE4}"/>
              </a:ext>
            </a:extLst>
          </p:cNvPr>
          <p:cNvSpPr>
            <a:spLocks noGrp="1"/>
          </p:cNvSpPr>
          <p:nvPr>
            <p:ph type="title"/>
          </p:nvPr>
        </p:nvSpPr>
        <p:spPr>
          <a:xfrm>
            <a:off x="323527" y="125760"/>
            <a:ext cx="8496944" cy="6334650"/>
          </a:xfrm>
        </p:spPr>
        <p:txBody>
          <a:bodyPr/>
          <a:lstStyle/>
          <a:p>
            <a:r>
              <a:rPr lang="en-US" sz="7200" dirty="0">
                <a:solidFill>
                  <a:srgbClr val="FF0000"/>
                </a:solidFill>
              </a:rPr>
              <a:t>Artificial Intelligence: </a:t>
            </a:r>
            <a:br>
              <a:rPr lang="en-US" sz="7200" dirty="0">
                <a:solidFill>
                  <a:srgbClr val="FF0000"/>
                </a:solidFill>
              </a:rPr>
            </a:br>
            <a:r>
              <a:rPr lang="en-US" sz="7200" dirty="0">
                <a:solidFill>
                  <a:srgbClr val="FF0000"/>
                </a:solidFill>
              </a:rPr>
              <a:t>Communicating, perceiving, </a:t>
            </a:r>
            <a:br>
              <a:rPr lang="en-US" sz="7200" dirty="0">
                <a:solidFill>
                  <a:srgbClr val="FF0000"/>
                </a:solidFill>
              </a:rPr>
            </a:br>
            <a:r>
              <a:rPr lang="en-US" sz="7200" dirty="0">
                <a:solidFill>
                  <a:srgbClr val="FF0000"/>
                </a:solidFill>
              </a:rPr>
              <a:t>and acting</a:t>
            </a:r>
          </a:p>
        </p:txBody>
      </p:sp>
    </p:spTree>
    <p:extLst>
      <p:ext uri="{BB962C8B-B14F-4D97-AF65-F5344CB8AC3E}">
        <p14:creationId xmlns:p14="http://schemas.microsoft.com/office/powerpoint/2010/main" val="297492959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25807</TotalTime>
  <Words>2338</Words>
  <Application>Microsoft Macintosh PowerPoint</Application>
  <PresentationFormat>On-screen Show (4:3)</PresentationFormat>
  <Paragraphs>280</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DFKai-SB</vt:lpstr>
      <vt:lpstr>DFKai-SB</vt:lpstr>
      <vt:lpstr>Arial</vt:lpstr>
      <vt:lpstr>Calibri</vt:lpstr>
      <vt:lpstr>Helvetica Neue</vt:lpstr>
      <vt:lpstr>Times New Roman</vt:lpstr>
      <vt:lpstr>Office 佈景主題</vt:lpstr>
      <vt:lpstr>人工智慧  (Artificial Intelligence) </vt:lpstr>
      <vt:lpstr>PowerPoint Presentation</vt:lpstr>
      <vt:lpstr>PowerPoint Presentation</vt:lpstr>
      <vt:lpstr>PowerPoint Presentation</vt:lpstr>
      <vt:lpstr>Robotics</vt:lpstr>
      <vt:lpstr>Outline</vt:lpstr>
      <vt:lpstr>Stuart Russell and Peter Norvig (2020),  Artificial Intelligence: A Modern Approach,  4th Edition, Pearson</vt:lpstr>
      <vt:lpstr>Artificial Intelligence:  A Modern Approach </vt:lpstr>
      <vt:lpstr>Artificial Intelligence:  Communicating, perceiving,  and acting</vt:lpstr>
      <vt:lpstr>Artificial Intelligence:  6. Communicating, Perceiving, and Acting</vt:lpstr>
      <vt:lpstr>Artificial Intelligence:  Robotics</vt:lpstr>
      <vt:lpstr>Reinforcement Learning (DL)</vt:lpstr>
      <vt:lpstr>Reinforcement Learning (DL)</vt:lpstr>
      <vt:lpstr>Reinforcement Learning (DL)</vt:lpstr>
      <vt:lpstr>Agents interact with environments through sensors and actuators</vt:lpstr>
      <vt:lpstr>Robotics</vt:lpstr>
      <vt:lpstr>Artificial Intelligence:  Robotics</vt:lpstr>
      <vt:lpstr>Boston Dynamics: Spot Automate sensing and inspection, capture limitless data, and explore without boundaries.</vt:lpstr>
      <vt:lpstr>Boston Dynamics: Atlas The world’s most dynamic humanoid robot</vt:lpstr>
      <vt:lpstr>Boston Dynamics: Atlas </vt:lpstr>
      <vt:lpstr>Humanoid Robot: Sophia</vt:lpstr>
      <vt:lpstr>Can a robot pass a university entrance exam? Noriko Arai at TED2017</vt:lpstr>
      <vt:lpstr>Artificial Intelligence (A.I.) Timeline </vt:lpstr>
      <vt:lpstr>Robots</vt:lpstr>
      <vt:lpstr>Robots and Effectors</vt:lpstr>
      <vt:lpstr>Robots</vt:lpstr>
      <vt:lpstr>Robotics Problem</vt:lpstr>
      <vt:lpstr>Robotic Perception </vt:lpstr>
      <vt:lpstr>Robotic Perception </vt:lpstr>
      <vt:lpstr>Robot Perception  can be viewed as temporal inference  from sequences of actions and measurements</vt:lpstr>
      <vt:lpstr>Probabilistic Filtering Algorithms </vt:lpstr>
      <vt:lpstr>Configuration Spaces</vt:lpstr>
      <vt:lpstr>Motion Generation</vt:lpstr>
      <vt:lpstr>Motion Planning </vt:lpstr>
      <vt:lpstr>Planning and Control</vt:lpstr>
      <vt:lpstr>Planning Uncertain Movements</vt:lpstr>
      <vt:lpstr>Reinforcement learning in robotics </vt:lpstr>
      <vt:lpstr>Humans and Robots</vt:lpstr>
      <vt:lpstr>Humans and Robots</vt:lpstr>
      <vt:lpstr>Papers with Code State-of-the-Art (SOTA)</vt:lpstr>
      <vt:lpstr> Aurélien Géron (2019),  Hands-On Machine Learning with Scikit-Learn, Keras, and TensorFlow: Concepts, Tools, and Techniques to Build Intelligent Systems, 2nd Edition O’Reilly Media, 2019</vt:lpstr>
      <vt:lpstr>Hands-On Machine Learning with  Scikit-Learn, Keras, and TensorFlow</vt:lpstr>
      <vt:lpstr>Summary</vt:lpstr>
      <vt:lpstr>References</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人工智慧 (Artificial Intelligence)</dc:title>
  <dc:subject/>
  <dc:creator>myday</dc:creator>
  <cp:keywords>人工智慧, Artificial Intelligence</cp:keywords>
  <dc:description>人工智慧 (Artificial Intelligence)</dc:description>
  <cp:lastModifiedBy>imyday@gmail.com</cp:lastModifiedBy>
  <cp:revision>1499</cp:revision>
  <cp:lastPrinted>2020-12-29T15:27:37Z</cp:lastPrinted>
  <dcterms:created xsi:type="dcterms:W3CDTF">2011-02-14T23:24:00Z</dcterms:created>
  <dcterms:modified xsi:type="dcterms:W3CDTF">2021-06-02T00:40:51Z</dcterms:modified>
  <cp:category/>
</cp:coreProperties>
</file>