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2029" r:id="rId2"/>
    <p:sldId id="2996" r:id="rId3"/>
    <p:sldId id="2994" r:id="rId4"/>
    <p:sldId id="2995" r:id="rId5"/>
    <p:sldId id="1284" r:id="rId6"/>
    <p:sldId id="1736" r:id="rId7"/>
    <p:sldId id="1939" r:id="rId8"/>
    <p:sldId id="1774" r:id="rId9"/>
    <p:sldId id="1417" r:id="rId10"/>
    <p:sldId id="3164" r:id="rId11"/>
    <p:sldId id="1777" r:id="rId12"/>
    <p:sldId id="900" r:id="rId13"/>
    <p:sldId id="1822" r:id="rId14"/>
    <p:sldId id="1942" r:id="rId15"/>
    <p:sldId id="1940" r:id="rId16"/>
    <p:sldId id="1941" r:id="rId17"/>
    <p:sldId id="3251" r:id="rId18"/>
    <p:sldId id="3254" r:id="rId19"/>
    <p:sldId id="3252" r:id="rId20"/>
    <p:sldId id="1743" r:id="rId21"/>
    <p:sldId id="1742" r:id="rId22"/>
    <p:sldId id="1741" r:id="rId23"/>
    <p:sldId id="1722" r:id="rId24"/>
    <p:sldId id="3223" r:id="rId25"/>
    <p:sldId id="3224" r:id="rId26"/>
    <p:sldId id="3225" r:id="rId27"/>
    <p:sldId id="3226" r:id="rId28"/>
    <p:sldId id="3227" r:id="rId29"/>
    <p:sldId id="3228" r:id="rId30"/>
    <p:sldId id="3229" r:id="rId31"/>
    <p:sldId id="1626" r:id="rId32"/>
    <p:sldId id="3181" r:id="rId33"/>
    <p:sldId id="1418" r:id="rId34"/>
    <p:sldId id="3230" r:id="rId35"/>
    <p:sldId id="1937" r:id="rId36"/>
    <p:sldId id="2841" r:id="rId37"/>
    <p:sldId id="1938" r:id="rId38"/>
    <p:sldId id="3253" r:id="rId39"/>
    <p:sldId id="3255" r:id="rId40"/>
    <p:sldId id="1726" r:id="rId41"/>
    <p:sldId id="864" r:id="rId42"/>
    <p:sldId id="3232" r:id="rId43"/>
    <p:sldId id="3233" r:id="rId44"/>
    <p:sldId id="3234" r:id="rId45"/>
    <p:sldId id="3235" r:id="rId46"/>
    <p:sldId id="3236" r:id="rId47"/>
    <p:sldId id="3246" r:id="rId48"/>
    <p:sldId id="3247" r:id="rId49"/>
    <p:sldId id="3248" r:id="rId50"/>
    <p:sldId id="1775" r:id="rId51"/>
    <p:sldId id="1776" r:id="rId52"/>
    <p:sldId id="3231" r:id="rId53"/>
    <p:sldId id="1778" r:id="rId54"/>
    <p:sldId id="1779" r:id="rId55"/>
    <p:sldId id="950" r:id="rId56"/>
    <p:sldId id="3237" r:id="rId57"/>
    <p:sldId id="3238" r:id="rId58"/>
    <p:sldId id="951" r:id="rId59"/>
    <p:sldId id="1780" r:id="rId60"/>
    <p:sldId id="3240" r:id="rId61"/>
    <p:sldId id="3241" r:id="rId62"/>
    <p:sldId id="3242" r:id="rId63"/>
    <p:sldId id="3243" r:id="rId64"/>
    <p:sldId id="3244" r:id="rId65"/>
    <p:sldId id="943" r:id="rId66"/>
    <p:sldId id="944" r:id="rId67"/>
    <p:sldId id="1961" r:id="rId68"/>
    <p:sldId id="1727" r:id="rId69"/>
    <p:sldId id="1728" r:id="rId70"/>
    <p:sldId id="1730" r:id="rId71"/>
    <p:sldId id="1731" r:id="rId72"/>
    <p:sldId id="1729" r:id="rId73"/>
    <p:sldId id="1723" r:id="rId74"/>
    <p:sldId id="3249" r:id="rId75"/>
    <p:sldId id="1739" r:id="rId76"/>
    <p:sldId id="1733" r:id="rId77"/>
    <p:sldId id="1735" r:id="rId78"/>
    <p:sldId id="3221" r:id="rId79"/>
    <p:sldId id="2682" r:id="rId80"/>
    <p:sldId id="3250" r:id="rId81"/>
    <p:sldId id="1814" r:id="rId82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D5FC79"/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5" autoAdjust="0"/>
    <p:restoredTop sz="92891"/>
  </p:normalViewPr>
  <p:slideViewPr>
    <p:cSldViewPr>
      <p:cViewPr varScale="1">
        <p:scale>
          <a:sx n="94" d="100"/>
          <a:sy n="94" d="100"/>
        </p:scale>
        <p:origin x="184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2021/3/2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2021/3/2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5B40A12-749F-8B43-BABD-E2F0D11C9DAA}" type="slidenum">
              <a:rPr lang="en-US" altLang="zh-TW" sz="1300"/>
              <a:pPr eaLnBrk="1" hangingPunct="1">
                <a:spcBef>
                  <a:spcPct val="0"/>
                </a:spcBef>
              </a:pPr>
              <a:t>12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2748680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5B40A12-749F-8B43-BABD-E2F0D11C9DAA}" type="slidenum">
              <a:rPr lang="en-US" altLang="zh-TW" sz="1300"/>
              <a:pPr eaLnBrk="1" hangingPunct="1">
                <a:spcBef>
                  <a:spcPct val="0"/>
                </a:spcBef>
              </a:pPr>
              <a:t>48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328412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2021/3/2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2021/3/2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2021/3/2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2021/3/2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2021/3/2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2021/3/2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2021/3/2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2021/3/2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2021/3/2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2021/3/2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2021/3/2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2021/3/2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gp/product/1466568704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Social-Data-Mining-Hiroshi-Ishikawa/dp/149871093X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aws.amazon.com/big-data/datalakes-and-analytic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machine-learning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aws.amazon.com/certificat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cloud.google.com/solutions/big-dat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cloud.google.com/solutions/big-data/overview/machine-learning-cloud-a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550746"/>
            <a:ext cx="8784976" cy="17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200" b="1" dirty="0">
                <a:solidFill>
                  <a:srgbClr val="C00000"/>
                </a:solidFill>
                <a:ea typeface="標楷體" pitchFamily="65" charset="-120"/>
              </a:rPr>
              <a:t>ABC</a:t>
            </a:r>
            <a:r>
              <a:rPr lang="zh-TW" altLang="en-US" sz="4200" b="1" dirty="0">
                <a:solidFill>
                  <a:srgbClr val="C00000"/>
                </a:solidFill>
                <a:ea typeface="標楷體" pitchFamily="65" charset="-120"/>
              </a:rPr>
              <a:t>：人工智慧，大數據，雲端運算</a:t>
            </a:r>
            <a:br>
              <a:rPr lang="zh-TW" altLang="en-US" sz="72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4400" b="1" dirty="0">
                <a:solidFill>
                  <a:srgbClr val="C00000"/>
                </a:solidFill>
                <a:ea typeface="標楷體" pitchFamily="65" charset="-120"/>
              </a:rPr>
              <a:t>(ABC: AI, Big Data, Cloud Computing)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>
                <a:solidFill>
                  <a:srgbClr val="898989"/>
                </a:solidFill>
                <a:cs typeface="Times New Roman" pitchFamily="18" charset="0"/>
              </a:rPr>
              <a:t>2021-03-02</a:t>
            </a:r>
            <a:endParaRPr kumimoji="0" lang="en-US" altLang="zh-TW" sz="1200" dirty="0">
              <a:solidFill>
                <a:srgbClr val="898989"/>
              </a:solidFill>
              <a:cs typeface="Times New Roman" pitchFamily="18" charset="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6FCE0F-C2EA-8046-B2DA-92E24A6449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A34BDED1-F1F5-204A-B6DA-992C3692A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636" y="71465"/>
            <a:ext cx="6552728" cy="1339425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資料探勘 </a:t>
            </a:r>
            <a:br>
              <a:rPr lang="en-US" altLang="zh-TW" sz="4800" dirty="0">
                <a:solidFill>
                  <a:schemeClr val="tx2"/>
                </a:solidFill>
              </a:rPr>
            </a:br>
            <a:r>
              <a:rPr lang="en-US" altLang="zh-TW" sz="4800" dirty="0">
                <a:solidFill>
                  <a:schemeClr val="tx2"/>
                </a:solidFill>
              </a:rPr>
              <a:t>(Data Mining)</a:t>
            </a:r>
            <a:endParaRPr lang="en-US" altLang="zh-TW" dirty="0">
              <a:solidFill>
                <a:schemeClr val="tx2"/>
              </a:solidFill>
            </a:endParaRPr>
          </a:p>
        </p:txBody>
      </p:sp>
      <p:sp>
        <p:nvSpPr>
          <p:cNvPr id="12" name="文字方塊 5">
            <a:extLst>
              <a:ext uri="{FF2B5EF4-FFF2-40B4-BE49-F238E27FC236}">
                <a16:creationId xmlns:a16="http://schemas.microsoft.com/office/drawing/2014/main" id="{CB47C35F-F35B-AF46-BF6C-377746D9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297758"/>
            <a:ext cx="4681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1092DM02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MBA, IM, NTPU </a:t>
            </a:r>
            <a:r>
              <a:rPr kumimoji="0" lang="is-IS" altLang="zh-TW" sz="1800" dirty="0">
                <a:solidFill>
                  <a:srgbClr val="7F7F7F"/>
                </a:solidFill>
              </a:rPr>
              <a:t>(M5026) (Spring 2021)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Tue 2, 3, 4 (9:10-12:00) (B8F40)</a:t>
            </a:r>
          </a:p>
        </p:txBody>
      </p:sp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1268021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BAE8-51A7-7D49-B3DB-AEC28A3C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3" y="1052736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34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Data Mining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Is a Blend of Multiple Disciplines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23ABA-C84E-994D-AC7C-B2F642FF6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06" y="1272080"/>
            <a:ext cx="5043066" cy="532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83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55650" y="188913"/>
            <a:ext cx="7764463" cy="1044575"/>
          </a:xfrm>
        </p:spPr>
        <p:txBody>
          <a:bodyPr/>
          <a:lstStyle/>
          <a:p>
            <a:pPr eaLnBrk="1" hangingPunct="1"/>
            <a:r>
              <a:rPr lang="en-US" altLang="zh-TW" dirty="0">
                <a:solidFill>
                  <a:srgbClr val="C00000"/>
                </a:solidFill>
                <a:latin typeface="Calibri" charset="0"/>
                <a:ea typeface="標楷體" charset="-120"/>
              </a:rPr>
              <a:t>Data Mining </a:t>
            </a:r>
            <a:r>
              <a:rPr lang="en-US" altLang="zh-TW" dirty="0">
                <a:latin typeface="Calibri" charset="0"/>
                <a:ea typeface="標楷體" charset="-120"/>
              </a:rPr>
              <a:t>at the </a:t>
            </a:r>
            <a:br>
              <a:rPr lang="en-US" altLang="zh-TW" dirty="0">
                <a:latin typeface="Calibri" charset="0"/>
                <a:ea typeface="標楷體" charset="-120"/>
              </a:rPr>
            </a:br>
            <a:r>
              <a:rPr lang="en-US" altLang="zh-TW" dirty="0">
                <a:latin typeface="Calibri" charset="0"/>
                <a:ea typeface="標楷體" charset="-120"/>
              </a:rPr>
              <a:t>Intersection of Many Disciplines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96975"/>
            <a:ext cx="59372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2867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A6C17F5-7516-D341-9DDE-25745447695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760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13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86409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Data Mining </a:t>
            </a:r>
            <a:r>
              <a:rPr lang="en-US" dirty="0">
                <a:solidFill>
                  <a:schemeClr val="accent1"/>
                </a:solidFill>
              </a:rPr>
              <a:t>Tasks &amp; Methods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41" y="789717"/>
            <a:ext cx="5475310" cy="5865667"/>
          </a:xfrm>
          <a:prstGeom prst="rect">
            <a:avLst/>
          </a:prstGeom>
        </p:spPr>
      </p:pic>
      <p:sp>
        <p:nvSpPr>
          <p:cNvPr id="8" name="圓角矩形 5">
            <a:extLst>
              <a:ext uri="{FF2B5EF4-FFF2-40B4-BE49-F238E27FC236}">
                <a16:creationId xmlns:a16="http://schemas.microsoft.com/office/drawing/2014/main" id="{AA870822-D138-DA41-B844-A5F105B9EB73}"/>
              </a:ext>
            </a:extLst>
          </p:cNvPr>
          <p:cNvSpPr/>
          <p:nvPr/>
        </p:nvSpPr>
        <p:spPr>
          <a:xfrm>
            <a:off x="2770449" y="1124744"/>
            <a:ext cx="5545967" cy="2074255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圓角矩形 5">
            <a:extLst>
              <a:ext uri="{FF2B5EF4-FFF2-40B4-BE49-F238E27FC236}">
                <a16:creationId xmlns:a16="http://schemas.microsoft.com/office/drawing/2014/main" id="{EBEB4B97-7DA5-E84F-B100-1874B417C18F}"/>
              </a:ext>
            </a:extLst>
          </p:cNvPr>
          <p:cNvSpPr/>
          <p:nvPr/>
        </p:nvSpPr>
        <p:spPr>
          <a:xfrm>
            <a:off x="2770449" y="3212976"/>
            <a:ext cx="5545967" cy="1943452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圓角矩形 5">
            <a:extLst>
              <a:ext uri="{FF2B5EF4-FFF2-40B4-BE49-F238E27FC236}">
                <a16:creationId xmlns:a16="http://schemas.microsoft.com/office/drawing/2014/main" id="{EC2FE19B-883A-4743-BFD7-5E9937D21B6E}"/>
              </a:ext>
            </a:extLst>
          </p:cNvPr>
          <p:cNvSpPr/>
          <p:nvPr/>
        </p:nvSpPr>
        <p:spPr>
          <a:xfrm>
            <a:off x="2770449" y="5157008"/>
            <a:ext cx="5545967" cy="1512352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A090084-8E54-264C-A503-0727682AC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1" y="1268760"/>
            <a:ext cx="2429256" cy="1747281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  <a:latin typeface="+mn-lt"/>
                <a:ea typeface="+mn-ea"/>
              </a:rPr>
              <a:t>Prediction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389D9EC-F22B-234E-9259-31B000011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1" y="3376080"/>
            <a:ext cx="2429256" cy="1597389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  <a:latin typeface="+mn-lt"/>
                <a:ea typeface="+mn-ea"/>
              </a:rPr>
              <a:t>Association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7F6C048-0AEA-7244-9912-3B4C21DC8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5190073"/>
            <a:ext cx="2429256" cy="1329790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  <a:latin typeface="+mn-lt"/>
                <a:ea typeface="+mn-ea"/>
              </a:rPr>
              <a:t>Segmentation</a:t>
            </a:r>
          </a:p>
        </p:txBody>
      </p:sp>
    </p:spTree>
    <p:extLst>
      <p:ext uri="{BB962C8B-B14F-4D97-AF65-F5344CB8AC3E}">
        <p14:creationId xmlns:p14="http://schemas.microsoft.com/office/powerpoint/2010/main" val="3741908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D277-9A21-C848-BD06-8B3C32C8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AI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6F12A-C72D-CE48-9E10-787004BD8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91730"/>
            <a:ext cx="8229600" cy="4448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a new generation of AI </a:t>
            </a:r>
            <a:br>
              <a:rPr lang="en-US" sz="4400" dirty="0"/>
            </a:br>
            <a:r>
              <a:rPr lang="en-US" sz="4400" dirty="0"/>
              <a:t>based on the </a:t>
            </a:r>
            <a:br>
              <a:rPr lang="en-US" sz="4400" dirty="0"/>
            </a:br>
            <a:r>
              <a:rPr lang="en-US" sz="4400" dirty="0"/>
              <a:t>novel information environment of </a:t>
            </a:r>
            <a:br>
              <a:rPr lang="en-US" sz="4400" dirty="0"/>
            </a:br>
            <a:r>
              <a:rPr lang="en-US" sz="4400" dirty="0"/>
              <a:t>major changes and </a:t>
            </a:r>
            <a:br>
              <a:rPr lang="en-US" sz="4400" dirty="0"/>
            </a:br>
            <a:r>
              <a:rPr lang="en-US" sz="4400" dirty="0"/>
              <a:t>the development of </a:t>
            </a:r>
          </a:p>
          <a:p>
            <a:pPr marL="0" indent="0" algn="ctr">
              <a:buNone/>
            </a:pPr>
            <a:r>
              <a:rPr lang="en-US" sz="4400" dirty="0"/>
              <a:t>new goals.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6D8AD-BD31-E942-AB68-B16E9CE0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4A080-3960-2B40-BC08-DE1ED7FA87DF}"/>
              </a:ext>
            </a:extLst>
          </p:cNvPr>
          <p:cNvSpPr/>
          <p:nvPr/>
        </p:nvSpPr>
        <p:spPr>
          <a:xfrm>
            <a:off x="1761342" y="6558776"/>
            <a:ext cx="63183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Yunhe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Pan (2016),  "Heading toward artificial intelligence 2.0." Engineering 2, no. 4, 409-413.</a:t>
            </a:r>
          </a:p>
        </p:txBody>
      </p:sp>
    </p:spTree>
    <p:extLst>
      <p:ext uri="{BB962C8B-B14F-4D97-AF65-F5344CB8AC3E}">
        <p14:creationId xmlns:p14="http://schemas.microsoft.com/office/powerpoint/2010/main" val="2609528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A439-E169-CD47-93A7-9C6E623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443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FinBrain</a:t>
            </a:r>
            <a:r>
              <a:rPr lang="en-US" dirty="0">
                <a:solidFill>
                  <a:schemeClr val="accent1"/>
                </a:solidFill>
              </a:rPr>
              <a:t>: when </a:t>
            </a:r>
            <a:r>
              <a:rPr lang="en-US" dirty="0">
                <a:solidFill>
                  <a:srgbClr val="FF0000"/>
                </a:solidFill>
              </a:rPr>
              <a:t>Finance</a:t>
            </a:r>
            <a:r>
              <a:rPr lang="en-US" dirty="0">
                <a:solidFill>
                  <a:schemeClr val="accent1"/>
                </a:solidFill>
              </a:rPr>
              <a:t> meets </a:t>
            </a:r>
            <a:r>
              <a:rPr lang="en-US" dirty="0">
                <a:solidFill>
                  <a:srgbClr val="FF0000"/>
                </a:solidFill>
              </a:rPr>
              <a:t>AI 2.0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(Zheng et al.,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1BE1-42EA-4543-8822-8EDCE3F6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95A2-ADEB-5947-997C-2705005C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18" y="854439"/>
            <a:ext cx="8834840" cy="5616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22AF5-45CF-9D40-986F-4C2F81F30920}"/>
              </a:ext>
            </a:extLst>
          </p:cNvPr>
          <p:cNvSpPr txBox="1"/>
          <p:nvPr/>
        </p:nvSpPr>
        <p:spPr>
          <a:xfrm>
            <a:off x="952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3756899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131-540C-824D-8822-13A0998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7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Technology-driven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Financial Industry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5BD48D-1219-8C44-9F98-5093EBAB40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7360" y="1405325"/>
          <a:ext cx="8761748" cy="49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56">
                  <a:extLst>
                    <a:ext uri="{9D8B030D-6E8A-4147-A177-3AD203B41FA5}">
                      <a16:colId xmlns:a16="http://schemas.microsoft.com/office/drawing/2014/main" val="924378679"/>
                    </a:ext>
                  </a:extLst>
                </a:gridCol>
                <a:gridCol w="1595947">
                  <a:extLst>
                    <a:ext uri="{9D8B030D-6E8A-4147-A177-3AD203B41FA5}">
                      <a16:colId xmlns:a16="http://schemas.microsoft.com/office/drawing/2014/main" val="3396896072"/>
                    </a:ext>
                  </a:extLst>
                </a:gridCol>
                <a:gridCol w="2138569">
                  <a:extLst>
                    <a:ext uri="{9D8B030D-6E8A-4147-A177-3AD203B41FA5}">
                      <a16:colId xmlns:a16="http://schemas.microsoft.com/office/drawing/2014/main" val="2771382265"/>
                    </a:ext>
                  </a:extLst>
                </a:gridCol>
                <a:gridCol w="1367726">
                  <a:extLst>
                    <a:ext uri="{9D8B030D-6E8A-4147-A177-3AD203B41FA5}">
                      <a16:colId xmlns:a16="http://schemas.microsoft.com/office/drawing/2014/main" val="69389452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531093379"/>
                    </a:ext>
                  </a:extLst>
                </a:gridCol>
              </a:tblGrid>
              <a:tr h="1492030">
                <a:tc>
                  <a:txBody>
                    <a:bodyPr/>
                    <a:lstStyle/>
                    <a:p>
                      <a:r>
                        <a:rPr lang="en-US" sz="2200" dirty="0"/>
                        <a:t>Development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Driving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Main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Inclusive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Relationship between technology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611"/>
                  </a:ext>
                </a:extLst>
              </a:tr>
              <a:tr h="666652">
                <a:tc>
                  <a:txBody>
                    <a:bodyPr/>
                    <a:lstStyle/>
                    <a:p>
                      <a:r>
                        <a:rPr lang="en-US" dirty="0"/>
                        <a:t>Fintech 1.0 (financial 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 card, ATM, and 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as a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5573"/>
                  </a:ext>
                </a:extLst>
              </a:tr>
              <a:tr h="1523775">
                <a:tc>
                  <a:txBody>
                    <a:bodyPr/>
                    <a:lstStyle/>
                    <a:p>
                      <a:r>
                        <a:rPr lang="en-US" dirty="0"/>
                        <a:t>Fintech 2.0 (Internet finance)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Marketplace lending, third-party payment, crowdfunding, and Internet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Technology-driven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4602"/>
                  </a:ext>
                </a:extLst>
              </a:tr>
              <a:tr h="12380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Fintech 3.0 (financial intelligence)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AI, Big Data, Cloud Computing, Blockchain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Intelligent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Deep 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93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BEC74-490E-C643-9452-FEFBDD2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DB00E-96D2-C440-8AC3-B2E1F692F669}"/>
              </a:ext>
            </a:extLst>
          </p:cNvPr>
          <p:cNvSpPr txBox="1"/>
          <p:nvPr/>
        </p:nvSpPr>
        <p:spPr>
          <a:xfrm>
            <a:off x="952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1502595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6ADF8B9-11C8-3447-BC73-1FDAFAD3C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20" y="1463570"/>
            <a:ext cx="6984772" cy="935416"/>
          </a:xfrm>
          <a:prstGeom prst="roundRect">
            <a:avLst>
              <a:gd name="adj" fmla="val 9613"/>
            </a:avLst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0"/>
            <a:ext cx="8775828" cy="119675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AI-driven Marketing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(Ma and Sun, 2020)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C60C957C-9A1F-6547-9534-1246106C8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 err="1">
                <a:solidFill>
                  <a:srgbClr val="A6A6A6"/>
                </a:solidFill>
              </a:rPr>
              <a:t>Liye</a:t>
            </a:r>
            <a:r>
              <a:rPr lang="en-US" altLang="zh-TW" sz="1000" dirty="0">
                <a:solidFill>
                  <a:srgbClr val="A6A6A6"/>
                </a:solidFill>
              </a:rPr>
              <a:t> Ma and </a:t>
            </a:r>
            <a:r>
              <a:rPr lang="en-US" altLang="zh-TW" sz="1000" dirty="0" err="1">
                <a:solidFill>
                  <a:srgbClr val="A6A6A6"/>
                </a:solidFill>
              </a:rPr>
              <a:t>Baohong</a:t>
            </a:r>
            <a:r>
              <a:rPr lang="en-US" altLang="zh-TW" sz="1000" dirty="0">
                <a:solidFill>
                  <a:srgbClr val="A6A6A6"/>
                </a:solidFill>
              </a:rPr>
              <a:t> Sun (2020), "Machine learning and AI in marketing – Connecting computing power to human insights." International Journal of Research in Marketing, 37, no. 3, 481-504.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F8C34023-4E18-2044-8CCC-070085F21986}"/>
              </a:ext>
            </a:extLst>
          </p:cNvPr>
          <p:cNvSpPr>
            <a:spLocks/>
          </p:cNvSpPr>
          <p:nvPr/>
        </p:nvSpPr>
        <p:spPr>
          <a:xfrm>
            <a:off x="350312" y="1994321"/>
            <a:ext cx="1485384" cy="3888432"/>
          </a:xfrm>
          <a:prstGeom prst="arc">
            <a:avLst>
              <a:gd name="adj1" fmla="val 5410695"/>
              <a:gd name="adj2" fmla="val 16249443"/>
            </a:avLst>
          </a:prstGeom>
          <a:noFill/>
          <a:ln w="1016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5831838-190E-D54D-8970-3CB950B04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846" y="2992239"/>
            <a:ext cx="6562321" cy="1954409"/>
          </a:xfrm>
          <a:prstGeom prst="roundRect">
            <a:avLst>
              <a:gd name="adj" fmla="val 9613"/>
            </a:avLst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E845F04-BA7C-1948-BB94-60CEC4FDB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965" y="1523528"/>
            <a:ext cx="1564843" cy="794878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Interactive &amp; 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media-rich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DB568DA-B688-F64C-A5D4-DD6CE608BD8C}"/>
              </a:ext>
            </a:extLst>
          </p:cNvPr>
          <p:cNvCxnSpPr>
            <a:cxnSpLocks/>
            <a:stCxn id="41" idx="2"/>
            <a:endCxn id="24" idx="0"/>
          </p:cNvCxnSpPr>
          <p:nvPr/>
        </p:nvCxnSpPr>
        <p:spPr>
          <a:xfrm>
            <a:off x="4608006" y="2398986"/>
            <a:ext cx="1" cy="593253"/>
          </a:xfrm>
          <a:prstGeom prst="straightConnector1">
            <a:avLst/>
          </a:prstGeom>
          <a:ln w="101600">
            <a:solidFill>
              <a:schemeClr val="bg1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3D6E2FC-7B32-BD43-A49C-BF3219705D07}"/>
              </a:ext>
            </a:extLst>
          </p:cNvPr>
          <p:cNvCxnSpPr>
            <a:cxnSpLocks/>
            <a:stCxn id="31" idx="0"/>
            <a:endCxn id="24" idx="2"/>
          </p:cNvCxnSpPr>
          <p:nvPr/>
        </p:nvCxnSpPr>
        <p:spPr>
          <a:xfrm flipV="1">
            <a:off x="4608007" y="4946648"/>
            <a:ext cx="0" cy="610019"/>
          </a:xfrm>
          <a:prstGeom prst="straightConnector1">
            <a:avLst/>
          </a:prstGeom>
          <a:ln w="101600">
            <a:solidFill>
              <a:schemeClr val="bg1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FAFD1DC-601B-BC4D-BED0-FCF39D27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6710" y="1523528"/>
            <a:ext cx="1564843" cy="794878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Personalization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1C65C74-1182-1740-BA17-0CAB8F864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455" y="1523528"/>
            <a:ext cx="1564843" cy="794878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Real-time 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automation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D391AAC-661E-4A48-9137-E2D8CBB7A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00" y="1523528"/>
            <a:ext cx="1564843" cy="794878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Customer-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journey 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4B6FAC0-A1DA-B14B-B5D0-3E17C4A7D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24" y="5556667"/>
            <a:ext cx="6984765" cy="680645"/>
          </a:xfrm>
          <a:prstGeom prst="roundRect">
            <a:avLst>
              <a:gd name="adj" fmla="val 19204"/>
            </a:avLst>
          </a:prstGeom>
          <a:solidFill>
            <a:srgbClr val="FFD579">
              <a:alpha val="50196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&amp; Machine Learning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6812BE-B219-374B-AF02-7A6FBA7A9E29}"/>
              </a:ext>
            </a:extLst>
          </p:cNvPr>
          <p:cNvSpPr txBox="1"/>
          <p:nvPr/>
        </p:nvSpPr>
        <p:spPr>
          <a:xfrm>
            <a:off x="1352568" y="4917032"/>
            <a:ext cx="2520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Marketing Actions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FF8017F-8AE6-1F4F-8297-7533C5D62F83}"/>
              </a:ext>
            </a:extLst>
          </p:cNvPr>
          <p:cNvSpPr/>
          <p:nvPr/>
        </p:nvSpPr>
        <p:spPr>
          <a:xfrm>
            <a:off x="4860033" y="3164947"/>
            <a:ext cx="1929288" cy="708725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</a:rPr>
              <a:t>Engagement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5AB1BEA-D45A-594D-A5F5-DBCED9425EEF}"/>
              </a:ext>
            </a:extLst>
          </p:cNvPr>
          <p:cNvSpPr/>
          <p:nvPr/>
        </p:nvSpPr>
        <p:spPr>
          <a:xfrm>
            <a:off x="2616174" y="3166363"/>
            <a:ext cx="1929288" cy="706097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</a:rPr>
              <a:t>Marketing </a:t>
            </a:r>
            <a:br>
              <a:rPr lang="en-US" sz="2000" b="1" dirty="0">
                <a:solidFill>
                  <a:srgbClr val="C00000"/>
                </a:solidFill>
              </a:rPr>
            </a:br>
            <a:r>
              <a:rPr lang="en-US" sz="2000" b="1" dirty="0">
                <a:solidFill>
                  <a:srgbClr val="C00000"/>
                </a:solidFill>
              </a:rPr>
              <a:t>Mix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FD231E7-B647-0649-BCB3-69134B90BE0B}"/>
              </a:ext>
            </a:extLst>
          </p:cNvPr>
          <p:cNvSpPr/>
          <p:nvPr/>
        </p:nvSpPr>
        <p:spPr>
          <a:xfrm>
            <a:off x="5796135" y="4082553"/>
            <a:ext cx="1929288" cy="708725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</a:rPr>
              <a:t>Attribution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2DE3172-E0F2-3942-BD01-6A7A2D0B3BD5}"/>
              </a:ext>
            </a:extLst>
          </p:cNvPr>
          <p:cNvSpPr/>
          <p:nvPr/>
        </p:nvSpPr>
        <p:spPr>
          <a:xfrm>
            <a:off x="3542818" y="4082553"/>
            <a:ext cx="2115443" cy="708725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</a:rPr>
              <a:t>Recommendation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4F84F6F-1B12-AA4A-9E18-F783A0717E05}"/>
              </a:ext>
            </a:extLst>
          </p:cNvPr>
          <p:cNvSpPr/>
          <p:nvPr/>
        </p:nvSpPr>
        <p:spPr>
          <a:xfrm>
            <a:off x="1475656" y="4084227"/>
            <a:ext cx="1929288" cy="705620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</a:rPr>
              <a:t>Search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E6648D-E563-AA40-86CC-F301E328649A}"/>
              </a:ext>
            </a:extLst>
          </p:cNvPr>
          <p:cNvSpPr txBox="1"/>
          <p:nvPr/>
        </p:nvSpPr>
        <p:spPr>
          <a:xfrm>
            <a:off x="5724128" y="2329331"/>
            <a:ext cx="2165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Industry Trends</a:t>
            </a: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7F90E44A-7853-9647-BDD3-C6E84C44A17F}"/>
              </a:ext>
            </a:extLst>
          </p:cNvPr>
          <p:cNvSpPr>
            <a:spLocks/>
          </p:cNvSpPr>
          <p:nvPr/>
        </p:nvSpPr>
        <p:spPr>
          <a:xfrm>
            <a:off x="7392995" y="1922313"/>
            <a:ext cx="1485384" cy="3888432"/>
          </a:xfrm>
          <a:prstGeom prst="arc">
            <a:avLst>
              <a:gd name="adj1" fmla="val 16189866"/>
              <a:gd name="adj2" fmla="val 5451675"/>
            </a:avLst>
          </a:prstGeom>
          <a:noFill/>
          <a:ln w="1016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735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931274" cy="119675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 in Marketing Research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(Ma and Sun, 2020)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C60C957C-9A1F-6547-9534-1246106C8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 err="1">
                <a:solidFill>
                  <a:srgbClr val="A6A6A6"/>
                </a:solidFill>
              </a:rPr>
              <a:t>Liye</a:t>
            </a:r>
            <a:r>
              <a:rPr lang="en-US" altLang="zh-TW" sz="1000" dirty="0">
                <a:solidFill>
                  <a:srgbClr val="A6A6A6"/>
                </a:solidFill>
              </a:rPr>
              <a:t> Ma and </a:t>
            </a:r>
            <a:r>
              <a:rPr lang="en-US" altLang="zh-TW" sz="1000" dirty="0" err="1">
                <a:solidFill>
                  <a:srgbClr val="A6A6A6"/>
                </a:solidFill>
              </a:rPr>
              <a:t>Baohong</a:t>
            </a:r>
            <a:r>
              <a:rPr lang="en-US" altLang="zh-TW" sz="1000" dirty="0">
                <a:solidFill>
                  <a:srgbClr val="A6A6A6"/>
                </a:solidFill>
              </a:rPr>
              <a:t> Sun (2020), "Machine learning and AI in marketing – Connecting computing power to human insights." International Journal of Research in Marketing, 37, no. 3, 481-504.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838174-4FB9-0E49-87CA-3C0E77B1B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0" y="1268761"/>
            <a:ext cx="8946396" cy="511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92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0"/>
            <a:ext cx="8775828" cy="119675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 in Marketing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(Verma et al., 2021)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C60C957C-9A1F-6547-9534-1246106C8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Sanjeev Verma, Rohit Sharma, </a:t>
            </a:r>
            <a:r>
              <a:rPr lang="en-US" altLang="zh-TW" sz="1000" dirty="0" err="1">
                <a:solidFill>
                  <a:srgbClr val="A6A6A6"/>
                </a:solidFill>
              </a:rPr>
              <a:t>Subhamay</a:t>
            </a:r>
            <a:r>
              <a:rPr lang="en-US" altLang="zh-TW" sz="1000" dirty="0">
                <a:solidFill>
                  <a:srgbClr val="A6A6A6"/>
                </a:solidFill>
              </a:rPr>
              <a:t> Deb, and </a:t>
            </a:r>
            <a:r>
              <a:rPr lang="en-US" altLang="zh-TW" sz="1000" dirty="0" err="1">
                <a:solidFill>
                  <a:srgbClr val="A6A6A6"/>
                </a:solidFill>
              </a:rPr>
              <a:t>Debojit</a:t>
            </a:r>
            <a:r>
              <a:rPr lang="en-US" altLang="zh-TW" sz="1000" dirty="0">
                <a:solidFill>
                  <a:srgbClr val="A6A6A6"/>
                </a:solidFill>
              </a:rPr>
              <a:t> Maitra (2021),. "Artificial intelligence in marketing: Systematic review and future research direction." International Journal of Information Management Data Insights (2021): 100002.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024C9A-9D75-4C40-9E7E-D39BDE981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1" y="1292132"/>
            <a:ext cx="8828376" cy="5161204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DC79BC9-F7EB-2741-A0C3-89D71C746526}"/>
              </a:ext>
            </a:extLst>
          </p:cNvPr>
          <p:cNvSpPr/>
          <p:nvPr/>
        </p:nvSpPr>
        <p:spPr>
          <a:xfrm>
            <a:off x="5148064" y="2348880"/>
            <a:ext cx="648072" cy="216024"/>
          </a:xfrm>
          <a:prstGeom prst="roundRect">
            <a:avLst>
              <a:gd name="adj" fmla="val 7381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0C5FDC-9207-9F4C-BE6A-7B99ACED9818}"/>
              </a:ext>
            </a:extLst>
          </p:cNvPr>
          <p:cNvSpPr txBox="1"/>
          <p:nvPr/>
        </p:nvSpPr>
        <p:spPr>
          <a:xfrm>
            <a:off x="4482522" y="2226059"/>
            <a:ext cx="665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A3863A7-E40B-1C4F-96B6-36F54798AE65}"/>
              </a:ext>
            </a:extLst>
          </p:cNvPr>
          <p:cNvSpPr/>
          <p:nvPr/>
        </p:nvSpPr>
        <p:spPr>
          <a:xfrm>
            <a:off x="4788024" y="2658108"/>
            <a:ext cx="989578" cy="152437"/>
          </a:xfrm>
          <a:prstGeom prst="roundRect">
            <a:avLst>
              <a:gd name="adj" fmla="val 7381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501B94-9596-2442-9238-78F9B55BECE8}"/>
              </a:ext>
            </a:extLst>
          </p:cNvPr>
          <p:cNvSpPr txBox="1"/>
          <p:nvPr/>
        </p:nvSpPr>
        <p:spPr>
          <a:xfrm>
            <a:off x="4211960" y="2492896"/>
            <a:ext cx="449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EA0A956-D713-B946-8C4A-E74710AFDE10}"/>
              </a:ext>
            </a:extLst>
          </p:cNvPr>
          <p:cNvSpPr/>
          <p:nvPr/>
        </p:nvSpPr>
        <p:spPr>
          <a:xfrm>
            <a:off x="6012160" y="1340768"/>
            <a:ext cx="648072" cy="216024"/>
          </a:xfrm>
          <a:prstGeom prst="roundRect">
            <a:avLst>
              <a:gd name="adj" fmla="val 7381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4183CA0-99ED-8949-824B-F8B1CF5FF403}"/>
              </a:ext>
            </a:extLst>
          </p:cNvPr>
          <p:cNvSpPr/>
          <p:nvPr/>
        </p:nvSpPr>
        <p:spPr>
          <a:xfrm>
            <a:off x="5292080" y="1916832"/>
            <a:ext cx="648072" cy="216024"/>
          </a:xfrm>
          <a:prstGeom prst="roundRect">
            <a:avLst>
              <a:gd name="adj" fmla="val 7381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3FB4CB-80CC-264C-B9F3-4189B1D4C204}"/>
              </a:ext>
            </a:extLst>
          </p:cNvPr>
          <p:cNvSpPr txBox="1"/>
          <p:nvPr/>
        </p:nvSpPr>
        <p:spPr>
          <a:xfrm>
            <a:off x="5580112" y="121794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0AA174C-CCE2-7B41-BB1E-97CAA1C23B91}"/>
              </a:ext>
            </a:extLst>
          </p:cNvPr>
          <p:cNvSpPr/>
          <p:nvPr/>
        </p:nvSpPr>
        <p:spPr>
          <a:xfrm>
            <a:off x="6516215" y="4077072"/>
            <a:ext cx="2489961" cy="1656184"/>
          </a:xfrm>
          <a:prstGeom prst="roundRect">
            <a:avLst>
              <a:gd name="adj" fmla="val 7381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C2863B-1985-6A45-AF8E-196459624734}"/>
              </a:ext>
            </a:extLst>
          </p:cNvPr>
          <p:cNvSpPr txBox="1"/>
          <p:nvPr/>
        </p:nvSpPr>
        <p:spPr>
          <a:xfrm>
            <a:off x="8226938" y="3198167"/>
            <a:ext cx="665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D7BFC3-50AE-7A44-B033-8FE3EA66C752}"/>
              </a:ext>
            </a:extLst>
          </p:cNvPr>
          <p:cNvSpPr txBox="1"/>
          <p:nvPr/>
        </p:nvSpPr>
        <p:spPr>
          <a:xfrm>
            <a:off x="8240845" y="3518079"/>
            <a:ext cx="665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FDEA71-4583-484E-AE1D-C443FC593EB5}"/>
              </a:ext>
            </a:extLst>
          </p:cNvPr>
          <p:cNvSpPr txBox="1"/>
          <p:nvPr/>
        </p:nvSpPr>
        <p:spPr>
          <a:xfrm>
            <a:off x="7697284" y="2899532"/>
            <a:ext cx="665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BD</a:t>
            </a:r>
          </a:p>
        </p:txBody>
      </p:sp>
    </p:spTree>
    <p:extLst>
      <p:ext uri="{BB962C8B-B14F-4D97-AF65-F5344CB8AC3E}">
        <p14:creationId xmlns:p14="http://schemas.microsoft.com/office/powerpoint/2010/main" val="3103114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274DE-EE88-D64F-AEF1-CB6EFD44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0032B-D024-554F-81C9-57B20F3C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117BF9-E659-A94D-8B39-CD0A833DB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1  2021/02/23  </a:t>
            </a:r>
            <a:r>
              <a:rPr lang="zh-TW" altLang="en-US" sz="2400" dirty="0"/>
              <a:t>資料探勘介紹 </a:t>
            </a:r>
            <a:r>
              <a:rPr lang="en-US" altLang="zh-TW" sz="2400" dirty="0"/>
              <a:t>(Introduction to data mining)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</a:rPr>
              <a:t>2  2021/03/02  ABC</a:t>
            </a:r>
            <a:r>
              <a:rPr lang="zh-TW" altLang="en-US" sz="2400" dirty="0">
                <a:solidFill>
                  <a:srgbClr val="FF0000"/>
                </a:solidFill>
              </a:rPr>
              <a:t>：人工智慧，大數據，雲端運算 </a:t>
            </a:r>
            <a:br>
              <a:rPr lang="en-US" altLang="zh-TW" sz="2400" dirty="0">
                <a:solidFill>
                  <a:srgbClr val="FF0000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                            (ABC: AI, Big Data, Cloud Computing)</a:t>
            </a:r>
          </a:p>
          <a:p>
            <a:pPr marL="0" indent="0">
              <a:buNone/>
            </a:pPr>
            <a:r>
              <a:rPr lang="en-US" altLang="zh-TW" sz="2400" dirty="0"/>
              <a:t>3  2021/03/09  Python</a:t>
            </a:r>
            <a:r>
              <a:rPr lang="zh-TW" altLang="en-US" sz="2400" dirty="0"/>
              <a:t>資料探勘的基礎 </a:t>
            </a:r>
            <a:br>
              <a:rPr lang="en-US" altLang="zh-TW" sz="2400" dirty="0"/>
            </a:br>
            <a:r>
              <a:rPr lang="en-US" altLang="zh-TW" sz="2400" dirty="0"/>
              <a:t>                            (Foundations of Data Mining in Python)</a:t>
            </a:r>
          </a:p>
          <a:p>
            <a:pPr marL="0" indent="0">
              <a:buNone/>
            </a:pPr>
            <a:r>
              <a:rPr lang="en-US" altLang="zh-TW" sz="2400" dirty="0"/>
              <a:t>4  2021/03/16  </a:t>
            </a:r>
            <a:r>
              <a:rPr lang="zh-TW" altLang="en-US" sz="2400" dirty="0"/>
              <a:t>資料科學與資料探勘：</a:t>
            </a:r>
            <a:r>
              <a:rPr lang="zh-TW" altLang="en-US" sz="2000" dirty="0"/>
              <a:t>發現，分析，可視化和呈現數據</a:t>
            </a:r>
            <a:br>
              <a:rPr lang="en-US" altLang="zh-TW" sz="1800" dirty="0"/>
            </a:br>
            <a:r>
              <a:rPr lang="en-US" altLang="zh-TW" sz="1800" dirty="0"/>
              <a:t>                                     </a:t>
            </a:r>
            <a:r>
              <a:rPr lang="en-US" altLang="zh-TW" sz="2400" dirty="0"/>
              <a:t>(Data Science and Data Mining: </a:t>
            </a:r>
            <a:br>
              <a:rPr lang="en-US" altLang="zh-TW" sz="2400" dirty="0"/>
            </a:br>
            <a:r>
              <a:rPr lang="en-US" altLang="zh-TW" sz="2400" dirty="0"/>
              <a:t>                             </a:t>
            </a:r>
            <a:r>
              <a:rPr lang="en-US" altLang="zh-TW" sz="2200" dirty="0"/>
              <a:t>Discovering, Analyzing, Visualizing and Presenting Data)</a:t>
            </a:r>
          </a:p>
          <a:p>
            <a:pPr marL="0" indent="0">
              <a:buNone/>
            </a:pPr>
            <a:r>
              <a:rPr lang="en-US" altLang="zh-TW" sz="2400" dirty="0"/>
              <a:t>5  2021/03/23  </a:t>
            </a:r>
            <a:r>
              <a:rPr lang="zh-TW" altLang="en-US" sz="2400" dirty="0"/>
              <a:t>非監督學習：關聯分析，購物籃分析</a:t>
            </a:r>
            <a:br>
              <a:rPr lang="en-US" altLang="zh-TW" sz="2400" dirty="0"/>
            </a:br>
            <a:r>
              <a:rPr lang="en-US" altLang="zh-TW" sz="2400" dirty="0"/>
              <a:t>                            </a:t>
            </a:r>
            <a:r>
              <a:rPr lang="zh-TW" altLang="en-US" sz="2400" dirty="0"/>
              <a:t> </a:t>
            </a:r>
            <a:r>
              <a:rPr lang="en-US" altLang="zh-TW" sz="2400" dirty="0"/>
              <a:t>(Unsupervised Learning: Association Analysis, </a:t>
            </a:r>
            <a:br>
              <a:rPr lang="en-US" altLang="zh-TW" sz="2400" dirty="0"/>
            </a:br>
            <a:r>
              <a:rPr lang="en-US" altLang="zh-TW" sz="2400" dirty="0"/>
              <a:t>                              Market Basket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6  2021/03/30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資料探勘個案研究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(Case Study on Data Mining I)</a:t>
            </a:r>
          </a:p>
        </p:txBody>
      </p:sp>
    </p:spTree>
    <p:extLst>
      <p:ext uri="{BB962C8B-B14F-4D97-AF65-F5344CB8AC3E}">
        <p14:creationId xmlns:p14="http://schemas.microsoft.com/office/powerpoint/2010/main" val="449283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8531A-C527-A541-B034-4478ECBF1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43" y="126357"/>
            <a:ext cx="8229600" cy="9205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Value Creation by Big Data Analytics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2700" dirty="0">
                <a:solidFill>
                  <a:schemeClr val="accent1"/>
                </a:solidFill>
              </a:rPr>
              <a:t>(Grover et al., 2018)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4EC8A-41C8-8A45-9285-D7AB277B5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52C8A-BA24-B546-ACC2-83CC1DB2D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12949" y="-637978"/>
            <a:ext cx="5118102" cy="8888195"/>
          </a:xfrm>
          <a:prstGeom prst="rect">
            <a:avLst/>
          </a:prstGeom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AFA50631-640F-674F-B005-C59FA4F86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45533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Varun Grover, Roger HL Chiang, Ting-Peng Liang, and </a:t>
            </a:r>
            <a:r>
              <a:rPr lang="en-US" altLang="zh-TW" sz="1000" dirty="0" err="1">
                <a:solidFill>
                  <a:srgbClr val="A6A6A6"/>
                </a:solidFill>
              </a:rPr>
              <a:t>Dongsong</a:t>
            </a:r>
            <a:r>
              <a:rPr lang="en-US" altLang="zh-TW" sz="1000" dirty="0">
                <a:solidFill>
                  <a:srgbClr val="A6A6A6"/>
                </a:solidFill>
              </a:rPr>
              <a:t> Zhang (2018), "Creating Strategic Business Value from Big Data Analytics: A Research Framework", Journal of Management Information Systems, 35, no. 2, pp. 388-423.</a:t>
            </a:r>
          </a:p>
        </p:txBody>
      </p:sp>
    </p:spTree>
    <p:extLst>
      <p:ext uri="{BB962C8B-B14F-4D97-AF65-F5344CB8AC3E}">
        <p14:creationId xmlns:p14="http://schemas.microsoft.com/office/powerpoint/2010/main" val="2826105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86" y="139689"/>
            <a:ext cx="8775828" cy="11207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Evolution of top keywords in </a:t>
            </a:r>
            <a:br>
              <a:rPr lang="en-US" sz="3600" b="1" dirty="0">
                <a:solidFill>
                  <a:schemeClr val="accent1"/>
                </a:solidFill>
              </a:rPr>
            </a:br>
            <a:r>
              <a:rPr lang="en-US" sz="3600" b="1" dirty="0">
                <a:solidFill>
                  <a:schemeClr val="accent1"/>
                </a:solidFill>
              </a:rPr>
              <a:t>“BD &amp; BI” publications</a:t>
            </a:r>
          </a:p>
        </p:txBody>
      </p:sp>
      <p:sp>
        <p:nvSpPr>
          <p:cNvPr id="2" name="Chevron 1">
            <a:extLst>
              <a:ext uri="{FF2B5EF4-FFF2-40B4-BE49-F238E27FC236}">
                <a16:creationId xmlns:a16="http://schemas.microsoft.com/office/drawing/2014/main" id="{132FEDA6-0C86-4E44-95B6-304DE634B475}"/>
              </a:ext>
            </a:extLst>
          </p:cNvPr>
          <p:cNvSpPr/>
          <p:nvPr/>
        </p:nvSpPr>
        <p:spPr>
          <a:xfrm>
            <a:off x="630208" y="2206099"/>
            <a:ext cx="2148102" cy="877330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54486BD4-5D56-E341-A933-5FC75CDC9834}"/>
              </a:ext>
            </a:extLst>
          </p:cNvPr>
          <p:cNvSpPr/>
          <p:nvPr/>
        </p:nvSpPr>
        <p:spPr>
          <a:xfrm>
            <a:off x="2561977" y="2206099"/>
            <a:ext cx="2148102" cy="877330"/>
          </a:xfrm>
          <a:prstGeom prst="chevron">
            <a:avLst/>
          </a:prstGeom>
          <a:solidFill>
            <a:srgbClr val="558ED5">
              <a:alpha val="85098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F6C91CA3-59BD-7442-83D0-13E5C6E55C3E}"/>
              </a:ext>
            </a:extLst>
          </p:cNvPr>
          <p:cNvSpPr/>
          <p:nvPr/>
        </p:nvSpPr>
        <p:spPr>
          <a:xfrm>
            <a:off x="4493745" y="2206099"/>
            <a:ext cx="2148102" cy="877330"/>
          </a:xfrm>
          <a:prstGeom prst="chevron">
            <a:avLst/>
          </a:prstGeom>
          <a:solidFill>
            <a:srgbClr val="558ED5">
              <a:alpha val="69804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C3D25E5C-D9EB-BA45-9F6D-AF0AB43C5B78}"/>
              </a:ext>
            </a:extLst>
          </p:cNvPr>
          <p:cNvSpPr/>
          <p:nvPr/>
        </p:nvSpPr>
        <p:spPr>
          <a:xfrm>
            <a:off x="6425514" y="2206591"/>
            <a:ext cx="2148102" cy="877330"/>
          </a:xfrm>
          <a:prstGeom prst="chevron">
            <a:avLst/>
          </a:prstGeom>
          <a:solidFill>
            <a:srgbClr val="558ED5">
              <a:alpha val="54902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7EA1B8-60AC-2845-AEB0-C5DDF1FA83AD}"/>
              </a:ext>
            </a:extLst>
          </p:cNvPr>
          <p:cNvSpPr txBox="1"/>
          <p:nvPr/>
        </p:nvSpPr>
        <p:spPr>
          <a:xfrm>
            <a:off x="594124" y="3359956"/>
            <a:ext cx="1931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Management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Text Mining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Data Mining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Data Science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AD0090-A322-5242-B82F-95CBF90F7C9F}"/>
              </a:ext>
            </a:extLst>
          </p:cNvPr>
          <p:cNvSpPr txBox="1"/>
          <p:nvPr/>
        </p:nvSpPr>
        <p:spPr>
          <a:xfrm>
            <a:off x="2562964" y="3359956"/>
            <a:ext cx="19317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Big Data Analytics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Social Media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Business Analytics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Information System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A64FB4-94AE-824F-8C10-7FCC2E880738}"/>
              </a:ext>
            </a:extLst>
          </p:cNvPr>
          <p:cNvSpPr txBox="1"/>
          <p:nvPr/>
        </p:nvSpPr>
        <p:spPr>
          <a:xfrm>
            <a:off x="4577197" y="3359955"/>
            <a:ext cx="1931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Cloud Computing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Data Warehouse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B33EFD-2D55-4B4A-B58E-C46D0D14C02A}"/>
              </a:ext>
            </a:extLst>
          </p:cNvPr>
          <p:cNvSpPr txBox="1"/>
          <p:nvPr/>
        </p:nvSpPr>
        <p:spPr>
          <a:xfrm>
            <a:off x="6558394" y="3359463"/>
            <a:ext cx="1931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sz="2000" dirty="0"/>
              <a:t>Knowledge Management</a:t>
            </a:r>
          </a:p>
        </p:txBody>
      </p:sp>
      <p:sp>
        <p:nvSpPr>
          <p:cNvPr id="20" name="矩形 4">
            <a:extLst>
              <a:ext uri="{FF2B5EF4-FFF2-40B4-BE49-F238E27FC236}">
                <a16:creationId xmlns:a16="http://schemas.microsoft.com/office/drawing/2014/main" id="{6DE4AB40-DBDD-AC44-AB95-1284F48DD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Ting-Peng Liang and Yu-</a:t>
            </a:r>
            <a:r>
              <a:rPr lang="en-US" altLang="zh-TW" sz="1000" dirty="0" err="1">
                <a:solidFill>
                  <a:srgbClr val="A6A6A6"/>
                </a:solidFill>
              </a:rPr>
              <a:t>Hsi</a:t>
            </a:r>
            <a:r>
              <a:rPr lang="en-US" altLang="zh-TW" sz="1000" dirty="0">
                <a:solidFill>
                  <a:srgbClr val="A6A6A6"/>
                </a:solidFill>
              </a:rPr>
              <a:t> Liu (2018), "Research Landscape of Business Intelligence and Big Data analytics: A bibliometrics study”, 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Expert Systems with Applications, Volume 111, 30, 2018, pp. 2-10</a:t>
            </a:r>
          </a:p>
        </p:txBody>
      </p:sp>
    </p:spTree>
    <p:extLst>
      <p:ext uri="{BB962C8B-B14F-4D97-AF65-F5344CB8AC3E}">
        <p14:creationId xmlns:p14="http://schemas.microsoft.com/office/powerpoint/2010/main" val="666757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3C9E586-9C4D-2B4A-9A53-C18D1886513C}"/>
              </a:ext>
            </a:extLst>
          </p:cNvPr>
          <p:cNvSpPr/>
          <p:nvPr/>
        </p:nvSpPr>
        <p:spPr>
          <a:xfrm>
            <a:off x="539552" y="890450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07B6730-C69B-EA43-88D9-BD5A46DB584E}"/>
              </a:ext>
            </a:extLst>
          </p:cNvPr>
          <p:cNvSpPr/>
          <p:nvPr/>
        </p:nvSpPr>
        <p:spPr>
          <a:xfrm>
            <a:off x="5782018" y="908210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0140389-BF07-374B-9CE7-ECA620321BD5}"/>
              </a:ext>
            </a:extLst>
          </p:cNvPr>
          <p:cNvSpPr/>
          <p:nvPr/>
        </p:nvSpPr>
        <p:spPr>
          <a:xfrm>
            <a:off x="5789240" y="4618735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1B707A5-50BE-CE40-A78F-74E12CB620D0}"/>
              </a:ext>
            </a:extLst>
          </p:cNvPr>
          <p:cNvSpPr/>
          <p:nvPr/>
        </p:nvSpPr>
        <p:spPr>
          <a:xfrm>
            <a:off x="560832" y="4606505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225A0DE8-EB7E-6042-967A-D541033E1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Ting-Peng Liang and Yu-</a:t>
            </a:r>
            <a:r>
              <a:rPr lang="en-US" altLang="zh-TW" sz="1000" dirty="0" err="1">
                <a:solidFill>
                  <a:srgbClr val="A6A6A6"/>
                </a:solidFill>
              </a:rPr>
              <a:t>Hsi</a:t>
            </a:r>
            <a:r>
              <a:rPr lang="en-US" altLang="zh-TW" sz="1000" dirty="0">
                <a:solidFill>
                  <a:srgbClr val="A6A6A6"/>
                </a:solidFill>
              </a:rPr>
              <a:t> Liu (2018), "Research Landscape of Business Intelligence and Big Data analytics: A bibliometrics study”, 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Expert Systems with Applications, Volume 111, 30, 2018, pp. 2-10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0"/>
            <a:ext cx="8775828" cy="87114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Framework for BD and BI Research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6A842E-247F-C243-9938-C3E7BA1D11FC}"/>
              </a:ext>
            </a:extLst>
          </p:cNvPr>
          <p:cNvGrpSpPr/>
          <p:nvPr/>
        </p:nvGrpSpPr>
        <p:grpSpPr>
          <a:xfrm>
            <a:off x="1968417" y="1202085"/>
            <a:ext cx="4979771" cy="4924859"/>
            <a:chOff x="5770290" y="1681398"/>
            <a:chExt cx="4979771" cy="492485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550EFA6-B661-4141-A2C8-59C05A654B1C}"/>
                </a:ext>
              </a:extLst>
            </p:cNvPr>
            <p:cNvGrpSpPr/>
            <p:nvPr/>
          </p:nvGrpSpPr>
          <p:grpSpPr>
            <a:xfrm>
              <a:off x="5770290" y="1681398"/>
              <a:ext cx="4979771" cy="4924859"/>
              <a:chOff x="1964397" y="1176182"/>
              <a:chExt cx="4979771" cy="4924859"/>
            </a:xfrm>
          </p:grpSpPr>
          <p:sp>
            <p:nvSpPr>
              <p:cNvPr id="9" name="Pie 8">
                <a:extLst>
                  <a:ext uri="{FF2B5EF4-FFF2-40B4-BE49-F238E27FC236}">
                    <a16:creationId xmlns:a16="http://schemas.microsoft.com/office/drawing/2014/main" id="{6786A9DC-3F46-2F4D-ABD6-EC768861AC31}"/>
                  </a:ext>
                </a:extLst>
              </p:cNvPr>
              <p:cNvSpPr/>
              <p:nvPr/>
            </p:nvSpPr>
            <p:spPr>
              <a:xfrm>
                <a:off x="2100320" y="1294263"/>
                <a:ext cx="4843848" cy="4806778"/>
              </a:xfrm>
              <a:prstGeom prst="pie">
                <a:avLst>
                  <a:gd name="adj1" fmla="val 0"/>
                  <a:gd name="adj2" fmla="val 5445682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Pie 9">
                <a:extLst>
                  <a:ext uri="{FF2B5EF4-FFF2-40B4-BE49-F238E27FC236}">
                    <a16:creationId xmlns:a16="http://schemas.microsoft.com/office/drawing/2014/main" id="{9B7BE2A8-67C6-0740-B260-BB8C9616BAE9}"/>
                  </a:ext>
                </a:extLst>
              </p:cNvPr>
              <p:cNvSpPr/>
              <p:nvPr/>
            </p:nvSpPr>
            <p:spPr>
              <a:xfrm>
                <a:off x="2081787" y="1188539"/>
                <a:ext cx="4843848" cy="4806778"/>
              </a:xfrm>
              <a:prstGeom prst="pie">
                <a:avLst>
                  <a:gd name="adj1" fmla="val 16185717"/>
                  <a:gd name="adj2" fmla="val 21582184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Pie 10">
                <a:extLst>
                  <a:ext uri="{FF2B5EF4-FFF2-40B4-BE49-F238E27FC236}">
                    <a16:creationId xmlns:a16="http://schemas.microsoft.com/office/drawing/2014/main" id="{2F5E607C-7049-404E-B714-518D5C4164F6}"/>
                  </a:ext>
                </a:extLst>
              </p:cNvPr>
              <p:cNvSpPr/>
              <p:nvPr/>
            </p:nvSpPr>
            <p:spPr>
              <a:xfrm>
                <a:off x="1964397" y="1176182"/>
                <a:ext cx="4843848" cy="4806778"/>
              </a:xfrm>
              <a:prstGeom prst="pie">
                <a:avLst>
                  <a:gd name="adj1" fmla="val 10800000"/>
                  <a:gd name="adj2" fmla="val 16144023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Pie 11">
                <a:extLst>
                  <a:ext uri="{FF2B5EF4-FFF2-40B4-BE49-F238E27FC236}">
                    <a16:creationId xmlns:a16="http://schemas.microsoft.com/office/drawing/2014/main" id="{201CB83B-1520-9F49-88B9-57646E270E33}"/>
                  </a:ext>
                </a:extLst>
              </p:cNvPr>
              <p:cNvSpPr/>
              <p:nvPr/>
            </p:nvSpPr>
            <p:spPr>
              <a:xfrm>
                <a:off x="1964397" y="1294263"/>
                <a:ext cx="4843848" cy="4806778"/>
              </a:xfrm>
              <a:prstGeom prst="pie">
                <a:avLst>
                  <a:gd name="adj1" fmla="val 5419004"/>
                  <a:gd name="adj2" fmla="val 10751896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D8BA86-42EC-E547-A3FC-B7C6128FAB3A}"/>
                </a:ext>
              </a:extLst>
            </p:cNvPr>
            <p:cNvSpPr txBox="1"/>
            <p:nvPr/>
          </p:nvSpPr>
          <p:spPr>
            <a:xfrm>
              <a:off x="6388341" y="2860804"/>
              <a:ext cx="16215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Technology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3929E8-8587-8846-AADD-80DB5C961A65}"/>
                </a:ext>
              </a:extLst>
            </p:cNvPr>
            <p:cNvSpPr txBox="1"/>
            <p:nvPr/>
          </p:nvSpPr>
          <p:spPr>
            <a:xfrm>
              <a:off x="8661911" y="2877094"/>
              <a:ext cx="16403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Application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D69673-79C1-7448-93E8-CFBCE53645DC}"/>
                </a:ext>
              </a:extLst>
            </p:cNvPr>
            <p:cNvSpPr txBox="1"/>
            <p:nvPr/>
          </p:nvSpPr>
          <p:spPr>
            <a:xfrm>
              <a:off x="6681128" y="4977930"/>
              <a:ext cx="10695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Impact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F9BA7A-D0F1-9043-825F-94AE244FBA4C}"/>
                </a:ext>
              </a:extLst>
            </p:cNvPr>
            <p:cNvSpPr txBox="1"/>
            <p:nvPr/>
          </p:nvSpPr>
          <p:spPr>
            <a:xfrm>
              <a:off x="8477751" y="4973625"/>
              <a:ext cx="1896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Management</a:t>
              </a:r>
            </a:p>
          </p:txBody>
        </p:sp>
        <p:sp>
          <p:nvSpPr>
            <p:cNvPr id="18" name="Circular Arrow 17">
              <a:extLst>
                <a:ext uri="{FF2B5EF4-FFF2-40B4-BE49-F238E27FC236}">
                  <a16:creationId xmlns:a16="http://schemas.microsoft.com/office/drawing/2014/main" id="{A5E99711-5F8B-4A44-8305-B9628DFC44D2}"/>
                </a:ext>
              </a:extLst>
            </p:cNvPr>
            <p:cNvSpPr/>
            <p:nvPr/>
          </p:nvSpPr>
          <p:spPr>
            <a:xfrm>
              <a:off x="7598252" y="3322293"/>
              <a:ext cx="1355377" cy="1373540"/>
            </a:xfrm>
            <a:prstGeom prst="circular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Circular Arrow 18">
              <a:extLst>
                <a:ext uri="{FF2B5EF4-FFF2-40B4-BE49-F238E27FC236}">
                  <a16:creationId xmlns:a16="http://schemas.microsoft.com/office/drawing/2014/main" id="{64F6AA25-0837-A04A-8165-C4C81E79DEB5}"/>
                </a:ext>
              </a:extLst>
            </p:cNvPr>
            <p:cNvSpPr/>
            <p:nvPr/>
          </p:nvSpPr>
          <p:spPr>
            <a:xfrm rot="10800000">
              <a:off x="7631915" y="3603420"/>
              <a:ext cx="1355377" cy="1373540"/>
            </a:xfrm>
            <a:prstGeom prst="circular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D2648CB-9AF1-4B47-957E-DE38C65A339E}"/>
              </a:ext>
            </a:extLst>
          </p:cNvPr>
          <p:cNvSpPr txBox="1"/>
          <p:nvPr/>
        </p:nvSpPr>
        <p:spPr>
          <a:xfrm>
            <a:off x="573699" y="937088"/>
            <a:ext cx="1931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Data Collection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Data Storage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Data Analytics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Infrastructure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85FB0D-1D24-A845-BD36-2D3A8CE1F47E}"/>
              </a:ext>
            </a:extLst>
          </p:cNvPr>
          <p:cNvSpPr txBox="1"/>
          <p:nvPr/>
        </p:nvSpPr>
        <p:spPr>
          <a:xfrm>
            <a:off x="588747" y="5188908"/>
            <a:ext cx="2656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Value Creation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Individual Impact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Organizational Impact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Social Impact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47E15B-EA40-0541-982E-9AC8EC423DAE}"/>
              </a:ext>
            </a:extLst>
          </p:cNvPr>
          <p:cNvSpPr txBox="1"/>
          <p:nvPr/>
        </p:nvSpPr>
        <p:spPr>
          <a:xfrm>
            <a:off x="6513767" y="941805"/>
            <a:ext cx="1931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Business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Medicate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Supply Chain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Engineering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Services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77B721-5ABE-F945-A1EF-20EE987EFEE2}"/>
              </a:ext>
            </a:extLst>
          </p:cNvPr>
          <p:cNvSpPr txBox="1"/>
          <p:nvPr/>
        </p:nvSpPr>
        <p:spPr>
          <a:xfrm>
            <a:off x="6300192" y="5157192"/>
            <a:ext cx="2225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Adoption of BD/BI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Cost Benefit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Security/Privacy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Human Resource</a:t>
            </a:r>
          </a:p>
        </p:txBody>
      </p:sp>
    </p:spTree>
    <p:extLst>
      <p:ext uri="{BB962C8B-B14F-4D97-AF65-F5344CB8AC3E}">
        <p14:creationId xmlns:p14="http://schemas.microsoft.com/office/powerpoint/2010/main" val="1128745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9D21D-EB4A-DC4E-ADB6-90CBB468A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334" y="893365"/>
            <a:ext cx="6395065" cy="556482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0"/>
            <a:ext cx="8775828" cy="87114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Business Intelligence and Big Data analytics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C60C957C-9A1F-6547-9534-1246106C8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Ting-Peng Liang and Yu-</a:t>
            </a:r>
            <a:r>
              <a:rPr lang="en-US" altLang="zh-TW" sz="1000" dirty="0" err="1">
                <a:solidFill>
                  <a:srgbClr val="A6A6A6"/>
                </a:solidFill>
              </a:rPr>
              <a:t>Hsi</a:t>
            </a:r>
            <a:r>
              <a:rPr lang="en-US" altLang="zh-TW" sz="1000" dirty="0">
                <a:solidFill>
                  <a:srgbClr val="A6A6A6"/>
                </a:solidFill>
              </a:rPr>
              <a:t> Liu (2018), "Research Landscape of Business Intelligence and Big Data analytics: A bibliometrics study”, 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Expert Systems with Applications, Volume 111, 30, 2018, pp. 2-10</a:t>
            </a:r>
          </a:p>
        </p:txBody>
      </p:sp>
    </p:spTree>
    <p:extLst>
      <p:ext uri="{BB962C8B-B14F-4D97-AF65-F5344CB8AC3E}">
        <p14:creationId xmlns:p14="http://schemas.microsoft.com/office/powerpoint/2010/main" val="2015590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E3E4-FFB0-0B4F-9337-370A5B61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7"/>
            <a:ext cx="8483600" cy="6331619"/>
          </a:xfrm>
        </p:spPr>
        <p:txBody>
          <a:bodyPr>
            <a:noAutofit/>
          </a:bodyPr>
          <a:lstStyle/>
          <a:p>
            <a:r>
              <a:rPr lang="en-US" sz="600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672A1-7027-704C-BDF5-5010E81C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82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72" y="260648"/>
            <a:ext cx="8229600" cy="6217800"/>
          </a:xfrm>
        </p:spPr>
        <p:txBody>
          <a:bodyPr/>
          <a:lstStyle/>
          <a:p>
            <a:r>
              <a:rPr lang="en-US" sz="7200" b="1" dirty="0">
                <a:solidFill>
                  <a:srgbClr val="C00000"/>
                </a:solidFill>
              </a:rPr>
              <a:t>Definition </a:t>
            </a:r>
            <a:br>
              <a:rPr lang="en-US" sz="7200" b="1" dirty="0">
                <a:solidFill>
                  <a:srgbClr val="C00000"/>
                </a:solidFill>
              </a:rPr>
            </a:br>
            <a:r>
              <a:rPr lang="en-US" sz="7200" b="1" dirty="0">
                <a:solidFill>
                  <a:srgbClr val="C00000"/>
                </a:solidFill>
              </a:rPr>
              <a:t>of </a:t>
            </a:r>
            <a:br>
              <a:rPr lang="en-US" sz="7200" b="1" dirty="0">
                <a:solidFill>
                  <a:srgbClr val="C00000"/>
                </a:solidFill>
              </a:rPr>
            </a:br>
            <a:r>
              <a:rPr lang="en-US" sz="7200" b="1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1299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Artificial Intelligence </a:t>
            </a:r>
            <a:br>
              <a:rPr lang="en-US" sz="6000" b="1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b="1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b="1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b="1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b="1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b="1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640087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7200" b="1" dirty="0">
                <a:solidFill>
                  <a:srgbClr val="FF0000"/>
                </a:solidFill>
              </a:rPr>
              <a:t>Artificial Intelligence </a:t>
            </a:r>
            <a:br>
              <a:rPr lang="en-US" sz="7200" b="1" dirty="0"/>
            </a:br>
            <a:r>
              <a:rPr lang="en-US" b="1" dirty="0"/>
              <a:t> </a:t>
            </a:r>
            <a:br>
              <a:rPr lang="en-US" sz="7200" b="1" dirty="0"/>
            </a:br>
            <a:r>
              <a:rPr lang="en-US" sz="7200" b="1" dirty="0"/>
              <a:t>“… </a:t>
            </a:r>
            <a:r>
              <a:rPr lang="en-US" sz="7200" b="1" dirty="0">
                <a:solidFill>
                  <a:srgbClr val="FF0000"/>
                </a:solidFill>
              </a:rPr>
              <a:t>technology that 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thinks and acts 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like humans</a:t>
            </a:r>
            <a:r>
              <a:rPr lang="en-US" sz="7200" b="1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104696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Artificial Intelligence </a:t>
            </a:r>
            <a:br>
              <a:rPr lang="en-US" sz="7200" b="1" dirty="0"/>
            </a:br>
            <a:r>
              <a:rPr lang="en-US" b="1" dirty="0"/>
              <a:t> </a:t>
            </a:r>
            <a:br>
              <a:rPr lang="en-US" sz="7200" b="1" dirty="0"/>
            </a:br>
            <a:r>
              <a:rPr lang="en-US" sz="7200" b="1" dirty="0"/>
              <a:t>“… </a:t>
            </a:r>
            <a:r>
              <a:rPr lang="en-US" sz="7200" b="1" dirty="0">
                <a:solidFill>
                  <a:srgbClr val="FF0000"/>
                </a:solidFill>
              </a:rPr>
              <a:t>intelligence</a:t>
            </a:r>
            <a:r>
              <a:rPr lang="en-US" sz="7200" b="1" dirty="0"/>
              <a:t> exhibited by </a:t>
            </a:r>
            <a:r>
              <a:rPr lang="en-US" sz="7200" b="1" dirty="0">
                <a:solidFill>
                  <a:srgbClr val="FF0000"/>
                </a:solidFill>
              </a:rPr>
              <a:t>machines</a:t>
            </a:r>
            <a:r>
              <a:rPr lang="en-US" sz="7200" b="1" dirty="0"/>
              <a:t> or </a:t>
            </a:r>
            <a:r>
              <a:rPr lang="en-US" sz="7200" b="1" dirty="0">
                <a:solidFill>
                  <a:srgbClr val="FF0000"/>
                </a:solidFill>
              </a:rPr>
              <a:t>software</a:t>
            </a:r>
            <a:r>
              <a:rPr lang="en-US" sz="7200" b="1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385327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46" y="116632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69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350884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7  2021/04/06  </a:t>
            </a:r>
            <a:r>
              <a:rPr lang="zh-TW" altLang="en-US" sz="2400" dirty="0"/>
              <a:t>非監督學習：集群分析，行銷市場區隔</a:t>
            </a:r>
            <a:br>
              <a:rPr lang="en-US" altLang="zh-TW" sz="2400" dirty="0"/>
            </a:br>
            <a:r>
              <a:rPr lang="en-US" altLang="zh-TW" sz="2400" dirty="0"/>
              <a:t>                           </a:t>
            </a:r>
            <a:r>
              <a:rPr lang="zh-TW" altLang="en-US" sz="2000" dirty="0"/>
              <a:t> </a:t>
            </a:r>
            <a:r>
              <a:rPr lang="en-US" altLang="zh-TW" sz="2000" dirty="0"/>
              <a:t>(Unsupervised Learning: Cluster Analysis, Market Segmentation)</a:t>
            </a:r>
          </a:p>
          <a:p>
            <a:pPr marL="0" indent="0">
              <a:buNone/>
            </a:pPr>
            <a:r>
              <a:rPr lang="en-US" altLang="zh-TW" sz="2400" dirty="0"/>
              <a:t>8  2021/04/13  </a:t>
            </a:r>
            <a:r>
              <a:rPr lang="zh-TW" altLang="en-US" sz="2400" dirty="0"/>
              <a:t>監督學習：分類和預測 </a:t>
            </a:r>
            <a:br>
              <a:rPr lang="en-US" altLang="zh-TW" sz="2400" dirty="0"/>
            </a:br>
            <a:r>
              <a:rPr lang="en-US" altLang="zh-TW" sz="2400" dirty="0"/>
              <a:t>                            (Supervised Learning: Classification and Prediction)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9  2021/04/20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(Midterm Project Report)</a:t>
            </a:r>
          </a:p>
          <a:p>
            <a:pPr marL="0" indent="0">
              <a:buNone/>
            </a:pPr>
            <a:r>
              <a:rPr lang="en-US" altLang="zh-TW" sz="2400" dirty="0"/>
              <a:t>10  2021/04/27  </a:t>
            </a:r>
            <a:r>
              <a:rPr lang="zh-TW" altLang="en-US" sz="2400" dirty="0"/>
              <a:t>監督學習：分類和預測 </a:t>
            </a:r>
            <a:br>
              <a:rPr lang="en-US" altLang="zh-TW" sz="2400" dirty="0"/>
            </a:br>
            <a:r>
              <a:rPr lang="en-US" altLang="zh-TW" sz="2400" dirty="0"/>
              <a:t>                               (Supervised Learning: Classification and Prediction)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11  2021/05/04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機器學習和深度學習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(Machine Learning and Deep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12  2021/05/11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卷積神經網絡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(Convolutional Neural Networks)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F75CD-B593-224B-8AC9-E30D7E9A7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DF8FA-EA10-5A4B-BCA5-6EE87D30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39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46" y="44624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69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287511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17646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168636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3541397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7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0" y="6649963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1624927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630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1232756" y="6611779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2627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2711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2938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1452650" y="2674440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4715548" y="2661813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1487110" y="544522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4762256" y="5468893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521007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4" y="6648567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731328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7519"/>
          </a:xfrm>
        </p:spPr>
        <p:txBody>
          <a:bodyPr/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1700808" y="6638767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/>
          <a:stretch/>
        </p:blipFill>
        <p:spPr>
          <a:xfrm>
            <a:off x="539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65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80628"/>
            <a:ext cx="8640960" cy="756084"/>
          </a:xfrm>
        </p:spPr>
        <p:txBody>
          <a:bodyPr/>
          <a:lstStyle/>
          <a:p>
            <a:r>
              <a:rPr lang="en-US" altLang="zh-TW" sz="3600" dirty="0">
                <a:solidFill>
                  <a:srgbClr val="4F81BD"/>
                </a:solidFill>
              </a:rPr>
              <a:t>Machine Learning (ML</a:t>
            </a:r>
            <a:r>
              <a:rPr lang="en-US" altLang="zh-TW" sz="3600">
                <a:solidFill>
                  <a:srgbClr val="4F81BD"/>
                </a:solidFill>
              </a:rPr>
              <a:t>) / Deep </a:t>
            </a:r>
            <a:r>
              <a:rPr lang="en-US" altLang="zh-TW" sz="3600" dirty="0">
                <a:solidFill>
                  <a:srgbClr val="4F81BD"/>
                </a:solidFill>
              </a:rPr>
              <a:t>Learning (</a:t>
            </a:r>
            <a:r>
              <a:rPr lang="en-US" altLang="zh-TW" sz="3600">
                <a:solidFill>
                  <a:srgbClr val="4F81BD"/>
                </a:solidFill>
              </a:rPr>
              <a:t>DL)</a:t>
            </a:r>
            <a:endParaRPr lang="zh-TW" altLang="en-US" sz="3600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539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9512" y="2564904"/>
            <a:ext cx="1512168" cy="151216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rgbClr val="FF0000"/>
                </a:solidFill>
              </a:rPr>
              <a:t>Machine Learning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(ML)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95736" y="1412776"/>
            <a:ext cx="1728192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95736" y="3356992"/>
            <a:ext cx="1728192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Unsupervised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27984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27984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27984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427984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516216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516216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Deep Learning (DL)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516216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516216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516216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1691680" y="1880828"/>
            <a:ext cx="504056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1691680" y="3320988"/>
            <a:ext cx="504056" cy="4680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3923928" y="1376772"/>
            <a:ext cx="504056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3923928" y="1880828"/>
            <a:ext cx="504056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3923928" y="1880828"/>
            <a:ext cx="504056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3923928" y="1880828"/>
            <a:ext cx="504056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5940152" y="2168860"/>
            <a:ext cx="576064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5940152" y="1880828"/>
            <a:ext cx="576064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5940152" y="1232756"/>
            <a:ext cx="576064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5940152" y="3753036"/>
            <a:ext cx="576064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5940152" y="3753036"/>
            <a:ext cx="576064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5940152" y="3248980"/>
            <a:ext cx="576064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6516216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192156" y="4941168"/>
            <a:ext cx="1731771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Reinforcement 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Elbow Connector 49"/>
          <p:cNvCxnSpPr>
            <a:stCxn id="7" idx="3"/>
            <a:endCxn id="42" idx="1"/>
          </p:cNvCxnSpPr>
          <p:nvPr/>
        </p:nvCxnSpPr>
        <p:spPr>
          <a:xfrm>
            <a:off x="1691680" y="3320988"/>
            <a:ext cx="500476" cy="205222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382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0"/>
            <a:ext cx="8775828" cy="119675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 Tasks and Methods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C60C957C-9A1F-6547-9534-1246106C8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 err="1">
                <a:solidFill>
                  <a:srgbClr val="A6A6A6"/>
                </a:solidFill>
              </a:rPr>
              <a:t>Liye</a:t>
            </a:r>
            <a:r>
              <a:rPr lang="en-US" altLang="zh-TW" sz="1000" dirty="0">
                <a:solidFill>
                  <a:srgbClr val="A6A6A6"/>
                </a:solidFill>
              </a:rPr>
              <a:t> Ma and </a:t>
            </a:r>
            <a:r>
              <a:rPr lang="en-US" altLang="zh-TW" sz="1000" dirty="0" err="1">
                <a:solidFill>
                  <a:srgbClr val="A6A6A6"/>
                </a:solidFill>
              </a:rPr>
              <a:t>Baohong</a:t>
            </a:r>
            <a:r>
              <a:rPr lang="en-US" altLang="zh-TW" sz="1000" dirty="0">
                <a:solidFill>
                  <a:srgbClr val="A6A6A6"/>
                </a:solidFill>
              </a:rPr>
              <a:t> Sun (2020), "Machine learning and AI in marketing – Connecting computing power to human insights." International Journal of Research in Marketing, 37, no. 3, 481-504.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F5D8D8-F9B4-544C-92E9-70E25262F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1" y="1340768"/>
            <a:ext cx="8761758" cy="502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285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1A5FA9C-BD2B-8444-9D7D-BF57F6957848}"/>
              </a:ext>
            </a:extLst>
          </p:cNvPr>
          <p:cNvSpPr/>
          <p:nvPr/>
        </p:nvSpPr>
        <p:spPr>
          <a:xfrm>
            <a:off x="4370131" y="1263280"/>
            <a:ext cx="4378333" cy="2596918"/>
          </a:xfrm>
          <a:prstGeom prst="roundRect">
            <a:avLst>
              <a:gd name="adj" fmla="val 1087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0"/>
            <a:ext cx="8775828" cy="119675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 Methods in Marketing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C60C957C-9A1F-6547-9534-1246106C8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 err="1">
                <a:solidFill>
                  <a:srgbClr val="A6A6A6"/>
                </a:solidFill>
              </a:rPr>
              <a:t>Liye</a:t>
            </a:r>
            <a:r>
              <a:rPr lang="en-US" altLang="zh-TW" sz="1000" dirty="0">
                <a:solidFill>
                  <a:srgbClr val="A6A6A6"/>
                </a:solidFill>
              </a:rPr>
              <a:t> Ma and </a:t>
            </a:r>
            <a:r>
              <a:rPr lang="en-US" altLang="zh-TW" sz="1000" dirty="0" err="1">
                <a:solidFill>
                  <a:srgbClr val="A6A6A6"/>
                </a:solidFill>
              </a:rPr>
              <a:t>Baohong</a:t>
            </a:r>
            <a:r>
              <a:rPr lang="en-US" altLang="zh-TW" sz="1000" dirty="0">
                <a:solidFill>
                  <a:srgbClr val="A6A6A6"/>
                </a:solidFill>
              </a:rPr>
              <a:t> Sun (2020), "Machine learning and AI in marketing – Connecting computing power to human insights." International Journal of Research in Marketing, 37, no. 3, 481-504.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57D1B7A-9927-8244-83F5-4479BE7F89F8}"/>
              </a:ext>
            </a:extLst>
          </p:cNvPr>
          <p:cNvCxnSpPr>
            <a:cxnSpLocks/>
          </p:cNvCxnSpPr>
          <p:nvPr/>
        </p:nvCxnSpPr>
        <p:spPr>
          <a:xfrm>
            <a:off x="1665316" y="5661248"/>
            <a:ext cx="696996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2035FA-9ADE-9849-9177-E0EC362A210A}"/>
              </a:ext>
            </a:extLst>
          </p:cNvPr>
          <p:cNvCxnSpPr>
            <a:cxnSpLocks/>
          </p:cNvCxnSpPr>
          <p:nvPr/>
        </p:nvCxnSpPr>
        <p:spPr>
          <a:xfrm flipV="1">
            <a:off x="1665316" y="1269923"/>
            <a:ext cx="0" cy="4391325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697A035-0925-3748-AB88-5BDDD90E39AF}"/>
              </a:ext>
            </a:extLst>
          </p:cNvPr>
          <p:cNvSpPr txBox="1"/>
          <p:nvPr/>
        </p:nvSpPr>
        <p:spPr>
          <a:xfrm>
            <a:off x="217567" y="2809382"/>
            <a:ext cx="13981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Marketing </a:t>
            </a:r>
            <a:b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Theory </a:t>
            </a:r>
            <a:b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Connection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602F28-B0D0-B747-9F70-D42977570724}"/>
              </a:ext>
            </a:extLst>
          </p:cNvPr>
          <p:cNvSpPr txBox="1"/>
          <p:nvPr/>
        </p:nvSpPr>
        <p:spPr>
          <a:xfrm>
            <a:off x="5918163" y="3795737"/>
            <a:ext cx="2734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Underexplored area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746E50-76A3-BA40-B516-A0AE67946CCD}"/>
              </a:ext>
            </a:extLst>
          </p:cNvPr>
          <p:cNvSpPr txBox="1"/>
          <p:nvPr/>
        </p:nvSpPr>
        <p:spPr>
          <a:xfrm>
            <a:off x="974638" y="1458453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9094856-EEED-904D-8A1A-116B4DA72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0495" y="1407294"/>
            <a:ext cx="2068722" cy="808654"/>
          </a:xfrm>
          <a:prstGeom prst="roundRect">
            <a:avLst>
              <a:gd name="adj" fmla="val 50000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Causal </a:t>
            </a:r>
            <a:br>
              <a:rPr lang="en-US" sz="2400" b="1" dirty="0">
                <a:latin typeface="+mn-lt"/>
                <a:ea typeface="+mn-ea"/>
              </a:rPr>
            </a:br>
            <a:r>
              <a:rPr lang="en-US" sz="2400" b="1" dirty="0">
                <a:latin typeface="+mn-lt"/>
                <a:ea typeface="+mn-ea"/>
              </a:rPr>
              <a:t>interpretation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7F68D27-6ADA-2C46-B612-BC41A2E28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068" y="2270058"/>
            <a:ext cx="1944214" cy="715810"/>
          </a:xfrm>
          <a:prstGeom prst="roundRect">
            <a:avLst>
              <a:gd name="adj" fmla="val 50000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Prescriptive </a:t>
            </a:r>
            <a:br>
              <a:rPr lang="en-US" sz="2400" b="1" dirty="0">
                <a:latin typeface="+mn-lt"/>
                <a:ea typeface="+mn-ea"/>
              </a:rPr>
            </a:br>
            <a:r>
              <a:rPr lang="en-US" sz="2400" b="1" dirty="0">
                <a:latin typeface="+mn-lt"/>
                <a:ea typeface="+mn-ea"/>
              </a:rPr>
              <a:t>analysis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256DFAF-C2D8-3D49-9473-3FADAD689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742" y="2613152"/>
            <a:ext cx="2271325" cy="1134572"/>
          </a:xfrm>
          <a:prstGeom prst="roundRect">
            <a:avLst>
              <a:gd name="adj" fmla="val 50000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Descriptive </a:t>
            </a:r>
            <a:br>
              <a:rPr lang="en-US" sz="2400" b="1" dirty="0">
                <a:latin typeface="+mn-lt"/>
                <a:ea typeface="+mn-ea"/>
              </a:rPr>
            </a:br>
            <a:r>
              <a:rPr lang="en-US" sz="2400" b="1" dirty="0">
                <a:latin typeface="+mn-lt"/>
                <a:ea typeface="+mn-ea"/>
              </a:rPr>
              <a:t>interpretation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EE57D04-29A1-A14F-BED5-904591F89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263" y="4157707"/>
            <a:ext cx="3151608" cy="129521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Prediction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8342E7-58F2-FD4F-9B0C-A6B4BC2CF267}"/>
              </a:ext>
            </a:extLst>
          </p:cNvPr>
          <p:cNvSpPr txBox="1"/>
          <p:nvPr/>
        </p:nvSpPr>
        <p:spPr>
          <a:xfrm>
            <a:off x="3682647" y="6058453"/>
            <a:ext cx="331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Method Transparency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67FFD2-2835-6646-B868-0C63A90C6039}"/>
              </a:ext>
            </a:extLst>
          </p:cNvPr>
          <p:cNvSpPr txBox="1"/>
          <p:nvPr/>
        </p:nvSpPr>
        <p:spPr>
          <a:xfrm>
            <a:off x="996727" y="4728629"/>
            <a:ext cx="56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D7FE3B-EAC4-B947-97FD-8214C978EC6C}"/>
              </a:ext>
            </a:extLst>
          </p:cNvPr>
          <p:cNvSpPr txBox="1"/>
          <p:nvPr/>
        </p:nvSpPr>
        <p:spPr>
          <a:xfrm>
            <a:off x="1665782" y="5663245"/>
            <a:ext cx="221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Black box/Standalone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3D2137-2D75-5E49-82D4-103735E6DC18}"/>
              </a:ext>
            </a:extLst>
          </p:cNvPr>
          <p:cNvSpPr txBox="1"/>
          <p:nvPr/>
        </p:nvSpPr>
        <p:spPr>
          <a:xfrm>
            <a:off x="6352683" y="5663245"/>
            <a:ext cx="226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White box/Integration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F601646-A9FD-7C42-A1A7-B0ADEBE46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6479" y="2985869"/>
            <a:ext cx="2172102" cy="102782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Feature </a:t>
            </a:r>
            <a:br>
              <a:rPr lang="en-US" sz="2400" b="1" dirty="0">
                <a:latin typeface="+mn-lt"/>
                <a:ea typeface="+mn-ea"/>
              </a:rPr>
            </a:br>
            <a:r>
              <a:rPr lang="en-US" sz="2400" b="1" dirty="0">
                <a:latin typeface="+mn-lt"/>
                <a:ea typeface="+mn-ea"/>
              </a:rPr>
              <a:t>extraction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79863BF-14B6-A94B-9F59-415449D49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310" y="4585236"/>
            <a:ext cx="2028086" cy="85588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Optimization</a:t>
            </a:r>
          </a:p>
        </p:txBody>
      </p:sp>
    </p:spTree>
    <p:extLst>
      <p:ext uri="{BB962C8B-B14F-4D97-AF65-F5344CB8AC3E}">
        <p14:creationId xmlns:p14="http://schemas.microsoft.com/office/powerpoint/2010/main" val="50470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13  2021/05/18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資料探勘個案研究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  (Case Study on Data Mining II)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14  2021/05/25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遞歸神經網絡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(Recurrent Neural Networks)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15  2021/06/01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強化學習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(Reinforcement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16  2021/06/08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社交網絡分析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(Social Network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17  2021/06/15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 (Final Project Report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18  2021/06/22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II (Final Project Report II)</a:t>
            </a:r>
          </a:p>
          <a:p>
            <a:pPr marL="0" indent="0">
              <a:buNone/>
            </a:pPr>
            <a:endParaRPr lang="en-US" altLang="zh-TW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1C78D-7CB2-1A47-8289-B30F1D0D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A55C6-7913-C64F-85E6-497D1797A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90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E3E4-FFB0-0B4F-9337-370A5B61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7"/>
            <a:ext cx="8483600" cy="6331619"/>
          </a:xfrm>
        </p:spPr>
        <p:txBody>
          <a:bodyPr>
            <a:noAutofit/>
          </a:bodyPr>
          <a:lstStyle/>
          <a:p>
            <a:r>
              <a:rPr lang="en-US" sz="160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672A1-7027-704C-BDF5-5010E81C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63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5225"/>
          </a:xfrm>
        </p:spPr>
        <p:txBody>
          <a:bodyPr/>
          <a:lstStyle/>
          <a:p>
            <a:pPr>
              <a:defRPr/>
            </a:pPr>
            <a:r>
              <a:rPr lang="en-US" altLang="zh-TW" sz="9600" b="1" dirty="0">
                <a:solidFill>
                  <a:srgbClr val="FF0000"/>
                </a:solidFill>
              </a:rPr>
              <a:t>Big Data Analytics </a:t>
            </a:r>
            <a:br>
              <a:rPr lang="en-US" altLang="zh-TW" sz="9600" b="1" dirty="0">
                <a:solidFill>
                  <a:schemeClr val="accent1"/>
                </a:solidFill>
              </a:rPr>
            </a:br>
            <a:r>
              <a:rPr lang="en-US" altLang="zh-TW" sz="9600" b="1" dirty="0">
                <a:solidFill>
                  <a:srgbClr val="FF0000"/>
                </a:solidFill>
              </a:rPr>
              <a:t> </a:t>
            </a:r>
            <a:r>
              <a:rPr lang="en-US" altLang="zh-TW" sz="9600" b="1" dirty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en-US" altLang="zh-TW" sz="9600" b="1" dirty="0">
                <a:solidFill>
                  <a:srgbClr val="FF0000"/>
                </a:solidFill>
              </a:rPr>
              <a:t> </a:t>
            </a:r>
            <a:br>
              <a:rPr lang="en-US" altLang="zh-TW" sz="9600" b="1" dirty="0">
                <a:solidFill>
                  <a:srgbClr val="FF0000"/>
                </a:solidFill>
              </a:rPr>
            </a:br>
            <a:r>
              <a:rPr lang="en-US" altLang="zh-TW" sz="9600" b="1" dirty="0">
                <a:solidFill>
                  <a:schemeClr val="accent1"/>
                </a:solidFill>
              </a:rPr>
              <a:t>Data Mining</a:t>
            </a:r>
            <a:endParaRPr lang="zh-TW" altLang="en-US" sz="9600" b="1" dirty="0">
              <a:solidFill>
                <a:schemeClr val="accent1"/>
              </a:solidFill>
            </a:endParaRPr>
          </a:p>
        </p:txBody>
      </p:sp>
      <p:sp>
        <p:nvSpPr>
          <p:cNvPr id="174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A10C491-8B95-384A-A58E-566BB51F698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619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8357"/>
          </a:xfrm>
        </p:spPr>
        <p:txBody>
          <a:bodyPr/>
          <a:lstStyle/>
          <a:p>
            <a:r>
              <a:rPr lang="en-US" sz="5600" b="1" dirty="0">
                <a:solidFill>
                  <a:schemeClr val="accent1"/>
                </a:solidFill>
              </a:rPr>
              <a:t>Big Data 4 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1475656" y="6611779"/>
            <a:ext cx="60121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https://www-01.ibm.com/software/data/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bigdata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61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44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5225"/>
          </a:xfrm>
        </p:spPr>
        <p:txBody>
          <a:bodyPr/>
          <a:lstStyle/>
          <a:p>
            <a:r>
              <a:rPr lang="en-US" altLang="zh-TW" sz="24000" b="1" dirty="0">
                <a:solidFill>
                  <a:srgbClr val="FF0000"/>
                </a:solidFill>
              </a:rPr>
              <a:t>Value</a:t>
            </a:r>
            <a:endParaRPr lang="zh-TW" altLang="en-US" sz="24000" b="1" dirty="0">
              <a:solidFill>
                <a:schemeClr val="accent1"/>
              </a:solidFill>
            </a:endParaRPr>
          </a:p>
        </p:txBody>
      </p:sp>
      <p:sp>
        <p:nvSpPr>
          <p:cNvPr id="717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40F676D-C9E1-4619-8CDF-E67387369B84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05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title"/>
          </p:nvPr>
        </p:nvSpPr>
        <p:spPr>
          <a:xfrm>
            <a:off x="344488" y="0"/>
            <a:ext cx="8229600" cy="1143000"/>
          </a:xfrm>
        </p:spPr>
        <p:txBody>
          <a:bodyPr/>
          <a:lstStyle/>
          <a:p>
            <a:r>
              <a:rPr lang="en-US" altLang="zh-TW" sz="1800" b="1" dirty="0">
                <a:latin typeface="Calibri" charset="0"/>
                <a:ea typeface="標楷體" charset="-120"/>
              </a:rPr>
              <a:t>Stephan </a:t>
            </a:r>
            <a:r>
              <a:rPr lang="en-US" altLang="zh-TW" sz="1800" b="1" dirty="0" err="1">
                <a:latin typeface="Calibri" charset="0"/>
                <a:ea typeface="標楷體" charset="-120"/>
              </a:rPr>
              <a:t>Kudyba</a:t>
            </a:r>
            <a:r>
              <a:rPr lang="en-US" altLang="zh-TW" sz="1800" b="1" dirty="0">
                <a:latin typeface="Calibri" charset="0"/>
                <a:ea typeface="標楷體" charset="-120"/>
              </a:rPr>
              <a:t> (2014), </a:t>
            </a:r>
            <a:br>
              <a:rPr lang="en-US" altLang="zh-TW" sz="2400" b="1" dirty="0">
                <a:latin typeface="Calibri" charset="0"/>
                <a:ea typeface="標楷體" charset="-120"/>
              </a:rPr>
            </a:br>
            <a:r>
              <a:rPr lang="en-US" altLang="zh-TW" sz="24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Big Data, Mining, and Analytics: </a:t>
            </a:r>
            <a:br>
              <a:rPr lang="en-US" altLang="zh-TW" sz="24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Components of Strategic Decision Making</a:t>
            </a:r>
            <a:r>
              <a:rPr lang="en-US" altLang="zh-TW" sz="1800" b="1" dirty="0">
                <a:latin typeface="Calibri" charset="0"/>
                <a:ea typeface="標楷體" charset="-120"/>
              </a:rPr>
              <a:t>, Auerbach Publications</a:t>
            </a:r>
            <a:endParaRPr lang="zh-TW" altLang="en-US" sz="1800" b="1" dirty="0">
              <a:latin typeface="Calibri" charset="0"/>
              <a:ea typeface="標楷體" charset="-120"/>
            </a:endParaRPr>
          </a:p>
        </p:txBody>
      </p:sp>
      <p:sp>
        <p:nvSpPr>
          <p:cNvPr id="1843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05E0F4D-E113-DF44-B159-9D09693FDC88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44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1268413"/>
            <a:ext cx="3536950" cy="51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112963" y="6538913"/>
            <a:ext cx="4572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  <a:hlinkClick r:id="rId3"/>
              </a:rPr>
              <a:t>http://www.amazon.com/gp/product/1466568704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21240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850900"/>
          </a:xfrm>
        </p:spPr>
        <p:txBody>
          <a:bodyPr/>
          <a:lstStyle/>
          <a:p>
            <a:r>
              <a:rPr lang="en-US" altLang="zh-TW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Architecture of Big Data Analytics</a:t>
            </a:r>
            <a:endParaRPr lang="zh-TW" altLang="en-US" b="1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945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53CC532-5872-1440-99B8-6C468BF12E83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45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2788" y="6597650"/>
            <a:ext cx="76184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Stephan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Kudyba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(2014), Big Data, Mining, and Analytics: Components of Strategic Decision Making,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Auerbach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Publications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7618413" y="551497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7618413" y="436562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OLAP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7618413" y="331628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Reports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7618413" y="220503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Queries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4859338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Hadoop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MapReduce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Pig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Hive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Jaql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Zookeeper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Hbase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Cassandra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Oozie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Avro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Mahout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2419350" y="2205038"/>
            <a:ext cx="1225550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Middleware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419350" y="3213100"/>
            <a:ext cx="1225550" cy="8890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Extract Transform Load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2419350" y="4292600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Data Warehouse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2419350" y="5362575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Traditional Format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CSV, Tables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341313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Internal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External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formats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locations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applications</a:t>
            </a:r>
          </a:p>
        </p:txBody>
      </p:sp>
      <p:cxnSp>
        <p:nvCxnSpPr>
          <p:cNvPr id="19471" name="Straight Arrow Connector 32"/>
          <p:cNvCxnSpPr>
            <a:cxnSpLocks noChangeShapeType="1"/>
          </p:cNvCxnSpPr>
          <p:nvPr/>
        </p:nvCxnSpPr>
        <p:spPr bwMode="auto">
          <a:xfrm>
            <a:off x="6210300" y="3644900"/>
            <a:ext cx="140811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2" name="Straight Arrow Connector 32"/>
          <p:cNvCxnSpPr>
            <a:cxnSpLocks noChangeShapeType="1"/>
            <a:endCxn id="9" idx="1"/>
          </p:cNvCxnSpPr>
          <p:nvPr/>
        </p:nvCxnSpPr>
        <p:spPr bwMode="auto">
          <a:xfrm>
            <a:off x="7164388" y="3644900"/>
            <a:ext cx="454025" cy="10652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3" name="Straight Arrow Connector 32"/>
          <p:cNvCxnSpPr>
            <a:cxnSpLocks noChangeShapeType="1"/>
            <a:endCxn id="8" idx="1"/>
          </p:cNvCxnSpPr>
          <p:nvPr/>
        </p:nvCxnSpPr>
        <p:spPr bwMode="auto">
          <a:xfrm>
            <a:off x="7164388" y="3660775"/>
            <a:ext cx="454025" cy="21986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4" name="Straight Arrow Connector 32"/>
          <p:cNvCxnSpPr>
            <a:cxnSpLocks noChangeShapeType="1"/>
            <a:endCxn id="11" idx="1"/>
          </p:cNvCxnSpPr>
          <p:nvPr/>
        </p:nvCxnSpPr>
        <p:spPr bwMode="auto">
          <a:xfrm flipV="1">
            <a:off x="7164388" y="2549525"/>
            <a:ext cx="454025" cy="1095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5" name="Straight Arrow Connector 32"/>
          <p:cNvCxnSpPr>
            <a:cxnSpLocks noChangeShapeType="1"/>
            <a:stCxn id="14" idx="3"/>
          </p:cNvCxnSpPr>
          <p:nvPr/>
        </p:nvCxnSpPr>
        <p:spPr bwMode="auto">
          <a:xfrm>
            <a:off x="3644900" y="3657600"/>
            <a:ext cx="12144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6" name="Straight Arrow Connector 32"/>
          <p:cNvCxnSpPr>
            <a:cxnSpLocks noChangeShapeType="1"/>
            <a:endCxn id="14" idx="1"/>
          </p:cNvCxnSpPr>
          <p:nvPr/>
        </p:nvCxnSpPr>
        <p:spPr bwMode="auto">
          <a:xfrm>
            <a:off x="1692275" y="3657600"/>
            <a:ext cx="72707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269" name="文字方塊 480268"/>
          <p:cNvSpPr txBox="1"/>
          <p:nvPr/>
        </p:nvSpPr>
        <p:spPr>
          <a:xfrm>
            <a:off x="468313" y="1433513"/>
            <a:ext cx="10334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Sources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2216150" y="1470025"/>
            <a:ext cx="16478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Transformation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4602163" y="1470025"/>
            <a:ext cx="18669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Platforms &amp; Tools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7386638" y="1281113"/>
            <a:ext cx="136366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Analytics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Applications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6227763" y="2852738"/>
            <a:ext cx="11049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Analytics 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3559175" y="2852738"/>
            <a:ext cx="14446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Transformed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724025" y="2944813"/>
            <a:ext cx="6508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Raw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cxnSp>
        <p:nvCxnSpPr>
          <p:cNvPr id="19484" name="Straight Arrow Connector 32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3032125" y="2894013"/>
            <a:ext cx="0" cy="3190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5" name="Straight Arrow Connector 32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3032125" y="4102100"/>
            <a:ext cx="0" cy="190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6" name="Straight Arrow Connector 32"/>
          <p:cNvCxnSpPr>
            <a:cxnSpLocks noChangeShapeType="1"/>
            <a:stCxn id="15" idx="2"/>
            <a:endCxn id="16" idx="0"/>
          </p:cNvCxnSpPr>
          <p:nvPr/>
        </p:nvCxnSpPr>
        <p:spPr bwMode="auto">
          <a:xfrm>
            <a:off x="3032125" y="5183188"/>
            <a:ext cx="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592203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850900"/>
          </a:xfrm>
        </p:spPr>
        <p:txBody>
          <a:bodyPr/>
          <a:lstStyle/>
          <a:p>
            <a:r>
              <a:rPr lang="en-US" altLang="zh-TW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Architecture of Big Data Analytics</a:t>
            </a:r>
            <a:endParaRPr lang="zh-TW" altLang="en-US" b="1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048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D70C85-A806-F947-835B-71698C9B522F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2788" y="6597650"/>
            <a:ext cx="76184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Stephan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Kudyba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(2014), Big Data, Mining, and Analytics: Components of Strategic Decision Making,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Auerbach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Publications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7618413" y="551497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7618413" y="436562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OLAP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7618413" y="331628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Reports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7618413" y="220503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Queries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4859338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Hadoop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MapReduce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Pig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Hive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Jaql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Zookeeper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Hbase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Cassandra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Oozie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Avro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Mahout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2419350" y="2205038"/>
            <a:ext cx="1225550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Middleware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419350" y="3213100"/>
            <a:ext cx="1225550" cy="8890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Extract Transform Load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2419350" y="4292600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Data Warehouse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2419350" y="5362575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Traditional Format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CSV, Tables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341313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Internal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External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formats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locations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applications</a:t>
            </a:r>
          </a:p>
        </p:txBody>
      </p:sp>
      <p:cxnSp>
        <p:nvCxnSpPr>
          <p:cNvPr id="20495" name="Straight Arrow Connector 32"/>
          <p:cNvCxnSpPr>
            <a:cxnSpLocks noChangeShapeType="1"/>
          </p:cNvCxnSpPr>
          <p:nvPr/>
        </p:nvCxnSpPr>
        <p:spPr bwMode="auto">
          <a:xfrm>
            <a:off x="6210300" y="3644900"/>
            <a:ext cx="140811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6" name="Straight Arrow Connector 32"/>
          <p:cNvCxnSpPr>
            <a:cxnSpLocks noChangeShapeType="1"/>
            <a:endCxn id="9" idx="1"/>
          </p:cNvCxnSpPr>
          <p:nvPr/>
        </p:nvCxnSpPr>
        <p:spPr bwMode="auto">
          <a:xfrm>
            <a:off x="7164388" y="3644900"/>
            <a:ext cx="454025" cy="10652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7" name="Straight Arrow Connector 32"/>
          <p:cNvCxnSpPr>
            <a:cxnSpLocks noChangeShapeType="1"/>
            <a:endCxn id="8" idx="1"/>
          </p:cNvCxnSpPr>
          <p:nvPr/>
        </p:nvCxnSpPr>
        <p:spPr bwMode="auto">
          <a:xfrm>
            <a:off x="7164388" y="3660775"/>
            <a:ext cx="454025" cy="21986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8" name="Straight Arrow Connector 32"/>
          <p:cNvCxnSpPr>
            <a:cxnSpLocks noChangeShapeType="1"/>
            <a:endCxn id="11" idx="1"/>
          </p:cNvCxnSpPr>
          <p:nvPr/>
        </p:nvCxnSpPr>
        <p:spPr bwMode="auto">
          <a:xfrm flipV="1">
            <a:off x="7164388" y="2549525"/>
            <a:ext cx="454025" cy="1095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9" name="Straight Arrow Connector 32"/>
          <p:cNvCxnSpPr>
            <a:cxnSpLocks noChangeShapeType="1"/>
            <a:stCxn id="14" idx="3"/>
          </p:cNvCxnSpPr>
          <p:nvPr/>
        </p:nvCxnSpPr>
        <p:spPr bwMode="auto">
          <a:xfrm>
            <a:off x="3644900" y="3657600"/>
            <a:ext cx="12144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00" name="Straight Arrow Connector 32"/>
          <p:cNvCxnSpPr>
            <a:cxnSpLocks noChangeShapeType="1"/>
            <a:endCxn id="14" idx="1"/>
          </p:cNvCxnSpPr>
          <p:nvPr/>
        </p:nvCxnSpPr>
        <p:spPr bwMode="auto">
          <a:xfrm>
            <a:off x="1692275" y="3657600"/>
            <a:ext cx="72707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269" name="文字方塊 480268"/>
          <p:cNvSpPr txBox="1"/>
          <p:nvPr/>
        </p:nvSpPr>
        <p:spPr>
          <a:xfrm>
            <a:off x="468313" y="1433513"/>
            <a:ext cx="10334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Sources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2216150" y="1470025"/>
            <a:ext cx="16478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Transformation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4602163" y="1470025"/>
            <a:ext cx="18669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Platforms &amp; Tools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7386638" y="1281113"/>
            <a:ext cx="136366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Analytics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Applications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6227763" y="2852738"/>
            <a:ext cx="11049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Analytics 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3559175" y="2852738"/>
            <a:ext cx="14446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Transformed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724025" y="2944813"/>
            <a:ext cx="6508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Raw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cxnSp>
        <p:nvCxnSpPr>
          <p:cNvPr id="20508" name="Straight Arrow Connector 32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3032125" y="2894013"/>
            <a:ext cx="0" cy="3190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09" name="Straight Arrow Connector 32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3032125" y="4102100"/>
            <a:ext cx="0" cy="190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10" name="Straight Arrow Connector 32"/>
          <p:cNvCxnSpPr>
            <a:cxnSpLocks noChangeShapeType="1"/>
            <a:stCxn id="15" idx="2"/>
            <a:endCxn id="16" idx="0"/>
          </p:cNvCxnSpPr>
          <p:nvPr/>
        </p:nvCxnSpPr>
        <p:spPr bwMode="auto">
          <a:xfrm>
            <a:off x="3032125" y="5183188"/>
            <a:ext cx="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圓角矩形 30"/>
          <p:cNvSpPr/>
          <p:nvPr/>
        </p:nvSpPr>
        <p:spPr>
          <a:xfrm>
            <a:off x="1619250" y="2163763"/>
            <a:ext cx="5889625" cy="4360862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7200" b="1" dirty="0">
                <a:solidFill>
                  <a:srgbClr val="FF0000"/>
                </a:solidFill>
              </a:rPr>
              <a:t>Data Mining</a:t>
            </a:r>
          </a:p>
          <a:p>
            <a:pPr algn="ctr">
              <a:defRPr/>
            </a:pPr>
            <a:r>
              <a:rPr lang="en-US" altLang="zh-TW" sz="7200" b="1" dirty="0">
                <a:solidFill>
                  <a:schemeClr val="accent1"/>
                </a:solidFill>
              </a:rPr>
              <a:t>Big Data Analytics Applications</a:t>
            </a:r>
          </a:p>
        </p:txBody>
      </p:sp>
    </p:spTree>
    <p:extLst>
      <p:ext uri="{BB962C8B-B14F-4D97-AF65-F5344CB8AC3E}">
        <p14:creationId xmlns:p14="http://schemas.microsoft.com/office/powerpoint/2010/main" val="24427587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47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Data Mining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Is a Blend of Multiple Disciplines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23ABA-C84E-994D-AC7C-B2F642FF6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06" y="1272080"/>
            <a:ext cx="5043066" cy="532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658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55650" y="188913"/>
            <a:ext cx="7764463" cy="1044575"/>
          </a:xfrm>
        </p:spPr>
        <p:txBody>
          <a:bodyPr/>
          <a:lstStyle/>
          <a:p>
            <a:pPr eaLnBrk="1" hangingPunct="1"/>
            <a:r>
              <a:rPr lang="en-US" altLang="zh-TW" dirty="0">
                <a:solidFill>
                  <a:srgbClr val="C00000"/>
                </a:solidFill>
                <a:latin typeface="Calibri" charset="0"/>
                <a:ea typeface="標楷體" charset="-120"/>
              </a:rPr>
              <a:t>Data Mining </a:t>
            </a:r>
            <a:r>
              <a:rPr lang="en-US" altLang="zh-TW" dirty="0">
                <a:latin typeface="Calibri" charset="0"/>
                <a:ea typeface="標楷體" charset="-120"/>
              </a:rPr>
              <a:t>at the </a:t>
            </a:r>
            <a:br>
              <a:rPr lang="en-US" altLang="zh-TW" dirty="0">
                <a:latin typeface="Calibri" charset="0"/>
                <a:ea typeface="標楷體" charset="-120"/>
              </a:rPr>
            </a:br>
            <a:r>
              <a:rPr lang="en-US" altLang="zh-TW" dirty="0">
                <a:latin typeface="Calibri" charset="0"/>
                <a:ea typeface="標楷體" charset="-120"/>
              </a:rPr>
              <a:t>Intersection of Many Disciplines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96975"/>
            <a:ext cx="59372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2867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A6C17F5-7516-D341-9DDE-25745447695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082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49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86409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Data Mining </a:t>
            </a:r>
            <a:r>
              <a:rPr lang="en-US" dirty="0">
                <a:solidFill>
                  <a:schemeClr val="accent1"/>
                </a:solidFill>
              </a:rPr>
              <a:t>Tasks &amp; Methods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41" y="789717"/>
            <a:ext cx="5475310" cy="5865667"/>
          </a:xfrm>
          <a:prstGeom prst="rect">
            <a:avLst/>
          </a:prstGeom>
        </p:spPr>
      </p:pic>
      <p:sp>
        <p:nvSpPr>
          <p:cNvPr id="8" name="圓角矩形 5">
            <a:extLst>
              <a:ext uri="{FF2B5EF4-FFF2-40B4-BE49-F238E27FC236}">
                <a16:creationId xmlns:a16="http://schemas.microsoft.com/office/drawing/2014/main" id="{AA870822-D138-DA41-B844-A5F105B9EB73}"/>
              </a:ext>
            </a:extLst>
          </p:cNvPr>
          <p:cNvSpPr/>
          <p:nvPr/>
        </p:nvSpPr>
        <p:spPr>
          <a:xfrm>
            <a:off x="2770449" y="1124744"/>
            <a:ext cx="5545967" cy="2074255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圓角矩形 5">
            <a:extLst>
              <a:ext uri="{FF2B5EF4-FFF2-40B4-BE49-F238E27FC236}">
                <a16:creationId xmlns:a16="http://schemas.microsoft.com/office/drawing/2014/main" id="{EBEB4B97-7DA5-E84F-B100-1874B417C18F}"/>
              </a:ext>
            </a:extLst>
          </p:cNvPr>
          <p:cNvSpPr/>
          <p:nvPr/>
        </p:nvSpPr>
        <p:spPr>
          <a:xfrm>
            <a:off x="2770449" y="3212976"/>
            <a:ext cx="5545967" cy="1943452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圓角矩形 5">
            <a:extLst>
              <a:ext uri="{FF2B5EF4-FFF2-40B4-BE49-F238E27FC236}">
                <a16:creationId xmlns:a16="http://schemas.microsoft.com/office/drawing/2014/main" id="{EC2FE19B-883A-4743-BFD7-5E9937D21B6E}"/>
              </a:ext>
            </a:extLst>
          </p:cNvPr>
          <p:cNvSpPr/>
          <p:nvPr/>
        </p:nvSpPr>
        <p:spPr>
          <a:xfrm>
            <a:off x="2770449" y="5157008"/>
            <a:ext cx="5545967" cy="1512352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A090084-8E54-264C-A503-0727682AC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1" y="1268760"/>
            <a:ext cx="2429256" cy="1747281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  <a:latin typeface="+mn-lt"/>
                <a:ea typeface="+mn-ea"/>
              </a:rPr>
              <a:t>Prediction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389D9EC-F22B-234E-9259-31B000011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1" y="3376080"/>
            <a:ext cx="2429256" cy="1597389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  <a:latin typeface="+mn-lt"/>
                <a:ea typeface="+mn-ea"/>
              </a:rPr>
              <a:t>Association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7F6C048-0AEA-7244-9912-3B4C21DC8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5190073"/>
            <a:ext cx="2429256" cy="1329790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  <a:latin typeface="+mn-lt"/>
                <a:ea typeface="+mn-ea"/>
              </a:rPr>
              <a:t>Segmentation</a:t>
            </a:r>
          </a:p>
        </p:txBody>
      </p:sp>
    </p:spTree>
    <p:extLst>
      <p:ext uri="{BB962C8B-B14F-4D97-AF65-F5344CB8AC3E}">
        <p14:creationId xmlns:p14="http://schemas.microsoft.com/office/powerpoint/2010/main" val="760126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DE085-BCB7-B543-9120-1C408A57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altLang="zh-TW" sz="8000" dirty="0">
                <a:solidFill>
                  <a:srgbClr val="FF0000"/>
                </a:solidFill>
              </a:rPr>
              <a:t>ABC: </a:t>
            </a:r>
            <a:br>
              <a:rPr lang="en-US" altLang="zh-TW" sz="8000" dirty="0">
                <a:solidFill>
                  <a:srgbClr val="FF0000"/>
                </a:solidFill>
              </a:rPr>
            </a:br>
            <a:r>
              <a:rPr lang="en-US" altLang="zh-TW" sz="8000" dirty="0">
                <a:solidFill>
                  <a:srgbClr val="FF0000"/>
                </a:solidFill>
              </a:rPr>
              <a:t>AI, </a:t>
            </a:r>
            <a:br>
              <a:rPr lang="en-US" altLang="zh-TW" sz="8000" dirty="0">
                <a:solidFill>
                  <a:srgbClr val="FF0000"/>
                </a:solidFill>
              </a:rPr>
            </a:br>
            <a:r>
              <a:rPr lang="en-US" altLang="zh-TW" sz="8000" dirty="0">
                <a:solidFill>
                  <a:srgbClr val="FF0000"/>
                </a:solidFill>
              </a:rPr>
              <a:t>Big Data, </a:t>
            </a:r>
            <a:br>
              <a:rPr lang="en-US" altLang="zh-TW" sz="8000" dirty="0">
                <a:solidFill>
                  <a:srgbClr val="FF0000"/>
                </a:solidFill>
              </a:rPr>
            </a:br>
            <a:r>
              <a:rPr lang="en-US" altLang="zh-TW" sz="8000" dirty="0">
                <a:solidFill>
                  <a:srgbClr val="FF0000"/>
                </a:solidFill>
              </a:rPr>
              <a:t>Cloud Computing</a:t>
            </a:r>
            <a:endParaRPr lang="en-US" sz="8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13EAE-B97F-F241-B204-92BED3198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21998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E56ED-562A-8B4C-AA71-2387D24DD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37" y="0"/>
            <a:ext cx="8929563" cy="85559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Evolution of Business Intelligence (BI)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09B57-D4CD-2340-ACAC-AA646926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50</a:t>
            </a:fld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681516-76C8-C54C-9059-05831BD10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80" y="836712"/>
            <a:ext cx="7240440" cy="5539135"/>
          </a:xfrm>
          <a:prstGeom prst="rect">
            <a:avLst/>
          </a:prstGeom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BD81EBF7-744F-8046-8FC0-50FFEE8F9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9239434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D9881-61DC-DB41-B976-90583DBE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 High-Level Architecture of BI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86E1C-999B-814A-84B8-F1BD29D32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40AC0-95FE-4049-A861-B689CEAFF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8783281" cy="4320480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178E0688-F5CC-644F-9DD1-3043385B5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8747202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52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A348A-5425-6B4E-82CF-89B25169A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153" y="620688"/>
            <a:ext cx="6896365" cy="58246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Three Types of Analytics 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0928334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531E1-D79E-C849-9F84-986FADAB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53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D289CC-F11A-F149-8589-AD7B1756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2008"/>
            <a:ext cx="8229600" cy="83671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Analytics Ecosystem</a:t>
            </a:r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88B94699-666F-DD4F-AF7D-2452A18E7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6FE6B0-E38C-9F44-8A78-6E115958C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408" y="891228"/>
            <a:ext cx="6499183" cy="552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028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531E1-D79E-C849-9F84-986FADAB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54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D289CC-F11A-F149-8589-AD7B1756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2008"/>
            <a:ext cx="8229600" cy="83671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Job Titles of Analytics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826704-852D-4E43-AB9E-1CE30F4E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908" y="908720"/>
            <a:ext cx="5222856" cy="550670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F20D4C7-9E3C-5746-9D1B-B3A0D0151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2869249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 Data to Knowledge Continuum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55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7340E-9804-B54F-A842-BBF0BA84B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02" y="770185"/>
            <a:ext cx="7467396" cy="5683151"/>
          </a:xfrm>
          <a:prstGeom prst="rect">
            <a:avLst/>
          </a:prstGeom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028EC6B6-3B82-B641-974C-89D5B9D6F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539576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9810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b="1" dirty="0">
                <a:solidFill>
                  <a:schemeClr val="accent1"/>
                </a:solidFill>
              </a:rPr>
              <a:t>Social Big Data Mining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</a:rPr>
              <a:t>(Hiroshi Ishikawa, 2015)</a:t>
            </a:r>
            <a:endParaRPr lang="zh-TW" altLang="en-U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5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9356EB0-271E-1C49-BF3B-AC0AF736394A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119188"/>
            <a:ext cx="352901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763713" y="6519863"/>
            <a:ext cx="6164262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  <a:hlinkClick r:id="rId3"/>
              </a:rPr>
              <a:t>http://www.amazon.com/Social-Data-Mining-Hiroshi-Ishikawa/dp/149871093X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4525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邊形 15"/>
          <p:cNvSpPr>
            <a:spLocks noChangeArrowheads="1"/>
          </p:cNvSpPr>
          <p:nvPr/>
        </p:nvSpPr>
        <p:spPr bwMode="auto">
          <a:xfrm>
            <a:off x="2559050" y="5156200"/>
            <a:ext cx="4316413" cy="1228725"/>
          </a:xfrm>
          <a:prstGeom prst="parallelogram">
            <a:avLst>
              <a:gd name="adj" fmla="val 24981"/>
            </a:avLst>
          </a:prstGeom>
          <a:gradFill rotWithShape="1">
            <a:gsLst>
              <a:gs pos="0">
                <a:srgbClr val="DAFDA7"/>
              </a:gs>
              <a:gs pos="35001">
                <a:srgbClr val="E4FDC2"/>
              </a:gs>
              <a:gs pos="100000">
                <a:srgbClr val="F5FFE6"/>
              </a:gs>
            </a:gsLst>
            <a:lin ang="162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58432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b="1" dirty="0">
                <a:solidFill>
                  <a:schemeClr val="accent1"/>
                </a:solidFill>
              </a:rPr>
              <a:t>Architecture for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Social Big Data Mining</a:t>
            </a:r>
            <a:br>
              <a:rPr lang="en-US" altLang="zh-TW" b="1" dirty="0"/>
            </a:b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</a:rPr>
              <a:t>(Hiroshi Ishikawa, 2015)</a:t>
            </a:r>
            <a:endParaRPr lang="zh-TW" altLang="en-US" sz="2400" b="1" dirty="0"/>
          </a:p>
        </p:txBody>
      </p:sp>
      <p:sp>
        <p:nvSpPr>
          <p:cNvPr id="2253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DB5D910-7910-7F42-A9C6-766B9EFA03B7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流程圖: 磁碟 4"/>
          <p:cNvSpPr>
            <a:spLocks noChangeArrowheads="1"/>
          </p:cNvSpPr>
          <p:nvPr/>
        </p:nvSpPr>
        <p:spPr bwMode="auto">
          <a:xfrm>
            <a:off x="2663825" y="5445125"/>
            <a:ext cx="360363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7" name="流程圖: 磁碟 6"/>
          <p:cNvSpPr>
            <a:spLocks noChangeArrowheads="1"/>
          </p:cNvSpPr>
          <p:nvPr/>
        </p:nvSpPr>
        <p:spPr bwMode="auto">
          <a:xfrm>
            <a:off x="2555875" y="5661025"/>
            <a:ext cx="360363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8" name="流程圖: 磁碟 7"/>
          <p:cNvSpPr>
            <a:spLocks noChangeArrowheads="1"/>
          </p:cNvSpPr>
          <p:nvPr/>
        </p:nvSpPr>
        <p:spPr bwMode="auto">
          <a:xfrm>
            <a:off x="2411413" y="5876925"/>
            <a:ext cx="360362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9" name="流程圖: 磁碟 8"/>
          <p:cNvSpPr>
            <a:spLocks noChangeArrowheads="1"/>
          </p:cNvSpPr>
          <p:nvPr/>
        </p:nvSpPr>
        <p:spPr bwMode="auto">
          <a:xfrm>
            <a:off x="6696075" y="5300663"/>
            <a:ext cx="360363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0" name="流程圖: 磁碟 9"/>
          <p:cNvSpPr>
            <a:spLocks noChangeArrowheads="1"/>
          </p:cNvSpPr>
          <p:nvPr/>
        </p:nvSpPr>
        <p:spPr bwMode="auto">
          <a:xfrm>
            <a:off x="6591300" y="5516563"/>
            <a:ext cx="360363" cy="433387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1" name="流程圖: 磁碟 10"/>
          <p:cNvSpPr>
            <a:spLocks noChangeArrowheads="1"/>
          </p:cNvSpPr>
          <p:nvPr/>
        </p:nvSpPr>
        <p:spPr bwMode="auto">
          <a:xfrm>
            <a:off x="6446838" y="5732463"/>
            <a:ext cx="360362" cy="433387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3" name="平行四邊形 12"/>
          <p:cNvSpPr>
            <a:spLocks noChangeArrowheads="1"/>
          </p:cNvSpPr>
          <p:nvPr/>
        </p:nvSpPr>
        <p:spPr bwMode="auto">
          <a:xfrm>
            <a:off x="2846388" y="1844675"/>
            <a:ext cx="4318000" cy="1368425"/>
          </a:xfrm>
          <a:prstGeom prst="parallelogram">
            <a:avLst>
              <a:gd name="adj" fmla="val 24995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5" name="平行四邊形 14"/>
          <p:cNvSpPr>
            <a:spLocks noChangeArrowheads="1"/>
          </p:cNvSpPr>
          <p:nvPr/>
        </p:nvSpPr>
        <p:spPr bwMode="auto">
          <a:xfrm>
            <a:off x="2654300" y="3429000"/>
            <a:ext cx="4318000" cy="1547813"/>
          </a:xfrm>
          <a:prstGeom prst="parallelogram">
            <a:avLst>
              <a:gd name="adj" fmla="val 25004"/>
            </a:avLst>
          </a:pr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7" name="平行四邊形 16"/>
          <p:cNvSpPr>
            <a:spLocks noChangeArrowheads="1"/>
          </p:cNvSpPr>
          <p:nvPr/>
        </p:nvSpPr>
        <p:spPr bwMode="auto">
          <a:xfrm>
            <a:off x="4464050" y="5661025"/>
            <a:ext cx="1633538" cy="396875"/>
          </a:xfrm>
          <a:prstGeom prst="parallelogram">
            <a:avLst>
              <a:gd name="adj" fmla="val 25001"/>
            </a:avLst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  <a:latin typeface="+mn-lt"/>
                <a:ea typeface="+mn-ea"/>
              </a:rPr>
              <a:t>Hardware</a:t>
            </a:r>
            <a:endParaRPr lang="zh-TW" altLang="en-US" sz="20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8" name="平行四邊形 17"/>
          <p:cNvSpPr>
            <a:spLocks noChangeArrowheads="1"/>
          </p:cNvSpPr>
          <p:nvPr/>
        </p:nvSpPr>
        <p:spPr bwMode="auto">
          <a:xfrm>
            <a:off x="3335338" y="5300663"/>
            <a:ext cx="1631950" cy="396875"/>
          </a:xfrm>
          <a:prstGeom prst="parallelogram">
            <a:avLst>
              <a:gd name="adj" fmla="val 24977"/>
            </a:avLst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  <a:latin typeface="+mn-lt"/>
                <a:ea typeface="+mn-ea"/>
              </a:rPr>
              <a:t>Software</a:t>
            </a:r>
            <a:endParaRPr lang="zh-TW" altLang="en-US" sz="20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291138" y="5229225"/>
            <a:ext cx="12414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Social 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113338" y="6083300"/>
            <a:ext cx="15113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新細明體" pitchFamily="18" charset="-120"/>
              </a:rPr>
              <a:t>Physical Layer</a:t>
            </a:r>
            <a:endParaRPr lang="zh-TW" altLang="en-US" b="1" dirty="0">
              <a:solidFill>
                <a:schemeClr val="accent3">
                  <a:lumMod val="50000"/>
                </a:schemeClr>
              </a:solidFill>
              <a:latin typeface="+mn-lt"/>
              <a:ea typeface="新細明體" pitchFamily="18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292725" y="4652963"/>
            <a:ext cx="13985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tx2"/>
                </a:solidFill>
                <a:latin typeface="+mn-lt"/>
                <a:ea typeface="新細明體" pitchFamily="18" charset="-120"/>
              </a:rPr>
              <a:t>Logical Layer</a:t>
            </a:r>
            <a:endParaRPr lang="zh-TW" altLang="en-US" b="1" dirty="0">
              <a:solidFill>
                <a:schemeClr val="tx2"/>
              </a:solidFill>
              <a:latin typeface="+mn-lt"/>
              <a:ea typeface="新細明體" pitchFamily="18" charset="-120"/>
            </a:endParaRPr>
          </a:p>
        </p:txBody>
      </p:sp>
      <p:sp>
        <p:nvSpPr>
          <p:cNvPr id="14" name="橢圓 13"/>
          <p:cNvSpPr>
            <a:spLocks noChangeArrowheads="1"/>
          </p:cNvSpPr>
          <p:nvPr/>
        </p:nvSpPr>
        <p:spPr bwMode="auto">
          <a:xfrm>
            <a:off x="3167063" y="1952625"/>
            <a:ext cx="3365500" cy="931863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dk1"/>
                </a:solidFill>
                <a:latin typeface="+mn-lt"/>
                <a:ea typeface="+mn-ea"/>
              </a:rPr>
              <a:t>Integrated analysis</a:t>
            </a:r>
            <a:endParaRPr lang="zh-TW" altLang="en-US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24" name="橢圓 23"/>
          <p:cNvSpPr>
            <a:spLocks noChangeArrowheads="1"/>
          </p:cNvSpPr>
          <p:nvPr/>
        </p:nvSpPr>
        <p:spPr bwMode="auto">
          <a:xfrm>
            <a:off x="2879725" y="4214813"/>
            <a:ext cx="1327150" cy="582612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400" dirty="0">
                <a:solidFill>
                  <a:schemeClr val="dk1"/>
                </a:solidFill>
                <a:latin typeface="+mn-lt"/>
                <a:ea typeface="+mn-ea"/>
              </a:rPr>
              <a:t>Multivariate analysis</a:t>
            </a:r>
            <a:endParaRPr lang="zh-TW" altLang="en-US" sz="1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25" name="橢圓 24"/>
          <p:cNvSpPr>
            <a:spLocks noChangeArrowheads="1"/>
          </p:cNvSpPr>
          <p:nvPr/>
        </p:nvSpPr>
        <p:spPr bwMode="auto">
          <a:xfrm>
            <a:off x="4294188" y="4149725"/>
            <a:ext cx="1327150" cy="582613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400" dirty="0">
                <a:solidFill>
                  <a:schemeClr val="dk1"/>
                </a:solidFill>
                <a:latin typeface="+mn-lt"/>
                <a:ea typeface="+mn-ea"/>
              </a:rPr>
              <a:t>Application specific task</a:t>
            </a:r>
            <a:endParaRPr lang="zh-TW" altLang="en-US" sz="1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28" name="橢圓 27"/>
          <p:cNvSpPr>
            <a:spLocks noChangeArrowheads="1"/>
          </p:cNvSpPr>
          <p:nvPr/>
        </p:nvSpPr>
        <p:spPr bwMode="auto">
          <a:xfrm>
            <a:off x="5834063" y="2273300"/>
            <a:ext cx="430212" cy="292100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3827463" y="2160588"/>
            <a:ext cx="2006600" cy="539750"/>
          </a:xfrm>
          <a:prstGeom prst="ellipse">
            <a:avLst/>
          </a:prstGeom>
          <a:noFill/>
          <a:ln w="28575">
            <a:prstDash val="sysDash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/>
          </a:p>
        </p:txBody>
      </p:sp>
      <p:sp>
        <p:nvSpPr>
          <p:cNvPr id="31" name="橢圓 30"/>
          <p:cNvSpPr>
            <a:spLocks noChangeArrowheads="1"/>
          </p:cNvSpPr>
          <p:nvPr/>
        </p:nvSpPr>
        <p:spPr bwMode="auto">
          <a:xfrm>
            <a:off x="4597400" y="2565400"/>
            <a:ext cx="430213" cy="290513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32" name="橢圓 31"/>
          <p:cNvSpPr>
            <a:spLocks noChangeArrowheads="1"/>
          </p:cNvSpPr>
          <p:nvPr/>
        </p:nvSpPr>
        <p:spPr bwMode="auto">
          <a:xfrm>
            <a:off x="3397250" y="2273300"/>
            <a:ext cx="430213" cy="292100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cxnSp>
        <p:nvCxnSpPr>
          <p:cNvPr id="33" name="直線接點 32"/>
          <p:cNvCxnSpPr>
            <a:stCxn id="32" idx="2"/>
            <a:endCxn id="24" idx="2"/>
          </p:cNvCxnSpPr>
          <p:nvPr/>
        </p:nvCxnSpPr>
        <p:spPr>
          <a:xfrm flipH="1">
            <a:off x="2879725" y="2419350"/>
            <a:ext cx="517525" cy="20859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>
            <a:stCxn id="32" idx="6"/>
            <a:endCxn id="24" idx="6"/>
          </p:cNvCxnSpPr>
          <p:nvPr/>
        </p:nvCxnSpPr>
        <p:spPr>
          <a:xfrm>
            <a:off x="3827463" y="2419350"/>
            <a:ext cx="379412" cy="20859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>
            <a:stCxn id="31" idx="2"/>
            <a:endCxn id="25" idx="2"/>
          </p:cNvCxnSpPr>
          <p:nvPr/>
        </p:nvCxnSpPr>
        <p:spPr>
          <a:xfrm flipH="1">
            <a:off x="4294188" y="2709863"/>
            <a:ext cx="303212" cy="17303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>
            <a:stCxn id="31" idx="6"/>
            <a:endCxn id="25" idx="6"/>
          </p:cNvCxnSpPr>
          <p:nvPr/>
        </p:nvCxnSpPr>
        <p:spPr>
          <a:xfrm>
            <a:off x="5027613" y="2709863"/>
            <a:ext cx="593725" cy="17303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橢圓 25"/>
          <p:cNvSpPr>
            <a:spLocks noChangeArrowheads="1"/>
          </p:cNvSpPr>
          <p:nvPr/>
        </p:nvSpPr>
        <p:spPr bwMode="auto">
          <a:xfrm>
            <a:off x="5291138" y="3573463"/>
            <a:ext cx="1327150" cy="582612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b="1" dirty="0">
                <a:solidFill>
                  <a:srgbClr val="FF0000"/>
                </a:solidFill>
                <a:latin typeface="+mn-lt"/>
                <a:ea typeface="+mn-ea"/>
              </a:rPr>
              <a:t>Data </a:t>
            </a:r>
            <a:br>
              <a:rPr lang="en-US" altLang="zh-TW" b="1" dirty="0">
                <a:solidFill>
                  <a:srgbClr val="FF0000"/>
                </a:solidFill>
                <a:latin typeface="+mn-lt"/>
                <a:ea typeface="+mn-ea"/>
              </a:rPr>
            </a:br>
            <a:r>
              <a:rPr lang="en-US" altLang="zh-TW" b="1" dirty="0">
                <a:solidFill>
                  <a:srgbClr val="FF0000"/>
                </a:solidFill>
                <a:latin typeface="+mn-lt"/>
                <a:ea typeface="+mn-ea"/>
              </a:rPr>
              <a:t>Mining</a:t>
            </a:r>
            <a:endParaRPr lang="zh-TW" altLang="en-US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cxnSp>
        <p:nvCxnSpPr>
          <p:cNvPr id="45" name="直線接點 44"/>
          <p:cNvCxnSpPr>
            <a:stCxn id="28" idx="6"/>
            <a:endCxn id="26" idx="6"/>
          </p:cNvCxnSpPr>
          <p:nvPr/>
        </p:nvCxnSpPr>
        <p:spPr>
          <a:xfrm>
            <a:off x="6264275" y="2419350"/>
            <a:ext cx="354013" cy="14446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>
            <a:stCxn id="28" idx="2"/>
          </p:cNvCxnSpPr>
          <p:nvPr/>
        </p:nvCxnSpPr>
        <p:spPr>
          <a:xfrm flipH="1">
            <a:off x="5280025" y="2419350"/>
            <a:ext cx="554038" cy="14446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5087938" y="2916238"/>
            <a:ext cx="182403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新細明體" pitchFamily="18" charset="-120"/>
              </a:rPr>
              <a:t>Conceptual Layer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+mn-lt"/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179388" y="1763713"/>
            <a:ext cx="22828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Enabling Technologies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7732713" y="1763713"/>
            <a:ext cx="9858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Analysts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7092950" y="2133600"/>
            <a:ext cx="1954213" cy="4302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Model Construction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Explanation by Model </a:t>
            </a:r>
            <a:endParaRPr lang="zh-TW" altLang="en-US" sz="1400" b="1" dirty="0">
              <a:latin typeface="+mn-lt"/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7115175" y="3357563"/>
            <a:ext cx="1825625" cy="17224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Construction and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confirmation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of individual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hypothesis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Description and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execution of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application-specific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task</a:t>
            </a:r>
            <a:endParaRPr lang="zh-TW" altLang="en-US" sz="1400" b="1" dirty="0">
              <a:latin typeface="+mn-lt"/>
              <a:ea typeface="新細明體" pitchFamily="18" charset="-12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79375" y="2192338"/>
            <a:ext cx="2203450" cy="2159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Integrated analysis model</a:t>
            </a:r>
            <a:endParaRPr lang="zh-TW" altLang="en-US" sz="1400" b="1" dirty="0">
              <a:latin typeface="+mn-lt"/>
              <a:ea typeface="新細明體" pitchFamily="18" charset="-120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79375" y="3486150"/>
            <a:ext cx="2417763" cy="12938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Natural Language Processing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Information Extraction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Anomaly Detection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Discovery of relationships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among heterogeneous data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Large-scale visualization</a:t>
            </a:r>
            <a:endParaRPr lang="zh-TW" altLang="en-US" sz="1400" b="1" dirty="0">
              <a:latin typeface="+mn-lt"/>
              <a:ea typeface="新細明體" pitchFamily="18" charset="-120"/>
            </a:endParaRPr>
          </a:p>
        </p:txBody>
      </p:sp>
      <p:sp>
        <p:nvSpPr>
          <p:cNvPr id="58" name="圓角矩形 57"/>
          <p:cNvSpPr/>
          <p:nvPr/>
        </p:nvSpPr>
        <p:spPr>
          <a:xfrm>
            <a:off x="68263" y="2133600"/>
            <a:ext cx="2525712" cy="3636963"/>
          </a:xfrm>
          <a:prstGeom prst="roundRect">
            <a:avLst>
              <a:gd name="adj" fmla="val 4171"/>
            </a:avLst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79375" y="5283200"/>
            <a:ext cx="2462213" cy="2159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Parallel distrusted processing</a:t>
            </a:r>
            <a:endParaRPr lang="zh-TW" altLang="en-US" sz="1400" b="1" dirty="0">
              <a:latin typeface="+mn-lt"/>
              <a:ea typeface="新細明體" pitchFamily="18" charset="-120"/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7121525" y="2095500"/>
            <a:ext cx="1925638" cy="3636963"/>
          </a:xfrm>
          <a:prstGeom prst="roundRect">
            <a:avLst>
              <a:gd name="adj" fmla="val 4171"/>
            </a:avLst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484438" y="6638925"/>
            <a:ext cx="4572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+mn-lt"/>
                <a:ea typeface="新細明體" pitchFamily="18" charset="-120"/>
              </a:rPr>
              <a:t>Source: Hiroshi Ishikawa (2015), Social Big Data Mining, CRC Press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  <a:latin typeface="+mn-lt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35478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312738" y="115888"/>
            <a:ext cx="8580437" cy="792162"/>
          </a:xfrm>
        </p:spPr>
        <p:txBody>
          <a:bodyPr/>
          <a:lstStyle/>
          <a:p>
            <a:r>
              <a:rPr lang="en-US" altLang="zh-TW" sz="40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 (BI) Infrastructure</a:t>
            </a:r>
            <a:endParaRPr lang="zh-TW" altLang="en-US" sz="4000" b="1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355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C224871-2C42-1A47-93B7-62B43DBD08DC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58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3556" name="Picture Placeholder 1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850" y="908050"/>
            <a:ext cx="7988300" cy="5478463"/>
          </a:xfrm>
        </p:spPr>
      </p:pic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 sz="1000">
                <a:solidFill>
                  <a:srgbClr val="898989"/>
                </a:solidFill>
                <a:latin typeface="Calibri" charset="0"/>
              </a:rPr>
              <a:t>Source: Kenneth C. Laudon &amp; Jane P. Laudon (2014), Management Information Systems: Managing the Digital Firm, Thirteenth Edition, Pearson. </a:t>
            </a:r>
            <a:endParaRPr kumimoji="0" lang="es-ES" altLang="zh-TW" sz="10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7308850" y="5734050"/>
            <a:ext cx="1189038" cy="327025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814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88913"/>
            <a:ext cx="8686800" cy="936625"/>
          </a:xfrm>
        </p:spPr>
        <p:txBody>
          <a:bodyPr lIns="92075" tIns="46038" rIns="92075" bIns="46038">
            <a:normAutofit/>
          </a:bodyPr>
          <a:lstStyle/>
          <a:p>
            <a:r>
              <a:rPr lang="en-US" altLang="zh-TW" sz="4000" b="1" dirty="0">
                <a:solidFill>
                  <a:srgbClr val="FFC000"/>
                </a:solidFill>
                <a:latin typeface="Calibri" charset="0"/>
                <a:ea typeface="標楷體" charset="-120"/>
              </a:rPr>
              <a:t>Business Intelligence </a:t>
            </a:r>
            <a:r>
              <a:rPr lang="en-US" altLang="zh-TW" sz="4000" b="1" dirty="0">
                <a:latin typeface="Calibri" charset="0"/>
                <a:ea typeface="標楷體" charset="-120"/>
              </a:rPr>
              <a:t>and </a:t>
            </a:r>
            <a:r>
              <a:rPr lang="en-US" altLang="zh-TW" sz="4000" b="1" dirty="0">
                <a:solidFill>
                  <a:srgbClr val="FF0000"/>
                </a:solidFill>
                <a:latin typeface="Calibri" charset="0"/>
                <a:ea typeface="標楷體" charset="-120"/>
              </a:rPr>
              <a:t>Data Mining</a:t>
            </a:r>
            <a:endParaRPr lang="en-US" altLang="zh-TW" sz="4000" b="1" dirty="0">
              <a:solidFill>
                <a:srgbClr val="FFC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9" name="AutoShape 1027"/>
          <p:cNvSpPr>
            <a:spLocks noChangeArrowheads="1"/>
          </p:cNvSpPr>
          <p:nvPr/>
        </p:nvSpPr>
        <p:spPr bwMode="auto">
          <a:xfrm>
            <a:off x="762000" y="1447800"/>
            <a:ext cx="7467600" cy="5029200"/>
          </a:xfrm>
          <a:prstGeom prst="flowChartExtra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en-US" altLang="zh-TW" sz="2400">
              <a:latin typeface="Times New Roman" charset="0"/>
            </a:endParaRPr>
          </a:p>
        </p:txBody>
      </p:sp>
      <p:sp>
        <p:nvSpPr>
          <p:cNvPr id="24580" name="Line 1028"/>
          <p:cNvSpPr>
            <a:spLocks noChangeShapeType="1"/>
          </p:cNvSpPr>
          <p:nvPr/>
        </p:nvSpPr>
        <p:spPr bwMode="auto">
          <a:xfrm>
            <a:off x="1219200" y="5867400"/>
            <a:ext cx="655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Line 1029"/>
          <p:cNvSpPr>
            <a:spLocks noChangeShapeType="1"/>
          </p:cNvSpPr>
          <p:nvPr/>
        </p:nvSpPr>
        <p:spPr bwMode="auto">
          <a:xfrm>
            <a:off x="1676400" y="5257800"/>
            <a:ext cx="563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Line 1030"/>
          <p:cNvSpPr>
            <a:spLocks noChangeShapeType="1"/>
          </p:cNvSpPr>
          <p:nvPr/>
        </p:nvSpPr>
        <p:spPr bwMode="auto">
          <a:xfrm>
            <a:off x="2209800" y="4495800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Line 1031"/>
          <p:cNvSpPr>
            <a:spLocks noChangeShapeType="1"/>
          </p:cNvSpPr>
          <p:nvPr/>
        </p:nvSpPr>
        <p:spPr bwMode="auto">
          <a:xfrm>
            <a:off x="2819400" y="37338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Line 1032"/>
          <p:cNvSpPr>
            <a:spLocks noChangeShapeType="1"/>
          </p:cNvSpPr>
          <p:nvPr/>
        </p:nvSpPr>
        <p:spPr bwMode="auto">
          <a:xfrm>
            <a:off x="3429000" y="28956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Line 1033"/>
          <p:cNvSpPr>
            <a:spLocks noChangeShapeType="1"/>
          </p:cNvSpPr>
          <p:nvPr/>
        </p:nvSpPr>
        <p:spPr bwMode="auto">
          <a:xfrm flipV="1">
            <a:off x="533400" y="1447800"/>
            <a:ext cx="0" cy="502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Line 1034"/>
          <p:cNvSpPr>
            <a:spLocks noChangeShapeType="1"/>
          </p:cNvSpPr>
          <p:nvPr/>
        </p:nvSpPr>
        <p:spPr bwMode="auto">
          <a:xfrm flipV="1">
            <a:off x="8839200" y="1447800"/>
            <a:ext cx="0" cy="502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Text Box 1035"/>
          <p:cNvSpPr txBox="1">
            <a:spLocks noChangeArrowheads="1"/>
          </p:cNvSpPr>
          <p:nvPr/>
        </p:nvSpPr>
        <p:spPr bwMode="auto">
          <a:xfrm>
            <a:off x="593725" y="1509713"/>
            <a:ext cx="1920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b="1" dirty="0">
                <a:latin typeface="Times New Roman" charset="0"/>
              </a:rPr>
              <a:t>Increasing potential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b="1" dirty="0">
                <a:latin typeface="Times New Roman" charset="0"/>
              </a:rPr>
              <a:t>to support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b="1" dirty="0">
                <a:latin typeface="Times New Roman" charset="0"/>
              </a:rPr>
              <a:t>business decisions</a:t>
            </a:r>
          </a:p>
        </p:txBody>
      </p:sp>
      <p:sp>
        <p:nvSpPr>
          <p:cNvPr id="24588" name="Text Box 1036"/>
          <p:cNvSpPr txBox="1">
            <a:spLocks noChangeArrowheads="1"/>
          </p:cNvSpPr>
          <p:nvPr/>
        </p:nvSpPr>
        <p:spPr bwMode="auto">
          <a:xfrm>
            <a:off x="7748588" y="1955800"/>
            <a:ext cx="100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End User</a:t>
            </a:r>
            <a:endParaRPr kumimoji="0" lang="en-US" altLang="zh-TW" sz="1600">
              <a:latin typeface="Times New Roman" charset="0"/>
            </a:endParaRPr>
          </a:p>
        </p:txBody>
      </p:sp>
      <p:sp>
        <p:nvSpPr>
          <p:cNvPr id="24589" name="Text Box 1037"/>
          <p:cNvSpPr txBox="1">
            <a:spLocks noChangeArrowheads="1"/>
          </p:cNvSpPr>
          <p:nvPr/>
        </p:nvSpPr>
        <p:spPr bwMode="auto">
          <a:xfrm>
            <a:off x="7751763" y="2946400"/>
            <a:ext cx="952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Business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  Analyst</a:t>
            </a:r>
          </a:p>
        </p:txBody>
      </p:sp>
      <p:sp>
        <p:nvSpPr>
          <p:cNvPr id="24590" name="Text Box 1038"/>
          <p:cNvSpPr txBox="1">
            <a:spLocks noChangeArrowheads="1"/>
          </p:cNvSpPr>
          <p:nvPr/>
        </p:nvSpPr>
        <p:spPr bwMode="auto">
          <a:xfrm>
            <a:off x="7840663" y="3784600"/>
            <a:ext cx="8556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     Data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Analyst</a:t>
            </a:r>
          </a:p>
        </p:txBody>
      </p:sp>
      <p:sp>
        <p:nvSpPr>
          <p:cNvPr id="24591" name="Text Box 1039"/>
          <p:cNvSpPr txBox="1">
            <a:spLocks noChangeArrowheads="1"/>
          </p:cNvSpPr>
          <p:nvPr/>
        </p:nvSpPr>
        <p:spPr bwMode="auto">
          <a:xfrm>
            <a:off x="8102600" y="5689600"/>
            <a:ext cx="611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DBA</a:t>
            </a:r>
          </a:p>
        </p:txBody>
      </p:sp>
      <p:sp>
        <p:nvSpPr>
          <p:cNvPr id="24592" name="Text Box 1040"/>
          <p:cNvSpPr txBox="1">
            <a:spLocks noChangeArrowheads="1"/>
          </p:cNvSpPr>
          <p:nvPr/>
        </p:nvSpPr>
        <p:spPr bwMode="auto">
          <a:xfrm>
            <a:off x="3886200" y="2178050"/>
            <a:ext cx="121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1800" b="1" dirty="0">
                <a:solidFill>
                  <a:srgbClr val="FFC000"/>
                </a:solidFill>
              </a:rPr>
              <a:t>Decision</a:t>
            </a:r>
            <a:r>
              <a:rPr kumimoji="0" lang="en-US" altLang="zh-TW" sz="1800" dirty="0">
                <a:solidFill>
                  <a:srgbClr val="FFC000"/>
                </a:solidFill>
              </a:rPr>
              <a:t> </a:t>
            </a:r>
            <a:r>
              <a:rPr kumimoji="0" lang="en-US" altLang="zh-TW" sz="1800" b="1" dirty="0">
                <a:solidFill>
                  <a:srgbClr val="FFC000"/>
                </a:solidFill>
              </a:rPr>
              <a:t>Making</a:t>
            </a:r>
          </a:p>
        </p:txBody>
      </p:sp>
      <p:sp>
        <p:nvSpPr>
          <p:cNvPr id="24593" name="Text Box 1041"/>
          <p:cNvSpPr txBox="1">
            <a:spLocks noChangeArrowheads="1"/>
          </p:cNvSpPr>
          <p:nvPr/>
        </p:nvSpPr>
        <p:spPr bwMode="auto">
          <a:xfrm>
            <a:off x="3352800" y="2992438"/>
            <a:ext cx="226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dirty="0"/>
              <a:t>Data Presentation</a:t>
            </a:r>
          </a:p>
        </p:txBody>
      </p:sp>
      <p:sp>
        <p:nvSpPr>
          <p:cNvPr id="24594" name="Text Box 1042"/>
          <p:cNvSpPr txBox="1">
            <a:spLocks noChangeArrowheads="1"/>
          </p:cNvSpPr>
          <p:nvPr/>
        </p:nvSpPr>
        <p:spPr bwMode="auto">
          <a:xfrm>
            <a:off x="3276600" y="3352800"/>
            <a:ext cx="2578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>
                <a:latin typeface="Times New Roman" charset="0"/>
              </a:rPr>
              <a:t>Visualization Techniques</a:t>
            </a:r>
          </a:p>
        </p:txBody>
      </p:sp>
      <p:sp>
        <p:nvSpPr>
          <p:cNvPr id="24595" name="Text Box 1043"/>
          <p:cNvSpPr txBox="1">
            <a:spLocks noChangeArrowheads="1"/>
          </p:cNvSpPr>
          <p:nvPr/>
        </p:nvSpPr>
        <p:spPr bwMode="auto">
          <a:xfrm>
            <a:off x="3657600" y="3765550"/>
            <a:ext cx="1782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24596" name="Text Box 1044"/>
          <p:cNvSpPr txBox="1">
            <a:spLocks noChangeArrowheads="1"/>
          </p:cNvSpPr>
          <p:nvPr/>
        </p:nvSpPr>
        <p:spPr bwMode="auto">
          <a:xfrm>
            <a:off x="3581400" y="4038600"/>
            <a:ext cx="2324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 dirty="0">
                <a:latin typeface="Times New Roman" charset="0"/>
              </a:rPr>
              <a:t>Information Discovery</a:t>
            </a:r>
          </a:p>
        </p:txBody>
      </p:sp>
      <p:sp>
        <p:nvSpPr>
          <p:cNvPr id="24597" name="Text Box 1045"/>
          <p:cNvSpPr txBox="1">
            <a:spLocks noChangeArrowheads="1"/>
          </p:cNvSpPr>
          <p:nvPr/>
        </p:nvSpPr>
        <p:spPr bwMode="auto">
          <a:xfrm>
            <a:off x="3368675" y="4572000"/>
            <a:ext cx="2346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1800" b="1"/>
              <a:t>Data Exploration</a:t>
            </a:r>
          </a:p>
        </p:txBody>
      </p:sp>
      <p:sp>
        <p:nvSpPr>
          <p:cNvPr id="24598" name="Text Box 1047"/>
          <p:cNvSpPr txBox="1">
            <a:spLocks noChangeArrowheads="1"/>
          </p:cNvSpPr>
          <p:nvPr/>
        </p:nvSpPr>
        <p:spPr bwMode="auto">
          <a:xfrm>
            <a:off x="2133600" y="4876800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>
                <a:latin typeface="Times New Roman" charset="0"/>
              </a:rPr>
              <a:t>Statistical Summary, Querying, and Reporting</a:t>
            </a:r>
            <a:endParaRPr kumimoji="0" lang="en-US" altLang="zh-TW" sz="1800" b="1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9239" name="Text Box 1048"/>
          <p:cNvSpPr txBox="1">
            <a:spLocks noChangeArrowheads="1"/>
          </p:cNvSpPr>
          <p:nvPr/>
        </p:nvSpPr>
        <p:spPr bwMode="auto">
          <a:xfrm>
            <a:off x="1600200" y="5410200"/>
            <a:ext cx="496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zh-TW" b="1" dirty="0">
                <a:latin typeface="Calibri" pitchFamily="34" charset="0"/>
                <a:ea typeface="新細明體" pitchFamily="18" charset="-120"/>
              </a:rPr>
              <a:t>Data Preprocessing/Integration, </a:t>
            </a:r>
            <a:r>
              <a:rPr kumimoji="0" lang="en-US" altLang="zh-TW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新細明體" pitchFamily="18" charset="-120"/>
              </a:rPr>
              <a:t>Data Warehouses</a:t>
            </a:r>
          </a:p>
        </p:txBody>
      </p:sp>
      <p:sp>
        <p:nvSpPr>
          <p:cNvPr id="24600" name="Text Box 1049"/>
          <p:cNvSpPr txBox="1">
            <a:spLocks noChangeArrowheads="1"/>
          </p:cNvSpPr>
          <p:nvPr/>
        </p:nvSpPr>
        <p:spPr bwMode="auto">
          <a:xfrm>
            <a:off x="3581400" y="5791200"/>
            <a:ext cx="1697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/>
              <a:t>Data Sources</a:t>
            </a:r>
            <a:endParaRPr kumimoji="0" lang="en-US" altLang="zh-TW" sz="1800" b="1">
              <a:solidFill>
                <a:schemeClr val="bg1"/>
              </a:solidFill>
            </a:endParaRPr>
          </a:p>
        </p:txBody>
      </p:sp>
      <p:sp>
        <p:nvSpPr>
          <p:cNvPr id="24601" name="Text Box 1050"/>
          <p:cNvSpPr txBox="1">
            <a:spLocks noChangeArrowheads="1"/>
          </p:cNvSpPr>
          <p:nvPr/>
        </p:nvSpPr>
        <p:spPr bwMode="auto">
          <a:xfrm>
            <a:off x="1066800" y="6096000"/>
            <a:ext cx="711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>
                <a:latin typeface="Times New Roman" charset="0"/>
              </a:rPr>
              <a:t>Paper, Files, Web documents, Scientific experiments, Database Systems</a:t>
            </a:r>
          </a:p>
        </p:txBody>
      </p:sp>
      <p:sp>
        <p:nvSpPr>
          <p:cNvPr id="24602" name="Line 1051"/>
          <p:cNvSpPr>
            <a:spLocks noChangeShapeType="1"/>
          </p:cNvSpPr>
          <p:nvPr/>
        </p:nvSpPr>
        <p:spPr bwMode="auto">
          <a:xfrm>
            <a:off x="457200" y="6477000"/>
            <a:ext cx="838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3" name="投影片編號版面配置區 2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B084202-3812-7D41-B9FE-226935964D9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7436" name="文字方塊 32"/>
          <p:cNvSpPr txBox="1">
            <a:spLocks noChangeArrowheads="1"/>
          </p:cNvSpPr>
          <p:nvPr/>
        </p:nvSpPr>
        <p:spPr bwMode="auto">
          <a:xfrm>
            <a:off x="900113" y="6597650"/>
            <a:ext cx="7508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0" lang="en-US" altLang="zh-TW" sz="1200" dirty="0">
                <a:solidFill>
                  <a:schemeClr val="bg1">
                    <a:lumMod val="65000"/>
                  </a:schemeClr>
                </a:solidFill>
              </a:rPr>
              <a:t>Source: Jiawei Han and Micheline </a:t>
            </a:r>
            <a:r>
              <a:rPr kumimoji="0" lang="en-US" altLang="zh-TW" sz="1200" dirty="0" err="1">
                <a:solidFill>
                  <a:schemeClr val="bg1">
                    <a:lumMod val="65000"/>
                  </a:schemeClr>
                </a:solidFill>
              </a:rPr>
              <a:t>Kamber</a:t>
            </a:r>
            <a:r>
              <a:rPr kumimoji="0" lang="en-US" altLang="zh-TW" sz="1200" dirty="0">
                <a:solidFill>
                  <a:schemeClr val="bg1">
                    <a:lumMod val="65000"/>
                  </a:schemeClr>
                </a:solidFill>
              </a:rPr>
              <a:t> (2006), Data Mining: Concepts and Techniques, Second Edition, Elsevier</a:t>
            </a:r>
            <a:endParaRPr kumimoji="0"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2987675" y="3751263"/>
            <a:ext cx="2917825" cy="654050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2782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A2D92-33E8-9643-889A-B23264C80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>
                <a:solidFill>
                  <a:schemeClr val="accent1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A2FAD-7684-0444-AA3A-A13A70308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AI</a:t>
            </a:r>
          </a:p>
          <a:p>
            <a:r>
              <a:rPr lang="en-US" sz="6000" b="1" dirty="0"/>
              <a:t>Big Data</a:t>
            </a:r>
          </a:p>
          <a:p>
            <a:r>
              <a:rPr lang="en-US" sz="6000" b="1" dirty="0"/>
              <a:t>Cloud Computing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39BF9-87AA-FF40-B1F7-832EA1631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926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7112"/>
          </a:xfrm>
        </p:spPr>
        <p:txBody>
          <a:bodyPr/>
          <a:lstStyle/>
          <a:p>
            <a:r>
              <a:rPr lang="en-US" altLang="zh-TW" sz="8800" b="1" dirty="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Data Mining</a:t>
            </a:r>
            <a:r>
              <a:rPr lang="en-US" altLang="zh-TW" b="1" dirty="0">
                <a:latin typeface="Calibri" charset="0"/>
                <a:ea typeface="標楷體" charset="0"/>
                <a:cs typeface="標楷體" charset="0"/>
              </a:rPr>
              <a:t>: </a:t>
            </a:r>
            <a:br>
              <a:rPr lang="en-US" altLang="zh-TW" b="1" dirty="0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b="1" dirty="0">
                <a:latin typeface="Calibri" charset="0"/>
                <a:ea typeface="標楷體" charset="0"/>
                <a:cs typeface="標楷體" charset="0"/>
              </a:rPr>
              <a:t>Core </a:t>
            </a:r>
            <a:r>
              <a:rPr lang="en-US" altLang="zh-TW" b="1" dirty="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Analytics</a:t>
            </a:r>
            <a:r>
              <a:rPr lang="en-US" altLang="zh-TW" b="1" dirty="0">
                <a:latin typeface="Calibri" charset="0"/>
                <a:ea typeface="標楷體" charset="0"/>
                <a:cs typeface="標楷體" charset="0"/>
              </a:rPr>
              <a:t> Process</a:t>
            </a:r>
            <a:br>
              <a:rPr lang="en-US" altLang="zh-TW" b="1" dirty="0">
                <a:latin typeface="Calibri" charset="0"/>
                <a:ea typeface="標楷體" charset="0"/>
                <a:cs typeface="標楷體" charset="0"/>
              </a:rPr>
            </a:br>
            <a:br>
              <a:rPr lang="en-US" altLang="zh-TW" b="1" dirty="0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b="1" dirty="0">
                <a:latin typeface="Calibri" charset="0"/>
                <a:ea typeface="標楷體" charset="0"/>
                <a:cs typeface="標楷體" charset="0"/>
              </a:rPr>
              <a:t>The </a:t>
            </a:r>
            <a:r>
              <a:rPr lang="en-US" altLang="zh-TW" b="1" dirty="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KDD Process</a:t>
            </a:r>
            <a:r>
              <a:rPr lang="en-US" altLang="zh-TW" b="1" dirty="0">
                <a:latin typeface="Calibri" charset="0"/>
                <a:ea typeface="標楷體" charset="0"/>
                <a:cs typeface="標楷體" charset="0"/>
              </a:rPr>
              <a:t> for </a:t>
            </a:r>
            <a:br>
              <a:rPr lang="en-US" altLang="zh-TW" b="1" dirty="0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b="1" dirty="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Extracting Useful </a:t>
            </a:r>
            <a:r>
              <a:rPr lang="en-US" altLang="zh-TW" b="1" dirty="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Knowledge</a:t>
            </a:r>
            <a:r>
              <a:rPr lang="en-US" altLang="zh-TW" b="1" dirty="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br>
              <a:rPr lang="en-US" altLang="zh-TW" b="1" dirty="0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b="1" dirty="0">
                <a:latin typeface="Calibri" charset="0"/>
                <a:ea typeface="標楷體" charset="0"/>
                <a:cs typeface="標楷體" charset="0"/>
              </a:rPr>
              <a:t>from Volumes of </a:t>
            </a:r>
            <a:r>
              <a:rPr lang="en-US" altLang="zh-TW" b="1" dirty="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Data</a:t>
            </a:r>
            <a:endParaRPr lang="zh-TW" altLang="en-US" b="1" dirty="0">
              <a:latin typeface="Calibri" charset="0"/>
              <a:ea typeface="標楷體" charset="0"/>
              <a:cs typeface="標楷體" charset="0"/>
            </a:endParaRPr>
          </a:p>
        </p:txBody>
      </p:sp>
      <p:sp>
        <p:nvSpPr>
          <p:cNvPr id="6041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B2250E14-5876-0644-BE18-446F6A3258B9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9048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66688"/>
            <a:ext cx="8477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539750" y="6423025"/>
            <a:ext cx="78486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rgbClr val="A6A6A6"/>
                </a:solidFill>
              </a:rPr>
              <a:t>Source: Fayyad, U., Piatetsky-Shapiro, G., &amp; Smyth, P. (1996). The KDD Process for Extracting Useful Knowledge from Volumes of Data. Communications of the ACM, 39(11), 27-34.</a:t>
            </a:r>
            <a:endParaRPr lang="zh-TW" altLang="en-US" sz="10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199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title"/>
          </p:nvPr>
        </p:nvSpPr>
        <p:spPr>
          <a:xfrm>
            <a:off x="119063" y="0"/>
            <a:ext cx="8858250" cy="1709738"/>
          </a:xfrm>
        </p:spPr>
        <p:txBody>
          <a:bodyPr>
            <a:normAutofit fontScale="90000"/>
          </a:bodyPr>
          <a:lstStyle/>
          <a:p>
            <a:r>
              <a:rPr lang="en-US" altLang="zh-TW" sz="2400" b="1" dirty="0">
                <a:latin typeface="Calibri" charset="0"/>
                <a:ea typeface="標楷體" charset="0"/>
                <a:cs typeface="標楷體" charset="0"/>
              </a:rPr>
              <a:t>Fayyad, U., </a:t>
            </a:r>
            <a:r>
              <a:rPr lang="en-US" altLang="zh-TW" sz="2400" b="1" dirty="0" err="1">
                <a:latin typeface="Calibri" charset="0"/>
                <a:ea typeface="標楷體" charset="0"/>
                <a:cs typeface="標楷體" charset="0"/>
              </a:rPr>
              <a:t>Piatetsky</a:t>
            </a:r>
            <a:r>
              <a:rPr lang="en-US" altLang="zh-TW" sz="2400" b="1" dirty="0">
                <a:latin typeface="Calibri" charset="0"/>
                <a:ea typeface="標楷體" charset="0"/>
                <a:cs typeface="標楷體" charset="0"/>
              </a:rPr>
              <a:t>-Shapiro, G., &amp; Smyth, P. (1996). </a:t>
            </a:r>
            <a:br>
              <a:rPr lang="en-US" altLang="zh-TW" sz="2400" b="1" dirty="0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2400" b="1" dirty="0">
                <a:latin typeface="Calibri" charset="0"/>
                <a:ea typeface="標楷體" charset="0"/>
                <a:cs typeface="標楷體" charset="0"/>
              </a:rPr>
              <a:t>The </a:t>
            </a:r>
            <a:r>
              <a:rPr lang="en-US" altLang="zh-TW" sz="2400" b="1" dirty="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KDD Process</a:t>
            </a:r>
            <a:r>
              <a:rPr lang="en-US" altLang="zh-TW" sz="2400" b="1" dirty="0">
                <a:latin typeface="Calibri" charset="0"/>
                <a:ea typeface="標楷體" charset="0"/>
                <a:cs typeface="標楷體" charset="0"/>
              </a:rPr>
              <a:t> for </a:t>
            </a:r>
            <a:br>
              <a:rPr lang="en-US" altLang="zh-TW" sz="2400" b="1" dirty="0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2400" b="1" dirty="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Extracting Useful </a:t>
            </a:r>
            <a:r>
              <a:rPr lang="en-US" altLang="zh-TW" sz="2400" b="1" dirty="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Knowledge</a:t>
            </a:r>
            <a:r>
              <a:rPr lang="en-US" altLang="zh-TW" sz="2400" b="1" dirty="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br>
              <a:rPr lang="en-US" altLang="zh-TW" sz="2400" b="1" dirty="0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2400" b="1" dirty="0">
                <a:latin typeface="Calibri" charset="0"/>
                <a:ea typeface="標楷體" charset="0"/>
                <a:cs typeface="標楷體" charset="0"/>
              </a:rPr>
              <a:t>from Volumes of </a:t>
            </a:r>
            <a:r>
              <a:rPr lang="en-US" altLang="zh-TW" sz="2400" b="1" dirty="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Data</a:t>
            </a:r>
            <a:r>
              <a:rPr lang="en-US" altLang="zh-TW" sz="2400" b="1" dirty="0">
                <a:latin typeface="Calibri" charset="0"/>
                <a:ea typeface="標楷體" charset="0"/>
                <a:cs typeface="標楷體" charset="0"/>
              </a:rPr>
              <a:t>. </a:t>
            </a:r>
            <a:br>
              <a:rPr lang="en-US" altLang="zh-TW" sz="2400" b="1" dirty="0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2400" b="1" dirty="0">
                <a:latin typeface="Calibri" charset="0"/>
                <a:ea typeface="標楷體" charset="0"/>
                <a:cs typeface="標楷體" charset="0"/>
              </a:rPr>
              <a:t>Communications of the ACM, 39(11), 27-34.</a:t>
            </a:r>
            <a:endParaRPr lang="zh-TW" altLang="en-US" sz="2400" b="1" dirty="0">
              <a:latin typeface="Calibri" charset="0"/>
              <a:ea typeface="標楷體" charset="0"/>
              <a:cs typeface="標楷體" charset="0"/>
            </a:endParaRPr>
          </a:p>
        </p:txBody>
      </p:sp>
      <p:sp>
        <p:nvSpPr>
          <p:cNvPr id="6144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5E4E5819-7DB1-EA45-8509-309E486B8186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61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844675"/>
            <a:ext cx="3384550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0924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0825" y="71438"/>
            <a:ext cx="8686800" cy="1412875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Data Mining </a:t>
            </a:r>
            <a:br>
              <a:rPr lang="en-US" altLang="zh-TW" b="1" dirty="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3200" b="1" dirty="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Knowledge Discovery in Databases</a:t>
            </a:r>
            <a:r>
              <a:rPr lang="en-US" altLang="zh-TW" sz="3200" b="1" dirty="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 (KDD)</a:t>
            </a:r>
            <a:r>
              <a:rPr lang="en-US" altLang="zh-TW" sz="3200" b="1" dirty="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 Process</a:t>
            </a:r>
            <a:br>
              <a:rPr lang="en-US" altLang="zh-TW" sz="3200" b="1" dirty="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2000" b="1" dirty="0">
                <a:solidFill>
                  <a:srgbClr val="A6A6A6"/>
                </a:solidFill>
                <a:latin typeface="Calibri" charset="0"/>
                <a:ea typeface="標楷體" charset="0"/>
                <a:cs typeface="標楷體" charset="0"/>
              </a:rPr>
              <a:t>(Fayyad et al., 1996)</a:t>
            </a:r>
            <a:endParaRPr lang="zh-TW" altLang="en-US" sz="2000" b="1" dirty="0">
              <a:solidFill>
                <a:srgbClr val="A6A6A6"/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sp>
        <p:nvSpPr>
          <p:cNvPr id="6246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8DCFCE91-068D-134F-8632-91351C3BA62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62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65400"/>
            <a:ext cx="87249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539750" y="6423025"/>
            <a:ext cx="78486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rgbClr val="A6A6A6"/>
                </a:solidFill>
              </a:rPr>
              <a:t>Source: Fayyad, U., Piatetsky-Shapiro, G., &amp; Smyth, P. (1996). The KDD Process for Extracting Useful Knowledge from Volumes of Data. Communications of the ACM, 39(11), 27-34.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5580063" y="2781300"/>
            <a:ext cx="863600" cy="450850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7021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14400"/>
          </a:xfrm>
          <a:noFill/>
        </p:spPr>
        <p:txBody>
          <a:bodyPr lIns="92075" tIns="46038" rIns="92075" bIns="46038"/>
          <a:lstStyle/>
          <a:p>
            <a:r>
              <a:rPr lang="en-US" altLang="zh-TW" sz="36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Knowledge Discovery (KDD) Process</a:t>
            </a:r>
          </a:p>
        </p:txBody>
      </p:sp>
      <p:sp>
        <p:nvSpPr>
          <p:cNvPr id="29699" name="Line 2052"/>
          <p:cNvSpPr>
            <a:spLocks noChangeShapeType="1"/>
          </p:cNvSpPr>
          <p:nvPr/>
        </p:nvSpPr>
        <p:spPr bwMode="auto">
          <a:xfrm flipV="1">
            <a:off x="1219200" y="5105400"/>
            <a:ext cx="990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Line 2053"/>
          <p:cNvSpPr>
            <a:spLocks noChangeShapeType="1"/>
          </p:cNvSpPr>
          <p:nvPr/>
        </p:nvSpPr>
        <p:spPr bwMode="auto">
          <a:xfrm flipV="1">
            <a:off x="6781800" y="1600200"/>
            <a:ext cx="990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Line 2054"/>
          <p:cNvSpPr>
            <a:spLocks noChangeShapeType="1"/>
          </p:cNvSpPr>
          <p:nvPr/>
        </p:nvSpPr>
        <p:spPr bwMode="auto">
          <a:xfrm flipV="1">
            <a:off x="5105400" y="2667000"/>
            <a:ext cx="990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Line 2055"/>
          <p:cNvSpPr>
            <a:spLocks noChangeShapeType="1"/>
          </p:cNvSpPr>
          <p:nvPr/>
        </p:nvSpPr>
        <p:spPr bwMode="auto">
          <a:xfrm flipV="1">
            <a:off x="3276600" y="3733800"/>
            <a:ext cx="990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Oval 2056"/>
          <p:cNvSpPr>
            <a:spLocks noChangeArrowheads="1"/>
          </p:cNvSpPr>
          <p:nvPr/>
        </p:nvSpPr>
        <p:spPr bwMode="auto">
          <a:xfrm>
            <a:off x="228600" y="5562600"/>
            <a:ext cx="685800" cy="152400"/>
          </a:xfrm>
          <a:prstGeom prst="ellipse">
            <a:avLst/>
          </a:prstGeom>
          <a:solidFill>
            <a:srgbClr val="00CC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04" name="Rectangle 2057"/>
          <p:cNvSpPr>
            <a:spLocks noChangeArrowheads="1"/>
          </p:cNvSpPr>
          <p:nvPr/>
        </p:nvSpPr>
        <p:spPr bwMode="auto">
          <a:xfrm>
            <a:off x="228600" y="5638800"/>
            <a:ext cx="685800" cy="406400"/>
          </a:xfrm>
          <a:prstGeom prst="rect">
            <a:avLst/>
          </a:prstGeom>
          <a:solidFill>
            <a:srgbClr val="00CC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05" name="Oval 2058"/>
          <p:cNvSpPr>
            <a:spLocks noChangeArrowheads="1"/>
          </p:cNvSpPr>
          <p:nvPr/>
        </p:nvSpPr>
        <p:spPr bwMode="auto">
          <a:xfrm>
            <a:off x="228600" y="5943600"/>
            <a:ext cx="685800" cy="152400"/>
          </a:xfrm>
          <a:prstGeom prst="ellipse">
            <a:avLst/>
          </a:prstGeom>
          <a:solidFill>
            <a:srgbClr val="00CC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06" name="Oval 2059"/>
          <p:cNvSpPr>
            <a:spLocks noChangeArrowheads="1"/>
          </p:cNvSpPr>
          <p:nvPr/>
        </p:nvSpPr>
        <p:spPr bwMode="auto">
          <a:xfrm>
            <a:off x="609600" y="5943600"/>
            <a:ext cx="685800" cy="152400"/>
          </a:xfrm>
          <a:prstGeom prst="ellipse">
            <a:avLst/>
          </a:prstGeom>
          <a:solidFill>
            <a:srgbClr val="00CC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07" name="Rectangle 2060"/>
          <p:cNvSpPr>
            <a:spLocks noChangeArrowheads="1"/>
          </p:cNvSpPr>
          <p:nvPr/>
        </p:nvSpPr>
        <p:spPr bwMode="auto">
          <a:xfrm>
            <a:off x="609600" y="6019800"/>
            <a:ext cx="685800" cy="406400"/>
          </a:xfrm>
          <a:prstGeom prst="rect">
            <a:avLst/>
          </a:prstGeom>
          <a:solidFill>
            <a:srgbClr val="00CC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08" name="Oval 2061"/>
          <p:cNvSpPr>
            <a:spLocks noChangeArrowheads="1"/>
          </p:cNvSpPr>
          <p:nvPr/>
        </p:nvSpPr>
        <p:spPr bwMode="auto">
          <a:xfrm>
            <a:off x="609600" y="6324600"/>
            <a:ext cx="685800" cy="152400"/>
          </a:xfrm>
          <a:prstGeom prst="ellipse">
            <a:avLst/>
          </a:prstGeom>
          <a:solidFill>
            <a:srgbClr val="00CC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09" name="Oval 2062"/>
          <p:cNvSpPr>
            <a:spLocks noChangeArrowheads="1"/>
          </p:cNvSpPr>
          <p:nvPr/>
        </p:nvSpPr>
        <p:spPr bwMode="auto">
          <a:xfrm>
            <a:off x="1295400" y="5715000"/>
            <a:ext cx="685800" cy="152400"/>
          </a:xfrm>
          <a:prstGeom prst="ellipse">
            <a:avLst/>
          </a:prstGeom>
          <a:solidFill>
            <a:srgbClr val="00CC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10" name="Rectangle 2063"/>
          <p:cNvSpPr>
            <a:spLocks noChangeArrowheads="1"/>
          </p:cNvSpPr>
          <p:nvPr/>
        </p:nvSpPr>
        <p:spPr bwMode="auto">
          <a:xfrm>
            <a:off x="1295400" y="5791200"/>
            <a:ext cx="685800" cy="406400"/>
          </a:xfrm>
          <a:prstGeom prst="rect">
            <a:avLst/>
          </a:prstGeom>
          <a:solidFill>
            <a:srgbClr val="00CC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11" name="Oval 2064"/>
          <p:cNvSpPr>
            <a:spLocks noChangeArrowheads="1"/>
          </p:cNvSpPr>
          <p:nvPr/>
        </p:nvSpPr>
        <p:spPr bwMode="auto">
          <a:xfrm>
            <a:off x="1295400" y="6096000"/>
            <a:ext cx="685800" cy="152400"/>
          </a:xfrm>
          <a:prstGeom prst="ellipse">
            <a:avLst/>
          </a:prstGeom>
          <a:solidFill>
            <a:srgbClr val="00CC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12" name="Text Box 2065"/>
          <p:cNvSpPr txBox="1">
            <a:spLocks noChangeArrowheads="1"/>
          </p:cNvSpPr>
          <p:nvPr/>
        </p:nvSpPr>
        <p:spPr bwMode="auto">
          <a:xfrm>
            <a:off x="304800" y="4876800"/>
            <a:ext cx="1743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latin typeface="Times New Roman" charset="0"/>
              </a:rPr>
              <a:t>Data Cleaning</a:t>
            </a:r>
            <a:endParaRPr kumimoji="0" lang="en-US" altLang="zh-TW" sz="1800">
              <a:latin typeface="Times New Roman" charset="0"/>
            </a:endParaRPr>
          </a:p>
        </p:txBody>
      </p:sp>
      <p:sp>
        <p:nvSpPr>
          <p:cNvPr id="29713" name="Text Box 2066"/>
          <p:cNvSpPr txBox="1">
            <a:spLocks noChangeArrowheads="1"/>
          </p:cNvSpPr>
          <p:nvPr/>
        </p:nvSpPr>
        <p:spPr bwMode="auto">
          <a:xfrm>
            <a:off x="1600200" y="5410200"/>
            <a:ext cx="1995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latin typeface="Times New Roman" charset="0"/>
              </a:rPr>
              <a:t>Data Integration</a:t>
            </a:r>
            <a:endParaRPr kumimoji="0" lang="en-US" altLang="zh-TW" sz="1800">
              <a:latin typeface="Times New Roman" charset="0"/>
            </a:endParaRPr>
          </a:p>
        </p:txBody>
      </p:sp>
      <p:sp>
        <p:nvSpPr>
          <p:cNvPr id="29714" name="Text Box 2067"/>
          <p:cNvSpPr txBox="1">
            <a:spLocks noChangeArrowheads="1"/>
          </p:cNvSpPr>
          <p:nvPr/>
        </p:nvSpPr>
        <p:spPr bwMode="auto">
          <a:xfrm>
            <a:off x="1371600" y="6248400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rgbClr val="000099"/>
                </a:solidFill>
                <a:latin typeface="Times New Roman" charset="0"/>
              </a:rPr>
              <a:t>Databases</a:t>
            </a:r>
          </a:p>
        </p:txBody>
      </p:sp>
      <p:sp>
        <p:nvSpPr>
          <p:cNvPr id="29715" name="Text Box 2068"/>
          <p:cNvSpPr txBox="1">
            <a:spLocks noChangeArrowheads="1"/>
          </p:cNvSpPr>
          <p:nvPr/>
        </p:nvSpPr>
        <p:spPr bwMode="auto">
          <a:xfrm>
            <a:off x="1042988" y="4005263"/>
            <a:ext cx="1997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latin typeface="Times New Roman" charset="0"/>
              </a:rPr>
              <a:t>Data Warehouse</a:t>
            </a:r>
          </a:p>
        </p:txBody>
      </p:sp>
      <p:sp>
        <p:nvSpPr>
          <p:cNvPr id="29716" name="Rectangle 2069"/>
          <p:cNvSpPr>
            <a:spLocks noChangeArrowheads="1"/>
          </p:cNvSpPr>
          <p:nvPr/>
        </p:nvSpPr>
        <p:spPr bwMode="auto">
          <a:xfrm>
            <a:off x="2362200" y="4572000"/>
            <a:ext cx="685800" cy="685800"/>
          </a:xfrm>
          <a:prstGeom prst="rect">
            <a:avLst/>
          </a:prstGeom>
          <a:solidFill>
            <a:srgbClr val="00CC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rgbClr val="00CC66"/>
            </a:extrusionClr>
            <a:contourClr>
              <a:srgbClr val="00CC66"/>
            </a:contourClr>
          </a:sp3d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17" name="Rectangle 2070"/>
          <p:cNvSpPr>
            <a:spLocks noChangeArrowheads="1"/>
          </p:cNvSpPr>
          <p:nvPr/>
        </p:nvSpPr>
        <p:spPr bwMode="auto">
          <a:xfrm>
            <a:off x="4419600" y="3429000"/>
            <a:ext cx="457200" cy="457200"/>
          </a:xfrm>
          <a:prstGeom prst="rect">
            <a:avLst/>
          </a:prstGeom>
          <a:solidFill>
            <a:srgbClr val="00CC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rgbClr val="00CC66"/>
            </a:extrusionClr>
            <a:contourClr>
              <a:srgbClr val="00CC66"/>
            </a:contourClr>
          </a:sp3d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18" name="Rectangle 2071"/>
          <p:cNvSpPr>
            <a:spLocks noChangeArrowheads="1"/>
          </p:cNvSpPr>
          <p:nvPr/>
        </p:nvSpPr>
        <p:spPr bwMode="auto">
          <a:xfrm>
            <a:off x="6477000" y="1981200"/>
            <a:ext cx="76200" cy="60960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19" name="Rectangle 2072"/>
          <p:cNvSpPr>
            <a:spLocks noChangeArrowheads="1"/>
          </p:cNvSpPr>
          <p:nvPr/>
        </p:nvSpPr>
        <p:spPr bwMode="auto">
          <a:xfrm>
            <a:off x="6553200" y="2209800"/>
            <a:ext cx="76200" cy="3810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20" name="Rectangle 2073"/>
          <p:cNvSpPr>
            <a:spLocks noChangeArrowheads="1"/>
          </p:cNvSpPr>
          <p:nvPr/>
        </p:nvSpPr>
        <p:spPr bwMode="auto">
          <a:xfrm>
            <a:off x="6400800" y="2133600"/>
            <a:ext cx="76200" cy="457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21" name="Rectangle 2074"/>
          <p:cNvSpPr>
            <a:spLocks noChangeArrowheads="1"/>
          </p:cNvSpPr>
          <p:nvPr/>
        </p:nvSpPr>
        <p:spPr bwMode="auto">
          <a:xfrm>
            <a:off x="6629400" y="2362200"/>
            <a:ext cx="76200" cy="2286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22" name="Rectangle 2075"/>
          <p:cNvSpPr>
            <a:spLocks noChangeArrowheads="1"/>
          </p:cNvSpPr>
          <p:nvPr/>
        </p:nvSpPr>
        <p:spPr bwMode="auto">
          <a:xfrm>
            <a:off x="6172200" y="2590800"/>
            <a:ext cx="685800" cy="76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23" name="Rectangle 2076"/>
          <p:cNvSpPr>
            <a:spLocks noChangeArrowheads="1"/>
          </p:cNvSpPr>
          <p:nvPr/>
        </p:nvSpPr>
        <p:spPr bwMode="auto">
          <a:xfrm>
            <a:off x="6248400" y="2362200"/>
            <a:ext cx="152400" cy="228600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24" name="WordArt 2077"/>
          <p:cNvSpPr>
            <a:spLocks noChangeArrowheads="1" noChangeShapeType="1" noTextEdit="1"/>
          </p:cNvSpPr>
          <p:nvPr/>
        </p:nvSpPr>
        <p:spPr bwMode="auto">
          <a:xfrm>
            <a:off x="7086600" y="990600"/>
            <a:ext cx="1743075" cy="6127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6" lon="1080000" rev="0"/>
              </a:camera>
              <a:lightRig rig="legacyHarsh2" dir="b"/>
            </a:scene3d>
            <a:sp3d extrusionH="430200" contourW="127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charset="0"/>
                <a:ea typeface="Impact" charset="0"/>
                <a:cs typeface="Impact" charset="0"/>
              </a:rPr>
              <a:t>Knowledge</a:t>
            </a:r>
          </a:p>
        </p:txBody>
      </p:sp>
      <p:sp>
        <p:nvSpPr>
          <p:cNvPr id="29725" name="Text Box 2078"/>
          <p:cNvSpPr txBox="1">
            <a:spLocks noChangeArrowheads="1"/>
          </p:cNvSpPr>
          <p:nvPr/>
        </p:nvSpPr>
        <p:spPr bwMode="auto">
          <a:xfrm>
            <a:off x="2124075" y="3276600"/>
            <a:ext cx="2278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latin typeface="Times New Roman" charset="0"/>
              </a:rPr>
              <a:t>Task-relevant Data</a:t>
            </a:r>
          </a:p>
        </p:txBody>
      </p:sp>
      <p:sp>
        <p:nvSpPr>
          <p:cNvPr id="29726" name="Text Box 2079"/>
          <p:cNvSpPr txBox="1">
            <a:spLocks noChangeArrowheads="1"/>
          </p:cNvSpPr>
          <p:nvPr/>
        </p:nvSpPr>
        <p:spPr bwMode="auto">
          <a:xfrm>
            <a:off x="3641725" y="4052888"/>
            <a:ext cx="1155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latin typeface="Times New Roman" charset="0"/>
              </a:rPr>
              <a:t>Selection</a:t>
            </a:r>
          </a:p>
        </p:txBody>
      </p:sp>
      <p:sp>
        <p:nvSpPr>
          <p:cNvPr id="29727" name="Text Box 2080"/>
          <p:cNvSpPr txBox="1">
            <a:spLocks noChangeArrowheads="1"/>
          </p:cNvSpPr>
          <p:nvPr/>
        </p:nvSpPr>
        <p:spPr bwMode="auto">
          <a:xfrm>
            <a:off x="4140200" y="2565400"/>
            <a:ext cx="1558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rgbClr val="FF0000"/>
                </a:solidFill>
                <a:latin typeface="Times New Roman" charset="0"/>
              </a:rPr>
              <a:t>Data Mining</a:t>
            </a:r>
          </a:p>
        </p:txBody>
      </p:sp>
      <p:sp>
        <p:nvSpPr>
          <p:cNvPr id="29728" name="Text Box 2081"/>
          <p:cNvSpPr txBox="1">
            <a:spLocks noChangeArrowheads="1"/>
          </p:cNvSpPr>
          <p:nvPr/>
        </p:nvSpPr>
        <p:spPr bwMode="auto">
          <a:xfrm>
            <a:off x="4932363" y="1628775"/>
            <a:ext cx="2249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latin typeface="Times New Roman" charset="0"/>
              </a:rPr>
              <a:t>Pattern Evaluation</a:t>
            </a:r>
          </a:p>
        </p:txBody>
      </p:sp>
      <p:sp>
        <p:nvSpPr>
          <p:cNvPr id="29729" name="Line 2082"/>
          <p:cNvSpPr>
            <a:spLocks noChangeShapeType="1"/>
          </p:cNvSpPr>
          <p:nvPr/>
        </p:nvSpPr>
        <p:spPr bwMode="auto">
          <a:xfrm>
            <a:off x="5638800" y="3124200"/>
            <a:ext cx="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0" name="Line 2083"/>
          <p:cNvSpPr>
            <a:spLocks noChangeShapeType="1"/>
          </p:cNvSpPr>
          <p:nvPr/>
        </p:nvSpPr>
        <p:spPr bwMode="auto">
          <a:xfrm>
            <a:off x="7315200" y="2057400"/>
            <a:ext cx="0" cy="3200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1" name="Line 2084"/>
          <p:cNvSpPr>
            <a:spLocks noChangeShapeType="1"/>
          </p:cNvSpPr>
          <p:nvPr/>
        </p:nvSpPr>
        <p:spPr bwMode="auto">
          <a:xfrm flipH="1">
            <a:off x="3962400" y="5257800"/>
            <a:ext cx="335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2" name="Line 2085"/>
          <p:cNvSpPr>
            <a:spLocks noChangeShapeType="1"/>
          </p:cNvSpPr>
          <p:nvPr/>
        </p:nvSpPr>
        <p:spPr bwMode="auto">
          <a:xfrm flipV="1">
            <a:off x="3962400" y="43434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3" name="Line 2086"/>
          <p:cNvSpPr>
            <a:spLocks noChangeShapeType="1"/>
          </p:cNvSpPr>
          <p:nvPr/>
        </p:nvSpPr>
        <p:spPr bwMode="auto">
          <a:xfrm>
            <a:off x="7315200" y="52578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4" name="Line 2087"/>
          <p:cNvSpPr>
            <a:spLocks noChangeShapeType="1"/>
          </p:cNvSpPr>
          <p:nvPr/>
        </p:nvSpPr>
        <p:spPr bwMode="auto">
          <a:xfrm flipH="1">
            <a:off x="2286000" y="6096000"/>
            <a:ext cx="50292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5" name="Line 2088"/>
          <p:cNvSpPr>
            <a:spLocks noChangeShapeType="1"/>
          </p:cNvSpPr>
          <p:nvPr/>
        </p:nvSpPr>
        <p:spPr bwMode="auto">
          <a:xfrm flipH="1" flipV="1">
            <a:off x="1905000" y="5410200"/>
            <a:ext cx="381000" cy="6858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6" name="Line 2089"/>
          <p:cNvSpPr>
            <a:spLocks noChangeShapeType="1"/>
          </p:cNvSpPr>
          <p:nvPr/>
        </p:nvSpPr>
        <p:spPr bwMode="auto">
          <a:xfrm>
            <a:off x="2057400" y="5410200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9737" name="Line 2090"/>
          <p:cNvSpPr>
            <a:spLocks noChangeShapeType="1"/>
          </p:cNvSpPr>
          <p:nvPr/>
        </p:nvSpPr>
        <p:spPr bwMode="auto">
          <a:xfrm flipV="1">
            <a:off x="3657600" y="4191000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9738" name="投影片編號版面配置區 4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769B19D-A659-E846-9BEE-22F9D752E35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9739" name="文字方塊 46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/>
              <a:t>Source: Han &amp; Kamber (2006)</a:t>
            </a:r>
            <a:endParaRPr kumimoji="0" lang="zh-TW" altLang="en-US" sz="1200"/>
          </a:p>
        </p:txBody>
      </p:sp>
      <p:sp>
        <p:nvSpPr>
          <p:cNvPr id="29740" name="文字方塊 44"/>
          <p:cNvSpPr txBox="1">
            <a:spLocks noChangeArrowheads="1"/>
          </p:cNvSpPr>
          <p:nvPr/>
        </p:nvSpPr>
        <p:spPr bwMode="auto">
          <a:xfrm>
            <a:off x="250825" y="1628775"/>
            <a:ext cx="4321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Data mining: </a:t>
            </a:r>
            <a:br>
              <a:rPr lang="en-US" altLang="zh-TW" sz="18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core of knowledge discovery process</a:t>
            </a:r>
            <a:endParaRPr lang="zh-TW" altLang="en-US" sz="1800" b="1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25573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肘形接點 28"/>
          <p:cNvCxnSpPr>
            <a:stCxn id="12" idx="2"/>
            <a:endCxn id="8" idx="2"/>
          </p:cNvCxnSpPr>
          <p:nvPr/>
        </p:nvCxnSpPr>
        <p:spPr>
          <a:xfrm rot="5400000">
            <a:off x="4754562" y="2247901"/>
            <a:ext cx="73025" cy="2527300"/>
          </a:xfrm>
          <a:prstGeom prst="bentConnector3">
            <a:avLst>
              <a:gd name="adj1" fmla="val 1394829"/>
            </a:avLst>
          </a:prstGeom>
          <a:ln w="28575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Data Mining Processing Pipeline</a:t>
            </a:r>
            <a:br>
              <a:rPr lang="en-US" altLang="zh-TW" b="1" dirty="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2400" b="1" dirty="0">
                <a:solidFill>
                  <a:srgbClr val="A6A6A6"/>
                </a:solidFill>
                <a:latin typeface="Calibri" charset="0"/>
                <a:ea typeface="標楷體" charset="0"/>
                <a:cs typeface="標楷體" charset="0"/>
              </a:rPr>
              <a:t>(</a:t>
            </a:r>
            <a:r>
              <a:rPr lang="en-US" altLang="zh-TW" sz="2400" b="1" dirty="0" err="1">
                <a:solidFill>
                  <a:srgbClr val="A6A6A6"/>
                </a:solidFill>
                <a:latin typeface="Calibri" charset="0"/>
                <a:ea typeface="標楷體" charset="0"/>
                <a:cs typeface="標楷體" charset="0"/>
              </a:rPr>
              <a:t>Charu</a:t>
            </a:r>
            <a:r>
              <a:rPr lang="en-US" altLang="zh-TW" sz="2400" b="1" dirty="0">
                <a:solidFill>
                  <a:srgbClr val="A6A6A6"/>
                </a:solidFill>
                <a:latin typeface="Calibri" charset="0"/>
                <a:ea typeface="標楷體" charset="0"/>
                <a:cs typeface="標楷體" charset="0"/>
              </a:rPr>
              <a:t> Aggarwal, 2015)</a:t>
            </a:r>
            <a:endParaRPr lang="zh-TW" altLang="en-US" sz="2400" b="1" dirty="0">
              <a:solidFill>
                <a:srgbClr val="A6A6A6"/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sp>
        <p:nvSpPr>
          <p:cNvPr id="686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91F84487-B5BA-FE42-8C84-EC6E7834B01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64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60525" y="6608763"/>
            <a:ext cx="58229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200">
                <a:solidFill>
                  <a:srgbClr val="A6A6A6"/>
                </a:solidFill>
                <a:latin typeface="Calibri" charset="0"/>
              </a:rPr>
              <a:t>Source: Charu Aggarwal (2015), Data Mining: The Textbook Hardcover, Springer</a:t>
            </a:r>
            <a:endParaRPr lang="zh-TW" altLang="en-US" sz="1200">
              <a:solidFill>
                <a:srgbClr val="A6A6A6"/>
              </a:solidFill>
              <a:latin typeface="Calibri" charset="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142875" y="2181225"/>
            <a:ext cx="1409700" cy="1366838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200" dirty="0">
                <a:solidFill>
                  <a:schemeClr val="tx1"/>
                </a:solidFill>
              </a:rPr>
              <a:t>Data Collection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1979613" y="2181225"/>
            <a:ext cx="3097212" cy="1366838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TW" sz="2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rPr>
              <a:t>Data Preprocessing</a:t>
            </a:r>
          </a:p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5414963" y="2181225"/>
            <a:ext cx="2519362" cy="1366838"/>
          </a:xfrm>
          <a:prstGeom prst="roundRect">
            <a:avLst>
              <a:gd name="adj" fmla="val 4171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TW" sz="2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rPr>
              <a:t>Analytical Processing</a:t>
            </a:r>
          </a:p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2051050" y="2573338"/>
            <a:ext cx="1365250" cy="892175"/>
          </a:xfrm>
          <a:prstGeom prst="roundRect">
            <a:avLst>
              <a:gd name="adj" fmla="val 417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200" dirty="0">
                <a:solidFill>
                  <a:schemeClr val="tx1"/>
                </a:solidFill>
              </a:rPr>
              <a:t>Feature Extraction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3640138" y="2573338"/>
            <a:ext cx="1363662" cy="892175"/>
          </a:xfrm>
          <a:prstGeom prst="roundRect">
            <a:avLst>
              <a:gd name="adj" fmla="val 417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Cleaning </a:t>
            </a:r>
            <a:br>
              <a:rPr lang="en-US" altLang="zh-TW" sz="2000" dirty="0">
                <a:solidFill>
                  <a:schemeClr val="tx1"/>
                </a:solidFill>
              </a:rPr>
            </a:br>
            <a:r>
              <a:rPr lang="en-US" altLang="zh-TW" sz="2000" dirty="0">
                <a:solidFill>
                  <a:schemeClr val="tx1"/>
                </a:solidFill>
              </a:rPr>
              <a:t>and </a:t>
            </a:r>
            <a:br>
              <a:rPr lang="en-US" altLang="zh-TW" sz="2000" dirty="0">
                <a:solidFill>
                  <a:schemeClr val="tx1"/>
                </a:solidFill>
              </a:rPr>
            </a:br>
            <a:r>
              <a:rPr lang="en-US" altLang="zh-TW" sz="2000" dirty="0">
                <a:solidFill>
                  <a:schemeClr val="tx1"/>
                </a:solidFill>
              </a:rPr>
              <a:t>Integration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5508625" y="2781300"/>
            <a:ext cx="1093788" cy="693738"/>
          </a:xfrm>
          <a:prstGeom prst="roundRect">
            <a:avLst>
              <a:gd name="adj" fmla="val 4171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200" dirty="0">
                <a:solidFill>
                  <a:schemeClr val="tx1"/>
                </a:solidFill>
              </a:rPr>
              <a:t>Building </a:t>
            </a:r>
            <a:br>
              <a:rPr lang="en-US" altLang="zh-TW" sz="2200" dirty="0">
                <a:solidFill>
                  <a:schemeClr val="tx1"/>
                </a:solidFill>
              </a:rPr>
            </a:br>
            <a:r>
              <a:rPr lang="en-US" altLang="zh-TW" sz="2200" dirty="0">
                <a:solidFill>
                  <a:schemeClr val="tx1"/>
                </a:solidFill>
              </a:rPr>
              <a:t>Block 1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6732588" y="2781300"/>
            <a:ext cx="1093787" cy="693738"/>
          </a:xfrm>
          <a:prstGeom prst="roundRect">
            <a:avLst>
              <a:gd name="adj" fmla="val 4171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200" dirty="0">
                <a:solidFill>
                  <a:schemeClr val="tx1"/>
                </a:solidFill>
              </a:rPr>
              <a:t>Building </a:t>
            </a:r>
            <a:br>
              <a:rPr lang="en-US" altLang="zh-TW" sz="2200" dirty="0">
                <a:solidFill>
                  <a:schemeClr val="tx1"/>
                </a:solidFill>
              </a:rPr>
            </a:br>
            <a:r>
              <a:rPr lang="en-US" altLang="zh-TW" sz="2200" dirty="0">
                <a:solidFill>
                  <a:schemeClr val="tx1"/>
                </a:solidFill>
              </a:rPr>
              <a:t>Block 2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8105775" y="2420938"/>
            <a:ext cx="8953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lang="en-US" altLang="zh-TW" b="1">
                <a:latin typeface="Calibri" charset="0"/>
              </a:rPr>
              <a:t>Output</a:t>
            </a:r>
            <a:br>
              <a:rPr lang="en-US" altLang="zh-TW" b="1">
                <a:latin typeface="Calibri" charset="0"/>
              </a:rPr>
            </a:br>
            <a:r>
              <a:rPr lang="en-US" altLang="zh-TW" b="1">
                <a:latin typeface="Calibri" charset="0"/>
              </a:rPr>
              <a:t>for </a:t>
            </a:r>
            <a:br>
              <a:rPr lang="en-US" altLang="zh-TW" b="1">
                <a:latin typeface="Calibri" charset="0"/>
              </a:rPr>
            </a:br>
            <a:r>
              <a:rPr lang="en-US" altLang="zh-TW" b="1">
                <a:latin typeface="Calibri" charset="0"/>
              </a:rPr>
              <a:t>Analyst</a:t>
            </a:r>
            <a:endParaRPr lang="zh-TW" altLang="en-US" b="1">
              <a:latin typeface="Calibri" charset="0"/>
            </a:endParaRPr>
          </a:p>
        </p:txBody>
      </p:sp>
      <p:cxnSp>
        <p:nvCxnSpPr>
          <p:cNvPr id="68622" name="Straight Arrow Connector 32"/>
          <p:cNvCxnSpPr>
            <a:cxnSpLocks noChangeShapeType="1"/>
            <a:stCxn id="7" idx="3"/>
            <a:endCxn id="8" idx="1"/>
          </p:cNvCxnSpPr>
          <p:nvPr/>
        </p:nvCxnSpPr>
        <p:spPr bwMode="auto">
          <a:xfrm>
            <a:off x="1552575" y="2863850"/>
            <a:ext cx="4270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8623" name="Straight Arrow Connector 32"/>
          <p:cNvCxnSpPr>
            <a:cxnSpLocks noChangeShapeType="1"/>
            <a:stCxn id="8" idx="3"/>
            <a:endCxn id="9" idx="1"/>
          </p:cNvCxnSpPr>
          <p:nvPr/>
        </p:nvCxnSpPr>
        <p:spPr bwMode="auto">
          <a:xfrm>
            <a:off x="5076825" y="2863850"/>
            <a:ext cx="3381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8624" name="Straight Arrow Connector 32"/>
          <p:cNvCxnSpPr>
            <a:cxnSpLocks noChangeShapeType="1"/>
            <a:stCxn id="9" idx="3"/>
          </p:cNvCxnSpPr>
          <p:nvPr/>
        </p:nvCxnSpPr>
        <p:spPr bwMode="auto">
          <a:xfrm>
            <a:off x="7934325" y="2863850"/>
            <a:ext cx="30956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" name="肘形接點 25"/>
          <p:cNvCxnSpPr>
            <a:stCxn id="9" idx="2"/>
            <a:endCxn id="7" idx="2"/>
          </p:cNvCxnSpPr>
          <p:nvPr/>
        </p:nvCxnSpPr>
        <p:spPr>
          <a:xfrm rot="5400000">
            <a:off x="3761582" y="634206"/>
            <a:ext cx="12700" cy="5827713"/>
          </a:xfrm>
          <a:prstGeom prst="bentConnector3">
            <a:avLst>
              <a:gd name="adj1" fmla="val 14109693"/>
            </a:avLst>
          </a:prstGeom>
          <a:ln w="28575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36"/>
          <p:cNvSpPr txBox="1"/>
          <p:nvPr/>
        </p:nvSpPr>
        <p:spPr>
          <a:xfrm>
            <a:off x="3767138" y="4005263"/>
            <a:ext cx="21145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lang="en-US" altLang="zh-TW" b="1">
                <a:latin typeface="Calibri" charset="0"/>
              </a:rPr>
              <a:t>Feedback (Optional)</a:t>
            </a:r>
            <a:endParaRPr lang="zh-TW" altLang="en-US" b="1">
              <a:latin typeface="Calibri" charset="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2449513" y="4868863"/>
            <a:ext cx="211296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lang="en-US" altLang="zh-TW" b="1">
                <a:latin typeface="Calibri" charset="0"/>
              </a:rPr>
              <a:t>Feedback (Optional)</a:t>
            </a:r>
            <a:endParaRPr lang="zh-TW" altLang="en-US" b="1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531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1341438"/>
            <a:ext cx="691515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8" name="圓角矩形 30"/>
          <p:cNvSpPr/>
          <p:nvPr/>
        </p:nvSpPr>
        <p:spPr>
          <a:xfrm>
            <a:off x="4788024" y="1556226"/>
            <a:ext cx="3097089" cy="1512734"/>
          </a:xfrm>
          <a:prstGeom prst="roundRect">
            <a:avLst>
              <a:gd name="adj" fmla="val 12834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9" name="圓角矩形 30"/>
          <p:cNvSpPr/>
          <p:nvPr/>
        </p:nvSpPr>
        <p:spPr>
          <a:xfrm>
            <a:off x="3059832" y="2924944"/>
            <a:ext cx="1224136" cy="864096"/>
          </a:xfrm>
          <a:prstGeom prst="roundRect">
            <a:avLst>
              <a:gd name="adj" fmla="val 26874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10" name="圓角矩形 30"/>
          <p:cNvSpPr/>
          <p:nvPr/>
        </p:nvSpPr>
        <p:spPr>
          <a:xfrm>
            <a:off x="793142" y="1556226"/>
            <a:ext cx="1258578" cy="4681085"/>
          </a:xfrm>
          <a:prstGeom prst="roundRect">
            <a:avLst>
              <a:gd name="adj" fmla="val 26874"/>
            </a:avLst>
          </a:prstGeom>
          <a:noFill/>
          <a:ln w="381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11" name="圓角矩形 30"/>
          <p:cNvSpPr/>
          <p:nvPr/>
        </p:nvSpPr>
        <p:spPr>
          <a:xfrm>
            <a:off x="2228541" y="6237311"/>
            <a:ext cx="5367796" cy="357164"/>
          </a:xfrm>
          <a:prstGeom prst="roundRect">
            <a:avLst>
              <a:gd name="adj" fmla="val 26874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4511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1341438"/>
            <a:ext cx="691515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7" name="圓角矩形 30"/>
          <p:cNvSpPr/>
          <p:nvPr/>
        </p:nvSpPr>
        <p:spPr>
          <a:xfrm>
            <a:off x="349639" y="3068960"/>
            <a:ext cx="8542842" cy="3119715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6600" b="1" dirty="0">
                <a:solidFill>
                  <a:srgbClr val="C00000"/>
                </a:solidFill>
              </a:rPr>
              <a:t>Predictive Analytics </a:t>
            </a:r>
            <a:br>
              <a:rPr lang="en-US" altLang="zh-TW" sz="6600" b="1" dirty="0">
                <a:solidFill>
                  <a:srgbClr val="C00000"/>
                </a:solidFill>
              </a:rPr>
            </a:br>
            <a:r>
              <a:rPr lang="en-US" altLang="zh-TW" sz="6600" b="1" dirty="0">
                <a:solidFill>
                  <a:srgbClr val="C00000"/>
                </a:solidFill>
              </a:rPr>
              <a:t>and Data Mining </a:t>
            </a:r>
          </a:p>
          <a:p>
            <a:pPr algn="ctr">
              <a:defRPr/>
            </a:pPr>
            <a:r>
              <a:rPr lang="en-US" altLang="zh-TW" sz="6600" b="1" dirty="0">
                <a:solidFill>
                  <a:srgbClr val="FF0000"/>
                </a:solidFill>
              </a:rPr>
              <a:t>(Data Science)</a:t>
            </a:r>
          </a:p>
        </p:txBody>
      </p:sp>
      <p:sp>
        <p:nvSpPr>
          <p:cNvPr id="8" name="圓角矩形 30"/>
          <p:cNvSpPr/>
          <p:nvPr/>
        </p:nvSpPr>
        <p:spPr>
          <a:xfrm>
            <a:off x="4788024" y="1556226"/>
            <a:ext cx="3097089" cy="1512734"/>
          </a:xfrm>
          <a:prstGeom prst="roundRect">
            <a:avLst>
              <a:gd name="adj" fmla="val 12834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790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7" name="圓角矩形 30"/>
          <p:cNvSpPr/>
          <p:nvPr/>
        </p:nvSpPr>
        <p:spPr>
          <a:xfrm>
            <a:off x="320719" y="43879"/>
            <a:ext cx="8553535" cy="1914731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4400" b="1" dirty="0">
                <a:solidFill>
                  <a:srgbClr val="C00000"/>
                </a:solidFill>
              </a:rPr>
              <a:t>Predictive Analytics </a:t>
            </a:r>
            <a:br>
              <a:rPr lang="en-US" altLang="zh-TW" sz="4400" b="1" dirty="0">
                <a:solidFill>
                  <a:srgbClr val="C00000"/>
                </a:solidFill>
              </a:rPr>
            </a:br>
            <a:r>
              <a:rPr lang="en-US" altLang="zh-TW" sz="4400" b="1" dirty="0">
                <a:solidFill>
                  <a:srgbClr val="C00000"/>
                </a:solidFill>
              </a:rPr>
              <a:t>and Data Mining </a:t>
            </a:r>
          </a:p>
          <a:p>
            <a:pPr algn="ctr">
              <a:defRPr/>
            </a:pPr>
            <a:r>
              <a:rPr lang="en-US" altLang="zh-TW" sz="4400" b="1" dirty="0">
                <a:solidFill>
                  <a:srgbClr val="FF0000"/>
                </a:solidFill>
              </a:rPr>
              <a:t>(Data Science)</a:t>
            </a:r>
          </a:p>
        </p:txBody>
      </p:sp>
      <p:sp>
        <p:nvSpPr>
          <p:cNvPr id="8" name="圓角矩形 8"/>
          <p:cNvSpPr/>
          <p:nvPr/>
        </p:nvSpPr>
        <p:spPr>
          <a:xfrm>
            <a:off x="320719" y="4124244"/>
            <a:ext cx="8553535" cy="2241729"/>
          </a:xfrm>
          <a:prstGeom prst="roundRect">
            <a:avLst>
              <a:gd name="adj" fmla="val 5595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if</a:t>
            </a:r>
            <a:r>
              <a:rPr lang="mr-IN" altLang="zh-TW" sz="2800" dirty="0">
                <a:solidFill>
                  <a:schemeClr val="tx1"/>
                </a:solidFill>
              </a:rPr>
              <a:t>…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What’s the optimal scenario for our business?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will happen next?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if these trends </a:t>
            </a:r>
            <a:r>
              <a:rPr lang="en-US" altLang="zh-TW" sz="2800" dirty="0" err="1">
                <a:solidFill>
                  <a:schemeClr val="tx1"/>
                </a:solidFill>
              </a:rPr>
              <a:t>countinue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Why is this happening?</a:t>
            </a:r>
          </a:p>
        </p:txBody>
      </p:sp>
      <p:sp>
        <p:nvSpPr>
          <p:cNvPr id="10" name="圓角矩形 12"/>
          <p:cNvSpPr/>
          <p:nvPr/>
        </p:nvSpPr>
        <p:spPr>
          <a:xfrm>
            <a:off x="320719" y="3161618"/>
            <a:ext cx="8553535" cy="808736"/>
          </a:xfrm>
          <a:prstGeom prst="roundRect">
            <a:avLst>
              <a:gd name="adj" fmla="val 14714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Optimization, predictive modeling, forecasting statistical analysis</a:t>
            </a:r>
          </a:p>
        </p:txBody>
      </p:sp>
      <p:sp>
        <p:nvSpPr>
          <p:cNvPr id="11" name="圓角矩形 16"/>
          <p:cNvSpPr/>
          <p:nvPr/>
        </p:nvSpPr>
        <p:spPr>
          <a:xfrm>
            <a:off x="320720" y="2132856"/>
            <a:ext cx="8553534" cy="874872"/>
          </a:xfrm>
          <a:prstGeom prst="roundRect">
            <a:avLst>
              <a:gd name="adj" fmla="val 15445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Structured/unstructured data, many types of sources, </a:t>
            </a:r>
            <a:br>
              <a:rPr lang="en-US" altLang="zh-TW" sz="2400" dirty="0">
                <a:solidFill>
                  <a:schemeClr val="tx1"/>
                </a:solidFill>
              </a:rPr>
            </a:br>
            <a:r>
              <a:rPr lang="en-US" altLang="zh-TW" sz="2400" dirty="0">
                <a:solidFill>
                  <a:schemeClr val="tx1"/>
                </a:solidFill>
              </a:rPr>
              <a:t>very large datasets</a:t>
            </a:r>
          </a:p>
        </p:txBody>
      </p:sp>
    </p:spTree>
    <p:extLst>
      <p:ext uri="{BB962C8B-B14F-4D97-AF65-F5344CB8AC3E}">
        <p14:creationId xmlns:p14="http://schemas.microsoft.com/office/powerpoint/2010/main" val="13195531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E3E4-FFB0-0B4F-9337-370A5B61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7"/>
            <a:ext cx="8483600" cy="6331619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672A1-7027-704C-BDF5-5010E81C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482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9161018-25B9-C747-8404-69F902C75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12275"/>
            <a:ext cx="8925218" cy="4313069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F38A759-2846-824B-9BB2-3D612B740A3F}"/>
              </a:ext>
            </a:extLst>
          </p:cNvPr>
          <p:cNvSpPr/>
          <p:nvPr/>
        </p:nvSpPr>
        <p:spPr>
          <a:xfrm>
            <a:off x="5696917" y="3861048"/>
            <a:ext cx="1323355" cy="77190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EB264-2509-564B-9DCB-C32E6CDB8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17907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AWS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Amazon Web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218B9-E441-4D4C-B191-1906B7DCB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A8A25DEB-27C2-0C4E-9FB2-F58CA583F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611779"/>
            <a:ext cx="80032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3"/>
              </a:rPr>
              <a:t>https://aws.amazon.com/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80188E-BF9D-B442-B792-C09F9E5297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63" b="22182"/>
          <a:stretch/>
        </p:blipFill>
        <p:spPr>
          <a:xfrm>
            <a:off x="150968" y="131506"/>
            <a:ext cx="2054812" cy="1281269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AFFED34-9B74-E845-8688-ABF19C73402B}"/>
              </a:ext>
            </a:extLst>
          </p:cNvPr>
          <p:cNvSpPr/>
          <p:nvPr/>
        </p:nvSpPr>
        <p:spPr>
          <a:xfrm>
            <a:off x="5696917" y="2996952"/>
            <a:ext cx="1323355" cy="77190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22C87CF-07A4-F540-B81D-55A7B16E082C}"/>
              </a:ext>
            </a:extLst>
          </p:cNvPr>
          <p:cNvSpPr/>
          <p:nvPr/>
        </p:nvSpPr>
        <p:spPr>
          <a:xfrm>
            <a:off x="152301" y="2204864"/>
            <a:ext cx="1323355" cy="77190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991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6AA5-6557-C24F-A87A-48F04A5C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454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FinTech ABCD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0698-C905-794D-9F0B-287FE2EC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3B6090-2A1C-4D41-9CE8-DEC22F563C8E}"/>
              </a:ext>
            </a:extLst>
          </p:cNvPr>
          <p:cNvSpPr/>
          <p:nvPr/>
        </p:nvSpPr>
        <p:spPr>
          <a:xfrm>
            <a:off x="1843789" y="1603948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A</a:t>
            </a:r>
            <a:r>
              <a:rPr lang="en-US" sz="5400" b="1" dirty="0"/>
              <a:t>I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9B2A3D-95BB-944C-869C-7D0B2FCB8BE1}"/>
              </a:ext>
            </a:extLst>
          </p:cNvPr>
          <p:cNvSpPr/>
          <p:nvPr/>
        </p:nvSpPr>
        <p:spPr>
          <a:xfrm>
            <a:off x="1843788" y="2858386"/>
            <a:ext cx="5718545" cy="101933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B</a:t>
            </a:r>
            <a:r>
              <a:rPr lang="en-US" sz="5400" b="1" dirty="0"/>
              <a:t>lock Chain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BC2F9D-09D8-B94D-82BF-F2C519A19EAC}"/>
              </a:ext>
            </a:extLst>
          </p:cNvPr>
          <p:cNvSpPr/>
          <p:nvPr/>
        </p:nvSpPr>
        <p:spPr>
          <a:xfrm>
            <a:off x="1843787" y="4112824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</a:t>
            </a:r>
            <a:r>
              <a:rPr lang="en-US" sz="5400" b="1" dirty="0"/>
              <a:t>loud Computing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9B5D029-C9A6-BE49-B9AD-E72F7857C902}"/>
              </a:ext>
            </a:extLst>
          </p:cNvPr>
          <p:cNvSpPr/>
          <p:nvPr/>
        </p:nvSpPr>
        <p:spPr>
          <a:xfrm>
            <a:off x="1843786" y="5367262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Big </a:t>
            </a:r>
            <a:r>
              <a:rPr lang="en-US" sz="5400" b="1" dirty="0">
                <a:solidFill>
                  <a:srgbClr val="FF0000"/>
                </a:solidFill>
              </a:rPr>
              <a:t>D</a:t>
            </a:r>
            <a:r>
              <a:rPr lang="en-US" sz="5400" b="1" dirty="0"/>
              <a:t>ata</a:t>
            </a:r>
          </a:p>
        </p:txBody>
      </p:sp>
    </p:spTree>
    <p:extLst>
      <p:ext uri="{BB962C8B-B14F-4D97-AF65-F5344CB8AC3E}">
        <p14:creationId xmlns:p14="http://schemas.microsoft.com/office/powerpoint/2010/main" val="25364187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FCD0C-C228-CA4F-9916-F9F046E67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17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Data Lakes and Analytics on AWS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A0BFC-746F-B84C-8521-FB7124B5A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5E9110DC-2715-F74D-BF9D-9AB89B7F0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611779"/>
            <a:ext cx="80032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https://aws.amazon.com/big-data/datalakes-and-analytics/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941BD6-42D7-8040-A41F-B0BE53E07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614504"/>
            <a:ext cx="3764326" cy="37956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EA7B6F-4236-2840-8D16-276609B74B7F}"/>
              </a:ext>
            </a:extLst>
          </p:cNvPr>
          <p:cNvSpPr/>
          <p:nvPr/>
        </p:nvSpPr>
        <p:spPr>
          <a:xfrm>
            <a:off x="3967526" y="923811"/>
            <a:ext cx="499696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Data Movement</a:t>
            </a:r>
          </a:p>
          <a:p>
            <a:r>
              <a:rPr lang="en-US" sz="2200" dirty="0"/>
              <a:t>Import your data from on-premises, and in real-time.</a:t>
            </a:r>
          </a:p>
          <a:p>
            <a:endParaRPr lang="en-US" dirty="0"/>
          </a:p>
          <a:p>
            <a:r>
              <a:rPr lang="en-US" sz="3200" b="1" dirty="0">
                <a:solidFill>
                  <a:srgbClr val="C00000"/>
                </a:solidFill>
              </a:rPr>
              <a:t>Data Lake</a:t>
            </a:r>
          </a:p>
          <a:p>
            <a:r>
              <a:rPr lang="en-US" sz="2200" dirty="0"/>
              <a:t>Store any type of data securely, from gigabytes to exabytes.</a:t>
            </a:r>
          </a:p>
          <a:p>
            <a:endParaRPr lang="en-US" dirty="0"/>
          </a:p>
          <a:p>
            <a:r>
              <a:rPr lang="en-US" sz="3200" b="1" dirty="0">
                <a:solidFill>
                  <a:srgbClr val="C00000"/>
                </a:solidFill>
              </a:rPr>
              <a:t>Analytics</a:t>
            </a:r>
          </a:p>
          <a:p>
            <a:r>
              <a:rPr lang="en-US" sz="2200" dirty="0"/>
              <a:t>Analyze your data with a broad selection of analytic tools and engines.</a:t>
            </a:r>
          </a:p>
          <a:p>
            <a:endParaRPr lang="en-US" dirty="0"/>
          </a:p>
          <a:p>
            <a:r>
              <a:rPr lang="en-US" sz="3200" b="1" dirty="0">
                <a:solidFill>
                  <a:srgbClr val="C00000"/>
                </a:solidFill>
              </a:rPr>
              <a:t>Machine Learning</a:t>
            </a:r>
          </a:p>
          <a:p>
            <a:r>
              <a:rPr lang="en-US" sz="2200" dirty="0"/>
              <a:t>Forecast future outcomes, and prescribe actions.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1F3044-8AE0-2545-98C3-982E30034B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63" b="22182"/>
          <a:stretch/>
        </p:blipFill>
        <p:spPr>
          <a:xfrm>
            <a:off x="42926" y="65638"/>
            <a:ext cx="556955" cy="34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771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1409-9C7E-CF4B-B5E1-FDD0B8FA7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42" y="88900"/>
            <a:ext cx="8229600" cy="12319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AWS Products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3A654-FCE7-5642-97F9-D7655A4A0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10394"/>
            <a:ext cx="3848100" cy="4525963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Amazon Athena</a:t>
            </a:r>
          </a:p>
          <a:p>
            <a:pPr lvl="1"/>
            <a:r>
              <a:rPr lang="en-US" sz="2000" dirty="0"/>
              <a:t>Query data in S3 using SQL</a:t>
            </a:r>
          </a:p>
          <a:p>
            <a:r>
              <a:rPr lang="en-US" sz="2000" b="1" dirty="0"/>
              <a:t>Amazon </a:t>
            </a:r>
            <a:r>
              <a:rPr lang="en-US" sz="2000" b="1" dirty="0" err="1"/>
              <a:t>CloudSearch</a:t>
            </a:r>
            <a:endParaRPr lang="en-US" sz="2000" b="1" dirty="0"/>
          </a:p>
          <a:p>
            <a:pPr lvl="1"/>
            <a:r>
              <a:rPr lang="en-US" sz="2000" dirty="0"/>
              <a:t>Managed search service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Amazon EMR</a:t>
            </a:r>
          </a:p>
          <a:p>
            <a:pPr lvl="1"/>
            <a:r>
              <a:rPr lang="en-US" sz="2000" dirty="0"/>
              <a:t>Hosted Hadoop framework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Amazon Elasticsearch Service</a:t>
            </a:r>
          </a:p>
          <a:p>
            <a:pPr lvl="1"/>
            <a:r>
              <a:rPr lang="en-US" sz="2000" dirty="0"/>
              <a:t>Run and scale Elasticsearch clusters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Amazon Kinesis</a:t>
            </a:r>
          </a:p>
          <a:p>
            <a:pPr lvl="1"/>
            <a:r>
              <a:rPr lang="en-US" sz="2000" dirty="0"/>
              <a:t>Analyze real-time video and data 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7633F-CC2A-3C41-96AD-1817C1F08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65FE1E-BE4B-DF40-9A07-76E8582EA483}"/>
              </a:ext>
            </a:extLst>
          </p:cNvPr>
          <p:cNvSpPr txBox="1">
            <a:spLocks/>
          </p:cNvSpPr>
          <p:nvPr/>
        </p:nvSpPr>
        <p:spPr>
          <a:xfrm>
            <a:off x="4523542" y="1584994"/>
            <a:ext cx="4481539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C00000"/>
                </a:solidFill>
              </a:rPr>
              <a:t>Amazon Redshift</a:t>
            </a:r>
          </a:p>
          <a:p>
            <a:pPr lvl="1"/>
            <a:r>
              <a:rPr lang="en-US" sz="2000" dirty="0"/>
              <a:t>Fast, simple, cost-effective data warehousing</a:t>
            </a:r>
          </a:p>
          <a:p>
            <a:r>
              <a:rPr lang="en-US" sz="2000" b="1" dirty="0"/>
              <a:t>Amazon </a:t>
            </a:r>
            <a:r>
              <a:rPr lang="en-US" sz="2000" b="1" dirty="0" err="1"/>
              <a:t>QuickSight</a:t>
            </a:r>
            <a:endParaRPr lang="en-US" sz="2000" b="1" dirty="0"/>
          </a:p>
          <a:p>
            <a:pPr lvl="1"/>
            <a:r>
              <a:rPr lang="en-US" sz="2000" dirty="0"/>
              <a:t>Fast business analytics service</a:t>
            </a:r>
          </a:p>
          <a:p>
            <a:r>
              <a:rPr lang="en-US" sz="2000" b="1" dirty="0"/>
              <a:t>AWS Data Pipeline</a:t>
            </a:r>
          </a:p>
          <a:p>
            <a:pPr lvl="1"/>
            <a:r>
              <a:rPr lang="en-US" sz="2000" dirty="0"/>
              <a:t>Orchestration service for periodic, data-driven workflows</a:t>
            </a:r>
          </a:p>
          <a:p>
            <a:r>
              <a:rPr lang="en-US" sz="2000" b="1" dirty="0"/>
              <a:t>AWS Glue</a:t>
            </a:r>
          </a:p>
          <a:p>
            <a:pPr lvl="1"/>
            <a:r>
              <a:rPr lang="en-US" sz="2000" dirty="0"/>
              <a:t>Prepare and load data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1BEB2B79-C3E7-9147-A4CE-8D902359F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611779"/>
            <a:ext cx="80032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https://aws.amazon.com/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29B69F-9C61-514C-866F-84BD7CB8B8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63" b="22182"/>
          <a:stretch/>
        </p:blipFill>
        <p:spPr>
          <a:xfrm>
            <a:off x="150967" y="131506"/>
            <a:ext cx="1907307" cy="118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587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FCD0C-C228-CA4F-9916-F9F046E67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081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Machine Learning on AWS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Machine learning in the hands of every developer and data scientist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A0BFC-746F-B84C-8521-FB7124B5A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571790-2A02-7647-9049-A25C0D0E9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2069"/>
            <a:ext cx="9144000" cy="258826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5E9110DC-2715-F74D-BF9D-9AB89B7F0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611779"/>
            <a:ext cx="80032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3"/>
              </a:rPr>
              <a:t>https://aws.amazon.com/machine-learning/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64F1B6-13D1-3846-91ED-5F24BFFF20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63" b="22182"/>
          <a:stretch/>
        </p:blipFill>
        <p:spPr>
          <a:xfrm>
            <a:off x="150968" y="131507"/>
            <a:ext cx="1231900" cy="76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8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0C59D-A6D9-5440-B0F3-B814169D2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700"/>
            <a:ext cx="8229600" cy="2554356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chemeClr val="accent1"/>
                </a:solidFill>
              </a:rPr>
              <a:t>AWS Certified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Cloud Practitioner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2700" dirty="0">
                <a:solidFill>
                  <a:schemeClr val="accent1"/>
                </a:solidFill>
              </a:rPr>
              <a:t>AWS Certified</a:t>
            </a:r>
            <a:r>
              <a:rPr lang="en-US" sz="2700" b="1" dirty="0">
                <a:solidFill>
                  <a:schemeClr val="accent1"/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Solutions Architect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2700" b="1" dirty="0">
                <a:solidFill>
                  <a:schemeClr val="accent1"/>
                </a:solidFill>
              </a:rPr>
              <a:t>AWS Certified </a:t>
            </a:r>
            <a:r>
              <a:rPr lang="en-US" b="1" dirty="0">
                <a:solidFill>
                  <a:srgbClr val="FF0000"/>
                </a:solidFill>
              </a:rPr>
              <a:t>Big Data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Specialty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700" dirty="0">
                <a:solidFill>
                  <a:schemeClr val="accent1"/>
                </a:solidFill>
              </a:rPr>
              <a:t>AWS Certified </a:t>
            </a:r>
            <a:r>
              <a:rPr lang="en-US" dirty="0">
                <a:solidFill>
                  <a:srgbClr val="FF0000"/>
                </a:solidFill>
              </a:rPr>
              <a:t>Machine Learning </a:t>
            </a:r>
            <a:r>
              <a:rPr lang="en-US" dirty="0">
                <a:solidFill>
                  <a:schemeClr val="accent1"/>
                </a:solidFill>
              </a:rPr>
              <a:t>Specialty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B3AD1-A1C6-E24C-B8E7-DE34CB357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F7A3C56-2C36-1745-BE4D-C38AA7D12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611779"/>
            <a:ext cx="80032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https://aws.amazon.com/certification/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9ED7BC-3494-3E47-85F7-55FE3CF0D6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63" b="22182"/>
          <a:stretch/>
        </p:blipFill>
        <p:spPr>
          <a:xfrm>
            <a:off x="150968" y="131507"/>
            <a:ext cx="1231900" cy="7681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8DCA30-D97B-8A40-B3ED-C54E4DAF6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184" y="2634381"/>
            <a:ext cx="6952956" cy="3971876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4BF19B2-B633-9F4E-854D-CB7A6603E48A}"/>
              </a:ext>
            </a:extLst>
          </p:cNvPr>
          <p:cNvSpPr/>
          <p:nvPr/>
        </p:nvSpPr>
        <p:spPr>
          <a:xfrm>
            <a:off x="1234701" y="5486401"/>
            <a:ext cx="4806336" cy="1034320"/>
          </a:xfrm>
          <a:prstGeom prst="roundRect">
            <a:avLst>
              <a:gd name="adj" fmla="val 7381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222D5B0-BC54-8241-81E8-FBE3A1D5C75B}"/>
              </a:ext>
            </a:extLst>
          </p:cNvPr>
          <p:cNvSpPr/>
          <p:nvPr/>
        </p:nvSpPr>
        <p:spPr>
          <a:xfrm>
            <a:off x="1234700" y="4197246"/>
            <a:ext cx="2707713" cy="1259175"/>
          </a:xfrm>
          <a:prstGeom prst="roundRect">
            <a:avLst>
              <a:gd name="adj" fmla="val 7381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60948B0-00D9-6442-BBB4-EA9712C4118F}"/>
              </a:ext>
            </a:extLst>
          </p:cNvPr>
          <p:cNvSpPr/>
          <p:nvPr/>
        </p:nvSpPr>
        <p:spPr>
          <a:xfrm>
            <a:off x="7045378" y="4122295"/>
            <a:ext cx="869430" cy="914401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6F295E6-EB5A-0340-97A5-A042AB09B18A}"/>
              </a:ext>
            </a:extLst>
          </p:cNvPr>
          <p:cNvSpPr/>
          <p:nvPr/>
        </p:nvSpPr>
        <p:spPr>
          <a:xfrm>
            <a:off x="6169554" y="5546361"/>
            <a:ext cx="875824" cy="929389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B18F55-F6BF-3047-93D1-1E4CAC89FB00}"/>
              </a:ext>
            </a:extLst>
          </p:cNvPr>
          <p:cNvSpPr txBox="1"/>
          <p:nvPr/>
        </p:nvSpPr>
        <p:spPr>
          <a:xfrm>
            <a:off x="1782222" y="4900030"/>
            <a:ext cx="989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7D280C-D081-8B4A-9F77-8144C9DAFBDE}"/>
              </a:ext>
            </a:extLst>
          </p:cNvPr>
          <p:cNvSpPr txBox="1"/>
          <p:nvPr/>
        </p:nvSpPr>
        <p:spPr>
          <a:xfrm>
            <a:off x="1782222" y="6002694"/>
            <a:ext cx="1133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DF0B3C-4AD4-CC41-8B99-1D19A8DD32F5}"/>
              </a:ext>
            </a:extLst>
          </p:cNvPr>
          <p:cNvSpPr txBox="1"/>
          <p:nvPr/>
        </p:nvSpPr>
        <p:spPr>
          <a:xfrm>
            <a:off x="8025473" y="4237836"/>
            <a:ext cx="989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442ED3-DDA1-CB4F-9FEB-2D9333D2F08C}"/>
              </a:ext>
            </a:extLst>
          </p:cNvPr>
          <p:cNvSpPr txBox="1"/>
          <p:nvPr/>
        </p:nvSpPr>
        <p:spPr>
          <a:xfrm>
            <a:off x="8037816" y="5694380"/>
            <a:ext cx="989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9059707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36EAE-6509-034F-BD68-491823EA4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AAF2F6-41B0-EB48-A6AD-524E5F55D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456" y="1148991"/>
            <a:ext cx="4239361" cy="1073972"/>
          </a:xfrm>
          <a:prstGeom prst="rect">
            <a:avLst/>
          </a:prstGeom>
        </p:spPr>
      </p:pic>
      <p:sp>
        <p:nvSpPr>
          <p:cNvPr id="6" name="Cross 5">
            <a:extLst>
              <a:ext uri="{FF2B5EF4-FFF2-40B4-BE49-F238E27FC236}">
                <a16:creationId xmlns:a16="http://schemas.microsoft.com/office/drawing/2014/main" id="{AE5016AD-7F80-D74A-B286-22C07A3898FB}"/>
              </a:ext>
            </a:extLst>
          </p:cNvPr>
          <p:cNvSpPr/>
          <p:nvPr/>
        </p:nvSpPr>
        <p:spPr>
          <a:xfrm>
            <a:off x="3466061" y="1412776"/>
            <a:ext cx="601883" cy="612304"/>
          </a:xfrm>
          <a:prstGeom prst="plus">
            <a:avLst>
              <a:gd name="adj" fmla="val 36538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5F73DA-0168-AF46-A1BB-FBA277ED3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036" y="2963718"/>
            <a:ext cx="1727588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A33215-A24B-7D4E-87C9-9A61A3219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322" y="4612082"/>
            <a:ext cx="2095500" cy="209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A90212-0EE4-C74B-9A10-1C4AC1A7E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660" y="4612082"/>
            <a:ext cx="2095500" cy="209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44786A-888F-B349-AADF-3F776FB41D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9" y="552312"/>
            <a:ext cx="2373048" cy="1530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359172-C1F4-BB4C-8CDC-FCE19647A7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9" y="2206066"/>
            <a:ext cx="2378515" cy="57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685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50587-073F-774F-B3E2-6BB9D0D47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E54609-C690-6946-BFFD-D04285EFD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05" y="2993924"/>
            <a:ext cx="8196795" cy="126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796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B264-2509-564B-9DCB-C32E6CDB8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207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Google Cloud </a:t>
            </a:r>
            <a:r>
              <a:rPr lang="en-US" b="1" dirty="0">
                <a:solidFill>
                  <a:schemeClr val="accent1"/>
                </a:solidFill>
              </a:rPr>
              <a:t>Big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218B9-E441-4D4C-B191-1906B7DCB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A8A25DEB-27C2-0C4E-9FB2-F58CA583F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611779"/>
            <a:ext cx="80032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https://cloud.google.com/solutions/big-data/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F50E8F-E57C-0445-83BB-CFEAB5BD4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46" y="789892"/>
            <a:ext cx="7248707" cy="5813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9BBA6-4716-6343-AE35-D6066ACFC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1" y="6456921"/>
            <a:ext cx="2006109" cy="30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413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B264-2509-564B-9DCB-C32E6CDB8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1039926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Google Cloud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and Cloud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218B9-E441-4D4C-B191-1906B7DCB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A8A25DEB-27C2-0C4E-9FB2-F58CA583F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611779"/>
            <a:ext cx="80032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https://cloud.google.com/solutions/big-data/overview/machine-learning-cloud-ai/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08A39C-60AF-6244-BF95-EF0E9A71B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3367"/>
            <a:ext cx="9144000" cy="4972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2CDC48-E8AE-FA4D-AED6-53BED81EE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1" y="6456921"/>
            <a:ext cx="2006109" cy="30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826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000"/>
            <a:ext cx="8229600" cy="79768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1054100" y="6572671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626087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>
                <a:solidFill>
                  <a:schemeClr val="accent1"/>
                </a:solidFill>
              </a:rPr>
              <a:t>Python in Google Colab (Python101)</a:t>
            </a:r>
            <a:endParaRPr kumimoji="0"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2118835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55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403508" y="2356509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3897014" y="2356509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6776293" y="2356509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548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4259287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6172343" y="3802243"/>
            <a:ext cx="87392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5259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4958204" y="4071422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4707501" y="2931020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5329643" y="2910422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325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18443436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A2D92-33E8-9643-889A-B23264C80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A2FAD-7684-0444-AA3A-A13A70308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AI</a:t>
            </a:r>
          </a:p>
          <a:p>
            <a:r>
              <a:rPr lang="en-US" sz="6000" b="1" dirty="0"/>
              <a:t>Big Data</a:t>
            </a:r>
          </a:p>
          <a:p>
            <a:r>
              <a:rPr lang="en-US" sz="6000" b="1" dirty="0"/>
              <a:t>Cloud Computing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39BF9-87AA-FF40-B1F7-832EA1631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163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072EA-4EEE-2849-8758-12901F28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64" y="144015"/>
            <a:ext cx="8229600" cy="69269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942AA-931F-6147-9397-58EB47D3E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611144"/>
          </a:xfrm>
        </p:spPr>
        <p:txBody>
          <a:bodyPr>
            <a:noAutofit/>
          </a:bodyPr>
          <a:lstStyle/>
          <a:p>
            <a:pPr algn="just"/>
            <a:r>
              <a:rPr lang="en-US" sz="1300" dirty="0"/>
              <a:t>Stuart Russell and Peter </a:t>
            </a:r>
            <a:r>
              <a:rPr lang="en-US" sz="1300" dirty="0" err="1"/>
              <a:t>Norvig</a:t>
            </a:r>
            <a:r>
              <a:rPr lang="en-US" sz="1300" dirty="0"/>
              <a:t> (2020), Artificial Intelligence: A Modern Approach, 4th Edition, Pearson.</a:t>
            </a:r>
          </a:p>
          <a:p>
            <a:pPr algn="just"/>
            <a:r>
              <a:rPr lang="en-US" sz="1300" dirty="0" err="1"/>
              <a:t>Aurélien</a:t>
            </a:r>
            <a:r>
              <a:rPr lang="en-US" sz="1300" dirty="0"/>
              <a:t> </a:t>
            </a:r>
            <a:r>
              <a:rPr lang="en-US" sz="1300" dirty="0" err="1"/>
              <a:t>Géron</a:t>
            </a:r>
            <a:r>
              <a:rPr lang="en-US" sz="1300" dirty="0"/>
              <a:t> (2019), Hands-On Machine Learning with Scikit-Learn, </a:t>
            </a:r>
            <a:r>
              <a:rPr lang="en-US" sz="1300" dirty="0" err="1"/>
              <a:t>Keras</a:t>
            </a:r>
            <a:r>
              <a:rPr lang="en-US" sz="1300" dirty="0"/>
              <a:t>, and TensorFlow: Concepts, Tools, and Techniques to Build Intelligent Systems, 2nd Edition, O’Reilly Media.</a:t>
            </a:r>
          </a:p>
          <a:p>
            <a:pPr algn="just"/>
            <a:r>
              <a:rPr lang="en-US" sz="1300" dirty="0"/>
              <a:t>Robert Layton (2017), Learning Data Mining with Python - Second Edition, </a:t>
            </a:r>
            <a:r>
              <a:rPr lang="en-US" sz="1300" dirty="0" err="1"/>
              <a:t>Packt</a:t>
            </a:r>
            <a:r>
              <a:rPr lang="en-US" sz="1300" dirty="0"/>
              <a:t> Publishing.</a:t>
            </a:r>
          </a:p>
          <a:p>
            <a:pPr algn="just"/>
            <a:r>
              <a:rPr lang="en-US" sz="1300" dirty="0"/>
              <a:t>Jiawei Han, </a:t>
            </a:r>
            <a:r>
              <a:rPr lang="en-US" sz="1300" dirty="0" err="1"/>
              <a:t>MichelineKamber</a:t>
            </a:r>
            <a:r>
              <a:rPr lang="en-US" sz="1300" dirty="0"/>
              <a:t> and Jian Pei (2011), Data Mining: Concepts and Techniques, Third Edition,  Morgan Kaufmann.</a:t>
            </a:r>
          </a:p>
          <a:p>
            <a:pPr algn="just"/>
            <a:r>
              <a:rPr lang="en-US" sz="1300" dirty="0"/>
              <a:t>Sanjeev Verma, Rohit Sharma, </a:t>
            </a:r>
            <a:r>
              <a:rPr lang="en-US" sz="1300" dirty="0" err="1"/>
              <a:t>Subhamay</a:t>
            </a:r>
            <a:r>
              <a:rPr lang="en-US" sz="1300" dirty="0"/>
              <a:t> Deb, and </a:t>
            </a:r>
            <a:r>
              <a:rPr lang="en-US" sz="1300" dirty="0" err="1"/>
              <a:t>Debojit</a:t>
            </a:r>
            <a:r>
              <a:rPr lang="en-US" sz="1300" dirty="0"/>
              <a:t> Maitra (2021),. "Artificial intelligence in marketing: Systematic review and future research direction." International Journal of Information Management Data Insights, 100002.</a:t>
            </a:r>
          </a:p>
          <a:p>
            <a:pPr algn="just"/>
            <a:r>
              <a:rPr lang="en-US" sz="1300" dirty="0" err="1"/>
              <a:t>Liye</a:t>
            </a:r>
            <a:r>
              <a:rPr lang="en-US" sz="1300" dirty="0"/>
              <a:t> Ma and </a:t>
            </a:r>
            <a:r>
              <a:rPr lang="en-US" sz="1300" dirty="0" err="1"/>
              <a:t>Baohong</a:t>
            </a:r>
            <a:r>
              <a:rPr lang="en-US" sz="1300" dirty="0"/>
              <a:t> Sun (2020), "Machine learning and AI in marketing – Connecting computing power to human insights." International Journal of Research in Marketing, 37, no. 3, 481-504.</a:t>
            </a:r>
          </a:p>
          <a:p>
            <a:pPr algn="just"/>
            <a:r>
              <a:rPr lang="en-US" sz="1300" dirty="0"/>
              <a:t>Ramesh Sharda, </a:t>
            </a:r>
            <a:r>
              <a:rPr lang="en-US" sz="1300" dirty="0" err="1"/>
              <a:t>Dursun</a:t>
            </a:r>
            <a:r>
              <a:rPr lang="en-US" sz="1300" dirty="0"/>
              <a:t> </a:t>
            </a:r>
            <a:r>
              <a:rPr lang="en-US" sz="1300" dirty="0" err="1"/>
              <a:t>Delen</a:t>
            </a:r>
            <a:r>
              <a:rPr lang="en-US" sz="1300" dirty="0"/>
              <a:t>, and Efraim Turban (2017), Business Intelligence, Analytics, and Data Science: A Managerial Perspective, 4th Edition, Pearson.</a:t>
            </a:r>
          </a:p>
          <a:p>
            <a:pPr algn="just"/>
            <a:r>
              <a:rPr lang="en-US" sz="1300" dirty="0"/>
              <a:t>Xiao-</a:t>
            </a:r>
            <a:r>
              <a:rPr lang="en-US" sz="1300" dirty="0" err="1"/>
              <a:t>lin</a:t>
            </a:r>
            <a:r>
              <a:rPr lang="en-US" sz="1300" dirty="0"/>
              <a:t> Zheng, Meng-</a:t>
            </a:r>
            <a:r>
              <a:rPr lang="en-US" sz="1300" dirty="0" err="1"/>
              <a:t>ying</a:t>
            </a:r>
            <a:r>
              <a:rPr lang="en-US" sz="1300" dirty="0"/>
              <a:t> Zhu, Qi-</a:t>
            </a:r>
            <a:r>
              <a:rPr lang="en-US" sz="1300" dirty="0" err="1"/>
              <a:t>bing</a:t>
            </a:r>
            <a:r>
              <a:rPr lang="en-US" sz="1300" dirty="0"/>
              <a:t> Li, Chao-chao Chen, and Yan-chao Tan (2019), "</a:t>
            </a:r>
            <a:r>
              <a:rPr lang="en-US" sz="1300" dirty="0" err="1"/>
              <a:t>Finbrain</a:t>
            </a:r>
            <a:r>
              <a:rPr lang="en-US" sz="1300" dirty="0"/>
              <a:t>: When finance meets AI 2.0." Frontiers of Information Technology &amp; Electronic Engineering 20, no. 7, pp. 914-924.</a:t>
            </a:r>
          </a:p>
          <a:p>
            <a:pPr algn="just"/>
            <a:r>
              <a:rPr lang="en-US" sz="1300" dirty="0"/>
              <a:t>Ting-Peng Liang and Yu-</a:t>
            </a:r>
            <a:r>
              <a:rPr lang="en-US" sz="1300" dirty="0" err="1"/>
              <a:t>Hsi</a:t>
            </a:r>
            <a:r>
              <a:rPr lang="en-US" sz="1300" dirty="0"/>
              <a:t> Liu (2018), "Research Landscape of Business Intelligence and Big Data analytics: A bibliometrics study”,  Expert Systems with Applications, 111, no. 30, pp. 2-10.</a:t>
            </a:r>
          </a:p>
          <a:p>
            <a:pPr algn="just"/>
            <a:r>
              <a:rPr lang="en-US" sz="1300" dirty="0"/>
              <a:t>Jared Dean (2014), Big Data, Data Mining, and Machine Learning: Value Creation for Business Leaders and Practitioners, Wiley.</a:t>
            </a:r>
          </a:p>
          <a:p>
            <a:pPr algn="just"/>
            <a:r>
              <a:rPr lang="en-US" sz="1300" dirty="0"/>
              <a:t>Mehmet Kaya, Jalal </a:t>
            </a:r>
            <a:r>
              <a:rPr lang="en-US" sz="1300" dirty="0" err="1"/>
              <a:t>Kawash</a:t>
            </a:r>
            <a:r>
              <a:rPr lang="en-US" sz="1300" dirty="0"/>
              <a:t>, </a:t>
            </a:r>
            <a:r>
              <a:rPr lang="en-US" sz="1300" dirty="0" err="1"/>
              <a:t>Suheil</a:t>
            </a:r>
            <a:r>
              <a:rPr lang="en-US" sz="1300" dirty="0"/>
              <a:t> Khoury, and Min-</a:t>
            </a:r>
            <a:r>
              <a:rPr lang="en-US" sz="1300" dirty="0" err="1"/>
              <a:t>Yuh</a:t>
            </a:r>
            <a:r>
              <a:rPr lang="en-US" sz="1300" dirty="0"/>
              <a:t> Day (2018), Social Network Based Big Data Analysis and Applications, Lecture Notes in Social Networks, Springer International Publishing.</a:t>
            </a:r>
          </a:p>
          <a:p>
            <a:pPr algn="just"/>
            <a:r>
              <a:rPr lang="en-US" sz="1300" dirty="0"/>
              <a:t>Varun Grover, Roger HL Chiang, Ting-Peng Liang, and </a:t>
            </a:r>
            <a:r>
              <a:rPr lang="en-US" sz="1300" dirty="0" err="1"/>
              <a:t>Dongsong</a:t>
            </a:r>
            <a:r>
              <a:rPr lang="en-US" sz="1300" dirty="0"/>
              <a:t> Zhang (2018), "Creating Strategic Business Value from Big Data Analytics: A Research Framework", Journal of Management Information Systems, 35, no. 2, pp. 388-423.</a:t>
            </a:r>
          </a:p>
          <a:p>
            <a:pPr algn="just"/>
            <a:r>
              <a:rPr lang="en-US" sz="1300" dirty="0"/>
              <a:t>Stephan </a:t>
            </a:r>
            <a:r>
              <a:rPr lang="en-US" sz="1300" dirty="0" err="1"/>
              <a:t>Kudyba</a:t>
            </a:r>
            <a:r>
              <a:rPr lang="en-US" sz="1300" dirty="0"/>
              <a:t> (2014), Big Data, Mining, and Analytics: Components of Strategic Decision Making, Auerbach Publications.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275C6-63D2-274C-995B-A4DAE5E1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06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 (A.I.) Timeline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9632" y="6597352"/>
            <a:ext cx="70202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/artificial-intelligence-timeline-infographic-from-eliza-to-tay-and-beyond/</a:t>
            </a:r>
          </a:p>
        </p:txBody>
      </p:sp>
    </p:spTree>
    <p:extLst>
      <p:ext uri="{BB962C8B-B14F-4D97-AF65-F5344CB8AC3E}">
        <p14:creationId xmlns:p14="http://schemas.microsoft.com/office/powerpoint/2010/main" val="1208641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18873</TotalTime>
  <Words>4135</Words>
  <Application>Microsoft Macintosh PowerPoint</Application>
  <PresentationFormat>On-screen Show (4:3)</PresentationFormat>
  <Paragraphs>617</Paragraphs>
  <Slides>81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8" baseType="lpstr">
      <vt:lpstr>DFKai-SB</vt:lpstr>
      <vt:lpstr>DFKai-SB</vt:lpstr>
      <vt:lpstr>Arial</vt:lpstr>
      <vt:lpstr>Calibri</vt:lpstr>
      <vt:lpstr>Impact</vt:lpstr>
      <vt:lpstr>Times New Roman</vt:lpstr>
      <vt:lpstr>Office 佈景主題</vt:lpstr>
      <vt:lpstr>資料探勘  (Data Mining)</vt:lpstr>
      <vt:lpstr>PowerPoint Presentation</vt:lpstr>
      <vt:lpstr>PowerPoint Presentation</vt:lpstr>
      <vt:lpstr>PowerPoint Presentation</vt:lpstr>
      <vt:lpstr>ABC:  AI,  Big Data,  Cloud Computing</vt:lpstr>
      <vt:lpstr>Outline</vt:lpstr>
      <vt:lpstr>FinTech ABCD</vt:lpstr>
      <vt:lpstr>AI, Big Data, Cloud Computing Evolution of Decision Support, Business Intelligence, and Analytics</vt:lpstr>
      <vt:lpstr>Artificial Intelligence (A.I.) Timeline </vt:lpstr>
      <vt:lpstr>The Rise of AI</vt:lpstr>
      <vt:lpstr>Data Mining  Is a Blend of Multiple Disciplines</vt:lpstr>
      <vt:lpstr>Data Mining at the  Intersection of Many Disciplines</vt:lpstr>
      <vt:lpstr>Data Mining Tasks &amp; Methods</vt:lpstr>
      <vt:lpstr>AI 2.0</vt:lpstr>
      <vt:lpstr>FinBrain: when Finance meets AI 2.0 (Zheng et al., 2019)</vt:lpstr>
      <vt:lpstr>Technology-driven  Financial Industry Development</vt:lpstr>
      <vt:lpstr>AI-driven Marketing (Ma and Sun, 2020)</vt:lpstr>
      <vt:lpstr>Machine Learning in Marketing Research (Ma and Sun, 2020)</vt:lpstr>
      <vt:lpstr>Artificial Intelligence in Marketing (Verma et al., 2021)</vt:lpstr>
      <vt:lpstr>Value Creation by Big Data Analytics (Grover et al., 2018)</vt:lpstr>
      <vt:lpstr>Evolution of top keywords in  “BD &amp; BI” publications</vt:lpstr>
      <vt:lpstr>Framework for BD and BI Research</vt:lpstr>
      <vt:lpstr>Business Intelligence and Big Data analytics</vt:lpstr>
      <vt:lpstr>AI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Artificial Intelligence:  A Modern Approach </vt:lpstr>
      <vt:lpstr>Artificial Intelligence Machine Learning &amp; Deep Learning</vt:lpstr>
      <vt:lpstr>AI, ML, DL</vt:lpstr>
      <vt:lpstr>3 Machine Learning Algorithms</vt:lpstr>
      <vt:lpstr>Machine Learning (ML)</vt:lpstr>
      <vt:lpstr>Machine Learning (ML) / Deep Learning (DL)</vt:lpstr>
      <vt:lpstr>Machine Learning Tasks and Methods</vt:lpstr>
      <vt:lpstr>Machine Learning Methods in Marketing</vt:lpstr>
      <vt:lpstr>Big Data</vt:lpstr>
      <vt:lpstr>Big Data Analytics   and  Data Mining</vt:lpstr>
      <vt:lpstr>Big Data 4 V</vt:lpstr>
      <vt:lpstr>Value</vt:lpstr>
      <vt:lpstr>Stephan Kudyba (2014),  Big Data, Mining, and Analytics:  Components of Strategic Decision Making, Auerbach Publications</vt:lpstr>
      <vt:lpstr>Architecture of Big Data Analytics</vt:lpstr>
      <vt:lpstr>Architecture of Big Data Analytics</vt:lpstr>
      <vt:lpstr>Data Mining  Is a Blend of Multiple Disciplines</vt:lpstr>
      <vt:lpstr>Data Mining at the  Intersection of Many Disciplines</vt:lpstr>
      <vt:lpstr>Data Mining Tasks &amp; Methods</vt:lpstr>
      <vt:lpstr>Evolution of Business Intelligence (BI)</vt:lpstr>
      <vt:lpstr>A High-Level Architecture of BI</vt:lpstr>
      <vt:lpstr>Three Types of Analytics </vt:lpstr>
      <vt:lpstr>Analytics Ecosystem</vt:lpstr>
      <vt:lpstr>Job Titles of Analytics</vt:lpstr>
      <vt:lpstr>A Data to Knowledge Continuum</vt:lpstr>
      <vt:lpstr>Social Big Data Mining (Hiroshi Ishikawa, 2015)</vt:lpstr>
      <vt:lpstr>Architecture for  Social Big Data Mining (Hiroshi Ishikawa, 2015)</vt:lpstr>
      <vt:lpstr>Business Intelligence (BI) Infrastructure</vt:lpstr>
      <vt:lpstr>Business Intelligence and Data Mining</vt:lpstr>
      <vt:lpstr>Data Mining:  Core Analytics Process  The KDD Process for  Extracting Useful Knowledge  from Volumes of Data</vt:lpstr>
      <vt:lpstr>Fayyad, U., Piatetsky-Shapiro, G., &amp; Smyth, P. (1996).  The KDD Process for  Extracting Useful Knowledge  from Volumes of Data.  Communications of the ACM, 39(11), 27-34.</vt:lpstr>
      <vt:lpstr>Data Mining  Knowledge Discovery in Databases (KDD) Process (Fayyad et al., 1996)</vt:lpstr>
      <vt:lpstr>Knowledge Discovery (KDD) Process</vt:lpstr>
      <vt:lpstr>Data Mining Processing Pipeline (Charu Aggarwal, 2015)</vt:lpstr>
      <vt:lpstr>Data Science and  Business Intelligence</vt:lpstr>
      <vt:lpstr>Data Science and  Business Intelligence</vt:lpstr>
      <vt:lpstr>Data Science and  Business Intelligence</vt:lpstr>
      <vt:lpstr>Cloud Computing</vt:lpstr>
      <vt:lpstr>Cloud Computing AWS Amazon Web Services</vt:lpstr>
      <vt:lpstr>Data Lakes and Analytics on AWS</vt:lpstr>
      <vt:lpstr>AWS Products Analytics</vt:lpstr>
      <vt:lpstr>Machine Learning on AWS Machine learning in the hands of every developer and data scientist</vt:lpstr>
      <vt:lpstr>AWS Certified Cloud Practitioner AWS Certified Solutions Architect AWS Certified Big Data Specialty AWS Certified Machine Learning Specialty</vt:lpstr>
      <vt:lpstr>PowerPoint Presentation</vt:lpstr>
      <vt:lpstr>PowerPoint Presentation</vt:lpstr>
      <vt:lpstr>Google Cloud Big Data Analytics</vt:lpstr>
      <vt:lpstr>Google Cloud Machine learning and Cloud AI</vt:lpstr>
      <vt:lpstr>Google Colab</vt:lpstr>
      <vt:lpstr>PowerPoint Presentation</vt:lpstr>
      <vt:lpstr>Summary</vt:lpstr>
      <vt:lpstr>References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資料探勘 (Data Mining)</dc:title>
  <dc:subject/>
  <dc:creator>myday</dc:creator>
  <cp:keywords>資料探勘, Data Mining</cp:keywords>
  <dc:description>資料探勘 (Data Mining)</dc:description>
  <cp:lastModifiedBy>imyday@gmail.com</cp:lastModifiedBy>
  <cp:revision>1153</cp:revision>
  <cp:lastPrinted>2020-12-29T15:27:37Z</cp:lastPrinted>
  <dcterms:created xsi:type="dcterms:W3CDTF">2011-02-14T23:24:00Z</dcterms:created>
  <dcterms:modified xsi:type="dcterms:W3CDTF">2021-03-01T22:14:40Z</dcterms:modified>
  <cp:category/>
</cp:coreProperties>
</file>