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2029" r:id="rId2"/>
    <p:sldId id="2996" r:id="rId3"/>
    <p:sldId id="2994" r:id="rId4"/>
    <p:sldId id="2995" r:id="rId5"/>
    <p:sldId id="1408" r:id="rId6"/>
    <p:sldId id="2717" r:id="rId7"/>
    <p:sldId id="3257" r:id="rId8"/>
    <p:sldId id="3260" r:id="rId9"/>
    <p:sldId id="2452" r:id="rId10"/>
    <p:sldId id="2382" r:id="rId11"/>
    <p:sldId id="2384" r:id="rId12"/>
    <p:sldId id="936" r:id="rId13"/>
    <p:sldId id="3256" r:id="rId14"/>
    <p:sldId id="2718" r:id="rId15"/>
    <p:sldId id="1781" r:id="rId16"/>
    <p:sldId id="2583" r:id="rId17"/>
    <p:sldId id="2612" r:id="rId18"/>
    <p:sldId id="2627" r:id="rId19"/>
    <p:sldId id="2628" r:id="rId20"/>
    <p:sldId id="2629" r:id="rId21"/>
    <p:sldId id="2630" r:id="rId22"/>
    <p:sldId id="2631" r:id="rId23"/>
    <p:sldId id="2632" r:id="rId24"/>
    <p:sldId id="2633" r:id="rId25"/>
    <p:sldId id="2649" r:id="rId26"/>
    <p:sldId id="2383" r:id="rId27"/>
    <p:sldId id="2373" r:id="rId28"/>
    <p:sldId id="2389" r:id="rId29"/>
    <p:sldId id="2381" r:id="rId30"/>
    <p:sldId id="2376" r:id="rId31"/>
    <p:sldId id="2378" r:id="rId32"/>
    <p:sldId id="2379" r:id="rId33"/>
    <p:sldId id="2380" r:id="rId34"/>
    <p:sldId id="2387" r:id="rId35"/>
    <p:sldId id="2420" r:id="rId36"/>
    <p:sldId id="2396" r:id="rId37"/>
    <p:sldId id="2397" r:id="rId38"/>
    <p:sldId id="2398" r:id="rId39"/>
    <p:sldId id="2683" r:id="rId40"/>
    <p:sldId id="2399" r:id="rId41"/>
    <p:sldId id="2400" r:id="rId42"/>
    <p:sldId id="2401" r:id="rId43"/>
    <p:sldId id="2402" r:id="rId44"/>
    <p:sldId id="2403" r:id="rId45"/>
    <p:sldId id="2404" r:id="rId46"/>
    <p:sldId id="2405" r:id="rId47"/>
    <p:sldId id="2406" r:id="rId48"/>
    <p:sldId id="2407" r:id="rId49"/>
    <p:sldId id="2408" r:id="rId50"/>
    <p:sldId id="2409" r:id="rId51"/>
    <p:sldId id="2410" r:id="rId52"/>
    <p:sldId id="2411" r:id="rId53"/>
    <p:sldId id="2412" r:id="rId54"/>
    <p:sldId id="2413" r:id="rId55"/>
    <p:sldId id="2414" r:id="rId56"/>
    <p:sldId id="2415" r:id="rId57"/>
    <p:sldId id="2416" r:id="rId58"/>
    <p:sldId id="2417" r:id="rId59"/>
    <p:sldId id="2418" r:id="rId60"/>
    <p:sldId id="2419" r:id="rId61"/>
    <p:sldId id="3261" r:id="rId62"/>
    <p:sldId id="3262" r:id="rId63"/>
    <p:sldId id="2449" r:id="rId64"/>
    <p:sldId id="2450" r:id="rId65"/>
    <p:sldId id="2451" r:id="rId66"/>
    <p:sldId id="2486" r:id="rId67"/>
    <p:sldId id="2453" r:id="rId68"/>
    <p:sldId id="2487" r:id="rId69"/>
    <p:sldId id="2488" r:id="rId70"/>
    <p:sldId id="2489" r:id="rId71"/>
    <p:sldId id="2490" r:id="rId72"/>
    <p:sldId id="2491" r:id="rId73"/>
    <p:sldId id="2492" r:id="rId74"/>
    <p:sldId id="2493" r:id="rId75"/>
    <p:sldId id="2494" r:id="rId76"/>
    <p:sldId id="2495" r:id="rId77"/>
    <p:sldId id="2496" r:id="rId78"/>
    <p:sldId id="2497" r:id="rId79"/>
    <p:sldId id="2498" r:id="rId80"/>
    <p:sldId id="2499" r:id="rId81"/>
    <p:sldId id="2500" r:id="rId82"/>
    <p:sldId id="2501" r:id="rId83"/>
    <p:sldId id="2502" r:id="rId84"/>
    <p:sldId id="2503" r:id="rId85"/>
    <p:sldId id="2504" r:id="rId86"/>
    <p:sldId id="2505" r:id="rId87"/>
    <p:sldId id="3258" r:id="rId88"/>
    <p:sldId id="2722" r:id="rId89"/>
    <p:sldId id="2255" r:id="rId90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D5FC79"/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1" autoAdjust="0"/>
    <p:restoredTop sz="85942"/>
  </p:normalViewPr>
  <p:slideViewPr>
    <p:cSldViewPr>
      <p:cViewPr varScale="1">
        <p:scale>
          <a:sx n="72" d="100"/>
          <a:sy n="72" d="100"/>
        </p:scale>
        <p:origin x="208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tutor.com/visualize.html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oo.gl/E6w5ph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12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05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608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4"/>
              </a:rPr>
              <a:t>https://goo.gl/E6w5ph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78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YpxMYo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393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range(1,10):</a:t>
            </a:r>
          </a:p>
          <a:p>
            <a:r>
              <a:rPr lang="en-US" dirty="0"/>
              <a:t>    for j in range(1,10):</a:t>
            </a:r>
          </a:p>
          <a:p>
            <a:r>
              <a:rPr lang="en-US" dirty="0"/>
              <a:t>        print(</a:t>
            </a:r>
            <a:r>
              <a:rPr lang="en-US" dirty="0" err="1"/>
              <a:t>i</a:t>
            </a:r>
            <a:r>
              <a:rPr lang="en-US" dirty="0"/>
              <a:t>, ' * ' , j , ' = ', </a:t>
            </a:r>
            <a:r>
              <a:rPr lang="en-US" dirty="0" err="1"/>
              <a:t>i</a:t>
            </a:r>
            <a:r>
              <a:rPr lang="en-US" dirty="0"/>
              <a:t>*j)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09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= 10</a:t>
            </a:r>
          </a:p>
          <a:p>
            <a:r>
              <a:rPr lang="en-US" dirty="0"/>
              <a:t>while age &lt; 20:</a:t>
            </a:r>
          </a:p>
          <a:p>
            <a:r>
              <a:rPr lang="en-US" dirty="0"/>
              <a:t>    print(age)</a:t>
            </a:r>
          </a:p>
          <a:p>
            <a:r>
              <a:rPr lang="en-US" dirty="0"/>
              <a:t>    age = age + 1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2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/6K5qUn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9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#Sets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 = {'cat', 'dog'}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print('cat' in animals)  # Check if an element is in a set;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"False"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('fish')      # Add an element to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Number of elements in a set;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   # Adding an element that is already in the set does nothing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animals.remove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# Remove an element from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"2”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108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950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41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file = open("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#file = open("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", 'w')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("Python write file")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print("file saved")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except: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print("Exception file Error")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finally: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file.close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print("finally process")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34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class Person: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def __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__(self, name, age):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self.name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name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age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def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myfunc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(self):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print("Hello my name is "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self.name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p1 = Person("Alan", 20)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p1.myfunc()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print(p1.name)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print(p1.age)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263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from platform import </a:t>
            </a:r>
            <a:r>
              <a:rPr lang="en-US" altLang="en-US" sz="12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endParaRPr lang="en-US" altLang="en-US" sz="1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pPr algn="l"/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print("Python Version:", </a:t>
            </a:r>
            <a:r>
              <a:rPr lang="en-US" altLang="en-US" sz="12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())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60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296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66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105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973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03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conda.com/downloa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fiddle.com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text-input-and-outpu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pythonprogramminglanguage.com/text-input-and-output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3resource.com/python-exercises/python-basic-exercise-39.php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resource.com/python-exercises/python-basic-exercise-39.ph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E6w5ph" TargetMode="External"/><Relationship Id="rId5" Type="http://schemas.openxmlformats.org/officeDocument/2006/relationships/hyperlink" Target="http://pythontutor.com/visualize.html" TargetMode="External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python.trinket.io/learn-python-part-8-loops#/while-loops/about-while-loop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dictionar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basics.org/try-except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ython_classes.as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numpy.org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://cs231n.github.io/python-numpy-tutorial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/blob/2nd-edition/ch04.ipynb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umpy.org/" TargetMode="External"/><Relationship Id="rId3" Type="http://schemas.openxmlformats.org/officeDocument/2006/relationships/hyperlink" Target="https://github.com/TiesdeKok/LearnPythonforResearch" TargetMode="External"/><Relationship Id="rId7" Type="http://schemas.openxmlformats.org/officeDocument/2006/relationships/hyperlink" Target="http://pythonprogramminglanguage.com/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ython.org/" TargetMode="External"/><Relationship Id="rId5" Type="http://schemas.openxmlformats.org/officeDocument/2006/relationships/hyperlink" Target="https://pythonprogramming.net/" TargetMode="External"/><Relationship Id="rId10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www.udemy.com/pythonforbeginnersintro/" TargetMode="External"/><Relationship Id="rId9" Type="http://schemas.openxmlformats.org/officeDocument/2006/relationships/hyperlink" Target="http://pandas.pydata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  <a:t>Python</a:t>
            </a: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資料探勘的基礎 </a:t>
            </a:r>
            <a:br>
              <a:rPr lang="en-US" altLang="zh-TW" sz="42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200" b="1" dirty="0">
                <a:solidFill>
                  <a:srgbClr val="C00000"/>
                </a:solidFill>
                <a:ea typeface="標楷體" pitchFamily="65" charset="-120"/>
              </a:rPr>
              <a:t>(Foundations of Data Mining in Python)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dirty="0">
                <a:solidFill>
                  <a:srgbClr val="898989"/>
                </a:solidFill>
                <a:cs typeface="Times New Roman" pitchFamily="18" charset="0"/>
              </a:rPr>
              <a:t>2021-03-09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資料探勘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(Data Mining)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1092DM03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(M5026)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Tue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000" y="6550025"/>
            <a:ext cx="35560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289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97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0622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037122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660" y="393305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02522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3511357" y="6558776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8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89" y="4262688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765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338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0" y="2458995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1079155" y="4576119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3604052" y="58653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4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5560541" y="2627873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1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6240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1692876" y="2879128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2021/02/23  </a:t>
            </a:r>
            <a:r>
              <a:rPr lang="zh-TW" altLang="en-US" sz="2400" dirty="0"/>
              <a:t>資料探勘介紹 </a:t>
            </a:r>
            <a:r>
              <a:rPr lang="en-US" altLang="zh-TW" sz="2400" dirty="0"/>
              <a:t>(Introduction to data mining)</a:t>
            </a:r>
          </a:p>
          <a:p>
            <a:pPr marL="0" indent="0">
              <a:buNone/>
            </a:pPr>
            <a:r>
              <a:rPr lang="en-US" altLang="zh-TW" sz="2400" dirty="0"/>
              <a:t>2  2021/03/02  ABC</a:t>
            </a:r>
            <a:r>
              <a:rPr lang="zh-TW" altLang="en-US" sz="2400" dirty="0"/>
              <a:t>：人工智慧，大數據，雲端運算 </a:t>
            </a:r>
            <a:br>
              <a:rPr lang="en-US" altLang="zh-TW" sz="2400" dirty="0"/>
            </a:br>
            <a:r>
              <a:rPr lang="en-US" altLang="zh-TW" sz="2400" dirty="0"/>
              <a:t>                            (ABC: AI, Big Data, Cloud Computing)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3  2021/03/09  Python</a:t>
            </a:r>
            <a:r>
              <a:rPr lang="zh-TW" altLang="en-US" sz="2400" dirty="0">
                <a:solidFill>
                  <a:srgbClr val="FF0000"/>
                </a:solidFill>
              </a:rPr>
              <a:t>資料探勘的基礎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(Foundations of Data Mining in Python)</a:t>
            </a:r>
          </a:p>
          <a:p>
            <a:pPr marL="0" indent="0">
              <a:buNone/>
            </a:pPr>
            <a:r>
              <a:rPr lang="en-US" altLang="zh-TW" sz="2400" dirty="0"/>
              <a:t>4  2021/03/16  </a:t>
            </a:r>
            <a:r>
              <a:rPr lang="zh-TW" altLang="en-US" sz="2400" dirty="0"/>
              <a:t>資料科學與資料探勘：</a:t>
            </a:r>
            <a:r>
              <a:rPr lang="zh-TW" altLang="en-US" sz="2000" dirty="0"/>
              <a:t>發現，分析，可視化和呈現數據</a:t>
            </a:r>
            <a:br>
              <a:rPr lang="en-US" altLang="zh-TW" sz="1800" dirty="0"/>
            </a:br>
            <a:r>
              <a:rPr lang="en-US" altLang="zh-TW" sz="1800" dirty="0"/>
              <a:t>                                     </a:t>
            </a:r>
            <a:r>
              <a:rPr lang="en-US" altLang="zh-TW" sz="2400" dirty="0"/>
              <a:t>(Data Science and Data Mining: 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en-US" altLang="zh-TW" sz="2200" dirty="0"/>
              <a:t>Discovering, Analyzing, Visualizing and Presenting Data)</a:t>
            </a:r>
          </a:p>
          <a:p>
            <a:pPr marL="0" indent="0">
              <a:buNone/>
            </a:pPr>
            <a:r>
              <a:rPr lang="en-US" altLang="zh-TW" sz="2400" dirty="0"/>
              <a:t>5  2021/03/23  </a:t>
            </a:r>
            <a:r>
              <a:rPr lang="zh-TW" altLang="en-US" sz="2400" dirty="0"/>
              <a:t>非監督學習：關聯分析，購物籃分析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(Unsupervised Learning: Association Analysis, </a:t>
            </a:r>
            <a:br>
              <a:rPr lang="en-US" altLang="zh-TW" sz="2400" dirty="0"/>
            </a:br>
            <a:r>
              <a:rPr lang="en-US" altLang="zh-TW" sz="2400" dirty="0"/>
              <a:t>                              Market Basket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2021/03/30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(Case Study on Data Mining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7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5708822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1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435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0" y="2580915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972475" y="4698039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3604052" y="58653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5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-1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19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582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1683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1683812" y="4478500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19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329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4896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3261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3261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92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970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1250747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984" y="1218654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459356" y="6635350"/>
            <a:ext cx="22252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8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4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CA7EB-D733-FC45-95FC-A328273C3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9" y="1124744"/>
            <a:ext cx="9144000" cy="530941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2771800" y="5301208"/>
            <a:ext cx="3528392" cy="504056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2539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https://www.anaconda.com/download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14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155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19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6690" y="532071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17136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0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7  2021/04/06  </a:t>
            </a:r>
            <a:r>
              <a:rPr lang="zh-TW" altLang="en-US" sz="2400" dirty="0"/>
              <a:t>非監督學習：集群分析，行銷市場區隔</a:t>
            </a:r>
            <a:br>
              <a:rPr lang="en-US" altLang="zh-TW" sz="2400" dirty="0"/>
            </a:br>
            <a:r>
              <a:rPr lang="en-US" altLang="zh-TW" sz="2400" dirty="0"/>
              <a:t>                           </a:t>
            </a:r>
            <a:r>
              <a:rPr lang="zh-TW" altLang="en-US" sz="2000" dirty="0"/>
              <a:t> </a:t>
            </a:r>
            <a:r>
              <a:rPr lang="en-US" altLang="zh-TW" sz="2000" dirty="0"/>
              <a:t>(Unsupervised Learning: Cluster Analysis, Market Segmentation)</a:t>
            </a:r>
          </a:p>
          <a:p>
            <a:pPr marL="0" indent="0">
              <a:buNone/>
            </a:pPr>
            <a:r>
              <a:rPr lang="en-US" altLang="zh-TW" sz="2400" dirty="0"/>
              <a:t>8  2021/04/13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2021/04/20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/>
              <a:t>10  2021/04/27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2021/05/04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機器學習和深度學習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(Machine Learning and 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12  2021/05/11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卷積神經網絡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(Convolutional Neural Networks)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3995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4644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4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0" y="707992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457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6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8"/>
          <a:stretch/>
        </p:blipFill>
        <p:spPr>
          <a:xfrm>
            <a:off x="0" y="1772816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6732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7956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2923366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69441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8" y="1052736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1907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2987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68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9ABD-3F0C-394C-B3E1-D666CE74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C1FCDE-92A6-7544-BA86-F000E665E75E}"/>
              </a:ext>
            </a:extLst>
          </p:cNvPr>
          <p:cNvSpPr txBox="1">
            <a:spLocks/>
          </p:cNvSpPr>
          <p:nvPr/>
        </p:nvSpPr>
        <p:spPr bwMode="auto">
          <a:xfrm>
            <a:off x="234351" y="274638"/>
            <a:ext cx="8658129" cy="83099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from platform import </a:t>
            </a:r>
            <a:r>
              <a:rPr lang="en-US" alt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endParaRPr lang="en-US" altLang="en-US" sz="24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pPr algn="l"/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print("Python Version:", </a:t>
            </a:r>
            <a:r>
              <a:rPr lang="en-US" altLang="en-US" sz="2400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python_version</a:t>
            </a:r>
            <a:r>
              <a:rPr lang="en-US" alt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()</a:t>
            </a:r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31BF4-9E59-F841-AF63-5F7BC847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9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665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2795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05087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Python Fiddle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719"/>
            <a:ext cx="9144000" cy="56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7033" y="648028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http://pythonfiddle.com/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65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6BEE47-845C-9B4F-BD4B-7ABBEDFDED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1187450" y="6581775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755650" y="465296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755650" y="53736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755650" y="3213100"/>
            <a:ext cx="7704138" cy="12001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755650" y="2133600"/>
            <a:ext cx="7704138" cy="830263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755650" y="8366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755650" y="14843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755650" y="60213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1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941"/>
            <a:ext cx="9144000" cy="5542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D0DF9-2BB0-7F42-A886-EEF82DEEE420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21317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13  2021/05/18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Data Mining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2021/05/25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遞歸神經網絡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(Recurrent Neural Networks)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15  2021/06/01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16  2021/06/08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社交網絡分析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(Social Network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2021/06/15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2021/06/22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24826"/>
            <a:ext cx="6163587" cy="562292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87450" y="6581775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4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263507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Variables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296372-9560-5342-86CA-8FDBA5435FA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827088" y="1268413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price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 = 2.5</a:t>
            </a:r>
          </a:p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word = '</a:t>
            </a:r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Hello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'</a:t>
            </a:r>
            <a:endParaRPr lang="en-US" altLang="en-US" sz="32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1381" name="Rectangle 6"/>
          <p:cNvSpPr>
            <a:spLocks noChangeArrowheads="1"/>
          </p:cNvSpPr>
          <p:nvPr/>
        </p:nvSpPr>
        <p:spPr bwMode="auto">
          <a:xfrm>
            <a:off x="827088" y="4811713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x + 1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5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827088" y="3011488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'Hello'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"Hello"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'''Hello'''</a:t>
            </a:r>
          </a:p>
        </p:txBody>
      </p:sp>
      <p:pic>
        <p:nvPicPr>
          <p:cNvPr id="1013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0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Python Basic Operators</a:t>
            </a:r>
          </a:p>
        </p:txBody>
      </p:sp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291BD3D-73B4-B346-A7EC-9AAA3702C6E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79388" y="1773238"/>
            <a:ext cx="5040312" cy="26765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+ 2 =', 7 + 2)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print('7 - 2 =', 7 - 2)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 2 =', 7 *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 2 =', 7 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// 2 =', 7 //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print('7 % 2 =', 7 %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** 2 =', 7 ** 2)</a:t>
            </a:r>
          </a:p>
        </p:txBody>
      </p:sp>
      <p:pic>
        <p:nvPicPr>
          <p:cNvPr id="1024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37798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917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7CF66A-69E4-7149-A10D-A868A8DE73B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323850" y="2133600"/>
            <a:ext cx="8569325" cy="270827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226853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  <p:pic>
        <p:nvPicPr>
          <p:cNvPr id="1034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10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9536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6853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</p:spTree>
    <p:extLst>
      <p:ext uri="{BB962C8B-B14F-4D97-AF65-F5344CB8AC3E}">
        <p14:creationId xmlns:p14="http://schemas.microsoft.com/office/powerpoint/2010/main" val="279456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7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2138817"/>
            <a:ext cx="8713092" cy="1877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# How much is your $100 worth after 7 years?</a:t>
            </a:r>
          </a:p>
          <a:p>
            <a:pPr eaLnBrk="1" hangingPunct="1"/>
            <a:r>
              <a:rPr lang="en-US" altLang="en-US" sz="4800" dirty="0">
                <a:solidFill>
                  <a:schemeClr val="accent1"/>
                </a:solidFill>
                <a:latin typeface="Courier" charset="0"/>
              </a:rPr>
              <a:t>print(100 * 1.1 ** 7)</a:t>
            </a:r>
          </a:p>
          <a:p>
            <a:pPr eaLnBrk="1" hangingPunct="1"/>
            <a:r>
              <a:rPr lang="en-US" altLang="en-US" sz="4400" dirty="0">
                <a:solidFill>
                  <a:schemeClr val="accent1"/>
                </a:solidFill>
                <a:latin typeface="Courier" charset="0"/>
              </a:rPr>
              <a:t># output = 194.87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81128"/>
            <a:ext cx="4667705" cy="1457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18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1291094"/>
            <a:ext cx="8713092" cy="30469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100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0.1 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7</a:t>
            </a:r>
          </a:p>
          <a:p>
            <a:endParaRPr lang="mr-IN" altLang="en-US" sz="3200" dirty="0">
              <a:solidFill>
                <a:schemeClr val="accent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* ((1 + 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)) **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round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, 2))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403650"/>
            <a:ext cx="3880202" cy="22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61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1338597"/>
            <a:ext cx="8713092" cy="230832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24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7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0" y="3942763"/>
            <a:ext cx="7869680" cy="21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97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statements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539750" y="1196975"/>
            <a:ext cx="8135938" cy="181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&gt;   greater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&lt;   smaller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==  equals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!=  is not</a:t>
            </a: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39750" y="3213100"/>
            <a:ext cx="8135938" cy="317023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= 80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if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&gt;=60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print("Pass")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else: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print("Fail")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64704"/>
            <a:ext cx="3095576" cy="23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" y="274637"/>
            <a:ext cx="8724276" cy="6245225"/>
          </a:xfrm>
        </p:spPr>
        <p:txBody>
          <a:bodyPr>
            <a:normAutofit/>
          </a:bodyPr>
          <a:lstStyle/>
          <a:p>
            <a:r>
              <a:rPr lang="en-US" sz="8600" dirty="0">
                <a:solidFill>
                  <a:srgbClr val="FF0000"/>
                </a:solidFill>
              </a:rPr>
              <a:t>Foundations of Data Mining </a:t>
            </a:r>
            <a:br>
              <a:rPr lang="en-US" sz="8600" dirty="0">
                <a:solidFill>
                  <a:srgbClr val="FF0000"/>
                </a:solidFill>
              </a:rPr>
            </a:br>
            <a:r>
              <a:rPr lang="en-US" sz="8600" dirty="0">
                <a:solidFill>
                  <a:srgbClr val="FF0000"/>
                </a:solidFill>
              </a:rPr>
              <a:t>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44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 </a:t>
            </a:r>
            <a:r>
              <a:rPr lang="en-US" altLang="en-US" sz="7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elif</a:t>
            </a:r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else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04031" y="917575"/>
            <a:ext cx="4860057" cy="5262979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= 90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grade = ""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&gt;=90: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"A"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 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&gt;= 80: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"B"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70: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"C"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60: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"D"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else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"E"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print(grade)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# grade = ”A”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508104" y="1011149"/>
            <a:ext cx="3385071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64088" y="593145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6"/>
              </a:rPr>
              <a:t>https://goo.gl/E6w5ph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1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2EB7FB-9350-E24F-8FC0-101E3D83A4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755650" y="1341438"/>
            <a:ext cx="7993063" cy="132238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in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ro-RO" altLang="en-US" sz="40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(1,11):</a:t>
            </a:r>
          </a:p>
          <a:p>
            <a:pPr eaLnBrk="1" hangingPunct="1"/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   print(i)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755650" y="2781300"/>
            <a:ext cx="7993063" cy="3784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2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3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4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5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6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7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8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9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10</a:t>
            </a:r>
            <a:endParaRPr lang="en-US" sz="2400" dirty="0">
              <a:ea typeface="新細明體" charset="0"/>
              <a:cs typeface="新細明體" charset="0"/>
            </a:endParaRPr>
          </a:p>
        </p:txBody>
      </p:sp>
      <p:pic>
        <p:nvPicPr>
          <p:cNvPr id="1054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107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323850" y="1196975"/>
            <a:ext cx="8569325" cy="147637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 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 for 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j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2600" dirty="0">
                <a:solidFill>
                  <a:srgbClr val="4F81BD"/>
                </a:solidFill>
                <a:latin typeface="Courier" charset="0"/>
              </a:rPr>
              <a:t>        print(i, ' * ' , j , ' = ', i*j)</a:t>
            </a:r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395288" y="2852738"/>
            <a:ext cx="8497887" cy="3416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1  =  9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2  =  18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3  =  27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4  =  36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5  =  45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6  =  54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7  =  63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8  =  72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9  =  81</a:t>
            </a:r>
            <a:endParaRPr lang="en-US" sz="24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506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while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1300913" y="6545263"/>
            <a:ext cx="6542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https://learnpython.trinket.io/learn-python-part-8-loops#/while-loops/about-while-loops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323851" y="1196975"/>
            <a:ext cx="5040238" cy="255454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age = 10</a:t>
            </a:r>
          </a:p>
          <a:p>
            <a:endParaRPr lang="en-US" sz="3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while</a:t>
            </a:r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age &lt; 20: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print(age)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age = age + 1</a:t>
            </a: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5508104" y="1196975"/>
            <a:ext cx="3385071" cy="440120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10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11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12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13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14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15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16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17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18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19</a:t>
            </a: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674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Functions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6988D8-FBD7-CD44-8FDD-37A8B501775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250825" y="1052513"/>
            <a:ext cx="8713788" cy="44021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Courier" charset="0"/>
              </a:rPr>
              <a:t>def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):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return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m</a:t>
            </a:r>
          </a:p>
          <a:p>
            <a:pPr eaLnBrk="1" hangingPunct="1"/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cm = 180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(cm)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(m))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850" y="5732463"/>
            <a:ext cx="8640763" cy="5857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3200" dirty="0">
                <a:latin typeface="Calibri"/>
                <a:ea typeface="新細明體" charset="0"/>
                <a:cs typeface="Calibri"/>
              </a:rPr>
              <a:t>1.8</a:t>
            </a:r>
            <a:endParaRPr lang="en-US" sz="32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75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830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3B99EA9-64B0-9A4B-9403-BAD1F87F0D8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31686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x = [60, 70, 80, 90]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(x))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print(x[0])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print(x[1])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print(x[-1])</a:t>
            </a:r>
          </a:p>
        </p:txBody>
      </p:sp>
      <p:sp>
        <p:nvSpPr>
          <p:cNvPr id="122884" name="Rectangle 6"/>
          <p:cNvSpPr>
            <a:spLocks noChangeArrowheads="1"/>
          </p:cNvSpPr>
          <p:nvPr/>
        </p:nvSpPr>
        <p:spPr bwMode="auto">
          <a:xfrm>
            <a:off x="468313" y="4868863"/>
            <a:ext cx="8424862" cy="181588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4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60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70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90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32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()</a:t>
            </a:r>
          </a:p>
        </p:txBody>
      </p:sp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744D502-3565-6A48-BB2D-83D629E5251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250825" y="3068638"/>
            <a:ext cx="8642350" cy="31702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 = (10, 20, 30, 40, 50)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[2])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[-1])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6011738" y="3861048"/>
            <a:ext cx="2952750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10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20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30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50</a:t>
            </a:r>
            <a:endParaRPr lang="en-US" sz="3600" dirty="0">
              <a:latin typeface="Courier"/>
              <a:ea typeface="新細明體" charset="0"/>
              <a:cs typeface="Courier"/>
            </a:endParaRP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250825" y="1125538"/>
            <a:ext cx="8677275" cy="1754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3713" y="6524625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95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535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{key : value}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95410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k = {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EN':'English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FR':'French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 }</a:t>
            </a:r>
          </a:p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print(k['EN'])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5426060"/>
            <a:ext cx="8424862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English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80344" y="6623864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767472"/>
            <a:ext cx="4191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13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Sets </a:t>
            </a:r>
            <a:r>
              <a:rPr lang="en-US" sz="5400" dirty="0">
                <a:solidFill>
                  <a:srgbClr val="FF0000"/>
                </a:solidFill>
              </a:rPr>
              <a:t>{}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2" y="2152608"/>
            <a:ext cx="8783263" cy="3384376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8712" y="1196752"/>
            <a:ext cx="8424862" cy="707886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42384" y="4365104"/>
            <a:ext cx="3744416" cy="193899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print('cat' in animals)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('fish')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animals.remove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</a:t>
            </a:r>
          </a:p>
        </p:txBody>
      </p:sp>
    </p:spTree>
    <p:extLst>
      <p:ext uri="{BB962C8B-B14F-4D97-AF65-F5344CB8AC3E}">
        <p14:creationId xmlns:p14="http://schemas.microsoft.com/office/powerpoint/2010/main" val="1720672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'Hello World\</a:t>
            </a:r>
            <a:r>
              <a:rPr lang="en-US" altLang="en-US" sz="1400" b="1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 is Python File Input Output'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3" y="3578907"/>
            <a:ext cx="6397625" cy="30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04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accent1"/>
                </a:solidFill>
              </a:rPr>
              <a:t>Foundations of </a:t>
            </a:r>
            <a:br>
              <a:rPr lang="en-US" sz="4300" b="1" dirty="0">
                <a:solidFill>
                  <a:schemeClr val="accent1"/>
                </a:solidFill>
              </a:rPr>
            </a:br>
            <a:r>
              <a:rPr lang="en-US" sz="4300" b="1" dirty="0">
                <a:solidFill>
                  <a:schemeClr val="accent1"/>
                </a:solidFill>
              </a:rPr>
              <a:t>Data Mining in Python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Python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</a:t>
            </a:r>
            <a:r>
              <a:rPr lang="en-US" sz="4300" b="1" dirty="0" err="1">
                <a:solidFill>
                  <a:schemeClr val="accent1"/>
                </a:solidFill>
              </a:rPr>
              <a:t>Numpy</a:t>
            </a:r>
            <a:endParaRPr lang="en-US" sz="4300" b="1" dirty="0">
              <a:solidFill>
                <a:schemeClr val="accent1"/>
              </a:solidFill>
            </a:endParaRP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Scientific computing </a:t>
            </a:r>
          </a:p>
        </p:txBody>
      </p:sp>
    </p:spTree>
    <p:extLst>
      <p:ext uri="{BB962C8B-B14F-4D97-AF65-F5344CB8AC3E}">
        <p14:creationId xmlns:p14="http://schemas.microsoft.com/office/powerpoint/2010/main" val="41686602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a+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('\n' + 'New line')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9" y="3805917"/>
            <a:ext cx="47752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81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try except finally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https://pythonbasics.org/try-except/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378565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try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file = open("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")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#file = open("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", 'w')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("Python write file")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print("file saved")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except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print("Exception file Error")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finally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file.close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print("finally process")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B5352D5-13EB-5B4F-A8EB-C3EA5AD40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10" y="5529426"/>
            <a:ext cx="8424862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b="1" dirty="0">
                <a:latin typeface="Courier" charset="0"/>
              </a:rPr>
              <a:t>Exception file Error</a:t>
            </a:r>
          </a:p>
          <a:p>
            <a:pPr eaLnBrk="1" hangingPunct="1"/>
            <a:r>
              <a:rPr lang="en-US" altLang="en-US" sz="2000" b="1" dirty="0">
                <a:latin typeface="Courier" charset="0"/>
              </a:rPr>
              <a:t>finally process</a:t>
            </a:r>
            <a:endParaRPr lang="en-US" altLang="en-US" sz="2000" b="1" dirty="0">
              <a:solidFill>
                <a:srgbClr val="4F81BD"/>
              </a:solidFill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477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class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https://www.w3schools.com/python/python_classes.asp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452431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class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Person: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def __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init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__(self, name, age):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self.name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= name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self.age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= age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def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myfunc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(self):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print("Hello my name is " +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self.name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p1 = Person("Alan", 20)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p1.myfunc()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print(p1.name)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print(p1.age)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2A7D4F43-0FF8-B045-B84C-6CC6531F3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10" y="5805264"/>
            <a:ext cx="8424862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600" b="1" dirty="0">
                <a:latin typeface="Courier" charset="0"/>
              </a:rPr>
              <a:t>Hello my name is Alan</a:t>
            </a:r>
          </a:p>
          <a:p>
            <a:pPr eaLnBrk="1" hangingPunct="1"/>
            <a:r>
              <a:rPr lang="en-US" altLang="en-US" sz="1600" b="1" dirty="0">
                <a:latin typeface="Courier" charset="0"/>
              </a:rPr>
              <a:t>Alan</a:t>
            </a:r>
          </a:p>
          <a:p>
            <a:pPr eaLnBrk="1" hangingPunct="1"/>
            <a:r>
              <a:rPr lang="en-US" altLang="en-US" sz="1600" b="1" dirty="0">
                <a:latin typeface="Courier" charset="0"/>
              </a:rPr>
              <a:t>20</a:t>
            </a:r>
            <a:endParaRPr lang="en-US" altLang="en-US" sz="1600" b="1" dirty="0">
              <a:solidFill>
                <a:srgbClr val="4F81BD"/>
              </a:solidFill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4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1"/>
                </a:solidFill>
              </a:rPr>
              <a:t>Big Data Analytics </a:t>
            </a:r>
            <a:br>
              <a:rPr lang="en-US" altLang="zh-TW" sz="8000" dirty="0">
                <a:solidFill>
                  <a:schemeClr val="accent1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with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15000" dirty="0" err="1">
                <a:solidFill>
                  <a:srgbClr val="FF0000"/>
                </a:solidFill>
              </a:rPr>
              <a:t>Numpy</a:t>
            </a:r>
            <a:r>
              <a:rPr lang="en-US" altLang="zh-TW" sz="8000" dirty="0">
                <a:solidFill>
                  <a:srgbClr val="FF0000"/>
                </a:solidFill>
              </a:rPr>
              <a:t>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in </a:t>
            </a:r>
            <a:r>
              <a:rPr lang="en-US" altLang="zh-TW" sz="12000" dirty="0">
                <a:solidFill>
                  <a:srgbClr val="FF0000"/>
                </a:solidFill>
              </a:rPr>
              <a:t>Python</a:t>
            </a:r>
            <a:endParaRPr lang="en-US" sz="1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582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660" y="393305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470773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94856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4929411"/>
          </a:xfrm>
        </p:spPr>
        <p:txBody>
          <a:bodyPr/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70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B6524D-FE4F-9245-80B3-8E92376C27E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203575" y="6488113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http://www.numpy.org/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" y="866384"/>
            <a:ext cx="8844265" cy="56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57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87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4752975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9" y="980345"/>
            <a:ext cx="8801741" cy="54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38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0" y="300715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01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7012" y="1367700"/>
            <a:ext cx="7857727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9862424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3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89"/>
            <a:ext cx="8229600" cy="5431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Quickstart</a:t>
            </a:r>
            <a:r>
              <a:rPr lang="en-US" dirty="0">
                <a:solidFill>
                  <a:schemeClr val="accent1"/>
                </a:solidFill>
              </a:rPr>
              <a:t>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" y="620688"/>
            <a:ext cx="8589874" cy="597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6597352"/>
            <a:ext cx="5814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https://docs.scipy.org/doc/numpy-dev/user/quickstart.html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61155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24" y="1456710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97012" y="46857"/>
            <a:ext cx="8189788" cy="137078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4856" y="1737388"/>
            <a:ext cx="3826768" cy="14875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42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50" y="973411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1546" y="6581001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368112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255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833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36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6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512" y="72008"/>
            <a:ext cx="8784976" cy="1268760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39239389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91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94047"/>
            <a:ext cx="8712968" cy="88668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288079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04137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0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567643"/>
            <a:ext cx="8496944" cy="28613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0" y="3583322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489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" y="2110825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701364" y="3501008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222216" y="629838"/>
            <a:ext cx="8886858" cy="11382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32549933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0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9"/>
            <a:ext cx="8229600" cy="78527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14" y="820061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44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887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2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10433"/>
            <a:ext cx="7886735" cy="5714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2796" y="6581001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https://github.com/wesm/pydata-book/blob/2nd-edition/ch04.ipynb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207926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5626170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BB3D97-412B-8C46-B57C-147BB0C5C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accent1"/>
                </a:solidFill>
              </a:rPr>
              <a:t>Foundations of </a:t>
            </a:r>
            <a:br>
              <a:rPr lang="en-US" sz="4300" b="1" dirty="0">
                <a:solidFill>
                  <a:schemeClr val="accent1"/>
                </a:solidFill>
              </a:rPr>
            </a:br>
            <a:r>
              <a:rPr lang="en-US" sz="4300" b="1" dirty="0">
                <a:solidFill>
                  <a:schemeClr val="accent1"/>
                </a:solidFill>
              </a:rPr>
              <a:t>Data Mining in Python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Python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</a:t>
            </a:r>
            <a:r>
              <a:rPr lang="en-US" sz="4300" b="1" dirty="0" err="1">
                <a:solidFill>
                  <a:schemeClr val="accent1"/>
                </a:solidFill>
              </a:rPr>
              <a:t>Numpy</a:t>
            </a:r>
            <a:endParaRPr lang="en-US" sz="4300" b="1" dirty="0">
              <a:solidFill>
                <a:schemeClr val="accent1"/>
              </a:solidFill>
            </a:endParaRPr>
          </a:p>
          <a:p>
            <a:pPr lvl="2"/>
            <a:r>
              <a:rPr lang="en-US" sz="4000">
                <a:solidFill>
                  <a:schemeClr val="accent1"/>
                </a:solidFill>
              </a:rPr>
              <a:t>Scientific computing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630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rmAutofit/>
          </a:bodyPr>
          <a:lstStyle/>
          <a:p>
            <a:r>
              <a:rPr lang="en-US" sz="1800" dirty="0"/>
              <a:t>Robert Layton (2017), Learning Data Mining with Python - Second Edition, </a:t>
            </a:r>
            <a:r>
              <a:rPr lang="en-US" sz="1800" dirty="0" err="1"/>
              <a:t>Packt</a:t>
            </a:r>
            <a:r>
              <a:rPr lang="en-US" sz="1800" dirty="0"/>
              <a:t> Publishing.</a:t>
            </a:r>
          </a:p>
          <a:p>
            <a:r>
              <a:rPr lang="en-US" sz="1800" dirty="0"/>
              <a:t>Wes McKinney (2017), "Python for Data Analysis: Data Wrangling with Pandas, NumPy, and </a:t>
            </a:r>
            <a:r>
              <a:rPr lang="en-US" sz="1800" dirty="0" err="1"/>
              <a:t>IPython</a:t>
            </a:r>
            <a:r>
              <a:rPr lang="en-US" sz="1800" dirty="0"/>
              <a:t>", 2nd Edition, O'Reilly Media.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https://github.com/wesm/pydata-book</a:t>
            </a:r>
            <a:endParaRPr lang="en-US" sz="1800" dirty="0"/>
          </a:p>
          <a:p>
            <a:r>
              <a:rPr lang="en-US" altLang="zh-TW" sz="1800" dirty="0"/>
              <a:t>Ties de </a:t>
            </a:r>
            <a:r>
              <a:rPr lang="en-US" altLang="zh-TW" sz="1800" dirty="0" err="1"/>
              <a:t>Kok</a:t>
            </a:r>
            <a:r>
              <a:rPr lang="en-US" altLang="zh-TW" sz="1800" dirty="0"/>
              <a:t> (2017), Learn Python for Research, </a:t>
            </a:r>
            <a:r>
              <a:rPr lang="en-US" altLang="zh-TW" sz="1800" dirty="0">
                <a:hlinkClick r:id="rId3"/>
              </a:rPr>
              <a:t>https://github.com/TiesdeKok/LearnPythonforResearch</a:t>
            </a:r>
            <a:endParaRPr lang="en-US" sz="1800" dirty="0"/>
          </a:p>
          <a:p>
            <a:r>
              <a:rPr lang="en-US" sz="1800" dirty="0" err="1"/>
              <a:t>Avinash</a:t>
            </a:r>
            <a:r>
              <a:rPr lang="en-US" sz="1800" dirty="0"/>
              <a:t> Jain (2017), Introduction To Python Programming, Udemy,  </a:t>
            </a:r>
            <a:r>
              <a:rPr lang="en-US" sz="1800" dirty="0">
                <a:hlinkClick r:id="rId4"/>
              </a:rPr>
              <a:t>https://www.udemy.com/pythonforbeginnersintro/</a:t>
            </a:r>
            <a:endParaRPr lang="en-US" sz="1800" dirty="0"/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Programming, </a:t>
            </a:r>
            <a:r>
              <a:rPr lang="en-US" altLang="zh-TW" sz="1800" dirty="0">
                <a:latin typeface="Calibri" charset="0"/>
                <a:ea typeface="標楷體" charset="-120"/>
                <a:hlinkClick r:id="rId5"/>
              </a:rPr>
              <a:t>https://pythonprogramming.net/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Python, </a:t>
            </a:r>
            <a:r>
              <a:rPr lang="en-US" altLang="zh-TW" sz="1800" dirty="0">
                <a:latin typeface="Calibri" charset="0"/>
                <a:ea typeface="標楷體" charset="-120"/>
                <a:hlinkClick r:id="rId6"/>
              </a:rPr>
              <a:t>https://www.python.org/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 Language, </a:t>
            </a:r>
            <a:r>
              <a:rPr lang="en-US" altLang="zh-TW" sz="1800" dirty="0">
                <a:latin typeface="Calibri" charset="0"/>
                <a:ea typeface="標楷體" charset="-120"/>
                <a:hlinkClick r:id="rId7"/>
              </a:rPr>
              <a:t>http://pythonprogramminglanguage.com/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800" dirty="0">
                <a:latin typeface="Calibri" charset="0"/>
                <a:ea typeface="標楷體" charset="-120"/>
              </a:rPr>
              <a:t>, </a:t>
            </a:r>
            <a:r>
              <a:rPr lang="en-US" altLang="zh-TW" sz="1800" dirty="0">
                <a:latin typeface="Calibri" charset="0"/>
                <a:ea typeface="標楷體" charset="-120"/>
                <a:hlinkClick r:id="rId8"/>
              </a:rPr>
              <a:t>http://www.numpy.org/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Pandas, </a:t>
            </a:r>
            <a:r>
              <a:rPr lang="en-US" altLang="zh-TW" sz="1800" dirty="0">
                <a:latin typeface="Calibri" charset="0"/>
                <a:ea typeface="標楷體" charset="-120"/>
                <a:hlinkClick r:id="rId9"/>
              </a:rPr>
              <a:t>http://pandas.pydata.org/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Skikit</a:t>
            </a:r>
            <a:r>
              <a:rPr lang="en-US" altLang="zh-TW" sz="1800" dirty="0">
                <a:latin typeface="Calibri" charset="0"/>
                <a:ea typeface="標楷體" charset="-120"/>
              </a:rPr>
              <a:t>-learn, http://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scikit-learn.org</a:t>
            </a:r>
            <a:r>
              <a:rPr lang="en-US" altLang="zh-TW" sz="1800" dirty="0">
                <a:latin typeface="Calibri" charset="0"/>
                <a:ea typeface="標楷體" charset="-120"/>
              </a:rPr>
              <a:t>/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Min-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800" dirty="0">
                <a:latin typeface="Calibri" charset="0"/>
                <a:ea typeface="標楷體" charset="-120"/>
              </a:rPr>
              <a:t> Day (2021), Python 101, </a:t>
            </a:r>
            <a:r>
              <a:rPr lang="en-US" altLang="zh-TW" sz="1800" dirty="0">
                <a:latin typeface="Calibri" charset="0"/>
                <a:ea typeface="標楷體" charset="-120"/>
                <a:hlinkClick r:id="rId10"/>
              </a:rPr>
              <a:t>https://tinyurl.com/aintpupython101</a:t>
            </a:r>
            <a:endParaRPr lang="en-US" sz="1800" dirty="0"/>
          </a:p>
          <a:p>
            <a:endParaRPr lang="en-US" sz="1600" dirty="0"/>
          </a:p>
          <a:p>
            <a:endParaRPr lang="zh-TW" altLang="en-US" sz="1600" dirty="0">
              <a:latin typeface="Calibri" charset="0"/>
              <a:ea typeface="標楷體" charset="-120"/>
            </a:endParaRPr>
          </a:p>
          <a:p>
            <a:endParaRPr lang="zh-TW" altLang="en-US" sz="16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58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3" y="3185405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5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19106</TotalTime>
  <Words>4554</Words>
  <Application>Microsoft Macintosh PowerPoint</Application>
  <PresentationFormat>On-screen Show (4:3)</PresentationFormat>
  <Paragraphs>850</Paragraphs>
  <Slides>89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標楷體</vt:lpstr>
      <vt:lpstr>標楷體</vt:lpstr>
      <vt:lpstr>Arial</vt:lpstr>
      <vt:lpstr>Calibri</vt:lpstr>
      <vt:lpstr>Courier</vt:lpstr>
      <vt:lpstr>Office 佈景主題</vt:lpstr>
      <vt:lpstr>資料探勘  (Data Mining)</vt:lpstr>
      <vt:lpstr>PowerPoint Presentation</vt:lpstr>
      <vt:lpstr>PowerPoint Presentation</vt:lpstr>
      <vt:lpstr>PowerPoint Presentation</vt:lpstr>
      <vt:lpstr>Foundations of Data Mining  in Python</vt:lpstr>
      <vt:lpstr>Outline</vt:lpstr>
      <vt:lpstr>Python Ecosystem for Data Science</vt:lpstr>
      <vt:lpstr>Python Ecosystem for Data Science</vt:lpstr>
      <vt:lpstr>The Quant Finance PyData Stack</vt:lpstr>
      <vt:lpstr>Python</vt:lpstr>
      <vt:lpstr>Python is an  interpreted,  object-oriented,  high-level  programming language  with  dynamic semantics.</vt:lpstr>
      <vt:lpstr>Google Colab</vt:lpstr>
      <vt:lpstr>PowerPoint Presentation</vt:lpstr>
      <vt:lpstr>Numpy</vt:lpstr>
      <vt:lpstr>Python matplotlib</vt:lpstr>
      <vt:lpstr>Python Pandas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Programming</vt:lpstr>
      <vt:lpstr>PowerPoint Presentation</vt:lpstr>
      <vt:lpstr>Python Fiddle</vt:lpstr>
      <vt:lpstr>Text input and output</vt:lpstr>
      <vt:lpstr>Python in Google Colab</vt:lpstr>
      <vt:lpstr>Text input and output</vt:lpstr>
      <vt:lpstr>Variables</vt:lpstr>
      <vt:lpstr>Python Basic Operators</vt:lpstr>
      <vt:lpstr>BMI Calculator in Python</vt:lpstr>
      <vt:lpstr>BMI Calculator in Python</vt:lpstr>
      <vt:lpstr>Future value  of a specified  principal amount,  rate of interest, and  a number of years</vt:lpstr>
      <vt:lpstr>Future Value (FV)</vt:lpstr>
      <vt:lpstr>Future Value (FV)</vt:lpstr>
      <vt:lpstr>Future Value (FV)</vt:lpstr>
      <vt:lpstr>if statements</vt:lpstr>
      <vt:lpstr>if elif else</vt:lpstr>
      <vt:lpstr>for loops</vt:lpstr>
      <vt:lpstr>for loops</vt:lpstr>
      <vt:lpstr>while loops</vt:lpstr>
      <vt:lpstr>def Functions</vt:lpstr>
      <vt:lpstr>Lists []</vt:lpstr>
      <vt:lpstr>Tuples ()</vt:lpstr>
      <vt:lpstr>Dictionary {key : value}</vt:lpstr>
      <vt:lpstr>Sets {}</vt:lpstr>
      <vt:lpstr>File Input / Output</vt:lpstr>
      <vt:lpstr>File Input / Output</vt:lpstr>
      <vt:lpstr>try except finally</vt:lpstr>
      <vt:lpstr>class</vt:lpstr>
      <vt:lpstr>Big Data Analytics  with  Numpy  in Python</vt:lpstr>
      <vt:lpstr>Numpy</vt:lpstr>
      <vt:lpstr>NumPy  is the  fundamental package  for  scientific computing  with Python.</vt:lpstr>
      <vt:lpstr>NumPy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Numpy Quickstart Tutorial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資料探勘 (Data Mining)</dc:title>
  <dc:subject/>
  <dc:creator>myday</dc:creator>
  <cp:keywords>資料探勘, Data Mining</cp:keywords>
  <dc:description>資料探勘 (Data Mining)</dc:description>
  <cp:lastModifiedBy>imyday@gmail.com</cp:lastModifiedBy>
  <cp:revision>1170</cp:revision>
  <cp:lastPrinted>2020-12-29T15:27:37Z</cp:lastPrinted>
  <dcterms:created xsi:type="dcterms:W3CDTF">2011-02-14T23:24:00Z</dcterms:created>
  <dcterms:modified xsi:type="dcterms:W3CDTF">2021-03-09T00:14:26Z</dcterms:modified>
  <cp:category/>
</cp:coreProperties>
</file>