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2029" r:id="rId2"/>
    <p:sldId id="2996" r:id="rId3"/>
    <p:sldId id="2994" r:id="rId4"/>
    <p:sldId id="2995" r:id="rId5"/>
    <p:sldId id="1408" r:id="rId6"/>
    <p:sldId id="2717" r:id="rId7"/>
    <p:sldId id="3257" r:id="rId8"/>
    <p:sldId id="3260" r:id="rId9"/>
    <p:sldId id="2452" r:id="rId10"/>
    <p:sldId id="930" r:id="rId11"/>
    <p:sldId id="1751" r:id="rId12"/>
    <p:sldId id="1749" r:id="rId13"/>
    <p:sldId id="1750" r:id="rId14"/>
    <p:sldId id="1753" r:id="rId15"/>
    <p:sldId id="1754" r:id="rId16"/>
    <p:sldId id="1755" r:id="rId17"/>
    <p:sldId id="959" r:id="rId18"/>
    <p:sldId id="1765" r:id="rId19"/>
    <p:sldId id="1766" r:id="rId20"/>
    <p:sldId id="1767" r:id="rId21"/>
    <p:sldId id="1768" r:id="rId22"/>
    <p:sldId id="1769" r:id="rId23"/>
    <p:sldId id="1770" r:id="rId24"/>
    <p:sldId id="1752" r:id="rId25"/>
    <p:sldId id="948" r:id="rId26"/>
    <p:sldId id="949" r:id="rId27"/>
    <p:sldId id="2681" r:id="rId28"/>
    <p:sldId id="2682" r:id="rId29"/>
    <p:sldId id="3263" r:id="rId30"/>
    <p:sldId id="2684" r:id="rId31"/>
    <p:sldId id="2685" r:id="rId32"/>
    <p:sldId id="2686" r:id="rId33"/>
    <p:sldId id="2687" r:id="rId34"/>
    <p:sldId id="2688" r:id="rId35"/>
    <p:sldId id="2689" r:id="rId36"/>
    <p:sldId id="2690" r:id="rId37"/>
    <p:sldId id="2691" r:id="rId38"/>
    <p:sldId id="2692" r:id="rId39"/>
    <p:sldId id="2693" r:id="rId40"/>
    <p:sldId id="2694" r:id="rId41"/>
    <p:sldId id="2695" r:id="rId42"/>
    <p:sldId id="2696" r:id="rId43"/>
    <p:sldId id="2670" r:id="rId44"/>
    <p:sldId id="2658" r:id="rId45"/>
    <p:sldId id="2671" r:id="rId46"/>
    <p:sldId id="2672" r:id="rId47"/>
    <p:sldId id="2673" r:id="rId48"/>
    <p:sldId id="2674" r:id="rId49"/>
    <p:sldId id="1200" r:id="rId50"/>
    <p:sldId id="1201" r:id="rId51"/>
    <p:sldId id="1272" r:id="rId52"/>
    <p:sldId id="2650" r:id="rId53"/>
    <p:sldId id="3282" r:id="rId54"/>
    <p:sldId id="2506" r:id="rId55"/>
    <p:sldId id="3265" r:id="rId56"/>
    <p:sldId id="3283" r:id="rId57"/>
    <p:sldId id="3285" r:id="rId58"/>
    <p:sldId id="3286" r:id="rId59"/>
    <p:sldId id="3287" r:id="rId60"/>
    <p:sldId id="3312" r:id="rId61"/>
    <p:sldId id="3311" r:id="rId62"/>
    <p:sldId id="3276" r:id="rId63"/>
    <p:sldId id="3288" r:id="rId64"/>
    <p:sldId id="3299" r:id="rId65"/>
    <p:sldId id="3300" r:id="rId66"/>
    <p:sldId id="3307" r:id="rId67"/>
    <p:sldId id="3308" r:id="rId68"/>
    <p:sldId id="3309" r:id="rId69"/>
    <p:sldId id="3310" r:id="rId70"/>
    <p:sldId id="2609" r:id="rId71"/>
    <p:sldId id="2611" r:id="rId72"/>
    <p:sldId id="2680" r:id="rId73"/>
    <p:sldId id="1782" r:id="rId74"/>
    <p:sldId id="1784" r:id="rId75"/>
    <p:sldId id="1783" r:id="rId76"/>
    <p:sldId id="2636" r:id="rId77"/>
    <p:sldId id="2637" r:id="rId78"/>
    <p:sldId id="2638" r:id="rId79"/>
    <p:sldId id="2639" r:id="rId80"/>
    <p:sldId id="2640" r:id="rId81"/>
    <p:sldId id="2644" r:id="rId82"/>
    <p:sldId id="2645" r:id="rId83"/>
    <p:sldId id="2646" r:id="rId84"/>
    <p:sldId id="2647" r:id="rId85"/>
    <p:sldId id="2648" r:id="rId86"/>
    <p:sldId id="2504" r:id="rId87"/>
    <p:sldId id="2946" r:id="rId88"/>
    <p:sldId id="2958" r:id="rId89"/>
    <p:sldId id="3258" r:id="rId90"/>
    <p:sldId id="3275" r:id="rId91"/>
    <p:sldId id="2255" r:id="rId9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D5FC79"/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243" autoAdjust="0"/>
    <p:restoredTop sz="85942"/>
  </p:normalViewPr>
  <p:slideViewPr>
    <p:cSldViewPr>
      <p:cViewPr varScale="1">
        <p:scale>
          <a:sx n="92" d="100"/>
          <a:sy n="92" d="100"/>
        </p:scale>
        <p:origin x="20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8854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740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2021/3/16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azon.com/Data-Science-Big-Analytics-Discovering/dp/111887613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sebastien.pro/gephi-icwsm-tutorial.pdf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ebastien.pro/gephi-icwsm-tutorial.pdf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gephi.org/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matplotlib.org/" TargetMode="External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matplotlib.org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seaborn.pydata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plotly.com/pytho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bokeh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altair-viz.github.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iff"/><Relationship Id="rId4" Type="http://schemas.openxmlformats.org/officeDocument/2006/relationships/image" Target="../media/image63.tif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mtkupython101" TargetMode="External"/><Relationship Id="rId2" Type="http://schemas.openxmlformats.org/officeDocument/2006/relationships/hyperlink" Target="https://tinyurl.com/aintpupython10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geron/handson-ml2" TargetMode="External"/><Relationship Id="rId2" Type="http://schemas.openxmlformats.org/officeDocument/2006/relationships/hyperlink" Target="https://www.amazon.com/Hands-Machine-Learning-Scikit-Learn-TensorFlow/dp/1492032646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hyperlink" Target="https://nbviewer.jupyter.org/github/ageron/handson-ml2/blob/master/07_ensemble_learning_and_random_forests.ipynb" TargetMode="External"/><Relationship Id="rId13" Type="http://schemas.openxmlformats.org/officeDocument/2006/relationships/hyperlink" Target="https://nbviewer.jupyter.org/github/ageron/handson-ml2/blob/master/12_custom_models_and_training_with_tensorflow.ipynb" TargetMode="External"/><Relationship Id="rId18" Type="http://schemas.openxmlformats.org/officeDocument/2006/relationships/hyperlink" Target="https://nbviewer.jupyter.org/github/ageron/handson-ml2/blob/master/17_autoencoders.ipynb" TargetMode="External"/><Relationship Id="rId3" Type="http://schemas.openxmlformats.org/officeDocument/2006/relationships/hyperlink" Target="https://nbviewer.jupyter.org/github/ageron/handson-ml2/blob/master/02_end_to_end_machine_learning_project.ipynb" TargetMode="External"/><Relationship Id="rId21" Type="http://schemas.openxmlformats.org/officeDocument/2006/relationships/hyperlink" Target="https://github.com/ageron/handson-ml2" TargetMode="External"/><Relationship Id="rId7" Type="http://schemas.openxmlformats.org/officeDocument/2006/relationships/hyperlink" Target="https://nbviewer.jupyter.org/github/ageron/handson-ml2/blob/master/06_decision_trees.ipynb" TargetMode="External"/><Relationship Id="rId12" Type="http://schemas.openxmlformats.org/officeDocument/2006/relationships/hyperlink" Target="https://nbviewer.jupyter.org/github/ageron/handson-ml2/blob/master/11_training_deep_neural_networks.ipynb" TargetMode="External"/><Relationship Id="rId17" Type="http://schemas.openxmlformats.org/officeDocument/2006/relationships/hyperlink" Target="https://nbviewer.jupyter.org/github/ageron/handson-ml2/blob/master/16_nlp_with_rnns_and_attention.ipynb" TargetMode="External"/><Relationship Id="rId2" Type="http://schemas.openxmlformats.org/officeDocument/2006/relationships/hyperlink" Target="https://nbviewer.jupyter.org/github/ageron/handson-ml2/blob/master/01_the_machine_learning_landscape.ipynb" TargetMode="External"/><Relationship Id="rId16" Type="http://schemas.openxmlformats.org/officeDocument/2006/relationships/hyperlink" Target="https://nbviewer.jupyter.org/github/ageron/handson-ml2/blob/master/15_processing_sequences_using_rnns_and_cnns.ipynb" TargetMode="External"/><Relationship Id="rId20" Type="http://schemas.openxmlformats.org/officeDocument/2006/relationships/hyperlink" Target="https://nbviewer.jupyter.org/github/ageron/handson-ml2/blob/master/19_training_and_deploying_at_scale.ipynb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bviewer.jupyter.org/github/ageron/handson-ml2/blob/master/05_support_vector_machines.ipynb" TargetMode="External"/><Relationship Id="rId11" Type="http://schemas.openxmlformats.org/officeDocument/2006/relationships/hyperlink" Target="https://nbviewer.jupyter.org/github/ageron/handson-ml2/blob/master/10_neural_nets_with_keras.ipynb" TargetMode="External"/><Relationship Id="rId5" Type="http://schemas.openxmlformats.org/officeDocument/2006/relationships/hyperlink" Target="https://nbviewer.jupyter.org/github/ageron/handson-ml2/blob/master/04_training_linear_models.ipynb" TargetMode="External"/><Relationship Id="rId15" Type="http://schemas.openxmlformats.org/officeDocument/2006/relationships/hyperlink" Target="https://nbviewer.jupyter.org/github/ageron/handson-ml2/blob/master/14_deep_computer_vision_with_cnns.ipynb" TargetMode="External"/><Relationship Id="rId10" Type="http://schemas.openxmlformats.org/officeDocument/2006/relationships/hyperlink" Target="https://nbviewer.jupyter.org/github/ageron/handson-ml2/blob/master/09_unsupervised_learning.ipynb" TargetMode="External"/><Relationship Id="rId19" Type="http://schemas.openxmlformats.org/officeDocument/2006/relationships/hyperlink" Target="https://nbviewer.jupyter.org/github/ageron/handson-ml2/blob/master/18_reinforcement_learning.ipynb" TargetMode="External"/><Relationship Id="rId4" Type="http://schemas.openxmlformats.org/officeDocument/2006/relationships/hyperlink" Target="https://nbviewer.jupyter.org/github/ageron/handson-ml2/blob/master/03_classification.ipynb" TargetMode="External"/><Relationship Id="rId9" Type="http://schemas.openxmlformats.org/officeDocument/2006/relationships/hyperlink" Target="https://nbviewer.jupyter.org/github/ageron/handson-ml2/blob/master/08_dimensionality_reduction.ipynb" TargetMode="External"/><Relationship Id="rId14" Type="http://schemas.openxmlformats.org/officeDocument/2006/relationships/hyperlink" Target="https://nbviewer.jupyter.org/github/ageron/handson-ml2/blob/master/13_loading_and_preprocessing_data.ipynb" TargetMode="External"/><Relationship Id="rId22" Type="http://schemas.openxmlformats.org/officeDocument/2006/relationships/image" Target="../media/image8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tinyurl.com/imtkupython10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hyperlink" Target="https://altair-viz.github.io/" TargetMode="External"/><Relationship Id="rId3" Type="http://schemas.openxmlformats.org/officeDocument/2006/relationships/hyperlink" Target="http://pandas.pydata.org/" TargetMode="External"/><Relationship Id="rId7" Type="http://schemas.openxmlformats.org/officeDocument/2006/relationships/hyperlink" Target="https://bokeh.org/" TargetMode="External"/><Relationship Id="rId2" Type="http://schemas.openxmlformats.org/officeDocument/2006/relationships/hyperlink" Target="https://github.com/wesm/pydata-boo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otly.com/python/" TargetMode="External"/><Relationship Id="rId5" Type="http://schemas.openxmlformats.org/officeDocument/2006/relationships/hyperlink" Target="https://seaborn.pydata.org/" TargetMode="External"/><Relationship Id="rId4" Type="http://schemas.openxmlformats.org/officeDocument/2006/relationships/hyperlink" Target="https://matplotlib.org/" TargetMode="External"/><Relationship Id="rId9" Type="http://schemas.openxmlformats.org/officeDocument/2006/relationships/hyperlink" Target="https://tinyurl.com/aintpupython10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標題 1"/>
          <p:cNvSpPr txBox="1">
            <a:spLocks/>
          </p:cNvSpPr>
          <p:nvPr/>
        </p:nvSpPr>
        <p:spPr bwMode="auto">
          <a:xfrm>
            <a:off x="179512" y="1550746"/>
            <a:ext cx="8784976" cy="173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  <a:t>資料科學與資料探勘：</a:t>
            </a:r>
            <a:br>
              <a:rPr lang="en-US" altLang="zh-TW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zh-TW" altLang="en-US" sz="4000" b="1" dirty="0">
                <a:solidFill>
                  <a:srgbClr val="C00000"/>
                </a:solidFill>
                <a:ea typeface="標楷體" pitchFamily="65" charset="-120"/>
              </a:rPr>
              <a:t>發現，分析，可視化和呈現數據</a:t>
            </a:r>
            <a:br>
              <a:rPr lang="zh-TW" altLang="en-US" sz="5400" b="1" dirty="0">
                <a:solidFill>
                  <a:srgbClr val="C00000"/>
                </a:solidFill>
                <a:ea typeface="標楷體" pitchFamily="65" charset="-120"/>
              </a:rPr>
            </a:br>
            <a:r>
              <a:rPr lang="zh-TW" altLang="en-US" sz="2400" b="1" dirty="0">
                <a:solidFill>
                  <a:srgbClr val="C00000"/>
                </a:solidFill>
                <a:ea typeface="標楷體" pitchFamily="65" charset="-120"/>
              </a:rPr>
              <a:t> </a:t>
            </a:r>
            <a:r>
              <a:rPr lang="en-US" altLang="zh-TW" sz="1800" b="1" dirty="0">
                <a:solidFill>
                  <a:srgbClr val="C00000"/>
                </a:solidFill>
                <a:ea typeface="標楷體" pitchFamily="65" charset="-120"/>
              </a:rPr>
              <a:t>(Data Science and Data Mining: Discovering, Analyzing, Visualizing and Presenting Data)</a:t>
            </a:r>
          </a:p>
        </p:txBody>
      </p:sp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75089"/>
            <a:ext cx="8207375" cy="253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Institute of Information Management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National Taipei University</a:t>
            </a:r>
            <a:endParaRPr kumimoji="0" lang="en-US" altLang="zh-TW" sz="1800" b="1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6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1200" dirty="0">
                <a:solidFill>
                  <a:srgbClr val="898989"/>
                </a:solidFill>
                <a:cs typeface="Times New Roman" pitchFamily="18" charset="0"/>
              </a:rPr>
              <a:t>2021-03-16</a:t>
            </a: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6FCE0F-C2EA-8046-B2DA-92E24A6449F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A34BDED1-F1F5-204A-B6DA-992C3692A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636" y="71465"/>
            <a:ext cx="6552728" cy="1339425"/>
          </a:xfrm>
        </p:spPr>
        <p:txBody>
          <a:bodyPr/>
          <a:lstStyle/>
          <a:p>
            <a:pPr eaLnBrk="1" hangingPunct="1"/>
            <a:r>
              <a:rPr lang="zh-TW" altLang="en-US" sz="4800" dirty="0">
                <a:solidFill>
                  <a:schemeClr val="tx2"/>
                </a:solidFill>
              </a:rPr>
              <a:t>資料探勘 </a:t>
            </a:r>
            <a:br>
              <a:rPr lang="en-US" altLang="zh-TW" sz="4800" dirty="0">
                <a:solidFill>
                  <a:schemeClr val="tx2"/>
                </a:solidFill>
              </a:rPr>
            </a:br>
            <a:r>
              <a:rPr lang="en-US" altLang="zh-TW" sz="4800" dirty="0">
                <a:solidFill>
                  <a:schemeClr val="tx2"/>
                </a:solidFill>
              </a:rPr>
              <a:t>(Data Mining)</a:t>
            </a:r>
            <a:endParaRPr lang="en-US" altLang="zh-TW" dirty="0">
              <a:solidFill>
                <a:schemeClr val="tx2"/>
              </a:solidFill>
            </a:endParaRPr>
          </a:p>
        </p:txBody>
      </p:sp>
      <p:sp>
        <p:nvSpPr>
          <p:cNvPr id="12" name="文字方塊 5">
            <a:extLst>
              <a:ext uri="{FF2B5EF4-FFF2-40B4-BE49-F238E27FC236}">
                <a16:creationId xmlns:a16="http://schemas.microsoft.com/office/drawing/2014/main" id="{CB47C35F-F35B-AF46-BF6C-377746D99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442" y="3297758"/>
            <a:ext cx="468111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1092DM04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MBA, IM, NTPU </a:t>
            </a:r>
            <a:r>
              <a:rPr kumimoji="0" lang="is-IS" altLang="zh-TW" sz="1800" dirty="0">
                <a:solidFill>
                  <a:srgbClr val="7F7F7F"/>
                </a:solidFill>
              </a:rPr>
              <a:t>(M5026) (Spring 2021)</a:t>
            </a:r>
            <a:br>
              <a:rPr kumimoji="0" lang="is-IS" altLang="zh-TW" sz="1800" dirty="0">
                <a:solidFill>
                  <a:srgbClr val="7F7F7F"/>
                </a:solidFill>
              </a:rPr>
            </a:br>
            <a:r>
              <a:rPr kumimoji="0" lang="en-US" altLang="ja-JP" sz="1800" dirty="0">
                <a:solidFill>
                  <a:srgbClr val="7F7F7F"/>
                </a:solidFill>
              </a:rPr>
              <a:t> Tue 2, 3, 4 (9:10-12:00) (B8F40)</a:t>
            </a:r>
          </a:p>
        </p:txBody>
      </p:sp>
    </p:spTree>
    <p:extLst>
      <p:ext uri="{BB962C8B-B14F-4D97-AF65-F5344CB8AC3E}">
        <p14:creationId xmlns:p14="http://schemas.microsoft.com/office/powerpoint/2010/main" val="219250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>
            <a:extLst>
              <a:ext uri="{FF2B5EF4-FFF2-40B4-BE49-F238E27FC236}">
                <a16:creationId xmlns:a16="http://schemas.microsoft.com/office/drawing/2014/main" id="{C89BB447-5A47-9140-99C1-09F32E84C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52525"/>
          </a:xfrm>
        </p:spPr>
        <p:txBody>
          <a:bodyPr>
            <a:normAutofit fontScale="90000"/>
          </a:bodyPr>
          <a:lstStyle/>
          <a:p>
            <a:r>
              <a:rPr lang="en-US" altLang="zh-TW" sz="2000">
                <a:ea typeface="標楷體" panose="03000509000000000000" pitchFamily="49" charset="-120"/>
                <a:cs typeface="標楷體" panose="03000509000000000000" pitchFamily="49" charset="-120"/>
              </a:rPr>
              <a:t>EMC Education Services, </a:t>
            </a:r>
            <a:br>
              <a:rPr lang="en-US" altLang="zh-TW" sz="200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Data Science and Big Data Analytics: </a:t>
            </a:r>
            <a:br>
              <a:rPr lang="en-US" altLang="zh-TW" sz="200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Discovering, Analyzing, Visualizing and Presenting Data</a:t>
            </a:r>
            <a:r>
              <a:rPr lang="en-US" altLang="zh-TW" sz="2000">
                <a:ea typeface="標楷體" panose="03000509000000000000" pitchFamily="49" charset="-120"/>
                <a:cs typeface="標楷體" panose="03000509000000000000" pitchFamily="49" charset="-120"/>
              </a:rPr>
              <a:t>, </a:t>
            </a:r>
            <a:br>
              <a:rPr lang="en-US" altLang="zh-TW" sz="200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000">
                <a:ea typeface="標楷體" panose="03000509000000000000" pitchFamily="49" charset="-120"/>
                <a:cs typeface="標楷體" panose="03000509000000000000" pitchFamily="49" charset="-120"/>
              </a:rPr>
              <a:t>Wiley, 2015</a:t>
            </a:r>
            <a:endParaRPr lang="zh-TW" altLang="en-US" sz="2000"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10243" name="投影片編號版面配置區 3">
            <a:extLst>
              <a:ext uri="{FF2B5EF4-FFF2-40B4-BE49-F238E27FC236}">
                <a16:creationId xmlns:a16="http://schemas.microsoft.com/office/drawing/2014/main" id="{2A9518DD-1672-A141-A2BE-0721E223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820A0D-9BFF-9F40-956C-B90F0ED6188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10244" name="Picture 2">
            <a:extLst>
              <a:ext uri="{FF2B5EF4-FFF2-40B4-BE49-F238E27FC236}">
                <a16:creationId xmlns:a16="http://schemas.microsoft.com/office/drawing/2014/main" id="{0E3E1B99-CD30-F543-8FF2-AB8953FA7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412875"/>
            <a:ext cx="41402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30463272-6065-024C-A4CF-A5098A8F91EE}"/>
              </a:ext>
            </a:extLst>
          </p:cNvPr>
          <p:cNvSpPr/>
          <p:nvPr/>
        </p:nvSpPr>
        <p:spPr>
          <a:xfrm>
            <a:off x="1392238" y="6615113"/>
            <a:ext cx="6359525" cy="2460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Source: </a:t>
            </a:r>
            <a:r>
              <a:rPr lang="en-US" altLang="zh-TW" sz="1000" dirty="0">
                <a:solidFill>
                  <a:schemeClr val="bg1">
                    <a:lumMod val="65000"/>
                  </a:schemeClr>
                </a:solidFill>
                <a:latin typeface="Arial" charset="0"/>
                <a:hlinkClick r:id="rId3"/>
              </a:rPr>
              <a:t>http://www.amazon.com/Data-Science-Big-Analytics-Discovering/dp/111887613X</a:t>
            </a:r>
            <a:endParaRPr lang="en-US" altLang="zh-TW" sz="10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193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09638-303F-BB4E-9E1D-9EC40C235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sz="12000" dirty="0">
                <a:solidFill>
                  <a:srgbClr val="C00000"/>
                </a:solidFill>
              </a:rPr>
              <a:t>Data Science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6F2842-8E93-4243-9D75-DF73930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772573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A93D2-D881-F94B-A3B0-4F82BF5B1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Analyst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5BEC-CDBF-FB4D-B0B8-84670AB1D8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analyst is just another term for professionals who were doing </a:t>
            </a:r>
            <a:r>
              <a:rPr lang="en-US" dirty="0">
                <a:solidFill>
                  <a:srgbClr val="C00000"/>
                </a:solidFill>
              </a:rPr>
              <a:t>BI</a:t>
            </a:r>
            <a:r>
              <a:rPr lang="en-US" dirty="0"/>
              <a:t> in the form of </a:t>
            </a:r>
            <a:r>
              <a:rPr lang="en-US" dirty="0">
                <a:solidFill>
                  <a:srgbClr val="C00000"/>
                </a:solidFill>
              </a:rPr>
              <a:t>data compilation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cleaning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reporting</a:t>
            </a:r>
            <a:r>
              <a:rPr lang="en-US" dirty="0"/>
              <a:t>, and perhaps some </a:t>
            </a:r>
            <a:r>
              <a:rPr lang="en-US" dirty="0">
                <a:solidFill>
                  <a:srgbClr val="C00000"/>
                </a:solidFill>
              </a:rPr>
              <a:t>visualization</a:t>
            </a:r>
            <a:r>
              <a:rPr lang="en-US" dirty="0"/>
              <a:t>. </a:t>
            </a:r>
          </a:p>
          <a:p>
            <a:r>
              <a:rPr lang="en-US" dirty="0"/>
              <a:t>Their skill sets included Excel, some SQL knowledge, and reporting. </a:t>
            </a:r>
          </a:p>
          <a:p>
            <a:r>
              <a:rPr lang="en-US" dirty="0"/>
              <a:t>You would recognize those capabilities as </a:t>
            </a:r>
            <a:r>
              <a:rPr lang="en-US" dirty="0">
                <a:solidFill>
                  <a:srgbClr val="C00000"/>
                </a:solidFill>
              </a:rPr>
              <a:t>descriptive</a:t>
            </a:r>
            <a:r>
              <a:rPr lang="en-US" dirty="0"/>
              <a:t> or </a:t>
            </a:r>
            <a:r>
              <a:rPr lang="en-US" dirty="0">
                <a:solidFill>
                  <a:srgbClr val="C00000"/>
                </a:solidFill>
              </a:rPr>
              <a:t>reporting analytics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2E8E29-1F01-DA4E-B1F1-61940ADD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940EA63D-04CF-A541-BA08-E4D805DCC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80129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37841-6B15-DC45-BA71-91CCFF061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Scientist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2F1C4-91CA-8C4A-9B35-990349563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81128"/>
          </a:xfrm>
        </p:spPr>
        <p:txBody>
          <a:bodyPr/>
          <a:lstStyle/>
          <a:p>
            <a:r>
              <a:rPr lang="en-US" sz="2400" dirty="0"/>
              <a:t>Data scientist is responsible for </a:t>
            </a:r>
            <a:r>
              <a:rPr lang="en-US" sz="2400" dirty="0">
                <a:solidFill>
                  <a:srgbClr val="C00000"/>
                </a:solidFill>
              </a:rPr>
              <a:t>predictive analysis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C00000"/>
                </a:solidFill>
              </a:rPr>
              <a:t>statistical analysis</a:t>
            </a:r>
            <a:r>
              <a:rPr lang="en-US" sz="2400" dirty="0"/>
              <a:t>, and more </a:t>
            </a:r>
            <a:r>
              <a:rPr lang="en-US" sz="2400" dirty="0">
                <a:solidFill>
                  <a:srgbClr val="C00000"/>
                </a:solidFill>
              </a:rPr>
              <a:t>advanced analytical tools and algorithms</a:t>
            </a:r>
            <a:r>
              <a:rPr lang="en-US" sz="2400" dirty="0"/>
              <a:t>.</a:t>
            </a:r>
          </a:p>
          <a:p>
            <a:r>
              <a:rPr lang="en-US" sz="2400" dirty="0"/>
              <a:t>They may have a deeper knowledge of algorithms and may recognize them under various labels—</a:t>
            </a:r>
            <a:r>
              <a:rPr lang="en-US" sz="2400" dirty="0">
                <a:solidFill>
                  <a:srgbClr val="C00000"/>
                </a:solidFill>
              </a:rPr>
              <a:t>data mining, knowledge discovery, or machine learning</a:t>
            </a:r>
            <a:r>
              <a:rPr lang="en-US" sz="2400" dirty="0"/>
              <a:t>. </a:t>
            </a:r>
          </a:p>
          <a:p>
            <a:r>
              <a:rPr lang="en-US" sz="2400" dirty="0"/>
              <a:t>Some of these professionals may also need deeper programming knowledge to be able to write code for data cleaning/analysis in current Web-oriented languages such as Java or Python and statistical languages such as R. </a:t>
            </a:r>
          </a:p>
          <a:p>
            <a:r>
              <a:rPr lang="en-US" sz="2400" dirty="0"/>
              <a:t>Many analytics professionals also need to build significant expertise in </a:t>
            </a:r>
            <a:r>
              <a:rPr lang="en-US" sz="2400" dirty="0">
                <a:solidFill>
                  <a:srgbClr val="C00000"/>
                </a:solidFill>
              </a:rPr>
              <a:t>statistical modeling, experimentation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C00000"/>
                </a:solidFill>
              </a:rPr>
              <a:t>analysis</a:t>
            </a:r>
            <a:r>
              <a:rPr lang="en-US" sz="2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B385E-F02F-FF4E-84F0-E8A760C14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E71C3C9F-BB2D-884D-8627-61826C50A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220070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9" name="圓角矩形 30"/>
          <p:cNvSpPr/>
          <p:nvPr/>
        </p:nvSpPr>
        <p:spPr>
          <a:xfrm>
            <a:off x="3059832" y="2924944"/>
            <a:ext cx="1224136" cy="864096"/>
          </a:xfrm>
          <a:prstGeom prst="roundRect">
            <a:avLst>
              <a:gd name="adj" fmla="val 26874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0" name="圓角矩形 30"/>
          <p:cNvSpPr/>
          <p:nvPr/>
        </p:nvSpPr>
        <p:spPr>
          <a:xfrm>
            <a:off x="793142" y="1556226"/>
            <a:ext cx="1258578" cy="4681085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  <p:sp>
        <p:nvSpPr>
          <p:cNvPr id="11" name="圓角矩形 30"/>
          <p:cNvSpPr/>
          <p:nvPr/>
        </p:nvSpPr>
        <p:spPr>
          <a:xfrm>
            <a:off x="2228541" y="6237311"/>
            <a:ext cx="5367796" cy="357164"/>
          </a:xfrm>
          <a:prstGeom prst="roundRect">
            <a:avLst>
              <a:gd name="adj" fmla="val 26874"/>
            </a:avLst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0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41438"/>
            <a:ext cx="6915150" cy="525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49639" y="3068960"/>
            <a:ext cx="8542842" cy="3119715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66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6600" b="1" dirty="0">
                <a:solidFill>
                  <a:srgbClr val="C00000"/>
                </a:solidFill>
              </a:rPr>
            </a:br>
            <a:r>
              <a:rPr lang="en-US" altLang="zh-TW" sz="66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66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30"/>
          <p:cNvSpPr/>
          <p:nvPr/>
        </p:nvSpPr>
        <p:spPr>
          <a:xfrm>
            <a:off x="4788024" y="1556226"/>
            <a:ext cx="3097089" cy="1512734"/>
          </a:xfrm>
          <a:prstGeom prst="roundRect">
            <a:avLst>
              <a:gd name="adj" fmla="val 12834"/>
            </a:avLst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en-US" altLang="zh-TW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1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標題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FF0000"/>
                </a:solidFill>
                <a:latin typeface="Calibri" charset="0"/>
                <a:ea typeface="標楷體" charset="-120"/>
              </a:rPr>
              <a:t>Data Science </a:t>
            </a: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and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Business Intelligence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66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62CD534-C34A-BC45-ACD1-E18C60C10BA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  <p:sp>
        <p:nvSpPr>
          <p:cNvPr id="7" name="圓角矩形 30"/>
          <p:cNvSpPr/>
          <p:nvPr/>
        </p:nvSpPr>
        <p:spPr>
          <a:xfrm>
            <a:off x="320719" y="43879"/>
            <a:ext cx="8553535" cy="1914731"/>
          </a:xfrm>
          <a:prstGeom prst="roundRect">
            <a:avLst>
              <a:gd name="adj" fmla="val 4665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4400" b="1" dirty="0">
                <a:solidFill>
                  <a:srgbClr val="C00000"/>
                </a:solidFill>
              </a:rPr>
              <a:t>Predictive Analytics </a:t>
            </a:r>
            <a:br>
              <a:rPr lang="en-US" altLang="zh-TW" sz="4400" b="1" dirty="0">
                <a:solidFill>
                  <a:srgbClr val="C00000"/>
                </a:solidFill>
              </a:rPr>
            </a:br>
            <a:r>
              <a:rPr lang="en-US" altLang="zh-TW" sz="4400" b="1" dirty="0">
                <a:solidFill>
                  <a:srgbClr val="C00000"/>
                </a:solidFill>
              </a:rPr>
              <a:t>and Data Mining </a:t>
            </a:r>
          </a:p>
          <a:p>
            <a:pPr algn="ctr">
              <a:defRPr/>
            </a:pPr>
            <a:r>
              <a:rPr lang="en-US" altLang="zh-TW" sz="4400" b="1" dirty="0">
                <a:solidFill>
                  <a:srgbClr val="FF0000"/>
                </a:solidFill>
              </a:rPr>
              <a:t>(Data Science)</a:t>
            </a:r>
          </a:p>
        </p:txBody>
      </p:sp>
      <p:sp>
        <p:nvSpPr>
          <p:cNvPr id="8" name="圓角矩形 8"/>
          <p:cNvSpPr/>
          <p:nvPr/>
        </p:nvSpPr>
        <p:spPr>
          <a:xfrm>
            <a:off x="320719" y="4124244"/>
            <a:ext cx="8553535" cy="2241729"/>
          </a:xfrm>
          <a:prstGeom prst="roundRect">
            <a:avLst>
              <a:gd name="adj" fmla="val 5595"/>
            </a:avLst>
          </a:prstGeom>
          <a:solidFill>
            <a:srgbClr val="FFFF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</a:t>
            </a:r>
            <a:r>
              <a:rPr lang="mr-IN" altLang="zh-TW" sz="2800" dirty="0">
                <a:solidFill>
                  <a:schemeClr val="tx1"/>
                </a:solidFill>
              </a:rPr>
              <a:t>…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What’s the optimal scenario for our business?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will happen next?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What if these trends </a:t>
            </a:r>
            <a:r>
              <a:rPr lang="en-US" altLang="zh-TW" sz="2800" dirty="0" err="1">
                <a:solidFill>
                  <a:schemeClr val="tx1"/>
                </a:solidFill>
              </a:rPr>
              <a:t>countinue</a:t>
            </a:r>
            <a:r>
              <a:rPr lang="en-US" altLang="zh-TW" sz="2800" dirty="0">
                <a:solidFill>
                  <a:schemeClr val="tx1"/>
                </a:solidFill>
              </a:rPr>
              <a:t>?</a:t>
            </a:r>
          </a:p>
          <a:p>
            <a:pPr algn="ctr">
              <a:defRPr/>
            </a:pPr>
            <a:r>
              <a:rPr lang="en-US" altLang="zh-TW" sz="2800" dirty="0">
                <a:solidFill>
                  <a:schemeClr val="tx1"/>
                </a:solidFill>
              </a:rPr>
              <a:t>Why is this happening?</a:t>
            </a:r>
          </a:p>
        </p:txBody>
      </p:sp>
      <p:sp>
        <p:nvSpPr>
          <p:cNvPr id="10" name="圓角矩形 12"/>
          <p:cNvSpPr/>
          <p:nvPr/>
        </p:nvSpPr>
        <p:spPr>
          <a:xfrm>
            <a:off x="320719" y="3161618"/>
            <a:ext cx="8553535" cy="808736"/>
          </a:xfrm>
          <a:prstGeom prst="roundRect">
            <a:avLst>
              <a:gd name="adj" fmla="val 14714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Optimization, predictive modeling, forecasting statistical analysis</a:t>
            </a:r>
          </a:p>
        </p:txBody>
      </p:sp>
      <p:sp>
        <p:nvSpPr>
          <p:cNvPr id="11" name="圓角矩形 16"/>
          <p:cNvSpPr/>
          <p:nvPr/>
        </p:nvSpPr>
        <p:spPr>
          <a:xfrm>
            <a:off x="320720" y="2132856"/>
            <a:ext cx="8553534" cy="874872"/>
          </a:xfrm>
          <a:prstGeom prst="roundRect">
            <a:avLst>
              <a:gd name="adj" fmla="val 15445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2400" dirty="0">
                <a:solidFill>
                  <a:schemeClr val="tx1"/>
                </a:solidFill>
              </a:rPr>
              <a:t>Structured/unstructured data, many types of sources, </a:t>
            </a:r>
            <a:br>
              <a:rPr lang="en-US" altLang="zh-TW" sz="2400" dirty="0">
                <a:solidFill>
                  <a:schemeClr val="tx1"/>
                </a:solidFill>
              </a:rPr>
            </a:br>
            <a:r>
              <a:rPr lang="en-US" altLang="zh-TW" sz="2400" dirty="0">
                <a:solidFill>
                  <a:schemeClr val="tx1"/>
                </a:solidFill>
              </a:rPr>
              <a:t>very large datasets</a:t>
            </a:r>
          </a:p>
        </p:txBody>
      </p:sp>
    </p:spTree>
    <p:extLst>
      <p:ext uri="{BB962C8B-B14F-4D97-AF65-F5344CB8AC3E}">
        <p14:creationId xmlns:p14="http://schemas.microsoft.com/office/powerpoint/2010/main" val="2255747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標題 1">
            <a:extLst>
              <a:ext uri="{FF2B5EF4-FFF2-40B4-BE49-F238E27FC236}">
                <a16:creationId xmlns:a16="http://schemas.microsoft.com/office/drawing/2014/main" id="{10DF0151-DD89-E44A-91A9-B9482C5D0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Profile of a Data Scientist</a:t>
            </a:r>
            <a:endParaRPr lang="zh-TW" altLang="en-US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5" name="內容版面配置區 2">
            <a:extLst>
              <a:ext uri="{FF2B5EF4-FFF2-40B4-BE49-F238E27FC236}">
                <a16:creationId xmlns:a16="http://schemas.microsoft.com/office/drawing/2014/main" id="{098F44BE-EE70-D042-AB28-5F62ABB39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5040312"/>
          </a:xfrm>
        </p:spPr>
        <p:txBody>
          <a:bodyPr>
            <a:normAutofit lnSpcReduction="10000"/>
          </a:bodyPr>
          <a:lstStyle/>
          <a:p>
            <a:r>
              <a:rPr lang="en-US" altLang="zh-TW" b="1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Quantitative </a:t>
            </a:r>
          </a:p>
          <a:p>
            <a:pPr lvl="1"/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mathematics or statistics</a:t>
            </a:r>
          </a:p>
          <a:p>
            <a:r>
              <a:rPr lang="en-US" altLang="zh-TW" b="1">
                <a:solidFill>
                  <a:srgbClr val="0070C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Technical </a:t>
            </a:r>
          </a:p>
          <a:p>
            <a:pPr lvl="1"/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software engineering, </a:t>
            </a:r>
            <a:b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machine learning, </a:t>
            </a:r>
            <a:b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3200">
                <a:ea typeface="標楷體" panose="03000509000000000000" pitchFamily="49" charset="-120"/>
                <a:cs typeface="標楷體" panose="03000509000000000000" pitchFamily="49" charset="-120"/>
              </a:rPr>
              <a:t>and programming skills</a:t>
            </a:r>
          </a:p>
          <a:p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Skeptical mind-set </a:t>
            </a:r>
            <a:r>
              <a:rPr lang="en-US" altLang="zh-TW">
                <a:ea typeface="標楷體" panose="03000509000000000000" pitchFamily="49" charset="-120"/>
                <a:cs typeface="標楷體" panose="03000509000000000000" pitchFamily="49" charset="-120"/>
              </a:rPr>
              <a:t>and </a:t>
            </a:r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critical thinking</a:t>
            </a:r>
          </a:p>
          <a:p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Curious</a:t>
            </a:r>
            <a:r>
              <a:rPr lang="en-US" altLang="zh-TW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creative</a:t>
            </a:r>
          </a:p>
          <a:p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Communicative</a:t>
            </a:r>
            <a:r>
              <a:rPr lang="en-US" altLang="zh-TW">
                <a:ea typeface="標楷體" panose="03000509000000000000" pitchFamily="49" charset="-120"/>
                <a:cs typeface="標楷體" panose="03000509000000000000" pitchFamily="49" charset="-120"/>
              </a:rPr>
              <a:t> and </a:t>
            </a:r>
            <a:r>
              <a:rPr lang="en-US" altLang="zh-TW" b="1">
                <a:solidFill>
                  <a:srgbClr val="C00000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collaborative</a:t>
            </a:r>
            <a:endParaRPr lang="zh-TW" altLang="en-US" b="1">
              <a:solidFill>
                <a:srgbClr val="C00000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49156" name="投影片編號版面配置區 3">
            <a:extLst>
              <a:ext uri="{FF2B5EF4-FFF2-40B4-BE49-F238E27FC236}">
                <a16:creationId xmlns:a16="http://schemas.microsoft.com/office/drawing/2014/main" id="{8D10D4AE-2FA2-BF42-A9D4-65E92FEBF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1B7E8F2-B2DE-BA43-9D6B-8469643F7FD2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1DB5B25-28E4-2747-BE0E-783EB253E205}"/>
              </a:ext>
            </a:extLst>
          </p:cNvPr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0176403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33A4677-6A3D-E74E-A659-8072DAF1DEE9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18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橢圓 5"/>
          <p:cNvSpPr>
            <a:spLocks noChangeArrowheads="1"/>
          </p:cNvSpPr>
          <p:nvPr/>
        </p:nvSpPr>
        <p:spPr bwMode="auto">
          <a:xfrm>
            <a:off x="5364163" y="2057400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Curious </a:t>
            </a:r>
            <a:b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and </a:t>
            </a:r>
            <a:b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Creative</a:t>
            </a:r>
            <a:endParaRPr lang="zh-TW" altLang="en-US" sz="24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7" name="橢圓 6"/>
          <p:cNvSpPr>
            <a:spLocks noChangeArrowheads="1"/>
          </p:cNvSpPr>
          <p:nvPr/>
        </p:nvSpPr>
        <p:spPr bwMode="auto">
          <a:xfrm>
            <a:off x="4716463" y="4641850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  <a:t>Communicative </a:t>
            </a:r>
            <a:b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  <a:t>and </a:t>
            </a:r>
            <a:b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</a:br>
            <a:r>
              <a:rPr lang="en-US" altLang="zh-TW" b="1" dirty="0">
                <a:solidFill>
                  <a:srgbClr val="C00000"/>
                </a:solidFill>
                <a:latin typeface="+mn-lt"/>
                <a:ea typeface="+mn-ea"/>
              </a:rPr>
              <a:t>Collaborative</a:t>
            </a:r>
            <a:endParaRPr lang="zh-TW" altLang="en-US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8" name="橢圓 7"/>
          <p:cNvSpPr>
            <a:spLocks noChangeArrowheads="1"/>
          </p:cNvSpPr>
          <p:nvPr/>
        </p:nvSpPr>
        <p:spPr bwMode="auto">
          <a:xfrm>
            <a:off x="2051050" y="4652963"/>
            <a:ext cx="1657350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rgbClr val="C00000"/>
                </a:solidFill>
                <a:latin typeface="+mn-lt"/>
                <a:ea typeface="+mn-ea"/>
              </a:rPr>
              <a:t>Skeptical</a:t>
            </a:r>
            <a:endParaRPr lang="zh-TW" altLang="en-US" sz="2400" b="1" dirty="0">
              <a:solidFill>
                <a:srgbClr val="C00000"/>
              </a:solidFill>
              <a:latin typeface="+mn-lt"/>
              <a:ea typeface="+mn-ea"/>
            </a:endParaRPr>
          </a:p>
        </p:txBody>
      </p:sp>
      <p:sp>
        <p:nvSpPr>
          <p:cNvPr id="9" name="橢圓 8"/>
          <p:cNvSpPr>
            <a:spLocks noChangeArrowheads="1"/>
          </p:cNvSpPr>
          <p:nvPr/>
        </p:nvSpPr>
        <p:spPr bwMode="auto">
          <a:xfrm>
            <a:off x="1331913" y="2057400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400" b="1" dirty="0">
                <a:solidFill>
                  <a:schemeClr val="tx2"/>
                </a:solidFill>
                <a:latin typeface="+mn-lt"/>
                <a:ea typeface="+mn-ea"/>
              </a:rPr>
              <a:t>Technical</a:t>
            </a:r>
            <a:endParaRPr lang="zh-TW" altLang="en-US" sz="24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0" name="橢圓 9"/>
          <p:cNvSpPr>
            <a:spLocks noChangeArrowheads="1"/>
          </p:cNvSpPr>
          <p:nvPr/>
        </p:nvSpPr>
        <p:spPr bwMode="auto">
          <a:xfrm>
            <a:off x="3405188" y="981075"/>
            <a:ext cx="1655762" cy="1647825"/>
          </a:xfrm>
          <a:prstGeom prst="ellipse">
            <a:avLst/>
          </a:prstGeom>
          <a:gradFill rotWithShape="1">
            <a:gsLst>
              <a:gs pos="0">
                <a:srgbClr val="A3C4FF"/>
              </a:gs>
              <a:gs pos="35001">
                <a:srgbClr val="BFD5FF"/>
              </a:gs>
              <a:gs pos="100000">
                <a:srgbClr val="E5EEFF"/>
              </a:gs>
            </a:gsLst>
            <a:lin ang="16200000" scaled="1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none" lIns="0" tIns="0" rIns="0" bIns="0" anchor="ctr"/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2"/>
                </a:solidFill>
                <a:latin typeface="+mn-lt"/>
                <a:ea typeface="+mn-ea"/>
              </a:rPr>
              <a:t>Quantitative</a:t>
            </a:r>
            <a:endParaRPr lang="zh-TW" altLang="en-US" sz="2000" b="1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3332163" y="3016250"/>
            <a:ext cx="1803400" cy="1625600"/>
          </a:xfrm>
          <a:prstGeom prst="roundRect">
            <a:avLst>
              <a:gd name="adj" fmla="val 33977"/>
            </a:avLst>
          </a:prstGeom>
          <a:solidFill>
            <a:srgbClr val="FFC000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r>
              <a:rPr lang="en-US" altLang="zh-TW" sz="3200" b="1" dirty="0">
                <a:solidFill>
                  <a:srgbClr val="FF0000"/>
                </a:solidFill>
              </a:rPr>
              <a:t>Data Scientist</a:t>
            </a:r>
          </a:p>
        </p:txBody>
      </p:sp>
      <p:cxnSp>
        <p:nvCxnSpPr>
          <p:cNvPr id="12" name="直線接點 11"/>
          <p:cNvCxnSpPr>
            <a:stCxn id="6" idx="3"/>
            <a:endCxn id="11" idx="3"/>
          </p:cNvCxnSpPr>
          <p:nvPr/>
        </p:nvCxnSpPr>
        <p:spPr>
          <a:xfrm flipH="1">
            <a:off x="5135563" y="3463925"/>
            <a:ext cx="471487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>
            <a:stCxn id="7" idx="1"/>
          </p:cNvCxnSpPr>
          <p:nvPr/>
        </p:nvCxnSpPr>
        <p:spPr>
          <a:xfrm flipH="1" flipV="1">
            <a:off x="4716463" y="4641850"/>
            <a:ext cx="242887" cy="24130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/>
          <p:cNvCxnSpPr>
            <a:stCxn id="8" idx="7"/>
          </p:cNvCxnSpPr>
          <p:nvPr/>
        </p:nvCxnSpPr>
        <p:spPr>
          <a:xfrm flipV="1">
            <a:off x="3465513" y="4641850"/>
            <a:ext cx="242887" cy="252413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/>
          <p:cNvCxnSpPr>
            <a:stCxn id="9" idx="5"/>
            <a:endCxn id="11" idx="1"/>
          </p:cNvCxnSpPr>
          <p:nvPr/>
        </p:nvCxnSpPr>
        <p:spPr>
          <a:xfrm>
            <a:off x="2744788" y="3463925"/>
            <a:ext cx="587375" cy="365125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接點 22"/>
          <p:cNvCxnSpPr>
            <a:stCxn id="11" idx="0"/>
            <a:endCxn id="10" idx="4"/>
          </p:cNvCxnSpPr>
          <p:nvPr/>
        </p:nvCxnSpPr>
        <p:spPr>
          <a:xfrm flipV="1">
            <a:off x="4233863" y="2628900"/>
            <a:ext cx="0" cy="38735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90" name="標題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765175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Data Scientist Profile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39777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087"/>
          </a:xfrm>
        </p:spPr>
        <p:txBody>
          <a:bodyPr/>
          <a:lstStyle/>
          <a:p>
            <a:r>
              <a:rPr lang="en-US" altLang="zh-TW" sz="80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Big Data Analytics Lifecycle</a:t>
            </a:r>
            <a:endParaRPr lang="zh-TW" altLang="en-US" sz="8000" dirty="0">
              <a:solidFill>
                <a:srgbClr val="C00000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120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4069A1-4C33-1541-B71A-7B99E4741BE2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19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942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274DE-EE88-D64F-AEF1-CB6EFD44D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50032B-D024-554F-81C9-57B20F3C30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117BF9-E659-A94D-8B39-CD0A833DB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1  2021/02/23  </a:t>
            </a:r>
            <a:r>
              <a:rPr lang="zh-TW" altLang="en-US" sz="2400" dirty="0"/>
              <a:t>資料探勘介紹 </a:t>
            </a:r>
            <a:r>
              <a:rPr lang="en-US" altLang="zh-TW" sz="2400" dirty="0"/>
              <a:t>(Introduction to data mining)</a:t>
            </a:r>
          </a:p>
          <a:p>
            <a:pPr marL="0" indent="0">
              <a:buNone/>
            </a:pPr>
            <a:r>
              <a:rPr lang="en-US" altLang="zh-TW" sz="2400" dirty="0"/>
              <a:t>2  2021/03/02  ABC</a:t>
            </a:r>
            <a:r>
              <a:rPr lang="zh-TW" altLang="en-US" sz="2400" dirty="0"/>
              <a:t>：人工智慧，大數據，雲端運算 </a:t>
            </a:r>
            <a:br>
              <a:rPr lang="en-US" altLang="zh-TW" sz="2400" dirty="0"/>
            </a:br>
            <a:r>
              <a:rPr lang="en-US" altLang="zh-TW" sz="2400" dirty="0"/>
              <a:t>                            (ABC: AI, Big Data, Cloud Computing)</a:t>
            </a:r>
          </a:p>
          <a:p>
            <a:pPr marL="0" indent="0">
              <a:buNone/>
            </a:pPr>
            <a:r>
              <a:rPr lang="en-US" altLang="zh-TW" sz="2400" dirty="0"/>
              <a:t>3  2021/03/09  Python</a:t>
            </a:r>
            <a:r>
              <a:rPr lang="zh-TW" altLang="en-US" sz="2400" dirty="0"/>
              <a:t>資料探勘的基礎 </a:t>
            </a:r>
            <a:br>
              <a:rPr lang="en-US" altLang="zh-TW" sz="2400" dirty="0"/>
            </a:br>
            <a:r>
              <a:rPr lang="en-US" altLang="zh-TW" sz="2400" dirty="0"/>
              <a:t>                            (Foundations of Data Mining in Python)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rgbClr val="FF0000"/>
                </a:solidFill>
              </a:rPr>
              <a:t>4  2021/03/16  </a:t>
            </a:r>
            <a:r>
              <a:rPr lang="zh-TW" altLang="en-US" sz="2400" dirty="0">
                <a:solidFill>
                  <a:srgbClr val="FF0000"/>
                </a:solidFill>
              </a:rPr>
              <a:t>資料科學與資料探勘：</a:t>
            </a:r>
            <a:r>
              <a:rPr lang="zh-TW" altLang="en-US" sz="2000" dirty="0">
                <a:solidFill>
                  <a:srgbClr val="FF0000"/>
                </a:solidFill>
              </a:rPr>
              <a:t>發現，分析，可視化和呈現數據</a:t>
            </a:r>
            <a:br>
              <a:rPr lang="en-US" altLang="zh-TW" sz="1800" dirty="0">
                <a:solidFill>
                  <a:srgbClr val="FF0000"/>
                </a:solidFill>
              </a:rPr>
            </a:br>
            <a:r>
              <a:rPr lang="en-US" altLang="zh-TW" sz="1800" dirty="0">
                <a:solidFill>
                  <a:srgbClr val="FF0000"/>
                </a:solidFill>
              </a:rPr>
              <a:t>                                     </a:t>
            </a:r>
            <a:r>
              <a:rPr lang="en-US" altLang="zh-TW" sz="2400" dirty="0">
                <a:solidFill>
                  <a:srgbClr val="FF0000"/>
                </a:solidFill>
              </a:rPr>
              <a:t>(Data Science and Data Mining: </a:t>
            </a:r>
            <a:br>
              <a:rPr lang="en-US" altLang="zh-TW" sz="2400" dirty="0">
                <a:solidFill>
                  <a:srgbClr val="FF0000"/>
                </a:solidFill>
              </a:rPr>
            </a:br>
            <a:r>
              <a:rPr lang="en-US" altLang="zh-TW" sz="2400" dirty="0">
                <a:solidFill>
                  <a:srgbClr val="FF0000"/>
                </a:solidFill>
              </a:rPr>
              <a:t>                             </a:t>
            </a:r>
            <a:r>
              <a:rPr lang="en-US" altLang="zh-TW" sz="2200" dirty="0">
                <a:solidFill>
                  <a:srgbClr val="FF0000"/>
                </a:solidFill>
              </a:rPr>
              <a:t>Discovering, Analyzing, Visualizing and Presenting Data)</a:t>
            </a:r>
          </a:p>
          <a:p>
            <a:pPr marL="0" indent="0">
              <a:buNone/>
            </a:pPr>
            <a:r>
              <a:rPr lang="en-US" altLang="zh-TW" sz="2400" dirty="0"/>
              <a:t>5  2021/03/23  </a:t>
            </a:r>
            <a:r>
              <a:rPr lang="zh-TW" altLang="en-US" sz="2400" dirty="0"/>
              <a:t>非監督學習：關聯分析，購物籃分析</a:t>
            </a:r>
            <a:br>
              <a:rPr lang="en-US" altLang="zh-TW" sz="2400" dirty="0"/>
            </a:br>
            <a:r>
              <a:rPr lang="en-US" altLang="zh-TW" sz="2400" dirty="0"/>
              <a:t>                            </a:t>
            </a:r>
            <a:r>
              <a:rPr lang="zh-TW" altLang="en-US" sz="2400" dirty="0"/>
              <a:t> </a:t>
            </a:r>
            <a:r>
              <a:rPr lang="en-US" altLang="zh-TW" sz="2400" dirty="0"/>
              <a:t>(Unsupervised Learning: Association Analysis, </a:t>
            </a:r>
            <a:br>
              <a:rPr lang="en-US" altLang="zh-TW" sz="2400" dirty="0"/>
            </a:br>
            <a:r>
              <a:rPr lang="en-US" altLang="zh-TW" sz="2400" dirty="0"/>
              <a:t>                              Market Basket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6  2021/03/30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(Case Study on Data Mining I)</a:t>
            </a:r>
          </a:p>
        </p:txBody>
      </p:sp>
    </p:spTree>
    <p:extLst>
      <p:ext uri="{BB962C8B-B14F-4D97-AF65-F5344CB8AC3E}">
        <p14:creationId xmlns:p14="http://schemas.microsoft.com/office/powerpoint/2010/main" val="449283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標題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Key Roles for a </a:t>
            </a:r>
            <a:b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952758E-CB26-E94E-BC94-F35B4DAEB1AF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20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12875"/>
            <a:ext cx="83200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4042057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標題 1"/>
          <p:cNvSpPr>
            <a:spLocks noGrp="1"/>
          </p:cNvSpPr>
          <p:nvPr>
            <p:ph type="title"/>
          </p:nvPr>
        </p:nvSpPr>
        <p:spPr>
          <a:xfrm>
            <a:off x="71438" y="115888"/>
            <a:ext cx="8964612" cy="10096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325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66FF84E8-8A1D-2B41-A8F5-6BEDAC5B36C6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21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325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5711825" cy="545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3877054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charset="0"/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1. Discovery</a:t>
            </a:r>
          </a:p>
          <a:p>
            <a:pPr marL="0" indent="0">
              <a:buFont typeface="Arial" charset="0"/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2. Data preparation</a:t>
            </a:r>
          </a:p>
          <a:p>
            <a:pPr marL="0" indent="0">
              <a:buFont typeface="Arial" charset="0"/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3. Model planning</a:t>
            </a:r>
          </a:p>
          <a:p>
            <a:pPr marL="0" indent="0">
              <a:buFont typeface="Arial" charset="0"/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4. Model building</a:t>
            </a:r>
          </a:p>
          <a:p>
            <a:pPr marL="0" indent="0">
              <a:buFont typeface="Arial" charset="0"/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5. Communicate results</a:t>
            </a:r>
          </a:p>
          <a:p>
            <a:pPr marL="0" indent="0">
              <a:buFont typeface="Arial" charset="0"/>
              <a:buNone/>
            </a:pPr>
            <a:r>
              <a:rPr lang="en-US" altLang="zh-TW" sz="4000" dirty="0">
                <a:latin typeface="Calibri" charset="0"/>
                <a:ea typeface="標楷體" charset="-120"/>
              </a:rPr>
              <a:t>6. Operationalize</a:t>
            </a:r>
            <a:endParaRPr lang="zh-TW" altLang="en-US" sz="4000" dirty="0">
              <a:latin typeface="Calibri" charset="0"/>
              <a:ea typeface="標楷體" charset="-120"/>
            </a:endParaRPr>
          </a:p>
        </p:txBody>
      </p:sp>
      <p:sp>
        <p:nvSpPr>
          <p:cNvPr id="5427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1FD9D2C-7671-1A46-AB90-828EB4BB2A21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22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6" name="標題 1"/>
          <p:cNvSpPr>
            <a:spLocks noGrp="1"/>
          </p:cNvSpPr>
          <p:nvPr>
            <p:ph type="title"/>
          </p:nvPr>
        </p:nvSpPr>
        <p:spPr>
          <a:xfrm>
            <a:off x="71438" y="115888"/>
            <a:ext cx="8964612" cy="1009650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latin typeface="Calibri" charset="0"/>
                <a:ea typeface="標楷體" charset="-120"/>
              </a:rPr>
              <a:t>Overview of Data Analytics Lifecycle</a:t>
            </a:r>
            <a:endParaRPr lang="zh-TW" altLang="en-US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2212964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1413"/>
          </a:xfrm>
        </p:spPr>
        <p:txBody>
          <a:bodyPr>
            <a:normAutofit fontScale="90000"/>
          </a:bodyPr>
          <a:lstStyle/>
          <a:p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Key Outputs from a </a:t>
            </a:r>
            <a:b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sz="40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Successful Analytics Project</a:t>
            </a:r>
            <a:endParaRPr lang="zh-TW" altLang="en-US" sz="4000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5529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EC5EB5-601B-EC48-B22B-326099EC5A85}" type="slidenum">
              <a:rPr kumimoji="0" lang="zh-TW" altLang="en-US">
                <a:solidFill>
                  <a:srgbClr val="898989"/>
                </a:solidFill>
                <a:latin typeface="Calibri" charset="0"/>
              </a:rPr>
              <a:pPr eaLnBrk="1" hangingPunct="1"/>
              <a:t>23</a:t>
            </a:fld>
            <a:endParaRPr kumimoji="0" lang="zh-TW" altLang="en-US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212850"/>
            <a:ext cx="7826375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755650" y="6597650"/>
            <a:ext cx="7488238" cy="2301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900" dirty="0">
                <a:solidFill>
                  <a:schemeClr val="bg1">
                    <a:lumMod val="75000"/>
                  </a:schemeClr>
                </a:solidFill>
                <a:latin typeface="Arial" pitchFamily="34" charset="0"/>
                <a:ea typeface="新細明體" pitchFamily="18" charset="-120"/>
              </a:rPr>
              <a:t>Source: EMC Education Services, Data Science and Big Data Analytics: Discovering, Analyzing, Visualizing and Presenting Data, Wiley, 2015</a:t>
            </a:r>
          </a:p>
        </p:txBody>
      </p:sp>
    </p:spTree>
    <p:extLst>
      <p:ext uri="{BB962C8B-B14F-4D97-AF65-F5344CB8AC3E}">
        <p14:creationId xmlns:p14="http://schemas.microsoft.com/office/powerpoint/2010/main" val="1910861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68842-A296-054D-A4E1-32928FE2A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Example of Analytics Applications in a Retail Value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273A2-55D4-3744-BBE5-235603015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4D733-521B-6D4D-9495-C9A92A665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0" y="2181944"/>
            <a:ext cx="8597900" cy="43434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A69880A-01CF-5A43-945F-CC5FD5AB524D}"/>
              </a:ext>
            </a:extLst>
          </p:cNvPr>
          <p:cNvSpPr/>
          <p:nvPr/>
        </p:nvSpPr>
        <p:spPr>
          <a:xfrm>
            <a:off x="899592" y="1394192"/>
            <a:ext cx="75850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Retail Value Chain</a:t>
            </a:r>
          </a:p>
          <a:p>
            <a:pPr algn="ctr"/>
            <a:r>
              <a:rPr lang="en-US" dirty="0"/>
              <a:t>Critical needs at every touch point of the Retail Value Chain</a:t>
            </a:r>
          </a:p>
        </p:txBody>
      </p:sp>
      <p:sp>
        <p:nvSpPr>
          <p:cNvPr id="9" name="矩形 4">
            <a:extLst>
              <a:ext uri="{FF2B5EF4-FFF2-40B4-BE49-F238E27FC236}">
                <a16:creationId xmlns:a16="http://schemas.microsoft.com/office/drawing/2014/main" id="{7BFBBAB1-85BA-C24A-8D26-AAB220C3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62513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25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Analytics Ecosystem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6FE6B0-E38C-9F44-8A78-6E115958C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408" y="891228"/>
            <a:ext cx="6499183" cy="5522182"/>
          </a:xfrm>
          <a:prstGeom prst="rect">
            <a:avLst/>
          </a:prstGeom>
        </p:spPr>
      </p:pic>
      <p:sp>
        <p:nvSpPr>
          <p:cNvPr id="9" name="矩形 4">
            <a:extLst>
              <a:ext uri="{FF2B5EF4-FFF2-40B4-BE49-F238E27FC236}">
                <a16:creationId xmlns:a16="http://schemas.microsoft.com/office/drawing/2014/main" id="{DF9BF247-672B-404C-8FB7-A56839E9A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20556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531E1-D79E-C849-9F84-986FADAB5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26</a:t>
            </a:fld>
            <a:endParaRPr lang="zh-TW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1D289CC-F11A-F149-8589-AD7B17560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72008"/>
            <a:ext cx="8229600" cy="83671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Job Titles of Analytics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826704-852D-4E43-AB9E-1CE30F4ED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908" y="908720"/>
            <a:ext cx="5222856" cy="5506707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7779582-4E9D-8E45-94A6-322D3C16D2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195036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7A348A-5425-6B4E-82CF-89B25169A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153" y="620688"/>
            <a:ext cx="6896365" cy="582463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Three Types of Analytics 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2524085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A Data to Knowledge Continuum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47340E-9804-B54F-A842-BBF0BA84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889" y="847674"/>
            <a:ext cx="7554809" cy="574967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40900948-7DBA-9B44-A816-95184498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9474833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Simple Taxonomy of Data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7F4035-B352-D54B-B826-FFC09E2DA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1052736"/>
            <a:ext cx="8576490" cy="5219145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16AEA7C4-29CC-9143-B896-8A1C515C58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308975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80728"/>
            <a:ext cx="8786084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/>
              <a:t>7  2021/04/06  </a:t>
            </a:r>
            <a:r>
              <a:rPr lang="zh-TW" altLang="en-US" sz="2400" dirty="0"/>
              <a:t>非監督學習：集群分析，行銷市場區隔</a:t>
            </a:r>
            <a:br>
              <a:rPr lang="en-US" altLang="zh-TW" sz="2400" dirty="0"/>
            </a:br>
            <a:r>
              <a:rPr lang="en-US" altLang="zh-TW" sz="2400" dirty="0"/>
              <a:t>                           </a:t>
            </a:r>
            <a:r>
              <a:rPr lang="zh-TW" altLang="en-US" sz="2000" dirty="0"/>
              <a:t> </a:t>
            </a:r>
            <a:r>
              <a:rPr lang="en-US" altLang="zh-TW" sz="2000" dirty="0"/>
              <a:t>(Unsupervised Learning: Cluster Analysis, Market Segmentation)</a:t>
            </a:r>
          </a:p>
          <a:p>
            <a:pPr marL="0" indent="0">
              <a:buNone/>
            </a:pPr>
            <a:r>
              <a:rPr lang="en-US" altLang="zh-TW" sz="2400" dirty="0"/>
              <a:t>8  2021/04/13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9  2021/04/20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(Midterm Project Report)</a:t>
            </a:r>
          </a:p>
          <a:p>
            <a:pPr marL="0" indent="0">
              <a:buNone/>
            </a:pPr>
            <a:r>
              <a:rPr lang="en-US" altLang="zh-TW" sz="2400" dirty="0"/>
              <a:t>10  2021/04/27  </a:t>
            </a:r>
            <a:r>
              <a:rPr lang="zh-TW" altLang="en-US" sz="2400" dirty="0"/>
              <a:t>監督學習：分類和預測 </a:t>
            </a:r>
            <a:br>
              <a:rPr lang="en-US" altLang="zh-TW" sz="2400" dirty="0"/>
            </a:br>
            <a:r>
              <a:rPr lang="en-US" altLang="zh-TW" sz="2400" dirty="0"/>
              <a:t>                               (Supervised Learning: Classification and Prediction)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11  2021/05/04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機器學習和深度學習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(Machine Learning and Deep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12  2021/05/11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卷積神經網絡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(Convolutional Neural Networks)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6F75CD-B593-224B-8AC9-E30D7E9A7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0DF8FA-EA10-5A4B-BCA5-6EE87D30A4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39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48" y="0"/>
            <a:ext cx="8348133" cy="660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Preprocessing Steps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CE2942-5476-4D4D-BF4F-1271CDAE3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604" y="711201"/>
            <a:ext cx="1840197" cy="5895055"/>
          </a:xfrm>
          <a:prstGeom prst="rect">
            <a:avLst/>
          </a:prstGeom>
        </p:spPr>
      </p:pic>
      <p:sp>
        <p:nvSpPr>
          <p:cNvPr id="10" name="矩形 4">
            <a:extLst>
              <a:ext uri="{FF2B5EF4-FFF2-40B4-BE49-F238E27FC236}">
                <a16:creationId xmlns:a16="http://schemas.microsoft.com/office/drawing/2014/main" id="{C2264C70-0355-5B44-81E5-49012E7AA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427716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488"/>
            <a:ext cx="8229600" cy="43660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An Analytics Approach to Predicting Student Attrition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B2AE06-1F68-3E49-AE00-0B37BFC1B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34" y="674548"/>
            <a:ext cx="3124334" cy="588494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30D8102-1AAC-D24F-A002-1D07FC67C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51359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28426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Graphical Depiction of the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Class Imbalance Problem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32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1816DA-671F-9641-8D33-378161E29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97" y="1847739"/>
            <a:ext cx="8890000" cy="412710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73483EC-A847-654B-A037-C4F44508E1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593975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1792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Statistics and Descriptive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33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014881-5972-6E49-BF36-2D980E5AE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667" y="1179249"/>
            <a:ext cx="7002279" cy="527864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A6DB48A7-24DF-9B45-AB14-F26EF2097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1752721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Understanding the Specifics about </a:t>
            </a:r>
            <a:br>
              <a:rPr lang="en-US" sz="2800" dirty="0">
                <a:solidFill>
                  <a:schemeClr val="accent1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Box-and-Whiskers Plots</a:t>
            </a: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34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2ED3B1-2A66-3043-93BE-6E6BE0E68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122" y="817686"/>
            <a:ext cx="4685282" cy="577186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090A2F12-C146-3249-88F9-0F24696A0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6248844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09524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Relationship between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Dispersion and Shape Properties.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DC78C-FBC8-544F-8A62-B65509B9D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067" y="1095247"/>
            <a:ext cx="5099865" cy="5362643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2AB431A9-371E-DA4E-BEA4-5AB0237B29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2424403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576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Scatter Plot and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Linear Regression Line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BC29F8-FE3D-7F46-B076-74E38AA4A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67" y="1238788"/>
            <a:ext cx="7509933" cy="526990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BB6BF0D4-8FF6-B341-8BAC-902EE40FE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18524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9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Process Flow for Developing Regression Models.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F33E6D-8CA1-5C4D-BE76-D29D16911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1196752"/>
            <a:ext cx="1990245" cy="5486621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80F98021-B4A4-1E43-B5A9-F05804FA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12904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Logistic Function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CAC20-E071-694A-8EBD-0A236668C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6584" y="2042408"/>
            <a:ext cx="6710832" cy="4415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C9C685-E309-974A-A3AF-61DEF0256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7348" y="1042499"/>
            <a:ext cx="2899469" cy="79412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1431F88B-3ED4-8047-900D-AFC7742A6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03430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266" y="0"/>
            <a:ext cx="8517467" cy="8367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Predicting NCAA Bowl Game Outcomes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39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64B8A0-AC89-F447-BB83-BC588BEAB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6688" y="836132"/>
            <a:ext cx="4922947" cy="5833228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5F61918-0296-BF43-9737-6D76E79EF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5700918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82BF6-CA49-0940-8E3D-111BA6C35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8640960" cy="5688632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 err="1">
                <a:latin typeface="Calibri" charset="0"/>
                <a:ea typeface="標楷體" charset="-120"/>
              </a:rPr>
              <a:t>週次</a:t>
            </a:r>
            <a:r>
              <a:rPr lang="en-US" altLang="en-US" sz="2400" dirty="0">
                <a:latin typeface="Calibri" charset="0"/>
                <a:ea typeface="標楷體" charset="-120"/>
              </a:rPr>
              <a:t> (Week)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日期</a:t>
            </a:r>
            <a:r>
              <a:rPr lang="en-US" altLang="en-US" sz="2400" dirty="0">
                <a:latin typeface="Calibri" charset="0"/>
                <a:ea typeface="標楷體" charset="-120"/>
              </a:rPr>
              <a:t> (Date)    </a:t>
            </a:r>
            <a:r>
              <a:rPr lang="en-US" altLang="en-US" sz="2400" dirty="0" err="1">
                <a:latin typeface="Calibri" charset="0"/>
                <a:ea typeface="標楷體" charset="-120"/>
              </a:rPr>
              <a:t>內容</a:t>
            </a:r>
            <a:r>
              <a:rPr lang="en-US" altLang="en-US" sz="2400" dirty="0">
                <a:latin typeface="Calibri" charset="0"/>
                <a:ea typeface="標楷體" charset="-120"/>
              </a:rPr>
              <a:t> (Subject/Topics)</a:t>
            </a:r>
            <a:endParaRPr lang="en-US" altLang="zh-TW" sz="2400" dirty="0"/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13  2021/05/18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</a:rPr>
              <a:t>資料探勘個案研究 </a:t>
            </a: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II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</a:rPr>
              <a:t>                               (Case Study on Data Mining II)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14  2021/05/25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遞歸神經網絡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(Recurrent Neural Networks)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15  2021/06/01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強化學習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(Reinforcement Learning)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16  2021/06/08  </a:t>
            </a:r>
            <a:r>
              <a:rPr lang="zh-TW" altLang="en-US" sz="2400" dirty="0">
                <a:solidFill>
                  <a:schemeClr val="accent1">
                    <a:lumMod val="75000"/>
                  </a:schemeClr>
                </a:solidFill>
              </a:rPr>
              <a:t>社交網絡分析 </a:t>
            </a:r>
            <a:b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altLang="zh-TW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(Social Network Analysis)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17  2021/06/15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 (Final Project Report I)</a:t>
            </a:r>
          </a:p>
          <a:p>
            <a:pPr marL="0" indent="0"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18  2021/06/22  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</a:rPr>
              <a:t>II (Final Project Report II)</a:t>
            </a:r>
          </a:p>
          <a:p>
            <a:pPr marL="0" indent="0">
              <a:buNone/>
            </a:pPr>
            <a:endParaRPr lang="en-US" altLang="zh-TW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87740-7342-4346-B2E0-F69CCB2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3FDB645-4535-D947-9FA2-92EAE75A2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66774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 dirty="0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 dirty="0">
              <a:solidFill>
                <a:schemeClr val="tx2"/>
              </a:solidFill>
              <a:ea typeface="標楷體" charset="-12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1C78D-7CB2-1A47-8289-B30F1D0DA0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EA55C6-7913-C64F-85E6-497D1797A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90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9674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Sample Time Series of Data on Quarterly Sales Volumes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40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6DB02-CBCC-9D44-B976-0D1CCB782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67333"/>
            <a:ext cx="8312124" cy="4868332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9F38B07F-B7D0-BB48-BD07-742AE78F3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2249882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39674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Role of Information Reporting in Managerial Decision Making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41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E272AE-98C0-1E45-B2F1-3E53D7F43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638" y="1298115"/>
            <a:ext cx="8220080" cy="513755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7BD44ED6-A305-A548-A46B-807248B587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08479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Taxonomy of Charts and Graphs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42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2F0E45-DDD0-5042-9A31-BA90E975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81" y="764704"/>
            <a:ext cx="8170806" cy="5837539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51FEF0CC-CBD0-8F47-8E1A-974BC6D48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263921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282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</a:t>
            </a:r>
            <a:r>
              <a:rPr lang="en-US" dirty="0" err="1">
                <a:solidFill>
                  <a:schemeClr val="accent1"/>
                </a:solidFill>
              </a:rPr>
              <a:t>Gapminder</a:t>
            </a:r>
            <a:r>
              <a:rPr lang="en-US" dirty="0">
                <a:solidFill>
                  <a:schemeClr val="accent1"/>
                </a:solidFill>
              </a:rPr>
              <a:t> Chart That Shows the Wealth and Health of Nations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7BD70A-61BE-7D4D-8E0A-03BFF76D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72" y="1228210"/>
            <a:ext cx="7644336" cy="544173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A84DBCB7-6AB8-0140-AAF8-487D3E6DB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606363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370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Magic Quadrant for Business Intelligence and Analytics Platforms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028EC6B6-3B82-B641-974C-89D5B9D6FC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595050"/>
            <a:ext cx="800323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https://</a:t>
            </a:r>
            <a:r>
              <a:rPr lang="en-US" altLang="zh-TW" sz="1000" dirty="0" err="1">
                <a:solidFill>
                  <a:srgbClr val="A6A6A6"/>
                </a:solidFill>
              </a:rPr>
              <a:t>www.tableau.com</a:t>
            </a:r>
            <a:r>
              <a:rPr lang="en-US" altLang="zh-TW" sz="1000" dirty="0">
                <a:solidFill>
                  <a:srgbClr val="A6A6A6"/>
                </a:solidFill>
              </a:rPr>
              <a:t>/reports/</a:t>
            </a:r>
            <a:r>
              <a:rPr lang="en-US" altLang="zh-TW" sz="1000" dirty="0" err="1">
                <a:solidFill>
                  <a:srgbClr val="A6A6A6"/>
                </a:solidFill>
              </a:rPr>
              <a:t>gartner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C95925-9D13-5E4F-8229-0D81CA093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688" y="1219200"/>
            <a:ext cx="5393472" cy="539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706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3" y="0"/>
            <a:ext cx="8805334" cy="836712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 Storyline Visualization in Tableau Software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46DCF4-09B2-BD4A-8792-8A8BFD9C4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84" y="844880"/>
            <a:ext cx="7857067" cy="5629943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5A263BE9-6D7F-5248-9286-346CFCC823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843731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1507067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An Overview of SAS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Visual Analytics Architecture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ACAE2-7687-814E-9CA3-8320620789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2448"/>
            <a:ext cx="9144000" cy="4089371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3D49188E-85A7-9149-AF00-10F49EE2F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83079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" y="0"/>
            <a:ext cx="8686800" cy="83671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Screenshot from SAS Visual Analytics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1E9328-9FF0-6F41-B6B7-6FC7F5B42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99" y="782453"/>
            <a:ext cx="7367602" cy="5692370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84506840-AF3D-0340-82F3-F17C5934F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49618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A4039-5270-3142-9672-186F50F42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 Sample Executive Dashboard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B00C8-2169-9041-B9C5-9F6A5D6B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2451E-8926-8141-B0C6-DC5820446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484" y="836712"/>
            <a:ext cx="7273042" cy="5643746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EA73EBCA-FFB6-6F4F-B342-C22CD5343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1973238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35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  <a:cs typeface="新細明體" charset="-120"/>
              </a:rPr>
              <a:t>Exploratory Network Analysis</a:t>
            </a:r>
          </a:p>
        </p:txBody>
      </p:sp>
      <p:sp>
        <p:nvSpPr>
          <p:cNvPr id="368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782656C-6A44-3B4A-A000-AD96012E4D44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新細明體" charset="-120"/>
              </a:rPr>
              <a:pPr eaLnBrk="1" hangingPunct="1"/>
              <a:t>49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新細明體" charset="-120"/>
            </a:endParaRPr>
          </a:p>
        </p:txBody>
      </p:sp>
      <p:pic>
        <p:nvPicPr>
          <p:cNvPr id="368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52513"/>
            <a:ext cx="9144000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86000" y="6581775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  <a:hlinkClick r:id="rId3"/>
              </a:rPr>
              <a:t>http://sebastien.pro/gephi-icwsm-tutorial.pdf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62" y="274637"/>
            <a:ext cx="8724276" cy="6245225"/>
          </a:xfrm>
        </p:spPr>
        <p:txBody>
          <a:bodyPr>
            <a:normAutofit/>
          </a:bodyPr>
          <a:lstStyle/>
          <a:p>
            <a:r>
              <a:rPr lang="en-US" sz="8600" dirty="0">
                <a:solidFill>
                  <a:srgbClr val="C00000"/>
                </a:solidFill>
              </a:rPr>
              <a:t>Data Science and Data Mining: </a:t>
            </a:r>
            <a:r>
              <a:rPr lang="en-US" sz="6700" dirty="0">
                <a:solidFill>
                  <a:srgbClr val="C00000"/>
                </a:solidFill>
              </a:rPr>
              <a:t>Discovering, Analyzing, Visualizing and Presenting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7440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250825" y="274638"/>
            <a:ext cx="8569325" cy="1143000"/>
          </a:xfrm>
        </p:spPr>
        <p:txBody>
          <a:bodyPr>
            <a:normAutofit fontScale="90000"/>
          </a:bodyPr>
          <a:lstStyle/>
          <a:p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  <a:cs typeface="新細明體" charset="-120"/>
              </a:rPr>
              <a:t>Looking for a “Simple Small Truth”?</a:t>
            </a:r>
            <a:b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  <a:cs typeface="新細明體" charset="-120"/>
              </a:rPr>
            </a:br>
            <a:r>
              <a:rPr lang="en-US" altLang="en-US">
                <a:solidFill>
                  <a:srgbClr val="4F81BD"/>
                </a:solidFill>
                <a:latin typeface="Calibri" charset="0"/>
                <a:ea typeface="標楷體" charset="-120"/>
                <a:cs typeface="新細明體" charset="-120"/>
              </a:rPr>
              <a:t>What Data Visualization Should Do?</a:t>
            </a:r>
          </a:p>
        </p:txBody>
      </p:sp>
      <p:sp>
        <p:nvSpPr>
          <p:cNvPr id="3789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7F7F158-1053-5A44-996A-D808CB2F1658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新細明體" charset="-120"/>
              </a:rPr>
              <a:pPr eaLnBrk="1" hangingPunct="1"/>
              <a:t>50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新細明體" charset="-120"/>
            </a:endParaRPr>
          </a:p>
        </p:txBody>
      </p:sp>
      <p:pic>
        <p:nvPicPr>
          <p:cNvPr id="3789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25" y="1412875"/>
            <a:ext cx="4445000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4073525" cy="408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8"/>
          <p:cNvSpPr>
            <a:spLocks noChangeArrowheads="1"/>
          </p:cNvSpPr>
          <p:nvPr/>
        </p:nvSpPr>
        <p:spPr bwMode="auto">
          <a:xfrm>
            <a:off x="1835150" y="5661025"/>
            <a:ext cx="5905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1. Make complex things </a:t>
            </a:r>
            <a:r>
              <a:rPr lang="en-US" altLang="en-US" sz="1800" b="1"/>
              <a:t>simple</a:t>
            </a:r>
            <a:endParaRPr lang="en-US" altLang="en-US" sz="1800"/>
          </a:p>
          <a:p>
            <a:pPr eaLnBrk="1" hangingPunct="1"/>
            <a:r>
              <a:rPr lang="en-US" altLang="en-US" sz="1800"/>
              <a:t>2. Extract </a:t>
            </a:r>
            <a:r>
              <a:rPr lang="en-US" altLang="en-US" sz="1800" b="1"/>
              <a:t>small </a:t>
            </a:r>
            <a:r>
              <a:rPr lang="en-US" altLang="en-US" sz="1800"/>
              <a:t>information from large data</a:t>
            </a:r>
          </a:p>
          <a:p>
            <a:pPr eaLnBrk="1" hangingPunct="1"/>
            <a:r>
              <a:rPr lang="en-US" altLang="en-US" sz="1800"/>
              <a:t>3. Present </a:t>
            </a:r>
            <a:r>
              <a:rPr lang="en-US" altLang="en-US" sz="1800" b="1"/>
              <a:t>truth</a:t>
            </a:r>
            <a:r>
              <a:rPr lang="en-US" altLang="en-US" sz="1800"/>
              <a:t>, do not deceive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0" y="6581775"/>
            <a:ext cx="4572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ＭＳ Ｐゴシック" charset="0"/>
                <a:cs typeface="ＭＳ Ｐゴシック" charset="0"/>
                <a:hlinkClick r:id="rId4"/>
              </a:rPr>
              <a:t>http://sebastien.pro/gephi-icwsm-tutorial.pdf</a:t>
            </a:r>
            <a:endParaRPr lang="en-US" sz="1200" dirty="0">
              <a:solidFill>
                <a:schemeClr val="bg1">
                  <a:lumMod val="75000"/>
                </a:schemeClr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6502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65175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  <a:cs typeface="新細明體" charset="-120"/>
              </a:rPr>
              <a:t>Gephi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68751F6-1060-4946-A043-BFB998FB9E67}" type="slidenum">
              <a:rPr kumimoji="0" lang="zh-TW" altLang="en-US" sz="1200">
                <a:solidFill>
                  <a:srgbClr val="898989"/>
                </a:solidFill>
                <a:latin typeface="Calibri" charset="0"/>
                <a:ea typeface="新細明體" charset="-120"/>
              </a:rPr>
              <a:pPr eaLnBrk="1" hangingPunct="1"/>
              <a:t>51</a:t>
            </a:fld>
            <a:endParaRPr kumimoji="0" lang="zh-TW" altLang="en-US" sz="1200">
              <a:solidFill>
                <a:srgbClr val="898989"/>
              </a:solidFill>
              <a:latin typeface="Calibri" charset="0"/>
              <a:ea typeface="新細明體" charset="-120"/>
            </a:endParaRPr>
          </a:p>
        </p:txBody>
      </p:sp>
      <p:pic>
        <p:nvPicPr>
          <p:cNvPr id="10957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765175"/>
            <a:ext cx="7839075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Rectangle 5"/>
          <p:cNvSpPr>
            <a:spLocks noChangeArrowheads="1"/>
          </p:cNvSpPr>
          <p:nvPr/>
        </p:nvSpPr>
        <p:spPr bwMode="auto">
          <a:xfrm>
            <a:off x="3614738" y="6524625"/>
            <a:ext cx="191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hlinkClick r:id="rId3"/>
              </a:rPr>
              <a:t>https://gephi.org/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8912311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F337-A99C-7149-9019-1CB88F41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331619"/>
          </a:xfrm>
        </p:spPr>
        <p:txBody>
          <a:bodyPr>
            <a:normAutofit/>
          </a:bodyPr>
          <a:lstStyle/>
          <a:p>
            <a:r>
              <a:rPr lang="en-US" sz="6700" dirty="0">
                <a:solidFill>
                  <a:srgbClr val="C00000"/>
                </a:solidFill>
              </a:rPr>
              <a:t>Discovering, </a:t>
            </a:r>
            <a:br>
              <a:rPr lang="en-US" sz="6700" dirty="0">
                <a:solidFill>
                  <a:srgbClr val="C00000"/>
                </a:solidFill>
              </a:rPr>
            </a:br>
            <a:r>
              <a:rPr lang="en-US" sz="6700" dirty="0">
                <a:solidFill>
                  <a:srgbClr val="C00000"/>
                </a:solidFill>
              </a:rPr>
              <a:t>Analyzing, </a:t>
            </a:r>
            <a:br>
              <a:rPr lang="en-US" sz="6700" dirty="0">
                <a:solidFill>
                  <a:srgbClr val="C00000"/>
                </a:solidFill>
              </a:rPr>
            </a:br>
            <a:r>
              <a:rPr lang="en-US" sz="6700" dirty="0">
                <a:solidFill>
                  <a:srgbClr val="C00000"/>
                </a:solidFill>
              </a:rPr>
              <a:t>Visualizing and </a:t>
            </a:r>
            <a:br>
              <a:rPr lang="en-US" sz="6700" dirty="0">
                <a:solidFill>
                  <a:srgbClr val="C00000"/>
                </a:solidFill>
              </a:rPr>
            </a:br>
            <a:r>
              <a:rPr lang="en-US" sz="6700" dirty="0">
                <a:solidFill>
                  <a:srgbClr val="C00000"/>
                </a:solidFill>
              </a:rPr>
              <a:t>Presenting Data</a:t>
            </a:r>
            <a:br>
              <a:rPr lang="en-US" sz="6700" dirty="0">
                <a:solidFill>
                  <a:srgbClr val="C00000"/>
                </a:solidFill>
              </a:rPr>
            </a:br>
            <a:r>
              <a:rPr lang="en-US" sz="6700" dirty="0">
                <a:solidFill>
                  <a:srgbClr val="C00000"/>
                </a:solidFill>
              </a:rPr>
              <a:t>with Python </a:t>
            </a:r>
            <a:br>
              <a:rPr lang="en-US" sz="6700" dirty="0">
                <a:solidFill>
                  <a:srgbClr val="C00000"/>
                </a:solidFill>
              </a:rPr>
            </a:br>
            <a:r>
              <a:rPr lang="en-US" sz="6700" dirty="0">
                <a:solidFill>
                  <a:srgbClr val="C00000"/>
                </a:solidFill>
              </a:rPr>
              <a:t>in Google </a:t>
            </a:r>
            <a:r>
              <a:rPr lang="en-US" sz="6700" dirty="0" err="1">
                <a:solidFill>
                  <a:srgbClr val="C00000"/>
                </a:solidFill>
              </a:rPr>
              <a:t>Colab</a:t>
            </a:r>
            <a:endParaRPr lang="en-US" sz="67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A6621-F43A-B342-955D-CCB74AD66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173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E9DF4-24F3-C143-8F4F-D4671A8C9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525656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Python Data Analysis and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80835-8F0D-F84F-AA74-6E6BBDBC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53</a:t>
            </a:fld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7BB5-4AB2-FD48-9A54-AB44B2232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01" y="3429000"/>
            <a:ext cx="3213392" cy="9218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E820E4-C697-3543-A896-8C520C50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43599"/>
            <a:ext cx="3839603" cy="9215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928087-D3E4-F543-9811-1D6B73EB4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7" y="4869160"/>
            <a:ext cx="3672408" cy="1046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F03166-39CA-3249-9E39-3A8A85983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7" y="1758051"/>
            <a:ext cx="3784941" cy="15269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D036BFB-5A82-7148-933A-BC133EE593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04" y="4619791"/>
            <a:ext cx="1387872" cy="138787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0FE8C0A-1B7B-6D4E-9EF6-0937243ECF56}"/>
              </a:ext>
            </a:extLst>
          </p:cNvPr>
          <p:cNvSpPr/>
          <p:nvPr/>
        </p:nvSpPr>
        <p:spPr>
          <a:xfrm>
            <a:off x="6101377" y="4748951"/>
            <a:ext cx="2495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/>
              <a:t>Altair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1D88AD4-8C66-D749-879C-FF7E3B5D6F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4800274" y="1924127"/>
            <a:ext cx="3784939" cy="13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475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54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82881"/>
            <a:ext cx="8229600" cy="4171248"/>
          </a:xfrm>
        </p:spPr>
        <p:txBody>
          <a:bodyPr>
            <a:norm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Pandas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1D976-1C78-3B44-8AEF-5E58B6A61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44A110-2F37-984E-85E5-FAA77A1662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149080"/>
            <a:ext cx="5797964" cy="23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31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14680E-A239-E847-A451-41BD74875F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81" y="3956298"/>
            <a:ext cx="7889436" cy="18923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511357" y="6558776"/>
            <a:ext cx="21212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https://matplotlib.org/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3958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459997" y="6563925"/>
            <a:ext cx="25843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https://seaborn.pydata.org/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8F144F-174B-3448-8396-EF31F0A02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16" y="3753626"/>
            <a:ext cx="78339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2209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 err="1">
                <a:solidFill>
                  <a:srgbClr val="C00000"/>
                </a:solidFill>
              </a:rPr>
              <a:t>plotly</a:t>
            </a:r>
            <a:endParaRPr lang="en-US" sz="120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348844" y="6519863"/>
            <a:ext cx="24463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https://plotly.com/python/</a:t>
            </a:r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10263-F1C8-2C4B-A35E-4028BCD2D4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1403648" y="3861048"/>
            <a:ext cx="6145323" cy="22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19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511357" y="6558776"/>
            <a:ext cx="1944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hlinkClick r:id="rId2"/>
              </a:rPr>
              <a:t>https://bokeh.org/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957D93-31DA-194C-91FC-69F0A3FBF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269" y="4163519"/>
            <a:ext cx="5879461" cy="168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606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C6896-A359-9748-81AD-A374E22AA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971482"/>
          </a:xfrm>
        </p:spPr>
        <p:txBody>
          <a:bodyPr>
            <a:noAutofit/>
          </a:bodyPr>
          <a:lstStyle/>
          <a:p>
            <a:r>
              <a:rPr lang="en-US" sz="12000" dirty="0">
                <a:solidFill>
                  <a:srgbClr val="C00000"/>
                </a:solidFill>
              </a:rPr>
              <a:t>Python </a:t>
            </a:r>
            <a:br>
              <a:rPr lang="en-US" sz="12000" dirty="0">
                <a:solidFill>
                  <a:srgbClr val="C00000"/>
                </a:solidFill>
              </a:rPr>
            </a:br>
            <a:r>
              <a:rPr lang="en-US" sz="12000" dirty="0">
                <a:solidFill>
                  <a:srgbClr val="C00000"/>
                </a:solidFill>
              </a:rPr>
              <a:t>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5C6DE7-D760-F042-A3FB-8AC943433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560DCD-5EB6-3A45-B6B7-301BD47AB90D}"/>
              </a:ext>
            </a:extLst>
          </p:cNvPr>
          <p:cNvSpPr/>
          <p:nvPr/>
        </p:nvSpPr>
        <p:spPr>
          <a:xfrm>
            <a:off x="3343939" y="6558776"/>
            <a:ext cx="24561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</a:t>
            </a:r>
            <a:r>
              <a:rPr lang="en-US" sz="1200" dirty="0">
                <a:hlinkClick r:id="rId2"/>
              </a:rPr>
              <a:t> https://altair-viz.github.io/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CC0DC0-FA0F-514A-A7C1-252BBC4B0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429000"/>
            <a:ext cx="2736304" cy="27363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1A0A2DF-0B4D-7D47-B773-4A42C2E917A4}"/>
              </a:ext>
            </a:extLst>
          </p:cNvPr>
          <p:cNvSpPr/>
          <p:nvPr/>
        </p:nvSpPr>
        <p:spPr>
          <a:xfrm>
            <a:off x="4067944" y="3876303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0" dirty="0"/>
              <a:t>Altair</a:t>
            </a:r>
          </a:p>
        </p:txBody>
      </p:sp>
    </p:spTree>
    <p:extLst>
      <p:ext uri="{BB962C8B-B14F-4D97-AF65-F5344CB8AC3E}">
        <p14:creationId xmlns:p14="http://schemas.microsoft.com/office/powerpoint/2010/main" val="402499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>
                <a:solidFill>
                  <a:schemeClr val="accent1"/>
                </a:solidFill>
              </a:rPr>
              <a:t>Outline</a:t>
            </a:r>
            <a:endParaRPr lang="en-US" sz="72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Data Science and Data Mining</a:t>
            </a:r>
          </a:p>
          <a:p>
            <a:r>
              <a:rPr lang="en-US" sz="4300" b="1" dirty="0">
                <a:solidFill>
                  <a:schemeClr val="accent1"/>
                </a:solidFill>
              </a:rPr>
              <a:t>Discovering, Analyzing, Visualizing and Presenting Data with Python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Pandas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Matplotlib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Seaborn</a:t>
            </a:r>
          </a:p>
          <a:p>
            <a:pPr lvl="1"/>
            <a:r>
              <a:rPr lang="en-US" sz="3600" b="1" dirty="0" err="1">
                <a:solidFill>
                  <a:schemeClr val="accent1"/>
                </a:solidFill>
              </a:rPr>
              <a:t>Plotly</a:t>
            </a:r>
            <a:endParaRPr lang="en-US" sz="3600" b="1" dirty="0">
              <a:solidFill>
                <a:schemeClr val="accent1"/>
              </a:solidFill>
            </a:endParaRP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Bokeh, Altair</a:t>
            </a:r>
          </a:p>
          <a:p>
            <a:pPr lvl="1"/>
            <a:endParaRPr lang="en-US" sz="3600" b="1" dirty="0">
              <a:solidFill>
                <a:schemeClr val="accent1"/>
              </a:solidFill>
            </a:endParaRPr>
          </a:p>
          <a:p>
            <a:pPr lvl="1"/>
            <a:endParaRPr lang="en-US" sz="36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6602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matplotlib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2950504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https://matplotlib.org/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AA96E0-9EF6-5144-ABA3-7E73A510D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508"/>
            <a:ext cx="9144000" cy="49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56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Seaborn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2950504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https://seaborn.pydata.org/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CD6BE5-7DFB-4249-BB2F-205CB9610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4000" cy="53867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D201B5-96CD-EB4C-9407-B065C04FBE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5550"/>
            <a:ext cx="2402790" cy="68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76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8034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3212236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1DEAC7-1E5B-9B47-A66A-E7F49ACF29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59" y="1412776"/>
            <a:ext cx="9144000" cy="48841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E94BC-993D-0945-ABD2-428E0C11AE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97160" y="128796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381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3212236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E9358B-74F1-3949-A833-B229447B1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64" y="980728"/>
            <a:ext cx="8348084" cy="5507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97160" y="128796"/>
            <a:ext cx="720080" cy="25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42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3212236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97160" y="128796"/>
            <a:ext cx="720080" cy="2589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DD6AC7-3A7C-B840-A7DE-58A961036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720"/>
            <a:ext cx="9144000" cy="557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306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3212236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97160" y="128796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BFE3C-6346-6F43-88A5-6CD141A0A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63" y="878545"/>
            <a:ext cx="8820472" cy="561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739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3212236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97160" y="128796"/>
            <a:ext cx="720080" cy="258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BF3F4-8B6A-784F-82CD-93BE35A55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59" y="845381"/>
            <a:ext cx="8892480" cy="56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5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</a:t>
            </a:r>
            <a:r>
              <a:rPr lang="en-US" dirty="0" err="1">
                <a:solidFill>
                  <a:schemeClr val="accent1"/>
                </a:solidFill>
              </a:rPr>
              <a:t>Plotly</a:t>
            </a:r>
            <a:r>
              <a:rPr lang="en-US" dirty="0">
                <a:solidFill>
                  <a:schemeClr val="accent1"/>
                </a:solidFill>
              </a:rPr>
              <a:t> Graphing Library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3212236" y="6459502"/>
            <a:ext cx="2719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https://plotly.com/python/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4F94A-294B-474F-BEF0-BB91B41A7F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12782" r="13993" b="9486"/>
          <a:stretch/>
        </p:blipFill>
        <p:spPr>
          <a:xfrm>
            <a:off x="97160" y="128796"/>
            <a:ext cx="720080" cy="2589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4E5352-AC88-F447-8D63-44AF0D565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06" y="908720"/>
            <a:ext cx="6278587" cy="554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967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Bokeh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2950504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https://bokeh.org/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28EBF8-72A0-6D4B-8F5E-60E23847C6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7958"/>
            <a:ext cx="9144000" cy="4875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69EC0A-C01A-0B40-9053-AE389C5815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5922"/>
            <a:ext cx="2075635" cy="59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381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EBFA8-3A9C-384E-AEAF-66BA41C5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Python Altair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B0CDB-A5BA-EC41-B423-DB307CF3A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707A0A-0935-D64B-AEC0-F7E3410B0A07}"/>
              </a:ext>
            </a:extLst>
          </p:cNvPr>
          <p:cNvSpPr/>
          <p:nvPr/>
        </p:nvSpPr>
        <p:spPr>
          <a:xfrm>
            <a:off x="2950504" y="6474542"/>
            <a:ext cx="32429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https://altair-viz.github.io/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A3356-00BC-8241-AE14-65974DD12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34719"/>
            <a:ext cx="8839484" cy="5194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EBE0FE-4EEF-3543-9CCA-2520E88CC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3" y="44624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28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medium.com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pyfinance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/why-python-is-best-choice-for-financial-data-modeling-in-2019-c0d0d1858c45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CD46150-4286-0841-8417-BA1580E85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9" y="980345"/>
            <a:ext cx="8801741" cy="540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2387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971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71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24428000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24663984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101720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10177810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1D4238-9D8C-6F44-A7E3-645512A5FE48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2"/>
              </a:rPr>
              <a:t>https://tinyurl.com/aintpupython101</a:t>
            </a:r>
            <a:endParaRPr lang="en-US" dirty="0">
              <a:hlinkClick r:id="rId3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1E040-55EF-5E41-B7BC-F9EB85FA7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2" y="1169745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631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509372" y="111036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6" y="1373476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4545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99377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35234340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25172881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77481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0"/>
            <a:ext cx="8640960" cy="846138"/>
          </a:xfrm>
        </p:spPr>
        <p:txBody>
          <a:bodyPr/>
          <a:lstStyle/>
          <a:p>
            <a:r>
              <a:rPr lang="en-US" sz="4200" dirty="0">
                <a:solidFill>
                  <a:schemeClr val="accent1"/>
                </a:solidFill>
              </a:rPr>
              <a:t>Python Ecosystem for Data Science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Source:https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duchesnay.github.io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pystatsml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/introduction/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python_ecosystem.html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2A03E9-E294-AB4D-9416-984401124C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804137"/>
            <a:ext cx="6890612" cy="58652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D49DB0-BA50-A847-8E48-0E4E0600F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163482"/>
            <a:ext cx="1008112" cy="20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203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56750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48477846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3324667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166298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6908511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240204209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8A649-9DBB-9F4A-93BA-91E671AD9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216" y="1990705"/>
            <a:ext cx="3420518" cy="44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1268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6A2A96-DD8B-2F40-9E2E-D69EB97CF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BB64DDE1-357D-8E4C-B6CA-E6B758261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996" y="6567488"/>
            <a:ext cx="747400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</a:t>
            </a:r>
            <a:r>
              <a:rPr lang="en-US" sz="1000" dirty="0">
                <a:hlinkClick r:id="rId2"/>
              </a:rPr>
              <a:t>https://www.amazon.com/Hands-Machine-Learning-Scikit-Learn-TensorFlow/dp/1492032646/</a:t>
            </a:r>
            <a:endParaRPr lang="en-US" altLang="zh-TW" sz="1000" dirty="0">
              <a:solidFill>
                <a:srgbClr val="A6A6A6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D62302-F2CF-2F4D-8DB7-97125206E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083" y="76199"/>
            <a:ext cx="8830253" cy="1359816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Aurélien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Géron</a:t>
            </a:r>
            <a:r>
              <a:rPr lang="en-US" sz="2400" dirty="0">
                <a:solidFill>
                  <a:schemeClr val="accent1"/>
                </a:solidFill>
              </a:rPr>
              <a:t> (2019),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2200" dirty="0">
                <a:solidFill>
                  <a:srgbClr val="FF0000"/>
                </a:solidFill>
              </a:rPr>
              <a:t>Hands-On Machine Learning with </a:t>
            </a:r>
            <a:r>
              <a:rPr lang="en-US" sz="2200" dirty="0" err="1">
                <a:solidFill>
                  <a:srgbClr val="FF0000"/>
                </a:solidFill>
              </a:rPr>
              <a:t>Scikit</a:t>
            </a:r>
            <a:r>
              <a:rPr lang="en-US" sz="2200" dirty="0">
                <a:solidFill>
                  <a:srgbClr val="FF0000"/>
                </a:solidFill>
              </a:rPr>
              <a:t>-Learn, </a:t>
            </a:r>
            <a:r>
              <a:rPr lang="en-US" sz="2200" dirty="0" err="1">
                <a:solidFill>
                  <a:srgbClr val="FF0000"/>
                </a:solidFill>
              </a:rPr>
              <a:t>Keras</a:t>
            </a:r>
            <a:r>
              <a:rPr lang="en-US" sz="2200" dirty="0">
                <a:solidFill>
                  <a:srgbClr val="FF0000"/>
                </a:solidFill>
              </a:rPr>
              <a:t>, and TensorFlow: Concepts, Tools, and Techniques to Build Intelligent Systems</a:t>
            </a:r>
            <a:r>
              <a:rPr lang="en-US" sz="2400" dirty="0">
                <a:solidFill>
                  <a:schemeClr val="accent1"/>
                </a:solidFill>
              </a:rPr>
              <a:t>, 2nd Edition</a:t>
            </a:r>
            <a:br>
              <a:rPr lang="en-US" sz="2400" b="1" dirty="0">
                <a:solidFill>
                  <a:schemeClr val="accent1"/>
                </a:solidFill>
              </a:rPr>
            </a:br>
            <a:r>
              <a:rPr lang="en-US" sz="2400" b="1" dirty="0">
                <a:solidFill>
                  <a:schemeClr val="accent1"/>
                </a:solidFill>
              </a:rPr>
              <a:t>O’Reilly Media, 2019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802507-0AE5-7648-810D-FEB972771904}"/>
              </a:ext>
            </a:extLst>
          </p:cNvPr>
          <p:cNvSpPr/>
          <p:nvPr/>
        </p:nvSpPr>
        <p:spPr>
          <a:xfrm>
            <a:off x="2556769" y="6198156"/>
            <a:ext cx="4030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https://github.com/ageron/handson-ml2</a:t>
            </a:r>
            <a:endParaRPr lang="en-US" altLang="zh-TW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87681-E43B-D941-AB49-CAFC6F1B1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984" y="1557564"/>
            <a:ext cx="3541014" cy="46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003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ADDBD-93A7-814E-B7F0-6028738BF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807" y="57176"/>
            <a:ext cx="8229600" cy="92646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Hands-On Machine Learning with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 err="1">
                <a:solidFill>
                  <a:schemeClr val="accent1"/>
                </a:solidFill>
              </a:rPr>
              <a:t>Scikit</a:t>
            </a:r>
            <a:r>
              <a:rPr lang="en-US" sz="3600" dirty="0">
                <a:solidFill>
                  <a:schemeClr val="accent1"/>
                </a:solidFill>
              </a:rPr>
              <a:t>-Learn, </a:t>
            </a:r>
            <a:r>
              <a:rPr lang="en-US" sz="3600" dirty="0" err="1">
                <a:solidFill>
                  <a:schemeClr val="accent1"/>
                </a:solidFill>
              </a:rPr>
              <a:t>Keras</a:t>
            </a:r>
            <a:r>
              <a:rPr lang="en-US" sz="3600" dirty="0">
                <a:solidFill>
                  <a:schemeClr val="accent1"/>
                </a:solidFill>
              </a:rPr>
              <a:t>, and TensorFlow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674632-2ABB-CC4C-B4A7-42232A83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999F5-596E-4C4B-87C1-36D4257C6215}"/>
              </a:ext>
            </a:extLst>
          </p:cNvPr>
          <p:cNvSpPr/>
          <p:nvPr/>
        </p:nvSpPr>
        <p:spPr>
          <a:xfrm>
            <a:off x="1087395" y="983641"/>
            <a:ext cx="759940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Helvetica Neue" panose="02000503000000020004" pitchFamily="2" charset="0"/>
              </a:rPr>
              <a:t>Notebooks</a:t>
            </a: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"/>
              </a:rPr>
              <a:t>The Machine Learning landscape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3"/>
              </a:rPr>
              <a:t>End-to-end Machine Learning project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4"/>
              </a:rPr>
              <a:t>Classification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5"/>
              </a:rPr>
              <a:t>Training Models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6"/>
              </a:rPr>
              <a:t>Support Vector Machines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7"/>
              </a:rPr>
              <a:t>Decision Trees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8"/>
              </a:rPr>
              <a:t>Ensemble Learning and Random Forests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9"/>
              </a:rPr>
              <a:t>Dimensionality Reduction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Unsupervised Learning Techniques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1"/>
              </a:rPr>
              <a:t>Artificial Neural Nets with Keras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 Deep Neural Networks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3"/>
              </a:rPr>
              <a:t>Custom Models and Training with TensorFlow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4"/>
              </a:rPr>
              <a:t>Loading and Preprocessing Data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5"/>
              </a:rPr>
              <a:t>Deep Computer Vision Using Convolutional Neural Networks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Processing Sequences Using RNNs and CNNs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Natural Language Processing with RNNs and Attention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18"/>
              </a:rPr>
              <a:t>Representation Learning Using Autoencoders</a:t>
            </a:r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C00000"/>
                </a:solidFill>
                <a:latin typeface="Helvetica Neue" panose="02000503000000020004" pitchFamily="2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Reinforcement Learning</a:t>
            </a:r>
            <a:endParaRPr lang="en-US" dirty="0">
              <a:solidFill>
                <a:srgbClr val="C00000"/>
              </a:solidFill>
              <a:latin typeface="Helvetica Neue" panose="02000503000000020004" pitchFamily="2" charset="0"/>
            </a:endParaRPr>
          </a:p>
          <a:p>
            <a:pPr>
              <a:buFont typeface="+mj-lt"/>
              <a:buAutoNum type="arabicPeriod"/>
            </a:pPr>
            <a:r>
              <a:rPr lang="en-US" u="sng" dirty="0">
                <a:solidFill>
                  <a:srgbClr val="337AB7"/>
                </a:solidFill>
                <a:latin typeface="Helvetica Neue" panose="02000503000000020004" pitchFamily="2" charset="0"/>
                <a:hlinkClick r:id="rId20"/>
              </a:rPr>
              <a:t>Training and Deploying TensorFlow Models at Scale</a:t>
            </a:r>
            <a:endParaRPr lang="en-US" b="0" i="0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8964EC-2A08-7C47-B97C-5D2B09E08DE0}"/>
              </a:ext>
            </a:extLst>
          </p:cNvPr>
          <p:cNvSpPr/>
          <p:nvPr/>
        </p:nvSpPr>
        <p:spPr>
          <a:xfrm>
            <a:off x="2745454" y="6610537"/>
            <a:ext cx="31745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linkClick r:id="rId21"/>
              </a:rPr>
              <a:t>https://github.com/ageron/handson-ml2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34CE2E-484F-4146-8CA3-467FFFCBDAD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5411" y="1115149"/>
            <a:ext cx="2401389" cy="314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1187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>
                <a:solidFill>
                  <a:schemeClr val="accent1"/>
                </a:solidFill>
              </a:rPr>
              <a:t>Python in Google Colab (Python101)</a:t>
            </a:r>
            <a:endParaRPr kumimoji="0"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2729188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B0A7F-7E07-7F4F-898D-F291B7B66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2" y="1169745"/>
            <a:ext cx="8902976" cy="499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17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613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6408" y="6597352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81C073-5E47-274F-B8E8-15D06F1705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3" y="3185405"/>
            <a:ext cx="857934" cy="1715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41320B-DE46-864A-AE2A-9F6A0A43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82" y="2891634"/>
            <a:ext cx="857934" cy="19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4596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en-US" sz="72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C08B176-232F-354C-8E36-88380304CC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41" y="1052736"/>
            <a:ext cx="8857555" cy="5480640"/>
          </a:xfrm>
        </p:spPr>
        <p:txBody>
          <a:bodyPr>
            <a:normAutofit/>
          </a:bodyPr>
          <a:lstStyle/>
          <a:p>
            <a:r>
              <a:rPr lang="en-US" sz="4300" b="1" dirty="0">
                <a:solidFill>
                  <a:schemeClr val="accent1"/>
                </a:solidFill>
              </a:rPr>
              <a:t>Data Science and Data Mining</a:t>
            </a:r>
          </a:p>
          <a:p>
            <a:r>
              <a:rPr lang="en-US" sz="4300" b="1" dirty="0">
                <a:solidFill>
                  <a:schemeClr val="accent1"/>
                </a:solidFill>
              </a:rPr>
              <a:t>Discovering, Analyzing, Visualizing and Presenting Data with Python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Pandas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Matplotlib</a:t>
            </a: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Seaborn</a:t>
            </a:r>
          </a:p>
          <a:p>
            <a:pPr lvl="1"/>
            <a:r>
              <a:rPr lang="en-US" sz="3600" b="1" dirty="0" err="1">
                <a:solidFill>
                  <a:schemeClr val="accent1"/>
                </a:solidFill>
              </a:rPr>
              <a:t>Plotly</a:t>
            </a:r>
            <a:endParaRPr lang="en-US" sz="3600" b="1" dirty="0">
              <a:solidFill>
                <a:schemeClr val="accent1"/>
              </a:solidFill>
            </a:endParaRPr>
          </a:p>
          <a:p>
            <a:pPr lvl="1"/>
            <a:r>
              <a:rPr lang="en-US" sz="3600" b="1" dirty="0">
                <a:solidFill>
                  <a:schemeClr val="accent1"/>
                </a:solidFill>
              </a:rPr>
              <a:t>Bokeh, Altair</a:t>
            </a:r>
          </a:p>
        </p:txBody>
      </p:sp>
    </p:spTree>
    <p:extLst>
      <p:ext uri="{BB962C8B-B14F-4D97-AF65-F5344CB8AC3E}">
        <p14:creationId xmlns:p14="http://schemas.microsoft.com/office/powerpoint/2010/main" val="35904360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References</a:t>
            </a:r>
            <a:endParaRPr lang="zh-TW" altLang="en-US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4754" name="內容版面配置區 2"/>
          <p:cNvSpPr>
            <a:spLocks noGrp="1"/>
          </p:cNvSpPr>
          <p:nvPr>
            <p:ph idx="1"/>
          </p:nvPr>
        </p:nvSpPr>
        <p:spPr>
          <a:xfrm>
            <a:off x="179388" y="764704"/>
            <a:ext cx="8785225" cy="5977409"/>
          </a:xfrm>
        </p:spPr>
        <p:txBody>
          <a:bodyPr>
            <a:normAutofit lnSpcReduction="10000"/>
          </a:bodyPr>
          <a:lstStyle/>
          <a:p>
            <a:r>
              <a:rPr lang="en-US" altLang="zh-TW" sz="1800" dirty="0">
                <a:latin typeface="Calibri" charset="0"/>
                <a:ea typeface="標楷體" charset="-120"/>
              </a:rPr>
              <a:t>EMC Education Services (2015), </a:t>
            </a:r>
            <a:br>
              <a:rPr lang="en-US" altLang="zh-TW" sz="1800" dirty="0">
                <a:latin typeface="Calibri" charset="0"/>
                <a:ea typeface="標楷體" charset="-120"/>
              </a:rPr>
            </a:br>
            <a:r>
              <a:rPr lang="en-US" altLang="zh-TW" sz="1800" dirty="0">
                <a:latin typeface="Calibri" charset="0"/>
                <a:ea typeface="標楷體" charset="-120"/>
              </a:rPr>
              <a:t>Data Science and Big Data Analytics: Discovering, Analyzing, Visualizing and Presenting Data, Wiley</a:t>
            </a:r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Ramesh Sharda,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Dursun</a:t>
            </a:r>
            <a:r>
              <a:rPr lang="en-US" altLang="zh-TW" sz="1800" dirty="0">
                <a:latin typeface="Calibri" charset="0"/>
                <a:ea typeface="標楷體" charset="-120"/>
              </a:rPr>
              <a:t> 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Delen</a:t>
            </a:r>
            <a:r>
              <a:rPr lang="en-US" altLang="zh-TW" sz="1800" dirty="0">
                <a:latin typeface="Calibri" charset="0"/>
                <a:ea typeface="標楷體" charset="-120"/>
              </a:rPr>
              <a:t>, and Efraim Turban (2017), Business Intelligence, Analytics, and Data Science: A Managerial Perspective, 4th Edition, Pearson.</a:t>
            </a:r>
          </a:p>
          <a:p>
            <a:r>
              <a:rPr lang="en-US" sz="1800" dirty="0"/>
              <a:t>Robert Layton (2017), Learning Data Mining with Python - Second Edition, </a:t>
            </a:r>
            <a:r>
              <a:rPr lang="en-US" sz="1800" dirty="0" err="1"/>
              <a:t>Packt</a:t>
            </a:r>
            <a:r>
              <a:rPr lang="en-US" sz="1800" dirty="0"/>
              <a:t> Publishing.</a:t>
            </a:r>
          </a:p>
          <a:p>
            <a:r>
              <a:rPr lang="en-US" sz="1800" dirty="0"/>
              <a:t>Wes McKinney (2017), "Python for Data Analysis: Data Wrangling with Pandas, NumPy, and </a:t>
            </a:r>
            <a:r>
              <a:rPr lang="en-US" sz="1800" dirty="0" err="1"/>
              <a:t>IPython</a:t>
            </a:r>
            <a:r>
              <a:rPr lang="en-US" sz="1800" dirty="0"/>
              <a:t>", 2nd Edition, O'Reilly Media.</a:t>
            </a:r>
          </a:p>
          <a:p>
            <a:r>
              <a:rPr lang="en-US" sz="1800" dirty="0" err="1"/>
              <a:t>Aurélien</a:t>
            </a:r>
            <a:r>
              <a:rPr lang="en-US" sz="1800" dirty="0"/>
              <a:t> </a:t>
            </a:r>
            <a:r>
              <a:rPr lang="en-US" sz="1800" dirty="0" err="1"/>
              <a:t>Géron</a:t>
            </a:r>
            <a:r>
              <a:rPr lang="en-US" sz="1800" dirty="0"/>
              <a:t> (2019), Hands-On Machine Learning with Scikit-Learn, </a:t>
            </a:r>
            <a:r>
              <a:rPr lang="en-US" sz="1800" dirty="0" err="1"/>
              <a:t>Keras</a:t>
            </a:r>
            <a:r>
              <a:rPr lang="en-US" sz="1800" dirty="0"/>
              <a:t>, and TensorFlow: Concepts, Tools, and Techniques to Build Intelligent Systems, 2nd Edition, O’Reilly Media.</a:t>
            </a:r>
            <a:br>
              <a:rPr lang="en-US" sz="1800" dirty="0"/>
            </a:br>
            <a:r>
              <a:rPr lang="en-US" sz="1800" dirty="0"/>
              <a:t> </a:t>
            </a:r>
            <a:r>
              <a:rPr lang="en-US" sz="1800" dirty="0">
                <a:hlinkClick r:id="rId2"/>
              </a:rPr>
              <a:t>https://github.com/wesm/pydata-book</a:t>
            </a:r>
            <a:endParaRPr lang="en-US" sz="1800" dirty="0"/>
          </a:p>
          <a:p>
            <a:r>
              <a:rPr lang="en-US" sz="1800" dirty="0"/>
              <a:t>Pandas, </a:t>
            </a:r>
            <a:r>
              <a:rPr lang="en-US" sz="1800" dirty="0">
                <a:hlinkClick r:id="rId3"/>
              </a:rPr>
              <a:t>http://pandas.pydata.org/</a:t>
            </a:r>
            <a:endParaRPr lang="en-US" sz="1800" dirty="0"/>
          </a:p>
          <a:p>
            <a:r>
              <a:rPr lang="en-US" sz="1800" dirty="0"/>
              <a:t>Matplotlib, </a:t>
            </a:r>
            <a:r>
              <a:rPr lang="en-US" sz="1800" dirty="0">
                <a:hlinkClick r:id="rId4"/>
              </a:rPr>
              <a:t>https://matplotlib.org/</a:t>
            </a:r>
            <a:endParaRPr lang="en-US" sz="1800" dirty="0"/>
          </a:p>
          <a:p>
            <a:r>
              <a:rPr lang="en-US" sz="1800" dirty="0"/>
              <a:t>Seaborn, </a:t>
            </a:r>
            <a:r>
              <a:rPr lang="en-US" sz="1800" dirty="0">
                <a:hlinkClick r:id="rId5"/>
              </a:rPr>
              <a:t>https://seaborn.pydata.org/</a:t>
            </a:r>
            <a:endParaRPr lang="en-US" sz="1800" dirty="0"/>
          </a:p>
          <a:p>
            <a:r>
              <a:rPr lang="en-US" sz="1800" dirty="0" err="1"/>
              <a:t>Plotly</a:t>
            </a:r>
            <a:r>
              <a:rPr lang="en-US" sz="1800" dirty="0"/>
              <a:t>, </a:t>
            </a:r>
            <a:r>
              <a:rPr lang="en-US" sz="1800" dirty="0">
                <a:hlinkClick r:id="rId6"/>
              </a:rPr>
              <a:t>https://plotly.com/python/</a:t>
            </a:r>
            <a:endParaRPr lang="en-US" sz="1800" dirty="0"/>
          </a:p>
          <a:p>
            <a:r>
              <a:rPr lang="en-US" sz="1800" dirty="0"/>
              <a:t>Bokeh, </a:t>
            </a:r>
            <a:r>
              <a:rPr lang="en-US" sz="1800" dirty="0">
                <a:hlinkClick r:id="rId7"/>
              </a:rPr>
              <a:t>https://bokeh.org/</a:t>
            </a:r>
            <a:endParaRPr lang="en-US" sz="1800" dirty="0"/>
          </a:p>
          <a:p>
            <a:r>
              <a:rPr lang="en-US" sz="1800" dirty="0"/>
              <a:t>Altair, </a:t>
            </a:r>
            <a:r>
              <a:rPr lang="en-US" sz="1800" dirty="0">
                <a:hlinkClick r:id="rId8"/>
              </a:rPr>
              <a:t>https://altair-viz.github.io/</a:t>
            </a:r>
            <a:endParaRPr lang="en-US" sz="1800" dirty="0"/>
          </a:p>
          <a:p>
            <a:r>
              <a:rPr lang="en-US" altLang="zh-TW" sz="1800" dirty="0">
                <a:latin typeface="Calibri" charset="0"/>
                <a:ea typeface="標楷體" charset="-120"/>
              </a:rPr>
              <a:t>Min-</a:t>
            </a:r>
            <a:r>
              <a:rPr lang="en-US" altLang="zh-TW" sz="1800" dirty="0" err="1">
                <a:latin typeface="Calibri" charset="0"/>
                <a:ea typeface="標楷體" charset="-120"/>
              </a:rPr>
              <a:t>Yuh</a:t>
            </a:r>
            <a:r>
              <a:rPr lang="en-US" altLang="zh-TW" sz="1800" dirty="0">
                <a:latin typeface="Calibri" charset="0"/>
                <a:ea typeface="標楷體" charset="-120"/>
              </a:rPr>
              <a:t> Day (2021), Python 101, </a:t>
            </a:r>
            <a:r>
              <a:rPr lang="en-US" altLang="zh-TW" sz="1800" dirty="0">
                <a:latin typeface="Calibri" charset="0"/>
                <a:ea typeface="標楷體" charset="-120"/>
                <a:hlinkClick r:id="rId9"/>
              </a:rPr>
              <a:t>https://tinyurl.com/aintpupython101</a:t>
            </a:r>
            <a:endParaRPr lang="en-US" sz="1800" dirty="0"/>
          </a:p>
          <a:p>
            <a:endParaRPr lang="en-US" sz="1600" dirty="0"/>
          </a:p>
          <a:p>
            <a:endParaRPr lang="zh-TW" altLang="en-US" sz="1600" dirty="0">
              <a:latin typeface="Calibri" charset="0"/>
              <a:ea typeface="標楷體" charset="-120"/>
            </a:endParaRPr>
          </a:p>
          <a:p>
            <a:endParaRPr lang="zh-TW" altLang="en-US" sz="1600" dirty="0">
              <a:latin typeface="Calibri" charset="0"/>
              <a:ea typeface="標楷體" charset="-120"/>
            </a:endParaRPr>
          </a:p>
        </p:txBody>
      </p:sp>
      <p:sp>
        <p:nvSpPr>
          <p:cNvPr id="74755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A4478E0-40E6-DF40-A191-6720D0B1290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458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19278</TotalTime>
  <Words>3821</Words>
  <Application>Microsoft Macintosh PowerPoint</Application>
  <PresentationFormat>On-screen Show (4:3)</PresentationFormat>
  <Paragraphs>403</Paragraphs>
  <Slides>91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8" baseType="lpstr">
      <vt:lpstr>標楷體</vt:lpstr>
      <vt:lpstr>標楷體</vt:lpstr>
      <vt:lpstr>Arial</vt:lpstr>
      <vt:lpstr>Calibri</vt:lpstr>
      <vt:lpstr>Courier</vt:lpstr>
      <vt:lpstr>Helvetica Neue</vt:lpstr>
      <vt:lpstr>Office 佈景主題</vt:lpstr>
      <vt:lpstr>資料探勘  (Data Mining)</vt:lpstr>
      <vt:lpstr>PowerPoint Presentation</vt:lpstr>
      <vt:lpstr>PowerPoint Presentation</vt:lpstr>
      <vt:lpstr>PowerPoint Presentation</vt:lpstr>
      <vt:lpstr>Data Science and Data Mining: Discovering, Analyzing, Visualizing and Presenting Data</vt:lpstr>
      <vt:lpstr>Outline</vt:lpstr>
      <vt:lpstr>Python Ecosystem for Data Science</vt:lpstr>
      <vt:lpstr>Python Ecosystem for Data Science</vt:lpstr>
      <vt:lpstr>The Quant Finance PyData Stack</vt:lpstr>
      <vt:lpstr>EMC Education Services,  Data Science and Big Data Analytics:  Discovering, Analyzing, Visualizing and Presenting Data,  Wiley, 2015</vt:lpstr>
      <vt:lpstr>Data Science</vt:lpstr>
      <vt:lpstr>Data Analyst</vt:lpstr>
      <vt:lpstr>Data Scientist</vt:lpstr>
      <vt:lpstr>Data Science and  Business Intelligence</vt:lpstr>
      <vt:lpstr>Data Science and  Business Intelligence</vt:lpstr>
      <vt:lpstr>Data Science and  Business Intelligence</vt:lpstr>
      <vt:lpstr>Profile of a Data Scientist</vt:lpstr>
      <vt:lpstr>Data Scientist Profile</vt:lpstr>
      <vt:lpstr>Big Data Analytics Lifecycle</vt:lpstr>
      <vt:lpstr>Key Roles for a  Successful Analytics Project</vt:lpstr>
      <vt:lpstr>Overview of Data Analytics Lifecycle</vt:lpstr>
      <vt:lpstr>Overview of Data Analytics Lifecycle</vt:lpstr>
      <vt:lpstr>Key Outputs from a  Successful Analytics Project</vt:lpstr>
      <vt:lpstr>Example of Analytics Applications in a Retail Value Chain</vt:lpstr>
      <vt:lpstr>Analytics Ecosystem</vt:lpstr>
      <vt:lpstr>Job Titles of Analytics</vt:lpstr>
      <vt:lpstr>Three Types of Analytics </vt:lpstr>
      <vt:lpstr>A Data to Knowledge Continuum</vt:lpstr>
      <vt:lpstr>A Simple Taxonomy of Data</vt:lpstr>
      <vt:lpstr>Data Preprocessing Steps</vt:lpstr>
      <vt:lpstr>An Analytics Approach to Predicting Student Attrition</vt:lpstr>
      <vt:lpstr>A Graphical Depiction of the  Class Imbalance Problem</vt:lpstr>
      <vt:lpstr>Relationship between Statistics and Descriptive Analytics</vt:lpstr>
      <vt:lpstr>Understanding the Specifics about  Box-and-Whiskers Plots</vt:lpstr>
      <vt:lpstr>Relationship between  Dispersion and Shape Properties.</vt:lpstr>
      <vt:lpstr>A Scatter Plot and  a Linear Regression Line</vt:lpstr>
      <vt:lpstr>A Process Flow for Developing Regression Models.</vt:lpstr>
      <vt:lpstr>The Logistic Function</vt:lpstr>
      <vt:lpstr>Predicting NCAA Bowl Game Outcomes</vt:lpstr>
      <vt:lpstr>A Sample Time Series of Data on Quarterly Sales Volumes</vt:lpstr>
      <vt:lpstr>The Role of Information Reporting in Managerial Decision Making</vt:lpstr>
      <vt:lpstr>A Taxonomy of Charts and Graphs</vt:lpstr>
      <vt:lpstr>A Gapminder Chart That Shows the Wealth and Health of Nations</vt:lpstr>
      <vt:lpstr>Magic Quadrant for Business Intelligence and Analytics Platforms</vt:lpstr>
      <vt:lpstr>A Storyline Visualization in Tableau Software</vt:lpstr>
      <vt:lpstr>An Overview of SAS  Visual Analytics Architecture</vt:lpstr>
      <vt:lpstr>A Screenshot from SAS Visual Analytics</vt:lpstr>
      <vt:lpstr>A Sample Executive Dashboard</vt:lpstr>
      <vt:lpstr>Exploratory Network Analysis</vt:lpstr>
      <vt:lpstr>Looking for a “Simple Small Truth”? What Data Visualization Should Do?</vt:lpstr>
      <vt:lpstr>Gephi</vt:lpstr>
      <vt:lpstr>Discovering,  Analyzing,  Visualizing and  Presenting Data with Python  in Google Colab</vt:lpstr>
      <vt:lpstr>Python Data Analysis and Visualization</vt:lpstr>
      <vt:lpstr>Python Pandas</vt:lpstr>
      <vt:lpstr>Python matplotlib</vt:lpstr>
      <vt:lpstr>Python  seaborn</vt:lpstr>
      <vt:lpstr>Python  plotly</vt:lpstr>
      <vt:lpstr>Python  bokeh</vt:lpstr>
      <vt:lpstr>Python  Altair</vt:lpstr>
      <vt:lpstr>Python matplotlib</vt:lpstr>
      <vt:lpstr>Python Seaborn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Plotly Graphing Library</vt:lpstr>
      <vt:lpstr>Python Bokeh</vt:lpstr>
      <vt:lpstr>Python Altair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Wes McKinney (2017), "Python for Data Analysis: Data Wrangling with Pandas, NumPy, and IPython", 2nd Edition, O'Reilly Media.</vt:lpstr>
      <vt:lpstr> Aurélien Géron (2019),  Hands-On Machine Learning with Scikit-Learn, Keras, and TensorFlow: Concepts, Tools, and Techniques to Build Intelligent Systems, 2nd Edition O’Reilly Media, 2019</vt:lpstr>
      <vt:lpstr>Hands-On Machine Learning with  Scikit-Learn, Keras, and TensorFlow</vt:lpstr>
      <vt:lpstr>PowerPoint Presentation</vt:lpstr>
      <vt:lpstr>Summary</vt:lpstr>
      <vt:lpstr>References</vt:lpstr>
    </vt:vector>
  </TitlesOfParts>
  <Manager/>
  <Company>NTPU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資料探勘 (Data Mining)</dc:title>
  <dc:subject/>
  <dc:creator>myday</dc:creator>
  <cp:keywords>資料探勘, Data Mining</cp:keywords>
  <dc:description>資料探勘 (Data Mining)</dc:description>
  <cp:lastModifiedBy>imyday@gmail.com</cp:lastModifiedBy>
  <cp:revision>1197</cp:revision>
  <cp:lastPrinted>2020-12-29T15:27:37Z</cp:lastPrinted>
  <dcterms:created xsi:type="dcterms:W3CDTF">2011-02-14T23:24:00Z</dcterms:created>
  <dcterms:modified xsi:type="dcterms:W3CDTF">2021-03-16T00:14:34Z</dcterms:modified>
  <cp:category/>
</cp:coreProperties>
</file>