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029" r:id="rId2"/>
    <p:sldId id="2996" r:id="rId3"/>
    <p:sldId id="2994" r:id="rId4"/>
    <p:sldId id="2995" r:id="rId5"/>
    <p:sldId id="3830" r:id="rId6"/>
    <p:sldId id="2723" r:id="rId7"/>
    <p:sldId id="3175" r:id="rId8"/>
    <p:sldId id="3173" r:id="rId9"/>
    <p:sldId id="3174" r:id="rId10"/>
    <p:sldId id="3827" r:id="rId11"/>
    <p:sldId id="2862" r:id="rId12"/>
    <p:sldId id="2863" r:id="rId13"/>
    <p:sldId id="2864" r:id="rId14"/>
    <p:sldId id="2865" r:id="rId15"/>
    <p:sldId id="2866" r:id="rId16"/>
    <p:sldId id="3001" r:id="rId17"/>
    <p:sldId id="2867" r:id="rId18"/>
    <p:sldId id="2868" r:id="rId19"/>
    <p:sldId id="2869" r:id="rId20"/>
    <p:sldId id="2870" r:id="rId21"/>
    <p:sldId id="2871" r:id="rId22"/>
    <p:sldId id="2872" r:id="rId23"/>
    <p:sldId id="2873" r:id="rId24"/>
    <p:sldId id="2828" r:id="rId25"/>
    <p:sldId id="2874" r:id="rId26"/>
    <p:sldId id="2875" r:id="rId27"/>
    <p:sldId id="2876" r:id="rId28"/>
    <p:sldId id="3828" r:id="rId29"/>
    <p:sldId id="2877" r:id="rId30"/>
    <p:sldId id="3829" r:id="rId31"/>
    <p:sldId id="2878" r:id="rId32"/>
    <p:sldId id="2879" r:id="rId33"/>
    <p:sldId id="2880" r:id="rId34"/>
    <p:sldId id="2012" r:id="rId35"/>
    <p:sldId id="2014" r:id="rId36"/>
    <p:sldId id="2000" r:id="rId37"/>
    <p:sldId id="2001" r:id="rId38"/>
    <p:sldId id="2002" r:id="rId39"/>
    <p:sldId id="2003" r:id="rId40"/>
    <p:sldId id="2004" r:id="rId41"/>
    <p:sldId id="2005" r:id="rId42"/>
    <p:sldId id="2881" r:id="rId43"/>
    <p:sldId id="2006" r:id="rId44"/>
    <p:sldId id="2007" r:id="rId45"/>
    <p:sldId id="2011" r:id="rId46"/>
    <p:sldId id="3834" r:id="rId47"/>
    <p:sldId id="3835" r:id="rId48"/>
    <p:sldId id="3836" r:id="rId49"/>
    <p:sldId id="3838" r:id="rId50"/>
    <p:sldId id="3837" r:id="rId51"/>
    <p:sldId id="3841" r:id="rId52"/>
    <p:sldId id="3845" r:id="rId53"/>
    <p:sldId id="3846" r:id="rId54"/>
    <p:sldId id="3847" r:id="rId55"/>
    <p:sldId id="3849" r:id="rId56"/>
    <p:sldId id="3833" r:id="rId57"/>
    <p:sldId id="3839" r:id="rId58"/>
    <p:sldId id="3851" r:id="rId59"/>
    <p:sldId id="3850" r:id="rId60"/>
    <p:sldId id="3832" r:id="rId61"/>
    <p:sldId id="2955" r:id="rId62"/>
    <p:sldId id="2968" r:id="rId63"/>
    <p:sldId id="2969" r:id="rId64"/>
    <p:sldId id="2942" r:id="rId65"/>
    <p:sldId id="2823" r:id="rId66"/>
    <p:sldId id="3774" r:id="rId67"/>
    <p:sldId id="2958" r:id="rId68"/>
    <p:sldId id="2682" r:id="rId69"/>
    <p:sldId id="3831" r:id="rId70"/>
    <p:sldId id="2255" r:id="rId71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D579"/>
    <a:srgbClr val="D5FC79"/>
    <a:srgbClr val="011893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6" autoAdjust="0"/>
    <p:restoredTop sz="95687"/>
  </p:normalViewPr>
  <p:slideViewPr>
    <p:cSldViewPr>
      <p:cViewPr varScale="1">
        <p:scale>
          <a:sx n="103" d="100"/>
          <a:sy n="103" d="100"/>
        </p:scale>
        <p:origin x="6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2021/5/11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2021/5/11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新細明體" charset="-12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4044C68-D5B3-2D4D-AFFA-DFA7F9DB9649}" type="slidenum">
              <a:rPr kumimoji="0" lang="zh-TW" altLang="en-US" sz="1300">
                <a:latin typeface="Calibri" charset="0"/>
              </a:rPr>
              <a:pPr eaLnBrk="1" hangingPunct="1"/>
              <a:t>37</a:t>
            </a:fld>
            <a:endParaRPr kumimoji="0" lang="zh-TW" altLang="en-US" sz="13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73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2021/5/11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2021/5/11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2021/5/11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2021/5/11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2021/5/11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2021/5/11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2021/5/11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2021/5/11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2021/5/11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2021/5/11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2021/5/11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2021/5/11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-Ol7ZB0MmU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-Ol7ZB0MmU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-Ol7ZB0MmU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-Ol7ZB0Mm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gist.github.com/ardendertat/0fc5515057c47e7386fe04e9334504e3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cs231n.github.io/convolutional-networks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231n.github.io/convolutional-networks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cs231n.github.io/convolutional-networks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deeplearning.net/tutorial/lenet.html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github.com/ultralytics/yolov5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github.com/ultralytics/yolov5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eAIGuysCode/YOLOv4-Cloud-Tutorial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eAIGuysCode/YOLOv4-Cloud-Tutorial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colab.research.google.com/github/ultralytics/yolov5/blob/master/tutorial.ipynb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overview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utorials/keras/classification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tensorflow.org/tutorials/keras/classific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9PJOJi1vn1kjcutlzNHjRSLbeVl4kd5z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classification.ipynb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5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s://tinyurl.com/imtkupython101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tinyurl.com/aintpupython101" TargetMode="External"/><Relationship Id="rId3" Type="http://schemas.openxmlformats.org/officeDocument/2006/relationships/hyperlink" Target="https://www.youtube.com/watch?v=2-Ol7ZB0MmU" TargetMode="External"/><Relationship Id="rId7" Type="http://schemas.openxmlformats.org/officeDocument/2006/relationships/hyperlink" Target="https://github.com/ultralytics/yolov5" TargetMode="External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theAIGuysCode/YOLOv4-Cloud-Tutorial" TargetMode="External"/><Relationship Id="rId5" Type="http://schemas.openxmlformats.org/officeDocument/2006/relationships/hyperlink" Target="https://cs231n.github.io/convolutional-networks/" TargetMode="External"/><Relationship Id="rId4" Type="http://schemas.openxmlformats.org/officeDocument/2006/relationships/hyperlink" Target="https://towardsdatascience.com/applied-deep-learning-part-4-convolutional-neural-networks-584bc134c1e2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550746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C00000"/>
                </a:solidFill>
                <a:ea typeface="標楷體" pitchFamily="65" charset="-120"/>
              </a:rPr>
              <a:t>卷積神經網絡                                </a:t>
            </a:r>
            <a:r>
              <a:rPr lang="en-US" altLang="zh-TW" sz="4400" b="1" dirty="0">
                <a:solidFill>
                  <a:srgbClr val="C00000"/>
                </a:solidFill>
                <a:ea typeface="標楷體" pitchFamily="65" charset="-120"/>
              </a:rPr>
              <a:t>(Convolutional Neural Networks)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dirty="0">
                <a:solidFill>
                  <a:srgbClr val="898989"/>
                </a:solidFill>
                <a:cs typeface="Times New Roman" pitchFamily="18" charset="0"/>
              </a:rPr>
              <a:t>2021-05-11</a:t>
            </a: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資料探勘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(Data Mining)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97758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1092DM09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(M5026) (Spring 2021)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Tue 2, 3, 4 (9:10-12:00)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5" y="274637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Convolutional Neural Networks 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10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DAC8-8880-4E46-9CAA-DC6AC31E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57088-C58A-E74C-A3C2-F7CEB7A4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3E97A-69EE-E341-96E2-3077ABB14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2386614"/>
            <a:ext cx="8813800" cy="2413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D05784-E920-AF4F-A13F-9E34C60ADE2B}"/>
              </a:ext>
            </a:extLst>
          </p:cNvPr>
          <p:cNvSpPr/>
          <p:nvPr/>
        </p:nvSpPr>
        <p:spPr>
          <a:xfrm>
            <a:off x="1707356" y="6260452"/>
            <a:ext cx="57292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http://</a:t>
            </a:r>
            <a:r>
              <a:rPr lang="en-US" sz="1000" dirty="0" err="1"/>
              <a:t>yann.lecun.com</a:t>
            </a:r>
            <a:r>
              <a:rPr lang="en-US" sz="1000" dirty="0"/>
              <a:t>/</a:t>
            </a:r>
            <a:r>
              <a:rPr lang="en-US" sz="1000" dirty="0" err="1"/>
              <a:t>exdb</a:t>
            </a:r>
            <a:r>
              <a:rPr lang="en-US" sz="1000" dirty="0"/>
              <a:t>/</a:t>
            </a:r>
            <a:r>
              <a:rPr lang="en-US" sz="1000" dirty="0" err="1"/>
              <a:t>publis</a:t>
            </a:r>
            <a:r>
              <a:rPr lang="en-US" sz="1000" dirty="0"/>
              <a:t>/pdf/lecun-01a.pdf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6241F6-8032-2B4F-8FAD-00B225CAE4FE}"/>
              </a:ext>
            </a:extLst>
          </p:cNvPr>
          <p:cNvSpPr/>
          <p:nvPr/>
        </p:nvSpPr>
        <p:spPr>
          <a:xfrm>
            <a:off x="300038" y="6506673"/>
            <a:ext cx="8386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Source: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LeCun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Yann, Léon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Bottou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Yoshua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Bengio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and Patrick Haffner. </a:t>
            </a:r>
            <a:b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"Gradient-based learning applied to document recognition."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Proceedings of the IEEE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 86, no. 11 (1998): 2278-2324.</a:t>
            </a:r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9937A9-CD1E-C14A-9A09-4C35C54F6010}"/>
              </a:ext>
            </a:extLst>
          </p:cNvPr>
          <p:cNvSpPr/>
          <p:nvPr/>
        </p:nvSpPr>
        <p:spPr>
          <a:xfrm>
            <a:off x="317656" y="4921310"/>
            <a:ext cx="8501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Architecture of LeNet-5 (7 Layers)</a:t>
            </a:r>
          </a:p>
          <a:p>
            <a:pPr algn="ctr"/>
            <a:r>
              <a:rPr lang="en-US" sz="3600" dirty="0">
                <a:solidFill>
                  <a:schemeClr val="accent1"/>
                </a:solidFill>
              </a:rPr>
              <a:t>(</a:t>
            </a:r>
            <a:r>
              <a:rPr lang="en-US" sz="3600" dirty="0" err="1">
                <a:solidFill>
                  <a:schemeClr val="accent1"/>
                </a:solidFill>
              </a:rPr>
              <a:t>LeCun</a:t>
            </a:r>
            <a:r>
              <a:rPr lang="en-US" sz="3600" dirty="0">
                <a:solidFill>
                  <a:schemeClr val="accent1"/>
                </a:solidFill>
              </a:rPr>
              <a:t> et al., 1998) </a:t>
            </a:r>
          </a:p>
        </p:txBody>
      </p:sp>
    </p:spTree>
    <p:extLst>
      <p:ext uri="{BB962C8B-B14F-4D97-AF65-F5344CB8AC3E}">
        <p14:creationId xmlns:p14="http://schemas.microsoft.com/office/powerpoint/2010/main" val="3929576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59CCE-34C9-404D-9013-3BB4D83B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(CNN)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6C1B7-1111-A849-B5A3-5AC7632C7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  <a:p>
            <a:r>
              <a:rPr lang="en-US" dirty="0"/>
              <a:t>Pooling</a:t>
            </a:r>
          </a:p>
          <a:p>
            <a:r>
              <a:rPr lang="en-US" dirty="0"/>
              <a:t>Fully Connection (FC) (Flattening)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871A6-A304-7541-A138-C25492D3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37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1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818EB-5703-1F4B-8D7E-3852C3A04057}"/>
              </a:ext>
            </a:extLst>
          </p:cNvPr>
          <p:cNvSpPr/>
          <p:nvPr/>
        </p:nvSpPr>
        <p:spPr>
          <a:xfrm>
            <a:off x="775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8EF9047-B0D6-3F47-8466-DBFA456E67CE}"/>
              </a:ext>
            </a:extLst>
          </p:cNvPr>
          <p:cNvGrpSpPr/>
          <p:nvPr/>
        </p:nvGrpSpPr>
        <p:grpSpPr>
          <a:xfrm>
            <a:off x="379212" y="3322348"/>
            <a:ext cx="960120" cy="959071"/>
            <a:chOff x="2371784" y="1741790"/>
            <a:chExt cx="960120" cy="9590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72D139-D223-C941-BFAB-E7B4A26A5542}"/>
                </a:ext>
              </a:extLst>
            </p:cNvPr>
            <p:cNvSpPr/>
            <p:nvPr/>
          </p:nvSpPr>
          <p:spPr>
            <a:xfrm>
              <a:off x="237178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80380A-6DED-D146-BA82-878EB71B29C8}"/>
                </a:ext>
              </a:extLst>
            </p:cNvPr>
            <p:cNvSpPr/>
            <p:nvPr/>
          </p:nvSpPr>
          <p:spPr>
            <a:xfrm>
              <a:off x="2691776" y="174179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0075AF-00CD-2E45-8581-DA4A4679E2D6}"/>
                </a:ext>
              </a:extLst>
            </p:cNvPr>
            <p:cNvSpPr/>
            <p:nvPr/>
          </p:nvSpPr>
          <p:spPr>
            <a:xfrm>
              <a:off x="301186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B36311-6252-074C-82FC-E0FE35685A5D}"/>
                </a:ext>
              </a:extLst>
            </p:cNvPr>
            <p:cNvSpPr/>
            <p:nvPr/>
          </p:nvSpPr>
          <p:spPr>
            <a:xfrm>
              <a:off x="237178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654360-EFCD-2542-BF8A-CC1F647043C9}"/>
                </a:ext>
              </a:extLst>
            </p:cNvPr>
            <p:cNvSpPr/>
            <p:nvPr/>
          </p:nvSpPr>
          <p:spPr>
            <a:xfrm>
              <a:off x="301186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9672B2-428D-BB42-9060-363055B06B96}"/>
                </a:ext>
              </a:extLst>
            </p:cNvPr>
            <p:cNvSpPr/>
            <p:nvPr/>
          </p:nvSpPr>
          <p:spPr>
            <a:xfrm>
              <a:off x="2691824" y="205973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190A24-7DF7-0E4E-B723-036DC7A85321}"/>
                </a:ext>
              </a:extLst>
            </p:cNvPr>
            <p:cNvSpPr/>
            <p:nvPr/>
          </p:nvSpPr>
          <p:spPr>
            <a:xfrm>
              <a:off x="2371784" y="238082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1B4A7F-B8DE-4F4C-AE0A-C8A33796F451}"/>
                </a:ext>
              </a:extLst>
            </p:cNvPr>
            <p:cNvSpPr/>
            <p:nvPr/>
          </p:nvSpPr>
          <p:spPr>
            <a:xfrm>
              <a:off x="2691776" y="237977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A161B1-C4D4-7945-8046-5AF9847D9D42}"/>
                </a:ext>
              </a:extLst>
            </p:cNvPr>
            <p:cNvSpPr/>
            <p:nvPr/>
          </p:nvSpPr>
          <p:spPr>
            <a:xfrm>
              <a:off x="3011816" y="237977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1A7243F-A1CE-5444-A0EB-EC713063C865}"/>
              </a:ext>
            </a:extLst>
          </p:cNvPr>
          <p:cNvGrpSpPr/>
          <p:nvPr/>
        </p:nvGrpSpPr>
        <p:grpSpPr>
          <a:xfrm>
            <a:off x="6891513" y="4799289"/>
            <a:ext cx="643830" cy="639031"/>
            <a:chOff x="1665905" y="3848612"/>
            <a:chExt cx="643830" cy="63903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DBE407D-1132-C04E-A93C-597F363E5185}"/>
                </a:ext>
              </a:extLst>
            </p:cNvPr>
            <p:cNvSpPr/>
            <p:nvPr/>
          </p:nvSpPr>
          <p:spPr>
            <a:xfrm>
              <a:off x="1669655" y="38486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AEC372-EE1D-2349-9407-883251EBC7C3}"/>
                </a:ext>
              </a:extLst>
            </p:cNvPr>
            <p:cNvSpPr/>
            <p:nvPr/>
          </p:nvSpPr>
          <p:spPr>
            <a:xfrm>
              <a:off x="1989647" y="384861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3B6F6B1-2B21-E845-B1E8-04B30267DBD8}"/>
                </a:ext>
              </a:extLst>
            </p:cNvPr>
            <p:cNvSpPr/>
            <p:nvPr/>
          </p:nvSpPr>
          <p:spPr>
            <a:xfrm>
              <a:off x="1669655" y="416760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14F1FA6-7D42-6641-B381-A9DF6BCD1A94}"/>
                </a:ext>
              </a:extLst>
            </p:cNvPr>
            <p:cNvSpPr/>
            <p:nvPr/>
          </p:nvSpPr>
          <p:spPr>
            <a:xfrm>
              <a:off x="1989695" y="41665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F283CBE-6A2D-9F4D-85B9-04F86F9FE7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945" y="3854151"/>
              <a:ext cx="320640" cy="3179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8892B4-D55E-E34E-A891-84BE079FF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5905" y="4157036"/>
              <a:ext cx="319992" cy="3200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BE4BE57-6123-DE42-A5D1-9BBE78190698}"/>
              </a:ext>
            </a:extLst>
          </p:cNvPr>
          <p:cNvGrpSpPr/>
          <p:nvPr/>
        </p:nvGrpSpPr>
        <p:grpSpPr>
          <a:xfrm>
            <a:off x="6891513" y="2122316"/>
            <a:ext cx="647924" cy="644769"/>
            <a:chOff x="1693772" y="5001617"/>
            <a:chExt cx="647924" cy="644769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0F19EAC-F231-5645-847B-21025929DC3A}"/>
                </a:ext>
              </a:extLst>
            </p:cNvPr>
            <p:cNvSpPr/>
            <p:nvPr/>
          </p:nvSpPr>
          <p:spPr>
            <a:xfrm>
              <a:off x="1693820" y="5001617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7B4CAAD-1A6A-9249-80A3-98A067E58F60}"/>
                </a:ext>
              </a:extLst>
            </p:cNvPr>
            <p:cNvSpPr/>
            <p:nvPr/>
          </p:nvSpPr>
          <p:spPr>
            <a:xfrm>
              <a:off x="2013812" y="500161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C62301A-3BB9-0844-AB38-DE548A2EEC10}"/>
                </a:ext>
              </a:extLst>
            </p:cNvPr>
            <p:cNvSpPr/>
            <p:nvPr/>
          </p:nvSpPr>
          <p:spPr>
            <a:xfrm>
              <a:off x="1693820" y="532060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7F32001-1FD5-8F43-A43F-175F3AF5D173}"/>
                </a:ext>
              </a:extLst>
            </p:cNvPr>
            <p:cNvSpPr/>
            <p:nvPr/>
          </p:nvSpPr>
          <p:spPr>
            <a:xfrm>
              <a:off x="2013860" y="5319559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7DF9159-252E-A74E-84DA-9278149C8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93772" y="5012108"/>
              <a:ext cx="327884" cy="3268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117A632-2AEC-2144-9706-4D8BC9B1F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1656" y="5329494"/>
              <a:ext cx="320040" cy="31689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8" name="Right Arrow 317">
            <a:extLst>
              <a:ext uri="{FF2B5EF4-FFF2-40B4-BE49-F238E27FC236}">
                <a16:creationId xmlns:a16="http://schemas.microsoft.com/office/drawing/2014/main" id="{0C6CFA9A-90A5-A444-ADCB-09B43156A5B1}"/>
              </a:ext>
            </a:extLst>
          </p:cNvPr>
          <p:cNvSpPr/>
          <p:nvPr/>
        </p:nvSpPr>
        <p:spPr>
          <a:xfrm rot="20177811">
            <a:off x="1555306" y="2902797"/>
            <a:ext cx="2621392" cy="16152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0A2D9D-CC25-CF41-A28B-E1403F361546}"/>
              </a:ext>
            </a:extLst>
          </p:cNvPr>
          <p:cNvGrpSpPr/>
          <p:nvPr/>
        </p:nvGrpSpPr>
        <p:grpSpPr>
          <a:xfrm>
            <a:off x="4316719" y="2122316"/>
            <a:ext cx="640080" cy="639031"/>
            <a:chOff x="4108173" y="2122316"/>
            <a:chExt cx="640080" cy="639031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97A5A0BD-B0ED-014D-8942-0358399F7C21}"/>
                </a:ext>
              </a:extLst>
            </p:cNvPr>
            <p:cNvSpPr/>
            <p:nvPr/>
          </p:nvSpPr>
          <p:spPr>
            <a:xfrm>
              <a:off x="4108173" y="212231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A38EBDF6-4DA0-9E4E-AEEB-F000DEF934AE}"/>
                </a:ext>
              </a:extLst>
            </p:cNvPr>
            <p:cNvSpPr/>
            <p:nvPr/>
          </p:nvSpPr>
          <p:spPr>
            <a:xfrm>
              <a:off x="4428165" y="212231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EAEE5E78-F5D2-144B-88A5-D181B2008AAF}"/>
                </a:ext>
              </a:extLst>
            </p:cNvPr>
            <p:cNvSpPr/>
            <p:nvPr/>
          </p:nvSpPr>
          <p:spPr>
            <a:xfrm>
              <a:off x="4108173" y="244130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C8C2B714-FA72-CA43-B1C6-E158A0270F2D}"/>
                </a:ext>
              </a:extLst>
            </p:cNvPr>
            <p:cNvSpPr/>
            <p:nvPr/>
          </p:nvSpPr>
          <p:spPr>
            <a:xfrm>
              <a:off x="4428213" y="244025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B94D121-F7B7-DA4C-8F26-825352EE16E6}"/>
              </a:ext>
            </a:extLst>
          </p:cNvPr>
          <p:cNvGrpSpPr/>
          <p:nvPr/>
        </p:nvGrpSpPr>
        <p:grpSpPr>
          <a:xfrm>
            <a:off x="2149922" y="2122316"/>
            <a:ext cx="640080" cy="639031"/>
            <a:chOff x="2149922" y="2126759"/>
            <a:chExt cx="640080" cy="639031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7E4735C6-82B7-C249-ADCA-6D8FBD0D7DDB}"/>
                </a:ext>
              </a:extLst>
            </p:cNvPr>
            <p:cNvSpPr/>
            <p:nvPr/>
          </p:nvSpPr>
          <p:spPr>
            <a:xfrm>
              <a:off x="2149922" y="2126759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5F3BA8D-B4B0-2A45-B2B8-9F02FB03B682}"/>
                </a:ext>
              </a:extLst>
            </p:cNvPr>
            <p:cNvSpPr/>
            <p:nvPr/>
          </p:nvSpPr>
          <p:spPr>
            <a:xfrm>
              <a:off x="2469914" y="212675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9B0B82A0-80BF-8240-A80F-9F577F7955E1}"/>
                </a:ext>
              </a:extLst>
            </p:cNvPr>
            <p:cNvSpPr/>
            <p:nvPr/>
          </p:nvSpPr>
          <p:spPr>
            <a:xfrm>
              <a:off x="2149922" y="244575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343BD17C-5742-B44B-AF8C-0C36510664ED}"/>
                </a:ext>
              </a:extLst>
            </p:cNvPr>
            <p:cNvSpPr/>
            <p:nvPr/>
          </p:nvSpPr>
          <p:spPr>
            <a:xfrm>
              <a:off x="2469962" y="2444701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C23B15-9621-914B-8988-42A2609D4F4F}"/>
              </a:ext>
            </a:extLst>
          </p:cNvPr>
          <p:cNvGrpSpPr/>
          <p:nvPr/>
        </p:nvGrpSpPr>
        <p:grpSpPr>
          <a:xfrm>
            <a:off x="2149922" y="4799289"/>
            <a:ext cx="640080" cy="639031"/>
            <a:chOff x="2088281" y="4228461"/>
            <a:chExt cx="640080" cy="639031"/>
          </a:xfrm>
        </p:grpSpPr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F88AA81-1D4A-6140-AF76-6D41EEE1CB51}"/>
                </a:ext>
              </a:extLst>
            </p:cNvPr>
            <p:cNvSpPr/>
            <p:nvPr/>
          </p:nvSpPr>
          <p:spPr>
            <a:xfrm>
              <a:off x="2088281" y="422846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D44C63A-B201-5145-969D-69B35ACF2E44}"/>
                </a:ext>
              </a:extLst>
            </p:cNvPr>
            <p:cNvSpPr/>
            <p:nvPr/>
          </p:nvSpPr>
          <p:spPr>
            <a:xfrm>
              <a:off x="2408273" y="4228461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ADF7A3B0-27E5-DF46-B2E3-3B1197D2B2BB}"/>
                </a:ext>
              </a:extLst>
            </p:cNvPr>
            <p:cNvSpPr/>
            <p:nvPr/>
          </p:nvSpPr>
          <p:spPr>
            <a:xfrm>
              <a:off x="2088281" y="4547452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0AF3FBDC-52AA-5949-AF13-CCA8BECCFBE7}"/>
                </a:ext>
              </a:extLst>
            </p:cNvPr>
            <p:cNvSpPr/>
            <p:nvPr/>
          </p:nvSpPr>
          <p:spPr>
            <a:xfrm>
              <a:off x="2408321" y="454640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9F5E31-8AED-C445-B898-D096BFF5D0EF}"/>
              </a:ext>
            </a:extLst>
          </p:cNvPr>
          <p:cNvGrpSpPr/>
          <p:nvPr/>
        </p:nvGrpSpPr>
        <p:grpSpPr>
          <a:xfrm>
            <a:off x="4316719" y="4799289"/>
            <a:ext cx="640080" cy="639031"/>
            <a:chOff x="4108717" y="4227412"/>
            <a:chExt cx="640080" cy="639031"/>
          </a:xfrm>
        </p:grpSpPr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5A1081AC-A8D8-424B-867A-36B1DED9043F}"/>
                </a:ext>
              </a:extLst>
            </p:cNvPr>
            <p:cNvSpPr/>
            <p:nvPr/>
          </p:nvSpPr>
          <p:spPr>
            <a:xfrm>
              <a:off x="4108717" y="42274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D58C37C1-9E6E-4C42-A0C8-3BE54FABE7B2}"/>
                </a:ext>
              </a:extLst>
            </p:cNvPr>
            <p:cNvSpPr/>
            <p:nvPr/>
          </p:nvSpPr>
          <p:spPr>
            <a:xfrm>
              <a:off x="4428709" y="42274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EA0A277B-734F-2048-9803-8D5DD37D6E18}"/>
                </a:ext>
              </a:extLst>
            </p:cNvPr>
            <p:cNvSpPr/>
            <p:nvPr/>
          </p:nvSpPr>
          <p:spPr>
            <a:xfrm>
              <a:off x="4108717" y="454640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AD1D28D-0761-6949-8B28-A63EA8F59F63}"/>
                </a:ext>
              </a:extLst>
            </p:cNvPr>
            <p:cNvSpPr/>
            <p:nvPr/>
          </p:nvSpPr>
          <p:spPr>
            <a:xfrm>
              <a:off x="4428757" y="4545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sp>
        <p:nvSpPr>
          <p:cNvPr id="250" name="Right Arrow 249">
            <a:extLst>
              <a:ext uri="{FF2B5EF4-FFF2-40B4-BE49-F238E27FC236}">
                <a16:creationId xmlns:a16="http://schemas.microsoft.com/office/drawing/2014/main" id="{96657ADC-772C-6247-8700-33A755F64626}"/>
              </a:ext>
            </a:extLst>
          </p:cNvPr>
          <p:cNvSpPr/>
          <p:nvPr/>
        </p:nvSpPr>
        <p:spPr>
          <a:xfrm rot="1268343">
            <a:off x="1529488" y="4274381"/>
            <a:ext cx="2621392" cy="16152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D73948C4-F8A8-8B4A-96C2-2362A008C72E}"/>
              </a:ext>
            </a:extLst>
          </p:cNvPr>
          <p:cNvSpPr/>
          <p:nvPr/>
        </p:nvSpPr>
        <p:spPr>
          <a:xfrm>
            <a:off x="5039954" y="2313561"/>
            <a:ext cx="1802585" cy="2672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ight Arrow 263">
            <a:extLst>
              <a:ext uri="{FF2B5EF4-FFF2-40B4-BE49-F238E27FC236}">
                <a16:creationId xmlns:a16="http://schemas.microsoft.com/office/drawing/2014/main" id="{C1FC7560-0357-0C44-BFEA-1D8D6CA28710}"/>
              </a:ext>
            </a:extLst>
          </p:cNvPr>
          <p:cNvSpPr/>
          <p:nvPr/>
        </p:nvSpPr>
        <p:spPr>
          <a:xfrm>
            <a:off x="4983898" y="5043627"/>
            <a:ext cx="1802585" cy="2672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965DDCDD-06BA-4648-9C91-74DA9807E31E}"/>
              </a:ext>
            </a:extLst>
          </p:cNvPr>
          <p:cNvSpPr/>
          <p:nvPr/>
        </p:nvSpPr>
        <p:spPr>
          <a:xfrm>
            <a:off x="834978" y="5745403"/>
            <a:ext cx="3641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Convolution Layer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D9238DD5-98C5-4C46-A91F-9EA94EE8AB83}"/>
              </a:ext>
            </a:extLst>
          </p:cNvPr>
          <p:cNvSpPr/>
          <p:nvPr/>
        </p:nvSpPr>
        <p:spPr>
          <a:xfrm>
            <a:off x="4725970" y="5740157"/>
            <a:ext cx="2951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Pooling Layer</a:t>
            </a:r>
          </a:p>
        </p:txBody>
      </p:sp>
    </p:spTree>
    <p:extLst>
      <p:ext uri="{BB962C8B-B14F-4D97-AF65-F5344CB8AC3E}">
        <p14:creationId xmlns:p14="http://schemas.microsoft.com/office/powerpoint/2010/main" val="661526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1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818EB-5703-1F4B-8D7E-3852C3A04057}"/>
              </a:ext>
            </a:extLst>
          </p:cNvPr>
          <p:cNvSpPr/>
          <p:nvPr/>
        </p:nvSpPr>
        <p:spPr>
          <a:xfrm>
            <a:off x="775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8EF9047-B0D6-3F47-8466-DBFA456E67CE}"/>
              </a:ext>
            </a:extLst>
          </p:cNvPr>
          <p:cNvGrpSpPr/>
          <p:nvPr/>
        </p:nvGrpSpPr>
        <p:grpSpPr>
          <a:xfrm>
            <a:off x="362384" y="1462480"/>
            <a:ext cx="960120" cy="959071"/>
            <a:chOff x="2371784" y="1741790"/>
            <a:chExt cx="960120" cy="9590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72D139-D223-C941-BFAB-E7B4A26A5542}"/>
                </a:ext>
              </a:extLst>
            </p:cNvPr>
            <p:cNvSpPr/>
            <p:nvPr/>
          </p:nvSpPr>
          <p:spPr>
            <a:xfrm>
              <a:off x="237178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80380A-6DED-D146-BA82-878EB71B29C8}"/>
                </a:ext>
              </a:extLst>
            </p:cNvPr>
            <p:cNvSpPr/>
            <p:nvPr/>
          </p:nvSpPr>
          <p:spPr>
            <a:xfrm>
              <a:off x="2691776" y="174179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0075AF-00CD-2E45-8581-DA4A4679E2D6}"/>
                </a:ext>
              </a:extLst>
            </p:cNvPr>
            <p:cNvSpPr/>
            <p:nvPr/>
          </p:nvSpPr>
          <p:spPr>
            <a:xfrm>
              <a:off x="301186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B36311-6252-074C-82FC-E0FE35685A5D}"/>
                </a:ext>
              </a:extLst>
            </p:cNvPr>
            <p:cNvSpPr/>
            <p:nvPr/>
          </p:nvSpPr>
          <p:spPr>
            <a:xfrm>
              <a:off x="237178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654360-EFCD-2542-BF8A-CC1F647043C9}"/>
                </a:ext>
              </a:extLst>
            </p:cNvPr>
            <p:cNvSpPr/>
            <p:nvPr/>
          </p:nvSpPr>
          <p:spPr>
            <a:xfrm>
              <a:off x="301186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9672B2-428D-BB42-9060-363055B06B96}"/>
                </a:ext>
              </a:extLst>
            </p:cNvPr>
            <p:cNvSpPr/>
            <p:nvPr/>
          </p:nvSpPr>
          <p:spPr>
            <a:xfrm>
              <a:off x="2691824" y="205973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190A24-7DF7-0E4E-B723-036DC7A85321}"/>
                </a:ext>
              </a:extLst>
            </p:cNvPr>
            <p:cNvSpPr/>
            <p:nvPr/>
          </p:nvSpPr>
          <p:spPr>
            <a:xfrm>
              <a:off x="2371784" y="238082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1B4A7F-B8DE-4F4C-AE0A-C8A33796F451}"/>
                </a:ext>
              </a:extLst>
            </p:cNvPr>
            <p:cNvSpPr/>
            <p:nvPr/>
          </p:nvSpPr>
          <p:spPr>
            <a:xfrm>
              <a:off x="2691776" y="237977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A161B1-C4D4-7945-8046-5AF9847D9D42}"/>
                </a:ext>
              </a:extLst>
            </p:cNvPr>
            <p:cNvSpPr/>
            <p:nvPr/>
          </p:nvSpPr>
          <p:spPr>
            <a:xfrm>
              <a:off x="3011816" y="237977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DA74708-ED93-5549-B6C3-5F1FC38AEE70}"/>
              </a:ext>
            </a:extLst>
          </p:cNvPr>
          <p:cNvGrpSpPr/>
          <p:nvPr/>
        </p:nvGrpSpPr>
        <p:grpSpPr>
          <a:xfrm>
            <a:off x="362384" y="2645641"/>
            <a:ext cx="963434" cy="959546"/>
            <a:chOff x="781484" y="4161099"/>
            <a:chExt cx="963434" cy="95954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2B97F66-F415-844F-B811-00510F02C312}"/>
                </a:ext>
              </a:extLst>
            </p:cNvPr>
            <p:cNvSpPr/>
            <p:nvPr/>
          </p:nvSpPr>
          <p:spPr>
            <a:xfrm>
              <a:off x="1424878" y="4478517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0BCCEFA-934C-2C41-911F-C8C8812C1413}"/>
                </a:ext>
              </a:extLst>
            </p:cNvPr>
            <p:cNvSpPr/>
            <p:nvPr/>
          </p:nvSpPr>
          <p:spPr>
            <a:xfrm>
              <a:off x="781484" y="416309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0292677-7501-6341-A04C-85FB51D56499}"/>
                </a:ext>
              </a:extLst>
            </p:cNvPr>
            <p:cNvSpPr/>
            <p:nvPr/>
          </p:nvSpPr>
          <p:spPr>
            <a:xfrm>
              <a:off x="1101524" y="4161099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FDBA763-BE46-F046-B85D-5FA77C853FDD}"/>
                </a:ext>
              </a:extLst>
            </p:cNvPr>
            <p:cNvSpPr/>
            <p:nvPr/>
          </p:nvSpPr>
          <p:spPr>
            <a:xfrm>
              <a:off x="1421564" y="416313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8E066C7-7C88-3141-9540-E7A183071CB2}"/>
                </a:ext>
              </a:extLst>
            </p:cNvPr>
            <p:cNvSpPr/>
            <p:nvPr/>
          </p:nvSpPr>
          <p:spPr>
            <a:xfrm>
              <a:off x="1101524" y="448113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CD24B51-80B8-CA4E-8FB7-BEFE7F67BA22}"/>
                </a:ext>
              </a:extLst>
            </p:cNvPr>
            <p:cNvSpPr/>
            <p:nvPr/>
          </p:nvSpPr>
          <p:spPr>
            <a:xfrm>
              <a:off x="781484" y="4482084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249C1F6-49F9-834D-8E59-5090E8C9554C}"/>
                </a:ext>
              </a:extLst>
            </p:cNvPr>
            <p:cNvSpPr/>
            <p:nvPr/>
          </p:nvSpPr>
          <p:spPr>
            <a:xfrm>
              <a:off x="781484" y="4800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B313ABC-2259-5F46-86FC-206F07AA26EA}"/>
                </a:ext>
              </a:extLst>
            </p:cNvPr>
            <p:cNvSpPr/>
            <p:nvPr/>
          </p:nvSpPr>
          <p:spPr>
            <a:xfrm>
              <a:off x="1101524" y="480013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3A7D193-B105-BB4B-88E2-E5731BEAD05E}"/>
                </a:ext>
              </a:extLst>
            </p:cNvPr>
            <p:cNvSpPr/>
            <p:nvPr/>
          </p:nvSpPr>
          <p:spPr>
            <a:xfrm>
              <a:off x="1421564" y="479966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CEF7F62-9B3B-C94B-9629-B00B61CF72E3}"/>
              </a:ext>
            </a:extLst>
          </p:cNvPr>
          <p:cNvGrpSpPr/>
          <p:nvPr/>
        </p:nvGrpSpPr>
        <p:grpSpPr>
          <a:xfrm>
            <a:off x="362384" y="3842076"/>
            <a:ext cx="960120" cy="962182"/>
            <a:chOff x="2352374" y="4347722"/>
            <a:chExt cx="960120" cy="96218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191FAD3-6B22-FF48-A997-D66D0722B1A8}"/>
                </a:ext>
              </a:extLst>
            </p:cNvPr>
            <p:cNvSpPr/>
            <p:nvPr/>
          </p:nvSpPr>
          <p:spPr>
            <a:xfrm>
              <a:off x="2672366" y="434982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9CAC16A-5145-4F4A-927C-78B43F64EB80}"/>
                </a:ext>
              </a:extLst>
            </p:cNvPr>
            <p:cNvSpPr/>
            <p:nvPr/>
          </p:nvSpPr>
          <p:spPr>
            <a:xfrm>
              <a:off x="2992454" y="434982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3620544-F2E3-2145-AEA1-EFB8CDCB3C92}"/>
                </a:ext>
              </a:extLst>
            </p:cNvPr>
            <p:cNvSpPr/>
            <p:nvPr/>
          </p:nvSpPr>
          <p:spPr>
            <a:xfrm>
              <a:off x="2352374" y="466881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DBADDC6-C2DD-E240-8663-CC9CE502B860}"/>
                </a:ext>
              </a:extLst>
            </p:cNvPr>
            <p:cNvSpPr/>
            <p:nvPr/>
          </p:nvSpPr>
          <p:spPr>
            <a:xfrm>
              <a:off x="2992454" y="466881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09A022C-BFE7-3247-8662-E27E6516DF4C}"/>
                </a:ext>
              </a:extLst>
            </p:cNvPr>
            <p:cNvSpPr/>
            <p:nvPr/>
          </p:nvSpPr>
          <p:spPr>
            <a:xfrm>
              <a:off x="2672414" y="466776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276E072-3025-2E4F-A85F-9747935ADDBA}"/>
                </a:ext>
              </a:extLst>
            </p:cNvPr>
            <p:cNvSpPr/>
            <p:nvPr/>
          </p:nvSpPr>
          <p:spPr>
            <a:xfrm>
              <a:off x="2352374" y="498885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2CC48B7-AC00-954D-8622-C7E228859430}"/>
                </a:ext>
              </a:extLst>
            </p:cNvPr>
            <p:cNvSpPr/>
            <p:nvPr/>
          </p:nvSpPr>
          <p:spPr>
            <a:xfrm>
              <a:off x="2672366" y="498780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D1F4053-6B82-E54C-9127-43D44810B109}"/>
                </a:ext>
              </a:extLst>
            </p:cNvPr>
            <p:cNvSpPr/>
            <p:nvPr/>
          </p:nvSpPr>
          <p:spPr>
            <a:xfrm>
              <a:off x="2992358" y="498986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9008C35-BEDC-F44C-8141-D239E7B475F8}"/>
                </a:ext>
              </a:extLst>
            </p:cNvPr>
            <p:cNvSpPr/>
            <p:nvPr/>
          </p:nvSpPr>
          <p:spPr>
            <a:xfrm>
              <a:off x="2352374" y="434772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A4AC527-0CD6-EC49-AC2D-D59F0951DB0D}"/>
              </a:ext>
            </a:extLst>
          </p:cNvPr>
          <p:cNvGrpSpPr/>
          <p:nvPr/>
        </p:nvGrpSpPr>
        <p:grpSpPr>
          <a:xfrm>
            <a:off x="362384" y="5099823"/>
            <a:ext cx="960216" cy="959595"/>
            <a:chOff x="612497" y="5389855"/>
            <a:chExt cx="960216" cy="95959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FB76A91-13FF-EF49-8160-2F64AAD1248D}"/>
                </a:ext>
              </a:extLst>
            </p:cNvPr>
            <p:cNvSpPr/>
            <p:nvPr/>
          </p:nvSpPr>
          <p:spPr>
            <a:xfrm>
              <a:off x="612593" y="5391428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A380C4A-049C-984E-96B0-5B21B1886C6A}"/>
                </a:ext>
              </a:extLst>
            </p:cNvPr>
            <p:cNvSpPr/>
            <p:nvPr/>
          </p:nvSpPr>
          <p:spPr>
            <a:xfrm>
              <a:off x="932585" y="539142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1D4EAF2-224F-1F45-926B-C0667EA6184F}"/>
                </a:ext>
              </a:extLst>
            </p:cNvPr>
            <p:cNvSpPr/>
            <p:nvPr/>
          </p:nvSpPr>
          <p:spPr>
            <a:xfrm>
              <a:off x="612593" y="571041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A08431A-674D-4F42-98C0-B4CA0D737797}"/>
                </a:ext>
              </a:extLst>
            </p:cNvPr>
            <p:cNvSpPr/>
            <p:nvPr/>
          </p:nvSpPr>
          <p:spPr>
            <a:xfrm>
              <a:off x="1252673" y="571041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5457FB0-5092-A049-8D8F-44215E808D0B}"/>
                </a:ext>
              </a:extLst>
            </p:cNvPr>
            <p:cNvSpPr/>
            <p:nvPr/>
          </p:nvSpPr>
          <p:spPr>
            <a:xfrm>
              <a:off x="932633" y="570937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5C8CC74-4B4A-B84E-AC52-9D6391CB6447}"/>
                </a:ext>
              </a:extLst>
            </p:cNvPr>
            <p:cNvSpPr/>
            <p:nvPr/>
          </p:nvSpPr>
          <p:spPr>
            <a:xfrm>
              <a:off x="932585" y="602941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87769AA-C31B-0543-BEA7-309E97DE0400}"/>
                </a:ext>
              </a:extLst>
            </p:cNvPr>
            <p:cNvSpPr/>
            <p:nvPr/>
          </p:nvSpPr>
          <p:spPr>
            <a:xfrm>
              <a:off x="1252625" y="602941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97E2183-3974-A54D-A7C0-41CB73F41ECE}"/>
                </a:ext>
              </a:extLst>
            </p:cNvPr>
            <p:cNvSpPr/>
            <p:nvPr/>
          </p:nvSpPr>
          <p:spPr>
            <a:xfrm>
              <a:off x="1252625" y="538985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CF97127-CDF6-4848-A55E-AD9F38B12CB6}"/>
                </a:ext>
              </a:extLst>
            </p:cNvPr>
            <p:cNvSpPr/>
            <p:nvPr/>
          </p:nvSpPr>
          <p:spPr>
            <a:xfrm>
              <a:off x="612497" y="602941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26985450-484C-0147-8DE7-9A634D3F22A5}"/>
              </a:ext>
            </a:extLst>
          </p:cNvPr>
          <p:cNvGrpSpPr/>
          <p:nvPr/>
        </p:nvGrpSpPr>
        <p:grpSpPr>
          <a:xfrm>
            <a:off x="2389763" y="1587576"/>
            <a:ext cx="640320" cy="643519"/>
            <a:chOff x="1642208" y="1294234"/>
            <a:chExt cx="640320" cy="64351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3E3BBE8-4DA1-3A41-9CE7-03DCAA04B514}"/>
                </a:ext>
              </a:extLst>
            </p:cNvPr>
            <p:cNvGrpSpPr/>
            <p:nvPr/>
          </p:nvGrpSpPr>
          <p:grpSpPr>
            <a:xfrm>
              <a:off x="1642448" y="1296331"/>
              <a:ext cx="640080" cy="639031"/>
              <a:chOff x="1642448" y="1296331"/>
              <a:chExt cx="640080" cy="639031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12A197A-96C2-F040-9EE4-8EE7F0998E5F}"/>
                  </a:ext>
                </a:extLst>
              </p:cNvPr>
              <p:cNvSpPr/>
              <p:nvPr/>
            </p:nvSpPr>
            <p:spPr>
              <a:xfrm>
                <a:off x="1642448" y="1296331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C738B76-4AC9-D347-B37C-4200DC796BF5}"/>
                  </a:ext>
                </a:extLst>
              </p:cNvPr>
              <p:cNvSpPr/>
              <p:nvPr/>
            </p:nvSpPr>
            <p:spPr>
              <a:xfrm>
                <a:off x="1962440" y="1296331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526267D4-7F0C-B84B-A72E-7BC7283DC793}"/>
                  </a:ext>
                </a:extLst>
              </p:cNvPr>
              <p:cNvSpPr/>
              <p:nvPr/>
            </p:nvSpPr>
            <p:spPr>
              <a:xfrm>
                <a:off x="1642448" y="1615322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00F2697-C1E1-0443-8A4A-3AB91F4DAB1F}"/>
                  </a:ext>
                </a:extLst>
              </p:cNvPr>
              <p:cNvSpPr/>
              <p:nvPr/>
            </p:nvSpPr>
            <p:spPr>
              <a:xfrm>
                <a:off x="1962488" y="1614273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B540CD6-687D-CC46-8CC4-CADD0F9D23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2392" y="1295282"/>
              <a:ext cx="320040" cy="31899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605BA31-B37D-9A45-8552-52D40A52EB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2400" y="1618762"/>
              <a:ext cx="320040" cy="31899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E6D2E08-7009-B241-BD9D-E8CC917F8F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2392" y="1617420"/>
              <a:ext cx="319944" cy="31030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8ADBA1D-A642-5643-9E8B-266F51F023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2208" y="1294234"/>
              <a:ext cx="320184" cy="32003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CAD6880-603F-AB4E-8B50-0D744C42FC52}"/>
              </a:ext>
            </a:extLst>
          </p:cNvPr>
          <p:cNvGrpSpPr/>
          <p:nvPr/>
        </p:nvGrpSpPr>
        <p:grpSpPr>
          <a:xfrm>
            <a:off x="2389583" y="2869912"/>
            <a:ext cx="640680" cy="643520"/>
            <a:chOff x="1641848" y="3879854"/>
            <a:chExt cx="640680" cy="643520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FDF54E5-986D-2A4E-BA87-C8B16AD248C2}"/>
                </a:ext>
              </a:extLst>
            </p:cNvPr>
            <p:cNvSpPr/>
            <p:nvPr/>
          </p:nvSpPr>
          <p:spPr>
            <a:xfrm>
              <a:off x="1642448" y="38798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17ACB97-2EF7-2743-9633-090623F514CC}"/>
                </a:ext>
              </a:extLst>
            </p:cNvPr>
            <p:cNvSpPr/>
            <p:nvPr/>
          </p:nvSpPr>
          <p:spPr>
            <a:xfrm>
              <a:off x="1962440" y="38798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9E4B9E4-9402-AA45-B7DB-2CC7F345981C}"/>
                </a:ext>
              </a:extLst>
            </p:cNvPr>
            <p:cNvSpPr/>
            <p:nvPr/>
          </p:nvSpPr>
          <p:spPr>
            <a:xfrm>
              <a:off x="1642448" y="419884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4D57FEE-4BA4-A34D-BEE0-17AC72BD4822}"/>
                </a:ext>
              </a:extLst>
            </p:cNvPr>
            <p:cNvSpPr/>
            <p:nvPr/>
          </p:nvSpPr>
          <p:spPr>
            <a:xfrm>
              <a:off x="1962488" y="4197796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E6EDB8B-A416-0246-AECF-4FDDC78419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2392" y="3880904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4454EA6-F4FF-B642-A0F2-1270673ED3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1848" y="4207828"/>
              <a:ext cx="319608" cy="30895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57F7E36-FFD8-604A-92CA-A1E8F2855F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1888" y="4198846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54EA7-33DA-1C4E-8DCE-C445773D91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2208" y="3889886"/>
              <a:ext cx="319944" cy="32049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57BEF987-08EF-A04E-9023-4907A677CA55}"/>
              </a:ext>
            </a:extLst>
          </p:cNvPr>
          <p:cNvGrpSpPr/>
          <p:nvPr/>
        </p:nvGrpSpPr>
        <p:grpSpPr>
          <a:xfrm>
            <a:off x="4430639" y="1695096"/>
            <a:ext cx="1269743" cy="330531"/>
            <a:chOff x="3302257" y="1428631"/>
            <a:chExt cx="1269743" cy="330531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670B9D37-DB8B-C846-9D16-BF9F345A48FD}"/>
                </a:ext>
              </a:extLst>
            </p:cNvPr>
            <p:cNvGrpSpPr/>
            <p:nvPr/>
          </p:nvGrpSpPr>
          <p:grpSpPr>
            <a:xfrm>
              <a:off x="3302257" y="1428631"/>
              <a:ext cx="320088" cy="322431"/>
              <a:chOff x="2795902" y="2672926"/>
              <a:chExt cx="320088" cy="322431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775EB67-74F0-F543-9858-ADF7E50DA1D7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B698EE84-8167-8B47-A3BF-2D728AA06E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FD3299DF-2ABD-844C-8329-D72F25053707}"/>
                </a:ext>
              </a:extLst>
            </p:cNvPr>
            <p:cNvGrpSpPr/>
            <p:nvPr/>
          </p:nvGrpSpPr>
          <p:grpSpPr>
            <a:xfrm>
              <a:off x="4251360" y="1428631"/>
              <a:ext cx="320640" cy="320040"/>
              <a:chOff x="2475358" y="2991917"/>
              <a:chExt cx="320640" cy="320040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4EC70E64-7EBE-3C48-9B94-805491FD5906}"/>
                  </a:ext>
                </a:extLst>
              </p:cNvPr>
              <p:cNvSpPr/>
              <p:nvPr/>
            </p:nvSpPr>
            <p:spPr>
              <a:xfrm>
                <a:off x="2475958" y="2991917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71B67118-1623-FA45-9B79-90AACD41CC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5358" y="3000900"/>
                <a:ext cx="319608" cy="30895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5C44667-4FAB-6744-98E3-EDCFE9C5961A}"/>
                </a:ext>
              </a:extLst>
            </p:cNvPr>
            <p:cNvGrpSpPr/>
            <p:nvPr/>
          </p:nvGrpSpPr>
          <p:grpSpPr>
            <a:xfrm>
              <a:off x="3621961" y="1428631"/>
              <a:ext cx="320640" cy="325578"/>
              <a:chOff x="2795398" y="2990868"/>
              <a:chExt cx="320640" cy="325578"/>
            </a:xfrm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21BC8D4-7BB2-F941-96BD-C35559E60A1C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0B277C99-7FDA-BF4A-AE70-166B0A2A0F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638CFD36-D9AB-894A-A6DF-C82A9EE4AA95}"/>
                </a:ext>
              </a:extLst>
            </p:cNvPr>
            <p:cNvGrpSpPr/>
            <p:nvPr/>
          </p:nvGrpSpPr>
          <p:grpSpPr>
            <a:xfrm>
              <a:off x="3941617" y="1428631"/>
              <a:ext cx="320280" cy="330531"/>
              <a:chOff x="2475718" y="2672926"/>
              <a:chExt cx="320280" cy="330531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85BAE2F-8CC7-5449-A0C1-C91691ACE39D}"/>
                  </a:ext>
                </a:extLst>
              </p:cNvPr>
              <p:cNvSpPr/>
              <p:nvPr/>
            </p:nvSpPr>
            <p:spPr>
              <a:xfrm>
                <a:off x="2475958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C9D0F9DD-B1FC-1549-B810-A9A215A63E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5718" y="2682958"/>
                <a:ext cx="319944" cy="3204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1A7243F-A1CE-5444-A0EB-EC713063C865}"/>
              </a:ext>
            </a:extLst>
          </p:cNvPr>
          <p:cNvGrpSpPr/>
          <p:nvPr/>
        </p:nvGrpSpPr>
        <p:grpSpPr>
          <a:xfrm>
            <a:off x="2388008" y="4010430"/>
            <a:ext cx="643830" cy="639031"/>
            <a:chOff x="1665905" y="3848612"/>
            <a:chExt cx="643830" cy="63903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DBE407D-1132-C04E-A93C-597F363E5185}"/>
                </a:ext>
              </a:extLst>
            </p:cNvPr>
            <p:cNvSpPr/>
            <p:nvPr/>
          </p:nvSpPr>
          <p:spPr>
            <a:xfrm>
              <a:off x="1669655" y="38486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AEC372-EE1D-2349-9407-883251EBC7C3}"/>
                </a:ext>
              </a:extLst>
            </p:cNvPr>
            <p:cNvSpPr/>
            <p:nvPr/>
          </p:nvSpPr>
          <p:spPr>
            <a:xfrm>
              <a:off x="1989647" y="384861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3B6F6B1-2B21-E845-B1E8-04B30267DBD8}"/>
                </a:ext>
              </a:extLst>
            </p:cNvPr>
            <p:cNvSpPr/>
            <p:nvPr/>
          </p:nvSpPr>
          <p:spPr>
            <a:xfrm>
              <a:off x="1669655" y="416760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14F1FA6-7D42-6641-B381-A9DF6BCD1A94}"/>
                </a:ext>
              </a:extLst>
            </p:cNvPr>
            <p:cNvSpPr/>
            <p:nvPr/>
          </p:nvSpPr>
          <p:spPr>
            <a:xfrm>
              <a:off x="1989695" y="41665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F283CBE-6A2D-9F4D-85B9-04F86F9FE7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945" y="3854151"/>
              <a:ext cx="320640" cy="3179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8892B4-D55E-E34E-A891-84BE079FF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5905" y="4157036"/>
              <a:ext cx="319992" cy="3200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BE4BE57-6123-DE42-A5D1-9BBE78190698}"/>
              </a:ext>
            </a:extLst>
          </p:cNvPr>
          <p:cNvGrpSpPr/>
          <p:nvPr/>
        </p:nvGrpSpPr>
        <p:grpSpPr>
          <a:xfrm>
            <a:off x="2385961" y="5331602"/>
            <a:ext cx="647924" cy="644769"/>
            <a:chOff x="1693772" y="5001617"/>
            <a:chExt cx="647924" cy="644769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0F19EAC-F231-5645-847B-21025929DC3A}"/>
                </a:ext>
              </a:extLst>
            </p:cNvPr>
            <p:cNvSpPr/>
            <p:nvPr/>
          </p:nvSpPr>
          <p:spPr>
            <a:xfrm>
              <a:off x="1693820" y="5001617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7B4CAAD-1A6A-9249-80A3-98A067E58F60}"/>
                </a:ext>
              </a:extLst>
            </p:cNvPr>
            <p:cNvSpPr/>
            <p:nvPr/>
          </p:nvSpPr>
          <p:spPr>
            <a:xfrm>
              <a:off x="2013812" y="500161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C62301A-3BB9-0844-AB38-DE548A2EEC10}"/>
                </a:ext>
              </a:extLst>
            </p:cNvPr>
            <p:cNvSpPr/>
            <p:nvPr/>
          </p:nvSpPr>
          <p:spPr>
            <a:xfrm>
              <a:off x="1693820" y="532060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7F32001-1FD5-8F43-A43F-175F3AF5D173}"/>
                </a:ext>
              </a:extLst>
            </p:cNvPr>
            <p:cNvSpPr/>
            <p:nvPr/>
          </p:nvSpPr>
          <p:spPr>
            <a:xfrm>
              <a:off x="2013860" y="5319559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7DF9159-252E-A74E-84DA-9278149C8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93772" y="5012108"/>
              <a:ext cx="327884" cy="3268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117A632-2AEC-2144-9706-4D8BC9B1F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1656" y="5329494"/>
              <a:ext cx="320040" cy="31689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FDE8BDA-0FA8-A44A-8C78-98A8FB731773}"/>
              </a:ext>
            </a:extLst>
          </p:cNvPr>
          <p:cNvGrpSpPr/>
          <p:nvPr/>
        </p:nvGrpSpPr>
        <p:grpSpPr>
          <a:xfrm>
            <a:off x="4436160" y="3060109"/>
            <a:ext cx="1269708" cy="330531"/>
            <a:chOff x="3292885" y="2818808"/>
            <a:chExt cx="1269708" cy="330531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014114E8-5AA5-8E4F-8E00-E0679C116AE2}"/>
                </a:ext>
              </a:extLst>
            </p:cNvPr>
            <p:cNvGrpSpPr/>
            <p:nvPr/>
          </p:nvGrpSpPr>
          <p:grpSpPr>
            <a:xfrm>
              <a:off x="3922249" y="2818808"/>
              <a:ext cx="320088" cy="322431"/>
              <a:chOff x="2795902" y="2672926"/>
              <a:chExt cx="320088" cy="322431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CEE7E28-B3CD-D543-BB8B-EE0BBC07F5DD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33B4F277-63FA-4748-A2F5-AFA6AF8D5B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78C74AAC-6FE0-2641-935B-7D6AB175ACCA}"/>
                </a:ext>
              </a:extLst>
            </p:cNvPr>
            <p:cNvGrpSpPr/>
            <p:nvPr/>
          </p:nvGrpSpPr>
          <p:grpSpPr>
            <a:xfrm>
              <a:off x="3602628" y="2818808"/>
              <a:ext cx="320640" cy="320040"/>
              <a:chOff x="2475358" y="2991917"/>
              <a:chExt cx="320640" cy="320040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4139E5C8-0419-A841-88E0-A28AA5E751C7}"/>
                  </a:ext>
                </a:extLst>
              </p:cNvPr>
              <p:cNvSpPr/>
              <p:nvPr/>
            </p:nvSpPr>
            <p:spPr>
              <a:xfrm>
                <a:off x="2475958" y="2991917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5C43D2D-86E7-D54D-B589-E8635B3DCE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5358" y="3000900"/>
                <a:ext cx="319608" cy="30895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98DA70D-2957-1A4B-8662-97D881319321}"/>
                </a:ext>
              </a:extLst>
            </p:cNvPr>
            <p:cNvGrpSpPr/>
            <p:nvPr/>
          </p:nvGrpSpPr>
          <p:grpSpPr>
            <a:xfrm>
              <a:off x="4241953" y="2818808"/>
              <a:ext cx="320640" cy="325578"/>
              <a:chOff x="2795398" y="2990868"/>
              <a:chExt cx="320640" cy="325578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010DDF3-E299-C34C-BAFC-F7A844B45618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82660F2-29D3-724E-8BA9-D14C20FF8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3B369B87-034F-8245-969C-902559E223BE}"/>
                </a:ext>
              </a:extLst>
            </p:cNvPr>
            <p:cNvGrpSpPr/>
            <p:nvPr/>
          </p:nvGrpSpPr>
          <p:grpSpPr>
            <a:xfrm>
              <a:off x="3292885" y="2818808"/>
              <a:ext cx="320280" cy="330531"/>
              <a:chOff x="2475718" y="2672926"/>
              <a:chExt cx="320280" cy="330531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9C199D5-82AC-AD48-8A4E-EC6915362FD8}"/>
                  </a:ext>
                </a:extLst>
              </p:cNvPr>
              <p:cNvSpPr/>
              <p:nvPr/>
            </p:nvSpPr>
            <p:spPr>
              <a:xfrm>
                <a:off x="2475958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D41EC008-C259-B049-9838-C3A4182D29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5718" y="2682958"/>
                <a:ext cx="319944" cy="3204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75C6B441-B0CA-CF41-BD1B-63ACD258F557}"/>
              </a:ext>
            </a:extLst>
          </p:cNvPr>
          <p:cNvGrpSpPr/>
          <p:nvPr/>
        </p:nvGrpSpPr>
        <p:grpSpPr>
          <a:xfrm>
            <a:off x="4436173" y="4241854"/>
            <a:ext cx="1269695" cy="330531"/>
            <a:chOff x="3293173" y="4051354"/>
            <a:chExt cx="1269695" cy="33053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B3E820EE-A4A6-9244-BFA2-E00E1E60186D}"/>
                </a:ext>
              </a:extLst>
            </p:cNvPr>
            <p:cNvSpPr/>
            <p:nvPr/>
          </p:nvSpPr>
          <p:spPr>
            <a:xfrm>
              <a:off x="3293173" y="4051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E0C3548B-B1EF-1A4D-AC5A-1E1E8957E2CC}"/>
                </a:ext>
              </a:extLst>
            </p:cNvPr>
            <p:cNvSpPr/>
            <p:nvPr/>
          </p:nvSpPr>
          <p:spPr>
            <a:xfrm>
              <a:off x="4242828" y="4051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8A6A8C8-3776-F641-A866-0C7548D5D3EC}"/>
                </a:ext>
              </a:extLst>
            </p:cNvPr>
            <p:cNvSpPr/>
            <p:nvPr/>
          </p:nvSpPr>
          <p:spPr>
            <a:xfrm>
              <a:off x="3613429" y="40513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B02E58C1-F587-9B46-A5D2-F1F008FBA0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2829" y="4052404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A66368E-D292-A448-970F-59A48E356314}"/>
                </a:ext>
              </a:extLst>
            </p:cNvPr>
            <p:cNvSpPr/>
            <p:nvPr/>
          </p:nvSpPr>
          <p:spPr>
            <a:xfrm>
              <a:off x="3932725" y="40513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07D8A44B-F927-7B41-9D12-91123F31EB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485" y="4061386"/>
              <a:ext cx="319944" cy="32049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DC3E5DA2-C99F-074B-A928-DE5E767527C5}"/>
              </a:ext>
            </a:extLst>
          </p:cNvPr>
          <p:cNvGrpSpPr/>
          <p:nvPr/>
        </p:nvGrpSpPr>
        <p:grpSpPr>
          <a:xfrm>
            <a:off x="4440613" y="5419696"/>
            <a:ext cx="1269743" cy="322431"/>
            <a:chOff x="3292741" y="5342605"/>
            <a:chExt cx="1269743" cy="322431"/>
          </a:xfrm>
        </p:grpSpPr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BB20B08-E4BE-8C46-97AC-6E64F7F45234}"/>
                </a:ext>
              </a:extLst>
            </p:cNvPr>
            <p:cNvSpPr/>
            <p:nvPr/>
          </p:nvSpPr>
          <p:spPr>
            <a:xfrm>
              <a:off x="3292789" y="534260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1EE9D5C0-2928-B843-B452-98E324C1D3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92741" y="5343655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814213FF-42A8-0C43-9B8C-0BD27F15E398}"/>
                </a:ext>
              </a:extLst>
            </p:cNvPr>
            <p:cNvSpPr/>
            <p:nvPr/>
          </p:nvSpPr>
          <p:spPr>
            <a:xfrm>
              <a:off x="4242444" y="534260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2AC88C9-DBDF-F747-9E68-DC28B21462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1844" y="5351588"/>
              <a:ext cx="319608" cy="30895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775EDE0A-91FC-324B-B0E3-393C77B1A427}"/>
                </a:ext>
              </a:extLst>
            </p:cNvPr>
            <p:cNvSpPr/>
            <p:nvPr/>
          </p:nvSpPr>
          <p:spPr>
            <a:xfrm>
              <a:off x="3613045" y="5342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23ED8D46-C514-F143-91C8-5982F1988FAF}"/>
                </a:ext>
              </a:extLst>
            </p:cNvPr>
            <p:cNvSpPr/>
            <p:nvPr/>
          </p:nvSpPr>
          <p:spPr>
            <a:xfrm>
              <a:off x="3932341" y="5342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1D41F73F-E853-6143-A560-EFA6C660E2BB}"/>
              </a:ext>
            </a:extLst>
          </p:cNvPr>
          <p:cNvGrpSpPr/>
          <p:nvPr/>
        </p:nvGrpSpPr>
        <p:grpSpPr>
          <a:xfrm>
            <a:off x="7052512" y="1609793"/>
            <a:ext cx="1591439" cy="638150"/>
            <a:chOff x="7052512" y="1444693"/>
            <a:chExt cx="1591439" cy="638150"/>
          </a:xfrm>
        </p:grpSpPr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3DBD9504-2768-D04D-9A2B-104BD5FB2E5B}"/>
                </a:ext>
              </a:extLst>
            </p:cNvPr>
            <p:cNvGrpSpPr/>
            <p:nvPr/>
          </p:nvGrpSpPr>
          <p:grpSpPr>
            <a:xfrm>
              <a:off x="7374256" y="1444811"/>
              <a:ext cx="1269695" cy="320040"/>
              <a:chOff x="7402487" y="1444811"/>
              <a:chExt cx="1269695" cy="320040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2CEC2370-295B-164D-997A-30D0F842DEF4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292DDD76-7B30-404F-9BB9-5A2C3B5FE403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4DDCCC39-8C28-F84A-9938-AB5382CB83EA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A64486C-5B3B-074D-B7BD-EBDF76E4D90D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7A86B6B2-F464-C549-B5F0-6F0906EB81F2}"/>
                </a:ext>
              </a:extLst>
            </p:cNvPr>
            <p:cNvGrpSpPr/>
            <p:nvPr/>
          </p:nvGrpSpPr>
          <p:grpSpPr>
            <a:xfrm>
              <a:off x="7374256" y="1758552"/>
              <a:ext cx="1269695" cy="320040"/>
              <a:chOff x="7402487" y="1444811"/>
              <a:chExt cx="1269695" cy="320040"/>
            </a:xfrm>
          </p:grpSpPr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F745C412-8189-AF4E-86AD-5B74E85EF740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C2617934-7DE6-1347-9F3F-CB2DD08E2171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71227EA1-35EF-154A-8307-EB2E0F2E7C87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4F668C3E-A950-5546-B9B7-58FEC30FAEC1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EEB93FB8-0E5D-234A-BD83-EEA784B01359}"/>
                </a:ext>
              </a:extLst>
            </p:cNvPr>
            <p:cNvGrpSpPr/>
            <p:nvPr/>
          </p:nvGrpSpPr>
          <p:grpSpPr>
            <a:xfrm>
              <a:off x="7054552" y="1444693"/>
              <a:ext cx="320088" cy="322431"/>
              <a:chOff x="2795902" y="2672926"/>
              <a:chExt cx="320088" cy="322431"/>
            </a:xfrm>
          </p:grpSpPr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311FECE4-626E-D248-817E-9A519F9AEEE9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A6F0F377-54D2-B146-91C8-6878D81A57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A54AF045-9281-634F-9FAA-7B1869161E93}"/>
                </a:ext>
              </a:extLst>
            </p:cNvPr>
            <p:cNvGrpSpPr/>
            <p:nvPr/>
          </p:nvGrpSpPr>
          <p:grpSpPr>
            <a:xfrm>
              <a:off x="7052512" y="1757265"/>
              <a:ext cx="320640" cy="325578"/>
              <a:chOff x="2795398" y="2990868"/>
              <a:chExt cx="320640" cy="325578"/>
            </a:xfrm>
          </p:grpSpPr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816BC304-E030-1E45-8EF3-2842F9C9C741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277FDCAF-34AF-3847-832A-B35C64CDAB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242BDD9A-7EC4-0F40-8449-29DA3B265B34}"/>
              </a:ext>
            </a:extLst>
          </p:cNvPr>
          <p:cNvGrpSpPr/>
          <p:nvPr/>
        </p:nvGrpSpPr>
        <p:grpSpPr>
          <a:xfrm>
            <a:off x="7052512" y="2841982"/>
            <a:ext cx="1591439" cy="638150"/>
            <a:chOff x="7052512" y="2676882"/>
            <a:chExt cx="1591439" cy="638150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91F6395-1A1B-8A45-96F7-1B49EB6F35C2}"/>
                </a:ext>
              </a:extLst>
            </p:cNvPr>
            <p:cNvSpPr/>
            <p:nvPr/>
          </p:nvSpPr>
          <p:spPr>
            <a:xfrm>
              <a:off x="7374256" y="267700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33D88CD3-A864-5544-9365-31E01AC9BBF6}"/>
                </a:ext>
              </a:extLst>
            </p:cNvPr>
            <p:cNvSpPr/>
            <p:nvPr/>
          </p:nvSpPr>
          <p:spPr>
            <a:xfrm>
              <a:off x="8323911" y="267700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C7BF3F55-2C14-104C-A2D3-AE785ADD3AFD}"/>
                </a:ext>
              </a:extLst>
            </p:cNvPr>
            <p:cNvSpPr/>
            <p:nvPr/>
          </p:nvSpPr>
          <p:spPr>
            <a:xfrm>
              <a:off x="7694512" y="267700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9FC38C04-4E1A-C644-A2DE-77C6F39C6D9B}"/>
                </a:ext>
              </a:extLst>
            </p:cNvPr>
            <p:cNvSpPr/>
            <p:nvPr/>
          </p:nvSpPr>
          <p:spPr>
            <a:xfrm>
              <a:off x="8013808" y="267700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29ADF729-22F9-BA4F-AD5C-E9D4D99EEF91}"/>
                </a:ext>
              </a:extLst>
            </p:cNvPr>
            <p:cNvSpPr/>
            <p:nvPr/>
          </p:nvSpPr>
          <p:spPr>
            <a:xfrm>
              <a:off x="7374256" y="2990741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C79FE563-E6A9-034E-9B73-10C8FBFA9EA2}"/>
                </a:ext>
              </a:extLst>
            </p:cNvPr>
            <p:cNvSpPr/>
            <p:nvPr/>
          </p:nvSpPr>
          <p:spPr>
            <a:xfrm>
              <a:off x="8323911" y="2990741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F8B06A79-6772-3845-B199-C66599B19AEE}"/>
                </a:ext>
              </a:extLst>
            </p:cNvPr>
            <p:cNvSpPr/>
            <p:nvPr/>
          </p:nvSpPr>
          <p:spPr>
            <a:xfrm>
              <a:off x="7694512" y="299074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78F220E0-235C-664B-AD0B-DBBD224EF003}"/>
                </a:ext>
              </a:extLst>
            </p:cNvPr>
            <p:cNvSpPr/>
            <p:nvPr/>
          </p:nvSpPr>
          <p:spPr>
            <a:xfrm>
              <a:off x="8013808" y="299074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A1BC975C-B795-BD45-81D5-E98B335E833A}"/>
                </a:ext>
              </a:extLst>
            </p:cNvPr>
            <p:cNvSpPr/>
            <p:nvPr/>
          </p:nvSpPr>
          <p:spPr>
            <a:xfrm>
              <a:off x="7054600" y="267688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CB812057-DAD1-6940-814B-8A4FC2F7C4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4552" y="2677932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035B8476-B766-1C4A-82D8-2057F295EEB8}"/>
                </a:ext>
              </a:extLst>
            </p:cNvPr>
            <p:cNvSpPr/>
            <p:nvPr/>
          </p:nvSpPr>
          <p:spPr>
            <a:xfrm>
              <a:off x="7053112" y="29894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1A8A6CAF-0CF1-464A-9473-1F54D9A146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512" y="2990504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F1842125-1A3D-654B-B4D0-46644ED38B82}"/>
              </a:ext>
            </a:extLst>
          </p:cNvPr>
          <p:cNvGrpSpPr/>
          <p:nvPr/>
        </p:nvGrpSpPr>
        <p:grpSpPr>
          <a:xfrm>
            <a:off x="7052512" y="4074171"/>
            <a:ext cx="1591439" cy="638150"/>
            <a:chOff x="7052512" y="3909071"/>
            <a:chExt cx="1591439" cy="638150"/>
          </a:xfrm>
        </p:grpSpPr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21B57789-B093-CB4D-BA36-8603A18BB391}"/>
                </a:ext>
              </a:extLst>
            </p:cNvPr>
            <p:cNvSpPr/>
            <p:nvPr/>
          </p:nvSpPr>
          <p:spPr>
            <a:xfrm>
              <a:off x="7374256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33FBCF15-7506-3C4A-8C90-A20C43074737}"/>
                </a:ext>
              </a:extLst>
            </p:cNvPr>
            <p:cNvSpPr/>
            <p:nvPr/>
          </p:nvSpPr>
          <p:spPr>
            <a:xfrm>
              <a:off x="8323911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8D3485E3-0D45-6B43-9CEA-355F1C9602FD}"/>
                </a:ext>
              </a:extLst>
            </p:cNvPr>
            <p:cNvSpPr/>
            <p:nvPr/>
          </p:nvSpPr>
          <p:spPr>
            <a:xfrm>
              <a:off x="7694512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2A355DE4-8AF0-D746-9590-B943FFC5C139}"/>
                </a:ext>
              </a:extLst>
            </p:cNvPr>
            <p:cNvSpPr/>
            <p:nvPr/>
          </p:nvSpPr>
          <p:spPr>
            <a:xfrm>
              <a:off x="8013808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9ABDC261-5CF0-2547-BC24-A12BF9630C17}"/>
                </a:ext>
              </a:extLst>
            </p:cNvPr>
            <p:cNvSpPr/>
            <p:nvPr/>
          </p:nvSpPr>
          <p:spPr>
            <a:xfrm>
              <a:off x="7374256" y="422293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CEB25E79-2CAE-4046-8642-36DB50942C59}"/>
                </a:ext>
              </a:extLst>
            </p:cNvPr>
            <p:cNvSpPr/>
            <p:nvPr/>
          </p:nvSpPr>
          <p:spPr>
            <a:xfrm>
              <a:off x="8323911" y="422293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AD713462-E6D4-9642-BF61-0787A4BA9A6F}"/>
                </a:ext>
              </a:extLst>
            </p:cNvPr>
            <p:cNvSpPr/>
            <p:nvPr/>
          </p:nvSpPr>
          <p:spPr>
            <a:xfrm>
              <a:off x="7694512" y="422293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478E5399-D559-C640-BC96-814DC6D0EC7E}"/>
                </a:ext>
              </a:extLst>
            </p:cNvPr>
            <p:cNvSpPr/>
            <p:nvPr/>
          </p:nvSpPr>
          <p:spPr>
            <a:xfrm>
              <a:off x="8013808" y="422293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7277606A-7417-E94C-97FB-4E3AE4B7F407}"/>
                </a:ext>
              </a:extLst>
            </p:cNvPr>
            <p:cNvSpPr/>
            <p:nvPr/>
          </p:nvSpPr>
          <p:spPr>
            <a:xfrm>
              <a:off x="7054600" y="3909071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164543D6-AA1D-4146-91F9-5A057E3913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4552" y="3910121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22A2174E-CF08-0F49-A9F1-52B567AA0DE1}"/>
                </a:ext>
              </a:extLst>
            </p:cNvPr>
            <p:cNvSpPr/>
            <p:nvPr/>
          </p:nvSpPr>
          <p:spPr>
            <a:xfrm>
              <a:off x="7053112" y="422164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401B1C9C-7D7A-4A41-AC5E-AAD2F46AA4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512" y="4222693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E2F81ECD-37BD-E24F-A156-342DDE02A8BC}"/>
              </a:ext>
            </a:extLst>
          </p:cNvPr>
          <p:cNvGrpSpPr/>
          <p:nvPr/>
        </p:nvGrpSpPr>
        <p:grpSpPr>
          <a:xfrm>
            <a:off x="7052512" y="5306361"/>
            <a:ext cx="1591439" cy="638150"/>
            <a:chOff x="7080743" y="1444693"/>
            <a:chExt cx="1591439" cy="638150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9C659E44-CCD7-764E-B66C-E80C0E314F0E}"/>
                </a:ext>
              </a:extLst>
            </p:cNvPr>
            <p:cNvGrpSpPr/>
            <p:nvPr/>
          </p:nvGrpSpPr>
          <p:grpSpPr>
            <a:xfrm>
              <a:off x="7402487" y="1444811"/>
              <a:ext cx="1269695" cy="320040"/>
              <a:chOff x="7402487" y="1444811"/>
              <a:chExt cx="1269695" cy="320040"/>
            </a:xfrm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EA692E6E-64EF-E749-A65B-4893F8C16EF1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C223C556-1693-A443-86BC-075C4D897F06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0D4FC834-A5F8-C242-BFDD-A4B59919D85F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6D1E63-D095-B745-B442-641D30F764ED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DD29B6A8-18F0-0D41-92D3-5AAE53108C77}"/>
                </a:ext>
              </a:extLst>
            </p:cNvPr>
            <p:cNvGrpSpPr/>
            <p:nvPr/>
          </p:nvGrpSpPr>
          <p:grpSpPr>
            <a:xfrm>
              <a:off x="7402487" y="1758552"/>
              <a:ext cx="1269695" cy="320040"/>
              <a:chOff x="7402487" y="1444811"/>
              <a:chExt cx="1269695" cy="320040"/>
            </a:xfrm>
          </p:grpSpPr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AC8E1CC7-07EF-CB4D-9E9E-38CEBBC8CB15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AA74591A-E611-C54F-9880-7A9E1FEF2839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C2EA083A-B100-F045-909A-9832A1E4BDF3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E027F355-627F-D74B-ABC8-AB7C63221CA3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0151FFB2-1480-F946-BED1-7F9C1BE64A5B}"/>
                </a:ext>
              </a:extLst>
            </p:cNvPr>
            <p:cNvGrpSpPr/>
            <p:nvPr/>
          </p:nvGrpSpPr>
          <p:grpSpPr>
            <a:xfrm>
              <a:off x="7082783" y="1444693"/>
              <a:ext cx="320088" cy="322431"/>
              <a:chOff x="2795902" y="2672926"/>
              <a:chExt cx="320088" cy="322431"/>
            </a:xfrm>
          </p:grpSpPr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FC95EFEA-2780-4C45-B5C4-0801641DC449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8FE5688F-ACA3-AB4E-BCCD-00941ED96D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987731F6-60EB-F14E-ABFE-A3087C42F5C6}"/>
                </a:ext>
              </a:extLst>
            </p:cNvPr>
            <p:cNvGrpSpPr/>
            <p:nvPr/>
          </p:nvGrpSpPr>
          <p:grpSpPr>
            <a:xfrm>
              <a:off x="7080743" y="1757265"/>
              <a:ext cx="320640" cy="325578"/>
              <a:chOff x="2795398" y="2990868"/>
              <a:chExt cx="320640" cy="325578"/>
            </a:xfrm>
          </p:grpSpPr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0A444A75-E0A2-7840-AB40-CF5E67F34C70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5A260871-EF9F-5A44-B541-DD226EE6E5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8" name="Right Arrow 317">
            <a:extLst>
              <a:ext uri="{FF2B5EF4-FFF2-40B4-BE49-F238E27FC236}">
                <a16:creationId xmlns:a16="http://schemas.microsoft.com/office/drawing/2014/main" id="{0C6CFA9A-90A5-A444-ADCB-09B43156A5B1}"/>
              </a:ext>
            </a:extLst>
          </p:cNvPr>
          <p:cNvSpPr/>
          <p:nvPr/>
        </p:nvSpPr>
        <p:spPr>
          <a:xfrm>
            <a:off x="1450323" y="1831415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ight Arrow 318">
            <a:extLst>
              <a:ext uri="{FF2B5EF4-FFF2-40B4-BE49-F238E27FC236}">
                <a16:creationId xmlns:a16="http://schemas.microsoft.com/office/drawing/2014/main" id="{594EA246-F336-404C-80AB-4768D6548C1A}"/>
              </a:ext>
            </a:extLst>
          </p:cNvPr>
          <p:cNvSpPr/>
          <p:nvPr/>
        </p:nvSpPr>
        <p:spPr>
          <a:xfrm>
            <a:off x="1450323" y="3039080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ight Arrow 319">
            <a:extLst>
              <a:ext uri="{FF2B5EF4-FFF2-40B4-BE49-F238E27FC236}">
                <a16:creationId xmlns:a16="http://schemas.microsoft.com/office/drawing/2014/main" id="{5F9F9706-E2D9-D84F-BF27-69DC688848C7}"/>
              </a:ext>
            </a:extLst>
          </p:cNvPr>
          <p:cNvSpPr/>
          <p:nvPr/>
        </p:nvSpPr>
        <p:spPr>
          <a:xfrm>
            <a:off x="1450323" y="422393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Right Arrow 320">
            <a:extLst>
              <a:ext uri="{FF2B5EF4-FFF2-40B4-BE49-F238E27FC236}">
                <a16:creationId xmlns:a16="http://schemas.microsoft.com/office/drawing/2014/main" id="{6EB2A0F3-C0F8-5D46-A6E1-318B6B458F7D}"/>
              </a:ext>
            </a:extLst>
          </p:cNvPr>
          <p:cNvSpPr/>
          <p:nvPr/>
        </p:nvSpPr>
        <p:spPr>
          <a:xfrm>
            <a:off x="1450323" y="5505507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ight Arrow 321">
            <a:extLst>
              <a:ext uri="{FF2B5EF4-FFF2-40B4-BE49-F238E27FC236}">
                <a16:creationId xmlns:a16="http://schemas.microsoft.com/office/drawing/2014/main" id="{C35766E6-BC83-9446-AFF1-6D7C170806A9}"/>
              </a:ext>
            </a:extLst>
          </p:cNvPr>
          <p:cNvSpPr/>
          <p:nvPr/>
        </p:nvSpPr>
        <p:spPr>
          <a:xfrm>
            <a:off x="3443899" y="1842455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ight Arrow 322">
            <a:extLst>
              <a:ext uri="{FF2B5EF4-FFF2-40B4-BE49-F238E27FC236}">
                <a16:creationId xmlns:a16="http://schemas.microsoft.com/office/drawing/2014/main" id="{D147278E-0BDC-C94D-B7D4-0BC5CF6068BD}"/>
              </a:ext>
            </a:extLst>
          </p:cNvPr>
          <p:cNvSpPr/>
          <p:nvPr/>
        </p:nvSpPr>
        <p:spPr>
          <a:xfrm>
            <a:off x="3443899" y="3050120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ight Arrow 323">
            <a:extLst>
              <a:ext uri="{FF2B5EF4-FFF2-40B4-BE49-F238E27FC236}">
                <a16:creationId xmlns:a16="http://schemas.microsoft.com/office/drawing/2014/main" id="{96CD53EA-651F-B844-9759-44EA2AA7ED4B}"/>
              </a:ext>
            </a:extLst>
          </p:cNvPr>
          <p:cNvSpPr/>
          <p:nvPr/>
        </p:nvSpPr>
        <p:spPr>
          <a:xfrm>
            <a:off x="3443899" y="423497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ight Arrow 324">
            <a:extLst>
              <a:ext uri="{FF2B5EF4-FFF2-40B4-BE49-F238E27FC236}">
                <a16:creationId xmlns:a16="http://schemas.microsoft.com/office/drawing/2014/main" id="{5FF7E0F9-D0F7-414E-B6E1-081237C7E0D3}"/>
              </a:ext>
            </a:extLst>
          </p:cNvPr>
          <p:cNvSpPr/>
          <p:nvPr/>
        </p:nvSpPr>
        <p:spPr>
          <a:xfrm>
            <a:off x="3443899" y="5516547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ight Arrow 325">
            <a:extLst>
              <a:ext uri="{FF2B5EF4-FFF2-40B4-BE49-F238E27FC236}">
                <a16:creationId xmlns:a16="http://schemas.microsoft.com/office/drawing/2014/main" id="{C9AC329D-3A21-3840-B290-2B96303719DB}"/>
              </a:ext>
            </a:extLst>
          </p:cNvPr>
          <p:cNvSpPr/>
          <p:nvPr/>
        </p:nvSpPr>
        <p:spPr>
          <a:xfrm>
            <a:off x="6060303" y="1849923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Right Arrow 326">
            <a:extLst>
              <a:ext uri="{FF2B5EF4-FFF2-40B4-BE49-F238E27FC236}">
                <a16:creationId xmlns:a16="http://schemas.microsoft.com/office/drawing/2014/main" id="{74086202-C4C5-5540-823A-EB016CB06126}"/>
              </a:ext>
            </a:extLst>
          </p:cNvPr>
          <p:cNvSpPr/>
          <p:nvPr/>
        </p:nvSpPr>
        <p:spPr>
          <a:xfrm>
            <a:off x="6060303" y="305758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ight Arrow 327">
            <a:extLst>
              <a:ext uri="{FF2B5EF4-FFF2-40B4-BE49-F238E27FC236}">
                <a16:creationId xmlns:a16="http://schemas.microsoft.com/office/drawing/2014/main" id="{35C3810F-3F0D-D041-A472-FD74CB598E2F}"/>
              </a:ext>
            </a:extLst>
          </p:cNvPr>
          <p:cNvSpPr/>
          <p:nvPr/>
        </p:nvSpPr>
        <p:spPr>
          <a:xfrm>
            <a:off x="6060303" y="4242446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ight Arrow 328">
            <a:extLst>
              <a:ext uri="{FF2B5EF4-FFF2-40B4-BE49-F238E27FC236}">
                <a16:creationId xmlns:a16="http://schemas.microsoft.com/office/drawing/2014/main" id="{B2806235-AE76-FA4C-85BE-E74350D77D57}"/>
              </a:ext>
            </a:extLst>
          </p:cNvPr>
          <p:cNvSpPr/>
          <p:nvPr/>
        </p:nvSpPr>
        <p:spPr>
          <a:xfrm>
            <a:off x="6060303" y="5524015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81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1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B4F07-BE7C-F846-8EF7-E80C810B4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21" y="1302641"/>
            <a:ext cx="8924544" cy="503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1ABB76-A8C0-674D-BF72-F87DC6289F2F}"/>
              </a:ext>
            </a:extLst>
          </p:cNvPr>
          <p:cNvSpPr/>
          <p:nvPr/>
        </p:nvSpPr>
        <p:spPr>
          <a:xfrm>
            <a:off x="775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5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A6E16-EC45-9C40-ABE8-F89038981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612"/>
            <a:ext cx="9144000" cy="50940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FEE9DDE-BFCE-BA49-9D55-23645A90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1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B5CCA-C104-1D4E-B9F6-8C4757720770}"/>
              </a:ext>
            </a:extLst>
          </p:cNvPr>
          <p:cNvSpPr/>
          <p:nvPr/>
        </p:nvSpPr>
        <p:spPr>
          <a:xfrm>
            <a:off x="775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83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1608B-635A-E947-9AD6-69A6946D9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7" y="2351526"/>
            <a:ext cx="8686800" cy="22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90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21975"/>
            <a:ext cx="8855242" cy="9245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8A5BA-5E88-1043-9735-C03D1C919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02" y="1678280"/>
            <a:ext cx="7659396" cy="46583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1F4A0A-FD07-9A46-8FED-C9866D65A31E}"/>
              </a:ext>
            </a:extLst>
          </p:cNvPr>
          <p:cNvSpPr/>
          <p:nvPr/>
        </p:nvSpPr>
        <p:spPr>
          <a:xfrm>
            <a:off x="1092199" y="893865"/>
            <a:ext cx="7508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is a </a:t>
            </a:r>
            <a:r>
              <a:rPr lang="en-US" b="1" dirty="0">
                <a:solidFill>
                  <a:schemeClr val="accent1"/>
                </a:solidFill>
              </a:rPr>
              <a:t>mathematical operation </a:t>
            </a:r>
            <a:r>
              <a:rPr lang="en-US" dirty="0">
                <a:solidFill>
                  <a:schemeClr val="accent1"/>
                </a:solidFill>
              </a:rPr>
              <a:t>to </a:t>
            </a:r>
            <a:r>
              <a:rPr lang="en-US" b="1" dirty="0">
                <a:solidFill>
                  <a:schemeClr val="accent1"/>
                </a:solidFill>
              </a:rPr>
              <a:t>merge two sets </a:t>
            </a:r>
            <a:r>
              <a:rPr lang="en-US" dirty="0">
                <a:solidFill>
                  <a:schemeClr val="accent1"/>
                </a:solidFill>
              </a:rPr>
              <a:t>of information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C96A99-5066-6E4D-A5FC-C2A18F9D28AB}"/>
              </a:ext>
            </a:extLst>
          </p:cNvPr>
          <p:cNvSpPr/>
          <p:nvPr/>
        </p:nvSpPr>
        <p:spPr>
          <a:xfrm>
            <a:off x="6068207" y="1185639"/>
            <a:ext cx="2171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3x3 convolution</a:t>
            </a:r>
          </a:p>
        </p:txBody>
      </p:sp>
    </p:spTree>
    <p:extLst>
      <p:ext uri="{BB962C8B-B14F-4D97-AF65-F5344CB8AC3E}">
        <p14:creationId xmlns:p14="http://schemas.microsoft.com/office/powerpoint/2010/main" val="2178430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E3C9D-1E49-4D47-BE6A-3A56471A0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90" y="2024024"/>
            <a:ext cx="7280123" cy="44338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40181D-F9E5-4D45-8FFD-B24FD52931FD}"/>
              </a:ext>
            </a:extLst>
          </p:cNvPr>
          <p:cNvSpPr/>
          <p:nvPr/>
        </p:nvSpPr>
        <p:spPr>
          <a:xfrm>
            <a:off x="1092200" y="1446226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CE283B-CE73-E04D-AA8A-9F9DA540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63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117BF9-E659-A94D-8B39-CD0A833DB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  2021/02/23  </a:t>
            </a:r>
            <a:r>
              <a:rPr lang="zh-TW" altLang="en-US" sz="2400" dirty="0"/>
              <a:t>資料探勘介紹 </a:t>
            </a:r>
            <a:r>
              <a:rPr lang="en-US" altLang="zh-TW" sz="2400" dirty="0"/>
              <a:t>(Introduction to data mining)</a:t>
            </a:r>
          </a:p>
          <a:p>
            <a:pPr marL="0" indent="0">
              <a:buNone/>
            </a:pPr>
            <a:r>
              <a:rPr lang="en-US" altLang="zh-TW" sz="2400" dirty="0"/>
              <a:t>2  2021/03/02  ABC</a:t>
            </a:r>
            <a:r>
              <a:rPr lang="zh-TW" altLang="en-US" sz="2400" dirty="0"/>
              <a:t>：人工智慧，大數據，雲端運算 </a:t>
            </a:r>
            <a:br>
              <a:rPr lang="en-US" altLang="zh-TW" sz="2400" dirty="0"/>
            </a:br>
            <a:r>
              <a:rPr lang="en-US" altLang="zh-TW" sz="2400" dirty="0"/>
              <a:t>                            (ABC: AI, Big Data, Cloud Computing)</a:t>
            </a:r>
          </a:p>
          <a:p>
            <a:pPr marL="0" indent="0">
              <a:buNone/>
            </a:pPr>
            <a:r>
              <a:rPr lang="en-US" altLang="zh-TW" sz="2400" dirty="0"/>
              <a:t>3  2021/03/09  Python</a:t>
            </a:r>
            <a:r>
              <a:rPr lang="zh-TW" altLang="en-US" sz="2400" dirty="0"/>
              <a:t>資料探勘的基礎 </a:t>
            </a:r>
            <a:br>
              <a:rPr lang="en-US" altLang="zh-TW" sz="2400" dirty="0"/>
            </a:br>
            <a:r>
              <a:rPr lang="en-US" altLang="zh-TW" sz="2400" dirty="0"/>
              <a:t>                            (Foundations of Data Mining in Python)</a:t>
            </a:r>
          </a:p>
          <a:p>
            <a:pPr marL="0" indent="0">
              <a:buNone/>
            </a:pPr>
            <a:r>
              <a:rPr lang="en-US" altLang="zh-TW" sz="2400" dirty="0"/>
              <a:t>4  2021/03/16  </a:t>
            </a:r>
            <a:r>
              <a:rPr lang="zh-TW" altLang="en-US" sz="2400" dirty="0"/>
              <a:t>資料科學與資料探勘：</a:t>
            </a:r>
            <a:r>
              <a:rPr lang="zh-TW" altLang="en-US" sz="2000" dirty="0"/>
              <a:t>發現，分析，可視化和呈現數據</a:t>
            </a:r>
            <a:br>
              <a:rPr lang="en-US" altLang="zh-TW" sz="1800" dirty="0"/>
            </a:br>
            <a:r>
              <a:rPr lang="en-US" altLang="zh-TW" sz="1800" dirty="0"/>
              <a:t>                                     </a:t>
            </a:r>
            <a:r>
              <a:rPr lang="en-US" altLang="zh-TW" sz="2400" dirty="0"/>
              <a:t>(Data Science and Data Mining: </a:t>
            </a:r>
            <a:br>
              <a:rPr lang="en-US" altLang="zh-TW" sz="2400" dirty="0"/>
            </a:br>
            <a:r>
              <a:rPr lang="en-US" altLang="zh-TW" sz="2400" dirty="0"/>
              <a:t>                             </a:t>
            </a:r>
            <a:r>
              <a:rPr lang="en-US" altLang="zh-TW" sz="2200" dirty="0"/>
              <a:t>Discovering, Analyzing, Visualizing and Presenting Data)</a:t>
            </a:r>
          </a:p>
          <a:p>
            <a:pPr marL="0" indent="0">
              <a:buNone/>
            </a:pPr>
            <a:r>
              <a:rPr lang="en-US" altLang="zh-TW" sz="2400" dirty="0"/>
              <a:t>5  2021/03/23  </a:t>
            </a:r>
            <a:r>
              <a:rPr lang="zh-TW" altLang="en-US" sz="2400" dirty="0"/>
              <a:t>非監督學習：關聯分析，購物籃分析</a:t>
            </a:r>
            <a:br>
              <a:rPr lang="en-US" altLang="zh-TW" sz="2400" dirty="0"/>
            </a:br>
            <a:r>
              <a:rPr lang="en-US" altLang="zh-TW" sz="2400" dirty="0"/>
              <a:t>    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(Unsupervised Learning: Association Analysis, </a:t>
            </a:r>
            <a:br>
              <a:rPr lang="en-US" altLang="zh-TW" sz="2400" dirty="0"/>
            </a:br>
            <a:r>
              <a:rPr lang="en-US" altLang="zh-TW" sz="2400" dirty="0"/>
              <a:t>                              Market Basket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6  2021/03/30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資料探勘個案研究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(Case Study on Data Mining I)</a:t>
            </a:r>
          </a:p>
        </p:txBody>
      </p:sp>
    </p:spTree>
    <p:extLst>
      <p:ext uri="{BB962C8B-B14F-4D97-AF65-F5344CB8AC3E}">
        <p14:creationId xmlns:p14="http://schemas.microsoft.com/office/powerpoint/2010/main" val="449283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26480-DB96-4447-B452-A6FF7CB5F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10" y="1942525"/>
            <a:ext cx="7347580" cy="45038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9082B7-BCD6-F548-8055-E9FBC2AB0729}"/>
              </a:ext>
            </a:extLst>
          </p:cNvPr>
          <p:cNvSpPr/>
          <p:nvPr/>
        </p:nvSpPr>
        <p:spPr>
          <a:xfrm>
            <a:off x="1541376" y="1478310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6F6101-B9B9-794A-9477-34C108EC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89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40816-E035-4749-90AF-39032882A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73" y="1289765"/>
            <a:ext cx="8409703" cy="48963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AEC0EDF-F723-5C42-802C-91981C0F14E1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D3BFB8-1C57-A240-9BCA-CF4C7FC48766}"/>
              </a:ext>
            </a:extLst>
          </p:cNvPr>
          <p:cNvSpPr/>
          <p:nvPr/>
        </p:nvSpPr>
        <p:spPr>
          <a:xfrm>
            <a:off x="768575" y="5786137"/>
            <a:ext cx="8050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Example convolution operation shown in 2D using a 3x3 filter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91DC1-FE47-9449-B348-AADCDADD9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411" y="801935"/>
            <a:ext cx="1604210" cy="9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87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DBB10-B91E-A24A-A0C5-D922AA68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16" y="1479556"/>
            <a:ext cx="7746165" cy="446736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F0982CB-8AC9-3742-A3D7-8EB799511C75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</a:p>
          <a:p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54DA61-FA0B-F844-A33B-CBCCB1B7C054}"/>
              </a:ext>
            </a:extLst>
          </p:cNvPr>
          <p:cNvSpPr/>
          <p:nvPr/>
        </p:nvSpPr>
        <p:spPr>
          <a:xfrm>
            <a:off x="2702961" y="912673"/>
            <a:ext cx="1869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different filters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76C489-F45C-6E45-A49D-51D4C0D9AE95}"/>
              </a:ext>
            </a:extLst>
          </p:cNvPr>
          <p:cNvSpPr/>
          <p:nvPr/>
        </p:nvSpPr>
        <p:spPr>
          <a:xfrm>
            <a:off x="4571999" y="897747"/>
            <a:ext cx="3241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feature maps of size 32x32x1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AF7E92-4059-3349-846E-23191A76738A}"/>
              </a:ext>
            </a:extLst>
          </p:cNvPr>
          <p:cNvSpPr/>
          <p:nvPr/>
        </p:nvSpPr>
        <p:spPr>
          <a:xfrm>
            <a:off x="3904337" y="5836232"/>
            <a:ext cx="4780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final output of the convolution layer: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volume of size 32x32x10</a:t>
            </a:r>
          </a:p>
        </p:txBody>
      </p:sp>
    </p:spTree>
    <p:extLst>
      <p:ext uri="{BB962C8B-B14F-4D97-AF65-F5344CB8AC3E}">
        <p14:creationId xmlns:p14="http://schemas.microsoft.com/office/powerpoint/2010/main" val="2604381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B4432-BEE7-E84C-8D10-33AB24B9C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34" y="1707911"/>
            <a:ext cx="7607732" cy="44597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919230-88C3-944E-914C-5BEB819B518E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1395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</a:p>
          <a:p>
            <a:r>
              <a:rPr lang="en-US" b="0" dirty="0">
                <a:solidFill>
                  <a:schemeClr val="accent1"/>
                </a:solidFill>
              </a:rPr>
              <a:t>Sliding operation at 4 locations</a:t>
            </a:r>
          </a:p>
        </p:txBody>
      </p:sp>
    </p:spTree>
    <p:extLst>
      <p:ext uri="{BB962C8B-B14F-4D97-AF65-F5344CB8AC3E}">
        <p14:creationId xmlns:p14="http://schemas.microsoft.com/office/powerpoint/2010/main" val="1964016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D1EAB-393D-944F-A8CF-6C53046F8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30" y="1629943"/>
            <a:ext cx="8398522" cy="44981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3F3304-3385-7547-8BB3-ED0D3EC7ED63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830149-9DB5-314F-9242-6DC314F8B4F1}"/>
              </a:ext>
            </a:extLst>
          </p:cNvPr>
          <p:cNvSpPr/>
          <p:nvPr/>
        </p:nvSpPr>
        <p:spPr>
          <a:xfrm>
            <a:off x="4904474" y="1168278"/>
            <a:ext cx="2384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two feature maps</a:t>
            </a:r>
          </a:p>
        </p:txBody>
      </p:sp>
    </p:spTree>
    <p:extLst>
      <p:ext uri="{BB962C8B-B14F-4D97-AF65-F5344CB8AC3E}">
        <p14:creationId xmlns:p14="http://schemas.microsoft.com/office/powerpoint/2010/main" val="18078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37832-44CD-3E41-AC09-280A898D5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917" y="2367152"/>
            <a:ext cx="6994984" cy="40907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A7B156-62EF-5C45-A092-1C22624268EB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5E8439-E098-0643-9AA8-EC2D09AE2B8A}"/>
              </a:ext>
            </a:extLst>
          </p:cNvPr>
          <p:cNvSpPr/>
          <p:nvPr/>
        </p:nvSpPr>
        <p:spPr>
          <a:xfrm>
            <a:off x="323528" y="987536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2017462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55A5C-D13F-AF41-ACF7-0160456AE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093" y="2138609"/>
            <a:ext cx="6667370" cy="42782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810563-C2FE-354A-855B-FFF4E52B8566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6E8F4-A530-1140-8073-94FD990FDB9F}"/>
              </a:ext>
            </a:extLst>
          </p:cNvPr>
          <p:cNvSpPr/>
          <p:nvPr/>
        </p:nvSpPr>
        <p:spPr>
          <a:xfrm>
            <a:off x="467544" y="987536"/>
            <a:ext cx="80638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2771630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A5E4B-0A06-5F43-AD47-EF50C8D89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9" y="1529931"/>
            <a:ext cx="7865459" cy="49029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9B6C959-7F8C-CC4D-B231-B8A3AA830DDB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C07F97-9AA0-014A-99FA-0938138F3806}"/>
              </a:ext>
            </a:extLst>
          </p:cNvPr>
          <p:cNvSpPr/>
          <p:nvPr/>
        </p:nvSpPr>
        <p:spPr>
          <a:xfrm>
            <a:off x="871301" y="955452"/>
            <a:ext cx="7563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</a:rPr>
              <a:t>1</a:t>
            </a:r>
            <a:r>
              <a:rPr lang="zh-TW" alt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chemeClr val="accent1"/>
                </a:solidFill>
              </a:rPr>
              <a:t>with </a:t>
            </a:r>
            <a:r>
              <a:rPr lang="en-US" sz="3200" b="1" dirty="0">
                <a:solidFill>
                  <a:schemeClr val="accent1"/>
                </a:solidFill>
              </a:rPr>
              <a:t>Padding</a:t>
            </a:r>
          </a:p>
        </p:txBody>
      </p:sp>
    </p:spTree>
    <p:extLst>
      <p:ext uri="{BB962C8B-B14F-4D97-AF65-F5344CB8AC3E}">
        <p14:creationId xmlns:p14="http://schemas.microsoft.com/office/powerpoint/2010/main" val="4210033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85E55-1FBC-C741-85B2-5C673E89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81" y="2519275"/>
            <a:ext cx="8256704" cy="30152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D274F6-7577-BC41-BF91-C539C07D0418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Pooling </a:t>
            </a:r>
            <a:r>
              <a:rPr lang="en-US" dirty="0">
                <a:solidFill>
                  <a:schemeClr val="accent1"/>
                </a:solidFill>
              </a:rPr>
              <a:t>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D959D-385B-2246-8FE1-D8999AA80510}"/>
              </a:ext>
            </a:extLst>
          </p:cNvPr>
          <p:cNvSpPr/>
          <p:nvPr/>
        </p:nvSpPr>
        <p:spPr>
          <a:xfrm>
            <a:off x="3566373" y="1524664"/>
            <a:ext cx="3235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Max Pooling</a:t>
            </a:r>
          </a:p>
        </p:txBody>
      </p:sp>
    </p:spTree>
    <p:extLst>
      <p:ext uri="{BB962C8B-B14F-4D97-AF65-F5344CB8AC3E}">
        <p14:creationId xmlns:p14="http://schemas.microsoft.com/office/powerpoint/2010/main" val="2035059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D784E-D2FE-C24B-9ABF-E00A32879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1347776"/>
            <a:ext cx="6780629" cy="50467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7C2068-385E-BD4F-BA20-50A5C91EEBF9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Pooling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16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7  2021/04/06  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</a:rPr>
              <a:t>放假一天 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(Day off)</a:t>
            </a:r>
            <a:endParaRPr lang="en-US" altLang="zh-TW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altLang="zh-TW" sz="2400" dirty="0"/>
              <a:t>8  2021/04/13  </a:t>
            </a:r>
            <a:r>
              <a:rPr lang="zh-TW" altLang="en-US" sz="2400" dirty="0"/>
              <a:t>非監督學習：集群分析，行銷市場區隔</a:t>
            </a:r>
            <a:br>
              <a:rPr lang="en-US" altLang="zh-TW" sz="2400" dirty="0"/>
            </a:br>
            <a:r>
              <a:rPr lang="en-US" altLang="zh-TW" sz="2400" dirty="0"/>
              <a:t>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   </a:t>
            </a:r>
            <a:r>
              <a:rPr lang="en-US" altLang="zh-TW" sz="2000" dirty="0"/>
              <a:t>(Unsupervised Learning: Cluster Analysis, Market Segmentation)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2021/04/20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/>
              <a:t>10  2021/04/27  </a:t>
            </a:r>
            <a:r>
              <a:rPr lang="zh-TW" altLang="en-US" sz="2400" dirty="0"/>
              <a:t>監督學習：分類和預測 </a:t>
            </a:r>
            <a:br>
              <a:rPr lang="en-US" altLang="zh-TW" sz="2400" dirty="0"/>
            </a:br>
            <a:r>
              <a:rPr lang="en-US" altLang="zh-TW" sz="2400" dirty="0"/>
              <a:t>                               (Supervised Learning: Classification and Prediction)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11  2021/05/04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機器學習和深度學習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(Machine Learning and Deep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12  2021/05/11  </a:t>
            </a:r>
            <a:r>
              <a:rPr lang="zh-TW" altLang="en-US" sz="2400" dirty="0">
                <a:solidFill>
                  <a:srgbClr val="FF0000"/>
                </a:solidFill>
              </a:rPr>
              <a:t>卷積神經網絡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   (Convolutional Neural Networks)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9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178B2E-075F-9F4F-ABED-4D7C632C7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6" y="2280052"/>
            <a:ext cx="8550442" cy="35381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426548-375B-9340-B9DF-4DF3647D1AE5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506920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616A4-A956-124C-B4A2-A9F2B81F0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FA61C-D625-1648-A5DD-DD751493C7BE}"/>
              </a:ext>
            </a:extLst>
          </p:cNvPr>
          <p:cNvSpPr/>
          <p:nvPr/>
        </p:nvSpPr>
        <p:spPr>
          <a:xfrm>
            <a:off x="160421" y="2479357"/>
            <a:ext cx="8855242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model = Sequential()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(Conv2D(32,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name='conv_1', </a:t>
            </a:r>
          </a:p>
          <a:p>
            <a:r>
              <a:rPr lang="en-US" sz="1400" dirty="0">
                <a:latin typeface="Courier" pitchFamily="2" charset="0"/>
              </a:rPr>
              <a:t>                 </a:t>
            </a:r>
            <a:r>
              <a:rPr lang="en-US" sz="1400" dirty="0" err="1">
                <a:latin typeface="Courier" pitchFamily="2" charset="0"/>
              </a:rPr>
              <a:t>input_shape</a:t>
            </a:r>
            <a:r>
              <a:rPr lang="en-US" sz="1400" dirty="0">
                <a:latin typeface="Courier" pitchFamily="2" charset="0"/>
              </a:rPr>
              <a:t>=(150, 150, 3)))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name='maxpool_1'))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(Conv2D(64,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(Conv2D(128,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name='conv_3'))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name='maxpool_3'))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(Conv2D(128,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name='conv_4'))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name='maxpool_4'))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(Flatten())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(Dropout(0.5))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(Dense(512,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name='dense_1'))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(Dense(128,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name='dense_2'))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(Dense(1, activation='sigmoid', name='output'))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D99BB-FD10-7F4D-B20D-6081E1E77DE4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D0DD8-AA98-F64F-9EF6-FF553BCEDAF5}"/>
              </a:ext>
            </a:extLst>
          </p:cNvPr>
          <p:cNvSpPr/>
          <p:nvPr/>
        </p:nvSpPr>
        <p:spPr>
          <a:xfrm>
            <a:off x="525379" y="1798506"/>
            <a:ext cx="8093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https://gist.github.com/ardendertat/0fc5515057c47e7386fe04e9334504e3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594706-2F14-E347-AF8E-A0F0F9AF3E05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2779813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2937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CD376-14DA-0E4A-A66A-FFA010197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2026650"/>
            <a:ext cx="83185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40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1DCD6-BA81-3041-951C-A94B23950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084" y="899868"/>
            <a:ext cx="3745832" cy="55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54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Visual Recognition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6000" dirty="0">
                <a:solidFill>
                  <a:schemeClr val="accent1"/>
                </a:solidFill>
              </a:rPr>
              <a:t>Image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7642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BC75D5C-6F46-1F41-B7B1-17C13D51AD2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04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91440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1331885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Convolutional Neural Networks </a:t>
            </a:r>
            <a: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>(CNNs / ConvNets)</a:t>
            </a:r>
          </a:p>
        </p:txBody>
      </p:sp>
      <p:sp>
        <p:nvSpPr>
          <p:cNvPr id="624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7D85584-062B-4949-B372-80776079170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827026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A regular 3-layer Neural Network</a:t>
            </a:r>
          </a:p>
        </p:txBody>
      </p:sp>
      <p:sp>
        <p:nvSpPr>
          <p:cNvPr id="634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1AB996-C069-8F46-896D-91231571D94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34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79575"/>
            <a:ext cx="91440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4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951362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 ConvNet arranges its neurons in three dimensions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(width, height, depth)</a:t>
            </a:r>
          </a:p>
        </p:txBody>
      </p:sp>
      <p:sp>
        <p:nvSpPr>
          <p:cNvPr id="655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4F6AA10-2DE6-1246-B1CA-1292EF3D2C1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55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63" y="2433638"/>
            <a:ext cx="8685212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169354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activations of an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example ConvNet architecture.</a:t>
            </a:r>
          </a:p>
        </p:txBody>
      </p:sp>
      <p:sp>
        <p:nvSpPr>
          <p:cNvPr id="665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24D468F-47B4-CD4F-9971-B954AA789B1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656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91440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545478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13  2021/05/18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資料探勘個案研究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 (Case Study on Data Mining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14  2021/05/25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遞歸神經網絡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(Recurrent Neural Networks)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15  2021/06/01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強化學習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(Reinforcement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16  2021/06/08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社交網絡分析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(Social Network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2021/06/15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2021/06/22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(Final Project Report II)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0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501650" y="0"/>
            <a:ext cx="8229600" cy="1143000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endParaRPr lang="en-US" altLang="en-US" dirty="0">
              <a:latin typeface="Calibri" charset="0"/>
              <a:ea typeface="標楷體" charset="-120"/>
            </a:endParaRPr>
          </a:p>
        </p:txBody>
      </p:sp>
      <p:sp>
        <p:nvSpPr>
          <p:cNvPr id="675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8EAEBD-8DC3-D14F-9FA1-465FC54EB2A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75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844675"/>
            <a:ext cx="58928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55B1FB-B173-A54C-8DA0-CD93F04E1636}"/>
              </a:ext>
            </a:extLst>
          </p:cNvPr>
          <p:cNvSpPr/>
          <p:nvPr/>
        </p:nvSpPr>
        <p:spPr>
          <a:xfrm>
            <a:off x="694155" y="1475343"/>
            <a:ext cx="2826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Roboto"/>
              </a:rPr>
              <a:t>32x32x3 CIFAR-10 image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96B07E-B5B2-6F43-BA88-FDB27EC7906F}"/>
              </a:ext>
            </a:extLst>
          </p:cNvPr>
          <p:cNvSpPr/>
          <p:nvPr/>
        </p:nvSpPr>
        <p:spPr>
          <a:xfrm>
            <a:off x="4422775" y="1415405"/>
            <a:ext cx="3387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/>
              </a:rPr>
              <a:t>first Convolutional layer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128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86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030878D-8530-3447-95BC-7CE0967B731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86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83693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736711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254"/>
            <a:ext cx="8229600" cy="8191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Convolution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89103" y="6488668"/>
            <a:ext cx="695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http://cs231n.github.io/convolutional-networks/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954C8A-D660-224F-9CF1-A77E241E4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06" y="899409"/>
            <a:ext cx="6348194" cy="565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682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457200" y="26977"/>
            <a:ext cx="8229600" cy="777875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endParaRPr lang="en-US" altLang="en-US" dirty="0">
              <a:latin typeface="Calibri" charset="0"/>
              <a:ea typeface="標楷體" charset="-120"/>
            </a:endParaRPr>
          </a:p>
        </p:txBody>
      </p:sp>
      <p:sp>
        <p:nvSpPr>
          <p:cNvPr id="69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8635918-FD0B-B240-9D9E-1C3A85E9E74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963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456" y="2048110"/>
            <a:ext cx="5621087" cy="444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65DD7F-F74F-3740-9B5A-C64AA1D9FE5F}"/>
              </a:ext>
            </a:extLst>
          </p:cNvPr>
          <p:cNvSpPr/>
          <p:nvPr/>
        </p:nvSpPr>
        <p:spPr>
          <a:xfrm>
            <a:off x="2183401" y="804852"/>
            <a:ext cx="5862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input volume of size [224x224x64]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is pooled with </a:t>
            </a:r>
            <a:r>
              <a:rPr lang="en-US" sz="2400" b="1" dirty="0">
                <a:solidFill>
                  <a:schemeClr val="accent1"/>
                </a:solidFill>
              </a:rPr>
              <a:t>filter</a:t>
            </a:r>
            <a:r>
              <a:rPr lang="en-US" sz="2400" dirty="0">
                <a:solidFill>
                  <a:schemeClr val="accent1"/>
                </a:solidFill>
              </a:rPr>
              <a:t> size 2, </a:t>
            </a:r>
            <a:r>
              <a:rPr lang="en-US" sz="2400" b="1" dirty="0">
                <a:solidFill>
                  <a:schemeClr val="accent1"/>
                </a:solidFill>
              </a:rPr>
              <a:t>stride</a:t>
            </a:r>
            <a:r>
              <a:rPr lang="en-US" sz="2400" dirty="0">
                <a:solidFill>
                  <a:schemeClr val="accent1"/>
                </a:solidFill>
              </a:rPr>
              <a:t> 2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into output volume of size [112x112x64]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3477D3-B697-AB42-9336-F68447FEA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3"/>
              </a:rPr>
              <a:t>http://cs231n.github.io/convolutional-networks/</a:t>
            </a:r>
            <a:r>
              <a:rPr lang="en-US" alt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44104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r>
              <a:rPr lang="en-US" altLang="en-US" sz="4800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br>
              <a:rPr lang="en-US" altLang="en-US" sz="48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4800">
                <a:solidFill>
                  <a:srgbClr val="4F81BD"/>
                </a:solidFill>
                <a:latin typeface="Calibri" charset="0"/>
                <a:ea typeface="標楷體" charset="-120"/>
              </a:rPr>
              <a:t>max pooling</a:t>
            </a:r>
          </a:p>
        </p:txBody>
      </p:sp>
      <p:sp>
        <p:nvSpPr>
          <p:cNvPr id="706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A845006-7265-3346-81B8-DADBAD9013D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065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3"/>
              </a:rPr>
              <a:t>http://cs231n.github.io/convolutional-networks/</a:t>
            </a:r>
            <a:r>
              <a:rPr lang="en-US" alt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46031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Convolutional Neural Networks (CNN) (LeNet)</a:t>
            </a:r>
          </a:p>
        </p:txBody>
      </p:sp>
      <p:sp>
        <p:nvSpPr>
          <p:cNvPr id="747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353B0F0-5472-2A41-81EC-85641E4B2D5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1050" y="6488113"/>
            <a:ext cx="51641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http://deeplearning.net/tutorial/lenet.html</a:t>
            </a:r>
            <a:endParaRPr lang="en-US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7475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91440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523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34F5-82D3-8545-8052-D1EEC4E6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6B4EA1-8296-2543-B731-8DB2E76ECD49}"/>
              </a:ext>
            </a:extLst>
          </p:cNvPr>
          <p:cNvSpPr/>
          <p:nvPr/>
        </p:nvSpPr>
        <p:spPr>
          <a:xfrm>
            <a:off x="899592" y="6453336"/>
            <a:ext cx="75248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Joseph Redmon, Santosh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Divvala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Ross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Girshick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Ali Farhadi (2016). "You only look once: Unified, real-time object detection."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In Proceedings of the IEEE conference on computer vision and pattern recognition, pp. 779-788. 2016.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9BC519-4851-2442-AE9C-7CBF5D72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667"/>
            <a:ext cx="8229600" cy="10759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You Only Look Once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YOLO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812D6B-8868-584B-9A06-7B448EAB8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80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84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34F5-82D3-8545-8052-D1EEC4E6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6B4EA1-8296-2543-B731-8DB2E76ECD49}"/>
              </a:ext>
            </a:extLst>
          </p:cNvPr>
          <p:cNvSpPr/>
          <p:nvPr/>
        </p:nvSpPr>
        <p:spPr>
          <a:xfrm>
            <a:off x="899592" y="6453336"/>
            <a:ext cx="75248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Joseph Redmon, Santosh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Divvala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Ross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Girshick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Ali Farhadi (2016). "You only look once: Unified, real-time object detection."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In Proceedings of the IEEE conference on computer vision and pattern recognition, pp. 779-788. 2016.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9BC519-4851-2442-AE9C-7CBF5D72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You Only Look Once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YOLO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YOLO Detection System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F2236-F355-5D4E-8CBD-EEBE29841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9047"/>
            <a:ext cx="9144000" cy="20199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1B0762-E6C4-8441-A92A-AA1CE15F8C8C}"/>
              </a:ext>
            </a:extLst>
          </p:cNvPr>
          <p:cNvSpPr/>
          <p:nvPr/>
        </p:nvSpPr>
        <p:spPr>
          <a:xfrm>
            <a:off x="428504" y="4841284"/>
            <a:ext cx="84639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(1) resizes the input image to 448 × 448, </a:t>
            </a:r>
            <a:br>
              <a:rPr lang="en-US" sz="22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chemeClr val="accent1"/>
                </a:solidFill>
              </a:rPr>
              <a:t>(2) runs a single convolutional network on the image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(3) thresholds the resulting detections by the model’s confidence.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10272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34F5-82D3-8545-8052-D1EEC4E6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6B4EA1-8296-2543-B731-8DB2E76ECD49}"/>
              </a:ext>
            </a:extLst>
          </p:cNvPr>
          <p:cNvSpPr/>
          <p:nvPr/>
        </p:nvSpPr>
        <p:spPr>
          <a:xfrm>
            <a:off x="899592" y="6453336"/>
            <a:ext cx="75248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Joseph Redmon, Santosh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Divvala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Ross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Girshick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Ali Farhadi (2016). "You only look once: Unified, real-time object detection."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In Proceedings of the IEEE conference on computer vision and pattern recognition, pp. 779-788. 2016.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9BC519-4851-2442-AE9C-7CBF5D72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757"/>
            <a:ext cx="8229600" cy="8849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You Only Look Once (YOLO) Model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AF46B-CE51-9944-98E9-A145CF99E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7" y="973093"/>
            <a:ext cx="8656986" cy="545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58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34F5-82D3-8545-8052-D1EEC4E6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6B4EA1-8296-2543-B731-8DB2E76ECD49}"/>
              </a:ext>
            </a:extLst>
          </p:cNvPr>
          <p:cNvSpPr/>
          <p:nvPr/>
        </p:nvSpPr>
        <p:spPr>
          <a:xfrm>
            <a:off x="899592" y="6453336"/>
            <a:ext cx="75248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Joseph Redmon, Santosh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Divvala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Ross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Girshick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Ali Farhadi (2016). "You only look once: Unified, real-time object detection."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In Proceedings of the IEEE conference on computer vision and pattern recognition, pp. 779-788. 2016.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9BC519-4851-2442-AE9C-7CBF5D72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9705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You Only Look Once (YOLO)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 Unified, Real-Time Object Detection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Architecture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347D5B-B399-E446-ABFA-0E4D28930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2" y="2190757"/>
            <a:ext cx="8935274" cy="36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33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5" y="274637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Convolutional Neural Networks 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306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34F5-82D3-8545-8052-D1EEC4E6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6B4EA1-8296-2543-B731-8DB2E76ECD49}"/>
              </a:ext>
            </a:extLst>
          </p:cNvPr>
          <p:cNvSpPr/>
          <p:nvPr/>
        </p:nvSpPr>
        <p:spPr>
          <a:xfrm>
            <a:off x="899592" y="6453336"/>
            <a:ext cx="75248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Joseph Redmon, Santosh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Divvala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Ross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Girshick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Ali Farhadi (2016). "You only look once: Unified, real-time object detection."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In Proceedings of the IEEE conference on computer vision and pattern recognition, pp. 779-788. 2016.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9BC519-4851-2442-AE9C-7CBF5D72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732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You Only Look Once (YOLO)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Picasso Dataset precision-recall curves</a:t>
            </a: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14BCEE-9A5E-8242-94BC-1B01B5CD9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98" y="1368975"/>
            <a:ext cx="6616203" cy="51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52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34F5-82D3-8545-8052-D1EEC4E6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6B4EA1-8296-2543-B731-8DB2E76ECD49}"/>
              </a:ext>
            </a:extLst>
          </p:cNvPr>
          <p:cNvSpPr/>
          <p:nvPr/>
        </p:nvSpPr>
        <p:spPr>
          <a:xfrm>
            <a:off x="457200" y="6453336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Alexey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Bochkovskiy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-Yao Wang, and Hong-Yuan Mark Liao (2020). "Yolov4: Optimal speed and accuracy of object detection."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arXiv:2004.10934 (2020).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9BC519-4851-2442-AE9C-7CBF5D72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757"/>
            <a:ext cx="8229600" cy="8849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YOLOv4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21A3CD-06B1-8342-8241-96EA49DE9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82" y="866041"/>
            <a:ext cx="7524836" cy="554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541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34F5-82D3-8545-8052-D1EEC4E6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6B4EA1-8296-2543-B731-8DB2E76ECD49}"/>
              </a:ext>
            </a:extLst>
          </p:cNvPr>
          <p:cNvSpPr/>
          <p:nvPr/>
        </p:nvSpPr>
        <p:spPr>
          <a:xfrm>
            <a:off x="457200" y="6453336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Alexey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Bochkovskiy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-Yao Wang, and Hong-Yuan Mark Liao (2020). "Yolov4: Optimal speed and accuracy of object detection."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arXiv:2004.10934 (2020).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9BC519-4851-2442-AE9C-7CBF5D72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757"/>
            <a:ext cx="8229600" cy="8849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YOLOv4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2F9D4-7716-5240-815D-5DEC48AEA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56" y="893092"/>
            <a:ext cx="6988287" cy="549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777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34F5-82D3-8545-8052-D1EEC4E6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9BC519-4851-2442-AE9C-7CBF5D72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757"/>
            <a:ext cx="8229600" cy="124501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YOLOv4: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Optimal speed and accuracy of object detection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9E5AA-5401-8E46-8B76-BA5E84F94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" y="1767335"/>
            <a:ext cx="8992716" cy="43979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013E0F-CC61-B645-B59C-9C3AF9B3EC9C}"/>
              </a:ext>
            </a:extLst>
          </p:cNvPr>
          <p:cNvSpPr/>
          <p:nvPr/>
        </p:nvSpPr>
        <p:spPr>
          <a:xfrm>
            <a:off x="457200" y="6453336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Alexey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Bochkovskiy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-Yao Wang, and Hong-Yuan Mark Liao (2020). "Yolov4: Optimal speed and accuracy of object detection."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arXiv:2004.10934 (2020).</a:t>
            </a:r>
          </a:p>
        </p:txBody>
      </p:sp>
    </p:spTree>
    <p:extLst>
      <p:ext uri="{BB962C8B-B14F-4D97-AF65-F5344CB8AC3E}">
        <p14:creationId xmlns:p14="http://schemas.microsoft.com/office/powerpoint/2010/main" val="33149598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34F5-82D3-8545-8052-D1EEC4E6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9BC519-4851-2442-AE9C-7CBF5D72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2338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EfficientDet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0ABE4-561A-E444-BBE9-2701EAAE8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08" y="792911"/>
            <a:ext cx="7571184" cy="56783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FDF1F3-EE02-A643-9E03-F2CCA25545EC}"/>
              </a:ext>
            </a:extLst>
          </p:cNvPr>
          <p:cNvSpPr/>
          <p:nvPr/>
        </p:nvSpPr>
        <p:spPr>
          <a:xfrm>
            <a:off x="457200" y="6453336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Mingxing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Ruoming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Pang, and Quoc V. Le (2020).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Efficientdet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Scalable and efficient object detection." In Proceedings of the IEEE/CVF conference on computer vision and pattern recognition, pp. 10781-10790. 2020.</a:t>
            </a:r>
          </a:p>
        </p:txBody>
      </p:sp>
    </p:spTree>
    <p:extLst>
      <p:ext uri="{BB962C8B-B14F-4D97-AF65-F5344CB8AC3E}">
        <p14:creationId xmlns:p14="http://schemas.microsoft.com/office/powerpoint/2010/main" val="35041209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34F5-82D3-8545-8052-D1EEC4E6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9BC519-4851-2442-AE9C-7CBF5D72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584"/>
            <a:ext cx="8229600" cy="1502216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EfficientDet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Scalable and Efficient Object Detection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FDF1F3-EE02-A643-9E03-F2CCA25545EC}"/>
              </a:ext>
            </a:extLst>
          </p:cNvPr>
          <p:cNvSpPr/>
          <p:nvPr/>
        </p:nvSpPr>
        <p:spPr>
          <a:xfrm>
            <a:off x="457200" y="6453336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Mingxing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Ruoming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Pang, and Quoc V. Le (2020).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Efficientdet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Scalable and efficient object detection." In Proceedings of the IEEE/CVF conference on computer vision and pattern recognition, pp. 10781-10790. 2020.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697FA-B29D-4C42-AD98-B2B4981CC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4304"/>
            <a:ext cx="9144000" cy="329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033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34F5-82D3-8545-8052-D1EEC4E6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6B4EA1-8296-2543-B731-8DB2E76ECD49}"/>
              </a:ext>
            </a:extLst>
          </p:cNvPr>
          <p:cNvSpPr/>
          <p:nvPr/>
        </p:nvSpPr>
        <p:spPr>
          <a:xfrm>
            <a:off x="899592" y="6567155"/>
            <a:ext cx="75248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https://github.com/ultralytics/yolov5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9BC519-4851-2442-AE9C-7CBF5D72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7784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YOLOv5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0C5CE6-CBEF-A845-AA12-CFCC68629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89" y="1094077"/>
            <a:ext cx="7524836" cy="54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618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34F5-82D3-8545-8052-D1EEC4E6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6B4EA1-8296-2543-B731-8DB2E76ECD49}"/>
              </a:ext>
            </a:extLst>
          </p:cNvPr>
          <p:cNvSpPr/>
          <p:nvPr/>
        </p:nvSpPr>
        <p:spPr>
          <a:xfrm>
            <a:off x="899592" y="6567155"/>
            <a:ext cx="75248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https://github.com/ultralytics/yolov5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9BC519-4851-2442-AE9C-7CBF5D72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667"/>
            <a:ext cx="8229600" cy="10759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YOLOv5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EE324-1027-AF42-897A-9F3843F5D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3" y="1700808"/>
            <a:ext cx="8656354" cy="43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534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60A69-E93F-BA43-9FF5-B86AE43B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65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YOLOv4 Object Detector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AA23A-4983-C241-AF05-57C9B807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46B39-6C55-5E4E-9D7E-C364315A3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4780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06A02B-B5C8-0547-BBBA-32996DA8882F}"/>
              </a:ext>
            </a:extLst>
          </p:cNvPr>
          <p:cNvSpPr/>
          <p:nvPr/>
        </p:nvSpPr>
        <p:spPr>
          <a:xfrm>
            <a:off x="457200" y="6639163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theAIGuysCode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YOLOv4 Cloud Tutorial,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https://github.com/theAIGuysCode/YOLOv4-Cloud-Tutorial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229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60A69-E93F-BA43-9FF5-B86AE43B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65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Train Custom YOLOv4 Model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AA23A-4983-C241-AF05-57C9B807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43152C-3DDF-6D49-AB27-2BBBE90FE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401"/>
            <a:ext cx="9144000" cy="47849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909F9D-D459-FD4E-92D1-5DBFA2173844}"/>
              </a:ext>
            </a:extLst>
          </p:cNvPr>
          <p:cNvSpPr/>
          <p:nvPr/>
        </p:nvSpPr>
        <p:spPr>
          <a:xfrm>
            <a:off x="457200" y="6639163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theAIGuysCode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YOLOv4 Cloud Tutorial,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https://github.com/theAIGuysCode/YOLOv4-Cloud-Tutorial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23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52872"/>
          </a:xfrm>
        </p:spPr>
        <p:txBody>
          <a:bodyPr>
            <a:noAutofit/>
          </a:bodyPr>
          <a:lstStyle/>
          <a:p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  <a:endParaRPr lang="zh-TW" altLang="en-US" sz="72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8307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890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44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Convolutional Neural Networks (CNN)</a:t>
            </a:r>
          </a:p>
          <a:p>
            <a:pPr lvl="1"/>
            <a:r>
              <a:rPr lang="en-US" altLang="zh-TW" sz="40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Convolution</a:t>
            </a:r>
          </a:p>
          <a:p>
            <a:pPr lvl="1"/>
            <a:r>
              <a:rPr lang="en-US" altLang="zh-TW" sz="40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Pooling</a:t>
            </a:r>
          </a:p>
          <a:p>
            <a:pPr lvl="1"/>
            <a:r>
              <a:rPr lang="en-US" altLang="zh-TW" sz="40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Fully Connection (FC) (Flattening)</a:t>
            </a:r>
          </a:p>
          <a:p>
            <a:r>
              <a:rPr lang="en-US" altLang="zh-TW" sz="44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Computer Vision</a:t>
            </a:r>
          </a:p>
          <a:p>
            <a:pPr lvl="1"/>
            <a:r>
              <a:rPr lang="en-US" altLang="zh-TW" sz="40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Image Classification</a:t>
            </a:r>
          </a:p>
          <a:p>
            <a:pPr lvl="1"/>
            <a:r>
              <a:rPr lang="en-US" altLang="zh-TW" sz="40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Object Detection</a:t>
            </a:r>
          </a:p>
        </p:txBody>
      </p:sp>
      <p:sp>
        <p:nvSpPr>
          <p:cNvPr id="9830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C2D1DF9-9518-C645-AF28-B68D86E73EE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628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9E6F0-48BE-3241-AE20-FD55D83E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C4F671-C12D-4246-9295-38EACAA67AB2}"/>
              </a:ext>
            </a:extLst>
          </p:cNvPr>
          <p:cNvSpPr/>
          <p:nvPr/>
        </p:nvSpPr>
        <p:spPr>
          <a:xfrm>
            <a:off x="899592" y="6567155"/>
            <a:ext cx="75248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https://colab.research.google.com/github/ultralytics/yolov5/blob/master/tutorial.ipynb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721664-60DA-6348-8172-22CF01DD8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667"/>
            <a:ext cx="8229600" cy="10759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YOLOv5 Tutorial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69E6C9-536E-0448-A3BA-3A813B582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45"/>
            <a:ext cx="9144000" cy="452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050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3BC6-A982-0E4E-9FD1-6F36A172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932"/>
            <a:ext cx="8229600" cy="72219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 2.0 MNIST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5629-A0D8-3D48-84B6-E4287114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407480-FE1F-5049-A936-4FA920CCB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174" y="846253"/>
            <a:ext cx="6976870" cy="56751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2E1BB6-4F4E-AA4E-BBD8-F35DA6F2D2E2}"/>
              </a:ext>
            </a:extLst>
          </p:cNvPr>
          <p:cNvSpPr/>
          <p:nvPr/>
        </p:nvSpPr>
        <p:spPr>
          <a:xfrm>
            <a:off x="2288728" y="6466443"/>
            <a:ext cx="38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https://www.tensorflow.org/overview/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FF8798-4DD7-7B41-A494-5DE1DDAB0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468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Image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BA261-46F5-B648-9FEF-D51A3DC35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01" y="1417638"/>
            <a:ext cx="8747315" cy="49675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1401581" y="6536350"/>
            <a:ext cx="5988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https://www.tensorflow.org/tutorials/keras/classification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CB4AE-D2E7-D64A-92E7-52C0FB1C7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392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Image Classification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Fashion MNIST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1401581" y="6536350"/>
            <a:ext cx="5988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https://www.tensorflow.org/tutorials/keras/classification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99D19-E33A-204E-9EC8-0A47A458B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439" y="1528816"/>
            <a:ext cx="5859122" cy="4896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67E56A-E3E0-4A41-91AD-1A78CF562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394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667"/>
            <a:ext cx="8229600" cy="10759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Basic Classification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Fashion MNIST Image Classification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139CF-281D-AD43-8025-AE0B0C691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682"/>
            <a:ext cx="9144000" cy="50565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E32EE7-C0C2-5B43-B232-6D1D61C6DD51}"/>
              </a:ext>
            </a:extLst>
          </p:cNvPr>
          <p:cNvSpPr/>
          <p:nvPr/>
        </p:nvSpPr>
        <p:spPr>
          <a:xfrm>
            <a:off x="107504" y="1228700"/>
            <a:ext cx="878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https://colab.research.google.com/drive/19PJOJi1vn1kjcutlzNHjRSLbeVl4kd5z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EAB57-D6D2-C04C-8052-2630197CEEFD}"/>
              </a:ext>
            </a:extLst>
          </p:cNvPr>
          <p:cNvSpPr/>
          <p:nvPr/>
        </p:nvSpPr>
        <p:spPr>
          <a:xfrm>
            <a:off x="376707" y="6608427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https://colab.research.google.com/github/tensorflow/docs/blob/master/site/en/tutorials/keras/basic_classification.ipynb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99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2894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69" y="1308532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01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FF0000"/>
                </a:solidFill>
              </a:rPr>
              <a:t>Scikit</a:t>
            </a:r>
            <a:r>
              <a:rPr lang="en-US" sz="2200" dirty="0">
                <a:solidFill>
                  <a:srgbClr val="FF0000"/>
                </a:solidFill>
              </a:rPr>
              <a:t>-Learn, </a:t>
            </a:r>
            <a:r>
              <a:rPr lang="en-US" sz="2200" dirty="0" err="1">
                <a:solidFill>
                  <a:srgbClr val="FF0000"/>
                </a:solidFill>
              </a:rPr>
              <a:t>Keras</a:t>
            </a:r>
            <a:r>
              <a:rPr lang="en-US" sz="2200" dirty="0">
                <a:solidFill>
                  <a:srgbClr val="FF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2556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780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7" y="57176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1087395" y="983641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"/>
              </a:rPr>
              <a:t>The Machine Learning landscape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3"/>
              </a:rPr>
              <a:t>End-to-end Machine Learning project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4"/>
              </a:rPr>
              <a:t>Classification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5"/>
              </a:rPr>
              <a:t>Training Models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6"/>
              </a:rPr>
              <a:t>Support Vector Machines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7"/>
              </a:rPr>
              <a:t>Decision Trees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0"/>
              </a:rPr>
              <a:t>Unsupervised Learning Techniques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Artificial Neural Nets with Keras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Deep Neural Networks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 Models and Training with TensorFlow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Loading and Preprocessing Data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 Computer Vision Using Convolutional Neural Networks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 Sequences Using RNNs and CNNs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Natural Language Processing with RNNs and Attention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Representation Learning Using Autoencoders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Reinforcement Learning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2745454" y="6610537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5411" y="1115149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446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59521-B762-384A-804C-A14839A71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" y="1340997"/>
            <a:ext cx="9144000" cy="501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44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52872"/>
          </a:xfrm>
        </p:spPr>
        <p:txBody>
          <a:bodyPr>
            <a:noAutofit/>
          </a:bodyPr>
          <a:lstStyle/>
          <a:p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  <a:endParaRPr lang="zh-TW" altLang="en-US" sz="72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830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C2D1DF9-9518-C645-AF28-B68D86E73EE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FD79A351-54E9-FE45-9BF4-E3BC24444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890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44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Convolutional Neural Networks (CNN)</a:t>
            </a:r>
          </a:p>
          <a:p>
            <a:pPr lvl="1"/>
            <a:r>
              <a:rPr lang="en-US" altLang="zh-TW" sz="40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Convolution</a:t>
            </a:r>
          </a:p>
          <a:p>
            <a:pPr lvl="1"/>
            <a:r>
              <a:rPr lang="en-US" altLang="zh-TW" sz="40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Pooling</a:t>
            </a:r>
          </a:p>
          <a:p>
            <a:pPr lvl="1"/>
            <a:r>
              <a:rPr lang="en-US" altLang="zh-TW" sz="40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Fully Connection (FC) (Flattening)</a:t>
            </a:r>
          </a:p>
          <a:p>
            <a:r>
              <a:rPr lang="en-US" altLang="zh-TW" sz="44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Computer Vision</a:t>
            </a:r>
          </a:p>
          <a:p>
            <a:pPr lvl="1"/>
            <a:r>
              <a:rPr lang="en-US" altLang="zh-TW" sz="40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Image Classification</a:t>
            </a:r>
          </a:p>
          <a:p>
            <a:pPr lvl="1"/>
            <a:r>
              <a:rPr lang="en-US" altLang="zh-TW" sz="40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Object Detection</a:t>
            </a:r>
          </a:p>
        </p:txBody>
      </p:sp>
    </p:spTree>
    <p:extLst>
      <p:ext uri="{BB962C8B-B14F-4D97-AF65-F5344CB8AC3E}">
        <p14:creationId xmlns:p14="http://schemas.microsoft.com/office/powerpoint/2010/main" val="3278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75612"/>
            <a:ext cx="8831386" cy="212925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Computer Vision: Image </a:t>
            </a:r>
            <a:r>
              <a:rPr lang="en-US" sz="4000" dirty="0">
                <a:solidFill>
                  <a:schemeClr val="accent1"/>
                </a:solidFill>
              </a:rPr>
              <a:t>Classification,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Object Detection,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Object Instance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26FA4-C119-154F-A314-06CA29E8C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" y="2564904"/>
            <a:ext cx="8897937" cy="37257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18A56-4DF4-EE4F-918E-D77EAC6C7551}"/>
              </a:ext>
            </a:extLst>
          </p:cNvPr>
          <p:cNvSpPr/>
          <p:nvPr/>
        </p:nvSpPr>
        <p:spPr>
          <a:xfrm>
            <a:off x="1268021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</p:spTree>
    <p:extLst>
      <p:ext uri="{BB962C8B-B14F-4D97-AF65-F5344CB8AC3E}">
        <p14:creationId xmlns:p14="http://schemas.microsoft.com/office/powerpoint/2010/main" val="9979428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4754" name="內容版面配置區 2"/>
          <p:cNvSpPr>
            <a:spLocks noGrp="1"/>
          </p:cNvSpPr>
          <p:nvPr>
            <p:ph idx="1"/>
          </p:nvPr>
        </p:nvSpPr>
        <p:spPr>
          <a:xfrm>
            <a:off x="179388" y="908050"/>
            <a:ext cx="8785225" cy="5834063"/>
          </a:xfrm>
        </p:spPr>
        <p:txBody>
          <a:bodyPr>
            <a:normAutofit fontScale="47500" lnSpcReduction="20000"/>
          </a:bodyPr>
          <a:lstStyle/>
          <a:p>
            <a:r>
              <a:rPr lang="en-US" sz="3300" dirty="0" err="1"/>
              <a:t>Aurélien</a:t>
            </a:r>
            <a:r>
              <a:rPr lang="en-US" sz="3300" dirty="0"/>
              <a:t> </a:t>
            </a:r>
            <a:r>
              <a:rPr lang="en-US" sz="3300" dirty="0" err="1"/>
              <a:t>Géron</a:t>
            </a:r>
            <a:r>
              <a:rPr lang="en-US" sz="3300" dirty="0"/>
              <a:t> (2019), Hands-On Machine Learning with Scikit-Learn, </a:t>
            </a:r>
            <a:r>
              <a:rPr lang="en-US" sz="3300" dirty="0" err="1"/>
              <a:t>Keras</a:t>
            </a:r>
            <a:r>
              <a:rPr lang="en-US" sz="3300" dirty="0"/>
              <a:t>, and TensorFlow: Concepts, Tools, and Techniques to Build Intelligent Systems, 2nd Edition, O’Reilly Media.</a:t>
            </a:r>
            <a:br>
              <a:rPr lang="en-US" sz="3300" dirty="0"/>
            </a:br>
            <a:r>
              <a:rPr lang="en-US" sz="3300" dirty="0"/>
              <a:t> </a:t>
            </a:r>
            <a:r>
              <a:rPr lang="en-US" sz="3300" dirty="0">
                <a:hlinkClick r:id="rId2"/>
              </a:rPr>
              <a:t>https://github.com/wesm/pydata-book</a:t>
            </a:r>
            <a:endParaRPr lang="en-US" sz="3300" dirty="0"/>
          </a:p>
          <a:p>
            <a:r>
              <a:rPr lang="en-US" altLang="zh-TW" sz="3300" dirty="0"/>
              <a:t>Stuart Russell and Peter </a:t>
            </a:r>
            <a:r>
              <a:rPr lang="en-US" altLang="zh-TW" sz="3300" dirty="0" err="1"/>
              <a:t>Norvig</a:t>
            </a:r>
            <a:r>
              <a:rPr lang="en-US" altLang="zh-TW" sz="3300" dirty="0"/>
              <a:t> (2020), Artificial Intelligence: A Modern Approach, 4th Edition, Pearson.</a:t>
            </a:r>
            <a:endParaRPr lang="en-US" altLang="zh-TW" sz="3300" dirty="0">
              <a:latin typeface="Calibri" charset="0"/>
              <a:ea typeface="標楷體" charset="-120"/>
            </a:endParaRPr>
          </a:p>
          <a:p>
            <a:r>
              <a:rPr lang="en-US" altLang="zh-TW" sz="3300" dirty="0">
                <a:latin typeface="Calibri" charset="0"/>
                <a:ea typeface="標楷體" charset="-120"/>
              </a:rPr>
              <a:t>Luis Serrano (2017), A friendly introduction to Convolutional Neural Networks and Image Recognition, </a:t>
            </a:r>
            <a:r>
              <a:rPr lang="en-US" altLang="zh-TW" sz="3300" dirty="0">
                <a:latin typeface="Calibri" charset="0"/>
                <a:ea typeface="標楷體" charset="-120"/>
                <a:hlinkClick r:id="rId3"/>
              </a:rPr>
              <a:t>https://www.youtube.com/watch?v=2-Ol7ZB0MmU</a:t>
            </a:r>
            <a:endParaRPr lang="en-US" altLang="zh-TW" sz="3300" dirty="0">
              <a:latin typeface="Calibri" charset="0"/>
              <a:ea typeface="標楷體" charset="-120"/>
            </a:endParaRPr>
          </a:p>
          <a:p>
            <a:r>
              <a:rPr lang="en-US" altLang="zh-TW" sz="3300" dirty="0">
                <a:latin typeface="Calibri" charset="0"/>
                <a:ea typeface="標楷體" charset="-120"/>
              </a:rPr>
              <a:t>Arden </a:t>
            </a:r>
            <a:r>
              <a:rPr lang="en-US" altLang="zh-TW" sz="3300" dirty="0" err="1">
                <a:latin typeface="Calibri" charset="0"/>
                <a:ea typeface="標楷體" charset="-120"/>
              </a:rPr>
              <a:t>Dertat</a:t>
            </a:r>
            <a:r>
              <a:rPr lang="en-US" altLang="zh-TW" sz="3300" dirty="0">
                <a:latin typeface="Calibri" charset="0"/>
                <a:ea typeface="標楷體" charset="-120"/>
              </a:rPr>
              <a:t> (2017), Applied Deep Learning - Part 4: Convolutional Neural Networks,  </a:t>
            </a:r>
            <a:r>
              <a:rPr lang="en-US" altLang="zh-TW" sz="2200" dirty="0">
                <a:latin typeface="Calibri" charset="0"/>
                <a:ea typeface="標楷體" charset="-120"/>
                <a:hlinkClick r:id="rId4"/>
              </a:rPr>
              <a:t>https://towardsdatascience.com/applied-deep-learning-part-4-convolutional-neural-networks-584bc134c1e2</a:t>
            </a:r>
            <a:endParaRPr lang="en-US" altLang="zh-TW" sz="2200" dirty="0">
              <a:latin typeface="Calibri" charset="0"/>
              <a:ea typeface="標楷體" charset="-120"/>
            </a:endParaRPr>
          </a:p>
          <a:p>
            <a:r>
              <a:rPr lang="en-US" altLang="zh-TW" sz="3300" dirty="0">
                <a:latin typeface="Calibri" charset="0"/>
                <a:ea typeface="標楷體" charset="-120"/>
              </a:rPr>
              <a:t>CS231n: Convolutional Neural Networks for Visual Recognition, </a:t>
            </a:r>
            <a:r>
              <a:rPr lang="en-US" altLang="zh-TW" sz="3300" dirty="0">
                <a:latin typeface="Calibri" charset="0"/>
                <a:ea typeface="標楷體" charset="-120"/>
                <a:hlinkClick r:id="rId5"/>
              </a:rPr>
              <a:t>https://cs231n.github.io/convolutional-networks/</a:t>
            </a:r>
            <a:endParaRPr lang="en-US" altLang="zh-TW" sz="3300" dirty="0">
              <a:latin typeface="Calibri" charset="0"/>
              <a:ea typeface="標楷體" charset="-120"/>
            </a:endParaRPr>
          </a:p>
          <a:p>
            <a:r>
              <a:rPr lang="en-US" altLang="zh-TW" sz="3300" dirty="0" err="1">
                <a:latin typeface="Calibri" charset="0"/>
                <a:ea typeface="標楷體" charset="-120"/>
              </a:rPr>
              <a:t>Chien</a:t>
            </a:r>
            <a:r>
              <a:rPr lang="en-US" altLang="zh-TW" sz="3300" dirty="0">
                <a:latin typeface="Calibri" charset="0"/>
                <a:ea typeface="標楷體" charset="-120"/>
              </a:rPr>
              <a:t>-Yao Wang, Alexey </a:t>
            </a:r>
            <a:r>
              <a:rPr lang="en-US" altLang="zh-TW" sz="3300" dirty="0" err="1">
                <a:latin typeface="Calibri" charset="0"/>
                <a:ea typeface="標楷體" charset="-120"/>
              </a:rPr>
              <a:t>Bochkovskiy</a:t>
            </a:r>
            <a:r>
              <a:rPr lang="en-US" altLang="zh-TW" sz="3300" dirty="0">
                <a:latin typeface="Calibri" charset="0"/>
                <a:ea typeface="標楷體" charset="-120"/>
              </a:rPr>
              <a:t>, and Hong-Yuan Mark Liao (2020). "Scaled-YOLOv4: Scaling Cross Stage Partial Network." </a:t>
            </a:r>
            <a:r>
              <a:rPr lang="en-US" altLang="zh-TW" sz="330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3300" dirty="0">
                <a:latin typeface="Calibri" charset="0"/>
                <a:ea typeface="標楷體" charset="-120"/>
              </a:rPr>
              <a:t> preprint arXiv:2011.08036 (2020).</a:t>
            </a:r>
          </a:p>
          <a:p>
            <a:r>
              <a:rPr lang="en-US" altLang="zh-TW" sz="3300" dirty="0">
                <a:latin typeface="Calibri" charset="0"/>
                <a:ea typeface="標楷體" charset="-120"/>
              </a:rPr>
              <a:t>Alexey </a:t>
            </a:r>
            <a:r>
              <a:rPr lang="en-US" altLang="zh-TW" sz="3300" dirty="0" err="1">
                <a:latin typeface="Calibri" charset="0"/>
                <a:ea typeface="標楷體" charset="-120"/>
              </a:rPr>
              <a:t>Bochkovskiy</a:t>
            </a:r>
            <a:r>
              <a:rPr lang="en-US" altLang="zh-TW" sz="3300" dirty="0">
                <a:latin typeface="Calibri" charset="0"/>
                <a:ea typeface="標楷體" charset="-120"/>
              </a:rPr>
              <a:t>, </a:t>
            </a:r>
            <a:r>
              <a:rPr lang="en-US" altLang="zh-TW" sz="3300" dirty="0" err="1">
                <a:latin typeface="Calibri" charset="0"/>
                <a:ea typeface="標楷體" charset="-120"/>
              </a:rPr>
              <a:t>Chien</a:t>
            </a:r>
            <a:r>
              <a:rPr lang="en-US" altLang="zh-TW" sz="3300" dirty="0">
                <a:latin typeface="Calibri" charset="0"/>
                <a:ea typeface="標楷體" charset="-120"/>
              </a:rPr>
              <a:t>-Yao Wang, and Hong-Yuan Mark Liao (2020). "Yolov4: Optimal speed and accuracy of object detection." </a:t>
            </a:r>
            <a:r>
              <a:rPr lang="en-US" altLang="zh-TW" sz="330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3300" dirty="0">
                <a:latin typeface="Calibri" charset="0"/>
                <a:ea typeface="標楷體" charset="-120"/>
              </a:rPr>
              <a:t> preprint arXiv:2004.10934 (2020).</a:t>
            </a:r>
          </a:p>
          <a:p>
            <a:r>
              <a:rPr lang="en-US" altLang="zh-TW" sz="3300" dirty="0">
                <a:latin typeface="Calibri" charset="0"/>
                <a:ea typeface="標楷體" charset="-120"/>
              </a:rPr>
              <a:t>Joseph Redmon, Santosh </a:t>
            </a:r>
            <a:r>
              <a:rPr lang="en-US" altLang="zh-TW" sz="3300" dirty="0" err="1">
                <a:latin typeface="Calibri" charset="0"/>
                <a:ea typeface="標楷體" charset="-120"/>
              </a:rPr>
              <a:t>Divvala</a:t>
            </a:r>
            <a:r>
              <a:rPr lang="en-US" altLang="zh-TW" sz="3300" dirty="0">
                <a:latin typeface="Calibri" charset="0"/>
                <a:ea typeface="標楷體" charset="-120"/>
              </a:rPr>
              <a:t>, Ross </a:t>
            </a:r>
            <a:r>
              <a:rPr lang="en-US" altLang="zh-TW" sz="3300" dirty="0" err="1">
                <a:latin typeface="Calibri" charset="0"/>
                <a:ea typeface="標楷體" charset="-120"/>
              </a:rPr>
              <a:t>Girshick</a:t>
            </a:r>
            <a:r>
              <a:rPr lang="en-US" altLang="zh-TW" sz="3300" dirty="0">
                <a:latin typeface="Calibri" charset="0"/>
                <a:ea typeface="標楷體" charset="-120"/>
              </a:rPr>
              <a:t>, and Ali Farhadi (2016). "You only look once: Unified, real-time object detection." In Proceedings of the IEEE conference on computer vision and pattern recognition, pp. 779-788. 2016.</a:t>
            </a:r>
          </a:p>
          <a:p>
            <a:r>
              <a:rPr lang="en-US" altLang="zh-TW" sz="3300" dirty="0" err="1">
                <a:latin typeface="Calibri" charset="0"/>
                <a:ea typeface="標楷體" charset="-120"/>
              </a:rPr>
              <a:t>Mingxing</a:t>
            </a:r>
            <a:r>
              <a:rPr lang="en-US" altLang="zh-TW" sz="3300" dirty="0">
                <a:latin typeface="Calibri" charset="0"/>
                <a:ea typeface="標楷體" charset="-120"/>
              </a:rPr>
              <a:t> Tan, </a:t>
            </a:r>
            <a:r>
              <a:rPr lang="en-US" altLang="zh-TW" sz="3300" dirty="0" err="1">
                <a:latin typeface="Calibri" charset="0"/>
                <a:ea typeface="標楷體" charset="-120"/>
              </a:rPr>
              <a:t>Ruoming</a:t>
            </a:r>
            <a:r>
              <a:rPr lang="en-US" altLang="zh-TW" sz="3300" dirty="0">
                <a:latin typeface="Calibri" charset="0"/>
                <a:ea typeface="標楷體" charset="-120"/>
              </a:rPr>
              <a:t> Pang, and Quoc V. Le (2020). "</a:t>
            </a:r>
            <a:r>
              <a:rPr lang="en-US" altLang="zh-TW" sz="3300" dirty="0" err="1">
                <a:latin typeface="Calibri" charset="0"/>
                <a:ea typeface="標楷體" charset="-120"/>
              </a:rPr>
              <a:t>EfficientDet</a:t>
            </a:r>
            <a:r>
              <a:rPr lang="en-US" altLang="zh-TW" sz="3300" dirty="0">
                <a:latin typeface="Calibri" charset="0"/>
                <a:ea typeface="標楷體" charset="-120"/>
              </a:rPr>
              <a:t>: Scalable and efficient object detection." In Proceedings of the IEEE/CVF conference on computer vision and pattern recognition, pp. 10781-10790. 2020.</a:t>
            </a:r>
          </a:p>
          <a:p>
            <a:r>
              <a:rPr lang="en-US" altLang="zh-TW" sz="3300" dirty="0" err="1">
                <a:latin typeface="Calibri" charset="0"/>
                <a:ea typeface="標楷體" charset="-120"/>
              </a:rPr>
              <a:t>theAIGuysCode</a:t>
            </a:r>
            <a:r>
              <a:rPr lang="en-US" altLang="zh-TW" sz="3300" dirty="0">
                <a:latin typeface="Calibri" charset="0"/>
                <a:ea typeface="標楷體" charset="-120"/>
              </a:rPr>
              <a:t>, YOLOv4 Cloud Tutorial, </a:t>
            </a:r>
            <a:r>
              <a:rPr lang="en-US" altLang="zh-TW" sz="3300" dirty="0">
                <a:latin typeface="Calibri" charset="0"/>
                <a:ea typeface="標楷體" charset="-120"/>
                <a:hlinkClick r:id="rId6"/>
              </a:rPr>
              <a:t>https://github.com/theAIGuysCode/YOLOv4-Cloud-Tutorial</a:t>
            </a:r>
            <a:endParaRPr lang="en-US" altLang="zh-TW" sz="3300" dirty="0">
              <a:latin typeface="Calibri" charset="0"/>
              <a:ea typeface="標楷體" charset="-120"/>
            </a:endParaRPr>
          </a:p>
          <a:p>
            <a:r>
              <a:rPr lang="en-US" altLang="zh-TW" sz="3300" dirty="0">
                <a:latin typeface="Calibri" charset="0"/>
                <a:ea typeface="標楷體" charset="-120"/>
              </a:rPr>
              <a:t>YOLOv5, </a:t>
            </a:r>
            <a:r>
              <a:rPr lang="en-US" sz="3300" dirty="0">
                <a:solidFill>
                  <a:schemeClr val="bg1">
                    <a:lumMod val="75000"/>
                  </a:schemeClr>
                </a:solidFill>
                <a:hlinkClick r:id="rId7"/>
              </a:rPr>
              <a:t>https://github.com/ultralytics/yolov5</a:t>
            </a:r>
            <a:endParaRPr lang="en-US" altLang="zh-TW" sz="3300" dirty="0">
              <a:latin typeface="Calibri" charset="0"/>
              <a:ea typeface="標楷體" charset="-120"/>
            </a:endParaRPr>
          </a:p>
          <a:p>
            <a:r>
              <a:rPr lang="en-US" altLang="zh-TW" sz="3300" dirty="0">
                <a:latin typeface="Calibri" charset="0"/>
                <a:ea typeface="標楷體" charset="-120"/>
              </a:rPr>
              <a:t>Min-</a:t>
            </a:r>
            <a:r>
              <a:rPr lang="en-US" altLang="zh-TW" sz="33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3300" dirty="0">
                <a:latin typeface="Calibri" charset="0"/>
                <a:ea typeface="標楷體" charset="-120"/>
              </a:rPr>
              <a:t> Day (2021), Python 101, </a:t>
            </a:r>
            <a:r>
              <a:rPr lang="en-US" altLang="zh-TW" sz="3300" dirty="0">
                <a:latin typeface="Calibri" charset="0"/>
                <a:ea typeface="標楷體" charset="-120"/>
                <a:hlinkClick r:id="rId8"/>
              </a:rPr>
              <a:t>https://tinyurl.com/aintpupython101</a:t>
            </a:r>
            <a:endParaRPr lang="en-US" sz="3300" dirty="0"/>
          </a:p>
          <a:p>
            <a:endParaRPr lang="zh-TW" altLang="en-US" sz="2900" dirty="0">
              <a:latin typeface="Calibri" charset="0"/>
              <a:ea typeface="標楷體" charset="-120"/>
            </a:endParaRPr>
          </a:p>
          <a:p>
            <a:endParaRPr lang="zh-TW" altLang="en-US" sz="1600" dirty="0">
              <a:latin typeface="Calibri" charset="0"/>
              <a:ea typeface="標楷體" charset="-120"/>
            </a:endParaRPr>
          </a:p>
        </p:txBody>
      </p:sp>
      <p:sp>
        <p:nvSpPr>
          <p:cNvPr id="747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4478E0-40E6-DF40-A191-6720D0B129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58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75612"/>
            <a:ext cx="8651875" cy="79208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Computer Vision: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5D2339-C731-2843-BD4B-5A131AF7081B}"/>
              </a:ext>
            </a:extLst>
          </p:cNvPr>
          <p:cNvSpPr/>
          <p:nvPr/>
        </p:nvSpPr>
        <p:spPr>
          <a:xfrm>
            <a:off x="611560" y="644626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Li Liu,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Wanli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Ouyang,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Xiaogang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Wang, Paul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Fieguth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Jie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Xinwang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Liu, and Matti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Pietikäinen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"Deep learning for generic object detection: A survey." International journal of computer vision 128, no. 2 (2020): 261-318.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807D4-39BD-7344-95E6-7AF2BF4C9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995275"/>
            <a:ext cx="8460432" cy="53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26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09CB8-1699-4645-A6E4-17D9DE23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32" y="90449"/>
            <a:ext cx="8464748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YOLOv4: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Optimal Speed and Accuracy of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E2E70-E04B-2D4F-B148-7B67E1E5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F86D6-C91F-4146-961D-F6742D16094C}"/>
              </a:ext>
            </a:extLst>
          </p:cNvPr>
          <p:cNvSpPr/>
          <p:nvPr/>
        </p:nvSpPr>
        <p:spPr>
          <a:xfrm>
            <a:off x="534380" y="6457890"/>
            <a:ext cx="8075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Alexey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Bochkovskiy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Chien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-Yao Wang, and Hong-Yuan Mark Liao. "YOLOv4: Optimal Speed and Accuracy of Object Detection."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preprint arXiv:2004.10934 (2020).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D671E0-49AA-A145-B42A-0508B56EC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38" y="1416963"/>
            <a:ext cx="6366536" cy="504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96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22703</TotalTime>
  <Words>3494</Words>
  <Application>Microsoft Macintosh PowerPoint</Application>
  <PresentationFormat>On-screen Show (4:3)</PresentationFormat>
  <Paragraphs>424</Paragraphs>
  <Slides>70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DFKai-SB</vt:lpstr>
      <vt:lpstr>DFKai-SB</vt:lpstr>
      <vt:lpstr>Arial</vt:lpstr>
      <vt:lpstr>Calibri</vt:lpstr>
      <vt:lpstr>Courier</vt:lpstr>
      <vt:lpstr>Helvetica Neue</vt:lpstr>
      <vt:lpstr>Roboto</vt:lpstr>
      <vt:lpstr>Office 佈景主題</vt:lpstr>
      <vt:lpstr>資料探勘  (Data Mining)</vt:lpstr>
      <vt:lpstr>PowerPoint Presentation</vt:lpstr>
      <vt:lpstr>PowerPoint Presentation</vt:lpstr>
      <vt:lpstr>PowerPoint Presentation</vt:lpstr>
      <vt:lpstr>Convolutional Neural Networks (CNN)</vt:lpstr>
      <vt:lpstr>Outline</vt:lpstr>
      <vt:lpstr>Computer Vision: Image Classification, Object Detection,  Object Instance Segmentation</vt:lpstr>
      <vt:lpstr>Computer Vision: Object Detection</vt:lpstr>
      <vt:lpstr>YOLOv4:  Optimal Speed and Accuracy of Object Detection</vt:lpstr>
      <vt:lpstr>Convolutional Neural Networks (CNN)</vt:lpstr>
      <vt:lpstr>Convolutional Neural Networks  (CNN)</vt:lpstr>
      <vt:lpstr>Convolutional Neural Networks  (CNN)</vt:lpstr>
      <vt:lpstr>A friendly introduction to  Convolutional Neural Networks and Image Recognition</vt:lpstr>
      <vt:lpstr>A friendly introduction to  Convolutional Neural Networks and Image Recognition</vt:lpstr>
      <vt:lpstr>A friendly introduction to  Convolutional Neural Networks and Image Recognition</vt:lpstr>
      <vt:lpstr>A friendly introduction to  Convolutional Neural Networks and Image Recognition</vt:lpstr>
      <vt:lpstr>CNN Architecture</vt:lpstr>
      <vt:lpstr>CNN Convolution Layer</vt:lpstr>
      <vt:lpstr>CNN Convolution Layer Input x Filter --&gt; Feature Map</vt:lpstr>
      <vt:lpstr>CNN Convolution Layer Input x Filter --&gt; Feature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Dropout</vt:lpstr>
      <vt:lpstr>Model Performance</vt:lpstr>
      <vt:lpstr>Visual Recognition  Image Classification</vt:lpstr>
      <vt:lpstr>PowerPoint Presentation</vt:lpstr>
      <vt:lpstr>Convolutional Neural Networks (CNNs / ConvNets)</vt:lpstr>
      <vt:lpstr>A regular 3-layer Neural Network</vt:lpstr>
      <vt:lpstr>A ConvNet arranges its neurons in three dimensions  (width, height, depth)</vt:lpstr>
      <vt:lpstr>The activations of an  example ConvNet architecture.</vt:lpstr>
      <vt:lpstr>ConvNets</vt:lpstr>
      <vt:lpstr>ConvNets</vt:lpstr>
      <vt:lpstr>Convolution Demo</vt:lpstr>
      <vt:lpstr>ConvNets</vt:lpstr>
      <vt:lpstr>ConvNets max pooling</vt:lpstr>
      <vt:lpstr>Convolutional Neural Networks (CNN) (LeNet)</vt:lpstr>
      <vt:lpstr>You Only Look Once YOLO</vt:lpstr>
      <vt:lpstr>You Only Look Once YOLO The YOLO Detection System</vt:lpstr>
      <vt:lpstr>You Only Look Once (YOLO) Model</vt:lpstr>
      <vt:lpstr>You Only Look Once (YOLO)  Unified, Real-Time Object Detection Architecture</vt:lpstr>
      <vt:lpstr>You Only Look Once (YOLO) Picasso Dataset precision-recall curves</vt:lpstr>
      <vt:lpstr>YOLOv4</vt:lpstr>
      <vt:lpstr>YOLOv4</vt:lpstr>
      <vt:lpstr>YOLOv4: Optimal speed and accuracy of object detection</vt:lpstr>
      <vt:lpstr>EfficientDet</vt:lpstr>
      <vt:lpstr>EfficientDet:  Scalable and Efficient Object Detection</vt:lpstr>
      <vt:lpstr>YOLOv5</vt:lpstr>
      <vt:lpstr>YOLOv5</vt:lpstr>
      <vt:lpstr>YOLOv4 Object Detector  in Google Colab</vt:lpstr>
      <vt:lpstr>Train Custom YOLOv4 Model  in Google Colab</vt:lpstr>
      <vt:lpstr>YOLOv5 Tutorial</vt:lpstr>
      <vt:lpstr>TensorFlow 2.0 MNIST</vt:lpstr>
      <vt:lpstr>TensorFlow Image Classification</vt:lpstr>
      <vt:lpstr>Image Classification Fashion MNIST dataset</vt:lpstr>
      <vt:lpstr>Basic Classification  Fashion MNIST Image Classification</vt:lpstr>
      <vt:lpstr>Papers with Code State-of-the-Art (SOTA)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PowerPoint Presentation</vt:lpstr>
      <vt:lpstr>Summary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資料探勘 (Data Mining)</dc:title>
  <dc:subject/>
  <dc:creator>myday</dc:creator>
  <cp:keywords>資料探勘, Data Mining</cp:keywords>
  <dc:description>資料探勘 (Data Mining)</dc:description>
  <cp:lastModifiedBy>imyday@gmail.com</cp:lastModifiedBy>
  <cp:revision>1276</cp:revision>
  <cp:lastPrinted>2020-12-29T15:27:37Z</cp:lastPrinted>
  <dcterms:created xsi:type="dcterms:W3CDTF">2011-02-14T23:24:00Z</dcterms:created>
  <dcterms:modified xsi:type="dcterms:W3CDTF">2021-05-10T22:14:49Z</dcterms:modified>
  <cp:category/>
</cp:coreProperties>
</file>