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7"/>
  </p:notesMasterIdLst>
  <p:handoutMasterIdLst>
    <p:handoutMasterId r:id="rId218"/>
  </p:handoutMasterIdLst>
  <p:sldIdLst>
    <p:sldId id="2029" r:id="rId2"/>
    <p:sldId id="2996" r:id="rId3"/>
    <p:sldId id="2994" r:id="rId4"/>
    <p:sldId id="2995" r:id="rId5"/>
    <p:sldId id="2734" r:id="rId6"/>
    <p:sldId id="1901" r:id="rId7"/>
    <p:sldId id="3892" r:id="rId8"/>
    <p:sldId id="3893" r:id="rId9"/>
    <p:sldId id="3894" r:id="rId10"/>
    <p:sldId id="2736" r:id="rId11"/>
    <p:sldId id="3895" r:id="rId12"/>
    <p:sldId id="3896" r:id="rId13"/>
    <p:sldId id="3897" r:id="rId14"/>
    <p:sldId id="3898" r:id="rId15"/>
    <p:sldId id="3899" r:id="rId16"/>
    <p:sldId id="2738" r:id="rId17"/>
    <p:sldId id="2737" r:id="rId18"/>
    <p:sldId id="3900" r:id="rId19"/>
    <p:sldId id="3901" r:id="rId20"/>
    <p:sldId id="3902" r:id="rId21"/>
    <p:sldId id="3903" r:id="rId22"/>
    <p:sldId id="3904" r:id="rId23"/>
    <p:sldId id="3905" r:id="rId24"/>
    <p:sldId id="3906" r:id="rId25"/>
    <p:sldId id="3907" r:id="rId26"/>
    <p:sldId id="3908" r:id="rId27"/>
    <p:sldId id="3909" r:id="rId28"/>
    <p:sldId id="3910" r:id="rId29"/>
    <p:sldId id="3911" r:id="rId30"/>
    <p:sldId id="3912" r:id="rId31"/>
    <p:sldId id="3913" r:id="rId32"/>
    <p:sldId id="3914" r:id="rId33"/>
    <p:sldId id="3915" r:id="rId34"/>
    <p:sldId id="3916" r:id="rId35"/>
    <p:sldId id="3917" r:id="rId36"/>
    <p:sldId id="3918" r:id="rId37"/>
    <p:sldId id="3919" r:id="rId38"/>
    <p:sldId id="3920" r:id="rId39"/>
    <p:sldId id="3921" r:id="rId40"/>
    <p:sldId id="3922" r:id="rId41"/>
    <p:sldId id="3923" r:id="rId42"/>
    <p:sldId id="3924" r:id="rId43"/>
    <p:sldId id="3925" r:id="rId44"/>
    <p:sldId id="3926" r:id="rId45"/>
    <p:sldId id="3927" r:id="rId46"/>
    <p:sldId id="3928" r:id="rId47"/>
    <p:sldId id="3929" r:id="rId48"/>
    <p:sldId id="3930" r:id="rId49"/>
    <p:sldId id="3931" r:id="rId50"/>
    <p:sldId id="3932" r:id="rId51"/>
    <p:sldId id="3933" r:id="rId52"/>
    <p:sldId id="3934" r:id="rId53"/>
    <p:sldId id="3935" r:id="rId54"/>
    <p:sldId id="3936" r:id="rId55"/>
    <p:sldId id="3937" r:id="rId56"/>
    <p:sldId id="3938" r:id="rId57"/>
    <p:sldId id="3939" r:id="rId58"/>
    <p:sldId id="3940" r:id="rId59"/>
    <p:sldId id="3941" r:id="rId60"/>
    <p:sldId id="3942" r:id="rId61"/>
    <p:sldId id="3943" r:id="rId62"/>
    <p:sldId id="3944" r:id="rId63"/>
    <p:sldId id="3945" r:id="rId64"/>
    <p:sldId id="3946" r:id="rId65"/>
    <p:sldId id="3947" r:id="rId66"/>
    <p:sldId id="3948" r:id="rId67"/>
    <p:sldId id="3949" r:id="rId68"/>
    <p:sldId id="3950" r:id="rId69"/>
    <p:sldId id="3951" r:id="rId70"/>
    <p:sldId id="3952" r:id="rId71"/>
    <p:sldId id="3953" r:id="rId72"/>
    <p:sldId id="3954" r:id="rId73"/>
    <p:sldId id="3955" r:id="rId74"/>
    <p:sldId id="3956" r:id="rId75"/>
    <p:sldId id="3957" r:id="rId76"/>
    <p:sldId id="3958" r:id="rId77"/>
    <p:sldId id="3959" r:id="rId78"/>
    <p:sldId id="3960" r:id="rId79"/>
    <p:sldId id="3961" r:id="rId80"/>
    <p:sldId id="3962" r:id="rId81"/>
    <p:sldId id="3963" r:id="rId82"/>
    <p:sldId id="3964" r:id="rId83"/>
    <p:sldId id="3965" r:id="rId84"/>
    <p:sldId id="3966" r:id="rId85"/>
    <p:sldId id="3967" r:id="rId86"/>
    <p:sldId id="3968" r:id="rId87"/>
    <p:sldId id="3969" r:id="rId88"/>
    <p:sldId id="3970" r:id="rId89"/>
    <p:sldId id="1352" r:id="rId90"/>
    <p:sldId id="1353" r:id="rId91"/>
    <p:sldId id="1354" r:id="rId92"/>
    <p:sldId id="1355" r:id="rId93"/>
    <p:sldId id="1356" r:id="rId94"/>
    <p:sldId id="1357" r:id="rId95"/>
    <p:sldId id="1358" r:id="rId96"/>
    <p:sldId id="1359" r:id="rId97"/>
    <p:sldId id="1360" r:id="rId98"/>
    <p:sldId id="1361" r:id="rId99"/>
    <p:sldId id="1362" r:id="rId100"/>
    <p:sldId id="1363" r:id="rId101"/>
    <p:sldId id="1364" r:id="rId102"/>
    <p:sldId id="1365" r:id="rId103"/>
    <p:sldId id="1366" r:id="rId104"/>
    <p:sldId id="4066" r:id="rId105"/>
    <p:sldId id="3971" r:id="rId106"/>
    <p:sldId id="3972" r:id="rId107"/>
    <p:sldId id="3973" r:id="rId108"/>
    <p:sldId id="3974" r:id="rId109"/>
    <p:sldId id="3975" r:id="rId110"/>
    <p:sldId id="3976" r:id="rId111"/>
    <p:sldId id="3977" r:id="rId112"/>
    <p:sldId id="3978" r:id="rId113"/>
    <p:sldId id="3979" r:id="rId114"/>
    <p:sldId id="3980" r:id="rId115"/>
    <p:sldId id="3981" r:id="rId116"/>
    <p:sldId id="3982" r:id="rId117"/>
    <p:sldId id="3983" r:id="rId118"/>
    <p:sldId id="3984" r:id="rId119"/>
    <p:sldId id="3985" r:id="rId120"/>
    <p:sldId id="3986" r:id="rId121"/>
    <p:sldId id="3987" r:id="rId122"/>
    <p:sldId id="3988" r:id="rId123"/>
    <p:sldId id="3989" r:id="rId124"/>
    <p:sldId id="3990" r:id="rId125"/>
    <p:sldId id="3991" r:id="rId126"/>
    <p:sldId id="3992" r:id="rId127"/>
    <p:sldId id="3993" r:id="rId128"/>
    <p:sldId id="3994" r:id="rId129"/>
    <p:sldId id="3995" r:id="rId130"/>
    <p:sldId id="3996" r:id="rId131"/>
    <p:sldId id="3997" r:id="rId132"/>
    <p:sldId id="3998" r:id="rId133"/>
    <p:sldId id="3999" r:id="rId134"/>
    <p:sldId id="4000" r:id="rId135"/>
    <p:sldId id="4001" r:id="rId136"/>
    <p:sldId id="4002" r:id="rId137"/>
    <p:sldId id="4003" r:id="rId138"/>
    <p:sldId id="4004" r:id="rId139"/>
    <p:sldId id="4005" r:id="rId140"/>
    <p:sldId id="4006" r:id="rId141"/>
    <p:sldId id="4007" r:id="rId142"/>
    <p:sldId id="4008" r:id="rId143"/>
    <p:sldId id="4009" r:id="rId144"/>
    <p:sldId id="4010" r:id="rId145"/>
    <p:sldId id="4011" r:id="rId146"/>
    <p:sldId id="4012" r:id="rId147"/>
    <p:sldId id="4013" r:id="rId148"/>
    <p:sldId id="4014" r:id="rId149"/>
    <p:sldId id="4015" r:id="rId150"/>
    <p:sldId id="4016" r:id="rId151"/>
    <p:sldId id="4017" r:id="rId152"/>
    <p:sldId id="4018" r:id="rId153"/>
    <p:sldId id="4019" r:id="rId154"/>
    <p:sldId id="4020" r:id="rId155"/>
    <p:sldId id="4021" r:id="rId156"/>
    <p:sldId id="4022" r:id="rId157"/>
    <p:sldId id="4023" r:id="rId158"/>
    <p:sldId id="4024" r:id="rId159"/>
    <p:sldId id="4025" r:id="rId160"/>
    <p:sldId id="4026" r:id="rId161"/>
    <p:sldId id="4027" r:id="rId162"/>
    <p:sldId id="4028" r:id="rId163"/>
    <p:sldId id="4029" r:id="rId164"/>
    <p:sldId id="4030" r:id="rId165"/>
    <p:sldId id="4031" r:id="rId166"/>
    <p:sldId id="4032" r:id="rId167"/>
    <p:sldId id="4033" r:id="rId168"/>
    <p:sldId id="4034" r:id="rId169"/>
    <p:sldId id="4035" r:id="rId170"/>
    <p:sldId id="4036" r:id="rId171"/>
    <p:sldId id="4037" r:id="rId172"/>
    <p:sldId id="4038" r:id="rId173"/>
    <p:sldId id="4039" r:id="rId174"/>
    <p:sldId id="4040" r:id="rId175"/>
    <p:sldId id="4041" r:id="rId176"/>
    <p:sldId id="4042" r:id="rId177"/>
    <p:sldId id="4043" r:id="rId178"/>
    <p:sldId id="4044" r:id="rId179"/>
    <p:sldId id="4045" r:id="rId180"/>
    <p:sldId id="4046" r:id="rId181"/>
    <p:sldId id="4047" r:id="rId182"/>
    <p:sldId id="4048" r:id="rId183"/>
    <p:sldId id="4049" r:id="rId184"/>
    <p:sldId id="4050" r:id="rId185"/>
    <p:sldId id="4051" r:id="rId186"/>
    <p:sldId id="4052" r:id="rId187"/>
    <p:sldId id="4053" r:id="rId188"/>
    <p:sldId id="4054" r:id="rId189"/>
    <p:sldId id="4055" r:id="rId190"/>
    <p:sldId id="4056" r:id="rId191"/>
    <p:sldId id="4057" r:id="rId192"/>
    <p:sldId id="4058" r:id="rId193"/>
    <p:sldId id="4059" r:id="rId194"/>
    <p:sldId id="4060" r:id="rId195"/>
    <p:sldId id="4061" r:id="rId196"/>
    <p:sldId id="4062" r:id="rId197"/>
    <p:sldId id="4063" r:id="rId198"/>
    <p:sldId id="4064" r:id="rId199"/>
    <p:sldId id="4065" r:id="rId200"/>
    <p:sldId id="4067" r:id="rId201"/>
    <p:sldId id="4068" r:id="rId202"/>
    <p:sldId id="4069" r:id="rId203"/>
    <p:sldId id="4070" r:id="rId204"/>
    <p:sldId id="4071" r:id="rId205"/>
    <p:sldId id="4072" r:id="rId206"/>
    <p:sldId id="4073" r:id="rId207"/>
    <p:sldId id="4074" r:id="rId208"/>
    <p:sldId id="4075" r:id="rId209"/>
    <p:sldId id="4076" r:id="rId210"/>
    <p:sldId id="4077" r:id="rId211"/>
    <p:sldId id="4078" r:id="rId212"/>
    <p:sldId id="4079" r:id="rId213"/>
    <p:sldId id="4080" r:id="rId214"/>
    <p:sldId id="4081" r:id="rId215"/>
    <p:sldId id="4082" r:id="rId216"/>
  </p:sldIdLst>
  <p:sldSz cx="9144000" cy="6858000" type="screen4x3"/>
  <p:notesSz cx="7315200" cy="96012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D579"/>
    <a:srgbClr val="D5FC79"/>
    <a:srgbClr val="011893"/>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95687"/>
  </p:normalViewPr>
  <p:slideViewPr>
    <p:cSldViewPr>
      <p:cViewPr varScale="1">
        <p:scale>
          <a:sx n="103" d="100"/>
          <a:sy n="103" d="100"/>
        </p:scale>
        <p:origin x="456" y="184"/>
      </p:cViewPr>
      <p:guideLst>
        <p:guide orient="horz" pos="2160"/>
        <p:guide pos="2880"/>
      </p:guideLst>
    </p:cSldViewPr>
  </p:slideViewPr>
  <p:outlineViewPr>
    <p:cViewPr>
      <p:scale>
        <a:sx n="33" d="100"/>
        <a:sy n="33" d="100"/>
      </p:scale>
      <p:origin x="78" y="14448"/>
    </p:cViewPr>
  </p:outlineViewPr>
  <p:notesTextViewPr>
    <p:cViewPr>
      <p:scale>
        <a:sx n="100" d="100"/>
        <a:sy n="100" d="100"/>
      </p:scale>
      <p:origin x="0" y="0"/>
    </p:cViewPr>
  </p:notesTextViewPr>
  <p:notesViewPr>
    <p:cSldViewPr>
      <p:cViewPr varScale="1">
        <p:scale>
          <a:sx n="48" d="100"/>
          <a:sy n="48" d="100"/>
        </p:scale>
        <p:origin x="-1368"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handoutMaster" Target="handoutMasters/handout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zh-TW" altLang="en-US"/>
          </a:p>
        </p:txBody>
      </p:sp>
      <p:sp>
        <p:nvSpPr>
          <p:cNvPr id="3" name="日期版面配置區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C72C0129-022D-401F-A52D-1F9820E15368}" type="datetimeFigureOut">
              <a:rPr lang="zh-TW" altLang="en-US"/>
              <a:pPr>
                <a:defRPr/>
              </a:pPr>
              <a:t>2021/6/8</a:t>
            </a:fld>
            <a:endParaRPr lang="zh-TW" altLang="en-US"/>
          </a:p>
        </p:txBody>
      </p:sp>
      <p:sp>
        <p:nvSpPr>
          <p:cNvPr id="4" name="頁尾版面配置區 3"/>
          <p:cNvSpPr>
            <a:spLocks noGrp="1"/>
          </p:cNvSpPr>
          <p:nvPr>
            <p:ph type="ftr" sz="quarter" idx="2"/>
          </p:nvPr>
        </p:nvSpPr>
        <p:spPr>
          <a:xfrm>
            <a:off x="0" y="9120188"/>
            <a:ext cx="3170238" cy="479425"/>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zh-TW" altLang="en-US"/>
          </a:p>
        </p:txBody>
      </p:sp>
      <p:sp>
        <p:nvSpPr>
          <p:cNvPr id="5" name="投影片編號版面配置區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96E8DF6-B054-4FFE-89D0-5CFE4CCCCF61}" type="slidenum">
              <a:rPr lang="zh-TW" altLang="en-US"/>
              <a:pPr>
                <a:defRPr/>
              </a:pPr>
              <a:t>‹#›</a:t>
            </a:fld>
            <a:endParaRPr lang="zh-TW" altLang="en-US"/>
          </a:p>
        </p:txBody>
      </p:sp>
    </p:spTree>
    <p:extLst>
      <p:ext uri="{BB962C8B-B14F-4D97-AF65-F5344CB8AC3E}">
        <p14:creationId xmlns:p14="http://schemas.microsoft.com/office/powerpoint/2010/main" val="3882865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3" name="日期版面配置區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kumimoji="0" sz="1300">
                <a:latin typeface="Calibri" pitchFamily="34" charset="0"/>
              </a:defRPr>
            </a:lvl1pPr>
          </a:lstStyle>
          <a:p>
            <a:pPr>
              <a:defRPr/>
            </a:pPr>
            <a:fld id="{398B6CEF-DEA6-4B03-93E6-02F71F0913F2}" type="datetimeFigureOut">
              <a:rPr lang="zh-TW" altLang="en-US"/>
              <a:pPr>
                <a:defRPr/>
              </a:pPr>
              <a:t>2021/6/8</a:t>
            </a:fld>
            <a:endParaRPr lang="zh-TW" altLang="en-US"/>
          </a:p>
        </p:txBody>
      </p:sp>
      <p:sp>
        <p:nvSpPr>
          <p:cNvPr id="4" name="投影片圖像版面配置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zh-TW" altLang="en-US" noProof="0"/>
          </a:p>
        </p:txBody>
      </p:sp>
      <p:sp>
        <p:nvSpPr>
          <p:cNvPr id="5" name="備忘稿版面配置區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7" name="投影片編號版面配置區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kumimoji="0" sz="1300">
                <a:latin typeface="Calibri" pitchFamily="34" charset="0"/>
              </a:defRPr>
            </a:lvl1pPr>
          </a:lstStyle>
          <a:p>
            <a:pPr>
              <a:defRPr/>
            </a:pPr>
            <a:fld id="{CC37BE81-25FA-464E-A2F0-A651BAE83B62}" type="slidenum">
              <a:rPr lang="zh-TW" altLang="en-US"/>
              <a:pPr>
                <a:defRPr/>
              </a:pPr>
              <a:t>‹#›</a:t>
            </a:fld>
            <a:endParaRPr lang="zh-TW" altLang="en-US"/>
          </a:p>
        </p:txBody>
      </p:sp>
    </p:spTree>
    <p:extLst>
      <p:ext uri="{BB962C8B-B14F-4D97-AF65-F5344CB8AC3E}">
        <p14:creationId xmlns:p14="http://schemas.microsoft.com/office/powerpoint/2010/main" val="24444363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新細明體" charset="0"/>
      </a:defRPr>
    </a:lvl2pPr>
    <a:lvl3pPr marL="914400" algn="l" rtl="0" eaLnBrk="0" fontAlgn="base" hangingPunct="0">
      <a:spcBef>
        <a:spcPct val="30000"/>
      </a:spcBef>
      <a:spcAft>
        <a:spcPct val="0"/>
      </a:spcAft>
      <a:defRPr sz="1200" kern="1200">
        <a:solidFill>
          <a:schemeClr val="tx1"/>
        </a:solidFill>
        <a:latin typeface="+mn-lt"/>
        <a:ea typeface="+mn-ea"/>
        <a:cs typeface="新細明體" charset="0"/>
      </a:defRPr>
    </a:lvl3pPr>
    <a:lvl4pPr marL="1371600" algn="l" rtl="0" eaLnBrk="0" fontAlgn="base" hangingPunct="0">
      <a:spcBef>
        <a:spcPct val="30000"/>
      </a:spcBef>
      <a:spcAft>
        <a:spcPct val="0"/>
      </a:spcAft>
      <a:defRPr sz="1200" kern="1200">
        <a:solidFill>
          <a:schemeClr val="tx1"/>
        </a:solidFill>
        <a:latin typeface="+mn-lt"/>
        <a:ea typeface="+mn-ea"/>
        <a:cs typeface="新細明體" charset="0"/>
      </a:defRPr>
    </a:lvl4pPr>
    <a:lvl5pPr marL="1828800" algn="l" rtl="0" eaLnBrk="0" fontAlgn="base" hangingPunct="0">
      <a:spcBef>
        <a:spcPct val="30000"/>
      </a:spcBef>
      <a:spcAft>
        <a:spcPct val="0"/>
      </a:spcAft>
      <a:defRPr sz="1200" kern="1200">
        <a:solidFill>
          <a:schemeClr val="tx1"/>
        </a:solidFill>
        <a:latin typeface="+mn-lt"/>
        <a:ea typeface="+mn-ea"/>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1</a:t>
            </a:fld>
            <a:endParaRPr lang="zh-TW" altLang="en-US"/>
          </a:p>
        </p:txBody>
      </p:sp>
    </p:spTree>
    <p:extLst>
      <p:ext uri="{BB962C8B-B14F-4D97-AF65-F5344CB8AC3E}">
        <p14:creationId xmlns:p14="http://schemas.microsoft.com/office/powerpoint/2010/main" val="1268854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err="1">
                <a:solidFill>
                  <a:srgbClr val="4F81BD"/>
                </a:solidFill>
                <a:latin typeface="Calibri" charset="0"/>
                <a:ea typeface="標楷體" charset="-120"/>
                <a:cs typeface="新細明體" charset="-120"/>
              </a:rPr>
              <a:t>Devangana</a:t>
            </a:r>
            <a:r>
              <a:rPr lang="en-US" altLang="en-US" sz="1200" dirty="0">
                <a:solidFill>
                  <a:srgbClr val="4F81BD"/>
                </a:solidFill>
                <a:latin typeface="Calibri" charset="0"/>
                <a:ea typeface="標楷體" charset="-120"/>
                <a:cs typeface="新細明體" charset="-120"/>
              </a:rPr>
              <a:t> </a:t>
            </a:r>
            <a:r>
              <a:rPr lang="en-US" altLang="en-US" sz="1200" dirty="0" err="1">
                <a:solidFill>
                  <a:srgbClr val="4F81BD"/>
                </a:solidFill>
                <a:latin typeface="Calibri" charset="0"/>
                <a:ea typeface="標楷體" charset="-120"/>
                <a:cs typeface="新細明體" charset="-120"/>
              </a:rPr>
              <a:t>Khokhar</a:t>
            </a:r>
            <a:r>
              <a:rPr lang="en-US" altLang="en-US" sz="1200" dirty="0">
                <a:solidFill>
                  <a:srgbClr val="4F81BD"/>
                </a:solidFill>
                <a:latin typeface="Calibri" charset="0"/>
                <a:ea typeface="標楷體" charset="-120"/>
                <a:cs typeface="新細明體" charset="-120"/>
              </a:rPr>
              <a:t> (2015), </a:t>
            </a:r>
            <a:r>
              <a:rPr lang="en-US" altLang="en-US" sz="1600" dirty="0" err="1">
                <a:solidFill>
                  <a:srgbClr val="4F81BD"/>
                </a:solidFill>
                <a:latin typeface="Calibri" charset="0"/>
                <a:ea typeface="標楷體" charset="-120"/>
                <a:cs typeface="新細明體" charset="-120"/>
              </a:rPr>
              <a:t>Gephi</a:t>
            </a:r>
            <a:r>
              <a:rPr lang="en-US" altLang="en-US" sz="1600" dirty="0">
                <a:solidFill>
                  <a:srgbClr val="4F81BD"/>
                </a:solidFill>
                <a:latin typeface="Calibri" charset="0"/>
                <a:ea typeface="標楷體" charset="-120"/>
                <a:cs typeface="新細明體" charset="-120"/>
              </a:rPr>
              <a:t> Cookbook, </a:t>
            </a:r>
            <a:r>
              <a:rPr lang="en-US" altLang="en-US" sz="1100" dirty="0" err="1">
                <a:solidFill>
                  <a:srgbClr val="4F81BD"/>
                </a:solidFill>
                <a:latin typeface="Calibri" charset="0"/>
                <a:ea typeface="標楷體" charset="-120"/>
                <a:cs typeface="新細明體" charset="-120"/>
              </a:rPr>
              <a:t>Packt</a:t>
            </a:r>
            <a:r>
              <a:rPr lang="en-US" altLang="en-US" sz="1100" dirty="0">
                <a:solidFill>
                  <a:srgbClr val="4F81BD"/>
                </a:solidFill>
                <a:latin typeface="Calibri" charset="0"/>
                <a:ea typeface="標楷體" charset="-120"/>
                <a:cs typeface="新細明體" charset="-120"/>
              </a:rPr>
              <a:t> Publishing</a:t>
            </a:r>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14</a:t>
            </a:fld>
            <a:endParaRPr lang="zh-TW" altLang="en-US"/>
          </a:p>
        </p:txBody>
      </p:sp>
    </p:spTree>
    <p:extLst>
      <p:ext uri="{BB962C8B-B14F-4D97-AF65-F5344CB8AC3E}">
        <p14:creationId xmlns:p14="http://schemas.microsoft.com/office/powerpoint/2010/main" val="1555933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b="1" baseline="0">
                <a:solidFill>
                  <a:schemeClr val="tx1">
                    <a:tint val="75000"/>
                  </a:schemeClr>
                </a:solidFill>
                <a:latin typeface="Calibri" pitchFamily="34" charset="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D8A174DE-7399-4FAF-8713-5B9736F2F8B2}" type="datetime1">
              <a:rPr lang="zh-TW" altLang="en-US"/>
              <a:pPr>
                <a:defRPr/>
              </a:pPr>
              <a:t>2021/6/8</a:t>
            </a:fld>
            <a:endParaRPr lang="zh-TW" altLang="en-US"/>
          </a:p>
        </p:txBody>
      </p:sp>
      <p:sp>
        <p:nvSpPr>
          <p:cNvPr id="5" name="頁尾版面配置區 4"/>
          <p:cNvSpPr>
            <a:spLocks noGrp="1"/>
          </p:cNvSpPr>
          <p:nvPr>
            <p:ph type="ftr" sz="quarter" idx="11"/>
          </p:nvPr>
        </p:nvSpPr>
        <p:spPr>
          <a:xfrm>
            <a:off x="2987675"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7932B402-6D6A-4C9A-A75A-FDAD2E780D65}" type="slidenum">
              <a:rPr lang="zh-TW" altLang="en-US"/>
              <a:pPr>
                <a:defRPr/>
              </a:pPr>
              <a:t>‹#›</a:t>
            </a:fld>
            <a:endParaRPr lang="zh-TW" altLang="en-US"/>
          </a:p>
        </p:txBody>
      </p:sp>
    </p:spTree>
    <p:extLst>
      <p:ext uri="{BB962C8B-B14F-4D97-AF65-F5344CB8AC3E}">
        <p14:creationId xmlns:p14="http://schemas.microsoft.com/office/powerpoint/2010/main" val="192638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55B8974-7798-42B3-A1B4-27D4BF8EA247}" type="datetime1">
              <a:rPr lang="zh-TW" altLang="en-US"/>
              <a:pPr>
                <a:defRPr/>
              </a:pPr>
              <a:t>2021/6/8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5DCEEE9-7387-4C83-BCC0-B99AD344B485}" type="slidenum">
              <a:rPr lang="zh-TW" altLang="en-US"/>
              <a:pPr>
                <a:defRPr/>
              </a:pPr>
              <a:t>‹#›</a:t>
            </a:fld>
            <a:endParaRPr lang="zh-TW" altLang="en-US"/>
          </a:p>
        </p:txBody>
      </p:sp>
    </p:spTree>
    <p:extLst>
      <p:ext uri="{BB962C8B-B14F-4D97-AF65-F5344CB8AC3E}">
        <p14:creationId xmlns:p14="http://schemas.microsoft.com/office/powerpoint/2010/main" val="2320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649D65A-E779-4EBC-8F20-05FD1E789EF8}" type="datetime1">
              <a:rPr lang="zh-TW" altLang="en-US"/>
              <a:pPr>
                <a:defRPr/>
              </a:pPr>
              <a:t>2021/6/8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33180FC-6B0B-4AD0-8BCE-15C0005B9CF9}" type="slidenum">
              <a:rPr lang="zh-TW" altLang="en-US"/>
              <a:pPr>
                <a:defRPr/>
              </a:pPr>
              <a:t>‹#›</a:t>
            </a:fld>
            <a:endParaRPr lang="zh-TW" altLang="en-US"/>
          </a:p>
        </p:txBody>
      </p:sp>
    </p:spTree>
    <p:extLst>
      <p:ext uri="{BB962C8B-B14F-4D97-AF65-F5344CB8AC3E}">
        <p14:creationId xmlns:p14="http://schemas.microsoft.com/office/powerpoint/2010/main" val="402569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baseline="0">
                <a:latin typeface="Calibri" pitchFamily="34" charset="0"/>
                <a:ea typeface="標楷體" pitchFamily="65" charset="-120"/>
              </a:defRPr>
            </a:lvl1pPr>
            <a:lvl2pPr>
              <a:defRPr baseline="0">
                <a:latin typeface="Calibri" pitchFamily="34" charset="0"/>
                <a:ea typeface="標楷體" pitchFamily="65" charset="-120"/>
              </a:defRPr>
            </a:lvl2pPr>
            <a:lvl3pPr>
              <a:defRPr baseline="0">
                <a:latin typeface="Calibri" pitchFamily="34" charset="0"/>
                <a:ea typeface="標楷體" pitchFamily="65" charset="-120"/>
              </a:defRPr>
            </a:lvl3pPr>
            <a:lvl4pPr>
              <a:defRPr baseline="0">
                <a:latin typeface="Calibri" pitchFamily="34" charset="0"/>
                <a:ea typeface="標楷體" pitchFamily="65" charset="-120"/>
              </a:defRPr>
            </a:lvl4pPr>
            <a:lvl5pPr>
              <a:defRPr baseline="0">
                <a:latin typeface="Calibri" pitchFamily="34" charset="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EA7A8117-F5CA-49B3-9AE8-B66B796AEA97}" type="datetime1">
              <a:rPr lang="zh-TW" altLang="en-US"/>
              <a:pPr>
                <a:defRPr/>
              </a:pPr>
              <a:t>2021/6/8</a:t>
            </a:fld>
            <a:endParaRPr lang="zh-TW" altLang="en-US"/>
          </a:p>
        </p:txBody>
      </p:sp>
      <p:sp>
        <p:nvSpPr>
          <p:cNvPr id="5" name="頁尾版面配置區 4"/>
          <p:cNvSpPr>
            <a:spLocks noGrp="1"/>
          </p:cNvSpPr>
          <p:nvPr>
            <p:ph type="ftr" sz="quarter" idx="11"/>
          </p:nvPr>
        </p:nvSpPr>
        <p:spPr>
          <a:xfrm>
            <a:off x="3124200"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E78C9E75-97FD-45D9-8ED3-955348887BB1}" type="slidenum">
              <a:rPr lang="zh-TW" altLang="en-US"/>
              <a:pPr>
                <a:defRPr/>
              </a:pPr>
              <a:t>‹#›</a:t>
            </a:fld>
            <a:endParaRPr lang="zh-TW" altLang="en-US"/>
          </a:p>
        </p:txBody>
      </p:sp>
    </p:spTree>
    <p:extLst>
      <p:ext uri="{BB962C8B-B14F-4D97-AF65-F5344CB8AC3E}">
        <p14:creationId xmlns:p14="http://schemas.microsoft.com/office/powerpoint/2010/main" val="349070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0F01D57-3C38-485F-A5BA-38A4154D1BBF}" type="datetime1">
              <a:rPr lang="zh-TW" altLang="en-US"/>
              <a:pPr>
                <a:defRPr/>
              </a:pPr>
              <a:t>2021/6/8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B024E28-1ACB-44F7-99BA-BF1B88651E9B}" type="slidenum">
              <a:rPr lang="zh-TW" altLang="en-US"/>
              <a:pPr>
                <a:defRPr/>
              </a:pPr>
              <a:t>‹#›</a:t>
            </a:fld>
            <a:endParaRPr lang="zh-TW" altLang="en-US"/>
          </a:p>
        </p:txBody>
      </p:sp>
    </p:spTree>
    <p:extLst>
      <p:ext uri="{BB962C8B-B14F-4D97-AF65-F5344CB8AC3E}">
        <p14:creationId xmlns:p14="http://schemas.microsoft.com/office/powerpoint/2010/main" val="3125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B077019-D080-4302-A620-8874F806370A}" type="datetime1">
              <a:rPr lang="zh-TW" altLang="en-US"/>
              <a:pPr>
                <a:defRPr/>
              </a:pPr>
              <a:t>2021/6/8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7A9801-FC0E-4D88-8A6C-29F1315C8650}" type="slidenum">
              <a:rPr lang="zh-TW" altLang="en-US"/>
              <a:pPr>
                <a:defRPr/>
              </a:pPr>
              <a:t>‹#›</a:t>
            </a:fld>
            <a:endParaRPr lang="zh-TW" altLang="en-US"/>
          </a:p>
        </p:txBody>
      </p:sp>
    </p:spTree>
    <p:extLst>
      <p:ext uri="{BB962C8B-B14F-4D97-AF65-F5344CB8AC3E}">
        <p14:creationId xmlns:p14="http://schemas.microsoft.com/office/powerpoint/2010/main" val="393922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8075603B-203C-40CF-AAE0-1F27196C21BF}" type="datetime1">
              <a:rPr lang="zh-TW" altLang="en-US"/>
              <a:pPr>
                <a:defRPr/>
              </a:pPr>
              <a:t>2021/6/8</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227CFAE-FA54-4E36-B923-24FFDDA53C13}" type="slidenum">
              <a:rPr lang="zh-TW" altLang="en-US"/>
              <a:pPr>
                <a:defRPr/>
              </a:pPr>
              <a:t>‹#›</a:t>
            </a:fld>
            <a:endParaRPr lang="zh-TW" altLang="en-US"/>
          </a:p>
        </p:txBody>
      </p:sp>
    </p:spTree>
    <p:extLst>
      <p:ext uri="{BB962C8B-B14F-4D97-AF65-F5344CB8AC3E}">
        <p14:creationId xmlns:p14="http://schemas.microsoft.com/office/powerpoint/2010/main" val="392694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4F77DD28-F6B9-4809-9190-7B5EF78560CB}" type="datetime1">
              <a:rPr lang="zh-TW" altLang="en-US"/>
              <a:pPr>
                <a:defRPr/>
              </a:pPr>
              <a:t>2021/6/8</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C6302B54-F380-403C-8C88-31ABACEBE624}" type="slidenum">
              <a:rPr lang="zh-TW" altLang="en-US"/>
              <a:pPr>
                <a:defRPr/>
              </a:pPr>
              <a:t>‹#›</a:t>
            </a:fld>
            <a:endParaRPr lang="zh-TW" altLang="en-US"/>
          </a:p>
        </p:txBody>
      </p:sp>
    </p:spTree>
    <p:extLst>
      <p:ext uri="{BB962C8B-B14F-4D97-AF65-F5344CB8AC3E}">
        <p14:creationId xmlns:p14="http://schemas.microsoft.com/office/powerpoint/2010/main" val="397851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1DA7CADA-511E-469A-AB85-F561DD59866F}" type="datetime1">
              <a:rPr lang="zh-TW" altLang="en-US"/>
              <a:pPr>
                <a:defRPr/>
              </a:pPr>
              <a:t>2021/6/8</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0B42FA49-737E-41E5-B3D8-A9D9B2507194}" type="slidenum">
              <a:rPr lang="zh-TW" altLang="en-US"/>
              <a:pPr>
                <a:defRPr/>
              </a:pPr>
              <a:t>‹#›</a:t>
            </a:fld>
            <a:endParaRPr lang="zh-TW" altLang="en-US"/>
          </a:p>
        </p:txBody>
      </p:sp>
    </p:spTree>
    <p:extLst>
      <p:ext uri="{BB962C8B-B14F-4D97-AF65-F5344CB8AC3E}">
        <p14:creationId xmlns:p14="http://schemas.microsoft.com/office/powerpoint/2010/main" val="178500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6143870-5F10-4D76-8D8B-89AAD8A00E82}" type="datetime1">
              <a:rPr lang="zh-TW" altLang="en-US"/>
              <a:pPr>
                <a:defRPr/>
              </a:pPr>
              <a:t>2021/6/8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E414FB1-0410-4AE1-B822-F1FE73B2D14D}" type="slidenum">
              <a:rPr lang="zh-TW" altLang="en-US"/>
              <a:pPr>
                <a:defRPr/>
              </a:pPr>
              <a:t>‹#›</a:t>
            </a:fld>
            <a:endParaRPr lang="zh-TW" altLang="en-US"/>
          </a:p>
        </p:txBody>
      </p:sp>
    </p:spTree>
    <p:extLst>
      <p:ext uri="{BB962C8B-B14F-4D97-AF65-F5344CB8AC3E}">
        <p14:creationId xmlns:p14="http://schemas.microsoft.com/office/powerpoint/2010/main" val="349169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0B351BE-0651-4439-A96D-A8AF55668BF6}" type="datetime1">
              <a:rPr lang="zh-TW" altLang="en-US"/>
              <a:pPr>
                <a:defRPr/>
              </a:pPr>
              <a:t>2021/6/8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77D47A4-EEE4-40D9-B3F4-E20BDA7A7E13}" type="slidenum">
              <a:rPr lang="zh-TW" altLang="en-US"/>
              <a:pPr>
                <a:defRPr/>
              </a:pPr>
              <a:t>‹#›</a:t>
            </a:fld>
            <a:endParaRPr lang="zh-TW" altLang="en-US"/>
          </a:p>
        </p:txBody>
      </p:sp>
    </p:spTree>
    <p:extLst>
      <p:ext uri="{BB962C8B-B14F-4D97-AF65-F5344CB8AC3E}">
        <p14:creationId xmlns:p14="http://schemas.microsoft.com/office/powerpoint/2010/main" val="136358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defRPr>
            </a:lvl1pPr>
          </a:lstStyle>
          <a:p>
            <a:pPr>
              <a:defRPr/>
            </a:pPr>
            <a:fld id="{3CBE6FA7-69AA-4937-824A-EE5F3C7CC30D}" type="datetime1">
              <a:rPr lang="zh-TW" altLang="en-US"/>
              <a:pPr>
                <a:defRPr/>
              </a:pPr>
              <a:t>2021/6/8</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defRPr>
            </a:lvl1pPr>
          </a:lstStyle>
          <a:p>
            <a:pPr>
              <a:defRPr/>
            </a:pPr>
            <a:fld id="{35A37E67-E9F5-4A38-925D-82CDC951CBA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412" r:id="rId1"/>
    <p:sldLayoutId id="2147484413"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新細明體"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新細明體"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mail.im.tku.edu.tw/~myday/" TargetMode="External"/><Relationship Id="rId13" Type="http://schemas.openxmlformats.org/officeDocument/2006/relationships/image" Target="../media/image4.tiff"/><Relationship Id="rId3" Type="http://schemas.openxmlformats.org/officeDocument/2006/relationships/hyperlink" Target="https://web.ntpu.edu.tw/~myday/" TargetMode="External"/><Relationship Id="rId7" Type="http://schemas.openxmlformats.org/officeDocument/2006/relationships/hyperlink" Target="http://www.mis.ntpu.edu.tw/" TargetMode="External"/><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2.jpg"/><Relationship Id="rId5" Type="http://schemas.openxmlformats.org/officeDocument/2006/relationships/hyperlink" Target="http://www.mis.ntpu.edu.tw/en/" TargetMode="External"/><Relationship Id="rId10" Type="http://schemas.openxmlformats.org/officeDocument/2006/relationships/image" Target="../media/image1.jpeg"/><Relationship Id="rId4" Type="http://schemas.openxmlformats.org/officeDocument/2006/relationships/hyperlink" Target="https://web.ntpu.edu.tw/~myday/cindex.htm" TargetMode="External"/><Relationship Id="rId9" Type="http://schemas.openxmlformats.org/officeDocument/2006/relationships/hyperlink" Target="https://web.ntpu.edu.tw/~myda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amazon.com/Network-Analysis-Applications-Lecture-Networks/dp/3319781952"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martingrandjean.ch/gephi-introduction/"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martingrandjean.ch/analyse-de-reseau-thatcamp-et-communaute-des-humanites-numeriques-francophones/"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www.martingrandjean.ch/analyse-de-reseau-thatcamp-et-communaute-des-humanites-numeriques-francophones/"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martingrandjean.ch/gephi-introduction/"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martingrandjean.ch/gephi-introduction/"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gephi.or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gephi.org/users/download/"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amazon.com/Analyzing-Social-Web-Jennifer-Golbeck/dp/0124055311"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amazon.com/Gephi-Cookbook-Devangana-Khokhar/dp/1783987405"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fmsasg.com/SocialNetworkAnalysis/"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hyperlink" Target="http://www.informatik.uni-trier.de/~ley/db/conf/iri/iri2010.html" TargetMode="External"/><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hyperlink" Target="http://www.fmsasg.com/SocialNetworkAnalysis/" TargetMode="External"/><Relationship Id="rId2" Type="http://schemas.openxmlformats.org/officeDocument/2006/relationships/hyperlink" Target="http://analyzingthesocialweb.com/course-materials.shtml" TargetMode="External"/><Relationship Id="rId1" Type="http://schemas.openxmlformats.org/officeDocument/2006/relationships/slideLayout" Target="../slideLayouts/slideLayout2.xml"/><Relationship Id="rId4" Type="http://schemas.openxmlformats.org/officeDocument/2006/relationships/hyperlink" Target="https://tinyurl.com/aintpupython101"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bastien.pro/gephi-icwsm-tutorial.pdf"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ebastien.pro/gephi-icwsm-tutorial.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bastien.pro/gephi-icwsm-tutorial.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ebastien.pro/gephi-icwsm-tutorial.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bastien.pro/gephi-icwsm-tutorial.pd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ebastien.pro/gephi-icwsm-tutorial.pdf"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hyperlink" Target="http://sebastien.pro/gephi-icwsm-tutorial.pdf"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oleObject" Target="../embeddings/oleObject2.bin"/><Relationship Id="rId4" Type="http://schemas.openxmlformats.org/officeDocument/2006/relationships/image" Target="../media/image21.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1.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3.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4.wmf"/></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25.wmf"/><Relationship Id="rId4" Type="http://schemas.openxmlformats.org/officeDocument/2006/relationships/oleObject" Target="../embeddings/oleObject6.bin"/></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fmsasg.com/SocialNetworkAnalysis/"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gephi.or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sites.google.com/site/ucinetsoftware/home"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vlado.fmf.uni-lj.si/pub/networks/pajek/"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mrvar.fdv.uni-lj.si/pajek/"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nodexl.codeplex.com/"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cytoscape.org/"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networkx.github.io/"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igraph.org/redirect.html"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nap.stanford.edu/"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igmajs.org/"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標題 1"/>
          <p:cNvSpPr txBox="1">
            <a:spLocks/>
          </p:cNvSpPr>
          <p:nvPr/>
        </p:nvSpPr>
        <p:spPr bwMode="auto">
          <a:xfrm>
            <a:off x="179512" y="1550746"/>
            <a:ext cx="8784976" cy="173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5400" b="1" dirty="0">
                <a:solidFill>
                  <a:srgbClr val="C00000"/>
                </a:solidFill>
                <a:ea typeface="標楷體" pitchFamily="65" charset="-120"/>
              </a:rPr>
              <a:t>社交網絡分析 </a:t>
            </a:r>
            <a:br>
              <a:rPr lang="en-US" altLang="zh-TW" sz="5400" b="1" dirty="0">
                <a:solidFill>
                  <a:srgbClr val="C00000"/>
                </a:solidFill>
                <a:ea typeface="標楷體" pitchFamily="65" charset="-120"/>
              </a:rPr>
            </a:br>
            <a:r>
              <a:rPr lang="en-US" altLang="zh-TW" sz="5400" b="1" dirty="0">
                <a:solidFill>
                  <a:srgbClr val="C00000"/>
                </a:solidFill>
                <a:ea typeface="標楷體" pitchFamily="65" charset="-120"/>
              </a:rPr>
              <a:t>(Social Network Analysis)</a:t>
            </a:r>
          </a:p>
        </p:txBody>
      </p:sp>
      <p:sp>
        <p:nvSpPr>
          <p:cNvPr id="11" name="投影片編號版面配置區 4"/>
          <p:cNvSpPr>
            <a:spLocks noGrp="1"/>
          </p:cNvSpPr>
          <p:nvPr>
            <p:ph type="sldNum" sz="quarter" idx="12"/>
          </p:nvPr>
        </p:nvSpPr>
        <p:spPr bwMode="auto">
          <a:xfrm>
            <a:off x="6975475"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2B16B09-038F-44F4-8EB4-975A60D8103E}" type="slidenum">
              <a:rPr lang="zh-TW" altLang="en-US" sz="1200" smtClean="0">
                <a:solidFill>
                  <a:srgbClr val="898989"/>
                </a:solidFill>
              </a:rPr>
              <a:pPr eaLnBrk="1" hangingPunct="1">
                <a:spcBef>
                  <a:spcPct val="0"/>
                </a:spcBef>
                <a:buFontTx/>
                <a:buNone/>
              </a:pPr>
              <a:t>1</a:t>
            </a:fld>
            <a:endParaRPr lang="zh-TW" altLang="en-US" sz="1200">
              <a:solidFill>
                <a:srgbClr val="898989"/>
              </a:solidFill>
            </a:endParaRPr>
          </a:p>
        </p:txBody>
      </p:sp>
      <p:sp>
        <p:nvSpPr>
          <p:cNvPr id="13" name="副標題 2"/>
          <p:cNvSpPr txBox="1">
            <a:spLocks/>
          </p:cNvSpPr>
          <p:nvPr/>
        </p:nvSpPr>
        <p:spPr bwMode="auto">
          <a:xfrm>
            <a:off x="468313" y="4275089"/>
            <a:ext cx="8207375" cy="253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cs typeface="Calibri" panose="020F0502020204030204" pitchFamily="34" charset="0"/>
                <a:hlinkClick r:id="rId3"/>
              </a:rPr>
              <a:t>Min-</a:t>
            </a:r>
            <a:r>
              <a:rPr kumimoji="0" lang="en-US" altLang="zh-TW" sz="2400" b="1" dirty="0" err="1">
                <a:solidFill>
                  <a:srgbClr val="898989"/>
                </a:solidFill>
                <a:cs typeface="Calibri" panose="020F0502020204030204" pitchFamily="34" charset="0"/>
                <a:hlinkClick r:id="rId3"/>
              </a:rPr>
              <a:t>Yuh</a:t>
            </a:r>
            <a:r>
              <a:rPr kumimoji="0" lang="en-US" altLang="zh-TW" sz="2400" b="1" dirty="0">
                <a:solidFill>
                  <a:srgbClr val="898989"/>
                </a:solidFill>
                <a:cs typeface="Calibri" panose="020F0502020204030204" pitchFamily="34" charset="0"/>
                <a:hlinkClick r:id="rId3"/>
              </a:rPr>
              <a:t> Day</a:t>
            </a:r>
            <a:endParaRPr kumimoji="0" lang="en-US" altLang="zh-TW" sz="2400" b="1" dirty="0">
              <a:solidFill>
                <a:srgbClr val="898989"/>
              </a:solidFill>
              <a:cs typeface="Calibri" panose="020F0502020204030204" pitchFamily="34"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4"/>
              </a:rPr>
              <a:t>戴敏育</a:t>
            </a:r>
            <a:endParaRPr kumimoji="0" lang="en-US" altLang="zh-TW" sz="2400" b="1" dirty="0">
              <a:latin typeface="標楷體" pitchFamily="65" charset="-120"/>
              <a:cs typeface="Times New Roman" pitchFamily="18" charset="0"/>
            </a:endParaRPr>
          </a:p>
          <a:p>
            <a:pPr algn="ctr" eaLnBrk="1" hangingPunct="1">
              <a:lnSpc>
                <a:spcPct val="80000"/>
              </a:lnSpc>
              <a:buNone/>
            </a:pPr>
            <a:r>
              <a:rPr kumimoji="0" lang="en-US" altLang="zh-TW" sz="2400" b="1" dirty="0">
                <a:solidFill>
                  <a:schemeClr val="tx2"/>
                </a:solidFill>
                <a:cs typeface="Calibri" panose="020F0502020204030204" pitchFamily="34" charset="0"/>
              </a:rPr>
              <a:t>Associate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副教授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None/>
            </a:pPr>
            <a:r>
              <a:rPr lang="en-US" sz="1800" b="1" dirty="0">
                <a:latin typeface="Arial" panose="020B0604020202020204" pitchFamily="34" charset="0"/>
                <a:cs typeface="Arial" panose="020B0604020202020204" pitchFamily="34" charset="0"/>
                <a:hlinkClick r:id="rId5"/>
              </a:rPr>
              <a:t>Institute of Information Management</a:t>
            </a:r>
            <a:r>
              <a:rPr lang="en-US" sz="1800"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hlinkClick r:id="rId6"/>
              </a:rPr>
              <a:t>National Taipei University</a:t>
            </a:r>
            <a:endParaRPr kumimoji="0" lang="en-US" altLang="zh-TW" sz="1800" b="1" dirty="0">
              <a:solidFill>
                <a:srgbClr val="898989"/>
              </a:solidFill>
              <a:latin typeface="Arial" panose="020B0604020202020204" pitchFamily="34" charset="0"/>
              <a:cs typeface="Arial" panose="020B0604020202020204" pitchFamily="34" charset="0"/>
            </a:endParaRPr>
          </a:p>
          <a:p>
            <a:pPr algn="ctr" eaLnBrk="1" hangingPunct="1">
              <a:lnSpc>
                <a:spcPct val="80000"/>
              </a:lnSpc>
              <a:buNone/>
            </a:pP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6"/>
              </a:rPr>
              <a:t>國立臺北大學</a:t>
            </a:r>
            <a:r>
              <a:rPr lang="zh-TW" altLang="en-US" sz="2400" b="1" dirty="0">
                <a:latin typeface="DFKai-SB" panose="03000509000000000000" pitchFamily="49" charset="-120"/>
                <a:ea typeface="DFKai-SB" panose="03000509000000000000" pitchFamily="49" charset="-120"/>
                <a:cs typeface="DFKai-SB" panose="03000509000000000000" pitchFamily="49" charset="-120"/>
              </a:rPr>
              <a:t> </a:t>
            </a: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7"/>
              </a:rPr>
              <a:t>資訊管理研究所</a:t>
            </a:r>
            <a:endParaRPr kumimoji="0" lang="en-US" altLang="zh-TW" sz="2400" b="1" dirty="0">
              <a:solidFill>
                <a:srgbClr val="898989"/>
              </a:solidFill>
              <a:latin typeface="DFKai-SB" panose="03000509000000000000" pitchFamily="49" charset="-120"/>
              <a:ea typeface="DFKai-SB" panose="03000509000000000000" pitchFamily="49" charset="-120"/>
              <a:cs typeface="DFKai-SB" panose="03000509000000000000" pitchFamily="49" charset="-120"/>
            </a:endParaRPr>
          </a:p>
          <a:p>
            <a:pPr algn="ctr" eaLnBrk="1" hangingPunct="1">
              <a:lnSpc>
                <a:spcPct val="80000"/>
              </a:lnSpc>
              <a:buFont typeface="Arial" charset="0"/>
              <a:buNone/>
            </a:pPr>
            <a:endParaRPr kumimoji="0" lang="en-US" altLang="zh-TW" sz="600" b="1" dirty="0">
              <a:solidFill>
                <a:srgbClr val="898989"/>
              </a:solidFill>
              <a:cs typeface="Times New Roman" pitchFamily="18" charset="0"/>
              <a:hlinkClick r:id="rId8"/>
            </a:endParaRPr>
          </a:p>
          <a:p>
            <a:pPr algn="ctr" eaLnBrk="1" hangingPunct="1">
              <a:lnSpc>
                <a:spcPct val="80000"/>
              </a:lnSpc>
              <a:buNone/>
            </a:pPr>
            <a:r>
              <a:rPr lang="en-US" sz="1200" dirty="0">
                <a:latin typeface="Arial" panose="020B0604020202020204" pitchFamily="34" charset="0"/>
                <a:cs typeface="Arial" panose="020B0604020202020204" pitchFamily="34" charset="0"/>
                <a:hlinkClick r:id="rId9"/>
              </a:rPr>
              <a:t>https://web.ntpu.edu.tw/~myday</a:t>
            </a:r>
            <a:endParaRPr lang="en-US" sz="1200" dirty="0">
              <a:latin typeface="Arial" panose="020B0604020202020204" pitchFamily="34" charset="0"/>
              <a:cs typeface="Arial" panose="020B0604020202020204" pitchFamily="34" charset="0"/>
            </a:endParaRPr>
          </a:p>
          <a:p>
            <a:pPr algn="ctr" eaLnBrk="1" hangingPunct="1">
              <a:lnSpc>
                <a:spcPct val="80000"/>
              </a:lnSpc>
              <a:buNone/>
            </a:pPr>
            <a:r>
              <a:rPr kumimoji="0" lang="en-US" altLang="zh-TW" sz="1200" dirty="0">
                <a:solidFill>
                  <a:srgbClr val="898989"/>
                </a:solidFill>
                <a:cs typeface="Times New Roman" pitchFamily="18" charset="0"/>
              </a:rPr>
              <a:t>2021-06-08</a:t>
            </a:r>
          </a:p>
        </p:txBody>
      </p:sp>
      <p:pic>
        <p:nvPicPr>
          <p:cNvPr id="14" name="Picture 4" descr="http://mail.tku.edu.tw/myday/images/Myday_Photo.jpg"/>
          <p:cNvPicPr>
            <a:picLocks noChangeAspect="1" noChangeArrowheads="1"/>
          </p:cNvPicPr>
          <p:nvPr/>
        </p:nvPicPr>
        <p:blipFill>
          <a:blip r:embed="rId10">
            <a:extLst>
              <a:ext uri="{28A0092B-C50C-407E-A947-70E740481C1C}">
                <a14:useLocalDpi xmlns:a14="http://schemas.microsoft.com/office/drawing/2010/main" val="0"/>
              </a:ext>
            </a:extLst>
          </a:blip>
          <a:srcRect l="10527" t="1544" r="10527" b="25148"/>
          <a:stretch>
            <a:fillRect/>
          </a:stretch>
        </p:blipFill>
        <p:spPr bwMode="auto">
          <a:xfrm>
            <a:off x="2051050" y="4256311"/>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6CBFA1A4-AC60-1C47-BA18-7524ED7AAE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75538" y="44624"/>
            <a:ext cx="962066" cy="620688"/>
          </a:xfrm>
          <a:prstGeom prst="rect">
            <a:avLst/>
          </a:prstGeom>
        </p:spPr>
      </p:pic>
      <p:pic>
        <p:nvPicPr>
          <p:cNvPr id="23" name="Picture 22">
            <a:extLst>
              <a:ext uri="{FF2B5EF4-FFF2-40B4-BE49-F238E27FC236}">
                <a16:creationId xmlns:a16="http://schemas.microsoft.com/office/drawing/2014/main" id="{2D2BED8B-FC41-4348-9A46-5D09945BBE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74430" y="718301"/>
            <a:ext cx="964282" cy="235043"/>
          </a:xfrm>
          <a:prstGeom prst="rect">
            <a:avLst/>
          </a:prstGeom>
        </p:spPr>
      </p:pic>
      <p:pic>
        <p:nvPicPr>
          <p:cNvPr id="2" name="Picture 1">
            <a:extLst>
              <a:ext uri="{FF2B5EF4-FFF2-40B4-BE49-F238E27FC236}">
                <a16:creationId xmlns:a16="http://schemas.microsoft.com/office/drawing/2014/main" id="{266FCE0F-C2EA-8046-B2DA-92E24A6449F2}"/>
              </a:ext>
            </a:extLst>
          </p:cNvPr>
          <p:cNvPicPr>
            <a:picLocks noChangeAspect="1"/>
          </p:cNvPicPr>
          <p:nvPr/>
        </p:nvPicPr>
        <p:blipFill>
          <a:blip r:embed="rId13"/>
          <a:stretch>
            <a:fillRect/>
          </a:stretch>
        </p:blipFill>
        <p:spPr>
          <a:xfrm>
            <a:off x="8244408" y="6021288"/>
            <a:ext cx="791692" cy="791692"/>
          </a:xfrm>
          <a:prstGeom prst="rect">
            <a:avLst/>
          </a:prstGeom>
        </p:spPr>
      </p:pic>
      <p:sp>
        <p:nvSpPr>
          <p:cNvPr id="9" name="標題 1">
            <a:extLst>
              <a:ext uri="{FF2B5EF4-FFF2-40B4-BE49-F238E27FC236}">
                <a16:creationId xmlns:a16="http://schemas.microsoft.com/office/drawing/2014/main" id="{A34BDED1-F1F5-204A-B6DA-992C3692A2B7}"/>
              </a:ext>
            </a:extLst>
          </p:cNvPr>
          <p:cNvSpPr>
            <a:spLocks noGrp="1"/>
          </p:cNvSpPr>
          <p:nvPr>
            <p:ph type="ctrTitle"/>
          </p:nvPr>
        </p:nvSpPr>
        <p:spPr>
          <a:xfrm>
            <a:off x="1295636" y="71465"/>
            <a:ext cx="6552728" cy="1339425"/>
          </a:xfrm>
        </p:spPr>
        <p:txBody>
          <a:bodyPr/>
          <a:lstStyle/>
          <a:p>
            <a:pPr eaLnBrk="1" hangingPunct="1"/>
            <a:r>
              <a:rPr lang="zh-TW" altLang="en-US" sz="4800" dirty="0">
                <a:solidFill>
                  <a:schemeClr val="tx2"/>
                </a:solidFill>
              </a:rPr>
              <a:t>資料探勘 </a:t>
            </a:r>
            <a:br>
              <a:rPr lang="en-US" altLang="zh-TW" sz="4800" dirty="0">
                <a:solidFill>
                  <a:schemeClr val="tx2"/>
                </a:solidFill>
              </a:rPr>
            </a:br>
            <a:r>
              <a:rPr lang="en-US" altLang="zh-TW" sz="4800" dirty="0">
                <a:solidFill>
                  <a:schemeClr val="tx2"/>
                </a:solidFill>
              </a:rPr>
              <a:t>(Data Mining)</a:t>
            </a:r>
            <a:endParaRPr lang="en-US" altLang="zh-TW" dirty="0">
              <a:solidFill>
                <a:schemeClr val="tx2"/>
              </a:solidFill>
            </a:endParaRPr>
          </a:p>
        </p:txBody>
      </p:sp>
      <p:sp>
        <p:nvSpPr>
          <p:cNvPr id="12" name="文字方塊 5">
            <a:extLst>
              <a:ext uri="{FF2B5EF4-FFF2-40B4-BE49-F238E27FC236}">
                <a16:creationId xmlns:a16="http://schemas.microsoft.com/office/drawing/2014/main" id="{CB47C35F-F35B-AF46-BF6C-377746D99CAB}"/>
              </a:ext>
            </a:extLst>
          </p:cNvPr>
          <p:cNvSpPr txBox="1">
            <a:spLocks noChangeArrowheads="1"/>
          </p:cNvSpPr>
          <p:nvPr/>
        </p:nvSpPr>
        <p:spPr bwMode="auto">
          <a:xfrm>
            <a:off x="2231442" y="3297758"/>
            <a:ext cx="46811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800" dirty="0">
                <a:solidFill>
                  <a:srgbClr val="7F7F7F"/>
                </a:solidFill>
              </a:rPr>
              <a:t>1092DM12</a:t>
            </a:r>
          </a:p>
          <a:p>
            <a:pPr algn="ctr" eaLnBrk="1" hangingPunct="1">
              <a:spcBef>
                <a:spcPct val="0"/>
              </a:spcBef>
              <a:buFontTx/>
              <a:buNone/>
            </a:pPr>
            <a:r>
              <a:rPr kumimoji="0" lang="en-US" altLang="zh-TW" sz="1800" dirty="0">
                <a:solidFill>
                  <a:srgbClr val="7F7F7F"/>
                </a:solidFill>
              </a:rPr>
              <a:t>MBA, IM, NTPU </a:t>
            </a:r>
            <a:r>
              <a:rPr kumimoji="0" lang="is-IS" altLang="zh-TW" sz="1800" dirty="0">
                <a:solidFill>
                  <a:srgbClr val="7F7F7F"/>
                </a:solidFill>
              </a:rPr>
              <a:t>(M5026) (Spring 2021)</a:t>
            </a:r>
            <a:br>
              <a:rPr kumimoji="0" lang="is-IS" altLang="zh-TW" sz="1800" dirty="0">
                <a:solidFill>
                  <a:srgbClr val="7F7F7F"/>
                </a:solidFill>
              </a:rPr>
            </a:br>
            <a:r>
              <a:rPr kumimoji="0" lang="en-US" altLang="ja-JP" sz="1800" dirty="0">
                <a:solidFill>
                  <a:srgbClr val="7F7F7F"/>
                </a:solidFill>
              </a:rPr>
              <a:t> Tue 2, 3, 4 (9:10-12:00) (B8F40)</a:t>
            </a:r>
          </a:p>
        </p:txBody>
      </p:sp>
    </p:spTree>
    <p:extLst>
      <p:ext uri="{BB962C8B-B14F-4D97-AF65-F5344CB8AC3E}">
        <p14:creationId xmlns:p14="http://schemas.microsoft.com/office/powerpoint/2010/main" val="2192504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D94E6A0-B01F-CD45-B9CA-212C9CEAD330}" type="slidenum">
              <a:rPr kumimoji="0" lang="zh-TW" altLang="en-US" sz="1200">
                <a:solidFill>
                  <a:srgbClr val="898989"/>
                </a:solidFill>
                <a:latin typeface="Calibri" charset="0"/>
                <a:ea typeface="新細明體" charset="-120"/>
              </a:rPr>
              <a:pPr eaLnBrk="1" hangingPunct="1"/>
              <a:t>10</a:t>
            </a:fld>
            <a:endParaRPr kumimoji="0" lang="zh-TW" altLang="en-US" sz="1200">
              <a:solidFill>
                <a:srgbClr val="898989"/>
              </a:solidFill>
              <a:latin typeface="Calibri" charset="0"/>
              <a:ea typeface="新細明體" charset="-120"/>
            </a:endParaRPr>
          </a:p>
        </p:txBody>
      </p:sp>
      <p:sp>
        <p:nvSpPr>
          <p:cNvPr id="22531" name="Rectangle 5"/>
          <p:cNvSpPr>
            <a:spLocks noChangeArrowheads="1"/>
          </p:cNvSpPr>
          <p:nvPr/>
        </p:nvSpPr>
        <p:spPr bwMode="auto">
          <a:xfrm>
            <a:off x="701675" y="6563925"/>
            <a:ext cx="7740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dirty="0">
                <a:solidFill>
                  <a:srgbClr val="A6A6A6"/>
                </a:solidFill>
                <a:ea typeface="MS PGothic" charset="-128"/>
              </a:rPr>
              <a:t>Source: </a:t>
            </a:r>
            <a:r>
              <a:rPr lang="en-US" sz="1200" dirty="0">
                <a:hlinkClick r:id="rId2"/>
              </a:rPr>
              <a:t>https://www.amazon.com/Network-Analysis-Applications-Lecture-Networks/dp/3319781952</a:t>
            </a:r>
            <a:endParaRPr lang="en-US" altLang="zh-TW" sz="1200" dirty="0">
              <a:solidFill>
                <a:srgbClr val="A6A6A6"/>
              </a:solidFill>
              <a:ea typeface="MS PGothic" charset="-128"/>
            </a:endParaRPr>
          </a:p>
        </p:txBody>
      </p:sp>
      <p:sp>
        <p:nvSpPr>
          <p:cNvPr id="22532" name="Rectangle 6"/>
          <p:cNvSpPr>
            <a:spLocks noChangeArrowheads="1"/>
          </p:cNvSpPr>
          <p:nvPr/>
        </p:nvSpPr>
        <p:spPr bwMode="auto">
          <a:xfrm>
            <a:off x="89694" y="231775"/>
            <a:ext cx="8964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dirty="0">
                <a:solidFill>
                  <a:schemeClr val="accent1"/>
                </a:solidFill>
                <a:latin typeface="Calibri" charset="0"/>
                <a:ea typeface="標楷體" charset="-120"/>
              </a:rPr>
              <a:t>Mehmet Kaya, Jalal </a:t>
            </a:r>
            <a:r>
              <a:rPr lang="en-US" altLang="zh-TW" dirty="0" err="1">
                <a:solidFill>
                  <a:schemeClr val="accent1"/>
                </a:solidFill>
                <a:latin typeface="Calibri" charset="0"/>
                <a:ea typeface="標楷體" charset="-120"/>
              </a:rPr>
              <a:t>Kawash</a:t>
            </a:r>
            <a:r>
              <a:rPr lang="en-US" altLang="zh-TW" dirty="0">
                <a:solidFill>
                  <a:schemeClr val="accent1"/>
                </a:solidFill>
                <a:latin typeface="Calibri" charset="0"/>
                <a:ea typeface="標楷體" charset="-120"/>
              </a:rPr>
              <a:t>, </a:t>
            </a:r>
            <a:r>
              <a:rPr lang="en-US" altLang="zh-TW" dirty="0" err="1">
                <a:solidFill>
                  <a:schemeClr val="accent1"/>
                </a:solidFill>
                <a:latin typeface="Calibri" charset="0"/>
                <a:ea typeface="標楷體" charset="-120"/>
              </a:rPr>
              <a:t>Suheil</a:t>
            </a:r>
            <a:r>
              <a:rPr lang="en-US" altLang="zh-TW" dirty="0">
                <a:solidFill>
                  <a:schemeClr val="accent1"/>
                </a:solidFill>
                <a:latin typeface="Calibri" charset="0"/>
                <a:ea typeface="標楷體" charset="-120"/>
              </a:rPr>
              <a:t> Khoury, Min-</a:t>
            </a:r>
            <a:r>
              <a:rPr lang="en-US" altLang="zh-TW" dirty="0" err="1">
                <a:solidFill>
                  <a:schemeClr val="accent1"/>
                </a:solidFill>
                <a:latin typeface="Calibri" charset="0"/>
                <a:ea typeface="標楷體" charset="-120"/>
              </a:rPr>
              <a:t>Yuh</a:t>
            </a:r>
            <a:r>
              <a:rPr lang="en-US" altLang="zh-TW" dirty="0">
                <a:solidFill>
                  <a:schemeClr val="accent1"/>
                </a:solidFill>
                <a:latin typeface="Calibri" charset="0"/>
                <a:ea typeface="標楷體" charset="-120"/>
              </a:rPr>
              <a:t> Day (2018), </a:t>
            </a:r>
            <a:br>
              <a:rPr lang="en-US" altLang="zh-TW" dirty="0">
                <a:solidFill>
                  <a:schemeClr val="accent1"/>
                </a:solidFill>
                <a:latin typeface="Calibri" charset="0"/>
                <a:ea typeface="標楷體" charset="-120"/>
              </a:rPr>
            </a:br>
            <a:r>
              <a:rPr lang="en-US" altLang="zh-TW" b="1" dirty="0">
                <a:solidFill>
                  <a:schemeClr val="accent1"/>
                </a:solidFill>
                <a:latin typeface="Calibri" charset="0"/>
                <a:ea typeface="標楷體" charset="-120"/>
              </a:rPr>
              <a:t>Social Network Based Big Data Analysis and Applications</a:t>
            </a:r>
            <a:r>
              <a:rPr lang="en-US" altLang="zh-TW" dirty="0">
                <a:solidFill>
                  <a:schemeClr val="accent1"/>
                </a:solidFill>
                <a:latin typeface="Calibri" charset="0"/>
                <a:ea typeface="標楷體" charset="-120"/>
              </a:rPr>
              <a:t>, Springer</a:t>
            </a:r>
            <a:endParaRPr lang="en-US" altLang="zh-TW" dirty="0">
              <a:solidFill>
                <a:schemeClr val="accent1"/>
              </a:solidFill>
              <a:ea typeface="標楷體" charset="-120"/>
            </a:endParaRPr>
          </a:p>
        </p:txBody>
      </p:sp>
      <p:pic>
        <p:nvPicPr>
          <p:cNvPr id="3" name="Picture 2">
            <a:extLst>
              <a:ext uri="{FF2B5EF4-FFF2-40B4-BE49-F238E27FC236}">
                <a16:creationId xmlns:a16="http://schemas.microsoft.com/office/drawing/2014/main" id="{C7FD0580-8F7A-C542-9533-CD85206A9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1067662"/>
            <a:ext cx="3480649" cy="5520265"/>
          </a:xfrm>
          <a:prstGeom prst="rect">
            <a:avLst/>
          </a:prstGeom>
        </p:spPr>
      </p:pic>
    </p:spTree>
    <p:extLst>
      <p:ext uri="{BB962C8B-B14F-4D97-AF65-F5344CB8AC3E}">
        <p14:creationId xmlns:p14="http://schemas.microsoft.com/office/powerpoint/2010/main" val="20708717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988840"/>
          <a:ext cx="8229599" cy="3888432"/>
        </p:xfrm>
        <a:graphic>
          <a:graphicData uri="http://schemas.openxmlformats.org/drawingml/2006/table">
            <a:tbl>
              <a:tblPr>
                <a:tableStyleId>{5C22544A-7EE6-4342-B048-85BDC9FD1C3A}</a:tableStyleId>
              </a:tblPr>
              <a:tblGrid>
                <a:gridCol w="3234425">
                  <a:extLst>
                    <a:ext uri="{9D8B030D-6E8A-4147-A177-3AD203B41FA5}">
                      <a16:colId xmlns:a16="http://schemas.microsoft.com/office/drawing/2014/main" val="20000"/>
                    </a:ext>
                  </a:extLst>
                </a:gridCol>
                <a:gridCol w="1665058">
                  <a:extLst>
                    <a:ext uri="{9D8B030D-6E8A-4147-A177-3AD203B41FA5}">
                      <a16:colId xmlns:a16="http://schemas.microsoft.com/office/drawing/2014/main" val="20001"/>
                    </a:ext>
                  </a:extLst>
                </a:gridCol>
                <a:gridCol w="1665058">
                  <a:extLst>
                    <a:ext uri="{9D8B030D-6E8A-4147-A177-3AD203B41FA5}">
                      <a16:colId xmlns:a16="http://schemas.microsoft.com/office/drawing/2014/main" val="20002"/>
                    </a:ext>
                  </a:extLst>
                </a:gridCol>
                <a:gridCol w="1665058">
                  <a:extLst>
                    <a:ext uri="{9D8B030D-6E8A-4147-A177-3AD203B41FA5}">
                      <a16:colId xmlns:a16="http://schemas.microsoft.com/office/drawing/2014/main" val="20003"/>
                    </a:ext>
                  </a:extLst>
                </a:gridCol>
              </a:tblGrid>
              <a:tr h="432048">
                <a:tc>
                  <a:txBody>
                    <a:bodyPr/>
                    <a:lstStyle/>
                    <a:p>
                      <a:pPr algn="l" fontAlgn="ctr"/>
                      <a:r>
                        <a:rPr lang="en-US" sz="2400" b="1" u="none" strike="noStrike" dirty="0">
                          <a:solidFill>
                            <a:srgbClr val="FF0000"/>
                          </a:solidFill>
                          <a:effectLst/>
                        </a:rPr>
                        <a:t>Visualization Layout </a:t>
                      </a:r>
                      <a:endParaRPr lang="en-US" sz="2400" b="1" i="0" u="none" strike="noStrike" dirty="0">
                        <a:solidFill>
                          <a:srgbClr val="FF0000"/>
                        </a:solidFill>
                        <a:effectLst/>
                        <a:latin typeface="Arial" charset="0"/>
                      </a:endParaRPr>
                    </a:p>
                  </a:txBody>
                  <a:tcPr marL="6350" marR="6350" marT="6350" marB="0" anchor="ctr"/>
                </a:tc>
                <a:tc>
                  <a:txBody>
                    <a:bodyPr/>
                    <a:lstStyle/>
                    <a:p>
                      <a:pPr algn="ctr" fontAlgn="ctr"/>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Gephi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igraph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0"/>
                  </a:ext>
                </a:extLst>
              </a:tr>
              <a:tr h="432048">
                <a:tc>
                  <a:txBody>
                    <a:bodyPr/>
                    <a:lstStyle/>
                    <a:p>
                      <a:pPr algn="l" fontAlgn="ctr"/>
                      <a:r>
                        <a:rPr lang="en-US" sz="2400" u="none" strike="noStrike">
                          <a:effectLst/>
                        </a:rPr>
                        <a:t>Kamada-kawai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1"/>
                  </a:ext>
                </a:extLst>
              </a:tr>
              <a:tr h="432048">
                <a:tc>
                  <a:txBody>
                    <a:bodyPr/>
                    <a:lstStyle/>
                    <a:p>
                      <a:pPr algn="l" fontAlgn="ctr"/>
                      <a:r>
                        <a:rPr lang="en-US" sz="2400" u="none" strike="noStrike">
                          <a:effectLst/>
                        </a:rPr>
                        <a:t>Fruchterman-Reingold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2"/>
                  </a:ext>
                </a:extLst>
              </a:tr>
              <a:tr h="432048">
                <a:tc>
                  <a:txBody>
                    <a:bodyPr/>
                    <a:lstStyle/>
                    <a:p>
                      <a:pPr algn="l" fontAlgn="ctr"/>
                      <a:r>
                        <a:rPr lang="en-US" sz="2400" u="none" strike="noStrike">
                          <a:effectLst/>
                        </a:rPr>
                        <a:t>Other spring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3"/>
                  </a:ext>
                </a:extLst>
              </a:tr>
              <a:tr h="432048">
                <a:tc>
                  <a:txBody>
                    <a:bodyPr/>
                    <a:lstStyle/>
                    <a:p>
                      <a:pPr algn="l" fontAlgn="ctr"/>
                      <a:r>
                        <a:rPr lang="en-US" sz="2400" u="none" strike="noStrike">
                          <a:effectLst/>
                        </a:rPr>
                        <a:t>Circular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4"/>
                  </a:ext>
                </a:extLst>
              </a:tr>
              <a:tr h="432048">
                <a:tc>
                  <a:txBody>
                    <a:bodyPr/>
                    <a:lstStyle/>
                    <a:p>
                      <a:pPr algn="l" fontAlgn="ctr"/>
                      <a:r>
                        <a:rPr lang="en-US" sz="2400" u="none" strike="noStrike">
                          <a:effectLst/>
                        </a:rPr>
                        <a:t>Random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5"/>
                  </a:ext>
                </a:extLst>
              </a:tr>
              <a:tr h="432048">
                <a:tc>
                  <a:txBody>
                    <a:bodyPr/>
                    <a:lstStyle/>
                    <a:p>
                      <a:pPr algn="l" fontAlgn="ctr"/>
                      <a:r>
                        <a:rPr lang="en-US" sz="2400" u="none" strike="noStrike">
                          <a:effectLst/>
                        </a:rPr>
                        <a:t>Force atlas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6"/>
                  </a:ext>
                </a:extLst>
              </a:tr>
              <a:tr h="432048">
                <a:tc>
                  <a:txBody>
                    <a:bodyPr/>
                    <a:lstStyle/>
                    <a:p>
                      <a:pPr algn="l" fontAlgn="ctr"/>
                      <a:r>
                        <a:rPr lang="en-US" sz="2400" u="none" strike="noStrike">
                          <a:effectLst/>
                        </a:rPr>
                        <a:t>Spectral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7"/>
                  </a:ext>
                </a:extLst>
              </a:tr>
              <a:tr h="432048">
                <a:tc>
                  <a:txBody>
                    <a:bodyPr/>
                    <a:lstStyle/>
                    <a:p>
                      <a:pPr algn="l" fontAlgn="ctr"/>
                      <a:r>
                        <a:rPr lang="en-US" sz="2400" u="none" strike="noStrike">
                          <a:effectLst/>
                        </a:rPr>
                        <a:t>Tree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100</a:t>
            </a:fld>
            <a:endParaRPr lang="zh-TW" altLang="en-US"/>
          </a:p>
        </p:txBody>
      </p:sp>
      <p:sp>
        <p:nvSpPr>
          <p:cNvPr id="6" name="Title 1"/>
          <p:cNvSpPr>
            <a:spLocks noGrp="1"/>
          </p:cNvSpPr>
          <p:nvPr>
            <p:ph type="title"/>
          </p:nvPr>
        </p:nvSpPr>
        <p:spPr>
          <a:xfrm>
            <a:off x="472008" y="287601"/>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331476"/>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28259182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Visualization </a:t>
            </a:r>
            <a:r>
              <a:rPr lang="en-US">
                <a:solidFill>
                  <a:schemeClr val="accent1"/>
                </a:solidFill>
              </a:rPr>
              <a:t>using </a:t>
            </a:r>
            <a:br>
              <a:rPr lang="en-US">
                <a:solidFill>
                  <a:schemeClr val="accent1"/>
                </a:solidFill>
              </a:rPr>
            </a:br>
            <a:r>
              <a:rPr lang="en-US" dirty="0" err="1">
                <a:solidFill>
                  <a:schemeClr val="accent1"/>
                </a:solidFill>
              </a:rPr>
              <a:t>igraph</a:t>
            </a:r>
            <a:r>
              <a:rPr lang="en-US" dirty="0">
                <a:solidFill>
                  <a:schemeClr val="accent1"/>
                </a:solidFill>
              </a:rPr>
              <a:t> and </a:t>
            </a:r>
            <a:r>
              <a:rPr lang="en-US" dirty="0" err="1">
                <a:solidFill>
                  <a:schemeClr val="accent1"/>
                </a:solidFill>
              </a:rPr>
              <a:t>Gephi</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101</a:t>
            </a:fld>
            <a:endParaRPr lang="zh-TW" altLang="en-US"/>
          </a:p>
        </p:txBody>
      </p:sp>
      <p:pic>
        <p:nvPicPr>
          <p:cNvPr id="1116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885" y="1781181"/>
            <a:ext cx="8240915" cy="3456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5885" y="5417049"/>
            <a:ext cx="3827739" cy="923330"/>
          </a:xfrm>
          <a:prstGeom prst="rect">
            <a:avLst/>
          </a:prstGeom>
        </p:spPr>
        <p:txBody>
          <a:bodyPr wrap="square">
            <a:spAutoFit/>
          </a:bodyPr>
          <a:lstStyle/>
          <a:p>
            <a:pPr algn="ctr"/>
            <a:r>
              <a:rPr lang="en-US" dirty="0"/>
              <a:t>Visualization of American College Football using </a:t>
            </a:r>
            <a:r>
              <a:rPr lang="en-US" dirty="0" err="1">
                <a:solidFill>
                  <a:srgbClr val="FF0000"/>
                </a:solidFill>
              </a:rPr>
              <a:t>igraph</a:t>
            </a:r>
            <a:r>
              <a:rPr lang="en-US" dirty="0">
                <a:solidFill>
                  <a:srgbClr val="FF0000"/>
                </a:solidFill>
              </a:rPr>
              <a:t> </a:t>
            </a:r>
            <a:r>
              <a:rPr lang="en-US" dirty="0"/>
              <a:t>with </a:t>
            </a:r>
            <a:br>
              <a:rPr lang="en-US" dirty="0"/>
            </a:br>
            <a:r>
              <a:rPr lang="en-US" dirty="0" err="1">
                <a:solidFill>
                  <a:srgbClr val="FF0000"/>
                </a:solidFill>
              </a:rPr>
              <a:t>kamada-kawai</a:t>
            </a:r>
            <a:r>
              <a:rPr lang="en-US" dirty="0">
                <a:solidFill>
                  <a:srgbClr val="FF0000"/>
                </a:solidFill>
              </a:rPr>
              <a:t> </a:t>
            </a:r>
            <a:r>
              <a:rPr lang="en-US" dirty="0"/>
              <a:t>layout.</a:t>
            </a:r>
          </a:p>
        </p:txBody>
      </p:sp>
      <p:sp>
        <p:nvSpPr>
          <p:cNvPr id="7" name="Rectangle 6"/>
          <p:cNvSpPr/>
          <p:nvPr/>
        </p:nvSpPr>
        <p:spPr>
          <a:xfrm>
            <a:off x="4879558" y="5395824"/>
            <a:ext cx="3826768" cy="923330"/>
          </a:xfrm>
          <a:prstGeom prst="rect">
            <a:avLst/>
          </a:prstGeom>
        </p:spPr>
        <p:txBody>
          <a:bodyPr wrap="square">
            <a:spAutoFit/>
          </a:bodyPr>
          <a:lstStyle/>
          <a:p>
            <a:pPr algn="ctr"/>
            <a:r>
              <a:rPr lang="en-US" dirty="0"/>
              <a:t>Visualization of American College Football using </a:t>
            </a:r>
            <a:r>
              <a:rPr lang="en-US" dirty="0" err="1">
                <a:solidFill>
                  <a:srgbClr val="FF0000"/>
                </a:solidFill>
              </a:rPr>
              <a:t>Gephi</a:t>
            </a:r>
            <a:r>
              <a:rPr lang="en-US" dirty="0">
                <a:solidFill>
                  <a:srgbClr val="FF0000"/>
                </a:solidFill>
              </a:rPr>
              <a:t> </a:t>
            </a:r>
            <a:r>
              <a:rPr lang="en-US" dirty="0"/>
              <a:t>with </a:t>
            </a:r>
            <a:br>
              <a:rPr lang="en-US" dirty="0"/>
            </a:br>
            <a:r>
              <a:rPr lang="en-US" dirty="0">
                <a:solidFill>
                  <a:srgbClr val="FF0000"/>
                </a:solidFill>
              </a:rPr>
              <a:t>force-directed</a:t>
            </a:r>
            <a:r>
              <a:rPr lang="en-US" dirty="0"/>
              <a:t> layout.</a:t>
            </a:r>
          </a:p>
        </p:txBody>
      </p:sp>
      <p:sp>
        <p:nvSpPr>
          <p:cNvPr id="9" name="Rectangle 8"/>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Tree>
    <p:extLst>
      <p:ext uri="{BB962C8B-B14F-4D97-AF65-F5344CB8AC3E}">
        <p14:creationId xmlns:p14="http://schemas.microsoft.com/office/powerpoint/2010/main" val="5143620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1" y="2132856"/>
          <a:ext cx="8229599" cy="3348990"/>
        </p:xfrm>
        <a:graphic>
          <a:graphicData uri="http://schemas.openxmlformats.org/drawingml/2006/table">
            <a:tbl>
              <a:tblPr>
                <a:tableStyleId>{5C22544A-7EE6-4342-B048-85BDC9FD1C3A}</a:tableStyleId>
              </a:tblPr>
              <a:tblGrid>
                <a:gridCol w="3445802">
                  <a:extLst>
                    <a:ext uri="{9D8B030D-6E8A-4147-A177-3AD203B41FA5}">
                      <a16:colId xmlns:a16="http://schemas.microsoft.com/office/drawing/2014/main" val="20000"/>
                    </a:ext>
                  </a:extLst>
                </a:gridCol>
                <a:gridCol w="1594599">
                  <a:extLst>
                    <a:ext uri="{9D8B030D-6E8A-4147-A177-3AD203B41FA5}">
                      <a16:colId xmlns:a16="http://schemas.microsoft.com/office/drawing/2014/main" val="20001"/>
                    </a:ext>
                  </a:extLst>
                </a:gridCol>
                <a:gridCol w="1594599">
                  <a:extLst>
                    <a:ext uri="{9D8B030D-6E8A-4147-A177-3AD203B41FA5}">
                      <a16:colId xmlns:a16="http://schemas.microsoft.com/office/drawing/2014/main" val="20002"/>
                    </a:ext>
                  </a:extLst>
                </a:gridCol>
                <a:gridCol w="1594599">
                  <a:extLst>
                    <a:ext uri="{9D8B030D-6E8A-4147-A177-3AD203B41FA5}">
                      <a16:colId xmlns:a16="http://schemas.microsoft.com/office/drawing/2014/main" val="20003"/>
                    </a:ext>
                  </a:extLst>
                </a:gridCol>
              </a:tblGrid>
              <a:tr h="203200">
                <a:tc>
                  <a:txBody>
                    <a:bodyPr/>
                    <a:lstStyle/>
                    <a:p>
                      <a:pPr algn="l" fontAlgn="b"/>
                      <a:r>
                        <a:rPr lang="en-US" sz="2400" b="1" u="none" strike="noStrike" dirty="0">
                          <a:solidFill>
                            <a:srgbClr val="FF0000"/>
                          </a:solidFill>
                          <a:effectLst/>
                        </a:rPr>
                        <a:t>Network Metrics </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203200">
                <a:tc>
                  <a:txBody>
                    <a:bodyPr/>
                    <a:lstStyle/>
                    <a:p>
                      <a:pPr algn="l" fontAlgn="b"/>
                      <a:r>
                        <a:rPr lang="en-US" sz="2400" u="none" strike="noStrike">
                          <a:effectLst/>
                        </a:rPr>
                        <a:t>Degree Centrality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1"/>
                  </a:ext>
                </a:extLst>
              </a:tr>
              <a:tr h="203200">
                <a:tc>
                  <a:txBody>
                    <a:bodyPr/>
                    <a:lstStyle/>
                    <a:p>
                      <a:pPr algn="l" fontAlgn="b"/>
                      <a:r>
                        <a:rPr lang="en-US" sz="2400" u="none" strike="noStrike">
                          <a:effectLst/>
                        </a:rPr>
                        <a:t>Betweenness Centrality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2"/>
                  </a:ext>
                </a:extLst>
              </a:tr>
              <a:tr h="203200">
                <a:tc>
                  <a:txBody>
                    <a:bodyPr/>
                    <a:lstStyle/>
                    <a:p>
                      <a:pPr algn="l" fontAlgn="b"/>
                      <a:r>
                        <a:rPr lang="en-US" sz="2400" u="none" strike="noStrike">
                          <a:effectLst/>
                        </a:rPr>
                        <a:t>Closeness Centrality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3"/>
                  </a:ext>
                </a:extLst>
              </a:tr>
              <a:tr h="203200">
                <a:tc>
                  <a:txBody>
                    <a:bodyPr/>
                    <a:lstStyle/>
                    <a:p>
                      <a:pPr algn="l" fontAlgn="b"/>
                      <a:r>
                        <a:rPr lang="en-US" sz="2400" u="none" strike="noStrike">
                          <a:effectLst/>
                        </a:rPr>
                        <a:t>Network Diameter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4"/>
                  </a:ext>
                </a:extLst>
              </a:tr>
              <a:tr h="203200">
                <a:tc>
                  <a:txBody>
                    <a:bodyPr/>
                    <a:lstStyle/>
                    <a:p>
                      <a:pPr algn="l" fontAlgn="b"/>
                      <a:r>
                        <a:rPr lang="en-US" sz="2400" u="none" strike="noStrike">
                          <a:effectLst/>
                        </a:rPr>
                        <a:t>Dyad Census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5"/>
                  </a:ext>
                </a:extLst>
              </a:tr>
              <a:tr h="203200">
                <a:tc>
                  <a:txBody>
                    <a:bodyPr/>
                    <a:lstStyle/>
                    <a:p>
                      <a:pPr algn="l" fontAlgn="b"/>
                      <a:r>
                        <a:rPr lang="en-US" sz="2400" u="none" strike="noStrike">
                          <a:effectLst/>
                        </a:rPr>
                        <a:t>Triad Census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6"/>
                  </a:ext>
                </a:extLst>
              </a:tr>
              <a:tr h="203200">
                <a:tc>
                  <a:txBody>
                    <a:bodyPr/>
                    <a:lstStyle/>
                    <a:p>
                      <a:pPr algn="l" fontAlgn="b"/>
                      <a:r>
                        <a:rPr lang="en-US" sz="2400" u="none" strike="noStrike">
                          <a:effectLst/>
                        </a:rPr>
                        <a:t>HITS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7"/>
                  </a:ext>
                </a:extLst>
              </a:tr>
              <a:tr h="203200">
                <a:tc>
                  <a:txBody>
                    <a:bodyPr/>
                    <a:lstStyle/>
                    <a:p>
                      <a:pPr algn="l" fontAlgn="b"/>
                      <a:r>
                        <a:rPr lang="en-US" sz="2400" u="none" strike="noStrike">
                          <a:effectLst/>
                        </a:rPr>
                        <a:t>Page Rank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102</a:t>
            </a:fld>
            <a:endParaRPr lang="zh-TW" altLang="en-US"/>
          </a:p>
        </p:txBody>
      </p:sp>
      <p:sp>
        <p:nvSpPr>
          <p:cNvPr id="6" name="Title 1"/>
          <p:cNvSpPr>
            <a:spLocks noGrp="1"/>
          </p:cNvSpPr>
          <p:nvPr>
            <p:ph type="title"/>
          </p:nvPr>
        </p:nvSpPr>
        <p:spPr>
          <a:xfrm>
            <a:off x="472008" y="215593"/>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519862"/>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32992908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2276872"/>
          <a:ext cx="8229600" cy="3721100"/>
        </p:xfrm>
        <a:graphic>
          <a:graphicData uri="http://schemas.openxmlformats.org/drawingml/2006/table">
            <a:tbl>
              <a:tblPr>
                <a:tableStyleId>{5C22544A-7EE6-4342-B048-85BDC9FD1C3A}</a:tableStyleId>
              </a:tblPr>
              <a:tblGrid>
                <a:gridCol w="3754760">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378496">
                  <a:extLst>
                    <a:ext uri="{9D8B030D-6E8A-4147-A177-3AD203B41FA5}">
                      <a16:colId xmlns:a16="http://schemas.microsoft.com/office/drawing/2014/main" val="20003"/>
                    </a:ext>
                  </a:extLst>
                </a:gridCol>
              </a:tblGrid>
              <a:tr h="203200">
                <a:tc>
                  <a:txBody>
                    <a:bodyPr/>
                    <a:lstStyle/>
                    <a:p>
                      <a:pPr algn="l" fontAlgn="b"/>
                      <a:r>
                        <a:rPr lang="en-US" sz="2400" b="1" u="none" strike="noStrike" dirty="0">
                          <a:solidFill>
                            <a:srgbClr val="FF0000"/>
                          </a:solidFill>
                          <a:effectLst/>
                        </a:rPr>
                        <a:t>Community Algorithms </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203200">
                <a:tc>
                  <a:txBody>
                    <a:bodyPr/>
                    <a:lstStyle/>
                    <a:p>
                      <a:pPr algn="l" fontAlgn="b"/>
                      <a:r>
                        <a:rPr lang="en-US" sz="2400" u="none" strike="noStrike">
                          <a:effectLst/>
                        </a:rPr>
                        <a:t>Louvain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1"/>
                  </a:ext>
                </a:extLst>
              </a:tr>
              <a:tr h="203200">
                <a:tc>
                  <a:txBody>
                    <a:bodyPr/>
                    <a:lstStyle/>
                    <a:p>
                      <a:pPr algn="l" fontAlgn="b"/>
                      <a:r>
                        <a:rPr lang="en-US" sz="2400" u="none" strike="noStrike">
                          <a:effectLst/>
                        </a:rPr>
                        <a:t>Edge Betweenness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2"/>
                  </a:ext>
                </a:extLst>
              </a:tr>
              <a:tr h="203200">
                <a:tc>
                  <a:txBody>
                    <a:bodyPr/>
                    <a:lstStyle/>
                    <a:p>
                      <a:pPr algn="l" fontAlgn="b"/>
                      <a:r>
                        <a:rPr lang="en-US" sz="2400" u="none" strike="noStrike">
                          <a:effectLst/>
                        </a:rPr>
                        <a:t>Greedy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3"/>
                  </a:ext>
                </a:extLst>
              </a:tr>
              <a:tr h="203200">
                <a:tc>
                  <a:txBody>
                    <a:bodyPr/>
                    <a:lstStyle/>
                    <a:p>
                      <a:pPr algn="l" fontAlgn="b"/>
                      <a:r>
                        <a:rPr lang="en-US" sz="2400" u="none" strike="noStrike">
                          <a:effectLst/>
                        </a:rPr>
                        <a:t>Modularity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4"/>
                  </a:ext>
                </a:extLst>
              </a:tr>
              <a:tr h="203200">
                <a:tc>
                  <a:txBody>
                    <a:bodyPr/>
                    <a:lstStyle/>
                    <a:p>
                      <a:pPr algn="l" fontAlgn="b"/>
                      <a:r>
                        <a:rPr lang="en-US" sz="2400" u="none" strike="noStrike">
                          <a:effectLst/>
                        </a:rPr>
                        <a:t>Clique Percolation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5"/>
                  </a:ext>
                </a:extLst>
              </a:tr>
              <a:tr h="203200">
                <a:tc>
                  <a:txBody>
                    <a:bodyPr/>
                    <a:lstStyle/>
                    <a:p>
                      <a:pPr algn="l" fontAlgn="b"/>
                      <a:r>
                        <a:rPr lang="en-US" sz="2400" u="none" strike="noStrike">
                          <a:effectLst/>
                        </a:rPr>
                        <a:t>Label Propagation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6"/>
                  </a:ext>
                </a:extLst>
              </a:tr>
              <a:tr h="203200">
                <a:tc>
                  <a:txBody>
                    <a:bodyPr/>
                    <a:lstStyle/>
                    <a:p>
                      <a:pPr algn="l" fontAlgn="b"/>
                      <a:r>
                        <a:rPr lang="en-US" sz="2400" u="none" strike="noStrike">
                          <a:effectLst/>
                        </a:rPr>
                        <a:t>Eigen Vector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7"/>
                  </a:ext>
                </a:extLst>
              </a:tr>
              <a:tr h="203200">
                <a:tc>
                  <a:txBody>
                    <a:bodyPr/>
                    <a:lstStyle/>
                    <a:p>
                      <a:pPr algn="l" fontAlgn="b"/>
                      <a:r>
                        <a:rPr lang="en-US" sz="2400" u="none" strike="noStrike">
                          <a:effectLst/>
                        </a:rPr>
                        <a:t>Random Walk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8"/>
                  </a:ext>
                </a:extLst>
              </a:tr>
              <a:tr h="203200">
                <a:tc>
                  <a:txBody>
                    <a:bodyPr/>
                    <a:lstStyle/>
                    <a:p>
                      <a:pPr algn="l" fontAlgn="b"/>
                      <a:r>
                        <a:rPr lang="en-US" sz="2400" u="none" strike="noStrike">
                          <a:effectLst/>
                        </a:rPr>
                        <a:t>Statistical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103</a:t>
            </a:fld>
            <a:endParaRPr lang="zh-TW" altLang="en-US"/>
          </a:p>
        </p:txBody>
      </p:sp>
      <p:sp>
        <p:nvSpPr>
          <p:cNvPr id="6" name="Title 1"/>
          <p:cNvSpPr>
            <a:spLocks noGrp="1"/>
          </p:cNvSpPr>
          <p:nvPr>
            <p:ph type="title"/>
          </p:nvPr>
        </p:nvSpPr>
        <p:spPr>
          <a:xfrm>
            <a:off x="472008" y="215593"/>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26399475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Community Detection using </a:t>
            </a:r>
            <a:br>
              <a:rPr lang="en-US" dirty="0">
                <a:solidFill>
                  <a:schemeClr val="accent1"/>
                </a:solidFill>
              </a:rPr>
            </a:br>
            <a:r>
              <a:rPr lang="en-US" dirty="0" err="1">
                <a:solidFill>
                  <a:schemeClr val="accent1"/>
                </a:solidFill>
              </a:rPr>
              <a:t>Gephi</a:t>
            </a:r>
            <a:r>
              <a:rPr lang="en-US" dirty="0">
                <a:solidFill>
                  <a:schemeClr val="accent1"/>
                </a:solidFill>
              </a:rPr>
              <a:t> and </a:t>
            </a:r>
            <a:r>
              <a:rPr lang="en-US" dirty="0" err="1">
                <a:solidFill>
                  <a:schemeClr val="accent1"/>
                </a:solidFill>
              </a:rPr>
              <a:t>igraph</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104</a:t>
            </a:fld>
            <a:endParaRPr lang="zh-TW" altLang="en-US"/>
          </a:p>
        </p:txBody>
      </p:sp>
      <p:pic>
        <p:nvPicPr>
          <p:cNvPr id="1126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63" y="1988840"/>
            <a:ext cx="8412601" cy="35283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0719" y="5695382"/>
            <a:ext cx="3947265" cy="646331"/>
          </a:xfrm>
          <a:prstGeom prst="rect">
            <a:avLst/>
          </a:prstGeom>
        </p:spPr>
        <p:txBody>
          <a:bodyPr wrap="square">
            <a:spAutoFit/>
          </a:bodyPr>
          <a:lstStyle/>
          <a:p>
            <a:pPr algn="ctr"/>
            <a:r>
              <a:rPr lang="en-US" dirty="0"/>
              <a:t>Community detection using </a:t>
            </a:r>
            <a:r>
              <a:rPr lang="en-US" dirty="0" err="1">
                <a:solidFill>
                  <a:srgbClr val="FF0000"/>
                </a:solidFill>
              </a:rPr>
              <a:t>Gephi</a:t>
            </a:r>
            <a:r>
              <a:rPr lang="en-US" dirty="0">
                <a:solidFill>
                  <a:srgbClr val="FF0000"/>
                </a:solidFill>
              </a:rPr>
              <a:t> </a:t>
            </a:r>
            <a:br>
              <a:rPr lang="en-US" dirty="0"/>
            </a:br>
            <a:r>
              <a:rPr lang="en-US" dirty="0"/>
              <a:t>with </a:t>
            </a:r>
            <a:r>
              <a:rPr lang="en-US" dirty="0">
                <a:solidFill>
                  <a:srgbClr val="FF0000"/>
                </a:solidFill>
              </a:rPr>
              <a:t>Louvain method</a:t>
            </a:r>
            <a:r>
              <a:rPr lang="en-US" dirty="0"/>
              <a:t>.</a:t>
            </a:r>
          </a:p>
        </p:txBody>
      </p:sp>
      <p:sp>
        <p:nvSpPr>
          <p:cNvPr id="7" name="Rectangle 6"/>
          <p:cNvSpPr/>
          <p:nvPr/>
        </p:nvSpPr>
        <p:spPr>
          <a:xfrm>
            <a:off x="4605391" y="5695381"/>
            <a:ext cx="4114800" cy="646331"/>
          </a:xfrm>
          <a:prstGeom prst="rect">
            <a:avLst/>
          </a:prstGeom>
        </p:spPr>
        <p:txBody>
          <a:bodyPr wrap="square">
            <a:spAutoFit/>
          </a:bodyPr>
          <a:lstStyle/>
          <a:p>
            <a:pPr algn="ctr"/>
            <a:r>
              <a:rPr lang="en-US" dirty="0"/>
              <a:t>Community detection using </a:t>
            </a:r>
            <a:r>
              <a:rPr lang="en-US" dirty="0" err="1">
                <a:solidFill>
                  <a:srgbClr val="FF0000"/>
                </a:solidFill>
              </a:rPr>
              <a:t>igraph</a:t>
            </a:r>
            <a:r>
              <a:rPr lang="en-US" dirty="0">
                <a:solidFill>
                  <a:srgbClr val="FF0000"/>
                </a:solidFill>
              </a:rPr>
              <a:t> </a:t>
            </a:r>
            <a:br>
              <a:rPr lang="en-US" dirty="0"/>
            </a:br>
            <a:r>
              <a:rPr lang="en-US" dirty="0"/>
              <a:t>with </a:t>
            </a:r>
            <a:r>
              <a:rPr lang="en-US" dirty="0">
                <a:solidFill>
                  <a:srgbClr val="FF0000"/>
                </a:solidFill>
              </a:rPr>
              <a:t>Fast Greedy Algorithm</a:t>
            </a:r>
            <a:r>
              <a:rPr lang="en-US" dirty="0"/>
              <a:t>.</a:t>
            </a:r>
          </a:p>
        </p:txBody>
      </p:sp>
      <p:sp>
        <p:nvSpPr>
          <p:cNvPr id="9" name="Rectangle 8"/>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Tree>
    <p:extLst>
      <p:ext uri="{BB962C8B-B14F-4D97-AF65-F5344CB8AC3E}">
        <p14:creationId xmlns:p14="http://schemas.microsoft.com/office/powerpoint/2010/main" val="252817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B76CFCD-0E26-8B42-8A80-2A958641F2C1}" type="slidenum">
              <a:rPr kumimoji="0" lang="zh-TW" altLang="en-US" sz="1200">
                <a:solidFill>
                  <a:srgbClr val="898989"/>
                </a:solidFill>
                <a:latin typeface="Calibri" charset="0"/>
                <a:ea typeface="新細明體" charset="-120"/>
              </a:rPr>
              <a:pPr eaLnBrk="1" hangingPunct="1"/>
              <a:t>105</a:t>
            </a:fld>
            <a:endParaRPr kumimoji="0" lang="zh-TW" altLang="en-US" sz="1200">
              <a:solidFill>
                <a:srgbClr val="898989"/>
              </a:solidFill>
              <a:latin typeface="Calibri" charset="0"/>
              <a:ea typeface="新細明體" charset="-120"/>
            </a:endParaRPr>
          </a:p>
        </p:txBody>
      </p:sp>
      <p:sp>
        <p:nvSpPr>
          <p:cNvPr id="95234" name="Title 1"/>
          <p:cNvSpPr>
            <a:spLocks noGrp="1"/>
          </p:cNvSpPr>
          <p:nvPr>
            <p:ph type="title"/>
          </p:nvPr>
        </p:nvSpPr>
        <p:spPr>
          <a:xfrm>
            <a:off x="457200" y="116632"/>
            <a:ext cx="8229600" cy="2512268"/>
          </a:xfrm>
        </p:spPr>
        <p:txBody>
          <a:bodyPr>
            <a:normAutofit fontScale="90000"/>
          </a:bodyPr>
          <a:lstStyle/>
          <a:p>
            <a:r>
              <a:rPr lang="en-US" altLang="en-US" sz="22000" dirty="0" err="1">
                <a:solidFill>
                  <a:srgbClr val="FF0000"/>
                </a:solidFill>
                <a:latin typeface="Calibri" charset="0"/>
                <a:ea typeface="標楷體" charset="-120"/>
                <a:cs typeface="新細明體" charset="-120"/>
              </a:rPr>
              <a:t>Gephi</a:t>
            </a:r>
            <a:endParaRPr lang="en-US" altLang="en-US" sz="22000" dirty="0">
              <a:solidFill>
                <a:srgbClr val="FF0000"/>
              </a:solidFill>
              <a:latin typeface="Calibri" charset="0"/>
              <a:ea typeface="標楷體" charset="-120"/>
              <a:cs typeface="新細明體" charset="-120"/>
            </a:endParaRPr>
          </a:p>
        </p:txBody>
      </p:sp>
      <p:pic>
        <p:nvPicPr>
          <p:cNvPr id="4" name="Picture 5">
            <a:extLst>
              <a:ext uri="{FF2B5EF4-FFF2-40B4-BE49-F238E27FC236}">
                <a16:creationId xmlns:a16="http://schemas.microsoft.com/office/drawing/2014/main" id="{B2B9E295-9938-0F47-9629-5F9DFF3543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852936"/>
            <a:ext cx="338455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6117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B76CFCD-0E26-8B42-8A80-2A958641F2C1}" type="slidenum">
              <a:rPr kumimoji="0" lang="zh-TW" altLang="en-US" sz="1200">
                <a:solidFill>
                  <a:srgbClr val="898989"/>
                </a:solidFill>
                <a:latin typeface="Calibri" charset="0"/>
                <a:ea typeface="新細明體" charset="-120"/>
              </a:rPr>
              <a:pPr eaLnBrk="1" hangingPunct="1"/>
              <a:t>106</a:t>
            </a:fld>
            <a:endParaRPr kumimoji="0" lang="zh-TW" altLang="en-US" sz="1200">
              <a:solidFill>
                <a:srgbClr val="898989"/>
              </a:solidFill>
              <a:latin typeface="Calibri" charset="0"/>
              <a:ea typeface="新細明體" charset="-120"/>
            </a:endParaRPr>
          </a:p>
        </p:txBody>
      </p:sp>
      <p:sp>
        <p:nvSpPr>
          <p:cNvPr id="95234" name="Title 1"/>
          <p:cNvSpPr>
            <a:spLocks noGrp="1"/>
          </p:cNvSpPr>
          <p:nvPr>
            <p:ph type="title"/>
          </p:nvPr>
        </p:nvSpPr>
        <p:spPr>
          <a:xfrm>
            <a:off x="457200" y="274638"/>
            <a:ext cx="8229600" cy="6323012"/>
          </a:xfrm>
        </p:spPr>
        <p:txBody>
          <a:bodyPr/>
          <a:lstStyle/>
          <a:p>
            <a:r>
              <a:rPr lang="en-US" altLang="en-US" sz="8800">
                <a:solidFill>
                  <a:srgbClr val="FF0000"/>
                </a:solidFill>
                <a:latin typeface="Calibri" charset="0"/>
                <a:ea typeface="標楷體" charset="-120"/>
                <a:cs typeface="新細明體" charset="-120"/>
              </a:rPr>
              <a:t>Gephi: </a:t>
            </a:r>
            <a:br>
              <a:rPr lang="en-US" altLang="en-US" sz="8800">
                <a:solidFill>
                  <a:srgbClr val="FF0000"/>
                </a:solidFill>
                <a:latin typeface="Calibri" charset="0"/>
                <a:ea typeface="標楷體" charset="-120"/>
                <a:cs typeface="新細明體" charset="-120"/>
              </a:rPr>
            </a:br>
            <a:r>
              <a:rPr lang="en-US" altLang="en-US" sz="8800">
                <a:solidFill>
                  <a:srgbClr val="FF0000"/>
                </a:solidFill>
                <a:latin typeface="Calibri" charset="0"/>
                <a:ea typeface="標楷體" charset="-120"/>
                <a:cs typeface="新細明體" charset="-120"/>
              </a:rPr>
              <a:t>Social Network </a:t>
            </a:r>
            <a:br>
              <a:rPr lang="en-US" altLang="en-US" sz="8800">
                <a:solidFill>
                  <a:srgbClr val="FF0000"/>
                </a:solidFill>
                <a:latin typeface="Calibri" charset="0"/>
                <a:ea typeface="標楷體" charset="-120"/>
                <a:cs typeface="新細明體" charset="-120"/>
              </a:rPr>
            </a:br>
            <a:r>
              <a:rPr lang="en-US" altLang="en-US" sz="8800">
                <a:solidFill>
                  <a:srgbClr val="FF0000"/>
                </a:solidFill>
                <a:latin typeface="Calibri" charset="0"/>
                <a:ea typeface="標楷體" charset="-120"/>
                <a:cs typeface="新細明體" charset="-120"/>
              </a:rPr>
              <a:t>Analysis and Visualization</a:t>
            </a:r>
          </a:p>
        </p:txBody>
      </p:sp>
    </p:spTree>
    <p:extLst>
      <p:ext uri="{BB962C8B-B14F-4D97-AF65-F5344CB8AC3E}">
        <p14:creationId xmlns:p14="http://schemas.microsoft.com/office/powerpoint/2010/main" val="10325932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179388" y="44450"/>
            <a:ext cx="8518525" cy="1439863"/>
          </a:xfrm>
        </p:spPr>
        <p:txBody>
          <a:bodyPr/>
          <a:lstStyle/>
          <a:p>
            <a:r>
              <a:rPr lang="en-US" altLang="en-US">
                <a:solidFill>
                  <a:schemeClr val="accent1"/>
                </a:solidFill>
                <a:latin typeface="Calibri" charset="0"/>
                <a:ea typeface="標楷體" charset="-120"/>
                <a:cs typeface="新細明體" charset="-120"/>
              </a:rPr>
              <a:t>Network Analysis and Visualization with Gephi</a:t>
            </a:r>
          </a:p>
        </p:txBody>
      </p:sp>
      <p:sp>
        <p:nvSpPr>
          <p:cNvPr id="962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230E5F9-B25C-D84D-82B0-9AEE4E0AF247}" type="slidenum">
              <a:rPr kumimoji="0" lang="zh-TW" altLang="en-US" sz="1200">
                <a:solidFill>
                  <a:srgbClr val="898989"/>
                </a:solidFill>
                <a:latin typeface="Calibri" charset="0"/>
                <a:ea typeface="新細明體" charset="-120"/>
              </a:rPr>
              <a:pPr eaLnBrk="1" hangingPunct="1"/>
              <a:t>107</a:t>
            </a:fld>
            <a:endParaRPr kumimoji="0" lang="zh-TW" altLang="en-US" sz="1200">
              <a:solidFill>
                <a:srgbClr val="898989"/>
              </a:solidFill>
              <a:latin typeface="Calibri" charset="0"/>
              <a:ea typeface="新細明體" charset="-120"/>
            </a:endParaRPr>
          </a:p>
        </p:txBody>
      </p:sp>
      <p:pic>
        <p:nvPicPr>
          <p:cNvPr id="962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73238"/>
            <a:ext cx="869473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9349328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457200" y="0"/>
            <a:ext cx="8229600" cy="1125538"/>
          </a:xfrm>
        </p:spPr>
        <p:txBody>
          <a:bodyPr>
            <a:normAutofit fontScale="90000"/>
          </a:bodyPr>
          <a:lstStyle/>
          <a:p>
            <a:r>
              <a:rPr lang="en-US" altLang="en-US">
                <a:solidFill>
                  <a:schemeClr val="accent1"/>
                </a:solidFill>
                <a:latin typeface="Calibri" charset="0"/>
                <a:ea typeface="標楷體" charset="-120"/>
                <a:cs typeface="新細明體" charset="-120"/>
              </a:rPr>
              <a:t>Nodes and Edges </a:t>
            </a:r>
            <a:br>
              <a:rPr lang="en-US" altLang="en-US">
                <a:solidFill>
                  <a:schemeClr val="accent1"/>
                </a:solidFill>
                <a:latin typeface="Calibri" charset="0"/>
                <a:ea typeface="標楷體" charset="-120"/>
                <a:cs typeface="新細明體" charset="-120"/>
              </a:rPr>
            </a:br>
            <a:r>
              <a:rPr lang="en-US" altLang="en-US">
                <a:solidFill>
                  <a:schemeClr val="accent1"/>
                </a:solidFill>
                <a:latin typeface="Calibri" charset="0"/>
                <a:ea typeface="標楷體" charset="-120"/>
                <a:cs typeface="新細明體" charset="-120"/>
              </a:rPr>
              <a:t>CSV Text Data for Gephi</a:t>
            </a:r>
          </a:p>
        </p:txBody>
      </p:sp>
      <p:sp>
        <p:nvSpPr>
          <p:cNvPr id="972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BB37F4A-A6A1-084B-99C1-FBC59087975A}" type="slidenum">
              <a:rPr kumimoji="0" lang="zh-TW" altLang="en-US" sz="1200">
                <a:solidFill>
                  <a:srgbClr val="898989"/>
                </a:solidFill>
                <a:latin typeface="Calibri" charset="0"/>
                <a:ea typeface="新細明體" charset="-120"/>
              </a:rPr>
              <a:pPr eaLnBrk="1" hangingPunct="1"/>
              <a:t>108</a:t>
            </a:fld>
            <a:endParaRPr kumimoji="0" lang="zh-TW" altLang="en-US" sz="1200">
              <a:solidFill>
                <a:srgbClr val="898989"/>
              </a:solidFill>
              <a:latin typeface="Calibri" charset="0"/>
              <a:ea typeface="新細明體" charset="-120"/>
            </a:endParaRPr>
          </a:p>
        </p:txBody>
      </p:sp>
      <p:sp>
        <p:nvSpPr>
          <p:cNvPr id="5" name="Rectangle 4"/>
          <p:cNvSpPr/>
          <p:nvPr/>
        </p:nvSpPr>
        <p:spPr>
          <a:xfrm>
            <a:off x="684213" y="1854200"/>
            <a:ext cx="3095625" cy="2676525"/>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Id,Label,Attribute</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1,John,1</a:t>
            </a:r>
          </a:p>
          <a:p>
            <a:pPr>
              <a:defRPr/>
            </a:pPr>
            <a:r>
              <a:rPr lang="en-US" sz="2400" dirty="0">
                <a:ea typeface="ＭＳ Ｐゴシック" charset="0"/>
                <a:cs typeface="ＭＳ Ｐゴシック" charset="0"/>
              </a:rPr>
              <a:t>2,Carla,2</a:t>
            </a:r>
          </a:p>
          <a:p>
            <a:pPr>
              <a:defRPr/>
            </a:pPr>
            <a:r>
              <a:rPr lang="en-US" sz="2400" dirty="0">
                <a:ea typeface="ＭＳ Ｐゴシック" charset="0"/>
                <a:cs typeface="ＭＳ Ｐゴシック" charset="0"/>
              </a:rPr>
              <a:t>3,Simon,1</a:t>
            </a:r>
          </a:p>
          <a:p>
            <a:pPr>
              <a:defRPr/>
            </a:pPr>
            <a:r>
              <a:rPr lang="en-US" sz="2400" dirty="0">
                <a:ea typeface="ＭＳ Ｐゴシック" charset="0"/>
                <a:cs typeface="ＭＳ Ｐゴシック" charset="0"/>
              </a:rPr>
              <a:t>4,Celine,2</a:t>
            </a:r>
          </a:p>
          <a:p>
            <a:pPr>
              <a:defRPr/>
            </a:pPr>
            <a:r>
              <a:rPr lang="en-US" sz="2400" dirty="0">
                <a:ea typeface="ＭＳ Ｐゴシック" charset="0"/>
                <a:cs typeface="ＭＳ Ｐゴシック" charset="0"/>
              </a:rPr>
              <a:t>5,Winston,1</a:t>
            </a:r>
          </a:p>
          <a:p>
            <a:pPr>
              <a:defRPr/>
            </a:pPr>
            <a:r>
              <a:rPr lang="en-US" sz="2400" dirty="0">
                <a:ea typeface="ＭＳ Ｐゴシック" charset="0"/>
                <a:cs typeface="ＭＳ Ｐゴシック" charset="0"/>
              </a:rPr>
              <a:t>6,Diana,2</a:t>
            </a:r>
          </a:p>
        </p:txBody>
      </p:sp>
      <p:sp>
        <p:nvSpPr>
          <p:cNvPr id="6" name="Rectangle 5"/>
          <p:cNvSpPr/>
          <p:nvPr/>
        </p:nvSpPr>
        <p:spPr>
          <a:xfrm>
            <a:off x="5580063" y="1844675"/>
            <a:ext cx="2592387" cy="3786188"/>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Source,Target</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1,2</a:t>
            </a:r>
          </a:p>
          <a:p>
            <a:pPr>
              <a:defRPr/>
            </a:pPr>
            <a:r>
              <a:rPr lang="en-US" sz="2400" dirty="0">
                <a:ea typeface="ＭＳ Ｐゴシック" charset="0"/>
                <a:cs typeface="ＭＳ Ｐゴシック" charset="0"/>
              </a:rPr>
              <a:t>1,3</a:t>
            </a:r>
          </a:p>
          <a:p>
            <a:pPr>
              <a:defRPr/>
            </a:pPr>
            <a:r>
              <a:rPr lang="en-US" sz="2400" dirty="0">
                <a:ea typeface="ＭＳ Ｐゴシック" charset="0"/>
                <a:cs typeface="ＭＳ Ｐゴシック" charset="0"/>
              </a:rPr>
              <a:t>1,4</a:t>
            </a:r>
          </a:p>
          <a:p>
            <a:pPr>
              <a:defRPr/>
            </a:pPr>
            <a:r>
              <a:rPr lang="en-US" sz="2400" dirty="0">
                <a:ea typeface="ＭＳ Ｐゴシック" charset="0"/>
                <a:cs typeface="ＭＳ Ｐゴシック" charset="0"/>
              </a:rPr>
              <a:t>1,6</a:t>
            </a:r>
          </a:p>
          <a:p>
            <a:pPr>
              <a:defRPr/>
            </a:pPr>
            <a:r>
              <a:rPr lang="en-US" sz="2400" dirty="0">
                <a:ea typeface="ＭＳ Ｐゴシック" charset="0"/>
                <a:cs typeface="ＭＳ Ｐゴシック" charset="0"/>
              </a:rPr>
              <a:t>2,4</a:t>
            </a:r>
          </a:p>
          <a:p>
            <a:pPr>
              <a:defRPr/>
            </a:pPr>
            <a:r>
              <a:rPr lang="en-US" sz="2400" dirty="0">
                <a:ea typeface="ＭＳ Ｐゴシック" charset="0"/>
                <a:cs typeface="ＭＳ Ｐゴシック" charset="0"/>
              </a:rPr>
              <a:t>2,6</a:t>
            </a:r>
          </a:p>
          <a:p>
            <a:pPr>
              <a:defRPr/>
            </a:pPr>
            <a:r>
              <a:rPr lang="en-US" sz="2400" dirty="0">
                <a:ea typeface="ＭＳ Ｐゴシック" charset="0"/>
                <a:cs typeface="ＭＳ Ｐゴシック" charset="0"/>
              </a:rPr>
              <a:t>3,6</a:t>
            </a:r>
          </a:p>
          <a:p>
            <a:pPr>
              <a:defRPr/>
            </a:pPr>
            <a:r>
              <a:rPr lang="en-US" sz="2400" dirty="0">
                <a:ea typeface="ＭＳ Ｐゴシック" charset="0"/>
                <a:cs typeface="ＭＳ Ｐゴシック" charset="0"/>
              </a:rPr>
              <a:t>4,6</a:t>
            </a:r>
          </a:p>
          <a:p>
            <a:pPr>
              <a:defRPr/>
            </a:pPr>
            <a:r>
              <a:rPr lang="en-US" sz="2400" dirty="0">
                <a:ea typeface="ＭＳ Ｐゴシック" charset="0"/>
                <a:cs typeface="ＭＳ Ｐゴシック" charset="0"/>
              </a:rPr>
              <a:t>5,6</a:t>
            </a:r>
          </a:p>
        </p:txBody>
      </p:sp>
      <p:sp>
        <p:nvSpPr>
          <p:cNvPr id="97285" name="TextBox 6"/>
          <p:cNvSpPr txBox="1">
            <a:spLocks noChangeArrowheads="1"/>
          </p:cNvSpPr>
          <p:nvPr/>
        </p:nvSpPr>
        <p:spPr bwMode="auto">
          <a:xfrm>
            <a:off x="684213" y="1268413"/>
            <a:ext cx="2327275" cy="5857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Nodes1.csv</a:t>
            </a:r>
          </a:p>
        </p:txBody>
      </p:sp>
      <p:sp>
        <p:nvSpPr>
          <p:cNvPr id="97286" name="TextBox 7"/>
          <p:cNvSpPr txBox="1">
            <a:spLocks noChangeArrowheads="1"/>
          </p:cNvSpPr>
          <p:nvPr/>
        </p:nvSpPr>
        <p:spPr bwMode="auto">
          <a:xfrm>
            <a:off x="5580063" y="1260475"/>
            <a:ext cx="2306637" cy="584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Edges1.csv</a:t>
            </a:r>
          </a:p>
        </p:txBody>
      </p:sp>
      <p:sp>
        <p:nvSpPr>
          <p:cNvPr id="9" name="Rectangle 8"/>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2"/>
              </a:rPr>
              <a:t>http://www.martingrandjean.ch/gephi-introduction/</a:t>
            </a:r>
            <a:endParaRPr lang="en-US" sz="1000" dirty="0">
              <a:solidFill>
                <a:schemeClr val="bg1">
                  <a:lumMod val="75000"/>
                </a:schemeClr>
              </a:solidFill>
              <a:ea typeface="ＭＳ Ｐゴシック" charset="0"/>
              <a:cs typeface="ＭＳ Ｐゴシック" charset="0"/>
            </a:endParaRPr>
          </a:p>
        </p:txBody>
      </p:sp>
      <p:pic>
        <p:nvPicPr>
          <p:cNvPr id="9728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652963"/>
            <a:ext cx="1984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7507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6B4A602-EEA4-DB48-BA50-5CACD0F98A5F}" type="slidenum">
              <a:rPr kumimoji="0" lang="zh-TW" altLang="en-US" sz="1200">
                <a:solidFill>
                  <a:srgbClr val="898989"/>
                </a:solidFill>
                <a:latin typeface="Calibri" charset="0"/>
                <a:ea typeface="新細明體" charset="-120"/>
              </a:rPr>
              <a:pPr eaLnBrk="1" hangingPunct="1"/>
              <a:t>109</a:t>
            </a:fld>
            <a:endParaRPr kumimoji="0" lang="zh-TW" altLang="en-US" sz="1200">
              <a:solidFill>
                <a:srgbClr val="898989"/>
              </a:solidFill>
              <a:latin typeface="Calibri" charset="0"/>
              <a:ea typeface="新細明體" charset="-120"/>
            </a:endParaRPr>
          </a:p>
        </p:txBody>
      </p:sp>
      <p:pic>
        <p:nvPicPr>
          <p:cNvPr id="983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196975"/>
            <a:ext cx="467995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5"/>
          <p:cNvSpPr>
            <a:spLocks noChangeArrowheads="1"/>
          </p:cNvSpPr>
          <p:nvPr/>
        </p:nvSpPr>
        <p:spPr bwMode="auto">
          <a:xfrm>
            <a:off x="250825" y="20638"/>
            <a:ext cx="38242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A = </a:t>
            </a:r>
            <a:r>
              <a:rPr lang="en-US" altLang="en-US">
                <a:solidFill>
                  <a:srgbClr val="FF0000"/>
                </a:solidFill>
              </a:rPr>
              <a:t>Degree centrality</a:t>
            </a:r>
          </a:p>
          <a:p>
            <a:pPr eaLnBrk="1" hangingPunct="1"/>
            <a:r>
              <a:rPr lang="en-US" altLang="en-US">
                <a:solidFill>
                  <a:schemeClr val="accent1"/>
                </a:solidFill>
              </a:rPr>
              <a:t>number of connexions</a:t>
            </a:r>
          </a:p>
        </p:txBody>
      </p:sp>
      <p:sp>
        <p:nvSpPr>
          <p:cNvPr id="98308" name="Rectangle 6"/>
          <p:cNvSpPr>
            <a:spLocks noChangeArrowheads="1"/>
          </p:cNvSpPr>
          <p:nvPr/>
        </p:nvSpPr>
        <p:spPr bwMode="auto">
          <a:xfrm>
            <a:off x="4492625" y="22225"/>
            <a:ext cx="4630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B = </a:t>
            </a:r>
            <a:r>
              <a:rPr lang="en-US" altLang="en-US">
                <a:solidFill>
                  <a:srgbClr val="FF0000"/>
                </a:solidFill>
              </a:rPr>
              <a:t>Closeness centrality</a:t>
            </a:r>
          </a:p>
          <a:p>
            <a:pPr eaLnBrk="1" hangingPunct="1"/>
            <a:r>
              <a:rPr lang="en-US" altLang="en-US">
                <a:solidFill>
                  <a:schemeClr val="accent1"/>
                </a:solidFill>
              </a:rPr>
              <a:t>closeness to the entire network</a:t>
            </a:r>
          </a:p>
        </p:txBody>
      </p:sp>
      <p:sp>
        <p:nvSpPr>
          <p:cNvPr id="98309" name="Rectangle 7"/>
          <p:cNvSpPr>
            <a:spLocks noChangeArrowheads="1"/>
          </p:cNvSpPr>
          <p:nvPr/>
        </p:nvSpPr>
        <p:spPr bwMode="auto">
          <a:xfrm>
            <a:off x="271463" y="5805488"/>
            <a:ext cx="4084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C = </a:t>
            </a:r>
            <a:r>
              <a:rPr lang="en-US" altLang="en-US">
                <a:solidFill>
                  <a:srgbClr val="FF0000"/>
                </a:solidFill>
              </a:rPr>
              <a:t>Betweenness centrality</a:t>
            </a:r>
          </a:p>
          <a:p>
            <a:pPr eaLnBrk="1" hangingPunct="1"/>
            <a:r>
              <a:rPr lang="en-US" altLang="en-US">
                <a:solidFill>
                  <a:schemeClr val="accent1"/>
                </a:solidFill>
              </a:rPr>
              <a:t>bridges nodes </a:t>
            </a:r>
          </a:p>
        </p:txBody>
      </p:sp>
      <p:sp>
        <p:nvSpPr>
          <p:cNvPr id="98310" name="Rectangle 8"/>
          <p:cNvSpPr>
            <a:spLocks noChangeArrowheads="1"/>
          </p:cNvSpPr>
          <p:nvPr/>
        </p:nvSpPr>
        <p:spPr bwMode="auto">
          <a:xfrm>
            <a:off x="4427538" y="5805488"/>
            <a:ext cx="4752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D = </a:t>
            </a:r>
            <a:r>
              <a:rPr lang="en-US" altLang="en-US">
                <a:solidFill>
                  <a:srgbClr val="FF0000"/>
                </a:solidFill>
              </a:rPr>
              <a:t>Eigenvector centrality</a:t>
            </a:r>
          </a:p>
          <a:p>
            <a:pPr eaLnBrk="1" hangingPunct="1"/>
            <a:r>
              <a:rPr lang="en-US" altLang="en-US" sz="2200">
                <a:solidFill>
                  <a:schemeClr val="accent1"/>
                </a:solidFill>
              </a:rPr>
              <a:t>connection to well-connected nodes</a:t>
            </a:r>
          </a:p>
        </p:txBody>
      </p:sp>
      <p:sp>
        <p:nvSpPr>
          <p:cNvPr id="10" name="Rectangle 9"/>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724982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標題 1"/>
          <p:cNvSpPr>
            <a:spLocks noGrp="1"/>
          </p:cNvSpPr>
          <p:nvPr>
            <p:ph type="title"/>
          </p:nvPr>
        </p:nvSpPr>
        <p:spPr>
          <a:xfrm>
            <a:off x="457200" y="274638"/>
            <a:ext cx="8229600" cy="6034087"/>
          </a:xfrm>
        </p:spPr>
        <p:txBody>
          <a:bodyPr/>
          <a:lstStyle/>
          <a:p>
            <a:r>
              <a:rPr lang="en-US" altLang="zh-TW" sz="8800">
                <a:solidFill>
                  <a:schemeClr val="accent1"/>
                </a:solidFill>
                <a:latin typeface="Calibri" charset="0"/>
                <a:ea typeface="標楷體" charset="-120"/>
                <a:cs typeface="新細明體" charset="-120"/>
              </a:rPr>
              <a:t>Business Insights </a:t>
            </a:r>
            <a:br>
              <a:rPr lang="en-US" altLang="zh-TW" sz="9600">
                <a:solidFill>
                  <a:schemeClr val="accent1"/>
                </a:solidFill>
                <a:latin typeface="Calibri" charset="0"/>
                <a:ea typeface="標楷體" charset="-120"/>
                <a:cs typeface="新細明體" charset="-120"/>
              </a:rPr>
            </a:br>
            <a:r>
              <a:rPr lang="en-US" altLang="zh-TW" sz="9600">
                <a:solidFill>
                  <a:schemeClr val="accent1"/>
                </a:solidFill>
                <a:latin typeface="Calibri" charset="0"/>
                <a:ea typeface="標楷體" charset="-120"/>
                <a:cs typeface="新細明體" charset="-120"/>
              </a:rPr>
              <a:t>with </a:t>
            </a:r>
            <a:br>
              <a:rPr lang="en-US" altLang="zh-TW" sz="9600">
                <a:solidFill>
                  <a:schemeClr val="accent1"/>
                </a:solidFill>
                <a:latin typeface="Calibri" charset="0"/>
                <a:ea typeface="標楷體" charset="-120"/>
                <a:cs typeface="新細明體" charset="-120"/>
              </a:rPr>
            </a:br>
            <a:r>
              <a:rPr lang="en-US" altLang="zh-TW" sz="9600">
                <a:solidFill>
                  <a:srgbClr val="FF0000"/>
                </a:solidFill>
                <a:latin typeface="Calibri" charset="0"/>
                <a:ea typeface="標楷體" charset="-120"/>
                <a:cs typeface="新細明體" charset="-120"/>
              </a:rPr>
              <a:t>Social Analytics</a:t>
            </a:r>
            <a:endParaRPr lang="zh-TW" altLang="en-US" sz="9600">
              <a:solidFill>
                <a:srgbClr val="FF0000"/>
              </a:solidFill>
              <a:latin typeface="Calibri" charset="0"/>
              <a:ea typeface="標楷體" charset="-120"/>
              <a:cs typeface="新細明體" charset="-120"/>
            </a:endParaRPr>
          </a:p>
        </p:txBody>
      </p:sp>
      <p:sp>
        <p:nvSpPr>
          <p:cNvPr id="4096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FADDDF2-CAD3-A146-A434-74F1EACD30D4}" type="slidenum">
              <a:rPr kumimoji="0" lang="zh-TW" altLang="en-US" sz="1200">
                <a:solidFill>
                  <a:srgbClr val="898989"/>
                </a:solidFill>
                <a:latin typeface="Calibri" charset="0"/>
              </a:rPr>
              <a:pPr eaLnBrk="1" hangingPunct="1"/>
              <a:t>11</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6490883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Conference Participants</a:t>
            </a:r>
          </a:p>
        </p:txBody>
      </p:sp>
      <p:sp>
        <p:nvSpPr>
          <p:cNvPr id="993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EA490FA-0D78-F14F-A6F4-BC8AE2D7284B}" type="slidenum">
              <a:rPr kumimoji="0" lang="zh-TW" altLang="en-US" sz="1200">
                <a:solidFill>
                  <a:srgbClr val="898989"/>
                </a:solidFill>
                <a:latin typeface="Calibri" charset="0"/>
                <a:ea typeface="新細明體" charset="-120"/>
              </a:rPr>
              <a:pPr eaLnBrk="1" hangingPunct="1"/>
              <a:t>110</a:t>
            </a:fld>
            <a:endParaRPr kumimoji="0" lang="zh-TW" altLang="en-US" sz="1200">
              <a:solidFill>
                <a:srgbClr val="898989"/>
              </a:solidFill>
              <a:latin typeface="Calibri" charset="0"/>
              <a:ea typeface="新細明體" charset="-120"/>
            </a:endParaRPr>
          </a:p>
        </p:txBody>
      </p:sp>
      <p:pic>
        <p:nvPicPr>
          <p:cNvPr id="993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3438"/>
            <a:ext cx="882015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5650" y="6642100"/>
            <a:ext cx="7416800" cy="231775"/>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a:solidFill>
                  <a:schemeClr val="bg1">
                    <a:lumMod val="75000"/>
                  </a:schemeClr>
                </a:solidFill>
                <a:ea typeface="ＭＳ Ｐゴシック" charset="0"/>
                <a:cs typeface="ＭＳ Ｐゴシック" charset="0"/>
                <a:hlinkClick r:id="rId3"/>
              </a:rPr>
              <a:t>http://www.martingrandjean.ch/analyse-de-reseau-thatcamp-et-communaute-des-humanites-numeriques-francophones/</a:t>
            </a:r>
            <a:endParaRPr lang="en-US" sz="9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35242043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8FC4C14-681D-2543-89E3-1FCF2C2F8CC8}" type="slidenum">
              <a:rPr kumimoji="0" lang="zh-TW" altLang="en-US" sz="1200">
                <a:solidFill>
                  <a:srgbClr val="898989"/>
                </a:solidFill>
                <a:latin typeface="Calibri" charset="0"/>
                <a:ea typeface="新細明體" charset="-120"/>
              </a:rPr>
              <a:pPr eaLnBrk="1" hangingPunct="1"/>
              <a:t>111</a:t>
            </a:fld>
            <a:endParaRPr kumimoji="0" lang="zh-TW" altLang="en-US" sz="1200">
              <a:solidFill>
                <a:srgbClr val="898989"/>
              </a:solidFill>
              <a:latin typeface="Calibri" charset="0"/>
              <a:ea typeface="新細明體" charset="-120"/>
            </a:endParaRPr>
          </a:p>
        </p:txBody>
      </p:sp>
      <p:pic>
        <p:nvPicPr>
          <p:cNvPr id="1003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0563"/>
            <a:ext cx="9037638"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5650" y="6642100"/>
            <a:ext cx="7416800" cy="231775"/>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a:solidFill>
                  <a:schemeClr val="bg1">
                    <a:lumMod val="75000"/>
                  </a:schemeClr>
                </a:solidFill>
                <a:ea typeface="ＭＳ Ｐゴシック" charset="0"/>
                <a:cs typeface="ＭＳ Ｐゴシック" charset="0"/>
                <a:hlinkClick r:id="rId3"/>
              </a:rPr>
              <a:t>http://www.martingrandjean.ch/analyse-de-reseau-thatcamp-et-communaute-des-humanites-numeriques-francophones/</a:t>
            </a:r>
            <a:endParaRPr lang="en-US" sz="900" dirty="0">
              <a:solidFill>
                <a:schemeClr val="bg1">
                  <a:lumMod val="75000"/>
                </a:schemeClr>
              </a:solidFill>
              <a:ea typeface="ＭＳ Ｐゴシック" charset="0"/>
              <a:cs typeface="ＭＳ Ｐゴシック" charset="0"/>
            </a:endParaRPr>
          </a:p>
        </p:txBody>
      </p:sp>
      <p:sp>
        <p:nvSpPr>
          <p:cNvPr id="100356" name="Title 1"/>
          <p:cNvSpPr>
            <a:spLocks noGrp="1"/>
          </p:cNvSpPr>
          <p:nvPr>
            <p:ph type="title"/>
          </p:nvPr>
        </p:nvSpPr>
        <p:spPr>
          <a:xfrm>
            <a:off x="457200" y="0"/>
            <a:ext cx="8229600" cy="620713"/>
          </a:xfrm>
        </p:spPr>
        <p:txBody>
          <a:bodyPr>
            <a:normAutofit fontScale="90000"/>
          </a:bodyPr>
          <a:lstStyle/>
          <a:p>
            <a:r>
              <a:rPr lang="en-US" altLang="en-US">
                <a:solidFill>
                  <a:schemeClr val="accent1"/>
                </a:solidFill>
                <a:latin typeface="Calibri" charset="0"/>
                <a:ea typeface="標楷體" charset="-120"/>
                <a:cs typeface="新細明體" charset="-120"/>
              </a:rPr>
              <a:t>Conference Participants</a:t>
            </a:r>
          </a:p>
        </p:txBody>
      </p:sp>
    </p:spTree>
    <p:extLst>
      <p:ext uri="{BB962C8B-B14F-4D97-AF65-F5344CB8AC3E}">
        <p14:creationId xmlns:p14="http://schemas.microsoft.com/office/powerpoint/2010/main" val="2013152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457200" y="58738"/>
            <a:ext cx="8229600" cy="706437"/>
          </a:xfrm>
        </p:spPr>
        <p:txBody>
          <a:bodyPr>
            <a:normAutofit fontScale="90000"/>
          </a:bodyPr>
          <a:lstStyle/>
          <a:p>
            <a:r>
              <a:rPr lang="en-US" altLang="en-US">
                <a:solidFill>
                  <a:schemeClr val="accent1"/>
                </a:solidFill>
                <a:latin typeface="Calibri" charset="0"/>
                <a:ea typeface="標楷體" charset="-120"/>
                <a:cs typeface="新細明體" charset="-120"/>
              </a:rPr>
              <a:t>Fruchterman Reingold</a:t>
            </a:r>
          </a:p>
        </p:txBody>
      </p:sp>
      <p:sp>
        <p:nvSpPr>
          <p:cNvPr id="1013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628410E-E0FD-0642-8EFE-5D647B265ADB}" type="slidenum">
              <a:rPr kumimoji="0" lang="zh-TW" altLang="en-US" sz="1200">
                <a:solidFill>
                  <a:srgbClr val="898989"/>
                </a:solidFill>
                <a:latin typeface="Calibri" charset="0"/>
                <a:ea typeface="新細明體" charset="-120"/>
              </a:rPr>
              <a:pPr eaLnBrk="1" hangingPunct="1"/>
              <a:t>112</a:t>
            </a:fld>
            <a:endParaRPr kumimoji="0" lang="zh-TW" altLang="en-US" sz="1200">
              <a:solidFill>
                <a:srgbClr val="898989"/>
              </a:solidFill>
              <a:latin typeface="Calibri" charset="0"/>
              <a:ea typeface="新細明體" charset="-120"/>
            </a:endParaRPr>
          </a:p>
        </p:txBody>
      </p:sp>
      <p:sp>
        <p:nvSpPr>
          <p:cNvPr id="5" name="Rectangle 4"/>
          <p:cNvSpPr/>
          <p:nvPr/>
        </p:nvSpPr>
        <p:spPr>
          <a:xfrm>
            <a:off x="1835150" y="6611938"/>
            <a:ext cx="5815013"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2"/>
              </a:rPr>
              <a:t>http://www.martingrandjean.ch/gephi-introduction/</a:t>
            </a:r>
            <a:endParaRPr lang="en-US" sz="1000" dirty="0">
              <a:solidFill>
                <a:schemeClr val="bg1">
                  <a:lumMod val="75000"/>
                </a:schemeClr>
              </a:solidFill>
              <a:ea typeface="ＭＳ Ｐゴシック" charset="0"/>
              <a:cs typeface="ＭＳ Ｐゴシック" charset="0"/>
            </a:endParaRPr>
          </a:p>
        </p:txBody>
      </p:sp>
      <p:pic>
        <p:nvPicPr>
          <p:cNvPr id="1013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993775"/>
            <a:ext cx="5935663"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9185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457200" y="115888"/>
            <a:ext cx="8229600" cy="792162"/>
          </a:xfrm>
        </p:spPr>
        <p:txBody>
          <a:bodyPr/>
          <a:lstStyle/>
          <a:p>
            <a:r>
              <a:rPr lang="en-US" altLang="en-US">
                <a:solidFill>
                  <a:schemeClr val="accent1"/>
                </a:solidFill>
                <a:latin typeface="Calibri" charset="0"/>
                <a:ea typeface="標楷體" charset="-120"/>
                <a:cs typeface="新細明體" charset="-120"/>
              </a:rPr>
              <a:t>Force Atlas 2</a:t>
            </a:r>
          </a:p>
        </p:txBody>
      </p:sp>
      <p:sp>
        <p:nvSpPr>
          <p:cNvPr id="1024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71C7AFD-7B31-C442-9B21-3D8471C724CE}" type="slidenum">
              <a:rPr kumimoji="0" lang="zh-TW" altLang="en-US" sz="1200">
                <a:solidFill>
                  <a:srgbClr val="898989"/>
                </a:solidFill>
                <a:latin typeface="Calibri" charset="0"/>
                <a:ea typeface="新細明體" charset="-120"/>
              </a:rPr>
              <a:pPr eaLnBrk="1" hangingPunct="1"/>
              <a:t>113</a:t>
            </a:fld>
            <a:endParaRPr kumimoji="0" lang="zh-TW" altLang="en-US" sz="1200">
              <a:solidFill>
                <a:srgbClr val="898989"/>
              </a:solidFill>
              <a:latin typeface="Calibri" charset="0"/>
              <a:ea typeface="新細明體" charset="-120"/>
            </a:endParaRPr>
          </a:p>
        </p:txBody>
      </p:sp>
      <p:sp>
        <p:nvSpPr>
          <p:cNvPr id="5" name="Rectangle 4"/>
          <p:cNvSpPr/>
          <p:nvPr/>
        </p:nvSpPr>
        <p:spPr>
          <a:xfrm>
            <a:off x="1835150" y="6611938"/>
            <a:ext cx="5815013"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2"/>
              </a:rPr>
              <a:t>http://www.martingrandjean.ch/gephi-introduction/</a:t>
            </a:r>
            <a:endParaRPr lang="en-US" sz="1000" dirty="0">
              <a:solidFill>
                <a:schemeClr val="bg1">
                  <a:lumMod val="75000"/>
                </a:schemeClr>
              </a:solidFill>
              <a:ea typeface="ＭＳ Ｐゴシック" charset="0"/>
              <a:cs typeface="ＭＳ Ｐゴシック" charset="0"/>
            </a:endParaRPr>
          </a:p>
        </p:txBody>
      </p:sp>
      <p:pic>
        <p:nvPicPr>
          <p:cNvPr id="10240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81075"/>
            <a:ext cx="7519987"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7766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57200" y="0"/>
            <a:ext cx="8229600" cy="1268413"/>
          </a:xfrm>
        </p:spPr>
        <p:txBody>
          <a:bodyPr>
            <a:normAutofit fontScale="90000"/>
          </a:bodyPr>
          <a:lstStyle/>
          <a:p>
            <a:r>
              <a:rPr lang="en-US" altLang="en-US">
                <a:solidFill>
                  <a:srgbClr val="4F81BD"/>
                </a:solidFill>
                <a:latin typeface="Calibri" charset="0"/>
                <a:ea typeface="標楷體" charset="-120"/>
                <a:cs typeface="新細明體" charset="-120"/>
              </a:rPr>
              <a:t>Nodes’ color</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Weighted In-Degree</a:t>
            </a:r>
          </a:p>
        </p:txBody>
      </p:sp>
      <p:sp>
        <p:nvSpPr>
          <p:cNvPr id="1034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017FAB5-A55F-984B-9B69-9248016AE1CF}" type="slidenum">
              <a:rPr kumimoji="0" lang="zh-TW" altLang="en-US" sz="1200">
                <a:solidFill>
                  <a:srgbClr val="898989"/>
                </a:solidFill>
                <a:latin typeface="Calibri" charset="0"/>
                <a:ea typeface="新細明體" charset="-120"/>
              </a:rPr>
              <a:pPr eaLnBrk="1" hangingPunct="1"/>
              <a:t>114</a:t>
            </a:fld>
            <a:endParaRPr kumimoji="0" lang="zh-TW" altLang="en-US" sz="1200">
              <a:solidFill>
                <a:srgbClr val="898989"/>
              </a:solidFill>
              <a:latin typeface="Calibri" charset="0"/>
              <a:ea typeface="新細明體" charset="-120"/>
            </a:endParaRPr>
          </a:p>
        </p:txBody>
      </p:sp>
      <p:pic>
        <p:nvPicPr>
          <p:cNvPr id="1034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268413"/>
            <a:ext cx="6913563"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35194506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5345CFF-D03F-274F-A237-3126DCAAFBFA}" type="slidenum">
              <a:rPr kumimoji="0" lang="zh-TW" altLang="en-US" sz="1200">
                <a:solidFill>
                  <a:srgbClr val="898989"/>
                </a:solidFill>
                <a:latin typeface="Calibri" charset="0"/>
                <a:ea typeface="新細明體" charset="-120"/>
              </a:rPr>
              <a:pPr eaLnBrk="1" hangingPunct="1"/>
              <a:t>115</a:t>
            </a:fld>
            <a:endParaRPr kumimoji="0" lang="zh-TW" altLang="en-US" sz="1200">
              <a:solidFill>
                <a:srgbClr val="898989"/>
              </a:solidFill>
              <a:latin typeface="Calibri" charset="0"/>
              <a:ea typeface="新細明體" charset="-120"/>
            </a:endParaRPr>
          </a:p>
        </p:txBody>
      </p:sp>
      <p:pic>
        <p:nvPicPr>
          <p:cNvPr id="1044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836613"/>
            <a:ext cx="7608888"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itle 1"/>
          <p:cNvSpPr>
            <a:spLocks noGrp="1"/>
          </p:cNvSpPr>
          <p:nvPr>
            <p:ph type="title"/>
          </p:nvPr>
        </p:nvSpPr>
        <p:spPr>
          <a:xfrm>
            <a:off x="457200" y="115888"/>
            <a:ext cx="8229600" cy="865187"/>
          </a:xfrm>
        </p:spPr>
        <p:txBody>
          <a:bodyPr/>
          <a:lstStyle/>
          <a:p>
            <a:r>
              <a:rPr lang="en-US" altLang="en-US">
                <a:solidFill>
                  <a:srgbClr val="4F81BD"/>
                </a:solidFill>
                <a:latin typeface="Calibri" charset="0"/>
                <a:ea typeface="標楷體" charset="-120"/>
                <a:cs typeface="新細明體" charset="-120"/>
              </a:rPr>
              <a:t>Weighted In-Degree</a:t>
            </a:r>
          </a:p>
        </p:txBody>
      </p:sp>
      <p:sp>
        <p:nvSpPr>
          <p:cNvPr id="8" name="Rectangle 7"/>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5532150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457200" y="0"/>
            <a:ext cx="8229600" cy="2060575"/>
          </a:xfrm>
        </p:spPr>
        <p:txBody>
          <a:bodyPr>
            <a:normAutofit fontScale="90000"/>
          </a:bodyPr>
          <a:lstStyle/>
          <a:p>
            <a:r>
              <a:rPr lang="en-US" altLang="en-US">
                <a:solidFill>
                  <a:srgbClr val="4F81BD"/>
                </a:solidFill>
                <a:latin typeface="Calibri" charset="0"/>
                <a:ea typeface="標楷體" charset="-120"/>
                <a:cs typeface="新細明體" charset="-120"/>
              </a:rPr>
              <a:t>Network Diameter</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Betweenness Centrality</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Closeness Centrality</a:t>
            </a:r>
          </a:p>
        </p:txBody>
      </p:sp>
      <p:sp>
        <p:nvSpPr>
          <p:cNvPr id="1054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8586824-4E54-304D-B446-14D85AF51585}" type="slidenum">
              <a:rPr kumimoji="0" lang="zh-TW" altLang="en-US" sz="1200">
                <a:solidFill>
                  <a:srgbClr val="898989"/>
                </a:solidFill>
                <a:latin typeface="Calibri" charset="0"/>
                <a:ea typeface="新細明體" charset="-120"/>
              </a:rPr>
              <a:pPr eaLnBrk="1" hangingPunct="1"/>
              <a:t>116</a:t>
            </a:fld>
            <a:endParaRPr kumimoji="0" lang="zh-TW" altLang="en-US" sz="1200">
              <a:solidFill>
                <a:srgbClr val="898989"/>
              </a:solidFill>
              <a:latin typeface="Calibri" charset="0"/>
              <a:ea typeface="新細明體" charset="-120"/>
            </a:endParaRPr>
          </a:p>
        </p:txBody>
      </p:sp>
      <p:pic>
        <p:nvPicPr>
          <p:cNvPr id="10547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2060575"/>
            <a:ext cx="91440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8201463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468313" y="115888"/>
            <a:ext cx="8229600" cy="1143000"/>
          </a:xfrm>
        </p:spPr>
        <p:txBody>
          <a:bodyPr>
            <a:normAutofit fontScale="90000"/>
          </a:bodyPr>
          <a:lstStyle/>
          <a:p>
            <a:r>
              <a:rPr lang="en-US" altLang="en-US">
                <a:solidFill>
                  <a:srgbClr val="4F81BD"/>
                </a:solidFill>
                <a:latin typeface="Calibri" charset="0"/>
                <a:ea typeface="標楷體" charset="-120"/>
                <a:cs typeface="新細明體" charset="-120"/>
              </a:rPr>
              <a:t>Nodes’ color</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Betweenness Centrality</a:t>
            </a:r>
          </a:p>
        </p:txBody>
      </p:sp>
      <p:sp>
        <p:nvSpPr>
          <p:cNvPr id="1064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040AB5-ADC2-3745-A56B-E04CA1EF280F}" type="slidenum">
              <a:rPr kumimoji="0" lang="zh-TW" altLang="en-US" sz="1200">
                <a:solidFill>
                  <a:srgbClr val="898989"/>
                </a:solidFill>
                <a:latin typeface="Calibri" charset="0"/>
                <a:ea typeface="新細明體" charset="-120"/>
              </a:rPr>
              <a:pPr eaLnBrk="1" hangingPunct="1"/>
              <a:t>117</a:t>
            </a:fld>
            <a:endParaRPr kumimoji="0" lang="zh-TW" altLang="en-US" sz="1200">
              <a:solidFill>
                <a:srgbClr val="898989"/>
              </a:solidFill>
              <a:latin typeface="Calibri" charset="0"/>
              <a:ea typeface="新細明體" charset="-120"/>
            </a:endParaRPr>
          </a:p>
        </p:txBody>
      </p:sp>
      <p:pic>
        <p:nvPicPr>
          <p:cNvPr id="1064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1484313"/>
            <a:ext cx="71675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8323421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9AF7DC6-C3C8-6240-9290-C20B8E3E2263}" type="slidenum">
              <a:rPr kumimoji="0" lang="zh-TW" altLang="en-US" sz="1200">
                <a:solidFill>
                  <a:srgbClr val="898989"/>
                </a:solidFill>
                <a:latin typeface="Calibri" charset="0"/>
                <a:ea typeface="新細明體" charset="-120"/>
              </a:rPr>
              <a:pPr eaLnBrk="1" hangingPunct="1"/>
              <a:t>118</a:t>
            </a:fld>
            <a:endParaRPr kumimoji="0" lang="zh-TW" altLang="en-US" sz="1200">
              <a:solidFill>
                <a:srgbClr val="898989"/>
              </a:solidFill>
              <a:latin typeface="Calibri" charset="0"/>
              <a:ea typeface="新細明體" charset="-120"/>
            </a:endParaRPr>
          </a:p>
        </p:txBody>
      </p:sp>
      <p:pic>
        <p:nvPicPr>
          <p:cNvPr id="1075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52513"/>
            <a:ext cx="8247062"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03350" y="6611938"/>
            <a:ext cx="6408738"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gephi.org</a:t>
            </a:r>
            <a:r>
              <a:rPr lang="en-US" sz="1000" dirty="0">
                <a:solidFill>
                  <a:schemeClr val="bg1">
                    <a:lumMod val="75000"/>
                  </a:schemeClr>
                </a:solidFill>
                <a:ea typeface="ＭＳ Ｐゴシック" charset="0"/>
                <a:cs typeface="ＭＳ Ｐゴシック" charset="0"/>
              </a:rPr>
              <a:t>/users/supported-graph-formats/</a:t>
            </a:r>
          </a:p>
        </p:txBody>
      </p:sp>
      <p:sp>
        <p:nvSpPr>
          <p:cNvPr id="107524"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Supported Graph Formats</a:t>
            </a:r>
          </a:p>
        </p:txBody>
      </p:sp>
    </p:spTree>
    <p:extLst>
      <p:ext uri="{BB962C8B-B14F-4D97-AF65-F5344CB8AC3E}">
        <p14:creationId xmlns:p14="http://schemas.microsoft.com/office/powerpoint/2010/main" val="7885254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Supported Graph Formats</a:t>
            </a:r>
          </a:p>
        </p:txBody>
      </p:sp>
      <p:sp>
        <p:nvSpPr>
          <p:cNvPr id="1085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34832CB-2DA0-0A4E-B522-D9B1E64E09BA}" type="slidenum">
              <a:rPr kumimoji="0" lang="zh-TW" altLang="en-US" sz="1200">
                <a:solidFill>
                  <a:srgbClr val="898989"/>
                </a:solidFill>
                <a:latin typeface="Calibri" charset="0"/>
                <a:ea typeface="新細明體" charset="-120"/>
              </a:rPr>
              <a:pPr eaLnBrk="1" hangingPunct="1"/>
              <a:t>119</a:t>
            </a:fld>
            <a:endParaRPr kumimoji="0" lang="zh-TW" altLang="en-US" sz="1200">
              <a:solidFill>
                <a:srgbClr val="898989"/>
              </a:solidFill>
              <a:latin typeface="Calibri" charset="0"/>
              <a:ea typeface="新細明體" charset="-120"/>
            </a:endParaRPr>
          </a:p>
        </p:txBody>
      </p:sp>
      <p:pic>
        <p:nvPicPr>
          <p:cNvPr id="1085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838" y="977900"/>
            <a:ext cx="83248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03350" y="6611938"/>
            <a:ext cx="6408738"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gephi.org</a:t>
            </a:r>
            <a:r>
              <a:rPr lang="en-US" sz="1000" dirty="0">
                <a:solidFill>
                  <a:schemeClr val="bg1">
                    <a:lumMod val="75000"/>
                  </a:schemeClr>
                </a:solidFill>
                <a:ea typeface="ＭＳ Ｐゴシック" charset="0"/>
                <a:cs typeface="ＭＳ Ｐゴシック" charset="0"/>
              </a:rPr>
              <a:t>/users/supported-graph-formats/</a:t>
            </a:r>
          </a:p>
        </p:txBody>
      </p:sp>
    </p:spTree>
    <p:extLst>
      <p:ext uri="{BB962C8B-B14F-4D97-AF65-F5344CB8AC3E}">
        <p14:creationId xmlns:p14="http://schemas.microsoft.com/office/powerpoint/2010/main" val="660681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標題 1"/>
          <p:cNvSpPr>
            <a:spLocks noGrp="1"/>
          </p:cNvSpPr>
          <p:nvPr>
            <p:ph type="title"/>
          </p:nvPr>
        </p:nvSpPr>
        <p:spPr>
          <a:xfrm>
            <a:off x="457200" y="274638"/>
            <a:ext cx="8229600" cy="6034087"/>
          </a:xfrm>
        </p:spPr>
        <p:txBody>
          <a:bodyPr/>
          <a:lstStyle/>
          <a:p>
            <a:r>
              <a:rPr lang="en-US" altLang="zh-TW" sz="5400">
                <a:solidFill>
                  <a:schemeClr val="accent1"/>
                </a:solidFill>
                <a:latin typeface="Calibri" charset="0"/>
                <a:ea typeface="標楷體" charset="-120"/>
                <a:cs typeface="新細明體" charset="-120"/>
              </a:rPr>
              <a:t>Analyzing the Social Web:</a:t>
            </a:r>
            <a:br>
              <a:rPr lang="en-US" altLang="zh-TW" sz="6000">
                <a:solidFill>
                  <a:srgbClr val="FF0000"/>
                </a:solidFill>
                <a:latin typeface="Calibri" charset="0"/>
                <a:ea typeface="標楷體" charset="-120"/>
                <a:cs typeface="新細明體" charset="-120"/>
              </a:rPr>
            </a:br>
            <a:r>
              <a:rPr lang="en-US" altLang="zh-TW" sz="6000">
                <a:solidFill>
                  <a:srgbClr val="FF0000"/>
                </a:solidFill>
                <a:latin typeface="Calibri" charset="0"/>
                <a:ea typeface="標楷體" charset="-120"/>
                <a:cs typeface="新細明體" charset="-120"/>
              </a:rPr>
              <a:t>Social Network Analysis</a:t>
            </a:r>
            <a:endParaRPr lang="zh-TW" altLang="en-US" sz="6000">
              <a:solidFill>
                <a:srgbClr val="FF0000"/>
              </a:solidFill>
              <a:latin typeface="Calibri" charset="0"/>
              <a:ea typeface="標楷體" charset="-120"/>
              <a:cs typeface="新細明體" charset="-120"/>
            </a:endParaRPr>
          </a:p>
        </p:txBody>
      </p:sp>
      <p:sp>
        <p:nvSpPr>
          <p:cNvPr id="4198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7758CB3-6BAC-184F-BBF7-8A88EC89B6E5}" type="slidenum">
              <a:rPr kumimoji="0" lang="zh-TW" altLang="en-US" sz="1200">
                <a:solidFill>
                  <a:srgbClr val="898989"/>
                </a:solidFill>
                <a:latin typeface="Calibri" charset="0"/>
              </a:rPr>
              <a:pPr eaLnBrk="1" hangingPunct="1"/>
              <a:t>12</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7944878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468313" y="0"/>
            <a:ext cx="8229600" cy="765175"/>
          </a:xfrm>
        </p:spPr>
        <p:txBody>
          <a:bodyPr/>
          <a:lstStyle/>
          <a:p>
            <a:r>
              <a:rPr lang="en-US" altLang="en-US">
                <a:solidFill>
                  <a:schemeClr val="accent1"/>
                </a:solidFill>
                <a:latin typeface="Calibri" charset="0"/>
                <a:ea typeface="標楷體" charset="-120"/>
                <a:cs typeface="新細明體" charset="-120"/>
              </a:rPr>
              <a:t>Gephi</a:t>
            </a:r>
          </a:p>
        </p:txBody>
      </p:sp>
      <p:sp>
        <p:nvSpPr>
          <p:cNvPr id="1095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68751F6-1060-4946-A043-BFB998FB9E67}" type="slidenum">
              <a:rPr kumimoji="0" lang="zh-TW" altLang="en-US" sz="1200">
                <a:solidFill>
                  <a:srgbClr val="898989"/>
                </a:solidFill>
                <a:latin typeface="Calibri" charset="0"/>
                <a:ea typeface="新細明體" charset="-120"/>
              </a:rPr>
              <a:pPr eaLnBrk="1" hangingPunct="1"/>
              <a:t>120</a:t>
            </a:fld>
            <a:endParaRPr kumimoji="0" lang="zh-TW" altLang="en-US" sz="1200">
              <a:solidFill>
                <a:srgbClr val="898989"/>
              </a:solidFill>
              <a:latin typeface="Calibri" charset="0"/>
              <a:ea typeface="新細明體" charset="-120"/>
            </a:endParaRPr>
          </a:p>
        </p:txBody>
      </p:sp>
      <p:pic>
        <p:nvPicPr>
          <p:cNvPr id="1095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3" y="765175"/>
            <a:ext cx="7839075"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5"/>
          <p:cNvSpPr>
            <a:spLocks noChangeArrowheads="1"/>
          </p:cNvSpPr>
          <p:nvPr/>
        </p:nvSpPr>
        <p:spPr bwMode="auto">
          <a:xfrm>
            <a:off x="3614738" y="6524625"/>
            <a:ext cx="191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https://gephi.org/</a:t>
            </a:r>
            <a:endParaRPr lang="en-US" altLang="en-US" sz="1800"/>
          </a:p>
        </p:txBody>
      </p:sp>
    </p:spTree>
    <p:extLst>
      <p:ext uri="{BB962C8B-B14F-4D97-AF65-F5344CB8AC3E}">
        <p14:creationId xmlns:p14="http://schemas.microsoft.com/office/powerpoint/2010/main" val="7429834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468313" y="-26988"/>
            <a:ext cx="8229600" cy="792163"/>
          </a:xfrm>
        </p:spPr>
        <p:txBody>
          <a:bodyPr/>
          <a:lstStyle/>
          <a:p>
            <a:r>
              <a:rPr lang="en-US" altLang="en-US">
                <a:solidFill>
                  <a:srgbClr val="4F81BD"/>
                </a:solidFill>
                <a:latin typeface="Calibri" charset="0"/>
                <a:ea typeface="標楷體" charset="-120"/>
                <a:cs typeface="新細明體" charset="-120"/>
              </a:rPr>
              <a:t>Download Gephi</a:t>
            </a:r>
          </a:p>
        </p:txBody>
      </p:sp>
      <p:sp>
        <p:nvSpPr>
          <p:cNvPr id="1105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4C30DD3-6B3E-2E46-B2C8-9D793B16E6DC}" type="slidenum">
              <a:rPr kumimoji="0" lang="zh-TW" altLang="en-US" sz="1200">
                <a:solidFill>
                  <a:srgbClr val="898989"/>
                </a:solidFill>
                <a:latin typeface="Calibri" charset="0"/>
                <a:ea typeface="新細明體" charset="-120"/>
              </a:rPr>
              <a:pPr eaLnBrk="1" hangingPunct="1"/>
              <a:t>121</a:t>
            </a:fld>
            <a:endParaRPr kumimoji="0" lang="zh-TW" altLang="en-US" sz="1200">
              <a:solidFill>
                <a:srgbClr val="898989"/>
              </a:solidFill>
              <a:latin typeface="Calibri" charset="0"/>
              <a:ea typeface="新細明體" charset="-120"/>
            </a:endParaRPr>
          </a:p>
        </p:txBody>
      </p:sp>
      <p:pic>
        <p:nvPicPr>
          <p:cNvPr id="1105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20738"/>
            <a:ext cx="8064500" cy="57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Rectangle 5"/>
          <p:cNvSpPr>
            <a:spLocks noChangeArrowheads="1"/>
          </p:cNvSpPr>
          <p:nvPr/>
        </p:nvSpPr>
        <p:spPr bwMode="auto">
          <a:xfrm>
            <a:off x="2771775" y="6488113"/>
            <a:ext cx="3595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1800">
                <a:hlinkClick r:id="rId3"/>
              </a:rPr>
              <a:t>https://gephi.org/users/download/</a:t>
            </a:r>
            <a:endParaRPr lang="en-US" altLang="en-US" sz="1800"/>
          </a:p>
        </p:txBody>
      </p:sp>
    </p:spTree>
    <p:extLst>
      <p:ext uri="{BB962C8B-B14F-4D97-AF65-F5344CB8AC3E}">
        <p14:creationId xmlns:p14="http://schemas.microsoft.com/office/powerpoint/2010/main" val="39954956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Download Gephi</a:t>
            </a:r>
          </a:p>
        </p:txBody>
      </p:sp>
      <p:sp>
        <p:nvSpPr>
          <p:cNvPr id="1116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A43DDB2-C8DA-6E48-AF0A-54E679D2A563}" type="slidenum">
              <a:rPr kumimoji="0" lang="zh-TW" altLang="en-US" sz="1200">
                <a:solidFill>
                  <a:srgbClr val="898989"/>
                </a:solidFill>
                <a:latin typeface="Calibri" charset="0"/>
                <a:ea typeface="新細明體" charset="-120"/>
              </a:rPr>
              <a:pPr eaLnBrk="1" hangingPunct="1"/>
              <a:t>122</a:t>
            </a:fld>
            <a:endParaRPr kumimoji="0" lang="zh-TW" altLang="en-US" sz="1200">
              <a:solidFill>
                <a:srgbClr val="898989"/>
              </a:solidFill>
              <a:latin typeface="Calibri" charset="0"/>
              <a:ea typeface="新細明體" charset="-120"/>
            </a:endParaRPr>
          </a:p>
        </p:txBody>
      </p:sp>
      <p:pic>
        <p:nvPicPr>
          <p:cNvPr id="11161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916113"/>
            <a:ext cx="485298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3118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Gephi 0.9.1</a:t>
            </a:r>
          </a:p>
        </p:txBody>
      </p:sp>
      <p:sp>
        <p:nvSpPr>
          <p:cNvPr id="1126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D260363-74F1-B346-84E0-0BD19A3B1ED6}" type="slidenum">
              <a:rPr kumimoji="0" lang="zh-TW" altLang="en-US" sz="1200">
                <a:solidFill>
                  <a:srgbClr val="898989"/>
                </a:solidFill>
                <a:latin typeface="Calibri" charset="0"/>
                <a:ea typeface="新細明體" charset="-120"/>
              </a:rPr>
              <a:pPr eaLnBrk="1" hangingPunct="1"/>
              <a:t>123</a:t>
            </a:fld>
            <a:endParaRPr kumimoji="0" lang="zh-TW" altLang="en-US" sz="1200">
              <a:solidFill>
                <a:srgbClr val="898989"/>
              </a:solidFill>
              <a:latin typeface="Calibri" charset="0"/>
              <a:ea typeface="新細明體" charset="-120"/>
            </a:endParaRPr>
          </a:p>
        </p:txBody>
      </p:sp>
      <p:pic>
        <p:nvPicPr>
          <p:cNvPr id="1126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975" y="1484313"/>
            <a:ext cx="764381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8281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Gephi</a:t>
            </a:r>
          </a:p>
        </p:txBody>
      </p:sp>
      <p:sp>
        <p:nvSpPr>
          <p:cNvPr id="1136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D35ED4C-1AA3-EC4F-8DBA-CCE76148F8C6}" type="slidenum">
              <a:rPr kumimoji="0" lang="zh-TW" altLang="en-US" sz="1200">
                <a:solidFill>
                  <a:srgbClr val="898989"/>
                </a:solidFill>
                <a:latin typeface="Calibri" charset="0"/>
                <a:ea typeface="新細明體" charset="-120"/>
              </a:rPr>
              <a:pPr eaLnBrk="1" hangingPunct="1"/>
              <a:t>124</a:t>
            </a:fld>
            <a:endParaRPr kumimoji="0" lang="zh-TW" altLang="en-US" sz="1200">
              <a:solidFill>
                <a:srgbClr val="898989"/>
              </a:solidFill>
              <a:latin typeface="Calibri" charset="0"/>
              <a:ea typeface="新細明體" charset="-120"/>
            </a:endParaRPr>
          </a:p>
        </p:txBody>
      </p:sp>
      <p:pic>
        <p:nvPicPr>
          <p:cNvPr id="11366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060575"/>
            <a:ext cx="3097213"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16113"/>
            <a:ext cx="338455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187450" y="2060575"/>
            <a:ext cx="3097213" cy="388937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556704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a:xfrm>
            <a:off x="457200" y="274638"/>
            <a:ext cx="8229600" cy="6394450"/>
          </a:xfrm>
        </p:spPr>
        <p:txBody>
          <a:bodyPr>
            <a:normAutofit fontScale="90000"/>
          </a:bodyPr>
          <a:lstStyle/>
          <a:p>
            <a:r>
              <a:rPr lang="en-US" altLang="en-US" sz="7200">
                <a:solidFill>
                  <a:srgbClr val="FF0000"/>
                </a:solidFill>
                <a:latin typeface="Calibri" charset="0"/>
                <a:ea typeface="標楷體" charset="-120"/>
                <a:cs typeface="新細明體" charset="-120"/>
              </a:rPr>
              <a:t>Gephi:</a:t>
            </a:r>
            <a:br>
              <a:rPr lang="en-US" altLang="en-US" sz="7200">
                <a:solidFill>
                  <a:srgbClr val="FF0000"/>
                </a:solidFill>
                <a:latin typeface="Calibri" charset="0"/>
                <a:ea typeface="標楷體" charset="-120"/>
                <a:cs typeface="新細明體" charset="-120"/>
              </a:rPr>
            </a:br>
            <a:r>
              <a:rPr lang="en-US" altLang="en-US" sz="7200">
                <a:solidFill>
                  <a:srgbClr val="FF0000"/>
                </a:solidFill>
                <a:latin typeface="Calibri" charset="0"/>
                <a:ea typeface="標楷體" charset="-120"/>
                <a:cs typeface="新細明體" charset="-120"/>
              </a:rPr>
              <a:t>New Project</a:t>
            </a:r>
            <a:br>
              <a:rPr lang="en-US" altLang="en-US" sz="7200">
                <a:solidFill>
                  <a:srgbClr val="FF0000"/>
                </a:solidFill>
                <a:latin typeface="Calibri" charset="0"/>
                <a:ea typeface="標楷體" charset="-120"/>
                <a:cs typeface="新細明體" charset="-120"/>
              </a:rPr>
            </a:br>
            <a:r>
              <a:rPr lang="en-US" altLang="en-US" sz="7200">
                <a:solidFill>
                  <a:schemeClr val="accent1"/>
                </a:solidFill>
                <a:latin typeface="Calibri" charset="0"/>
                <a:ea typeface="標楷體" charset="-120"/>
                <a:cs typeface="新細明體" charset="-120"/>
              </a:rPr>
              <a:t>Import </a:t>
            </a:r>
            <a:br>
              <a:rPr lang="en-US" altLang="en-US" sz="7200">
                <a:solidFill>
                  <a:schemeClr val="accent1"/>
                </a:solidFill>
                <a:latin typeface="Calibri" charset="0"/>
                <a:ea typeface="標楷體" charset="-120"/>
                <a:cs typeface="新細明體" charset="-120"/>
              </a:rPr>
            </a:br>
            <a:r>
              <a:rPr lang="en-US" altLang="en-US" sz="7200">
                <a:solidFill>
                  <a:schemeClr val="accent2"/>
                </a:solidFill>
                <a:latin typeface="Calibri" charset="0"/>
                <a:ea typeface="標楷體" charset="-120"/>
                <a:cs typeface="新細明體" charset="-120"/>
              </a:rPr>
              <a:t>Nodes1.csv </a:t>
            </a:r>
            <a:r>
              <a:rPr lang="en-US" altLang="en-US" sz="7200">
                <a:solidFill>
                  <a:schemeClr val="accent1"/>
                </a:solidFill>
                <a:latin typeface="Calibri" charset="0"/>
                <a:ea typeface="標楷體" charset="-120"/>
                <a:cs typeface="新細明體" charset="-120"/>
              </a:rPr>
              <a:t>and </a:t>
            </a:r>
            <a:r>
              <a:rPr lang="en-US" altLang="en-US" sz="7200">
                <a:solidFill>
                  <a:srgbClr val="C0504D"/>
                </a:solidFill>
                <a:latin typeface="Calibri" charset="0"/>
                <a:ea typeface="標楷體" charset="-120"/>
                <a:cs typeface="新細明體" charset="-120"/>
              </a:rPr>
              <a:t>Edges1.csv </a:t>
            </a:r>
            <a:br>
              <a:rPr lang="en-US" altLang="en-US" sz="7200">
                <a:solidFill>
                  <a:schemeClr val="accent1"/>
                </a:solidFill>
                <a:latin typeface="Calibri" charset="0"/>
                <a:ea typeface="標楷體" charset="-120"/>
                <a:cs typeface="新細明體" charset="-120"/>
              </a:rPr>
            </a:br>
            <a:r>
              <a:rPr lang="en-US" altLang="en-US" sz="7200">
                <a:solidFill>
                  <a:schemeClr val="accent1"/>
                </a:solidFill>
                <a:latin typeface="Calibri" charset="0"/>
                <a:ea typeface="標楷體" charset="-120"/>
                <a:cs typeface="新細明體" charset="-120"/>
              </a:rPr>
              <a:t>to Gephi</a:t>
            </a:r>
          </a:p>
        </p:txBody>
      </p:sp>
      <p:sp>
        <p:nvSpPr>
          <p:cNvPr id="2007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C2B7EE2-E5AF-7C49-B63F-F77181A77595}" type="slidenum">
              <a:rPr kumimoji="0" lang="zh-TW" altLang="en-US" sz="1200">
                <a:solidFill>
                  <a:srgbClr val="898989"/>
                </a:solidFill>
                <a:latin typeface="Calibri" charset="0"/>
                <a:ea typeface="新細明體" charset="-120"/>
              </a:rPr>
              <a:pPr eaLnBrk="1" hangingPunct="1"/>
              <a:t>125</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27941413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E312A2E-347B-7245-91DE-ADE84FF55043}" type="slidenum">
              <a:rPr kumimoji="0" lang="zh-TW" altLang="en-US" sz="1200">
                <a:solidFill>
                  <a:srgbClr val="898989"/>
                </a:solidFill>
                <a:latin typeface="Calibri" charset="0"/>
                <a:ea typeface="新細明體" charset="-120"/>
              </a:rPr>
              <a:pPr eaLnBrk="1" hangingPunct="1"/>
              <a:t>126</a:t>
            </a:fld>
            <a:endParaRPr kumimoji="0" lang="zh-TW" altLang="en-US" sz="1200">
              <a:solidFill>
                <a:srgbClr val="898989"/>
              </a:solidFill>
              <a:latin typeface="Calibri" charset="0"/>
              <a:ea typeface="新細明體" charset="-120"/>
            </a:endParaRPr>
          </a:p>
        </p:txBody>
      </p:sp>
      <p:pic>
        <p:nvPicPr>
          <p:cNvPr id="1146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New Project</a:t>
            </a:r>
          </a:p>
        </p:txBody>
      </p:sp>
      <p:sp>
        <p:nvSpPr>
          <p:cNvPr id="7" name="Rounded Rectangle 6"/>
          <p:cNvSpPr/>
          <p:nvPr/>
        </p:nvSpPr>
        <p:spPr>
          <a:xfrm>
            <a:off x="3203575" y="3429000"/>
            <a:ext cx="1223963" cy="144463"/>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909026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70BACF4-6462-5549-B730-CB65928C61D3}" type="slidenum">
              <a:rPr kumimoji="0" lang="zh-TW" altLang="en-US" sz="1200">
                <a:solidFill>
                  <a:srgbClr val="898989"/>
                </a:solidFill>
                <a:latin typeface="Calibri" charset="0"/>
                <a:ea typeface="新細明體" charset="-120"/>
              </a:rPr>
              <a:pPr eaLnBrk="1" hangingPunct="1"/>
              <a:t>127</a:t>
            </a:fld>
            <a:endParaRPr kumimoji="0" lang="zh-TW" altLang="en-US" sz="1200">
              <a:solidFill>
                <a:srgbClr val="898989"/>
              </a:solidFill>
              <a:latin typeface="Calibri" charset="0"/>
              <a:ea typeface="新細明體" charset="-120"/>
            </a:endParaRPr>
          </a:p>
        </p:txBody>
      </p:sp>
      <p:pic>
        <p:nvPicPr>
          <p:cNvPr id="1157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Overview</a:t>
            </a:r>
          </a:p>
        </p:txBody>
      </p:sp>
      <p:sp>
        <p:nvSpPr>
          <p:cNvPr id="7" name="Rounded Rectangle 6"/>
          <p:cNvSpPr/>
          <p:nvPr/>
        </p:nvSpPr>
        <p:spPr>
          <a:xfrm>
            <a:off x="1588" y="908050"/>
            <a:ext cx="1257300" cy="21748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22225" y="2133600"/>
            <a:ext cx="1839913" cy="1106488"/>
          </a:xfrm>
          <a:prstGeom prst="rect">
            <a:avLst/>
          </a:prstGeom>
          <a:noFill/>
        </p:spPr>
        <p:txBody>
          <a:bodyPr wrap="none">
            <a:spAutoFit/>
          </a:bodyPr>
          <a:lstStyle/>
          <a:p>
            <a:pPr algn="ctr">
              <a:defRPr/>
            </a:pPr>
            <a:r>
              <a:rPr lang="en-US" sz="2200" dirty="0">
                <a:solidFill>
                  <a:srgbClr val="FF0000"/>
                </a:solidFill>
                <a:latin typeface="Calibri"/>
                <a:ea typeface="ＭＳ Ｐゴシック" charset="0"/>
                <a:cs typeface="Calibri"/>
              </a:rPr>
              <a:t>1. Appearance</a:t>
            </a:r>
          </a:p>
          <a:p>
            <a:pPr algn="ctr">
              <a:defRPr/>
            </a:pPr>
            <a:r>
              <a:rPr lang="en-US" sz="2200" dirty="0">
                <a:solidFill>
                  <a:schemeClr val="accent6">
                    <a:lumMod val="50000"/>
                  </a:schemeClr>
                </a:solidFill>
                <a:latin typeface="Calibri"/>
                <a:ea typeface="ＭＳ Ｐゴシック" charset="0"/>
                <a:cs typeface="Calibri"/>
              </a:rPr>
              <a:t>Nodes</a:t>
            </a:r>
          </a:p>
          <a:p>
            <a:pPr algn="ctr">
              <a:defRPr/>
            </a:pPr>
            <a:r>
              <a:rPr lang="en-US" sz="2200" dirty="0">
                <a:solidFill>
                  <a:schemeClr val="accent6">
                    <a:lumMod val="50000"/>
                  </a:schemeClr>
                </a:solidFill>
                <a:latin typeface="Calibri"/>
                <a:ea typeface="ＭＳ Ｐゴシック" charset="0"/>
                <a:cs typeface="Calibri"/>
              </a:rPr>
              <a:t>Edges</a:t>
            </a:r>
          </a:p>
        </p:txBody>
      </p:sp>
      <p:sp>
        <p:nvSpPr>
          <p:cNvPr id="9" name="Rounded Rectangle 8"/>
          <p:cNvSpPr/>
          <p:nvPr/>
        </p:nvSpPr>
        <p:spPr>
          <a:xfrm>
            <a:off x="6350" y="1341438"/>
            <a:ext cx="1828800" cy="2016125"/>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719" name="TextBox 10"/>
          <p:cNvSpPr txBox="1">
            <a:spLocks noChangeArrowheads="1"/>
          </p:cNvSpPr>
          <p:nvPr/>
        </p:nvSpPr>
        <p:spPr bwMode="auto">
          <a:xfrm>
            <a:off x="34925" y="4221163"/>
            <a:ext cx="1749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b="1">
                <a:solidFill>
                  <a:srgbClr val="FF0000"/>
                </a:solidFill>
                <a:latin typeface="Calibri" charset="0"/>
              </a:rPr>
              <a:t>2. Layout</a:t>
            </a:r>
          </a:p>
        </p:txBody>
      </p:sp>
      <p:sp>
        <p:nvSpPr>
          <p:cNvPr id="12" name="Rounded Rectangle 11"/>
          <p:cNvSpPr/>
          <p:nvPr/>
        </p:nvSpPr>
        <p:spPr>
          <a:xfrm>
            <a:off x="0" y="3357563"/>
            <a:ext cx="1830388" cy="3095625"/>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ounded Rectangle 12"/>
          <p:cNvSpPr/>
          <p:nvPr/>
        </p:nvSpPr>
        <p:spPr>
          <a:xfrm>
            <a:off x="1835150" y="1341438"/>
            <a:ext cx="4897438" cy="5111750"/>
          </a:xfrm>
          <a:prstGeom prst="roundRect">
            <a:avLst>
              <a:gd name="adj" fmla="val 689"/>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722" name="TextBox 13"/>
          <p:cNvSpPr txBox="1">
            <a:spLocks noChangeArrowheads="1"/>
          </p:cNvSpPr>
          <p:nvPr/>
        </p:nvSpPr>
        <p:spPr bwMode="auto">
          <a:xfrm>
            <a:off x="2627313" y="2852738"/>
            <a:ext cx="3384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6000" b="1">
                <a:solidFill>
                  <a:srgbClr val="FF0000"/>
                </a:solidFill>
                <a:latin typeface="Calibri" charset="0"/>
              </a:rPr>
              <a:t>3. Graph</a:t>
            </a:r>
          </a:p>
        </p:txBody>
      </p:sp>
      <p:sp>
        <p:nvSpPr>
          <p:cNvPr id="115723" name="TextBox 14"/>
          <p:cNvSpPr txBox="1">
            <a:spLocks noChangeArrowheads="1"/>
          </p:cNvSpPr>
          <p:nvPr/>
        </p:nvSpPr>
        <p:spPr bwMode="auto">
          <a:xfrm>
            <a:off x="7164388" y="1557338"/>
            <a:ext cx="1979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b="1">
                <a:solidFill>
                  <a:srgbClr val="FF0000"/>
                </a:solidFill>
                <a:latin typeface="Calibri" charset="0"/>
              </a:rPr>
              <a:t>4. Context</a:t>
            </a:r>
          </a:p>
        </p:txBody>
      </p:sp>
      <p:sp>
        <p:nvSpPr>
          <p:cNvPr id="16" name="Rounded Rectangle 15"/>
          <p:cNvSpPr/>
          <p:nvPr/>
        </p:nvSpPr>
        <p:spPr>
          <a:xfrm>
            <a:off x="6732588" y="1341438"/>
            <a:ext cx="2411412" cy="792162"/>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ounded Rectangle 16"/>
          <p:cNvSpPr/>
          <p:nvPr/>
        </p:nvSpPr>
        <p:spPr>
          <a:xfrm>
            <a:off x="6732588" y="2133600"/>
            <a:ext cx="2411412" cy="4319588"/>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726" name="TextBox 17"/>
          <p:cNvSpPr txBox="1">
            <a:spLocks noChangeArrowheads="1"/>
          </p:cNvSpPr>
          <p:nvPr/>
        </p:nvSpPr>
        <p:spPr bwMode="auto">
          <a:xfrm>
            <a:off x="6769100" y="5880100"/>
            <a:ext cx="22669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b="1">
                <a:solidFill>
                  <a:srgbClr val="FF0000"/>
                </a:solidFill>
                <a:latin typeface="Calibri" charset="0"/>
              </a:rPr>
              <a:t>5. Statistics</a:t>
            </a:r>
          </a:p>
          <a:p>
            <a:pPr algn="ctr" eaLnBrk="1" hangingPunct="1"/>
            <a:r>
              <a:rPr lang="en-US" altLang="en-US" sz="3200" b="1">
                <a:solidFill>
                  <a:srgbClr val="FF0000"/>
                </a:solidFill>
                <a:latin typeface="Calibri" charset="0"/>
              </a:rPr>
              <a:t>Filters</a:t>
            </a:r>
          </a:p>
        </p:txBody>
      </p:sp>
    </p:spTree>
    <p:extLst>
      <p:ext uri="{BB962C8B-B14F-4D97-AF65-F5344CB8AC3E}">
        <p14:creationId xmlns:p14="http://schemas.microsoft.com/office/powerpoint/2010/main" val="5983728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4DAECBD-E979-9A44-9169-A33AB559153B}" type="slidenum">
              <a:rPr kumimoji="0" lang="zh-TW" altLang="en-US" sz="1200">
                <a:solidFill>
                  <a:srgbClr val="898989"/>
                </a:solidFill>
                <a:latin typeface="Calibri" charset="0"/>
                <a:ea typeface="新細明體" charset="-120"/>
              </a:rPr>
              <a:pPr eaLnBrk="1" hangingPunct="1"/>
              <a:t>128</a:t>
            </a:fld>
            <a:endParaRPr kumimoji="0" lang="zh-TW" altLang="en-US" sz="1200">
              <a:solidFill>
                <a:srgbClr val="898989"/>
              </a:solidFill>
              <a:latin typeface="Calibri" charset="0"/>
              <a:ea typeface="新細明體" charset="-120"/>
            </a:endParaRPr>
          </a:p>
        </p:txBody>
      </p:sp>
      <p:pic>
        <p:nvPicPr>
          <p:cNvPr id="1167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258888" y="981075"/>
            <a:ext cx="12588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6740" name="Title 1"/>
          <p:cNvSpPr>
            <a:spLocks noGrp="1"/>
          </p:cNvSpPr>
          <p:nvPr>
            <p:ph type="title"/>
          </p:nvPr>
        </p:nvSpPr>
        <p:spPr>
          <a:xfrm>
            <a:off x="457200" y="0"/>
            <a:ext cx="8229600" cy="908050"/>
          </a:xfrm>
        </p:spPr>
        <p:txBody>
          <a:bodyPr>
            <a:normAutofit fontScale="90000"/>
          </a:bodyPr>
          <a:lstStyle/>
          <a:p>
            <a:r>
              <a:rPr lang="en-US" altLang="en-US" sz="4000">
                <a:solidFill>
                  <a:srgbClr val="4F81BD"/>
                </a:solidFill>
                <a:latin typeface="Calibri" charset="0"/>
                <a:ea typeface="標楷體" charset="-120"/>
                <a:cs typeface="新細明體" charset="-120"/>
              </a:rPr>
              <a:t>Gephi Data Laboratory: </a:t>
            </a:r>
            <a:br>
              <a:rPr lang="en-US" altLang="en-US" sz="4000">
                <a:solidFill>
                  <a:srgbClr val="4F81BD"/>
                </a:solidFill>
                <a:latin typeface="Calibri" charset="0"/>
                <a:ea typeface="標楷體" charset="-120"/>
                <a:cs typeface="新細明體" charset="-120"/>
              </a:rPr>
            </a:br>
            <a:r>
              <a:rPr lang="en-US" altLang="en-US" sz="3200">
                <a:solidFill>
                  <a:srgbClr val="4F81BD"/>
                </a:solidFill>
                <a:latin typeface="Calibri" charset="0"/>
                <a:ea typeface="標楷體" charset="-120"/>
                <a:cs typeface="新細明體" charset="-120"/>
              </a:rPr>
              <a:t>Import Spreadsheet</a:t>
            </a:r>
          </a:p>
        </p:txBody>
      </p:sp>
      <p:sp>
        <p:nvSpPr>
          <p:cNvPr id="8" name="Rounded Rectangle 7"/>
          <p:cNvSpPr/>
          <p:nvPr/>
        </p:nvSpPr>
        <p:spPr>
          <a:xfrm>
            <a:off x="3708400" y="1557338"/>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60300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F5F4EC0-1863-8F44-AFFD-2E2DFF0AFCFF}" type="slidenum">
              <a:rPr kumimoji="0" lang="zh-TW" altLang="en-US" sz="1200">
                <a:solidFill>
                  <a:srgbClr val="898989"/>
                </a:solidFill>
                <a:latin typeface="Calibri" charset="0"/>
                <a:ea typeface="新細明體" charset="-120"/>
              </a:rPr>
              <a:pPr eaLnBrk="1" hangingPunct="1"/>
              <a:t>129</a:t>
            </a:fld>
            <a:endParaRPr kumimoji="0" lang="zh-TW" altLang="en-US" sz="1200">
              <a:solidFill>
                <a:srgbClr val="898989"/>
              </a:solidFill>
              <a:latin typeface="Calibri" charset="0"/>
              <a:ea typeface="新細明體" charset="-120"/>
            </a:endParaRPr>
          </a:p>
        </p:txBody>
      </p:sp>
      <p:sp>
        <p:nvSpPr>
          <p:cNvPr id="6" name="Rounded Rectangle 5"/>
          <p:cNvSpPr/>
          <p:nvPr/>
        </p:nvSpPr>
        <p:spPr>
          <a:xfrm>
            <a:off x="1258888" y="981075"/>
            <a:ext cx="12588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7764" name="Title 1"/>
          <p:cNvSpPr>
            <a:spLocks noGrp="1"/>
          </p:cNvSpPr>
          <p:nvPr>
            <p:ph type="title"/>
          </p:nvPr>
        </p:nvSpPr>
        <p:spPr>
          <a:xfrm>
            <a:off x="457200" y="0"/>
            <a:ext cx="8229600" cy="908050"/>
          </a:xfrm>
        </p:spPr>
        <p:txBody>
          <a:bodyPr>
            <a:normAutofit fontScale="90000"/>
          </a:bodyPr>
          <a:lstStyle/>
          <a:p>
            <a:r>
              <a:rPr lang="en-US" altLang="en-US" sz="4000">
                <a:solidFill>
                  <a:srgbClr val="4F81BD"/>
                </a:solidFill>
                <a:latin typeface="Calibri" charset="0"/>
                <a:ea typeface="標楷體" charset="-120"/>
                <a:cs typeface="新細明體" charset="-120"/>
              </a:rPr>
              <a:t>Gephi Data Laboratory: </a:t>
            </a:r>
            <a:br>
              <a:rPr lang="en-US" altLang="en-US" sz="4000">
                <a:solidFill>
                  <a:srgbClr val="4F81BD"/>
                </a:solidFill>
                <a:latin typeface="Calibri" charset="0"/>
                <a:ea typeface="標楷體" charset="-120"/>
                <a:cs typeface="新細明體" charset="-120"/>
              </a:rPr>
            </a:br>
            <a:r>
              <a:rPr lang="en-US" altLang="en-US" sz="3200">
                <a:solidFill>
                  <a:srgbClr val="4F81BD"/>
                </a:solidFill>
                <a:latin typeface="Calibri" charset="0"/>
                <a:ea typeface="標楷體" charset="-120"/>
                <a:cs typeface="新細明體" charset="-120"/>
              </a:rPr>
              <a:t>Import Spreadsheet</a:t>
            </a:r>
          </a:p>
        </p:txBody>
      </p:sp>
      <p:sp>
        <p:nvSpPr>
          <p:cNvPr id="8" name="Rounded Rectangle 7"/>
          <p:cNvSpPr/>
          <p:nvPr/>
        </p:nvSpPr>
        <p:spPr>
          <a:xfrm>
            <a:off x="3708400" y="1557338"/>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6084888" y="2565400"/>
            <a:ext cx="536575"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50389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D94E6A0-B01F-CD45-B9CA-212C9CEAD330}" type="slidenum">
              <a:rPr kumimoji="0" lang="zh-TW" altLang="en-US" sz="1200">
                <a:solidFill>
                  <a:srgbClr val="898989"/>
                </a:solidFill>
                <a:latin typeface="Calibri" charset="0"/>
                <a:ea typeface="新細明體" charset="-120"/>
              </a:rPr>
              <a:pPr eaLnBrk="1" hangingPunct="1"/>
              <a:t>13</a:t>
            </a:fld>
            <a:endParaRPr kumimoji="0" lang="zh-TW" altLang="en-US" sz="1200">
              <a:solidFill>
                <a:srgbClr val="898989"/>
              </a:solidFill>
              <a:latin typeface="Calibri" charset="0"/>
              <a:ea typeface="新細明體" charset="-120"/>
            </a:endParaRPr>
          </a:p>
        </p:txBody>
      </p:sp>
      <p:pic>
        <p:nvPicPr>
          <p:cNvPr id="22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836613"/>
            <a:ext cx="4556125"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p:cNvSpPr>
            <a:spLocks noChangeArrowheads="1"/>
          </p:cNvSpPr>
          <p:nvPr/>
        </p:nvSpPr>
        <p:spPr bwMode="auto">
          <a:xfrm>
            <a:off x="1331913" y="6630988"/>
            <a:ext cx="6553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a:t>
            </a:r>
            <a:r>
              <a:rPr lang="en-US" altLang="zh-TW" sz="1200">
                <a:solidFill>
                  <a:srgbClr val="A6A6A6"/>
                </a:solidFill>
                <a:ea typeface="MS PGothic" charset="-128"/>
                <a:hlinkClick r:id="rId3"/>
              </a:rPr>
              <a:t>http://www.amazon.com/Analyzing-Social-Web-Jennifer-Golbeck/dp/0124055311</a:t>
            </a:r>
            <a:endParaRPr lang="en-US" altLang="zh-TW" sz="1200">
              <a:solidFill>
                <a:srgbClr val="A6A6A6"/>
              </a:solidFill>
              <a:ea typeface="MS PGothic" charset="-128"/>
            </a:endParaRPr>
          </a:p>
        </p:txBody>
      </p:sp>
      <p:sp>
        <p:nvSpPr>
          <p:cNvPr id="22532" name="Rectangle 6"/>
          <p:cNvSpPr>
            <a:spLocks noChangeArrowheads="1"/>
          </p:cNvSpPr>
          <p:nvPr/>
        </p:nvSpPr>
        <p:spPr bwMode="auto">
          <a:xfrm>
            <a:off x="144463" y="231775"/>
            <a:ext cx="8964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dirty="0">
                <a:solidFill>
                  <a:schemeClr val="accent1"/>
                </a:solidFill>
                <a:latin typeface="Calibri" charset="0"/>
                <a:ea typeface="標楷體" charset="-120"/>
              </a:rPr>
              <a:t>Jennifer </a:t>
            </a:r>
            <a:r>
              <a:rPr lang="en-US" altLang="zh-TW" dirty="0" err="1">
                <a:solidFill>
                  <a:schemeClr val="accent1"/>
                </a:solidFill>
                <a:latin typeface="Calibri" charset="0"/>
                <a:ea typeface="標楷體" charset="-120"/>
              </a:rPr>
              <a:t>Golbeck</a:t>
            </a:r>
            <a:r>
              <a:rPr lang="en-US" altLang="zh-TW" dirty="0">
                <a:solidFill>
                  <a:schemeClr val="accent1"/>
                </a:solidFill>
                <a:latin typeface="Calibri" charset="0"/>
                <a:ea typeface="標楷體" charset="-120"/>
              </a:rPr>
              <a:t> (2013), </a:t>
            </a:r>
            <a:r>
              <a:rPr lang="en-US" altLang="zh-TW" b="1" dirty="0">
                <a:solidFill>
                  <a:schemeClr val="accent1"/>
                </a:solidFill>
                <a:latin typeface="Calibri" charset="0"/>
                <a:ea typeface="標楷體" charset="-120"/>
              </a:rPr>
              <a:t>Analyzing the Social Web</a:t>
            </a:r>
            <a:r>
              <a:rPr lang="en-US" altLang="zh-TW" dirty="0">
                <a:solidFill>
                  <a:schemeClr val="accent1"/>
                </a:solidFill>
                <a:latin typeface="Calibri" charset="0"/>
                <a:ea typeface="標楷體" charset="-120"/>
              </a:rPr>
              <a:t>, Morgan Kaufmann</a:t>
            </a:r>
            <a:endParaRPr lang="en-US" altLang="zh-TW" dirty="0">
              <a:solidFill>
                <a:schemeClr val="accent1"/>
              </a:solidFill>
              <a:ea typeface="標楷體" charset="-120"/>
            </a:endParaRPr>
          </a:p>
        </p:txBody>
      </p:sp>
    </p:spTree>
    <p:extLst>
      <p:ext uri="{BB962C8B-B14F-4D97-AF65-F5344CB8AC3E}">
        <p14:creationId xmlns:p14="http://schemas.microsoft.com/office/powerpoint/2010/main" val="18810715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CD0043F-0BFA-D744-9D75-87A7F04BF1C6}" type="slidenum">
              <a:rPr kumimoji="0" lang="zh-TW" altLang="en-US" sz="1200">
                <a:solidFill>
                  <a:srgbClr val="898989"/>
                </a:solidFill>
                <a:latin typeface="Calibri" charset="0"/>
                <a:ea typeface="新細明體" charset="-120"/>
              </a:rPr>
              <a:pPr eaLnBrk="1" hangingPunct="1"/>
              <a:t>130</a:t>
            </a:fld>
            <a:endParaRPr kumimoji="0" lang="zh-TW" altLang="en-US" sz="1200">
              <a:solidFill>
                <a:srgbClr val="898989"/>
              </a:solidFill>
              <a:latin typeface="Calibri" charset="0"/>
              <a:ea typeface="新細明體" charset="-120"/>
            </a:endParaRPr>
          </a:p>
        </p:txBody>
      </p:sp>
      <p:pic>
        <p:nvPicPr>
          <p:cNvPr id="1187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
        <p:nvSpPr>
          <p:cNvPr id="8" name="Rectangle 7"/>
          <p:cNvSpPr/>
          <p:nvPr/>
        </p:nvSpPr>
        <p:spPr>
          <a:xfrm>
            <a:off x="395288" y="3271838"/>
            <a:ext cx="3097212" cy="2678112"/>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Id,Label,Attribute</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1,John,1</a:t>
            </a:r>
          </a:p>
          <a:p>
            <a:pPr>
              <a:defRPr/>
            </a:pPr>
            <a:r>
              <a:rPr lang="en-US" sz="2400" dirty="0">
                <a:ea typeface="ＭＳ Ｐゴシック" charset="0"/>
                <a:cs typeface="ＭＳ Ｐゴシック" charset="0"/>
              </a:rPr>
              <a:t>2,Carla,2</a:t>
            </a:r>
          </a:p>
          <a:p>
            <a:pPr>
              <a:defRPr/>
            </a:pPr>
            <a:r>
              <a:rPr lang="en-US" sz="2400" dirty="0">
                <a:ea typeface="ＭＳ Ｐゴシック" charset="0"/>
                <a:cs typeface="ＭＳ Ｐゴシック" charset="0"/>
              </a:rPr>
              <a:t>3,Simon,1</a:t>
            </a:r>
          </a:p>
          <a:p>
            <a:pPr>
              <a:defRPr/>
            </a:pPr>
            <a:r>
              <a:rPr lang="en-US" sz="2400" dirty="0">
                <a:ea typeface="ＭＳ Ｐゴシック" charset="0"/>
                <a:cs typeface="ＭＳ Ｐゴシック" charset="0"/>
              </a:rPr>
              <a:t>4,Celine,2</a:t>
            </a:r>
          </a:p>
          <a:p>
            <a:pPr>
              <a:defRPr/>
            </a:pPr>
            <a:r>
              <a:rPr lang="en-US" sz="2400" dirty="0">
                <a:ea typeface="ＭＳ Ｐゴシック" charset="0"/>
                <a:cs typeface="ＭＳ Ｐゴシック" charset="0"/>
              </a:rPr>
              <a:t>5,Winston,1</a:t>
            </a:r>
          </a:p>
          <a:p>
            <a:pPr>
              <a:defRPr/>
            </a:pPr>
            <a:r>
              <a:rPr lang="en-US" sz="2400" dirty="0">
                <a:ea typeface="ＭＳ Ｐゴシック" charset="0"/>
                <a:cs typeface="ＭＳ Ｐゴシック" charset="0"/>
              </a:rPr>
              <a:t>6,Diana,2</a:t>
            </a:r>
          </a:p>
        </p:txBody>
      </p:sp>
      <p:sp>
        <p:nvSpPr>
          <p:cNvPr id="118789" name="TextBox 9"/>
          <p:cNvSpPr txBox="1">
            <a:spLocks noChangeArrowheads="1"/>
          </p:cNvSpPr>
          <p:nvPr/>
        </p:nvSpPr>
        <p:spPr bwMode="auto">
          <a:xfrm>
            <a:off x="395288" y="2687638"/>
            <a:ext cx="2328862" cy="584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Nodes1.csv</a:t>
            </a:r>
          </a:p>
        </p:txBody>
      </p:sp>
      <p:sp>
        <p:nvSpPr>
          <p:cNvPr id="13" name="Rounded Rectangle 12"/>
          <p:cNvSpPr/>
          <p:nvPr/>
        </p:nvSpPr>
        <p:spPr>
          <a:xfrm>
            <a:off x="1258888" y="981075"/>
            <a:ext cx="12588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ounded Rectangle 13"/>
          <p:cNvSpPr/>
          <p:nvPr/>
        </p:nvSpPr>
        <p:spPr>
          <a:xfrm>
            <a:off x="3708400" y="1557338"/>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ounded Rectangle 14"/>
          <p:cNvSpPr/>
          <p:nvPr/>
        </p:nvSpPr>
        <p:spPr>
          <a:xfrm>
            <a:off x="6227763" y="2565400"/>
            <a:ext cx="5381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ounded Rectangle 15"/>
          <p:cNvSpPr/>
          <p:nvPr/>
        </p:nvSpPr>
        <p:spPr>
          <a:xfrm>
            <a:off x="3779838" y="3284538"/>
            <a:ext cx="2808287" cy="4318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ounded Rectangle 16"/>
          <p:cNvSpPr/>
          <p:nvPr/>
        </p:nvSpPr>
        <p:spPr>
          <a:xfrm>
            <a:off x="7019925" y="5445125"/>
            <a:ext cx="576263" cy="360363"/>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329598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6D049FC-4823-CC49-9D06-52A36F70A1D3}" type="slidenum">
              <a:rPr kumimoji="0" lang="zh-TW" altLang="en-US" sz="1200">
                <a:solidFill>
                  <a:srgbClr val="898989"/>
                </a:solidFill>
                <a:latin typeface="Calibri" charset="0"/>
                <a:ea typeface="新細明體" charset="-120"/>
              </a:rPr>
              <a:pPr eaLnBrk="1" hangingPunct="1"/>
              <a:t>131</a:t>
            </a:fld>
            <a:endParaRPr kumimoji="0" lang="zh-TW" altLang="en-US" sz="1200">
              <a:solidFill>
                <a:srgbClr val="898989"/>
              </a:solidFill>
              <a:latin typeface="Calibri" charset="0"/>
              <a:ea typeface="新細明體" charset="-120"/>
            </a:endParaRPr>
          </a:p>
        </p:txBody>
      </p:sp>
      <p:pic>
        <p:nvPicPr>
          <p:cNvPr id="1198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932363" y="5300663"/>
            <a:ext cx="5762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9812"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Tree>
    <p:extLst>
      <p:ext uri="{BB962C8B-B14F-4D97-AF65-F5344CB8AC3E}">
        <p14:creationId xmlns:p14="http://schemas.microsoft.com/office/powerpoint/2010/main" val="37597965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DE80390-2408-AC40-AFF6-9EA108312926}" type="slidenum">
              <a:rPr kumimoji="0" lang="zh-TW" altLang="en-US" sz="1200">
                <a:solidFill>
                  <a:srgbClr val="898989"/>
                </a:solidFill>
                <a:latin typeface="Calibri" charset="0"/>
                <a:ea typeface="新細明體" charset="-120"/>
              </a:rPr>
              <a:pPr eaLnBrk="1" hangingPunct="1"/>
              <a:t>132</a:t>
            </a:fld>
            <a:endParaRPr kumimoji="0" lang="zh-TW" altLang="en-US" sz="1200">
              <a:solidFill>
                <a:srgbClr val="898989"/>
              </a:solidFill>
              <a:latin typeface="Calibri" charset="0"/>
              <a:ea typeface="新細明體" charset="-120"/>
            </a:endParaRPr>
          </a:p>
        </p:txBody>
      </p:sp>
      <p:pic>
        <p:nvPicPr>
          <p:cNvPr id="1208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
        <p:nvSpPr>
          <p:cNvPr id="7" name="Rounded Rectangle 6"/>
          <p:cNvSpPr/>
          <p:nvPr/>
        </p:nvSpPr>
        <p:spPr>
          <a:xfrm>
            <a:off x="5508625" y="5300663"/>
            <a:ext cx="6477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6333956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1F0C8FB-891E-994E-A59D-D73269E30C4C}" type="slidenum">
              <a:rPr kumimoji="0" lang="zh-TW" altLang="en-US" sz="1200">
                <a:solidFill>
                  <a:srgbClr val="898989"/>
                </a:solidFill>
                <a:latin typeface="Calibri" charset="0"/>
                <a:ea typeface="新細明體" charset="-120"/>
              </a:rPr>
              <a:pPr eaLnBrk="1" hangingPunct="1"/>
              <a:t>133</a:t>
            </a:fld>
            <a:endParaRPr kumimoji="0" lang="zh-TW" altLang="en-US" sz="1200">
              <a:solidFill>
                <a:srgbClr val="898989"/>
              </a:solidFill>
              <a:latin typeface="Calibri" charset="0"/>
              <a:ea typeface="新細明體" charset="-120"/>
            </a:endParaRPr>
          </a:p>
        </p:txBody>
      </p:sp>
      <p:pic>
        <p:nvPicPr>
          <p:cNvPr id="1218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1557338"/>
            <a:ext cx="9144000" cy="115093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1860"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
        <p:nvSpPr>
          <p:cNvPr id="8" name="Rectangle 7"/>
          <p:cNvSpPr/>
          <p:nvPr/>
        </p:nvSpPr>
        <p:spPr>
          <a:xfrm>
            <a:off x="2555875" y="2911475"/>
            <a:ext cx="3095625" cy="2678113"/>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Id,Label,Attribute</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1,John,1</a:t>
            </a:r>
          </a:p>
          <a:p>
            <a:pPr>
              <a:defRPr/>
            </a:pPr>
            <a:r>
              <a:rPr lang="en-US" sz="2400" dirty="0">
                <a:ea typeface="ＭＳ Ｐゴシック" charset="0"/>
                <a:cs typeface="ＭＳ Ｐゴシック" charset="0"/>
              </a:rPr>
              <a:t>2,Carla,2</a:t>
            </a:r>
          </a:p>
          <a:p>
            <a:pPr>
              <a:defRPr/>
            </a:pPr>
            <a:r>
              <a:rPr lang="en-US" sz="2400" dirty="0">
                <a:ea typeface="ＭＳ Ｐゴシック" charset="0"/>
                <a:cs typeface="ＭＳ Ｐゴシック" charset="0"/>
              </a:rPr>
              <a:t>3,Simon,1</a:t>
            </a:r>
          </a:p>
          <a:p>
            <a:pPr>
              <a:defRPr/>
            </a:pPr>
            <a:r>
              <a:rPr lang="en-US" sz="2400" dirty="0">
                <a:ea typeface="ＭＳ Ｐゴシック" charset="0"/>
                <a:cs typeface="ＭＳ Ｐゴシック" charset="0"/>
              </a:rPr>
              <a:t>4,Celine,2</a:t>
            </a:r>
          </a:p>
          <a:p>
            <a:pPr>
              <a:defRPr/>
            </a:pPr>
            <a:r>
              <a:rPr lang="en-US" sz="2400" dirty="0">
                <a:ea typeface="ＭＳ Ｐゴシック" charset="0"/>
                <a:cs typeface="ＭＳ Ｐゴシック" charset="0"/>
              </a:rPr>
              <a:t>5,Winston,1</a:t>
            </a:r>
          </a:p>
          <a:p>
            <a:pPr>
              <a:defRPr/>
            </a:pPr>
            <a:r>
              <a:rPr lang="en-US" sz="2400" dirty="0">
                <a:ea typeface="ＭＳ Ｐゴシック" charset="0"/>
                <a:cs typeface="ＭＳ Ｐゴシック" charset="0"/>
              </a:rPr>
              <a:t>6,Diana,2</a:t>
            </a:r>
          </a:p>
        </p:txBody>
      </p:sp>
      <p:sp>
        <p:nvSpPr>
          <p:cNvPr id="121862" name="TextBox 8"/>
          <p:cNvSpPr txBox="1">
            <a:spLocks noChangeArrowheads="1"/>
          </p:cNvSpPr>
          <p:nvPr/>
        </p:nvSpPr>
        <p:spPr bwMode="auto">
          <a:xfrm>
            <a:off x="107950" y="2924175"/>
            <a:ext cx="2328863" cy="58578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Nodes1.csv</a:t>
            </a:r>
          </a:p>
        </p:txBody>
      </p:sp>
    </p:spTree>
    <p:extLst>
      <p:ext uri="{BB962C8B-B14F-4D97-AF65-F5344CB8AC3E}">
        <p14:creationId xmlns:p14="http://schemas.microsoft.com/office/powerpoint/2010/main" val="14789661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92FA8DC-945A-2F48-9D16-2D73ABBE954C}" type="slidenum">
              <a:rPr kumimoji="0" lang="zh-TW" altLang="en-US" sz="1200">
                <a:solidFill>
                  <a:srgbClr val="898989"/>
                </a:solidFill>
                <a:latin typeface="Calibri" charset="0"/>
                <a:ea typeface="新細明體" charset="-120"/>
              </a:rPr>
              <a:pPr eaLnBrk="1" hangingPunct="1"/>
              <a:t>134</a:t>
            </a:fld>
            <a:endParaRPr kumimoji="0" lang="zh-TW" altLang="en-US" sz="1200">
              <a:solidFill>
                <a:srgbClr val="898989"/>
              </a:solidFill>
              <a:latin typeface="Calibri" charset="0"/>
              <a:ea typeface="新細明體" charset="-120"/>
            </a:endParaRPr>
          </a:p>
        </p:txBody>
      </p:sp>
      <p:pic>
        <p:nvPicPr>
          <p:cNvPr id="1228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708400" y="1484313"/>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95288" y="1484313"/>
            <a:ext cx="3603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885"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Tree>
    <p:extLst>
      <p:ext uri="{BB962C8B-B14F-4D97-AF65-F5344CB8AC3E}">
        <p14:creationId xmlns:p14="http://schemas.microsoft.com/office/powerpoint/2010/main" val="28689305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9B50FD5-E8B4-2F44-BA1C-F99215865B55}" type="slidenum">
              <a:rPr kumimoji="0" lang="zh-TW" altLang="en-US" sz="1200">
                <a:solidFill>
                  <a:srgbClr val="898989"/>
                </a:solidFill>
                <a:latin typeface="Calibri" charset="0"/>
                <a:ea typeface="新細明體" charset="-120"/>
              </a:rPr>
              <a:pPr eaLnBrk="1" hangingPunct="1"/>
              <a:t>135</a:t>
            </a:fld>
            <a:endParaRPr kumimoji="0" lang="zh-TW" altLang="en-US" sz="1200">
              <a:solidFill>
                <a:srgbClr val="898989"/>
              </a:solidFill>
              <a:latin typeface="Calibri" charset="0"/>
              <a:ea typeface="新細明體" charset="-120"/>
            </a:endParaRPr>
          </a:p>
        </p:txBody>
      </p:sp>
      <p:pic>
        <p:nvPicPr>
          <p:cNvPr id="12390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400" y="2933700"/>
            <a:ext cx="2592388" cy="3786188"/>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Source,Target</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1,2</a:t>
            </a:r>
          </a:p>
          <a:p>
            <a:pPr>
              <a:defRPr/>
            </a:pPr>
            <a:r>
              <a:rPr lang="en-US" sz="2400" dirty="0">
                <a:ea typeface="ＭＳ Ｐゴシック" charset="0"/>
                <a:cs typeface="ＭＳ Ｐゴシック" charset="0"/>
              </a:rPr>
              <a:t>1,3</a:t>
            </a:r>
          </a:p>
          <a:p>
            <a:pPr>
              <a:defRPr/>
            </a:pPr>
            <a:r>
              <a:rPr lang="en-US" sz="2400" dirty="0">
                <a:ea typeface="ＭＳ Ｐゴシック" charset="0"/>
                <a:cs typeface="ＭＳ Ｐゴシック" charset="0"/>
              </a:rPr>
              <a:t>1,4</a:t>
            </a:r>
          </a:p>
          <a:p>
            <a:pPr>
              <a:defRPr/>
            </a:pPr>
            <a:r>
              <a:rPr lang="en-US" sz="2400" dirty="0">
                <a:ea typeface="ＭＳ Ｐゴシック" charset="0"/>
                <a:cs typeface="ＭＳ Ｐゴシック" charset="0"/>
              </a:rPr>
              <a:t>1,6</a:t>
            </a:r>
          </a:p>
          <a:p>
            <a:pPr>
              <a:defRPr/>
            </a:pPr>
            <a:r>
              <a:rPr lang="en-US" sz="2400" dirty="0">
                <a:ea typeface="ＭＳ Ｐゴシック" charset="0"/>
                <a:cs typeface="ＭＳ Ｐゴシック" charset="0"/>
              </a:rPr>
              <a:t>2,4</a:t>
            </a:r>
          </a:p>
          <a:p>
            <a:pPr>
              <a:defRPr/>
            </a:pPr>
            <a:r>
              <a:rPr lang="en-US" sz="2400" dirty="0">
                <a:ea typeface="ＭＳ Ｐゴシック" charset="0"/>
                <a:cs typeface="ＭＳ Ｐゴシック" charset="0"/>
              </a:rPr>
              <a:t>2,6</a:t>
            </a:r>
          </a:p>
          <a:p>
            <a:pPr>
              <a:defRPr/>
            </a:pPr>
            <a:r>
              <a:rPr lang="en-US" sz="2400" dirty="0">
                <a:ea typeface="ＭＳ Ｐゴシック" charset="0"/>
                <a:cs typeface="ＭＳ Ｐゴシック" charset="0"/>
              </a:rPr>
              <a:t>3,6</a:t>
            </a:r>
          </a:p>
          <a:p>
            <a:pPr>
              <a:defRPr/>
            </a:pPr>
            <a:r>
              <a:rPr lang="en-US" sz="2400" dirty="0">
                <a:ea typeface="ＭＳ Ｐゴシック" charset="0"/>
                <a:cs typeface="ＭＳ Ｐゴシック" charset="0"/>
              </a:rPr>
              <a:t>4,6</a:t>
            </a:r>
          </a:p>
          <a:p>
            <a:pPr>
              <a:defRPr/>
            </a:pPr>
            <a:r>
              <a:rPr lang="en-US" sz="2400" dirty="0">
                <a:ea typeface="ＭＳ Ｐゴシック" charset="0"/>
                <a:cs typeface="ＭＳ Ｐゴシック" charset="0"/>
              </a:rPr>
              <a:t>5,6</a:t>
            </a:r>
          </a:p>
        </p:txBody>
      </p:sp>
      <p:sp>
        <p:nvSpPr>
          <p:cNvPr id="123908" name="TextBox 7"/>
          <p:cNvSpPr txBox="1">
            <a:spLocks noChangeArrowheads="1"/>
          </p:cNvSpPr>
          <p:nvPr/>
        </p:nvSpPr>
        <p:spPr bwMode="auto">
          <a:xfrm>
            <a:off x="25400" y="2349500"/>
            <a:ext cx="2306638" cy="584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Edges1.csv</a:t>
            </a:r>
          </a:p>
        </p:txBody>
      </p:sp>
      <p:sp>
        <p:nvSpPr>
          <p:cNvPr id="123909"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10" name="Rounded Rectangle 9"/>
          <p:cNvSpPr/>
          <p:nvPr/>
        </p:nvSpPr>
        <p:spPr>
          <a:xfrm>
            <a:off x="3779838" y="1557338"/>
            <a:ext cx="896937" cy="14287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ounded Rectangle 10"/>
          <p:cNvSpPr/>
          <p:nvPr/>
        </p:nvSpPr>
        <p:spPr>
          <a:xfrm>
            <a:off x="6084888" y="2565400"/>
            <a:ext cx="5746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ounded Rectangle 11"/>
          <p:cNvSpPr/>
          <p:nvPr/>
        </p:nvSpPr>
        <p:spPr>
          <a:xfrm>
            <a:off x="3995738" y="3284538"/>
            <a:ext cx="3816350" cy="4318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ounded Rectangle 12"/>
          <p:cNvSpPr/>
          <p:nvPr/>
        </p:nvSpPr>
        <p:spPr>
          <a:xfrm>
            <a:off x="7235825" y="5516563"/>
            <a:ext cx="576263"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453358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10B4368-730B-0F48-9236-CB8D2098D2D2}" type="slidenum">
              <a:rPr kumimoji="0" lang="zh-TW" altLang="en-US" sz="1200">
                <a:solidFill>
                  <a:srgbClr val="898989"/>
                </a:solidFill>
                <a:latin typeface="Calibri" charset="0"/>
                <a:ea typeface="新細明體" charset="-120"/>
              </a:rPr>
              <a:pPr eaLnBrk="1" hangingPunct="1"/>
              <a:t>136</a:t>
            </a:fld>
            <a:endParaRPr kumimoji="0" lang="zh-TW" altLang="en-US" sz="1200">
              <a:solidFill>
                <a:srgbClr val="898989"/>
              </a:solidFill>
              <a:latin typeface="Calibri" charset="0"/>
              <a:ea typeface="新細明體" charset="-120"/>
            </a:endParaRPr>
          </a:p>
        </p:txBody>
      </p:sp>
      <p:pic>
        <p:nvPicPr>
          <p:cNvPr id="1249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643438" y="3141663"/>
            <a:ext cx="10080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4932"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124933" name="TextBox 7"/>
          <p:cNvSpPr txBox="1">
            <a:spLocks noChangeArrowheads="1"/>
          </p:cNvSpPr>
          <p:nvPr/>
        </p:nvSpPr>
        <p:spPr bwMode="auto">
          <a:xfrm>
            <a:off x="6804025" y="3068638"/>
            <a:ext cx="180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rgbClr val="FF0000"/>
                </a:solidFill>
              </a:rPr>
              <a:t>Edges table</a:t>
            </a:r>
          </a:p>
        </p:txBody>
      </p:sp>
    </p:spTree>
    <p:extLst>
      <p:ext uri="{BB962C8B-B14F-4D97-AF65-F5344CB8AC3E}">
        <p14:creationId xmlns:p14="http://schemas.microsoft.com/office/powerpoint/2010/main" val="20058590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6104656-FF95-034D-918D-DBBE1D92CFC0}" type="slidenum">
              <a:rPr kumimoji="0" lang="zh-TW" altLang="en-US" sz="1200">
                <a:solidFill>
                  <a:srgbClr val="898989"/>
                </a:solidFill>
                <a:latin typeface="Calibri" charset="0"/>
                <a:ea typeface="新細明體" charset="-120"/>
              </a:rPr>
              <a:pPr eaLnBrk="1" hangingPunct="1"/>
              <a:t>137</a:t>
            </a:fld>
            <a:endParaRPr kumimoji="0" lang="zh-TW" altLang="en-US" sz="1200">
              <a:solidFill>
                <a:srgbClr val="898989"/>
              </a:solidFill>
              <a:latin typeface="Calibri" charset="0"/>
              <a:ea typeface="新細明體" charset="-120"/>
            </a:endParaRPr>
          </a:p>
        </p:txBody>
      </p:sp>
      <p:pic>
        <p:nvPicPr>
          <p:cNvPr id="1259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643438" y="3068638"/>
            <a:ext cx="93662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956" name="TextBox 6"/>
          <p:cNvSpPr txBox="1">
            <a:spLocks noChangeArrowheads="1"/>
          </p:cNvSpPr>
          <p:nvPr/>
        </p:nvSpPr>
        <p:spPr bwMode="auto">
          <a:xfrm>
            <a:off x="6732588" y="2997200"/>
            <a:ext cx="180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rgbClr val="FF0000"/>
                </a:solidFill>
              </a:rPr>
              <a:t>Edges table</a:t>
            </a:r>
          </a:p>
        </p:txBody>
      </p:sp>
      <p:sp>
        <p:nvSpPr>
          <p:cNvPr id="8" name="Rounded Rectangle 7"/>
          <p:cNvSpPr/>
          <p:nvPr/>
        </p:nvSpPr>
        <p:spPr>
          <a:xfrm>
            <a:off x="4643438" y="5229225"/>
            <a:ext cx="6492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958"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Tree>
    <p:extLst>
      <p:ext uri="{BB962C8B-B14F-4D97-AF65-F5344CB8AC3E}">
        <p14:creationId xmlns:p14="http://schemas.microsoft.com/office/powerpoint/2010/main" val="36282465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956066C-AB0B-6D4E-9971-728A9ACC9DB1}" type="slidenum">
              <a:rPr kumimoji="0" lang="zh-TW" altLang="en-US" sz="1200">
                <a:solidFill>
                  <a:srgbClr val="898989"/>
                </a:solidFill>
                <a:latin typeface="Calibri" charset="0"/>
                <a:ea typeface="新細明體" charset="-120"/>
              </a:rPr>
              <a:pPr eaLnBrk="1" hangingPunct="1"/>
              <a:t>138</a:t>
            </a:fld>
            <a:endParaRPr kumimoji="0" lang="zh-TW" altLang="en-US" sz="1200">
              <a:solidFill>
                <a:srgbClr val="898989"/>
              </a:solidFill>
              <a:latin typeface="Calibri" charset="0"/>
              <a:ea typeface="新細明體" charset="-120"/>
            </a:endParaRPr>
          </a:p>
        </p:txBody>
      </p:sp>
      <p:pic>
        <p:nvPicPr>
          <p:cNvPr id="1269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7" name="Rounded Rectangle 6"/>
          <p:cNvSpPr/>
          <p:nvPr/>
        </p:nvSpPr>
        <p:spPr>
          <a:xfrm>
            <a:off x="5364163" y="5229225"/>
            <a:ext cx="6477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4777217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4370A2E-7EB0-9048-BD55-8921BE1E1896}" type="slidenum">
              <a:rPr kumimoji="0" lang="zh-TW" altLang="en-US" sz="1200">
                <a:solidFill>
                  <a:srgbClr val="898989"/>
                </a:solidFill>
                <a:latin typeface="Calibri" charset="0"/>
                <a:ea typeface="新細明體" charset="-120"/>
              </a:rPr>
              <a:pPr eaLnBrk="1" hangingPunct="1"/>
              <a:t>139</a:t>
            </a:fld>
            <a:endParaRPr kumimoji="0" lang="zh-TW" altLang="en-US" sz="1200">
              <a:solidFill>
                <a:srgbClr val="898989"/>
              </a:solidFill>
              <a:latin typeface="Calibri" charset="0"/>
              <a:ea typeface="新細明體" charset="-120"/>
            </a:endParaRPr>
          </a:p>
        </p:txBody>
      </p:sp>
      <p:pic>
        <p:nvPicPr>
          <p:cNvPr id="1280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7" name="Rounded Rectangle 6"/>
          <p:cNvSpPr/>
          <p:nvPr/>
        </p:nvSpPr>
        <p:spPr>
          <a:xfrm>
            <a:off x="0" y="1484313"/>
            <a:ext cx="9144000" cy="151288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6024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68313" y="44450"/>
            <a:ext cx="8229600" cy="981075"/>
          </a:xfrm>
        </p:spPr>
        <p:txBody>
          <a:bodyPr>
            <a:normAutofit fontScale="90000"/>
          </a:bodyPr>
          <a:lstStyle/>
          <a:p>
            <a:r>
              <a:rPr lang="en-US" altLang="en-US" sz="2800" dirty="0" err="1">
                <a:solidFill>
                  <a:srgbClr val="4F81BD"/>
                </a:solidFill>
                <a:latin typeface="Calibri" charset="0"/>
                <a:ea typeface="標楷體" charset="-120"/>
                <a:cs typeface="新細明體" charset="-120"/>
              </a:rPr>
              <a:t>Devangana</a:t>
            </a:r>
            <a:r>
              <a:rPr lang="en-US" altLang="en-US" sz="2800" dirty="0">
                <a:solidFill>
                  <a:srgbClr val="4F81BD"/>
                </a:solidFill>
                <a:latin typeface="Calibri" charset="0"/>
                <a:ea typeface="標楷體" charset="-120"/>
                <a:cs typeface="新細明體" charset="-120"/>
              </a:rPr>
              <a:t> </a:t>
            </a:r>
            <a:r>
              <a:rPr lang="en-US" altLang="en-US" sz="2800" dirty="0" err="1">
                <a:solidFill>
                  <a:srgbClr val="4F81BD"/>
                </a:solidFill>
                <a:latin typeface="Calibri" charset="0"/>
                <a:ea typeface="標楷體" charset="-120"/>
                <a:cs typeface="新細明體" charset="-120"/>
              </a:rPr>
              <a:t>Khokhar</a:t>
            </a:r>
            <a:r>
              <a:rPr lang="en-US" altLang="en-US" sz="2800" dirty="0">
                <a:solidFill>
                  <a:srgbClr val="4F81BD"/>
                </a:solidFill>
                <a:latin typeface="Calibri" charset="0"/>
                <a:ea typeface="標楷體" charset="-120"/>
                <a:cs typeface="新細明體" charset="-120"/>
              </a:rPr>
              <a:t> (2015), </a:t>
            </a:r>
            <a:br>
              <a:rPr lang="en-US" altLang="en-US" sz="2800" dirty="0">
                <a:solidFill>
                  <a:srgbClr val="4F81BD"/>
                </a:solidFill>
                <a:latin typeface="Calibri" charset="0"/>
                <a:ea typeface="標楷體" charset="-120"/>
                <a:cs typeface="新細明體" charset="-120"/>
              </a:rPr>
            </a:br>
            <a:r>
              <a:rPr lang="en-US" altLang="en-US" sz="3600" dirty="0" err="1">
                <a:solidFill>
                  <a:srgbClr val="4F81BD"/>
                </a:solidFill>
                <a:latin typeface="Calibri" charset="0"/>
                <a:ea typeface="標楷體" charset="-120"/>
                <a:cs typeface="新細明體" charset="-120"/>
              </a:rPr>
              <a:t>Gephi</a:t>
            </a:r>
            <a:r>
              <a:rPr lang="en-US" altLang="en-US" sz="3600" dirty="0">
                <a:solidFill>
                  <a:srgbClr val="4F81BD"/>
                </a:solidFill>
                <a:latin typeface="Calibri" charset="0"/>
                <a:ea typeface="標楷體" charset="-120"/>
                <a:cs typeface="新細明體" charset="-120"/>
              </a:rPr>
              <a:t> Cookbook, </a:t>
            </a:r>
            <a:r>
              <a:rPr lang="en-US" altLang="en-US" sz="2400" dirty="0" err="1">
                <a:solidFill>
                  <a:srgbClr val="4F81BD"/>
                </a:solidFill>
                <a:latin typeface="Calibri" charset="0"/>
                <a:ea typeface="標楷體" charset="-120"/>
                <a:cs typeface="新細明體" charset="-120"/>
              </a:rPr>
              <a:t>Packt</a:t>
            </a:r>
            <a:r>
              <a:rPr lang="en-US" altLang="en-US" sz="2400" dirty="0">
                <a:solidFill>
                  <a:srgbClr val="4F81BD"/>
                </a:solidFill>
                <a:latin typeface="Calibri" charset="0"/>
                <a:ea typeface="標楷體" charset="-120"/>
                <a:cs typeface="新細明體" charset="-120"/>
              </a:rPr>
              <a:t> Publishing</a:t>
            </a:r>
          </a:p>
        </p:txBody>
      </p:sp>
      <p:sp>
        <p:nvSpPr>
          <p:cNvPr id="235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7570B04-398A-C042-BC14-3ACF932F1D3B}" type="slidenum">
              <a:rPr kumimoji="0" lang="zh-TW" altLang="en-US" sz="1200">
                <a:solidFill>
                  <a:srgbClr val="898989"/>
                </a:solidFill>
                <a:latin typeface="Calibri" charset="0"/>
                <a:ea typeface="新細明體" charset="-120"/>
              </a:rPr>
              <a:pPr eaLnBrk="1" hangingPunct="1"/>
              <a:t>14</a:t>
            </a:fld>
            <a:endParaRPr kumimoji="0" lang="zh-TW" altLang="en-US" sz="1200">
              <a:solidFill>
                <a:srgbClr val="898989"/>
              </a:solidFill>
              <a:latin typeface="Calibri" charset="0"/>
              <a:ea typeface="新細明體" charset="-120"/>
            </a:endParaRPr>
          </a:p>
        </p:txBody>
      </p:sp>
      <p:pic>
        <p:nvPicPr>
          <p:cNvPr id="235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3475" y="1052513"/>
            <a:ext cx="43370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1188" y="6581775"/>
            <a:ext cx="76327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4"/>
              </a:rPr>
              <a:t>http://www.amazon.com/Gephi-Cookbook-Devangana-Khokhar/dp/1783987405</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0076880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a:xfrm>
            <a:off x="457200" y="0"/>
            <a:ext cx="8229600" cy="692150"/>
          </a:xfrm>
        </p:spPr>
        <p:txBody>
          <a:bodyPr>
            <a:normAutofit fontScale="90000"/>
          </a:bodyPr>
          <a:lstStyle/>
          <a:p>
            <a:r>
              <a:rPr lang="en-US" altLang="en-US">
                <a:solidFill>
                  <a:schemeClr val="accent1"/>
                </a:solidFill>
                <a:latin typeface="Calibri" charset="0"/>
                <a:ea typeface="標楷體" charset="-120"/>
                <a:cs typeface="新細明體" charset="-120"/>
              </a:rPr>
              <a:t>Gephi Overview</a:t>
            </a:r>
          </a:p>
        </p:txBody>
      </p:sp>
      <p:sp>
        <p:nvSpPr>
          <p:cNvPr id="1290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2C894CC-2F2D-F24B-995A-8280DB500F95}" type="slidenum">
              <a:rPr kumimoji="0" lang="zh-TW" altLang="en-US" sz="1200">
                <a:solidFill>
                  <a:srgbClr val="898989"/>
                </a:solidFill>
                <a:latin typeface="Calibri" charset="0"/>
                <a:ea typeface="新細明體" charset="-120"/>
              </a:rPr>
              <a:pPr eaLnBrk="1" hangingPunct="1"/>
              <a:t>140</a:t>
            </a:fld>
            <a:endParaRPr kumimoji="0" lang="zh-TW" altLang="en-US" sz="1200">
              <a:solidFill>
                <a:srgbClr val="898989"/>
              </a:solidFill>
              <a:latin typeface="Calibri" charset="0"/>
              <a:ea typeface="新細明體" charset="-120"/>
            </a:endParaRPr>
          </a:p>
        </p:txBody>
      </p:sp>
      <p:pic>
        <p:nvPicPr>
          <p:cNvPr id="1290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908050"/>
            <a:ext cx="1331913" cy="21748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522079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4EF737B-0C05-6442-951A-2CDE4E8F65C4}" type="slidenum">
              <a:rPr kumimoji="0" lang="zh-TW" altLang="en-US" sz="1200">
                <a:solidFill>
                  <a:srgbClr val="898989"/>
                </a:solidFill>
                <a:latin typeface="Calibri" charset="0"/>
                <a:ea typeface="新細明體" charset="-120"/>
              </a:rPr>
              <a:pPr eaLnBrk="1" hangingPunct="1"/>
              <a:t>141</a:t>
            </a:fld>
            <a:endParaRPr kumimoji="0" lang="zh-TW" altLang="en-US" sz="1200">
              <a:solidFill>
                <a:srgbClr val="898989"/>
              </a:solidFill>
              <a:latin typeface="Calibri" charset="0"/>
              <a:ea typeface="新細明體" charset="-120"/>
            </a:endParaRPr>
          </a:p>
        </p:txBody>
      </p:sp>
      <p:pic>
        <p:nvPicPr>
          <p:cNvPr id="1300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Overview: Graph</a:t>
            </a:r>
          </a:p>
        </p:txBody>
      </p:sp>
      <p:sp>
        <p:nvSpPr>
          <p:cNvPr id="7" name="Rounded Rectangle 6"/>
          <p:cNvSpPr/>
          <p:nvPr/>
        </p:nvSpPr>
        <p:spPr>
          <a:xfrm>
            <a:off x="1835150" y="1268413"/>
            <a:ext cx="4897438" cy="51847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064900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50F00E3-AA7A-A845-A8E2-74C96EF0054E}" type="slidenum">
              <a:rPr kumimoji="0" lang="zh-TW" altLang="en-US" sz="1200">
                <a:solidFill>
                  <a:srgbClr val="898989"/>
                </a:solidFill>
                <a:latin typeface="Calibri" charset="0"/>
                <a:ea typeface="新細明體" charset="-120"/>
              </a:rPr>
              <a:pPr eaLnBrk="1" hangingPunct="1"/>
              <a:t>142</a:t>
            </a:fld>
            <a:endParaRPr kumimoji="0" lang="zh-TW" altLang="en-US" sz="1200">
              <a:solidFill>
                <a:srgbClr val="898989"/>
              </a:solidFill>
              <a:latin typeface="Calibri" charset="0"/>
              <a:ea typeface="新細明體" charset="-120"/>
            </a:endParaRPr>
          </a:p>
        </p:txBody>
      </p:sp>
      <p:pic>
        <p:nvPicPr>
          <p:cNvPr id="1310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3429000"/>
            <a:ext cx="1908175" cy="30241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1076"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Overview: Layout</a:t>
            </a:r>
          </a:p>
        </p:txBody>
      </p:sp>
    </p:spTree>
    <p:extLst>
      <p:ext uri="{BB962C8B-B14F-4D97-AF65-F5344CB8AC3E}">
        <p14:creationId xmlns:p14="http://schemas.microsoft.com/office/powerpoint/2010/main" val="35729054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975A420-EF7F-8247-9380-5DE8A0774837}" type="slidenum">
              <a:rPr kumimoji="0" lang="zh-TW" altLang="en-US" sz="1200">
                <a:solidFill>
                  <a:srgbClr val="898989"/>
                </a:solidFill>
                <a:latin typeface="Calibri" charset="0"/>
                <a:ea typeface="新細明體" charset="-120"/>
              </a:rPr>
              <a:pPr eaLnBrk="1" hangingPunct="1"/>
              <a:t>143</a:t>
            </a:fld>
            <a:endParaRPr kumimoji="0" lang="zh-TW" altLang="en-US" sz="1200">
              <a:solidFill>
                <a:srgbClr val="898989"/>
              </a:solidFill>
              <a:latin typeface="Calibri" charset="0"/>
              <a:ea typeface="新細明體" charset="-120"/>
            </a:endParaRPr>
          </a:p>
        </p:txBody>
      </p:sp>
      <p:pic>
        <p:nvPicPr>
          <p:cNvPr id="1320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itle 1"/>
          <p:cNvSpPr>
            <a:spLocks noGrp="1"/>
          </p:cNvSpPr>
          <p:nvPr>
            <p:ph type="title"/>
          </p:nvPr>
        </p:nvSpPr>
        <p:spPr>
          <a:xfrm>
            <a:off x="457200" y="0"/>
            <a:ext cx="8229600" cy="908050"/>
          </a:xfrm>
        </p:spPr>
        <p:txBody>
          <a:bodyPr>
            <a:normAutofit fontScale="90000"/>
          </a:bodyPr>
          <a:lstStyle/>
          <a:p>
            <a:r>
              <a:rPr lang="en-US" altLang="en-US">
                <a:solidFill>
                  <a:schemeClr val="accent1"/>
                </a:solidFill>
                <a:latin typeface="Calibri" charset="0"/>
                <a:ea typeface="標楷體" charset="-120"/>
                <a:cs typeface="新細明體" charset="-120"/>
              </a:rPr>
              <a:t>Gephi Overview: Layout</a:t>
            </a:r>
            <a:br>
              <a:rPr lang="en-US" altLang="en-US">
                <a:solidFill>
                  <a:schemeClr val="accent1"/>
                </a:solidFill>
                <a:latin typeface="Calibri" charset="0"/>
                <a:ea typeface="標楷體" charset="-120"/>
                <a:cs typeface="新細明體" charset="-120"/>
              </a:rPr>
            </a:br>
            <a:r>
              <a:rPr lang="en-US" altLang="en-US" sz="3200">
                <a:solidFill>
                  <a:schemeClr val="accent1"/>
                </a:solidFill>
                <a:latin typeface="Calibri" charset="0"/>
                <a:ea typeface="標楷體" charset="-120"/>
                <a:cs typeface="新細明體" charset="-120"/>
              </a:rPr>
              <a:t>Yifan Hu Proportional</a:t>
            </a:r>
          </a:p>
        </p:txBody>
      </p:sp>
      <p:sp>
        <p:nvSpPr>
          <p:cNvPr id="7" name="Rounded Rectangle 6"/>
          <p:cNvSpPr/>
          <p:nvPr/>
        </p:nvSpPr>
        <p:spPr>
          <a:xfrm>
            <a:off x="0" y="3429000"/>
            <a:ext cx="1908175" cy="30241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1258888" y="3933825"/>
            <a:ext cx="576262"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744459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8117A6-64B3-B948-9C90-DC5022509F4A}" type="slidenum">
              <a:rPr kumimoji="0" lang="zh-TW" altLang="en-US" sz="1200">
                <a:solidFill>
                  <a:srgbClr val="898989"/>
                </a:solidFill>
                <a:latin typeface="Calibri" charset="0"/>
                <a:ea typeface="新細明體" charset="-120"/>
              </a:rPr>
              <a:pPr eaLnBrk="1" hangingPunct="1"/>
              <a:t>144</a:t>
            </a:fld>
            <a:endParaRPr kumimoji="0" lang="zh-TW" altLang="en-US" sz="1200">
              <a:solidFill>
                <a:srgbClr val="898989"/>
              </a:solidFill>
              <a:latin typeface="Calibri" charset="0"/>
              <a:ea typeface="新細明體" charset="-120"/>
            </a:endParaRPr>
          </a:p>
        </p:txBody>
      </p:sp>
      <p:pic>
        <p:nvPicPr>
          <p:cNvPr id="1331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3429000"/>
            <a:ext cx="1908175" cy="30241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1258888" y="3933825"/>
            <a:ext cx="576262"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125" name="Title 1"/>
          <p:cNvSpPr>
            <a:spLocks noGrp="1"/>
          </p:cNvSpPr>
          <p:nvPr>
            <p:ph type="title"/>
          </p:nvPr>
        </p:nvSpPr>
        <p:spPr>
          <a:xfrm>
            <a:off x="457200" y="0"/>
            <a:ext cx="8229600" cy="908050"/>
          </a:xfrm>
        </p:spPr>
        <p:txBody>
          <a:bodyPr>
            <a:normAutofit fontScale="90000"/>
          </a:bodyPr>
          <a:lstStyle/>
          <a:p>
            <a:r>
              <a:rPr lang="en-US" altLang="en-US">
                <a:solidFill>
                  <a:schemeClr val="accent1"/>
                </a:solidFill>
                <a:latin typeface="Calibri" charset="0"/>
                <a:ea typeface="標楷體" charset="-120"/>
                <a:cs typeface="新細明體" charset="-120"/>
              </a:rPr>
              <a:t>Gephi Overview: Layout</a:t>
            </a:r>
            <a:br>
              <a:rPr lang="en-US" altLang="en-US">
                <a:solidFill>
                  <a:schemeClr val="accent1"/>
                </a:solidFill>
                <a:latin typeface="Calibri" charset="0"/>
                <a:ea typeface="標楷體" charset="-120"/>
                <a:cs typeface="新細明體" charset="-120"/>
              </a:rPr>
            </a:br>
            <a:r>
              <a:rPr lang="en-US" altLang="en-US" sz="3200">
                <a:solidFill>
                  <a:schemeClr val="accent1"/>
                </a:solidFill>
                <a:latin typeface="Calibri" charset="0"/>
                <a:ea typeface="標楷體" charset="-120"/>
                <a:cs typeface="新細明體" charset="-120"/>
              </a:rPr>
              <a:t>Yifan Hu</a:t>
            </a:r>
          </a:p>
        </p:txBody>
      </p:sp>
    </p:spTree>
    <p:extLst>
      <p:ext uri="{BB962C8B-B14F-4D97-AF65-F5344CB8AC3E}">
        <p14:creationId xmlns:p14="http://schemas.microsoft.com/office/powerpoint/2010/main" val="14163553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3D093A1-7F6C-9047-AF3A-85048439F469}" type="slidenum">
              <a:rPr kumimoji="0" lang="zh-TW" altLang="en-US" sz="1200">
                <a:solidFill>
                  <a:srgbClr val="898989"/>
                </a:solidFill>
                <a:latin typeface="Calibri" charset="0"/>
                <a:ea typeface="新細明體" charset="-120"/>
              </a:rPr>
              <a:pPr eaLnBrk="1" hangingPunct="1"/>
              <a:t>145</a:t>
            </a:fld>
            <a:endParaRPr kumimoji="0" lang="zh-TW" altLang="en-US" sz="1200">
              <a:solidFill>
                <a:srgbClr val="898989"/>
              </a:solidFill>
              <a:latin typeface="Calibri" charset="0"/>
              <a:ea typeface="新細明體" charset="-120"/>
            </a:endParaRPr>
          </a:p>
        </p:txBody>
      </p:sp>
      <p:pic>
        <p:nvPicPr>
          <p:cNvPr id="13414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itle 1"/>
          <p:cNvSpPr>
            <a:spLocks noGrp="1"/>
          </p:cNvSpPr>
          <p:nvPr>
            <p:ph type="title"/>
          </p:nvPr>
        </p:nvSpPr>
        <p:spPr>
          <a:xfrm>
            <a:off x="457200" y="0"/>
            <a:ext cx="8229600" cy="908050"/>
          </a:xfrm>
        </p:spPr>
        <p:txBody>
          <a:bodyPr/>
          <a:lstStyle/>
          <a:p>
            <a:r>
              <a:rPr lang="en-US" altLang="en-US">
                <a:solidFill>
                  <a:schemeClr val="accent1"/>
                </a:solidFill>
                <a:latin typeface="Calibri" charset="0"/>
                <a:ea typeface="標楷體" charset="-120"/>
                <a:cs typeface="新細明體" charset="-120"/>
              </a:rPr>
              <a:t>Appearance: Nodes Color</a:t>
            </a:r>
            <a:endParaRPr lang="en-US" altLang="en-US" sz="3200">
              <a:solidFill>
                <a:schemeClr val="accent1"/>
              </a:solidFill>
              <a:latin typeface="Calibri" charset="0"/>
              <a:ea typeface="標楷體" charset="-120"/>
              <a:cs typeface="新細明體" charset="-120"/>
            </a:endParaRPr>
          </a:p>
        </p:txBody>
      </p:sp>
      <p:sp>
        <p:nvSpPr>
          <p:cNvPr id="9" name="Rounded Rectangle 8"/>
          <p:cNvSpPr/>
          <p:nvPr/>
        </p:nvSpPr>
        <p:spPr>
          <a:xfrm>
            <a:off x="900113" y="1484313"/>
            <a:ext cx="287337"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658214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p:cNvSpPr>
            <a:spLocks noGrp="1"/>
          </p:cNvSpPr>
          <p:nvPr>
            <p:ph type="title"/>
          </p:nvPr>
        </p:nvSpPr>
        <p:spPr>
          <a:xfrm>
            <a:off x="457200" y="274638"/>
            <a:ext cx="8229600" cy="561975"/>
          </a:xfrm>
        </p:spPr>
        <p:txBody>
          <a:bodyPr>
            <a:normAutofit fontScale="90000"/>
          </a:bodyPr>
          <a:lstStyle/>
          <a:p>
            <a:r>
              <a:rPr lang="en-US" altLang="en-US">
                <a:solidFill>
                  <a:srgbClr val="4F81BD"/>
                </a:solidFill>
                <a:latin typeface="Calibri" charset="0"/>
                <a:ea typeface="標楷體" charset="-120"/>
                <a:cs typeface="新細明體" charset="-120"/>
              </a:rPr>
              <a:t>Nodes Color / Attribute / Apply</a:t>
            </a:r>
          </a:p>
        </p:txBody>
      </p:sp>
      <p:sp>
        <p:nvSpPr>
          <p:cNvPr id="1351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0F0F222-C83B-8749-BB19-854A06E2F60B}" type="slidenum">
              <a:rPr kumimoji="0" lang="zh-TW" altLang="en-US" sz="1200">
                <a:solidFill>
                  <a:srgbClr val="898989"/>
                </a:solidFill>
                <a:latin typeface="Calibri" charset="0"/>
                <a:ea typeface="新細明體" charset="-120"/>
              </a:rPr>
              <a:pPr eaLnBrk="1" hangingPunct="1"/>
              <a:t>146</a:t>
            </a:fld>
            <a:endParaRPr kumimoji="0" lang="zh-TW" altLang="en-US" sz="1200">
              <a:solidFill>
                <a:srgbClr val="898989"/>
              </a:solidFill>
              <a:latin typeface="Calibri" charset="0"/>
              <a:ea typeface="新細明體" charset="-120"/>
            </a:endParaRPr>
          </a:p>
        </p:txBody>
      </p:sp>
      <p:pic>
        <p:nvPicPr>
          <p:cNvPr id="1351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116013" y="3141663"/>
            <a:ext cx="7191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95288" y="1773238"/>
            <a:ext cx="57626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25400" y="1557338"/>
            <a:ext cx="29845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34925" y="1989138"/>
            <a:ext cx="1800225" cy="6477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378878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99A1588-1751-BF4E-9206-32EA60826A04}" type="slidenum">
              <a:rPr kumimoji="0" lang="zh-TW" altLang="en-US" sz="1200">
                <a:solidFill>
                  <a:srgbClr val="898989"/>
                </a:solidFill>
                <a:latin typeface="Calibri" charset="0"/>
                <a:ea typeface="新細明體" charset="-120"/>
              </a:rPr>
              <a:pPr eaLnBrk="1" hangingPunct="1"/>
              <a:t>147</a:t>
            </a:fld>
            <a:endParaRPr kumimoji="0" lang="zh-TW" altLang="en-US" sz="1200">
              <a:solidFill>
                <a:srgbClr val="898989"/>
              </a:solidFill>
              <a:latin typeface="Calibri" charset="0"/>
              <a:ea typeface="新細明體" charset="-120"/>
            </a:endParaRPr>
          </a:p>
        </p:txBody>
      </p:sp>
      <p:pic>
        <p:nvPicPr>
          <p:cNvPr id="1361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itle 1"/>
          <p:cNvSpPr>
            <a:spLocks noGrp="1"/>
          </p:cNvSpPr>
          <p:nvPr>
            <p:ph type="title"/>
          </p:nvPr>
        </p:nvSpPr>
        <p:spPr>
          <a:xfrm>
            <a:off x="457200" y="130175"/>
            <a:ext cx="8229600" cy="561975"/>
          </a:xfrm>
        </p:spPr>
        <p:txBody>
          <a:bodyPr>
            <a:normAutofit fontScale="90000"/>
          </a:bodyPr>
          <a:lstStyle/>
          <a:p>
            <a:r>
              <a:rPr lang="en-US" altLang="en-US">
                <a:solidFill>
                  <a:srgbClr val="4F81BD"/>
                </a:solidFill>
                <a:latin typeface="Calibri" charset="0"/>
                <a:ea typeface="標楷體" charset="-120"/>
                <a:cs typeface="新細明體" charset="-120"/>
              </a:rPr>
              <a:t>Show Node Labels</a:t>
            </a:r>
          </a:p>
        </p:txBody>
      </p:sp>
      <p:sp>
        <p:nvSpPr>
          <p:cNvPr id="7" name="Rounded Rectangle 6"/>
          <p:cNvSpPr/>
          <p:nvPr/>
        </p:nvSpPr>
        <p:spPr>
          <a:xfrm>
            <a:off x="2484438" y="6165850"/>
            <a:ext cx="2873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7802607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605653D-B9F5-4B40-87D1-4391AFD388A0}" type="slidenum">
              <a:rPr kumimoji="0" lang="zh-TW" altLang="en-US" sz="1200">
                <a:solidFill>
                  <a:srgbClr val="898989"/>
                </a:solidFill>
                <a:latin typeface="Calibri" charset="0"/>
                <a:ea typeface="新細明體" charset="-120"/>
              </a:rPr>
              <a:pPr eaLnBrk="1" hangingPunct="1"/>
              <a:t>148</a:t>
            </a:fld>
            <a:endParaRPr kumimoji="0" lang="zh-TW" altLang="en-US" sz="1200">
              <a:solidFill>
                <a:srgbClr val="898989"/>
              </a:solidFill>
              <a:latin typeface="Calibri" charset="0"/>
              <a:ea typeface="新細明體" charset="-120"/>
            </a:endParaRPr>
          </a:p>
        </p:txBody>
      </p:sp>
      <p:pic>
        <p:nvPicPr>
          <p:cNvPr id="13721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484438" y="6188075"/>
            <a:ext cx="2873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6516688" y="6188075"/>
            <a:ext cx="2873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7221" name="Title 1"/>
          <p:cNvSpPr>
            <a:spLocks noGrp="1"/>
          </p:cNvSpPr>
          <p:nvPr>
            <p:ph type="title"/>
          </p:nvPr>
        </p:nvSpPr>
        <p:spPr>
          <a:xfrm>
            <a:off x="457200" y="130175"/>
            <a:ext cx="8229600" cy="561975"/>
          </a:xfrm>
        </p:spPr>
        <p:txBody>
          <a:bodyPr>
            <a:normAutofit fontScale="90000"/>
          </a:bodyPr>
          <a:lstStyle/>
          <a:p>
            <a:r>
              <a:rPr lang="en-US" altLang="en-US">
                <a:solidFill>
                  <a:srgbClr val="4F81BD"/>
                </a:solidFill>
                <a:latin typeface="Calibri" charset="0"/>
                <a:ea typeface="標楷體" charset="-120"/>
                <a:cs typeface="新細明體" charset="-120"/>
              </a:rPr>
              <a:t>Show Node Labels</a:t>
            </a:r>
          </a:p>
        </p:txBody>
      </p:sp>
    </p:spTree>
    <p:extLst>
      <p:ext uri="{BB962C8B-B14F-4D97-AF65-F5344CB8AC3E}">
        <p14:creationId xmlns:p14="http://schemas.microsoft.com/office/powerpoint/2010/main" val="11292336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4033469-A786-974A-B485-560C861ACB74}" type="slidenum">
              <a:rPr kumimoji="0" lang="zh-TW" altLang="en-US" sz="1200">
                <a:solidFill>
                  <a:srgbClr val="898989"/>
                </a:solidFill>
                <a:latin typeface="Calibri" charset="0"/>
                <a:ea typeface="新細明體" charset="-120"/>
              </a:rPr>
              <a:pPr eaLnBrk="1" hangingPunct="1"/>
              <a:t>149</a:t>
            </a:fld>
            <a:endParaRPr kumimoji="0" lang="zh-TW" altLang="en-US" sz="1200">
              <a:solidFill>
                <a:srgbClr val="898989"/>
              </a:solidFill>
              <a:latin typeface="Calibri" charset="0"/>
              <a:ea typeface="新細明體" charset="-120"/>
            </a:endParaRPr>
          </a:p>
        </p:txBody>
      </p:sp>
      <p:pic>
        <p:nvPicPr>
          <p:cNvPr id="1382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6516688" y="6188075"/>
            <a:ext cx="215900" cy="1936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8244"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Show Labels</a:t>
            </a:r>
          </a:p>
        </p:txBody>
      </p:sp>
    </p:spTree>
    <p:extLst>
      <p:ext uri="{BB962C8B-B14F-4D97-AF65-F5344CB8AC3E}">
        <p14:creationId xmlns:p14="http://schemas.microsoft.com/office/powerpoint/2010/main" val="1252244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endParaRPr lang="zh-TW" altLang="en-US">
              <a:solidFill>
                <a:srgbClr val="4F81BD"/>
              </a:solidFill>
              <a:latin typeface="Calibri" charset="0"/>
              <a:ea typeface="標楷體" charset="-120"/>
              <a:cs typeface="新細明體" charset="-120"/>
            </a:endParaRPr>
          </a:p>
        </p:txBody>
      </p:sp>
      <p:sp>
        <p:nvSpPr>
          <p:cNvPr id="4505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1D1D512-EE22-7E49-826B-0583F0E6E582}" type="slidenum">
              <a:rPr kumimoji="0" lang="zh-TW" altLang="en-US" sz="1200">
                <a:solidFill>
                  <a:srgbClr val="898989"/>
                </a:solidFill>
                <a:latin typeface="Calibri" charset="0"/>
                <a:ea typeface="新細明體" charset="-120"/>
              </a:rPr>
              <a:pPr eaLnBrk="1" hangingPunct="1"/>
              <a:t>15</a:t>
            </a:fld>
            <a:endParaRPr kumimoji="0" lang="zh-TW" altLang="en-US" sz="1200">
              <a:solidFill>
                <a:srgbClr val="898989"/>
              </a:solidFill>
              <a:latin typeface="Calibri" charset="0"/>
              <a:ea typeface="新細明體" charset="-120"/>
            </a:endParaRPr>
          </a:p>
        </p:txBody>
      </p:sp>
      <p:sp>
        <p:nvSpPr>
          <p:cNvPr id="45059" name="矩形 4"/>
          <p:cNvSpPr>
            <a:spLocks noChangeArrowheads="1"/>
          </p:cNvSpPr>
          <p:nvPr/>
        </p:nvSpPr>
        <p:spPr bwMode="auto">
          <a:xfrm>
            <a:off x="1763713" y="6581775"/>
            <a:ext cx="5976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a:t>
            </a:r>
            <a:r>
              <a:rPr lang="en-US" altLang="zh-TW" sz="1200">
                <a:solidFill>
                  <a:srgbClr val="A6A6A6"/>
                </a:solidFill>
                <a:ea typeface="MS PGothic" charset="-128"/>
                <a:hlinkClick r:id="rId2"/>
              </a:rPr>
              <a:t>http://www.fmsasg.com/SocialNetworkAnalysis/</a:t>
            </a:r>
            <a:endParaRPr lang="zh-TW" altLang="en-US" sz="1200">
              <a:solidFill>
                <a:srgbClr val="A6A6A6"/>
              </a:solidFill>
              <a:ea typeface="MS PGothic" charset="-128"/>
            </a:endParaRPr>
          </a:p>
        </p:txBody>
      </p:sp>
      <p:pic>
        <p:nvPicPr>
          <p:cNvPr id="45060" name="Picture 2" descr="Link Analysis Diagram of the Al Qaeda Terrorist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765175"/>
            <a:ext cx="5583237"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4054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BC33C73-0445-D34C-BA93-9D130C4386CD}" type="slidenum">
              <a:rPr kumimoji="0" lang="zh-TW" altLang="en-US" sz="1200">
                <a:solidFill>
                  <a:srgbClr val="898989"/>
                </a:solidFill>
                <a:latin typeface="Calibri" charset="0"/>
                <a:ea typeface="新細明體" charset="-120"/>
              </a:rPr>
              <a:pPr eaLnBrk="1" hangingPunct="1"/>
              <a:t>150</a:t>
            </a:fld>
            <a:endParaRPr kumimoji="0" lang="zh-TW" altLang="en-US" sz="1200">
              <a:solidFill>
                <a:srgbClr val="898989"/>
              </a:solidFill>
              <a:latin typeface="Calibri" charset="0"/>
              <a:ea typeface="新細明體" charset="-120"/>
            </a:endParaRPr>
          </a:p>
        </p:txBody>
      </p:sp>
      <p:pic>
        <p:nvPicPr>
          <p:cNvPr id="1392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908175" y="5157788"/>
            <a:ext cx="4824413" cy="124618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9268"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Global Edges Labels</a:t>
            </a:r>
          </a:p>
        </p:txBody>
      </p:sp>
    </p:spTree>
    <p:extLst>
      <p:ext uri="{BB962C8B-B14F-4D97-AF65-F5344CB8AC3E}">
        <p14:creationId xmlns:p14="http://schemas.microsoft.com/office/powerpoint/2010/main" val="322795731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A47A01E-D2C0-4148-98A5-D224E03C8810}" type="slidenum">
              <a:rPr kumimoji="0" lang="zh-TW" altLang="en-US" sz="1200">
                <a:solidFill>
                  <a:srgbClr val="898989"/>
                </a:solidFill>
                <a:latin typeface="Calibri" charset="0"/>
                <a:ea typeface="新細明體" charset="-120"/>
              </a:rPr>
              <a:pPr eaLnBrk="1" hangingPunct="1"/>
              <a:t>151</a:t>
            </a:fld>
            <a:endParaRPr kumimoji="0" lang="zh-TW" altLang="en-US" sz="1200">
              <a:solidFill>
                <a:srgbClr val="898989"/>
              </a:solidFill>
              <a:latin typeface="Calibri" charset="0"/>
              <a:ea typeface="新細明體" charset="-120"/>
            </a:endParaRPr>
          </a:p>
        </p:txBody>
      </p:sp>
      <p:pic>
        <p:nvPicPr>
          <p:cNvPr id="1402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a:t>
            </a:r>
          </a:p>
        </p:txBody>
      </p:sp>
      <p:sp>
        <p:nvSpPr>
          <p:cNvPr id="7" name="Rounded Rectangle 6"/>
          <p:cNvSpPr/>
          <p:nvPr/>
        </p:nvSpPr>
        <p:spPr>
          <a:xfrm>
            <a:off x="1908175" y="5516563"/>
            <a:ext cx="4824413" cy="88741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5508625" y="5300663"/>
            <a:ext cx="6477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781058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4C7568D-6000-584A-8F27-A1D8B94EF5B1}" type="slidenum">
              <a:rPr kumimoji="0" lang="zh-TW" altLang="en-US" sz="1200">
                <a:solidFill>
                  <a:srgbClr val="898989"/>
                </a:solidFill>
                <a:latin typeface="Calibri" charset="0"/>
                <a:ea typeface="新細明體" charset="-120"/>
              </a:rPr>
              <a:pPr eaLnBrk="1" hangingPunct="1"/>
              <a:t>152</a:t>
            </a:fld>
            <a:endParaRPr kumimoji="0" lang="zh-TW" altLang="en-US" sz="1200">
              <a:solidFill>
                <a:srgbClr val="898989"/>
              </a:solidFill>
              <a:latin typeface="Calibri" charset="0"/>
              <a:ea typeface="新細明體" charset="-120"/>
            </a:endParaRPr>
          </a:p>
        </p:txBody>
      </p:sp>
      <p:pic>
        <p:nvPicPr>
          <p:cNvPr id="1413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Node Size</a:t>
            </a:r>
          </a:p>
        </p:txBody>
      </p:sp>
      <p:sp>
        <p:nvSpPr>
          <p:cNvPr id="7" name="Rounded Rectangle 6"/>
          <p:cNvSpPr/>
          <p:nvPr/>
        </p:nvSpPr>
        <p:spPr>
          <a:xfrm>
            <a:off x="1908175" y="5516563"/>
            <a:ext cx="4824413" cy="88741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5508625" y="5300663"/>
            <a:ext cx="4318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2051050" y="6092825"/>
            <a:ext cx="2233613"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515372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953BB75-CB9E-3E43-AAA3-7949C6465B19}" type="slidenum">
              <a:rPr kumimoji="0" lang="zh-TW" altLang="en-US" sz="1200">
                <a:solidFill>
                  <a:srgbClr val="898989"/>
                </a:solidFill>
                <a:latin typeface="Calibri" charset="0"/>
                <a:ea typeface="新細明體" charset="-120"/>
              </a:rPr>
              <a:pPr eaLnBrk="1" hangingPunct="1"/>
              <a:t>153</a:t>
            </a:fld>
            <a:endParaRPr kumimoji="0" lang="zh-TW" altLang="en-US" sz="1200">
              <a:solidFill>
                <a:srgbClr val="898989"/>
              </a:solidFill>
              <a:latin typeface="Calibri" charset="0"/>
              <a:ea typeface="新細明體" charset="-120"/>
            </a:endParaRPr>
          </a:p>
        </p:txBody>
      </p:sp>
      <p:pic>
        <p:nvPicPr>
          <p:cNvPr id="1423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Node Font Size</a:t>
            </a:r>
          </a:p>
        </p:txBody>
      </p:sp>
      <p:sp>
        <p:nvSpPr>
          <p:cNvPr id="7" name="Rounded Rectangle 6"/>
          <p:cNvSpPr/>
          <p:nvPr/>
        </p:nvSpPr>
        <p:spPr>
          <a:xfrm flipH="1">
            <a:off x="2051050" y="5805488"/>
            <a:ext cx="1512888"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011863" y="1916113"/>
            <a:ext cx="3132137" cy="309721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969927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A62EA5B-D566-D943-8CC5-0C571DA3CC67}" type="slidenum">
              <a:rPr kumimoji="0" lang="zh-TW" altLang="en-US" sz="1200">
                <a:solidFill>
                  <a:srgbClr val="898989"/>
                </a:solidFill>
                <a:latin typeface="Calibri" charset="0"/>
                <a:ea typeface="新細明體" charset="-120"/>
              </a:rPr>
              <a:pPr eaLnBrk="1" hangingPunct="1"/>
              <a:t>154</a:t>
            </a:fld>
            <a:endParaRPr kumimoji="0" lang="zh-TW" altLang="en-US" sz="1200">
              <a:solidFill>
                <a:srgbClr val="898989"/>
              </a:solidFill>
              <a:latin typeface="Calibri" charset="0"/>
              <a:ea typeface="新細明體" charset="-120"/>
            </a:endParaRPr>
          </a:p>
        </p:txBody>
      </p:sp>
      <p:pic>
        <p:nvPicPr>
          <p:cNvPr id="14336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flipH="1">
            <a:off x="2051050" y="6043613"/>
            <a:ext cx="2233613"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3364"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Node Size</a:t>
            </a:r>
          </a:p>
        </p:txBody>
      </p:sp>
    </p:spTree>
    <p:extLst>
      <p:ext uri="{BB962C8B-B14F-4D97-AF65-F5344CB8AC3E}">
        <p14:creationId xmlns:p14="http://schemas.microsoft.com/office/powerpoint/2010/main" val="19669447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C35FB15-61ED-144C-9BB2-4F10C9E4E927}" type="slidenum">
              <a:rPr kumimoji="0" lang="zh-TW" altLang="en-US" sz="1200">
                <a:solidFill>
                  <a:srgbClr val="898989"/>
                </a:solidFill>
                <a:latin typeface="Calibri" charset="0"/>
                <a:ea typeface="新細明體" charset="-120"/>
              </a:rPr>
              <a:pPr eaLnBrk="1" hangingPunct="1"/>
              <a:t>155</a:t>
            </a:fld>
            <a:endParaRPr kumimoji="0" lang="zh-TW" altLang="en-US" sz="1200">
              <a:solidFill>
                <a:srgbClr val="898989"/>
              </a:solidFill>
              <a:latin typeface="Calibri" charset="0"/>
              <a:ea typeface="新細明體" charset="-120"/>
            </a:endParaRPr>
          </a:p>
        </p:txBody>
      </p:sp>
      <p:pic>
        <p:nvPicPr>
          <p:cNvPr id="1443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Scaled</a:t>
            </a:r>
          </a:p>
        </p:txBody>
      </p:sp>
      <p:sp>
        <p:nvSpPr>
          <p:cNvPr id="7" name="Rounded Rectangle 6"/>
          <p:cNvSpPr/>
          <p:nvPr/>
        </p:nvSpPr>
        <p:spPr>
          <a:xfrm flipH="1">
            <a:off x="4140200" y="4941888"/>
            <a:ext cx="1295400" cy="6477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779099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1D35359-BA09-614D-8DCE-41365788A748}" type="slidenum">
              <a:rPr kumimoji="0" lang="zh-TW" altLang="en-US" sz="1200">
                <a:solidFill>
                  <a:srgbClr val="898989"/>
                </a:solidFill>
                <a:latin typeface="Calibri" charset="0"/>
                <a:ea typeface="新細明體" charset="-120"/>
              </a:rPr>
              <a:pPr eaLnBrk="1" hangingPunct="1"/>
              <a:t>156</a:t>
            </a:fld>
            <a:endParaRPr kumimoji="0" lang="zh-TW" altLang="en-US" sz="1200">
              <a:solidFill>
                <a:srgbClr val="898989"/>
              </a:solidFill>
              <a:latin typeface="Calibri" charset="0"/>
              <a:ea typeface="新細明體" charset="-120"/>
            </a:endParaRPr>
          </a:p>
        </p:txBody>
      </p:sp>
      <p:pic>
        <p:nvPicPr>
          <p:cNvPr id="1454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Color</a:t>
            </a:r>
          </a:p>
        </p:txBody>
      </p:sp>
      <p:sp>
        <p:nvSpPr>
          <p:cNvPr id="7" name="Rounded Rectangle 6"/>
          <p:cNvSpPr/>
          <p:nvPr/>
        </p:nvSpPr>
        <p:spPr>
          <a:xfrm flipH="1">
            <a:off x="6011863" y="4941888"/>
            <a:ext cx="2159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5076825" y="1341438"/>
            <a:ext cx="3959225" cy="36004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19874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4CA141E-7B2C-E943-81E9-BF7EA515D8C1}" type="slidenum">
              <a:rPr kumimoji="0" lang="zh-TW" altLang="en-US" sz="1200">
                <a:solidFill>
                  <a:srgbClr val="898989"/>
                </a:solidFill>
                <a:latin typeface="Calibri" charset="0"/>
                <a:ea typeface="新細明體" charset="-120"/>
              </a:rPr>
              <a:pPr eaLnBrk="1" hangingPunct="1"/>
              <a:t>157</a:t>
            </a:fld>
            <a:endParaRPr kumimoji="0" lang="zh-TW" altLang="en-US" sz="1200">
              <a:solidFill>
                <a:srgbClr val="898989"/>
              </a:solidFill>
              <a:latin typeface="Calibri" charset="0"/>
              <a:ea typeface="新細明體" charset="-120"/>
            </a:endParaRPr>
          </a:p>
        </p:txBody>
      </p:sp>
      <p:pic>
        <p:nvPicPr>
          <p:cNvPr id="1464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011863" y="4941888"/>
            <a:ext cx="2159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6436"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Color</a:t>
            </a:r>
          </a:p>
        </p:txBody>
      </p:sp>
    </p:spTree>
    <p:extLst>
      <p:ext uri="{BB962C8B-B14F-4D97-AF65-F5344CB8AC3E}">
        <p14:creationId xmlns:p14="http://schemas.microsoft.com/office/powerpoint/2010/main" val="19278356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FCFF75F-2109-5C48-99D2-74B7160B9510}" type="slidenum">
              <a:rPr kumimoji="0" lang="zh-TW" altLang="en-US" sz="1200">
                <a:solidFill>
                  <a:srgbClr val="898989"/>
                </a:solidFill>
                <a:latin typeface="Calibri" charset="0"/>
                <a:ea typeface="新細明體" charset="-120"/>
              </a:rPr>
              <a:pPr eaLnBrk="1" hangingPunct="1"/>
              <a:t>158</a:t>
            </a:fld>
            <a:endParaRPr kumimoji="0" lang="zh-TW" altLang="en-US" sz="1200">
              <a:solidFill>
                <a:srgbClr val="898989"/>
              </a:solidFill>
              <a:latin typeface="Calibri" charset="0"/>
              <a:ea typeface="新細明體" charset="-120"/>
            </a:endParaRPr>
          </a:p>
        </p:txBody>
      </p:sp>
      <p:pic>
        <p:nvPicPr>
          <p:cNvPr id="1474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Average Degree</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2636838"/>
            <a:ext cx="2411412" cy="1444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5490194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0E0F9E4-9892-264E-9F03-47293A1A837F}" type="slidenum">
              <a:rPr kumimoji="0" lang="zh-TW" altLang="en-US" sz="1200">
                <a:solidFill>
                  <a:srgbClr val="898989"/>
                </a:solidFill>
                <a:latin typeface="Calibri" charset="0"/>
                <a:ea typeface="新細明體" charset="-120"/>
              </a:rPr>
              <a:pPr eaLnBrk="1" hangingPunct="1"/>
              <a:t>159</a:t>
            </a:fld>
            <a:endParaRPr kumimoji="0" lang="zh-TW" altLang="en-US" sz="1200">
              <a:solidFill>
                <a:srgbClr val="898989"/>
              </a:solidFill>
              <a:latin typeface="Calibri" charset="0"/>
              <a:ea typeface="新細明體" charset="-120"/>
            </a:endParaRPr>
          </a:p>
        </p:txBody>
      </p:sp>
      <p:pic>
        <p:nvPicPr>
          <p:cNvPr id="1484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Average Degree</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2636838"/>
            <a:ext cx="2411412" cy="1444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7438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922B-42CB-804A-852D-A00BB531BB38}"/>
              </a:ext>
            </a:extLst>
          </p:cNvPr>
          <p:cNvSpPr>
            <a:spLocks noGrp="1"/>
          </p:cNvSpPr>
          <p:nvPr>
            <p:ph type="title"/>
          </p:nvPr>
        </p:nvSpPr>
        <p:spPr>
          <a:xfrm>
            <a:off x="179512" y="71748"/>
            <a:ext cx="8812714" cy="1143000"/>
          </a:xfrm>
        </p:spPr>
        <p:txBody>
          <a:bodyPr/>
          <a:lstStyle/>
          <a:p>
            <a:r>
              <a:rPr lang="en-US" dirty="0">
                <a:solidFill>
                  <a:schemeClr val="accent1"/>
                </a:solidFill>
              </a:rPr>
              <a:t>SNA in Fintech Research </a:t>
            </a:r>
            <a:br>
              <a:rPr lang="en-US" sz="3600" dirty="0">
                <a:solidFill>
                  <a:schemeClr val="accent1"/>
                </a:solidFill>
              </a:rPr>
            </a:br>
            <a:r>
              <a:rPr lang="en-US" sz="2000" dirty="0" err="1">
                <a:solidFill>
                  <a:schemeClr val="accent1"/>
                </a:solidFill>
              </a:rPr>
              <a:t>VOSviewer</a:t>
            </a:r>
            <a:r>
              <a:rPr lang="en-US" sz="2000" dirty="0">
                <a:solidFill>
                  <a:schemeClr val="accent1"/>
                </a:solidFill>
              </a:rPr>
              <a:t> – Network Visualization of the Occurrences of Keywords</a:t>
            </a:r>
          </a:p>
        </p:txBody>
      </p:sp>
      <p:sp>
        <p:nvSpPr>
          <p:cNvPr id="4" name="Slide Number Placeholder 3">
            <a:extLst>
              <a:ext uri="{FF2B5EF4-FFF2-40B4-BE49-F238E27FC236}">
                <a16:creationId xmlns:a16="http://schemas.microsoft.com/office/drawing/2014/main" id="{7292CD9E-ADE6-0B42-AAC2-0C38F28AC39F}"/>
              </a:ext>
            </a:extLst>
          </p:cNvPr>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pic>
        <p:nvPicPr>
          <p:cNvPr id="5" name="Picture 4">
            <a:extLst>
              <a:ext uri="{FF2B5EF4-FFF2-40B4-BE49-F238E27FC236}">
                <a16:creationId xmlns:a16="http://schemas.microsoft.com/office/drawing/2014/main" id="{7AC35B72-E51A-3C45-B661-5F6BFE869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70" y="1700808"/>
            <a:ext cx="8733259" cy="4608512"/>
          </a:xfrm>
          <a:prstGeom prst="rect">
            <a:avLst/>
          </a:prstGeom>
        </p:spPr>
      </p:pic>
      <p:sp>
        <p:nvSpPr>
          <p:cNvPr id="6" name="Rectangle 5">
            <a:extLst>
              <a:ext uri="{FF2B5EF4-FFF2-40B4-BE49-F238E27FC236}">
                <a16:creationId xmlns:a16="http://schemas.microsoft.com/office/drawing/2014/main" id="{F93DCC2E-5A76-074D-99AC-E9D561A12AA2}"/>
              </a:ext>
            </a:extLst>
          </p:cNvPr>
          <p:cNvSpPr/>
          <p:nvPr/>
        </p:nvSpPr>
        <p:spPr>
          <a:xfrm>
            <a:off x="755576" y="6444915"/>
            <a:ext cx="7678997" cy="400110"/>
          </a:xfrm>
          <a:prstGeom prst="rect">
            <a:avLst/>
          </a:prstGeom>
        </p:spPr>
        <p:txBody>
          <a:bodyPr wrap="square">
            <a:spAutoFit/>
          </a:bodyPr>
          <a:lstStyle/>
          <a:p>
            <a:pPr algn="ctr"/>
            <a:r>
              <a:rPr lang="en-US" sz="1000" dirty="0">
                <a:solidFill>
                  <a:schemeClr val="bg1">
                    <a:lumMod val="75000"/>
                  </a:schemeClr>
                </a:solidFill>
              </a:rPr>
              <a:t>Source: Eduardo Z. </a:t>
            </a:r>
            <a:r>
              <a:rPr lang="en-US" sz="1000" dirty="0" err="1">
                <a:solidFill>
                  <a:schemeClr val="bg1">
                    <a:lumMod val="75000"/>
                  </a:schemeClr>
                </a:solidFill>
              </a:rPr>
              <a:t>Milian</a:t>
            </a:r>
            <a:r>
              <a:rPr lang="en-US" sz="1000" dirty="0">
                <a:solidFill>
                  <a:schemeClr val="bg1">
                    <a:lumMod val="75000"/>
                  </a:schemeClr>
                </a:solidFill>
              </a:rPr>
              <a:t>, Mauro de M. </a:t>
            </a:r>
            <a:r>
              <a:rPr lang="en-US" sz="1000" dirty="0" err="1">
                <a:solidFill>
                  <a:schemeClr val="bg1">
                    <a:lumMod val="75000"/>
                  </a:schemeClr>
                </a:solidFill>
              </a:rPr>
              <a:t>Spinola</a:t>
            </a:r>
            <a:r>
              <a:rPr lang="en-US" sz="1000" dirty="0">
                <a:solidFill>
                  <a:schemeClr val="bg1">
                    <a:lumMod val="75000"/>
                  </a:schemeClr>
                </a:solidFill>
              </a:rPr>
              <a:t>, and </a:t>
            </a:r>
            <a:r>
              <a:rPr lang="en-US" sz="1000" dirty="0" err="1">
                <a:solidFill>
                  <a:schemeClr val="bg1">
                    <a:lumMod val="75000"/>
                  </a:schemeClr>
                </a:solidFill>
              </a:rPr>
              <a:t>Marly</a:t>
            </a:r>
            <a:r>
              <a:rPr lang="en-US" sz="1000" dirty="0">
                <a:solidFill>
                  <a:schemeClr val="bg1">
                    <a:lumMod val="75000"/>
                  </a:schemeClr>
                </a:solidFill>
              </a:rPr>
              <a:t> M. de Carvalho (2019).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Fintechs</a:t>
            </a:r>
            <a:r>
              <a:rPr lang="en-US" sz="1000" dirty="0">
                <a:solidFill>
                  <a:schemeClr val="bg1">
                    <a:lumMod val="75000"/>
                  </a:schemeClr>
                </a:solidFill>
              </a:rPr>
              <a:t>: A literature review and research agenda." Electronic Commerce Research and Applications, 34, 100833.</a:t>
            </a:r>
          </a:p>
        </p:txBody>
      </p:sp>
    </p:spTree>
    <p:extLst>
      <p:ext uri="{BB962C8B-B14F-4D97-AF65-F5344CB8AC3E}">
        <p14:creationId xmlns:p14="http://schemas.microsoft.com/office/powerpoint/2010/main" val="16092371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B8414DD-A0AF-1F47-95A7-7FD453619E83}" type="slidenum">
              <a:rPr kumimoji="0" lang="zh-TW" altLang="en-US" sz="1200">
                <a:solidFill>
                  <a:srgbClr val="898989"/>
                </a:solidFill>
                <a:latin typeface="Calibri" charset="0"/>
                <a:ea typeface="新細明體" charset="-120"/>
              </a:rPr>
              <a:pPr eaLnBrk="1" hangingPunct="1"/>
              <a:t>160</a:t>
            </a:fld>
            <a:endParaRPr kumimoji="0" lang="zh-TW" altLang="en-US" sz="1200">
              <a:solidFill>
                <a:srgbClr val="898989"/>
              </a:solidFill>
              <a:latin typeface="Calibri" charset="0"/>
              <a:ea typeface="新細明體" charset="-120"/>
            </a:endParaRPr>
          </a:p>
        </p:txBody>
      </p:sp>
      <p:pic>
        <p:nvPicPr>
          <p:cNvPr id="1495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27813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9509" name="Title 1"/>
          <p:cNvSpPr txBox="1">
            <a:spLocks/>
          </p:cNvSpPr>
          <p:nvPr/>
        </p:nvSpPr>
        <p:spPr bwMode="auto">
          <a:xfrm>
            <a:off x="107950" y="44450"/>
            <a:ext cx="90360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Statistics: Avg. Weighted  Degree</a:t>
            </a:r>
          </a:p>
        </p:txBody>
      </p:sp>
    </p:spTree>
    <p:extLst>
      <p:ext uri="{BB962C8B-B14F-4D97-AF65-F5344CB8AC3E}">
        <p14:creationId xmlns:p14="http://schemas.microsoft.com/office/powerpoint/2010/main" val="19002283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1406B70-CDC7-754F-BB7B-310A783C24D5}" type="slidenum">
              <a:rPr kumimoji="0" lang="zh-TW" altLang="en-US" sz="1200">
                <a:solidFill>
                  <a:srgbClr val="898989"/>
                </a:solidFill>
                <a:latin typeface="Calibri" charset="0"/>
                <a:ea typeface="新細明體" charset="-120"/>
              </a:rPr>
              <a:pPr eaLnBrk="1" hangingPunct="1"/>
              <a:t>161</a:t>
            </a:fld>
            <a:endParaRPr kumimoji="0" lang="zh-TW" altLang="en-US" sz="1200">
              <a:solidFill>
                <a:srgbClr val="898989"/>
              </a:solidFill>
              <a:latin typeface="Calibri" charset="0"/>
              <a:ea typeface="新細明體" charset="-120"/>
            </a:endParaRPr>
          </a:p>
        </p:txBody>
      </p:sp>
      <p:pic>
        <p:nvPicPr>
          <p:cNvPr id="150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2997200"/>
            <a:ext cx="2411412"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0533"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Network Diameter</a:t>
            </a:r>
          </a:p>
        </p:txBody>
      </p:sp>
    </p:spTree>
    <p:extLst>
      <p:ext uri="{BB962C8B-B14F-4D97-AF65-F5344CB8AC3E}">
        <p14:creationId xmlns:p14="http://schemas.microsoft.com/office/powerpoint/2010/main" val="260193879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A53510E-0D19-604E-9A8D-E9385F18202C}" type="slidenum">
              <a:rPr kumimoji="0" lang="zh-TW" altLang="en-US" sz="1200">
                <a:solidFill>
                  <a:srgbClr val="898989"/>
                </a:solidFill>
                <a:latin typeface="Calibri" charset="0"/>
                <a:ea typeface="新細明體" charset="-120"/>
              </a:rPr>
              <a:pPr eaLnBrk="1" hangingPunct="1"/>
              <a:t>162</a:t>
            </a:fld>
            <a:endParaRPr kumimoji="0" lang="zh-TW" altLang="en-US" sz="1200">
              <a:solidFill>
                <a:srgbClr val="898989"/>
              </a:solidFill>
              <a:latin typeface="Calibri" charset="0"/>
              <a:ea typeface="新細明體" charset="-120"/>
            </a:endParaRPr>
          </a:p>
        </p:txBody>
      </p:sp>
      <p:pic>
        <p:nvPicPr>
          <p:cNvPr id="1515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Network Diameter</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2997200"/>
            <a:ext cx="2411412"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5428014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869110E-8478-E64D-8D89-2B072D718C34}" type="slidenum">
              <a:rPr kumimoji="0" lang="zh-TW" altLang="en-US" sz="1200">
                <a:solidFill>
                  <a:srgbClr val="898989"/>
                </a:solidFill>
                <a:latin typeface="Calibri" charset="0"/>
                <a:ea typeface="新細明體" charset="-120"/>
              </a:rPr>
              <a:pPr eaLnBrk="1" hangingPunct="1"/>
              <a:t>163</a:t>
            </a:fld>
            <a:endParaRPr kumimoji="0" lang="zh-TW" altLang="en-US" sz="1200">
              <a:solidFill>
                <a:srgbClr val="898989"/>
              </a:solidFill>
              <a:latin typeface="Calibri" charset="0"/>
              <a:ea typeface="新細明體" charset="-120"/>
            </a:endParaRPr>
          </a:p>
        </p:txBody>
      </p:sp>
      <p:pic>
        <p:nvPicPr>
          <p:cNvPr id="1525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32131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2581"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Graph Density</a:t>
            </a:r>
          </a:p>
        </p:txBody>
      </p:sp>
    </p:spTree>
    <p:extLst>
      <p:ext uri="{BB962C8B-B14F-4D97-AF65-F5344CB8AC3E}">
        <p14:creationId xmlns:p14="http://schemas.microsoft.com/office/powerpoint/2010/main" val="31071724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8EA4B58-547E-5C45-A4EE-BF3B3310A213}" type="slidenum">
              <a:rPr kumimoji="0" lang="zh-TW" altLang="en-US" sz="1200">
                <a:solidFill>
                  <a:srgbClr val="898989"/>
                </a:solidFill>
                <a:latin typeface="Calibri" charset="0"/>
                <a:ea typeface="新細明體" charset="-120"/>
              </a:rPr>
              <a:pPr eaLnBrk="1" hangingPunct="1"/>
              <a:t>164</a:t>
            </a:fld>
            <a:endParaRPr kumimoji="0" lang="zh-TW" altLang="en-US" sz="1200">
              <a:solidFill>
                <a:srgbClr val="898989"/>
              </a:solidFill>
              <a:latin typeface="Calibri" charset="0"/>
              <a:ea typeface="新細明體" charset="-120"/>
            </a:endParaRPr>
          </a:p>
        </p:txBody>
      </p:sp>
      <p:pic>
        <p:nvPicPr>
          <p:cNvPr id="1536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Modularity</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34290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2367270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823751C-3B5D-F847-8D6C-7CDF27C0434B}" type="slidenum">
              <a:rPr kumimoji="0" lang="zh-TW" altLang="en-US" sz="1200">
                <a:solidFill>
                  <a:srgbClr val="898989"/>
                </a:solidFill>
                <a:latin typeface="Calibri" charset="0"/>
                <a:ea typeface="新細明體" charset="-120"/>
              </a:rPr>
              <a:pPr eaLnBrk="1" hangingPunct="1"/>
              <a:t>165</a:t>
            </a:fld>
            <a:endParaRPr kumimoji="0" lang="zh-TW" altLang="en-US" sz="1200">
              <a:solidFill>
                <a:srgbClr val="898989"/>
              </a:solidFill>
              <a:latin typeface="Calibri" charset="0"/>
              <a:ea typeface="新細明體" charset="-120"/>
            </a:endParaRPr>
          </a:p>
        </p:txBody>
      </p:sp>
      <p:pic>
        <p:nvPicPr>
          <p:cNvPr id="1546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34290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4629"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Modularity</a:t>
            </a:r>
          </a:p>
        </p:txBody>
      </p:sp>
    </p:spTree>
    <p:extLst>
      <p:ext uri="{BB962C8B-B14F-4D97-AF65-F5344CB8AC3E}">
        <p14:creationId xmlns:p14="http://schemas.microsoft.com/office/powerpoint/2010/main" val="376350736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24F268E-FD7A-F44E-AD85-BA2C1A9F2229}" type="slidenum">
              <a:rPr kumimoji="0" lang="zh-TW" altLang="en-US" sz="1200">
                <a:solidFill>
                  <a:srgbClr val="898989"/>
                </a:solidFill>
                <a:latin typeface="Calibri" charset="0"/>
                <a:ea typeface="新細明體" charset="-120"/>
              </a:rPr>
              <a:pPr eaLnBrk="1" hangingPunct="1"/>
              <a:t>166</a:t>
            </a:fld>
            <a:endParaRPr kumimoji="0" lang="zh-TW" altLang="en-US" sz="1200">
              <a:solidFill>
                <a:srgbClr val="898989"/>
              </a:solidFill>
              <a:latin typeface="Calibri" charset="0"/>
              <a:ea typeface="新細明體" charset="-120"/>
            </a:endParaRPr>
          </a:p>
        </p:txBody>
      </p:sp>
      <p:pic>
        <p:nvPicPr>
          <p:cNvPr id="1556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Statistics: Connected Components</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3789363"/>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034203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EDE909-87B7-144F-886F-F844D8E407F3}" type="slidenum">
              <a:rPr kumimoji="0" lang="zh-TW" altLang="en-US" sz="1200">
                <a:solidFill>
                  <a:srgbClr val="898989"/>
                </a:solidFill>
                <a:latin typeface="Calibri" charset="0"/>
                <a:ea typeface="新細明體" charset="-120"/>
              </a:rPr>
              <a:pPr eaLnBrk="1" hangingPunct="1"/>
              <a:t>167</a:t>
            </a:fld>
            <a:endParaRPr kumimoji="0" lang="zh-TW" altLang="en-US" sz="1200">
              <a:solidFill>
                <a:srgbClr val="898989"/>
              </a:solidFill>
              <a:latin typeface="Calibri" charset="0"/>
              <a:ea typeface="新細明體" charset="-120"/>
            </a:endParaRPr>
          </a:p>
        </p:txBody>
      </p:sp>
      <p:pic>
        <p:nvPicPr>
          <p:cNvPr id="1566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38608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6677"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Statistics: Connected Components</a:t>
            </a:r>
          </a:p>
        </p:txBody>
      </p:sp>
    </p:spTree>
    <p:extLst>
      <p:ext uri="{BB962C8B-B14F-4D97-AF65-F5344CB8AC3E}">
        <p14:creationId xmlns:p14="http://schemas.microsoft.com/office/powerpoint/2010/main" val="265523559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1A2B6B2-5D3B-8F47-8062-85EA0806F96B}" type="slidenum">
              <a:rPr kumimoji="0" lang="zh-TW" altLang="en-US" sz="1200">
                <a:solidFill>
                  <a:srgbClr val="898989"/>
                </a:solidFill>
                <a:latin typeface="Calibri" charset="0"/>
                <a:ea typeface="新細明體" charset="-120"/>
              </a:rPr>
              <a:pPr eaLnBrk="1" hangingPunct="1"/>
              <a:t>168</a:t>
            </a:fld>
            <a:endParaRPr kumimoji="0" lang="zh-TW" altLang="en-US" sz="1200">
              <a:solidFill>
                <a:srgbClr val="898989"/>
              </a:solidFill>
              <a:latin typeface="Calibri" charset="0"/>
              <a:ea typeface="新細明體" charset="-120"/>
            </a:endParaRPr>
          </a:p>
        </p:txBody>
      </p:sp>
      <p:pic>
        <p:nvPicPr>
          <p:cNvPr id="1576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1116013" y="1484313"/>
            <a:ext cx="287337"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7700"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Nodes Size</a:t>
            </a:r>
          </a:p>
        </p:txBody>
      </p:sp>
      <p:sp>
        <p:nvSpPr>
          <p:cNvPr id="8" name="Rounded Rectangle 7"/>
          <p:cNvSpPr/>
          <p:nvPr/>
        </p:nvSpPr>
        <p:spPr>
          <a:xfrm flipH="1">
            <a:off x="17463" y="1484313"/>
            <a:ext cx="3063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014513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EDDDCEF-CF7D-024B-B1AB-2CB6270A6388}" type="slidenum">
              <a:rPr kumimoji="0" lang="zh-TW" altLang="en-US" sz="1200">
                <a:solidFill>
                  <a:srgbClr val="898989"/>
                </a:solidFill>
                <a:latin typeface="Calibri" charset="0"/>
                <a:ea typeface="新細明體" charset="-120"/>
              </a:rPr>
              <a:pPr eaLnBrk="1" hangingPunct="1"/>
              <a:t>169</a:t>
            </a:fld>
            <a:endParaRPr kumimoji="0" lang="zh-TW" altLang="en-US" sz="1200">
              <a:solidFill>
                <a:srgbClr val="898989"/>
              </a:solidFill>
              <a:latin typeface="Calibri" charset="0"/>
              <a:ea typeface="新細明體" charset="-120"/>
            </a:endParaRPr>
          </a:p>
        </p:txBody>
      </p:sp>
      <p:pic>
        <p:nvPicPr>
          <p:cNvPr id="1587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Nodes Size</a:t>
            </a:r>
          </a:p>
          <a:p>
            <a:pPr algn="ctr"/>
            <a:r>
              <a:rPr lang="en-US" altLang="en-US" sz="3200" b="1">
                <a:solidFill>
                  <a:srgbClr val="4F81BD"/>
                </a:solidFill>
                <a:latin typeface="Calibri" charset="0"/>
                <a:ea typeface="標楷體" charset="-120"/>
                <a:cs typeface="新細明體" charset="-120"/>
              </a:rPr>
              <a:t>Attribute / In-Degree</a:t>
            </a:r>
          </a:p>
        </p:txBody>
      </p:sp>
      <p:sp>
        <p:nvSpPr>
          <p:cNvPr id="7" name="Rounded Rectangle 6"/>
          <p:cNvSpPr/>
          <p:nvPr/>
        </p:nvSpPr>
        <p:spPr>
          <a:xfrm flipH="1">
            <a:off x="1116013" y="1557338"/>
            <a:ext cx="287337" cy="28733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107950" y="2492375"/>
            <a:ext cx="1584325"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395288" y="1844675"/>
            <a:ext cx="4318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flipH="1">
            <a:off x="17463" y="1628775"/>
            <a:ext cx="3063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26774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92CD9E-ADE6-0B42-AAC2-0C38F28AC39F}"/>
              </a:ext>
            </a:extLst>
          </p:cNvPr>
          <p:cNvSpPr>
            <a:spLocks noGrp="1"/>
          </p:cNvSpPr>
          <p:nvPr>
            <p:ph type="sldNum" sz="quarter" idx="12"/>
          </p:nvPr>
        </p:nvSpPr>
        <p:spPr/>
        <p:txBody>
          <a:bodyPr/>
          <a:lstStyle/>
          <a:p>
            <a:pPr>
              <a:defRPr/>
            </a:pPr>
            <a:fld id="{E78C9E75-97FD-45D9-8ED3-955348887BB1}" type="slidenum">
              <a:rPr lang="zh-TW" altLang="en-US" smtClean="0"/>
              <a:pPr>
                <a:defRPr/>
              </a:pPr>
              <a:t>17</a:t>
            </a:fld>
            <a:endParaRPr lang="zh-TW" altLang="en-US"/>
          </a:p>
        </p:txBody>
      </p:sp>
      <p:pic>
        <p:nvPicPr>
          <p:cNvPr id="8" name="Picture 7">
            <a:extLst>
              <a:ext uri="{FF2B5EF4-FFF2-40B4-BE49-F238E27FC236}">
                <a16:creationId xmlns:a16="http://schemas.microsoft.com/office/drawing/2014/main" id="{819A8F19-79C3-5646-94A2-BE29BB85C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214709"/>
            <a:ext cx="5201390" cy="5230206"/>
          </a:xfrm>
          <a:prstGeom prst="rect">
            <a:avLst/>
          </a:prstGeom>
        </p:spPr>
      </p:pic>
      <p:sp>
        <p:nvSpPr>
          <p:cNvPr id="9" name="Rectangle 8">
            <a:extLst>
              <a:ext uri="{FF2B5EF4-FFF2-40B4-BE49-F238E27FC236}">
                <a16:creationId xmlns:a16="http://schemas.microsoft.com/office/drawing/2014/main" id="{CEC78290-951D-DF44-9B86-9ED624711A65}"/>
              </a:ext>
            </a:extLst>
          </p:cNvPr>
          <p:cNvSpPr/>
          <p:nvPr/>
        </p:nvSpPr>
        <p:spPr>
          <a:xfrm>
            <a:off x="755576" y="6444915"/>
            <a:ext cx="7678997" cy="400110"/>
          </a:xfrm>
          <a:prstGeom prst="rect">
            <a:avLst/>
          </a:prstGeom>
        </p:spPr>
        <p:txBody>
          <a:bodyPr wrap="square">
            <a:spAutoFit/>
          </a:bodyPr>
          <a:lstStyle/>
          <a:p>
            <a:pPr algn="ctr"/>
            <a:r>
              <a:rPr lang="en-US" sz="1000" dirty="0">
                <a:solidFill>
                  <a:schemeClr val="bg1">
                    <a:lumMod val="75000"/>
                  </a:schemeClr>
                </a:solidFill>
              </a:rPr>
              <a:t>Source: Eduardo Z. </a:t>
            </a:r>
            <a:r>
              <a:rPr lang="en-US" sz="1000" dirty="0" err="1">
                <a:solidFill>
                  <a:schemeClr val="bg1">
                    <a:lumMod val="75000"/>
                  </a:schemeClr>
                </a:solidFill>
              </a:rPr>
              <a:t>Milian</a:t>
            </a:r>
            <a:r>
              <a:rPr lang="en-US" sz="1000" dirty="0">
                <a:solidFill>
                  <a:schemeClr val="bg1">
                    <a:lumMod val="75000"/>
                  </a:schemeClr>
                </a:solidFill>
              </a:rPr>
              <a:t>, Mauro de M. </a:t>
            </a:r>
            <a:r>
              <a:rPr lang="en-US" sz="1000" dirty="0" err="1">
                <a:solidFill>
                  <a:schemeClr val="bg1">
                    <a:lumMod val="75000"/>
                  </a:schemeClr>
                </a:solidFill>
              </a:rPr>
              <a:t>Spinola</a:t>
            </a:r>
            <a:r>
              <a:rPr lang="en-US" sz="1000" dirty="0">
                <a:solidFill>
                  <a:schemeClr val="bg1">
                    <a:lumMod val="75000"/>
                  </a:schemeClr>
                </a:solidFill>
              </a:rPr>
              <a:t>, and </a:t>
            </a:r>
            <a:r>
              <a:rPr lang="en-US" sz="1000" dirty="0" err="1">
                <a:solidFill>
                  <a:schemeClr val="bg1">
                    <a:lumMod val="75000"/>
                  </a:schemeClr>
                </a:solidFill>
              </a:rPr>
              <a:t>Marly</a:t>
            </a:r>
            <a:r>
              <a:rPr lang="en-US" sz="1000" dirty="0">
                <a:solidFill>
                  <a:schemeClr val="bg1">
                    <a:lumMod val="75000"/>
                  </a:schemeClr>
                </a:solidFill>
              </a:rPr>
              <a:t> M. de Carvalho (2019).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Fintechs</a:t>
            </a:r>
            <a:r>
              <a:rPr lang="en-US" sz="1000" dirty="0">
                <a:solidFill>
                  <a:schemeClr val="bg1">
                    <a:lumMod val="75000"/>
                  </a:schemeClr>
                </a:solidFill>
              </a:rPr>
              <a:t>: A literature review and research agenda." Electronic Commerce Research and Applications, 34, 100833.</a:t>
            </a:r>
          </a:p>
        </p:txBody>
      </p:sp>
      <p:sp>
        <p:nvSpPr>
          <p:cNvPr id="10" name="Title 1">
            <a:extLst>
              <a:ext uri="{FF2B5EF4-FFF2-40B4-BE49-F238E27FC236}">
                <a16:creationId xmlns:a16="http://schemas.microsoft.com/office/drawing/2014/main" id="{D4A97057-96D1-AA40-BCCB-8177428832D2}"/>
              </a:ext>
            </a:extLst>
          </p:cNvPr>
          <p:cNvSpPr txBox="1">
            <a:spLocks/>
          </p:cNvSpPr>
          <p:nvPr/>
        </p:nvSpPr>
        <p:spPr bwMode="auto">
          <a:xfrm>
            <a:off x="331284" y="71748"/>
            <a:ext cx="84814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dirty="0">
                <a:solidFill>
                  <a:schemeClr val="accent1"/>
                </a:solidFill>
              </a:rPr>
              <a:t>SNA in Fintech Research</a:t>
            </a:r>
          </a:p>
          <a:p>
            <a:r>
              <a:rPr kumimoji="0" lang="en-US" sz="2400" dirty="0">
                <a:solidFill>
                  <a:schemeClr val="accent1"/>
                </a:solidFill>
              </a:rPr>
              <a:t>Sci2 Tool – Keyword Co-occurrence Network</a:t>
            </a:r>
          </a:p>
        </p:txBody>
      </p:sp>
    </p:spTree>
    <p:extLst>
      <p:ext uri="{BB962C8B-B14F-4D97-AF65-F5344CB8AC3E}">
        <p14:creationId xmlns:p14="http://schemas.microsoft.com/office/powerpoint/2010/main" val="107418546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6DB2C04-0120-904D-BB16-0006768ED9BD}" type="slidenum">
              <a:rPr kumimoji="0" lang="zh-TW" altLang="en-US" sz="1200">
                <a:solidFill>
                  <a:srgbClr val="898989"/>
                </a:solidFill>
                <a:latin typeface="Calibri" charset="0"/>
                <a:ea typeface="新細明體" charset="-120"/>
              </a:rPr>
              <a:pPr eaLnBrk="1" hangingPunct="1"/>
              <a:t>170</a:t>
            </a:fld>
            <a:endParaRPr kumimoji="0" lang="zh-TW" altLang="en-US" sz="1200">
              <a:solidFill>
                <a:srgbClr val="898989"/>
              </a:solidFill>
              <a:latin typeface="Calibri" charset="0"/>
              <a:ea typeface="新細明體" charset="-120"/>
            </a:endParaRPr>
          </a:p>
        </p:txBody>
      </p:sp>
      <p:pic>
        <p:nvPicPr>
          <p:cNvPr id="1597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1116013" y="1628775"/>
            <a:ext cx="287337"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0" y="2276475"/>
            <a:ext cx="1835150"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0" y="2060575"/>
            <a:ext cx="183515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7463" y="1628775"/>
            <a:ext cx="3063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flipH="1">
            <a:off x="1116013" y="3213100"/>
            <a:ext cx="7191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9752"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Nodes Size</a:t>
            </a:r>
          </a:p>
          <a:p>
            <a:pPr algn="ctr"/>
            <a:r>
              <a:rPr lang="en-US" altLang="en-US" sz="3200" b="1">
                <a:solidFill>
                  <a:srgbClr val="4F81BD"/>
                </a:solidFill>
                <a:latin typeface="Calibri" charset="0"/>
                <a:ea typeface="標楷體" charset="-120"/>
                <a:cs typeface="新細明體" charset="-120"/>
              </a:rPr>
              <a:t>Attribute / In-Degree / Min size / Max size / Apply</a:t>
            </a:r>
          </a:p>
        </p:txBody>
      </p:sp>
    </p:spTree>
    <p:extLst>
      <p:ext uri="{BB962C8B-B14F-4D97-AF65-F5344CB8AC3E}">
        <p14:creationId xmlns:p14="http://schemas.microsoft.com/office/powerpoint/2010/main" val="367723221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190964-4466-2444-9784-775540E5CD1D}" type="slidenum">
              <a:rPr kumimoji="0" lang="zh-TW" altLang="en-US" sz="1200">
                <a:solidFill>
                  <a:srgbClr val="898989"/>
                </a:solidFill>
                <a:latin typeface="Calibri" charset="0"/>
                <a:ea typeface="新細明體" charset="-120"/>
              </a:rPr>
              <a:pPr eaLnBrk="1" hangingPunct="1"/>
              <a:t>171</a:t>
            </a:fld>
            <a:endParaRPr kumimoji="0" lang="zh-TW" altLang="en-US" sz="1200">
              <a:solidFill>
                <a:srgbClr val="898989"/>
              </a:solidFill>
              <a:latin typeface="Calibri" charset="0"/>
              <a:ea typeface="新細明體" charset="-120"/>
            </a:endParaRPr>
          </a:p>
        </p:txBody>
      </p:sp>
      <p:pic>
        <p:nvPicPr>
          <p:cNvPr id="16077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395288" y="1651000"/>
            <a:ext cx="288925"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900113" y="2300288"/>
            <a:ext cx="719137"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26988" y="2084388"/>
            <a:ext cx="1808162"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619250" y="2732088"/>
            <a:ext cx="649288"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0775"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Edges </a:t>
            </a:r>
          </a:p>
          <a:p>
            <a:pPr algn="ctr"/>
            <a:r>
              <a:rPr lang="en-US" altLang="en-US" sz="3200" b="1">
                <a:solidFill>
                  <a:srgbClr val="4F81BD"/>
                </a:solidFill>
                <a:latin typeface="Calibri" charset="0"/>
                <a:ea typeface="標楷體" charset="-120"/>
                <a:cs typeface="新細明體" charset="-120"/>
              </a:rPr>
              <a:t>Attribute / Weight / Color</a:t>
            </a:r>
          </a:p>
        </p:txBody>
      </p:sp>
    </p:spTree>
    <p:extLst>
      <p:ext uri="{BB962C8B-B14F-4D97-AF65-F5344CB8AC3E}">
        <p14:creationId xmlns:p14="http://schemas.microsoft.com/office/powerpoint/2010/main" val="194980052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5D0AEA-DB96-F74B-A0D1-2F2F22306042}" type="slidenum">
              <a:rPr kumimoji="0" lang="zh-TW" altLang="en-US" sz="1200">
                <a:solidFill>
                  <a:srgbClr val="898989"/>
                </a:solidFill>
                <a:latin typeface="Calibri" charset="0"/>
                <a:ea typeface="新細明體" charset="-120"/>
              </a:rPr>
              <a:pPr eaLnBrk="1" hangingPunct="1"/>
              <a:t>172</a:t>
            </a:fld>
            <a:endParaRPr kumimoji="0" lang="zh-TW" altLang="en-US" sz="1200">
              <a:solidFill>
                <a:srgbClr val="898989"/>
              </a:solidFill>
              <a:latin typeface="Calibri" charset="0"/>
              <a:ea typeface="新細明體" charset="-120"/>
            </a:endParaRPr>
          </a:p>
        </p:txBody>
      </p:sp>
      <p:pic>
        <p:nvPicPr>
          <p:cNvPr id="1617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Edges </a:t>
            </a:r>
          </a:p>
          <a:p>
            <a:pPr algn="ctr"/>
            <a:r>
              <a:rPr lang="en-US" altLang="en-US" sz="3200" b="1">
                <a:solidFill>
                  <a:srgbClr val="4F81BD"/>
                </a:solidFill>
                <a:latin typeface="Calibri" charset="0"/>
                <a:ea typeface="標楷體" charset="-120"/>
                <a:cs typeface="新細明體" charset="-120"/>
              </a:rPr>
              <a:t>Attribute / Weight / Color / Apply</a:t>
            </a:r>
          </a:p>
        </p:txBody>
      </p:sp>
      <p:sp>
        <p:nvSpPr>
          <p:cNvPr id="8" name="Rounded Rectangle 7"/>
          <p:cNvSpPr/>
          <p:nvPr/>
        </p:nvSpPr>
        <p:spPr>
          <a:xfrm flipH="1">
            <a:off x="395288" y="1651000"/>
            <a:ext cx="288925"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0" y="2300288"/>
            <a:ext cx="1908175" cy="3365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flipH="1">
            <a:off x="26988" y="2084388"/>
            <a:ext cx="1808162"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ounded Rectangle 10"/>
          <p:cNvSpPr/>
          <p:nvPr/>
        </p:nvSpPr>
        <p:spPr>
          <a:xfrm flipH="1">
            <a:off x="1187450" y="3213100"/>
            <a:ext cx="6477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958858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DD6526C-38BF-7D47-8626-6476D3E662C6}" type="slidenum">
              <a:rPr kumimoji="0" lang="zh-TW" altLang="en-US" sz="1200">
                <a:solidFill>
                  <a:srgbClr val="898989"/>
                </a:solidFill>
                <a:latin typeface="Calibri" charset="0"/>
                <a:ea typeface="新細明體" charset="-120"/>
              </a:rPr>
              <a:pPr eaLnBrk="1" hangingPunct="1"/>
              <a:t>173</a:t>
            </a:fld>
            <a:endParaRPr kumimoji="0" lang="zh-TW" altLang="en-US" sz="1200">
              <a:solidFill>
                <a:srgbClr val="898989"/>
              </a:solidFill>
              <a:latin typeface="Calibri" charset="0"/>
              <a:ea typeface="新細明體" charset="-120"/>
            </a:endParaRPr>
          </a:p>
        </p:txBody>
      </p:sp>
      <p:pic>
        <p:nvPicPr>
          <p:cNvPr id="16281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Data Laboratory</a:t>
            </a:r>
          </a:p>
        </p:txBody>
      </p:sp>
      <p:sp>
        <p:nvSpPr>
          <p:cNvPr id="7" name="Rounded Rectangle 6"/>
          <p:cNvSpPr/>
          <p:nvPr/>
        </p:nvSpPr>
        <p:spPr>
          <a:xfrm flipH="1">
            <a:off x="1258888" y="981075"/>
            <a:ext cx="12969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9525" y="1341438"/>
            <a:ext cx="9134475" cy="14398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7852052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FE6B3C3-BB7D-0E45-9585-2240808CE975}" type="slidenum">
              <a:rPr kumimoji="0" lang="zh-TW" altLang="en-US" sz="1200">
                <a:solidFill>
                  <a:srgbClr val="898989"/>
                </a:solidFill>
                <a:latin typeface="Calibri" charset="0"/>
                <a:ea typeface="新細明體" charset="-120"/>
              </a:rPr>
              <a:pPr eaLnBrk="1" hangingPunct="1"/>
              <a:t>174</a:t>
            </a:fld>
            <a:endParaRPr kumimoji="0" lang="zh-TW" altLang="en-US" sz="1200">
              <a:solidFill>
                <a:srgbClr val="898989"/>
              </a:solidFill>
              <a:latin typeface="Calibri" charset="0"/>
              <a:ea typeface="新細明體" charset="-120"/>
            </a:endParaRPr>
          </a:p>
        </p:txBody>
      </p:sp>
      <p:pic>
        <p:nvPicPr>
          <p:cNvPr id="163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836613"/>
            <a:ext cx="9144001"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a:t>
            </a:r>
          </a:p>
        </p:txBody>
      </p:sp>
      <p:sp>
        <p:nvSpPr>
          <p:cNvPr id="7" name="Rounded Rectangle 6"/>
          <p:cNvSpPr/>
          <p:nvPr/>
        </p:nvSpPr>
        <p:spPr>
          <a:xfrm flipH="1">
            <a:off x="2555875" y="908050"/>
            <a:ext cx="1223963" cy="2174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5926089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3BD6951-17D0-DE46-94CC-6E2BCBE12AAE}" type="slidenum">
              <a:rPr kumimoji="0" lang="zh-TW" altLang="en-US" sz="1200">
                <a:solidFill>
                  <a:srgbClr val="898989"/>
                </a:solidFill>
                <a:latin typeface="Calibri" charset="0"/>
                <a:ea typeface="新細明體" charset="-120"/>
              </a:rPr>
              <a:pPr eaLnBrk="1" hangingPunct="1"/>
              <a:t>175</a:t>
            </a:fld>
            <a:endParaRPr kumimoji="0" lang="zh-TW" altLang="en-US" sz="1200">
              <a:solidFill>
                <a:srgbClr val="898989"/>
              </a:solidFill>
              <a:latin typeface="Calibri" charset="0"/>
              <a:ea typeface="新細明體" charset="-120"/>
            </a:endParaRPr>
          </a:p>
        </p:txBody>
      </p:sp>
      <p:pic>
        <p:nvPicPr>
          <p:cNvPr id="1648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 Show Labels</a:t>
            </a:r>
          </a:p>
        </p:txBody>
      </p:sp>
      <p:sp>
        <p:nvSpPr>
          <p:cNvPr id="7" name="Rounded Rectangle 6"/>
          <p:cNvSpPr/>
          <p:nvPr/>
        </p:nvSpPr>
        <p:spPr>
          <a:xfrm flipH="1">
            <a:off x="0" y="2781300"/>
            <a:ext cx="1763713" cy="18716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2555875" y="908050"/>
            <a:ext cx="1223963" cy="2174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042988" y="5949950"/>
            <a:ext cx="720725"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15374939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968B28D-F331-F843-B009-27C8C908AEEA}" type="slidenum">
              <a:rPr kumimoji="0" lang="zh-TW" altLang="en-US" sz="1200">
                <a:solidFill>
                  <a:srgbClr val="898989"/>
                </a:solidFill>
                <a:latin typeface="Calibri" charset="0"/>
                <a:ea typeface="新細明體" charset="-120"/>
              </a:rPr>
              <a:pPr eaLnBrk="1" hangingPunct="1"/>
              <a:t>176</a:t>
            </a:fld>
            <a:endParaRPr kumimoji="0" lang="zh-TW" altLang="en-US" sz="1200">
              <a:solidFill>
                <a:srgbClr val="898989"/>
              </a:solidFill>
              <a:latin typeface="Calibri" charset="0"/>
              <a:ea typeface="新細明體" charset="-120"/>
            </a:endParaRPr>
          </a:p>
        </p:txBody>
      </p:sp>
      <p:pic>
        <p:nvPicPr>
          <p:cNvPr id="1658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0" y="1484313"/>
            <a:ext cx="1908175" cy="5048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5892"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 Default Straight</a:t>
            </a:r>
          </a:p>
        </p:txBody>
      </p:sp>
      <p:sp>
        <p:nvSpPr>
          <p:cNvPr id="8" name="Rounded Rectangle 7"/>
          <p:cNvSpPr/>
          <p:nvPr/>
        </p:nvSpPr>
        <p:spPr>
          <a:xfrm flipH="1">
            <a:off x="1042988" y="5949950"/>
            <a:ext cx="720725"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2548641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D192205-CEC9-8444-8550-C726863FBFEE}" type="slidenum">
              <a:rPr kumimoji="0" lang="zh-TW" altLang="en-US" sz="1200">
                <a:solidFill>
                  <a:srgbClr val="898989"/>
                </a:solidFill>
                <a:latin typeface="Calibri" charset="0"/>
                <a:ea typeface="新細明體" charset="-120"/>
              </a:rPr>
              <a:pPr eaLnBrk="1" hangingPunct="1"/>
              <a:t>177</a:t>
            </a:fld>
            <a:endParaRPr kumimoji="0" lang="zh-TW" altLang="en-US" sz="1200">
              <a:solidFill>
                <a:srgbClr val="898989"/>
              </a:solidFill>
              <a:latin typeface="Calibri" charset="0"/>
              <a:ea typeface="新細明體" charset="-120"/>
            </a:endParaRPr>
          </a:p>
        </p:txBody>
      </p:sp>
      <p:pic>
        <p:nvPicPr>
          <p:cNvPr id="1669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0" y="1557338"/>
            <a:ext cx="1835150" cy="50323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6916"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 Default Straight</a:t>
            </a:r>
          </a:p>
        </p:txBody>
      </p:sp>
      <p:sp>
        <p:nvSpPr>
          <p:cNvPr id="8" name="Rounded Rectangle 7"/>
          <p:cNvSpPr/>
          <p:nvPr/>
        </p:nvSpPr>
        <p:spPr>
          <a:xfrm flipH="1">
            <a:off x="0" y="2492375"/>
            <a:ext cx="1763713" cy="18732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042988" y="6021388"/>
            <a:ext cx="720725" cy="28733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6960257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334724B-251D-544A-B4EB-36E697C9B8B5}" type="slidenum">
              <a:rPr kumimoji="0" lang="zh-TW" altLang="en-US" sz="1200">
                <a:solidFill>
                  <a:srgbClr val="898989"/>
                </a:solidFill>
                <a:latin typeface="Calibri" charset="0"/>
                <a:ea typeface="新細明體" charset="-120"/>
              </a:rPr>
              <a:pPr eaLnBrk="1" hangingPunct="1"/>
              <a:t>178</a:t>
            </a:fld>
            <a:endParaRPr kumimoji="0" lang="zh-TW" altLang="en-US" sz="1200">
              <a:solidFill>
                <a:srgbClr val="898989"/>
              </a:solidFill>
              <a:latin typeface="Calibri" charset="0"/>
              <a:ea typeface="新細明體" charset="-120"/>
            </a:endParaRPr>
          </a:p>
        </p:txBody>
      </p:sp>
      <p:pic>
        <p:nvPicPr>
          <p:cNvPr id="1679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34925" y="6259513"/>
            <a:ext cx="1081088" cy="1444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5940425" y="3740150"/>
            <a:ext cx="2303463" cy="3603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8388350" y="5900738"/>
            <a:ext cx="647700" cy="3587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7942"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Preview: Export SVG/PDF/PNG</a:t>
            </a:r>
            <a:endParaRPr lang="en-US" altLang="en-US" sz="3200" b="1">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272506312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a:xfrm>
            <a:off x="457200" y="274638"/>
            <a:ext cx="8229600" cy="6394450"/>
          </a:xfrm>
        </p:spPr>
        <p:txBody>
          <a:bodyPr/>
          <a:lstStyle/>
          <a:p>
            <a:r>
              <a:rPr lang="en-US" altLang="en-US" sz="7200">
                <a:solidFill>
                  <a:srgbClr val="FF0000"/>
                </a:solidFill>
                <a:latin typeface="Calibri" charset="0"/>
                <a:ea typeface="標楷體" charset="-120"/>
                <a:cs typeface="新細明體" charset="-120"/>
              </a:rPr>
              <a:t>Open Gephi Samples</a:t>
            </a:r>
          </a:p>
        </p:txBody>
      </p:sp>
      <p:sp>
        <p:nvSpPr>
          <p:cNvPr id="2017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0F9FE04-D7AE-1A49-8EF8-09A427F80E88}" type="slidenum">
              <a:rPr kumimoji="0" lang="zh-TW" altLang="en-US" sz="1200">
                <a:solidFill>
                  <a:srgbClr val="898989"/>
                </a:solidFill>
                <a:latin typeface="Calibri" charset="0"/>
                <a:ea typeface="新細明體" charset="-120"/>
              </a:rPr>
              <a:pPr eaLnBrk="1" hangingPunct="1"/>
              <a:t>179</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867700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標題 1"/>
          <p:cNvSpPr>
            <a:spLocks noGrp="1"/>
          </p:cNvSpPr>
          <p:nvPr>
            <p:ph type="title"/>
          </p:nvPr>
        </p:nvSpPr>
        <p:spPr/>
        <p:txBody>
          <a:bodyPr/>
          <a:lstStyle/>
          <a:p>
            <a:r>
              <a:rPr lang="en-US" altLang="zh-TW">
                <a:solidFill>
                  <a:srgbClr val="4F81BD"/>
                </a:solidFill>
                <a:latin typeface="Calibri" charset="0"/>
                <a:ea typeface="標楷體" charset="-120"/>
                <a:cs typeface="新細明體" charset="-120"/>
              </a:rPr>
              <a:t>Social Network Analysis</a:t>
            </a:r>
            <a:endParaRPr lang="zh-TW" altLang="en-US">
              <a:solidFill>
                <a:srgbClr val="4F81BD"/>
              </a:solidFill>
              <a:latin typeface="Calibri" charset="0"/>
              <a:ea typeface="標楷體" charset="-120"/>
              <a:cs typeface="新細明體" charset="-120"/>
            </a:endParaRPr>
          </a:p>
        </p:txBody>
      </p:sp>
      <p:sp>
        <p:nvSpPr>
          <p:cNvPr id="46082" name="內容版面配置區 2"/>
          <p:cNvSpPr>
            <a:spLocks noGrp="1"/>
          </p:cNvSpPr>
          <p:nvPr>
            <p:ph idx="1"/>
          </p:nvPr>
        </p:nvSpPr>
        <p:spPr/>
        <p:txBody>
          <a:bodyPr/>
          <a:lstStyle/>
          <a:p>
            <a:r>
              <a:rPr lang="en-US" altLang="zh-TW">
                <a:latin typeface="Calibri" charset="0"/>
                <a:ea typeface="標楷體" charset="-120"/>
                <a:cs typeface="新細明體" charset="-120"/>
              </a:rPr>
              <a:t>A </a:t>
            </a:r>
            <a:r>
              <a:rPr lang="en-US" altLang="zh-TW" b="1">
                <a:latin typeface="Calibri" charset="0"/>
                <a:ea typeface="標楷體" charset="-120"/>
                <a:cs typeface="新細明體" charset="-120"/>
              </a:rPr>
              <a:t>social network </a:t>
            </a:r>
            <a:r>
              <a:rPr lang="en-US" altLang="zh-TW">
                <a:latin typeface="Calibri" charset="0"/>
                <a:ea typeface="標楷體" charset="-120"/>
                <a:cs typeface="新細明體" charset="-120"/>
              </a:rPr>
              <a:t>is a social structure of people, related (</a:t>
            </a:r>
            <a:r>
              <a:rPr lang="en-US" altLang="zh-TW">
                <a:solidFill>
                  <a:srgbClr val="FF0000"/>
                </a:solidFill>
                <a:latin typeface="Calibri" charset="0"/>
                <a:ea typeface="標楷體" charset="-120"/>
                <a:cs typeface="新細明體" charset="-120"/>
              </a:rPr>
              <a:t>directly</a:t>
            </a:r>
            <a:r>
              <a:rPr lang="en-US" altLang="zh-TW">
                <a:latin typeface="Calibri" charset="0"/>
                <a:ea typeface="標楷體" charset="-120"/>
                <a:cs typeface="新細明體" charset="-120"/>
              </a:rPr>
              <a:t> or </a:t>
            </a:r>
            <a:r>
              <a:rPr lang="en-US" altLang="zh-TW">
                <a:solidFill>
                  <a:srgbClr val="FF0000"/>
                </a:solidFill>
                <a:latin typeface="Calibri" charset="0"/>
                <a:ea typeface="標楷體" charset="-120"/>
                <a:cs typeface="新細明體" charset="-120"/>
              </a:rPr>
              <a:t>indirectly</a:t>
            </a:r>
            <a:r>
              <a:rPr lang="en-US" altLang="zh-TW">
                <a:latin typeface="Calibri" charset="0"/>
                <a:ea typeface="標楷體" charset="-120"/>
                <a:cs typeface="新細明體" charset="-120"/>
              </a:rPr>
              <a:t>) to each other through a common relation or interest</a:t>
            </a:r>
          </a:p>
          <a:p>
            <a:r>
              <a:rPr lang="en-US" altLang="zh-TW" b="1">
                <a:latin typeface="Calibri" charset="0"/>
                <a:ea typeface="標楷體" charset="-120"/>
                <a:cs typeface="新細明體" charset="-120"/>
              </a:rPr>
              <a:t>Social network analysis (SNA) </a:t>
            </a:r>
            <a:r>
              <a:rPr lang="en-US" altLang="zh-TW">
                <a:latin typeface="Calibri" charset="0"/>
                <a:ea typeface="標楷體" charset="-120"/>
                <a:cs typeface="新細明體" charset="-120"/>
              </a:rPr>
              <a:t>is the study of social networks to understand their </a:t>
            </a:r>
            <a:r>
              <a:rPr lang="en-US" altLang="zh-TW">
                <a:solidFill>
                  <a:srgbClr val="FF0000"/>
                </a:solidFill>
                <a:latin typeface="Calibri" charset="0"/>
                <a:ea typeface="標楷體" charset="-120"/>
                <a:cs typeface="新細明體" charset="-120"/>
              </a:rPr>
              <a:t>structure </a:t>
            </a:r>
            <a:r>
              <a:rPr lang="en-US" altLang="zh-TW">
                <a:latin typeface="Calibri" charset="0"/>
                <a:ea typeface="標楷體" charset="-120"/>
                <a:cs typeface="新細明體" charset="-120"/>
              </a:rPr>
              <a:t>and </a:t>
            </a:r>
            <a:r>
              <a:rPr lang="en-US" altLang="zh-TW">
                <a:solidFill>
                  <a:srgbClr val="FF0000"/>
                </a:solidFill>
                <a:latin typeface="Calibri" charset="0"/>
                <a:ea typeface="標楷體" charset="-120"/>
                <a:cs typeface="新細明體" charset="-120"/>
              </a:rPr>
              <a:t>behavior</a:t>
            </a:r>
          </a:p>
          <a:p>
            <a:endParaRPr lang="en-US" altLang="zh-TW">
              <a:latin typeface="Calibri" charset="0"/>
              <a:ea typeface="標楷體" charset="-120"/>
              <a:cs typeface="新細明體" charset="-120"/>
            </a:endParaRPr>
          </a:p>
          <a:p>
            <a:endParaRPr lang="zh-TW" altLang="en-US">
              <a:latin typeface="Calibri" charset="0"/>
              <a:ea typeface="標楷體" charset="-120"/>
              <a:cs typeface="新細明體" charset="-120"/>
            </a:endParaRPr>
          </a:p>
        </p:txBody>
      </p:sp>
      <p:sp>
        <p:nvSpPr>
          <p:cNvPr id="4608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0E3DCBB-16AB-324A-8A59-8D38CC7F76F9}" type="slidenum">
              <a:rPr kumimoji="0" lang="zh-TW" altLang="en-US" sz="1200">
                <a:solidFill>
                  <a:srgbClr val="898989"/>
                </a:solidFill>
                <a:latin typeface="Calibri" charset="0"/>
                <a:ea typeface="新細明體" charset="-120"/>
              </a:rPr>
              <a:pPr eaLnBrk="1" hangingPunct="1"/>
              <a:t>18</a:t>
            </a:fld>
            <a:endParaRPr kumimoji="0" lang="zh-TW" altLang="en-US" sz="1200">
              <a:solidFill>
                <a:srgbClr val="898989"/>
              </a:solidFill>
              <a:latin typeface="Calibri" charset="0"/>
              <a:ea typeface="新細明體" charset="-120"/>
            </a:endParaRPr>
          </a:p>
        </p:txBody>
      </p:sp>
      <p:sp>
        <p:nvSpPr>
          <p:cNvPr id="5" name="頁尾版面配置區 3"/>
          <p:cNvSpPr>
            <a:spLocks noGrp="1"/>
          </p:cNvSpPr>
          <p:nvPr>
            <p:ph type="ftr" sz="quarter" idx="11"/>
          </p:nvPr>
        </p:nvSpPr>
        <p:spPr>
          <a:xfrm>
            <a:off x="1979613" y="6597650"/>
            <a:ext cx="5113337" cy="260350"/>
          </a:xfrm>
        </p:spPr>
        <p:txBody>
          <a:bodyPr rtlCol="0"/>
          <a:lstStyle/>
          <a:p>
            <a:pPr fontAlgn="auto">
              <a:spcBef>
                <a:spcPts val="0"/>
              </a:spcBef>
              <a:spcAft>
                <a:spcPts val="0"/>
              </a:spcAft>
              <a:defRPr/>
            </a:pPr>
            <a:r>
              <a:rPr lang="en-US" altLang="zh-TW" sz="1000" dirty="0">
                <a:solidFill>
                  <a:schemeClr val="tx1">
                    <a:tint val="75000"/>
                  </a:schemeClr>
                </a:solidFill>
                <a:latin typeface="+mn-lt"/>
                <a:ea typeface="+mn-ea"/>
              </a:rPr>
              <a:t>Source: (c) </a:t>
            </a:r>
            <a:r>
              <a:rPr lang="en-US" altLang="zh-TW" sz="1000" dirty="0" err="1">
                <a:solidFill>
                  <a:schemeClr val="tx1">
                    <a:tint val="75000"/>
                  </a:schemeClr>
                </a:solidFill>
                <a:latin typeface="+mn-lt"/>
                <a:ea typeface="+mn-ea"/>
              </a:rPr>
              <a:t>Jaideep</a:t>
            </a:r>
            <a:r>
              <a:rPr lang="en-US" altLang="zh-TW" sz="1000" dirty="0">
                <a:solidFill>
                  <a:schemeClr val="tx1">
                    <a:tint val="75000"/>
                  </a:schemeClr>
                </a:solidFill>
                <a:latin typeface="+mn-lt"/>
                <a:ea typeface="+mn-ea"/>
              </a:rPr>
              <a:t> </a:t>
            </a:r>
            <a:r>
              <a:rPr lang="en-US" altLang="zh-TW" sz="1000" dirty="0" err="1">
                <a:solidFill>
                  <a:schemeClr val="tx1">
                    <a:tint val="75000"/>
                  </a:schemeClr>
                </a:solidFill>
                <a:latin typeface="+mn-lt"/>
                <a:ea typeface="+mn-ea"/>
              </a:rPr>
              <a:t>Srivastava</a:t>
            </a:r>
            <a:r>
              <a:rPr lang="en-US" altLang="zh-TW" sz="1000" dirty="0">
                <a:solidFill>
                  <a:schemeClr val="tx1">
                    <a:tint val="75000"/>
                  </a:schemeClr>
                </a:solidFill>
                <a:latin typeface="+mn-lt"/>
                <a:ea typeface="+mn-ea"/>
              </a:rPr>
              <a:t>, srivasta@cs.umn.edu, Data Mining for Social Network Analysis </a:t>
            </a:r>
          </a:p>
        </p:txBody>
      </p:sp>
    </p:spTree>
    <p:extLst>
      <p:ext uri="{BB962C8B-B14F-4D97-AF65-F5344CB8AC3E}">
        <p14:creationId xmlns:p14="http://schemas.microsoft.com/office/powerpoint/2010/main" val="9423644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B4D32F2-EB85-484B-B945-9E2CB7A4698C}" type="slidenum">
              <a:rPr kumimoji="0" lang="zh-TW" altLang="en-US" sz="1200">
                <a:solidFill>
                  <a:srgbClr val="898989"/>
                </a:solidFill>
                <a:latin typeface="Calibri" charset="0"/>
                <a:ea typeface="新細明體" charset="-120"/>
              </a:rPr>
              <a:pPr eaLnBrk="1" hangingPunct="1"/>
              <a:t>180</a:t>
            </a:fld>
            <a:endParaRPr kumimoji="0" lang="zh-TW" altLang="en-US" sz="1200">
              <a:solidFill>
                <a:srgbClr val="898989"/>
              </a:solidFill>
              <a:latin typeface="Calibri" charset="0"/>
              <a:ea typeface="新細明體" charset="-120"/>
            </a:endParaRPr>
          </a:p>
        </p:txBody>
      </p:sp>
      <p:pic>
        <p:nvPicPr>
          <p:cNvPr id="16896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81075"/>
            <a:ext cx="900747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Samples</a:t>
            </a:r>
          </a:p>
        </p:txBody>
      </p:sp>
    </p:spTree>
    <p:extLst>
      <p:ext uri="{BB962C8B-B14F-4D97-AF65-F5344CB8AC3E}">
        <p14:creationId xmlns:p14="http://schemas.microsoft.com/office/powerpoint/2010/main" val="1572728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a:xfrm>
            <a:off x="457200" y="0"/>
            <a:ext cx="8229600" cy="1052513"/>
          </a:xfrm>
        </p:spPr>
        <p:txBody>
          <a:bodyPr>
            <a:normAutofit fontScale="90000"/>
          </a:bodyPr>
          <a:lstStyle/>
          <a:p>
            <a:r>
              <a:rPr lang="en-US" altLang="en-US" sz="4000">
                <a:solidFill>
                  <a:srgbClr val="4F81BD"/>
                </a:solidFill>
                <a:latin typeface="Calibri" charset="0"/>
                <a:ea typeface="標楷體" charset="-120"/>
                <a:cs typeface="新細明體" charset="-120"/>
              </a:rPr>
              <a:t>Gephi Samples</a:t>
            </a:r>
            <a:br>
              <a:rPr lang="en-US" altLang="en-US" sz="4000">
                <a:solidFill>
                  <a:srgbClr val="4F81BD"/>
                </a:solidFill>
                <a:latin typeface="Calibri" charset="0"/>
                <a:ea typeface="標楷體" charset="-120"/>
                <a:cs typeface="新細明體" charset="-120"/>
              </a:rPr>
            </a:br>
            <a:r>
              <a:rPr lang="en-US" altLang="en-US" sz="4000">
                <a:solidFill>
                  <a:srgbClr val="4F81BD"/>
                </a:solidFill>
                <a:latin typeface="Calibri" charset="0"/>
                <a:ea typeface="標楷體" charset="-120"/>
                <a:cs typeface="新細明體" charset="-120"/>
              </a:rPr>
              <a:t>Les Miserables.gexf</a:t>
            </a:r>
          </a:p>
        </p:txBody>
      </p:sp>
      <p:sp>
        <p:nvSpPr>
          <p:cNvPr id="1699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46FE542-5E4F-AD49-93C9-27FFF0641EB0}" type="slidenum">
              <a:rPr kumimoji="0" lang="zh-TW" altLang="en-US" sz="1200">
                <a:solidFill>
                  <a:srgbClr val="898989"/>
                </a:solidFill>
                <a:latin typeface="Calibri" charset="0"/>
                <a:ea typeface="新細明體" charset="-120"/>
              </a:rPr>
              <a:pPr eaLnBrk="1" hangingPunct="1"/>
              <a:t>181</a:t>
            </a:fld>
            <a:endParaRPr kumimoji="0" lang="zh-TW" altLang="en-US" sz="1200">
              <a:solidFill>
                <a:srgbClr val="898989"/>
              </a:solidFill>
              <a:latin typeface="Calibri" charset="0"/>
              <a:ea typeface="新細明體" charset="-120"/>
            </a:endParaRPr>
          </a:p>
        </p:txBody>
      </p:sp>
      <p:pic>
        <p:nvPicPr>
          <p:cNvPr id="1699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5538"/>
            <a:ext cx="8748712"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916238" y="3933825"/>
            <a:ext cx="12239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1437089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A30EDE3-8F84-D54A-9CA6-155F133787A1}" type="slidenum">
              <a:rPr kumimoji="0" lang="zh-TW" altLang="en-US" sz="1200">
                <a:solidFill>
                  <a:srgbClr val="898989"/>
                </a:solidFill>
                <a:latin typeface="Calibri" charset="0"/>
                <a:ea typeface="新細明體" charset="-120"/>
              </a:rPr>
              <a:pPr eaLnBrk="1" hangingPunct="1"/>
              <a:t>182</a:t>
            </a:fld>
            <a:endParaRPr kumimoji="0" lang="zh-TW" altLang="en-US" sz="1200">
              <a:solidFill>
                <a:srgbClr val="898989"/>
              </a:solidFill>
              <a:latin typeface="Calibri" charset="0"/>
              <a:ea typeface="新細明體" charset="-120"/>
            </a:endParaRPr>
          </a:p>
        </p:txBody>
      </p:sp>
      <p:pic>
        <p:nvPicPr>
          <p:cNvPr id="1710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81661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Import Report</a:t>
            </a:r>
          </a:p>
        </p:txBody>
      </p:sp>
      <p:sp>
        <p:nvSpPr>
          <p:cNvPr id="5" name="Rounded Rectangle 4"/>
          <p:cNvSpPr/>
          <p:nvPr/>
        </p:nvSpPr>
        <p:spPr>
          <a:xfrm>
            <a:off x="468313" y="3500438"/>
            <a:ext cx="3024187" cy="1008062"/>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7380288" y="6021388"/>
            <a:ext cx="1079500" cy="4318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3468073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5AD120F-203B-0D4E-B13B-247F9CDCBCAE}" type="slidenum">
              <a:rPr kumimoji="0" lang="zh-TW" altLang="en-US" sz="1200">
                <a:solidFill>
                  <a:srgbClr val="898989"/>
                </a:solidFill>
                <a:latin typeface="Calibri" charset="0"/>
                <a:ea typeface="新細明體" charset="-120"/>
              </a:rPr>
              <a:pPr eaLnBrk="1" hangingPunct="1"/>
              <a:t>183</a:t>
            </a:fld>
            <a:endParaRPr kumimoji="0" lang="zh-TW" altLang="en-US" sz="1200">
              <a:solidFill>
                <a:srgbClr val="898989"/>
              </a:solidFill>
              <a:latin typeface="Calibri" charset="0"/>
              <a:ea typeface="新細明體" charset="-120"/>
            </a:endParaRPr>
          </a:p>
        </p:txBody>
      </p:sp>
      <p:pic>
        <p:nvPicPr>
          <p:cNvPr id="1720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Overview</a:t>
            </a:r>
          </a:p>
        </p:txBody>
      </p:sp>
      <p:sp>
        <p:nvSpPr>
          <p:cNvPr id="5" name="Rounded Rectangle 4"/>
          <p:cNvSpPr/>
          <p:nvPr/>
        </p:nvSpPr>
        <p:spPr>
          <a:xfrm>
            <a:off x="0" y="765175"/>
            <a:ext cx="1258888"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6877350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1461EF9-0072-784E-A7F5-88A7F80793C6}" type="slidenum">
              <a:rPr kumimoji="0" lang="zh-TW" altLang="en-US" sz="1200">
                <a:solidFill>
                  <a:srgbClr val="898989"/>
                </a:solidFill>
                <a:latin typeface="Calibri" charset="0"/>
                <a:ea typeface="新細明體" charset="-120"/>
              </a:rPr>
              <a:pPr eaLnBrk="1" hangingPunct="1"/>
              <a:t>184</a:t>
            </a:fld>
            <a:endParaRPr kumimoji="0" lang="zh-TW" altLang="en-US" sz="1200">
              <a:solidFill>
                <a:srgbClr val="898989"/>
              </a:solidFill>
              <a:latin typeface="Calibri" charset="0"/>
              <a:ea typeface="新細明體" charset="-120"/>
            </a:endParaRPr>
          </a:p>
        </p:txBody>
      </p:sp>
      <p:pic>
        <p:nvPicPr>
          <p:cNvPr id="1730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a:t>
            </a:r>
          </a:p>
        </p:txBody>
      </p:sp>
      <p:sp>
        <p:nvSpPr>
          <p:cNvPr id="2" name="Rounded Rectangle 1"/>
          <p:cNvSpPr/>
          <p:nvPr/>
        </p:nvSpPr>
        <p:spPr>
          <a:xfrm>
            <a:off x="0" y="3716338"/>
            <a:ext cx="1692275" cy="2016125"/>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1171277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4AB1CA2-CBB2-464E-9727-277A5CF4EB75}" type="slidenum">
              <a:rPr kumimoji="0" lang="zh-TW" altLang="en-US" sz="1200">
                <a:solidFill>
                  <a:srgbClr val="898989"/>
                </a:solidFill>
                <a:latin typeface="Calibri" charset="0"/>
                <a:ea typeface="新細明體" charset="-120"/>
              </a:rPr>
              <a:pPr eaLnBrk="1" hangingPunct="1"/>
              <a:t>185</a:t>
            </a:fld>
            <a:endParaRPr kumimoji="0" lang="zh-TW" altLang="en-US" sz="1200">
              <a:solidFill>
                <a:srgbClr val="898989"/>
              </a:solidFill>
              <a:latin typeface="Calibri" charset="0"/>
              <a:ea typeface="新細明體" charset="-120"/>
            </a:endParaRPr>
          </a:p>
        </p:txBody>
      </p:sp>
      <p:pic>
        <p:nvPicPr>
          <p:cNvPr id="1740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Force Atlas</a:t>
            </a:r>
          </a:p>
        </p:txBody>
      </p:sp>
      <p:sp>
        <p:nvSpPr>
          <p:cNvPr id="5" name="Rounded Rectangle 4"/>
          <p:cNvSpPr/>
          <p:nvPr/>
        </p:nvSpPr>
        <p:spPr>
          <a:xfrm>
            <a:off x="0" y="3716338"/>
            <a:ext cx="1692275" cy="2808287"/>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042988" y="4221163"/>
            <a:ext cx="649287" cy="28733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4936009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09CEECE-EA7B-B245-9EF1-8FB6CEC4AC42}" type="slidenum">
              <a:rPr kumimoji="0" lang="zh-TW" altLang="en-US" sz="1200">
                <a:solidFill>
                  <a:srgbClr val="898989"/>
                </a:solidFill>
                <a:latin typeface="Calibri" charset="0"/>
                <a:ea typeface="新細明體" charset="-120"/>
              </a:rPr>
              <a:pPr eaLnBrk="1" hangingPunct="1"/>
              <a:t>186</a:t>
            </a:fld>
            <a:endParaRPr kumimoji="0" lang="zh-TW" altLang="en-US" sz="1200">
              <a:solidFill>
                <a:srgbClr val="898989"/>
              </a:solidFill>
              <a:latin typeface="Calibri" charset="0"/>
              <a:ea typeface="新細明體" charset="-120"/>
            </a:endParaRPr>
          </a:p>
        </p:txBody>
      </p:sp>
      <p:pic>
        <p:nvPicPr>
          <p:cNvPr id="1751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Contraction</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231603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13D3FF5-4406-9144-967D-AC0A991E564E}" type="slidenum">
              <a:rPr kumimoji="0" lang="zh-TW" altLang="en-US" sz="1200">
                <a:solidFill>
                  <a:srgbClr val="898989"/>
                </a:solidFill>
                <a:latin typeface="Calibri" charset="0"/>
                <a:ea typeface="新細明體" charset="-120"/>
              </a:rPr>
              <a:pPr eaLnBrk="1" hangingPunct="1"/>
              <a:t>187</a:t>
            </a:fld>
            <a:endParaRPr kumimoji="0" lang="zh-TW" altLang="en-US" sz="1200">
              <a:solidFill>
                <a:srgbClr val="898989"/>
              </a:solidFill>
              <a:latin typeface="Calibri" charset="0"/>
              <a:ea typeface="新細明體" charset="-120"/>
            </a:endParaRPr>
          </a:p>
        </p:txBody>
      </p:sp>
      <p:pic>
        <p:nvPicPr>
          <p:cNvPr id="1761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Expansion</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9500273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96D12A3-0BBD-E041-8877-BF4D792BDD7B}" type="slidenum">
              <a:rPr kumimoji="0" lang="zh-TW" altLang="en-US" sz="1200">
                <a:solidFill>
                  <a:srgbClr val="898989"/>
                </a:solidFill>
                <a:latin typeface="Calibri" charset="0"/>
                <a:ea typeface="新細明體" charset="-120"/>
              </a:rPr>
              <a:pPr eaLnBrk="1" hangingPunct="1"/>
              <a:t>188</a:t>
            </a:fld>
            <a:endParaRPr kumimoji="0" lang="zh-TW" altLang="en-US" sz="1200">
              <a:solidFill>
                <a:srgbClr val="898989"/>
              </a:solidFill>
              <a:latin typeface="Calibri" charset="0"/>
              <a:ea typeface="新細明體" charset="-120"/>
            </a:endParaRPr>
          </a:p>
        </p:txBody>
      </p:sp>
      <p:pic>
        <p:nvPicPr>
          <p:cNvPr id="177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ForceAtlas 2</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7300508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AE1C07E-D436-6A48-8FC7-966B72E45297}" type="slidenum">
              <a:rPr kumimoji="0" lang="zh-TW" altLang="en-US" sz="1200">
                <a:solidFill>
                  <a:srgbClr val="898989"/>
                </a:solidFill>
                <a:latin typeface="Calibri" charset="0"/>
                <a:ea typeface="新細明體" charset="-120"/>
              </a:rPr>
              <a:pPr eaLnBrk="1" hangingPunct="1"/>
              <a:t>189</a:t>
            </a:fld>
            <a:endParaRPr kumimoji="0" lang="zh-TW" altLang="en-US" sz="1200">
              <a:solidFill>
                <a:srgbClr val="898989"/>
              </a:solidFill>
              <a:latin typeface="Calibri" charset="0"/>
              <a:ea typeface="新細明體" charset="-120"/>
            </a:endParaRPr>
          </a:p>
        </p:txBody>
      </p:sp>
      <p:pic>
        <p:nvPicPr>
          <p:cNvPr id="178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a:t>
            </a:r>
            <a:r>
              <a:rPr lang="en-US" altLang="en-US" sz="4000" b="1">
                <a:solidFill>
                  <a:schemeClr val="accent1"/>
                </a:solidFill>
                <a:latin typeface="Calibri" charset="0"/>
                <a:ea typeface="標楷體" charset="-120"/>
                <a:cs typeface="新細明體" charset="-120"/>
              </a:rPr>
              <a:t>Fruchterman Reingold</a:t>
            </a:r>
            <a:endParaRPr lang="en-US" altLang="en-US" sz="4000" b="1">
              <a:solidFill>
                <a:srgbClr val="4F81BD"/>
              </a:solidFill>
              <a:latin typeface="Calibri" charset="0"/>
              <a:ea typeface="標楷體" charset="-120"/>
              <a:cs typeface="新細明體" charset="-120"/>
            </a:endParaRP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61324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274638"/>
            <a:ext cx="8229600" cy="6178550"/>
          </a:xfrm>
        </p:spPr>
        <p:txBody>
          <a:bodyPr/>
          <a:lstStyle/>
          <a:p>
            <a:r>
              <a:rPr lang="en-US" altLang="zh-TW" sz="12000">
                <a:solidFill>
                  <a:srgbClr val="FF0000"/>
                </a:solidFill>
                <a:latin typeface="Calibri" charset="0"/>
                <a:ea typeface="標楷體" charset="-120"/>
                <a:cs typeface="新細明體" charset="-120"/>
              </a:rPr>
              <a:t>Graph Theory</a:t>
            </a:r>
            <a:endParaRPr lang="en-US" altLang="en-US" sz="12000">
              <a:solidFill>
                <a:srgbClr val="FF0000"/>
              </a:solidFill>
              <a:latin typeface="Calibri" charset="0"/>
              <a:ea typeface="標楷體" charset="-120"/>
              <a:cs typeface="新細明體" charset="-120"/>
            </a:endParaRPr>
          </a:p>
        </p:txBody>
      </p:sp>
      <p:sp>
        <p:nvSpPr>
          <p:cNvPr id="245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D6088D3-76B5-264E-A0B3-5212EF2A4AE5}" type="slidenum">
              <a:rPr kumimoji="0" lang="zh-TW" altLang="en-US" sz="1200">
                <a:solidFill>
                  <a:srgbClr val="898989"/>
                </a:solidFill>
                <a:latin typeface="Calibri" charset="0"/>
              </a:rPr>
              <a:pPr eaLnBrk="1" hangingPunct="1"/>
              <a:t>19</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54911176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0917432-8F4D-1149-9706-FE57FA1A7496}" type="slidenum">
              <a:rPr kumimoji="0" lang="zh-TW" altLang="en-US" sz="1200">
                <a:solidFill>
                  <a:srgbClr val="898989"/>
                </a:solidFill>
                <a:latin typeface="Calibri" charset="0"/>
                <a:ea typeface="新細明體" charset="-120"/>
              </a:rPr>
              <a:pPr eaLnBrk="1" hangingPunct="1"/>
              <a:t>190</a:t>
            </a:fld>
            <a:endParaRPr kumimoji="0" lang="zh-TW" altLang="en-US" sz="1200">
              <a:solidFill>
                <a:srgbClr val="898989"/>
              </a:solidFill>
              <a:latin typeface="Calibri" charset="0"/>
              <a:ea typeface="新細明體" charset="-120"/>
            </a:endParaRPr>
          </a:p>
        </p:txBody>
      </p:sp>
      <p:pic>
        <p:nvPicPr>
          <p:cNvPr id="179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OpenOrd</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945155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086B20A-3159-EC45-80F4-4495DE399F6B}" type="slidenum">
              <a:rPr kumimoji="0" lang="zh-TW" altLang="en-US" sz="1200">
                <a:solidFill>
                  <a:srgbClr val="898989"/>
                </a:solidFill>
                <a:latin typeface="Calibri" charset="0"/>
                <a:ea typeface="新細明體" charset="-120"/>
              </a:rPr>
              <a:pPr eaLnBrk="1" hangingPunct="1"/>
              <a:t>191</a:t>
            </a:fld>
            <a:endParaRPr kumimoji="0" lang="zh-TW" altLang="en-US" sz="1200">
              <a:solidFill>
                <a:srgbClr val="898989"/>
              </a:solidFill>
              <a:latin typeface="Calibri" charset="0"/>
              <a:ea typeface="新細明體" charset="-120"/>
            </a:endParaRPr>
          </a:p>
        </p:txBody>
      </p:sp>
      <p:pic>
        <p:nvPicPr>
          <p:cNvPr id="1802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Yifan Hu</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747884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E8FB57B-C953-F74A-8650-F356FDA0D8D3}" type="slidenum">
              <a:rPr kumimoji="0" lang="zh-TW" altLang="en-US" sz="1200">
                <a:solidFill>
                  <a:srgbClr val="898989"/>
                </a:solidFill>
                <a:latin typeface="Calibri" charset="0"/>
                <a:ea typeface="新細明體" charset="-120"/>
              </a:rPr>
              <a:pPr eaLnBrk="1" hangingPunct="1"/>
              <a:t>192</a:t>
            </a:fld>
            <a:endParaRPr kumimoji="0" lang="zh-TW" altLang="en-US" sz="1200">
              <a:solidFill>
                <a:srgbClr val="898989"/>
              </a:solidFill>
              <a:latin typeface="Calibri" charset="0"/>
              <a:ea typeface="新細明體" charset="-120"/>
            </a:endParaRPr>
          </a:p>
        </p:txBody>
      </p:sp>
      <p:pic>
        <p:nvPicPr>
          <p:cNvPr id="1812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Yifan Hu Proportional</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1291186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8ED89D6-2453-A24C-B901-214D358F19FD}" type="slidenum">
              <a:rPr kumimoji="0" lang="zh-TW" altLang="en-US" sz="1200">
                <a:solidFill>
                  <a:srgbClr val="898989"/>
                </a:solidFill>
                <a:latin typeface="Calibri" charset="0"/>
                <a:ea typeface="新細明體" charset="-120"/>
              </a:rPr>
              <a:pPr eaLnBrk="1" hangingPunct="1"/>
              <a:t>193</a:t>
            </a:fld>
            <a:endParaRPr kumimoji="0" lang="zh-TW" altLang="en-US" sz="1200">
              <a:solidFill>
                <a:srgbClr val="898989"/>
              </a:solidFill>
              <a:latin typeface="Calibri" charset="0"/>
              <a:ea typeface="新細明體" charset="-120"/>
            </a:endParaRPr>
          </a:p>
        </p:txBody>
      </p:sp>
      <p:pic>
        <p:nvPicPr>
          <p:cNvPr id="1822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Data Laboratory: Nodes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1331913" y="836613"/>
            <a:ext cx="1223962"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0" y="1484313"/>
            <a:ext cx="395288"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99613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6F560AE-9541-274B-AB26-7FE7EA9C1BA5}" type="slidenum">
              <a:rPr kumimoji="0" lang="zh-TW" altLang="en-US" sz="1200">
                <a:solidFill>
                  <a:srgbClr val="898989"/>
                </a:solidFill>
                <a:latin typeface="Calibri" charset="0"/>
                <a:ea typeface="新細明體" charset="-120"/>
              </a:rPr>
              <a:pPr eaLnBrk="1" hangingPunct="1"/>
              <a:t>194</a:t>
            </a:fld>
            <a:endParaRPr kumimoji="0" lang="zh-TW" altLang="en-US" sz="1200">
              <a:solidFill>
                <a:srgbClr val="898989"/>
              </a:solidFill>
              <a:latin typeface="Calibri" charset="0"/>
              <a:ea typeface="新細明體" charset="-120"/>
            </a:endParaRPr>
          </a:p>
        </p:txBody>
      </p:sp>
      <p:pic>
        <p:nvPicPr>
          <p:cNvPr id="1832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Data Laboratory: Edges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360363" y="1557338"/>
            <a:ext cx="3952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331913" y="908050"/>
            <a:ext cx="1223962"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5865638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8A313AF-B0D1-204B-9BD2-E164DEEFF4CD}" type="slidenum">
              <a:rPr kumimoji="0" lang="zh-TW" altLang="en-US" sz="1200">
                <a:solidFill>
                  <a:srgbClr val="898989"/>
                </a:solidFill>
                <a:latin typeface="Calibri" charset="0"/>
                <a:ea typeface="新細明體" charset="-120"/>
              </a:rPr>
              <a:pPr eaLnBrk="1" hangingPunct="1"/>
              <a:t>195</a:t>
            </a:fld>
            <a:endParaRPr kumimoji="0" lang="zh-TW" altLang="en-US" sz="1200">
              <a:solidFill>
                <a:srgbClr val="898989"/>
              </a:solidFill>
              <a:latin typeface="Calibri" charset="0"/>
              <a:ea typeface="新細明體" charset="-120"/>
            </a:endParaRPr>
          </a:p>
        </p:txBody>
      </p:sp>
      <p:pic>
        <p:nvPicPr>
          <p:cNvPr id="1843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Data Laboratory: </a:t>
            </a:r>
            <a:br>
              <a:rPr lang="en-US" altLang="en-US" sz="4000" b="1">
                <a:solidFill>
                  <a:srgbClr val="4F81BD"/>
                </a:solidFill>
                <a:latin typeface="Calibri" charset="0"/>
                <a:ea typeface="標楷體" charset="-120"/>
                <a:cs typeface="新細明體" charset="-120"/>
              </a:rPr>
            </a:br>
            <a:r>
              <a:rPr lang="en-US" altLang="en-US" sz="3200" b="1">
                <a:solidFill>
                  <a:srgbClr val="4F81BD"/>
                </a:solidFill>
                <a:latin typeface="Calibri" charset="0"/>
                <a:ea typeface="標楷體" charset="-120"/>
                <a:cs typeface="新細明體" charset="-120"/>
              </a:rPr>
              <a:t>Export table to CSV file</a:t>
            </a:r>
          </a:p>
        </p:txBody>
      </p:sp>
      <p:sp>
        <p:nvSpPr>
          <p:cNvPr id="5" name="Rounded Rectangle 4"/>
          <p:cNvSpPr/>
          <p:nvPr/>
        </p:nvSpPr>
        <p:spPr>
          <a:xfrm>
            <a:off x="1331913" y="908050"/>
            <a:ext cx="1223962"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4643438" y="1557338"/>
            <a:ext cx="72072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635375" y="2565400"/>
            <a:ext cx="1873250" cy="2447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5381274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4186C59-5044-B049-953D-0D86EBCFFCD7}" type="slidenum">
              <a:rPr kumimoji="0" lang="zh-TW" altLang="en-US" sz="1200">
                <a:solidFill>
                  <a:srgbClr val="898989"/>
                </a:solidFill>
                <a:latin typeface="Calibri" charset="0"/>
                <a:ea typeface="新細明體" charset="-120"/>
              </a:rPr>
              <a:pPr eaLnBrk="1" hangingPunct="1"/>
              <a:t>196</a:t>
            </a:fld>
            <a:endParaRPr kumimoji="0" lang="zh-TW" altLang="en-US" sz="1200">
              <a:solidFill>
                <a:srgbClr val="898989"/>
              </a:solidFill>
              <a:latin typeface="Calibri" charset="0"/>
              <a:ea typeface="新細明體" charset="-120"/>
            </a:endParaRPr>
          </a:p>
        </p:txBody>
      </p:sp>
      <p:pic>
        <p:nvPicPr>
          <p:cNvPr id="1853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Preview</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2555875" y="908050"/>
            <a:ext cx="1295400"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042988" y="6021388"/>
            <a:ext cx="720725" cy="28733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7919098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E82EE75-D059-D54E-824C-2381C5379D6B}" type="slidenum">
              <a:rPr kumimoji="0" lang="zh-TW" altLang="en-US" sz="1200">
                <a:solidFill>
                  <a:srgbClr val="898989"/>
                </a:solidFill>
                <a:latin typeface="Calibri" charset="0"/>
                <a:ea typeface="新細明體" charset="-120"/>
              </a:rPr>
              <a:pPr eaLnBrk="1" hangingPunct="1"/>
              <a:t>197</a:t>
            </a:fld>
            <a:endParaRPr kumimoji="0" lang="zh-TW" altLang="en-US" sz="1200">
              <a:solidFill>
                <a:srgbClr val="898989"/>
              </a:solidFill>
              <a:latin typeface="Calibri" charset="0"/>
              <a:ea typeface="新細明體" charset="-120"/>
            </a:endParaRPr>
          </a:p>
        </p:txBody>
      </p:sp>
      <p:pic>
        <p:nvPicPr>
          <p:cNvPr id="18637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Preview: Export SVG/PDF/PNG</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0" y="6237288"/>
            <a:ext cx="1116013"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2555875" y="908050"/>
            <a:ext cx="1295400"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419475" y="2492375"/>
            <a:ext cx="230505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3348038" y="4292600"/>
            <a:ext cx="23034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5867400" y="4652963"/>
            <a:ext cx="50482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439435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CEEF81F-CC03-AF4D-8409-7CD739BEF79A}" type="slidenum">
              <a:rPr kumimoji="0" lang="zh-TW" altLang="en-US" sz="1200">
                <a:solidFill>
                  <a:srgbClr val="898989"/>
                </a:solidFill>
                <a:latin typeface="Calibri" charset="0"/>
                <a:ea typeface="新細明體" charset="-120"/>
              </a:rPr>
              <a:pPr eaLnBrk="1" hangingPunct="1"/>
              <a:t>198</a:t>
            </a:fld>
            <a:endParaRPr kumimoji="0" lang="zh-TW" altLang="en-US" sz="1200">
              <a:solidFill>
                <a:srgbClr val="898989"/>
              </a:solidFill>
              <a:latin typeface="Calibri" charset="0"/>
              <a:ea typeface="新細明體" charset="-120"/>
            </a:endParaRPr>
          </a:p>
        </p:txBody>
      </p:sp>
      <p:pic>
        <p:nvPicPr>
          <p:cNvPr id="1873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Overview: Text Labels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7956550" y="4941888"/>
            <a:ext cx="2159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2484438" y="4941888"/>
            <a:ext cx="28733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1979613" y="5516563"/>
            <a:ext cx="2305050" cy="792162"/>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5508625" y="5300663"/>
            <a:ext cx="503238"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6732588" y="5516563"/>
            <a:ext cx="1223962" cy="5048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6772900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0F725DF-9970-D142-960B-9533E5CE96ED}" type="slidenum">
              <a:rPr kumimoji="0" lang="zh-TW" altLang="en-US" sz="1200">
                <a:solidFill>
                  <a:srgbClr val="898989"/>
                </a:solidFill>
                <a:latin typeface="Calibri" charset="0"/>
                <a:ea typeface="新細明體" charset="-120"/>
              </a:rPr>
              <a:pPr eaLnBrk="1" hangingPunct="1"/>
              <a:t>199</a:t>
            </a:fld>
            <a:endParaRPr kumimoji="0" lang="zh-TW" altLang="en-US" sz="1200">
              <a:solidFill>
                <a:srgbClr val="898989"/>
              </a:solidFill>
              <a:latin typeface="Calibri" charset="0"/>
              <a:ea typeface="新細明體" charset="-120"/>
            </a:endParaRPr>
          </a:p>
        </p:txBody>
      </p:sp>
      <p:pic>
        <p:nvPicPr>
          <p:cNvPr id="18841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Overview: Text Labels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7956550" y="6165850"/>
            <a:ext cx="2159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2484438" y="6165850"/>
            <a:ext cx="2159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16390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F87740-7342-4346-B2E0-F69CCB27CF2F}"/>
              </a:ext>
            </a:extLst>
          </p:cNvPr>
          <p:cNvSpPr>
            <a:spLocks noGrp="1"/>
          </p:cNvSpPr>
          <p:nvPr>
            <p:ph type="sldNum" sz="quarter" idx="12"/>
          </p:nvPr>
        </p:nvSpPr>
        <p:spPr/>
        <p:txBody>
          <a:bodyPr/>
          <a:lstStyle/>
          <a:p>
            <a:pPr>
              <a:defRPr/>
            </a:pPr>
            <a:fld id="{E78C9E75-97FD-45D9-8ED3-955348887BB1}" type="slidenum">
              <a:rPr lang="zh-TW" altLang="en-US" smtClean="0"/>
              <a:pPr>
                <a:defRPr/>
              </a:pPr>
              <a:t>2</a:t>
            </a:fld>
            <a:endParaRPr lang="zh-TW" altLang="en-US"/>
          </a:p>
        </p:txBody>
      </p:sp>
      <p:sp>
        <p:nvSpPr>
          <p:cNvPr id="5" name="矩形 4">
            <a:extLst>
              <a:ext uri="{FF2B5EF4-FFF2-40B4-BE49-F238E27FC236}">
                <a16:creationId xmlns:a16="http://schemas.microsoft.com/office/drawing/2014/main" id="{03FDB645-4535-D947-9FA2-92EAE75A28A5}"/>
              </a:ext>
            </a:extLst>
          </p:cNvPr>
          <p:cNvSpPr>
            <a:spLocks noChangeArrowheads="1"/>
          </p:cNvSpPr>
          <p:nvPr/>
        </p:nvSpPr>
        <p:spPr bwMode="auto">
          <a:xfrm>
            <a:off x="395288" y="66774"/>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dirty="0">
                <a:solidFill>
                  <a:schemeClr val="tx2"/>
                </a:solidFill>
                <a:ea typeface="標楷體" charset="-120"/>
              </a:rPr>
              <a:t>課程大綱 </a:t>
            </a:r>
            <a:r>
              <a:rPr lang="en-US" altLang="zh-TW" sz="4400" b="1" dirty="0">
                <a:solidFill>
                  <a:schemeClr val="tx2"/>
                </a:solidFill>
                <a:ea typeface="標楷體" charset="-120"/>
              </a:rPr>
              <a:t>(Syllabus)</a:t>
            </a:r>
            <a:endParaRPr lang="zh-TW" altLang="en-US" sz="4400" b="1" dirty="0">
              <a:solidFill>
                <a:schemeClr val="tx2"/>
              </a:solidFill>
              <a:ea typeface="標楷體" charset="-120"/>
            </a:endParaRPr>
          </a:p>
        </p:txBody>
      </p:sp>
      <p:pic>
        <p:nvPicPr>
          <p:cNvPr id="6" name="Picture 5">
            <a:extLst>
              <a:ext uri="{FF2B5EF4-FFF2-40B4-BE49-F238E27FC236}">
                <a16:creationId xmlns:a16="http://schemas.microsoft.com/office/drawing/2014/main" id="{D96274DE-EE88-D64F-AEF1-CB6EFD44D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538" y="44624"/>
            <a:ext cx="962066" cy="620688"/>
          </a:xfrm>
          <a:prstGeom prst="rect">
            <a:avLst/>
          </a:prstGeom>
        </p:spPr>
      </p:pic>
      <p:pic>
        <p:nvPicPr>
          <p:cNvPr id="7" name="Picture 6">
            <a:extLst>
              <a:ext uri="{FF2B5EF4-FFF2-40B4-BE49-F238E27FC236}">
                <a16:creationId xmlns:a16="http://schemas.microsoft.com/office/drawing/2014/main" id="{4F50032B-D024-554F-81C9-57B20F3C3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430" y="718301"/>
            <a:ext cx="964282" cy="235043"/>
          </a:xfrm>
          <a:prstGeom prst="rect">
            <a:avLst/>
          </a:prstGeom>
        </p:spPr>
      </p:pic>
      <p:sp>
        <p:nvSpPr>
          <p:cNvPr id="8" name="Content Placeholder 2">
            <a:extLst>
              <a:ext uri="{FF2B5EF4-FFF2-40B4-BE49-F238E27FC236}">
                <a16:creationId xmlns:a16="http://schemas.microsoft.com/office/drawing/2014/main" id="{52117BF9-E659-A94D-8B39-CD0A833DBCF2}"/>
              </a:ext>
            </a:extLst>
          </p:cNvPr>
          <p:cNvSpPr>
            <a:spLocks noGrp="1"/>
          </p:cNvSpPr>
          <p:nvPr>
            <p:ph idx="1"/>
          </p:nvPr>
        </p:nvSpPr>
        <p:spPr>
          <a:xfrm>
            <a:off x="179512" y="980728"/>
            <a:ext cx="8786084" cy="5688632"/>
          </a:xfrm>
        </p:spPr>
        <p:txBody>
          <a:bodyPr/>
          <a:lstStyle/>
          <a:p>
            <a:pPr marL="0" indent="0">
              <a:buNone/>
            </a:pPr>
            <a:r>
              <a:rPr lang="en-US" altLang="en-US" sz="2400" dirty="0" err="1">
                <a:latin typeface="Calibri" charset="0"/>
                <a:ea typeface="標楷體" charset="-120"/>
              </a:rPr>
              <a:t>週次</a:t>
            </a:r>
            <a:r>
              <a:rPr lang="en-US" altLang="en-US" sz="2400" dirty="0">
                <a:latin typeface="Calibri" charset="0"/>
                <a:ea typeface="標楷體" charset="-120"/>
              </a:rPr>
              <a:t> (Week)    </a:t>
            </a:r>
            <a:r>
              <a:rPr lang="en-US" altLang="en-US" sz="2400" dirty="0" err="1">
                <a:latin typeface="Calibri" charset="0"/>
                <a:ea typeface="標楷體" charset="-120"/>
              </a:rPr>
              <a:t>日期</a:t>
            </a:r>
            <a:r>
              <a:rPr lang="en-US" altLang="en-US" sz="2400" dirty="0">
                <a:latin typeface="Calibri" charset="0"/>
                <a:ea typeface="標楷體" charset="-120"/>
              </a:rPr>
              <a:t> (Date)    </a:t>
            </a:r>
            <a:r>
              <a:rPr lang="en-US" altLang="en-US" sz="2400" dirty="0" err="1">
                <a:latin typeface="Calibri" charset="0"/>
                <a:ea typeface="標楷體" charset="-120"/>
              </a:rPr>
              <a:t>內容</a:t>
            </a:r>
            <a:r>
              <a:rPr lang="en-US" altLang="en-US" sz="2400" dirty="0">
                <a:latin typeface="Calibri" charset="0"/>
                <a:ea typeface="標楷體" charset="-120"/>
              </a:rPr>
              <a:t> (Subject/Topics)</a:t>
            </a:r>
            <a:endParaRPr lang="en-US" altLang="zh-TW" sz="2400" dirty="0"/>
          </a:p>
          <a:p>
            <a:pPr marL="0" indent="0">
              <a:buNone/>
            </a:pPr>
            <a:r>
              <a:rPr lang="en-US" altLang="zh-TW" sz="2400" dirty="0"/>
              <a:t>1  2021/02/23  </a:t>
            </a:r>
            <a:r>
              <a:rPr lang="zh-TW" altLang="en-US" sz="2400" dirty="0"/>
              <a:t>資料探勘介紹 </a:t>
            </a:r>
            <a:r>
              <a:rPr lang="en-US" altLang="zh-TW" sz="2400" dirty="0"/>
              <a:t>(Introduction to data mining)</a:t>
            </a:r>
          </a:p>
          <a:p>
            <a:pPr marL="0" indent="0">
              <a:buNone/>
            </a:pPr>
            <a:r>
              <a:rPr lang="en-US" altLang="zh-TW" sz="2400" dirty="0"/>
              <a:t>2  2021/03/02  ABC</a:t>
            </a:r>
            <a:r>
              <a:rPr lang="zh-TW" altLang="en-US" sz="2400" dirty="0"/>
              <a:t>：人工智慧，大數據，雲端運算 </a:t>
            </a:r>
            <a:br>
              <a:rPr lang="en-US" altLang="zh-TW" sz="2400" dirty="0"/>
            </a:br>
            <a:r>
              <a:rPr lang="en-US" altLang="zh-TW" sz="2400" dirty="0"/>
              <a:t>                            (ABC: AI, Big Data, Cloud Computing)</a:t>
            </a:r>
          </a:p>
          <a:p>
            <a:pPr marL="0" indent="0">
              <a:buNone/>
            </a:pPr>
            <a:r>
              <a:rPr lang="en-US" altLang="zh-TW" sz="2400" dirty="0"/>
              <a:t>3  2021/03/09  Python</a:t>
            </a:r>
            <a:r>
              <a:rPr lang="zh-TW" altLang="en-US" sz="2400" dirty="0"/>
              <a:t>資料探勘的基礎 </a:t>
            </a:r>
            <a:br>
              <a:rPr lang="en-US" altLang="zh-TW" sz="2400" dirty="0"/>
            </a:br>
            <a:r>
              <a:rPr lang="en-US" altLang="zh-TW" sz="2400" dirty="0"/>
              <a:t>                            (Foundations of Data Mining in Python)</a:t>
            </a:r>
          </a:p>
          <a:p>
            <a:pPr marL="0" indent="0">
              <a:buNone/>
            </a:pPr>
            <a:r>
              <a:rPr lang="en-US" altLang="zh-TW" sz="2400" dirty="0"/>
              <a:t>4  2021/03/16  </a:t>
            </a:r>
            <a:r>
              <a:rPr lang="zh-TW" altLang="en-US" sz="2400" dirty="0"/>
              <a:t>資料科學與資料探勘：</a:t>
            </a:r>
            <a:r>
              <a:rPr lang="zh-TW" altLang="en-US" sz="2000" dirty="0"/>
              <a:t>發現，分析，可視化和呈現數據</a:t>
            </a:r>
            <a:br>
              <a:rPr lang="en-US" altLang="zh-TW" sz="1800" dirty="0"/>
            </a:br>
            <a:r>
              <a:rPr lang="en-US" altLang="zh-TW" sz="1800" dirty="0"/>
              <a:t>                                     </a:t>
            </a:r>
            <a:r>
              <a:rPr lang="en-US" altLang="zh-TW" sz="2400" dirty="0"/>
              <a:t>(Data Science and Data Mining: </a:t>
            </a:r>
            <a:br>
              <a:rPr lang="en-US" altLang="zh-TW" sz="2400" dirty="0"/>
            </a:br>
            <a:r>
              <a:rPr lang="en-US" altLang="zh-TW" sz="2400" dirty="0"/>
              <a:t>                             </a:t>
            </a:r>
            <a:r>
              <a:rPr lang="en-US" altLang="zh-TW" sz="2200" dirty="0"/>
              <a:t>Discovering, Analyzing, Visualizing and Presenting Data)</a:t>
            </a:r>
          </a:p>
          <a:p>
            <a:pPr marL="0" indent="0">
              <a:buNone/>
            </a:pPr>
            <a:r>
              <a:rPr lang="en-US" altLang="zh-TW" sz="2400" dirty="0"/>
              <a:t>5  2021/03/23  </a:t>
            </a:r>
            <a:r>
              <a:rPr lang="zh-TW" altLang="en-US" sz="2400" dirty="0"/>
              <a:t>非監督學習：關聯分析，購物籃分析</a:t>
            </a:r>
            <a:br>
              <a:rPr lang="en-US" altLang="zh-TW" sz="2400" dirty="0"/>
            </a:br>
            <a:r>
              <a:rPr lang="en-US" altLang="zh-TW" sz="2400" dirty="0"/>
              <a:t>                            </a:t>
            </a:r>
            <a:r>
              <a:rPr lang="zh-TW" altLang="en-US" sz="2400" dirty="0"/>
              <a:t> </a:t>
            </a:r>
            <a:r>
              <a:rPr lang="en-US" altLang="zh-TW" sz="2400" dirty="0"/>
              <a:t>(Unsupervised Learning: Association Analysis, </a:t>
            </a:r>
            <a:br>
              <a:rPr lang="en-US" altLang="zh-TW" sz="2400" dirty="0"/>
            </a:br>
            <a:r>
              <a:rPr lang="en-US" altLang="zh-TW" sz="2400" dirty="0"/>
              <a:t>                              Market Basket Analysis)</a:t>
            </a:r>
          </a:p>
          <a:p>
            <a:pPr marL="0" indent="0">
              <a:buNone/>
            </a:pPr>
            <a:r>
              <a:rPr lang="en-US" altLang="zh-TW" sz="2400" dirty="0">
                <a:solidFill>
                  <a:schemeClr val="accent5">
                    <a:lumMod val="75000"/>
                  </a:schemeClr>
                </a:solidFill>
              </a:rPr>
              <a:t>6  2021/03/30  </a:t>
            </a:r>
            <a:r>
              <a:rPr lang="zh-TW" altLang="en-US" sz="2400" dirty="0">
                <a:solidFill>
                  <a:schemeClr val="accent5">
                    <a:lumMod val="75000"/>
                  </a:schemeClr>
                </a:solidFill>
              </a:rPr>
              <a:t>資料探勘個案研究 </a:t>
            </a:r>
            <a:r>
              <a:rPr lang="en-US" altLang="zh-TW" sz="2400" dirty="0">
                <a:solidFill>
                  <a:schemeClr val="accent5">
                    <a:lumMod val="75000"/>
                  </a:schemeClr>
                </a:solidFill>
              </a:rPr>
              <a:t>I </a:t>
            </a:r>
            <a:br>
              <a:rPr lang="en-US" altLang="zh-TW" sz="2400" dirty="0">
                <a:solidFill>
                  <a:schemeClr val="accent5">
                    <a:lumMod val="75000"/>
                  </a:schemeClr>
                </a:solidFill>
              </a:rPr>
            </a:br>
            <a:r>
              <a:rPr lang="en-US" altLang="zh-TW" sz="2400" dirty="0">
                <a:solidFill>
                  <a:schemeClr val="accent5">
                    <a:lumMod val="75000"/>
                  </a:schemeClr>
                </a:solidFill>
              </a:rPr>
              <a:t>                             (Case Study on Data Mining I)</a:t>
            </a:r>
          </a:p>
        </p:txBody>
      </p:sp>
    </p:spTree>
    <p:extLst>
      <p:ext uri="{BB962C8B-B14F-4D97-AF65-F5344CB8AC3E}">
        <p14:creationId xmlns:p14="http://schemas.microsoft.com/office/powerpoint/2010/main" val="449283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274638"/>
            <a:ext cx="8229600" cy="6178550"/>
          </a:xfrm>
        </p:spPr>
        <p:txBody>
          <a:bodyPr/>
          <a:lstStyle/>
          <a:p>
            <a:r>
              <a:rPr lang="en-US" altLang="zh-TW" sz="12000">
                <a:solidFill>
                  <a:srgbClr val="FF0000"/>
                </a:solidFill>
                <a:latin typeface="Calibri" charset="0"/>
                <a:ea typeface="標楷體" charset="-120"/>
                <a:cs typeface="新細明體" charset="-120"/>
              </a:rPr>
              <a:t>Graph</a:t>
            </a:r>
            <a:br>
              <a:rPr lang="en-US" altLang="zh-TW" sz="12000">
                <a:solidFill>
                  <a:srgbClr val="FF0000"/>
                </a:solidFill>
                <a:latin typeface="Calibri" charset="0"/>
                <a:ea typeface="標楷體" charset="-120"/>
                <a:cs typeface="新細明體" charset="-120"/>
              </a:rPr>
            </a:br>
            <a:br>
              <a:rPr lang="en-US" altLang="zh-TW" sz="12000">
                <a:solidFill>
                  <a:srgbClr val="FF0000"/>
                </a:solidFill>
                <a:latin typeface="Calibri" charset="0"/>
                <a:ea typeface="標楷體" charset="-120"/>
                <a:cs typeface="新細明體" charset="-120"/>
              </a:rPr>
            </a:br>
            <a:endParaRPr lang="en-US" altLang="en-US" sz="12000">
              <a:solidFill>
                <a:srgbClr val="FF0000"/>
              </a:solidFill>
              <a:latin typeface="Calibri" charset="0"/>
              <a:ea typeface="標楷體" charset="-120"/>
              <a:cs typeface="新細明體" charset="-120"/>
            </a:endParaRPr>
          </a:p>
        </p:txBody>
      </p:sp>
      <p:sp>
        <p:nvSpPr>
          <p:cNvPr id="25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7C02EEA-4337-3844-A84A-B5544D8938D6}" type="slidenum">
              <a:rPr kumimoji="0" lang="zh-TW" altLang="en-US" sz="1200">
                <a:solidFill>
                  <a:srgbClr val="898989"/>
                </a:solidFill>
                <a:latin typeface="Calibri" charset="0"/>
              </a:rPr>
              <a:pPr eaLnBrk="1" hangingPunct="1"/>
              <a:t>20</a:t>
            </a:fld>
            <a:endParaRPr kumimoji="0" lang="zh-TW" altLang="en-US" sz="1200">
              <a:solidFill>
                <a:srgbClr val="898989"/>
              </a:solidFill>
              <a:latin typeface="Calibri" charset="0"/>
            </a:endParaRPr>
          </a:p>
        </p:txBody>
      </p:sp>
      <p:sp>
        <p:nvSpPr>
          <p:cNvPr id="27" name="Oval 26"/>
          <p:cNvSpPr>
            <a:spLocks noChangeArrowheads="1"/>
          </p:cNvSpPr>
          <p:nvPr/>
        </p:nvSpPr>
        <p:spPr bwMode="auto">
          <a:xfrm>
            <a:off x="2700338" y="3860800"/>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28" name="Oval 27"/>
          <p:cNvSpPr>
            <a:spLocks noChangeArrowheads="1"/>
          </p:cNvSpPr>
          <p:nvPr/>
        </p:nvSpPr>
        <p:spPr bwMode="auto">
          <a:xfrm>
            <a:off x="3060700" y="5229225"/>
            <a:ext cx="719138"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29" name="Oval 28"/>
          <p:cNvSpPr>
            <a:spLocks noChangeArrowheads="1"/>
          </p:cNvSpPr>
          <p:nvPr/>
        </p:nvSpPr>
        <p:spPr bwMode="auto">
          <a:xfrm>
            <a:off x="5435600" y="4292600"/>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30" name="Oval 29"/>
          <p:cNvSpPr>
            <a:spLocks noChangeArrowheads="1"/>
          </p:cNvSpPr>
          <p:nvPr/>
        </p:nvSpPr>
        <p:spPr bwMode="auto">
          <a:xfrm>
            <a:off x="5003800" y="5805488"/>
            <a:ext cx="720725"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31" name="Oval 30"/>
          <p:cNvSpPr>
            <a:spLocks noChangeArrowheads="1"/>
          </p:cNvSpPr>
          <p:nvPr/>
        </p:nvSpPr>
        <p:spPr bwMode="auto">
          <a:xfrm>
            <a:off x="4211638" y="2924175"/>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32" name="Straight Connector 31"/>
          <p:cNvCxnSpPr>
            <a:cxnSpLocks noChangeShapeType="1"/>
            <a:stCxn id="27" idx="4"/>
            <a:endCxn id="28" idx="0"/>
          </p:cNvCxnSpPr>
          <p:nvPr/>
        </p:nvCxnSpPr>
        <p:spPr bwMode="auto">
          <a:xfrm>
            <a:off x="3060700" y="4581525"/>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p:cNvCxnSpPr>
            <a:cxnSpLocks noChangeShapeType="1"/>
            <a:stCxn id="27" idx="7"/>
            <a:endCxn id="31" idx="2"/>
          </p:cNvCxnSpPr>
          <p:nvPr/>
        </p:nvCxnSpPr>
        <p:spPr bwMode="auto">
          <a:xfrm flipV="1">
            <a:off x="3314700" y="3284538"/>
            <a:ext cx="896938" cy="6810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Connector 33"/>
          <p:cNvCxnSpPr>
            <a:cxnSpLocks noChangeShapeType="1"/>
            <a:stCxn id="28" idx="7"/>
            <a:endCxn id="31" idx="3"/>
          </p:cNvCxnSpPr>
          <p:nvPr/>
        </p:nvCxnSpPr>
        <p:spPr bwMode="auto">
          <a:xfrm flipV="1">
            <a:off x="3675063" y="3538538"/>
            <a:ext cx="642937" cy="1795462"/>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Connector 34"/>
          <p:cNvCxnSpPr>
            <a:cxnSpLocks noChangeShapeType="1"/>
            <a:stCxn id="28" idx="6"/>
            <a:endCxn id="29" idx="2"/>
          </p:cNvCxnSpPr>
          <p:nvPr/>
        </p:nvCxnSpPr>
        <p:spPr bwMode="auto">
          <a:xfrm flipV="1">
            <a:off x="3779838" y="4652963"/>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Connector 35"/>
          <p:cNvCxnSpPr>
            <a:cxnSpLocks noChangeShapeType="1"/>
            <a:stCxn id="28" idx="6"/>
            <a:endCxn id="30" idx="2"/>
          </p:cNvCxnSpPr>
          <p:nvPr/>
        </p:nvCxnSpPr>
        <p:spPr bwMode="auto">
          <a:xfrm>
            <a:off x="3779838" y="5589588"/>
            <a:ext cx="1223962" cy="576262"/>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2115771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標題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Application of SNA</a:t>
            </a:r>
            <a:endParaRPr lang="zh-TW" altLang="en-US">
              <a:solidFill>
                <a:schemeClr val="accent1"/>
              </a:solidFill>
              <a:latin typeface="Calibri" charset="0"/>
              <a:ea typeface="標楷體" charset="-120"/>
              <a:cs typeface="新細明體" charset="-120"/>
            </a:endParaRPr>
          </a:p>
        </p:txBody>
      </p:sp>
      <p:sp>
        <p:nvSpPr>
          <p:cNvPr id="83970" name="內容版面配置區 2"/>
          <p:cNvSpPr>
            <a:spLocks noGrp="1"/>
          </p:cNvSpPr>
          <p:nvPr>
            <p:ph idx="1"/>
          </p:nvPr>
        </p:nvSpPr>
        <p:spPr/>
        <p:txBody>
          <a:bodyPr/>
          <a:lstStyle/>
          <a:p>
            <a:pPr marL="0" indent="0" algn="ctr">
              <a:buFont typeface="Arial" charset="0"/>
              <a:buNone/>
            </a:pPr>
            <a:r>
              <a:rPr lang="en-US" altLang="zh-TW" sz="6000" b="1">
                <a:solidFill>
                  <a:srgbClr val="FF0000"/>
                </a:solidFill>
                <a:latin typeface="Calibri" charset="0"/>
                <a:ea typeface="標楷體" charset="-120"/>
                <a:cs typeface="新細明體" charset="-120"/>
              </a:rPr>
              <a:t>Social Network Analysis </a:t>
            </a:r>
            <a:br>
              <a:rPr lang="en-US" altLang="zh-TW" sz="6000" b="1">
                <a:solidFill>
                  <a:srgbClr val="FF0000"/>
                </a:solidFill>
                <a:latin typeface="Calibri" charset="0"/>
                <a:ea typeface="標楷體" charset="-120"/>
                <a:cs typeface="新細明體" charset="-120"/>
              </a:rPr>
            </a:br>
            <a:r>
              <a:rPr lang="en-US" altLang="zh-TW" sz="6000" b="1">
                <a:latin typeface="Calibri" charset="0"/>
                <a:ea typeface="標楷體" charset="-120"/>
                <a:cs typeface="新細明體" charset="-120"/>
              </a:rPr>
              <a:t>of </a:t>
            </a:r>
            <a:br>
              <a:rPr lang="en-US" altLang="zh-TW" sz="6000" b="1">
                <a:latin typeface="Calibri" charset="0"/>
                <a:ea typeface="標楷體" charset="-120"/>
                <a:cs typeface="新細明體" charset="-120"/>
              </a:rPr>
            </a:br>
            <a:r>
              <a:rPr lang="en-US" altLang="zh-TW" sz="6000" b="1">
                <a:solidFill>
                  <a:srgbClr val="FF0000"/>
                </a:solidFill>
                <a:latin typeface="Calibri" charset="0"/>
                <a:ea typeface="標楷體" charset="-120"/>
                <a:cs typeface="新細明體" charset="-120"/>
              </a:rPr>
              <a:t>Research Collaboration </a:t>
            </a:r>
            <a:br>
              <a:rPr lang="en-US" altLang="zh-TW" sz="6000" b="1">
                <a:solidFill>
                  <a:srgbClr val="FF0000"/>
                </a:solidFill>
                <a:latin typeface="Calibri" charset="0"/>
                <a:ea typeface="標楷體" charset="-120"/>
                <a:cs typeface="新細明體" charset="-120"/>
              </a:rPr>
            </a:br>
            <a:r>
              <a:rPr lang="en-US" altLang="zh-TW" sz="6000" b="1">
                <a:latin typeface="Calibri" charset="0"/>
                <a:ea typeface="標楷體" charset="-120"/>
                <a:cs typeface="新細明體" charset="-120"/>
              </a:rPr>
              <a:t>in </a:t>
            </a:r>
            <a:br>
              <a:rPr lang="en-US" altLang="zh-TW" sz="6000" b="1">
                <a:latin typeface="Calibri" charset="0"/>
                <a:ea typeface="標楷體" charset="-120"/>
                <a:cs typeface="新細明體" charset="-120"/>
              </a:rPr>
            </a:br>
            <a:r>
              <a:rPr lang="en-US" altLang="zh-TW" sz="4000" b="1">
                <a:latin typeface="Calibri" charset="0"/>
                <a:ea typeface="標楷體" charset="-120"/>
                <a:cs typeface="新細明體" charset="-120"/>
              </a:rPr>
              <a:t>Information Reuse and Integration</a:t>
            </a:r>
            <a:endParaRPr lang="zh-TW" altLang="en-US" sz="4000" b="1">
              <a:latin typeface="Calibri" charset="0"/>
              <a:ea typeface="標楷體" charset="-120"/>
              <a:cs typeface="新細明體" charset="-120"/>
            </a:endParaRPr>
          </a:p>
        </p:txBody>
      </p:sp>
      <p:sp>
        <p:nvSpPr>
          <p:cNvPr id="8397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381CC17-879E-9B4F-A810-DAA76B316B05}" type="slidenum">
              <a:rPr kumimoji="0" lang="zh-TW" altLang="en-US" sz="1200">
                <a:solidFill>
                  <a:srgbClr val="898989"/>
                </a:solidFill>
                <a:latin typeface="Calibri" charset="0"/>
                <a:ea typeface="新細明體" charset="-120"/>
              </a:rPr>
              <a:pPr eaLnBrk="1" hangingPunct="1"/>
              <a:t>200</a:t>
            </a:fld>
            <a:endParaRPr kumimoji="0" lang="zh-TW" altLang="en-US" sz="1200">
              <a:solidFill>
                <a:srgbClr val="898989"/>
              </a:solidFill>
              <a:latin typeface="Calibri" charset="0"/>
              <a:ea typeface="新細明體" charset="-120"/>
            </a:endParaRPr>
          </a:p>
        </p:txBody>
      </p:sp>
      <p:sp>
        <p:nvSpPr>
          <p:cNvPr id="83972"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203857868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457200" y="274638"/>
            <a:ext cx="8229600" cy="706437"/>
          </a:xfrm>
        </p:spPr>
        <p:txBody>
          <a:bodyPr>
            <a:normAutofit fontScale="90000"/>
          </a:bodyPr>
          <a:lstStyle/>
          <a:p>
            <a:r>
              <a:rPr lang="en-US" altLang="zh-TW">
                <a:solidFill>
                  <a:srgbClr val="4F81BD"/>
                </a:solidFill>
                <a:latin typeface="Calibri" charset="0"/>
                <a:ea typeface="標楷體" charset="-120"/>
                <a:cs typeface="新細明體" charset="-120"/>
              </a:rPr>
              <a:t>Example of SNA Data Source</a:t>
            </a:r>
          </a:p>
        </p:txBody>
      </p:sp>
      <p:sp>
        <p:nvSpPr>
          <p:cNvPr id="849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C103FA4-3577-8648-B6D7-69D3EB280EC5}" type="slidenum">
              <a:rPr kumimoji="0" lang="zh-TW" altLang="en-US" sz="1200">
                <a:solidFill>
                  <a:srgbClr val="898989"/>
                </a:solidFill>
                <a:latin typeface="Calibri" charset="0"/>
                <a:ea typeface="新細明體" charset="-120"/>
              </a:rPr>
              <a:pPr eaLnBrk="1" hangingPunct="1"/>
              <a:t>201</a:t>
            </a:fld>
            <a:endParaRPr kumimoji="0" lang="zh-TW" altLang="en-US" sz="1200">
              <a:solidFill>
                <a:srgbClr val="898989"/>
              </a:solidFill>
              <a:latin typeface="Calibri" charset="0"/>
              <a:ea typeface="新細明體" charset="-120"/>
            </a:endParaRPr>
          </a:p>
        </p:txBody>
      </p:sp>
      <p:pic>
        <p:nvPicPr>
          <p:cNvPr id="849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268413"/>
            <a:ext cx="8748713"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5"/>
          <p:cNvSpPr>
            <a:spLocks noChangeArrowheads="1"/>
          </p:cNvSpPr>
          <p:nvPr/>
        </p:nvSpPr>
        <p:spPr bwMode="auto">
          <a:xfrm>
            <a:off x="971550" y="6488113"/>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800">
                <a:ea typeface="MS PGothic" charset="-128"/>
              </a:rPr>
              <a:t>Source: </a:t>
            </a:r>
            <a:r>
              <a:rPr lang="en-US" altLang="zh-TW" sz="1800">
                <a:ea typeface="MS PGothic" charset="-128"/>
                <a:hlinkClick r:id="rId3"/>
              </a:rPr>
              <a:t>http://www.informatik.uni-trier.de/~ley/db/conf/iri/iri2010.html</a:t>
            </a:r>
            <a:endParaRPr lang="en-US" altLang="zh-TW" sz="1800">
              <a:ea typeface="MS PGothic" charset="-128"/>
            </a:endParaRPr>
          </a:p>
        </p:txBody>
      </p:sp>
    </p:spTree>
    <p:extLst>
      <p:ext uri="{BB962C8B-B14F-4D97-AF65-F5344CB8AC3E}">
        <p14:creationId xmlns:p14="http://schemas.microsoft.com/office/powerpoint/2010/main" val="410376720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標題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Research Question</a:t>
            </a:r>
            <a:endParaRPr lang="zh-TW" altLang="en-US">
              <a:solidFill>
                <a:schemeClr val="accent1"/>
              </a:solidFill>
              <a:latin typeface="Calibri" charset="0"/>
              <a:ea typeface="標楷體" charset="-120"/>
              <a:cs typeface="新細明體" charset="-120"/>
            </a:endParaRPr>
          </a:p>
        </p:txBody>
      </p:sp>
      <p:sp>
        <p:nvSpPr>
          <p:cNvPr id="86018" name="內容版面配置區 2"/>
          <p:cNvSpPr>
            <a:spLocks noGrp="1"/>
          </p:cNvSpPr>
          <p:nvPr>
            <p:ph idx="1"/>
          </p:nvPr>
        </p:nvSpPr>
        <p:spPr/>
        <p:txBody>
          <a:bodyPr/>
          <a:lstStyle/>
          <a:p>
            <a:r>
              <a:rPr lang="en-US" altLang="zh-TW">
                <a:latin typeface="Calibri" charset="0"/>
                <a:ea typeface="標楷體" charset="-120"/>
                <a:cs typeface="新細明體" charset="-120"/>
              </a:rPr>
              <a:t>RQ1: What are the </a:t>
            </a:r>
            <a:br>
              <a:rPr lang="en-US" altLang="zh-TW">
                <a:latin typeface="Calibri" charset="0"/>
                <a:ea typeface="標楷體" charset="-120"/>
                <a:cs typeface="新細明體" charset="-120"/>
              </a:rPr>
            </a:br>
            <a:r>
              <a:rPr lang="en-US" altLang="zh-TW">
                <a:latin typeface="Calibri" charset="0"/>
                <a:ea typeface="標楷體" charset="-120"/>
                <a:cs typeface="新細明體" charset="-120"/>
              </a:rPr>
              <a:t>scientific </a:t>
            </a:r>
            <a:r>
              <a:rPr lang="en-US" altLang="zh-TW">
                <a:solidFill>
                  <a:srgbClr val="FF0000"/>
                </a:solidFill>
                <a:latin typeface="Calibri" charset="0"/>
                <a:ea typeface="標楷體" charset="-120"/>
                <a:cs typeface="新細明體" charset="-120"/>
              </a:rPr>
              <a:t>collaboration patterns </a:t>
            </a:r>
            <a:br>
              <a:rPr lang="en-US" altLang="zh-TW">
                <a:latin typeface="Calibri" charset="0"/>
                <a:ea typeface="標楷體" charset="-120"/>
                <a:cs typeface="新細明體" charset="-120"/>
              </a:rPr>
            </a:br>
            <a:r>
              <a:rPr lang="en-US" altLang="zh-TW">
                <a:latin typeface="Calibri" charset="0"/>
                <a:ea typeface="標楷體" charset="-120"/>
                <a:cs typeface="新細明體" charset="-120"/>
              </a:rPr>
              <a:t>in the IRI research community?</a:t>
            </a:r>
          </a:p>
          <a:p>
            <a:endParaRPr lang="en-US" altLang="zh-TW">
              <a:latin typeface="Calibri" charset="0"/>
              <a:ea typeface="標楷體" charset="-120"/>
              <a:cs typeface="新細明體" charset="-120"/>
            </a:endParaRPr>
          </a:p>
          <a:p>
            <a:r>
              <a:rPr lang="en-US" altLang="zh-TW">
                <a:latin typeface="Calibri" charset="0"/>
                <a:ea typeface="標楷體" charset="-120"/>
                <a:cs typeface="新細明體" charset="-120"/>
              </a:rPr>
              <a:t>RQ2: Who are the </a:t>
            </a:r>
            <a:br>
              <a:rPr lang="en-US" altLang="zh-TW">
                <a:latin typeface="Calibri" charset="0"/>
                <a:ea typeface="標楷體" charset="-120"/>
                <a:cs typeface="新細明體" charset="-120"/>
              </a:rPr>
            </a:br>
            <a:r>
              <a:rPr lang="en-US" altLang="zh-TW">
                <a:solidFill>
                  <a:srgbClr val="FF0000"/>
                </a:solidFill>
                <a:latin typeface="Calibri" charset="0"/>
                <a:ea typeface="標楷體" charset="-120"/>
                <a:cs typeface="新細明體" charset="-120"/>
              </a:rPr>
              <a:t>prominent researchers </a:t>
            </a:r>
            <a:br>
              <a:rPr lang="en-US" altLang="zh-TW">
                <a:latin typeface="Calibri" charset="0"/>
                <a:ea typeface="標楷體" charset="-120"/>
                <a:cs typeface="新細明體" charset="-120"/>
              </a:rPr>
            </a:br>
            <a:r>
              <a:rPr lang="en-US" altLang="zh-TW">
                <a:latin typeface="Calibri" charset="0"/>
                <a:ea typeface="標楷體" charset="-120"/>
                <a:cs typeface="新細明體" charset="-120"/>
              </a:rPr>
              <a:t>in the IRI community?</a:t>
            </a:r>
          </a:p>
          <a:p>
            <a:endParaRPr lang="zh-TW" altLang="en-US">
              <a:latin typeface="Calibri" charset="0"/>
              <a:ea typeface="標楷體" charset="-120"/>
              <a:cs typeface="新細明體" charset="-120"/>
            </a:endParaRPr>
          </a:p>
        </p:txBody>
      </p:sp>
      <p:sp>
        <p:nvSpPr>
          <p:cNvPr id="8601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6327F82-FCA8-A84E-B8F7-BDC5A14446D1}" type="slidenum">
              <a:rPr kumimoji="0" lang="zh-TW" altLang="en-US" sz="1200">
                <a:solidFill>
                  <a:srgbClr val="898989"/>
                </a:solidFill>
                <a:latin typeface="Calibri" charset="0"/>
                <a:ea typeface="新細明體" charset="-120"/>
              </a:rPr>
              <a:pPr eaLnBrk="1" hangingPunct="1"/>
              <a:t>202</a:t>
            </a:fld>
            <a:endParaRPr kumimoji="0" lang="zh-TW" altLang="en-US" sz="1200">
              <a:solidFill>
                <a:srgbClr val="898989"/>
              </a:solidFill>
              <a:latin typeface="Calibri" charset="0"/>
              <a:ea typeface="新細明體" charset="-120"/>
            </a:endParaRPr>
          </a:p>
        </p:txBody>
      </p:sp>
      <p:sp>
        <p:nvSpPr>
          <p:cNvPr id="86020"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301855845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標題 1"/>
          <p:cNvSpPr>
            <a:spLocks noGrp="1"/>
          </p:cNvSpPr>
          <p:nvPr>
            <p:ph type="title"/>
          </p:nvPr>
        </p:nvSpPr>
        <p:spPr/>
        <p:txBody>
          <a:bodyPr/>
          <a:lstStyle/>
          <a:p>
            <a:r>
              <a:rPr lang="en-US" altLang="zh-TW">
                <a:solidFill>
                  <a:srgbClr val="4F81BD"/>
                </a:solidFill>
                <a:latin typeface="Calibri" charset="0"/>
                <a:ea typeface="標楷體" charset="-120"/>
                <a:cs typeface="新細明體" charset="-120"/>
              </a:rPr>
              <a:t>Methodology</a:t>
            </a:r>
            <a:endParaRPr lang="zh-TW" altLang="en-US">
              <a:solidFill>
                <a:srgbClr val="4F81BD"/>
              </a:solidFill>
              <a:latin typeface="Calibri" charset="0"/>
              <a:ea typeface="標楷體" charset="-120"/>
              <a:cs typeface="新細明體" charset="-120"/>
            </a:endParaRPr>
          </a:p>
        </p:txBody>
      </p:sp>
      <p:sp>
        <p:nvSpPr>
          <p:cNvPr id="87042" name="內容版面配置區 2"/>
          <p:cNvSpPr>
            <a:spLocks noGrp="1"/>
          </p:cNvSpPr>
          <p:nvPr>
            <p:ph idx="1"/>
          </p:nvPr>
        </p:nvSpPr>
        <p:spPr>
          <a:xfrm>
            <a:off x="457200" y="1268413"/>
            <a:ext cx="8229600" cy="4857750"/>
          </a:xfrm>
        </p:spPr>
        <p:txBody>
          <a:bodyPr>
            <a:normAutofit lnSpcReduction="10000"/>
          </a:bodyPr>
          <a:lstStyle/>
          <a:p>
            <a:pPr eaLnBrk="1" hangingPunct="1"/>
            <a:r>
              <a:rPr lang="en-US" altLang="zh-TW" sz="2800">
                <a:latin typeface="Calibri" charset="0"/>
                <a:ea typeface="標楷體" charset="-120"/>
                <a:cs typeface="新細明體" charset="-120"/>
              </a:rPr>
              <a:t>Developed a simple </a:t>
            </a:r>
            <a:r>
              <a:rPr lang="en-US" altLang="zh-TW" sz="2800">
                <a:solidFill>
                  <a:srgbClr val="FF0000"/>
                </a:solidFill>
                <a:latin typeface="Calibri" charset="0"/>
                <a:ea typeface="標楷體" charset="-120"/>
                <a:cs typeface="新細明體" charset="-120"/>
              </a:rPr>
              <a:t>web focused crawler </a:t>
            </a:r>
            <a:r>
              <a:rPr lang="en-US" altLang="zh-TW" sz="2800">
                <a:latin typeface="Calibri" charset="0"/>
                <a:ea typeface="標楷體" charset="-120"/>
                <a:cs typeface="新細明體" charset="-120"/>
              </a:rPr>
              <a:t>program to download literature information about all IRI papers published between </a:t>
            </a:r>
            <a:r>
              <a:rPr lang="en-US" altLang="zh-TW" sz="2800">
                <a:solidFill>
                  <a:srgbClr val="FF0000"/>
                </a:solidFill>
                <a:latin typeface="Calibri" charset="0"/>
                <a:ea typeface="標楷體" charset="-120"/>
                <a:cs typeface="新細明體" charset="-120"/>
              </a:rPr>
              <a:t>2003 and 2010 </a:t>
            </a:r>
            <a:r>
              <a:rPr lang="en-US" altLang="zh-TW" sz="2800">
                <a:latin typeface="Calibri" charset="0"/>
                <a:ea typeface="標楷體" charset="-120"/>
                <a:cs typeface="新細明體" charset="-120"/>
              </a:rPr>
              <a:t>from </a:t>
            </a:r>
            <a:r>
              <a:rPr lang="en-US" altLang="zh-TW" sz="2800">
                <a:solidFill>
                  <a:srgbClr val="FF0000"/>
                </a:solidFill>
                <a:latin typeface="Calibri" charset="0"/>
                <a:ea typeface="標楷體" charset="-120"/>
                <a:cs typeface="新細明體" charset="-120"/>
              </a:rPr>
              <a:t>IEEE Xplore</a:t>
            </a:r>
            <a:r>
              <a:rPr lang="en-US" altLang="zh-TW" sz="2800">
                <a:latin typeface="Calibri" charset="0"/>
                <a:ea typeface="標楷體" charset="-120"/>
                <a:cs typeface="新細明體" charset="-120"/>
              </a:rPr>
              <a:t> and </a:t>
            </a:r>
            <a:r>
              <a:rPr lang="en-US" altLang="zh-TW" sz="2800">
                <a:solidFill>
                  <a:srgbClr val="FF0000"/>
                </a:solidFill>
                <a:latin typeface="Calibri" charset="0"/>
                <a:ea typeface="標楷體" charset="-120"/>
                <a:cs typeface="新細明體" charset="-120"/>
              </a:rPr>
              <a:t>DBLP</a:t>
            </a:r>
            <a:r>
              <a:rPr lang="en-US" altLang="zh-TW" sz="2800">
                <a:latin typeface="Calibri" charset="0"/>
                <a:ea typeface="標楷體" charset="-120"/>
                <a:cs typeface="新細明體" charset="-120"/>
              </a:rPr>
              <a:t>.</a:t>
            </a:r>
          </a:p>
          <a:p>
            <a:pPr lvl="1"/>
            <a:r>
              <a:rPr lang="en-US" altLang="zh-TW">
                <a:solidFill>
                  <a:srgbClr val="FF0000"/>
                </a:solidFill>
                <a:latin typeface="Calibri" charset="0"/>
                <a:ea typeface="標楷體" charset="-120"/>
                <a:cs typeface="新細明體" charset="-120"/>
              </a:rPr>
              <a:t>767</a:t>
            </a:r>
            <a:r>
              <a:rPr lang="en-US" altLang="zh-TW">
                <a:latin typeface="Calibri" charset="0"/>
                <a:ea typeface="標楷體" charset="-120"/>
                <a:cs typeface="新細明體" charset="-120"/>
              </a:rPr>
              <a:t> paper</a:t>
            </a:r>
          </a:p>
          <a:p>
            <a:pPr lvl="1"/>
            <a:r>
              <a:rPr lang="en-US" altLang="zh-TW">
                <a:solidFill>
                  <a:srgbClr val="FF0000"/>
                </a:solidFill>
                <a:latin typeface="Calibri" charset="0"/>
                <a:ea typeface="標楷體" charset="-120"/>
                <a:cs typeface="新細明體" charset="-120"/>
              </a:rPr>
              <a:t>1599</a:t>
            </a:r>
            <a:r>
              <a:rPr lang="en-US" altLang="zh-TW">
                <a:latin typeface="Calibri" charset="0"/>
                <a:ea typeface="標楷體" charset="-120"/>
                <a:cs typeface="新細明體" charset="-120"/>
              </a:rPr>
              <a:t> distinct author</a:t>
            </a:r>
          </a:p>
          <a:p>
            <a:pPr eaLnBrk="1" hangingPunct="1"/>
            <a:r>
              <a:rPr lang="en-US" altLang="zh-TW" sz="2800">
                <a:latin typeface="Calibri" charset="0"/>
                <a:ea typeface="標楷體" charset="-120"/>
                <a:cs typeface="新細明體" charset="-120"/>
              </a:rPr>
              <a:t>Developed a program to convert the list of coauthors into the </a:t>
            </a:r>
            <a:r>
              <a:rPr lang="en-US" altLang="zh-TW" sz="2800">
                <a:solidFill>
                  <a:srgbClr val="FF0000"/>
                </a:solidFill>
                <a:latin typeface="Calibri" charset="0"/>
                <a:ea typeface="標楷體" charset="-120"/>
                <a:cs typeface="新細明體" charset="-120"/>
              </a:rPr>
              <a:t>format of a network file </a:t>
            </a:r>
            <a:r>
              <a:rPr lang="en-US" altLang="zh-TW" sz="2800">
                <a:latin typeface="Calibri" charset="0"/>
                <a:ea typeface="標楷體" charset="-120"/>
                <a:cs typeface="新細明體" charset="-120"/>
              </a:rPr>
              <a:t>which can be readable by social network analysis software. </a:t>
            </a:r>
          </a:p>
          <a:p>
            <a:pPr eaLnBrk="1" hangingPunct="1"/>
            <a:r>
              <a:rPr lang="en-US" altLang="zh-TW" sz="2800" i="1">
                <a:solidFill>
                  <a:srgbClr val="FF0000"/>
                </a:solidFill>
                <a:latin typeface="Calibri" charset="0"/>
                <a:ea typeface="標楷體" charset="-120"/>
                <a:cs typeface="新細明體" charset="-120"/>
              </a:rPr>
              <a:t>UCINet</a:t>
            </a:r>
            <a:r>
              <a:rPr lang="en-US" altLang="zh-TW" sz="2800">
                <a:latin typeface="Calibri" charset="0"/>
                <a:ea typeface="標楷體" charset="-120"/>
                <a:cs typeface="新細明體" charset="-120"/>
              </a:rPr>
              <a:t> and </a:t>
            </a:r>
            <a:r>
              <a:rPr lang="en-US" altLang="zh-TW" sz="2800" i="1">
                <a:solidFill>
                  <a:srgbClr val="FF0000"/>
                </a:solidFill>
                <a:latin typeface="Calibri" charset="0"/>
                <a:ea typeface="標楷體" charset="-120"/>
                <a:cs typeface="新細明體" charset="-120"/>
              </a:rPr>
              <a:t>Pajek</a:t>
            </a:r>
            <a:r>
              <a:rPr lang="en-US" altLang="zh-TW" sz="2800">
                <a:latin typeface="Calibri" charset="0"/>
                <a:ea typeface="標楷體" charset="-120"/>
                <a:cs typeface="新細明體" charset="-120"/>
              </a:rPr>
              <a:t> were used in this study for the social network analysis.</a:t>
            </a:r>
            <a:endParaRPr lang="zh-TW" altLang="en-US" sz="2800">
              <a:latin typeface="Calibri" charset="0"/>
              <a:ea typeface="標楷體" charset="-120"/>
              <a:cs typeface="新細明體" charset="-120"/>
            </a:endParaRPr>
          </a:p>
          <a:p>
            <a:endParaRPr lang="en-US" altLang="zh-TW" sz="2800">
              <a:latin typeface="Calibri" charset="0"/>
              <a:ea typeface="標楷體" charset="-120"/>
              <a:cs typeface="新細明體" charset="-120"/>
            </a:endParaRPr>
          </a:p>
        </p:txBody>
      </p:sp>
      <p:sp>
        <p:nvSpPr>
          <p:cNvPr id="87043"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8A4007D-2318-8F49-8D0D-6133F0C0EE88}" type="slidenum">
              <a:rPr kumimoji="0" lang="zh-TW" altLang="en-US" sz="1200">
                <a:solidFill>
                  <a:srgbClr val="898989"/>
                </a:solidFill>
                <a:latin typeface="Calibri" charset="0"/>
                <a:ea typeface="新細明體" charset="-120"/>
              </a:rPr>
              <a:pPr eaLnBrk="1" hangingPunct="1"/>
              <a:t>203</a:t>
            </a:fld>
            <a:endParaRPr kumimoji="0" lang="zh-TW" altLang="en-US" sz="1200">
              <a:solidFill>
                <a:srgbClr val="898989"/>
              </a:solidFill>
              <a:latin typeface="Calibri" charset="0"/>
              <a:ea typeface="新細明體" charset="-120"/>
            </a:endParaRPr>
          </a:p>
        </p:txBody>
      </p:sp>
      <p:sp>
        <p:nvSpPr>
          <p:cNvPr id="87044"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283931783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標題 1"/>
          <p:cNvSpPr>
            <a:spLocks noGrp="1"/>
          </p:cNvSpPr>
          <p:nvPr>
            <p:ph type="title"/>
          </p:nvPr>
        </p:nvSpPr>
        <p:spPr>
          <a:xfrm>
            <a:off x="468313" y="44450"/>
            <a:ext cx="8229600" cy="1143000"/>
          </a:xfrm>
        </p:spPr>
        <p:txBody>
          <a:bodyPr>
            <a:normAutofit fontScale="90000"/>
          </a:bodyPr>
          <a:lstStyle/>
          <a:p>
            <a:r>
              <a:rPr lang="en-US" altLang="zh-TW">
                <a:solidFill>
                  <a:srgbClr val="4F81BD"/>
                </a:solidFill>
                <a:latin typeface="Calibri" charset="0"/>
                <a:ea typeface="標楷體" charset="-120"/>
                <a:cs typeface="新細明體" charset="-120"/>
              </a:rPr>
              <a:t>Top10 prolific authors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(IRI 2003-2010)</a:t>
            </a:r>
            <a:endParaRPr lang="zh-TW" altLang="en-US">
              <a:solidFill>
                <a:srgbClr val="4F81BD"/>
              </a:solidFill>
              <a:latin typeface="Calibri" charset="0"/>
              <a:ea typeface="標楷體" charset="-120"/>
              <a:cs typeface="新細明體" charset="-120"/>
            </a:endParaRPr>
          </a:p>
        </p:txBody>
      </p:sp>
      <p:sp>
        <p:nvSpPr>
          <p:cNvPr id="88066" name="內容版面配置區 2"/>
          <p:cNvSpPr>
            <a:spLocks noGrp="1"/>
          </p:cNvSpPr>
          <p:nvPr>
            <p:ph idx="1"/>
          </p:nvPr>
        </p:nvSpPr>
        <p:spPr>
          <a:xfrm>
            <a:off x="457200" y="1268413"/>
            <a:ext cx="8229600" cy="5040312"/>
          </a:xfrm>
        </p:spPr>
        <p:txBody>
          <a:bodyPr>
            <a:normAutofit lnSpcReduction="10000"/>
          </a:bodyPr>
          <a:lstStyle/>
          <a:p>
            <a:pPr marL="514350" indent="-514350">
              <a:buFont typeface="Calibri" charset="0"/>
              <a:buAutoNum type="arabicPeriod"/>
            </a:pPr>
            <a:r>
              <a:rPr lang="en-US" altLang="zh-TW" sz="2800">
                <a:latin typeface="Calibri" charset="0"/>
                <a:ea typeface="標楷體" charset="-120"/>
                <a:cs typeface="新細明體" charset="-120"/>
              </a:rPr>
              <a:t>Stuart Harvey Rubin</a:t>
            </a:r>
          </a:p>
          <a:p>
            <a:pPr marL="514350" indent="-514350">
              <a:buFont typeface="Calibri" charset="0"/>
              <a:buAutoNum type="arabicPeriod"/>
            </a:pPr>
            <a:r>
              <a:rPr lang="en-US" altLang="zh-TW" sz="2800">
                <a:latin typeface="Calibri" charset="0"/>
                <a:ea typeface="標楷體" charset="-120"/>
                <a:cs typeface="新細明體" charset="-120"/>
              </a:rPr>
              <a:t>Taghi M. Khoshgoftaar</a:t>
            </a:r>
          </a:p>
          <a:p>
            <a:pPr marL="514350" indent="-514350">
              <a:buFont typeface="Calibri" charset="0"/>
              <a:buAutoNum type="arabicPeriod"/>
            </a:pPr>
            <a:r>
              <a:rPr lang="en-US" altLang="zh-TW" sz="2800">
                <a:latin typeface="Calibri" charset="0"/>
                <a:ea typeface="標楷體" charset="-120"/>
                <a:cs typeface="新細明體" charset="-120"/>
              </a:rPr>
              <a:t>Shu-Ching Chen</a:t>
            </a:r>
          </a:p>
          <a:p>
            <a:pPr marL="514350" indent="-514350">
              <a:buFont typeface="Calibri" charset="0"/>
              <a:buAutoNum type="arabicPeriod"/>
            </a:pPr>
            <a:r>
              <a:rPr lang="en-US" altLang="zh-TW" sz="2800">
                <a:latin typeface="Calibri" charset="0"/>
                <a:ea typeface="標楷體" charset="-120"/>
                <a:cs typeface="新細明體" charset="-120"/>
              </a:rPr>
              <a:t>Mei-Ling Shyu</a:t>
            </a:r>
          </a:p>
          <a:p>
            <a:pPr marL="514350" indent="-514350">
              <a:buFont typeface="Calibri" charset="0"/>
              <a:buAutoNum type="arabicPeriod"/>
            </a:pPr>
            <a:r>
              <a:rPr lang="en-US" altLang="zh-TW" sz="2800">
                <a:latin typeface="Calibri" charset="0"/>
                <a:ea typeface="標楷體" charset="-120"/>
                <a:cs typeface="新細明體" charset="-120"/>
              </a:rPr>
              <a:t>Mohamed E. Fayad</a:t>
            </a:r>
          </a:p>
          <a:p>
            <a:pPr marL="514350" indent="-514350">
              <a:buFont typeface="Calibri" charset="0"/>
              <a:buAutoNum type="arabicPeriod"/>
            </a:pPr>
            <a:r>
              <a:rPr lang="en-US" altLang="zh-TW" sz="2800">
                <a:latin typeface="Calibri" charset="0"/>
                <a:ea typeface="標楷體" charset="-120"/>
                <a:cs typeface="新細明體" charset="-120"/>
              </a:rPr>
              <a:t>Reda Alhajj</a:t>
            </a:r>
          </a:p>
          <a:p>
            <a:pPr marL="514350" indent="-514350">
              <a:buFont typeface="Calibri" charset="0"/>
              <a:buAutoNum type="arabicPeriod"/>
            </a:pPr>
            <a:r>
              <a:rPr lang="en-US" altLang="zh-TW" sz="2800">
                <a:latin typeface="Calibri" charset="0"/>
                <a:ea typeface="標楷體" charset="-120"/>
                <a:cs typeface="新細明體" charset="-120"/>
              </a:rPr>
              <a:t>Du Zhang</a:t>
            </a:r>
          </a:p>
          <a:p>
            <a:pPr marL="514350" indent="-514350">
              <a:buFont typeface="Calibri" charset="0"/>
              <a:buAutoNum type="arabicPeriod"/>
            </a:pPr>
            <a:r>
              <a:rPr lang="en-US" altLang="zh-TW" sz="2800">
                <a:latin typeface="Calibri" charset="0"/>
                <a:ea typeface="標楷體" charset="-120"/>
                <a:cs typeface="新細明體" charset="-120"/>
              </a:rPr>
              <a:t>Wen-Lian Hsu</a:t>
            </a:r>
          </a:p>
          <a:p>
            <a:pPr marL="514350" indent="-514350">
              <a:buFont typeface="Calibri" charset="0"/>
              <a:buAutoNum type="arabicPeriod"/>
            </a:pPr>
            <a:r>
              <a:rPr lang="en-US" altLang="zh-TW" sz="2800">
                <a:latin typeface="Calibri" charset="0"/>
                <a:ea typeface="標楷體" charset="-120"/>
                <a:cs typeface="新細明體" charset="-120"/>
              </a:rPr>
              <a:t>Jason Van Hulse</a:t>
            </a:r>
          </a:p>
          <a:p>
            <a:pPr marL="514350" indent="-514350">
              <a:buFont typeface="Calibri" charset="0"/>
              <a:buAutoNum type="arabicPeriod"/>
            </a:pPr>
            <a:r>
              <a:rPr lang="en-US" altLang="zh-TW" sz="2800">
                <a:latin typeface="Calibri" charset="0"/>
                <a:ea typeface="標楷體" charset="-120"/>
                <a:cs typeface="新細明體" charset="-120"/>
              </a:rPr>
              <a:t>Min-Yuh Day</a:t>
            </a:r>
            <a:endParaRPr lang="zh-TW" altLang="en-US" sz="2800">
              <a:latin typeface="Calibri" charset="0"/>
              <a:ea typeface="標楷體" charset="-120"/>
              <a:cs typeface="新細明體" charset="-120"/>
            </a:endParaRPr>
          </a:p>
        </p:txBody>
      </p:sp>
      <p:sp>
        <p:nvSpPr>
          <p:cNvPr id="88067"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FD5EBA5-181F-A74F-8E8C-8D17D8A8EB1F}" type="slidenum">
              <a:rPr kumimoji="0" lang="zh-TW" altLang="en-US" sz="1200">
                <a:solidFill>
                  <a:srgbClr val="898989"/>
                </a:solidFill>
                <a:latin typeface="Calibri" charset="0"/>
                <a:ea typeface="新細明體" charset="-120"/>
              </a:rPr>
              <a:pPr eaLnBrk="1" hangingPunct="1"/>
              <a:t>204</a:t>
            </a:fld>
            <a:endParaRPr kumimoji="0" lang="zh-TW" altLang="en-US" sz="1200">
              <a:solidFill>
                <a:srgbClr val="898989"/>
              </a:solidFill>
              <a:latin typeface="Calibri" charset="0"/>
              <a:ea typeface="新細明體" charset="-120"/>
            </a:endParaRPr>
          </a:p>
        </p:txBody>
      </p:sp>
      <p:sp>
        <p:nvSpPr>
          <p:cNvPr id="88068"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295957891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標題 1"/>
          <p:cNvSpPr>
            <a:spLocks noGrp="1"/>
          </p:cNvSpPr>
          <p:nvPr>
            <p:ph type="title"/>
          </p:nvPr>
        </p:nvSpPr>
        <p:spPr/>
        <p:txBody>
          <a:bodyPr/>
          <a:lstStyle/>
          <a:p>
            <a:r>
              <a:rPr lang="en-US" altLang="zh-TW">
                <a:solidFill>
                  <a:srgbClr val="4F81BD"/>
                </a:solidFill>
                <a:latin typeface="Calibri" charset="0"/>
                <a:ea typeface="標楷體" charset="-120"/>
                <a:cs typeface="新細明體" charset="-120"/>
              </a:rPr>
              <a:t>Data Analysis and Discussion</a:t>
            </a:r>
            <a:endParaRPr lang="zh-TW" altLang="en-US">
              <a:solidFill>
                <a:srgbClr val="4F81BD"/>
              </a:solidFill>
              <a:latin typeface="Calibri" charset="0"/>
              <a:ea typeface="標楷體" charset="-120"/>
              <a:cs typeface="新細明體" charset="-120"/>
            </a:endParaRPr>
          </a:p>
        </p:txBody>
      </p:sp>
      <p:sp>
        <p:nvSpPr>
          <p:cNvPr id="89090" name="內容版面配置區 2"/>
          <p:cNvSpPr>
            <a:spLocks noGrp="1"/>
          </p:cNvSpPr>
          <p:nvPr>
            <p:ph idx="1"/>
          </p:nvPr>
        </p:nvSpPr>
        <p:spPr>
          <a:xfrm>
            <a:off x="457200" y="1484313"/>
            <a:ext cx="8229600" cy="4897437"/>
          </a:xfrm>
        </p:spPr>
        <p:txBody>
          <a:bodyPr/>
          <a:lstStyle/>
          <a:p>
            <a:pPr eaLnBrk="1" hangingPunct="1"/>
            <a:r>
              <a:rPr lang="en-US" altLang="zh-TW" b="1">
                <a:latin typeface="Calibri" charset="0"/>
                <a:ea typeface="標楷體" charset="-120"/>
                <a:cs typeface="新細明體" charset="-120"/>
              </a:rPr>
              <a:t>Closeness Centrality</a:t>
            </a:r>
          </a:p>
          <a:p>
            <a:pPr lvl="1" eaLnBrk="1" hangingPunct="1"/>
            <a:r>
              <a:rPr lang="en-US" altLang="zh-TW">
                <a:latin typeface="Calibri" charset="0"/>
                <a:ea typeface="標楷體" charset="-120"/>
                <a:cs typeface="新細明體" charset="-120"/>
              </a:rPr>
              <a:t>Collaborated widely</a:t>
            </a:r>
            <a:endParaRPr lang="en-US" altLang="zh-TW" b="1">
              <a:latin typeface="Calibri" charset="0"/>
              <a:ea typeface="標楷體" charset="-120"/>
              <a:cs typeface="新細明體" charset="-120"/>
            </a:endParaRPr>
          </a:p>
          <a:p>
            <a:pPr eaLnBrk="1" hangingPunct="1"/>
            <a:r>
              <a:rPr lang="en-US" altLang="zh-TW" b="1">
                <a:latin typeface="Calibri" charset="0"/>
                <a:ea typeface="標楷體" charset="-120"/>
                <a:cs typeface="新細明體" charset="-120"/>
              </a:rPr>
              <a:t>Betweenness Centrality</a:t>
            </a:r>
          </a:p>
          <a:p>
            <a:pPr lvl="1" eaLnBrk="1" hangingPunct="1"/>
            <a:r>
              <a:rPr lang="en-US" altLang="zh-TW">
                <a:latin typeface="Calibri" charset="0"/>
                <a:ea typeface="標楷體" charset="-120"/>
                <a:cs typeface="新細明體" charset="-120"/>
              </a:rPr>
              <a:t>Collaborated diversely</a:t>
            </a:r>
            <a:endParaRPr lang="en-US" altLang="zh-TW" b="1">
              <a:latin typeface="Calibri" charset="0"/>
              <a:ea typeface="標楷體" charset="-120"/>
              <a:cs typeface="新細明體" charset="-120"/>
            </a:endParaRPr>
          </a:p>
          <a:p>
            <a:pPr eaLnBrk="1" hangingPunct="1"/>
            <a:r>
              <a:rPr lang="en-US" altLang="zh-TW" b="1">
                <a:latin typeface="Calibri" charset="0"/>
                <a:ea typeface="標楷體" charset="-120"/>
                <a:cs typeface="新細明體" charset="-120"/>
              </a:rPr>
              <a:t>Degree Centrality</a:t>
            </a:r>
          </a:p>
          <a:p>
            <a:pPr lvl="1" eaLnBrk="1" hangingPunct="1"/>
            <a:r>
              <a:rPr lang="en-US" altLang="zh-TW">
                <a:latin typeface="Calibri" charset="0"/>
                <a:ea typeface="標楷體" charset="-120"/>
                <a:cs typeface="新細明體" charset="-120"/>
              </a:rPr>
              <a:t>Collaborated frequently</a:t>
            </a:r>
            <a:endParaRPr lang="en-US" altLang="zh-TW" b="1">
              <a:latin typeface="Calibri" charset="0"/>
              <a:ea typeface="標楷體" charset="-120"/>
              <a:cs typeface="新細明體" charset="-120"/>
            </a:endParaRPr>
          </a:p>
          <a:p>
            <a:pPr eaLnBrk="1" hangingPunct="1"/>
            <a:r>
              <a:rPr lang="en-US" altLang="zh-TW" b="1">
                <a:latin typeface="Calibri" charset="0"/>
                <a:ea typeface="標楷體" charset="-120"/>
                <a:cs typeface="新細明體" charset="-120"/>
              </a:rPr>
              <a:t>Visualization of Social Network Analysis</a:t>
            </a:r>
          </a:p>
          <a:p>
            <a:pPr lvl="1" eaLnBrk="1" hangingPunct="1"/>
            <a:r>
              <a:rPr lang="en-US" altLang="zh-TW">
                <a:latin typeface="Calibri" charset="0"/>
                <a:ea typeface="標楷體" charset="-120"/>
                <a:cs typeface="新細明體" charset="-120"/>
              </a:rPr>
              <a:t>Insight into the structural characteristics of research collaboration networks</a:t>
            </a:r>
            <a:endParaRPr lang="en-US" altLang="zh-TW" b="1">
              <a:latin typeface="Calibri" charset="0"/>
              <a:ea typeface="標楷體" charset="-120"/>
              <a:cs typeface="新細明體" charset="-120"/>
            </a:endParaRPr>
          </a:p>
          <a:p>
            <a:endParaRPr lang="zh-TW" altLang="en-US">
              <a:latin typeface="Calibri" charset="0"/>
              <a:ea typeface="標楷體" charset="-120"/>
              <a:cs typeface="新細明體" charset="-120"/>
            </a:endParaRPr>
          </a:p>
        </p:txBody>
      </p:sp>
      <p:sp>
        <p:nvSpPr>
          <p:cNvPr id="89091"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5A481DC-95FC-6643-9D18-77AE143520F6}" type="slidenum">
              <a:rPr kumimoji="0" lang="zh-TW" altLang="en-US" sz="1200">
                <a:solidFill>
                  <a:srgbClr val="898989"/>
                </a:solidFill>
                <a:latin typeface="Calibri" charset="0"/>
                <a:ea typeface="新細明體" charset="-120"/>
              </a:rPr>
              <a:pPr eaLnBrk="1" hangingPunct="1"/>
              <a:t>205</a:t>
            </a:fld>
            <a:endParaRPr kumimoji="0" lang="zh-TW" altLang="en-US" sz="1200">
              <a:solidFill>
                <a:srgbClr val="898989"/>
              </a:solidFill>
              <a:latin typeface="Calibri" charset="0"/>
              <a:ea typeface="新細明體" charset="-120"/>
            </a:endParaRPr>
          </a:p>
        </p:txBody>
      </p:sp>
      <p:sp>
        <p:nvSpPr>
          <p:cNvPr id="89092"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424545519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標題 1"/>
          <p:cNvSpPr>
            <a:spLocks noGrp="1"/>
          </p:cNvSpPr>
          <p:nvPr>
            <p:ph type="title"/>
          </p:nvPr>
        </p:nvSpPr>
        <p:spPr>
          <a:xfrm>
            <a:off x="323850" y="44450"/>
            <a:ext cx="8229600" cy="635000"/>
          </a:xfrm>
        </p:spPr>
        <p:txBody>
          <a:bodyPr/>
          <a:lstStyle/>
          <a:p>
            <a:r>
              <a:rPr lang="en-US" altLang="zh-TW" sz="2800">
                <a:latin typeface="Calibri" charset="0"/>
                <a:ea typeface="標楷體" charset="-120"/>
                <a:cs typeface="新細明體" charset="-120"/>
              </a:rPr>
              <a:t>Top 20 authors with the highest </a:t>
            </a:r>
            <a:r>
              <a:rPr lang="en-US" altLang="zh-TW" sz="2800">
                <a:solidFill>
                  <a:srgbClr val="FF0000"/>
                </a:solidFill>
                <a:latin typeface="Calibri" charset="0"/>
                <a:ea typeface="標楷體" charset="-120"/>
                <a:cs typeface="新細明體" charset="-120"/>
              </a:rPr>
              <a:t>closeness</a:t>
            </a:r>
            <a:r>
              <a:rPr lang="en-US" altLang="zh-TW" sz="2800">
                <a:latin typeface="Calibri" charset="0"/>
                <a:ea typeface="標楷體" charset="-120"/>
                <a:cs typeface="新細明體" charset="-120"/>
              </a:rPr>
              <a:t> scores</a:t>
            </a:r>
            <a:endParaRPr lang="zh-TW" altLang="en-US" sz="2800">
              <a:latin typeface="Calibri" charset="0"/>
              <a:ea typeface="標楷體" charset="-120"/>
              <a:cs typeface="新細明體" charset="-120"/>
            </a:endParaRPr>
          </a:p>
        </p:txBody>
      </p:sp>
      <p:graphicFrame>
        <p:nvGraphicFramePr>
          <p:cNvPr id="6" name="內容版面配置區 5"/>
          <p:cNvGraphicFramePr>
            <a:graphicFrameLocks noGrp="1"/>
          </p:cNvGraphicFramePr>
          <p:nvPr>
            <p:ph idx="1"/>
          </p:nvPr>
        </p:nvGraphicFramePr>
        <p:xfrm>
          <a:off x="468313" y="620713"/>
          <a:ext cx="8353425" cy="5767398"/>
        </p:xfrm>
        <a:graphic>
          <a:graphicData uri="http://schemas.openxmlformats.org/drawingml/2006/table">
            <a:tbl>
              <a:tblPr/>
              <a:tblGrid>
                <a:gridCol w="1141412">
                  <a:extLst>
                    <a:ext uri="{9D8B030D-6E8A-4147-A177-3AD203B41FA5}">
                      <a16:colId xmlns:a16="http://schemas.microsoft.com/office/drawing/2014/main" val="20000"/>
                    </a:ext>
                  </a:extLst>
                </a:gridCol>
                <a:gridCol w="1108075">
                  <a:extLst>
                    <a:ext uri="{9D8B030D-6E8A-4147-A177-3AD203B41FA5}">
                      <a16:colId xmlns:a16="http://schemas.microsoft.com/office/drawing/2014/main" val="20001"/>
                    </a:ext>
                  </a:extLst>
                </a:gridCol>
                <a:gridCol w="1827213">
                  <a:extLst>
                    <a:ext uri="{9D8B030D-6E8A-4147-A177-3AD203B41FA5}">
                      <a16:colId xmlns:a16="http://schemas.microsoft.com/office/drawing/2014/main" val="20002"/>
                    </a:ext>
                  </a:extLst>
                </a:gridCol>
                <a:gridCol w="4276725">
                  <a:extLst>
                    <a:ext uri="{9D8B030D-6E8A-4147-A177-3AD203B41FA5}">
                      <a16:colId xmlns:a16="http://schemas.microsoft.com/office/drawing/2014/main" val="20003"/>
                    </a:ext>
                  </a:extLst>
                </a:gridCol>
              </a:tblGrid>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Rank</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ID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Closeness</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Author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0.024675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Shu-Ching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0.022830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Stuart Harvey Rubin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0.022207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Mei-Ling Shyu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0.020013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Reda Alhajj</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0.019700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Na Zhao</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260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0.018936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Min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0.018230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Gordon K. Lee</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0.017962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Chengcui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1043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0.017962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Isai Michel Lombera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1027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0.017962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Michael Armella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443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0.017448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James B. Law</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0.017082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Keqi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253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0.016731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Shahid Hamid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1038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0.016618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Walter Z. Tang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959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Chengjun Zhan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957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Lin Luo</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956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Guo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955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Xin Huang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943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Sneh Gulati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960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0.016071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Sheng-Tun Li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90202"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498CFD6-BF00-254F-ABC5-45BD4C9F03C8}" type="slidenum">
              <a:rPr kumimoji="0" lang="zh-TW" altLang="en-US" sz="1200">
                <a:solidFill>
                  <a:srgbClr val="898989"/>
                </a:solidFill>
                <a:latin typeface="Calibri" charset="0"/>
                <a:ea typeface="新細明體" charset="-120"/>
              </a:rPr>
              <a:pPr eaLnBrk="1" hangingPunct="1"/>
              <a:t>206</a:t>
            </a:fld>
            <a:endParaRPr kumimoji="0" lang="zh-TW" altLang="en-US" sz="1200">
              <a:solidFill>
                <a:srgbClr val="898989"/>
              </a:solidFill>
              <a:latin typeface="Calibri" charset="0"/>
              <a:ea typeface="新細明體" charset="-120"/>
            </a:endParaRPr>
          </a:p>
        </p:txBody>
      </p:sp>
      <p:sp>
        <p:nvSpPr>
          <p:cNvPr id="90203"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13429721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標題 1"/>
          <p:cNvSpPr>
            <a:spLocks noGrp="1"/>
          </p:cNvSpPr>
          <p:nvPr>
            <p:ph type="title"/>
          </p:nvPr>
        </p:nvSpPr>
        <p:spPr>
          <a:xfrm>
            <a:off x="179388" y="44450"/>
            <a:ext cx="8507412" cy="417513"/>
          </a:xfrm>
        </p:spPr>
        <p:txBody>
          <a:bodyPr>
            <a:normAutofit fontScale="90000"/>
          </a:bodyPr>
          <a:lstStyle/>
          <a:p>
            <a:r>
              <a:rPr lang="en-US" altLang="zh-TW" sz="2800">
                <a:latin typeface="Calibri" charset="0"/>
                <a:ea typeface="標楷體" charset="-120"/>
                <a:cs typeface="新細明體" charset="-120"/>
              </a:rPr>
              <a:t>Top 20 authors with the highest </a:t>
            </a:r>
            <a:r>
              <a:rPr lang="en-US" altLang="zh-TW" sz="2800">
                <a:solidFill>
                  <a:srgbClr val="FF0000"/>
                </a:solidFill>
                <a:latin typeface="Calibri" charset="0"/>
                <a:ea typeface="標楷體" charset="-120"/>
                <a:cs typeface="新細明體" charset="-120"/>
              </a:rPr>
              <a:t>betweeness</a:t>
            </a:r>
            <a:r>
              <a:rPr lang="en-US" altLang="zh-TW" sz="2800">
                <a:latin typeface="Calibri" charset="0"/>
                <a:ea typeface="標楷體" charset="-120"/>
                <a:cs typeface="新細明體" charset="-120"/>
              </a:rPr>
              <a:t> scores</a:t>
            </a:r>
            <a:endParaRPr lang="zh-TW" altLang="en-US" sz="2800">
              <a:latin typeface="Calibri" charset="0"/>
              <a:ea typeface="標楷體" charset="-120"/>
              <a:cs typeface="新細明體" charset="-120"/>
            </a:endParaRPr>
          </a:p>
        </p:txBody>
      </p:sp>
      <p:graphicFrame>
        <p:nvGraphicFramePr>
          <p:cNvPr id="6" name="內容版面配置區 5"/>
          <p:cNvGraphicFramePr>
            <a:graphicFrameLocks noGrp="1"/>
          </p:cNvGraphicFramePr>
          <p:nvPr>
            <p:ph idx="1"/>
          </p:nvPr>
        </p:nvGraphicFramePr>
        <p:xfrm>
          <a:off x="468313" y="620713"/>
          <a:ext cx="8424862" cy="5767398"/>
        </p:xfrm>
        <a:graphic>
          <a:graphicData uri="http://schemas.openxmlformats.org/drawingml/2006/table">
            <a:tbl>
              <a:tblPr/>
              <a:tblGrid>
                <a:gridCol w="963612">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gridCol w="4524375">
                  <a:extLst>
                    <a:ext uri="{9D8B030D-6E8A-4147-A177-3AD203B41FA5}">
                      <a16:colId xmlns:a16="http://schemas.microsoft.com/office/drawing/2014/main" val="20003"/>
                    </a:ext>
                  </a:extLst>
                </a:gridCol>
              </a:tblGrid>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Rank</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ID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Betweenness</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Author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0.000752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Stuart Harvey Rubin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0.000741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Shu-Ching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0.000406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Taghi M. Khoshgoftaar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0.000385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Xingquan Zhu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0.000376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Mei-Ling Shyu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0.000296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Reda Alhajj</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0.000256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Xindong Wu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0.000194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Chengcui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0.000185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Wei Dai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0.000107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Narayan C. Debnath</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0.000094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Qianhui Althea Liang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0.000094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Gordon K. Lee</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Du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0.000072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Baowen Xu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0.000067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Hongji Yang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270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0.000060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Zhiwei Xu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0.000043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Mohamed E. Fayad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0.000042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Abhijit S. Pandya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0.000042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Sam Hsu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0.000042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Wen-Lian Hsu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91226"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03A4CA4-AFA2-9747-96F5-4D7F15CED6D8}" type="slidenum">
              <a:rPr kumimoji="0" lang="zh-TW" altLang="en-US" sz="1200">
                <a:solidFill>
                  <a:srgbClr val="898989"/>
                </a:solidFill>
                <a:latin typeface="Calibri" charset="0"/>
                <a:ea typeface="新細明體" charset="-120"/>
              </a:rPr>
              <a:pPr eaLnBrk="1" hangingPunct="1"/>
              <a:t>207</a:t>
            </a:fld>
            <a:endParaRPr kumimoji="0" lang="zh-TW" altLang="en-US" sz="1200">
              <a:solidFill>
                <a:srgbClr val="898989"/>
              </a:solidFill>
              <a:latin typeface="Calibri" charset="0"/>
              <a:ea typeface="新細明體" charset="-120"/>
            </a:endParaRPr>
          </a:p>
        </p:txBody>
      </p:sp>
      <p:sp>
        <p:nvSpPr>
          <p:cNvPr id="91227"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139488963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標題 1"/>
          <p:cNvSpPr>
            <a:spLocks noGrp="1"/>
          </p:cNvSpPr>
          <p:nvPr>
            <p:ph type="title"/>
          </p:nvPr>
        </p:nvSpPr>
        <p:spPr>
          <a:xfrm>
            <a:off x="457200" y="0"/>
            <a:ext cx="8229600" cy="620713"/>
          </a:xfrm>
        </p:spPr>
        <p:txBody>
          <a:bodyPr/>
          <a:lstStyle/>
          <a:p>
            <a:r>
              <a:rPr lang="en-US" altLang="zh-TW" sz="2800">
                <a:latin typeface="Calibri" charset="0"/>
                <a:ea typeface="標楷體" charset="-120"/>
                <a:cs typeface="新細明體" charset="-120"/>
              </a:rPr>
              <a:t>Top 20 authors with the highest </a:t>
            </a:r>
            <a:r>
              <a:rPr lang="en-US" altLang="zh-TW" sz="2800">
                <a:solidFill>
                  <a:srgbClr val="FF0000"/>
                </a:solidFill>
                <a:latin typeface="Calibri" charset="0"/>
                <a:ea typeface="標楷體" charset="-120"/>
                <a:cs typeface="新細明體" charset="-120"/>
              </a:rPr>
              <a:t>degree</a:t>
            </a:r>
            <a:r>
              <a:rPr lang="en-US" altLang="zh-TW" sz="2800">
                <a:latin typeface="Calibri" charset="0"/>
                <a:ea typeface="標楷體" charset="-120"/>
                <a:cs typeface="新細明體" charset="-120"/>
              </a:rPr>
              <a:t> scores</a:t>
            </a:r>
            <a:endParaRPr lang="zh-TW" altLang="en-US" sz="2800">
              <a:latin typeface="Calibri" charset="0"/>
              <a:ea typeface="標楷體" charset="-120"/>
              <a:cs typeface="新細明體" charset="-120"/>
            </a:endParaRPr>
          </a:p>
        </p:txBody>
      </p:sp>
      <p:graphicFrame>
        <p:nvGraphicFramePr>
          <p:cNvPr id="6" name="內容版面配置區 5"/>
          <p:cNvGraphicFramePr>
            <a:graphicFrameLocks noGrp="1"/>
          </p:cNvGraphicFramePr>
          <p:nvPr>
            <p:ph idx="1"/>
          </p:nvPr>
        </p:nvGraphicFramePr>
        <p:xfrm>
          <a:off x="468313" y="549275"/>
          <a:ext cx="8280400" cy="5767398"/>
        </p:xfrm>
        <a:graphic>
          <a:graphicData uri="http://schemas.openxmlformats.org/drawingml/2006/table">
            <a:tbl>
              <a:tblPr/>
              <a:tblGrid>
                <a:gridCol w="1255712">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1757363">
                  <a:extLst>
                    <a:ext uri="{9D8B030D-6E8A-4147-A177-3AD203B41FA5}">
                      <a16:colId xmlns:a16="http://schemas.microsoft.com/office/drawing/2014/main" val="20002"/>
                    </a:ext>
                  </a:extLst>
                </a:gridCol>
                <a:gridCol w="4264025">
                  <a:extLst>
                    <a:ext uri="{9D8B030D-6E8A-4147-A177-3AD203B41FA5}">
                      <a16:colId xmlns:a16="http://schemas.microsoft.com/office/drawing/2014/main" val="20003"/>
                    </a:ext>
                  </a:extLst>
                </a:gridCol>
              </a:tblGrid>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Rank</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ID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Degree</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Author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0.035044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Shu-Ching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0.034418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Stuart Harvey Rubin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0.030663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Taghi M. Khoshgoftaar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0.028786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Reda Alhajj</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0.028786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Wen-Lian Hsu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0.024406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Min-Yuh Day</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0.022528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Mei-Ling Shyu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0.021277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Richard Tzong-Han Tsai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0.017522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Eduardo Santana de Almeida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0.017522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Roumen Kountchev</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0.016896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Hong-Jie Dai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0.015645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Narayan C. Debnath</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0.015019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Jason Van Hulse</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0.013767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Roumiana Kountcheva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0.013141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Silvio Romero de Lemos Meira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0.013141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Vladimir Todorov</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0.013141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Mariofanna G. Milanova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0.013141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Mohamed E. Fayad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0.012516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Chengcui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0.011890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Waleed W. Smari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92250"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B435FF1-5B43-4C47-A000-B38A767FA783}" type="slidenum">
              <a:rPr kumimoji="0" lang="zh-TW" altLang="en-US" sz="1200">
                <a:solidFill>
                  <a:srgbClr val="898989"/>
                </a:solidFill>
                <a:latin typeface="Calibri" charset="0"/>
                <a:ea typeface="新細明體" charset="-120"/>
              </a:rPr>
              <a:pPr eaLnBrk="1" hangingPunct="1"/>
              <a:t>208</a:t>
            </a:fld>
            <a:endParaRPr kumimoji="0" lang="zh-TW" altLang="en-US" sz="1200">
              <a:solidFill>
                <a:srgbClr val="898989"/>
              </a:solidFill>
              <a:latin typeface="Calibri" charset="0"/>
              <a:ea typeface="新細明體" charset="-120"/>
            </a:endParaRPr>
          </a:p>
        </p:txBody>
      </p:sp>
      <p:sp>
        <p:nvSpPr>
          <p:cNvPr id="92251"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96877644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標題 1"/>
          <p:cNvSpPr>
            <a:spLocks noGrp="1"/>
          </p:cNvSpPr>
          <p:nvPr>
            <p:ph type="title"/>
          </p:nvPr>
        </p:nvSpPr>
        <p:spPr/>
        <p:txBody>
          <a:bodyPr>
            <a:normAutofit fontScale="90000"/>
          </a:bodyPr>
          <a:lstStyle/>
          <a:p>
            <a:r>
              <a:rPr lang="en-US" altLang="zh-TW" sz="3600">
                <a:solidFill>
                  <a:srgbClr val="4F81BD"/>
                </a:solidFill>
                <a:latin typeface="Calibri" charset="0"/>
                <a:ea typeface="標楷體" charset="-120"/>
                <a:cs typeface="新細明體" charset="-120"/>
              </a:rPr>
              <a:t>Visualization of IRI </a:t>
            </a:r>
            <a:r>
              <a:rPr lang="en-US" altLang="zh-TW" sz="1800">
                <a:solidFill>
                  <a:srgbClr val="4F81BD"/>
                </a:solidFill>
                <a:latin typeface="Calibri" charset="0"/>
                <a:ea typeface="標楷體" charset="-120"/>
                <a:cs typeface="新細明體" charset="-120"/>
              </a:rPr>
              <a:t>(IEEE IRI 2003-2010) </a:t>
            </a:r>
            <a:br>
              <a:rPr lang="en-US" altLang="zh-TW" sz="3600">
                <a:solidFill>
                  <a:srgbClr val="4F81BD"/>
                </a:solidFill>
                <a:latin typeface="Calibri" charset="0"/>
                <a:ea typeface="標楷體" charset="-120"/>
                <a:cs typeface="新細明體" charset="-120"/>
              </a:rPr>
            </a:br>
            <a:r>
              <a:rPr lang="en-US" altLang="zh-TW" sz="3600">
                <a:solidFill>
                  <a:srgbClr val="4F81BD"/>
                </a:solidFill>
                <a:latin typeface="Calibri" charset="0"/>
                <a:ea typeface="標楷體" charset="-120"/>
                <a:cs typeface="新細明體" charset="-120"/>
              </a:rPr>
              <a:t>co-authorship network (global view)</a:t>
            </a:r>
            <a:br>
              <a:rPr lang="en-US" altLang="zh-TW" sz="3600">
                <a:solidFill>
                  <a:srgbClr val="4F81BD"/>
                </a:solidFill>
                <a:latin typeface="Calibri" charset="0"/>
                <a:ea typeface="標楷體" charset="-120"/>
                <a:cs typeface="新細明體" charset="-120"/>
              </a:rPr>
            </a:br>
            <a:endParaRPr lang="zh-TW" altLang="en-US" sz="1600">
              <a:solidFill>
                <a:srgbClr val="4F81BD"/>
              </a:solidFill>
              <a:latin typeface="Calibri" charset="0"/>
              <a:ea typeface="標楷體" charset="-120"/>
              <a:cs typeface="新細明體" charset="-120"/>
            </a:endParaRPr>
          </a:p>
        </p:txBody>
      </p:sp>
      <p:sp>
        <p:nvSpPr>
          <p:cNvPr id="93186"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0F9671-99B4-DA45-9695-E9178CEC8437}" type="slidenum">
              <a:rPr kumimoji="0" lang="zh-TW" altLang="en-US" sz="1200">
                <a:solidFill>
                  <a:srgbClr val="898989"/>
                </a:solidFill>
                <a:latin typeface="Calibri" charset="0"/>
                <a:ea typeface="新細明體" charset="-120"/>
              </a:rPr>
              <a:pPr eaLnBrk="1" hangingPunct="1"/>
              <a:t>209</a:t>
            </a:fld>
            <a:endParaRPr kumimoji="0" lang="zh-TW" altLang="en-US" sz="1200">
              <a:solidFill>
                <a:srgbClr val="898989"/>
              </a:solidFill>
              <a:latin typeface="Calibri" charset="0"/>
              <a:ea typeface="新細明體" charset="-120"/>
            </a:endParaRPr>
          </a:p>
        </p:txBody>
      </p:sp>
      <p:pic>
        <p:nvPicPr>
          <p:cNvPr id="93187" name="Picture 2" descr="IEEEIRI2003-2010Coauthorship_n_001"/>
          <p:cNvPicPr>
            <a:picLocks noChangeAspect="1" noChangeArrowheads="1"/>
          </p:cNvPicPr>
          <p:nvPr/>
        </p:nvPicPr>
        <p:blipFill>
          <a:blip r:embed="rId2">
            <a:extLst>
              <a:ext uri="{28A0092B-C50C-407E-A947-70E740481C1C}">
                <a14:useLocalDpi xmlns:a14="http://schemas.microsoft.com/office/drawing/2010/main" val="0"/>
              </a:ext>
            </a:extLst>
          </a:blip>
          <a:srcRect l="2913" t="1991" r="3458" b="8484"/>
          <a:stretch>
            <a:fillRect/>
          </a:stretch>
        </p:blipFill>
        <p:spPr bwMode="auto">
          <a:xfrm>
            <a:off x="107950" y="1944688"/>
            <a:ext cx="890587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1405975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274638"/>
            <a:ext cx="8229600" cy="6178550"/>
          </a:xfrm>
        </p:spPr>
        <p:txBody>
          <a:bodyPr/>
          <a:lstStyle/>
          <a:p>
            <a:r>
              <a:rPr lang="en-US" altLang="en-US" sz="12000">
                <a:solidFill>
                  <a:schemeClr val="accent1"/>
                </a:solidFill>
                <a:latin typeface="Calibri" charset="0"/>
                <a:ea typeface="標楷體" charset="-120"/>
                <a:cs typeface="新細明體" charset="-120"/>
              </a:rPr>
              <a:t>Graph </a:t>
            </a:r>
            <a:br>
              <a:rPr lang="en-US" altLang="en-US" sz="12000">
                <a:solidFill>
                  <a:schemeClr val="accent1"/>
                </a:solidFill>
                <a:latin typeface="Calibri" charset="0"/>
                <a:ea typeface="標楷體" charset="-120"/>
                <a:cs typeface="新細明體" charset="-120"/>
              </a:rPr>
            </a:br>
            <a:r>
              <a:rPr lang="en-US" altLang="en-US" sz="12000">
                <a:solidFill>
                  <a:schemeClr val="accent1"/>
                </a:solidFill>
                <a:latin typeface="Calibri" charset="0"/>
                <a:ea typeface="標楷體" charset="-120"/>
                <a:cs typeface="新細明體" charset="-120"/>
              </a:rPr>
              <a:t>g = (V, E)</a:t>
            </a:r>
          </a:p>
        </p:txBody>
      </p:sp>
      <p:sp>
        <p:nvSpPr>
          <p:cNvPr id="266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2FC2BF9-5D1F-E545-BBC0-4A04168C0736}" type="slidenum">
              <a:rPr kumimoji="0" lang="zh-TW" altLang="en-US" sz="1200">
                <a:solidFill>
                  <a:srgbClr val="898989"/>
                </a:solidFill>
                <a:latin typeface="Calibri" charset="0"/>
              </a:rPr>
              <a:pPr eaLnBrk="1" hangingPunct="1"/>
              <a:t>21</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77261499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4935B46-6517-6248-B758-8FB8FDB65193}" type="slidenum">
              <a:rPr kumimoji="0" lang="zh-TW" altLang="en-US" sz="1200">
                <a:solidFill>
                  <a:srgbClr val="898989"/>
                </a:solidFill>
                <a:latin typeface="Calibri" charset="0"/>
                <a:ea typeface="新細明體" charset="-120"/>
              </a:rPr>
              <a:pPr eaLnBrk="1" hangingPunct="1"/>
              <a:t>210</a:t>
            </a:fld>
            <a:endParaRPr kumimoji="0" lang="zh-TW" altLang="en-US" sz="1200">
              <a:solidFill>
                <a:srgbClr val="898989"/>
              </a:solidFill>
              <a:latin typeface="Calibri" charset="0"/>
              <a:ea typeface="新細明體" charset="-120"/>
            </a:endParaRPr>
          </a:p>
        </p:txBody>
      </p:sp>
      <p:pic>
        <p:nvPicPr>
          <p:cNvPr id="94210" name="Picture 2" descr="IEEEIRI2003-2010Coauthorship_n_P001"/>
          <p:cNvPicPr>
            <a:picLocks noChangeAspect="1" noChangeArrowheads="1"/>
          </p:cNvPicPr>
          <p:nvPr/>
        </p:nvPicPr>
        <p:blipFill>
          <a:blip r:embed="rId2">
            <a:extLst>
              <a:ext uri="{28A0092B-C50C-407E-A947-70E740481C1C}">
                <a14:useLocalDpi xmlns:a14="http://schemas.microsoft.com/office/drawing/2010/main" val="0"/>
              </a:ext>
            </a:extLst>
          </a:blip>
          <a:srcRect l="11806" r="29347" b="7843"/>
          <a:stretch>
            <a:fillRect/>
          </a:stretch>
        </p:blipFill>
        <p:spPr bwMode="auto">
          <a:xfrm>
            <a:off x="827088" y="-26988"/>
            <a:ext cx="771525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33965400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標題 1"/>
          <p:cNvSpPr>
            <a:spLocks noGrp="1"/>
          </p:cNvSpPr>
          <p:nvPr>
            <p:ph type="title"/>
          </p:nvPr>
        </p:nvSpPr>
        <p:spPr>
          <a:xfrm>
            <a:off x="457200" y="203200"/>
            <a:ext cx="8229600" cy="561975"/>
          </a:xfrm>
        </p:spPr>
        <p:txBody>
          <a:bodyPr>
            <a:normAutofit fontScale="90000"/>
          </a:bodyPr>
          <a:lstStyle/>
          <a:p>
            <a:r>
              <a:rPr lang="en-US" altLang="zh-TW" sz="3600">
                <a:solidFill>
                  <a:srgbClr val="4F81BD"/>
                </a:solidFill>
                <a:latin typeface="Calibri" charset="0"/>
                <a:ea typeface="標楷體" charset="-120"/>
                <a:cs typeface="新細明體" charset="-120"/>
              </a:rPr>
              <a:t>Visualization of Social Network Analysis</a:t>
            </a:r>
            <a:endParaRPr lang="zh-TW" altLang="en-US" sz="3600">
              <a:solidFill>
                <a:srgbClr val="4F81BD"/>
              </a:solidFill>
              <a:latin typeface="Calibri" charset="0"/>
              <a:ea typeface="標楷體" charset="-120"/>
              <a:cs typeface="新細明體" charset="-120"/>
            </a:endParaRPr>
          </a:p>
        </p:txBody>
      </p:sp>
      <p:sp>
        <p:nvSpPr>
          <p:cNvPr id="95234" name="內容版面配置區 2"/>
          <p:cNvSpPr>
            <a:spLocks noGrp="1"/>
          </p:cNvSpPr>
          <p:nvPr>
            <p:ph idx="1"/>
          </p:nvPr>
        </p:nvSpPr>
        <p:spPr/>
        <p:txBody>
          <a:bodyPr/>
          <a:lstStyle/>
          <a:p>
            <a:endParaRPr lang="zh-TW" altLang="en-US">
              <a:latin typeface="Calibri" charset="0"/>
              <a:ea typeface="標楷體" charset="-120"/>
              <a:cs typeface="新細明體" charset="-120"/>
            </a:endParaRPr>
          </a:p>
        </p:txBody>
      </p:sp>
      <p:sp>
        <p:nvSpPr>
          <p:cNvPr id="95235"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FE5AD1A-33EF-5E4F-847A-76268F1A6EE3}" type="slidenum">
              <a:rPr kumimoji="0" lang="zh-TW" altLang="en-US" sz="1200">
                <a:solidFill>
                  <a:srgbClr val="898989"/>
                </a:solidFill>
                <a:latin typeface="Calibri" charset="0"/>
                <a:ea typeface="新細明體" charset="-120"/>
              </a:rPr>
              <a:pPr eaLnBrk="1" hangingPunct="1"/>
              <a:t>211</a:t>
            </a:fld>
            <a:endParaRPr kumimoji="0" lang="zh-TW" altLang="en-US" sz="1200">
              <a:solidFill>
                <a:srgbClr val="898989"/>
              </a:solidFill>
              <a:latin typeface="Calibri" charset="0"/>
              <a:ea typeface="新細明體" charset="-120"/>
            </a:endParaRPr>
          </a:p>
        </p:txBody>
      </p:sp>
      <p:pic>
        <p:nvPicPr>
          <p:cNvPr id="952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908050"/>
            <a:ext cx="92217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317120054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內容版面配置區 2"/>
          <p:cNvSpPr>
            <a:spLocks noGrp="1"/>
          </p:cNvSpPr>
          <p:nvPr>
            <p:ph idx="1"/>
          </p:nvPr>
        </p:nvSpPr>
        <p:spPr/>
        <p:txBody>
          <a:bodyPr/>
          <a:lstStyle/>
          <a:p>
            <a:endParaRPr lang="zh-TW" altLang="en-US">
              <a:latin typeface="Calibri" charset="0"/>
              <a:ea typeface="標楷體" charset="-120"/>
              <a:cs typeface="新細明體" charset="-120"/>
            </a:endParaRPr>
          </a:p>
        </p:txBody>
      </p:sp>
      <p:sp>
        <p:nvSpPr>
          <p:cNvPr id="9625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F96E70E-2B64-FA47-9C43-F9052AD8EF3C}" type="slidenum">
              <a:rPr kumimoji="0" lang="zh-TW" altLang="en-US" sz="1200">
                <a:solidFill>
                  <a:srgbClr val="898989"/>
                </a:solidFill>
                <a:latin typeface="Calibri" charset="0"/>
                <a:ea typeface="新細明體" charset="-120"/>
              </a:rPr>
              <a:pPr eaLnBrk="1" hangingPunct="1"/>
              <a:t>212</a:t>
            </a:fld>
            <a:endParaRPr kumimoji="0" lang="zh-TW" altLang="en-US" sz="1200">
              <a:solidFill>
                <a:srgbClr val="898989"/>
              </a:solidFill>
              <a:latin typeface="Calibri" charset="0"/>
              <a:ea typeface="新細明體" charset="-120"/>
            </a:endParaRPr>
          </a:p>
        </p:txBody>
      </p:sp>
      <p:pic>
        <p:nvPicPr>
          <p:cNvPr id="962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981075"/>
            <a:ext cx="9132887"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
        <p:nvSpPr>
          <p:cNvPr id="96261" name="標題 1"/>
          <p:cNvSpPr>
            <a:spLocks noGrp="1"/>
          </p:cNvSpPr>
          <p:nvPr>
            <p:ph type="title"/>
          </p:nvPr>
        </p:nvSpPr>
        <p:spPr>
          <a:xfrm>
            <a:off x="457200" y="203200"/>
            <a:ext cx="8229600" cy="561975"/>
          </a:xfrm>
        </p:spPr>
        <p:txBody>
          <a:bodyPr>
            <a:normAutofit fontScale="90000"/>
          </a:bodyPr>
          <a:lstStyle/>
          <a:p>
            <a:r>
              <a:rPr lang="en-US" altLang="zh-TW" sz="3600">
                <a:solidFill>
                  <a:srgbClr val="4F81BD"/>
                </a:solidFill>
                <a:latin typeface="Calibri" charset="0"/>
                <a:ea typeface="標楷體" charset="-120"/>
                <a:cs typeface="新細明體" charset="-120"/>
              </a:rPr>
              <a:t>Visualization of Social Network Analysis</a:t>
            </a:r>
            <a:endParaRPr lang="zh-TW" altLang="en-US" sz="3600">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190197974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內容版面配置區 2"/>
          <p:cNvSpPr>
            <a:spLocks noGrp="1"/>
          </p:cNvSpPr>
          <p:nvPr>
            <p:ph idx="1"/>
          </p:nvPr>
        </p:nvSpPr>
        <p:spPr/>
        <p:txBody>
          <a:bodyPr/>
          <a:lstStyle/>
          <a:p>
            <a:endParaRPr lang="zh-TW" altLang="en-US">
              <a:latin typeface="Calibri" charset="0"/>
              <a:ea typeface="標楷體" charset="-120"/>
              <a:cs typeface="新細明體" charset="-120"/>
            </a:endParaRPr>
          </a:p>
        </p:txBody>
      </p:sp>
      <p:sp>
        <p:nvSpPr>
          <p:cNvPr id="97282"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889489E-885C-804C-AEBF-561D93B2EE3D}" type="slidenum">
              <a:rPr kumimoji="0" lang="zh-TW" altLang="en-US" sz="1200">
                <a:solidFill>
                  <a:srgbClr val="898989"/>
                </a:solidFill>
                <a:latin typeface="Calibri" charset="0"/>
                <a:ea typeface="新細明體" charset="-120"/>
              </a:rPr>
              <a:pPr eaLnBrk="1" hangingPunct="1"/>
              <a:t>213</a:t>
            </a:fld>
            <a:endParaRPr kumimoji="0" lang="zh-TW" altLang="en-US" sz="1200">
              <a:solidFill>
                <a:srgbClr val="898989"/>
              </a:solidFill>
              <a:latin typeface="Calibri" charset="0"/>
              <a:ea typeface="新細明體" charset="-120"/>
            </a:endParaRPr>
          </a:p>
        </p:txBody>
      </p:sp>
      <p:pic>
        <p:nvPicPr>
          <p:cNvPr id="972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
        <p:nvSpPr>
          <p:cNvPr id="97285" name="標題 1"/>
          <p:cNvSpPr>
            <a:spLocks noGrp="1"/>
          </p:cNvSpPr>
          <p:nvPr>
            <p:ph type="title"/>
          </p:nvPr>
        </p:nvSpPr>
        <p:spPr>
          <a:xfrm>
            <a:off x="457200" y="203200"/>
            <a:ext cx="8229600" cy="561975"/>
          </a:xfrm>
        </p:spPr>
        <p:txBody>
          <a:bodyPr>
            <a:normAutofit fontScale="90000"/>
          </a:bodyPr>
          <a:lstStyle/>
          <a:p>
            <a:r>
              <a:rPr lang="en-US" altLang="zh-TW" sz="3600">
                <a:solidFill>
                  <a:srgbClr val="4F81BD"/>
                </a:solidFill>
                <a:latin typeface="Calibri" charset="0"/>
                <a:ea typeface="標楷體" charset="-120"/>
                <a:cs typeface="新細明體" charset="-120"/>
              </a:rPr>
              <a:t>Visualization of Social Network Analysis</a:t>
            </a:r>
            <a:endParaRPr lang="zh-TW" altLang="en-US" sz="3600">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12542019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2000" dirty="0">
                <a:solidFill>
                  <a:schemeClr val="accent1"/>
                </a:solidFill>
              </a:rPr>
              <a:t>Summary</a:t>
            </a:r>
          </a:p>
        </p:txBody>
      </p:sp>
      <p:sp>
        <p:nvSpPr>
          <p:cNvPr id="3" name="Content Placeholder 2"/>
          <p:cNvSpPr>
            <a:spLocks noGrp="1"/>
          </p:cNvSpPr>
          <p:nvPr>
            <p:ph idx="1"/>
          </p:nvPr>
        </p:nvSpPr>
        <p:spPr>
          <a:xfrm>
            <a:off x="251519" y="1844824"/>
            <a:ext cx="8712969" cy="4531023"/>
          </a:xfrm>
        </p:spPr>
        <p:txBody>
          <a:bodyPr>
            <a:normAutofit lnSpcReduction="10000"/>
          </a:bodyPr>
          <a:lstStyle/>
          <a:p>
            <a:r>
              <a:rPr lang="en-US" sz="5400" b="1" dirty="0">
                <a:solidFill>
                  <a:schemeClr val="accent1"/>
                </a:solidFill>
              </a:rPr>
              <a:t>Social Computing and Social Network Analysis (SNA) </a:t>
            </a:r>
          </a:p>
          <a:p>
            <a:r>
              <a:rPr lang="en-US" sz="5400" b="1" dirty="0">
                <a:solidFill>
                  <a:schemeClr val="accent1"/>
                </a:solidFill>
              </a:rPr>
              <a:t>Social Network Analysis with </a:t>
            </a:r>
            <a:r>
              <a:rPr lang="en-US" sz="5400" b="1" dirty="0" err="1">
                <a:solidFill>
                  <a:schemeClr val="accent1"/>
                </a:solidFill>
              </a:rPr>
              <a:t>Gephi</a:t>
            </a:r>
            <a:endParaRPr lang="en-US" sz="5400" b="1" dirty="0">
              <a:solidFill>
                <a:schemeClr val="accent1"/>
              </a:solidFill>
            </a:endParaRPr>
          </a:p>
          <a:p>
            <a:r>
              <a:rPr lang="en-US" sz="5400" b="1" dirty="0">
                <a:solidFill>
                  <a:schemeClr val="accent1"/>
                </a:solidFill>
              </a:rPr>
              <a:t>Applications of SNA</a:t>
            </a:r>
          </a:p>
          <a:p>
            <a:endParaRPr lang="en-US" sz="5400" b="1" dirty="0">
              <a:solidFill>
                <a:schemeClr val="accent1"/>
              </a:solidFill>
            </a:endParaRPr>
          </a:p>
          <a:p>
            <a:pPr marL="0" indent="0">
              <a:buNone/>
            </a:pPr>
            <a:endParaRPr lang="en-US" sz="4400" b="1"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214</a:t>
            </a:fld>
            <a:endParaRPr lang="zh-TW" altLang="en-US"/>
          </a:p>
        </p:txBody>
      </p:sp>
    </p:spTree>
    <p:extLst>
      <p:ext uri="{BB962C8B-B14F-4D97-AF65-F5344CB8AC3E}">
        <p14:creationId xmlns:p14="http://schemas.microsoft.com/office/powerpoint/2010/main" val="11202842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標題 1"/>
          <p:cNvSpPr>
            <a:spLocks noGrp="1"/>
          </p:cNvSpPr>
          <p:nvPr>
            <p:ph type="title"/>
          </p:nvPr>
        </p:nvSpPr>
        <p:spPr>
          <a:xfrm>
            <a:off x="468313" y="0"/>
            <a:ext cx="8229600" cy="719138"/>
          </a:xfrm>
        </p:spPr>
        <p:txBody>
          <a:bodyPr>
            <a:normAutofit fontScale="90000"/>
          </a:bodyPr>
          <a:lstStyle/>
          <a:p>
            <a:pPr eaLnBrk="1" hangingPunct="1"/>
            <a:r>
              <a:rPr lang="en-US" altLang="zh-TW">
                <a:solidFill>
                  <a:srgbClr val="4F81BD"/>
                </a:solidFill>
              </a:rPr>
              <a:t>References</a:t>
            </a:r>
            <a:endParaRPr lang="zh-TW" altLang="en-US">
              <a:solidFill>
                <a:srgbClr val="4F81BD"/>
              </a:solidFill>
            </a:endParaRPr>
          </a:p>
        </p:txBody>
      </p:sp>
      <p:sp>
        <p:nvSpPr>
          <p:cNvPr id="182275" name="內容版面配置區 2"/>
          <p:cNvSpPr>
            <a:spLocks noGrp="1"/>
          </p:cNvSpPr>
          <p:nvPr>
            <p:ph idx="1"/>
          </p:nvPr>
        </p:nvSpPr>
        <p:spPr>
          <a:xfrm>
            <a:off x="178246" y="719139"/>
            <a:ext cx="8858250" cy="5878512"/>
          </a:xfrm>
        </p:spPr>
        <p:txBody>
          <a:bodyPr/>
          <a:lstStyle/>
          <a:p>
            <a:pPr marL="342900" lvl="2" indent="-342900" eaLnBrk="1" hangingPunct="1"/>
            <a:r>
              <a:rPr lang="en-US" altLang="zh-TW" sz="1400" dirty="0"/>
              <a:t>Jennifer </a:t>
            </a:r>
            <a:r>
              <a:rPr lang="en-US" altLang="zh-TW" sz="1400" dirty="0" err="1"/>
              <a:t>Golbeck</a:t>
            </a:r>
            <a:r>
              <a:rPr lang="en-US" altLang="zh-TW" sz="1400" dirty="0"/>
              <a:t> (2013), Analyzing the Social Web, Morgan Kaufmann</a:t>
            </a:r>
            <a:br>
              <a:rPr lang="en-US" altLang="zh-TW" sz="1400" dirty="0"/>
            </a:br>
            <a:r>
              <a:rPr lang="en-US" altLang="zh-TW" sz="1400" dirty="0">
                <a:latin typeface="Calibri" charset="0"/>
                <a:ea typeface="標楷體" charset="-120"/>
                <a:cs typeface="新細明體" charset="-120"/>
              </a:rPr>
              <a:t> </a:t>
            </a:r>
            <a:r>
              <a:rPr lang="en-US" altLang="zh-TW" sz="1400" dirty="0">
                <a:latin typeface="Calibri" charset="0"/>
                <a:ea typeface="標楷體" charset="-120"/>
                <a:cs typeface="新細明體" charset="-120"/>
                <a:hlinkClick r:id="rId2"/>
              </a:rPr>
              <a:t>http://analyzingthesocialweb.com/course-materials.shtml</a:t>
            </a:r>
            <a:endParaRPr lang="en-US" altLang="zh-TW" sz="1400" dirty="0"/>
          </a:p>
          <a:p>
            <a:pPr marL="342900" lvl="2" indent="-342900" eaLnBrk="1" hangingPunct="1"/>
            <a:r>
              <a:rPr lang="en-US" altLang="zh-TW" sz="1400" dirty="0" err="1"/>
              <a:t>Devangana</a:t>
            </a:r>
            <a:r>
              <a:rPr lang="en-US" altLang="zh-TW" sz="1400" dirty="0"/>
              <a:t> </a:t>
            </a:r>
            <a:r>
              <a:rPr lang="en-US" altLang="zh-TW" sz="1400" dirty="0" err="1"/>
              <a:t>Khokhar</a:t>
            </a:r>
            <a:r>
              <a:rPr lang="en-US" altLang="zh-TW" sz="1400" dirty="0"/>
              <a:t> (2015), </a:t>
            </a:r>
            <a:r>
              <a:rPr lang="en-US" altLang="zh-TW" sz="1400" dirty="0" err="1"/>
              <a:t>Gephi</a:t>
            </a:r>
            <a:r>
              <a:rPr lang="en-US" altLang="zh-TW" sz="1400" dirty="0"/>
              <a:t> Cookbook, </a:t>
            </a:r>
            <a:r>
              <a:rPr lang="en-US" altLang="zh-TW" sz="1400" dirty="0" err="1"/>
              <a:t>Packt</a:t>
            </a:r>
            <a:r>
              <a:rPr lang="en-US" altLang="zh-TW" sz="1400" dirty="0"/>
              <a:t> Publishing</a:t>
            </a:r>
          </a:p>
          <a:p>
            <a:pPr marL="342900" lvl="2" indent="-342900" eaLnBrk="1" hangingPunct="1"/>
            <a:r>
              <a:rPr lang="en-US" altLang="zh-TW" sz="1400" dirty="0">
                <a:latin typeface="Calibri" charset="0"/>
                <a:ea typeface="標楷體" charset="-120"/>
                <a:cs typeface="新細明體" charset="-120"/>
              </a:rPr>
              <a:t>Mehmet Kaya, Jalal </a:t>
            </a:r>
            <a:r>
              <a:rPr lang="en-US" altLang="zh-TW" sz="1400" dirty="0" err="1">
                <a:latin typeface="Calibri" charset="0"/>
                <a:ea typeface="標楷體" charset="-120"/>
                <a:cs typeface="新細明體" charset="-120"/>
              </a:rPr>
              <a:t>Kawash</a:t>
            </a:r>
            <a:r>
              <a:rPr lang="en-US" altLang="zh-TW" sz="1400" dirty="0">
                <a:latin typeface="Calibri" charset="0"/>
                <a:ea typeface="標楷體" charset="-120"/>
                <a:cs typeface="新細明體" charset="-120"/>
              </a:rPr>
              <a:t>, </a:t>
            </a:r>
            <a:r>
              <a:rPr lang="en-US" altLang="zh-TW" sz="1400" dirty="0" err="1">
                <a:latin typeface="Calibri" charset="0"/>
                <a:ea typeface="標楷體" charset="-120"/>
                <a:cs typeface="新細明體" charset="-120"/>
              </a:rPr>
              <a:t>Suheil</a:t>
            </a:r>
            <a:r>
              <a:rPr lang="en-US" altLang="zh-TW" sz="1400" dirty="0">
                <a:latin typeface="Calibri" charset="0"/>
                <a:ea typeface="標楷體" charset="-120"/>
                <a:cs typeface="新細明體" charset="-120"/>
              </a:rPr>
              <a:t> Khoury, Min-</a:t>
            </a:r>
            <a:r>
              <a:rPr lang="en-US" altLang="zh-TW" sz="1400" dirty="0" err="1">
                <a:latin typeface="Calibri" charset="0"/>
                <a:ea typeface="標楷體" charset="-120"/>
                <a:cs typeface="新細明體" charset="-120"/>
              </a:rPr>
              <a:t>Yuh</a:t>
            </a:r>
            <a:r>
              <a:rPr lang="en-US" altLang="zh-TW" sz="1400" dirty="0">
                <a:latin typeface="Calibri" charset="0"/>
                <a:ea typeface="標楷體" charset="-120"/>
                <a:cs typeface="新細明體" charset="-120"/>
              </a:rPr>
              <a:t> Day (2018), Social Network Based Big Data Analysis and Applications, Springer</a:t>
            </a:r>
          </a:p>
          <a:p>
            <a:pPr marL="342900" lvl="2" indent="-342900" eaLnBrk="1" hangingPunct="1"/>
            <a:r>
              <a:rPr lang="en-US" altLang="zh-TW" sz="1400" dirty="0">
                <a:latin typeface="Calibri" charset="0"/>
                <a:ea typeface="標楷體" charset="-120"/>
                <a:cs typeface="新細明體" charset="-120"/>
              </a:rPr>
              <a:t>Sentinel Visualizer, </a:t>
            </a:r>
            <a:r>
              <a:rPr lang="en-US" altLang="zh-TW" sz="1400" dirty="0">
                <a:solidFill>
                  <a:srgbClr val="A6A6A6"/>
                </a:solidFill>
                <a:latin typeface="Calibri" charset="0"/>
                <a:ea typeface="標楷體" charset="-120"/>
                <a:cs typeface="新細明體" charset="-120"/>
                <a:hlinkClick r:id="rId3"/>
              </a:rPr>
              <a:t>http://www.fmsasg.com/SocialNetworkAnalysis/</a:t>
            </a:r>
            <a:endParaRPr lang="en-US" altLang="zh-TW" sz="1400" dirty="0">
              <a:latin typeface="Calibri" charset="0"/>
              <a:ea typeface="標楷體" charset="-120"/>
              <a:cs typeface="新細明體" charset="-120"/>
            </a:endParaRPr>
          </a:p>
          <a:p>
            <a:pPr marL="342900" lvl="2" indent="-342900" eaLnBrk="1" hangingPunct="1"/>
            <a:r>
              <a:rPr lang="en-US" altLang="zh-TW" sz="1400" dirty="0">
                <a:latin typeface="Calibri" charset="0"/>
                <a:ea typeface="標楷體" charset="-120"/>
                <a:cs typeface="新細明體" charset="-120"/>
              </a:rPr>
              <a:t>Eduardo Z. </a:t>
            </a:r>
            <a:r>
              <a:rPr lang="en-US" altLang="zh-TW" sz="1400" dirty="0" err="1">
                <a:latin typeface="Calibri" charset="0"/>
                <a:ea typeface="標楷體" charset="-120"/>
                <a:cs typeface="新細明體" charset="-120"/>
              </a:rPr>
              <a:t>Milian</a:t>
            </a:r>
            <a:r>
              <a:rPr lang="en-US" altLang="zh-TW" sz="1400" dirty="0">
                <a:latin typeface="Calibri" charset="0"/>
                <a:ea typeface="標楷體" charset="-120"/>
                <a:cs typeface="新細明體" charset="-120"/>
              </a:rPr>
              <a:t>, Mauro de M. </a:t>
            </a:r>
            <a:r>
              <a:rPr lang="en-US" altLang="zh-TW" sz="1400" dirty="0" err="1">
                <a:latin typeface="Calibri" charset="0"/>
                <a:ea typeface="標楷體" charset="-120"/>
                <a:cs typeface="新細明體" charset="-120"/>
              </a:rPr>
              <a:t>Spinola</a:t>
            </a:r>
            <a:r>
              <a:rPr lang="en-US" altLang="zh-TW" sz="1400" dirty="0">
                <a:latin typeface="Calibri" charset="0"/>
                <a:ea typeface="標楷體" charset="-120"/>
                <a:cs typeface="新細明體" charset="-120"/>
              </a:rPr>
              <a:t>, and </a:t>
            </a:r>
            <a:r>
              <a:rPr lang="en-US" altLang="zh-TW" sz="1400" dirty="0" err="1">
                <a:latin typeface="Calibri" charset="0"/>
                <a:ea typeface="標楷體" charset="-120"/>
                <a:cs typeface="新細明體" charset="-120"/>
              </a:rPr>
              <a:t>Marly</a:t>
            </a:r>
            <a:r>
              <a:rPr lang="en-US" altLang="zh-TW" sz="1400" dirty="0">
                <a:latin typeface="Calibri" charset="0"/>
                <a:ea typeface="標楷體" charset="-120"/>
                <a:cs typeface="新細明體" charset="-120"/>
              </a:rPr>
              <a:t> M. de Carvalho (2019). "</a:t>
            </a:r>
            <a:r>
              <a:rPr lang="en-US" altLang="zh-TW" sz="1400" dirty="0" err="1">
                <a:latin typeface="Calibri" charset="0"/>
                <a:ea typeface="標楷體" charset="-120"/>
                <a:cs typeface="新細明體" charset="-120"/>
              </a:rPr>
              <a:t>Fintechs</a:t>
            </a:r>
            <a:r>
              <a:rPr lang="en-US" altLang="zh-TW" sz="1400" dirty="0">
                <a:latin typeface="Calibri" charset="0"/>
                <a:ea typeface="標楷體" charset="-120"/>
                <a:cs typeface="新細明體" charset="-120"/>
              </a:rPr>
              <a:t>: A literature review and research agenda." Electronic Commerce Research and Applications, 34, 100833.</a:t>
            </a:r>
          </a:p>
          <a:p>
            <a:pPr marL="342900" lvl="2" indent="-342900" eaLnBrk="1" hangingPunct="1"/>
            <a:r>
              <a:rPr lang="en-US" altLang="zh-TW" sz="1400" dirty="0">
                <a:latin typeface="Calibri" charset="0"/>
                <a:ea typeface="標楷體" charset="-120"/>
                <a:cs typeface="新細明體" charset="-120"/>
              </a:rPr>
              <a:t>Min-</a:t>
            </a:r>
            <a:r>
              <a:rPr lang="en-US" altLang="zh-TW" sz="1400" dirty="0" err="1">
                <a:latin typeface="Calibri" charset="0"/>
                <a:ea typeface="標楷體" charset="-120"/>
                <a:cs typeface="新細明體" charset="-120"/>
              </a:rPr>
              <a:t>Yuh</a:t>
            </a:r>
            <a:r>
              <a:rPr lang="en-US" altLang="zh-TW" sz="1400" dirty="0">
                <a:latin typeface="Calibri" charset="0"/>
                <a:ea typeface="標楷體" charset="-120"/>
                <a:cs typeface="新細明體" charset="-120"/>
              </a:rPr>
              <a:t> Day, Sheng-Pao Shih, </a:t>
            </a:r>
            <a:r>
              <a:rPr lang="en-US" altLang="zh-TW" sz="1400" dirty="0" err="1">
                <a:latin typeface="Calibri" charset="0"/>
                <a:ea typeface="標楷體" charset="-120"/>
                <a:cs typeface="新細明體" charset="-120"/>
              </a:rPr>
              <a:t>Weide</a:t>
            </a:r>
            <a:r>
              <a:rPr lang="en-US" altLang="zh-TW" sz="1400" dirty="0">
                <a:latin typeface="Calibri" charset="0"/>
                <a:ea typeface="標楷體" charset="-120"/>
                <a:cs typeface="新細明體" charset="-120"/>
              </a:rPr>
              <a:t> Chang (2011), "Social Network Analysis of Research Collaboration in Information Reuse and Integration," The First International Workshop on Issues and Challenges in Social Computing (WICSOC 2011), August 2, 2011, in Proceedings of the IEEE International Conference on Information Reuse and Integration (IEEE IRI 2011),  Las Vegas, Nevada, USA, August 3-5, 2011, pp. 551-556.</a:t>
            </a:r>
          </a:p>
          <a:p>
            <a:pPr eaLnBrk="1" hangingPunct="1"/>
            <a:r>
              <a:rPr lang="en-US" altLang="en-US" sz="1400" dirty="0">
                <a:latin typeface="Calibri" charset="0"/>
                <a:ea typeface="標楷體" charset="-120"/>
                <a:cs typeface="新細明體" charset="-120"/>
              </a:rPr>
              <a:t>Bastian M., </a:t>
            </a:r>
            <a:r>
              <a:rPr lang="en-US" altLang="en-US" sz="1400" dirty="0" err="1">
                <a:latin typeface="Calibri" charset="0"/>
                <a:ea typeface="標楷體" charset="-120"/>
                <a:cs typeface="新細明體" charset="-120"/>
              </a:rPr>
              <a:t>Heymann</a:t>
            </a:r>
            <a:r>
              <a:rPr lang="en-US" altLang="en-US" sz="1400" dirty="0">
                <a:latin typeface="Calibri" charset="0"/>
                <a:ea typeface="標楷體" charset="-120"/>
                <a:cs typeface="新細明體" charset="-120"/>
              </a:rPr>
              <a:t> S., </a:t>
            </a:r>
            <a:r>
              <a:rPr lang="en-US" altLang="en-US" sz="1400" dirty="0" err="1">
                <a:latin typeface="Calibri" charset="0"/>
                <a:ea typeface="標楷體" charset="-120"/>
                <a:cs typeface="新細明體" charset="-120"/>
              </a:rPr>
              <a:t>Jacomy</a:t>
            </a:r>
            <a:r>
              <a:rPr lang="en-US" altLang="en-US" sz="1400" dirty="0">
                <a:latin typeface="Calibri" charset="0"/>
                <a:ea typeface="標楷體" charset="-120"/>
                <a:cs typeface="新細明體" charset="-120"/>
              </a:rPr>
              <a:t> M. (2009), “</a:t>
            </a:r>
            <a:r>
              <a:rPr lang="en-US" altLang="ja-JP" sz="1400" dirty="0" err="1">
                <a:latin typeface="Calibri" charset="0"/>
                <a:ea typeface="標楷體" charset="-120"/>
                <a:cs typeface="新細明體" charset="-120"/>
              </a:rPr>
              <a:t>Gephi</a:t>
            </a:r>
            <a:r>
              <a:rPr lang="en-US" altLang="ja-JP" sz="1400" dirty="0">
                <a:latin typeface="Calibri" charset="0"/>
                <a:ea typeface="標楷體" charset="-120"/>
                <a:cs typeface="新細明體" charset="-120"/>
              </a:rPr>
              <a:t>: an open source software for exploring and manipulating networks</a:t>
            </a:r>
            <a:r>
              <a:rPr lang="en-US" altLang="en-US" sz="1400" dirty="0">
                <a:latin typeface="Calibri" charset="0"/>
                <a:ea typeface="標楷體" charset="-120"/>
                <a:cs typeface="新細明體" charset="-120"/>
              </a:rPr>
              <a:t>”</a:t>
            </a:r>
            <a:r>
              <a:rPr lang="en-US" altLang="ja-JP" sz="1400" dirty="0">
                <a:latin typeface="Calibri" charset="0"/>
                <a:ea typeface="標楷體" charset="-120"/>
                <a:cs typeface="新細明體" charset="-120"/>
              </a:rPr>
              <a:t>, International AAAI Conference on Weblogs and Social Media.</a:t>
            </a:r>
          </a:p>
          <a:p>
            <a:pPr eaLnBrk="1" hangingPunct="1"/>
            <a:r>
              <a:rPr lang="en-US" altLang="en-US" sz="1400" dirty="0">
                <a:latin typeface="Calibri" charset="0"/>
                <a:ea typeface="標楷體" charset="-120"/>
                <a:cs typeface="新細明體" charset="-120"/>
              </a:rPr>
              <a:t>Agrawal, H., Thakur, A., </a:t>
            </a:r>
            <a:r>
              <a:rPr lang="en-US" altLang="en-US" sz="1400" dirty="0" err="1">
                <a:latin typeface="Calibri" charset="0"/>
                <a:ea typeface="標楷體" charset="-120"/>
                <a:cs typeface="新細明體" charset="-120"/>
              </a:rPr>
              <a:t>Slathia</a:t>
            </a:r>
            <a:r>
              <a:rPr lang="en-US" altLang="en-US" sz="1400" dirty="0">
                <a:latin typeface="Calibri" charset="0"/>
                <a:ea typeface="標楷體" charset="-120"/>
                <a:cs typeface="新細明體" charset="-120"/>
              </a:rPr>
              <a:t>, R., &amp; </a:t>
            </a:r>
            <a:r>
              <a:rPr lang="en-US" altLang="en-US" sz="1400" dirty="0" err="1">
                <a:latin typeface="Calibri" charset="0"/>
                <a:ea typeface="標楷體" charset="-120"/>
                <a:cs typeface="新細明體" charset="-120"/>
              </a:rPr>
              <a:t>Sumangali</a:t>
            </a:r>
            <a:r>
              <a:rPr lang="en-US" altLang="en-US" sz="1400" dirty="0">
                <a:latin typeface="Calibri" charset="0"/>
                <a:ea typeface="標楷體" charset="-120"/>
                <a:cs typeface="新細明體" charset="-120"/>
              </a:rPr>
              <a:t>, K. (2015). A Comparative Analysis of Social Networking Analysis Tools. J Inform Tech </a:t>
            </a:r>
            <a:r>
              <a:rPr lang="en-US" altLang="en-US" sz="1400" dirty="0" err="1">
                <a:latin typeface="Calibri" charset="0"/>
                <a:ea typeface="標楷體" charset="-120"/>
                <a:cs typeface="新細明體" charset="-120"/>
              </a:rPr>
              <a:t>Softw</a:t>
            </a:r>
            <a:r>
              <a:rPr lang="en-US" altLang="en-US" sz="1400" dirty="0">
                <a:latin typeface="Calibri" charset="0"/>
                <a:ea typeface="標楷體" charset="-120"/>
                <a:cs typeface="新細明體" charset="-120"/>
              </a:rPr>
              <a:t> </a:t>
            </a:r>
            <a:r>
              <a:rPr lang="en-US" altLang="en-US" sz="1400" dirty="0" err="1">
                <a:latin typeface="Calibri" charset="0"/>
                <a:ea typeface="標楷體" charset="-120"/>
                <a:cs typeface="新細明體" charset="-120"/>
              </a:rPr>
              <a:t>Eng</a:t>
            </a:r>
            <a:r>
              <a:rPr lang="en-US" altLang="en-US" sz="1400" dirty="0">
                <a:latin typeface="Calibri" charset="0"/>
                <a:ea typeface="標楷體" charset="-120"/>
                <a:cs typeface="新細明體" charset="-120"/>
              </a:rPr>
              <a:t>, 5(157), 2.</a:t>
            </a:r>
          </a:p>
          <a:p>
            <a:pPr eaLnBrk="1" hangingPunct="1"/>
            <a:r>
              <a:rPr lang="en-US" altLang="en-US" sz="1400" dirty="0" err="1">
                <a:latin typeface="Calibri" charset="0"/>
                <a:ea typeface="標楷體" charset="-120"/>
                <a:cs typeface="新細明體" charset="-120"/>
              </a:rPr>
              <a:t>Naheed</a:t>
            </a:r>
            <a:r>
              <a:rPr lang="en-US" altLang="en-US" sz="1400" dirty="0">
                <a:latin typeface="Calibri" charset="0"/>
                <a:ea typeface="標楷體" charset="-120"/>
                <a:cs typeface="新細明體" charset="-120"/>
              </a:rPr>
              <a:t> Akhtar (2014), "Social network analysis tools." In 2014 Fourth International Conference on Communication Systems and Network Technologies (CSNT)</a:t>
            </a:r>
          </a:p>
          <a:p>
            <a:pPr eaLnBrk="1" hangingPunct="1"/>
            <a:r>
              <a:rPr lang="en-US" altLang="en-US" sz="1400" dirty="0" err="1">
                <a:latin typeface="Calibri" charset="0"/>
                <a:ea typeface="標楷體" charset="-120"/>
                <a:cs typeface="新細明體" charset="-120"/>
              </a:rPr>
              <a:t>Maivizhi</a:t>
            </a:r>
            <a:r>
              <a:rPr lang="en-US" altLang="en-US" sz="1400" dirty="0">
                <a:latin typeface="Calibri" charset="0"/>
                <a:ea typeface="標楷體" charset="-120"/>
                <a:cs typeface="新細明體" charset="-120"/>
              </a:rPr>
              <a:t>, R., S. </a:t>
            </a:r>
            <a:r>
              <a:rPr lang="en-US" altLang="en-US" sz="1400" dirty="0" err="1">
                <a:latin typeface="Calibri" charset="0"/>
                <a:ea typeface="標楷體" charset="-120"/>
                <a:cs typeface="新細明體" charset="-120"/>
              </a:rPr>
              <a:t>Sendhilkumar</a:t>
            </a:r>
            <a:r>
              <a:rPr lang="en-US" altLang="en-US" sz="1400" dirty="0">
                <a:latin typeface="Calibri" charset="0"/>
                <a:ea typeface="標楷體" charset="-120"/>
                <a:cs typeface="新細明體" charset="-120"/>
              </a:rPr>
              <a:t>, G. S. </a:t>
            </a:r>
            <a:r>
              <a:rPr lang="en-US" altLang="en-US" sz="1400" dirty="0" err="1">
                <a:latin typeface="Calibri" charset="0"/>
                <a:ea typeface="標楷體" charset="-120"/>
                <a:cs typeface="新細明體" charset="-120"/>
              </a:rPr>
              <a:t>Mahalakshmi</a:t>
            </a:r>
            <a:r>
              <a:rPr lang="en-US" altLang="en-US" sz="1400" dirty="0">
                <a:latin typeface="Calibri" charset="0"/>
                <a:ea typeface="標楷體" charset="-120"/>
                <a:cs typeface="新細明體" charset="-120"/>
              </a:rPr>
              <a:t> (2016), "A Survey of Tools for Community Detection and Mining in Social Networks." In Proceedings of the International Conference on Informatics and Analytics, p. 71. ACM, 2016.</a:t>
            </a:r>
          </a:p>
          <a:p>
            <a:pPr eaLnBrk="1" hangingPunct="1"/>
            <a:r>
              <a:rPr lang="en-US" altLang="zh-TW" sz="1400" dirty="0" err="1"/>
              <a:t>Aurélien</a:t>
            </a:r>
            <a:r>
              <a:rPr lang="en-US" altLang="zh-TW" sz="1400" dirty="0"/>
              <a:t> </a:t>
            </a:r>
            <a:r>
              <a:rPr lang="en-US" altLang="zh-TW" sz="1400" dirty="0" err="1"/>
              <a:t>Géron</a:t>
            </a:r>
            <a:r>
              <a:rPr lang="en-US" altLang="zh-TW" sz="1400" dirty="0"/>
              <a:t> (2019), Hands-On Machine Learning with Scikit-Learn, </a:t>
            </a:r>
            <a:r>
              <a:rPr lang="en-US" altLang="zh-TW" sz="1400" dirty="0" err="1"/>
              <a:t>Keras</a:t>
            </a:r>
            <a:r>
              <a:rPr lang="en-US" altLang="zh-TW" sz="1400" dirty="0"/>
              <a:t>, and TensorFlow: Concepts, Tools, and Techniques to Build Intelligent Systems, 2nd Edition, O’Reilly Media.</a:t>
            </a:r>
            <a:endParaRPr lang="en-US" altLang="en-US" sz="1400" dirty="0">
              <a:latin typeface="Calibri" charset="0"/>
              <a:ea typeface="標楷體" charset="-120"/>
              <a:cs typeface="新細明體" charset="-120"/>
            </a:endParaRPr>
          </a:p>
          <a:p>
            <a:pPr eaLnBrk="1" hangingPunct="1"/>
            <a:r>
              <a:rPr lang="en-US" altLang="zh-TW" sz="1400" dirty="0">
                <a:latin typeface="Calibri" charset="0"/>
                <a:ea typeface="標楷體" charset="-120"/>
              </a:rPr>
              <a:t>Min-</a:t>
            </a:r>
            <a:r>
              <a:rPr lang="en-US" altLang="zh-TW" sz="1400" dirty="0" err="1">
                <a:latin typeface="Calibri" charset="0"/>
                <a:ea typeface="標楷體" charset="-120"/>
              </a:rPr>
              <a:t>Yuh</a:t>
            </a:r>
            <a:r>
              <a:rPr lang="en-US" altLang="zh-TW" sz="1400" dirty="0">
                <a:latin typeface="Calibri" charset="0"/>
                <a:ea typeface="標楷體" charset="-120"/>
              </a:rPr>
              <a:t> Day (2021), Python 101, </a:t>
            </a:r>
            <a:r>
              <a:rPr lang="en-US" altLang="zh-TW" sz="1400" dirty="0">
                <a:latin typeface="Calibri" charset="0"/>
                <a:ea typeface="標楷體" charset="-120"/>
                <a:hlinkClick r:id="rId4"/>
              </a:rPr>
              <a:t>https://tinyurl.com/aintpupython101</a:t>
            </a:r>
            <a:endParaRPr lang="en-US" sz="1400" dirty="0"/>
          </a:p>
          <a:p>
            <a:pPr eaLnBrk="1" hangingPunct="1"/>
            <a:endParaRPr lang="en-US" altLang="en-US" sz="1400" dirty="0">
              <a:latin typeface="Calibri" charset="0"/>
              <a:ea typeface="標楷體" charset="-120"/>
              <a:cs typeface="新細明體" charset="-120"/>
            </a:endParaRPr>
          </a:p>
          <a:p>
            <a:pPr eaLnBrk="1" hangingPunct="1"/>
            <a:endParaRPr lang="en-US" altLang="en-US" sz="1400" dirty="0">
              <a:latin typeface="Calibri" charset="0"/>
              <a:ea typeface="標楷體" charset="-120"/>
              <a:cs typeface="新細明體" charset="-120"/>
            </a:endParaRPr>
          </a:p>
          <a:p>
            <a:pPr marL="342900" lvl="2" indent="-342900" eaLnBrk="1" hangingPunct="1"/>
            <a:endParaRPr lang="en-US" altLang="zh-TW" sz="1400" dirty="0"/>
          </a:p>
          <a:p>
            <a:pPr marL="342900" lvl="2" indent="-342900" eaLnBrk="1" hangingPunct="1"/>
            <a:endParaRPr lang="en-US" altLang="zh-TW" sz="1400" dirty="0"/>
          </a:p>
          <a:p>
            <a:pPr marL="342900" lvl="2" indent="-342900" eaLnBrk="1" hangingPunct="1"/>
            <a:endParaRPr lang="en-US" altLang="zh-TW" sz="1400" dirty="0"/>
          </a:p>
          <a:p>
            <a:pPr marL="342900" lvl="2" indent="-342900" eaLnBrk="1" hangingPunct="1"/>
            <a:endParaRPr lang="en-US" altLang="zh-TW" sz="1400" dirty="0"/>
          </a:p>
        </p:txBody>
      </p:sp>
      <p:sp>
        <p:nvSpPr>
          <p:cNvPr id="18227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6791F5D-0C4E-4436-9D63-4A2F619D5B43}" type="slidenum">
              <a:rPr lang="zh-TW" altLang="en-US" sz="1200" smtClean="0">
                <a:solidFill>
                  <a:srgbClr val="898989"/>
                </a:solidFill>
              </a:rPr>
              <a:pPr eaLnBrk="1" hangingPunct="1">
                <a:spcBef>
                  <a:spcPct val="0"/>
                </a:spcBef>
                <a:buFontTx/>
                <a:buNone/>
              </a:pPr>
              <a:t>215</a:t>
            </a:fld>
            <a:endParaRPr lang="zh-TW" altLang="en-US" sz="1200">
              <a:solidFill>
                <a:srgbClr val="898989"/>
              </a:solidFill>
            </a:endParaRPr>
          </a:p>
        </p:txBody>
      </p:sp>
    </p:spTree>
    <p:extLst>
      <p:ext uri="{BB962C8B-B14F-4D97-AF65-F5344CB8AC3E}">
        <p14:creationId xmlns:p14="http://schemas.microsoft.com/office/powerpoint/2010/main" val="2505040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274638"/>
            <a:ext cx="8229600" cy="777875"/>
          </a:xfrm>
        </p:spPr>
        <p:txBody>
          <a:bodyPr>
            <a:normAutofit fontScale="90000"/>
          </a:bodyPr>
          <a:lstStyle/>
          <a:p>
            <a:r>
              <a:rPr lang="en-US" altLang="zh-TW" sz="7200">
                <a:solidFill>
                  <a:schemeClr val="accent1"/>
                </a:solidFill>
                <a:latin typeface="Calibri" charset="0"/>
                <a:ea typeface="標楷體" charset="-120"/>
                <a:cs typeface="新細明體" charset="-120"/>
              </a:rPr>
              <a:t>Vertex (Node)</a:t>
            </a:r>
          </a:p>
        </p:txBody>
      </p:sp>
      <p:sp>
        <p:nvSpPr>
          <p:cNvPr id="276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FD83DFF-B339-7143-B8AE-58F4D4FD1CEA}" type="slidenum">
              <a:rPr kumimoji="0" lang="zh-TW" altLang="en-US" sz="1200">
                <a:solidFill>
                  <a:srgbClr val="898989"/>
                </a:solidFill>
                <a:latin typeface="Calibri" charset="0"/>
                <a:ea typeface="新細明體" charset="-120"/>
              </a:rPr>
              <a:pPr eaLnBrk="1" hangingPunct="1"/>
              <a:t>22</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2652901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57200" y="274638"/>
            <a:ext cx="8229600" cy="777875"/>
          </a:xfrm>
        </p:spPr>
        <p:txBody>
          <a:bodyPr>
            <a:normAutofit fontScale="90000"/>
          </a:bodyPr>
          <a:lstStyle/>
          <a:p>
            <a:r>
              <a:rPr lang="en-US" altLang="zh-TW" sz="7200">
                <a:solidFill>
                  <a:schemeClr val="accent1"/>
                </a:solidFill>
                <a:latin typeface="Calibri" charset="0"/>
                <a:ea typeface="標楷體" charset="-120"/>
                <a:cs typeface="新細明體" charset="-120"/>
              </a:rPr>
              <a:t>Vertices (Nodes)</a:t>
            </a:r>
          </a:p>
        </p:txBody>
      </p:sp>
      <p:sp>
        <p:nvSpPr>
          <p:cNvPr id="286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071DD2-A62E-454B-AAD0-6454329869A3}" type="slidenum">
              <a:rPr kumimoji="0" lang="zh-TW" altLang="en-US" sz="1200">
                <a:solidFill>
                  <a:srgbClr val="898989"/>
                </a:solidFill>
                <a:latin typeface="Calibri" charset="0"/>
                <a:ea typeface="新細明體" charset="-120"/>
              </a:rPr>
              <a:pPr eaLnBrk="1" hangingPunct="1"/>
              <a:t>23</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576817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274638"/>
            <a:ext cx="8229600" cy="777875"/>
          </a:xfrm>
        </p:spPr>
        <p:txBody>
          <a:bodyPr>
            <a:normAutofit fontScale="90000"/>
          </a:bodyPr>
          <a:lstStyle/>
          <a:p>
            <a:r>
              <a:rPr lang="en-US" altLang="zh-TW" sz="7200">
                <a:solidFill>
                  <a:srgbClr val="FF0000"/>
                </a:solidFill>
                <a:latin typeface="Calibri" charset="0"/>
                <a:ea typeface="標楷體" charset="-120"/>
                <a:cs typeface="新細明體" charset="-120"/>
              </a:rPr>
              <a:t>Edge</a:t>
            </a:r>
          </a:p>
        </p:txBody>
      </p:sp>
      <p:sp>
        <p:nvSpPr>
          <p:cNvPr id="296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B144BB6-1111-424D-8E4C-C8A033783FE4}" type="slidenum">
              <a:rPr kumimoji="0" lang="zh-TW" altLang="en-US" sz="1200">
                <a:solidFill>
                  <a:srgbClr val="898989"/>
                </a:solidFill>
                <a:latin typeface="Calibri" charset="0"/>
                <a:ea typeface="新細明體" charset="-120"/>
              </a:rPr>
              <a:pPr eaLnBrk="1" hangingPunct="1"/>
              <a:t>24</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2069910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274638"/>
            <a:ext cx="8229600" cy="777875"/>
          </a:xfrm>
        </p:spPr>
        <p:txBody>
          <a:bodyPr>
            <a:normAutofit fontScale="90000"/>
          </a:bodyPr>
          <a:lstStyle/>
          <a:p>
            <a:r>
              <a:rPr lang="en-US" altLang="zh-TW" sz="7200">
                <a:solidFill>
                  <a:srgbClr val="FF0000"/>
                </a:solidFill>
                <a:latin typeface="Calibri" charset="0"/>
                <a:ea typeface="標楷體" charset="-120"/>
                <a:cs typeface="新細明體" charset="-120"/>
              </a:rPr>
              <a:t>Edges</a:t>
            </a:r>
          </a:p>
        </p:txBody>
      </p:sp>
      <p:sp>
        <p:nvSpPr>
          <p:cNvPr id="307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23C8BFB-E8C0-7F43-AD71-4821B0B21F88}" type="slidenum">
              <a:rPr kumimoji="0" lang="zh-TW" altLang="en-US" sz="1200">
                <a:solidFill>
                  <a:srgbClr val="898989"/>
                </a:solidFill>
                <a:latin typeface="Calibri" charset="0"/>
                <a:ea typeface="新細明體" charset="-120"/>
              </a:rPr>
              <a:pPr eaLnBrk="1" hangingPunct="1"/>
              <a:t>25</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
        <p:nvSpPr>
          <p:cNvPr id="7" name="Oval 6"/>
          <p:cNvSpPr>
            <a:spLocks noChangeArrowheads="1"/>
          </p:cNvSpPr>
          <p:nvPr/>
        </p:nvSpPr>
        <p:spPr bwMode="auto">
          <a:xfrm>
            <a:off x="3924300" y="4365625"/>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8" name="Straight Connector 7"/>
          <p:cNvCxnSpPr>
            <a:cxnSpLocks noChangeShapeType="1"/>
            <a:stCxn id="6" idx="5"/>
            <a:endCxn id="7" idx="1"/>
          </p:cNvCxnSpPr>
          <p:nvPr/>
        </p:nvCxnSpPr>
        <p:spPr bwMode="auto">
          <a:xfrm>
            <a:off x="2809875" y="3252788"/>
            <a:ext cx="1219200" cy="1217612"/>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a:stCxn id="7" idx="7"/>
          </p:cNvCxnSpPr>
          <p:nvPr/>
        </p:nvCxnSpPr>
        <p:spPr bwMode="auto">
          <a:xfrm flipV="1">
            <a:off x="4537075" y="3357563"/>
            <a:ext cx="1187450" cy="1112837"/>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05263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57200" y="274638"/>
            <a:ext cx="8229600" cy="777875"/>
          </a:xfrm>
        </p:spPr>
        <p:txBody>
          <a:bodyPr>
            <a:normAutofit fontScale="90000"/>
          </a:bodyPr>
          <a:lstStyle/>
          <a:p>
            <a:r>
              <a:rPr lang="en-US" altLang="zh-TW" sz="7200">
                <a:solidFill>
                  <a:srgbClr val="FF0000"/>
                </a:solidFill>
                <a:latin typeface="Calibri" charset="0"/>
                <a:ea typeface="標楷體" charset="-120"/>
                <a:cs typeface="新細明體" charset="-120"/>
              </a:rPr>
              <a:t>Arc</a:t>
            </a:r>
          </a:p>
        </p:txBody>
      </p:sp>
      <p:sp>
        <p:nvSpPr>
          <p:cNvPr id="317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6FF522A-8B54-4747-906B-4542BCA7B00B}" type="slidenum">
              <a:rPr kumimoji="0" lang="zh-TW" altLang="en-US" sz="1200">
                <a:solidFill>
                  <a:srgbClr val="898989"/>
                </a:solidFill>
                <a:latin typeface="Calibri" charset="0"/>
                <a:ea typeface="新細明體" charset="-120"/>
              </a:rPr>
              <a:pPr eaLnBrk="1" hangingPunct="1"/>
              <a:t>26</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3447929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38"/>
            <a:ext cx="8229600" cy="777875"/>
          </a:xfrm>
        </p:spPr>
        <p:txBody>
          <a:bodyPr>
            <a:normAutofit fontScale="90000"/>
          </a:bodyPr>
          <a:lstStyle/>
          <a:p>
            <a:r>
              <a:rPr lang="en-US" altLang="zh-TW" sz="7200">
                <a:solidFill>
                  <a:srgbClr val="FF0000"/>
                </a:solidFill>
                <a:latin typeface="Calibri" charset="0"/>
                <a:ea typeface="標楷體" charset="-120"/>
                <a:cs typeface="新細明體" charset="-120"/>
              </a:rPr>
              <a:t>Arcs</a:t>
            </a:r>
          </a:p>
        </p:txBody>
      </p:sp>
      <p:sp>
        <p:nvSpPr>
          <p:cNvPr id="327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D8BC544-3DDA-1140-B547-517A9BE0E125}" type="slidenum">
              <a:rPr kumimoji="0" lang="zh-TW" altLang="en-US" sz="1200">
                <a:solidFill>
                  <a:srgbClr val="898989"/>
                </a:solidFill>
                <a:latin typeface="Calibri" charset="0"/>
                <a:ea typeface="新細明體" charset="-120"/>
              </a:rPr>
              <a:pPr eaLnBrk="1" hangingPunct="1"/>
              <a:t>27</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
        <p:nvSpPr>
          <p:cNvPr id="7" name="Oval 6"/>
          <p:cNvSpPr>
            <a:spLocks noChangeArrowheads="1"/>
          </p:cNvSpPr>
          <p:nvPr/>
        </p:nvSpPr>
        <p:spPr bwMode="auto">
          <a:xfrm>
            <a:off x="3924300" y="4365625"/>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8" name="Straight Connector 7"/>
          <p:cNvCxnSpPr>
            <a:cxnSpLocks noChangeShapeType="1"/>
            <a:stCxn id="6" idx="5"/>
            <a:endCxn id="7" idx="1"/>
          </p:cNvCxnSpPr>
          <p:nvPr/>
        </p:nvCxnSpPr>
        <p:spPr bwMode="auto">
          <a:xfrm>
            <a:off x="2809875" y="3252788"/>
            <a:ext cx="1219200" cy="1217612"/>
          </a:xfrm>
          <a:prstGeom prst="line">
            <a:avLst/>
          </a:prstGeom>
          <a:noFill/>
          <a:ln w="76200">
            <a:solidFill>
              <a:srgbClr val="FF0000"/>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a:stCxn id="7" idx="7"/>
          </p:cNvCxnSpPr>
          <p:nvPr/>
        </p:nvCxnSpPr>
        <p:spPr bwMode="auto">
          <a:xfrm flipV="1">
            <a:off x="4537075" y="3357563"/>
            <a:ext cx="1187450" cy="1112837"/>
          </a:xfrm>
          <a:prstGeom prst="line">
            <a:avLst/>
          </a:prstGeom>
          <a:noFill/>
          <a:ln w="76200">
            <a:solidFill>
              <a:srgbClr val="FF0000"/>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68440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274638"/>
            <a:ext cx="8229600" cy="777875"/>
          </a:xfrm>
        </p:spPr>
        <p:txBody>
          <a:bodyPr>
            <a:normAutofit fontScale="90000"/>
          </a:bodyPr>
          <a:lstStyle/>
          <a:p>
            <a:r>
              <a:rPr lang="en-US" altLang="zh-TW" sz="6000">
                <a:solidFill>
                  <a:schemeClr val="accent1"/>
                </a:solidFill>
                <a:latin typeface="Calibri" charset="0"/>
                <a:ea typeface="標楷體" charset="-120"/>
                <a:cs typeface="新細明體" charset="-120"/>
              </a:rPr>
              <a:t>Undirected Graph</a:t>
            </a:r>
          </a:p>
        </p:txBody>
      </p:sp>
      <p:sp>
        <p:nvSpPr>
          <p:cNvPr id="337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BD2D8C6-DCE4-5344-902C-E5D03C7BC37C}" type="slidenum">
              <a:rPr kumimoji="0" lang="zh-TW" altLang="en-US" sz="1200">
                <a:solidFill>
                  <a:srgbClr val="898989"/>
                </a:solidFill>
                <a:latin typeface="Calibri" charset="0"/>
                <a:ea typeface="新細明體" charset="-120"/>
              </a:rPr>
              <a:pPr eaLnBrk="1" hangingPunct="1"/>
              <a:t>28</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99370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274638"/>
            <a:ext cx="8229600" cy="777875"/>
          </a:xfrm>
        </p:spPr>
        <p:txBody>
          <a:bodyPr>
            <a:normAutofit fontScale="90000"/>
          </a:bodyPr>
          <a:lstStyle/>
          <a:p>
            <a:r>
              <a:rPr lang="en-US" altLang="zh-TW" sz="6000">
                <a:solidFill>
                  <a:schemeClr val="accent1"/>
                </a:solidFill>
                <a:latin typeface="Calibri" charset="0"/>
                <a:ea typeface="標楷體" charset="-120"/>
                <a:cs typeface="新細明體" charset="-120"/>
              </a:rPr>
              <a:t>Directed Graph</a:t>
            </a:r>
          </a:p>
        </p:txBody>
      </p:sp>
      <p:sp>
        <p:nvSpPr>
          <p:cNvPr id="348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549B4CC-1B71-3A49-8089-FF121B32FE83}" type="slidenum">
              <a:rPr kumimoji="0" lang="zh-TW" altLang="en-US" sz="1200">
                <a:solidFill>
                  <a:srgbClr val="898989"/>
                </a:solidFill>
                <a:latin typeface="Calibri" charset="0"/>
                <a:ea typeface="新細明體" charset="-120"/>
              </a:rPr>
              <a:pPr eaLnBrk="1" hangingPunct="1"/>
              <a:t>29</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81561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982BF6-CA49-0940-8E3D-111BA6C35D4B}"/>
              </a:ext>
            </a:extLst>
          </p:cNvPr>
          <p:cNvSpPr>
            <a:spLocks noGrp="1"/>
          </p:cNvSpPr>
          <p:nvPr>
            <p:ph idx="1"/>
          </p:nvPr>
        </p:nvSpPr>
        <p:spPr>
          <a:xfrm>
            <a:off x="179512" y="980728"/>
            <a:ext cx="8786084" cy="5688632"/>
          </a:xfrm>
        </p:spPr>
        <p:txBody>
          <a:bodyPr/>
          <a:lstStyle/>
          <a:p>
            <a:pPr marL="0" indent="0">
              <a:buNone/>
            </a:pPr>
            <a:r>
              <a:rPr lang="en-US" altLang="en-US" sz="2400" dirty="0" err="1">
                <a:latin typeface="Calibri" charset="0"/>
                <a:ea typeface="標楷體" charset="-120"/>
              </a:rPr>
              <a:t>週次</a:t>
            </a:r>
            <a:r>
              <a:rPr lang="en-US" altLang="en-US" sz="2400" dirty="0">
                <a:latin typeface="Calibri" charset="0"/>
                <a:ea typeface="標楷體" charset="-120"/>
              </a:rPr>
              <a:t> (Week)    </a:t>
            </a:r>
            <a:r>
              <a:rPr lang="en-US" altLang="en-US" sz="2400" dirty="0" err="1">
                <a:latin typeface="Calibri" charset="0"/>
                <a:ea typeface="標楷體" charset="-120"/>
              </a:rPr>
              <a:t>日期</a:t>
            </a:r>
            <a:r>
              <a:rPr lang="en-US" altLang="en-US" sz="2400" dirty="0">
                <a:latin typeface="Calibri" charset="0"/>
                <a:ea typeface="標楷體" charset="-120"/>
              </a:rPr>
              <a:t> (Date)    </a:t>
            </a:r>
            <a:r>
              <a:rPr lang="en-US" altLang="en-US" sz="2400" dirty="0" err="1">
                <a:latin typeface="Calibri" charset="0"/>
                <a:ea typeface="標楷體" charset="-120"/>
              </a:rPr>
              <a:t>內容</a:t>
            </a:r>
            <a:r>
              <a:rPr lang="en-US" altLang="en-US" sz="2400" dirty="0">
                <a:latin typeface="Calibri" charset="0"/>
                <a:ea typeface="標楷體" charset="-120"/>
              </a:rPr>
              <a:t> (Subject/Topics)</a:t>
            </a:r>
            <a:endParaRPr lang="en-US" altLang="zh-TW" sz="2400" dirty="0"/>
          </a:p>
          <a:p>
            <a:pPr marL="0" indent="0">
              <a:buNone/>
            </a:pPr>
            <a:r>
              <a:rPr lang="en-US" altLang="zh-TW" sz="2400" dirty="0">
                <a:solidFill>
                  <a:schemeClr val="bg1">
                    <a:lumMod val="65000"/>
                  </a:schemeClr>
                </a:solidFill>
              </a:rPr>
              <a:t>7  2021/04/06  </a:t>
            </a:r>
            <a:r>
              <a:rPr lang="zh-TW" altLang="en-US" sz="2400" dirty="0">
                <a:solidFill>
                  <a:schemeClr val="bg1">
                    <a:lumMod val="65000"/>
                  </a:schemeClr>
                </a:solidFill>
              </a:rPr>
              <a:t>放假一天 </a:t>
            </a:r>
            <a:r>
              <a:rPr lang="en-US" altLang="zh-TW" sz="2400" dirty="0">
                <a:solidFill>
                  <a:schemeClr val="bg1">
                    <a:lumMod val="65000"/>
                  </a:schemeClr>
                </a:solidFill>
              </a:rPr>
              <a:t>(Day off)</a:t>
            </a:r>
            <a:endParaRPr lang="en-US" altLang="zh-TW" sz="2000" dirty="0">
              <a:solidFill>
                <a:schemeClr val="bg1">
                  <a:lumMod val="65000"/>
                </a:schemeClr>
              </a:solidFill>
            </a:endParaRPr>
          </a:p>
          <a:p>
            <a:pPr marL="0" indent="0">
              <a:buNone/>
            </a:pPr>
            <a:r>
              <a:rPr lang="en-US" altLang="zh-TW" sz="2400" dirty="0"/>
              <a:t>8  2021/04/13  </a:t>
            </a:r>
            <a:r>
              <a:rPr lang="zh-TW" altLang="en-US" sz="2400" dirty="0"/>
              <a:t>非監督學習：集群分析，行銷市場區隔</a:t>
            </a:r>
            <a:br>
              <a:rPr lang="en-US" altLang="zh-TW" sz="2400" dirty="0"/>
            </a:br>
            <a:r>
              <a:rPr lang="en-US" altLang="zh-TW" sz="2400" dirty="0"/>
              <a:t>                        </a:t>
            </a:r>
            <a:r>
              <a:rPr lang="zh-TW" altLang="en-US" sz="2400" dirty="0"/>
              <a:t> </a:t>
            </a:r>
            <a:r>
              <a:rPr lang="en-US" altLang="zh-TW" sz="2400" dirty="0"/>
              <a:t>   </a:t>
            </a:r>
            <a:r>
              <a:rPr lang="en-US" altLang="zh-TW" sz="2000" dirty="0"/>
              <a:t>(Unsupervised Learning: Cluster Analysis, Market Segmentation)</a:t>
            </a:r>
          </a:p>
          <a:p>
            <a:pPr marL="0" indent="0">
              <a:buNone/>
            </a:pPr>
            <a:r>
              <a:rPr lang="en-US" altLang="zh-TW" sz="2400" dirty="0">
                <a:solidFill>
                  <a:schemeClr val="accent6">
                    <a:lumMod val="75000"/>
                  </a:schemeClr>
                </a:solidFill>
              </a:rPr>
              <a:t>9  2021/04/20  </a:t>
            </a:r>
            <a:r>
              <a:rPr lang="zh-TW" altLang="en-US" sz="2400" dirty="0">
                <a:solidFill>
                  <a:schemeClr val="accent6">
                    <a:lumMod val="75000"/>
                  </a:schemeClr>
                </a:solidFill>
              </a:rPr>
              <a:t>期中報告 </a:t>
            </a:r>
            <a:r>
              <a:rPr lang="en-US" altLang="zh-TW" sz="2400" dirty="0">
                <a:solidFill>
                  <a:schemeClr val="accent6">
                    <a:lumMod val="75000"/>
                  </a:schemeClr>
                </a:solidFill>
              </a:rPr>
              <a:t>(Midterm Project Report)</a:t>
            </a:r>
          </a:p>
          <a:p>
            <a:pPr marL="0" indent="0">
              <a:buNone/>
            </a:pPr>
            <a:r>
              <a:rPr lang="en-US" altLang="zh-TW" sz="2400" dirty="0"/>
              <a:t>10  2021/04/27  </a:t>
            </a:r>
            <a:r>
              <a:rPr lang="zh-TW" altLang="en-US" sz="2400" dirty="0"/>
              <a:t>監督學習：分類和預測 </a:t>
            </a:r>
            <a:br>
              <a:rPr lang="en-US" altLang="zh-TW" sz="2400" dirty="0"/>
            </a:br>
            <a:r>
              <a:rPr lang="en-US" altLang="zh-TW" sz="2400" dirty="0"/>
              <a:t>                               (Supervised Learning: Classification and Prediction)</a:t>
            </a:r>
          </a:p>
          <a:p>
            <a:pPr marL="0" indent="0">
              <a:buNone/>
            </a:pPr>
            <a:r>
              <a:rPr lang="en-US" altLang="zh-TW" sz="2400" dirty="0">
                <a:solidFill>
                  <a:schemeClr val="accent1">
                    <a:lumMod val="75000"/>
                  </a:schemeClr>
                </a:solidFill>
              </a:rPr>
              <a:t>11  2021/05/04  </a:t>
            </a:r>
            <a:r>
              <a:rPr lang="zh-TW" altLang="en-US" sz="2400" dirty="0">
                <a:solidFill>
                  <a:schemeClr val="accent1">
                    <a:lumMod val="75000"/>
                  </a:schemeClr>
                </a:solidFill>
              </a:rPr>
              <a:t>機器學習和深度學習 </a:t>
            </a:r>
            <a:br>
              <a:rPr lang="en-US" altLang="zh-TW" sz="2400" dirty="0">
                <a:solidFill>
                  <a:schemeClr val="accent1">
                    <a:lumMod val="75000"/>
                  </a:schemeClr>
                </a:solidFill>
              </a:rPr>
            </a:br>
            <a:r>
              <a:rPr lang="en-US" altLang="zh-TW" sz="2400" dirty="0">
                <a:solidFill>
                  <a:schemeClr val="accent1">
                    <a:lumMod val="75000"/>
                  </a:schemeClr>
                </a:solidFill>
              </a:rPr>
              <a:t>                               (Machine Learning and Deep Learning)</a:t>
            </a:r>
          </a:p>
          <a:p>
            <a:pPr marL="0" indent="0">
              <a:buNone/>
            </a:pPr>
            <a:r>
              <a:rPr lang="en-US" altLang="zh-TW" sz="2400" dirty="0">
                <a:solidFill>
                  <a:schemeClr val="accent1">
                    <a:lumMod val="75000"/>
                  </a:schemeClr>
                </a:solidFill>
              </a:rPr>
              <a:t>12  2021/05/11  </a:t>
            </a:r>
            <a:r>
              <a:rPr lang="zh-TW" altLang="en-US" sz="2400" dirty="0">
                <a:solidFill>
                  <a:schemeClr val="accent1">
                    <a:lumMod val="75000"/>
                  </a:schemeClr>
                </a:solidFill>
              </a:rPr>
              <a:t>卷積神經網絡 </a:t>
            </a:r>
            <a:br>
              <a:rPr lang="en-US" altLang="zh-TW" sz="2400" dirty="0">
                <a:solidFill>
                  <a:schemeClr val="accent1">
                    <a:lumMod val="75000"/>
                  </a:schemeClr>
                </a:solidFill>
              </a:rPr>
            </a:br>
            <a:r>
              <a:rPr lang="en-US" altLang="zh-TW" sz="2400" dirty="0">
                <a:solidFill>
                  <a:schemeClr val="accent1">
                    <a:lumMod val="75000"/>
                  </a:schemeClr>
                </a:solidFill>
              </a:rPr>
              <a:t>                               (Convolutional Neural Networks)</a:t>
            </a:r>
          </a:p>
        </p:txBody>
      </p:sp>
      <p:sp>
        <p:nvSpPr>
          <p:cNvPr id="4" name="Slide Number Placeholder 3">
            <a:extLst>
              <a:ext uri="{FF2B5EF4-FFF2-40B4-BE49-F238E27FC236}">
                <a16:creationId xmlns:a16="http://schemas.microsoft.com/office/drawing/2014/main" id="{CAF87740-7342-4346-B2E0-F69CCB27CF2F}"/>
              </a:ext>
            </a:extLst>
          </p:cNvPr>
          <p:cNvSpPr>
            <a:spLocks noGrp="1"/>
          </p:cNvSpPr>
          <p:nvPr>
            <p:ph type="sldNum" sz="quarter" idx="12"/>
          </p:nvPr>
        </p:nvSpPr>
        <p:spPr/>
        <p:txBody>
          <a:bodyPr/>
          <a:lstStyle/>
          <a:p>
            <a:pPr>
              <a:defRPr/>
            </a:pPr>
            <a:fld id="{E78C9E75-97FD-45D9-8ED3-955348887BB1}" type="slidenum">
              <a:rPr lang="zh-TW" altLang="en-US" smtClean="0"/>
              <a:pPr>
                <a:defRPr/>
              </a:pPr>
              <a:t>3</a:t>
            </a:fld>
            <a:endParaRPr lang="zh-TW" altLang="en-US"/>
          </a:p>
        </p:txBody>
      </p:sp>
      <p:sp>
        <p:nvSpPr>
          <p:cNvPr id="5" name="矩形 4">
            <a:extLst>
              <a:ext uri="{FF2B5EF4-FFF2-40B4-BE49-F238E27FC236}">
                <a16:creationId xmlns:a16="http://schemas.microsoft.com/office/drawing/2014/main" id="{03FDB645-4535-D947-9FA2-92EAE75A28A5}"/>
              </a:ext>
            </a:extLst>
          </p:cNvPr>
          <p:cNvSpPr>
            <a:spLocks noChangeArrowheads="1"/>
          </p:cNvSpPr>
          <p:nvPr/>
        </p:nvSpPr>
        <p:spPr bwMode="auto">
          <a:xfrm>
            <a:off x="395288" y="66774"/>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dirty="0">
                <a:solidFill>
                  <a:schemeClr val="tx2"/>
                </a:solidFill>
                <a:ea typeface="標楷體" charset="-120"/>
              </a:rPr>
              <a:t>課程大綱 </a:t>
            </a:r>
            <a:r>
              <a:rPr lang="en-US" altLang="zh-TW" sz="4400" b="1" dirty="0">
                <a:solidFill>
                  <a:schemeClr val="tx2"/>
                </a:solidFill>
                <a:ea typeface="標楷體" charset="-120"/>
              </a:rPr>
              <a:t>(Syllabus)</a:t>
            </a:r>
            <a:endParaRPr lang="zh-TW" altLang="en-US" sz="4400" b="1" dirty="0">
              <a:solidFill>
                <a:schemeClr val="tx2"/>
              </a:solidFill>
              <a:ea typeface="標楷體" charset="-120"/>
            </a:endParaRPr>
          </a:p>
        </p:txBody>
      </p:sp>
      <p:pic>
        <p:nvPicPr>
          <p:cNvPr id="6" name="Picture 5">
            <a:extLst>
              <a:ext uri="{FF2B5EF4-FFF2-40B4-BE49-F238E27FC236}">
                <a16:creationId xmlns:a16="http://schemas.microsoft.com/office/drawing/2014/main" id="{736F75CD-B593-224B-8AC9-E30D7E9A7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538" y="44624"/>
            <a:ext cx="962066" cy="620688"/>
          </a:xfrm>
          <a:prstGeom prst="rect">
            <a:avLst/>
          </a:prstGeom>
        </p:spPr>
      </p:pic>
      <p:pic>
        <p:nvPicPr>
          <p:cNvPr id="7" name="Picture 6">
            <a:extLst>
              <a:ext uri="{FF2B5EF4-FFF2-40B4-BE49-F238E27FC236}">
                <a16:creationId xmlns:a16="http://schemas.microsoft.com/office/drawing/2014/main" id="{180DF8FA-EA10-5A4B-BCA5-6EE87D30A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430" y="718301"/>
            <a:ext cx="964282" cy="235043"/>
          </a:xfrm>
          <a:prstGeom prst="rect">
            <a:avLst/>
          </a:prstGeom>
        </p:spPr>
      </p:pic>
    </p:spTree>
    <p:extLst>
      <p:ext uri="{BB962C8B-B14F-4D97-AF65-F5344CB8AC3E}">
        <p14:creationId xmlns:p14="http://schemas.microsoft.com/office/powerpoint/2010/main" val="1315439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Measurements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of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Social Network Analysis </a:t>
            </a:r>
            <a:endParaRPr lang="en-US" altLang="en-US" sz="8000">
              <a:solidFill>
                <a:srgbClr val="FF0000"/>
              </a:solidFill>
              <a:latin typeface="Calibri" charset="0"/>
              <a:ea typeface="標楷體" charset="-120"/>
              <a:cs typeface="新細明體" charset="-120"/>
            </a:endParaRPr>
          </a:p>
        </p:txBody>
      </p:sp>
      <p:sp>
        <p:nvSpPr>
          <p:cNvPr id="358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79E7876-54F6-814C-A44E-9DEC18313061}" type="slidenum">
              <a:rPr kumimoji="0" lang="zh-TW" altLang="en-US" sz="1200">
                <a:solidFill>
                  <a:srgbClr val="898989"/>
                </a:solidFill>
                <a:latin typeface="Calibri" charset="0"/>
              </a:rPr>
              <a:pPr eaLnBrk="1" hangingPunct="1"/>
              <a:t>30</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54189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457200" y="115888"/>
            <a:ext cx="8229600" cy="635000"/>
          </a:xfrm>
        </p:spPr>
        <p:txBody>
          <a:bodyPr>
            <a:normAutofit fontScale="90000"/>
          </a:bodyPr>
          <a:lstStyle/>
          <a:p>
            <a:r>
              <a:rPr lang="en-US" altLang="en-US">
                <a:solidFill>
                  <a:schemeClr val="accent1"/>
                </a:solidFill>
                <a:latin typeface="Calibri" charset="0"/>
                <a:ea typeface="標楷體" charset="-120"/>
                <a:cs typeface="新細明體" charset="-120"/>
              </a:rPr>
              <a:t>Exploratory Network Analysis</a:t>
            </a:r>
          </a:p>
        </p:txBody>
      </p:sp>
      <p:sp>
        <p:nvSpPr>
          <p:cNvPr id="368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782656C-6A44-3B4A-A000-AD96012E4D44}" type="slidenum">
              <a:rPr kumimoji="0" lang="zh-TW" altLang="en-US" sz="1200">
                <a:solidFill>
                  <a:srgbClr val="898989"/>
                </a:solidFill>
                <a:latin typeface="Calibri" charset="0"/>
                <a:ea typeface="新細明體" charset="-120"/>
              </a:rPr>
              <a:pPr eaLnBrk="1" hangingPunct="1"/>
              <a:t>31</a:t>
            </a:fld>
            <a:endParaRPr kumimoji="0" lang="zh-TW" altLang="en-US" sz="1200">
              <a:solidFill>
                <a:srgbClr val="898989"/>
              </a:solidFill>
              <a:latin typeface="Calibri" charset="0"/>
              <a:ea typeface="新細明體" charset="-120"/>
            </a:endParaRPr>
          </a:p>
        </p:txBody>
      </p:sp>
      <p:pic>
        <p:nvPicPr>
          <p:cNvPr id="3686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1052513"/>
            <a:ext cx="91440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3"/>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345731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50825" y="274638"/>
            <a:ext cx="8569325" cy="1143000"/>
          </a:xfrm>
        </p:spPr>
        <p:txBody>
          <a:bodyPr>
            <a:normAutofit fontScale="90000"/>
          </a:bodyPr>
          <a:lstStyle/>
          <a:p>
            <a:r>
              <a:rPr lang="en-US" altLang="en-US">
                <a:solidFill>
                  <a:srgbClr val="4F81BD"/>
                </a:solidFill>
                <a:latin typeface="Calibri" charset="0"/>
                <a:ea typeface="標楷體" charset="-120"/>
                <a:cs typeface="新細明體" charset="-120"/>
              </a:rPr>
              <a:t>Looking for a “Simple Small Truth”?</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What Data Visualization Should Do?</a:t>
            </a:r>
          </a:p>
        </p:txBody>
      </p:sp>
      <p:sp>
        <p:nvSpPr>
          <p:cNvPr id="378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7F7F158-1053-5A44-996A-D808CB2F1658}" type="slidenum">
              <a:rPr kumimoji="0" lang="zh-TW" altLang="en-US" sz="1200">
                <a:solidFill>
                  <a:srgbClr val="898989"/>
                </a:solidFill>
                <a:latin typeface="Calibri" charset="0"/>
                <a:ea typeface="新細明體" charset="-120"/>
              </a:rPr>
              <a:pPr eaLnBrk="1" hangingPunct="1"/>
              <a:t>32</a:t>
            </a:fld>
            <a:endParaRPr kumimoji="0" lang="zh-TW" altLang="en-US" sz="1200">
              <a:solidFill>
                <a:srgbClr val="898989"/>
              </a:solidFill>
              <a:latin typeface="Calibri" charset="0"/>
              <a:ea typeface="新細明體" charset="-120"/>
            </a:endParaRPr>
          </a:p>
        </p:txBody>
      </p:sp>
      <p:pic>
        <p:nvPicPr>
          <p:cNvPr id="3789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5625" y="1412875"/>
            <a:ext cx="44450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4073525"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8"/>
          <p:cNvSpPr>
            <a:spLocks noChangeArrowheads="1"/>
          </p:cNvSpPr>
          <p:nvPr/>
        </p:nvSpPr>
        <p:spPr bwMode="auto">
          <a:xfrm>
            <a:off x="1835150" y="5661025"/>
            <a:ext cx="5905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1. Make complex things </a:t>
            </a:r>
            <a:r>
              <a:rPr lang="en-US" altLang="en-US" sz="1800" b="1"/>
              <a:t>simple</a:t>
            </a:r>
            <a:endParaRPr lang="en-US" altLang="en-US" sz="1800"/>
          </a:p>
          <a:p>
            <a:pPr eaLnBrk="1" hangingPunct="1"/>
            <a:r>
              <a:rPr lang="en-US" altLang="en-US" sz="1800"/>
              <a:t>2. Extract </a:t>
            </a:r>
            <a:r>
              <a:rPr lang="en-US" altLang="en-US" sz="1800" b="1"/>
              <a:t>small </a:t>
            </a:r>
            <a:r>
              <a:rPr lang="en-US" altLang="en-US" sz="1800"/>
              <a:t>information from large data</a:t>
            </a:r>
          </a:p>
          <a:p>
            <a:pPr eaLnBrk="1" hangingPunct="1"/>
            <a:r>
              <a:rPr lang="en-US" altLang="en-US" sz="1800"/>
              <a:t>3. Present </a:t>
            </a:r>
            <a:r>
              <a:rPr lang="en-US" altLang="en-US" sz="1800" b="1"/>
              <a:t>truth</a:t>
            </a:r>
            <a:r>
              <a:rPr lang="en-US" altLang="en-US" sz="1800"/>
              <a:t>, do not deceive</a:t>
            </a:r>
          </a:p>
        </p:txBody>
      </p:sp>
      <p:sp>
        <p:nvSpPr>
          <p:cNvPr id="10" name="Rectangle 9"/>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4"/>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52138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Measurements </a:t>
            </a:r>
            <a:endParaRPr lang="en-US" altLang="en-US" sz="8000">
              <a:solidFill>
                <a:srgbClr val="FF0000"/>
              </a:solidFill>
              <a:latin typeface="Calibri" charset="0"/>
              <a:ea typeface="標楷體" charset="-120"/>
              <a:cs typeface="新細明體" charset="-120"/>
            </a:endParaRPr>
          </a:p>
        </p:txBody>
      </p:sp>
      <p:sp>
        <p:nvSpPr>
          <p:cNvPr id="389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4CF78D9-ACF1-5743-A27E-D4A2B0DED5EC}" type="slidenum">
              <a:rPr kumimoji="0" lang="zh-TW" altLang="en-US" sz="1200">
                <a:solidFill>
                  <a:srgbClr val="898989"/>
                </a:solidFill>
                <a:latin typeface="Calibri" charset="0"/>
              </a:rPr>
              <a:pPr eaLnBrk="1" hangingPunct="1"/>
              <a:t>33</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947581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04256A3-2B8D-EF48-B06A-80E3BC18C599}" type="slidenum">
              <a:rPr kumimoji="0" lang="zh-TW" altLang="en-US" sz="1200">
                <a:solidFill>
                  <a:srgbClr val="898989"/>
                </a:solidFill>
                <a:latin typeface="Calibri" charset="0"/>
                <a:ea typeface="新細明體" charset="-120"/>
              </a:rPr>
              <a:pPr eaLnBrk="1" hangingPunct="1"/>
              <a:t>34</a:t>
            </a:fld>
            <a:endParaRPr kumimoji="0" lang="zh-TW" altLang="en-US" sz="1200">
              <a:solidFill>
                <a:srgbClr val="898989"/>
              </a:solidFill>
              <a:latin typeface="Calibri" charset="0"/>
              <a:ea typeface="新細明體" charset="-120"/>
            </a:endParaRPr>
          </a:p>
        </p:txBody>
      </p:sp>
      <p:sp>
        <p:nvSpPr>
          <p:cNvPr id="6" name="Rectangle 5"/>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39939" name="Title 1"/>
          <p:cNvSpPr txBox="1">
            <a:spLocks/>
          </p:cNvSpPr>
          <p:nvPr/>
        </p:nvSpPr>
        <p:spPr bwMode="auto">
          <a:xfrm>
            <a:off x="395288" y="188913"/>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chemeClr val="accent1"/>
                </a:solidFill>
                <a:latin typeface="Calibri" charset="0"/>
                <a:ea typeface="標楷體" charset="-120"/>
                <a:cs typeface="新細明體" charset="-120"/>
              </a:rPr>
              <a:t>Looking for Orderness in Data</a:t>
            </a:r>
          </a:p>
        </p:txBody>
      </p:sp>
      <p:pic>
        <p:nvPicPr>
          <p:cNvPr id="3994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013" y="2922588"/>
            <a:ext cx="8610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84213" y="1268413"/>
            <a:ext cx="7956550" cy="1200150"/>
          </a:xfrm>
          <a:prstGeom prst="rect">
            <a:avLst/>
          </a:prstGeom>
          <a:noFill/>
        </p:spPr>
        <p:txBody>
          <a:bodyPr wrap="none">
            <a:spAutoFit/>
          </a:bodyPr>
          <a:lstStyle/>
          <a:p>
            <a:pPr algn="ctr">
              <a:defRPr/>
            </a:pPr>
            <a:r>
              <a:rPr lang="en-US" sz="3600" dirty="0">
                <a:latin typeface="+mn-lt"/>
                <a:ea typeface="ＭＳ Ｐゴシック" charset="0"/>
                <a:cs typeface="ＭＳ Ｐゴシック" charset="0"/>
              </a:rPr>
              <a:t>Make varying </a:t>
            </a:r>
            <a:r>
              <a:rPr lang="en-US" sz="3600" dirty="0">
                <a:solidFill>
                  <a:schemeClr val="accent1"/>
                </a:solidFill>
                <a:latin typeface="+mn-lt"/>
                <a:ea typeface="ＭＳ Ｐゴシック" charset="0"/>
                <a:cs typeface="ＭＳ Ｐゴシック" charset="0"/>
              </a:rPr>
              <a:t>3 cursors </a:t>
            </a:r>
            <a:r>
              <a:rPr lang="en-US" sz="3600" dirty="0">
                <a:latin typeface="+mn-lt"/>
                <a:ea typeface="ＭＳ Ｐゴシック" charset="0"/>
                <a:cs typeface="ＭＳ Ｐゴシック" charset="0"/>
              </a:rPr>
              <a:t>simultaneously to </a:t>
            </a:r>
            <a:br>
              <a:rPr lang="en-US" sz="3600" dirty="0">
                <a:latin typeface="+mn-lt"/>
                <a:ea typeface="ＭＳ Ｐゴシック" charset="0"/>
                <a:cs typeface="ＭＳ Ｐゴシック" charset="0"/>
              </a:rPr>
            </a:br>
            <a:r>
              <a:rPr lang="en-US" sz="3600" dirty="0">
                <a:latin typeface="+mn-lt"/>
                <a:ea typeface="ＭＳ Ｐゴシック" charset="0"/>
                <a:cs typeface="ＭＳ Ｐゴシック" charset="0"/>
              </a:rPr>
              <a:t>extract </a:t>
            </a:r>
            <a:r>
              <a:rPr lang="en-US" sz="3600" dirty="0">
                <a:solidFill>
                  <a:srgbClr val="FF0000"/>
                </a:solidFill>
                <a:latin typeface="+mn-lt"/>
                <a:ea typeface="ＭＳ Ｐゴシック" charset="0"/>
                <a:cs typeface="ＭＳ Ｐゴシック" charset="0"/>
              </a:rPr>
              <a:t>meaningful patterns</a:t>
            </a:r>
          </a:p>
        </p:txBody>
      </p:sp>
    </p:spTree>
    <p:extLst>
      <p:ext uri="{BB962C8B-B14F-4D97-AF65-F5344CB8AC3E}">
        <p14:creationId xmlns:p14="http://schemas.microsoft.com/office/powerpoint/2010/main" val="302182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68313" y="44450"/>
            <a:ext cx="8229600" cy="863600"/>
          </a:xfrm>
        </p:spPr>
        <p:txBody>
          <a:bodyPr/>
          <a:lstStyle/>
          <a:p>
            <a:r>
              <a:rPr lang="en-US" altLang="en-US" sz="4000">
                <a:solidFill>
                  <a:schemeClr val="accent1"/>
                </a:solidFill>
                <a:latin typeface="Calibri" charset="0"/>
                <a:ea typeface="標楷體" charset="-120"/>
                <a:cs typeface="新細明體" charset="-120"/>
              </a:rPr>
              <a:t>“Zoom” cursor on Quantitative Data</a:t>
            </a:r>
          </a:p>
        </p:txBody>
      </p:sp>
      <p:sp>
        <p:nvSpPr>
          <p:cNvPr id="409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AB16043-0096-5348-A2BA-8050BB12DB08}" type="slidenum">
              <a:rPr kumimoji="0" lang="zh-TW" altLang="en-US" sz="1200">
                <a:solidFill>
                  <a:srgbClr val="898989"/>
                </a:solidFill>
                <a:latin typeface="Calibri" charset="0"/>
                <a:ea typeface="新細明體" charset="-120"/>
              </a:rPr>
              <a:pPr eaLnBrk="1" hangingPunct="1"/>
              <a:t>35</a:t>
            </a:fld>
            <a:endParaRPr kumimoji="0" lang="zh-TW" altLang="en-US" sz="1200">
              <a:solidFill>
                <a:srgbClr val="898989"/>
              </a:solidFill>
              <a:latin typeface="Calibri" charset="0"/>
              <a:ea typeface="新細明體" charset="-120"/>
            </a:endParaRPr>
          </a:p>
        </p:txBody>
      </p:sp>
      <p:sp>
        <p:nvSpPr>
          <p:cNvPr id="7" name="Rectangle 6"/>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40964" name="Rectangle 2"/>
          <p:cNvSpPr>
            <a:spLocks noChangeArrowheads="1"/>
          </p:cNvSpPr>
          <p:nvPr/>
        </p:nvSpPr>
        <p:spPr bwMode="auto">
          <a:xfrm>
            <a:off x="4464050" y="1125538"/>
            <a:ext cx="45720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b="1">
                <a:solidFill>
                  <a:schemeClr val="accent1"/>
                </a:solidFill>
              </a:rPr>
              <a:t>Global</a:t>
            </a:r>
            <a:endParaRPr lang="en-US" altLang="en-US">
              <a:solidFill>
                <a:schemeClr val="accent1"/>
              </a:solidFill>
            </a:endParaRPr>
          </a:p>
          <a:p>
            <a:pPr eaLnBrk="1" hangingPunct="1"/>
            <a:r>
              <a:rPr lang="en-US" altLang="en-US"/>
              <a:t>- connectivity</a:t>
            </a:r>
          </a:p>
          <a:p>
            <a:pPr eaLnBrk="1" hangingPunct="1"/>
            <a:r>
              <a:rPr lang="en-US" altLang="en-US"/>
              <a:t>- density</a:t>
            </a:r>
          </a:p>
          <a:p>
            <a:pPr eaLnBrk="1" hangingPunct="1"/>
            <a:r>
              <a:rPr lang="en-US" altLang="en-US"/>
              <a:t>- centralization</a:t>
            </a:r>
          </a:p>
          <a:p>
            <a:pPr eaLnBrk="1" hangingPunct="1"/>
            <a:r>
              <a:rPr lang="en-US" altLang="en-US" b="1">
                <a:solidFill>
                  <a:srgbClr val="4F81BD"/>
                </a:solidFill>
              </a:rPr>
              <a:t>Local</a:t>
            </a:r>
            <a:endParaRPr lang="en-US" altLang="en-US">
              <a:solidFill>
                <a:srgbClr val="4F81BD"/>
              </a:solidFill>
            </a:endParaRPr>
          </a:p>
          <a:p>
            <a:pPr eaLnBrk="1" hangingPunct="1"/>
            <a:r>
              <a:rPr lang="en-US" altLang="en-US"/>
              <a:t>- communities</a:t>
            </a:r>
          </a:p>
          <a:p>
            <a:pPr eaLnBrk="1" hangingPunct="1"/>
            <a:r>
              <a:rPr lang="en-US" altLang="en-US"/>
              <a:t>- bridges between communities</a:t>
            </a:r>
          </a:p>
          <a:p>
            <a:pPr eaLnBrk="1" hangingPunct="1"/>
            <a:r>
              <a:rPr lang="en-US" altLang="en-US"/>
              <a:t>- local centers vs periphery</a:t>
            </a:r>
          </a:p>
          <a:p>
            <a:pPr eaLnBrk="1" hangingPunct="1"/>
            <a:r>
              <a:rPr lang="en-US" altLang="en-US" b="1">
                <a:solidFill>
                  <a:srgbClr val="4F81BD"/>
                </a:solidFill>
              </a:rPr>
              <a:t>Individual</a:t>
            </a:r>
            <a:endParaRPr lang="en-US" altLang="en-US">
              <a:solidFill>
                <a:srgbClr val="4F81BD"/>
              </a:solidFill>
            </a:endParaRPr>
          </a:p>
          <a:p>
            <a:pPr eaLnBrk="1" hangingPunct="1"/>
            <a:r>
              <a:rPr lang="en-US" altLang="en-US"/>
              <a:t>- centrality</a:t>
            </a:r>
          </a:p>
          <a:p>
            <a:pPr eaLnBrk="1" hangingPunct="1"/>
            <a:r>
              <a:rPr lang="en-US" altLang="en-US"/>
              <a:t>- distances</a:t>
            </a:r>
          </a:p>
          <a:p>
            <a:pPr eaLnBrk="1" hangingPunct="1"/>
            <a:r>
              <a:rPr lang="en-US" altLang="en-US"/>
              <a:t>- neighborhood</a:t>
            </a:r>
          </a:p>
          <a:p>
            <a:pPr eaLnBrk="1" hangingPunct="1"/>
            <a:r>
              <a:rPr lang="en-US" altLang="en-US"/>
              <a:t>- location</a:t>
            </a:r>
          </a:p>
          <a:p>
            <a:pPr eaLnBrk="1" hangingPunct="1"/>
            <a:r>
              <a:rPr lang="en-US" altLang="en-US"/>
              <a:t>- local authority vs hub</a:t>
            </a:r>
          </a:p>
        </p:txBody>
      </p:sp>
      <p:pic>
        <p:nvPicPr>
          <p:cNvPr id="4096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08050"/>
            <a:ext cx="41656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442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209AF8E-CFC4-1448-A247-59330A8D13D9}" type="slidenum">
              <a:rPr kumimoji="0" lang="zh-TW" altLang="en-US" sz="1200">
                <a:solidFill>
                  <a:srgbClr val="898989"/>
                </a:solidFill>
                <a:latin typeface="Calibri" charset="0"/>
                <a:ea typeface="新細明體" charset="-120"/>
              </a:rPr>
              <a:pPr eaLnBrk="1" hangingPunct="1"/>
              <a:t>36</a:t>
            </a:fld>
            <a:endParaRPr kumimoji="0" lang="zh-TW" altLang="en-US" sz="1200">
              <a:solidFill>
                <a:srgbClr val="898989"/>
              </a:solidFill>
              <a:latin typeface="Calibri" charset="0"/>
              <a:ea typeface="新細明體" charset="-120"/>
            </a:endParaRPr>
          </a:p>
        </p:txBody>
      </p:sp>
      <p:sp>
        <p:nvSpPr>
          <p:cNvPr id="7" name="Rectangle 6"/>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41987" name="Title 1"/>
          <p:cNvSpPr>
            <a:spLocks noGrp="1"/>
          </p:cNvSpPr>
          <p:nvPr>
            <p:ph type="title"/>
          </p:nvPr>
        </p:nvSpPr>
        <p:spPr>
          <a:xfrm>
            <a:off x="250825" y="115888"/>
            <a:ext cx="8642350" cy="922337"/>
          </a:xfrm>
        </p:spPr>
        <p:txBody>
          <a:bodyPr/>
          <a:lstStyle/>
          <a:p>
            <a:r>
              <a:rPr lang="en-US" altLang="en-US" sz="4000">
                <a:solidFill>
                  <a:schemeClr val="accent1"/>
                </a:solidFill>
                <a:latin typeface="Calibri" charset="0"/>
                <a:ea typeface="標楷體" charset="-120"/>
                <a:cs typeface="新細明體" charset="-120"/>
              </a:rPr>
              <a:t>“Crossing” cursor on Quantitative Data</a:t>
            </a:r>
          </a:p>
        </p:txBody>
      </p:sp>
      <p:sp>
        <p:nvSpPr>
          <p:cNvPr id="41988" name="Rectangle 1"/>
          <p:cNvSpPr>
            <a:spLocks noChangeArrowheads="1"/>
          </p:cNvSpPr>
          <p:nvPr/>
        </p:nvSpPr>
        <p:spPr bwMode="auto">
          <a:xfrm>
            <a:off x="323850" y="2060575"/>
            <a:ext cx="457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b="1">
                <a:solidFill>
                  <a:srgbClr val="FF0000"/>
                </a:solidFill>
              </a:rPr>
              <a:t>Social</a:t>
            </a:r>
            <a:endParaRPr lang="en-US" altLang="en-US">
              <a:solidFill>
                <a:srgbClr val="FF0000"/>
              </a:solidFill>
            </a:endParaRPr>
          </a:p>
          <a:p>
            <a:pPr eaLnBrk="1" hangingPunct="1"/>
            <a:r>
              <a:rPr lang="en-US" altLang="en-US"/>
              <a:t>- who with whom</a:t>
            </a:r>
          </a:p>
          <a:p>
            <a:pPr eaLnBrk="1" hangingPunct="1"/>
            <a:r>
              <a:rPr lang="en-US" altLang="en-US"/>
              <a:t>- communities</a:t>
            </a:r>
          </a:p>
          <a:p>
            <a:pPr eaLnBrk="1" hangingPunct="1"/>
            <a:r>
              <a:rPr lang="en-US" altLang="en-US"/>
              <a:t>- brokerage</a:t>
            </a:r>
          </a:p>
          <a:p>
            <a:pPr eaLnBrk="1" hangingPunct="1"/>
            <a:r>
              <a:rPr lang="en-US" altLang="en-US"/>
              <a:t>- influence and power</a:t>
            </a:r>
          </a:p>
          <a:p>
            <a:pPr eaLnBrk="1" hangingPunct="1"/>
            <a:r>
              <a:rPr lang="en-US" altLang="en-US"/>
              <a:t>- homophily</a:t>
            </a:r>
          </a:p>
          <a:p>
            <a:pPr eaLnBrk="1" hangingPunct="1"/>
            <a:r>
              <a:rPr lang="en-US" altLang="en-US" b="1">
                <a:solidFill>
                  <a:srgbClr val="FF0000"/>
                </a:solidFill>
              </a:rPr>
              <a:t>Semantic</a:t>
            </a:r>
            <a:endParaRPr lang="en-US" altLang="en-US">
              <a:solidFill>
                <a:srgbClr val="FF0000"/>
              </a:solidFill>
            </a:endParaRPr>
          </a:p>
          <a:p>
            <a:pPr eaLnBrk="1" hangingPunct="1"/>
            <a:r>
              <a:rPr lang="en-US" altLang="en-US"/>
              <a:t>- topics</a:t>
            </a:r>
          </a:p>
          <a:p>
            <a:pPr eaLnBrk="1" hangingPunct="1"/>
            <a:r>
              <a:rPr lang="en-US" altLang="en-US"/>
              <a:t>- thematic clusters</a:t>
            </a:r>
          </a:p>
          <a:p>
            <a:pPr eaLnBrk="1" hangingPunct="1"/>
            <a:r>
              <a:rPr lang="en-US" altLang="en-US" b="1">
                <a:solidFill>
                  <a:srgbClr val="FF0000"/>
                </a:solidFill>
              </a:rPr>
              <a:t>Geographic</a:t>
            </a:r>
            <a:endParaRPr lang="en-US" altLang="en-US">
              <a:solidFill>
                <a:srgbClr val="FF0000"/>
              </a:solidFill>
            </a:endParaRPr>
          </a:p>
          <a:p>
            <a:pPr eaLnBrk="1" hangingPunct="1"/>
            <a:r>
              <a:rPr lang="en-US" altLang="en-US"/>
              <a:t>- spatial phenomena</a:t>
            </a:r>
          </a:p>
        </p:txBody>
      </p:sp>
      <p:pic>
        <p:nvPicPr>
          <p:cNvPr id="419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81075"/>
            <a:ext cx="441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2738" y="2133600"/>
            <a:ext cx="484187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846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130881E-1A75-5944-AB40-B8E01640A69D}" type="slidenum">
              <a:rPr kumimoji="0" lang="zh-TW" altLang="en-US" sz="1200">
                <a:solidFill>
                  <a:srgbClr val="898989"/>
                </a:solidFill>
                <a:latin typeface="Calibri" charset="0"/>
                <a:ea typeface="新細明體" charset="-120"/>
              </a:rPr>
              <a:pPr eaLnBrk="1" hangingPunct="1"/>
              <a:t>37</a:t>
            </a:fld>
            <a:endParaRPr kumimoji="0" lang="zh-TW" altLang="en-US" sz="1200">
              <a:solidFill>
                <a:srgbClr val="898989"/>
              </a:solidFill>
              <a:latin typeface="Calibri" charset="0"/>
              <a:ea typeface="新細明體" charset="-120"/>
            </a:endParaRPr>
          </a:p>
        </p:txBody>
      </p:sp>
      <p:sp>
        <p:nvSpPr>
          <p:cNvPr id="6" name="Rectangle 5"/>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43011" name="Title 1"/>
          <p:cNvSpPr>
            <a:spLocks noGrp="1"/>
          </p:cNvSpPr>
          <p:nvPr>
            <p:ph type="title"/>
          </p:nvPr>
        </p:nvSpPr>
        <p:spPr>
          <a:xfrm>
            <a:off x="250825" y="0"/>
            <a:ext cx="8642350" cy="922338"/>
          </a:xfrm>
        </p:spPr>
        <p:txBody>
          <a:bodyPr/>
          <a:lstStyle/>
          <a:p>
            <a:r>
              <a:rPr lang="en-US" altLang="en-US" sz="4000">
                <a:solidFill>
                  <a:schemeClr val="accent1"/>
                </a:solidFill>
                <a:latin typeface="Calibri" charset="0"/>
                <a:ea typeface="標楷體" charset="-120"/>
                <a:cs typeface="新細明體" charset="-120"/>
              </a:rPr>
              <a:t>“Timeline” cursor on Temporal Data</a:t>
            </a:r>
          </a:p>
        </p:txBody>
      </p:sp>
      <p:sp>
        <p:nvSpPr>
          <p:cNvPr id="2" name="Rectangle 1"/>
          <p:cNvSpPr/>
          <p:nvPr/>
        </p:nvSpPr>
        <p:spPr>
          <a:xfrm>
            <a:off x="179388" y="3213100"/>
            <a:ext cx="4572000" cy="1938338"/>
          </a:xfrm>
          <a:prstGeom prst="rect">
            <a:avLst/>
          </a:prstGeom>
        </p:spPr>
        <p:txBody>
          <a:bodyPr>
            <a:spAutoFit/>
          </a:bodyPr>
          <a:lstStyle/>
          <a:p>
            <a:pPr>
              <a:defRPr/>
            </a:pPr>
            <a:r>
              <a:rPr lang="en-US" sz="2400" dirty="0">
                <a:solidFill>
                  <a:schemeClr val="accent3">
                    <a:lumMod val="50000"/>
                  </a:schemeClr>
                </a:solidFill>
                <a:ea typeface="ＭＳ Ｐゴシック" charset="0"/>
                <a:cs typeface="ＭＳ Ｐゴシック" charset="0"/>
              </a:rPr>
              <a:t>Evolution of social ties</a:t>
            </a:r>
          </a:p>
          <a:p>
            <a:pPr>
              <a:defRPr/>
            </a:pPr>
            <a:endParaRPr lang="en-US" sz="2400" dirty="0">
              <a:solidFill>
                <a:schemeClr val="accent3">
                  <a:lumMod val="50000"/>
                </a:schemeClr>
              </a:solidFill>
              <a:ea typeface="ＭＳ Ｐゴシック" charset="0"/>
              <a:cs typeface="ＭＳ Ｐゴシック" charset="0"/>
            </a:endParaRPr>
          </a:p>
          <a:p>
            <a:pPr>
              <a:defRPr/>
            </a:pPr>
            <a:r>
              <a:rPr lang="en-US" sz="2400" dirty="0">
                <a:solidFill>
                  <a:schemeClr val="accent3">
                    <a:lumMod val="50000"/>
                  </a:schemeClr>
                </a:solidFill>
                <a:ea typeface="ＭＳ Ｐゴシック" charset="0"/>
                <a:cs typeface="ＭＳ Ｐゴシック" charset="0"/>
              </a:rPr>
              <a:t>Evolution of communities</a:t>
            </a:r>
          </a:p>
          <a:p>
            <a:pPr>
              <a:defRPr/>
            </a:pPr>
            <a:endParaRPr lang="en-US" sz="2400" dirty="0">
              <a:solidFill>
                <a:schemeClr val="accent3">
                  <a:lumMod val="50000"/>
                </a:schemeClr>
              </a:solidFill>
              <a:ea typeface="ＭＳ Ｐゴシック" charset="0"/>
              <a:cs typeface="ＭＳ Ｐゴシック" charset="0"/>
            </a:endParaRPr>
          </a:p>
          <a:p>
            <a:pPr>
              <a:defRPr/>
            </a:pPr>
            <a:r>
              <a:rPr lang="en-US" sz="2400" dirty="0">
                <a:solidFill>
                  <a:schemeClr val="accent3">
                    <a:lumMod val="50000"/>
                  </a:schemeClr>
                </a:solidFill>
                <a:ea typeface="ＭＳ Ｐゴシック" charset="0"/>
                <a:cs typeface="ＭＳ Ｐゴシック" charset="0"/>
              </a:rPr>
              <a:t>Evolution of topics</a:t>
            </a:r>
          </a:p>
        </p:txBody>
      </p:sp>
      <p:pic>
        <p:nvPicPr>
          <p:cNvPr id="430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16038"/>
            <a:ext cx="44323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924175"/>
            <a:ext cx="4851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625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44450"/>
            <a:ext cx="8229600" cy="720725"/>
          </a:xfrm>
        </p:spPr>
        <p:txBody>
          <a:bodyPr>
            <a:normAutofit fontScale="90000"/>
          </a:bodyPr>
          <a:lstStyle/>
          <a:p>
            <a:r>
              <a:rPr lang="en-US" altLang="en-US">
                <a:solidFill>
                  <a:srgbClr val="4F81BD"/>
                </a:solidFill>
                <a:latin typeface="Calibri" charset="0"/>
                <a:ea typeface="標楷體" charset="-120"/>
                <a:cs typeface="新細明體" charset="-120"/>
              </a:rPr>
              <a:t>SNA Guideline</a:t>
            </a:r>
          </a:p>
        </p:txBody>
      </p:sp>
      <p:sp>
        <p:nvSpPr>
          <p:cNvPr id="440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3F7F148-0F69-C34A-88BF-5094B032AFCD}" type="slidenum">
              <a:rPr kumimoji="0" lang="zh-TW" altLang="en-US" sz="1200">
                <a:solidFill>
                  <a:srgbClr val="898989"/>
                </a:solidFill>
                <a:latin typeface="Calibri" charset="0"/>
                <a:ea typeface="新細明體" charset="-120"/>
              </a:rPr>
              <a:pPr eaLnBrk="1" hangingPunct="1"/>
              <a:t>38</a:t>
            </a:fld>
            <a:endParaRPr kumimoji="0" lang="zh-TW" altLang="en-US" sz="1200">
              <a:solidFill>
                <a:srgbClr val="898989"/>
              </a:solidFill>
              <a:latin typeface="Calibri" charset="0"/>
              <a:ea typeface="新細明體" charset="-120"/>
            </a:endParaRPr>
          </a:p>
        </p:txBody>
      </p:sp>
      <p:pic>
        <p:nvPicPr>
          <p:cNvPr id="4403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4825" y="820738"/>
            <a:ext cx="8459788"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3"/>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047877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Degree</a:t>
            </a:r>
          </a:p>
        </p:txBody>
      </p:sp>
      <p:sp>
        <p:nvSpPr>
          <p:cNvPr id="450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D5C7546-7436-254A-8442-9A8E5F693E6E}" type="slidenum">
              <a:rPr kumimoji="0" lang="zh-TW" altLang="en-US" sz="1200">
                <a:solidFill>
                  <a:srgbClr val="898989"/>
                </a:solidFill>
                <a:latin typeface="Calibri" charset="0"/>
                <a:ea typeface="新細明體" charset="-120"/>
              </a:rPr>
              <a:pPr eaLnBrk="1" hangingPunct="1"/>
              <a:t>39</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20512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982BF6-CA49-0940-8E3D-111BA6C35D4B}"/>
              </a:ext>
            </a:extLst>
          </p:cNvPr>
          <p:cNvSpPr>
            <a:spLocks noGrp="1"/>
          </p:cNvSpPr>
          <p:nvPr>
            <p:ph idx="1"/>
          </p:nvPr>
        </p:nvSpPr>
        <p:spPr>
          <a:xfrm>
            <a:off x="251520" y="980728"/>
            <a:ext cx="8640960" cy="5688632"/>
          </a:xfrm>
        </p:spPr>
        <p:txBody>
          <a:bodyPr/>
          <a:lstStyle/>
          <a:p>
            <a:pPr marL="0" indent="0">
              <a:buNone/>
            </a:pPr>
            <a:r>
              <a:rPr lang="en-US" altLang="en-US" sz="2400" dirty="0" err="1">
                <a:latin typeface="Calibri" charset="0"/>
                <a:ea typeface="標楷體" charset="-120"/>
              </a:rPr>
              <a:t>週次</a:t>
            </a:r>
            <a:r>
              <a:rPr lang="en-US" altLang="en-US" sz="2400" dirty="0">
                <a:latin typeface="Calibri" charset="0"/>
                <a:ea typeface="標楷體" charset="-120"/>
              </a:rPr>
              <a:t> (Week)    </a:t>
            </a:r>
            <a:r>
              <a:rPr lang="en-US" altLang="en-US" sz="2400" dirty="0" err="1">
                <a:latin typeface="Calibri" charset="0"/>
                <a:ea typeface="標楷體" charset="-120"/>
              </a:rPr>
              <a:t>日期</a:t>
            </a:r>
            <a:r>
              <a:rPr lang="en-US" altLang="en-US" sz="2400" dirty="0">
                <a:latin typeface="Calibri" charset="0"/>
                <a:ea typeface="標楷體" charset="-120"/>
              </a:rPr>
              <a:t> (Date)    </a:t>
            </a:r>
            <a:r>
              <a:rPr lang="en-US" altLang="en-US" sz="2400" dirty="0" err="1">
                <a:latin typeface="Calibri" charset="0"/>
                <a:ea typeface="標楷體" charset="-120"/>
              </a:rPr>
              <a:t>內容</a:t>
            </a:r>
            <a:r>
              <a:rPr lang="en-US" altLang="en-US" sz="2400" dirty="0">
                <a:latin typeface="Calibri" charset="0"/>
                <a:ea typeface="標楷體" charset="-120"/>
              </a:rPr>
              <a:t> (Subject/Topics)</a:t>
            </a:r>
            <a:endParaRPr lang="en-US" altLang="zh-TW" sz="2400" dirty="0"/>
          </a:p>
          <a:p>
            <a:pPr marL="0" indent="0">
              <a:buNone/>
            </a:pPr>
            <a:r>
              <a:rPr lang="en-US" altLang="zh-TW" sz="2400" dirty="0">
                <a:solidFill>
                  <a:schemeClr val="accent5">
                    <a:lumMod val="75000"/>
                  </a:schemeClr>
                </a:solidFill>
              </a:rPr>
              <a:t>13  2021/05/18  </a:t>
            </a:r>
            <a:r>
              <a:rPr lang="zh-TW" altLang="en-US" sz="2400" dirty="0">
                <a:solidFill>
                  <a:schemeClr val="accent5">
                    <a:lumMod val="75000"/>
                  </a:schemeClr>
                </a:solidFill>
              </a:rPr>
              <a:t>資料探勘個案研究 </a:t>
            </a:r>
            <a:r>
              <a:rPr lang="en-US" altLang="zh-TW" sz="2400" dirty="0">
                <a:solidFill>
                  <a:schemeClr val="accent5">
                    <a:lumMod val="75000"/>
                  </a:schemeClr>
                </a:solidFill>
              </a:rPr>
              <a:t>II </a:t>
            </a:r>
            <a:br>
              <a:rPr lang="en-US" altLang="zh-TW" sz="2400" dirty="0">
                <a:solidFill>
                  <a:schemeClr val="accent5">
                    <a:lumMod val="75000"/>
                  </a:schemeClr>
                </a:solidFill>
              </a:rPr>
            </a:br>
            <a:r>
              <a:rPr lang="en-US" altLang="zh-TW" sz="2400" dirty="0">
                <a:solidFill>
                  <a:schemeClr val="accent5">
                    <a:lumMod val="75000"/>
                  </a:schemeClr>
                </a:solidFill>
              </a:rPr>
              <a:t>                               (Case Study on Data Mining II)</a:t>
            </a:r>
          </a:p>
          <a:p>
            <a:pPr marL="0" indent="0">
              <a:buNone/>
            </a:pPr>
            <a:r>
              <a:rPr lang="en-US" altLang="zh-TW" sz="2400" dirty="0">
                <a:solidFill>
                  <a:schemeClr val="accent1">
                    <a:lumMod val="75000"/>
                  </a:schemeClr>
                </a:solidFill>
              </a:rPr>
              <a:t>14  2021/05/25  </a:t>
            </a:r>
            <a:r>
              <a:rPr lang="zh-TW" altLang="en-US" sz="2400" dirty="0">
                <a:solidFill>
                  <a:schemeClr val="accent1">
                    <a:lumMod val="75000"/>
                  </a:schemeClr>
                </a:solidFill>
              </a:rPr>
              <a:t>遞歸神經網絡 </a:t>
            </a:r>
            <a:br>
              <a:rPr lang="en-US" altLang="zh-TW" sz="2400" dirty="0">
                <a:solidFill>
                  <a:schemeClr val="accent1">
                    <a:lumMod val="75000"/>
                  </a:schemeClr>
                </a:solidFill>
              </a:rPr>
            </a:br>
            <a:r>
              <a:rPr lang="en-US" altLang="zh-TW" sz="2400" dirty="0">
                <a:solidFill>
                  <a:schemeClr val="accent1">
                    <a:lumMod val="75000"/>
                  </a:schemeClr>
                </a:solidFill>
              </a:rPr>
              <a:t>                               (Recurrent Neural Networks)</a:t>
            </a:r>
          </a:p>
          <a:p>
            <a:pPr marL="0" indent="0">
              <a:buNone/>
            </a:pPr>
            <a:r>
              <a:rPr lang="en-US" altLang="zh-TW" sz="2400" dirty="0">
                <a:solidFill>
                  <a:schemeClr val="accent1">
                    <a:lumMod val="50000"/>
                  </a:schemeClr>
                </a:solidFill>
              </a:rPr>
              <a:t>15  2021/06/01  </a:t>
            </a:r>
            <a:r>
              <a:rPr lang="zh-TW" altLang="en-US" sz="2400" dirty="0">
                <a:solidFill>
                  <a:schemeClr val="accent1">
                    <a:lumMod val="50000"/>
                  </a:schemeClr>
                </a:solidFill>
              </a:rPr>
              <a:t>強化學習 </a:t>
            </a:r>
            <a:br>
              <a:rPr lang="en-US" altLang="zh-TW" sz="2400" dirty="0">
                <a:solidFill>
                  <a:schemeClr val="accent1">
                    <a:lumMod val="50000"/>
                  </a:schemeClr>
                </a:solidFill>
              </a:rPr>
            </a:br>
            <a:r>
              <a:rPr lang="en-US" altLang="zh-TW" sz="2400" dirty="0">
                <a:solidFill>
                  <a:schemeClr val="accent1">
                    <a:lumMod val="50000"/>
                  </a:schemeClr>
                </a:solidFill>
              </a:rPr>
              <a:t>                               (Reinforcement Learning)</a:t>
            </a:r>
          </a:p>
          <a:p>
            <a:pPr marL="0" indent="0">
              <a:buNone/>
            </a:pPr>
            <a:r>
              <a:rPr lang="en-US" altLang="zh-TW" sz="2400" dirty="0">
                <a:solidFill>
                  <a:srgbClr val="FF0000"/>
                </a:solidFill>
              </a:rPr>
              <a:t>16  2021/06/08  </a:t>
            </a:r>
            <a:r>
              <a:rPr lang="zh-TW" altLang="en-US" sz="2400" dirty="0">
                <a:solidFill>
                  <a:srgbClr val="FF0000"/>
                </a:solidFill>
              </a:rPr>
              <a:t>社交網絡分析 </a:t>
            </a:r>
            <a:br>
              <a:rPr lang="en-US" altLang="zh-TW" sz="2400" dirty="0">
                <a:solidFill>
                  <a:srgbClr val="FF0000"/>
                </a:solidFill>
              </a:rPr>
            </a:br>
            <a:r>
              <a:rPr lang="en-US" altLang="zh-TW" sz="2400" dirty="0">
                <a:solidFill>
                  <a:srgbClr val="FF0000"/>
                </a:solidFill>
              </a:rPr>
              <a:t>                               (Social Network Analysis)</a:t>
            </a:r>
          </a:p>
          <a:p>
            <a:pPr marL="0" indent="0">
              <a:buNone/>
            </a:pPr>
            <a:r>
              <a:rPr lang="en-US" altLang="zh-TW" sz="2400" dirty="0">
                <a:solidFill>
                  <a:schemeClr val="accent6">
                    <a:lumMod val="75000"/>
                  </a:schemeClr>
                </a:solidFill>
              </a:rPr>
              <a:t>17  2021/06/15  </a:t>
            </a:r>
            <a:r>
              <a:rPr lang="zh-TW" altLang="en-US" sz="2400" dirty="0">
                <a:solidFill>
                  <a:schemeClr val="accent6">
                    <a:lumMod val="75000"/>
                  </a:schemeClr>
                </a:solidFill>
              </a:rPr>
              <a:t>期末報告 </a:t>
            </a:r>
            <a:r>
              <a:rPr lang="en-US" altLang="zh-TW" sz="2400" dirty="0">
                <a:solidFill>
                  <a:schemeClr val="accent6">
                    <a:lumMod val="75000"/>
                  </a:schemeClr>
                </a:solidFill>
              </a:rPr>
              <a:t>I (Final Project Report I)</a:t>
            </a:r>
          </a:p>
          <a:p>
            <a:pPr marL="0" indent="0">
              <a:buNone/>
            </a:pPr>
            <a:r>
              <a:rPr lang="en-US" altLang="zh-TW" sz="2400" dirty="0">
                <a:solidFill>
                  <a:schemeClr val="accent6">
                    <a:lumMod val="75000"/>
                  </a:schemeClr>
                </a:solidFill>
              </a:rPr>
              <a:t>18  2021/06/22  </a:t>
            </a:r>
            <a:r>
              <a:rPr lang="zh-TW" altLang="en-US" sz="2400" dirty="0">
                <a:solidFill>
                  <a:schemeClr val="accent6">
                    <a:lumMod val="75000"/>
                  </a:schemeClr>
                </a:solidFill>
              </a:rPr>
              <a:t>期末報告 </a:t>
            </a:r>
            <a:r>
              <a:rPr lang="en-US" altLang="zh-TW" sz="2400" dirty="0">
                <a:solidFill>
                  <a:schemeClr val="accent6">
                    <a:lumMod val="75000"/>
                  </a:schemeClr>
                </a:solidFill>
              </a:rPr>
              <a:t>II (Final Project Report II)</a:t>
            </a:r>
          </a:p>
          <a:p>
            <a:pPr marL="0" indent="0">
              <a:buNone/>
            </a:pPr>
            <a:endParaRPr lang="en-US" altLang="zh-TW" sz="2400" dirty="0">
              <a:solidFill>
                <a:schemeClr val="accent6">
                  <a:lumMod val="75000"/>
                </a:schemeClr>
              </a:solidFill>
            </a:endParaRPr>
          </a:p>
        </p:txBody>
      </p:sp>
      <p:sp>
        <p:nvSpPr>
          <p:cNvPr id="4" name="Slide Number Placeholder 3">
            <a:extLst>
              <a:ext uri="{FF2B5EF4-FFF2-40B4-BE49-F238E27FC236}">
                <a16:creationId xmlns:a16="http://schemas.microsoft.com/office/drawing/2014/main" id="{CAF87740-7342-4346-B2E0-F69CCB27CF2F}"/>
              </a:ext>
            </a:extLst>
          </p:cNvPr>
          <p:cNvSpPr>
            <a:spLocks noGrp="1"/>
          </p:cNvSpPr>
          <p:nvPr>
            <p:ph type="sldNum" sz="quarter" idx="12"/>
          </p:nvPr>
        </p:nvSpPr>
        <p:spPr/>
        <p:txBody>
          <a:bodyPr/>
          <a:lstStyle/>
          <a:p>
            <a:pPr>
              <a:defRPr/>
            </a:pPr>
            <a:fld id="{E78C9E75-97FD-45D9-8ED3-955348887BB1}" type="slidenum">
              <a:rPr lang="zh-TW" altLang="en-US" smtClean="0"/>
              <a:pPr>
                <a:defRPr/>
              </a:pPr>
              <a:t>4</a:t>
            </a:fld>
            <a:endParaRPr lang="zh-TW" altLang="en-US"/>
          </a:p>
        </p:txBody>
      </p:sp>
      <p:sp>
        <p:nvSpPr>
          <p:cNvPr id="5" name="矩形 4">
            <a:extLst>
              <a:ext uri="{FF2B5EF4-FFF2-40B4-BE49-F238E27FC236}">
                <a16:creationId xmlns:a16="http://schemas.microsoft.com/office/drawing/2014/main" id="{03FDB645-4535-D947-9FA2-92EAE75A28A5}"/>
              </a:ext>
            </a:extLst>
          </p:cNvPr>
          <p:cNvSpPr>
            <a:spLocks noChangeArrowheads="1"/>
          </p:cNvSpPr>
          <p:nvPr/>
        </p:nvSpPr>
        <p:spPr bwMode="auto">
          <a:xfrm>
            <a:off x="395288" y="66774"/>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dirty="0">
                <a:solidFill>
                  <a:schemeClr val="tx2"/>
                </a:solidFill>
                <a:ea typeface="標楷體" charset="-120"/>
              </a:rPr>
              <a:t>課程大綱 </a:t>
            </a:r>
            <a:r>
              <a:rPr lang="en-US" altLang="zh-TW" sz="4400" b="1" dirty="0">
                <a:solidFill>
                  <a:schemeClr val="tx2"/>
                </a:solidFill>
                <a:ea typeface="標楷體" charset="-120"/>
              </a:rPr>
              <a:t>(Syllabus)</a:t>
            </a:r>
            <a:endParaRPr lang="zh-TW" altLang="en-US" sz="4400" b="1" dirty="0">
              <a:solidFill>
                <a:schemeClr val="tx2"/>
              </a:solidFill>
              <a:ea typeface="標楷體" charset="-120"/>
            </a:endParaRPr>
          </a:p>
        </p:txBody>
      </p:sp>
      <p:pic>
        <p:nvPicPr>
          <p:cNvPr id="6" name="Picture 5">
            <a:extLst>
              <a:ext uri="{FF2B5EF4-FFF2-40B4-BE49-F238E27FC236}">
                <a16:creationId xmlns:a16="http://schemas.microsoft.com/office/drawing/2014/main" id="{4A51C78D-7CB2-1A47-8289-B30F1D0DA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538" y="44624"/>
            <a:ext cx="962066" cy="620688"/>
          </a:xfrm>
          <a:prstGeom prst="rect">
            <a:avLst/>
          </a:prstGeom>
        </p:spPr>
      </p:pic>
      <p:pic>
        <p:nvPicPr>
          <p:cNvPr id="7" name="Picture 6">
            <a:extLst>
              <a:ext uri="{FF2B5EF4-FFF2-40B4-BE49-F238E27FC236}">
                <a16:creationId xmlns:a16="http://schemas.microsoft.com/office/drawing/2014/main" id="{32EA55C6-7913-C64F-85E6-497D1797A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430" y="718301"/>
            <a:ext cx="964282" cy="235043"/>
          </a:xfrm>
          <a:prstGeom prst="rect">
            <a:avLst/>
          </a:prstGeom>
        </p:spPr>
      </p:pic>
    </p:spTree>
    <p:extLst>
      <p:ext uri="{BB962C8B-B14F-4D97-AF65-F5344CB8AC3E}">
        <p14:creationId xmlns:p14="http://schemas.microsoft.com/office/powerpoint/2010/main" val="2130290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Degree</a:t>
            </a:r>
          </a:p>
        </p:txBody>
      </p:sp>
      <p:sp>
        <p:nvSpPr>
          <p:cNvPr id="460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6D4B43E-BD50-9B4A-A5A4-5C20835B49A6}" type="slidenum">
              <a:rPr kumimoji="0" lang="zh-TW" altLang="en-US" sz="1200">
                <a:solidFill>
                  <a:srgbClr val="898989"/>
                </a:solidFill>
                <a:latin typeface="Calibri" charset="0"/>
                <a:ea typeface="新細明體" charset="-120"/>
              </a:rPr>
              <a:pPr eaLnBrk="1" hangingPunct="1"/>
              <a:t>40</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7019925" y="2420938"/>
            <a:ext cx="960438" cy="2554287"/>
          </a:xfrm>
          <a:prstGeom prst="rect">
            <a:avLst/>
          </a:prstGeom>
          <a:noFill/>
        </p:spPr>
        <p:txBody>
          <a:bodyPr wrap="none">
            <a:spAutoFit/>
          </a:bodyPr>
          <a:lstStyle/>
          <a:p>
            <a:pPr>
              <a:defRPr/>
            </a:pPr>
            <a:r>
              <a:rPr lang="en-US" sz="3200" dirty="0">
                <a:solidFill>
                  <a:schemeClr val="accent6">
                    <a:lumMod val="50000"/>
                  </a:schemeClr>
                </a:solidFill>
                <a:ea typeface="ＭＳ Ｐゴシック" charset="0"/>
                <a:cs typeface="ＭＳ Ｐゴシック" charset="0"/>
              </a:rPr>
              <a:t>A: 2</a:t>
            </a:r>
          </a:p>
          <a:p>
            <a:pPr>
              <a:defRPr/>
            </a:pPr>
            <a:r>
              <a:rPr lang="en-US" sz="3200" b="1" u="sng" dirty="0">
                <a:solidFill>
                  <a:schemeClr val="accent6">
                    <a:lumMod val="50000"/>
                  </a:schemeClr>
                </a:solidFill>
                <a:ea typeface="ＭＳ Ｐゴシック" charset="0"/>
                <a:cs typeface="ＭＳ Ｐゴシック" charset="0"/>
              </a:rPr>
              <a:t>B: 4</a:t>
            </a:r>
          </a:p>
          <a:p>
            <a:pPr>
              <a:defRPr/>
            </a:pPr>
            <a:r>
              <a:rPr lang="en-US" sz="3200" dirty="0">
                <a:solidFill>
                  <a:schemeClr val="accent6">
                    <a:lumMod val="50000"/>
                  </a:schemeClr>
                </a:solidFill>
                <a:ea typeface="ＭＳ Ｐゴシック" charset="0"/>
                <a:cs typeface="ＭＳ Ｐゴシック" charset="0"/>
              </a:rPr>
              <a:t>C: 2</a:t>
            </a:r>
          </a:p>
          <a:p>
            <a:pPr>
              <a:defRPr/>
            </a:pPr>
            <a:r>
              <a:rPr lang="en-US" sz="3200" dirty="0">
                <a:solidFill>
                  <a:schemeClr val="accent6">
                    <a:lumMod val="50000"/>
                  </a:schemeClr>
                </a:solidFill>
                <a:ea typeface="ＭＳ Ｐゴシック" charset="0"/>
                <a:cs typeface="ＭＳ Ｐゴシック" charset="0"/>
              </a:rPr>
              <a:t>D:1</a:t>
            </a:r>
          </a:p>
          <a:p>
            <a:pPr>
              <a:defRPr/>
            </a:pPr>
            <a:r>
              <a:rPr lang="en-US" sz="3200" dirty="0">
                <a:solidFill>
                  <a:schemeClr val="accent6">
                    <a:lumMod val="50000"/>
                  </a:schemeClr>
                </a:solidFill>
                <a:ea typeface="ＭＳ Ｐゴシック" charset="0"/>
                <a:cs typeface="ＭＳ Ｐゴシック" charset="0"/>
              </a:rPr>
              <a:t>E: 1</a:t>
            </a:r>
          </a:p>
        </p:txBody>
      </p:sp>
    </p:spTree>
    <p:extLst>
      <p:ext uri="{BB962C8B-B14F-4D97-AF65-F5344CB8AC3E}">
        <p14:creationId xmlns:p14="http://schemas.microsoft.com/office/powerpoint/2010/main" val="4147132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Density</a:t>
            </a:r>
          </a:p>
        </p:txBody>
      </p:sp>
      <p:sp>
        <p:nvSpPr>
          <p:cNvPr id="471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069EF98-5716-2344-8AB7-9D965A4F83C0}" type="slidenum">
              <a:rPr kumimoji="0" lang="zh-TW" altLang="en-US" sz="1200">
                <a:solidFill>
                  <a:srgbClr val="898989"/>
                </a:solidFill>
                <a:latin typeface="Calibri" charset="0"/>
                <a:ea typeface="新細明體" charset="-120"/>
              </a:rPr>
              <a:pPr eaLnBrk="1" hangingPunct="1"/>
              <a:t>41</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4716463" y="3213100"/>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5076825" y="4581525"/>
            <a:ext cx="719138"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7451725" y="3644900"/>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7019925" y="5157788"/>
            <a:ext cx="720725"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6227763" y="2276475"/>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5076825" y="3933825"/>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5330825" y="2636838"/>
            <a:ext cx="896938" cy="6810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5691188" y="2890838"/>
            <a:ext cx="642937" cy="1795462"/>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5795963" y="4005263"/>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5795963" y="4941888"/>
            <a:ext cx="1223962" cy="57467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6" idx="6"/>
            <a:endCxn id="8" idx="2"/>
          </p:cNvCxnSpPr>
          <p:nvPr/>
        </p:nvCxnSpPr>
        <p:spPr bwMode="auto">
          <a:xfrm>
            <a:off x="5435600" y="3573463"/>
            <a:ext cx="2016125" cy="431800"/>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endCxn id="8" idx="1"/>
          </p:cNvCxnSpPr>
          <p:nvPr/>
        </p:nvCxnSpPr>
        <p:spPr bwMode="auto">
          <a:xfrm>
            <a:off x="6732588" y="2997200"/>
            <a:ext cx="825500" cy="7540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0" idx="4"/>
            <a:endCxn id="9" idx="0"/>
          </p:cNvCxnSpPr>
          <p:nvPr/>
        </p:nvCxnSpPr>
        <p:spPr bwMode="auto">
          <a:xfrm>
            <a:off x="6588125" y="2997200"/>
            <a:ext cx="792163" cy="2160588"/>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6" idx="6"/>
            <a:endCxn id="9" idx="0"/>
          </p:cNvCxnSpPr>
          <p:nvPr/>
        </p:nvCxnSpPr>
        <p:spPr bwMode="auto">
          <a:xfrm>
            <a:off x="5435600" y="3573463"/>
            <a:ext cx="1944688" cy="1584325"/>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p:cNvCxnSpPr>
            <a:cxnSpLocks noChangeShapeType="1"/>
            <a:stCxn id="8" idx="4"/>
            <a:endCxn id="9" idx="0"/>
          </p:cNvCxnSpPr>
          <p:nvPr/>
        </p:nvCxnSpPr>
        <p:spPr bwMode="auto">
          <a:xfrm flipH="1">
            <a:off x="7380288" y="4365625"/>
            <a:ext cx="431800" cy="7921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28384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Density</a:t>
            </a:r>
          </a:p>
        </p:txBody>
      </p:sp>
      <p:sp>
        <p:nvSpPr>
          <p:cNvPr id="481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34D6A56-C1A7-6C4B-B961-96DB8510E834}" type="slidenum">
              <a:rPr kumimoji="0" lang="zh-TW" altLang="en-US" sz="1200">
                <a:solidFill>
                  <a:srgbClr val="898989"/>
                </a:solidFill>
                <a:latin typeface="Calibri" charset="0"/>
                <a:ea typeface="新細明體" charset="-120"/>
              </a:rPr>
              <a:pPr eaLnBrk="1" hangingPunct="1"/>
              <a:t>42</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4716463" y="3213100"/>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5076825" y="4581525"/>
            <a:ext cx="719138"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7451725" y="3644900"/>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7019925" y="5157788"/>
            <a:ext cx="720725"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6227763" y="2276475"/>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5076825" y="3933825"/>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5330825" y="2636838"/>
            <a:ext cx="896938" cy="6810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5691188" y="2890838"/>
            <a:ext cx="642937" cy="1795462"/>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5795963" y="4005263"/>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5795963" y="4941888"/>
            <a:ext cx="1223962" cy="57467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109538" y="1484313"/>
            <a:ext cx="4792662" cy="1570037"/>
          </a:xfrm>
          <a:prstGeom prst="rect">
            <a:avLst/>
          </a:prstGeom>
          <a:noFill/>
        </p:spPr>
        <p:txBody>
          <a:bodyPr wrap="none">
            <a:spAutoFit/>
          </a:bodyPr>
          <a:lstStyle/>
          <a:p>
            <a:pPr>
              <a:defRPr/>
            </a:pPr>
            <a:r>
              <a:rPr lang="en-US" sz="3200" dirty="0">
                <a:solidFill>
                  <a:schemeClr val="accent3">
                    <a:lumMod val="50000"/>
                  </a:schemeClr>
                </a:solidFill>
                <a:ea typeface="ＭＳ Ｐゴシック" charset="0"/>
                <a:cs typeface="ＭＳ Ｐゴシック" charset="0"/>
              </a:rPr>
              <a:t>Edges (Links): 5</a:t>
            </a:r>
          </a:p>
          <a:p>
            <a:pPr>
              <a:defRPr/>
            </a:pPr>
            <a:r>
              <a:rPr lang="en-US" sz="3200" dirty="0">
                <a:solidFill>
                  <a:schemeClr val="accent3">
                    <a:lumMod val="50000"/>
                  </a:schemeClr>
                </a:solidFill>
                <a:ea typeface="ＭＳ Ｐゴシック" charset="0"/>
                <a:cs typeface="ＭＳ Ｐゴシック" charset="0"/>
              </a:rPr>
              <a:t>Total Possible Edges: 10</a:t>
            </a:r>
          </a:p>
          <a:p>
            <a:pPr>
              <a:defRPr/>
            </a:pPr>
            <a:r>
              <a:rPr lang="en-US" sz="3200" dirty="0">
                <a:solidFill>
                  <a:schemeClr val="accent3">
                    <a:lumMod val="50000"/>
                  </a:schemeClr>
                </a:solidFill>
                <a:ea typeface="ＭＳ Ｐゴシック" charset="0"/>
                <a:cs typeface="ＭＳ Ｐゴシック" charset="0"/>
              </a:rPr>
              <a:t>Density: 5/10 = 0.5</a:t>
            </a:r>
          </a:p>
        </p:txBody>
      </p:sp>
      <p:cxnSp>
        <p:nvCxnSpPr>
          <p:cNvPr id="16" name="Straight Connector 15"/>
          <p:cNvCxnSpPr>
            <a:cxnSpLocks noChangeShapeType="1"/>
            <a:stCxn id="6" idx="6"/>
            <a:endCxn id="8" idx="2"/>
          </p:cNvCxnSpPr>
          <p:nvPr/>
        </p:nvCxnSpPr>
        <p:spPr bwMode="auto">
          <a:xfrm>
            <a:off x="5435600" y="3573463"/>
            <a:ext cx="2016125" cy="431800"/>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endCxn id="8" idx="1"/>
          </p:cNvCxnSpPr>
          <p:nvPr/>
        </p:nvCxnSpPr>
        <p:spPr bwMode="auto">
          <a:xfrm>
            <a:off x="6732588" y="2997200"/>
            <a:ext cx="825500" cy="7540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0" idx="4"/>
            <a:endCxn id="9" idx="0"/>
          </p:cNvCxnSpPr>
          <p:nvPr/>
        </p:nvCxnSpPr>
        <p:spPr bwMode="auto">
          <a:xfrm>
            <a:off x="6588125" y="2997200"/>
            <a:ext cx="792163" cy="2160588"/>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6" idx="6"/>
            <a:endCxn id="9" idx="0"/>
          </p:cNvCxnSpPr>
          <p:nvPr/>
        </p:nvCxnSpPr>
        <p:spPr bwMode="auto">
          <a:xfrm>
            <a:off x="5435600" y="3573463"/>
            <a:ext cx="1944688" cy="1584325"/>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p:cNvCxnSpPr>
            <a:cxnSpLocks noChangeShapeType="1"/>
            <a:stCxn id="8" idx="4"/>
            <a:endCxn id="9" idx="0"/>
          </p:cNvCxnSpPr>
          <p:nvPr/>
        </p:nvCxnSpPr>
        <p:spPr bwMode="auto">
          <a:xfrm flipH="1">
            <a:off x="7380288" y="4365625"/>
            <a:ext cx="431800" cy="7921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25958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115888"/>
            <a:ext cx="8229600" cy="865187"/>
          </a:xfrm>
        </p:spPr>
        <p:txBody>
          <a:bodyPr/>
          <a:lstStyle/>
          <a:p>
            <a:r>
              <a:rPr lang="en-US" altLang="zh-TW">
                <a:solidFill>
                  <a:schemeClr val="accent1"/>
                </a:solidFill>
                <a:latin typeface="Calibri" charset="0"/>
                <a:ea typeface="標楷體" charset="-120"/>
                <a:cs typeface="新細明體" charset="-120"/>
              </a:rPr>
              <a:t>Density</a:t>
            </a:r>
          </a:p>
        </p:txBody>
      </p:sp>
      <p:sp>
        <p:nvSpPr>
          <p:cNvPr id="491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FEFF926-42FC-7A4F-8459-8CE9E42602D5}" type="slidenum">
              <a:rPr kumimoji="0" lang="zh-TW" altLang="en-US" sz="1200">
                <a:solidFill>
                  <a:srgbClr val="898989"/>
                </a:solidFill>
                <a:latin typeface="Calibri" charset="0"/>
                <a:ea typeface="新細明體" charset="-120"/>
              </a:rPr>
              <a:pPr eaLnBrk="1" hangingPunct="1"/>
              <a:t>43</a:t>
            </a:fld>
            <a:endParaRPr kumimoji="0" lang="zh-TW" altLang="en-US" sz="1200">
              <a:solidFill>
                <a:srgbClr val="898989"/>
              </a:solidFill>
              <a:latin typeface="Calibri" charset="0"/>
              <a:ea typeface="新細明體" charset="-120"/>
            </a:endParaRPr>
          </a:p>
        </p:txBody>
      </p:sp>
      <p:sp>
        <p:nvSpPr>
          <p:cNvPr id="49155" name="TextBox 69"/>
          <p:cNvSpPr txBox="1">
            <a:spLocks noChangeArrowheads="1"/>
          </p:cNvSpPr>
          <p:nvPr/>
        </p:nvSpPr>
        <p:spPr bwMode="auto">
          <a:xfrm>
            <a:off x="179388" y="4652963"/>
            <a:ext cx="74390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tx2"/>
                </a:solidFill>
                <a:ea typeface="MS PGothic" charset="-128"/>
              </a:rPr>
              <a:t>Nodes (n): 10</a:t>
            </a:r>
          </a:p>
          <a:p>
            <a:pPr eaLnBrk="1" hangingPunct="1"/>
            <a:r>
              <a:rPr lang="en-US" altLang="zh-TW">
                <a:solidFill>
                  <a:schemeClr val="tx2"/>
                </a:solidFill>
                <a:ea typeface="MS PGothic" charset="-128"/>
              </a:rPr>
              <a:t>Edges (Links): 13</a:t>
            </a:r>
          </a:p>
          <a:p>
            <a:pPr eaLnBrk="1" hangingPunct="1"/>
            <a:r>
              <a:rPr lang="en-US" altLang="zh-TW">
                <a:solidFill>
                  <a:schemeClr val="tx2"/>
                </a:solidFill>
                <a:ea typeface="MS PGothic" charset="-128"/>
              </a:rPr>
              <a:t>Total Possible Edges: (n * (n-1)) / 2 = (10 * 9) / 2 = 45</a:t>
            </a:r>
          </a:p>
          <a:p>
            <a:pPr eaLnBrk="1" hangingPunct="1"/>
            <a:r>
              <a:rPr lang="en-US" altLang="zh-TW">
                <a:solidFill>
                  <a:schemeClr val="tx2"/>
                </a:solidFill>
                <a:ea typeface="MS PGothic" charset="-128"/>
              </a:rPr>
              <a:t>Density: 13/45 = 0.29</a:t>
            </a:r>
          </a:p>
        </p:txBody>
      </p:sp>
      <p:sp>
        <p:nvSpPr>
          <p:cNvPr id="71" name="Oval 70"/>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2" name="Oval 71"/>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3" name="Oval 72"/>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74" name="Oval 73"/>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75" name="Oval 74"/>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76" name="Oval 75"/>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77" name="Oval 76"/>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78" name="Oval 77"/>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79" name="Oval 78"/>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80" name="Oval 79"/>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81" name="Straight Connector 80"/>
          <p:cNvCxnSpPr>
            <a:cxnSpLocks noChangeShapeType="1"/>
            <a:stCxn id="74" idx="6"/>
            <a:endCxn id="77"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 name="Straight Connector 81"/>
          <p:cNvCxnSpPr>
            <a:cxnSpLocks noChangeShapeType="1"/>
            <a:stCxn id="74" idx="7"/>
            <a:endCxn id="75"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3" name="Straight Connector 82"/>
          <p:cNvCxnSpPr>
            <a:cxnSpLocks noChangeShapeType="1"/>
            <a:stCxn id="74" idx="1"/>
            <a:endCxn id="71"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4" name="Straight Connector 83"/>
          <p:cNvCxnSpPr>
            <a:cxnSpLocks noChangeShapeType="1"/>
            <a:stCxn id="74" idx="3"/>
            <a:endCxn id="72"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5" name="Straight Connector 84"/>
          <p:cNvCxnSpPr>
            <a:cxnSpLocks noChangeShapeType="1"/>
            <a:stCxn id="73" idx="2"/>
            <a:endCxn id="72"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6" name="Straight Connector 85"/>
          <p:cNvCxnSpPr>
            <a:cxnSpLocks noChangeShapeType="1"/>
            <a:stCxn id="73" idx="0"/>
            <a:endCxn id="74"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7" name="Straight Connector 86"/>
          <p:cNvCxnSpPr>
            <a:cxnSpLocks noChangeShapeType="1"/>
            <a:stCxn id="73" idx="6"/>
            <a:endCxn id="76"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8" name="Straight Connector 87"/>
          <p:cNvCxnSpPr>
            <a:cxnSpLocks noChangeShapeType="1"/>
            <a:stCxn id="76" idx="7"/>
            <a:endCxn id="77"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9" name="Straight Connector 88"/>
          <p:cNvCxnSpPr>
            <a:cxnSpLocks noChangeShapeType="1"/>
            <a:endCxn id="75"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0" name="Straight Connector 89"/>
          <p:cNvCxnSpPr>
            <a:cxnSpLocks noChangeShapeType="1"/>
            <a:stCxn id="71" idx="6"/>
            <a:endCxn id="75"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1" name="Straight Connector 90"/>
          <p:cNvCxnSpPr>
            <a:cxnSpLocks noChangeShapeType="1"/>
            <a:stCxn id="77" idx="6"/>
            <a:endCxn id="78"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 name="Straight Connector 91"/>
          <p:cNvCxnSpPr>
            <a:cxnSpLocks noChangeShapeType="1"/>
            <a:stCxn id="78" idx="7"/>
            <a:endCxn id="79"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3" name="Straight Connector 92"/>
          <p:cNvCxnSpPr>
            <a:cxnSpLocks noChangeShapeType="1"/>
            <a:stCxn id="78" idx="5"/>
            <a:endCxn id="80"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29971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Diameter</a:t>
            </a:r>
          </a:p>
        </p:txBody>
      </p:sp>
      <p:sp>
        <p:nvSpPr>
          <p:cNvPr id="501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93B7826-9F64-F04B-A4BE-92994C3D2C01}" type="slidenum">
              <a:rPr kumimoji="0" lang="zh-TW" altLang="en-US" sz="1200">
                <a:solidFill>
                  <a:srgbClr val="898989"/>
                </a:solidFill>
                <a:latin typeface="Calibri" charset="0"/>
                <a:ea typeface="新細明體" charset="-120"/>
              </a:rPr>
              <a:pPr eaLnBrk="1" hangingPunct="1"/>
              <a:t>44</a:t>
            </a:fld>
            <a:endParaRPr kumimoji="0" lang="zh-TW" altLang="en-US" sz="1200">
              <a:solidFill>
                <a:srgbClr val="898989"/>
              </a:solidFill>
              <a:latin typeface="Calibri" charset="0"/>
              <a:ea typeface="新細明體" charset="-120"/>
            </a:endParaRPr>
          </a:p>
        </p:txBody>
      </p:sp>
      <p:sp>
        <p:nvSpPr>
          <p:cNvPr id="7" name="Oval 6"/>
          <p:cNvSpPr/>
          <p:nvPr/>
        </p:nvSpPr>
        <p:spPr>
          <a:xfrm>
            <a:off x="2195513" y="1557338"/>
            <a:ext cx="4679950" cy="4679950"/>
          </a:xfrm>
          <a:prstGeom prst="ellipse">
            <a:avLst/>
          </a:prstGeom>
          <a:noFill/>
          <a:ln w="762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9" name="Straight Connector 8"/>
          <p:cNvCxnSpPr>
            <a:stCxn id="7" idx="2"/>
            <a:endCxn id="7" idx="6"/>
          </p:cNvCxnSpPr>
          <p:nvPr/>
        </p:nvCxnSpPr>
        <p:spPr>
          <a:xfrm>
            <a:off x="2195513" y="3897313"/>
            <a:ext cx="4679950" cy="0"/>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2051050" y="3789363"/>
            <a:ext cx="207963" cy="207962"/>
          </a:xfrm>
          <a:prstGeom prst="ellipse">
            <a:avLst/>
          </a:prstGeom>
          <a:solidFill>
            <a:srgbClr val="0000FF"/>
          </a:solid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6804025" y="3789363"/>
            <a:ext cx="207963" cy="207962"/>
          </a:xfrm>
          <a:prstGeom prst="ellipse">
            <a:avLst/>
          </a:prstGeom>
          <a:solidFill>
            <a:srgbClr val="0000FF"/>
          </a:solid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4427538" y="3789363"/>
            <a:ext cx="207962" cy="207962"/>
          </a:xfrm>
          <a:prstGeom prst="ellipse">
            <a:avLst/>
          </a:prstGeom>
          <a:solidFill>
            <a:schemeClr val="accent1"/>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5876925" y="1916113"/>
            <a:ext cx="207963" cy="207962"/>
          </a:xfrm>
          <a:prstGeom prst="ellipse">
            <a:avLst/>
          </a:prstGeom>
          <a:solidFill>
            <a:schemeClr val="accent1"/>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185" name="TextBox 14"/>
          <p:cNvSpPr txBox="1">
            <a:spLocks noChangeArrowheads="1"/>
          </p:cNvSpPr>
          <p:nvPr/>
        </p:nvSpPr>
        <p:spPr bwMode="auto">
          <a:xfrm>
            <a:off x="3422650" y="4149725"/>
            <a:ext cx="2395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a:solidFill>
                  <a:srgbClr val="FF0000"/>
                </a:solidFill>
                <a:sym typeface="Wingdings" charset="2"/>
              </a:rPr>
              <a:t>diameter (</a:t>
            </a:r>
            <a:r>
              <a:rPr lang="en-US" altLang="en-US" sz="3200" i="1">
                <a:solidFill>
                  <a:srgbClr val="FF0000"/>
                </a:solidFill>
                <a:sym typeface="Wingdings" charset="2"/>
              </a:rPr>
              <a:t>d</a:t>
            </a:r>
            <a:r>
              <a:rPr lang="en-US" altLang="en-US" sz="3200">
                <a:solidFill>
                  <a:srgbClr val="FF0000"/>
                </a:solidFill>
                <a:sym typeface="Wingdings" charset="2"/>
              </a:rPr>
              <a:t>)</a:t>
            </a:r>
            <a:endParaRPr lang="en-US" altLang="en-US" sz="3200">
              <a:solidFill>
                <a:srgbClr val="FF0000"/>
              </a:solidFill>
            </a:endParaRPr>
          </a:p>
        </p:txBody>
      </p:sp>
      <p:sp>
        <p:nvSpPr>
          <p:cNvPr id="16" name="TextBox 15"/>
          <p:cNvSpPr txBox="1"/>
          <p:nvPr/>
        </p:nvSpPr>
        <p:spPr>
          <a:xfrm rot="18378155">
            <a:off x="4034631" y="2443957"/>
            <a:ext cx="1827213" cy="584200"/>
          </a:xfrm>
          <a:prstGeom prst="rect">
            <a:avLst/>
          </a:prstGeom>
          <a:noFill/>
        </p:spPr>
        <p:txBody>
          <a:bodyPr wrap="none">
            <a:spAutoFit/>
          </a:bodyPr>
          <a:lstStyle/>
          <a:p>
            <a:pPr algn="ctr">
              <a:defRPr/>
            </a:pPr>
            <a:r>
              <a:rPr lang="en-US" sz="3200" dirty="0">
                <a:solidFill>
                  <a:schemeClr val="accent6">
                    <a:lumMod val="50000"/>
                  </a:schemeClr>
                </a:solidFill>
                <a:ea typeface="ＭＳ Ｐゴシック" charset="0"/>
                <a:cs typeface="ＭＳ Ｐゴシック" charset="0"/>
                <a:sym typeface="Wingdings"/>
              </a:rPr>
              <a:t>radius (</a:t>
            </a:r>
            <a:r>
              <a:rPr lang="en-US" sz="3200" i="1" dirty="0">
                <a:solidFill>
                  <a:schemeClr val="accent6">
                    <a:lumMod val="50000"/>
                  </a:schemeClr>
                </a:solidFill>
                <a:ea typeface="ＭＳ Ｐゴシック" charset="0"/>
                <a:cs typeface="ＭＳ Ｐゴシック" charset="0"/>
                <a:sym typeface="Wingdings"/>
              </a:rPr>
              <a:t>r</a:t>
            </a:r>
            <a:r>
              <a:rPr lang="en-US" sz="3200" dirty="0">
                <a:solidFill>
                  <a:schemeClr val="accent6">
                    <a:lumMod val="50000"/>
                  </a:schemeClr>
                </a:solidFill>
                <a:ea typeface="ＭＳ Ｐゴシック" charset="0"/>
                <a:cs typeface="ＭＳ Ｐゴシック" charset="0"/>
                <a:sym typeface="Wingdings"/>
              </a:rPr>
              <a:t>)</a:t>
            </a:r>
            <a:endParaRPr lang="en-US" sz="3200" dirty="0">
              <a:solidFill>
                <a:schemeClr val="accent6">
                  <a:lumMod val="50000"/>
                </a:schemeClr>
              </a:solidFill>
              <a:ea typeface="ＭＳ Ｐゴシック" charset="0"/>
              <a:cs typeface="ＭＳ Ｐゴシック" charset="0"/>
            </a:endParaRPr>
          </a:p>
        </p:txBody>
      </p:sp>
      <p:cxnSp>
        <p:nvCxnSpPr>
          <p:cNvPr id="17" name="Straight Connector 16"/>
          <p:cNvCxnSpPr>
            <a:stCxn id="12" idx="7"/>
            <a:endCxn id="13" idx="3"/>
          </p:cNvCxnSpPr>
          <p:nvPr/>
        </p:nvCxnSpPr>
        <p:spPr>
          <a:xfrm flipV="1">
            <a:off x="4605338" y="2093913"/>
            <a:ext cx="1301750" cy="1725612"/>
          </a:xfrm>
          <a:prstGeom prst="line">
            <a:avLst/>
          </a:prstGeom>
          <a:ln w="7620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0638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Diameter</a:t>
            </a:r>
          </a:p>
        </p:txBody>
      </p:sp>
      <p:sp>
        <p:nvSpPr>
          <p:cNvPr id="512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F044B7-2C50-764E-9A89-F3709EA55512}" type="slidenum">
              <a:rPr kumimoji="0" lang="zh-TW" altLang="en-US" sz="1200">
                <a:solidFill>
                  <a:srgbClr val="898989"/>
                </a:solidFill>
                <a:latin typeface="Calibri" charset="0"/>
                <a:ea typeface="新細明體" charset="-120"/>
              </a:rPr>
              <a:pPr eaLnBrk="1" hangingPunct="1"/>
              <a:t>45</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1403350"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6" name="Oval 5"/>
          <p:cNvSpPr>
            <a:spLocks noChangeArrowheads="1"/>
          </p:cNvSpPr>
          <p:nvPr/>
        </p:nvSpPr>
        <p:spPr bwMode="auto">
          <a:xfrm>
            <a:off x="1403350" y="40052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 name="Oval 6"/>
          <p:cNvSpPr>
            <a:spLocks noChangeArrowheads="1"/>
          </p:cNvSpPr>
          <p:nvPr/>
        </p:nvSpPr>
        <p:spPr bwMode="auto">
          <a:xfrm>
            <a:off x="2627313"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8" name="Oval 7"/>
          <p:cNvSpPr>
            <a:spLocks noChangeArrowheads="1"/>
          </p:cNvSpPr>
          <p:nvPr/>
        </p:nvSpPr>
        <p:spPr bwMode="auto">
          <a:xfrm>
            <a:off x="2627313" y="3500438"/>
            <a:ext cx="360362"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9" name="Oval 8"/>
          <p:cNvSpPr>
            <a:spLocks noChangeArrowheads="1"/>
          </p:cNvSpPr>
          <p:nvPr/>
        </p:nvSpPr>
        <p:spPr bwMode="auto">
          <a:xfrm>
            <a:off x="3635375"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0" name="Oval 9"/>
          <p:cNvSpPr>
            <a:spLocks noChangeArrowheads="1"/>
          </p:cNvSpPr>
          <p:nvPr/>
        </p:nvSpPr>
        <p:spPr bwMode="auto">
          <a:xfrm>
            <a:off x="3779838"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1" name="Oval 10"/>
          <p:cNvSpPr>
            <a:spLocks noChangeArrowheads="1"/>
          </p:cNvSpPr>
          <p:nvPr/>
        </p:nvSpPr>
        <p:spPr bwMode="auto">
          <a:xfrm>
            <a:off x="4500563" y="3500438"/>
            <a:ext cx="358775"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2" name="Oval 11"/>
          <p:cNvSpPr>
            <a:spLocks noChangeArrowheads="1"/>
          </p:cNvSpPr>
          <p:nvPr/>
        </p:nvSpPr>
        <p:spPr bwMode="auto">
          <a:xfrm>
            <a:off x="5867400" y="35004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3" name="Oval 12"/>
          <p:cNvSpPr>
            <a:spLocks noChangeArrowheads="1"/>
          </p:cNvSpPr>
          <p:nvPr/>
        </p:nvSpPr>
        <p:spPr bwMode="auto">
          <a:xfrm>
            <a:off x="6804025" y="28527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4" name="Oval 13"/>
          <p:cNvSpPr>
            <a:spLocks noChangeArrowheads="1"/>
          </p:cNvSpPr>
          <p:nvPr/>
        </p:nvSpPr>
        <p:spPr bwMode="auto">
          <a:xfrm>
            <a:off x="6804025" y="42926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5" name="Straight Connector 14"/>
          <p:cNvCxnSpPr>
            <a:cxnSpLocks noChangeShapeType="1"/>
            <a:stCxn id="8" idx="6"/>
            <a:endCxn id="11" idx="2"/>
          </p:cNvCxnSpPr>
          <p:nvPr/>
        </p:nvCxnSpPr>
        <p:spPr bwMode="auto">
          <a:xfrm flipV="1">
            <a:off x="2987675" y="3681413"/>
            <a:ext cx="15128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7"/>
            <a:endCxn id="9" idx="3"/>
          </p:cNvCxnSpPr>
          <p:nvPr/>
        </p:nvCxnSpPr>
        <p:spPr bwMode="auto">
          <a:xfrm flipV="1">
            <a:off x="2935288" y="2944813"/>
            <a:ext cx="754062"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1"/>
            <a:endCxn id="5" idx="5"/>
          </p:cNvCxnSpPr>
          <p:nvPr/>
        </p:nvCxnSpPr>
        <p:spPr bwMode="auto">
          <a:xfrm flipH="1" flipV="1">
            <a:off x="1711325" y="2944813"/>
            <a:ext cx="969963"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8" idx="3"/>
            <a:endCxn id="6" idx="6"/>
          </p:cNvCxnSpPr>
          <p:nvPr/>
        </p:nvCxnSpPr>
        <p:spPr bwMode="auto">
          <a:xfrm flipH="1">
            <a:off x="1763713" y="3808413"/>
            <a:ext cx="917575" cy="376237"/>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7" idx="2"/>
            <a:endCxn id="6" idx="5"/>
          </p:cNvCxnSpPr>
          <p:nvPr/>
        </p:nvCxnSpPr>
        <p:spPr bwMode="auto">
          <a:xfrm flipH="1" flipV="1">
            <a:off x="1711325" y="4311650"/>
            <a:ext cx="915988" cy="449263"/>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0"/>
            <a:endCxn id="8" idx="4"/>
          </p:cNvCxnSpPr>
          <p:nvPr/>
        </p:nvCxnSpPr>
        <p:spPr bwMode="auto">
          <a:xfrm flipV="1">
            <a:off x="2808288" y="3860800"/>
            <a:ext cx="0" cy="720725"/>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7" idx="6"/>
            <a:endCxn id="10" idx="2"/>
          </p:cNvCxnSpPr>
          <p:nvPr/>
        </p:nvCxnSpPr>
        <p:spPr bwMode="auto">
          <a:xfrm>
            <a:off x="2987675" y="4760913"/>
            <a:ext cx="792163"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7"/>
            <a:endCxn id="11" idx="3"/>
          </p:cNvCxnSpPr>
          <p:nvPr/>
        </p:nvCxnSpPr>
        <p:spPr bwMode="auto">
          <a:xfrm flipV="1">
            <a:off x="4087813" y="3808413"/>
            <a:ext cx="465137" cy="8255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endCxn id="9" idx="5"/>
          </p:cNvCxnSpPr>
          <p:nvPr/>
        </p:nvCxnSpPr>
        <p:spPr bwMode="auto">
          <a:xfrm flipH="1" flipV="1">
            <a:off x="3943350" y="2944813"/>
            <a:ext cx="609600"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6"/>
            <a:endCxn id="9" idx="2"/>
          </p:cNvCxnSpPr>
          <p:nvPr/>
        </p:nvCxnSpPr>
        <p:spPr bwMode="auto">
          <a:xfrm>
            <a:off x="1763713" y="2816225"/>
            <a:ext cx="1871662"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11" idx="6"/>
            <a:endCxn id="12" idx="2"/>
          </p:cNvCxnSpPr>
          <p:nvPr/>
        </p:nvCxnSpPr>
        <p:spPr bwMode="auto">
          <a:xfrm>
            <a:off x="4859338" y="3681413"/>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7"/>
            <a:endCxn id="13" idx="2"/>
          </p:cNvCxnSpPr>
          <p:nvPr/>
        </p:nvCxnSpPr>
        <p:spPr bwMode="auto">
          <a:xfrm flipV="1">
            <a:off x="6175375" y="3033713"/>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2" idx="5"/>
            <a:endCxn id="14" idx="1"/>
          </p:cNvCxnSpPr>
          <p:nvPr/>
        </p:nvCxnSpPr>
        <p:spPr bwMode="auto">
          <a:xfrm>
            <a:off x="6175375" y="3808413"/>
            <a:ext cx="681038" cy="538162"/>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86907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normAutofit fontScale="90000"/>
          </a:bodyPr>
          <a:lstStyle/>
          <a:p>
            <a:r>
              <a:rPr lang="en-US" altLang="zh-TW">
                <a:solidFill>
                  <a:schemeClr val="accent1"/>
                </a:solidFill>
                <a:latin typeface="Calibri" charset="0"/>
                <a:ea typeface="標楷體" charset="-120"/>
                <a:cs typeface="新細明體" charset="-120"/>
              </a:rPr>
              <a:t>Diameter</a:t>
            </a:r>
            <a:br>
              <a:rPr lang="en-US" altLang="zh-TW">
                <a:solidFill>
                  <a:schemeClr val="accent1"/>
                </a:solidFill>
                <a:latin typeface="Calibri" charset="0"/>
                <a:ea typeface="標楷體" charset="-120"/>
                <a:cs typeface="新細明體" charset="-120"/>
              </a:rPr>
            </a:br>
            <a:r>
              <a:rPr lang="en-US" altLang="zh-TW">
                <a:solidFill>
                  <a:schemeClr val="accent1"/>
                </a:solidFill>
                <a:latin typeface="Calibri" charset="0"/>
                <a:ea typeface="標楷體" charset="-120"/>
                <a:cs typeface="新細明體" charset="-120"/>
              </a:rPr>
              <a:t>Geodesic Path (Shortest Path)</a:t>
            </a:r>
          </a:p>
        </p:txBody>
      </p:sp>
      <p:sp>
        <p:nvSpPr>
          <p:cNvPr id="522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C859873-8966-1945-BEF9-5348470FA01B}" type="slidenum">
              <a:rPr kumimoji="0" lang="zh-TW" altLang="en-US" sz="1200">
                <a:solidFill>
                  <a:srgbClr val="898989"/>
                </a:solidFill>
                <a:latin typeface="Calibri" charset="0"/>
                <a:ea typeface="新細明體" charset="-120"/>
              </a:rPr>
              <a:pPr eaLnBrk="1" hangingPunct="1"/>
              <a:t>46</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1403350"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6" name="Oval 5"/>
          <p:cNvSpPr>
            <a:spLocks noChangeArrowheads="1"/>
          </p:cNvSpPr>
          <p:nvPr/>
        </p:nvSpPr>
        <p:spPr bwMode="auto">
          <a:xfrm>
            <a:off x="1403350" y="40052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 name="Oval 6"/>
          <p:cNvSpPr>
            <a:spLocks noChangeArrowheads="1"/>
          </p:cNvSpPr>
          <p:nvPr/>
        </p:nvSpPr>
        <p:spPr bwMode="auto">
          <a:xfrm>
            <a:off x="2627313"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8" name="Oval 7"/>
          <p:cNvSpPr>
            <a:spLocks noChangeArrowheads="1"/>
          </p:cNvSpPr>
          <p:nvPr/>
        </p:nvSpPr>
        <p:spPr bwMode="auto">
          <a:xfrm>
            <a:off x="2627313" y="3500438"/>
            <a:ext cx="360362"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9" name="Oval 8"/>
          <p:cNvSpPr>
            <a:spLocks noChangeArrowheads="1"/>
          </p:cNvSpPr>
          <p:nvPr/>
        </p:nvSpPr>
        <p:spPr bwMode="auto">
          <a:xfrm>
            <a:off x="3635375"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0" name="Oval 9"/>
          <p:cNvSpPr>
            <a:spLocks noChangeArrowheads="1"/>
          </p:cNvSpPr>
          <p:nvPr/>
        </p:nvSpPr>
        <p:spPr bwMode="auto">
          <a:xfrm>
            <a:off x="3779838"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1" name="Oval 10"/>
          <p:cNvSpPr>
            <a:spLocks noChangeArrowheads="1"/>
          </p:cNvSpPr>
          <p:nvPr/>
        </p:nvSpPr>
        <p:spPr bwMode="auto">
          <a:xfrm>
            <a:off x="4500563" y="3500438"/>
            <a:ext cx="358775"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2" name="Oval 11"/>
          <p:cNvSpPr>
            <a:spLocks noChangeArrowheads="1"/>
          </p:cNvSpPr>
          <p:nvPr/>
        </p:nvSpPr>
        <p:spPr bwMode="auto">
          <a:xfrm>
            <a:off x="5867400" y="35004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3" name="Oval 12"/>
          <p:cNvSpPr>
            <a:spLocks noChangeArrowheads="1"/>
          </p:cNvSpPr>
          <p:nvPr/>
        </p:nvSpPr>
        <p:spPr bwMode="auto">
          <a:xfrm>
            <a:off x="6804025" y="28527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4" name="Oval 13"/>
          <p:cNvSpPr>
            <a:spLocks noChangeArrowheads="1"/>
          </p:cNvSpPr>
          <p:nvPr/>
        </p:nvSpPr>
        <p:spPr bwMode="auto">
          <a:xfrm>
            <a:off x="6804025" y="42926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5" name="Straight Connector 14"/>
          <p:cNvCxnSpPr>
            <a:cxnSpLocks noChangeShapeType="1"/>
            <a:stCxn id="8" idx="6"/>
            <a:endCxn id="11" idx="2"/>
          </p:cNvCxnSpPr>
          <p:nvPr/>
        </p:nvCxnSpPr>
        <p:spPr bwMode="auto">
          <a:xfrm flipV="1">
            <a:off x="2987675" y="3681413"/>
            <a:ext cx="15128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7"/>
            <a:endCxn id="9" idx="3"/>
          </p:cNvCxnSpPr>
          <p:nvPr/>
        </p:nvCxnSpPr>
        <p:spPr bwMode="auto">
          <a:xfrm flipV="1">
            <a:off x="2935288" y="2944813"/>
            <a:ext cx="754062"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1"/>
            <a:endCxn id="5" idx="5"/>
          </p:cNvCxnSpPr>
          <p:nvPr/>
        </p:nvCxnSpPr>
        <p:spPr bwMode="auto">
          <a:xfrm flipH="1" flipV="1">
            <a:off x="1711325" y="2944813"/>
            <a:ext cx="969963"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8" idx="3"/>
            <a:endCxn id="6" idx="6"/>
          </p:cNvCxnSpPr>
          <p:nvPr/>
        </p:nvCxnSpPr>
        <p:spPr bwMode="auto">
          <a:xfrm flipH="1">
            <a:off x="1763713" y="3808413"/>
            <a:ext cx="917575" cy="376237"/>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7" idx="2"/>
            <a:endCxn id="6" idx="5"/>
          </p:cNvCxnSpPr>
          <p:nvPr/>
        </p:nvCxnSpPr>
        <p:spPr bwMode="auto">
          <a:xfrm flipH="1" flipV="1">
            <a:off x="1711325" y="4311650"/>
            <a:ext cx="915988" cy="449263"/>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0"/>
            <a:endCxn id="8" idx="4"/>
          </p:cNvCxnSpPr>
          <p:nvPr/>
        </p:nvCxnSpPr>
        <p:spPr bwMode="auto">
          <a:xfrm flipV="1">
            <a:off x="2808288" y="3860800"/>
            <a:ext cx="0" cy="720725"/>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7" idx="6"/>
            <a:endCxn id="10" idx="2"/>
          </p:cNvCxnSpPr>
          <p:nvPr/>
        </p:nvCxnSpPr>
        <p:spPr bwMode="auto">
          <a:xfrm>
            <a:off x="2987675" y="4760913"/>
            <a:ext cx="792163"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7"/>
            <a:endCxn id="11" idx="3"/>
          </p:cNvCxnSpPr>
          <p:nvPr/>
        </p:nvCxnSpPr>
        <p:spPr bwMode="auto">
          <a:xfrm flipV="1">
            <a:off x="4087813" y="3808413"/>
            <a:ext cx="465137" cy="8255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endCxn id="9" idx="5"/>
          </p:cNvCxnSpPr>
          <p:nvPr/>
        </p:nvCxnSpPr>
        <p:spPr bwMode="auto">
          <a:xfrm flipH="1" flipV="1">
            <a:off x="3943350" y="2944813"/>
            <a:ext cx="609600"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6"/>
            <a:endCxn id="9" idx="2"/>
          </p:cNvCxnSpPr>
          <p:nvPr/>
        </p:nvCxnSpPr>
        <p:spPr bwMode="auto">
          <a:xfrm>
            <a:off x="1763713" y="2816225"/>
            <a:ext cx="1871662"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11" idx="6"/>
            <a:endCxn id="12" idx="2"/>
          </p:cNvCxnSpPr>
          <p:nvPr/>
        </p:nvCxnSpPr>
        <p:spPr bwMode="auto">
          <a:xfrm>
            <a:off x="4859338" y="3681413"/>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7"/>
            <a:endCxn id="13" idx="2"/>
          </p:cNvCxnSpPr>
          <p:nvPr/>
        </p:nvCxnSpPr>
        <p:spPr bwMode="auto">
          <a:xfrm flipV="1">
            <a:off x="6175375" y="3033713"/>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2" idx="5"/>
            <a:endCxn id="14" idx="1"/>
          </p:cNvCxnSpPr>
          <p:nvPr/>
        </p:nvCxnSpPr>
        <p:spPr bwMode="auto">
          <a:xfrm>
            <a:off x="6175375" y="3808413"/>
            <a:ext cx="681038" cy="538162"/>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250" name="TextBox 27"/>
          <p:cNvSpPr txBox="1">
            <a:spLocks noChangeArrowheads="1"/>
          </p:cNvSpPr>
          <p:nvPr/>
        </p:nvSpPr>
        <p:spPr bwMode="auto">
          <a:xfrm>
            <a:off x="2555875" y="5445125"/>
            <a:ext cx="3790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a:solidFill>
                  <a:srgbClr val="FF0000"/>
                </a:solidFill>
              </a:rPr>
              <a:t>A</a:t>
            </a:r>
            <a:r>
              <a:rPr lang="en-US" altLang="en-US" sz="3200">
                <a:solidFill>
                  <a:srgbClr val="FF0000"/>
                </a:solidFill>
                <a:sym typeface="Wingdings" charset="2"/>
              </a:rPr>
              <a:t> I : Diameter = 4</a:t>
            </a:r>
            <a:endParaRPr lang="en-US" altLang="en-US" sz="3200">
              <a:solidFill>
                <a:srgbClr val="FF0000"/>
              </a:solidFill>
            </a:endParaRPr>
          </a:p>
        </p:txBody>
      </p:sp>
    </p:spTree>
    <p:extLst>
      <p:ext uri="{BB962C8B-B14F-4D97-AF65-F5344CB8AC3E}">
        <p14:creationId xmlns:p14="http://schemas.microsoft.com/office/powerpoint/2010/main" val="2067014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Which Node is Most </a:t>
            </a:r>
            <a:r>
              <a:rPr lang="en-US" altLang="zh-TW">
                <a:solidFill>
                  <a:srgbClr val="FF0000"/>
                </a:solidFill>
                <a:latin typeface="Calibri" charset="0"/>
                <a:ea typeface="標楷體" charset="-120"/>
                <a:cs typeface="新細明體" charset="-120"/>
              </a:rPr>
              <a:t>Important</a:t>
            </a:r>
            <a:r>
              <a:rPr lang="en-US" altLang="zh-TW">
                <a:solidFill>
                  <a:schemeClr val="accent1"/>
                </a:solidFill>
                <a:latin typeface="Calibri" charset="0"/>
                <a:ea typeface="標楷體" charset="-120"/>
                <a:cs typeface="新細明體" charset="-120"/>
              </a:rPr>
              <a:t>?</a:t>
            </a:r>
          </a:p>
        </p:txBody>
      </p:sp>
      <p:sp>
        <p:nvSpPr>
          <p:cNvPr id="532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111E6DE-8E22-E442-AD26-697C1FB3552E}" type="slidenum">
              <a:rPr kumimoji="0" lang="zh-TW" altLang="en-US" sz="1200">
                <a:solidFill>
                  <a:srgbClr val="898989"/>
                </a:solidFill>
                <a:latin typeface="Calibri" charset="0"/>
                <a:ea typeface="新細明體" charset="-120"/>
              </a:rPr>
              <a:pPr eaLnBrk="1" hangingPunct="1"/>
              <a:t>47</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1403350"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6" name="Oval 5"/>
          <p:cNvSpPr>
            <a:spLocks noChangeArrowheads="1"/>
          </p:cNvSpPr>
          <p:nvPr/>
        </p:nvSpPr>
        <p:spPr bwMode="auto">
          <a:xfrm>
            <a:off x="1403350" y="40052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 name="Oval 6"/>
          <p:cNvSpPr>
            <a:spLocks noChangeArrowheads="1"/>
          </p:cNvSpPr>
          <p:nvPr/>
        </p:nvSpPr>
        <p:spPr bwMode="auto">
          <a:xfrm>
            <a:off x="2627313"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8" name="Oval 7"/>
          <p:cNvSpPr>
            <a:spLocks noChangeArrowheads="1"/>
          </p:cNvSpPr>
          <p:nvPr/>
        </p:nvSpPr>
        <p:spPr bwMode="auto">
          <a:xfrm>
            <a:off x="2627313" y="3500438"/>
            <a:ext cx="360362"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9" name="Oval 8"/>
          <p:cNvSpPr>
            <a:spLocks noChangeArrowheads="1"/>
          </p:cNvSpPr>
          <p:nvPr/>
        </p:nvSpPr>
        <p:spPr bwMode="auto">
          <a:xfrm>
            <a:off x="3635375"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0" name="Oval 9"/>
          <p:cNvSpPr>
            <a:spLocks noChangeArrowheads="1"/>
          </p:cNvSpPr>
          <p:nvPr/>
        </p:nvSpPr>
        <p:spPr bwMode="auto">
          <a:xfrm>
            <a:off x="3779838"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1" name="Oval 10"/>
          <p:cNvSpPr>
            <a:spLocks noChangeArrowheads="1"/>
          </p:cNvSpPr>
          <p:nvPr/>
        </p:nvSpPr>
        <p:spPr bwMode="auto">
          <a:xfrm>
            <a:off x="4500563" y="3500438"/>
            <a:ext cx="358775"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2" name="Oval 11"/>
          <p:cNvSpPr>
            <a:spLocks noChangeArrowheads="1"/>
          </p:cNvSpPr>
          <p:nvPr/>
        </p:nvSpPr>
        <p:spPr bwMode="auto">
          <a:xfrm>
            <a:off x="5867400" y="35004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3" name="Oval 12"/>
          <p:cNvSpPr>
            <a:spLocks noChangeArrowheads="1"/>
          </p:cNvSpPr>
          <p:nvPr/>
        </p:nvSpPr>
        <p:spPr bwMode="auto">
          <a:xfrm>
            <a:off x="6804025" y="28527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4" name="Oval 13"/>
          <p:cNvSpPr>
            <a:spLocks noChangeArrowheads="1"/>
          </p:cNvSpPr>
          <p:nvPr/>
        </p:nvSpPr>
        <p:spPr bwMode="auto">
          <a:xfrm>
            <a:off x="6804025" y="42926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5" name="Straight Connector 14"/>
          <p:cNvCxnSpPr>
            <a:cxnSpLocks noChangeShapeType="1"/>
            <a:stCxn id="8" idx="6"/>
            <a:endCxn id="11" idx="2"/>
          </p:cNvCxnSpPr>
          <p:nvPr/>
        </p:nvCxnSpPr>
        <p:spPr bwMode="auto">
          <a:xfrm flipV="1">
            <a:off x="2987675" y="3681413"/>
            <a:ext cx="15128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7"/>
            <a:endCxn id="9" idx="3"/>
          </p:cNvCxnSpPr>
          <p:nvPr/>
        </p:nvCxnSpPr>
        <p:spPr bwMode="auto">
          <a:xfrm flipV="1">
            <a:off x="2935288" y="2944813"/>
            <a:ext cx="7540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1"/>
            <a:endCxn id="5" idx="5"/>
          </p:cNvCxnSpPr>
          <p:nvPr/>
        </p:nvCxnSpPr>
        <p:spPr bwMode="auto">
          <a:xfrm flipH="1" flipV="1">
            <a:off x="1711325" y="2944813"/>
            <a:ext cx="969963"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8" idx="3"/>
            <a:endCxn id="6" idx="6"/>
          </p:cNvCxnSpPr>
          <p:nvPr/>
        </p:nvCxnSpPr>
        <p:spPr bwMode="auto">
          <a:xfrm flipH="1">
            <a:off x="1763713" y="3808413"/>
            <a:ext cx="917575" cy="3762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7" idx="2"/>
            <a:endCxn id="6" idx="5"/>
          </p:cNvCxnSpPr>
          <p:nvPr/>
        </p:nvCxnSpPr>
        <p:spPr bwMode="auto">
          <a:xfrm flipH="1" flipV="1">
            <a:off x="1711325" y="4311650"/>
            <a:ext cx="915988" cy="449263"/>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0"/>
            <a:endCxn id="8" idx="4"/>
          </p:cNvCxnSpPr>
          <p:nvPr/>
        </p:nvCxnSpPr>
        <p:spPr bwMode="auto">
          <a:xfrm flipV="1">
            <a:off x="2808288" y="3860800"/>
            <a:ext cx="0" cy="7207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7" idx="6"/>
            <a:endCxn id="10" idx="2"/>
          </p:cNvCxnSpPr>
          <p:nvPr/>
        </p:nvCxnSpPr>
        <p:spPr bwMode="auto">
          <a:xfrm>
            <a:off x="2987675" y="4760913"/>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7"/>
            <a:endCxn id="11" idx="3"/>
          </p:cNvCxnSpPr>
          <p:nvPr/>
        </p:nvCxnSpPr>
        <p:spPr bwMode="auto">
          <a:xfrm flipV="1">
            <a:off x="4087813" y="3808413"/>
            <a:ext cx="465137"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endCxn id="9" idx="5"/>
          </p:cNvCxnSpPr>
          <p:nvPr/>
        </p:nvCxnSpPr>
        <p:spPr bwMode="auto">
          <a:xfrm flipH="1" flipV="1">
            <a:off x="3943350" y="2944813"/>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6"/>
            <a:endCxn id="9" idx="2"/>
          </p:cNvCxnSpPr>
          <p:nvPr/>
        </p:nvCxnSpPr>
        <p:spPr bwMode="auto">
          <a:xfrm>
            <a:off x="1763713" y="2816225"/>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11" idx="6"/>
            <a:endCxn id="12" idx="2"/>
          </p:cNvCxnSpPr>
          <p:nvPr/>
        </p:nvCxnSpPr>
        <p:spPr bwMode="auto">
          <a:xfrm>
            <a:off x="4859338" y="3681413"/>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7"/>
            <a:endCxn id="13" idx="2"/>
          </p:cNvCxnSpPr>
          <p:nvPr/>
        </p:nvCxnSpPr>
        <p:spPr bwMode="auto">
          <a:xfrm flipV="1">
            <a:off x="6175375" y="3033713"/>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2" idx="5"/>
            <a:endCxn id="14" idx="1"/>
          </p:cNvCxnSpPr>
          <p:nvPr/>
        </p:nvCxnSpPr>
        <p:spPr bwMode="auto">
          <a:xfrm>
            <a:off x="6175375" y="3808413"/>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51898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標題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新細明體" charset="-120"/>
                <a:cs typeface="新細明體" charset="-120"/>
              </a:rPr>
              <a:t>Centrality</a:t>
            </a:r>
            <a:endParaRPr lang="zh-TW" altLang="en-US">
              <a:solidFill>
                <a:schemeClr val="accent1"/>
              </a:solidFill>
              <a:latin typeface="Calibri" charset="0"/>
              <a:ea typeface="標楷體" charset="-120"/>
              <a:cs typeface="新細明體" charset="-120"/>
            </a:endParaRPr>
          </a:p>
        </p:txBody>
      </p:sp>
      <p:sp>
        <p:nvSpPr>
          <p:cNvPr id="54274" name="內容版面配置區 2"/>
          <p:cNvSpPr>
            <a:spLocks noGrp="1"/>
          </p:cNvSpPr>
          <p:nvPr>
            <p:ph idx="1"/>
          </p:nvPr>
        </p:nvSpPr>
        <p:spPr>
          <a:xfrm>
            <a:off x="457200" y="1268413"/>
            <a:ext cx="8362950" cy="5113337"/>
          </a:xfrm>
        </p:spPr>
        <p:txBody>
          <a:bodyPr/>
          <a:lstStyle/>
          <a:p>
            <a:pPr eaLnBrk="1" hangingPunct="1"/>
            <a:r>
              <a:rPr lang="en-US" altLang="ja-JP">
                <a:solidFill>
                  <a:srgbClr val="3333CC"/>
                </a:solidFill>
                <a:latin typeface="Calibri" charset="0"/>
                <a:ea typeface="MS PGothic" charset="-128"/>
                <a:cs typeface="新細明體" charset="-120"/>
              </a:rPr>
              <a:t>Important or prominent actors</a:t>
            </a:r>
            <a:r>
              <a:rPr lang="en-US" altLang="ja-JP">
                <a:latin typeface="Calibri" charset="0"/>
                <a:ea typeface="MS PGothic" charset="-128"/>
                <a:cs typeface="新細明體" charset="-120"/>
              </a:rPr>
              <a:t> are those that are linked or involved with other actors extensively. </a:t>
            </a:r>
          </a:p>
          <a:p>
            <a:pPr eaLnBrk="1" hangingPunct="1"/>
            <a:r>
              <a:rPr lang="en-US" altLang="ja-JP">
                <a:latin typeface="Calibri" charset="0"/>
                <a:ea typeface="MS PGothic" charset="-128"/>
                <a:cs typeface="新細明體" charset="-120"/>
              </a:rPr>
              <a:t>A person with extensive contacts (links) or communications with many other people in the organization is considered more important than a person with relatively fewer contacts. </a:t>
            </a:r>
          </a:p>
          <a:p>
            <a:pPr eaLnBrk="1" hangingPunct="1"/>
            <a:r>
              <a:rPr lang="en-US" altLang="ja-JP">
                <a:latin typeface="Calibri" charset="0"/>
                <a:ea typeface="MS PGothic" charset="-128"/>
                <a:cs typeface="新細明體" charset="-120"/>
              </a:rPr>
              <a:t>The links can also be called </a:t>
            </a:r>
            <a:r>
              <a:rPr lang="en-US" altLang="ja-JP" b="1">
                <a:solidFill>
                  <a:srgbClr val="FF0000"/>
                </a:solidFill>
                <a:latin typeface="Calibri" charset="0"/>
                <a:ea typeface="MS PGothic" charset="-128"/>
                <a:cs typeface="新細明體" charset="-120"/>
              </a:rPr>
              <a:t>ties</a:t>
            </a:r>
            <a:r>
              <a:rPr lang="en-US" altLang="ja-JP">
                <a:latin typeface="Calibri" charset="0"/>
                <a:ea typeface="MS PGothic" charset="-128"/>
                <a:cs typeface="新細明體" charset="-120"/>
              </a:rPr>
              <a:t>. </a:t>
            </a:r>
            <a:br>
              <a:rPr lang="en-US" altLang="ja-JP">
                <a:latin typeface="Calibri" charset="0"/>
                <a:ea typeface="MS PGothic" charset="-128"/>
                <a:cs typeface="新細明體" charset="-120"/>
              </a:rPr>
            </a:br>
            <a:r>
              <a:rPr lang="en-US" altLang="ja-JP">
                <a:latin typeface="Calibri" charset="0"/>
                <a:ea typeface="MS PGothic" charset="-128"/>
                <a:cs typeface="新細明體" charset="-120"/>
              </a:rPr>
              <a:t>A </a:t>
            </a:r>
            <a:r>
              <a:rPr lang="en-US" altLang="ja-JP">
                <a:solidFill>
                  <a:srgbClr val="FF0000"/>
                </a:solidFill>
                <a:latin typeface="Calibri" charset="0"/>
                <a:ea typeface="MS PGothic" charset="-128"/>
                <a:cs typeface="新細明體" charset="-120"/>
              </a:rPr>
              <a:t>central actor</a:t>
            </a:r>
            <a:r>
              <a:rPr lang="en-US" altLang="ja-JP">
                <a:latin typeface="Calibri" charset="0"/>
                <a:ea typeface="MS PGothic" charset="-128"/>
                <a:cs typeface="新細明體" charset="-120"/>
              </a:rPr>
              <a:t> is one involved in many ties. </a:t>
            </a:r>
            <a:endParaRPr lang="zh-TW" altLang="en-US">
              <a:latin typeface="Calibri" charset="0"/>
              <a:ea typeface="標楷體" charset="-120"/>
              <a:cs typeface="新細明體" charset="-120"/>
            </a:endParaRPr>
          </a:p>
        </p:txBody>
      </p:sp>
      <p:sp>
        <p:nvSpPr>
          <p:cNvPr id="54275" name="投影片編號版面配置區 3"/>
          <p:cNvSpPr>
            <a:spLocks noGrp="1"/>
          </p:cNvSpPr>
          <p:nvPr>
            <p:ph type="sldNum" sz="quarter" idx="12"/>
          </p:nvPr>
        </p:nvSpPr>
        <p:spPr bwMode="auto">
          <a:xfrm>
            <a:off x="8243888" y="6597650"/>
            <a:ext cx="8651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4160833-24D6-5248-9433-D9E7390E2A57}" type="slidenum">
              <a:rPr kumimoji="0" lang="zh-TW" altLang="en-US" sz="1200">
                <a:solidFill>
                  <a:srgbClr val="898989"/>
                </a:solidFill>
                <a:latin typeface="Calibri" charset="0"/>
                <a:ea typeface="新細明體" charset="-120"/>
              </a:rPr>
              <a:pPr eaLnBrk="1" hangingPunct="1"/>
              <a:t>48</a:t>
            </a:fld>
            <a:endParaRPr kumimoji="0" lang="zh-TW" altLang="en-US" sz="1200">
              <a:solidFill>
                <a:srgbClr val="898989"/>
              </a:solidFill>
              <a:latin typeface="Calibri" charset="0"/>
              <a:ea typeface="新細明體" charset="-120"/>
            </a:endParaRPr>
          </a:p>
        </p:txBody>
      </p:sp>
      <p:sp>
        <p:nvSpPr>
          <p:cNvPr id="54276" name="矩形 4"/>
          <p:cNvSpPr>
            <a:spLocks noChangeArrowheads="1"/>
          </p:cNvSpPr>
          <p:nvPr/>
        </p:nvSpPr>
        <p:spPr bwMode="auto">
          <a:xfrm>
            <a:off x="971550" y="6535738"/>
            <a:ext cx="70564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Bing Liu (2011) , “Web Data Mining: Exploring Hyperlinks, Contents, and Usage Data”</a:t>
            </a:r>
            <a:endParaRPr lang="zh-TW" altLang="en-US" sz="1200">
              <a:solidFill>
                <a:srgbClr val="A6A6A6"/>
              </a:solidFill>
              <a:ea typeface="MS PGothic" charset="-128"/>
            </a:endParaRPr>
          </a:p>
        </p:txBody>
      </p:sp>
    </p:spTree>
    <p:extLst>
      <p:ext uri="{BB962C8B-B14F-4D97-AF65-F5344CB8AC3E}">
        <p14:creationId xmlns:p14="http://schemas.microsoft.com/office/powerpoint/2010/main" val="2154962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Social Network Analysis (SNA)</a:t>
            </a:r>
          </a:p>
        </p:txBody>
      </p:sp>
      <p:sp>
        <p:nvSpPr>
          <p:cNvPr id="55298" name="Content Placeholder 2"/>
          <p:cNvSpPr>
            <a:spLocks noGrp="1"/>
          </p:cNvSpPr>
          <p:nvPr>
            <p:ph idx="1"/>
          </p:nvPr>
        </p:nvSpPr>
        <p:spPr/>
        <p:txBody>
          <a:bodyPr/>
          <a:lstStyle/>
          <a:p>
            <a:r>
              <a:rPr lang="en-US" altLang="zh-TW" sz="4000">
                <a:latin typeface="Calibri" charset="0"/>
                <a:ea typeface="標楷體" charset="-120"/>
                <a:cs typeface="新細明體" charset="-120"/>
              </a:rPr>
              <a:t>Degree Centrality </a:t>
            </a:r>
          </a:p>
          <a:p>
            <a:r>
              <a:rPr lang="en-US" altLang="zh-TW" sz="4000">
                <a:latin typeface="Calibri" charset="0"/>
                <a:ea typeface="標楷體" charset="-120"/>
                <a:cs typeface="新細明體" charset="-120"/>
              </a:rPr>
              <a:t>Betweenness Centrality</a:t>
            </a:r>
          </a:p>
          <a:p>
            <a:r>
              <a:rPr lang="en-US" altLang="zh-TW" sz="4000">
                <a:latin typeface="Calibri" charset="0"/>
                <a:ea typeface="標楷體" charset="-120"/>
                <a:cs typeface="新細明體" charset="-120"/>
              </a:rPr>
              <a:t>Closeness Centrality</a:t>
            </a:r>
          </a:p>
          <a:p>
            <a:endParaRPr lang="en-US" altLang="zh-TW">
              <a:latin typeface="Calibri" charset="0"/>
              <a:ea typeface="標楷體" charset="-120"/>
              <a:cs typeface="新細明體" charset="-120"/>
            </a:endParaRPr>
          </a:p>
        </p:txBody>
      </p:sp>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4DA0A88-BAEB-D848-BF3D-2AB0C0EE1234}" type="slidenum">
              <a:rPr kumimoji="0" lang="zh-TW" altLang="en-US" sz="1200">
                <a:solidFill>
                  <a:srgbClr val="898989"/>
                </a:solidFill>
                <a:latin typeface="Calibri" charset="0"/>
                <a:ea typeface="新細明體" charset="-120"/>
              </a:rPr>
              <a:pPr eaLnBrk="1" hangingPunct="1"/>
              <a:t>49</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2918253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BF337-A99C-7149-9019-1CB88F415966}"/>
              </a:ext>
            </a:extLst>
          </p:cNvPr>
          <p:cNvSpPr>
            <a:spLocks noGrp="1"/>
          </p:cNvSpPr>
          <p:nvPr>
            <p:ph type="title"/>
          </p:nvPr>
        </p:nvSpPr>
        <p:spPr>
          <a:xfrm>
            <a:off x="300625" y="274637"/>
            <a:ext cx="8505172" cy="6331619"/>
          </a:xfrm>
        </p:spPr>
        <p:txBody>
          <a:bodyPr>
            <a:normAutofit/>
          </a:bodyPr>
          <a:lstStyle/>
          <a:p>
            <a:r>
              <a:rPr lang="en-US" sz="8800" dirty="0">
                <a:solidFill>
                  <a:srgbClr val="C00000"/>
                </a:solidFill>
              </a:rPr>
              <a:t>Social Network Analysis </a:t>
            </a:r>
            <a:br>
              <a:rPr lang="en-US" sz="8800" dirty="0">
                <a:solidFill>
                  <a:srgbClr val="C00000"/>
                </a:solidFill>
              </a:rPr>
            </a:br>
            <a:r>
              <a:rPr lang="en-US" sz="8800" dirty="0">
                <a:solidFill>
                  <a:srgbClr val="C00000"/>
                </a:solidFill>
              </a:rPr>
              <a:t>(SNA)</a:t>
            </a:r>
          </a:p>
        </p:txBody>
      </p:sp>
      <p:sp>
        <p:nvSpPr>
          <p:cNvPr id="4" name="Slide Number Placeholder 3">
            <a:extLst>
              <a:ext uri="{FF2B5EF4-FFF2-40B4-BE49-F238E27FC236}">
                <a16:creationId xmlns:a16="http://schemas.microsoft.com/office/drawing/2014/main" id="{0E0A6621-F43A-B342-955D-CCB74AD66AAA}"/>
              </a:ext>
            </a:extLst>
          </p:cNvPr>
          <p:cNvSpPr>
            <a:spLocks noGrp="1"/>
          </p:cNvSpPr>
          <p:nvPr>
            <p:ph type="sldNum" sz="quarter" idx="12"/>
          </p:nvPr>
        </p:nvSpPr>
        <p:spPr/>
        <p:txBody>
          <a:bodyPr/>
          <a:lstStyle/>
          <a:p>
            <a:fld id="{5424488C-161F-514B-8FF5-CF5173A03E8D}" type="slidenum">
              <a:rPr lang="en-US" smtClean="0"/>
              <a:t>5</a:t>
            </a:fld>
            <a:endParaRPr lang="en-US"/>
          </a:p>
        </p:txBody>
      </p:sp>
    </p:spTree>
    <p:extLst>
      <p:ext uri="{BB962C8B-B14F-4D97-AF65-F5344CB8AC3E}">
        <p14:creationId xmlns:p14="http://schemas.microsoft.com/office/powerpoint/2010/main" val="55147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標題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Degree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Centrality</a:t>
            </a:r>
            <a:endParaRPr lang="zh-TW" altLang="en-US" sz="8000">
              <a:solidFill>
                <a:srgbClr val="FF0000"/>
              </a:solidFill>
              <a:latin typeface="Calibri" charset="0"/>
              <a:ea typeface="標楷體" charset="-120"/>
              <a:cs typeface="新細明體" charset="-120"/>
            </a:endParaRPr>
          </a:p>
        </p:txBody>
      </p:sp>
      <p:sp>
        <p:nvSpPr>
          <p:cNvPr id="5632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58D50D0-F5DE-BB4B-B548-8AAAD5F9E8BB}" type="slidenum">
              <a:rPr kumimoji="0" lang="zh-TW" altLang="en-US" sz="1200">
                <a:solidFill>
                  <a:srgbClr val="898989"/>
                </a:solidFill>
                <a:latin typeface="Calibri" charset="0"/>
              </a:rPr>
              <a:pPr eaLnBrk="1" hangingPunct="1"/>
              <a:t>50</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003727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81E3F56-E754-944D-A0BB-B8505FF3C36A}" type="slidenum">
              <a:rPr kumimoji="0" lang="zh-TW" altLang="en-US" sz="1200">
                <a:solidFill>
                  <a:srgbClr val="898989"/>
                </a:solidFill>
                <a:latin typeface="Calibri" charset="0"/>
                <a:ea typeface="新細明體" charset="-120"/>
              </a:rPr>
              <a:pPr eaLnBrk="1" hangingPunct="1"/>
              <a:t>51</a:t>
            </a:fld>
            <a:endParaRPr kumimoji="0" lang="zh-TW" altLang="en-US" sz="1200">
              <a:solidFill>
                <a:srgbClr val="898989"/>
              </a:solidFill>
              <a:latin typeface="Calibri" charset="0"/>
              <a:ea typeface="新細明體" charset="-120"/>
            </a:endParaRPr>
          </a:p>
        </p:txBody>
      </p:sp>
      <p:sp>
        <p:nvSpPr>
          <p:cNvPr id="57346"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Degree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64927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a:spLocks noChangeArrowheads="1"/>
          </p:cNvSpPr>
          <p:nvPr/>
        </p:nvSpPr>
        <p:spPr bwMode="auto">
          <a:xfrm>
            <a:off x="3348038" y="2565400"/>
            <a:ext cx="863600" cy="863600"/>
          </a:xfrm>
          <a:prstGeom prst="ellipse">
            <a:avLst/>
          </a:prstGeom>
          <a:solidFill>
            <a:srgbClr val="FFCC66"/>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33" name="Oval 32"/>
          <p:cNvSpPr>
            <a:spLocks noChangeArrowheads="1"/>
          </p:cNvSpPr>
          <p:nvPr/>
        </p:nvSpPr>
        <p:spPr bwMode="auto">
          <a:xfrm>
            <a:off x="1547813" y="2565400"/>
            <a:ext cx="863600" cy="863600"/>
          </a:xfrm>
          <a:prstGeom prst="ellipse">
            <a:avLst/>
          </a:prstGeom>
          <a:solidFill>
            <a:srgbClr val="FF6600"/>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583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BE9514B-150D-1049-B1C4-54968486F448}" type="slidenum">
              <a:rPr kumimoji="0" lang="zh-TW" altLang="en-US" sz="1200">
                <a:solidFill>
                  <a:srgbClr val="898989"/>
                </a:solidFill>
                <a:latin typeface="Calibri" charset="0"/>
                <a:ea typeface="新細明體" charset="-120"/>
              </a:rPr>
              <a:pPr eaLnBrk="1" hangingPunct="1"/>
              <a:t>52</a:t>
            </a:fld>
            <a:endParaRPr kumimoji="0" lang="zh-TW" altLang="en-US" sz="1200">
              <a:solidFill>
                <a:srgbClr val="898989"/>
              </a:solidFill>
              <a:latin typeface="Calibri" charset="0"/>
              <a:ea typeface="新細明體" charset="-120"/>
            </a:endParaRPr>
          </a:p>
        </p:txBody>
      </p:sp>
      <p:sp>
        <p:nvSpPr>
          <p:cNvPr id="58372"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Degree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aphicFrame>
        <p:nvGraphicFramePr>
          <p:cNvPr id="2" name="Table 1"/>
          <p:cNvGraphicFramePr>
            <a:graphicFrameLocks noGrp="1"/>
          </p:cNvGraphicFramePr>
          <p:nvPr/>
        </p:nvGraphicFramePr>
        <p:xfrm>
          <a:off x="6588125" y="1412875"/>
          <a:ext cx="2338388" cy="5090116"/>
        </p:xfrm>
        <a:graphic>
          <a:graphicData uri="http://schemas.openxmlformats.org/drawingml/2006/table">
            <a:tbl>
              <a:tblPr/>
              <a:tblGrid>
                <a:gridCol w="576263">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1114425">
                  <a:extLst>
                    <a:ext uri="{9D8B030D-6E8A-4147-A177-3AD203B41FA5}">
                      <a16:colId xmlns:a16="http://schemas.microsoft.com/office/drawing/2014/main" val="20002"/>
                    </a:ext>
                  </a:extLst>
                </a:gridCol>
              </a:tblGrid>
              <a:tr h="517525">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chemeClr val="tx1"/>
                          </a:solidFill>
                          <a:effectLst/>
                          <a:latin typeface="Calibri" charset="0"/>
                          <a:ea typeface="新細明體" charset="-120"/>
                        </a:rPr>
                        <a:t>Node</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chemeClr val="tx1"/>
                          </a:solidFill>
                          <a:effectLst/>
                          <a:latin typeface="Calibri" charset="0"/>
                          <a:ea typeface="新細明體" charset="-120"/>
                        </a:rPr>
                        <a:t>Score</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a:ln>
                            <a:noFill/>
                          </a:ln>
                          <a:solidFill>
                            <a:schemeClr val="tx1"/>
                          </a:solidFill>
                          <a:effectLst/>
                          <a:latin typeface="Calibri" charset="0"/>
                          <a:ea typeface="新細明體" charset="-120"/>
                        </a:rPr>
                        <a:t>Standardized Score</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10000"/>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A</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2</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2/10 = 0.2</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B</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2</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2/10 = 0.2</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C</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5</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chemeClr val="tx1"/>
                          </a:solidFill>
                          <a:effectLst/>
                          <a:latin typeface="Calibri" charset="0"/>
                          <a:ea typeface="新細明體" charset="-120"/>
                        </a:rPr>
                        <a:t>5/10 = 0.5</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3"/>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D</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3</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3/10 = 0.3</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E</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3</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3/10 = 0.3</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F</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2</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2/10 = 0.2</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G</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4</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chemeClr val="tx1"/>
                          </a:solidFill>
                          <a:effectLst/>
                          <a:latin typeface="Calibri" charset="0"/>
                          <a:ea typeface="新細明體" charset="-120"/>
                        </a:rPr>
                        <a:t>4/10 = 0.4</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7"/>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H</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3</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3/10 = 0.3</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I</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1</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1/10 = 0.1</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J</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1</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1/10 = 0.1</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32259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標題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Betweenness Centrality</a:t>
            </a:r>
            <a:endParaRPr lang="zh-TW" altLang="en-US" sz="8000">
              <a:solidFill>
                <a:srgbClr val="FF0000"/>
              </a:solidFill>
              <a:latin typeface="Calibri" charset="0"/>
              <a:ea typeface="標楷體" charset="-120"/>
              <a:cs typeface="新細明體" charset="-120"/>
            </a:endParaRPr>
          </a:p>
        </p:txBody>
      </p:sp>
      <p:sp>
        <p:nvSpPr>
          <p:cNvPr id="5939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FA98DB4-3BB7-2947-8988-FDE0CC147ED8}" type="slidenum">
              <a:rPr kumimoji="0" lang="zh-TW" altLang="en-US" sz="1200">
                <a:solidFill>
                  <a:srgbClr val="898989"/>
                </a:solidFill>
                <a:latin typeface="Calibri" charset="0"/>
              </a:rPr>
              <a:pPr eaLnBrk="1" hangingPunct="1"/>
              <a:t>53</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214282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內容版面配置區 2"/>
          <p:cNvSpPr>
            <a:spLocks noGrp="1"/>
          </p:cNvSpPr>
          <p:nvPr>
            <p:ph idx="1"/>
          </p:nvPr>
        </p:nvSpPr>
        <p:spPr>
          <a:xfrm>
            <a:off x="457200" y="1268413"/>
            <a:ext cx="8229600" cy="4857750"/>
          </a:xfrm>
        </p:spPr>
        <p:txBody>
          <a:bodyPr/>
          <a:lstStyle/>
          <a:p>
            <a:pPr marL="0" indent="0" algn="ctr">
              <a:buFont typeface="Arial" charset="0"/>
              <a:buNone/>
            </a:pPr>
            <a:r>
              <a:rPr lang="en-US" altLang="zh-TW" sz="4800" b="1">
                <a:solidFill>
                  <a:srgbClr val="C00000"/>
                </a:solidFill>
                <a:latin typeface="Calibri" charset="0"/>
                <a:ea typeface="標楷體" charset="-120"/>
                <a:cs typeface="新細明體" charset="-120"/>
              </a:rPr>
              <a:t>Betweenness centrality:</a:t>
            </a:r>
          </a:p>
          <a:p>
            <a:pPr marL="0" indent="0" algn="ctr">
              <a:buFont typeface="Arial" charset="0"/>
              <a:buNone/>
            </a:pPr>
            <a:r>
              <a:rPr lang="en-US" altLang="zh-TW" sz="7200" b="1">
                <a:solidFill>
                  <a:srgbClr val="FF0000"/>
                </a:solidFill>
                <a:latin typeface="Calibri" charset="0"/>
                <a:ea typeface="標楷體" charset="-120"/>
                <a:cs typeface="新細明體" charset="-120"/>
              </a:rPr>
              <a:t>Connectivity</a:t>
            </a:r>
          </a:p>
          <a:p>
            <a:pPr marL="0" indent="0" algn="ctr">
              <a:buFont typeface="Arial" charset="0"/>
              <a:buNone/>
            </a:pPr>
            <a:endParaRPr lang="en-US" altLang="zh-TW" sz="4800">
              <a:solidFill>
                <a:srgbClr val="C00000"/>
              </a:solidFill>
              <a:latin typeface="Calibri" charset="0"/>
              <a:ea typeface="標楷體" charset="-120"/>
              <a:cs typeface="新細明體" charset="-120"/>
            </a:endParaRPr>
          </a:p>
          <a:p>
            <a:pPr marL="0" indent="0" algn="ctr">
              <a:buFont typeface="Arial" charset="0"/>
              <a:buNone/>
            </a:pPr>
            <a:r>
              <a:rPr lang="en-US" altLang="zh-TW" sz="4800">
                <a:solidFill>
                  <a:srgbClr val="C00000"/>
                </a:solidFill>
                <a:latin typeface="Calibri" charset="0"/>
                <a:ea typeface="標楷體" charset="-120"/>
                <a:cs typeface="新細明體" charset="-120"/>
              </a:rPr>
              <a:t>Number of shortest paths </a:t>
            </a:r>
            <a:br>
              <a:rPr lang="en-US" altLang="zh-TW" sz="4800">
                <a:solidFill>
                  <a:srgbClr val="C00000"/>
                </a:solidFill>
                <a:latin typeface="Calibri" charset="0"/>
                <a:ea typeface="標楷體" charset="-120"/>
                <a:cs typeface="新細明體" charset="-120"/>
              </a:rPr>
            </a:br>
            <a:r>
              <a:rPr lang="en-US" altLang="zh-TW" sz="4800">
                <a:solidFill>
                  <a:srgbClr val="C00000"/>
                </a:solidFill>
                <a:latin typeface="Calibri" charset="0"/>
                <a:ea typeface="標楷體" charset="-120"/>
                <a:cs typeface="新細明體" charset="-120"/>
              </a:rPr>
              <a:t>going through the actor</a:t>
            </a:r>
            <a:endParaRPr lang="zh-TW" altLang="en-US" sz="4800">
              <a:solidFill>
                <a:srgbClr val="C00000"/>
              </a:solidFill>
              <a:latin typeface="Calibri" charset="0"/>
              <a:ea typeface="標楷體" charset="-120"/>
              <a:cs typeface="新細明體" charset="-120"/>
            </a:endParaRPr>
          </a:p>
        </p:txBody>
      </p:sp>
      <p:sp>
        <p:nvSpPr>
          <p:cNvPr id="6041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74C0CD5-8F76-AA43-ADEA-F629FC0607EF}" type="slidenum">
              <a:rPr kumimoji="0" lang="zh-TW" altLang="en-US" sz="1200">
                <a:solidFill>
                  <a:srgbClr val="898989"/>
                </a:solidFill>
                <a:latin typeface="Calibri" charset="0"/>
                <a:ea typeface="新細明體" charset="-120"/>
              </a:rPr>
              <a:pPr eaLnBrk="1" hangingPunct="1"/>
              <a:t>54</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1236775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14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AE2FE29-FDDC-1F4C-8387-0D993B7316C8}" type="slidenum">
              <a:rPr kumimoji="0" lang="zh-TW" altLang="en-US" sz="1200">
                <a:solidFill>
                  <a:srgbClr val="898989"/>
                </a:solidFill>
                <a:latin typeface="Calibri" charset="0"/>
                <a:ea typeface="新細明體" charset="-120"/>
              </a:rPr>
              <a:pPr eaLnBrk="1" hangingPunct="1"/>
              <a:t>55</a:t>
            </a:fld>
            <a:endParaRPr kumimoji="0" lang="zh-TW" altLang="en-US" sz="1200">
              <a:solidFill>
                <a:srgbClr val="898989"/>
              </a:solidFill>
              <a:latin typeface="Calibri" charset="0"/>
              <a:ea typeface="新細明體" charset="-120"/>
            </a:endParaRPr>
          </a:p>
        </p:txBody>
      </p:sp>
      <p:graphicFrame>
        <p:nvGraphicFramePr>
          <p:cNvPr id="61443" name="物件 1"/>
          <p:cNvGraphicFramePr>
            <a:graphicFrameLocks noChangeAspect="1"/>
          </p:cNvGraphicFramePr>
          <p:nvPr/>
        </p:nvGraphicFramePr>
        <p:xfrm>
          <a:off x="2268538" y="1628775"/>
          <a:ext cx="4310062" cy="1182688"/>
        </p:xfrm>
        <a:graphic>
          <a:graphicData uri="http://schemas.openxmlformats.org/presentationml/2006/ole">
            <mc:AlternateContent xmlns:mc="http://schemas.openxmlformats.org/markup-compatibility/2006">
              <mc:Choice xmlns:v="urn:schemas-microsoft-com:vml" Requires="v">
                <p:oleObj spid="_x0000_s6165" name="方程式" r:id="rId3" imgW="1294838" imgH="355446" progId="Equation.3">
                  <p:embed/>
                </p:oleObj>
              </mc:Choice>
              <mc:Fallback>
                <p:oleObj name="方程式" r:id="rId3" imgW="1294838" imgH="355446" progId="Equation.3">
                  <p:embed/>
                  <p:pic>
                    <p:nvPicPr>
                      <p:cNvPr id="61443"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1628775"/>
                        <a:ext cx="4310062"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444" name="物件 2"/>
          <p:cNvGraphicFramePr>
            <a:graphicFrameLocks noChangeAspect="1"/>
          </p:cNvGraphicFramePr>
          <p:nvPr/>
        </p:nvGraphicFramePr>
        <p:xfrm>
          <a:off x="1533525" y="4724400"/>
          <a:ext cx="6507163" cy="717550"/>
        </p:xfrm>
        <a:graphic>
          <a:graphicData uri="http://schemas.openxmlformats.org/presentationml/2006/ole">
            <mc:AlternateContent xmlns:mc="http://schemas.openxmlformats.org/markup-compatibility/2006">
              <mc:Choice xmlns:v="urn:schemas-microsoft-com:vml" Requires="v">
                <p:oleObj spid="_x0000_s6166" name="Equation" r:id="rId5" imgW="1954951" imgH="215806" progId="Equation.3">
                  <p:embed/>
                </p:oleObj>
              </mc:Choice>
              <mc:Fallback>
                <p:oleObj name="Equation" r:id="rId5" imgW="1954951" imgH="215806" progId="Equation.3">
                  <p:embed/>
                  <p:pic>
                    <p:nvPicPr>
                      <p:cNvPr id="61444" name="物件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3525" y="4724400"/>
                        <a:ext cx="65071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5" name="文字方塊 3"/>
          <p:cNvSpPr txBox="1">
            <a:spLocks noChangeArrowheads="1"/>
          </p:cNvSpPr>
          <p:nvPr/>
        </p:nvSpPr>
        <p:spPr bwMode="auto">
          <a:xfrm>
            <a:off x="1258888" y="2997200"/>
            <a:ext cx="7026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rPr>
              <a:t>Where </a:t>
            </a:r>
            <a:r>
              <a:rPr lang="en-US" altLang="zh-TW" i="1">
                <a:latin typeface="Times New Roman" charset="0"/>
              </a:rPr>
              <a:t>g</a:t>
            </a:r>
            <a:r>
              <a:rPr lang="en-US" altLang="zh-TW" i="1" baseline="-25000">
                <a:latin typeface="Times New Roman" charset="0"/>
              </a:rPr>
              <a:t>jk</a:t>
            </a:r>
            <a:r>
              <a:rPr lang="en-US" altLang="zh-TW">
                <a:latin typeface="Times New Roman" charset="0"/>
              </a:rPr>
              <a:t> = the number of shortest paths connecting </a:t>
            </a:r>
            <a:r>
              <a:rPr lang="en-US" altLang="zh-TW" i="1">
                <a:latin typeface="Times New Roman" charset="0"/>
              </a:rPr>
              <a:t>jk</a:t>
            </a:r>
          </a:p>
          <a:p>
            <a:pPr eaLnBrk="1" hangingPunct="1"/>
            <a:r>
              <a:rPr lang="en-US" altLang="zh-TW">
                <a:latin typeface="Times New Roman" charset="0"/>
              </a:rPr>
              <a:t>           </a:t>
            </a:r>
            <a:r>
              <a:rPr lang="en-US" altLang="zh-TW" i="1">
                <a:latin typeface="Times New Roman" charset="0"/>
              </a:rPr>
              <a:t>g</a:t>
            </a:r>
            <a:r>
              <a:rPr lang="en-US" altLang="zh-TW" i="1" baseline="-25000">
                <a:latin typeface="Times New Roman" charset="0"/>
              </a:rPr>
              <a:t>jk</a:t>
            </a:r>
            <a:r>
              <a:rPr lang="en-US" altLang="zh-TW" i="1">
                <a:latin typeface="Times New Roman" charset="0"/>
              </a:rPr>
              <a:t>(i) </a:t>
            </a:r>
            <a:r>
              <a:rPr lang="en-US" altLang="zh-TW">
                <a:latin typeface="Times New Roman" charset="0"/>
              </a:rPr>
              <a:t>= the number that actor </a:t>
            </a:r>
            <a:r>
              <a:rPr lang="en-US" altLang="zh-TW" i="1">
                <a:latin typeface="Times New Roman" charset="0"/>
              </a:rPr>
              <a:t>i</a:t>
            </a:r>
            <a:r>
              <a:rPr lang="en-US" altLang="zh-TW">
                <a:latin typeface="Times New Roman" charset="0"/>
              </a:rPr>
              <a:t> is on.</a:t>
            </a:r>
            <a:endParaRPr lang="zh-TW" altLang="en-US">
              <a:latin typeface="Times New Roman" charset="0"/>
              <a:ea typeface="新細明體" charset="-120"/>
            </a:endParaRPr>
          </a:p>
        </p:txBody>
      </p:sp>
      <p:sp>
        <p:nvSpPr>
          <p:cNvPr id="18" name="文字方塊 17"/>
          <p:cNvSpPr txBox="1"/>
          <p:nvPr/>
        </p:nvSpPr>
        <p:spPr>
          <a:xfrm>
            <a:off x="1471613" y="4005263"/>
            <a:ext cx="6256337" cy="584200"/>
          </a:xfrm>
          <a:prstGeom prst="rect">
            <a:avLst/>
          </a:prstGeom>
          <a:noFill/>
        </p:spPr>
        <p:txBody>
          <a:bodyPr wrap="none">
            <a:spAutoFit/>
          </a:bodyPr>
          <a:lstStyle/>
          <a:p>
            <a:pPr>
              <a:defRPr/>
            </a:pPr>
            <a:r>
              <a:rPr lang="en-US" altLang="zh-TW" sz="3200" b="1" dirty="0">
                <a:latin typeface="+mn-lt"/>
                <a:ea typeface="Arial Unicode MS" panose="020B0604020202020204" pitchFamily="34" charset="-120"/>
                <a:cs typeface="Arial" panose="020B0604020202020204" pitchFamily="34" charset="0"/>
              </a:rPr>
              <a:t>Normalized </a:t>
            </a:r>
            <a:r>
              <a:rPr lang="en-US" altLang="zh-TW" sz="3200" b="1" dirty="0" err="1">
                <a:latin typeface="+mn-lt"/>
                <a:ea typeface="Arial Unicode MS" panose="020B0604020202020204" pitchFamily="34" charset="-120"/>
                <a:cs typeface="Arial" panose="020B0604020202020204" pitchFamily="34" charset="0"/>
              </a:rPr>
              <a:t>Betweenness</a:t>
            </a:r>
            <a:r>
              <a:rPr lang="en-US" altLang="zh-TW" sz="3200" b="1" dirty="0">
                <a:latin typeface="+mn-lt"/>
                <a:ea typeface="Arial Unicode MS" panose="020B0604020202020204" pitchFamily="34" charset="-120"/>
                <a:cs typeface="Arial" panose="020B0604020202020204" pitchFamily="34" charset="0"/>
              </a:rPr>
              <a:t> Centrality</a:t>
            </a:r>
            <a:endParaRPr lang="zh-TW" altLang="en-US" sz="3200" b="1" dirty="0">
              <a:latin typeface="+mn-lt"/>
              <a:ea typeface="Arial Unicode MS" panose="020B0604020202020204" pitchFamily="34" charset="-120"/>
              <a:cs typeface="Arial" panose="020B0604020202020204" pitchFamily="34" charset="0"/>
            </a:endParaRPr>
          </a:p>
        </p:txBody>
      </p:sp>
      <p:sp>
        <p:nvSpPr>
          <p:cNvPr id="20" name="文字方塊 19"/>
          <p:cNvSpPr txBox="1"/>
          <p:nvPr/>
        </p:nvSpPr>
        <p:spPr>
          <a:xfrm>
            <a:off x="4500563" y="5549900"/>
            <a:ext cx="3719512" cy="831850"/>
          </a:xfrm>
          <a:prstGeom prst="rect">
            <a:avLst/>
          </a:prstGeom>
          <a:noFill/>
        </p:spPr>
        <p:txBody>
          <a:bodyPr wrap="none">
            <a:spAutoFit/>
          </a:bodyPr>
          <a:lstStyle/>
          <a:p>
            <a:pPr>
              <a:defRPr/>
            </a:pPr>
            <a:r>
              <a:rPr lang="en-US" altLang="zh-TW" sz="2400" b="1" dirty="0">
                <a:solidFill>
                  <a:schemeClr val="accent2">
                    <a:lumMod val="75000"/>
                  </a:schemeClr>
                </a:solidFill>
                <a:latin typeface="+mn-lt"/>
                <a:ea typeface="Arial Unicode MS" panose="020B0604020202020204" pitchFamily="34" charset="-120"/>
                <a:cs typeface="Arial" panose="020B0604020202020204" pitchFamily="34" charset="0"/>
              </a:rPr>
              <a:t>Number of pairs of vertices </a:t>
            </a:r>
            <a:br>
              <a:rPr lang="en-US" altLang="zh-TW" sz="2400" b="1" dirty="0">
                <a:solidFill>
                  <a:schemeClr val="accent2">
                    <a:lumMod val="75000"/>
                  </a:schemeClr>
                </a:solidFill>
                <a:latin typeface="+mn-lt"/>
                <a:ea typeface="Arial Unicode MS" panose="020B0604020202020204" pitchFamily="34" charset="-120"/>
                <a:cs typeface="Arial" panose="020B0604020202020204" pitchFamily="34" charset="0"/>
              </a:rPr>
            </a:br>
            <a:r>
              <a:rPr lang="en-US" altLang="zh-TW" sz="2400" b="1" dirty="0">
                <a:solidFill>
                  <a:schemeClr val="accent2">
                    <a:lumMod val="75000"/>
                  </a:schemeClr>
                </a:solidFill>
                <a:latin typeface="+mn-lt"/>
                <a:ea typeface="Arial Unicode MS" panose="020B0604020202020204" pitchFamily="34" charset="-120"/>
                <a:cs typeface="Arial" panose="020B0604020202020204" pitchFamily="34" charset="0"/>
              </a:rPr>
              <a:t>excluding the vertex itself</a:t>
            </a:r>
            <a:endParaRPr lang="zh-TW" altLang="en-US" sz="2400" b="1" dirty="0">
              <a:solidFill>
                <a:schemeClr val="accent2">
                  <a:lumMod val="75000"/>
                </a:schemeClr>
              </a:solidFill>
              <a:latin typeface="+mn-lt"/>
              <a:ea typeface="Arial Unicode MS" panose="020B0604020202020204" pitchFamily="34" charset="-120"/>
              <a:cs typeface="Arial" panose="020B0604020202020204" pitchFamily="34" charset="0"/>
            </a:endParaRPr>
          </a:p>
        </p:txBody>
      </p:sp>
      <p:sp>
        <p:nvSpPr>
          <p:cNvPr id="5" name="矩形 4"/>
          <p:cNvSpPr/>
          <p:nvPr/>
        </p:nvSpPr>
        <p:spPr>
          <a:xfrm>
            <a:off x="4572000" y="4724400"/>
            <a:ext cx="3529013" cy="682625"/>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矩形 10"/>
          <p:cNvSpPr/>
          <p:nvPr/>
        </p:nvSpPr>
        <p:spPr>
          <a:xfrm>
            <a:off x="2286000" y="6604000"/>
            <a:ext cx="4572000" cy="246063"/>
          </a:xfrm>
          <a:prstGeom prst="rect">
            <a:avLst/>
          </a:prstGeom>
        </p:spPr>
        <p:txBody>
          <a:bodyPr>
            <a:spAutoFit/>
          </a:bodyPr>
          <a:lstStyle/>
          <a:p>
            <a:pPr algn="ctr">
              <a:defRPr/>
            </a:pPr>
            <a:r>
              <a:rPr lang="en-US" altLang="zh-TW" sz="1000" dirty="0">
                <a:solidFill>
                  <a:schemeClr val="bg1">
                    <a:lumMod val="75000"/>
                  </a:schemeClr>
                </a:solidFill>
                <a:ea typeface="ＭＳ Ｐゴシック" charset="0"/>
                <a:cs typeface="新細明體" charset="0"/>
              </a:rPr>
              <a:t>Source: https://www.youtube.com/watch?v=RXohUeNCJiU</a:t>
            </a:r>
            <a:endParaRPr lang="zh-TW" altLang="en-US" sz="1000" dirty="0">
              <a:solidFill>
                <a:schemeClr val="bg1">
                  <a:lumMod val="75000"/>
                </a:schemeClr>
              </a:solidFill>
              <a:ea typeface="ＭＳ Ｐゴシック" charset="0"/>
              <a:cs typeface="新細明體" charset="0"/>
            </a:endParaRPr>
          </a:p>
        </p:txBody>
      </p:sp>
    </p:spTree>
    <p:extLst>
      <p:ext uri="{BB962C8B-B14F-4D97-AF65-F5344CB8AC3E}">
        <p14:creationId xmlns:p14="http://schemas.microsoft.com/office/powerpoint/2010/main" val="2587200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24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5782363-027B-9C48-8090-D0DAE9A85BD7}" type="slidenum">
              <a:rPr kumimoji="0" lang="zh-TW" altLang="en-US" sz="1200">
                <a:solidFill>
                  <a:srgbClr val="898989"/>
                </a:solidFill>
                <a:latin typeface="Calibri" charset="0"/>
                <a:ea typeface="新細明體" charset="-120"/>
              </a:rPr>
              <a:pPr eaLnBrk="1" hangingPunct="1"/>
              <a:t>56</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94013"/>
            <a:ext cx="719138" cy="720725"/>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62438"/>
            <a:ext cx="719137"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258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38700"/>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5738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14738"/>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17750"/>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71750"/>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86175"/>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22800"/>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44675"/>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A: </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C: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0</a:t>
            </a:r>
          </a:p>
        </p:txBody>
      </p:sp>
      <p:cxnSp>
        <p:nvCxnSpPr>
          <p:cNvPr id="18" name="Straight Connector 29"/>
          <p:cNvCxnSpPr>
            <a:cxnSpLocks noChangeShapeType="1"/>
          </p:cNvCxnSpPr>
          <p:nvPr/>
        </p:nvCxnSpPr>
        <p:spPr bwMode="auto">
          <a:xfrm>
            <a:off x="7091363" y="5053013"/>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2479"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A: Betweenness Centrality = 0</a:t>
            </a:r>
          </a:p>
        </p:txBody>
      </p:sp>
    </p:spTree>
    <p:extLst>
      <p:ext uri="{BB962C8B-B14F-4D97-AF65-F5344CB8AC3E}">
        <p14:creationId xmlns:p14="http://schemas.microsoft.com/office/powerpoint/2010/main" val="2745039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34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5F8B2E4-4149-1A4E-AF16-B46F426F0BB7}" type="slidenum">
              <a:rPr kumimoji="0" lang="zh-TW" altLang="en-US" sz="1200">
                <a:solidFill>
                  <a:srgbClr val="898989"/>
                </a:solidFill>
                <a:latin typeface="Calibri" charset="0"/>
                <a:ea typeface="新細明體" charset="-120"/>
              </a:rPr>
              <a:pPr eaLnBrk="1" hangingPunct="1"/>
              <a:t>57</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8448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52913"/>
            <a:ext cx="719137" cy="719137"/>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1628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2917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4786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0521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08225"/>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62225"/>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76650"/>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13275"/>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35150"/>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B: </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C: 0/1 = 0</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1/1 = 1</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1/1 = 1</a:t>
            </a:r>
          </a:p>
          <a:p>
            <a:pPr>
              <a:defRPr/>
            </a:pPr>
            <a:r>
              <a:rPr lang="en-US" sz="2800" dirty="0">
                <a:solidFill>
                  <a:schemeClr val="accent6">
                    <a:lumMod val="50000"/>
                  </a:schemeClr>
                </a:solidFill>
                <a:ea typeface="ＭＳ Ｐゴシック" charset="0"/>
                <a:cs typeface="ＭＳ Ｐゴシック" charset="0"/>
                <a:sym typeface="Wingdings" panose="05000000000000000000" pitchFamily="2" charset="2"/>
              </a:rPr>
              <a:t>C</a:t>
            </a:r>
            <a:r>
              <a:rPr lang="en-US" sz="2800" dirty="0">
                <a:solidFill>
                  <a:schemeClr val="accent6">
                    <a:lumMod val="50000"/>
                  </a:schemeClr>
                </a:solidFill>
                <a:ea typeface="ＭＳ Ｐゴシック" charset="0"/>
                <a:cs typeface="ＭＳ Ｐゴシック" charset="0"/>
              </a:rPr>
              <a:t>D: 1/1 = 1</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1/1 = 1</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1/1 = 1</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5</a:t>
            </a:r>
          </a:p>
        </p:txBody>
      </p:sp>
      <p:cxnSp>
        <p:nvCxnSpPr>
          <p:cNvPr id="18" name="Straight Connector 29"/>
          <p:cNvCxnSpPr>
            <a:cxnSpLocks noChangeShapeType="1"/>
          </p:cNvCxnSpPr>
          <p:nvPr/>
        </p:nvCxnSpPr>
        <p:spPr bwMode="auto">
          <a:xfrm>
            <a:off x="7091363" y="5043488"/>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3503"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B: Betweenness Centrality = 5</a:t>
            </a:r>
          </a:p>
        </p:txBody>
      </p:sp>
    </p:spTree>
    <p:extLst>
      <p:ext uri="{BB962C8B-B14F-4D97-AF65-F5344CB8AC3E}">
        <p14:creationId xmlns:p14="http://schemas.microsoft.com/office/powerpoint/2010/main" val="3955216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45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12E3C3B-353F-E44D-B376-24E0BB4CC088}" type="slidenum">
              <a:rPr kumimoji="0" lang="zh-TW" altLang="en-US" sz="1200">
                <a:solidFill>
                  <a:srgbClr val="898989"/>
                </a:solidFill>
                <a:latin typeface="Calibri" charset="0"/>
                <a:ea typeface="新細明體" charset="-120"/>
              </a:rPr>
              <a:pPr eaLnBrk="1" hangingPunct="1"/>
              <a:t>58</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94013"/>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62438"/>
            <a:ext cx="719137"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258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38700"/>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57388"/>
            <a:ext cx="720725" cy="720725"/>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14738"/>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17750"/>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71750"/>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86175"/>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22800"/>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44675"/>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C: </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B: 0/1 = 0</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0</a:t>
            </a:r>
          </a:p>
        </p:txBody>
      </p:sp>
      <p:cxnSp>
        <p:nvCxnSpPr>
          <p:cNvPr id="18" name="Straight Connector 29"/>
          <p:cNvCxnSpPr>
            <a:cxnSpLocks noChangeShapeType="1"/>
          </p:cNvCxnSpPr>
          <p:nvPr/>
        </p:nvCxnSpPr>
        <p:spPr bwMode="auto">
          <a:xfrm>
            <a:off x="7091363" y="5053013"/>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4527"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C: Betweenness Centrality = 0</a:t>
            </a:r>
          </a:p>
        </p:txBody>
      </p:sp>
    </p:spTree>
    <p:extLst>
      <p:ext uri="{BB962C8B-B14F-4D97-AF65-F5344CB8AC3E}">
        <p14:creationId xmlns:p14="http://schemas.microsoft.com/office/powerpoint/2010/main" val="7998363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55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DD9BFB-53E9-6A4F-A1CE-B858522AE727}" type="slidenum">
              <a:rPr kumimoji="0" lang="zh-TW" altLang="en-US" sz="1200">
                <a:solidFill>
                  <a:srgbClr val="898989"/>
                </a:solidFill>
                <a:latin typeface="Calibri" charset="0"/>
                <a:ea typeface="新細明體" charset="-120"/>
              </a:rPr>
              <a:pPr eaLnBrk="1" hangingPunct="1"/>
              <a:t>59</a:t>
            </a:fld>
            <a:endParaRPr kumimoji="0" lang="zh-TW" altLang="en-US" sz="1200">
              <a:solidFill>
                <a:srgbClr val="898989"/>
              </a:solidFill>
              <a:latin typeface="Calibri" charset="0"/>
              <a:ea typeface="新細明體" charset="-120"/>
            </a:endParaRPr>
          </a:p>
        </p:txBody>
      </p:sp>
      <p:sp>
        <p:nvSpPr>
          <p:cNvPr id="20"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21"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23"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24"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26"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27" name="Straight Connector 11"/>
          <p:cNvCxnSpPr>
            <a:cxnSpLocks noChangeShapeType="1"/>
            <a:stCxn id="20" idx="4"/>
            <a:endCxn id="21"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13"/>
          <p:cNvCxnSpPr>
            <a:cxnSpLocks noChangeShapeType="1"/>
            <a:stCxn id="20" idx="7"/>
            <a:endCxn id="26"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16"/>
          <p:cNvCxnSpPr>
            <a:cxnSpLocks noChangeShapeType="1"/>
            <a:stCxn id="21" idx="7"/>
            <a:endCxn id="26"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21"/>
          <p:cNvCxnSpPr>
            <a:cxnSpLocks noChangeShapeType="1"/>
            <a:stCxn id="21" idx="6"/>
            <a:endCxn id="23"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24"/>
          <p:cNvCxnSpPr>
            <a:cxnSpLocks noChangeShapeType="1"/>
            <a:stCxn id="21" idx="6"/>
            <a:endCxn id="24"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 name="TextBox 28"/>
          <p:cNvSpPr txBox="1"/>
          <p:nvPr/>
        </p:nvSpPr>
        <p:spPr>
          <a:xfrm>
            <a:off x="7019925" y="2420938"/>
            <a:ext cx="958850" cy="2554287"/>
          </a:xfrm>
          <a:prstGeom prst="rect">
            <a:avLst/>
          </a:prstGeom>
          <a:noFill/>
        </p:spPr>
        <p:txBody>
          <a:bodyPr wrap="none">
            <a:spAutoFit/>
          </a:bodyPr>
          <a:lstStyle/>
          <a:p>
            <a:pPr>
              <a:defRPr/>
            </a:pPr>
            <a:r>
              <a:rPr lang="en-US" sz="3200" dirty="0">
                <a:solidFill>
                  <a:schemeClr val="accent6">
                    <a:lumMod val="50000"/>
                  </a:schemeClr>
                </a:solidFill>
                <a:ea typeface="ＭＳ Ｐゴシック" charset="0"/>
                <a:cs typeface="ＭＳ Ｐゴシック" charset="0"/>
              </a:rPr>
              <a:t>A: 0</a:t>
            </a:r>
          </a:p>
          <a:p>
            <a:pPr>
              <a:defRPr/>
            </a:pPr>
            <a:r>
              <a:rPr lang="en-US" sz="3200" b="1" u="sng" dirty="0">
                <a:solidFill>
                  <a:schemeClr val="accent6">
                    <a:lumMod val="50000"/>
                  </a:schemeClr>
                </a:solidFill>
                <a:ea typeface="ＭＳ Ｐゴシック" charset="0"/>
                <a:cs typeface="ＭＳ Ｐゴシック" charset="0"/>
              </a:rPr>
              <a:t>B: 5</a:t>
            </a:r>
          </a:p>
          <a:p>
            <a:pPr>
              <a:defRPr/>
            </a:pPr>
            <a:r>
              <a:rPr lang="en-US" sz="3200" dirty="0">
                <a:solidFill>
                  <a:schemeClr val="accent6">
                    <a:lumMod val="50000"/>
                  </a:schemeClr>
                </a:solidFill>
                <a:ea typeface="ＭＳ Ｐゴシック" charset="0"/>
                <a:cs typeface="ＭＳ Ｐゴシック" charset="0"/>
              </a:rPr>
              <a:t>C: 0</a:t>
            </a:r>
          </a:p>
          <a:p>
            <a:pPr>
              <a:defRPr/>
            </a:pPr>
            <a:r>
              <a:rPr lang="en-US" sz="3200" dirty="0">
                <a:solidFill>
                  <a:schemeClr val="accent6">
                    <a:lumMod val="50000"/>
                  </a:schemeClr>
                </a:solidFill>
                <a:ea typeface="ＭＳ Ｐゴシック" charset="0"/>
                <a:cs typeface="ＭＳ Ｐゴシック" charset="0"/>
              </a:rPr>
              <a:t>D: 0</a:t>
            </a:r>
          </a:p>
          <a:p>
            <a:pPr>
              <a:defRPr/>
            </a:pPr>
            <a:r>
              <a:rPr lang="en-US" sz="3200" dirty="0">
                <a:solidFill>
                  <a:schemeClr val="accent6">
                    <a:lumMod val="50000"/>
                  </a:schemeClr>
                </a:solidFill>
                <a:ea typeface="ＭＳ Ｐゴシック" charset="0"/>
                <a:cs typeface="ＭＳ Ｐゴシック" charset="0"/>
              </a:rPr>
              <a:t>E: 0</a:t>
            </a:r>
          </a:p>
        </p:txBody>
      </p:sp>
    </p:spTree>
    <p:extLst>
      <p:ext uri="{BB962C8B-B14F-4D97-AF65-F5344CB8AC3E}">
        <p14:creationId xmlns:p14="http://schemas.microsoft.com/office/powerpoint/2010/main" val="1952039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2000" dirty="0">
                <a:solidFill>
                  <a:schemeClr val="accent1"/>
                </a:solidFill>
              </a:rPr>
              <a:t>Outline</a:t>
            </a:r>
          </a:p>
        </p:txBody>
      </p:sp>
      <p:sp>
        <p:nvSpPr>
          <p:cNvPr id="3" name="Content Placeholder 2"/>
          <p:cNvSpPr>
            <a:spLocks noGrp="1"/>
          </p:cNvSpPr>
          <p:nvPr>
            <p:ph idx="1"/>
          </p:nvPr>
        </p:nvSpPr>
        <p:spPr>
          <a:xfrm>
            <a:off x="251519" y="1844824"/>
            <a:ext cx="8712969" cy="4531023"/>
          </a:xfrm>
        </p:spPr>
        <p:txBody>
          <a:bodyPr>
            <a:normAutofit lnSpcReduction="10000"/>
          </a:bodyPr>
          <a:lstStyle/>
          <a:p>
            <a:r>
              <a:rPr lang="en-US" sz="5400" b="1" dirty="0">
                <a:solidFill>
                  <a:schemeClr val="accent1"/>
                </a:solidFill>
              </a:rPr>
              <a:t>Social Computing and Social Network Analysis (SNA) </a:t>
            </a:r>
          </a:p>
          <a:p>
            <a:r>
              <a:rPr lang="en-US" sz="5400" b="1" dirty="0">
                <a:solidFill>
                  <a:schemeClr val="accent1"/>
                </a:solidFill>
              </a:rPr>
              <a:t>Social Network Analysis with </a:t>
            </a:r>
            <a:r>
              <a:rPr lang="en-US" sz="5400" b="1" dirty="0" err="1">
                <a:solidFill>
                  <a:schemeClr val="accent1"/>
                </a:solidFill>
              </a:rPr>
              <a:t>Gephi</a:t>
            </a:r>
            <a:endParaRPr lang="en-US" sz="5400" b="1" dirty="0">
              <a:solidFill>
                <a:schemeClr val="accent1"/>
              </a:solidFill>
            </a:endParaRPr>
          </a:p>
          <a:p>
            <a:r>
              <a:rPr lang="en-US" sz="5400" b="1" dirty="0">
                <a:solidFill>
                  <a:schemeClr val="accent1"/>
                </a:solidFill>
              </a:rPr>
              <a:t>Applications of SNA</a:t>
            </a:r>
          </a:p>
          <a:p>
            <a:endParaRPr lang="en-US" sz="5400" b="1" dirty="0">
              <a:solidFill>
                <a:schemeClr val="accent1"/>
              </a:solidFill>
            </a:endParaRPr>
          </a:p>
          <a:p>
            <a:pPr marL="0" indent="0">
              <a:buNone/>
            </a:pPr>
            <a:endParaRPr lang="en-US" sz="4400" b="1"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Tree>
    <p:extLst>
      <p:ext uri="{BB962C8B-B14F-4D97-AF65-F5344CB8AC3E}">
        <p14:creationId xmlns:p14="http://schemas.microsoft.com/office/powerpoint/2010/main" val="2952746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84C7F1-1818-EA4C-8527-069235DFDA73}" type="slidenum">
              <a:rPr kumimoji="0" lang="zh-TW" altLang="en-US" sz="1200">
                <a:solidFill>
                  <a:srgbClr val="898989"/>
                </a:solidFill>
                <a:latin typeface="Calibri" charset="0"/>
                <a:ea typeface="新細明體" charset="-120"/>
              </a:rPr>
              <a:pPr eaLnBrk="1" hangingPunct="1"/>
              <a:t>60</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32750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4787900" y="981075"/>
            <a:ext cx="360363" cy="360363"/>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8" name="Oval 7"/>
          <p:cNvSpPr>
            <a:spLocks noChangeArrowheads="1"/>
          </p:cNvSpPr>
          <p:nvPr/>
        </p:nvSpPr>
        <p:spPr bwMode="auto">
          <a:xfrm>
            <a:off x="41402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4140200" y="17732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10" name="Oval 9"/>
          <p:cNvSpPr>
            <a:spLocks noChangeArrowheads="1"/>
          </p:cNvSpPr>
          <p:nvPr/>
        </p:nvSpPr>
        <p:spPr bwMode="auto">
          <a:xfrm>
            <a:off x="5940425" y="29972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11" name="Oval 10"/>
          <p:cNvSpPr>
            <a:spLocks noChangeArrowheads="1"/>
          </p:cNvSpPr>
          <p:nvPr/>
        </p:nvSpPr>
        <p:spPr bwMode="auto">
          <a:xfrm>
            <a:off x="5003800" y="2276475"/>
            <a:ext cx="358775"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3" name="Oval 12"/>
          <p:cNvSpPr>
            <a:spLocks noChangeArrowheads="1"/>
          </p:cNvSpPr>
          <p:nvPr/>
        </p:nvSpPr>
        <p:spPr bwMode="auto">
          <a:xfrm>
            <a:off x="5867400" y="14843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6227763" y="2276475"/>
            <a:ext cx="360362" cy="360363"/>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cxnSp>
        <p:nvCxnSpPr>
          <p:cNvPr id="15" name="Straight Connector 14"/>
          <p:cNvCxnSpPr>
            <a:cxnSpLocks noChangeShapeType="1"/>
            <a:stCxn id="8" idx="6"/>
            <a:endCxn id="11" idx="3"/>
          </p:cNvCxnSpPr>
          <p:nvPr/>
        </p:nvCxnSpPr>
        <p:spPr bwMode="auto">
          <a:xfrm flipV="1">
            <a:off x="4500563" y="2584450"/>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0"/>
            <a:endCxn id="9" idx="4"/>
          </p:cNvCxnSpPr>
          <p:nvPr/>
        </p:nvCxnSpPr>
        <p:spPr bwMode="auto">
          <a:xfrm flipV="1">
            <a:off x="4319588" y="2133600"/>
            <a:ext cx="0" cy="647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2"/>
            <a:endCxn id="5" idx="5"/>
          </p:cNvCxnSpPr>
          <p:nvPr/>
        </p:nvCxnSpPr>
        <p:spPr bwMode="auto">
          <a:xfrm flipH="1" flipV="1">
            <a:off x="3582988" y="2584450"/>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38" idx="5"/>
          </p:cNvCxnSpPr>
          <p:nvPr/>
        </p:nvCxnSpPr>
        <p:spPr bwMode="auto">
          <a:xfrm flipH="1" flipV="1">
            <a:off x="3656013" y="1287463"/>
            <a:ext cx="536575"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3"/>
            <a:endCxn id="9" idx="7"/>
          </p:cNvCxnSpPr>
          <p:nvPr/>
        </p:nvCxnSpPr>
        <p:spPr bwMode="auto">
          <a:xfrm flipH="1">
            <a:off x="4448175" y="1287463"/>
            <a:ext cx="392113"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1"/>
            <a:endCxn id="11" idx="5"/>
          </p:cNvCxnSpPr>
          <p:nvPr/>
        </p:nvCxnSpPr>
        <p:spPr bwMode="auto">
          <a:xfrm flipH="1" flipV="1">
            <a:off x="5310188" y="2584450"/>
            <a:ext cx="682625" cy="4651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1"/>
            <a:endCxn id="9" idx="6"/>
          </p:cNvCxnSpPr>
          <p:nvPr/>
        </p:nvCxnSpPr>
        <p:spPr bwMode="auto">
          <a:xfrm flipH="1" flipV="1">
            <a:off x="4500563" y="1952625"/>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7"/>
            <a:endCxn id="9" idx="2"/>
          </p:cNvCxnSpPr>
          <p:nvPr/>
        </p:nvCxnSpPr>
        <p:spPr bwMode="auto">
          <a:xfrm flipV="1">
            <a:off x="3582988" y="1952625"/>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34" idx="6"/>
            <a:endCxn id="5" idx="2"/>
          </p:cNvCxnSpPr>
          <p:nvPr/>
        </p:nvCxnSpPr>
        <p:spPr bwMode="auto">
          <a:xfrm>
            <a:off x="2771775" y="2455863"/>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1" idx="7"/>
            <a:endCxn id="13" idx="3"/>
          </p:cNvCxnSpPr>
          <p:nvPr/>
        </p:nvCxnSpPr>
        <p:spPr bwMode="auto">
          <a:xfrm flipV="1">
            <a:off x="5310188" y="1792288"/>
            <a:ext cx="609600" cy="53657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1" idx="6"/>
            <a:endCxn id="14" idx="2"/>
          </p:cNvCxnSpPr>
          <p:nvPr/>
        </p:nvCxnSpPr>
        <p:spPr bwMode="auto">
          <a:xfrm>
            <a:off x="5362575" y="2455863"/>
            <a:ext cx="8651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5"/>
          <p:cNvSpPr>
            <a:spLocks noChangeArrowheads="1"/>
          </p:cNvSpPr>
          <p:nvPr/>
        </p:nvSpPr>
        <p:spPr bwMode="auto">
          <a:xfrm>
            <a:off x="24114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38" name="Oval 5"/>
          <p:cNvSpPr>
            <a:spLocks noChangeArrowheads="1"/>
          </p:cNvSpPr>
          <p:nvPr/>
        </p:nvSpPr>
        <p:spPr bwMode="auto">
          <a:xfrm>
            <a:off x="3348038" y="9810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29" name="Oval 4"/>
          <p:cNvSpPr>
            <a:spLocks noChangeArrowheads="1"/>
          </p:cNvSpPr>
          <p:nvPr/>
        </p:nvSpPr>
        <p:spPr bwMode="auto">
          <a:xfrm>
            <a:off x="34274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31" name="Oval 7"/>
          <p:cNvSpPr>
            <a:spLocks noChangeArrowheads="1"/>
          </p:cNvSpPr>
          <p:nvPr/>
        </p:nvSpPr>
        <p:spPr bwMode="auto">
          <a:xfrm>
            <a:off x="4292600" y="58769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32" name="Oval 8"/>
          <p:cNvSpPr>
            <a:spLocks noChangeArrowheads="1"/>
          </p:cNvSpPr>
          <p:nvPr/>
        </p:nvSpPr>
        <p:spPr bwMode="auto">
          <a:xfrm>
            <a:off x="4292600" y="48688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33" name="Oval 9"/>
          <p:cNvSpPr>
            <a:spLocks noChangeArrowheads="1"/>
          </p:cNvSpPr>
          <p:nvPr/>
        </p:nvSpPr>
        <p:spPr bwMode="auto">
          <a:xfrm>
            <a:off x="6092825" y="60928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35" name="Oval 10"/>
          <p:cNvSpPr>
            <a:spLocks noChangeArrowheads="1"/>
          </p:cNvSpPr>
          <p:nvPr/>
        </p:nvSpPr>
        <p:spPr bwMode="auto">
          <a:xfrm>
            <a:off x="5156200" y="5372100"/>
            <a:ext cx="358775"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36" name="Oval 12"/>
          <p:cNvSpPr>
            <a:spLocks noChangeArrowheads="1"/>
          </p:cNvSpPr>
          <p:nvPr/>
        </p:nvSpPr>
        <p:spPr bwMode="auto">
          <a:xfrm>
            <a:off x="6019800" y="45815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cxnSp>
        <p:nvCxnSpPr>
          <p:cNvPr id="39" name="Straight Connector 14"/>
          <p:cNvCxnSpPr>
            <a:cxnSpLocks noChangeShapeType="1"/>
            <a:stCxn id="31" idx="6"/>
            <a:endCxn id="35" idx="3"/>
          </p:cNvCxnSpPr>
          <p:nvPr/>
        </p:nvCxnSpPr>
        <p:spPr bwMode="auto">
          <a:xfrm flipV="1">
            <a:off x="4652963" y="5680075"/>
            <a:ext cx="555625"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Connector 15"/>
          <p:cNvCxnSpPr>
            <a:cxnSpLocks noChangeShapeType="1"/>
            <a:stCxn id="31" idx="0"/>
            <a:endCxn id="32" idx="4"/>
          </p:cNvCxnSpPr>
          <p:nvPr/>
        </p:nvCxnSpPr>
        <p:spPr bwMode="auto">
          <a:xfrm flipV="1">
            <a:off x="4471988" y="5229225"/>
            <a:ext cx="0" cy="647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Connector 16"/>
          <p:cNvCxnSpPr>
            <a:cxnSpLocks noChangeShapeType="1"/>
            <a:stCxn id="31" idx="2"/>
            <a:endCxn id="29" idx="5"/>
          </p:cNvCxnSpPr>
          <p:nvPr/>
        </p:nvCxnSpPr>
        <p:spPr bwMode="auto">
          <a:xfrm flipH="1" flipV="1">
            <a:off x="3735388" y="5680075"/>
            <a:ext cx="557212"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Connector 17"/>
          <p:cNvCxnSpPr>
            <a:cxnSpLocks noChangeShapeType="1"/>
            <a:stCxn id="32" idx="1"/>
            <a:endCxn id="51" idx="5"/>
          </p:cNvCxnSpPr>
          <p:nvPr/>
        </p:nvCxnSpPr>
        <p:spPr bwMode="auto">
          <a:xfrm flipH="1" flipV="1">
            <a:off x="3808413" y="4384675"/>
            <a:ext cx="536575" cy="53657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21"/>
          <p:cNvCxnSpPr>
            <a:cxnSpLocks noChangeShapeType="1"/>
            <a:stCxn id="33" idx="1"/>
            <a:endCxn id="35" idx="5"/>
          </p:cNvCxnSpPr>
          <p:nvPr/>
        </p:nvCxnSpPr>
        <p:spPr bwMode="auto">
          <a:xfrm flipH="1" flipV="1">
            <a:off x="5462588" y="5680075"/>
            <a:ext cx="682625" cy="4651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5" name="Straight Connector 22"/>
          <p:cNvCxnSpPr>
            <a:cxnSpLocks noChangeShapeType="1"/>
            <a:stCxn id="35" idx="1"/>
            <a:endCxn id="32" idx="6"/>
          </p:cNvCxnSpPr>
          <p:nvPr/>
        </p:nvCxnSpPr>
        <p:spPr bwMode="auto">
          <a:xfrm flipH="1" flipV="1">
            <a:off x="4652963" y="5048250"/>
            <a:ext cx="555625"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Connector 23"/>
          <p:cNvCxnSpPr>
            <a:cxnSpLocks noChangeShapeType="1"/>
            <a:stCxn id="29" idx="7"/>
            <a:endCxn id="32" idx="2"/>
          </p:cNvCxnSpPr>
          <p:nvPr/>
        </p:nvCxnSpPr>
        <p:spPr bwMode="auto">
          <a:xfrm flipV="1">
            <a:off x="3735388" y="5048250"/>
            <a:ext cx="557212"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Connector 24"/>
          <p:cNvCxnSpPr>
            <a:cxnSpLocks noChangeShapeType="1"/>
            <a:stCxn id="50" idx="6"/>
            <a:endCxn id="29" idx="2"/>
          </p:cNvCxnSpPr>
          <p:nvPr/>
        </p:nvCxnSpPr>
        <p:spPr bwMode="auto">
          <a:xfrm>
            <a:off x="2924175" y="5553075"/>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25"/>
          <p:cNvCxnSpPr>
            <a:cxnSpLocks noChangeShapeType="1"/>
            <a:stCxn id="35" idx="7"/>
            <a:endCxn id="36" idx="3"/>
          </p:cNvCxnSpPr>
          <p:nvPr/>
        </p:nvCxnSpPr>
        <p:spPr bwMode="auto">
          <a:xfrm flipV="1">
            <a:off x="5462588" y="4887913"/>
            <a:ext cx="609600"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 name="Oval 5"/>
          <p:cNvSpPr>
            <a:spLocks noChangeArrowheads="1"/>
          </p:cNvSpPr>
          <p:nvPr/>
        </p:nvSpPr>
        <p:spPr bwMode="auto">
          <a:xfrm>
            <a:off x="25638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51" name="Oval 5"/>
          <p:cNvSpPr>
            <a:spLocks noChangeArrowheads="1"/>
          </p:cNvSpPr>
          <p:nvPr/>
        </p:nvSpPr>
        <p:spPr bwMode="auto">
          <a:xfrm>
            <a:off x="3500438" y="40767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52" name="圓角矩形 51"/>
          <p:cNvSpPr/>
          <p:nvPr/>
        </p:nvSpPr>
        <p:spPr>
          <a:xfrm>
            <a:off x="1908175" y="765175"/>
            <a:ext cx="5040313" cy="2735263"/>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 name="圓角矩形 52"/>
          <p:cNvSpPr/>
          <p:nvPr/>
        </p:nvSpPr>
        <p:spPr>
          <a:xfrm>
            <a:off x="1908175" y="3860800"/>
            <a:ext cx="5040313" cy="2736850"/>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602" name="Title 1"/>
          <p:cNvSpPr>
            <a:spLocks noGrp="1"/>
          </p:cNvSpPr>
          <p:nvPr>
            <p:ph type="title"/>
          </p:nvPr>
        </p:nvSpPr>
        <p:spPr>
          <a:xfrm>
            <a:off x="457200" y="44450"/>
            <a:ext cx="8075613" cy="647700"/>
          </a:xfrm>
        </p:spPr>
        <p:txBody>
          <a:bodyPr/>
          <a:lstStyle/>
          <a:p>
            <a:r>
              <a:rPr lang="en-US" altLang="zh-TW" sz="3200">
                <a:solidFill>
                  <a:schemeClr val="accent1"/>
                </a:solidFill>
                <a:latin typeface="Calibri" charset="0"/>
                <a:ea typeface="標楷體" charset="-120"/>
                <a:cs typeface="新細明體" charset="-120"/>
              </a:rPr>
              <a:t>Which Node is Most </a:t>
            </a:r>
            <a:r>
              <a:rPr lang="en-US" altLang="zh-TW" sz="3200">
                <a:solidFill>
                  <a:srgbClr val="FF0000"/>
                </a:solidFill>
                <a:latin typeface="Calibri" charset="0"/>
                <a:ea typeface="標楷體" charset="-120"/>
                <a:cs typeface="新細明體" charset="-120"/>
              </a:rPr>
              <a:t>Important</a:t>
            </a:r>
            <a:r>
              <a:rPr lang="en-US" altLang="zh-TW" sz="3200">
                <a:solidFill>
                  <a:schemeClr val="accent1"/>
                </a:solidFill>
                <a:latin typeface="Calibri" charset="0"/>
                <a:ea typeface="標楷體" charset="-120"/>
                <a:cs typeface="新細明體" charset="-120"/>
              </a:rPr>
              <a:t>?</a:t>
            </a:r>
          </a:p>
        </p:txBody>
      </p:sp>
      <p:sp>
        <p:nvSpPr>
          <p:cNvPr id="55" name="弧形箭號 (左彎) 54"/>
          <p:cNvSpPr/>
          <p:nvPr/>
        </p:nvSpPr>
        <p:spPr>
          <a:xfrm>
            <a:off x="7019925" y="2771775"/>
            <a:ext cx="1008063" cy="1989138"/>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extLst>
      <p:ext uri="{BB962C8B-B14F-4D97-AF65-F5344CB8AC3E}">
        <p14:creationId xmlns:p14="http://schemas.microsoft.com/office/powerpoint/2010/main" val="30200316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7305F9-5989-B04F-A40F-85C093609759}" type="slidenum">
              <a:rPr kumimoji="0" lang="zh-TW" altLang="en-US" sz="1200">
                <a:solidFill>
                  <a:srgbClr val="898989"/>
                </a:solidFill>
                <a:latin typeface="Calibri" charset="0"/>
                <a:ea typeface="新細明體" charset="-120"/>
              </a:rPr>
              <a:pPr eaLnBrk="1" hangingPunct="1"/>
              <a:t>61</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32750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4787900" y="98107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8" name="Oval 7"/>
          <p:cNvSpPr>
            <a:spLocks noChangeArrowheads="1"/>
          </p:cNvSpPr>
          <p:nvPr/>
        </p:nvSpPr>
        <p:spPr bwMode="auto">
          <a:xfrm>
            <a:off x="41402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4140200" y="1773238"/>
            <a:ext cx="360363" cy="360362"/>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10" name="Oval 9"/>
          <p:cNvSpPr>
            <a:spLocks noChangeArrowheads="1"/>
          </p:cNvSpPr>
          <p:nvPr/>
        </p:nvSpPr>
        <p:spPr bwMode="auto">
          <a:xfrm>
            <a:off x="5940425" y="29972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11" name="Oval 10"/>
          <p:cNvSpPr>
            <a:spLocks noChangeArrowheads="1"/>
          </p:cNvSpPr>
          <p:nvPr/>
        </p:nvSpPr>
        <p:spPr bwMode="auto">
          <a:xfrm>
            <a:off x="5003800" y="2276475"/>
            <a:ext cx="358775" cy="360363"/>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3" name="Oval 12"/>
          <p:cNvSpPr>
            <a:spLocks noChangeArrowheads="1"/>
          </p:cNvSpPr>
          <p:nvPr/>
        </p:nvSpPr>
        <p:spPr bwMode="auto">
          <a:xfrm>
            <a:off x="5867400" y="14843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622776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cxnSp>
        <p:nvCxnSpPr>
          <p:cNvPr id="15" name="Straight Connector 14"/>
          <p:cNvCxnSpPr>
            <a:cxnSpLocks noChangeShapeType="1"/>
            <a:stCxn id="8" idx="6"/>
            <a:endCxn id="11" idx="3"/>
          </p:cNvCxnSpPr>
          <p:nvPr/>
        </p:nvCxnSpPr>
        <p:spPr bwMode="auto">
          <a:xfrm flipV="1">
            <a:off x="4500563" y="2584450"/>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0"/>
            <a:endCxn id="9" idx="4"/>
          </p:cNvCxnSpPr>
          <p:nvPr/>
        </p:nvCxnSpPr>
        <p:spPr bwMode="auto">
          <a:xfrm flipV="1">
            <a:off x="4319588" y="2133600"/>
            <a:ext cx="0" cy="647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2"/>
            <a:endCxn id="5" idx="5"/>
          </p:cNvCxnSpPr>
          <p:nvPr/>
        </p:nvCxnSpPr>
        <p:spPr bwMode="auto">
          <a:xfrm flipH="1" flipV="1">
            <a:off x="3582988" y="2584450"/>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38" idx="5"/>
          </p:cNvCxnSpPr>
          <p:nvPr/>
        </p:nvCxnSpPr>
        <p:spPr bwMode="auto">
          <a:xfrm flipH="1" flipV="1">
            <a:off x="3656013" y="1287463"/>
            <a:ext cx="536575"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3"/>
            <a:endCxn id="9" idx="7"/>
          </p:cNvCxnSpPr>
          <p:nvPr/>
        </p:nvCxnSpPr>
        <p:spPr bwMode="auto">
          <a:xfrm flipH="1">
            <a:off x="4448175" y="1287463"/>
            <a:ext cx="392113"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1"/>
            <a:endCxn id="11" idx="5"/>
          </p:cNvCxnSpPr>
          <p:nvPr/>
        </p:nvCxnSpPr>
        <p:spPr bwMode="auto">
          <a:xfrm flipH="1" flipV="1">
            <a:off x="5310188" y="2584450"/>
            <a:ext cx="682625" cy="4651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1"/>
            <a:endCxn id="9" idx="6"/>
          </p:cNvCxnSpPr>
          <p:nvPr/>
        </p:nvCxnSpPr>
        <p:spPr bwMode="auto">
          <a:xfrm flipH="1" flipV="1">
            <a:off x="4500563" y="1952625"/>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7"/>
            <a:endCxn id="9" idx="2"/>
          </p:cNvCxnSpPr>
          <p:nvPr/>
        </p:nvCxnSpPr>
        <p:spPr bwMode="auto">
          <a:xfrm flipV="1">
            <a:off x="3582988" y="1952625"/>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34" idx="6"/>
            <a:endCxn id="5" idx="2"/>
          </p:cNvCxnSpPr>
          <p:nvPr/>
        </p:nvCxnSpPr>
        <p:spPr bwMode="auto">
          <a:xfrm>
            <a:off x="2771775" y="2455863"/>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1" idx="7"/>
            <a:endCxn id="13" idx="3"/>
          </p:cNvCxnSpPr>
          <p:nvPr/>
        </p:nvCxnSpPr>
        <p:spPr bwMode="auto">
          <a:xfrm flipV="1">
            <a:off x="5310188" y="1792288"/>
            <a:ext cx="609600" cy="53657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1" idx="6"/>
            <a:endCxn id="14" idx="2"/>
          </p:cNvCxnSpPr>
          <p:nvPr/>
        </p:nvCxnSpPr>
        <p:spPr bwMode="auto">
          <a:xfrm>
            <a:off x="5362575" y="2455863"/>
            <a:ext cx="8651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5"/>
          <p:cNvSpPr>
            <a:spLocks noChangeArrowheads="1"/>
          </p:cNvSpPr>
          <p:nvPr/>
        </p:nvSpPr>
        <p:spPr bwMode="auto">
          <a:xfrm>
            <a:off x="24114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38" name="Oval 5"/>
          <p:cNvSpPr>
            <a:spLocks noChangeArrowheads="1"/>
          </p:cNvSpPr>
          <p:nvPr/>
        </p:nvSpPr>
        <p:spPr bwMode="auto">
          <a:xfrm>
            <a:off x="3348038" y="9810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29" name="Oval 4"/>
          <p:cNvSpPr>
            <a:spLocks noChangeArrowheads="1"/>
          </p:cNvSpPr>
          <p:nvPr/>
        </p:nvSpPr>
        <p:spPr bwMode="auto">
          <a:xfrm>
            <a:off x="34274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30" name="Oval 6"/>
          <p:cNvSpPr>
            <a:spLocks noChangeArrowheads="1"/>
          </p:cNvSpPr>
          <p:nvPr/>
        </p:nvSpPr>
        <p:spPr bwMode="auto">
          <a:xfrm>
            <a:off x="4940300" y="40767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31" name="Oval 7"/>
          <p:cNvSpPr>
            <a:spLocks noChangeArrowheads="1"/>
          </p:cNvSpPr>
          <p:nvPr/>
        </p:nvSpPr>
        <p:spPr bwMode="auto">
          <a:xfrm>
            <a:off x="4292600" y="58769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33" name="Oval 9"/>
          <p:cNvSpPr>
            <a:spLocks noChangeArrowheads="1"/>
          </p:cNvSpPr>
          <p:nvPr/>
        </p:nvSpPr>
        <p:spPr bwMode="auto">
          <a:xfrm>
            <a:off x="6092825" y="60928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36" name="Oval 12"/>
          <p:cNvSpPr>
            <a:spLocks noChangeArrowheads="1"/>
          </p:cNvSpPr>
          <p:nvPr/>
        </p:nvSpPr>
        <p:spPr bwMode="auto">
          <a:xfrm>
            <a:off x="6019800" y="45815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37" name="Oval 13"/>
          <p:cNvSpPr>
            <a:spLocks noChangeArrowheads="1"/>
          </p:cNvSpPr>
          <p:nvPr/>
        </p:nvSpPr>
        <p:spPr bwMode="auto">
          <a:xfrm>
            <a:off x="638016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cxnSp>
        <p:nvCxnSpPr>
          <p:cNvPr id="41" name="Straight Connector 16"/>
          <p:cNvCxnSpPr>
            <a:cxnSpLocks noChangeShapeType="1"/>
            <a:stCxn id="31" idx="2"/>
            <a:endCxn id="29" idx="5"/>
          </p:cNvCxnSpPr>
          <p:nvPr/>
        </p:nvCxnSpPr>
        <p:spPr bwMode="auto">
          <a:xfrm flipH="1" flipV="1">
            <a:off x="3735388" y="5680075"/>
            <a:ext cx="557212"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Connector 24"/>
          <p:cNvCxnSpPr>
            <a:cxnSpLocks noChangeShapeType="1"/>
            <a:stCxn id="50" idx="6"/>
            <a:endCxn id="29" idx="2"/>
          </p:cNvCxnSpPr>
          <p:nvPr/>
        </p:nvCxnSpPr>
        <p:spPr bwMode="auto">
          <a:xfrm>
            <a:off x="2924175" y="5553075"/>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 name="Oval 5"/>
          <p:cNvSpPr>
            <a:spLocks noChangeArrowheads="1"/>
          </p:cNvSpPr>
          <p:nvPr/>
        </p:nvSpPr>
        <p:spPr bwMode="auto">
          <a:xfrm>
            <a:off x="25638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51" name="Oval 5"/>
          <p:cNvSpPr>
            <a:spLocks noChangeArrowheads="1"/>
          </p:cNvSpPr>
          <p:nvPr/>
        </p:nvSpPr>
        <p:spPr bwMode="auto">
          <a:xfrm>
            <a:off x="3500438" y="40767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3" name="圓角矩形 2"/>
          <p:cNvSpPr/>
          <p:nvPr/>
        </p:nvSpPr>
        <p:spPr>
          <a:xfrm>
            <a:off x="1908175" y="765175"/>
            <a:ext cx="5040313" cy="2735263"/>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 name="圓角矩形 53"/>
          <p:cNvSpPr/>
          <p:nvPr/>
        </p:nvSpPr>
        <p:spPr>
          <a:xfrm>
            <a:off x="1908175" y="3860800"/>
            <a:ext cx="5040313" cy="2736850"/>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619" name="Title 1"/>
          <p:cNvSpPr>
            <a:spLocks noGrp="1"/>
          </p:cNvSpPr>
          <p:nvPr>
            <p:ph type="title"/>
          </p:nvPr>
        </p:nvSpPr>
        <p:spPr>
          <a:xfrm>
            <a:off x="457200" y="44450"/>
            <a:ext cx="8075613" cy="647700"/>
          </a:xfrm>
        </p:spPr>
        <p:txBody>
          <a:bodyPr/>
          <a:lstStyle/>
          <a:p>
            <a:r>
              <a:rPr lang="en-US" altLang="zh-TW" sz="3200">
                <a:solidFill>
                  <a:schemeClr val="accent1"/>
                </a:solidFill>
                <a:latin typeface="Calibri" charset="0"/>
                <a:ea typeface="標楷體" charset="-120"/>
                <a:cs typeface="新細明體" charset="-120"/>
              </a:rPr>
              <a:t>Which Node is Most </a:t>
            </a:r>
            <a:r>
              <a:rPr lang="en-US" altLang="zh-TW" sz="3200">
                <a:solidFill>
                  <a:srgbClr val="FF0000"/>
                </a:solidFill>
                <a:latin typeface="Calibri" charset="0"/>
                <a:ea typeface="標楷體" charset="-120"/>
                <a:cs typeface="新細明體" charset="-120"/>
              </a:rPr>
              <a:t>Important</a:t>
            </a:r>
            <a:r>
              <a:rPr lang="en-US" altLang="zh-TW" sz="3200">
                <a:solidFill>
                  <a:schemeClr val="accent1"/>
                </a:solidFill>
                <a:latin typeface="Calibri" charset="0"/>
                <a:ea typeface="標楷體" charset="-120"/>
                <a:cs typeface="新細明體" charset="-120"/>
              </a:rPr>
              <a:t>?</a:t>
            </a:r>
          </a:p>
        </p:txBody>
      </p:sp>
      <p:sp>
        <p:nvSpPr>
          <p:cNvPr id="4" name="弧形箭號 (左彎) 3"/>
          <p:cNvSpPr/>
          <p:nvPr/>
        </p:nvSpPr>
        <p:spPr>
          <a:xfrm>
            <a:off x="7019925" y="2771775"/>
            <a:ext cx="1008063" cy="1989138"/>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extLst>
      <p:ext uri="{BB962C8B-B14F-4D97-AF65-F5344CB8AC3E}">
        <p14:creationId xmlns:p14="http://schemas.microsoft.com/office/powerpoint/2010/main" val="2471937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CE2BE11-F0CE-0C4E-9909-58DB62D18505}" type="slidenum">
              <a:rPr kumimoji="0" lang="zh-TW" altLang="en-US" sz="1200">
                <a:solidFill>
                  <a:srgbClr val="898989"/>
                </a:solidFill>
                <a:latin typeface="Calibri" charset="0"/>
                <a:ea typeface="新細明體" charset="-120"/>
              </a:rPr>
              <a:pPr eaLnBrk="1" hangingPunct="1"/>
              <a:t>62</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3340100" y="4033838"/>
            <a:ext cx="471488"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A</a:t>
            </a:r>
          </a:p>
        </p:txBody>
      </p:sp>
      <p:sp>
        <p:nvSpPr>
          <p:cNvPr id="8" name="Oval 7"/>
          <p:cNvSpPr>
            <a:spLocks noChangeArrowheads="1"/>
          </p:cNvSpPr>
          <p:nvPr/>
        </p:nvSpPr>
        <p:spPr bwMode="auto">
          <a:xfrm>
            <a:off x="4468813" y="4692650"/>
            <a:ext cx="471487"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D</a:t>
            </a:r>
          </a:p>
        </p:txBody>
      </p:sp>
      <p:sp>
        <p:nvSpPr>
          <p:cNvPr id="9" name="Oval 8"/>
          <p:cNvSpPr>
            <a:spLocks noChangeArrowheads="1"/>
          </p:cNvSpPr>
          <p:nvPr/>
        </p:nvSpPr>
        <p:spPr bwMode="auto">
          <a:xfrm>
            <a:off x="4468813" y="3375025"/>
            <a:ext cx="471487" cy="47148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B</a:t>
            </a:r>
          </a:p>
        </p:txBody>
      </p:sp>
      <p:sp>
        <p:nvSpPr>
          <p:cNvPr id="11" name="Oval 10"/>
          <p:cNvSpPr>
            <a:spLocks noChangeArrowheads="1"/>
          </p:cNvSpPr>
          <p:nvPr/>
        </p:nvSpPr>
        <p:spPr bwMode="auto">
          <a:xfrm>
            <a:off x="5597525" y="4033838"/>
            <a:ext cx="468313"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C</a:t>
            </a:r>
          </a:p>
        </p:txBody>
      </p:sp>
      <p:cxnSp>
        <p:nvCxnSpPr>
          <p:cNvPr id="15" name="Straight Connector 14"/>
          <p:cNvCxnSpPr>
            <a:cxnSpLocks noChangeShapeType="1"/>
            <a:stCxn id="8" idx="6"/>
            <a:endCxn id="11" idx="3"/>
          </p:cNvCxnSpPr>
          <p:nvPr/>
        </p:nvCxnSpPr>
        <p:spPr bwMode="auto">
          <a:xfrm flipV="1">
            <a:off x="4940300" y="4435475"/>
            <a:ext cx="725488" cy="4921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0"/>
            <a:endCxn id="9" idx="4"/>
          </p:cNvCxnSpPr>
          <p:nvPr/>
        </p:nvCxnSpPr>
        <p:spPr bwMode="auto">
          <a:xfrm flipV="1">
            <a:off x="4703763" y="3846513"/>
            <a:ext cx="0" cy="8461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2"/>
            <a:endCxn id="5" idx="5"/>
          </p:cNvCxnSpPr>
          <p:nvPr/>
        </p:nvCxnSpPr>
        <p:spPr bwMode="auto">
          <a:xfrm flipH="1" flipV="1">
            <a:off x="3741738" y="4435475"/>
            <a:ext cx="727075" cy="4921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1"/>
            <a:endCxn id="9" idx="6"/>
          </p:cNvCxnSpPr>
          <p:nvPr/>
        </p:nvCxnSpPr>
        <p:spPr bwMode="auto">
          <a:xfrm flipH="1" flipV="1">
            <a:off x="4940300" y="3611563"/>
            <a:ext cx="725488" cy="4905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7"/>
            <a:endCxn id="9" idx="2"/>
          </p:cNvCxnSpPr>
          <p:nvPr/>
        </p:nvCxnSpPr>
        <p:spPr bwMode="auto">
          <a:xfrm flipV="1">
            <a:off x="3741738" y="3611563"/>
            <a:ext cx="727075" cy="4905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34" idx="6"/>
            <a:endCxn id="5" idx="2"/>
          </p:cNvCxnSpPr>
          <p:nvPr/>
        </p:nvCxnSpPr>
        <p:spPr bwMode="auto">
          <a:xfrm>
            <a:off x="2682875" y="4268788"/>
            <a:ext cx="657225"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5"/>
          <p:cNvSpPr>
            <a:spLocks noChangeArrowheads="1"/>
          </p:cNvSpPr>
          <p:nvPr/>
        </p:nvSpPr>
        <p:spPr bwMode="auto">
          <a:xfrm>
            <a:off x="2211388" y="4033838"/>
            <a:ext cx="471487"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E</a:t>
            </a:r>
          </a:p>
        </p:txBody>
      </p:sp>
      <p:sp>
        <p:nvSpPr>
          <p:cNvPr id="68621"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graphicFrame>
        <p:nvGraphicFramePr>
          <p:cNvPr id="68622" name="物件 2"/>
          <p:cNvGraphicFramePr>
            <a:graphicFrameLocks noChangeAspect="1"/>
          </p:cNvGraphicFramePr>
          <p:nvPr/>
        </p:nvGraphicFramePr>
        <p:xfrm>
          <a:off x="2311400" y="1341438"/>
          <a:ext cx="4310063" cy="1182687"/>
        </p:xfrm>
        <a:graphic>
          <a:graphicData uri="http://schemas.openxmlformats.org/presentationml/2006/ole">
            <mc:AlternateContent xmlns:mc="http://schemas.openxmlformats.org/markup-compatibility/2006">
              <mc:Choice xmlns:v="urn:schemas-microsoft-com:vml" Requires="v">
                <p:oleObj spid="_x0000_s7179" name="Equation" r:id="rId3" imgW="1294838" imgH="355446" progId="Equation.3">
                  <p:embed/>
                </p:oleObj>
              </mc:Choice>
              <mc:Fallback>
                <p:oleObj name="Equation" r:id="rId3" imgW="1294838" imgH="355446" progId="Equation.3">
                  <p:embed/>
                  <p:pic>
                    <p:nvPicPr>
                      <p:cNvPr id="68622" name="物件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400" y="1341438"/>
                        <a:ext cx="4310063"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70932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96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6FECA56-D30B-D641-93C0-54ED78B0CD15}" type="slidenum">
              <a:rPr kumimoji="0" lang="zh-TW" altLang="en-US" sz="1200">
                <a:solidFill>
                  <a:srgbClr val="898989"/>
                </a:solidFill>
                <a:latin typeface="Calibri" charset="0"/>
                <a:ea typeface="新細明體" charset="-120"/>
              </a:rPr>
              <a:pPr eaLnBrk="1" hangingPunct="1"/>
              <a:t>63</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94013"/>
            <a:ext cx="719138" cy="720725"/>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62438"/>
            <a:ext cx="719137"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258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38700"/>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5738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14738"/>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17750"/>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71750"/>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86175"/>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22800"/>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44675"/>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A: </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C: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0</a:t>
            </a:r>
          </a:p>
        </p:txBody>
      </p:sp>
      <p:cxnSp>
        <p:nvCxnSpPr>
          <p:cNvPr id="18" name="Straight Connector 29"/>
          <p:cNvCxnSpPr>
            <a:cxnSpLocks noChangeShapeType="1"/>
          </p:cNvCxnSpPr>
          <p:nvPr/>
        </p:nvCxnSpPr>
        <p:spPr bwMode="auto">
          <a:xfrm>
            <a:off x="7091363" y="5053013"/>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9647"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A: Betweenness Centrality = 0</a:t>
            </a:r>
          </a:p>
        </p:txBody>
      </p:sp>
    </p:spTree>
    <p:extLst>
      <p:ext uri="{BB962C8B-B14F-4D97-AF65-F5344CB8AC3E}">
        <p14:creationId xmlns:p14="http://schemas.microsoft.com/office/powerpoint/2010/main" val="3996359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標題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Closeness Centrality</a:t>
            </a:r>
            <a:endParaRPr lang="zh-TW" altLang="en-US" sz="8000">
              <a:solidFill>
                <a:srgbClr val="FF0000"/>
              </a:solidFill>
              <a:latin typeface="Calibri" charset="0"/>
              <a:ea typeface="標楷體" charset="-120"/>
              <a:cs typeface="新細明體" charset="-120"/>
            </a:endParaRPr>
          </a:p>
        </p:txBody>
      </p:sp>
      <p:sp>
        <p:nvSpPr>
          <p:cNvPr id="7065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0D2076B-D93B-7B44-87BC-9AA171EFD7F7}" type="slidenum">
              <a:rPr kumimoji="0" lang="zh-TW" altLang="en-US" sz="1200">
                <a:solidFill>
                  <a:srgbClr val="898989"/>
                </a:solidFill>
                <a:latin typeface="Calibri" charset="0"/>
              </a:rPr>
              <a:pPr eaLnBrk="1" hangingPunct="1"/>
              <a:t>64</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623316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5B47BCB-0061-534E-A23B-36525DF3404B}" type="slidenum">
              <a:rPr kumimoji="0" lang="zh-TW" altLang="en-US" sz="1200">
                <a:solidFill>
                  <a:srgbClr val="898989"/>
                </a:solidFill>
                <a:latin typeface="Calibri" charset="0"/>
                <a:ea typeface="新細明體" charset="-120"/>
              </a:rPr>
              <a:pPr eaLnBrk="1" hangingPunct="1"/>
              <a:t>65</a:t>
            </a:fld>
            <a:endParaRPr kumimoji="0" lang="zh-TW" altLang="en-US" sz="1200">
              <a:solidFill>
                <a:srgbClr val="898989"/>
              </a:solidFill>
              <a:latin typeface="Calibri" charset="0"/>
              <a:ea typeface="新細明體" charset="-120"/>
            </a:endParaRPr>
          </a:p>
        </p:txBody>
      </p:sp>
      <p:sp>
        <p:nvSpPr>
          <p:cNvPr id="71682"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98480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1706" name="TextBox 28"/>
          <p:cNvSpPr txBox="1">
            <a:spLocks noChangeArrowheads="1"/>
          </p:cNvSpPr>
          <p:nvPr/>
        </p:nvSpPr>
        <p:spPr bwMode="auto">
          <a:xfrm>
            <a:off x="6659563" y="1557338"/>
            <a:ext cx="2305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A: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B: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D: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E: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F: 2</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G: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H: 2</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I: 3</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J: 3</a:t>
            </a:r>
          </a:p>
          <a:p>
            <a:pPr eaLnBrk="1" hangingPunct="1"/>
            <a:endParaRPr lang="en-US" altLang="zh-TW">
              <a:solidFill>
                <a:schemeClr val="accent2"/>
              </a:solidFill>
              <a:latin typeface="Lucida Sans Typewriter" charset="0"/>
              <a:ea typeface="MS PGothic" charset="-128"/>
            </a:endParaRPr>
          </a:p>
          <a:p>
            <a:pPr eaLnBrk="1" hangingPunct="1"/>
            <a:r>
              <a:rPr lang="en-US" altLang="zh-TW">
                <a:solidFill>
                  <a:schemeClr val="accent2"/>
                </a:solidFill>
                <a:latin typeface="Lucida Sans Typewriter" charset="0"/>
                <a:ea typeface="MS PGothic" charset="-128"/>
              </a:rPr>
              <a:t>Total=15 </a:t>
            </a:r>
          </a:p>
        </p:txBody>
      </p:sp>
      <p:cxnSp>
        <p:nvCxnSpPr>
          <p:cNvPr id="30" name="Straight Connector 29"/>
          <p:cNvCxnSpPr>
            <a:cxnSpLocks noChangeShapeType="1"/>
          </p:cNvCxnSpPr>
          <p:nvPr/>
        </p:nvCxnSpPr>
        <p:spPr bwMode="auto">
          <a:xfrm>
            <a:off x="7667625" y="5013325"/>
            <a:ext cx="649288"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1708" name="TextBox 31"/>
          <p:cNvSpPr txBox="1">
            <a:spLocks noChangeArrowheads="1"/>
          </p:cNvSpPr>
          <p:nvPr/>
        </p:nvSpPr>
        <p:spPr bwMode="auto">
          <a:xfrm>
            <a:off x="684213" y="58483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C: Closeness Centrality = 15/9 = 1.67</a:t>
            </a:r>
          </a:p>
        </p:txBody>
      </p:sp>
    </p:spTree>
    <p:extLst>
      <p:ext uri="{BB962C8B-B14F-4D97-AF65-F5344CB8AC3E}">
        <p14:creationId xmlns:p14="http://schemas.microsoft.com/office/powerpoint/2010/main" val="147634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54DA14E-C6E0-7741-9782-8A2374DEEED7}" type="slidenum">
              <a:rPr kumimoji="0" lang="zh-TW" altLang="en-US" sz="1200">
                <a:solidFill>
                  <a:srgbClr val="898989"/>
                </a:solidFill>
                <a:latin typeface="Calibri" charset="0"/>
                <a:ea typeface="新細明體" charset="-120"/>
              </a:rPr>
              <a:pPr eaLnBrk="1" hangingPunct="1"/>
              <a:t>66</a:t>
            </a:fld>
            <a:endParaRPr kumimoji="0" lang="zh-TW" altLang="en-US" sz="1200">
              <a:solidFill>
                <a:srgbClr val="898989"/>
              </a:solidFill>
              <a:latin typeface="Calibri" charset="0"/>
              <a:ea typeface="新細明體" charset="-120"/>
            </a:endParaRPr>
          </a:p>
        </p:txBody>
      </p:sp>
      <p:sp>
        <p:nvSpPr>
          <p:cNvPr id="72706"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98480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30" name="TextBox 28"/>
          <p:cNvSpPr txBox="1">
            <a:spLocks noChangeArrowheads="1"/>
          </p:cNvSpPr>
          <p:nvPr/>
        </p:nvSpPr>
        <p:spPr bwMode="auto">
          <a:xfrm>
            <a:off x="6659563" y="1557338"/>
            <a:ext cx="2305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A: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B: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C: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D: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E: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F: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H: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I: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J: 2</a:t>
            </a:r>
          </a:p>
          <a:p>
            <a:pPr eaLnBrk="1" hangingPunct="1"/>
            <a:endParaRPr lang="en-US" altLang="zh-TW">
              <a:solidFill>
                <a:schemeClr val="accent2"/>
              </a:solidFill>
              <a:latin typeface="Lucida Sans Typewriter" charset="0"/>
              <a:ea typeface="MS PGothic" charset="-128"/>
            </a:endParaRPr>
          </a:p>
          <a:p>
            <a:pPr eaLnBrk="1" hangingPunct="1"/>
            <a:r>
              <a:rPr lang="en-US" altLang="zh-TW">
                <a:solidFill>
                  <a:schemeClr val="accent2"/>
                </a:solidFill>
                <a:latin typeface="Lucida Sans Typewriter" charset="0"/>
                <a:ea typeface="MS PGothic" charset="-128"/>
              </a:rPr>
              <a:t>Total=14 </a:t>
            </a:r>
          </a:p>
        </p:txBody>
      </p:sp>
      <p:cxnSp>
        <p:nvCxnSpPr>
          <p:cNvPr id="30" name="Straight Connector 29"/>
          <p:cNvCxnSpPr>
            <a:cxnSpLocks noChangeShapeType="1"/>
          </p:cNvCxnSpPr>
          <p:nvPr/>
        </p:nvCxnSpPr>
        <p:spPr bwMode="auto">
          <a:xfrm>
            <a:off x="7667625" y="5013325"/>
            <a:ext cx="649288"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32" name="TextBox 31"/>
          <p:cNvSpPr txBox="1">
            <a:spLocks noChangeArrowheads="1"/>
          </p:cNvSpPr>
          <p:nvPr/>
        </p:nvSpPr>
        <p:spPr bwMode="auto">
          <a:xfrm>
            <a:off x="684213" y="58483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G: Closeness Centrality = 14/9 = 1.56</a:t>
            </a:r>
          </a:p>
        </p:txBody>
      </p:sp>
    </p:spTree>
    <p:extLst>
      <p:ext uri="{BB962C8B-B14F-4D97-AF65-F5344CB8AC3E}">
        <p14:creationId xmlns:p14="http://schemas.microsoft.com/office/powerpoint/2010/main" val="1328021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5B298DF-4E95-8A4E-AC97-AEE98DF9927E}" type="slidenum">
              <a:rPr kumimoji="0" lang="zh-TW" altLang="en-US" sz="1200">
                <a:solidFill>
                  <a:srgbClr val="898989"/>
                </a:solidFill>
                <a:latin typeface="Calibri" charset="0"/>
                <a:ea typeface="新細明體" charset="-120"/>
              </a:rPr>
              <a:pPr eaLnBrk="1" hangingPunct="1"/>
              <a:t>67</a:t>
            </a:fld>
            <a:endParaRPr kumimoji="0" lang="zh-TW" altLang="en-US" sz="1200">
              <a:solidFill>
                <a:srgbClr val="898989"/>
              </a:solidFill>
              <a:latin typeface="Calibri" charset="0"/>
              <a:ea typeface="新細明體" charset="-120"/>
            </a:endParaRPr>
          </a:p>
        </p:txBody>
      </p:sp>
      <p:sp>
        <p:nvSpPr>
          <p:cNvPr id="73730"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98480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3754" name="TextBox 28"/>
          <p:cNvSpPr txBox="1">
            <a:spLocks noChangeArrowheads="1"/>
          </p:cNvSpPr>
          <p:nvPr/>
        </p:nvSpPr>
        <p:spPr bwMode="auto">
          <a:xfrm>
            <a:off x="6659563" y="1557338"/>
            <a:ext cx="2305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A: 3</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B: 3</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C: 2</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D: 2</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E: 2</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F: 2</a:t>
            </a:r>
          </a:p>
          <a:p>
            <a:pPr eaLnBrk="1" hangingPunct="1"/>
            <a:r>
              <a:rPr lang="en-US" altLang="zh-TW">
                <a:solidFill>
                  <a:schemeClr val="accent2"/>
                </a:solidFill>
                <a:latin typeface="Lucida Sans Typewriter" charset="0"/>
                <a:ea typeface="MS PGothic" charset="-128"/>
                <a:sym typeface="Wingdings" charset="2"/>
              </a:rPr>
              <a:t>H</a:t>
            </a:r>
            <a:r>
              <a:rPr lang="en-US" altLang="zh-TW">
                <a:solidFill>
                  <a:schemeClr val="accent2"/>
                </a:solidFill>
                <a:latin typeface="Lucida Sans Typewriter" charset="0"/>
                <a:ea typeface="MS PGothic" charset="-128"/>
              </a:rPr>
              <a:t>G: 1</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I: 1</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J: 1</a:t>
            </a:r>
          </a:p>
          <a:p>
            <a:pPr eaLnBrk="1" hangingPunct="1"/>
            <a:endParaRPr lang="en-US" altLang="zh-TW">
              <a:solidFill>
                <a:schemeClr val="accent2"/>
              </a:solidFill>
              <a:latin typeface="Lucida Sans Typewriter" charset="0"/>
              <a:ea typeface="MS PGothic" charset="-128"/>
            </a:endParaRPr>
          </a:p>
          <a:p>
            <a:pPr eaLnBrk="1" hangingPunct="1"/>
            <a:r>
              <a:rPr lang="en-US" altLang="zh-TW">
                <a:solidFill>
                  <a:schemeClr val="accent2"/>
                </a:solidFill>
                <a:latin typeface="Lucida Sans Typewriter" charset="0"/>
                <a:ea typeface="MS PGothic" charset="-128"/>
              </a:rPr>
              <a:t>Total=17 </a:t>
            </a:r>
          </a:p>
        </p:txBody>
      </p:sp>
      <p:cxnSp>
        <p:nvCxnSpPr>
          <p:cNvPr id="30" name="Straight Connector 29"/>
          <p:cNvCxnSpPr>
            <a:cxnSpLocks noChangeShapeType="1"/>
          </p:cNvCxnSpPr>
          <p:nvPr/>
        </p:nvCxnSpPr>
        <p:spPr bwMode="auto">
          <a:xfrm>
            <a:off x="7667625" y="5013325"/>
            <a:ext cx="649288"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3756" name="TextBox 31"/>
          <p:cNvSpPr txBox="1">
            <a:spLocks noChangeArrowheads="1"/>
          </p:cNvSpPr>
          <p:nvPr/>
        </p:nvSpPr>
        <p:spPr bwMode="auto">
          <a:xfrm>
            <a:off x="684213" y="58483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H: Closeness Centrality = 17/9 = 1.89</a:t>
            </a:r>
          </a:p>
        </p:txBody>
      </p:sp>
    </p:spTree>
    <p:extLst>
      <p:ext uri="{BB962C8B-B14F-4D97-AF65-F5344CB8AC3E}">
        <p14:creationId xmlns:p14="http://schemas.microsoft.com/office/powerpoint/2010/main" val="2645305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p:cNvSpPr>
            <a:spLocks noChangeArrowheads="1"/>
          </p:cNvSpPr>
          <p:nvPr/>
        </p:nvSpPr>
        <p:spPr bwMode="auto">
          <a:xfrm>
            <a:off x="1547813" y="2565400"/>
            <a:ext cx="863600" cy="863600"/>
          </a:xfrm>
          <a:prstGeom prst="ellipse">
            <a:avLst/>
          </a:prstGeom>
          <a:solidFill>
            <a:srgbClr val="FFCC66"/>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38" name="Oval 37"/>
          <p:cNvSpPr>
            <a:spLocks noChangeArrowheads="1"/>
          </p:cNvSpPr>
          <p:nvPr/>
        </p:nvSpPr>
        <p:spPr bwMode="auto">
          <a:xfrm>
            <a:off x="3419475" y="2565400"/>
            <a:ext cx="865188" cy="863600"/>
          </a:xfrm>
          <a:prstGeom prst="ellipse">
            <a:avLst/>
          </a:prstGeom>
          <a:solidFill>
            <a:srgbClr val="FF6600"/>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39" name="Oval 38"/>
          <p:cNvSpPr>
            <a:spLocks noChangeArrowheads="1"/>
          </p:cNvSpPr>
          <p:nvPr/>
        </p:nvSpPr>
        <p:spPr bwMode="auto">
          <a:xfrm>
            <a:off x="4716463" y="2565400"/>
            <a:ext cx="863600" cy="863600"/>
          </a:xfrm>
          <a:prstGeom prst="ellipse">
            <a:avLst/>
          </a:prstGeom>
          <a:solidFill>
            <a:srgbClr val="FFCC66"/>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747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49B9607-7F02-0A41-B0CB-69B9C2629BDA}" type="slidenum">
              <a:rPr kumimoji="0" lang="zh-TW" altLang="en-US" sz="1200">
                <a:solidFill>
                  <a:srgbClr val="898989"/>
                </a:solidFill>
                <a:latin typeface="Calibri" charset="0"/>
                <a:ea typeface="新細明體" charset="-120"/>
              </a:rPr>
              <a:pPr eaLnBrk="1" hangingPunct="1"/>
              <a:t>68</a:t>
            </a:fld>
            <a:endParaRPr kumimoji="0" lang="zh-TW" altLang="en-US" sz="1200">
              <a:solidFill>
                <a:srgbClr val="898989"/>
              </a:solidFill>
              <a:latin typeface="Calibri" charset="0"/>
              <a:ea typeface="新細明體" charset="-120"/>
            </a:endParaRPr>
          </a:p>
        </p:txBody>
      </p:sp>
      <p:sp>
        <p:nvSpPr>
          <p:cNvPr id="74757"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4781" name="TextBox 31"/>
          <p:cNvSpPr txBox="1">
            <a:spLocks noChangeArrowheads="1"/>
          </p:cNvSpPr>
          <p:nvPr/>
        </p:nvSpPr>
        <p:spPr bwMode="auto">
          <a:xfrm>
            <a:off x="684213" y="6021388"/>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H: Closeness Centrality = 17/9 = 1.89</a:t>
            </a:r>
          </a:p>
        </p:txBody>
      </p:sp>
      <p:sp>
        <p:nvSpPr>
          <p:cNvPr id="74782" name="TextBox 30"/>
          <p:cNvSpPr txBox="1">
            <a:spLocks noChangeArrowheads="1"/>
          </p:cNvSpPr>
          <p:nvPr/>
        </p:nvSpPr>
        <p:spPr bwMode="auto">
          <a:xfrm>
            <a:off x="684213" y="5414963"/>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C: Closeness Centrality = 15/9 = 1.67</a:t>
            </a:r>
          </a:p>
        </p:txBody>
      </p:sp>
      <p:sp>
        <p:nvSpPr>
          <p:cNvPr id="74783" name="TextBox 32"/>
          <p:cNvSpPr txBox="1">
            <a:spLocks noChangeArrowheads="1"/>
          </p:cNvSpPr>
          <p:nvPr/>
        </p:nvSpPr>
        <p:spPr bwMode="auto">
          <a:xfrm>
            <a:off x="684213" y="4797425"/>
            <a:ext cx="741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u="sng">
                <a:solidFill>
                  <a:schemeClr val="accent2"/>
                </a:solidFill>
                <a:latin typeface="Lucida Sans Typewriter" charset="0"/>
                <a:ea typeface="MS PGothic" charset="-128"/>
              </a:rPr>
              <a:t>G: Closeness Centrality = 14/9 = 1.56</a:t>
            </a:r>
          </a:p>
        </p:txBody>
      </p:sp>
      <p:sp>
        <p:nvSpPr>
          <p:cNvPr id="34" name="Oval 33"/>
          <p:cNvSpPr>
            <a:spLocks noChangeArrowheads="1"/>
          </p:cNvSpPr>
          <p:nvPr/>
        </p:nvSpPr>
        <p:spPr bwMode="auto">
          <a:xfrm>
            <a:off x="7704138" y="4797425"/>
            <a:ext cx="396875" cy="379413"/>
          </a:xfrm>
          <a:prstGeom prst="ellipse">
            <a:avLst/>
          </a:prstGeom>
          <a:solidFill>
            <a:srgbClr val="FF0000"/>
          </a:solidFill>
          <a:ln w="9525">
            <a:solidFill>
              <a:srgbClr val="FF0000"/>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1</a:t>
            </a:r>
          </a:p>
        </p:txBody>
      </p:sp>
      <p:sp>
        <p:nvSpPr>
          <p:cNvPr id="35" name="Oval 34"/>
          <p:cNvSpPr>
            <a:spLocks noChangeArrowheads="1"/>
          </p:cNvSpPr>
          <p:nvPr/>
        </p:nvSpPr>
        <p:spPr bwMode="auto">
          <a:xfrm>
            <a:off x="7704138" y="5445125"/>
            <a:ext cx="396875" cy="379413"/>
          </a:xfrm>
          <a:prstGeom prst="ellipse">
            <a:avLst/>
          </a:prstGeom>
          <a:solidFill>
            <a:srgbClr val="FF0000"/>
          </a:solidFill>
          <a:ln w="9525">
            <a:solidFill>
              <a:srgbClr val="FF0000"/>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2</a:t>
            </a:r>
          </a:p>
        </p:txBody>
      </p:sp>
      <p:sp>
        <p:nvSpPr>
          <p:cNvPr id="36" name="Oval 35"/>
          <p:cNvSpPr>
            <a:spLocks noChangeArrowheads="1"/>
          </p:cNvSpPr>
          <p:nvPr/>
        </p:nvSpPr>
        <p:spPr bwMode="auto">
          <a:xfrm>
            <a:off x="7704138" y="6073775"/>
            <a:ext cx="396875" cy="379413"/>
          </a:xfrm>
          <a:prstGeom prst="ellipse">
            <a:avLst/>
          </a:prstGeom>
          <a:solidFill>
            <a:srgbClr val="FF0000"/>
          </a:solidFill>
          <a:ln w="9525">
            <a:solidFill>
              <a:srgbClr val="FF0000"/>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3</a:t>
            </a:r>
          </a:p>
        </p:txBody>
      </p:sp>
    </p:spTree>
    <p:extLst>
      <p:ext uri="{BB962C8B-B14F-4D97-AF65-F5344CB8AC3E}">
        <p14:creationId xmlns:p14="http://schemas.microsoft.com/office/powerpoint/2010/main" val="33745881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274638"/>
            <a:ext cx="8229600" cy="1426170"/>
          </a:xfrm>
        </p:spPr>
        <p:txBody>
          <a:bodyPr>
            <a:normAutofit fontScale="90000"/>
          </a:bodyPr>
          <a:lstStyle/>
          <a:p>
            <a:r>
              <a:rPr lang="en-US" altLang="zh-TW" dirty="0">
                <a:solidFill>
                  <a:schemeClr val="accent1"/>
                </a:solidFill>
                <a:latin typeface="Calibri" charset="0"/>
                <a:ea typeface="標楷體" charset="-120"/>
                <a:cs typeface="新細明體" charset="-120"/>
              </a:rPr>
              <a:t>Social Network Analysis (SNA)</a:t>
            </a:r>
            <a:br>
              <a:rPr lang="en-US" altLang="zh-TW" dirty="0">
                <a:solidFill>
                  <a:schemeClr val="accent1"/>
                </a:solidFill>
                <a:latin typeface="Calibri" charset="0"/>
                <a:ea typeface="標楷體" charset="-120"/>
                <a:cs typeface="新細明體" charset="-120"/>
              </a:rPr>
            </a:br>
            <a:r>
              <a:rPr lang="en-US" altLang="zh-TW" dirty="0">
                <a:solidFill>
                  <a:srgbClr val="C00000"/>
                </a:solidFill>
                <a:latin typeface="Calibri" charset="0"/>
                <a:ea typeface="標楷體" charset="-120"/>
                <a:cs typeface="新細明體" charset="-120"/>
              </a:rPr>
              <a:t>importance of neighbors</a:t>
            </a:r>
          </a:p>
        </p:txBody>
      </p:sp>
      <p:sp>
        <p:nvSpPr>
          <p:cNvPr id="55298" name="Content Placeholder 2"/>
          <p:cNvSpPr>
            <a:spLocks noGrp="1"/>
          </p:cNvSpPr>
          <p:nvPr>
            <p:ph idx="1"/>
          </p:nvPr>
        </p:nvSpPr>
        <p:spPr>
          <a:xfrm>
            <a:off x="457200" y="2564904"/>
            <a:ext cx="8229600" cy="3561259"/>
          </a:xfrm>
        </p:spPr>
        <p:txBody>
          <a:bodyPr/>
          <a:lstStyle/>
          <a:p>
            <a:pPr marL="0" indent="0" algn="ctr">
              <a:buNone/>
            </a:pPr>
            <a:r>
              <a:rPr lang="en-US" altLang="zh-TW" sz="6600" b="1" dirty="0">
                <a:solidFill>
                  <a:srgbClr val="FF0000"/>
                </a:solidFill>
                <a:latin typeface="Calibri" charset="0"/>
                <a:ea typeface="標楷體" charset="-120"/>
                <a:cs typeface="新細明體" charset="-120"/>
              </a:rPr>
              <a:t>Eigenvector centrality</a:t>
            </a:r>
          </a:p>
          <a:p>
            <a:pPr algn="ctr"/>
            <a:endParaRPr lang="en-US" altLang="zh-TW" sz="6600" b="1" dirty="0">
              <a:solidFill>
                <a:srgbClr val="FF0000"/>
              </a:solidFill>
              <a:latin typeface="Calibri" charset="0"/>
              <a:ea typeface="標楷體" charset="-120"/>
              <a:cs typeface="新細明體" charset="-120"/>
            </a:endParaRPr>
          </a:p>
          <a:p>
            <a:pPr algn="ctr"/>
            <a:endParaRPr lang="en-US" altLang="zh-TW" sz="6600" b="1" dirty="0">
              <a:solidFill>
                <a:srgbClr val="FF0000"/>
              </a:solidFill>
              <a:latin typeface="Calibri" charset="0"/>
              <a:ea typeface="標楷體" charset="-120"/>
              <a:cs typeface="新細明體" charset="-120"/>
            </a:endParaRPr>
          </a:p>
        </p:txBody>
      </p:sp>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4DA0A88-BAEB-D848-BF3D-2AB0C0EE1234}" type="slidenum">
              <a:rPr kumimoji="0" lang="zh-TW" altLang="en-US" sz="1200">
                <a:solidFill>
                  <a:srgbClr val="898989"/>
                </a:solidFill>
                <a:latin typeface="Calibri" charset="0"/>
                <a:ea typeface="新細明體" charset="-120"/>
              </a:rPr>
              <a:pPr eaLnBrk="1" hangingPunct="1"/>
              <a:t>69</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2254164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74638"/>
            <a:ext cx="8229600" cy="6178550"/>
          </a:xfrm>
        </p:spPr>
        <p:txBody>
          <a:bodyPr/>
          <a:lstStyle/>
          <a:p>
            <a:r>
              <a:rPr lang="en-US" altLang="zh-TW" sz="12000">
                <a:solidFill>
                  <a:srgbClr val="FF0000"/>
                </a:solidFill>
                <a:latin typeface="Calibri" charset="0"/>
                <a:ea typeface="標楷體" charset="-120"/>
                <a:cs typeface="新細明體" charset="-120"/>
              </a:rPr>
              <a:t>Social </a:t>
            </a:r>
            <a:br>
              <a:rPr lang="en-US" altLang="zh-TW" sz="12000">
                <a:solidFill>
                  <a:srgbClr val="FF0000"/>
                </a:solidFill>
                <a:latin typeface="Calibri" charset="0"/>
                <a:ea typeface="標楷體" charset="-120"/>
                <a:cs typeface="新細明體" charset="-120"/>
              </a:rPr>
            </a:br>
            <a:r>
              <a:rPr lang="en-US" altLang="zh-TW" sz="12000">
                <a:solidFill>
                  <a:srgbClr val="FF0000"/>
                </a:solidFill>
                <a:latin typeface="Calibri" charset="0"/>
                <a:ea typeface="標楷體" charset="-120"/>
                <a:cs typeface="新細明體" charset="-120"/>
              </a:rPr>
              <a:t>Computing</a:t>
            </a:r>
            <a:endParaRPr lang="en-US" altLang="en-US" sz="12000">
              <a:solidFill>
                <a:srgbClr val="FF0000"/>
              </a:solidFill>
              <a:latin typeface="Calibri" charset="0"/>
              <a:ea typeface="標楷體" charset="-120"/>
              <a:cs typeface="新細明體" charset="-120"/>
            </a:endParaRPr>
          </a:p>
        </p:txBody>
      </p:sp>
      <p:sp>
        <p:nvSpPr>
          <p:cNvPr id="215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26F23FF-5FAD-2C49-82F1-CCC9E687D4A7}" type="slidenum">
              <a:rPr kumimoji="0" lang="zh-TW" altLang="en-US" sz="1200">
                <a:solidFill>
                  <a:srgbClr val="898989"/>
                </a:solidFill>
                <a:latin typeface="Calibri" charset="0"/>
              </a:rPr>
              <a:pPr eaLnBrk="1" hangingPunct="1"/>
              <a:t>7</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0577170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內容版面配置區 2"/>
          <p:cNvSpPr>
            <a:spLocks noGrp="1"/>
          </p:cNvSpPr>
          <p:nvPr>
            <p:ph idx="1"/>
          </p:nvPr>
        </p:nvSpPr>
        <p:spPr/>
        <p:txBody>
          <a:bodyPr/>
          <a:lstStyle/>
          <a:p>
            <a:pPr marL="0" indent="0" algn="ctr">
              <a:buFont typeface="Arial" charset="0"/>
              <a:buNone/>
            </a:pPr>
            <a:r>
              <a:rPr lang="en-US" altLang="zh-TW" sz="4800" b="1" dirty="0">
                <a:solidFill>
                  <a:srgbClr val="C00000"/>
                </a:solidFill>
                <a:latin typeface="Calibri" charset="0"/>
                <a:ea typeface="標楷體" charset="-120"/>
                <a:cs typeface="新細明體" charset="-120"/>
              </a:rPr>
              <a:t>Eigenvector centrality</a:t>
            </a:r>
            <a:r>
              <a:rPr lang="en-US" altLang="zh-TW" sz="4800" dirty="0">
                <a:solidFill>
                  <a:srgbClr val="C00000"/>
                </a:solidFill>
                <a:latin typeface="Calibri" charset="0"/>
                <a:ea typeface="標楷體" charset="-120"/>
                <a:cs typeface="新細明體" charset="-120"/>
              </a:rPr>
              <a:t>:</a:t>
            </a:r>
          </a:p>
          <a:p>
            <a:pPr marL="0" indent="0" algn="ctr">
              <a:buFont typeface="Arial" charset="0"/>
              <a:buNone/>
            </a:pPr>
            <a:r>
              <a:rPr lang="en-US" altLang="zh-TW" sz="4800" dirty="0">
                <a:solidFill>
                  <a:srgbClr val="C00000"/>
                </a:solidFill>
                <a:latin typeface="Calibri" charset="0"/>
                <a:ea typeface="標楷體" charset="-120"/>
                <a:cs typeface="新細明體" charset="-120"/>
              </a:rPr>
              <a:t>Importance of a node </a:t>
            </a:r>
            <a:br>
              <a:rPr lang="en-US" altLang="zh-TW" sz="4800" dirty="0">
                <a:solidFill>
                  <a:srgbClr val="C00000"/>
                </a:solidFill>
                <a:latin typeface="Calibri" charset="0"/>
                <a:ea typeface="標楷體" charset="-120"/>
                <a:cs typeface="新細明體" charset="-120"/>
              </a:rPr>
            </a:br>
            <a:r>
              <a:rPr lang="en-US" altLang="zh-TW" sz="4800" dirty="0">
                <a:solidFill>
                  <a:srgbClr val="C00000"/>
                </a:solidFill>
                <a:latin typeface="Calibri" charset="0"/>
                <a:ea typeface="標楷體" charset="-120"/>
                <a:cs typeface="新細明體" charset="-120"/>
              </a:rPr>
              <a:t>depends on </a:t>
            </a:r>
            <a:br>
              <a:rPr lang="en-US" altLang="zh-TW" sz="4800" dirty="0">
                <a:solidFill>
                  <a:srgbClr val="C00000"/>
                </a:solidFill>
                <a:latin typeface="Calibri" charset="0"/>
                <a:ea typeface="標楷體" charset="-120"/>
                <a:cs typeface="新細明體" charset="-120"/>
              </a:rPr>
            </a:br>
            <a:r>
              <a:rPr lang="en-US" altLang="zh-TW" sz="4800" dirty="0">
                <a:solidFill>
                  <a:srgbClr val="C00000"/>
                </a:solidFill>
                <a:latin typeface="Calibri" charset="0"/>
                <a:ea typeface="標楷體" charset="-120"/>
                <a:cs typeface="新細明體" charset="-120"/>
              </a:rPr>
              <a:t>the importance of its neighbors</a:t>
            </a:r>
            <a:endParaRPr lang="zh-TW" altLang="en-US" sz="4800" dirty="0">
              <a:solidFill>
                <a:srgbClr val="C00000"/>
              </a:solidFill>
              <a:latin typeface="Calibri" charset="0"/>
              <a:ea typeface="標楷體" charset="-120"/>
              <a:cs typeface="新細明體" charset="-120"/>
            </a:endParaRPr>
          </a:p>
        </p:txBody>
      </p:sp>
      <p:sp>
        <p:nvSpPr>
          <p:cNvPr id="8192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7FF8BD-FC77-C844-8132-C6A648938755}" type="slidenum">
              <a:rPr kumimoji="0" lang="zh-TW" altLang="en-US" sz="1200">
                <a:solidFill>
                  <a:srgbClr val="898989"/>
                </a:solidFill>
                <a:latin typeface="Calibri" charset="0"/>
                <a:ea typeface="新細明體" charset="-120"/>
              </a:rPr>
              <a:pPr eaLnBrk="1" hangingPunct="1"/>
              <a:t>70</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33651689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6255720-B01F-1D4E-AB63-D352C60F9305}" type="slidenum">
              <a:rPr kumimoji="0" lang="zh-TW" altLang="en-US" sz="1200">
                <a:solidFill>
                  <a:srgbClr val="898989"/>
                </a:solidFill>
                <a:latin typeface="Calibri" charset="0"/>
                <a:ea typeface="新細明體" charset="-120"/>
              </a:rPr>
              <a:pPr eaLnBrk="1" hangingPunct="1"/>
              <a:t>71</a:t>
            </a:fld>
            <a:endParaRPr kumimoji="0" lang="zh-TW" altLang="en-US" sz="1200">
              <a:solidFill>
                <a:srgbClr val="898989"/>
              </a:solidFill>
              <a:latin typeface="Calibri" charset="0"/>
              <a:ea typeface="新細明體" charset="-120"/>
            </a:endParaRPr>
          </a:p>
        </p:txBody>
      </p:sp>
      <p:graphicFrame>
        <p:nvGraphicFramePr>
          <p:cNvPr id="28674" name="物件 4"/>
          <p:cNvGraphicFramePr>
            <a:graphicFrameLocks noChangeAspect="1"/>
          </p:cNvGraphicFramePr>
          <p:nvPr/>
        </p:nvGraphicFramePr>
        <p:xfrm>
          <a:off x="2233613" y="2565400"/>
          <a:ext cx="4859337" cy="1438275"/>
        </p:xfrm>
        <a:graphic>
          <a:graphicData uri="http://schemas.openxmlformats.org/presentationml/2006/ole">
            <mc:AlternateContent xmlns:mc="http://schemas.openxmlformats.org/markup-compatibility/2006">
              <mc:Choice xmlns:v="urn:schemas-microsoft-com:vml" Requires="v">
                <p:oleObj spid="_x0000_s8203" name="Equation" r:id="rId3" imgW="1459866" imgH="431613" progId="Equation.3">
                  <p:embed/>
                </p:oleObj>
              </mc:Choice>
              <mc:Fallback>
                <p:oleObj name="Equation" r:id="rId3" imgW="1459866" imgH="431613" progId="Equation.3">
                  <p:embed/>
                  <p:pic>
                    <p:nvPicPr>
                      <p:cNvPr id="28674" name="物件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613" y="2565400"/>
                        <a:ext cx="485933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5" name="文字方塊 3"/>
          <p:cNvSpPr txBox="1">
            <a:spLocks noChangeArrowheads="1"/>
          </p:cNvSpPr>
          <p:nvPr/>
        </p:nvSpPr>
        <p:spPr bwMode="auto">
          <a:xfrm>
            <a:off x="415925" y="4043363"/>
            <a:ext cx="8477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where </a:t>
            </a:r>
            <a:r>
              <a:rPr lang="en-US" altLang="zh-TW" i="1">
                <a:latin typeface="Times New Roman" charset="0"/>
                <a:ea typeface="新細明體" charset="-120"/>
              </a:rPr>
              <a:t>d(p</a:t>
            </a:r>
            <a:r>
              <a:rPr lang="en-US" altLang="zh-TW" i="1" baseline="-25000">
                <a:latin typeface="Times New Roman" charset="0"/>
                <a:ea typeface="新細明體" charset="-120"/>
              </a:rPr>
              <a:t>j</a:t>
            </a:r>
            <a:r>
              <a:rPr lang="en-US" altLang="zh-TW">
                <a:latin typeface="Times New Roman" charset="0"/>
                <a:ea typeface="新細明體" charset="-120"/>
              </a:rPr>
              <a:t>, </a:t>
            </a:r>
            <a:r>
              <a:rPr lang="en-US" altLang="zh-TW" i="1">
                <a:latin typeface="Times New Roman" charset="0"/>
                <a:ea typeface="新細明體" charset="-120"/>
              </a:rPr>
              <a:t>p</a:t>
            </a:r>
            <a:r>
              <a:rPr lang="en-US" altLang="zh-TW" i="1" baseline="-25000">
                <a:latin typeface="Times New Roman" charset="0"/>
                <a:ea typeface="新細明體" charset="-120"/>
              </a:rPr>
              <a:t>k</a:t>
            </a:r>
            <a:r>
              <a:rPr lang="en-US" altLang="zh-TW">
                <a:latin typeface="Times New Roman" charset="0"/>
                <a:ea typeface="新細明體" charset="-120"/>
              </a:rPr>
              <a:t>) is the geodesic distance (shortest paths) linking</a:t>
            </a:r>
            <a:r>
              <a:rPr lang="en-US" altLang="zh-TW" i="1">
                <a:latin typeface="Times New Roman" charset="0"/>
                <a:ea typeface="新細明體" charset="-120"/>
              </a:rPr>
              <a:t> p</a:t>
            </a:r>
            <a:r>
              <a:rPr lang="en-US" altLang="zh-TW" i="1" baseline="-25000">
                <a:latin typeface="Times New Roman" charset="0"/>
                <a:ea typeface="新細明體" charset="-120"/>
              </a:rPr>
              <a:t>j</a:t>
            </a:r>
            <a:r>
              <a:rPr lang="en-US" altLang="zh-TW">
                <a:latin typeface="Times New Roman" charset="0"/>
                <a:ea typeface="新細明體" charset="-120"/>
              </a:rPr>
              <a:t>, </a:t>
            </a:r>
            <a:r>
              <a:rPr lang="en-US" altLang="zh-TW" i="1">
                <a:latin typeface="Times New Roman" charset="0"/>
                <a:ea typeface="新細明體" charset="-120"/>
              </a:rPr>
              <a:t>p</a:t>
            </a:r>
            <a:r>
              <a:rPr lang="en-US" altLang="zh-TW" i="1" baseline="-25000">
                <a:latin typeface="Times New Roman" charset="0"/>
                <a:ea typeface="新細明體" charset="-120"/>
              </a:rPr>
              <a:t>k</a:t>
            </a:r>
            <a:endParaRPr lang="zh-TW" altLang="en-US">
              <a:latin typeface="Times New Roman" charset="0"/>
              <a:ea typeface="新細明體" charset="-120"/>
            </a:endParaRPr>
          </a:p>
        </p:txBody>
      </p:sp>
      <p:sp>
        <p:nvSpPr>
          <p:cNvPr id="28676"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28677" name="文字方塊 3"/>
          <p:cNvSpPr txBox="1">
            <a:spLocks noChangeArrowheads="1"/>
          </p:cNvSpPr>
          <p:nvPr/>
        </p:nvSpPr>
        <p:spPr bwMode="auto">
          <a:xfrm>
            <a:off x="2484438" y="1887538"/>
            <a:ext cx="4041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Sum of the reciprocal distances</a:t>
            </a:r>
            <a:endParaRPr lang="zh-TW" altLang="en-US">
              <a:latin typeface="Times New Roman" charset="0"/>
              <a:ea typeface="新細明體" charset="-120"/>
            </a:endParaRPr>
          </a:p>
        </p:txBody>
      </p:sp>
    </p:spTree>
    <p:extLst>
      <p:ext uri="{BB962C8B-B14F-4D97-AF65-F5344CB8AC3E}">
        <p14:creationId xmlns:p14="http://schemas.microsoft.com/office/powerpoint/2010/main" val="42913288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DB78A42-84B6-9041-BF0F-8DF19B9FD531}" type="slidenum">
              <a:rPr kumimoji="0" lang="zh-TW" altLang="en-US" sz="1200">
                <a:solidFill>
                  <a:srgbClr val="898989"/>
                </a:solidFill>
                <a:latin typeface="Calibri" charset="0"/>
                <a:ea typeface="新細明體" charset="-120"/>
              </a:rPr>
              <a:pPr eaLnBrk="1" hangingPunct="1"/>
              <a:t>72</a:t>
            </a:fld>
            <a:endParaRPr kumimoji="0" lang="zh-TW" altLang="en-US" sz="1200">
              <a:solidFill>
                <a:srgbClr val="898989"/>
              </a:solidFill>
              <a:latin typeface="Calibri" charset="0"/>
              <a:ea typeface="新細明體" charset="-120"/>
            </a:endParaRPr>
          </a:p>
        </p:txBody>
      </p:sp>
      <p:sp>
        <p:nvSpPr>
          <p:cNvPr id="5" name="矩形 4"/>
          <p:cNvSpPr/>
          <p:nvPr/>
        </p:nvSpPr>
        <p:spPr>
          <a:xfrm>
            <a:off x="1079500" y="6457950"/>
            <a:ext cx="6985000" cy="400050"/>
          </a:xfrm>
          <a:prstGeom prst="rect">
            <a:avLst/>
          </a:prstGeom>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BFBFBF"/>
                </a:solidFill>
              </a:rPr>
              <a:t>Source: Abbasi, A., Hossain, L., &amp; Leydesdorff, L. (2012). Betweenness centrality as a driver of preferential attachment in the evolution of research collaboration networks. </a:t>
            </a:r>
            <a:r>
              <a:rPr lang="en-US" altLang="zh-TW" sz="1000" i="1">
                <a:solidFill>
                  <a:srgbClr val="BFBFBF"/>
                </a:solidFill>
              </a:rPr>
              <a:t>Journal of Informetrics</a:t>
            </a:r>
            <a:r>
              <a:rPr lang="en-US" altLang="zh-TW" sz="1000">
                <a:solidFill>
                  <a:srgbClr val="BFBFBF"/>
                </a:solidFill>
              </a:rPr>
              <a:t>, </a:t>
            </a:r>
            <a:r>
              <a:rPr lang="en-US" altLang="zh-TW" sz="1000" i="1">
                <a:solidFill>
                  <a:srgbClr val="BFBFBF"/>
                </a:solidFill>
              </a:rPr>
              <a:t>6</a:t>
            </a:r>
            <a:r>
              <a:rPr lang="en-US" altLang="zh-TW" sz="1000">
                <a:solidFill>
                  <a:srgbClr val="BFBFBF"/>
                </a:solidFill>
              </a:rPr>
              <a:t>(3), 403-412.</a:t>
            </a:r>
            <a:endParaRPr lang="zh-TW" altLang="en-US" sz="1000">
              <a:solidFill>
                <a:srgbClr val="BFBFBF"/>
              </a:solidFill>
            </a:endParaRPr>
          </a:p>
        </p:txBody>
      </p:sp>
      <p:graphicFrame>
        <p:nvGraphicFramePr>
          <p:cNvPr id="29699" name="物件 5"/>
          <p:cNvGraphicFramePr>
            <a:graphicFrameLocks noChangeAspect="1"/>
          </p:cNvGraphicFramePr>
          <p:nvPr/>
        </p:nvGraphicFramePr>
        <p:xfrm>
          <a:off x="1760538" y="2420938"/>
          <a:ext cx="5622925" cy="1317625"/>
        </p:xfrm>
        <a:graphic>
          <a:graphicData uri="http://schemas.openxmlformats.org/presentationml/2006/ole">
            <mc:AlternateContent xmlns:mc="http://schemas.openxmlformats.org/markup-compatibility/2006">
              <mc:Choice xmlns:v="urn:schemas-microsoft-com:vml" Requires="v">
                <p:oleObj spid="_x0000_s9227" name="Equation" r:id="rId3" imgW="2006600" imgH="469900" progId="Equation.3">
                  <p:embed/>
                </p:oleObj>
              </mc:Choice>
              <mc:Fallback>
                <p:oleObj name="Equation" r:id="rId3" imgW="2006600" imgH="469900" progId="Equation.3">
                  <p:embed/>
                  <p:pic>
                    <p:nvPicPr>
                      <p:cNvPr id="29699" name="物件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420938"/>
                        <a:ext cx="56229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0" name="文字方塊 3"/>
          <p:cNvSpPr txBox="1">
            <a:spLocks noChangeArrowheads="1"/>
          </p:cNvSpPr>
          <p:nvPr/>
        </p:nvSpPr>
        <p:spPr bwMode="auto">
          <a:xfrm>
            <a:off x="222250" y="3883025"/>
            <a:ext cx="85740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where </a:t>
            </a:r>
            <a:r>
              <a:rPr lang="en-US" altLang="zh-TW" i="1">
                <a:latin typeface="Times New Roman" charset="0"/>
                <a:ea typeface="新細明體" charset="-120"/>
              </a:rPr>
              <a:t>g</a:t>
            </a:r>
            <a:r>
              <a:rPr lang="en-US" altLang="zh-TW" i="1" baseline="-25000">
                <a:latin typeface="Times New Roman" charset="0"/>
                <a:ea typeface="新細明體" charset="-120"/>
              </a:rPr>
              <a:t>ij</a:t>
            </a:r>
            <a:r>
              <a:rPr lang="en-US" altLang="zh-TW">
                <a:latin typeface="Times New Roman" charset="0"/>
                <a:ea typeface="新細明體" charset="-120"/>
              </a:rPr>
              <a:t> is the geodesic distance (shortest paths) linking </a:t>
            </a:r>
            <a:r>
              <a:rPr lang="en-US" altLang="zh-TW" i="1">
                <a:latin typeface="Times New Roman" charset="0"/>
                <a:ea typeface="新細明體" charset="-120"/>
              </a:rPr>
              <a:t>p</a:t>
            </a:r>
            <a:r>
              <a:rPr lang="en-US" altLang="zh-TW" i="1" baseline="-25000">
                <a:latin typeface="Times New Roman" charset="0"/>
                <a:ea typeface="新細明體" charset="-120"/>
              </a:rPr>
              <a:t>i  </a:t>
            </a:r>
            <a:r>
              <a:rPr lang="en-US" altLang="zh-TW">
                <a:latin typeface="Times New Roman" charset="0"/>
                <a:ea typeface="新細明體" charset="-120"/>
              </a:rPr>
              <a:t>and </a:t>
            </a:r>
            <a:r>
              <a:rPr lang="en-US" altLang="zh-TW" i="1">
                <a:latin typeface="Times New Roman" charset="0"/>
                <a:ea typeface="新細明體" charset="-120"/>
              </a:rPr>
              <a:t>p</a:t>
            </a:r>
            <a:r>
              <a:rPr lang="en-US" altLang="zh-TW" i="1" baseline="-25000">
                <a:latin typeface="Times New Roman" charset="0"/>
                <a:ea typeface="新細明體" charset="-120"/>
              </a:rPr>
              <a:t>j</a:t>
            </a:r>
            <a:r>
              <a:rPr lang="en-US" altLang="zh-TW">
                <a:latin typeface="Times New Roman" charset="0"/>
                <a:ea typeface="新細明體" charset="-120"/>
              </a:rPr>
              <a:t> </a:t>
            </a:r>
            <a:br>
              <a:rPr lang="en-US" altLang="zh-TW">
                <a:latin typeface="Times New Roman" charset="0"/>
                <a:ea typeface="新細明體" charset="-120"/>
              </a:rPr>
            </a:br>
            <a:r>
              <a:rPr lang="en-US" altLang="zh-TW">
                <a:latin typeface="Times New Roman" charset="0"/>
                <a:ea typeface="新細明體" charset="-120"/>
              </a:rPr>
              <a:t>and </a:t>
            </a:r>
            <a:r>
              <a:rPr lang="en-US" altLang="zh-TW" i="1">
                <a:latin typeface="Times New Roman" charset="0"/>
                <a:ea typeface="新細明體" charset="-120"/>
              </a:rPr>
              <a:t>g</a:t>
            </a:r>
            <a:r>
              <a:rPr lang="en-US" altLang="zh-TW" i="1" baseline="-25000">
                <a:latin typeface="Times New Roman" charset="0"/>
                <a:ea typeface="新細明體" charset="-120"/>
              </a:rPr>
              <a:t>ij </a:t>
            </a:r>
            <a:r>
              <a:rPr lang="en-US" altLang="zh-TW" i="1">
                <a:latin typeface="Times New Roman" charset="0"/>
                <a:ea typeface="新細明體" charset="-120"/>
              </a:rPr>
              <a:t>(p</a:t>
            </a:r>
            <a:r>
              <a:rPr lang="en-US" altLang="zh-TW" i="1" baseline="-25000">
                <a:latin typeface="Times New Roman" charset="0"/>
                <a:ea typeface="新細明體" charset="-120"/>
              </a:rPr>
              <a:t>k </a:t>
            </a:r>
            <a:r>
              <a:rPr lang="en-US" altLang="zh-TW" i="1">
                <a:latin typeface="Times New Roman" charset="0"/>
                <a:ea typeface="新細明體" charset="-120"/>
              </a:rPr>
              <a:t>)</a:t>
            </a:r>
            <a:r>
              <a:rPr lang="en-US" altLang="zh-TW">
                <a:latin typeface="Times New Roman" charset="0"/>
                <a:ea typeface="新細明體" charset="-120"/>
              </a:rPr>
              <a:t> is the geodesic distance linking </a:t>
            </a:r>
            <a:r>
              <a:rPr lang="en-US" altLang="zh-TW" i="1">
                <a:latin typeface="Times New Roman" charset="0"/>
                <a:ea typeface="新細明體" charset="-120"/>
              </a:rPr>
              <a:t>p</a:t>
            </a:r>
            <a:r>
              <a:rPr lang="en-US" altLang="zh-TW" i="1" baseline="-25000">
                <a:latin typeface="Times New Roman" charset="0"/>
                <a:ea typeface="新細明體" charset="-120"/>
              </a:rPr>
              <a:t>i  </a:t>
            </a:r>
            <a:r>
              <a:rPr lang="en-US" altLang="zh-TW">
                <a:latin typeface="Times New Roman" charset="0"/>
                <a:ea typeface="新細明體" charset="-120"/>
              </a:rPr>
              <a:t>and </a:t>
            </a:r>
            <a:r>
              <a:rPr lang="en-US" altLang="zh-TW" i="1">
                <a:latin typeface="Times New Roman" charset="0"/>
                <a:ea typeface="新細明體" charset="-120"/>
              </a:rPr>
              <a:t>p</a:t>
            </a:r>
            <a:r>
              <a:rPr lang="en-US" altLang="zh-TW" i="1" baseline="-25000">
                <a:latin typeface="Times New Roman" charset="0"/>
                <a:ea typeface="新細明體" charset="-120"/>
              </a:rPr>
              <a:t>j</a:t>
            </a:r>
            <a:r>
              <a:rPr lang="en-US" altLang="zh-TW">
                <a:latin typeface="Times New Roman" charset="0"/>
                <a:ea typeface="新細明體" charset="-120"/>
              </a:rPr>
              <a:t> that contains </a:t>
            </a:r>
            <a:r>
              <a:rPr lang="en-US" altLang="zh-TW" i="1">
                <a:latin typeface="Times New Roman" charset="0"/>
                <a:ea typeface="新細明體" charset="-120"/>
              </a:rPr>
              <a:t>p</a:t>
            </a:r>
            <a:r>
              <a:rPr lang="en-US" altLang="zh-TW" i="1" baseline="-25000">
                <a:latin typeface="Times New Roman" charset="0"/>
                <a:ea typeface="新細明體" charset="-120"/>
              </a:rPr>
              <a:t>k</a:t>
            </a:r>
            <a:r>
              <a:rPr lang="en-US" altLang="zh-TW">
                <a:latin typeface="Times New Roman" charset="0"/>
                <a:ea typeface="新細明體" charset="-120"/>
              </a:rPr>
              <a:t>.</a:t>
            </a:r>
            <a:endParaRPr lang="zh-TW" altLang="en-US">
              <a:latin typeface="Times New Roman" charset="0"/>
              <a:ea typeface="新細明體" charset="-120"/>
            </a:endParaRPr>
          </a:p>
        </p:txBody>
      </p:sp>
      <p:sp>
        <p:nvSpPr>
          <p:cNvPr id="29701"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Betweenness Centrality</a:t>
            </a:r>
            <a:endParaRPr lang="zh-TW" altLang="en-US">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12448494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0D813EB-DA2D-0D4F-863B-2B645489423F}" type="slidenum">
              <a:rPr kumimoji="0" lang="zh-TW" altLang="en-US" sz="1200">
                <a:solidFill>
                  <a:srgbClr val="898989"/>
                </a:solidFill>
                <a:latin typeface="Calibri" charset="0"/>
                <a:ea typeface="新細明體" charset="-120"/>
              </a:rPr>
              <a:pPr eaLnBrk="1" hangingPunct="1"/>
              <a:t>73</a:t>
            </a:fld>
            <a:endParaRPr kumimoji="0" lang="zh-TW" altLang="en-US" sz="1200">
              <a:solidFill>
                <a:srgbClr val="898989"/>
              </a:solidFill>
              <a:latin typeface="Calibri" charset="0"/>
              <a:ea typeface="新細明體" charset="-120"/>
            </a:endParaRPr>
          </a:p>
        </p:txBody>
      </p:sp>
      <p:pic>
        <p:nvPicPr>
          <p:cNvPr id="307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5705475"/>
            <a:ext cx="316547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0723" name="物件 4"/>
          <p:cNvGraphicFramePr>
            <a:graphicFrameLocks noChangeAspect="1"/>
          </p:cNvGraphicFramePr>
          <p:nvPr/>
        </p:nvGraphicFramePr>
        <p:xfrm>
          <a:off x="2771775" y="1779588"/>
          <a:ext cx="3375025" cy="1073150"/>
        </p:xfrm>
        <a:graphic>
          <a:graphicData uri="http://schemas.openxmlformats.org/presentationml/2006/ole">
            <mc:AlternateContent xmlns:mc="http://schemas.openxmlformats.org/markup-compatibility/2006">
              <mc:Choice xmlns:v="urn:schemas-microsoft-com:vml" Requires="v">
                <p:oleObj spid="_x0000_s10261" name="方程式" r:id="rId4" imgW="1358310" imgH="431613" progId="Equation.3">
                  <p:embed/>
                </p:oleObj>
              </mc:Choice>
              <mc:Fallback>
                <p:oleObj name="方程式" r:id="rId4" imgW="1358310" imgH="431613" progId="Equation.3">
                  <p:embed/>
                  <p:pic>
                    <p:nvPicPr>
                      <p:cNvPr id="30723" name="物件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1779588"/>
                        <a:ext cx="33750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24" name="物件 5"/>
          <p:cNvGraphicFramePr>
            <a:graphicFrameLocks noChangeAspect="1"/>
          </p:cNvGraphicFramePr>
          <p:nvPr/>
        </p:nvGraphicFramePr>
        <p:xfrm>
          <a:off x="3008313" y="4149725"/>
          <a:ext cx="3090862" cy="1301750"/>
        </p:xfrm>
        <a:graphic>
          <a:graphicData uri="http://schemas.openxmlformats.org/presentationml/2006/ole">
            <mc:AlternateContent xmlns:mc="http://schemas.openxmlformats.org/markup-compatibility/2006">
              <mc:Choice xmlns:v="urn:schemas-microsoft-com:vml" Requires="v">
                <p:oleObj spid="_x0000_s10262" name="Equation" r:id="rId6" imgW="1447800" imgH="609600" progId="Equation.3">
                  <p:embed/>
                </p:oleObj>
              </mc:Choice>
              <mc:Fallback>
                <p:oleObj name="Equation" r:id="rId6" imgW="1447800" imgH="609600" progId="Equation.3">
                  <p:embed/>
                  <p:pic>
                    <p:nvPicPr>
                      <p:cNvPr id="30724" name="物件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313" y="4149725"/>
                        <a:ext cx="30908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5" name="文字方塊 3"/>
          <p:cNvSpPr txBox="1">
            <a:spLocks noChangeArrowheads="1"/>
          </p:cNvSpPr>
          <p:nvPr/>
        </p:nvSpPr>
        <p:spPr bwMode="auto">
          <a:xfrm>
            <a:off x="430213" y="3141663"/>
            <a:ext cx="8245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where </a:t>
            </a:r>
            <a:r>
              <a:rPr lang="en-US" altLang="zh-TW">
                <a:latin typeface="Lucida Calligraphy" charset="0"/>
                <a:ea typeface="Dotum" charset="-127"/>
              </a:rPr>
              <a:t>a</a:t>
            </a:r>
            <a:r>
              <a:rPr lang="en-US" altLang="zh-TW">
                <a:latin typeface="Times New Roman" charset="0"/>
                <a:ea typeface="新細明體" charset="-120"/>
              </a:rPr>
              <a:t>(</a:t>
            </a:r>
            <a:r>
              <a:rPr lang="en-US" altLang="zh-TW" i="1">
                <a:latin typeface="Times New Roman" charset="0"/>
                <a:ea typeface="新細明體" charset="-120"/>
              </a:rPr>
              <a:t>p</a:t>
            </a:r>
            <a:r>
              <a:rPr lang="en-US" altLang="zh-TW" i="1" baseline="-25000">
                <a:latin typeface="Times New Roman" charset="0"/>
                <a:ea typeface="新細明體" charset="-120"/>
              </a:rPr>
              <a:t>i</a:t>
            </a:r>
            <a:r>
              <a:rPr lang="en-US" altLang="zh-TW">
                <a:latin typeface="Times New Roman" charset="0"/>
                <a:ea typeface="新細明體" charset="-120"/>
              </a:rPr>
              <a:t>, </a:t>
            </a:r>
            <a:r>
              <a:rPr lang="en-US" altLang="zh-TW" i="1">
                <a:latin typeface="Times New Roman" charset="0"/>
                <a:ea typeface="新細明體" charset="-120"/>
              </a:rPr>
              <a:t>p</a:t>
            </a:r>
            <a:r>
              <a:rPr lang="en-US" altLang="zh-TW" i="1" baseline="-25000">
                <a:latin typeface="Times New Roman" charset="0"/>
                <a:ea typeface="新細明體" charset="-120"/>
              </a:rPr>
              <a:t>k</a:t>
            </a:r>
            <a:r>
              <a:rPr lang="en-US" altLang="zh-TW">
                <a:latin typeface="Times New Roman" charset="0"/>
                <a:ea typeface="新細明體" charset="-120"/>
              </a:rPr>
              <a:t>) = 1 if and only if </a:t>
            </a:r>
            <a:r>
              <a:rPr lang="en-US" altLang="zh-TW" i="1">
                <a:latin typeface="Times New Roman" charset="0"/>
                <a:ea typeface="新細明體" charset="-120"/>
              </a:rPr>
              <a:t>p</a:t>
            </a:r>
            <a:r>
              <a:rPr lang="en-US" altLang="zh-TW" i="1" baseline="-25000">
                <a:latin typeface="Times New Roman" charset="0"/>
                <a:ea typeface="新細明體" charset="-120"/>
              </a:rPr>
              <a:t>i </a:t>
            </a:r>
            <a:r>
              <a:rPr lang="en-US" altLang="zh-TW">
                <a:latin typeface="Times New Roman" charset="0"/>
                <a:ea typeface="新細明體" charset="-120"/>
              </a:rPr>
              <a:t>and </a:t>
            </a:r>
            <a:r>
              <a:rPr lang="en-US" altLang="zh-TW" i="1">
                <a:latin typeface="Times New Roman" charset="0"/>
                <a:ea typeface="新細明體" charset="-120"/>
              </a:rPr>
              <a:t>p</a:t>
            </a:r>
            <a:r>
              <a:rPr lang="en-US" altLang="zh-TW" i="1" baseline="-25000">
                <a:latin typeface="Times New Roman" charset="0"/>
                <a:ea typeface="新細明體" charset="-120"/>
              </a:rPr>
              <a:t>k </a:t>
            </a:r>
            <a:r>
              <a:rPr lang="en-US" altLang="zh-TW">
                <a:latin typeface="Times New Roman" charset="0"/>
                <a:ea typeface="新細明體" charset="-120"/>
              </a:rPr>
              <a:t> are connected by a line</a:t>
            </a:r>
          </a:p>
          <a:p>
            <a:pPr eaLnBrk="1" hangingPunct="1"/>
            <a:r>
              <a:rPr lang="en-US" altLang="zh-TW">
                <a:latin typeface="Times New Roman" charset="0"/>
                <a:ea typeface="新細明體" charset="-120"/>
              </a:rPr>
              <a:t>                           0 otherwise</a:t>
            </a:r>
            <a:endParaRPr lang="zh-TW" altLang="en-US">
              <a:latin typeface="Times New Roman" charset="0"/>
              <a:ea typeface="新細明體" charset="-120"/>
            </a:endParaRPr>
          </a:p>
        </p:txBody>
      </p:sp>
      <p:sp>
        <p:nvSpPr>
          <p:cNvPr id="30726" name="標題 1"/>
          <p:cNvSpPr txBox="1">
            <a:spLocks/>
          </p:cNvSpPr>
          <p:nvPr/>
        </p:nvSpPr>
        <p:spPr bwMode="auto">
          <a:xfrm>
            <a:off x="395288" y="0"/>
            <a:ext cx="82296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kumimoji="0" lang="en-US" altLang="zh-TW" sz="4400" b="1">
                <a:solidFill>
                  <a:srgbClr val="4F81BD"/>
                </a:solidFill>
                <a:latin typeface="Calibri" charset="0"/>
                <a:ea typeface="標楷體" charset="-120"/>
              </a:rPr>
              <a:t>Social Network Analysis:</a:t>
            </a:r>
            <a:br>
              <a:rPr kumimoji="0" lang="en-US" altLang="zh-TW" sz="4400" b="1">
                <a:solidFill>
                  <a:srgbClr val="4F81BD"/>
                </a:solidFill>
                <a:latin typeface="Calibri" charset="0"/>
                <a:ea typeface="標楷體" charset="-120"/>
              </a:rPr>
            </a:br>
            <a:r>
              <a:rPr kumimoji="0" lang="en-US" altLang="zh-TW" sz="4400" b="1">
                <a:solidFill>
                  <a:srgbClr val="4F81BD"/>
                </a:solidFill>
                <a:latin typeface="Calibri" charset="0"/>
                <a:ea typeface="標楷體" charset="-120"/>
              </a:rPr>
              <a:t>Degree Centrality</a:t>
            </a:r>
            <a:endParaRPr kumimoji="0" lang="zh-TW" altLang="en-US" sz="4400" b="1">
              <a:solidFill>
                <a:srgbClr val="4F81BD"/>
              </a:solidFill>
              <a:latin typeface="Calibri" charset="0"/>
              <a:ea typeface="標楷體" charset="-120"/>
            </a:endParaRPr>
          </a:p>
        </p:txBody>
      </p:sp>
    </p:spTree>
    <p:extLst>
      <p:ext uri="{BB962C8B-B14F-4D97-AF65-F5344CB8AC3E}">
        <p14:creationId xmlns:p14="http://schemas.microsoft.com/office/powerpoint/2010/main" val="6496558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Hub and Authority</a:t>
            </a:r>
            <a:endParaRPr lang="zh-TW" altLang="en-US">
              <a:solidFill>
                <a:srgbClr val="4F81BD"/>
              </a:solidFill>
              <a:latin typeface="Calibri" charset="0"/>
              <a:ea typeface="標楷體" charset="-120"/>
              <a:cs typeface="新細明體" charset="-120"/>
            </a:endParaRPr>
          </a:p>
        </p:txBody>
      </p:sp>
      <p:sp>
        <p:nvSpPr>
          <p:cNvPr id="8294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554CA72-4D6F-3F4C-8087-87B61995A45A}" type="slidenum">
              <a:rPr kumimoji="0" lang="zh-TW" altLang="en-US" sz="1200">
                <a:solidFill>
                  <a:srgbClr val="898989"/>
                </a:solidFill>
                <a:latin typeface="Calibri" charset="0"/>
                <a:ea typeface="新細明體" charset="-120"/>
              </a:rPr>
              <a:pPr eaLnBrk="1" hangingPunct="1"/>
              <a:t>74</a:t>
            </a:fld>
            <a:endParaRPr kumimoji="0" lang="zh-TW" altLang="en-US" sz="1200">
              <a:solidFill>
                <a:srgbClr val="898989"/>
              </a:solidFill>
              <a:latin typeface="Calibri" charset="0"/>
              <a:ea typeface="新細明體" charset="-120"/>
            </a:endParaRPr>
          </a:p>
        </p:txBody>
      </p:sp>
      <p:sp>
        <p:nvSpPr>
          <p:cNvPr id="82947" name="矩形 4"/>
          <p:cNvSpPr>
            <a:spLocks noChangeArrowheads="1"/>
          </p:cNvSpPr>
          <p:nvPr/>
        </p:nvSpPr>
        <p:spPr bwMode="auto">
          <a:xfrm>
            <a:off x="2051050" y="6581775"/>
            <a:ext cx="597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a:t>
            </a:r>
            <a:r>
              <a:rPr lang="en-US" altLang="zh-TW" sz="1200">
                <a:solidFill>
                  <a:srgbClr val="A6A6A6"/>
                </a:solidFill>
                <a:ea typeface="MS PGothic" charset="-128"/>
                <a:hlinkClick r:id="rId2"/>
              </a:rPr>
              <a:t>http://www.fmsasg.com/SocialNetworkAnalysis/</a:t>
            </a:r>
            <a:endParaRPr lang="zh-TW" altLang="en-US" sz="1200">
              <a:solidFill>
                <a:srgbClr val="A6A6A6"/>
              </a:solidFill>
              <a:ea typeface="MS PGothic" charset="-128"/>
            </a:endParaRPr>
          </a:p>
        </p:txBody>
      </p:sp>
      <p:sp>
        <p:nvSpPr>
          <p:cNvPr id="82948" name="矩形 7"/>
          <p:cNvSpPr>
            <a:spLocks noChangeArrowheads="1"/>
          </p:cNvSpPr>
          <p:nvPr/>
        </p:nvSpPr>
        <p:spPr bwMode="auto">
          <a:xfrm>
            <a:off x="250825" y="5673725"/>
            <a:ext cx="8858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sz="1800">
                <a:ea typeface="MS PGothic" charset="-128"/>
              </a:rPr>
              <a:t>Hubs are entities that point to a relatively large number of authorities. They are essentially the mutually reinforcing analogues to authorities. Authorities point to high hubs. Hubs point to high authorities. You cannot have one without the other.</a:t>
            </a:r>
            <a:endParaRPr lang="zh-TW" altLang="en-US" sz="1800">
              <a:ea typeface="MS PGothic" charset="-128"/>
            </a:endParaRPr>
          </a:p>
        </p:txBody>
      </p:sp>
      <p:pic>
        <p:nvPicPr>
          <p:cNvPr id="82949" name="Picture 2" descr="Hub and Authority in Social Network Analysis (S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484313"/>
            <a:ext cx="4535488"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283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Tools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of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Social Network Analysis </a:t>
            </a:r>
            <a:endParaRPr lang="en-US" altLang="en-US" sz="8000">
              <a:solidFill>
                <a:srgbClr val="FF0000"/>
              </a:solidFill>
              <a:latin typeface="Calibri" charset="0"/>
              <a:ea typeface="標楷體" charset="-120"/>
              <a:cs typeface="新細明體" charset="-120"/>
            </a:endParaRPr>
          </a:p>
        </p:txBody>
      </p:sp>
      <p:sp>
        <p:nvSpPr>
          <p:cNvPr id="808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8142C8C-2776-BC4B-AEC9-43BA4CEB41CD}" type="slidenum">
              <a:rPr kumimoji="0" lang="zh-TW" altLang="en-US" sz="1200">
                <a:solidFill>
                  <a:srgbClr val="898989"/>
                </a:solidFill>
                <a:latin typeface="Calibri" charset="0"/>
              </a:rPr>
              <a:pPr eaLnBrk="1" hangingPunct="1"/>
              <a:t>75</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929930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標題 1"/>
          <p:cNvSpPr>
            <a:spLocks noGrp="1"/>
          </p:cNvSpPr>
          <p:nvPr>
            <p:ph type="title"/>
          </p:nvPr>
        </p:nvSpPr>
        <p:spPr>
          <a:xfrm>
            <a:off x="457200" y="44450"/>
            <a:ext cx="8229600" cy="2290763"/>
          </a:xfrm>
        </p:spPr>
        <p:txBody>
          <a:bodyPr/>
          <a:lstStyle/>
          <a:p>
            <a:r>
              <a:rPr lang="en-US" altLang="zh-TW" sz="6000">
                <a:solidFill>
                  <a:schemeClr val="accent1"/>
                </a:solidFill>
                <a:latin typeface="Calibri" charset="0"/>
                <a:ea typeface="標楷體" charset="-120"/>
                <a:cs typeface="新細明體" charset="-120"/>
              </a:rPr>
              <a:t>Social Network Analysis (SNA) Tools</a:t>
            </a:r>
            <a:endParaRPr lang="zh-TW" altLang="en-US" sz="6000">
              <a:solidFill>
                <a:schemeClr val="accent1"/>
              </a:solidFill>
              <a:latin typeface="Calibri" charset="0"/>
              <a:ea typeface="標楷體" charset="-120"/>
              <a:cs typeface="新細明體" charset="-120"/>
            </a:endParaRPr>
          </a:p>
        </p:txBody>
      </p:sp>
      <p:sp>
        <p:nvSpPr>
          <p:cNvPr id="48131" name="內容版面配置區 2"/>
          <p:cNvSpPr>
            <a:spLocks noGrp="1"/>
          </p:cNvSpPr>
          <p:nvPr>
            <p:ph idx="1"/>
          </p:nvPr>
        </p:nvSpPr>
        <p:spPr>
          <a:xfrm>
            <a:off x="468313" y="2276475"/>
            <a:ext cx="8229600" cy="4392613"/>
          </a:xfrm>
        </p:spPr>
        <p:txBody>
          <a:bodyPr>
            <a:normAutofit lnSpcReduction="10000"/>
          </a:bodyPr>
          <a:lstStyle/>
          <a:p>
            <a:pPr algn="ctr">
              <a:defRPr/>
            </a:pPr>
            <a:r>
              <a:rPr lang="en-US" altLang="zh-TW" sz="5000" b="1" dirty="0" err="1">
                <a:solidFill>
                  <a:srgbClr val="FF0000"/>
                </a:solidFill>
                <a:cs typeface="新細明體" pitchFamily="18" charset="-120"/>
              </a:rPr>
              <a:t>NetworkX</a:t>
            </a:r>
            <a:endParaRPr lang="en-US" altLang="zh-TW" sz="5000" b="1" dirty="0">
              <a:solidFill>
                <a:srgbClr val="FF0000"/>
              </a:solidFill>
              <a:cs typeface="新細明體" pitchFamily="18" charset="-120"/>
            </a:endParaRPr>
          </a:p>
          <a:p>
            <a:pPr algn="ctr">
              <a:defRPr/>
            </a:pPr>
            <a:r>
              <a:rPr lang="en-US" altLang="zh-TW" sz="5000" b="1" dirty="0" err="1">
                <a:solidFill>
                  <a:srgbClr val="FF0000"/>
                </a:solidFill>
                <a:cs typeface="新細明體" pitchFamily="18" charset="-120"/>
              </a:rPr>
              <a:t>igraph</a:t>
            </a:r>
            <a:endParaRPr lang="en-US" altLang="zh-TW" sz="5000" b="1" dirty="0">
              <a:solidFill>
                <a:srgbClr val="FF0000"/>
              </a:solidFill>
              <a:cs typeface="新細明體" pitchFamily="18" charset="-120"/>
            </a:endParaRPr>
          </a:p>
          <a:p>
            <a:pPr algn="ctr">
              <a:defRPr/>
            </a:pPr>
            <a:r>
              <a:rPr lang="en-US" altLang="zh-TW" sz="5000" b="1" dirty="0" err="1">
                <a:solidFill>
                  <a:srgbClr val="FF0000"/>
                </a:solidFill>
                <a:cs typeface="新細明體" pitchFamily="18" charset="-120"/>
              </a:rPr>
              <a:t>Gephi</a:t>
            </a:r>
            <a:endParaRPr lang="en-US" altLang="zh-TW" sz="5000" b="1" dirty="0">
              <a:solidFill>
                <a:srgbClr val="FF0000"/>
              </a:solidFill>
              <a:cs typeface="新細明體" pitchFamily="18" charset="-120"/>
            </a:endParaRPr>
          </a:p>
          <a:p>
            <a:pPr algn="ctr">
              <a:defRPr/>
            </a:pPr>
            <a:r>
              <a:rPr lang="en-US" altLang="zh-TW" sz="5000" b="1" dirty="0" err="1">
                <a:solidFill>
                  <a:srgbClr val="FF0000"/>
                </a:solidFill>
                <a:cs typeface="新細明體" pitchFamily="18" charset="-120"/>
              </a:rPr>
              <a:t>UCINet</a:t>
            </a:r>
            <a:endParaRPr lang="en-US" altLang="zh-TW" sz="5000" b="1" dirty="0">
              <a:solidFill>
                <a:srgbClr val="FF0000"/>
              </a:solidFill>
              <a:cs typeface="新細明體" pitchFamily="18" charset="-120"/>
            </a:endParaRPr>
          </a:p>
          <a:p>
            <a:pPr algn="ctr">
              <a:defRPr/>
            </a:pPr>
            <a:r>
              <a:rPr lang="en-US" altLang="zh-TW" sz="5000" b="1" dirty="0" err="1">
                <a:solidFill>
                  <a:srgbClr val="FF0000"/>
                </a:solidFill>
                <a:cs typeface="新細明體" pitchFamily="18" charset="-120"/>
              </a:rPr>
              <a:t>Pajek</a:t>
            </a:r>
            <a:endParaRPr lang="en-US" altLang="zh-TW" sz="5000" b="1" dirty="0">
              <a:solidFill>
                <a:srgbClr val="FF0000"/>
              </a:solidFill>
              <a:cs typeface="新細明體" pitchFamily="18" charset="-120"/>
            </a:endParaRPr>
          </a:p>
          <a:p>
            <a:pPr marL="0" indent="0" algn="ctr">
              <a:buFont typeface="Arial" charset="0"/>
              <a:buNone/>
              <a:defRPr/>
            </a:pPr>
            <a:endParaRPr lang="zh-TW" altLang="en-US" sz="5000" b="1" dirty="0">
              <a:solidFill>
                <a:srgbClr val="FF0000"/>
              </a:solidFill>
              <a:cs typeface="新細明體" pitchFamily="18" charset="-120"/>
            </a:endParaRPr>
          </a:p>
        </p:txBody>
      </p:sp>
      <p:sp>
        <p:nvSpPr>
          <p:cNvPr id="8192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D9E54C7-CDF6-B149-A2E4-32FC56B13F9F}" type="slidenum">
              <a:rPr kumimoji="0" lang="zh-TW" altLang="en-US" sz="1200">
                <a:solidFill>
                  <a:srgbClr val="898989"/>
                </a:solidFill>
                <a:latin typeface="Calibri" charset="0"/>
                <a:ea typeface="新細明體" charset="-120"/>
              </a:rPr>
              <a:pPr eaLnBrk="1" hangingPunct="1"/>
              <a:t>76</a:t>
            </a:fld>
            <a:endParaRPr kumimoji="0" lang="zh-TW" altLang="en-US" sz="1200">
              <a:solidFill>
                <a:srgbClr val="898989"/>
              </a:solidFill>
              <a:latin typeface="Calibri" charset="0"/>
              <a:ea typeface="新細明體" charset="-120"/>
            </a:endParaRPr>
          </a:p>
        </p:txBody>
      </p:sp>
      <p:pic>
        <p:nvPicPr>
          <p:cNvPr id="81924" name="Picture 4" descr="https://sites.google.com/site/ucinetsoftware/_/rsrc/1349147830777/news/newbookonsna/cover.jpg?height=200&amp;width=1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073525"/>
            <a:ext cx="1728788"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2" descr="http://vlado.fmf.uni-lj.si/pub/networks/pajek/paje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5816600"/>
            <a:ext cx="12954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2" descr="Gephi - The Open Graph Viz Plat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450" y="4073525"/>
            <a:ext cx="249872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0945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Tools of Social Network Analysis</a:t>
            </a:r>
          </a:p>
        </p:txBody>
      </p:sp>
      <p:sp>
        <p:nvSpPr>
          <p:cNvPr id="82946" name="Content Placeholder 2"/>
          <p:cNvSpPr>
            <a:spLocks noGrp="1"/>
          </p:cNvSpPr>
          <p:nvPr>
            <p:ph idx="1"/>
          </p:nvPr>
        </p:nvSpPr>
        <p:spPr>
          <a:xfrm>
            <a:off x="457200" y="1268413"/>
            <a:ext cx="8229600" cy="5113337"/>
          </a:xfrm>
        </p:spPr>
        <p:txBody>
          <a:bodyPr/>
          <a:lstStyle/>
          <a:p>
            <a:r>
              <a:rPr lang="en-US" altLang="en-US" sz="4000" dirty="0">
                <a:latin typeface="Calibri" charset="0"/>
                <a:ea typeface="標楷體" charset="-120"/>
                <a:cs typeface="新細明體" charset="-120"/>
              </a:rPr>
              <a:t>Focused Desktop Tools </a:t>
            </a:r>
          </a:p>
          <a:p>
            <a:pPr lvl="1"/>
            <a:r>
              <a:rPr lang="en-US" altLang="en-US" sz="4000" b="1" dirty="0" err="1">
                <a:solidFill>
                  <a:srgbClr val="FF0000"/>
                </a:solidFill>
                <a:latin typeface="Calibri" charset="0"/>
                <a:ea typeface="標楷體" charset="-120"/>
                <a:cs typeface="新細明體" charset="-120"/>
              </a:rPr>
              <a:t>Gephi</a:t>
            </a:r>
            <a:endParaRPr lang="en-US" altLang="en-US" sz="4000" b="1" dirty="0">
              <a:solidFill>
                <a:srgbClr val="FF0000"/>
              </a:solidFill>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Ucinet</a:t>
            </a:r>
            <a:endParaRPr lang="en-US" altLang="en-US" sz="4000" dirty="0">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Pajek</a:t>
            </a:r>
            <a:endParaRPr lang="en-US" altLang="en-US" sz="4000" dirty="0">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NodeXL</a:t>
            </a:r>
            <a:endParaRPr lang="en-US" altLang="en-US" sz="4000" dirty="0">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Cytoscape</a:t>
            </a:r>
            <a:endParaRPr lang="en-US" altLang="en-US" sz="4000" dirty="0">
              <a:latin typeface="Calibri" charset="0"/>
              <a:ea typeface="標楷體" charset="-120"/>
              <a:cs typeface="新細明體" charset="-120"/>
            </a:endParaRPr>
          </a:p>
          <a:p>
            <a:endParaRPr lang="en-US" altLang="en-US" sz="4000" dirty="0">
              <a:latin typeface="Calibri" charset="0"/>
              <a:ea typeface="標楷體" charset="-120"/>
              <a:cs typeface="新細明體" charset="-120"/>
            </a:endParaRPr>
          </a:p>
        </p:txBody>
      </p:sp>
      <p:sp>
        <p:nvSpPr>
          <p:cNvPr id="829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E9607EA-644A-9748-9432-DD2AC08F1D34}" type="slidenum">
              <a:rPr kumimoji="0" lang="zh-TW" altLang="en-US" sz="1200">
                <a:solidFill>
                  <a:srgbClr val="898989"/>
                </a:solidFill>
                <a:latin typeface="Calibri" charset="0"/>
                <a:ea typeface="新細明體" charset="-120"/>
              </a:rPr>
              <a:pPr eaLnBrk="1" hangingPunct="1"/>
              <a:t>77</a:t>
            </a:fld>
            <a:endParaRPr kumimoji="0" lang="zh-TW" altLang="en-US" sz="1200">
              <a:solidFill>
                <a:srgbClr val="898989"/>
              </a:solidFill>
              <a:latin typeface="Calibri" charset="0"/>
              <a:ea typeface="新細明體" charset="-120"/>
            </a:endParaRPr>
          </a:p>
        </p:txBody>
      </p:sp>
      <p:sp>
        <p:nvSpPr>
          <p:cNvPr id="5" name="Rectangle 4"/>
          <p:cNvSpPr/>
          <p:nvPr/>
        </p:nvSpPr>
        <p:spPr>
          <a:xfrm>
            <a:off x="1258888" y="6605588"/>
            <a:ext cx="7200900"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www.researchgate.net</a:t>
            </a:r>
            <a:r>
              <a:rPr lang="en-US" sz="1000" dirty="0">
                <a:solidFill>
                  <a:schemeClr val="bg1">
                    <a:lumMod val="75000"/>
                  </a:schemeClr>
                </a:solidFill>
                <a:ea typeface="ＭＳ Ｐゴシック" charset="0"/>
                <a:cs typeface="ＭＳ Ｐゴシック" charset="0"/>
              </a:rPr>
              <a:t>/post/</a:t>
            </a:r>
            <a:r>
              <a:rPr lang="en-US" sz="1000" dirty="0" err="1">
                <a:solidFill>
                  <a:schemeClr val="bg1">
                    <a:lumMod val="75000"/>
                  </a:schemeClr>
                </a:solidFill>
                <a:ea typeface="ＭＳ Ｐゴシック" charset="0"/>
                <a:cs typeface="ＭＳ Ｐゴシック" charset="0"/>
              </a:rPr>
              <a:t>Which_open_source_software_is_best_for_network_data_analysis</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8419948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Tools of Social Network Analysis</a:t>
            </a:r>
          </a:p>
        </p:txBody>
      </p:sp>
      <p:sp>
        <p:nvSpPr>
          <p:cNvPr id="83970" name="Content Placeholder 2"/>
          <p:cNvSpPr>
            <a:spLocks noGrp="1"/>
          </p:cNvSpPr>
          <p:nvPr>
            <p:ph idx="1"/>
          </p:nvPr>
        </p:nvSpPr>
        <p:spPr>
          <a:xfrm>
            <a:off x="457200" y="1268413"/>
            <a:ext cx="8229600" cy="5113337"/>
          </a:xfrm>
        </p:spPr>
        <p:txBody>
          <a:bodyPr/>
          <a:lstStyle/>
          <a:p>
            <a:r>
              <a:rPr lang="en-US" altLang="en-US" sz="4000">
                <a:latin typeface="Calibri" charset="0"/>
                <a:ea typeface="標楷體" charset="-120"/>
                <a:cs typeface="新細明體" charset="-120"/>
              </a:rPr>
              <a:t>Developer Tools</a:t>
            </a:r>
          </a:p>
          <a:p>
            <a:pPr lvl="1"/>
            <a:r>
              <a:rPr lang="en-US" altLang="en-US" sz="4000">
                <a:latin typeface="Calibri" charset="0"/>
                <a:ea typeface="標楷體" charset="-120"/>
                <a:cs typeface="新細明體" charset="-120"/>
              </a:rPr>
              <a:t>NetworkX</a:t>
            </a:r>
          </a:p>
          <a:p>
            <a:pPr lvl="1"/>
            <a:r>
              <a:rPr lang="en-US" altLang="en-US" sz="4000">
                <a:latin typeface="Calibri" charset="0"/>
                <a:ea typeface="標楷體" charset="-120"/>
                <a:cs typeface="新細明體" charset="-120"/>
              </a:rPr>
              <a:t>iGraph</a:t>
            </a:r>
          </a:p>
          <a:p>
            <a:pPr lvl="1"/>
            <a:r>
              <a:rPr lang="en-US" altLang="en-US" sz="4000">
                <a:latin typeface="Calibri" charset="0"/>
                <a:ea typeface="標楷體" charset="-120"/>
                <a:cs typeface="新細明體" charset="-120"/>
              </a:rPr>
              <a:t>SNAP</a:t>
            </a:r>
          </a:p>
          <a:p>
            <a:pPr lvl="1"/>
            <a:r>
              <a:rPr lang="en-US" altLang="en-US" sz="4000">
                <a:latin typeface="Calibri" charset="0"/>
                <a:ea typeface="標楷體" charset="-120"/>
                <a:cs typeface="新細明體" charset="-120"/>
              </a:rPr>
              <a:t>sigma.js</a:t>
            </a:r>
          </a:p>
          <a:p>
            <a:endParaRPr lang="en-US" altLang="en-US" sz="4000">
              <a:latin typeface="Calibri" charset="0"/>
              <a:ea typeface="標楷體" charset="-120"/>
              <a:cs typeface="新細明體" charset="-120"/>
            </a:endParaRPr>
          </a:p>
        </p:txBody>
      </p:sp>
      <p:sp>
        <p:nvSpPr>
          <p:cNvPr id="839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A8C1509-5191-E344-B197-8C777607AE74}" type="slidenum">
              <a:rPr kumimoji="0" lang="zh-TW" altLang="en-US" sz="1200">
                <a:solidFill>
                  <a:srgbClr val="898989"/>
                </a:solidFill>
                <a:latin typeface="Calibri" charset="0"/>
                <a:ea typeface="新細明體" charset="-120"/>
              </a:rPr>
              <a:pPr eaLnBrk="1" hangingPunct="1"/>
              <a:t>78</a:t>
            </a:fld>
            <a:endParaRPr kumimoji="0" lang="zh-TW" altLang="en-US" sz="1200">
              <a:solidFill>
                <a:srgbClr val="898989"/>
              </a:solidFill>
              <a:latin typeface="Calibri" charset="0"/>
              <a:ea typeface="新細明體" charset="-120"/>
            </a:endParaRPr>
          </a:p>
        </p:txBody>
      </p:sp>
      <p:sp>
        <p:nvSpPr>
          <p:cNvPr id="5" name="Rectangle 4"/>
          <p:cNvSpPr/>
          <p:nvPr/>
        </p:nvSpPr>
        <p:spPr>
          <a:xfrm>
            <a:off x="1258888" y="6605588"/>
            <a:ext cx="7200900"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www.researchgate.net</a:t>
            </a:r>
            <a:r>
              <a:rPr lang="en-US" sz="1000" dirty="0">
                <a:solidFill>
                  <a:schemeClr val="bg1">
                    <a:lumMod val="75000"/>
                  </a:schemeClr>
                </a:solidFill>
                <a:ea typeface="ＭＳ Ｐゴシック" charset="0"/>
                <a:cs typeface="ＭＳ Ｐゴシック" charset="0"/>
              </a:rPr>
              <a:t>/post/</a:t>
            </a:r>
            <a:r>
              <a:rPr lang="en-US" sz="1000" dirty="0" err="1">
                <a:solidFill>
                  <a:schemeClr val="bg1">
                    <a:lumMod val="75000"/>
                  </a:schemeClr>
                </a:solidFill>
                <a:ea typeface="ＭＳ Ｐゴシック" charset="0"/>
                <a:cs typeface="ＭＳ Ｐゴシック" charset="0"/>
              </a:rPr>
              <a:t>Which_open_source_software_is_best_for_network_data_analysis</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32108702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468313" y="0"/>
            <a:ext cx="8229600" cy="765175"/>
          </a:xfrm>
        </p:spPr>
        <p:txBody>
          <a:bodyPr/>
          <a:lstStyle/>
          <a:p>
            <a:r>
              <a:rPr lang="en-US" altLang="en-US">
                <a:solidFill>
                  <a:schemeClr val="accent1"/>
                </a:solidFill>
                <a:latin typeface="Calibri" charset="0"/>
                <a:ea typeface="標楷體" charset="-120"/>
                <a:cs typeface="新細明體" charset="-120"/>
              </a:rPr>
              <a:t>Gephi</a:t>
            </a:r>
          </a:p>
        </p:txBody>
      </p:sp>
      <p:sp>
        <p:nvSpPr>
          <p:cNvPr id="849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DFBD5C5-9C91-CE4E-A937-442EAA2B18FE}" type="slidenum">
              <a:rPr kumimoji="0" lang="zh-TW" altLang="en-US" sz="1200">
                <a:solidFill>
                  <a:srgbClr val="898989"/>
                </a:solidFill>
                <a:latin typeface="Calibri" charset="0"/>
                <a:ea typeface="新細明體" charset="-120"/>
              </a:rPr>
              <a:pPr eaLnBrk="1" hangingPunct="1"/>
              <a:t>79</a:t>
            </a:fld>
            <a:endParaRPr kumimoji="0" lang="zh-TW" altLang="en-US" sz="1200">
              <a:solidFill>
                <a:srgbClr val="898989"/>
              </a:solidFill>
              <a:latin typeface="Calibri" charset="0"/>
              <a:ea typeface="新細明體" charset="-120"/>
            </a:endParaRPr>
          </a:p>
        </p:txBody>
      </p:sp>
      <p:pic>
        <p:nvPicPr>
          <p:cNvPr id="849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3" y="765175"/>
            <a:ext cx="7839075"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5"/>
          <p:cNvSpPr>
            <a:spLocks noChangeArrowheads="1"/>
          </p:cNvSpPr>
          <p:nvPr/>
        </p:nvSpPr>
        <p:spPr bwMode="auto">
          <a:xfrm>
            <a:off x="3614738" y="6524625"/>
            <a:ext cx="191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https://gephi.org/</a:t>
            </a:r>
            <a:endParaRPr lang="en-US" altLang="en-US" sz="1800"/>
          </a:p>
        </p:txBody>
      </p:sp>
    </p:spTree>
    <p:extLst>
      <p:ext uri="{BB962C8B-B14F-4D97-AF65-F5344CB8AC3E}">
        <p14:creationId xmlns:p14="http://schemas.microsoft.com/office/powerpoint/2010/main" val="950363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274638"/>
            <a:ext cx="8229600" cy="6178550"/>
          </a:xfrm>
        </p:spPr>
        <p:txBody>
          <a:bodyPr>
            <a:normAutofit fontScale="90000"/>
          </a:bodyPr>
          <a:lstStyle/>
          <a:p>
            <a:r>
              <a:rPr lang="en-US" altLang="zh-TW" sz="10000" dirty="0">
                <a:solidFill>
                  <a:srgbClr val="FF0000"/>
                </a:solidFill>
                <a:latin typeface="Calibri" charset="0"/>
                <a:ea typeface="標楷體" charset="-120"/>
                <a:cs typeface="新細明體" charset="-120"/>
              </a:rPr>
              <a:t>Social </a:t>
            </a:r>
            <a:br>
              <a:rPr lang="en-US" altLang="zh-TW" sz="10000" dirty="0">
                <a:solidFill>
                  <a:srgbClr val="FF0000"/>
                </a:solidFill>
                <a:latin typeface="Calibri" charset="0"/>
                <a:ea typeface="標楷體" charset="-120"/>
                <a:cs typeface="新細明體" charset="-120"/>
              </a:rPr>
            </a:br>
            <a:r>
              <a:rPr lang="en-US" altLang="zh-TW" sz="10000" dirty="0">
                <a:solidFill>
                  <a:srgbClr val="FF0000"/>
                </a:solidFill>
                <a:latin typeface="Calibri" charset="0"/>
                <a:ea typeface="標楷體" charset="-120"/>
                <a:cs typeface="新細明體" charset="-120"/>
              </a:rPr>
              <a:t>Network </a:t>
            </a:r>
            <a:br>
              <a:rPr lang="en-US" altLang="zh-TW" sz="10000" dirty="0">
                <a:solidFill>
                  <a:srgbClr val="FF0000"/>
                </a:solidFill>
                <a:latin typeface="Calibri" charset="0"/>
                <a:ea typeface="標楷體" charset="-120"/>
                <a:cs typeface="新細明體" charset="-120"/>
              </a:rPr>
            </a:br>
            <a:r>
              <a:rPr lang="en-US" altLang="zh-TW" sz="10000" dirty="0">
                <a:solidFill>
                  <a:srgbClr val="FF0000"/>
                </a:solidFill>
                <a:latin typeface="Calibri" charset="0"/>
                <a:ea typeface="標楷體" charset="-120"/>
                <a:cs typeface="新細明體" charset="-120"/>
              </a:rPr>
              <a:t>Analysis</a:t>
            </a:r>
            <a:br>
              <a:rPr lang="en-US" altLang="zh-TW" sz="10000" dirty="0">
                <a:solidFill>
                  <a:srgbClr val="FF0000"/>
                </a:solidFill>
                <a:latin typeface="Calibri" charset="0"/>
                <a:ea typeface="標楷體" charset="-120"/>
                <a:cs typeface="新細明體" charset="-120"/>
              </a:rPr>
            </a:br>
            <a:r>
              <a:rPr lang="en-US" altLang="zh-TW" sz="10000" dirty="0">
                <a:solidFill>
                  <a:srgbClr val="FF0000"/>
                </a:solidFill>
                <a:latin typeface="Calibri" charset="0"/>
                <a:ea typeface="標楷體" charset="-120"/>
                <a:cs typeface="新細明體" charset="-120"/>
              </a:rPr>
              <a:t>(SNA)</a:t>
            </a:r>
            <a:endParaRPr lang="en-US" altLang="en-US" sz="10000" dirty="0">
              <a:solidFill>
                <a:srgbClr val="FF0000"/>
              </a:solidFill>
              <a:latin typeface="Calibri" charset="0"/>
              <a:ea typeface="標楷體" charset="-120"/>
              <a:cs typeface="新細明體" charset="-120"/>
            </a:endParaRPr>
          </a:p>
        </p:txBody>
      </p:sp>
      <p:sp>
        <p:nvSpPr>
          <p:cNvPr id="225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9B1C268-289D-EA4D-9396-4A6E1ECC9F14}" type="slidenum">
              <a:rPr kumimoji="0" lang="zh-TW" altLang="en-US" sz="1200">
                <a:solidFill>
                  <a:srgbClr val="898989"/>
                </a:solidFill>
                <a:latin typeface="Calibri" charset="0"/>
              </a:rPr>
              <a:pPr eaLnBrk="1" hangingPunct="1"/>
              <a:t>8</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40974471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457200" y="274638"/>
            <a:ext cx="8229600" cy="706437"/>
          </a:xfrm>
        </p:spPr>
        <p:txBody>
          <a:bodyPr>
            <a:normAutofit fontScale="90000"/>
          </a:bodyPr>
          <a:lstStyle/>
          <a:p>
            <a:r>
              <a:rPr lang="en-US" altLang="en-US">
                <a:solidFill>
                  <a:srgbClr val="4F81BD"/>
                </a:solidFill>
                <a:latin typeface="Calibri" charset="0"/>
                <a:ea typeface="標楷體" charset="-120"/>
                <a:cs typeface="新細明體" charset="-120"/>
              </a:rPr>
              <a:t>UCINET</a:t>
            </a:r>
          </a:p>
        </p:txBody>
      </p:sp>
      <p:sp>
        <p:nvSpPr>
          <p:cNvPr id="860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7FC22BF-4708-5746-BEE5-B1A8C50E4D11}" type="slidenum">
              <a:rPr kumimoji="0" lang="zh-TW" altLang="en-US" sz="1200">
                <a:solidFill>
                  <a:srgbClr val="898989"/>
                </a:solidFill>
                <a:latin typeface="Calibri" charset="0"/>
                <a:ea typeface="新細明體" charset="-120"/>
              </a:rPr>
              <a:pPr eaLnBrk="1" hangingPunct="1"/>
              <a:t>80</a:t>
            </a:fld>
            <a:endParaRPr kumimoji="0" lang="zh-TW" altLang="en-US" sz="1200">
              <a:solidFill>
                <a:srgbClr val="898989"/>
              </a:solidFill>
              <a:latin typeface="Calibri" charset="0"/>
              <a:ea typeface="新細明體" charset="-120"/>
            </a:endParaRPr>
          </a:p>
        </p:txBody>
      </p:sp>
      <p:pic>
        <p:nvPicPr>
          <p:cNvPr id="860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27138"/>
            <a:ext cx="882015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5"/>
          <p:cNvSpPr>
            <a:spLocks noChangeArrowheads="1"/>
          </p:cNvSpPr>
          <p:nvPr/>
        </p:nvSpPr>
        <p:spPr bwMode="auto">
          <a:xfrm>
            <a:off x="1476375" y="6488113"/>
            <a:ext cx="6173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1800">
                <a:hlinkClick r:id="rId3"/>
              </a:rPr>
              <a:t>https://sites.google.com/site/ucinetsoftware/home</a:t>
            </a:r>
            <a:endParaRPr lang="en-US" altLang="en-US" sz="1800"/>
          </a:p>
        </p:txBody>
      </p:sp>
    </p:spTree>
    <p:extLst>
      <p:ext uri="{BB962C8B-B14F-4D97-AF65-F5344CB8AC3E}">
        <p14:creationId xmlns:p14="http://schemas.microsoft.com/office/powerpoint/2010/main" val="32424585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C204CA1-D704-2944-90A3-4DFD8156A475}" type="slidenum">
              <a:rPr kumimoji="0" lang="zh-TW" altLang="en-US" sz="1200">
                <a:solidFill>
                  <a:srgbClr val="898989"/>
                </a:solidFill>
                <a:latin typeface="Calibri" charset="0"/>
                <a:ea typeface="新細明體" charset="-120"/>
              </a:rPr>
              <a:pPr eaLnBrk="1" hangingPunct="1"/>
              <a:t>81</a:t>
            </a:fld>
            <a:endParaRPr kumimoji="0" lang="zh-TW" altLang="en-US" sz="1200">
              <a:solidFill>
                <a:srgbClr val="898989"/>
              </a:solidFill>
              <a:latin typeface="Calibri" charset="0"/>
              <a:ea typeface="新細明體" charset="-120"/>
            </a:endParaRPr>
          </a:p>
        </p:txBody>
      </p:sp>
      <p:pic>
        <p:nvPicPr>
          <p:cNvPr id="8704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909638"/>
            <a:ext cx="6583363"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7"/>
          <p:cNvSpPr>
            <a:spLocks noChangeArrowheads="1"/>
          </p:cNvSpPr>
          <p:nvPr/>
        </p:nvSpPr>
        <p:spPr bwMode="auto">
          <a:xfrm>
            <a:off x="2268538" y="6491288"/>
            <a:ext cx="4608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http://vlado.fmf.uni-lj.si/pub/networks/pajek/</a:t>
            </a:r>
            <a:endParaRPr lang="en-US" altLang="en-US" sz="1800"/>
          </a:p>
          <a:p>
            <a:pPr eaLnBrk="1" hangingPunct="1"/>
            <a:endParaRPr lang="en-US" altLang="en-US" sz="1800"/>
          </a:p>
        </p:txBody>
      </p:sp>
      <p:sp>
        <p:nvSpPr>
          <p:cNvPr id="87044" name="Title 1"/>
          <p:cNvSpPr>
            <a:spLocks noGrp="1"/>
          </p:cNvSpPr>
          <p:nvPr>
            <p:ph type="title"/>
          </p:nvPr>
        </p:nvSpPr>
        <p:spPr>
          <a:xfrm>
            <a:off x="457200" y="115888"/>
            <a:ext cx="8229600" cy="649287"/>
          </a:xfrm>
        </p:spPr>
        <p:txBody>
          <a:bodyPr>
            <a:normAutofit fontScale="90000"/>
          </a:bodyPr>
          <a:lstStyle/>
          <a:p>
            <a:r>
              <a:rPr lang="en-US" altLang="en-US">
                <a:solidFill>
                  <a:srgbClr val="4F81BD"/>
                </a:solidFill>
                <a:latin typeface="Calibri" charset="0"/>
                <a:ea typeface="標楷體" charset="-120"/>
                <a:cs typeface="新細明體" charset="-120"/>
              </a:rPr>
              <a:t>Pajek</a:t>
            </a:r>
          </a:p>
        </p:txBody>
      </p:sp>
    </p:spTree>
    <p:extLst>
      <p:ext uri="{BB962C8B-B14F-4D97-AF65-F5344CB8AC3E}">
        <p14:creationId xmlns:p14="http://schemas.microsoft.com/office/powerpoint/2010/main" val="21973373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115888"/>
            <a:ext cx="8229600" cy="649287"/>
          </a:xfrm>
        </p:spPr>
        <p:txBody>
          <a:bodyPr>
            <a:normAutofit fontScale="90000"/>
          </a:bodyPr>
          <a:lstStyle/>
          <a:p>
            <a:r>
              <a:rPr lang="en-US" altLang="en-US">
                <a:solidFill>
                  <a:srgbClr val="4F81BD"/>
                </a:solidFill>
                <a:latin typeface="Calibri" charset="0"/>
                <a:ea typeface="標楷體" charset="-120"/>
                <a:cs typeface="新細明體" charset="-120"/>
              </a:rPr>
              <a:t>Pajek</a:t>
            </a:r>
          </a:p>
        </p:txBody>
      </p:sp>
      <p:sp>
        <p:nvSpPr>
          <p:cNvPr id="880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9F552F5-567A-3843-80AB-5C5433B1321F}" type="slidenum">
              <a:rPr kumimoji="0" lang="zh-TW" altLang="en-US" sz="1200">
                <a:solidFill>
                  <a:srgbClr val="898989"/>
                </a:solidFill>
                <a:latin typeface="Calibri" charset="0"/>
                <a:ea typeface="新細明體" charset="-120"/>
              </a:rPr>
              <a:pPr eaLnBrk="1" hangingPunct="1"/>
              <a:t>82</a:t>
            </a:fld>
            <a:endParaRPr kumimoji="0" lang="zh-TW" altLang="en-US" sz="1200">
              <a:solidFill>
                <a:srgbClr val="898989"/>
              </a:solidFill>
              <a:latin typeface="Calibri" charset="0"/>
              <a:ea typeface="新細明體" charset="-120"/>
            </a:endParaRPr>
          </a:p>
        </p:txBody>
      </p:sp>
      <p:pic>
        <p:nvPicPr>
          <p:cNvPr id="8806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836613"/>
            <a:ext cx="6840538"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2843213" y="6488113"/>
            <a:ext cx="317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http://mrvar.fdv.uni-lj.si/pajek/</a:t>
            </a:r>
            <a:endParaRPr lang="en-US" altLang="en-US" sz="1800"/>
          </a:p>
        </p:txBody>
      </p:sp>
    </p:spTree>
    <p:extLst>
      <p:ext uri="{BB962C8B-B14F-4D97-AF65-F5344CB8AC3E}">
        <p14:creationId xmlns:p14="http://schemas.microsoft.com/office/powerpoint/2010/main" val="12819918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457200" y="115888"/>
            <a:ext cx="8229600" cy="720725"/>
          </a:xfrm>
        </p:spPr>
        <p:txBody>
          <a:bodyPr>
            <a:normAutofit fontScale="90000"/>
          </a:bodyPr>
          <a:lstStyle/>
          <a:p>
            <a:r>
              <a:rPr lang="en-US" altLang="en-US">
                <a:solidFill>
                  <a:srgbClr val="4F81BD"/>
                </a:solidFill>
                <a:latin typeface="Calibri" charset="0"/>
                <a:ea typeface="標楷體" charset="-120"/>
                <a:cs typeface="新細明體" charset="-120"/>
              </a:rPr>
              <a:t>NodeXL</a:t>
            </a:r>
          </a:p>
        </p:txBody>
      </p:sp>
      <p:sp>
        <p:nvSpPr>
          <p:cNvPr id="890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E5AC3B0-0B31-1A4D-B007-BAD34385E8EF}" type="slidenum">
              <a:rPr kumimoji="0" lang="zh-TW" altLang="en-US" sz="1200">
                <a:solidFill>
                  <a:srgbClr val="898989"/>
                </a:solidFill>
                <a:latin typeface="Calibri" charset="0"/>
                <a:ea typeface="新細明體" charset="-120"/>
              </a:rPr>
              <a:pPr eaLnBrk="1" hangingPunct="1"/>
              <a:t>83</a:t>
            </a:fld>
            <a:endParaRPr kumimoji="0" lang="zh-TW" altLang="en-US" sz="1200">
              <a:solidFill>
                <a:srgbClr val="898989"/>
              </a:solidFill>
              <a:latin typeface="Calibri" charset="0"/>
              <a:ea typeface="新細明體" charset="-120"/>
            </a:endParaRPr>
          </a:p>
        </p:txBody>
      </p:sp>
      <p:pic>
        <p:nvPicPr>
          <p:cNvPr id="89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163" y="931863"/>
            <a:ext cx="7812087"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6"/>
          <p:cNvSpPr>
            <a:spLocks noChangeArrowheads="1"/>
          </p:cNvSpPr>
          <p:nvPr/>
        </p:nvSpPr>
        <p:spPr bwMode="auto">
          <a:xfrm>
            <a:off x="3132138" y="6478588"/>
            <a:ext cx="312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https://nodexl.codeplex.com/</a:t>
            </a:r>
            <a:endParaRPr lang="en-US" altLang="en-US" sz="1800"/>
          </a:p>
        </p:txBody>
      </p:sp>
    </p:spTree>
    <p:extLst>
      <p:ext uri="{BB962C8B-B14F-4D97-AF65-F5344CB8AC3E}">
        <p14:creationId xmlns:p14="http://schemas.microsoft.com/office/powerpoint/2010/main" val="1608835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457200" y="115888"/>
            <a:ext cx="8229600" cy="792162"/>
          </a:xfrm>
        </p:spPr>
        <p:txBody>
          <a:bodyPr/>
          <a:lstStyle/>
          <a:p>
            <a:r>
              <a:rPr lang="en-US" altLang="en-US">
                <a:solidFill>
                  <a:srgbClr val="4F81BD"/>
                </a:solidFill>
                <a:latin typeface="Calibri" charset="0"/>
                <a:ea typeface="標楷體" charset="-120"/>
                <a:cs typeface="新細明體" charset="-120"/>
              </a:rPr>
              <a:t>Cytoscape</a:t>
            </a:r>
          </a:p>
        </p:txBody>
      </p:sp>
      <p:sp>
        <p:nvSpPr>
          <p:cNvPr id="901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74C4138-FF09-5241-A1AF-2EDBDE053D1F}" type="slidenum">
              <a:rPr kumimoji="0" lang="zh-TW" altLang="en-US" sz="1200">
                <a:solidFill>
                  <a:srgbClr val="898989"/>
                </a:solidFill>
                <a:latin typeface="Calibri" charset="0"/>
                <a:ea typeface="新細明體" charset="-120"/>
              </a:rPr>
              <a:pPr eaLnBrk="1" hangingPunct="1"/>
              <a:t>84</a:t>
            </a:fld>
            <a:endParaRPr kumimoji="0" lang="zh-TW" altLang="en-US" sz="1200">
              <a:solidFill>
                <a:srgbClr val="898989"/>
              </a:solidFill>
              <a:latin typeface="Calibri" charset="0"/>
              <a:ea typeface="新細明體" charset="-120"/>
            </a:endParaRPr>
          </a:p>
        </p:txBody>
      </p:sp>
      <p:pic>
        <p:nvPicPr>
          <p:cNvPr id="901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01725"/>
            <a:ext cx="91440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5"/>
          <p:cNvSpPr>
            <a:spLocks noChangeArrowheads="1"/>
          </p:cNvSpPr>
          <p:nvPr/>
        </p:nvSpPr>
        <p:spPr bwMode="auto">
          <a:xfrm>
            <a:off x="3059113" y="6508750"/>
            <a:ext cx="2827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1800">
                <a:hlinkClick r:id="rId3"/>
              </a:rPr>
              <a:t>http://www.cytoscape.org/</a:t>
            </a:r>
            <a:endParaRPr lang="en-US" altLang="en-US" sz="1800"/>
          </a:p>
        </p:txBody>
      </p:sp>
    </p:spTree>
    <p:extLst>
      <p:ext uri="{BB962C8B-B14F-4D97-AF65-F5344CB8AC3E}">
        <p14:creationId xmlns:p14="http://schemas.microsoft.com/office/powerpoint/2010/main" val="37253909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457200" y="0"/>
            <a:ext cx="8229600" cy="765175"/>
          </a:xfrm>
        </p:spPr>
        <p:txBody>
          <a:bodyPr/>
          <a:lstStyle/>
          <a:p>
            <a:r>
              <a:rPr lang="en-US" altLang="en-US">
                <a:solidFill>
                  <a:srgbClr val="4F81BD"/>
                </a:solidFill>
                <a:latin typeface="Calibri" charset="0"/>
                <a:ea typeface="標楷體" charset="-120"/>
                <a:cs typeface="新細明體" charset="-120"/>
              </a:rPr>
              <a:t>NetworkX</a:t>
            </a:r>
          </a:p>
        </p:txBody>
      </p:sp>
      <p:sp>
        <p:nvSpPr>
          <p:cNvPr id="91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2D07205-7E54-B546-A558-697B45622CC3}" type="slidenum">
              <a:rPr kumimoji="0" lang="zh-TW" altLang="en-US" sz="1200">
                <a:solidFill>
                  <a:srgbClr val="898989"/>
                </a:solidFill>
                <a:latin typeface="Calibri" charset="0"/>
                <a:ea typeface="新細明體" charset="-120"/>
              </a:rPr>
              <a:pPr eaLnBrk="1" hangingPunct="1"/>
              <a:t>85</a:t>
            </a:fld>
            <a:endParaRPr kumimoji="0" lang="zh-TW" altLang="en-US" sz="1200">
              <a:solidFill>
                <a:srgbClr val="898989"/>
              </a:solidFill>
              <a:latin typeface="Calibri" charset="0"/>
              <a:ea typeface="新細明體" charset="-120"/>
            </a:endParaRPr>
          </a:p>
        </p:txBody>
      </p:sp>
      <p:pic>
        <p:nvPicPr>
          <p:cNvPr id="911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91440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Rectangle 5"/>
          <p:cNvSpPr>
            <a:spLocks noChangeArrowheads="1"/>
          </p:cNvSpPr>
          <p:nvPr/>
        </p:nvSpPr>
        <p:spPr bwMode="auto">
          <a:xfrm>
            <a:off x="3203575" y="6488113"/>
            <a:ext cx="281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https://networkx.github.io/</a:t>
            </a:r>
            <a:endParaRPr lang="en-US" altLang="en-US" sz="1800"/>
          </a:p>
        </p:txBody>
      </p:sp>
    </p:spTree>
    <p:extLst>
      <p:ext uri="{BB962C8B-B14F-4D97-AF65-F5344CB8AC3E}">
        <p14:creationId xmlns:p14="http://schemas.microsoft.com/office/powerpoint/2010/main" val="32275455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457200" y="115888"/>
            <a:ext cx="8229600" cy="792162"/>
          </a:xfrm>
        </p:spPr>
        <p:txBody>
          <a:bodyPr/>
          <a:lstStyle/>
          <a:p>
            <a:r>
              <a:rPr lang="en-US" altLang="en-US">
                <a:solidFill>
                  <a:srgbClr val="4F81BD"/>
                </a:solidFill>
                <a:latin typeface="Calibri" charset="0"/>
                <a:ea typeface="標楷體" charset="-120"/>
                <a:cs typeface="新細明體" charset="-120"/>
              </a:rPr>
              <a:t>igraph</a:t>
            </a:r>
          </a:p>
        </p:txBody>
      </p:sp>
      <p:sp>
        <p:nvSpPr>
          <p:cNvPr id="921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A1CFEFF-D791-FA4A-9A24-6179D727758A}" type="slidenum">
              <a:rPr kumimoji="0" lang="zh-TW" altLang="en-US" sz="1200">
                <a:solidFill>
                  <a:srgbClr val="898989"/>
                </a:solidFill>
                <a:latin typeface="Calibri" charset="0"/>
                <a:ea typeface="新細明體" charset="-120"/>
              </a:rPr>
              <a:pPr eaLnBrk="1" hangingPunct="1"/>
              <a:t>86</a:t>
            </a:fld>
            <a:endParaRPr kumimoji="0" lang="zh-TW" altLang="en-US" sz="1200">
              <a:solidFill>
                <a:srgbClr val="898989"/>
              </a:solidFill>
              <a:latin typeface="Calibri" charset="0"/>
              <a:ea typeface="新細明體" charset="-120"/>
            </a:endParaRPr>
          </a:p>
        </p:txBody>
      </p:sp>
      <p:pic>
        <p:nvPicPr>
          <p:cNvPr id="921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31863"/>
            <a:ext cx="9144000"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5"/>
          <p:cNvSpPr>
            <a:spLocks noChangeArrowheads="1"/>
          </p:cNvSpPr>
          <p:nvPr/>
        </p:nvSpPr>
        <p:spPr bwMode="auto">
          <a:xfrm>
            <a:off x="3059113" y="6465888"/>
            <a:ext cx="313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http://igraph.org/redirect.html</a:t>
            </a:r>
            <a:endParaRPr lang="en-US" altLang="en-US" sz="1800"/>
          </a:p>
        </p:txBody>
      </p:sp>
    </p:spTree>
    <p:extLst>
      <p:ext uri="{BB962C8B-B14F-4D97-AF65-F5344CB8AC3E}">
        <p14:creationId xmlns:p14="http://schemas.microsoft.com/office/powerpoint/2010/main" val="22279383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457200" y="0"/>
            <a:ext cx="8229600" cy="692150"/>
          </a:xfrm>
        </p:spPr>
        <p:txBody>
          <a:bodyPr>
            <a:normAutofit fontScale="90000"/>
          </a:bodyPr>
          <a:lstStyle/>
          <a:p>
            <a:r>
              <a:rPr lang="en-US" altLang="en-US">
                <a:solidFill>
                  <a:srgbClr val="4F81BD"/>
                </a:solidFill>
                <a:latin typeface="Calibri" charset="0"/>
                <a:ea typeface="標楷體" charset="-120"/>
                <a:cs typeface="新細明體" charset="-120"/>
              </a:rPr>
              <a:t>SNAP</a:t>
            </a:r>
          </a:p>
        </p:txBody>
      </p:sp>
      <p:sp>
        <p:nvSpPr>
          <p:cNvPr id="931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03CD159-E2D1-B048-938C-FB06701D71B4}" type="slidenum">
              <a:rPr kumimoji="0" lang="zh-TW" altLang="en-US" sz="1200">
                <a:solidFill>
                  <a:srgbClr val="898989"/>
                </a:solidFill>
                <a:latin typeface="Calibri" charset="0"/>
                <a:ea typeface="新細明體" charset="-120"/>
              </a:rPr>
              <a:pPr eaLnBrk="1" hangingPunct="1"/>
              <a:t>87</a:t>
            </a:fld>
            <a:endParaRPr kumimoji="0" lang="zh-TW" altLang="en-US" sz="1200">
              <a:solidFill>
                <a:srgbClr val="898989"/>
              </a:solidFill>
              <a:latin typeface="Calibri" charset="0"/>
              <a:ea typeface="新細明體" charset="-120"/>
            </a:endParaRPr>
          </a:p>
        </p:txBody>
      </p:sp>
      <p:pic>
        <p:nvPicPr>
          <p:cNvPr id="931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65175"/>
            <a:ext cx="795655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Rectangle 5"/>
          <p:cNvSpPr>
            <a:spLocks noChangeArrowheads="1"/>
          </p:cNvSpPr>
          <p:nvPr/>
        </p:nvSpPr>
        <p:spPr bwMode="auto">
          <a:xfrm>
            <a:off x="3348038" y="6491288"/>
            <a:ext cx="2684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http://snap.stanford.edu/</a:t>
            </a:r>
            <a:endParaRPr lang="en-US" altLang="en-US" sz="1800"/>
          </a:p>
        </p:txBody>
      </p:sp>
    </p:spTree>
    <p:extLst>
      <p:ext uri="{BB962C8B-B14F-4D97-AF65-F5344CB8AC3E}">
        <p14:creationId xmlns:p14="http://schemas.microsoft.com/office/powerpoint/2010/main" val="36483321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457200" y="0"/>
            <a:ext cx="8229600" cy="692150"/>
          </a:xfrm>
        </p:spPr>
        <p:txBody>
          <a:bodyPr>
            <a:normAutofit fontScale="90000"/>
          </a:bodyPr>
          <a:lstStyle/>
          <a:p>
            <a:r>
              <a:rPr lang="en-US" altLang="en-US">
                <a:solidFill>
                  <a:schemeClr val="accent1"/>
                </a:solidFill>
                <a:latin typeface="Calibri" charset="0"/>
                <a:ea typeface="標楷體" charset="-120"/>
                <a:cs typeface="新細明體" charset="-120"/>
              </a:rPr>
              <a:t>sigma.js</a:t>
            </a:r>
          </a:p>
        </p:txBody>
      </p:sp>
      <p:sp>
        <p:nvSpPr>
          <p:cNvPr id="9421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C3B5DBE-3D78-3E41-BF04-1B80081B040A}" type="slidenum">
              <a:rPr kumimoji="0" lang="zh-TW" altLang="en-US" sz="1200">
                <a:solidFill>
                  <a:srgbClr val="898989"/>
                </a:solidFill>
                <a:latin typeface="Calibri" charset="0"/>
                <a:ea typeface="新細明體" charset="-120"/>
              </a:rPr>
              <a:pPr eaLnBrk="1" hangingPunct="1"/>
              <a:t>88</a:t>
            </a:fld>
            <a:endParaRPr kumimoji="0" lang="zh-TW" altLang="en-US" sz="1200">
              <a:solidFill>
                <a:srgbClr val="898989"/>
              </a:solidFill>
              <a:latin typeface="Calibri" charset="0"/>
              <a:ea typeface="新細明體" charset="-120"/>
            </a:endParaRPr>
          </a:p>
        </p:txBody>
      </p:sp>
      <p:pic>
        <p:nvPicPr>
          <p:cNvPr id="9421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5175"/>
            <a:ext cx="7812087"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6"/>
          <p:cNvSpPr>
            <a:spLocks noChangeArrowheads="1"/>
          </p:cNvSpPr>
          <p:nvPr/>
        </p:nvSpPr>
        <p:spPr bwMode="auto">
          <a:xfrm>
            <a:off x="3563938" y="6488113"/>
            <a:ext cx="2017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http://sigmajs.org/</a:t>
            </a:r>
            <a:endParaRPr lang="en-US" altLang="en-US" sz="1800"/>
          </a:p>
        </p:txBody>
      </p:sp>
    </p:spTree>
    <p:extLst>
      <p:ext uri="{BB962C8B-B14F-4D97-AF65-F5344CB8AC3E}">
        <p14:creationId xmlns:p14="http://schemas.microsoft.com/office/powerpoint/2010/main" val="1612841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a:xfrm>
            <a:off x="457200" y="274638"/>
            <a:ext cx="8229600" cy="6323012"/>
          </a:xfrm>
        </p:spPr>
        <p:txBody>
          <a:bodyPr/>
          <a:lstStyle/>
          <a:p>
            <a:r>
              <a:rPr lang="en-US" altLang="en-US" sz="9600">
                <a:solidFill>
                  <a:srgbClr val="FF0000"/>
                </a:solidFill>
                <a:latin typeface="Calibri" charset="0"/>
                <a:ea typeface="標楷體" charset="-120"/>
                <a:cs typeface="新細明體" charset="-120"/>
              </a:rPr>
              <a:t>Comparison of </a:t>
            </a:r>
            <a:br>
              <a:rPr lang="en-US" altLang="en-US" sz="9600">
                <a:solidFill>
                  <a:srgbClr val="FF0000"/>
                </a:solidFill>
                <a:latin typeface="Calibri" charset="0"/>
                <a:ea typeface="標楷體" charset="-120"/>
                <a:cs typeface="新細明體" charset="-120"/>
              </a:rPr>
            </a:br>
            <a:r>
              <a:rPr lang="en-US" altLang="en-US" sz="9600">
                <a:solidFill>
                  <a:srgbClr val="FF0000"/>
                </a:solidFill>
                <a:latin typeface="Calibri" charset="0"/>
                <a:ea typeface="標楷體" charset="-120"/>
                <a:cs typeface="新細明體" charset="-120"/>
              </a:rPr>
              <a:t>Social Network Analysis (SNA) </a:t>
            </a:r>
            <a:br>
              <a:rPr lang="en-US" altLang="en-US" sz="9600">
                <a:solidFill>
                  <a:srgbClr val="FF0000"/>
                </a:solidFill>
                <a:latin typeface="Calibri" charset="0"/>
                <a:ea typeface="標楷體" charset="-120"/>
                <a:cs typeface="新細明體" charset="-120"/>
              </a:rPr>
            </a:br>
            <a:r>
              <a:rPr lang="en-US" altLang="en-US" sz="9600">
                <a:solidFill>
                  <a:srgbClr val="FF0000"/>
                </a:solidFill>
                <a:latin typeface="Calibri" charset="0"/>
                <a:ea typeface="標楷體" charset="-120"/>
                <a:cs typeface="新細明體" charset="-120"/>
              </a:rPr>
              <a:t>Tools</a:t>
            </a:r>
          </a:p>
        </p:txBody>
      </p:sp>
      <p:sp>
        <p:nvSpPr>
          <p:cNvPr id="1894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01806D3-B34B-A742-B591-FFF8B39D86D9}" type="slidenum">
              <a:rPr kumimoji="0" lang="zh-TW" altLang="en-US" sz="1200">
                <a:solidFill>
                  <a:srgbClr val="898989"/>
                </a:solidFill>
                <a:latin typeface="Calibri" charset="0"/>
                <a:ea typeface="新細明體" charset="-120"/>
              </a:rPr>
              <a:pPr eaLnBrk="1" hangingPunct="1"/>
              <a:t>89</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3284591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標題 1"/>
          <p:cNvSpPr>
            <a:spLocks noGrp="1"/>
          </p:cNvSpPr>
          <p:nvPr>
            <p:ph type="title"/>
          </p:nvPr>
        </p:nvSpPr>
        <p:spPr/>
        <p:txBody>
          <a:bodyPr>
            <a:normAutofit fontScale="90000"/>
          </a:bodyPr>
          <a:lstStyle/>
          <a:p>
            <a:r>
              <a:rPr lang="en-US" altLang="zh-TW" sz="8000">
                <a:solidFill>
                  <a:srgbClr val="FF0000"/>
                </a:solidFill>
                <a:latin typeface="Calibri" charset="0"/>
                <a:ea typeface="標楷體" charset="-120"/>
                <a:cs typeface="新細明體" charset="-120"/>
              </a:rPr>
              <a:t>Social Computing</a:t>
            </a:r>
            <a:endParaRPr lang="zh-TW" altLang="en-US" sz="8000">
              <a:solidFill>
                <a:srgbClr val="FF0000"/>
              </a:solidFill>
              <a:latin typeface="Calibri" charset="0"/>
              <a:ea typeface="標楷體" charset="-120"/>
              <a:cs typeface="新細明體" charset="-120"/>
            </a:endParaRPr>
          </a:p>
        </p:txBody>
      </p:sp>
      <p:sp>
        <p:nvSpPr>
          <p:cNvPr id="39938" name="內容版面配置區 2"/>
          <p:cNvSpPr>
            <a:spLocks noGrp="1"/>
          </p:cNvSpPr>
          <p:nvPr>
            <p:ph idx="1"/>
          </p:nvPr>
        </p:nvSpPr>
        <p:spPr/>
        <p:txBody>
          <a:bodyPr/>
          <a:lstStyle/>
          <a:p>
            <a:r>
              <a:rPr lang="en-US" altLang="zh-TW" sz="6000" dirty="0">
                <a:solidFill>
                  <a:schemeClr val="accent1"/>
                </a:solidFill>
                <a:latin typeface="Calibri" charset="0"/>
                <a:ea typeface="標楷體" charset="-120"/>
                <a:cs typeface="新細明體" charset="-120"/>
              </a:rPr>
              <a:t>Social Network Analysis</a:t>
            </a:r>
          </a:p>
          <a:p>
            <a:r>
              <a:rPr lang="en-US" altLang="zh-TW" sz="6000" dirty="0">
                <a:solidFill>
                  <a:schemeClr val="accent1"/>
                </a:solidFill>
                <a:latin typeface="Calibri" charset="0"/>
                <a:ea typeface="標楷體" charset="-120"/>
                <a:cs typeface="新細明體" charset="-120"/>
              </a:rPr>
              <a:t>Link mining</a:t>
            </a:r>
          </a:p>
          <a:p>
            <a:r>
              <a:rPr lang="en-US" altLang="zh-TW" sz="6000" dirty="0">
                <a:solidFill>
                  <a:schemeClr val="accent1"/>
                </a:solidFill>
                <a:latin typeface="Calibri" charset="0"/>
                <a:ea typeface="標楷體" charset="-120"/>
                <a:cs typeface="新細明體" charset="-120"/>
              </a:rPr>
              <a:t>Community Detection</a:t>
            </a:r>
          </a:p>
          <a:p>
            <a:r>
              <a:rPr lang="en-US" altLang="zh-TW" sz="6000" dirty="0">
                <a:solidFill>
                  <a:schemeClr val="accent1"/>
                </a:solidFill>
                <a:latin typeface="Calibri" charset="0"/>
                <a:ea typeface="標楷體" charset="-120"/>
                <a:cs typeface="新細明體" charset="-120"/>
              </a:rPr>
              <a:t>Social Recommendation</a:t>
            </a:r>
            <a:endParaRPr lang="zh-TW" altLang="en-US" sz="6000" dirty="0">
              <a:solidFill>
                <a:schemeClr val="accent1"/>
              </a:solidFill>
              <a:latin typeface="Calibri" charset="0"/>
              <a:ea typeface="標楷體" charset="-120"/>
              <a:cs typeface="新細明體" charset="-120"/>
            </a:endParaRPr>
          </a:p>
          <a:p>
            <a:endParaRPr lang="zh-TW" altLang="en-US" sz="6000" dirty="0">
              <a:solidFill>
                <a:schemeClr val="accent1"/>
              </a:solidFill>
              <a:latin typeface="Calibri" charset="0"/>
              <a:ea typeface="標楷體" charset="-120"/>
              <a:cs typeface="新細明體" charset="-120"/>
            </a:endParaRPr>
          </a:p>
        </p:txBody>
      </p:sp>
      <p:sp>
        <p:nvSpPr>
          <p:cNvPr id="3993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FE6989B-97C5-D445-A42F-F34C2FE2EA42}" type="slidenum">
              <a:rPr kumimoji="0" lang="zh-TW" altLang="en-US" sz="1200">
                <a:solidFill>
                  <a:srgbClr val="898989"/>
                </a:solidFill>
                <a:latin typeface="Calibri" charset="0"/>
              </a:rPr>
              <a:pPr eaLnBrk="1" hangingPunct="1"/>
              <a:t>9</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208995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General Comparison of SNA Tools</a:t>
            </a:r>
          </a:p>
        </p:txBody>
      </p:sp>
      <p:sp>
        <p:nvSpPr>
          <p:cNvPr id="1904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69808ED-D092-034D-8CF2-8C1A645559F4}" type="slidenum">
              <a:rPr kumimoji="0" lang="zh-TW" altLang="en-US" sz="1200">
                <a:solidFill>
                  <a:srgbClr val="898989"/>
                </a:solidFill>
                <a:latin typeface="Calibri" charset="0"/>
                <a:ea typeface="新細明體" charset="-120"/>
              </a:rPr>
              <a:pPr eaLnBrk="1" hangingPunct="1"/>
              <a:t>90</a:t>
            </a:fld>
            <a:endParaRPr kumimoji="0" lang="zh-TW" altLang="en-US" sz="1200">
              <a:solidFill>
                <a:srgbClr val="898989"/>
              </a:solidFill>
              <a:latin typeface="Calibri" charset="0"/>
              <a:ea typeface="新細明體" charset="-120"/>
            </a:endParaRPr>
          </a:p>
        </p:txBody>
      </p:sp>
      <p:sp>
        <p:nvSpPr>
          <p:cNvPr id="190467" name="Rectangle 4"/>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pic>
        <p:nvPicPr>
          <p:cNvPr id="19046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40038"/>
            <a:ext cx="91440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Rectangle 7"/>
          <p:cNvSpPr>
            <a:spLocks noChangeArrowheads="1"/>
          </p:cNvSpPr>
          <p:nvPr/>
        </p:nvSpPr>
        <p:spPr bwMode="auto">
          <a:xfrm>
            <a:off x="3348038" y="6237288"/>
            <a:ext cx="2443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39637086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nvPr>
        </p:nvSpPr>
        <p:spPr>
          <a:xfrm>
            <a:off x="457200" y="188913"/>
            <a:ext cx="8229600" cy="1228725"/>
          </a:xfrm>
        </p:spPr>
        <p:txBody>
          <a:bodyPr>
            <a:normAutofit fontScale="90000"/>
          </a:bodyPr>
          <a:lstStyle/>
          <a:p>
            <a:r>
              <a:rPr lang="en-US" altLang="en-US">
                <a:solidFill>
                  <a:srgbClr val="4F81BD"/>
                </a:solidFill>
                <a:latin typeface="Calibri" charset="0"/>
                <a:ea typeface="標楷體" charset="-120"/>
                <a:cs typeface="新細明體" charset="-120"/>
              </a:rPr>
              <a:t>Network Types </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Supported by SNA Tools</a:t>
            </a:r>
          </a:p>
        </p:txBody>
      </p:sp>
      <p:sp>
        <p:nvSpPr>
          <p:cNvPr id="1914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AAAE584-801F-0E4D-B4BD-EA419104B85A}" type="slidenum">
              <a:rPr kumimoji="0" lang="zh-TW" altLang="en-US" sz="1200">
                <a:solidFill>
                  <a:srgbClr val="898989"/>
                </a:solidFill>
                <a:latin typeface="Calibri" charset="0"/>
                <a:ea typeface="新細明體" charset="-120"/>
              </a:rPr>
              <a:pPr eaLnBrk="1" hangingPunct="1"/>
              <a:t>91</a:t>
            </a:fld>
            <a:endParaRPr kumimoji="0" lang="zh-TW" altLang="en-US" sz="1200">
              <a:solidFill>
                <a:srgbClr val="898989"/>
              </a:solidFill>
              <a:latin typeface="Calibri" charset="0"/>
              <a:ea typeface="新細明體" charset="-120"/>
            </a:endParaRPr>
          </a:p>
        </p:txBody>
      </p:sp>
      <p:pic>
        <p:nvPicPr>
          <p:cNvPr id="1914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916113"/>
            <a:ext cx="89265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Rectangle 6"/>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sp>
        <p:nvSpPr>
          <p:cNvPr id="191493" name="Rectangle 7"/>
          <p:cNvSpPr>
            <a:spLocks noChangeArrowheads="1"/>
          </p:cNvSpPr>
          <p:nvPr/>
        </p:nvSpPr>
        <p:spPr bwMode="auto">
          <a:xfrm>
            <a:off x="3348038" y="6237288"/>
            <a:ext cx="2443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36752245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title"/>
          </p:nvPr>
        </p:nvSpPr>
        <p:spPr>
          <a:xfrm>
            <a:off x="468313" y="115888"/>
            <a:ext cx="8229600" cy="1143000"/>
          </a:xfrm>
        </p:spPr>
        <p:txBody>
          <a:bodyPr>
            <a:normAutofit fontScale="90000"/>
          </a:bodyPr>
          <a:lstStyle/>
          <a:p>
            <a:r>
              <a:rPr lang="en-US" altLang="en-US">
                <a:solidFill>
                  <a:srgbClr val="4F81BD"/>
                </a:solidFill>
                <a:latin typeface="Calibri" charset="0"/>
                <a:ea typeface="標楷體" charset="-120"/>
                <a:cs typeface="新細明體" charset="-120"/>
              </a:rPr>
              <a:t>Graph Layout </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Supported by SNA Tools</a:t>
            </a:r>
          </a:p>
        </p:txBody>
      </p:sp>
      <p:sp>
        <p:nvSpPr>
          <p:cNvPr id="1925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5678608-9A64-C842-A1EE-B3F8248E13EB}" type="slidenum">
              <a:rPr kumimoji="0" lang="zh-TW" altLang="en-US" sz="1200">
                <a:solidFill>
                  <a:srgbClr val="898989"/>
                </a:solidFill>
                <a:latin typeface="Calibri" charset="0"/>
                <a:ea typeface="新細明體" charset="-120"/>
              </a:rPr>
              <a:pPr eaLnBrk="1" hangingPunct="1"/>
              <a:t>92</a:t>
            </a:fld>
            <a:endParaRPr kumimoji="0" lang="zh-TW" altLang="en-US" sz="1200">
              <a:solidFill>
                <a:srgbClr val="898989"/>
              </a:solidFill>
              <a:latin typeface="Calibri" charset="0"/>
              <a:ea typeface="新細明體" charset="-120"/>
            </a:endParaRPr>
          </a:p>
        </p:txBody>
      </p:sp>
      <p:pic>
        <p:nvPicPr>
          <p:cNvPr id="1925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12875"/>
            <a:ext cx="67452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Rectangle 6"/>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sp>
        <p:nvSpPr>
          <p:cNvPr id="192517" name="Rectangle 7"/>
          <p:cNvSpPr>
            <a:spLocks noChangeArrowheads="1"/>
          </p:cNvSpPr>
          <p:nvPr/>
        </p:nvSpPr>
        <p:spPr bwMode="auto">
          <a:xfrm>
            <a:off x="3348038" y="6300788"/>
            <a:ext cx="2443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26570847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Execution Time for SNA Features</a:t>
            </a:r>
          </a:p>
        </p:txBody>
      </p:sp>
      <p:sp>
        <p:nvSpPr>
          <p:cNvPr id="1935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C692F39-6C7B-A64B-BCF8-8C69E666BFE3}" type="slidenum">
              <a:rPr kumimoji="0" lang="zh-TW" altLang="en-US" sz="1200">
                <a:solidFill>
                  <a:srgbClr val="898989"/>
                </a:solidFill>
                <a:latin typeface="Calibri" charset="0"/>
                <a:ea typeface="新細明體" charset="-120"/>
              </a:rPr>
              <a:pPr eaLnBrk="1" hangingPunct="1"/>
              <a:t>93</a:t>
            </a:fld>
            <a:endParaRPr kumimoji="0" lang="zh-TW" altLang="en-US" sz="1200">
              <a:solidFill>
                <a:srgbClr val="898989"/>
              </a:solidFill>
              <a:latin typeface="Calibri" charset="0"/>
              <a:ea typeface="新細明體" charset="-120"/>
            </a:endParaRPr>
          </a:p>
        </p:txBody>
      </p:sp>
      <p:pic>
        <p:nvPicPr>
          <p:cNvPr id="1935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57338"/>
            <a:ext cx="91313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33725"/>
            <a:ext cx="91090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Rectangle 7"/>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sp>
        <p:nvSpPr>
          <p:cNvPr id="193542" name="Rectangle 8"/>
          <p:cNvSpPr>
            <a:spLocks noChangeArrowheads="1"/>
          </p:cNvSpPr>
          <p:nvPr/>
        </p:nvSpPr>
        <p:spPr bwMode="auto">
          <a:xfrm>
            <a:off x="3348038" y="6237288"/>
            <a:ext cx="2443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36848732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a:xfrm>
            <a:off x="468313" y="9525"/>
            <a:ext cx="8229600" cy="503238"/>
          </a:xfrm>
        </p:spPr>
        <p:txBody>
          <a:bodyPr/>
          <a:lstStyle/>
          <a:p>
            <a:r>
              <a:rPr lang="en-US" altLang="en-US" sz="2600">
                <a:solidFill>
                  <a:srgbClr val="4F81BD"/>
                </a:solidFill>
                <a:latin typeface="Calibri" charset="0"/>
                <a:ea typeface="標楷體" charset="-120"/>
                <a:cs typeface="新細明體" charset="-120"/>
              </a:rPr>
              <a:t>Comparative analysis of Social Networking Analysis tools</a:t>
            </a:r>
          </a:p>
        </p:txBody>
      </p:sp>
      <p:sp>
        <p:nvSpPr>
          <p:cNvPr id="1945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74A030A-45B4-8F4C-BE48-17CEFA7CC3B1}" type="slidenum">
              <a:rPr kumimoji="0" lang="zh-TW" altLang="en-US" sz="1200">
                <a:solidFill>
                  <a:srgbClr val="898989"/>
                </a:solidFill>
                <a:latin typeface="Calibri" charset="0"/>
                <a:ea typeface="新細明體" charset="-120"/>
              </a:rPr>
              <a:pPr eaLnBrk="1" hangingPunct="1"/>
              <a:t>94</a:t>
            </a:fld>
            <a:endParaRPr kumimoji="0" lang="zh-TW" altLang="en-US" sz="1200">
              <a:solidFill>
                <a:srgbClr val="898989"/>
              </a:solidFill>
              <a:latin typeface="Calibri" charset="0"/>
              <a:ea typeface="新細明體" charset="-120"/>
            </a:endParaRPr>
          </a:p>
        </p:txBody>
      </p:sp>
      <p:pic>
        <p:nvPicPr>
          <p:cNvPr id="1945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49275"/>
            <a:ext cx="8243887"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50825" y="6627813"/>
            <a:ext cx="8569325" cy="230187"/>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err="1">
                <a:solidFill>
                  <a:schemeClr val="bg1">
                    <a:lumMod val="75000"/>
                  </a:schemeClr>
                </a:solidFill>
                <a:ea typeface="ＭＳ Ｐゴシック" charset="0"/>
                <a:cs typeface="ＭＳ Ｐゴシック" charset="0"/>
              </a:rPr>
              <a:t>Agrawal</a:t>
            </a:r>
            <a:r>
              <a:rPr lang="en-US" sz="900" dirty="0">
                <a:solidFill>
                  <a:schemeClr val="bg1">
                    <a:lumMod val="75000"/>
                  </a:schemeClr>
                </a:solidFill>
                <a:ea typeface="ＭＳ Ｐゴシック" charset="0"/>
                <a:cs typeface="ＭＳ Ｐゴシック" charset="0"/>
              </a:rPr>
              <a:t>, H., Thakur, A., </a:t>
            </a:r>
            <a:r>
              <a:rPr lang="en-US" sz="900" dirty="0" err="1">
                <a:solidFill>
                  <a:schemeClr val="bg1">
                    <a:lumMod val="75000"/>
                  </a:schemeClr>
                </a:solidFill>
                <a:ea typeface="ＭＳ Ｐゴシック" charset="0"/>
                <a:cs typeface="ＭＳ Ｐゴシック" charset="0"/>
              </a:rPr>
              <a:t>Slathia</a:t>
            </a:r>
            <a:r>
              <a:rPr lang="en-US" sz="900" dirty="0">
                <a:solidFill>
                  <a:schemeClr val="bg1">
                    <a:lumMod val="75000"/>
                  </a:schemeClr>
                </a:solidFill>
                <a:ea typeface="ＭＳ Ｐゴシック" charset="0"/>
                <a:cs typeface="ＭＳ Ｐゴシック" charset="0"/>
              </a:rPr>
              <a:t>, R., &amp; </a:t>
            </a:r>
            <a:r>
              <a:rPr lang="en-US" sz="900" dirty="0" err="1">
                <a:solidFill>
                  <a:schemeClr val="bg1">
                    <a:lumMod val="75000"/>
                  </a:schemeClr>
                </a:solidFill>
                <a:ea typeface="ＭＳ Ｐゴシック" charset="0"/>
                <a:cs typeface="ＭＳ Ｐゴシック" charset="0"/>
              </a:rPr>
              <a:t>Sumangali</a:t>
            </a:r>
            <a:r>
              <a:rPr lang="en-US" sz="900" dirty="0">
                <a:solidFill>
                  <a:schemeClr val="bg1">
                    <a:lumMod val="75000"/>
                  </a:schemeClr>
                </a:solidFill>
                <a:ea typeface="ＭＳ Ｐゴシック" charset="0"/>
                <a:cs typeface="ＭＳ Ｐゴシック" charset="0"/>
              </a:rPr>
              <a:t>, K. (2015). A Comparative Analysis of Social Networking Analysis Tools. J Inform Tech </a:t>
            </a:r>
            <a:r>
              <a:rPr lang="en-US" sz="900" dirty="0" err="1">
                <a:solidFill>
                  <a:schemeClr val="bg1">
                    <a:lumMod val="75000"/>
                  </a:schemeClr>
                </a:solidFill>
                <a:ea typeface="ＭＳ Ｐゴシック" charset="0"/>
                <a:cs typeface="ＭＳ Ｐゴシック" charset="0"/>
              </a:rPr>
              <a:t>Softw</a:t>
            </a:r>
            <a:r>
              <a:rPr lang="en-US" sz="900" dirty="0">
                <a:solidFill>
                  <a:schemeClr val="bg1">
                    <a:lumMod val="75000"/>
                  </a:schemeClr>
                </a:solidFill>
                <a:ea typeface="ＭＳ Ｐゴシック" charset="0"/>
                <a:cs typeface="ＭＳ Ｐゴシック" charset="0"/>
              </a:rPr>
              <a:t> </a:t>
            </a:r>
            <a:r>
              <a:rPr lang="en-US" sz="900" dirty="0" err="1">
                <a:solidFill>
                  <a:schemeClr val="bg1">
                    <a:lumMod val="75000"/>
                  </a:schemeClr>
                </a:solidFill>
                <a:ea typeface="ＭＳ Ｐゴシック" charset="0"/>
                <a:cs typeface="ＭＳ Ｐゴシック" charset="0"/>
              </a:rPr>
              <a:t>Eng</a:t>
            </a:r>
            <a:r>
              <a:rPr lang="en-US" sz="900" dirty="0">
                <a:solidFill>
                  <a:schemeClr val="bg1">
                    <a:lumMod val="75000"/>
                  </a:schemeClr>
                </a:solidFill>
                <a:ea typeface="ＭＳ Ｐゴシック" charset="0"/>
                <a:cs typeface="ＭＳ Ｐゴシック" charset="0"/>
              </a:rPr>
              <a:t>, 5(157), 2.</a:t>
            </a:r>
          </a:p>
        </p:txBody>
      </p:sp>
    </p:spTree>
    <p:extLst>
      <p:ext uri="{BB962C8B-B14F-4D97-AF65-F5344CB8AC3E}">
        <p14:creationId xmlns:p14="http://schemas.microsoft.com/office/powerpoint/2010/main" val="7714180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95EAE9A-05A0-F042-A414-8EC14CFB13C1}" type="slidenum">
              <a:rPr kumimoji="0" lang="zh-TW" altLang="en-US" sz="1200">
                <a:solidFill>
                  <a:srgbClr val="898989"/>
                </a:solidFill>
                <a:latin typeface="Calibri" charset="0"/>
                <a:ea typeface="新細明體" charset="-120"/>
              </a:rPr>
              <a:pPr eaLnBrk="1" hangingPunct="1"/>
              <a:t>95</a:t>
            </a:fld>
            <a:endParaRPr kumimoji="0" lang="zh-TW" altLang="en-US" sz="1200">
              <a:solidFill>
                <a:srgbClr val="898989"/>
              </a:solidFill>
              <a:latin typeface="Calibri" charset="0"/>
              <a:ea typeface="新細明體" charset="-120"/>
            </a:endParaRPr>
          </a:p>
        </p:txBody>
      </p:sp>
      <p:pic>
        <p:nvPicPr>
          <p:cNvPr id="1955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263" y="939800"/>
            <a:ext cx="774065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Title 1"/>
          <p:cNvSpPr>
            <a:spLocks noGrp="1"/>
          </p:cNvSpPr>
          <p:nvPr>
            <p:ph type="title"/>
          </p:nvPr>
        </p:nvSpPr>
        <p:spPr>
          <a:xfrm>
            <a:off x="468313" y="9525"/>
            <a:ext cx="8229600" cy="503238"/>
          </a:xfrm>
        </p:spPr>
        <p:txBody>
          <a:bodyPr/>
          <a:lstStyle/>
          <a:p>
            <a:r>
              <a:rPr lang="en-US" altLang="en-US" sz="2600">
                <a:solidFill>
                  <a:srgbClr val="4F81BD"/>
                </a:solidFill>
                <a:latin typeface="Calibri" charset="0"/>
                <a:ea typeface="標楷體" charset="-120"/>
                <a:cs typeface="新細明體" charset="-120"/>
              </a:rPr>
              <a:t>Comparative analysis of Social Networking Analysis tools</a:t>
            </a:r>
          </a:p>
        </p:txBody>
      </p:sp>
      <p:sp>
        <p:nvSpPr>
          <p:cNvPr id="7" name="Rectangle 6"/>
          <p:cNvSpPr/>
          <p:nvPr/>
        </p:nvSpPr>
        <p:spPr>
          <a:xfrm>
            <a:off x="250825" y="6627813"/>
            <a:ext cx="8569325" cy="230187"/>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err="1">
                <a:solidFill>
                  <a:schemeClr val="bg1">
                    <a:lumMod val="75000"/>
                  </a:schemeClr>
                </a:solidFill>
                <a:ea typeface="ＭＳ Ｐゴシック" charset="0"/>
                <a:cs typeface="ＭＳ Ｐゴシック" charset="0"/>
              </a:rPr>
              <a:t>Agrawal</a:t>
            </a:r>
            <a:r>
              <a:rPr lang="en-US" sz="900" dirty="0">
                <a:solidFill>
                  <a:schemeClr val="bg1">
                    <a:lumMod val="75000"/>
                  </a:schemeClr>
                </a:solidFill>
                <a:ea typeface="ＭＳ Ｐゴシック" charset="0"/>
                <a:cs typeface="ＭＳ Ｐゴシック" charset="0"/>
              </a:rPr>
              <a:t>, H., Thakur, A., </a:t>
            </a:r>
            <a:r>
              <a:rPr lang="en-US" sz="900" dirty="0" err="1">
                <a:solidFill>
                  <a:schemeClr val="bg1">
                    <a:lumMod val="75000"/>
                  </a:schemeClr>
                </a:solidFill>
                <a:ea typeface="ＭＳ Ｐゴシック" charset="0"/>
                <a:cs typeface="ＭＳ Ｐゴシック" charset="0"/>
              </a:rPr>
              <a:t>Slathia</a:t>
            </a:r>
            <a:r>
              <a:rPr lang="en-US" sz="900" dirty="0">
                <a:solidFill>
                  <a:schemeClr val="bg1">
                    <a:lumMod val="75000"/>
                  </a:schemeClr>
                </a:solidFill>
                <a:ea typeface="ＭＳ Ｐゴシック" charset="0"/>
                <a:cs typeface="ＭＳ Ｐゴシック" charset="0"/>
              </a:rPr>
              <a:t>, R., &amp; </a:t>
            </a:r>
            <a:r>
              <a:rPr lang="en-US" sz="900" dirty="0" err="1">
                <a:solidFill>
                  <a:schemeClr val="bg1">
                    <a:lumMod val="75000"/>
                  </a:schemeClr>
                </a:solidFill>
                <a:ea typeface="ＭＳ Ｐゴシック" charset="0"/>
                <a:cs typeface="ＭＳ Ｐゴシック" charset="0"/>
              </a:rPr>
              <a:t>Sumangali</a:t>
            </a:r>
            <a:r>
              <a:rPr lang="en-US" sz="900" dirty="0">
                <a:solidFill>
                  <a:schemeClr val="bg1">
                    <a:lumMod val="75000"/>
                  </a:schemeClr>
                </a:solidFill>
                <a:ea typeface="ＭＳ Ｐゴシック" charset="0"/>
                <a:cs typeface="ＭＳ Ｐゴシック" charset="0"/>
              </a:rPr>
              <a:t>, K. (2015). A Comparative Analysis of Social Networking Analysis Tools. J Inform Tech </a:t>
            </a:r>
            <a:r>
              <a:rPr lang="en-US" sz="900" dirty="0" err="1">
                <a:solidFill>
                  <a:schemeClr val="bg1">
                    <a:lumMod val="75000"/>
                  </a:schemeClr>
                </a:solidFill>
                <a:ea typeface="ＭＳ Ｐゴシック" charset="0"/>
                <a:cs typeface="ＭＳ Ｐゴシック" charset="0"/>
              </a:rPr>
              <a:t>Softw</a:t>
            </a:r>
            <a:r>
              <a:rPr lang="en-US" sz="900" dirty="0">
                <a:solidFill>
                  <a:schemeClr val="bg1">
                    <a:lumMod val="75000"/>
                  </a:schemeClr>
                </a:solidFill>
                <a:ea typeface="ＭＳ Ｐゴシック" charset="0"/>
                <a:cs typeface="ＭＳ Ｐゴシック" charset="0"/>
              </a:rPr>
              <a:t> </a:t>
            </a:r>
            <a:r>
              <a:rPr lang="en-US" sz="900" dirty="0" err="1">
                <a:solidFill>
                  <a:schemeClr val="bg1">
                    <a:lumMod val="75000"/>
                  </a:schemeClr>
                </a:solidFill>
                <a:ea typeface="ＭＳ Ｐゴシック" charset="0"/>
                <a:cs typeface="ＭＳ Ｐゴシック" charset="0"/>
              </a:rPr>
              <a:t>Eng</a:t>
            </a:r>
            <a:r>
              <a:rPr lang="en-US" sz="900" dirty="0">
                <a:solidFill>
                  <a:schemeClr val="bg1">
                    <a:lumMod val="75000"/>
                  </a:schemeClr>
                </a:solidFill>
                <a:ea typeface="ＭＳ Ｐゴシック" charset="0"/>
                <a:cs typeface="ＭＳ Ｐゴシック" charset="0"/>
              </a:rPr>
              <a:t>, 5(157), 2.</a:t>
            </a:r>
          </a:p>
        </p:txBody>
      </p:sp>
    </p:spTree>
    <p:extLst>
      <p:ext uri="{BB962C8B-B14F-4D97-AF65-F5344CB8AC3E}">
        <p14:creationId xmlns:p14="http://schemas.microsoft.com/office/powerpoint/2010/main" val="31633780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89B1D5C-3FDF-484B-8390-1CAB6B4BB8EB}" type="slidenum">
              <a:rPr kumimoji="0" lang="zh-TW" altLang="en-US" sz="1200">
                <a:solidFill>
                  <a:srgbClr val="898989"/>
                </a:solidFill>
                <a:latin typeface="Calibri" charset="0"/>
                <a:ea typeface="新細明體" charset="-120"/>
              </a:rPr>
              <a:pPr eaLnBrk="1" hangingPunct="1"/>
              <a:t>96</a:t>
            </a:fld>
            <a:endParaRPr kumimoji="0" lang="zh-TW" altLang="en-US" sz="1200">
              <a:solidFill>
                <a:srgbClr val="898989"/>
              </a:solidFill>
              <a:latin typeface="Calibri" charset="0"/>
              <a:ea typeface="新細明體" charset="-120"/>
            </a:endParaRPr>
          </a:p>
        </p:txBody>
      </p:sp>
      <p:pic>
        <p:nvPicPr>
          <p:cNvPr id="1966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52513"/>
            <a:ext cx="8675688"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0713"/>
            <a:ext cx="8651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itle 1"/>
          <p:cNvSpPr>
            <a:spLocks noGrp="1"/>
          </p:cNvSpPr>
          <p:nvPr>
            <p:ph type="title"/>
          </p:nvPr>
        </p:nvSpPr>
        <p:spPr>
          <a:xfrm>
            <a:off x="468313" y="9525"/>
            <a:ext cx="8229600" cy="503238"/>
          </a:xfrm>
        </p:spPr>
        <p:txBody>
          <a:bodyPr/>
          <a:lstStyle/>
          <a:p>
            <a:r>
              <a:rPr lang="en-US" altLang="en-US" sz="2600">
                <a:solidFill>
                  <a:srgbClr val="4F81BD"/>
                </a:solidFill>
                <a:latin typeface="Calibri" charset="0"/>
                <a:ea typeface="標楷體" charset="-120"/>
                <a:cs typeface="新細明體" charset="-120"/>
              </a:rPr>
              <a:t>Comparative analysis of Social Networking Analysis tools</a:t>
            </a:r>
          </a:p>
        </p:txBody>
      </p:sp>
      <p:sp>
        <p:nvSpPr>
          <p:cNvPr id="8" name="Rectangle 7"/>
          <p:cNvSpPr/>
          <p:nvPr/>
        </p:nvSpPr>
        <p:spPr>
          <a:xfrm>
            <a:off x="250825" y="6627813"/>
            <a:ext cx="8569325" cy="230187"/>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err="1">
                <a:solidFill>
                  <a:schemeClr val="bg1">
                    <a:lumMod val="75000"/>
                  </a:schemeClr>
                </a:solidFill>
                <a:ea typeface="ＭＳ Ｐゴシック" charset="0"/>
                <a:cs typeface="ＭＳ Ｐゴシック" charset="0"/>
              </a:rPr>
              <a:t>Agrawal</a:t>
            </a:r>
            <a:r>
              <a:rPr lang="en-US" sz="900" dirty="0">
                <a:solidFill>
                  <a:schemeClr val="bg1">
                    <a:lumMod val="75000"/>
                  </a:schemeClr>
                </a:solidFill>
                <a:ea typeface="ＭＳ Ｐゴシック" charset="0"/>
                <a:cs typeface="ＭＳ Ｐゴシック" charset="0"/>
              </a:rPr>
              <a:t>, H., Thakur, A., </a:t>
            </a:r>
            <a:r>
              <a:rPr lang="en-US" sz="900" dirty="0" err="1">
                <a:solidFill>
                  <a:schemeClr val="bg1">
                    <a:lumMod val="75000"/>
                  </a:schemeClr>
                </a:solidFill>
                <a:ea typeface="ＭＳ Ｐゴシック" charset="0"/>
                <a:cs typeface="ＭＳ Ｐゴシック" charset="0"/>
              </a:rPr>
              <a:t>Slathia</a:t>
            </a:r>
            <a:r>
              <a:rPr lang="en-US" sz="900" dirty="0">
                <a:solidFill>
                  <a:schemeClr val="bg1">
                    <a:lumMod val="75000"/>
                  </a:schemeClr>
                </a:solidFill>
                <a:ea typeface="ＭＳ Ｐゴシック" charset="0"/>
                <a:cs typeface="ＭＳ Ｐゴシック" charset="0"/>
              </a:rPr>
              <a:t>, R., &amp; </a:t>
            </a:r>
            <a:r>
              <a:rPr lang="en-US" sz="900" dirty="0" err="1">
                <a:solidFill>
                  <a:schemeClr val="bg1">
                    <a:lumMod val="75000"/>
                  </a:schemeClr>
                </a:solidFill>
                <a:ea typeface="ＭＳ Ｐゴシック" charset="0"/>
                <a:cs typeface="ＭＳ Ｐゴシック" charset="0"/>
              </a:rPr>
              <a:t>Sumangali</a:t>
            </a:r>
            <a:r>
              <a:rPr lang="en-US" sz="900" dirty="0">
                <a:solidFill>
                  <a:schemeClr val="bg1">
                    <a:lumMod val="75000"/>
                  </a:schemeClr>
                </a:solidFill>
                <a:ea typeface="ＭＳ Ｐゴシック" charset="0"/>
                <a:cs typeface="ＭＳ Ｐゴシック" charset="0"/>
              </a:rPr>
              <a:t>, K. (2015). A Comparative Analysis of Social Networking Analysis Tools. J Inform Tech </a:t>
            </a:r>
            <a:r>
              <a:rPr lang="en-US" sz="900" dirty="0" err="1">
                <a:solidFill>
                  <a:schemeClr val="bg1">
                    <a:lumMod val="75000"/>
                  </a:schemeClr>
                </a:solidFill>
                <a:ea typeface="ＭＳ Ｐゴシック" charset="0"/>
                <a:cs typeface="ＭＳ Ｐゴシック" charset="0"/>
              </a:rPr>
              <a:t>Softw</a:t>
            </a:r>
            <a:r>
              <a:rPr lang="en-US" sz="900" dirty="0">
                <a:solidFill>
                  <a:schemeClr val="bg1">
                    <a:lumMod val="75000"/>
                  </a:schemeClr>
                </a:solidFill>
                <a:ea typeface="ＭＳ Ｐゴシック" charset="0"/>
                <a:cs typeface="ＭＳ Ｐゴシック" charset="0"/>
              </a:rPr>
              <a:t> </a:t>
            </a:r>
            <a:r>
              <a:rPr lang="en-US" sz="900" dirty="0" err="1">
                <a:solidFill>
                  <a:schemeClr val="bg1">
                    <a:lumMod val="75000"/>
                  </a:schemeClr>
                </a:solidFill>
                <a:ea typeface="ＭＳ Ｐゴシック" charset="0"/>
                <a:cs typeface="ＭＳ Ｐゴシック" charset="0"/>
              </a:rPr>
              <a:t>Eng</a:t>
            </a:r>
            <a:r>
              <a:rPr lang="en-US" sz="900" dirty="0">
                <a:solidFill>
                  <a:schemeClr val="bg1">
                    <a:lumMod val="75000"/>
                  </a:schemeClr>
                </a:solidFill>
                <a:ea typeface="ＭＳ Ｐゴシック" charset="0"/>
                <a:cs typeface="ＭＳ Ｐゴシック" charset="0"/>
              </a:rPr>
              <a:t>, 5(157), 2.</a:t>
            </a:r>
          </a:p>
        </p:txBody>
      </p:sp>
    </p:spTree>
    <p:extLst>
      <p:ext uri="{BB962C8B-B14F-4D97-AF65-F5344CB8AC3E}">
        <p14:creationId xmlns:p14="http://schemas.microsoft.com/office/powerpoint/2010/main" val="25254366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008" y="31050"/>
            <a:ext cx="8229600" cy="1021686"/>
          </a:xfrm>
        </p:spPr>
        <p:txBody>
          <a:bodyPr>
            <a:normAutofit fontScale="90000"/>
          </a:bodyPr>
          <a:lstStyle/>
          <a:p>
            <a:r>
              <a:rPr lang="en-US" sz="3600" dirty="0">
                <a:solidFill>
                  <a:schemeClr val="accent1"/>
                </a:solidFill>
              </a:rPr>
              <a:t>A Survey of Tools for Community Detection and Mining in Social Networks</a:t>
            </a:r>
          </a:p>
        </p:txBody>
      </p:sp>
      <p:graphicFrame>
        <p:nvGraphicFramePr>
          <p:cNvPr id="5" name="Content Placeholder 4"/>
          <p:cNvGraphicFramePr>
            <a:graphicFrameLocks noGrp="1"/>
          </p:cNvGraphicFramePr>
          <p:nvPr>
            <p:ph idx="1"/>
          </p:nvPr>
        </p:nvGraphicFramePr>
        <p:xfrm>
          <a:off x="472008" y="1470876"/>
          <a:ext cx="8244408" cy="4995748"/>
        </p:xfrm>
        <a:graphic>
          <a:graphicData uri="http://schemas.openxmlformats.org/drawingml/2006/table">
            <a:tbl>
              <a:tblPr>
                <a:tableStyleId>{5C22544A-7EE6-4342-B048-85BDC9FD1C3A}</a:tableStyleId>
              </a:tblPr>
              <a:tblGrid>
                <a:gridCol w="2061102">
                  <a:extLst>
                    <a:ext uri="{9D8B030D-6E8A-4147-A177-3AD203B41FA5}">
                      <a16:colId xmlns:a16="http://schemas.microsoft.com/office/drawing/2014/main" val="20000"/>
                    </a:ext>
                  </a:extLst>
                </a:gridCol>
                <a:gridCol w="2061102">
                  <a:extLst>
                    <a:ext uri="{9D8B030D-6E8A-4147-A177-3AD203B41FA5}">
                      <a16:colId xmlns:a16="http://schemas.microsoft.com/office/drawing/2014/main" val="20001"/>
                    </a:ext>
                  </a:extLst>
                </a:gridCol>
                <a:gridCol w="2061102">
                  <a:extLst>
                    <a:ext uri="{9D8B030D-6E8A-4147-A177-3AD203B41FA5}">
                      <a16:colId xmlns:a16="http://schemas.microsoft.com/office/drawing/2014/main" val="20002"/>
                    </a:ext>
                  </a:extLst>
                </a:gridCol>
                <a:gridCol w="2061102">
                  <a:extLst>
                    <a:ext uri="{9D8B030D-6E8A-4147-A177-3AD203B41FA5}">
                      <a16:colId xmlns:a16="http://schemas.microsoft.com/office/drawing/2014/main" val="20003"/>
                    </a:ext>
                  </a:extLst>
                </a:gridCol>
              </a:tblGrid>
              <a:tr h="292100">
                <a:tc>
                  <a:txBody>
                    <a:bodyPr/>
                    <a:lstStyle/>
                    <a:p>
                      <a:pPr algn="l" fontAlgn="b"/>
                      <a:r>
                        <a:rPr lang="en-US" sz="2400" b="1" u="none" strike="noStrike" dirty="0">
                          <a:solidFill>
                            <a:srgbClr val="FF0000"/>
                          </a:solidFill>
                          <a:effectLst/>
                        </a:rPr>
                        <a:t>Tools</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203200">
                <a:tc>
                  <a:txBody>
                    <a:bodyPr/>
                    <a:lstStyle/>
                    <a:p>
                      <a:pPr algn="l" fontAlgn="ctr"/>
                      <a:r>
                        <a:rPr lang="en-US" sz="2400" u="none" strike="noStrike">
                          <a:effectLst/>
                        </a:rPr>
                        <a:t>Version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hr-HR" sz="2400" u="none" strike="noStrike" dirty="0">
                          <a:effectLst/>
                        </a:rPr>
                        <a:t>4.1</a:t>
                      </a:r>
                      <a:endParaRPr lang="hr-HR" sz="2400" b="0" i="0" u="none" strike="noStrike" dirty="0">
                        <a:solidFill>
                          <a:srgbClr val="000000"/>
                        </a:solidFill>
                        <a:effectLst/>
                        <a:latin typeface="Arial" charset="0"/>
                      </a:endParaRPr>
                    </a:p>
                  </a:txBody>
                  <a:tcPr marL="6350" marR="6350" marT="6350" marB="0" anchor="ctr"/>
                </a:tc>
                <a:tc>
                  <a:txBody>
                    <a:bodyPr/>
                    <a:lstStyle/>
                    <a:p>
                      <a:pPr algn="ctr" fontAlgn="ctr"/>
                      <a:r>
                        <a:rPr lang="hr-HR" sz="2400" u="none" strike="noStrike">
                          <a:effectLst/>
                        </a:rPr>
                        <a:t>0.9.1 </a:t>
                      </a:r>
                      <a:endParaRPr lang="hr-HR" sz="2400" b="0" i="0" u="none" strike="noStrike">
                        <a:solidFill>
                          <a:srgbClr val="000000"/>
                        </a:solidFill>
                        <a:effectLst/>
                        <a:latin typeface="Arial" charset="0"/>
                      </a:endParaRPr>
                    </a:p>
                  </a:txBody>
                  <a:tcPr marL="6350" marR="6350" marT="6350" marB="0" anchor="ctr"/>
                </a:tc>
                <a:tc>
                  <a:txBody>
                    <a:bodyPr/>
                    <a:lstStyle/>
                    <a:p>
                      <a:pPr algn="ctr" fontAlgn="ctr"/>
                      <a:r>
                        <a:rPr lang="nb-NO" sz="2400" u="none" strike="noStrike">
                          <a:effectLst/>
                        </a:rPr>
                        <a:t>1.0.1 </a:t>
                      </a:r>
                      <a:endParaRPr lang="nb-NO"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1"/>
                  </a:ext>
                </a:extLst>
              </a:tr>
              <a:tr h="457200">
                <a:tc>
                  <a:txBody>
                    <a:bodyPr/>
                    <a:lstStyle/>
                    <a:p>
                      <a:pPr algn="l" fontAlgn="ctr"/>
                      <a:r>
                        <a:rPr lang="en-US" sz="2400" u="none" strike="noStrike">
                          <a:effectLst/>
                        </a:rPr>
                        <a:t>Website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err="1">
                          <a:effectLst/>
                        </a:rPr>
                        <a:t>vlado.fmf.uni­lj.si</a:t>
                      </a:r>
                      <a:r>
                        <a:rPr lang="en-US" sz="2400" u="none" strike="noStrike" dirty="0">
                          <a:effectLst/>
                        </a:rPr>
                        <a:t>/pub/networks/</a:t>
                      </a:r>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err="1">
                          <a:effectLst/>
                        </a:rPr>
                        <a:t>gephi.org</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igraph.org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2"/>
                  </a:ext>
                </a:extLst>
              </a:tr>
              <a:tr h="203200">
                <a:tc>
                  <a:txBody>
                    <a:bodyPr/>
                    <a:lstStyle/>
                    <a:p>
                      <a:pPr algn="l" fontAlgn="ctr"/>
                      <a:r>
                        <a:rPr lang="en-US" sz="2400" u="none" strike="noStrike">
                          <a:effectLst/>
                        </a:rPr>
                        <a:t>Type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Software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Software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Library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3"/>
                  </a:ext>
                </a:extLst>
              </a:tr>
              <a:tr h="317500">
                <a:tc>
                  <a:txBody>
                    <a:bodyPr/>
                    <a:lstStyle/>
                    <a:p>
                      <a:pPr algn="l" fontAlgn="ctr"/>
                      <a:r>
                        <a:rPr lang="en-US" sz="2400" u="none" strike="noStrike">
                          <a:effectLst/>
                        </a:rPr>
                        <a:t>Platform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Windows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Windows, Mac OS X, Linux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de-DE" sz="2400" u="none" strike="noStrike">
                          <a:effectLst/>
                        </a:rPr>
                        <a:t>R, Python, C/C++ </a:t>
                      </a:r>
                      <a:endParaRPr lang="de-DE"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4"/>
                  </a:ext>
                </a:extLst>
              </a:tr>
              <a:tr h="304800">
                <a:tc>
                  <a:txBody>
                    <a:bodyPr/>
                    <a:lstStyle/>
                    <a:p>
                      <a:pPr algn="l" fontAlgn="ctr"/>
                      <a:r>
                        <a:rPr lang="en-US" sz="2400" u="none" strike="noStrike">
                          <a:effectLst/>
                        </a:rPr>
                        <a:t>License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Free and Commercial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Open source and free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Open source and free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5"/>
                  </a:ext>
                </a:extLst>
              </a:tr>
              <a:tr h="317500">
                <a:tc>
                  <a:txBody>
                    <a:bodyPr/>
                    <a:lstStyle/>
                    <a:p>
                      <a:pPr algn="l" fontAlgn="ctr"/>
                      <a:r>
                        <a:rPr lang="en-US" sz="2400" u="none" strike="noStrike">
                          <a:effectLst/>
                        </a:rPr>
                        <a:t>Number of nodes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1 Billion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0.6 Million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&gt;1 Million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6"/>
                  </a:ext>
                </a:extLst>
              </a:tr>
              <a:tr h="562178">
                <a:tc>
                  <a:txBody>
                    <a:bodyPr/>
                    <a:lstStyle/>
                    <a:p>
                      <a:pPr algn="l" fontAlgn="ctr"/>
                      <a:r>
                        <a:rPr lang="en-US" sz="2400" u="none" strike="noStrike" dirty="0">
                          <a:effectLst/>
                        </a:rPr>
                        <a:t>Computing Time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Medium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Fast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Fast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97</a:t>
            </a:fld>
            <a:endParaRPr lang="zh-TW" altLang="en-US"/>
          </a:p>
        </p:txBody>
      </p:sp>
      <p:sp>
        <p:nvSpPr>
          <p:cNvPr id="6" name="Rectangle 5"/>
          <p:cNvSpPr/>
          <p:nvPr/>
        </p:nvSpPr>
        <p:spPr>
          <a:xfrm>
            <a:off x="647564" y="6519862"/>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7" name="Rectangle 6"/>
          <p:cNvSpPr/>
          <p:nvPr/>
        </p:nvSpPr>
        <p:spPr>
          <a:xfrm>
            <a:off x="3203848" y="1074925"/>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40564092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18355" y="2459396"/>
          <a:ext cx="8507289" cy="2952327"/>
        </p:xfrm>
        <a:graphic>
          <a:graphicData uri="http://schemas.openxmlformats.org/drawingml/2006/table">
            <a:tbl>
              <a:tblPr>
                <a:tableStyleId>{5C22544A-7EE6-4342-B048-85BDC9FD1C3A}</a:tableStyleId>
              </a:tblPr>
              <a:tblGrid>
                <a:gridCol w="3812991">
                  <a:extLst>
                    <a:ext uri="{9D8B030D-6E8A-4147-A177-3AD203B41FA5}">
                      <a16:colId xmlns:a16="http://schemas.microsoft.com/office/drawing/2014/main" val="20000"/>
                    </a:ext>
                  </a:extLst>
                </a:gridCol>
                <a:gridCol w="1564766">
                  <a:extLst>
                    <a:ext uri="{9D8B030D-6E8A-4147-A177-3AD203B41FA5}">
                      <a16:colId xmlns:a16="http://schemas.microsoft.com/office/drawing/2014/main" val="20001"/>
                    </a:ext>
                  </a:extLst>
                </a:gridCol>
                <a:gridCol w="1564766">
                  <a:extLst>
                    <a:ext uri="{9D8B030D-6E8A-4147-A177-3AD203B41FA5}">
                      <a16:colId xmlns:a16="http://schemas.microsoft.com/office/drawing/2014/main" val="20002"/>
                    </a:ext>
                  </a:extLst>
                </a:gridCol>
                <a:gridCol w="1564766">
                  <a:extLst>
                    <a:ext uri="{9D8B030D-6E8A-4147-A177-3AD203B41FA5}">
                      <a16:colId xmlns:a16="http://schemas.microsoft.com/office/drawing/2014/main" val="20003"/>
                    </a:ext>
                  </a:extLst>
                </a:gridCol>
              </a:tblGrid>
              <a:tr h="539326">
                <a:tc>
                  <a:txBody>
                    <a:bodyPr/>
                    <a:lstStyle/>
                    <a:p>
                      <a:pPr algn="l" fontAlgn="b"/>
                      <a:r>
                        <a:rPr lang="en-US" sz="2400" b="1" u="none" strike="noStrike" dirty="0">
                          <a:solidFill>
                            <a:srgbClr val="FF0000"/>
                          </a:solidFill>
                          <a:effectLst/>
                        </a:rPr>
                        <a:t>Network Type </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539326">
                <a:tc>
                  <a:txBody>
                    <a:bodyPr/>
                    <a:lstStyle/>
                    <a:p>
                      <a:pPr algn="l" fontAlgn="b"/>
                      <a:r>
                        <a:rPr lang="en-US" sz="2400" u="none" strike="noStrike">
                          <a:effectLst/>
                        </a:rPr>
                        <a:t>1-mode network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1"/>
                  </a:ext>
                </a:extLst>
              </a:tr>
              <a:tr h="539326">
                <a:tc>
                  <a:txBody>
                    <a:bodyPr/>
                    <a:lstStyle/>
                    <a:p>
                      <a:pPr algn="l" fontAlgn="b"/>
                      <a:r>
                        <a:rPr lang="en-US" sz="2400" u="none" strike="noStrike">
                          <a:effectLst/>
                        </a:rPr>
                        <a:t>2-mode network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2"/>
                  </a:ext>
                </a:extLst>
              </a:tr>
              <a:tr h="539326">
                <a:tc>
                  <a:txBody>
                    <a:bodyPr/>
                    <a:lstStyle/>
                    <a:p>
                      <a:pPr algn="l" fontAlgn="b"/>
                      <a:r>
                        <a:rPr lang="en-US" sz="2400" u="none" strike="noStrike">
                          <a:effectLst/>
                        </a:rPr>
                        <a:t>Multi-relational network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3"/>
                  </a:ext>
                </a:extLst>
              </a:tr>
              <a:tr h="795023">
                <a:tc>
                  <a:txBody>
                    <a:bodyPr/>
                    <a:lstStyle/>
                    <a:p>
                      <a:pPr algn="l" fontAlgn="b"/>
                      <a:r>
                        <a:rPr lang="en-US" sz="2400" u="none" strike="noStrike" dirty="0">
                          <a:effectLst/>
                        </a:rPr>
                        <a:t>Temporal (dynamic) network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98</a:t>
            </a:fld>
            <a:endParaRPr lang="zh-TW" altLang="en-US"/>
          </a:p>
        </p:txBody>
      </p:sp>
      <p:sp>
        <p:nvSpPr>
          <p:cNvPr id="6" name="Title 1"/>
          <p:cNvSpPr>
            <a:spLocks noGrp="1"/>
          </p:cNvSpPr>
          <p:nvPr>
            <p:ph type="title"/>
          </p:nvPr>
        </p:nvSpPr>
        <p:spPr>
          <a:xfrm>
            <a:off x="472008" y="215593"/>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7818668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82751" y="1772816"/>
          <a:ext cx="8204048" cy="3721100"/>
        </p:xfrm>
        <a:graphic>
          <a:graphicData uri="http://schemas.openxmlformats.org/drawingml/2006/table">
            <a:tbl>
              <a:tblPr>
                <a:tableStyleId>{5C22544A-7EE6-4342-B048-85BDC9FD1C3A}</a:tableStyleId>
              </a:tblPr>
              <a:tblGrid>
                <a:gridCol w="2051012">
                  <a:extLst>
                    <a:ext uri="{9D8B030D-6E8A-4147-A177-3AD203B41FA5}">
                      <a16:colId xmlns:a16="http://schemas.microsoft.com/office/drawing/2014/main" val="20000"/>
                    </a:ext>
                  </a:extLst>
                </a:gridCol>
                <a:gridCol w="2051012">
                  <a:extLst>
                    <a:ext uri="{9D8B030D-6E8A-4147-A177-3AD203B41FA5}">
                      <a16:colId xmlns:a16="http://schemas.microsoft.com/office/drawing/2014/main" val="20001"/>
                    </a:ext>
                  </a:extLst>
                </a:gridCol>
                <a:gridCol w="2051012">
                  <a:extLst>
                    <a:ext uri="{9D8B030D-6E8A-4147-A177-3AD203B41FA5}">
                      <a16:colId xmlns:a16="http://schemas.microsoft.com/office/drawing/2014/main" val="20002"/>
                    </a:ext>
                  </a:extLst>
                </a:gridCol>
                <a:gridCol w="2051012">
                  <a:extLst>
                    <a:ext uri="{9D8B030D-6E8A-4147-A177-3AD203B41FA5}">
                      <a16:colId xmlns:a16="http://schemas.microsoft.com/office/drawing/2014/main" val="20003"/>
                    </a:ext>
                  </a:extLst>
                </a:gridCol>
              </a:tblGrid>
              <a:tr h="215900">
                <a:tc>
                  <a:txBody>
                    <a:bodyPr/>
                    <a:lstStyle/>
                    <a:p>
                      <a:pPr algn="l" fontAlgn="ctr"/>
                      <a:r>
                        <a:rPr lang="en-US" sz="2400" b="1" u="none" strike="noStrike" dirty="0">
                          <a:solidFill>
                            <a:srgbClr val="FF0000"/>
                          </a:solidFill>
                          <a:effectLst/>
                        </a:rPr>
                        <a:t>File Format </a:t>
                      </a:r>
                      <a:endParaRPr lang="en-US" sz="2400" b="1" i="0" u="none" strike="noStrike" dirty="0">
                        <a:solidFill>
                          <a:srgbClr val="FF0000"/>
                        </a:solidFill>
                        <a:effectLst/>
                        <a:latin typeface="Arial" charset="0"/>
                      </a:endParaRPr>
                    </a:p>
                  </a:txBody>
                  <a:tcPr marL="6350" marR="6350" marT="6350" marB="0" anchor="ctr"/>
                </a:tc>
                <a:tc>
                  <a:txBody>
                    <a:bodyPr/>
                    <a:lstStyle/>
                    <a:p>
                      <a:pPr algn="ctr" fontAlgn="ctr"/>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Gephi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igraph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0"/>
                  </a:ext>
                </a:extLst>
              </a:tr>
              <a:tr h="215900">
                <a:tc>
                  <a:txBody>
                    <a:bodyPr/>
                    <a:lstStyle/>
                    <a:p>
                      <a:pPr algn="l" fontAlgn="ctr"/>
                      <a:r>
                        <a:rPr lang="nb-NO" sz="2400" u="none" strike="noStrike">
                          <a:effectLst/>
                        </a:rPr>
                        <a:t>.net </a:t>
                      </a:r>
                      <a:endParaRPr lang="nb-NO"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1"/>
                  </a:ext>
                </a:extLst>
              </a:tr>
              <a:tr h="215900">
                <a:tc>
                  <a:txBody>
                    <a:bodyPr/>
                    <a:lstStyle/>
                    <a:p>
                      <a:pPr algn="l" fontAlgn="ctr"/>
                      <a:r>
                        <a:rPr lang="hr-HR" sz="2400" u="none" strike="noStrike">
                          <a:effectLst/>
                        </a:rPr>
                        <a:t>.gml </a:t>
                      </a:r>
                      <a:endParaRPr lang="hr-HR"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2"/>
                  </a:ext>
                </a:extLst>
              </a:tr>
              <a:tr h="215900">
                <a:tc>
                  <a:txBody>
                    <a:bodyPr/>
                    <a:lstStyle/>
                    <a:p>
                      <a:pPr algn="l" fontAlgn="ctr"/>
                      <a:r>
                        <a:rPr lang="en-US" sz="2400" u="none" strike="noStrike">
                          <a:effectLst/>
                        </a:rPr>
                        <a:t>.graphml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3"/>
                  </a:ext>
                </a:extLst>
              </a:tr>
              <a:tr h="215900">
                <a:tc>
                  <a:txBody>
                    <a:bodyPr/>
                    <a:lstStyle/>
                    <a:p>
                      <a:pPr algn="l" fontAlgn="ctr"/>
                      <a:r>
                        <a:rPr lang="en-US" sz="2400" u="none" strike="noStrike">
                          <a:effectLst/>
                        </a:rPr>
                        <a:t>.txt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4"/>
                  </a:ext>
                </a:extLst>
              </a:tr>
              <a:tr h="215900">
                <a:tc>
                  <a:txBody>
                    <a:bodyPr/>
                    <a:lstStyle/>
                    <a:p>
                      <a:pPr algn="l" fontAlgn="ctr"/>
                      <a:r>
                        <a:rPr lang="hu-HU" sz="2400" u="none" strike="noStrike">
                          <a:effectLst/>
                        </a:rPr>
                        <a:t>.csv </a:t>
                      </a:r>
                      <a:endParaRPr lang="hu-HU"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5"/>
                  </a:ext>
                </a:extLst>
              </a:tr>
              <a:tr h="215900">
                <a:tc>
                  <a:txBody>
                    <a:bodyPr/>
                    <a:lstStyle/>
                    <a:p>
                      <a:pPr algn="l" fontAlgn="ctr"/>
                      <a:r>
                        <a:rPr lang="en-US" sz="2400" u="none" strike="noStrike">
                          <a:effectLst/>
                        </a:rPr>
                        <a:t>.pajek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Import only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6"/>
                  </a:ext>
                </a:extLst>
              </a:tr>
              <a:tr h="215900">
                <a:tc>
                  <a:txBody>
                    <a:bodyPr/>
                    <a:lstStyle/>
                    <a:p>
                      <a:pPr algn="l" fontAlgn="ctr"/>
                      <a:r>
                        <a:rPr lang="cs-CZ" sz="2400" u="none" strike="noStrike">
                          <a:effectLst/>
                        </a:rPr>
                        <a:t>.dl </a:t>
                      </a:r>
                      <a:endParaRPr lang="cs-CZ"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Import only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7"/>
                  </a:ext>
                </a:extLst>
              </a:tr>
              <a:tr h="215900">
                <a:tc>
                  <a:txBody>
                    <a:bodyPr/>
                    <a:lstStyle/>
                    <a:p>
                      <a:pPr algn="l" fontAlgn="ctr"/>
                      <a:r>
                        <a:rPr lang="en-US" sz="2400" u="none" strike="noStrike">
                          <a:effectLst/>
                        </a:rPr>
                        <a:t>.graphdb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8"/>
                  </a:ext>
                </a:extLst>
              </a:tr>
              <a:tr h="215900">
                <a:tc>
                  <a:txBody>
                    <a:bodyPr/>
                    <a:lstStyle/>
                    <a:p>
                      <a:pPr algn="l" fontAlgn="ctr"/>
                      <a:r>
                        <a:rPr lang="fi-FI" sz="2400" u="none" strike="noStrike" dirty="0">
                          <a:effectLst/>
                        </a:rPr>
                        <a:t>.</a:t>
                      </a:r>
                      <a:r>
                        <a:rPr lang="fi-FI" sz="2400" u="none" strike="noStrike" dirty="0" err="1">
                          <a:effectLst/>
                        </a:rPr>
                        <a:t>dot</a:t>
                      </a:r>
                      <a:r>
                        <a:rPr lang="fi-FI" sz="2400" u="none" strike="noStrike" dirty="0">
                          <a:effectLst/>
                        </a:rPr>
                        <a:t> </a:t>
                      </a:r>
                      <a:endParaRPr lang="fi-FI" sz="2400" b="0" i="0" u="none" strike="noStrike" dirty="0">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Export only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99</a:t>
            </a:fld>
            <a:endParaRPr lang="zh-TW" altLang="en-US"/>
          </a:p>
        </p:txBody>
      </p:sp>
      <p:sp>
        <p:nvSpPr>
          <p:cNvPr id="6" name="Title 1"/>
          <p:cNvSpPr>
            <a:spLocks noGrp="1"/>
          </p:cNvSpPr>
          <p:nvPr>
            <p:ph type="title"/>
          </p:nvPr>
        </p:nvSpPr>
        <p:spPr>
          <a:xfrm>
            <a:off x="472008" y="215593"/>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96654266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23852</TotalTime>
  <Words>6196</Words>
  <Application>Microsoft Macintosh PowerPoint</Application>
  <PresentationFormat>On-screen Show (4:3)</PresentationFormat>
  <Paragraphs>1545</Paragraphs>
  <Slides>215</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215</vt:i4>
      </vt:variant>
    </vt:vector>
  </HeadingPairs>
  <TitlesOfParts>
    <vt:vector size="225" baseType="lpstr">
      <vt:lpstr>DFKai-SB</vt:lpstr>
      <vt:lpstr>DFKai-SB</vt:lpstr>
      <vt:lpstr>Arial</vt:lpstr>
      <vt:lpstr>Calibri</vt:lpstr>
      <vt:lpstr>Lucida Calligraphy</vt:lpstr>
      <vt:lpstr>Lucida Sans Typewriter</vt:lpstr>
      <vt:lpstr>Times New Roman</vt:lpstr>
      <vt:lpstr>Office 佈景主題</vt:lpstr>
      <vt:lpstr>方程式</vt:lpstr>
      <vt:lpstr>Equation</vt:lpstr>
      <vt:lpstr>資料探勘  (Data Mining)</vt:lpstr>
      <vt:lpstr>PowerPoint Presentation</vt:lpstr>
      <vt:lpstr>PowerPoint Presentation</vt:lpstr>
      <vt:lpstr>PowerPoint Presentation</vt:lpstr>
      <vt:lpstr>Social Network Analysis  (SNA)</vt:lpstr>
      <vt:lpstr>Outline</vt:lpstr>
      <vt:lpstr>Social  Computing</vt:lpstr>
      <vt:lpstr>Social  Network  Analysis (SNA)</vt:lpstr>
      <vt:lpstr>Social Computing</vt:lpstr>
      <vt:lpstr>PowerPoint Presentation</vt:lpstr>
      <vt:lpstr>Business Insights  with  Social Analytics</vt:lpstr>
      <vt:lpstr>Analyzing the Social Web: Social Network Analysis</vt:lpstr>
      <vt:lpstr>PowerPoint Presentation</vt:lpstr>
      <vt:lpstr>Devangana Khokhar (2015),  Gephi Cookbook, Packt Publishing</vt:lpstr>
      <vt:lpstr>Social Network Analysis </vt:lpstr>
      <vt:lpstr>SNA in Fintech Research  VOSviewer – Network Visualization of the Occurrences of Keywords</vt:lpstr>
      <vt:lpstr>PowerPoint Presentation</vt:lpstr>
      <vt:lpstr>Social Network Analysis</vt:lpstr>
      <vt:lpstr>Graph Theory</vt:lpstr>
      <vt:lpstr>Graph  </vt:lpstr>
      <vt:lpstr>Graph  g = (V, E)</vt:lpstr>
      <vt:lpstr>Vertex (Node)</vt:lpstr>
      <vt:lpstr>Vertices (Nodes)</vt:lpstr>
      <vt:lpstr>Edge</vt:lpstr>
      <vt:lpstr>Edges</vt:lpstr>
      <vt:lpstr>Arc</vt:lpstr>
      <vt:lpstr>Arcs</vt:lpstr>
      <vt:lpstr>Undirected Graph</vt:lpstr>
      <vt:lpstr>Directed Graph</vt:lpstr>
      <vt:lpstr>Measurements  of  Social Network Analysis </vt:lpstr>
      <vt:lpstr>Exploratory Network Analysis</vt:lpstr>
      <vt:lpstr>Looking for a “Simple Small Truth”? What Data Visualization Should Do?</vt:lpstr>
      <vt:lpstr>Measurements </vt:lpstr>
      <vt:lpstr>PowerPoint Presentation</vt:lpstr>
      <vt:lpstr>“Zoom” cursor on Quantitative Data</vt:lpstr>
      <vt:lpstr>“Crossing” cursor on Quantitative Data</vt:lpstr>
      <vt:lpstr>“Timeline” cursor on Temporal Data</vt:lpstr>
      <vt:lpstr>SNA Guideline</vt:lpstr>
      <vt:lpstr>Degree</vt:lpstr>
      <vt:lpstr>Degree</vt:lpstr>
      <vt:lpstr>Density</vt:lpstr>
      <vt:lpstr>Density</vt:lpstr>
      <vt:lpstr>Density</vt:lpstr>
      <vt:lpstr>Diameter</vt:lpstr>
      <vt:lpstr>Diameter</vt:lpstr>
      <vt:lpstr>Diameter Geodesic Path (Shortest Path)</vt:lpstr>
      <vt:lpstr>Which Node is Most Important?</vt:lpstr>
      <vt:lpstr>Centrality</vt:lpstr>
      <vt:lpstr>Social Network Analysis (SNA)</vt:lpstr>
      <vt:lpstr>Degree  Centrality</vt:lpstr>
      <vt:lpstr>Social Network Analysis: Degree Centrality</vt:lpstr>
      <vt:lpstr>Social Network Analysis: Degree Centrality</vt:lpstr>
      <vt:lpstr>Betweenness Centrality</vt:lpstr>
      <vt:lpstr>PowerPoint Presentation</vt:lpstr>
      <vt:lpstr>Betweenness Centrality</vt:lpstr>
      <vt:lpstr>Betweenness Centrality</vt:lpstr>
      <vt:lpstr>Betweenness Centrality</vt:lpstr>
      <vt:lpstr>Betweenness Centrality</vt:lpstr>
      <vt:lpstr>Betweenness Centrality</vt:lpstr>
      <vt:lpstr>Which Node is Most Important?</vt:lpstr>
      <vt:lpstr>Which Node is Most Important?</vt:lpstr>
      <vt:lpstr>Betweenness Centrality</vt:lpstr>
      <vt:lpstr>Betweenness Centrality</vt:lpstr>
      <vt:lpstr>Closeness Centrality</vt:lpstr>
      <vt:lpstr>Social Network Analysis: Closeness Centrality</vt:lpstr>
      <vt:lpstr>Social Network Analysis: Closeness Centrality</vt:lpstr>
      <vt:lpstr>Social Network Analysis: Closeness Centrality</vt:lpstr>
      <vt:lpstr>Social Network Analysis: Closeness Centrality</vt:lpstr>
      <vt:lpstr>Social Network Analysis (SNA) importance of neighbors</vt:lpstr>
      <vt:lpstr>PowerPoint Presentation</vt:lpstr>
      <vt:lpstr>Social Network Analysis: Closeness Centrality</vt:lpstr>
      <vt:lpstr>Social Network Analysis: Betweenness Centrality</vt:lpstr>
      <vt:lpstr>PowerPoint Presentation</vt:lpstr>
      <vt:lpstr>Social Network Analysis: Hub and Authority</vt:lpstr>
      <vt:lpstr>Tools  of  Social Network Analysis </vt:lpstr>
      <vt:lpstr>Social Network Analysis (SNA) Tools</vt:lpstr>
      <vt:lpstr>Tools of Social Network Analysis</vt:lpstr>
      <vt:lpstr>Tools of Social Network Analysis</vt:lpstr>
      <vt:lpstr>Gephi</vt:lpstr>
      <vt:lpstr>UCINET</vt:lpstr>
      <vt:lpstr>Pajek</vt:lpstr>
      <vt:lpstr>Pajek</vt:lpstr>
      <vt:lpstr>NodeXL</vt:lpstr>
      <vt:lpstr>Cytoscape</vt:lpstr>
      <vt:lpstr>NetworkX</vt:lpstr>
      <vt:lpstr>igraph</vt:lpstr>
      <vt:lpstr>SNAP</vt:lpstr>
      <vt:lpstr>sigma.js</vt:lpstr>
      <vt:lpstr>Comparison of  Social Network Analysis (SNA)  Tools</vt:lpstr>
      <vt:lpstr>General Comparison of SNA Tools</vt:lpstr>
      <vt:lpstr>Network Types  Supported by SNA Tools</vt:lpstr>
      <vt:lpstr>Graph Layout  Supported by SNA Tools</vt:lpstr>
      <vt:lpstr>Execution Time for SNA Features</vt:lpstr>
      <vt:lpstr>Comparative analysis of Social Networking Analysis tools</vt:lpstr>
      <vt:lpstr>Comparative analysis of Social Networking Analysis tools</vt:lpstr>
      <vt:lpstr>Comparative analysis of Social Networking Analysis tools</vt:lpstr>
      <vt:lpstr>A Survey of Tools for Community Detection and Mining in Social Networks</vt:lpstr>
      <vt:lpstr>A Survey of Tools for Community Detection and Mining in Social Networks</vt:lpstr>
      <vt:lpstr>A Survey of Tools for Community Detection and Mining in Social Networks</vt:lpstr>
      <vt:lpstr>A Survey of Tools for Community Detection and Mining in Social Networks</vt:lpstr>
      <vt:lpstr>Visualization using  igraph and Gephi</vt:lpstr>
      <vt:lpstr>A Survey of Tools for Community Detection and Mining in Social Networks</vt:lpstr>
      <vt:lpstr>A Survey of Tools for Community Detection and Mining in Social Networks</vt:lpstr>
      <vt:lpstr>Community Detection using  Gephi and igraph</vt:lpstr>
      <vt:lpstr>Gephi</vt:lpstr>
      <vt:lpstr>Gephi:  Social Network  Analysis and Visualization</vt:lpstr>
      <vt:lpstr>Network Analysis and Visualization with Gephi</vt:lpstr>
      <vt:lpstr>Nodes and Edges  CSV Text Data for Gephi</vt:lpstr>
      <vt:lpstr>PowerPoint Presentation</vt:lpstr>
      <vt:lpstr>Conference Participants</vt:lpstr>
      <vt:lpstr>Conference Participants</vt:lpstr>
      <vt:lpstr>Fruchterman Reingold</vt:lpstr>
      <vt:lpstr>Force Atlas 2</vt:lpstr>
      <vt:lpstr>Nodes’ color Weighted In-Degree</vt:lpstr>
      <vt:lpstr>Weighted In-Degree</vt:lpstr>
      <vt:lpstr>Network Diameter Betweenness Centrality Closeness Centrality</vt:lpstr>
      <vt:lpstr>Nodes’ color Betweenness Centrality</vt:lpstr>
      <vt:lpstr>Gephi Supported Graph Formats</vt:lpstr>
      <vt:lpstr>Gephi Supported Graph Formats</vt:lpstr>
      <vt:lpstr>Gephi</vt:lpstr>
      <vt:lpstr>Download Gephi</vt:lpstr>
      <vt:lpstr>Download Gephi</vt:lpstr>
      <vt:lpstr>Gephi 0.9.1</vt:lpstr>
      <vt:lpstr>Gephi</vt:lpstr>
      <vt:lpstr>Gephi: New Project Import  Nodes1.csv and Edges1.csv  to Gephi</vt:lpstr>
      <vt:lpstr>Gephi New Project</vt:lpstr>
      <vt:lpstr>Gephi Overview</vt:lpstr>
      <vt:lpstr>Gephi Data Laboratory:  Import Spreadsheet</vt:lpstr>
      <vt:lpstr>Gephi Data Laboratory:  Import Spreadsheet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Gephi Overview</vt:lpstr>
      <vt:lpstr>Gephi Overview: Graph</vt:lpstr>
      <vt:lpstr>Gephi Overview: Layout</vt:lpstr>
      <vt:lpstr>Gephi Overview: Layout Yifan Hu Proportional</vt:lpstr>
      <vt:lpstr>Gephi Overview: Layout Yifan Hu</vt:lpstr>
      <vt:lpstr>Appearance: Nodes Color</vt:lpstr>
      <vt:lpstr>Nodes Color / Attribute / Apply</vt:lpstr>
      <vt:lpstr>Show Node Labels</vt:lpstr>
      <vt:lpstr>Show Node Labels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Gephi Samples</vt:lpstr>
      <vt:lpstr>Gephi Samples</vt:lpstr>
      <vt:lpstr>Gephi Samples Les Miserables.gexf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of SNA</vt:lpstr>
      <vt:lpstr>Example of SNA Data Source</vt:lpstr>
      <vt:lpstr>Research Question</vt:lpstr>
      <vt:lpstr>Methodology</vt:lpstr>
      <vt:lpstr>Top10 prolific authors (IRI 2003-2010)</vt:lpstr>
      <vt:lpstr>Data Analysis and Discussion</vt:lpstr>
      <vt:lpstr>Top 20 authors with the highest closeness scores</vt:lpstr>
      <vt:lpstr>Top 20 authors with the highest betweeness scores</vt:lpstr>
      <vt:lpstr>Top 20 authors with the highest degree scores</vt:lpstr>
      <vt:lpstr>Visualization of IRI (IEEE IRI 2003-2010)  co-authorship network (global view) </vt:lpstr>
      <vt:lpstr>PowerPoint Presentation</vt:lpstr>
      <vt:lpstr>Visualization of Social Network Analysis</vt:lpstr>
      <vt:lpstr>Visualization of Social Network Analysis</vt:lpstr>
      <vt:lpstr>Visualization of Social Network Analysis</vt:lpstr>
      <vt:lpstr>Summary</vt:lpstr>
      <vt:lpstr>References</vt:lpstr>
    </vt:vector>
  </TitlesOfParts>
  <Manager/>
  <Company>NTPU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資料探勘 (Data Mining)</dc:title>
  <dc:subject/>
  <dc:creator>myday</dc:creator>
  <cp:keywords>資料探勘, Data Mining</cp:keywords>
  <dc:description>資料探勘 (Data Mining)</dc:description>
  <cp:lastModifiedBy>imyday@gmail.com</cp:lastModifiedBy>
  <cp:revision>1304</cp:revision>
  <cp:lastPrinted>2020-12-29T15:27:37Z</cp:lastPrinted>
  <dcterms:created xsi:type="dcterms:W3CDTF">2011-02-14T23:24:00Z</dcterms:created>
  <dcterms:modified xsi:type="dcterms:W3CDTF">2021-06-07T23:49:20Z</dcterms:modified>
  <cp:category/>
</cp:coreProperties>
</file>