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sldIdLst>
    <p:sldId id="3462" r:id="rId2"/>
    <p:sldId id="3477" r:id="rId3"/>
    <p:sldId id="3478" r:id="rId4"/>
    <p:sldId id="3479" r:id="rId5"/>
    <p:sldId id="1278" r:id="rId6"/>
    <p:sldId id="1186" r:id="rId7"/>
    <p:sldId id="1190" r:id="rId8"/>
    <p:sldId id="1237" r:id="rId9"/>
    <p:sldId id="1281" r:id="rId10"/>
    <p:sldId id="1250" r:id="rId11"/>
    <p:sldId id="1236" r:id="rId12"/>
    <p:sldId id="1279" r:id="rId13"/>
    <p:sldId id="1280" r:id="rId14"/>
    <p:sldId id="3503" r:id="rId15"/>
    <p:sldId id="1189" r:id="rId16"/>
    <p:sldId id="1235" r:id="rId17"/>
    <p:sldId id="1234" r:id="rId18"/>
    <p:sldId id="3497" r:id="rId19"/>
    <p:sldId id="3498" r:id="rId20"/>
    <p:sldId id="3499" r:id="rId21"/>
    <p:sldId id="3500" r:id="rId22"/>
    <p:sldId id="1232" r:id="rId23"/>
    <p:sldId id="1192" r:id="rId24"/>
    <p:sldId id="1193" r:id="rId25"/>
    <p:sldId id="1191" r:id="rId26"/>
    <p:sldId id="1194" r:id="rId27"/>
    <p:sldId id="1195" r:id="rId28"/>
    <p:sldId id="1196" r:id="rId29"/>
    <p:sldId id="1197" r:id="rId30"/>
    <p:sldId id="1273" r:id="rId31"/>
    <p:sldId id="1214" r:id="rId32"/>
    <p:sldId id="1216" r:id="rId33"/>
    <p:sldId id="1217" r:id="rId34"/>
    <p:sldId id="1218" r:id="rId35"/>
    <p:sldId id="1219" r:id="rId36"/>
    <p:sldId id="1220" r:id="rId37"/>
    <p:sldId id="1274" r:id="rId38"/>
    <p:sldId id="1275" r:id="rId39"/>
    <p:sldId id="1276" r:id="rId40"/>
    <p:sldId id="1277" r:id="rId41"/>
    <p:sldId id="1238" r:id="rId42"/>
    <p:sldId id="1239" r:id="rId43"/>
    <p:sldId id="1240" r:id="rId44"/>
    <p:sldId id="1259" r:id="rId45"/>
    <p:sldId id="1264" r:id="rId46"/>
    <p:sldId id="1265" r:id="rId47"/>
    <p:sldId id="1266" r:id="rId48"/>
    <p:sldId id="1267" r:id="rId49"/>
    <p:sldId id="1268" r:id="rId50"/>
    <p:sldId id="1269" r:id="rId51"/>
    <p:sldId id="1241" r:id="rId52"/>
    <p:sldId id="1242" r:id="rId53"/>
    <p:sldId id="1243" r:id="rId54"/>
    <p:sldId id="1244" r:id="rId55"/>
    <p:sldId id="1245" r:id="rId56"/>
    <p:sldId id="1246" r:id="rId57"/>
    <p:sldId id="1247" r:id="rId58"/>
    <p:sldId id="1248" r:id="rId59"/>
    <p:sldId id="1249" r:id="rId60"/>
    <p:sldId id="1256" r:id="rId61"/>
    <p:sldId id="1257" r:id="rId62"/>
    <p:sldId id="1224" r:id="rId63"/>
    <p:sldId id="1225" r:id="rId64"/>
    <p:sldId id="1226" r:id="rId65"/>
    <p:sldId id="1253" r:id="rId66"/>
    <p:sldId id="1229" r:id="rId67"/>
    <p:sldId id="1228" r:id="rId68"/>
    <p:sldId id="1270" r:id="rId69"/>
    <p:sldId id="1272" r:id="rId70"/>
    <p:sldId id="1271" r:id="rId71"/>
    <p:sldId id="3501" r:id="rId72"/>
    <p:sldId id="1188" r:id="rId73"/>
    <p:sldId id="3502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D883FF"/>
    <a:srgbClr val="FF8AD8"/>
    <a:srgbClr val="FF2600"/>
    <a:srgbClr val="FF7E79"/>
    <a:srgbClr val="C00000"/>
    <a:srgbClr val="F8CBAD"/>
    <a:srgbClr val="A9D18E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23"/>
    <p:restoredTop sz="94677"/>
  </p:normalViewPr>
  <p:slideViewPr>
    <p:cSldViewPr snapToGrid="0" snapToObjects="1">
      <p:cViewPr varScale="1">
        <p:scale>
          <a:sx n="96" d="100"/>
          <a:sy n="96" d="100"/>
        </p:scale>
        <p:origin x="2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Stock prices following a random walk is not the same thing as stock prices having random returns.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7BE81-25FA-464E-A2F0-A651BAE83B62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7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10/18/21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10/18/21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10/18/21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10/18/21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10/18/21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10/18/21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ntpu.edu.tw/~myday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s://web.ntpu.edu.tw/~myday/" TargetMode="External"/><Relationship Id="rId7" Type="http://schemas.openxmlformats.org/officeDocument/2006/relationships/hyperlink" Target="http://mail.im.tku.edu.tw/~myday/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s://web.ntpu.edu.tw/~myday/cindex.htm" TargetMode="External"/><Relationship Id="rId16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is.ntpu.edu.tw/en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mis.ntpu.edu.tw/" TargetMode="Externa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1.jpeg"/><Relationship Id="rId1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.tw/scholar?cites=15567102368024399903&amp;as_sdt=2005&amp;sciodt=0,5&amp;hl=en" TargetMode="External"/><Relationship Id="rId2" Type="http://schemas.openxmlformats.org/officeDocument/2006/relationships/hyperlink" Target="http://onlinelibrary.wiley.com/doi/10.1111/j.1540-6261.1970.tb00518.x/ful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holar.google.com.tw/scholar?cluster=15567102368024399903&amp;hl=en&amp;as_sdt=0,5" TargetMode="External"/><Relationship Id="rId4" Type="http://schemas.openxmlformats.org/officeDocument/2006/relationships/hyperlink" Target="https://scholar.google.com.tw/scholar?q=related:H5A8LCB1CdgJ:scholar.google.com/&amp;hl=en&amp;as_sdt=0,5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3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4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tudymetrics.com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498" y="1114456"/>
            <a:ext cx="10817004" cy="2167808"/>
          </a:xfrm>
        </p:spPr>
        <p:txBody>
          <a:bodyPr>
            <a:noAutofit/>
          </a:bodyPr>
          <a:lstStyle/>
          <a:p>
            <a:r>
              <a:rPr lang="zh-TW" altLang="en-US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財務金融事件研究法 </a:t>
            </a:r>
            <a:br>
              <a:rPr lang="en-US" altLang="zh-TW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(Event Studies in Finance)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1030777"/>
          </a:xfrm>
        </p:spPr>
        <p:txBody>
          <a:bodyPr/>
          <a:lstStyle/>
          <a:p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智慧金融量化分析 </a:t>
            </a:r>
            <a:b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(Artificial Intelligence in Finance and Quantitative Analysis)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157141"/>
            <a:ext cx="8440972" cy="2459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hlinkClick r:id="rId2"/>
              </a:rPr>
              <a:t>戴敏育</a:t>
            </a:r>
            <a:r>
              <a:rPr lang="en-US" altLang="zh-TW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zh-TW" altLang="en-US" sz="14400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副教授</a:t>
            </a:r>
            <a:endParaRPr lang="en-US" altLang="zh-TW" sz="14400" dirty="0">
              <a:solidFill>
                <a:schemeClr val="accent1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2800" dirty="0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Min-Yuh Day</a:t>
            </a:r>
            <a:r>
              <a:rPr lang="en-US" altLang="zh-TW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28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Associate</a:t>
            </a:r>
            <a:r>
              <a:rPr lang="zh-TW" altLang="en-US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14400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  <a:hlinkClick r:id="rId4"/>
              </a:rPr>
              <a:t>國立臺北大學</a:t>
            </a:r>
            <a:r>
              <a:rPr lang="zh-TW" altLang="en-US" sz="14400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 </a:t>
            </a:r>
            <a:r>
              <a:rPr lang="zh-TW" altLang="en-US" sz="14400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  <a:hlinkClick r:id="rId5"/>
              </a:rPr>
              <a:t>資訊管理研究所</a:t>
            </a:r>
            <a:endParaRPr lang="en-US" altLang="zh-TW" sz="14400" dirty="0">
              <a:latin typeface="Heiti TC Medium" pitchFamily="2" charset="-128"/>
              <a:ea typeface="Heiti TC Medium" pitchFamily="2" charset="-128"/>
              <a:cs typeface="DFKai-SB" panose="03000509000000000000" pitchFamily="49" charset="-12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7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10527" t="1544" r="10527" b="25148"/>
          <a:stretch>
            <a:fillRect/>
          </a:stretch>
        </p:blipFill>
        <p:spPr bwMode="auto">
          <a:xfrm>
            <a:off x="1374973" y="4502931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547" y="5057504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532" y="5489820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727" y="5485126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2194" y="4535116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352270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1101AIFQA04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(M6132) (Fall 2021)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2, 3, 4 (9:10-12:00) (8F40)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2021-10-19</a:t>
            </a:r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864096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Event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1124745"/>
            <a:ext cx="7766527" cy="5102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81201" y="6627168"/>
            <a:ext cx="83529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rgbClr val="969696"/>
                </a:solidFill>
              </a:rPr>
              <a:t>Source: Rajesh </a:t>
            </a:r>
            <a:r>
              <a:rPr lang="en-US" sz="900" dirty="0" err="1">
                <a:solidFill>
                  <a:srgbClr val="969696"/>
                </a:solidFill>
              </a:rPr>
              <a:t>Mudholkar</a:t>
            </a:r>
            <a:r>
              <a:rPr lang="en-US" sz="900" dirty="0">
                <a:solidFill>
                  <a:srgbClr val="969696"/>
                </a:solidFill>
              </a:rPr>
              <a:t> (2014), "Event studies: Confirms Market Efficiency or Behavioral Anomalies?", https://</a:t>
            </a:r>
            <a:r>
              <a:rPr lang="en-US" sz="900" dirty="0" err="1">
                <a:solidFill>
                  <a:srgbClr val="969696"/>
                </a:solidFill>
              </a:rPr>
              <a:t>www.youtube.com</a:t>
            </a:r>
            <a:r>
              <a:rPr lang="en-US" sz="900" dirty="0">
                <a:solidFill>
                  <a:srgbClr val="969696"/>
                </a:solidFill>
              </a:rPr>
              <a:t>/</a:t>
            </a:r>
            <a:r>
              <a:rPr lang="en-US" sz="900" dirty="0" err="1">
                <a:solidFill>
                  <a:srgbClr val="969696"/>
                </a:solidFill>
              </a:rPr>
              <a:t>watch?v</a:t>
            </a:r>
            <a:r>
              <a:rPr lang="en-US" sz="900" dirty="0">
                <a:solidFill>
                  <a:srgbClr val="969696"/>
                </a:solidFill>
              </a:rPr>
              <a:t>=VErwDaQNB74</a:t>
            </a:r>
          </a:p>
        </p:txBody>
      </p:sp>
    </p:spTree>
    <p:extLst>
      <p:ext uri="{BB962C8B-B14F-4D97-AF65-F5344CB8AC3E}">
        <p14:creationId xmlns:p14="http://schemas.microsoft.com/office/powerpoint/2010/main" val="89764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Event Study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Time line for an event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999656" y="6554416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75000"/>
                  </a:schemeClr>
                </a:solidFill>
              </a:rPr>
              <a:t>Source: 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eventstudymetrics.com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index.php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/event-study-methodology/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4E52C7-7FCC-DF4F-A2FC-DD99FE10951F}"/>
              </a:ext>
            </a:extLst>
          </p:cNvPr>
          <p:cNvCxnSpPr/>
          <p:nvPr/>
        </p:nvCxnSpPr>
        <p:spPr>
          <a:xfrm>
            <a:off x="1631504" y="3588922"/>
            <a:ext cx="892899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A706D2-96C7-4348-84E4-8734EA3E79D5}"/>
              </a:ext>
            </a:extLst>
          </p:cNvPr>
          <p:cNvCxnSpPr>
            <a:cxnSpLocks/>
          </p:cNvCxnSpPr>
          <p:nvPr/>
        </p:nvCxnSpPr>
        <p:spPr>
          <a:xfrm>
            <a:off x="2351584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03DBB6-F620-E246-9F05-C4E79B7B2227}"/>
              </a:ext>
            </a:extLst>
          </p:cNvPr>
          <p:cNvCxnSpPr>
            <a:cxnSpLocks/>
          </p:cNvCxnSpPr>
          <p:nvPr/>
        </p:nvCxnSpPr>
        <p:spPr>
          <a:xfrm>
            <a:off x="4941548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B0D955-4EBB-484D-A960-F8B38C049C61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319844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B9100C-0B5D-9E42-B73F-D97EA5F918AD}"/>
              </a:ext>
            </a:extLst>
          </p:cNvPr>
          <p:cNvCxnSpPr>
            <a:cxnSpLocks/>
          </p:cNvCxnSpPr>
          <p:nvPr/>
        </p:nvCxnSpPr>
        <p:spPr>
          <a:xfrm>
            <a:off x="7282206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8B50E8-C9C4-5545-8167-5D76BAD645CB}"/>
              </a:ext>
            </a:extLst>
          </p:cNvPr>
          <p:cNvCxnSpPr>
            <a:cxnSpLocks/>
          </p:cNvCxnSpPr>
          <p:nvPr/>
        </p:nvCxnSpPr>
        <p:spPr>
          <a:xfrm>
            <a:off x="9624392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B113BA-FA9C-1447-B213-A4816B01CF35}"/>
              </a:ext>
            </a:extLst>
          </p:cNvPr>
          <p:cNvSpPr txBox="1"/>
          <p:nvPr/>
        </p:nvSpPr>
        <p:spPr>
          <a:xfrm>
            <a:off x="5663953" y="3832271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406387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Event Study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999656" y="6554416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75000"/>
                  </a:schemeClr>
                </a:solidFill>
              </a:rPr>
              <a:t>Source: 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eventstudymetrics.com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index.php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/event-study-methodology/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4E52C7-7FCC-DF4F-A2FC-DD99FE10951F}"/>
              </a:ext>
            </a:extLst>
          </p:cNvPr>
          <p:cNvCxnSpPr/>
          <p:nvPr/>
        </p:nvCxnSpPr>
        <p:spPr>
          <a:xfrm>
            <a:off x="1631504" y="3588922"/>
            <a:ext cx="892899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A706D2-96C7-4348-84E4-8734EA3E79D5}"/>
              </a:ext>
            </a:extLst>
          </p:cNvPr>
          <p:cNvCxnSpPr>
            <a:cxnSpLocks/>
          </p:cNvCxnSpPr>
          <p:nvPr/>
        </p:nvCxnSpPr>
        <p:spPr>
          <a:xfrm>
            <a:off x="2351584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03DBB6-F620-E246-9F05-C4E79B7B2227}"/>
              </a:ext>
            </a:extLst>
          </p:cNvPr>
          <p:cNvCxnSpPr>
            <a:cxnSpLocks/>
          </p:cNvCxnSpPr>
          <p:nvPr/>
        </p:nvCxnSpPr>
        <p:spPr>
          <a:xfrm>
            <a:off x="4941548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B0D955-4EBB-484D-A960-F8B38C049C61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319844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B9100C-0B5D-9E42-B73F-D97EA5F918AD}"/>
              </a:ext>
            </a:extLst>
          </p:cNvPr>
          <p:cNvCxnSpPr>
            <a:cxnSpLocks/>
          </p:cNvCxnSpPr>
          <p:nvPr/>
        </p:nvCxnSpPr>
        <p:spPr>
          <a:xfrm>
            <a:off x="7282206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8B50E8-C9C4-5545-8167-5D76BAD645CB}"/>
              </a:ext>
            </a:extLst>
          </p:cNvPr>
          <p:cNvCxnSpPr>
            <a:cxnSpLocks/>
          </p:cNvCxnSpPr>
          <p:nvPr/>
        </p:nvCxnSpPr>
        <p:spPr>
          <a:xfrm>
            <a:off x="9624392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B113BA-FA9C-1447-B213-A4816B01CF35}"/>
              </a:ext>
            </a:extLst>
          </p:cNvPr>
          <p:cNvSpPr txBox="1"/>
          <p:nvPr/>
        </p:nvSpPr>
        <p:spPr>
          <a:xfrm>
            <a:off x="5939547" y="38322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9DE2DF-4104-5046-B5FE-9C04065E923A}"/>
              </a:ext>
            </a:extLst>
          </p:cNvPr>
          <p:cNvSpPr txBox="1"/>
          <p:nvPr/>
        </p:nvSpPr>
        <p:spPr>
          <a:xfrm>
            <a:off x="7104112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3CA75E-A995-E841-8136-C770E83FF28A}"/>
              </a:ext>
            </a:extLst>
          </p:cNvPr>
          <p:cNvSpPr txBox="1"/>
          <p:nvPr/>
        </p:nvSpPr>
        <p:spPr>
          <a:xfrm>
            <a:off x="9395002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9226A7-A51C-F740-92FE-221788BAF942}"/>
              </a:ext>
            </a:extLst>
          </p:cNvPr>
          <p:cNvSpPr txBox="1"/>
          <p:nvPr/>
        </p:nvSpPr>
        <p:spPr>
          <a:xfrm>
            <a:off x="4701116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82F2B6-8A95-E34F-A4F1-D29A8C8C76EC}"/>
              </a:ext>
            </a:extLst>
          </p:cNvPr>
          <p:cNvSpPr txBox="1"/>
          <p:nvPr/>
        </p:nvSpPr>
        <p:spPr>
          <a:xfrm>
            <a:off x="2122194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E718D0-C235-724D-9E61-99EAB95BBB52}"/>
              </a:ext>
            </a:extLst>
          </p:cNvPr>
          <p:cNvSpPr txBox="1"/>
          <p:nvPr/>
        </p:nvSpPr>
        <p:spPr>
          <a:xfrm>
            <a:off x="5399838" y="2360951"/>
            <a:ext cx="1309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</a:t>
            </a:r>
            <a:b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0C593C-614E-2246-ADAE-C6E4140B4C2A}"/>
              </a:ext>
            </a:extLst>
          </p:cNvPr>
          <p:cNvSpPr txBox="1"/>
          <p:nvPr/>
        </p:nvSpPr>
        <p:spPr>
          <a:xfrm>
            <a:off x="7637703" y="2360951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event</a:t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1E754D-C0E3-5447-9D15-8CD95208636C}"/>
              </a:ext>
            </a:extLst>
          </p:cNvPr>
          <p:cNvSpPr txBox="1"/>
          <p:nvPr/>
        </p:nvSpPr>
        <p:spPr>
          <a:xfrm>
            <a:off x="2788274" y="2360951"/>
            <a:ext cx="1723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b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4FD330-9C5D-E443-ADFF-54705824DDF6}"/>
              </a:ext>
            </a:extLst>
          </p:cNvPr>
          <p:cNvSpPr txBox="1"/>
          <p:nvPr/>
        </p:nvSpPr>
        <p:spPr>
          <a:xfrm>
            <a:off x="3460950" y="5055568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i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0CAF25D-0744-DC49-A469-F5D46BD22972}"/>
              </a:ext>
            </a:extLst>
          </p:cNvPr>
          <p:cNvSpPr/>
          <p:nvPr/>
        </p:nvSpPr>
        <p:spPr>
          <a:xfrm rot="16200000">
            <a:off x="5828013" y="3583258"/>
            <a:ext cx="567731" cy="2340658"/>
          </a:xfrm>
          <a:prstGeom prst="leftBrace">
            <a:avLst>
              <a:gd name="adj1" fmla="val 22338"/>
              <a:gd name="adj2" fmla="val 50000"/>
            </a:avLst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CA14FC-975E-1943-8958-2AB860AA18E8}"/>
              </a:ext>
            </a:extLst>
          </p:cNvPr>
          <p:cNvSpPr txBox="1"/>
          <p:nvPr/>
        </p:nvSpPr>
        <p:spPr>
          <a:xfrm>
            <a:off x="5909222" y="5088177"/>
            <a:ext cx="47481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A7EE8E83-3825-0A43-BE04-C11016462764}"/>
              </a:ext>
            </a:extLst>
          </p:cNvPr>
          <p:cNvSpPr/>
          <p:nvPr/>
        </p:nvSpPr>
        <p:spPr>
          <a:xfrm rot="16200000">
            <a:off x="3360759" y="3460548"/>
            <a:ext cx="567731" cy="2586077"/>
          </a:xfrm>
          <a:prstGeom prst="leftBrace">
            <a:avLst>
              <a:gd name="adj1" fmla="val 22338"/>
              <a:gd name="adj2" fmla="val 50000"/>
            </a:avLst>
          </a:prstGeom>
          <a:ln w="2857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3436D701-F958-724F-A1D1-16C436602A4F}"/>
              </a:ext>
            </a:extLst>
          </p:cNvPr>
          <p:cNvSpPr/>
          <p:nvPr/>
        </p:nvSpPr>
        <p:spPr>
          <a:xfrm>
            <a:off x="7032104" y="2486646"/>
            <a:ext cx="178094" cy="654322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ket 28">
            <a:extLst>
              <a:ext uri="{FF2B5EF4-FFF2-40B4-BE49-F238E27FC236}">
                <a16:creationId xmlns:a16="http://schemas.microsoft.com/office/drawing/2014/main" id="{D186094A-DC60-0D45-9AE9-FCD9596E4843}"/>
              </a:ext>
            </a:extLst>
          </p:cNvPr>
          <p:cNvSpPr/>
          <p:nvPr/>
        </p:nvSpPr>
        <p:spPr>
          <a:xfrm>
            <a:off x="9408368" y="2486646"/>
            <a:ext cx="178094" cy="654322"/>
          </a:xfrm>
          <a:prstGeom prst="rightBracke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ket 29">
            <a:extLst>
              <a:ext uri="{FF2B5EF4-FFF2-40B4-BE49-F238E27FC236}">
                <a16:creationId xmlns:a16="http://schemas.microsoft.com/office/drawing/2014/main" id="{55A5AAEB-3419-074F-97F0-20B806872D6C}"/>
              </a:ext>
            </a:extLst>
          </p:cNvPr>
          <p:cNvSpPr/>
          <p:nvPr/>
        </p:nvSpPr>
        <p:spPr>
          <a:xfrm>
            <a:off x="4693770" y="2492896"/>
            <a:ext cx="178094" cy="654322"/>
          </a:xfrm>
          <a:prstGeom prst="rightBracke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6A3CE497-3AB1-A04D-9A78-40963C2563CC}"/>
              </a:ext>
            </a:extLst>
          </p:cNvPr>
          <p:cNvSpPr/>
          <p:nvPr/>
        </p:nvSpPr>
        <p:spPr>
          <a:xfrm rot="10800000">
            <a:off x="2389513" y="2503101"/>
            <a:ext cx="178094" cy="654322"/>
          </a:xfrm>
          <a:prstGeom prst="rightBracke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ket 31">
            <a:extLst>
              <a:ext uri="{FF2B5EF4-FFF2-40B4-BE49-F238E27FC236}">
                <a16:creationId xmlns:a16="http://schemas.microsoft.com/office/drawing/2014/main" id="{03DB7FE9-5290-9D4F-AA40-A26A79C05C85}"/>
              </a:ext>
            </a:extLst>
          </p:cNvPr>
          <p:cNvSpPr/>
          <p:nvPr/>
        </p:nvSpPr>
        <p:spPr>
          <a:xfrm rot="10800000">
            <a:off x="4943873" y="2486645"/>
            <a:ext cx="178094" cy="654322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ket 32">
            <a:extLst>
              <a:ext uri="{FF2B5EF4-FFF2-40B4-BE49-F238E27FC236}">
                <a16:creationId xmlns:a16="http://schemas.microsoft.com/office/drawing/2014/main" id="{508FB76F-53F8-844C-BC4F-3A497A15E61B}"/>
              </a:ext>
            </a:extLst>
          </p:cNvPr>
          <p:cNvSpPr/>
          <p:nvPr/>
        </p:nvSpPr>
        <p:spPr>
          <a:xfrm rot="10800000">
            <a:off x="7286058" y="2486646"/>
            <a:ext cx="178094" cy="654322"/>
          </a:xfrm>
          <a:prstGeom prst="rightBracke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94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Event Study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999656" y="6554416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75000"/>
                  </a:schemeClr>
                </a:solidFill>
              </a:rPr>
              <a:t>Source: 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eventstudymetrics.com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index.php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/event-study-methodology/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4E52C7-7FCC-DF4F-A2FC-DD99FE10951F}"/>
              </a:ext>
            </a:extLst>
          </p:cNvPr>
          <p:cNvCxnSpPr/>
          <p:nvPr/>
        </p:nvCxnSpPr>
        <p:spPr>
          <a:xfrm>
            <a:off x="1631504" y="3588922"/>
            <a:ext cx="892899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A706D2-96C7-4348-84E4-8734EA3E79D5}"/>
              </a:ext>
            </a:extLst>
          </p:cNvPr>
          <p:cNvCxnSpPr>
            <a:cxnSpLocks/>
          </p:cNvCxnSpPr>
          <p:nvPr/>
        </p:nvCxnSpPr>
        <p:spPr>
          <a:xfrm>
            <a:off x="2351584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03DBB6-F620-E246-9F05-C4E79B7B2227}"/>
              </a:ext>
            </a:extLst>
          </p:cNvPr>
          <p:cNvCxnSpPr>
            <a:cxnSpLocks/>
          </p:cNvCxnSpPr>
          <p:nvPr/>
        </p:nvCxnSpPr>
        <p:spPr>
          <a:xfrm>
            <a:off x="4941548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B0D955-4EBB-484D-A960-F8B38C049C61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319844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B9100C-0B5D-9E42-B73F-D97EA5F918AD}"/>
              </a:ext>
            </a:extLst>
          </p:cNvPr>
          <p:cNvCxnSpPr>
            <a:cxnSpLocks/>
          </p:cNvCxnSpPr>
          <p:nvPr/>
        </p:nvCxnSpPr>
        <p:spPr>
          <a:xfrm>
            <a:off x="7282206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8B50E8-C9C4-5545-8167-5D76BAD645CB}"/>
              </a:ext>
            </a:extLst>
          </p:cNvPr>
          <p:cNvCxnSpPr>
            <a:cxnSpLocks/>
          </p:cNvCxnSpPr>
          <p:nvPr/>
        </p:nvCxnSpPr>
        <p:spPr>
          <a:xfrm>
            <a:off x="9624392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B113BA-FA9C-1447-B213-A4816B01CF35}"/>
              </a:ext>
            </a:extLst>
          </p:cNvPr>
          <p:cNvSpPr txBox="1"/>
          <p:nvPr/>
        </p:nvSpPr>
        <p:spPr>
          <a:xfrm>
            <a:off x="5939547" y="38322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9DE2DF-4104-5046-B5FE-9C04065E923A}"/>
              </a:ext>
            </a:extLst>
          </p:cNvPr>
          <p:cNvSpPr txBox="1"/>
          <p:nvPr/>
        </p:nvSpPr>
        <p:spPr>
          <a:xfrm>
            <a:off x="7104112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3CA75E-A995-E841-8136-C770E83FF28A}"/>
              </a:ext>
            </a:extLst>
          </p:cNvPr>
          <p:cNvSpPr txBox="1"/>
          <p:nvPr/>
        </p:nvSpPr>
        <p:spPr>
          <a:xfrm>
            <a:off x="9395002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9226A7-A51C-F740-92FE-221788BAF942}"/>
              </a:ext>
            </a:extLst>
          </p:cNvPr>
          <p:cNvSpPr txBox="1"/>
          <p:nvPr/>
        </p:nvSpPr>
        <p:spPr>
          <a:xfrm>
            <a:off x="4701116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82F2B6-8A95-E34F-A4F1-D29A8C8C76EC}"/>
              </a:ext>
            </a:extLst>
          </p:cNvPr>
          <p:cNvSpPr txBox="1"/>
          <p:nvPr/>
        </p:nvSpPr>
        <p:spPr>
          <a:xfrm>
            <a:off x="2122194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E718D0-C235-724D-9E61-99EAB95BBB52}"/>
              </a:ext>
            </a:extLst>
          </p:cNvPr>
          <p:cNvSpPr txBox="1"/>
          <p:nvPr/>
        </p:nvSpPr>
        <p:spPr>
          <a:xfrm>
            <a:off x="5399838" y="2360951"/>
            <a:ext cx="1309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</a:t>
            </a:r>
            <a:b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0C593C-614E-2246-ADAE-C6E4140B4C2A}"/>
              </a:ext>
            </a:extLst>
          </p:cNvPr>
          <p:cNvSpPr txBox="1"/>
          <p:nvPr/>
        </p:nvSpPr>
        <p:spPr>
          <a:xfrm>
            <a:off x="7637703" y="2360951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event</a:t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1E754D-C0E3-5447-9D15-8CD95208636C}"/>
              </a:ext>
            </a:extLst>
          </p:cNvPr>
          <p:cNvSpPr txBox="1"/>
          <p:nvPr/>
        </p:nvSpPr>
        <p:spPr>
          <a:xfrm>
            <a:off x="2788274" y="2360951"/>
            <a:ext cx="1723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b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4FD330-9C5D-E443-ADFF-54705824DDF6}"/>
              </a:ext>
            </a:extLst>
          </p:cNvPr>
          <p:cNvSpPr txBox="1"/>
          <p:nvPr/>
        </p:nvSpPr>
        <p:spPr>
          <a:xfrm>
            <a:off x="3460950" y="5055568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i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0CAF25D-0744-DC49-A469-F5D46BD22972}"/>
              </a:ext>
            </a:extLst>
          </p:cNvPr>
          <p:cNvSpPr/>
          <p:nvPr/>
        </p:nvSpPr>
        <p:spPr>
          <a:xfrm rot="16200000">
            <a:off x="5828013" y="3583258"/>
            <a:ext cx="567731" cy="2340658"/>
          </a:xfrm>
          <a:prstGeom prst="leftBrace">
            <a:avLst>
              <a:gd name="adj1" fmla="val 22338"/>
              <a:gd name="adj2" fmla="val 50000"/>
            </a:avLst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CA14FC-975E-1943-8958-2AB860AA18E8}"/>
              </a:ext>
            </a:extLst>
          </p:cNvPr>
          <p:cNvSpPr txBox="1"/>
          <p:nvPr/>
        </p:nvSpPr>
        <p:spPr>
          <a:xfrm>
            <a:off x="5909222" y="5088177"/>
            <a:ext cx="47481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A7EE8E83-3825-0A43-BE04-C11016462764}"/>
              </a:ext>
            </a:extLst>
          </p:cNvPr>
          <p:cNvSpPr/>
          <p:nvPr/>
        </p:nvSpPr>
        <p:spPr>
          <a:xfrm rot="16200000">
            <a:off x="3360759" y="3460548"/>
            <a:ext cx="567731" cy="2586077"/>
          </a:xfrm>
          <a:prstGeom prst="leftBrace">
            <a:avLst>
              <a:gd name="adj1" fmla="val 22338"/>
              <a:gd name="adj2" fmla="val 50000"/>
            </a:avLst>
          </a:prstGeom>
          <a:ln w="2857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3436D701-F958-724F-A1D1-16C436602A4F}"/>
              </a:ext>
            </a:extLst>
          </p:cNvPr>
          <p:cNvSpPr/>
          <p:nvPr/>
        </p:nvSpPr>
        <p:spPr>
          <a:xfrm>
            <a:off x="7032104" y="2486646"/>
            <a:ext cx="178094" cy="654322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ket 28">
            <a:extLst>
              <a:ext uri="{FF2B5EF4-FFF2-40B4-BE49-F238E27FC236}">
                <a16:creationId xmlns:a16="http://schemas.microsoft.com/office/drawing/2014/main" id="{D186094A-DC60-0D45-9AE9-FCD9596E4843}"/>
              </a:ext>
            </a:extLst>
          </p:cNvPr>
          <p:cNvSpPr/>
          <p:nvPr/>
        </p:nvSpPr>
        <p:spPr>
          <a:xfrm>
            <a:off x="9408368" y="2486646"/>
            <a:ext cx="178094" cy="654322"/>
          </a:xfrm>
          <a:prstGeom prst="rightBracke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ket 29">
            <a:extLst>
              <a:ext uri="{FF2B5EF4-FFF2-40B4-BE49-F238E27FC236}">
                <a16:creationId xmlns:a16="http://schemas.microsoft.com/office/drawing/2014/main" id="{55A5AAEB-3419-074F-97F0-20B806872D6C}"/>
              </a:ext>
            </a:extLst>
          </p:cNvPr>
          <p:cNvSpPr/>
          <p:nvPr/>
        </p:nvSpPr>
        <p:spPr>
          <a:xfrm>
            <a:off x="4693770" y="2492896"/>
            <a:ext cx="178094" cy="654322"/>
          </a:xfrm>
          <a:prstGeom prst="rightBracke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6A3CE497-3AB1-A04D-9A78-40963C2563CC}"/>
              </a:ext>
            </a:extLst>
          </p:cNvPr>
          <p:cNvSpPr/>
          <p:nvPr/>
        </p:nvSpPr>
        <p:spPr>
          <a:xfrm rot="10800000">
            <a:off x="2389513" y="2503101"/>
            <a:ext cx="178094" cy="654322"/>
          </a:xfrm>
          <a:prstGeom prst="rightBracke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ket 31">
            <a:extLst>
              <a:ext uri="{FF2B5EF4-FFF2-40B4-BE49-F238E27FC236}">
                <a16:creationId xmlns:a16="http://schemas.microsoft.com/office/drawing/2014/main" id="{03DB7FE9-5290-9D4F-AA40-A26A79C05C85}"/>
              </a:ext>
            </a:extLst>
          </p:cNvPr>
          <p:cNvSpPr/>
          <p:nvPr/>
        </p:nvSpPr>
        <p:spPr>
          <a:xfrm rot="10800000">
            <a:off x="4943873" y="2486645"/>
            <a:ext cx="178094" cy="654322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ket 32">
            <a:extLst>
              <a:ext uri="{FF2B5EF4-FFF2-40B4-BE49-F238E27FC236}">
                <a16:creationId xmlns:a16="http://schemas.microsoft.com/office/drawing/2014/main" id="{508FB76F-53F8-844C-BC4F-3A497A15E61B}"/>
              </a:ext>
            </a:extLst>
          </p:cNvPr>
          <p:cNvSpPr/>
          <p:nvPr/>
        </p:nvSpPr>
        <p:spPr>
          <a:xfrm rot="10800000">
            <a:off x="7286058" y="2486646"/>
            <a:ext cx="178094" cy="654322"/>
          </a:xfrm>
          <a:prstGeom prst="rightBracke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732FC6-81D1-DA49-864A-AA76B615B51B}"/>
              </a:ext>
            </a:extLst>
          </p:cNvPr>
          <p:cNvSpPr txBox="1"/>
          <p:nvPr/>
        </p:nvSpPr>
        <p:spPr>
          <a:xfrm>
            <a:off x="4701117" y="3729592"/>
            <a:ext cx="2903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" pitchFamily="2" charset="0"/>
                <a:cs typeface="Times New Roman" panose="02020603050405020304" pitchFamily="18" charset="0"/>
              </a:rPr>
              <a:t>-5 -4 -3 -2 -1 </a:t>
            </a:r>
            <a:r>
              <a:rPr lang="en-US" sz="1100" b="1" dirty="0">
                <a:solidFill>
                  <a:srgbClr val="C00000"/>
                </a:solidFill>
                <a:latin typeface="Courier" pitchFamily="2" charset="0"/>
                <a:cs typeface="Times New Roman" panose="02020603050405020304" pitchFamily="18" charset="0"/>
              </a:rPr>
              <a:t>0 </a:t>
            </a:r>
            <a:r>
              <a:rPr lang="en-US" sz="1100" b="1" dirty="0">
                <a:latin typeface="Courier" pitchFamily="2" charset="0"/>
                <a:cs typeface="Times New Roman" panose="02020603050405020304" pitchFamily="18" charset="0"/>
              </a:rPr>
              <a:t>+1 +2 +3 +4 +5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B606E6-80C3-6F43-B308-F0584741CE8A}"/>
              </a:ext>
            </a:extLst>
          </p:cNvPr>
          <p:cNvSpPr txBox="1"/>
          <p:nvPr/>
        </p:nvSpPr>
        <p:spPr>
          <a:xfrm>
            <a:off x="2128064" y="3715099"/>
            <a:ext cx="43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" pitchFamily="2" charset="0"/>
                <a:cs typeface="Times New Roman" panose="02020603050405020304" pitchFamily="18" charset="0"/>
              </a:rPr>
              <a:t>-30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97421A-820A-9644-B346-EAA05B2F3C47}"/>
              </a:ext>
            </a:extLst>
          </p:cNvPr>
          <p:cNvSpPr txBox="1"/>
          <p:nvPr/>
        </p:nvSpPr>
        <p:spPr>
          <a:xfrm>
            <a:off x="9361251" y="3729592"/>
            <a:ext cx="43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" pitchFamily="2" charset="0"/>
                <a:cs typeface="Times New Roman" panose="02020603050405020304" pitchFamily="18" charset="0"/>
              </a:rPr>
              <a:t>+30</a:t>
            </a:r>
          </a:p>
        </p:txBody>
      </p:sp>
    </p:spTree>
    <p:extLst>
      <p:ext uri="{BB962C8B-B14F-4D97-AF65-F5344CB8AC3E}">
        <p14:creationId xmlns:p14="http://schemas.microsoft.com/office/powerpoint/2010/main" val="82558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Event Study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999656" y="6554416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75000"/>
                  </a:schemeClr>
                </a:solidFill>
              </a:rPr>
              <a:t>Source: 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eventstudymetrics.com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index.php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/event-study-methodology/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4E52C7-7FCC-DF4F-A2FC-DD99FE10951F}"/>
              </a:ext>
            </a:extLst>
          </p:cNvPr>
          <p:cNvCxnSpPr/>
          <p:nvPr/>
        </p:nvCxnSpPr>
        <p:spPr>
          <a:xfrm>
            <a:off x="1631504" y="3588922"/>
            <a:ext cx="892899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A706D2-96C7-4348-84E4-8734EA3E79D5}"/>
              </a:ext>
            </a:extLst>
          </p:cNvPr>
          <p:cNvCxnSpPr>
            <a:cxnSpLocks/>
          </p:cNvCxnSpPr>
          <p:nvPr/>
        </p:nvCxnSpPr>
        <p:spPr>
          <a:xfrm>
            <a:off x="2351584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03DBB6-F620-E246-9F05-C4E79B7B2227}"/>
              </a:ext>
            </a:extLst>
          </p:cNvPr>
          <p:cNvCxnSpPr>
            <a:cxnSpLocks/>
          </p:cNvCxnSpPr>
          <p:nvPr/>
        </p:nvCxnSpPr>
        <p:spPr>
          <a:xfrm>
            <a:off x="4941548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B0D955-4EBB-484D-A960-F8B38C049C61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319844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B9100C-0B5D-9E42-B73F-D97EA5F918AD}"/>
              </a:ext>
            </a:extLst>
          </p:cNvPr>
          <p:cNvCxnSpPr>
            <a:cxnSpLocks/>
          </p:cNvCxnSpPr>
          <p:nvPr/>
        </p:nvCxnSpPr>
        <p:spPr>
          <a:xfrm>
            <a:off x="7282206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8B50E8-C9C4-5545-8167-5D76BAD645CB}"/>
              </a:ext>
            </a:extLst>
          </p:cNvPr>
          <p:cNvCxnSpPr>
            <a:cxnSpLocks/>
          </p:cNvCxnSpPr>
          <p:nvPr/>
        </p:nvCxnSpPr>
        <p:spPr>
          <a:xfrm>
            <a:off x="9624392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B113BA-FA9C-1447-B213-A4816B01CF35}"/>
              </a:ext>
            </a:extLst>
          </p:cNvPr>
          <p:cNvSpPr txBox="1"/>
          <p:nvPr/>
        </p:nvSpPr>
        <p:spPr>
          <a:xfrm>
            <a:off x="5939547" y="38322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9DE2DF-4104-5046-B5FE-9C04065E923A}"/>
              </a:ext>
            </a:extLst>
          </p:cNvPr>
          <p:cNvSpPr txBox="1"/>
          <p:nvPr/>
        </p:nvSpPr>
        <p:spPr>
          <a:xfrm>
            <a:off x="7104112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3CA75E-A995-E841-8136-C770E83FF28A}"/>
              </a:ext>
            </a:extLst>
          </p:cNvPr>
          <p:cNvSpPr txBox="1"/>
          <p:nvPr/>
        </p:nvSpPr>
        <p:spPr>
          <a:xfrm>
            <a:off x="9395002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9226A7-A51C-F740-92FE-221788BAF942}"/>
              </a:ext>
            </a:extLst>
          </p:cNvPr>
          <p:cNvSpPr txBox="1"/>
          <p:nvPr/>
        </p:nvSpPr>
        <p:spPr>
          <a:xfrm>
            <a:off x="4701116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82F2B6-8A95-E34F-A4F1-D29A8C8C76EC}"/>
              </a:ext>
            </a:extLst>
          </p:cNvPr>
          <p:cNvSpPr txBox="1"/>
          <p:nvPr/>
        </p:nvSpPr>
        <p:spPr>
          <a:xfrm>
            <a:off x="2122194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E718D0-C235-724D-9E61-99EAB95BBB52}"/>
              </a:ext>
            </a:extLst>
          </p:cNvPr>
          <p:cNvSpPr txBox="1"/>
          <p:nvPr/>
        </p:nvSpPr>
        <p:spPr>
          <a:xfrm>
            <a:off x="5399838" y="2360951"/>
            <a:ext cx="1309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</a:t>
            </a:r>
            <a:b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0C593C-614E-2246-ADAE-C6E4140B4C2A}"/>
              </a:ext>
            </a:extLst>
          </p:cNvPr>
          <p:cNvSpPr txBox="1"/>
          <p:nvPr/>
        </p:nvSpPr>
        <p:spPr>
          <a:xfrm>
            <a:off x="7637703" y="2360951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event</a:t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1E754D-C0E3-5447-9D15-8CD95208636C}"/>
              </a:ext>
            </a:extLst>
          </p:cNvPr>
          <p:cNvSpPr txBox="1"/>
          <p:nvPr/>
        </p:nvSpPr>
        <p:spPr>
          <a:xfrm>
            <a:off x="2788274" y="2360951"/>
            <a:ext cx="1723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b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4FD330-9C5D-E443-ADFF-54705824DDF6}"/>
              </a:ext>
            </a:extLst>
          </p:cNvPr>
          <p:cNvSpPr txBox="1"/>
          <p:nvPr/>
        </p:nvSpPr>
        <p:spPr>
          <a:xfrm>
            <a:off x="3460950" y="5055568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i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0CAF25D-0744-DC49-A469-F5D46BD22972}"/>
              </a:ext>
            </a:extLst>
          </p:cNvPr>
          <p:cNvSpPr/>
          <p:nvPr/>
        </p:nvSpPr>
        <p:spPr>
          <a:xfrm rot="16200000">
            <a:off x="5828013" y="3583258"/>
            <a:ext cx="567731" cy="2340658"/>
          </a:xfrm>
          <a:prstGeom prst="leftBrace">
            <a:avLst>
              <a:gd name="adj1" fmla="val 22338"/>
              <a:gd name="adj2" fmla="val 50000"/>
            </a:avLst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CA14FC-975E-1943-8958-2AB860AA18E8}"/>
              </a:ext>
            </a:extLst>
          </p:cNvPr>
          <p:cNvSpPr txBox="1"/>
          <p:nvPr/>
        </p:nvSpPr>
        <p:spPr>
          <a:xfrm>
            <a:off x="5909222" y="5088177"/>
            <a:ext cx="47481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A7EE8E83-3825-0A43-BE04-C11016462764}"/>
              </a:ext>
            </a:extLst>
          </p:cNvPr>
          <p:cNvSpPr/>
          <p:nvPr/>
        </p:nvSpPr>
        <p:spPr>
          <a:xfrm rot="16200000">
            <a:off x="3360759" y="3460548"/>
            <a:ext cx="567731" cy="2586077"/>
          </a:xfrm>
          <a:prstGeom prst="leftBrace">
            <a:avLst>
              <a:gd name="adj1" fmla="val 22338"/>
              <a:gd name="adj2" fmla="val 50000"/>
            </a:avLst>
          </a:prstGeom>
          <a:ln w="2857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3436D701-F958-724F-A1D1-16C436602A4F}"/>
              </a:ext>
            </a:extLst>
          </p:cNvPr>
          <p:cNvSpPr/>
          <p:nvPr/>
        </p:nvSpPr>
        <p:spPr>
          <a:xfrm>
            <a:off x="7032104" y="2486646"/>
            <a:ext cx="178094" cy="654322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ket 28">
            <a:extLst>
              <a:ext uri="{FF2B5EF4-FFF2-40B4-BE49-F238E27FC236}">
                <a16:creationId xmlns:a16="http://schemas.microsoft.com/office/drawing/2014/main" id="{D186094A-DC60-0D45-9AE9-FCD9596E4843}"/>
              </a:ext>
            </a:extLst>
          </p:cNvPr>
          <p:cNvSpPr/>
          <p:nvPr/>
        </p:nvSpPr>
        <p:spPr>
          <a:xfrm>
            <a:off x="9408368" y="2486646"/>
            <a:ext cx="178094" cy="654322"/>
          </a:xfrm>
          <a:prstGeom prst="rightBracke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ket 29">
            <a:extLst>
              <a:ext uri="{FF2B5EF4-FFF2-40B4-BE49-F238E27FC236}">
                <a16:creationId xmlns:a16="http://schemas.microsoft.com/office/drawing/2014/main" id="{55A5AAEB-3419-074F-97F0-20B806872D6C}"/>
              </a:ext>
            </a:extLst>
          </p:cNvPr>
          <p:cNvSpPr/>
          <p:nvPr/>
        </p:nvSpPr>
        <p:spPr>
          <a:xfrm>
            <a:off x="4693770" y="2492896"/>
            <a:ext cx="178094" cy="654322"/>
          </a:xfrm>
          <a:prstGeom prst="rightBracke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6A3CE497-3AB1-A04D-9A78-40963C2563CC}"/>
              </a:ext>
            </a:extLst>
          </p:cNvPr>
          <p:cNvSpPr/>
          <p:nvPr/>
        </p:nvSpPr>
        <p:spPr>
          <a:xfrm rot="10800000">
            <a:off x="2389513" y="2503101"/>
            <a:ext cx="178094" cy="654322"/>
          </a:xfrm>
          <a:prstGeom prst="rightBracke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ket 31">
            <a:extLst>
              <a:ext uri="{FF2B5EF4-FFF2-40B4-BE49-F238E27FC236}">
                <a16:creationId xmlns:a16="http://schemas.microsoft.com/office/drawing/2014/main" id="{03DB7FE9-5290-9D4F-AA40-A26A79C05C85}"/>
              </a:ext>
            </a:extLst>
          </p:cNvPr>
          <p:cNvSpPr/>
          <p:nvPr/>
        </p:nvSpPr>
        <p:spPr>
          <a:xfrm rot="10800000">
            <a:off x="4943873" y="2486645"/>
            <a:ext cx="178094" cy="654322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ket 32">
            <a:extLst>
              <a:ext uri="{FF2B5EF4-FFF2-40B4-BE49-F238E27FC236}">
                <a16:creationId xmlns:a16="http://schemas.microsoft.com/office/drawing/2014/main" id="{508FB76F-53F8-844C-BC4F-3A497A15E61B}"/>
              </a:ext>
            </a:extLst>
          </p:cNvPr>
          <p:cNvSpPr/>
          <p:nvPr/>
        </p:nvSpPr>
        <p:spPr>
          <a:xfrm rot="10800000">
            <a:off x="7286058" y="2486646"/>
            <a:ext cx="178094" cy="654322"/>
          </a:xfrm>
          <a:prstGeom prst="rightBracke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732FC6-81D1-DA49-864A-AA76B615B51B}"/>
              </a:ext>
            </a:extLst>
          </p:cNvPr>
          <p:cNvSpPr txBox="1"/>
          <p:nvPr/>
        </p:nvSpPr>
        <p:spPr>
          <a:xfrm>
            <a:off x="4701117" y="3729592"/>
            <a:ext cx="2903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" pitchFamily="2" charset="0"/>
                <a:cs typeface="Times New Roman" panose="02020603050405020304" pitchFamily="18" charset="0"/>
              </a:rPr>
              <a:t>-10            </a:t>
            </a:r>
            <a:r>
              <a:rPr lang="en-US" sz="1100" b="1" dirty="0">
                <a:solidFill>
                  <a:srgbClr val="C00000"/>
                </a:solidFill>
                <a:latin typeface="Courier" pitchFamily="2" charset="0"/>
                <a:cs typeface="Times New Roman" panose="02020603050405020304" pitchFamily="18" charset="0"/>
              </a:rPr>
              <a:t>0            </a:t>
            </a:r>
            <a:r>
              <a:rPr lang="en-US" sz="1100" b="1" dirty="0">
                <a:latin typeface="Courier" pitchFamily="2" charset="0"/>
                <a:cs typeface="Times New Roman" panose="02020603050405020304" pitchFamily="18" charset="0"/>
              </a:rPr>
              <a:t>+10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B606E6-80C3-6F43-B308-F0584741CE8A}"/>
              </a:ext>
            </a:extLst>
          </p:cNvPr>
          <p:cNvSpPr txBox="1"/>
          <p:nvPr/>
        </p:nvSpPr>
        <p:spPr>
          <a:xfrm>
            <a:off x="2128064" y="3715099"/>
            <a:ext cx="524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" pitchFamily="2" charset="0"/>
                <a:cs typeface="Times New Roman" panose="02020603050405020304" pitchFamily="18" charset="0"/>
              </a:rPr>
              <a:t>-260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97421A-820A-9644-B346-EAA05B2F3C47}"/>
              </a:ext>
            </a:extLst>
          </p:cNvPr>
          <p:cNvSpPr txBox="1"/>
          <p:nvPr/>
        </p:nvSpPr>
        <p:spPr>
          <a:xfrm>
            <a:off x="9361251" y="3729592"/>
            <a:ext cx="43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" pitchFamily="2" charset="0"/>
                <a:cs typeface="Times New Roman" panose="02020603050405020304" pitchFamily="18" charset="0"/>
              </a:rPr>
              <a:t>+30</a:t>
            </a:r>
          </a:p>
        </p:txBody>
      </p:sp>
    </p:spTree>
    <p:extLst>
      <p:ext uri="{BB962C8B-B14F-4D97-AF65-F5344CB8AC3E}">
        <p14:creationId xmlns:p14="http://schemas.microsoft.com/office/powerpoint/2010/main" val="555572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5000">
                <a:solidFill>
                  <a:srgbClr val="FF0000"/>
                </a:solidFill>
              </a:rPr>
              <a:t>Efficient Markets</a:t>
            </a:r>
            <a:endParaRPr lang="en-US" sz="15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486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2000" dirty="0">
                <a:solidFill>
                  <a:srgbClr val="FF0000"/>
                </a:solidFill>
              </a:rPr>
              <a:t>Behavioral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28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2000">
                <a:solidFill>
                  <a:srgbClr val="FF0000"/>
                </a:solidFill>
              </a:rPr>
              <a:t>Behavioral Finance</a:t>
            </a:r>
            <a:endParaRPr lang="en-US" sz="1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593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34682"/>
          </a:xfrm>
        </p:spPr>
        <p:txBody>
          <a:bodyPr/>
          <a:lstStyle/>
          <a:p>
            <a:r>
              <a:rPr lang="en-US" sz="8000">
                <a:solidFill>
                  <a:schemeClr val="accent1"/>
                </a:solidFill>
              </a:rPr>
              <a:t>Rational Behavior</a:t>
            </a:r>
            <a:br>
              <a:rPr lang="en-US" sz="8000">
                <a:solidFill>
                  <a:schemeClr val="accent1"/>
                </a:solidFill>
              </a:rPr>
            </a:br>
            <a:br>
              <a:rPr lang="en-US" sz="8000" dirty="0">
                <a:solidFill>
                  <a:schemeClr val="accent1"/>
                </a:solidFill>
              </a:rPr>
            </a:br>
            <a:r>
              <a:rPr lang="en-US" sz="8000" dirty="0">
                <a:solidFill>
                  <a:schemeClr val="accent1"/>
                </a:solidFill>
              </a:rPr>
              <a:t>Irrational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699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34682"/>
          </a:xfrm>
        </p:spPr>
        <p:txBody>
          <a:bodyPr/>
          <a:lstStyle/>
          <a:p>
            <a:r>
              <a:rPr lang="en-US" sz="8000" dirty="0">
                <a:solidFill>
                  <a:schemeClr val="accent1"/>
                </a:solidFill>
              </a:rPr>
              <a:t>Emotion</a:t>
            </a:r>
            <a:br>
              <a:rPr lang="en-US" sz="8000" dirty="0">
                <a:solidFill>
                  <a:schemeClr val="accent1"/>
                </a:solidFill>
              </a:rPr>
            </a:br>
            <a:br>
              <a:rPr lang="en-US" sz="8000" dirty="0">
                <a:solidFill>
                  <a:schemeClr val="accent1"/>
                </a:solidFill>
              </a:rPr>
            </a:br>
            <a:r>
              <a:rPr lang="en-US" sz="8000" dirty="0">
                <a:solidFill>
                  <a:schemeClr val="accent1"/>
                </a:solidFill>
              </a:rPr>
              <a:t>Sentiment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203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zh-TW" altLang="en-US" dirty="0"/>
              <a:t>課程大綱 </a:t>
            </a:r>
            <a:r>
              <a:rPr lang="en-US" altLang="zh-TW" dirty="0"/>
              <a:t>(</a:t>
            </a:r>
            <a:r>
              <a:rPr lang="en-US" dirty="0"/>
              <a:t>Syllabus)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TW" altLang="en-US" sz="2800" dirty="0"/>
              <a:t>週次 </a:t>
            </a:r>
            <a:r>
              <a:rPr lang="en-US" altLang="zh-TW" sz="2800" dirty="0"/>
              <a:t>(Week)    </a:t>
            </a:r>
            <a:r>
              <a:rPr lang="zh-TW" altLang="en-US" sz="2800" dirty="0"/>
              <a:t>日期 </a:t>
            </a:r>
            <a:r>
              <a:rPr lang="en-US" altLang="zh-TW" sz="2800" dirty="0"/>
              <a:t>(Date)    </a:t>
            </a:r>
            <a:r>
              <a:rPr lang="zh-TW" altLang="en-US" sz="2800" dirty="0"/>
              <a:t>內容 </a:t>
            </a:r>
            <a:r>
              <a:rPr lang="en-US" altLang="zh-TW" sz="2800" dirty="0"/>
              <a:t>(Subject/Topics)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1   2021/09/28   </a:t>
            </a:r>
            <a:r>
              <a:rPr lang="zh-TW" altLang="en-US" sz="2800" dirty="0"/>
              <a:t>智慧金融量化分析概論 </a:t>
            </a:r>
            <a:br>
              <a:rPr lang="en-US" altLang="zh-TW" sz="2800" dirty="0"/>
            </a:br>
            <a:r>
              <a:rPr lang="en-US" altLang="zh-TW" sz="2000" dirty="0"/>
              <a:t>                                          </a:t>
            </a:r>
            <a:r>
              <a:rPr lang="en-US" altLang="zh-TW" sz="2100" dirty="0"/>
              <a:t>(</a:t>
            </a:r>
            <a:r>
              <a:rPr lang="en-US" sz="2100" dirty="0"/>
              <a:t>Introduction to Artificial Intelligence in Finance and Quantitative Analysis)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2   2021/10/05   AI </a:t>
            </a:r>
            <a:r>
              <a:rPr lang="zh-TW" altLang="en-US" sz="2800" dirty="0"/>
              <a:t>金融科技</a:t>
            </a:r>
            <a:r>
              <a:rPr lang="en-US" altLang="zh-TW" sz="2800" dirty="0"/>
              <a:t>: </a:t>
            </a:r>
            <a:r>
              <a:rPr lang="zh-TW" altLang="en-US" sz="2800" dirty="0"/>
              <a:t>金融服務創新應用 </a:t>
            </a:r>
            <a:br>
              <a:rPr lang="en-US" altLang="zh-TW" sz="2800" dirty="0"/>
            </a:br>
            <a:r>
              <a:rPr lang="en-US" altLang="zh-TW" sz="2800" dirty="0"/>
              <a:t>                              </a:t>
            </a:r>
            <a:r>
              <a:rPr lang="en-US" altLang="zh-TW" sz="2600" dirty="0"/>
              <a:t>(</a:t>
            </a:r>
            <a:r>
              <a:rPr lang="en-US" sz="2600" dirty="0"/>
              <a:t>AI in FinTech: Financial Services Innovation and Application)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3   2021/10/12   </a:t>
            </a:r>
            <a:r>
              <a:rPr lang="zh-TW" altLang="en-US" sz="2800" dirty="0"/>
              <a:t>投資心理學與行為財務學 </a:t>
            </a:r>
            <a:br>
              <a:rPr lang="en-US" altLang="zh-TW" sz="2800" dirty="0"/>
            </a:br>
            <a:r>
              <a:rPr lang="en-US" altLang="zh-TW" sz="2800" dirty="0"/>
              <a:t>                              (</a:t>
            </a:r>
            <a:r>
              <a:rPr lang="en-US" sz="2800" dirty="0"/>
              <a:t>Investing Psychology and Behavioral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4   2021/10/19   </a:t>
            </a:r>
            <a:r>
              <a:rPr lang="zh-TW" altLang="en-US" sz="2800" dirty="0">
                <a:solidFill>
                  <a:srgbClr val="C00000"/>
                </a:solidFill>
              </a:rPr>
              <a:t>財務金融事件研究法 </a:t>
            </a:r>
            <a:r>
              <a:rPr lang="en-US" altLang="zh-TW" sz="2800" dirty="0">
                <a:solidFill>
                  <a:srgbClr val="C00000"/>
                </a:solidFill>
              </a:rPr>
              <a:t>(</a:t>
            </a:r>
            <a:r>
              <a:rPr lang="en-US" sz="2800" dirty="0">
                <a:solidFill>
                  <a:srgbClr val="C00000"/>
                </a:solidFill>
              </a:rPr>
              <a:t>Event Studies in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5   2021/10/26   </a:t>
            </a:r>
            <a:r>
              <a:rPr lang="zh-TW" altLang="en-US" sz="2800" dirty="0">
                <a:solidFill>
                  <a:srgbClr val="7030A0"/>
                </a:solidFill>
              </a:rPr>
              <a:t>智慧金融量化分析個案研究 </a:t>
            </a:r>
            <a:r>
              <a:rPr lang="en-US" sz="2800" dirty="0">
                <a:solidFill>
                  <a:srgbClr val="7030A0"/>
                </a:solidFill>
              </a:rPr>
              <a:t>I </a:t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                              (Case Study on AI in Finance and Quantitative Analysis I)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6   2021/11/02   </a:t>
            </a:r>
            <a:r>
              <a:rPr lang="zh-TW" altLang="en-US" sz="2800" dirty="0"/>
              <a:t>財務金融理論 </a:t>
            </a:r>
            <a:r>
              <a:rPr lang="en-US" altLang="zh-TW" sz="2800" dirty="0"/>
              <a:t>(</a:t>
            </a:r>
            <a:r>
              <a:rPr lang="en-US" sz="2800" dirty="0"/>
              <a:t>Finance Theory)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39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Modern Financial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1" y="1567334"/>
            <a:ext cx="8651875" cy="4525963"/>
          </a:xfrm>
        </p:spPr>
        <p:txBody>
          <a:bodyPr/>
          <a:lstStyle/>
          <a:p>
            <a:r>
              <a:rPr lang="en-US" dirty="0"/>
              <a:t>Theoretical Finance</a:t>
            </a:r>
          </a:p>
          <a:p>
            <a:pPr lvl="1"/>
            <a:r>
              <a:rPr lang="en-US" sz="3200" dirty="0"/>
              <a:t>study of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logical relationships </a:t>
            </a:r>
            <a:r>
              <a:rPr lang="en-US" sz="3200" dirty="0"/>
              <a:t>among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assets</a:t>
            </a:r>
            <a:r>
              <a:rPr lang="en-US" sz="3200" dirty="0"/>
              <a:t>.</a:t>
            </a:r>
          </a:p>
          <a:p>
            <a:r>
              <a:rPr lang="en-US" dirty="0"/>
              <a:t>Empirical Finance</a:t>
            </a:r>
          </a:p>
          <a:p>
            <a:pPr lvl="1"/>
            <a:r>
              <a:rPr lang="en-US" sz="3200" dirty="0"/>
              <a:t>study of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data</a:t>
            </a:r>
            <a:r>
              <a:rPr lang="en-US" sz="3200" dirty="0"/>
              <a:t> in order to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infer relationships</a:t>
            </a:r>
            <a:r>
              <a:rPr lang="en-US" sz="3200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Behavioral Finance</a:t>
            </a:r>
          </a:p>
          <a:p>
            <a:pPr lvl="1"/>
            <a:r>
              <a:rPr lang="en-US" sz="3200" dirty="0"/>
              <a:t>integrates </a:t>
            </a:r>
            <a:r>
              <a:rPr lang="en-US" sz="3200" dirty="0">
                <a:solidFill>
                  <a:srgbClr val="FF0000"/>
                </a:solidFill>
              </a:rPr>
              <a:t>psychology</a:t>
            </a:r>
            <a:r>
              <a:rPr lang="en-US" sz="3200" dirty="0"/>
              <a:t> into the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investment process</a:t>
            </a:r>
            <a:r>
              <a:rPr lang="en-US" sz="3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157972" y="6638768"/>
            <a:ext cx="58760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Robert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A. Strong (2004), Practical Investment Management, South-Western</a:t>
            </a:r>
          </a:p>
        </p:txBody>
      </p:sp>
    </p:spTree>
    <p:extLst>
      <p:ext uri="{BB962C8B-B14F-4D97-AF65-F5344CB8AC3E}">
        <p14:creationId xmlns:p14="http://schemas.microsoft.com/office/powerpoint/2010/main" val="3887546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Behavioral Finance </a:t>
            </a:r>
            <a:r>
              <a:rPr lang="en-US" altLang="zh-TW" dirty="0">
                <a:solidFill>
                  <a:schemeClr val="accent1"/>
                </a:solidFill>
              </a:rPr>
              <a:t>Themes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Heuristic-Driven Bias</a:t>
            </a:r>
          </a:p>
          <a:p>
            <a:r>
              <a:rPr lang="en-US" sz="4400" dirty="0"/>
              <a:t>Framing Dependence</a:t>
            </a:r>
          </a:p>
          <a:p>
            <a:r>
              <a:rPr lang="en-US" sz="4400" dirty="0">
                <a:solidFill>
                  <a:srgbClr val="FF0000"/>
                </a:solidFill>
              </a:rPr>
              <a:t>Inefficient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2452651" y="6484878"/>
            <a:ext cx="72866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Hersh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Shefrin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(2007), “Beyond Greed and Fear: Understanding Behavioral Finance and the Psychology of Investing”, Oxford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716368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9600" dirty="0">
                <a:solidFill>
                  <a:schemeClr val="accent1"/>
                </a:solidFill>
              </a:rPr>
              <a:t>Efficient Market Hypothesis</a:t>
            </a:r>
            <a:br>
              <a:rPr lang="en-US" sz="9600" dirty="0">
                <a:solidFill>
                  <a:schemeClr val="accent1"/>
                </a:solidFill>
              </a:rPr>
            </a:br>
            <a:r>
              <a:rPr lang="en-US" sz="9600" dirty="0">
                <a:solidFill>
                  <a:schemeClr val="accent1"/>
                </a:solidFill>
              </a:rPr>
              <a:t>(EMH)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058381" y="6597353"/>
            <a:ext cx="80752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Doron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Kliger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Gregory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Gurevich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(2014), Event Studies for Financial Research: A Comprehensive Guide, Palgrave Macmillan</a:t>
            </a:r>
          </a:p>
        </p:txBody>
      </p:sp>
    </p:spTree>
    <p:extLst>
      <p:ext uri="{BB962C8B-B14F-4D97-AF65-F5344CB8AC3E}">
        <p14:creationId xmlns:p14="http://schemas.microsoft.com/office/powerpoint/2010/main" val="2136083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Efficient Market Hypothesis (EMH) (</a:t>
            </a:r>
            <a:r>
              <a:rPr lang="en-US" dirty="0" err="1">
                <a:solidFill>
                  <a:schemeClr val="accent1"/>
                </a:solidFill>
              </a:rPr>
              <a:t>Fama</a:t>
            </a:r>
            <a:r>
              <a:rPr lang="en-US" dirty="0">
                <a:solidFill>
                  <a:schemeClr val="accent1"/>
                </a:solidFill>
              </a:rPr>
              <a:t>, 1970)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1981200" y="2150766"/>
            <a:ext cx="885755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660099"/>
                </a:solidFill>
                <a:hlinkClick r:id="rId2"/>
              </a:rPr>
              <a:t>Efficient capital markets: A review of theory and empirical work</a:t>
            </a:r>
            <a:endParaRPr lang="en-US" sz="2200" dirty="0">
              <a:solidFill>
                <a:srgbClr val="222222"/>
              </a:solidFill>
            </a:endParaRPr>
          </a:p>
          <a:p>
            <a:r>
              <a:rPr lang="en-US" dirty="0">
                <a:solidFill>
                  <a:srgbClr val="006621"/>
                </a:solidFill>
              </a:rPr>
              <a:t>BG </a:t>
            </a:r>
            <a:r>
              <a:rPr lang="en-US" dirty="0" err="1">
                <a:solidFill>
                  <a:srgbClr val="006621"/>
                </a:solidFill>
              </a:rPr>
              <a:t>Malkiel</a:t>
            </a:r>
            <a:r>
              <a:rPr lang="en-US" dirty="0">
                <a:solidFill>
                  <a:srgbClr val="006621"/>
                </a:solidFill>
              </a:rPr>
              <a:t>, EF </a:t>
            </a:r>
            <a:r>
              <a:rPr lang="en-US" dirty="0" err="1">
                <a:solidFill>
                  <a:srgbClr val="006621"/>
                </a:solidFill>
              </a:rPr>
              <a:t>Fama</a:t>
            </a:r>
            <a:r>
              <a:rPr lang="en-US" dirty="0">
                <a:solidFill>
                  <a:srgbClr val="006621"/>
                </a:solidFill>
              </a:rPr>
              <a:t> - The Journal of Finance, 1970</a:t>
            </a:r>
          </a:p>
          <a:p>
            <a:r>
              <a:rPr lang="en-US" sz="1600" dirty="0">
                <a:solidFill>
                  <a:srgbClr val="222222"/>
                </a:solidFill>
              </a:rPr>
              <a:t>This paper reviews the theoretical and empirical </a:t>
            </a:r>
            <a:r>
              <a:rPr lang="en-US" sz="1600" dirty="0" err="1">
                <a:solidFill>
                  <a:srgbClr val="222222"/>
                </a:solidFill>
              </a:rPr>
              <a:t>iterature</a:t>
            </a:r>
            <a:r>
              <a:rPr lang="en-US" sz="1600" dirty="0">
                <a:solidFill>
                  <a:srgbClr val="222222"/>
                </a:solidFill>
              </a:rPr>
              <a:t> on the efficient markets model. </a:t>
            </a:r>
            <a:br>
              <a:rPr lang="en-US" sz="1600" dirty="0">
                <a:solidFill>
                  <a:srgbClr val="222222"/>
                </a:solidFill>
              </a:rPr>
            </a:br>
            <a:r>
              <a:rPr lang="en-US" sz="1600" dirty="0">
                <a:solidFill>
                  <a:srgbClr val="222222"/>
                </a:solidFill>
              </a:rPr>
              <a:t>After a discussion of the theory, empirical work concerned with the adjustment of security </a:t>
            </a:r>
            <a:br>
              <a:rPr lang="en-US" sz="1600" dirty="0">
                <a:solidFill>
                  <a:srgbClr val="222222"/>
                </a:solidFill>
              </a:rPr>
            </a:br>
            <a:r>
              <a:rPr lang="en-US" sz="1600" dirty="0">
                <a:solidFill>
                  <a:srgbClr val="222222"/>
                </a:solidFill>
              </a:rPr>
              <a:t>prices to three relevant information subsets is considered. First, weak form tests, in which the </a:t>
            </a:r>
            <a:br>
              <a:rPr lang="en-US" sz="1600" dirty="0">
                <a:solidFill>
                  <a:srgbClr val="222222"/>
                </a:solidFill>
              </a:rPr>
            </a:br>
            <a:r>
              <a:rPr lang="en-US" sz="1600" dirty="0">
                <a:solidFill>
                  <a:srgbClr val="222222"/>
                </a:solidFill>
              </a:rPr>
              <a:t>information set is just historical prices, are discussed. Then semi-strong form tests, in which </a:t>
            </a:r>
            <a:br>
              <a:rPr lang="en-US" sz="1600" dirty="0">
                <a:solidFill>
                  <a:srgbClr val="222222"/>
                </a:solidFill>
              </a:rPr>
            </a:br>
            <a:r>
              <a:rPr lang="en-US" sz="1600" dirty="0">
                <a:solidFill>
                  <a:srgbClr val="222222"/>
                </a:solidFill>
              </a:rPr>
              <a:t>the concern is whether prices efficiently adjust to other information that is obviously ...</a:t>
            </a:r>
          </a:p>
          <a:p>
            <a:r>
              <a:rPr lang="en-US" dirty="0">
                <a:solidFill>
                  <a:srgbClr val="777777"/>
                </a:solidFill>
              </a:rPr>
              <a:t>  </a:t>
            </a:r>
            <a:r>
              <a:rPr lang="en-US" dirty="0">
                <a:solidFill>
                  <a:srgbClr val="660099"/>
                </a:solidFill>
                <a:hlinkClick r:id="rId3"/>
              </a:rPr>
              <a:t>Cited by </a:t>
            </a:r>
            <a:r>
              <a:rPr lang="en-US" altLang="zh-TW" dirty="0">
                <a:solidFill>
                  <a:srgbClr val="660099"/>
                </a:solidFill>
                <a:hlinkClick r:id="rId3"/>
              </a:rPr>
              <a:t>32010</a:t>
            </a:r>
            <a:r>
              <a:rPr lang="en-US" dirty="0">
                <a:solidFill>
                  <a:srgbClr val="777777"/>
                </a:solidFill>
              </a:rPr>
              <a:t> </a:t>
            </a:r>
            <a:r>
              <a:rPr lang="en-US" dirty="0">
                <a:solidFill>
                  <a:srgbClr val="660099"/>
                </a:solidFill>
                <a:hlinkClick r:id="rId4"/>
              </a:rPr>
              <a:t>Related articles</a:t>
            </a:r>
            <a:r>
              <a:rPr lang="en-US" dirty="0">
                <a:solidFill>
                  <a:srgbClr val="777777"/>
                </a:solidFill>
              </a:rPr>
              <a:t> </a:t>
            </a:r>
            <a:r>
              <a:rPr lang="en-US" dirty="0">
                <a:solidFill>
                  <a:srgbClr val="660099"/>
                </a:solidFill>
                <a:hlinkClick r:id="rId5"/>
              </a:rPr>
              <a:t>All 2</a:t>
            </a:r>
            <a:r>
              <a:rPr lang="en-US" altLang="zh-TW" dirty="0">
                <a:solidFill>
                  <a:srgbClr val="660099"/>
                </a:solidFill>
                <a:hlinkClick r:id="rId5"/>
              </a:rPr>
              <a:t>9</a:t>
            </a:r>
            <a:r>
              <a:rPr lang="en-US" dirty="0">
                <a:solidFill>
                  <a:srgbClr val="660099"/>
                </a:solidFill>
                <a:hlinkClick r:id="rId5"/>
              </a:rPr>
              <a:t> versions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5191367"/>
            <a:ext cx="8514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Malkiel</a:t>
            </a:r>
            <a:r>
              <a:rPr lang="en-US" sz="2400" dirty="0"/>
              <a:t>, B. G., &amp; </a:t>
            </a:r>
            <a:r>
              <a:rPr lang="en-US" sz="2400" dirty="0" err="1"/>
              <a:t>Fama</a:t>
            </a:r>
            <a:r>
              <a:rPr lang="en-US" sz="2400" dirty="0"/>
              <a:t>, E. F. (1970). </a:t>
            </a:r>
            <a:br>
              <a:rPr lang="en-US" sz="2400" dirty="0"/>
            </a:br>
            <a:r>
              <a:rPr lang="en-US" sz="2400" dirty="0"/>
              <a:t>Efficient capital markets: A review of theory and empirical work. The Journal of Finance, 25(2), 383-417.</a:t>
            </a:r>
          </a:p>
        </p:txBody>
      </p:sp>
    </p:spTree>
    <p:extLst>
      <p:ext uri="{BB962C8B-B14F-4D97-AF65-F5344CB8AC3E}">
        <p14:creationId xmlns:p14="http://schemas.microsoft.com/office/powerpoint/2010/main" val="2500723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2420888"/>
            <a:ext cx="8526676" cy="273630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Efficient Market Hypothesis (EMH) (</a:t>
            </a:r>
            <a:r>
              <a:rPr lang="en-US" dirty="0" err="1">
                <a:solidFill>
                  <a:schemeClr val="accent1"/>
                </a:solidFill>
              </a:rPr>
              <a:t>Fama</a:t>
            </a:r>
            <a:r>
              <a:rPr lang="en-US" dirty="0">
                <a:solidFill>
                  <a:schemeClr val="accent1"/>
                </a:solidFill>
              </a:rPr>
              <a:t>, 1970)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526F9E-1EAD-9E4F-BC7E-11827B9D3D6F}"/>
              </a:ext>
            </a:extLst>
          </p:cNvPr>
          <p:cNvSpPr/>
          <p:nvPr/>
        </p:nvSpPr>
        <p:spPr>
          <a:xfrm>
            <a:off x="1859682" y="5520755"/>
            <a:ext cx="8514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Malkiel</a:t>
            </a:r>
            <a:r>
              <a:rPr lang="en-US" sz="2400" dirty="0"/>
              <a:t>, B. G., &amp; </a:t>
            </a:r>
            <a:r>
              <a:rPr lang="en-US" sz="2400" dirty="0" err="1"/>
              <a:t>Fama</a:t>
            </a:r>
            <a:r>
              <a:rPr lang="en-US" sz="2400" dirty="0"/>
              <a:t>, E. F. (1970). </a:t>
            </a:r>
            <a:br>
              <a:rPr lang="en-US" sz="2400" dirty="0"/>
            </a:br>
            <a:r>
              <a:rPr lang="en-US" sz="2400" dirty="0"/>
              <a:t>Efficient capital markets: A review of theory and empirical work. The Journal of Finance, 25(2), 383-417.</a:t>
            </a:r>
          </a:p>
        </p:txBody>
      </p:sp>
    </p:spTree>
    <p:extLst>
      <p:ext uri="{BB962C8B-B14F-4D97-AF65-F5344CB8AC3E}">
        <p14:creationId xmlns:p14="http://schemas.microsoft.com/office/powerpoint/2010/main" val="762954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479" y="39250"/>
            <a:ext cx="8413321" cy="566936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Efficient Market Hypothesis (EMH) (</a:t>
            </a:r>
            <a:r>
              <a:rPr lang="en-US" sz="3200" dirty="0" err="1">
                <a:solidFill>
                  <a:schemeClr val="accent1"/>
                </a:solidFill>
              </a:rPr>
              <a:t>Fama</a:t>
            </a:r>
            <a:r>
              <a:rPr lang="en-US" sz="3200" dirty="0">
                <a:solidFill>
                  <a:schemeClr val="accent1"/>
                </a:solidFill>
              </a:rPr>
              <a:t>, 1970)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54" y="659917"/>
            <a:ext cx="6271093" cy="5904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7478" y="6612785"/>
            <a:ext cx="85970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Malkiel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B. G., &amp;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Fama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E. F. (1970). Efficient capital markets: A review of theory and empirical work. The Journal of Finance, 25(2), 383-417.</a:t>
            </a:r>
          </a:p>
        </p:txBody>
      </p:sp>
    </p:spTree>
    <p:extLst>
      <p:ext uri="{BB962C8B-B14F-4D97-AF65-F5344CB8AC3E}">
        <p14:creationId xmlns:p14="http://schemas.microsoft.com/office/powerpoint/2010/main" val="2840358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0"/>
            <a:ext cx="6205986" cy="66688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7478" y="6612785"/>
            <a:ext cx="85970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Malkiel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B. G., &amp;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Fama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E. F. (1970). Efficient capital markets: A review of theory and empirical work. The Journal of Finance, 25(2), 383-417.</a:t>
            </a:r>
          </a:p>
        </p:txBody>
      </p:sp>
    </p:spTree>
    <p:extLst>
      <p:ext uri="{BB962C8B-B14F-4D97-AF65-F5344CB8AC3E}">
        <p14:creationId xmlns:p14="http://schemas.microsoft.com/office/powerpoint/2010/main" val="165264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012635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Cumulative Average Residuals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1124744"/>
            <a:ext cx="4176464" cy="53759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7478" y="6612785"/>
            <a:ext cx="85970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Malkiel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B. G., &amp;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Fama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E. F. (1970). Efficient capital markets: A review of theory and empirical work. The Journal of Finance, 25(2), 383-417.</a:t>
            </a:r>
          </a:p>
        </p:txBody>
      </p:sp>
    </p:spTree>
    <p:extLst>
      <p:ext uri="{BB962C8B-B14F-4D97-AF65-F5344CB8AC3E}">
        <p14:creationId xmlns:p14="http://schemas.microsoft.com/office/powerpoint/2010/main" val="2654407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23" y="1268761"/>
            <a:ext cx="7808154" cy="5102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7478" y="6612785"/>
            <a:ext cx="85970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Malkiel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B. G., &amp;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Fama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E. F. (1970). Efficient capital markets: A review of theory and empirical work. The Journal of Finance, 25(2), 383-417.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012635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Cumulative Average Residuals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79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Market Efficiency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2060848"/>
            <a:ext cx="8513620" cy="28083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7478" y="6612785"/>
            <a:ext cx="85970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Malkiel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B. G., &amp;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Fama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E. F. (1970). Efficient capital markets: A review of theory and empirical work. The Journal of Finance, 25(2), 383-417.</a:t>
            </a:r>
          </a:p>
        </p:txBody>
      </p:sp>
    </p:spTree>
    <p:extLst>
      <p:ext uri="{BB962C8B-B14F-4D97-AF65-F5344CB8AC3E}">
        <p14:creationId xmlns:p14="http://schemas.microsoft.com/office/powerpoint/2010/main" val="336777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zh-TW" altLang="en-US" dirty="0"/>
              <a:t>課程大綱 </a:t>
            </a:r>
            <a:r>
              <a:rPr lang="en-US" altLang="zh-TW" dirty="0"/>
              <a:t>(</a:t>
            </a:r>
            <a:r>
              <a:rPr lang="en-US" dirty="0"/>
              <a:t>Syllabus)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TW" altLang="en-US" sz="2800" dirty="0"/>
              <a:t>週次 </a:t>
            </a:r>
            <a:r>
              <a:rPr lang="en-US" altLang="zh-TW" sz="2800" dirty="0"/>
              <a:t>(Week)    </a:t>
            </a:r>
            <a:r>
              <a:rPr lang="zh-TW" altLang="en-US" sz="2800" dirty="0"/>
              <a:t>日期 </a:t>
            </a:r>
            <a:r>
              <a:rPr lang="en-US" altLang="zh-TW" sz="2800" dirty="0"/>
              <a:t>(Date)    </a:t>
            </a:r>
            <a:r>
              <a:rPr lang="zh-TW" altLang="en-US" sz="2800" dirty="0"/>
              <a:t>內容 </a:t>
            </a:r>
            <a:r>
              <a:rPr lang="en-US" altLang="zh-TW" sz="2800" dirty="0"/>
              <a:t>(Subject/Topics)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7   2021/11/09   </a:t>
            </a:r>
            <a:r>
              <a:rPr lang="zh-TW" altLang="en-US" sz="2800" dirty="0"/>
              <a:t>數據驅動財務金融 </a:t>
            </a:r>
            <a:r>
              <a:rPr lang="en-US" altLang="zh-TW" sz="2800" dirty="0"/>
              <a:t>(</a:t>
            </a:r>
            <a:r>
              <a:rPr lang="en-US" sz="2800" dirty="0"/>
              <a:t>Data-Driven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 2021/11/16   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期中報告 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Midterm Project Report)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9   2021/11/23   </a:t>
            </a:r>
            <a:r>
              <a:rPr lang="zh-TW" altLang="en-US" sz="2800" dirty="0"/>
              <a:t>金融計量經濟學 </a:t>
            </a:r>
            <a:r>
              <a:rPr lang="en-US" altLang="zh-TW" sz="2800" dirty="0"/>
              <a:t>(</a:t>
            </a:r>
            <a:r>
              <a:rPr lang="en-US" sz="2800" dirty="0"/>
              <a:t>Financial Econometrics)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10   2021/11/30   </a:t>
            </a:r>
            <a:r>
              <a:rPr lang="zh-TW" altLang="en-US" sz="2800" dirty="0"/>
              <a:t>人工智慧優先金融 </a:t>
            </a:r>
            <a:r>
              <a:rPr lang="en-US" altLang="zh-TW" sz="2800" dirty="0"/>
              <a:t>(</a:t>
            </a:r>
            <a:r>
              <a:rPr lang="en-US" sz="2800" dirty="0"/>
              <a:t>AI-First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70C0"/>
                </a:solidFill>
              </a:rPr>
              <a:t>11   2021/12/07   </a:t>
            </a:r>
            <a:r>
              <a:rPr lang="zh-TW" altLang="en-US" sz="2800" dirty="0">
                <a:solidFill>
                  <a:srgbClr val="0070C0"/>
                </a:solidFill>
              </a:rPr>
              <a:t>智慧金融量化分析產業實務 </a:t>
            </a:r>
            <a:br>
              <a:rPr lang="en-US" altLang="zh-TW" sz="2800" dirty="0">
                <a:solidFill>
                  <a:srgbClr val="0070C0"/>
                </a:solidFill>
              </a:rPr>
            </a:br>
            <a:r>
              <a:rPr lang="en-US" altLang="zh-TW" sz="2800" dirty="0">
                <a:solidFill>
                  <a:srgbClr val="0070C0"/>
                </a:solidFill>
              </a:rPr>
              <a:t>                                </a:t>
            </a:r>
            <a:r>
              <a:rPr lang="en-US" altLang="zh-TW" sz="2500" dirty="0">
                <a:solidFill>
                  <a:srgbClr val="0070C0"/>
                </a:solidFill>
              </a:rPr>
              <a:t>(</a:t>
            </a:r>
            <a:r>
              <a:rPr lang="en-US" sz="2500" dirty="0">
                <a:solidFill>
                  <a:srgbClr val="0070C0"/>
                </a:solidFill>
              </a:rPr>
              <a:t>Industry Practices of AI in Finance and Quantitative Analysis 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12   2021/12/14   </a:t>
            </a:r>
            <a:r>
              <a:rPr lang="zh-TW" altLang="en-US" sz="2800" dirty="0">
                <a:solidFill>
                  <a:srgbClr val="7030A0"/>
                </a:solidFill>
              </a:rPr>
              <a:t>智慧金融量化分析個案研究 </a:t>
            </a:r>
            <a:r>
              <a:rPr lang="en-US" sz="2800" dirty="0">
                <a:solidFill>
                  <a:srgbClr val="7030A0"/>
                </a:solidFill>
              </a:rPr>
              <a:t>II </a:t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                                (Case Study on AI in Finance and Quantitative Analysis II)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>
                <a:solidFill>
                  <a:schemeClr val="accent1"/>
                </a:solidFill>
              </a:rPr>
              <a:t>Types of Efficiency Market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Weak Form</a:t>
            </a:r>
          </a:p>
          <a:p>
            <a:pPr lvl="1"/>
            <a:r>
              <a:rPr lang="en-US" dirty="0"/>
              <a:t>Security prices reflect all information found in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past prices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volume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Semi-Strong Form</a:t>
            </a:r>
          </a:p>
          <a:p>
            <a:pPr lvl="1"/>
            <a:r>
              <a:rPr lang="en-US" dirty="0"/>
              <a:t>Security prices reflect all </a:t>
            </a:r>
            <a:r>
              <a:rPr lang="en-US" dirty="0">
                <a:solidFill>
                  <a:srgbClr val="FF0000"/>
                </a:solidFill>
              </a:rPr>
              <a:t>publicly available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information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Strong Form</a:t>
            </a:r>
          </a:p>
          <a:p>
            <a:pPr lvl="1"/>
            <a:r>
              <a:rPr lang="en-US" dirty="0"/>
              <a:t>Security prices reflect </a:t>
            </a:r>
            <a:r>
              <a:rPr lang="en-US" dirty="0">
                <a:solidFill>
                  <a:srgbClr val="FF0000"/>
                </a:solidFill>
              </a:rPr>
              <a:t>all information—public and private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2298015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34682"/>
          </a:xfrm>
        </p:spPr>
        <p:txBody>
          <a:bodyPr/>
          <a:lstStyle/>
          <a:p>
            <a:r>
              <a:rPr lang="en-US" sz="7200" dirty="0">
                <a:solidFill>
                  <a:schemeClr val="accent1"/>
                </a:solidFill>
              </a:rPr>
              <a:t>Can Financing </a:t>
            </a:r>
            <a:r>
              <a:rPr lang="en-US" sz="7200">
                <a:solidFill>
                  <a:schemeClr val="accent1"/>
                </a:solidFill>
              </a:rPr>
              <a:t>Decisions </a:t>
            </a:r>
            <a:br>
              <a:rPr lang="en-US" sz="7200">
                <a:solidFill>
                  <a:schemeClr val="accent1"/>
                </a:solidFill>
              </a:rPr>
            </a:br>
            <a:r>
              <a:rPr lang="en-US" sz="7200">
                <a:solidFill>
                  <a:schemeClr val="accent1"/>
                </a:solidFill>
              </a:rPr>
              <a:t>Create </a:t>
            </a:r>
            <a:r>
              <a:rPr lang="en-US" sz="7200" dirty="0">
                <a:solidFill>
                  <a:schemeClr val="accent1"/>
                </a:solidFill>
              </a:rPr>
              <a:t>Value?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3754712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What Sort of Financing Decisions?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643" y="1600200"/>
            <a:ext cx="10402957" cy="4860210"/>
          </a:xfrm>
        </p:spPr>
        <p:txBody>
          <a:bodyPr/>
          <a:lstStyle/>
          <a:p>
            <a:r>
              <a:rPr lang="en-US" sz="3600" dirty="0"/>
              <a:t>Typical financing decisions include:</a:t>
            </a:r>
          </a:p>
          <a:p>
            <a:pPr lvl="1"/>
            <a:r>
              <a:rPr lang="en-US" sz="3600" dirty="0"/>
              <a:t>How much debt and equity to sell</a:t>
            </a:r>
          </a:p>
          <a:p>
            <a:pPr lvl="1"/>
            <a:r>
              <a:rPr lang="en-US" sz="3600" dirty="0"/>
              <a:t>When (or if) to pay dividends</a:t>
            </a:r>
          </a:p>
          <a:p>
            <a:pPr lvl="1"/>
            <a:r>
              <a:rPr lang="en-US" sz="3600" dirty="0"/>
              <a:t>When to sell debt and equity</a:t>
            </a:r>
          </a:p>
          <a:p>
            <a:r>
              <a:rPr lang="en-US" sz="3600" dirty="0"/>
              <a:t>Just as we can use NPV criteria to evaluate investment decisions, we can use NPV to evaluate financing decisions.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948554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16" y="202234"/>
            <a:ext cx="8964488" cy="63447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How to Create Value through Financing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3" y="980728"/>
            <a:ext cx="10760765" cy="5544616"/>
          </a:xfrm>
        </p:spPr>
        <p:txBody>
          <a:bodyPr>
            <a:normAutofit/>
          </a:bodyPr>
          <a:lstStyle/>
          <a:p>
            <a:r>
              <a:rPr lang="en-US" dirty="0"/>
              <a:t>Fool Investors</a:t>
            </a:r>
          </a:p>
          <a:p>
            <a:pPr lvl="1"/>
            <a:r>
              <a:rPr lang="en-US" dirty="0"/>
              <a:t>Empirical evidence suggests that it is hard to fool investors consistently.</a:t>
            </a:r>
          </a:p>
          <a:p>
            <a:r>
              <a:rPr lang="en-US" dirty="0"/>
              <a:t>Reduce Costs or Increase Subsidies</a:t>
            </a:r>
          </a:p>
          <a:p>
            <a:pPr lvl="1"/>
            <a:r>
              <a:rPr lang="en-US" dirty="0"/>
              <a:t>Certain forms of financing have tax advantages or carry other subsidies.</a:t>
            </a:r>
          </a:p>
          <a:p>
            <a:r>
              <a:rPr lang="en-US" dirty="0"/>
              <a:t>Create a New Security</a:t>
            </a:r>
          </a:p>
          <a:p>
            <a:pPr lvl="1"/>
            <a:r>
              <a:rPr lang="en-US" sz="2600" dirty="0"/>
              <a:t>Sometimes a firm can find a previously-unsatisfied clientele and issue new securities at favorable prices. </a:t>
            </a:r>
          </a:p>
          <a:p>
            <a:pPr lvl="1"/>
            <a:r>
              <a:rPr lang="en-US" sz="2600" dirty="0"/>
              <a:t>In the long-run, this value creation is relatively small, however.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978096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Efficient Capital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669" y="1331641"/>
            <a:ext cx="10469217" cy="4794523"/>
          </a:xfrm>
        </p:spPr>
        <p:txBody>
          <a:bodyPr>
            <a:normAutofit/>
          </a:bodyPr>
          <a:lstStyle/>
          <a:p>
            <a:r>
              <a:rPr lang="en-US" dirty="0"/>
              <a:t>An efficient capital market is one in which stock prices fully reflect available information.</a:t>
            </a:r>
          </a:p>
          <a:p>
            <a:r>
              <a:rPr lang="en-US" dirty="0"/>
              <a:t>The EMH has implications for investors and firms.</a:t>
            </a:r>
          </a:p>
          <a:p>
            <a:pPr lvl="1"/>
            <a:r>
              <a:rPr lang="en-US" dirty="0"/>
              <a:t>Since information is reflected in security prices quickly, knowing information when it is released does an investor no good.</a:t>
            </a:r>
          </a:p>
          <a:p>
            <a:pPr lvl="1"/>
            <a:r>
              <a:rPr lang="en-US" dirty="0"/>
              <a:t>Firms should expect to receive the fair value for securities that they sell. Firms cannot profit from fooling investors in an efficient market.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978334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114300"/>
            <a:ext cx="8663880" cy="11430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chemeClr val="accent1"/>
                </a:solidFill>
              </a:rPr>
              <a:t>Reaction of Stock Price to New Information in Efficient and Inefficient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2922712" y="1721445"/>
            <a:ext cx="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922712" y="5302845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03512" y="1873846"/>
            <a:ext cx="121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2400">
                <a:latin typeface="Calibri" charset="0"/>
                <a:ea typeface="Calibri" charset="0"/>
                <a:cs typeface="Calibri" charset="0"/>
              </a:rPr>
              <a:t>Stock Price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303712" y="5379045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-30	-20	-10	  0	+10	+20	+30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3684712" y="507424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4599112" y="507424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5513512" y="507424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6427912" y="507424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7266112" y="507424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8256712" y="507424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9171112" y="507424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497288" y="5847656"/>
            <a:ext cx="60479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2400">
                <a:latin typeface="Calibri" charset="0"/>
                <a:ea typeface="Calibri" charset="0"/>
                <a:cs typeface="Calibri" charset="0"/>
              </a:rPr>
              <a:t>Days before (-) and after (+) announcement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2922712" y="4007445"/>
            <a:ext cx="3505200" cy="0"/>
          </a:xfrm>
          <a:prstGeom prst="line">
            <a:avLst/>
          </a:prstGeom>
          <a:noFill/>
          <a:ln w="3810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6427912" y="2712045"/>
            <a:ext cx="0" cy="1295400"/>
          </a:xfrm>
          <a:prstGeom prst="line">
            <a:avLst/>
          </a:prstGeom>
          <a:noFill/>
          <a:ln w="3810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6427912" y="2712045"/>
            <a:ext cx="3048000" cy="0"/>
          </a:xfrm>
          <a:prstGeom prst="line">
            <a:avLst/>
          </a:prstGeom>
          <a:noFill/>
          <a:ln w="3810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227512" y="4175721"/>
            <a:ext cx="35052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6EA07A"/>
                </a:solidFill>
                <a:latin typeface="Calibri" charset="0"/>
                <a:ea typeface="Calibri" charset="0"/>
                <a:cs typeface="Calibri" charset="0"/>
              </a:rPr>
              <a:t>Efficient market response to “good news”</a:t>
            </a:r>
          </a:p>
        </p:txBody>
      </p:sp>
      <p:sp>
        <p:nvSpPr>
          <p:cNvPr id="21" name="Arc 21"/>
          <p:cNvSpPr>
            <a:spLocks/>
          </p:cNvSpPr>
          <p:nvPr/>
        </p:nvSpPr>
        <p:spPr bwMode="auto">
          <a:xfrm flipH="1">
            <a:off x="5215062" y="3094633"/>
            <a:ext cx="1060450" cy="1293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88"/>
              <a:gd name="T1" fmla="*/ 0 h 21600"/>
              <a:gd name="T2" fmla="*/ 21488 w 21488"/>
              <a:gd name="T3" fmla="*/ 19405 h 21600"/>
              <a:gd name="T4" fmla="*/ 0 w 214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88" h="21600" fill="none" extrusionOk="0">
                <a:moveTo>
                  <a:pt x="0" y="-1"/>
                </a:moveTo>
                <a:cubicBezTo>
                  <a:pt x="11079" y="-1"/>
                  <a:pt x="20362" y="8382"/>
                  <a:pt x="21488" y="19404"/>
                </a:cubicBezTo>
              </a:path>
              <a:path w="21488" h="21600" stroke="0" extrusionOk="0">
                <a:moveTo>
                  <a:pt x="0" y="-1"/>
                </a:moveTo>
                <a:cubicBezTo>
                  <a:pt x="11079" y="-1"/>
                  <a:pt x="20362" y="8382"/>
                  <a:pt x="21488" y="19404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6EA07A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6389812" y="1759545"/>
            <a:ext cx="2324100" cy="1257300"/>
          </a:xfrm>
          <a:custGeom>
            <a:avLst/>
            <a:gdLst>
              <a:gd name="T0" fmla="*/ 24 w 1464"/>
              <a:gd name="T1" fmla="*/ 552 h 792"/>
              <a:gd name="T2" fmla="*/ 168 w 1464"/>
              <a:gd name="T3" fmla="*/ 24 h 792"/>
              <a:gd name="T4" fmla="*/ 1032 w 1464"/>
              <a:gd name="T5" fmla="*/ 696 h 792"/>
              <a:gd name="T6" fmla="*/ 1464 w 1464"/>
              <a:gd name="T7" fmla="*/ 600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4" h="792">
                <a:moveTo>
                  <a:pt x="24" y="552"/>
                </a:moveTo>
                <a:cubicBezTo>
                  <a:pt x="12" y="276"/>
                  <a:pt x="0" y="0"/>
                  <a:pt x="168" y="24"/>
                </a:cubicBezTo>
                <a:cubicBezTo>
                  <a:pt x="336" y="48"/>
                  <a:pt x="816" y="600"/>
                  <a:pt x="1032" y="696"/>
                </a:cubicBezTo>
                <a:cubicBezTo>
                  <a:pt x="1248" y="792"/>
                  <a:pt x="1356" y="696"/>
                  <a:pt x="1464" y="60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151312" y="2178646"/>
            <a:ext cx="27051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Overreaction to “good news” with reversion</a:t>
            </a:r>
          </a:p>
        </p:txBody>
      </p:sp>
      <p:sp>
        <p:nvSpPr>
          <p:cNvPr id="24" name="Arc 24"/>
          <p:cNvSpPr>
            <a:spLocks/>
          </p:cNvSpPr>
          <p:nvPr/>
        </p:nvSpPr>
        <p:spPr bwMode="auto">
          <a:xfrm flipH="1">
            <a:off x="3837112" y="1721445"/>
            <a:ext cx="2362200" cy="528638"/>
          </a:xfrm>
          <a:custGeom>
            <a:avLst/>
            <a:gdLst>
              <a:gd name="G0" fmla="+- 675 0 0"/>
              <a:gd name="G1" fmla="+- 21600 0 0"/>
              <a:gd name="G2" fmla="+- 21600 0 0"/>
              <a:gd name="T0" fmla="*/ 0 w 22275"/>
              <a:gd name="T1" fmla="*/ 11 h 24989"/>
              <a:gd name="T2" fmla="*/ 22007 w 22275"/>
              <a:gd name="T3" fmla="*/ 24989 h 24989"/>
              <a:gd name="T4" fmla="*/ 675 w 22275"/>
              <a:gd name="T5" fmla="*/ 21600 h 24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75" h="24989" fill="none" extrusionOk="0">
                <a:moveTo>
                  <a:pt x="-1" y="10"/>
                </a:moveTo>
                <a:cubicBezTo>
                  <a:pt x="224" y="3"/>
                  <a:pt x="449" y="-1"/>
                  <a:pt x="675" y="-1"/>
                </a:cubicBezTo>
                <a:cubicBezTo>
                  <a:pt x="12604" y="0"/>
                  <a:pt x="22275" y="9670"/>
                  <a:pt x="22275" y="21600"/>
                </a:cubicBezTo>
                <a:cubicBezTo>
                  <a:pt x="22275" y="22734"/>
                  <a:pt x="22185" y="23868"/>
                  <a:pt x="22007" y="24989"/>
                </a:cubicBezTo>
              </a:path>
              <a:path w="22275" h="24989" stroke="0" extrusionOk="0">
                <a:moveTo>
                  <a:pt x="-1" y="10"/>
                </a:moveTo>
                <a:cubicBezTo>
                  <a:pt x="224" y="3"/>
                  <a:pt x="449" y="-1"/>
                  <a:pt x="675" y="-1"/>
                </a:cubicBezTo>
                <a:cubicBezTo>
                  <a:pt x="12604" y="0"/>
                  <a:pt x="22275" y="9670"/>
                  <a:pt x="22275" y="21600"/>
                </a:cubicBezTo>
                <a:cubicBezTo>
                  <a:pt x="22275" y="22734"/>
                  <a:pt x="22185" y="23868"/>
                  <a:pt x="22007" y="24989"/>
                </a:cubicBezTo>
                <a:lnTo>
                  <a:pt x="675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Arc 25"/>
          <p:cNvSpPr>
            <a:spLocks/>
          </p:cNvSpPr>
          <p:nvPr/>
        </p:nvSpPr>
        <p:spPr bwMode="auto">
          <a:xfrm flipV="1">
            <a:off x="6427912" y="2559646"/>
            <a:ext cx="2514600" cy="1452563"/>
          </a:xfrm>
          <a:custGeom>
            <a:avLst/>
            <a:gdLst>
              <a:gd name="G0" fmla="+- 675 0 0"/>
              <a:gd name="G1" fmla="+- 21600 0 0"/>
              <a:gd name="G2" fmla="+- 21600 0 0"/>
              <a:gd name="T0" fmla="*/ 0 w 22013"/>
              <a:gd name="T1" fmla="*/ 11 h 21600"/>
              <a:gd name="T2" fmla="*/ 22013 w 22013"/>
              <a:gd name="T3" fmla="*/ 18246 h 21600"/>
              <a:gd name="T4" fmla="*/ 675 w 22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13" h="21600" fill="none" extrusionOk="0">
                <a:moveTo>
                  <a:pt x="-1" y="10"/>
                </a:moveTo>
                <a:cubicBezTo>
                  <a:pt x="224" y="3"/>
                  <a:pt x="449" y="-1"/>
                  <a:pt x="675" y="-1"/>
                </a:cubicBezTo>
                <a:cubicBezTo>
                  <a:pt x="11309" y="-1"/>
                  <a:pt x="20361" y="7740"/>
                  <a:pt x="22013" y="18245"/>
                </a:cubicBezTo>
              </a:path>
              <a:path w="22013" h="21600" stroke="0" extrusionOk="0">
                <a:moveTo>
                  <a:pt x="-1" y="10"/>
                </a:moveTo>
                <a:cubicBezTo>
                  <a:pt x="224" y="3"/>
                  <a:pt x="449" y="-1"/>
                  <a:pt x="675" y="-1"/>
                </a:cubicBezTo>
                <a:cubicBezTo>
                  <a:pt x="11309" y="-1"/>
                  <a:pt x="20361" y="7740"/>
                  <a:pt x="22013" y="18245"/>
                </a:cubicBezTo>
                <a:lnTo>
                  <a:pt x="675" y="21600"/>
                </a:lnTo>
                <a:close/>
              </a:path>
            </a:pathLst>
          </a:custGeom>
          <a:noFill/>
          <a:ln w="5715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7647112" y="3245446"/>
            <a:ext cx="2209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Delayed response to “good news”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286666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7" grpId="0" animBg="1"/>
      <p:bldP spid="18" grpId="0" animBg="1"/>
      <p:bldP spid="19" grpId="0" animBg="1"/>
      <p:bldP spid="20" grpId="0" autoUpdateAnimBg="0"/>
      <p:bldP spid="21" grpId="0" animBg="1"/>
      <p:bldP spid="22" grpId="0" animBg="1"/>
      <p:bldP spid="23" grpId="0" autoUpdateAnimBg="0"/>
      <p:bldP spid="24" grpId="0" animBg="1"/>
      <p:bldP spid="25" grpId="0" animBg="1"/>
      <p:bldP spid="2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25760"/>
            <a:ext cx="8735888" cy="11430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chemeClr val="accent1"/>
                </a:solidFill>
              </a:rPr>
              <a:t>Reaction of Stock Price to New Information in Efficient and Inefficient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978224" y="1658888"/>
            <a:ext cx="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978224" y="5240288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59024" y="1811289"/>
            <a:ext cx="121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2400">
                <a:latin typeface="Calibri" charset="0"/>
                <a:ea typeface="Calibri" charset="0"/>
                <a:cs typeface="Calibri" charset="0"/>
              </a:rPr>
              <a:t>Stock Price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59224" y="5316488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Calibri" charset="0"/>
                <a:ea typeface="Calibri" charset="0"/>
                <a:cs typeface="Calibri" charset="0"/>
              </a:rPr>
              <a:t>-30	-20	-10	  0	+10	+20	+30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3740224" y="50116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4654624" y="50116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5569024" y="50116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6483424" y="50116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7321624" y="50116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8312224" y="50116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9226624" y="50116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825824" y="5847656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2400">
                <a:latin typeface="Calibri" charset="0"/>
                <a:ea typeface="Calibri" charset="0"/>
                <a:cs typeface="Calibri" charset="0"/>
              </a:rPr>
              <a:t>Days before (-) and after (+) announcement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978224" y="2649488"/>
            <a:ext cx="3505200" cy="0"/>
          </a:xfrm>
          <a:prstGeom prst="line">
            <a:avLst/>
          </a:prstGeom>
          <a:noFill/>
          <a:ln w="3810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6483424" y="2649488"/>
            <a:ext cx="0" cy="1295400"/>
          </a:xfrm>
          <a:prstGeom prst="line">
            <a:avLst/>
          </a:prstGeom>
          <a:noFill/>
          <a:ln w="3810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6483424" y="3944888"/>
            <a:ext cx="3048000" cy="0"/>
          </a:xfrm>
          <a:prstGeom prst="line">
            <a:avLst/>
          </a:prstGeom>
          <a:noFill/>
          <a:ln w="3810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283024" y="1658889"/>
            <a:ext cx="327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6EA07A"/>
                </a:solidFill>
                <a:latin typeface="Calibri" charset="0"/>
                <a:ea typeface="Calibri" charset="0"/>
                <a:cs typeface="Calibri" charset="0"/>
              </a:rPr>
              <a:t>Efficient market response to “bad news”</a:t>
            </a:r>
          </a:p>
        </p:txBody>
      </p:sp>
      <p:sp>
        <p:nvSpPr>
          <p:cNvPr id="21" name="Arc 20"/>
          <p:cNvSpPr>
            <a:spLocks/>
          </p:cNvSpPr>
          <p:nvPr/>
        </p:nvSpPr>
        <p:spPr bwMode="auto">
          <a:xfrm flipH="1" flipV="1">
            <a:off x="5270574" y="2419302"/>
            <a:ext cx="1060450" cy="12207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88"/>
              <a:gd name="T1" fmla="*/ 0 h 21600"/>
              <a:gd name="T2" fmla="*/ 21488 w 21488"/>
              <a:gd name="T3" fmla="*/ 19405 h 21600"/>
              <a:gd name="T4" fmla="*/ 0 w 214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88" h="21600" fill="none" extrusionOk="0">
                <a:moveTo>
                  <a:pt x="0" y="-1"/>
                </a:moveTo>
                <a:cubicBezTo>
                  <a:pt x="11079" y="-1"/>
                  <a:pt x="20362" y="8382"/>
                  <a:pt x="21488" y="19404"/>
                </a:cubicBezTo>
              </a:path>
              <a:path w="21488" h="21600" stroke="0" extrusionOk="0">
                <a:moveTo>
                  <a:pt x="0" y="-1"/>
                </a:moveTo>
                <a:cubicBezTo>
                  <a:pt x="11079" y="-1"/>
                  <a:pt x="20362" y="8382"/>
                  <a:pt x="21488" y="19404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6EA07A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V="1">
            <a:off x="6445324" y="3487688"/>
            <a:ext cx="2324100" cy="1524000"/>
          </a:xfrm>
          <a:custGeom>
            <a:avLst/>
            <a:gdLst>
              <a:gd name="T0" fmla="*/ 24 w 1464"/>
              <a:gd name="T1" fmla="*/ 552 h 792"/>
              <a:gd name="T2" fmla="*/ 168 w 1464"/>
              <a:gd name="T3" fmla="*/ 24 h 792"/>
              <a:gd name="T4" fmla="*/ 1032 w 1464"/>
              <a:gd name="T5" fmla="*/ 696 h 792"/>
              <a:gd name="T6" fmla="*/ 1464 w 1464"/>
              <a:gd name="T7" fmla="*/ 600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4" h="792">
                <a:moveTo>
                  <a:pt x="24" y="552"/>
                </a:moveTo>
                <a:cubicBezTo>
                  <a:pt x="12" y="276"/>
                  <a:pt x="0" y="0"/>
                  <a:pt x="168" y="24"/>
                </a:cubicBezTo>
                <a:cubicBezTo>
                  <a:pt x="336" y="48"/>
                  <a:pt x="816" y="600"/>
                  <a:pt x="1032" y="696"/>
                </a:cubicBezTo>
                <a:cubicBezTo>
                  <a:pt x="1248" y="792"/>
                  <a:pt x="1356" y="696"/>
                  <a:pt x="1464" y="60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3024382" y="3924836"/>
            <a:ext cx="29637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Overreaction to “bad news” with reversion</a:t>
            </a:r>
          </a:p>
        </p:txBody>
      </p:sp>
      <p:sp>
        <p:nvSpPr>
          <p:cNvPr id="24" name="Arc 23"/>
          <p:cNvSpPr>
            <a:spLocks/>
          </p:cNvSpPr>
          <p:nvPr/>
        </p:nvSpPr>
        <p:spPr bwMode="auto">
          <a:xfrm flipH="1">
            <a:off x="5857056" y="4325889"/>
            <a:ext cx="472381" cy="74613"/>
          </a:xfrm>
          <a:custGeom>
            <a:avLst/>
            <a:gdLst>
              <a:gd name="G0" fmla="+- 675 0 0"/>
              <a:gd name="G1" fmla="+- 21600 0 0"/>
              <a:gd name="G2" fmla="+- 21600 0 0"/>
              <a:gd name="T0" fmla="*/ 0 w 22174"/>
              <a:gd name="T1" fmla="*/ 11 h 21600"/>
              <a:gd name="T2" fmla="*/ 22174 w 22174"/>
              <a:gd name="T3" fmla="*/ 19513 h 21600"/>
              <a:gd name="T4" fmla="*/ 675 w 221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174" h="21600" fill="none" extrusionOk="0">
                <a:moveTo>
                  <a:pt x="-1" y="10"/>
                </a:moveTo>
                <a:cubicBezTo>
                  <a:pt x="224" y="3"/>
                  <a:pt x="449" y="-1"/>
                  <a:pt x="675" y="-1"/>
                </a:cubicBezTo>
                <a:cubicBezTo>
                  <a:pt x="11795" y="-1"/>
                  <a:pt x="21099" y="8444"/>
                  <a:pt x="22173" y="19513"/>
                </a:cubicBezTo>
              </a:path>
              <a:path w="22174" h="21600" stroke="0" extrusionOk="0">
                <a:moveTo>
                  <a:pt x="-1" y="10"/>
                </a:moveTo>
                <a:cubicBezTo>
                  <a:pt x="224" y="3"/>
                  <a:pt x="449" y="-1"/>
                  <a:pt x="675" y="-1"/>
                </a:cubicBezTo>
                <a:cubicBezTo>
                  <a:pt x="11795" y="-1"/>
                  <a:pt x="21099" y="8444"/>
                  <a:pt x="22173" y="19513"/>
                </a:cubicBezTo>
                <a:lnTo>
                  <a:pt x="675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Arc 24"/>
          <p:cNvSpPr>
            <a:spLocks/>
          </p:cNvSpPr>
          <p:nvPr/>
        </p:nvSpPr>
        <p:spPr bwMode="auto">
          <a:xfrm>
            <a:off x="6483424" y="2649488"/>
            <a:ext cx="2514600" cy="1524000"/>
          </a:xfrm>
          <a:custGeom>
            <a:avLst/>
            <a:gdLst>
              <a:gd name="G0" fmla="+- 675 0 0"/>
              <a:gd name="G1" fmla="+- 21600 0 0"/>
              <a:gd name="G2" fmla="+- 21600 0 0"/>
              <a:gd name="T0" fmla="*/ 0 w 22013"/>
              <a:gd name="T1" fmla="*/ 11 h 21600"/>
              <a:gd name="T2" fmla="*/ 22013 w 22013"/>
              <a:gd name="T3" fmla="*/ 18246 h 21600"/>
              <a:gd name="T4" fmla="*/ 675 w 22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13" h="21600" fill="none" extrusionOk="0">
                <a:moveTo>
                  <a:pt x="-1" y="10"/>
                </a:moveTo>
                <a:cubicBezTo>
                  <a:pt x="224" y="3"/>
                  <a:pt x="449" y="-1"/>
                  <a:pt x="675" y="-1"/>
                </a:cubicBezTo>
                <a:cubicBezTo>
                  <a:pt x="11309" y="-1"/>
                  <a:pt x="20361" y="7740"/>
                  <a:pt x="22013" y="18245"/>
                </a:cubicBezTo>
              </a:path>
              <a:path w="22013" h="21600" stroke="0" extrusionOk="0">
                <a:moveTo>
                  <a:pt x="-1" y="10"/>
                </a:moveTo>
                <a:cubicBezTo>
                  <a:pt x="224" y="3"/>
                  <a:pt x="449" y="-1"/>
                  <a:pt x="675" y="-1"/>
                </a:cubicBezTo>
                <a:cubicBezTo>
                  <a:pt x="11309" y="-1"/>
                  <a:pt x="20361" y="7740"/>
                  <a:pt x="22013" y="18245"/>
                </a:cubicBezTo>
                <a:lnTo>
                  <a:pt x="675" y="21600"/>
                </a:lnTo>
                <a:close/>
              </a:path>
            </a:pathLst>
          </a:custGeom>
          <a:noFill/>
          <a:ln w="5715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7702624" y="1887489"/>
            <a:ext cx="2209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Delayed response to “bad news”</a:t>
            </a:r>
          </a:p>
        </p:txBody>
      </p:sp>
      <p:sp>
        <p:nvSpPr>
          <p:cNvPr id="27" name="Arc 26"/>
          <p:cNvSpPr>
            <a:spLocks/>
          </p:cNvSpPr>
          <p:nvPr/>
        </p:nvSpPr>
        <p:spPr bwMode="auto">
          <a:xfrm>
            <a:off x="7561338" y="2039888"/>
            <a:ext cx="1131887" cy="6096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5 w 22004"/>
              <a:gd name="T1" fmla="*/ 22399 h 22399"/>
              <a:gd name="T2" fmla="*/ 22004 w 22004"/>
              <a:gd name="T3" fmla="*/ 4 h 22399"/>
              <a:gd name="T4" fmla="*/ 21600 w 22004"/>
              <a:gd name="T5" fmla="*/ 21600 h 22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04" h="22399" fill="none" extrusionOk="0">
                <a:moveTo>
                  <a:pt x="14" y="22399"/>
                </a:moveTo>
                <a:cubicBezTo>
                  <a:pt x="4" y="22132"/>
                  <a:pt x="0" y="218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734" y="0"/>
                  <a:pt x="21869" y="1"/>
                  <a:pt x="22004" y="3"/>
                </a:cubicBezTo>
              </a:path>
              <a:path w="22004" h="22399" stroke="0" extrusionOk="0">
                <a:moveTo>
                  <a:pt x="14" y="22399"/>
                </a:moveTo>
                <a:cubicBezTo>
                  <a:pt x="4" y="22132"/>
                  <a:pt x="0" y="218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734" y="0"/>
                  <a:pt x="21869" y="1"/>
                  <a:pt x="22004" y="3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9143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7" grpId="0" animBg="1"/>
      <p:bldP spid="18" grpId="0" animBg="1"/>
      <p:bldP spid="19" grpId="0" animBg="1"/>
      <p:bldP spid="20" grpId="0" autoUpdateAnimBg="0"/>
      <p:bldP spid="21" grpId="0" animBg="1"/>
      <p:bldP spid="22" grpId="0" animBg="1"/>
      <p:bldP spid="23" grpId="0" autoUpdateAnimBg="0"/>
      <p:bldP spid="24" grpId="0" animBg="1"/>
      <p:bldP spid="25" grpId="0" animBg="1"/>
      <p:bldP spid="26" grpId="0" autoUpdateAnimBg="0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Versions of EMH/Info-Efficiency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29" y="1556793"/>
            <a:ext cx="646683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Weak-form</a:t>
            </a:r>
            <a:r>
              <a:rPr lang="en-US" dirty="0"/>
              <a:t> efficiency:</a:t>
            </a:r>
          </a:p>
          <a:p>
            <a:pPr lvl="1"/>
            <a:r>
              <a:rPr lang="en-US" dirty="0"/>
              <a:t>Prices reflect all information contained in </a:t>
            </a:r>
            <a:r>
              <a:rPr lang="en-US" dirty="0">
                <a:solidFill>
                  <a:srgbClr val="C00000"/>
                </a:solidFill>
              </a:rPr>
              <a:t>past prices</a:t>
            </a:r>
          </a:p>
          <a:p>
            <a:r>
              <a:rPr lang="en-US" dirty="0">
                <a:solidFill>
                  <a:srgbClr val="FF0000"/>
                </a:solidFill>
              </a:rPr>
              <a:t>Semi-strong-form</a:t>
            </a:r>
            <a:r>
              <a:rPr lang="en-US" dirty="0"/>
              <a:t> efficiency:</a:t>
            </a:r>
          </a:p>
          <a:p>
            <a:pPr lvl="1"/>
            <a:r>
              <a:rPr lang="en-US" dirty="0"/>
              <a:t>Prices reflect all </a:t>
            </a:r>
            <a:r>
              <a:rPr lang="en-US" dirty="0">
                <a:solidFill>
                  <a:srgbClr val="C00000"/>
                </a:solidFill>
              </a:rPr>
              <a:t>publicly</a:t>
            </a:r>
            <a:r>
              <a:rPr lang="en-US" dirty="0"/>
              <a:t> available </a:t>
            </a:r>
            <a:r>
              <a:rPr lang="en-US" dirty="0">
                <a:solidFill>
                  <a:srgbClr val="C00000"/>
                </a:solidFill>
              </a:rPr>
              <a:t>information</a:t>
            </a:r>
          </a:p>
          <a:p>
            <a:r>
              <a:rPr lang="en-US" dirty="0">
                <a:solidFill>
                  <a:srgbClr val="FF0000"/>
                </a:solidFill>
              </a:rPr>
              <a:t>Strong-form</a:t>
            </a:r>
            <a:r>
              <a:rPr lang="en-US" dirty="0"/>
              <a:t> efficiency:</a:t>
            </a:r>
          </a:p>
          <a:p>
            <a:pPr lvl="1"/>
            <a:r>
              <a:rPr lang="en-US" dirty="0"/>
              <a:t>Prices reflect </a:t>
            </a:r>
            <a:r>
              <a:rPr lang="en-US" dirty="0">
                <a:solidFill>
                  <a:srgbClr val="C00000"/>
                </a:solidFill>
              </a:rPr>
              <a:t>all relevant information</a:t>
            </a:r>
            <a:r>
              <a:rPr lang="en-US" dirty="0"/>
              <a:t>, include </a:t>
            </a:r>
            <a:r>
              <a:rPr lang="en-US" dirty="0">
                <a:solidFill>
                  <a:srgbClr val="C00000"/>
                </a:solidFill>
              </a:rPr>
              <a:t>private (insider) </a:t>
            </a:r>
            <a:r>
              <a:rPr lang="en-US" dirty="0"/>
              <a:t>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7563678" y="2590800"/>
            <a:ext cx="3429000" cy="2438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39878" y="3406776"/>
            <a:ext cx="2819400" cy="1317625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687503" y="3705226"/>
            <a:ext cx="1752600" cy="7905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081203" y="2933701"/>
            <a:ext cx="239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all public &amp; private info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395528" y="3429001"/>
            <a:ext cx="146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all public info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773228" y="3886200"/>
            <a:ext cx="17500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past market info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4227549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93663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1"/>
                </a:solidFill>
              </a:rPr>
              <a:t>Relationship among 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Three Different Information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719736" y="1363664"/>
            <a:ext cx="5160962" cy="5189537"/>
            <a:chOff x="1597" y="859"/>
            <a:chExt cx="3251" cy="3269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1597" y="859"/>
              <a:ext cx="3251" cy="326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593" y="1099"/>
              <a:ext cx="1259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altLang="en-US" sz="1900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All information</a:t>
              </a:r>
              <a:br>
                <a:rPr lang="en-US" altLang="en-US" sz="1900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  <a:t>relevant to a stock</a:t>
              </a: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4654774" y="2370138"/>
            <a:ext cx="3387725" cy="3268662"/>
            <a:chOff x="576" y="1488"/>
            <a:chExt cx="2134" cy="2059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576" y="1488"/>
              <a:ext cx="2134" cy="2059"/>
            </a:xfrm>
            <a:prstGeom prst="ellipse">
              <a:avLst/>
            </a:prstGeom>
            <a:solidFill>
              <a:srgbClr val="A8C1FE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971" y="1728"/>
              <a:ext cx="1345" cy="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  <a:t>Information set</a:t>
              </a:r>
              <a:b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  <a:t>of </a:t>
              </a:r>
              <a:r>
                <a:rPr lang="en-US" altLang="en-US" sz="1900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publicly available</a:t>
              </a:r>
              <a:b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altLang="en-US" sz="1900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information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5604098" y="3505200"/>
            <a:ext cx="1524000" cy="1447800"/>
            <a:chOff x="2775" y="2033"/>
            <a:chExt cx="960" cy="912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2775" y="2033"/>
              <a:ext cx="960" cy="912"/>
            </a:xfrm>
            <a:prstGeom prst="ellipse">
              <a:avLst/>
            </a:prstGeom>
            <a:solidFill>
              <a:srgbClr val="D2DFFE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812" y="2228"/>
              <a:ext cx="887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  <a:t>Information</a:t>
              </a:r>
              <a:b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  <a:t>set of</a:t>
              </a:r>
              <a:b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altLang="en-US" sz="1900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past prices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36802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Efficient Market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An efficient market incorporates information in security prices.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There are three forms of the EMH: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Weak-Form EMH</a:t>
            </a:r>
          </a:p>
          <a:p>
            <a:pPr lvl="2">
              <a:lnSpc>
                <a:spcPct val="90000"/>
              </a:lnSpc>
              <a:buNone/>
            </a:pPr>
            <a:r>
              <a:rPr lang="en-US" altLang="en-US" dirty="0"/>
              <a:t>Security prices reflect past price data.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>
                <a:solidFill>
                  <a:srgbClr val="FF0000"/>
                </a:solidFill>
              </a:rPr>
              <a:t>Semistrong</a:t>
            </a:r>
            <a:r>
              <a:rPr lang="en-US" altLang="en-US" dirty="0">
                <a:solidFill>
                  <a:srgbClr val="FF0000"/>
                </a:solidFill>
              </a:rPr>
              <a:t>-Form EMH</a:t>
            </a:r>
          </a:p>
          <a:p>
            <a:pPr lvl="2">
              <a:lnSpc>
                <a:spcPct val="90000"/>
              </a:lnSpc>
              <a:buNone/>
            </a:pPr>
            <a:r>
              <a:rPr lang="en-US" altLang="en-US" dirty="0"/>
              <a:t>Security prices reflect publicly available information.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Strong-Form EMH</a:t>
            </a:r>
          </a:p>
          <a:p>
            <a:pPr lvl="2">
              <a:lnSpc>
                <a:spcPct val="90000"/>
              </a:lnSpc>
              <a:buNone/>
            </a:pPr>
            <a:r>
              <a:rPr lang="en-US" altLang="en-US" dirty="0"/>
              <a:t>Security prices reflect all information.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There is abundant evidence for the first two forms of the EMH.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63863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zh-TW" altLang="en-US" dirty="0"/>
              <a:t>課程大綱 </a:t>
            </a:r>
            <a:r>
              <a:rPr lang="en-US" altLang="zh-TW" dirty="0"/>
              <a:t>(</a:t>
            </a:r>
            <a:r>
              <a:rPr lang="en-US" dirty="0"/>
              <a:t>Syllabus)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TW" altLang="en-US" sz="2800" dirty="0"/>
              <a:t>週次 </a:t>
            </a:r>
            <a:r>
              <a:rPr lang="en-US" altLang="zh-TW" sz="2800" dirty="0"/>
              <a:t>(Week)    </a:t>
            </a:r>
            <a:r>
              <a:rPr lang="zh-TW" altLang="en-US" sz="2800" dirty="0"/>
              <a:t>日期 </a:t>
            </a:r>
            <a:r>
              <a:rPr lang="en-US" altLang="zh-TW" sz="2800" dirty="0"/>
              <a:t>(Date)    </a:t>
            </a:r>
            <a:r>
              <a:rPr lang="zh-TW" altLang="en-US" sz="2800" dirty="0"/>
              <a:t>內容 </a:t>
            </a:r>
            <a:r>
              <a:rPr lang="en-US" altLang="zh-TW" sz="2800" dirty="0"/>
              <a:t>(Subject/Topics)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13   2021/12/21   </a:t>
            </a:r>
            <a:r>
              <a:rPr lang="zh-TW" altLang="en-US" sz="2800" dirty="0"/>
              <a:t>財務金融深度學習</a:t>
            </a:r>
            <a:r>
              <a:rPr lang="en-US" altLang="zh-TW" sz="2800" dirty="0"/>
              <a:t>(</a:t>
            </a:r>
            <a:r>
              <a:rPr lang="en-US" sz="2800" dirty="0"/>
              <a:t>Deep Learning in Finance); </a:t>
            </a:r>
            <a:br>
              <a:rPr lang="en-US" sz="2800" dirty="0"/>
            </a:br>
            <a:r>
              <a:rPr lang="en-US" sz="2800" dirty="0"/>
              <a:t>                                </a:t>
            </a:r>
            <a:r>
              <a:rPr lang="zh-TW" altLang="en-US" sz="2800" dirty="0"/>
              <a:t>財務金融強化學習 </a:t>
            </a:r>
            <a:r>
              <a:rPr lang="en-US" altLang="zh-TW" sz="2800" dirty="0"/>
              <a:t>(</a:t>
            </a:r>
            <a:r>
              <a:rPr lang="en-US" sz="2800" dirty="0"/>
              <a:t>Reinforcement Learning in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14   2021/12/28   </a:t>
            </a:r>
            <a:r>
              <a:rPr lang="zh-TW" altLang="en-US" sz="2800" dirty="0"/>
              <a:t>演算法交易 </a:t>
            </a:r>
            <a:r>
              <a:rPr lang="en-US" altLang="zh-TW" sz="2800" dirty="0"/>
              <a:t>(</a:t>
            </a:r>
            <a:r>
              <a:rPr lang="en-US" sz="2800" dirty="0"/>
              <a:t>Algorithmic Trading); </a:t>
            </a:r>
            <a:br>
              <a:rPr lang="en-US" sz="2800" dirty="0"/>
            </a:br>
            <a:r>
              <a:rPr lang="en-US" sz="2800" dirty="0"/>
              <a:t>                                </a:t>
            </a:r>
            <a:r>
              <a:rPr lang="zh-TW" altLang="en-US" sz="2800" dirty="0"/>
              <a:t>風險管理 </a:t>
            </a:r>
            <a:r>
              <a:rPr lang="en-US" altLang="zh-TW" sz="2800" dirty="0"/>
              <a:t>(</a:t>
            </a:r>
            <a:r>
              <a:rPr lang="en-US" sz="2800" dirty="0"/>
              <a:t>Risk Management); </a:t>
            </a:r>
            <a:br>
              <a:rPr lang="en-US" sz="2800" dirty="0"/>
            </a:br>
            <a:r>
              <a:rPr lang="en-US" sz="2800" dirty="0"/>
              <a:t>                                </a:t>
            </a:r>
            <a:r>
              <a:rPr lang="zh-TW" altLang="en-US" sz="2800" dirty="0"/>
              <a:t>交易機器人與基於事件的回測 </a:t>
            </a:r>
            <a:br>
              <a:rPr lang="en-US" altLang="zh-TW" sz="2800" dirty="0"/>
            </a:br>
            <a:r>
              <a:rPr lang="en-US" altLang="zh-TW" sz="2800" dirty="0"/>
              <a:t>                                (</a:t>
            </a:r>
            <a:r>
              <a:rPr lang="en-US" sz="2800" dirty="0"/>
              <a:t>Trading Bot and Event-Based </a:t>
            </a:r>
            <a:r>
              <a:rPr lang="en-US" sz="2800" dirty="0" err="1"/>
              <a:t>Backtesting</a:t>
            </a:r>
            <a:r>
              <a:rPr lang="en-US" sz="2800" dirty="0"/>
              <a:t>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 2022/01/04   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期末報告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 (Final Project Report I)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 2022/01/11   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期末報告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II (Final Project Report II)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17   2022/01/18   </a:t>
            </a:r>
            <a:r>
              <a:rPr lang="zh-TW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學生自主學習 </a:t>
            </a:r>
            <a:r>
              <a:rPr lang="en-US" altLang="zh-TW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Self-learning)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18   2022/01/25   </a:t>
            </a:r>
            <a:r>
              <a:rPr lang="zh-TW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學生自主學習 </a:t>
            </a:r>
            <a:r>
              <a:rPr lang="en-US" altLang="zh-TW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Self-learning)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73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Why Technical Analysis Fails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516561" y="2178968"/>
            <a:ext cx="0" cy="373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516561" y="5912768"/>
            <a:ext cx="693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16200000">
            <a:off x="1483892" y="2525837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Calibri" charset="0"/>
                <a:ea typeface="Calibri" charset="0"/>
                <a:cs typeface="Calibri" charset="0"/>
              </a:rPr>
              <a:t>Stock Price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383961" y="6141368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Calibri" charset="0"/>
                <a:ea typeface="Calibri" charset="0"/>
                <a:cs typeface="Calibri" charset="0"/>
              </a:rPr>
              <a:t>Time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668961" y="1340769"/>
            <a:ext cx="7239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Calibri" charset="0"/>
                <a:ea typeface="Calibri" charset="0"/>
                <a:cs typeface="Calibri" charset="0"/>
              </a:rPr>
              <a:t>Investor behavior tends to eliminate any profit opportunity associated with stock price patterns.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78961" y="2636168"/>
            <a:ext cx="3581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Calibri" charset="0"/>
                <a:ea typeface="Calibri" charset="0"/>
                <a:cs typeface="Calibri" charset="0"/>
              </a:rPr>
              <a:t>If it were possible to make big money simply by finding “the pattern” in the stock price movements, everyone would do it and the profits would be competed away.</a:t>
            </a: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2516561" y="2712368"/>
            <a:ext cx="3505200" cy="1981200"/>
          </a:xfrm>
          <a:custGeom>
            <a:avLst/>
            <a:gdLst>
              <a:gd name="T0" fmla="*/ 0 w 2208"/>
              <a:gd name="T1" fmla="*/ 1104 h 1248"/>
              <a:gd name="T2" fmla="*/ 336 w 2208"/>
              <a:gd name="T3" fmla="*/ 576 h 1248"/>
              <a:gd name="T4" fmla="*/ 864 w 2208"/>
              <a:gd name="T5" fmla="*/ 1200 h 1248"/>
              <a:gd name="T6" fmla="*/ 1296 w 2208"/>
              <a:gd name="T7" fmla="*/ 288 h 1248"/>
              <a:gd name="T8" fmla="*/ 1776 w 2208"/>
              <a:gd name="T9" fmla="*/ 864 h 1248"/>
              <a:gd name="T10" fmla="*/ 2208 w 2208"/>
              <a:gd name="T1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8" h="1248">
                <a:moveTo>
                  <a:pt x="0" y="1104"/>
                </a:moveTo>
                <a:cubicBezTo>
                  <a:pt x="96" y="832"/>
                  <a:pt x="192" y="560"/>
                  <a:pt x="336" y="576"/>
                </a:cubicBezTo>
                <a:cubicBezTo>
                  <a:pt x="480" y="592"/>
                  <a:pt x="704" y="1248"/>
                  <a:pt x="864" y="1200"/>
                </a:cubicBezTo>
                <a:cubicBezTo>
                  <a:pt x="1024" y="1152"/>
                  <a:pt x="1144" y="344"/>
                  <a:pt x="1296" y="288"/>
                </a:cubicBezTo>
                <a:cubicBezTo>
                  <a:pt x="1448" y="232"/>
                  <a:pt x="1624" y="912"/>
                  <a:pt x="1776" y="864"/>
                </a:cubicBezTo>
                <a:cubicBezTo>
                  <a:pt x="1928" y="816"/>
                  <a:pt x="2068" y="408"/>
                  <a:pt x="2208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2516561" y="3169568"/>
            <a:ext cx="36576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2668961" y="3245768"/>
            <a:ext cx="685800" cy="685800"/>
            <a:chOff x="1008" y="1920"/>
            <a:chExt cx="432" cy="432"/>
          </a:xfrm>
        </p:grpSpPr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224" y="216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008" y="1920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Calibri" charset="0"/>
                  <a:ea typeface="Calibri" charset="0"/>
                  <a:cs typeface="Calibri" charset="0"/>
                </a:rPr>
                <a:t>Sell</a:t>
              </a:r>
            </a:p>
          </p:txBody>
        </p:sp>
      </p:grp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4269161" y="2788568"/>
            <a:ext cx="685800" cy="685800"/>
            <a:chOff x="1008" y="1920"/>
            <a:chExt cx="432" cy="432"/>
          </a:xfrm>
        </p:grpSpPr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1224" y="216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008" y="1920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Calibri" charset="0"/>
                  <a:ea typeface="Calibri" charset="0"/>
                  <a:cs typeface="Calibri" charset="0"/>
                </a:rPr>
                <a:t>Sell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3507161" y="4312568"/>
            <a:ext cx="762000" cy="762000"/>
            <a:chOff x="1872" y="3216"/>
            <a:chExt cx="480" cy="48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112" y="321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1872" y="3408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Calibri" charset="0"/>
                  <a:ea typeface="Calibri" charset="0"/>
                  <a:cs typeface="Calibri" charset="0"/>
                </a:rPr>
                <a:t>Buy</a:t>
              </a:r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4954961" y="3779168"/>
            <a:ext cx="762000" cy="762000"/>
            <a:chOff x="1872" y="3216"/>
            <a:chExt cx="480" cy="480"/>
          </a:xfrm>
        </p:grpSpPr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112" y="321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1872" y="3408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Calibri" charset="0"/>
                  <a:ea typeface="Calibri" charset="0"/>
                  <a:cs typeface="Calibri" charset="0"/>
                </a:rPr>
                <a:t>Buy</a:t>
              </a:r>
            </a:p>
          </p:txBody>
        </p:sp>
      </p:grpSp>
      <p:sp>
        <p:nvSpPr>
          <p:cNvPr id="25" name="Freeform 23"/>
          <p:cNvSpPr>
            <a:spLocks/>
          </p:cNvSpPr>
          <p:nvPr/>
        </p:nvSpPr>
        <p:spPr bwMode="auto">
          <a:xfrm>
            <a:off x="2592761" y="3017168"/>
            <a:ext cx="3505200" cy="1371600"/>
          </a:xfrm>
          <a:custGeom>
            <a:avLst/>
            <a:gdLst>
              <a:gd name="T0" fmla="*/ 0 w 2208"/>
              <a:gd name="T1" fmla="*/ 864 h 864"/>
              <a:gd name="T2" fmla="*/ 288 w 2208"/>
              <a:gd name="T3" fmla="*/ 624 h 864"/>
              <a:gd name="T4" fmla="*/ 816 w 2208"/>
              <a:gd name="T5" fmla="*/ 768 h 864"/>
              <a:gd name="T6" fmla="*/ 1248 w 2208"/>
              <a:gd name="T7" fmla="*/ 336 h 864"/>
              <a:gd name="T8" fmla="*/ 1776 w 2208"/>
              <a:gd name="T9" fmla="*/ 432 h 864"/>
              <a:gd name="T10" fmla="*/ 2208 w 2208"/>
              <a:gd name="T11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8" h="864">
                <a:moveTo>
                  <a:pt x="0" y="864"/>
                </a:moveTo>
                <a:cubicBezTo>
                  <a:pt x="76" y="752"/>
                  <a:pt x="152" y="640"/>
                  <a:pt x="288" y="624"/>
                </a:cubicBezTo>
                <a:cubicBezTo>
                  <a:pt x="424" y="608"/>
                  <a:pt x="656" y="816"/>
                  <a:pt x="816" y="768"/>
                </a:cubicBezTo>
                <a:cubicBezTo>
                  <a:pt x="976" y="720"/>
                  <a:pt x="1088" y="392"/>
                  <a:pt x="1248" y="336"/>
                </a:cubicBezTo>
                <a:cubicBezTo>
                  <a:pt x="1408" y="280"/>
                  <a:pt x="1616" y="488"/>
                  <a:pt x="1776" y="432"/>
                </a:cubicBezTo>
                <a:cubicBezTo>
                  <a:pt x="1936" y="376"/>
                  <a:pt x="2072" y="188"/>
                  <a:pt x="2208" y="0"/>
                </a:cubicBezTo>
              </a:path>
            </a:pathLst>
          </a:custGeom>
          <a:noFill/>
          <a:ln w="38100" cmpd="sng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36044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nimBg="1"/>
      <p:bldP spid="12" grpId="0" animBg="1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Evidence on Market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Predictability Studies</a:t>
            </a:r>
          </a:p>
          <a:p>
            <a:r>
              <a:rPr lang="en-US" dirty="0">
                <a:solidFill>
                  <a:srgbClr val="FF0000"/>
                </a:solidFill>
              </a:rPr>
              <a:t>Event Studies</a:t>
            </a:r>
          </a:p>
          <a:p>
            <a:r>
              <a:rPr lang="en-US" dirty="0"/>
              <a:t>Performance Studies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474681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Event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Objective</a:t>
            </a:r>
          </a:p>
          <a:p>
            <a:pPr lvl="1"/>
            <a:r>
              <a:rPr lang="en-US" sz="4400" dirty="0"/>
              <a:t>Examine if </a:t>
            </a:r>
            <a:r>
              <a:rPr lang="en-US" sz="4400" dirty="0">
                <a:solidFill>
                  <a:srgbClr val="FF0000"/>
                </a:solidFill>
              </a:rPr>
              <a:t>new</a:t>
            </a:r>
            <a:r>
              <a:rPr lang="en-US" sz="4400" dirty="0"/>
              <a:t> (company specific) </a:t>
            </a:r>
            <a:r>
              <a:rPr lang="en-US" sz="4400" dirty="0">
                <a:solidFill>
                  <a:srgbClr val="FF0000"/>
                </a:solidFill>
              </a:rPr>
              <a:t>information</a:t>
            </a:r>
            <a:r>
              <a:rPr lang="en-US" sz="4400" dirty="0"/>
              <a:t> is incorporated into the </a:t>
            </a:r>
            <a:br>
              <a:rPr lang="en-US" sz="4400" dirty="0"/>
            </a:br>
            <a:r>
              <a:rPr lang="en-US" sz="4400" dirty="0">
                <a:solidFill>
                  <a:srgbClr val="FF0000"/>
                </a:solidFill>
              </a:rPr>
              <a:t>stock price</a:t>
            </a:r>
            <a:r>
              <a:rPr lang="en-US" sz="4400" dirty="0"/>
              <a:t> in one single price jump upon public </a:t>
            </a:r>
            <a:r>
              <a:rPr lang="en-US" sz="4400" dirty="0">
                <a:solidFill>
                  <a:srgbClr val="FF0000"/>
                </a:solidFill>
              </a:rPr>
              <a:t>release</a:t>
            </a:r>
            <a:r>
              <a:rPr lang="en-US" sz="4400" dirty="0"/>
              <a:t>?</a:t>
            </a:r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0965642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84655"/>
            <a:ext cx="8229600" cy="9284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Studies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7639"/>
            <a:ext cx="8784976" cy="51022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Define as day “zero” the day the information is released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Calculate the daily returns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sz="2400" dirty="0"/>
              <a:t> the 30 days around day “zero”: </a:t>
            </a:r>
            <a:br>
              <a:rPr lang="en-US" sz="2400" dirty="0"/>
            </a:br>
            <a:r>
              <a:rPr lang="en-US" sz="2400" dirty="0"/>
              <a:t>t = -30, -29,…-1, 0, 1,…, 29, 30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Calculate the daily returns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mt</a:t>
            </a:r>
            <a:r>
              <a:rPr lang="en-US" sz="2400" dirty="0"/>
              <a:t>  for the same days on the market (or a comparison group of firms of similar industry and risk)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Define </a:t>
            </a:r>
            <a:r>
              <a:rPr lang="en-US" sz="2400" dirty="0">
                <a:solidFill>
                  <a:srgbClr val="FF0000"/>
                </a:solidFill>
              </a:rPr>
              <a:t>Abnormal Returns (AR) </a:t>
            </a:r>
            <a:r>
              <a:rPr lang="en-US" sz="2400" dirty="0"/>
              <a:t>as the difference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Calculate </a:t>
            </a:r>
            <a:r>
              <a:rPr lang="en-US" sz="2400" dirty="0">
                <a:solidFill>
                  <a:srgbClr val="FF0000"/>
                </a:solidFill>
              </a:rPr>
              <a:t>Average Abnormal Returns (AAR) </a:t>
            </a:r>
            <a:r>
              <a:rPr lang="en-US" sz="2400" dirty="0"/>
              <a:t>over all N events in the sample for all 60 reference days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Cumulate the returns on the first T days to </a:t>
            </a:r>
            <a:r>
              <a:rPr lang="en-US" sz="2400" dirty="0">
                <a:solidFill>
                  <a:srgbClr val="FF0000"/>
                </a:solidFill>
              </a:rPr>
              <a:t>CAAR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8282818" y="3501008"/>
            <a:ext cx="19896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AR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altLang="en-US" sz="2400" i="1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mt</a:t>
            </a:r>
            <a:r>
              <a:rPr lang="en-US" altLang="en-US" sz="2400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007944" y="4330252"/>
          <a:ext cx="21844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3" imgW="1091880" imgH="330120" progId="Equation.3">
                  <p:embed/>
                </p:oleObj>
              </mc:Choice>
              <mc:Fallback>
                <p:oleObj name="Equation" r:id="rId3" imgW="1091880" imgH="3301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944" y="4330252"/>
                        <a:ext cx="218440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032105" y="5524536"/>
          <a:ext cx="21701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5" imgW="1054080" imgH="444240" progId="Equation.3">
                  <p:embed/>
                </p:oleObj>
              </mc:Choice>
              <mc:Fallback>
                <p:oleObj name="Equation" r:id="rId5" imgW="1054080" imgH="4442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105" y="5524536"/>
                        <a:ext cx="21701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6797562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84655"/>
            <a:ext cx="8229600" cy="9284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Studies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7639"/>
            <a:ext cx="8784976" cy="5102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/>
              <a:t>Step 1. </a:t>
            </a:r>
            <a:br>
              <a:rPr lang="en-US" sz="4400"/>
            </a:br>
            <a:r>
              <a:rPr lang="en-US" sz="4400" dirty="0"/>
              <a:t>Define as day “zero” the day the information is released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3552652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84655"/>
            <a:ext cx="8229600" cy="9284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Studies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7639"/>
            <a:ext cx="8784976" cy="5102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Step 2. </a:t>
            </a:r>
            <a:br>
              <a:rPr lang="en-US" sz="4400" dirty="0"/>
            </a:br>
            <a:r>
              <a:rPr lang="en-US" sz="4400" dirty="0"/>
              <a:t>Calculate the daily returns </a:t>
            </a:r>
            <a:r>
              <a:rPr lang="en-US" altLang="en-US" sz="4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4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/>
              <a:t>the 30 days around day “zero”: </a:t>
            </a:r>
            <a:br>
              <a:rPr lang="en-US" sz="4400" dirty="0"/>
            </a:br>
            <a:r>
              <a:rPr lang="en-US" sz="4400" dirty="0"/>
              <a:t>t = -30, -29,…-1, 0, 1,…, 29, 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5115289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84655"/>
            <a:ext cx="8229600" cy="9284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Studies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7639"/>
            <a:ext cx="8784976" cy="5102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Step 3. </a:t>
            </a:r>
          </a:p>
          <a:p>
            <a:pPr marL="0" indent="0" algn="ctr">
              <a:buNone/>
            </a:pPr>
            <a:r>
              <a:rPr lang="en-US" sz="4400" dirty="0"/>
              <a:t>Calculate the daily returns </a:t>
            </a:r>
            <a:br>
              <a:rPr lang="en-US" sz="4400" dirty="0"/>
            </a:br>
            <a:r>
              <a:rPr lang="en-US" altLang="en-US" sz="4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4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mt</a:t>
            </a:r>
            <a:r>
              <a:rPr lang="en-US" sz="4400" dirty="0"/>
              <a:t>  for the same days on the market (or a comparison group of firms of similar industry and risk)</a:t>
            </a:r>
          </a:p>
          <a:p>
            <a:pPr marL="0" indent="0" algn="ctr">
              <a:buNone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8912107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84655"/>
            <a:ext cx="8229600" cy="9284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Studies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7639"/>
            <a:ext cx="8784976" cy="5102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Step 4. </a:t>
            </a:r>
            <a:br>
              <a:rPr lang="en-US" sz="4400" dirty="0"/>
            </a:br>
            <a:r>
              <a:rPr lang="en-US" sz="4400" dirty="0"/>
              <a:t>Define </a:t>
            </a:r>
            <a:br>
              <a:rPr lang="en-US" sz="4400" dirty="0"/>
            </a:br>
            <a:r>
              <a:rPr lang="en-US" sz="4400" dirty="0">
                <a:solidFill>
                  <a:srgbClr val="FF0000"/>
                </a:solidFill>
              </a:rPr>
              <a:t>Abnormal Returns (AR)</a:t>
            </a:r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/>
              <a:t>as the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503713" y="4815444"/>
            <a:ext cx="564383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7000" i="1" dirty="0" err="1">
                <a:latin typeface="Times New Roman" charset="0"/>
                <a:ea typeface="Times New Roman" charset="0"/>
                <a:cs typeface="Times New Roman" charset="0"/>
              </a:rPr>
              <a:t>AR</a:t>
            </a:r>
            <a:r>
              <a:rPr lang="en-US" altLang="en-US" sz="70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altLang="en-US" sz="7000" i="1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70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70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altLang="en-US" sz="7000" i="1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7000" i="1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altLang="en-US" sz="70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70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mt</a:t>
            </a:r>
            <a:r>
              <a:rPr lang="en-US" altLang="en-US" sz="7000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7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2617303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84655"/>
            <a:ext cx="8229600" cy="9284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Studies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7639"/>
            <a:ext cx="8784976" cy="5102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Step 5. </a:t>
            </a:r>
            <a:br>
              <a:rPr lang="en-US" sz="4000" dirty="0"/>
            </a:br>
            <a:r>
              <a:rPr lang="en-US" sz="4000" dirty="0"/>
              <a:t>Calculate </a:t>
            </a:r>
            <a:br>
              <a:rPr lang="en-US" sz="4000" dirty="0"/>
            </a:br>
            <a:r>
              <a:rPr lang="en-US" sz="4000" dirty="0">
                <a:solidFill>
                  <a:srgbClr val="FF0000"/>
                </a:solidFill>
              </a:rPr>
              <a:t>Average Abnormal Returns (AAR) 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/>
              <a:t>over all N events in the sample for </a:t>
            </a:r>
            <a:br>
              <a:rPr lang="en-US" sz="4000" dirty="0"/>
            </a:br>
            <a:r>
              <a:rPr lang="en-US" sz="4000" dirty="0"/>
              <a:t>all 60 reference days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71664" y="4541752"/>
          <a:ext cx="5939916" cy="1800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3" imgW="1091880" imgH="330120" progId="Equation.3">
                  <p:embed/>
                </p:oleObj>
              </mc:Choice>
              <mc:Fallback>
                <p:oleObj name="Equation" r:id="rId3" imgW="1091880" imgH="3301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664" y="4541752"/>
                        <a:ext cx="5939916" cy="1800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8630144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84655"/>
            <a:ext cx="8229600" cy="9284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Studies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7639"/>
            <a:ext cx="8784976" cy="5102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Step 6. </a:t>
            </a:r>
            <a:br>
              <a:rPr lang="en-US" sz="4400" dirty="0"/>
            </a:br>
            <a:r>
              <a:rPr lang="en-US" sz="4400" dirty="0"/>
              <a:t>Cumulate the returns on the </a:t>
            </a:r>
            <a:br>
              <a:rPr lang="en-US" sz="4400" dirty="0"/>
            </a:br>
            <a:r>
              <a:rPr lang="en-US" sz="4400" dirty="0"/>
              <a:t>first T days to </a:t>
            </a:r>
            <a:br>
              <a:rPr lang="en-US" sz="4400" dirty="0"/>
            </a:br>
            <a:r>
              <a:rPr lang="en-US" sz="4400" dirty="0">
                <a:solidFill>
                  <a:srgbClr val="FF0000"/>
                </a:solidFill>
              </a:rPr>
              <a:t>Cumulative Average Abnormal Returns (CAAR)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222670" y="4941169"/>
          <a:ext cx="3746661" cy="157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3" imgW="1054080" imgH="444240" progId="Equation.3">
                  <p:embed/>
                </p:oleObj>
              </mc:Choice>
              <mc:Fallback>
                <p:oleObj name="Equation" r:id="rId3" imgW="1054080" imgH="4442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670" y="4941169"/>
                        <a:ext cx="3746661" cy="1578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40968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9600" dirty="0">
                <a:solidFill>
                  <a:srgbClr val="C00000"/>
                </a:solidFill>
              </a:rPr>
              <a:t>Event Studies </a:t>
            </a:r>
            <a:br>
              <a:rPr lang="en-US" sz="9600" dirty="0">
                <a:solidFill>
                  <a:srgbClr val="C00000"/>
                </a:solidFill>
              </a:rPr>
            </a:br>
            <a:r>
              <a:rPr lang="en-US" sz="9600" dirty="0">
                <a:solidFill>
                  <a:srgbClr val="C00000"/>
                </a:solidFill>
              </a:rPr>
              <a:t>in Finance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8576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84655"/>
            <a:ext cx="8229600" cy="9284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Studies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7639"/>
            <a:ext cx="8784976" cy="51022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Define as day “zero” the day the information is released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Calculate the daily returns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sz="2400" dirty="0"/>
              <a:t> the 30 days around day “zero”: </a:t>
            </a:r>
            <a:br>
              <a:rPr lang="en-US" sz="2400" dirty="0"/>
            </a:br>
            <a:r>
              <a:rPr lang="en-US" sz="2400" dirty="0"/>
              <a:t>t = -30, -29,…-1, 0, 1,…, 29, 30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Calculate the daily returns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mt</a:t>
            </a:r>
            <a:r>
              <a:rPr lang="en-US" sz="2400" dirty="0"/>
              <a:t>  for the same days on the market (or a comparison group of firms of similar industry and risk)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Define </a:t>
            </a:r>
            <a:r>
              <a:rPr lang="en-US" sz="2400" dirty="0">
                <a:solidFill>
                  <a:srgbClr val="FF0000"/>
                </a:solidFill>
              </a:rPr>
              <a:t>Abnormal Returns (AR) </a:t>
            </a:r>
            <a:r>
              <a:rPr lang="en-US" sz="2400" dirty="0"/>
              <a:t>as the difference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Calculate </a:t>
            </a:r>
            <a:r>
              <a:rPr lang="en-US" sz="2400" dirty="0">
                <a:solidFill>
                  <a:srgbClr val="FF0000"/>
                </a:solidFill>
              </a:rPr>
              <a:t>Average Abnormal Returns (AAR) </a:t>
            </a:r>
            <a:r>
              <a:rPr lang="en-US" sz="2400" dirty="0"/>
              <a:t>over all N events in the sample for all 60 reference days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Cumulate the returns on the first T days to </a:t>
            </a:r>
            <a:r>
              <a:rPr lang="en-US" sz="2400" dirty="0">
                <a:solidFill>
                  <a:srgbClr val="FF0000"/>
                </a:solidFill>
              </a:rPr>
              <a:t>CAAR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8461372" y="3770199"/>
            <a:ext cx="19896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AR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altLang="en-US" sz="2400" i="1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mt</a:t>
            </a:r>
            <a:r>
              <a:rPr lang="en-US" altLang="en-US" sz="2400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358443"/>
              </p:ext>
            </p:extLst>
          </p:nvPr>
        </p:nvGraphicFramePr>
        <p:xfrm>
          <a:off x="7031071" y="4690654"/>
          <a:ext cx="21844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3" imgW="1091880" imgH="330120" progId="Equation.3">
                  <p:embed/>
                </p:oleObj>
              </mc:Choice>
              <mc:Fallback>
                <p:oleObj name="Equation" r:id="rId3" imgW="1091880" imgH="3301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1071" y="4690654"/>
                        <a:ext cx="218440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380365"/>
              </p:ext>
            </p:extLst>
          </p:nvPr>
        </p:nvGraphicFramePr>
        <p:xfrm>
          <a:off x="8635619" y="5605464"/>
          <a:ext cx="21701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5" imgW="1054080" imgH="444240" progId="Equation.3">
                  <p:embed/>
                </p:oleObj>
              </mc:Choice>
              <mc:Fallback>
                <p:oleObj name="Equation" r:id="rId5" imgW="1054080" imgH="4442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5619" y="5605464"/>
                        <a:ext cx="21701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1856850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Market Efficiency in Event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4223793" y="1484784"/>
          <a:ext cx="21701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3" imgW="1054080" imgH="444240" progId="Equation.3">
                  <p:embed/>
                </p:oleObj>
              </mc:Choice>
              <mc:Fallback>
                <p:oleObj name="Equation" r:id="rId3" imgW="1054080" imgH="444240" progId="Equation.3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793" y="1484784"/>
                        <a:ext cx="21701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5181600" y="25146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590800" y="44958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" name="Group 9"/>
          <p:cNvGraphicFramePr>
            <a:graphicFrameLocks noGrp="1"/>
          </p:cNvGraphicFramePr>
          <p:nvPr/>
        </p:nvGraphicFramePr>
        <p:xfrm>
          <a:off x="2438400" y="4648200"/>
          <a:ext cx="5659438" cy="431800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65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65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-30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-25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-20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-15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-10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-5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15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25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30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Freeform 51"/>
          <p:cNvSpPr>
            <a:spLocks/>
          </p:cNvSpPr>
          <p:nvPr/>
        </p:nvSpPr>
        <p:spPr bwMode="auto">
          <a:xfrm>
            <a:off x="5181601" y="2514600"/>
            <a:ext cx="3128963" cy="1924050"/>
          </a:xfrm>
          <a:custGeom>
            <a:avLst/>
            <a:gdLst>
              <a:gd name="T0" fmla="*/ 0 w 1971"/>
              <a:gd name="T1" fmla="*/ 1212 h 1212"/>
              <a:gd name="T2" fmla="*/ 6 w 1971"/>
              <a:gd name="T3" fmla="*/ 1027 h 1212"/>
              <a:gd name="T4" fmla="*/ 19 w 1971"/>
              <a:gd name="T5" fmla="*/ 809 h 1212"/>
              <a:gd name="T6" fmla="*/ 38 w 1971"/>
              <a:gd name="T7" fmla="*/ 297 h 1212"/>
              <a:gd name="T8" fmla="*/ 77 w 1971"/>
              <a:gd name="T9" fmla="*/ 73 h 1212"/>
              <a:gd name="T10" fmla="*/ 166 w 1971"/>
              <a:gd name="T11" fmla="*/ 105 h 1212"/>
              <a:gd name="T12" fmla="*/ 269 w 1971"/>
              <a:gd name="T13" fmla="*/ 35 h 1212"/>
              <a:gd name="T14" fmla="*/ 333 w 1971"/>
              <a:gd name="T15" fmla="*/ 35 h 1212"/>
              <a:gd name="T16" fmla="*/ 480 w 1971"/>
              <a:gd name="T17" fmla="*/ 99 h 1212"/>
              <a:gd name="T18" fmla="*/ 518 w 1971"/>
              <a:gd name="T19" fmla="*/ 156 h 1212"/>
              <a:gd name="T20" fmla="*/ 563 w 1971"/>
              <a:gd name="T21" fmla="*/ 188 h 1212"/>
              <a:gd name="T22" fmla="*/ 646 w 1971"/>
              <a:gd name="T23" fmla="*/ 291 h 1212"/>
              <a:gd name="T24" fmla="*/ 678 w 1971"/>
              <a:gd name="T25" fmla="*/ 323 h 1212"/>
              <a:gd name="T26" fmla="*/ 717 w 1971"/>
              <a:gd name="T27" fmla="*/ 335 h 1212"/>
              <a:gd name="T28" fmla="*/ 838 w 1971"/>
              <a:gd name="T29" fmla="*/ 323 h 1212"/>
              <a:gd name="T30" fmla="*/ 877 w 1971"/>
              <a:gd name="T31" fmla="*/ 355 h 1212"/>
              <a:gd name="T32" fmla="*/ 896 w 1971"/>
              <a:gd name="T33" fmla="*/ 393 h 1212"/>
              <a:gd name="T34" fmla="*/ 953 w 1971"/>
              <a:gd name="T35" fmla="*/ 412 h 1212"/>
              <a:gd name="T36" fmla="*/ 1049 w 1971"/>
              <a:gd name="T37" fmla="*/ 463 h 1212"/>
              <a:gd name="T38" fmla="*/ 1107 w 1971"/>
              <a:gd name="T39" fmla="*/ 495 h 1212"/>
              <a:gd name="T40" fmla="*/ 1158 w 1971"/>
              <a:gd name="T41" fmla="*/ 527 h 1212"/>
              <a:gd name="T42" fmla="*/ 1209 w 1971"/>
              <a:gd name="T43" fmla="*/ 559 h 1212"/>
              <a:gd name="T44" fmla="*/ 1248 w 1971"/>
              <a:gd name="T45" fmla="*/ 598 h 1212"/>
              <a:gd name="T46" fmla="*/ 1280 w 1971"/>
              <a:gd name="T47" fmla="*/ 553 h 1212"/>
              <a:gd name="T48" fmla="*/ 1504 w 1971"/>
              <a:gd name="T49" fmla="*/ 617 h 1212"/>
              <a:gd name="T50" fmla="*/ 1600 w 1971"/>
              <a:gd name="T51" fmla="*/ 655 h 1212"/>
              <a:gd name="T52" fmla="*/ 1619 w 1971"/>
              <a:gd name="T53" fmla="*/ 694 h 1212"/>
              <a:gd name="T54" fmla="*/ 1683 w 1971"/>
              <a:gd name="T55" fmla="*/ 777 h 1212"/>
              <a:gd name="T56" fmla="*/ 1773 w 1971"/>
              <a:gd name="T57" fmla="*/ 847 h 1212"/>
              <a:gd name="T58" fmla="*/ 1856 w 1971"/>
              <a:gd name="T59" fmla="*/ 822 h 1212"/>
              <a:gd name="T60" fmla="*/ 1888 w 1971"/>
              <a:gd name="T61" fmla="*/ 828 h 1212"/>
              <a:gd name="T62" fmla="*/ 1907 w 1971"/>
              <a:gd name="T63" fmla="*/ 847 h 1212"/>
              <a:gd name="T64" fmla="*/ 1971 w 1971"/>
              <a:gd name="T65" fmla="*/ 867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71" h="1212">
                <a:moveTo>
                  <a:pt x="0" y="1212"/>
                </a:moveTo>
                <a:cubicBezTo>
                  <a:pt x="2" y="1150"/>
                  <a:pt x="3" y="1089"/>
                  <a:pt x="6" y="1027"/>
                </a:cubicBezTo>
                <a:cubicBezTo>
                  <a:pt x="9" y="954"/>
                  <a:pt x="19" y="809"/>
                  <a:pt x="19" y="809"/>
                </a:cubicBezTo>
                <a:cubicBezTo>
                  <a:pt x="22" y="617"/>
                  <a:pt x="25" y="473"/>
                  <a:pt x="38" y="297"/>
                </a:cubicBezTo>
                <a:cubicBezTo>
                  <a:pt x="43" y="226"/>
                  <a:pt x="34" y="136"/>
                  <a:pt x="77" y="73"/>
                </a:cubicBezTo>
                <a:cubicBezTo>
                  <a:pt x="107" y="83"/>
                  <a:pt x="136" y="95"/>
                  <a:pt x="166" y="105"/>
                </a:cubicBezTo>
                <a:cubicBezTo>
                  <a:pt x="197" y="74"/>
                  <a:pt x="232" y="57"/>
                  <a:pt x="269" y="35"/>
                </a:cubicBezTo>
                <a:cubicBezTo>
                  <a:pt x="290" y="0"/>
                  <a:pt x="297" y="24"/>
                  <a:pt x="333" y="35"/>
                </a:cubicBezTo>
                <a:cubicBezTo>
                  <a:pt x="385" y="51"/>
                  <a:pt x="429" y="80"/>
                  <a:pt x="480" y="99"/>
                </a:cubicBezTo>
                <a:cubicBezTo>
                  <a:pt x="500" y="119"/>
                  <a:pt x="500" y="140"/>
                  <a:pt x="518" y="156"/>
                </a:cubicBezTo>
                <a:cubicBezTo>
                  <a:pt x="532" y="168"/>
                  <a:pt x="553" y="173"/>
                  <a:pt x="563" y="188"/>
                </a:cubicBezTo>
                <a:cubicBezTo>
                  <a:pt x="591" y="228"/>
                  <a:pt x="606" y="263"/>
                  <a:pt x="646" y="291"/>
                </a:cubicBezTo>
                <a:cubicBezTo>
                  <a:pt x="657" y="307"/>
                  <a:pt x="659" y="315"/>
                  <a:pt x="678" y="323"/>
                </a:cubicBezTo>
                <a:cubicBezTo>
                  <a:pt x="690" y="328"/>
                  <a:pt x="717" y="335"/>
                  <a:pt x="717" y="335"/>
                </a:cubicBezTo>
                <a:cubicBezTo>
                  <a:pt x="757" y="310"/>
                  <a:pt x="794" y="317"/>
                  <a:pt x="838" y="323"/>
                </a:cubicBezTo>
                <a:cubicBezTo>
                  <a:pt x="850" y="335"/>
                  <a:pt x="866" y="342"/>
                  <a:pt x="877" y="355"/>
                </a:cubicBezTo>
                <a:cubicBezTo>
                  <a:pt x="899" y="382"/>
                  <a:pt x="863" y="367"/>
                  <a:pt x="896" y="393"/>
                </a:cubicBezTo>
                <a:cubicBezTo>
                  <a:pt x="908" y="402"/>
                  <a:pt x="938" y="407"/>
                  <a:pt x="953" y="412"/>
                </a:cubicBezTo>
                <a:cubicBezTo>
                  <a:pt x="989" y="435"/>
                  <a:pt x="1005" y="455"/>
                  <a:pt x="1049" y="463"/>
                </a:cubicBezTo>
                <a:cubicBezTo>
                  <a:pt x="1094" y="493"/>
                  <a:pt x="1073" y="484"/>
                  <a:pt x="1107" y="495"/>
                </a:cubicBezTo>
                <a:cubicBezTo>
                  <a:pt x="1130" y="519"/>
                  <a:pt x="1126" y="539"/>
                  <a:pt x="1158" y="527"/>
                </a:cubicBezTo>
                <a:cubicBezTo>
                  <a:pt x="1174" y="539"/>
                  <a:pt x="1193" y="546"/>
                  <a:pt x="1209" y="559"/>
                </a:cubicBezTo>
                <a:cubicBezTo>
                  <a:pt x="1223" y="570"/>
                  <a:pt x="1248" y="598"/>
                  <a:pt x="1248" y="598"/>
                </a:cubicBezTo>
                <a:cubicBezTo>
                  <a:pt x="1274" y="588"/>
                  <a:pt x="1271" y="578"/>
                  <a:pt x="1280" y="553"/>
                </a:cubicBezTo>
                <a:cubicBezTo>
                  <a:pt x="1338" y="611"/>
                  <a:pt x="1425" y="606"/>
                  <a:pt x="1504" y="617"/>
                </a:cubicBezTo>
                <a:cubicBezTo>
                  <a:pt x="1537" y="628"/>
                  <a:pt x="1568" y="640"/>
                  <a:pt x="1600" y="655"/>
                </a:cubicBezTo>
                <a:cubicBezTo>
                  <a:pt x="1614" y="703"/>
                  <a:pt x="1595" y="646"/>
                  <a:pt x="1619" y="694"/>
                </a:cubicBezTo>
                <a:cubicBezTo>
                  <a:pt x="1637" y="730"/>
                  <a:pt x="1639" y="763"/>
                  <a:pt x="1683" y="777"/>
                </a:cubicBezTo>
                <a:cubicBezTo>
                  <a:pt x="1717" y="800"/>
                  <a:pt x="1739" y="826"/>
                  <a:pt x="1773" y="847"/>
                </a:cubicBezTo>
                <a:cubicBezTo>
                  <a:pt x="1801" y="838"/>
                  <a:pt x="1828" y="829"/>
                  <a:pt x="1856" y="822"/>
                </a:cubicBezTo>
                <a:cubicBezTo>
                  <a:pt x="1867" y="824"/>
                  <a:pt x="1878" y="823"/>
                  <a:pt x="1888" y="828"/>
                </a:cubicBezTo>
                <a:cubicBezTo>
                  <a:pt x="1896" y="832"/>
                  <a:pt x="1900" y="842"/>
                  <a:pt x="1907" y="847"/>
                </a:cubicBezTo>
                <a:cubicBezTo>
                  <a:pt x="1920" y="856"/>
                  <a:pt x="1955" y="867"/>
                  <a:pt x="1971" y="867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52"/>
          <p:cNvSpPr>
            <a:spLocks/>
          </p:cNvSpPr>
          <p:nvPr/>
        </p:nvSpPr>
        <p:spPr bwMode="auto">
          <a:xfrm>
            <a:off x="2590800" y="3352800"/>
            <a:ext cx="5373688" cy="1231900"/>
          </a:xfrm>
          <a:custGeom>
            <a:avLst/>
            <a:gdLst>
              <a:gd name="T0" fmla="*/ 0 w 3385"/>
              <a:gd name="T1" fmla="*/ 595 h 776"/>
              <a:gd name="T2" fmla="*/ 70 w 3385"/>
              <a:gd name="T3" fmla="*/ 614 h 776"/>
              <a:gd name="T4" fmla="*/ 108 w 3385"/>
              <a:gd name="T5" fmla="*/ 627 h 776"/>
              <a:gd name="T6" fmla="*/ 147 w 3385"/>
              <a:gd name="T7" fmla="*/ 659 h 776"/>
              <a:gd name="T8" fmla="*/ 198 w 3385"/>
              <a:gd name="T9" fmla="*/ 672 h 776"/>
              <a:gd name="T10" fmla="*/ 249 w 3385"/>
              <a:gd name="T11" fmla="*/ 697 h 776"/>
              <a:gd name="T12" fmla="*/ 352 w 3385"/>
              <a:gd name="T13" fmla="*/ 633 h 776"/>
              <a:gd name="T14" fmla="*/ 435 w 3385"/>
              <a:gd name="T15" fmla="*/ 691 h 776"/>
              <a:gd name="T16" fmla="*/ 486 w 3385"/>
              <a:gd name="T17" fmla="*/ 640 h 776"/>
              <a:gd name="T18" fmla="*/ 524 w 3385"/>
              <a:gd name="T19" fmla="*/ 672 h 776"/>
              <a:gd name="T20" fmla="*/ 608 w 3385"/>
              <a:gd name="T21" fmla="*/ 685 h 776"/>
              <a:gd name="T22" fmla="*/ 646 w 3385"/>
              <a:gd name="T23" fmla="*/ 697 h 776"/>
              <a:gd name="T24" fmla="*/ 704 w 3385"/>
              <a:gd name="T25" fmla="*/ 755 h 776"/>
              <a:gd name="T26" fmla="*/ 716 w 3385"/>
              <a:gd name="T27" fmla="*/ 774 h 776"/>
              <a:gd name="T28" fmla="*/ 780 w 3385"/>
              <a:gd name="T29" fmla="*/ 736 h 776"/>
              <a:gd name="T30" fmla="*/ 889 w 3385"/>
              <a:gd name="T31" fmla="*/ 653 h 776"/>
              <a:gd name="T32" fmla="*/ 1024 w 3385"/>
              <a:gd name="T33" fmla="*/ 685 h 776"/>
              <a:gd name="T34" fmla="*/ 1088 w 3385"/>
              <a:gd name="T35" fmla="*/ 685 h 776"/>
              <a:gd name="T36" fmla="*/ 1126 w 3385"/>
              <a:gd name="T37" fmla="*/ 697 h 776"/>
              <a:gd name="T38" fmla="*/ 1190 w 3385"/>
              <a:gd name="T39" fmla="*/ 678 h 776"/>
              <a:gd name="T40" fmla="*/ 1267 w 3385"/>
              <a:gd name="T41" fmla="*/ 736 h 776"/>
              <a:gd name="T42" fmla="*/ 1363 w 3385"/>
              <a:gd name="T43" fmla="*/ 704 h 776"/>
              <a:gd name="T44" fmla="*/ 1408 w 3385"/>
              <a:gd name="T45" fmla="*/ 691 h 776"/>
              <a:gd name="T46" fmla="*/ 1472 w 3385"/>
              <a:gd name="T47" fmla="*/ 665 h 776"/>
              <a:gd name="T48" fmla="*/ 1548 w 3385"/>
              <a:gd name="T49" fmla="*/ 704 h 776"/>
              <a:gd name="T50" fmla="*/ 1580 w 3385"/>
              <a:gd name="T51" fmla="*/ 717 h 776"/>
              <a:gd name="T52" fmla="*/ 1619 w 3385"/>
              <a:gd name="T53" fmla="*/ 729 h 776"/>
              <a:gd name="T54" fmla="*/ 1638 w 3385"/>
              <a:gd name="T55" fmla="*/ 672 h 776"/>
              <a:gd name="T56" fmla="*/ 1670 w 3385"/>
              <a:gd name="T57" fmla="*/ 96 h 776"/>
              <a:gd name="T58" fmla="*/ 1734 w 3385"/>
              <a:gd name="T59" fmla="*/ 134 h 776"/>
              <a:gd name="T60" fmla="*/ 1804 w 3385"/>
              <a:gd name="T61" fmla="*/ 166 h 776"/>
              <a:gd name="T62" fmla="*/ 1868 w 3385"/>
              <a:gd name="T63" fmla="*/ 147 h 776"/>
              <a:gd name="T64" fmla="*/ 1907 w 3385"/>
              <a:gd name="T65" fmla="*/ 70 h 776"/>
              <a:gd name="T66" fmla="*/ 1990 w 3385"/>
              <a:gd name="T67" fmla="*/ 115 h 776"/>
              <a:gd name="T68" fmla="*/ 2092 w 3385"/>
              <a:gd name="T69" fmla="*/ 57 h 776"/>
              <a:gd name="T70" fmla="*/ 2112 w 3385"/>
              <a:gd name="T71" fmla="*/ 38 h 776"/>
              <a:gd name="T72" fmla="*/ 2137 w 3385"/>
              <a:gd name="T73" fmla="*/ 0 h 776"/>
              <a:gd name="T74" fmla="*/ 2188 w 3385"/>
              <a:gd name="T75" fmla="*/ 64 h 776"/>
              <a:gd name="T76" fmla="*/ 2227 w 3385"/>
              <a:gd name="T77" fmla="*/ 89 h 776"/>
              <a:gd name="T78" fmla="*/ 2259 w 3385"/>
              <a:gd name="T79" fmla="*/ 153 h 776"/>
              <a:gd name="T80" fmla="*/ 2323 w 3385"/>
              <a:gd name="T81" fmla="*/ 147 h 776"/>
              <a:gd name="T82" fmla="*/ 2387 w 3385"/>
              <a:gd name="T83" fmla="*/ 173 h 776"/>
              <a:gd name="T84" fmla="*/ 2432 w 3385"/>
              <a:gd name="T85" fmla="*/ 224 h 776"/>
              <a:gd name="T86" fmla="*/ 2483 w 3385"/>
              <a:gd name="T87" fmla="*/ 198 h 776"/>
              <a:gd name="T88" fmla="*/ 2560 w 3385"/>
              <a:gd name="T89" fmla="*/ 237 h 776"/>
              <a:gd name="T90" fmla="*/ 2617 w 3385"/>
              <a:gd name="T91" fmla="*/ 205 h 776"/>
              <a:gd name="T92" fmla="*/ 2681 w 3385"/>
              <a:gd name="T93" fmla="*/ 230 h 776"/>
              <a:gd name="T94" fmla="*/ 2816 w 3385"/>
              <a:gd name="T95" fmla="*/ 243 h 776"/>
              <a:gd name="T96" fmla="*/ 2880 w 3385"/>
              <a:gd name="T97" fmla="*/ 141 h 776"/>
              <a:gd name="T98" fmla="*/ 3001 w 3385"/>
              <a:gd name="T99" fmla="*/ 147 h 776"/>
              <a:gd name="T100" fmla="*/ 3072 w 3385"/>
              <a:gd name="T101" fmla="*/ 166 h 776"/>
              <a:gd name="T102" fmla="*/ 3206 w 3385"/>
              <a:gd name="T103" fmla="*/ 224 h 776"/>
              <a:gd name="T104" fmla="*/ 3308 w 3385"/>
              <a:gd name="T105" fmla="*/ 269 h 776"/>
              <a:gd name="T106" fmla="*/ 3353 w 3385"/>
              <a:gd name="T107" fmla="*/ 224 h 776"/>
              <a:gd name="T108" fmla="*/ 3372 w 3385"/>
              <a:gd name="T109" fmla="*/ 205 h 776"/>
              <a:gd name="T110" fmla="*/ 3385 w 3385"/>
              <a:gd name="T111" fmla="*/ 185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85" h="776">
                <a:moveTo>
                  <a:pt x="0" y="595"/>
                </a:moveTo>
                <a:cubicBezTo>
                  <a:pt x="33" y="628"/>
                  <a:pt x="31" y="602"/>
                  <a:pt x="70" y="614"/>
                </a:cubicBezTo>
                <a:cubicBezTo>
                  <a:pt x="116" y="660"/>
                  <a:pt x="64" y="619"/>
                  <a:pt x="108" y="627"/>
                </a:cubicBezTo>
                <a:cubicBezTo>
                  <a:pt x="124" y="630"/>
                  <a:pt x="135" y="651"/>
                  <a:pt x="147" y="659"/>
                </a:cubicBezTo>
                <a:cubicBezTo>
                  <a:pt x="153" y="663"/>
                  <a:pt x="197" y="672"/>
                  <a:pt x="198" y="672"/>
                </a:cubicBezTo>
                <a:cubicBezTo>
                  <a:pt x="226" y="691"/>
                  <a:pt x="217" y="709"/>
                  <a:pt x="249" y="697"/>
                </a:cubicBezTo>
                <a:cubicBezTo>
                  <a:pt x="286" y="660"/>
                  <a:pt x="304" y="650"/>
                  <a:pt x="352" y="633"/>
                </a:cubicBezTo>
                <a:cubicBezTo>
                  <a:pt x="384" y="650"/>
                  <a:pt x="400" y="680"/>
                  <a:pt x="435" y="691"/>
                </a:cubicBezTo>
                <a:cubicBezTo>
                  <a:pt x="453" y="673"/>
                  <a:pt x="471" y="661"/>
                  <a:pt x="486" y="640"/>
                </a:cubicBezTo>
                <a:cubicBezTo>
                  <a:pt x="497" y="675"/>
                  <a:pt x="484" y="682"/>
                  <a:pt x="524" y="672"/>
                </a:cubicBezTo>
                <a:cubicBezTo>
                  <a:pt x="580" y="689"/>
                  <a:pt x="489" y="663"/>
                  <a:pt x="608" y="685"/>
                </a:cubicBezTo>
                <a:cubicBezTo>
                  <a:pt x="621" y="687"/>
                  <a:pt x="646" y="697"/>
                  <a:pt x="646" y="697"/>
                </a:cubicBezTo>
                <a:cubicBezTo>
                  <a:pt x="667" y="719"/>
                  <a:pt x="679" y="737"/>
                  <a:pt x="704" y="755"/>
                </a:cubicBezTo>
                <a:cubicBezTo>
                  <a:pt x="708" y="761"/>
                  <a:pt x="709" y="776"/>
                  <a:pt x="716" y="774"/>
                </a:cubicBezTo>
                <a:cubicBezTo>
                  <a:pt x="740" y="768"/>
                  <a:pt x="759" y="749"/>
                  <a:pt x="780" y="736"/>
                </a:cubicBezTo>
                <a:cubicBezTo>
                  <a:pt x="816" y="715"/>
                  <a:pt x="859" y="683"/>
                  <a:pt x="889" y="653"/>
                </a:cubicBezTo>
                <a:cubicBezTo>
                  <a:pt x="936" y="662"/>
                  <a:pt x="979" y="669"/>
                  <a:pt x="1024" y="685"/>
                </a:cubicBezTo>
                <a:cubicBezTo>
                  <a:pt x="1062" y="671"/>
                  <a:pt x="1050" y="670"/>
                  <a:pt x="1088" y="685"/>
                </a:cubicBezTo>
                <a:cubicBezTo>
                  <a:pt x="1100" y="690"/>
                  <a:pt x="1126" y="697"/>
                  <a:pt x="1126" y="697"/>
                </a:cubicBezTo>
                <a:cubicBezTo>
                  <a:pt x="1148" y="692"/>
                  <a:pt x="1169" y="686"/>
                  <a:pt x="1190" y="678"/>
                </a:cubicBezTo>
                <a:cubicBezTo>
                  <a:pt x="1239" y="691"/>
                  <a:pt x="1229" y="722"/>
                  <a:pt x="1267" y="736"/>
                </a:cubicBezTo>
                <a:cubicBezTo>
                  <a:pt x="1299" y="724"/>
                  <a:pt x="1331" y="715"/>
                  <a:pt x="1363" y="704"/>
                </a:cubicBezTo>
                <a:cubicBezTo>
                  <a:pt x="1378" y="699"/>
                  <a:pt x="1408" y="691"/>
                  <a:pt x="1408" y="691"/>
                </a:cubicBezTo>
                <a:cubicBezTo>
                  <a:pt x="1429" y="677"/>
                  <a:pt x="1448" y="673"/>
                  <a:pt x="1472" y="665"/>
                </a:cubicBezTo>
                <a:cubicBezTo>
                  <a:pt x="1499" y="693"/>
                  <a:pt x="1508" y="697"/>
                  <a:pt x="1548" y="704"/>
                </a:cubicBezTo>
                <a:cubicBezTo>
                  <a:pt x="1559" y="708"/>
                  <a:pt x="1569" y="713"/>
                  <a:pt x="1580" y="717"/>
                </a:cubicBezTo>
                <a:cubicBezTo>
                  <a:pt x="1593" y="722"/>
                  <a:pt x="1619" y="729"/>
                  <a:pt x="1619" y="729"/>
                </a:cubicBezTo>
                <a:cubicBezTo>
                  <a:pt x="1625" y="710"/>
                  <a:pt x="1632" y="691"/>
                  <a:pt x="1638" y="672"/>
                </a:cubicBezTo>
                <a:cubicBezTo>
                  <a:pt x="1646" y="480"/>
                  <a:pt x="1656" y="288"/>
                  <a:pt x="1670" y="96"/>
                </a:cubicBezTo>
                <a:cubicBezTo>
                  <a:pt x="1704" y="102"/>
                  <a:pt x="1715" y="106"/>
                  <a:pt x="1734" y="134"/>
                </a:cubicBezTo>
                <a:cubicBezTo>
                  <a:pt x="1774" y="107"/>
                  <a:pt x="1777" y="139"/>
                  <a:pt x="1804" y="166"/>
                </a:cubicBezTo>
                <a:cubicBezTo>
                  <a:pt x="1826" y="160"/>
                  <a:pt x="1846" y="152"/>
                  <a:pt x="1868" y="147"/>
                </a:cubicBezTo>
                <a:cubicBezTo>
                  <a:pt x="1885" y="122"/>
                  <a:pt x="1890" y="95"/>
                  <a:pt x="1907" y="70"/>
                </a:cubicBezTo>
                <a:cubicBezTo>
                  <a:pt x="1930" y="93"/>
                  <a:pt x="1958" y="105"/>
                  <a:pt x="1990" y="115"/>
                </a:cubicBezTo>
                <a:cubicBezTo>
                  <a:pt x="2045" y="106"/>
                  <a:pt x="2051" y="98"/>
                  <a:pt x="2092" y="57"/>
                </a:cubicBezTo>
                <a:cubicBezTo>
                  <a:pt x="2099" y="50"/>
                  <a:pt x="2105" y="44"/>
                  <a:pt x="2112" y="38"/>
                </a:cubicBezTo>
                <a:cubicBezTo>
                  <a:pt x="2123" y="28"/>
                  <a:pt x="2137" y="0"/>
                  <a:pt x="2137" y="0"/>
                </a:cubicBezTo>
                <a:cubicBezTo>
                  <a:pt x="2151" y="38"/>
                  <a:pt x="2157" y="47"/>
                  <a:pt x="2188" y="64"/>
                </a:cubicBezTo>
                <a:cubicBezTo>
                  <a:pt x="2202" y="71"/>
                  <a:pt x="2227" y="89"/>
                  <a:pt x="2227" y="89"/>
                </a:cubicBezTo>
                <a:cubicBezTo>
                  <a:pt x="2238" y="111"/>
                  <a:pt x="2245" y="132"/>
                  <a:pt x="2259" y="153"/>
                </a:cubicBezTo>
                <a:cubicBezTo>
                  <a:pt x="2283" y="145"/>
                  <a:pt x="2297" y="153"/>
                  <a:pt x="2323" y="147"/>
                </a:cubicBezTo>
                <a:cubicBezTo>
                  <a:pt x="2347" y="165"/>
                  <a:pt x="2357" y="182"/>
                  <a:pt x="2387" y="173"/>
                </a:cubicBezTo>
                <a:cubicBezTo>
                  <a:pt x="2416" y="218"/>
                  <a:pt x="2399" y="203"/>
                  <a:pt x="2432" y="224"/>
                </a:cubicBezTo>
                <a:cubicBezTo>
                  <a:pt x="2468" y="199"/>
                  <a:pt x="2437" y="187"/>
                  <a:pt x="2483" y="198"/>
                </a:cubicBezTo>
                <a:cubicBezTo>
                  <a:pt x="2506" y="214"/>
                  <a:pt x="2534" y="228"/>
                  <a:pt x="2560" y="237"/>
                </a:cubicBezTo>
                <a:cubicBezTo>
                  <a:pt x="2580" y="229"/>
                  <a:pt x="2617" y="205"/>
                  <a:pt x="2617" y="205"/>
                </a:cubicBezTo>
                <a:cubicBezTo>
                  <a:pt x="2639" y="219"/>
                  <a:pt x="2656" y="224"/>
                  <a:pt x="2681" y="230"/>
                </a:cubicBezTo>
                <a:cubicBezTo>
                  <a:pt x="2744" y="210"/>
                  <a:pt x="2758" y="226"/>
                  <a:pt x="2816" y="243"/>
                </a:cubicBezTo>
                <a:cubicBezTo>
                  <a:pt x="2838" y="209"/>
                  <a:pt x="2866" y="179"/>
                  <a:pt x="2880" y="141"/>
                </a:cubicBezTo>
                <a:cubicBezTo>
                  <a:pt x="2929" y="150"/>
                  <a:pt x="2946" y="152"/>
                  <a:pt x="3001" y="147"/>
                </a:cubicBezTo>
                <a:cubicBezTo>
                  <a:pt x="3044" y="157"/>
                  <a:pt x="3028" y="178"/>
                  <a:pt x="3072" y="166"/>
                </a:cubicBezTo>
                <a:cubicBezTo>
                  <a:pt x="3183" y="174"/>
                  <a:pt x="3169" y="150"/>
                  <a:pt x="3206" y="224"/>
                </a:cubicBezTo>
                <a:cubicBezTo>
                  <a:pt x="3252" y="207"/>
                  <a:pt x="3274" y="246"/>
                  <a:pt x="3308" y="269"/>
                </a:cubicBezTo>
                <a:cubicBezTo>
                  <a:pt x="3342" y="257"/>
                  <a:pt x="3324" y="268"/>
                  <a:pt x="3353" y="224"/>
                </a:cubicBezTo>
                <a:cubicBezTo>
                  <a:pt x="3358" y="217"/>
                  <a:pt x="3366" y="212"/>
                  <a:pt x="3372" y="205"/>
                </a:cubicBezTo>
                <a:cubicBezTo>
                  <a:pt x="3377" y="199"/>
                  <a:pt x="3385" y="185"/>
                  <a:pt x="3385" y="185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53"/>
          <p:cNvSpPr txBox="1">
            <a:spLocks noChangeArrowheads="1"/>
          </p:cNvSpPr>
          <p:nvPr/>
        </p:nvSpPr>
        <p:spPr bwMode="auto">
          <a:xfrm>
            <a:off x="8610601" y="2136775"/>
            <a:ext cx="1472711" cy="36933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Over-reaction</a:t>
            </a:r>
            <a:endParaRPr lang="en-GB" altLang="en-US"/>
          </a:p>
        </p:txBody>
      </p:sp>
      <p:sp>
        <p:nvSpPr>
          <p:cNvPr id="12" name="Text Box 54"/>
          <p:cNvSpPr txBox="1">
            <a:spLocks noChangeArrowheads="1"/>
          </p:cNvSpPr>
          <p:nvPr/>
        </p:nvSpPr>
        <p:spPr bwMode="auto">
          <a:xfrm>
            <a:off x="8077201" y="2819400"/>
            <a:ext cx="1815305" cy="36933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Efficient Reaction</a:t>
            </a:r>
            <a:endParaRPr lang="en-GB" altLang="en-US"/>
          </a:p>
        </p:txBody>
      </p:sp>
      <p:sp>
        <p:nvSpPr>
          <p:cNvPr id="13" name="Freeform 55"/>
          <p:cNvSpPr>
            <a:spLocks/>
          </p:cNvSpPr>
          <p:nvPr/>
        </p:nvSpPr>
        <p:spPr bwMode="auto">
          <a:xfrm>
            <a:off x="5211764" y="3876675"/>
            <a:ext cx="2509837" cy="628650"/>
          </a:xfrm>
          <a:custGeom>
            <a:avLst/>
            <a:gdLst>
              <a:gd name="T0" fmla="*/ 0 w 1581"/>
              <a:gd name="T1" fmla="*/ 364 h 396"/>
              <a:gd name="T2" fmla="*/ 77 w 1581"/>
              <a:gd name="T3" fmla="*/ 320 h 396"/>
              <a:gd name="T4" fmla="*/ 167 w 1581"/>
              <a:gd name="T5" fmla="*/ 396 h 396"/>
              <a:gd name="T6" fmla="*/ 256 w 1581"/>
              <a:gd name="T7" fmla="*/ 364 h 396"/>
              <a:gd name="T8" fmla="*/ 295 w 1581"/>
              <a:gd name="T9" fmla="*/ 288 h 396"/>
              <a:gd name="T10" fmla="*/ 333 w 1581"/>
              <a:gd name="T11" fmla="*/ 268 h 396"/>
              <a:gd name="T12" fmla="*/ 435 w 1581"/>
              <a:gd name="T13" fmla="*/ 275 h 396"/>
              <a:gd name="T14" fmla="*/ 519 w 1581"/>
              <a:gd name="T15" fmla="*/ 256 h 396"/>
              <a:gd name="T16" fmla="*/ 621 w 1581"/>
              <a:gd name="T17" fmla="*/ 236 h 396"/>
              <a:gd name="T18" fmla="*/ 679 w 1581"/>
              <a:gd name="T19" fmla="*/ 281 h 396"/>
              <a:gd name="T20" fmla="*/ 851 w 1581"/>
              <a:gd name="T21" fmla="*/ 192 h 396"/>
              <a:gd name="T22" fmla="*/ 1043 w 1581"/>
              <a:gd name="T23" fmla="*/ 256 h 396"/>
              <a:gd name="T24" fmla="*/ 1120 w 1581"/>
              <a:gd name="T25" fmla="*/ 147 h 396"/>
              <a:gd name="T26" fmla="*/ 1197 w 1581"/>
              <a:gd name="T27" fmla="*/ 115 h 396"/>
              <a:gd name="T28" fmla="*/ 1216 w 1581"/>
              <a:gd name="T29" fmla="*/ 96 h 396"/>
              <a:gd name="T30" fmla="*/ 1242 w 1581"/>
              <a:gd name="T31" fmla="*/ 57 h 396"/>
              <a:gd name="T32" fmla="*/ 1287 w 1581"/>
              <a:gd name="T33" fmla="*/ 25 h 396"/>
              <a:gd name="T34" fmla="*/ 1319 w 1581"/>
              <a:gd name="T35" fmla="*/ 32 h 396"/>
              <a:gd name="T36" fmla="*/ 1338 w 1581"/>
              <a:gd name="T37" fmla="*/ 25 h 396"/>
              <a:gd name="T38" fmla="*/ 1357 w 1581"/>
              <a:gd name="T39" fmla="*/ 32 h 396"/>
              <a:gd name="T40" fmla="*/ 1408 w 1581"/>
              <a:gd name="T41" fmla="*/ 38 h 396"/>
              <a:gd name="T42" fmla="*/ 1504 w 1581"/>
              <a:gd name="T43" fmla="*/ 0 h 396"/>
              <a:gd name="T44" fmla="*/ 1581 w 1581"/>
              <a:gd name="T45" fmla="*/ 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81" h="396">
                <a:moveTo>
                  <a:pt x="0" y="364"/>
                </a:moveTo>
                <a:cubicBezTo>
                  <a:pt x="23" y="341"/>
                  <a:pt x="49" y="337"/>
                  <a:pt x="77" y="320"/>
                </a:cubicBezTo>
                <a:cubicBezTo>
                  <a:pt x="90" y="362"/>
                  <a:pt x="132" y="375"/>
                  <a:pt x="167" y="396"/>
                </a:cubicBezTo>
                <a:cubicBezTo>
                  <a:pt x="201" y="390"/>
                  <a:pt x="228" y="383"/>
                  <a:pt x="256" y="364"/>
                </a:cubicBezTo>
                <a:cubicBezTo>
                  <a:pt x="271" y="342"/>
                  <a:pt x="274" y="305"/>
                  <a:pt x="295" y="288"/>
                </a:cubicBezTo>
                <a:cubicBezTo>
                  <a:pt x="306" y="279"/>
                  <a:pt x="321" y="276"/>
                  <a:pt x="333" y="268"/>
                </a:cubicBezTo>
                <a:cubicBezTo>
                  <a:pt x="377" y="280"/>
                  <a:pt x="382" y="281"/>
                  <a:pt x="435" y="275"/>
                </a:cubicBezTo>
                <a:cubicBezTo>
                  <a:pt x="488" y="257"/>
                  <a:pt x="460" y="264"/>
                  <a:pt x="519" y="256"/>
                </a:cubicBezTo>
                <a:cubicBezTo>
                  <a:pt x="552" y="244"/>
                  <a:pt x="588" y="248"/>
                  <a:pt x="621" y="236"/>
                </a:cubicBezTo>
                <a:cubicBezTo>
                  <a:pt x="642" y="250"/>
                  <a:pt x="658" y="267"/>
                  <a:pt x="679" y="281"/>
                </a:cubicBezTo>
                <a:cubicBezTo>
                  <a:pt x="727" y="233"/>
                  <a:pt x="794" y="249"/>
                  <a:pt x="851" y="192"/>
                </a:cubicBezTo>
                <a:cubicBezTo>
                  <a:pt x="889" y="248"/>
                  <a:pt x="982" y="248"/>
                  <a:pt x="1043" y="256"/>
                </a:cubicBezTo>
                <a:cubicBezTo>
                  <a:pt x="1079" y="233"/>
                  <a:pt x="1096" y="183"/>
                  <a:pt x="1120" y="147"/>
                </a:cubicBezTo>
                <a:cubicBezTo>
                  <a:pt x="1133" y="128"/>
                  <a:pt x="1176" y="121"/>
                  <a:pt x="1197" y="115"/>
                </a:cubicBezTo>
                <a:cubicBezTo>
                  <a:pt x="1203" y="109"/>
                  <a:pt x="1211" y="103"/>
                  <a:pt x="1216" y="96"/>
                </a:cubicBezTo>
                <a:cubicBezTo>
                  <a:pt x="1226" y="84"/>
                  <a:pt x="1242" y="57"/>
                  <a:pt x="1242" y="57"/>
                </a:cubicBezTo>
                <a:cubicBezTo>
                  <a:pt x="1250" y="30"/>
                  <a:pt x="1262" y="34"/>
                  <a:pt x="1287" y="25"/>
                </a:cubicBezTo>
                <a:cubicBezTo>
                  <a:pt x="1298" y="27"/>
                  <a:pt x="1308" y="32"/>
                  <a:pt x="1319" y="32"/>
                </a:cubicBezTo>
                <a:cubicBezTo>
                  <a:pt x="1326" y="32"/>
                  <a:pt x="1331" y="25"/>
                  <a:pt x="1338" y="25"/>
                </a:cubicBezTo>
                <a:cubicBezTo>
                  <a:pt x="1345" y="25"/>
                  <a:pt x="1350" y="31"/>
                  <a:pt x="1357" y="32"/>
                </a:cubicBezTo>
                <a:cubicBezTo>
                  <a:pt x="1374" y="35"/>
                  <a:pt x="1391" y="36"/>
                  <a:pt x="1408" y="38"/>
                </a:cubicBezTo>
                <a:cubicBezTo>
                  <a:pt x="1454" y="23"/>
                  <a:pt x="1453" y="8"/>
                  <a:pt x="1504" y="0"/>
                </a:cubicBezTo>
                <a:cubicBezTo>
                  <a:pt x="1572" y="6"/>
                  <a:pt x="1547" y="6"/>
                  <a:pt x="1581" y="6"/>
                </a:cubicBezTo>
              </a:path>
            </a:pathLst>
          </a:custGeom>
          <a:noFill/>
          <a:ln w="222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8458200" y="3581400"/>
            <a:ext cx="1609608" cy="369332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Under-reaction</a:t>
            </a:r>
            <a:endParaRPr lang="en-GB" altLang="en-US"/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8442325" y="4305300"/>
            <a:ext cx="3497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T </a:t>
            </a:r>
            <a:endParaRPr lang="en-GB" altLang="en-US" i="1"/>
          </a:p>
        </p:txBody>
      </p:sp>
      <p:sp>
        <p:nvSpPr>
          <p:cNvPr id="18" name="Rectangle 1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0288287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Event Study: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Earning Announcements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  <p:pic>
        <p:nvPicPr>
          <p:cNvPr id="5" name="Picture 4" descr="C:\6teaching\Fin501\Fall2003\Extracts\01bLecture_empirical_regularities_28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447800"/>
            <a:ext cx="43370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04759" y="2132857"/>
            <a:ext cx="3263073" cy="24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Event Study by</a:t>
            </a:r>
          </a:p>
          <a:p>
            <a:r>
              <a:rPr lang="en-US" altLang="en-US" dirty="0"/>
              <a:t>Ball and Brown (1968)</a:t>
            </a:r>
          </a:p>
          <a:p>
            <a:r>
              <a:rPr lang="en-US" altLang="en-US" dirty="0"/>
              <a:t>Pre-announcement drift prior to </a:t>
            </a:r>
            <a:br>
              <a:rPr lang="en-US" altLang="en-US" dirty="0"/>
            </a:br>
            <a:r>
              <a:rPr lang="en-US" altLang="en-US" dirty="0"/>
              <a:t>earnings due to insider trading</a:t>
            </a:r>
          </a:p>
          <a:p>
            <a:pPr>
              <a:lnSpc>
                <a:spcPct val="140000"/>
              </a:lnSpc>
            </a:pPr>
            <a:r>
              <a:rPr lang="en-US" altLang="en-US" dirty="0"/>
              <a:t>  </a:t>
            </a:r>
            <a:r>
              <a:rPr lang="en-US" altLang="en-US" dirty="0">
                <a:latin typeface="cmsy10" charset="0"/>
              </a:rPr>
              <a:t>!</a:t>
            </a:r>
            <a:r>
              <a:rPr lang="en-US" altLang="en-US" dirty="0"/>
              <a:t> against strong-form</a:t>
            </a:r>
          </a:p>
          <a:p>
            <a:endParaRPr lang="en-US" altLang="en-US" dirty="0"/>
          </a:p>
          <a:p>
            <a:r>
              <a:rPr lang="en-US" altLang="en-US" dirty="0"/>
              <a:t>Post-announcement drift</a:t>
            </a:r>
          </a:p>
          <a:p>
            <a:pPr>
              <a:lnSpc>
                <a:spcPct val="130000"/>
              </a:lnSpc>
            </a:pPr>
            <a:r>
              <a:rPr lang="en-US" altLang="en-US" dirty="0"/>
              <a:t>  </a:t>
            </a:r>
            <a:r>
              <a:rPr lang="en-US" altLang="en-US" dirty="0">
                <a:latin typeface="cmsy10" charset="0"/>
              </a:rPr>
              <a:t>!</a:t>
            </a:r>
            <a:r>
              <a:rPr lang="en-US" altLang="en-US" dirty="0"/>
              <a:t> against semi-strong form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5632447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Event Study: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Earning Announcement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  <p:pic>
        <p:nvPicPr>
          <p:cNvPr id="5" name="Picture 3" descr="C:\6teaching\Fin501\Fall2003\Extracts\01bLecture_empirical_regularities_27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676401"/>
            <a:ext cx="5463480" cy="4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608" y="1873250"/>
            <a:ext cx="3149600" cy="139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608" y="3893332"/>
            <a:ext cx="2641600" cy="660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2799621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Event Study: Stock Splits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pic>
        <p:nvPicPr>
          <p:cNvPr id="5" name="Picture 3" descr="C:\6teaching\Fin501\Fall2003\Extracts\01bLecture_empirical_regularities_26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821" y="1610543"/>
            <a:ext cx="429188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2999656" y="4869160"/>
            <a:ext cx="72008" cy="92332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03512" y="5811921"/>
            <a:ext cx="22322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Selection bias or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Insider trading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284946" y="1498600"/>
            <a:ext cx="4059527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Event Study on Stock Splits by</a:t>
            </a:r>
          </a:p>
          <a:p>
            <a:r>
              <a:rPr lang="en-US" altLang="en-US" dirty="0" err="1"/>
              <a:t>Fama</a:t>
            </a:r>
            <a:r>
              <a:rPr lang="en-US" altLang="en-US" dirty="0"/>
              <a:t>-French-Fischer-Jensen-Roll</a:t>
            </a:r>
          </a:p>
          <a:p>
            <a:r>
              <a:rPr lang="en-US" altLang="en-US" dirty="0"/>
              <a:t>(1969)</a:t>
            </a:r>
          </a:p>
          <a:p>
            <a:endParaRPr lang="en-US" altLang="en-US" dirty="0"/>
          </a:p>
          <a:p>
            <a:r>
              <a:rPr lang="en-US" altLang="en-US" dirty="0"/>
              <a:t>Split is a signal of good profit</a:t>
            </a:r>
          </a:p>
          <a:p>
            <a:endParaRPr lang="en-US" altLang="en-US" dirty="0"/>
          </a:p>
          <a:p>
            <a:r>
              <a:rPr lang="en-US" altLang="en-US" dirty="0"/>
              <a:t>Pre-announcement drift can be due</a:t>
            </a:r>
            <a:br>
              <a:rPr lang="en-US" altLang="en-US" dirty="0"/>
            </a:br>
            <a:r>
              <a:rPr lang="en-US" altLang="en-US" dirty="0"/>
              <a:t>to selection bias (only good firms </a:t>
            </a:r>
            <a:br>
              <a:rPr lang="en-US" altLang="en-US" dirty="0"/>
            </a:br>
            <a:r>
              <a:rPr lang="en-US" altLang="en-US" dirty="0"/>
              <a:t>split) or insider trading.</a:t>
            </a:r>
          </a:p>
          <a:p>
            <a:pPr>
              <a:lnSpc>
                <a:spcPct val="130000"/>
              </a:lnSpc>
            </a:pPr>
            <a:r>
              <a:rPr lang="en-US" altLang="en-US" dirty="0"/>
              <a:t>  </a:t>
            </a:r>
            <a:r>
              <a:rPr lang="en-US" altLang="en-US" dirty="0">
                <a:latin typeface="cmsy10" charset="0"/>
              </a:rPr>
              <a:t>!</a:t>
            </a:r>
            <a:r>
              <a:rPr lang="en-US" altLang="en-US" dirty="0"/>
              <a:t> inconclusive</a:t>
            </a:r>
          </a:p>
          <a:p>
            <a:endParaRPr lang="en-US" altLang="en-US" dirty="0"/>
          </a:p>
          <a:p>
            <a:r>
              <a:rPr lang="en-US" altLang="en-US" dirty="0"/>
              <a:t>No post-announcement drift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  </a:t>
            </a:r>
            <a:r>
              <a:rPr lang="en-US" altLang="en-US" dirty="0">
                <a:latin typeface="cmsy10" charset="0"/>
              </a:rPr>
              <a:t>!</a:t>
            </a:r>
            <a:r>
              <a:rPr lang="en-US" altLang="en-US" dirty="0"/>
              <a:t> for weak form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4260539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908721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Event Study: Take-over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pic>
        <p:nvPicPr>
          <p:cNvPr id="5" name="Picture 3" descr="C:\Documents and Settings\Hau\My Documents\Travail\Teaching\INSEAD\Finance_1_2002\Images\Graph 4.JPG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908721"/>
            <a:ext cx="6898773" cy="561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8632600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3458"/>
            <a:ext cx="8229600" cy="91727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Study: Death of CEO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1091605"/>
          <a:ext cx="8450622" cy="5317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Chart" r:id="rId3" imgW="5669585" imgH="3566566" progId="Excel.Chart.8">
                  <p:embed/>
                </p:oleObj>
              </mc:Choice>
              <mc:Fallback>
                <p:oleObj name="Chart" r:id="rId3" imgW="5669585" imgH="3566566" progId="Excel.Chart.8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91605"/>
                        <a:ext cx="8450622" cy="5317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1114366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Evidence I: Predictabilities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09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Statistical variables have only low forecasting power, but</a:t>
            </a:r>
          </a:p>
          <a:p>
            <a:pPr lvl="1"/>
            <a:r>
              <a:rPr lang="en-US" dirty="0"/>
              <a:t>But some forecasting power for P/E or B/M</a:t>
            </a:r>
          </a:p>
          <a:p>
            <a:pPr lvl="1"/>
            <a:r>
              <a:rPr lang="en-US" dirty="0"/>
              <a:t>Short-run momentum and long-run reversals</a:t>
            </a:r>
          </a:p>
          <a:p>
            <a:r>
              <a:rPr lang="en-US" dirty="0"/>
              <a:t>Calendar specific abnormal returns due to </a:t>
            </a:r>
            <a:r>
              <a:rPr lang="en-US" dirty="0" err="1"/>
              <a:t>Monay</a:t>
            </a:r>
            <a:r>
              <a:rPr lang="en-US" dirty="0"/>
              <a:t> effect, January effect etc.</a:t>
            </a:r>
          </a:p>
          <a:p>
            <a:r>
              <a:rPr lang="en-US" dirty="0"/>
              <a:t>CAVEAT: Data mining: Find variables with spurious forecasting power if we search enough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3734685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Long-Run Reversals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0" y="1600201"/>
            <a:ext cx="3276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en-US" dirty="0"/>
              <a:t>Long-run Reversals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Returns to previous 5 year’s</a:t>
            </a:r>
          </a:p>
          <a:p>
            <a:pPr marL="0" indent="0">
              <a:buNone/>
            </a:pPr>
            <a:r>
              <a:rPr lang="en-US" altLang="en-US" dirty="0"/>
              <a:t>winner-loser stocks</a:t>
            </a:r>
          </a:p>
          <a:p>
            <a:pPr marL="0" indent="0">
              <a:buNone/>
            </a:pPr>
            <a:r>
              <a:rPr lang="en-US" altLang="en-US" dirty="0"/>
              <a:t>(market adjusted returns)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  <p:pic>
        <p:nvPicPr>
          <p:cNvPr id="5" name="Picture 3" descr="C:\6teaching\Fin501\Fall2003\Extracts\01bLecture_empirical_regularities_23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004219"/>
            <a:ext cx="5029200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1637506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Short-run Momentum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41638" y="2695575"/>
            <a:ext cx="196850" cy="8382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38489" y="2284413"/>
            <a:ext cx="198437" cy="1249362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36925" y="2284413"/>
            <a:ext cx="196850" cy="1249362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533775" y="2163763"/>
            <a:ext cx="198438" cy="1370012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732213" y="2635251"/>
            <a:ext cx="196850" cy="89852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929063" y="2649539"/>
            <a:ext cx="196850" cy="884237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125914" y="3335339"/>
            <a:ext cx="198437" cy="198437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521200" y="3533776"/>
            <a:ext cx="198438" cy="30321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719639" y="3533776"/>
            <a:ext cx="180975" cy="48736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900614" y="3533776"/>
            <a:ext cx="198437" cy="60801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099050" y="3533775"/>
            <a:ext cx="196850" cy="82073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295900" y="3533775"/>
            <a:ext cx="196850" cy="85248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492750" y="3533775"/>
            <a:ext cx="198438" cy="12319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691188" y="3533776"/>
            <a:ext cx="196850" cy="10953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888039" y="3533776"/>
            <a:ext cx="198437" cy="149066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086475" y="3533775"/>
            <a:ext cx="196850" cy="95885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6283325" y="3533775"/>
            <a:ext cx="196850" cy="92868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6480175" y="3533776"/>
            <a:ext cx="198438" cy="48736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6678613" y="3533776"/>
            <a:ext cx="196850" cy="25876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6875464" y="3441701"/>
            <a:ext cx="198437" cy="920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7073900" y="3533775"/>
            <a:ext cx="196850" cy="762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7270750" y="3533775"/>
            <a:ext cx="196850" cy="14288"/>
          </a:xfrm>
          <a:prstGeom prst="rect">
            <a:avLst/>
          </a:prstGeom>
          <a:solidFill>
            <a:srgbClr val="FFCC99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467600" y="3351213"/>
            <a:ext cx="198438" cy="182562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7666038" y="3533776"/>
            <a:ext cx="196850" cy="30163"/>
          </a:xfrm>
          <a:prstGeom prst="rect">
            <a:avLst/>
          </a:prstGeom>
          <a:solidFill>
            <a:srgbClr val="FFCC99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7862888" y="3533775"/>
            <a:ext cx="196850" cy="31908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8059739" y="3533775"/>
            <a:ext cx="198437" cy="50165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8258176" y="3533776"/>
            <a:ext cx="182563" cy="44132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8440738" y="3533776"/>
            <a:ext cx="196850" cy="22701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8637588" y="3533775"/>
            <a:ext cx="196850" cy="31908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8834439" y="3533775"/>
            <a:ext cx="198437" cy="42545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9032875" y="3533775"/>
            <a:ext cx="196850" cy="31908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9229725" y="3533776"/>
            <a:ext cx="198438" cy="30321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9428163" y="3533776"/>
            <a:ext cx="196850" cy="25876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9625013" y="3533776"/>
            <a:ext cx="196850" cy="33496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9821864" y="3533776"/>
            <a:ext cx="198437" cy="91281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V="1">
            <a:off x="313848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flipV="1">
            <a:off x="3336925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V="1">
            <a:off x="3533775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V="1">
            <a:off x="373221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flipV="1">
            <a:off x="392906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 flipV="1">
            <a:off x="412591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 flipV="1">
            <a:off x="432435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flipV="1">
            <a:off x="452120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 flipV="1">
            <a:off x="471963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 flipV="1">
            <a:off x="490061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V="1">
            <a:off x="509905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 flipV="1">
            <a:off x="529590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549275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 flipV="1">
            <a:off x="569118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flipV="1">
            <a:off x="588803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V="1">
            <a:off x="6086475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 flipV="1">
            <a:off x="6283325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 flipV="1">
            <a:off x="6480175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667861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 flipV="1">
            <a:off x="687546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 flipV="1">
            <a:off x="707390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59"/>
          <p:cNvSpPr>
            <a:spLocks noChangeShapeType="1"/>
          </p:cNvSpPr>
          <p:nvPr/>
        </p:nvSpPr>
        <p:spPr bwMode="auto">
          <a:xfrm flipV="1">
            <a:off x="727075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 flipV="1">
            <a:off x="746760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V="1">
            <a:off x="766603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 flipV="1">
            <a:off x="786288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 flipV="1">
            <a:off x="805973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64"/>
          <p:cNvSpPr>
            <a:spLocks noChangeShapeType="1"/>
          </p:cNvSpPr>
          <p:nvPr/>
        </p:nvSpPr>
        <p:spPr bwMode="auto">
          <a:xfrm flipV="1">
            <a:off x="8258175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 flipV="1">
            <a:off x="844073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66"/>
          <p:cNvSpPr>
            <a:spLocks noChangeShapeType="1"/>
          </p:cNvSpPr>
          <p:nvPr/>
        </p:nvSpPr>
        <p:spPr bwMode="auto">
          <a:xfrm flipV="1">
            <a:off x="863758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 flipV="1">
            <a:off x="883443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68"/>
          <p:cNvSpPr>
            <a:spLocks noChangeShapeType="1"/>
          </p:cNvSpPr>
          <p:nvPr/>
        </p:nvSpPr>
        <p:spPr bwMode="auto">
          <a:xfrm flipV="1">
            <a:off x="9032875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69"/>
          <p:cNvSpPr>
            <a:spLocks noChangeShapeType="1"/>
          </p:cNvSpPr>
          <p:nvPr/>
        </p:nvSpPr>
        <p:spPr bwMode="auto">
          <a:xfrm flipV="1">
            <a:off x="9229725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70"/>
          <p:cNvSpPr>
            <a:spLocks noChangeShapeType="1"/>
          </p:cNvSpPr>
          <p:nvPr/>
        </p:nvSpPr>
        <p:spPr bwMode="auto">
          <a:xfrm flipV="1">
            <a:off x="942816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71"/>
          <p:cNvSpPr>
            <a:spLocks noChangeShapeType="1"/>
          </p:cNvSpPr>
          <p:nvPr/>
        </p:nvSpPr>
        <p:spPr bwMode="auto">
          <a:xfrm flipV="1">
            <a:off x="962501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72"/>
          <p:cNvSpPr>
            <a:spLocks noChangeShapeType="1"/>
          </p:cNvSpPr>
          <p:nvPr/>
        </p:nvSpPr>
        <p:spPr bwMode="auto">
          <a:xfrm flipV="1">
            <a:off x="982186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 flipV="1">
            <a:off x="1002030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4540251" y="1647825"/>
            <a:ext cx="481772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Momentum</a:t>
            </a:r>
          </a:p>
          <a:p>
            <a:pPr eaLnBrk="0" hangingPunct="0"/>
            <a:r>
              <a:rPr lang="en-US" altLang="en-US"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Monthly Difference Between Winner and </a:t>
            </a:r>
          </a:p>
          <a:p>
            <a:pPr eaLnBrk="0" hangingPunct="0"/>
            <a:r>
              <a:rPr lang="en-US" altLang="en-US"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Loser Portfolios at Announcement Dates </a:t>
            </a:r>
          </a:p>
        </p:txBody>
      </p:sp>
      <p:grpSp>
        <p:nvGrpSpPr>
          <p:cNvPr id="77" name="Group 75"/>
          <p:cNvGrpSpPr>
            <a:grpSpLocks/>
          </p:cNvGrpSpPr>
          <p:nvPr/>
        </p:nvGrpSpPr>
        <p:grpSpPr bwMode="auto">
          <a:xfrm>
            <a:off x="2941638" y="3533777"/>
            <a:ext cx="7078662" cy="2792413"/>
            <a:chOff x="893" y="2069"/>
            <a:chExt cx="4459" cy="1759"/>
          </a:xfrm>
        </p:grpSpPr>
        <p:sp>
          <p:nvSpPr>
            <p:cNvPr id="78" name="Line 76"/>
            <p:cNvSpPr>
              <a:spLocks noChangeShapeType="1"/>
            </p:cNvSpPr>
            <p:nvPr/>
          </p:nvSpPr>
          <p:spPr bwMode="auto">
            <a:xfrm>
              <a:off x="893" y="2069"/>
              <a:ext cx="4459" cy="1"/>
            </a:xfrm>
            <a:prstGeom prst="line">
              <a:avLst/>
            </a:prstGeom>
            <a:noFill/>
            <a:ln w="0">
              <a:solidFill>
                <a:srgbClr val="FF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922" y="2174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rPr>
                <a:t>1</a:t>
              </a:r>
              <a:endPara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1171" y="2174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rPr>
                <a:t>3</a:t>
              </a:r>
              <a:endPara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endParaRPr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1419" y="2174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rPr>
                <a:t>5</a:t>
              </a:r>
              <a:endPara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endParaRPr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1668" y="2174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rPr>
                <a:t>7</a:t>
              </a:r>
              <a:endPara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1917" y="2174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rPr>
                <a:t>9</a:t>
              </a:r>
              <a:endPara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endParaRPr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2131" y="2174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Arial Rounded MT Bold" charset="0"/>
                </a:rPr>
                <a:t>11</a:t>
              </a:r>
              <a:endParaRPr lang="en-US" altLang="en-US">
                <a:latin typeface="Arial Rounded MT Bold" charset="0"/>
              </a:endParaRPr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2374" y="2177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Arial Rounded MT Bold" charset="0"/>
                </a:rPr>
                <a:t>13</a:t>
              </a:r>
              <a:endParaRPr lang="en-US" altLang="en-US">
                <a:latin typeface="Arial Rounded MT Bold" charset="0"/>
              </a:endParaRPr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2619" y="2177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Arial Rounded MT Bold" charset="0"/>
                </a:rPr>
                <a:t>15</a:t>
              </a:r>
              <a:endParaRPr lang="en-US" altLang="en-US">
                <a:latin typeface="Arial Rounded MT Bold" charset="0"/>
              </a:endParaRPr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2868" y="2177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Arial Rounded MT Bold" charset="0"/>
                </a:rPr>
                <a:t>17</a:t>
              </a:r>
              <a:endParaRPr lang="en-US" altLang="en-US">
                <a:latin typeface="Arial Rounded MT Bold" charset="0"/>
              </a:endParaRPr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3113" y="2177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Arial Rounded MT Bold" charset="0"/>
                </a:rPr>
                <a:t>19</a:t>
              </a:r>
              <a:endParaRPr lang="en-US" altLang="en-US">
                <a:latin typeface="Arial Rounded MT Bold" charset="0"/>
              </a:endParaRPr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3371" y="2174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latin typeface="Arial Rounded MT Bold" charset="0"/>
                </a:rPr>
                <a:t>21</a:t>
              </a:r>
              <a:endParaRPr lang="en-US" altLang="en-US">
                <a:solidFill>
                  <a:schemeClr val="tx2"/>
                </a:solidFill>
                <a:latin typeface="Arial Rounded MT Bold" charset="0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3620" y="2174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latin typeface="Arial Rounded MT Bold" charset="0"/>
                </a:rPr>
                <a:t>23</a:t>
              </a:r>
              <a:endParaRPr lang="en-US" altLang="en-US">
                <a:solidFill>
                  <a:schemeClr val="tx2"/>
                </a:solidFill>
                <a:latin typeface="Arial Rounded MT Bold" charset="0"/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3866" y="2168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latin typeface="Arial Rounded MT Bold" charset="0"/>
                </a:rPr>
                <a:t>25</a:t>
              </a:r>
              <a:endParaRPr lang="en-US" altLang="en-US">
                <a:solidFill>
                  <a:schemeClr val="tx2"/>
                </a:solidFill>
                <a:latin typeface="Arial Rounded MT Bold" charset="0"/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4117" y="2174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Arial Rounded MT Bold" charset="0"/>
                </a:rPr>
                <a:t>27</a:t>
              </a:r>
              <a:endParaRPr lang="en-US" altLang="en-US">
                <a:latin typeface="Arial Rounded MT Bold" charset="0"/>
              </a:endParaRPr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4357" y="218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rPr>
                <a:t>29</a:t>
              </a:r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4609" y="215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Arial Rounded MT Bold" charset="0"/>
                </a:rPr>
                <a:t>31</a:t>
              </a:r>
              <a:endParaRPr lang="en-US" altLang="en-US">
                <a:latin typeface="Arial Rounded MT Bold" charset="0"/>
              </a:endParaRPr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4852" y="21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302F"/>
                  </a:solidFill>
                  <a:latin typeface="Arial Rounded MT Bold" charset="0"/>
                </a:rPr>
                <a:t>33</a:t>
              </a:r>
              <a:endParaRPr lang="en-US" altLang="en-US">
                <a:solidFill>
                  <a:srgbClr val="00302F"/>
                </a:solidFill>
                <a:latin typeface="Arial Rounded MT Bold" charset="0"/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5098" y="21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Arial Rounded MT Bold" charset="0"/>
                </a:rPr>
                <a:t>35</a:t>
              </a:r>
              <a:endParaRPr lang="en-US" altLang="en-US">
                <a:latin typeface="Arial Rounded MT Bold" charset="0"/>
              </a:endParaRPr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1679" y="3673"/>
              <a:ext cx="290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6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rPr>
                <a:t>Months Following 6 Month Performance Period</a:t>
              </a:r>
              <a:endPara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endParaRPr>
            </a:p>
          </p:txBody>
        </p:sp>
      </p:grpSp>
      <p:sp>
        <p:nvSpPr>
          <p:cNvPr id="98" name="Rectangle 96"/>
          <p:cNvSpPr>
            <a:spLocks noChangeArrowheads="1"/>
          </p:cNvSpPr>
          <p:nvPr/>
        </p:nvSpPr>
        <p:spPr bwMode="auto">
          <a:xfrm rot="16200000">
            <a:off x="-138740" y="3612278"/>
            <a:ext cx="40366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>
                <a:solidFill>
                  <a:schemeClr val="tx2"/>
                </a:solidFill>
                <a:latin typeface="Arial Rounded MT Bold" charset="0"/>
              </a:rPr>
              <a:t>Monthly Difference Between Winner and </a:t>
            </a:r>
            <a:endParaRPr lang="en-US" altLang="en-US">
              <a:solidFill>
                <a:schemeClr val="tx2"/>
              </a:solidFill>
              <a:latin typeface="Arial Rounded MT Bold" charset="0"/>
            </a:endParaRPr>
          </a:p>
        </p:txBody>
      </p:sp>
      <p:grpSp>
        <p:nvGrpSpPr>
          <p:cNvPr id="99" name="Group 97"/>
          <p:cNvGrpSpPr>
            <a:grpSpLocks/>
          </p:cNvGrpSpPr>
          <p:nvPr/>
        </p:nvGrpSpPr>
        <p:grpSpPr bwMode="auto">
          <a:xfrm>
            <a:off x="2012952" y="1889126"/>
            <a:ext cx="989013" cy="4037013"/>
            <a:chOff x="308" y="1033"/>
            <a:chExt cx="623" cy="2543"/>
          </a:xfrm>
        </p:grpSpPr>
        <p:sp>
          <p:nvSpPr>
            <p:cNvPr id="100" name="Line 98"/>
            <p:cNvSpPr>
              <a:spLocks noChangeShapeType="1"/>
            </p:cNvSpPr>
            <p:nvPr/>
          </p:nvSpPr>
          <p:spPr bwMode="auto">
            <a:xfrm>
              <a:off x="855" y="3517"/>
              <a:ext cx="76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99"/>
            <p:cNvSpPr>
              <a:spLocks noChangeShapeType="1"/>
            </p:cNvSpPr>
            <p:nvPr/>
          </p:nvSpPr>
          <p:spPr bwMode="auto">
            <a:xfrm>
              <a:off x="855" y="3037"/>
              <a:ext cx="76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auto">
            <a:xfrm>
              <a:off x="855" y="2558"/>
              <a:ext cx="76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1"/>
            <p:cNvSpPr>
              <a:spLocks noChangeShapeType="1"/>
            </p:cNvSpPr>
            <p:nvPr/>
          </p:nvSpPr>
          <p:spPr bwMode="auto">
            <a:xfrm>
              <a:off x="855" y="2069"/>
              <a:ext cx="76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2"/>
            <p:cNvSpPr>
              <a:spLocks noChangeShapeType="1"/>
            </p:cNvSpPr>
            <p:nvPr/>
          </p:nvSpPr>
          <p:spPr bwMode="auto">
            <a:xfrm>
              <a:off x="855" y="1589"/>
              <a:ext cx="76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3"/>
            <p:cNvSpPr>
              <a:spLocks noChangeShapeType="1"/>
            </p:cNvSpPr>
            <p:nvPr/>
          </p:nvSpPr>
          <p:spPr bwMode="auto">
            <a:xfrm>
              <a:off x="855" y="1110"/>
              <a:ext cx="76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" name="Group 104"/>
            <p:cNvGrpSpPr>
              <a:grpSpLocks/>
            </p:cNvGrpSpPr>
            <p:nvPr/>
          </p:nvGrpSpPr>
          <p:grpSpPr bwMode="auto">
            <a:xfrm>
              <a:off x="308" y="1033"/>
              <a:ext cx="586" cy="2543"/>
              <a:chOff x="308" y="1033"/>
              <a:chExt cx="586" cy="2543"/>
            </a:xfrm>
          </p:grpSpPr>
          <p:sp>
            <p:nvSpPr>
              <p:cNvPr id="107" name="Line 105"/>
              <p:cNvSpPr>
                <a:spLocks noChangeShapeType="1"/>
              </p:cNvSpPr>
              <p:nvPr/>
            </p:nvSpPr>
            <p:spPr bwMode="auto">
              <a:xfrm>
                <a:off x="893" y="1110"/>
                <a:ext cx="1" cy="2407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06"/>
              <p:cNvSpPr>
                <a:spLocks noChangeShapeType="1"/>
              </p:cNvSpPr>
              <p:nvPr/>
            </p:nvSpPr>
            <p:spPr bwMode="auto">
              <a:xfrm flipV="1">
                <a:off x="893" y="2030"/>
                <a:ext cx="1" cy="77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Rectangle 107"/>
              <p:cNvSpPr>
                <a:spLocks noChangeArrowheads="1"/>
              </p:cNvSpPr>
              <p:nvPr/>
            </p:nvSpPr>
            <p:spPr bwMode="auto">
              <a:xfrm>
                <a:off x="520" y="3440"/>
                <a:ext cx="30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charset="0"/>
                  </a:rPr>
                  <a:t>-1.5%</a:t>
                </a:r>
                <a:endParaRPr lang="en-US" alt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endParaRPr>
              </a:p>
            </p:txBody>
          </p:sp>
          <p:sp>
            <p:nvSpPr>
              <p:cNvPr id="110" name="Rectangle 108"/>
              <p:cNvSpPr>
                <a:spLocks noChangeArrowheads="1"/>
              </p:cNvSpPr>
              <p:nvPr/>
            </p:nvSpPr>
            <p:spPr bwMode="auto">
              <a:xfrm>
                <a:off x="520" y="2960"/>
                <a:ext cx="30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charset="0"/>
                  </a:rPr>
                  <a:t>-1.0%</a:t>
                </a:r>
                <a:endParaRPr lang="en-US" alt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endParaRPr>
              </a:p>
            </p:txBody>
          </p:sp>
          <p:sp>
            <p:nvSpPr>
              <p:cNvPr id="111" name="Rectangle 109"/>
              <p:cNvSpPr>
                <a:spLocks noChangeArrowheads="1"/>
              </p:cNvSpPr>
              <p:nvPr/>
            </p:nvSpPr>
            <p:spPr bwMode="auto">
              <a:xfrm>
                <a:off x="520" y="2481"/>
                <a:ext cx="30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charset="0"/>
                  </a:rPr>
                  <a:t>-0.5%</a:t>
                </a:r>
                <a:endParaRPr lang="en-US" alt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endParaRPr>
              </a:p>
            </p:txBody>
          </p:sp>
          <p:sp>
            <p:nvSpPr>
              <p:cNvPr id="112" name="Rectangle 110"/>
              <p:cNvSpPr>
                <a:spLocks noChangeArrowheads="1"/>
              </p:cNvSpPr>
              <p:nvPr/>
            </p:nvSpPr>
            <p:spPr bwMode="auto">
              <a:xfrm>
                <a:off x="558" y="1992"/>
                <a:ext cx="26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charset="0"/>
                  </a:rPr>
                  <a:t>0.0%</a:t>
                </a:r>
                <a:endParaRPr lang="en-US" alt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endParaRPr>
              </a:p>
            </p:txBody>
          </p:sp>
          <p:sp>
            <p:nvSpPr>
              <p:cNvPr id="113" name="Rectangle 111"/>
              <p:cNvSpPr>
                <a:spLocks noChangeArrowheads="1"/>
              </p:cNvSpPr>
              <p:nvPr/>
            </p:nvSpPr>
            <p:spPr bwMode="auto">
              <a:xfrm>
                <a:off x="558" y="1512"/>
                <a:ext cx="26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charset="0"/>
                  </a:rPr>
                  <a:t>0.5%</a:t>
                </a:r>
                <a:endParaRPr lang="en-US" alt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endParaRPr>
              </a:p>
            </p:txBody>
          </p:sp>
          <p:sp>
            <p:nvSpPr>
              <p:cNvPr id="114" name="Rectangle 112"/>
              <p:cNvSpPr>
                <a:spLocks noChangeArrowheads="1"/>
              </p:cNvSpPr>
              <p:nvPr/>
            </p:nvSpPr>
            <p:spPr bwMode="auto">
              <a:xfrm>
                <a:off x="558" y="1033"/>
                <a:ext cx="26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charset="0"/>
                  </a:rPr>
                  <a:t>1.0%</a:t>
                </a:r>
                <a:endParaRPr lang="en-US" alt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endParaRPr>
              </a:p>
            </p:txBody>
          </p:sp>
          <p:sp>
            <p:nvSpPr>
              <p:cNvPr id="115" name="Rectangle 113"/>
              <p:cNvSpPr>
                <a:spLocks noChangeArrowheads="1"/>
              </p:cNvSpPr>
              <p:nvPr/>
            </p:nvSpPr>
            <p:spPr bwMode="auto">
              <a:xfrm rot="16200000">
                <a:off x="-110" y="2186"/>
                <a:ext cx="99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600">
                    <a:solidFill>
                      <a:schemeClr val="tx2"/>
                    </a:solidFill>
                    <a:latin typeface="Arial Rounded MT Bold" charset="0"/>
                  </a:rPr>
                  <a:t>Loser Portfolios</a:t>
                </a:r>
                <a:endParaRPr lang="en-US" altLang="en-US">
                  <a:solidFill>
                    <a:schemeClr val="tx2"/>
                  </a:solidFill>
                  <a:latin typeface="Arial Rounded MT Bold" charset="0"/>
                </a:endParaRPr>
              </a:p>
            </p:txBody>
          </p:sp>
        </p:grpSp>
      </p:grpSp>
      <p:sp>
        <p:nvSpPr>
          <p:cNvPr id="116" name="Rectangle 115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2822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76" grpId="0" autoUpdateAnimBg="0"/>
      <p:bldP spid="9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184"/>
            <a:ext cx="8229600" cy="1817640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Doron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Kliger</a:t>
            </a:r>
            <a:r>
              <a:rPr lang="en-US" sz="2400" dirty="0">
                <a:solidFill>
                  <a:schemeClr val="accent1"/>
                </a:solidFill>
              </a:rPr>
              <a:t> and Gregory </a:t>
            </a:r>
            <a:r>
              <a:rPr lang="en-US" sz="2400" dirty="0" err="1">
                <a:solidFill>
                  <a:schemeClr val="accent1"/>
                </a:solidFill>
              </a:rPr>
              <a:t>Gurevich</a:t>
            </a:r>
            <a:r>
              <a:rPr lang="en-US" sz="2400" dirty="0">
                <a:solidFill>
                  <a:schemeClr val="accent1"/>
                </a:solidFill>
              </a:rPr>
              <a:t> (2014),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Event Studies for Financial Research</a:t>
            </a:r>
            <a:r>
              <a:rPr lang="en-US" sz="3600" dirty="0">
                <a:solidFill>
                  <a:schemeClr val="accent1"/>
                </a:solidFill>
              </a:rPr>
              <a:t>: 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A Comprehensive Guide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Palgrave Macmillan </a:t>
            </a:r>
            <a:endParaRPr lang="en-US" sz="24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6" y="1969740"/>
            <a:ext cx="2883226" cy="4454272"/>
          </a:xfrm>
          <a:prstGeom prst="rect">
            <a:avLst/>
          </a:prstGeom>
        </p:spPr>
      </p:pic>
      <p:sp>
        <p:nvSpPr>
          <p:cNvPr id="6" name="矩形 4"/>
          <p:cNvSpPr/>
          <p:nvPr/>
        </p:nvSpPr>
        <p:spPr>
          <a:xfrm>
            <a:off x="2189774" y="6567156"/>
            <a:ext cx="78124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Source: https://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www.amazon.com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/Event-Studies-Financial-Research-Comprehensive/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dp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/1137435380/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00197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Getting Technical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Barron’s March 5, 2003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  <p:pic>
        <p:nvPicPr>
          <p:cNvPr id="5" name="Picture 6" descr="[S&amp;P chart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655763"/>
            <a:ext cx="7162800" cy="4945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22374422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430" y="125760"/>
            <a:ext cx="9001571" cy="1143000"/>
          </a:xfrm>
        </p:spPr>
        <p:txBody>
          <a:bodyPr>
            <a:normAutofit fontScale="90000"/>
          </a:bodyPr>
          <a:lstStyle/>
          <a:p>
            <a:r>
              <a:rPr lang="en-US" altLang="en-US" sz="6000" dirty="0">
                <a:solidFill>
                  <a:schemeClr val="accent1"/>
                </a:solidFill>
              </a:rPr>
              <a:t>Getting Technical</a:t>
            </a:r>
            <a:br>
              <a:rPr lang="en-US" altLang="en-US" sz="6000" dirty="0">
                <a:solidFill>
                  <a:schemeClr val="accent1"/>
                </a:solidFill>
              </a:rPr>
            </a:br>
            <a:r>
              <a:rPr lang="en-US" altLang="en-US" sz="2800" dirty="0">
                <a:solidFill>
                  <a:schemeClr val="accent1"/>
                </a:solidFill>
              </a:rPr>
              <a:t>Back to Buy Low, Sell High	     </a:t>
            </a:r>
            <a:r>
              <a:rPr lang="en-US" altLang="en-US" sz="2800" i="1" dirty="0">
                <a:solidFill>
                  <a:schemeClr val="accent1"/>
                </a:solidFill>
              </a:rPr>
              <a:t>Barron’s March 12, 2003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  <p:pic>
        <p:nvPicPr>
          <p:cNvPr id="5" name="Picture 6" descr="[gettech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447801"/>
            <a:ext cx="7467600" cy="5154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11137746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68630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What Pattern Do You See?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62</a:t>
            </a:fld>
            <a:endParaRPr lang="zh-TW" alt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207568" y="1772816"/>
          <a:ext cx="753745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Chart" r:id="rId3" imgW="3832147" imgH="2023937" progId="Excel.Chart.8">
                  <p:embed/>
                </p:oleObj>
              </mc:Choice>
              <mc:Fallback>
                <p:oleObj name="Chart" r:id="rId3" imgW="3832147" imgH="2023937" progId="Excel.Chart.8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8" y="1772816"/>
                        <a:ext cx="7537450" cy="398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690293" y="559653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charset="0"/>
              </a:rPr>
              <a:t>With different patterns, you may believe that you can predict the next value in the series—even though you </a:t>
            </a:r>
            <a:r>
              <a:rPr lang="en-US" altLang="en-US" i="1">
                <a:latin typeface="Times New Roman" charset="0"/>
              </a:rPr>
              <a:t>know</a:t>
            </a:r>
            <a:r>
              <a:rPr lang="en-US" altLang="en-US">
                <a:latin typeface="Times New Roman" charset="0"/>
              </a:rPr>
              <a:t> it is random.</a:t>
            </a:r>
            <a:endParaRPr lang="en-US" altLang="en-US" dirty="0"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39952512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Event Studies: Dividend Omissions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209800" y="1066801"/>
          <a:ext cx="8153400" cy="537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Chart" r:id="rId3" imgW="6239414" imgH="4115250" progId="Excel.Chart.8">
                  <p:embed/>
                </p:oleObj>
              </mc:Choice>
              <mc:Fallback>
                <p:oleObj name="Chart" r:id="rId3" imgW="6239414" imgH="4115250" progId="Excel.Chart.8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1"/>
                        <a:ext cx="8153400" cy="537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124200" y="2895600"/>
            <a:ext cx="3505200" cy="0"/>
          </a:xfrm>
          <a:prstGeom prst="line">
            <a:avLst/>
          </a:prstGeom>
          <a:noFill/>
          <a:ln w="3810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6629400" y="2895600"/>
            <a:ext cx="0" cy="2209800"/>
          </a:xfrm>
          <a:prstGeom prst="line">
            <a:avLst/>
          </a:prstGeom>
          <a:noFill/>
          <a:ln w="5715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629400" y="5105400"/>
            <a:ext cx="3048000" cy="0"/>
          </a:xfrm>
          <a:prstGeom prst="line">
            <a:avLst/>
          </a:prstGeom>
          <a:noFill/>
          <a:ln w="3810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58000" y="3352801"/>
            <a:ext cx="327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6EA07A"/>
                </a:solidFill>
                <a:latin typeface="Times New Roman" charset="0"/>
              </a:rPr>
              <a:t>Efficient market response to “bad news”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895600" y="6248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Times New Roman" charset="0"/>
              </a:rPr>
              <a:t>S.H. Szewczyk, G.P. Tsetsekos, and Z. Santout “Do Dividend Omissions Signal Future Earnings or Past Earnings?” </a:t>
            </a:r>
            <a:r>
              <a:rPr lang="en-US" altLang="en-US" sz="1200" i="1">
                <a:latin typeface="Times New Roman" charset="0"/>
              </a:rPr>
              <a:t>Journal of Investing </a:t>
            </a:r>
            <a:r>
              <a:rPr lang="en-US" altLang="en-US" sz="1200">
                <a:latin typeface="Times New Roman" charset="0"/>
              </a:rPr>
              <a:t>(Spring 1997)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153708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The Record of Mutual Funds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286000" y="990601"/>
          <a:ext cx="8058150" cy="484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Chart" r:id="rId3" imgW="6362960" imgH="3829489" progId="Excel.Chart.8">
                  <p:embed/>
                </p:oleObj>
              </mc:Choice>
              <mc:Fallback>
                <p:oleObj name="Chart" r:id="rId3" imgW="6362960" imgH="3829489" progId="Excel.Chart.8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990601"/>
                        <a:ext cx="8058150" cy="484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38400" y="58674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Times New Roman" charset="0"/>
              </a:rPr>
              <a:t>Taken from </a:t>
            </a:r>
            <a:r>
              <a:rPr lang="en-US" altLang="en-US" sz="1200" dirty="0" err="1">
                <a:latin typeface="Times New Roman" charset="0"/>
              </a:rPr>
              <a:t>Lubos</a:t>
            </a:r>
            <a:r>
              <a:rPr lang="en-US" altLang="en-US" sz="1200" dirty="0">
                <a:latin typeface="Times New Roman" charset="0"/>
              </a:rPr>
              <a:t> Pastor and Robert F. </a:t>
            </a:r>
            <a:r>
              <a:rPr lang="en-US" altLang="en-US" sz="1200" dirty="0" err="1">
                <a:latin typeface="Times New Roman" charset="0"/>
              </a:rPr>
              <a:t>Stambaugh</a:t>
            </a:r>
            <a:r>
              <a:rPr lang="en-US" altLang="en-US" sz="1200" dirty="0">
                <a:latin typeface="Times New Roman" charset="0"/>
              </a:rPr>
              <a:t>, “Evaluating and Investing in Equity Mutual Funds,” unpublished paper, Graduate School of Business, University of Chicago (March 2000).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Ross 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1822859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136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Weak Form Market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896" y="1052737"/>
            <a:ext cx="10641495" cy="5467127"/>
          </a:xfrm>
        </p:spPr>
        <p:txBody>
          <a:bodyPr>
            <a:normAutofit/>
          </a:bodyPr>
          <a:lstStyle/>
          <a:p>
            <a:r>
              <a:rPr lang="en-US" dirty="0"/>
              <a:t>Security prices reflect all information found in past prices and volume.</a:t>
            </a:r>
          </a:p>
          <a:p>
            <a:r>
              <a:rPr lang="en-US" dirty="0"/>
              <a:t>If the weak form of market efficiency holds, then technical analysis is of no value.</a:t>
            </a:r>
          </a:p>
          <a:p>
            <a:r>
              <a:rPr lang="en-US" dirty="0"/>
              <a:t>Often weak-form efficiency is represented as</a:t>
            </a:r>
          </a:p>
          <a:p>
            <a:r>
              <a:rPr lang="en-US" dirty="0"/>
              <a:t>P</a:t>
            </a:r>
            <a:r>
              <a:rPr lang="en-US" baseline="-25000" dirty="0"/>
              <a:t>t</a:t>
            </a:r>
            <a:r>
              <a:rPr lang="en-US" dirty="0"/>
              <a:t> = P</a:t>
            </a:r>
            <a:r>
              <a:rPr lang="en-US" baseline="-25000" dirty="0"/>
              <a:t>t-1</a:t>
            </a:r>
            <a:r>
              <a:rPr lang="en-US" dirty="0"/>
              <a:t> + Expected return + random error t</a:t>
            </a:r>
          </a:p>
          <a:p>
            <a:r>
              <a:rPr lang="en-US" dirty="0"/>
              <a:t>Since stock prices only respond to new information, which by definition arrives randomly, stock prices are said to follow a </a:t>
            </a:r>
            <a:r>
              <a:rPr lang="en-US" dirty="0">
                <a:solidFill>
                  <a:srgbClr val="FF0000"/>
                </a:solidFill>
              </a:rPr>
              <a:t>random walk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10599590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Market Efficiency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group of studies of strong-form market efficiency investigates insider trading.</a:t>
            </a:r>
          </a:p>
          <a:p>
            <a:r>
              <a:rPr lang="en-US" dirty="0"/>
              <a:t>A number of studies support the view that insider trading is abnormally profitable.</a:t>
            </a:r>
          </a:p>
          <a:p>
            <a:r>
              <a:rPr lang="en-US" dirty="0"/>
              <a:t>Thus, strong-form efficiency does not seem to be substantiated by the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28321818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Why Doesn’t Everybody Believe the EMH?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There are optical illusions, mirages, and apparent patterns in charts of stock market returns.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truth is less interesting.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There is some evidence against market efficiency: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Seasonality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Small versus Large stocks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Value versus growth stocks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tests of market efficiency are weak.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23983483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5000" dirty="0">
                <a:solidFill>
                  <a:srgbClr val="C00000"/>
                </a:solidFill>
              </a:rPr>
              <a:t>Efficient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0327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274638"/>
            <a:ext cx="8568952" cy="6245225"/>
          </a:xfrm>
        </p:spPr>
        <p:txBody>
          <a:bodyPr/>
          <a:lstStyle/>
          <a:p>
            <a:r>
              <a:rPr lang="en-US" sz="15000" dirty="0">
                <a:solidFill>
                  <a:srgbClr val="C00000"/>
                </a:solidFill>
              </a:rPr>
              <a:t>Inefficient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69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8000" dirty="0">
                <a:solidFill>
                  <a:srgbClr val="C00000"/>
                </a:solidFill>
              </a:rPr>
              <a:t>Event Studies 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for 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Financial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8475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4000" dirty="0">
                <a:solidFill>
                  <a:srgbClr val="C00000"/>
                </a:solidFill>
              </a:rPr>
              <a:t>Behavioral Finance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6351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175302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7206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89" y="1007165"/>
            <a:ext cx="11123222" cy="551269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000" b="0" dirty="0" err="1"/>
              <a:t>Doron</a:t>
            </a:r>
            <a:r>
              <a:rPr lang="en-US" sz="2000" b="0" dirty="0"/>
              <a:t> </a:t>
            </a:r>
            <a:r>
              <a:rPr lang="en-US" sz="2000" b="0" dirty="0" err="1"/>
              <a:t>Kliger</a:t>
            </a:r>
            <a:r>
              <a:rPr lang="en-US" sz="2000" b="0" dirty="0"/>
              <a:t> and Gregory </a:t>
            </a:r>
            <a:r>
              <a:rPr lang="en-US" sz="2000" b="0" dirty="0" err="1"/>
              <a:t>Gurevich</a:t>
            </a:r>
            <a:r>
              <a:rPr lang="en-US" sz="2000" b="0" dirty="0"/>
              <a:t> (2014), Event Studies for Financial Research: A Comprehensive Guide, Palgrave Macmillan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2000" b="0" dirty="0" err="1"/>
              <a:t>Malkiel</a:t>
            </a:r>
            <a:r>
              <a:rPr lang="en-US" altLang="zh-TW" sz="2000" b="0" dirty="0"/>
              <a:t>, B. G., &amp; </a:t>
            </a:r>
            <a:r>
              <a:rPr lang="en-US" altLang="zh-TW" sz="2000" b="0" dirty="0" err="1"/>
              <a:t>Fama</a:t>
            </a:r>
            <a:r>
              <a:rPr lang="en-US" altLang="zh-TW" sz="2000" b="0" dirty="0"/>
              <a:t>, E. F. (1970), Efficient capital markets: A review of theory and empirical work. The Journal of Finance, 25(2), 383-417.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2000" b="0" dirty="0" err="1"/>
              <a:t>MacKinlay</a:t>
            </a:r>
            <a:r>
              <a:rPr lang="en-US" altLang="zh-TW" sz="2000" b="0" dirty="0"/>
              <a:t>, A. C. (1997), Event studies in economics and finance. Journal of economic literature, 35(1), 13-39.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2000" b="0" dirty="0"/>
              <a:t>Ross et al. (2005), Corporate Finance, 7th Edition, McGraw−Hill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2000" b="0" dirty="0"/>
              <a:t>Richard H. Thaler (2016), Misbehaving: The Making of Behavioral Economics, W. W. Norton &amp; Company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2000" b="0" dirty="0"/>
              <a:t>Lucy </a:t>
            </a:r>
            <a:r>
              <a:rPr lang="en-US" altLang="zh-TW" sz="2000" b="0" dirty="0" err="1"/>
              <a:t>Ackert</a:t>
            </a:r>
            <a:r>
              <a:rPr lang="en-US" altLang="zh-TW" sz="2000" b="0" dirty="0"/>
              <a:t> and Richard </a:t>
            </a:r>
            <a:r>
              <a:rPr lang="en-US" altLang="zh-TW" sz="2000" b="0" dirty="0" err="1"/>
              <a:t>Deaves</a:t>
            </a:r>
            <a:r>
              <a:rPr lang="en-US" altLang="zh-TW" sz="2000" b="0" dirty="0"/>
              <a:t>  (2009), “Behavioral Finance: Psychology, Decision-Making, and Markets”, South-Western College Pub.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2000" b="0" dirty="0"/>
              <a:t>Hersh </a:t>
            </a:r>
            <a:r>
              <a:rPr lang="en-US" altLang="zh-TW" sz="2000" b="0" dirty="0" err="1"/>
              <a:t>Shefrin</a:t>
            </a:r>
            <a:r>
              <a:rPr lang="en-US" altLang="zh-TW" sz="2000" b="0" dirty="0"/>
              <a:t> (2007), “Beyond Greed and Fear: Understanding Behavioral Finance and the Psychology of Investing”, Oxford University Press.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2000" b="0" dirty="0"/>
              <a:t>Edwin Burton and </a:t>
            </a:r>
            <a:r>
              <a:rPr lang="en-US" altLang="zh-TW" sz="2000" b="0" dirty="0" err="1"/>
              <a:t>Sunit</a:t>
            </a:r>
            <a:r>
              <a:rPr lang="en-US" altLang="zh-TW" sz="2000" b="0" dirty="0"/>
              <a:t> N. Shah (2013), “Behavioral Finance: Understanding the Social, Cognitive, and Economic Debates”, Wiley.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2000" b="0" dirty="0" err="1"/>
              <a:t>Schertler</a:t>
            </a:r>
            <a:r>
              <a:rPr lang="en-US" altLang="zh-TW" sz="2000" b="0" dirty="0"/>
              <a:t>, A. (2021). Listing of classical options and the pricing of discount certificates. Journal of Banking &amp; Finance, 123.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2000" b="0" dirty="0"/>
              <a:t>Pandey, D. K., &amp; Kumari, V. (2021). Event study on the reaction of the developed and emerging stock markets to the 2019-nCoV outbreak. International Review of Economics &amp; Finance, 71, 467-483.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2000" b="0" dirty="0"/>
              <a:t>Naidu, D., &amp; </a:t>
            </a:r>
            <a:r>
              <a:rPr lang="en-US" altLang="zh-TW" sz="2000" b="0" dirty="0" err="1"/>
              <a:t>Ranjeeni</a:t>
            </a:r>
            <a:r>
              <a:rPr lang="en-US" altLang="zh-TW" sz="2000" b="0" dirty="0"/>
              <a:t>, K. (2021). Effect of coronavirus fear on the performance of Australian stock returns: Evidence from an event study. Pacific-Basin Finance Journal, 66.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2000" b="0" dirty="0"/>
              <a:t>Cahill, D., Baur, D. G., Liu, Z. X., &amp; Yang, J. W. (2020). I am a blockchain too: How does the market respond to companies' interest in blockchain? Journal of Banking &amp; Finance, 113.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2000" b="0" dirty="0" err="1"/>
              <a:t>Loipersberger</a:t>
            </a:r>
            <a:r>
              <a:rPr lang="en-US" altLang="zh-TW" sz="2000" b="0" dirty="0"/>
              <a:t>, F. (2018). The effect of supranational banking supervision on the financial sector: Event study evidence from Europe. Journal of Banking &amp; Finance, 91, 34-48.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2000" b="0" dirty="0" err="1"/>
              <a:t>Lanfear</a:t>
            </a:r>
            <a:r>
              <a:rPr lang="en-US" altLang="zh-TW" sz="2000" b="0" dirty="0"/>
              <a:t>, M. G., </a:t>
            </a:r>
            <a:r>
              <a:rPr lang="en-US" altLang="zh-TW" sz="2000" b="0" dirty="0" err="1"/>
              <a:t>Lioui</a:t>
            </a:r>
            <a:r>
              <a:rPr lang="en-US" altLang="zh-TW" sz="2000" b="0" dirty="0"/>
              <a:t>, A., &amp; Siebert, M. G. (2019). Market anomalies and disaster risk: Evidence from extreme weather events. Journal of Financial Markets, 46.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2000" b="0" dirty="0"/>
              <a:t>Dutta, A., </a:t>
            </a:r>
            <a:r>
              <a:rPr lang="en-US" altLang="zh-TW" sz="2000" b="0" dirty="0" err="1"/>
              <a:t>Knif</a:t>
            </a:r>
            <a:r>
              <a:rPr lang="en-US" altLang="zh-TW" sz="2000" b="0" dirty="0"/>
              <a:t>, J., Kolari, J. W., &amp; </a:t>
            </a:r>
            <a:r>
              <a:rPr lang="en-US" altLang="zh-TW" sz="2000" b="0" dirty="0" err="1"/>
              <a:t>Pynnonen</a:t>
            </a:r>
            <a:r>
              <a:rPr lang="en-US" altLang="zh-TW" sz="2000" b="0" dirty="0"/>
              <a:t>, S. (2018). A robust and powerful test of abnormal stock returns in long-horizon event studies. Journal of Empirical Finance, 47, 1-24.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2000" b="0" dirty="0"/>
              <a:t>Gu, X., Zhang, W. Q., &amp; Cheng, S. (2021). How do investors in Chinese stock market react to external uncertainty? An event study to the Sino-US disputes. Pacific-Basin Finance Journal, 68.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2000" b="0" dirty="0" err="1"/>
              <a:t>Bohmann</a:t>
            </a:r>
            <a:r>
              <a:rPr lang="en-US" altLang="zh-TW" sz="2000" b="0" dirty="0"/>
              <a:t>, M., </a:t>
            </a:r>
            <a:r>
              <a:rPr lang="en-US" altLang="zh-TW" sz="2000" b="0" dirty="0" err="1"/>
              <a:t>Michayluk</a:t>
            </a:r>
            <a:r>
              <a:rPr lang="en-US" altLang="zh-TW" sz="2000" b="0" dirty="0"/>
              <a:t>, D., Patel, V., &amp; Walsh, K. (2019). Liquidity and earnings in event studies: Does data granularity matter? Pacific-Basin Finance Journal, 54, 118-131.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2000" b="0" dirty="0"/>
              <a:t>Fan, R., Talavera, O., &amp; Tran, V. (2020). Social media bots and stock markets. European Financial Management, 26(3), 753-777.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2000" b="0" dirty="0"/>
              <a:t>Lee, J., &amp; Ryu, D. (2019). The impacts of public news announcements on intraday implied volatility dynamics. Journal of Futures Markets, 39(6), 656-685.</a:t>
            </a:r>
            <a:endParaRPr lang="en-US" altLang="zh-TW" sz="2000" dirty="0"/>
          </a:p>
          <a:p>
            <a:endParaRPr lang="en-US" altLang="zh-TW" sz="2000" dirty="0"/>
          </a:p>
          <a:p>
            <a:endParaRPr lang="en-US" altLang="zh-TW" sz="2000" dirty="0"/>
          </a:p>
          <a:p>
            <a:endParaRPr lang="en-US" altLang="zh-TW" sz="2000" dirty="0"/>
          </a:p>
          <a:p>
            <a:endParaRPr lang="en-US" altLang="zh-TW" sz="2000" dirty="0"/>
          </a:p>
          <a:p>
            <a:endParaRPr lang="en-US" altLang="zh-TW" sz="2000" dirty="0"/>
          </a:p>
          <a:p>
            <a:endParaRPr lang="en-US" altLang="zh-TW" sz="2000" dirty="0"/>
          </a:p>
          <a:p>
            <a:endParaRPr lang="zh-TW" alt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3308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B3A2E-08A1-6748-BBAB-6EB9B258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76604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8018E-04E9-484B-B433-46D78C168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07164"/>
            <a:ext cx="11222181" cy="555508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b="0" dirty="0" err="1"/>
              <a:t>Yulu</a:t>
            </a:r>
            <a:r>
              <a:rPr lang="en-US" sz="1400" b="0" dirty="0"/>
              <a:t> Liao, Min-</a:t>
            </a:r>
            <a:r>
              <a:rPr lang="en-US" sz="1400" b="0" dirty="0" err="1"/>
              <a:t>Yuh</a:t>
            </a:r>
            <a:r>
              <a:rPr lang="en-US" sz="1400" b="0" dirty="0"/>
              <a:t> Day, </a:t>
            </a:r>
            <a:r>
              <a:rPr lang="en-US" sz="1400" b="0" dirty="0" err="1"/>
              <a:t>Yirung</a:t>
            </a:r>
            <a:r>
              <a:rPr lang="en-US" sz="1400" b="0" dirty="0"/>
              <a:t> Cheng, </a:t>
            </a:r>
            <a:r>
              <a:rPr lang="en-US" sz="1400" b="0" dirty="0" err="1"/>
              <a:t>Paoyu</a:t>
            </a:r>
            <a:r>
              <a:rPr lang="en-US" sz="1400" b="0" dirty="0"/>
              <a:t> Huang, and </a:t>
            </a:r>
            <a:r>
              <a:rPr lang="en-US" sz="1400" b="0" dirty="0" err="1"/>
              <a:t>Yensen</a:t>
            </a:r>
            <a:r>
              <a:rPr lang="en-US" sz="1400" b="0" dirty="0"/>
              <a:t> Ni (2021), "Does CBOE volatility index jumped or located at a higher level matter for evaluating DJ 30, NASDAQ, and S&amp;P500 index subsequent performance", Journal of Computers, Volume 32, Number 4, August 2021, pp. 57-66. </a:t>
            </a:r>
          </a:p>
          <a:p>
            <a:pPr>
              <a:spcAft>
                <a:spcPts val="0"/>
              </a:spcAft>
            </a:pPr>
            <a:r>
              <a:rPr lang="en-US" sz="1400" b="0" dirty="0"/>
              <a:t>Min-</a:t>
            </a:r>
            <a:r>
              <a:rPr lang="en-US" sz="1400" b="0" dirty="0" err="1"/>
              <a:t>Yuh</a:t>
            </a:r>
            <a:r>
              <a:rPr lang="en-US" sz="1400" b="0" dirty="0"/>
              <a:t> Day, Pao-Yu Huang, </a:t>
            </a:r>
            <a:r>
              <a:rPr lang="en-US" sz="1400" b="0" dirty="0" err="1"/>
              <a:t>Yirung</a:t>
            </a:r>
            <a:r>
              <a:rPr lang="en-US" sz="1400" b="0" dirty="0"/>
              <a:t> Cheng, Yin-Tzu Lin, and </a:t>
            </a:r>
            <a:r>
              <a:rPr lang="en-US" sz="1400" b="0" dirty="0" err="1"/>
              <a:t>Yensen</a:t>
            </a:r>
            <a:r>
              <a:rPr lang="en-US" sz="1400" b="0" dirty="0"/>
              <a:t> Ni (2021), "Profitable day trading Bitcoin futures following continuous bullish (bearish) candlesticks", Applied Economics Letters, 16 March 2021, pp. 1-8.</a:t>
            </a:r>
          </a:p>
          <a:p>
            <a:pPr>
              <a:spcAft>
                <a:spcPts val="0"/>
              </a:spcAft>
            </a:pPr>
            <a:r>
              <a:rPr lang="en-US" sz="1400" b="0" dirty="0" err="1"/>
              <a:t>Yensen</a:t>
            </a:r>
            <a:r>
              <a:rPr lang="en-US" sz="1400" b="0" dirty="0"/>
              <a:t> Ni, Min-</a:t>
            </a:r>
            <a:r>
              <a:rPr lang="en-US" sz="1400" b="0" dirty="0" err="1"/>
              <a:t>Yuh</a:t>
            </a:r>
            <a:r>
              <a:rPr lang="en-US" sz="1400" b="0" dirty="0"/>
              <a:t> Day, and </a:t>
            </a:r>
            <a:r>
              <a:rPr lang="en-US" sz="1400" b="0" dirty="0" err="1"/>
              <a:t>Paoyu</a:t>
            </a:r>
            <a:r>
              <a:rPr lang="en-US" sz="1400" b="0" dirty="0"/>
              <a:t> Huang (2020), "Trading Stocks Following Sharp Movements in the USDX, GBP/USD, and USD/CNY", Financial Innovation, Volume 6, 35, 2020, pp. 1-17. </a:t>
            </a:r>
          </a:p>
          <a:p>
            <a:pPr>
              <a:spcAft>
                <a:spcPts val="0"/>
              </a:spcAft>
            </a:pPr>
            <a:r>
              <a:rPr lang="en-US" sz="1400" b="0" dirty="0" err="1"/>
              <a:t>Yensen</a:t>
            </a:r>
            <a:r>
              <a:rPr lang="en-US" sz="1400" b="0" dirty="0"/>
              <a:t> Ni, Min-</a:t>
            </a:r>
            <a:r>
              <a:rPr lang="en-US" sz="1400" b="0" dirty="0" err="1"/>
              <a:t>Yuh</a:t>
            </a:r>
            <a:r>
              <a:rPr lang="en-US" sz="1400" b="0" dirty="0"/>
              <a:t> Day, </a:t>
            </a:r>
            <a:r>
              <a:rPr lang="en-US" sz="1400" b="0" dirty="0" err="1"/>
              <a:t>Paoyu</a:t>
            </a:r>
            <a:r>
              <a:rPr lang="en-US" sz="1400" b="0" dirty="0"/>
              <a:t> Huang, and Shang-Ru </a:t>
            </a:r>
            <a:r>
              <a:rPr lang="en-US" sz="1400" b="0" dirty="0" err="1"/>
              <a:t>Yua</a:t>
            </a:r>
            <a:r>
              <a:rPr lang="en-US" sz="1400" b="0" dirty="0"/>
              <a:t> (2020), "The profitability of Bollinger Bands: Evidence from the constituent stocks of Taiwan 50", </a:t>
            </a:r>
            <a:r>
              <a:rPr lang="en-US" sz="1400" b="0" dirty="0" err="1"/>
              <a:t>Physica</a:t>
            </a:r>
            <a:r>
              <a:rPr lang="en-US" sz="1400" b="0" dirty="0"/>
              <a:t> A: Statistical Mechanics and its Applications, Volume 551, 1 August 2020, 124144, pp. 1-14.</a:t>
            </a:r>
          </a:p>
          <a:p>
            <a:pPr>
              <a:spcAft>
                <a:spcPts val="0"/>
              </a:spcAft>
            </a:pPr>
            <a:r>
              <a:rPr lang="en-US" sz="1400" b="0" dirty="0" err="1"/>
              <a:t>Yensen</a:t>
            </a:r>
            <a:r>
              <a:rPr lang="en-US" sz="1400" b="0" dirty="0"/>
              <a:t> Ni, </a:t>
            </a:r>
            <a:r>
              <a:rPr lang="en-US" sz="1400" b="0" dirty="0" err="1"/>
              <a:t>Paoyu</a:t>
            </a:r>
            <a:r>
              <a:rPr lang="en-US" sz="1400" b="0" dirty="0"/>
              <a:t> Huang, </a:t>
            </a:r>
            <a:r>
              <a:rPr lang="en-US" sz="1400" b="0" dirty="0" err="1"/>
              <a:t>Yaochia</a:t>
            </a:r>
            <a:r>
              <a:rPr lang="en-US" sz="1400" b="0" dirty="0"/>
              <a:t> Ku, </a:t>
            </a:r>
            <a:r>
              <a:rPr lang="en-US" sz="1400" b="0" dirty="0" err="1"/>
              <a:t>Yiching</a:t>
            </a:r>
            <a:r>
              <a:rPr lang="en-US" sz="1400" b="0" dirty="0"/>
              <a:t> Liao, and Min-</a:t>
            </a:r>
            <a:r>
              <a:rPr lang="en-US" sz="1400" b="0" dirty="0" err="1"/>
              <a:t>Yuh</a:t>
            </a:r>
            <a:r>
              <a:rPr lang="en-US" sz="1400" b="0" dirty="0"/>
              <a:t> Day (2020), "Investing Strategies as Stochastic Oscillator Indicators Staying in Overreaction Zones for Consecutive Days with Big Data Concerns", Journal of Computers, Volume 31, Number 1, February 2020, pp. 1-17.</a:t>
            </a:r>
          </a:p>
          <a:p>
            <a:pPr>
              <a:spcAft>
                <a:spcPts val="0"/>
              </a:spcAft>
            </a:pPr>
            <a:r>
              <a:rPr lang="en-US" sz="1400" b="0" dirty="0" err="1"/>
              <a:t>Yensen</a:t>
            </a:r>
            <a:r>
              <a:rPr lang="en-US" sz="1400" b="0" dirty="0"/>
              <a:t> Ni, Manhwa Wu, Min-</a:t>
            </a:r>
            <a:r>
              <a:rPr lang="en-US" sz="1400" b="0" dirty="0" err="1"/>
              <a:t>Yuh</a:t>
            </a:r>
            <a:r>
              <a:rPr lang="en-US" sz="1400" b="0" dirty="0"/>
              <a:t> Day, and </a:t>
            </a:r>
            <a:r>
              <a:rPr lang="en-US" sz="1400" b="0" dirty="0" err="1"/>
              <a:t>Paoyu</a:t>
            </a:r>
            <a:r>
              <a:rPr lang="en-US" sz="1400" b="0" dirty="0"/>
              <a:t> Huang (2020), "Do sharp movements in oil prices matter for stock markets?", </a:t>
            </a:r>
            <a:r>
              <a:rPr lang="en-US" sz="1400" b="0" dirty="0" err="1"/>
              <a:t>Physica</a:t>
            </a:r>
            <a:r>
              <a:rPr lang="en-US" sz="1400" b="0" dirty="0"/>
              <a:t> A: Statistical Mechanics and its Applications, Volume 539, 1 February 2020, pp. 1-11.</a:t>
            </a:r>
          </a:p>
          <a:p>
            <a:pPr>
              <a:spcAft>
                <a:spcPts val="0"/>
              </a:spcAft>
            </a:pPr>
            <a:r>
              <a:rPr lang="en-US" sz="1400" b="0" dirty="0"/>
              <a:t>Min-</a:t>
            </a:r>
            <a:r>
              <a:rPr lang="en-US" sz="1400" b="0" dirty="0" err="1"/>
              <a:t>Yuh</a:t>
            </a:r>
            <a:r>
              <a:rPr lang="en-US" sz="1400" b="0" dirty="0"/>
              <a:t> Day, </a:t>
            </a:r>
            <a:r>
              <a:rPr lang="en-US" sz="1400" b="0" dirty="0" err="1"/>
              <a:t>Paoyu</a:t>
            </a:r>
            <a:r>
              <a:rPr lang="en-US" sz="1400" b="0" dirty="0"/>
              <a:t> Huang, and </a:t>
            </a:r>
            <a:r>
              <a:rPr lang="en-US" sz="1400" b="0" dirty="0" err="1"/>
              <a:t>Yensen</a:t>
            </a:r>
            <a:r>
              <a:rPr lang="en-US" sz="1400" b="0" dirty="0"/>
              <a:t> Ni (2019), "Trading as sharp movements in oil prices and technical trading signals emitted with big data concerns", </a:t>
            </a:r>
            <a:r>
              <a:rPr lang="en-US" sz="1400" b="0" dirty="0" err="1"/>
              <a:t>Physica</a:t>
            </a:r>
            <a:r>
              <a:rPr lang="en-US" sz="1400" b="0" dirty="0"/>
              <a:t> A: Statistical Mechanics and its Applications, Volume 525, 1 July 2019, pp. 349-372.</a:t>
            </a:r>
          </a:p>
          <a:p>
            <a:pPr>
              <a:spcAft>
                <a:spcPts val="0"/>
              </a:spcAft>
            </a:pPr>
            <a:r>
              <a:rPr lang="en-US" sz="1400" b="0" dirty="0" err="1"/>
              <a:t>Yensen</a:t>
            </a:r>
            <a:r>
              <a:rPr lang="en-US" sz="1400" b="0" dirty="0"/>
              <a:t> Ni, Min-</a:t>
            </a:r>
            <a:r>
              <a:rPr lang="en-US" sz="1400" b="0" dirty="0" err="1"/>
              <a:t>Yuh</a:t>
            </a:r>
            <a:r>
              <a:rPr lang="en-US" sz="1400" b="0" dirty="0"/>
              <a:t> Day, and </a:t>
            </a:r>
            <a:r>
              <a:rPr lang="en-US" sz="1400" b="0" dirty="0" err="1"/>
              <a:t>Paoyu</a:t>
            </a:r>
            <a:r>
              <a:rPr lang="en-US" sz="1400" b="0" dirty="0"/>
              <a:t> Huang (2019), "Does Data Frequency Matter for Trading Signals Emitted by Various Technical Trading Rules? ", Pacific Business Review International, Volume 11, Issue 10, April 2019, pp. 7-17.</a:t>
            </a:r>
          </a:p>
          <a:p>
            <a:pPr>
              <a:spcAft>
                <a:spcPts val="0"/>
              </a:spcAft>
            </a:pPr>
            <a:r>
              <a:rPr lang="en-US" sz="1400" b="0" dirty="0"/>
              <a:t>Min-</a:t>
            </a:r>
            <a:r>
              <a:rPr lang="en-US" sz="1400" b="0" dirty="0" err="1"/>
              <a:t>Yuh</a:t>
            </a:r>
            <a:r>
              <a:rPr lang="en-US" sz="1400" b="0" dirty="0"/>
              <a:t> Day, Manhwa Wu, </a:t>
            </a:r>
            <a:r>
              <a:rPr lang="en-US" sz="1400" b="0" dirty="0" err="1"/>
              <a:t>Paoyu</a:t>
            </a:r>
            <a:r>
              <a:rPr lang="en-US" sz="1400" b="0" dirty="0"/>
              <a:t> Huang, and </a:t>
            </a:r>
            <a:r>
              <a:rPr lang="en-US" sz="1400" b="0" dirty="0" err="1"/>
              <a:t>Yensen</a:t>
            </a:r>
            <a:r>
              <a:rPr lang="en-US" sz="1400" b="0" dirty="0"/>
              <a:t> Ni (2018), "Investing Strategies as a Sharp Movement in Exchange Rates Occurred– Evidence for the Constituent Stocks of SSE 50 and TW 50", The Journal of Investing, Volume 27, Issue 4, Winter 2018, pp. 58-68.</a:t>
            </a:r>
          </a:p>
          <a:p>
            <a:pPr>
              <a:spcAft>
                <a:spcPts val="0"/>
              </a:spcAft>
            </a:pPr>
            <a:r>
              <a:rPr lang="en-US" sz="1400" b="0" dirty="0"/>
              <a:t>Min-</a:t>
            </a:r>
            <a:r>
              <a:rPr lang="en-US" sz="1400" b="0" dirty="0" err="1"/>
              <a:t>Yuh</a:t>
            </a:r>
            <a:r>
              <a:rPr lang="en-US" sz="1400" b="0" dirty="0"/>
              <a:t> Day, </a:t>
            </a:r>
            <a:r>
              <a:rPr lang="en-US" sz="1400" b="0" dirty="0" err="1"/>
              <a:t>Paoyu</a:t>
            </a:r>
            <a:r>
              <a:rPr lang="en-US" sz="1400" b="0" dirty="0"/>
              <a:t> Huang, </a:t>
            </a:r>
            <a:r>
              <a:rPr lang="en-US" sz="1400" b="0" dirty="0" err="1"/>
              <a:t>Yensen</a:t>
            </a:r>
            <a:r>
              <a:rPr lang="en-US" sz="1400" b="0" dirty="0"/>
              <a:t> Ni, and </a:t>
            </a:r>
            <a:r>
              <a:rPr lang="en-US" sz="1400" b="0" dirty="0" err="1"/>
              <a:t>Yuhsin</a:t>
            </a:r>
            <a:r>
              <a:rPr lang="en-US" sz="1400" b="0" dirty="0"/>
              <a:t> Chen (2018), "Do Implicit Phenomena Matter? Evidence from China Stock Index Futures", The Journal of Alternative Investments, Volume 21, Issue 1, Summer 2018, pp. 79-91. </a:t>
            </a:r>
          </a:p>
          <a:p>
            <a:pPr>
              <a:spcAft>
                <a:spcPts val="0"/>
              </a:spcAft>
            </a:pPr>
            <a:r>
              <a:rPr lang="en-US" sz="1400" b="0" dirty="0" err="1"/>
              <a:t>Yensen</a:t>
            </a:r>
            <a:r>
              <a:rPr lang="en-US" sz="1400" b="0" dirty="0"/>
              <a:t> Ni, </a:t>
            </a:r>
            <a:r>
              <a:rPr lang="en-US" sz="1400" b="0" dirty="0" err="1"/>
              <a:t>Yirung</a:t>
            </a:r>
            <a:r>
              <a:rPr lang="en-US" sz="1400" b="0" dirty="0"/>
              <a:t> Cheng, </a:t>
            </a:r>
            <a:r>
              <a:rPr lang="en-US" sz="1400" b="0" dirty="0" err="1"/>
              <a:t>Paoyu</a:t>
            </a:r>
            <a:r>
              <a:rPr lang="en-US" sz="1400" b="0" dirty="0"/>
              <a:t> Huang, and Min-</a:t>
            </a:r>
            <a:r>
              <a:rPr lang="en-US" sz="1400" b="0" dirty="0" err="1"/>
              <a:t>Yuh</a:t>
            </a:r>
            <a:r>
              <a:rPr lang="en-US" sz="1400" b="0" dirty="0"/>
              <a:t> Day (2018), "Trading strategies in terms of continuous rising (falling) prices or continuous bullish (bearish) candlesticks emitted", </a:t>
            </a:r>
            <a:r>
              <a:rPr lang="en-US" sz="1400" b="0" dirty="0" err="1"/>
              <a:t>Physica</a:t>
            </a:r>
            <a:r>
              <a:rPr lang="en-US" sz="1400" b="0" dirty="0"/>
              <a:t> A: Statistical Mechanics and its Applications, Volume 501, 1 July 2018, pp. 188-204.</a:t>
            </a:r>
          </a:p>
          <a:p>
            <a:pPr>
              <a:spcAft>
                <a:spcPts val="0"/>
              </a:spcAft>
            </a:pPr>
            <a:r>
              <a:rPr lang="en-US" sz="1400" b="0" dirty="0"/>
              <a:t>Min-</a:t>
            </a:r>
            <a:r>
              <a:rPr lang="en-US" sz="1400" b="0" dirty="0" err="1"/>
              <a:t>Yuh</a:t>
            </a:r>
            <a:r>
              <a:rPr lang="en-US" sz="1400" b="0" dirty="0"/>
              <a:t> Day, </a:t>
            </a:r>
            <a:r>
              <a:rPr lang="en-US" sz="1400" b="0" dirty="0" err="1"/>
              <a:t>Paoyu</a:t>
            </a:r>
            <a:r>
              <a:rPr lang="en-US" sz="1400" b="0" dirty="0"/>
              <a:t> Huang, </a:t>
            </a:r>
            <a:r>
              <a:rPr lang="en-US" sz="1400" b="0" dirty="0" err="1"/>
              <a:t>Yensen</a:t>
            </a:r>
            <a:r>
              <a:rPr lang="en-US" sz="1400" b="0" dirty="0"/>
              <a:t> Ni, and </a:t>
            </a:r>
            <a:r>
              <a:rPr lang="en-US" sz="1400" b="0" dirty="0" err="1"/>
              <a:t>Yuhsin</a:t>
            </a:r>
            <a:r>
              <a:rPr lang="en-US" sz="1400" b="0" dirty="0"/>
              <a:t> Chen (2018), "Do Intraday Large Price Changes Matter for Trading Index Futures? Evidence from China Futures Markets", Journal of Financial Studies, Volume 26, Number 2, June 2018, pp. 139-174.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750A8-7CFB-0B42-BE5F-B242E2D0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05" y="620688"/>
            <a:ext cx="7339094" cy="5832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08886" y="6449393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https://eventstudymetrics.com/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910" y="73770"/>
            <a:ext cx="8890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8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4068C-842E-4344-8903-1A0C3BB6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507" y="60789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Event Studies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in Economics and Finance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567E5-9D94-EC43-90A7-7D3E980E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A86999-740D-AF40-91B9-88FDC38EC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268760"/>
            <a:ext cx="7128792" cy="52780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B7F266-59D4-0E43-A04A-D3AE30A0D989}"/>
              </a:ext>
            </a:extLst>
          </p:cNvPr>
          <p:cNvSpPr/>
          <p:nvPr/>
        </p:nvSpPr>
        <p:spPr>
          <a:xfrm>
            <a:off x="2583682" y="6611780"/>
            <a:ext cx="70246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MacKinlay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, A. C. (1997). Event studies in economics and finance. Journal of economic literature, 35(1), 13-39.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84D3B5-995A-6340-A54C-9E92A6339EAE}"/>
              </a:ext>
            </a:extLst>
          </p:cNvPr>
          <p:cNvCxnSpPr>
            <a:cxnSpLocks/>
          </p:cNvCxnSpPr>
          <p:nvPr/>
        </p:nvCxnSpPr>
        <p:spPr>
          <a:xfrm>
            <a:off x="6168008" y="1412776"/>
            <a:ext cx="0" cy="442430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031FF71-8D06-144E-B9EB-C0CB7212A815}"/>
              </a:ext>
            </a:extLst>
          </p:cNvPr>
          <p:cNvSpPr txBox="1"/>
          <p:nvPr/>
        </p:nvSpPr>
        <p:spPr>
          <a:xfrm>
            <a:off x="7028478" y="1815208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News</a:t>
            </a:r>
            <a:endParaRPr lang="en-US" sz="2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B13513-69BC-524A-A06D-496A652550FD}"/>
              </a:ext>
            </a:extLst>
          </p:cNvPr>
          <p:cNvSpPr txBox="1"/>
          <p:nvPr/>
        </p:nvSpPr>
        <p:spPr>
          <a:xfrm>
            <a:off x="7146730" y="3068432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News</a:t>
            </a:r>
            <a:endParaRPr lang="en-US" sz="2400" b="1" baseline="-25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5F5C1A-FD20-EB47-957C-DCA9F981A050}"/>
              </a:ext>
            </a:extLst>
          </p:cNvPr>
          <p:cNvSpPr txBox="1"/>
          <p:nvPr/>
        </p:nvSpPr>
        <p:spPr>
          <a:xfrm>
            <a:off x="6996082" y="4993416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News</a:t>
            </a:r>
            <a:endParaRPr lang="en-US" sz="2400" b="1" baseline="-25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141AA8-CAC6-8B4F-86A3-ADC599C50C36}"/>
              </a:ext>
            </a:extLst>
          </p:cNvPr>
          <p:cNvCxnSpPr>
            <a:cxnSpLocks/>
          </p:cNvCxnSpPr>
          <p:nvPr/>
        </p:nvCxnSpPr>
        <p:spPr>
          <a:xfrm flipH="1">
            <a:off x="2855642" y="3624926"/>
            <a:ext cx="6536652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47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4151</TotalTime>
  <Words>5043</Words>
  <Application>Microsoft Macintosh PowerPoint</Application>
  <PresentationFormat>Widescreen</PresentationFormat>
  <Paragraphs>513</Paragraphs>
  <Slides>73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4" baseType="lpstr">
      <vt:lpstr>cmsy10</vt:lpstr>
      <vt:lpstr>Heiti TC Medium</vt:lpstr>
      <vt:lpstr>Arial</vt:lpstr>
      <vt:lpstr>Arial Rounded MT Bold</vt:lpstr>
      <vt:lpstr>Calibri</vt:lpstr>
      <vt:lpstr>Calibri Light</vt:lpstr>
      <vt:lpstr>Courier</vt:lpstr>
      <vt:lpstr>Times New Roman</vt:lpstr>
      <vt:lpstr>Office Theme</vt:lpstr>
      <vt:lpstr>Equation</vt:lpstr>
      <vt:lpstr>Chart</vt:lpstr>
      <vt:lpstr>財務金融事件研究法  (Event Studies in Finance)</vt:lpstr>
      <vt:lpstr>課程大綱 (Syllabus)</vt:lpstr>
      <vt:lpstr>課程大綱 (Syllabus)</vt:lpstr>
      <vt:lpstr>課程大綱 (Syllabus)</vt:lpstr>
      <vt:lpstr>Event Studies  in Finance</vt:lpstr>
      <vt:lpstr>Doron Kliger and Gregory Gurevich (2014),  Event Studies for Financial Research:  A Comprehensive Guide,  Palgrave Macmillan </vt:lpstr>
      <vt:lpstr>Event Studies  for  Financial Research</vt:lpstr>
      <vt:lpstr>PowerPoint Presentation</vt:lpstr>
      <vt:lpstr>Event Studies  in Economics and Finance</vt:lpstr>
      <vt:lpstr>Event Study</vt:lpstr>
      <vt:lpstr>Event Study Time line for an event study</vt:lpstr>
      <vt:lpstr>Event Study Methodology</vt:lpstr>
      <vt:lpstr>Event Study Methodology</vt:lpstr>
      <vt:lpstr>Event Study Methodology</vt:lpstr>
      <vt:lpstr>Efficient Markets</vt:lpstr>
      <vt:lpstr>Behavioral Economics</vt:lpstr>
      <vt:lpstr>Behavioral Finance</vt:lpstr>
      <vt:lpstr>Rational Behavior  Irrational Behavior</vt:lpstr>
      <vt:lpstr>Emotion  Sentiment</vt:lpstr>
      <vt:lpstr>Modern Financial Research</vt:lpstr>
      <vt:lpstr>Behavioral Finance Themes</vt:lpstr>
      <vt:lpstr>Efficient Market Hypothesis (EMH)</vt:lpstr>
      <vt:lpstr>Efficient Market Hypothesis (EMH) (Fama, 1970)</vt:lpstr>
      <vt:lpstr>Efficient Market Hypothesis (EMH) (Fama, 1970)</vt:lpstr>
      <vt:lpstr>Efficient Market Hypothesis (EMH) (Fama, 1970)</vt:lpstr>
      <vt:lpstr>PowerPoint Presentation</vt:lpstr>
      <vt:lpstr>Cumulative Average Residuals</vt:lpstr>
      <vt:lpstr>Cumulative Average Residuals</vt:lpstr>
      <vt:lpstr>Market Efficiency</vt:lpstr>
      <vt:lpstr>Types of Efficiency Market</vt:lpstr>
      <vt:lpstr>Can Financing Decisions  Create Value?</vt:lpstr>
      <vt:lpstr>What Sort of Financing Decisions?</vt:lpstr>
      <vt:lpstr>How to Create Value through Financing</vt:lpstr>
      <vt:lpstr>Efficient Capital Markets</vt:lpstr>
      <vt:lpstr>Reaction of Stock Price to New Information in Efficient and Inefficient Markets</vt:lpstr>
      <vt:lpstr>Reaction of Stock Price to New Information in Efficient and Inefficient Markets</vt:lpstr>
      <vt:lpstr>Versions of EMH/Info-Efficiency</vt:lpstr>
      <vt:lpstr>Relationship among  Three Different Information Sets</vt:lpstr>
      <vt:lpstr>Efficient Market</vt:lpstr>
      <vt:lpstr>Why Technical Analysis Fails</vt:lpstr>
      <vt:lpstr>Evidence on Market Efficiency</vt:lpstr>
      <vt:lpstr>Event Studies</vt:lpstr>
      <vt:lpstr>Event Studies Methodology</vt:lpstr>
      <vt:lpstr>Event Studies Methodology</vt:lpstr>
      <vt:lpstr>Event Studies Methodology</vt:lpstr>
      <vt:lpstr>Event Studies Methodology</vt:lpstr>
      <vt:lpstr>Event Studies Methodology</vt:lpstr>
      <vt:lpstr>Event Studies Methodology</vt:lpstr>
      <vt:lpstr>Event Studies Methodology</vt:lpstr>
      <vt:lpstr>Event Studies Methodology</vt:lpstr>
      <vt:lpstr>Market Efficiency in Event Studies</vt:lpstr>
      <vt:lpstr>Event Study:  Earning Announcements</vt:lpstr>
      <vt:lpstr>Event Study:  Earning Announcement</vt:lpstr>
      <vt:lpstr>Event Study: Stock Splits</vt:lpstr>
      <vt:lpstr>Event Study: Take-over </vt:lpstr>
      <vt:lpstr>Event Study: Death of CEO</vt:lpstr>
      <vt:lpstr>Evidence I: Predictabilities Studies</vt:lpstr>
      <vt:lpstr>Long-Run Reversals</vt:lpstr>
      <vt:lpstr>Short-run Momentum</vt:lpstr>
      <vt:lpstr>Getting Technical Barron’s March 5, 2003</vt:lpstr>
      <vt:lpstr>Getting Technical Back to Buy Low, Sell High      Barron’s March 12, 2003</vt:lpstr>
      <vt:lpstr>What Pattern Do You See?</vt:lpstr>
      <vt:lpstr>Event Studies: Dividend Omissions</vt:lpstr>
      <vt:lpstr>The Record of Mutual Funds</vt:lpstr>
      <vt:lpstr>Weak Form Market Efficiency</vt:lpstr>
      <vt:lpstr>Market Efficiency</vt:lpstr>
      <vt:lpstr>Why Doesn’t Everybody Believe the EMH?</vt:lpstr>
      <vt:lpstr>Efficient Markets</vt:lpstr>
      <vt:lpstr>Inefficient Markets</vt:lpstr>
      <vt:lpstr>Behavioral Finance</vt:lpstr>
      <vt:lpstr>PowerPoint Presentation</vt:lpstr>
      <vt:lpstr>References</vt:lpstr>
      <vt:lpstr>References</vt:lpstr>
    </vt:vector>
  </TitlesOfParts>
  <Manager/>
  <Company>NTPU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智慧金融量化分析 (Artificial Intelligence in Finance and Quantitative Analysis)</dc:title>
  <dc:subject/>
  <dc:creator>MYDAY</dc:creator>
  <cp:keywords>智慧金融, 量化分析, Artificial Intelligence in Finance, Quantitative Analysis</cp:keywords>
  <dc:description>智慧金融量化分析 (Artificial Intelligence in Finance and Quantitative Analysis)</dc:description>
  <cp:lastModifiedBy>imyday@gmail.com</cp:lastModifiedBy>
  <cp:revision>341</cp:revision>
  <cp:lastPrinted>2020-12-23T14:44:17Z</cp:lastPrinted>
  <dcterms:created xsi:type="dcterms:W3CDTF">2019-09-12T03:09:52Z</dcterms:created>
  <dcterms:modified xsi:type="dcterms:W3CDTF">2021-10-18T15:00:43Z</dcterms:modified>
  <cp:category/>
</cp:coreProperties>
</file>