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3462" r:id="rId2"/>
    <p:sldId id="3477" r:id="rId3"/>
    <p:sldId id="3478" r:id="rId4"/>
    <p:sldId id="3479" r:id="rId5"/>
    <p:sldId id="3635" r:id="rId6"/>
    <p:sldId id="3507" r:id="rId7"/>
    <p:sldId id="3695" r:id="rId8"/>
    <p:sldId id="3636" r:id="rId9"/>
    <p:sldId id="3637" r:id="rId10"/>
    <p:sldId id="3600" r:id="rId11"/>
    <p:sldId id="3638" r:id="rId12"/>
    <p:sldId id="3641" r:id="rId13"/>
    <p:sldId id="3639" r:id="rId14"/>
    <p:sldId id="3643" r:id="rId15"/>
    <p:sldId id="3598" r:id="rId16"/>
    <p:sldId id="3642" r:id="rId17"/>
    <p:sldId id="3640" r:id="rId18"/>
    <p:sldId id="3648" r:id="rId19"/>
    <p:sldId id="3653" r:id="rId20"/>
    <p:sldId id="3647" r:id="rId21"/>
    <p:sldId id="3654" r:id="rId22"/>
    <p:sldId id="3655" r:id="rId23"/>
    <p:sldId id="3656" r:id="rId24"/>
    <p:sldId id="3657" r:id="rId25"/>
    <p:sldId id="3673" r:id="rId26"/>
    <p:sldId id="3659" r:id="rId27"/>
    <p:sldId id="3658" r:id="rId28"/>
    <p:sldId id="3660" r:id="rId29"/>
    <p:sldId id="3661" r:id="rId30"/>
    <p:sldId id="3674" r:id="rId31"/>
    <p:sldId id="3662" r:id="rId32"/>
    <p:sldId id="3680" r:id="rId33"/>
    <p:sldId id="3682" r:id="rId34"/>
    <p:sldId id="3683" r:id="rId35"/>
    <p:sldId id="3684" r:id="rId36"/>
    <p:sldId id="3685" r:id="rId37"/>
    <p:sldId id="3649" r:id="rId38"/>
    <p:sldId id="3686" r:id="rId39"/>
    <p:sldId id="3687" r:id="rId40"/>
    <p:sldId id="3688" r:id="rId41"/>
    <p:sldId id="3689" r:id="rId42"/>
    <p:sldId id="3681" r:id="rId43"/>
    <p:sldId id="3690" r:id="rId44"/>
    <p:sldId id="3672" r:id="rId45"/>
    <p:sldId id="3691" r:id="rId46"/>
    <p:sldId id="3693" r:id="rId47"/>
    <p:sldId id="3667" r:id="rId48"/>
    <p:sldId id="3692" r:id="rId49"/>
    <p:sldId id="3668" r:id="rId50"/>
    <p:sldId id="3650" r:id="rId51"/>
    <p:sldId id="3679" r:id="rId52"/>
    <p:sldId id="3694" r:id="rId53"/>
    <p:sldId id="3666" r:id="rId54"/>
    <p:sldId id="3665" r:id="rId55"/>
    <p:sldId id="1499" r:id="rId56"/>
    <p:sldId id="3486" r:id="rId57"/>
    <p:sldId id="3547" r:id="rId58"/>
    <p:sldId id="3546" r:id="rId59"/>
    <p:sldId id="3501" r:id="rId60"/>
    <p:sldId id="3545" r:id="rId61"/>
    <p:sldId id="3570" r:id="rId62"/>
    <p:sldId id="3620" r:id="rId63"/>
    <p:sldId id="3621" r:id="rId64"/>
    <p:sldId id="3644" r:id="rId65"/>
    <p:sldId id="3645" r:id="rId66"/>
    <p:sldId id="3646" r:id="rId67"/>
    <p:sldId id="3569" r:id="rId68"/>
    <p:sldId id="118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/>
    <p:restoredTop sz="86821"/>
  </p:normalViewPr>
  <p:slideViewPr>
    <p:cSldViewPr snapToGrid="0" snapToObjects="1">
      <p:cViewPr varScale="1">
        <p:scale>
          <a:sx n="60" d="100"/>
          <a:sy n="60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eb.ntpu.edu.tw/~myday/cindex.htm" TargetMode="Externa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.ntpu.edu.tw/en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mis.ntpu.edu.tw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tinyurl.com/imtkupython10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tinyurl.com/imtkupython10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tinyurl.com/imtkupython101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tinyurl.com/imtkupython101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tinyurl.com/imtkupython101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tinyurl.com/imtkupython101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498" y="1114456"/>
            <a:ext cx="10817004" cy="216780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人工智慧優先金融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(AI-First Finance)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1030777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智慧金融量化分析 </a:t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(Artificial Intelligence in Finance and Quantitative Analysis)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157141"/>
            <a:ext cx="8440972" cy="24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2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800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4"/>
              </a:rPr>
              <a:t>國立臺北大學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5"/>
              </a:rPr>
              <a:t>資訊管理研究所</a:t>
            </a:r>
            <a:endParaRPr lang="en-US" altLang="zh-TW" sz="14400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0527" t="1544" r="10527" b="25148"/>
          <a:stretch>
            <a:fillRect/>
          </a:stretch>
        </p:blipFill>
        <p:spPr bwMode="auto">
          <a:xfrm>
            <a:off x="1374973" y="4502931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547" y="5057504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532" y="5489820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727" y="5485126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194" y="4535116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352270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1101AIFQA08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2021)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2021-11-30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7783"/>
            <a:ext cx="11222181" cy="1178567"/>
          </a:xfrm>
        </p:spPr>
        <p:txBody>
          <a:bodyPr>
            <a:normAutofit/>
          </a:bodyPr>
          <a:lstStyle/>
          <a:p>
            <a:r>
              <a:rPr lang="en-US" dirty="0"/>
              <a:t>Normalized time series data (end-of-day)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178855-50CC-104D-8ABC-19881E14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73" y="1238250"/>
            <a:ext cx="8966331" cy="5285894"/>
          </a:xfrm>
        </p:spPr>
      </p:pic>
    </p:spTree>
    <p:extLst>
      <p:ext uri="{BB962C8B-B14F-4D97-AF65-F5344CB8AC3E}">
        <p14:creationId xmlns:p14="http://schemas.microsoft.com/office/powerpoint/2010/main" val="316554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6DC61-69D9-6347-8E46-9716BF9F05B0}"/>
              </a:ext>
            </a:extLst>
          </p:cNvPr>
          <p:cNvSpPr txBox="1"/>
          <p:nvPr/>
        </p:nvSpPr>
        <p:spPr>
          <a:xfrm>
            <a:off x="551686" y="243512"/>
            <a:ext cx="10799658" cy="637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'lag_{}'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(lag)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].shift(lag)</a:t>
            </a:r>
          </a:p>
          <a:p>
            <a:pPr lvl="2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].head(7)</a:t>
            </a:r>
          </a:p>
        </p:txBody>
      </p:sp>
    </p:spTree>
    <p:extLst>
      <p:ext uri="{BB962C8B-B14F-4D97-AF65-F5344CB8AC3E}">
        <p14:creationId xmlns:p14="http://schemas.microsoft.com/office/powerpoint/2010/main" val="210708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53B67-9162-834C-8CAE-C9FC2EFD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74" y="1366649"/>
            <a:ext cx="10075744" cy="51955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5F72EB-CF07-DF4C-AD29-D602C736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1889"/>
          </a:xfrm>
        </p:spPr>
        <p:txBody>
          <a:bodyPr>
            <a:normAutofit/>
          </a:bodyPr>
          <a:lstStyle/>
          <a:p>
            <a:r>
              <a:rPr lang="en-US" dirty="0"/>
              <a:t>lagged prices</a:t>
            </a:r>
          </a:p>
        </p:txBody>
      </p:sp>
    </p:spTree>
    <p:extLst>
      <p:ext uri="{BB962C8B-B14F-4D97-AF65-F5344CB8AC3E}">
        <p14:creationId xmlns:p14="http://schemas.microsoft.com/office/powerpoint/2010/main" val="262387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04F9-9FCB-5A4F-9277-C99F58D88CFC}"/>
              </a:ext>
            </a:extLst>
          </p:cNvPr>
          <p:cNvSpPr txBox="1"/>
          <p:nvPr/>
        </p:nvSpPr>
        <p:spPr>
          <a:xfrm>
            <a:off x="596733" y="1381450"/>
            <a:ext cx="11097491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#Return the least-squares solution to a linear matrix equation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reg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np.stack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regs.values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columns=cols, index=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48930-2430-D247-817F-B284542B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23" y="1470896"/>
            <a:ext cx="6096000" cy="4967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52068-D3AD-344B-8383-48ECEE7633E1}"/>
              </a:ext>
            </a:extLst>
          </p:cNvPr>
          <p:cNvSpPr txBox="1"/>
          <p:nvPr/>
        </p:nvSpPr>
        <p:spPr>
          <a:xfrm>
            <a:off x="687012" y="950942"/>
            <a:ext cx="105905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ECAFE0-F882-2E46-8B64-205A9B4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881075"/>
          </a:xfrm>
        </p:spPr>
        <p:txBody>
          <a:bodyPr>
            <a:normAutofit/>
          </a:bodyPr>
          <a:lstStyle/>
          <a:p>
            <a:r>
              <a:rPr lang="en-US" dirty="0"/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44484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5830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optimal regression parameters for the lagged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467501-76EC-C84C-BF6A-E65BBD22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596" y="1822313"/>
            <a:ext cx="7538820" cy="473868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10B6EC-D09E-684A-B1A9-9DD0CBD81E56}"/>
              </a:ext>
            </a:extLst>
          </p:cNvPr>
          <p:cNvSpPr txBox="1"/>
          <p:nvPr/>
        </p:nvSpPr>
        <p:spPr>
          <a:xfrm>
            <a:off x="1929826" y="1377572"/>
            <a:ext cx="87629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regd.mean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().plot(kind=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'bar'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20532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87F45-1500-C849-BC4E-368DF775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0" y="1443459"/>
            <a:ext cx="9543147" cy="5174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92D68-97C9-BB4C-9C5F-EF50B1D22489}"/>
              </a:ext>
            </a:extLst>
          </p:cNvPr>
          <p:cNvSpPr txBox="1"/>
          <p:nvPr/>
        </p:nvSpPr>
        <p:spPr>
          <a:xfrm>
            <a:off x="1616650" y="981794"/>
            <a:ext cx="90649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D57F78-0C7D-8B41-AD48-464DC133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Correlations between the lagged time series</a:t>
            </a:r>
          </a:p>
        </p:txBody>
      </p:sp>
    </p:spTree>
    <p:extLst>
      <p:ext uri="{BB962C8B-B14F-4D97-AF65-F5344CB8AC3E}">
        <p14:creationId xmlns:p14="http://schemas.microsoft.com/office/powerpoint/2010/main" val="344704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7EE66-7BE5-EF47-93EA-279C29E6D58F}"/>
              </a:ext>
            </a:extLst>
          </p:cNvPr>
          <p:cNvSpPr txBox="1"/>
          <p:nvPr/>
        </p:nvSpPr>
        <p:spPr>
          <a:xfrm>
            <a:off x="750473" y="605227"/>
            <a:ext cx="10889673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statsmodels.tsa.stattools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#Tests for stationarity using the Augmented Dickey-Fuller (ADF) test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201AA-26BC-5747-8B3E-5FF949C09B39}"/>
              </a:ext>
            </a:extLst>
          </p:cNvPr>
          <p:cNvSpPr txBox="1"/>
          <p:nvPr/>
        </p:nvSpPr>
        <p:spPr>
          <a:xfrm>
            <a:off x="750473" y="2530963"/>
            <a:ext cx="105548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(-1.9488969577009954,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0.3094193074034718,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2515,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-3.4329527780962255,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-2.567382133955709,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-2.8626898965523724},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8446.683102944744)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031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38944"/>
            <a:ext cx="11222181" cy="52233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Statistical inefficiencies </a:t>
            </a:r>
          </a:p>
          <a:p>
            <a:pPr lvl="1"/>
            <a:r>
              <a:rPr lang="en-US" sz="3600" dirty="0"/>
              <a:t>are given when a model is able to predict the direction of the future price movement with a certain edge (say, the prediction is correct in 55% or 60% of the cases)</a:t>
            </a:r>
          </a:p>
          <a:p>
            <a:r>
              <a:rPr lang="en-US" sz="3600" dirty="0">
                <a:solidFill>
                  <a:srgbClr val="C00000"/>
                </a:solidFill>
              </a:rPr>
              <a:t>Economic inefficiencies </a:t>
            </a:r>
          </a:p>
          <a:p>
            <a:pPr lvl="1"/>
            <a:r>
              <a:rPr lang="en-US" sz="3600" dirty="0"/>
              <a:t>would only be given if the statistical inefficiencies can be exploited profitably through a trading strategy that takes into account, for example, transaction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2337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Create data sets with lagged </a:t>
            </a:r>
            <a:r>
              <a:rPr lang="en-US" sz="3600" dirty="0">
                <a:solidFill>
                  <a:srgbClr val="C00000"/>
                </a:solidFill>
              </a:rPr>
              <a:t>log returns </a:t>
            </a:r>
            <a:r>
              <a:rPr lang="en-US" sz="3600" dirty="0"/>
              <a:t>data</a:t>
            </a:r>
          </a:p>
          <a:p>
            <a:r>
              <a:rPr lang="en-US" sz="3600" dirty="0"/>
              <a:t>The normalized lagged log returns data is also tested for </a:t>
            </a:r>
            <a:r>
              <a:rPr lang="en-US" sz="3600" dirty="0">
                <a:solidFill>
                  <a:srgbClr val="C00000"/>
                </a:solidFill>
              </a:rPr>
              <a:t>stationarity</a:t>
            </a:r>
            <a:r>
              <a:rPr lang="en-US" sz="3600" dirty="0"/>
              <a:t> (given)</a:t>
            </a:r>
          </a:p>
          <a:p>
            <a:r>
              <a:rPr lang="en-US" sz="3600" dirty="0"/>
              <a:t>The features are tested for </a:t>
            </a:r>
            <a:r>
              <a:rPr lang="en-US" sz="3600" dirty="0">
                <a:solidFill>
                  <a:srgbClr val="C00000"/>
                </a:solidFill>
              </a:rPr>
              <a:t>correlation</a:t>
            </a:r>
            <a:r>
              <a:rPr lang="en-US" sz="3600" dirty="0"/>
              <a:t> (not correlated )</a:t>
            </a:r>
          </a:p>
          <a:p>
            <a:r>
              <a:rPr lang="en-US" sz="3600" dirty="0"/>
              <a:t>Time-series-related data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weak form market efficiency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00844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   2021/09/28   </a:t>
            </a:r>
            <a:r>
              <a:rPr lang="zh-TW" altLang="en-US" sz="2800" dirty="0"/>
              <a:t>智慧金融量化分析概論 </a:t>
            </a:r>
            <a:br>
              <a:rPr lang="en-US" altLang="zh-TW" sz="2800" dirty="0"/>
            </a:br>
            <a:r>
              <a:rPr lang="en-US" altLang="zh-TW" sz="2000" dirty="0"/>
              <a:t>                                          </a:t>
            </a:r>
            <a:r>
              <a:rPr lang="en-US" altLang="zh-TW" sz="2100" dirty="0"/>
              <a:t>(</a:t>
            </a:r>
            <a:r>
              <a:rPr lang="en-US" sz="2100" dirty="0"/>
              <a:t>Introduction to Artificial Intelligence in Finance and Quantitative Analysis)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2   2021/10/05   AI </a:t>
            </a:r>
            <a:r>
              <a:rPr lang="zh-TW" altLang="en-US" sz="2800" dirty="0"/>
              <a:t>金融科技</a:t>
            </a:r>
            <a:r>
              <a:rPr lang="en-US" altLang="zh-TW" sz="2800" dirty="0"/>
              <a:t>: </a:t>
            </a:r>
            <a:r>
              <a:rPr lang="zh-TW" altLang="en-US" sz="2800" dirty="0"/>
              <a:t>金融服務創新應用 </a:t>
            </a:r>
            <a:br>
              <a:rPr lang="en-US" altLang="zh-TW" sz="2800" dirty="0"/>
            </a:br>
            <a:r>
              <a:rPr lang="en-US" altLang="zh-TW" sz="2800" dirty="0"/>
              <a:t>                              </a:t>
            </a:r>
            <a:r>
              <a:rPr lang="en-US" altLang="zh-TW" sz="2600" dirty="0"/>
              <a:t>(</a:t>
            </a:r>
            <a:r>
              <a:rPr lang="en-US" sz="2600" dirty="0"/>
              <a:t>AI in FinTech: Financial Services Innovation and Application)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3   2021/10/12   </a:t>
            </a:r>
            <a:r>
              <a:rPr lang="zh-TW" altLang="en-US" sz="2800" dirty="0"/>
              <a:t>投資心理學與行為財務學 </a:t>
            </a:r>
            <a:br>
              <a:rPr lang="en-US" altLang="zh-TW" sz="2800" dirty="0"/>
            </a:br>
            <a:r>
              <a:rPr lang="en-US" altLang="zh-TW" sz="2800" dirty="0"/>
              <a:t>                              (</a:t>
            </a:r>
            <a:r>
              <a:rPr lang="en-US" sz="2800" dirty="0"/>
              <a:t>Investing Psychology and Behavioral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4   2021/10/19   </a:t>
            </a:r>
            <a:r>
              <a:rPr lang="zh-TW" altLang="en-US" sz="2800" dirty="0"/>
              <a:t>財務金融事件研究法 </a:t>
            </a:r>
            <a:r>
              <a:rPr lang="en-US" altLang="zh-TW" sz="2800" dirty="0"/>
              <a:t>(</a:t>
            </a:r>
            <a:r>
              <a:rPr lang="en-US" sz="2800" dirty="0"/>
              <a:t>Event Studies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5   2021/10/26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(Case Study on AI in Finance and Quantitative Analysis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6   2021/11/02   </a:t>
            </a:r>
            <a:r>
              <a:rPr lang="zh-TW" altLang="en-US" sz="2800" dirty="0"/>
              <a:t>財務金融理論 </a:t>
            </a:r>
            <a:r>
              <a:rPr lang="en-US" altLang="zh-TW" sz="2800" dirty="0"/>
              <a:t>(</a:t>
            </a:r>
            <a:r>
              <a:rPr lang="en-US" sz="2800" dirty="0"/>
              <a:t>Finance Theory)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1B070-B858-2E4C-8F43-A6E99A046593}"/>
              </a:ext>
            </a:extLst>
          </p:cNvPr>
          <p:cNvSpPr txBox="1"/>
          <p:nvPr/>
        </p:nvSpPr>
        <p:spPr>
          <a:xfrm>
            <a:off x="1022659" y="172268"/>
            <a:ext cx="1061748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data.shift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C9292-F816-F64D-B18D-CBCE90D7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7" y="1402332"/>
            <a:ext cx="9677400" cy="5199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5BC874-FEFE-DF4B-B1B9-16F126AE4448}"/>
              </a:ext>
            </a:extLst>
          </p:cNvPr>
          <p:cNvSpPr txBox="1"/>
          <p:nvPr/>
        </p:nvSpPr>
        <p:spPr>
          <a:xfrm>
            <a:off x="8506954" y="256015"/>
            <a:ext cx="2826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log returns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8275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36376-6062-974D-A705-A1E819A61B5A}"/>
              </a:ext>
            </a:extLst>
          </p:cNvPr>
          <p:cNvSpPr txBox="1"/>
          <p:nvPr/>
        </p:nvSpPr>
        <p:spPr>
          <a:xfrm>
            <a:off x="724157" y="152318"/>
            <a:ext cx="10743685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(rets,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df[cols].mean(), df[cols].std()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].head()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92490-6712-0B4A-963D-9E34133F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64" y="2980225"/>
            <a:ext cx="9335672" cy="3498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934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32176-BAA9-7D45-ADAF-015D9B1A6ECD}"/>
              </a:ext>
            </a:extLst>
          </p:cNvPr>
          <p:cNvSpPr txBox="1"/>
          <p:nvPr/>
        </p:nvSpPr>
        <p:spPr>
          <a:xfrm>
            <a:off x="1275145" y="1783876"/>
            <a:ext cx="92299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][</a:t>
            </a:r>
            <a:r>
              <a:rPr lang="en-US" sz="4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'lag_1'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44C39-4132-0A4C-B271-17FF8A599790}"/>
              </a:ext>
            </a:extLst>
          </p:cNvPr>
          <p:cNvSpPr txBox="1"/>
          <p:nvPr/>
        </p:nvSpPr>
        <p:spPr>
          <a:xfrm>
            <a:off x="2121119" y="3192581"/>
            <a:ext cx="753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(-51.568251505825536,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2507,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-3.4329610922579095,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-2.567384088736619,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-2.8626935681060375},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7017.165474260225)</a:t>
            </a:r>
            <a:endParaRPr lang="en-US" sz="2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E55B4D-0A1F-3B4F-B337-8F1FB774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65" y="56101"/>
            <a:ext cx="11222181" cy="13847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nionPro"/>
              </a:rPr>
              <a:t>Augmented Dickey-Fuller (ADF) </a:t>
            </a:r>
            <a:br>
              <a:rPr lang="en-US" dirty="0">
                <a:latin typeface="MinionPro"/>
              </a:rPr>
            </a:br>
            <a:r>
              <a:rPr lang="en-US" dirty="0">
                <a:latin typeface="MinionPro"/>
              </a:rPr>
              <a:t>Tests for stationarity of the time series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5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23AB2-A5B9-8940-A903-BA33AC73008E}"/>
              </a:ext>
            </a:extLst>
          </p:cNvPr>
          <p:cNvSpPr txBox="1"/>
          <p:nvPr/>
        </p:nvSpPr>
        <p:spPr>
          <a:xfrm>
            <a:off x="1383218" y="1194640"/>
            <a:ext cx="8695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185DF-45F2-0E48-8BCD-294CD960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18" y="2315348"/>
            <a:ext cx="8578644" cy="39648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122EA2-735D-9240-81BB-426E4EA4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Shows the correlation data for the features </a:t>
            </a:r>
          </a:p>
        </p:txBody>
      </p:sp>
    </p:spTree>
    <p:extLst>
      <p:ext uri="{BB962C8B-B14F-4D97-AF65-F5344CB8AC3E}">
        <p14:creationId xmlns:p14="http://schemas.microsoft.com/office/powerpoint/2010/main" val="2596660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54C7C-1952-D743-ADEC-2101C927882E}"/>
              </a:ext>
            </a:extLst>
          </p:cNvPr>
          <p:cNvSpPr txBox="1"/>
          <p:nvPr/>
        </p:nvSpPr>
        <p:spPr>
          <a:xfrm>
            <a:off x="644195" y="1236940"/>
            <a:ext cx="107477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702E-E5C1-5548-B261-59A1B659318A}"/>
              </a:ext>
            </a:extLst>
          </p:cNvPr>
          <p:cNvSpPr txBox="1"/>
          <p:nvPr/>
        </p:nvSpPr>
        <p:spPr>
          <a:xfrm>
            <a:off x="644196" y="1846045"/>
            <a:ext cx="1074770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F90772-191F-FC4A-91A6-459FF4AE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</a:t>
            </a:r>
          </a:p>
        </p:txBody>
      </p:sp>
    </p:spTree>
    <p:extLst>
      <p:ext uri="{BB962C8B-B14F-4D97-AF65-F5344CB8AC3E}">
        <p14:creationId xmlns:p14="http://schemas.microsoft.com/office/powerpoint/2010/main" val="52769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662651" y="1140529"/>
            <a:ext cx="6866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acc=0.5056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acc=0.5088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acc=0.5048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acc=0.5167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acc=0.5291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acc=0.4984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acc=0.5307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acc=0.5072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2F8140-C7B3-3540-A0A8-69AE6239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 Accuracy</a:t>
            </a:r>
          </a:p>
        </p:txBody>
      </p:sp>
    </p:spTree>
    <p:extLst>
      <p:ext uri="{BB962C8B-B14F-4D97-AF65-F5344CB8AC3E}">
        <p14:creationId xmlns:p14="http://schemas.microsoft.com/office/powerpoint/2010/main" val="340121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B5EB9-E41D-604C-B08F-5DFCB528C959}"/>
              </a:ext>
            </a:extLst>
          </p:cNvPr>
          <p:cNvSpPr txBox="1"/>
          <p:nvPr/>
        </p:nvSpPr>
        <p:spPr>
          <a:xfrm>
            <a:off x="591146" y="456344"/>
            <a:ext cx="11049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03026-1679-6740-99AA-3928ED3EF43C}"/>
              </a:ext>
            </a:extLst>
          </p:cNvPr>
          <p:cNvSpPr txBox="1"/>
          <p:nvPr/>
        </p:nvSpPr>
        <p:spPr>
          <a:xfrm>
            <a:off x="591146" y="1118801"/>
            <a:ext cx="11049000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240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379182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acc=0.6005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acc=0.5853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acc=0.6527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acc=0.5419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acc=0.5399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acc=0.6579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acc=0.5642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acc=0.5522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acc=0.6029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acc=0.5259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AB3E1A-D32B-2149-BCAA-43D5154C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Scikit-learn </a:t>
            </a:r>
            <a:r>
              <a:rPr lang="en-US" dirty="0" err="1"/>
              <a:t>MLPRegressor</a:t>
            </a:r>
            <a:r>
              <a:rPr lang="en-US" dirty="0"/>
              <a:t> Accuracy</a:t>
            </a:r>
          </a:p>
        </p:txBody>
      </p:sp>
    </p:spTree>
    <p:extLst>
      <p:ext uri="{BB962C8B-B14F-4D97-AF65-F5344CB8AC3E}">
        <p14:creationId xmlns:p14="http://schemas.microsoft.com/office/powerpoint/2010/main" val="373147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EECD1-F7CA-A44B-B8F4-0FBDA49B16F9}"/>
              </a:ext>
            </a:extLst>
          </p:cNvPr>
          <p:cNvSpPr txBox="1"/>
          <p:nvPr/>
        </p:nvSpPr>
        <p:spPr>
          <a:xfrm>
            <a:off x="401904" y="335845"/>
            <a:ext cx="11487150" cy="584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tensorflow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keras.layers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Dense</a:t>
            </a: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keras.models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Sequential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tf.random.set_seed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problem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Sequential()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input_dim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relu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problem == 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mse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'sigmoid’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binary_crossentropy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820389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99229-5E65-264B-802A-DC254965C585}"/>
              </a:ext>
            </a:extLst>
          </p:cNvPr>
          <p:cNvSpPr txBox="1"/>
          <p:nvPr/>
        </p:nvSpPr>
        <p:spPr>
          <a:xfrm>
            <a:off x="554182" y="1445389"/>
            <a:ext cx="1108596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[:]: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194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7   2021/11/09   </a:t>
            </a:r>
            <a:r>
              <a:rPr lang="zh-TW" altLang="en-US" sz="2800" dirty="0"/>
              <a:t>數據驅動財務金融 </a:t>
            </a:r>
            <a:r>
              <a:rPr lang="en-US" altLang="zh-TW" sz="2800" dirty="0"/>
              <a:t>(</a:t>
            </a:r>
            <a:r>
              <a:rPr lang="en-US" sz="2800" dirty="0"/>
              <a:t>Data-Driven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2021/11/16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期中報告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Midterm Project Report)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9   2021/11/23   </a:t>
            </a:r>
            <a:r>
              <a:rPr lang="zh-TW" altLang="en-US" sz="2800" dirty="0"/>
              <a:t>金融計量經濟學 </a:t>
            </a:r>
            <a:r>
              <a:rPr lang="en-US" altLang="zh-TW" sz="2800" dirty="0"/>
              <a:t>(</a:t>
            </a:r>
            <a:r>
              <a:rPr lang="en-US" sz="2800" dirty="0"/>
              <a:t>Financial Econometrics)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10   2021/11/30   </a:t>
            </a:r>
            <a:r>
              <a:rPr lang="zh-TW" altLang="en-US" sz="2800" dirty="0">
                <a:solidFill>
                  <a:srgbClr val="C00000"/>
                </a:solidFill>
              </a:rPr>
              <a:t>人工智慧優先金融 </a:t>
            </a:r>
            <a:r>
              <a:rPr lang="en-US" altLang="zh-TW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AI-First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11   2021/12/07   </a:t>
            </a:r>
            <a:r>
              <a:rPr lang="zh-TW" altLang="en-US" sz="2800" dirty="0">
                <a:solidFill>
                  <a:srgbClr val="0070C0"/>
                </a:solidFill>
              </a:rPr>
              <a:t>智慧金融量化分析產業實務 </a:t>
            </a:r>
            <a:br>
              <a:rPr lang="en-US" altLang="zh-TW" sz="2800" dirty="0">
                <a:solidFill>
                  <a:srgbClr val="0070C0"/>
                </a:solidFill>
              </a:rPr>
            </a:br>
            <a:r>
              <a:rPr lang="en-US" altLang="zh-TW" sz="2800" dirty="0">
                <a:solidFill>
                  <a:srgbClr val="0070C0"/>
                </a:solidFill>
              </a:rPr>
              <a:t>                                </a:t>
            </a:r>
            <a:r>
              <a:rPr lang="en-US" altLang="zh-TW" sz="2500" dirty="0">
                <a:solidFill>
                  <a:srgbClr val="0070C0"/>
                </a:solidFill>
              </a:rPr>
              <a:t>(</a:t>
            </a:r>
            <a:r>
              <a:rPr lang="en-US" sz="2500" dirty="0">
                <a:solidFill>
                  <a:srgbClr val="0070C0"/>
                </a:solidFill>
              </a:rPr>
              <a:t>Industry Practices of AI in Finance and Quantitative Analysis 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12   2021/12/14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  (Case Study on AI in Finance and Quantitative Analysis II)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acc=0.6069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acc=0.6260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acc=0.6344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acc=0.6316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acc=0.6045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acc=0.5610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acc=0.6096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acc=0.5817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acc=0.6017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acc=0.6164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acc=0.5973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D7BD3-EBD7-9240-AF08-C9DC704F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TF </a:t>
            </a:r>
            <a:r>
              <a:rPr lang="en-US" dirty="0" err="1"/>
              <a:t>Keras</a:t>
            </a:r>
            <a:r>
              <a:rPr lang="en-US" dirty="0"/>
              <a:t> DNN Accuracy</a:t>
            </a:r>
          </a:p>
        </p:txBody>
      </p:sp>
    </p:spTree>
    <p:extLst>
      <p:ext uri="{BB962C8B-B14F-4D97-AF65-F5344CB8AC3E}">
        <p14:creationId xmlns:p14="http://schemas.microsoft.com/office/powerpoint/2010/main" val="424950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E029A-D131-6D48-8E6D-C4CEC4D8FA1A}"/>
              </a:ext>
            </a:extLst>
          </p:cNvPr>
          <p:cNvSpPr txBox="1"/>
          <p:nvPr/>
        </p:nvSpPr>
        <p:spPr>
          <a:xfrm>
            <a:off x="365761" y="1521578"/>
            <a:ext cx="115777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ADF0E-5958-2B40-9C98-46158E7DFC53}"/>
              </a:ext>
            </a:extLst>
          </p:cNvPr>
          <p:cNvSpPr txBox="1"/>
          <p:nvPr/>
        </p:nvSpPr>
        <p:spPr>
          <a:xfrm>
            <a:off x="365761" y="2123837"/>
            <a:ext cx="1157771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3C54EC-5312-1345-B062-286EF5C3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13248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Train Data (0.8): In-Sample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Test Data (0.2): Out-of-Sample</a:t>
            </a:r>
          </a:p>
        </p:txBody>
      </p:sp>
    </p:spTree>
    <p:extLst>
      <p:ext uri="{BB962C8B-B14F-4D97-AF65-F5344CB8AC3E}">
        <p14:creationId xmlns:p14="http://schemas.microsoft.com/office/powerpoint/2010/main" val="262898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acc=0.5219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acc=0.5418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acc=0.4841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acc=0.4482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acc=0.5159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acc=0.5100</a:t>
            </a:r>
            <a:endParaRPr lang="en-US" sz="28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8F567-0A1D-2C41-837A-961CF00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OLS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42095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129BB-5197-0447-89F6-6549DE1BD8F8}"/>
              </a:ext>
            </a:extLst>
          </p:cNvPr>
          <p:cNvSpPr txBox="1"/>
          <p:nvPr/>
        </p:nvSpPr>
        <p:spPr>
          <a:xfrm>
            <a:off x="309488" y="874277"/>
            <a:ext cx="11451103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5136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acc=0.4641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acc=0.5259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acc=0.5478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acc=0.5239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acc=0.4880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acc=0.5000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80A91A-8448-524D-AA1C-B1BA4F5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987569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AD969-1396-1F42-BDAE-B887EF932DC2}"/>
              </a:ext>
            </a:extLst>
          </p:cNvPr>
          <p:cNvSpPr txBox="1"/>
          <p:nvPr/>
        </p:nvSpPr>
        <p:spPr>
          <a:xfrm>
            <a:off x="562708" y="1210726"/>
            <a:ext cx="1121195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365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acc=0.4701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acc=0.5538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acc=0.5100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acc=0.4940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acc=0.4661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acc=0.4880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311CC3-421B-6F47-BFA0-791A7DBD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DNN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278268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with More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In trading, there is a long tradition of </a:t>
            </a:r>
            <a:br>
              <a:rPr lang="en-US" sz="3600" dirty="0"/>
            </a:br>
            <a:r>
              <a:rPr lang="en-US" sz="3600" dirty="0"/>
              <a:t>using </a:t>
            </a:r>
            <a:r>
              <a:rPr lang="en-US" sz="3600" dirty="0">
                <a:solidFill>
                  <a:srgbClr val="C00000"/>
                </a:solidFill>
              </a:rPr>
              <a:t>technical indicators </a:t>
            </a:r>
            <a:r>
              <a:rPr lang="en-US" sz="3600" dirty="0"/>
              <a:t>to generate, </a:t>
            </a:r>
            <a:br>
              <a:rPr lang="en-US" sz="3600" dirty="0"/>
            </a:br>
            <a:r>
              <a:rPr lang="en-US" sz="3600" dirty="0"/>
              <a:t>based on observed patterns</a:t>
            </a:r>
            <a:r>
              <a:rPr lang="en-US" sz="3600" dirty="0">
                <a:solidFill>
                  <a:srgbClr val="C00000"/>
                </a:solidFill>
              </a:rPr>
              <a:t>, buy or sell signals</a:t>
            </a:r>
            <a:r>
              <a:rPr lang="en-US" sz="3600" dirty="0"/>
              <a:t>.</a:t>
            </a:r>
          </a:p>
          <a:p>
            <a:r>
              <a:rPr lang="en-US" sz="3600" dirty="0"/>
              <a:t>Such </a:t>
            </a:r>
            <a:r>
              <a:rPr lang="en-US" sz="3600" dirty="0">
                <a:solidFill>
                  <a:srgbClr val="C00000"/>
                </a:solidFill>
              </a:rPr>
              <a:t>technical indicators</a:t>
            </a:r>
            <a:r>
              <a:rPr lang="en-US" sz="3600" dirty="0"/>
              <a:t>, basically of any kind, </a:t>
            </a:r>
            <a:br>
              <a:rPr lang="en-US" sz="3600" dirty="0"/>
            </a:br>
            <a:r>
              <a:rPr lang="en-US" sz="3600" dirty="0"/>
              <a:t>can also be used as </a:t>
            </a:r>
            <a:r>
              <a:rPr lang="en-US" sz="3600" dirty="0">
                <a:solidFill>
                  <a:srgbClr val="C00000"/>
                </a:solidFill>
              </a:rPr>
              <a:t>features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for the </a:t>
            </a:r>
            <a:r>
              <a:rPr lang="en-US" sz="3600" dirty="0">
                <a:solidFill>
                  <a:schemeClr val="accent1"/>
                </a:solidFill>
              </a:rPr>
              <a:t>training of neural networks</a:t>
            </a:r>
            <a:r>
              <a:rPr lang="en-US" sz="3600" dirty="0"/>
              <a:t>.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SMA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rolling minimum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maximum</a:t>
            </a:r>
            <a:r>
              <a:rPr lang="en-US" sz="3600" dirty="0"/>
              <a:t> values,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momentum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rolling volatility </a:t>
            </a:r>
            <a:r>
              <a:rPr lang="en-US" sz="3600" dirty="0"/>
              <a:t>as features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61961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0B547-DF15-B242-9F5A-66B3D78156D1}"/>
              </a:ext>
            </a:extLst>
          </p:cNvPr>
          <p:cNvSpPr txBox="1"/>
          <p:nvPr/>
        </p:nvSpPr>
        <p:spPr>
          <a:xfrm>
            <a:off x="328488" y="327688"/>
            <a:ext cx="11633982" cy="1554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99263-2108-9A48-8662-12F2418D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3" y="1978926"/>
            <a:ext cx="11792338" cy="45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84451-8F3A-5F46-B32C-251761742CA9}"/>
              </a:ext>
            </a:extLst>
          </p:cNvPr>
          <p:cNvSpPr txBox="1"/>
          <p:nvPr/>
        </p:nvSpPr>
        <p:spPr>
          <a:xfrm>
            <a:off x="590844" y="305068"/>
            <a:ext cx="11352627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window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 /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df.shift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max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].rolling(window).std()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&gt;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features = 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features:</a:t>
            </a:r>
          </a:p>
          <a:p>
            <a:pPr lvl="2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{f}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_lag_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{lag}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df[f].shift(lag)</a:t>
            </a:r>
          </a:p>
          <a:p>
            <a:pPr lvl="3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</p:txBody>
      </p:sp>
    </p:spTree>
    <p:extLst>
      <p:ext uri="{BB962C8B-B14F-4D97-AF65-F5344CB8AC3E}">
        <p14:creationId xmlns:p14="http://schemas.microsoft.com/office/powerpoint/2010/main" val="179211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13   2021/12/21   </a:t>
            </a:r>
            <a:r>
              <a:rPr lang="zh-TW" altLang="en-US" sz="2800" dirty="0"/>
              <a:t>財務金融深度學習</a:t>
            </a:r>
            <a:r>
              <a:rPr lang="en-US" altLang="zh-TW" sz="2800" dirty="0"/>
              <a:t>(</a:t>
            </a:r>
            <a:r>
              <a:rPr lang="en-US" sz="2800" dirty="0"/>
              <a:t>Deep Learning in Finance);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財務金融強化學習 </a:t>
            </a:r>
            <a:r>
              <a:rPr lang="en-US" altLang="zh-TW" sz="2800" dirty="0"/>
              <a:t>(</a:t>
            </a:r>
            <a:r>
              <a:rPr lang="en-US" sz="2800" dirty="0"/>
              <a:t>Reinforcement Learning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14   2021/12/28   </a:t>
            </a:r>
            <a:r>
              <a:rPr lang="zh-TW" altLang="en-US" sz="2800" dirty="0"/>
              <a:t>演算法交易 </a:t>
            </a:r>
            <a:r>
              <a:rPr lang="en-US" altLang="zh-TW" sz="2800" dirty="0"/>
              <a:t>(</a:t>
            </a:r>
            <a:r>
              <a:rPr lang="en-US" sz="2800" dirty="0"/>
              <a:t>Algorithmic Trading);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風險管理 </a:t>
            </a:r>
            <a:r>
              <a:rPr lang="en-US" altLang="zh-TW" sz="2800" dirty="0"/>
              <a:t>(</a:t>
            </a:r>
            <a:r>
              <a:rPr lang="en-US" sz="2800" dirty="0"/>
              <a:t>Risk Management);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交易機器人與基於事件的回測 </a:t>
            </a:r>
            <a:br>
              <a:rPr lang="en-US" altLang="zh-TW" sz="2800" dirty="0"/>
            </a:br>
            <a:r>
              <a:rPr lang="en-US" altLang="zh-TW" sz="2800" dirty="0"/>
              <a:t>                                (</a:t>
            </a:r>
            <a:r>
              <a:rPr lang="en-US" sz="2800" dirty="0"/>
              <a:t>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2022/01/04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2022/01/11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   2022/01/18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   2022/01/25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3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1538-3FFB-A245-B8F1-23DC67A9A0F1}"/>
              </a:ext>
            </a:extLst>
          </p:cNvPr>
          <p:cNvSpPr txBox="1"/>
          <p:nvPr/>
        </p:nvSpPr>
        <p:spPr>
          <a:xfrm>
            <a:off x="483232" y="815315"/>
            <a:ext cx="1132449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C7D47-A23D-E445-99DB-64C7B7BAB1C5}"/>
              </a:ext>
            </a:extLst>
          </p:cNvPr>
          <p:cNvSpPr txBox="1"/>
          <p:nvPr/>
        </p:nvSpPr>
        <p:spPr>
          <a:xfrm>
            <a:off x="627917" y="45197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59038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C6DED-0B46-6041-8A44-A7D82814D54D}"/>
              </a:ext>
            </a:extLst>
          </p:cNvPr>
          <p:cNvSpPr txBox="1"/>
          <p:nvPr/>
        </p:nvSpPr>
        <p:spPr>
          <a:xfrm>
            <a:off x="548640" y="421348"/>
            <a:ext cx="113526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8846E-6221-814B-AD1A-1DC4D8DE389A}"/>
              </a:ext>
            </a:extLst>
          </p:cNvPr>
          <p:cNvSpPr txBox="1"/>
          <p:nvPr/>
        </p:nvSpPr>
        <p:spPr>
          <a:xfrm>
            <a:off x="548640" y="1091139"/>
            <a:ext cx="1135262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237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acc=0.5376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acc=0.5607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acc=0.5559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acc=0.5794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acc=0.5729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acc=0.5941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acc=0.6940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acc=0.5672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acc=0.5847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acc=0.5567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DBC53-D791-3842-8FAC-316AE4AD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1390201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8C2A9-F0B9-284F-84BD-D1ECE99C2459}"/>
              </a:ext>
            </a:extLst>
          </p:cNvPr>
          <p:cNvSpPr txBox="1"/>
          <p:nvPr/>
        </p:nvSpPr>
        <p:spPr>
          <a:xfrm>
            <a:off x="400060" y="1720840"/>
            <a:ext cx="1124008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'classification'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 &gt;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878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3106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acc=0.7042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acc=0.6928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acc=0.6969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acc=0.6713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acc=0.6924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acc=0.6920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acc=0.7347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acc=0.6766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acc=0.7038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acc=0.6936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EFD752-EF80-9A4E-811B-2B8FB4A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TF </a:t>
            </a:r>
            <a:r>
              <a:rPr lang="en-US" dirty="0" err="1">
                <a:solidFill>
                  <a:schemeClr val="accent1"/>
                </a:solidFill>
              </a:rPr>
              <a:t>Keras</a:t>
            </a:r>
            <a:r>
              <a:rPr lang="en-US" dirty="0">
                <a:solidFill>
                  <a:schemeClr val="accent1"/>
                </a:solidFill>
              </a:rPr>
              <a:t> DNN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3686868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33B11-35BE-D741-AF35-295545C0BD0F}"/>
              </a:ext>
            </a:extLst>
          </p:cNvPr>
          <p:cNvSpPr txBox="1"/>
          <p:nvPr/>
        </p:nvSpPr>
        <p:spPr>
          <a:xfrm>
            <a:off x="442263" y="708303"/>
            <a:ext cx="11197883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[:split].copy()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train[cols].mean(), train[cols].std()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train[cols] = (train[cols]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[split:].copy() 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test[cols] = (test[cols]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'OUT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-OF-SAMPLE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2096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268A-CE40-8740-AA0C-ECC7E7BD7494}"/>
              </a:ext>
            </a:extLst>
          </p:cNvPr>
          <p:cNvSpPr txBox="1"/>
          <p:nvPr/>
        </p:nvSpPr>
        <p:spPr>
          <a:xfrm>
            <a:off x="602566" y="799070"/>
            <a:ext cx="1098686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9634-C147-4248-9203-60DC503FC556}"/>
              </a:ext>
            </a:extLst>
          </p:cNvPr>
          <p:cNvSpPr txBox="1"/>
          <p:nvPr/>
        </p:nvSpPr>
        <p:spPr>
          <a:xfrm>
            <a:off x="602565" y="3288942"/>
            <a:ext cx="109868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987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26628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acc=0.4432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acc=0.4595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acc=0.4838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acc=0.4811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acc=0.5676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acc=0.4649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acc=0.5162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acc=0.4946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2C78B-C5B7-2945-9B29-D49DB6DFAF7B}"/>
              </a:ext>
            </a:extLst>
          </p:cNvPr>
          <p:cNvSpPr txBox="1"/>
          <p:nvPr/>
        </p:nvSpPr>
        <p:spPr>
          <a:xfrm>
            <a:off x="879012" y="468393"/>
            <a:ext cx="109868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4838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CB0D8-8223-FD43-98E7-07E8FD517E8E}"/>
              </a:ext>
            </a:extLst>
          </p:cNvPr>
          <p:cNvSpPr txBox="1"/>
          <p:nvPr/>
        </p:nvSpPr>
        <p:spPr>
          <a:xfrm>
            <a:off x="532471" y="335845"/>
            <a:ext cx="11226016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sklearn.ensemble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256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n_estimators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max_samples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0.25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n_jobs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416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5FE28-BC9D-CB4C-BDF1-9C9CF3FBA3EC}"/>
              </a:ext>
            </a:extLst>
          </p:cNvPr>
          <p:cNvSpPr txBox="1"/>
          <p:nvPr/>
        </p:nvSpPr>
        <p:spPr>
          <a:xfrm>
            <a:off x="2105025" y="1070964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acc=0.5703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acc=0.5568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acc=0.5351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acc=0.5189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C7F44-6135-FC48-B250-8F0A802F512C}"/>
              </a:ext>
            </a:extLst>
          </p:cNvPr>
          <p:cNvSpPr txBox="1"/>
          <p:nvPr/>
        </p:nvSpPr>
        <p:spPr>
          <a:xfrm>
            <a:off x="710802" y="299116"/>
            <a:ext cx="112260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60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7" y="274638"/>
            <a:ext cx="10003349" cy="6245225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AI-First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82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Intraday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4000" dirty="0"/>
              <a:t>Weakly efficient on an end-of-day basis</a:t>
            </a:r>
          </a:p>
          <a:p>
            <a:r>
              <a:rPr lang="en-US" sz="4000" dirty="0">
                <a:solidFill>
                  <a:srgbClr val="C00000"/>
                </a:solidFill>
              </a:rPr>
              <a:t>Weakly inefficient intraday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Intraday Data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hourly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838033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AE5B2-F297-6D44-A224-6CC14C44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0944"/>
            <a:ext cx="10820400" cy="405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6361A-2084-D14B-A212-DA450BEDD179}"/>
              </a:ext>
            </a:extLst>
          </p:cNvPr>
          <p:cNvSpPr txBox="1"/>
          <p:nvPr/>
        </p:nvSpPr>
        <p:spPr>
          <a:xfrm>
            <a:off x="308204" y="1101738"/>
            <a:ext cx="1167454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aiif_eikon_id_data.csv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.</a:t>
            </a:r>
            <a:r>
              <a:rPr lang="en-US" sz="2200" b="1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data.tail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3FC32E-B49A-C847-AC2C-E171D781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Intraday Data</a:t>
            </a:r>
          </a:p>
        </p:txBody>
      </p:sp>
    </p:spTree>
    <p:extLst>
      <p:ext uri="{BB962C8B-B14F-4D97-AF65-F5344CB8AC3E}">
        <p14:creationId xmlns:p14="http://schemas.microsoft.com/office/powerpoint/2010/main" val="2875454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9B586-874B-2148-9D43-2C06C9D827DB}"/>
              </a:ext>
            </a:extLst>
          </p:cNvPr>
          <p:cNvSpPr txBox="1"/>
          <p:nvPr/>
        </p:nvSpPr>
        <p:spPr>
          <a:xfrm>
            <a:off x="595423" y="802781"/>
            <a:ext cx="1116418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df, cols</a:t>
            </a:r>
          </a:p>
        </p:txBody>
      </p:sp>
    </p:spTree>
    <p:extLst>
      <p:ext uri="{BB962C8B-B14F-4D97-AF65-F5344CB8AC3E}">
        <p14:creationId xmlns:p14="http://schemas.microsoft.com/office/powerpoint/2010/main" val="2453631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289275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acc=0.5420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acc=0.4930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acc=0.5549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acc=0.4709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acc=0.4885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acc=0.5130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acc=0.4824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acc=0.4765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acc=0.5455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7BC77-88E9-A14A-A699-A0C97C20CA09}"/>
              </a:ext>
            </a:extLst>
          </p:cNvPr>
          <p:cNvSpPr txBox="1"/>
          <p:nvPr/>
        </p:nvSpPr>
        <p:spPr>
          <a:xfrm>
            <a:off x="722874" y="754762"/>
            <a:ext cx="111429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3494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CD3C4-F654-D14B-9986-225947983964}"/>
              </a:ext>
            </a:extLst>
          </p:cNvPr>
          <p:cNvSpPr txBox="1"/>
          <p:nvPr/>
        </p:nvSpPr>
        <p:spPr>
          <a:xfrm>
            <a:off x="1028139" y="748996"/>
            <a:ext cx="975829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AB3BD-23D0-7E45-B63B-CA3D5F163EEC}"/>
              </a:ext>
            </a:extLst>
          </p:cNvPr>
          <p:cNvSpPr txBox="1"/>
          <p:nvPr/>
        </p:nvSpPr>
        <p:spPr>
          <a:xfrm>
            <a:off x="2154504" y="126512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acc=0.5660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acc=0.5551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acc=0.4830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acc=0.4680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acc=0.4677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acc=0.5161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acc=0.5242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acc=0.5229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acc=0.5475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6850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3399033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3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34159889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323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1753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799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AI-First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81304"/>
            <a:ext cx="11222181" cy="4738255"/>
          </a:xfrm>
        </p:spPr>
        <p:txBody>
          <a:bodyPr>
            <a:normAutofit/>
          </a:bodyPr>
          <a:lstStyle/>
          <a:p>
            <a:pPr indent="-411480"/>
            <a:r>
              <a:rPr lang="en-US" sz="4400" dirty="0">
                <a:solidFill>
                  <a:srgbClr val="C00000"/>
                </a:solidFill>
              </a:rPr>
              <a:t>Efficient Markets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Market Prediction Based on Returns Data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Market Prediction with More Features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Market Prediction Intraday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0027909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5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D406-8AD1-AD49-BAFF-9DBE67B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9" y="662845"/>
            <a:ext cx="10724236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33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FC8E1-7024-1341-A03C-C4F139F15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05" y="662845"/>
            <a:ext cx="10739779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82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E45A8-B2E0-484E-A623-595E2E935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54" y="662844"/>
            <a:ext cx="9551642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8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CF3DF-4A33-004D-906D-B4A5DADAE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96" y="723804"/>
            <a:ext cx="9490195" cy="57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48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B7C-9521-164A-8787-F32280C1D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167" y="770272"/>
            <a:ext cx="9352654" cy="57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9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BED0A-0DCC-1843-B7E0-34419F1D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876" y="683164"/>
            <a:ext cx="9479236" cy="58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43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indent="-411480"/>
            <a:r>
              <a:rPr lang="en-US" sz="4400" dirty="0"/>
              <a:t>Efficient Markets</a:t>
            </a:r>
          </a:p>
          <a:p>
            <a:pPr indent="-411480"/>
            <a:r>
              <a:rPr lang="en-US" sz="4400" dirty="0"/>
              <a:t>Market Prediction Based on Returns Data</a:t>
            </a:r>
          </a:p>
          <a:p>
            <a:pPr indent="-411480"/>
            <a:r>
              <a:rPr lang="en-US" sz="4400" dirty="0"/>
              <a:t>Market Prediction with More Features</a:t>
            </a:r>
          </a:p>
          <a:p>
            <a:pPr indent="-411480"/>
            <a:r>
              <a:rPr lang="en-US" sz="4400" dirty="0"/>
              <a:t>Market Prediction Intraday</a:t>
            </a:r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3432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Max </a:t>
            </a:r>
            <a:r>
              <a:rPr lang="en-US" sz="2400" b="0" dirty="0" err="1"/>
              <a:t>Tegmark</a:t>
            </a:r>
            <a:r>
              <a:rPr lang="en-US" sz="2400" b="0" dirty="0"/>
              <a:t> (2017), Life 3.0: Being human in the age of artificial intelligence. Vintage.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Ajay Agrawal, Joshua </a:t>
            </a:r>
            <a:r>
              <a:rPr lang="en-US" sz="2400" b="0" dirty="0" err="1"/>
              <a:t>Gans</a:t>
            </a:r>
            <a:r>
              <a:rPr lang="en-US" sz="2400" b="0" dirty="0"/>
              <a:t>, and </a:t>
            </a:r>
            <a:r>
              <a:rPr lang="en-US" sz="2400" b="0" dirty="0" err="1"/>
              <a:t>Avi</a:t>
            </a:r>
            <a:r>
              <a:rPr lang="en-US" sz="2400" b="0" dirty="0"/>
              <a:t> Goldfarb (2018). Prediction machines: the simple economics of artificial intelligence. Harvard Business Press.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Eugene F. </a:t>
            </a:r>
            <a:r>
              <a:rPr lang="en-US" sz="2400" b="0" dirty="0" err="1"/>
              <a:t>Fama</a:t>
            </a:r>
            <a:r>
              <a:rPr lang="en-US" sz="2400" b="0" dirty="0"/>
              <a:t> (1995), "Random walks in stock market prices." Financial Analysts Journal 51, no. 1, 75-80.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Ruey</a:t>
            </a:r>
            <a:r>
              <a:rPr lang="en-US" sz="2400" b="0" dirty="0"/>
              <a:t> S. </a:t>
            </a:r>
            <a:r>
              <a:rPr lang="en-US" sz="2400" b="0" dirty="0" err="1"/>
              <a:t>Tsay</a:t>
            </a:r>
            <a:r>
              <a:rPr lang="en-US" sz="2400" b="0" dirty="0"/>
              <a:t> (2005), Analysis of financial time series,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</a:t>
            </a:r>
            <a:r>
              <a:rPr lang="en-US" sz="2400" b="0" dirty="0" err="1"/>
              <a:t>Yuh</a:t>
            </a:r>
            <a:r>
              <a:rPr lang="en-US" sz="2400" b="0" dirty="0"/>
              <a:t> Day (2021),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3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9428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Life 3.0: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Being human in the age of artificial intelligence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Max </a:t>
            </a:r>
            <a:r>
              <a:rPr lang="en-US" sz="2400" dirty="0" err="1">
                <a:solidFill>
                  <a:schemeClr val="accent1"/>
                </a:solidFill>
              </a:rPr>
              <a:t>Tegmark</a:t>
            </a:r>
            <a:r>
              <a:rPr lang="en-US" sz="2400" dirty="0">
                <a:solidFill>
                  <a:schemeClr val="accent1"/>
                </a:solidFill>
              </a:rPr>
              <a:t>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169042"/>
            <a:ext cx="11222181" cy="4393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computation takes </a:t>
            </a:r>
            <a:r>
              <a:rPr lang="en-US" sz="4000" dirty="0">
                <a:solidFill>
                  <a:srgbClr val="C00000"/>
                </a:solidFill>
              </a:rPr>
              <a:t>information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C00000"/>
                </a:solidFill>
              </a:rPr>
              <a:t>transforms</a:t>
            </a:r>
            <a:r>
              <a:rPr lang="en-US" sz="4000" dirty="0"/>
              <a:t> it, implementing what </a:t>
            </a:r>
            <a:r>
              <a:rPr lang="en-US" sz="4000" dirty="0">
                <a:solidFill>
                  <a:srgbClr val="C00000"/>
                </a:solidFill>
              </a:rPr>
              <a:t>mathematicians</a:t>
            </a:r>
            <a:r>
              <a:rPr lang="en-US" sz="4000" dirty="0"/>
              <a:t> call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....</a:t>
            </a:r>
            <a:br>
              <a:rPr lang="en-US" sz="4000" dirty="0"/>
            </a:br>
            <a:r>
              <a:rPr lang="en-US" sz="4000" dirty="0"/>
              <a:t>If you’re in possession of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 that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inputs</a:t>
            </a:r>
            <a:r>
              <a:rPr lang="en-US" sz="4000" dirty="0"/>
              <a:t> all the world’s </a:t>
            </a:r>
            <a:r>
              <a:rPr lang="en-US" sz="4000" dirty="0">
                <a:solidFill>
                  <a:srgbClr val="C00000"/>
                </a:solidFill>
              </a:rPr>
              <a:t>financial data </a:t>
            </a: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outputs</a:t>
            </a:r>
            <a:r>
              <a:rPr lang="en-US" sz="4000" dirty="0"/>
              <a:t> the </a:t>
            </a:r>
            <a:r>
              <a:rPr lang="en-US" sz="4000" dirty="0">
                <a:solidFill>
                  <a:srgbClr val="C00000"/>
                </a:solidFill>
              </a:rPr>
              <a:t>best stocks to buy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you’ll soon be extremely rich.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73910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Efficient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Efficient Market Hypothesis (EMH)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Random Walk Hypothesis (RWH)</a:t>
            </a:r>
          </a:p>
          <a:p>
            <a:r>
              <a:rPr lang="en-US" dirty="0">
                <a:solidFill>
                  <a:srgbClr val="C00000"/>
                </a:solidFill>
              </a:rPr>
              <a:t>Weak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only encompasses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past price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return history</a:t>
            </a:r>
            <a:r>
              <a:rPr lang="en-US" dirty="0"/>
              <a:t> of the market.</a:t>
            </a:r>
          </a:p>
          <a:p>
            <a:r>
              <a:rPr lang="en-US" dirty="0">
                <a:solidFill>
                  <a:srgbClr val="C00000"/>
                </a:solidFill>
              </a:rPr>
              <a:t>Semi-strong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is taken to be all publicly available information, including not only the past price and return history </a:t>
            </a:r>
            <a:br>
              <a:rPr lang="en-US" dirty="0"/>
            </a:br>
            <a:r>
              <a:rPr lang="en-US" dirty="0"/>
              <a:t>but also </a:t>
            </a:r>
            <a:r>
              <a:rPr lang="en-US" dirty="0">
                <a:solidFill>
                  <a:srgbClr val="C00000"/>
                </a:solidFill>
              </a:rPr>
              <a:t>financial reports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news articles</a:t>
            </a:r>
            <a:r>
              <a:rPr lang="en-US" dirty="0"/>
              <a:t>, weather data, and so on.</a:t>
            </a:r>
          </a:p>
          <a:p>
            <a:r>
              <a:rPr lang="en-US" dirty="0">
                <a:solidFill>
                  <a:srgbClr val="C00000"/>
                </a:solidFill>
              </a:rPr>
              <a:t>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includes </a:t>
            </a:r>
            <a:r>
              <a:rPr lang="en-US" dirty="0">
                <a:solidFill>
                  <a:srgbClr val="C00000"/>
                </a:solidFill>
              </a:rPr>
              <a:t>all information available to anyone </a:t>
            </a:r>
            <a:br>
              <a:rPr lang="en-US" dirty="0"/>
            </a:br>
            <a:r>
              <a:rPr lang="en-US" dirty="0"/>
              <a:t>(that is, even private information).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425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69F09-E469-3C40-A464-A60EB2627B5F}"/>
              </a:ext>
            </a:extLst>
          </p:cNvPr>
          <p:cNvSpPr txBox="1"/>
          <p:nvPr/>
        </p:nvSpPr>
        <p:spPr>
          <a:xfrm>
            <a:off x="337831" y="745743"/>
            <a:ext cx="11581653" cy="52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np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pylab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plt.style.use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'seaborn'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savefig.dpi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300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font.family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'serif'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pd.set_option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'precision'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np.set_printoptions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(suppress=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precision=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]).plot(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coolwarm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40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5947</Words>
  <Application>Microsoft Macintosh PowerPoint</Application>
  <PresentationFormat>Widescreen</PresentationFormat>
  <Paragraphs>660</Paragraphs>
  <Slides>68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Heiti TC Medium</vt:lpstr>
      <vt:lpstr>MinionPro</vt:lpstr>
      <vt:lpstr>Arial</vt:lpstr>
      <vt:lpstr>Calibri</vt:lpstr>
      <vt:lpstr>Courier New</vt:lpstr>
      <vt:lpstr>Times New Roman</vt:lpstr>
      <vt:lpstr>Office Theme</vt:lpstr>
      <vt:lpstr>人工智慧優先金融  (AI-First Finance)</vt:lpstr>
      <vt:lpstr>課程大綱 (Syllabus)</vt:lpstr>
      <vt:lpstr>課程大綱 (Syllabus)</vt:lpstr>
      <vt:lpstr>課程大綱 (Syllabus)</vt:lpstr>
      <vt:lpstr>AI-First Finance</vt:lpstr>
      <vt:lpstr>AI-First Finance</vt:lpstr>
      <vt:lpstr>Life 3.0:  Being human in the age of artificial intelligence Max Tegmark (2017)</vt:lpstr>
      <vt:lpstr>Efficient Markets</vt:lpstr>
      <vt:lpstr>PowerPoint Presentation</vt:lpstr>
      <vt:lpstr>Normalized time series data (end-of-day)</vt:lpstr>
      <vt:lpstr>PowerPoint Presentation</vt:lpstr>
      <vt:lpstr>lagged prices</vt:lpstr>
      <vt:lpstr>PowerPoint Presentation</vt:lpstr>
      <vt:lpstr>regression analysis</vt:lpstr>
      <vt:lpstr>Average optimal regression parameters for the lagged prices</vt:lpstr>
      <vt:lpstr>Correlations between the lagged time series</vt:lpstr>
      <vt:lpstr>PowerPoint Presentation</vt:lpstr>
      <vt:lpstr>Market Prediction Based on Returns Data</vt:lpstr>
      <vt:lpstr>Market Prediction Based on Returns Data</vt:lpstr>
      <vt:lpstr>PowerPoint Presentation</vt:lpstr>
      <vt:lpstr>PowerPoint Presentation</vt:lpstr>
      <vt:lpstr>Augmented Dickey-Fuller (ADF)  Tests for stationarity of the time series data </vt:lpstr>
      <vt:lpstr>Shows the correlation data for the features </vt:lpstr>
      <vt:lpstr>OLS Regression</vt:lpstr>
      <vt:lpstr>OLS Regression Accuracy</vt:lpstr>
      <vt:lpstr>PowerPoint Presentation</vt:lpstr>
      <vt:lpstr>Scikit-learn MLPRegressor Accuracy</vt:lpstr>
      <vt:lpstr>PowerPoint Presentation</vt:lpstr>
      <vt:lpstr>PowerPoint Presentation</vt:lpstr>
      <vt:lpstr>TF Keras DNN Accuracy</vt:lpstr>
      <vt:lpstr>Train Data (0.8): In-Sample  Test Data (0.2): Out-of-Sample</vt:lpstr>
      <vt:lpstr>OLS Out-of-Sample Accuracy</vt:lpstr>
      <vt:lpstr>PowerPoint Presentation</vt:lpstr>
      <vt:lpstr>MLP Out-of-Sample Accuracy</vt:lpstr>
      <vt:lpstr>PowerPoint Presentation</vt:lpstr>
      <vt:lpstr>DNN Out-of-Sample Accuracy</vt:lpstr>
      <vt:lpstr>Market Prediction with More Features</vt:lpstr>
      <vt:lpstr>PowerPoint Presentation</vt:lpstr>
      <vt:lpstr>PowerPoint Presentation</vt:lpstr>
      <vt:lpstr>PowerPoint Presentation</vt:lpstr>
      <vt:lpstr>PowerPoint Presentation</vt:lpstr>
      <vt:lpstr>MLP In-Sample Accuracy</vt:lpstr>
      <vt:lpstr>PowerPoint Presentation</vt:lpstr>
      <vt:lpstr>TF Keras DNN In-Sample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Prediction Intraday</vt:lpstr>
      <vt:lpstr>Intraday Data</vt:lpstr>
      <vt:lpstr>PowerPoint Presentation</vt:lpstr>
      <vt:lpstr>PowerPoint Presentation</vt:lpstr>
      <vt:lpstr>PowerPoint Presentation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智慧金融量化分析 (Artificial Intelligence in Finance and Quantitative Analysis)</dc:title>
  <dc:subject/>
  <dc:creator>MYDAY</dc:creator>
  <cp:keywords>智慧金融, 量化分析, Artificial Intelligence in Finance, Quantitative Analysis</cp:keywords>
  <dc:description>智慧金融量化分析 (Artificial Intelligence in Finance and Quantitative Analysis)</dc:description>
  <cp:lastModifiedBy>imyday@gmail.com</cp:lastModifiedBy>
  <cp:revision>575</cp:revision>
  <cp:lastPrinted>2020-12-23T14:44:17Z</cp:lastPrinted>
  <dcterms:created xsi:type="dcterms:W3CDTF">2019-09-12T03:09:52Z</dcterms:created>
  <dcterms:modified xsi:type="dcterms:W3CDTF">2021-11-29T23:59:42Z</dcterms:modified>
  <cp:category/>
</cp:coreProperties>
</file>