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4"/>
  </p:notesMasterIdLst>
  <p:handoutMasterIdLst>
    <p:handoutMasterId r:id="rId85"/>
  </p:handoutMasterIdLst>
  <p:sldIdLst>
    <p:sldId id="2029" r:id="rId2"/>
    <p:sldId id="2994" r:id="rId3"/>
    <p:sldId id="2996" r:id="rId4"/>
    <p:sldId id="2995" r:id="rId5"/>
    <p:sldId id="3711" r:id="rId6"/>
    <p:sldId id="3680" r:id="rId7"/>
    <p:sldId id="3690" r:id="rId8"/>
    <p:sldId id="3692" r:id="rId9"/>
    <p:sldId id="3017" r:id="rId10"/>
    <p:sldId id="3019" r:id="rId11"/>
    <p:sldId id="3018" r:id="rId12"/>
    <p:sldId id="3065" r:id="rId13"/>
    <p:sldId id="3084" r:id="rId14"/>
    <p:sldId id="3094" r:id="rId15"/>
    <p:sldId id="3090" r:id="rId16"/>
    <p:sldId id="3091" r:id="rId17"/>
    <p:sldId id="3092" r:id="rId18"/>
    <p:sldId id="3093" r:id="rId19"/>
    <p:sldId id="3146" r:id="rId20"/>
    <p:sldId id="3239" r:id="rId21"/>
    <p:sldId id="3241" r:id="rId22"/>
    <p:sldId id="3314" r:id="rId23"/>
    <p:sldId id="3417" r:id="rId24"/>
    <p:sldId id="3416" r:id="rId25"/>
    <p:sldId id="3478" r:id="rId26"/>
    <p:sldId id="3595" r:id="rId27"/>
    <p:sldId id="3607" r:id="rId28"/>
    <p:sldId id="3606" r:id="rId29"/>
    <p:sldId id="3673" r:id="rId30"/>
    <p:sldId id="3674" r:id="rId31"/>
    <p:sldId id="3658" r:id="rId32"/>
    <p:sldId id="3663" r:id="rId33"/>
    <p:sldId id="3137" r:id="rId34"/>
    <p:sldId id="3016" r:id="rId35"/>
    <p:sldId id="3139" r:id="rId36"/>
    <p:sldId id="3140" r:id="rId37"/>
    <p:sldId id="3138" r:id="rId38"/>
    <p:sldId id="3713" r:id="rId39"/>
    <p:sldId id="3099" r:id="rId40"/>
    <p:sldId id="3714" r:id="rId41"/>
    <p:sldId id="3141" r:id="rId42"/>
    <p:sldId id="3142" r:id="rId43"/>
    <p:sldId id="3104" r:id="rId44"/>
    <p:sldId id="3105" r:id="rId45"/>
    <p:sldId id="3715" r:id="rId46"/>
    <p:sldId id="3709" r:id="rId47"/>
    <p:sldId id="3085" r:id="rId48"/>
    <p:sldId id="3086" r:id="rId49"/>
    <p:sldId id="3707" r:id="rId50"/>
    <p:sldId id="3708" r:id="rId51"/>
    <p:sldId id="3097" r:id="rId52"/>
    <p:sldId id="3098" r:id="rId53"/>
    <p:sldId id="3100" r:id="rId54"/>
    <p:sldId id="3101" r:id="rId55"/>
    <p:sldId id="3103" r:id="rId56"/>
    <p:sldId id="3106" r:id="rId57"/>
    <p:sldId id="3107" r:id="rId58"/>
    <p:sldId id="3108" r:id="rId59"/>
    <p:sldId id="3109" r:id="rId60"/>
    <p:sldId id="3110" r:id="rId61"/>
    <p:sldId id="3111" r:id="rId62"/>
    <p:sldId id="3112" r:id="rId63"/>
    <p:sldId id="3113" r:id="rId64"/>
    <p:sldId id="3114" r:id="rId65"/>
    <p:sldId id="3119" r:id="rId66"/>
    <p:sldId id="3124" r:id="rId67"/>
    <p:sldId id="3120" r:id="rId68"/>
    <p:sldId id="3125" r:id="rId69"/>
    <p:sldId id="3126" r:id="rId70"/>
    <p:sldId id="3118" r:id="rId71"/>
    <p:sldId id="3127" r:id="rId72"/>
    <p:sldId id="3128" r:id="rId73"/>
    <p:sldId id="3130" r:id="rId74"/>
    <p:sldId id="3131" r:id="rId75"/>
    <p:sldId id="3132" r:id="rId76"/>
    <p:sldId id="3136" r:id="rId77"/>
    <p:sldId id="3117" r:id="rId78"/>
    <p:sldId id="3116" r:id="rId79"/>
    <p:sldId id="3063" r:id="rId80"/>
    <p:sldId id="3133" r:id="rId81"/>
    <p:sldId id="3134" r:id="rId82"/>
    <p:sldId id="3025" r:id="rId83"/>
  </p:sldIdLst>
  <p:sldSz cx="9144000" cy="6858000" type="screen4x3"/>
  <p:notesSz cx="7315200" cy="96012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1893"/>
    <a:srgbClr val="96969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294" autoAdjust="0"/>
    <p:restoredTop sz="92891"/>
  </p:normalViewPr>
  <p:slideViewPr>
    <p:cSldViewPr>
      <p:cViewPr varScale="1">
        <p:scale>
          <a:sx n="96" d="100"/>
          <a:sy n="96" d="100"/>
        </p:scale>
        <p:origin x="168" y="248"/>
      </p:cViewPr>
      <p:guideLst>
        <p:guide orient="horz" pos="2160"/>
        <p:guide pos="2880"/>
      </p:guideLst>
    </p:cSldViewPr>
  </p:slideViewPr>
  <p:outlineViewPr>
    <p:cViewPr>
      <p:scale>
        <a:sx n="33" d="100"/>
        <a:sy n="33" d="100"/>
      </p:scale>
      <p:origin x="78" y="14448"/>
    </p:cViewPr>
  </p:outlineViewPr>
  <p:notesTextViewPr>
    <p:cViewPr>
      <p:scale>
        <a:sx n="100" d="100"/>
        <a:sy n="100" d="100"/>
      </p:scale>
      <p:origin x="0" y="0"/>
    </p:cViewPr>
  </p:notesTextViewPr>
  <p:notesViewPr>
    <p:cSldViewPr>
      <p:cViewPr varScale="1">
        <p:scale>
          <a:sx n="48" d="100"/>
          <a:sy n="48" d="100"/>
        </p:scale>
        <p:origin x="-1368" y="-10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notesMaster" Target="notesMasters/notesMaster1.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170238" cy="479425"/>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zh-TW" altLang="en-US"/>
          </a:p>
        </p:txBody>
      </p:sp>
      <p:sp>
        <p:nvSpPr>
          <p:cNvPr id="3" name="日期版面配置區 2"/>
          <p:cNvSpPr>
            <a:spLocks noGrp="1"/>
          </p:cNvSpPr>
          <p:nvPr>
            <p:ph type="dt" sz="quarter" idx="1"/>
          </p:nvPr>
        </p:nvSpPr>
        <p:spPr>
          <a:xfrm>
            <a:off x="4143375" y="0"/>
            <a:ext cx="3170238" cy="479425"/>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C72C0129-022D-401F-A52D-1F9820E15368}" type="datetimeFigureOut">
              <a:rPr lang="zh-TW" altLang="en-US"/>
              <a:pPr>
                <a:defRPr/>
              </a:pPr>
              <a:t>2021/10/6</a:t>
            </a:fld>
            <a:endParaRPr lang="zh-TW" altLang="en-US"/>
          </a:p>
        </p:txBody>
      </p:sp>
      <p:sp>
        <p:nvSpPr>
          <p:cNvPr id="4" name="頁尾版面配置區 3"/>
          <p:cNvSpPr>
            <a:spLocks noGrp="1"/>
          </p:cNvSpPr>
          <p:nvPr>
            <p:ph type="ftr" sz="quarter" idx="2"/>
          </p:nvPr>
        </p:nvSpPr>
        <p:spPr>
          <a:xfrm>
            <a:off x="0" y="9120188"/>
            <a:ext cx="3170238" cy="479425"/>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zh-TW" altLang="en-US"/>
          </a:p>
        </p:txBody>
      </p:sp>
      <p:sp>
        <p:nvSpPr>
          <p:cNvPr id="5" name="投影片編號版面配置區 4"/>
          <p:cNvSpPr>
            <a:spLocks noGrp="1"/>
          </p:cNvSpPr>
          <p:nvPr>
            <p:ph type="sldNum" sz="quarter" idx="3"/>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D96E8DF6-B054-4FFE-89D0-5CFE4CCCCF61}" type="slidenum">
              <a:rPr lang="zh-TW" altLang="en-US"/>
              <a:pPr>
                <a:defRPr/>
              </a:pPr>
              <a:t>‹#›</a:t>
            </a:fld>
            <a:endParaRPr lang="zh-TW" altLang="en-US"/>
          </a:p>
        </p:txBody>
      </p:sp>
    </p:spTree>
    <p:extLst>
      <p:ext uri="{BB962C8B-B14F-4D97-AF65-F5344CB8AC3E}">
        <p14:creationId xmlns:p14="http://schemas.microsoft.com/office/powerpoint/2010/main" val="3882865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170238" cy="479425"/>
          </a:xfrm>
          <a:prstGeom prst="rect">
            <a:avLst/>
          </a:prstGeom>
        </p:spPr>
        <p:txBody>
          <a:bodyPr vert="horz" wrap="square" lIns="96661" tIns="48331" rIns="96661" bIns="48331" numCol="1" anchor="t" anchorCtr="0" compatLnSpc="1">
            <a:prstTxWarp prst="textNoShape">
              <a:avLst/>
            </a:prstTxWarp>
          </a:bodyPr>
          <a:lstStyle>
            <a:lvl1pPr>
              <a:defRPr kumimoji="0" sz="1300">
                <a:latin typeface="Calibri" pitchFamily="34" charset="0"/>
              </a:defRPr>
            </a:lvl1pPr>
          </a:lstStyle>
          <a:p>
            <a:pPr>
              <a:defRPr/>
            </a:pPr>
            <a:endParaRPr lang="zh-TW" altLang="en-US"/>
          </a:p>
        </p:txBody>
      </p:sp>
      <p:sp>
        <p:nvSpPr>
          <p:cNvPr id="3" name="日期版面配置區 2"/>
          <p:cNvSpPr>
            <a:spLocks noGrp="1"/>
          </p:cNvSpPr>
          <p:nvPr>
            <p:ph type="dt"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kumimoji="0" sz="1300">
                <a:latin typeface="Calibri" pitchFamily="34" charset="0"/>
              </a:defRPr>
            </a:lvl1pPr>
          </a:lstStyle>
          <a:p>
            <a:pPr>
              <a:defRPr/>
            </a:pPr>
            <a:fld id="{398B6CEF-DEA6-4B03-93E6-02F71F0913F2}" type="datetimeFigureOut">
              <a:rPr lang="zh-TW" altLang="en-US"/>
              <a:pPr>
                <a:defRPr/>
              </a:pPr>
              <a:t>2021/10/6</a:t>
            </a:fld>
            <a:endParaRPr lang="zh-TW" altLang="en-US"/>
          </a:p>
        </p:txBody>
      </p:sp>
      <p:sp>
        <p:nvSpPr>
          <p:cNvPr id="4" name="投影片圖像版面配置區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wrap="square" lIns="96661" tIns="48331" rIns="96661" bIns="48331" numCol="1" anchor="ctr" anchorCtr="0" compatLnSpc="1">
            <a:prstTxWarp prst="textNoShape">
              <a:avLst/>
            </a:prstTxWarp>
          </a:bodyPr>
          <a:lstStyle/>
          <a:p>
            <a:pPr lvl="0"/>
            <a:endParaRPr lang="zh-TW" altLang="en-US" noProof="0"/>
          </a:p>
        </p:txBody>
      </p:sp>
      <p:sp>
        <p:nvSpPr>
          <p:cNvPr id="5" name="備忘稿版面配置區 4"/>
          <p:cNvSpPr>
            <a:spLocks noGrp="1"/>
          </p:cNvSpPr>
          <p:nvPr>
            <p:ph type="body" sz="quarter" idx="3"/>
          </p:nvPr>
        </p:nvSpPr>
        <p:spPr>
          <a:xfrm>
            <a:off x="731838" y="4560888"/>
            <a:ext cx="5851525" cy="4319587"/>
          </a:xfrm>
          <a:prstGeom prst="rect">
            <a:avLst/>
          </a:prstGeom>
        </p:spPr>
        <p:txBody>
          <a:bodyPr vert="horz" wrap="square" lIns="96661" tIns="48331" rIns="96661" bIns="48331" numCol="1" anchor="t" anchorCtr="0" compatLnSpc="1">
            <a:prstTxWarp prst="textNoShape">
              <a:avLst/>
            </a:prstTxWarp>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9120188"/>
            <a:ext cx="3170238" cy="479425"/>
          </a:xfrm>
          <a:prstGeom prst="rect">
            <a:avLst/>
          </a:prstGeom>
        </p:spPr>
        <p:txBody>
          <a:bodyPr vert="horz" wrap="square" lIns="96661" tIns="48331" rIns="96661" bIns="48331" numCol="1" anchor="b" anchorCtr="0" compatLnSpc="1">
            <a:prstTxWarp prst="textNoShape">
              <a:avLst/>
            </a:prstTxWarp>
          </a:bodyPr>
          <a:lstStyle>
            <a:lvl1pPr>
              <a:defRPr kumimoji="0" sz="1300">
                <a:latin typeface="Calibri" pitchFamily="34" charset="0"/>
              </a:defRPr>
            </a:lvl1pPr>
          </a:lstStyle>
          <a:p>
            <a:pPr>
              <a:defRPr/>
            </a:pPr>
            <a:endParaRPr lang="zh-TW" altLang="en-US"/>
          </a:p>
        </p:txBody>
      </p:sp>
      <p:sp>
        <p:nvSpPr>
          <p:cNvPr id="7" name="投影片編號版面配置區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kumimoji="0" sz="1300">
                <a:latin typeface="Calibri" pitchFamily="34" charset="0"/>
              </a:defRPr>
            </a:lvl1pPr>
          </a:lstStyle>
          <a:p>
            <a:pPr>
              <a:defRPr/>
            </a:pPr>
            <a:fld id="{CC37BE81-25FA-464E-A2F0-A651BAE83B62}" type="slidenum">
              <a:rPr lang="zh-TW" altLang="en-US"/>
              <a:pPr>
                <a:defRPr/>
              </a:pPr>
              <a:t>‹#›</a:t>
            </a:fld>
            <a:endParaRPr lang="zh-TW" altLang="en-US"/>
          </a:p>
        </p:txBody>
      </p:sp>
    </p:spTree>
    <p:extLst>
      <p:ext uri="{BB962C8B-B14F-4D97-AF65-F5344CB8AC3E}">
        <p14:creationId xmlns:p14="http://schemas.microsoft.com/office/powerpoint/2010/main" val="24444363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新細明體" charset="0"/>
      </a:defRPr>
    </a:lvl1pPr>
    <a:lvl2pPr marL="457200" algn="l" rtl="0" eaLnBrk="0" fontAlgn="base" hangingPunct="0">
      <a:spcBef>
        <a:spcPct val="30000"/>
      </a:spcBef>
      <a:spcAft>
        <a:spcPct val="0"/>
      </a:spcAft>
      <a:defRPr sz="1200" kern="1200">
        <a:solidFill>
          <a:schemeClr val="tx1"/>
        </a:solidFill>
        <a:latin typeface="+mn-lt"/>
        <a:ea typeface="+mn-ea"/>
        <a:cs typeface="新細明體" charset="0"/>
      </a:defRPr>
    </a:lvl2pPr>
    <a:lvl3pPr marL="914400" algn="l" rtl="0" eaLnBrk="0" fontAlgn="base" hangingPunct="0">
      <a:spcBef>
        <a:spcPct val="30000"/>
      </a:spcBef>
      <a:spcAft>
        <a:spcPct val="0"/>
      </a:spcAft>
      <a:defRPr sz="1200" kern="1200">
        <a:solidFill>
          <a:schemeClr val="tx1"/>
        </a:solidFill>
        <a:latin typeface="+mn-lt"/>
        <a:ea typeface="+mn-ea"/>
        <a:cs typeface="新細明體" charset="0"/>
      </a:defRPr>
    </a:lvl3pPr>
    <a:lvl4pPr marL="1371600" algn="l" rtl="0" eaLnBrk="0" fontAlgn="base" hangingPunct="0">
      <a:spcBef>
        <a:spcPct val="30000"/>
      </a:spcBef>
      <a:spcAft>
        <a:spcPct val="0"/>
      </a:spcAft>
      <a:defRPr sz="1200" kern="1200">
        <a:solidFill>
          <a:schemeClr val="tx1"/>
        </a:solidFill>
        <a:latin typeface="+mn-lt"/>
        <a:ea typeface="+mn-ea"/>
        <a:cs typeface="新細明體" charset="0"/>
      </a:defRPr>
    </a:lvl4pPr>
    <a:lvl5pPr marL="1828800" algn="l" rtl="0" eaLnBrk="0" fontAlgn="base" hangingPunct="0">
      <a:spcBef>
        <a:spcPct val="30000"/>
      </a:spcBef>
      <a:spcAft>
        <a:spcPct val="0"/>
      </a:spcAft>
      <a:defRPr sz="1200" kern="1200">
        <a:solidFill>
          <a:schemeClr val="tx1"/>
        </a:solidFill>
        <a:latin typeface="+mn-lt"/>
        <a:ea typeface="+mn-ea"/>
        <a:cs typeface="新細明體"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37BE81-25FA-464E-A2F0-A651BAE83B62}" type="slidenum">
              <a:rPr lang="zh-TW" altLang="en-US" smtClean="0"/>
              <a:pPr>
                <a:defRPr/>
              </a:pPr>
              <a:t>1</a:t>
            </a:fld>
            <a:endParaRPr lang="zh-TW" altLang="en-US"/>
          </a:p>
        </p:txBody>
      </p:sp>
    </p:spTree>
    <p:extLst>
      <p:ext uri="{BB962C8B-B14F-4D97-AF65-F5344CB8AC3E}">
        <p14:creationId xmlns:p14="http://schemas.microsoft.com/office/powerpoint/2010/main" val="1268854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C37BE81-25FA-464E-A2F0-A651BAE83B62}" type="slidenum">
              <a:rPr lang="zh-TW" altLang="en-US" smtClean="0"/>
              <a:pPr>
                <a:defRPr/>
              </a:pPr>
              <a:t>55</a:t>
            </a:fld>
            <a:endParaRPr lang="zh-TW" altLang="en-US"/>
          </a:p>
        </p:txBody>
      </p:sp>
    </p:spTree>
    <p:extLst>
      <p:ext uri="{BB962C8B-B14F-4D97-AF65-F5344CB8AC3E}">
        <p14:creationId xmlns:p14="http://schemas.microsoft.com/office/powerpoint/2010/main" val="3798845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lvl1pPr>
              <a:defRPr b="1" baseline="0">
                <a:latin typeface="Calibri" pitchFamily="34" charset="0"/>
                <a:ea typeface="標楷體" pitchFamily="65" charset="-120"/>
              </a:defRPr>
            </a:lvl1pPr>
          </a:lstStyle>
          <a:p>
            <a:r>
              <a:rPr lang="zh-TW" altLang="en-US" dirty="0"/>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b="1" baseline="0">
                <a:solidFill>
                  <a:schemeClr val="tx1">
                    <a:tint val="75000"/>
                  </a:schemeClr>
                </a:solidFill>
                <a:latin typeface="Calibri" pitchFamily="34" charset="0"/>
                <a:ea typeface="標楷體" pitchFamily="65"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a:t>按一下以編輯母片副標題樣式</a:t>
            </a:r>
          </a:p>
        </p:txBody>
      </p:sp>
      <p:sp>
        <p:nvSpPr>
          <p:cNvPr id="4" name="日期版面配置區 3"/>
          <p:cNvSpPr>
            <a:spLocks noGrp="1"/>
          </p:cNvSpPr>
          <p:nvPr>
            <p:ph type="dt" sz="half" idx="10"/>
          </p:nvPr>
        </p:nvSpPr>
        <p:spPr>
          <a:xfrm>
            <a:off x="-36513" y="6519863"/>
            <a:ext cx="2133601" cy="365125"/>
          </a:xfrm>
        </p:spPr>
        <p:txBody>
          <a:bodyPr/>
          <a:lstStyle>
            <a:lvl1pPr>
              <a:defRPr/>
            </a:lvl1pPr>
          </a:lstStyle>
          <a:p>
            <a:pPr>
              <a:defRPr/>
            </a:pPr>
            <a:fld id="{D8A174DE-7399-4FAF-8713-5B9736F2F8B2}" type="datetime1">
              <a:rPr lang="zh-TW" altLang="en-US"/>
              <a:pPr>
                <a:defRPr/>
              </a:pPr>
              <a:t>2021/10/6</a:t>
            </a:fld>
            <a:endParaRPr lang="zh-TW" altLang="en-US"/>
          </a:p>
        </p:txBody>
      </p:sp>
      <p:sp>
        <p:nvSpPr>
          <p:cNvPr id="5" name="頁尾版面配置區 4"/>
          <p:cNvSpPr>
            <a:spLocks noGrp="1"/>
          </p:cNvSpPr>
          <p:nvPr>
            <p:ph type="ftr" sz="quarter" idx="11"/>
          </p:nvPr>
        </p:nvSpPr>
        <p:spPr>
          <a:xfrm>
            <a:off x="2987675" y="6519863"/>
            <a:ext cx="2895600" cy="365125"/>
          </a:xfrm>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a:xfrm>
            <a:off x="6975475" y="6519863"/>
            <a:ext cx="2133600" cy="365125"/>
          </a:xfrm>
        </p:spPr>
        <p:txBody>
          <a:bodyPr/>
          <a:lstStyle>
            <a:lvl1pPr>
              <a:defRPr/>
            </a:lvl1pPr>
          </a:lstStyle>
          <a:p>
            <a:pPr>
              <a:defRPr/>
            </a:pPr>
            <a:fld id="{7932B402-6D6A-4C9A-A75A-FDAD2E780D65}" type="slidenum">
              <a:rPr lang="zh-TW" altLang="en-US"/>
              <a:pPr>
                <a:defRPr/>
              </a:pPr>
              <a:t>‹#›</a:t>
            </a:fld>
            <a:endParaRPr lang="zh-TW" altLang="en-US"/>
          </a:p>
        </p:txBody>
      </p:sp>
    </p:spTree>
    <p:extLst>
      <p:ext uri="{BB962C8B-B14F-4D97-AF65-F5344CB8AC3E}">
        <p14:creationId xmlns:p14="http://schemas.microsoft.com/office/powerpoint/2010/main" val="1926387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655B8974-7798-42B3-A1B4-27D4BF8EA247}" type="datetime1">
              <a:rPr lang="zh-TW" altLang="en-US"/>
              <a:pPr>
                <a:defRPr/>
              </a:pPr>
              <a:t>2021/10/6</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95DCEEE9-7387-4C83-BCC0-B99AD344B485}" type="slidenum">
              <a:rPr lang="zh-TW" altLang="en-US"/>
              <a:pPr>
                <a:defRPr/>
              </a:pPr>
              <a:t>‹#›</a:t>
            </a:fld>
            <a:endParaRPr lang="zh-TW" altLang="en-US"/>
          </a:p>
        </p:txBody>
      </p:sp>
    </p:spTree>
    <p:extLst>
      <p:ext uri="{BB962C8B-B14F-4D97-AF65-F5344CB8AC3E}">
        <p14:creationId xmlns:p14="http://schemas.microsoft.com/office/powerpoint/2010/main" val="232086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6649D65A-E779-4EBC-8F20-05FD1E789EF8}" type="datetime1">
              <a:rPr lang="zh-TW" altLang="en-US"/>
              <a:pPr>
                <a:defRPr/>
              </a:pPr>
              <a:t>2021/10/6</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433180FC-6B0B-4AD0-8BCE-15C0005B9CF9}" type="slidenum">
              <a:rPr lang="zh-TW" altLang="en-US"/>
              <a:pPr>
                <a:defRPr/>
              </a:pPr>
              <a:t>‹#›</a:t>
            </a:fld>
            <a:endParaRPr lang="zh-TW" altLang="en-US"/>
          </a:p>
        </p:txBody>
      </p:sp>
    </p:spTree>
    <p:extLst>
      <p:ext uri="{BB962C8B-B14F-4D97-AF65-F5344CB8AC3E}">
        <p14:creationId xmlns:p14="http://schemas.microsoft.com/office/powerpoint/2010/main" val="4025692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1" baseline="0">
                <a:latin typeface="Calibri" pitchFamily="34" charset="0"/>
                <a:ea typeface="標楷體" pitchFamily="65" charset="-120"/>
              </a:defRPr>
            </a:lvl1pPr>
          </a:lstStyle>
          <a:p>
            <a:r>
              <a:rPr lang="zh-TW" altLang="en-US" dirty="0"/>
              <a:t>按一下以編輯母片標題樣式</a:t>
            </a:r>
          </a:p>
        </p:txBody>
      </p:sp>
      <p:sp>
        <p:nvSpPr>
          <p:cNvPr id="3" name="內容版面配置區 2"/>
          <p:cNvSpPr>
            <a:spLocks noGrp="1"/>
          </p:cNvSpPr>
          <p:nvPr>
            <p:ph idx="1"/>
          </p:nvPr>
        </p:nvSpPr>
        <p:spPr/>
        <p:txBody>
          <a:bodyPr/>
          <a:lstStyle>
            <a:lvl1pPr>
              <a:defRPr baseline="0">
                <a:latin typeface="Calibri" pitchFamily="34" charset="0"/>
                <a:ea typeface="標楷體" pitchFamily="65" charset="-120"/>
              </a:defRPr>
            </a:lvl1pPr>
            <a:lvl2pPr>
              <a:defRPr baseline="0">
                <a:latin typeface="Calibri" pitchFamily="34" charset="0"/>
                <a:ea typeface="標楷體" pitchFamily="65" charset="-120"/>
              </a:defRPr>
            </a:lvl2pPr>
            <a:lvl3pPr>
              <a:defRPr baseline="0">
                <a:latin typeface="Calibri" pitchFamily="34" charset="0"/>
                <a:ea typeface="標楷體" pitchFamily="65" charset="-120"/>
              </a:defRPr>
            </a:lvl3pPr>
            <a:lvl4pPr>
              <a:defRPr baseline="0">
                <a:latin typeface="Calibri" pitchFamily="34" charset="0"/>
                <a:ea typeface="標楷體" pitchFamily="65" charset="-120"/>
              </a:defRPr>
            </a:lvl4pPr>
            <a:lvl5pPr>
              <a:defRPr baseline="0">
                <a:latin typeface="Calibri" pitchFamily="34" charset="0"/>
                <a:ea typeface="標楷體"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10"/>
          </p:nvPr>
        </p:nvSpPr>
        <p:spPr>
          <a:xfrm>
            <a:off x="-36513" y="6519863"/>
            <a:ext cx="2133601" cy="365125"/>
          </a:xfrm>
        </p:spPr>
        <p:txBody>
          <a:bodyPr/>
          <a:lstStyle>
            <a:lvl1pPr>
              <a:defRPr/>
            </a:lvl1pPr>
          </a:lstStyle>
          <a:p>
            <a:pPr>
              <a:defRPr/>
            </a:pPr>
            <a:fld id="{EA7A8117-F5CA-49B3-9AE8-B66B796AEA97}" type="datetime1">
              <a:rPr lang="zh-TW" altLang="en-US"/>
              <a:pPr>
                <a:defRPr/>
              </a:pPr>
              <a:t>2021/10/6</a:t>
            </a:fld>
            <a:endParaRPr lang="zh-TW" altLang="en-US"/>
          </a:p>
        </p:txBody>
      </p:sp>
      <p:sp>
        <p:nvSpPr>
          <p:cNvPr id="5" name="頁尾版面配置區 4"/>
          <p:cNvSpPr>
            <a:spLocks noGrp="1"/>
          </p:cNvSpPr>
          <p:nvPr>
            <p:ph type="ftr" sz="quarter" idx="11"/>
          </p:nvPr>
        </p:nvSpPr>
        <p:spPr>
          <a:xfrm>
            <a:off x="3124200" y="6519863"/>
            <a:ext cx="2895600" cy="365125"/>
          </a:xfrm>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a:xfrm>
            <a:off x="6975475" y="6519863"/>
            <a:ext cx="2133600" cy="365125"/>
          </a:xfrm>
        </p:spPr>
        <p:txBody>
          <a:bodyPr/>
          <a:lstStyle>
            <a:lvl1pPr>
              <a:defRPr/>
            </a:lvl1pPr>
          </a:lstStyle>
          <a:p>
            <a:pPr>
              <a:defRPr/>
            </a:pPr>
            <a:fld id="{E78C9E75-97FD-45D9-8ED3-955348887BB1}" type="slidenum">
              <a:rPr lang="zh-TW" altLang="en-US"/>
              <a:pPr>
                <a:defRPr/>
              </a:pPr>
              <a:t>‹#›</a:t>
            </a:fld>
            <a:endParaRPr lang="zh-TW" altLang="en-US"/>
          </a:p>
        </p:txBody>
      </p:sp>
    </p:spTree>
    <p:extLst>
      <p:ext uri="{BB962C8B-B14F-4D97-AF65-F5344CB8AC3E}">
        <p14:creationId xmlns:p14="http://schemas.microsoft.com/office/powerpoint/2010/main" val="349070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10F01D57-3C38-485F-A5BA-38A4154D1BBF}" type="datetime1">
              <a:rPr lang="zh-TW" altLang="en-US"/>
              <a:pPr>
                <a:defRPr/>
              </a:pPr>
              <a:t>2021/10/6</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1B024E28-1ACB-44F7-99BA-BF1B88651E9B}" type="slidenum">
              <a:rPr lang="zh-TW" altLang="en-US"/>
              <a:pPr>
                <a:defRPr/>
              </a:pPr>
              <a:t>‹#›</a:t>
            </a:fld>
            <a:endParaRPr lang="zh-TW" altLang="en-US"/>
          </a:p>
        </p:txBody>
      </p:sp>
    </p:spTree>
    <p:extLst>
      <p:ext uri="{BB962C8B-B14F-4D97-AF65-F5344CB8AC3E}">
        <p14:creationId xmlns:p14="http://schemas.microsoft.com/office/powerpoint/2010/main" val="3125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3"/>
          <p:cNvSpPr>
            <a:spLocks noGrp="1"/>
          </p:cNvSpPr>
          <p:nvPr>
            <p:ph type="dt" sz="half" idx="10"/>
          </p:nvPr>
        </p:nvSpPr>
        <p:spPr/>
        <p:txBody>
          <a:bodyPr/>
          <a:lstStyle>
            <a:lvl1pPr>
              <a:defRPr/>
            </a:lvl1pPr>
          </a:lstStyle>
          <a:p>
            <a:pPr>
              <a:defRPr/>
            </a:pPr>
            <a:fld id="{8B077019-D080-4302-A620-8874F806370A}" type="datetime1">
              <a:rPr lang="zh-TW" altLang="en-US"/>
              <a:pPr>
                <a:defRPr/>
              </a:pPr>
              <a:t>2021/10/6</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897A9801-FC0E-4D88-8A6C-29F1315C8650}" type="slidenum">
              <a:rPr lang="zh-TW" altLang="en-US"/>
              <a:pPr>
                <a:defRPr/>
              </a:pPr>
              <a:t>‹#›</a:t>
            </a:fld>
            <a:endParaRPr lang="zh-TW" altLang="en-US"/>
          </a:p>
        </p:txBody>
      </p:sp>
    </p:spTree>
    <p:extLst>
      <p:ext uri="{BB962C8B-B14F-4D97-AF65-F5344CB8AC3E}">
        <p14:creationId xmlns:p14="http://schemas.microsoft.com/office/powerpoint/2010/main" val="3939223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3"/>
          <p:cNvSpPr>
            <a:spLocks noGrp="1"/>
          </p:cNvSpPr>
          <p:nvPr>
            <p:ph type="dt" sz="half" idx="10"/>
          </p:nvPr>
        </p:nvSpPr>
        <p:spPr/>
        <p:txBody>
          <a:bodyPr/>
          <a:lstStyle>
            <a:lvl1pPr>
              <a:defRPr/>
            </a:lvl1pPr>
          </a:lstStyle>
          <a:p>
            <a:pPr>
              <a:defRPr/>
            </a:pPr>
            <a:fld id="{8075603B-203C-40CF-AAE0-1F27196C21BF}" type="datetime1">
              <a:rPr lang="zh-TW" altLang="en-US"/>
              <a:pPr>
                <a:defRPr/>
              </a:pPr>
              <a:t>2021/10/6</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7227CFAE-FA54-4E36-B923-24FFDDA53C13}" type="slidenum">
              <a:rPr lang="zh-TW" altLang="en-US"/>
              <a:pPr>
                <a:defRPr/>
              </a:pPr>
              <a:t>‹#›</a:t>
            </a:fld>
            <a:endParaRPr lang="zh-TW" altLang="en-US"/>
          </a:p>
        </p:txBody>
      </p:sp>
    </p:spTree>
    <p:extLst>
      <p:ext uri="{BB962C8B-B14F-4D97-AF65-F5344CB8AC3E}">
        <p14:creationId xmlns:p14="http://schemas.microsoft.com/office/powerpoint/2010/main" val="392694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3"/>
          <p:cNvSpPr>
            <a:spLocks noGrp="1"/>
          </p:cNvSpPr>
          <p:nvPr>
            <p:ph type="dt" sz="half" idx="10"/>
          </p:nvPr>
        </p:nvSpPr>
        <p:spPr/>
        <p:txBody>
          <a:bodyPr/>
          <a:lstStyle>
            <a:lvl1pPr>
              <a:defRPr/>
            </a:lvl1pPr>
          </a:lstStyle>
          <a:p>
            <a:pPr>
              <a:defRPr/>
            </a:pPr>
            <a:fld id="{4F77DD28-F6B9-4809-9190-7B5EF78560CB}" type="datetime1">
              <a:rPr lang="zh-TW" altLang="en-US"/>
              <a:pPr>
                <a:defRPr/>
              </a:pPr>
              <a:t>2021/10/6</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C6302B54-F380-403C-8C88-31ABACEBE624}" type="slidenum">
              <a:rPr lang="zh-TW" altLang="en-US"/>
              <a:pPr>
                <a:defRPr/>
              </a:pPr>
              <a:t>‹#›</a:t>
            </a:fld>
            <a:endParaRPr lang="zh-TW" altLang="en-US"/>
          </a:p>
        </p:txBody>
      </p:sp>
    </p:spTree>
    <p:extLst>
      <p:ext uri="{BB962C8B-B14F-4D97-AF65-F5344CB8AC3E}">
        <p14:creationId xmlns:p14="http://schemas.microsoft.com/office/powerpoint/2010/main" val="3978518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1DA7CADA-511E-469A-AB85-F561DD59866F}" type="datetime1">
              <a:rPr lang="zh-TW" altLang="en-US"/>
              <a:pPr>
                <a:defRPr/>
              </a:pPr>
              <a:t>2021/10/6</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0B42FA49-737E-41E5-B3D8-A9D9B2507194}" type="slidenum">
              <a:rPr lang="zh-TW" altLang="en-US"/>
              <a:pPr>
                <a:defRPr/>
              </a:pPr>
              <a:t>‹#›</a:t>
            </a:fld>
            <a:endParaRPr lang="zh-TW" altLang="en-US"/>
          </a:p>
        </p:txBody>
      </p:sp>
    </p:spTree>
    <p:extLst>
      <p:ext uri="{BB962C8B-B14F-4D97-AF65-F5344CB8AC3E}">
        <p14:creationId xmlns:p14="http://schemas.microsoft.com/office/powerpoint/2010/main" val="1785003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E6143870-5F10-4D76-8D8B-89AAD8A00E82}" type="datetime1">
              <a:rPr lang="zh-TW" altLang="en-US"/>
              <a:pPr>
                <a:defRPr/>
              </a:pPr>
              <a:t>2021/10/6</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6E414FB1-0410-4AE1-B822-F1FE73B2D14D}" type="slidenum">
              <a:rPr lang="zh-TW" altLang="en-US"/>
              <a:pPr>
                <a:defRPr/>
              </a:pPr>
              <a:t>‹#›</a:t>
            </a:fld>
            <a:endParaRPr lang="zh-TW" altLang="en-US"/>
          </a:p>
        </p:txBody>
      </p:sp>
    </p:spTree>
    <p:extLst>
      <p:ext uri="{BB962C8B-B14F-4D97-AF65-F5344CB8AC3E}">
        <p14:creationId xmlns:p14="http://schemas.microsoft.com/office/powerpoint/2010/main" val="3491690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60B351BE-0651-4439-A96D-A8AF55668BF6}" type="datetime1">
              <a:rPr lang="zh-TW" altLang="en-US"/>
              <a:pPr>
                <a:defRPr/>
              </a:pPr>
              <a:t>2021/10/6</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E77D47A4-EEE4-40D9-B3F4-E20BDA7A7E13}" type="slidenum">
              <a:rPr lang="zh-TW" altLang="en-US"/>
              <a:pPr>
                <a:defRPr/>
              </a:pPr>
              <a:t>‹#›</a:t>
            </a:fld>
            <a:endParaRPr lang="zh-TW" altLang="en-US"/>
          </a:p>
        </p:txBody>
      </p:sp>
    </p:spTree>
    <p:extLst>
      <p:ext uri="{BB962C8B-B14F-4D97-AF65-F5344CB8AC3E}">
        <p14:creationId xmlns:p14="http://schemas.microsoft.com/office/powerpoint/2010/main" val="1363583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200">
                <a:solidFill>
                  <a:srgbClr val="898989"/>
                </a:solidFill>
                <a:latin typeface="Calibri" pitchFamily="34" charset="0"/>
              </a:defRPr>
            </a:lvl1pPr>
          </a:lstStyle>
          <a:p>
            <a:pPr>
              <a:defRPr/>
            </a:pPr>
            <a:fld id="{3CBE6FA7-69AA-4937-824A-EE5F3C7CC30D}" type="datetime1">
              <a:rPr lang="zh-TW" altLang="en-US"/>
              <a:pPr>
                <a:defRPr/>
              </a:pPr>
              <a:t>2021/10/6</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200">
                <a:solidFill>
                  <a:srgbClr val="898989"/>
                </a:solidFill>
                <a:latin typeface="Calibri" pitchFamily="34"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200">
                <a:solidFill>
                  <a:srgbClr val="898989"/>
                </a:solidFill>
                <a:latin typeface="Calibri" pitchFamily="34" charset="0"/>
              </a:defRPr>
            </a:lvl1pPr>
          </a:lstStyle>
          <a:p>
            <a:pPr>
              <a:defRPr/>
            </a:pPr>
            <a:fld id="{35A37E67-E9F5-4A38-925D-82CDC951CBAE}"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4412" r:id="rId1"/>
    <p:sldLayoutId id="2147484413" r:id="rId2"/>
    <p:sldLayoutId id="2147484403" r:id="rId3"/>
    <p:sldLayoutId id="2147484404" r:id="rId4"/>
    <p:sldLayoutId id="2147484405" r:id="rId5"/>
    <p:sldLayoutId id="2147484406" r:id="rId6"/>
    <p:sldLayoutId id="2147484407" r:id="rId7"/>
    <p:sldLayoutId id="2147484408" r:id="rId8"/>
    <p:sldLayoutId id="2147484409" r:id="rId9"/>
    <p:sldLayoutId id="2147484410" r:id="rId10"/>
    <p:sldLayoutId id="214748441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新細明體"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新細明體"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新細明體"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新細明體"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mail.im.tku.edu.tw/~myday/" TargetMode="External"/><Relationship Id="rId13" Type="http://schemas.openxmlformats.org/officeDocument/2006/relationships/image" Target="../media/image4.tiff"/><Relationship Id="rId3" Type="http://schemas.openxmlformats.org/officeDocument/2006/relationships/hyperlink" Target="https://web.ntpu.edu.tw/~myday/" TargetMode="External"/><Relationship Id="rId7" Type="http://schemas.openxmlformats.org/officeDocument/2006/relationships/hyperlink" Target="http://www.mis.ntpu.edu.tw/" TargetMode="External"/><Relationship Id="rId12" Type="http://schemas.openxmlformats.org/officeDocument/2006/relationships/image" Target="../media/image3.png"/><Relationship Id="rId17" Type="http://schemas.openxmlformats.org/officeDocument/2006/relationships/image" Target="../media/image8.png"/><Relationship Id="rId2" Type="http://schemas.openxmlformats.org/officeDocument/2006/relationships/notesSlide" Target="../notesSlides/notesSlide1.xml"/><Relationship Id="rId16"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hyperlink" Target="https://www.ntpu.edu.tw/" TargetMode="External"/><Relationship Id="rId11" Type="http://schemas.openxmlformats.org/officeDocument/2006/relationships/image" Target="../media/image2.jpg"/><Relationship Id="rId5" Type="http://schemas.openxmlformats.org/officeDocument/2006/relationships/hyperlink" Target="http://www.mis.ntpu.edu.tw/en/" TargetMode="External"/><Relationship Id="rId15" Type="http://schemas.openxmlformats.org/officeDocument/2006/relationships/image" Target="../media/image6.png"/><Relationship Id="rId10" Type="http://schemas.openxmlformats.org/officeDocument/2006/relationships/image" Target="../media/image1.jpeg"/><Relationship Id="rId4" Type="http://schemas.openxmlformats.org/officeDocument/2006/relationships/hyperlink" Target="https://web.ntpu.edu.tw/~myday/cindex.htm" TargetMode="External"/><Relationship Id="rId9" Type="http://schemas.openxmlformats.org/officeDocument/2006/relationships/hyperlink" Target="https://web.ntpu.edu.tw/~myday" TargetMode="External"/><Relationship Id="rId1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投影片編號版面配置區 4"/>
          <p:cNvSpPr>
            <a:spLocks noGrp="1"/>
          </p:cNvSpPr>
          <p:nvPr>
            <p:ph type="sldNum" sz="quarter" idx="12"/>
          </p:nvPr>
        </p:nvSpPr>
        <p:spPr bwMode="auto">
          <a:xfrm>
            <a:off x="6975475" y="6519863"/>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eaLnBrk="1" hangingPunct="1">
              <a:spcBef>
                <a:spcPct val="0"/>
              </a:spcBef>
              <a:buFontTx/>
              <a:buNone/>
            </a:pPr>
            <a:fld id="{D2B16B09-038F-44F4-8EB4-975A60D8103E}" type="slidenum">
              <a:rPr lang="zh-TW" altLang="en-US" sz="1200" smtClean="0">
                <a:solidFill>
                  <a:srgbClr val="898989"/>
                </a:solidFill>
              </a:rPr>
              <a:pPr eaLnBrk="1" hangingPunct="1">
                <a:spcBef>
                  <a:spcPct val="0"/>
                </a:spcBef>
                <a:buFontTx/>
                <a:buNone/>
              </a:pPr>
              <a:t>1</a:t>
            </a:fld>
            <a:endParaRPr lang="zh-TW" altLang="en-US" sz="1200">
              <a:solidFill>
                <a:srgbClr val="898989"/>
              </a:solidFill>
            </a:endParaRPr>
          </a:p>
        </p:txBody>
      </p:sp>
      <p:sp>
        <p:nvSpPr>
          <p:cNvPr id="13" name="副標題 2"/>
          <p:cNvSpPr txBox="1">
            <a:spLocks/>
          </p:cNvSpPr>
          <p:nvPr/>
        </p:nvSpPr>
        <p:spPr bwMode="auto">
          <a:xfrm>
            <a:off x="468313" y="4275089"/>
            <a:ext cx="8207375" cy="2538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lnSpc>
                <a:spcPct val="80000"/>
              </a:lnSpc>
              <a:buFont typeface="Arial" charset="0"/>
              <a:buNone/>
            </a:pPr>
            <a:r>
              <a:rPr kumimoji="0" lang="en-US" altLang="zh-TW" sz="2400" b="1" dirty="0">
                <a:solidFill>
                  <a:srgbClr val="898989"/>
                </a:solidFill>
                <a:cs typeface="Calibri" panose="020F0502020204030204" pitchFamily="34" charset="0"/>
                <a:hlinkClick r:id="rId3"/>
              </a:rPr>
              <a:t>Min-</a:t>
            </a:r>
            <a:r>
              <a:rPr kumimoji="0" lang="en-US" altLang="zh-TW" sz="2400" b="1" dirty="0" err="1">
                <a:solidFill>
                  <a:srgbClr val="898989"/>
                </a:solidFill>
                <a:cs typeface="Calibri" panose="020F0502020204030204" pitchFamily="34" charset="0"/>
                <a:hlinkClick r:id="rId3"/>
              </a:rPr>
              <a:t>Yuh</a:t>
            </a:r>
            <a:r>
              <a:rPr kumimoji="0" lang="en-US" altLang="zh-TW" sz="2400" b="1" dirty="0">
                <a:solidFill>
                  <a:srgbClr val="898989"/>
                </a:solidFill>
                <a:cs typeface="Calibri" panose="020F0502020204030204" pitchFamily="34" charset="0"/>
                <a:hlinkClick r:id="rId3"/>
              </a:rPr>
              <a:t> Day</a:t>
            </a:r>
            <a:endParaRPr kumimoji="0" lang="en-US" altLang="zh-TW" sz="2400" b="1" dirty="0">
              <a:solidFill>
                <a:srgbClr val="898989"/>
              </a:solidFill>
              <a:cs typeface="Calibri" panose="020F0502020204030204" pitchFamily="34" charset="0"/>
            </a:endParaRPr>
          </a:p>
          <a:p>
            <a:pPr algn="ctr" eaLnBrk="1" hangingPunct="1">
              <a:lnSpc>
                <a:spcPct val="80000"/>
              </a:lnSpc>
              <a:buFont typeface="Arial" charset="0"/>
              <a:buNone/>
            </a:pPr>
            <a:r>
              <a:rPr kumimoji="0" lang="zh-TW" altLang="en-US" sz="2400" b="1" dirty="0">
                <a:solidFill>
                  <a:srgbClr val="898989"/>
                </a:solidFill>
                <a:latin typeface="標楷體" pitchFamily="65" charset="-120"/>
                <a:ea typeface="標楷體" pitchFamily="65" charset="-120"/>
                <a:hlinkClick r:id="rId4"/>
              </a:rPr>
              <a:t>戴敏育</a:t>
            </a:r>
            <a:endParaRPr kumimoji="0" lang="en-US" altLang="zh-TW" sz="2400" b="1" dirty="0">
              <a:latin typeface="標楷體" pitchFamily="65" charset="-120"/>
              <a:cs typeface="Times New Roman" pitchFamily="18" charset="0"/>
            </a:endParaRPr>
          </a:p>
          <a:p>
            <a:pPr algn="ctr" eaLnBrk="1" hangingPunct="1">
              <a:lnSpc>
                <a:spcPct val="80000"/>
              </a:lnSpc>
              <a:buNone/>
            </a:pPr>
            <a:r>
              <a:rPr kumimoji="0" lang="en-US" altLang="zh-TW" sz="2400" b="1" dirty="0">
                <a:solidFill>
                  <a:schemeClr val="tx2"/>
                </a:solidFill>
                <a:cs typeface="Calibri" panose="020F0502020204030204" pitchFamily="34" charset="0"/>
              </a:rPr>
              <a:t>Associate Professor</a:t>
            </a:r>
          </a:p>
          <a:p>
            <a:pPr algn="ctr" eaLnBrk="1" hangingPunct="1">
              <a:lnSpc>
                <a:spcPct val="80000"/>
              </a:lnSpc>
              <a:buFont typeface="Arial" charset="0"/>
              <a:buNone/>
            </a:pPr>
            <a:r>
              <a:rPr kumimoji="0" lang="zh-TW" altLang="en-US" sz="2400" b="1" dirty="0">
                <a:solidFill>
                  <a:schemeClr val="tx2"/>
                </a:solidFill>
                <a:latin typeface="標楷體" pitchFamily="65" charset="-120"/>
                <a:ea typeface="標楷體" pitchFamily="65" charset="-120"/>
              </a:rPr>
              <a:t>副教授</a:t>
            </a:r>
            <a:endParaRPr kumimoji="0" lang="en-US" altLang="zh-TW" sz="2400" b="1" dirty="0">
              <a:solidFill>
                <a:schemeClr val="tx2"/>
              </a:solidFill>
              <a:latin typeface="標楷體" pitchFamily="65" charset="-120"/>
              <a:cs typeface="Times New Roman" pitchFamily="18" charset="0"/>
            </a:endParaRPr>
          </a:p>
          <a:p>
            <a:pPr algn="ctr" eaLnBrk="1" hangingPunct="1">
              <a:lnSpc>
                <a:spcPct val="80000"/>
              </a:lnSpc>
              <a:buNone/>
            </a:pPr>
            <a:r>
              <a:rPr lang="en-US" sz="1800" b="1" dirty="0">
                <a:latin typeface="Arial" panose="020B0604020202020204" pitchFamily="34" charset="0"/>
                <a:cs typeface="Arial" panose="020B0604020202020204" pitchFamily="34" charset="0"/>
                <a:hlinkClick r:id="rId5"/>
              </a:rPr>
              <a:t>Institute of Information Management</a:t>
            </a:r>
            <a:r>
              <a:rPr lang="en-US" sz="1800" b="1"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hlinkClick r:id="rId6"/>
              </a:rPr>
              <a:t>National Taipei University</a:t>
            </a:r>
            <a:endParaRPr kumimoji="0" lang="en-US" altLang="zh-TW" sz="1800" b="1" dirty="0">
              <a:solidFill>
                <a:srgbClr val="898989"/>
              </a:solidFill>
              <a:latin typeface="Arial" panose="020B0604020202020204" pitchFamily="34" charset="0"/>
              <a:cs typeface="Arial" panose="020B0604020202020204" pitchFamily="34" charset="0"/>
            </a:endParaRPr>
          </a:p>
          <a:p>
            <a:pPr algn="ctr" eaLnBrk="1" hangingPunct="1">
              <a:lnSpc>
                <a:spcPct val="80000"/>
              </a:lnSpc>
              <a:buNone/>
            </a:pPr>
            <a:r>
              <a:rPr lang="zh-TW" altLang="en-US" sz="2400" b="1" dirty="0">
                <a:latin typeface="DFKai-SB" panose="03000509000000000000" pitchFamily="49" charset="-120"/>
                <a:ea typeface="DFKai-SB" panose="03000509000000000000" pitchFamily="49" charset="-120"/>
                <a:cs typeface="DFKai-SB" panose="03000509000000000000" pitchFamily="49" charset="-120"/>
                <a:hlinkClick r:id="rId6"/>
              </a:rPr>
              <a:t>國立臺北大學</a:t>
            </a:r>
            <a:r>
              <a:rPr lang="zh-TW" altLang="en-US" sz="2400" b="1" dirty="0">
                <a:latin typeface="DFKai-SB" panose="03000509000000000000" pitchFamily="49" charset="-120"/>
                <a:ea typeface="DFKai-SB" panose="03000509000000000000" pitchFamily="49" charset="-120"/>
                <a:cs typeface="DFKai-SB" panose="03000509000000000000" pitchFamily="49" charset="-120"/>
              </a:rPr>
              <a:t> </a:t>
            </a:r>
            <a:r>
              <a:rPr lang="zh-TW" altLang="en-US" sz="2400" b="1" dirty="0">
                <a:latin typeface="DFKai-SB" panose="03000509000000000000" pitchFamily="49" charset="-120"/>
                <a:ea typeface="DFKai-SB" panose="03000509000000000000" pitchFamily="49" charset="-120"/>
                <a:cs typeface="DFKai-SB" panose="03000509000000000000" pitchFamily="49" charset="-120"/>
                <a:hlinkClick r:id="rId7"/>
              </a:rPr>
              <a:t>資訊管理研究所</a:t>
            </a:r>
            <a:endParaRPr kumimoji="0" lang="en-US" altLang="zh-TW" sz="2400" b="1" dirty="0">
              <a:solidFill>
                <a:srgbClr val="898989"/>
              </a:solidFill>
              <a:latin typeface="DFKai-SB" panose="03000509000000000000" pitchFamily="49" charset="-120"/>
              <a:ea typeface="DFKai-SB" panose="03000509000000000000" pitchFamily="49" charset="-120"/>
              <a:cs typeface="DFKai-SB" panose="03000509000000000000" pitchFamily="49" charset="-120"/>
            </a:endParaRPr>
          </a:p>
          <a:p>
            <a:pPr algn="ctr" eaLnBrk="1" hangingPunct="1">
              <a:lnSpc>
                <a:spcPct val="80000"/>
              </a:lnSpc>
              <a:buFont typeface="Arial" charset="0"/>
              <a:buNone/>
            </a:pPr>
            <a:endParaRPr kumimoji="0" lang="en-US" altLang="zh-TW" sz="600" b="1" dirty="0">
              <a:solidFill>
                <a:srgbClr val="898989"/>
              </a:solidFill>
              <a:cs typeface="Times New Roman" pitchFamily="18" charset="0"/>
              <a:hlinkClick r:id="rId8"/>
            </a:endParaRPr>
          </a:p>
          <a:p>
            <a:pPr algn="ctr" eaLnBrk="1" hangingPunct="1">
              <a:lnSpc>
                <a:spcPct val="80000"/>
              </a:lnSpc>
              <a:buNone/>
            </a:pPr>
            <a:r>
              <a:rPr lang="en-US" sz="1200" dirty="0">
                <a:latin typeface="Arial" panose="020B0604020202020204" pitchFamily="34" charset="0"/>
                <a:cs typeface="Arial" panose="020B0604020202020204" pitchFamily="34" charset="0"/>
                <a:hlinkClick r:id="rId9"/>
              </a:rPr>
              <a:t>https://web.ntpu.edu.tw/~myday</a:t>
            </a:r>
            <a:endParaRPr lang="en-US" sz="1200" dirty="0">
              <a:latin typeface="Arial" panose="020B0604020202020204" pitchFamily="34" charset="0"/>
              <a:cs typeface="Arial" panose="020B0604020202020204" pitchFamily="34" charset="0"/>
            </a:endParaRPr>
          </a:p>
          <a:p>
            <a:pPr algn="ctr" eaLnBrk="1" hangingPunct="1">
              <a:lnSpc>
                <a:spcPct val="80000"/>
              </a:lnSpc>
              <a:buNone/>
            </a:pPr>
            <a:r>
              <a:rPr kumimoji="0" lang="en-US" altLang="zh-TW" sz="1200" dirty="0">
                <a:solidFill>
                  <a:srgbClr val="898989"/>
                </a:solidFill>
                <a:cs typeface="Times New Roman" pitchFamily="18" charset="0"/>
              </a:rPr>
              <a:t>2021-10-07</a:t>
            </a:r>
            <a:endParaRPr kumimoji="0" lang="zh-TW" altLang="en-US" sz="2500" dirty="0">
              <a:solidFill>
                <a:srgbClr val="898989"/>
              </a:solidFill>
              <a:ea typeface="標楷體" pitchFamily="65" charset="-120"/>
            </a:endParaRPr>
          </a:p>
        </p:txBody>
      </p:sp>
      <p:pic>
        <p:nvPicPr>
          <p:cNvPr id="14" name="Picture 4" descr="http://mail.tku.edu.tw/myday/images/Myday_Photo.jpg"/>
          <p:cNvPicPr>
            <a:picLocks noChangeAspect="1" noChangeArrowheads="1"/>
          </p:cNvPicPr>
          <p:nvPr/>
        </p:nvPicPr>
        <p:blipFill>
          <a:blip r:embed="rId10">
            <a:extLst>
              <a:ext uri="{28A0092B-C50C-407E-A947-70E740481C1C}">
                <a14:useLocalDpi xmlns:a14="http://schemas.microsoft.com/office/drawing/2010/main" val="0"/>
              </a:ext>
            </a:extLst>
          </a:blip>
          <a:srcRect l="10527" t="1544" r="10527" b="25148"/>
          <a:stretch>
            <a:fillRect/>
          </a:stretch>
        </p:blipFill>
        <p:spPr bwMode="auto">
          <a:xfrm>
            <a:off x="2051050" y="4256311"/>
            <a:ext cx="1135063" cy="140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1">
            <a:extLst>
              <a:ext uri="{FF2B5EF4-FFF2-40B4-BE49-F238E27FC236}">
                <a16:creationId xmlns:a16="http://schemas.microsoft.com/office/drawing/2014/main" id="{6CBFA1A4-AC60-1C47-BA18-7524ED7AAE8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23" name="Picture 22">
            <a:extLst>
              <a:ext uri="{FF2B5EF4-FFF2-40B4-BE49-F238E27FC236}">
                <a16:creationId xmlns:a16="http://schemas.microsoft.com/office/drawing/2014/main" id="{2D2BED8B-FC41-4348-9A46-5D09945BBE2E}"/>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pic>
        <p:nvPicPr>
          <p:cNvPr id="2" name="Picture 1">
            <a:extLst>
              <a:ext uri="{FF2B5EF4-FFF2-40B4-BE49-F238E27FC236}">
                <a16:creationId xmlns:a16="http://schemas.microsoft.com/office/drawing/2014/main" id="{266FCE0F-C2EA-8046-B2DA-92E24A6449F2}"/>
              </a:ext>
            </a:extLst>
          </p:cNvPr>
          <p:cNvPicPr>
            <a:picLocks noChangeAspect="1"/>
          </p:cNvPicPr>
          <p:nvPr/>
        </p:nvPicPr>
        <p:blipFill>
          <a:blip r:embed="rId13"/>
          <a:stretch>
            <a:fillRect/>
          </a:stretch>
        </p:blipFill>
        <p:spPr>
          <a:xfrm>
            <a:off x="8244408" y="6021288"/>
            <a:ext cx="791692" cy="791692"/>
          </a:xfrm>
          <a:prstGeom prst="rect">
            <a:avLst/>
          </a:prstGeom>
        </p:spPr>
      </p:pic>
      <p:sp>
        <p:nvSpPr>
          <p:cNvPr id="9" name="標題 1">
            <a:extLst>
              <a:ext uri="{FF2B5EF4-FFF2-40B4-BE49-F238E27FC236}">
                <a16:creationId xmlns:a16="http://schemas.microsoft.com/office/drawing/2014/main" id="{A34BDED1-F1F5-204A-B6DA-992C3692A2B7}"/>
              </a:ext>
            </a:extLst>
          </p:cNvPr>
          <p:cNvSpPr>
            <a:spLocks noGrp="1"/>
          </p:cNvSpPr>
          <p:nvPr>
            <p:ph type="ctrTitle"/>
          </p:nvPr>
        </p:nvSpPr>
        <p:spPr>
          <a:xfrm>
            <a:off x="1295636" y="71465"/>
            <a:ext cx="6552728" cy="1339425"/>
          </a:xfrm>
        </p:spPr>
        <p:txBody>
          <a:bodyPr/>
          <a:lstStyle/>
          <a:p>
            <a:pPr eaLnBrk="1" hangingPunct="1"/>
            <a:r>
              <a:rPr lang="zh-TW" altLang="en-US" sz="4800" dirty="0">
                <a:solidFill>
                  <a:schemeClr val="tx2"/>
                </a:solidFill>
              </a:rPr>
              <a:t>軟體工程</a:t>
            </a:r>
            <a:br>
              <a:rPr lang="zh-TW" altLang="en-US" dirty="0">
                <a:solidFill>
                  <a:schemeClr val="tx2"/>
                </a:solidFill>
              </a:rPr>
            </a:br>
            <a:r>
              <a:rPr lang="en-US" altLang="zh-TW" dirty="0">
                <a:solidFill>
                  <a:schemeClr val="tx2"/>
                </a:solidFill>
              </a:rPr>
              <a:t>(Software Engineering)</a:t>
            </a:r>
          </a:p>
        </p:txBody>
      </p:sp>
      <p:sp>
        <p:nvSpPr>
          <p:cNvPr id="12" name="文字方塊 5">
            <a:extLst>
              <a:ext uri="{FF2B5EF4-FFF2-40B4-BE49-F238E27FC236}">
                <a16:creationId xmlns:a16="http://schemas.microsoft.com/office/drawing/2014/main" id="{CB47C35F-F35B-AF46-BF6C-377746D99CAB}"/>
              </a:ext>
            </a:extLst>
          </p:cNvPr>
          <p:cNvSpPr txBox="1">
            <a:spLocks noChangeArrowheads="1"/>
          </p:cNvSpPr>
          <p:nvPr/>
        </p:nvSpPr>
        <p:spPr bwMode="auto">
          <a:xfrm>
            <a:off x="2231442" y="3429000"/>
            <a:ext cx="468111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spcBef>
                <a:spcPct val="0"/>
              </a:spcBef>
              <a:buFontTx/>
              <a:buNone/>
            </a:pPr>
            <a:r>
              <a:rPr kumimoji="0" lang="en-US" altLang="zh-TW" sz="1600" dirty="0">
                <a:solidFill>
                  <a:srgbClr val="7F7F7F"/>
                </a:solidFill>
              </a:rPr>
              <a:t>1101SE03</a:t>
            </a:r>
          </a:p>
          <a:p>
            <a:pPr algn="ctr" eaLnBrk="1" hangingPunct="1">
              <a:spcBef>
                <a:spcPct val="0"/>
              </a:spcBef>
              <a:buFontTx/>
              <a:buNone/>
            </a:pPr>
            <a:r>
              <a:rPr kumimoji="0" lang="en-US" altLang="zh-TW" sz="1600" dirty="0">
                <a:solidFill>
                  <a:srgbClr val="7F7F7F"/>
                </a:solidFill>
              </a:rPr>
              <a:t>MBA, IM, NTPU </a:t>
            </a:r>
            <a:r>
              <a:rPr kumimoji="0" lang="is-IS" altLang="zh-TW" sz="1600" dirty="0">
                <a:solidFill>
                  <a:srgbClr val="7F7F7F"/>
                </a:solidFill>
              </a:rPr>
              <a:t>(M6131) (Fall 2021)</a:t>
            </a:r>
            <a:br>
              <a:rPr kumimoji="0" lang="is-IS" altLang="zh-TW" sz="1600" dirty="0">
                <a:solidFill>
                  <a:srgbClr val="7F7F7F"/>
                </a:solidFill>
              </a:rPr>
            </a:br>
            <a:r>
              <a:rPr kumimoji="0" lang="en-US" altLang="ja-JP" sz="1600" dirty="0">
                <a:solidFill>
                  <a:srgbClr val="7F7F7F"/>
                </a:solidFill>
              </a:rPr>
              <a:t> Thu 11, 12, 13 (19:25-22:10) (209)</a:t>
            </a:r>
          </a:p>
        </p:txBody>
      </p:sp>
      <p:pic>
        <p:nvPicPr>
          <p:cNvPr id="15" name="Picture 14">
            <a:extLst>
              <a:ext uri="{FF2B5EF4-FFF2-40B4-BE49-F238E27FC236}">
                <a16:creationId xmlns:a16="http://schemas.microsoft.com/office/drawing/2014/main" id="{90642F81-C81E-5F4D-A185-542750238EBD}"/>
              </a:ext>
            </a:extLst>
          </p:cNvPr>
          <p:cNvPicPr>
            <a:picLocks noChangeAspect="1"/>
          </p:cNvPicPr>
          <p:nvPr/>
        </p:nvPicPr>
        <p:blipFill>
          <a:blip r:embed="rId14"/>
          <a:stretch>
            <a:fillRect/>
          </a:stretch>
        </p:blipFill>
        <p:spPr>
          <a:xfrm>
            <a:off x="330511" y="4717652"/>
            <a:ext cx="421513" cy="511280"/>
          </a:xfrm>
          <a:prstGeom prst="rect">
            <a:avLst/>
          </a:prstGeom>
        </p:spPr>
      </p:pic>
      <p:pic>
        <p:nvPicPr>
          <p:cNvPr id="16" name="Picture 15">
            <a:extLst>
              <a:ext uri="{FF2B5EF4-FFF2-40B4-BE49-F238E27FC236}">
                <a16:creationId xmlns:a16="http://schemas.microsoft.com/office/drawing/2014/main" id="{7D5043A7-D8CA-AF44-A21C-29BC06058190}"/>
              </a:ext>
            </a:extLst>
          </p:cNvPr>
          <p:cNvPicPr>
            <a:picLocks noChangeAspect="1"/>
          </p:cNvPicPr>
          <p:nvPr/>
        </p:nvPicPr>
        <p:blipFill>
          <a:blip r:embed="rId15"/>
          <a:stretch>
            <a:fillRect/>
          </a:stretch>
        </p:blipFill>
        <p:spPr>
          <a:xfrm>
            <a:off x="35496" y="5149968"/>
            <a:ext cx="511280" cy="511280"/>
          </a:xfrm>
          <a:prstGeom prst="rect">
            <a:avLst/>
          </a:prstGeom>
        </p:spPr>
      </p:pic>
      <p:pic>
        <p:nvPicPr>
          <p:cNvPr id="17" name="Picture 16">
            <a:extLst>
              <a:ext uri="{FF2B5EF4-FFF2-40B4-BE49-F238E27FC236}">
                <a16:creationId xmlns:a16="http://schemas.microsoft.com/office/drawing/2014/main" id="{DC2B377C-CA70-284D-891C-0ECB15F29C5B}"/>
              </a:ext>
            </a:extLst>
          </p:cNvPr>
          <p:cNvPicPr>
            <a:picLocks noChangeAspect="1"/>
          </p:cNvPicPr>
          <p:nvPr/>
        </p:nvPicPr>
        <p:blipFill>
          <a:blip r:embed="rId16"/>
          <a:stretch>
            <a:fillRect/>
          </a:stretch>
        </p:blipFill>
        <p:spPr>
          <a:xfrm>
            <a:off x="535691" y="5145274"/>
            <a:ext cx="511280" cy="511280"/>
          </a:xfrm>
          <a:prstGeom prst="rect">
            <a:avLst/>
          </a:prstGeom>
        </p:spPr>
      </p:pic>
      <p:pic>
        <p:nvPicPr>
          <p:cNvPr id="18" name="Picture 17">
            <a:extLst>
              <a:ext uri="{FF2B5EF4-FFF2-40B4-BE49-F238E27FC236}">
                <a16:creationId xmlns:a16="http://schemas.microsoft.com/office/drawing/2014/main" id="{0C703043-6CA3-644F-980A-8305B707C476}"/>
              </a:ext>
            </a:extLst>
          </p:cNvPr>
          <p:cNvPicPr>
            <a:picLocks noChangeAspect="1"/>
          </p:cNvPicPr>
          <p:nvPr/>
        </p:nvPicPr>
        <p:blipFill>
          <a:blip r:embed="rId17"/>
          <a:stretch>
            <a:fillRect/>
          </a:stretch>
        </p:blipFill>
        <p:spPr>
          <a:xfrm>
            <a:off x="93158" y="4195264"/>
            <a:ext cx="935665" cy="421967"/>
          </a:xfrm>
          <a:prstGeom prst="rect">
            <a:avLst/>
          </a:prstGeom>
        </p:spPr>
      </p:pic>
      <p:sp>
        <p:nvSpPr>
          <p:cNvPr id="19" name="標題 1">
            <a:extLst>
              <a:ext uri="{FF2B5EF4-FFF2-40B4-BE49-F238E27FC236}">
                <a16:creationId xmlns:a16="http://schemas.microsoft.com/office/drawing/2014/main" id="{8901F167-19ED-104B-BC59-281C5016CDFC}"/>
              </a:ext>
            </a:extLst>
          </p:cNvPr>
          <p:cNvSpPr txBox="1">
            <a:spLocks/>
          </p:cNvSpPr>
          <p:nvPr/>
        </p:nvSpPr>
        <p:spPr bwMode="auto">
          <a:xfrm>
            <a:off x="179512" y="1412776"/>
            <a:ext cx="8784976" cy="1976745"/>
          </a:xfrm>
          <a:prstGeom prst="rect">
            <a:avLst/>
          </a:prstGeom>
          <a:noFill/>
          <a:ln>
            <a:noFill/>
          </a:ln>
        </p:spPr>
        <p:txBody>
          <a:bodyPr anchor="ct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spcBef>
                <a:spcPct val="0"/>
              </a:spcBef>
              <a:buFontTx/>
              <a:buNone/>
            </a:pPr>
            <a:r>
              <a:rPr lang="zh-TW" altLang="en-US" sz="4400" b="1" dirty="0">
                <a:solidFill>
                  <a:srgbClr val="C00000"/>
                </a:solidFill>
                <a:ea typeface="標楷體" pitchFamily="65" charset="-120"/>
              </a:rPr>
              <a:t>敏捷軟體工程：</a:t>
            </a:r>
            <a:br>
              <a:rPr lang="en-US" altLang="zh-TW" sz="4400" b="1" dirty="0">
                <a:solidFill>
                  <a:srgbClr val="C00000"/>
                </a:solidFill>
                <a:ea typeface="標楷體" pitchFamily="65" charset="-120"/>
              </a:rPr>
            </a:br>
            <a:r>
              <a:rPr lang="zh-TW" altLang="en-US" sz="4000" b="1" dirty="0">
                <a:solidFill>
                  <a:srgbClr val="C00000"/>
                </a:solidFill>
                <a:ea typeface="標楷體" pitchFamily="65" charset="-120"/>
              </a:rPr>
              <a:t>敏捷方法、</a:t>
            </a:r>
            <a:r>
              <a:rPr lang="en-US" altLang="zh-TW" sz="4000" b="1" dirty="0">
                <a:solidFill>
                  <a:srgbClr val="C00000"/>
                </a:solidFill>
                <a:ea typeface="標楷體" pitchFamily="65" charset="-120"/>
              </a:rPr>
              <a:t>Scrum</a:t>
            </a:r>
            <a:r>
              <a:rPr lang="zh-TW" altLang="en-US" sz="4000" b="1" dirty="0">
                <a:solidFill>
                  <a:srgbClr val="C00000"/>
                </a:solidFill>
                <a:ea typeface="標楷體" pitchFamily="65" charset="-120"/>
              </a:rPr>
              <a:t>、 極限程式設計</a:t>
            </a:r>
            <a:br>
              <a:rPr lang="en-US" altLang="zh-TW" sz="3600" b="1" dirty="0">
                <a:solidFill>
                  <a:srgbClr val="C00000"/>
                </a:solidFill>
                <a:ea typeface="標楷體" pitchFamily="65" charset="-120"/>
              </a:rPr>
            </a:br>
            <a:r>
              <a:rPr lang="en-US" altLang="zh-TW" sz="2800" b="1" dirty="0">
                <a:solidFill>
                  <a:srgbClr val="C00000"/>
                </a:solidFill>
                <a:ea typeface="標楷體" pitchFamily="65" charset="-120"/>
              </a:rPr>
              <a:t>(Agile Software Engineering:  </a:t>
            </a:r>
            <a:br>
              <a:rPr lang="en-US" altLang="zh-TW" sz="2800" b="1" dirty="0">
                <a:solidFill>
                  <a:srgbClr val="C00000"/>
                </a:solidFill>
                <a:ea typeface="標楷體" pitchFamily="65" charset="-120"/>
              </a:rPr>
            </a:br>
            <a:r>
              <a:rPr lang="en-US" altLang="zh-TW" sz="2800" b="1" dirty="0">
                <a:solidFill>
                  <a:srgbClr val="C00000"/>
                </a:solidFill>
                <a:ea typeface="標楷體" pitchFamily="65" charset="-120"/>
              </a:rPr>
              <a:t>Agile methods, Scrum, and Extreme Programming)</a:t>
            </a:r>
          </a:p>
        </p:txBody>
      </p:sp>
    </p:spTree>
    <p:extLst>
      <p:ext uri="{BB962C8B-B14F-4D97-AF65-F5344CB8AC3E}">
        <p14:creationId xmlns:p14="http://schemas.microsoft.com/office/powerpoint/2010/main" val="2192504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0"/>
            <a:ext cx="8229600" cy="1030924"/>
          </a:xfrm>
        </p:spPr>
        <p:txBody>
          <a:bodyPr/>
          <a:lstStyle/>
          <a:p>
            <a:r>
              <a:rPr lang="en-US" dirty="0">
                <a:solidFill>
                  <a:schemeClr val="tx2"/>
                </a:solidFill>
              </a:rPr>
              <a:t>Product management concerns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10</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637916" y="3183043"/>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4618529" y="2652589"/>
            <a:ext cx="52978" cy="530454"/>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5311927" y="4671528"/>
            <a:ext cx="627408" cy="381008"/>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3377869" y="4671528"/>
            <a:ext cx="547262" cy="30187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3" name="Arc 32">
            <a:extLst>
              <a:ext uri="{FF2B5EF4-FFF2-40B4-BE49-F238E27FC236}">
                <a16:creationId xmlns:a16="http://schemas.microsoft.com/office/drawing/2014/main" id="{B90BB890-DAF0-F941-A1D5-9E7FFA8488D1}"/>
              </a:ext>
            </a:extLst>
          </p:cNvPr>
          <p:cNvSpPr/>
          <p:nvPr/>
        </p:nvSpPr>
        <p:spPr>
          <a:xfrm>
            <a:off x="2177318" y="1730395"/>
            <a:ext cx="5022974" cy="4598793"/>
          </a:xfrm>
          <a:prstGeom prst="arc">
            <a:avLst>
              <a:gd name="adj1" fmla="val 9741802"/>
              <a:gd name="adj2" fmla="val 14635118"/>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5CE6C5C4-5FEB-A14D-A26F-29680D3A7CA9}"/>
              </a:ext>
            </a:extLst>
          </p:cNvPr>
          <p:cNvSpPr/>
          <p:nvPr/>
        </p:nvSpPr>
        <p:spPr>
          <a:xfrm>
            <a:off x="2177318" y="1730395"/>
            <a:ext cx="5022974" cy="4598793"/>
          </a:xfrm>
          <a:prstGeom prst="arc">
            <a:avLst>
              <a:gd name="adj1" fmla="val 3775274"/>
              <a:gd name="adj2" fmla="val 7120452"/>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B641726D-2A04-C344-867A-777D0D9C13A5}"/>
              </a:ext>
            </a:extLst>
          </p:cNvPr>
          <p:cNvSpPr/>
          <p:nvPr/>
        </p:nvSpPr>
        <p:spPr>
          <a:xfrm>
            <a:off x="2177318" y="1730395"/>
            <a:ext cx="5022974" cy="4598793"/>
          </a:xfrm>
          <a:prstGeom prst="arc">
            <a:avLst>
              <a:gd name="adj1" fmla="val 17753740"/>
              <a:gd name="adj2" fmla="val 1006704"/>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Oval 38">
            <a:extLst>
              <a:ext uri="{FF2B5EF4-FFF2-40B4-BE49-F238E27FC236}">
                <a16:creationId xmlns:a16="http://schemas.microsoft.com/office/drawing/2014/main" id="{CF45E486-27D8-CF45-B954-E18AA9D79371}"/>
              </a:ext>
            </a:extLst>
          </p:cNvPr>
          <p:cNvSpPr/>
          <p:nvPr/>
        </p:nvSpPr>
        <p:spPr>
          <a:xfrm>
            <a:off x="3690894" y="908720"/>
            <a:ext cx="1961226" cy="1743869"/>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Business </a:t>
            </a:r>
            <a:br>
              <a:rPr lang="en-US" sz="2600" dirty="0">
                <a:solidFill>
                  <a:schemeClr val="tx1"/>
                </a:solidFill>
              </a:rPr>
            </a:br>
            <a:r>
              <a:rPr lang="en-US" sz="2600" dirty="0">
                <a:solidFill>
                  <a:schemeClr val="tx1"/>
                </a:solidFill>
              </a:rPr>
              <a:t>needs</a:t>
            </a:r>
          </a:p>
        </p:txBody>
      </p:sp>
      <p:sp>
        <p:nvSpPr>
          <p:cNvPr id="40" name="Oval 39">
            <a:extLst>
              <a:ext uri="{FF2B5EF4-FFF2-40B4-BE49-F238E27FC236}">
                <a16:creationId xmlns:a16="http://schemas.microsoft.com/office/drawing/2014/main" id="{5C4926C6-4649-FC44-BCBF-0BF5FAEC0729}"/>
              </a:ext>
            </a:extLst>
          </p:cNvPr>
          <p:cNvSpPr/>
          <p:nvPr/>
        </p:nvSpPr>
        <p:spPr>
          <a:xfrm>
            <a:off x="1703858" y="4718016"/>
            <a:ext cx="1961226" cy="1743869"/>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Technology </a:t>
            </a:r>
            <a:br>
              <a:rPr lang="en-US" sz="2600" dirty="0">
                <a:solidFill>
                  <a:schemeClr val="tx1"/>
                </a:solidFill>
              </a:rPr>
            </a:br>
            <a:r>
              <a:rPr lang="en-US" sz="2600" dirty="0">
                <a:solidFill>
                  <a:schemeClr val="tx1"/>
                </a:solidFill>
              </a:rPr>
              <a:t>constraints</a:t>
            </a:r>
          </a:p>
        </p:txBody>
      </p:sp>
      <p:sp>
        <p:nvSpPr>
          <p:cNvPr id="44" name="Oval 43">
            <a:extLst>
              <a:ext uri="{FF2B5EF4-FFF2-40B4-BE49-F238E27FC236}">
                <a16:creationId xmlns:a16="http://schemas.microsoft.com/office/drawing/2014/main" id="{FF10589E-910A-A640-945F-3E5E43895909}"/>
              </a:ext>
            </a:extLst>
          </p:cNvPr>
          <p:cNvSpPr/>
          <p:nvPr/>
        </p:nvSpPr>
        <p:spPr>
          <a:xfrm>
            <a:off x="5652120" y="4797152"/>
            <a:ext cx="1961226" cy="1743869"/>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Customer </a:t>
            </a:r>
            <a:br>
              <a:rPr lang="en-US" sz="2600" dirty="0">
                <a:solidFill>
                  <a:schemeClr val="tx1"/>
                </a:solidFill>
              </a:rPr>
            </a:br>
            <a:r>
              <a:rPr lang="en-US" sz="2600" dirty="0">
                <a:solidFill>
                  <a:schemeClr val="tx1"/>
                </a:solidFill>
              </a:rPr>
              <a:t>experience</a:t>
            </a:r>
          </a:p>
        </p:txBody>
      </p:sp>
    </p:spTree>
    <p:extLst>
      <p:ext uri="{BB962C8B-B14F-4D97-AF65-F5344CB8AC3E}">
        <p14:creationId xmlns:p14="http://schemas.microsoft.com/office/powerpoint/2010/main" val="2095755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0"/>
            <a:ext cx="8229600" cy="1391588"/>
          </a:xfrm>
        </p:spPr>
        <p:txBody>
          <a:bodyPr/>
          <a:lstStyle/>
          <a:p>
            <a:r>
              <a:rPr lang="en-US" dirty="0">
                <a:solidFill>
                  <a:schemeClr val="tx2"/>
                </a:solidFill>
              </a:rPr>
              <a:t>Technical interactions of </a:t>
            </a:r>
            <a:br>
              <a:rPr lang="en-US" dirty="0">
                <a:solidFill>
                  <a:schemeClr val="tx2"/>
                </a:solidFill>
              </a:rPr>
            </a:br>
            <a:r>
              <a:rPr lang="en-US" dirty="0">
                <a:solidFill>
                  <a:schemeClr val="tx2"/>
                </a:solidFill>
              </a:rPr>
              <a:t>product managers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11</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637916" y="3095358"/>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p:cNvCxnSpPr>
          <p:nvPr/>
        </p:nvCxnSpPr>
        <p:spPr>
          <a:xfrm flipH="1" flipV="1">
            <a:off x="4612573" y="2534906"/>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FA3CAFD3-1096-4A49-B367-BF0108CA1BAC}"/>
              </a:ext>
            </a:extLst>
          </p:cNvPr>
          <p:cNvSpPr>
            <a:spLocks noChangeArrowheads="1"/>
          </p:cNvSpPr>
          <p:nvPr/>
        </p:nvSpPr>
        <p:spPr bwMode="auto">
          <a:xfrm>
            <a:off x="971600" y="2564904"/>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Product </a:t>
            </a:r>
            <a:br>
              <a:rPr lang="en-US" sz="2200" dirty="0">
                <a:latin typeface="+mn-lt"/>
                <a:ea typeface="+mn-ea"/>
              </a:rPr>
            </a:br>
            <a:r>
              <a:rPr lang="en-US" sz="2200" dirty="0">
                <a:latin typeface="+mn-lt"/>
                <a:ea typeface="+mn-ea"/>
              </a:rPr>
              <a:t>backlog management</a:t>
            </a:r>
          </a:p>
        </p:txBody>
      </p:sp>
      <p:sp>
        <p:nvSpPr>
          <p:cNvPr id="26" name="Rounded Rectangle 25">
            <a:extLst>
              <a:ext uri="{FF2B5EF4-FFF2-40B4-BE49-F238E27FC236}">
                <a16:creationId xmlns:a16="http://schemas.microsoft.com/office/drawing/2014/main" id="{FA5EA15E-1EE4-BB4F-B800-8A06560A3046}"/>
              </a:ext>
            </a:extLst>
          </p:cNvPr>
          <p:cNvSpPr>
            <a:spLocks noChangeArrowheads="1"/>
          </p:cNvSpPr>
          <p:nvPr/>
        </p:nvSpPr>
        <p:spPr bwMode="auto">
          <a:xfrm>
            <a:off x="3637165" y="1517236"/>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Product </a:t>
            </a:r>
            <a:br>
              <a:rPr lang="en-US" sz="2200" dirty="0">
                <a:latin typeface="+mn-lt"/>
                <a:ea typeface="+mn-ea"/>
              </a:rPr>
            </a:br>
            <a:r>
              <a:rPr lang="en-US" sz="2200" dirty="0">
                <a:latin typeface="+mn-lt"/>
                <a:ea typeface="+mn-ea"/>
              </a:rPr>
              <a:t>vision management</a:t>
            </a:r>
          </a:p>
        </p:txBody>
      </p:sp>
      <p:sp>
        <p:nvSpPr>
          <p:cNvPr id="27" name="Rounded Rectangle 26">
            <a:extLst>
              <a:ext uri="{FF2B5EF4-FFF2-40B4-BE49-F238E27FC236}">
                <a16:creationId xmlns:a16="http://schemas.microsoft.com/office/drawing/2014/main" id="{B532AB51-04A7-3D45-A465-5343822D1580}"/>
              </a:ext>
            </a:extLst>
          </p:cNvPr>
          <p:cNvSpPr>
            <a:spLocks noChangeArrowheads="1"/>
          </p:cNvSpPr>
          <p:nvPr/>
        </p:nvSpPr>
        <p:spPr bwMode="auto">
          <a:xfrm>
            <a:off x="1003642" y="4365104"/>
            <a:ext cx="1962729" cy="1017670"/>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Acceptance </a:t>
            </a:r>
            <a:br>
              <a:rPr lang="en-US" sz="2200" dirty="0">
                <a:latin typeface="+mn-lt"/>
                <a:ea typeface="+mn-ea"/>
              </a:rPr>
            </a:br>
            <a:r>
              <a:rPr lang="en-US" sz="2200" dirty="0">
                <a:latin typeface="+mn-lt"/>
                <a:ea typeface="+mn-ea"/>
              </a:rPr>
              <a:t>testing</a:t>
            </a:r>
          </a:p>
        </p:txBody>
      </p:sp>
      <p:sp>
        <p:nvSpPr>
          <p:cNvPr id="29" name="Rounded Rectangle 28">
            <a:extLst>
              <a:ext uri="{FF2B5EF4-FFF2-40B4-BE49-F238E27FC236}">
                <a16:creationId xmlns:a16="http://schemas.microsoft.com/office/drawing/2014/main" id="{0F2110A9-5DD6-8C4E-8E1F-E46C8E26634B}"/>
              </a:ext>
            </a:extLst>
          </p:cNvPr>
          <p:cNvSpPr>
            <a:spLocks noChangeArrowheads="1"/>
          </p:cNvSpPr>
          <p:nvPr/>
        </p:nvSpPr>
        <p:spPr bwMode="auto">
          <a:xfrm>
            <a:off x="3714828" y="5368713"/>
            <a:ext cx="1807402" cy="1157183"/>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User </a:t>
            </a:r>
            <a:br>
              <a:rPr lang="en-US" sz="2200" dirty="0">
                <a:latin typeface="+mn-lt"/>
                <a:ea typeface="+mn-ea"/>
              </a:rPr>
            </a:br>
            <a:r>
              <a:rPr lang="en-US" sz="2200" dirty="0">
                <a:latin typeface="+mn-lt"/>
                <a:ea typeface="+mn-ea"/>
              </a:rPr>
              <a:t>interface </a:t>
            </a:r>
            <a:br>
              <a:rPr lang="en-US" sz="2200" dirty="0">
                <a:latin typeface="+mn-lt"/>
                <a:ea typeface="+mn-ea"/>
              </a:rPr>
            </a:br>
            <a:r>
              <a:rPr lang="en-US" sz="2200" dirty="0">
                <a:latin typeface="+mn-lt"/>
                <a:ea typeface="+mn-ea"/>
              </a:rPr>
              <a:t>design</a:t>
            </a:r>
          </a:p>
        </p:txBody>
      </p:sp>
      <p:sp>
        <p:nvSpPr>
          <p:cNvPr id="30" name="Rounded Rectangle 29">
            <a:extLst>
              <a:ext uri="{FF2B5EF4-FFF2-40B4-BE49-F238E27FC236}">
                <a16:creationId xmlns:a16="http://schemas.microsoft.com/office/drawing/2014/main" id="{09647544-1085-F444-BF6C-2A7BCD12B563}"/>
              </a:ext>
            </a:extLst>
          </p:cNvPr>
          <p:cNvSpPr>
            <a:spLocks noChangeArrowheads="1"/>
          </p:cNvSpPr>
          <p:nvPr/>
        </p:nvSpPr>
        <p:spPr bwMode="auto">
          <a:xfrm>
            <a:off x="6209671" y="4365104"/>
            <a:ext cx="1962729" cy="1017670"/>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Customer </a:t>
            </a:r>
            <a:br>
              <a:rPr lang="en-US" sz="2200" dirty="0">
                <a:latin typeface="+mn-lt"/>
                <a:ea typeface="+mn-ea"/>
              </a:rPr>
            </a:br>
            <a:r>
              <a:rPr lang="en-US" sz="2200" dirty="0">
                <a:latin typeface="+mn-lt"/>
                <a:ea typeface="+mn-ea"/>
              </a:rPr>
              <a:t>testing</a:t>
            </a:r>
          </a:p>
        </p:txBody>
      </p:sp>
      <p:sp>
        <p:nvSpPr>
          <p:cNvPr id="31" name="Rounded Rectangle 30">
            <a:extLst>
              <a:ext uri="{FF2B5EF4-FFF2-40B4-BE49-F238E27FC236}">
                <a16:creationId xmlns:a16="http://schemas.microsoft.com/office/drawing/2014/main" id="{19A1516E-1840-F34F-821B-D6419C620882}"/>
              </a:ext>
            </a:extLst>
          </p:cNvPr>
          <p:cNvSpPr>
            <a:spLocks noChangeArrowheads="1"/>
          </p:cNvSpPr>
          <p:nvPr/>
        </p:nvSpPr>
        <p:spPr bwMode="auto">
          <a:xfrm>
            <a:off x="6209671" y="2564904"/>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User stories </a:t>
            </a:r>
            <a:br>
              <a:rPr lang="en-US" sz="2200" dirty="0">
                <a:latin typeface="+mn-lt"/>
                <a:ea typeface="+mn-ea"/>
              </a:rPr>
            </a:br>
            <a:r>
              <a:rPr lang="en-US" sz="2200" dirty="0">
                <a:latin typeface="+mn-lt"/>
                <a:ea typeface="+mn-ea"/>
              </a:rPr>
              <a:t> and </a:t>
            </a:r>
            <a:br>
              <a:rPr lang="en-US" sz="2200" dirty="0">
                <a:latin typeface="+mn-lt"/>
                <a:ea typeface="+mn-ea"/>
              </a:rPr>
            </a:br>
            <a:r>
              <a:rPr lang="en-US" sz="2200" dirty="0">
                <a:latin typeface="+mn-lt"/>
                <a:ea typeface="+mn-ea"/>
              </a:rPr>
              <a:t>scenarios</a:t>
            </a:r>
          </a:p>
        </p:txBody>
      </p:sp>
      <p:cxnSp>
        <p:nvCxnSpPr>
          <p:cNvPr id="35" name="Straight Arrow Connector 34">
            <a:extLst>
              <a:ext uri="{FF2B5EF4-FFF2-40B4-BE49-F238E27FC236}">
                <a16:creationId xmlns:a16="http://schemas.microsoft.com/office/drawing/2014/main" id="{5B560C62-2788-E141-AC3E-A199E695708B}"/>
              </a:ext>
            </a:extLst>
          </p:cNvPr>
          <p:cNvCxnSpPr>
            <a:cxnSpLocks/>
          </p:cNvCxnSpPr>
          <p:nvPr/>
        </p:nvCxnSpPr>
        <p:spPr>
          <a:xfrm flipH="1" flipV="1">
            <a:off x="4600660" y="4823744"/>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DED2CB2-17ED-8145-B6D5-479F97D69BA3}"/>
              </a:ext>
            </a:extLst>
          </p:cNvPr>
          <p:cNvCxnSpPr>
            <a:cxnSpLocks/>
            <a:stCxn id="8" idx="1"/>
            <a:endCxn id="25" idx="3"/>
          </p:cNvCxnSpPr>
          <p:nvPr/>
        </p:nvCxnSpPr>
        <p:spPr>
          <a:xfrm flipH="1" flipV="1">
            <a:off x="2934329" y="3073739"/>
            <a:ext cx="990802"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27" idx="3"/>
          </p:cNvCxnSpPr>
          <p:nvPr/>
        </p:nvCxnSpPr>
        <p:spPr>
          <a:xfrm flipH="1">
            <a:off x="2966371" y="4583843"/>
            <a:ext cx="958760"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EAF0EF7-6B7B-9142-88BA-E3366C4FA14E}"/>
              </a:ext>
            </a:extLst>
          </p:cNvPr>
          <p:cNvCxnSpPr>
            <a:cxnSpLocks/>
            <a:stCxn id="8" idx="5"/>
            <a:endCxn id="30" idx="1"/>
          </p:cNvCxnSpPr>
          <p:nvPr/>
        </p:nvCxnSpPr>
        <p:spPr>
          <a:xfrm>
            <a:off x="5311927" y="4583843"/>
            <a:ext cx="897744"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A5ADFAA-8A60-354E-92F0-4E186229AA9C}"/>
              </a:ext>
            </a:extLst>
          </p:cNvPr>
          <p:cNvCxnSpPr>
            <a:cxnSpLocks/>
            <a:stCxn id="8" idx="7"/>
            <a:endCxn id="31" idx="1"/>
          </p:cNvCxnSpPr>
          <p:nvPr/>
        </p:nvCxnSpPr>
        <p:spPr>
          <a:xfrm flipV="1">
            <a:off x="5311927" y="3073739"/>
            <a:ext cx="897744"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9675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6107-ACB8-8043-AE51-A250C2BEAD45}"/>
              </a:ext>
            </a:extLst>
          </p:cNvPr>
          <p:cNvSpPr>
            <a:spLocks noGrp="1"/>
          </p:cNvSpPr>
          <p:nvPr>
            <p:ph type="title"/>
          </p:nvPr>
        </p:nvSpPr>
        <p:spPr>
          <a:xfrm>
            <a:off x="107504" y="188640"/>
            <a:ext cx="8929563" cy="1143000"/>
          </a:xfrm>
        </p:spPr>
        <p:txBody>
          <a:bodyPr/>
          <a:lstStyle/>
          <a:p>
            <a:r>
              <a:rPr lang="en-US" dirty="0">
                <a:solidFill>
                  <a:schemeClr val="tx2"/>
                </a:solidFill>
              </a:rPr>
              <a:t>Software Development Life Cycle </a:t>
            </a:r>
            <a:r>
              <a:rPr lang="en-US" sz="2400" dirty="0">
                <a:solidFill>
                  <a:schemeClr val="tx2"/>
                </a:solidFill>
              </a:rPr>
              <a:t>(SDLC)</a:t>
            </a:r>
            <a:br>
              <a:rPr lang="en-US" dirty="0">
                <a:solidFill>
                  <a:schemeClr val="tx2"/>
                </a:solidFill>
              </a:rPr>
            </a:br>
            <a:r>
              <a:rPr lang="en-US" dirty="0">
                <a:solidFill>
                  <a:schemeClr val="tx2"/>
                </a:solidFill>
              </a:rPr>
              <a:t>The waterfall model</a:t>
            </a:r>
          </a:p>
        </p:txBody>
      </p:sp>
      <p:sp>
        <p:nvSpPr>
          <p:cNvPr id="4" name="Slide Number Placeholder 3">
            <a:extLst>
              <a:ext uri="{FF2B5EF4-FFF2-40B4-BE49-F238E27FC236}">
                <a16:creationId xmlns:a16="http://schemas.microsoft.com/office/drawing/2014/main" id="{E1395118-C47B-5F49-B125-5F0A919AD413}"/>
              </a:ext>
            </a:extLst>
          </p:cNvPr>
          <p:cNvSpPr>
            <a:spLocks noGrp="1"/>
          </p:cNvSpPr>
          <p:nvPr>
            <p:ph type="sldNum" sz="quarter" idx="12"/>
          </p:nvPr>
        </p:nvSpPr>
        <p:spPr/>
        <p:txBody>
          <a:bodyPr/>
          <a:lstStyle/>
          <a:p>
            <a:pPr>
              <a:defRPr/>
            </a:pPr>
            <a:fld id="{E78C9E75-97FD-45D9-8ED3-955348887BB1}" type="slidenum">
              <a:rPr lang="zh-TW" altLang="en-US" smtClean="0"/>
              <a:pPr>
                <a:defRPr/>
              </a:pPr>
              <a:t>12</a:t>
            </a:fld>
            <a:endParaRPr lang="zh-TW" altLang="en-US"/>
          </a:p>
        </p:txBody>
      </p:sp>
      <p:sp>
        <p:nvSpPr>
          <p:cNvPr id="6" name="Rounded Rectangle 5">
            <a:extLst>
              <a:ext uri="{FF2B5EF4-FFF2-40B4-BE49-F238E27FC236}">
                <a16:creationId xmlns:a16="http://schemas.microsoft.com/office/drawing/2014/main" id="{3A9A958F-91EC-E34B-A881-86AE4075C39F}"/>
              </a:ext>
            </a:extLst>
          </p:cNvPr>
          <p:cNvSpPr>
            <a:spLocks noChangeArrowheads="1"/>
          </p:cNvSpPr>
          <p:nvPr/>
        </p:nvSpPr>
        <p:spPr bwMode="auto">
          <a:xfrm>
            <a:off x="271190" y="167001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definition</a:t>
            </a:r>
          </a:p>
        </p:txBody>
      </p:sp>
      <p:sp>
        <p:nvSpPr>
          <p:cNvPr id="7" name="Rounded Rectangle 6">
            <a:extLst>
              <a:ext uri="{FF2B5EF4-FFF2-40B4-BE49-F238E27FC236}">
                <a16:creationId xmlns:a16="http://schemas.microsoft.com/office/drawing/2014/main" id="{C83D832D-73E8-8F4A-AFFA-068082B57CF8}"/>
              </a:ext>
            </a:extLst>
          </p:cNvPr>
          <p:cNvSpPr>
            <a:spLocks noChangeArrowheads="1"/>
          </p:cNvSpPr>
          <p:nvPr/>
        </p:nvSpPr>
        <p:spPr bwMode="auto">
          <a:xfrm>
            <a:off x="1971174" y="266375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System and Software design</a:t>
            </a:r>
          </a:p>
        </p:txBody>
      </p:sp>
      <p:sp>
        <p:nvSpPr>
          <p:cNvPr id="8" name="Rounded Rectangle 7">
            <a:extLst>
              <a:ext uri="{FF2B5EF4-FFF2-40B4-BE49-F238E27FC236}">
                <a16:creationId xmlns:a16="http://schemas.microsoft.com/office/drawing/2014/main" id="{35D50CBC-2606-A942-B96C-D6596FAB01EF}"/>
              </a:ext>
            </a:extLst>
          </p:cNvPr>
          <p:cNvSpPr>
            <a:spLocks noChangeArrowheads="1"/>
          </p:cNvSpPr>
          <p:nvPr/>
        </p:nvSpPr>
        <p:spPr bwMode="auto">
          <a:xfrm>
            <a:off x="3560522" y="366700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Implementation and unit testing</a:t>
            </a:r>
          </a:p>
        </p:txBody>
      </p:sp>
      <p:sp>
        <p:nvSpPr>
          <p:cNvPr id="9" name="Rounded Rectangle 8">
            <a:extLst>
              <a:ext uri="{FF2B5EF4-FFF2-40B4-BE49-F238E27FC236}">
                <a16:creationId xmlns:a16="http://schemas.microsoft.com/office/drawing/2014/main" id="{FA33732E-8DB7-494E-8310-2C66B049C0F3}"/>
              </a:ext>
            </a:extLst>
          </p:cNvPr>
          <p:cNvSpPr>
            <a:spLocks noChangeArrowheads="1"/>
          </p:cNvSpPr>
          <p:nvPr/>
        </p:nvSpPr>
        <p:spPr bwMode="auto">
          <a:xfrm>
            <a:off x="5177745" y="4590106"/>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Integration and system testing</a:t>
            </a:r>
          </a:p>
        </p:txBody>
      </p:sp>
      <p:sp>
        <p:nvSpPr>
          <p:cNvPr id="10" name="Rounded Rectangle 9">
            <a:extLst>
              <a:ext uri="{FF2B5EF4-FFF2-40B4-BE49-F238E27FC236}">
                <a16:creationId xmlns:a16="http://schemas.microsoft.com/office/drawing/2014/main" id="{E423AB6A-7872-C249-80C3-4D99C08C97CA}"/>
              </a:ext>
            </a:extLst>
          </p:cNvPr>
          <p:cNvSpPr>
            <a:spLocks noChangeArrowheads="1"/>
          </p:cNvSpPr>
          <p:nvPr/>
        </p:nvSpPr>
        <p:spPr bwMode="auto">
          <a:xfrm>
            <a:off x="6732240" y="5592653"/>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Operation and maintenance</a:t>
            </a:r>
          </a:p>
        </p:txBody>
      </p:sp>
      <p:cxnSp>
        <p:nvCxnSpPr>
          <p:cNvPr id="12" name="Elbow Connector 11">
            <a:extLst>
              <a:ext uri="{FF2B5EF4-FFF2-40B4-BE49-F238E27FC236}">
                <a16:creationId xmlns:a16="http://schemas.microsoft.com/office/drawing/2014/main" id="{5713B6F8-7E0B-6D42-836B-0511318A58BA}"/>
              </a:ext>
            </a:extLst>
          </p:cNvPr>
          <p:cNvCxnSpPr>
            <a:stCxn id="6" idx="3"/>
            <a:endCxn id="7" idx="0"/>
          </p:cNvCxnSpPr>
          <p:nvPr/>
        </p:nvCxnSpPr>
        <p:spPr>
          <a:xfrm>
            <a:off x="2079928" y="2100361"/>
            <a:ext cx="795615" cy="5633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60D15B15-F223-124D-95EE-3354069FE8EF}"/>
              </a:ext>
            </a:extLst>
          </p:cNvPr>
          <p:cNvCxnSpPr>
            <a:cxnSpLocks/>
            <a:stCxn id="7" idx="3"/>
            <a:endCxn id="8" idx="0"/>
          </p:cNvCxnSpPr>
          <p:nvPr/>
        </p:nvCxnSpPr>
        <p:spPr>
          <a:xfrm>
            <a:off x="3779912" y="3094096"/>
            <a:ext cx="684979" cy="57290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a:extLst>
              <a:ext uri="{FF2B5EF4-FFF2-40B4-BE49-F238E27FC236}">
                <a16:creationId xmlns:a16="http://schemas.microsoft.com/office/drawing/2014/main" id="{65E72B4D-3F99-3546-B8EC-D07EE18CEEC5}"/>
              </a:ext>
            </a:extLst>
          </p:cNvPr>
          <p:cNvCxnSpPr>
            <a:cxnSpLocks/>
            <a:stCxn id="8" idx="3"/>
            <a:endCxn id="9" idx="0"/>
          </p:cNvCxnSpPr>
          <p:nvPr/>
        </p:nvCxnSpPr>
        <p:spPr>
          <a:xfrm>
            <a:off x="5369260" y="4097346"/>
            <a:ext cx="712854" cy="492760"/>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AB950C16-F3DB-A542-A012-AA15A7275720}"/>
              </a:ext>
            </a:extLst>
          </p:cNvPr>
          <p:cNvCxnSpPr>
            <a:cxnSpLocks/>
            <a:stCxn id="9" idx="3"/>
            <a:endCxn id="10" idx="0"/>
          </p:cNvCxnSpPr>
          <p:nvPr/>
        </p:nvCxnSpPr>
        <p:spPr>
          <a:xfrm>
            <a:off x="6986483" y="5020448"/>
            <a:ext cx="650126" cy="57220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a:extLst>
              <a:ext uri="{FF2B5EF4-FFF2-40B4-BE49-F238E27FC236}">
                <a16:creationId xmlns:a16="http://schemas.microsoft.com/office/drawing/2014/main" id="{6EE27BCA-556C-614A-BB49-DDEB2B603352}"/>
              </a:ext>
            </a:extLst>
          </p:cNvPr>
          <p:cNvCxnSpPr>
            <a:cxnSpLocks/>
            <a:endCxn id="9" idx="2"/>
          </p:cNvCxnSpPr>
          <p:nvPr/>
        </p:nvCxnSpPr>
        <p:spPr>
          <a:xfrm rot="10800000">
            <a:off x="6082114" y="5450789"/>
            <a:ext cx="650126" cy="572206"/>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a:extLst>
              <a:ext uri="{FF2B5EF4-FFF2-40B4-BE49-F238E27FC236}">
                <a16:creationId xmlns:a16="http://schemas.microsoft.com/office/drawing/2014/main" id="{11B03968-A895-364D-B1FE-8C285A585806}"/>
              </a:ext>
            </a:extLst>
          </p:cNvPr>
          <p:cNvCxnSpPr>
            <a:cxnSpLocks/>
            <a:endCxn id="8" idx="2"/>
          </p:cNvCxnSpPr>
          <p:nvPr/>
        </p:nvCxnSpPr>
        <p:spPr>
          <a:xfrm rot="10800000">
            <a:off x="4464891" y="4527688"/>
            <a:ext cx="2216792" cy="1495307"/>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a:extLst>
              <a:ext uri="{FF2B5EF4-FFF2-40B4-BE49-F238E27FC236}">
                <a16:creationId xmlns:a16="http://schemas.microsoft.com/office/drawing/2014/main" id="{BF98DC7C-98C4-1F4A-A84E-D469D700A067}"/>
              </a:ext>
            </a:extLst>
          </p:cNvPr>
          <p:cNvCxnSpPr>
            <a:cxnSpLocks/>
            <a:stCxn id="10" idx="1"/>
            <a:endCxn id="7" idx="2"/>
          </p:cNvCxnSpPr>
          <p:nvPr/>
        </p:nvCxnSpPr>
        <p:spPr>
          <a:xfrm rot="10800000">
            <a:off x="2875544" y="3524437"/>
            <a:ext cx="3856697" cy="249855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a:extLst>
              <a:ext uri="{FF2B5EF4-FFF2-40B4-BE49-F238E27FC236}">
                <a16:creationId xmlns:a16="http://schemas.microsoft.com/office/drawing/2014/main" id="{3404DA58-E4DB-2A4F-88D8-E3DF3DBDA9F2}"/>
              </a:ext>
            </a:extLst>
          </p:cNvPr>
          <p:cNvCxnSpPr>
            <a:cxnSpLocks/>
            <a:stCxn id="10" idx="1"/>
            <a:endCxn id="6" idx="2"/>
          </p:cNvCxnSpPr>
          <p:nvPr/>
        </p:nvCxnSpPr>
        <p:spPr>
          <a:xfrm rot="10800000">
            <a:off x="1175560" y="2530703"/>
            <a:ext cx="5556681" cy="34922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Footer Placeholder 4">
            <a:extLst>
              <a:ext uri="{FF2B5EF4-FFF2-40B4-BE49-F238E27FC236}">
                <a16:creationId xmlns:a16="http://schemas.microsoft.com/office/drawing/2014/main" id="{7F45DC00-2FBD-EF44-A879-A63DCAA5E5E9}"/>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1968145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4003-70CE-1C4B-8D04-E377B30A3F5A}"/>
              </a:ext>
            </a:extLst>
          </p:cNvPr>
          <p:cNvSpPr>
            <a:spLocks noGrp="1"/>
          </p:cNvSpPr>
          <p:nvPr>
            <p:ph type="title"/>
          </p:nvPr>
        </p:nvSpPr>
        <p:spPr>
          <a:xfrm>
            <a:off x="539552" y="142925"/>
            <a:ext cx="8388003" cy="1143000"/>
          </a:xfrm>
        </p:spPr>
        <p:txBody>
          <a:bodyPr/>
          <a:lstStyle/>
          <a:p>
            <a:r>
              <a:rPr lang="en-US" dirty="0">
                <a:solidFill>
                  <a:schemeClr val="tx2"/>
                </a:solidFill>
              </a:rPr>
              <a:t>Plan-based and Agile development</a:t>
            </a:r>
          </a:p>
        </p:txBody>
      </p:sp>
      <p:sp>
        <p:nvSpPr>
          <p:cNvPr id="4" name="Slide Number Placeholder 3">
            <a:extLst>
              <a:ext uri="{FF2B5EF4-FFF2-40B4-BE49-F238E27FC236}">
                <a16:creationId xmlns:a16="http://schemas.microsoft.com/office/drawing/2014/main" id="{9843BCCC-8979-DB48-A55A-2607F6E92C40}"/>
              </a:ext>
            </a:extLst>
          </p:cNvPr>
          <p:cNvSpPr>
            <a:spLocks noGrp="1"/>
          </p:cNvSpPr>
          <p:nvPr>
            <p:ph type="sldNum" sz="quarter" idx="12"/>
          </p:nvPr>
        </p:nvSpPr>
        <p:spPr/>
        <p:txBody>
          <a:bodyPr/>
          <a:lstStyle/>
          <a:p>
            <a:pPr>
              <a:defRPr/>
            </a:pPr>
            <a:fld id="{E78C9E75-97FD-45D9-8ED3-955348887BB1}" type="slidenum">
              <a:rPr lang="zh-TW" altLang="en-US" smtClean="0"/>
              <a:pPr>
                <a:defRPr/>
              </a:pPr>
              <a:t>13</a:t>
            </a:fld>
            <a:endParaRPr lang="zh-TW" altLang="en-US"/>
          </a:p>
        </p:txBody>
      </p:sp>
      <p:sp>
        <p:nvSpPr>
          <p:cNvPr id="6" name="Rounded Rectangle 5">
            <a:extLst>
              <a:ext uri="{FF2B5EF4-FFF2-40B4-BE49-F238E27FC236}">
                <a16:creationId xmlns:a16="http://schemas.microsoft.com/office/drawing/2014/main" id="{7CB8732F-9CC3-254D-96BF-A595CE3726C6}"/>
              </a:ext>
            </a:extLst>
          </p:cNvPr>
          <p:cNvSpPr>
            <a:spLocks noChangeArrowheads="1"/>
          </p:cNvSpPr>
          <p:nvPr/>
        </p:nvSpPr>
        <p:spPr bwMode="auto">
          <a:xfrm>
            <a:off x="3626856" y="2264252"/>
            <a:ext cx="1584176" cy="720080"/>
          </a:xfrm>
          <a:prstGeom prst="roundRect">
            <a:avLst>
              <a:gd name="adj" fmla="val 9274"/>
            </a:avLst>
          </a:prstGeom>
          <a:solidFill>
            <a:schemeClr val="accent3">
              <a:lumMod val="60000"/>
              <a:lumOff val="4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specification</a:t>
            </a:r>
          </a:p>
        </p:txBody>
      </p:sp>
      <p:sp>
        <p:nvSpPr>
          <p:cNvPr id="7" name="Rounded Rectangle 6">
            <a:extLst>
              <a:ext uri="{FF2B5EF4-FFF2-40B4-BE49-F238E27FC236}">
                <a16:creationId xmlns:a16="http://schemas.microsoft.com/office/drawing/2014/main" id="{78E97ABE-E234-B24E-93C3-8D7267262F7B}"/>
              </a:ext>
            </a:extLst>
          </p:cNvPr>
          <p:cNvSpPr>
            <a:spLocks noChangeArrowheads="1"/>
          </p:cNvSpPr>
          <p:nvPr/>
        </p:nvSpPr>
        <p:spPr bwMode="auto">
          <a:xfrm>
            <a:off x="1043608" y="2193951"/>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engineering</a:t>
            </a:r>
          </a:p>
        </p:txBody>
      </p:sp>
      <p:sp>
        <p:nvSpPr>
          <p:cNvPr id="8" name="Rounded Rectangle 7">
            <a:extLst>
              <a:ext uri="{FF2B5EF4-FFF2-40B4-BE49-F238E27FC236}">
                <a16:creationId xmlns:a16="http://schemas.microsoft.com/office/drawing/2014/main" id="{FB9B2A56-7BC7-FF49-B2FE-9D6243E74860}"/>
              </a:ext>
            </a:extLst>
          </p:cNvPr>
          <p:cNvSpPr>
            <a:spLocks noChangeArrowheads="1"/>
          </p:cNvSpPr>
          <p:nvPr/>
        </p:nvSpPr>
        <p:spPr bwMode="auto">
          <a:xfrm>
            <a:off x="5888527" y="2193951"/>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Design and implementation</a:t>
            </a:r>
          </a:p>
        </p:txBody>
      </p:sp>
      <p:sp>
        <p:nvSpPr>
          <p:cNvPr id="9" name="Rounded Rectangle 8">
            <a:extLst>
              <a:ext uri="{FF2B5EF4-FFF2-40B4-BE49-F238E27FC236}">
                <a16:creationId xmlns:a16="http://schemas.microsoft.com/office/drawing/2014/main" id="{E58FAFFD-4F61-334F-8F04-013342838648}"/>
              </a:ext>
            </a:extLst>
          </p:cNvPr>
          <p:cNvSpPr>
            <a:spLocks noChangeArrowheads="1"/>
          </p:cNvSpPr>
          <p:nvPr/>
        </p:nvSpPr>
        <p:spPr bwMode="auto">
          <a:xfrm>
            <a:off x="2208208" y="4941168"/>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engineering</a:t>
            </a:r>
          </a:p>
        </p:txBody>
      </p:sp>
      <p:sp>
        <p:nvSpPr>
          <p:cNvPr id="10" name="Rounded Rectangle 9">
            <a:extLst>
              <a:ext uri="{FF2B5EF4-FFF2-40B4-BE49-F238E27FC236}">
                <a16:creationId xmlns:a16="http://schemas.microsoft.com/office/drawing/2014/main" id="{0EFF814C-1A7D-024A-A7D3-91789FEB91E7}"/>
              </a:ext>
            </a:extLst>
          </p:cNvPr>
          <p:cNvSpPr>
            <a:spLocks noChangeArrowheads="1"/>
          </p:cNvSpPr>
          <p:nvPr/>
        </p:nvSpPr>
        <p:spPr bwMode="auto">
          <a:xfrm>
            <a:off x="5181545" y="4941168"/>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Design and implementation</a:t>
            </a:r>
          </a:p>
        </p:txBody>
      </p:sp>
      <p:sp>
        <p:nvSpPr>
          <p:cNvPr id="11" name="Arc 10">
            <a:extLst>
              <a:ext uri="{FF2B5EF4-FFF2-40B4-BE49-F238E27FC236}">
                <a16:creationId xmlns:a16="http://schemas.microsoft.com/office/drawing/2014/main" id="{969FA192-6CB8-2F44-BE9B-253D39C048D8}"/>
              </a:ext>
            </a:extLst>
          </p:cNvPr>
          <p:cNvSpPr/>
          <p:nvPr/>
        </p:nvSpPr>
        <p:spPr>
          <a:xfrm>
            <a:off x="3491880" y="4437111"/>
            <a:ext cx="2160240" cy="1475121"/>
          </a:xfrm>
          <a:prstGeom prst="arc">
            <a:avLst>
              <a:gd name="adj1" fmla="val 11598803"/>
              <a:gd name="adj2" fmla="val 20782976"/>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BD6BB434-3CBA-6C40-B79B-C000F4590C26}"/>
              </a:ext>
            </a:extLst>
          </p:cNvPr>
          <p:cNvSpPr/>
          <p:nvPr/>
        </p:nvSpPr>
        <p:spPr>
          <a:xfrm>
            <a:off x="2339752" y="4589511"/>
            <a:ext cx="4464496" cy="1719809"/>
          </a:xfrm>
          <a:prstGeom prst="arc">
            <a:avLst>
              <a:gd name="adj1" fmla="val 629487"/>
              <a:gd name="adj2" fmla="val 10150990"/>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a16="http://schemas.microsoft.com/office/drawing/2014/main" id="{4F967C7C-A30E-B345-8978-9D4245F900E7}"/>
              </a:ext>
            </a:extLst>
          </p:cNvPr>
          <p:cNvSpPr/>
          <p:nvPr/>
        </p:nvSpPr>
        <p:spPr>
          <a:xfrm>
            <a:off x="1907401" y="1790649"/>
            <a:ext cx="5068073" cy="1822063"/>
          </a:xfrm>
          <a:prstGeom prst="arc">
            <a:avLst>
              <a:gd name="adj1" fmla="val 673640"/>
              <a:gd name="adj2" fmla="val 10250129"/>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BB49CD8C-3F9C-1946-AF3E-F92B3E18671F}"/>
              </a:ext>
            </a:extLst>
          </p:cNvPr>
          <p:cNvSpPr/>
          <p:nvPr/>
        </p:nvSpPr>
        <p:spPr>
          <a:xfrm>
            <a:off x="6474897" y="1855539"/>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a16="http://schemas.microsoft.com/office/drawing/2014/main" id="{F66C27CD-6966-5C45-B29F-BE36DBE47AC1}"/>
              </a:ext>
            </a:extLst>
          </p:cNvPr>
          <p:cNvSpPr/>
          <p:nvPr/>
        </p:nvSpPr>
        <p:spPr>
          <a:xfrm>
            <a:off x="1619672" y="1805943"/>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DAAB656A-C08C-A84F-8C0A-29798DAA603E}"/>
              </a:ext>
            </a:extLst>
          </p:cNvPr>
          <p:cNvCxnSpPr>
            <a:cxnSpLocks/>
            <a:stCxn id="7" idx="3"/>
            <a:endCxn id="6" idx="1"/>
          </p:cNvCxnSpPr>
          <p:nvPr/>
        </p:nvCxnSpPr>
        <p:spPr>
          <a:xfrm flipV="1">
            <a:off x="2852346" y="2624292"/>
            <a:ext cx="77451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425CEA0-5DCF-A84D-A12E-95366EA835A7}"/>
              </a:ext>
            </a:extLst>
          </p:cNvPr>
          <p:cNvCxnSpPr>
            <a:cxnSpLocks/>
            <a:endCxn id="8" idx="1"/>
          </p:cNvCxnSpPr>
          <p:nvPr/>
        </p:nvCxnSpPr>
        <p:spPr>
          <a:xfrm>
            <a:off x="5211032" y="2624292"/>
            <a:ext cx="677495"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45B936D-40E5-CE40-8BDE-8D2D13B64AC4}"/>
              </a:ext>
            </a:extLst>
          </p:cNvPr>
          <p:cNvSpPr txBox="1"/>
          <p:nvPr/>
        </p:nvSpPr>
        <p:spPr>
          <a:xfrm>
            <a:off x="727202" y="4514601"/>
            <a:ext cx="2589941"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Agile development</a:t>
            </a:r>
          </a:p>
        </p:txBody>
      </p:sp>
      <p:sp>
        <p:nvSpPr>
          <p:cNvPr id="26" name="TextBox 25">
            <a:extLst>
              <a:ext uri="{FF2B5EF4-FFF2-40B4-BE49-F238E27FC236}">
                <a16:creationId xmlns:a16="http://schemas.microsoft.com/office/drawing/2014/main" id="{8E1BBF84-FFF3-0547-B3F1-8EDCBD57A11B}"/>
              </a:ext>
            </a:extLst>
          </p:cNvPr>
          <p:cNvSpPr txBox="1"/>
          <p:nvPr/>
        </p:nvSpPr>
        <p:spPr>
          <a:xfrm>
            <a:off x="271705" y="1340768"/>
            <a:ext cx="336419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Plan-based development</a:t>
            </a:r>
          </a:p>
        </p:txBody>
      </p:sp>
      <p:sp>
        <p:nvSpPr>
          <p:cNvPr id="27" name="TextBox 26">
            <a:extLst>
              <a:ext uri="{FF2B5EF4-FFF2-40B4-BE49-F238E27FC236}">
                <a16:creationId xmlns:a16="http://schemas.microsoft.com/office/drawing/2014/main" id="{2DE1A086-DAAE-DE49-8E09-72CC4F20BF04}"/>
              </a:ext>
            </a:extLst>
          </p:cNvPr>
          <p:cNvSpPr txBox="1"/>
          <p:nvPr/>
        </p:nvSpPr>
        <p:spPr>
          <a:xfrm>
            <a:off x="2513341" y="3645024"/>
            <a:ext cx="4041556" cy="461665"/>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Requirements change requests</a:t>
            </a:r>
          </a:p>
        </p:txBody>
      </p:sp>
      <p:sp>
        <p:nvSpPr>
          <p:cNvPr id="28" name="Rounded Rectangle 27">
            <a:extLst>
              <a:ext uri="{FF2B5EF4-FFF2-40B4-BE49-F238E27FC236}">
                <a16:creationId xmlns:a16="http://schemas.microsoft.com/office/drawing/2014/main" id="{8BFB92F3-2C50-9E45-99FF-A1DA687B91AE}"/>
              </a:ext>
            </a:extLst>
          </p:cNvPr>
          <p:cNvSpPr>
            <a:spLocks noChangeArrowheads="1"/>
          </p:cNvSpPr>
          <p:nvPr/>
        </p:nvSpPr>
        <p:spPr bwMode="auto">
          <a:xfrm>
            <a:off x="251520" y="1360835"/>
            <a:ext cx="8568951" cy="2721207"/>
          </a:xfrm>
          <a:prstGeom prst="roundRect">
            <a:avLst>
              <a:gd name="adj" fmla="val 3436"/>
            </a:avLst>
          </a:prstGeom>
          <a:noFill/>
          <a:ln w="38100">
            <a:solidFill>
              <a:schemeClr val="tx2">
                <a:lumMod val="60000"/>
                <a:lumOff val="40000"/>
              </a:schemeClr>
            </a:solidFill>
            <a:prstDash val="dash"/>
            <a:round/>
            <a:headEnd/>
            <a:tailEnd/>
          </a:ln>
          <a:effectLst/>
        </p:spPr>
        <p:txBody>
          <a:bodyPr lIns="0" tIns="0" rIns="0" bIns="0" anchor="ctr"/>
          <a:lstStyle/>
          <a:p>
            <a:pPr algn="ctr">
              <a:defRPr/>
            </a:pPr>
            <a:endParaRPr lang="en-US" dirty="0">
              <a:latin typeface="+mn-lt"/>
              <a:ea typeface="+mn-ea"/>
            </a:endParaRPr>
          </a:p>
        </p:txBody>
      </p:sp>
      <p:sp>
        <p:nvSpPr>
          <p:cNvPr id="29" name="Rounded Rectangle 28">
            <a:extLst>
              <a:ext uri="{FF2B5EF4-FFF2-40B4-BE49-F238E27FC236}">
                <a16:creationId xmlns:a16="http://schemas.microsoft.com/office/drawing/2014/main" id="{0B40B72B-A736-8D41-BAD3-17CFFC2D8FFF}"/>
              </a:ext>
            </a:extLst>
          </p:cNvPr>
          <p:cNvSpPr>
            <a:spLocks noChangeArrowheads="1"/>
          </p:cNvSpPr>
          <p:nvPr/>
        </p:nvSpPr>
        <p:spPr bwMode="auto">
          <a:xfrm>
            <a:off x="271705" y="4240254"/>
            <a:ext cx="8568951" cy="2279610"/>
          </a:xfrm>
          <a:prstGeom prst="roundRect">
            <a:avLst>
              <a:gd name="adj" fmla="val 3436"/>
            </a:avLst>
          </a:prstGeom>
          <a:noFill/>
          <a:ln w="38100">
            <a:solidFill>
              <a:schemeClr val="accent6">
                <a:lumMod val="75000"/>
              </a:schemeClr>
            </a:solidFill>
            <a:prstDash val="dash"/>
            <a:round/>
            <a:headEnd/>
            <a:tailEnd/>
          </a:ln>
          <a:effectLst/>
        </p:spPr>
        <p:txBody>
          <a:bodyPr lIns="0" tIns="0" rIns="0" bIns="0" anchor="ctr"/>
          <a:lstStyle/>
          <a:p>
            <a:pPr algn="ctr">
              <a:defRPr/>
            </a:pPr>
            <a:endParaRPr lang="en-US" dirty="0">
              <a:latin typeface="+mn-lt"/>
              <a:ea typeface="+mn-ea"/>
            </a:endParaRPr>
          </a:p>
        </p:txBody>
      </p:sp>
      <p:sp>
        <p:nvSpPr>
          <p:cNvPr id="30" name="Footer Placeholder 4">
            <a:extLst>
              <a:ext uri="{FF2B5EF4-FFF2-40B4-BE49-F238E27FC236}">
                <a16:creationId xmlns:a16="http://schemas.microsoft.com/office/drawing/2014/main" id="{F8C12879-4ED1-3F43-990A-E19146D63FBF}"/>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3448604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57200" y="188640"/>
            <a:ext cx="8229600" cy="864096"/>
          </a:xfrm>
        </p:spPr>
        <p:txBody>
          <a:bodyPr/>
          <a:lstStyle/>
          <a:p>
            <a:r>
              <a:rPr lang="en-US" dirty="0">
                <a:solidFill>
                  <a:schemeClr val="tx2"/>
                </a:solidFill>
              </a:rPr>
              <a:t>The Continuum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14</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8" name="Straight Arrow Connector 7">
            <a:extLst>
              <a:ext uri="{FF2B5EF4-FFF2-40B4-BE49-F238E27FC236}">
                <a16:creationId xmlns:a16="http://schemas.microsoft.com/office/drawing/2014/main" id="{EDA04CE6-8008-0740-B484-099DDAA62B0F}"/>
              </a:ext>
            </a:extLst>
          </p:cNvPr>
          <p:cNvCxnSpPr>
            <a:cxnSpLocks/>
          </p:cNvCxnSpPr>
          <p:nvPr/>
        </p:nvCxnSpPr>
        <p:spPr>
          <a:xfrm>
            <a:off x="2195736"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CC744E3-94F6-B04F-A4C8-9044C2AD2B7B}"/>
              </a:ext>
            </a:extLst>
          </p:cNvPr>
          <p:cNvCxnSpPr>
            <a:cxnSpLocks/>
          </p:cNvCxnSpPr>
          <p:nvPr/>
        </p:nvCxnSpPr>
        <p:spPr>
          <a:xfrm flipV="1">
            <a:off x="2195736" y="1340768"/>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F32194A-FC68-4F4A-835E-301D04771E46}"/>
              </a:ext>
            </a:extLst>
          </p:cNvPr>
          <p:cNvSpPr txBox="1"/>
          <p:nvPr/>
        </p:nvSpPr>
        <p:spPr>
          <a:xfrm>
            <a:off x="5940152" y="5149644"/>
            <a:ext cx="16137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Iterative</a:t>
            </a:r>
          </a:p>
        </p:txBody>
      </p:sp>
      <p:sp>
        <p:nvSpPr>
          <p:cNvPr id="16" name="TextBox 15">
            <a:extLst>
              <a:ext uri="{FF2B5EF4-FFF2-40B4-BE49-F238E27FC236}">
                <a16:creationId xmlns:a16="http://schemas.microsoft.com/office/drawing/2014/main" id="{1D7BAA53-9E12-4D45-A568-81B554EBFE43}"/>
              </a:ext>
            </a:extLst>
          </p:cNvPr>
          <p:cNvSpPr txBox="1"/>
          <p:nvPr/>
        </p:nvSpPr>
        <p:spPr>
          <a:xfrm>
            <a:off x="2400800" y="5149644"/>
            <a:ext cx="188346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Predictive</a:t>
            </a:r>
          </a:p>
        </p:txBody>
      </p:sp>
      <p:sp>
        <p:nvSpPr>
          <p:cNvPr id="17" name="TextBox 16">
            <a:extLst>
              <a:ext uri="{FF2B5EF4-FFF2-40B4-BE49-F238E27FC236}">
                <a16:creationId xmlns:a16="http://schemas.microsoft.com/office/drawing/2014/main" id="{EBFD77F3-C42B-E04F-9ED4-49517A58EA6F}"/>
              </a:ext>
            </a:extLst>
          </p:cNvPr>
          <p:cNvSpPr txBox="1"/>
          <p:nvPr/>
        </p:nvSpPr>
        <p:spPr>
          <a:xfrm>
            <a:off x="2339752" y="1710220"/>
            <a:ext cx="22304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Incremental</a:t>
            </a:r>
          </a:p>
        </p:txBody>
      </p:sp>
      <p:sp>
        <p:nvSpPr>
          <p:cNvPr id="18" name="TextBox 17">
            <a:extLst>
              <a:ext uri="{FF2B5EF4-FFF2-40B4-BE49-F238E27FC236}">
                <a16:creationId xmlns:a16="http://schemas.microsoft.com/office/drawing/2014/main" id="{9ACFEF0C-46E5-624E-91C7-9BA04E533506}"/>
              </a:ext>
            </a:extLst>
          </p:cNvPr>
          <p:cNvSpPr txBox="1"/>
          <p:nvPr/>
        </p:nvSpPr>
        <p:spPr>
          <a:xfrm>
            <a:off x="6416459" y="1764105"/>
            <a:ext cx="1035861"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Agile</a:t>
            </a:r>
          </a:p>
        </p:txBody>
      </p:sp>
      <p:sp>
        <p:nvSpPr>
          <p:cNvPr id="19" name="TextBox 18">
            <a:extLst>
              <a:ext uri="{FF2B5EF4-FFF2-40B4-BE49-F238E27FC236}">
                <a16:creationId xmlns:a16="http://schemas.microsoft.com/office/drawing/2014/main" id="{3778A967-CF89-1A41-B280-158639D24E54}"/>
              </a:ext>
            </a:extLst>
          </p:cNvPr>
          <p:cNvSpPr txBox="1"/>
          <p:nvPr/>
        </p:nvSpPr>
        <p:spPr>
          <a:xfrm>
            <a:off x="3678053" y="6063855"/>
            <a:ext cx="206896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Degree of Change</a:t>
            </a:r>
          </a:p>
        </p:txBody>
      </p:sp>
      <p:sp>
        <p:nvSpPr>
          <p:cNvPr id="20" name="TextBox 19">
            <a:extLst>
              <a:ext uri="{FF2B5EF4-FFF2-40B4-BE49-F238E27FC236}">
                <a16:creationId xmlns:a16="http://schemas.microsoft.com/office/drawing/2014/main" id="{28C15C9C-A136-2C44-8E8C-3018F1A25288}"/>
              </a:ext>
            </a:extLst>
          </p:cNvPr>
          <p:cNvSpPr txBox="1"/>
          <p:nvPr/>
        </p:nvSpPr>
        <p:spPr>
          <a:xfrm rot="16200000">
            <a:off x="236403" y="3488452"/>
            <a:ext cx="250812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Frequency of Delivery</a:t>
            </a:r>
          </a:p>
        </p:txBody>
      </p:sp>
      <p:sp>
        <p:nvSpPr>
          <p:cNvPr id="21" name="TextBox 20">
            <a:extLst>
              <a:ext uri="{FF2B5EF4-FFF2-40B4-BE49-F238E27FC236}">
                <a16:creationId xmlns:a16="http://schemas.microsoft.com/office/drawing/2014/main" id="{A4D655B4-6473-284A-A7DC-77B1A4C4131E}"/>
              </a:ext>
            </a:extLst>
          </p:cNvPr>
          <p:cNvSpPr txBox="1"/>
          <p:nvPr/>
        </p:nvSpPr>
        <p:spPr>
          <a:xfrm rot="16200000">
            <a:off x="1628695" y="5372549"/>
            <a:ext cx="526876"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a:t>
            </a:r>
          </a:p>
        </p:txBody>
      </p:sp>
      <p:sp>
        <p:nvSpPr>
          <p:cNvPr id="22" name="TextBox 21">
            <a:extLst>
              <a:ext uri="{FF2B5EF4-FFF2-40B4-BE49-F238E27FC236}">
                <a16:creationId xmlns:a16="http://schemas.microsoft.com/office/drawing/2014/main" id="{AD5ECB1B-2028-B84B-8DBC-ED8CAEFB3982}"/>
              </a:ext>
            </a:extLst>
          </p:cNvPr>
          <p:cNvSpPr txBox="1"/>
          <p:nvPr/>
        </p:nvSpPr>
        <p:spPr>
          <a:xfrm rot="16200000">
            <a:off x="1596809" y="1524987"/>
            <a:ext cx="562975"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a:t>
            </a:r>
          </a:p>
        </p:txBody>
      </p:sp>
      <p:sp>
        <p:nvSpPr>
          <p:cNvPr id="23" name="TextBox 22">
            <a:extLst>
              <a:ext uri="{FF2B5EF4-FFF2-40B4-BE49-F238E27FC236}">
                <a16:creationId xmlns:a16="http://schemas.microsoft.com/office/drawing/2014/main" id="{C491A8C9-4BC3-2744-B696-6C4FFAB3FFCF}"/>
              </a:ext>
            </a:extLst>
          </p:cNvPr>
          <p:cNvSpPr txBox="1"/>
          <p:nvPr/>
        </p:nvSpPr>
        <p:spPr>
          <a:xfrm>
            <a:off x="2128243" y="5867980"/>
            <a:ext cx="568490"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Low</a:t>
            </a:r>
          </a:p>
        </p:txBody>
      </p:sp>
      <p:sp>
        <p:nvSpPr>
          <p:cNvPr id="24" name="TextBox 23">
            <a:extLst>
              <a:ext uri="{FF2B5EF4-FFF2-40B4-BE49-F238E27FC236}">
                <a16:creationId xmlns:a16="http://schemas.microsoft.com/office/drawing/2014/main" id="{82A00467-8644-7C44-9EAA-718831C78469}"/>
              </a:ext>
            </a:extLst>
          </p:cNvPr>
          <p:cNvSpPr txBox="1"/>
          <p:nvPr/>
        </p:nvSpPr>
        <p:spPr>
          <a:xfrm>
            <a:off x="7077765" y="5877272"/>
            <a:ext cx="612668"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High</a:t>
            </a:r>
          </a:p>
        </p:txBody>
      </p:sp>
      <p:sp>
        <p:nvSpPr>
          <p:cNvPr id="25" name="Up-Down Arrow 24">
            <a:extLst>
              <a:ext uri="{FF2B5EF4-FFF2-40B4-BE49-F238E27FC236}">
                <a16:creationId xmlns:a16="http://schemas.microsoft.com/office/drawing/2014/main" id="{2445BDD8-CB4D-5545-9BE0-BA1744B2037E}"/>
              </a:ext>
            </a:extLst>
          </p:cNvPr>
          <p:cNvSpPr/>
          <p:nvPr/>
        </p:nvSpPr>
        <p:spPr>
          <a:xfrm rot="2700925">
            <a:off x="4184106" y="1723163"/>
            <a:ext cx="1440160" cy="3979443"/>
          </a:xfrm>
          <a:prstGeom prst="upDownArrow">
            <a:avLst>
              <a:gd name="adj1" fmla="val 63410"/>
              <a:gd name="adj2" fmla="val 70232"/>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853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Predictive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15</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491912"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1835696"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2211530"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3931148"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Build</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5650766"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Test</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7370383"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Deliver</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3555314"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5274932"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6994550" y="3401997"/>
            <a:ext cx="37583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1076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Iterative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16</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625D02D6-4FD3-2348-AFED-F77A9CDDACA9}"/>
              </a:ext>
            </a:extLst>
          </p:cNvPr>
          <p:cNvSpPr>
            <a:spLocks noChangeArrowheads="1"/>
          </p:cNvSpPr>
          <p:nvPr/>
        </p:nvSpPr>
        <p:spPr bwMode="auto">
          <a:xfrm>
            <a:off x="467544"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p:txBody>
      </p:sp>
      <p:cxnSp>
        <p:nvCxnSpPr>
          <p:cNvPr id="8" name="Straight Arrow Connector 7">
            <a:extLst>
              <a:ext uri="{FF2B5EF4-FFF2-40B4-BE49-F238E27FC236}">
                <a16:creationId xmlns:a16="http://schemas.microsoft.com/office/drawing/2014/main" id="{A4A5F37E-AC6A-0541-B062-0B938318CCC7}"/>
              </a:ext>
            </a:extLst>
          </p:cNvPr>
          <p:cNvCxnSpPr>
            <a:cxnSpLocks/>
            <a:stCxn id="7" idx="3"/>
            <a:endCxn id="9" idx="1"/>
          </p:cNvCxnSpPr>
          <p:nvPr/>
        </p:nvCxnSpPr>
        <p:spPr>
          <a:xfrm>
            <a:off x="2123728"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2D3C769D-A14E-014E-869D-77C03B94D9C9}"/>
              </a:ext>
            </a:extLst>
          </p:cNvPr>
          <p:cNvSpPr>
            <a:spLocks noChangeArrowheads="1"/>
          </p:cNvSpPr>
          <p:nvPr/>
        </p:nvSpPr>
        <p:spPr bwMode="auto">
          <a:xfrm>
            <a:off x="2699792"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a:p>
            <a:pPr algn="ctr">
              <a:defRPr/>
            </a:pPr>
            <a:r>
              <a:rPr lang="en-US" sz="2400" b="1" dirty="0">
                <a:latin typeface="+mn-lt"/>
                <a:ea typeface="+mn-ea"/>
              </a:rPr>
              <a:t>Design</a:t>
            </a:r>
          </a:p>
        </p:txBody>
      </p:sp>
      <p:sp>
        <p:nvSpPr>
          <p:cNvPr id="11" name="Rounded Rectangle 10">
            <a:extLst>
              <a:ext uri="{FF2B5EF4-FFF2-40B4-BE49-F238E27FC236}">
                <a16:creationId xmlns:a16="http://schemas.microsoft.com/office/drawing/2014/main" id="{25251283-A15F-DD44-8B38-13646FAD9FDD}"/>
              </a:ext>
            </a:extLst>
          </p:cNvPr>
          <p:cNvSpPr>
            <a:spLocks noChangeArrowheads="1"/>
          </p:cNvSpPr>
          <p:nvPr/>
        </p:nvSpPr>
        <p:spPr bwMode="auto">
          <a:xfrm>
            <a:off x="4932040"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Build</a:t>
            </a:r>
          </a:p>
          <a:p>
            <a:pPr algn="ctr">
              <a:defRPr/>
            </a:pPr>
            <a:r>
              <a:rPr lang="en-US" sz="2400" b="1" dirty="0">
                <a:latin typeface="+mn-lt"/>
                <a:ea typeface="+mn-ea"/>
              </a:rPr>
              <a:t>Test</a:t>
            </a:r>
          </a:p>
        </p:txBody>
      </p:sp>
      <p:sp>
        <p:nvSpPr>
          <p:cNvPr id="12" name="Rounded Rectangle 11">
            <a:extLst>
              <a:ext uri="{FF2B5EF4-FFF2-40B4-BE49-F238E27FC236}">
                <a16:creationId xmlns:a16="http://schemas.microsoft.com/office/drawing/2014/main" id="{9CC4DFCA-6C1E-CB49-80F0-800A6E500329}"/>
              </a:ext>
            </a:extLst>
          </p:cNvPr>
          <p:cNvSpPr>
            <a:spLocks noChangeArrowheads="1"/>
          </p:cNvSpPr>
          <p:nvPr/>
        </p:nvSpPr>
        <p:spPr bwMode="auto">
          <a:xfrm>
            <a:off x="7164288"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Deliver</a:t>
            </a:r>
          </a:p>
        </p:txBody>
      </p:sp>
      <p:cxnSp>
        <p:nvCxnSpPr>
          <p:cNvPr id="13" name="Straight Arrow Connector 12">
            <a:extLst>
              <a:ext uri="{FF2B5EF4-FFF2-40B4-BE49-F238E27FC236}">
                <a16:creationId xmlns:a16="http://schemas.microsoft.com/office/drawing/2014/main" id="{B560287C-833C-F74F-ADF9-2D60018CBD12}"/>
              </a:ext>
            </a:extLst>
          </p:cNvPr>
          <p:cNvCxnSpPr>
            <a:cxnSpLocks/>
            <a:stCxn id="9" idx="3"/>
            <a:endCxn id="11" idx="1"/>
          </p:cNvCxnSpPr>
          <p:nvPr/>
        </p:nvCxnSpPr>
        <p:spPr>
          <a:xfrm>
            <a:off x="4355976"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2BCCD76-CAEE-8343-8FF7-3CAE419B3BDE}"/>
              </a:ext>
            </a:extLst>
          </p:cNvPr>
          <p:cNvCxnSpPr>
            <a:cxnSpLocks/>
            <a:stCxn id="11" idx="3"/>
            <a:endCxn id="12" idx="1"/>
          </p:cNvCxnSpPr>
          <p:nvPr/>
        </p:nvCxnSpPr>
        <p:spPr>
          <a:xfrm>
            <a:off x="6588224"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Arc 19">
            <a:extLst>
              <a:ext uri="{FF2B5EF4-FFF2-40B4-BE49-F238E27FC236}">
                <a16:creationId xmlns:a16="http://schemas.microsoft.com/office/drawing/2014/main" id="{7C4449D8-8AE8-EA4C-A232-CA8391B00313}"/>
              </a:ext>
            </a:extLst>
          </p:cNvPr>
          <p:cNvSpPr/>
          <p:nvPr/>
        </p:nvSpPr>
        <p:spPr>
          <a:xfrm>
            <a:off x="2987824" y="3094208"/>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 name="TextBox 21">
            <a:extLst>
              <a:ext uri="{FF2B5EF4-FFF2-40B4-BE49-F238E27FC236}">
                <a16:creationId xmlns:a16="http://schemas.microsoft.com/office/drawing/2014/main" id="{EB161867-A0E6-C248-ABFF-A43D8AE1CC7E}"/>
              </a:ext>
            </a:extLst>
          </p:cNvPr>
          <p:cNvSpPr txBox="1"/>
          <p:nvPr/>
        </p:nvSpPr>
        <p:spPr>
          <a:xfrm>
            <a:off x="2784901" y="2719569"/>
            <a:ext cx="14618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Prototype</a:t>
            </a:r>
          </a:p>
        </p:txBody>
      </p:sp>
      <p:sp>
        <p:nvSpPr>
          <p:cNvPr id="23" name="Arc 22">
            <a:extLst>
              <a:ext uri="{FF2B5EF4-FFF2-40B4-BE49-F238E27FC236}">
                <a16:creationId xmlns:a16="http://schemas.microsoft.com/office/drawing/2014/main" id="{5E31662D-57C7-F442-A725-B44D6842EDED}"/>
              </a:ext>
            </a:extLst>
          </p:cNvPr>
          <p:cNvSpPr/>
          <p:nvPr/>
        </p:nvSpPr>
        <p:spPr>
          <a:xfrm>
            <a:off x="5266908" y="3110257"/>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 name="TextBox 23">
            <a:extLst>
              <a:ext uri="{FF2B5EF4-FFF2-40B4-BE49-F238E27FC236}">
                <a16:creationId xmlns:a16="http://schemas.microsoft.com/office/drawing/2014/main" id="{76FD4313-D679-9547-A99A-E3AD77069564}"/>
              </a:ext>
            </a:extLst>
          </p:cNvPr>
          <p:cNvSpPr txBox="1"/>
          <p:nvPr/>
        </p:nvSpPr>
        <p:spPr>
          <a:xfrm>
            <a:off x="5234823" y="2710147"/>
            <a:ext cx="10002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Refine</a:t>
            </a:r>
          </a:p>
        </p:txBody>
      </p:sp>
    </p:spTree>
    <p:extLst>
      <p:ext uri="{BB962C8B-B14F-4D97-AF65-F5344CB8AC3E}">
        <p14:creationId xmlns:p14="http://schemas.microsoft.com/office/powerpoint/2010/main" val="1763640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A Life Cycle of </a:t>
            </a:r>
            <a:br>
              <a:rPr lang="en-US" dirty="0">
                <a:solidFill>
                  <a:schemeClr val="tx2"/>
                </a:solidFill>
              </a:rPr>
            </a:br>
            <a:r>
              <a:rPr lang="en-US" dirty="0">
                <a:solidFill>
                  <a:schemeClr val="tx2"/>
                </a:solidFill>
              </a:rPr>
              <a:t>Varying-Sized Increments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17</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9" name="Rounded Rectangle 8">
            <a:extLst>
              <a:ext uri="{FF2B5EF4-FFF2-40B4-BE49-F238E27FC236}">
                <a16:creationId xmlns:a16="http://schemas.microsoft.com/office/drawing/2014/main" id="{3FAEA39F-66A7-5049-AD68-3E91BAC8DCC2}"/>
              </a:ext>
            </a:extLst>
          </p:cNvPr>
          <p:cNvSpPr>
            <a:spLocks noChangeArrowheads="1"/>
          </p:cNvSpPr>
          <p:nvPr/>
        </p:nvSpPr>
        <p:spPr bwMode="auto">
          <a:xfrm>
            <a:off x="338257" y="2780928"/>
            <a:ext cx="3153623"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ea typeface="+mn-ea"/>
                <a:cs typeface="Calibri" panose="020F0502020204030204" pitchFamily="34" charset="0"/>
              </a:rPr>
              <a:t>Analyze</a:t>
            </a:r>
          </a:p>
          <a:p>
            <a:pPr algn="ctr">
              <a:defRPr/>
            </a:pPr>
            <a:r>
              <a:rPr lang="en-US" sz="2800" b="1" dirty="0">
                <a:latin typeface="Calibri" panose="020F0502020204030204" pitchFamily="34" charset="0"/>
                <a:ea typeface="+mn-ea"/>
                <a:cs typeface="Calibri" panose="020F0502020204030204" pitchFamily="34" charset="0"/>
              </a:rPr>
              <a:t>Design</a:t>
            </a:r>
          </a:p>
          <a:p>
            <a:pPr algn="ctr">
              <a:defRPr/>
            </a:pPr>
            <a:r>
              <a:rPr lang="en-US" sz="2800" b="1" dirty="0">
                <a:latin typeface="Calibri" panose="020F0502020204030204" pitchFamily="34" charset="0"/>
                <a:ea typeface="+mn-ea"/>
                <a:cs typeface="Calibri" panose="020F0502020204030204" pitchFamily="34" charset="0"/>
              </a:rPr>
              <a:t>Build</a:t>
            </a:r>
          </a:p>
          <a:p>
            <a:pPr algn="ctr">
              <a:defRPr/>
            </a:pPr>
            <a:r>
              <a:rPr lang="en-US" sz="2800" b="1" dirty="0">
                <a:latin typeface="Calibri" panose="020F0502020204030204" pitchFamily="34" charset="0"/>
                <a:ea typeface="+mn-ea"/>
                <a:cs typeface="Calibri" panose="020F0502020204030204" pitchFamily="34" charset="0"/>
              </a:rPr>
              <a:t>Test</a:t>
            </a:r>
          </a:p>
          <a:p>
            <a:pPr algn="ctr">
              <a:defRPr/>
            </a:pPr>
            <a:r>
              <a:rPr lang="en-US" sz="2800" b="1" dirty="0">
                <a:latin typeface="Calibri" panose="020F0502020204030204" pitchFamily="34" charset="0"/>
                <a:ea typeface="+mn-ea"/>
                <a:cs typeface="Calibri" panose="020F0502020204030204" pitchFamily="34" charset="0"/>
              </a:rPr>
              <a:t>Deliver</a:t>
            </a:r>
          </a:p>
        </p:txBody>
      </p:sp>
      <p:sp>
        <p:nvSpPr>
          <p:cNvPr id="10" name="Rounded Rectangle 9">
            <a:extLst>
              <a:ext uri="{FF2B5EF4-FFF2-40B4-BE49-F238E27FC236}">
                <a16:creationId xmlns:a16="http://schemas.microsoft.com/office/drawing/2014/main" id="{37CDF35D-BB5A-634F-B31A-071CFD12FFA7}"/>
              </a:ext>
            </a:extLst>
          </p:cNvPr>
          <p:cNvSpPr>
            <a:spLocks noChangeArrowheads="1"/>
          </p:cNvSpPr>
          <p:nvPr/>
        </p:nvSpPr>
        <p:spPr bwMode="auto">
          <a:xfrm>
            <a:off x="4103948" y="2780928"/>
            <a:ext cx="1656184"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endParaRPr lang="en-US" sz="2800" b="1" dirty="0">
              <a:latin typeface="Calibri" panose="020F0502020204030204" pitchFamily="34" charset="0"/>
              <a:ea typeface="+mn-ea"/>
              <a:cs typeface="Calibri" panose="020F0502020204030204" pitchFamily="34" charset="0"/>
            </a:endParaRPr>
          </a:p>
        </p:txBody>
      </p:sp>
      <p:sp>
        <p:nvSpPr>
          <p:cNvPr id="11" name="Rounded Rectangle 10">
            <a:extLst>
              <a:ext uri="{FF2B5EF4-FFF2-40B4-BE49-F238E27FC236}">
                <a16:creationId xmlns:a16="http://schemas.microsoft.com/office/drawing/2014/main" id="{9A1B14DE-685A-3A43-934D-8DB7C5F00C2F}"/>
              </a:ext>
            </a:extLst>
          </p:cNvPr>
          <p:cNvSpPr>
            <a:spLocks noChangeArrowheads="1"/>
          </p:cNvSpPr>
          <p:nvPr/>
        </p:nvSpPr>
        <p:spPr bwMode="auto">
          <a:xfrm>
            <a:off x="6372200" y="2780928"/>
            <a:ext cx="2314600"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endParaRPr lang="en-US" sz="2800" b="1" dirty="0">
              <a:latin typeface="Calibri" panose="020F0502020204030204" pitchFamily="34" charset="0"/>
              <a:ea typeface="+mn-ea"/>
              <a:cs typeface="Calibri" panose="020F0502020204030204" pitchFamily="34" charset="0"/>
            </a:endParaRPr>
          </a:p>
        </p:txBody>
      </p:sp>
      <p:cxnSp>
        <p:nvCxnSpPr>
          <p:cNvPr id="12" name="Straight Arrow Connector 11">
            <a:extLst>
              <a:ext uri="{FF2B5EF4-FFF2-40B4-BE49-F238E27FC236}">
                <a16:creationId xmlns:a16="http://schemas.microsoft.com/office/drawing/2014/main" id="{71F4B625-92D9-A84E-B4AD-C545C0D5C4A7}"/>
              </a:ext>
            </a:extLst>
          </p:cNvPr>
          <p:cNvCxnSpPr>
            <a:cxnSpLocks/>
            <a:stCxn id="9" idx="3"/>
            <a:endCxn id="10" idx="1"/>
          </p:cNvCxnSpPr>
          <p:nvPr/>
        </p:nvCxnSpPr>
        <p:spPr>
          <a:xfrm>
            <a:off x="3491880"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4AC59D0-A832-A244-BFA8-17AD64CCFE58}"/>
              </a:ext>
            </a:extLst>
          </p:cNvPr>
          <p:cNvCxnSpPr>
            <a:cxnSpLocks/>
            <a:stCxn id="10" idx="3"/>
            <a:endCxn id="11" idx="1"/>
          </p:cNvCxnSpPr>
          <p:nvPr/>
        </p:nvCxnSpPr>
        <p:spPr>
          <a:xfrm>
            <a:off x="5760132"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7620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57200" y="116632"/>
            <a:ext cx="8229600" cy="1143000"/>
          </a:xfrm>
        </p:spPr>
        <p:txBody>
          <a:bodyPr/>
          <a:lstStyle/>
          <a:p>
            <a:r>
              <a:rPr lang="en-US" dirty="0">
                <a:solidFill>
                  <a:schemeClr val="tx2"/>
                </a:solidFill>
              </a:rPr>
              <a:t>Iteration-Based and Flow-Based Agile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18</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Rounded Rectangle 7">
            <a:extLst>
              <a:ext uri="{FF2B5EF4-FFF2-40B4-BE49-F238E27FC236}">
                <a16:creationId xmlns:a16="http://schemas.microsoft.com/office/drawing/2014/main" id="{5BAF8388-CCB7-5948-AE8A-4BF2308C1253}"/>
              </a:ext>
            </a:extLst>
          </p:cNvPr>
          <p:cNvSpPr>
            <a:spLocks noChangeArrowheads="1"/>
          </p:cNvSpPr>
          <p:nvPr/>
        </p:nvSpPr>
        <p:spPr bwMode="auto">
          <a:xfrm>
            <a:off x="323528"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9" name="Rounded Rectangle 8">
            <a:extLst>
              <a:ext uri="{FF2B5EF4-FFF2-40B4-BE49-F238E27FC236}">
                <a16:creationId xmlns:a16="http://schemas.microsoft.com/office/drawing/2014/main" id="{719EA8F8-F823-1645-9D83-BB215145B11B}"/>
              </a:ext>
            </a:extLst>
          </p:cNvPr>
          <p:cNvSpPr>
            <a:spLocks noChangeArrowheads="1"/>
          </p:cNvSpPr>
          <p:nvPr/>
        </p:nvSpPr>
        <p:spPr bwMode="auto">
          <a:xfrm>
            <a:off x="1549690"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0" name="Rounded Rectangle 9">
            <a:extLst>
              <a:ext uri="{FF2B5EF4-FFF2-40B4-BE49-F238E27FC236}">
                <a16:creationId xmlns:a16="http://schemas.microsoft.com/office/drawing/2014/main" id="{A71743F9-E6D3-5A40-A560-050C28C44135}"/>
              </a:ext>
            </a:extLst>
          </p:cNvPr>
          <p:cNvSpPr>
            <a:spLocks noChangeArrowheads="1"/>
          </p:cNvSpPr>
          <p:nvPr/>
        </p:nvSpPr>
        <p:spPr bwMode="auto">
          <a:xfrm>
            <a:off x="2775852"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1" name="Rounded Rectangle 10">
            <a:extLst>
              <a:ext uri="{FF2B5EF4-FFF2-40B4-BE49-F238E27FC236}">
                <a16:creationId xmlns:a16="http://schemas.microsoft.com/office/drawing/2014/main" id="{B557C97C-05F3-5C4D-94E2-D15DCAB64146}"/>
              </a:ext>
            </a:extLst>
          </p:cNvPr>
          <p:cNvSpPr>
            <a:spLocks noChangeArrowheads="1"/>
          </p:cNvSpPr>
          <p:nvPr/>
        </p:nvSpPr>
        <p:spPr bwMode="auto">
          <a:xfrm>
            <a:off x="4002014"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2" name="Rounded Rectangle 11">
            <a:extLst>
              <a:ext uri="{FF2B5EF4-FFF2-40B4-BE49-F238E27FC236}">
                <a16:creationId xmlns:a16="http://schemas.microsoft.com/office/drawing/2014/main" id="{E4F02FAA-4EA4-C145-AD1A-DAA93C6A3F50}"/>
              </a:ext>
            </a:extLst>
          </p:cNvPr>
          <p:cNvSpPr>
            <a:spLocks noChangeArrowheads="1"/>
          </p:cNvSpPr>
          <p:nvPr/>
        </p:nvSpPr>
        <p:spPr bwMode="auto">
          <a:xfrm>
            <a:off x="5228176"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13" name="Rounded Rectangle 12">
            <a:extLst>
              <a:ext uri="{FF2B5EF4-FFF2-40B4-BE49-F238E27FC236}">
                <a16:creationId xmlns:a16="http://schemas.microsoft.com/office/drawing/2014/main" id="{1A23ADBF-A3D3-E743-BF03-3549DAC8CDBD}"/>
              </a:ext>
            </a:extLst>
          </p:cNvPr>
          <p:cNvSpPr>
            <a:spLocks noChangeArrowheads="1"/>
          </p:cNvSpPr>
          <p:nvPr/>
        </p:nvSpPr>
        <p:spPr bwMode="auto">
          <a:xfrm>
            <a:off x="6454338"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4" name="Rounded Rectangle 13">
            <a:extLst>
              <a:ext uri="{FF2B5EF4-FFF2-40B4-BE49-F238E27FC236}">
                <a16:creationId xmlns:a16="http://schemas.microsoft.com/office/drawing/2014/main" id="{87AE58B7-90AF-4F46-A56A-7A7D22D40CA0}"/>
              </a:ext>
            </a:extLst>
          </p:cNvPr>
          <p:cNvSpPr>
            <a:spLocks noChangeArrowheads="1"/>
          </p:cNvSpPr>
          <p:nvPr/>
        </p:nvSpPr>
        <p:spPr bwMode="auto">
          <a:xfrm>
            <a:off x="7680502"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5" name="TextBox 14">
            <a:extLst>
              <a:ext uri="{FF2B5EF4-FFF2-40B4-BE49-F238E27FC236}">
                <a16:creationId xmlns:a16="http://schemas.microsoft.com/office/drawing/2014/main" id="{56510D07-8E1B-4C4B-96CF-94186D56E72B}"/>
              </a:ext>
            </a:extLst>
          </p:cNvPr>
          <p:cNvSpPr txBox="1"/>
          <p:nvPr/>
        </p:nvSpPr>
        <p:spPr>
          <a:xfrm>
            <a:off x="3002635" y="1434041"/>
            <a:ext cx="2861104"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Iteration-Based Agile</a:t>
            </a:r>
          </a:p>
        </p:txBody>
      </p:sp>
      <p:sp>
        <p:nvSpPr>
          <p:cNvPr id="16" name="Rounded Rectangle 15">
            <a:extLst>
              <a:ext uri="{FF2B5EF4-FFF2-40B4-BE49-F238E27FC236}">
                <a16:creationId xmlns:a16="http://schemas.microsoft.com/office/drawing/2014/main" id="{4885981A-1118-3E43-A2D8-211AE913143F}"/>
              </a:ext>
            </a:extLst>
          </p:cNvPr>
          <p:cNvSpPr>
            <a:spLocks noChangeArrowheads="1"/>
          </p:cNvSpPr>
          <p:nvPr/>
        </p:nvSpPr>
        <p:spPr bwMode="auto">
          <a:xfrm>
            <a:off x="349165" y="4251149"/>
            <a:ext cx="1455254"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7" name="Rounded Rectangle 16">
            <a:extLst>
              <a:ext uri="{FF2B5EF4-FFF2-40B4-BE49-F238E27FC236}">
                <a16:creationId xmlns:a16="http://schemas.microsoft.com/office/drawing/2014/main" id="{DE781752-7FB6-DA41-8A09-9FBAA8DE8EFD}"/>
              </a:ext>
            </a:extLst>
          </p:cNvPr>
          <p:cNvSpPr>
            <a:spLocks noChangeArrowheads="1"/>
          </p:cNvSpPr>
          <p:nvPr/>
        </p:nvSpPr>
        <p:spPr bwMode="auto">
          <a:xfrm>
            <a:off x="1804418" y="4251149"/>
            <a:ext cx="1198215"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8" name="Rounded Rectangle 17">
            <a:extLst>
              <a:ext uri="{FF2B5EF4-FFF2-40B4-BE49-F238E27FC236}">
                <a16:creationId xmlns:a16="http://schemas.microsoft.com/office/drawing/2014/main" id="{47F8613E-294F-D144-9472-81A82FA905D1}"/>
              </a:ext>
            </a:extLst>
          </p:cNvPr>
          <p:cNvSpPr>
            <a:spLocks noChangeArrowheads="1"/>
          </p:cNvSpPr>
          <p:nvPr/>
        </p:nvSpPr>
        <p:spPr bwMode="auto">
          <a:xfrm>
            <a:off x="3002635" y="4251149"/>
            <a:ext cx="1785388"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0" name="Rounded Rectangle 19">
            <a:extLst>
              <a:ext uri="{FF2B5EF4-FFF2-40B4-BE49-F238E27FC236}">
                <a16:creationId xmlns:a16="http://schemas.microsoft.com/office/drawing/2014/main" id="{4BED75C5-0104-FF4E-AFC1-E9370A9B882B}"/>
              </a:ext>
            </a:extLst>
          </p:cNvPr>
          <p:cNvSpPr>
            <a:spLocks noChangeArrowheads="1"/>
          </p:cNvSpPr>
          <p:nvPr/>
        </p:nvSpPr>
        <p:spPr bwMode="auto">
          <a:xfrm>
            <a:off x="4788024" y="4251149"/>
            <a:ext cx="1075835"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21" name="Rounded Rectangle 20">
            <a:extLst>
              <a:ext uri="{FF2B5EF4-FFF2-40B4-BE49-F238E27FC236}">
                <a16:creationId xmlns:a16="http://schemas.microsoft.com/office/drawing/2014/main" id="{7E32A7ED-5481-F44E-9B70-21044D3E9B9E}"/>
              </a:ext>
            </a:extLst>
          </p:cNvPr>
          <p:cNvSpPr>
            <a:spLocks noChangeArrowheads="1"/>
          </p:cNvSpPr>
          <p:nvPr/>
        </p:nvSpPr>
        <p:spPr bwMode="auto">
          <a:xfrm>
            <a:off x="5863621" y="4251149"/>
            <a:ext cx="1228659"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2" name="Rounded Rectangle 21">
            <a:extLst>
              <a:ext uri="{FF2B5EF4-FFF2-40B4-BE49-F238E27FC236}">
                <a16:creationId xmlns:a16="http://schemas.microsoft.com/office/drawing/2014/main" id="{87AF3BA4-05F2-6946-AAD6-61571838B3AB}"/>
              </a:ext>
            </a:extLst>
          </p:cNvPr>
          <p:cNvSpPr>
            <a:spLocks noChangeArrowheads="1"/>
          </p:cNvSpPr>
          <p:nvPr/>
        </p:nvSpPr>
        <p:spPr bwMode="auto">
          <a:xfrm>
            <a:off x="7092281" y="4251149"/>
            <a:ext cx="1833710"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3" name="TextBox 22">
            <a:extLst>
              <a:ext uri="{FF2B5EF4-FFF2-40B4-BE49-F238E27FC236}">
                <a16:creationId xmlns:a16="http://schemas.microsoft.com/office/drawing/2014/main" id="{7B0E318F-70D0-BF42-8E43-8845D81F8F49}"/>
              </a:ext>
            </a:extLst>
          </p:cNvPr>
          <p:cNvSpPr txBox="1"/>
          <p:nvPr/>
        </p:nvSpPr>
        <p:spPr>
          <a:xfrm>
            <a:off x="3252543" y="3762496"/>
            <a:ext cx="2361288"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Flow-Based Agile</a:t>
            </a:r>
          </a:p>
        </p:txBody>
      </p:sp>
    </p:spTree>
    <p:extLst>
      <p:ext uri="{BB962C8B-B14F-4D97-AF65-F5344CB8AC3E}">
        <p14:creationId xmlns:p14="http://schemas.microsoft.com/office/powerpoint/2010/main" val="1306547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4753-5A15-F84F-97C2-423BF5C1BA04}"/>
              </a:ext>
            </a:extLst>
          </p:cNvPr>
          <p:cNvSpPr>
            <a:spLocks noGrp="1"/>
          </p:cNvSpPr>
          <p:nvPr>
            <p:ph type="title"/>
          </p:nvPr>
        </p:nvSpPr>
        <p:spPr>
          <a:xfrm>
            <a:off x="457200" y="56734"/>
            <a:ext cx="8229600" cy="833959"/>
          </a:xfrm>
        </p:spPr>
        <p:txBody>
          <a:bodyPr/>
          <a:lstStyle/>
          <a:p>
            <a:r>
              <a:rPr lang="en-US" dirty="0">
                <a:solidFill>
                  <a:schemeClr val="tx2"/>
                </a:solidFill>
              </a:rPr>
              <a:t>From personas to features</a:t>
            </a:r>
          </a:p>
        </p:txBody>
      </p:sp>
      <p:sp>
        <p:nvSpPr>
          <p:cNvPr id="4" name="Slide Number Placeholder 3">
            <a:extLst>
              <a:ext uri="{FF2B5EF4-FFF2-40B4-BE49-F238E27FC236}">
                <a16:creationId xmlns:a16="http://schemas.microsoft.com/office/drawing/2014/main" id="{76779704-0609-B54C-AC1D-EC6C6D0912B9}"/>
              </a:ext>
            </a:extLst>
          </p:cNvPr>
          <p:cNvSpPr>
            <a:spLocks noGrp="1"/>
          </p:cNvSpPr>
          <p:nvPr>
            <p:ph type="sldNum" sz="quarter" idx="12"/>
          </p:nvPr>
        </p:nvSpPr>
        <p:spPr/>
        <p:txBody>
          <a:bodyPr/>
          <a:lstStyle/>
          <a:p>
            <a:pPr>
              <a:defRPr/>
            </a:pPr>
            <a:fld id="{E78C9E75-97FD-45D9-8ED3-955348887BB1}" type="slidenum">
              <a:rPr lang="zh-TW" altLang="en-US" smtClean="0"/>
              <a:pPr>
                <a:defRPr/>
              </a:pPr>
              <a:t>19</a:t>
            </a:fld>
            <a:endParaRPr lang="zh-TW" altLang="en-US"/>
          </a:p>
        </p:txBody>
      </p:sp>
      <p:sp>
        <p:nvSpPr>
          <p:cNvPr id="6" name="Natural language descriptions of a user interacting with a software product">
            <a:extLst>
              <a:ext uri="{FF2B5EF4-FFF2-40B4-BE49-F238E27FC236}">
                <a16:creationId xmlns:a16="http://schemas.microsoft.com/office/drawing/2014/main" id="{0FAC68B3-D91F-4547-A3DC-992F67FF82F0}"/>
              </a:ext>
            </a:extLst>
          </p:cNvPr>
          <p:cNvSpPr txBox="1"/>
          <p:nvPr/>
        </p:nvSpPr>
        <p:spPr>
          <a:xfrm>
            <a:off x="3990796" y="2613720"/>
            <a:ext cx="4957831" cy="7181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a user interacting with a software product</a:t>
            </a:r>
          </a:p>
        </p:txBody>
      </p:sp>
      <p:sp>
        <p:nvSpPr>
          <p:cNvPr id="7" name="A way of representing users">
            <a:extLst>
              <a:ext uri="{FF2B5EF4-FFF2-40B4-BE49-F238E27FC236}">
                <a16:creationId xmlns:a16="http://schemas.microsoft.com/office/drawing/2014/main" id="{DCE2F4B2-EFA6-9841-84D6-F65BC36D772C}"/>
              </a:ext>
            </a:extLst>
          </p:cNvPr>
          <p:cNvSpPr txBox="1"/>
          <p:nvPr/>
        </p:nvSpPr>
        <p:spPr>
          <a:xfrm>
            <a:off x="4283968" y="1218431"/>
            <a:ext cx="3436498"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A way of representing users</a:t>
            </a:r>
          </a:p>
        </p:txBody>
      </p:sp>
      <p:sp>
        <p:nvSpPr>
          <p:cNvPr id="8" name="Fragments of product functionality">
            <a:extLst>
              <a:ext uri="{FF2B5EF4-FFF2-40B4-BE49-F238E27FC236}">
                <a16:creationId xmlns:a16="http://schemas.microsoft.com/office/drawing/2014/main" id="{E77145DD-55E2-DA49-8E7E-3728BB2D854B}"/>
              </a:ext>
            </a:extLst>
          </p:cNvPr>
          <p:cNvSpPr txBox="1"/>
          <p:nvPr/>
        </p:nvSpPr>
        <p:spPr>
          <a:xfrm>
            <a:off x="1115616" y="6186983"/>
            <a:ext cx="4066357"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Fragments of product functionality</a:t>
            </a:r>
          </a:p>
        </p:txBody>
      </p:sp>
      <p:sp>
        <p:nvSpPr>
          <p:cNvPr id="9" name="Natural language descriptions of something that is needed or wanted by users">
            <a:extLst>
              <a:ext uri="{FF2B5EF4-FFF2-40B4-BE49-F238E27FC236}">
                <a16:creationId xmlns:a16="http://schemas.microsoft.com/office/drawing/2014/main" id="{ACE7B491-990E-7D49-9354-151989A055CE}"/>
              </a:ext>
            </a:extLst>
          </p:cNvPr>
          <p:cNvSpPr txBox="1"/>
          <p:nvPr/>
        </p:nvSpPr>
        <p:spPr>
          <a:xfrm>
            <a:off x="6804248" y="4379233"/>
            <a:ext cx="2262764"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something that is needed or wanted by users</a:t>
            </a:r>
          </a:p>
        </p:txBody>
      </p:sp>
      <p:sp>
        <p:nvSpPr>
          <p:cNvPr id="11" name="Footer Placeholder 4">
            <a:extLst>
              <a:ext uri="{FF2B5EF4-FFF2-40B4-BE49-F238E27FC236}">
                <a16:creationId xmlns:a16="http://schemas.microsoft.com/office/drawing/2014/main" id="{046F8F36-1069-5449-B054-03346C99330D}"/>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Arc 13">
            <a:extLst>
              <a:ext uri="{FF2B5EF4-FFF2-40B4-BE49-F238E27FC236}">
                <a16:creationId xmlns:a16="http://schemas.microsoft.com/office/drawing/2014/main" id="{C8DD8C7A-DE62-6148-A878-ED05BF61C528}"/>
              </a:ext>
            </a:extLst>
          </p:cNvPr>
          <p:cNvSpPr/>
          <p:nvPr/>
        </p:nvSpPr>
        <p:spPr>
          <a:xfrm>
            <a:off x="1239528" y="3575720"/>
            <a:ext cx="5053290" cy="3674132"/>
          </a:xfrm>
          <a:prstGeom prst="arc">
            <a:avLst>
              <a:gd name="adj1" fmla="val 17032185"/>
              <a:gd name="adj2" fmla="val 2001728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a:extLst>
              <a:ext uri="{FF2B5EF4-FFF2-40B4-BE49-F238E27FC236}">
                <a16:creationId xmlns:a16="http://schemas.microsoft.com/office/drawing/2014/main" id="{3804EC97-EA51-724B-A017-EA3BBE8D9409}"/>
              </a:ext>
            </a:extLst>
          </p:cNvPr>
          <p:cNvSpPr/>
          <p:nvPr/>
        </p:nvSpPr>
        <p:spPr>
          <a:xfrm>
            <a:off x="3023256" y="2350028"/>
            <a:ext cx="3056535" cy="3521148"/>
          </a:xfrm>
          <a:prstGeom prst="arc">
            <a:avLst>
              <a:gd name="adj1" fmla="val 2150912"/>
              <a:gd name="adj2" fmla="val 6057485"/>
            </a:avLst>
          </a:prstGeom>
          <a:noFill/>
          <a:ln w="152400">
            <a:solidFill>
              <a:schemeClr val="accent6">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16B9256F-69C7-0745-8870-F5406674EC6D}"/>
              </a:ext>
            </a:extLst>
          </p:cNvPr>
          <p:cNvCxnSpPr>
            <a:cxnSpLocks/>
            <a:stCxn id="20" idx="2"/>
            <a:endCxn id="23" idx="0"/>
          </p:cNvCxnSpPr>
          <p:nvPr/>
        </p:nvCxnSpPr>
        <p:spPr>
          <a:xfrm>
            <a:off x="3249109" y="1772816"/>
            <a:ext cx="0" cy="1561445"/>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4FD1B8E-7582-7647-B58D-BC301E2D79A2}"/>
              </a:ext>
            </a:extLst>
          </p:cNvPr>
          <p:cNvSpPr txBox="1"/>
          <p:nvPr/>
        </p:nvSpPr>
        <p:spPr>
          <a:xfrm>
            <a:off x="3450606" y="1972060"/>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8" name="Arc 27">
            <a:extLst>
              <a:ext uri="{FF2B5EF4-FFF2-40B4-BE49-F238E27FC236}">
                <a16:creationId xmlns:a16="http://schemas.microsoft.com/office/drawing/2014/main" id="{26509453-EBEC-CF45-BEDC-B77190A5C24A}"/>
              </a:ext>
            </a:extLst>
          </p:cNvPr>
          <p:cNvSpPr/>
          <p:nvPr/>
        </p:nvSpPr>
        <p:spPr>
          <a:xfrm>
            <a:off x="1624301" y="3191195"/>
            <a:ext cx="4925385" cy="3188053"/>
          </a:xfrm>
          <a:prstGeom prst="arc">
            <a:avLst>
              <a:gd name="adj1" fmla="val 8990352"/>
              <a:gd name="adj2" fmla="val 12622057"/>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a:extLst>
              <a:ext uri="{FF2B5EF4-FFF2-40B4-BE49-F238E27FC236}">
                <a16:creationId xmlns:a16="http://schemas.microsoft.com/office/drawing/2014/main" id="{7C9329D4-0351-3242-AA2B-AA9D297714E8}"/>
              </a:ext>
            </a:extLst>
          </p:cNvPr>
          <p:cNvSpPr txBox="1"/>
          <p:nvPr/>
        </p:nvSpPr>
        <p:spPr>
          <a:xfrm>
            <a:off x="5156678" y="3341103"/>
            <a:ext cx="3451009"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are-developed-into</a:t>
            </a:r>
          </a:p>
        </p:txBody>
      </p:sp>
      <p:sp>
        <p:nvSpPr>
          <p:cNvPr id="30" name="TextBox 29">
            <a:extLst>
              <a:ext uri="{FF2B5EF4-FFF2-40B4-BE49-F238E27FC236}">
                <a16:creationId xmlns:a16="http://schemas.microsoft.com/office/drawing/2014/main" id="{D4FC2654-237A-A84A-8D11-BC84BF69AAED}"/>
              </a:ext>
            </a:extLst>
          </p:cNvPr>
          <p:cNvSpPr txBox="1"/>
          <p:nvPr/>
        </p:nvSpPr>
        <p:spPr>
          <a:xfrm>
            <a:off x="5178926" y="5564412"/>
            <a:ext cx="126528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define</a:t>
            </a:r>
          </a:p>
        </p:txBody>
      </p:sp>
      <p:sp>
        <p:nvSpPr>
          <p:cNvPr id="32" name="TextBox 31">
            <a:extLst>
              <a:ext uri="{FF2B5EF4-FFF2-40B4-BE49-F238E27FC236}">
                <a16:creationId xmlns:a16="http://schemas.microsoft.com/office/drawing/2014/main" id="{987CCB33-175D-2E4C-BDD0-297BEB051650}"/>
              </a:ext>
            </a:extLst>
          </p:cNvPr>
          <p:cNvSpPr txBox="1"/>
          <p:nvPr/>
        </p:nvSpPr>
        <p:spPr>
          <a:xfrm>
            <a:off x="210246" y="4363319"/>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0" name="Rounded Rectangle 19">
            <a:extLst>
              <a:ext uri="{FF2B5EF4-FFF2-40B4-BE49-F238E27FC236}">
                <a16:creationId xmlns:a16="http://schemas.microsoft.com/office/drawing/2014/main" id="{D53F87F9-CBF4-584C-B60E-5BDC7D53B51D}"/>
              </a:ext>
            </a:extLst>
          </p:cNvPr>
          <p:cNvSpPr>
            <a:spLocks noChangeArrowheads="1"/>
          </p:cNvSpPr>
          <p:nvPr/>
        </p:nvSpPr>
        <p:spPr bwMode="auto">
          <a:xfrm>
            <a:off x="2267744" y="1109095"/>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Personas</a:t>
            </a:r>
          </a:p>
        </p:txBody>
      </p:sp>
      <p:sp>
        <p:nvSpPr>
          <p:cNvPr id="23" name="Rounded Rectangle 22">
            <a:extLst>
              <a:ext uri="{FF2B5EF4-FFF2-40B4-BE49-F238E27FC236}">
                <a16:creationId xmlns:a16="http://schemas.microsoft.com/office/drawing/2014/main" id="{EA3CF226-A569-034F-9346-461F7479D0AA}"/>
              </a:ext>
            </a:extLst>
          </p:cNvPr>
          <p:cNvSpPr>
            <a:spLocks noChangeArrowheads="1"/>
          </p:cNvSpPr>
          <p:nvPr/>
        </p:nvSpPr>
        <p:spPr bwMode="auto">
          <a:xfrm>
            <a:off x="2267744" y="3334261"/>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Scenarios</a:t>
            </a:r>
          </a:p>
        </p:txBody>
      </p:sp>
      <p:sp>
        <p:nvSpPr>
          <p:cNvPr id="24" name="Rounded Rectangle 23">
            <a:extLst>
              <a:ext uri="{FF2B5EF4-FFF2-40B4-BE49-F238E27FC236}">
                <a16:creationId xmlns:a16="http://schemas.microsoft.com/office/drawing/2014/main" id="{D0068D27-F887-2346-A0CA-2B7B25E5F8D9}"/>
              </a:ext>
            </a:extLst>
          </p:cNvPr>
          <p:cNvSpPr>
            <a:spLocks noChangeArrowheads="1"/>
          </p:cNvSpPr>
          <p:nvPr/>
        </p:nvSpPr>
        <p:spPr bwMode="auto">
          <a:xfrm>
            <a:off x="4781069" y="4386387"/>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Stories</a:t>
            </a:r>
          </a:p>
        </p:txBody>
      </p:sp>
      <p:sp>
        <p:nvSpPr>
          <p:cNvPr id="25" name="Rounded Rectangle 24">
            <a:extLst>
              <a:ext uri="{FF2B5EF4-FFF2-40B4-BE49-F238E27FC236}">
                <a16:creationId xmlns:a16="http://schemas.microsoft.com/office/drawing/2014/main" id="{AA0D7EA1-8A7F-6A4E-9E1D-BCC4F4332AEF}"/>
              </a:ext>
            </a:extLst>
          </p:cNvPr>
          <p:cNvSpPr>
            <a:spLocks noChangeArrowheads="1"/>
          </p:cNvSpPr>
          <p:nvPr/>
        </p:nvSpPr>
        <p:spPr bwMode="auto">
          <a:xfrm>
            <a:off x="2267744" y="5473403"/>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Features</a:t>
            </a:r>
          </a:p>
        </p:txBody>
      </p:sp>
      <p:sp>
        <p:nvSpPr>
          <p:cNvPr id="34" name="Oval 33">
            <a:extLst>
              <a:ext uri="{FF2B5EF4-FFF2-40B4-BE49-F238E27FC236}">
                <a16:creationId xmlns:a16="http://schemas.microsoft.com/office/drawing/2014/main" id="{65490703-02B2-E847-86EF-D0275769DCAB}"/>
              </a:ext>
            </a:extLst>
          </p:cNvPr>
          <p:cNvSpPr/>
          <p:nvPr/>
        </p:nvSpPr>
        <p:spPr>
          <a:xfrm>
            <a:off x="1835696" y="980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5" name="Oval 34">
            <a:extLst>
              <a:ext uri="{FF2B5EF4-FFF2-40B4-BE49-F238E27FC236}">
                <a16:creationId xmlns:a16="http://schemas.microsoft.com/office/drawing/2014/main" id="{BD4575A0-618A-8540-9DC6-B2C09A1B4D41}"/>
              </a:ext>
            </a:extLst>
          </p:cNvPr>
          <p:cNvSpPr/>
          <p:nvPr/>
        </p:nvSpPr>
        <p:spPr>
          <a:xfrm>
            <a:off x="1929374" y="299695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6" name="Oval 35">
            <a:extLst>
              <a:ext uri="{FF2B5EF4-FFF2-40B4-BE49-F238E27FC236}">
                <a16:creationId xmlns:a16="http://schemas.microsoft.com/office/drawing/2014/main" id="{CC54D719-265F-A440-8CE1-58F71E11C64F}"/>
              </a:ext>
            </a:extLst>
          </p:cNvPr>
          <p:cNvSpPr/>
          <p:nvPr/>
        </p:nvSpPr>
        <p:spPr>
          <a:xfrm>
            <a:off x="4377646" y="408730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7" name="Oval 36">
            <a:extLst>
              <a:ext uri="{FF2B5EF4-FFF2-40B4-BE49-F238E27FC236}">
                <a16:creationId xmlns:a16="http://schemas.microsoft.com/office/drawing/2014/main" id="{C83BD1D9-7B6A-5C42-95D4-0FE40A86E073}"/>
              </a:ext>
            </a:extLst>
          </p:cNvPr>
          <p:cNvSpPr/>
          <p:nvPr/>
        </p:nvSpPr>
        <p:spPr>
          <a:xfrm>
            <a:off x="2073632" y="5049559"/>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231261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t>1   2021/09/23   </a:t>
            </a:r>
            <a:r>
              <a:rPr lang="zh-TW" altLang="en-US" sz="2400" dirty="0"/>
              <a:t>軟體工程概論 </a:t>
            </a:r>
            <a:r>
              <a:rPr lang="en-US" altLang="zh-TW" sz="2000" dirty="0"/>
              <a:t>(</a:t>
            </a:r>
            <a:r>
              <a:rPr lang="en-US" sz="2000" dirty="0"/>
              <a:t>Introduction to Software Engineering)</a:t>
            </a:r>
          </a:p>
          <a:p>
            <a:pPr marL="0" indent="0">
              <a:buNone/>
            </a:pPr>
            <a:r>
              <a:rPr lang="en-US" sz="2400" dirty="0"/>
              <a:t>2   2021/09/30   </a:t>
            </a:r>
            <a:r>
              <a:rPr lang="zh-TW" altLang="en-US" sz="2400" dirty="0"/>
              <a:t>軟體產品與專案管理：軟體產品管理，原型設計</a:t>
            </a:r>
            <a:br>
              <a:rPr lang="en-US" altLang="zh-TW" sz="2400" dirty="0"/>
            </a:br>
            <a:r>
              <a:rPr lang="en-US" altLang="zh-TW" sz="2200" dirty="0"/>
              <a:t>                             </a:t>
            </a:r>
            <a:r>
              <a:rPr lang="zh-TW" altLang="en-US" sz="2200" dirty="0"/>
              <a:t> </a:t>
            </a:r>
            <a:r>
              <a:rPr lang="en-US" altLang="zh-TW" sz="2200" dirty="0"/>
              <a:t>  (</a:t>
            </a:r>
            <a:r>
              <a:rPr lang="en-US" sz="2200" dirty="0"/>
              <a:t>Software Products and Project Management: </a:t>
            </a:r>
            <a:br>
              <a:rPr lang="en-US" sz="2200" dirty="0"/>
            </a:br>
            <a:r>
              <a:rPr lang="en-US" sz="2200" dirty="0"/>
              <a:t>                                  Software product management and prototyping)</a:t>
            </a:r>
          </a:p>
          <a:p>
            <a:pPr marL="0" indent="0">
              <a:buNone/>
            </a:pPr>
            <a:r>
              <a:rPr lang="en-US" sz="2400" dirty="0">
                <a:solidFill>
                  <a:srgbClr val="FF0000"/>
                </a:solidFill>
              </a:rPr>
              <a:t>3   2021/10/07   </a:t>
            </a:r>
            <a:r>
              <a:rPr lang="zh-TW" altLang="en-US" sz="2400" dirty="0">
                <a:solidFill>
                  <a:srgbClr val="FF0000"/>
                </a:solidFill>
              </a:rPr>
              <a:t>敏捷軟體工程：</a:t>
            </a:r>
            <a:r>
              <a:rPr lang="zh-TW" altLang="en-US" sz="2200" dirty="0">
                <a:solidFill>
                  <a:srgbClr val="FF0000"/>
                </a:solidFill>
              </a:rPr>
              <a:t>敏捷方法、</a:t>
            </a:r>
            <a:r>
              <a:rPr lang="en-US" sz="2200" dirty="0">
                <a:solidFill>
                  <a:srgbClr val="FF0000"/>
                </a:solidFill>
              </a:rPr>
              <a:t>Scrum、</a:t>
            </a:r>
            <a:r>
              <a:rPr lang="zh-TW" altLang="en-US" sz="2200" dirty="0">
                <a:solidFill>
                  <a:srgbClr val="FF0000"/>
                </a:solidFill>
              </a:rPr>
              <a:t>極限程式設計 </a:t>
            </a:r>
            <a:br>
              <a:rPr lang="en-US" altLang="zh-TW" sz="2400" dirty="0">
                <a:solidFill>
                  <a:srgbClr val="FF0000"/>
                </a:solidFill>
              </a:rPr>
            </a:br>
            <a:r>
              <a:rPr lang="en-US" altLang="zh-TW" sz="2200" dirty="0">
                <a:solidFill>
                  <a:srgbClr val="FF0000"/>
                </a:solidFill>
              </a:rPr>
              <a:t>                                 (</a:t>
            </a:r>
            <a:r>
              <a:rPr lang="en-US" sz="2200" dirty="0">
                <a:solidFill>
                  <a:srgbClr val="FF0000"/>
                </a:solidFill>
              </a:rPr>
              <a:t>Agile Software Engineering: </a:t>
            </a:r>
            <a:br>
              <a:rPr lang="en-US" sz="2200" dirty="0">
                <a:solidFill>
                  <a:srgbClr val="FF0000"/>
                </a:solidFill>
              </a:rPr>
            </a:br>
            <a:r>
              <a:rPr lang="en-US" sz="2200" dirty="0">
                <a:solidFill>
                  <a:srgbClr val="FF0000"/>
                </a:solidFill>
              </a:rPr>
              <a:t>                                   Agile methods, Scrum, and Extreme Programming)</a:t>
            </a:r>
          </a:p>
          <a:p>
            <a:pPr marL="0" indent="0">
              <a:buNone/>
            </a:pPr>
            <a:r>
              <a:rPr lang="en-US" sz="2400" dirty="0"/>
              <a:t>4   2021/10/14   </a:t>
            </a:r>
            <a:r>
              <a:rPr lang="zh-TW" altLang="en-US" sz="2400" dirty="0"/>
              <a:t>功能、場景和故事 </a:t>
            </a:r>
            <a:r>
              <a:rPr lang="en-US" altLang="zh-TW" sz="2200" dirty="0"/>
              <a:t>(</a:t>
            </a:r>
            <a:r>
              <a:rPr lang="en-US" sz="2200" dirty="0"/>
              <a:t>Features, Scenarios, and Stories)</a:t>
            </a:r>
          </a:p>
          <a:p>
            <a:pPr marL="0" indent="0">
              <a:buNone/>
            </a:pPr>
            <a:r>
              <a:rPr lang="en-US" sz="2400" dirty="0">
                <a:solidFill>
                  <a:schemeClr val="accent5">
                    <a:lumMod val="75000"/>
                  </a:schemeClr>
                </a:solidFill>
              </a:rPr>
              <a:t>5   2021/10/21   </a:t>
            </a:r>
            <a:r>
              <a:rPr lang="zh-TW" altLang="en-US" sz="2400" dirty="0">
                <a:solidFill>
                  <a:schemeClr val="accent5">
                    <a:lumMod val="75000"/>
                  </a:schemeClr>
                </a:solidFill>
              </a:rPr>
              <a:t>軟體工程個案研究 </a:t>
            </a:r>
            <a:r>
              <a:rPr lang="en-US" sz="2400" dirty="0">
                <a:solidFill>
                  <a:schemeClr val="accent5">
                    <a:lumMod val="75000"/>
                  </a:schemeClr>
                </a:solidFill>
              </a:rPr>
              <a:t>I </a:t>
            </a:r>
            <a:r>
              <a:rPr lang="en-US" sz="1800" dirty="0">
                <a:solidFill>
                  <a:schemeClr val="accent5">
                    <a:lumMod val="75000"/>
                  </a:schemeClr>
                </a:solidFill>
              </a:rPr>
              <a:t>(Case Study on Software Engineering I)</a:t>
            </a:r>
          </a:p>
          <a:p>
            <a:pPr marL="0" indent="0">
              <a:buNone/>
            </a:pPr>
            <a:r>
              <a:rPr lang="en-US" altLang="zh-TW" sz="2400" dirty="0"/>
              <a:t>6   2021/10/28   </a:t>
            </a:r>
            <a:r>
              <a:rPr lang="zh-TW" altLang="en-US" sz="2400" dirty="0"/>
              <a:t>軟體架構：架構設計、系統分解、分散式架構</a:t>
            </a:r>
            <a:br>
              <a:rPr lang="en-US" altLang="zh-TW" sz="2400" dirty="0"/>
            </a:br>
            <a:r>
              <a:rPr lang="en-US" altLang="zh-TW" sz="2400" dirty="0"/>
              <a:t>                             </a:t>
            </a:r>
            <a:r>
              <a:rPr lang="zh-TW" altLang="en-US" sz="2400" dirty="0"/>
              <a:t> </a:t>
            </a:r>
            <a:r>
              <a:rPr lang="en-US" altLang="zh-TW" sz="2200" dirty="0"/>
              <a:t>(</a:t>
            </a:r>
            <a:r>
              <a:rPr lang="en-US" sz="2200" dirty="0"/>
              <a:t>Software Architecture: Architectural design,</a:t>
            </a:r>
            <a:br>
              <a:rPr lang="en-US" sz="2200" dirty="0"/>
            </a:br>
            <a:r>
              <a:rPr lang="en-US" sz="2200" dirty="0"/>
              <a:t>                                  System decomposition, and Distribution architecture)</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2</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736F75CD-B593-224B-8AC9-E30D7E9A7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180DF8FA-EA10-5A4B-BCA5-6EE87D30A4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2693093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C4CF-2B82-DF4C-B073-207CB4B839BC}"/>
              </a:ext>
            </a:extLst>
          </p:cNvPr>
          <p:cNvSpPr>
            <a:spLocks noGrp="1"/>
          </p:cNvSpPr>
          <p:nvPr>
            <p:ph type="title"/>
          </p:nvPr>
        </p:nvSpPr>
        <p:spPr>
          <a:xfrm>
            <a:off x="248923" y="114414"/>
            <a:ext cx="8718161" cy="797190"/>
          </a:xfrm>
        </p:spPr>
        <p:txBody>
          <a:bodyPr/>
          <a:lstStyle/>
          <a:p>
            <a:r>
              <a:rPr lang="en-US" dirty="0">
                <a:solidFill>
                  <a:schemeClr val="tx2"/>
                </a:solidFill>
              </a:rPr>
              <a:t>Multi-tier client-server architecture</a:t>
            </a:r>
          </a:p>
        </p:txBody>
      </p:sp>
      <p:sp>
        <p:nvSpPr>
          <p:cNvPr id="4" name="Slide Number Placeholder 3">
            <a:extLst>
              <a:ext uri="{FF2B5EF4-FFF2-40B4-BE49-F238E27FC236}">
                <a16:creationId xmlns:a16="http://schemas.microsoft.com/office/drawing/2014/main" id="{DB506B33-FAF4-354F-8222-6235EE5A2254}"/>
              </a:ext>
            </a:extLst>
          </p:cNvPr>
          <p:cNvSpPr>
            <a:spLocks noGrp="1"/>
          </p:cNvSpPr>
          <p:nvPr>
            <p:ph type="sldNum" sz="quarter" idx="12"/>
          </p:nvPr>
        </p:nvSpPr>
        <p:spPr/>
        <p:txBody>
          <a:bodyPr/>
          <a:lstStyle/>
          <a:p>
            <a:pPr>
              <a:defRPr/>
            </a:pPr>
            <a:fld id="{E78C9E75-97FD-45D9-8ED3-955348887BB1}" type="slidenum">
              <a:rPr lang="zh-TW" altLang="en-US" smtClean="0"/>
              <a:pPr>
                <a:defRPr/>
              </a:pPr>
              <a:t>20</a:t>
            </a:fld>
            <a:endParaRPr lang="zh-TW" altLang="en-US"/>
          </a:p>
        </p:txBody>
      </p:sp>
      <p:sp>
        <p:nvSpPr>
          <p:cNvPr id="6" name="Footer Placeholder 4">
            <a:extLst>
              <a:ext uri="{FF2B5EF4-FFF2-40B4-BE49-F238E27FC236}">
                <a16:creationId xmlns:a16="http://schemas.microsoft.com/office/drawing/2014/main" id="{7FA2F476-FB37-734B-87FF-2499BFB0A632}"/>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83DDC8C0-1B89-6942-95B9-32F1F15FF16B}"/>
              </a:ext>
            </a:extLst>
          </p:cNvPr>
          <p:cNvSpPr>
            <a:spLocks noChangeArrowheads="1"/>
          </p:cNvSpPr>
          <p:nvPr/>
        </p:nvSpPr>
        <p:spPr bwMode="auto">
          <a:xfrm>
            <a:off x="467544" y="1484784"/>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614229A8-EFCE-4B46-A499-A8D9D7A4DEE7}"/>
              </a:ext>
            </a:extLst>
          </p:cNvPr>
          <p:cNvSpPr>
            <a:spLocks noChangeArrowheads="1"/>
          </p:cNvSpPr>
          <p:nvPr/>
        </p:nvSpPr>
        <p:spPr bwMode="auto">
          <a:xfrm>
            <a:off x="467544" y="2846168"/>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74D4B456-B61A-FD49-9F34-3ED09BA5043B}"/>
              </a:ext>
            </a:extLst>
          </p:cNvPr>
          <p:cNvSpPr>
            <a:spLocks noChangeArrowheads="1"/>
          </p:cNvSpPr>
          <p:nvPr/>
        </p:nvSpPr>
        <p:spPr bwMode="auto">
          <a:xfrm>
            <a:off x="467544" y="4125626"/>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7243EF1C-F855-2D47-B5FF-355CBDABC0BF}"/>
              </a:ext>
            </a:extLst>
          </p:cNvPr>
          <p:cNvSpPr>
            <a:spLocks noChangeArrowheads="1"/>
          </p:cNvSpPr>
          <p:nvPr/>
        </p:nvSpPr>
        <p:spPr bwMode="auto">
          <a:xfrm>
            <a:off x="467544" y="5418911"/>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cxnSp>
        <p:nvCxnSpPr>
          <p:cNvPr id="11" name="Straight Arrow Connector 10">
            <a:extLst>
              <a:ext uri="{FF2B5EF4-FFF2-40B4-BE49-F238E27FC236}">
                <a16:creationId xmlns:a16="http://schemas.microsoft.com/office/drawing/2014/main" id="{E0E7D060-4D5F-BF46-A243-CFD28C2601D7}"/>
              </a:ext>
            </a:extLst>
          </p:cNvPr>
          <p:cNvCxnSpPr>
            <a:cxnSpLocks/>
            <a:stCxn id="7" idx="3"/>
          </p:cNvCxnSpPr>
          <p:nvPr/>
        </p:nvCxnSpPr>
        <p:spPr>
          <a:xfrm>
            <a:off x="1907704"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8E66E3E7-EDF4-C04C-B60C-0FC6D7CDAFBC}"/>
              </a:ext>
            </a:extLst>
          </p:cNvPr>
          <p:cNvSpPr>
            <a:spLocks noChangeArrowheads="1"/>
          </p:cNvSpPr>
          <p:nvPr/>
        </p:nvSpPr>
        <p:spPr bwMode="auto">
          <a:xfrm>
            <a:off x="2771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4" name="Rounded Rectangle 13">
            <a:extLst>
              <a:ext uri="{FF2B5EF4-FFF2-40B4-BE49-F238E27FC236}">
                <a16:creationId xmlns:a16="http://schemas.microsoft.com/office/drawing/2014/main" id="{D6E72E19-A547-4B42-A90C-9E4F91B9C229}"/>
              </a:ext>
            </a:extLst>
          </p:cNvPr>
          <p:cNvSpPr>
            <a:spLocks noChangeArrowheads="1"/>
          </p:cNvSpPr>
          <p:nvPr/>
        </p:nvSpPr>
        <p:spPr bwMode="auto">
          <a:xfrm>
            <a:off x="4860032" y="3465753"/>
            <a:ext cx="1872208"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Application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5" name="Rounded Rectangle 14">
            <a:extLst>
              <a:ext uri="{FF2B5EF4-FFF2-40B4-BE49-F238E27FC236}">
                <a16:creationId xmlns:a16="http://schemas.microsoft.com/office/drawing/2014/main" id="{B6421BB7-447C-3B43-BADA-AD842BD7221F}"/>
              </a:ext>
            </a:extLst>
          </p:cNvPr>
          <p:cNvSpPr>
            <a:spLocks noChangeArrowheads="1"/>
          </p:cNvSpPr>
          <p:nvPr/>
        </p:nvSpPr>
        <p:spPr bwMode="auto">
          <a:xfrm>
            <a:off x="7236296" y="3465753"/>
            <a:ext cx="1517360"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cxnSp>
        <p:nvCxnSpPr>
          <p:cNvPr id="16" name="Straight Arrow Connector 15">
            <a:extLst>
              <a:ext uri="{FF2B5EF4-FFF2-40B4-BE49-F238E27FC236}">
                <a16:creationId xmlns:a16="http://schemas.microsoft.com/office/drawing/2014/main" id="{6026BD55-99DA-1948-A121-F28E148B2B38}"/>
              </a:ext>
            </a:extLst>
          </p:cNvPr>
          <p:cNvCxnSpPr>
            <a:cxnSpLocks/>
            <a:stCxn id="8" idx="3"/>
          </p:cNvCxnSpPr>
          <p:nvPr/>
        </p:nvCxnSpPr>
        <p:spPr>
          <a:xfrm>
            <a:off x="1907704" y="3183361"/>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12BD0A2-9D85-F84D-ADE0-813BDDCB0F3E}"/>
              </a:ext>
            </a:extLst>
          </p:cNvPr>
          <p:cNvCxnSpPr>
            <a:cxnSpLocks/>
            <a:endCxn id="13" idx="1"/>
          </p:cNvCxnSpPr>
          <p:nvPr/>
        </p:nvCxnSpPr>
        <p:spPr>
          <a:xfrm flipV="1">
            <a:off x="1907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D2A9B62-8AE1-9642-B085-D9AC662D4729}"/>
              </a:ext>
            </a:extLst>
          </p:cNvPr>
          <p:cNvCxnSpPr>
            <a:cxnSpLocks/>
            <a:stCxn id="10" idx="3"/>
          </p:cNvCxnSpPr>
          <p:nvPr/>
        </p:nvCxnSpPr>
        <p:spPr>
          <a:xfrm flipV="1">
            <a:off x="1907704"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F451DCD-E231-C140-9674-B00637A861A9}"/>
              </a:ext>
            </a:extLst>
          </p:cNvPr>
          <p:cNvCxnSpPr>
            <a:cxnSpLocks/>
            <a:stCxn id="13" idx="3"/>
            <a:endCxn id="14" idx="1"/>
          </p:cNvCxnSpPr>
          <p:nvPr/>
        </p:nvCxnSpPr>
        <p:spPr>
          <a:xfrm>
            <a:off x="4355976"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9029525-8325-6948-9242-A1B9C5984EC9}"/>
              </a:ext>
            </a:extLst>
          </p:cNvPr>
          <p:cNvCxnSpPr>
            <a:cxnSpLocks/>
            <a:stCxn id="14" idx="3"/>
            <a:endCxn id="15" idx="1"/>
          </p:cNvCxnSpPr>
          <p:nvPr/>
        </p:nvCxnSpPr>
        <p:spPr>
          <a:xfrm>
            <a:off x="6732240"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2228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27AFC-0AF6-F943-AC72-8FC760DDABF6}"/>
              </a:ext>
            </a:extLst>
          </p:cNvPr>
          <p:cNvSpPr>
            <a:spLocks noGrp="1"/>
          </p:cNvSpPr>
          <p:nvPr>
            <p:ph type="title"/>
          </p:nvPr>
        </p:nvSpPr>
        <p:spPr>
          <a:xfrm>
            <a:off x="467544" y="0"/>
            <a:ext cx="8229600" cy="1143000"/>
          </a:xfrm>
        </p:spPr>
        <p:txBody>
          <a:bodyPr/>
          <a:lstStyle/>
          <a:p>
            <a:r>
              <a:rPr lang="en-US" dirty="0">
                <a:solidFill>
                  <a:schemeClr val="tx2"/>
                </a:solidFill>
              </a:rPr>
              <a:t>Service-oriented Architecture</a:t>
            </a:r>
          </a:p>
        </p:txBody>
      </p:sp>
      <p:sp>
        <p:nvSpPr>
          <p:cNvPr id="4" name="Slide Number Placeholder 3">
            <a:extLst>
              <a:ext uri="{FF2B5EF4-FFF2-40B4-BE49-F238E27FC236}">
                <a16:creationId xmlns:a16="http://schemas.microsoft.com/office/drawing/2014/main" id="{49B1607B-8F93-D845-A10F-36DAE5C64ACE}"/>
              </a:ext>
            </a:extLst>
          </p:cNvPr>
          <p:cNvSpPr>
            <a:spLocks noGrp="1"/>
          </p:cNvSpPr>
          <p:nvPr>
            <p:ph type="sldNum" sz="quarter" idx="12"/>
          </p:nvPr>
        </p:nvSpPr>
        <p:spPr/>
        <p:txBody>
          <a:bodyPr/>
          <a:lstStyle/>
          <a:p>
            <a:pPr>
              <a:defRPr/>
            </a:pPr>
            <a:fld id="{E78C9E75-97FD-45D9-8ED3-955348887BB1}" type="slidenum">
              <a:rPr lang="zh-TW" altLang="en-US" smtClean="0"/>
              <a:pPr>
                <a:defRPr/>
              </a:pPr>
              <a:t>21</a:t>
            </a:fld>
            <a:endParaRPr lang="zh-TW" altLang="en-US"/>
          </a:p>
        </p:txBody>
      </p:sp>
      <p:sp>
        <p:nvSpPr>
          <p:cNvPr id="6" name="Footer Placeholder 4">
            <a:extLst>
              <a:ext uri="{FF2B5EF4-FFF2-40B4-BE49-F238E27FC236}">
                <a16:creationId xmlns:a16="http://schemas.microsoft.com/office/drawing/2014/main" id="{E3D1346C-E8F4-0D48-ACCE-AC3FFBE32627}"/>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2C806B80-989C-124F-8BF7-FA9A50585A6D}"/>
              </a:ext>
            </a:extLst>
          </p:cNvPr>
          <p:cNvSpPr>
            <a:spLocks noChangeArrowheads="1"/>
          </p:cNvSpPr>
          <p:nvPr/>
        </p:nvSpPr>
        <p:spPr bwMode="auto">
          <a:xfrm>
            <a:off x="467544" y="1484784"/>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FE49F451-352B-5A4F-AF69-35A93955C967}"/>
              </a:ext>
            </a:extLst>
          </p:cNvPr>
          <p:cNvSpPr>
            <a:spLocks noChangeArrowheads="1"/>
          </p:cNvSpPr>
          <p:nvPr/>
        </p:nvSpPr>
        <p:spPr bwMode="auto">
          <a:xfrm>
            <a:off x="467544" y="2846168"/>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06EC7FF9-4122-4B48-9C01-08D73A16274D}"/>
              </a:ext>
            </a:extLst>
          </p:cNvPr>
          <p:cNvSpPr>
            <a:spLocks noChangeArrowheads="1"/>
          </p:cNvSpPr>
          <p:nvPr/>
        </p:nvSpPr>
        <p:spPr bwMode="auto">
          <a:xfrm>
            <a:off x="467544" y="4125626"/>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DC01CA66-4215-0D43-BDE4-BE3D13F01556}"/>
              </a:ext>
            </a:extLst>
          </p:cNvPr>
          <p:cNvSpPr>
            <a:spLocks noChangeArrowheads="1"/>
          </p:cNvSpPr>
          <p:nvPr/>
        </p:nvSpPr>
        <p:spPr bwMode="auto">
          <a:xfrm>
            <a:off x="467544" y="5418911"/>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sp>
        <p:nvSpPr>
          <p:cNvPr id="12" name="Rounded Rectangle 11">
            <a:extLst>
              <a:ext uri="{FF2B5EF4-FFF2-40B4-BE49-F238E27FC236}">
                <a16:creationId xmlns:a16="http://schemas.microsoft.com/office/drawing/2014/main" id="{DE456382-3B0A-D94D-B95C-93CDEB97B857}"/>
              </a:ext>
            </a:extLst>
          </p:cNvPr>
          <p:cNvSpPr>
            <a:spLocks noChangeArrowheads="1"/>
          </p:cNvSpPr>
          <p:nvPr/>
        </p:nvSpPr>
        <p:spPr bwMode="auto">
          <a:xfrm>
            <a:off x="2771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3" name="Rounded Rectangle 12">
            <a:extLst>
              <a:ext uri="{FF2B5EF4-FFF2-40B4-BE49-F238E27FC236}">
                <a16:creationId xmlns:a16="http://schemas.microsoft.com/office/drawing/2014/main" id="{3D8111DF-8367-2C43-BEC0-A9A65E95DE10}"/>
              </a:ext>
            </a:extLst>
          </p:cNvPr>
          <p:cNvSpPr>
            <a:spLocks noChangeArrowheads="1"/>
          </p:cNvSpPr>
          <p:nvPr/>
        </p:nvSpPr>
        <p:spPr bwMode="auto">
          <a:xfrm>
            <a:off x="5191872" y="3465753"/>
            <a:ext cx="1540367"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gateway</a:t>
            </a:r>
          </a:p>
        </p:txBody>
      </p:sp>
      <p:cxnSp>
        <p:nvCxnSpPr>
          <p:cNvPr id="15" name="Straight Arrow Connector 14">
            <a:extLst>
              <a:ext uri="{FF2B5EF4-FFF2-40B4-BE49-F238E27FC236}">
                <a16:creationId xmlns:a16="http://schemas.microsoft.com/office/drawing/2014/main" id="{2723C180-48E3-7044-A4A0-330B3F94DAD1}"/>
              </a:ext>
            </a:extLst>
          </p:cNvPr>
          <p:cNvCxnSpPr>
            <a:cxnSpLocks/>
            <a:stCxn id="8" idx="3"/>
          </p:cNvCxnSpPr>
          <p:nvPr/>
        </p:nvCxnSpPr>
        <p:spPr>
          <a:xfrm>
            <a:off x="1907704" y="3183361"/>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7228757-BE0A-4146-83DE-CC478EE8E8AE}"/>
              </a:ext>
            </a:extLst>
          </p:cNvPr>
          <p:cNvCxnSpPr>
            <a:cxnSpLocks/>
            <a:endCxn id="12" idx="1"/>
          </p:cNvCxnSpPr>
          <p:nvPr/>
        </p:nvCxnSpPr>
        <p:spPr>
          <a:xfrm flipV="1">
            <a:off x="1907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CF61CE4-44F9-8842-9528-4FF279E1AC80}"/>
              </a:ext>
            </a:extLst>
          </p:cNvPr>
          <p:cNvCxnSpPr>
            <a:cxnSpLocks/>
            <a:stCxn id="10" idx="3"/>
          </p:cNvCxnSpPr>
          <p:nvPr/>
        </p:nvCxnSpPr>
        <p:spPr>
          <a:xfrm flipV="1">
            <a:off x="1907704"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B75842D-145C-7445-A925-85810C10F85F}"/>
              </a:ext>
            </a:extLst>
          </p:cNvPr>
          <p:cNvCxnSpPr>
            <a:cxnSpLocks/>
            <a:stCxn id="12" idx="3"/>
            <a:endCxn id="13" idx="1"/>
          </p:cNvCxnSpPr>
          <p:nvPr/>
        </p:nvCxnSpPr>
        <p:spPr>
          <a:xfrm>
            <a:off x="4355976" y="3961646"/>
            <a:ext cx="83589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3" name="Rounded Rectangle 22">
            <a:extLst>
              <a:ext uri="{FF2B5EF4-FFF2-40B4-BE49-F238E27FC236}">
                <a16:creationId xmlns:a16="http://schemas.microsoft.com/office/drawing/2014/main" id="{DB0699A9-9B24-AE4B-A40B-9E751B0A33A9}"/>
              </a:ext>
            </a:extLst>
          </p:cNvPr>
          <p:cNvSpPr>
            <a:spLocks noChangeArrowheads="1"/>
          </p:cNvSpPr>
          <p:nvPr/>
        </p:nvSpPr>
        <p:spPr bwMode="auto">
          <a:xfrm>
            <a:off x="7940202" y="1607620"/>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S1</a:t>
            </a:r>
          </a:p>
        </p:txBody>
      </p:sp>
      <p:sp>
        <p:nvSpPr>
          <p:cNvPr id="24" name="Rounded Rectangle 23">
            <a:extLst>
              <a:ext uri="{FF2B5EF4-FFF2-40B4-BE49-F238E27FC236}">
                <a16:creationId xmlns:a16="http://schemas.microsoft.com/office/drawing/2014/main" id="{9671BD47-9A12-DB44-B97E-88771D71B12A}"/>
              </a:ext>
            </a:extLst>
          </p:cNvPr>
          <p:cNvSpPr>
            <a:spLocks noChangeArrowheads="1"/>
          </p:cNvSpPr>
          <p:nvPr/>
        </p:nvSpPr>
        <p:spPr bwMode="auto">
          <a:xfrm>
            <a:off x="7940202" y="2350907"/>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S2</a:t>
            </a:r>
          </a:p>
        </p:txBody>
      </p:sp>
      <p:sp>
        <p:nvSpPr>
          <p:cNvPr id="25" name="Rounded Rectangle 24">
            <a:extLst>
              <a:ext uri="{FF2B5EF4-FFF2-40B4-BE49-F238E27FC236}">
                <a16:creationId xmlns:a16="http://schemas.microsoft.com/office/drawing/2014/main" id="{4FA7EB08-66B1-5142-9EB8-29BBEECD9AEF}"/>
              </a:ext>
            </a:extLst>
          </p:cNvPr>
          <p:cNvSpPr>
            <a:spLocks noChangeArrowheads="1"/>
          </p:cNvSpPr>
          <p:nvPr/>
        </p:nvSpPr>
        <p:spPr bwMode="auto">
          <a:xfrm>
            <a:off x="7940202" y="3094194"/>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S3</a:t>
            </a:r>
          </a:p>
        </p:txBody>
      </p:sp>
      <p:sp>
        <p:nvSpPr>
          <p:cNvPr id="26" name="Rounded Rectangle 25">
            <a:extLst>
              <a:ext uri="{FF2B5EF4-FFF2-40B4-BE49-F238E27FC236}">
                <a16:creationId xmlns:a16="http://schemas.microsoft.com/office/drawing/2014/main" id="{0B2067E9-CE44-D147-994B-A5F9A0BEA34B}"/>
              </a:ext>
            </a:extLst>
          </p:cNvPr>
          <p:cNvSpPr>
            <a:spLocks noChangeArrowheads="1"/>
          </p:cNvSpPr>
          <p:nvPr/>
        </p:nvSpPr>
        <p:spPr bwMode="auto">
          <a:xfrm>
            <a:off x="7940202" y="3837481"/>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S4</a:t>
            </a:r>
          </a:p>
        </p:txBody>
      </p:sp>
      <p:sp>
        <p:nvSpPr>
          <p:cNvPr id="27" name="Rounded Rectangle 26">
            <a:extLst>
              <a:ext uri="{FF2B5EF4-FFF2-40B4-BE49-F238E27FC236}">
                <a16:creationId xmlns:a16="http://schemas.microsoft.com/office/drawing/2014/main" id="{CA3792B4-0DC1-1043-A627-A9E6C0DA4B00}"/>
              </a:ext>
            </a:extLst>
          </p:cNvPr>
          <p:cNvSpPr>
            <a:spLocks noChangeArrowheads="1"/>
          </p:cNvSpPr>
          <p:nvPr/>
        </p:nvSpPr>
        <p:spPr bwMode="auto">
          <a:xfrm>
            <a:off x="7940202" y="4580768"/>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S5</a:t>
            </a:r>
          </a:p>
        </p:txBody>
      </p:sp>
      <p:sp>
        <p:nvSpPr>
          <p:cNvPr id="28" name="Rounded Rectangle 27">
            <a:extLst>
              <a:ext uri="{FF2B5EF4-FFF2-40B4-BE49-F238E27FC236}">
                <a16:creationId xmlns:a16="http://schemas.microsoft.com/office/drawing/2014/main" id="{C1350348-B151-7043-A7E1-804ABE5BDB40}"/>
              </a:ext>
            </a:extLst>
          </p:cNvPr>
          <p:cNvSpPr>
            <a:spLocks noChangeArrowheads="1"/>
          </p:cNvSpPr>
          <p:nvPr/>
        </p:nvSpPr>
        <p:spPr bwMode="auto">
          <a:xfrm>
            <a:off x="7940202" y="5324055"/>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S6</a:t>
            </a:r>
          </a:p>
        </p:txBody>
      </p:sp>
      <p:sp>
        <p:nvSpPr>
          <p:cNvPr id="31" name="TextBox 30">
            <a:extLst>
              <a:ext uri="{FF2B5EF4-FFF2-40B4-BE49-F238E27FC236}">
                <a16:creationId xmlns:a16="http://schemas.microsoft.com/office/drawing/2014/main" id="{8CBABF6A-DFD5-0B4F-A0BF-CF0C4FB052C6}"/>
              </a:ext>
            </a:extLst>
          </p:cNvPr>
          <p:cNvSpPr txBox="1"/>
          <p:nvPr/>
        </p:nvSpPr>
        <p:spPr>
          <a:xfrm>
            <a:off x="7524328" y="5991671"/>
            <a:ext cx="1226105"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Services</a:t>
            </a:r>
          </a:p>
        </p:txBody>
      </p:sp>
      <p:cxnSp>
        <p:nvCxnSpPr>
          <p:cNvPr id="32" name="Straight Arrow Connector 31">
            <a:extLst>
              <a:ext uri="{FF2B5EF4-FFF2-40B4-BE49-F238E27FC236}">
                <a16:creationId xmlns:a16="http://schemas.microsoft.com/office/drawing/2014/main" id="{5EE868D7-C9E3-8648-B9C9-2084366B4FA4}"/>
              </a:ext>
            </a:extLst>
          </p:cNvPr>
          <p:cNvCxnSpPr>
            <a:cxnSpLocks/>
            <a:endCxn id="23" idx="1"/>
          </p:cNvCxnSpPr>
          <p:nvPr/>
        </p:nvCxnSpPr>
        <p:spPr>
          <a:xfrm flipV="1">
            <a:off x="6728913" y="1884229"/>
            <a:ext cx="1211289" cy="163423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E9D74E1-4C70-1846-B53D-DED355E51557}"/>
              </a:ext>
            </a:extLst>
          </p:cNvPr>
          <p:cNvCxnSpPr>
            <a:cxnSpLocks/>
            <a:endCxn id="24" idx="1"/>
          </p:cNvCxnSpPr>
          <p:nvPr/>
        </p:nvCxnSpPr>
        <p:spPr>
          <a:xfrm flipV="1">
            <a:off x="6730576" y="2627516"/>
            <a:ext cx="1209626" cy="107256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A85E1E7B-1312-F349-8932-77E7834D8AE0}"/>
              </a:ext>
            </a:extLst>
          </p:cNvPr>
          <p:cNvCxnSpPr>
            <a:cxnSpLocks/>
            <a:stCxn id="13" idx="3"/>
            <a:endCxn id="25" idx="1"/>
          </p:cNvCxnSpPr>
          <p:nvPr/>
        </p:nvCxnSpPr>
        <p:spPr>
          <a:xfrm flipV="1">
            <a:off x="6732239" y="3370803"/>
            <a:ext cx="1207963" cy="59084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AF918B7-304D-724B-BA0D-B94B97241942}"/>
              </a:ext>
            </a:extLst>
          </p:cNvPr>
          <p:cNvCxnSpPr>
            <a:cxnSpLocks/>
            <a:endCxn id="26" idx="1"/>
          </p:cNvCxnSpPr>
          <p:nvPr/>
        </p:nvCxnSpPr>
        <p:spPr>
          <a:xfrm>
            <a:off x="6705467" y="4114090"/>
            <a:ext cx="1234735" cy="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A4DCB04-2680-8D4D-A4AD-A9E76D099C79}"/>
              </a:ext>
            </a:extLst>
          </p:cNvPr>
          <p:cNvCxnSpPr>
            <a:cxnSpLocks/>
            <a:endCxn id="27" idx="1"/>
          </p:cNvCxnSpPr>
          <p:nvPr/>
        </p:nvCxnSpPr>
        <p:spPr>
          <a:xfrm>
            <a:off x="6728913" y="4290995"/>
            <a:ext cx="1211289" cy="566382"/>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50562E5-144B-0F42-9CEB-831BB82851CE}"/>
              </a:ext>
            </a:extLst>
          </p:cNvPr>
          <p:cNvCxnSpPr>
            <a:cxnSpLocks/>
            <a:endCxn id="28" idx="1"/>
          </p:cNvCxnSpPr>
          <p:nvPr/>
        </p:nvCxnSpPr>
        <p:spPr>
          <a:xfrm>
            <a:off x="6705467" y="4413815"/>
            <a:ext cx="1234735" cy="118684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7A0A10-96A1-5646-ABC9-0ECA5298A21A}"/>
              </a:ext>
            </a:extLst>
          </p:cNvPr>
          <p:cNvCxnSpPr>
            <a:cxnSpLocks/>
          </p:cNvCxnSpPr>
          <p:nvPr/>
        </p:nvCxnSpPr>
        <p:spPr>
          <a:xfrm>
            <a:off x="1907704"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29064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0"/>
            <a:ext cx="3960440" cy="1147270"/>
          </a:xfrm>
        </p:spPr>
        <p:txBody>
          <a:bodyPr/>
          <a:lstStyle/>
          <a:p>
            <a:r>
              <a:rPr lang="en-US" dirty="0">
                <a:solidFill>
                  <a:schemeClr val="tx2"/>
                </a:solidFill>
              </a:rPr>
              <a:t>VM</a:t>
            </a:r>
            <a:endParaRPr lang="en-US" sz="3600" dirty="0">
              <a:solidFill>
                <a:schemeClr val="tx2"/>
              </a:solidFill>
            </a:endParaRP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22</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3FC2BDAE-515A-A64A-B0D4-423D4A1F7B18}"/>
              </a:ext>
            </a:extLst>
          </p:cNvPr>
          <p:cNvSpPr>
            <a:spLocks noChangeArrowheads="1"/>
          </p:cNvSpPr>
          <p:nvPr/>
        </p:nvSpPr>
        <p:spPr bwMode="auto">
          <a:xfrm>
            <a:off x="5147351"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15D893B6-9AB5-A34D-BE63-563049097DB9}"/>
              </a:ext>
            </a:extLst>
          </p:cNvPr>
          <p:cNvSpPr>
            <a:spLocks noChangeArrowheads="1"/>
          </p:cNvSpPr>
          <p:nvPr/>
        </p:nvSpPr>
        <p:spPr bwMode="auto">
          <a:xfrm>
            <a:off x="5147351" y="2060848"/>
            <a:ext cx="1368152" cy="919778"/>
          </a:xfrm>
          <a:prstGeom prst="roundRect">
            <a:avLst>
              <a:gd name="adj" fmla="val 3899"/>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0" name="Rounded Rectangle 9">
            <a:extLst>
              <a:ext uri="{FF2B5EF4-FFF2-40B4-BE49-F238E27FC236}">
                <a16:creationId xmlns:a16="http://schemas.microsoft.com/office/drawing/2014/main" id="{B650D574-1317-7D47-998E-7ABF0B5A2720}"/>
              </a:ext>
            </a:extLst>
          </p:cNvPr>
          <p:cNvSpPr>
            <a:spLocks noChangeArrowheads="1"/>
          </p:cNvSpPr>
          <p:nvPr/>
        </p:nvSpPr>
        <p:spPr bwMode="auto">
          <a:xfrm>
            <a:off x="4931327" y="4437112"/>
            <a:ext cx="3816424" cy="541622"/>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Container manager</a:t>
            </a:r>
          </a:p>
        </p:txBody>
      </p:sp>
      <p:sp>
        <p:nvSpPr>
          <p:cNvPr id="11" name="Rounded Rectangle 10">
            <a:extLst>
              <a:ext uri="{FF2B5EF4-FFF2-40B4-BE49-F238E27FC236}">
                <a16:creationId xmlns:a16="http://schemas.microsoft.com/office/drawing/2014/main" id="{D4FA08E2-5D31-BC4D-B585-01672841F638}"/>
              </a:ext>
            </a:extLst>
          </p:cNvPr>
          <p:cNvSpPr>
            <a:spLocks noChangeArrowheads="1"/>
          </p:cNvSpPr>
          <p:nvPr/>
        </p:nvSpPr>
        <p:spPr bwMode="auto">
          <a:xfrm>
            <a:off x="4930614" y="5193863"/>
            <a:ext cx="3816424" cy="541622"/>
          </a:xfrm>
          <a:prstGeom prst="roundRect">
            <a:avLst>
              <a:gd name="adj" fmla="val 3899"/>
            </a:avLst>
          </a:prstGeom>
          <a:solidFill>
            <a:schemeClr val="accent3">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25636023-7C48-E444-8F90-08EF28DC5120}"/>
              </a:ext>
            </a:extLst>
          </p:cNvPr>
          <p:cNvSpPr>
            <a:spLocks noChangeArrowheads="1"/>
          </p:cNvSpPr>
          <p:nvPr/>
        </p:nvSpPr>
        <p:spPr bwMode="auto">
          <a:xfrm>
            <a:off x="4930614" y="5911714"/>
            <a:ext cx="3816424" cy="541622"/>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B55645A0-ACC3-EE4F-BCA7-85F999DEFD9E}"/>
              </a:ext>
            </a:extLst>
          </p:cNvPr>
          <p:cNvSpPr>
            <a:spLocks noChangeArrowheads="1"/>
          </p:cNvSpPr>
          <p:nvPr/>
        </p:nvSpPr>
        <p:spPr bwMode="auto">
          <a:xfrm>
            <a:off x="4930614"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16" name="Rounded Rectangle 15">
            <a:extLst>
              <a:ext uri="{FF2B5EF4-FFF2-40B4-BE49-F238E27FC236}">
                <a16:creationId xmlns:a16="http://schemas.microsoft.com/office/drawing/2014/main" id="{33D07F47-2E16-B542-8728-D34E0501DB26}"/>
              </a:ext>
            </a:extLst>
          </p:cNvPr>
          <p:cNvSpPr>
            <a:spLocks noChangeArrowheads="1"/>
          </p:cNvSpPr>
          <p:nvPr/>
        </p:nvSpPr>
        <p:spPr bwMode="auto">
          <a:xfrm>
            <a:off x="6947551"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21" name="TextBox 20">
            <a:extLst>
              <a:ext uri="{FF2B5EF4-FFF2-40B4-BE49-F238E27FC236}">
                <a16:creationId xmlns:a16="http://schemas.microsoft.com/office/drawing/2014/main" id="{46E7292A-8F47-504C-A606-08F3ECD12EDD}"/>
              </a:ext>
            </a:extLst>
          </p:cNvPr>
          <p:cNvSpPr txBox="1"/>
          <p:nvPr/>
        </p:nvSpPr>
        <p:spPr>
          <a:xfrm>
            <a:off x="4972111" y="1085835"/>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1</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1</a:t>
            </a:r>
          </a:p>
        </p:txBody>
      </p:sp>
      <p:sp>
        <p:nvSpPr>
          <p:cNvPr id="22" name="TextBox 21">
            <a:extLst>
              <a:ext uri="{FF2B5EF4-FFF2-40B4-BE49-F238E27FC236}">
                <a16:creationId xmlns:a16="http://schemas.microsoft.com/office/drawing/2014/main" id="{0CD4DF06-7BC3-A44D-9F31-712A3FE9040B}"/>
              </a:ext>
            </a:extLst>
          </p:cNvPr>
          <p:cNvSpPr txBox="1"/>
          <p:nvPr/>
        </p:nvSpPr>
        <p:spPr>
          <a:xfrm>
            <a:off x="6978921" y="1085835"/>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2</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2</a:t>
            </a:r>
          </a:p>
        </p:txBody>
      </p:sp>
      <p:sp>
        <p:nvSpPr>
          <p:cNvPr id="23" name="Rounded Rectangle 22">
            <a:extLst>
              <a:ext uri="{FF2B5EF4-FFF2-40B4-BE49-F238E27FC236}">
                <a16:creationId xmlns:a16="http://schemas.microsoft.com/office/drawing/2014/main" id="{ABFE1EAC-A5B2-9544-ACF7-209DE65B3D9E}"/>
              </a:ext>
            </a:extLst>
          </p:cNvPr>
          <p:cNvSpPr>
            <a:spLocks noChangeArrowheads="1"/>
          </p:cNvSpPr>
          <p:nvPr/>
        </p:nvSpPr>
        <p:spPr bwMode="auto">
          <a:xfrm>
            <a:off x="7163575"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4" name="Rounded Rectangle 23">
            <a:extLst>
              <a:ext uri="{FF2B5EF4-FFF2-40B4-BE49-F238E27FC236}">
                <a16:creationId xmlns:a16="http://schemas.microsoft.com/office/drawing/2014/main" id="{C074ADE2-A88F-A846-87F8-C0EE293ABB5B}"/>
              </a:ext>
            </a:extLst>
          </p:cNvPr>
          <p:cNvSpPr>
            <a:spLocks noChangeArrowheads="1"/>
          </p:cNvSpPr>
          <p:nvPr/>
        </p:nvSpPr>
        <p:spPr bwMode="auto">
          <a:xfrm>
            <a:off x="7163575" y="2060848"/>
            <a:ext cx="1368152" cy="919778"/>
          </a:xfrm>
          <a:prstGeom prst="roundRect">
            <a:avLst>
              <a:gd name="adj" fmla="val 3899"/>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0" name="Rounded Rectangle 19">
            <a:extLst>
              <a:ext uri="{FF2B5EF4-FFF2-40B4-BE49-F238E27FC236}">
                <a16:creationId xmlns:a16="http://schemas.microsoft.com/office/drawing/2014/main" id="{13459B39-8DC2-634D-8E0A-CDD1F02089FB}"/>
              </a:ext>
            </a:extLst>
          </p:cNvPr>
          <p:cNvSpPr>
            <a:spLocks noChangeArrowheads="1"/>
          </p:cNvSpPr>
          <p:nvPr/>
        </p:nvSpPr>
        <p:spPr bwMode="auto">
          <a:xfrm>
            <a:off x="682855" y="2060848"/>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7" name="Rounded Rectangle 26">
            <a:extLst>
              <a:ext uri="{FF2B5EF4-FFF2-40B4-BE49-F238E27FC236}">
                <a16:creationId xmlns:a16="http://schemas.microsoft.com/office/drawing/2014/main" id="{4967E727-07EB-0644-860C-B4CF4A060894}"/>
              </a:ext>
            </a:extLst>
          </p:cNvPr>
          <p:cNvSpPr>
            <a:spLocks noChangeArrowheads="1"/>
          </p:cNvSpPr>
          <p:nvPr/>
        </p:nvSpPr>
        <p:spPr bwMode="auto">
          <a:xfrm>
            <a:off x="682855" y="3229302"/>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28" name="Rounded Rectangle 27">
            <a:extLst>
              <a:ext uri="{FF2B5EF4-FFF2-40B4-BE49-F238E27FC236}">
                <a16:creationId xmlns:a16="http://schemas.microsoft.com/office/drawing/2014/main" id="{49C2AB61-85B2-014A-B95A-462E83062227}"/>
              </a:ext>
            </a:extLst>
          </p:cNvPr>
          <p:cNvSpPr>
            <a:spLocks noChangeArrowheads="1"/>
          </p:cNvSpPr>
          <p:nvPr/>
        </p:nvSpPr>
        <p:spPr bwMode="auto">
          <a:xfrm>
            <a:off x="466831" y="4437112"/>
            <a:ext cx="3816424" cy="541622"/>
          </a:xfrm>
          <a:prstGeom prst="roundRect">
            <a:avLst>
              <a:gd name="adj" fmla="val 3899"/>
            </a:avLst>
          </a:prstGeom>
          <a:solidFill>
            <a:schemeClr val="accent4">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Hypervisor</a:t>
            </a:r>
          </a:p>
        </p:txBody>
      </p:sp>
      <p:sp>
        <p:nvSpPr>
          <p:cNvPr id="29" name="Rounded Rectangle 28">
            <a:extLst>
              <a:ext uri="{FF2B5EF4-FFF2-40B4-BE49-F238E27FC236}">
                <a16:creationId xmlns:a16="http://schemas.microsoft.com/office/drawing/2014/main" id="{0E5A521A-7351-D047-AC04-47CDAAB3CA93}"/>
              </a:ext>
            </a:extLst>
          </p:cNvPr>
          <p:cNvSpPr>
            <a:spLocks noChangeArrowheads="1"/>
          </p:cNvSpPr>
          <p:nvPr/>
        </p:nvSpPr>
        <p:spPr bwMode="auto">
          <a:xfrm>
            <a:off x="466118" y="5193863"/>
            <a:ext cx="3816424" cy="541622"/>
          </a:xfrm>
          <a:prstGeom prst="roundRect">
            <a:avLst>
              <a:gd name="adj" fmla="val 3899"/>
            </a:avLst>
          </a:prstGeom>
          <a:solidFill>
            <a:schemeClr val="accent3">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30" name="Rounded Rectangle 29">
            <a:extLst>
              <a:ext uri="{FF2B5EF4-FFF2-40B4-BE49-F238E27FC236}">
                <a16:creationId xmlns:a16="http://schemas.microsoft.com/office/drawing/2014/main" id="{228B751C-95AB-D544-8E84-B1258B8726E9}"/>
              </a:ext>
            </a:extLst>
          </p:cNvPr>
          <p:cNvSpPr>
            <a:spLocks noChangeArrowheads="1"/>
          </p:cNvSpPr>
          <p:nvPr/>
        </p:nvSpPr>
        <p:spPr bwMode="auto">
          <a:xfrm>
            <a:off x="466118" y="5911714"/>
            <a:ext cx="3816424" cy="541622"/>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31" name="Rounded Rectangle 30">
            <a:extLst>
              <a:ext uri="{FF2B5EF4-FFF2-40B4-BE49-F238E27FC236}">
                <a16:creationId xmlns:a16="http://schemas.microsoft.com/office/drawing/2014/main" id="{66CF5269-4E73-514A-A5EA-1547CDCDB49C}"/>
              </a:ext>
            </a:extLst>
          </p:cNvPr>
          <p:cNvSpPr>
            <a:spLocks noChangeArrowheads="1"/>
          </p:cNvSpPr>
          <p:nvPr/>
        </p:nvSpPr>
        <p:spPr bwMode="auto">
          <a:xfrm>
            <a:off x="466118"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32" name="Rounded Rectangle 31">
            <a:extLst>
              <a:ext uri="{FF2B5EF4-FFF2-40B4-BE49-F238E27FC236}">
                <a16:creationId xmlns:a16="http://schemas.microsoft.com/office/drawing/2014/main" id="{29B4B3DB-A4F9-D849-961A-8B9CF5B831A1}"/>
              </a:ext>
            </a:extLst>
          </p:cNvPr>
          <p:cNvSpPr>
            <a:spLocks noChangeArrowheads="1"/>
          </p:cNvSpPr>
          <p:nvPr/>
        </p:nvSpPr>
        <p:spPr bwMode="auto">
          <a:xfrm>
            <a:off x="2699792" y="2080250"/>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33" name="Rounded Rectangle 32">
            <a:extLst>
              <a:ext uri="{FF2B5EF4-FFF2-40B4-BE49-F238E27FC236}">
                <a16:creationId xmlns:a16="http://schemas.microsoft.com/office/drawing/2014/main" id="{9AB0F91F-A654-AF40-B979-4A7A7CEC1935}"/>
              </a:ext>
            </a:extLst>
          </p:cNvPr>
          <p:cNvSpPr>
            <a:spLocks noChangeArrowheads="1"/>
          </p:cNvSpPr>
          <p:nvPr/>
        </p:nvSpPr>
        <p:spPr bwMode="auto">
          <a:xfrm>
            <a:off x="2699792" y="3248704"/>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34" name="Rounded Rectangle 33">
            <a:extLst>
              <a:ext uri="{FF2B5EF4-FFF2-40B4-BE49-F238E27FC236}">
                <a16:creationId xmlns:a16="http://schemas.microsoft.com/office/drawing/2014/main" id="{7651534B-849C-2044-86F7-FDD7A2930301}"/>
              </a:ext>
            </a:extLst>
          </p:cNvPr>
          <p:cNvSpPr>
            <a:spLocks noChangeArrowheads="1"/>
          </p:cNvSpPr>
          <p:nvPr/>
        </p:nvSpPr>
        <p:spPr bwMode="auto">
          <a:xfrm>
            <a:off x="2483055"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35" name="TextBox 34">
            <a:extLst>
              <a:ext uri="{FF2B5EF4-FFF2-40B4-BE49-F238E27FC236}">
                <a16:creationId xmlns:a16="http://schemas.microsoft.com/office/drawing/2014/main" id="{90A0AB8D-F128-B74A-9435-751BF8C29D25}"/>
              </a:ext>
            </a:extLst>
          </p:cNvPr>
          <p:cNvSpPr txBox="1"/>
          <p:nvPr/>
        </p:nvSpPr>
        <p:spPr>
          <a:xfrm>
            <a:off x="538839" y="1085835"/>
            <a:ext cx="1599091"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web server</a:t>
            </a:r>
          </a:p>
        </p:txBody>
      </p:sp>
      <p:sp>
        <p:nvSpPr>
          <p:cNvPr id="36" name="TextBox 35">
            <a:extLst>
              <a:ext uri="{FF2B5EF4-FFF2-40B4-BE49-F238E27FC236}">
                <a16:creationId xmlns:a16="http://schemas.microsoft.com/office/drawing/2014/main" id="{A2B145D6-6131-DE44-BA23-281246691EDA}"/>
              </a:ext>
            </a:extLst>
          </p:cNvPr>
          <p:cNvSpPr txBox="1"/>
          <p:nvPr/>
        </p:nvSpPr>
        <p:spPr>
          <a:xfrm>
            <a:off x="2542827" y="1085835"/>
            <a:ext cx="160473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mail server</a:t>
            </a:r>
          </a:p>
        </p:txBody>
      </p:sp>
      <p:cxnSp>
        <p:nvCxnSpPr>
          <p:cNvPr id="14" name="Straight Connector 13">
            <a:extLst>
              <a:ext uri="{FF2B5EF4-FFF2-40B4-BE49-F238E27FC236}">
                <a16:creationId xmlns:a16="http://schemas.microsoft.com/office/drawing/2014/main" id="{B5D9AD85-1A41-9741-A728-A87742E9D9D0}"/>
              </a:ext>
            </a:extLst>
          </p:cNvPr>
          <p:cNvCxnSpPr>
            <a:cxnSpLocks/>
          </p:cNvCxnSpPr>
          <p:nvPr/>
        </p:nvCxnSpPr>
        <p:spPr>
          <a:xfrm>
            <a:off x="4644008" y="1085835"/>
            <a:ext cx="0" cy="5434028"/>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A146C5CA-887E-A640-B8BE-B3037814955C}"/>
              </a:ext>
            </a:extLst>
          </p:cNvPr>
          <p:cNvSpPr txBox="1">
            <a:spLocks/>
          </p:cNvSpPr>
          <p:nvPr/>
        </p:nvSpPr>
        <p:spPr bwMode="auto">
          <a:xfrm>
            <a:off x="4891518" y="99651"/>
            <a:ext cx="3680018" cy="949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kumimoji="0" lang="en-US" dirty="0">
                <a:solidFill>
                  <a:schemeClr val="tx2"/>
                </a:solidFill>
              </a:rPr>
              <a:t>Container</a:t>
            </a:r>
          </a:p>
        </p:txBody>
      </p:sp>
    </p:spTree>
    <p:extLst>
      <p:ext uri="{BB962C8B-B14F-4D97-AF65-F5344CB8AC3E}">
        <p14:creationId xmlns:p14="http://schemas.microsoft.com/office/powerpoint/2010/main" val="18121709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Everything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23</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1" name="Rounded Rectangle 10">
            <a:extLst>
              <a:ext uri="{FF2B5EF4-FFF2-40B4-BE49-F238E27FC236}">
                <a16:creationId xmlns:a16="http://schemas.microsoft.com/office/drawing/2014/main" id="{0C4BF621-0910-7B46-BA5F-6D3852C8A958}"/>
              </a:ext>
            </a:extLst>
          </p:cNvPr>
          <p:cNvSpPr>
            <a:spLocks noChangeArrowheads="1"/>
          </p:cNvSpPr>
          <p:nvPr/>
        </p:nvSpPr>
        <p:spPr bwMode="auto">
          <a:xfrm>
            <a:off x="2699792" y="4010347"/>
            <a:ext cx="4065806" cy="1081431"/>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Infrastructure as a 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(IaaS)</a:t>
            </a:r>
          </a:p>
        </p:txBody>
      </p:sp>
      <p:sp>
        <p:nvSpPr>
          <p:cNvPr id="12" name="Rounded Rectangle 11">
            <a:extLst>
              <a:ext uri="{FF2B5EF4-FFF2-40B4-BE49-F238E27FC236}">
                <a16:creationId xmlns:a16="http://schemas.microsoft.com/office/drawing/2014/main" id="{E993333B-8AF2-A747-9EB7-BEBA8627E143}"/>
              </a:ext>
            </a:extLst>
          </p:cNvPr>
          <p:cNvSpPr>
            <a:spLocks noChangeArrowheads="1"/>
          </p:cNvSpPr>
          <p:nvPr/>
        </p:nvSpPr>
        <p:spPr bwMode="auto">
          <a:xfrm>
            <a:off x="2700505" y="5303583"/>
            <a:ext cx="4065806" cy="1077745"/>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Cloud data center</a:t>
            </a:r>
          </a:p>
        </p:txBody>
      </p:sp>
      <p:sp>
        <p:nvSpPr>
          <p:cNvPr id="16" name="TextBox 15">
            <a:extLst>
              <a:ext uri="{FF2B5EF4-FFF2-40B4-BE49-F238E27FC236}">
                <a16:creationId xmlns:a16="http://schemas.microsoft.com/office/drawing/2014/main" id="{EA0A5B95-DDE5-8A48-B0B4-E08EDAF2E502}"/>
              </a:ext>
            </a:extLst>
          </p:cNvPr>
          <p:cNvSpPr txBox="1"/>
          <p:nvPr/>
        </p:nvSpPr>
        <p:spPr>
          <a:xfrm>
            <a:off x="277012" y="1556792"/>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Photo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editing</a:t>
            </a:r>
          </a:p>
        </p:txBody>
      </p:sp>
      <p:sp>
        <p:nvSpPr>
          <p:cNvPr id="21" name="TextBox 20">
            <a:extLst>
              <a:ext uri="{FF2B5EF4-FFF2-40B4-BE49-F238E27FC236}">
                <a16:creationId xmlns:a16="http://schemas.microsoft.com/office/drawing/2014/main" id="{FE880652-CF07-F846-8542-8EDF597FA6C4}"/>
              </a:ext>
            </a:extLst>
          </p:cNvPr>
          <p:cNvSpPr txBox="1"/>
          <p:nvPr/>
        </p:nvSpPr>
        <p:spPr>
          <a:xfrm>
            <a:off x="6938788" y="1492296"/>
            <a:ext cx="1877630"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Logistics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management</a:t>
            </a:r>
          </a:p>
        </p:txBody>
      </p:sp>
      <p:sp>
        <p:nvSpPr>
          <p:cNvPr id="22" name="TextBox 21">
            <a:extLst>
              <a:ext uri="{FF2B5EF4-FFF2-40B4-BE49-F238E27FC236}">
                <a16:creationId xmlns:a16="http://schemas.microsoft.com/office/drawing/2014/main" id="{AEB6EA08-BFA5-9D48-81EA-F7C2A27DFBAF}"/>
              </a:ext>
            </a:extLst>
          </p:cNvPr>
          <p:cNvSpPr txBox="1"/>
          <p:nvPr/>
        </p:nvSpPr>
        <p:spPr>
          <a:xfrm>
            <a:off x="6765598" y="4125170"/>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Computing Virtualization</a:t>
            </a:r>
          </a:p>
        </p:txBody>
      </p:sp>
      <p:sp>
        <p:nvSpPr>
          <p:cNvPr id="23" name="Rounded Rectangle 22">
            <a:extLst>
              <a:ext uri="{FF2B5EF4-FFF2-40B4-BE49-F238E27FC236}">
                <a16:creationId xmlns:a16="http://schemas.microsoft.com/office/drawing/2014/main" id="{A0FD596D-8C75-654F-BDF6-D66AAC0493C8}"/>
              </a:ext>
            </a:extLst>
          </p:cNvPr>
          <p:cNvSpPr>
            <a:spLocks noChangeArrowheads="1"/>
          </p:cNvSpPr>
          <p:nvPr/>
        </p:nvSpPr>
        <p:spPr bwMode="auto">
          <a:xfrm>
            <a:off x="2700505" y="2717112"/>
            <a:ext cx="4065806" cy="1081431"/>
          </a:xfrm>
          <a:prstGeom prst="roundRect">
            <a:avLst>
              <a:gd name="adj" fmla="val 3899"/>
            </a:avLst>
          </a:prstGeom>
          <a:solidFill>
            <a:schemeClr val="tx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Platform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(PaaS)</a:t>
            </a:r>
          </a:p>
        </p:txBody>
      </p:sp>
      <p:sp>
        <p:nvSpPr>
          <p:cNvPr id="24" name="Rounded Rectangle 23">
            <a:extLst>
              <a:ext uri="{FF2B5EF4-FFF2-40B4-BE49-F238E27FC236}">
                <a16:creationId xmlns:a16="http://schemas.microsoft.com/office/drawing/2014/main" id="{35C214BE-61D9-494C-87B4-342E1D1B11FF}"/>
              </a:ext>
            </a:extLst>
          </p:cNvPr>
          <p:cNvSpPr>
            <a:spLocks noChangeArrowheads="1"/>
          </p:cNvSpPr>
          <p:nvPr/>
        </p:nvSpPr>
        <p:spPr bwMode="auto">
          <a:xfrm>
            <a:off x="2699792" y="1423877"/>
            <a:ext cx="4065806" cy="1081431"/>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Software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(SaaS)</a:t>
            </a:r>
          </a:p>
        </p:txBody>
      </p:sp>
      <p:sp>
        <p:nvSpPr>
          <p:cNvPr id="25" name="TextBox 24">
            <a:extLst>
              <a:ext uri="{FF2B5EF4-FFF2-40B4-BE49-F238E27FC236}">
                <a16:creationId xmlns:a16="http://schemas.microsoft.com/office/drawing/2014/main" id="{4CA60299-C367-2545-AE6B-DA38A2D2ED56}"/>
              </a:ext>
            </a:extLst>
          </p:cNvPr>
          <p:cNvSpPr txBox="1"/>
          <p:nvPr/>
        </p:nvSpPr>
        <p:spPr>
          <a:xfrm>
            <a:off x="277012" y="2732727"/>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Cloud management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Monitoring</a:t>
            </a:r>
          </a:p>
        </p:txBody>
      </p:sp>
      <p:sp>
        <p:nvSpPr>
          <p:cNvPr id="26" name="TextBox 25">
            <a:extLst>
              <a:ext uri="{FF2B5EF4-FFF2-40B4-BE49-F238E27FC236}">
                <a16:creationId xmlns:a16="http://schemas.microsoft.com/office/drawing/2014/main" id="{1859EB65-60AB-EF4F-A5C8-7CE1ABAAF2AF}"/>
              </a:ext>
            </a:extLst>
          </p:cNvPr>
          <p:cNvSpPr txBox="1"/>
          <p:nvPr/>
        </p:nvSpPr>
        <p:spPr>
          <a:xfrm>
            <a:off x="277012" y="4077072"/>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Storage Network</a:t>
            </a:r>
          </a:p>
        </p:txBody>
      </p:sp>
      <p:sp>
        <p:nvSpPr>
          <p:cNvPr id="27" name="TextBox 26">
            <a:extLst>
              <a:ext uri="{FF2B5EF4-FFF2-40B4-BE49-F238E27FC236}">
                <a16:creationId xmlns:a16="http://schemas.microsoft.com/office/drawing/2014/main" id="{4BD30EE8-ABBD-6843-8BB8-3185A49CD0CC}"/>
              </a:ext>
            </a:extLst>
          </p:cNvPr>
          <p:cNvSpPr txBox="1"/>
          <p:nvPr/>
        </p:nvSpPr>
        <p:spPr>
          <a:xfrm>
            <a:off x="6936096" y="2649470"/>
            <a:ext cx="1883015" cy="1200329"/>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Database</a:t>
            </a:r>
          </a:p>
          <a:p>
            <a:pPr algn="ctr"/>
            <a:r>
              <a:rPr lang="en-US" sz="2400" b="1" dirty="0">
                <a:solidFill>
                  <a:schemeClr val="accent1"/>
                </a:solidFill>
                <a:latin typeface="Calibri" panose="020F0502020204030204" pitchFamily="34" charset="0"/>
                <a:cs typeface="Calibri" panose="020F0502020204030204" pitchFamily="34" charset="0"/>
              </a:rPr>
              <a:t>Software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development</a:t>
            </a:r>
          </a:p>
        </p:txBody>
      </p:sp>
    </p:spTree>
    <p:extLst>
      <p:ext uri="{BB962C8B-B14F-4D97-AF65-F5344CB8AC3E}">
        <p14:creationId xmlns:p14="http://schemas.microsoft.com/office/powerpoint/2010/main" val="17466690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Software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Freeform 7">
            <a:extLst>
              <a:ext uri="{FF2B5EF4-FFF2-40B4-BE49-F238E27FC236}">
                <a16:creationId xmlns:a16="http://schemas.microsoft.com/office/drawing/2014/main" id="{94E86622-7958-454E-A564-9F8F03167032}"/>
              </a:ext>
            </a:extLst>
          </p:cNvPr>
          <p:cNvSpPr/>
          <p:nvPr/>
        </p:nvSpPr>
        <p:spPr>
          <a:xfrm>
            <a:off x="2771800" y="3647865"/>
            <a:ext cx="5472608" cy="2088232"/>
          </a:xfrm>
          <a:custGeom>
            <a:avLst/>
            <a:gdLst>
              <a:gd name="connsiteX0" fmla="*/ 104172 w 3900668"/>
              <a:gd name="connsiteY0" fmla="*/ 798653 h 2407534"/>
              <a:gd name="connsiteX1" fmla="*/ 0 w 3900668"/>
              <a:gd name="connsiteY1" fmla="*/ 2407534 h 2407534"/>
              <a:gd name="connsiteX2" fmla="*/ 3900668 w 3900668"/>
              <a:gd name="connsiteY2" fmla="*/ 2372810 h 2407534"/>
              <a:gd name="connsiteX3" fmla="*/ 3541853 w 3900668"/>
              <a:gd name="connsiteY3" fmla="*/ 775504 h 2407534"/>
              <a:gd name="connsiteX4" fmla="*/ 2060294 w 3900668"/>
              <a:gd name="connsiteY4" fmla="*/ 0 h 2407534"/>
              <a:gd name="connsiteX5" fmla="*/ 104172 w 3900668"/>
              <a:gd name="connsiteY5" fmla="*/ 798653 h 2407534"/>
              <a:gd name="connsiteX0" fmla="*/ 104172 w 3900668"/>
              <a:gd name="connsiteY0" fmla="*/ 1146139 h 2755020"/>
              <a:gd name="connsiteX1" fmla="*/ 0 w 3900668"/>
              <a:gd name="connsiteY1" fmla="*/ 2755020 h 2755020"/>
              <a:gd name="connsiteX2" fmla="*/ 3900668 w 3900668"/>
              <a:gd name="connsiteY2" fmla="*/ 2720296 h 2755020"/>
              <a:gd name="connsiteX3" fmla="*/ 3541853 w 3900668"/>
              <a:gd name="connsiteY3" fmla="*/ 1122990 h 2755020"/>
              <a:gd name="connsiteX4" fmla="*/ 2060294 w 3900668"/>
              <a:gd name="connsiteY4" fmla="*/ 347486 h 2755020"/>
              <a:gd name="connsiteX5" fmla="*/ 104172 w 3900668"/>
              <a:gd name="connsiteY5" fmla="*/ 1146139 h 2755020"/>
              <a:gd name="connsiteX0" fmla="*/ 104172 w 3900668"/>
              <a:gd name="connsiteY0" fmla="*/ 1396284 h 3005165"/>
              <a:gd name="connsiteX1" fmla="*/ 0 w 3900668"/>
              <a:gd name="connsiteY1" fmla="*/ 3005165 h 3005165"/>
              <a:gd name="connsiteX2" fmla="*/ 3900668 w 3900668"/>
              <a:gd name="connsiteY2" fmla="*/ 2970441 h 3005165"/>
              <a:gd name="connsiteX3" fmla="*/ 3541853 w 3900668"/>
              <a:gd name="connsiteY3" fmla="*/ 1373135 h 3005165"/>
              <a:gd name="connsiteX4" fmla="*/ 2060294 w 3900668"/>
              <a:gd name="connsiteY4" fmla="*/ 597631 h 3005165"/>
              <a:gd name="connsiteX5" fmla="*/ 104172 w 3900668"/>
              <a:gd name="connsiteY5" fmla="*/ 1396284 h 3005165"/>
              <a:gd name="connsiteX0" fmla="*/ 104172 w 3900668"/>
              <a:gd name="connsiteY0" fmla="*/ 1391247 h 3000128"/>
              <a:gd name="connsiteX1" fmla="*/ 0 w 3900668"/>
              <a:gd name="connsiteY1" fmla="*/ 3000128 h 3000128"/>
              <a:gd name="connsiteX2" fmla="*/ 3900668 w 3900668"/>
              <a:gd name="connsiteY2" fmla="*/ 2965404 h 3000128"/>
              <a:gd name="connsiteX3" fmla="*/ 3541853 w 3900668"/>
              <a:gd name="connsiteY3" fmla="*/ 1368098 h 3000128"/>
              <a:gd name="connsiteX4" fmla="*/ 2060294 w 3900668"/>
              <a:gd name="connsiteY4" fmla="*/ 592594 h 3000128"/>
              <a:gd name="connsiteX5" fmla="*/ 104172 w 3900668"/>
              <a:gd name="connsiteY5" fmla="*/ 1391247 h 3000128"/>
              <a:gd name="connsiteX0" fmla="*/ 764501 w 4560997"/>
              <a:gd name="connsiteY0" fmla="*/ 1391247 h 3000128"/>
              <a:gd name="connsiteX1" fmla="*/ 660329 w 4560997"/>
              <a:gd name="connsiteY1" fmla="*/ 3000128 h 3000128"/>
              <a:gd name="connsiteX2" fmla="*/ 4560997 w 4560997"/>
              <a:gd name="connsiteY2" fmla="*/ 2965404 h 3000128"/>
              <a:gd name="connsiteX3" fmla="*/ 4202182 w 4560997"/>
              <a:gd name="connsiteY3" fmla="*/ 1368098 h 3000128"/>
              <a:gd name="connsiteX4" fmla="*/ 2720623 w 4560997"/>
              <a:gd name="connsiteY4" fmla="*/ 592594 h 3000128"/>
              <a:gd name="connsiteX5" fmla="*/ 764501 w 4560997"/>
              <a:gd name="connsiteY5" fmla="*/ 1391247 h 3000128"/>
              <a:gd name="connsiteX0" fmla="*/ 802770 w 4599266"/>
              <a:gd name="connsiteY0" fmla="*/ 1391247 h 3000128"/>
              <a:gd name="connsiteX1" fmla="*/ 698598 w 4599266"/>
              <a:gd name="connsiteY1" fmla="*/ 3000128 h 3000128"/>
              <a:gd name="connsiteX2" fmla="*/ 4599266 w 4599266"/>
              <a:gd name="connsiteY2" fmla="*/ 2965404 h 3000128"/>
              <a:gd name="connsiteX3" fmla="*/ 4240451 w 4599266"/>
              <a:gd name="connsiteY3" fmla="*/ 1368098 h 3000128"/>
              <a:gd name="connsiteX4" fmla="*/ 2758892 w 4599266"/>
              <a:gd name="connsiteY4" fmla="*/ 592594 h 3000128"/>
              <a:gd name="connsiteX5" fmla="*/ 802770 w 4599266"/>
              <a:gd name="connsiteY5" fmla="*/ 1391247 h 3000128"/>
              <a:gd name="connsiteX0" fmla="*/ 807912 w 4604408"/>
              <a:gd name="connsiteY0" fmla="*/ 1391247 h 3000128"/>
              <a:gd name="connsiteX1" fmla="*/ 703740 w 4604408"/>
              <a:gd name="connsiteY1" fmla="*/ 3000128 h 3000128"/>
              <a:gd name="connsiteX2" fmla="*/ 4604408 w 4604408"/>
              <a:gd name="connsiteY2" fmla="*/ 2965404 h 3000128"/>
              <a:gd name="connsiteX3" fmla="*/ 4245593 w 4604408"/>
              <a:gd name="connsiteY3" fmla="*/ 1368098 h 3000128"/>
              <a:gd name="connsiteX4" fmla="*/ 2764034 w 4604408"/>
              <a:gd name="connsiteY4" fmla="*/ 592594 h 3000128"/>
              <a:gd name="connsiteX5" fmla="*/ 807912 w 4604408"/>
              <a:gd name="connsiteY5" fmla="*/ 1391247 h 3000128"/>
              <a:gd name="connsiteX0" fmla="*/ 869950 w 4666446"/>
              <a:gd name="connsiteY0" fmla="*/ 1391247 h 3000128"/>
              <a:gd name="connsiteX1" fmla="*/ 765778 w 4666446"/>
              <a:gd name="connsiteY1" fmla="*/ 3000128 h 3000128"/>
              <a:gd name="connsiteX2" fmla="*/ 4666446 w 4666446"/>
              <a:gd name="connsiteY2" fmla="*/ 2965404 h 3000128"/>
              <a:gd name="connsiteX3" fmla="*/ 4307631 w 4666446"/>
              <a:gd name="connsiteY3" fmla="*/ 1368098 h 3000128"/>
              <a:gd name="connsiteX4" fmla="*/ 2826072 w 4666446"/>
              <a:gd name="connsiteY4" fmla="*/ 592594 h 3000128"/>
              <a:gd name="connsiteX5" fmla="*/ 869950 w 4666446"/>
              <a:gd name="connsiteY5" fmla="*/ 1391247 h 3000128"/>
              <a:gd name="connsiteX0" fmla="*/ 783328 w 4579824"/>
              <a:gd name="connsiteY0" fmla="*/ 1391247 h 3000128"/>
              <a:gd name="connsiteX1" fmla="*/ 679156 w 4579824"/>
              <a:gd name="connsiteY1" fmla="*/ 3000128 h 3000128"/>
              <a:gd name="connsiteX2" fmla="*/ 4579824 w 4579824"/>
              <a:gd name="connsiteY2" fmla="*/ 2965404 h 3000128"/>
              <a:gd name="connsiteX3" fmla="*/ 4221009 w 4579824"/>
              <a:gd name="connsiteY3" fmla="*/ 1368098 h 3000128"/>
              <a:gd name="connsiteX4" fmla="*/ 2739450 w 4579824"/>
              <a:gd name="connsiteY4" fmla="*/ 592594 h 3000128"/>
              <a:gd name="connsiteX5" fmla="*/ 783328 w 4579824"/>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841325"/>
              <a:gd name="connsiteY0" fmla="*/ 1391247 h 3000128"/>
              <a:gd name="connsiteX1" fmla="*/ 700882 w 4841325"/>
              <a:gd name="connsiteY1" fmla="*/ 3000128 h 3000128"/>
              <a:gd name="connsiteX2" fmla="*/ 4601550 w 4841325"/>
              <a:gd name="connsiteY2" fmla="*/ 2965404 h 3000128"/>
              <a:gd name="connsiteX3" fmla="*/ 4242735 w 4841325"/>
              <a:gd name="connsiteY3" fmla="*/ 1368098 h 3000128"/>
              <a:gd name="connsiteX4" fmla="*/ 2761176 w 4841325"/>
              <a:gd name="connsiteY4" fmla="*/ 592594 h 3000128"/>
              <a:gd name="connsiteX5" fmla="*/ 805054 w 4841325"/>
              <a:gd name="connsiteY5" fmla="*/ 1391247 h 3000128"/>
              <a:gd name="connsiteX0" fmla="*/ 805054 w 5231855"/>
              <a:gd name="connsiteY0" fmla="*/ 1391247 h 3000128"/>
              <a:gd name="connsiteX1" fmla="*/ 700882 w 5231855"/>
              <a:gd name="connsiteY1" fmla="*/ 3000128 h 3000128"/>
              <a:gd name="connsiteX2" fmla="*/ 4601550 w 5231855"/>
              <a:gd name="connsiteY2" fmla="*/ 2965404 h 3000128"/>
              <a:gd name="connsiteX3" fmla="*/ 4242735 w 5231855"/>
              <a:gd name="connsiteY3" fmla="*/ 1368098 h 3000128"/>
              <a:gd name="connsiteX4" fmla="*/ 2761176 w 5231855"/>
              <a:gd name="connsiteY4" fmla="*/ 592594 h 3000128"/>
              <a:gd name="connsiteX5" fmla="*/ 805054 w 5231855"/>
              <a:gd name="connsiteY5" fmla="*/ 1391247 h 300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31855" h="3000128">
                <a:moveTo>
                  <a:pt x="805054" y="1391247"/>
                </a:moveTo>
                <a:cubicBezTo>
                  <a:pt x="261044" y="1267784"/>
                  <a:pt x="-641781" y="2544857"/>
                  <a:pt x="700882" y="3000128"/>
                </a:cubicBezTo>
                <a:lnTo>
                  <a:pt x="4601550" y="2965404"/>
                </a:lnTo>
                <a:cubicBezTo>
                  <a:pt x="5558390" y="2826509"/>
                  <a:pt x="5415636" y="1344948"/>
                  <a:pt x="4242735" y="1368098"/>
                </a:cubicBezTo>
                <a:cubicBezTo>
                  <a:pt x="4397064" y="785505"/>
                  <a:pt x="3648569" y="-5432"/>
                  <a:pt x="2761176" y="592594"/>
                </a:cubicBezTo>
                <a:cubicBezTo>
                  <a:pt x="2155434" y="-425977"/>
                  <a:pt x="484822" y="-113462"/>
                  <a:pt x="805054" y="1391247"/>
                </a:cubicBezTo>
                <a:close/>
              </a:path>
            </a:pathLst>
          </a:custGeom>
          <a:solidFill>
            <a:schemeClr val="accent1">
              <a:lumMod val="20000"/>
              <a:lumOff val="80000"/>
            </a:schemeClr>
          </a:solidFill>
          <a:ln w="76200">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rgbClr val="C00000"/>
              </a:solidFill>
            </a:endParaRPr>
          </a:p>
          <a:p>
            <a:pPr algn="ctr"/>
            <a:endParaRPr lang="en-US" sz="3200" b="1" dirty="0">
              <a:solidFill>
                <a:srgbClr val="C00000"/>
              </a:solidFill>
            </a:endParaRPr>
          </a:p>
          <a:p>
            <a:pPr algn="ctr"/>
            <a:r>
              <a:rPr lang="en-US" sz="3200" b="1" dirty="0">
                <a:solidFill>
                  <a:srgbClr val="C00000"/>
                </a:solidFill>
              </a:rPr>
              <a:t>Cloud Infrastructure</a:t>
            </a:r>
          </a:p>
        </p:txBody>
      </p:sp>
      <p:sp>
        <p:nvSpPr>
          <p:cNvPr id="9" name="TextBox 8">
            <a:extLst>
              <a:ext uri="{FF2B5EF4-FFF2-40B4-BE49-F238E27FC236}">
                <a16:creationId xmlns:a16="http://schemas.microsoft.com/office/drawing/2014/main" id="{8AD5362C-4E30-F145-BB0F-0B69EF4C91A7}"/>
              </a:ext>
            </a:extLst>
          </p:cNvPr>
          <p:cNvSpPr txBox="1"/>
          <p:nvPr/>
        </p:nvSpPr>
        <p:spPr>
          <a:xfrm>
            <a:off x="57557" y="4616480"/>
            <a:ext cx="2664296"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Cloud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0" name="TextBox 9">
            <a:extLst>
              <a:ext uri="{FF2B5EF4-FFF2-40B4-BE49-F238E27FC236}">
                <a16:creationId xmlns:a16="http://schemas.microsoft.com/office/drawing/2014/main" id="{89BF91EB-D624-2446-AD23-6D01AA0714CF}"/>
              </a:ext>
            </a:extLst>
          </p:cNvPr>
          <p:cNvSpPr txBox="1"/>
          <p:nvPr/>
        </p:nvSpPr>
        <p:spPr>
          <a:xfrm>
            <a:off x="169640" y="3153036"/>
            <a:ext cx="2592288"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1" name="TextBox 10">
            <a:extLst>
              <a:ext uri="{FF2B5EF4-FFF2-40B4-BE49-F238E27FC236}">
                <a16:creationId xmlns:a16="http://schemas.microsoft.com/office/drawing/2014/main" id="{8D6E7849-E569-CD46-8B92-BAB959CC73C3}"/>
              </a:ext>
            </a:extLst>
          </p:cNvPr>
          <p:cNvSpPr txBox="1"/>
          <p:nvPr/>
        </p:nvSpPr>
        <p:spPr>
          <a:xfrm>
            <a:off x="89489" y="1616636"/>
            <a:ext cx="2900892"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customers</a:t>
            </a:r>
          </a:p>
        </p:txBody>
      </p:sp>
      <p:sp>
        <p:nvSpPr>
          <p:cNvPr id="12" name="Rounded Rectangle 11">
            <a:extLst>
              <a:ext uri="{FF2B5EF4-FFF2-40B4-BE49-F238E27FC236}">
                <a16:creationId xmlns:a16="http://schemas.microsoft.com/office/drawing/2014/main" id="{12665BFB-0A2B-B047-88B1-DA119784EFAF}"/>
              </a:ext>
            </a:extLst>
          </p:cNvPr>
          <p:cNvSpPr>
            <a:spLocks noChangeArrowheads="1"/>
          </p:cNvSpPr>
          <p:nvPr/>
        </p:nvSpPr>
        <p:spPr bwMode="auto">
          <a:xfrm>
            <a:off x="3779912" y="3068960"/>
            <a:ext cx="3600400" cy="1010953"/>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Software services</a:t>
            </a:r>
          </a:p>
        </p:txBody>
      </p:sp>
      <p:sp>
        <p:nvSpPr>
          <p:cNvPr id="13" name="Rounded Rectangle 12">
            <a:extLst>
              <a:ext uri="{FF2B5EF4-FFF2-40B4-BE49-F238E27FC236}">
                <a16:creationId xmlns:a16="http://schemas.microsoft.com/office/drawing/2014/main" id="{D14F6028-7812-9D4E-A2EA-F4CDF698AF6A}"/>
              </a:ext>
            </a:extLst>
          </p:cNvPr>
          <p:cNvSpPr>
            <a:spLocks noChangeArrowheads="1"/>
          </p:cNvSpPr>
          <p:nvPr/>
        </p:nvSpPr>
        <p:spPr bwMode="auto">
          <a:xfrm>
            <a:off x="3275856"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78056D21-C9B0-B14E-9675-C61925BC3681}"/>
              </a:ext>
            </a:extLst>
          </p:cNvPr>
          <p:cNvSpPr>
            <a:spLocks noChangeArrowheads="1"/>
          </p:cNvSpPr>
          <p:nvPr/>
        </p:nvSpPr>
        <p:spPr bwMode="auto">
          <a:xfrm>
            <a:off x="4087959"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9466D557-6D52-484C-9CFE-7EADCE74083D}"/>
              </a:ext>
            </a:extLst>
          </p:cNvPr>
          <p:cNvSpPr>
            <a:spLocks noChangeArrowheads="1"/>
          </p:cNvSpPr>
          <p:nvPr/>
        </p:nvSpPr>
        <p:spPr bwMode="auto">
          <a:xfrm>
            <a:off x="4900062"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8" name="Rounded Rectangle 17">
            <a:extLst>
              <a:ext uri="{FF2B5EF4-FFF2-40B4-BE49-F238E27FC236}">
                <a16:creationId xmlns:a16="http://schemas.microsoft.com/office/drawing/2014/main" id="{2329F139-09C1-734F-9FC8-CBBBE12E21B2}"/>
              </a:ext>
            </a:extLst>
          </p:cNvPr>
          <p:cNvSpPr>
            <a:spLocks noChangeArrowheads="1"/>
          </p:cNvSpPr>
          <p:nvPr/>
        </p:nvSpPr>
        <p:spPr bwMode="auto">
          <a:xfrm>
            <a:off x="5712165"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CDF86182-66D3-1143-9BDE-355D142D47D2}"/>
              </a:ext>
            </a:extLst>
          </p:cNvPr>
          <p:cNvSpPr>
            <a:spLocks noChangeArrowheads="1"/>
          </p:cNvSpPr>
          <p:nvPr/>
        </p:nvSpPr>
        <p:spPr bwMode="auto">
          <a:xfrm>
            <a:off x="6524268"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20" name="Rounded Rectangle 19">
            <a:extLst>
              <a:ext uri="{FF2B5EF4-FFF2-40B4-BE49-F238E27FC236}">
                <a16:creationId xmlns:a16="http://schemas.microsoft.com/office/drawing/2014/main" id="{BCE23D12-AFCD-0643-9A4E-60794D7DA080}"/>
              </a:ext>
            </a:extLst>
          </p:cNvPr>
          <p:cNvSpPr>
            <a:spLocks noChangeArrowheads="1"/>
          </p:cNvSpPr>
          <p:nvPr/>
        </p:nvSpPr>
        <p:spPr bwMode="auto">
          <a:xfrm>
            <a:off x="7336369"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21" name="Straight Connector 20">
            <a:extLst>
              <a:ext uri="{FF2B5EF4-FFF2-40B4-BE49-F238E27FC236}">
                <a16:creationId xmlns:a16="http://schemas.microsoft.com/office/drawing/2014/main" id="{4D37ABD4-F3E9-BA40-AFCE-AD81673F63DE}"/>
              </a:ext>
            </a:extLst>
          </p:cNvPr>
          <p:cNvCxnSpPr>
            <a:cxnSpLocks/>
            <a:stCxn id="13" idx="2"/>
          </p:cNvCxnSpPr>
          <p:nvPr/>
        </p:nvCxnSpPr>
        <p:spPr>
          <a:xfrm>
            <a:off x="3527884" y="2348880"/>
            <a:ext cx="560075"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627AAA-91B9-6041-BB30-65344C24D7C8}"/>
              </a:ext>
            </a:extLst>
          </p:cNvPr>
          <p:cNvCxnSpPr>
            <a:cxnSpLocks/>
            <a:stCxn id="16" idx="2"/>
          </p:cNvCxnSpPr>
          <p:nvPr/>
        </p:nvCxnSpPr>
        <p:spPr>
          <a:xfrm>
            <a:off x="4339987"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164A022-AB40-074C-A6A9-D07A47176672}"/>
              </a:ext>
            </a:extLst>
          </p:cNvPr>
          <p:cNvCxnSpPr>
            <a:cxnSpLocks/>
            <a:stCxn id="17" idx="2"/>
          </p:cNvCxnSpPr>
          <p:nvPr/>
        </p:nvCxnSpPr>
        <p:spPr>
          <a:xfrm>
            <a:off x="5152090"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B999A84-5BC6-5248-B138-E4606EDD96A9}"/>
              </a:ext>
            </a:extLst>
          </p:cNvPr>
          <p:cNvCxnSpPr>
            <a:cxnSpLocks/>
            <a:stCxn id="18" idx="2"/>
          </p:cNvCxnSpPr>
          <p:nvPr/>
        </p:nvCxnSpPr>
        <p:spPr>
          <a:xfrm>
            <a:off x="5964193"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C3CB9CB-3FE5-B74E-BCCF-FA2B4F2BC8FD}"/>
              </a:ext>
            </a:extLst>
          </p:cNvPr>
          <p:cNvCxnSpPr>
            <a:cxnSpLocks/>
            <a:stCxn id="19" idx="2"/>
          </p:cNvCxnSpPr>
          <p:nvPr/>
        </p:nvCxnSpPr>
        <p:spPr>
          <a:xfrm flipH="1">
            <a:off x="6524268"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C0FD8E9-89DD-2248-B722-D95B4328CDCB}"/>
              </a:ext>
            </a:extLst>
          </p:cNvPr>
          <p:cNvCxnSpPr>
            <a:cxnSpLocks/>
            <a:stCxn id="20" idx="2"/>
          </p:cNvCxnSpPr>
          <p:nvPr/>
        </p:nvCxnSpPr>
        <p:spPr>
          <a:xfrm flipH="1">
            <a:off x="6975475" y="2348880"/>
            <a:ext cx="612922"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57020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152128"/>
          </a:xfrm>
        </p:spPr>
        <p:txBody>
          <a:bodyPr/>
          <a:lstStyle/>
          <a:p>
            <a:r>
              <a:rPr lang="en-US" dirty="0">
                <a:solidFill>
                  <a:schemeClr val="tx2"/>
                </a:solidFill>
              </a:rPr>
              <a:t>Microservices architecture – </a:t>
            </a:r>
            <a:br>
              <a:rPr lang="en-US" dirty="0">
                <a:solidFill>
                  <a:schemeClr val="tx2"/>
                </a:solidFill>
              </a:rPr>
            </a:br>
            <a:r>
              <a:rPr lang="en-US" dirty="0">
                <a:solidFill>
                  <a:schemeClr val="tx2"/>
                </a:solidFill>
              </a:rPr>
              <a:t>key design questions</a:t>
            </a:r>
          </a:p>
        </p:txBody>
      </p:sp>
      <p:cxnSp>
        <p:nvCxnSpPr>
          <p:cNvPr id="7" name="Straight Arrow Connector 6">
            <a:extLst>
              <a:ext uri="{FF2B5EF4-FFF2-40B4-BE49-F238E27FC236}">
                <a16:creationId xmlns:a16="http://schemas.microsoft.com/office/drawing/2014/main" id="{B14CBDD7-4BA5-F445-A911-3F6C7917EC31}"/>
              </a:ext>
            </a:extLst>
          </p:cNvPr>
          <p:cNvCxnSpPr>
            <a:cxnSpLocks/>
            <a:stCxn id="13" idx="1"/>
          </p:cNvCxnSpPr>
          <p:nvPr/>
        </p:nvCxnSpPr>
        <p:spPr>
          <a:xfrm flipH="1">
            <a:off x="5866270" y="3524331"/>
            <a:ext cx="562210" cy="529529"/>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507A3C3-C62F-7D45-B3A4-D9FCE1B44005}"/>
              </a:ext>
            </a:extLst>
          </p:cNvPr>
          <p:cNvCxnSpPr>
            <a:cxnSpLocks/>
            <a:stCxn id="14" idx="1"/>
          </p:cNvCxnSpPr>
          <p:nvPr/>
        </p:nvCxnSpPr>
        <p:spPr>
          <a:xfrm flipH="1" flipV="1">
            <a:off x="5220072" y="5038838"/>
            <a:ext cx="679570"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DCEBBC0-0ACE-7546-88E4-A331A33C4A57}"/>
              </a:ext>
            </a:extLst>
          </p:cNvPr>
          <p:cNvCxnSpPr>
            <a:cxnSpLocks/>
            <a:stCxn id="17" idx="3"/>
          </p:cNvCxnSpPr>
          <p:nvPr/>
        </p:nvCxnSpPr>
        <p:spPr>
          <a:xfrm flipV="1">
            <a:off x="3399114" y="5038838"/>
            <a:ext cx="805587"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C744E67-903E-0542-A4F4-9B274D5E5AAD}"/>
              </a:ext>
            </a:extLst>
          </p:cNvPr>
          <p:cNvCxnSpPr>
            <a:cxnSpLocks/>
            <a:stCxn id="15" idx="3"/>
          </p:cNvCxnSpPr>
          <p:nvPr/>
        </p:nvCxnSpPr>
        <p:spPr>
          <a:xfrm>
            <a:off x="2967066" y="3524331"/>
            <a:ext cx="562211" cy="57178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154EAA7-2B36-2B4F-9155-68A9FE21CBFE}"/>
              </a:ext>
            </a:extLst>
          </p:cNvPr>
          <p:cNvCxnSpPr>
            <a:cxnSpLocks/>
            <a:stCxn id="16" idx="2"/>
            <a:endCxn id="12" idx="0"/>
          </p:cNvCxnSpPr>
          <p:nvPr/>
        </p:nvCxnSpPr>
        <p:spPr>
          <a:xfrm flipH="1">
            <a:off x="4688516" y="2690037"/>
            <a:ext cx="1" cy="816046"/>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D77490C7-8C10-B742-9B78-719B68A10AD8}"/>
              </a:ext>
            </a:extLst>
          </p:cNvPr>
          <p:cNvSpPr>
            <a:spLocks noChangeArrowheads="1"/>
          </p:cNvSpPr>
          <p:nvPr/>
        </p:nvSpPr>
        <p:spPr bwMode="auto">
          <a:xfrm>
            <a:off x="3510763" y="3506083"/>
            <a:ext cx="2355506" cy="1532753"/>
          </a:xfrm>
          <a:prstGeom prst="roundRect">
            <a:avLst>
              <a:gd name="adj" fmla="val 21979"/>
            </a:avLst>
          </a:prstGeom>
          <a:solidFill>
            <a:srgbClr val="FFD579"/>
          </a:solidFill>
          <a:ln w="28575">
            <a:solidFill>
              <a:schemeClr val="accent2">
                <a:lumMod val="50000"/>
              </a:schemeClr>
            </a:solidFill>
            <a:round/>
            <a:headEnd/>
            <a:tailEnd/>
          </a:ln>
          <a:effectLst/>
        </p:spPr>
        <p:txBody>
          <a:bodyPr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Microservices architecture</a:t>
            </a:r>
          </a:p>
          <a:p>
            <a:pPr algn="ctr">
              <a:defRPr/>
            </a:pPr>
            <a:r>
              <a:rPr lang="en-US" sz="2800" b="1" dirty="0">
                <a:solidFill>
                  <a:srgbClr val="C00000"/>
                </a:solidFill>
                <a:latin typeface="Calibri" panose="020F0502020204030204" pitchFamily="34" charset="0"/>
                <a:cs typeface="Calibri" panose="020F0502020204030204" pitchFamily="34" charset="0"/>
              </a:rPr>
              <a:t>design</a:t>
            </a:r>
          </a:p>
        </p:txBody>
      </p:sp>
      <p:sp>
        <p:nvSpPr>
          <p:cNvPr id="13" name="Rounded Rectangle 12">
            <a:extLst>
              <a:ext uri="{FF2B5EF4-FFF2-40B4-BE49-F238E27FC236}">
                <a16:creationId xmlns:a16="http://schemas.microsoft.com/office/drawing/2014/main" id="{D4B66ADE-1CCC-5140-AE7C-8177CE0C6061}"/>
              </a:ext>
            </a:extLst>
          </p:cNvPr>
          <p:cNvSpPr>
            <a:spLocks noChangeArrowheads="1"/>
          </p:cNvSpPr>
          <p:nvPr/>
        </p:nvSpPr>
        <p:spPr bwMode="auto">
          <a:xfrm>
            <a:off x="6428480" y="2827574"/>
            <a:ext cx="2355506" cy="1393513"/>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microservices communicate with each other?</a:t>
            </a:r>
          </a:p>
        </p:txBody>
      </p:sp>
      <p:sp>
        <p:nvSpPr>
          <p:cNvPr id="14" name="Rounded Rectangle 13">
            <a:extLst>
              <a:ext uri="{FF2B5EF4-FFF2-40B4-BE49-F238E27FC236}">
                <a16:creationId xmlns:a16="http://schemas.microsoft.com/office/drawing/2014/main" id="{13433704-A5A6-774E-9A7D-E3F467C90734}"/>
              </a:ext>
            </a:extLst>
          </p:cNvPr>
          <p:cNvSpPr>
            <a:spLocks noChangeArrowheads="1"/>
          </p:cNvSpPr>
          <p:nvPr/>
        </p:nvSpPr>
        <p:spPr bwMode="auto">
          <a:xfrm>
            <a:off x="5899642" y="5143913"/>
            <a:ext cx="2355506" cy="1375950"/>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service failure be detected, reported and managed?</a:t>
            </a:r>
          </a:p>
        </p:txBody>
      </p:sp>
      <p:sp>
        <p:nvSpPr>
          <p:cNvPr id="15" name="Rounded Rectangle 14">
            <a:extLst>
              <a:ext uri="{FF2B5EF4-FFF2-40B4-BE49-F238E27FC236}">
                <a16:creationId xmlns:a16="http://schemas.microsoft.com/office/drawing/2014/main" id="{1B55C4AF-4C9A-F448-A97E-64BE95D44608}"/>
              </a:ext>
            </a:extLst>
          </p:cNvPr>
          <p:cNvSpPr>
            <a:spLocks noChangeArrowheads="1"/>
          </p:cNvSpPr>
          <p:nvPr/>
        </p:nvSpPr>
        <p:spPr bwMode="auto">
          <a:xfrm>
            <a:off x="611560" y="2827574"/>
            <a:ext cx="2355506" cy="1393513"/>
          </a:xfrm>
          <a:prstGeom prst="roundRect">
            <a:avLst>
              <a:gd name="adj" fmla="val 17014"/>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data be distributed and shared?</a:t>
            </a:r>
          </a:p>
        </p:txBody>
      </p:sp>
      <p:sp>
        <p:nvSpPr>
          <p:cNvPr id="16" name="Rounded Rectangle 15">
            <a:extLst>
              <a:ext uri="{FF2B5EF4-FFF2-40B4-BE49-F238E27FC236}">
                <a16:creationId xmlns:a16="http://schemas.microsoft.com/office/drawing/2014/main" id="{2CC90AAE-732E-A340-9DF6-C34A4090BC32}"/>
              </a:ext>
            </a:extLst>
          </p:cNvPr>
          <p:cNvSpPr>
            <a:spLocks noChangeArrowheads="1"/>
          </p:cNvSpPr>
          <p:nvPr/>
        </p:nvSpPr>
        <p:spPr bwMode="auto">
          <a:xfrm>
            <a:off x="3380280" y="1446913"/>
            <a:ext cx="2616473" cy="1243124"/>
          </a:xfrm>
          <a:prstGeom prst="roundRect">
            <a:avLst>
              <a:gd name="adj" fmla="val 21871"/>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What are the microservices that make up the system? </a:t>
            </a:r>
          </a:p>
        </p:txBody>
      </p:sp>
      <p:sp>
        <p:nvSpPr>
          <p:cNvPr id="17" name="Rounded Rectangle 16">
            <a:extLst>
              <a:ext uri="{FF2B5EF4-FFF2-40B4-BE49-F238E27FC236}">
                <a16:creationId xmlns:a16="http://schemas.microsoft.com/office/drawing/2014/main" id="{F9471A82-03B9-B14F-8048-2460DFD3F049}"/>
              </a:ext>
            </a:extLst>
          </p:cNvPr>
          <p:cNvSpPr>
            <a:spLocks noChangeArrowheads="1"/>
          </p:cNvSpPr>
          <p:nvPr/>
        </p:nvSpPr>
        <p:spPr bwMode="auto">
          <a:xfrm>
            <a:off x="1043608" y="5143913"/>
            <a:ext cx="2355506" cy="1375950"/>
          </a:xfrm>
          <a:prstGeom prst="roundRect">
            <a:avLst>
              <a:gd name="adj" fmla="val 13902"/>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the microservices in the system be coordinated?</a:t>
            </a:r>
          </a:p>
        </p:txBody>
      </p:sp>
    </p:spTree>
    <p:extLst>
      <p:ext uri="{BB962C8B-B14F-4D97-AF65-F5344CB8AC3E}">
        <p14:creationId xmlns:p14="http://schemas.microsoft.com/office/powerpoint/2010/main" val="3442568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3"/>
            <a:ext cx="8229600" cy="738384"/>
          </a:xfrm>
        </p:spPr>
        <p:txBody>
          <a:bodyPr/>
          <a:lstStyle/>
          <a:p>
            <a:r>
              <a:rPr lang="en-US" dirty="0">
                <a:solidFill>
                  <a:schemeClr val="tx2"/>
                </a:solidFill>
              </a:rPr>
              <a:t>Types of security threat</a:t>
            </a:r>
          </a:p>
        </p:txBody>
      </p:sp>
      <p:sp>
        <p:nvSpPr>
          <p:cNvPr id="8" name="Rounded Rectangle 7">
            <a:extLst>
              <a:ext uri="{FF2B5EF4-FFF2-40B4-BE49-F238E27FC236}">
                <a16:creationId xmlns:a16="http://schemas.microsoft.com/office/drawing/2014/main" id="{D3677C37-FC27-704D-AEB4-DE7417EB0C8A}"/>
              </a:ext>
            </a:extLst>
          </p:cNvPr>
          <p:cNvSpPr>
            <a:spLocks noChangeArrowheads="1"/>
          </p:cNvSpPr>
          <p:nvPr/>
        </p:nvSpPr>
        <p:spPr bwMode="auto">
          <a:xfrm>
            <a:off x="1054793" y="1844824"/>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Availability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9" name="Rounded Rectangle 8">
            <a:extLst>
              <a:ext uri="{FF2B5EF4-FFF2-40B4-BE49-F238E27FC236}">
                <a16:creationId xmlns:a16="http://schemas.microsoft.com/office/drawing/2014/main" id="{A14EEECC-02D2-984B-A993-BBB1EA0979BB}"/>
              </a:ext>
            </a:extLst>
          </p:cNvPr>
          <p:cNvSpPr>
            <a:spLocks noChangeArrowheads="1"/>
          </p:cNvSpPr>
          <p:nvPr/>
        </p:nvSpPr>
        <p:spPr bwMode="auto">
          <a:xfrm>
            <a:off x="3618031" y="3484053"/>
            <a:ext cx="1836202" cy="593020"/>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a:t>
            </a:r>
          </a:p>
        </p:txBody>
      </p:sp>
      <p:cxnSp>
        <p:nvCxnSpPr>
          <p:cNvPr id="11" name="Straight Arrow Connector 10">
            <a:extLst>
              <a:ext uri="{FF2B5EF4-FFF2-40B4-BE49-F238E27FC236}">
                <a16:creationId xmlns:a16="http://schemas.microsoft.com/office/drawing/2014/main" id="{79D311A2-2819-EE4D-B4A1-E5715F99134E}"/>
              </a:ext>
            </a:extLst>
          </p:cNvPr>
          <p:cNvCxnSpPr>
            <a:cxnSpLocks/>
            <a:stCxn id="37" idx="0"/>
            <a:endCxn id="9" idx="2"/>
          </p:cNvCxnSpPr>
          <p:nvPr/>
        </p:nvCxnSpPr>
        <p:spPr>
          <a:xfrm flipV="1">
            <a:off x="4536132" y="4077073"/>
            <a:ext cx="0" cy="749847"/>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 name="Elbow Connector 11">
            <a:extLst>
              <a:ext uri="{FF2B5EF4-FFF2-40B4-BE49-F238E27FC236}">
                <a16:creationId xmlns:a16="http://schemas.microsoft.com/office/drawing/2014/main" id="{CC11C8B9-F148-6B4F-9297-96C460107AAF}"/>
              </a:ext>
            </a:extLst>
          </p:cNvPr>
          <p:cNvCxnSpPr>
            <a:cxnSpLocks/>
            <a:stCxn id="31" idx="2"/>
          </p:cNvCxnSpPr>
          <p:nvPr/>
        </p:nvCxnSpPr>
        <p:spPr>
          <a:xfrm rot="5400000">
            <a:off x="5642617" y="2470841"/>
            <a:ext cx="1199663" cy="1576425"/>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C9BEB3EF-4CD1-3141-B3E5-90EA95C979B2}"/>
              </a:ext>
            </a:extLst>
          </p:cNvPr>
          <p:cNvCxnSpPr>
            <a:cxnSpLocks/>
            <a:stCxn id="8" idx="2"/>
            <a:endCxn id="17" idx="1"/>
          </p:cNvCxnSpPr>
          <p:nvPr/>
        </p:nvCxnSpPr>
        <p:spPr>
          <a:xfrm rot="16200000" flipH="1">
            <a:off x="2565995" y="2191823"/>
            <a:ext cx="527644" cy="1576428"/>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6E8D716-2C8E-0F46-B066-B78F69FE261F}"/>
              </a:ext>
            </a:extLst>
          </p:cNvPr>
          <p:cNvSpPr txBox="1"/>
          <p:nvPr/>
        </p:nvSpPr>
        <p:spPr>
          <a:xfrm>
            <a:off x="3538507" y="2185614"/>
            <a:ext cx="1995249" cy="830997"/>
          </a:xfrm>
          <a:prstGeom prst="rect">
            <a:avLst/>
          </a:prstGeom>
          <a:noFill/>
        </p:spPr>
        <p:txBody>
          <a:bodyPr wrap="squar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SOFTWARE PRODUCT</a:t>
            </a:r>
          </a:p>
        </p:txBody>
      </p:sp>
      <p:sp>
        <p:nvSpPr>
          <p:cNvPr id="16" name="TextBox 15">
            <a:extLst>
              <a:ext uri="{FF2B5EF4-FFF2-40B4-BE49-F238E27FC236}">
                <a16:creationId xmlns:a16="http://schemas.microsoft.com/office/drawing/2014/main" id="{8A25E924-F387-1A4C-9190-698AF4F7578D}"/>
              </a:ext>
            </a:extLst>
          </p:cNvPr>
          <p:cNvSpPr txBox="1"/>
          <p:nvPr/>
        </p:nvSpPr>
        <p:spPr>
          <a:xfrm>
            <a:off x="611832" y="915710"/>
            <a:ext cx="285335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deny access to the system for legitimate users</a:t>
            </a:r>
          </a:p>
        </p:txBody>
      </p:sp>
      <p:sp>
        <p:nvSpPr>
          <p:cNvPr id="17" name="Rounded Rectangle 16">
            <a:extLst>
              <a:ext uri="{FF2B5EF4-FFF2-40B4-BE49-F238E27FC236}">
                <a16:creationId xmlns:a16="http://schemas.microsoft.com/office/drawing/2014/main" id="{394E44DF-6F9D-0E4D-A31B-5D6B44915A2A}"/>
              </a:ext>
            </a:extLst>
          </p:cNvPr>
          <p:cNvSpPr>
            <a:spLocks noChangeArrowheads="1"/>
          </p:cNvSpPr>
          <p:nvPr/>
        </p:nvSpPr>
        <p:spPr bwMode="auto">
          <a:xfrm>
            <a:off x="3618031" y="3021367"/>
            <a:ext cx="1836202" cy="44498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PROGRAM</a:t>
            </a:r>
          </a:p>
        </p:txBody>
      </p:sp>
      <p:sp>
        <p:nvSpPr>
          <p:cNvPr id="31" name="Rounded Rectangle 30">
            <a:extLst>
              <a:ext uri="{FF2B5EF4-FFF2-40B4-BE49-F238E27FC236}">
                <a16:creationId xmlns:a16="http://schemas.microsoft.com/office/drawing/2014/main" id="{822C562E-53C2-AB4A-BD24-83CB9D2388FB}"/>
              </a:ext>
            </a:extLst>
          </p:cNvPr>
          <p:cNvSpPr>
            <a:spLocks noChangeArrowheads="1"/>
          </p:cNvSpPr>
          <p:nvPr/>
        </p:nvSpPr>
        <p:spPr bwMode="auto">
          <a:xfrm>
            <a:off x="6043850" y="1787831"/>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Integrity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36" name="TextBox 35">
            <a:extLst>
              <a:ext uri="{FF2B5EF4-FFF2-40B4-BE49-F238E27FC236}">
                <a16:creationId xmlns:a16="http://schemas.microsoft.com/office/drawing/2014/main" id="{213319DC-B5EB-414A-A22C-B8FB0E47119B}"/>
              </a:ext>
            </a:extLst>
          </p:cNvPr>
          <p:cNvSpPr txBox="1"/>
          <p:nvPr/>
        </p:nvSpPr>
        <p:spPr>
          <a:xfrm>
            <a:off x="5864808" y="915710"/>
            <a:ext cx="2221333"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damage the system or its data</a:t>
            </a:r>
          </a:p>
        </p:txBody>
      </p:sp>
      <p:sp>
        <p:nvSpPr>
          <p:cNvPr id="37" name="Rounded Rectangle 36">
            <a:extLst>
              <a:ext uri="{FF2B5EF4-FFF2-40B4-BE49-F238E27FC236}">
                <a16:creationId xmlns:a16="http://schemas.microsoft.com/office/drawing/2014/main" id="{1DA7C7F1-A22E-664C-98CD-801A3073708A}"/>
              </a:ext>
            </a:extLst>
          </p:cNvPr>
          <p:cNvSpPr>
            <a:spLocks noChangeArrowheads="1"/>
          </p:cNvSpPr>
          <p:nvPr/>
        </p:nvSpPr>
        <p:spPr bwMode="auto">
          <a:xfrm>
            <a:off x="3239988" y="4826920"/>
            <a:ext cx="2592288"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Confidentiality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threats</a:t>
            </a:r>
          </a:p>
        </p:txBody>
      </p:sp>
      <p:sp>
        <p:nvSpPr>
          <p:cNvPr id="38" name="TextBox 37">
            <a:extLst>
              <a:ext uri="{FF2B5EF4-FFF2-40B4-BE49-F238E27FC236}">
                <a16:creationId xmlns:a16="http://schemas.microsoft.com/office/drawing/2014/main" id="{1FA05B98-9277-8C4C-8C2A-C4395F78C961}"/>
              </a:ext>
            </a:extLst>
          </p:cNvPr>
          <p:cNvSpPr txBox="1"/>
          <p:nvPr/>
        </p:nvSpPr>
        <p:spPr>
          <a:xfrm>
            <a:off x="2950891" y="5663541"/>
            <a:ext cx="295418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tries to gain access to private information held by the system</a:t>
            </a:r>
          </a:p>
        </p:txBody>
      </p:sp>
      <p:cxnSp>
        <p:nvCxnSpPr>
          <p:cNvPr id="41" name="Elbow Connector 40">
            <a:extLst>
              <a:ext uri="{FF2B5EF4-FFF2-40B4-BE49-F238E27FC236}">
                <a16:creationId xmlns:a16="http://schemas.microsoft.com/office/drawing/2014/main" id="{A01C568F-81E4-B747-92D2-ABA64995C254}"/>
              </a:ext>
            </a:extLst>
          </p:cNvPr>
          <p:cNvCxnSpPr>
            <a:cxnSpLocks/>
            <a:stCxn id="31" idx="2"/>
            <a:endCxn id="17" idx="3"/>
          </p:cNvCxnSpPr>
          <p:nvPr/>
        </p:nvCxnSpPr>
        <p:spPr>
          <a:xfrm rot="5400000">
            <a:off x="5950129" y="2163327"/>
            <a:ext cx="584637" cy="1576427"/>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E0214C1-2156-9F42-B730-1A8D2291999C}"/>
              </a:ext>
            </a:extLst>
          </p:cNvPr>
          <p:cNvSpPr txBox="1"/>
          <p:nvPr/>
        </p:nvSpPr>
        <p:spPr>
          <a:xfrm>
            <a:off x="1008242" y="3277746"/>
            <a:ext cx="2286698" cy="646331"/>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Distributed denial of service (DDoS) attack</a:t>
            </a:r>
          </a:p>
        </p:txBody>
      </p:sp>
      <p:sp>
        <p:nvSpPr>
          <p:cNvPr id="45" name="TextBox 44">
            <a:extLst>
              <a:ext uri="{FF2B5EF4-FFF2-40B4-BE49-F238E27FC236}">
                <a16:creationId xmlns:a16="http://schemas.microsoft.com/office/drawing/2014/main" id="{05C45189-ADCB-6945-9561-1A05D0AADDC1}"/>
              </a:ext>
            </a:extLst>
          </p:cNvPr>
          <p:cNvSpPr txBox="1"/>
          <p:nvPr/>
        </p:nvSpPr>
        <p:spPr>
          <a:xfrm>
            <a:off x="5702791" y="3302640"/>
            <a:ext cx="1050057"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Virus</a:t>
            </a:r>
          </a:p>
        </p:txBody>
      </p:sp>
      <p:sp>
        <p:nvSpPr>
          <p:cNvPr id="46" name="TextBox 45">
            <a:extLst>
              <a:ext uri="{FF2B5EF4-FFF2-40B4-BE49-F238E27FC236}">
                <a16:creationId xmlns:a16="http://schemas.microsoft.com/office/drawing/2014/main" id="{7EC4BE91-61BE-6D44-B6DA-50DB55F82255}"/>
              </a:ext>
            </a:extLst>
          </p:cNvPr>
          <p:cNvSpPr txBox="1"/>
          <p:nvPr/>
        </p:nvSpPr>
        <p:spPr>
          <a:xfrm>
            <a:off x="5509417" y="3933639"/>
            <a:ext cx="1521242"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Ransomware</a:t>
            </a:r>
          </a:p>
        </p:txBody>
      </p:sp>
      <p:sp>
        <p:nvSpPr>
          <p:cNvPr id="50" name="TextBox 49">
            <a:extLst>
              <a:ext uri="{FF2B5EF4-FFF2-40B4-BE49-F238E27FC236}">
                <a16:creationId xmlns:a16="http://schemas.microsoft.com/office/drawing/2014/main" id="{9EF585B0-3647-7543-BCDD-C1847E0D2A2B}"/>
              </a:ext>
            </a:extLst>
          </p:cNvPr>
          <p:cNvSpPr txBox="1"/>
          <p:nvPr/>
        </p:nvSpPr>
        <p:spPr>
          <a:xfrm>
            <a:off x="3167188" y="4286416"/>
            <a:ext cx="1457756"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Data theft</a:t>
            </a:r>
          </a:p>
        </p:txBody>
      </p:sp>
    </p:spTree>
    <p:extLst>
      <p:ext uri="{BB962C8B-B14F-4D97-AF65-F5344CB8AC3E}">
        <p14:creationId xmlns:p14="http://schemas.microsoft.com/office/powerpoint/2010/main" val="27120016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Software product quality attributes</a:t>
            </a:r>
          </a:p>
        </p:txBody>
      </p:sp>
      <p:sp>
        <p:nvSpPr>
          <p:cNvPr id="8" name="Oval 7">
            <a:extLst>
              <a:ext uri="{FF2B5EF4-FFF2-40B4-BE49-F238E27FC236}">
                <a16:creationId xmlns:a16="http://schemas.microsoft.com/office/drawing/2014/main" id="{B6CB130A-3A6E-AE4A-9682-BB266D317926}"/>
              </a:ext>
            </a:extLst>
          </p:cNvPr>
          <p:cNvSpPr/>
          <p:nvPr/>
        </p:nvSpPr>
        <p:spPr>
          <a:xfrm>
            <a:off x="2971800" y="2209572"/>
            <a:ext cx="3200400" cy="3200400"/>
          </a:xfrm>
          <a:prstGeom prst="ellipse">
            <a:avLst/>
          </a:prstGeom>
          <a:solidFill>
            <a:srgbClr val="FFD579">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b="1" dirty="0">
                <a:solidFill>
                  <a:srgbClr val="C00000"/>
                </a:solidFill>
              </a:rPr>
              <a:t>Software product quality attributes</a:t>
            </a:r>
          </a:p>
        </p:txBody>
      </p:sp>
      <p:sp>
        <p:nvSpPr>
          <p:cNvPr id="9" name="Oval 8">
            <a:extLst>
              <a:ext uri="{FF2B5EF4-FFF2-40B4-BE49-F238E27FC236}">
                <a16:creationId xmlns:a16="http://schemas.microsoft.com/office/drawing/2014/main" id="{3266C410-BF93-4449-BDA1-56C2F406F114}"/>
              </a:ext>
            </a:extLst>
          </p:cNvPr>
          <p:cNvSpPr/>
          <p:nvPr/>
        </p:nvSpPr>
        <p:spPr>
          <a:xfrm>
            <a:off x="2555776" y="893043"/>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Reliability</a:t>
            </a:r>
          </a:p>
        </p:txBody>
      </p:sp>
      <p:sp>
        <p:nvSpPr>
          <p:cNvPr id="10" name="Oval 9">
            <a:extLst>
              <a:ext uri="{FF2B5EF4-FFF2-40B4-BE49-F238E27FC236}">
                <a16:creationId xmlns:a16="http://schemas.microsoft.com/office/drawing/2014/main" id="{620A8874-5882-C148-8FC8-D3F3933BD436}"/>
              </a:ext>
            </a:extLst>
          </p:cNvPr>
          <p:cNvSpPr/>
          <p:nvPr/>
        </p:nvSpPr>
        <p:spPr>
          <a:xfrm>
            <a:off x="1602662" y="4277419"/>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Usability</a:t>
            </a:r>
          </a:p>
        </p:txBody>
      </p:sp>
      <p:sp>
        <p:nvSpPr>
          <p:cNvPr id="11" name="Oval 10">
            <a:extLst>
              <a:ext uri="{FF2B5EF4-FFF2-40B4-BE49-F238E27FC236}">
                <a16:creationId xmlns:a16="http://schemas.microsoft.com/office/drawing/2014/main" id="{363BA09A-0FD0-824C-B8E1-4031AC080873}"/>
              </a:ext>
            </a:extLst>
          </p:cNvPr>
          <p:cNvSpPr/>
          <p:nvPr/>
        </p:nvSpPr>
        <p:spPr>
          <a:xfrm>
            <a:off x="5580112" y="4277419"/>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300" dirty="0">
                <a:solidFill>
                  <a:schemeClr val="tx1"/>
                </a:solidFill>
              </a:rPr>
              <a:t>Maintainability</a:t>
            </a:r>
          </a:p>
        </p:txBody>
      </p:sp>
      <p:sp>
        <p:nvSpPr>
          <p:cNvPr id="12" name="Oval 11">
            <a:extLst>
              <a:ext uri="{FF2B5EF4-FFF2-40B4-BE49-F238E27FC236}">
                <a16:creationId xmlns:a16="http://schemas.microsoft.com/office/drawing/2014/main" id="{77F63CCB-EE49-9E4C-B6D4-D280E935AFAE}"/>
              </a:ext>
            </a:extLst>
          </p:cNvPr>
          <p:cNvSpPr/>
          <p:nvPr/>
        </p:nvSpPr>
        <p:spPr>
          <a:xfrm>
            <a:off x="1170614" y="2405211"/>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Security</a:t>
            </a:r>
          </a:p>
        </p:txBody>
      </p:sp>
      <p:sp>
        <p:nvSpPr>
          <p:cNvPr id="13" name="Oval 12">
            <a:extLst>
              <a:ext uri="{FF2B5EF4-FFF2-40B4-BE49-F238E27FC236}">
                <a16:creationId xmlns:a16="http://schemas.microsoft.com/office/drawing/2014/main" id="{BE08CC0F-8870-7347-8AEC-47DD30042119}"/>
              </a:ext>
            </a:extLst>
          </p:cNvPr>
          <p:cNvSpPr/>
          <p:nvPr/>
        </p:nvSpPr>
        <p:spPr>
          <a:xfrm>
            <a:off x="3583442" y="4925491"/>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200" dirty="0">
                <a:solidFill>
                  <a:schemeClr val="tx1"/>
                </a:solidFill>
              </a:rPr>
              <a:t>Responsiveness</a:t>
            </a:r>
          </a:p>
        </p:txBody>
      </p:sp>
      <p:sp>
        <p:nvSpPr>
          <p:cNvPr id="14" name="Oval 13">
            <a:extLst>
              <a:ext uri="{FF2B5EF4-FFF2-40B4-BE49-F238E27FC236}">
                <a16:creationId xmlns:a16="http://schemas.microsoft.com/office/drawing/2014/main" id="{B74087CB-743D-1B4B-AFB3-86257B912CD9}"/>
              </a:ext>
            </a:extLst>
          </p:cNvPr>
          <p:cNvSpPr/>
          <p:nvPr/>
        </p:nvSpPr>
        <p:spPr>
          <a:xfrm>
            <a:off x="6012160" y="2405211"/>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Resilience</a:t>
            </a:r>
          </a:p>
        </p:txBody>
      </p:sp>
      <p:sp>
        <p:nvSpPr>
          <p:cNvPr id="15" name="Oval 14">
            <a:extLst>
              <a:ext uri="{FF2B5EF4-FFF2-40B4-BE49-F238E27FC236}">
                <a16:creationId xmlns:a16="http://schemas.microsoft.com/office/drawing/2014/main" id="{5EC4D51D-7243-6144-81CF-B27D96616167}"/>
              </a:ext>
            </a:extLst>
          </p:cNvPr>
          <p:cNvSpPr/>
          <p:nvPr/>
        </p:nvSpPr>
        <p:spPr>
          <a:xfrm>
            <a:off x="4716016" y="893043"/>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Availability</a:t>
            </a:r>
          </a:p>
        </p:txBody>
      </p:sp>
      <p:sp>
        <p:nvSpPr>
          <p:cNvPr id="16" name="Oval 15">
            <a:extLst>
              <a:ext uri="{FF2B5EF4-FFF2-40B4-BE49-F238E27FC236}">
                <a16:creationId xmlns:a16="http://schemas.microsoft.com/office/drawing/2014/main" id="{2BA6B37D-39D0-9F46-89C5-7D2B4BED9D7D}"/>
              </a:ext>
            </a:extLst>
          </p:cNvPr>
          <p:cNvSpPr/>
          <p:nvPr/>
        </p:nvSpPr>
        <p:spPr>
          <a:xfrm>
            <a:off x="3331200" y="100221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17" name="Oval 16">
            <a:extLst>
              <a:ext uri="{FF2B5EF4-FFF2-40B4-BE49-F238E27FC236}">
                <a16:creationId xmlns:a16="http://schemas.microsoft.com/office/drawing/2014/main" id="{16E12D3D-3C2E-5A43-9990-1E6018DDDE72}"/>
              </a:ext>
            </a:extLst>
          </p:cNvPr>
          <p:cNvSpPr/>
          <p:nvPr/>
        </p:nvSpPr>
        <p:spPr>
          <a:xfrm>
            <a:off x="5455436" y="97783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18" name="Oval 17">
            <a:extLst>
              <a:ext uri="{FF2B5EF4-FFF2-40B4-BE49-F238E27FC236}">
                <a16:creationId xmlns:a16="http://schemas.microsoft.com/office/drawing/2014/main" id="{6F6F73F0-1328-3D4D-ACCF-B43468393369}"/>
              </a:ext>
            </a:extLst>
          </p:cNvPr>
          <p:cNvSpPr/>
          <p:nvPr/>
        </p:nvSpPr>
        <p:spPr>
          <a:xfrm>
            <a:off x="6770286" y="2478373"/>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19" name="Oval 18">
            <a:extLst>
              <a:ext uri="{FF2B5EF4-FFF2-40B4-BE49-F238E27FC236}">
                <a16:creationId xmlns:a16="http://schemas.microsoft.com/office/drawing/2014/main" id="{F7FED701-BF7F-F940-935C-2055FBAA077E}"/>
              </a:ext>
            </a:extLst>
          </p:cNvPr>
          <p:cNvSpPr/>
          <p:nvPr/>
        </p:nvSpPr>
        <p:spPr>
          <a:xfrm>
            <a:off x="6299513" y="434471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
        <p:nvSpPr>
          <p:cNvPr id="20" name="Oval 19">
            <a:extLst>
              <a:ext uri="{FF2B5EF4-FFF2-40B4-BE49-F238E27FC236}">
                <a16:creationId xmlns:a16="http://schemas.microsoft.com/office/drawing/2014/main" id="{C40DBF97-8510-F246-9DAA-3E6F2BA55148}"/>
              </a:ext>
            </a:extLst>
          </p:cNvPr>
          <p:cNvSpPr/>
          <p:nvPr/>
        </p:nvSpPr>
        <p:spPr>
          <a:xfrm>
            <a:off x="4330943" y="4998492"/>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5</a:t>
            </a:r>
          </a:p>
        </p:txBody>
      </p:sp>
      <p:sp>
        <p:nvSpPr>
          <p:cNvPr id="21" name="Oval 20">
            <a:extLst>
              <a:ext uri="{FF2B5EF4-FFF2-40B4-BE49-F238E27FC236}">
                <a16:creationId xmlns:a16="http://schemas.microsoft.com/office/drawing/2014/main" id="{B133731F-3377-274E-9319-10718768E29A}"/>
              </a:ext>
            </a:extLst>
          </p:cNvPr>
          <p:cNvSpPr/>
          <p:nvPr/>
        </p:nvSpPr>
        <p:spPr>
          <a:xfrm>
            <a:off x="2378086" y="4315026"/>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6</a:t>
            </a:r>
          </a:p>
        </p:txBody>
      </p:sp>
      <p:sp>
        <p:nvSpPr>
          <p:cNvPr id="22" name="Oval 21">
            <a:extLst>
              <a:ext uri="{FF2B5EF4-FFF2-40B4-BE49-F238E27FC236}">
                <a16:creationId xmlns:a16="http://schemas.microsoft.com/office/drawing/2014/main" id="{B179B9BE-971A-4840-9A00-F565780E42D7}"/>
              </a:ext>
            </a:extLst>
          </p:cNvPr>
          <p:cNvSpPr/>
          <p:nvPr/>
        </p:nvSpPr>
        <p:spPr>
          <a:xfrm>
            <a:off x="1937386" y="247545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22327667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A refactoring process</a:t>
            </a:r>
          </a:p>
        </p:txBody>
      </p:sp>
      <p:sp>
        <p:nvSpPr>
          <p:cNvPr id="8" name="Arc 7">
            <a:extLst>
              <a:ext uri="{FF2B5EF4-FFF2-40B4-BE49-F238E27FC236}">
                <a16:creationId xmlns:a16="http://schemas.microsoft.com/office/drawing/2014/main" id="{07D7969C-5DFD-9D48-A18B-8327D710E043}"/>
              </a:ext>
            </a:extLst>
          </p:cNvPr>
          <p:cNvSpPr/>
          <p:nvPr/>
        </p:nvSpPr>
        <p:spPr>
          <a:xfrm>
            <a:off x="3275856" y="3717031"/>
            <a:ext cx="2526852" cy="2655893"/>
          </a:xfrm>
          <a:prstGeom prst="arc">
            <a:avLst>
              <a:gd name="adj1" fmla="val 11501282"/>
              <a:gd name="adj2" fmla="val 2110293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9" name="Straight Arrow Connector 8">
            <a:extLst>
              <a:ext uri="{FF2B5EF4-FFF2-40B4-BE49-F238E27FC236}">
                <a16:creationId xmlns:a16="http://schemas.microsoft.com/office/drawing/2014/main" id="{590A464F-49C2-794C-BC13-39105D84FFEF}"/>
              </a:ext>
            </a:extLst>
          </p:cNvPr>
          <p:cNvCxnSpPr>
            <a:cxnSpLocks/>
          </p:cNvCxnSpPr>
          <p:nvPr/>
        </p:nvCxnSpPr>
        <p:spPr>
          <a:xfrm>
            <a:off x="1180687" y="2704607"/>
            <a:ext cx="1303081" cy="0"/>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FF84A9D-B039-8F49-A406-23108DAFB2B5}"/>
              </a:ext>
            </a:extLst>
          </p:cNvPr>
          <p:cNvSpPr txBox="1"/>
          <p:nvPr/>
        </p:nvSpPr>
        <p:spPr>
          <a:xfrm>
            <a:off x="1180687" y="2039268"/>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3" name="Rounded Rectangle 12">
            <a:extLst>
              <a:ext uri="{FF2B5EF4-FFF2-40B4-BE49-F238E27FC236}">
                <a16:creationId xmlns:a16="http://schemas.microsoft.com/office/drawing/2014/main" id="{C156F571-121E-9541-B989-4C15D0B654E6}"/>
              </a:ext>
            </a:extLst>
          </p:cNvPr>
          <p:cNvSpPr>
            <a:spLocks noChangeArrowheads="1"/>
          </p:cNvSpPr>
          <p:nvPr/>
        </p:nvSpPr>
        <p:spPr bwMode="auto">
          <a:xfrm>
            <a:off x="2551082"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Identify code </a:t>
            </a:r>
            <a:br>
              <a:rPr lang="en-US" sz="2400" b="1" dirty="0">
                <a:latin typeface="+mn-lt"/>
                <a:ea typeface="+mn-ea"/>
              </a:rPr>
            </a:br>
            <a:r>
              <a:rPr lang="en-US" sz="2400" b="1" dirty="0">
                <a:latin typeface="+mn-lt"/>
                <a:ea typeface="+mn-ea"/>
              </a:rPr>
              <a:t>‘smell’</a:t>
            </a:r>
          </a:p>
        </p:txBody>
      </p:sp>
      <p:sp>
        <p:nvSpPr>
          <p:cNvPr id="16" name="Rounded Rectangle 15">
            <a:extLst>
              <a:ext uri="{FF2B5EF4-FFF2-40B4-BE49-F238E27FC236}">
                <a16:creationId xmlns:a16="http://schemas.microsoft.com/office/drawing/2014/main" id="{93FDF478-C920-3048-A29E-5FCD2C4423D1}"/>
              </a:ext>
            </a:extLst>
          </p:cNvPr>
          <p:cNvSpPr>
            <a:spLocks noChangeArrowheads="1"/>
          </p:cNvSpPr>
          <p:nvPr/>
        </p:nvSpPr>
        <p:spPr bwMode="auto">
          <a:xfrm>
            <a:off x="5377271"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Identify refactoring strategy</a:t>
            </a:r>
          </a:p>
        </p:txBody>
      </p:sp>
      <p:sp>
        <p:nvSpPr>
          <p:cNvPr id="17" name="Arc 16">
            <a:extLst>
              <a:ext uri="{FF2B5EF4-FFF2-40B4-BE49-F238E27FC236}">
                <a16:creationId xmlns:a16="http://schemas.microsoft.com/office/drawing/2014/main" id="{1174417D-28A0-9B4B-B610-05D3A10D4113}"/>
              </a:ext>
            </a:extLst>
          </p:cNvPr>
          <p:cNvSpPr/>
          <p:nvPr/>
        </p:nvSpPr>
        <p:spPr>
          <a:xfrm>
            <a:off x="3430228" y="1393449"/>
            <a:ext cx="2808440" cy="2393634"/>
          </a:xfrm>
          <a:prstGeom prst="arc">
            <a:avLst>
              <a:gd name="adj1" fmla="val 11908221"/>
              <a:gd name="adj2" fmla="val 20671112"/>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Arc 17">
            <a:extLst>
              <a:ext uri="{FF2B5EF4-FFF2-40B4-BE49-F238E27FC236}">
                <a16:creationId xmlns:a16="http://schemas.microsoft.com/office/drawing/2014/main" id="{9C3A63C2-D3D8-DD46-B116-EA3E3198D4D8}"/>
              </a:ext>
            </a:extLst>
          </p:cNvPr>
          <p:cNvSpPr/>
          <p:nvPr/>
        </p:nvSpPr>
        <p:spPr>
          <a:xfrm>
            <a:off x="3500645" y="2147041"/>
            <a:ext cx="2808440" cy="2393634"/>
          </a:xfrm>
          <a:prstGeom prst="arc">
            <a:avLst>
              <a:gd name="adj1" fmla="val 182114"/>
              <a:gd name="adj2" fmla="val 2924959"/>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Rounded Rectangle 18">
            <a:extLst>
              <a:ext uri="{FF2B5EF4-FFF2-40B4-BE49-F238E27FC236}">
                <a16:creationId xmlns:a16="http://schemas.microsoft.com/office/drawing/2014/main" id="{4DC352EE-AE47-CA4C-AEB2-1AB139062745}"/>
              </a:ext>
            </a:extLst>
          </p:cNvPr>
          <p:cNvSpPr>
            <a:spLocks noChangeArrowheads="1"/>
          </p:cNvSpPr>
          <p:nvPr/>
        </p:nvSpPr>
        <p:spPr bwMode="auto">
          <a:xfrm>
            <a:off x="4930385" y="4869558"/>
            <a:ext cx="2757399"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Make small </a:t>
            </a:r>
          </a:p>
          <a:p>
            <a:pPr algn="ctr">
              <a:defRPr/>
            </a:pPr>
            <a:r>
              <a:rPr lang="en-US" sz="2400" b="1" dirty="0">
                <a:latin typeface="+mn-lt"/>
                <a:ea typeface="+mn-ea"/>
              </a:rPr>
              <a:t>improvement until strategy completed</a:t>
            </a:r>
          </a:p>
        </p:txBody>
      </p:sp>
      <p:sp>
        <p:nvSpPr>
          <p:cNvPr id="20" name="Arc 19">
            <a:extLst>
              <a:ext uri="{FF2B5EF4-FFF2-40B4-BE49-F238E27FC236}">
                <a16:creationId xmlns:a16="http://schemas.microsoft.com/office/drawing/2014/main" id="{E9304CC2-7841-4A4D-A2A7-6E5CAF519AF8}"/>
              </a:ext>
            </a:extLst>
          </p:cNvPr>
          <p:cNvSpPr/>
          <p:nvPr/>
        </p:nvSpPr>
        <p:spPr>
          <a:xfrm>
            <a:off x="3275856" y="2147041"/>
            <a:ext cx="2808440" cy="2393634"/>
          </a:xfrm>
          <a:prstGeom prst="arc">
            <a:avLst>
              <a:gd name="adj1" fmla="val 8966232"/>
              <a:gd name="adj2" fmla="val 1082931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Rounded Rectangle 20">
            <a:extLst>
              <a:ext uri="{FF2B5EF4-FFF2-40B4-BE49-F238E27FC236}">
                <a16:creationId xmlns:a16="http://schemas.microsoft.com/office/drawing/2014/main" id="{20C3ECB1-64C8-834D-AC72-5705E3E65828}"/>
              </a:ext>
            </a:extLst>
          </p:cNvPr>
          <p:cNvSpPr>
            <a:spLocks noChangeArrowheads="1"/>
          </p:cNvSpPr>
          <p:nvPr/>
        </p:nvSpPr>
        <p:spPr bwMode="auto">
          <a:xfrm>
            <a:off x="2043597" y="4869558"/>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Run automated code tests</a:t>
            </a:r>
          </a:p>
        </p:txBody>
      </p:sp>
      <p:sp>
        <p:nvSpPr>
          <p:cNvPr id="22" name="Arc 21">
            <a:extLst>
              <a:ext uri="{FF2B5EF4-FFF2-40B4-BE49-F238E27FC236}">
                <a16:creationId xmlns:a16="http://schemas.microsoft.com/office/drawing/2014/main" id="{E537ECEC-2BC2-5A4F-A8B4-26467163DD6B}"/>
              </a:ext>
            </a:extLst>
          </p:cNvPr>
          <p:cNvSpPr/>
          <p:nvPr/>
        </p:nvSpPr>
        <p:spPr>
          <a:xfrm>
            <a:off x="3193016" y="3869451"/>
            <a:ext cx="2681700" cy="2655893"/>
          </a:xfrm>
          <a:prstGeom prst="arc">
            <a:avLst>
              <a:gd name="adj1" fmla="val 2513734"/>
              <a:gd name="adj2" fmla="val 8510562"/>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Oval 22">
            <a:extLst>
              <a:ext uri="{FF2B5EF4-FFF2-40B4-BE49-F238E27FC236}">
                <a16:creationId xmlns:a16="http://schemas.microsoft.com/office/drawing/2014/main" id="{A449C71D-E90B-4246-A506-8DAA3C0DD667}"/>
              </a:ext>
            </a:extLst>
          </p:cNvPr>
          <p:cNvSpPr/>
          <p:nvPr/>
        </p:nvSpPr>
        <p:spPr>
          <a:xfrm>
            <a:off x="3009494" y="17728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4" name="Oval 23">
            <a:extLst>
              <a:ext uri="{FF2B5EF4-FFF2-40B4-BE49-F238E27FC236}">
                <a16:creationId xmlns:a16="http://schemas.microsoft.com/office/drawing/2014/main" id="{D6073081-3ABA-B74D-B3B5-5224578B82BD}"/>
              </a:ext>
            </a:extLst>
          </p:cNvPr>
          <p:cNvSpPr/>
          <p:nvPr/>
        </p:nvSpPr>
        <p:spPr>
          <a:xfrm>
            <a:off x="6308554" y="17933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5" name="Oval 24">
            <a:extLst>
              <a:ext uri="{FF2B5EF4-FFF2-40B4-BE49-F238E27FC236}">
                <a16:creationId xmlns:a16="http://schemas.microsoft.com/office/drawing/2014/main" id="{65527DD0-9E16-8E4B-86D7-35F7F0106C12}"/>
              </a:ext>
            </a:extLst>
          </p:cNvPr>
          <p:cNvSpPr/>
          <p:nvPr/>
        </p:nvSpPr>
        <p:spPr>
          <a:xfrm>
            <a:off x="6206336" y="443711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6" name="Oval 25">
            <a:extLst>
              <a:ext uri="{FF2B5EF4-FFF2-40B4-BE49-F238E27FC236}">
                <a16:creationId xmlns:a16="http://schemas.microsoft.com/office/drawing/2014/main" id="{EDCCADE3-C25F-3D42-B306-12CD5632A3C9}"/>
              </a:ext>
            </a:extLst>
          </p:cNvPr>
          <p:cNvSpPr/>
          <p:nvPr/>
        </p:nvSpPr>
        <p:spPr>
          <a:xfrm>
            <a:off x="2699668" y="437686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13008105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Functional testing</a:t>
            </a:r>
          </a:p>
        </p:txBody>
      </p:sp>
      <p:cxnSp>
        <p:nvCxnSpPr>
          <p:cNvPr id="9" name="Straight Arrow Connector 8">
            <a:extLst>
              <a:ext uri="{FF2B5EF4-FFF2-40B4-BE49-F238E27FC236}">
                <a16:creationId xmlns:a16="http://schemas.microsoft.com/office/drawing/2014/main" id="{A3E6C89E-6FE1-514B-9840-2C4FEB0A0021}"/>
              </a:ext>
            </a:extLst>
          </p:cNvPr>
          <p:cNvCxnSpPr>
            <a:cxnSpLocks/>
          </p:cNvCxnSpPr>
          <p:nvPr/>
        </p:nvCxnSpPr>
        <p:spPr>
          <a:xfrm>
            <a:off x="4536132" y="1793384"/>
            <a:ext cx="0" cy="524553"/>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F300884-307F-2743-B3E1-AFC5E928E0F0}"/>
              </a:ext>
            </a:extLst>
          </p:cNvPr>
          <p:cNvSpPr txBox="1"/>
          <p:nvPr/>
        </p:nvSpPr>
        <p:spPr>
          <a:xfrm>
            <a:off x="3995936" y="1205737"/>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BFFE4DB1-BA01-FB45-9530-EAA99168B751}"/>
              </a:ext>
            </a:extLst>
          </p:cNvPr>
          <p:cNvSpPr>
            <a:spLocks noChangeArrowheads="1"/>
          </p:cNvSpPr>
          <p:nvPr/>
        </p:nvSpPr>
        <p:spPr bwMode="auto">
          <a:xfrm>
            <a:off x="3665486" y="2292246"/>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Unit </a:t>
            </a:r>
            <a:br>
              <a:rPr lang="en-US" sz="2800" b="1" dirty="0">
                <a:latin typeface="+mn-lt"/>
                <a:ea typeface="+mn-ea"/>
              </a:rPr>
            </a:br>
            <a:r>
              <a:rPr lang="en-US" sz="2800" b="1" dirty="0">
                <a:latin typeface="+mn-lt"/>
                <a:ea typeface="+mn-ea"/>
              </a:rPr>
              <a:t>Testing</a:t>
            </a:r>
          </a:p>
        </p:txBody>
      </p:sp>
      <p:sp>
        <p:nvSpPr>
          <p:cNvPr id="13" name="Arc 12">
            <a:extLst>
              <a:ext uri="{FF2B5EF4-FFF2-40B4-BE49-F238E27FC236}">
                <a16:creationId xmlns:a16="http://schemas.microsoft.com/office/drawing/2014/main" id="{B970074F-E481-834A-AD49-3E2F6AE69B34}"/>
              </a:ext>
            </a:extLst>
          </p:cNvPr>
          <p:cNvSpPr/>
          <p:nvPr/>
        </p:nvSpPr>
        <p:spPr>
          <a:xfrm>
            <a:off x="2806040" y="2510155"/>
            <a:ext cx="3566160" cy="3566160"/>
          </a:xfrm>
          <a:prstGeom prst="arc">
            <a:avLst>
              <a:gd name="adj1" fmla="val 11870910"/>
              <a:gd name="adj2" fmla="val 14281114"/>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Arc 22">
            <a:extLst>
              <a:ext uri="{FF2B5EF4-FFF2-40B4-BE49-F238E27FC236}">
                <a16:creationId xmlns:a16="http://schemas.microsoft.com/office/drawing/2014/main" id="{7766D682-46E3-7C45-A63C-CFD96DA47FCB}"/>
              </a:ext>
            </a:extLst>
          </p:cNvPr>
          <p:cNvSpPr/>
          <p:nvPr/>
        </p:nvSpPr>
        <p:spPr>
          <a:xfrm>
            <a:off x="2806040" y="2510155"/>
            <a:ext cx="3566160" cy="3566160"/>
          </a:xfrm>
          <a:prstGeom prst="arc">
            <a:avLst>
              <a:gd name="adj1" fmla="val 18184479"/>
              <a:gd name="adj2" fmla="val 20693068"/>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Arc 23">
            <a:extLst>
              <a:ext uri="{FF2B5EF4-FFF2-40B4-BE49-F238E27FC236}">
                <a16:creationId xmlns:a16="http://schemas.microsoft.com/office/drawing/2014/main" id="{22207BE4-590A-0446-8FC3-E49FADD033D7}"/>
              </a:ext>
            </a:extLst>
          </p:cNvPr>
          <p:cNvSpPr/>
          <p:nvPr/>
        </p:nvSpPr>
        <p:spPr>
          <a:xfrm>
            <a:off x="2806040" y="2510155"/>
            <a:ext cx="3566160" cy="3566160"/>
          </a:xfrm>
          <a:prstGeom prst="arc">
            <a:avLst>
              <a:gd name="adj1" fmla="val 1136777"/>
              <a:gd name="adj2" fmla="val 3784898"/>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Arc 24">
            <a:extLst>
              <a:ext uri="{FF2B5EF4-FFF2-40B4-BE49-F238E27FC236}">
                <a16:creationId xmlns:a16="http://schemas.microsoft.com/office/drawing/2014/main" id="{ACD8DFB4-402D-B946-8F03-EC73050C6ADE}"/>
              </a:ext>
            </a:extLst>
          </p:cNvPr>
          <p:cNvSpPr/>
          <p:nvPr/>
        </p:nvSpPr>
        <p:spPr>
          <a:xfrm>
            <a:off x="2806040" y="2510155"/>
            <a:ext cx="3566160" cy="3566160"/>
          </a:xfrm>
          <a:prstGeom prst="arc">
            <a:avLst>
              <a:gd name="adj1" fmla="val 7389206"/>
              <a:gd name="adj2" fmla="val 9871474"/>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Rounded Rectangle 25">
            <a:extLst>
              <a:ext uri="{FF2B5EF4-FFF2-40B4-BE49-F238E27FC236}">
                <a16:creationId xmlns:a16="http://schemas.microsoft.com/office/drawing/2014/main" id="{1A40DE2B-9707-4344-8D81-D6CD2DA2A51E}"/>
              </a:ext>
            </a:extLst>
          </p:cNvPr>
          <p:cNvSpPr>
            <a:spLocks noChangeArrowheads="1"/>
          </p:cNvSpPr>
          <p:nvPr/>
        </p:nvSpPr>
        <p:spPr bwMode="auto">
          <a:xfrm>
            <a:off x="5580112"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Feature</a:t>
            </a:r>
            <a:br>
              <a:rPr lang="en-US" sz="2800" b="1" dirty="0">
                <a:latin typeface="+mn-lt"/>
                <a:ea typeface="+mn-ea"/>
              </a:rPr>
            </a:br>
            <a:r>
              <a:rPr lang="en-US" sz="2800" b="1" dirty="0">
                <a:latin typeface="+mn-lt"/>
                <a:ea typeface="+mn-ea"/>
              </a:rPr>
              <a:t>Testing</a:t>
            </a:r>
          </a:p>
        </p:txBody>
      </p:sp>
      <p:sp>
        <p:nvSpPr>
          <p:cNvPr id="27" name="Rounded Rectangle 26">
            <a:extLst>
              <a:ext uri="{FF2B5EF4-FFF2-40B4-BE49-F238E27FC236}">
                <a16:creationId xmlns:a16="http://schemas.microsoft.com/office/drawing/2014/main" id="{C758FA69-D833-5847-821F-505FD08AC1F2}"/>
              </a:ext>
            </a:extLst>
          </p:cNvPr>
          <p:cNvSpPr>
            <a:spLocks noChangeArrowheads="1"/>
          </p:cNvSpPr>
          <p:nvPr/>
        </p:nvSpPr>
        <p:spPr bwMode="auto">
          <a:xfrm>
            <a:off x="3665486" y="5484827"/>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System</a:t>
            </a:r>
            <a:br>
              <a:rPr lang="en-US" sz="2800" b="1" dirty="0">
                <a:latin typeface="+mn-lt"/>
                <a:ea typeface="+mn-ea"/>
              </a:rPr>
            </a:br>
            <a:r>
              <a:rPr lang="en-US" sz="2800" b="1" dirty="0">
                <a:latin typeface="+mn-lt"/>
                <a:ea typeface="+mn-ea"/>
              </a:rPr>
              <a:t>Testing</a:t>
            </a:r>
          </a:p>
        </p:txBody>
      </p:sp>
      <p:sp>
        <p:nvSpPr>
          <p:cNvPr id="28" name="Rounded Rectangle 27">
            <a:extLst>
              <a:ext uri="{FF2B5EF4-FFF2-40B4-BE49-F238E27FC236}">
                <a16:creationId xmlns:a16="http://schemas.microsoft.com/office/drawing/2014/main" id="{E40671DF-5222-294B-B02D-957C8F72CE19}"/>
              </a:ext>
            </a:extLst>
          </p:cNvPr>
          <p:cNvSpPr>
            <a:spLocks noChangeArrowheads="1"/>
          </p:cNvSpPr>
          <p:nvPr/>
        </p:nvSpPr>
        <p:spPr bwMode="auto">
          <a:xfrm>
            <a:off x="1835696"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Release</a:t>
            </a:r>
            <a:br>
              <a:rPr lang="en-US" sz="2800" b="1" dirty="0">
                <a:latin typeface="+mn-lt"/>
                <a:ea typeface="+mn-ea"/>
              </a:rPr>
            </a:br>
            <a:r>
              <a:rPr lang="en-US" sz="2800" b="1" dirty="0">
                <a:latin typeface="+mn-lt"/>
                <a:ea typeface="+mn-ea"/>
              </a:rPr>
              <a:t>Testing</a:t>
            </a:r>
          </a:p>
        </p:txBody>
      </p:sp>
      <p:sp>
        <p:nvSpPr>
          <p:cNvPr id="19" name="Oval 18">
            <a:extLst>
              <a:ext uri="{FF2B5EF4-FFF2-40B4-BE49-F238E27FC236}">
                <a16:creationId xmlns:a16="http://schemas.microsoft.com/office/drawing/2014/main" id="{2DC19CDE-E27C-4340-BC5D-42F86B53D0BE}"/>
              </a:ext>
            </a:extLst>
          </p:cNvPr>
          <p:cNvSpPr/>
          <p:nvPr/>
        </p:nvSpPr>
        <p:spPr>
          <a:xfrm>
            <a:off x="3485242" y="2112197"/>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0" name="Oval 19">
            <a:extLst>
              <a:ext uri="{FF2B5EF4-FFF2-40B4-BE49-F238E27FC236}">
                <a16:creationId xmlns:a16="http://schemas.microsoft.com/office/drawing/2014/main" id="{46FB1351-8E58-BA4E-8393-784494B73C59}"/>
              </a:ext>
            </a:extLst>
          </p:cNvPr>
          <p:cNvSpPr/>
          <p:nvPr/>
        </p:nvSpPr>
        <p:spPr>
          <a:xfrm>
            <a:off x="5364088" y="35730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1" name="Oval 20">
            <a:extLst>
              <a:ext uri="{FF2B5EF4-FFF2-40B4-BE49-F238E27FC236}">
                <a16:creationId xmlns:a16="http://schemas.microsoft.com/office/drawing/2014/main" id="{086EFD2E-A804-D44D-A8C0-A1E9EA8F6718}"/>
              </a:ext>
            </a:extLst>
          </p:cNvPr>
          <p:cNvSpPr/>
          <p:nvPr/>
        </p:nvSpPr>
        <p:spPr>
          <a:xfrm>
            <a:off x="3491880" y="524976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2" name="Oval 21">
            <a:extLst>
              <a:ext uri="{FF2B5EF4-FFF2-40B4-BE49-F238E27FC236}">
                <a16:creationId xmlns:a16="http://schemas.microsoft.com/office/drawing/2014/main" id="{EFD5E467-67D9-7E43-B6E2-CEAC19BF969D}"/>
              </a:ext>
            </a:extLst>
          </p:cNvPr>
          <p:cNvSpPr/>
          <p:nvPr/>
        </p:nvSpPr>
        <p:spPr>
          <a:xfrm>
            <a:off x="1619672" y="35935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3785707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t>7   2021/11/04   </a:t>
            </a:r>
            <a:r>
              <a:rPr lang="zh-TW" altLang="en-US" sz="2400" dirty="0"/>
              <a:t>基於雲的軟體：虛擬化和容器、軟體即服務</a:t>
            </a:r>
            <a:br>
              <a:rPr lang="en-US" altLang="zh-TW" sz="2400" dirty="0"/>
            </a:br>
            <a:r>
              <a:rPr lang="en-US" altLang="zh-TW" sz="2400" dirty="0"/>
              <a:t>                             </a:t>
            </a:r>
            <a:r>
              <a:rPr lang="zh-TW" altLang="en-US" sz="2400" dirty="0"/>
              <a:t> </a:t>
            </a:r>
            <a:r>
              <a:rPr lang="en-US" altLang="zh-TW" sz="2200" dirty="0"/>
              <a:t>(Cloud-Based Software: Virtualization and  containers,</a:t>
            </a:r>
            <a:br>
              <a:rPr lang="en-US" altLang="zh-TW" sz="2200" dirty="0"/>
            </a:br>
            <a:r>
              <a:rPr lang="en-US" altLang="zh-TW" sz="2200" dirty="0"/>
              <a:t>                                 Everything as a service, Software as a service)</a:t>
            </a:r>
          </a:p>
          <a:p>
            <a:pPr marL="0" indent="0">
              <a:buNone/>
            </a:pPr>
            <a:r>
              <a:rPr lang="en-US" altLang="zh-TW" sz="2400" dirty="0">
                <a:solidFill>
                  <a:schemeClr val="accent6">
                    <a:lumMod val="75000"/>
                  </a:schemeClr>
                </a:solidFill>
              </a:rPr>
              <a:t>8   2021/11/11   </a:t>
            </a:r>
            <a:r>
              <a:rPr lang="zh-TW" altLang="en-US" sz="2400" dirty="0">
                <a:solidFill>
                  <a:schemeClr val="accent6">
                    <a:lumMod val="75000"/>
                  </a:schemeClr>
                </a:solidFill>
              </a:rPr>
              <a:t>期中報告 </a:t>
            </a:r>
            <a:r>
              <a:rPr lang="en-US" altLang="zh-TW" sz="2400" dirty="0">
                <a:solidFill>
                  <a:schemeClr val="accent6">
                    <a:lumMod val="75000"/>
                  </a:schemeClr>
                </a:solidFill>
              </a:rPr>
              <a:t>(Midterm Project Report)</a:t>
            </a:r>
          </a:p>
          <a:p>
            <a:pPr marL="0" indent="0">
              <a:buNone/>
            </a:pPr>
            <a:r>
              <a:rPr lang="en-US" altLang="zh-TW" sz="2400" dirty="0"/>
              <a:t>9   2021/11/18   </a:t>
            </a:r>
            <a:r>
              <a:rPr lang="zh-TW" altLang="en-US" sz="2400" dirty="0"/>
              <a:t>雲端運算與雲軟體架構 </a:t>
            </a:r>
            <a:br>
              <a:rPr lang="en-US" altLang="zh-TW" sz="2400" dirty="0"/>
            </a:br>
            <a:r>
              <a:rPr lang="en-US" altLang="zh-TW" sz="2400" dirty="0"/>
              <a:t>                              </a:t>
            </a:r>
            <a:r>
              <a:rPr lang="en-US" altLang="zh-TW" sz="2300" dirty="0"/>
              <a:t>(Cloud Computing and Cloud Software Architecture)</a:t>
            </a:r>
          </a:p>
          <a:p>
            <a:pPr marL="0" indent="0">
              <a:buNone/>
            </a:pPr>
            <a:r>
              <a:rPr lang="en-US" altLang="zh-TW" sz="2400" dirty="0"/>
              <a:t>10   2021/11/25   </a:t>
            </a:r>
            <a:r>
              <a:rPr lang="zh-TW" altLang="en-US" sz="2400" dirty="0"/>
              <a:t>微服務架構：</a:t>
            </a:r>
            <a:r>
              <a:rPr lang="en-US" altLang="zh-TW" sz="2400" dirty="0"/>
              <a:t>RESTful</a:t>
            </a:r>
            <a:r>
              <a:rPr lang="zh-TW" altLang="en-US" sz="2400" dirty="0"/>
              <a:t>服務、服務部署</a:t>
            </a:r>
            <a:br>
              <a:rPr lang="en-US" altLang="zh-TW" sz="2400" dirty="0"/>
            </a:br>
            <a:r>
              <a:rPr lang="en-US" altLang="zh-TW" sz="2400" dirty="0"/>
              <a:t>                               </a:t>
            </a:r>
            <a:r>
              <a:rPr lang="zh-TW" altLang="en-US" sz="2400" dirty="0"/>
              <a:t> </a:t>
            </a:r>
            <a:r>
              <a:rPr lang="en-US" altLang="zh-TW" sz="2400" dirty="0"/>
              <a:t>(Microservices Architecture, RESTful services,</a:t>
            </a:r>
            <a:br>
              <a:rPr lang="en-US" altLang="zh-TW" sz="2400" dirty="0"/>
            </a:br>
            <a:r>
              <a:rPr lang="en-US" altLang="zh-TW" sz="2400" dirty="0"/>
              <a:t>                                  Service deployment)</a:t>
            </a:r>
          </a:p>
          <a:p>
            <a:pPr marL="0" indent="0">
              <a:buNone/>
            </a:pPr>
            <a:r>
              <a:rPr lang="en-US" altLang="zh-TW" sz="2400" dirty="0">
                <a:solidFill>
                  <a:schemeClr val="accent3">
                    <a:lumMod val="75000"/>
                  </a:schemeClr>
                </a:solidFill>
              </a:rPr>
              <a:t>11   2021/12/02   </a:t>
            </a:r>
            <a:r>
              <a:rPr lang="zh-TW" altLang="en-US" sz="2400" dirty="0">
                <a:solidFill>
                  <a:schemeClr val="accent3">
                    <a:lumMod val="75000"/>
                  </a:schemeClr>
                </a:solidFill>
              </a:rPr>
              <a:t>軟體工程產業實務 </a:t>
            </a:r>
            <a:br>
              <a:rPr lang="en-US" altLang="zh-TW" sz="2400" dirty="0">
                <a:solidFill>
                  <a:schemeClr val="accent3">
                    <a:lumMod val="75000"/>
                  </a:schemeClr>
                </a:solidFill>
              </a:rPr>
            </a:br>
            <a:r>
              <a:rPr lang="en-US" altLang="zh-TW" sz="2400" dirty="0">
                <a:solidFill>
                  <a:schemeClr val="accent3">
                    <a:lumMod val="75000"/>
                  </a:schemeClr>
                </a:solidFill>
              </a:rPr>
              <a:t>                                 (Industry Practices of Software Engineering)</a:t>
            </a:r>
          </a:p>
          <a:p>
            <a:pPr marL="0" indent="0">
              <a:buNone/>
            </a:pPr>
            <a:r>
              <a:rPr lang="en-US" altLang="zh-TW" sz="2400" dirty="0">
                <a:solidFill>
                  <a:schemeClr val="accent5">
                    <a:lumMod val="75000"/>
                  </a:schemeClr>
                </a:solidFill>
              </a:rPr>
              <a:t>12   2021/12/09   </a:t>
            </a:r>
            <a:r>
              <a:rPr lang="zh-TW" altLang="en-US" sz="2400" dirty="0">
                <a:solidFill>
                  <a:schemeClr val="accent5">
                    <a:lumMod val="75000"/>
                  </a:schemeClr>
                </a:solidFill>
              </a:rPr>
              <a:t>軟體工程個案研究 </a:t>
            </a:r>
            <a:r>
              <a:rPr lang="en-US" altLang="zh-TW" sz="2400" dirty="0">
                <a:solidFill>
                  <a:schemeClr val="accent5">
                    <a:lumMod val="75000"/>
                  </a:schemeClr>
                </a:solidFill>
              </a:rPr>
              <a:t>II </a:t>
            </a:r>
            <a:br>
              <a:rPr lang="en-US" altLang="zh-TW" sz="2400" dirty="0">
                <a:solidFill>
                  <a:schemeClr val="accent5">
                    <a:lumMod val="75000"/>
                  </a:schemeClr>
                </a:solidFill>
              </a:rPr>
            </a:br>
            <a:r>
              <a:rPr lang="en-US" altLang="zh-TW" sz="2400" dirty="0">
                <a:solidFill>
                  <a:schemeClr val="accent5">
                    <a:lumMod val="75000"/>
                  </a:schemeClr>
                </a:solidFill>
              </a:rPr>
              <a:t>                                 (Case Study on Software Engineering II)</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3</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D96274DE-EE88-D64F-AEF1-CB6EFD44DD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4F50032B-D024-554F-81C9-57B20F3C30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24690900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27198"/>
            <a:ext cx="8229600" cy="796738"/>
          </a:xfrm>
        </p:spPr>
        <p:txBody>
          <a:bodyPr/>
          <a:lstStyle/>
          <a:p>
            <a:r>
              <a:rPr lang="en-US" dirty="0">
                <a:solidFill>
                  <a:schemeClr val="tx2"/>
                </a:solidFill>
              </a:rPr>
              <a:t>Test-driven development (TDD)</a:t>
            </a:r>
          </a:p>
        </p:txBody>
      </p:sp>
      <p:cxnSp>
        <p:nvCxnSpPr>
          <p:cNvPr id="9" name="Straight Arrow Connector 8">
            <a:extLst>
              <a:ext uri="{FF2B5EF4-FFF2-40B4-BE49-F238E27FC236}">
                <a16:creationId xmlns:a16="http://schemas.microsoft.com/office/drawing/2014/main" id="{1A996CCD-F0C7-7B47-968E-1D62ABBC712E}"/>
              </a:ext>
            </a:extLst>
          </p:cNvPr>
          <p:cNvCxnSpPr>
            <a:cxnSpLocks/>
          </p:cNvCxnSpPr>
          <p:nvPr/>
        </p:nvCxnSpPr>
        <p:spPr>
          <a:xfrm>
            <a:off x="1597925" y="1393449"/>
            <a:ext cx="669819" cy="0"/>
          </a:xfrm>
          <a:prstGeom prst="straightConnector1">
            <a:avLst/>
          </a:prstGeom>
          <a:ln w="1016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C2C20CA-A475-BF4B-81BB-FEACED8872AC}"/>
              </a:ext>
            </a:extLst>
          </p:cNvPr>
          <p:cNvSpPr txBox="1"/>
          <p:nvPr/>
        </p:nvSpPr>
        <p:spPr>
          <a:xfrm>
            <a:off x="1367958" y="995255"/>
            <a:ext cx="698333"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226C5B62-B50A-7E4F-AE8B-D46740B8D5E6}"/>
              </a:ext>
            </a:extLst>
          </p:cNvPr>
          <p:cNvSpPr>
            <a:spLocks noChangeArrowheads="1"/>
          </p:cNvSpPr>
          <p:nvPr/>
        </p:nvSpPr>
        <p:spPr bwMode="auto">
          <a:xfrm>
            <a:off x="2339752" y="1052736"/>
            <a:ext cx="1852701" cy="71581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b="1" dirty="0">
                <a:latin typeface="+mn-lt"/>
                <a:ea typeface="+mn-ea"/>
              </a:rPr>
              <a:t>Identify new </a:t>
            </a:r>
            <a:br>
              <a:rPr lang="en-US" sz="2000" b="1" dirty="0">
                <a:latin typeface="+mn-lt"/>
                <a:ea typeface="+mn-ea"/>
              </a:rPr>
            </a:br>
            <a:r>
              <a:rPr lang="en-US" sz="2000" b="1" dirty="0">
                <a:latin typeface="+mn-lt"/>
                <a:ea typeface="+mn-ea"/>
              </a:rPr>
              <a:t>functionality</a:t>
            </a:r>
          </a:p>
        </p:txBody>
      </p:sp>
      <p:sp>
        <p:nvSpPr>
          <p:cNvPr id="13" name="Arc 12">
            <a:extLst>
              <a:ext uri="{FF2B5EF4-FFF2-40B4-BE49-F238E27FC236}">
                <a16:creationId xmlns:a16="http://schemas.microsoft.com/office/drawing/2014/main" id="{22A16064-4395-FF40-8AB1-DD3AAF8258EB}"/>
              </a:ext>
            </a:extLst>
          </p:cNvPr>
          <p:cNvSpPr>
            <a:spLocks/>
          </p:cNvSpPr>
          <p:nvPr/>
        </p:nvSpPr>
        <p:spPr>
          <a:xfrm>
            <a:off x="2055912" y="1525871"/>
            <a:ext cx="2560320" cy="2560320"/>
          </a:xfrm>
          <a:prstGeom prst="arc">
            <a:avLst>
              <a:gd name="adj1" fmla="val 6412394"/>
              <a:gd name="adj2" fmla="val 13844082"/>
            </a:avLst>
          </a:prstGeom>
          <a:noFill/>
          <a:ln w="1016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Oval 18">
            <a:extLst>
              <a:ext uri="{FF2B5EF4-FFF2-40B4-BE49-F238E27FC236}">
                <a16:creationId xmlns:a16="http://schemas.microsoft.com/office/drawing/2014/main" id="{E681FCD6-01EE-3A47-B756-6E590EC901B3}"/>
              </a:ext>
            </a:extLst>
          </p:cNvPr>
          <p:cNvSpPr/>
          <p:nvPr/>
        </p:nvSpPr>
        <p:spPr>
          <a:xfrm>
            <a:off x="2192849" y="922432"/>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1</a:t>
            </a:r>
          </a:p>
        </p:txBody>
      </p:sp>
      <p:sp>
        <p:nvSpPr>
          <p:cNvPr id="25" name="Arc 24">
            <a:extLst>
              <a:ext uri="{FF2B5EF4-FFF2-40B4-BE49-F238E27FC236}">
                <a16:creationId xmlns:a16="http://schemas.microsoft.com/office/drawing/2014/main" id="{8E2AAB76-8B03-F947-ADAD-994F13175FEB}"/>
              </a:ext>
            </a:extLst>
          </p:cNvPr>
          <p:cNvSpPr>
            <a:spLocks/>
          </p:cNvSpPr>
          <p:nvPr/>
        </p:nvSpPr>
        <p:spPr>
          <a:xfrm>
            <a:off x="2055912" y="1525871"/>
            <a:ext cx="2560320" cy="2560320"/>
          </a:xfrm>
          <a:prstGeom prst="arc">
            <a:avLst>
              <a:gd name="adj1" fmla="val 18547087"/>
              <a:gd name="adj2" fmla="val 19641147"/>
            </a:avLst>
          </a:prstGeom>
          <a:noFill/>
          <a:ln w="1016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Arc 25">
            <a:extLst>
              <a:ext uri="{FF2B5EF4-FFF2-40B4-BE49-F238E27FC236}">
                <a16:creationId xmlns:a16="http://schemas.microsoft.com/office/drawing/2014/main" id="{04BCFA5A-742F-1E45-958A-6D8CCC2E2F9C}"/>
              </a:ext>
            </a:extLst>
          </p:cNvPr>
          <p:cNvSpPr>
            <a:spLocks/>
          </p:cNvSpPr>
          <p:nvPr/>
        </p:nvSpPr>
        <p:spPr>
          <a:xfrm>
            <a:off x="2915816" y="2507704"/>
            <a:ext cx="3657600" cy="3657600"/>
          </a:xfrm>
          <a:prstGeom prst="arc">
            <a:avLst>
              <a:gd name="adj1" fmla="val 10272211"/>
              <a:gd name="adj2" fmla="val 14504715"/>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7" name="Arc 26">
            <a:extLst>
              <a:ext uri="{FF2B5EF4-FFF2-40B4-BE49-F238E27FC236}">
                <a16:creationId xmlns:a16="http://schemas.microsoft.com/office/drawing/2014/main" id="{008C6929-72F3-C146-941A-9D90A87ACCB5}"/>
              </a:ext>
            </a:extLst>
          </p:cNvPr>
          <p:cNvSpPr>
            <a:spLocks/>
          </p:cNvSpPr>
          <p:nvPr/>
        </p:nvSpPr>
        <p:spPr>
          <a:xfrm>
            <a:off x="5695528" y="4377631"/>
            <a:ext cx="1828800" cy="1828800"/>
          </a:xfrm>
          <a:prstGeom prst="arc">
            <a:avLst>
              <a:gd name="adj1" fmla="val 884595"/>
              <a:gd name="adj2" fmla="val 2333932"/>
            </a:avLst>
          </a:prstGeom>
          <a:noFill/>
          <a:ln w="101600">
            <a:solidFill>
              <a:schemeClr val="accent6">
                <a:lumMod val="75000"/>
                <a:alpha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8" name="Arc 27">
            <a:extLst>
              <a:ext uri="{FF2B5EF4-FFF2-40B4-BE49-F238E27FC236}">
                <a16:creationId xmlns:a16="http://schemas.microsoft.com/office/drawing/2014/main" id="{8443C285-9633-1C40-93F3-12C5C75431B4}"/>
              </a:ext>
            </a:extLst>
          </p:cNvPr>
          <p:cNvSpPr>
            <a:spLocks/>
          </p:cNvSpPr>
          <p:nvPr/>
        </p:nvSpPr>
        <p:spPr>
          <a:xfrm>
            <a:off x="2915816" y="2507704"/>
            <a:ext cx="3657600" cy="3657600"/>
          </a:xfrm>
          <a:prstGeom prst="arc">
            <a:avLst>
              <a:gd name="adj1" fmla="val 18014088"/>
              <a:gd name="adj2" fmla="val 18771691"/>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Arc 28">
            <a:extLst>
              <a:ext uri="{FF2B5EF4-FFF2-40B4-BE49-F238E27FC236}">
                <a16:creationId xmlns:a16="http://schemas.microsoft.com/office/drawing/2014/main" id="{8EC88C20-1FD2-C446-8616-2C22E3752DB2}"/>
              </a:ext>
            </a:extLst>
          </p:cNvPr>
          <p:cNvSpPr>
            <a:spLocks/>
          </p:cNvSpPr>
          <p:nvPr/>
        </p:nvSpPr>
        <p:spPr>
          <a:xfrm>
            <a:off x="2915816" y="2507704"/>
            <a:ext cx="3657600" cy="3657600"/>
          </a:xfrm>
          <a:prstGeom prst="arc">
            <a:avLst>
              <a:gd name="adj1" fmla="val 20260350"/>
              <a:gd name="adj2" fmla="val 21012695"/>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Arc 29">
            <a:extLst>
              <a:ext uri="{FF2B5EF4-FFF2-40B4-BE49-F238E27FC236}">
                <a16:creationId xmlns:a16="http://schemas.microsoft.com/office/drawing/2014/main" id="{77AD3061-811C-274E-AD58-E57F2B8896F8}"/>
              </a:ext>
            </a:extLst>
          </p:cNvPr>
          <p:cNvSpPr>
            <a:spLocks/>
          </p:cNvSpPr>
          <p:nvPr/>
        </p:nvSpPr>
        <p:spPr>
          <a:xfrm>
            <a:off x="2915816" y="2507704"/>
            <a:ext cx="3657600" cy="3657600"/>
          </a:xfrm>
          <a:prstGeom prst="arc">
            <a:avLst>
              <a:gd name="adj1" fmla="val 3297678"/>
              <a:gd name="adj2" fmla="val 8944735"/>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 name="Arc 30">
            <a:extLst>
              <a:ext uri="{FF2B5EF4-FFF2-40B4-BE49-F238E27FC236}">
                <a16:creationId xmlns:a16="http://schemas.microsoft.com/office/drawing/2014/main" id="{F747A4E7-17EC-734A-897C-B13B2DC0D231}"/>
              </a:ext>
            </a:extLst>
          </p:cNvPr>
          <p:cNvSpPr>
            <a:spLocks/>
          </p:cNvSpPr>
          <p:nvPr/>
        </p:nvSpPr>
        <p:spPr>
          <a:xfrm>
            <a:off x="5695528" y="4377631"/>
            <a:ext cx="1828800" cy="1828800"/>
          </a:xfrm>
          <a:prstGeom prst="arc">
            <a:avLst>
              <a:gd name="adj1" fmla="val 8374020"/>
              <a:gd name="adj2" fmla="val 9900318"/>
            </a:avLst>
          </a:prstGeom>
          <a:noFill/>
          <a:ln w="101600">
            <a:solidFill>
              <a:schemeClr val="accent6">
                <a:lumMod val="75000"/>
                <a:alpha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Arc 31">
            <a:extLst>
              <a:ext uri="{FF2B5EF4-FFF2-40B4-BE49-F238E27FC236}">
                <a16:creationId xmlns:a16="http://schemas.microsoft.com/office/drawing/2014/main" id="{5B01A486-676F-2A42-AF3A-03DA45C00A14}"/>
              </a:ext>
            </a:extLst>
          </p:cNvPr>
          <p:cNvSpPr>
            <a:spLocks/>
          </p:cNvSpPr>
          <p:nvPr/>
        </p:nvSpPr>
        <p:spPr>
          <a:xfrm>
            <a:off x="2915816" y="2492896"/>
            <a:ext cx="3657600" cy="3657600"/>
          </a:xfrm>
          <a:prstGeom prst="arc">
            <a:avLst>
              <a:gd name="adj1" fmla="val 513796"/>
              <a:gd name="adj2" fmla="val 1204879"/>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Rounded Rectangle 32">
            <a:extLst>
              <a:ext uri="{FF2B5EF4-FFF2-40B4-BE49-F238E27FC236}">
                <a16:creationId xmlns:a16="http://schemas.microsoft.com/office/drawing/2014/main" id="{874C6919-168B-0849-805B-ACC227498DD2}"/>
              </a:ext>
            </a:extLst>
          </p:cNvPr>
          <p:cNvSpPr>
            <a:spLocks noChangeArrowheads="1"/>
          </p:cNvSpPr>
          <p:nvPr/>
        </p:nvSpPr>
        <p:spPr bwMode="auto">
          <a:xfrm>
            <a:off x="2763610" y="2093554"/>
            <a:ext cx="2953509" cy="615936"/>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700" b="1" dirty="0">
                <a:latin typeface="+mn-lt"/>
                <a:ea typeface="+mn-ea"/>
              </a:rPr>
              <a:t>Identify partial implementation </a:t>
            </a:r>
          </a:p>
          <a:p>
            <a:pPr algn="ctr">
              <a:defRPr/>
            </a:pPr>
            <a:r>
              <a:rPr lang="en-US" sz="1700" b="1" dirty="0">
                <a:latin typeface="+mn-lt"/>
                <a:ea typeface="+mn-ea"/>
              </a:rPr>
              <a:t>of functionality</a:t>
            </a:r>
          </a:p>
        </p:txBody>
      </p:sp>
      <p:sp>
        <p:nvSpPr>
          <p:cNvPr id="34" name="Rounded Rectangle 33">
            <a:extLst>
              <a:ext uri="{FF2B5EF4-FFF2-40B4-BE49-F238E27FC236}">
                <a16:creationId xmlns:a16="http://schemas.microsoft.com/office/drawing/2014/main" id="{B91FBE67-EF5D-0749-B42D-9FD79081A214}"/>
              </a:ext>
            </a:extLst>
          </p:cNvPr>
          <p:cNvSpPr>
            <a:spLocks noChangeArrowheads="1"/>
          </p:cNvSpPr>
          <p:nvPr/>
        </p:nvSpPr>
        <p:spPr bwMode="auto">
          <a:xfrm>
            <a:off x="5654052" y="3034498"/>
            <a:ext cx="1996717"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Write code stub </a:t>
            </a:r>
            <a:br>
              <a:rPr lang="en-US" b="1" dirty="0">
                <a:latin typeface="+mn-lt"/>
                <a:ea typeface="+mn-ea"/>
              </a:rPr>
            </a:br>
            <a:r>
              <a:rPr lang="en-US" b="1" dirty="0">
                <a:latin typeface="+mn-lt"/>
                <a:ea typeface="+mn-ea"/>
              </a:rPr>
              <a:t>that will fail test</a:t>
            </a:r>
          </a:p>
        </p:txBody>
      </p:sp>
      <p:sp>
        <p:nvSpPr>
          <p:cNvPr id="35" name="Rounded Rectangle 34">
            <a:extLst>
              <a:ext uri="{FF2B5EF4-FFF2-40B4-BE49-F238E27FC236}">
                <a16:creationId xmlns:a16="http://schemas.microsoft.com/office/drawing/2014/main" id="{AE7A4998-3D7D-D942-95E0-C86FD42FB93B}"/>
              </a:ext>
            </a:extLst>
          </p:cNvPr>
          <p:cNvSpPr>
            <a:spLocks noChangeArrowheads="1"/>
          </p:cNvSpPr>
          <p:nvPr/>
        </p:nvSpPr>
        <p:spPr bwMode="auto">
          <a:xfrm>
            <a:off x="6078526" y="3975443"/>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Run all </a:t>
            </a:r>
            <a:br>
              <a:rPr lang="en-US" b="1" dirty="0">
                <a:latin typeface="+mn-lt"/>
                <a:ea typeface="+mn-ea"/>
              </a:rPr>
            </a:br>
            <a:r>
              <a:rPr lang="en-US" b="1" dirty="0">
                <a:latin typeface="+mn-lt"/>
                <a:ea typeface="+mn-ea"/>
              </a:rPr>
              <a:t>automated test </a:t>
            </a:r>
          </a:p>
        </p:txBody>
      </p:sp>
      <p:sp>
        <p:nvSpPr>
          <p:cNvPr id="36" name="Rounded Rectangle 35">
            <a:extLst>
              <a:ext uri="{FF2B5EF4-FFF2-40B4-BE49-F238E27FC236}">
                <a16:creationId xmlns:a16="http://schemas.microsoft.com/office/drawing/2014/main" id="{87A47B02-16D9-C044-8565-7C7192490D19}"/>
              </a:ext>
            </a:extLst>
          </p:cNvPr>
          <p:cNvSpPr>
            <a:spLocks noChangeArrowheads="1"/>
          </p:cNvSpPr>
          <p:nvPr/>
        </p:nvSpPr>
        <p:spPr bwMode="auto">
          <a:xfrm>
            <a:off x="5868325" y="5857335"/>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Run all </a:t>
            </a:r>
            <a:br>
              <a:rPr lang="en-US" b="1" dirty="0">
                <a:latin typeface="+mn-lt"/>
                <a:ea typeface="+mn-ea"/>
              </a:rPr>
            </a:br>
            <a:r>
              <a:rPr lang="en-US" b="1" dirty="0">
                <a:latin typeface="+mn-lt"/>
                <a:ea typeface="+mn-ea"/>
              </a:rPr>
              <a:t>automated test </a:t>
            </a:r>
          </a:p>
        </p:txBody>
      </p:sp>
      <p:sp>
        <p:nvSpPr>
          <p:cNvPr id="37" name="Rounded Rectangle 36">
            <a:extLst>
              <a:ext uri="{FF2B5EF4-FFF2-40B4-BE49-F238E27FC236}">
                <a16:creationId xmlns:a16="http://schemas.microsoft.com/office/drawing/2014/main" id="{5376F632-3B52-954C-B327-6BC94C86F019}"/>
              </a:ext>
            </a:extLst>
          </p:cNvPr>
          <p:cNvSpPr>
            <a:spLocks noChangeArrowheads="1"/>
          </p:cNvSpPr>
          <p:nvPr/>
        </p:nvSpPr>
        <p:spPr bwMode="auto">
          <a:xfrm>
            <a:off x="5072608" y="4916388"/>
            <a:ext cx="3001616"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Implement code that should cause failing test to pass</a:t>
            </a:r>
          </a:p>
        </p:txBody>
      </p:sp>
      <p:sp>
        <p:nvSpPr>
          <p:cNvPr id="38" name="Rounded Rectangle 37">
            <a:extLst>
              <a:ext uri="{FF2B5EF4-FFF2-40B4-BE49-F238E27FC236}">
                <a16:creationId xmlns:a16="http://schemas.microsoft.com/office/drawing/2014/main" id="{FA12384F-C003-874C-B133-0203A09D38EE}"/>
              </a:ext>
            </a:extLst>
          </p:cNvPr>
          <p:cNvSpPr>
            <a:spLocks noChangeArrowheads="1"/>
          </p:cNvSpPr>
          <p:nvPr/>
        </p:nvSpPr>
        <p:spPr bwMode="auto">
          <a:xfrm>
            <a:off x="2339752" y="4621571"/>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Refactor code </a:t>
            </a:r>
            <a:br>
              <a:rPr lang="en-US" b="1" dirty="0">
                <a:latin typeface="+mn-lt"/>
                <a:ea typeface="+mn-ea"/>
              </a:rPr>
            </a:br>
            <a:r>
              <a:rPr lang="en-US" b="1" dirty="0">
                <a:latin typeface="+mn-lt"/>
                <a:ea typeface="+mn-ea"/>
              </a:rPr>
              <a:t>if required</a:t>
            </a:r>
          </a:p>
        </p:txBody>
      </p:sp>
      <p:sp>
        <p:nvSpPr>
          <p:cNvPr id="39" name="TextBox 38">
            <a:extLst>
              <a:ext uri="{FF2B5EF4-FFF2-40B4-BE49-F238E27FC236}">
                <a16:creationId xmlns:a16="http://schemas.microsoft.com/office/drawing/2014/main" id="{F608A466-FA7D-F044-B1BF-41D9E6A74104}"/>
              </a:ext>
            </a:extLst>
          </p:cNvPr>
          <p:cNvSpPr txBox="1"/>
          <p:nvPr/>
        </p:nvSpPr>
        <p:spPr>
          <a:xfrm>
            <a:off x="3147924"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incomplete</a:t>
            </a:r>
          </a:p>
        </p:txBody>
      </p:sp>
      <p:sp>
        <p:nvSpPr>
          <p:cNvPr id="40" name="TextBox 39">
            <a:extLst>
              <a:ext uri="{FF2B5EF4-FFF2-40B4-BE49-F238E27FC236}">
                <a16:creationId xmlns:a16="http://schemas.microsoft.com/office/drawing/2014/main" id="{676F7209-7649-3149-A6E3-96EA3D1AC02E}"/>
              </a:ext>
            </a:extLst>
          </p:cNvPr>
          <p:cNvSpPr txBox="1"/>
          <p:nvPr/>
        </p:nvSpPr>
        <p:spPr>
          <a:xfrm>
            <a:off x="683568"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complete</a:t>
            </a:r>
          </a:p>
        </p:txBody>
      </p:sp>
      <p:sp>
        <p:nvSpPr>
          <p:cNvPr id="41" name="TextBox 40">
            <a:extLst>
              <a:ext uri="{FF2B5EF4-FFF2-40B4-BE49-F238E27FC236}">
                <a16:creationId xmlns:a16="http://schemas.microsoft.com/office/drawing/2014/main" id="{6E9F351E-67B8-484C-A0D5-457ACE31CD5D}"/>
              </a:ext>
            </a:extLst>
          </p:cNvPr>
          <p:cNvSpPr txBox="1"/>
          <p:nvPr/>
        </p:nvSpPr>
        <p:spPr>
          <a:xfrm>
            <a:off x="2771800" y="6085054"/>
            <a:ext cx="1555619"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All tests pass</a:t>
            </a:r>
          </a:p>
        </p:txBody>
      </p:sp>
      <p:sp>
        <p:nvSpPr>
          <p:cNvPr id="42" name="TextBox 41">
            <a:extLst>
              <a:ext uri="{FF2B5EF4-FFF2-40B4-BE49-F238E27FC236}">
                <a16:creationId xmlns:a16="http://schemas.microsoft.com/office/drawing/2014/main" id="{0EE3E6BA-4D86-7B47-874D-92A78C60E3C9}"/>
              </a:ext>
            </a:extLst>
          </p:cNvPr>
          <p:cNvSpPr txBox="1"/>
          <p:nvPr/>
        </p:nvSpPr>
        <p:spPr>
          <a:xfrm>
            <a:off x="5782158" y="5507940"/>
            <a:ext cx="1229887" cy="369332"/>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Test failure</a:t>
            </a:r>
          </a:p>
        </p:txBody>
      </p:sp>
      <p:sp>
        <p:nvSpPr>
          <p:cNvPr id="43" name="Oval 42">
            <a:extLst>
              <a:ext uri="{FF2B5EF4-FFF2-40B4-BE49-F238E27FC236}">
                <a16:creationId xmlns:a16="http://schemas.microsoft.com/office/drawing/2014/main" id="{565F1F2A-2B7B-DA43-B86A-BB6C08C4FCED}"/>
              </a:ext>
            </a:extLst>
          </p:cNvPr>
          <p:cNvSpPr/>
          <p:nvPr/>
        </p:nvSpPr>
        <p:spPr>
          <a:xfrm>
            <a:off x="2715396" y="1890184"/>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2</a:t>
            </a:r>
          </a:p>
        </p:txBody>
      </p:sp>
      <p:sp>
        <p:nvSpPr>
          <p:cNvPr id="44" name="Oval 43">
            <a:extLst>
              <a:ext uri="{FF2B5EF4-FFF2-40B4-BE49-F238E27FC236}">
                <a16:creationId xmlns:a16="http://schemas.microsoft.com/office/drawing/2014/main" id="{BBFAE1C1-B98B-2142-B090-9B1E4B53F5B7}"/>
              </a:ext>
            </a:extLst>
          </p:cNvPr>
          <p:cNvSpPr/>
          <p:nvPr/>
        </p:nvSpPr>
        <p:spPr>
          <a:xfrm>
            <a:off x="5491785" y="291286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3</a:t>
            </a:r>
          </a:p>
        </p:txBody>
      </p:sp>
      <p:sp>
        <p:nvSpPr>
          <p:cNvPr id="45" name="Oval 44">
            <a:extLst>
              <a:ext uri="{FF2B5EF4-FFF2-40B4-BE49-F238E27FC236}">
                <a16:creationId xmlns:a16="http://schemas.microsoft.com/office/drawing/2014/main" id="{3B6F4141-9640-DC41-9106-6A550E69B9DE}"/>
              </a:ext>
            </a:extLst>
          </p:cNvPr>
          <p:cNvSpPr/>
          <p:nvPr/>
        </p:nvSpPr>
        <p:spPr>
          <a:xfrm>
            <a:off x="5966473" y="3879236"/>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4</a:t>
            </a:r>
          </a:p>
        </p:txBody>
      </p:sp>
      <p:sp>
        <p:nvSpPr>
          <p:cNvPr id="46" name="Oval 45">
            <a:extLst>
              <a:ext uri="{FF2B5EF4-FFF2-40B4-BE49-F238E27FC236}">
                <a16:creationId xmlns:a16="http://schemas.microsoft.com/office/drawing/2014/main" id="{C383EA74-B739-3646-95F0-84945BD33CF2}"/>
              </a:ext>
            </a:extLst>
          </p:cNvPr>
          <p:cNvSpPr/>
          <p:nvPr/>
        </p:nvSpPr>
        <p:spPr>
          <a:xfrm>
            <a:off x="4972588" y="476442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5</a:t>
            </a:r>
          </a:p>
        </p:txBody>
      </p:sp>
      <p:sp>
        <p:nvSpPr>
          <p:cNvPr id="47" name="Oval 46">
            <a:extLst>
              <a:ext uri="{FF2B5EF4-FFF2-40B4-BE49-F238E27FC236}">
                <a16:creationId xmlns:a16="http://schemas.microsoft.com/office/drawing/2014/main" id="{BF813A16-7CF3-D042-B637-37893D05C44B}"/>
              </a:ext>
            </a:extLst>
          </p:cNvPr>
          <p:cNvSpPr/>
          <p:nvPr/>
        </p:nvSpPr>
        <p:spPr>
          <a:xfrm>
            <a:off x="5829137" y="5857333"/>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6</a:t>
            </a:r>
          </a:p>
        </p:txBody>
      </p:sp>
      <p:sp>
        <p:nvSpPr>
          <p:cNvPr id="48" name="Oval 47">
            <a:extLst>
              <a:ext uri="{FF2B5EF4-FFF2-40B4-BE49-F238E27FC236}">
                <a16:creationId xmlns:a16="http://schemas.microsoft.com/office/drawing/2014/main" id="{8A03A9C2-9729-D842-A2B2-110E8DAE953F}"/>
              </a:ext>
            </a:extLst>
          </p:cNvPr>
          <p:cNvSpPr/>
          <p:nvPr/>
        </p:nvSpPr>
        <p:spPr>
          <a:xfrm>
            <a:off x="2208827" y="4492851"/>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38608489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sz="7200" dirty="0">
                <a:solidFill>
                  <a:schemeClr val="tx2"/>
                </a:solidFill>
              </a:rPr>
              <a:t>DevOps</a:t>
            </a:r>
          </a:p>
        </p:txBody>
      </p:sp>
      <p:sp>
        <p:nvSpPr>
          <p:cNvPr id="8" name="Oval 7">
            <a:extLst>
              <a:ext uri="{FF2B5EF4-FFF2-40B4-BE49-F238E27FC236}">
                <a16:creationId xmlns:a16="http://schemas.microsoft.com/office/drawing/2014/main" id="{EAC9AA54-51E5-AD4E-966B-1EF8666F210A}"/>
              </a:ext>
            </a:extLst>
          </p:cNvPr>
          <p:cNvSpPr/>
          <p:nvPr/>
        </p:nvSpPr>
        <p:spPr>
          <a:xfrm>
            <a:off x="3200400" y="1458312"/>
            <a:ext cx="2743200" cy="2743200"/>
          </a:xfrm>
          <a:prstGeom prst="ellipse">
            <a:avLst/>
          </a:prstGeom>
          <a:solidFill>
            <a:srgbClr val="FFC00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9" name="Oval 8">
            <a:extLst>
              <a:ext uri="{FF2B5EF4-FFF2-40B4-BE49-F238E27FC236}">
                <a16:creationId xmlns:a16="http://schemas.microsoft.com/office/drawing/2014/main" id="{B030FA86-3515-0248-9496-195D06C78561}"/>
              </a:ext>
            </a:extLst>
          </p:cNvPr>
          <p:cNvSpPr/>
          <p:nvPr/>
        </p:nvSpPr>
        <p:spPr>
          <a:xfrm>
            <a:off x="2188840" y="2990056"/>
            <a:ext cx="2743200" cy="2743200"/>
          </a:xfrm>
          <a:prstGeom prst="ellipse">
            <a:avLst/>
          </a:prstGeom>
          <a:solidFill>
            <a:srgbClr val="76D6FF">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0" name="Oval 9">
            <a:extLst>
              <a:ext uri="{FF2B5EF4-FFF2-40B4-BE49-F238E27FC236}">
                <a16:creationId xmlns:a16="http://schemas.microsoft.com/office/drawing/2014/main" id="{6547D04E-DA28-424A-A2CF-D47188C52526}"/>
              </a:ext>
            </a:extLst>
          </p:cNvPr>
          <p:cNvSpPr/>
          <p:nvPr/>
        </p:nvSpPr>
        <p:spPr>
          <a:xfrm>
            <a:off x="4211960" y="2990056"/>
            <a:ext cx="2743200" cy="2743200"/>
          </a:xfrm>
          <a:prstGeom prst="ellipse">
            <a:avLst/>
          </a:prstGeom>
          <a:solidFill>
            <a:srgbClr val="92D05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1" name="TextBox 10">
            <a:extLst>
              <a:ext uri="{FF2B5EF4-FFF2-40B4-BE49-F238E27FC236}">
                <a16:creationId xmlns:a16="http://schemas.microsoft.com/office/drawing/2014/main" id="{07984A84-C903-C249-94A8-AD560309D158}"/>
              </a:ext>
            </a:extLst>
          </p:cNvPr>
          <p:cNvSpPr txBox="1"/>
          <p:nvPr/>
        </p:nvSpPr>
        <p:spPr>
          <a:xfrm>
            <a:off x="3491557" y="2268161"/>
            <a:ext cx="219765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Development</a:t>
            </a:r>
          </a:p>
        </p:txBody>
      </p:sp>
      <p:sp>
        <p:nvSpPr>
          <p:cNvPr id="12" name="TextBox 11">
            <a:extLst>
              <a:ext uri="{FF2B5EF4-FFF2-40B4-BE49-F238E27FC236}">
                <a16:creationId xmlns:a16="http://schemas.microsoft.com/office/drawing/2014/main" id="{0C51856D-5720-1349-B4FC-EAD6DBB77F1E}"/>
              </a:ext>
            </a:extLst>
          </p:cNvPr>
          <p:cNvSpPr txBox="1"/>
          <p:nvPr/>
        </p:nvSpPr>
        <p:spPr>
          <a:xfrm>
            <a:off x="2195736" y="4253557"/>
            <a:ext cx="201946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Deployment</a:t>
            </a:r>
          </a:p>
        </p:txBody>
      </p:sp>
      <p:sp>
        <p:nvSpPr>
          <p:cNvPr id="13" name="TextBox 12">
            <a:extLst>
              <a:ext uri="{FF2B5EF4-FFF2-40B4-BE49-F238E27FC236}">
                <a16:creationId xmlns:a16="http://schemas.microsoft.com/office/drawing/2014/main" id="{DADBF2AC-A85D-6343-9983-AD139B2D1234}"/>
              </a:ext>
            </a:extLst>
          </p:cNvPr>
          <p:cNvSpPr txBox="1"/>
          <p:nvPr/>
        </p:nvSpPr>
        <p:spPr>
          <a:xfrm>
            <a:off x="5282932" y="4256283"/>
            <a:ext cx="1377300"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Support</a:t>
            </a:r>
          </a:p>
        </p:txBody>
      </p:sp>
      <p:sp>
        <p:nvSpPr>
          <p:cNvPr id="14" name="TextBox 13">
            <a:extLst>
              <a:ext uri="{FF2B5EF4-FFF2-40B4-BE49-F238E27FC236}">
                <a16:creationId xmlns:a16="http://schemas.microsoft.com/office/drawing/2014/main" id="{9E442FF4-2879-4B4F-B7CD-2E0B19EBD55B}"/>
              </a:ext>
            </a:extLst>
          </p:cNvPr>
          <p:cNvSpPr txBox="1"/>
          <p:nvPr/>
        </p:nvSpPr>
        <p:spPr>
          <a:xfrm>
            <a:off x="1652001" y="5889466"/>
            <a:ext cx="5839997" cy="707886"/>
          </a:xfrm>
          <a:prstGeom prst="rect">
            <a:avLst/>
          </a:prstGeom>
          <a:noFill/>
        </p:spPr>
        <p:txBody>
          <a:bodyPr wrap="none" rtlCol="0">
            <a:spAutoFit/>
          </a:bodyPr>
          <a:lstStyle/>
          <a:p>
            <a:pPr algn="ctr"/>
            <a:r>
              <a:rPr lang="en-US" sz="4000" b="1" dirty="0">
                <a:solidFill>
                  <a:schemeClr val="accent1"/>
                </a:solidFill>
                <a:latin typeface="Calibri" panose="020F0502020204030204" pitchFamily="34" charset="0"/>
                <a:cs typeface="Calibri" panose="020F0502020204030204" pitchFamily="34" charset="0"/>
              </a:rPr>
              <a:t>Multi-skilled DevOps team</a:t>
            </a:r>
          </a:p>
        </p:txBody>
      </p:sp>
    </p:spTree>
    <p:extLst>
      <p:ext uri="{BB962C8B-B14F-4D97-AF65-F5344CB8AC3E}">
        <p14:creationId xmlns:p14="http://schemas.microsoft.com/office/powerpoint/2010/main" val="4954188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Code management and DevOps</a:t>
            </a:r>
          </a:p>
        </p:txBody>
      </p:sp>
      <p:sp>
        <p:nvSpPr>
          <p:cNvPr id="8" name="Rounded Rectangle 7">
            <a:extLst>
              <a:ext uri="{FF2B5EF4-FFF2-40B4-BE49-F238E27FC236}">
                <a16:creationId xmlns:a16="http://schemas.microsoft.com/office/drawing/2014/main" id="{820C5958-35A4-4149-B1A7-D5CF3530283B}"/>
              </a:ext>
            </a:extLst>
          </p:cNvPr>
          <p:cNvSpPr>
            <a:spLocks noChangeArrowheads="1"/>
          </p:cNvSpPr>
          <p:nvPr/>
        </p:nvSpPr>
        <p:spPr bwMode="auto">
          <a:xfrm>
            <a:off x="986488" y="1484784"/>
            <a:ext cx="6999664" cy="950146"/>
          </a:xfrm>
          <a:prstGeom prst="roundRect">
            <a:avLst>
              <a:gd name="adj" fmla="val 9613"/>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0" name="Rounded Rectangle 9">
            <a:extLst>
              <a:ext uri="{FF2B5EF4-FFF2-40B4-BE49-F238E27FC236}">
                <a16:creationId xmlns:a16="http://schemas.microsoft.com/office/drawing/2014/main" id="{1350CDFE-3FBD-AB4F-AA15-C83899A94DBD}"/>
              </a:ext>
            </a:extLst>
          </p:cNvPr>
          <p:cNvSpPr>
            <a:spLocks noChangeArrowheads="1"/>
          </p:cNvSpPr>
          <p:nvPr/>
        </p:nvSpPr>
        <p:spPr bwMode="auto">
          <a:xfrm>
            <a:off x="971600" y="2965680"/>
            <a:ext cx="6999664" cy="1975487"/>
          </a:xfrm>
          <a:prstGeom prst="roundRect">
            <a:avLst>
              <a:gd name="adj" fmla="val 9613"/>
            </a:avLst>
          </a:prstGeom>
          <a:solidFill>
            <a:schemeClr val="accent1">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1" name="Rounded Rectangle 10">
            <a:extLst>
              <a:ext uri="{FF2B5EF4-FFF2-40B4-BE49-F238E27FC236}">
                <a16:creationId xmlns:a16="http://schemas.microsoft.com/office/drawing/2014/main" id="{8D34F5D5-8CF5-0045-9CE9-48A87540DDF9}"/>
              </a:ext>
            </a:extLst>
          </p:cNvPr>
          <p:cNvSpPr>
            <a:spLocks noChangeArrowheads="1"/>
          </p:cNvSpPr>
          <p:nvPr/>
        </p:nvSpPr>
        <p:spPr bwMode="auto">
          <a:xfrm>
            <a:off x="971600" y="5524100"/>
            <a:ext cx="6999664" cy="995763"/>
          </a:xfrm>
          <a:prstGeom prst="roundRect">
            <a:avLst>
              <a:gd name="adj" fmla="val 9613"/>
            </a:avLst>
          </a:prstGeom>
          <a:solidFill>
            <a:schemeClr val="accent3">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cxnSp>
        <p:nvCxnSpPr>
          <p:cNvPr id="12" name="Straight Arrow Connector 11">
            <a:extLst>
              <a:ext uri="{FF2B5EF4-FFF2-40B4-BE49-F238E27FC236}">
                <a16:creationId xmlns:a16="http://schemas.microsoft.com/office/drawing/2014/main" id="{9706E5BF-3C48-8949-8FA6-2749A005EADD}"/>
              </a:ext>
            </a:extLst>
          </p:cNvPr>
          <p:cNvCxnSpPr>
            <a:cxnSpLocks/>
          </p:cNvCxnSpPr>
          <p:nvPr/>
        </p:nvCxnSpPr>
        <p:spPr>
          <a:xfrm>
            <a:off x="6444208" y="2434930"/>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397BD22D-3479-194B-9F8C-CE5913D1B553}"/>
              </a:ext>
            </a:extLst>
          </p:cNvPr>
          <p:cNvSpPr>
            <a:spLocks noChangeArrowheads="1"/>
          </p:cNvSpPr>
          <p:nvPr/>
        </p:nvSpPr>
        <p:spPr bwMode="auto">
          <a:xfrm>
            <a:off x="2861989" y="3447801"/>
            <a:ext cx="3203998" cy="875785"/>
          </a:xfrm>
          <a:prstGeom prst="roundRect">
            <a:avLst>
              <a:gd name="adj" fmla="val 12554"/>
            </a:avLst>
          </a:prstGeom>
          <a:solidFill>
            <a:schemeClr val="tx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Code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repository</a:t>
            </a:r>
          </a:p>
        </p:txBody>
      </p:sp>
      <p:sp>
        <p:nvSpPr>
          <p:cNvPr id="14" name="TextBox 13">
            <a:extLst>
              <a:ext uri="{FF2B5EF4-FFF2-40B4-BE49-F238E27FC236}">
                <a16:creationId xmlns:a16="http://schemas.microsoft.com/office/drawing/2014/main" id="{E63A097E-03FC-A640-8137-77F58C693741}"/>
              </a:ext>
            </a:extLst>
          </p:cNvPr>
          <p:cNvSpPr txBox="1"/>
          <p:nvPr/>
        </p:nvSpPr>
        <p:spPr>
          <a:xfrm>
            <a:off x="3077987" y="1023119"/>
            <a:ext cx="2742226" cy="461665"/>
          </a:xfrm>
          <a:prstGeom prst="rect">
            <a:avLst/>
          </a:prstGeom>
          <a:noFill/>
        </p:spPr>
        <p:txBody>
          <a:bodyPr wrap="non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DevOps automation</a:t>
            </a:r>
          </a:p>
        </p:txBody>
      </p:sp>
      <p:sp>
        <p:nvSpPr>
          <p:cNvPr id="15" name="TextBox 14">
            <a:extLst>
              <a:ext uri="{FF2B5EF4-FFF2-40B4-BE49-F238E27FC236}">
                <a16:creationId xmlns:a16="http://schemas.microsoft.com/office/drawing/2014/main" id="{DC3FE0FF-D534-AA4B-976E-E85660DAF3F4}"/>
              </a:ext>
            </a:extLst>
          </p:cNvPr>
          <p:cNvSpPr txBox="1"/>
          <p:nvPr/>
        </p:nvSpPr>
        <p:spPr>
          <a:xfrm>
            <a:off x="2757856" y="2466818"/>
            <a:ext cx="355655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Code management system</a:t>
            </a:r>
          </a:p>
        </p:txBody>
      </p:sp>
      <p:sp>
        <p:nvSpPr>
          <p:cNvPr id="16" name="TextBox 15">
            <a:extLst>
              <a:ext uri="{FF2B5EF4-FFF2-40B4-BE49-F238E27FC236}">
                <a16:creationId xmlns:a16="http://schemas.microsoft.com/office/drawing/2014/main" id="{AE80C629-C95D-3D49-8699-93337FA3EC0F}"/>
              </a:ext>
            </a:extLst>
          </p:cNvPr>
          <p:cNvSpPr txBox="1"/>
          <p:nvPr/>
        </p:nvSpPr>
        <p:spPr>
          <a:xfrm>
            <a:off x="2936346" y="5039679"/>
            <a:ext cx="3025508" cy="461665"/>
          </a:xfrm>
          <a:prstGeom prst="rect">
            <a:avLst/>
          </a:prstGeom>
          <a:noFill/>
        </p:spPr>
        <p:txBody>
          <a:bodyPr wrap="none" rtlCol="0">
            <a:spAutoFit/>
          </a:bodyPr>
          <a:lstStyle/>
          <a:p>
            <a:pPr algn="ctr"/>
            <a:r>
              <a:rPr lang="en-US" sz="2400" b="1" dirty="0">
                <a:solidFill>
                  <a:schemeClr val="accent3">
                    <a:lumMod val="50000"/>
                  </a:schemeClr>
                </a:solidFill>
                <a:latin typeface="Calibri" panose="020F0502020204030204" pitchFamily="34" charset="0"/>
                <a:cs typeface="Calibri" panose="020F0502020204030204" pitchFamily="34" charset="0"/>
              </a:rPr>
              <a:t>DevOps measurement</a:t>
            </a:r>
          </a:p>
        </p:txBody>
      </p:sp>
      <p:cxnSp>
        <p:nvCxnSpPr>
          <p:cNvPr id="18" name="Straight Arrow Connector 17">
            <a:extLst>
              <a:ext uri="{FF2B5EF4-FFF2-40B4-BE49-F238E27FC236}">
                <a16:creationId xmlns:a16="http://schemas.microsoft.com/office/drawing/2014/main" id="{12AA05F5-38D0-A747-97E1-DE640653896E}"/>
              </a:ext>
            </a:extLst>
          </p:cNvPr>
          <p:cNvCxnSpPr>
            <a:cxnSpLocks/>
          </p:cNvCxnSpPr>
          <p:nvPr/>
        </p:nvCxnSpPr>
        <p:spPr>
          <a:xfrm>
            <a:off x="6444208" y="4941168"/>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674606A-7A7D-684D-B819-4EE94140FFA0}"/>
              </a:ext>
            </a:extLst>
          </p:cNvPr>
          <p:cNvCxnSpPr>
            <a:cxnSpLocks/>
          </p:cNvCxnSpPr>
          <p:nvPr/>
        </p:nvCxnSpPr>
        <p:spPr>
          <a:xfrm flipV="1">
            <a:off x="2483768" y="2434930"/>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1A39D82-8535-2F4B-B164-F7BAE64EC1A6}"/>
              </a:ext>
            </a:extLst>
          </p:cNvPr>
          <p:cNvCxnSpPr>
            <a:cxnSpLocks/>
          </p:cNvCxnSpPr>
          <p:nvPr/>
        </p:nvCxnSpPr>
        <p:spPr>
          <a:xfrm flipV="1">
            <a:off x="2483768" y="4911114"/>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857BD21B-783D-6F48-8AFA-FC2A1AEBEBE1}"/>
              </a:ext>
            </a:extLst>
          </p:cNvPr>
          <p:cNvSpPr>
            <a:spLocks noChangeArrowheads="1"/>
          </p:cNvSpPr>
          <p:nvPr/>
        </p:nvSpPr>
        <p:spPr bwMode="auto">
          <a:xfrm>
            <a:off x="1259632" y="1645793"/>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integration</a:t>
            </a:r>
          </a:p>
        </p:txBody>
      </p:sp>
      <p:sp>
        <p:nvSpPr>
          <p:cNvPr id="23" name="Rounded Rectangle 22">
            <a:extLst>
              <a:ext uri="{FF2B5EF4-FFF2-40B4-BE49-F238E27FC236}">
                <a16:creationId xmlns:a16="http://schemas.microsoft.com/office/drawing/2014/main" id="{5FD95943-F214-2C4B-8303-26941341BA4C}"/>
              </a:ext>
            </a:extLst>
          </p:cNvPr>
          <p:cNvSpPr>
            <a:spLocks noChangeArrowheads="1"/>
          </p:cNvSpPr>
          <p:nvPr/>
        </p:nvSpPr>
        <p:spPr bwMode="auto">
          <a:xfrm>
            <a:off x="2950899" y="1645793"/>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deployment</a:t>
            </a:r>
          </a:p>
        </p:txBody>
      </p:sp>
      <p:sp>
        <p:nvSpPr>
          <p:cNvPr id="24" name="Rounded Rectangle 23">
            <a:extLst>
              <a:ext uri="{FF2B5EF4-FFF2-40B4-BE49-F238E27FC236}">
                <a16:creationId xmlns:a16="http://schemas.microsoft.com/office/drawing/2014/main" id="{03092E3E-0E7E-BA4A-AF9F-B0E06BE4F40B}"/>
              </a:ext>
            </a:extLst>
          </p:cNvPr>
          <p:cNvSpPr>
            <a:spLocks noChangeArrowheads="1"/>
          </p:cNvSpPr>
          <p:nvPr/>
        </p:nvSpPr>
        <p:spPr bwMode="auto">
          <a:xfrm>
            <a:off x="4642166" y="1645793"/>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delivery</a:t>
            </a:r>
          </a:p>
        </p:txBody>
      </p:sp>
      <p:sp>
        <p:nvSpPr>
          <p:cNvPr id="25" name="Rounded Rectangle 24">
            <a:extLst>
              <a:ext uri="{FF2B5EF4-FFF2-40B4-BE49-F238E27FC236}">
                <a16:creationId xmlns:a16="http://schemas.microsoft.com/office/drawing/2014/main" id="{3528A953-99FC-DA4E-A836-14BCBBE29730}"/>
              </a:ext>
            </a:extLst>
          </p:cNvPr>
          <p:cNvSpPr>
            <a:spLocks noChangeArrowheads="1"/>
          </p:cNvSpPr>
          <p:nvPr/>
        </p:nvSpPr>
        <p:spPr bwMode="auto">
          <a:xfrm>
            <a:off x="6333433" y="1645793"/>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Infrastructure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as code</a:t>
            </a:r>
          </a:p>
        </p:txBody>
      </p:sp>
      <p:sp>
        <p:nvSpPr>
          <p:cNvPr id="26" name="Rounded Rectangle 25">
            <a:extLst>
              <a:ext uri="{FF2B5EF4-FFF2-40B4-BE49-F238E27FC236}">
                <a16:creationId xmlns:a16="http://schemas.microsoft.com/office/drawing/2014/main" id="{1786B62D-E2BD-DB43-A1CF-D9AE96012FC7}"/>
              </a:ext>
            </a:extLst>
          </p:cNvPr>
          <p:cNvSpPr>
            <a:spLocks noChangeArrowheads="1"/>
          </p:cNvSpPr>
          <p:nvPr/>
        </p:nvSpPr>
        <p:spPr bwMode="auto">
          <a:xfrm>
            <a:off x="1538149"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collection</a:t>
            </a:r>
          </a:p>
        </p:txBody>
      </p:sp>
      <p:sp>
        <p:nvSpPr>
          <p:cNvPr id="27" name="Rounded Rectangle 26">
            <a:extLst>
              <a:ext uri="{FF2B5EF4-FFF2-40B4-BE49-F238E27FC236}">
                <a16:creationId xmlns:a16="http://schemas.microsoft.com/office/drawing/2014/main" id="{10AD0183-3A93-C44F-A3C5-6B198342CAE1}"/>
              </a:ext>
            </a:extLst>
          </p:cNvPr>
          <p:cNvSpPr>
            <a:spLocks noChangeArrowheads="1"/>
          </p:cNvSpPr>
          <p:nvPr/>
        </p:nvSpPr>
        <p:spPr bwMode="auto">
          <a:xfrm>
            <a:off x="3698389"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analysis</a:t>
            </a:r>
          </a:p>
        </p:txBody>
      </p:sp>
      <p:sp>
        <p:nvSpPr>
          <p:cNvPr id="28" name="Rounded Rectangle 27">
            <a:extLst>
              <a:ext uri="{FF2B5EF4-FFF2-40B4-BE49-F238E27FC236}">
                <a16:creationId xmlns:a16="http://schemas.microsoft.com/office/drawing/2014/main" id="{9B28B3D0-69A9-F640-8A21-EAE5E6DF2E09}"/>
              </a:ext>
            </a:extLst>
          </p:cNvPr>
          <p:cNvSpPr>
            <a:spLocks noChangeArrowheads="1"/>
          </p:cNvSpPr>
          <p:nvPr/>
        </p:nvSpPr>
        <p:spPr bwMode="auto">
          <a:xfrm>
            <a:off x="5858629"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Report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generation</a:t>
            </a:r>
          </a:p>
        </p:txBody>
      </p:sp>
      <p:sp>
        <p:nvSpPr>
          <p:cNvPr id="29" name="TextBox 28">
            <a:extLst>
              <a:ext uri="{FF2B5EF4-FFF2-40B4-BE49-F238E27FC236}">
                <a16:creationId xmlns:a16="http://schemas.microsoft.com/office/drawing/2014/main" id="{AAB94754-C05B-B547-9C76-26E1A67FC336}"/>
              </a:ext>
            </a:extLst>
          </p:cNvPr>
          <p:cNvSpPr txBox="1"/>
          <p:nvPr/>
        </p:nvSpPr>
        <p:spPr>
          <a:xfrm>
            <a:off x="1089311" y="3369380"/>
            <a:ext cx="1449819"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Recover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information</a:t>
            </a:r>
          </a:p>
        </p:txBody>
      </p:sp>
      <p:sp>
        <p:nvSpPr>
          <p:cNvPr id="30" name="TextBox 29">
            <a:extLst>
              <a:ext uri="{FF2B5EF4-FFF2-40B4-BE49-F238E27FC236}">
                <a16:creationId xmlns:a16="http://schemas.microsoft.com/office/drawing/2014/main" id="{B8ED03D9-6BA3-4543-AC9A-EEFBA6E71607}"/>
              </a:ext>
            </a:extLst>
          </p:cNvPr>
          <p:cNvSpPr txBox="1"/>
          <p:nvPr/>
        </p:nvSpPr>
        <p:spPr>
          <a:xfrm>
            <a:off x="6444208" y="3354703"/>
            <a:ext cx="1196546"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Save and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retrieve</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versions</a:t>
            </a:r>
          </a:p>
        </p:txBody>
      </p:sp>
      <p:sp>
        <p:nvSpPr>
          <p:cNvPr id="31" name="TextBox 30">
            <a:extLst>
              <a:ext uri="{FF2B5EF4-FFF2-40B4-BE49-F238E27FC236}">
                <a16:creationId xmlns:a16="http://schemas.microsoft.com/office/drawing/2014/main" id="{67E6ED03-FBC0-BC4F-A645-D405F609FE34}"/>
              </a:ext>
            </a:extLst>
          </p:cNvPr>
          <p:cNvSpPr txBox="1"/>
          <p:nvPr/>
        </p:nvSpPr>
        <p:spPr>
          <a:xfrm>
            <a:off x="2708805" y="3008253"/>
            <a:ext cx="3506631"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Branching and merging</a:t>
            </a:r>
          </a:p>
        </p:txBody>
      </p:sp>
      <p:sp>
        <p:nvSpPr>
          <p:cNvPr id="32" name="TextBox 31">
            <a:extLst>
              <a:ext uri="{FF2B5EF4-FFF2-40B4-BE49-F238E27FC236}">
                <a16:creationId xmlns:a16="http://schemas.microsoft.com/office/drawing/2014/main" id="{72ED3E7B-44C3-C349-B9B7-D5B56902B2FB}"/>
              </a:ext>
            </a:extLst>
          </p:cNvPr>
          <p:cNvSpPr txBox="1"/>
          <p:nvPr/>
        </p:nvSpPr>
        <p:spPr>
          <a:xfrm>
            <a:off x="1814220" y="4437016"/>
            <a:ext cx="5050416"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Transfer code to/from developer’s </a:t>
            </a:r>
            <a:r>
              <a:rPr lang="en-US" sz="2000" b="1" dirty="0" err="1">
                <a:solidFill>
                  <a:schemeClr val="tx2"/>
                </a:solidFill>
                <a:latin typeface="Calibri" panose="020F0502020204030204" pitchFamily="34" charset="0"/>
                <a:cs typeface="Calibri" panose="020F0502020204030204" pitchFamily="34" charset="0"/>
              </a:rPr>
              <a:t>filestore</a:t>
            </a:r>
            <a:endParaRPr lang="en-US" sz="2000" b="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757735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6106690"/>
          </a:xfrm>
        </p:spPr>
        <p:txBody>
          <a:bodyPr/>
          <a:lstStyle/>
          <a:p>
            <a:r>
              <a:rPr lang="en-US" altLang="zh-TW" sz="20000" dirty="0">
                <a:solidFill>
                  <a:srgbClr val="C00000"/>
                </a:solidFill>
              </a:rPr>
              <a:t>Agile</a:t>
            </a:r>
            <a:endParaRPr lang="zh-TW" altLang="en-US" sz="20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33</a:t>
            </a:fld>
            <a:endParaRPr lang="zh-TW" altLang="en-US"/>
          </a:p>
        </p:txBody>
      </p:sp>
    </p:spTree>
    <p:extLst>
      <p:ext uri="{BB962C8B-B14F-4D97-AF65-F5344CB8AC3E}">
        <p14:creationId xmlns:p14="http://schemas.microsoft.com/office/powerpoint/2010/main" val="37985245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26FE07-1693-614F-9C3E-80473132B9CB}"/>
              </a:ext>
            </a:extLst>
          </p:cNvPr>
          <p:cNvSpPr>
            <a:spLocks noGrp="1"/>
          </p:cNvSpPr>
          <p:nvPr>
            <p:ph idx="1"/>
          </p:nvPr>
        </p:nvSpPr>
        <p:spPr>
          <a:xfrm>
            <a:off x="323528" y="1196752"/>
            <a:ext cx="8448870" cy="5323111"/>
          </a:xfrm>
        </p:spPr>
        <p:txBody>
          <a:bodyPr/>
          <a:lstStyle/>
          <a:p>
            <a:r>
              <a:rPr lang="en-US" dirty="0"/>
              <a:t>Software products must be brought to market quickly so rapid software </a:t>
            </a:r>
            <a:r>
              <a:rPr lang="en-US" b="1" dirty="0"/>
              <a:t>development and delivery</a:t>
            </a:r>
            <a:r>
              <a:rPr lang="en-US" dirty="0"/>
              <a:t> is essential.</a:t>
            </a:r>
          </a:p>
          <a:p>
            <a:r>
              <a:rPr lang="en-US" dirty="0"/>
              <a:t>Virtually all software products are now developed using an </a:t>
            </a:r>
            <a:r>
              <a:rPr lang="en-US" b="1" dirty="0">
                <a:solidFill>
                  <a:schemeClr val="accent1"/>
                </a:solidFill>
              </a:rPr>
              <a:t>agile approach</a:t>
            </a:r>
            <a:r>
              <a:rPr lang="en-US" dirty="0"/>
              <a:t>.</a:t>
            </a:r>
          </a:p>
          <a:p>
            <a:r>
              <a:rPr lang="en-US" b="1" dirty="0">
                <a:solidFill>
                  <a:srgbClr val="C00000"/>
                </a:solidFill>
              </a:rPr>
              <a:t>Agile</a:t>
            </a:r>
            <a:r>
              <a:rPr lang="en-US" dirty="0">
                <a:solidFill>
                  <a:srgbClr val="C00000"/>
                </a:solidFill>
              </a:rPr>
              <a:t> software engineering </a:t>
            </a:r>
            <a:r>
              <a:rPr lang="en-US" dirty="0"/>
              <a:t>focuses on </a:t>
            </a:r>
            <a:r>
              <a:rPr lang="en-US" b="1" dirty="0">
                <a:solidFill>
                  <a:srgbClr val="C00000"/>
                </a:solidFill>
              </a:rPr>
              <a:t>delivering</a:t>
            </a:r>
            <a:r>
              <a:rPr lang="en-US" dirty="0">
                <a:solidFill>
                  <a:srgbClr val="C00000"/>
                </a:solidFill>
              </a:rPr>
              <a:t> functionality </a:t>
            </a:r>
            <a:r>
              <a:rPr lang="en-US" b="1" dirty="0">
                <a:solidFill>
                  <a:srgbClr val="C00000"/>
                </a:solidFill>
              </a:rPr>
              <a:t>quickly</a:t>
            </a:r>
            <a:r>
              <a:rPr lang="en-US" dirty="0"/>
              <a:t>, </a:t>
            </a:r>
            <a:br>
              <a:rPr lang="en-US" dirty="0"/>
            </a:br>
            <a:r>
              <a:rPr lang="en-US" b="1" dirty="0">
                <a:solidFill>
                  <a:srgbClr val="C00000"/>
                </a:solidFill>
              </a:rPr>
              <a:t>responding</a:t>
            </a:r>
            <a:r>
              <a:rPr lang="en-US" dirty="0">
                <a:solidFill>
                  <a:srgbClr val="C00000"/>
                </a:solidFill>
              </a:rPr>
              <a:t> to </a:t>
            </a:r>
            <a:r>
              <a:rPr lang="en-US" b="1" dirty="0">
                <a:solidFill>
                  <a:srgbClr val="C00000"/>
                </a:solidFill>
              </a:rPr>
              <a:t>changing</a:t>
            </a:r>
            <a:r>
              <a:rPr lang="en-US" dirty="0">
                <a:solidFill>
                  <a:srgbClr val="C00000"/>
                </a:solidFill>
              </a:rPr>
              <a:t> product specifications</a:t>
            </a:r>
            <a:r>
              <a:rPr lang="en-US" dirty="0"/>
              <a:t> and </a:t>
            </a:r>
            <a:r>
              <a:rPr lang="en-US" b="1" dirty="0">
                <a:solidFill>
                  <a:srgbClr val="C00000"/>
                </a:solidFill>
              </a:rPr>
              <a:t>minimizing</a:t>
            </a:r>
            <a:r>
              <a:rPr lang="en-US" dirty="0">
                <a:solidFill>
                  <a:srgbClr val="C00000"/>
                </a:solidFill>
              </a:rPr>
              <a:t> development </a:t>
            </a:r>
            <a:r>
              <a:rPr lang="en-US" b="1" dirty="0">
                <a:solidFill>
                  <a:srgbClr val="C00000"/>
                </a:solidFill>
              </a:rPr>
              <a:t>overheads</a:t>
            </a:r>
            <a:r>
              <a:rPr lang="en-US" dirty="0"/>
              <a:t>. </a:t>
            </a:r>
          </a:p>
          <a:p>
            <a:endParaRPr lang="en-US" sz="2400" dirty="0"/>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67B6087E-3355-9840-A4CA-25B4103FE5E5}"/>
              </a:ext>
            </a:extLst>
          </p:cNvPr>
          <p:cNvSpPr>
            <a:spLocks noGrp="1"/>
          </p:cNvSpPr>
          <p:nvPr>
            <p:ph type="sldNum" sz="quarter" idx="12"/>
          </p:nvPr>
        </p:nvSpPr>
        <p:spPr/>
        <p:txBody>
          <a:bodyPr/>
          <a:lstStyle/>
          <a:p>
            <a:pPr>
              <a:defRPr/>
            </a:pPr>
            <a:fld id="{E78C9E75-97FD-45D9-8ED3-955348887BB1}" type="slidenum">
              <a:rPr lang="zh-TW" altLang="en-US" smtClean="0"/>
              <a:pPr>
                <a:defRPr/>
              </a:pPr>
              <a:t>34</a:t>
            </a:fld>
            <a:endParaRPr lang="zh-TW" altLang="en-US"/>
          </a:p>
        </p:txBody>
      </p:sp>
      <p:sp>
        <p:nvSpPr>
          <p:cNvPr id="5" name="Footer Placeholder 4">
            <a:extLst>
              <a:ext uri="{FF2B5EF4-FFF2-40B4-BE49-F238E27FC236}">
                <a16:creationId xmlns:a16="http://schemas.microsoft.com/office/drawing/2014/main" id="{8B30DE0F-BFC0-5548-9B57-AA1975EAC0F3}"/>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3C2E55F6-EB5D-364E-9B8B-E46AA9288DCE}"/>
              </a:ext>
            </a:extLst>
          </p:cNvPr>
          <p:cNvSpPr>
            <a:spLocks noGrp="1"/>
          </p:cNvSpPr>
          <p:nvPr>
            <p:ph type="title"/>
          </p:nvPr>
        </p:nvSpPr>
        <p:spPr>
          <a:xfrm>
            <a:off x="489450" y="260648"/>
            <a:ext cx="8229600" cy="792088"/>
          </a:xfrm>
        </p:spPr>
        <p:txBody>
          <a:bodyPr/>
          <a:lstStyle/>
          <a:p>
            <a:r>
              <a:rPr lang="en-US" dirty="0">
                <a:solidFill>
                  <a:srgbClr val="C00000"/>
                </a:solidFill>
              </a:rPr>
              <a:t>Agile</a:t>
            </a:r>
            <a:r>
              <a:rPr lang="en-US" dirty="0">
                <a:solidFill>
                  <a:schemeClr val="tx2"/>
                </a:solidFill>
              </a:rPr>
              <a:t> software engineering</a:t>
            </a:r>
          </a:p>
        </p:txBody>
      </p:sp>
    </p:spTree>
    <p:extLst>
      <p:ext uri="{BB962C8B-B14F-4D97-AF65-F5344CB8AC3E}">
        <p14:creationId xmlns:p14="http://schemas.microsoft.com/office/powerpoint/2010/main" val="1890364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54C455F-7777-F74D-994B-8A7E7CE4387A}"/>
              </a:ext>
            </a:extLst>
          </p:cNvPr>
          <p:cNvSpPr>
            <a:spLocks noGrp="1"/>
          </p:cNvSpPr>
          <p:nvPr>
            <p:ph type="sldNum" sz="quarter" idx="12"/>
          </p:nvPr>
        </p:nvSpPr>
        <p:spPr/>
        <p:txBody>
          <a:bodyPr/>
          <a:lstStyle/>
          <a:p>
            <a:pPr>
              <a:defRPr/>
            </a:pPr>
            <a:fld id="{E78C9E75-97FD-45D9-8ED3-955348887BB1}" type="slidenum">
              <a:rPr lang="zh-TW" altLang="en-US" smtClean="0"/>
              <a:pPr>
                <a:defRPr/>
              </a:pPr>
              <a:t>35</a:t>
            </a:fld>
            <a:endParaRPr lang="zh-TW" altLang="en-US"/>
          </a:p>
        </p:txBody>
      </p:sp>
      <p:sp>
        <p:nvSpPr>
          <p:cNvPr id="5" name="Footer Placeholder 4">
            <a:extLst>
              <a:ext uri="{FF2B5EF4-FFF2-40B4-BE49-F238E27FC236}">
                <a16:creationId xmlns:a16="http://schemas.microsoft.com/office/drawing/2014/main" id="{B56EF0FA-8DC0-984A-B053-CF6F8478D87A}"/>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6" name="Title 1">
            <a:extLst>
              <a:ext uri="{FF2B5EF4-FFF2-40B4-BE49-F238E27FC236}">
                <a16:creationId xmlns:a16="http://schemas.microsoft.com/office/drawing/2014/main" id="{3261C494-E02B-784B-9D5F-819515FA6F70}"/>
              </a:ext>
            </a:extLst>
          </p:cNvPr>
          <p:cNvSpPr txBox="1">
            <a:spLocks/>
          </p:cNvSpPr>
          <p:nvPr/>
        </p:nvSpPr>
        <p:spPr bwMode="auto">
          <a:xfrm>
            <a:off x="489450" y="260648"/>
            <a:ext cx="8229600"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kumimoji="0" lang="en-US" dirty="0">
                <a:solidFill>
                  <a:schemeClr val="tx2"/>
                </a:solidFill>
              </a:rPr>
              <a:t>Agile Manifesto Values, Principles, and Common Practices</a:t>
            </a:r>
          </a:p>
        </p:txBody>
      </p:sp>
      <p:sp>
        <p:nvSpPr>
          <p:cNvPr id="11" name="Arc 10">
            <a:extLst>
              <a:ext uri="{FF2B5EF4-FFF2-40B4-BE49-F238E27FC236}">
                <a16:creationId xmlns:a16="http://schemas.microsoft.com/office/drawing/2014/main" id="{957A4EA4-BFA2-A740-BA86-445D7308697A}"/>
              </a:ext>
            </a:extLst>
          </p:cNvPr>
          <p:cNvSpPr/>
          <p:nvPr/>
        </p:nvSpPr>
        <p:spPr>
          <a:xfrm>
            <a:off x="1547664" y="1911660"/>
            <a:ext cx="4114800" cy="4114800"/>
          </a:xfrm>
          <a:prstGeom prst="arc">
            <a:avLst>
              <a:gd name="adj1" fmla="val 18345403"/>
              <a:gd name="adj2" fmla="val 3042011"/>
            </a:avLst>
          </a:prstGeom>
          <a:noFill/>
          <a:ln w="152400" cap="rnd">
            <a:solidFill>
              <a:schemeClr val="accent6">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Arc 14">
            <a:extLst>
              <a:ext uri="{FF2B5EF4-FFF2-40B4-BE49-F238E27FC236}">
                <a16:creationId xmlns:a16="http://schemas.microsoft.com/office/drawing/2014/main" id="{9500C282-EAB8-EF42-8900-33AE59FD840F}"/>
              </a:ext>
            </a:extLst>
          </p:cNvPr>
          <p:cNvSpPr/>
          <p:nvPr/>
        </p:nvSpPr>
        <p:spPr>
          <a:xfrm>
            <a:off x="-33571" y="2083712"/>
            <a:ext cx="3657600" cy="3657600"/>
          </a:xfrm>
          <a:prstGeom prst="arc">
            <a:avLst>
              <a:gd name="adj1" fmla="val 19203254"/>
              <a:gd name="adj2" fmla="val 2400201"/>
            </a:avLst>
          </a:prstGeom>
          <a:noFill/>
          <a:ln w="152400" cap="rnd">
            <a:solidFill>
              <a:schemeClr val="accent6">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6" name="Arc 15">
            <a:extLst>
              <a:ext uri="{FF2B5EF4-FFF2-40B4-BE49-F238E27FC236}">
                <a16:creationId xmlns:a16="http://schemas.microsoft.com/office/drawing/2014/main" id="{4D11AC8A-EC52-7048-A898-51D5581070D0}"/>
              </a:ext>
            </a:extLst>
          </p:cNvPr>
          <p:cNvSpPr/>
          <p:nvPr/>
        </p:nvSpPr>
        <p:spPr>
          <a:xfrm>
            <a:off x="-1110750" y="2312312"/>
            <a:ext cx="3200400" cy="3200400"/>
          </a:xfrm>
          <a:prstGeom prst="arc">
            <a:avLst>
              <a:gd name="adj1" fmla="val 19836580"/>
              <a:gd name="adj2" fmla="val 2077956"/>
            </a:avLst>
          </a:prstGeom>
          <a:noFill/>
          <a:ln w="152400" cap="rnd">
            <a:solidFill>
              <a:schemeClr val="accent6">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Oval 16">
            <a:extLst>
              <a:ext uri="{FF2B5EF4-FFF2-40B4-BE49-F238E27FC236}">
                <a16:creationId xmlns:a16="http://schemas.microsoft.com/office/drawing/2014/main" id="{6DD1498D-CCED-C94D-A2FB-A26D7153591B}"/>
              </a:ext>
            </a:extLst>
          </p:cNvPr>
          <p:cNvSpPr/>
          <p:nvPr/>
        </p:nvSpPr>
        <p:spPr>
          <a:xfrm>
            <a:off x="179512" y="3140968"/>
            <a:ext cx="1656185" cy="1656184"/>
          </a:xfrm>
          <a:prstGeom prst="ellipse">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rgbClr val="C00000"/>
                </a:solidFill>
              </a:rPr>
              <a:t>Agile </a:t>
            </a:r>
            <a:br>
              <a:rPr lang="en-US" sz="3000" b="1" dirty="0">
                <a:solidFill>
                  <a:srgbClr val="C00000"/>
                </a:solidFill>
              </a:rPr>
            </a:br>
            <a:r>
              <a:rPr lang="en-US" sz="3000" b="1" dirty="0">
                <a:solidFill>
                  <a:srgbClr val="C00000"/>
                </a:solidFill>
              </a:rPr>
              <a:t>Mindset</a:t>
            </a:r>
          </a:p>
        </p:txBody>
      </p:sp>
      <p:sp>
        <p:nvSpPr>
          <p:cNvPr id="18" name="TextBox 17">
            <a:extLst>
              <a:ext uri="{FF2B5EF4-FFF2-40B4-BE49-F238E27FC236}">
                <a16:creationId xmlns:a16="http://schemas.microsoft.com/office/drawing/2014/main" id="{A848F33C-4F59-B34D-B027-681F907CABC5}"/>
              </a:ext>
            </a:extLst>
          </p:cNvPr>
          <p:cNvSpPr txBox="1"/>
          <p:nvPr/>
        </p:nvSpPr>
        <p:spPr>
          <a:xfrm>
            <a:off x="2208360" y="3373903"/>
            <a:ext cx="1296957" cy="1261884"/>
          </a:xfrm>
          <a:prstGeom prst="rect">
            <a:avLst/>
          </a:prstGeom>
          <a:noFill/>
        </p:spPr>
        <p:txBody>
          <a:bodyPr wrap="none" rtlCol="0">
            <a:spAutoFit/>
          </a:bodyPr>
          <a:lstStyle/>
          <a:p>
            <a:pPr algn="ctr"/>
            <a:r>
              <a:rPr lang="en-US" sz="4400" b="1" dirty="0">
                <a:solidFill>
                  <a:srgbClr val="C00000"/>
                </a:solidFill>
                <a:latin typeface="Calibri" panose="020F0502020204030204" pitchFamily="34" charset="0"/>
                <a:cs typeface="Calibri" panose="020F0502020204030204" pitchFamily="34" charset="0"/>
              </a:rPr>
              <a:t>4</a:t>
            </a:r>
          </a:p>
          <a:p>
            <a:pPr algn="ctr"/>
            <a:r>
              <a:rPr lang="en-US" sz="3200" b="1" dirty="0">
                <a:solidFill>
                  <a:srgbClr val="C00000"/>
                </a:solidFill>
                <a:latin typeface="Calibri" panose="020F0502020204030204" pitchFamily="34" charset="0"/>
                <a:cs typeface="Calibri" panose="020F0502020204030204" pitchFamily="34" charset="0"/>
              </a:rPr>
              <a:t>Values</a:t>
            </a:r>
          </a:p>
        </p:txBody>
      </p:sp>
      <p:sp>
        <p:nvSpPr>
          <p:cNvPr id="19" name="TextBox 18">
            <a:extLst>
              <a:ext uri="{FF2B5EF4-FFF2-40B4-BE49-F238E27FC236}">
                <a16:creationId xmlns:a16="http://schemas.microsoft.com/office/drawing/2014/main" id="{B44A5711-2FAF-604E-9FE6-AB68FEBCD4EE}"/>
              </a:ext>
            </a:extLst>
          </p:cNvPr>
          <p:cNvSpPr txBox="1"/>
          <p:nvPr/>
        </p:nvSpPr>
        <p:spPr>
          <a:xfrm>
            <a:off x="3675551" y="3373903"/>
            <a:ext cx="1832553" cy="1261884"/>
          </a:xfrm>
          <a:prstGeom prst="rect">
            <a:avLst/>
          </a:prstGeom>
          <a:noFill/>
        </p:spPr>
        <p:txBody>
          <a:bodyPr wrap="none" rtlCol="0">
            <a:spAutoFit/>
          </a:bodyPr>
          <a:lstStyle/>
          <a:p>
            <a:pPr algn="ctr"/>
            <a:r>
              <a:rPr lang="en-US" sz="4400" b="1" dirty="0">
                <a:solidFill>
                  <a:srgbClr val="C00000"/>
                </a:solidFill>
                <a:latin typeface="Calibri" panose="020F0502020204030204" pitchFamily="34" charset="0"/>
                <a:cs typeface="Calibri" panose="020F0502020204030204" pitchFamily="34" charset="0"/>
              </a:rPr>
              <a:t>12</a:t>
            </a:r>
          </a:p>
          <a:p>
            <a:pPr algn="ctr"/>
            <a:r>
              <a:rPr lang="en-US" sz="3200" b="1" dirty="0">
                <a:solidFill>
                  <a:srgbClr val="C00000"/>
                </a:solidFill>
                <a:latin typeface="Calibri" panose="020F0502020204030204" pitchFamily="34" charset="0"/>
                <a:cs typeface="Calibri" panose="020F0502020204030204" pitchFamily="34" charset="0"/>
              </a:rPr>
              <a:t>Principles</a:t>
            </a:r>
          </a:p>
        </p:txBody>
      </p:sp>
      <p:sp>
        <p:nvSpPr>
          <p:cNvPr id="20" name="TextBox 19">
            <a:extLst>
              <a:ext uri="{FF2B5EF4-FFF2-40B4-BE49-F238E27FC236}">
                <a16:creationId xmlns:a16="http://schemas.microsoft.com/office/drawing/2014/main" id="{6EFE3235-7A25-C542-86F6-789B09303669}"/>
              </a:ext>
            </a:extLst>
          </p:cNvPr>
          <p:cNvSpPr txBox="1"/>
          <p:nvPr/>
        </p:nvSpPr>
        <p:spPr>
          <a:xfrm>
            <a:off x="5933642" y="3799302"/>
            <a:ext cx="1698478"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Practices</a:t>
            </a:r>
          </a:p>
        </p:txBody>
      </p:sp>
      <p:sp>
        <p:nvSpPr>
          <p:cNvPr id="23" name="Rounded Rectangle 22">
            <a:extLst>
              <a:ext uri="{FF2B5EF4-FFF2-40B4-BE49-F238E27FC236}">
                <a16:creationId xmlns:a16="http://schemas.microsoft.com/office/drawing/2014/main" id="{5AFE0204-6133-8049-8994-1B49E581C047}"/>
              </a:ext>
            </a:extLst>
          </p:cNvPr>
          <p:cNvSpPr>
            <a:spLocks noChangeArrowheads="1"/>
          </p:cNvSpPr>
          <p:nvPr/>
        </p:nvSpPr>
        <p:spPr bwMode="auto">
          <a:xfrm>
            <a:off x="6017290" y="2500359"/>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latin typeface="+mn-lt"/>
              <a:ea typeface="+mn-ea"/>
            </a:endParaRPr>
          </a:p>
        </p:txBody>
      </p:sp>
      <p:sp>
        <p:nvSpPr>
          <p:cNvPr id="24" name="Rounded Rectangle 23">
            <a:extLst>
              <a:ext uri="{FF2B5EF4-FFF2-40B4-BE49-F238E27FC236}">
                <a16:creationId xmlns:a16="http://schemas.microsoft.com/office/drawing/2014/main" id="{BD431D40-4D19-0147-92F1-5D68E01C8A90}"/>
              </a:ext>
            </a:extLst>
          </p:cNvPr>
          <p:cNvSpPr>
            <a:spLocks noChangeArrowheads="1"/>
          </p:cNvSpPr>
          <p:nvPr/>
        </p:nvSpPr>
        <p:spPr bwMode="auto">
          <a:xfrm>
            <a:off x="6287843" y="4438299"/>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latin typeface="+mn-lt"/>
              <a:ea typeface="+mn-ea"/>
            </a:endParaRPr>
          </a:p>
        </p:txBody>
      </p:sp>
      <p:sp>
        <p:nvSpPr>
          <p:cNvPr id="25" name="Rounded Rectangle 24">
            <a:extLst>
              <a:ext uri="{FF2B5EF4-FFF2-40B4-BE49-F238E27FC236}">
                <a16:creationId xmlns:a16="http://schemas.microsoft.com/office/drawing/2014/main" id="{92269460-EA4A-984D-A08D-58D56A4EF101}"/>
              </a:ext>
            </a:extLst>
          </p:cNvPr>
          <p:cNvSpPr>
            <a:spLocks noChangeArrowheads="1"/>
          </p:cNvSpPr>
          <p:nvPr/>
        </p:nvSpPr>
        <p:spPr bwMode="auto">
          <a:xfrm>
            <a:off x="7547237" y="2576860"/>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latin typeface="+mn-lt"/>
              <a:ea typeface="+mn-ea"/>
            </a:endParaRPr>
          </a:p>
        </p:txBody>
      </p:sp>
      <p:sp>
        <p:nvSpPr>
          <p:cNvPr id="26" name="Rounded Rectangle 25">
            <a:extLst>
              <a:ext uri="{FF2B5EF4-FFF2-40B4-BE49-F238E27FC236}">
                <a16:creationId xmlns:a16="http://schemas.microsoft.com/office/drawing/2014/main" id="{4F4ABA90-3304-BA40-923F-6F7F96AC8DA1}"/>
              </a:ext>
            </a:extLst>
          </p:cNvPr>
          <p:cNvSpPr>
            <a:spLocks noChangeArrowheads="1"/>
          </p:cNvSpPr>
          <p:nvPr/>
        </p:nvSpPr>
        <p:spPr bwMode="auto">
          <a:xfrm>
            <a:off x="6253623" y="3238549"/>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latin typeface="+mn-lt"/>
              <a:ea typeface="+mn-ea"/>
            </a:endParaRPr>
          </a:p>
        </p:txBody>
      </p:sp>
      <p:sp>
        <p:nvSpPr>
          <p:cNvPr id="28" name="Rounded Rectangle 27">
            <a:extLst>
              <a:ext uri="{FF2B5EF4-FFF2-40B4-BE49-F238E27FC236}">
                <a16:creationId xmlns:a16="http://schemas.microsoft.com/office/drawing/2014/main" id="{A842D3F4-8AEA-9F4B-86E1-1AF54A499A9C}"/>
              </a:ext>
            </a:extLst>
          </p:cNvPr>
          <p:cNvSpPr>
            <a:spLocks noChangeArrowheads="1"/>
          </p:cNvSpPr>
          <p:nvPr/>
        </p:nvSpPr>
        <p:spPr bwMode="auto">
          <a:xfrm>
            <a:off x="7675545" y="3361727"/>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latin typeface="+mn-lt"/>
              <a:ea typeface="+mn-ea"/>
            </a:endParaRPr>
          </a:p>
        </p:txBody>
      </p:sp>
      <p:sp>
        <p:nvSpPr>
          <p:cNvPr id="29" name="Rounded Rectangle 28">
            <a:extLst>
              <a:ext uri="{FF2B5EF4-FFF2-40B4-BE49-F238E27FC236}">
                <a16:creationId xmlns:a16="http://schemas.microsoft.com/office/drawing/2014/main" id="{742B0B35-5A6E-1F4B-8D48-941D223EAE27}"/>
              </a:ext>
            </a:extLst>
          </p:cNvPr>
          <p:cNvSpPr>
            <a:spLocks noChangeArrowheads="1"/>
          </p:cNvSpPr>
          <p:nvPr/>
        </p:nvSpPr>
        <p:spPr bwMode="auto">
          <a:xfrm>
            <a:off x="7753964" y="4049221"/>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latin typeface="+mn-lt"/>
              <a:ea typeface="+mn-ea"/>
            </a:endParaRPr>
          </a:p>
        </p:txBody>
      </p:sp>
      <p:sp>
        <p:nvSpPr>
          <p:cNvPr id="30" name="Rounded Rectangle 29">
            <a:extLst>
              <a:ext uri="{FF2B5EF4-FFF2-40B4-BE49-F238E27FC236}">
                <a16:creationId xmlns:a16="http://schemas.microsoft.com/office/drawing/2014/main" id="{778D0D53-4970-3C42-8AE4-3BC3827D7BF2}"/>
              </a:ext>
            </a:extLst>
          </p:cNvPr>
          <p:cNvSpPr>
            <a:spLocks noChangeArrowheads="1"/>
          </p:cNvSpPr>
          <p:nvPr/>
        </p:nvSpPr>
        <p:spPr bwMode="auto">
          <a:xfrm>
            <a:off x="5662464" y="1918126"/>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latin typeface="+mn-lt"/>
              <a:ea typeface="+mn-ea"/>
            </a:endParaRPr>
          </a:p>
        </p:txBody>
      </p:sp>
      <p:sp>
        <p:nvSpPr>
          <p:cNvPr id="31" name="Rounded Rectangle 30">
            <a:extLst>
              <a:ext uri="{FF2B5EF4-FFF2-40B4-BE49-F238E27FC236}">
                <a16:creationId xmlns:a16="http://schemas.microsoft.com/office/drawing/2014/main" id="{FF876C5D-91A3-194F-A909-3C69CED90653}"/>
              </a:ext>
            </a:extLst>
          </p:cNvPr>
          <p:cNvSpPr>
            <a:spLocks noChangeArrowheads="1"/>
          </p:cNvSpPr>
          <p:nvPr/>
        </p:nvSpPr>
        <p:spPr bwMode="auto">
          <a:xfrm>
            <a:off x="7589611" y="4884543"/>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latin typeface="+mn-lt"/>
              <a:ea typeface="+mn-ea"/>
            </a:endParaRPr>
          </a:p>
        </p:txBody>
      </p:sp>
      <p:sp>
        <p:nvSpPr>
          <p:cNvPr id="32" name="Rounded Rectangle 31">
            <a:extLst>
              <a:ext uri="{FF2B5EF4-FFF2-40B4-BE49-F238E27FC236}">
                <a16:creationId xmlns:a16="http://schemas.microsoft.com/office/drawing/2014/main" id="{EFE8B808-01FB-A442-AAEC-6A4B662DCDD3}"/>
              </a:ext>
            </a:extLst>
          </p:cNvPr>
          <p:cNvSpPr>
            <a:spLocks noChangeArrowheads="1"/>
          </p:cNvSpPr>
          <p:nvPr/>
        </p:nvSpPr>
        <p:spPr bwMode="auto">
          <a:xfrm>
            <a:off x="7242878" y="5599562"/>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latin typeface="+mn-lt"/>
              <a:ea typeface="+mn-ea"/>
            </a:endParaRPr>
          </a:p>
        </p:txBody>
      </p:sp>
      <p:sp>
        <p:nvSpPr>
          <p:cNvPr id="33" name="Rounded Rectangle 32">
            <a:extLst>
              <a:ext uri="{FF2B5EF4-FFF2-40B4-BE49-F238E27FC236}">
                <a16:creationId xmlns:a16="http://schemas.microsoft.com/office/drawing/2014/main" id="{F825B2B5-B447-4744-B2E9-E6695FD2EEDF}"/>
              </a:ext>
            </a:extLst>
          </p:cNvPr>
          <p:cNvSpPr>
            <a:spLocks noChangeArrowheads="1"/>
          </p:cNvSpPr>
          <p:nvPr/>
        </p:nvSpPr>
        <p:spPr bwMode="auto">
          <a:xfrm>
            <a:off x="5938890" y="5090586"/>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latin typeface="+mn-lt"/>
              <a:ea typeface="+mn-ea"/>
            </a:endParaRPr>
          </a:p>
        </p:txBody>
      </p:sp>
      <p:sp>
        <p:nvSpPr>
          <p:cNvPr id="34" name="Rounded Rectangle 33">
            <a:extLst>
              <a:ext uri="{FF2B5EF4-FFF2-40B4-BE49-F238E27FC236}">
                <a16:creationId xmlns:a16="http://schemas.microsoft.com/office/drawing/2014/main" id="{23A76EF0-6665-1C43-98D0-1E7694403D71}"/>
              </a:ext>
            </a:extLst>
          </p:cNvPr>
          <p:cNvSpPr>
            <a:spLocks noChangeArrowheads="1"/>
          </p:cNvSpPr>
          <p:nvPr/>
        </p:nvSpPr>
        <p:spPr bwMode="auto">
          <a:xfrm>
            <a:off x="5380001" y="5702761"/>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latin typeface="+mn-lt"/>
              <a:ea typeface="+mn-ea"/>
            </a:endParaRPr>
          </a:p>
        </p:txBody>
      </p:sp>
      <p:sp>
        <p:nvSpPr>
          <p:cNvPr id="35" name="Rounded Rectangle 34">
            <a:extLst>
              <a:ext uri="{FF2B5EF4-FFF2-40B4-BE49-F238E27FC236}">
                <a16:creationId xmlns:a16="http://schemas.microsoft.com/office/drawing/2014/main" id="{88EA18D0-452A-5A42-B6A3-F71704CF4BEE}"/>
              </a:ext>
            </a:extLst>
          </p:cNvPr>
          <p:cNvSpPr>
            <a:spLocks noChangeArrowheads="1"/>
          </p:cNvSpPr>
          <p:nvPr/>
        </p:nvSpPr>
        <p:spPr bwMode="auto">
          <a:xfrm>
            <a:off x="7094573" y="1889366"/>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latin typeface="+mn-lt"/>
              <a:ea typeface="+mn-ea"/>
            </a:endParaRPr>
          </a:p>
        </p:txBody>
      </p:sp>
    </p:spTree>
    <p:extLst>
      <p:ext uri="{BB962C8B-B14F-4D97-AF65-F5344CB8AC3E}">
        <p14:creationId xmlns:p14="http://schemas.microsoft.com/office/powerpoint/2010/main" val="5830015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54C455F-7777-F74D-994B-8A7E7CE4387A}"/>
              </a:ext>
            </a:extLst>
          </p:cNvPr>
          <p:cNvSpPr>
            <a:spLocks noGrp="1"/>
          </p:cNvSpPr>
          <p:nvPr>
            <p:ph type="sldNum" sz="quarter" idx="12"/>
          </p:nvPr>
        </p:nvSpPr>
        <p:spPr/>
        <p:txBody>
          <a:bodyPr/>
          <a:lstStyle/>
          <a:p>
            <a:pPr>
              <a:defRPr/>
            </a:pPr>
            <a:fld id="{E78C9E75-97FD-45D9-8ED3-955348887BB1}" type="slidenum">
              <a:rPr lang="zh-TW" altLang="en-US" smtClean="0"/>
              <a:pPr>
                <a:defRPr/>
              </a:pPr>
              <a:t>36</a:t>
            </a:fld>
            <a:endParaRPr lang="zh-TW" altLang="en-US"/>
          </a:p>
        </p:txBody>
      </p:sp>
      <p:sp>
        <p:nvSpPr>
          <p:cNvPr id="5" name="Footer Placeholder 4">
            <a:extLst>
              <a:ext uri="{FF2B5EF4-FFF2-40B4-BE49-F238E27FC236}">
                <a16:creationId xmlns:a16="http://schemas.microsoft.com/office/drawing/2014/main" id="{B56EF0FA-8DC0-984A-B053-CF6F8478D87A}"/>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6" name="Title 1">
            <a:extLst>
              <a:ext uri="{FF2B5EF4-FFF2-40B4-BE49-F238E27FC236}">
                <a16:creationId xmlns:a16="http://schemas.microsoft.com/office/drawing/2014/main" id="{3261C494-E02B-784B-9D5F-819515FA6F70}"/>
              </a:ext>
            </a:extLst>
          </p:cNvPr>
          <p:cNvSpPr txBox="1">
            <a:spLocks/>
          </p:cNvSpPr>
          <p:nvPr/>
        </p:nvSpPr>
        <p:spPr bwMode="auto">
          <a:xfrm>
            <a:off x="489450" y="116632"/>
            <a:ext cx="8229600"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kumimoji="0" lang="en-US" dirty="0">
                <a:solidFill>
                  <a:srgbClr val="C00000"/>
                </a:solidFill>
              </a:rPr>
              <a:t>Agile </a:t>
            </a:r>
            <a:r>
              <a:rPr kumimoji="0" lang="en-US" dirty="0">
                <a:solidFill>
                  <a:schemeClr val="tx2"/>
                </a:solidFill>
              </a:rPr>
              <a:t>is a Blanket Term for </a:t>
            </a:r>
            <a:br>
              <a:rPr kumimoji="0" lang="en-US" dirty="0">
                <a:solidFill>
                  <a:schemeClr val="tx2"/>
                </a:solidFill>
              </a:rPr>
            </a:br>
            <a:r>
              <a:rPr kumimoji="0" lang="en-US" dirty="0">
                <a:solidFill>
                  <a:srgbClr val="C00000"/>
                </a:solidFill>
              </a:rPr>
              <a:t>Many Approaches</a:t>
            </a:r>
          </a:p>
        </p:txBody>
      </p:sp>
      <p:sp>
        <p:nvSpPr>
          <p:cNvPr id="17" name="Oval 16">
            <a:extLst>
              <a:ext uri="{FF2B5EF4-FFF2-40B4-BE49-F238E27FC236}">
                <a16:creationId xmlns:a16="http://schemas.microsoft.com/office/drawing/2014/main" id="{6DD1498D-CCED-C94D-A2FB-A26D7153591B}"/>
              </a:ext>
            </a:extLst>
          </p:cNvPr>
          <p:cNvSpPr/>
          <p:nvPr/>
        </p:nvSpPr>
        <p:spPr>
          <a:xfrm>
            <a:off x="1331641" y="1412777"/>
            <a:ext cx="6583360" cy="5080098"/>
          </a:xfrm>
          <a:prstGeom prst="ellipse">
            <a:avLst/>
          </a:prstGeom>
          <a:solidFill>
            <a:srgbClr val="FFD57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3000" b="1" dirty="0">
              <a:solidFill>
                <a:schemeClr val="tx1"/>
              </a:solidFill>
            </a:endParaRPr>
          </a:p>
        </p:txBody>
      </p:sp>
      <p:sp>
        <p:nvSpPr>
          <p:cNvPr id="14" name="Oval 13">
            <a:extLst>
              <a:ext uri="{FF2B5EF4-FFF2-40B4-BE49-F238E27FC236}">
                <a16:creationId xmlns:a16="http://schemas.microsoft.com/office/drawing/2014/main" id="{A8BBD234-56FF-5142-AB28-F41F2B3F93CF}"/>
              </a:ext>
            </a:extLst>
          </p:cNvPr>
          <p:cNvSpPr/>
          <p:nvPr/>
        </p:nvSpPr>
        <p:spPr>
          <a:xfrm>
            <a:off x="2896755" y="2641479"/>
            <a:ext cx="4627573" cy="3595833"/>
          </a:xfrm>
          <a:prstGeom prst="ellipse">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3000" b="1" dirty="0">
              <a:solidFill>
                <a:schemeClr val="tx1"/>
              </a:solidFill>
            </a:endParaRPr>
          </a:p>
        </p:txBody>
      </p:sp>
      <p:sp>
        <p:nvSpPr>
          <p:cNvPr id="21" name="Oval 20">
            <a:extLst>
              <a:ext uri="{FF2B5EF4-FFF2-40B4-BE49-F238E27FC236}">
                <a16:creationId xmlns:a16="http://schemas.microsoft.com/office/drawing/2014/main" id="{FC0C3A75-28C8-4E43-A22E-A54BAB72396E}"/>
              </a:ext>
            </a:extLst>
          </p:cNvPr>
          <p:cNvSpPr/>
          <p:nvPr/>
        </p:nvSpPr>
        <p:spPr>
          <a:xfrm>
            <a:off x="2051720" y="3212976"/>
            <a:ext cx="2117570" cy="1174276"/>
          </a:xfrm>
          <a:prstGeom prst="ellipse">
            <a:avLst/>
          </a:prstGeom>
          <a:solidFill>
            <a:schemeClr val="accent6">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rgbClr val="C00000"/>
                </a:solidFill>
              </a:rPr>
              <a:t>Kanban</a:t>
            </a:r>
          </a:p>
        </p:txBody>
      </p:sp>
      <p:sp>
        <p:nvSpPr>
          <p:cNvPr id="23" name="Oval 22">
            <a:extLst>
              <a:ext uri="{FF2B5EF4-FFF2-40B4-BE49-F238E27FC236}">
                <a16:creationId xmlns:a16="http://schemas.microsoft.com/office/drawing/2014/main" id="{760BFF1E-3236-C44E-8E0C-038C67CD2E46}"/>
              </a:ext>
            </a:extLst>
          </p:cNvPr>
          <p:cNvSpPr/>
          <p:nvPr/>
        </p:nvSpPr>
        <p:spPr>
          <a:xfrm>
            <a:off x="4415735" y="4208512"/>
            <a:ext cx="1386097" cy="744006"/>
          </a:xfrm>
          <a:prstGeom prst="ellipse">
            <a:avLst/>
          </a:prstGeom>
          <a:solidFill>
            <a:schemeClr val="accent6">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rgbClr val="C00000"/>
                </a:solidFill>
              </a:rPr>
              <a:t>Crystal</a:t>
            </a:r>
          </a:p>
        </p:txBody>
      </p:sp>
      <p:sp>
        <p:nvSpPr>
          <p:cNvPr id="24" name="TextBox 23">
            <a:extLst>
              <a:ext uri="{FF2B5EF4-FFF2-40B4-BE49-F238E27FC236}">
                <a16:creationId xmlns:a16="http://schemas.microsoft.com/office/drawing/2014/main" id="{4AEAC587-2CBC-964B-A173-1A8720D988E3}"/>
              </a:ext>
            </a:extLst>
          </p:cNvPr>
          <p:cNvSpPr txBox="1"/>
          <p:nvPr/>
        </p:nvSpPr>
        <p:spPr>
          <a:xfrm>
            <a:off x="4572000" y="2708920"/>
            <a:ext cx="1353256" cy="769441"/>
          </a:xfrm>
          <a:prstGeom prst="rect">
            <a:avLst/>
          </a:prstGeom>
          <a:noFill/>
        </p:spPr>
        <p:txBody>
          <a:bodyPr wrap="none" rtlCol="0">
            <a:spAutoFit/>
          </a:bodyPr>
          <a:lstStyle/>
          <a:p>
            <a:pPr algn="ctr"/>
            <a:r>
              <a:rPr lang="en-US" sz="4400" b="1" dirty="0">
                <a:solidFill>
                  <a:srgbClr val="C00000"/>
                </a:solidFill>
                <a:latin typeface="Calibri" panose="020F0502020204030204" pitchFamily="34" charset="0"/>
                <a:cs typeface="Calibri" panose="020F0502020204030204" pitchFamily="34" charset="0"/>
              </a:rPr>
              <a:t>Agile</a:t>
            </a:r>
            <a:endParaRPr lang="en-US" sz="3200" b="1" dirty="0">
              <a:solidFill>
                <a:srgbClr val="C00000"/>
              </a:solidFill>
              <a:latin typeface="Calibri" panose="020F0502020204030204" pitchFamily="34" charset="0"/>
              <a:cs typeface="Calibri" panose="020F0502020204030204" pitchFamily="34" charset="0"/>
            </a:endParaRPr>
          </a:p>
        </p:txBody>
      </p:sp>
      <p:sp>
        <p:nvSpPr>
          <p:cNvPr id="25" name="Oval 24">
            <a:extLst>
              <a:ext uri="{FF2B5EF4-FFF2-40B4-BE49-F238E27FC236}">
                <a16:creationId xmlns:a16="http://schemas.microsoft.com/office/drawing/2014/main" id="{A5FEF057-0BE5-CA48-B182-7ADD8FA50B42}"/>
              </a:ext>
            </a:extLst>
          </p:cNvPr>
          <p:cNvSpPr/>
          <p:nvPr/>
        </p:nvSpPr>
        <p:spPr>
          <a:xfrm>
            <a:off x="5257771" y="3456115"/>
            <a:ext cx="2117570" cy="854661"/>
          </a:xfrm>
          <a:prstGeom prst="ellipse">
            <a:avLst/>
          </a:prstGeom>
          <a:solidFill>
            <a:schemeClr val="accent6">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err="1">
                <a:solidFill>
                  <a:schemeClr val="tx1"/>
                </a:solidFill>
              </a:rPr>
              <a:t>ScrumBan</a:t>
            </a:r>
            <a:endParaRPr lang="en-US" sz="3000" b="1" dirty="0">
              <a:solidFill>
                <a:schemeClr val="tx1"/>
              </a:solidFill>
            </a:endParaRPr>
          </a:p>
        </p:txBody>
      </p:sp>
      <p:sp>
        <p:nvSpPr>
          <p:cNvPr id="26" name="Oval 25">
            <a:extLst>
              <a:ext uri="{FF2B5EF4-FFF2-40B4-BE49-F238E27FC236}">
                <a16:creationId xmlns:a16="http://schemas.microsoft.com/office/drawing/2014/main" id="{CBA9DBA1-064E-A740-BBA6-C0EC84450A6B}"/>
              </a:ext>
            </a:extLst>
          </p:cNvPr>
          <p:cNvSpPr/>
          <p:nvPr/>
        </p:nvSpPr>
        <p:spPr>
          <a:xfrm>
            <a:off x="3080357" y="4456229"/>
            <a:ext cx="1386097" cy="744006"/>
          </a:xfrm>
          <a:prstGeom prst="ellipse">
            <a:avLst/>
          </a:prstGeom>
          <a:solidFill>
            <a:schemeClr val="accent6">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rgbClr val="C00000"/>
                </a:solidFill>
              </a:rPr>
              <a:t>Scrum</a:t>
            </a:r>
          </a:p>
        </p:txBody>
      </p:sp>
      <p:sp>
        <p:nvSpPr>
          <p:cNvPr id="27" name="Oval 26">
            <a:extLst>
              <a:ext uri="{FF2B5EF4-FFF2-40B4-BE49-F238E27FC236}">
                <a16:creationId xmlns:a16="http://schemas.microsoft.com/office/drawing/2014/main" id="{6DAEF4B6-DBAB-E240-A033-A3D6B8C58C1C}"/>
              </a:ext>
            </a:extLst>
          </p:cNvPr>
          <p:cNvSpPr/>
          <p:nvPr/>
        </p:nvSpPr>
        <p:spPr>
          <a:xfrm>
            <a:off x="3707905" y="5061258"/>
            <a:ext cx="942152" cy="744006"/>
          </a:xfrm>
          <a:prstGeom prst="ellipse">
            <a:avLst/>
          </a:prstGeom>
          <a:solidFill>
            <a:schemeClr val="accent6">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rgbClr val="C00000"/>
                </a:solidFill>
              </a:rPr>
              <a:t>XP</a:t>
            </a:r>
          </a:p>
        </p:txBody>
      </p:sp>
      <p:sp>
        <p:nvSpPr>
          <p:cNvPr id="28" name="TextBox 27">
            <a:extLst>
              <a:ext uri="{FF2B5EF4-FFF2-40B4-BE49-F238E27FC236}">
                <a16:creationId xmlns:a16="http://schemas.microsoft.com/office/drawing/2014/main" id="{E75DA2DF-B7E6-9B42-A4AE-376318662A98}"/>
              </a:ext>
            </a:extLst>
          </p:cNvPr>
          <p:cNvSpPr txBox="1"/>
          <p:nvPr/>
        </p:nvSpPr>
        <p:spPr>
          <a:xfrm>
            <a:off x="3865691" y="1621761"/>
            <a:ext cx="1289135" cy="769441"/>
          </a:xfrm>
          <a:prstGeom prst="rect">
            <a:avLst/>
          </a:prstGeom>
          <a:noFill/>
        </p:spPr>
        <p:txBody>
          <a:bodyPr wrap="none" rtlCol="0">
            <a:spAutoFit/>
          </a:bodyPr>
          <a:lstStyle/>
          <a:p>
            <a:pPr algn="ctr"/>
            <a:r>
              <a:rPr lang="en-US" sz="4400" b="1" dirty="0">
                <a:solidFill>
                  <a:srgbClr val="C00000"/>
                </a:solidFill>
                <a:latin typeface="Calibri" panose="020F0502020204030204" pitchFamily="34" charset="0"/>
                <a:cs typeface="Calibri" panose="020F0502020204030204" pitchFamily="34" charset="0"/>
              </a:rPr>
              <a:t>Lean</a:t>
            </a:r>
            <a:endParaRPr lang="en-US" sz="3200" b="1" dirty="0">
              <a:solidFill>
                <a:srgbClr val="C00000"/>
              </a:solidFill>
              <a:latin typeface="Calibri" panose="020F0502020204030204" pitchFamily="34" charset="0"/>
              <a:cs typeface="Calibri" panose="020F0502020204030204" pitchFamily="34" charset="0"/>
            </a:endParaRPr>
          </a:p>
        </p:txBody>
      </p:sp>
      <p:sp>
        <p:nvSpPr>
          <p:cNvPr id="29" name="Oval 28">
            <a:extLst>
              <a:ext uri="{FF2B5EF4-FFF2-40B4-BE49-F238E27FC236}">
                <a16:creationId xmlns:a16="http://schemas.microsoft.com/office/drawing/2014/main" id="{50E0AB02-ED02-1A4A-B3D9-F28F6F433414}"/>
              </a:ext>
            </a:extLst>
          </p:cNvPr>
          <p:cNvSpPr/>
          <p:nvPr/>
        </p:nvSpPr>
        <p:spPr>
          <a:xfrm>
            <a:off x="4716016" y="5013176"/>
            <a:ext cx="748308" cy="744006"/>
          </a:xfrm>
          <a:prstGeom prst="ellipse">
            <a:avLst/>
          </a:prstGeom>
          <a:solidFill>
            <a:schemeClr val="accent6">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chemeClr val="tx1"/>
                </a:solidFill>
              </a:rPr>
              <a:t>FDD</a:t>
            </a:r>
          </a:p>
        </p:txBody>
      </p:sp>
      <p:sp>
        <p:nvSpPr>
          <p:cNvPr id="30" name="Oval 29">
            <a:extLst>
              <a:ext uri="{FF2B5EF4-FFF2-40B4-BE49-F238E27FC236}">
                <a16:creationId xmlns:a16="http://schemas.microsoft.com/office/drawing/2014/main" id="{3181F7FB-C1A3-E446-A729-AF13A235942E}"/>
              </a:ext>
            </a:extLst>
          </p:cNvPr>
          <p:cNvSpPr/>
          <p:nvPr/>
        </p:nvSpPr>
        <p:spPr>
          <a:xfrm>
            <a:off x="5427678" y="5296269"/>
            <a:ext cx="1088538" cy="744006"/>
          </a:xfrm>
          <a:prstGeom prst="ellipse">
            <a:avLst/>
          </a:prstGeom>
          <a:solidFill>
            <a:schemeClr val="accent6">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chemeClr val="tx1"/>
                </a:solidFill>
              </a:rPr>
              <a:t>DSDM</a:t>
            </a:r>
          </a:p>
        </p:txBody>
      </p:sp>
      <p:sp>
        <p:nvSpPr>
          <p:cNvPr id="31" name="Oval 30">
            <a:extLst>
              <a:ext uri="{FF2B5EF4-FFF2-40B4-BE49-F238E27FC236}">
                <a16:creationId xmlns:a16="http://schemas.microsoft.com/office/drawing/2014/main" id="{1026E621-967F-1641-8173-373D97309D1B}"/>
              </a:ext>
            </a:extLst>
          </p:cNvPr>
          <p:cNvSpPr/>
          <p:nvPr/>
        </p:nvSpPr>
        <p:spPr>
          <a:xfrm>
            <a:off x="5914771" y="4415551"/>
            <a:ext cx="1060703" cy="744006"/>
          </a:xfrm>
          <a:prstGeom prst="ellipse">
            <a:avLst/>
          </a:prstGeom>
          <a:solidFill>
            <a:schemeClr val="accent6">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chemeClr val="tx1"/>
                </a:solidFill>
              </a:rPr>
              <a:t>AUP</a:t>
            </a:r>
          </a:p>
        </p:txBody>
      </p:sp>
    </p:spTree>
    <p:extLst>
      <p:ext uri="{BB962C8B-B14F-4D97-AF65-F5344CB8AC3E}">
        <p14:creationId xmlns:p14="http://schemas.microsoft.com/office/powerpoint/2010/main" val="3538458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21995-500D-F342-84F8-BD460402108F}"/>
              </a:ext>
            </a:extLst>
          </p:cNvPr>
          <p:cNvSpPr>
            <a:spLocks noGrp="1"/>
          </p:cNvSpPr>
          <p:nvPr>
            <p:ph type="title"/>
          </p:nvPr>
        </p:nvSpPr>
        <p:spPr>
          <a:xfrm>
            <a:off x="457200" y="1844824"/>
            <a:ext cx="8229600" cy="4675038"/>
          </a:xfrm>
        </p:spPr>
        <p:txBody>
          <a:bodyPr/>
          <a:lstStyle/>
          <a:p>
            <a:r>
              <a:rPr lang="en-US" sz="4000" dirty="0">
                <a:solidFill>
                  <a:srgbClr val="C00000"/>
                </a:solidFill>
              </a:rPr>
              <a:t>Agile</a:t>
            </a:r>
            <a:r>
              <a:rPr lang="en-US" sz="4000" dirty="0"/>
              <a:t> is a </a:t>
            </a:r>
            <a:r>
              <a:rPr lang="en-US" sz="4000" dirty="0">
                <a:solidFill>
                  <a:srgbClr val="C00000"/>
                </a:solidFill>
              </a:rPr>
              <a:t>mindset</a:t>
            </a:r>
            <a:r>
              <a:rPr lang="en-US" sz="4000" dirty="0"/>
              <a:t> defined by </a:t>
            </a:r>
            <a:r>
              <a:rPr lang="en-US" sz="4000" dirty="0">
                <a:solidFill>
                  <a:srgbClr val="C00000"/>
                </a:solidFill>
              </a:rPr>
              <a:t>4 values</a:t>
            </a:r>
            <a:r>
              <a:rPr lang="en-US" sz="4000" dirty="0"/>
              <a:t>, guided by </a:t>
            </a:r>
            <a:r>
              <a:rPr lang="en-US" sz="4000" dirty="0">
                <a:solidFill>
                  <a:srgbClr val="C00000"/>
                </a:solidFill>
              </a:rPr>
              <a:t>12 principles</a:t>
            </a:r>
            <a:r>
              <a:rPr lang="en-US" sz="4000" dirty="0"/>
              <a:t>, and manifested through many different </a:t>
            </a:r>
            <a:r>
              <a:rPr lang="en-US" sz="4000" dirty="0">
                <a:solidFill>
                  <a:srgbClr val="C00000"/>
                </a:solidFill>
              </a:rPr>
              <a:t>practices</a:t>
            </a:r>
            <a:r>
              <a:rPr lang="en-US" sz="4000" dirty="0"/>
              <a:t>.</a:t>
            </a:r>
            <a:br>
              <a:rPr lang="en-US" sz="4000" dirty="0"/>
            </a:br>
            <a:r>
              <a:rPr lang="en-US" sz="4000" dirty="0"/>
              <a:t> </a:t>
            </a:r>
            <a:br>
              <a:rPr lang="en-US" sz="4000" dirty="0"/>
            </a:br>
            <a:r>
              <a:rPr lang="en-US" sz="4000" dirty="0"/>
              <a:t>Agile practitioners select practices based on their needs.</a:t>
            </a:r>
          </a:p>
        </p:txBody>
      </p:sp>
      <p:sp>
        <p:nvSpPr>
          <p:cNvPr id="4" name="Slide Number Placeholder 3">
            <a:extLst>
              <a:ext uri="{FF2B5EF4-FFF2-40B4-BE49-F238E27FC236}">
                <a16:creationId xmlns:a16="http://schemas.microsoft.com/office/drawing/2014/main" id="{C54C455F-7777-F74D-994B-8A7E7CE4387A}"/>
              </a:ext>
            </a:extLst>
          </p:cNvPr>
          <p:cNvSpPr>
            <a:spLocks noGrp="1"/>
          </p:cNvSpPr>
          <p:nvPr>
            <p:ph type="sldNum" sz="quarter" idx="12"/>
          </p:nvPr>
        </p:nvSpPr>
        <p:spPr/>
        <p:txBody>
          <a:bodyPr/>
          <a:lstStyle/>
          <a:p>
            <a:pPr>
              <a:defRPr/>
            </a:pPr>
            <a:fld id="{E78C9E75-97FD-45D9-8ED3-955348887BB1}" type="slidenum">
              <a:rPr lang="zh-TW" altLang="en-US" smtClean="0"/>
              <a:pPr>
                <a:defRPr/>
              </a:pPr>
              <a:t>37</a:t>
            </a:fld>
            <a:endParaRPr lang="zh-TW" altLang="en-US"/>
          </a:p>
        </p:txBody>
      </p:sp>
      <p:sp>
        <p:nvSpPr>
          <p:cNvPr id="5" name="Footer Placeholder 4">
            <a:extLst>
              <a:ext uri="{FF2B5EF4-FFF2-40B4-BE49-F238E27FC236}">
                <a16:creationId xmlns:a16="http://schemas.microsoft.com/office/drawing/2014/main" id="{B56EF0FA-8DC0-984A-B053-CF6F8478D87A}"/>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6" name="Title 1">
            <a:extLst>
              <a:ext uri="{FF2B5EF4-FFF2-40B4-BE49-F238E27FC236}">
                <a16:creationId xmlns:a16="http://schemas.microsoft.com/office/drawing/2014/main" id="{3261C494-E02B-784B-9D5F-819515FA6F70}"/>
              </a:ext>
            </a:extLst>
          </p:cNvPr>
          <p:cNvSpPr txBox="1">
            <a:spLocks/>
          </p:cNvSpPr>
          <p:nvPr/>
        </p:nvSpPr>
        <p:spPr bwMode="auto">
          <a:xfrm>
            <a:off x="489450" y="260648"/>
            <a:ext cx="8229600"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kumimoji="0" lang="en-US" dirty="0">
                <a:solidFill>
                  <a:srgbClr val="C00000"/>
                </a:solidFill>
              </a:rPr>
              <a:t>Agile</a:t>
            </a:r>
            <a:r>
              <a:rPr kumimoji="0" lang="en-US" dirty="0">
                <a:solidFill>
                  <a:schemeClr val="tx2"/>
                </a:solidFill>
              </a:rPr>
              <a:t> Manifesto and Mindset</a:t>
            </a:r>
          </a:p>
        </p:txBody>
      </p:sp>
    </p:spTree>
    <p:extLst>
      <p:ext uri="{BB962C8B-B14F-4D97-AF65-F5344CB8AC3E}">
        <p14:creationId xmlns:p14="http://schemas.microsoft.com/office/powerpoint/2010/main" val="29099397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6106690"/>
          </a:xfrm>
        </p:spPr>
        <p:txBody>
          <a:bodyPr/>
          <a:lstStyle/>
          <a:p>
            <a:r>
              <a:rPr lang="en-US" altLang="zh-TW" sz="10000" dirty="0">
                <a:solidFill>
                  <a:srgbClr val="C00000"/>
                </a:solidFill>
              </a:rPr>
              <a:t>4</a:t>
            </a:r>
            <a:br>
              <a:rPr lang="en-US" altLang="zh-TW" sz="10000" dirty="0">
                <a:solidFill>
                  <a:srgbClr val="C00000"/>
                </a:solidFill>
              </a:rPr>
            </a:br>
            <a:r>
              <a:rPr lang="en-US" altLang="zh-TW" sz="10000" dirty="0">
                <a:solidFill>
                  <a:srgbClr val="C00000"/>
                </a:solidFill>
              </a:rPr>
              <a:t>Agile Values</a:t>
            </a:r>
            <a:endParaRPr lang="zh-TW" altLang="en-US" sz="10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38</a:t>
            </a:fld>
            <a:endParaRPr lang="zh-TW" altLang="en-US"/>
          </a:p>
        </p:txBody>
      </p:sp>
    </p:spTree>
    <p:extLst>
      <p:ext uri="{BB962C8B-B14F-4D97-AF65-F5344CB8AC3E}">
        <p14:creationId xmlns:p14="http://schemas.microsoft.com/office/powerpoint/2010/main" val="21998897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A5A8E-0487-1342-9760-8CB62CF5EFDB}"/>
              </a:ext>
            </a:extLst>
          </p:cNvPr>
          <p:cNvSpPr>
            <a:spLocks noGrp="1"/>
          </p:cNvSpPr>
          <p:nvPr>
            <p:ph type="title"/>
          </p:nvPr>
        </p:nvSpPr>
        <p:spPr>
          <a:xfrm>
            <a:off x="457200" y="116633"/>
            <a:ext cx="8229600" cy="1656184"/>
          </a:xfrm>
        </p:spPr>
        <p:txBody>
          <a:bodyPr/>
          <a:lstStyle/>
          <a:p>
            <a:r>
              <a:rPr lang="en-US" dirty="0">
                <a:solidFill>
                  <a:srgbClr val="C00000"/>
                </a:solidFill>
              </a:rPr>
              <a:t>The Four Values of </a:t>
            </a:r>
            <a:br>
              <a:rPr lang="en-US" dirty="0">
                <a:solidFill>
                  <a:srgbClr val="C00000"/>
                </a:solidFill>
              </a:rPr>
            </a:br>
            <a:r>
              <a:rPr lang="en-US" dirty="0">
                <a:solidFill>
                  <a:srgbClr val="C00000"/>
                </a:solidFill>
              </a:rPr>
              <a:t>the Agile Manifesto </a:t>
            </a:r>
            <a:br>
              <a:rPr lang="en-US" dirty="0">
                <a:solidFill>
                  <a:srgbClr val="C00000"/>
                </a:solidFill>
              </a:rPr>
            </a:br>
            <a:r>
              <a:rPr lang="en-US" sz="2400" b="0" dirty="0"/>
              <a:t>(Manifesto for Agile Software Development, 2001)</a:t>
            </a:r>
          </a:p>
        </p:txBody>
      </p:sp>
      <p:sp>
        <p:nvSpPr>
          <p:cNvPr id="3" name="Content Placeholder 2">
            <a:extLst>
              <a:ext uri="{FF2B5EF4-FFF2-40B4-BE49-F238E27FC236}">
                <a16:creationId xmlns:a16="http://schemas.microsoft.com/office/drawing/2014/main" id="{C3F903F3-3975-4A4C-AA33-F1B0B3B594FD}"/>
              </a:ext>
            </a:extLst>
          </p:cNvPr>
          <p:cNvSpPr>
            <a:spLocks noGrp="1"/>
          </p:cNvSpPr>
          <p:nvPr>
            <p:ph idx="1"/>
          </p:nvPr>
        </p:nvSpPr>
        <p:spPr>
          <a:xfrm>
            <a:off x="179512" y="1850603"/>
            <a:ext cx="8784976" cy="4642271"/>
          </a:xfrm>
        </p:spPr>
        <p:txBody>
          <a:bodyPr/>
          <a:lstStyle/>
          <a:p>
            <a:pPr marL="0" indent="0">
              <a:buNone/>
            </a:pPr>
            <a:r>
              <a:rPr lang="en-US" sz="2800" dirty="0"/>
              <a:t>We are uncovering better ways of developing software by doing it and helping others do it. Through this work we have come to value:</a:t>
            </a:r>
          </a:p>
          <a:p>
            <a:pPr marL="514350" indent="-514350">
              <a:buFont typeface="+mj-lt"/>
              <a:buAutoNum type="arabicPeriod"/>
            </a:pPr>
            <a:r>
              <a:rPr lang="en-US" sz="2800" b="1" dirty="0">
                <a:solidFill>
                  <a:srgbClr val="C00000"/>
                </a:solidFill>
              </a:rPr>
              <a:t>individuals and interactions </a:t>
            </a:r>
            <a:r>
              <a:rPr lang="en-US" sz="2800" dirty="0"/>
              <a:t>over </a:t>
            </a:r>
            <a:r>
              <a:rPr lang="en-US" sz="2800" b="1" dirty="0">
                <a:solidFill>
                  <a:schemeClr val="accent1"/>
                </a:solidFill>
              </a:rPr>
              <a:t>processes and tools</a:t>
            </a:r>
          </a:p>
          <a:p>
            <a:pPr marL="514350" indent="-514350">
              <a:buFont typeface="+mj-lt"/>
              <a:buAutoNum type="arabicPeriod"/>
            </a:pPr>
            <a:r>
              <a:rPr lang="en-US" sz="2800" b="1" dirty="0">
                <a:solidFill>
                  <a:srgbClr val="C00000"/>
                </a:solidFill>
              </a:rPr>
              <a:t>working software </a:t>
            </a:r>
            <a:r>
              <a:rPr lang="en-US" sz="2800" dirty="0"/>
              <a:t>over </a:t>
            </a:r>
            <a:r>
              <a:rPr lang="en-US" sz="2800" b="1" dirty="0">
                <a:solidFill>
                  <a:schemeClr val="accent1"/>
                </a:solidFill>
              </a:rPr>
              <a:t>comprehensive documentation</a:t>
            </a:r>
          </a:p>
          <a:p>
            <a:pPr marL="514350" indent="-514350">
              <a:buFont typeface="+mj-lt"/>
              <a:buAutoNum type="arabicPeriod"/>
            </a:pPr>
            <a:r>
              <a:rPr lang="en-US" sz="2800" b="1" dirty="0">
                <a:solidFill>
                  <a:srgbClr val="C00000"/>
                </a:solidFill>
              </a:rPr>
              <a:t>customer collaboration </a:t>
            </a:r>
            <a:r>
              <a:rPr lang="en-US" sz="2800" dirty="0"/>
              <a:t>over </a:t>
            </a:r>
            <a:r>
              <a:rPr lang="en-US" sz="2800" b="1" dirty="0">
                <a:solidFill>
                  <a:schemeClr val="accent1"/>
                </a:solidFill>
              </a:rPr>
              <a:t>contract negotiation</a:t>
            </a:r>
          </a:p>
          <a:p>
            <a:pPr marL="514350" indent="-514350">
              <a:buFont typeface="+mj-lt"/>
              <a:buAutoNum type="arabicPeriod"/>
            </a:pPr>
            <a:r>
              <a:rPr lang="en-US" sz="2800" b="1" dirty="0">
                <a:solidFill>
                  <a:srgbClr val="C00000"/>
                </a:solidFill>
              </a:rPr>
              <a:t>responding to change </a:t>
            </a:r>
            <a:r>
              <a:rPr lang="en-US" sz="2800" dirty="0"/>
              <a:t>over </a:t>
            </a:r>
            <a:r>
              <a:rPr lang="en-US" sz="2800" b="1" dirty="0">
                <a:solidFill>
                  <a:schemeClr val="accent1"/>
                </a:solidFill>
              </a:rPr>
              <a:t>following a plan</a:t>
            </a:r>
          </a:p>
          <a:p>
            <a:pPr marL="0" indent="0">
              <a:buNone/>
            </a:pPr>
            <a:r>
              <a:rPr lang="en-US" sz="2800" dirty="0"/>
              <a:t>That is, while there is value in the items on the right, we value the items on the left more.</a:t>
            </a:r>
          </a:p>
          <a:p>
            <a:pPr marL="0" indent="0">
              <a:buNone/>
            </a:pPr>
            <a:endParaRPr lang="en-US" dirty="0"/>
          </a:p>
          <a:p>
            <a:pPr marL="51435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FA392FF1-525B-984F-9468-E9BA6C388598}"/>
              </a:ext>
            </a:extLst>
          </p:cNvPr>
          <p:cNvSpPr>
            <a:spLocks noGrp="1"/>
          </p:cNvSpPr>
          <p:nvPr>
            <p:ph type="sldNum" sz="quarter" idx="12"/>
          </p:nvPr>
        </p:nvSpPr>
        <p:spPr/>
        <p:txBody>
          <a:bodyPr/>
          <a:lstStyle/>
          <a:p>
            <a:pPr>
              <a:defRPr/>
            </a:pPr>
            <a:fld id="{E78C9E75-97FD-45D9-8ED3-955348887BB1}" type="slidenum">
              <a:rPr lang="zh-TW" altLang="en-US" smtClean="0"/>
              <a:pPr>
                <a:defRPr/>
              </a:pPr>
              <a:t>39</a:t>
            </a:fld>
            <a:endParaRPr lang="zh-TW" altLang="en-US"/>
          </a:p>
        </p:txBody>
      </p:sp>
      <p:sp>
        <p:nvSpPr>
          <p:cNvPr id="5" name="Footer Placeholder 4">
            <a:extLst>
              <a:ext uri="{FF2B5EF4-FFF2-40B4-BE49-F238E27FC236}">
                <a16:creationId xmlns:a16="http://schemas.microsoft.com/office/drawing/2014/main" id="{96F979EB-62F0-F040-97B6-D6557B8B464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117156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t>13   2021/12/16   </a:t>
            </a:r>
            <a:r>
              <a:rPr lang="zh-TW" altLang="en-US" sz="2400" dirty="0"/>
              <a:t>安全和隱私 </a:t>
            </a:r>
            <a:r>
              <a:rPr lang="en-US" altLang="zh-TW" sz="2400" dirty="0"/>
              <a:t>(Security and Privacy); </a:t>
            </a:r>
            <a:br>
              <a:rPr lang="en-US" altLang="zh-TW" sz="2400" dirty="0"/>
            </a:br>
            <a:r>
              <a:rPr lang="en-US" altLang="zh-TW" sz="2400" dirty="0"/>
              <a:t>                                </a:t>
            </a:r>
            <a:r>
              <a:rPr lang="zh-TW" altLang="en-US" sz="2400" dirty="0"/>
              <a:t>可靠的程式設計 </a:t>
            </a:r>
            <a:r>
              <a:rPr lang="en-US" altLang="zh-TW" sz="2400" dirty="0"/>
              <a:t>(Reliable Programming)</a:t>
            </a:r>
          </a:p>
          <a:p>
            <a:pPr marL="0" indent="0">
              <a:buNone/>
            </a:pPr>
            <a:r>
              <a:rPr lang="en-US" altLang="zh-TW" sz="2400" dirty="0"/>
              <a:t>14   2021/12/23   </a:t>
            </a:r>
            <a:r>
              <a:rPr lang="zh-TW" altLang="en-US" sz="2400" dirty="0"/>
              <a:t>測試：功能測試、測試自動化、</a:t>
            </a:r>
            <a:br>
              <a:rPr lang="en-US" altLang="zh-TW" sz="2400" dirty="0"/>
            </a:br>
            <a:r>
              <a:rPr lang="en-US" altLang="zh-TW" sz="2400" dirty="0"/>
              <a:t>                                </a:t>
            </a:r>
            <a:r>
              <a:rPr lang="zh-TW" altLang="en-US" sz="2400" dirty="0"/>
              <a:t>測試驅動的開發、程式碼審查 </a:t>
            </a:r>
            <a:br>
              <a:rPr lang="en-US" altLang="zh-TW" sz="2400" dirty="0"/>
            </a:br>
            <a:r>
              <a:rPr lang="en-US" altLang="zh-TW" sz="2200" dirty="0"/>
              <a:t>                                   (Testing: Functional testing, Test automation, </a:t>
            </a:r>
            <a:br>
              <a:rPr lang="en-US" altLang="zh-TW" sz="2200" dirty="0"/>
            </a:br>
            <a:r>
              <a:rPr lang="en-US" altLang="zh-TW" sz="2200" dirty="0"/>
              <a:t>                                    Test-driven development, and Code reviews); </a:t>
            </a:r>
            <a:br>
              <a:rPr lang="en-US" altLang="zh-TW" sz="2400" dirty="0"/>
            </a:br>
            <a:r>
              <a:rPr lang="en-US" altLang="zh-TW" sz="2200" dirty="0"/>
              <a:t>                                   DevOps</a:t>
            </a:r>
            <a:r>
              <a:rPr lang="zh-TW" altLang="en-US" sz="2200" dirty="0"/>
              <a:t>和程式碼管理：程式碼管理和</a:t>
            </a:r>
            <a:r>
              <a:rPr lang="en-US" altLang="zh-TW" sz="2200" dirty="0"/>
              <a:t>DevOps</a:t>
            </a:r>
            <a:r>
              <a:rPr lang="zh-TW" altLang="en-US" sz="2200" dirty="0"/>
              <a:t>自動化 </a:t>
            </a:r>
            <a:br>
              <a:rPr lang="en-US" altLang="zh-TW" sz="2200" dirty="0"/>
            </a:br>
            <a:r>
              <a:rPr lang="en-US" altLang="zh-TW" sz="2200" dirty="0"/>
              <a:t>                                   (DevOps and Code Management: </a:t>
            </a:r>
            <a:br>
              <a:rPr lang="en-US" altLang="zh-TW" sz="2200" dirty="0"/>
            </a:br>
            <a:r>
              <a:rPr lang="en-US" altLang="zh-TW" sz="2200" dirty="0"/>
              <a:t>                                    Code management and DevOps automation)</a:t>
            </a:r>
          </a:p>
          <a:p>
            <a:pPr marL="0" indent="0">
              <a:buNone/>
            </a:pPr>
            <a:r>
              <a:rPr lang="en-US" altLang="zh-TW" sz="2400" dirty="0">
                <a:solidFill>
                  <a:schemeClr val="accent6">
                    <a:lumMod val="75000"/>
                  </a:schemeClr>
                </a:solidFill>
              </a:rPr>
              <a:t>15   2021/12/30   </a:t>
            </a:r>
            <a:r>
              <a:rPr lang="zh-TW" altLang="en-US" sz="2400" dirty="0">
                <a:solidFill>
                  <a:schemeClr val="accent6">
                    <a:lumMod val="75000"/>
                  </a:schemeClr>
                </a:solidFill>
              </a:rPr>
              <a:t>期末報告 </a:t>
            </a:r>
            <a:r>
              <a:rPr lang="en-US" altLang="zh-TW" sz="2400" dirty="0">
                <a:solidFill>
                  <a:schemeClr val="accent6">
                    <a:lumMod val="75000"/>
                  </a:schemeClr>
                </a:solidFill>
              </a:rPr>
              <a:t>I (Final Project Report I)</a:t>
            </a:r>
          </a:p>
          <a:p>
            <a:pPr marL="0" indent="0">
              <a:buNone/>
            </a:pPr>
            <a:r>
              <a:rPr lang="en-US" altLang="zh-TW" sz="2400" dirty="0">
                <a:solidFill>
                  <a:schemeClr val="accent6">
                    <a:lumMod val="75000"/>
                  </a:schemeClr>
                </a:solidFill>
              </a:rPr>
              <a:t>16   2022/01/06   </a:t>
            </a:r>
            <a:r>
              <a:rPr lang="zh-TW" altLang="en-US" sz="2400" dirty="0">
                <a:solidFill>
                  <a:schemeClr val="accent6">
                    <a:lumMod val="75000"/>
                  </a:schemeClr>
                </a:solidFill>
              </a:rPr>
              <a:t>期末報告 </a:t>
            </a:r>
            <a:r>
              <a:rPr lang="en-US" altLang="zh-TW" sz="2400" dirty="0">
                <a:solidFill>
                  <a:schemeClr val="accent6">
                    <a:lumMod val="75000"/>
                  </a:schemeClr>
                </a:solidFill>
              </a:rPr>
              <a:t>II (Final Project Report II)</a:t>
            </a:r>
          </a:p>
          <a:p>
            <a:pPr marL="0" indent="0">
              <a:buNone/>
            </a:pPr>
            <a:r>
              <a:rPr lang="en-US" altLang="zh-TW" sz="2400" dirty="0">
                <a:solidFill>
                  <a:schemeClr val="accent4">
                    <a:lumMod val="75000"/>
                  </a:schemeClr>
                </a:solidFill>
              </a:rPr>
              <a:t>17   2022/01/13   </a:t>
            </a:r>
            <a:r>
              <a:rPr lang="zh-TW" altLang="en-US" sz="2400" dirty="0">
                <a:solidFill>
                  <a:schemeClr val="accent4">
                    <a:lumMod val="75000"/>
                  </a:schemeClr>
                </a:solidFill>
              </a:rPr>
              <a:t>學生自主學習 </a:t>
            </a:r>
            <a:r>
              <a:rPr lang="en-US" altLang="zh-TW" sz="2400" dirty="0">
                <a:solidFill>
                  <a:schemeClr val="accent4">
                    <a:lumMod val="75000"/>
                  </a:schemeClr>
                </a:solidFill>
              </a:rPr>
              <a:t>(Self-learning)</a:t>
            </a:r>
          </a:p>
          <a:p>
            <a:pPr marL="0" indent="0">
              <a:buNone/>
            </a:pPr>
            <a:r>
              <a:rPr lang="en-US" altLang="zh-TW" sz="2400" dirty="0">
                <a:solidFill>
                  <a:schemeClr val="accent4">
                    <a:lumMod val="75000"/>
                  </a:schemeClr>
                </a:solidFill>
              </a:rPr>
              <a:t>18   2022/01/20   </a:t>
            </a:r>
            <a:r>
              <a:rPr lang="zh-TW" altLang="en-US" sz="2400" dirty="0">
                <a:solidFill>
                  <a:schemeClr val="accent4">
                    <a:lumMod val="75000"/>
                  </a:schemeClr>
                </a:solidFill>
              </a:rPr>
              <a:t>學生自主學習 </a:t>
            </a:r>
            <a:r>
              <a:rPr lang="en-US" altLang="zh-TW" sz="2400" dirty="0">
                <a:solidFill>
                  <a:schemeClr val="accent4">
                    <a:lumMod val="75000"/>
                  </a:schemeClr>
                </a:solidFill>
              </a:rPr>
              <a:t>(Self-learning)</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4</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4A51C78D-7CB2-1A47-8289-B30F1D0DA0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32EA55C6-7913-C64F-85E6-497D1797A6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1089912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6106690"/>
          </a:xfrm>
        </p:spPr>
        <p:txBody>
          <a:bodyPr/>
          <a:lstStyle/>
          <a:p>
            <a:r>
              <a:rPr lang="en-US" altLang="zh-TW" sz="10000" dirty="0">
                <a:solidFill>
                  <a:srgbClr val="C00000"/>
                </a:solidFill>
              </a:rPr>
              <a:t>12</a:t>
            </a:r>
            <a:br>
              <a:rPr lang="en-US" altLang="zh-TW" sz="10000" dirty="0">
                <a:solidFill>
                  <a:srgbClr val="C00000"/>
                </a:solidFill>
              </a:rPr>
            </a:br>
            <a:r>
              <a:rPr lang="en-US" altLang="zh-TW" sz="10000" dirty="0">
                <a:solidFill>
                  <a:srgbClr val="C00000"/>
                </a:solidFill>
              </a:rPr>
              <a:t>Agile Principles</a:t>
            </a:r>
            <a:endParaRPr lang="zh-TW" altLang="en-US" sz="10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40</a:t>
            </a:fld>
            <a:endParaRPr lang="zh-TW" altLang="en-US"/>
          </a:p>
        </p:txBody>
      </p:sp>
    </p:spTree>
    <p:extLst>
      <p:ext uri="{BB962C8B-B14F-4D97-AF65-F5344CB8AC3E}">
        <p14:creationId xmlns:p14="http://schemas.microsoft.com/office/powerpoint/2010/main" val="21479116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936C0-ED7A-FC41-9131-D0633F313BD6}"/>
              </a:ext>
            </a:extLst>
          </p:cNvPr>
          <p:cNvSpPr>
            <a:spLocks noGrp="1"/>
          </p:cNvSpPr>
          <p:nvPr>
            <p:ph type="title"/>
          </p:nvPr>
        </p:nvSpPr>
        <p:spPr>
          <a:xfrm>
            <a:off x="457200" y="116632"/>
            <a:ext cx="8229600" cy="1143000"/>
          </a:xfrm>
        </p:spPr>
        <p:txBody>
          <a:bodyPr/>
          <a:lstStyle/>
          <a:p>
            <a:r>
              <a:rPr lang="en-US" dirty="0">
                <a:solidFill>
                  <a:schemeClr val="tx2"/>
                </a:solidFill>
              </a:rPr>
              <a:t>The Twelve </a:t>
            </a:r>
            <a:r>
              <a:rPr lang="en-US" dirty="0">
                <a:solidFill>
                  <a:srgbClr val="C00000"/>
                </a:solidFill>
              </a:rPr>
              <a:t>Principles</a:t>
            </a:r>
            <a:r>
              <a:rPr lang="en-US" dirty="0">
                <a:solidFill>
                  <a:schemeClr val="tx2"/>
                </a:solidFill>
              </a:rPr>
              <a:t> </a:t>
            </a:r>
            <a:br>
              <a:rPr lang="en-US" dirty="0">
                <a:solidFill>
                  <a:schemeClr val="tx2"/>
                </a:solidFill>
              </a:rPr>
            </a:br>
            <a:r>
              <a:rPr lang="en-US" dirty="0">
                <a:solidFill>
                  <a:schemeClr val="tx2"/>
                </a:solidFill>
              </a:rPr>
              <a:t>Behind the </a:t>
            </a:r>
            <a:r>
              <a:rPr lang="en-US" dirty="0">
                <a:solidFill>
                  <a:srgbClr val="C00000"/>
                </a:solidFill>
              </a:rPr>
              <a:t>Agile Manifesto</a:t>
            </a:r>
          </a:p>
        </p:txBody>
      </p:sp>
      <p:sp>
        <p:nvSpPr>
          <p:cNvPr id="3" name="Content Placeholder 2">
            <a:extLst>
              <a:ext uri="{FF2B5EF4-FFF2-40B4-BE49-F238E27FC236}">
                <a16:creationId xmlns:a16="http://schemas.microsoft.com/office/drawing/2014/main" id="{8ABEF345-FF8A-7D48-ACFE-9EDC5B682756}"/>
              </a:ext>
            </a:extLst>
          </p:cNvPr>
          <p:cNvSpPr>
            <a:spLocks noGrp="1"/>
          </p:cNvSpPr>
          <p:nvPr>
            <p:ph idx="1"/>
          </p:nvPr>
        </p:nvSpPr>
        <p:spPr>
          <a:xfrm>
            <a:off x="251520" y="1340768"/>
            <a:ext cx="8712968" cy="5256882"/>
          </a:xfrm>
        </p:spPr>
        <p:txBody>
          <a:bodyPr/>
          <a:lstStyle/>
          <a:p>
            <a:pPr marL="0" indent="0">
              <a:buNone/>
            </a:pPr>
            <a:r>
              <a:rPr lang="en-US" sz="2400" dirty="0"/>
              <a:t>1. Our highest priority is to </a:t>
            </a:r>
            <a:r>
              <a:rPr lang="en-US" sz="2400" dirty="0">
                <a:solidFill>
                  <a:srgbClr val="C00000"/>
                </a:solidFill>
              </a:rPr>
              <a:t>satisfy the customer </a:t>
            </a:r>
            <a:r>
              <a:rPr lang="en-US" sz="2400" dirty="0"/>
              <a:t>through </a:t>
            </a:r>
            <a:r>
              <a:rPr lang="en-US" sz="2400" dirty="0">
                <a:solidFill>
                  <a:srgbClr val="C00000"/>
                </a:solidFill>
              </a:rPr>
              <a:t>early and continuous delivery of valuable software</a:t>
            </a:r>
            <a:r>
              <a:rPr lang="en-US" sz="2400" dirty="0"/>
              <a:t>.</a:t>
            </a:r>
          </a:p>
          <a:p>
            <a:pPr marL="0" indent="0">
              <a:buNone/>
            </a:pPr>
            <a:r>
              <a:rPr lang="en-US" sz="2400" dirty="0"/>
              <a:t>2. </a:t>
            </a:r>
            <a:r>
              <a:rPr lang="en-US" sz="2400" dirty="0">
                <a:solidFill>
                  <a:srgbClr val="C00000"/>
                </a:solidFill>
              </a:rPr>
              <a:t>Welcome changing requirements</a:t>
            </a:r>
            <a:r>
              <a:rPr lang="en-US" sz="2400" dirty="0"/>
              <a:t>, even late in development. Agile processes harness change for the customer’s competitive advantage.</a:t>
            </a:r>
          </a:p>
          <a:p>
            <a:pPr marL="0" indent="0">
              <a:buNone/>
            </a:pPr>
            <a:r>
              <a:rPr lang="en-US" sz="2400" dirty="0"/>
              <a:t>3. </a:t>
            </a:r>
            <a:r>
              <a:rPr lang="en-US" sz="2400" dirty="0">
                <a:solidFill>
                  <a:srgbClr val="C00000"/>
                </a:solidFill>
              </a:rPr>
              <a:t>Deliver working software frequently</a:t>
            </a:r>
            <a:r>
              <a:rPr lang="en-US" sz="2400" dirty="0"/>
              <a:t>, from a couple of weeks to a couple of months, with a preference to the shorter timescale.</a:t>
            </a:r>
          </a:p>
          <a:p>
            <a:pPr marL="0" indent="0">
              <a:buNone/>
            </a:pPr>
            <a:r>
              <a:rPr lang="en-US" sz="2400" dirty="0"/>
              <a:t>4. Business people and developers must </a:t>
            </a:r>
            <a:r>
              <a:rPr lang="en-US" sz="2400" dirty="0">
                <a:solidFill>
                  <a:srgbClr val="C00000"/>
                </a:solidFill>
              </a:rPr>
              <a:t>work together </a:t>
            </a:r>
            <a:r>
              <a:rPr lang="en-US" sz="2400" dirty="0"/>
              <a:t>daily throughout the project.</a:t>
            </a:r>
          </a:p>
          <a:p>
            <a:pPr marL="0" indent="0">
              <a:buNone/>
            </a:pPr>
            <a:r>
              <a:rPr lang="en-US" sz="2400" dirty="0"/>
              <a:t>5. Build projects around </a:t>
            </a:r>
            <a:r>
              <a:rPr lang="en-US" sz="2400" dirty="0">
                <a:solidFill>
                  <a:srgbClr val="C00000"/>
                </a:solidFill>
              </a:rPr>
              <a:t>motivated individuals</a:t>
            </a:r>
            <a:r>
              <a:rPr lang="en-US" sz="2400" dirty="0"/>
              <a:t>. Give them the environment and support they need, and </a:t>
            </a:r>
            <a:r>
              <a:rPr lang="en-US" sz="2400" dirty="0">
                <a:solidFill>
                  <a:srgbClr val="C00000"/>
                </a:solidFill>
              </a:rPr>
              <a:t>trust them</a:t>
            </a:r>
            <a:r>
              <a:rPr lang="en-US" sz="2400" dirty="0"/>
              <a:t> to </a:t>
            </a:r>
            <a:r>
              <a:rPr lang="en-US" sz="2400" dirty="0">
                <a:solidFill>
                  <a:srgbClr val="C00000"/>
                </a:solidFill>
              </a:rPr>
              <a:t>get the job done</a:t>
            </a:r>
            <a:r>
              <a:rPr lang="en-US" sz="2400" dirty="0"/>
              <a:t>.</a:t>
            </a:r>
          </a:p>
          <a:p>
            <a:pPr marL="0" indent="0">
              <a:buNone/>
            </a:pPr>
            <a:r>
              <a:rPr lang="en-US" sz="2400" dirty="0"/>
              <a:t>6. The most efficient and effective method of conveying information to and within a development team is </a:t>
            </a:r>
            <a:r>
              <a:rPr lang="en-US" sz="2400" dirty="0">
                <a:solidFill>
                  <a:srgbClr val="C00000"/>
                </a:solidFill>
              </a:rPr>
              <a:t>face-to-face conversation</a:t>
            </a:r>
            <a:r>
              <a:rPr lang="en-US" sz="2400" dirty="0"/>
              <a:t>.</a:t>
            </a:r>
          </a:p>
        </p:txBody>
      </p:sp>
      <p:sp>
        <p:nvSpPr>
          <p:cNvPr id="4" name="Slide Number Placeholder 3">
            <a:extLst>
              <a:ext uri="{FF2B5EF4-FFF2-40B4-BE49-F238E27FC236}">
                <a16:creationId xmlns:a16="http://schemas.microsoft.com/office/drawing/2014/main" id="{6D3BCB88-2658-3043-B44C-7CE7538E4BC0}"/>
              </a:ext>
            </a:extLst>
          </p:cNvPr>
          <p:cNvSpPr>
            <a:spLocks noGrp="1"/>
          </p:cNvSpPr>
          <p:nvPr>
            <p:ph type="sldNum" sz="quarter" idx="12"/>
          </p:nvPr>
        </p:nvSpPr>
        <p:spPr/>
        <p:txBody>
          <a:bodyPr/>
          <a:lstStyle/>
          <a:p>
            <a:pPr>
              <a:defRPr/>
            </a:pPr>
            <a:fld id="{E78C9E75-97FD-45D9-8ED3-955348887BB1}" type="slidenum">
              <a:rPr lang="zh-TW" altLang="en-US" smtClean="0"/>
              <a:pPr>
                <a:defRPr/>
              </a:pPr>
              <a:t>41</a:t>
            </a:fld>
            <a:endParaRPr lang="zh-TW" altLang="en-US"/>
          </a:p>
        </p:txBody>
      </p:sp>
      <p:sp>
        <p:nvSpPr>
          <p:cNvPr id="5" name="Footer Placeholder 4">
            <a:extLst>
              <a:ext uri="{FF2B5EF4-FFF2-40B4-BE49-F238E27FC236}">
                <a16:creationId xmlns:a16="http://schemas.microsoft.com/office/drawing/2014/main" id="{BECDE58D-DDB4-094F-A8A7-FC38BBDF2D0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Tree>
    <p:extLst>
      <p:ext uri="{BB962C8B-B14F-4D97-AF65-F5344CB8AC3E}">
        <p14:creationId xmlns:p14="http://schemas.microsoft.com/office/powerpoint/2010/main" val="30647021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936C0-ED7A-FC41-9131-D0633F313BD6}"/>
              </a:ext>
            </a:extLst>
          </p:cNvPr>
          <p:cNvSpPr>
            <a:spLocks noGrp="1"/>
          </p:cNvSpPr>
          <p:nvPr>
            <p:ph type="title"/>
          </p:nvPr>
        </p:nvSpPr>
        <p:spPr>
          <a:xfrm>
            <a:off x="457200" y="116632"/>
            <a:ext cx="8229600" cy="1143000"/>
          </a:xfrm>
        </p:spPr>
        <p:txBody>
          <a:bodyPr/>
          <a:lstStyle/>
          <a:p>
            <a:r>
              <a:rPr lang="en-US" dirty="0">
                <a:solidFill>
                  <a:schemeClr val="tx2"/>
                </a:solidFill>
              </a:rPr>
              <a:t>The Twelve </a:t>
            </a:r>
            <a:r>
              <a:rPr lang="en-US" dirty="0">
                <a:solidFill>
                  <a:srgbClr val="C00000"/>
                </a:solidFill>
              </a:rPr>
              <a:t>Principles</a:t>
            </a:r>
            <a:r>
              <a:rPr lang="en-US" dirty="0">
                <a:solidFill>
                  <a:schemeClr val="tx2"/>
                </a:solidFill>
              </a:rPr>
              <a:t> </a:t>
            </a:r>
            <a:br>
              <a:rPr lang="en-US" dirty="0">
                <a:solidFill>
                  <a:schemeClr val="tx2"/>
                </a:solidFill>
              </a:rPr>
            </a:br>
            <a:r>
              <a:rPr lang="en-US" dirty="0">
                <a:solidFill>
                  <a:schemeClr val="tx2"/>
                </a:solidFill>
              </a:rPr>
              <a:t>Behind the </a:t>
            </a:r>
            <a:r>
              <a:rPr lang="en-US" dirty="0">
                <a:solidFill>
                  <a:srgbClr val="C00000"/>
                </a:solidFill>
              </a:rPr>
              <a:t>Agile Manifesto</a:t>
            </a:r>
          </a:p>
        </p:txBody>
      </p:sp>
      <p:sp>
        <p:nvSpPr>
          <p:cNvPr id="3" name="Content Placeholder 2">
            <a:extLst>
              <a:ext uri="{FF2B5EF4-FFF2-40B4-BE49-F238E27FC236}">
                <a16:creationId xmlns:a16="http://schemas.microsoft.com/office/drawing/2014/main" id="{8ABEF345-FF8A-7D48-ACFE-9EDC5B682756}"/>
              </a:ext>
            </a:extLst>
          </p:cNvPr>
          <p:cNvSpPr>
            <a:spLocks noGrp="1"/>
          </p:cNvSpPr>
          <p:nvPr>
            <p:ph idx="1"/>
          </p:nvPr>
        </p:nvSpPr>
        <p:spPr>
          <a:xfrm>
            <a:off x="368291" y="1535943"/>
            <a:ext cx="8712968" cy="4785395"/>
          </a:xfrm>
        </p:spPr>
        <p:txBody>
          <a:bodyPr/>
          <a:lstStyle/>
          <a:p>
            <a:pPr marL="0" indent="0">
              <a:buNone/>
            </a:pPr>
            <a:r>
              <a:rPr lang="en-US" sz="2400" dirty="0"/>
              <a:t>7. </a:t>
            </a:r>
            <a:r>
              <a:rPr lang="en-US" sz="2400" dirty="0">
                <a:solidFill>
                  <a:srgbClr val="C00000"/>
                </a:solidFill>
              </a:rPr>
              <a:t>Working software </a:t>
            </a:r>
            <a:r>
              <a:rPr lang="en-US" sz="2400" dirty="0"/>
              <a:t>is the primary measure of progress.</a:t>
            </a:r>
          </a:p>
          <a:p>
            <a:pPr marL="0" indent="0">
              <a:buNone/>
            </a:pPr>
            <a:r>
              <a:rPr lang="en-US" sz="2400" dirty="0"/>
              <a:t>8. Agile processes promote </a:t>
            </a:r>
            <a:r>
              <a:rPr lang="en-US" sz="2400" dirty="0">
                <a:solidFill>
                  <a:srgbClr val="C00000"/>
                </a:solidFill>
              </a:rPr>
              <a:t>sustainable development</a:t>
            </a:r>
            <a:r>
              <a:rPr lang="en-US" sz="2400" dirty="0"/>
              <a:t>. The sponsors, developers, and users should be able to maintain a constant pace indefinitely.</a:t>
            </a:r>
          </a:p>
          <a:p>
            <a:pPr marL="0" indent="0">
              <a:buNone/>
            </a:pPr>
            <a:r>
              <a:rPr lang="en-US" sz="2400" dirty="0"/>
              <a:t>9. </a:t>
            </a:r>
            <a:r>
              <a:rPr lang="en-US" sz="2400" dirty="0">
                <a:solidFill>
                  <a:srgbClr val="C00000"/>
                </a:solidFill>
              </a:rPr>
              <a:t>Continuous attention </a:t>
            </a:r>
            <a:r>
              <a:rPr lang="en-US" sz="2400" dirty="0"/>
              <a:t>to technical excellence and good design enhances agility.</a:t>
            </a:r>
          </a:p>
          <a:p>
            <a:pPr marL="0" indent="0">
              <a:buNone/>
            </a:pPr>
            <a:r>
              <a:rPr lang="en-US" sz="2400" dirty="0"/>
              <a:t>10. </a:t>
            </a:r>
            <a:r>
              <a:rPr lang="en-US" sz="2400" dirty="0">
                <a:solidFill>
                  <a:srgbClr val="C00000"/>
                </a:solidFill>
              </a:rPr>
              <a:t>Simplicity</a:t>
            </a:r>
            <a:r>
              <a:rPr lang="en-US" sz="2400" dirty="0"/>
              <a:t>—the art of maximizing the amount of work not done—is essential.</a:t>
            </a:r>
          </a:p>
          <a:p>
            <a:pPr marL="0" indent="0">
              <a:buNone/>
            </a:pPr>
            <a:r>
              <a:rPr lang="en-US" sz="2400" dirty="0"/>
              <a:t>11. The best architectures, requirements, and designs emerge from </a:t>
            </a:r>
            <a:r>
              <a:rPr lang="en-US" sz="2400" dirty="0">
                <a:solidFill>
                  <a:srgbClr val="C00000"/>
                </a:solidFill>
              </a:rPr>
              <a:t>self-organizing teams</a:t>
            </a:r>
            <a:r>
              <a:rPr lang="en-US" sz="2400" dirty="0"/>
              <a:t>.</a:t>
            </a:r>
          </a:p>
          <a:p>
            <a:pPr marL="0" indent="0">
              <a:buNone/>
            </a:pPr>
            <a:r>
              <a:rPr lang="en-US" sz="2400" dirty="0"/>
              <a:t>12. At regular intervals, the team reflects on how to become more effective, then tunes and adjusts its behavior accordingly.</a:t>
            </a:r>
          </a:p>
        </p:txBody>
      </p:sp>
      <p:sp>
        <p:nvSpPr>
          <p:cNvPr id="4" name="Slide Number Placeholder 3">
            <a:extLst>
              <a:ext uri="{FF2B5EF4-FFF2-40B4-BE49-F238E27FC236}">
                <a16:creationId xmlns:a16="http://schemas.microsoft.com/office/drawing/2014/main" id="{6D3BCB88-2658-3043-B44C-7CE7538E4BC0}"/>
              </a:ext>
            </a:extLst>
          </p:cNvPr>
          <p:cNvSpPr>
            <a:spLocks noGrp="1"/>
          </p:cNvSpPr>
          <p:nvPr>
            <p:ph type="sldNum" sz="quarter" idx="12"/>
          </p:nvPr>
        </p:nvSpPr>
        <p:spPr/>
        <p:txBody>
          <a:bodyPr/>
          <a:lstStyle/>
          <a:p>
            <a:pPr>
              <a:defRPr/>
            </a:pPr>
            <a:fld id="{E78C9E75-97FD-45D9-8ED3-955348887BB1}" type="slidenum">
              <a:rPr lang="zh-TW" altLang="en-US" smtClean="0"/>
              <a:pPr>
                <a:defRPr/>
              </a:pPr>
              <a:t>42</a:t>
            </a:fld>
            <a:endParaRPr lang="zh-TW" altLang="en-US"/>
          </a:p>
        </p:txBody>
      </p:sp>
      <p:sp>
        <p:nvSpPr>
          <p:cNvPr id="5" name="Footer Placeholder 4">
            <a:extLst>
              <a:ext uri="{FF2B5EF4-FFF2-40B4-BE49-F238E27FC236}">
                <a16:creationId xmlns:a16="http://schemas.microsoft.com/office/drawing/2014/main" id="{BECDE58D-DDB4-094F-A8A7-FC38BBDF2D0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Tree>
    <p:extLst>
      <p:ext uri="{BB962C8B-B14F-4D97-AF65-F5344CB8AC3E}">
        <p14:creationId xmlns:p14="http://schemas.microsoft.com/office/powerpoint/2010/main" val="33911046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A7E0C-E250-A443-86BC-E2BAE8F76755}"/>
              </a:ext>
            </a:extLst>
          </p:cNvPr>
          <p:cNvSpPr>
            <a:spLocks noGrp="1"/>
          </p:cNvSpPr>
          <p:nvPr>
            <p:ph type="title"/>
          </p:nvPr>
        </p:nvSpPr>
        <p:spPr>
          <a:xfrm>
            <a:off x="457200" y="274638"/>
            <a:ext cx="8229600" cy="777875"/>
          </a:xfrm>
        </p:spPr>
        <p:txBody>
          <a:bodyPr/>
          <a:lstStyle/>
          <a:p>
            <a:r>
              <a:rPr lang="en-US" dirty="0">
                <a:solidFill>
                  <a:srgbClr val="C00000"/>
                </a:solidFill>
              </a:rPr>
              <a:t>Agile Development Principles</a:t>
            </a:r>
          </a:p>
        </p:txBody>
      </p:sp>
      <p:sp>
        <p:nvSpPr>
          <p:cNvPr id="3" name="Content Placeholder 2">
            <a:extLst>
              <a:ext uri="{FF2B5EF4-FFF2-40B4-BE49-F238E27FC236}">
                <a16:creationId xmlns:a16="http://schemas.microsoft.com/office/drawing/2014/main" id="{E6EEAA05-412C-F048-A2B3-BD773BBF8443}"/>
              </a:ext>
            </a:extLst>
          </p:cNvPr>
          <p:cNvSpPr>
            <a:spLocks noGrp="1"/>
          </p:cNvSpPr>
          <p:nvPr>
            <p:ph idx="1"/>
          </p:nvPr>
        </p:nvSpPr>
        <p:spPr>
          <a:xfrm>
            <a:off x="395536" y="1196752"/>
            <a:ext cx="8568952" cy="5102225"/>
          </a:xfrm>
        </p:spPr>
        <p:txBody>
          <a:bodyPr/>
          <a:lstStyle/>
          <a:p>
            <a:r>
              <a:rPr lang="en-US" sz="2800" b="1" dirty="0">
                <a:solidFill>
                  <a:srgbClr val="C00000"/>
                </a:solidFill>
              </a:rPr>
              <a:t>Involve the customer</a:t>
            </a:r>
            <a:r>
              <a:rPr lang="en-US" sz="2400" dirty="0">
                <a:solidFill>
                  <a:srgbClr val="C00000"/>
                </a:solidFill>
              </a:rPr>
              <a:t>	</a:t>
            </a:r>
            <a:br>
              <a:rPr lang="en-US" sz="2400" dirty="0"/>
            </a:br>
            <a:r>
              <a:rPr lang="en-US" sz="2400" dirty="0"/>
              <a:t>Involve customers closely with the software development team. Their role is to provide and prioritize new system requirements and to evaluate each increment of the system. </a:t>
            </a:r>
          </a:p>
          <a:p>
            <a:r>
              <a:rPr lang="en-US" sz="2800" b="1" dirty="0">
                <a:solidFill>
                  <a:srgbClr val="C00000"/>
                </a:solidFill>
              </a:rPr>
              <a:t>Embrace change</a:t>
            </a:r>
            <a:r>
              <a:rPr lang="en-US" sz="2400" dirty="0"/>
              <a:t>		</a:t>
            </a:r>
            <a:br>
              <a:rPr lang="en-US" sz="2400" dirty="0"/>
            </a:br>
            <a:r>
              <a:rPr lang="en-US" sz="2400" dirty="0"/>
              <a:t>Expect the features of the product and the details of these features to change as the development team and the product manager learn more about it. Adapt the software to cope with changes as they are made.</a:t>
            </a:r>
          </a:p>
          <a:p>
            <a:r>
              <a:rPr lang="en-US" sz="2800" b="1" dirty="0">
                <a:solidFill>
                  <a:srgbClr val="C00000"/>
                </a:solidFill>
              </a:rPr>
              <a:t>Develop and deliver incrementally	</a:t>
            </a:r>
            <a:r>
              <a:rPr lang="en-US" sz="2400" dirty="0"/>
              <a:t>	</a:t>
            </a:r>
            <a:br>
              <a:rPr lang="en-US" sz="2400" dirty="0"/>
            </a:br>
            <a:r>
              <a:rPr lang="en-US" sz="2400" dirty="0"/>
              <a:t>Always develop software products in increments. Test and evaluate each increment as it is developed and feed back required changes to the development team.		</a:t>
            </a:r>
          </a:p>
        </p:txBody>
      </p:sp>
      <p:sp>
        <p:nvSpPr>
          <p:cNvPr id="4" name="Slide Number Placeholder 3">
            <a:extLst>
              <a:ext uri="{FF2B5EF4-FFF2-40B4-BE49-F238E27FC236}">
                <a16:creationId xmlns:a16="http://schemas.microsoft.com/office/drawing/2014/main" id="{0023D76A-CED3-7D4A-B1A8-5B7A1B86D160}"/>
              </a:ext>
            </a:extLst>
          </p:cNvPr>
          <p:cNvSpPr>
            <a:spLocks noGrp="1"/>
          </p:cNvSpPr>
          <p:nvPr>
            <p:ph type="sldNum" sz="quarter" idx="12"/>
          </p:nvPr>
        </p:nvSpPr>
        <p:spPr/>
        <p:txBody>
          <a:bodyPr/>
          <a:lstStyle/>
          <a:p>
            <a:pPr>
              <a:defRPr/>
            </a:pPr>
            <a:fld id="{E78C9E75-97FD-45D9-8ED3-955348887BB1}" type="slidenum">
              <a:rPr lang="zh-TW" altLang="en-US" smtClean="0"/>
              <a:pPr>
                <a:defRPr/>
              </a:pPr>
              <a:t>43</a:t>
            </a:fld>
            <a:endParaRPr lang="zh-TW" altLang="en-US"/>
          </a:p>
        </p:txBody>
      </p:sp>
      <p:sp>
        <p:nvSpPr>
          <p:cNvPr id="5" name="Footer Placeholder 4">
            <a:extLst>
              <a:ext uri="{FF2B5EF4-FFF2-40B4-BE49-F238E27FC236}">
                <a16:creationId xmlns:a16="http://schemas.microsoft.com/office/drawing/2014/main" id="{CCD08C73-390B-FC4D-B76B-5114AE6EC60E}"/>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824087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A7E0C-E250-A443-86BC-E2BAE8F76755}"/>
              </a:ext>
            </a:extLst>
          </p:cNvPr>
          <p:cNvSpPr>
            <a:spLocks noGrp="1"/>
          </p:cNvSpPr>
          <p:nvPr>
            <p:ph type="title"/>
          </p:nvPr>
        </p:nvSpPr>
        <p:spPr>
          <a:xfrm>
            <a:off x="457200" y="274638"/>
            <a:ext cx="8229600" cy="777875"/>
          </a:xfrm>
        </p:spPr>
        <p:txBody>
          <a:bodyPr/>
          <a:lstStyle/>
          <a:p>
            <a:r>
              <a:rPr lang="en-US" dirty="0">
                <a:solidFill>
                  <a:srgbClr val="C00000"/>
                </a:solidFill>
              </a:rPr>
              <a:t>Agile Development Principles</a:t>
            </a:r>
          </a:p>
        </p:txBody>
      </p:sp>
      <p:sp>
        <p:nvSpPr>
          <p:cNvPr id="3" name="Content Placeholder 2">
            <a:extLst>
              <a:ext uri="{FF2B5EF4-FFF2-40B4-BE49-F238E27FC236}">
                <a16:creationId xmlns:a16="http://schemas.microsoft.com/office/drawing/2014/main" id="{E6EEAA05-412C-F048-A2B3-BD773BBF8443}"/>
              </a:ext>
            </a:extLst>
          </p:cNvPr>
          <p:cNvSpPr>
            <a:spLocks noGrp="1"/>
          </p:cNvSpPr>
          <p:nvPr>
            <p:ph idx="1"/>
          </p:nvPr>
        </p:nvSpPr>
        <p:spPr>
          <a:xfrm>
            <a:off x="323528" y="1196752"/>
            <a:ext cx="8568952" cy="5102225"/>
          </a:xfrm>
        </p:spPr>
        <p:txBody>
          <a:bodyPr/>
          <a:lstStyle/>
          <a:p>
            <a:r>
              <a:rPr lang="en-US" sz="2800" b="1" dirty="0">
                <a:solidFill>
                  <a:srgbClr val="C00000"/>
                </a:solidFill>
              </a:rPr>
              <a:t>Maintain simplicity</a:t>
            </a:r>
            <a:br>
              <a:rPr lang="en-US" sz="2800" dirty="0"/>
            </a:br>
            <a:r>
              <a:rPr lang="en-US" sz="2800" dirty="0"/>
              <a:t>Focus on simplicity in both the software being developed and in the development process. Wherever possible, do what you can to eliminate complexity from the system.</a:t>
            </a:r>
          </a:p>
          <a:p>
            <a:r>
              <a:rPr lang="en-US" sz="2800" b="1" dirty="0">
                <a:solidFill>
                  <a:srgbClr val="C00000"/>
                </a:solidFill>
              </a:rPr>
              <a:t>Focus on people, not things	</a:t>
            </a:r>
            <a:br>
              <a:rPr lang="en-US" sz="2800" dirty="0"/>
            </a:br>
            <a:r>
              <a:rPr lang="en-US" sz="2800" dirty="0"/>
              <a:t>Trust the development team and do not expect everyone to always do the development process	in the same way. Team members should be left to develop their own ways of working without being limited by prescriptive software processes.</a:t>
            </a:r>
            <a:r>
              <a:rPr lang="en-US" sz="2400" dirty="0"/>
              <a:t>	</a:t>
            </a:r>
          </a:p>
        </p:txBody>
      </p:sp>
      <p:sp>
        <p:nvSpPr>
          <p:cNvPr id="4" name="Slide Number Placeholder 3">
            <a:extLst>
              <a:ext uri="{FF2B5EF4-FFF2-40B4-BE49-F238E27FC236}">
                <a16:creationId xmlns:a16="http://schemas.microsoft.com/office/drawing/2014/main" id="{0023D76A-CED3-7D4A-B1A8-5B7A1B86D160}"/>
              </a:ext>
            </a:extLst>
          </p:cNvPr>
          <p:cNvSpPr>
            <a:spLocks noGrp="1"/>
          </p:cNvSpPr>
          <p:nvPr>
            <p:ph type="sldNum" sz="quarter" idx="12"/>
          </p:nvPr>
        </p:nvSpPr>
        <p:spPr/>
        <p:txBody>
          <a:bodyPr/>
          <a:lstStyle/>
          <a:p>
            <a:pPr>
              <a:defRPr/>
            </a:pPr>
            <a:fld id="{E78C9E75-97FD-45D9-8ED3-955348887BB1}" type="slidenum">
              <a:rPr lang="zh-TW" altLang="en-US" smtClean="0"/>
              <a:pPr>
                <a:defRPr/>
              </a:pPr>
              <a:t>44</a:t>
            </a:fld>
            <a:endParaRPr lang="zh-TW" altLang="en-US"/>
          </a:p>
        </p:txBody>
      </p:sp>
      <p:sp>
        <p:nvSpPr>
          <p:cNvPr id="5" name="Footer Placeholder 4">
            <a:extLst>
              <a:ext uri="{FF2B5EF4-FFF2-40B4-BE49-F238E27FC236}">
                <a16:creationId xmlns:a16="http://schemas.microsoft.com/office/drawing/2014/main" id="{0FF9DD87-099C-0749-A2D4-7C4BA4BDAC53}"/>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8268122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6106690"/>
          </a:xfrm>
        </p:spPr>
        <p:txBody>
          <a:bodyPr/>
          <a:lstStyle/>
          <a:p>
            <a:r>
              <a:rPr lang="en-US" altLang="zh-TW" sz="10000" dirty="0">
                <a:solidFill>
                  <a:srgbClr val="C00000"/>
                </a:solidFill>
              </a:rPr>
              <a:t>12</a:t>
            </a:r>
            <a:br>
              <a:rPr lang="en-US" altLang="zh-TW" sz="10000" dirty="0">
                <a:solidFill>
                  <a:srgbClr val="C00000"/>
                </a:solidFill>
              </a:rPr>
            </a:br>
            <a:r>
              <a:rPr lang="en-US" altLang="zh-TW" sz="10000" dirty="0">
                <a:solidFill>
                  <a:srgbClr val="C00000"/>
                </a:solidFill>
              </a:rPr>
              <a:t>Project Management Principles</a:t>
            </a:r>
            <a:endParaRPr lang="zh-TW" altLang="en-US" sz="10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45</a:t>
            </a:fld>
            <a:endParaRPr lang="zh-TW" altLang="en-US"/>
          </a:p>
        </p:txBody>
      </p:sp>
      <p:pic>
        <p:nvPicPr>
          <p:cNvPr id="5" name="Picture 4">
            <a:extLst>
              <a:ext uri="{FF2B5EF4-FFF2-40B4-BE49-F238E27FC236}">
                <a16:creationId xmlns:a16="http://schemas.microsoft.com/office/drawing/2014/main" id="{7875444C-9DA4-914F-AD38-08D8EDE0C0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42275" y="136103"/>
            <a:ext cx="969363" cy="1257143"/>
          </a:xfrm>
          <a:prstGeom prst="rect">
            <a:avLst/>
          </a:prstGeom>
        </p:spPr>
      </p:pic>
    </p:spTree>
    <p:extLst>
      <p:ext uri="{BB962C8B-B14F-4D97-AF65-F5344CB8AC3E}">
        <p14:creationId xmlns:p14="http://schemas.microsoft.com/office/powerpoint/2010/main" val="8574429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DD02-53B7-7842-AC22-BB38F721399D}"/>
              </a:ext>
            </a:extLst>
          </p:cNvPr>
          <p:cNvSpPr>
            <a:spLocks noGrp="1"/>
          </p:cNvSpPr>
          <p:nvPr>
            <p:ph type="title"/>
          </p:nvPr>
        </p:nvSpPr>
        <p:spPr>
          <a:xfrm>
            <a:off x="251520" y="0"/>
            <a:ext cx="8712968" cy="1219444"/>
          </a:xfrm>
        </p:spPr>
        <p:txBody>
          <a:bodyPr/>
          <a:lstStyle/>
          <a:p>
            <a:r>
              <a:rPr lang="en-US" sz="3600" dirty="0">
                <a:solidFill>
                  <a:srgbClr val="FF0000"/>
                </a:solidFill>
              </a:rPr>
              <a:t>Project Management Body of Knowledge (PMBOK Guide) </a:t>
            </a:r>
            <a:r>
              <a:rPr lang="en-US" sz="2400" dirty="0">
                <a:solidFill>
                  <a:schemeClr val="accent6">
                    <a:lumMod val="75000"/>
                  </a:schemeClr>
                </a:solidFill>
              </a:rPr>
              <a:t>PMBOK v6 </a:t>
            </a:r>
            <a:r>
              <a:rPr lang="en-US" sz="2400" dirty="0"/>
              <a:t>vs.</a:t>
            </a:r>
            <a:r>
              <a:rPr lang="en-US" sz="2400" dirty="0">
                <a:solidFill>
                  <a:srgbClr val="FF0000"/>
                </a:solidFill>
              </a:rPr>
              <a:t> </a:t>
            </a:r>
            <a:r>
              <a:rPr lang="en-US" sz="2400" dirty="0">
                <a:solidFill>
                  <a:srgbClr val="7030A0"/>
                </a:solidFill>
              </a:rPr>
              <a:t>PMBOK v7</a:t>
            </a:r>
          </a:p>
        </p:txBody>
      </p:sp>
      <p:sp>
        <p:nvSpPr>
          <p:cNvPr id="4" name="Slide Number Placeholder 3">
            <a:extLst>
              <a:ext uri="{FF2B5EF4-FFF2-40B4-BE49-F238E27FC236}">
                <a16:creationId xmlns:a16="http://schemas.microsoft.com/office/drawing/2014/main" id="{BD0A1CC2-B8C1-C04D-B987-908BC5FA2549}"/>
              </a:ext>
            </a:extLst>
          </p:cNvPr>
          <p:cNvSpPr>
            <a:spLocks noGrp="1"/>
          </p:cNvSpPr>
          <p:nvPr>
            <p:ph type="sldNum" sz="quarter" idx="12"/>
          </p:nvPr>
        </p:nvSpPr>
        <p:spPr/>
        <p:txBody>
          <a:bodyPr/>
          <a:lstStyle/>
          <a:p>
            <a:pPr>
              <a:defRPr/>
            </a:pPr>
            <a:fld id="{E78C9E75-97FD-45D9-8ED3-955348887BB1}" type="slidenum">
              <a:rPr lang="zh-TW" altLang="en-US" smtClean="0"/>
              <a:pPr>
                <a:defRPr/>
              </a:pPr>
              <a:t>46</a:t>
            </a:fld>
            <a:endParaRPr lang="zh-TW" altLang="en-US"/>
          </a:p>
        </p:txBody>
      </p:sp>
      <p:sp>
        <p:nvSpPr>
          <p:cNvPr id="6" name="Footer Placeholder 4">
            <a:extLst>
              <a:ext uri="{FF2B5EF4-FFF2-40B4-BE49-F238E27FC236}">
                <a16:creationId xmlns:a16="http://schemas.microsoft.com/office/drawing/2014/main" id="{6905D9DA-9EF1-454B-A48F-59D696E02435}"/>
              </a:ext>
            </a:extLst>
          </p:cNvPr>
          <p:cNvSpPr>
            <a:spLocks noGrp="1"/>
          </p:cNvSpPr>
          <p:nvPr>
            <p:ph type="ftr" sz="quarter" idx="11"/>
          </p:nvPr>
        </p:nvSpPr>
        <p:spPr bwMode="auto">
          <a:xfrm>
            <a:off x="611832" y="6553026"/>
            <a:ext cx="7848600" cy="260350"/>
          </a:xfrm>
          <a:ln>
            <a:miter lim="800000"/>
            <a:headEnd/>
            <a:tailEnd/>
          </a:ln>
        </p:spPr>
        <p:txBody>
          <a:bodyPr/>
          <a:lstStyle/>
          <a:p>
            <a:pPr>
              <a:defRPr/>
            </a:pPr>
            <a:r>
              <a:rPr lang="en-US" altLang="zh-TW" sz="1000" dirty="0"/>
              <a:t>Source: </a:t>
            </a:r>
            <a:r>
              <a:rPr lang="en-US" sz="1000" dirty="0"/>
              <a:t>Project Management Institute (2021), A Guide to the Project Management Body of Knowledge (PMBOK Guide) – </a:t>
            </a:r>
            <a:br>
              <a:rPr lang="en-US" sz="1000" dirty="0"/>
            </a:br>
            <a:r>
              <a:rPr lang="en-US" sz="1000" dirty="0"/>
              <a:t>Seventh Edition and The Standard for Project Management, PMI</a:t>
            </a:r>
          </a:p>
        </p:txBody>
      </p:sp>
      <p:sp>
        <p:nvSpPr>
          <p:cNvPr id="12" name="Rounded Rectangle 11">
            <a:extLst>
              <a:ext uri="{FF2B5EF4-FFF2-40B4-BE49-F238E27FC236}">
                <a16:creationId xmlns:a16="http://schemas.microsoft.com/office/drawing/2014/main" id="{7D0E6A76-2C4A-984C-B74C-20AF138BF449}"/>
              </a:ext>
            </a:extLst>
          </p:cNvPr>
          <p:cNvSpPr>
            <a:spLocks noChangeArrowheads="1"/>
          </p:cNvSpPr>
          <p:nvPr/>
        </p:nvSpPr>
        <p:spPr bwMode="auto">
          <a:xfrm>
            <a:off x="122510" y="1166698"/>
            <a:ext cx="4099202" cy="534110"/>
          </a:xfrm>
          <a:prstGeom prst="roundRect">
            <a:avLst>
              <a:gd name="adj" fmla="val 12554"/>
            </a:avLst>
          </a:prstGeom>
          <a:solidFill>
            <a:schemeClr val="accent6">
              <a:lumMod val="75000"/>
              <a:alpha val="80000"/>
            </a:schemeClr>
          </a:solidFill>
          <a:ln w="19050">
            <a:solidFill>
              <a:schemeClr val="bg1">
                <a:lumMod val="50000"/>
              </a:schemeClr>
            </a:solidFill>
            <a:round/>
            <a:headEnd/>
            <a:tailEnd/>
          </a:ln>
          <a:effectLst/>
        </p:spPr>
        <p:txBody>
          <a:bodyPr wrap="none" lIns="0" tIns="0" rIns="0" bIns="0" anchor="ctr"/>
          <a:lstStyle/>
          <a:p>
            <a:pPr algn="ctr">
              <a:defRPr/>
            </a:pPr>
            <a:r>
              <a:rPr lang="en-US" b="1" dirty="0">
                <a:solidFill>
                  <a:schemeClr val="bg1"/>
                </a:solidFill>
                <a:latin typeface="Calibri" panose="020F0502020204030204" pitchFamily="34" charset="0"/>
                <a:cs typeface="Calibri" panose="020F0502020204030204" pitchFamily="34" charset="0"/>
              </a:rPr>
              <a:t>PMBOK Guide v6</a:t>
            </a:r>
          </a:p>
        </p:txBody>
      </p:sp>
      <p:sp>
        <p:nvSpPr>
          <p:cNvPr id="15" name="Rounded Rectangle 14">
            <a:extLst>
              <a:ext uri="{FF2B5EF4-FFF2-40B4-BE49-F238E27FC236}">
                <a16:creationId xmlns:a16="http://schemas.microsoft.com/office/drawing/2014/main" id="{B27998A0-78B4-A441-AAEA-F0C82585CAC6}"/>
              </a:ext>
            </a:extLst>
          </p:cNvPr>
          <p:cNvSpPr>
            <a:spLocks noChangeArrowheads="1"/>
          </p:cNvSpPr>
          <p:nvPr/>
        </p:nvSpPr>
        <p:spPr bwMode="auto">
          <a:xfrm>
            <a:off x="4850282" y="1166698"/>
            <a:ext cx="4099202" cy="534110"/>
          </a:xfrm>
          <a:prstGeom prst="roundRect">
            <a:avLst>
              <a:gd name="adj" fmla="val 12554"/>
            </a:avLst>
          </a:prstGeom>
          <a:solidFill>
            <a:schemeClr val="accent4">
              <a:lumMod val="75000"/>
              <a:alpha val="80000"/>
            </a:schemeClr>
          </a:solidFill>
          <a:ln w="19050">
            <a:solidFill>
              <a:schemeClr val="bg1">
                <a:lumMod val="50000"/>
              </a:schemeClr>
            </a:solidFill>
            <a:round/>
            <a:headEnd/>
            <a:tailEnd/>
          </a:ln>
          <a:effectLst/>
        </p:spPr>
        <p:txBody>
          <a:bodyPr wrap="none" lIns="0" tIns="0" rIns="0" bIns="0" anchor="ctr"/>
          <a:lstStyle/>
          <a:p>
            <a:pPr algn="ctr">
              <a:defRPr/>
            </a:pPr>
            <a:r>
              <a:rPr lang="en-US" b="1" dirty="0">
                <a:solidFill>
                  <a:schemeClr val="bg1"/>
                </a:solidFill>
                <a:latin typeface="Calibri" panose="020F0502020204030204" pitchFamily="34" charset="0"/>
                <a:cs typeface="Calibri" panose="020F0502020204030204" pitchFamily="34" charset="0"/>
              </a:rPr>
              <a:t>PMBOK Guide v7</a:t>
            </a:r>
          </a:p>
        </p:txBody>
      </p:sp>
      <p:sp>
        <p:nvSpPr>
          <p:cNvPr id="16" name="Rounded Rectangle 15">
            <a:extLst>
              <a:ext uri="{FF2B5EF4-FFF2-40B4-BE49-F238E27FC236}">
                <a16:creationId xmlns:a16="http://schemas.microsoft.com/office/drawing/2014/main" id="{0AF7B3D3-0311-E84D-B4C6-32CFF99480E5}"/>
              </a:ext>
            </a:extLst>
          </p:cNvPr>
          <p:cNvSpPr>
            <a:spLocks noChangeArrowheads="1"/>
          </p:cNvSpPr>
          <p:nvPr/>
        </p:nvSpPr>
        <p:spPr bwMode="auto">
          <a:xfrm>
            <a:off x="122510" y="1730441"/>
            <a:ext cx="4099202" cy="2778679"/>
          </a:xfrm>
          <a:prstGeom prst="roundRect">
            <a:avLst>
              <a:gd name="adj" fmla="val 1855"/>
            </a:avLst>
          </a:prstGeom>
          <a:solidFill>
            <a:schemeClr val="accent6">
              <a:lumMod val="60000"/>
              <a:lumOff val="40000"/>
              <a:alpha val="50196"/>
            </a:schemeClr>
          </a:solidFill>
          <a:ln w="19050">
            <a:solidFill>
              <a:schemeClr val="bg1">
                <a:lumMod val="50000"/>
              </a:schemeClr>
            </a:solidFill>
            <a:round/>
            <a:headEnd/>
            <a:tailEnd/>
          </a:ln>
          <a:effectLst/>
        </p:spPr>
        <p:txBody>
          <a:bodyPr wrap="none" lIns="91440" tIns="91440" rIns="91440" bIns="91440" anchor="ctr"/>
          <a:lstStyle/>
          <a:p>
            <a:pPr>
              <a:defRPr/>
            </a:pPr>
            <a:r>
              <a:rPr lang="en-US" sz="1600" b="1" dirty="0">
                <a:latin typeface="Calibri" panose="020F0502020204030204" pitchFamily="34" charset="0"/>
                <a:cs typeface="Calibri" panose="020F0502020204030204" pitchFamily="34" charset="0"/>
              </a:rPr>
              <a:t>Project Management Body of Knowledge:</a:t>
            </a:r>
          </a:p>
          <a:p>
            <a:pPr marL="285750" indent="-285750">
              <a:buFont typeface="Arial" panose="020B0604020202020204" pitchFamily="34" charset="0"/>
              <a:buChar char="•"/>
              <a:defRPr/>
            </a:pPr>
            <a:r>
              <a:rPr lang="en-US" sz="1600" b="1" dirty="0">
                <a:latin typeface="Calibri" panose="020F0502020204030204" pitchFamily="34" charset="0"/>
                <a:cs typeface="Calibri" panose="020F0502020204030204" pitchFamily="34" charset="0"/>
              </a:rPr>
              <a:t>Introduction</a:t>
            </a:r>
          </a:p>
          <a:p>
            <a:pPr marL="285750" indent="-285750">
              <a:buFont typeface="Arial" panose="020B0604020202020204" pitchFamily="34" charset="0"/>
              <a:buChar char="•"/>
              <a:defRPr/>
            </a:pPr>
            <a:r>
              <a:rPr lang="en-US" sz="1600" b="1" dirty="0">
                <a:latin typeface="Calibri" panose="020F0502020204030204" pitchFamily="34" charset="0"/>
                <a:cs typeface="Calibri" panose="020F0502020204030204" pitchFamily="34" charset="0"/>
              </a:rPr>
              <a:t>Project Environment</a:t>
            </a:r>
          </a:p>
          <a:p>
            <a:pPr marL="285750" indent="-285750">
              <a:buFont typeface="Arial" panose="020B0604020202020204" pitchFamily="34" charset="0"/>
              <a:buChar char="•"/>
              <a:defRPr/>
            </a:pPr>
            <a:r>
              <a:rPr lang="en-US" sz="1600" b="1" dirty="0">
                <a:solidFill>
                  <a:srgbClr val="C00000"/>
                </a:solidFill>
                <a:latin typeface="Calibri" panose="020F0502020204030204" pitchFamily="34" charset="0"/>
                <a:cs typeface="Calibri" panose="020F0502020204030204" pitchFamily="34" charset="0"/>
              </a:rPr>
              <a:t>Role of the Project Manager</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10 Knowledge Areas</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Integration</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Scope</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Schedule</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Cost</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Quality</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Resources</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Communications</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Risk</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Procurement</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Stakeholders</a:t>
            </a:r>
          </a:p>
        </p:txBody>
      </p:sp>
      <p:sp>
        <p:nvSpPr>
          <p:cNvPr id="17" name="Rounded Rectangle 16">
            <a:extLst>
              <a:ext uri="{FF2B5EF4-FFF2-40B4-BE49-F238E27FC236}">
                <a16:creationId xmlns:a16="http://schemas.microsoft.com/office/drawing/2014/main" id="{01AEA9E7-AC0E-974C-87E9-8A51D1DA39D8}"/>
              </a:ext>
            </a:extLst>
          </p:cNvPr>
          <p:cNvSpPr>
            <a:spLocks noChangeArrowheads="1"/>
          </p:cNvSpPr>
          <p:nvPr/>
        </p:nvSpPr>
        <p:spPr bwMode="auto">
          <a:xfrm>
            <a:off x="112759" y="4548806"/>
            <a:ext cx="4099202" cy="1872208"/>
          </a:xfrm>
          <a:prstGeom prst="roundRect">
            <a:avLst>
              <a:gd name="adj" fmla="val 1855"/>
            </a:avLst>
          </a:prstGeom>
          <a:solidFill>
            <a:schemeClr val="accent6">
              <a:lumMod val="20000"/>
              <a:lumOff val="80000"/>
              <a:alpha val="50196"/>
            </a:schemeClr>
          </a:solidFill>
          <a:ln w="19050">
            <a:solidFill>
              <a:schemeClr val="bg1">
                <a:lumMod val="50000"/>
              </a:schemeClr>
            </a:solidFill>
            <a:round/>
            <a:headEnd/>
            <a:tailEnd/>
          </a:ln>
          <a:effectLst/>
        </p:spPr>
        <p:txBody>
          <a:bodyPr wrap="none" lIns="91440" tIns="91440" rIns="91440" bIns="91440" anchor="ctr"/>
          <a:lstStyle/>
          <a:p>
            <a:pPr>
              <a:defRPr/>
            </a:pPr>
            <a:r>
              <a:rPr lang="en-US" b="1" dirty="0">
                <a:latin typeface="Calibri" panose="020F0502020204030204" pitchFamily="34" charset="0"/>
                <a:cs typeface="Calibri" panose="020F0502020204030204" pitchFamily="34" charset="0"/>
              </a:rPr>
              <a:t>The Standard for Project Management </a:t>
            </a:r>
            <a:br>
              <a:rPr lang="en-US" b="1" dirty="0">
                <a:latin typeface="Calibri" panose="020F0502020204030204" pitchFamily="34" charset="0"/>
                <a:cs typeface="Calibri" panose="020F0502020204030204" pitchFamily="34" charset="0"/>
              </a:rPr>
            </a:br>
            <a:r>
              <a:rPr lang="en-US" b="1" dirty="0">
                <a:solidFill>
                  <a:srgbClr val="FF0000"/>
                </a:solidFill>
                <a:latin typeface="Calibri" panose="020F0502020204030204" pitchFamily="34" charset="0"/>
                <a:cs typeface="Calibri" panose="020F0502020204030204" pitchFamily="34" charset="0"/>
              </a:rPr>
              <a:t>(5 Process Groups)</a:t>
            </a:r>
            <a:r>
              <a:rPr lang="en-US" b="1"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Initiating</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Planning</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Executing</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Monitoring and Controlling</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Closing</a:t>
            </a:r>
          </a:p>
        </p:txBody>
      </p:sp>
      <p:sp>
        <p:nvSpPr>
          <p:cNvPr id="18" name="Right Arrow 17">
            <a:extLst>
              <a:ext uri="{FF2B5EF4-FFF2-40B4-BE49-F238E27FC236}">
                <a16:creationId xmlns:a16="http://schemas.microsoft.com/office/drawing/2014/main" id="{82E52DD3-9153-3F44-80AB-95B039EDA5A8}"/>
              </a:ext>
            </a:extLst>
          </p:cNvPr>
          <p:cNvSpPr/>
          <p:nvPr/>
        </p:nvSpPr>
        <p:spPr>
          <a:xfrm>
            <a:off x="4307758" y="3573016"/>
            <a:ext cx="494467" cy="432048"/>
          </a:xfrm>
          <a:prstGeom prst="rightArrow">
            <a:avLst>
              <a:gd name="adj1" fmla="val 50000"/>
              <a:gd name="adj2" fmla="val 75543"/>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a:extLst>
              <a:ext uri="{FF2B5EF4-FFF2-40B4-BE49-F238E27FC236}">
                <a16:creationId xmlns:a16="http://schemas.microsoft.com/office/drawing/2014/main" id="{924E30A0-7A6B-1C49-8039-F9AF3E43B06B}"/>
              </a:ext>
            </a:extLst>
          </p:cNvPr>
          <p:cNvSpPr>
            <a:spLocks noChangeArrowheads="1"/>
          </p:cNvSpPr>
          <p:nvPr/>
        </p:nvSpPr>
        <p:spPr bwMode="auto">
          <a:xfrm>
            <a:off x="4850283" y="1730441"/>
            <a:ext cx="4099202" cy="2778678"/>
          </a:xfrm>
          <a:prstGeom prst="roundRect">
            <a:avLst>
              <a:gd name="adj" fmla="val 1855"/>
            </a:avLst>
          </a:prstGeom>
          <a:solidFill>
            <a:schemeClr val="accent4">
              <a:lumMod val="60000"/>
              <a:lumOff val="40000"/>
              <a:alpha val="50196"/>
            </a:schemeClr>
          </a:solidFill>
          <a:ln w="19050">
            <a:solidFill>
              <a:schemeClr val="bg1">
                <a:lumMod val="50000"/>
              </a:schemeClr>
            </a:solidFill>
            <a:round/>
            <a:headEnd/>
            <a:tailEnd/>
          </a:ln>
          <a:effectLst/>
        </p:spPr>
        <p:txBody>
          <a:bodyPr wrap="none" lIns="91440" tIns="91440" rIns="91440" bIns="91440" anchor="ctr"/>
          <a:lstStyle/>
          <a:p>
            <a:pPr>
              <a:defRPr/>
            </a:pPr>
            <a:r>
              <a:rPr lang="en-US" b="1" dirty="0">
                <a:latin typeface="Calibri" panose="020F0502020204030204" pitchFamily="34" charset="0"/>
                <a:cs typeface="Calibri" panose="020F0502020204030204" pitchFamily="34" charset="0"/>
              </a:rPr>
              <a:t>The Standard for Project Management :</a:t>
            </a:r>
          </a:p>
          <a:p>
            <a:pPr marL="285750" indent="-285750">
              <a:buFont typeface="Arial" panose="020B0604020202020204" pitchFamily="34" charset="0"/>
              <a:buChar char="•"/>
              <a:defRPr/>
            </a:pPr>
            <a:r>
              <a:rPr lang="en-US" b="1" dirty="0">
                <a:latin typeface="Calibri" panose="020F0502020204030204" pitchFamily="34" charset="0"/>
                <a:cs typeface="Calibri" panose="020F0502020204030204" pitchFamily="34" charset="0"/>
              </a:rPr>
              <a:t>Introduction</a:t>
            </a:r>
          </a:p>
          <a:p>
            <a:pPr marL="285750" indent="-285750">
              <a:buFont typeface="Arial" panose="020B0604020202020204" pitchFamily="34" charset="0"/>
              <a:buChar char="•"/>
              <a:defRPr/>
            </a:pPr>
            <a:r>
              <a:rPr lang="en-US" b="1" dirty="0">
                <a:solidFill>
                  <a:srgbClr val="C00000"/>
                </a:solidFill>
                <a:latin typeface="Calibri" panose="020F0502020204030204" pitchFamily="34" charset="0"/>
                <a:cs typeface="Calibri" panose="020F0502020204030204" pitchFamily="34" charset="0"/>
              </a:rPr>
              <a:t>System for Value Delivery</a:t>
            </a:r>
          </a:p>
          <a:p>
            <a:pPr marL="285750" indent="-285750">
              <a:buFont typeface="Arial" panose="020B0604020202020204" pitchFamily="34" charset="0"/>
              <a:buChar char="•"/>
              <a:defRPr/>
            </a:pPr>
            <a:r>
              <a:rPr lang="en-US" b="1" dirty="0">
                <a:solidFill>
                  <a:srgbClr val="FF0000"/>
                </a:solidFill>
                <a:latin typeface="Calibri" panose="020F0502020204030204" pitchFamily="34" charset="0"/>
                <a:cs typeface="Calibri" panose="020F0502020204030204" pitchFamily="34" charset="0"/>
              </a:rPr>
              <a:t>12 Project Management Principles:</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1. Stewardship, 2. Team</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3. Stakeholders, 4. Value</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5. Systems Thinking, 5. Leadership</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7. Tailoring, 8. Quality</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9. Complexity, 10, Risk</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11. Adaptability and Resiliency</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12. Change</a:t>
            </a:r>
          </a:p>
        </p:txBody>
      </p:sp>
      <p:sp>
        <p:nvSpPr>
          <p:cNvPr id="20" name="Rounded Rectangle 19">
            <a:extLst>
              <a:ext uri="{FF2B5EF4-FFF2-40B4-BE49-F238E27FC236}">
                <a16:creationId xmlns:a16="http://schemas.microsoft.com/office/drawing/2014/main" id="{8B7CC426-4E32-7A40-BA27-F5B741AF8CEC}"/>
              </a:ext>
            </a:extLst>
          </p:cNvPr>
          <p:cNvSpPr>
            <a:spLocks noChangeArrowheads="1"/>
          </p:cNvSpPr>
          <p:nvPr/>
        </p:nvSpPr>
        <p:spPr bwMode="auto">
          <a:xfrm>
            <a:off x="4850282" y="4548806"/>
            <a:ext cx="4099202" cy="1904530"/>
          </a:xfrm>
          <a:prstGeom prst="roundRect">
            <a:avLst>
              <a:gd name="adj" fmla="val 1855"/>
            </a:avLst>
          </a:prstGeom>
          <a:solidFill>
            <a:schemeClr val="accent4">
              <a:lumMod val="20000"/>
              <a:lumOff val="80000"/>
              <a:alpha val="50196"/>
            </a:schemeClr>
          </a:solidFill>
          <a:ln w="19050">
            <a:solidFill>
              <a:schemeClr val="bg1">
                <a:lumMod val="50000"/>
              </a:schemeClr>
            </a:solidFill>
            <a:round/>
            <a:headEnd/>
            <a:tailEnd/>
          </a:ln>
          <a:effectLst/>
        </p:spPr>
        <p:txBody>
          <a:bodyPr wrap="none" lIns="91440" tIns="91440" rIns="91440" bIns="91440" anchor="ctr"/>
          <a:lstStyle/>
          <a:p>
            <a:pPr>
              <a:defRPr/>
            </a:pPr>
            <a:r>
              <a:rPr lang="en-US" b="1" dirty="0">
                <a:latin typeface="Calibri" panose="020F0502020204030204" pitchFamily="34" charset="0"/>
                <a:cs typeface="Calibri" panose="020F0502020204030204" pitchFamily="34" charset="0"/>
              </a:rPr>
              <a:t>Project Management Body of Knowledge:</a:t>
            </a:r>
          </a:p>
          <a:p>
            <a:pPr marL="285750" indent="-285750">
              <a:buFont typeface="Arial" panose="020B0604020202020204" pitchFamily="34" charset="0"/>
              <a:buChar char="•"/>
              <a:defRPr/>
            </a:pPr>
            <a:r>
              <a:rPr lang="en-US" b="1" dirty="0">
                <a:solidFill>
                  <a:srgbClr val="FF0000"/>
                </a:solidFill>
                <a:latin typeface="Calibri" panose="020F0502020204030204" pitchFamily="34" charset="0"/>
                <a:cs typeface="Calibri" panose="020F0502020204030204" pitchFamily="34" charset="0"/>
              </a:rPr>
              <a:t>8 Project Performance Domains:</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1. Stakeholders, 2. Team, </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3. Development approach and Life Cycle</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4. Planning, 5. Project Work, 6. Delivery, </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7. Measurement, 8. Uncertainty</a:t>
            </a:r>
          </a:p>
          <a:p>
            <a:pPr marL="285750" indent="-285750">
              <a:buFont typeface="Arial" panose="020B0604020202020204" pitchFamily="34" charset="0"/>
              <a:buChar char="•"/>
              <a:defRPr/>
            </a:pPr>
            <a:r>
              <a:rPr lang="en-US" b="1" dirty="0">
                <a:solidFill>
                  <a:srgbClr val="C00000"/>
                </a:solidFill>
                <a:latin typeface="Calibri" panose="020F0502020204030204" pitchFamily="34" charset="0"/>
                <a:cs typeface="Calibri" panose="020F0502020204030204" pitchFamily="34" charset="0"/>
              </a:rPr>
              <a:t>Tailoring</a:t>
            </a:r>
          </a:p>
          <a:p>
            <a:pPr marL="285750" indent="-285750">
              <a:buFont typeface="Arial" panose="020B0604020202020204" pitchFamily="34" charset="0"/>
              <a:buChar char="•"/>
              <a:defRPr/>
            </a:pPr>
            <a:r>
              <a:rPr lang="en-US" b="1" dirty="0">
                <a:latin typeface="Calibri" panose="020F0502020204030204" pitchFamily="34" charset="0"/>
                <a:cs typeface="Calibri" panose="020F0502020204030204" pitchFamily="34" charset="0"/>
              </a:rPr>
              <a:t>Models, Methods, and Artifacts</a:t>
            </a:r>
          </a:p>
        </p:txBody>
      </p:sp>
      <p:sp>
        <p:nvSpPr>
          <p:cNvPr id="21" name="Rounded Rectangle 20">
            <a:extLst>
              <a:ext uri="{FF2B5EF4-FFF2-40B4-BE49-F238E27FC236}">
                <a16:creationId xmlns:a16="http://schemas.microsoft.com/office/drawing/2014/main" id="{28BDFB99-CEE4-5A4C-B51A-D60DA3273D2E}"/>
              </a:ext>
            </a:extLst>
          </p:cNvPr>
          <p:cNvSpPr>
            <a:spLocks noChangeArrowheads="1"/>
          </p:cNvSpPr>
          <p:nvPr/>
        </p:nvSpPr>
        <p:spPr bwMode="auto">
          <a:xfrm>
            <a:off x="58962" y="1166697"/>
            <a:ext cx="4225006" cy="5353165"/>
          </a:xfrm>
          <a:prstGeom prst="roundRect">
            <a:avLst>
              <a:gd name="adj" fmla="val 736"/>
            </a:avLst>
          </a:prstGeom>
          <a:noFill/>
          <a:ln w="19050">
            <a:solidFill>
              <a:schemeClr val="bg1">
                <a:lumMod val="50000"/>
              </a:schemeClr>
            </a:solidFill>
            <a:round/>
            <a:headEnd/>
            <a:tailEnd/>
          </a:ln>
          <a:effectLst/>
        </p:spPr>
        <p:txBody>
          <a:bodyPr wrap="none" lIns="91440" tIns="91440" rIns="91440" bIns="91440" anchor="ctr"/>
          <a:lstStyle/>
          <a:p>
            <a:pPr>
              <a:defRPr/>
            </a:pPr>
            <a:endParaRPr lang="en-US" sz="1600" b="1" dirty="0">
              <a:solidFill>
                <a:srgbClr val="FF0000"/>
              </a:solidFill>
              <a:latin typeface="Calibri" panose="020F0502020204030204" pitchFamily="34" charset="0"/>
              <a:cs typeface="Calibri" panose="020F0502020204030204" pitchFamily="34" charset="0"/>
            </a:endParaRPr>
          </a:p>
        </p:txBody>
      </p:sp>
      <p:sp>
        <p:nvSpPr>
          <p:cNvPr id="22" name="Rounded Rectangle 21">
            <a:extLst>
              <a:ext uri="{FF2B5EF4-FFF2-40B4-BE49-F238E27FC236}">
                <a16:creationId xmlns:a16="http://schemas.microsoft.com/office/drawing/2014/main" id="{EDE423CC-08E6-6642-839D-FE071AC39F5F}"/>
              </a:ext>
            </a:extLst>
          </p:cNvPr>
          <p:cNvSpPr>
            <a:spLocks noChangeArrowheads="1"/>
          </p:cNvSpPr>
          <p:nvPr/>
        </p:nvSpPr>
        <p:spPr bwMode="auto">
          <a:xfrm>
            <a:off x="4811489" y="1124743"/>
            <a:ext cx="4225007" cy="5395120"/>
          </a:xfrm>
          <a:prstGeom prst="roundRect">
            <a:avLst>
              <a:gd name="adj" fmla="val 1855"/>
            </a:avLst>
          </a:prstGeom>
          <a:noFill/>
          <a:ln w="19050">
            <a:solidFill>
              <a:schemeClr val="bg1">
                <a:lumMod val="50000"/>
              </a:schemeClr>
            </a:solidFill>
            <a:round/>
            <a:headEnd/>
            <a:tailEnd/>
          </a:ln>
          <a:effectLst/>
        </p:spPr>
        <p:txBody>
          <a:bodyPr wrap="none" lIns="91440" tIns="91440" rIns="91440" bIns="91440" anchor="ctr"/>
          <a:lstStyle/>
          <a:p>
            <a:pPr>
              <a:defRPr/>
            </a:pPr>
            <a:endParaRPr lang="en-US" sz="16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439095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DD02-53B7-7842-AC22-BB38F721399D}"/>
              </a:ext>
            </a:extLst>
          </p:cNvPr>
          <p:cNvSpPr>
            <a:spLocks noGrp="1"/>
          </p:cNvSpPr>
          <p:nvPr>
            <p:ph type="title"/>
          </p:nvPr>
        </p:nvSpPr>
        <p:spPr>
          <a:xfrm>
            <a:off x="251520" y="116632"/>
            <a:ext cx="8712968" cy="922114"/>
          </a:xfrm>
        </p:spPr>
        <p:txBody>
          <a:bodyPr/>
          <a:lstStyle/>
          <a:p>
            <a:r>
              <a:rPr lang="en-US" sz="4000" dirty="0">
                <a:solidFill>
                  <a:srgbClr val="FF0000"/>
                </a:solidFill>
              </a:rPr>
              <a:t>Project Management </a:t>
            </a:r>
            <a:r>
              <a:rPr lang="en-US" sz="4000" dirty="0">
                <a:solidFill>
                  <a:schemeClr val="tx2"/>
                </a:solidFill>
              </a:rPr>
              <a:t>Knowledge Areas</a:t>
            </a:r>
            <a:br>
              <a:rPr lang="en-US" sz="4000" dirty="0">
                <a:solidFill>
                  <a:schemeClr val="tx2"/>
                </a:solidFill>
              </a:rPr>
            </a:br>
            <a:r>
              <a:rPr lang="en-US" sz="2400" dirty="0">
                <a:solidFill>
                  <a:schemeClr val="accent6">
                    <a:lumMod val="75000"/>
                  </a:schemeClr>
                </a:solidFill>
              </a:rPr>
              <a:t>(PMBOK v6)</a:t>
            </a:r>
          </a:p>
        </p:txBody>
      </p:sp>
      <p:sp>
        <p:nvSpPr>
          <p:cNvPr id="3" name="Content Placeholder 2">
            <a:extLst>
              <a:ext uri="{FF2B5EF4-FFF2-40B4-BE49-F238E27FC236}">
                <a16:creationId xmlns:a16="http://schemas.microsoft.com/office/drawing/2014/main" id="{80721108-83F1-394D-B124-DCD8B723822B}"/>
              </a:ext>
            </a:extLst>
          </p:cNvPr>
          <p:cNvSpPr>
            <a:spLocks noGrp="1"/>
          </p:cNvSpPr>
          <p:nvPr>
            <p:ph idx="1"/>
          </p:nvPr>
        </p:nvSpPr>
        <p:spPr>
          <a:xfrm>
            <a:off x="493204" y="1244724"/>
            <a:ext cx="8229600" cy="5069160"/>
          </a:xfrm>
        </p:spPr>
        <p:txBody>
          <a:bodyPr/>
          <a:lstStyle/>
          <a:p>
            <a:pPr marL="514350" indent="-514350">
              <a:buFont typeface="+mj-lt"/>
              <a:buAutoNum type="arabicPeriod"/>
            </a:pPr>
            <a:r>
              <a:rPr lang="en-US" sz="2800" dirty="0"/>
              <a:t>Project </a:t>
            </a:r>
            <a:r>
              <a:rPr lang="en-US" sz="2800" b="1" dirty="0">
                <a:solidFill>
                  <a:schemeClr val="accent1"/>
                </a:solidFill>
              </a:rPr>
              <a:t>Integration</a:t>
            </a:r>
            <a:r>
              <a:rPr lang="en-US" sz="2800" dirty="0"/>
              <a:t> Management</a:t>
            </a:r>
          </a:p>
          <a:p>
            <a:pPr marL="514350" indent="-514350">
              <a:buFont typeface="+mj-lt"/>
              <a:buAutoNum type="arabicPeriod"/>
            </a:pPr>
            <a:r>
              <a:rPr lang="en-US" sz="2800" dirty="0"/>
              <a:t>Project </a:t>
            </a:r>
            <a:r>
              <a:rPr lang="en-US" sz="2800" b="1" dirty="0">
                <a:solidFill>
                  <a:schemeClr val="accent1"/>
                </a:solidFill>
              </a:rPr>
              <a:t>Scope</a:t>
            </a:r>
            <a:r>
              <a:rPr lang="en-US" sz="2800" dirty="0"/>
              <a:t> Management</a:t>
            </a:r>
          </a:p>
          <a:p>
            <a:pPr marL="514350" indent="-514350">
              <a:buFont typeface="+mj-lt"/>
              <a:buAutoNum type="arabicPeriod"/>
            </a:pPr>
            <a:r>
              <a:rPr lang="en-US" sz="2800" dirty="0"/>
              <a:t>Project </a:t>
            </a:r>
            <a:r>
              <a:rPr lang="en-US" sz="2800" b="1" dirty="0">
                <a:solidFill>
                  <a:schemeClr val="accent1"/>
                </a:solidFill>
              </a:rPr>
              <a:t>Schedule</a:t>
            </a:r>
            <a:r>
              <a:rPr lang="en-US" sz="2800" dirty="0"/>
              <a:t> Management</a:t>
            </a:r>
          </a:p>
          <a:p>
            <a:pPr marL="514350" indent="-514350">
              <a:buFont typeface="+mj-lt"/>
              <a:buAutoNum type="arabicPeriod"/>
            </a:pPr>
            <a:r>
              <a:rPr lang="en-US" sz="2800" dirty="0"/>
              <a:t>Project </a:t>
            </a:r>
            <a:r>
              <a:rPr lang="en-US" sz="2800" b="1" dirty="0">
                <a:solidFill>
                  <a:schemeClr val="accent1"/>
                </a:solidFill>
              </a:rPr>
              <a:t>Cost</a:t>
            </a:r>
            <a:r>
              <a:rPr lang="en-US" sz="2800" dirty="0"/>
              <a:t> Management</a:t>
            </a:r>
          </a:p>
          <a:p>
            <a:pPr marL="514350" indent="-514350">
              <a:buFont typeface="+mj-lt"/>
              <a:buAutoNum type="arabicPeriod"/>
            </a:pPr>
            <a:r>
              <a:rPr lang="en-US" sz="2800" dirty="0"/>
              <a:t>Project </a:t>
            </a:r>
            <a:r>
              <a:rPr lang="en-US" sz="2800" b="1" dirty="0">
                <a:solidFill>
                  <a:schemeClr val="accent1"/>
                </a:solidFill>
              </a:rPr>
              <a:t>Quality</a:t>
            </a:r>
            <a:r>
              <a:rPr lang="en-US" sz="2800" dirty="0"/>
              <a:t> Management</a:t>
            </a:r>
          </a:p>
          <a:p>
            <a:pPr marL="514350" indent="-514350">
              <a:buFont typeface="+mj-lt"/>
              <a:buAutoNum type="arabicPeriod"/>
            </a:pPr>
            <a:r>
              <a:rPr lang="en-US" sz="2800" dirty="0"/>
              <a:t>Project </a:t>
            </a:r>
            <a:r>
              <a:rPr lang="en-US" sz="2800" b="1" dirty="0">
                <a:solidFill>
                  <a:schemeClr val="accent1"/>
                </a:solidFill>
              </a:rPr>
              <a:t>Resource</a:t>
            </a:r>
            <a:r>
              <a:rPr lang="en-US" sz="2800" dirty="0"/>
              <a:t> Management</a:t>
            </a:r>
          </a:p>
          <a:p>
            <a:pPr marL="514350" indent="-514350">
              <a:buFont typeface="+mj-lt"/>
              <a:buAutoNum type="arabicPeriod"/>
            </a:pPr>
            <a:r>
              <a:rPr lang="en-US" sz="2800" dirty="0"/>
              <a:t>Project </a:t>
            </a:r>
            <a:r>
              <a:rPr lang="en-US" sz="2800" b="1" dirty="0">
                <a:solidFill>
                  <a:schemeClr val="accent1"/>
                </a:solidFill>
              </a:rPr>
              <a:t>Communications</a:t>
            </a:r>
            <a:r>
              <a:rPr lang="en-US" sz="2800" dirty="0"/>
              <a:t> Management</a:t>
            </a:r>
          </a:p>
          <a:p>
            <a:pPr marL="514350" indent="-514350">
              <a:buFont typeface="+mj-lt"/>
              <a:buAutoNum type="arabicPeriod"/>
            </a:pPr>
            <a:r>
              <a:rPr lang="en-US" sz="2800" dirty="0"/>
              <a:t>Project </a:t>
            </a:r>
            <a:r>
              <a:rPr lang="en-US" sz="2800" b="1" dirty="0">
                <a:solidFill>
                  <a:schemeClr val="accent1"/>
                </a:solidFill>
              </a:rPr>
              <a:t>Risk</a:t>
            </a:r>
            <a:r>
              <a:rPr lang="en-US" sz="2800" dirty="0"/>
              <a:t> Management</a:t>
            </a:r>
          </a:p>
          <a:p>
            <a:pPr marL="514350" indent="-514350">
              <a:buFont typeface="+mj-lt"/>
              <a:buAutoNum type="arabicPeriod"/>
            </a:pPr>
            <a:r>
              <a:rPr lang="en-US" sz="2800" dirty="0"/>
              <a:t>Project </a:t>
            </a:r>
            <a:r>
              <a:rPr lang="en-US" sz="2800" b="1" dirty="0">
                <a:solidFill>
                  <a:schemeClr val="accent1"/>
                </a:solidFill>
              </a:rPr>
              <a:t>Procurement</a:t>
            </a:r>
            <a:r>
              <a:rPr lang="en-US" sz="2800" dirty="0"/>
              <a:t> Management</a:t>
            </a:r>
          </a:p>
          <a:p>
            <a:pPr marL="514350" indent="-514350">
              <a:buFont typeface="+mj-lt"/>
              <a:buAutoNum type="arabicPeriod"/>
            </a:pPr>
            <a:r>
              <a:rPr lang="en-US" sz="2800" dirty="0"/>
              <a:t>Project </a:t>
            </a:r>
            <a:r>
              <a:rPr lang="en-US" sz="2800" b="1" dirty="0">
                <a:solidFill>
                  <a:schemeClr val="accent1"/>
                </a:solidFill>
              </a:rPr>
              <a:t>Stakeholder</a:t>
            </a:r>
            <a:r>
              <a:rPr lang="en-US" sz="2800" dirty="0"/>
              <a:t> Management</a:t>
            </a:r>
          </a:p>
        </p:txBody>
      </p:sp>
      <p:sp>
        <p:nvSpPr>
          <p:cNvPr id="4" name="Slide Number Placeholder 3">
            <a:extLst>
              <a:ext uri="{FF2B5EF4-FFF2-40B4-BE49-F238E27FC236}">
                <a16:creationId xmlns:a16="http://schemas.microsoft.com/office/drawing/2014/main" id="{BD0A1CC2-B8C1-C04D-B987-908BC5FA2549}"/>
              </a:ext>
            </a:extLst>
          </p:cNvPr>
          <p:cNvSpPr>
            <a:spLocks noGrp="1"/>
          </p:cNvSpPr>
          <p:nvPr>
            <p:ph type="sldNum" sz="quarter" idx="12"/>
          </p:nvPr>
        </p:nvSpPr>
        <p:spPr/>
        <p:txBody>
          <a:bodyPr/>
          <a:lstStyle/>
          <a:p>
            <a:pPr>
              <a:defRPr/>
            </a:pPr>
            <a:fld id="{E78C9E75-97FD-45D9-8ED3-955348887BB1}" type="slidenum">
              <a:rPr lang="zh-TW" altLang="en-US" smtClean="0"/>
              <a:pPr>
                <a:defRPr/>
              </a:pPr>
              <a:t>47</a:t>
            </a:fld>
            <a:endParaRPr lang="zh-TW" altLang="en-US"/>
          </a:p>
        </p:txBody>
      </p:sp>
      <p:sp>
        <p:nvSpPr>
          <p:cNvPr id="5" name="Footer Placeholder 4">
            <a:extLst>
              <a:ext uri="{FF2B5EF4-FFF2-40B4-BE49-F238E27FC236}">
                <a16:creationId xmlns:a16="http://schemas.microsoft.com/office/drawing/2014/main" id="{52BFB09A-64D7-944A-B82F-C629667C74C9}"/>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 Guide to the Project Management Body of Knowledge (PMBOK Guide), Sixth Edition, PMI</a:t>
            </a:r>
            <a:endParaRPr lang="es-ES" altLang="zh-TW" sz="1000" dirty="0"/>
          </a:p>
        </p:txBody>
      </p:sp>
    </p:spTree>
    <p:extLst>
      <p:ext uri="{BB962C8B-B14F-4D97-AF65-F5344CB8AC3E}">
        <p14:creationId xmlns:p14="http://schemas.microsoft.com/office/powerpoint/2010/main" val="30311907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DD02-53B7-7842-AC22-BB38F721399D}"/>
              </a:ext>
            </a:extLst>
          </p:cNvPr>
          <p:cNvSpPr>
            <a:spLocks noGrp="1"/>
          </p:cNvSpPr>
          <p:nvPr>
            <p:ph type="title"/>
          </p:nvPr>
        </p:nvSpPr>
        <p:spPr>
          <a:xfrm>
            <a:off x="251520" y="116632"/>
            <a:ext cx="8712968" cy="922114"/>
          </a:xfrm>
        </p:spPr>
        <p:txBody>
          <a:bodyPr/>
          <a:lstStyle/>
          <a:p>
            <a:r>
              <a:rPr lang="en-US" sz="4000" dirty="0">
                <a:solidFill>
                  <a:srgbClr val="FF0000"/>
                </a:solidFill>
              </a:rPr>
              <a:t>Project Management </a:t>
            </a:r>
            <a:r>
              <a:rPr lang="en-US" sz="4000" dirty="0">
                <a:solidFill>
                  <a:schemeClr val="tx2"/>
                </a:solidFill>
              </a:rPr>
              <a:t>Process Groups</a:t>
            </a:r>
            <a:br>
              <a:rPr lang="en-US" sz="4000" dirty="0">
                <a:solidFill>
                  <a:schemeClr val="tx2"/>
                </a:solidFill>
              </a:rPr>
            </a:br>
            <a:r>
              <a:rPr lang="en-US" sz="2400" dirty="0">
                <a:solidFill>
                  <a:schemeClr val="accent6">
                    <a:lumMod val="75000"/>
                  </a:schemeClr>
                </a:solidFill>
              </a:rPr>
              <a:t>(PMBOK v6)</a:t>
            </a:r>
          </a:p>
        </p:txBody>
      </p:sp>
      <p:sp>
        <p:nvSpPr>
          <p:cNvPr id="3" name="Content Placeholder 2">
            <a:extLst>
              <a:ext uri="{FF2B5EF4-FFF2-40B4-BE49-F238E27FC236}">
                <a16:creationId xmlns:a16="http://schemas.microsoft.com/office/drawing/2014/main" id="{80721108-83F1-394D-B124-DCD8B723822B}"/>
              </a:ext>
            </a:extLst>
          </p:cNvPr>
          <p:cNvSpPr>
            <a:spLocks noGrp="1"/>
          </p:cNvSpPr>
          <p:nvPr>
            <p:ph idx="1"/>
          </p:nvPr>
        </p:nvSpPr>
        <p:spPr>
          <a:xfrm>
            <a:off x="493204" y="1244724"/>
            <a:ext cx="8229600" cy="5069160"/>
          </a:xfrm>
        </p:spPr>
        <p:txBody>
          <a:bodyPr/>
          <a:lstStyle/>
          <a:p>
            <a:pPr marL="514350" indent="-514350">
              <a:buFont typeface="+mj-lt"/>
              <a:buAutoNum type="arabicPeriod"/>
            </a:pPr>
            <a:r>
              <a:rPr lang="en-US" b="1" dirty="0">
                <a:solidFill>
                  <a:schemeClr val="accent1"/>
                </a:solidFill>
              </a:rPr>
              <a:t>Initiating</a:t>
            </a:r>
            <a:r>
              <a:rPr lang="en-US" dirty="0"/>
              <a:t> Process Group</a:t>
            </a:r>
          </a:p>
          <a:p>
            <a:pPr marL="514350" indent="-514350">
              <a:buFont typeface="+mj-lt"/>
              <a:buAutoNum type="arabicPeriod"/>
            </a:pPr>
            <a:r>
              <a:rPr lang="en-US" b="1" dirty="0">
                <a:solidFill>
                  <a:schemeClr val="accent1"/>
                </a:solidFill>
              </a:rPr>
              <a:t>Planning</a:t>
            </a:r>
            <a:r>
              <a:rPr lang="en-US" dirty="0"/>
              <a:t> Process Group</a:t>
            </a:r>
          </a:p>
          <a:p>
            <a:pPr marL="514350" indent="-514350">
              <a:buFont typeface="+mj-lt"/>
              <a:buAutoNum type="arabicPeriod"/>
            </a:pPr>
            <a:r>
              <a:rPr lang="en-US" b="1" dirty="0">
                <a:solidFill>
                  <a:schemeClr val="accent1"/>
                </a:solidFill>
              </a:rPr>
              <a:t>Executing</a:t>
            </a:r>
            <a:r>
              <a:rPr lang="en-US" dirty="0"/>
              <a:t> Process Group</a:t>
            </a:r>
          </a:p>
          <a:p>
            <a:pPr marL="514350" indent="-514350">
              <a:buFont typeface="+mj-lt"/>
              <a:buAutoNum type="arabicPeriod"/>
            </a:pPr>
            <a:r>
              <a:rPr lang="en-US" b="1" dirty="0">
                <a:solidFill>
                  <a:schemeClr val="accent1"/>
                </a:solidFill>
              </a:rPr>
              <a:t>Monitoring and Controlling </a:t>
            </a:r>
            <a:r>
              <a:rPr lang="en-US" dirty="0"/>
              <a:t>Process Group</a:t>
            </a:r>
          </a:p>
          <a:p>
            <a:pPr marL="514350" indent="-514350">
              <a:buFont typeface="+mj-lt"/>
              <a:buAutoNum type="arabicPeriod"/>
            </a:pPr>
            <a:r>
              <a:rPr lang="en-US" b="1" dirty="0">
                <a:solidFill>
                  <a:schemeClr val="accent1"/>
                </a:solidFill>
              </a:rPr>
              <a:t>Closing</a:t>
            </a:r>
            <a:r>
              <a:rPr lang="en-US" dirty="0"/>
              <a:t> Process Group</a:t>
            </a:r>
          </a:p>
        </p:txBody>
      </p:sp>
      <p:sp>
        <p:nvSpPr>
          <p:cNvPr id="4" name="Slide Number Placeholder 3">
            <a:extLst>
              <a:ext uri="{FF2B5EF4-FFF2-40B4-BE49-F238E27FC236}">
                <a16:creationId xmlns:a16="http://schemas.microsoft.com/office/drawing/2014/main" id="{BD0A1CC2-B8C1-C04D-B987-908BC5FA2549}"/>
              </a:ext>
            </a:extLst>
          </p:cNvPr>
          <p:cNvSpPr>
            <a:spLocks noGrp="1"/>
          </p:cNvSpPr>
          <p:nvPr>
            <p:ph type="sldNum" sz="quarter" idx="12"/>
          </p:nvPr>
        </p:nvSpPr>
        <p:spPr/>
        <p:txBody>
          <a:bodyPr/>
          <a:lstStyle/>
          <a:p>
            <a:pPr>
              <a:defRPr/>
            </a:pPr>
            <a:fld id="{E78C9E75-97FD-45D9-8ED3-955348887BB1}" type="slidenum">
              <a:rPr lang="zh-TW" altLang="en-US" smtClean="0"/>
              <a:pPr>
                <a:defRPr/>
              </a:pPr>
              <a:t>48</a:t>
            </a:fld>
            <a:endParaRPr lang="zh-TW" altLang="en-US"/>
          </a:p>
        </p:txBody>
      </p:sp>
      <p:sp>
        <p:nvSpPr>
          <p:cNvPr id="6" name="Footer Placeholder 4">
            <a:extLst>
              <a:ext uri="{FF2B5EF4-FFF2-40B4-BE49-F238E27FC236}">
                <a16:creationId xmlns:a16="http://schemas.microsoft.com/office/drawing/2014/main" id="{6905D9DA-9EF1-454B-A48F-59D696E02435}"/>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 Guide to the Project Management Body of Knowledge (PMBOK Guide), Sixth Edition, PMI</a:t>
            </a:r>
            <a:endParaRPr lang="es-ES" altLang="zh-TW" sz="1000" dirty="0"/>
          </a:p>
        </p:txBody>
      </p:sp>
    </p:spTree>
    <p:extLst>
      <p:ext uri="{BB962C8B-B14F-4D97-AF65-F5344CB8AC3E}">
        <p14:creationId xmlns:p14="http://schemas.microsoft.com/office/powerpoint/2010/main" val="19523886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DD02-53B7-7842-AC22-BB38F721399D}"/>
              </a:ext>
            </a:extLst>
          </p:cNvPr>
          <p:cNvSpPr>
            <a:spLocks noGrp="1"/>
          </p:cNvSpPr>
          <p:nvPr>
            <p:ph type="title"/>
          </p:nvPr>
        </p:nvSpPr>
        <p:spPr>
          <a:xfrm>
            <a:off x="251520" y="116632"/>
            <a:ext cx="8712968" cy="922114"/>
          </a:xfrm>
        </p:spPr>
        <p:txBody>
          <a:bodyPr/>
          <a:lstStyle/>
          <a:p>
            <a:r>
              <a:rPr lang="en-US" sz="4000" dirty="0">
                <a:solidFill>
                  <a:srgbClr val="FF0000"/>
                </a:solidFill>
              </a:rPr>
              <a:t>Project Management </a:t>
            </a:r>
            <a:r>
              <a:rPr lang="en-US" sz="4000" dirty="0">
                <a:solidFill>
                  <a:srgbClr val="7030A0"/>
                </a:solidFill>
              </a:rPr>
              <a:t>12 Principles</a:t>
            </a:r>
            <a:br>
              <a:rPr lang="en-US" sz="4000" dirty="0">
                <a:solidFill>
                  <a:srgbClr val="7030A0"/>
                </a:solidFill>
              </a:rPr>
            </a:br>
            <a:r>
              <a:rPr lang="en-US" sz="2400" dirty="0">
                <a:solidFill>
                  <a:srgbClr val="7030A0"/>
                </a:solidFill>
              </a:rPr>
              <a:t>(PMBOK v7)</a:t>
            </a:r>
          </a:p>
        </p:txBody>
      </p:sp>
      <p:sp>
        <p:nvSpPr>
          <p:cNvPr id="3" name="Content Placeholder 2">
            <a:extLst>
              <a:ext uri="{FF2B5EF4-FFF2-40B4-BE49-F238E27FC236}">
                <a16:creationId xmlns:a16="http://schemas.microsoft.com/office/drawing/2014/main" id="{80721108-83F1-394D-B124-DCD8B723822B}"/>
              </a:ext>
            </a:extLst>
          </p:cNvPr>
          <p:cNvSpPr>
            <a:spLocks noGrp="1"/>
          </p:cNvSpPr>
          <p:nvPr>
            <p:ph idx="1"/>
          </p:nvPr>
        </p:nvSpPr>
        <p:spPr>
          <a:xfrm>
            <a:off x="493204" y="1211361"/>
            <a:ext cx="8229600" cy="5241975"/>
          </a:xfrm>
        </p:spPr>
        <p:txBody>
          <a:bodyPr/>
          <a:lstStyle/>
          <a:p>
            <a:pPr marL="514350" indent="-514350">
              <a:buFont typeface="+mj-lt"/>
              <a:buAutoNum type="arabicPeriod"/>
            </a:pPr>
            <a:r>
              <a:rPr lang="en-US" sz="2400" b="1" dirty="0">
                <a:solidFill>
                  <a:srgbClr val="7030A0"/>
                </a:solidFill>
              </a:rPr>
              <a:t>Stewardship</a:t>
            </a:r>
            <a:endParaRPr lang="en-US" sz="2400" dirty="0">
              <a:solidFill>
                <a:srgbClr val="7030A0"/>
              </a:solidFill>
            </a:endParaRPr>
          </a:p>
          <a:p>
            <a:pPr marL="514350" indent="-514350">
              <a:buFont typeface="+mj-lt"/>
              <a:buAutoNum type="arabicPeriod"/>
            </a:pPr>
            <a:r>
              <a:rPr lang="en-US" sz="2400" b="1" dirty="0">
                <a:solidFill>
                  <a:srgbClr val="7030A0"/>
                </a:solidFill>
              </a:rPr>
              <a:t>Team</a:t>
            </a:r>
          </a:p>
          <a:p>
            <a:pPr marL="514350" indent="-514350">
              <a:buFont typeface="+mj-lt"/>
              <a:buAutoNum type="arabicPeriod"/>
            </a:pPr>
            <a:r>
              <a:rPr lang="en-US" sz="2400" b="1" dirty="0">
                <a:solidFill>
                  <a:srgbClr val="7030A0"/>
                </a:solidFill>
              </a:rPr>
              <a:t>Stakeholders</a:t>
            </a:r>
          </a:p>
          <a:p>
            <a:pPr marL="514350" indent="-514350">
              <a:buFont typeface="+mj-lt"/>
              <a:buAutoNum type="arabicPeriod"/>
            </a:pPr>
            <a:r>
              <a:rPr lang="en-US" sz="2400" b="1" dirty="0">
                <a:solidFill>
                  <a:srgbClr val="7030A0"/>
                </a:solidFill>
              </a:rPr>
              <a:t>Value</a:t>
            </a:r>
          </a:p>
          <a:p>
            <a:pPr marL="514350" indent="-514350">
              <a:buFont typeface="+mj-lt"/>
              <a:buAutoNum type="arabicPeriod"/>
            </a:pPr>
            <a:r>
              <a:rPr lang="en-US" sz="2400" b="1" dirty="0">
                <a:solidFill>
                  <a:srgbClr val="7030A0"/>
                </a:solidFill>
              </a:rPr>
              <a:t>Systems Thinking</a:t>
            </a:r>
          </a:p>
          <a:p>
            <a:pPr marL="514350" indent="-514350">
              <a:buFont typeface="+mj-lt"/>
              <a:buAutoNum type="arabicPeriod"/>
            </a:pPr>
            <a:r>
              <a:rPr lang="en-US" sz="2400" b="1" dirty="0">
                <a:solidFill>
                  <a:srgbClr val="7030A0"/>
                </a:solidFill>
              </a:rPr>
              <a:t>Leadership</a:t>
            </a:r>
          </a:p>
          <a:p>
            <a:pPr marL="514350" indent="-514350">
              <a:buFont typeface="+mj-lt"/>
              <a:buAutoNum type="arabicPeriod"/>
            </a:pPr>
            <a:r>
              <a:rPr lang="en-US" sz="2400" b="1" dirty="0">
                <a:solidFill>
                  <a:srgbClr val="7030A0"/>
                </a:solidFill>
              </a:rPr>
              <a:t>Tailoring</a:t>
            </a:r>
          </a:p>
          <a:p>
            <a:pPr marL="514350" indent="-514350">
              <a:buFont typeface="+mj-lt"/>
              <a:buAutoNum type="arabicPeriod"/>
            </a:pPr>
            <a:r>
              <a:rPr lang="en-US" sz="2400" b="1" dirty="0">
                <a:solidFill>
                  <a:srgbClr val="7030A0"/>
                </a:solidFill>
              </a:rPr>
              <a:t>Quality</a:t>
            </a:r>
          </a:p>
          <a:p>
            <a:pPr marL="514350" indent="-514350">
              <a:buFont typeface="+mj-lt"/>
              <a:buAutoNum type="arabicPeriod"/>
            </a:pPr>
            <a:r>
              <a:rPr lang="en-US" sz="2400" b="1" dirty="0">
                <a:solidFill>
                  <a:srgbClr val="7030A0"/>
                </a:solidFill>
              </a:rPr>
              <a:t>Complexity</a:t>
            </a:r>
          </a:p>
          <a:p>
            <a:pPr marL="514350" indent="-514350">
              <a:buFont typeface="+mj-lt"/>
              <a:buAutoNum type="arabicPeriod"/>
            </a:pPr>
            <a:r>
              <a:rPr lang="en-US" sz="2400" b="1" dirty="0">
                <a:solidFill>
                  <a:srgbClr val="7030A0"/>
                </a:solidFill>
              </a:rPr>
              <a:t>Risk</a:t>
            </a:r>
          </a:p>
          <a:p>
            <a:pPr marL="514350" indent="-514350">
              <a:buFont typeface="+mj-lt"/>
              <a:buAutoNum type="arabicPeriod"/>
            </a:pPr>
            <a:r>
              <a:rPr lang="en-US" sz="2400" b="1" dirty="0">
                <a:solidFill>
                  <a:srgbClr val="7030A0"/>
                </a:solidFill>
              </a:rPr>
              <a:t>Adaptability and Resiliency</a:t>
            </a:r>
          </a:p>
          <a:p>
            <a:pPr marL="514350" indent="-514350">
              <a:buFont typeface="+mj-lt"/>
              <a:buAutoNum type="arabicPeriod"/>
            </a:pPr>
            <a:r>
              <a:rPr lang="en-US" sz="2400" b="1" dirty="0">
                <a:solidFill>
                  <a:srgbClr val="7030A0"/>
                </a:solidFill>
              </a:rPr>
              <a:t>Change</a:t>
            </a:r>
            <a:endParaRPr lang="en-US" sz="2400" dirty="0">
              <a:solidFill>
                <a:srgbClr val="7030A0"/>
              </a:solidFill>
            </a:endParaRPr>
          </a:p>
        </p:txBody>
      </p:sp>
      <p:sp>
        <p:nvSpPr>
          <p:cNvPr id="4" name="Slide Number Placeholder 3">
            <a:extLst>
              <a:ext uri="{FF2B5EF4-FFF2-40B4-BE49-F238E27FC236}">
                <a16:creationId xmlns:a16="http://schemas.microsoft.com/office/drawing/2014/main" id="{BD0A1CC2-B8C1-C04D-B987-908BC5FA2549}"/>
              </a:ext>
            </a:extLst>
          </p:cNvPr>
          <p:cNvSpPr>
            <a:spLocks noGrp="1"/>
          </p:cNvSpPr>
          <p:nvPr>
            <p:ph type="sldNum" sz="quarter" idx="12"/>
          </p:nvPr>
        </p:nvSpPr>
        <p:spPr/>
        <p:txBody>
          <a:bodyPr/>
          <a:lstStyle/>
          <a:p>
            <a:pPr>
              <a:defRPr/>
            </a:pPr>
            <a:fld id="{E78C9E75-97FD-45D9-8ED3-955348887BB1}" type="slidenum">
              <a:rPr lang="zh-TW" altLang="en-US" smtClean="0"/>
              <a:pPr>
                <a:defRPr/>
              </a:pPr>
              <a:t>49</a:t>
            </a:fld>
            <a:endParaRPr lang="zh-TW" altLang="en-US"/>
          </a:p>
        </p:txBody>
      </p:sp>
      <p:sp>
        <p:nvSpPr>
          <p:cNvPr id="6" name="Footer Placeholder 4">
            <a:extLst>
              <a:ext uri="{FF2B5EF4-FFF2-40B4-BE49-F238E27FC236}">
                <a16:creationId xmlns:a16="http://schemas.microsoft.com/office/drawing/2014/main" id="{6905D9DA-9EF1-454B-A48F-59D696E02435}"/>
              </a:ext>
            </a:extLst>
          </p:cNvPr>
          <p:cNvSpPr>
            <a:spLocks noGrp="1"/>
          </p:cNvSpPr>
          <p:nvPr>
            <p:ph type="ftr" sz="quarter" idx="11"/>
          </p:nvPr>
        </p:nvSpPr>
        <p:spPr bwMode="auto">
          <a:xfrm>
            <a:off x="611832" y="6553026"/>
            <a:ext cx="7848600" cy="260350"/>
          </a:xfrm>
          <a:ln>
            <a:miter lim="800000"/>
            <a:headEnd/>
            <a:tailEnd/>
          </a:ln>
        </p:spPr>
        <p:txBody>
          <a:bodyPr/>
          <a:lstStyle/>
          <a:p>
            <a:pPr>
              <a:defRPr/>
            </a:pPr>
            <a:r>
              <a:rPr lang="en-US" altLang="zh-TW" sz="1000" dirty="0"/>
              <a:t>Source: </a:t>
            </a:r>
            <a:r>
              <a:rPr lang="en-US" sz="1000" dirty="0"/>
              <a:t>Project Management Institute (2021), A Guide to the Project Management Body of Knowledge (PMBOK Guide) – </a:t>
            </a:r>
            <a:br>
              <a:rPr lang="en-US" sz="1000" dirty="0"/>
            </a:br>
            <a:r>
              <a:rPr lang="en-US" sz="1000" dirty="0"/>
              <a:t>Seventh Edition and The Standard for Project Management, PMI</a:t>
            </a:r>
          </a:p>
        </p:txBody>
      </p:sp>
      <p:pic>
        <p:nvPicPr>
          <p:cNvPr id="8" name="Picture 7">
            <a:extLst>
              <a:ext uri="{FF2B5EF4-FFF2-40B4-BE49-F238E27FC236}">
                <a16:creationId xmlns:a16="http://schemas.microsoft.com/office/drawing/2014/main" id="{0A2655D1-83C9-8B45-A01E-CB0B45F988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26460" y="1824562"/>
            <a:ext cx="3096344" cy="4015571"/>
          </a:xfrm>
          <a:prstGeom prst="rect">
            <a:avLst/>
          </a:prstGeom>
        </p:spPr>
      </p:pic>
    </p:spTree>
    <p:extLst>
      <p:ext uri="{BB962C8B-B14F-4D97-AF65-F5344CB8AC3E}">
        <p14:creationId xmlns:p14="http://schemas.microsoft.com/office/powerpoint/2010/main" val="4160415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6106690"/>
          </a:xfrm>
        </p:spPr>
        <p:txBody>
          <a:bodyPr/>
          <a:lstStyle/>
          <a:p>
            <a:r>
              <a:rPr lang="en-US" altLang="zh-TW" sz="12000" dirty="0">
                <a:solidFill>
                  <a:srgbClr val="C00000"/>
                </a:solidFill>
              </a:rPr>
              <a:t>Agile</a:t>
            </a:r>
            <a:br>
              <a:rPr lang="en-US" altLang="zh-TW" sz="12000" dirty="0">
                <a:solidFill>
                  <a:srgbClr val="C00000"/>
                </a:solidFill>
              </a:rPr>
            </a:br>
            <a:r>
              <a:rPr lang="en-US" altLang="zh-TW" sz="12000" dirty="0">
                <a:solidFill>
                  <a:srgbClr val="C00000"/>
                </a:solidFill>
              </a:rPr>
              <a:t>Software </a:t>
            </a:r>
            <a:br>
              <a:rPr lang="en-US" altLang="zh-TW" sz="12000" dirty="0">
                <a:solidFill>
                  <a:srgbClr val="C00000"/>
                </a:solidFill>
              </a:rPr>
            </a:br>
            <a:r>
              <a:rPr lang="en-US" altLang="zh-TW" sz="12000" dirty="0">
                <a:solidFill>
                  <a:srgbClr val="C00000"/>
                </a:solidFill>
              </a:rPr>
              <a:t>Engineering</a:t>
            </a:r>
            <a:endParaRPr lang="zh-TW" altLang="en-US" sz="12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5</a:t>
            </a:fld>
            <a:endParaRPr lang="zh-TW" altLang="en-US"/>
          </a:p>
        </p:txBody>
      </p:sp>
    </p:spTree>
    <p:extLst>
      <p:ext uri="{BB962C8B-B14F-4D97-AF65-F5344CB8AC3E}">
        <p14:creationId xmlns:p14="http://schemas.microsoft.com/office/powerpoint/2010/main" val="1905002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DD02-53B7-7842-AC22-BB38F721399D}"/>
              </a:ext>
            </a:extLst>
          </p:cNvPr>
          <p:cNvSpPr>
            <a:spLocks noGrp="1"/>
          </p:cNvSpPr>
          <p:nvPr>
            <p:ph type="title"/>
          </p:nvPr>
        </p:nvSpPr>
        <p:spPr>
          <a:xfrm>
            <a:off x="251520" y="116632"/>
            <a:ext cx="8712968" cy="1368152"/>
          </a:xfrm>
        </p:spPr>
        <p:txBody>
          <a:bodyPr/>
          <a:lstStyle/>
          <a:p>
            <a:r>
              <a:rPr lang="en-US" sz="4000" dirty="0">
                <a:solidFill>
                  <a:srgbClr val="FF0000"/>
                </a:solidFill>
              </a:rPr>
              <a:t>Project Management </a:t>
            </a:r>
            <a:br>
              <a:rPr lang="en-US" sz="4000" dirty="0">
                <a:solidFill>
                  <a:srgbClr val="FF0000"/>
                </a:solidFill>
              </a:rPr>
            </a:br>
            <a:r>
              <a:rPr lang="en-US" sz="4000" dirty="0">
                <a:solidFill>
                  <a:srgbClr val="7030A0"/>
                </a:solidFill>
              </a:rPr>
              <a:t>8 Project Performance Domains</a:t>
            </a:r>
            <a:br>
              <a:rPr lang="en-US" sz="4000" dirty="0">
                <a:solidFill>
                  <a:schemeClr val="tx2"/>
                </a:solidFill>
              </a:rPr>
            </a:br>
            <a:r>
              <a:rPr lang="en-US" sz="2400" dirty="0">
                <a:solidFill>
                  <a:srgbClr val="7030A0"/>
                </a:solidFill>
              </a:rPr>
              <a:t>(PMBOK v7)</a:t>
            </a:r>
          </a:p>
        </p:txBody>
      </p:sp>
      <p:sp>
        <p:nvSpPr>
          <p:cNvPr id="3" name="Content Placeholder 2">
            <a:extLst>
              <a:ext uri="{FF2B5EF4-FFF2-40B4-BE49-F238E27FC236}">
                <a16:creationId xmlns:a16="http://schemas.microsoft.com/office/drawing/2014/main" id="{80721108-83F1-394D-B124-DCD8B723822B}"/>
              </a:ext>
            </a:extLst>
          </p:cNvPr>
          <p:cNvSpPr>
            <a:spLocks noGrp="1"/>
          </p:cNvSpPr>
          <p:nvPr>
            <p:ph idx="1"/>
          </p:nvPr>
        </p:nvSpPr>
        <p:spPr>
          <a:xfrm>
            <a:off x="493204" y="1700809"/>
            <a:ext cx="8229600" cy="4747442"/>
          </a:xfrm>
        </p:spPr>
        <p:txBody>
          <a:bodyPr/>
          <a:lstStyle/>
          <a:p>
            <a:pPr marL="514350" indent="-514350">
              <a:buFont typeface="+mj-lt"/>
              <a:buAutoNum type="arabicPeriod"/>
            </a:pPr>
            <a:r>
              <a:rPr lang="en-US" b="1" dirty="0">
                <a:solidFill>
                  <a:srgbClr val="7030A0"/>
                </a:solidFill>
              </a:rPr>
              <a:t>Stakeholders</a:t>
            </a:r>
          </a:p>
          <a:p>
            <a:pPr marL="514350" indent="-514350">
              <a:buFont typeface="+mj-lt"/>
              <a:buAutoNum type="arabicPeriod"/>
            </a:pPr>
            <a:r>
              <a:rPr lang="en-US" b="1" dirty="0">
                <a:solidFill>
                  <a:srgbClr val="7030A0"/>
                </a:solidFill>
              </a:rPr>
              <a:t>Team</a:t>
            </a:r>
          </a:p>
          <a:p>
            <a:pPr marL="514350" indent="-514350">
              <a:buFont typeface="+mj-lt"/>
              <a:buAutoNum type="arabicPeriod"/>
            </a:pPr>
            <a:r>
              <a:rPr lang="en-US" dirty="0">
                <a:solidFill>
                  <a:srgbClr val="7030A0"/>
                </a:solidFill>
              </a:rPr>
              <a:t>Development Approach and Life Cycle</a:t>
            </a:r>
          </a:p>
          <a:p>
            <a:pPr marL="514350" indent="-514350">
              <a:buFont typeface="+mj-lt"/>
              <a:buAutoNum type="arabicPeriod"/>
            </a:pPr>
            <a:r>
              <a:rPr lang="en-US" b="1" dirty="0">
                <a:solidFill>
                  <a:srgbClr val="7030A0"/>
                </a:solidFill>
              </a:rPr>
              <a:t>Planning</a:t>
            </a:r>
          </a:p>
          <a:p>
            <a:pPr marL="514350" indent="-514350">
              <a:buFont typeface="+mj-lt"/>
              <a:buAutoNum type="arabicPeriod"/>
            </a:pPr>
            <a:r>
              <a:rPr lang="en-US" dirty="0">
                <a:solidFill>
                  <a:srgbClr val="7030A0"/>
                </a:solidFill>
              </a:rPr>
              <a:t>Project Work</a:t>
            </a:r>
          </a:p>
          <a:p>
            <a:pPr marL="514350" indent="-514350">
              <a:buFont typeface="+mj-lt"/>
              <a:buAutoNum type="arabicPeriod"/>
            </a:pPr>
            <a:r>
              <a:rPr lang="en-US" b="1" dirty="0">
                <a:solidFill>
                  <a:srgbClr val="7030A0"/>
                </a:solidFill>
              </a:rPr>
              <a:t>Delivery</a:t>
            </a:r>
          </a:p>
          <a:p>
            <a:pPr marL="514350" indent="-514350">
              <a:buFont typeface="+mj-lt"/>
              <a:buAutoNum type="arabicPeriod"/>
            </a:pPr>
            <a:r>
              <a:rPr lang="en-US" dirty="0">
                <a:solidFill>
                  <a:srgbClr val="7030A0"/>
                </a:solidFill>
              </a:rPr>
              <a:t>Measurement</a:t>
            </a:r>
          </a:p>
          <a:p>
            <a:pPr marL="514350" indent="-514350">
              <a:buFont typeface="+mj-lt"/>
              <a:buAutoNum type="arabicPeriod"/>
            </a:pPr>
            <a:r>
              <a:rPr lang="en-US" dirty="0">
                <a:solidFill>
                  <a:srgbClr val="7030A0"/>
                </a:solidFill>
              </a:rPr>
              <a:t>Uncertainty</a:t>
            </a:r>
          </a:p>
        </p:txBody>
      </p:sp>
      <p:sp>
        <p:nvSpPr>
          <p:cNvPr id="4" name="Slide Number Placeholder 3">
            <a:extLst>
              <a:ext uri="{FF2B5EF4-FFF2-40B4-BE49-F238E27FC236}">
                <a16:creationId xmlns:a16="http://schemas.microsoft.com/office/drawing/2014/main" id="{BD0A1CC2-B8C1-C04D-B987-908BC5FA2549}"/>
              </a:ext>
            </a:extLst>
          </p:cNvPr>
          <p:cNvSpPr>
            <a:spLocks noGrp="1"/>
          </p:cNvSpPr>
          <p:nvPr>
            <p:ph type="sldNum" sz="quarter" idx="12"/>
          </p:nvPr>
        </p:nvSpPr>
        <p:spPr/>
        <p:txBody>
          <a:bodyPr/>
          <a:lstStyle/>
          <a:p>
            <a:pPr>
              <a:defRPr/>
            </a:pPr>
            <a:fld id="{E78C9E75-97FD-45D9-8ED3-955348887BB1}" type="slidenum">
              <a:rPr lang="zh-TW" altLang="en-US" smtClean="0"/>
              <a:pPr>
                <a:defRPr/>
              </a:pPr>
              <a:t>50</a:t>
            </a:fld>
            <a:endParaRPr lang="zh-TW" altLang="en-US"/>
          </a:p>
        </p:txBody>
      </p:sp>
      <p:sp>
        <p:nvSpPr>
          <p:cNvPr id="6" name="Footer Placeholder 4">
            <a:extLst>
              <a:ext uri="{FF2B5EF4-FFF2-40B4-BE49-F238E27FC236}">
                <a16:creationId xmlns:a16="http://schemas.microsoft.com/office/drawing/2014/main" id="{6905D9DA-9EF1-454B-A48F-59D696E02435}"/>
              </a:ext>
            </a:extLst>
          </p:cNvPr>
          <p:cNvSpPr>
            <a:spLocks noGrp="1"/>
          </p:cNvSpPr>
          <p:nvPr>
            <p:ph type="ftr" sz="quarter" idx="11"/>
          </p:nvPr>
        </p:nvSpPr>
        <p:spPr bwMode="auto">
          <a:xfrm>
            <a:off x="611832" y="6553026"/>
            <a:ext cx="7848600" cy="260350"/>
          </a:xfrm>
          <a:ln>
            <a:miter lim="800000"/>
            <a:headEnd/>
            <a:tailEnd/>
          </a:ln>
        </p:spPr>
        <p:txBody>
          <a:bodyPr/>
          <a:lstStyle/>
          <a:p>
            <a:pPr>
              <a:defRPr/>
            </a:pPr>
            <a:r>
              <a:rPr lang="en-US" altLang="zh-TW" sz="1000" dirty="0"/>
              <a:t>Source: </a:t>
            </a:r>
            <a:r>
              <a:rPr lang="en-US" sz="1000" dirty="0"/>
              <a:t>Project Management Institute (2021), A Guide to the Project Management Body of Knowledge (PMBOK Guide) – </a:t>
            </a:r>
            <a:br>
              <a:rPr lang="en-US" sz="1000" dirty="0"/>
            </a:br>
            <a:r>
              <a:rPr lang="en-US" sz="1000" dirty="0"/>
              <a:t>Seventh Edition and The Standard for Project Management, PMI</a:t>
            </a:r>
          </a:p>
        </p:txBody>
      </p:sp>
      <p:pic>
        <p:nvPicPr>
          <p:cNvPr id="8" name="Picture 7">
            <a:extLst>
              <a:ext uri="{FF2B5EF4-FFF2-40B4-BE49-F238E27FC236}">
                <a16:creationId xmlns:a16="http://schemas.microsoft.com/office/drawing/2014/main" id="{0453BB7C-2BE7-A54E-9E1A-28A5465291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280" y="4299749"/>
            <a:ext cx="1630524" cy="2114586"/>
          </a:xfrm>
          <a:prstGeom prst="rect">
            <a:avLst/>
          </a:prstGeom>
        </p:spPr>
      </p:pic>
    </p:spTree>
    <p:extLst>
      <p:ext uri="{BB962C8B-B14F-4D97-AF65-F5344CB8AC3E}">
        <p14:creationId xmlns:p14="http://schemas.microsoft.com/office/powerpoint/2010/main" val="30489681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2F4984-BE3A-4A47-A88A-EC6A8F95C7F8}"/>
              </a:ext>
            </a:extLst>
          </p:cNvPr>
          <p:cNvSpPr>
            <a:spLocks noGrp="1"/>
          </p:cNvSpPr>
          <p:nvPr>
            <p:ph idx="1"/>
          </p:nvPr>
        </p:nvSpPr>
        <p:spPr/>
        <p:txBody>
          <a:bodyPr/>
          <a:lstStyle/>
          <a:p>
            <a:r>
              <a:rPr lang="en-US" dirty="0"/>
              <a:t>A large number of ‘agile methods’ have been developed. </a:t>
            </a:r>
          </a:p>
          <a:p>
            <a:pPr lvl="1"/>
            <a:r>
              <a:rPr lang="en-US" dirty="0"/>
              <a:t>There is </a:t>
            </a:r>
            <a:r>
              <a:rPr lang="en-US" dirty="0">
                <a:solidFill>
                  <a:schemeClr val="accent1"/>
                </a:solidFill>
              </a:rPr>
              <a:t>no ‘best’ agile method or technique</a:t>
            </a:r>
            <a:r>
              <a:rPr lang="en-US" dirty="0"/>
              <a:t>.</a:t>
            </a:r>
          </a:p>
          <a:p>
            <a:pPr lvl="1"/>
            <a:r>
              <a:rPr lang="en-US" dirty="0"/>
              <a:t>It depends on who is using the technique, the development team and the type of product being developed</a:t>
            </a:r>
          </a:p>
          <a:p>
            <a:endParaRPr lang="en-US" dirty="0"/>
          </a:p>
          <a:p>
            <a:endParaRPr lang="en-US" dirty="0"/>
          </a:p>
        </p:txBody>
      </p:sp>
      <p:sp>
        <p:nvSpPr>
          <p:cNvPr id="4" name="Slide Number Placeholder 3">
            <a:extLst>
              <a:ext uri="{FF2B5EF4-FFF2-40B4-BE49-F238E27FC236}">
                <a16:creationId xmlns:a16="http://schemas.microsoft.com/office/drawing/2014/main" id="{C6C3076C-9F2E-1847-9B86-A1210A016D10}"/>
              </a:ext>
            </a:extLst>
          </p:cNvPr>
          <p:cNvSpPr>
            <a:spLocks noGrp="1"/>
          </p:cNvSpPr>
          <p:nvPr>
            <p:ph type="sldNum" sz="quarter" idx="12"/>
          </p:nvPr>
        </p:nvSpPr>
        <p:spPr/>
        <p:txBody>
          <a:bodyPr/>
          <a:lstStyle/>
          <a:p>
            <a:pPr>
              <a:defRPr/>
            </a:pPr>
            <a:fld id="{E78C9E75-97FD-45D9-8ED3-955348887BB1}" type="slidenum">
              <a:rPr lang="zh-TW" altLang="en-US" smtClean="0"/>
              <a:pPr>
                <a:defRPr/>
              </a:pPr>
              <a:t>51</a:t>
            </a:fld>
            <a:endParaRPr lang="zh-TW" altLang="en-US"/>
          </a:p>
        </p:txBody>
      </p:sp>
      <p:sp>
        <p:nvSpPr>
          <p:cNvPr id="5" name="Title 1">
            <a:extLst>
              <a:ext uri="{FF2B5EF4-FFF2-40B4-BE49-F238E27FC236}">
                <a16:creationId xmlns:a16="http://schemas.microsoft.com/office/drawing/2014/main" id="{BC58A4D4-FC0C-D347-A320-234C4DF80A4B}"/>
              </a:ext>
            </a:extLst>
          </p:cNvPr>
          <p:cNvSpPr>
            <a:spLocks noGrp="1"/>
          </p:cNvSpPr>
          <p:nvPr>
            <p:ph type="title"/>
          </p:nvPr>
        </p:nvSpPr>
        <p:spPr>
          <a:xfrm>
            <a:off x="489450" y="260648"/>
            <a:ext cx="8229600" cy="792088"/>
          </a:xfrm>
        </p:spPr>
        <p:txBody>
          <a:bodyPr/>
          <a:lstStyle/>
          <a:p>
            <a:r>
              <a:rPr lang="en-US" dirty="0">
                <a:solidFill>
                  <a:srgbClr val="C00000"/>
                </a:solidFill>
              </a:rPr>
              <a:t>Agile</a:t>
            </a:r>
            <a:r>
              <a:rPr lang="en-US" dirty="0">
                <a:solidFill>
                  <a:schemeClr val="tx2"/>
                </a:solidFill>
              </a:rPr>
              <a:t> software engineering</a:t>
            </a:r>
          </a:p>
        </p:txBody>
      </p:sp>
      <p:sp>
        <p:nvSpPr>
          <p:cNvPr id="6" name="Footer Placeholder 4">
            <a:extLst>
              <a:ext uri="{FF2B5EF4-FFF2-40B4-BE49-F238E27FC236}">
                <a16:creationId xmlns:a16="http://schemas.microsoft.com/office/drawing/2014/main" id="{78B2E9B8-55BC-424D-9269-00B4391B90DE}"/>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3124534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5846B-29FE-4B49-898C-79CE3CCBC4BB}"/>
              </a:ext>
            </a:extLst>
          </p:cNvPr>
          <p:cNvSpPr>
            <a:spLocks noGrp="1"/>
          </p:cNvSpPr>
          <p:nvPr>
            <p:ph type="title"/>
          </p:nvPr>
        </p:nvSpPr>
        <p:spPr>
          <a:xfrm>
            <a:off x="457200" y="116632"/>
            <a:ext cx="8229600" cy="864096"/>
          </a:xfrm>
        </p:spPr>
        <p:txBody>
          <a:bodyPr/>
          <a:lstStyle/>
          <a:p>
            <a:r>
              <a:rPr lang="en-US" dirty="0">
                <a:solidFill>
                  <a:schemeClr val="tx2"/>
                </a:solidFill>
              </a:rPr>
              <a:t>Agile methods</a:t>
            </a:r>
          </a:p>
        </p:txBody>
      </p:sp>
      <p:sp>
        <p:nvSpPr>
          <p:cNvPr id="3" name="Content Placeholder 2">
            <a:extLst>
              <a:ext uri="{FF2B5EF4-FFF2-40B4-BE49-F238E27FC236}">
                <a16:creationId xmlns:a16="http://schemas.microsoft.com/office/drawing/2014/main" id="{E195630D-DA64-7143-B8C1-1AB230429A4E}"/>
              </a:ext>
            </a:extLst>
          </p:cNvPr>
          <p:cNvSpPr>
            <a:spLocks noGrp="1"/>
          </p:cNvSpPr>
          <p:nvPr>
            <p:ph idx="1"/>
          </p:nvPr>
        </p:nvSpPr>
        <p:spPr>
          <a:xfrm>
            <a:off x="251520" y="980727"/>
            <a:ext cx="8568952" cy="5539135"/>
          </a:xfrm>
        </p:spPr>
        <p:txBody>
          <a:bodyPr/>
          <a:lstStyle/>
          <a:p>
            <a:r>
              <a:rPr lang="en-US" sz="2400" b="1" dirty="0">
                <a:solidFill>
                  <a:srgbClr val="C00000"/>
                </a:solidFill>
              </a:rPr>
              <a:t>Plan-driven development </a:t>
            </a:r>
            <a:r>
              <a:rPr lang="en-US" sz="2400" dirty="0"/>
              <a:t>evolved to support the engineering of </a:t>
            </a:r>
            <a:r>
              <a:rPr lang="en-US" sz="2400" b="1" dirty="0"/>
              <a:t>large, long-lifetime systems </a:t>
            </a:r>
          </a:p>
          <a:p>
            <a:pPr lvl="1"/>
            <a:r>
              <a:rPr lang="en-US" sz="2400" dirty="0"/>
              <a:t>This approach is based on controlled and rigorous software development processes that include detailed project planning, requirements specification and analysis and system modelling.</a:t>
            </a:r>
          </a:p>
          <a:p>
            <a:pPr lvl="1"/>
            <a:r>
              <a:rPr lang="en-US" sz="2400" dirty="0"/>
              <a:t>However, plan-driven development involves significant overheads and documentation and it does not support the </a:t>
            </a:r>
            <a:r>
              <a:rPr lang="en-US" sz="2400" b="1" dirty="0"/>
              <a:t>rapid development and delivery </a:t>
            </a:r>
            <a:r>
              <a:rPr lang="en-US" sz="2400" dirty="0"/>
              <a:t>of software.</a:t>
            </a:r>
          </a:p>
          <a:p>
            <a:r>
              <a:rPr lang="en-US" sz="2400" b="1" dirty="0">
                <a:solidFill>
                  <a:srgbClr val="C00000"/>
                </a:solidFill>
              </a:rPr>
              <a:t>Agile methods </a:t>
            </a:r>
            <a:r>
              <a:rPr lang="en-US" sz="2400" dirty="0"/>
              <a:t>were developed in the 1990s to address this problem. </a:t>
            </a:r>
          </a:p>
          <a:p>
            <a:pPr lvl="1"/>
            <a:r>
              <a:rPr lang="en-US" sz="2400" dirty="0"/>
              <a:t>These methods focus on the software rather than its documentation, develop software in a series of </a:t>
            </a:r>
            <a:r>
              <a:rPr lang="en-US" sz="2400" dirty="0">
                <a:solidFill>
                  <a:schemeClr val="accent1"/>
                </a:solidFill>
              </a:rPr>
              <a:t>increments</a:t>
            </a:r>
            <a:r>
              <a:rPr lang="en-US" sz="2400" dirty="0"/>
              <a:t> and aim to reduce process bureaucracy as much as possible.</a:t>
            </a:r>
          </a:p>
          <a:p>
            <a:endParaRPr lang="en-US" sz="2400" dirty="0"/>
          </a:p>
          <a:p>
            <a:endParaRPr lang="en-US" sz="2400" dirty="0"/>
          </a:p>
        </p:txBody>
      </p:sp>
      <p:sp>
        <p:nvSpPr>
          <p:cNvPr id="4" name="Slide Number Placeholder 3">
            <a:extLst>
              <a:ext uri="{FF2B5EF4-FFF2-40B4-BE49-F238E27FC236}">
                <a16:creationId xmlns:a16="http://schemas.microsoft.com/office/drawing/2014/main" id="{BEC7EB21-30E2-9245-83BE-0C3434D4D679}"/>
              </a:ext>
            </a:extLst>
          </p:cNvPr>
          <p:cNvSpPr>
            <a:spLocks noGrp="1"/>
          </p:cNvSpPr>
          <p:nvPr>
            <p:ph type="sldNum" sz="quarter" idx="12"/>
          </p:nvPr>
        </p:nvSpPr>
        <p:spPr/>
        <p:txBody>
          <a:bodyPr/>
          <a:lstStyle/>
          <a:p>
            <a:pPr>
              <a:defRPr/>
            </a:pPr>
            <a:fld id="{E78C9E75-97FD-45D9-8ED3-955348887BB1}" type="slidenum">
              <a:rPr lang="zh-TW" altLang="en-US" smtClean="0"/>
              <a:pPr>
                <a:defRPr/>
              </a:pPr>
              <a:t>52</a:t>
            </a:fld>
            <a:endParaRPr lang="zh-TW" altLang="en-US"/>
          </a:p>
        </p:txBody>
      </p:sp>
      <p:sp>
        <p:nvSpPr>
          <p:cNvPr id="5" name="Footer Placeholder 4">
            <a:extLst>
              <a:ext uri="{FF2B5EF4-FFF2-40B4-BE49-F238E27FC236}">
                <a16:creationId xmlns:a16="http://schemas.microsoft.com/office/drawing/2014/main" id="{14D3BD79-1603-5B49-9197-5A16E1F1906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6701416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4E900-9C9C-594D-A15F-57302639EB3C}"/>
              </a:ext>
            </a:extLst>
          </p:cNvPr>
          <p:cNvSpPr>
            <a:spLocks noGrp="1"/>
          </p:cNvSpPr>
          <p:nvPr>
            <p:ph type="title"/>
          </p:nvPr>
        </p:nvSpPr>
        <p:spPr>
          <a:xfrm>
            <a:off x="464056" y="89436"/>
            <a:ext cx="8229600" cy="819284"/>
          </a:xfrm>
        </p:spPr>
        <p:txBody>
          <a:bodyPr/>
          <a:lstStyle/>
          <a:p>
            <a:r>
              <a:rPr lang="en-US" dirty="0">
                <a:solidFill>
                  <a:schemeClr val="tx2"/>
                </a:solidFill>
              </a:rPr>
              <a:t>Incremental development</a:t>
            </a:r>
          </a:p>
        </p:txBody>
      </p:sp>
      <p:sp>
        <p:nvSpPr>
          <p:cNvPr id="3" name="Content Placeholder 2">
            <a:extLst>
              <a:ext uri="{FF2B5EF4-FFF2-40B4-BE49-F238E27FC236}">
                <a16:creationId xmlns:a16="http://schemas.microsoft.com/office/drawing/2014/main" id="{EA639E86-9A3D-2A41-9C6E-22935FBBC5A0}"/>
              </a:ext>
            </a:extLst>
          </p:cNvPr>
          <p:cNvSpPr>
            <a:spLocks noGrp="1"/>
          </p:cNvSpPr>
          <p:nvPr>
            <p:ph idx="1"/>
          </p:nvPr>
        </p:nvSpPr>
        <p:spPr>
          <a:xfrm>
            <a:off x="457200" y="1052736"/>
            <a:ext cx="8229600" cy="5328592"/>
          </a:xfrm>
        </p:spPr>
        <p:txBody>
          <a:bodyPr/>
          <a:lstStyle/>
          <a:p>
            <a:r>
              <a:rPr lang="en-US" dirty="0"/>
              <a:t>All </a:t>
            </a:r>
            <a:r>
              <a:rPr lang="en-US" b="1" dirty="0">
                <a:solidFill>
                  <a:srgbClr val="C00000"/>
                </a:solidFill>
              </a:rPr>
              <a:t>agile methods </a:t>
            </a:r>
            <a:r>
              <a:rPr lang="en-US" dirty="0"/>
              <a:t>are based around </a:t>
            </a:r>
            <a:br>
              <a:rPr lang="en-US" dirty="0"/>
            </a:br>
            <a:r>
              <a:rPr lang="en-US" b="1" dirty="0">
                <a:solidFill>
                  <a:srgbClr val="C00000"/>
                </a:solidFill>
              </a:rPr>
              <a:t>incremental development and delivery</a:t>
            </a:r>
            <a:r>
              <a:rPr lang="en-US" dirty="0"/>
              <a:t>. </a:t>
            </a:r>
          </a:p>
          <a:p>
            <a:r>
              <a:rPr lang="en-US" sz="2400" dirty="0"/>
              <a:t>Product development focuses on the software features, where a feature does something for the software user.</a:t>
            </a:r>
          </a:p>
          <a:p>
            <a:r>
              <a:rPr lang="en-US" sz="2400" dirty="0"/>
              <a:t>With incremental development, you start by </a:t>
            </a:r>
            <a:r>
              <a:rPr lang="en-US" sz="2400" b="1" dirty="0">
                <a:solidFill>
                  <a:schemeClr val="accent1"/>
                </a:solidFill>
              </a:rPr>
              <a:t>prioritizing the features</a:t>
            </a:r>
            <a:r>
              <a:rPr lang="en-US" sz="2400" dirty="0"/>
              <a:t> so that the most important features are implemented first. </a:t>
            </a:r>
          </a:p>
          <a:p>
            <a:pPr lvl="1"/>
            <a:r>
              <a:rPr lang="en-US" sz="2400" dirty="0"/>
              <a:t>You only define the details of the feature being implemented in an increment. </a:t>
            </a:r>
          </a:p>
          <a:p>
            <a:pPr lvl="1"/>
            <a:r>
              <a:rPr lang="en-US" sz="2400" dirty="0"/>
              <a:t>That feature is then implemented and delivered. </a:t>
            </a:r>
          </a:p>
          <a:p>
            <a:r>
              <a:rPr lang="en-US" sz="2400" dirty="0"/>
              <a:t>Users or surrogate users can try it out and provide feedback to the development team. You then go on to define and implement the next feature of the system.</a:t>
            </a:r>
          </a:p>
          <a:p>
            <a:endParaRPr lang="en-US" sz="2400" dirty="0"/>
          </a:p>
          <a:p>
            <a:endParaRPr lang="en-US" sz="2400" dirty="0"/>
          </a:p>
        </p:txBody>
      </p:sp>
      <p:sp>
        <p:nvSpPr>
          <p:cNvPr id="4" name="Slide Number Placeholder 3">
            <a:extLst>
              <a:ext uri="{FF2B5EF4-FFF2-40B4-BE49-F238E27FC236}">
                <a16:creationId xmlns:a16="http://schemas.microsoft.com/office/drawing/2014/main" id="{BA681C45-7E37-BC42-9DDC-7BE3C2EB878A}"/>
              </a:ext>
            </a:extLst>
          </p:cNvPr>
          <p:cNvSpPr>
            <a:spLocks noGrp="1"/>
          </p:cNvSpPr>
          <p:nvPr>
            <p:ph type="sldNum" sz="quarter" idx="12"/>
          </p:nvPr>
        </p:nvSpPr>
        <p:spPr/>
        <p:txBody>
          <a:bodyPr/>
          <a:lstStyle/>
          <a:p>
            <a:pPr>
              <a:defRPr/>
            </a:pPr>
            <a:fld id="{E78C9E75-97FD-45D9-8ED3-955348887BB1}" type="slidenum">
              <a:rPr lang="zh-TW" altLang="en-US" smtClean="0"/>
              <a:pPr>
                <a:defRPr/>
              </a:pPr>
              <a:t>53</a:t>
            </a:fld>
            <a:endParaRPr lang="zh-TW" altLang="en-US"/>
          </a:p>
        </p:txBody>
      </p:sp>
      <p:sp>
        <p:nvSpPr>
          <p:cNvPr id="5" name="Footer Placeholder 4">
            <a:extLst>
              <a:ext uri="{FF2B5EF4-FFF2-40B4-BE49-F238E27FC236}">
                <a16:creationId xmlns:a16="http://schemas.microsoft.com/office/drawing/2014/main" id="{0B4EB63D-ABF8-9449-852D-34968A0DCED7}"/>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6446601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BD80E-C43A-9647-9C89-5A4E19E6C0DD}"/>
              </a:ext>
            </a:extLst>
          </p:cNvPr>
          <p:cNvSpPr>
            <a:spLocks noGrp="1"/>
          </p:cNvSpPr>
          <p:nvPr>
            <p:ph type="title"/>
          </p:nvPr>
        </p:nvSpPr>
        <p:spPr>
          <a:xfrm>
            <a:off x="457200" y="-1"/>
            <a:ext cx="8229600" cy="1109273"/>
          </a:xfrm>
        </p:spPr>
        <p:txBody>
          <a:bodyPr/>
          <a:lstStyle/>
          <a:p>
            <a:r>
              <a:rPr lang="en-US" dirty="0">
                <a:solidFill>
                  <a:schemeClr val="tx2"/>
                </a:solidFill>
              </a:rPr>
              <a:t>Incremental development</a:t>
            </a:r>
          </a:p>
        </p:txBody>
      </p:sp>
      <p:sp>
        <p:nvSpPr>
          <p:cNvPr id="4" name="Slide Number Placeholder 3">
            <a:extLst>
              <a:ext uri="{FF2B5EF4-FFF2-40B4-BE49-F238E27FC236}">
                <a16:creationId xmlns:a16="http://schemas.microsoft.com/office/drawing/2014/main" id="{96C5DDEF-2E09-9C4D-B339-D5372AA4D087}"/>
              </a:ext>
            </a:extLst>
          </p:cNvPr>
          <p:cNvSpPr>
            <a:spLocks noGrp="1"/>
          </p:cNvSpPr>
          <p:nvPr>
            <p:ph type="sldNum" sz="quarter" idx="12"/>
          </p:nvPr>
        </p:nvSpPr>
        <p:spPr/>
        <p:txBody>
          <a:bodyPr/>
          <a:lstStyle/>
          <a:p>
            <a:pPr>
              <a:defRPr/>
            </a:pPr>
            <a:fld id="{E78C9E75-97FD-45D9-8ED3-955348887BB1}" type="slidenum">
              <a:rPr lang="zh-TW" altLang="en-US" smtClean="0"/>
              <a:pPr>
                <a:defRPr/>
              </a:pPr>
              <a:t>54</a:t>
            </a:fld>
            <a:endParaRPr lang="zh-TW" altLang="en-US"/>
          </a:p>
        </p:txBody>
      </p:sp>
      <p:grpSp>
        <p:nvGrpSpPr>
          <p:cNvPr id="30" name="Group 29">
            <a:extLst>
              <a:ext uri="{FF2B5EF4-FFF2-40B4-BE49-F238E27FC236}">
                <a16:creationId xmlns:a16="http://schemas.microsoft.com/office/drawing/2014/main" id="{DC35D8FC-C12A-954F-A490-27248375B851}"/>
              </a:ext>
            </a:extLst>
          </p:cNvPr>
          <p:cNvGrpSpPr/>
          <p:nvPr/>
        </p:nvGrpSpPr>
        <p:grpSpPr>
          <a:xfrm>
            <a:off x="3635896" y="2050504"/>
            <a:ext cx="4114800" cy="4114800"/>
            <a:chOff x="3635896" y="2050504"/>
            <a:chExt cx="4114800" cy="4114800"/>
          </a:xfrm>
        </p:grpSpPr>
        <p:sp>
          <p:nvSpPr>
            <p:cNvPr id="6" name="Arc 5">
              <a:extLst>
                <a:ext uri="{FF2B5EF4-FFF2-40B4-BE49-F238E27FC236}">
                  <a16:creationId xmlns:a16="http://schemas.microsoft.com/office/drawing/2014/main" id="{00D0DDD9-A0C0-2343-8FD8-D8297184F772}"/>
                </a:ext>
              </a:extLst>
            </p:cNvPr>
            <p:cNvSpPr/>
            <p:nvPr/>
          </p:nvSpPr>
          <p:spPr>
            <a:xfrm>
              <a:off x="3635896" y="2050504"/>
              <a:ext cx="4114800" cy="4114800"/>
            </a:xfrm>
            <a:prstGeom prst="arc">
              <a:avLst>
                <a:gd name="adj1" fmla="val 12488997"/>
                <a:gd name="adj2" fmla="val 14291106"/>
              </a:avLst>
            </a:prstGeom>
            <a:noFill/>
            <a:ln w="152400">
              <a:solidFill>
                <a:schemeClr val="accent1">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FC8EB3EB-A62A-8A42-A7BC-432183602B3A}"/>
                </a:ext>
              </a:extLst>
            </p:cNvPr>
            <p:cNvSpPr/>
            <p:nvPr/>
          </p:nvSpPr>
          <p:spPr>
            <a:xfrm>
              <a:off x="3635896" y="2050504"/>
              <a:ext cx="4114800" cy="4114800"/>
            </a:xfrm>
            <a:prstGeom prst="arc">
              <a:avLst>
                <a:gd name="adj1" fmla="val 18345403"/>
                <a:gd name="adj2" fmla="val 20119300"/>
              </a:avLst>
            </a:prstGeom>
            <a:noFill/>
            <a:ln w="152400">
              <a:solidFill>
                <a:schemeClr val="accent5">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Arc 12">
              <a:extLst>
                <a:ext uri="{FF2B5EF4-FFF2-40B4-BE49-F238E27FC236}">
                  <a16:creationId xmlns:a16="http://schemas.microsoft.com/office/drawing/2014/main" id="{9B8DE84E-1C6D-C342-9C12-32DBCB632A6D}"/>
                </a:ext>
              </a:extLst>
            </p:cNvPr>
            <p:cNvSpPr/>
            <p:nvPr/>
          </p:nvSpPr>
          <p:spPr>
            <a:xfrm>
              <a:off x="3635896" y="2050504"/>
              <a:ext cx="4114800" cy="4114800"/>
            </a:xfrm>
            <a:prstGeom prst="arc">
              <a:avLst>
                <a:gd name="adj1" fmla="val 117995"/>
                <a:gd name="adj2" fmla="val 1538052"/>
              </a:avLst>
            </a:prstGeom>
            <a:noFill/>
            <a:ln w="152400">
              <a:solidFill>
                <a:schemeClr val="accent5">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Arc 13">
              <a:extLst>
                <a:ext uri="{FF2B5EF4-FFF2-40B4-BE49-F238E27FC236}">
                  <a16:creationId xmlns:a16="http://schemas.microsoft.com/office/drawing/2014/main" id="{B8B2CFE7-331C-6845-87D0-CDD2927ECB80}"/>
                </a:ext>
              </a:extLst>
            </p:cNvPr>
            <p:cNvSpPr/>
            <p:nvPr/>
          </p:nvSpPr>
          <p:spPr>
            <a:xfrm>
              <a:off x="3635896" y="2050504"/>
              <a:ext cx="4114800" cy="4114800"/>
            </a:xfrm>
            <a:prstGeom prst="arc">
              <a:avLst>
                <a:gd name="adj1" fmla="val 9100350"/>
                <a:gd name="adj2" fmla="val 10578067"/>
              </a:avLst>
            </a:prstGeom>
            <a:noFill/>
            <a:ln w="152400">
              <a:solidFill>
                <a:schemeClr val="accent5">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CB90CBE0-5C72-A24E-A4D2-6D4889E45492}"/>
                </a:ext>
              </a:extLst>
            </p:cNvPr>
            <p:cNvSpPr/>
            <p:nvPr/>
          </p:nvSpPr>
          <p:spPr>
            <a:xfrm>
              <a:off x="3635896" y="2050504"/>
              <a:ext cx="4114800" cy="4114800"/>
            </a:xfrm>
            <a:prstGeom prst="arc">
              <a:avLst>
                <a:gd name="adj1" fmla="val 3359441"/>
                <a:gd name="adj2" fmla="val 7113336"/>
              </a:avLst>
            </a:prstGeom>
            <a:noFill/>
            <a:ln w="152400">
              <a:solidFill>
                <a:schemeClr val="accent5">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6" name="Straight Arrow Connector 15">
            <a:extLst>
              <a:ext uri="{FF2B5EF4-FFF2-40B4-BE49-F238E27FC236}">
                <a16:creationId xmlns:a16="http://schemas.microsoft.com/office/drawing/2014/main" id="{9AA6D714-4586-7149-8D77-87DF247F69F1}"/>
              </a:ext>
            </a:extLst>
          </p:cNvPr>
          <p:cNvCxnSpPr>
            <a:cxnSpLocks/>
          </p:cNvCxnSpPr>
          <p:nvPr/>
        </p:nvCxnSpPr>
        <p:spPr>
          <a:xfrm>
            <a:off x="2434015" y="2146695"/>
            <a:ext cx="1705937" cy="10261"/>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DA4E856-3BE2-064D-83D1-8C3F0126187D}"/>
              </a:ext>
            </a:extLst>
          </p:cNvPr>
          <p:cNvCxnSpPr>
            <a:cxnSpLocks/>
          </p:cNvCxnSpPr>
          <p:nvPr/>
        </p:nvCxnSpPr>
        <p:spPr>
          <a:xfrm flipH="1">
            <a:off x="1128327" y="3789040"/>
            <a:ext cx="1427449" cy="0"/>
          </a:xfrm>
          <a:prstGeom prst="straightConnector1">
            <a:avLst/>
          </a:prstGeom>
          <a:ln w="152400">
            <a:solidFill>
              <a:schemeClr val="accent4">
                <a:lumMod val="75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86A00251-1555-D543-BFBF-88C253DF8318}"/>
              </a:ext>
            </a:extLst>
          </p:cNvPr>
          <p:cNvSpPr txBox="1"/>
          <p:nvPr/>
        </p:nvSpPr>
        <p:spPr>
          <a:xfrm>
            <a:off x="1128327" y="1463832"/>
            <a:ext cx="2631106" cy="461665"/>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Product feature list</a:t>
            </a:r>
          </a:p>
        </p:txBody>
      </p:sp>
      <p:sp>
        <p:nvSpPr>
          <p:cNvPr id="23" name="TextBox 22">
            <a:extLst>
              <a:ext uri="{FF2B5EF4-FFF2-40B4-BE49-F238E27FC236}">
                <a16:creationId xmlns:a16="http://schemas.microsoft.com/office/drawing/2014/main" id="{165B220E-525C-DD4F-96F6-A3B671166A93}"/>
              </a:ext>
            </a:extLst>
          </p:cNvPr>
          <p:cNvSpPr txBox="1"/>
          <p:nvPr/>
        </p:nvSpPr>
        <p:spPr>
          <a:xfrm>
            <a:off x="4367302" y="1556792"/>
            <a:ext cx="2652970" cy="1200329"/>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Choose features to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be included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in increment</a:t>
            </a:r>
          </a:p>
        </p:txBody>
      </p:sp>
      <p:sp>
        <p:nvSpPr>
          <p:cNvPr id="24" name="TextBox 23">
            <a:extLst>
              <a:ext uri="{FF2B5EF4-FFF2-40B4-BE49-F238E27FC236}">
                <a16:creationId xmlns:a16="http://schemas.microsoft.com/office/drawing/2014/main" id="{CE8B94FD-AC29-8944-AD17-1A458C1E22F8}"/>
              </a:ext>
            </a:extLst>
          </p:cNvPr>
          <p:cNvSpPr txBox="1"/>
          <p:nvPr/>
        </p:nvSpPr>
        <p:spPr>
          <a:xfrm>
            <a:off x="6813754" y="3246016"/>
            <a:ext cx="2192395"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Refine features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descriptions</a:t>
            </a:r>
          </a:p>
        </p:txBody>
      </p:sp>
      <p:sp>
        <p:nvSpPr>
          <p:cNvPr id="25" name="TextBox 24">
            <a:extLst>
              <a:ext uri="{FF2B5EF4-FFF2-40B4-BE49-F238E27FC236}">
                <a16:creationId xmlns:a16="http://schemas.microsoft.com/office/drawing/2014/main" id="{A77F65DF-130B-3A44-A2B2-1034B9F554F0}"/>
              </a:ext>
            </a:extLst>
          </p:cNvPr>
          <p:cNvSpPr txBox="1"/>
          <p:nvPr/>
        </p:nvSpPr>
        <p:spPr>
          <a:xfrm>
            <a:off x="6515008" y="4969940"/>
            <a:ext cx="2207977"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Implement and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test feature</a:t>
            </a:r>
          </a:p>
        </p:txBody>
      </p:sp>
      <p:sp>
        <p:nvSpPr>
          <p:cNvPr id="26" name="TextBox 25">
            <a:extLst>
              <a:ext uri="{FF2B5EF4-FFF2-40B4-BE49-F238E27FC236}">
                <a16:creationId xmlns:a16="http://schemas.microsoft.com/office/drawing/2014/main" id="{55758B94-EB4D-B340-9BEA-E9E7402B55F7}"/>
              </a:ext>
            </a:extLst>
          </p:cNvPr>
          <p:cNvSpPr txBox="1"/>
          <p:nvPr/>
        </p:nvSpPr>
        <p:spPr>
          <a:xfrm>
            <a:off x="3121856" y="5046275"/>
            <a:ext cx="2413096"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Integrate feature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into system</a:t>
            </a:r>
          </a:p>
        </p:txBody>
      </p:sp>
      <p:sp>
        <p:nvSpPr>
          <p:cNvPr id="27" name="TextBox 26">
            <a:extLst>
              <a:ext uri="{FF2B5EF4-FFF2-40B4-BE49-F238E27FC236}">
                <a16:creationId xmlns:a16="http://schemas.microsoft.com/office/drawing/2014/main" id="{EC61FAFE-0EE6-804E-8929-4580DC4E9929}"/>
              </a:ext>
            </a:extLst>
          </p:cNvPr>
          <p:cNvSpPr txBox="1"/>
          <p:nvPr/>
        </p:nvSpPr>
        <p:spPr>
          <a:xfrm>
            <a:off x="2771800" y="3318083"/>
            <a:ext cx="2121991" cy="830997"/>
          </a:xfrm>
          <a:prstGeom prst="rect">
            <a:avLst/>
          </a:prstGeom>
          <a:noFill/>
        </p:spPr>
        <p:txBody>
          <a:bodyPr wrap="none" rtlCol="0">
            <a:spAutoFit/>
          </a:bodyPr>
          <a:lstStyle/>
          <a:p>
            <a:pPr algn="ctr"/>
            <a:r>
              <a:rPr lang="en-US" sz="2400" b="1" dirty="0">
                <a:solidFill>
                  <a:schemeClr val="accent4">
                    <a:lumMod val="75000"/>
                  </a:schemeClr>
                </a:solidFill>
                <a:latin typeface="Calibri" panose="020F0502020204030204" pitchFamily="34" charset="0"/>
                <a:cs typeface="Calibri" panose="020F0502020204030204" pitchFamily="34" charset="0"/>
              </a:rPr>
              <a:t>Deliver system </a:t>
            </a:r>
            <a:br>
              <a:rPr lang="en-US" sz="2400" b="1" dirty="0">
                <a:solidFill>
                  <a:schemeClr val="accent4">
                    <a:lumMod val="75000"/>
                  </a:schemeClr>
                </a:solidFill>
                <a:latin typeface="Calibri" panose="020F0502020204030204" pitchFamily="34" charset="0"/>
                <a:cs typeface="Calibri" panose="020F0502020204030204" pitchFamily="34" charset="0"/>
              </a:rPr>
            </a:br>
            <a:r>
              <a:rPr lang="en-US" sz="2400" b="1" dirty="0">
                <a:solidFill>
                  <a:schemeClr val="accent4">
                    <a:lumMod val="75000"/>
                  </a:schemeClr>
                </a:solidFill>
                <a:latin typeface="Calibri" panose="020F0502020204030204" pitchFamily="34" charset="0"/>
                <a:cs typeface="Calibri" panose="020F0502020204030204" pitchFamily="34" charset="0"/>
              </a:rPr>
              <a:t>increment</a:t>
            </a:r>
          </a:p>
        </p:txBody>
      </p:sp>
      <p:sp>
        <p:nvSpPr>
          <p:cNvPr id="28" name="TextBox 27">
            <a:extLst>
              <a:ext uri="{FF2B5EF4-FFF2-40B4-BE49-F238E27FC236}">
                <a16:creationId xmlns:a16="http://schemas.microsoft.com/office/drawing/2014/main" id="{1E5A6E19-86C3-F346-836B-345192519B69}"/>
              </a:ext>
            </a:extLst>
          </p:cNvPr>
          <p:cNvSpPr txBox="1"/>
          <p:nvPr/>
        </p:nvSpPr>
        <p:spPr>
          <a:xfrm>
            <a:off x="-21540" y="2420888"/>
            <a:ext cx="2719978" cy="1200329"/>
          </a:xfrm>
          <a:prstGeom prst="rect">
            <a:avLst/>
          </a:prstGeom>
          <a:noFill/>
        </p:spPr>
        <p:txBody>
          <a:bodyPr wrap="square" rtlCol="0">
            <a:spAutoFit/>
          </a:bodyPr>
          <a:lstStyle/>
          <a:p>
            <a:pPr algn="ctr"/>
            <a:r>
              <a:rPr lang="en-US" sz="2400" b="1" dirty="0">
                <a:solidFill>
                  <a:schemeClr val="accent4">
                    <a:lumMod val="75000"/>
                  </a:schemeClr>
                </a:solidFill>
                <a:latin typeface="Calibri" panose="020F0502020204030204" pitchFamily="34" charset="0"/>
                <a:cs typeface="Calibri" panose="020F0502020204030204" pitchFamily="34" charset="0"/>
              </a:rPr>
              <a:t>If all features are </a:t>
            </a:r>
            <a:br>
              <a:rPr lang="en-US" sz="2400" b="1" dirty="0">
                <a:solidFill>
                  <a:schemeClr val="accent4">
                    <a:lumMod val="75000"/>
                  </a:schemeClr>
                </a:solidFill>
                <a:latin typeface="Calibri" panose="020F0502020204030204" pitchFamily="34" charset="0"/>
                <a:cs typeface="Calibri" panose="020F0502020204030204" pitchFamily="34" charset="0"/>
              </a:rPr>
            </a:br>
            <a:r>
              <a:rPr lang="en-US" sz="2400" b="1" dirty="0">
                <a:solidFill>
                  <a:schemeClr val="accent4">
                    <a:lumMod val="75000"/>
                  </a:schemeClr>
                </a:solidFill>
                <a:latin typeface="Calibri" panose="020F0502020204030204" pitchFamily="34" charset="0"/>
                <a:cs typeface="Calibri" panose="020F0502020204030204" pitchFamily="34" charset="0"/>
              </a:rPr>
              <a:t>complete, deliver system release</a:t>
            </a:r>
          </a:p>
        </p:txBody>
      </p:sp>
      <p:sp>
        <p:nvSpPr>
          <p:cNvPr id="32" name="Oval 31">
            <a:extLst>
              <a:ext uri="{FF2B5EF4-FFF2-40B4-BE49-F238E27FC236}">
                <a16:creationId xmlns:a16="http://schemas.microsoft.com/office/drawing/2014/main" id="{DA52C4B0-0925-194A-9F72-69E41B66F155}"/>
              </a:ext>
            </a:extLst>
          </p:cNvPr>
          <p:cNvSpPr/>
          <p:nvPr/>
        </p:nvSpPr>
        <p:spPr>
          <a:xfrm>
            <a:off x="4490839" y="1190427"/>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3" name="Oval 32">
            <a:extLst>
              <a:ext uri="{FF2B5EF4-FFF2-40B4-BE49-F238E27FC236}">
                <a16:creationId xmlns:a16="http://schemas.microsoft.com/office/drawing/2014/main" id="{BA228B17-01CD-6641-918B-4DB9D42ADBB5}"/>
              </a:ext>
            </a:extLst>
          </p:cNvPr>
          <p:cNvSpPr/>
          <p:nvPr/>
        </p:nvSpPr>
        <p:spPr>
          <a:xfrm>
            <a:off x="6729868" y="291689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4" name="Oval 33">
            <a:extLst>
              <a:ext uri="{FF2B5EF4-FFF2-40B4-BE49-F238E27FC236}">
                <a16:creationId xmlns:a16="http://schemas.microsoft.com/office/drawing/2014/main" id="{E035FF9B-C407-3C44-904F-047E63E8E8C4}"/>
              </a:ext>
            </a:extLst>
          </p:cNvPr>
          <p:cNvSpPr/>
          <p:nvPr/>
        </p:nvSpPr>
        <p:spPr>
          <a:xfrm>
            <a:off x="6437635" y="463564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5" name="Oval 34">
            <a:extLst>
              <a:ext uri="{FF2B5EF4-FFF2-40B4-BE49-F238E27FC236}">
                <a16:creationId xmlns:a16="http://schemas.microsoft.com/office/drawing/2014/main" id="{AB5D8A7C-67C2-224A-BE48-F3BA416847B0}"/>
              </a:ext>
            </a:extLst>
          </p:cNvPr>
          <p:cNvSpPr/>
          <p:nvPr/>
        </p:nvSpPr>
        <p:spPr>
          <a:xfrm>
            <a:off x="3128634" y="471004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
        <p:nvSpPr>
          <p:cNvPr id="36" name="Oval 35">
            <a:extLst>
              <a:ext uri="{FF2B5EF4-FFF2-40B4-BE49-F238E27FC236}">
                <a16:creationId xmlns:a16="http://schemas.microsoft.com/office/drawing/2014/main" id="{C0F644E7-4D05-2041-90B3-5A5BF0CC64C7}"/>
              </a:ext>
            </a:extLst>
          </p:cNvPr>
          <p:cNvSpPr/>
          <p:nvPr/>
        </p:nvSpPr>
        <p:spPr>
          <a:xfrm>
            <a:off x="3009494" y="2962920"/>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5</a:t>
            </a:r>
          </a:p>
        </p:txBody>
      </p:sp>
      <p:sp>
        <p:nvSpPr>
          <p:cNvPr id="42" name="Footer Placeholder 4">
            <a:extLst>
              <a:ext uri="{FF2B5EF4-FFF2-40B4-BE49-F238E27FC236}">
                <a16:creationId xmlns:a16="http://schemas.microsoft.com/office/drawing/2014/main" id="{12DA2974-A518-594E-BD3A-663B1E8C3E2D}"/>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1764697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76FA5-DDEC-E446-8039-424EB29A7DE2}"/>
              </a:ext>
            </a:extLst>
          </p:cNvPr>
          <p:cNvSpPr>
            <a:spLocks noGrp="1"/>
          </p:cNvSpPr>
          <p:nvPr>
            <p:ph type="title"/>
          </p:nvPr>
        </p:nvSpPr>
        <p:spPr>
          <a:xfrm>
            <a:off x="457200" y="116632"/>
            <a:ext cx="8229600" cy="1143000"/>
          </a:xfrm>
        </p:spPr>
        <p:txBody>
          <a:bodyPr/>
          <a:lstStyle/>
          <a:p>
            <a:r>
              <a:rPr lang="en-US" dirty="0">
                <a:solidFill>
                  <a:schemeClr val="tx2"/>
                </a:solidFill>
              </a:rPr>
              <a:t>Incremental development activities</a:t>
            </a:r>
          </a:p>
        </p:txBody>
      </p:sp>
      <p:sp>
        <p:nvSpPr>
          <p:cNvPr id="3" name="Content Placeholder 2">
            <a:extLst>
              <a:ext uri="{FF2B5EF4-FFF2-40B4-BE49-F238E27FC236}">
                <a16:creationId xmlns:a16="http://schemas.microsoft.com/office/drawing/2014/main" id="{7A921381-52DE-5E48-8B52-3766643AC17F}"/>
              </a:ext>
            </a:extLst>
          </p:cNvPr>
          <p:cNvSpPr>
            <a:spLocks noGrp="1"/>
          </p:cNvSpPr>
          <p:nvPr>
            <p:ph idx="1"/>
          </p:nvPr>
        </p:nvSpPr>
        <p:spPr>
          <a:xfrm>
            <a:off x="251520" y="1337121"/>
            <a:ext cx="8712968" cy="5260231"/>
          </a:xfrm>
        </p:spPr>
        <p:txBody>
          <a:bodyPr/>
          <a:lstStyle/>
          <a:p>
            <a:pPr marL="457200" indent="-457200">
              <a:buFont typeface="+mj-lt"/>
              <a:buAutoNum type="arabicPeriod"/>
            </a:pPr>
            <a:r>
              <a:rPr lang="en-US" sz="2400" b="1" dirty="0"/>
              <a:t>Choose features to be included in an increment</a:t>
            </a:r>
            <a:br>
              <a:rPr lang="en-US" sz="2400" dirty="0"/>
            </a:br>
            <a:r>
              <a:rPr lang="en-US" sz="1800" dirty="0"/>
              <a:t>Using the list of features in the planned product, select those features that can be implemented in the next product increment.</a:t>
            </a:r>
          </a:p>
          <a:p>
            <a:pPr marL="457200" indent="-457200">
              <a:buFont typeface="+mj-lt"/>
              <a:buAutoNum type="arabicPeriod"/>
            </a:pPr>
            <a:r>
              <a:rPr lang="en-US" sz="2400" b="1" dirty="0"/>
              <a:t>Refine feature descriptions</a:t>
            </a:r>
            <a:br>
              <a:rPr lang="en-US" sz="1800" dirty="0"/>
            </a:br>
            <a:r>
              <a:rPr lang="en-US" sz="1800" dirty="0"/>
              <a:t>Add detail to the feature descriptions so that the team have a common understanding of each feature and there is sufficient detail to begin implementation.</a:t>
            </a:r>
          </a:p>
          <a:p>
            <a:pPr marL="457200" indent="-457200">
              <a:buFont typeface="+mj-lt"/>
              <a:buAutoNum type="arabicPeriod"/>
            </a:pPr>
            <a:r>
              <a:rPr lang="en-US" sz="2400" b="1" dirty="0"/>
              <a:t>Implement and test</a:t>
            </a:r>
            <a:br>
              <a:rPr lang="en-US" sz="1800" dirty="0"/>
            </a:br>
            <a:r>
              <a:rPr lang="en-US" sz="1800" dirty="0"/>
              <a:t>Implement the feature and develop automated tests for that feature that show that its </a:t>
            </a:r>
            <a:r>
              <a:rPr lang="en-US" sz="1800" dirty="0" err="1"/>
              <a:t>behaviour</a:t>
            </a:r>
            <a:r>
              <a:rPr lang="en-US" sz="1800" dirty="0"/>
              <a:t> is consistent with its description.  </a:t>
            </a:r>
          </a:p>
          <a:p>
            <a:pPr marL="457200" indent="-457200">
              <a:buFont typeface="+mj-lt"/>
              <a:buAutoNum type="arabicPeriod"/>
            </a:pPr>
            <a:r>
              <a:rPr lang="en-US" sz="2400" b="1" dirty="0"/>
              <a:t>Integrate feature and test</a:t>
            </a:r>
            <a:br>
              <a:rPr lang="en-US" sz="1800" dirty="0"/>
            </a:br>
            <a:r>
              <a:rPr lang="en-US" sz="1800" dirty="0"/>
              <a:t>Integrate the developed feature with the existing system and test it to check that it works in conjunction with other features.</a:t>
            </a:r>
          </a:p>
          <a:p>
            <a:pPr marL="457200" indent="-457200">
              <a:buFont typeface="+mj-lt"/>
              <a:buAutoNum type="arabicPeriod"/>
            </a:pPr>
            <a:r>
              <a:rPr lang="en-US" sz="2400" b="1" dirty="0"/>
              <a:t>Deliver system increment</a:t>
            </a:r>
            <a:br>
              <a:rPr lang="en-US" sz="1800" dirty="0"/>
            </a:br>
            <a:r>
              <a:rPr lang="en-US" sz="1800" dirty="0"/>
              <a:t>Deliver the system increment to the customer or product manager for checking and comments. If enough features have been implemented, release a version of the system for customer use.</a:t>
            </a:r>
          </a:p>
        </p:txBody>
      </p:sp>
      <p:sp>
        <p:nvSpPr>
          <p:cNvPr id="4" name="Slide Number Placeholder 3">
            <a:extLst>
              <a:ext uri="{FF2B5EF4-FFF2-40B4-BE49-F238E27FC236}">
                <a16:creationId xmlns:a16="http://schemas.microsoft.com/office/drawing/2014/main" id="{85475A6B-BB8C-6047-A075-CF7728440567}"/>
              </a:ext>
            </a:extLst>
          </p:cNvPr>
          <p:cNvSpPr>
            <a:spLocks noGrp="1"/>
          </p:cNvSpPr>
          <p:nvPr>
            <p:ph type="sldNum" sz="quarter" idx="12"/>
          </p:nvPr>
        </p:nvSpPr>
        <p:spPr/>
        <p:txBody>
          <a:bodyPr/>
          <a:lstStyle/>
          <a:p>
            <a:pPr>
              <a:defRPr/>
            </a:pPr>
            <a:fld id="{E78C9E75-97FD-45D9-8ED3-955348887BB1}" type="slidenum">
              <a:rPr lang="zh-TW" altLang="en-US" smtClean="0"/>
              <a:pPr>
                <a:defRPr/>
              </a:pPr>
              <a:t>55</a:t>
            </a:fld>
            <a:endParaRPr lang="zh-TW" altLang="en-US"/>
          </a:p>
        </p:txBody>
      </p:sp>
      <p:sp>
        <p:nvSpPr>
          <p:cNvPr id="5" name="Footer Placeholder 4">
            <a:extLst>
              <a:ext uri="{FF2B5EF4-FFF2-40B4-BE49-F238E27FC236}">
                <a16:creationId xmlns:a16="http://schemas.microsoft.com/office/drawing/2014/main" id="{636C86F6-AA86-E549-A758-2BC6E2552735}"/>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9359407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4B88-0F2F-B949-A1AD-70BA4F0B3871}"/>
              </a:ext>
            </a:extLst>
          </p:cNvPr>
          <p:cNvSpPr>
            <a:spLocks noGrp="1"/>
          </p:cNvSpPr>
          <p:nvPr>
            <p:ph type="title"/>
          </p:nvPr>
        </p:nvSpPr>
        <p:spPr>
          <a:xfrm>
            <a:off x="457200" y="116632"/>
            <a:ext cx="8229600" cy="749300"/>
          </a:xfrm>
        </p:spPr>
        <p:txBody>
          <a:bodyPr/>
          <a:lstStyle/>
          <a:p>
            <a:r>
              <a:rPr lang="en-US" dirty="0">
                <a:solidFill>
                  <a:schemeClr val="tx2"/>
                </a:solidFill>
              </a:rPr>
              <a:t>Extreme programming</a:t>
            </a:r>
          </a:p>
        </p:txBody>
      </p:sp>
      <p:sp>
        <p:nvSpPr>
          <p:cNvPr id="3" name="Content Placeholder 2">
            <a:extLst>
              <a:ext uri="{FF2B5EF4-FFF2-40B4-BE49-F238E27FC236}">
                <a16:creationId xmlns:a16="http://schemas.microsoft.com/office/drawing/2014/main" id="{0CB64320-8A45-A049-9382-05881383068D}"/>
              </a:ext>
            </a:extLst>
          </p:cNvPr>
          <p:cNvSpPr>
            <a:spLocks noGrp="1"/>
          </p:cNvSpPr>
          <p:nvPr>
            <p:ph idx="1"/>
          </p:nvPr>
        </p:nvSpPr>
        <p:spPr>
          <a:xfrm>
            <a:off x="323528" y="1124744"/>
            <a:ext cx="8640960" cy="5256584"/>
          </a:xfrm>
        </p:spPr>
        <p:txBody>
          <a:bodyPr/>
          <a:lstStyle/>
          <a:p>
            <a:r>
              <a:rPr lang="en-US" sz="2400" dirty="0"/>
              <a:t>The most influential work that has changed software development culture was the development of </a:t>
            </a:r>
            <a:r>
              <a:rPr lang="en-US" sz="2400" b="1" dirty="0">
                <a:solidFill>
                  <a:srgbClr val="C00000"/>
                </a:solidFill>
              </a:rPr>
              <a:t>Extreme Programming (XP)</a:t>
            </a:r>
            <a:r>
              <a:rPr lang="en-US" sz="2400" dirty="0"/>
              <a:t>. </a:t>
            </a:r>
          </a:p>
          <a:p>
            <a:r>
              <a:rPr lang="en-US" sz="2400" dirty="0"/>
              <a:t>The name was coined by </a:t>
            </a:r>
            <a:r>
              <a:rPr lang="en-US" sz="2400" b="1" dirty="0"/>
              <a:t>Kent Beck in 1998 </a:t>
            </a:r>
            <a:r>
              <a:rPr lang="en-US" sz="2400" dirty="0"/>
              <a:t>because the approach was developed by pushing recognized good practice, such as iterative development, to ‘extreme’ levels.</a:t>
            </a:r>
          </a:p>
          <a:p>
            <a:r>
              <a:rPr lang="en-US" sz="2400" dirty="0"/>
              <a:t>Extreme programming focused on 12 new development techniques that were geared to rapid, incremental software development, change and delivery.</a:t>
            </a:r>
          </a:p>
          <a:p>
            <a:r>
              <a:rPr lang="en-US" sz="2400" dirty="0"/>
              <a:t>Some of these techniques are now widely used; others have been less popular.</a:t>
            </a:r>
          </a:p>
          <a:p>
            <a:endParaRPr lang="en-US" sz="2400" dirty="0"/>
          </a:p>
          <a:p>
            <a:endParaRPr lang="en-US" sz="2400" dirty="0"/>
          </a:p>
        </p:txBody>
      </p:sp>
      <p:sp>
        <p:nvSpPr>
          <p:cNvPr id="4" name="Slide Number Placeholder 3">
            <a:extLst>
              <a:ext uri="{FF2B5EF4-FFF2-40B4-BE49-F238E27FC236}">
                <a16:creationId xmlns:a16="http://schemas.microsoft.com/office/drawing/2014/main" id="{B3224022-60DA-AA41-B26A-B9B6A057B2A6}"/>
              </a:ext>
            </a:extLst>
          </p:cNvPr>
          <p:cNvSpPr>
            <a:spLocks noGrp="1"/>
          </p:cNvSpPr>
          <p:nvPr>
            <p:ph type="sldNum" sz="quarter" idx="12"/>
          </p:nvPr>
        </p:nvSpPr>
        <p:spPr/>
        <p:txBody>
          <a:bodyPr/>
          <a:lstStyle/>
          <a:p>
            <a:pPr>
              <a:defRPr/>
            </a:pPr>
            <a:fld id="{E78C9E75-97FD-45D9-8ED3-955348887BB1}" type="slidenum">
              <a:rPr lang="zh-TW" altLang="en-US" smtClean="0"/>
              <a:pPr>
                <a:defRPr/>
              </a:pPr>
              <a:t>56</a:t>
            </a:fld>
            <a:endParaRPr lang="zh-TW" altLang="en-US"/>
          </a:p>
        </p:txBody>
      </p:sp>
      <p:sp>
        <p:nvSpPr>
          <p:cNvPr id="5" name="Footer Placeholder 4">
            <a:extLst>
              <a:ext uri="{FF2B5EF4-FFF2-40B4-BE49-F238E27FC236}">
                <a16:creationId xmlns:a16="http://schemas.microsoft.com/office/drawing/2014/main" id="{A1D8FD0F-D3AA-5040-889B-FF144B5F587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9035238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17">
            <a:extLst>
              <a:ext uri="{FF2B5EF4-FFF2-40B4-BE49-F238E27FC236}">
                <a16:creationId xmlns:a16="http://schemas.microsoft.com/office/drawing/2014/main" id="{F0D42D84-E89A-4744-B2FE-B6904E189E34}"/>
              </a:ext>
            </a:extLst>
          </p:cNvPr>
          <p:cNvSpPr/>
          <p:nvPr/>
        </p:nvSpPr>
        <p:spPr>
          <a:xfrm>
            <a:off x="2370442" y="1475234"/>
            <a:ext cx="4186989" cy="4315326"/>
          </a:xfrm>
          <a:custGeom>
            <a:avLst/>
            <a:gdLst>
              <a:gd name="connsiteX0" fmla="*/ 1780673 w 4186989"/>
              <a:gd name="connsiteY0" fmla="*/ 1074821 h 4315326"/>
              <a:gd name="connsiteX1" fmla="*/ 2165684 w 4186989"/>
              <a:gd name="connsiteY1" fmla="*/ 0 h 4315326"/>
              <a:gd name="connsiteX2" fmla="*/ 2470484 w 4186989"/>
              <a:gd name="connsiteY2" fmla="*/ 1138989 h 4315326"/>
              <a:gd name="connsiteX3" fmla="*/ 3449052 w 4186989"/>
              <a:gd name="connsiteY3" fmla="*/ 417094 h 4315326"/>
              <a:gd name="connsiteX4" fmla="*/ 2999873 w 4186989"/>
              <a:gd name="connsiteY4" fmla="*/ 1556084 h 4315326"/>
              <a:gd name="connsiteX5" fmla="*/ 4186989 w 4186989"/>
              <a:gd name="connsiteY5" fmla="*/ 1524000 h 4315326"/>
              <a:gd name="connsiteX6" fmla="*/ 3208421 w 4186989"/>
              <a:gd name="connsiteY6" fmla="*/ 2181726 h 4315326"/>
              <a:gd name="connsiteX7" fmla="*/ 4170947 w 4186989"/>
              <a:gd name="connsiteY7" fmla="*/ 2887579 h 4315326"/>
              <a:gd name="connsiteX8" fmla="*/ 2935705 w 4186989"/>
              <a:gd name="connsiteY8" fmla="*/ 2839452 h 4315326"/>
              <a:gd name="connsiteX9" fmla="*/ 3336758 w 4186989"/>
              <a:gd name="connsiteY9" fmla="*/ 3930315 h 4315326"/>
              <a:gd name="connsiteX10" fmla="*/ 2390273 w 4186989"/>
              <a:gd name="connsiteY10" fmla="*/ 3224463 h 4315326"/>
              <a:gd name="connsiteX11" fmla="*/ 2021305 w 4186989"/>
              <a:gd name="connsiteY11" fmla="*/ 4315326 h 4315326"/>
              <a:gd name="connsiteX12" fmla="*/ 1732547 w 4186989"/>
              <a:gd name="connsiteY12" fmla="*/ 3192379 h 4315326"/>
              <a:gd name="connsiteX13" fmla="*/ 737937 w 4186989"/>
              <a:gd name="connsiteY13" fmla="*/ 3898231 h 4315326"/>
              <a:gd name="connsiteX14" fmla="*/ 1171073 w 4186989"/>
              <a:gd name="connsiteY14" fmla="*/ 2791326 h 4315326"/>
              <a:gd name="connsiteX15" fmla="*/ 0 w 4186989"/>
              <a:gd name="connsiteY15" fmla="*/ 2759242 h 4315326"/>
              <a:gd name="connsiteX16" fmla="*/ 978568 w 4186989"/>
              <a:gd name="connsiteY16" fmla="*/ 2117558 h 4315326"/>
              <a:gd name="connsiteX17" fmla="*/ 16042 w 4186989"/>
              <a:gd name="connsiteY17" fmla="*/ 1427747 h 4315326"/>
              <a:gd name="connsiteX18" fmla="*/ 1187116 w 4186989"/>
              <a:gd name="connsiteY18" fmla="*/ 1491915 h 4315326"/>
              <a:gd name="connsiteX19" fmla="*/ 850231 w 4186989"/>
              <a:gd name="connsiteY19" fmla="*/ 368968 h 4315326"/>
              <a:gd name="connsiteX20" fmla="*/ 1780673 w 4186989"/>
              <a:gd name="connsiteY20" fmla="*/ 1074821 h 4315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86989" h="4315326">
                <a:moveTo>
                  <a:pt x="1780673" y="1074821"/>
                </a:moveTo>
                <a:lnTo>
                  <a:pt x="2165684" y="0"/>
                </a:lnTo>
                <a:lnTo>
                  <a:pt x="2470484" y="1138989"/>
                </a:lnTo>
                <a:lnTo>
                  <a:pt x="3449052" y="417094"/>
                </a:lnTo>
                <a:lnTo>
                  <a:pt x="2999873" y="1556084"/>
                </a:lnTo>
                <a:lnTo>
                  <a:pt x="4186989" y="1524000"/>
                </a:lnTo>
                <a:lnTo>
                  <a:pt x="3208421" y="2181726"/>
                </a:lnTo>
                <a:lnTo>
                  <a:pt x="4170947" y="2887579"/>
                </a:lnTo>
                <a:lnTo>
                  <a:pt x="2935705" y="2839452"/>
                </a:lnTo>
                <a:lnTo>
                  <a:pt x="3336758" y="3930315"/>
                </a:lnTo>
                <a:lnTo>
                  <a:pt x="2390273" y="3224463"/>
                </a:lnTo>
                <a:lnTo>
                  <a:pt x="2021305" y="4315326"/>
                </a:lnTo>
                <a:lnTo>
                  <a:pt x="1732547" y="3192379"/>
                </a:lnTo>
                <a:lnTo>
                  <a:pt x="737937" y="3898231"/>
                </a:lnTo>
                <a:lnTo>
                  <a:pt x="1171073" y="2791326"/>
                </a:lnTo>
                <a:lnTo>
                  <a:pt x="0" y="2759242"/>
                </a:lnTo>
                <a:lnTo>
                  <a:pt x="978568" y="2117558"/>
                </a:lnTo>
                <a:lnTo>
                  <a:pt x="16042" y="1427747"/>
                </a:lnTo>
                <a:lnTo>
                  <a:pt x="1187116" y="1491915"/>
                </a:lnTo>
                <a:lnTo>
                  <a:pt x="850231" y="368968"/>
                </a:lnTo>
                <a:lnTo>
                  <a:pt x="1780673" y="1074821"/>
                </a:lnTo>
                <a:close/>
              </a:path>
            </a:pathLst>
          </a:cu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C898DB-F55A-934A-9D9A-DDC24CD719D7}"/>
              </a:ext>
            </a:extLst>
          </p:cNvPr>
          <p:cNvSpPr>
            <a:spLocks noGrp="1"/>
          </p:cNvSpPr>
          <p:nvPr>
            <p:ph type="title"/>
          </p:nvPr>
        </p:nvSpPr>
        <p:spPr>
          <a:xfrm>
            <a:off x="457200" y="0"/>
            <a:ext cx="8229600" cy="836712"/>
          </a:xfrm>
        </p:spPr>
        <p:txBody>
          <a:bodyPr/>
          <a:lstStyle/>
          <a:p>
            <a:r>
              <a:rPr lang="en-US" dirty="0">
                <a:solidFill>
                  <a:schemeClr val="tx2"/>
                </a:solidFill>
              </a:rPr>
              <a:t>Extreme Programming Practices</a:t>
            </a:r>
          </a:p>
        </p:txBody>
      </p:sp>
      <p:sp>
        <p:nvSpPr>
          <p:cNvPr id="4" name="Slide Number Placeholder 3">
            <a:extLst>
              <a:ext uri="{FF2B5EF4-FFF2-40B4-BE49-F238E27FC236}">
                <a16:creationId xmlns:a16="http://schemas.microsoft.com/office/drawing/2014/main" id="{C93D4452-09D2-F340-BBAB-0957C5BB2929}"/>
              </a:ext>
            </a:extLst>
          </p:cNvPr>
          <p:cNvSpPr>
            <a:spLocks noGrp="1"/>
          </p:cNvSpPr>
          <p:nvPr>
            <p:ph type="sldNum" sz="quarter" idx="12"/>
          </p:nvPr>
        </p:nvSpPr>
        <p:spPr/>
        <p:txBody>
          <a:bodyPr/>
          <a:lstStyle/>
          <a:p>
            <a:pPr>
              <a:defRPr/>
            </a:pPr>
            <a:fld id="{E78C9E75-97FD-45D9-8ED3-955348887BB1}" type="slidenum">
              <a:rPr lang="zh-TW" altLang="en-US" smtClean="0"/>
              <a:pPr>
                <a:defRPr/>
              </a:pPr>
              <a:t>57</a:t>
            </a:fld>
            <a:endParaRPr lang="zh-TW" altLang="en-US"/>
          </a:p>
        </p:txBody>
      </p:sp>
      <p:sp>
        <p:nvSpPr>
          <p:cNvPr id="6" name="TextBox 5">
            <a:extLst>
              <a:ext uri="{FF2B5EF4-FFF2-40B4-BE49-F238E27FC236}">
                <a16:creationId xmlns:a16="http://schemas.microsoft.com/office/drawing/2014/main" id="{99F6481B-C7CD-3446-A9DE-8DF1D141785E}"/>
              </a:ext>
            </a:extLst>
          </p:cNvPr>
          <p:cNvSpPr txBox="1"/>
          <p:nvPr/>
        </p:nvSpPr>
        <p:spPr>
          <a:xfrm>
            <a:off x="3760638" y="734749"/>
            <a:ext cx="1600503" cy="707886"/>
          </a:xfrm>
          <a:prstGeom prst="rect">
            <a:avLst/>
          </a:prstGeom>
          <a:noFill/>
        </p:spPr>
        <p:txBody>
          <a:bodyPr wrap="none" rtlCol="0">
            <a:spAutoFit/>
          </a:bodyPr>
          <a:lstStyle/>
          <a:p>
            <a:pPr algn="ctr"/>
            <a:r>
              <a:rPr lang="en-US" sz="2000" b="1" dirty="0">
                <a:solidFill>
                  <a:srgbClr val="C00000"/>
                </a:solidFill>
                <a:latin typeface="Calibri" panose="020F0502020204030204" pitchFamily="34" charset="0"/>
                <a:cs typeface="Calibri" panose="020F0502020204030204" pitchFamily="34" charset="0"/>
              </a:rPr>
              <a:t>Test-first </a:t>
            </a:r>
            <a:br>
              <a:rPr lang="en-US" sz="2000" b="1" dirty="0">
                <a:solidFill>
                  <a:srgbClr val="C00000"/>
                </a:solidFill>
                <a:latin typeface="Calibri" panose="020F0502020204030204" pitchFamily="34" charset="0"/>
                <a:cs typeface="Calibri" panose="020F0502020204030204" pitchFamily="34" charset="0"/>
              </a:rPr>
            </a:br>
            <a:r>
              <a:rPr lang="en-US" sz="2000" b="1" dirty="0">
                <a:solidFill>
                  <a:srgbClr val="C00000"/>
                </a:solidFill>
                <a:latin typeface="Calibri" panose="020F0502020204030204" pitchFamily="34" charset="0"/>
                <a:cs typeface="Calibri" panose="020F0502020204030204" pitchFamily="34" charset="0"/>
              </a:rPr>
              <a:t>development</a:t>
            </a:r>
          </a:p>
        </p:txBody>
      </p:sp>
      <p:sp>
        <p:nvSpPr>
          <p:cNvPr id="7" name="TextBox 6">
            <a:extLst>
              <a:ext uri="{FF2B5EF4-FFF2-40B4-BE49-F238E27FC236}">
                <a16:creationId xmlns:a16="http://schemas.microsoft.com/office/drawing/2014/main" id="{121C9888-A564-2242-BCED-8670B37890F4}"/>
              </a:ext>
            </a:extLst>
          </p:cNvPr>
          <p:cNvSpPr txBox="1"/>
          <p:nvPr/>
        </p:nvSpPr>
        <p:spPr>
          <a:xfrm>
            <a:off x="5292080" y="1484784"/>
            <a:ext cx="1401923" cy="400110"/>
          </a:xfrm>
          <a:prstGeom prst="rect">
            <a:avLst/>
          </a:prstGeom>
          <a:noFill/>
        </p:spPr>
        <p:txBody>
          <a:bodyPr wrap="none" rtlCol="0">
            <a:spAutoFit/>
          </a:bodyPr>
          <a:lstStyle/>
          <a:p>
            <a:pPr algn="ctr"/>
            <a:r>
              <a:rPr lang="en-US" sz="2000" b="1" dirty="0">
                <a:solidFill>
                  <a:srgbClr val="C00000"/>
                </a:solidFill>
                <a:latin typeface="Calibri" panose="020F0502020204030204" pitchFamily="34" charset="0"/>
                <a:cs typeface="Calibri" panose="020F0502020204030204" pitchFamily="34" charset="0"/>
              </a:rPr>
              <a:t>Refactoring</a:t>
            </a:r>
          </a:p>
        </p:txBody>
      </p:sp>
      <p:sp>
        <p:nvSpPr>
          <p:cNvPr id="8" name="TextBox 7">
            <a:extLst>
              <a:ext uri="{FF2B5EF4-FFF2-40B4-BE49-F238E27FC236}">
                <a16:creationId xmlns:a16="http://schemas.microsoft.com/office/drawing/2014/main" id="{1F26A140-A9C7-B84F-91AD-36CC99DEA9AF}"/>
              </a:ext>
            </a:extLst>
          </p:cNvPr>
          <p:cNvSpPr txBox="1"/>
          <p:nvPr/>
        </p:nvSpPr>
        <p:spPr>
          <a:xfrm>
            <a:off x="6501808" y="2667045"/>
            <a:ext cx="1197662" cy="707886"/>
          </a:xfrm>
          <a:prstGeom prst="rect">
            <a:avLst/>
          </a:prstGeom>
          <a:noFill/>
        </p:spPr>
        <p:txBody>
          <a:bodyPr wrap="square" rtlCol="0">
            <a:spAutoFit/>
          </a:bodyPr>
          <a:lstStyle/>
          <a:p>
            <a:pPr algn="ctr"/>
            <a:r>
              <a:rPr lang="en-US" sz="2000" b="1" dirty="0">
                <a:solidFill>
                  <a:srgbClr val="C00000"/>
                </a:solidFill>
                <a:latin typeface="Calibri" panose="020F0502020204030204" pitchFamily="34" charset="0"/>
                <a:cs typeface="Calibri" panose="020F0502020204030204" pitchFamily="34" charset="0"/>
              </a:rPr>
              <a:t>Small releases</a:t>
            </a:r>
          </a:p>
        </p:txBody>
      </p:sp>
      <p:sp>
        <p:nvSpPr>
          <p:cNvPr id="9" name="TextBox 8">
            <a:extLst>
              <a:ext uri="{FF2B5EF4-FFF2-40B4-BE49-F238E27FC236}">
                <a16:creationId xmlns:a16="http://schemas.microsoft.com/office/drawing/2014/main" id="{25F8A442-52FD-BA42-9F6D-3A098C51CD2F}"/>
              </a:ext>
            </a:extLst>
          </p:cNvPr>
          <p:cNvSpPr txBox="1"/>
          <p:nvPr/>
        </p:nvSpPr>
        <p:spPr>
          <a:xfrm>
            <a:off x="1881048" y="1322944"/>
            <a:ext cx="1398973" cy="707886"/>
          </a:xfrm>
          <a:prstGeom prst="rect">
            <a:avLst/>
          </a:prstGeom>
          <a:noFill/>
        </p:spPr>
        <p:txBody>
          <a:bodyPr wrap="none" rtlCol="0">
            <a:spAutoFit/>
          </a:bodyPr>
          <a:lstStyle/>
          <a:p>
            <a:pPr algn="ctr"/>
            <a:r>
              <a:rPr lang="en-US" sz="2000" b="1" dirty="0">
                <a:solidFill>
                  <a:srgbClr val="C00000"/>
                </a:solidFill>
                <a:latin typeface="Calibri" panose="020F0502020204030204" pitchFamily="34" charset="0"/>
                <a:cs typeface="Calibri" panose="020F0502020204030204" pitchFamily="34" charset="0"/>
              </a:rPr>
              <a:t>Continuous</a:t>
            </a:r>
            <a:br>
              <a:rPr lang="en-US" sz="2000" b="1" dirty="0">
                <a:solidFill>
                  <a:srgbClr val="C00000"/>
                </a:solidFill>
                <a:latin typeface="Calibri" panose="020F0502020204030204" pitchFamily="34" charset="0"/>
                <a:cs typeface="Calibri" panose="020F0502020204030204" pitchFamily="34" charset="0"/>
              </a:rPr>
            </a:br>
            <a:r>
              <a:rPr lang="en-US" sz="2000" b="1" dirty="0">
                <a:solidFill>
                  <a:srgbClr val="C00000"/>
                </a:solidFill>
                <a:latin typeface="Calibri" panose="020F0502020204030204" pitchFamily="34" charset="0"/>
                <a:cs typeface="Calibri" panose="020F0502020204030204" pitchFamily="34" charset="0"/>
              </a:rPr>
              <a:t>integration</a:t>
            </a:r>
          </a:p>
        </p:txBody>
      </p:sp>
      <p:sp>
        <p:nvSpPr>
          <p:cNvPr id="10" name="TextBox 9">
            <a:extLst>
              <a:ext uri="{FF2B5EF4-FFF2-40B4-BE49-F238E27FC236}">
                <a16:creationId xmlns:a16="http://schemas.microsoft.com/office/drawing/2014/main" id="{55529C89-DE6C-524F-A879-6E19A3973E33}"/>
              </a:ext>
            </a:extLst>
          </p:cNvPr>
          <p:cNvSpPr txBox="1"/>
          <p:nvPr/>
        </p:nvSpPr>
        <p:spPr>
          <a:xfrm>
            <a:off x="1027127" y="2456913"/>
            <a:ext cx="1523430" cy="707886"/>
          </a:xfrm>
          <a:prstGeom prst="rect">
            <a:avLst/>
          </a:prstGeom>
          <a:noFill/>
        </p:spPr>
        <p:txBody>
          <a:bodyPr wrap="none" rtlCol="0">
            <a:spAutoFit/>
          </a:bodyPr>
          <a:lstStyle/>
          <a:p>
            <a:pPr algn="ctr"/>
            <a:r>
              <a:rPr lang="en-US" sz="2000" b="1" dirty="0">
                <a:solidFill>
                  <a:srgbClr val="C00000"/>
                </a:solidFill>
                <a:latin typeface="Calibri" panose="020F0502020204030204" pitchFamily="34" charset="0"/>
                <a:cs typeface="Calibri" panose="020F0502020204030204" pitchFamily="34" charset="0"/>
              </a:rPr>
              <a:t>Incremental </a:t>
            </a:r>
            <a:br>
              <a:rPr lang="en-US" sz="2000" b="1" dirty="0">
                <a:solidFill>
                  <a:srgbClr val="C00000"/>
                </a:solidFill>
                <a:latin typeface="Calibri" panose="020F0502020204030204" pitchFamily="34" charset="0"/>
                <a:cs typeface="Calibri" panose="020F0502020204030204" pitchFamily="34" charset="0"/>
              </a:rPr>
            </a:br>
            <a:r>
              <a:rPr lang="en-US" sz="2000" b="1" dirty="0">
                <a:solidFill>
                  <a:srgbClr val="C00000"/>
                </a:solidFill>
                <a:latin typeface="Calibri" panose="020F0502020204030204" pitchFamily="34" charset="0"/>
                <a:cs typeface="Calibri" panose="020F0502020204030204" pitchFamily="34" charset="0"/>
              </a:rPr>
              <a:t>planning</a:t>
            </a:r>
          </a:p>
        </p:txBody>
      </p:sp>
      <p:sp>
        <p:nvSpPr>
          <p:cNvPr id="11" name="TextBox 10">
            <a:extLst>
              <a:ext uri="{FF2B5EF4-FFF2-40B4-BE49-F238E27FC236}">
                <a16:creationId xmlns:a16="http://schemas.microsoft.com/office/drawing/2014/main" id="{39E71CF4-F656-1749-BE53-9CE4A5BEF36C}"/>
              </a:ext>
            </a:extLst>
          </p:cNvPr>
          <p:cNvSpPr txBox="1"/>
          <p:nvPr/>
        </p:nvSpPr>
        <p:spPr>
          <a:xfrm>
            <a:off x="1106335" y="3849343"/>
            <a:ext cx="1309526"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Collective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ownership</a:t>
            </a:r>
          </a:p>
        </p:txBody>
      </p:sp>
      <p:sp>
        <p:nvSpPr>
          <p:cNvPr id="12" name="TextBox 11">
            <a:extLst>
              <a:ext uri="{FF2B5EF4-FFF2-40B4-BE49-F238E27FC236}">
                <a16:creationId xmlns:a16="http://schemas.microsoft.com/office/drawing/2014/main" id="{DB5CB5A9-13E6-6D44-BE33-1202A13B8DFD}"/>
              </a:ext>
            </a:extLst>
          </p:cNvPr>
          <p:cNvSpPr txBox="1"/>
          <p:nvPr/>
        </p:nvSpPr>
        <p:spPr>
          <a:xfrm>
            <a:off x="1969186" y="5142678"/>
            <a:ext cx="1621791"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Pair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programming</a:t>
            </a:r>
          </a:p>
        </p:txBody>
      </p:sp>
      <p:sp>
        <p:nvSpPr>
          <p:cNvPr id="13" name="TextBox 12">
            <a:extLst>
              <a:ext uri="{FF2B5EF4-FFF2-40B4-BE49-F238E27FC236}">
                <a16:creationId xmlns:a16="http://schemas.microsoft.com/office/drawing/2014/main" id="{0BA29631-A546-2043-9EE6-D597238BD418}"/>
              </a:ext>
            </a:extLst>
          </p:cNvPr>
          <p:cNvSpPr txBox="1"/>
          <p:nvPr/>
        </p:nvSpPr>
        <p:spPr>
          <a:xfrm>
            <a:off x="3692113" y="5843633"/>
            <a:ext cx="1471301"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Sustainable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pace</a:t>
            </a:r>
          </a:p>
        </p:txBody>
      </p:sp>
      <p:sp>
        <p:nvSpPr>
          <p:cNvPr id="14" name="TextBox 13">
            <a:extLst>
              <a:ext uri="{FF2B5EF4-FFF2-40B4-BE49-F238E27FC236}">
                <a16:creationId xmlns:a16="http://schemas.microsoft.com/office/drawing/2014/main" id="{98A4FB0B-173A-DE44-98DE-F8AA5D8DC872}"/>
              </a:ext>
            </a:extLst>
          </p:cNvPr>
          <p:cNvSpPr txBox="1"/>
          <p:nvPr/>
        </p:nvSpPr>
        <p:spPr>
          <a:xfrm>
            <a:off x="5768424" y="5180918"/>
            <a:ext cx="1182761"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On-site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customer</a:t>
            </a:r>
          </a:p>
        </p:txBody>
      </p:sp>
      <p:sp>
        <p:nvSpPr>
          <p:cNvPr id="15" name="TextBox 14">
            <a:extLst>
              <a:ext uri="{FF2B5EF4-FFF2-40B4-BE49-F238E27FC236}">
                <a16:creationId xmlns:a16="http://schemas.microsoft.com/office/drawing/2014/main" id="{F9568308-9F23-B740-A97F-759D2EFD3236}"/>
              </a:ext>
            </a:extLst>
          </p:cNvPr>
          <p:cNvSpPr txBox="1"/>
          <p:nvPr/>
        </p:nvSpPr>
        <p:spPr>
          <a:xfrm>
            <a:off x="6549921" y="4010171"/>
            <a:ext cx="907621"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Simple</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design</a:t>
            </a:r>
          </a:p>
        </p:txBody>
      </p:sp>
      <p:sp>
        <p:nvSpPr>
          <p:cNvPr id="16" name="TextBox 15">
            <a:extLst>
              <a:ext uri="{FF2B5EF4-FFF2-40B4-BE49-F238E27FC236}">
                <a16:creationId xmlns:a16="http://schemas.microsoft.com/office/drawing/2014/main" id="{32DE5A39-2D13-264A-80EF-E51184CB5EEF}"/>
              </a:ext>
            </a:extLst>
          </p:cNvPr>
          <p:cNvSpPr txBox="1"/>
          <p:nvPr/>
        </p:nvSpPr>
        <p:spPr>
          <a:xfrm>
            <a:off x="3316065" y="2878069"/>
            <a:ext cx="2337178" cy="1477328"/>
          </a:xfrm>
          <a:prstGeom prst="rect">
            <a:avLst/>
          </a:prstGeom>
          <a:noFill/>
        </p:spPr>
        <p:txBody>
          <a:bodyPr wrap="none" rtlCol="0">
            <a:spAutoFit/>
          </a:bodyPr>
          <a:lstStyle/>
          <a:p>
            <a:pPr algn="ctr"/>
            <a:r>
              <a:rPr lang="en-US" sz="3000" b="1" dirty="0">
                <a:solidFill>
                  <a:srgbClr val="C00000"/>
                </a:solidFill>
                <a:latin typeface="Calibri" panose="020F0502020204030204" pitchFamily="34" charset="0"/>
                <a:cs typeface="Calibri" panose="020F0502020204030204" pitchFamily="34" charset="0"/>
              </a:rPr>
              <a:t>Extreme </a:t>
            </a:r>
            <a:br>
              <a:rPr lang="en-US" sz="3000" b="1" dirty="0">
                <a:solidFill>
                  <a:srgbClr val="C00000"/>
                </a:solidFill>
                <a:latin typeface="Calibri" panose="020F0502020204030204" pitchFamily="34" charset="0"/>
                <a:cs typeface="Calibri" panose="020F0502020204030204" pitchFamily="34" charset="0"/>
              </a:rPr>
            </a:br>
            <a:r>
              <a:rPr lang="en-US" sz="3000" b="1" dirty="0">
                <a:solidFill>
                  <a:srgbClr val="C00000"/>
                </a:solidFill>
                <a:latin typeface="Calibri" panose="020F0502020204030204" pitchFamily="34" charset="0"/>
                <a:cs typeface="Calibri" panose="020F0502020204030204" pitchFamily="34" charset="0"/>
              </a:rPr>
              <a:t>Programming</a:t>
            </a:r>
            <a:br>
              <a:rPr lang="en-US" sz="3000" b="1" dirty="0">
                <a:solidFill>
                  <a:srgbClr val="C00000"/>
                </a:solidFill>
                <a:latin typeface="Calibri" panose="020F0502020204030204" pitchFamily="34" charset="0"/>
                <a:cs typeface="Calibri" panose="020F0502020204030204" pitchFamily="34" charset="0"/>
              </a:rPr>
            </a:br>
            <a:r>
              <a:rPr lang="en-US" sz="3000" b="1" dirty="0">
                <a:solidFill>
                  <a:srgbClr val="C00000"/>
                </a:solidFill>
                <a:latin typeface="Calibri" panose="020F0502020204030204" pitchFamily="34" charset="0"/>
                <a:cs typeface="Calibri" panose="020F0502020204030204" pitchFamily="34" charset="0"/>
              </a:rPr>
              <a:t>(XP)</a:t>
            </a:r>
          </a:p>
        </p:txBody>
      </p:sp>
      <p:sp>
        <p:nvSpPr>
          <p:cNvPr id="19" name="Footer Placeholder 4">
            <a:extLst>
              <a:ext uri="{FF2B5EF4-FFF2-40B4-BE49-F238E27FC236}">
                <a16:creationId xmlns:a16="http://schemas.microsoft.com/office/drawing/2014/main" id="{68047E85-EDED-A941-81D2-4EA4381CEC07}"/>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1905588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0824-9972-D14C-A327-9A28C5CE8A9D}"/>
              </a:ext>
            </a:extLst>
          </p:cNvPr>
          <p:cNvSpPr>
            <a:spLocks noGrp="1"/>
          </p:cNvSpPr>
          <p:nvPr>
            <p:ph type="title"/>
          </p:nvPr>
        </p:nvSpPr>
        <p:spPr/>
        <p:txBody>
          <a:bodyPr/>
          <a:lstStyle/>
          <a:p>
            <a:r>
              <a:rPr lang="en-US" dirty="0">
                <a:solidFill>
                  <a:schemeClr val="tx2"/>
                </a:solidFill>
              </a:rPr>
              <a:t>Widely adopted XP practices</a:t>
            </a:r>
          </a:p>
        </p:txBody>
      </p:sp>
      <p:sp>
        <p:nvSpPr>
          <p:cNvPr id="3" name="Content Placeholder 2">
            <a:extLst>
              <a:ext uri="{FF2B5EF4-FFF2-40B4-BE49-F238E27FC236}">
                <a16:creationId xmlns:a16="http://schemas.microsoft.com/office/drawing/2014/main" id="{D2FB56D2-8D07-BF48-B6F0-F8FF967251C7}"/>
              </a:ext>
            </a:extLst>
          </p:cNvPr>
          <p:cNvSpPr>
            <a:spLocks noGrp="1"/>
          </p:cNvSpPr>
          <p:nvPr>
            <p:ph idx="1"/>
          </p:nvPr>
        </p:nvSpPr>
        <p:spPr/>
        <p:txBody>
          <a:bodyPr/>
          <a:lstStyle/>
          <a:p>
            <a:r>
              <a:rPr lang="en-US" dirty="0">
                <a:solidFill>
                  <a:srgbClr val="C00000"/>
                </a:solidFill>
              </a:rPr>
              <a:t>Incremental planning/user stories</a:t>
            </a:r>
          </a:p>
          <a:p>
            <a:pPr lvl="1"/>
            <a:r>
              <a:rPr lang="en-US" dirty="0"/>
              <a:t>There is no ‘grand plan’ for the system. Instead, what needs to be implemented (the requirements) in each increment are established in discussions with a customer representative. </a:t>
            </a:r>
          </a:p>
          <a:p>
            <a:pPr lvl="1"/>
            <a:r>
              <a:rPr lang="en-US" dirty="0"/>
              <a:t>The requirements are written as user stories. </a:t>
            </a:r>
          </a:p>
          <a:p>
            <a:pPr lvl="1"/>
            <a:r>
              <a:rPr lang="en-US" dirty="0"/>
              <a:t>The stories to be included in a release are determined by the time available and their relative priority. 		</a:t>
            </a:r>
          </a:p>
        </p:txBody>
      </p:sp>
      <p:sp>
        <p:nvSpPr>
          <p:cNvPr id="4" name="Slide Number Placeholder 3">
            <a:extLst>
              <a:ext uri="{FF2B5EF4-FFF2-40B4-BE49-F238E27FC236}">
                <a16:creationId xmlns:a16="http://schemas.microsoft.com/office/drawing/2014/main" id="{769CEA88-52EC-EE41-AD9A-4A7849661376}"/>
              </a:ext>
            </a:extLst>
          </p:cNvPr>
          <p:cNvSpPr>
            <a:spLocks noGrp="1"/>
          </p:cNvSpPr>
          <p:nvPr>
            <p:ph type="sldNum" sz="quarter" idx="12"/>
          </p:nvPr>
        </p:nvSpPr>
        <p:spPr/>
        <p:txBody>
          <a:bodyPr/>
          <a:lstStyle/>
          <a:p>
            <a:pPr>
              <a:defRPr/>
            </a:pPr>
            <a:fld id="{E78C9E75-97FD-45D9-8ED3-955348887BB1}" type="slidenum">
              <a:rPr lang="zh-TW" altLang="en-US" smtClean="0"/>
              <a:pPr>
                <a:defRPr/>
              </a:pPr>
              <a:t>58</a:t>
            </a:fld>
            <a:endParaRPr lang="zh-TW" altLang="en-US"/>
          </a:p>
        </p:txBody>
      </p:sp>
      <p:sp>
        <p:nvSpPr>
          <p:cNvPr id="5" name="Footer Placeholder 4">
            <a:extLst>
              <a:ext uri="{FF2B5EF4-FFF2-40B4-BE49-F238E27FC236}">
                <a16:creationId xmlns:a16="http://schemas.microsoft.com/office/drawing/2014/main" id="{F2629E74-8B5C-EC43-8113-DBB42E6B5985}"/>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8354787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0824-9972-D14C-A327-9A28C5CE8A9D}"/>
              </a:ext>
            </a:extLst>
          </p:cNvPr>
          <p:cNvSpPr>
            <a:spLocks noGrp="1"/>
          </p:cNvSpPr>
          <p:nvPr>
            <p:ph type="title"/>
          </p:nvPr>
        </p:nvSpPr>
        <p:spPr/>
        <p:txBody>
          <a:bodyPr/>
          <a:lstStyle/>
          <a:p>
            <a:r>
              <a:rPr lang="en-US" dirty="0">
                <a:solidFill>
                  <a:schemeClr val="tx2"/>
                </a:solidFill>
              </a:rPr>
              <a:t>Widely adopted XP practices</a:t>
            </a:r>
          </a:p>
        </p:txBody>
      </p:sp>
      <p:sp>
        <p:nvSpPr>
          <p:cNvPr id="3" name="Content Placeholder 2">
            <a:extLst>
              <a:ext uri="{FF2B5EF4-FFF2-40B4-BE49-F238E27FC236}">
                <a16:creationId xmlns:a16="http://schemas.microsoft.com/office/drawing/2014/main" id="{D2FB56D2-8D07-BF48-B6F0-F8FF967251C7}"/>
              </a:ext>
            </a:extLst>
          </p:cNvPr>
          <p:cNvSpPr>
            <a:spLocks noGrp="1"/>
          </p:cNvSpPr>
          <p:nvPr>
            <p:ph idx="1"/>
          </p:nvPr>
        </p:nvSpPr>
        <p:spPr/>
        <p:txBody>
          <a:bodyPr/>
          <a:lstStyle/>
          <a:p>
            <a:r>
              <a:rPr lang="en-US" dirty="0">
                <a:solidFill>
                  <a:srgbClr val="C00000"/>
                </a:solidFill>
              </a:rPr>
              <a:t>Small releases</a:t>
            </a:r>
          </a:p>
          <a:p>
            <a:pPr lvl="1"/>
            <a:r>
              <a:rPr lang="en-US" dirty="0"/>
              <a:t>The minimal useful set of functionality that provides business value is developed first.</a:t>
            </a:r>
          </a:p>
          <a:p>
            <a:pPr lvl="1"/>
            <a:r>
              <a:rPr lang="en-US" dirty="0"/>
              <a:t>Releases of the system are frequent and incrementally add functionality to the previous release.		</a:t>
            </a:r>
          </a:p>
        </p:txBody>
      </p:sp>
      <p:sp>
        <p:nvSpPr>
          <p:cNvPr id="4" name="Slide Number Placeholder 3">
            <a:extLst>
              <a:ext uri="{FF2B5EF4-FFF2-40B4-BE49-F238E27FC236}">
                <a16:creationId xmlns:a16="http://schemas.microsoft.com/office/drawing/2014/main" id="{769CEA88-52EC-EE41-AD9A-4A7849661376}"/>
              </a:ext>
            </a:extLst>
          </p:cNvPr>
          <p:cNvSpPr>
            <a:spLocks noGrp="1"/>
          </p:cNvSpPr>
          <p:nvPr>
            <p:ph type="sldNum" sz="quarter" idx="12"/>
          </p:nvPr>
        </p:nvSpPr>
        <p:spPr/>
        <p:txBody>
          <a:bodyPr/>
          <a:lstStyle/>
          <a:p>
            <a:pPr>
              <a:defRPr/>
            </a:pPr>
            <a:fld id="{E78C9E75-97FD-45D9-8ED3-955348887BB1}" type="slidenum">
              <a:rPr lang="zh-TW" altLang="en-US" smtClean="0"/>
              <a:pPr>
                <a:defRPr/>
              </a:pPr>
              <a:t>59</a:t>
            </a:fld>
            <a:endParaRPr lang="zh-TW" altLang="en-US"/>
          </a:p>
        </p:txBody>
      </p:sp>
      <p:sp>
        <p:nvSpPr>
          <p:cNvPr id="5" name="Footer Placeholder 4">
            <a:extLst>
              <a:ext uri="{FF2B5EF4-FFF2-40B4-BE49-F238E27FC236}">
                <a16:creationId xmlns:a16="http://schemas.microsoft.com/office/drawing/2014/main" id="{F2629E74-8B5C-EC43-8113-DBB42E6B5985}"/>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830661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67544" y="116632"/>
            <a:ext cx="8229600" cy="1944210"/>
          </a:xfrm>
        </p:spPr>
        <p:txBody>
          <a:bodyPr/>
          <a:lstStyle/>
          <a:p>
            <a:r>
              <a:rPr lang="en-US" dirty="0">
                <a:solidFill>
                  <a:srgbClr val="C00000"/>
                </a:solidFill>
              </a:rPr>
              <a:t>Software Engineering </a:t>
            </a:r>
            <a:br>
              <a:rPr lang="en-US" dirty="0">
                <a:solidFill>
                  <a:schemeClr val="tx2"/>
                </a:solidFill>
              </a:rPr>
            </a:br>
            <a:r>
              <a:rPr lang="en-US" dirty="0">
                <a:solidFill>
                  <a:schemeClr val="tx2"/>
                </a:solidFill>
              </a:rPr>
              <a:t>and </a:t>
            </a:r>
            <a:br>
              <a:rPr lang="en-US" dirty="0">
                <a:solidFill>
                  <a:schemeClr val="tx2"/>
                </a:solidFill>
              </a:rPr>
            </a:br>
            <a:r>
              <a:rPr lang="en-US" dirty="0">
                <a:solidFill>
                  <a:srgbClr val="C00000"/>
                </a:solidFill>
              </a:rPr>
              <a:t>Project Management</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6</a:t>
            </a:fld>
            <a:endParaRPr lang="zh-TW" altLang="en-US"/>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189442" y="2564904"/>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Analyze</a:t>
            </a:r>
          </a:p>
          <a:p>
            <a:pPr algn="ctr">
              <a:defRPr/>
            </a:pPr>
            <a:endParaRPr lang="en-US" sz="2400" b="1" dirty="0">
              <a:latin typeface="+mn-lt"/>
              <a:ea typeface="+mn-ea"/>
            </a:endParaRPr>
          </a:p>
          <a:p>
            <a:pPr algn="ctr">
              <a:defRPr/>
            </a:pPr>
            <a:r>
              <a:rPr lang="en-US" sz="1700" dirty="0">
                <a:latin typeface="Calibri" panose="020F0502020204030204" pitchFamily="34" charset="0"/>
                <a:cs typeface="Calibri" panose="020F0502020204030204" pitchFamily="34" charset="0"/>
              </a:rPr>
              <a:t>Requirements </a:t>
            </a:r>
            <a:br>
              <a:rPr lang="en-US" sz="1700" dirty="0">
                <a:latin typeface="Calibri" panose="020F0502020204030204" pitchFamily="34" charset="0"/>
                <a:cs typeface="Calibri" panose="020F0502020204030204" pitchFamily="34" charset="0"/>
              </a:rPr>
            </a:br>
            <a:r>
              <a:rPr lang="en-US" sz="1700" dirty="0">
                <a:latin typeface="Calibri" panose="020F0502020204030204" pitchFamily="34" charset="0"/>
                <a:cs typeface="Calibri" panose="020F0502020204030204" pitchFamily="34" charset="0"/>
              </a:rPr>
              <a:t>definition</a:t>
            </a:r>
          </a:p>
          <a:p>
            <a:pPr algn="ctr">
              <a:defRPr/>
            </a:pPr>
            <a:endParaRPr lang="en-US" sz="17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170160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1969157" y="2564904"/>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Design</a:t>
            </a:r>
          </a:p>
          <a:p>
            <a:pPr algn="ctr">
              <a:defRPr/>
            </a:pPr>
            <a:endParaRPr lang="en-US" sz="2400" b="1" dirty="0">
              <a:latin typeface="+mn-lt"/>
              <a:ea typeface="+mn-ea"/>
            </a:endParaRPr>
          </a:p>
          <a:p>
            <a:pPr algn="ctr">
              <a:defRPr/>
            </a:pPr>
            <a:r>
              <a:rPr lang="en-US" dirty="0">
                <a:latin typeface="+mn-lt"/>
                <a:ea typeface="+mn-ea"/>
              </a:rPr>
              <a:t>System and Software 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3748872" y="2564904"/>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Build</a:t>
            </a:r>
          </a:p>
          <a:p>
            <a:pPr algn="ctr">
              <a:defRPr/>
            </a:pPr>
            <a:endParaRPr lang="en-US" sz="2400" b="1" dirty="0">
              <a:latin typeface="+mn-lt"/>
              <a:ea typeface="+mn-ea"/>
            </a:endParaRPr>
          </a:p>
          <a:p>
            <a:pPr algn="ctr">
              <a:defRPr/>
            </a:pPr>
            <a:r>
              <a:rPr lang="en-US" sz="1600" dirty="0">
                <a:solidFill>
                  <a:srgbClr val="C00000"/>
                </a:solidFill>
                <a:latin typeface="+mn-lt"/>
                <a:ea typeface="+mn-ea"/>
              </a:rPr>
              <a:t>I</a:t>
            </a:r>
            <a:r>
              <a:rPr lang="en-US" sz="1700" dirty="0">
                <a:solidFill>
                  <a:srgbClr val="C00000"/>
                </a:solidFill>
                <a:latin typeface="+mn-lt"/>
                <a:ea typeface="+mn-ea"/>
              </a:rPr>
              <a:t>mplementation</a:t>
            </a:r>
            <a:r>
              <a:rPr lang="en-US" sz="1600" dirty="0">
                <a:solidFill>
                  <a:srgbClr val="C00000"/>
                </a:solidFill>
                <a:latin typeface="+mn-lt"/>
                <a:ea typeface="+mn-ea"/>
              </a:rPr>
              <a:t> </a:t>
            </a:r>
            <a:r>
              <a:rPr lang="en-US" dirty="0">
                <a:latin typeface="+mn-lt"/>
                <a:ea typeface="+mn-ea"/>
              </a:rPr>
              <a:t>and </a:t>
            </a:r>
          </a:p>
          <a:p>
            <a:pPr algn="ctr">
              <a:defRPr/>
            </a:pPr>
            <a:r>
              <a:rPr lang="en-US" dirty="0">
                <a:latin typeface="+mn-lt"/>
                <a:ea typeface="+mn-ea"/>
              </a:rPr>
              <a:t>unit testing</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5528587" y="2564904"/>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Test</a:t>
            </a:r>
          </a:p>
          <a:p>
            <a:pPr algn="ctr">
              <a:defRPr/>
            </a:pPr>
            <a:endParaRPr lang="en-US" sz="2400" b="1" dirty="0">
              <a:latin typeface="+mn-lt"/>
              <a:ea typeface="+mn-ea"/>
            </a:endParaRPr>
          </a:p>
          <a:p>
            <a:pPr algn="ctr">
              <a:defRPr/>
            </a:pPr>
            <a:r>
              <a:rPr lang="en-US" dirty="0">
                <a:latin typeface="+mn-lt"/>
                <a:ea typeface="+mn-ea"/>
              </a:rPr>
              <a:t>Integration </a:t>
            </a:r>
            <a:br>
              <a:rPr lang="en-US" dirty="0">
                <a:latin typeface="+mn-lt"/>
                <a:ea typeface="+mn-ea"/>
              </a:rPr>
            </a:br>
            <a:r>
              <a:rPr lang="en-US" dirty="0">
                <a:latin typeface="+mn-lt"/>
                <a:ea typeface="+mn-ea"/>
              </a:rPr>
              <a:t>and </a:t>
            </a:r>
            <a:br>
              <a:rPr lang="en-US" dirty="0">
                <a:latin typeface="+mn-lt"/>
                <a:ea typeface="+mn-ea"/>
              </a:rPr>
            </a:br>
            <a:r>
              <a:rPr lang="en-US" dirty="0">
                <a:latin typeface="+mn-lt"/>
                <a:ea typeface="+mn-ea"/>
              </a:rPr>
              <a:t>system testing</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7308304" y="2564904"/>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Deliver</a:t>
            </a:r>
          </a:p>
          <a:p>
            <a:pPr algn="ctr">
              <a:defRPr/>
            </a:pPr>
            <a:endParaRPr lang="en-US" sz="2400" b="1" dirty="0">
              <a:latin typeface="+mn-lt"/>
              <a:ea typeface="+mn-ea"/>
            </a:endParaRPr>
          </a:p>
          <a:p>
            <a:pPr algn="ctr">
              <a:defRPr/>
            </a:pPr>
            <a:r>
              <a:rPr lang="en-US" dirty="0">
                <a:latin typeface="+mn-lt"/>
                <a:ea typeface="+mn-ea"/>
              </a:rPr>
              <a:t>Operation </a:t>
            </a:r>
            <a:br>
              <a:rPr lang="en-US" dirty="0">
                <a:latin typeface="+mn-lt"/>
                <a:ea typeface="+mn-ea"/>
              </a:rPr>
            </a:br>
            <a:r>
              <a:rPr lang="en-US" dirty="0">
                <a:latin typeface="+mn-lt"/>
                <a:ea typeface="+mn-ea"/>
              </a:rPr>
              <a:t>and maintenance</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3481324"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526103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7040754" y="3620091"/>
            <a:ext cx="2675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id="{6AB093D2-1C24-EB44-94DE-BF8BAB00A709}"/>
              </a:ext>
            </a:extLst>
          </p:cNvPr>
          <p:cNvSpPr>
            <a:spLocks noChangeArrowheads="1"/>
          </p:cNvSpPr>
          <p:nvPr/>
        </p:nvSpPr>
        <p:spPr bwMode="auto">
          <a:xfrm>
            <a:off x="189442" y="5013176"/>
            <a:ext cx="8631029" cy="881478"/>
          </a:xfrm>
          <a:prstGeom prst="roundRect">
            <a:avLst>
              <a:gd name="adj" fmla="val 10737"/>
            </a:avLst>
          </a:prstGeom>
          <a:solidFill>
            <a:srgbClr val="FFD579"/>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latin typeface="+mn-lt"/>
                <a:ea typeface="+mn-ea"/>
              </a:rPr>
              <a:t>Project Management</a:t>
            </a:r>
          </a:p>
        </p:txBody>
      </p:sp>
    </p:spTree>
    <p:extLst>
      <p:ext uri="{BB962C8B-B14F-4D97-AF65-F5344CB8AC3E}">
        <p14:creationId xmlns:p14="http://schemas.microsoft.com/office/powerpoint/2010/main" val="37657166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0824-9972-D14C-A327-9A28C5CE8A9D}"/>
              </a:ext>
            </a:extLst>
          </p:cNvPr>
          <p:cNvSpPr>
            <a:spLocks noGrp="1"/>
          </p:cNvSpPr>
          <p:nvPr>
            <p:ph type="title"/>
          </p:nvPr>
        </p:nvSpPr>
        <p:spPr/>
        <p:txBody>
          <a:bodyPr/>
          <a:lstStyle/>
          <a:p>
            <a:r>
              <a:rPr lang="en-US" dirty="0">
                <a:solidFill>
                  <a:schemeClr val="tx2"/>
                </a:solidFill>
              </a:rPr>
              <a:t>Widely adopted XP practices</a:t>
            </a:r>
          </a:p>
        </p:txBody>
      </p:sp>
      <p:sp>
        <p:nvSpPr>
          <p:cNvPr id="3" name="Content Placeholder 2">
            <a:extLst>
              <a:ext uri="{FF2B5EF4-FFF2-40B4-BE49-F238E27FC236}">
                <a16:creationId xmlns:a16="http://schemas.microsoft.com/office/drawing/2014/main" id="{D2FB56D2-8D07-BF48-B6F0-F8FF967251C7}"/>
              </a:ext>
            </a:extLst>
          </p:cNvPr>
          <p:cNvSpPr>
            <a:spLocks noGrp="1"/>
          </p:cNvSpPr>
          <p:nvPr>
            <p:ph idx="1"/>
          </p:nvPr>
        </p:nvSpPr>
        <p:spPr>
          <a:xfrm>
            <a:off x="457200" y="1600200"/>
            <a:ext cx="8229600" cy="4709120"/>
          </a:xfrm>
        </p:spPr>
        <p:txBody>
          <a:bodyPr/>
          <a:lstStyle/>
          <a:p>
            <a:r>
              <a:rPr lang="en-US" dirty="0">
                <a:solidFill>
                  <a:srgbClr val="C00000"/>
                </a:solidFill>
              </a:rPr>
              <a:t>Test-driven development</a:t>
            </a:r>
          </a:p>
          <a:p>
            <a:pPr lvl="1"/>
            <a:r>
              <a:rPr lang="en-US" dirty="0"/>
              <a:t>Instead of writing code then tests for that code, developers write the tests first. </a:t>
            </a:r>
          </a:p>
          <a:p>
            <a:pPr lvl="1"/>
            <a:r>
              <a:rPr lang="en-US" dirty="0"/>
              <a:t>This helps clarify what the code should actually do and that there is always a ‘tested’ version of the code available. </a:t>
            </a:r>
          </a:p>
          <a:p>
            <a:pPr lvl="1"/>
            <a:r>
              <a:rPr lang="en-US" dirty="0"/>
              <a:t>An automated unit test framework is used to run the tests after every change. </a:t>
            </a:r>
          </a:p>
          <a:p>
            <a:pPr lvl="1"/>
            <a:r>
              <a:rPr lang="en-US" dirty="0"/>
              <a:t>New code should not ‘break’ code that has already been implemented.		</a:t>
            </a:r>
          </a:p>
        </p:txBody>
      </p:sp>
      <p:sp>
        <p:nvSpPr>
          <p:cNvPr id="4" name="Slide Number Placeholder 3">
            <a:extLst>
              <a:ext uri="{FF2B5EF4-FFF2-40B4-BE49-F238E27FC236}">
                <a16:creationId xmlns:a16="http://schemas.microsoft.com/office/drawing/2014/main" id="{769CEA88-52EC-EE41-AD9A-4A7849661376}"/>
              </a:ext>
            </a:extLst>
          </p:cNvPr>
          <p:cNvSpPr>
            <a:spLocks noGrp="1"/>
          </p:cNvSpPr>
          <p:nvPr>
            <p:ph type="sldNum" sz="quarter" idx="12"/>
          </p:nvPr>
        </p:nvSpPr>
        <p:spPr/>
        <p:txBody>
          <a:bodyPr/>
          <a:lstStyle/>
          <a:p>
            <a:pPr>
              <a:defRPr/>
            </a:pPr>
            <a:fld id="{E78C9E75-97FD-45D9-8ED3-955348887BB1}" type="slidenum">
              <a:rPr lang="zh-TW" altLang="en-US" smtClean="0"/>
              <a:pPr>
                <a:defRPr/>
              </a:pPr>
              <a:t>60</a:t>
            </a:fld>
            <a:endParaRPr lang="zh-TW" altLang="en-US"/>
          </a:p>
        </p:txBody>
      </p:sp>
      <p:sp>
        <p:nvSpPr>
          <p:cNvPr id="5" name="Footer Placeholder 4">
            <a:extLst>
              <a:ext uri="{FF2B5EF4-FFF2-40B4-BE49-F238E27FC236}">
                <a16:creationId xmlns:a16="http://schemas.microsoft.com/office/drawing/2014/main" id="{F2629E74-8B5C-EC43-8113-DBB42E6B5985}"/>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7148930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0824-9972-D14C-A327-9A28C5CE8A9D}"/>
              </a:ext>
            </a:extLst>
          </p:cNvPr>
          <p:cNvSpPr>
            <a:spLocks noGrp="1"/>
          </p:cNvSpPr>
          <p:nvPr>
            <p:ph type="title"/>
          </p:nvPr>
        </p:nvSpPr>
        <p:spPr/>
        <p:txBody>
          <a:bodyPr/>
          <a:lstStyle/>
          <a:p>
            <a:r>
              <a:rPr lang="en-US" dirty="0">
                <a:solidFill>
                  <a:schemeClr val="tx2"/>
                </a:solidFill>
              </a:rPr>
              <a:t>Widely adopted XP practices</a:t>
            </a:r>
          </a:p>
        </p:txBody>
      </p:sp>
      <p:sp>
        <p:nvSpPr>
          <p:cNvPr id="3" name="Content Placeholder 2">
            <a:extLst>
              <a:ext uri="{FF2B5EF4-FFF2-40B4-BE49-F238E27FC236}">
                <a16:creationId xmlns:a16="http://schemas.microsoft.com/office/drawing/2014/main" id="{D2FB56D2-8D07-BF48-B6F0-F8FF967251C7}"/>
              </a:ext>
            </a:extLst>
          </p:cNvPr>
          <p:cNvSpPr>
            <a:spLocks noGrp="1"/>
          </p:cNvSpPr>
          <p:nvPr>
            <p:ph idx="1"/>
          </p:nvPr>
        </p:nvSpPr>
        <p:spPr/>
        <p:txBody>
          <a:bodyPr/>
          <a:lstStyle/>
          <a:p>
            <a:r>
              <a:rPr lang="en-US" dirty="0">
                <a:solidFill>
                  <a:srgbClr val="C00000"/>
                </a:solidFill>
              </a:rPr>
              <a:t>Continuous integration</a:t>
            </a:r>
          </a:p>
          <a:p>
            <a:pPr lvl="1"/>
            <a:r>
              <a:rPr lang="en-US" dirty="0"/>
              <a:t>As soon as the work on a task is complete, it is integrated into the whole system and a new version of the system is created. </a:t>
            </a:r>
          </a:p>
          <a:p>
            <a:pPr lvl="1"/>
            <a:r>
              <a:rPr lang="en-US" dirty="0"/>
              <a:t>All unit tests from all developers are run automatically and must be successful before the new version of the system is accepted.	</a:t>
            </a:r>
          </a:p>
        </p:txBody>
      </p:sp>
      <p:sp>
        <p:nvSpPr>
          <p:cNvPr id="4" name="Slide Number Placeholder 3">
            <a:extLst>
              <a:ext uri="{FF2B5EF4-FFF2-40B4-BE49-F238E27FC236}">
                <a16:creationId xmlns:a16="http://schemas.microsoft.com/office/drawing/2014/main" id="{769CEA88-52EC-EE41-AD9A-4A7849661376}"/>
              </a:ext>
            </a:extLst>
          </p:cNvPr>
          <p:cNvSpPr>
            <a:spLocks noGrp="1"/>
          </p:cNvSpPr>
          <p:nvPr>
            <p:ph type="sldNum" sz="quarter" idx="12"/>
          </p:nvPr>
        </p:nvSpPr>
        <p:spPr/>
        <p:txBody>
          <a:bodyPr/>
          <a:lstStyle/>
          <a:p>
            <a:pPr>
              <a:defRPr/>
            </a:pPr>
            <a:fld id="{E78C9E75-97FD-45D9-8ED3-955348887BB1}" type="slidenum">
              <a:rPr lang="zh-TW" altLang="en-US" smtClean="0"/>
              <a:pPr>
                <a:defRPr/>
              </a:pPr>
              <a:t>61</a:t>
            </a:fld>
            <a:endParaRPr lang="zh-TW" altLang="en-US"/>
          </a:p>
        </p:txBody>
      </p:sp>
      <p:sp>
        <p:nvSpPr>
          <p:cNvPr id="5" name="Footer Placeholder 4">
            <a:extLst>
              <a:ext uri="{FF2B5EF4-FFF2-40B4-BE49-F238E27FC236}">
                <a16:creationId xmlns:a16="http://schemas.microsoft.com/office/drawing/2014/main" id="{F2629E74-8B5C-EC43-8113-DBB42E6B5985}"/>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66519356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0824-9972-D14C-A327-9A28C5CE8A9D}"/>
              </a:ext>
            </a:extLst>
          </p:cNvPr>
          <p:cNvSpPr>
            <a:spLocks noGrp="1"/>
          </p:cNvSpPr>
          <p:nvPr>
            <p:ph type="title"/>
          </p:nvPr>
        </p:nvSpPr>
        <p:spPr/>
        <p:txBody>
          <a:bodyPr/>
          <a:lstStyle/>
          <a:p>
            <a:r>
              <a:rPr lang="en-US" dirty="0">
                <a:solidFill>
                  <a:schemeClr val="tx2"/>
                </a:solidFill>
              </a:rPr>
              <a:t>Widely adopted XP practices</a:t>
            </a:r>
          </a:p>
        </p:txBody>
      </p:sp>
      <p:sp>
        <p:nvSpPr>
          <p:cNvPr id="3" name="Content Placeholder 2">
            <a:extLst>
              <a:ext uri="{FF2B5EF4-FFF2-40B4-BE49-F238E27FC236}">
                <a16:creationId xmlns:a16="http://schemas.microsoft.com/office/drawing/2014/main" id="{D2FB56D2-8D07-BF48-B6F0-F8FF967251C7}"/>
              </a:ext>
            </a:extLst>
          </p:cNvPr>
          <p:cNvSpPr>
            <a:spLocks noGrp="1"/>
          </p:cNvSpPr>
          <p:nvPr>
            <p:ph idx="1"/>
          </p:nvPr>
        </p:nvSpPr>
        <p:spPr/>
        <p:txBody>
          <a:bodyPr/>
          <a:lstStyle/>
          <a:p>
            <a:r>
              <a:rPr lang="en-US" dirty="0">
                <a:solidFill>
                  <a:srgbClr val="C00000"/>
                </a:solidFill>
              </a:rPr>
              <a:t>Refactoring</a:t>
            </a:r>
          </a:p>
          <a:p>
            <a:pPr lvl="1"/>
            <a:r>
              <a:rPr lang="en-US" dirty="0"/>
              <a:t>Refactoring means improving the structure, readability, efficiency and 	security of a program.</a:t>
            </a:r>
          </a:p>
          <a:p>
            <a:pPr lvl="1"/>
            <a:r>
              <a:rPr lang="en-US" dirty="0"/>
              <a:t>All developers are expected to refactor the code as soon as potential code improvements are found. </a:t>
            </a:r>
          </a:p>
          <a:p>
            <a:pPr lvl="1"/>
            <a:r>
              <a:rPr lang="en-US" dirty="0"/>
              <a:t>This keeps the code simple and maintainable.</a:t>
            </a:r>
          </a:p>
        </p:txBody>
      </p:sp>
      <p:sp>
        <p:nvSpPr>
          <p:cNvPr id="4" name="Slide Number Placeholder 3">
            <a:extLst>
              <a:ext uri="{FF2B5EF4-FFF2-40B4-BE49-F238E27FC236}">
                <a16:creationId xmlns:a16="http://schemas.microsoft.com/office/drawing/2014/main" id="{769CEA88-52EC-EE41-AD9A-4A7849661376}"/>
              </a:ext>
            </a:extLst>
          </p:cNvPr>
          <p:cNvSpPr>
            <a:spLocks noGrp="1"/>
          </p:cNvSpPr>
          <p:nvPr>
            <p:ph type="sldNum" sz="quarter" idx="12"/>
          </p:nvPr>
        </p:nvSpPr>
        <p:spPr/>
        <p:txBody>
          <a:bodyPr/>
          <a:lstStyle/>
          <a:p>
            <a:pPr>
              <a:defRPr/>
            </a:pPr>
            <a:fld id="{E78C9E75-97FD-45D9-8ED3-955348887BB1}" type="slidenum">
              <a:rPr lang="zh-TW" altLang="en-US" smtClean="0"/>
              <a:pPr>
                <a:defRPr/>
              </a:pPr>
              <a:t>62</a:t>
            </a:fld>
            <a:endParaRPr lang="zh-TW" altLang="en-US"/>
          </a:p>
        </p:txBody>
      </p:sp>
      <p:sp>
        <p:nvSpPr>
          <p:cNvPr id="5" name="Footer Placeholder 4">
            <a:extLst>
              <a:ext uri="{FF2B5EF4-FFF2-40B4-BE49-F238E27FC236}">
                <a16:creationId xmlns:a16="http://schemas.microsoft.com/office/drawing/2014/main" id="{F2629E74-8B5C-EC43-8113-DBB42E6B5985}"/>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7380976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0824-9972-D14C-A327-9A28C5CE8A9D}"/>
              </a:ext>
            </a:extLst>
          </p:cNvPr>
          <p:cNvSpPr>
            <a:spLocks noGrp="1"/>
          </p:cNvSpPr>
          <p:nvPr>
            <p:ph type="title"/>
          </p:nvPr>
        </p:nvSpPr>
        <p:spPr/>
        <p:txBody>
          <a:bodyPr/>
          <a:lstStyle/>
          <a:p>
            <a:r>
              <a:rPr lang="en-US" dirty="0">
                <a:solidFill>
                  <a:schemeClr val="tx2"/>
                </a:solidFill>
              </a:rPr>
              <a:t>Widely adopted XP practices</a:t>
            </a:r>
          </a:p>
        </p:txBody>
      </p:sp>
      <p:sp>
        <p:nvSpPr>
          <p:cNvPr id="3" name="Content Placeholder 2">
            <a:extLst>
              <a:ext uri="{FF2B5EF4-FFF2-40B4-BE49-F238E27FC236}">
                <a16:creationId xmlns:a16="http://schemas.microsoft.com/office/drawing/2014/main" id="{D2FB56D2-8D07-BF48-B6F0-F8FF967251C7}"/>
              </a:ext>
            </a:extLst>
          </p:cNvPr>
          <p:cNvSpPr>
            <a:spLocks noGrp="1"/>
          </p:cNvSpPr>
          <p:nvPr>
            <p:ph idx="1"/>
          </p:nvPr>
        </p:nvSpPr>
        <p:spPr/>
        <p:txBody>
          <a:bodyPr/>
          <a:lstStyle/>
          <a:p>
            <a:r>
              <a:rPr lang="en-US" dirty="0">
                <a:solidFill>
                  <a:srgbClr val="C00000"/>
                </a:solidFill>
              </a:rPr>
              <a:t>Incremental planning/user stories</a:t>
            </a:r>
          </a:p>
          <a:p>
            <a:pPr lvl="1"/>
            <a:r>
              <a:rPr lang="en-US" dirty="0"/>
              <a:t>There is no ‘grand plan’ for the system. Instead, what needs to be implemented (the requirements) in each increment are established in discussions with a customer representative. </a:t>
            </a:r>
          </a:p>
          <a:p>
            <a:pPr lvl="1"/>
            <a:r>
              <a:rPr lang="en-US" dirty="0"/>
              <a:t>The requirements are written as user stories. </a:t>
            </a:r>
          </a:p>
          <a:p>
            <a:pPr lvl="1"/>
            <a:r>
              <a:rPr lang="en-US" dirty="0"/>
              <a:t>The stories to be included in a release are determined by the time available and their relative priority. 		</a:t>
            </a:r>
          </a:p>
        </p:txBody>
      </p:sp>
      <p:sp>
        <p:nvSpPr>
          <p:cNvPr id="4" name="Slide Number Placeholder 3">
            <a:extLst>
              <a:ext uri="{FF2B5EF4-FFF2-40B4-BE49-F238E27FC236}">
                <a16:creationId xmlns:a16="http://schemas.microsoft.com/office/drawing/2014/main" id="{769CEA88-52EC-EE41-AD9A-4A7849661376}"/>
              </a:ext>
            </a:extLst>
          </p:cNvPr>
          <p:cNvSpPr>
            <a:spLocks noGrp="1"/>
          </p:cNvSpPr>
          <p:nvPr>
            <p:ph type="sldNum" sz="quarter" idx="12"/>
          </p:nvPr>
        </p:nvSpPr>
        <p:spPr/>
        <p:txBody>
          <a:bodyPr/>
          <a:lstStyle/>
          <a:p>
            <a:pPr>
              <a:defRPr/>
            </a:pPr>
            <a:fld id="{E78C9E75-97FD-45D9-8ED3-955348887BB1}" type="slidenum">
              <a:rPr lang="zh-TW" altLang="en-US" smtClean="0"/>
              <a:pPr>
                <a:defRPr/>
              </a:pPr>
              <a:t>63</a:t>
            </a:fld>
            <a:endParaRPr lang="zh-TW" altLang="en-US"/>
          </a:p>
        </p:txBody>
      </p:sp>
      <p:sp>
        <p:nvSpPr>
          <p:cNvPr id="5" name="Footer Placeholder 4">
            <a:extLst>
              <a:ext uri="{FF2B5EF4-FFF2-40B4-BE49-F238E27FC236}">
                <a16:creationId xmlns:a16="http://schemas.microsoft.com/office/drawing/2014/main" id="{F2629E74-8B5C-EC43-8113-DBB42E6B5985}"/>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21450273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6A718-783A-0645-8D12-9BB8CEC05578}"/>
              </a:ext>
            </a:extLst>
          </p:cNvPr>
          <p:cNvSpPr>
            <a:spLocks noGrp="1"/>
          </p:cNvSpPr>
          <p:nvPr>
            <p:ph type="title"/>
          </p:nvPr>
        </p:nvSpPr>
        <p:spPr>
          <a:xfrm>
            <a:off x="457200" y="116632"/>
            <a:ext cx="8229600" cy="864096"/>
          </a:xfrm>
        </p:spPr>
        <p:txBody>
          <a:bodyPr/>
          <a:lstStyle/>
          <a:p>
            <a:r>
              <a:rPr lang="en-US" dirty="0">
                <a:solidFill>
                  <a:schemeClr val="tx2"/>
                </a:solidFill>
              </a:rPr>
              <a:t>Scrum</a:t>
            </a:r>
          </a:p>
        </p:txBody>
      </p:sp>
      <p:sp>
        <p:nvSpPr>
          <p:cNvPr id="3" name="Content Placeholder 2">
            <a:extLst>
              <a:ext uri="{FF2B5EF4-FFF2-40B4-BE49-F238E27FC236}">
                <a16:creationId xmlns:a16="http://schemas.microsoft.com/office/drawing/2014/main" id="{4082334A-5456-7443-8ADF-6628B2FE77B1}"/>
              </a:ext>
            </a:extLst>
          </p:cNvPr>
          <p:cNvSpPr>
            <a:spLocks noGrp="1"/>
          </p:cNvSpPr>
          <p:nvPr>
            <p:ph idx="1"/>
          </p:nvPr>
        </p:nvSpPr>
        <p:spPr>
          <a:xfrm>
            <a:off x="323528" y="980728"/>
            <a:ext cx="8496944" cy="5400600"/>
          </a:xfrm>
        </p:spPr>
        <p:txBody>
          <a:bodyPr/>
          <a:lstStyle/>
          <a:p>
            <a:r>
              <a:rPr lang="en-US" sz="2600" dirty="0"/>
              <a:t>Software company managers need information that will help them understand </a:t>
            </a:r>
            <a:r>
              <a:rPr lang="en-US" sz="2600" dirty="0">
                <a:solidFill>
                  <a:srgbClr val="C00000"/>
                </a:solidFill>
              </a:rPr>
              <a:t>how much it costs </a:t>
            </a:r>
            <a:r>
              <a:rPr lang="en-US" sz="2600" dirty="0"/>
              <a:t>to develop a software product, </a:t>
            </a:r>
            <a:r>
              <a:rPr lang="en-US" sz="2600" dirty="0">
                <a:solidFill>
                  <a:srgbClr val="C00000"/>
                </a:solidFill>
              </a:rPr>
              <a:t>how long </a:t>
            </a:r>
            <a:r>
              <a:rPr lang="en-US" sz="2600" dirty="0"/>
              <a:t>it will take and</a:t>
            </a:r>
            <a:r>
              <a:rPr lang="en-US" sz="2600" dirty="0">
                <a:solidFill>
                  <a:srgbClr val="C00000"/>
                </a:solidFill>
              </a:rPr>
              <a:t> when </a:t>
            </a:r>
            <a:r>
              <a:rPr lang="en-US" sz="2600" dirty="0"/>
              <a:t>the product can be brought to market.</a:t>
            </a:r>
          </a:p>
          <a:p>
            <a:r>
              <a:rPr lang="en-US" sz="2600" dirty="0"/>
              <a:t>Plan-driven development provides this information through long-term development plans that identify deliverables - items the team will deliver and when these will be delivered.</a:t>
            </a:r>
          </a:p>
          <a:p>
            <a:r>
              <a:rPr lang="en-US" sz="2600" dirty="0">
                <a:solidFill>
                  <a:srgbClr val="C00000"/>
                </a:solidFill>
              </a:rPr>
              <a:t>Plans always change </a:t>
            </a:r>
            <a:r>
              <a:rPr lang="en-US" sz="2600" dirty="0"/>
              <a:t>so anything apart from short-term plans are unreliable.</a:t>
            </a:r>
          </a:p>
          <a:p>
            <a:r>
              <a:rPr lang="en-US" sz="2600" b="1" dirty="0">
                <a:solidFill>
                  <a:srgbClr val="C00000"/>
                </a:solidFill>
              </a:rPr>
              <a:t>Scrum is an agile method that provides a framework for agile project organization and planning</a:t>
            </a:r>
            <a:r>
              <a:rPr lang="en-US" sz="2600" dirty="0"/>
              <a:t>. It does not mandate any specific technical practices. </a:t>
            </a:r>
          </a:p>
          <a:p>
            <a:endParaRPr lang="en-US" sz="2600" dirty="0"/>
          </a:p>
          <a:p>
            <a:endParaRPr lang="en-US" sz="2600" dirty="0"/>
          </a:p>
        </p:txBody>
      </p:sp>
      <p:sp>
        <p:nvSpPr>
          <p:cNvPr id="4" name="Slide Number Placeholder 3">
            <a:extLst>
              <a:ext uri="{FF2B5EF4-FFF2-40B4-BE49-F238E27FC236}">
                <a16:creationId xmlns:a16="http://schemas.microsoft.com/office/drawing/2014/main" id="{66A8B4B4-AF91-054E-BC67-5ECDEA68C41B}"/>
              </a:ext>
            </a:extLst>
          </p:cNvPr>
          <p:cNvSpPr>
            <a:spLocks noGrp="1"/>
          </p:cNvSpPr>
          <p:nvPr>
            <p:ph type="sldNum" sz="quarter" idx="12"/>
          </p:nvPr>
        </p:nvSpPr>
        <p:spPr/>
        <p:txBody>
          <a:bodyPr/>
          <a:lstStyle/>
          <a:p>
            <a:pPr>
              <a:defRPr/>
            </a:pPr>
            <a:fld id="{E78C9E75-97FD-45D9-8ED3-955348887BB1}" type="slidenum">
              <a:rPr lang="zh-TW" altLang="en-US" smtClean="0"/>
              <a:pPr>
                <a:defRPr/>
              </a:pPr>
              <a:t>64</a:t>
            </a:fld>
            <a:endParaRPr lang="zh-TW" altLang="en-US"/>
          </a:p>
        </p:txBody>
      </p:sp>
      <p:sp>
        <p:nvSpPr>
          <p:cNvPr id="5" name="Footer Placeholder 4">
            <a:extLst>
              <a:ext uri="{FF2B5EF4-FFF2-40B4-BE49-F238E27FC236}">
                <a16:creationId xmlns:a16="http://schemas.microsoft.com/office/drawing/2014/main" id="{0B49C19A-5680-774F-BAC2-6A78DDA476DC}"/>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8670753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AFB2A-D8BE-0941-BD76-C8ADAEF99F9A}"/>
              </a:ext>
            </a:extLst>
          </p:cNvPr>
          <p:cNvSpPr>
            <a:spLocks noGrp="1"/>
          </p:cNvSpPr>
          <p:nvPr>
            <p:ph type="title"/>
          </p:nvPr>
        </p:nvSpPr>
        <p:spPr>
          <a:xfrm>
            <a:off x="524036" y="89811"/>
            <a:ext cx="8229600" cy="968406"/>
          </a:xfrm>
        </p:spPr>
        <p:txBody>
          <a:bodyPr/>
          <a:lstStyle/>
          <a:p>
            <a:r>
              <a:rPr lang="en-US" dirty="0">
                <a:solidFill>
                  <a:schemeClr val="tx2"/>
                </a:solidFill>
              </a:rPr>
              <a:t>Scrum Terminology</a:t>
            </a:r>
          </a:p>
        </p:txBody>
      </p:sp>
      <p:sp>
        <p:nvSpPr>
          <p:cNvPr id="3" name="Content Placeholder 2">
            <a:extLst>
              <a:ext uri="{FF2B5EF4-FFF2-40B4-BE49-F238E27FC236}">
                <a16:creationId xmlns:a16="http://schemas.microsoft.com/office/drawing/2014/main" id="{D1D53AA1-08D4-F94C-9728-2157B4FD3049}"/>
              </a:ext>
            </a:extLst>
          </p:cNvPr>
          <p:cNvSpPr>
            <a:spLocks noGrp="1"/>
          </p:cNvSpPr>
          <p:nvPr>
            <p:ph idx="1"/>
          </p:nvPr>
        </p:nvSpPr>
        <p:spPr>
          <a:xfrm>
            <a:off x="457200" y="1268760"/>
            <a:ext cx="8363272" cy="5040560"/>
          </a:xfrm>
        </p:spPr>
        <p:txBody>
          <a:bodyPr/>
          <a:lstStyle/>
          <a:p>
            <a:r>
              <a:rPr lang="en-US" sz="2800" b="1" dirty="0">
                <a:solidFill>
                  <a:srgbClr val="C00000"/>
                </a:solidFill>
              </a:rPr>
              <a:t>Scrum</a:t>
            </a:r>
            <a:r>
              <a:rPr lang="en-US" sz="2800" dirty="0"/>
              <a:t>			</a:t>
            </a:r>
            <a:br>
              <a:rPr lang="en-US" sz="2800" dirty="0"/>
            </a:br>
            <a:r>
              <a:rPr lang="en-US" sz="2800" dirty="0"/>
              <a:t>A daily team meeting where progress is reviewed and work to be done that day as discussed and agreed.</a:t>
            </a:r>
            <a:endParaRPr lang="en-US" sz="2800" b="1" dirty="0">
              <a:solidFill>
                <a:srgbClr val="C00000"/>
              </a:solidFill>
            </a:endParaRPr>
          </a:p>
          <a:p>
            <a:r>
              <a:rPr lang="en-US" sz="2800" b="1" dirty="0">
                <a:solidFill>
                  <a:srgbClr val="C00000"/>
                </a:solidFill>
              </a:rPr>
              <a:t>Sprint </a:t>
            </a:r>
            <a:br>
              <a:rPr lang="en-US" sz="2800" dirty="0"/>
            </a:br>
            <a:r>
              <a:rPr lang="en-US" sz="2800" dirty="0"/>
              <a:t>A short period, typically two to four weeks, when a product increment is developed.</a:t>
            </a:r>
          </a:p>
          <a:p>
            <a:r>
              <a:rPr lang="en-US" sz="2800" b="1" dirty="0">
                <a:solidFill>
                  <a:srgbClr val="C00000"/>
                </a:solidFill>
              </a:rPr>
              <a:t>ScrumMaster</a:t>
            </a:r>
            <a:r>
              <a:rPr lang="en-US" sz="2800" dirty="0"/>
              <a:t>		</a:t>
            </a:r>
            <a:br>
              <a:rPr lang="en-US" sz="2800" dirty="0"/>
            </a:br>
            <a:r>
              <a:rPr lang="en-US" sz="2800" dirty="0"/>
              <a:t>A team coach who guides the team in the effective use of Scrum.</a:t>
            </a:r>
          </a:p>
        </p:txBody>
      </p:sp>
      <p:sp>
        <p:nvSpPr>
          <p:cNvPr id="4" name="Slide Number Placeholder 3">
            <a:extLst>
              <a:ext uri="{FF2B5EF4-FFF2-40B4-BE49-F238E27FC236}">
                <a16:creationId xmlns:a16="http://schemas.microsoft.com/office/drawing/2014/main" id="{95C89AE2-C465-094C-BDC5-0C1BA406767D}"/>
              </a:ext>
            </a:extLst>
          </p:cNvPr>
          <p:cNvSpPr>
            <a:spLocks noGrp="1"/>
          </p:cNvSpPr>
          <p:nvPr>
            <p:ph type="sldNum" sz="quarter" idx="12"/>
          </p:nvPr>
        </p:nvSpPr>
        <p:spPr/>
        <p:txBody>
          <a:bodyPr/>
          <a:lstStyle/>
          <a:p>
            <a:pPr>
              <a:defRPr/>
            </a:pPr>
            <a:fld id="{E78C9E75-97FD-45D9-8ED3-955348887BB1}" type="slidenum">
              <a:rPr lang="zh-TW" altLang="en-US" smtClean="0"/>
              <a:pPr>
                <a:defRPr/>
              </a:pPr>
              <a:t>65</a:t>
            </a:fld>
            <a:endParaRPr lang="zh-TW" altLang="en-US"/>
          </a:p>
        </p:txBody>
      </p:sp>
      <p:sp>
        <p:nvSpPr>
          <p:cNvPr id="5" name="Footer Placeholder 4">
            <a:extLst>
              <a:ext uri="{FF2B5EF4-FFF2-40B4-BE49-F238E27FC236}">
                <a16:creationId xmlns:a16="http://schemas.microsoft.com/office/drawing/2014/main" id="{603264E3-7F9C-E64A-A9A4-CA52CEFFA5B3}"/>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86952809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AFB2A-D8BE-0941-BD76-C8ADAEF99F9A}"/>
              </a:ext>
            </a:extLst>
          </p:cNvPr>
          <p:cNvSpPr>
            <a:spLocks noGrp="1"/>
          </p:cNvSpPr>
          <p:nvPr>
            <p:ph type="title"/>
          </p:nvPr>
        </p:nvSpPr>
        <p:spPr>
          <a:xfrm>
            <a:off x="524036" y="89811"/>
            <a:ext cx="8229600" cy="968406"/>
          </a:xfrm>
        </p:spPr>
        <p:txBody>
          <a:bodyPr/>
          <a:lstStyle/>
          <a:p>
            <a:r>
              <a:rPr lang="en-US" dirty="0">
                <a:solidFill>
                  <a:schemeClr val="tx2"/>
                </a:solidFill>
              </a:rPr>
              <a:t>Scrum Terminology</a:t>
            </a:r>
          </a:p>
        </p:txBody>
      </p:sp>
      <p:sp>
        <p:nvSpPr>
          <p:cNvPr id="3" name="Content Placeholder 2">
            <a:extLst>
              <a:ext uri="{FF2B5EF4-FFF2-40B4-BE49-F238E27FC236}">
                <a16:creationId xmlns:a16="http://schemas.microsoft.com/office/drawing/2014/main" id="{D1D53AA1-08D4-F94C-9728-2157B4FD3049}"/>
              </a:ext>
            </a:extLst>
          </p:cNvPr>
          <p:cNvSpPr>
            <a:spLocks noGrp="1"/>
          </p:cNvSpPr>
          <p:nvPr>
            <p:ph idx="1"/>
          </p:nvPr>
        </p:nvSpPr>
        <p:spPr>
          <a:xfrm>
            <a:off x="457200" y="1268760"/>
            <a:ext cx="8363272" cy="5040560"/>
          </a:xfrm>
        </p:spPr>
        <p:txBody>
          <a:bodyPr/>
          <a:lstStyle/>
          <a:p>
            <a:r>
              <a:rPr lang="en-US" sz="2800" b="1" dirty="0">
                <a:solidFill>
                  <a:srgbClr val="C00000"/>
                </a:solidFill>
              </a:rPr>
              <a:t>Product</a:t>
            </a:r>
            <a:br>
              <a:rPr lang="en-US" sz="2800" dirty="0"/>
            </a:br>
            <a:r>
              <a:rPr lang="en-US" sz="2800" dirty="0"/>
              <a:t>The software product that is being developed by the Scrum team.</a:t>
            </a:r>
          </a:p>
          <a:p>
            <a:r>
              <a:rPr lang="en-US" sz="2800" b="1" dirty="0">
                <a:solidFill>
                  <a:srgbClr val="C00000"/>
                </a:solidFill>
              </a:rPr>
              <a:t>Product owner</a:t>
            </a:r>
            <a:br>
              <a:rPr lang="en-US" sz="2800" dirty="0"/>
            </a:br>
            <a:r>
              <a:rPr lang="en-US" sz="2800" dirty="0"/>
              <a:t>A team member who is responsible for identifying product features and attributes. They review work done and help to test the product.</a:t>
            </a:r>
          </a:p>
          <a:p>
            <a:r>
              <a:rPr lang="en-US" sz="2800" b="1" dirty="0">
                <a:solidFill>
                  <a:srgbClr val="C00000"/>
                </a:solidFill>
              </a:rPr>
              <a:t>Product backlog	</a:t>
            </a:r>
            <a:br>
              <a:rPr lang="en-US" sz="2800" dirty="0"/>
            </a:br>
            <a:r>
              <a:rPr lang="en-US" sz="2800" dirty="0"/>
              <a:t>A to-do list of items such as bugs, features and product improvements that the Scrum team have not yet completed.</a:t>
            </a:r>
          </a:p>
          <a:p>
            <a:endParaRPr lang="en-US" sz="2800" dirty="0"/>
          </a:p>
          <a:p>
            <a:endParaRPr lang="en-US" sz="2800" dirty="0"/>
          </a:p>
        </p:txBody>
      </p:sp>
      <p:sp>
        <p:nvSpPr>
          <p:cNvPr id="4" name="Slide Number Placeholder 3">
            <a:extLst>
              <a:ext uri="{FF2B5EF4-FFF2-40B4-BE49-F238E27FC236}">
                <a16:creationId xmlns:a16="http://schemas.microsoft.com/office/drawing/2014/main" id="{95C89AE2-C465-094C-BDC5-0C1BA406767D}"/>
              </a:ext>
            </a:extLst>
          </p:cNvPr>
          <p:cNvSpPr>
            <a:spLocks noGrp="1"/>
          </p:cNvSpPr>
          <p:nvPr>
            <p:ph type="sldNum" sz="quarter" idx="12"/>
          </p:nvPr>
        </p:nvSpPr>
        <p:spPr/>
        <p:txBody>
          <a:bodyPr/>
          <a:lstStyle/>
          <a:p>
            <a:pPr>
              <a:defRPr/>
            </a:pPr>
            <a:fld id="{E78C9E75-97FD-45D9-8ED3-955348887BB1}" type="slidenum">
              <a:rPr lang="zh-TW" altLang="en-US" smtClean="0"/>
              <a:pPr>
                <a:defRPr/>
              </a:pPr>
              <a:t>66</a:t>
            </a:fld>
            <a:endParaRPr lang="zh-TW" altLang="en-US"/>
          </a:p>
        </p:txBody>
      </p:sp>
      <p:sp>
        <p:nvSpPr>
          <p:cNvPr id="5" name="Footer Placeholder 4">
            <a:extLst>
              <a:ext uri="{FF2B5EF4-FFF2-40B4-BE49-F238E27FC236}">
                <a16:creationId xmlns:a16="http://schemas.microsoft.com/office/drawing/2014/main" id="{603264E3-7F9C-E64A-A9A4-CA52CEFFA5B3}"/>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42379410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AFB2A-D8BE-0941-BD76-C8ADAEF99F9A}"/>
              </a:ext>
            </a:extLst>
          </p:cNvPr>
          <p:cNvSpPr>
            <a:spLocks noGrp="1"/>
          </p:cNvSpPr>
          <p:nvPr>
            <p:ph type="title"/>
          </p:nvPr>
        </p:nvSpPr>
        <p:spPr>
          <a:xfrm>
            <a:off x="524036" y="89811"/>
            <a:ext cx="8229600" cy="968406"/>
          </a:xfrm>
        </p:spPr>
        <p:txBody>
          <a:bodyPr/>
          <a:lstStyle/>
          <a:p>
            <a:r>
              <a:rPr lang="en-US" dirty="0">
                <a:solidFill>
                  <a:schemeClr val="tx2"/>
                </a:solidFill>
              </a:rPr>
              <a:t>Scrum Terminology</a:t>
            </a:r>
          </a:p>
        </p:txBody>
      </p:sp>
      <p:sp>
        <p:nvSpPr>
          <p:cNvPr id="3" name="Content Placeholder 2">
            <a:extLst>
              <a:ext uri="{FF2B5EF4-FFF2-40B4-BE49-F238E27FC236}">
                <a16:creationId xmlns:a16="http://schemas.microsoft.com/office/drawing/2014/main" id="{D1D53AA1-08D4-F94C-9728-2157B4FD3049}"/>
              </a:ext>
            </a:extLst>
          </p:cNvPr>
          <p:cNvSpPr>
            <a:spLocks noGrp="1"/>
          </p:cNvSpPr>
          <p:nvPr>
            <p:ph idx="1"/>
          </p:nvPr>
        </p:nvSpPr>
        <p:spPr>
          <a:xfrm>
            <a:off x="457200" y="1268760"/>
            <a:ext cx="8363272" cy="5040560"/>
          </a:xfrm>
        </p:spPr>
        <p:txBody>
          <a:bodyPr/>
          <a:lstStyle/>
          <a:p>
            <a:r>
              <a:rPr lang="en-US" sz="2800" b="1" dirty="0">
                <a:solidFill>
                  <a:srgbClr val="C00000"/>
                </a:solidFill>
              </a:rPr>
              <a:t>Development team</a:t>
            </a:r>
            <a:br>
              <a:rPr lang="en-US" sz="2800" b="1" dirty="0">
                <a:solidFill>
                  <a:srgbClr val="C00000"/>
                </a:solidFill>
              </a:rPr>
            </a:br>
            <a:r>
              <a:rPr lang="en-US" sz="2800" dirty="0"/>
              <a:t>A small self-</a:t>
            </a:r>
            <a:r>
              <a:rPr lang="en-US" sz="2800" dirty="0" err="1"/>
              <a:t>organising</a:t>
            </a:r>
            <a:r>
              <a:rPr lang="en-US" sz="2800" dirty="0"/>
              <a:t> team of five to eight people who are responsible for developing the product.</a:t>
            </a:r>
          </a:p>
          <a:p>
            <a:r>
              <a:rPr lang="en-US" sz="2800" b="1" dirty="0">
                <a:solidFill>
                  <a:srgbClr val="C00000"/>
                </a:solidFill>
              </a:rPr>
              <a:t>Potentially shippable product increment</a:t>
            </a:r>
            <a:br>
              <a:rPr lang="en-US" sz="2800" dirty="0"/>
            </a:br>
            <a:r>
              <a:rPr lang="en-US" sz="2800" dirty="0"/>
              <a:t>The output of a sprint which should be of high enough quality to be deployed for customer use.</a:t>
            </a:r>
          </a:p>
          <a:p>
            <a:r>
              <a:rPr lang="en-US" sz="2800" b="1" dirty="0">
                <a:solidFill>
                  <a:srgbClr val="C00000"/>
                </a:solidFill>
              </a:rPr>
              <a:t>Velocity</a:t>
            </a:r>
            <a:br>
              <a:rPr lang="en-US" sz="2800" dirty="0"/>
            </a:br>
            <a:r>
              <a:rPr lang="en-US" sz="2800" dirty="0"/>
              <a:t>An estimate of how much work a team can do in a single sprint.</a:t>
            </a:r>
          </a:p>
          <a:p>
            <a:endParaRPr lang="en-US" sz="2800" dirty="0"/>
          </a:p>
          <a:p>
            <a:endParaRPr lang="en-US" sz="2800" dirty="0"/>
          </a:p>
          <a:p>
            <a:endParaRPr lang="en-US" sz="2800" dirty="0"/>
          </a:p>
          <a:p>
            <a:endParaRPr lang="en-US" sz="2800" dirty="0">
              <a:solidFill>
                <a:schemeClr val="tx2"/>
              </a:solidFill>
            </a:endParaRPr>
          </a:p>
          <a:p>
            <a:endParaRPr lang="en-US" sz="2800" dirty="0"/>
          </a:p>
        </p:txBody>
      </p:sp>
      <p:sp>
        <p:nvSpPr>
          <p:cNvPr id="4" name="Slide Number Placeholder 3">
            <a:extLst>
              <a:ext uri="{FF2B5EF4-FFF2-40B4-BE49-F238E27FC236}">
                <a16:creationId xmlns:a16="http://schemas.microsoft.com/office/drawing/2014/main" id="{95C89AE2-C465-094C-BDC5-0C1BA406767D}"/>
              </a:ext>
            </a:extLst>
          </p:cNvPr>
          <p:cNvSpPr>
            <a:spLocks noGrp="1"/>
          </p:cNvSpPr>
          <p:nvPr>
            <p:ph type="sldNum" sz="quarter" idx="12"/>
          </p:nvPr>
        </p:nvSpPr>
        <p:spPr/>
        <p:txBody>
          <a:bodyPr/>
          <a:lstStyle/>
          <a:p>
            <a:pPr>
              <a:defRPr/>
            </a:pPr>
            <a:fld id="{E78C9E75-97FD-45D9-8ED3-955348887BB1}" type="slidenum">
              <a:rPr lang="zh-TW" altLang="en-US" smtClean="0"/>
              <a:pPr>
                <a:defRPr/>
              </a:pPr>
              <a:t>67</a:t>
            </a:fld>
            <a:endParaRPr lang="zh-TW" altLang="en-US"/>
          </a:p>
        </p:txBody>
      </p:sp>
      <p:sp>
        <p:nvSpPr>
          <p:cNvPr id="5" name="Footer Placeholder 4">
            <a:extLst>
              <a:ext uri="{FF2B5EF4-FFF2-40B4-BE49-F238E27FC236}">
                <a16:creationId xmlns:a16="http://schemas.microsoft.com/office/drawing/2014/main" id="{603264E3-7F9C-E64A-A9A4-CA52CEFFA5B3}"/>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82703170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023DC-0613-A043-8ECA-B2D12A144C4F}"/>
              </a:ext>
            </a:extLst>
          </p:cNvPr>
          <p:cNvSpPr>
            <a:spLocks noGrp="1"/>
          </p:cNvSpPr>
          <p:nvPr>
            <p:ph type="title"/>
          </p:nvPr>
        </p:nvSpPr>
        <p:spPr>
          <a:xfrm>
            <a:off x="457200" y="72008"/>
            <a:ext cx="8229600" cy="836712"/>
          </a:xfrm>
        </p:spPr>
        <p:txBody>
          <a:bodyPr/>
          <a:lstStyle/>
          <a:p>
            <a:r>
              <a:rPr lang="en-US" dirty="0">
                <a:solidFill>
                  <a:schemeClr val="tx2"/>
                </a:solidFill>
              </a:rPr>
              <a:t>Key roles in Scrum</a:t>
            </a:r>
          </a:p>
        </p:txBody>
      </p:sp>
      <p:sp>
        <p:nvSpPr>
          <p:cNvPr id="3" name="Content Placeholder 2">
            <a:extLst>
              <a:ext uri="{FF2B5EF4-FFF2-40B4-BE49-F238E27FC236}">
                <a16:creationId xmlns:a16="http://schemas.microsoft.com/office/drawing/2014/main" id="{1819551C-67EF-7142-8172-343E0319D96A}"/>
              </a:ext>
            </a:extLst>
          </p:cNvPr>
          <p:cNvSpPr>
            <a:spLocks noGrp="1"/>
          </p:cNvSpPr>
          <p:nvPr>
            <p:ph idx="1"/>
          </p:nvPr>
        </p:nvSpPr>
        <p:spPr>
          <a:xfrm>
            <a:off x="251520" y="980727"/>
            <a:ext cx="8712968" cy="5539135"/>
          </a:xfrm>
        </p:spPr>
        <p:txBody>
          <a:bodyPr/>
          <a:lstStyle/>
          <a:p>
            <a:r>
              <a:rPr lang="en-US" sz="2800" b="1" dirty="0">
                <a:solidFill>
                  <a:srgbClr val="C00000"/>
                </a:solidFill>
              </a:rPr>
              <a:t>The Product Owner </a:t>
            </a:r>
            <a:r>
              <a:rPr lang="en-US" sz="2600" dirty="0"/>
              <a:t>is responsible for ensuring that the development team are always focused on the product they are building rather than diverted into technically interesting but less relevant work. </a:t>
            </a:r>
          </a:p>
          <a:p>
            <a:pPr lvl="1"/>
            <a:r>
              <a:rPr lang="en-US" sz="2400" dirty="0"/>
              <a:t>In product development, the product manager should normally take on the Product Owner role.   </a:t>
            </a:r>
          </a:p>
          <a:p>
            <a:r>
              <a:rPr lang="en-US" sz="2800" b="1" dirty="0">
                <a:solidFill>
                  <a:srgbClr val="C00000"/>
                </a:solidFill>
              </a:rPr>
              <a:t>The ScrumMaster </a:t>
            </a:r>
            <a:r>
              <a:rPr lang="en-US" sz="2600" dirty="0"/>
              <a:t>is a Scrum expert whose job is to guide the team in the effective use of the Scrum method. The developers of Scrum emphasize that the ScrumMaster is not a conventional project manager but is a coach for the team. They have authority within the team on how Scrum is used. </a:t>
            </a:r>
          </a:p>
          <a:p>
            <a:pPr lvl="1"/>
            <a:r>
              <a:rPr lang="en-US" sz="2400" dirty="0"/>
              <a:t>In many companies that use Scrum, the ScrumMaster also has some project management responsibilities.</a:t>
            </a:r>
          </a:p>
          <a:p>
            <a:endParaRPr lang="en-US" sz="2800" dirty="0"/>
          </a:p>
          <a:p>
            <a:endParaRPr lang="en-US" sz="2800" dirty="0"/>
          </a:p>
        </p:txBody>
      </p:sp>
      <p:sp>
        <p:nvSpPr>
          <p:cNvPr id="4" name="Slide Number Placeholder 3">
            <a:extLst>
              <a:ext uri="{FF2B5EF4-FFF2-40B4-BE49-F238E27FC236}">
                <a16:creationId xmlns:a16="http://schemas.microsoft.com/office/drawing/2014/main" id="{E09588FC-C055-B046-8822-A653851E1960}"/>
              </a:ext>
            </a:extLst>
          </p:cNvPr>
          <p:cNvSpPr>
            <a:spLocks noGrp="1"/>
          </p:cNvSpPr>
          <p:nvPr>
            <p:ph type="sldNum" sz="quarter" idx="12"/>
          </p:nvPr>
        </p:nvSpPr>
        <p:spPr/>
        <p:txBody>
          <a:bodyPr/>
          <a:lstStyle/>
          <a:p>
            <a:pPr>
              <a:defRPr/>
            </a:pPr>
            <a:fld id="{E78C9E75-97FD-45D9-8ED3-955348887BB1}" type="slidenum">
              <a:rPr lang="zh-TW" altLang="en-US" smtClean="0"/>
              <a:pPr>
                <a:defRPr/>
              </a:pPr>
              <a:t>68</a:t>
            </a:fld>
            <a:endParaRPr lang="zh-TW" altLang="en-US"/>
          </a:p>
        </p:txBody>
      </p:sp>
      <p:sp>
        <p:nvSpPr>
          <p:cNvPr id="5" name="Footer Placeholder 4">
            <a:extLst>
              <a:ext uri="{FF2B5EF4-FFF2-40B4-BE49-F238E27FC236}">
                <a16:creationId xmlns:a16="http://schemas.microsoft.com/office/drawing/2014/main" id="{2F22B633-2077-2741-96D0-82B25AB6DADA}"/>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25498196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446E7-CA8E-F849-A348-846FB913E9D1}"/>
              </a:ext>
            </a:extLst>
          </p:cNvPr>
          <p:cNvSpPr>
            <a:spLocks noGrp="1"/>
          </p:cNvSpPr>
          <p:nvPr>
            <p:ph type="title"/>
          </p:nvPr>
        </p:nvSpPr>
        <p:spPr>
          <a:xfrm>
            <a:off x="457200" y="274638"/>
            <a:ext cx="8229600" cy="994122"/>
          </a:xfrm>
        </p:spPr>
        <p:txBody>
          <a:bodyPr/>
          <a:lstStyle/>
          <a:p>
            <a:r>
              <a:rPr lang="en-US" dirty="0">
                <a:solidFill>
                  <a:schemeClr val="tx2"/>
                </a:solidFill>
              </a:rPr>
              <a:t>Scrum and sprints</a:t>
            </a:r>
          </a:p>
        </p:txBody>
      </p:sp>
      <p:sp>
        <p:nvSpPr>
          <p:cNvPr id="3" name="Content Placeholder 2">
            <a:extLst>
              <a:ext uri="{FF2B5EF4-FFF2-40B4-BE49-F238E27FC236}">
                <a16:creationId xmlns:a16="http://schemas.microsoft.com/office/drawing/2014/main" id="{604E7931-379C-DB44-990F-5288C93B64D2}"/>
              </a:ext>
            </a:extLst>
          </p:cNvPr>
          <p:cNvSpPr>
            <a:spLocks noGrp="1"/>
          </p:cNvSpPr>
          <p:nvPr>
            <p:ph idx="1"/>
          </p:nvPr>
        </p:nvSpPr>
        <p:spPr>
          <a:xfrm>
            <a:off x="457200" y="1417638"/>
            <a:ext cx="8507288" cy="4708525"/>
          </a:xfrm>
        </p:spPr>
        <p:txBody>
          <a:bodyPr/>
          <a:lstStyle/>
          <a:p>
            <a:r>
              <a:rPr lang="en-US" sz="2800" dirty="0">
                <a:solidFill>
                  <a:srgbClr val="C00000"/>
                </a:solidFill>
              </a:rPr>
              <a:t>In Scrum, software is developed in sprints</a:t>
            </a:r>
            <a:r>
              <a:rPr lang="en-US" sz="2800" dirty="0"/>
              <a:t>, which are fixed-length periods (</a:t>
            </a:r>
            <a:r>
              <a:rPr lang="en-US" sz="2800" dirty="0">
                <a:solidFill>
                  <a:srgbClr val="C00000"/>
                </a:solidFill>
              </a:rPr>
              <a:t>2 - 4 weeks</a:t>
            </a:r>
            <a:r>
              <a:rPr lang="en-US" sz="2800" dirty="0"/>
              <a:t>) in which software features are </a:t>
            </a:r>
            <a:r>
              <a:rPr lang="en-US" sz="2800" dirty="0">
                <a:solidFill>
                  <a:schemeClr val="accent1"/>
                </a:solidFill>
              </a:rPr>
              <a:t>developed and delivered</a:t>
            </a:r>
            <a:r>
              <a:rPr lang="en-US" sz="2800" dirty="0"/>
              <a:t>.</a:t>
            </a:r>
          </a:p>
          <a:p>
            <a:r>
              <a:rPr lang="en-US" sz="2800" dirty="0"/>
              <a:t>During a sprint, the team has </a:t>
            </a:r>
            <a:r>
              <a:rPr lang="en-US" sz="2800" dirty="0">
                <a:solidFill>
                  <a:schemeClr val="accent1"/>
                </a:solidFill>
              </a:rPr>
              <a:t>daily meetings (Scrums) </a:t>
            </a:r>
            <a:r>
              <a:rPr lang="en-US" sz="2800" dirty="0"/>
              <a:t>to </a:t>
            </a:r>
            <a:r>
              <a:rPr lang="en-US" sz="2800" dirty="0">
                <a:solidFill>
                  <a:schemeClr val="accent1"/>
                </a:solidFill>
              </a:rPr>
              <a:t>review</a:t>
            </a:r>
            <a:r>
              <a:rPr lang="en-US" sz="2800" dirty="0"/>
              <a:t> progress and to update the list of work items that are incomplete.</a:t>
            </a:r>
          </a:p>
          <a:p>
            <a:r>
              <a:rPr lang="en-US" sz="2800" dirty="0"/>
              <a:t>Sprints should produce a ‘shippable product increment’. This means that the developed software should be complete and ready to deploy.</a:t>
            </a:r>
          </a:p>
          <a:p>
            <a:endParaRPr lang="en-US" sz="2800" dirty="0"/>
          </a:p>
          <a:p>
            <a:endParaRPr lang="en-US" sz="2800" dirty="0"/>
          </a:p>
        </p:txBody>
      </p:sp>
      <p:sp>
        <p:nvSpPr>
          <p:cNvPr id="4" name="Slide Number Placeholder 3">
            <a:extLst>
              <a:ext uri="{FF2B5EF4-FFF2-40B4-BE49-F238E27FC236}">
                <a16:creationId xmlns:a16="http://schemas.microsoft.com/office/drawing/2014/main" id="{2B6B13F1-8111-7348-AC9F-DD826590FC37}"/>
              </a:ext>
            </a:extLst>
          </p:cNvPr>
          <p:cNvSpPr>
            <a:spLocks noGrp="1"/>
          </p:cNvSpPr>
          <p:nvPr>
            <p:ph type="sldNum" sz="quarter" idx="12"/>
          </p:nvPr>
        </p:nvSpPr>
        <p:spPr/>
        <p:txBody>
          <a:bodyPr/>
          <a:lstStyle/>
          <a:p>
            <a:pPr>
              <a:defRPr/>
            </a:pPr>
            <a:fld id="{E78C9E75-97FD-45D9-8ED3-955348887BB1}" type="slidenum">
              <a:rPr lang="zh-TW" altLang="en-US" smtClean="0"/>
              <a:pPr>
                <a:defRPr/>
              </a:pPr>
              <a:t>69</a:t>
            </a:fld>
            <a:endParaRPr lang="zh-TW" altLang="en-US"/>
          </a:p>
        </p:txBody>
      </p:sp>
      <p:sp>
        <p:nvSpPr>
          <p:cNvPr id="5" name="Footer Placeholder 4">
            <a:extLst>
              <a:ext uri="{FF2B5EF4-FFF2-40B4-BE49-F238E27FC236}">
                <a16:creationId xmlns:a16="http://schemas.microsoft.com/office/drawing/2014/main" id="{816BF654-1A16-F04B-95B7-8C3569A1762A}"/>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160820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51520" y="116632"/>
            <a:ext cx="8654550" cy="844798"/>
          </a:xfrm>
        </p:spPr>
        <p:txBody>
          <a:bodyPr/>
          <a:lstStyle/>
          <a:p>
            <a:r>
              <a:rPr lang="en-US" dirty="0">
                <a:solidFill>
                  <a:srgbClr val="C00000"/>
                </a:solidFill>
              </a:rPr>
              <a:t>Project-based</a:t>
            </a:r>
            <a:r>
              <a:rPr lang="en-US" dirty="0">
                <a:solidFill>
                  <a:schemeClr val="tx2"/>
                </a:solidFill>
              </a:rPr>
              <a:t> 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7</a:t>
            </a:fld>
            <a:endParaRPr lang="zh-TW" altLang="en-US"/>
          </a:p>
        </p:txBody>
      </p:sp>
      <p:sp>
        <p:nvSpPr>
          <p:cNvPr id="7" name="Oval 6">
            <a:extLst>
              <a:ext uri="{FF2B5EF4-FFF2-40B4-BE49-F238E27FC236}">
                <a16:creationId xmlns:a16="http://schemas.microsoft.com/office/drawing/2014/main" id="{D88AA651-D1E9-D948-B8E3-92B4DCFCF8D5}"/>
              </a:ext>
            </a:extLst>
          </p:cNvPr>
          <p:cNvSpPr/>
          <p:nvPr/>
        </p:nvSpPr>
        <p:spPr>
          <a:xfrm>
            <a:off x="3347864" y="1736204"/>
            <a:ext cx="2808312" cy="1296144"/>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Problem</a:t>
            </a:r>
          </a:p>
        </p:txBody>
      </p:sp>
      <p:sp>
        <p:nvSpPr>
          <p:cNvPr id="8" name="Oval 7">
            <a:extLst>
              <a:ext uri="{FF2B5EF4-FFF2-40B4-BE49-F238E27FC236}">
                <a16:creationId xmlns:a16="http://schemas.microsoft.com/office/drawing/2014/main" id="{8C9126C0-C46E-BB42-9AD1-0BFE4B4E792A}"/>
              </a:ext>
            </a:extLst>
          </p:cNvPr>
          <p:cNvSpPr/>
          <p:nvPr/>
        </p:nvSpPr>
        <p:spPr>
          <a:xfrm>
            <a:off x="5868144" y="4577160"/>
            <a:ext cx="2808312" cy="129614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9" name="Oval 8">
            <a:extLst>
              <a:ext uri="{FF2B5EF4-FFF2-40B4-BE49-F238E27FC236}">
                <a16:creationId xmlns:a16="http://schemas.microsoft.com/office/drawing/2014/main" id="{537EFED1-0300-1346-9363-6EF925B48EC6}"/>
              </a:ext>
            </a:extLst>
          </p:cNvPr>
          <p:cNvSpPr/>
          <p:nvPr/>
        </p:nvSpPr>
        <p:spPr>
          <a:xfrm>
            <a:off x="1043608" y="4605017"/>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chemeClr val="tx1"/>
                </a:solidFill>
              </a:rPr>
              <a:t>Requirements</a:t>
            </a:r>
          </a:p>
        </p:txBody>
      </p:sp>
      <p:sp>
        <p:nvSpPr>
          <p:cNvPr id="10" name="TextBox 9">
            <a:extLst>
              <a:ext uri="{FF2B5EF4-FFF2-40B4-BE49-F238E27FC236}">
                <a16:creationId xmlns:a16="http://schemas.microsoft.com/office/drawing/2014/main" id="{588C00E5-E554-5440-8DD7-6C3BD87E968B}"/>
              </a:ext>
            </a:extLst>
          </p:cNvPr>
          <p:cNvSpPr txBox="1"/>
          <p:nvPr/>
        </p:nvSpPr>
        <p:spPr>
          <a:xfrm>
            <a:off x="3783340" y="1196752"/>
            <a:ext cx="1940788" cy="461665"/>
          </a:xfrm>
          <a:prstGeom prst="rect">
            <a:avLst/>
          </a:prstGeom>
          <a:noFill/>
        </p:spPr>
        <p:txBody>
          <a:bodyPr wrap="none" rtlCol="0">
            <a:spAutoFit/>
          </a:bodyPr>
          <a:lstStyle/>
          <a:p>
            <a:pPr algn="ctr"/>
            <a:r>
              <a:rPr lang="en-US" sz="2400" dirty="0">
                <a:solidFill>
                  <a:schemeClr val="tx2"/>
                </a:solidFill>
              </a:rPr>
              <a:t>CUSTOMER</a:t>
            </a:r>
          </a:p>
        </p:txBody>
      </p:sp>
      <p:sp>
        <p:nvSpPr>
          <p:cNvPr id="11" name="TextBox 10">
            <a:extLst>
              <a:ext uri="{FF2B5EF4-FFF2-40B4-BE49-F238E27FC236}">
                <a16:creationId xmlns:a16="http://schemas.microsoft.com/office/drawing/2014/main" id="{6678E30B-1DEE-E44E-A65B-D6F335973FC9}"/>
              </a:ext>
            </a:extLst>
          </p:cNvPr>
          <p:cNvSpPr txBox="1"/>
          <p:nvPr/>
        </p:nvSpPr>
        <p:spPr>
          <a:xfrm>
            <a:off x="798969" y="5910371"/>
            <a:ext cx="3268975" cy="830997"/>
          </a:xfrm>
          <a:prstGeom prst="rect">
            <a:avLst/>
          </a:prstGeom>
          <a:noFill/>
        </p:spPr>
        <p:txBody>
          <a:bodyPr wrap="square" rtlCol="0">
            <a:spAutoFit/>
          </a:bodyPr>
          <a:lstStyle/>
          <a:p>
            <a:pPr algn="ctr"/>
            <a:r>
              <a:rPr lang="en-US" sz="2400" dirty="0">
                <a:solidFill>
                  <a:schemeClr val="tx2"/>
                </a:solidFill>
              </a:rPr>
              <a:t>CUSTOMER and </a:t>
            </a:r>
            <a:br>
              <a:rPr lang="en-US" sz="2400" dirty="0">
                <a:solidFill>
                  <a:schemeClr val="tx2"/>
                </a:solidFill>
              </a:rPr>
            </a:br>
            <a:r>
              <a:rPr lang="en-US" sz="2400" dirty="0">
                <a:solidFill>
                  <a:schemeClr val="tx2"/>
                </a:solidFill>
              </a:rPr>
              <a:t>DEVELOPER</a:t>
            </a:r>
          </a:p>
        </p:txBody>
      </p:sp>
      <p:sp>
        <p:nvSpPr>
          <p:cNvPr id="12" name="TextBox 11">
            <a:extLst>
              <a:ext uri="{FF2B5EF4-FFF2-40B4-BE49-F238E27FC236}">
                <a16:creationId xmlns:a16="http://schemas.microsoft.com/office/drawing/2014/main" id="{530C3EE7-BA39-0D48-A57D-60D7007868EC}"/>
              </a:ext>
            </a:extLst>
          </p:cNvPr>
          <p:cNvSpPr txBox="1"/>
          <p:nvPr/>
        </p:nvSpPr>
        <p:spPr>
          <a:xfrm>
            <a:off x="6321833" y="5932476"/>
            <a:ext cx="2066591" cy="461665"/>
          </a:xfrm>
          <a:prstGeom prst="rect">
            <a:avLst/>
          </a:prstGeom>
          <a:noFill/>
        </p:spPr>
        <p:txBody>
          <a:bodyPr wrap="none" rtlCol="0">
            <a:spAutoFit/>
          </a:bodyPr>
          <a:lstStyle/>
          <a:p>
            <a:r>
              <a:rPr lang="en-US" sz="2400" dirty="0">
                <a:solidFill>
                  <a:schemeClr val="tx2"/>
                </a:solidFill>
              </a:rPr>
              <a:t>DEVELOPER</a:t>
            </a:r>
          </a:p>
        </p:txBody>
      </p:sp>
      <p:sp>
        <p:nvSpPr>
          <p:cNvPr id="13" name="TextBox 12">
            <a:extLst>
              <a:ext uri="{FF2B5EF4-FFF2-40B4-BE49-F238E27FC236}">
                <a16:creationId xmlns:a16="http://schemas.microsoft.com/office/drawing/2014/main" id="{8DB031AE-7D41-584C-8DF3-2A81D348011D}"/>
              </a:ext>
            </a:extLst>
          </p:cNvPr>
          <p:cNvSpPr txBox="1"/>
          <p:nvPr/>
        </p:nvSpPr>
        <p:spPr>
          <a:xfrm>
            <a:off x="1403648" y="3389579"/>
            <a:ext cx="1555234" cy="461665"/>
          </a:xfrm>
          <a:prstGeom prst="rect">
            <a:avLst/>
          </a:prstGeom>
          <a:noFill/>
        </p:spPr>
        <p:txBody>
          <a:bodyPr wrap="none" rtlCol="0">
            <a:spAutoFit/>
          </a:bodyPr>
          <a:lstStyle/>
          <a:p>
            <a:r>
              <a:rPr lang="en-US" sz="2400" dirty="0">
                <a:solidFill>
                  <a:schemeClr val="tx2"/>
                </a:solidFill>
              </a:rPr>
              <a:t>generates</a:t>
            </a:r>
          </a:p>
        </p:txBody>
      </p:sp>
      <p:sp>
        <p:nvSpPr>
          <p:cNvPr id="14" name="TextBox 13">
            <a:extLst>
              <a:ext uri="{FF2B5EF4-FFF2-40B4-BE49-F238E27FC236}">
                <a16:creationId xmlns:a16="http://schemas.microsoft.com/office/drawing/2014/main" id="{390E6DF3-5EE0-F14F-A8EB-B5F48DA91BDA}"/>
              </a:ext>
            </a:extLst>
          </p:cNvPr>
          <p:cNvSpPr txBox="1"/>
          <p:nvPr/>
        </p:nvSpPr>
        <p:spPr>
          <a:xfrm>
            <a:off x="3699666" y="4556698"/>
            <a:ext cx="2393604" cy="461665"/>
          </a:xfrm>
          <a:prstGeom prst="rect">
            <a:avLst/>
          </a:prstGeom>
          <a:noFill/>
        </p:spPr>
        <p:txBody>
          <a:bodyPr wrap="none" rtlCol="0">
            <a:spAutoFit/>
          </a:bodyPr>
          <a:lstStyle/>
          <a:p>
            <a:r>
              <a:rPr lang="en-US" sz="2400" dirty="0">
                <a:solidFill>
                  <a:schemeClr val="tx2"/>
                </a:solidFill>
              </a:rPr>
              <a:t>implemented-by</a:t>
            </a:r>
          </a:p>
        </p:txBody>
      </p:sp>
      <p:sp>
        <p:nvSpPr>
          <p:cNvPr id="15" name="TextBox 14">
            <a:extLst>
              <a:ext uri="{FF2B5EF4-FFF2-40B4-BE49-F238E27FC236}">
                <a16:creationId xmlns:a16="http://schemas.microsoft.com/office/drawing/2014/main" id="{0AD6C07E-C7C7-6B4B-862C-06A66A64949D}"/>
              </a:ext>
            </a:extLst>
          </p:cNvPr>
          <p:cNvSpPr txBox="1"/>
          <p:nvPr/>
        </p:nvSpPr>
        <p:spPr>
          <a:xfrm>
            <a:off x="6723307" y="3389579"/>
            <a:ext cx="1624163" cy="461665"/>
          </a:xfrm>
          <a:prstGeom prst="rect">
            <a:avLst/>
          </a:prstGeom>
          <a:noFill/>
        </p:spPr>
        <p:txBody>
          <a:bodyPr wrap="none" rtlCol="0">
            <a:spAutoFit/>
          </a:bodyPr>
          <a:lstStyle/>
          <a:p>
            <a:r>
              <a:rPr lang="en-US" sz="2400" dirty="0">
                <a:solidFill>
                  <a:schemeClr val="tx2"/>
                </a:solidFill>
              </a:rPr>
              <a:t>helps-with</a:t>
            </a:r>
          </a:p>
        </p:txBody>
      </p:sp>
      <p:cxnSp>
        <p:nvCxnSpPr>
          <p:cNvPr id="16" name="Straight Arrow Connector 15">
            <a:extLst>
              <a:ext uri="{FF2B5EF4-FFF2-40B4-BE49-F238E27FC236}">
                <a16:creationId xmlns:a16="http://schemas.microsoft.com/office/drawing/2014/main" id="{6421E336-71E9-2B46-ACC7-EFB81D26FA64}"/>
              </a:ext>
            </a:extLst>
          </p:cNvPr>
          <p:cNvCxnSpPr>
            <a:cxnSpLocks/>
            <a:stCxn id="7" idx="3"/>
            <a:endCxn id="9" idx="0"/>
          </p:cNvCxnSpPr>
          <p:nvPr/>
        </p:nvCxnSpPr>
        <p:spPr>
          <a:xfrm flipH="1">
            <a:off x="2447764" y="2842532"/>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B4351DE-A09F-2341-BCD8-F73701B9E9CB}"/>
              </a:ext>
            </a:extLst>
          </p:cNvPr>
          <p:cNvCxnSpPr>
            <a:cxnSpLocks/>
            <a:stCxn id="9" idx="6"/>
            <a:endCxn id="8" idx="2"/>
          </p:cNvCxnSpPr>
          <p:nvPr/>
        </p:nvCxnSpPr>
        <p:spPr>
          <a:xfrm flipV="1">
            <a:off x="3851920" y="5225232"/>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641064D-F6E9-874F-AD61-C59F8631D483}"/>
              </a:ext>
            </a:extLst>
          </p:cNvPr>
          <p:cNvCxnSpPr>
            <a:cxnSpLocks/>
            <a:stCxn id="8" idx="0"/>
          </p:cNvCxnSpPr>
          <p:nvPr/>
        </p:nvCxnSpPr>
        <p:spPr>
          <a:xfrm flipH="1" flipV="1">
            <a:off x="5732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19" name="Footer Placeholder 4">
            <a:extLst>
              <a:ext uri="{FF2B5EF4-FFF2-40B4-BE49-F238E27FC236}">
                <a16:creationId xmlns:a16="http://schemas.microsoft.com/office/drawing/2014/main" id="{58F1006F-DDAB-2644-8B72-92449B579C83}"/>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22" name="Group 21">
            <a:extLst>
              <a:ext uri="{FF2B5EF4-FFF2-40B4-BE49-F238E27FC236}">
                <a16:creationId xmlns:a16="http://schemas.microsoft.com/office/drawing/2014/main" id="{3C02BA49-81F6-BD45-AE4E-078F1D6DD218}"/>
              </a:ext>
            </a:extLst>
          </p:cNvPr>
          <p:cNvGrpSpPr/>
          <p:nvPr/>
        </p:nvGrpSpPr>
        <p:grpSpPr>
          <a:xfrm>
            <a:off x="383232" y="4797290"/>
            <a:ext cx="586408" cy="769441"/>
            <a:chOff x="383232" y="4797290"/>
            <a:chExt cx="586408" cy="769441"/>
          </a:xfrm>
        </p:grpSpPr>
        <p:sp>
          <p:nvSpPr>
            <p:cNvPr id="20" name="文字方塊 14">
              <a:extLst>
                <a:ext uri="{FF2B5EF4-FFF2-40B4-BE49-F238E27FC236}">
                  <a16:creationId xmlns:a16="http://schemas.microsoft.com/office/drawing/2014/main" id="{3ACCBD5F-D467-224A-A925-66F33BCE9D67}"/>
                </a:ext>
              </a:extLst>
            </p:cNvPr>
            <p:cNvSpPr txBox="1"/>
            <p:nvPr/>
          </p:nvSpPr>
          <p:spPr>
            <a:xfrm>
              <a:off x="427009" y="4797290"/>
              <a:ext cx="498855"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21" name="Oval 20">
              <a:extLst>
                <a:ext uri="{FF2B5EF4-FFF2-40B4-BE49-F238E27FC236}">
                  <a16:creationId xmlns:a16="http://schemas.microsoft.com/office/drawing/2014/main" id="{D4F5D2EE-B76D-E042-AE83-370A61FB7A3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4870145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BD80E-C43A-9647-9C89-5A4E19E6C0DD}"/>
              </a:ext>
            </a:extLst>
          </p:cNvPr>
          <p:cNvSpPr>
            <a:spLocks noGrp="1"/>
          </p:cNvSpPr>
          <p:nvPr>
            <p:ph type="title"/>
          </p:nvPr>
        </p:nvSpPr>
        <p:spPr>
          <a:xfrm>
            <a:off x="457200" y="0"/>
            <a:ext cx="8229600" cy="869514"/>
          </a:xfrm>
        </p:spPr>
        <p:txBody>
          <a:bodyPr/>
          <a:lstStyle/>
          <a:p>
            <a:r>
              <a:rPr lang="en-US" dirty="0">
                <a:solidFill>
                  <a:schemeClr val="tx2"/>
                </a:solidFill>
              </a:rPr>
              <a:t>Scrum cycles</a:t>
            </a:r>
          </a:p>
        </p:txBody>
      </p:sp>
      <p:sp>
        <p:nvSpPr>
          <p:cNvPr id="4" name="Slide Number Placeholder 3">
            <a:extLst>
              <a:ext uri="{FF2B5EF4-FFF2-40B4-BE49-F238E27FC236}">
                <a16:creationId xmlns:a16="http://schemas.microsoft.com/office/drawing/2014/main" id="{96C5DDEF-2E09-9C4D-B339-D5372AA4D087}"/>
              </a:ext>
            </a:extLst>
          </p:cNvPr>
          <p:cNvSpPr>
            <a:spLocks noGrp="1"/>
          </p:cNvSpPr>
          <p:nvPr>
            <p:ph type="sldNum" sz="quarter" idx="12"/>
          </p:nvPr>
        </p:nvSpPr>
        <p:spPr/>
        <p:txBody>
          <a:bodyPr/>
          <a:lstStyle/>
          <a:p>
            <a:pPr>
              <a:defRPr/>
            </a:pPr>
            <a:fld id="{E78C9E75-97FD-45D9-8ED3-955348887BB1}" type="slidenum">
              <a:rPr lang="zh-TW" altLang="en-US" smtClean="0"/>
              <a:pPr>
                <a:defRPr/>
              </a:pPr>
              <a:t>70</a:t>
            </a:fld>
            <a:endParaRPr lang="zh-TW" altLang="en-US"/>
          </a:p>
        </p:txBody>
      </p:sp>
      <p:grpSp>
        <p:nvGrpSpPr>
          <p:cNvPr id="30" name="Group 29">
            <a:extLst>
              <a:ext uri="{FF2B5EF4-FFF2-40B4-BE49-F238E27FC236}">
                <a16:creationId xmlns:a16="http://schemas.microsoft.com/office/drawing/2014/main" id="{DC35D8FC-C12A-954F-A490-27248375B851}"/>
              </a:ext>
            </a:extLst>
          </p:cNvPr>
          <p:cNvGrpSpPr/>
          <p:nvPr/>
        </p:nvGrpSpPr>
        <p:grpSpPr>
          <a:xfrm>
            <a:off x="3917283" y="1138038"/>
            <a:ext cx="2743200" cy="2743200"/>
            <a:chOff x="3635896" y="2050504"/>
            <a:chExt cx="4114800" cy="4114800"/>
          </a:xfrm>
        </p:grpSpPr>
        <p:sp>
          <p:nvSpPr>
            <p:cNvPr id="6" name="Arc 5">
              <a:extLst>
                <a:ext uri="{FF2B5EF4-FFF2-40B4-BE49-F238E27FC236}">
                  <a16:creationId xmlns:a16="http://schemas.microsoft.com/office/drawing/2014/main" id="{00D0DDD9-A0C0-2343-8FD8-D8297184F772}"/>
                </a:ext>
              </a:extLst>
            </p:cNvPr>
            <p:cNvSpPr/>
            <p:nvPr/>
          </p:nvSpPr>
          <p:spPr>
            <a:xfrm>
              <a:off x="3635896" y="2050504"/>
              <a:ext cx="4114800" cy="4114800"/>
            </a:xfrm>
            <a:prstGeom prst="arc">
              <a:avLst>
                <a:gd name="adj1" fmla="val 11727529"/>
                <a:gd name="adj2" fmla="val 14291106"/>
              </a:avLst>
            </a:prstGeom>
            <a:noFill/>
            <a:ln w="152400">
              <a:solidFill>
                <a:schemeClr val="accent1">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FC8EB3EB-A62A-8A42-A7BC-432183602B3A}"/>
                </a:ext>
              </a:extLst>
            </p:cNvPr>
            <p:cNvSpPr/>
            <p:nvPr/>
          </p:nvSpPr>
          <p:spPr>
            <a:xfrm>
              <a:off x="3635896" y="2050504"/>
              <a:ext cx="4114800" cy="4114800"/>
            </a:xfrm>
            <a:prstGeom prst="arc">
              <a:avLst>
                <a:gd name="adj1" fmla="val 17875283"/>
                <a:gd name="adj2" fmla="val 19593081"/>
              </a:avLst>
            </a:prstGeom>
            <a:noFill/>
            <a:ln w="152400">
              <a:solidFill>
                <a:schemeClr val="accent5">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Arc 12">
              <a:extLst>
                <a:ext uri="{FF2B5EF4-FFF2-40B4-BE49-F238E27FC236}">
                  <a16:creationId xmlns:a16="http://schemas.microsoft.com/office/drawing/2014/main" id="{9B8DE84E-1C6D-C342-9C12-32DBCB632A6D}"/>
                </a:ext>
              </a:extLst>
            </p:cNvPr>
            <p:cNvSpPr/>
            <p:nvPr/>
          </p:nvSpPr>
          <p:spPr>
            <a:xfrm>
              <a:off x="3635896" y="2050504"/>
              <a:ext cx="4114800" cy="4114800"/>
            </a:xfrm>
            <a:prstGeom prst="arc">
              <a:avLst>
                <a:gd name="adj1" fmla="val 21000295"/>
                <a:gd name="adj2" fmla="val 910387"/>
              </a:avLst>
            </a:prstGeom>
            <a:noFill/>
            <a:ln w="152400">
              <a:solidFill>
                <a:schemeClr val="accent5">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Arc 13">
              <a:extLst>
                <a:ext uri="{FF2B5EF4-FFF2-40B4-BE49-F238E27FC236}">
                  <a16:creationId xmlns:a16="http://schemas.microsoft.com/office/drawing/2014/main" id="{B8B2CFE7-331C-6845-87D0-CDD2927ECB80}"/>
                </a:ext>
              </a:extLst>
            </p:cNvPr>
            <p:cNvSpPr/>
            <p:nvPr/>
          </p:nvSpPr>
          <p:spPr>
            <a:xfrm>
              <a:off x="3635896" y="2050504"/>
              <a:ext cx="4114800" cy="4114800"/>
            </a:xfrm>
            <a:prstGeom prst="arc">
              <a:avLst>
                <a:gd name="adj1" fmla="val 7269066"/>
                <a:gd name="adj2" fmla="val 9769056"/>
              </a:avLst>
            </a:prstGeom>
            <a:noFill/>
            <a:ln w="152400">
              <a:solidFill>
                <a:schemeClr val="accent5">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CB90CBE0-5C72-A24E-A4D2-6D4889E45492}"/>
                </a:ext>
              </a:extLst>
            </p:cNvPr>
            <p:cNvSpPr/>
            <p:nvPr/>
          </p:nvSpPr>
          <p:spPr>
            <a:xfrm>
              <a:off x="3635896" y="2050504"/>
              <a:ext cx="4114800" cy="4114800"/>
            </a:xfrm>
            <a:prstGeom prst="arc">
              <a:avLst>
                <a:gd name="adj1" fmla="val 2505550"/>
                <a:gd name="adj2" fmla="val 4606798"/>
              </a:avLst>
            </a:prstGeom>
            <a:noFill/>
            <a:ln w="152400">
              <a:solidFill>
                <a:schemeClr val="accent5">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6" name="Straight Arrow Connector 15">
            <a:extLst>
              <a:ext uri="{FF2B5EF4-FFF2-40B4-BE49-F238E27FC236}">
                <a16:creationId xmlns:a16="http://schemas.microsoft.com/office/drawing/2014/main" id="{9AA6D714-4586-7149-8D77-87DF247F69F1}"/>
              </a:ext>
            </a:extLst>
          </p:cNvPr>
          <p:cNvCxnSpPr>
            <a:cxnSpLocks/>
          </p:cNvCxnSpPr>
          <p:nvPr/>
        </p:nvCxnSpPr>
        <p:spPr>
          <a:xfrm>
            <a:off x="3419872" y="1161542"/>
            <a:ext cx="814235" cy="0"/>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DA4E856-3BE2-064D-83D1-8C3F0126187D}"/>
              </a:ext>
            </a:extLst>
          </p:cNvPr>
          <p:cNvCxnSpPr>
            <a:cxnSpLocks/>
          </p:cNvCxnSpPr>
          <p:nvPr/>
        </p:nvCxnSpPr>
        <p:spPr>
          <a:xfrm flipH="1">
            <a:off x="3255377" y="3881238"/>
            <a:ext cx="812568" cy="0"/>
          </a:xfrm>
          <a:prstGeom prst="straightConnector1">
            <a:avLst/>
          </a:prstGeom>
          <a:ln w="152400">
            <a:solidFill>
              <a:schemeClr val="accent6">
                <a:lumMod val="75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86A00251-1555-D543-BFBF-88C253DF8318}"/>
              </a:ext>
            </a:extLst>
          </p:cNvPr>
          <p:cNvSpPr txBox="1"/>
          <p:nvPr/>
        </p:nvSpPr>
        <p:spPr>
          <a:xfrm>
            <a:off x="2688360" y="861011"/>
            <a:ext cx="698333" cy="400110"/>
          </a:xfrm>
          <a:prstGeom prst="rect">
            <a:avLst/>
          </a:prstGeom>
          <a:noFill/>
        </p:spPr>
        <p:txBody>
          <a:bodyPr wrap="none" rtlCol="0">
            <a:spAutoFit/>
          </a:bodyPr>
          <a:lstStyle/>
          <a:p>
            <a:pPr algn="ctr"/>
            <a:r>
              <a:rPr lang="en-US" sz="2000" b="1" dirty="0">
                <a:solidFill>
                  <a:srgbClr val="C00000"/>
                </a:solidFill>
                <a:latin typeface="Calibri" panose="020F0502020204030204" pitchFamily="34" charset="0"/>
                <a:cs typeface="Calibri" panose="020F0502020204030204" pitchFamily="34" charset="0"/>
              </a:rPr>
              <a:t>Start</a:t>
            </a:r>
          </a:p>
        </p:txBody>
      </p:sp>
      <p:sp>
        <p:nvSpPr>
          <p:cNvPr id="28" name="TextBox 27">
            <a:extLst>
              <a:ext uri="{FF2B5EF4-FFF2-40B4-BE49-F238E27FC236}">
                <a16:creationId xmlns:a16="http://schemas.microsoft.com/office/drawing/2014/main" id="{1E5A6E19-86C3-F346-836B-345192519B69}"/>
              </a:ext>
            </a:extLst>
          </p:cNvPr>
          <p:cNvSpPr txBox="1"/>
          <p:nvPr/>
        </p:nvSpPr>
        <p:spPr>
          <a:xfrm>
            <a:off x="899592" y="3623589"/>
            <a:ext cx="2719978" cy="707886"/>
          </a:xfrm>
          <a:prstGeom prst="rect">
            <a:avLst/>
          </a:prstGeom>
          <a:noFill/>
        </p:spPr>
        <p:txBody>
          <a:bodyPr wrap="square" rtlCol="0">
            <a:spAutoFit/>
          </a:bodyPr>
          <a:lstStyle/>
          <a:p>
            <a:pPr algn="ctr"/>
            <a:r>
              <a:rPr lang="en-US" sz="2000" b="1" dirty="0">
                <a:solidFill>
                  <a:schemeClr val="accent4">
                    <a:lumMod val="75000"/>
                  </a:schemeClr>
                </a:solidFill>
                <a:latin typeface="Calibri" panose="020F0502020204030204" pitchFamily="34" charset="0"/>
                <a:cs typeface="Calibri" panose="020F0502020204030204" pitchFamily="34" charset="0"/>
              </a:rPr>
              <a:t>Shippable </a:t>
            </a:r>
            <a:br>
              <a:rPr lang="en-US" sz="2000" b="1" dirty="0">
                <a:solidFill>
                  <a:schemeClr val="accent4">
                    <a:lumMod val="75000"/>
                  </a:schemeClr>
                </a:solidFill>
                <a:latin typeface="Calibri" panose="020F0502020204030204" pitchFamily="34" charset="0"/>
                <a:cs typeface="Calibri" panose="020F0502020204030204" pitchFamily="34" charset="0"/>
              </a:rPr>
            </a:br>
            <a:r>
              <a:rPr lang="en-US" sz="2000" b="1" dirty="0">
                <a:solidFill>
                  <a:schemeClr val="accent4">
                    <a:lumMod val="75000"/>
                  </a:schemeClr>
                </a:solidFill>
                <a:latin typeface="Calibri" panose="020F0502020204030204" pitchFamily="34" charset="0"/>
                <a:cs typeface="Calibri" panose="020F0502020204030204" pitchFamily="34" charset="0"/>
              </a:rPr>
              <a:t>product increment</a:t>
            </a:r>
          </a:p>
        </p:txBody>
      </p:sp>
      <p:sp>
        <p:nvSpPr>
          <p:cNvPr id="42" name="Footer Placeholder 4">
            <a:extLst>
              <a:ext uri="{FF2B5EF4-FFF2-40B4-BE49-F238E27FC236}">
                <a16:creationId xmlns:a16="http://schemas.microsoft.com/office/drawing/2014/main" id="{12DA2974-A518-594E-BD3A-663B1E8C3E2D}"/>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31" name="Group 30">
            <a:extLst>
              <a:ext uri="{FF2B5EF4-FFF2-40B4-BE49-F238E27FC236}">
                <a16:creationId xmlns:a16="http://schemas.microsoft.com/office/drawing/2014/main" id="{14310BA6-E7DA-8142-BAB2-60D5D332E3F1}"/>
              </a:ext>
            </a:extLst>
          </p:cNvPr>
          <p:cNvGrpSpPr/>
          <p:nvPr/>
        </p:nvGrpSpPr>
        <p:grpSpPr>
          <a:xfrm>
            <a:off x="3944286" y="3662898"/>
            <a:ext cx="2743200" cy="2743200"/>
            <a:chOff x="3635896" y="2050504"/>
            <a:chExt cx="4114800" cy="4114800"/>
          </a:xfrm>
        </p:grpSpPr>
        <p:sp>
          <p:nvSpPr>
            <p:cNvPr id="38" name="Arc 37">
              <a:extLst>
                <a:ext uri="{FF2B5EF4-FFF2-40B4-BE49-F238E27FC236}">
                  <a16:creationId xmlns:a16="http://schemas.microsoft.com/office/drawing/2014/main" id="{F22D0E8D-43A6-044D-A53A-21D83FA894C7}"/>
                </a:ext>
              </a:extLst>
            </p:cNvPr>
            <p:cNvSpPr/>
            <p:nvPr/>
          </p:nvSpPr>
          <p:spPr>
            <a:xfrm>
              <a:off x="3635896" y="2050504"/>
              <a:ext cx="4114800" cy="4114800"/>
            </a:xfrm>
            <a:prstGeom prst="arc">
              <a:avLst>
                <a:gd name="adj1" fmla="val 18655533"/>
                <a:gd name="adj2" fmla="val 20841308"/>
              </a:avLst>
            </a:prstGeom>
            <a:noFill/>
            <a:ln w="152400">
              <a:solidFill>
                <a:schemeClr val="tx2">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9" name="Arc 38">
              <a:extLst>
                <a:ext uri="{FF2B5EF4-FFF2-40B4-BE49-F238E27FC236}">
                  <a16:creationId xmlns:a16="http://schemas.microsoft.com/office/drawing/2014/main" id="{CD5DC7D5-94B3-0B43-ADB1-6661A6C5CC06}"/>
                </a:ext>
              </a:extLst>
            </p:cNvPr>
            <p:cNvSpPr/>
            <p:nvPr/>
          </p:nvSpPr>
          <p:spPr>
            <a:xfrm>
              <a:off x="3635896" y="2050504"/>
              <a:ext cx="4114800" cy="4114800"/>
            </a:xfrm>
            <a:prstGeom prst="arc">
              <a:avLst>
                <a:gd name="adj1" fmla="val 896466"/>
                <a:gd name="adj2" fmla="val 3737289"/>
              </a:avLst>
            </a:prstGeom>
            <a:noFill/>
            <a:ln w="152400">
              <a:solidFill>
                <a:schemeClr val="tx2">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a:extLst>
                <a:ext uri="{FF2B5EF4-FFF2-40B4-BE49-F238E27FC236}">
                  <a16:creationId xmlns:a16="http://schemas.microsoft.com/office/drawing/2014/main" id="{2DEEBBF7-6B41-264B-955D-C44EE6C0D0C5}"/>
                </a:ext>
              </a:extLst>
            </p:cNvPr>
            <p:cNvSpPr/>
            <p:nvPr/>
          </p:nvSpPr>
          <p:spPr>
            <a:xfrm>
              <a:off x="3635896" y="2050504"/>
              <a:ext cx="4114800" cy="4114800"/>
            </a:xfrm>
            <a:prstGeom prst="arc">
              <a:avLst>
                <a:gd name="adj1" fmla="val 11419534"/>
                <a:gd name="adj2" fmla="val 14140073"/>
              </a:avLst>
            </a:prstGeom>
            <a:noFill/>
            <a:ln w="152400">
              <a:solidFill>
                <a:schemeClr val="accent1">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Arc 40">
              <a:extLst>
                <a:ext uri="{FF2B5EF4-FFF2-40B4-BE49-F238E27FC236}">
                  <a16:creationId xmlns:a16="http://schemas.microsoft.com/office/drawing/2014/main" id="{27587A1F-4145-0441-B499-1BEEFEB1C42A}"/>
                </a:ext>
              </a:extLst>
            </p:cNvPr>
            <p:cNvSpPr/>
            <p:nvPr/>
          </p:nvSpPr>
          <p:spPr>
            <a:xfrm>
              <a:off x="3635896" y="2050504"/>
              <a:ext cx="4114800" cy="4114800"/>
            </a:xfrm>
            <a:prstGeom prst="arc">
              <a:avLst>
                <a:gd name="adj1" fmla="val 7213697"/>
                <a:gd name="adj2" fmla="val 9890686"/>
              </a:avLst>
            </a:prstGeom>
            <a:noFill/>
            <a:ln w="152400">
              <a:solidFill>
                <a:schemeClr val="tx2">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
        <p:nvSpPr>
          <p:cNvPr id="44" name="Arc 43">
            <a:extLst>
              <a:ext uri="{FF2B5EF4-FFF2-40B4-BE49-F238E27FC236}">
                <a16:creationId xmlns:a16="http://schemas.microsoft.com/office/drawing/2014/main" id="{12FDD417-BA29-9A43-90D6-AB3DE8D8788E}"/>
              </a:ext>
            </a:extLst>
          </p:cNvPr>
          <p:cNvSpPr/>
          <p:nvPr/>
        </p:nvSpPr>
        <p:spPr>
          <a:xfrm>
            <a:off x="2051720" y="2204864"/>
            <a:ext cx="5093702" cy="4212805"/>
          </a:xfrm>
          <a:prstGeom prst="arc">
            <a:avLst>
              <a:gd name="adj1" fmla="val 11823865"/>
              <a:gd name="adj2" fmla="val 13885774"/>
            </a:avLst>
          </a:prstGeom>
          <a:noFill/>
          <a:ln w="152400">
            <a:solidFill>
              <a:schemeClr val="accent6">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TextBox 44">
            <a:extLst>
              <a:ext uri="{FF2B5EF4-FFF2-40B4-BE49-F238E27FC236}">
                <a16:creationId xmlns:a16="http://schemas.microsoft.com/office/drawing/2014/main" id="{C4EF7191-5F88-1142-8EE1-93D05145E34F}"/>
              </a:ext>
            </a:extLst>
          </p:cNvPr>
          <p:cNvSpPr txBox="1"/>
          <p:nvPr/>
        </p:nvSpPr>
        <p:spPr>
          <a:xfrm>
            <a:off x="4320188" y="829303"/>
            <a:ext cx="1678152" cy="646331"/>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Review product</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backlog</a:t>
            </a:r>
          </a:p>
        </p:txBody>
      </p:sp>
      <p:sp>
        <p:nvSpPr>
          <p:cNvPr id="46" name="TextBox 45">
            <a:extLst>
              <a:ext uri="{FF2B5EF4-FFF2-40B4-BE49-F238E27FC236}">
                <a16:creationId xmlns:a16="http://schemas.microsoft.com/office/drawing/2014/main" id="{041B7141-3510-2E46-B007-F414C048CA53}"/>
              </a:ext>
            </a:extLst>
          </p:cNvPr>
          <p:cNvSpPr txBox="1"/>
          <p:nvPr/>
        </p:nvSpPr>
        <p:spPr>
          <a:xfrm>
            <a:off x="6044311" y="1702549"/>
            <a:ext cx="1481944" cy="646331"/>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Select items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to implement</a:t>
            </a:r>
          </a:p>
        </p:txBody>
      </p:sp>
      <p:sp>
        <p:nvSpPr>
          <p:cNvPr id="47" name="TextBox 46">
            <a:extLst>
              <a:ext uri="{FF2B5EF4-FFF2-40B4-BE49-F238E27FC236}">
                <a16:creationId xmlns:a16="http://schemas.microsoft.com/office/drawing/2014/main" id="{969283A1-4347-DF43-B3E8-7D2D91BB9624}"/>
              </a:ext>
            </a:extLst>
          </p:cNvPr>
          <p:cNvSpPr txBox="1"/>
          <p:nvPr/>
        </p:nvSpPr>
        <p:spPr>
          <a:xfrm>
            <a:off x="6135512" y="2781098"/>
            <a:ext cx="963059"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Plan</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sprint</a:t>
            </a:r>
          </a:p>
        </p:txBody>
      </p:sp>
      <p:sp>
        <p:nvSpPr>
          <p:cNvPr id="48" name="TextBox 47">
            <a:extLst>
              <a:ext uri="{FF2B5EF4-FFF2-40B4-BE49-F238E27FC236}">
                <a16:creationId xmlns:a16="http://schemas.microsoft.com/office/drawing/2014/main" id="{A3B35A2A-1066-3747-997A-51E29B1C85B4}"/>
              </a:ext>
            </a:extLst>
          </p:cNvPr>
          <p:cNvSpPr txBox="1"/>
          <p:nvPr/>
        </p:nvSpPr>
        <p:spPr>
          <a:xfrm>
            <a:off x="4695675" y="3695622"/>
            <a:ext cx="927178" cy="461665"/>
          </a:xfrm>
          <a:prstGeom prst="rect">
            <a:avLst/>
          </a:prstGeom>
          <a:noFill/>
        </p:spPr>
        <p:txBody>
          <a:bodyPr wrap="none" rtlCol="0">
            <a:spAutoFit/>
          </a:bodyPr>
          <a:lstStyle/>
          <a:p>
            <a:pPr algn="ctr"/>
            <a:r>
              <a:rPr lang="en-US" sz="2400" b="1" dirty="0">
                <a:solidFill>
                  <a:srgbClr val="FF0000"/>
                </a:solidFill>
                <a:latin typeface="Calibri" panose="020F0502020204030204" pitchFamily="34" charset="0"/>
                <a:cs typeface="Calibri" panose="020F0502020204030204" pitchFamily="34" charset="0"/>
              </a:rPr>
              <a:t>sprint</a:t>
            </a:r>
          </a:p>
        </p:txBody>
      </p:sp>
      <p:sp>
        <p:nvSpPr>
          <p:cNvPr id="49" name="TextBox 48">
            <a:extLst>
              <a:ext uri="{FF2B5EF4-FFF2-40B4-BE49-F238E27FC236}">
                <a16:creationId xmlns:a16="http://schemas.microsoft.com/office/drawing/2014/main" id="{89C66EF8-3A0D-B140-9010-434404DF1342}"/>
              </a:ext>
            </a:extLst>
          </p:cNvPr>
          <p:cNvSpPr txBox="1"/>
          <p:nvPr/>
        </p:nvSpPr>
        <p:spPr>
          <a:xfrm>
            <a:off x="3275856" y="2201309"/>
            <a:ext cx="957378"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Review</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sprint</a:t>
            </a:r>
          </a:p>
        </p:txBody>
      </p:sp>
      <p:sp>
        <p:nvSpPr>
          <p:cNvPr id="50" name="TextBox 49">
            <a:extLst>
              <a:ext uri="{FF2B5EF4-FFF2-40B4-BE49-F238E27FC236}">
                <a16:creationId xmlns:a16="http://schemas.microsoft.com/office/drawing/2014/main" id="{5F2986BD-1403-3740-9F65-B91582D9619E}"/>
              </a:ext>
            </a:extLst>
          </p:cNvPr>
          <p:cNvSpPr txBox="1"/>
          <p:nvPr/>
        </p:nvSpPr>
        <p:spPr>
          <a:xfrm>
            <a:off x="3092017" y="4721589"/>
            <a:ext cx="1128002"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Test</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software</a:t>
            </a:r>
          </a:p>
        </p:txBody>
      </p:sp>
      <p:sp>
        <p:nvSpPr>
          <p:cNvPr id="51" name="TextBox 50">
            <a:extLst>
              <a:ext uri="{FF2B5EF4-FFF2-40B4-BE49-F238E27FC236}">
                <a16:creationId xmlns:a16="http://schemas.microsoft.com/office/drawing/2014/main" id="{E4A7FDC8-6F75-1040-95D3-CE1F9477C795}"/>
              </a:ext>
            </a:extLst>
          </p:cNvPr>
          <p:cNvSpPr txBox="1"/>
          <p:nvPr/>
        </p:nvSpPr>
        <p:spPr>
          <a:xfrm>
            <a:off x="4740143" y="5874946"/>
            <a:ext cx="1128001"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Develop</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software</a:t>
            </a:r>
          </a:p>
        </p:txBody>
      </p:sp>
      <p:sp>
        <p:nvSpPr>
          <p:cNvPr id="52" name="TextBox 51">
            <a:extLst>
              <a:ext uri="{FF2B5EF4-FFF2-40B4-BE49-F238E27FC236}">
                <a16:creationId xmlns:a16="http://schemas.microsoft.com/office/drawing/2014/main" id="{365C1789-7260-A64A-86D1-528102151714}"/>
              </a:ext>
            </a:extLst>
          </p:cNvPr>
          <p:cNvSpPr txBox="1"/>
          <p:nvPr/>
        </p:nvSpPr>
        <p:spPr>
          <a:xfrm>
            <a:off x="6162461" y="4844700"/>
            <a:ext cx="982961" cy="461665"/>
          </a:xfrm>
          <a:prstGeom prst="rect">
            <a:avLst/>
          </a:prstGeom>
          <a:noFill/>
        </p:spPr>
        <p:txBody>
          <a:bodyPr wrap="none" rtlCol="0">
            <a:spAutoFit/>
          </a:bodyPr>
          <a:lstStyle/>
          <a:p>
            <a:pPr algn="ctr"/>
            <a:r>
              <a:rPr lang="en-US" sz="2400" b="1" dirty="0">
                <a:solidFill>
                  <a:srgbClr val="FF0000"/>
                </a:solidFill>
                <a:latin typeface="Calibri" panose="020F0502020204030204" pitchFamily="34" charset="0"/>
                <a:cs typeface="Calibri" panose="020F0502020204030204" pitchFamily="34" charset="0"/>
              </a:rPr>
              <a:t>Scrum</a:t>
            </a:r>
          </a:p>
        </p:txBody>
      </p:sp>
      <p:sp>
        <p:nvSpPr>
          <p:cNvPr id="53" name="Rounded Rectangle 52">
            <a:extLst>
              <a:ext uri="{FF2B5EF4-FFF2-40B4-BE49-F238E27FC236}">
                <a16:creationId xmlns:a16="http://schemas.microsoft.com/office/drawing/2014/main" id="{082EF52C-E692-7F46-A662-763BCFD0BCD7}"/>
              </a:ext>
            </a:extLst>
          </p:cNvPr>
          <p:cNvSpPr>
            <a:spLocks noChangeArrowheads="1"/>
          </p:cNvSpPr>
          <p:nvPr/>
        </p:nvSpPr>
        <p:spPr bwMode="auto">
          <a:xfrm>
            <a:off x="4616058" y="2185561"/>
            <a:ext cx="1086412" cy="739383"/>
          </a:xfrm>
          <a:prstGeom prst="roundRect">
            <a:avLst>
              <a:gd name="adj" fmla="val 9274"/>
            </a:avLst>
          </a:prstGeom>
          <a:solidFill>
            <a:schemeClr val="accent6">
              <a:lumMod val="40000"/>
              <a:lumOff val="60000"/>
            </a:schemeClr>
          </a:solidFill>
          <a:ln w="2540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Product </a:t>
            </a:r>
            <a:br>
              <a:rPr lang="en-US" sz="2000" dirty="0">
                <a:latin typeface="+mn-lt"/>
                <a:ea typeface="+mn-ea"/>
              </a:rPr>
            </a:br>
            <a:r>
              <a:rPr lang="en-US" sz="2000" dirty="0">
                <a:latin typeface="+mn-lt"/>
                <a:ea typeface="+mn-ea"/>
              </a:rPr>
              <a:t>backlog</a:t>
            </a:r>
          </a:p>
        </p:txBody>
      </p:sp>
      <p:sp>
        <p:nvSpPr>
          <p:cNvPr id="54" name="Rounded Rectangle 53">
            <a:extLst>
              <a:ext uri="{FF2B5EF4-FFF2-40B4-BE49-F238E27FC236}">
                <a16:creationId xmlns:a16="http://schemas.microsoft.com/office/drawing/2014/main" id="{CA27B0BA-8889-2448-A692-7227961962B0}"/>
              </a:ext>
            </a:extLst>
          </p:cNvPr>
          <p:cNvSpPr>
            <a:spLocks noChangeArrowheads="1"/>
          </p:cNvSpPr>
          <p:nvPr/>
        </p:nvSpPr>
        <p:spPr bwMode="auto">
          <a:xfrm>
            <a:off x="4616058" y="4705841"/>
            <a:ext cx="1086412" cy="739383"/>
          </a:xfrm>
          <a:prstGeom prst="roundRect">
            <a:avLst>
              <a:gd name="adj" fmla="val 9274"/>
            </a:avLst>
          </a:prstGeom>
          <a:solidFill>
            <a:schemeClr val="accent6">
              <a:lumMod val="40000"/>
              <a:lumOff val="60000"/>
            </a:schemeClr>
          </a:solidFill>
          <a:ln w="2540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Sprint</a:t>
            </a:r>
            <a:br>
              <a:rPr lang="en-US" sz="2000" dirty="0">
                <a:latin typeface="+mn-lt"/>
                <a:ea typeface="+mn-ea"/>
              </a:rPr>
            </a:br>
            <a:r>
              <a:rPr lang="en-US" sz="2000" dirty="0">
                <a:latin typeface="+mn-lt"/>
                <a:ea typeface="+mn-ea"/>
              </a:rPr>
              <a:t>backlog</a:t>
            </a:r>
          </a:p>
        </p:txBody>
      </p:sp>
      <p:cxnSp>
        <p:nvCxnSpPr>
          <p:cNvPr id="55" name="Straight Arrow Connector 54">
            <a:extLst>
              <a:ext uri="{FF2B5EF4-FFF2-40B4-BE49-F238E27FC236}">
                <a16:creationId xmlns:a16="http://schemas.microsoft.com/office/drawing/2014/main" id="{B60867AD-5177-5745-81D8-070204867F4A}"/>
              </a:ext>
            </a:extLst>
          </p:cNvPr>
          <p:cNvCxnSpPr>
            <a:cxnSpLocks/>
          </p:cNvCxnSpPr>
          <p:nvPr/>
        </p:nvCxnSpPr>
        <p:spPr>
          <a:xfrm>
            <a:off x="5145289" y="1475634"/>
            <a:ext cx="27950" cy="709927"/>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C5DBE07C-9985-FE41-BCDC-8FD3C27AC4E3}"/>
              </a:ext>
            </a:extLst>
          </p:cNvPr>
          <p:cNvCxnSpPr>
            <a:cxnSpLocks/>
            <a:endCxn id="46" idx="1"/>
          </p:cNvCxnSpPr>
          <p:nvPr/>
        </p:nvCxnSpPr>
        <p:spPr>
          <a:xfrm flipV="1">
            <a:off x="5716953" y="2025715"/>
            <a:ext cx="327358" cy="220971"/>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E2D9D659-1E51-374D-A3BF-57E8F0FD3D86}"/>
              </a:ext>
            </a:extLst>
          </p:cNvPr>
          <p:cNvCxnSpPr>
            <a:cxnSpLocks/>
            <a:endCxn id="47" idx="1"/>
          </p:cNvCxnSpPr>
          <p:nvPr/>
        </p:nvCxnSpPr>
        <p:spPr>
          <a:xfrm>
            <a:off x="5712697" y="2884028"/>
            <a:ext cx="422815" cy="251013"/>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544B93E8-B274-814E-81EC-D3EC6DAE8F67}"/>
              </a:ext>
            </a:extLst>
          </p:cNvPr>
          <p:cNvCxnSpPr>
            <a:cxnSpLocks/>
          </p:cNvCxnSpPr>
          <p:nvPr/>
        </p:nvCxnSpPr>
        <p:spPr>
          <a:xfrm>
            <a:off x="5145174" y="2924944"/>
            <a:ext cx="28180" cy="770678"/>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0DF8F586-F72A-5041-8E3B-E2F35D078CDB}"/>
              </a:ext>
            </a:extLst>
          </p:cNvPr>
          <p:cNvCxnSpPr>
            <a:cxnSpLocks/>
            <a:stCxn id="53" idx="1"/>
            <a:endCxn id="49" idx="3"/>
          </p:cNvCxnSpPr>
          <p:nvPr/>
        </p:nvCxnSpPr>
        <p:spPr>
          <a:xfrm flipH="1" flipV="1">
            <a:off x="4233234" y="2555252"/>
            <a:ext cx="382824" cy="1"/>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22784FDE-1CB8-5049-B3F4-7F708F0A406D}"/>
              </a:ext>
            </a:extLst>
          </p:cNvPr>
          <p:cNvCxnSpPr>
            <a:cxnSpLocks/>
            <a:stCxn id="48" idx="2"/>
            <a:endCxn id="54" idx="0"/>
          </p:cNvCxnSpPr>
          <p:nvPr/>
        </p:nvCxnSpPr>
        <p:spPr>
          <a:xfrm>
            <a:off x="5159264" y="4157287"/>
            <a:ext cx="0" cy="548554"/>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A84BC6DE-9212-9643-A814-E131F7EE0014}"/>
              </a:ext>
            </a:extLst>
          </p:cNvPr>
          <p:cNvCxnSpPr>
            <a:cxnSpLocks/>
          </p:cNvCxnSpPr>
          <p:nvPr/>
        </p:nvCxnSpPr>
        <p:spPr>
          <a:xfrm>
            <a:off x="5702470" y="5075532"/>
            <a:ext cx="459991" cy="0"/>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927B9FB8-30EC-E647-B7EE-5C1956649FB7}"/>
              </a:ext>
            </a:extLst>
          </p:cNvPr>
          <p:cNvCxnSpPr>
            <a:cxnSpLocks/>
            <a:stCxn id="54" idx="2"/>
          </p:cNvCxnSpPr>
          <p:nvPr/>
        </p:nvCxnSpPr>
        <p:spPr>
          <a:xfrm>
            <a:off x="5159264" y="5445224"/>
            <a:ext cx="1" cy="429722"/>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3A919362-72C8-7041-97AB-A9031C35F1DB}"/>
              </a:ext>
            </a:extLst>
          </p:cNvPr>
          <p:cNvCxnSpPr>
            <a:cxnSpLocks/>
            <a:endCxn id="50" idx="3"/>
          </p:cNvCxnSpPr>
          <p:nvPr/>
        </p:nvCxnSpPr>
        <p:spPr>
          <a:xfrm flipH="1" flipV="1">
            <a:off x="4220019" y="5075532"/>
            <a:ext cx="396041" cy="2"/>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542283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361E0-2CE4-1843-8C68-9B6E8287B834}"/>
              </a:ext>
            </a:extLst>
          </p:cNvPr>
          <p:cNvSpPr>
            <a:spLocks noGrp="1"/>
          </p:cNvSpPr>
          <p:nvPr>
            <p:ph type="title"/>
          </p:nvPr>
        </p:nvSpPr>
        <p:spPr>
          <a:xfrm>
            <a:off x="457200" y="274638"/>
            <a:ext cx="8229600" cy="850106"/>
          </a:xfrm>
        </p:spPr>
        <p:txBody>
          <a:bodyPr/>
          <a:lstStyle/>
          <a:p>
            <a:r>
              <a:rPr lang="en-US" dirty="0">
                <a:solidFill>
                  <a:schemeClr val="tx2"/>
                </a:solidFill>
              </a:rPr>
              <a:t>Key Scrum practices</a:t>
            </a:r>
          </a:p>
        </p:txBody>
      </p:sp>
      <p:sp>
        <p:nvSpPr>
          <p:cNvPr id="3" name="Content Placeholder 2">
            <a:extLst>
              <a:ext uri="{FF2B5EF4-FFF2-40B4-BE49-F238E27FC236}">
                <a16:creationId xmlns:a16="http://schemas.microsoft.com/office/drawing/2014/main" id="{6E4B6CA9-6FB7-1942-9F0A-F15D1865D447}"/>
              </a:ext>
            </a:extLst>
          </p:cNvPr>
          <p:cNvSpPr>
            <a:spLocks noGrp="1"/>
          </p:cNvSpPr>
          <p:nvPr>
            <p:ph idx="1"/>
          </p:nvPr>
        </p:nvSpPr>
        <p:spPr>
          <a:xfrm>
            <a:off x="251520" y="1340768"/>
            <a:ext cx="8651875" cy="5001419"/>
          </a:xfrm>
        </p:spPr>
        <p:txBody>
          <a:bodyPr/>
          <a:lstStyle/>
          <a:p>
            <a:r>
              <a:rPr lang="en-US" sz="3000" b="1" dirty="0">
                <a:solidFill>
                  <a:schemeClr val="accent1"/>
                </a:solidFill>
              </a:rPr>
              <a:t>Product backlog</a:t>
            </a:r>
            <a:br>
              <a:rPr lang="en-US" sz="3000" dirty="0"/>
            </a:br>
            <a:r>
              <a:rPr lang="en-US" sz="3000" dirty="0"/>
              <a:t>This is a to-do list of items to be implemented that is reviewed and updated before each sprint.</a:t>
            </a:r>
          </a:p>
          <a:p>
            <a:r>
              <a:rPr lang="en-US" sz="3000" b="1" dirty="0">
                <a:solidFill>
                  <a:schemeClr val="accent1"/>
                </a:solidFill>
              </a:rPr>
              <a:t>Timeboxed sprints</a:t>
            </a:r>
            <a:br>
              <a:rPr lang="en-US" sz="3000" dirty="0"/>
            </a:br>
            <a:r>
              <a:rPr lang="en-US" sz="3000" dirty="0"/>
              <a:t>Fixed-time (2-4 week) periods in which items from the product backlog are implemented,</a:t>
            </a:r>
          </a:p>
          <a:p>
            <a:r>
              <a:rPr lang="en-US" sz="3000" b="1" dirty="0">
                <a:solidFill>
                  <a:schemeClr val="accent1"/>
                </a:solidFill>
              </a:rPr>
              <a:t>Self-organizing teams</a:t>
            </a:r>
            <a:br>
              <a:rPr lang="en-US" sz="3000" dirty="0"/>
            </a:br>
            <a:r>
              <a:rPr lang="en-US" sz="3000" dirty="0"/>
              <a:t>Self-organizing teams make their own decisions and work by discussing issues and making decisions by consensus.</a:t>
            </a:r>
            <a:br>
              <a:rPr lang="en-US" sz="3000" dirty="0"/>
            </a:br>
            <a:endParaRPr lang="en-US" sz="3000" dirty="0"/>
          </a:p>
          <a:p>
            <a:endParaRPr lang="en-US" sz="3000" dirty="0"/>
          </a:p>
          <a:p>
            <a:endParaRPr lang="en-US" sz="3000" dirty="0"/>
          </a:p>
        </p:txBody>
      </p:sp>
      <p:sp>
        <p:nvSpPr>
          <p:cNvPr id="4" name="Slide Number Placeholder 3">
            <a:extLst>
              <a:ext uri="{FF2B5EF4-FFF2-40B4-BE49-F238E27FC236}">
                <a16:creationId xmlns:a16="http://schemas.microsoft.com/office/drawing/2014/main" id="{D60A3B26-C993-D043-9C44-4406F1783EC0}"/>
              </a:ext>
            </a:extLst>
          </p:cNvPr>
          <p:cNvSpPr>
            <a:spLocks noGrp="1"/>
          </p:cNvSpPr>
          <p:nvPr>
            <p:ph type="sldNum" sz="quarter" idx="12"/>
          </p:nvPr>
        </p:nvSpPr>
        <p:spPr/>
        <p:txBody>
          <a:bodyPr/>
          <a:lstStyle/>
          <a:p>
            <a:pPr>
              <a:defRPr/>
            </a:pPr>
            <a:fld id="{E78C9E75-97FD-45D9-8ED3-955348887BB1}" type="slidenum">
              <a:rPr lang="zh-TW" altLang="en-US" smtClean="0"/>
              <a:pPr>
                <a:defRPr/>
              </a:pPr>
              <a:t>71</a:t>
            </a:fld>
            <a:endParaRPr lang="zh-TW" altLang="en-US"/>
          </a:p>
        </p:txBody>
      </p:sp>
      <p:sp>
        <p:nvSpPr>
          <p:cNvPr id="5" name="Footer Placeholder 4">
            <a:extLst>
              <a:ext uri="{FF2B5EF4-FFF2-40B4-BE49-F238E27FC236}">
                <a16:creationId xmlns:a16="http://schemas.microsoft.com/office/drawing/2014/main" id="{CE1ED5B7-2BED-354F-B97F-65F09A015A62}"/>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41754385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361E0-2CE4-1843-8C68-9B6E8287B834}"/>
              </a:ext>
            </a:extLst>
          </p:cNvPr>
          <p:cNvSpPr>
            <a:spLocks noGrp="1"/>
          </p:cNvSpPr>
          <p:nvPr>
            <p:ph type="title"/>
          </p:nvPr>
        </p:nvSpPr>
        <p:spPr>
          <a:xfrm>
            <a:off x="457200" y="274638"/>
            <a:ext cx="8229600" cy="850106"/>
          </a:xfrm>
        </p:spPr>
        <p:txBody>
          <a:bodyPr/>
          <a:lstStyle/>
          <a:p>
            <a:r>
              <a:rPr lang="en-US" dirty="0">
                <a:solidFill>
                  <a:schemeClr val="tx2"/>
                </a:solidFill>
              </a:rPr>
              <a:t>Product backlogs</a:t>
            </a:r>
          </a:p>
        </p:txBody>
      </p:sp>
      <p:sp>
        <p:nvSpPr>
          <p:cNvPr id="3" name="Content Placeholder 2">
            <a:extLst>
              <a:ext uri="{FF2B5EF4-FFF2-40B4-BE49-F238E27FC236}">
                <a16:creationId xmlns:a16="http://schemas.microsoft.com/office/drawing/2014/main" id="{6E4B6CA9-6FB7-1942-9F0A-F15D1865D447}"/>
              </a:ext>
            </a:extLst>
          </p:cNvPr>
          <p:cNvSpPr>
            <a:spLocks noGrp="1"/>
          </p:cNvSpPr>
          <p:nvPr>
            <p:ph idx="1"/>
          </p:nvPr>
        </p:nvSpPr>
        <p:spPr>
          <a:xfrm>
            <a:off x="251520" y="1340768"/>
            <a:ext cx="8651875" cy="5001419"/>
          </a:xfrm>
        </p:spPr>
        <p:txBody>
          <a:bodyPr/>
          <a:lstStyle/>
          <a:p>
            <a:r>
              <a:rPr lang="en-US" sz="2800" dirty="0"/>
              <a:t>The product backlog is a list of what needs to be done to complete the development of the product. </a:t>
            </a:r>
          </a:p>
          <a:p>
            <a:r>
              <a:rPr lang="en-US" sz="2800" dirty="0"/>
              <a:t>The items on this list are called </a:t>
            </a:r>
            <a:r>
              <a:rPr lang="en-US" sz="2800" dirty="0">
                <a:solidFill>
                  <a:srgbClr val="C00000"/>
                </a:solidFill>
              </a:rPr>
              <a:t>product backlog items (PBIs)</a:t>
            </a:r>
            <a:r>
              <a:rPr lang="en-US" sz="2800" dirty="0"/>
              <a:t>. </a:t>
            </a:r>
          </a:p>
          <a:p>
            <a:r>
              <a:rPr lang="en-US" sz="2800" dirty="0"/>
              <a:t>The product backlog may include a variety of different items such as product features to be implemented, user requests, essential development activities and desirable engineering improvements.  </a:t>
            </a:r>
          </a:p>
          <a:p>
            <a:r>
              <a:rPr lang="en-US" sz="2800" dirty="0"/>
              <a:t>The product backlog should always be prioritized so that the items that be implemented first are at the top of the list. </a:t>
            </a:r>
            <a:br>
              <a:rPr lang="en-US" sz="2800" dirty="0"/>
            </a:br>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D60A3B26-C993-D043-9C44-4406F1783EC0}"/>
              </a:ext>
            </a:extLst>
          </p:cNvPr>
          <p:cNvSpPr>
            <a:spLocks noGrp="1"/>
          </p:cNvSpPr>
          <p:nvPr>
            <p:ph type="sldNum" sz="quarter" idx="12"/>
          </p:nvPr>
        </p:nvSpPr>
        <p:spPr/>
        <p:txBody>
          <a:bodyPr/>
          <a:lstStyle/>
          <a:p>
            <a:pPr>
              <a:defRPr/>
            </a:pPr>
            <a:fld id="{E78C9E75-97FD-45D9-8ED3-955348887BB1}" type="slidenum">
              <a:rPr lang="zh-TW" altLang="en-US" smtClean="0"/>
              <a:pPr>
                <a:defRPr/>
              </a:pPr>
              <a:t>72</a:t>
            </a:fld>
            <a:endParaRPr lang="zh-TW" altLang="en-US"/>
          </a:p>
        </p:txBody>
      </p:sp>
      <p:sp>
        <p:nvSpPr>
          <p:cNvPr id="5" name="Footer Placeholder 4">
            <a:extLst>
              <a:ext uri="{FF2B5EF4-FFF2-40B4-BE49-F238E27FC236}">
                <a16:creationId xmlns:a16="http://schemas.microsoft.com/office/drawing/2014/main" id="{CE1ED5B7-2BED-354F-B97F-65F09A015A62}"/>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04311213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361E0-2CE4-1843-8C68-9B6E8287B834}"/>
              </a:ext>
            </a:extLst>
          </p:cNvPr>
          <p:cNvSpPr>
            <a:spLocks noGrp="1"/>
          </p:cNvSpPr>
          <p:nvPr>
            <p:ph type="title"/>
          </p:nvPr>
        </p:nvSpPr>
        <p:spPr>
          <a:xfrm>
            <a:off x="457200" y="144016"/>
            <a:ext cx="8229600" cy="1124744"/>
          </a:xfrm>
        </p:spPr>
        <p:txBody>
          <a:bodyPr/>
          <a:lstStyle/>
          <a:p>
            <a:r>
              <a:rPr lang="en-US" dirty="0">
                <a:solidFill>
                  <a:schemeClr val="tx2"/>
                </a:solidFill>
              </a:rPr>
              <a:t>Examples of </a:t>
            </a:r>
            <a:br>
              <a:rPr lang="en-US" dirty="0">
                <a:solidFill>
                  <a:schemeClr val="tx2"/>
                </a:solidFill>
              </a:rPr>
            </a:br>
            <a:r>
              <a:rPr lang="en-US" dirty="0">
                <a:solidFill>
                  <a:schemeClr val="tx2"/>
                </a:solidFill>
              </a:rPr>
              <a:t>product backlog items (PBIs)</a:t>
            </a:r>
          </a:p>
        </p:txBody>
      </p:sp>
      <p:sp>
        <p:nvSpPr>
          <p:cNvPr id="3" name="Content Placeholder 2">
            <a:extLst>
              <a:ext uri="{FF2B5EF4-FFF2-40B4-BE49-F238E27FC236}">
                <a16:creationId xmlns:a16="http://schemas.microsoft.com/office/drawing/2014/main" id="{6E4B6CA9-6FB7-1942-9F0A-F15D1865D447}"/>
              </a:ext>
            </a:extLst>
          </p:cNvPr>
          <p:cNvSpPr>
            <a:spLocks noGrp="1"/>
          </p:cNvSpPr>
          <p:nvPr>
            <p:ph idx="1"/>
          </p:nvPr>
        </p:nvSpPr>
        <p:spPr>
          <a:xfrm>
            <a:off x="251520" y="1340768"/>
            <a:ext cx="8651875" cy="5179095"/>
          </a:xfrm>
        </p:spPr>
        <p:txBody>
          <a:bodyPr/>
          <a:lstStyle/>
          <a:p>
            <a:pPr marL="0" indent="0">
              <a:buNone/>
            </a:pPr>
            <a:r>
              <a:rPr lang="en-US" sz="2400" dirty="0"/>
              <a:t>1.  As a teacher, I want to be able to configure the group of tools that are available to individual classes. (feature)</a:t>
            </a:r>
          </a:p>
          <a:p>
            <a:pPr marL="0" indent="0">
              <a:buNone/>
            </a:pPr>
            <a:r>
              <a:rPr lang="en-US" sz="2400" dirty="0"/>
              <a:t>2.  As a parent, I want to be able to view my </a:t>
            </a:r>
            <a:r>
              <a:rPr lang="en-US" sz="2400" dirty="0" err="1"/>
              <a:t>childrens</a:t>
            </a:r>
            <a:r>
              <a:rPr lang="en-US" sz="2400" dirty="0"/>
              <a:t>’ work and the assessments made by their teachers. (feature)</a:t>
            </a:r>
          </a:p>
          <a:p>
            <a:pPr marL="0" indent="0">
              <a:buNone/>
            </a:pPr>
            <a:r>
              <a:rPr lang="en-US" sz="2400" dirty="0"/>
              <a:t>3.  As a teacher of young children, I want a pictorial interface for children with limited reading ability. (user request)</a:t>
            </a:r>
          </a:p>
          <a:p>
            <a:pPr marL="0" indent="0">
              <a:buNone/>
            </a:pPr>
            <a:r>
              <a:rPr lang="en-US" sz="2400" dirty="0"/>
              <a:t>4. Establish criteria for the assessment of open source software that might be used as a basis for parts of this system. (development activity)</a:t>
            </a:r>
          </a:p>
          <a:p>
            <a:pPr marL="0" indent="0">
              <a:buNone/>
            </a:pPr>
            <a:r>
              <a:rPr lang="en-US" sz="2400" dirty="0"/>
              <a:t>5.  Refactor user interface code to improve understandability and performance. (engineering improvement)</a:t>
            </a:r>
          </a:p>
          <a:p>
            <a:pPr marL="0" indent="0">
              <a:buNone/>
            </a:pPr>
            <a:r>
              <a:rPr lang="en-US" sz="2400" dirty="0"/>
              <a:t>6.  Implement encryption for all personal user data. (engineering improvement)</a:t>
            </a:r>
          </a:p>
          <a:p>
            <a:pPr marL="0" indent="0">
              <a:buNone/>
            </a:pPr>
            <a:endParaRPr lang="en-US" sz="2400" dirty="0"/>
          </a:p>
          <a:p>
            <a:pPr marL="0" indent="0">
              <a:buNone/>
            </a:pPr>
            <a:endParaRPr lang="en-US" sz="2400" dirty="0"/>
          </a:p>
          <a:p>
            <a:pPr marL="0" indent="0">
              <a:buNone/>
            </a:pPr>
            <a:br>
              <a:rPr lang="en-US" sz="2400" dirty="0"/>
            </a:br>
            <a:endParaRPr lang="en-US" sz="2400" dirty="0"/>
          </a:p>
          <a:p>
            <a:pPr marL="0" indent="0">
              <a:buNone/>
            </a:pPr>
            <a:endParaRPr lang="en-US" sz="2400" dirty="0"/>
          </a:p>
          <a:p>
            <a:pPr marL="0" indent="0">
              <a:buNone/>
            </a:pPr>
            <a:endParaRPr lang="en-US" sz="2400" dirty="0"/>
          </a:p>
        </p:txBody>
      </p:sp>
      <p:sp>
        <p:nvSpPr>
          <p:cNvPr id="4" name="Slide Number Placeholder 3">
            <a:extLst>
              <a:ext uri="{FF2B5EF4-FFF2-40B4-BE49-F238E27FC236}">
                <a16:creationId xmlns:a16="http://schemas.microsoft.com/office/drawing/2014/main" id="{D60A3B26-C993-D043-9C44-4406F1783EC0}"/>
              </a:ext>
            </a:extLst>
          </p:cNvPr>
          <p:cNvSpPr>
            <a:spLocks noGrp="1"/>
          </p:cNvSpPr>
          <p:nvPr>
            <p:ph type="sldNum" sz="quarter" idx="12"/>
          </p:nvPr>
        </p:nvSpPr>
        <p:spPr/>
        <p:txBody>
          <a:bodyPr/>
          <a:lstStyle/>
          <a:p>
            <a:pPr>
              <a:defRPr/>
            </a:pPr>
            <a:fld id="{E78C9E75-97FD-45D9-8ED3-955348887BB1}" type="slidenum">
              <a:rPr lang="zh-TW" altLang="en-US" smtClean="0"/>
              <a:pPr>
                <a:defRPr/>
              </a:pPr>
              <a:t>73</a:t>
            </a:fld>
            <a:endParaRPr lang="zh-TW" altLang="en-US"/>
          </a:p>
        </p:txBody>
      </p:sp>
      <p:sp>
        <p:nvSpPr>
          <p:cNvPr id="5" name="Footer Placeholder 4">
            <a:extLst>
              <a:ext uri="{FF2B5EF4-FFF2-40B4-BE49-F238E27FC236}">
                <a16:creationId xmlns:a16="http://schemas.microsoft.com/office/drawing/2014/main" id="{CE1ED5B7-2BED-354F-B97F-65F09A015A62}"/>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15162547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361E0-2CE4-1843-8C68-9B6E8287B834}"/>
              </a:ext>
            </a:extLst>
          </p:cNvPr>
          <p:cNvSpPr>
            <a:spLocks noGrp="1"/>
          </p:cNvSpPr>
          <p:nvPr>
            <p:ph type="title"/>
          </p:nvPr>
        </p:nvSpPr>
        <p:spPr>
          <a:xfrm>
            <a:off x="457200" y="144016"/>
            <a:ext cx="8229600" cy="1124744"/>
          </a:xfrm>
        </p:spPr>
        <p:txBody>
          <a:bodyPr/>
          <a:lstStyle/>
          <a:p>
            <a:r>
              <a:rPr lang="en-US" dirty="0">
                <a:solidFill>
                  <a:schemeClr val="tx2"/>
                </a:solidFill>
              </a:rPr>
              <a:t>Product backlog item states</a:t>
            </a:r>
          </a:p>
        </p:txBody>
      </p:sp>
      <p:sp>
        <p:nvSpPr>
          <p:cNvPr id="3" name="Content Placeholder 2">
            <a:extLst>
              <a:ext uri="{FF2B5EF4-FFF2-40B4-BE49-F238E27FC236}">
                <a16:creationId xmlns:a16="http://schemas.microsoft.com/office/drawing/2014/main" id="{6E4B6CA9-6FB7-1942-9F0A-F15D1865D447}"/>
              </a:ext>
            </a:extLst>
          </p:cNvPr>
          <p:cNvSpPr>
            <a:spLocks noGrp="1"/>
          </p:cNvSpPr>
          <p:nvPr>
            <p:ph idx="1"/>
          </p:nvPr>
        </p:nvSpPr>
        <p:spPr>
          <a:xfrm>
            <a:off x="251520" y="1340768"/>
            <a:ext cx="8651875" cy="5179095"/>
          </a:xfrm>
        </p:spPr>
        <p:txBody>
          <a:bodyPr/>
          <a:lstStyle/>
          <a:p>
            <a:r>
              <a:rPr lang="en-US" sz="2400" b="1" dirty="0">
                <a:solidFill>
                  <a:srgbClr val="C00000"/>
                </a:solidFill>
              </a:rPr>
              <a:t>Ready for consideration	</a:t>
            </a:r>
            <a:br>
              <a:rPr lang="en-US" sz="2400" dirty="0"/>
            </a:br>
            <a:r>
              <a:rPr lang="en-US" sz="2400" dirty="0"/>
              <a:t>These are high-level ideas and feature descriptions that will be considered for inclusion in the product. They are tentative so may radically change or may not be included in the final product.</a:t>
            </a:r>
          </a:p>
          <a:p>
            <a:r>
              <a:rPr lang="en-US" sz="2400" b="1" dirty="0">
                <a:solidFill>
                  <a:srgbClr val="C00000"/>
                </a:solidFill>
              </a:rPr>
              <a:t>Ready for refinement	</a:t>
            </a:r>
            <a:br>
              <a:rPr lang="en-US" sz="2400" dirty="0"/>
            </a:br>
            <a:r>
              <a:rPr lang="en-US" sz="2400" dirty="0"/>
              <a:t>The team has agreed that this is an important item that should be implemented as part of the current development. There is a reasonably clear definition of what is required. However, work is needed to understand and refine the item.</a:t>
            </a:r>
          </a:p>
          <a:p>
            <a:r>
              <a:rPr lang="en-US" sz="2400" b="1" dirty="0">
                <a:solidFill>
                  <a:srgbClr val="C00000"/>
                </a:solidFill>
              </a:rPr>
              <a:t>Ready for implementation	</a:t>
            </a:r>
            <a:br>
              <a:rPr lang="en-US" sz="2400" dirty="0"/>
            </a:br>
            <a:r>
              <a:rPr lang="en-US" sz="2400" dirty="0"/>
              <a:t>The PBI has enough detail for the team to estimate the effort involved and to implement the item. Dependencies on other items have been identified.</a:t>
            </a:r>
          </a:p>
          <a:p>
            <a:endParaRPr lang="en-US" sz="2400" dirty="0"/>
          </a:p>
          <a:p>
            <a:pPr marL="0" indent="0">
              <a:buNone/>
            </a:pPr>
            <a:endParaRPr lang="en-US" sz="2400" dirty="0"/>
          </a:p>
          <a:p>
            <a:pPr marL="0" indent="0">
              <a:buNone/>
            </a:pPr>
            <a:endParaRPr lang="en-US" sz="2400" dirty="0"/>
          </a:p>
          <a:p>
            <a:pPr marL="0" indent="0">
              <a:buNone/>
            </a:pPr>
            <a:br>
              <a:rPr lang="en-US" sz="2400" dirty="0"/>
            </a:br>
            <a:endParaRPr lang="en-US" sz="2400" dirty="0"/>
          </a:p>
          <a:p>
            <a:pPr marL="0" indent="0">
              <a:buNone/>
            </a:pPr>
            <a:endParaRPr lang="en-US" sz="2400" dirty="0"/>
          </a:p>
          <a:p>
            <a:pPr marL="0" indent="0">
              <a:buNone/>
            </a:pPr>
            <a:endParaRPr lang="en-US" sz="2400" dirty="0"/>
          </a:p>
        </p:txBody>
      </p:sp>
      <p:sp>
        <p:nvSpPr>
          <p:cNvPr id="4" name="Slide Number Placeholder 3">
            <a:extLst>
              <a:ext uri="{FF2B5EF4-FFF2-40B4-BE49-F238E27FC236}">
                <a16:creationId xmlns:a16="http://schemas.microsoft.com/office/drawing/2014/main" id="{D60A3B26-C993-D043-9C44-4406F1783EC0}"/>
              </a:ext>
            </a:extLst>
          </p:cNvPr>
          <p:cNvSpPr>
            <a:spLocks noGrp="1"/>
          </p:cNvSpPr>
          <p:nvPr>
            <p:ph type="sldNum" sz="quarter" idx="12"/>
          </p:nvPr>
        </p:nvSpPr>
        <p:spPr/>
        <p:txBody>
          <a:bodyPr/>
          <a:lstStyle/>
          <a:p>
            <a:pPr>
              <a:defRPr/>
            </a:pPr>
            <a:fld id="{E78C9E75-97FD-45D9-8ED3-955348887BB1}" type="slidenum">
              <a:rPr lang="zh-TW" altLang="en-US" smtClean="0"/>
              <a:pPr>
                <a:defRPr/>
              </a:pPr>
              <a:t>74</a:t>
            </a:fld>
            <a:endParaRPr lang="zh-TW" altLang="en-US"/>
          </a:p>
        </p:txBody>
      </p:sp>
      <p:sp>
        <p:nvSpPr>
          <p:cNvPr id="5" name="Footer Placeholder 4">
            <a:extLst>
              <a:ext uri="{FF2B5EF4-FFF2-40B4-BE49-F238E27FC236}">
                <a16:creationId xmlns:a16="http://schemas.microsoft.com/office/drawing/2014/main" id="{CE1ED5B7-2BED-354F-B97F-65F09A015A62}"/>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13111571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a:extLst>
              <a:ext uri="{FF2B5EF4-FFF2-40B4-BE49-F238E27FC236}">
                <a16:creationId xmlns:a16="http://schemas.microsoft.com/office/drawing/2014/main" id="{18E070AE-1D6B-2A40-9E20-B2632F988A2E}"/>
              </a:ext>
            </a:extLst>
          </p:cNvPr>
          <p:cNvSpPr>
            <a:spLocks noChangeArrowheads="1"/>
          </p:cNvSpPr>
          <p:nvPr/>
        </p:nvSpPr>
        <p:spPr bwMode="auto">
          <a:xfrm>
            <a:off x="6368643" y="1799218"/>
            <a:ext cx="1947773" cy="4755557"/>
          </a:xfrm>
          <a:prstGeom prst="roundRect">
            <a:avLst>
              <a:gd name="adj" fmla="val 2708"/>
            </a:avLst>
          </a:prstGeom>
          <a:solidFill>
            <a:srgbClr val="FFD579">
              <a:alpha val="78824"/>
            </a:srgbClr>
          </a:solidFill>
          <a:ln w="19050">
            <a:no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000" dirty="0">
              <a:latin typeface="+mn-lt"/>
              <a:ea typeface="+mn-ea"/>
            </a:endParaRPr>
          </a:p>
        </p:txBody>
      </p:sp>
      <p:sp>
        <p:nvSpPr>
          <p:cNvPr id="15" name="Rounded Rectangle 14">
            <a:extLst>
              <a:ext uri="{FF2B5EF4-FFF2-40B4-BE49-F238E27FC236}">
                <a16:creationId xmlns:a16="http://schemas.microsoft.com/office/drawing/2014/main" id="{B6A419A4-AA28-A34A-9326-F976808E371C}"/>
              </a:ext>
            </a:extLst>
          </p:cNvPr>
          <p:cNvSpPr>
            <a:spLocks noChangeArrowheads="1"/>
          </p:cNvSpPr>
          <p:nvPr/>
        </p:nvSpPr>
        <p:spPr bwMode="auto">
          <a:xfrm>
            <a:off x="827584" y="1799218"/>
            <a:ext cx="1870848" cy="4648207"/>
          </a:xfrm>
          <a:prstGeom prst="roundRect">
            <a:avLst>
              <a:gd name="adj" fmla="val 2708"/>
            </a:avLst>
          </a:prstGeom>
          <a:solidFill>
            <a:srgbClr val="76D6FF">
              <a:alpha val="89020"/>
            </a:srgbClr>
          </a:solidFill>
          <a:ln w="19050">
            <a:no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000" dirty="0">
              <a:latin typeface="+mn-lt"/>
              <a:ea typeface="+mn-ea"/>
            </a:endParaRPr>
          </a:p>
        </p:txBody>
      </p:sp>
      <p:sp>
        <p:nvSpPr>
          <p:cNvPr id="2" name="Title 1">
            <a:extLst>
              <a:ext uri="{FF2B5EF4-FFF2-40B4-BE49-F238E27FC236}">
                <a16:creationId xmlns:a16="http://schemas.microsoft.com/office/drawing/2014/main" id="{427841DB-53ED-9A45-8A9F-423513A29AA2}"/>
              </a:ext>
            </a:extLst>
          </p:cNvPr>
          <p:cNvSpPr>
            <a:spLocks noGrp="1"/>
          </p:cNvSpPr>
          <p:nvPr>
            <p:ph type="title"/>
          </p:nvPr>
        </p:nvSpPr>
        <p:spPr>
          <a:xfrm>
            <a:off x="616521" y="114005"/>
            <a:ext cx="8229600" cy="904022"/>
          </a:xfrm>
        </p:spPr>
        <p:txBody>
          <a:bodyPr/>
          <a:lstStyle/>
          <a:p>
            <a:r>
              <a:rPr lang="en-US" dirty="0">
                <a:solidFill>
                  <a:schemeClr val="tx2"/>
                </a:solidFill>
              </a:rPr>
              <a:t>Product backlog activities</a:t>
            </a:r>
          </a:p>
        </p:txBody>
      </p:sp>
      <p:sp>
        <p:nvSpPr>
          <p:cNvPr id="4" name="Slide Number Placeholder 3">
            <a:extLst>
              <a:ext uri="{FF2B5EF4-FFF2-40B4-BE49-F238E27FC236}">
                <a16:creationId xmlns:a16="http://schemas.microsoft.com/office/drawing/2014/main" id="{2FE7D38F-0DBF-CF49-95E3-72B4C63F76C1}"/>
              </a:ext>
            </a:extLst>
          </p:cNvPr>
          <p:cNvSpPr>
            <a:spLocks noGrp="1"/>
          </p:cNvSpPr>
          <p:nvPr>
            <p:ph type="sldNum" sz="quarter" idx="12"/>
          </p:nvPr>
        </p:nvSpPr>
        <p:spPr/>
        <p:txBody>
          <a:bodyPr/>
          <a:lstStyle/>
          <a:p>
            <a:pPr>
              <a:defRPr/>
            </a:pPr>
            <a:fld id="{E78C9E75-97FD-45D9-8ED3-955348887BB1}" type="slidenum">
              <a:rPr lang="zh-TW" altLang="en-US" smtClean="0"/>
              <a:pPr>
                <a:defRPr/>
              </a:pPr>
              <a:t>75</a:t>
            </a:fld>
            <a:endParaRPr lang="zh-TW" altLang="en-US"/>
          </a:p>
        </p:txBody>
      </p:sp>
      <p:sp>
        <p:nvSpPr>
          <p:cNvPr id="6" name="Rounded Rectangle 5">
            <a:extLst>
              <a:ext uri="{FF2B5EF4-FFF2-40B4-BE49-F238E27FC236}">
                <a16:creationId xmlns:a16="http://schemas.microsoft.com/office/drawing/2014/main" id="{8AA12DF4-A37E-0A49-AA86-A511F362E5A7}"/>
              </a:ext>
            </a:extLst>
          </p:cNvPr>
          <p:cNvSpPr>
            <a:spLocks noChangeArrowheads="1"/>
          </p:cNvSpPr>
          <p:nvPr/>
        </p:nvSpPr>
        <p:spPr bwMode="auto">
          <a:xfrm>
            <a:off x="3522875" y="2023306"/>
            <a:ext cx="2090433" cy="759574"/>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Refinement</a:t>
            </a:r>
          </a:p>
        </p:txBody>
      </p:sp>
      <p:sp>
        <p:nvSpPr>
          <p:cNvPr id="9" name="Rounded Rectangle 8">
            <a:extLst>
              <a:ext uri="{FF2B5EF4-FFF2-40B4-BE49-F238E27FC236}">
                <a16:creationId xmlns:a16="http://schemas.microsoft.com/office/drawing/2014/main" id="{D5B6B77B-4E18-ED4C-89FD-D405F84EB58F}"/>
              </a:ext>
            </a:extLst>
          </p:cNvPr>
          <p:cNvSpPr>
            <a:spLocks noChangeArrowheads="1"/>
          </p:cNvSpPr>
          <p:nvPr/>
        </p:nvSpPr>
        <p:spPr bwMode="auto">
          <a:xfrm>
            <a:off x="1137534" y="2135006"/>
            <a:ext cx="1274226" cy="470420"/>
          </a:xfrm>
          <a:prstGeom prst="roundRect">
            <a:avLst>
              <a:gd name="adj" fmla="val 9274"/>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PBI 1</a:t>
            </a:r>
          </a:p>
        </p:txBody>
      </p:sp>
      <p:sp>
        <p:nvSpPr>
          <p:cNvPr id="10" name="Rounded Rectangle 9">
            <a:extLst>
              <a:ext uri="{FF2B5EF4-FFF2-40B4-BE49-F238E27FC236}">
                <a16:creationId xmlns:a16="http://schemas.microsoft.com/office/drawing/2014/main" id="{1764C0E5-B4E3-B343-8F95-F4B70187EEA1}"/>
              </a:ext>
            </a:extLst>
          </p:cNvPr>
          <p:cNvSpPr>
            <a:spLocks noChangeArrowheads="1"/>
          </p:cNvSpPr>
          <p:nvPr/>
        </p:nvSpPr>
        <p:spPr bwMode="auto">
          <a:xfrm>
            <a:off x="6732240" y="1971674"/>
            <a:ext cx="1256068" cy="494605"/>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PBI 1.1</a:t>
            </a:r>
          </a:p>
        </p:txBody>
      </p:sp>
      <p:sp>
        <p:nvSpPr>
          <p:cNvPr id="16" name="TextBox 15">
            <a:extLst>
              <a:ext uri="{FF2B5EF4-FFF2-40B4-BE49-F238E27FC236}">
                <a16:creationId xmlns:a16="http://schemas.microsoft.com/office/drawing/2014/main" id="{AE0246AF-CD10-F745-BEC9-4F7DEE90A920}"/>
              </a:ext>
            </a:extLst>
          </p:cNvPr>
          <p:cNvSpPr txBox="1"/>
          <p:nvPr/>
        </p:nvSpPr>
        <p:spPr>
          <a:xfrm>
            <a:off x="467544" y="1268760"/>
            <a:ext cx="2888733" cy="461665"/>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PRODUCT BACKLOG</a:t>
            </a:r>
          </a:p>
        </p:txBody>
      </p:sp>
      <p:cxnSp>
        <p:nvCxnSpPr>
          <p:cNvPr id="23" name="Straight Arrow Connector 22">
            <a:extLst>
              <a:ext uri="{FF2B5EF4-FFF2-40B4-BE49-F238E27FC236}">
                <a16:creationId xmlns:a16="http://schemas.microsoft.com/office/drawing/2014/main" id="{E2AC257D-5A20-9C4E-AA6E-57938CE96054}"/>
              </a:ext>
            </a:extLst>
          </p:cNvPr>
          <p:cNvCxnSpPr>
            <a:cxnSpLocks/>
            <a:stCxn id="47" idx="3"/>
          </p:cNvCxnSpPr>
          <p:nvPr/>
        </p:nvCxnSpPr>
        <p:spPr>
          <a:xfrm>
            <a:off x="5582313" y="3550177"/>
            <a:ext cx="78633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Rounded Rectangle 32">
            <a:extLst>
              <a:ext uri="{FF2B5EF4-FFF2-40B4-BE49-F238E27FC236}">
                <a16:creationId xmlns:a16="http://schemas.microsoft.com/office/drawing/2014/main" id="{FF546DF6-867B-474B-A74E-5D8F3EA9D3DF}"/>
              </a:ext>
            </a:extLst>
          </p:cNvPr>
          <p:cNvSpPr>
            <a:spLocks noChangeArrowheads="1"/>
          </p:cNvSpPr>
          <p:nvPr/>
        </p:nvSpPr>
        <p:spPr bwMode="auto">
          <a:xfrm>
            <a:off x="6732240" y="2630739"/>
            <a:ext cx="1256068" cy="494605"/>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PBI 1.2</a:t>
            </a:r>
          </a:p>
        </p:txBody>
      </p:sp>
      <p:sp>
        <p:nvSpPr>
          <p:cNvPr id="34" name="Rounded Rectangle 33">
            <a:extLst>
              <a:ext uri="{FF2B5EF4-FFF2-40B4-BE49-F238E27FC236}">
                <a16:creationId xmlns:a16="http://schemas.microsoft.com/office/drawing/2014/main" id="{4F0D9DDB-4618-564E-BB79-ACC81DD37C94}"/>
              </a:ext>
            </a:extLst>
          </p:cNvPr>
          <p:cNvSpPr>
            <a:spLocks noChangeArrowheads="1"/>
          </p:cNvSpPr>
          <p:nvPr/>
        </p:nvSpPr>
        <p:spPr bwMode="auto">
          <a:xfrm>
            <a:off x="6732240" y="3289804"/>
            <a:ext cx="1256068" cy="494605"/>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PBI 2E</a:t>
            </a:r>
          </a:p>
        </p:txBody>
      </p:sp>
      <p:sp>
        <p:nvSpPr>
          <p:cNvPr id="35" name="Rounded Rectangle 34">
            <a:extLst>
              <a:ext uri="{FF2B5EF4-FFF2-40B4-BE49-F238E27FC236}">
                <a16:creationId xmlns:a16="http://schemas.microsoft.com/office/drawing/2014/main" id="{A674E403-04A4-C24C-BA71-79B84206BA06}"/>
              </a:ext>
            </a:extLst>
          </p:cNvPr>
          <p:cNvSpPr>
            <a:spLocks noChangeArrowheads="1"/>
          </p:cNvSpPr>
          <p:nvPr/>
        </p:nvSpPr>
        <p:spPr bwMode="auto">
          <a:xfrm>
            <a:off x="6732240" y="3948869"/>
            <a:ext cx="1256068" cy="494605"/>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PBI 3E</a:t>
            </a:r>
          </a:p>
        </p:txBody>
      </p:sp>
      <p:sp>
        <p:nvSpPr>
          <p:cNvPr id="37" name="Rounded Rectangle 36">
            <a:extLst>
              <a:ext uri="{FF2B5EF4-FFF2-40B4-BE49-F238E27FC236}">
                <a16:creationId xmlns:a16="http://schemas.microsoft.com/office/drawing/2014/main" id="{DADF9B83-5EA0-D549-9587-0E4769249DED}"/>
              </a:ext>
            </a:extLst>
          </p:cNvPr>
          <p:cNvSpPr>
            <a:spLocks noChangeArrowheads="1"/>
          </p:cNvSpPr>
          <p:nvPr/>
        </p:nvSpPr>
        <p:spPr bwMode="auto">
          <a:xfrm>
            <a:off x="6732240" y="4607934"/>
            <a:ext cx="1256068" cy="494605"/>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PBI 4</a:t>
            </a:r>
          </a:p>
        </p:txBody>
      </p:sp>
      <p:sp>
        <p:nvSpPr>
          <p:cNvPr id="38" name="Rounded Rectangle 37">
            <a:extLst>
              <a:ext uri="{FF2B5EF4-FFF2-40B4-BE49-F238E27FC236}">
                <a16:creationId xmlns:a16="http://schemas.microsoft.com/office/drawing/2014/main" id="{97C0032A-12E9-4440-ACD3-8B6E6C242D39}"/>
              </a:ext>
            </a:extLst>
          </p:cNvPr>
          <p:cNvSpPr>
            <a:spLocks noChangeArrowheads="1"/>
          </p:cNvSpPr>
          <p:nvPr/>
        </p:nvSpPr>
        <p:spPr bwMode="auto">
          <a:xfrm>
            <a:off x="6732240" y="5266999"/>
            <a:ext cx="1256068" cy="494605"/>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PBI 5</a:t>
            </a:r>
          </a:p>
        </p:txBody>
      </p:sp>
      <p:sp>
        <p:nvSpPr>
          <p:cNvPr id="39" name="Rounded Rectangle 38">
            <a:extLst>
              <a:ext uri="{FF2B5EF4-FFF2-40B4-BE49-F238E27FC236}">
                <a16:creationId xmlns:a16="http://schemas.microsoft.com/office/drawing/2014/main" id="{1E11951C-4024-5346-8F98-6715CC5FD325}"/>
              </a:ext>
            </a:extLst>
          </p:cNvPr>
          <p:cNvSpPr>
            <a:spLocks noChangeArrowheads="1"/>
          </p:cNvSpPr>
          <p:nvPr/>
        </p:nvSpPr>
        <p:spPr bwMode="auto">
          <a:xfrm>
            <a:off x="6732240" y="5926063"/>
            <a:ext cx="1256068" cy="494605"/>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PBI 6</a:t>
            </a:r>
          </a:p>
        </p:txBody>
      </p:sp>
      <p:sp>
        <p:nvSpPr>
          <p:cNvPr id="41" name="Rounded Rectangle 40">
            <a:extLst>
              <a:ext uri="{FF2B5EF4-FFF2-40B4-BE49-F238E27FC236}">
                <a16:creationId xmlns:a16="http://schemas.microsoft.com/office/drawing/2014/main" id="{F5BEDA5E-F3F5-CE41-9C58-8BA33DE51E43}"/>
              </a:ext>
            </a:extLst>
          </p:cNvPr>
          <p:cNvSpPr>
            <a:spLocks noChangeArrowheads="1"/>
          </p:cNvSpPr>
          <p:nvPr/>
        </p:nvSpPr>
        <p:spPr bwMode="auto">
          <a:xfrm>
            <a:off x="1137534" y="2890552"/>
            <a:ext cx="1274226" cy="470420"/>
          </a:xfrm>
          <a:prstGeom prst="roundRect">
            <a:avLst>
              <a:gd name="adj" fmla="val 9274"/>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PBI 2</a:t>
            </a:r>
          </a:p>
        </p:txBody>
      </p:sp>
      <p:sp>
        <p:nvSpPr>
          <p:cNvPr id="43" name="Rounded Rectangle 42">
            <a:extLst>
              <a:ext uri="{FF2B5EF4-FFF2-40B4-BE49-F238E27FC236}">
                <a16:creationId xmlns:a16="http://schemas.microsoft.com/office/drawing/2014/main" id="{9ADFC961-09A4-3B46-8117-6184B4CE9E29}"/>
              </a:ext>
            </a:extLst>
          </p:cNvPr>
          <p:cNvSpPr>
            <a:spLocks noChangeArrowheads="1"/>
          </p:cNvSpPr>
          <p:nvPr/>
        </p:nvSpPr>
        <p:spPr bwMode="auto">
          <a:xfrm>
            <a:off x="1137534" y="3646098"/>
            <a:ext cx="1274226" cy="470420"/>
          </a:xfrm>
          <a:prstGeom prst="roundRect">
            <a:avLst>
              <a:gd name="adj" fmla="val 9274"/>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PBI 3</a:t>
            </a:r>
          </a:p>
        </p:txBody>
      </p:sp>
      <p:sp>
        <p:nvSpPr>
          <p:cNvPr id="44" name="Rounded Rectangle 43">
            <a:extLst>
              <a:ext uri="{FF2B5EF4-FFF2-40B4-BE49-F238E27FC236}">
                <a16:creationId xmlns:a16="http://schemas.microsoft.com/office/drawing/2014/main" id="{7162F1B3-99CC-5C45-B68B-FEA5B82800F9}"/>
              </a:ext>
            </a:extLst>
          </p:cNvPr>
          <p:cNvSpPr>
            <a:spLocks noChangeArrowheads="1"/>
          </p:cNvSpPr>
          <p:nvPr/>
        </p:nvSpPr>
        <p:spPr bwMode="auto">
          <a:xfrm>
            <a:off x="1137534" y="4401644"/>
            <a:ext cx="1274226" cy="470420"/>
          </a:xfrm>
          <a:prstGeom prst="roundRect">
            <a:avLst>
              <a:gd name="adj" fmla="val 9274"/>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PBI 4</a:t>
            </a:r>
          </a:p>
        </p:txBody>
      </p:sp>
      <p:sp>
        <p:nvSpPr>
          <p:cNvPr id="45" name="Rounded Rectangle 44">
            <a:extLst>
              <a:ext uri="{FF2B5EF4-FFF2-40B4-BE49-F238E27FC236}">
                <a16:creationId xmlns:a16="http://schemas.microsoft.com/office/drawing/2014/main" id="{9DC3BE13-0882-A34E-B5AC-083585BF2E06}"/>
              </a:ext>
            </a:extLst>
          </p:cNvPr>
          <p:cNvSpPr>
            <a:spLocks noChangeArrowheads="1"/>
          </p:cNvSpPr>
          <p:nvPr/>
        </p:nvSpPr>
        <p:spPr bwMode="auto">
          <a:xfrm>
            <a:off x="1137534" y="5157192"/>
            <a:ext cx="1274226" cy="470420"/>
          </a:xfrm>
          <a:prstGeom prst="roundRect">
            <a:avLst>
              <a:gd name="adj" fmla="val 9274"/>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PBI 5</a:t>
            </a:r>
          </a:p>
        </p:txBody>
      </p:sp>
      <p:sp>
        <p:nvSpPr>
          <p:cNvPr id="46" name="TextBox 45">
            <a:extLst>
              <a:ext uri="{FF2B5EF4-FFF2-40B4-BE49-F238E27FC236}">
                <a16:creationId xmlns:a16="http://schemas.microsoft.com/office/drawing/2014/main" id="{3F658EEC-9741-5E42-A431-14817ED8A2AE}"/>
              </a:ext>
            </a:extLst>
          </p:cNvPr>
          <p:cNvSpPr txBox="1"/>
          <p:nvPr/>
        </p:nvSpPr>
        <p:spPr>
          <a:xfrm>
            <a:off x="5787723" y="941819"/>
            <a:ext cx="2888733"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REVISED</a:t>
            </a:r>
          </a:p>
          <a:p>
            <a:pPr algn="ctr"/>
            <a:r>
              <a:rPr lang="en-US" sz="2400" b="1" dirty="0">
                <a:solidFill>
                  <a:schemeClr val="accent1"/>
                </a:solidFill>
                <a:latin typeface="Calibri" panose="020F0502020204030204" pitchFamily="34" charset="0"/>
                <a:cs typeface="Calibri" panose="020F0502020204030204" pitchFamily="34" charset="0"/>
              </a:rPr>
              <a:t>PRODUCT BACKLOG</a:t>
            </a:r>
          </a:p>
        </p:txBody>
      </p:sp>
      <p:sp>
        <p:nvSpPr>
          <p:cNvPr id="47" name="Rounded Rectangle 46">
            <a:extLst>
              <a:ext uri="{FF2B5EF4-FFF2-40B4-BE49-F238E27FC236}">
                <a16:creationId xmlns:a16="http://schemas.microsoft.com/office/drawing/2014/main" id="{C17FEBFF-90FA-6342-8ED2-F8B3BA13221B}"/>
              </a:ext>
            </a:extLst>
          </p:cNvPr>
          <p:cNvSpPr>
            <a:spLocks noChangeArrowheads="1"/>
          </p:cNvSpPr>
          <p:nvPr/>
        </p:nvSpPr>
        <p:spPr bwMode="auto">
          <a:xfrm>
            <a:off x="3491880" y="3170390"/>
            <a:ext cx="2090433" cy="759574"/>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Estimation</a:t>
            </a:r>
          </a:p>
        </p:txBody>
      </p:sp>
      <p:sp>
        <p:nvSpPr>
          <p:cNvPr id="48" name="Rounded Rectangle 47">
            <a:extLst>
              <a:ext uri="{FF2B5EF4-FFF2-40B4-BE49-F238E27FC236}">
                <a16:creationId xmlns:a16="http://schemas.microsoft.com/office/drawing/2014/main" id="{8CE58363-14D2-4C43-951E-522DB1233E8C}"/>
              </a:ext>
            </a:extLst>
          </p:cNvPr>
          <p:cNvSpPr>
            <a:spLocks noChangeArrowheads="1"/>
          </p:cNvSpPr>
          <p:nvPr/>
        </p:nvSpPr>
        <p:spPr bwMode="auto">
          <a:xfrm>
            <a:off x="3491880" y="4317474"/>
            <a:ext cx="2090433" cy="759574"/>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Prioritization</a:t>
            </a:r>
          </a:p>
        </p:txBody>
      </p:sp>
      <p:sp>
        <p:nvSpPr>
          <p:cNvPr id="49" name="Rounded Rectangle 48">
            <a:extLst>
              <a:ext uri="{FF2B5EF4-FFF2-40B4-BE49-F238E27FC236}">
                <a16:creationId xmlns:a16="http://schemas.microsoft.com/office/drawing/2014/main" id="{1BB6E006-4E81-6345-90B5-080D1F7AA614}"/>
              </a:ext>
            </a:extLst>
          </p:cNvPr>
          <p:cNvSpPr>
            <a:spLocks noChangeArrowheads="1"/>
          </p:cNvSpPr>
          <p:nvPr/>
        </p:nvSpPr>
        <p:spPr bwMode="auto">
          <a:xfrm>
            <a:off x="3494677" y="5464559"/>
            <a:ext cx="2090433" cy="759574"/>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Creation</a:t>
            </a:r>
          </a:p>
        </p:txBody>
      </p:sp>
      <p:cxnSp>
        <p:nvCxnSpPr>
          <p:cNvPr id="50" name="Straight Arrow Connector 49">
            <a:extLst>
              <a:ext uri="{FF2B5EF4-FFF2-40B4-BE49-F238E27FC236}">
                <a16:creationId xmlns:a16="http://schemas.microsoft.com/office/drawing/2014/main" id="{E0C634A6-612C-2742-A6B9-5F9E06523BE9}"/>
              </a:ext>
            </a:extLst>
          </p:cNvPr>
          <p:cNvCxnSpPr>
            <a:cxnSpLocks/>
          </p:cNvCxnSpPr>
          <p:nvPr/>
        </p:nvCxnSpPr>
        <p:spPr>
          <a:xfrm>
            <a:off x="5613308" y="2403093"/>
            <a:ext cx="755335"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E7F17D4D-6EEA-B449-93F7-520545EB6EDD}"/>
              </a:ext>
            </a:extLst>
          </p:cNvPr>
          <p:cNvCxnSpPr>
            <a:cxnSpLocks/>
          </p:cNvCxnSpPr>
          <p:nvPr/>
        </p:nvCxnSpPr>
        <p:spPr>
          <a:xfrm>
            <a:off x="5582313" y="4697261"/>
            <a:ext cx="78633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EF39BC9F-3FBB-874B-87C5-5B66F84963A4}"/>
              </a:ext>
            </a:extLst>
          </p:cNvPr>
          <p:cNvCxnSpPr>
            <a:cxnSpLocks/>
          </p:cNvCxnSpPr>
          <p:nvPr/>
        </p:nvCxnSpPr>
        <p:spPr>
          <a:xfrm>
            <a:off x="5582313" y="5844346"/>
            <a:ext cx="78633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B0AC0BFC-E46A-C046-B0F1-1330C02D2F0A}"/>
              </a:ext>
            </a:extLst>
          </p:cNvPr>
          <p:cNvCxnSpPr>
            <a:cxnSpLocks/>
          </p:cNvCxnSpPr>
          <p:nvPr/>
        </p:nvCxnSpPr>
        <p:spPr>
          <a:xfrm>
            <a:off x="2699792" y="3583103"/>
            <a:ext cx="78633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9DBCCE02-C91C-FE48-B5B2-8CD612F947D0}"/>
              </a:ext>
            </a:extLst>
          </p:cNvPr>
          <p:cNvCxnSpPr>
            <a:cxnSpLocks/>
          </p:cNvCxnSpPr>
          <p:nvPr/>
        </p:nvCxnSpPr>
        <p:spPr>
          <a:xfrm>
            <a:off x="2698432" y="2436019"/>
            <a:ext cx="78769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EC372D96-A650-764F-A2E2-FA5EF1025B1A}"/>
              </a:ext>
            </a:extLst>
          </p:cNvPr>
          <p:cNvCxnSpPr>
            <a:cxnSpLocks/>
          </p:cNvCxnSpPr>
          <p:nvPr/>
        </p:nvCxnSpPr>
        <p:spPr>
          <a:xfrm>
            <a:off x="2699792" y="4730187"/>
            <a:ext cx="78633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9C76A9E0-02D2-A74F-9708-4CF66ABE792B}"/>
              </a:ext>
            </a:extLst>
          </p:cNvPr>
          <p:cNvCxnSpPr>
            <a:cxnSpLocks/>
          </p:cNvCxnSpPr>
          <p:nvPr/>
        </p:nvCxnSpPr>
        <p:spPr>
          <a:xfrm>
            <a:off x="2699792" y="5877272"/>
            <a:ext cx="78633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3" name="Footer Placeholder 4">
            <a:extLst>
              <a:ext uri="{FF2B5EF4-FFF2-40B4-BE49-F238E27FC236}">
                <a16:creationId xmlns:a16="http://schemas.microsoft.com/office/drawing/2014/main" id="{7A85E748-8E84-EB42-BC0B-43303CE6AA5A}"/>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08730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BD80E-C43A-9647-9C89-5A4E19E6C0DD}"/>
              </a:ext>
            </a:extLst>
          </p:cNvPr>
          <p:cNvSpPr>
            <a:spLocks noGrp="1"/>
          </p:cNvSpPr>
          <p:nvPr>
            <p:ph type="title"/>
          </p:nvPr>
        </p:nvSpPr>
        <p:spPr>
          <a:xfrm>
            <a:off x="457200" y="0"/>
            <a:ext cx="8229600" cy="869514"/>
          </a:xfrm>
        </p:spPr>
        <p:txBody>
          <a:bodyPr/>
          <a:lstStyle/>
          <a:p>
            <a:r>
              <a:rPr lang="en-US" dirty="0">
                <a:solidFill>
                  <a:schemeClr val="tx2"/>
                </a:solidFill>
              </a:rPr>
              <a:t>Sprint activities</a:t>
            </a:r>
          </a:p>
        </p:txBody>
      </p:sp>
      <p:sp>
        <p:nvSpPr>
          <p:cNvPr id="4" name="Slide Number Placeholder 3">
            <a:extLst>
              <a:ext uri="{FF2B5EF4-FFF2-40B4-BE49-F238E27FC236}">
                <a16:creationId xmlns:a16="http://schemas.microsoft.com/office/drawing/2014/main" id="{96C5DDEF-2E09-9C4D-B339-D5372AA4D087}"/>
              </a:ext>
            </a:extLst>
          </p:cNvPr>
          <p:cNvSpPr>
            <a:spLocks noGrp="1"/>
          </p:cNvSpPr>
          <p:nvPr>
            <p:ph type="sldNum" sz="quarter" idx="12"/>
          </p:nvPr>
        </p:nvSpPr>
        <p:spPr/>
        <p:txBody>
          <a:bodyPr/>
          <a:lstStyle/>
          <a:p>
            <a:pPr>
              <a:defRPr/>
            </a:pPr>
            <a:fld id="{E78C9E75-97FD-45D9-8ED3-955348887BB1}" type="slidenum">
              <a:rPr lang="zh-TW" altLang="en-US" smtClean="0"/>
              <a:pPr>
                <a:defRPr/>
              </a:pPr>
              <a:t>76</a:t>
            </a:fld>
            <a:endParaRPr lang="zh-TW" altLang="en-US"/>
          </a:p>
        </p:txBody>
      </p:sp>
      <p:grpSp>
        <p:nvGrpSpPr>
          <p:cNvPr id="30" name="Group 29">
            <a:extLst>
              <a:ext uri="{FF2B5EF4-FFF2-40B4-BE49-F238E27FC236}">
                <a16:creationId xmlns:a16="http://schemas.microsoft.com/office/drawing/2014/main" id="{DC35D8FC-C12A-954F-A490-27248375B851}"/>
              </a:ext>
            </a:extLst>
          </p:cNvPr>
          <p:cNvGrpSpPr/>
          <p:nvPr/>
        </p:nvGrpSpPr>
        <p:grpSpPr>
          <a:xfrm>
            <a:off x="3269211" y="764704"/>
            <a:ext cx="2743200" cy="2743200"/>
            <a:chOff x="3635896" y="2050504"/>
            <a:chExt cx="4114800" cy="4114800"/>
          </a:xfrm>
        </p:grpSpPr>
        <p:sp>
          <p:nvSpPr>
            <p:cNvPr id="14" name="Arc 13">
              <a:extLst>
                <a:ext uri="{FF2B5EF4-FFF2-40B4-BE49-F238E27FC236}">
                  <a16:creationId xmlns:a16="http://schemas.microsoft.com/office/drawing/2014/main" id="{B8B2CFE7-331C-6845-87D0-CDD2927ECB80}"/>
                </a:ext>
              </a:extLst>
            </p:cNvPr>
            <p:cNvSpPr/>
            <p:nvPr/>
          </p:nvSpPr>
          <p:spPr>
            <a:xfrm>
              <a:off x="3635896" y="2050504"/>
              <a:ext cx="4114800" cy="4114800"/>
            </a:xfrm>
            <a:prstGeom prst="arc">
              <a:avLst>
                <a:gd name="adj1" fmla="val 7269066"/>
                <a:gd name="adj2" fmla="val 9769056"/>
              </a:avLst>
            </a:prstGeom>
            <a:noFill/>
            <a:ln w="152400">
              <a:solidFill>
                <a:schemeClr val="accent5">
                  <a:lumMod val="40000"/>
                  <a:lumOff val="6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CB90CBE0-5C72-A24E-A4D2-6D4889E45492}"/>
                </a:ext>
              </a:extLst>
            </p:cNvPr>
            <p:cNvSpPr/>
            <p:nvPr/>
          </p:nvSpPr>
          <p:spPr>
            <a:xfrm>
              <a:off x="3635896" y="2050504"/>
              <a:ext cx="4114800" cy="4114800"/>
            </a:xfrm>
            <a:prstGeom prst="arc">
              <a:avLst>
                <a:gd name="adj1" fmla="val 1042350"/>
                <a:gd name="adj2" fmla="val 3478993"/>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2" name="Footer Placeholder 4">
            <a:extLst>
              <a:ext uri="{FF2B5EF4-FFF2-40B4-BE49-F238E27FC236}">
                <a16:creationId xmlns:a16="http://schemas.microsoft.com/office/drawing/2014/main" id="{12DA2974-A518-594E-BD3A-663B1E8C3E2D}"/>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31" name="Group 30">
            <a:extLst>
              <a:ext uri="{FF2B5EF4-FFF2-40B4-BE49-F238E27FC236}">
                <a16:creationId xmlns:a16="http://schemas.microsoft.com/office/drawing/2014/main" id="{14310BA6-E7DA-8142-BAB2-60D5D332E3F1}"/>
              </a:ext>
            </a:extLst>
          </p:cNvPr>
          <p:cNvGrpSpPr/>
          <p:nvPr/>
        </p:nvGrpSpPr>
        <p:grpSpPr>
          <a:xfrm>
            <a:off x="3296214" y="3289564"/>
            <a:ext cx="2743200" cy="2743200"/>
            <a:chOff x="3635896" y="2050504"/>
            <a:chExt cx="4114800" cy="4114800"/>
          </a:xfrm>
        </p:grpSpPr>
        <p:sp>
          <p:nvSpPr>
            <p:cNvPr id="38" name="Arc 37">
              <a:extLst>
                <a:ext uri="{FF2B5EF4-FFF2-40B4-BE49-F238E27FC236}">
                  <a16:creationId xmlns:a16="http://schemas.microsoft.com/office/drawing/2014/main" id="{F22D0E8D-43A6-044D-A53A-21D83FA894C7}"/>
                </a:ext>
              </a:extLst>
            </p:cNvPr>
            <p:cNvSpPr/>
            <p:nvPr/>
          </p:nvSpPr>
          <p:spPr>
            <a:xfrm>
              <a:off x="3635896" y="2050504"/>
              <a:ext cx="4114800" cy="4114800"/>
            </a:xfrm>
            <a:prstGeom prst="arc">
              <a:avLst>
                <a:gd name="adj1" fmla="val 18655533"/>
                <a:gd name="adj2" fmla="val 20841308"/>
              </a:avLst>
            </a:prstGeom>
            <a:noFill/>
            <a:ln w="152400">
              <a:solidFill>
                <a:schemeClr val="tx2">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9" name="Arc 38">
              <a:extLst>
                <a:ext uri="{FF2B5EF4-FFF2-40B4-BE49-F238E27FC236}">
                  <a16:creationId xmlns:a16="http://schemas.microsoft.com/office/drawing/2014/main" id="{CD5DC7D5-94B3-0B43-ADB1-6661A6C5CC06}"/>
                </a:ext>
              </a:extLst>
            </p:cNvPr>
            <p:cNvSpPr/>
            <p:nvPr/>
          </p:nvSpPr>
          <p:spPr>
            <a:xfrm>
              <a:off x="3635896" y="2050504"/>
              <a:ext cx="4114800" cy="4114800"/>
            </a:xfrm>
            <a:prstGeom prst="arc">
              <a:avLst>
                <a:gd name="adj1" fmla="val 896466"/>
                <a:gd name="adj2" fmla="val 3737289"/>
              </a:avLst>
            </a:prstGeom>
            <a:noFill/>
            <a:ln w="152400">
              <a:solidFill>
                <a:schemeClr val="tx2">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a:extLst>
                <a:ext uri="{FF2B5EF4-FFF2-40B4-BE49-F238E27FC236}">
                  <a16:creationId xmlns:a16="http://schemas.microsoft.com/office/drawing/2014/main" id="{2DEEBBF7-6B41-264B-955D-C44EE6C0D0C5}"/>
                </a:ext>
              </a:extLst>
            </p:cNvPr>
            <p:cNvSpPr/>
            <p:nvPr/>
          </p:nvSpPr>
          <p:spPr>
            <a:xfrm>
              <a:off x="3635896" y="2050504"/>
              <a:ext cx="4114800" cy="4114800"/>
            </a:xfrm>
            <a:prstGeom prst="arc">
              <a:avLst>
                <a:gd name="adj1" fmla="val 11419534"/>
                <a:gd name="adj2" fmla="val 14140073"/>
              </a:avLst>
            </a:prstGeom>
            <a:noFill/>
            <a:ln w="152400">
              <a:solidFill>
                <a:schemeClr val="accent1">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Arc 40">
              <a:extLst>
                <a:ext uri="{FF2B5EF4-FFF2-40B4-BE49-F238E27FC236}">
                  <a16:creationId xmlns:a16="http://schemas.microsoft.com/office/drawing/2014/main" id="{27587A1F-4145-0441-B499-1BEEFEB1C42A}"/>
                </a:ext>
              </a:extLst>
            </p:cNvPr>
            <p:cNvSpPr/>
            <p:nvPr/>
          </p:nvSpPr>
          <p:spPr>
            <a:xfrm>
              <a:off x="3635896" y="2050504"/>
              <a:ext cx="4114800" cy="4114800"/>
            </a:xfrm>
            <a:prstGeom prst="arc">
              <a:avLst>
                <a:gd name="adj1" fmla="val 7213697"/>
                <a:gd name="adj2" fmla="val 9890686"/>
              </a:avLst>
            </a:prstGeom>
            <a:noFill/>
            <a:ln w="152400">
              <a:solidFill>
                <a:schemeClr val="tx2">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
        <p:nvSpPr>
          <p:cNvPr id="46" name="TextBox 45">
            <a:extLst>
              <a:ext uri="{FF2B5EF4-FFF2-40B4-BE49-F238E27FC236}">
                <a16:creationId xmlns:a16="http://schemas.microsoft.com/office/drawing/2014/main" id="{041B7141-3510-2E46-B007-F414C048CA53}"/>
              </a:ext>
            </a:extLst>
          </p:cNvPr>
          <p:cNvSpPr txBox="1"/>
          <p:nvPr/>
        </p:nvSpPr>
        <p:spPr>
          <a:xfrm>
            <a:off x="5722707" y="1831530"/>
            <a:ext cx="829010" cy="646331"/>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Sprint</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review</a:t>
            </a:r>
          </a:p>
        </p:txBody>
      </p:sp>
      <p:sp>
        <p:nvSpPr>
          <p:cNvPr id="48" name="TextBox 47">
            <a:extLst>
              <a:ext uri="{FF2B5EF4-FFF2-40B4-BE49-F238E27FC236}">
                <a16:creationId xmlns:a16="http://schemas.microsoft.com/office/drawing/2014/main" id="{A3B35A2A-1066-3747-997A-51E29B1C85B4}"/>
              </a:ext>
            </a:extLst>
          </p:cNvPr>
          <p:cNvSpPr txBox="1"/>
          <p:nvPr/>
        </p:nvSpPr>
        <p:spPr>
          <a:xfrm>
            <a:off x="3795773" y="3160773"/>
            <a:ext cx="1430841" cy="830997"/>
          </a:xfrm>
          <a:prstGeom prst="rect">
            <a:avLst/>
          </a:prstGeom>
          <a:noFill/>
        </p:spPr>
        <p:txBody>
          <a:bodyPr wrap="square" rtlCol="0">
            <a:spAutoFit/>
          </a:bodyPr>
          <a:lstStyle/>
          <a:p>
            <a:pPr algn="ctr"/>
            <a:r>
              <a:rPr lang="en-US" sz="2400" b="1" dirty="0">
                <a:solidFill>
                  <a:srgbClr val="FF0000"/>
                </a:solidFill>
                <a:latin typeface="Calibri" panose="020F0502020204030204" pitchFamily="34" charset="0"/>
                <a:cs typeface="Calibri" panose="020F0502020204030204" pitchFamily="34" charset="0"/>
              </a:rPr>
              <a:t>Sprint </a:t>
            </a:r>
            <a:br>
              <a:rPr lang="en-US" sz="2400" b="1" dirty="0">
                <a:solidFill>
                  <a:srgbClr val="FF0000"/>
                </a:solidFill>
                <a:latin typeface="Calibri" panose="020F0502020204030204" pitchFamily="34" charset="0"/>
                <a:cs typeface="Calibri" panose="020F0502020204030204" pitchFamily="34" charset="0"/>
              </a:rPr>
            </a:br>
            <a:r>
              <a:rPr lang="en-US" sz="2400" b="1" dirty="0">
                <a:solidFill>
                  <a:srgbClr val="FF0000"/>
                </a:solidFill>
                <a:latin typeface="Calibri" panose="020F0502020204030204" pitchFamily="34" charset="0"/>
                <a:cs typeface="Calibri" panose="020F0502020204030204" pitchFamily="34" charset="0"/>
              </a:rPr>
              <a:t>execution</a:t>
            </a:r>
          </a:p>
        </p:txBody>
      </p:sp>
      <p:sp>
        <p:nvSpPr>
          <p:cNvPr id="49" name="TextBox 48">
            <a:extLst>
              <a:ext uri="{FF2B5EF4-FFF2-40B4-BE49-F238E27FC236}">
                <a16:creationId xmlns:a16="http://schemas.microsoft.com/office/drawing/2014/main" id="{89C66EF8-3A0D-B140-9010-434404DF1342}"/>
              </a:ext>
            </a:extLst>
          </p:cNvPr>
          <p:cNvSpPr txBox="1"/>
          <p:nvPr/>
        </p:nvSpPr>
        <p:spPr>
          <a:xfrm>
            <a:off x="2339752" y="1827975"/>
            <a:ext cx="1109599" cy="707886"/>
          </a:xfrm>
          <a:prstGeom prst="rect">
            <a:avLst/>
          </a:prstGeom>
          <a:noFill/>
        </p:spPr>
        <p:txBody>
          <a:bodyPr wrap="none" rtlCol="0">
            <a:spAutoFit/>
          </a:bodyPr>
          <a:lstStyle/>
          <a:p>
            <a:pPr algn="ctr"/>
            <a:r>
              <a:rPr lang="en-US" sz="2000" b="1" dirty="0">
                <a:solidFill>
                  <a:srgbClr val="FF0000"/>
                </a:solidFill>
                <a:latin typeface="Calibri" panose="020F0502020204030204" pitchFamily="34" charset="0"/>
                <a:cs typeface="Calibri" panose="020F0502020204030204" pitchFamily="34" charset="0"/>
              </a:rPr>
              <a:t>Sprint</a:t>
            </a:r>
          </a:p>
          <a:p>
            <a:pPr algn="ctr"/>
            <a:r>
              <a:rPr lang="en-US" sz="2000" b="1" dirty="0">
                <a:solidFill>
                  <a:srgbClr val="FF0000"/>
                </a:solidFill>
                <a:latin typeface="Calibri" panose="020F0502020204030204" pitchFamily="34" charset="0"/>
                <a:cs typeface="Calibri" panose="020F0502020204030204" pitchFamily="34" charset="0"/>
              </a:rPr>
              <a:t>planning</a:t>
            </a:r>
          </a:p>
        </p:txBody>
      </p:sp>
      <p:sp>
        <p:nvSpPr>
          <p:cNvPr id="50" name="TextBox 49">
            <a:extLst>
              <a:ext uri="{FF2B5EF4-FFF2-40B4-BE49-F238E27FC236}">
                <a16:creationId xmlns:a16="http://schemas.microsoft.com/office/drawing/2014/main" id="{5F2986BD-1403-3740-9F65-B91582D9619E}"/>
              </a:ext>
            </a:extLst>
          </p:cNvPr>
          <p:cNvSpPr txBox="1"/>
          <p:nvPr/>
        </p:nvSpPr>
        <p:spPr>
          <a:xfrm>
            <a:off x="2267744" y="4495826"/>
            <a:ext cx="1362168"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Integration</a:t>
            </a:r>
          </a:p>
        </p:txBody>
      </p:sp>
      <p:sp>
        <p:nvSpPr>
          <p:cNvPr id="51" name="TextBox 50">
            <a:extLst>
              <a:ext uri="{FF2B5EF4-FFF2-40B4-BE49-F238E27FC236}">
                <a16:creationId xmlns:a16="http://schemas.microsoft.com/office/drawing/2014/main" id="{E4A7FDC8-6F75-1040-95D3-CE1F9477C795}"/>
              </a:ext>
            </a:extLst>
          </p:cNvPr>
          <p:cNvSpPr txBox="1"/>
          <p:nvPr/>
        </p:nvSpPr>
        <p:spPr>
          <a:xfrm>
            <a:off x="4067944" y="5501612"/>
            <a:ext cx="1128001"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Develop</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software</a:t>
            </a:r>
          </a:p>
        </p:txBody>
      </p:sp>
      <p:sp>
        <p:nvSpPr>
          <p:cNvPr id="52" name="TextBox 51">
            <a:extLst>
              <a:ext uri="{FF2B5EF4-FFF2-40B4-BE49-F238E27FC236}">
                <a16:creationId xmlns:a16="http://schemas.microsoft.com/office/drawing/2014/main" id="{365C1789-7260-A64A-86D1-528102151714}"/>
              </a:ext>
            </a:extLst>
          </p:cNvPr>
          <p:cNvSpPr txBox="1"/>
          <p:nvPr/>
        </p:nvSpPr>
        <p:spPr>
          <a:xfrm>
            <a:off x="5514389" y="4471366"/>
            <a:ext cx="982961" cy="461665"/>
          </a:xfrm>
          <a:prstGeom prst="rect">
            <a:avLst/>
          </a:prstGeom>
          <a:noFill/>
        </p:spPr>
        <p:txBody>
          <a:bodyPr wrap="none" rtlCol="0">
            <a:spAutoFit/>
          </a:bodyPr>
          <a:lstStyle/>
          <a:p>
            <a:pPr algn="ctr"/>
            <a:r>
              <a:rPr lang="en-US" sz="2400" b="1" dirty="0">
                <a:solidFill>
                  <a:srgbClr val="FF0000"/>
                </a:solidFill>
                <a:latin typeface="Calibri" panose="020F0502020204030204" pitchFamily="34" charset="0"/>
                <a:cs typeface="Calibri" panose="020F0502020204030204" pitchFamily="34" charset="0"/>
              </a:rPr>
              <a:t>Scrum</a:t>
            </a:r>
          </a:p>
        </p:txBody>
      </p:sp>
      <p:sp>
        <p:nvSpPr>
          <p:cNvPr id="53" name="Rounded Rectangle 52">
            <a:extLst>
              <a:ext uri="{FF2B5EF4-FFF2-40B4-BE49-F238E27FC236}">
                <a16:creationId xmlns:a16="http://schemas.microsoft.com/office/drawing/2014/main" id="{082EF52C-E692-7F46-A662-763BCFD0BCD7}"/>
              </a:ext>
            </a:extLst>
          </p:cNvPr>
          <p:cNvSpPr>
            <a:spLocks noChangeArrowheads="1"/>
          </p:cNvSpPr>
          <p:nvPr/>
        </p:nvSpPr>
        <p:spPr bwMode="auto">
          <a:xfrm>
            <a:off x="3967986" y="1812227"/>
            <a:ext cx="1086412" cy="739383"/>
          </a:xfrm>
          <a:prstGeom prst="roundRect">
            <a:avLst>
              <a:gd name="adj" fmla="val 9274"/>
            </a:avLst>
          </a:prstGeom>
          <a:solidFill>
            <a:schemeClr val="accent6">
              <a:lumMod val="40000"/>
              <a:lumOff val="60000"/>
            </a:schemeClr>
          </a:solidFill>
          <a:ln w="2540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Sprint backlog</a:t>
            </a:r>
          </a:p>
        </p:txBody>
      </p:sp>
      <p:sp>
        <p:nvSpPr>
          <p:cNvPr id="54" name="Rounded Rectangle 53">
            <a:extLst>
              <a:ext uri="{FF2B5EF4-FFF2-40B4-BE49-F238E27FC236}">
                <a16:creationId xmlns:a16="http://schemas.microsoft.com/office/drawing/2014/main" id="{CA27B0BA-8889-2448-A692-7227961962B0}"/>
              </a:ext>
            </a:extLst>
          </p:cNvPr>
          <p:cNvSpPr>
            <a:spLocks noChangeArrowheads="1"/>
          </p:cNvSpPr>
          <p:nvPr/>
        </p:nvSpPr>
        <p:spPr bwMode="auto">
          <a:xfrm>
            <a:off x="3967986" y="4332507"/>
            <a:ext cx="1086412" cy="739383"/>
          </a:xfrm>
          <a:prstGeom prst="roundRect">
            <a:avLst>
              <a:gd name="adj" fmla="val 9274"/>
            </a:avLst>
          </a:prstGeom>
          <a:solidFill>
            <a:schemeClr val="accent6">
              <a:lumMod val="40000"/>
              <a:lumOff val="60000"/>
            </a:schemeClr>
          </a:solidFill>
          <a:ln w="2540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Sprint</a:t>
            </a:r>
            <a:br>
              <a:rPr lang="en-US" sz="2000" dirty="0">
                <a:latin typeface="+mn-lt"/>
                <a:ea typeface="+mn-ea"/>
              </a:rPr>
            </a:br>
            <a:r>
              <a:rPr lang="en-US" sz="2000" dirty="0">
                <a:latin typeface="+mn-lt"/>
                <a:ea typeface="+mn-ea"/>
              </a:rPr>
              <a:t>backlog</a:t>
            </a:r>
          </a:p>
        </p:txBody>
      </p:sp>
      <p:cxnSp>
        <p:nvCxnSpPr>
          <p:cNvPr id="56" name="Straight Arrow Connector 55">
            <a:extLst>
              <a:ext uri="{FF2B5EF4-FFF2-40B4-BE49-F238E27FC236}">
                <a16:creationId xmlns:a16="http://schemas.microsoft.com/office/drawing/2014/main" id="{C5DBE07C-9985-FE41-BCDC-8FD3C27AC4E3}"/>
              </a:ext>
            </a:extLst>
          </p:cNvPr>
          <p:cNvCxnSpPr>
            <a:cxnSpLocks/>
            <a:stCxn id="53" idx="3"/>
            <a:endCxn id="46" idx="1"/>
          </p:cNvCxnSpPr>
          <p:nvPr/>
        </p:nvCxnSpPr>
        <p:spPr>
          <a:xfrm flipV="1">
            <a:off x="5054398" y="2154696"/>
            <a:ext cx="668309" cy="27223"/>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544B93E8-B274-814E-81EC-D3EC6DAE8F67}"/>
              </a:ext>
            </a:extLst>
          </p:cNvPr>
          <p:cNvCxnSpPr>
            <a:cxnSpLocks/>
            <a:stCxn id="53" idx="2"/>
            <a:endCxn id="48" idx="0"/>
          </p:cNvCxnSpPr>
          <p:nvPr/>
        </p:nvCxnSpPr>
        <p:spPr>
          <a:xfrm>
            <a:off x="4511192" y="2551610"/>
            <a:ext cx="2" cy="609163"/>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22784FDE-1CB8-5049-B3F4-7F708F0A406D}"/>
              </a:ext>
            </a:extLst>
          </p:cNvPr>
          <p:cNvCxnSpPr>
            <a:cxnSpLocks/>
            <a:stCxn id="48" idx="2"/>
            <a:endCxn id="54" idx="0"/>
          </p:cNvCxnSpPr>
          <p:nvPr/>
        </p:nvCxnSpPr>
        <p:spPr>
          <a:xfrm flipH="1">
            <a:off x="4511192" y="3991770"/>
            <a:ext cx="2" cy="340737"/>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A84BC6DE-9212-9643-A814-E131F7EE0014}"/>
              </a:ext>
            </a:extLst>
          </p:cNvPr>
          <p:cNvCxnSpPr>
            <a:cxnSpLocks/>
          </p:cNvCxnSpPr>
          <p:nvPr/>
        </p:nvCxnSpPr>
        <p:spPr>
          <a:xfrm>
            <a:off x="5054398" y="4702198"/>
            <a:ext cx="459991" cy="0"/>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927B9FB8-30EC-E647-B7EE-5C1956649FB7}"/>
              </a:ext>
            </a:extLst>
          </p:cNvPr>
          <p:cNvCxnSpPr>
            <a:cxnSpLocks/>
            <a:stCxn id="54" idx="2"/>
          </p:cNvCxnSpPr>
          <p:nvPr/>
        </p:nvCxnSpPr>
        <p:spPr>
          <a:xfrm>
            <a:off x="4511192" y="5071890"/>
            <a:ext cx="1" cy="429722"/>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3A919362-72C8-7041-97AB-A9031C35F1DB}"/>
              </a:ext>
            </a:extLst>
          </p:cNvPr>
          <p:cNvCxnSpPr>
            <a:cxnSpLocks/>
            <a:stCxn id="54" idx="1"/>
            <a:endCxn id="50" idx="3"/>
          </p:cNvCxnSpPr>
          <p:nvPr/>
        </p:nvCxnSpPr>
        <p:spPr>
          <a:xfrm flipH="1" flipV="1">
            <a:off x="3629912" y="4695881"/>
            <a:ext cx="338074" cy="6318"/>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6E95A9CC-E80E-C141-ABC6-2A7A51BAA445}"/>
              </a:ext>
            </a:extLst>
          </p:cNvPr>
          <p:cNvCxnSpPr>
            <a:cxnSpLocks/>
            <a:endCxn id="53" idx="1"/>
          </p:cNvCxnSpPr>
          <p:nvPr/>
        </p:nvCxnSpPr>
        <p:spPr>
          <a:xfrm>
            <a:off x="3404518" y="2168914"/>
            <a:ext cx="563468" cy="13005"/>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506815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107504" y="-5090"/>
            <a:ext cx="8857555" cy="913810"/>
          </a:xfrm>
        </p:spPr>
        <p:txBody>
          <a:bodyPr/>
          <a:lstStyle/>
          <a:p>
            <a:r>
              <a:rPr lang="en-US" dirty="0">
                <a:solidFill>
                  <a:schemeClr val="tx2"/>
                </a:solidFill>
              </a:rPr>
              <a:t>Managing External Interactions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77</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054582" y="1102511"/>
            <a:ext cx="3435819"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200" b="1" dirty="0">
                <a:solidFill>
                  <a:schemeClr val="tx1"/>
                </a:solidFill>
              </a:rPr>
              <a:t>External </a:t>
            </a:r>
            <a:br>
              <a:rPr lang="en-US" sz="3200" b="1" dirty="0">
                <a:solidFill>
                  <a:schemeClr val="tx1"/>
                </a:solidFill>
              </a:rPr>
            </a:br>
            <a:r>
              <a:rPr lang="en-US" sz="3200" b="1" dirty="0">
                <a:solidFill>
                  <a:schemeClr val="tx1"/>
                </a:solidFill>
              </a:rPr>
              <a:t>interactions</a:t>
            </a:r>
          </a:p>
        </p:txBody>
      </p:sp>
      <p:sp>
        <p:nvSpPr>
          <p:cNvPr id="19" name="TextBox 18">
            <a:extLst>
              <a:ext uri="{FF2B5EF4-FFF2-40B4-BE49-F238E27FC236}">
                <a16:creationId xmlns:a16="http://schemas.microsoft.com/office/drawing/2014/main" id="{C63E4E25-8958-734A-A086-70B6BE5871F3}"/>
              </a:ext>
            </a:extLst>
          </p:cNvPr>
          <p:cNvSpPr txBox="1"/>
          <p:nvPr/>
        </p:nvSpPr>
        <p:spPr>
          <a:xfrm>
            <a:off x="1259632" y="4019487"/>
            <a:ext cx="2822056"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Team</a:t>
            </a:r>
            <a:r>
              <a:rPr lang="en-US" sz="2400" b="1" dirty="0">
                <a:solidFill>
                  <a:schemeClr val="accent1"/>
                </a:solidFill>
                <a:latin typeface="Calibri" panose="020F0502020204030204" pitchFamily="34" charset="0"/>
                <a:cs typeface="Calibri" panose="020F0502020204030204" pitchFamily="34" charset="0"/>
              </a:rPr>
              <a:t>-focused</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external interactions</a:t>
            </a:r>
          </a:p>
        </p:txBody>
      </p:sp>
      <p:sp>
        <p:nvSpPr>
          <p:cNvPr id="20" name="TextBox 19">
            <a:extLst>
              <a:ext uri="{FF2B5EF4-FFF2-40B4-BE49-F238E27FC236}">
                <a16:creationId xmlns:a16="http://schemas.microsoft.com/office/drawing/2014/main" id="{E33377C3-B1B7-8D4D-9A5C-02ED24A31BB5}"/>
              </a:ext>
            </a:extLst>
          </p:cNvPr>
          <p:cNvSpPr txBox="1"/>
          <p:nvPr/>
        </p:nvSpPr>
        <p:spPr>
          <a:xfrm>
            <a:off x="1718174" y="5559623"/>
            <a:ext cx="1892634" cy="461665"/>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ScrumMaster</a:t>
            </a:r>
          </a:p>
        </p:txBody>
      </p:sp>
      <p:sp>
        <p:nvSpPr>
          <p:cNvPr id="21" name="TextBox 20">
            <a:extLst>
              <a:ext uri="{FF2B5EF4-FFF2-40B4-BE49-F238E27FC236}">
                <a16:creationId xmlns:a16="http://schemas.microsoft.com/office/drawing/2014/main" id="{5AEB5B78-2083-DA4A-9F6C-3B34835F690C}"/>
              </a:ext>
            </a:extLst>
          </p:cNvPr>
          <p:cNvSpPr txBox="1"/>
          <p:nvPr/>
        </p:nvSpPr>
        <p:spPr>
          <a:xfrm>
            <a:off x="5285669" y="4019487"/>
            <a:ext cx="2822056" cy="830997"/>
          </a:xfrm>
          <a:prstGeom prst="rect">
            <a:avLst/>
          </a:prstGeom>
          <a:noFill/>
        </p:spPr>
        <p:txBody>
          <a:bodyPr wrap="non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Product</a:t>
            </a:r>
            <a:r>
              <a:rPr lang="en-US" sz="2400" b="1" dirty="0">
                <a:solidFill>
                  <a:schemeClr val="accent1"/>
                </a:solidFill>
                <a:latin typeface="Calibri" panose="020F0502020204030204" pitchFamily="34" charset="0"/>
                <a:cs typeface="Calibri" panose="020F0502020204030204" pitchFamily="34" charset="0"/>
              </a:rPr>
              <a:t>-focused</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external interactions</a:t>
            </a:r>
          </a:p>
        </p:txBody>
      </p:sp>
      <p:sp>
        <p:nvSpPr>
          <p:cNvPr id="22" name="TextBox 21">
            <a:extLst>
              <a:ext uri="{FF2B5EF4-FFF2-40B4-BE49-F238E27FC236}">
                <a16:creationId xmlns:a16="http://schemas.microsoft.com/office/drawing/2014/main" id="{C56EC5D0-30CE-EE47-973E-E0930E24BE5E}"/>
              </a:ext>
            </a:extLst>
          </p:cNvPr>
          <p:cNvSpPr txBox="1"/>
          <p:nvPr/>
        </p:nvSpPr>
        <p:spPr>
          <a:xfrm>
            <a:off x="5652201" y="5559623"/>
            <a:ext cx="2076659" cy="461665"/>
          </a:xfrm>
          <a:prstGeom prst="rect">
            <a:avLst/>
          </a:prstGeom>
          <a:noFill/>
        </p:spPr>
        <p:txBody>
          <a:bodyPr wrap="non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Product owner</a:t>
            </a:r>
          </a:p>
        </p:txBody>
      </p:sp>
      <p:cxnSp>
        <p:nvCxnSpPr>
          <p:cNvPr id="24" name="Straight Arrow Connector 23">
            <a:extLst>
              <a:ext uri="{FF2B5EF4-FFF2-40B4-BE49-F238E27FC236}">
                <a16:creationId xmlns:a16="http://schemas.microsoft.com/office/drawing/2014/main" id="{FA3A1623-ECF0-9B49-9E48-F75C873E1A92}"/>
              </a:ext>
            </a:extLst>
          </p:cNvPr>
          <p:cNvCxnSpPr>
            <a:cxnSpLocks/>
          </p:cNvCxnSpPr>
          <p:nvPr/>
        </p:nvCxnSpPr>
        <p:spPr>
          <a:xfrm>
            <a:off x="6655541" y="4804190"/>
            <a:ext cx="0" cy="755433"/>
          </a:xfrm>
          <a:prstGeom prst="straightConnector1">
            <a:avLst/>
          </a:prstGeom>
          <a:ln w="152400">
            <a:solidFill>
              <a:schemeClr val="accent5">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44B26B3-736E-8546-B831-0B324145B34D}"/>
              </a:ext>
            </a:extLst>
          </p:cNvPr>
          <p:cNvCxnSpPr>
            <a:cxnSpLocks/>
          </p:cNvCxnSpPr>
          <p:nvPr/>
        </p:nvCxnSpPr>
        <p:spPr>
          <a:xfrm>
            <a:off x="2765358" y="4850484"/>
            <a:ext cx="0" cy="755433"/>
          </a:xfrm>
          <a:prstGeom prst="straightConnector1">
            <a:avLst/>
          </a:prstGeom>
          <a:ln w="152400">
            <a:solidFill>
              <a:schemeClr val="accent5">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CF63C27C-99C1-F449-9648-76462FB8E1D5}"/>
              </a:ext>
            </a:extLst>
          </p:cNvPr>
          <p:cNvCxnSpPr>
            <a:cxnSpLocks/>
            <a:stCxn id="8" idx="3"/>
            <a:endCxn id="19" idx="0"/>
          </p:cNvCxnSpPr>
          <p:nvPr/>
        </p:nvCxnSpPr>
        <p:spPr>
          <a:xfrm flipH="1">
            <a:off x="2670660" y="2590996"/>
            <a:ext cx="887086" cy="1428491"/>
          </a:xfrm>
          <a:prstGeom prst="straightConnector1">
            <a:avLst/>
          </a:prstGeom>
          <a:ln w="152400">
            <a:solidFill>
              <a:schemeClr val="accent5">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DAB05FAD-D0F1-754F-A021-9FCFEDABB331}"/>
              </a:ext>
            </a:extLst>
          </p:cNvPr>
          <p:cNvCxnSpPr>
            <a:cxnSpLocks/>
            <a:stCxn id="8" idx="5"/>
            <a:endCxn id="21" idx="0"/>
          </p:cNvCxnSpPr>
          <p:nvPr/>
        </p:nvCxnSpPr>
        <p:spPr>
          <a:xfrm>
            <a:off x="5987237" y="2590996"/>
            <a:ext cx="709460" cy="1428491"/>
          </a:xfrm>
          <a:prstGeom prst="straightConnector1">
            <a:avLst/>
          </a:prstGeom>
          <a:ln w="152400">
            <a:solidFill>
              <a:schemeClr val="accent5">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382571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107504" y="-5090"/>
            <a:ext cx="8857555" cy="913810"/>
          </a:xfrm>
        </p:spPr>
        <p:txBody>
          <a:bodyPr/>
          <a:lstStyle/>
          <a:p>
            <a:r>
              <a:rPr lang="en-US" dirty="0">
                <a:solidFill>
                  <a:schemeClr val="tx2"/>
                </a:solidFill>
              </a:rPr>
              <a:t>Project Management Responsibilities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78</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637916" y="3183043"/>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400" b="1" dirty="0">
                <a:solidFill>
                  <a:schemeClr val="tx1"/>
                </a:solidFill>
              </a:rPr>
              <a:t>Project </a:t>
            </a:r>
            <a:br>
              <a:rPr lang="en-US" sz="2400" b="1" dirty="0">
                <a:solidFill>
                  <a:schemeClr val="tx1"/>
                </a:solidFill>
              </a:rPr>
            </a:br>
            <a:r>
              <a:rPr lang="en-US" sz="2400" b="1" dirty="0">
                <a:solidFill>
                  <a:schemeClr val="tx1"/>
                </a:solidFill>
              </a:rPr>
              <a:t>Management</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4618529" y="2652589"/>
            <a:ext cx="52978" cy="530454"/>
          </a:xfrm>
          <a:prstGeom prst="straightConnector1">
            <a:avLst/>
          </a:prstGeom>
          <a:ln w="76200">
            <a:solidFill>
              <a:schemeClr val="bg1">
                <a:lumMod val="65000"/>
              </a:schemeClr>
            </a:solidFill>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5311927" y="4671528"/>
            <a:ext cx="627408" cy="381008"/>
          </a:xfrm>
          <a:prstGeom prst="straightConnector1">
            <a:avLst/>
          </a:prstGeom>
          <a:ln w="76200">
            <a:solidFill>
              <a:schemeClr val="bg1">
                <a:lumMod val="65000"/>
              </a:schemeClr>
            </a:solidFill>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3377869" y="4671528"/>
            <a:ext cx="547262" cy="301872"/>
          </a:xfrm>
          <a:prstGeom prst="straightConnector1">
            <a:avLst/>
          </a:prstGeom>
          <a:ln w="76200">
            <a:solidFill>
              <a:schemeClr val="bg1">
                <a:lumMod val="65000"/>
              </a:schemeClr>
            </a:solidFill>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CF45E486-27D8-CF45-B954-E18AA9D79371}"/>
              </a:ext>
            </a:extLst>
          </p:cNvPr>
          <p:cNvSpPr/>
          <p:nvPr/>
        </p:nvSpPr>
        <p:spPr>
          <a:xfrm>
            <a:off x="3690894" y="908720"/>
            <a:ext cx="1961226" cy="1743869"/>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000" dirty="0">
                <a:solidFill>
                  <a:schemeClr val="tx1"/>
                </a:solidFill>
              </a:rPr>
              <a:t>Budget</a:t>
            </a:r>
          </a:p>
          <a:p>
            <a:pPr algn="ctr">
              <a:defRPr/>
            </a:pPr>
            <a:r>
              <a:rPr lang="en-US" sz="2000" dirty="0">
                <a:solidFill>
                  <a:schemeClr val="tx1"/>
                </a:solidFill>
              </a:rPr>
              <a:t>Schedule</a:t>
            </a:r>
          </a:p>
          <a:p>
            <a:pPr algn="ctr">
              <a:defRPr/>
            </a:pPr>
            <a:r>
              <a:rPr lang="en-US" sz="2000" dirty="0">
                <a:solidFill>
                  <a:schemeClr val="tx1"/>
                </a:solidFill>
              </a:rPr>
              <a:t>Risks</a:t>
            </a:r>
          </a:p>
          <a:p>
            <a:pPr algn="ctr">
              <a:defRPr/>
            </a:pPr>
            <a:r>
              <a:rPr lang="en-US" sz="2000" dirty="0">
                <a:solidFill>
                  <a:schemeClr val="tx1"/>
                </a:solidFill>
              </a:rPr>
              <a:t>Problems</a:t>
            </a:r>
          </a:p>
          <a:p>
            <a:pPr algn="ctr">
              <a:defRPr/>
            </a:pPr>
            <a:r>
              <a:rPr lang="en-US" sz="2000" dirty="0">
                <a:solidFill>
                  <a:schemeClr val="tx1"/>
                </a:solidFill>
              </a:rPr>
              <a:t>Progress</a:t>
            </a:r>
          </a:p>
        </p:txBody>
      </p:sp>
      <p:sp>
        <p:nvSpPr>
          <p:cNvPr id="40" name="Oval 39">
            <a:extLst>
              <a:ext uri="{FF2B5EF4-FFF2-40B4-BE49-F238E27FC236}">
                <a16:creationId xmlns:a16="http://schemas.microsoft.com/office/drawing/2014/main" id="{5C4926C6-4649-FC44-BCBF-0BF5FAEC0729}"/>
              </a:ext>
            </a:extLst>
          </p:cNvPr>
          <p:cNvSpPr/>
          <p:nvPr/>
        </p:nvSpPr>
        <p:spPr>
          <a:xfrm>
            <a:off x="1703858" y="4718016"/>
            <a:ext cx="1961226" cy="1743869"/>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000" dirty="0">
                <a:solidFill>
                  <a:schemeClr val="tx1"/>
                </a:solidFill>
              </a:rPr>
              <a:t>Finance</a:t>
            </a:r>
          </a:p>
          <a:p>
            <a:pPr algn="ctr">
              <a:defRPr/>
            </a:pPr>
            <a:r>
              <a:rPr lang="en-US" sz="2000" dirty="0">
                <a:solidFill>
                  <a:schemeClr val="tx1"/>
                </a:solidFill>
              </a:rPr>
              <a:t>Compliance</a:t>
            </a:r>
          </a:p>
          <a:p>
            <a:pPr algn="ctr">
              <a:defRPr/>
            </a:pPr>
            <a:r>
              <a:rPr lang="en-US" sz="2000" dirty="0">
                <a:solidFill>
                  <a:schemeClr val="tx1"/>
                </a:solidFill>
              </a:rPr>
              <a:t>Procurement</a:t>
            </a:r>
          </a:p>
          <a:p>
            <a:pPr algn="ctr">
              <a:defRPr/>
            </a:pPr>
            <a:r>
              <a:rPr lang="en-US" sz="2000" dirty="0">
                <a:solidFill>
                  <a:schemeClr val="tx1"/>
                </a:solidFill>
              </a:rPr>
              <a:t>Liaison</a:t>
            </a:r>
          </a:p>
        </p:txBody>
      </p:sp>
      <p:sp>
        <p:nvSpPr>
          <p:cNvPr id="44" name="Oval 43">
            <a:extLst>
              <a:ext uri="{FF2B5EF4-FFF2-40B4-BE49-F238E27FC236}">
                <a16:creationId xmlns:a16="http://schemas.microsoft.com/office/drawing/2014/main" id="{FF10589E-910A-A640-945F-3E5E43895909}"/>
              </a:ext>
            </a:extLst>
          </p:cNvPr>
          <p:cNvSpPr/>
          <p:nvPr/>
        </p:nvSpPr>
        <p:spPr>
          <a:xfrm>
            <a:off x="5652120" y="4797152"/>
            <a:ext cx="1961226" cy="1743869"/>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000" dirty="0">
                <a:solidFill>
                  <a:schemeClr val="tx1"/>
                </a:solidFill>
              </a:rPr>
              <a:t>Vacations </a:t>
            </a:r>
            <a:br>
              <a:rPr lang="en-US" sz="2000" dirty="0">
                <a:solidFill>
                  <a:schemeClr val="tx1"/>
                </a:solidFill>
              </a:rPr>
            </a:br>
            <a:r>
              <a:rPr lang="en-US" sz="2000" dirty="0">
                <a:solidFill>
                  <a:schemeClr val="tx1"/>
                </a:solidFill>
              </a:rPr>
              <a:t>Absence</a:t>
            </a:r>
            <a:br>
              <a:rPr lang="en-US" sz="2000" dirty="0">
                <a:solidFill>
                  <a:schemeClr val="tx1"/>
                </a:solidFill>
              </a:rPr>
            </a:br>
            <a:r>
              <a:rPr lang="en-US" sz="2000" dirty="0">
                <a:solidFill>
                  <a:schemeClr val="tx1"/>
                </a:solidFill>
              </a:rPr>
              <a:t>Work quality</a:t>
            </a:r>
            <a:br>
              <a:rPr lang="en-US" sz="2000" dirty="0">
                <a:solidFill>
                  <a:schemeClr val="tx1"/>
                </a:solidFill>
              </a:rPr>
            </a:br>
            <a:r>
              <a:rPr lang="en-US" sz="2000" dirty="0">
                <a:solidFill>
                  <a:schemeClr val="tx1"/>
                </a:solidFill>
              </a:rPr>
              <a:t>Reviewing</a:t>
            </a:r>
          </a:p>
          <a:p>
            <a:pPr algn="ctr">
              <a:defRPr/>
            </a:pPr>
            <a:r>
              <a:rPr lang="en-US" sz="2000" dirty="0">
                <a:solidFill>
                  <a:schemeClr val="tx1"/>
                </a:solidFill>
              </a:rPr>
              <a:t>Hiring</a:t>
            </a:r>
          </a:p>
        </p:txBody>
      </p:sp>
      <p:sp>
        <p:nvSpPr>
          <p:cNvPr id="17" name="TextBox 16">
            <a:extLst>
              <a:ext uri="{FF2B5EF4-FFF2-40B4-BE49-F238E27FC236}">
                <a16:creationId xmlns:a16="http://schemas.microsoft.com/office/drawing/2014/main" id="{00E84F2B-4A78-9946-A533-C27FABA9C153}"/>
              </a:ext>
            </a:extLst>
          </p:cNvPr>
          <p:cNvSpPr txBox="1"/>
          <p:nvPr/>
        </p:nvSpPr>
        <p:spPr>
          <a:xfrm>
            <a:off x="1654083" y="4271418"/>
            <a:ext cx="1773562"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Administration</a:t>
            </a:r>
          </a:p>
        </p:txBody>
      </p:sp>
      <p:sp>
        <p:nvSpPr>
          <p:cNvPr id="18" name="TextBox 17">
            <a:extLst>
              <a:ext uri="{FF2B5EF4-FFF2-40B4-BE49-F238E27FC236}">
                <a16:creationId xmlns:a16="http://schemas.microsoft.com/office/drawing/2014/main" id="{9904C348-C401-3F49-82EE-A9EF7710AC67}"/>
              </a:ext>
            </a:extLst>
          </p:cNvPr>
          <p:cNvSpPr txBox="1"/>
          <p:nvPr/>
        </p:nvSpPr>
        <p:spPr>
          <a:xfrm>
            <a:off x="6105533" y="4365104"/>
            <a:ext cx="914739"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People</a:t>
            </a:r>
          </a:p>
        </p:txBody>
      </p:sp>
      <p:sp>
        <p:nvSpPr>
          <p:cNvPr id="19" name="TextBox 18">
            <a:extLst>
              <a:ext uri="{FF2B5EF4-FFF2-40B4-BE49-F238E27FC236}">
                <a16:creationId xmlns:a16="http://schemas.microsoft.com/office/drawing/2014/main" id="{C63E4E25-8958-734A-A086-70B6BE5871F3}"/>
              </a:ext>
            </a:extLst>
          </p:cNvPr>
          <p:cNvSpPr txBox="1"/>
          <p:nvPr/>
        </p:nvSpPr>
        <p:spPr>
          <a:xfrm>
            <a:off x="2438356" y="1380544"/>
            <a:ext cx="1232453"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Reporting</a:t>
            </a:r>
          </a:p>
        </p:txBody>
      </p:sp>
    </p:spTree>
    <p:extLst>
      <p:ext uri="{BB962C8B-B14F-4D97-AF65-F5344CB8AC3E}">
        <p14:creationId xmlns:p14="http://schemas.microsoft.com/office/powerpoint/2010/main" val="268548333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274638"/>
            <a:ext cx="8229600" cy="749300"/>
          </a:xfrm>
        </p:spPr>
        <p:txBody>
          <a:bodyPr/>
          <a:lstStyle/>
          <a:p>
            <a:r>
              <a:rPr lang="en-US" dirty="0">
                <a:solidFill>
                  <a:schemeClr val="tx2"/>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457200" y="1207095"/>
            <a:ext cx="8229600" cy="4958209"/>
          </a:xfrm>
        </p:spPr>
        <p:txBody>
          <a:bodyPr/>
          <a:lstStyle/>
          <a:p>
            <a:r>
              <a:rPr lang="en-US" sz="2800" dirty="0"/>
              <a:t>The best way to develop software products is to use </a:t>
            </a:r>
            <a:r>
              <a:rPr lang="en-US" sz="2800" dirty="0">
                <a:solidFill>
                  <a:srgbClr val="C00000"/>
                </a:solidFill>
              </a:rPr>
              <a:t>agile software engineering methods </a:t>
            </a:r>
            <a:r>
              <a:rPr lang="en-US" sz="2800" dirty="0"/>
              <a:t>that are geared to rapid product development and delivery.</a:t>
            </a:r>
          </a:p>
          <a:p>
            <a:r>
              <a:rPr lang="en-US" sz="2800" dirty="0"/>
              <a:t>Agile methods are based around </a:t>
            </a:r>
            <a:r>
              <a:rPr lang="en-US" sz="2800" dirty="0">
                <a:solidFill>
                  <a:srgbClr val="C00000"/>
                </a:solidFill>
              </a:rPr>
              <a:t>iterative development and the minimization of overheads </a:t>
            </a:r>
            <a:r>
              <a:rPr lang="en-US" sz="2800" dirty="0"/>
              <a:t>during the development process.</a:t>
            </a:r>
          </a:p>
          <a:p>
            <a:r>
              <a:rPr lang="en-US" sz="2800" dirty="0">
                <a:solidFill>
                  <a:srgbClr val="C00000"/>
                </a:solidFill>
              </a:rPr>
              <a:t>Extreme programming (XP) </a:t>
            </a:r>
            <a:r>
              <a:rPr lang="en-US" sz="2800" dirty="0"/>
              <a:t>is an influential agile method that introduced agile development practices such as user stories, test-first development and continuous integration. These are now mainstream software development activities.</a:t>
            </a:r>
          </a:p>
          <a:p>
            <a:endParaRPr lang="en-US" sz="2800" dirty="0"/>
          </a:p>
          <a:p>
            <a:endParaRPr lang="en-US" sz="28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79</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108912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260648"/>
            <a:ext cx="8229600" cy="792088"/>
          </a:xfrm>
        </p:spPr>
        <p:txBody>
          <a:bodyPr/>
          <a:lstStyle/>
          <a:p>
            <a:r>
              <a:rPr lang="en-US" dirty="0">
                <a:solidFill>
                  <a:srgbClr val="C00000"/>
                </a:solidFill>
              </a:rPr>
              <a:t>Product</a:t>
            </a:r>
            <a:r>
              <a:rPr lang="en-US" dirty="0">
                <a:solidFill>
                  <a:schemeClr val="tx2"/>
                </a:solidFill>
              </a:rPr>
              <a:t> 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8</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347864" y="1736204"/>
            <a:ext cx="2808312" cy="1296144"/>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Opportunity</a:t>
            </a:r>
          </a:p>
        </p:txBody>
      </p:sp>
      <p:sp>
        <p:nvSpPr>
          <p:cNvPr id="9" name="Oval 8">
            <a:extLst>
              <a:ext uri="{FF2B5EF4-FFF2-40B4-BE49-F238E27FC236}">
                <a16:creationId xmlns:a16="http://schemas.microsoft.com/office/drawing/2014/main" id="{A7D76207-EC3E-5C4E-8E26-4503441C05FC}"/>
              </a:ext>
            </a:extLst>
          </p:cNvPr>
          <p:cNvSpPr/>
          <p:nvPr/>
        </p:nvSpPr>
        <p:spPr>
          <a:xfrm>
            <a:off x="5868144" y="4577160"/>
            <a:ext cx="2808312" cy="129614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10" name="Oval 9">
            <a:extLst>
              <a:ext uri="{FF2B5EF4-FFF2-40B4-BE49-F238E27FC236}">
                <a16:creationId xmlns:a16="http://schemas.microsoft.com/office/drawing/2014/main" id="{4CD29FF6-00EF-2C43-BF23-36251C892A03}"/>
              </a:ext>
            </a:extLst>
          </p:cNvPr>
          <p:cNvSpPr/>
          <p:nvPr/>
        </p:nvSpPr>
        <p:spPr>
          <a:xfrm>
            <a:off x="1043608" y="4605017"/>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features</a:t>
            </a:r>
          </a:p>
        </p:txBody>
      </p:sp>
      <p:sp>
        <p:nvSpPr>
          <p:cNvPr id="12" name="TextBox 11">
            <a:extLst>
              <a:ext uri="{FF2B5EF4-FFF2-40B4-BE49-F238E27FC236}">
                <a16:creationId xmlns:a16="http://schemas.microsoft.com/office/drawing/2014/main" id="{4422BC15-F569-0E41-8FCB-F870D3CAF143}"/>
              </a:ext>
            </a:extLst>
          </p:cNvPr>
          <p:cNvSpPr txBox="1"/>
          <p:nvPr/>
        </p:nvSpPr>
        <p:spPr>
          <a:xfrm>
            <a:off x="3707904" y="1196752"/>
            <a:ext cx="2066591" cy="461665"/>
          </a:xfrm>
          <a:prstGeom prst="rect">
            <a:avLst/>
          </a:prstGeom>
          <a:noFill/>
        </p:spPr>
        <p:txBody>
          <a:bodyPr wrap="none" rtlCol="0">
            <a:spAutoFit/>
          </a:bodyPr>
          <a:lstStyle/>
          <a:p>
            <a:r>
              <a:rPr lang="en-US" sz="2400" dirty="0">
                <a:solidFill>
                  <a:schemeClr val="tx2"/>
                </a:solidFill>
              </a:rPr>
              <a:t>DEVELOPER</a:t>
            </a:r>
          </a:p>
        </p:txBody>
      </p:sp>
      <p:sp>
        <p:nvSpPr>
          <p:cNvPr id="13" name="TextBox 12">
            <a:extLst>
              <a:ext uri="{FF2B5EF4-FFF2-40B4-BE49-F238E27FC236}">
                <a16:creationId xmlns:a16="http://schemas.microsoft.com/office/drawing/2014/main" id="{5A058A7E-1AAA-984F-948E-33991B5CBCAD}"/>
              </a:ext>
            </a:extLst>
          </p:cNvPr>
          <p:cNvSpPr txBox="1"/>
          <p:nvPr/>
        </p:nvSpPr>
        <p:spPr>
          <a:xfrm>
            <a:off x="1281273" y="5974867"/>
            <a:ext cx="2066591" cy="461665"/>
          </a:xfrm>
          <a:prstGeom prst="rect">
            <a:avLst/>
          </a:prstGeom>
          <a:noFill/>
        </p:spPr>
        <p:txBody>
          <a:bodyPr wrap="none" rtlCol="0">
            <a:spAutoFit/>
          </a:bodyPr>
          <a:lstStyle/>
          <a:p>
            <a:r>
              <a:rPr lang="en-US" sz="2400" dirty="0">
                <a:solidFill>
                  <a:schemeClr val="tx2"/>
                </a:solidFill>
              </a:rPr>
              <a:t>DEVELOPER</a:t>
            </a:r>
          </a:p>
        </p:txBody>
      </p:sp>
      <p:sp>
        <p:nvSpPr>
          <p:cNvPr id="14" name="TextBox 13">
            <a:extLst>
              <a:ext uri="{FF2B5EF4-FFF2-40B4-BE49-F238E27FC236}">
                <a16:creationId xmlns:a16="http://schemas.microsoft.com/office/drawing/2014/main" id="{02AE4414-B7C8-BE4B-B745-8195D9529253}"/>
              </a:ext>
            </a:extLst>
          </p:cNvPr>
          <p:cNvSpPr txBox="1"/>
          <p:nvPr/>
        </p:nvSpPr>
        <p:spPr>
          <a:xfrm>
            <a:off x="6321833" y="5932476"/>
            <a:ext cx="2066591" cy="461665"/>
          </a:xfrm>
          <a:prstGeom prst="rect">
            <a:avLst/>
          </a:prstGeom>
          <a:noFill/>
        </p:spPr>
        <p:txBody>
          <a:bodyPr wrap="none" rtlCol="0">
            <a:spAutoFit/>
          </a:bodyPr>
          <a:lstStyle/>
          <a:p>
            <a:r>
              <a:rPr lang="en-US" sz="2400" dirty="0">
                <a:solidFill>
                  <a:schemeClr val="tx2"/>
                </a:solidFill>
              </a:rPr>
              <a:t>DEVELOPER</a:t>
            </a:r>
          </a:p>
        </p:txBody>
      </p:sp>
      <p:sp>
        <p:nvSpPr>
          <p:cNvPr id="15" name="TextBox 14">
            <a:extLst>
              <a:ext uri="{FF2B5EF4-FFF2-40B4-BE49-F238E27FC236}">
                <a16:creationId xmlns:a16="http://schemas.microsoft.com/office/drawing/2014/main" id="{F4A579CF-B6AC-634C-A30C-BB83139AE88A}"/>
              </a:ext>
            </a:extLst>
          </p:cNvPr>
          <p:cNvSpPr txBox="1"/>
          <p:nvPr/>
        </p:nvSpPr>
        <p:spPr>
          <a:xfrm>
            <a:off x="1763688" y="3389579"/>
            <a:ext cx="1247457" cy="461665"/>
          </a:xfrm>
          <a:prstGeom prst="rect">
            <a:avLst/>
          </a:prstGeom>
          <a:noFill/>
        </p:spPr>
        <p:txBody>
          <a:bodyPr wrap="none" rtlCol="0">
            <a:spAutoFit/>
          </a:bodyPr>
          <a:lstStyle/>
          <a:p>
            <a:r>
              <a:rPr lang="en-US" sz="2400" dirty="0">
                <a:solidFill>
                  <a:schemeClr val="tx2"/>
                </a:solidFill>
              </a:rPr>
              <a:t>inspires</a:t>
            </a:r>
          </a:p>
        </p:txBody>
      </p:sp>
      <p:sp>
        <p:nvSpPr>
          <p:cNvPr id="16" name="TextBox 15">
            <a:extLst>
              <a:ext uri="{FF2B5EF4-FFF2-40B4-BE49-F238E27FC236}">
                <a16:creationId xmlns:a16="http://schemas.microsoft.com/office/drawing/2014/main" id="{3EF88423-15EF-9441-8745-C546088A3E39}"/>
              </a:ext>
            </a:extLst>
          </p:cNvPr>
          <p:cNvSpPr txBox="1"/>
          <p:nvPr/>
        </p:nvSpPr>
        <p:spPr>
          <a:xfrm>
            <a:off x="3699666" y="4556698"/>
            <a:ext cx="2393604" cy="461665"/>
          </a:xfrm>
          <a:prstGeom prst="rect">
            <a:avLst/>
          </a:prstGeom>
          <a:noFill/>
        </p:spPr>
        <p:txBody>
          <a:bodyPr wrap="none" rtlCol="0">
            <a:spAutoFit/>
          </a:bodyPr>
          <a:lstStyle/>
          <a:p>
            <a:r>
              <a:rPr lang="en-US" sz="2400" dirty="0">
                <a:solidFill>
                  <a:schemeClr val="tx2"/>
                </a:solidFill>
              </a:rPr>
              <a:t>implemented-by</a:t>
            </a:r>
          </a:p>
        </p:txBody>
      </p:sp>
      <p:sp>
        <p:nvSpPr>
          <p:cNvPr id="17" name="TextBox 16">
            <a:extLst>
              <a:ext uri="{FF2B5EF4-FFF2-40B4-BE49-F238E27FC236}">
                <a16:creationId xmlns:a16="http://schemas.microsoft.com/office/drawing/2014/main" id="{DA1B8A5A-3A21-EC46-A0BD-A74B23D825E2}"/>
              </a:ext>
            </a:extLst>
          </p:cNvPr>
          <p:cNvSpPr txBox="1"/>
          <p:nvPr/>
        </p:nvSpPr>
        <p:spPr>
          <a:xfrm>
            <a:off x="6723307" y="3389579"/>
            <a:ext cx="1247457" cy="461665"/>
          </a:xfrm>
          <a:prstGeom prst="rect">
            <a:avLst/>
          </a:prstGeom>
          <a:noFill/>
        </p:spPr>
        <p:txBody>
          <a:bodyPr wrap="none" rtlCol="0">
            <a:spAutoFit/>
          </a:bodyPr>
          <a:lstStyle/>
          <a:p>
            <a:r>
              <a:rPr lang="en-US" sz="2400" dirty="0">
                <a:solidFill>
                  <a:schemeClr val="tx2"/>
                </a:solidFill>
              </a:rPr>
              <a:t>realizes</a:t>
            </a:r>
          </a:p>
        </p:txBody>
      </p:sp>
      <p:cxnSp>
        <p:nvCxnSpPr>
          <p:cNvPr id="21" name="Straight Arrow Connector 20">
            <a:extLst>
              <a:ext uri="{FF2B5EF4-FFF2-40B4-BE49-F238E27FC236}">
                <a16:creationId xmlns:a16="http://schemas.microsoft.com/office/drawing/2014/main" id="{DCA90CE1-8CB5-5941-9DCD-63539040AEF2}"/>
              </a:ext>
            </a:extLst>
          </p:cNvPr>
          <p:cNvCxnSpPr>
            <a:cxnSpLocks/>
            <a:stCxn id="8" idx="3"/>
            <a:endCxn id="10" idx="0"/>
          </p:cNvCxnSpPr>
          <p:nvPr/>
        </p:nvCxnSpPr>
        <p:spPr>
          <a:xfrm flipH="1">
            <a:off x="2447764" y="2842532"/>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ABE37E0E-96A9-4C48-9E01-AE313509497C}"/>
              </a:ext>
            </a:extLst>
          </p:cNvPr>
          <p:cNvCxnSpPr>
            <a:cxnSpLocks/>
            <a:stCxn id="10" idx="6"/>
            <a:endCxn id="9" idx="2"/>
          </p:cNvCxnSpPr>
          <p:nvPr/>
        </p:nvCxnSpPr>
        <p:spPr>
          <a:xfrm flipV="1">
            <a:off x="3851920" y="5225232"/>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FA67944-96C3-8C48-8F4D-1CD760919879}"/>
              </a:ext>
            </a:extLst>
          </p:cNvPr>
          <p:cNvCxnSpPr>
            <a:cxnSpLocks/>
            <a:stCxn id="9" idx="0"/>
          </p:cNvCxnSpPr>
          <p:nvPr/>
        </p:nvCxnSpPr>
        <p:spPr>
          <a:xfrm flipH="1" flipV="1">
            <a:off x="5732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A8B48951-791E-AA44-A04E-097AE7B3BE58}"/>
              </a:ext>
            </a:extLst>
          </p:cNvPr>
          <p:cNvGrpSpPr/>
          <p:nvPr/>
        </p:nvGrpSpPr>
        <p:grpSpPr>
          <a:xfrm>
            <a:off x="2606818" y="1947857"/>
            <a:ext cx="586408" cy="769441"/>
            <a:chOff x="383232" y="4797290"/>
            <a:chExt cx="586408" cy="769441"/>
          </a:xfrm>
        </p:grpSpPr>
        <p:sp>
          <p:nvSpPr>
            <p:cNvPr id="40" name="文字方塊 14">
              <a:extLst>
                <a:ext uri="{FF2B5EF4-FFF2-40B4-BE49-F238E27FC236}">
                  <a16:creationId xmlns:a16="http://schemas.microsoft.com/office/drawing/2014/main" id="{0130F48C-E365-C44E-8449-CA365E3EF1ED}"/>
                </a:ext>
              </a:extLst>
            </p:cNvPr>
            <p:cNvSpPr txBox="1"/>
            <p:nvPr/>
          </p:nvSpPr>
          <p:spPr>
            <a:xfrm>
              <a:off x="427009" y="4797290"/>
              <a:ext cx="498855"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41" name="Oval 40">
              <a:extLst>
                <a:ext uri="{FF2B5EF4-FFF2-40B4-BE49-F238E27FC236}">
                  <a16:creationId xmlns:a16="http://schemas.microsoft.com/office/drawing/2014/main" id="{C6E94A96-BCC7-0143-B15F-A7326F67055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0694176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274638"/>
            <a:ext cx="8229600" cy="749300"/>
          </a:xfrm>
        </p:spPr>
        <p:txBody>
          <a:bodyPr/>
          <a:lstStyle/>
          <a:p>
            <a:r>
              <a:rPr lang="en-US" dirty="0">
                <a:solidFill>
                  <a:schemeClr val="tx2"/>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457200" y="1207095"/>
            <a:ext cx="8229600" cy="4958209"/>
          </a:xfrm>
        </p:spPr>
        <p:txBody>
          <a:bodyPr/>
          <a:lstStyle/>
          <a:p>
            <a:r>
              <a:rPr lang="en-US" sz="2800" dirty="0">
                <a:solidFill>
                  <a:srgbClr val="C00000"/>
                </a:solidFill>
              </a:rPr>
              <a:t>Scrum</a:t>
            </a:r>
            <a:r>
              <a:rPr lang="en-US" sz="2800" dirty="0"/>
              <a:t> is an </a:t>
            </a:r>
            <a:r>
              <a:rPr lang="en-US" sz="2800" dirty="0">
                <a:solidFill>
                  <a:srgbClr val="C00000"/>
                </a:solidFill>
              </a:rPr>
              <a:t>agile method </a:t>
            </a:r>
            <a:r>
              <a:rPr lang="en-US" sz="2800" dirty="0"/>
              <a:t>that focuses on agile planning and management. Unlike XP, it does not define the engineering practices to be used. The development team may use any technical practices that they believe are appropriate for the product being developed.</a:t>
            </a:r>
          </a:p>
          <a:p>
            <a:r>
              <a:rPr lang="en-US" sz="2800" dirty="0"/>
              <a:t>In </a:t>
            </a:r>
            <a:r>
              <a:rPr lang="en-US" sz="2800" dirty="0">
                <a:solidFill>
                  <a:srgbClr val="C00000"/>
                </a:solidFill>
              </a:rPr>
              <a:t>Scrum</a:t>
            </a:r>
            <a:r>
              <a:rPr lang="en-US" sz="2800" dirty="0"/>
              <a:t>, work to be done is maintained in a </a:t>
            </a:r>
            <a:r>
              <a:rPr lang="en-US" sz="2800" dirty="0">
                <a:solidFill>
                  <a:srgbClr val="C00000"/>
                </a:solidFill>
              </a:rPr>
              <a:t>product backlog</a:t>
            </a:r>
            <a:r>
              <a:rPr lang="en-US" sz="2800" dirty="0"/>
              <a:t> – a list of work items to be completed. Each increment of the software implements some of the work items from the product backlog.</a:t>
            </a:r>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80</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52734054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274638"/>
            <a:ext cx="8229600" cy="749300"/>
          </a:xfrm>
        </p:spPr>
        <p:txBody>
          <a:bodyPr/>
          <a:lstStyle/>
          <a:p>
            <a:r>
              <a:rPr lang="en-US" dirty="0">
                <a:solidFill>
                  <a:schemeClr val="tx2"/>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457200" y="1207095"/>
            <a:ext cx="8229600" cy="4958209"/>
          </a:xfrm>
        </p:spPr>
        <p:txBody>
          <a:bodyPr/>
          <a:lstStyle/>
          <a:p>
            <a:r>
              <a:rPr lang="en-US" sz="2800" dirty="0">
                <a:solidFill>
                  <a:srgbClr val="C00000"/>
                </a:solidFill>
              </a:rPr>
              <a:t>Sprints </a:t>
            </a:r>
            <a:r>
              <a:rPr lang="en-US" sz="2800" dirty="0"/>
              <a:t>are fixed-time activities (usually </a:t>
            </a:r>
            <a:r>
              <a:rPr lang="en-US" sz="2800" dirty="0">
                <a:solidFill>
                  <a:srgbClr val="C00000"/>
                </a:solidFill>
              </a:rPr>
              <a:t>2–4 weeks</a:t>
            </a:r>
            <a:r>
              <a:rPr lang="en-US" sz="2800" dirty="0"/>
              <a:t>) where a product increment is developed. Increments should be ‘potentially shippable’ i.e. they should not need further work before they are delivered.</a:t>
            </a:r>
          </a:p>
          <a:p>
            <a:r>
              <a:rPr lang="en-US" sz="2800" dirty="0"/>
              <a:t>A </a:t>
            </a:r>
            <a:r>
              <a:rPr lang="en-US" sz="2800" dirty="0">
                <a:solidFill>
                  <a:srgbClr val="C00000"/>
                </a:solidFill>
              </a:rPr>
              <a:t>self-organizing team </a:t>
            </a:r>
            <a:r>
              <a:rPr lang="en-US" sz="2800" dirty="0"/>
              <a:t>is a development team that organizes the work to be done by discussion and agreement amongst team members.</a:t>
            </a:r>
          </a:p>
          <a:p>
            <a:r>
              <a:rPr lang="en-US" sz="2800" dirty="0">
                <a:solidFill>
                  <a:srgbClr val="C00000"/>
                </a:solidFill>
              </a:rPr>
              <a:t>Scrum practices </a:t>
            </a:r>
            <a:r>
              <a:rPr lang="en-US" sz="2800" dirty="0"/>
              <a:t>such as the product backlog, sprints and self-organizing teams can be used in any agile development process, even if other aspects of Scrum are not used.</a:t>
            </a:r>
          </a:p>
          <a:p>
            <a:endParaRPr lang="en-US" sz="2800" dirty="0"/>
          </a:p>
          <a:p>
            <a:endParaRPr lang="en-US" sz="28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81</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04356103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06CD1-696A-CA40-B3EB-C1207E905677}"/>
              </a:ext>
            </a:extLst>
          </p:cNvPr>
          <p:cNvSpPr>
            <a:spLocks noGrp="1"/>
          </p:cNvSpPr>
          <p:nvPr>
            <p:ph type="title"/>
          </p:nvPr>
        </p:nvSpPr>
        <p:spPr>
          <a:xfrm>
            <a:off x="457200" y="130622"/>
            <a:ext cx="8229600" cy="850106"/>
          </a:xfrm>
        </p:spPr>
        <p:txBody>
          <a:bodyPr/>
          <a:lstStyle/>
          <a:p>
            <a:r>
              <a:rPr lang="en-US" dirty="0"/>
              <a:t>References</a:t>
            </a:r>
          </a:p>
        </p:txBody>
      </p:sp>
      <p:sp>
        <p:nvSpPr>
          <p:cNvPr id="3" name="Content Placeholder 2">
            <a:extLst>
              <a:ext uri="{FF2B5EF4-FFF2-40B4-BE49-F238E27FC236}">
                <a16:creationId xmlns:a16="http://schemas.microsoft.com/office/drawing/2014/main" id="{679ED885-E96F-814E-9AE3-6B89308F3B0A}"/>
              </a:ext>
            </a:extLst>
          </p:cNvPr>
          <p:cNvSpPr>
            <a:spLocks noGrp="1"/>
          </p:cNvSpPr>
          <p:nvPr>
            <p:ph idx="1"/>
          </p:nvPr>
        </p:nvSpPr>
        <p:spPr>
          <a:xfrm>
            <a:off x="457200" y="980728"/>
            <a:ext cx="8229600" cy="5746650"/>
          </a:xfrm>
        </p:spPr>
        <p:txBody>
          <a:bodyPr/>
          <a:lstStyle/>
          <a:p>
            <a:r>
              <a:rPr lang="en-US" altLang="zh-TW" sz="2200" dirty="0"/>
              <a:t>Ian Sommerville (2019), Engineering Software Products: An Introduction to Modern Software Engineering, Pearson.</a:t>
            </a:r>
          </a:p>
          <a:p>
            <a:r>
              <a:rPr lang="en-US" altLang="zh-TW" sz="2200" dirty="0"/>
              <a:t>Ian Sommerville (2015), Software Engineering, 10th Edition, Pearson.</a:t>
            </a:r>
          </a:p>
          <a:p>
            <a:r>
              <a:rPr lang="en-US" altLang="zh-TW" sz="2200" dirty="0"/>
              <a:t>Titus Winters, Tom </a:t>
            </a:r>
            <a:r>
              <a:rPr lang="en-US" altLang="zh-TW" sz="2200" dirty="0" err="1"/>
              <a:t>Manshreck</a:t>
            </a:r>
            <a:r>
              <a:rPr lang="en-US" altLang="zh-TW" sz="2200" dirty="0"/>
              <a:t>, and Hyrum Wright (2020), Software Engineering at Google: Lessons Learned from Programming Over Time, O'Reilly Media.</a:t>
            </a:r>
          </a:p>
          <a:p>
            <a:r>
              <a:rPr lang="en-US" sz="2200" dirty="0"/>
              <a:t>Project Management Institute (2021), A Guide to the Project Management Body of Knowledge (PMBOK Guide) – Seventh Edition and The Standard for Project Management, PMI</a:t>
            </a:r>
          </a:p>
          <a:p>
            <a:r>
              <a:rPr lang="en-US" sz="2200" dirty="0"/>
              <a:t>Project Management Institute (2017), A Guide to the Project Management Body of Knowledge (PMBOK Guide), Sixth Edition, Project Management Institute</a:t>
            </a:r>
          </a:p>
          <a:p>
            <a:r>
              <a:rPr lang="en-US" sz="2200" dirty="0"/>
              <a:t>Project Management Institute (2017), Agile Practice Guide, Project Management Institute</a:t>
            </a:r>
          </a:p>
          <a:p>
            <a:endParaRPr lang="en-US" sz="2200" dirty="0"/>
          </a:p>
        </p:txBody>
      </p:sp>
      <p:sp>
        <p:nvSpPr>
          <p:cNvPr id="4" name="Slide Number Placeholder 3">
            <a:extLst>
              <a:ext uri="{FF2B5EF4-FFF2-40B4-BE49-F238E27FC236}">
                <a16:creationId xmlns:a16="http://schemas.microsoft.com/office/drawing/2014/main" id="{090F3B1F-C2FF-D84E-9715-5239A416A00D}"/>
              </a:ext>
            </a:extLst>
          </p:cNvPr>
          <p:cNvSpPr>
            <a:spLocks noGrp="1"/>
          </p:cNvSpPr>
          <p:nvPr>
            <p:ph type="sldNum" sz="quarter" idx="12"/>
          </p:nvPr>
        </p:nvSpPr>
        <p:spPr/>
        <p:txBody>
          <a:bodyPr/>
          <a:lstStyle/>
          <a:p>
            <a:pPr>
              <a:defRPr/>
            </a:pPr>
            <a:fld id="{E78C9E75-97FD-45D9-8ED3-955348887BB1}" type="slidenum">
              <a:rPr lang="zh-TW" altLang="en-US" smtClean="0"/>
              <a:pPr>
                <a:defRPr/>
              </a:pPr>
              <a:t>82</a:t>
            </a:fld>
            <a:endParaRPr lang="zh-TW" altLang="en-US"/>
          </a:p>
        </p:txBody>
      </p:sp>
    </p:spTree>
    <p:extLst>
      <p:ext uri="{BB962C8B-B14F-4D97-AF65-F5344CB8AC3E}">
        <p14:creationId xmlns:p14="http://schemas.microsoft.com/office/powerpoint/2010/main" val="644435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260648"/>
            <a:ext cx="8229600" cy="792088"/>
          </a:xfrm>
        </p:spPr>
        <p:txBody>
          <a:bodyPr/>
          <a:lstStyle/>
          <a:p>
            <a:r>
              <a:rPr lang="en-US" dirty="0">
                <a:solidFill>
                  <a:schemeClr val="tx2"/>
                </a:solidFill>
              </a:rPr>
              <a:t>Software execution models</a:t>
            </a:r>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28" name="Straight Arrow Connector 27">
            <a:extLst>
              <a:ext uri="{FF2B5EF4-FFF2-40B4-BE49-F238E27FC236}">
                <a16:creationId xmlns:a16="http://schemas.microsoft.com/office/drawing/2014/main" id="{BFA67944-96C3-8C48-8F4D-1CD760919879}"/>
              </a:ext>
            </a:extLst>
          </p:cNvPr>
          <p:cNvCxnSpPr>
            <a:cxnSpLocks/>
          </p:cNvCxnSpPr>
          <p:nvPr/>
        </p:nvCxnSpPr>
        <p:spPr>
          <a:xfrm flipH="1" flipV="1">
            <a:off x="1671737" y="3741938"/>
            <a:ext cx="39886" cy="911198"/>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96B7BEBA-5FA2-274A-9D33-90033C6A80CE}"/>
              </a:ext>
            </a:extLst>
          </p:cNvPr>
          <p:cNvSpPr>
            <a:spLocks noChangeArrowheads="1"/>
          </p:cNvSpPr>
          <p:nvPr/>
        </p:nvSpPr>
        <p:spPr bwMode="auto">
          <a:xfrm>
            <a:off x="566566" y="2492896"/>
            <a:ext cx="2250228" cy="1249042"/>
          </a:xfrm>
          <a:prstGeom prst="roundRect">
            <a:avLst>
              <a:gd name="adj" fmla="val 23989"/>
            </a:avLst>
          </a:prstGeom>
          <a:solidFill>
            <a:schemeClr val="accent3">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User interface </a:t>
            </a:r>
          </a:p>
          <a:p>
            <a:pPr algn="ctr">
              <a:defRPr/>
            </a:pPr>
            <a:r>
              <a:rPr lang="en-US" sz="1700" dirty="0">
                <a:latin typeface="+mn-lt"/>
                <a:ea typeface="+mn-ea"/>
              </a:rPr>
              <a:t>Product functionality</a:t>
            </a:r>
          </a:p>
          <a:p>
            <a:pPr algn="ctr">
              <a:defRPr/>
            </a:pPr>
            <a:r>
              <a:rPr lang="en-US" sz="1700" dirty="0">
                <a:latin typeface="+mn-lt"/>
                <a:ea typeface="+mn-ea"/>
              </a:rPr>
              <a:t>User data</a:t>
            </a:r>
          </a:p>
        </p:txBody>
      </p:sp>
      <p:sp>
        <p:nvSpPr>
          <p:cNvPr id="23" name="TextBox 22">
            <a:extLst>
              <a:ext uri="{FF2B5EF4-FFF2-40B4-BE49-F238E27FC236}">
                <a16:creationId xmlns:a16="http://schemas.microsoft.com/office/drawing/2014/main" id="{95B624DE-0DC6-9A41-830F-8FAEFCEFE2B3}"/>
              </a:ext>
            </a:extLst>
          </p:cNvPr>
          <p:cNvSpPr txBox="1"/>
          <p:nvPr/>
        </p:nvSpPr>
        <p:spPr>
          <a:xfrm>
            <a:off x="386546" y="1689396"/>
            <a:ext cx="2610268" cy="353943"/>
          </a:xfrm>
          <a:prstGeom prst="rect">
            <a:avLst/>
          </a:prstGeom>
          <a:noFill/>
        </p:spPr>
        <p:txBody>
          <a:bodyPr wrap="square" rtlCol="0">
            <a:spAutoFit/>
          </a:bodyPr>
          <a:lstStyle/>
          <a:p>
            <a:pPr algn="ctr"/>
            <a:r>
              <a:rPr lang="en-US" sz="1700" dirty="0">
                <a:solidFill>
                  <a:schemeClr val="tx2"/>
                </a:solidFill>
              </a:rPr>
              <a:t>Stand-alone execution</a:t>
            </a:r>
          </a:p>
        </p:txBody>
      </p:sp>
      <p:sp>
        <p:nvSpPr>
          <p:cNvPr id="25" name="TextBox 24">
            <a:extLst>
              <a:ext uri="{FF2B5EF4-FFF2-40B4-BE49-F238E27FC236}">
                <a16:creationId xmlns:a16="http://schemas.microsoft.com/office/drawing/2014/main" id="{2B16FF25-D41B-FA4C-88FF-14E9F79668A9}"/>
              </a:ext>
            </a:extLst>
          </p:cNvPr>
          <p:cNvSpPr txBox="1"/>
          <p:nvPr/>
        </p:nvSpPr>
        <p:spPr>
          <a:xfrm>
            <a:off x="3185868" y="1689396"/>
            <a:ext cx="2610268" cy="353943"/>
          </a:xfrm>
          <a:prstGeom prst="rect">
            <a:avLst/>
          </a:prstGeom>
          <a:noFill/>
        </p:spPr>
        <p:txBody>
          <a:bodyPr wrap="square" rtlCol="0">
            <a:spAutoFit/>
          </a:bodyPr>
          <a:lstStyle/>
          <a:p>
            <a:pPr algn="ctr"/>
            <a:r>
              <a:rPr lang="en-US" sz="1700" dirty="0">
                <a:solidFill>
                  <a:schemeClr val="tx2"/>
                </a:solidFill>
              </a:rPr>
              <a:t>Hybrid execution</a:t>
            </a:r>
          </a:p>
        </p:txBody>
      </p:sp>
      <p:sp>
        <p:nvSpPr>
          <p:cNvPr id="27" name="Rounded Rectangle 26">
            <a:extLst>
              <a:ext uri="{FF2B5EF4-FFF2-40B4-BE49-F238E27FC236}">
                <a16:creationId xmlns:a16="http://schemas.microsoft.com/office/drawing/2014/main" id="{3E8A027A-9A9D-144C-BDEB-776149CD077E}"/>
              </a:ext>
            </a:extLst>
          </p:cNvPr>
          <p:cNvSpPr>
            <a:spLocks noChangeArrowheads="1"/>
          </p:cNvSpPr>
          <p:nvPr/>
        </p:nvSpPr>
        <p:spPr bwMode="auto">
          <a:xfrm>
            <a:off x="566566" y="4653136"/>
            <a:ext cx="2250228" cy="1249042"/>
          </a:xfrm>
          <a:prstGeom prst="roundRect">
            <a:avLst>
              <a:gd name="adj" fmla="val 23989"/>
            </a:avLst>
          </a:prstGeom>
          <a:solidFill>
            <a:schemeClr val="accent3">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Product updates</a:t>
            </a:r>
          </a:p>
        </p:txBody>
      </p:sp>
      <p:sp>
        <p:nvSpPr>
          <p:cNvPr id="32" name="TextBox 31">
            <a:extLst>
              <a:ext uri="{FF2B5EF4-FFF2-40B4-BE49-F238E27FC236}">
                <a16:creationId xmlns:a16="http://schemas.microsoft.com/office/drawing/2014/main" id="{8C2ABC9C-040D-A647-A1B7-282891201F44}"/>
              </a:ext>
            </a:extLst>
          </p:cNvPr>
          <p:cNvSpPr txBox="1"/>
          <p:nvPr/>
        </p:nvSpPr>
        <p:spPr>
          <a:xfrm>
            <a:off x="386546" y="2115347"/>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3" name="TextBox 32">
            <a:extLst>
              <a:ext uri="{FF2B5EF4-FFF2-40B4-BE49-F238E27FC236}">
                <a16:creationId xmlns:a16="http://schemas.microsoft.com/office/drawing/2014/main" id="{1998508C-ACBB-F24A-8FE3-ED48166B1B6F}"/>
              </a:ext>
            </a:extLst>
          </p:cNvPr>
          <p:cNvSpPr txBox="1"/>
          <p:nvPr/>
        </p:nvSpPr>
        <p:spPr>
          <a:xfrm>
            <a:off x="386546" y="6021288"/>
            <a:ext cx="2610268" cy="353943"/>
          </a:xfrm>
          <a:prstGeom prst="rect">
            <a:avLst/>
          </a:prstGeom>
          <a:noFill/>
        </p:spPr>
        <p:txBody>
          <a:bodyPr wrap="square" rtlCol="0">
            <a:spAutoFit/>
          </a:bodyPr>
          <a:lstStyle/>
          <a:p>
            <a:pPr algn="ctr"/>
            <a:r>
              <a:rPr lang="en-US" sz="1700" dirty="0">
                <a:solidFill>
                  <a:schemeClr val="tx2"/>
                </a:solidFill>
              </a:rPr>
              <a:t>Vendor’s servers</a:t>
            </a:r>
          </a:p>
        </p:txBody>
      </p:sp>
      <p:cxnSp>
        <p:nvCxnSpPr>
          <p:cNvPr id="34" name="Straight Arrow Connector 33">
            <a:extLst>
              <a:ext uri="{FF2B5EF4-FFF2-40B4-BE49-F238E27FC236}">
                <a16:creationId xmlns:a16="http://schemas.microsoft.com/office/drawing/2014/main" id="{E4A3F47E-3AF0-E043-B857-DD59F9954BD6}"/>
              </a:ext>
            </a:extLst>
          </p:cNvPr>
          <p:cNvCxnSpPr>
            <a:cxnSpLocks/>
          </p:cNvCxnSpPr>
          <p:nvPr/>
        </p:nvCxnSpPr>
        <p:spPr>
          <a:xfrm flipH="1" flipV="1">
            <a:off x="4471059" y="3748035"/>
            <a:ext cx="39886"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5" name="Rounded Rectangle 34">
            <a:extLst>
              <a:ext uri="{FF2B5EF4-FFF2-40B4-BE49-F238E27FC236}">
                <a16:creationId xmlns:a16="http://schemas.microsoft.com/office/drawing/2014/main" id="{3F8EEA15-4DAF-654B-91D2-55198A014FF8}"/>
              </a:ext>
            </a:extLst>
          </p:cNvPr>
          <p:cNvSpPr>
            <a:spLocks noChangeArrowheads="1"/>
          </p:cNvSpPr>
          <p:nvPr/>
        </p:nvSpPr>
        <p:spPr bwMode="auto">
          <a:xfrm>
            <a:off x="3365888" y="2498993"/>
            <a:ext cx="2250228" cy="1249042"/>
          </a:xfrm>
          <a:prstGeom prst="roundRect">
            <a:avLst>
              <a:gd name="adj" fmla="val 23989"/>
            </a:avLst>
          </a:prstGeom>
          <a:solidFill>
            <a:schemeClr val="accent4">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User interface </a:t>
            </a:r>
          </a:p>
          <a:p>
            <a:pPr algn="ctr">
              <a:defRPr/>
            </a:pPr>
            <a:r>
              <a:rPr lang="en-US" sz="1700" dirty="0">
                <a:latin typeface="+mn-lt"/>
                <a:ea typeface="+mn-ea"/>
              </a:rPr>
              <a:t>Partial functionality</a:t>
            </a:r>
          </a:p>
          <a:p>
            <a:pPr algn="ctr">
              <a:defRPr/>
            </a:pPr>
            <a:r>
              <a:rPr lang="en-US" sz="1700" dirty="0">
                <a:latin typeface="+mn-lt"/>
                <a:ea typeface="+mn-ea"/>
              </a:rPr>
              <a:t>User data</a:t>
            </a:r>
          </a:p>
        </p:txBody>
      </p:sp>
      <p:sp>
        <p:nvSpPr>
          <p:cNvPr id="36" name="Rounded Rectangle 35">
            <a:extLst>
              <a:ext uri="{FF2B5EF4-FFF2-40B4-BE49-F238E27FC236}">
                <a16:creationId xmlns:a16="http://schemas.microsoft.com/office/drawing/2014/main" id="{05664AD5-DF95-0C42-B2E7-21FF6B658394}"/>
              </a:ext>
            </a:extLst>
          </p:cNvPr>
          <p:cNvSpPr>
            <a:spLocks noChangeArrowheads="1"/>
          </p:cNvSpPr>
          <p:nvPr/>
        </p:nvSpPr>
        <p:spPr bwMode="auto">
          <a:xfrm>
            <a:off x="3365888" y="4659233"/>
            <a:ext cx="2250228" cy="1249042"/>
          </a:xfrm>
          <a:prstGeom prst="roundRect">
            <a:avLst>
              <a:gd name="adj" fmla="val 23989"/>
            </a:avLst>
          </a:prstGeom>
          <a:solidFill>
            <a:schemeClr val="accent4">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Additional functionality</a:t>
            </a:r>
          </a:p>
          <a:p>
            <a:pPr algn="ctr">
              <a:defRPr/>
            </a:pPr>
            <a:r>
              <a:rPr lang="en-US" sz="1700" dirty="0">
                <a:latin typeface="+mn-lt"/>
                <a:ea typeface="+mn-ea"/>
              </a:rPr>
              <a:t>User data backups</a:t>
            </a:r>
          </a:p>
          <a:p>
            <a:pPr algn="ctr">
              <a:defRPr/>
            </a:pPr>
            <a:r>
              <a:rPr lang="en-US" sz="1700" dirty="0">
                <a:latin typeface="+mn-lt"/>
                <a:ea typeface="+mn-ea"/>
              </a:rPr>
              <a:t>Product updates</a:t>
            </a:r>
          </a:p>
        </p:txBody>
      </p:sp>
      <p:sp>
        <p:nvSpPr>
          <p:cNvPr id="37" name="TextBox 36">
            <a:extLst>
              <a:ext uri="{FF2B5EF4-FFF2-40B4-BE49-F238E27FC236}">
                <a16:creationId xmlns:a16="http://schemas.microsoft.com/office/drawing/2014/main" id="{CA2AFEFC-9081-A943-B9E5-F3D49D77E0D7}"/>
              </a:ext>
            </a:extLst>
          </p:cNvPr>
          <p:cNvSpPr txBox="1"/>
          <p:nvPr/>
        </p:nvSpPr>
        <p:spPr>
          <a:xfrm>
            <a:off x="3185868" y="2121444"/>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8" name="TextBox 37">
            <a:extLst>
              <a:ext uri="{FF2B5EF4-FFF2-40B4-BE49-F238E27FC236}">
                <a16:creationId xmlns:a16="http://schemas.microsoft.com/office/drawing/2014/main" id="{09CA7BAC-80D7-E84B-9AAC-2C4EDDE6B4F5}"/>
              </a:ext>
            </a:extLst>
          </p:cNvPr>
          <p:cNvSpPr txBox="1"/>
          <p:nvPr/>
        </p:nvSpPr>
        <p:spPr>
          <a:xfrm>
            <a:off x="3185868" y="6027385"/>
            <a:ext cx="2610268" cy="353943"/>
          </a:xfrm>
          <a:prstGeom prst="rect">
            <a:avLst/>
          </a:prstGeom>
          <a:noFill/>
        </p:spPr>
        <p:txBody>
          <a:bodyPr wrap="square" rtlCol="0">
            <a:spAutoFit/>
          </a:bodyPr>
          <a:lstStyle/>
          <a:p>
            <a:pPr algn="ctr"/>
            <a:r>
              <a:rPr lang="en-US" sz="1700" dirty="0">
                <a:solidFill>
                  <a:schemeClr val="tx2"/>
                </a:solidFill>
              </a:rPr>
              <a:t>Vendor’s servers</a:t>
            </a:r>
          </a:p>
        </p:txBody>
      </p:sp>
      <p:sp>
        <p:nvSpPr>
          <p:cNvPr id="42" name="TextBox 41">
            <a:extLst>
              <a:ext uri="{FF2B5EF4-FFF2-40B4-BE49-F238E27FC236}">
                <a16:creationId xmlns:a16="http://schemas.microsoft.com/office/drawing/2014/main" id="{EA154760-DC1B-2747-9A97-1826A8714C05}"/>
              </a:ext>
            </a:extLst>
          </p:cNvPr>
          <p:cNvSpPr txBox="1"/>
          <p:nvPr/>
        </p:nvSpPr>
        <p:spPr>
          <a:xfrm>
            <a:off x="6084168" y="1706905"/>
            <a:ext cx="2610268" cy="353943"/>
          </a:xfrm>
          <a:prstGeom prst="rect">
            <a:avLst/>
          </a:prstGeom>
          <a:noFill/>
        </p:spPr>
        <p:txBody>
          <a:bodyPr wrap="square" rtlCol="0">
            <a:spAutoFit/>
          </a:bodyPr>
          <a:lstStyle/>
          <a:p>
            <a:pPr algn="ctr"/>
            <a:r>
              <a:rPr lang="en-US" sz="1700" dirty="0">
                <a:solidFill>
                  <a:srgbClr val="C00000"/>
                </a:solidFill>
              </a:rPr>
              <a:t>Software as a service</a:t>
            </a:r>
          </a:p>
        </p:txBody>
      </p:sp>
      <p:cxnSp>
        <p:nvCxnSpPr>
          <p:cNvPr id="43" name="Straight Arrow Connector 42">
            <a:extLst>
              <a:ext uri="{FF2B5EF4-FFF2-40B4-BE49-F238E27FC236}">
                <a16:creationId xmlns:a16="http://schemas.microsoft.com/office/drawing/2014/main" id="{FF74CDA3-82A9-424E-B2AC-645CEF704FEC}"/>
              </a:ext>
            </a:extLst>
          </p:cNvPr>
          <p:cNvCxnSpPr>
            <a:cxnSpLocks/>
            <a:stCxn id="45" idx="0"/>
          </p:cNvCxnSpPr>
          <p:nvPr/>
        </p:nvCxnSpPr>
        <p:spPr>
          <a:xfrm flipH="1" flipV="1">
            <a:off x="7369360" y="3765544"/>
            <a:ext cx="19942"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44" name="Rounded Rectangle 43">
            <a:extLst>
              <a:ext uri="{FF2B5EF4-FFF2-40B4-BE49-F238E27FC236}">
                <a16:creationId xmlns:a16="http://schemas.microsoft.com/office/drawing/2014/main" id="{AA8F57A4-0AC4-EF4B-8CFC-E62C647B9074}"/>
              </a:ext>
            </a:extLst>
          </p:cNvPr>
          <p:cNvSpPr>
            <a:spLocks noChangeArrowheads="1"/>
          </p:cNvSpPr>
          <p:nvPr/>
        </p:nvSpPr>
        <p:spPr bwMode="auto">
          <a:xfrm>
            <a:off x="6264188" y="251650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User interface </a:t>
            </a:r>
          </a:p>
          <a:p>
            <a:pPr algn="ctr">
              <a:defRPr/>
            </a:pPr>
            <a:r>
              <a:rPr lang="en-US" sz="1700" dirty="0">
                <a:latin typeface="+mn-lt"/>
                <a:ea typeface="+mn-ea"/>
              </a:rPr>
              <a:t>(browser or app)</a:t>
            </a:r>
          </a:p>
        </p:txBody>
      </p:sp>
      <p:sp>
        <p:nvSpPr>
          <p:cNvPr id="45" name="Rounded Rectangle 44">
            <a:extLst>
              <a:ext uri="{FF2B5EF4-FFF2-40B4-BE49-F238E27FC236}">
                <a16:creationId xmlns:a16="http://schemas.microsoft.com/office/drawing/2014/main" id="{25BC42CC-0223-364D-9264-7DACB71D2F85}"/>
              </a:ext>
            </a:extLst>
          </p:cNvPr>
          <p:cNvSpPr>
            <a:spLocks noChangeArrowheads="1"/>
          </p:cNvSpPr>
          <p:nvPr/>
        </p:nvSpPr>
        <p:spPr bwMode="auto">
          <a:xfrm>
            <a:off x="6264188" y="467674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Product functionality</a:t>
            </a:r>
          </a:p>
          <a:p>
            <a:pPr algn="ctr">
              <a:defRPr/>
            </a:pPr>
            <a:r>
              <a:rPr lang="en-US" sz="1700" dirty="0">
                <a:latin typeface="+mn-lt"/>
                <a:ea typeface="+mn-ea"/>
              </a:rPr>
              <a:t>User data</a:t>
            </a:r>
          </a:p>
        </p:txBody>
      </p:sp>
      <p:sp>
        <p:nvSpPr>
          <p:cNvPr id="46" name="TextBox 45">
            <a:extLst>
              <a:ext uri="{FF2B5EF4-FFF2-40B4-BE49-F238E27FC236}">
                <a16:creationId xmlns:a16="http://schemas.microsoft.com/office/drawing/2014/main" id="{BA2A361E-A90C-FE4F-B4F3-43410894C2EA}"/>
              </a:ext>
            </a:extLst>
          </p:cNvPr>
          <p:cNvSpPr txBox="1"/>
          <p:nvPr/>
        </p:nvSpPr>
        <p:spPr>
          <a:xfrm>
            <a:off x="6084168" y="2138953"/>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47" name="TextBox 46">
            <a:extLst>
              <a:ext uri="{FF2B5EF4-FFF2-40B4-BE49-F238E27FC236}">
                <a16:creationId xmlns:a16="http://schemas.microsoft.com/office/drawing/2014/main" id="{C1A9FF29-70D0-6143-BC8F-21E0B8C2CD3D}"/>
              </a:ext>
            </a:extLst>
          </p:cNvPr>
          <p:cNvSpPr txBox="1"/>
          <p:nvPr/>
        </p:nvSpPr>
        <p:spPr>
          <a:xfrm>
            <a:off x="6084168" y="6044894"/>
            <a:ext cx="2610268" cy="353943"/>
          </a:xfrm>
          <a:prstGeom prst="rect">
            <a:avLst/>
          </a:prstGeom>
          <a:noFill/>
        </p:spPr>
        <p:txBody>
          <a:bodyPr wrap="square" rtlCol="0">
            <a:spAutoFit/>
          </a:bodyPr>
          <a:lstStyle/>
          <a:p>
            <a:pPr algn="ctr"/>
            <a:r>
              <a:rPr lang="en-US" sz="1700" dirty="0">
                <a:solidFill>
                  <a:schemeClr val="tx2"/>
                </a:solidFill>
              </a:rPr>
              <a:t>Vendor’s servers</a:t>
            </a:r>
          </a:p>
        </p:txBody>
      </p:sp>
    </p:spTree>
    <p:extLst>
      <p:ext uri="{BB962C8B-B14F-4D97-AF65-F5344CB8AC3E}">
        <p14:creationId xmlns:p14="http://schemas.microsoft.com/office/powerpoint/2010/main" val="2890768205"/>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17402</TotalTime>
  <Words>6311</Words>
  <Application>Microsoft Macintosh PowerPoint</Application>
  <PresentationFormat>On-screen Show (4:3)</PresentationFormat>
  <Paragraphs>937</Paragraphs>
  <Slides>82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82</vt:i4>
      </vt:variant>
    </vt:vector>
  </HeadingPairs>
  <TitlesOfParts>
    <vt:vector size="87" baseType="lpstr">
      <vt:lpstr>DFKai-SB</vt:lpstr>
      <vt:lpstr>DFKai-SB</vt:lpstr>
      <vt:lpstr>Arial</vt:lpstr>
      <vt:lpstr>Calibri</vt:lpstr>
      <vt:lpstr>Office 佈景主題</vt:lpstr>
      <vt:lpstr>軟體工程 (Software Engineering)</vt:lpstr>
      <vt:lpstr>PowerPoint Presentation</vt:lpstr>
      <vt:lpstr>PowerPoint Presentation</vt:lpstr>
      <vt:lpstr>PowerPoint Presentation</vt:lpstr>
      <vt:lpstr>Agile Software  Engineering</vt:lpstr>
      <vt:lpstr>Software Engineering  and  Project Management</vt:lpstr>
      <vt:lpstr>Project-based software engineering</vt:lpstr>
      <vt:lpstr>Product software engineering</vt:lpstr>
      <vt:lpstr>Software execution models</vt:lpstr>
      <vt:lpstr>Product management concerns</vt:lpstr>
      <vt:lpstr>Technical interactions of  product managers</vt:lpstr>
      <vt:lpstr>Software Development Life Cycle (SDLC) The waterfall model</vt:lpstr>
      <vt:lpstr>Plan-based and Agile development</vt:lpstr>
      <vt:lpstr>The Continuum of Life Cycles</vt:lpstr>
      <vt:lpstr>Predictive Life Cycle</vt:lpstr>
      <vt:lpstr>Iterative Life Cycle</vt:lpstr>
      <vt:lpstr>A Life Cycle of  Varying-Sized Increments</vt:lpstr>
      <vt:lpstr>Iteration-Based and Flow-Based Agile Life Cycles</vt:lpstr>
      <vt:lpstr>From personas to features</vt:lpstr>
      <vt:lpstr>Multi-tier client-server architecture</vt:lpstr>
      <vt:lpstr>Service-oriented Architecture</vt:lpstr>
      <vt:lpstr>VM</vt:lpstr>
      <vt:lpstr>Everything as a service</vt:lpstr>
      <vt:lpstr>Software as a service</vt:lpstr>
      <vt:lpstr>Microservices architecture –  key design questions</vt:lpstr>
      <vt:lpstr>Types of security threat</vt:lpstr>
      <vt:lpstr>Software product quality attributes</vt:lpstr>
      <vt:lpstr>A refactoring process</vt:lpstr>
      <vt:lpstr>Functional testing</vt:lpstr>
      <vt:lpstr>Test-driven development (TDD)</vt:lpstr>
      <vt:lpstr>DevOps</vt:lpstr>
      <vt:lpstr>Code management and DevOps</vt:lpstr>
      <vt:lpstr>Agile</vt:lpstr>
      <vt:lpstr>Agile software engineering</vt:lpstr>
      <vt:lpstr>PowerPoint Presentation</vt:lpstr>
      <vt:lpstr>PowerPoint Presentation</vt:lpstr>
      <vt:lpstr>Agile is a mindset defined by 4 values, guided by 12 principles, and manifested through many different practices.   Agile practitioners select practices based on their needs.</vt:lpstr>
      <vt:lpstr>4 Agile Values</vt:lpstr>
      <vt:lpstr>The Four Values of  the Agile Manifesto  (Manifesto for Agile Software Development, 2001)</vt:lpstr>
      <vt:lpstr>12 Agile Principles</vt:lpstr>
      <vt:lpstr>The Twelve Principles  Behind the Agile Manifesto</vt:lpstr>
      <vt:lpstr>The Twelve Principles  Behind the Agile Manifesto</vt:lpstr>
      <vt:lpstr>Agile Development Principles</vt:lpstr>
      <vt:lpstr>Agile Development Principles</vt:lpstr>
      <vt:lpstr>12 Project Management Principles</vt:lpstr>
      <vt:lpstr>Project Management Body of Knowledge (PMBOK Guide) PMBOK v6 vs. PMBOK v7</vt:lpstr>
      <vt:lpstr>Project Management Knowledge Areas (PMBOK v6)</vt:lpstr>
      <vt:lpstr>Project Management Process Groups (PMBOK v6)</vt:lpstr>
      <vt:lpstr>Project Management 12 Principles (PMBOK v7)</vt:lpstr>
      <vt:lpstr>Project Management  8 Project Performance Domains (PMBOK v7)</vt:lpstr>
      <vt:lpstr>Agile software engineering</vt:lpstr>
      <vt:lpstr>Agile methods</vt:lpstr>
      <vt:lpstr>Incremental development</vt:lpstr>
      <vt:lpstr>Incremental development</vt:lpstr>
      <vt:lpstr>Incremental development activities</vt:lpstr>
      <vt:lpstr>Extreme programming</vt:lpstr>
      <vt:lpstr>Extreme Programming Practices</vt:lpstr>
      <vt:lpstr>Widely adopted XP practices</vt:lpstr>
      <vt:lpstr>Widely adopted XP practices</vt:lpstr>
      <vt:lpstr>Widely adopted XP practices</vt:lpstr>
      <vt:lpstr>Widely adopted XP practices</vt:lpstr>
      <vt:lpstr>Widely adopted XP practices</vt:lpstr>
      <vt:lpstr>Widely adopted XP practices</vt:lpstr>
      <vt:lpstr>Scrum</vt:lpstr>
      <vt:lpstr>Scrum Terminology</vt:lpstr>
      <vt:lpstr>Scrum Terminology</vt:lpstr>
      <vt:lpstr>Scrum Terminology</vt:lpstr>
      <vt:lpstr>Key roles in Scrum</vt:lpstr>
      <vt:lpstr>Scrum and sprints</vt:lpstr>
      <vt:lpstr>Scrum cycles</vt:lpstr>
      <vt:lpstr>Key Scrum practices</vt:lpstr>
      <vt:lpstr>Product backlogs</vt:lpstr>
      <vt:lpstr>Examples of  product backlog items (PBIs)</vt:lpstr>
      <vt:lpstr>Product backlog item states</vt:lpstr>
      <vt:lpstr>Product backlog activities</vt:lpstr>
      <vt:lpstr>Sprint activities</vt:lpstr>
      <vt:lpstr>Managing External Interactions</vt:lpstr>
      <vt:lpstr>Project Management Responsibilities</vt:lpstr>
      <vt:lpstr>Summary</vt:lpstr>
      <vt:lpstr>Summary</vt:lpstr>
      <vt:lpstr>Summary</vt:lpstr>
      <vt:lpstr>References</vt:lpstr>
    </vt:vector>
  </TitlesOfParts>
  <Manager/>
  <Company>NTPU</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軟體工程 (Software Engineering)</dc:title>
  <dc:subject/>
  <dc:creator>myday</dc:creator>
  <cp:keywords>軟體工程, Software Engineering</cp:keywords>
  <dc:description>軟體工程 (Software Engineering)</dc:description>
  <cp:lastModifiedBy>imyday@gmail.com</cp:lastModifiedBy>
  <cp:revision>1024</cp:revision>
  <cp:lastPrinted>2020-09-14T23:32:07Z</cp:lastPrinted>
  <dcterms:created xsi:type="dcterms:W3CDTF">2011-02-14T23:24:00Z</dcterms:created>
  <dcterms:modified xsi:type="dcterms:W3CDTF">2021-10-06T09:50:03Z</dcterms:modified>
  <cp:category/>
</cp:coreProperties>
</file>