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handoutMasterIdLst>
    <p:handoutMasterId r:id="rId98"/>
  </p:handoutMasterIdLst>
  <p:sldIdLst>
    <p:sldId id="2029" r:id="rId2"/>
    <p:sldId id="2994" r:id="rId3"/>
    <p:sldId id="2996" r:id="rId4"/>
    <p:sldId id="2995" r:id="rId5"/>
    <p:sldId id="3680" r:id="rId6"/>
    <p:sldId id="3690" r:id="rId7"/>
    <p:sldId id="3692" r:id="rId8"/>
    <p:sldId id="3017" r:id="rId9"/>
    <p:sldId id="3019" r:id="rId10"/>
    <p:sldId id="3018" r:id="rId11"/>
    <p:sldId id="3065" r:id="rId12"/>
    <p:sldId id="3084" r:id="rId13"/>
    <p:sldId id="3094" r:id="rId14"/>
    <p:sldId id="3090" r:id="rId15"/>
    <p:sldId id="3091" r:id="rId16"/>
    <p:sldId id="3092" r:id="rId17"/>
    <p:sldId id="3093" r:id="rId18"/>
    <p:sldId id="3146" r:id="rId19"/>
    <p:sldId id="3239" r:id="rId20"/>
    <p:sldId id="3241" r:id="rId21"/>
    <p:sldId id="3314" r:id="rId22"/>
    <p:sldId id="3417" r:id="rId23"/>
    <p:sldId id="3416" r:id="rId24"/>
    <p:sldId id="3478" r:id="rId25"/>
    <p:sldId id="3595" r:id="rId26"/>
    <p:sldId id="3607" r:id="rId27"/>
    <p:sldId id="3606" r:id="rId28"/>
    <p:sldId id="3673" r:id="rId29"/>
    <p:sldId id="3674" r:id="rId30"/>
    <p:sldId id="3658" r:id="rId31"/>
    <p:sldId id="3663" r:id="rId32"/>
    <p:sldId id="3024" r:id="rId33"/>
    <p:sldId id="3186" r:id="rId34"/>
    <p:sldId id="3233" r:id="rId35"/>
    <p:sldId id="3242" r:id="rId36"/>
    <p:sldId id="3243" r:id="rId37"/>
    <p:sldId id="3244" r:id="rId38"/>
    <p:sldId id="3245" r:id="rId39"/>
    <p:sldId id="3246" r:id="rId40"/>
    <p:sldId id="3247" r:id="rId41"/>
    <p:sldId id="3269" r:id="rId42"/>
    <p:sldId id="3248" r:id="rId43"/>
    <p:sldId id="3249" r:id="rId44"/>
    <p:sldId id="3270" r:id="rId45"/>
    <p:sldId id="3250" r:id="rId46"/>
    <p:sldId id="3693" r:id="rId47"/>
    <p:sldId id="3251" r:id="rId48"/>
    <p:sldId id="3252" r:id="rId49"/>
    <p:sldId id="3253" r:id="rId50"/>
    <p:sldId id="3271" r:id="rId51"/>
    <p:sldId id="3272" r:id="rId52"/>
    <p:sldId id="3254" r:id="rId53"/>
    <p:sldId id="3255" r:id="rId54"/>
    <p:sldId id="3273" r:id="rId55"/>
    <p:sldId id="3257" r:id="rId56"/>
    <p:sldId id="3256" r:id="rId57"/>
    <p:sldId id="3274" r:id="rId58"/>
    <p:sldId id="3275" r:id="rId59"/>
    <p:sldId id="3276" r:id="rId60"/>
    <p:sldId id="3258" r:id="rId61"/>
    <p:sldId id="3259" r:id="rId62"/>
    <p:sldId id="3260" r:id="rId63"/>
    <p:sldId id="3261" r:id="rId64"/>
    <p:sldId id="3277" r:id="rId65"/>
    <p:sldId id="3262" r:id="rId66"/>
    <p:sldId id="3263" r:id="rId67"/>
    <p:sldId id="3278" r:id="rId68"/>
    <p:sldId id="3264" r:id="rId69"/>
    <p:sldId id="3265" r:id="rId70"/>
    <p:sldId id="3279" r:id="rId71"/>
    <p:sldId id="3299" r:id="rId72"/>
    <p:sldId id="3280" r:id="rId73"/>
    <p:sldId id="3300" r:id="rId74"/>
    <p:sldId id="3282" r:id="rId75"/>
    <p:sldId id="3285" r:id="rId76"/>
    <p:sldId id="3303" r:id="rId77"/>
    <p:sldId id="3286" r:id="rId78"/>
    <p:sldId id="3304" r:id="rId79"/>
    <p:sldId id="3305" r:id="rId80"/>
    <p:sldId id="3287" r:id="rId81"/>
    <p:sldId id="3306" r:id="rId82"/>
    <p:sldId id="3288" r:id="rId83"/>
    <p:sldId id="3289" r:id="rId84"/>
    <p:sldId id="3307" r:id="rId85"/>
    <p:sldId id="3290" r:id="rId86"/>
    <p:sldId id="3308" r:id="rId87"/>
    <p:sldId id="3291" r:id="rId88"/>
    <p:sldId id="3292" r:id="rId89"/>
    <p:sldId id="3293" r:id="rId90"/>
    <p:sldId id="3309" r:id="rId91"/>
    <p:sldId id="3310" r:id="rId92"/>
    <p:sldId id="3311" r:id="rId93"/>
    <p:sldId id="3312" r:id="rId94"/>
    <p:sldId id="3313" r:id="rId95"/>
    <p:sldId id="3025" r:id="rId96"/>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a:srgbClr val="9696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94" autoAdjust="0"/>
    <p:restoredTop sz="92891"/>
  </p:normalViewPr>
  <p:slideViewPr>
    <p:cSldViewPr>
      <p:cViewPr varScale="1">
        <p:scale>
          <a:sx n="99" d="100"/>
          <a:sy n="99" d="100"/>
        </p:scale>
        <p:origin x="176" y="192"/>
      </p:cViewPr>
      <p:guideLst>
        <p:guide orient="horz" pos="2160"/>
        <p:guide pos="2880"/>
      </p:guideLst>
    </p:cSldViewPr>
  </p:slideViewPr>
  <p:outlineViewPr>
    <p:cViewPr>
      <p:scale>
        <a:sx n="33" d="100"/>
        <a:sy n="33" d="100"/>
      </p:scale>
      <p:origin x="78" y="14448"/>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2021/10/28</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2021/10/28</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53</a:t>
            </a:fld>
            <a:endParaRPr lang="zh-TW" altLang="en-US"/>
          </a:p>
        </p:txBody>
      </p:sp>
    </p:spTree>
    <p:extLst>
      <p:ext uri="{BB962C8B-B14F-4D97-AF65-F5344CB8AC3E}">
        <p14:creationId xmlns:p14="http://schemas.microsoft.com/office/powerpoint/2010/main" val="3737512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54</a:t>
            </a:fld>
            <a:endParaRPr lang="zh-TW" altLang="en-US"/>
          </a:p>
        </p:txBody>
      </p:sp>
    </p:spTree>
    <p:extLst>
      <p:ext uri="{BB962C8B-B14F-4D97-AF65-F5344CB8AC3E}">
        <p14:creationId xmlns:p14="http://schemas.microsoft.com/office/powerpoint/2010/main" val="676910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55</a:t>
            </a:fld>
            <a:endParaRPr lang="zh-TW" altLang="en-US"/>
          </a:p>
        </p:txBody>
      </p:sp>
    </p:spTree>
    <p:extLst>
      <p:ext uri="{BB962C8B-B14F-4D97-AF65-F5344CB8AC3E}">
        <p14:creationId xmlns:p14="http://schemas.microsoft.com/office/powerpoint/2010/main" val="2419670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2021/10/28</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2021/10/28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2021/10/28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2021/10/28</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2021/10/28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2021/10/28</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2021/10/28</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2021/10/28</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2021/10/28</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2021/10/28</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2021/10/28</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2021/10/28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17" Type="http://schemas.openxmlformats.org/officeDocument/2006/relationships/image" Target="../media/image8.png"/><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5" Type="http://schemas.openxmlformats.org/officeDocument/2006/relationships/image" Target="../media/image6.png"/><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 Id="rId1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dirty="0">
                <a:solidFill>
                  <a:srgbClr val="898989"/>
                </a:solidFill>
                <a:cs typeface="Times New Roman" pitchFamily="18" charset="0"/>
              </a:rPr>
              <a:t>2021/11/04</a:t>
            </a:r>
            <a:endParaRPr kumimoji="0" lang="zh-TW" altLang="en-US" sz="2500"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429000"/>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1101SE06</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(M6131) (Fall 2021)</a:t>
            </a:r>
            <a:br>
              <a:rPr kumimoji="0" lang="is-IS" altLang="zh-TW" sz="1600" dirty="0">
                <a:solidFill>
                  <a:srgbClr val="7F7F7F"/>
                </a:solidFill>
              </a:rPr>
            </a:br>
            <a:r>
              <a:rPr kumimoji="0" lang="en-US" altLang="ja-JP" sz="1600" dirty="0">
                <a:solidFill>
                  <a:srgbClr val="7F7F7F"/>
                </a:solidFill>
              </a:rPr>
              <a:t> Thu 11, 12, 13 (19:25-22:10) (209)</a:t>
            </a:r>
          </a:p>
        </p:txBody>
      </p:sp>
      <p:pic>
        <p:nvPicPr>
          <p:cNvPr id="15" name="Picture 14">
            <a:extLst>
              <a:ext uri="{FF2B5EF4-FFF2-40B4-BE49-F238E27FC236}">
                <a16:creationId xmlns:a16="http://schemas.microsoft.com/office/drawing/2014/main" id="{90642F81-C81E-5F4D-A185-542750238EBD}"/>
              </a:ext>
            </a:extLst>
          </p:cNvPr>
          <p:cNvPicPr>
            <a:picLocks noChangeAspect="1"/>
          </p:cNvPicPr>
          <p:nvPr/>
        </p:nvPicPr>
        <p:blipFill>
          <a:blip r:embed="rId14"/>
          <a:stretch>
            <a:fillRect/>
          </a:stretch>
        </p:blipFill>
        <p:spPr>
          <a:xfrm>
            <a:off x="330511" y="4717652"/>
            <a:ext cx="421513" cy="511280"/>
          </a:xfrm>
          <a:prstGeom prst="rect">
            <a:avLst/>
          </a:prstGeom>
        </p:spPr>
      </p:pic>
      <p:pic>
        <p:nvPicPr>
          <p:cNvPr id="16" name="Picture 15">
            <a:extLst>
              <a:ext uri="{FF2B5EF4-FFF2-40B4-BE49-F238E27FC236}">
                <a16:creationId xmlns:a16="http://schemas.microsoft.com/office/drawing/2014/main" id="{7D5043A7-D8CA-AF44-A21C-29BC06058190}"/>
              </a:ext>
            </a:extLst>
          </p:cNvPr>
          <p:cNvPicPr>
            <a:picLocks noChangeAspect="1"/>
          </p:cNvPicPr>
          <p:nvPr/>
        </p:nvPicPr>
        <p:blipFill>
          <a:blip r:embed="rId15"/>
          <a:stretch>
            <a:fillRect/>
          </a:stretch>
        </p:blipFill>
        <p:spPr>
          <a:xfrm>
            <a:off x="35496" y="5149968"/>
            <a:ext cx="511280" cy="511280"/>
          </a:xfrm>
          <a:prstGeom prst="rect">
            <a:avLst/>
          </a:prstGeom>
        </p:spPr>
      </p:pic>
      <p:pic>
        <p:nvPicPr>
          <p:cNvPr id="17" name="Picture 16">
            <a:extLst>
              <a:ext uri="{FF2B5EF4-FFF2-40B4-BE49-F238E27FC236}">
                <a16:creationId xmlns:a16="http://schemas.microsoft.com/office/drawing/2014/main" id="{DC2B377C-CA70-284D-891C-0ECB15F29C5B}"/>
              </a:ext>
            </a:extLst>
          </p:cNvPr>
          <p:cNvPicPr>
            <a:picLocks noChangeAspect="1"/>
          </p:cNvPicPr>
          <p:nvPr/>
        </p:nvPicPr>
        <p:blipFill>
          <a:blip r:embed="rId16"/>
          <a:stretch>
            <a:fillRect/>
          </a:stretch>
        </p:blipFill>
        <p:spPr>
          <a:xfrm>
            <a:off x="535691" y="5145274"/>
            <a:ext cx="511280" cy="511280"/>
          </a:xfrm>
          <a:prstGeom prst="rect">
            <a:avLst/>
          </a:prstGeom>
        </p:spPr>
      </p:pic>
      <p:pic>
        <p:nvPicPr>
          <p:cNvPr id="18" name="Picture 17">
            <a:extLst>
              <a:ext uri="{FF2B5EF4-FFF2-40B4-BE49-F238E27FC236}">
                <a16:creationId xmlns:a16="http://schemas.microsoft.com/office/drawing/2014/main" id="{0C703043-6CA3-644F-980A-8305B707C476}"/>
              </a:ext>
            </a:extLst>
          </p:cNvPr>
          <p:cNvPicPr>
            <a:picLocks noChangeAspect="1"/>
          </p:cNvPicPr>
          <p:nvPr/>
        </p:nvPicPr>
        <p:blipFill>
          <a:blip r:embed="rId17"/>
          <a:stretch>
            <a:fillRect/>
          </a:stretch>
        </p:blipFill>
        <p:spPr>
          <a:xfrm>
            <a:off x="93158" y="4195264"/>
            <a:ext cx="935665" cy="421967"/>
          </a:xfrm>
          <a:prstGeom prst="rect">
            <a:avLst/>
          </a:prstGeom>
        </p:spPr>
      </p:pic>
      <p:sp>
        <p:nvSpPr>
          <p:cNvPr id="20" name="標題 1">
            <a:extLst>
              <a:ext uri="{FF2B5EF4-FFF2-40B4-BE49-F238E27FC236}">
                <a16:creationId xmlns:a16="http://schemas.microsoft.com/office/drawing/2014/main" id="{43390B7B-0FE8-FF4C-A103-58EFA989C083}"/>
              </a:ext>
            </a:extLst>
          </p:cNvPr>
          <p:cNvSpPr txBox="1">
            <a:spLocks/>
          </p:cNvSpPr>
          <p:nvPr/>
        </p:nvSpPr>
        <p:spPr bwMode="auto">
          <a:xfrm>
            <a:off x="179512" y="1412776"/>
            <a:ext cx="8784976" cy="2015654"/>
          </a:xfrm>
          <a:prstGeom prst="rect">
            <a:avLst/>
          </a:prstGeom>
          <a:noFill/>
          <a:ln>
            <a:noFill/>
          </a:ln>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5000" b="1" dirty="0">
                <a:solidFill>
                  <a:srgbClr val="C00000"/>
                </a:solidFill>
                <a:ea typeface="標楷體" pitchFamily="65" charset="-120"/>
              </a:rPr>
              <a:t>基於雲的軟體：</a:t>
            </a:r>
            <a:br>
              <a:rPr lang="en-US" altLang="zh-TW" sz="5000" b="1" dirty="0">
                <a:solidFill>
                  <a:srgbClr val="C00000"/>
                </a:solidFill>
                <a:ea typeface="標楷體" pitchFamily="65" charset="-120"/>
              </a:rPr>
            </a:br>
            <a:r>
              <a:rPr lang="zh-TW" altLang="en-US" sz="4000" b="1" dirty="0">
                <a:solidFill>
                  <a:srgbClr val="C00000"/>
                </a:solidFill>
                <a:ea typeface="標楷體" pitchFamily="65" charset="-120"/>
              </a:rPr>
              <a:t>虛擬化和容器、軟體即服務 </a:t>
            </a:r>
            <a:br>
              <a:rPr lang="en-US" altLang="zh-TW" sz="4000" b="1" dirty="0">
                <a:solidFill>
                  <a:srgbClr val="C00000"/>
                </a:solidFill>
                <a:ea typeface="標楷體" pitchFamily="65" charset="-120"/>
              </a:rPr>
            </a:br>
            <a:r>
              <a:rPr lang="en-US" altLang="zh-TW" sz="2800" b="1" dirty="0">
                <a:solidFill>
                  <a:srgbClr val="C00000"/>
                </a:solidFill>
                <a:ea typeface="標楷體" pitchFamily="65" charset="-120"/>
              </a:rPr>
              <a:t>(Cloud-Based Software: Virtualization and containers, Everything as a service, Software as a service)</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675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968145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448604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85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07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1763640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620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306547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31261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248923" y="114414"/>
            <a:ext cx="8718161" cy="797190"/>
          </a:xfrm>
        </p:spPr>
        <p:txBody>
          <a:bodyPr/>
          <a:lstStyle/>
          <a:p>
            <a:r>
              <a:rPr lang="en-US" dirty="0">
                <a:solidFill>
                  <a:schemeClr val="tx2"/>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4860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7236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4355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6732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222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2021/09/23   </a:t>
            </a:r>
            <a:r>
              <a:rPr lang="zh-TW" altLang="en-US" sz="2400" dirty="0"/>
              <a:t>軟體工程概論 </a:t>
            </a:r>
            <a:r>
              <a:rPr lang="en-US" altLang="zh-TW" sz="2000" dirty="0"/>
              <a:t>(</a:t>
            </a:r>
            <a:r>
              <a:rPr lang="en-US" sz="2000" dirty="0"/>
              <a:t>Introduction to Software Engineering)</a:t>
            </a:r>
          </a:p>
          <a:p>
            <a:pPr marL="0" indent="0">
              <a:buNone/>
            </a:pPr>
            <a:r>
              <a:rPr lang="en-US" sz="2400" dirty="0"/>
              <a:t>2   2021/09/30   </a:t>
            </a:r>
            <a:r>
              <a:rPr lang="zh-TW" altLang="en-US" sz="2400" dirty="0"/>
              <a:t>軟體產品與專案管理：軟體產品管理，原型設計</a:t>
            </a:r>
            <a:br>
              <a:rPr lang="en-US" altLang="zh-TW" sz="2400" dirty="0"/>
            </a:br>
            <a:r>
              <a:rPr lang="en-US" altLang="zh-TW" sz="2200" dirty="0"/>
              <a:t>                             </a:t>
            </a:r>
            <a:r>
              <a:rPr lang="zh-TW" altLang="en-US" sz="2200" dirty="0"/>
              <a:t> </a:t>
            </a: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t>3   2021/10/07   </a:t>
            </a:r>
            <a:r>
              <a:rPr lang="zh-TW" altLang="en-US" sz="2400" dirty="0"/>
              <a:t>敏捷軟體工程：</a:t>
            </a:r>
            <a:r>
              <a:rPr lang="zh-TW" altLang="en-US" sz="2200" dirty="0"/>
              <a:t>敏捷方法、</a:t>
            </a:r>
            <a:r>
              <a:rPr lang="en-US" sz="2200" dirty="0"/>
              <a:t>Scrum、</a:t>
            </a:r>
            <a:r>
              <a:rPr lang="zh-TW" altLang="en-US" sz="2200" dirty="0"/>
              <a:t>極限程式設計 </a:t>
            </a:r>
            <a:br>
              <a:rPr lang="en-US" altLang="zh-TW" sz="2400" dirty="0"/>
            </a:br>
            <a:r>
              <a:rPr lang="en-US" altLang="zh-TW" sz="2200" dirty="0"/>
              <a:t>                                 (</a:t>
            </a:r>
            <a:r>
              <a:rPr lang="en-US" sz="2200" dirty="0"/>
              <a:t>Agile Software Engineering: </a:t>
            </a:r>
            <a:br>
              <a:rPr lang="en-US" sz="2200" dirty="0"/>
            </a:br>
            <a:r>
              <a:rPr lang="en-US" sz="2200" dirty="0"/>
              <a:t>                                   Agile methods, Scrum, and Extreme Programming)</a:t>
            </a:r>
          </a:p>
          <a:p>
            <a:pPr marL="0" indent="0">
              <a:buNone/>
            </a:pPr>
            <a:r>
              <a:rPr lang="en-US" sz="2400" dirty="0"/>
              <a:t>4   2021/10/14   </a:t>
            </a:r>
            <a:r>
              <a:rPr lang="zh-TW" altLang="en-US" sz="2400" dirty="0"/>
              <a:t>功能、場景和故事 </a:t>
            </a:r>
            <a:r>
              <a:rPr lang="en-US" altLang="zh-TW" sz="2200" dirty="0"/>
              <a:t>(</a:t>
            </a:r>
            <a:r>
              <a:rPr lang="en-US" sz="2200" dirty="0"/>
              <a:t>Features, Scenarios, and Stories)</a:t>
            </a:r>
          </a:p>
          <a:p>
            <a:pPr marL="0" indent="0">
              <a:buNone/>
            </a:pPr>
            <a:r>
              <a:rPr lang="en-US" sz="2400" dirty="0">
                <a:solidFill>
                  <a:schemeClr val="accent5">
                    <a:lumMod val="75000"/>
                  </a:schemeClr>
                </a:solidFill>
              </a:rPr>
              <a:t>5   2021/10/21   </a:t>
            </a:r>
            <a:r>
              <a:rPr lang="zh-TW" altLang="en-US" sz="2400" dirty="0">
                <a:solidFill>
                  <a:schemeClr val="accent5">
                    <a:lumMod val="75000"/>
                  </a:schemeClr>
                </a:solidFill>
              </a:rPr>
              <a:t>軟體工程個案研究 </a:t>
            </a:r>
            <a:r>
              <a:rPr lang="en-US" sz="2400" dirty="0">
                <a:solidFill>
                  <a:schemeClr val="accent5">
                    <a:lumMod val="75000"/>
                  </a:schemeClr>
                </a:solidFill>
              </a:rPr>
              <a:t>I </a:t>
            </a:r>
            <a:r>
              <a:rPr lang="en-US" sz="1800" dirty="0">
                <a:solidFill>
                  <a:schemeClr val="accent5">
                    <a:lumMod val="75000"/>
                  </a:schemeClr>
                </a:solidFill>
              </a:rPr>
              <a:t>(Case Study on Software Engineering I)</a:t>
            </a:r>
          </a:p>
          <a:p>
            <a:pPr marL="0" indent="0">
              <a:buNone/>
            </a:pPr>
            <a:r>
              <a:rPr lang="en-US" altLang="zh-TW" sz="2400" dirty="0"/>
              <a:t>6   2021/10/28   </a:t>
            </a:r>
            <a:r>
              <a:rPr lang="zh-TW" altLang="en-US" sz="2400" dirty="0"/>
              <a:t>軟體架構：架構設計、系統分解、分散式架構</a:t>
            </a:r>
            <a:br>
              <a:rPr lang="en-US" altLang="zh-TW" sz="2400" dirty="0"/>
            </a:br>
            <a:r>
              <a:rPr lang="en-US" altLang="zh-TW" sz="2400" dirty="0"/>
              <a:t>                             </a:t>
            </a:r>
            <a:r>
              <a:rPr lang="zh-TW" altLang="en-US" sz="2400" dirty="0"/>
              <a:t> </a:t>
            </a:r>
            <a:r>
              <a:rPr lang="en-US" altLang="zh-TW" sz="2200" dirty="0"/>
              <a:t>(</a:t>
            </a:r>
            <a:r>
              <a:rPr lang="en-US" sz="2200" dirty="0"/>
              <a:t>Software Architecture: Architectural design,</a:t>
            </a:r>
            <a:br>
              <a:rPr lang="en-US" sz="2200" dirty="0"/>
            </a:br>
            <a:r>
              <a:rPr lang="en-US" sz="2200" dirty="0"/>
              <a:t>                                  System decomposition, and Distribution architecture)</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467544" y="0"/>
            <a:ext cx="8229600" cy="1143000"/>
          </a:xfrm>
        </p:spPr>
        <p:txBody>
          <a:bodyPr/>
          <a:lstStyle/>
          <a:p>
            <a:r>
              <a:rPr lang="en-US" dirty="0">
                <a:solidFill>
                  <a:schemeClr val="tx2"/>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5191872"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4355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7940202" y="1607620"/>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7940202" y="2350907"/>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7940202" y="3094194"/>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7940202" y="3837481"/>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7940202" y="4580768"/>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7940202" y="5324055"/>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7524328" y="5991671"/>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6728913"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6730576" y="2627516"/>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6732239" y="3370803"/>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6705467"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6728913"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6705467" y="4413815"/>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906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1812170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1746669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702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Microservices architecture – </a:t>
            </a:r>
            <a:br>
              <a:rPr lang="en-US" dirty="0">
                <a:solidFill>
                  <a:schemeClr val="tx2"/>
                </a:solidFill>
              </a:rPr>
            </a:br>
            <a:r>
              <a:rPr lang="en-US" dirty="0">
                <a:solidFill>
                  <a:schemeClr val="tx2"/>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5866270" y="3524331"/>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5220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3399114"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2967066"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4688516"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3510763" y="3506083"/>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6428480" y="2827574"/>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5899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611560" y="2827574"/>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3380280"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1043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3442568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3"/>
            <a:ext cx="8229600" cy="738384"/>
          </a:xfrm>
        </p:spPr>
        <p:txBody>
          <a:bodyPr/>
          <a:lstStyle/>
          <a:p>
            <a:r>
              <a:rPr lang="en-US" dirty="0">
                <a:solidFill>
                  <a:schemeClr val="tx2"/>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1054793" y="1844824"/>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3618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4536132" y="4077073"/>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5642617" y="2470841"/>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2565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3538507" y="2185614"/>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611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3618031" y="3021367"/>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6043850" y="1787831"/>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5864808"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3239988" y="4826920"/>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2950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5950129" y="2163327"/>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1008242" y="3277746"/>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5702791"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5509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3167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2712001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2971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255577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160266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558011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1170614"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3583442" y="492549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6012160"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471601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3331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5455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6770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6299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4330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2378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1937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32766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3275856" y="3717031"/>
            <a:ext cx="2526852" cy="2655893"/>
          </a:xfrm>
          <a:prstGeom prst="arc">
            <a:avLst>
              <a:gd name="adj1" fmla="val 11501282"/>
              <a:gd name="adj2" fmla="val 2110293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1180687" y="2704607"/>
            <a:ext cx="1303081" cy="0"/>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1180687" y="203926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2551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code </a:t>
            </a:r>
            <a:br>
              <a:rPr lang="en-US" sz="2400" b="1" dirty="0">
                <a:latin typeface="+mn-lt"/>
                <a:ea typeface="+mn-ea"/>
              </a:rPr>
            </a:br>
            <a:r>
              <a:rPr lang="en-US" sz="2400" b="1" dirty="0">
                <a:latin typeface="+mn-lt"/>
                <a:ea typeface="+mn-ea"/>
              </a:rPr>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5377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3430228" y="1393449"/>
            <a:ext cx="2808440" cy="2393634"/>
          </a:xfrm>
          <a:prstGeom prst="arc">
            <a:avLst>
              <a:gd name="adj1" fmla="val 11908221"/>
              <a:gd name="adj2" fmla="val 2067111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3500645" y="2147041"/>
            <a:ext cx="2808440" cy="2393634"/>
          </a:xfrm>
          <a:prstGeom prst="arc">
            <a:avLst>
              <a:gd name="adj1" fmla="val 182114"/>
              <a:gd name="adj2" fmla="val 2924959"/>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4930385"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Make small </a:t>
            </a:r>
          </a:p>
          <a:p>
            <a:pPr algn="ctr">
              <a:defRPr/>
            </a:pPr>
            <a:r>
              <a:rPr lang="en-US" sz="2400" b="1" dirty="0">
                <a:latin typeface="+mn-lt"/>
                <a:ea typeface="+mn-ea"/>
              </a:rPr>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3275856" y="2147041"/>
            <a:ext cx="2808440" cy="2393634"/>
          </a:xfrm>
          <a:prstGeom prst="arc">
            <a:avLst>
              <a:gd name="adj1" fmla="val 8966232"/>
              <a:gd name="adj2" fmla="val 1082931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2043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3193016" y="3869451"/>
            <a:ext cx="2681700" cy="2655893"/>
          </a:xfrm>
          <a:prstGeom prst="arc">
            <a:avLst>
              <a:gd name="adj1" fmla="val 2513734"/>
              <a:gd name="adj2" fmla="val 851056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3009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6308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6206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2699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300810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4536132" y="1793384"/>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3995936" y="1205737"/>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3665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Unit </a:t>
            </a:r>
            <a:br>
              <a:rPr lang="en-US" sz="2800" b="1" dirty="0">
                <a:latin typeface="+mn-lt"/>
                <a:ea typeface="+mn-ea"/>
              </a:rPr>
            </a:br>
            <a:r>
              <a:rPr lang="en-US" sz="2800" b="1" dirty="0">
                <a:latin typeface="+mn-lt"/>
                <a:ea typeface="+mn-ea"/>
              </a:rPr>
              <a:t>Testing</a:t>
            </a:r>
          </a:p>
        </p:txBody>
      </p:sp>
      <p:sp>
        <p:nvSpPr>
          <p:cNvPr id="13" name="Arc 12">
            <a:extLst>
              <a:ext uri="{FF2B5EF4-FFF2-40B4-BE49-F238E27FC236}">
                <a16:creationId xmlns:a16="http://schemas.microsoft.com/office/drawing/2014/main" id="{B970074F-E481-834A-AD49-3E2F6AE69B34}"/>
              </a:ext>
            </a:extLst>
          </p:cNvPr>
          <p:cNvSpPr/>
          <p:nvPr/>
        </p:nvSpPr>
        <p:spPr>
          <a:xfrm>
            <a:off x="2806040" y="2510155"/>
            <a:ext cx="3566160" cy="3566160"/>
          </a:xfrm>
          <a:prstGeom prst="arc">
            <a:avLst>
              <a:gd name="adj1" fmla="val 11870910"/>
              <a:gd name="adj2" fmla="val 1428111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2806040" y="2510155"/>
            <a:ext cx="3566160" cy="3566160"/>
          </a:xfrm>
          <a:prstGeom prst="arc">
            <a:avLst>
              <a:gd name="adj1" fmla="val 18184479"/>
              <a:gd name="adj2" fmla="val 2069306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2806040" y="2510155"/>
            <a:ext cx="3566160" cy="3566160"/>
          </a:xfrm>
          <a:prstGeom prst="arc">
            <a:avLst>
              <a:gd name="adj1" fmla="val 1136777"/>
              <a:gd name="adj2" fmla="val 378489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2806040" y="2510155"/>
            <a:ext cx="3566160" cy="3566160"/>
          </a:xfrm>
          <a:prstGeom prst="arc">
            <a:avLst>
              <a:gd name="adj1" fmla="val 7389206"/>
              <a:gd name="adj2" fmla="val 987147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5580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Feature</a:t>
            </a:r>
            <a:br>
              <a:rPr lang="en-US" sz="2800" b="1" dirty="0">
                <a:latin typeface="+mn-lt"/>
                <a:ea typeface="+mn-ea"/>
              </a:rPr>
            </a:br>
            <a:r>
              <a:rPr lang="en-US" sz="2800" b="1" dirty="0">
                <a:latin typeface="+mn-lt"/>
                <a:ea typeface="+mn-ea"/>
              </a:rPr>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3665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System</a:t>
            </a:r>
            <a:br>
              <a:rPr lang="en-US" sz="2800" b="1" dirty="0">
                <a:latin typeface="+mn-lt"/>
                <a:ea typeface="+mn-ea"/>
              </a:rPr>
            </a:br>
            <a:r>
              <a:rPr lang="en-US" sz="2800" b="1" dirty="0">
                <a:latin typeface="+mn-lt"/>
                <a:ea typeface="+mn-ea"/>
              </a:rPr>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1835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Release</a:t>
            </a:r>
            <a:br>
              <a:rPr lang="en-US" sz="2800" b="1" dirty="0">
                <a:latin typeface="+mn-lt"/>
                <a:ea typeface="+mn-ea"/>
              </a:rPr>
            </a:br>
            <a:r>
              <a:rPr lang="en-US" sz="2800" b="1" dirty="0">
                <a:latin typeface="+mn-lt"/>
                <a:ea typeface="+mn-ea"/>
              </a:rPr>
              <a:t>Testing</a:t>
            </a:r>
          </a:p>
        </p:txBody>
      </p:sp>
      <p:sp>
        <p:nvSpPr>
          <p:cNvPr id="19" name="Oval 18">
            <a:extLst>
              <a:ext uri="{FF2B5EF4-FFF2-40B4-BE49-F238E27FC236}">
                <a16:creationId xmlns:a16="http://schemas.microsoft.com/office/drawing/2014/main" id="{2DC19CDE-E27C-4340-BC5D-42F86B53D0BE}"/>
              </a:ext>
            </a:extLst>
          </p:cNvPr>
          <p:cNvSpPr/>
          <p:nvPr/>
        </p:nvSpPr>
        <p:spPr>
          <a:xfrm>
            <a:off x="3485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5364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3491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1619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785707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27198"/>
            <a:ext cx="8229600" cy="796738"/>
          </a:xfrm>
        </p:spPr>
        <p:txBody>
          <a:bodyPr/>
          <a:lstStyle/>
          <a:p>
            <a:r>
              <a:rPr lang="en-US" dirty="0">
                <a:solidFill>
                  <a:schemeClr val="tx2"/>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1597925" y="1393449"/>
            <a:ext cx="669819" cy="0"/>
          </a:xfrm>
          <a:prstGeom prst="straightConnector1">
            <a:avLst/>
          </a:prstGeom>
          <a:ln w="1016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1367958"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2339752"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latin typeface="+mn-lt"/>
                <a:ea typeface="+mn-ea"/>
              </a:rPr>
              <a:t>Identify new </a:t>
            </a:r>
            <a:br>
              <a:rPr lang="en-US" sz="2000" b="1" dirty="0">
                <a:latin typeface="+mn-lt"/>
                <a:ea typeface="+mn-ea"/>
              </a:rPr>
            </a:br>
            <a:r>
              <a:rPr lang="en-US" sz="2000" b="1" dirty="0">
                <a:latin typeface="+mn-lt"/>
                <a:ea typeface="+mn-ea"/>
              </a:rPr>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2055912" y="1525871"/>
            <a:ext cx="2560320" cy="2560320"/>
          </a:xfrm>
          <a:prstGeom prst="arc">
            <a:avLst>
              <a:gd name="adj1" fmla="val 6412394"/>
              <a:gd name="adj2" fmla="val 13844082"/>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2192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2055912" y="1525871"/>
            <a:ext cx="2560320" cy="2560320"/>
          </a:xfrm>
          <a:prstGeom prst="arc">
            <a:avLst>
              <a:gd name="adj1" fmla="val 18547087"/>
              <a:gd name="adj2" fmla="val 19641147"/>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2915816" y="2507704"/>
            <a:ext cx="3657600" cy="3657600"/>
          </a:xfrm>
          <a:prstGeom prst="arc">
            <a:avLst>
              <a:gd name="adj1" fmla="val 10272211"/>
              <a:gd name="adj2" fmla="val 1450471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5695528" y="4377631"/>
            <a:ext cx="1828800" cy="1828800"/>
          </a:xfrm>
          <a:prstGeom prst="arc">
            <a:avLst>
              <a:gd name="adj1" fmla="val 884595"/>
              <a:gd name="adj2" fmla="val 2333932"/>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2915816" y="2507704"/>
            <a:ext cx="3657600" cy="3657600"/>
          </a:xfrm>
          <a:prstGeom prst="arc">
            <a:avLst>
              <a:gd name="adj1" fmla="val 18014088"/>
              <a:gd name="adj2" fmla="val 18771691"/>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2915816" y="2507704"/>
            <a:ext cx="3657600" cy="3657600"/>
          </a:xfrm>
          <a:prstGeom prst="arc">
            <a:avLst>
              <a:gd name="adj1" fmla="val 20260350"/>
              <a:gd name="adj2" fmla="val 2101269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2915816" y="2507704"/>
            <a:ext cx="3657600" cy="3657600"/>
          </a:xfrm>
          <a:prstGeom prst="arc">
            <a:avLst>
              <a:gd name="adj1" fmla="val 3297678"/>
              <a:gd name="adj2" fmla="val 894473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5695528" y="4377631"/>
            <a:ext cx="1828800" cy="1828800"/>
          </a:xfrm>
          <a:prstGeom prst="arc">
            <a:avLst>
              <a:gd name="adj1" fmla="val 8374020"/>
              <a:gd name="adj2" fmla="val 9900318"/>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2915816" y="2492896"/>
            <a:ext cx="3657600" cy="3657600"/>
          </a:xfrm>
          <a:prstGeom prst="arc">
            <a:avLst>
              <a:gd name="adj1" fmla="val 513796"/>
              <a:gd name="adj2" fmla="val 1204879"/>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2763610"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latin typeface="+mn-lt"/>
                <a:ea typeface="+mn-ea"/>
              </a:rPr>
              <a:t>Identify partial implementation </a:t>
            </a:r>
          </a:p>
          <a:p>
            <a:pPr algn="ctr">
              <a:defRPr/>
            </a:pPr>
            <a:r>
              <a:rPr lang="en-US" sz="1700" b="1" dirty="0">
                <a:latin typeface="+mn-lt"/>
                <a:ea typeface="+mn-ea"/>
              </a:rPr>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5654052" y="3034498"/>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Write code stub </a:t>
            </a:r>
            <a:br>
              <a:rPr lang="en-US" b="1" dirty="0">
                <a:latin typeface="+mn-lt"/>
                <a:ea typeface="+mn-ea"/>
              </a:rPr>
            </a:br>
            <a:r>
              <a:rPr lang="en-US" b="1" dirty="0">
                <a:latin typeface="+mn-lt"/>
                <a:ea typeface="+mn-ea"/>
              </a:rPr>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6078526" y="3975443"/>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5868325" y="5857335"/>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5072608" y="4916388"/>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2339752" y="4621571"/>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Refactor code </a:t>
            </a:r>
            <a:br>
              <a:rPr lang="en-US" b="1" dirty="0">
                <a:latin typeface="+mn-lt"/>
                <a:ea typeface="+mn-ea"/>
              </a:rPr>
            </a:br>
            <a:r>
              <a:rPr lang="en-US" b="1" dirty="0">
                <a:latin typeface="+mn-lt"/>
                <a:ea typeface="+mn-ea"/>
              </a:rPr>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3147924"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683568"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2771800"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5782158" y="5507940"/>
            <a:ext cx="1229887"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2715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5491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5966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4972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5829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2208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86084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rgbClr val="FF0000"/>
                </a:solidFill>
              </a:rPr>
              <a:t>7   2021/11/04   </a:t>
            </a:r>
            <a:r>
              <a:rPr lang="zh-TW" altLang="en-US" sz="2400" dirty="0">
                <a:solidFill>
                  <a:srgbClr val="FF0000"/>
                </a:solidFill>
              </a:rPr>
              <a:t>基於雲的軟體：虛擬化和容器、軟體即服務</a:t>
            </a:r>
            <a:br>
              <a:rPr lang="en-US" altLang="zh-TW" sz="2400" dirty="0">
                <a:solidFill>
                  <a:srgbClr val="FF0000"/>
                </a:solidFill>
              </a:rPr>
            </a:br>
            <a:r>
              <a:rPr lang="en-US" altLang="zh-TW" sz="2400" dirty="0">
                <a:solidFill>
                  <a:srgbClr val="FF0000"/>
                </a:solidFill>
              </a:rPr>
              <a:t>                             </a:t>
            </a:r>
            <a:r>
              <a:rPr lang="zh-TW" altLang="en-US" sz="2400" dirty="0">
                <a:solidFill>
                  <a:srgbClr val="FF0000"/>
                </a:solidFill>
              </a:rPr>
              <a:t> </a:t>
            </a:r>
            <a:r>
              <a:rPr lang="en-US" altLang="zh-TW" sz="2200" dirty="0">
                <a:solidFill>
                  <a:srgbClr val="FF0000"/>
                </a:solidFill>
              </a:rPr>
              <a:t>(Cloud-Based Software: Virtualization and  containers,</a:t>
            </a:r>
            <a:br>
              <a:rPr lang="en-US" altLang="zh-TW" sz="2200" dirty="0">
                <a:solidFill>
                  <a:srgbClr val="FF0000"/>
                </a:solidFill>
              </a:rPr>
            </a:br>
            <a:r>
              <a:rPr lang="en-US" altLang="zh-TW" sz="2200" dirty="0">
                <a:solidFill>
                  <a:srgbClr val="FF0000"/>
                </a:solidFill>
              </a:rPr>
              <a:t>                                 Everything as a service, Software as a service)</a:t>
            </a:r>
          </a:p>
          <a:p>
            <a:pPr marL="0" indent="0">
              <a:buNone/>
            </a:pPr>
            <a:r>
              <a:rPr lang="en-US" altLang="zh-TW" sz="2400" dirty="0">
                <a:solidFill>
                  <a:schemeClr val="accent6">
                    <a:lumMod val="75000"/>
                  </a:schemeClr>
                </a:solidFill>
              </a:rPr>
              <a:t>8   2021/11/11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9   2021/11/18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t>10   2021/11/25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400" dirty="0"/>
              <a:t>(Microservices Architecture, RESTful services,</a:t>
            </a:r>
            <a:br>
              <a:rPr lang="en-US" altLang="zh-TW" sz="2400" dirty="0"/>
            </a:br>
            <a:r>
              <a:rPr lang="en-US" altLang="zh-TW" sz="2400" dirty="0"/>
              <a:t>                                  Service deployment)</a:t>
            </a:r>
          </a:p>
          <a:p>
            <a:pPr marL="0" indent="0">
              <a:buNone/>
            </a:pPr>
            <a:r>
              <a:rPr lang="en-US" altLang="zh-TW" sz="2400" dirty="0">
                <a:solidFill>
                  <a:schemeClr val="accent3">
                    <a:lumMod val="75000"/>
                  </a:schemeClr>
                </a:solidFill>
              </a:rPr>
              <a:t>11   2021/12/02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solidFill>
                  <a:schemeClr val="accent5">
                    <a:lumMod val="75000"/>
                  </a:schemeClr>
                </a:solidFill>
              </a:rPr>
              <a:t>12   2021/12/09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sz="7200" dirty="0">
                <a:solidFill>
                  <a:schemeClr val="tx2"/>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3200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2188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4211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3491557"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2195736"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5282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1652001"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495418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986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971600" y="2965680"/>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971600" y="5524100"/>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6444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2861989" y="3447801"/>
            <a:ext cx="3203998" cy="875785"/>
          </a:xfrm>
          <a:prstGeom prst="roundRect">
            <a:avLst>
              <a:gd name="adj" fmla="val 12554"/>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3077987" y="1023119"/>
            <a:ext cx="2742226" cy="461665"/>
          </a:xfrm>
          <a:prstGeom prst="rect">
            <a:avLst/>
          </a:prstGeom>
          <a:noFill/>
        </p:spPr>
        <p:txBody>
          <a:bodyPr wrap="non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2757856" y="2466818"/>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2936346" y="5039679"/>
            <a:ext cx="3025508" cy="461665"/>
          </a:xfrm>
          <a:prstGeom prst="rect">
            <a:avLst/>
          </a:prstGeom>
          <a:noFill/>
        </p:spPr>
        <p:txBody>
          <a:bodyPr wrap="none" rtlCol="0">
            <a:spAutoFit/>
          </a:bodyPr>
          <a:lstStyle/>
          <a:p>
            <a:pPr algn="ctr"/>
            <a:r>
              <a:rPr lang="en-US" sz="2400" b="1" dirty="0">
                <a:solidFill>
                  <a:schemeClr val="accent3">
                    <a:lumMod val="50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6444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2483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2483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1259632"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2950899"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4642166"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6333433"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153814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369838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585862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1089311" y="3369380"/>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6444208" y="3354703"/>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2708805"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1814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5773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9000" dirty="0">
                <a:solidFill>
                  <a:srgbClr val="C00000"/>
                </a:solidFill>
              </a:rPr>
              <a:t>Cloud-Based Software: </a:t>
            </a:r>
            <a:r>
              <a:rPr lang="en-US" altLang="zh-TW" sz="6000" dirty="0">
                <a:solidFill>
                  <a:srgbClr val="C00000"/>
                </a:solidFill>
              </a:rPr>
              <a:t>Virtualization and containers, </a:t>
            </a:r>
            <a:br>
              <a:rPr lang="en-US" altLang="zh-TW" sz="6000" dirty="0">
                <a:solidFill>
                  <a:srgbClr val="C00000"/>
                </a:solidFill>
              </a:rPr>
            </a:br>
            <a:r>
              <a:rPr lang="en-US" altLang="zh-TW" sz="6000" dirty="0">
                <a:solidFill>
                  <a:srgbClr val="C00000"/>
                </a:solidFill>
              </a:rPr>
              <a:t>Everything as a service, Software as a service</a:t>
            </a:r>
            <a:endParaRPr lang="zh-TW" altLang="en-US" sz="6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Tree>
    <p:extLst>
      <p:ext uri="{BB962C8B-B14F-4D97-AF65-F5344CB8AC3E}">
        <p14:creationId xmlns:p14="http://schemas.microsoft.com/office/powerpoint/2010/main" val="190500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The cloud</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The cloud is made up of </a:t>
            </a:r>
            <a:r>
              <a:rPr lang="en-US" dirty="0">
                <a:solidFill>
                  <a:srgbClr val="C00000"/>
                </a:solidFill>
              </a:rPr>
              <a:t>very large number of remote servers</a:t>
            </a:r>
            <a:r>
              <a:rPr lang="en-US" dirty="0"/>
              <a:t> that are offered </a:t>
            </a:r>
            <a:r>
              <a:rPr lang="en-US" dirty="0">
                <a:solidFill>
                  <a:srgbClr val="C00000"/>
                </a:solidFill>
              </a:rPr>
              <a:t>for rent </a:t>
            </a:r>
            <a:r>
              <a:rPr lang="en-US" dirty="0"/>
              <a:t>by companies that own these servers.</a:t>
            </a:r>
          </a:p>
          <a:p>
            <a:pPr lvl="1"/>
            <a:r>
              <a:rPr lang="en-US" sz="3200" dirty="0">
                <a:solidFill>
                  <a:srgbClr val="C00000"/>
                </a:solidFill>
              </a:rPr>
              <a:t>Cloud-based servers </a:t>
            </a:r>
            <a:r>
              <a:rPr lang="en-US" sz="3200" dirty="0"/>
              <a:t>are ‘</a:t>
            </a:r>
            <a:r>
              <a:rPr lang="en-US" sz="3200" dirty="0">
                <a:solidFill>
                  <a:srgbClr val="C00000"/>
                </a:solidFill>
              </a:rPr>
              <a:t>virtual servers</a:t>
            </a:r>
            <a:r>
              <a:rPr lang="en-US" sz="3200" dirty="0"/>
              <a:t>’, which means that they are implemented in </a:t>
            </a:r>
            <a:r>
              <a:rPr lang="en-US" sz="3200" dirty="0">
                <a:solidFill>
                  <a:srgbClr val="C00000"/>
                </a:solidFill>
              </a:rPr>
              <a:t>software</a:t>
            </a:r>
            <a:r>
              <a:rPr lang="en-US" sz="3200" dirty="0"/>
              <a:t> rather than hardware.  </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832211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The cloud</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066628"/>
            <a:ext cx="8712968" cy="5453236"/>
          </a:xfrm>
        </p:spPr>
        <p:txBody>
          <a:bodyPr/>
          <a:lstStyle/>
          <a:p>
            <a:r>
              <a:rPr lang="en-US" dirty="0"/>
              <a:t>You can </a:t>
            </a:r>
            <a:r>
              <a:rPr lang="en-US" dirty="0">
                <a:solidFill>
                  <a:srgbClr val="C00000"/>
                </a:solidFill>
              </a:rPr>
              <a:t>rent</a:t>
            </a:r>
            <a:r>
              <a:rPr lang="en-US" dirty="0"/>
              <a:t> as many servers as you need, run your software on these servers and make them available to your customers. </a:t>
            </a:r>
          </a:p>
          <a:p>
            <a:pPr lvl="1"/>
            <a:r>
              <a:rPr lang="en-US" sz="3200" dirty="0"/>
              <a:t>Cloud servers can be started up and shut down as demand changes.</a:t>
            </a:r>
          </a:p>
          <a:p>
            <a:r>
              <a:rPr lang="en-US" dirty="0"/>
              <a:t>You may </a:t>
            </a:r>
            <a:r>
              <a:rPr lang="en-US" dirty="0">
                <a:solidFill>
                  <a:srgbClr val="C00000"/>
                </a:solidFill>
              </a:rPr>
              <a:t>rent a server and install your own software</a:t>
            </a:r>
            <a:r>
              <a:rPr lang="en-US" dirty="0"/>
              <a:t>, or you may </a:t>
            </a:r>
            <a:r>
              <a:rPr lang="en-US" dirty="0">
                <a:solidFill>
                  <a:srgbClr val="C00000"/>
                </a:solidFill>
              </a:rPr>
              <a:t>pay for access to software products that are available on the cloud</a:t>
            </a:r>
            <a:r>
              <a:rPr lang="en-US" dirty="0"/>
              <a:t>.</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76834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79512" y="116633"/>
            <a:ext cx="8712968" cy="1296144"/>
          </a:xfrm>
        </p:spPr>
        <p:txBody>
          <a:bodyPr/>
          <a:lstStyle/>
          <a:p>
            <a:r>
              <a:rPr lang="en-US" dirty="0">
                <a:solidFill>
                  <a:schemeClr val="tx2"/>
                </a:solidFill>
              </a:rPr>
              <a:t>Cloud Software:</a:t>
            </a:r>
            <a:br>
              <a:rPr lang="en-US" dirty="0">
                <a:solidFill>
                  <a:schemeClr val="tx2"/>
                </a:solidFill>
              </a:rPr>
            </a:br>
            <a:r>
              <a:rPr lang="en-US" dirty="0" err="1">
                <a:solidFill>
                  <a:schemeClr val="tx2"/>
                </a:solidFill>
              </a:rPr>
              <a:t>Scaleability</a:t>
            </a:r>
            <a:r>
              <a:rPr lang="en-US" dirty="0">
                <a:solidFill>
                  <a:schemeClr val="tx2"/>
                </a:solidFill>
              </a:rPr>
              <a:t>, elasticity and resilience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riangle 7">
            <a:extLst>
              <a:ext uri="{FF2B5EF4-FFF2-40B4-BE49-F238E27FC236}">
                <a16:creationId xmlns:a16="http://schemas.microsoft.com/office/drawing/2014/main" id="{95175E67-FC59-EF4D-901D-693591066463}"/>
              </a:ext>
            </a:extLst>
          </p:cNvPr>
          <p:cNvSpPr/>
          <p:nvPr/>
        </p:nvSpPr>
        <p:spPr>
          <a:xfrm rot="10800000">
            <a:off x="3203847" y="2864286"/>
            <a:ext cx="2664296" cy="2376264"/>
          </a:xfrm>
          <a:prstGeom prst="triangle">
            <a:avLst/>
          </a:prstGeom>
          <a:solidFill>
            <a:srgbClr val="FFD579"/>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200" b="1" dirty="0">
              <a:solidFill>
                <a:srgbClr val="C00000"/>
              </a:solidFill>
            </a:endParaRPr>
          </a:p>
        </p:txBody>
      </p:sp>
      <p:sp>
        <p:nvSpPr>
          <p:cNvPr id="9" name="TextBox 8">
            <a:extLst>
              <a:ext uri="{FF2B5EF4-FFF2-40B4-BE49-F238E27FC236}">
                <a16:creationId xmlns:a16="http://schemas.microsoft.com/office/drawing/2014/main" id="{A36B1FB3-2AA8-9041-9E9B-3FFC7EBC2E2C}"/>
              </a:ext>
            </a:extLst>
          </p:cNvPr>
          <p:cNvSpPr txBox="1"/>
          <p:nvPr/>
        </p:nvSpPr>
        <p:spPr>
          <a:xfrm>
            <a:off x="2982012" y="5335468"/>
            <a:ext cx="3107967" cy="1261884"/>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Resilience</a:t>
            </a:r>
          </a:p>
          <a:p>
            <a:pPr algn="ctr"/>
            <a:r>
              <a:rPr lang="en-US" sz="2400" dirty="0">
                <a:solidFill>
                  <a:schemeClr val="accent1"/>
                </a:solidFill>
                <a:latin typeface="Calibri" panose="020F0502020204030204" pitchFamily="34" charset="0"/>
                <a:cs typeface="Calibri" panose="020F0502020204030204" pitchFamily="34" charset="0"/>
              </a:rPr>
              <a:t>Maintain service in the </a:t>
            </a:r>
            <a:br>
              <a:rPr lang="en-US" sz="2400" dirty="0">
                <a:solidFill>
                  <a:schemeClr val="accent1"/>
                </a:solidFill>
                <a:latin typeface="Calibri" panose="020F0502020204030204" pitchFamily="34" charset="0"/>
                <a:cs typeface="Calibri" panose="020F0502020204030204" pitchFamily="34" charset="0"/>
              </a:rPr>
            </a:br>
            <a:r>
              <a:rPr lang="en-US" sz="2400" dirty="0">
                <a:solidFill>
                  <a:schemeClr val="accent1"/>
                </a:solidFill>
                <a:latin typeface="Calibri" panose="020F0502020204030204" pitchFamily="34" charset="0"/>
                <a:cs typeface="Calibri" panose="020F0502020204030204" pitchFamily="34" charset="0"/>
              </a:rPr>
              <a:t>event of server failure</a:t>
            </a:r>
          </a:p>
        </p:txBody>
      </p:sp>
      <p:sp>
        <p:nvSpPr>
          <p:cNvPr id="10" name="TextBox 9">
            <a:extLst>
              <a:ext uri="{FF2B5EF4-FFF2-40B4-BE49-F238E27FC236}">
                <a16:creationId xmlns:a16="http://schemas.microsoft.com/office/drawing/2014/main" id="{0A96E02E-6596-6F4B-B97A-96FD99F28BBC}"/>
              </a:ext>
            </a:extLst>
          </p:cNvPr>
          <p:cNvSpPr txBox="1"/>
          <p:nvPr/>
        </p:nvSpPr>
        <p:spPr>
          <a:xfrm>
            <a:off x="287732" y="1556792"/>
            <a:ext cx="3060132" cy="1261884"/>
          </a:xfrm>
          <a:prstGeom prst="rect">
            <a:avLst/>
          </a:prstGeom>
          <a:noFill/>
        </p:spPr>
        <p:txBody>
          <a:bodyPr wrap="none" rtlCol="0">
            <a:spAutoFit/>
          </a:bodyPr>
          <a:lstStyle/>
          <a:p>
            <a:pPr algn="ctr"/>
            <a:r>
              <a:rPr lang="en-US" sz="2800" b="1" dirty="0" err="1">
                <a:solidFill>
                  <a:srgbClr val="C00000"/>
                </a:solidFill>
                <a:latin typeface="Calibri" panose="020F0502020204030204" pitchFamily="34" charset="0"/>
                <a:cs typeface="Calibri" panose="020F0502020204030204" pitchFamily="34" charset="0"/>
              </a:rPr>
              <a:t>Scaleability</a:t>
            </a:r>
            <a:endParaRPr lang="en-US" sz="2800" b="1" dirty="0">
              <a:solidFill>
                <a:srgbClr val="C00000"/>
              </a:solidFill>
              <a:latin typeface="Calibri" panose="020F0502020204030204" pitchFamily="34" charset="0"/>
              <a:cs typeface="Calibri" panose="020F0502020204030204" pitchFamily="34" charset="0"/>
            </a:endParaRPr>
          </a:p>
          <a:p>
            <a:pPr algn="ctr"/>
            <a:r>
              <a:rPr lang="en-US" sz="2400" dirty="0">
                <a:solidFill>
                  <a:schemeClr val="accent1"/>
                </a:solidFill>
                <a:latin typeface="Calibri" panose="020F0502020204030204" pitchFamily="34" charset="0"/>
                <a:cs typeface="Calibri" panose="020F0502020204030204" pitchFamily="34" charset="0"/>
              </a:rPr>
              <a:t>Maintain performance </a:t>
            </a:r>
            <a:br>
              <a:rPr lang="en-US" sz="2400" dirty="0">
                <a:solidFill>
                  <a:schemeClr val="accent1"/>
                </a:solidFill>
                <a:latin typeface="Calibri" panose="020F0502020204030204" pitchFamily="34" charset="0"/>
                <a:cs typeface="Calibri" panose="020F0502020204030204" pitchFamily="34" charset="0"/>
              </a:rPr>
            </a:br>
            <a:r>
              <a:rPr lang="en-US" sz="2400" dirty="0">
                <a:solidFill>
                  <a:schemeClr val="accent1"/>
                </a:solidFill>
                <a:latin typeface="Calibri" panose="020F0502020204030204" pitchFamily="34" charset="0"/>
                <a:cs typeface="Calibri" panose="020F0502020204030204" pitchFamily="34" charset="0"/>
              </a:rPr>
              <a:t>as load increases</a:t>
            </a:r>
          </a:p>
        </p:txBody>
      </p:sp>
      <p:sp>
        <p:nvSpPr>
          <p:cNvPr id="11" name="TextBox 10">
            <a:extLst>
              <a:ext uri="{FF2B5EF4-FFF2-40B4-BE49-F238E27FC236}">
                <a16:creationId xmlns:a16="http://schemas.microsoft.com/office/drawing/2014/main" id="{0F0D6E27-12FE-8C48-817A-666704ED47DB}"/>
              </a:ext>
            </a:extLst>
          </p:cNvPr>
          <p:cNvSpPr txBox="1"/>
          <p:nvPr/>
        </p:nvSpPr>
        <p:spPr>
          <a:xfrm>
            <a:off x="4961918" y="1556792"/>
            <a:ext cx="4074578" cy="1261884"/>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Elasticity</a:t>
            </a:r>
          </a:p>
          <a:p>
            <a:pPr algn="ctr"/>
            <a:r>
              <a:rPr lang="en-US" sz="2400" dirty="0">
                <a:solidFill>
                  <a:schemeClr val="accent1"/>
                </a:solidFill>
                <a:latin typeface="Calibri" panose="020F0502020204030204" pitchFamily="34" charset="0"/>
                <a:cs typeface="Calibri" panose="020F0502020204030204" pitchFamily="34" charset="0"/>
              </a:rPr>
              <a:t>Adapt the server configuration </a:t>
            </a:r>
            <a:br>
              <a:rPr lang="en-US" sz="2400" dirty="0">
                <a:solidFill>
                  <a:schemeClr val="accent1"/>
                </a:solidFill>
                <a:latin typeface="Calibri" panose="020F0502020204030204" pitchFamily="34" charset="0"/>
                <a:cs typeface="Calibri" panose="020F0502020204030204" pitchFamily="34" charset="0"/>
              </a:rPr>
            </a:br>
            <a:r>
              <a:rPr lang="en-US" sz="2400" dirty="0">
                <a:solidFill>
                  <a:schemeClr val="accent1"/>
                </a:solidFill>
                <a:latin typeface="Calibri" panose="020F0502020204030204" pitchFamily="34" charset="0"/>
                <a:cs typeface="Calibri" panose="020F0502020204030204" pitchFamily="34" charset="0"/>
              </a:rPr>
              <a:t>to changing demands</a:t>
            </a:r>
          </a:p>
        </p:txBody>
      </p:sp>
      <p:sp>
        <p:nvSpPr>
          <p:cNvPr id="12" name="TextBox 11">
            <a:extLst>
              <a:ext uri="{FF2B5EF4-FFF2-40B4-BE49-F238E27FC236}">
                <a16:creationId xmlns:a16="http://schemas.microsoft.com/office/drawing/2014/main" id="{4E40E596-78A6-E141-AD11-B262BA162B43}"/>
              </a:ext>
            </a:extLst>
          </p:cNvPr>
          <p:cNvSpPr txBox="1"/>
          <p:nvPr/>
        </p:nvSpPr>
        <p:spPr>
          <a:xfrm>
            <a:off x="3453691" y="2825441"/>
            <a:ext cx="2120709"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Cloud software</a:t>
            </a:r>
          </a:p>
          <a:p>
            <a:pPr algn="ctr"/>
            <a:r>
              <a:rPr lang="en-US" sz="2400" b="1" dirty="0">
                <a:solidFill>
                  <a:srgbClr val="C00000"/>
                </a:solidFill>
                <a:latin typeface="Calibri" panose="020F0502020204030204" pitchFamily="34" charset="0"/>
                <a:cs typeface="Calibri" panose="020F0502020204030204" pitchFamily="34" charset="0"/>
              </a:rPr>
              <a:t>characteristics</a:t>
            </a:r>
          </a:p>
        </p:txBody>
      </p:sp>
    </p:spTree>
    <p:extLst>
      <p:ext uri="{BB962C8B-B14F-4D97-AF65-F5344CB8AC3E}">
        <p14:creationId xmlns:p14="http://schemas.microsoft.com/office/powerpoint/2010/main" val="2972355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err="1">
                <a:solidFill>
                  <a:schemeClr val="tx2"/>
                </a:solidFill>
              </a:rPr>
              <a:t>Scaleability</a:t>
            </a:r>
            <a:endParaRPr lang="en-US" dirty="0">
              <a:solidFill>
                <a:schemeClr val="tx2"/>
              </a:solidFill>
            </a:endParaRP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err="1">
                <a:solidFill>
                  <a:srgbClr val="C00000"/>
                </a:solidFill>
              </a:rPr>
              <a:t>Scaleability</a:t>
            </a:r>
            <a:r>
              <a:rPr lang="en-US" dirty="0"/>
              <a:t> reflects the ability of your software to cope with  </a:t>
            </a:r>
            <a:r>
              <a:rPr lang="en-US" dirty="0">
                <a:solidFill>
                  <a:srgbClr val="C00000"/>
                </a:solidFill>
              </a:rPr>
              <a:t>increasing numbers of users</a:t>
            </a:r>
            <a:r>
              <a:rPr lang="en-US" dirty="0"/>
              <a:t>. </a:t>
            </a:r>
          </a:p>
          <a:p>
            <a:pPr lvl="1"/>
            <a:r>
              <a:rPr lang="en-US" sz="3200" dirty="0"/>
              <a:t>As the </a:t>
            </a:r>
            <a:r>
              <a:rPr lang="en-US" sz="3200" dirty="0">
                <a:solidFill>
                  <a:srgbClr val="C00000"/>
                </a:solidFill>
              </a:rPr>
              <a:t>load</a:t>
            </a:r>
            <a:r>
              <a:rPr lang="en-US" sz="3200" dirty="0"/>
              <a:t> on your software </a:t>
            </a:r>
            <a:r>
              <a:rPr lang="en-US" sz="3200" dirty="0">
                <a:solidFill>
                  <a:srgbClr val="C00000"/>
                </a:solidFill>
              </a:rPr>
              <a:t>increases</a:t>
            </a:r>
            <a:r>
              <a:rPr lang="en-US" sz="3200" dirty="0"/>
              <a:t>, your software</a:t>
            </a:r>
            <a:r>
              <a:rPr lang="en-US" sz="3200" dirty="0">
                <a:solidFill>
                  <a:srgbClr val="C00000"/>
                </a:solidFill>
              </a:rPr>
              <a:t> automatically adapts </a:t>
            </a:r>
            <a:r>
              <a:rPr lang="en-US" sz="3200" dirty="0"/>
              <a:t>so that the system performance and response time is maintained.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0337663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Elasticity</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solidFill>
                  <a:srgbClr val="C00000"/>
                </a:solidFill>
              </a:rPr>
              <a:t>Elasticity</a:t>
            </a:r>
            <a:r>
              <a:rPr lang="en-US" dirty="0"/>
              <a:t> is related to </a:t>
            </a:r>
            <a:r>
              <a:rPr lang="en-US" dirty="0" err="1"/>
              <a:t>scaleability</a:t>
            </a:r>
            <a:r>
              <a:rPr lang="en-US" dirty="0"/>
              <a:t> but also allows for </a:t>
            </a:r>
            <a:r>
              <a:rPr lang="en-US" dirty="0">
                <a:solidFill>
                  <a:srgbClr val="C00000"/>
                </a:solidFill>
              </a:rPr>
              <a:t>scaling-down</a:t>
            </a:r>
            <a:r>
              <a:rPr lang="en-US" dirty="0"/>
              <a:t> as well as </a:t>
            </a:r>
            <a:r>
              <a:rPr lang="en-US" dirty="0">
                <a:solidFill>
                  <a:srgbClr val="C00000"/>
                </a:solidFill>
              </a:rPr>
              <a:t>scaling-up</a:t>
            </a:r>
            <a:r>
              <a:rPr lang="en-US" dirty="0"/>
              <a:t>. </a:t>
            </a:r>
          </a:p>
          <a:p>
            <a:pPr lvl="1"/>
            <a:r>
              <a:rPr lang="en-US" sz="3200" dirty="0"/>
              <a:t>You can monitor the demand on your application and add or remove servers dynamically as the number of users change.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2692245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solidFill>
                  <a:srgbClr val="C00000"/>
                </a:solidFill>
              </a:rPr>
              <a:t>Resilience</a:t>
            </a:r>
            <a:r>
              <a:rPr lang="en-US" dirty="0"/>
              <a:t> means that you can </a:t>
            </a:r>
            <a:r>
              <a:rPr lang="en-US" dirty="0">
                <a:solidFill>
                  <a:srgbClr val="C00000"/>
                </a:solidFill>
              </a:rPr>
              <a:t>design your software architecture to tolerate server failures</a:t>
            </a:r>
            <a:r>
              <a:rPr lang="en-US" dirty="0"/>
              <a:t>.</a:t>
            </a:r>
          </a:p>
          <a:p>
            <a:pPr lvl="1"/>
            <a:r>
              <a:rPr lang="en-US" sz="3200" dirty="0"/>
              <a:t>You can make </a:t>
            </a:r>
            <a:r>
              <a:rPr lang="en-US" sz="3200" dirty="0">
                <a:solidFill>
                  <a:srgbClr val="C00000"/>
                </a:solidFill>
              </a:rPr>
              <a:t>several copies </a:t>
            </a:r>
            <a:r>
              <a:rPr lang="en-US" sz="3200" dirty="0"/>
              <a:t>of your software </a:t>
            </a:r>
            <a:r>
              <a:rPr lang="en-US" sz="3200" dirty="0">
                <a:solidFill>
                  <a:srgbClr val="C00000"/>
                </a:solidFill>
              </a:rPr>
              <a:t>concurrently available</a:t>
            </a:r>
            <a:r>
              <a:rPr lang="en-US" sz="3200" dirty="0"/>
              <a:t>. If one of these fails, the others continue to provide a service.</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04754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Benefits of using the cloud for software development</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7504" y="1302420"/>
            <a:ext cx="8893559" cy="5217443"/>
          </a:xfrm>
        </p:spPr>
        <p:txBody>
          <a:bodyPr/>
          <a:lstStyle/>
          <a:p>
            <a:r>
              <a:rPr lang="en-US" sz="2400" b="1" dirty="0">
                <a:solidFill>
                  <a:srgbClr val="C00000"/>
                </a:solidFill>
              </a:rPr>
              <a:t>Cost</a:t>
            </a:r>
            <a:br>
              <a:rPr lang="en-US" sz="2400" dirty="0"/>
            </a:br>
            <a:r>
              <a:rPr lang="en-US" sz="2400" dirty="0"/>
              <a:t>You avoid the initial capital costs of hardware procurement</a:t>
            </a:r>
          </a:p>
          <a:p>
            <a:r>
              <a:rPr lang="en-US" sz="2400" b="1" dirty="0">
                <a:solidFill>
                  <a:srgbClr val="C00000"/>
                </a:solidFill>
              </a:rPr>
              <a:t>Startup time</a:t>
            </a:r>
            <a:br>
              <a:rPr lang="en-US" sz="2400" dirty="0"/>
            </a:br>
            <a:r>
              <a:rPr lang="en-US" sz="2400" dirty="0"/>
              <a:t>Using the cloud, you can have servers up and running in a few minutes.</a:t>
            </a:r>
          </a:p>
          <a:p>
            <a:r>
              <a:rPr lang="en-US" sz="2400" b="1" dirty="0">
                <a:solidFill>
                  <a:srgbClr val="C00000"/>
                </a:solidFill>
              </a:rPr>
              <a:t>Server choice </a:t>
            </a:r>
            <a:br>
              <a:rPr lang="en-US" sz="2400" dirty="0"/>
            </a:br>
            <a:r>
              <a:rPr lang="en-US" sz="2400" dirty="0"/>
              <a:t>If you find that the servers you are renting are not powerful enough, you can upgrade to more powerful systems. You can add servers for short-term requirements, such as load testing.</a:t>
            </a:r>
          </a:p>
          <a:p>
            <a:r>
              <a:rPr lang="en-US" sz="2400" b="1" dirty="0">
                <a:solidFill>
                  <a:srgbClr val="C00000"/>
                </a:solidFill>
              </a:rPr>
              <a:t>Distributed development </a:t>
            </a:r>
            <a:br>
              <a:rPr lang="en-US" sz="2400" dirty="0"/>
            </a:br>
            <a:r>
              <a:rPr lang="en-US" sz="2400" dirty="0"/>
              <a:t>If you have a distributed development team, working from different locations, all team members have the same development environment and can seamlessly share all information.</a:t>
            </a:r>
          </a:p>
          <a:p>
            <a:endParaRPr lang="en-US" sz="2400"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97535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13   2021/12/16   </a:t>
            </a:r>
            <a:r>
              <a:rPr lang="zh-TW" altLang="en-US" sz="2400" dirty="0"/>
              <a:t>安全和隱私 </a:t>
            </a:r>
            <a:r>
              <a:rPr lang="en-US" altLang="zh-TW" sz="2400" dirty="0"/>
              <a:t>(Security and Privacy); </a:t>
            </a:r>
            <a:br>
              <a:rPr lang="en-US" altLang="zh-TW" sz="2400" dirty="0"/>
            </a:br>
            <a:r>
              <a:rPr lang="en-US" altLang="zh-TW" sz="2400" dirty="0"/>
              <a:t>                                </a:t>
            </a:r>
            <a:r>
              <a:rPr lang="zh-TW" altLang="en-US" sz="2400" dirty="0"/>
              <a:t>可靠的程式設計 </a:t>
            </a:r>
            <a:r>
              <a:rPr lang="en-US" altLang="zh-TW" sz="2400" dirty="0"/>
              <a:t>(Reliable Programming)</a:t>
            </a:r>
          </a:p>
          <a:p>
            <a:pPr marL="0" indent="0">
              <a:buNone/>
            </a:pPr>
            <a:r>
              <a:rPr lang="en-US" altLang="zh-TW" sz="2400" dirty="0"/>
              <a:t>14   2021/12/23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200" dirty="0"/>
              <a:t>                                   (Testing: Functional testing, Test automation, </a:t>
            </a:r>
            <a:br>
              <a:rPr lang="en-US" altLang="zh-TW" sz="2200" dirty="0"/>
            </a:br>
            <a:r>
              <a:rPr lang="en-US" altLang="zh-TW" sz="2200" dirty="0"/>
              <a:t>                                    Test-driven development, and Code reviews); </a:t>
            </a:r>
            <a:br>
              <a:rPr lang="en-US" altLang="zh-TW" sz="2400" dirty="0"/>
            </a:br>
            <a:r>
              <a:rPr lang="en-US" altLang="zh-TW" sz="2200" dirty="0"/>
              <a:t>                                   DevOps</a:t>
            </a:r>
            <a:r>
              <a:rPr lang="zh-TW" altLang="en-US" sz="2200" dirty="0"/>
              <a:t>和程式碼管理：程式碼管理和</a:t>
            </a:r>
            <a:r>
              <a:rPr lang="en-US" altLang="zh-TW" sz="2200" dirty="0"/>
              <a:t>DevOps</a:t>
            </a:r>
            <a:r>
              <a:rPr lang="zh-TW" altLang="en-US" sz="2200" dirty="0"/>
              <a:t>自動化 </a:t>
            </a:r>
            <a:br>
              <a:rPr lang="en-US" altLang="zh-TW" sz="2200" dirty="0"/>
            </a:br>
            <a:r>
              <a:rPr lang="en-US" altLang="zh-TW" sz="2200" dirty="0"/>
              <a:t>                                   (DevOps and Code Management: </a:t>
            </a:r>
            <a:br>
              <a:rPr lang="en-US" altLang="zh-TW" sz="2200" dirty="0"/>
            </a:br>
            <a:r>
              <a:rPr lang="en-US" altLang="zh-TW" sz="2200" dirty="0"/>
              <a:t>                                    Code management and DevOps automation)</a:t>
            </a:r>
          </a:p>
          <a:p>
            <a:pPr marL="0" indent="0">
              <a:buNone/>
            </a:pPr>
            <a:r>
              <a:rPr lang="en-US" altLang="zh-TW" sz="2400" dirty="0">
                <a:solidFill>
                  <a:schemeClr val="accent6">
                    <a:lumMod val="75000"/>
                  </a:schemeClr>
                </a:solidFill>
              </a:rPr>
              <a:t>15   2021/12/30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16   2022/01/06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II)</a:t>
            </a:r>
          </a:p>
          <a:p>
            <a:pPr marL="0" indent="0">
              <a:buNone/>
            </a:pPr>
            <a:r>
              <a:rPr lang="en-US" altLang="zh-TW" sz="2400" dirty="0">
                <a:solidFill>
                  <a:schemeClr val="accent4">
                    <a:lumMod val="75000"/>
                  </a:schemeClr>
                </a:solidFill>
              </a:rPr>
              <a:t>17   2022/01/13   </a:t>
            </a:r>
            <a:r>
              <a:rPr lang="zh-TW" altLang="en-US" sz="2400" dirty="0">
                <a:solidFill>
                  <a:schemeClr val="accent4">
                    <a:lumMod val="75000"/>
                  </a:schemeClr>
                </a:solidFill>
              </a:rPr>
              <a:t>學生自主學習 </a:t>
            </a:r>
            <a:r>
              <a:rPr lang="en-US" altLang="zh-TW" sz="2400" dirty="0">
                <a:solidFill>
                  <a:schemeClr val="accent4">
                    <a:lumMod val="75000"/>
                  </a:schemeClr>
                </a:solidFill>
              </a:rPr>
              <a:t>(Self-learning)</a:t>
            </a:r>
          </a:p>
          <a:p>
            <a:pPr marL="0" indent="0">
              <a:buNone/>
            </a:pPr>
            <a:r>
              <a:rPr lang="en-US" altLang="zh-TW" sz="2400" dirty="0">
                <a:solidFill>
                  <a:schemeClr val="accent4">
                    <a:lumMod val="75000"/>
                  </a:schemeClr>
                </a:solidFill>
              </a:rPr>
              <a:t>18   2022/01/20   </a:t>
            </a:r>
            <a:r>
              <a:rPr lang="zh-TW" altLang="en-US" sz="2400" dirty="0">
                <a:solidFill>
                  <a:schemeClr val="accent4">
                    <a:lumMod val="75000"/>
                  </a:schemeClr>
                </a:solidFill>
              </a:rPr>
              <a:t>學生自主學習 </a:t>
            </a:r>
            <a:r>
              <a:rPr lang="en-US" altLang="zh-TW" sz="2400" dirty="0">
                <a:solidFill>
                  <a:schemeClr val="accent4">
                    <a:lumMod val="75000"/>
                  </a:schemeClr>
                </a:solidFill>
              </a:rPr>
              <a:t>(Self-learning)</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Virtual cloud servers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A </a:t>
            </a:r>
            <a:r>
              <a:rPr lang="en-US" dirty="0">
                <a:solidFill>
                  <a:srgbClr val="C00000"/>
                </a:solidFill>
              </a:rPr>
              <a:t>virtual server </a:t>
            </a:r>
            <a:r>
              <a:rPr lang="en-US" dirty="0"/>
              <a:t>runs on an underlying </a:t>
            </a:r>
            <a:r>
              <a:rPr lang="en-US" dirty="0">
                <a:solidFill>
                  <a:srgbClr val="C00000"/>
                </a:solidFill>
              </a:rPr>
              <a:t>physical computer</a:t>
            </a:r>
            <a:r>
              <a:rPr lang="en-US" dirty="0"/>
              <a:t> and is made up of an operating system plus a set of software packages that provide the server functionality required. </a:t>
            </a:r>
          </a:p>
          <a:p>
            <a:r>
              <a:rPr lang="en-US" dirty="0"/>
              <a:t>A </a:t>
            </a:r>
            <a:r>
              <a:rPr lang="en-US" dirty="0">
                <a:solidFill>
                  <a:srgbClr val="C00000"/>
                </a:solidFill>
              </a:rPr>
              <a:t>virtual server </a:t>
            </a:r>
            <a:r>
              <a:rPr lang="en-US" dirty="0"/>
              <a:t>is a </a:t>
            </a:r>
            <a:r>
              <a:rPr lang="en-US" dirty="0">
                <a:solidFill>
                  <a:srgbClr val="C00000"/>
                </a:solidFill>
              </a:rPr>
              <a:t>stand-alone system </a:t>
            </a:r>
            <a:r>
              <a:rPr lang="en-US" dirty="0"/>
              <a:t>that can </a:t>
            </a:r>
            <a:r>
              <a:rPr lang="en-US" dirty="0">
                <a:solidFill>
                  <a:schemeClr val="accent1"/>
                </a:solidFill>
              </a:rPr>
              <a:t>run on any hardware in the cloud</a:t>
            </a:r>
            <a:r>
              <a:rPr lang="en-US" dirty="0"/>
              <a:t>. </a:t>
            </a:r>
          </a:p>
          <a:p>
            <a:pPr lvl="1"/>
            <a:r>
              <a:rPr lang="en-US" dirty="0"/>
              <a:t>This ‘run anywhere’ characteristic is possible because the virtual server has </a:t>
            </a:r>
            <a:r>
              <a:rPr lang="en-US" dirty="0">
                <a:solidFill>
                  <a:schemeClr val="accent1"/>
                </a:solidFill>
              </a:rPr>
              <a:t>no external dependencies</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2436741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Virtual cloud servers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solidFill>
                  <a:srgbClr val="C00000"/>
                </a:solidFill>
              </a:rPr>
              <a:t>Virtual machines (VMs)</a:t>
            </a:r>
            <a:r>
              <a:rPr lang="en-US" dirty="0"/>
              <a:t>, running on physical server hardware, can be used to implement virtual servers. </a:t>
            </a:r>
          </a:p>
          <a:p>
            <a:pPr lvl="1"/>
            <a:r>
              <a:rPr lang="en-US" sz="3200" dirty="0"/>
              <a:t>A </a:t>
            </a:r>
            <a:r>
              <a:rPr lang="en-US" sz="3200" dirty="0">
                <a:solidFill>
                  <a:srgbClr val="C00000"/>
                </a:solidFill>
              </a:rPr>
              <a:t>hypervisor</a:t>
            </a:r>
            <a:r>
              <a:rPr lang="en-US" sz="3200" dirty="0"/>
              <a:t> provides </a:t>
            </a:r>
            <a:r>
              <a:rPr lang="en-US" sz="3200" dirty="0">
                <a:solidFill>
                  <a:srgbClr val="C00000"/>
                </a:solidFill>
              </a:rPr>
              <a:t>hardware emulation </a:t>
            </a:r>
            <a:r>
              <a:rPr lang="en-US" sz="3200" dirty="0"/>
              <a:t>that simulates the operation of the underlying hardware. </a:t>
            </a:r>
          </a:p>
          <a:p>
            <a:r>
              <a:rPr lang="en-US" dirty="0"/>
              <a:t>If you use a virtual machine to implement virtual servers, you have exactly the same hardware platform as a physical server.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2186355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Implementing a virtual server as a Virtual Machine (VM)</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A6387CC4-A0D0-554F-9204-1305D29A2B6F}"/>
              </a:ext>
            </a:extLst>
          </p:cNvPr>
          <p:cNvSpPr>
            <a:spLocks noChangeArrowheads="1"/>
          </p:cNvSpPr>
          <p:nvPr/>
        </p:nvSpPr>
        <p:spPr bwMode="auto">
          <a:xfrm>
            <a:off x="2699792"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F87E2337-097D-6E45-BE63-DCC4A558F8EA}"/>
              </a:ext>
            </a:extLst>
          </p:cNvPr>
          <p:cNvSpPr>
            <a:spLocks noChangeArrowheads="1"/>
          </p:cNvSpPr>
          <p:nvPr/>
        </p:nvSpPr>
        <p:spPr bwMode="auto">
          <a:xfrm>
            <a:off x="2699792"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10" name="Rounded Rectangle 9">
            <a:extLst>
              <a:ext uri="{FF2B5EF4-FFF2-40B4-BE49-F238E27FC236}">
                <a16:creationId xmlns:a16="http://schemas.microsoft.com/office/drawing/2014/main" id="{8B0679D0-8E0B-C440-8DEE-22CCED53AD77}"/>
              </a:ext>
            </a:extLst>
          </p:cNvPr>
          <p:cNvSpPr>
            <a:spLocks noChangeArrowheads="1"/>
          </p:cNvSpPr>
          <p:nvPr/>
        </p:nvSpPr>
        <p:spPr bwMode="auto">
          <a:xfrm>
            <a:off x="2483768"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11" name="Rounded Rectangle 10">
            <a:extLst>
              <a:ext uri="{FF2B5EF4-FFF2-40B4-BE49-F238E27FC236}">
                <a16:creationId xmlns:a16="http://schemas.microsoft.com/office/drawing/2014/main" id="{31E69F99-79B9-074A-8CFA-10BB78CD2C1D}"/>
              </a:ext>
            </a:extLst>
          </p:cNvPr>
          <p:cNvSpPr>
            <a:spLocks noChangeArrowheads="1"/>
          </p:cNvSpPr>
          <p:nvPr/>
        </p:nvSpPr>
        <p:spPr bwMode="auto">
          <a:xfrm>
            <a:off x="2483055"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D31A64A3-E617-B54C-877C-DA81594ACDF4}"/>
              </a:ext>
            </a:extLst>
          </p:cNvPr>
          <p:cNvSpPr>
            <a:spLocks noChangeArrowheads="1"/>
          </p:cNvSpPr>
          <p:nvPr/>
        </p:nvSpPr>
        <p:spPr bwMode="auto">
          <a:xfrm>
            <a:off x="2483055"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C2E11661-D2EB-344B-BD53-8D9204431474}"/>
              </a:ext>
            </a:extLst>
          </p:cNvPr>
          <p:cNvSpPr>
            <a:spLocks noChangeArrowheads="1"/>
          </p:cNvSpPr>
          <p:nvPr/>
        </p:nvSpPr>
        <p:spPr bwMode="auto">
          <a:xfrm>
            <a:off x="248305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4" name="Rounded Rectangle 13">
            <a:extLst>
              <a:ext uri="{FF2B5EF4-FFF2-40B4-BE49-F238E27FC236}">
                <a16:creationId xmlns:a16="http://schemas.microsoft.com/office/drawing/2014/main" id="{BCBA0BA1-E07D-4240-9D99-B689C8692FCB}"/>
              </a:ext>
            </a:extLst>
          </p:cNvPr>
          <p:cNvSpPr>
            <a:spLocks noChangeArrowheads="1"/>
          </p:cNvSpPr>
          <p:nvPr/>
        </p:nvSpPr>
        <p:spPr bwMode="auto">
          <a:xfrm>
            <a:off x="4716729"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5" name="Rounded Rectangle 14">
            <a:extLst>
              <a:ext uri="{FF2B5EF4-FFF2-40B4-BE49-F238E27FC236}">
                <a16:creationId xmlns:a16="http://schemas.microsoft.com/office/drawing/2014/main" id="{30205EDA-12EE-F44C-8C73-CE4B772ED5CF}"/>
              </a:ext>
            </a:extLst>
          </p:cNvPr>
          <p:cNvSpPr>
            <a:spLocks noChangeArrowheads="1"/>
          </p:cNvSpPr>
          <p:nvPr/>
        </p:nvSpPr>
        <p:spPr bwMode="auto">
          <a:xfrm>
            <a:off x="4716729"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16" name="Rounded Rectangle 15">
            <a:extLst>
              <a:ext uri="{FF2B5EF4-FFF2-40B4-BE49-F238E27FC236}">
                <a16:creationId xmlns:a16="http://schemas.microsoft.com/office/drawing/2014/main" id="{A621F5D9-7458-F84A-8A28-2C2862177F27}"/>
              </a:ext>
            </a:extLst>
          </p:cNvPr>
          <p:cNvSpPr>
            <a:spLocks noChangeArrowheads="1"/>
          </p:cNvSpPr>
          <p:nvPr/>
        </p:nvSpPr>
        <p:spPr bwMode="auto">
          <a:xfrm>
            <a:off x="449999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7" name="TextBox 16">
            <a:extLst>
              <a:ext uri="{FF2B5EF4-FFF2-40B4-BE49-F238E27FC236}">
                <a16:creationId xmlns:a16="http://schemas.microsoft.com/office/drawing/2014/main" id="{5E3097C6-4B83-A646-A3BD-7041D4A50A7C}"/>
              </a:ext>
            </a:extLst>
          </p:cNvPr>
          <p:cNvSpPr txBox="1"/>
          <p:nvPr/>
        </p:nvSpPr>
        <p:spPr>
          <a:xfrm>
            <a:off x="454427" y="2102284"/>
            <a:ext cx="1910908" cy="954107"/>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Apache</a:t>
            </a:r>
          </a:p>
          <a:p>
            <a:pPr algn="ctr"/>
            <a:r>
              <a:rPr lang="en-US" sz="2800" b="1" dirty="0">
                <a:solidFill>
                  <a:schemeClr val="accent1"/>
                </a:solidFill>
                <a:latin typeface="Calibri" panose="020F0502020204030204" pitchFamily="34" charset="0"/>
                <a:cs typeface="Calibri" panose="020F0502020204030204" pitchFamily="34" charset="0"/>
              </a:rPr>
              <a:t>Web Server</a:t>
            </a:r>
          </a:p>
        </p:txBody>
      </p:sp>
      <p:sp>
        <p:nvSpPr>
          <p:cNvPr id="18" name="TextBox 17">
            <a:extLst>
              <a:ext uri="{FF2B5EF4-FFF2-40B4-BE49-F238E27FC236}">
                <a16:creationId xmlns:a16="http://schemas.microsoft.com/office/drawing/2014/main" id="{C5E4FFDF-22A8-E947-9892-99DB0FCA6BF9}"/>
              </a:ext>
            </a:extLst>
          </p:cNvPr>
          <p:cNvSpPr txBox="1"/>
          <p:nvPr/>
        </p:nvSpPr>
        <p:spPr>
          <a:xfrm>
            <a:off x="595751" y="3517412"/>
            <a:ext cx="1628260"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Linux</a:t>
            </a:r>
          </a:p>
        </p:txBody>
      </p:sp>
      <p:sp>
        <p:nvSpPr>
          <p:cNvPr id="19" name="TextBox 18">
            <a:extLst>
              <a:ext uri="{FF2B5EF4-FFF2-40B4-BE49-F238E27FC236}">
                <a16:creationId xmlns:a16="http://schemas.microsoft.com/office/drawing/2014/main" id="{71AFCBC9-9740-1342-B383-6A90F54EC603}"/>
              </a:ext>
            </a:extLst>
          </p:cNvPr>
          <p:cNvSpPr txBox="1"/>
          <p:nvPr/>
        </p:nvSpPr>
        <p:spPr>
          <a:xfrm>
            <a:off x="6394996" y="3493648"/>
            <a:ext cx="2622834" cy="523220"/>
          </a:xfrm>
          <a:prstGeom prst="rect">
            <a:avLst/>
          </a:prstGeom>
          <a:noFill/>
        </p:spPr>
        <p:txBody>
          <a:bodyPr wrap="none" rtlCol="0">
            <a:spAutoFit/>
          </a:bodyPr>
          <a:lstStyle/>
          <a:p>
            <a:r>
              <a:rPr lang="en-US" sz="2800" b="1" dirty="0">
                <a:solidFill>
                  <a:schemeClr val="accent1"/>
                </a:solidFill>
                <a:latin typeface="Calibri" panose="020F0502020204030204" pitchFamily="34" charset="0"/>
                <a:cs typeface="Calibri" panose="020F0502020204030204" pitchFamily="34" charset="0"/>
              </a:rPr>
              <a:t>Windows Server</a:t>
            </a:r>
          </a:p>
        </p:txBody>
      </p:sp>
      <p:sp>
        <p:nvSpPr>
          <p:cNvPr id="20" name="TextBox 19">
            <a:extLst>
              <a:ext uri="{FF2B5EF4-FFF2-40B4-BE49-F238E27FC236}">
                <a16:creationId xmlns:a16="http://schemas.microsoft.com/office/drawing/2014/main" id="{BB9A31F7-2325-3F40-8CDA-265147071D15}"/>
              </a:ext>
            </a:extLst>
          </p:cNvPr>
          <p:cNvSpPr txBox="1"/>
          <p:nvPr/>
        </p:nvSpPr>
        <p:spPr>
          <a:xfrm>
            <a:off x="6394996" y="2228649"/>
            <a:ext cx="2622834" cy="523220"/>
          </a:xfrm>
          <a:prstGeom prst="rect">
            <a:avLst/>
          </a:prstGeom>
          <a:noFill/>
        </p:spPr>
        <p:txBody>
          <a:bodyPr wrap="square" rtlCol="0">
            <a:spAutoFit/>
          </a:bodyPr>
          <a:lstStyle/>
          <a:p>
            <a:r>
              <a:rPr lang="en-US" sz="2800" b="1" dirty="0">
                <a:solidFill>
                  <a:schemeClr val="accent1"/>
                </a:solidFill>
                <a:latin typeface="Calibri" panose="020F0502020204030204" pitchFamily="34" charset="0"/>
                <a:cs typeface="Calibri" panose="020F0502020204030204" pitchFamily="34" charset="0"/>
              </a:rPr>
              <a:t>Outlook</a:t>
            </a:r>
          </a:p>
        </p:txBody>
      </p:sp>
      <p:sp>
        <p:nvSpPr>
          <p:cNvPr id="21" name="TextBox 20">
            <a:extLst>
              <a:ext uri="{FF2B5EF4-FFF2-40B4-BE49-F238E27FC236}">
                <a16:creationId xmlns:a16="http://schemas.microsoft.com/office/drawing/2014/main" id="{9F6A0E5E-F091-7D49-8C13-42E9D3E71E50}"/>
              </a:ext>
            </a:extLst>
          </p:cNvPr>
          <p:cNvSpPr txBox="1"/>
          <p:nvPr/>
        </p:nvSpPr>
        <p:spPr>
          <a:xfrm>
            <a:off x="2555776"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22" name="TextBox 21">
            <a:extLst>
              <a:ext uri="{FF2B5EF4-FFF2-40B4-BE49-F238E27FC236}">
                <a16:creationId xmlns:a16="http://schemas.microsoft.com/office/drawing/2014/main" id="{F33EC055-53E2-3C47-A782-B88CD8F82EA8}"/>
              </a:ext>
            </a:extLst>
          </p:cNvPr>
          <p:cNvSpPr txBox="1"/>
          <p:nvPr/>
        </p:nvSpPr>
        <p:spPr>
          <a:xfrm>
            <a:off x="4559764"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spTree>
    <p:extLst>
      <p:ext uri="{BB962C8B-B14F-4D97-AF65-F5344CB8AC3E}">
        <p14:creationId xmlns:p14="http://schemas.microsoft.com/office/powerpoint/2010/main" val="42117256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Container-based virtualization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144414"/>
            <a:ext cx="8712968" cy="5375449"/>
          </a:xfrm>
        </p:spPr>
        <p:txBody>
          <a:bodyPr/>
          <a:lstStyle/>
          <a:p>
            <a:r>
              <a:rPr lang="en-US" sz="2800" dirty="0"/>
              <a:t>If you are running a </a:t>
            </a:r>
            <a:r>
              <a:rPr lang="en-US" sz="2800" dirty="0">
                <a:solidFill>
                  <a:srgbClr val="C00000"/>
                </a:solidFill>
              </a:rPr>
              <a:t>cloud-based system </a:t>
            </a:r>
            <a:r>
              <a:rPr lang="en-US" sz="2800" dirty="0"/>
              <a:t>with </a:t>
            </a:r>
            <a:r>
              <a:rPr lang="en-US" sz="2800" dirty="0">
                <a:solidFill>
                  <a:schemeClr val="accent1"/>
                </a:solidFill>
              </a:rPr>
              <a:t>many instances of applications or services</a:t>
            </a:r>
            <a:r>
              <a:rPr lang="en-US" sz="2800" dirty="0"/>
              <a:t>, these all use the same operating system, you can use a </a:t>
            </a:r>
            <a:r>
              <a:rPr lang="en-US" sz="2800" dirty="0">
                <a:solidFill>
                  <a:srgbClr val="C00000"/>
                </a:solidFill>
              </a:rPr>
              <a:t>simpler virtualization technology</a:t>
            </a:r>
            <a:r>
              <a:rPr lang="en-US" sz="2800" dirty="0"/>
              <a:t> called ‘</a:t>
            </a:r>
            <a:r>
              <a:rPr lang="en-US" sz="2800" dirty="0">
                <a:solidFill>
                  <a:srgbClr val="C00000"/>
                </a:solidFill>
              </a:rPr>
              <a:t>containers</a:t>
            </a:r>
            <a:r>
              <a:rPr lang="en-US" sz="2800" dirty="0"/>
              <a:t>’. </a:t>
            </a:r>
          </a:p>
          <a:p>
            <a:r>
              <a:rPr lang="en-US" sz="2800" dirty="0"/>
              <a:t>Using </a:t>
            </a:r>
            <a:r>
              <a:rPr lang="en-US" sz="2800" dirty="0">
                <a:solidFill>
                  <a:srgbClr val="C00000"/>
                </a:solidFill>
              </a:rPr>
              <a:t>containers</a:t>
            </a:r>
            <a:r>
              <a:rPr lang="en-US" sz="2800" dirty="0"/>
              <a:t> </a:t>
            </a:r>
            <a:r>
              <a:rPr lang="en-US" sz="2800" dirty="0">
                <a:solidFill>
                  <a:schemeClr val="accent1"/>
                </a:solidFill>
              </a:rPr>
              <a:t>accelerates the process </a:t>
            </a:r>
            <a:r>
              <a:rPr lang="en-US" sz="2800" dirty="0"/>
              <a:t>of </a:t>
            </a:r>
            <a:r>
              <a:rPr lang="en-US" sz="2800" dirty="0">
                <a:solidFill>
                  <a:schemeClr val="accent1"/>
                </a:solidFill>
              </a:rPr>
              <a:t>deploying virtual servers on the cloud</a:t>
            </a:r>
            <a:r>
              <a:rPr lang="en-US" sz="2800" dirty="0"/>
              <a:t>. </a:t>
            </a:r>
          </a:p>
          <a:p>
            <a:pPr lvl="1"/>
            <a:r>
              <a:rPr lang="en-US" dirty="0">
                <a:solidFill>
                  <a:srgbClr val="C00000"/>
                </a:solidFill>
              </a:rPr>
              <a:t>Containers</a:t>
            </a:r>
            <a:r>
              <a:rPr lang="en-US" dirty="0"/>
              <a:t> are usually </a:t>
            </a:r>
            <a:r>
              <a:rPr lang="en-US" dirty="0">
                <a:solidFill>
                  <a:srgbClr val="C00000"/>
                </a:solidFill>
              </a:rPr>
              <a:t>megabytes</a:t>
            </a:r>
            <a:r>
              <a:rPr lang="en-US" dirty="0"/>
              <a:t> in size whereas </a:t>
            </a:r>
            <a:r>
              <a:rPr lang="en-US" dirty="0">
                <a:solidFill>
                  <a:schemeClr val="accent1"/>
                </a:solidFill>
              </a:rPr>
              <a:t>VMs</a:t>
            </a:r>
            <a:r>
              <a:rPr lang="en-US" dirty="0"/>
              <a:t> are </a:t>
            </a:r>
            <a:r>
              <a:rPr lang="en-US" dirty="0">
                <a:solidFill>
                  <a:schemeClr val="accent1"/>
                </a:solidFill>
              </a:rPr>
              <a:t>gigabytes</a:t>
            </a:r>
            <a:r>
              <a:rPr lang="en-US" dirty="0"/>
              <a:t>.</a:t>
            </a:r>
          </a:p>
          <a:p>
            <a:pPr lvl="1"/>
            <a:r>
              <a:rPr lang="en-US" dirty="0">
                <a:solidFill>
                  <a:srgbClr val="C00000"/>
                </a:solidFill>
              </a:rPr>
              <a:t>Containers</a:t>
            </a:r>
            <a:r>
              <a:rPr lang="en-US" dirty="0"/>
              <a:t> can be started and shut down in a few </a:t>
            </a:r>
            <a:r>
              <a:rPr lang="en-US" dirty="0">
                <a:solidFill>
                  <a:srgbClr val="C00000"/>
                </a:solidFill>
              </a:rPr>
              <a:t>seconds</a:t>
            </a:r>
            <a:r>
              <a:rPr lang="en-US" dirty="0"/>
              <a:t> rather than the few </a:t>
            </a:r>
            <a:r>
              <a:rPr lang="en-US" dirty="0">
                <a:solidFill>
                  <a:schemeClr val="accent1"/>
                </a:solidFill>
              </a:rPr>
              <a:t>minutes</a:t>
            </a:r>
            <a:r>
              <a:rPr lang="en-US" dirty="0"/>
              <a:t> required for a </a:t>
            </a:r>
            <a:r>
              <a:rPr lang="en-US" dirty="0">
                <a:solidFill>
                  <a:schemeClr val="accent1"/>
                </a:solidFill>
              </a:rPr>
              <a:t>VM</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901075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Container-based virtualization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144414"/>
            <a:ext cx="8712968" cy="5375449"/>
          </a:xfrm>
        </p:spPr>
        <p:txBody>
          <a:bodyPr/>
          <a:lstStyle/>
          <a:p>
            <a:r>
              <a:rPr lang="en-US" sz="2800" dirty="0">
                <a:solidFill>
                  <a:srgbClr val="C00000"/>
                </a:solidFill>
              </a:rPr>
              <a:t>Containers</a:t>
            </a:r>
            <a:r>
              <a:rPr lang="en-US" sz="2800" dirty="0"/>
              <a:t> are an </a:t>
            </a:r>
            <a:r>
              <a:rPr lang="en-US" sz="2800" dirty="0">
                <a:solidFill>
                  <a:schemeClr val="accent1"/>
                </a:solidFill>
              </a:rPr>
              <a:t>operating system virtualization technology</a:t>
            </a:r>
            <a:r>
              <a:rPr lang="en-US" sz="2800" dirty="0"/>
              <a:t> that allows </a:t>
            </a:r>
            <a:r>
              <a:rPr lang="en-US" sz="2800" dirty="0">
                <a:solidFill>
                  <a:schemeClr val="accent1"/>
                </a:solidFill>
              </a:rPr>
              <a:t>independent servers </a:t>
            </a:r>
            <a:r>
              <a:rPr lang="en-US" sz="2800" dirty="0"/>
              <a:t>to </a:t>
            </a:r>
            <a:r>
              <a:rPr lang="en-US" sz="2800" dirty="0">
                <a:solidFill>
                  <a:schemeClr val="accent1"/>
                </a:solidFill>
              </a:rPr>
              <a:t>share a single operating system</a:t>
            </a:r>
            <a:r>
              <a:rPr lang="en-US" sz="2800" dirty="0"/>
              <a:t>. </a:t>
            </a:r>
          </a:p>
          <a:p>
            <a:pPr lvl="1"/>
            <a:r>
              <a:rPr lang="en-US" dirty="0"/>
              <a:t>They are particularly useful for providing </a:t>
            </a:r>
            <a:r>
              <a:rPr lang="en-US" dirty="0">
                <a:solidFill>
                  <a:schemeClr val="accent1"/>
                </a:solidFill>
              </a:rPr>
              <a:t>isolated application services</a:t>
            </a:r>
            <a:r>
              <a:rPr lang="en-US" dirty="0"/>
              <a:t> where each user sees their own </a:t>
            </a:r>
            <a:r>
              <a:rPr lang="en-US" dirty="0">
                <a:solidFill>
                  <a:schemeClr val="accent1"/>
                </a:solidFill>
              </a:rPr>
              <a:t>version of an application</a:t>
            </a:r>
            <a:r>
              <a:rPr lang="en-US" dirty="0"/>
              <a:t>. </a:t>
            </a:r>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472886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Using containers to provide isolated services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2699792"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2699792" y="2060848"/>
            <a:ext cx="1368152" cy="919778"/>
          </a:xfrm>
          <a:prstGeom prst="roundRect">
            <a:avLst>
              <a:gd name="adj" fmla="val 3899"/>
            </a:avLst>
          </a:prstGeom>
          <a:solidFill>
            <a:schemeClr val="accent5">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2483768"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2483055"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2483055"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248305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449999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7" name="TextBox 16">
            <a:extLst>
              <a:ext uri="{FF2B5EF4-FFF2-40B4-BE49-F238E27FC236}">
                <a16:creationId xmlns:a16="http://schemas.microsoft.com/office/drawing/2014/main" id="{29CFC3FC-9B7A-EE49-913E-A27F538A9B10}"/>
              </a:ext>
            </a:extLst>
          </p:cNvPr>
          <p:cNvSpPr txBox="1"/>
          <p:nvPr/>
        </p:nvSpPr>
        <p:spPr>
          <a:xfrm>
            <a:off x="187722" y="2029660"/>
            <a:ext cx="2136803"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 design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Software</a:t>
            </a:r>
          </a:p>
        </p:txBody>
      </p:sp>
      <p:sp>
        <p:nvSpPr>
          <p:cNvPr id="18" name="TextBox 17">
            <a:extLst>
              <a:ext uri="{FF2B5EF4-FFF2-40B4-BE49-F238E27FC236}">
                <a16:creationId xmlns:a16="http://schemas.microsoft.com/office/drawing/2014/main" id="{897C1F6F-A21B-3743-9EE5-1608F4303F6C}"/>
              </a:ext>
            </a:extLst>
          </p:cNvPr>
          <p:cNvSpPr txBox="1"/>
          <p:nvPr/>
        </p:nvSpPr>
        <p:spPr>
          <a:xfrm>
            <a:off x="219654" y="3047244"/>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libraries</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Photo Manager</a:t>
            </a:r>
          </a:p>
        </p:txBody>
      </p:sp>
      <p:sp>
        <p:nvSpPr>
          <p:cNvPr id="21" name="TextBox 20">
            <a:extLst>
              <a:ext uri="{FF2B5EF4-FFF2-40B4-BE49-F238E27FC236}">
                <a16:creationId xmlns:a16="http://schemas.microsoft.com/office/drawing/2014/main" id="{46E7292A-8F47-504C-A606-08F3ECD12EDD}"/>
              </a:ext>
            </a:extLst>
          </p:cNvPr>
          <p:cNvSpPr txBox="1"/>
          <p:nvPr/>
        </p:nvSpPr>
        <p:spPr>
          <a:xfrm>
            <a:off x="2524552"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4531362"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4716016"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4716016" y="2060848"/>
            <a:ext cx="1368152" cy="919778"/>
          </a:xfrm>
          <a:prstGeom prst="roundRect">
            <a:avLst>
              <a:gd name="adj" fmla="val 3899"/>
            </a:avLst>
          </a:prstGeom>
          <a:solidFill>
            <a:schemeClr val="accent5">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5" name="TextBox 24">
            <a:extLst>
              <a:ext uri="{FF2B5EF4-FFF2-40B4-BE49-F238E27FC236}">
                <a16:creationId xmlns:a16="http://schemas.microsoft.com/office/drawing/2014/main" id="{A94E11DE-C242-BB4F-BADE-781E88E22DBF}"/>
              </a:ext>
            </a:extLst>
          </p:cNvPr>
          <p:cNvSpPr txBox="1"/>
          <p:nvPr/>
        </p:nvSpPr>
        <p:spPr>
          <a:xfrm>
            <a:off x="6516929" y="2020373"/>
            <a:ext cx="2136803"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 design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Software</a:t>
            </a:r>
          </a:p>
        </p:txBody>
      </p:sp>
      <p:sp>
        <p:nvSpPr>
          <p:cNvPr id="26" name="TextBox 25">
            <a:extLst>
              <a:ext uri="{FF2B5EF4-FFF2-40B4-BE49-F238E27FC236}">
                <a16:creationId xmlns:a16="http://schemas.microsoft.com/office/drawing/2014/main" id="{5B10E9E3-AC2A-4E49-8E6C-C31F1A886116}"/>
              </a:ext>
            </a:extLst>
          </p:cNvPr>
          <p:cNvSpPr txBox="1"/>
          <p:nvPr/>
        </p:nvSpPr>
        <p:spPr>
          <a:xfrm>
            <a:off x="6548861" y="303795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libraries</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Photo Manager</a:t>
            </a:r>
          </a:p>
        </p:txBody>
      </p:sp>
    </p:spTree>
    <p:extLst>
      <p:ext uri="{BB962C8B-B14F-4D97-AF65-F5344CB8AC3E}">
        <p14:creationId xmlns:p14="http://schemas.microsoft.com/office/powerpoint/2010/main" val="28129017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5">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5">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23422263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Docker</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800" dirty="0">
                <a:solidFill>
                  <a:srgbClr val="C00000"/>
                </a:solidFill>
              </a:rPr>
              <a:t>Containers</a:t>
            </a:r>
            <a:r>
              <a:rPr lang="en-US" sz="2800" dirty="0"/>
              <a:t> were developed by Google around 2007 but containers became a mainstream technology around 2015. </a:t>
            </a:r>
          </a:p>
          <a:p>
            <a:r>
              <a:rPr lang="en-US" sz="2800" dirty="0"/>
              <a:t>An open-source project called </a:t>
            </a:r>
            <a:r>
              <a:rPr lang="en-US" sz="2800" dirty="0">
                <a:solidFill>
                  <a:srgbClr val="C00000"/>
                </a:solidFill>
              </a:rPr>
              <a:t>Docker</a:t>
            </a:r>
            <a:r>
              <a:rPr lang="en-US" sz="2800" dirty="0"/>
              <a:t> provided a standard means of </a:t>
            </a:r>
            <a:r>
              <a:rPr lang="en-US" sz="2800" dirty="0">
                <a:solidFill>
                  <a:srgbClr val="C00000"/>
                </a:solidFill>
              </a:rPr>
              <a:t>container management </a:t>
            </a:r>
            <a:r>
              <a:rPr lang="en-US" sz="2800" dirty="0"/>
              <a:t>that is fast and easy to use. </a:t>
            </a:r>
          </a:p>
          <a:p>
            <a:r>
              <a:rPr lang="en-US" sz="2800" dirty="0">
                <a:solidFill>
                  <a:srgbClr val="C00000"/>
                </a:solidFill>
              </a:rPr>
              <a:t>Docker</a:t>
            </a:r>
            <a:r>
              <a:rPr lang="en-US" sz="2800" dirty="0"/>
              <a:t> is a </a:t>
            </a:r>
            <a:r>
              <a:rPr lang="en-US" sz="2800" dirty="0">
                <a:solidFill>
                  <a:srgbClr val="C00000"/>
                </a:solidFill>
              </a:rPr>
              <a:t>container management system </a:t>
            </a:r>
            <a:r>
              <a:rPr lang="en-US" sz="2800" dirty="0"/>
              <a:t>that allows users to </a:t>
            </a:r>
            <a:r>
              <a:rPr lang="en-US" sz="2800" dirty="0">
                <a:solidFill>
                  <a:schemeClr val="accent1"/>
                </a:solidFill>
              </a:rPr>
              <a:t>define the software to be included in a container </a:t>
            </a:r>
            <a:r>
              <a:rPr lang="en-US" sz="2800" dirty="0"/>
              <a:t>as a </a:t>
            </a:r>
            <a:r>
              <a:rPr lang="en-US" sz="2800" dirty="0">
                <a:solidFill>
                  <a:srgbClr val="C00000"/>
                </a:solidFill>
              </a:rPr>
              <a:t>Docker image</a:t>
            </a:r>
            <a:r>
              <a:rPr lang="en-US" sz="2800" dirty="0"/>
              <a:t>. </a:t>
            </a:r>
          </a:p>
          <a:p>
            <a:r>
              <a:rPr lang="en-US" sz="2800" dirty="0"/>
              <a:t>It also includes a run-time system that can create and manage containers using these Docker images. </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pic>
        <p:nvPicPr>
          <p:cNvPr id="7" name="Picture 6">
            <a:extLst>
              <a:ext uri="{FF2B5EF4-FFF2-40B4-BE49-F238E27FC236}">
                <a16:creationId xmlns:a16="http://schemas.microsoft.com/office/drawing/2014/main" id="{F09ED9B9-EF20-284B-B758-5BC3C56D7E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832" y="115623"/>
            <a:ext cx="1296144" cy="1109010"/>
          </a:xfrm>
          <a:prstGeom prst="rect">
            <a:avLst/>
          </a:prstGeom>
        </p:spPr>
      </p:pic>
    </p:spTree>
    <p:extLst>
      <p:ext uri="{BB962C8B-B14F-4D97-AF65-F5344CB8AC3E}">
        <p14:creationId xmlns:p14="http://schemas.microsoft.com/office/powerpoint/2010/main" val="41445751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D7143907-4BF8-8749-97DF-21AB9FC0F8C0}"/>
              </a:ext>
            </a:extLst>
          </p:cNvPr>
          <p:cNvSpPr>
            <a:spLocks noChangeArrowheads="1"/>
          </p:cNvSpPr>
          <p:nvPr/>
        </p:nvSpPr>
        <p:spPr bwMode="auto">
          <a:xfrm>
            <a:off x="3923928" y="2924944"/>
            <a:ext cx="4773216" cy="3096344"/>
          </a:xfrm>
          <a:prstGeom prst="roundRect">
            <a:avLst>
              <a:gd name="adj" fmla="val 8531"/>
            </a:avLst>
          </a:prstGeom>
          <a:solidFill>
            <a:srgbClr val="76D6FF"/>
          </a:solid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4" name="Oval 13">
            <a:extLst>
              <a:ext uri="{FF2B5EF4-FFF2-40B4-BE49-F238E27FC236}">
                <a16:creationId xmlns:a16="http://schemas.microsoft.com/office/drawing/2014/main" id="{2B495BA8-4AB0-5B40-82CE-E946B354EBB6}"/>
              </a:ext>
            </a:extLst>
          </p:cNvPr>
          <p:cNvSpPr/>
          <p:nvPr/>
        </p:nvSpPr>
        <p:spPr>
          <a:xfrm>
            <a:off x="227168" y="4006942"/>
            <a:ext cx="2167568" cy="1155152"/>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b="1" dirty="0">
                <a:solidFill>
                  <a:schemeClr val="tx1"/>
                </a:solidFill>
              </a:rPr>
              <a:t>Docker client</a:t>
            </a:r>
          </a:p>
        </p:txBody>
      </p:sp>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The Docker container system</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91B64716-3335-9346-9C55-A54D18C61BE2}"/>
              </a:ext>
            </a:extLst>
          </p:cNvPr>
          <p:cNvSpPr>
            <a:spLocks noChangeArrowheads="1"/>
          </p:cNvSpPr>
          <p:nvPr/>
        </p:nvSpPr>
        <p:spPr bwMode="auto">
          <a:xfrm>
            <a:off x="4211960" y="4155861"/>
            <a:ext cx="1584176" cy="857315"/>
          </a:xfrm>
          <a:prstGeom prst="roundRect">
            <a:avLst>
              <a:gd name="adj" fmla="val 3899"/>
            </a:avLst>
          </a:prstGeom>
          <a:solidFill>
            <a:srgbClr val="00FD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Docker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Daemon</a:t>
            </a:r>
          </a:p>
        </p:txBody>
      </p:sp>
      <p:sp>
        <p:nvSpPr>
          <p:cNvPr id="10" name="Rounded Rectangle 9">
            <a:extLst>
              <a:ext uri="{FF2B5EF4-FFF2-40B4-BE49-F238E27FC236}">
                <a16:creationId xmlns:a16="http://schemas.microsoft.com/office/drawing/2014/main" id="{25887AFB-7379-2746-9136-B8A275522150}"/>
              </a:ext>
            </a:extLst>
          </p:cNvPr>
          <p:cNvSpPr>
            <a:spLocks noChangeArrowheads="1"/>
          </p:cNvSpPr>
          <p:nvPr/>
        </p:nvSpPr>
        <p:spPr bwMode="auto">
          <a:xfrm>
            <a:off x="6502911" y="4687926"/>
            <a:ext cx="1584176" cy="857315"/>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7FA24B2D-7635-E34F-9368-7882D273A655}"/>
              </a:ext>
            </a:extLst>
          </p:cNvPr>
          <p:cNvSpPr>
            <a:spLocks noChangeArrowheads="1"/>
          </p:cNvSpPr>
          <p:nvPr/>
        </p:nvSpPr>
        <p:spPr bwMode="auto">
          <a:xfrm>
            <a:off x="6588224" y="3212976"/>
            <a:ext cx="1176689" cy="857315"/>
          </a:xfrm>
          <a:prstGeom prst="roundRect">
            <a:avLst>
              <a:gd name="adj" fmla="val 3899"/>
            </a:avLst>
          </a:prstGeom>
          <a:solidFill>
            <a:srgbClr val="FDEADA"/>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Images</a:t>
            </a:r>
          </a:p>
        </p:txBody>
      </p:sp>
      <p:sp>
        <p:nvSpPr>
          <p:cNvPr id="12" name="Rounded Rectangle 11">
            <a:extLst>
              <a:ext uri="{FF2B5EF4-FFF2-40B4-BE49-F238E27FC236}">
                <a16:creationId xmlns:a16="http://schemas.microsoft.com/office/drawing/2014/main" id="{6A781646-7E69-014A-B933-D794265AA1E9}"/>
              </a:ext>
            </a:extLst>
          </p:cNvPr>
          <p:cNvSpPr>
            <a:spLocks noChangeArrowheads="1"/>
          </p:cNvSpPr>
          <p:nvPr/>
        </p:nvSpPr>
        <p:spPr bwMode="auto">
          <a:xfrm>
            <a:off x="4716016" y="1983409"/>
            <a:ext cx="1584176" cy="653503"/>
          </a:xfrm>
          <a:prstGeom prst="roundRect">
            <a:avLst>
              <a:gd name="adj" fmla="val 3899"/>
            </a:avLst>
          </a:prstGeom>
          <a:solidFill>
            <a:srgbClr val="D7E4BD"/>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3" name="Rounded Rectangle 12">
            <a:extLst>
              <a:ext uri="{FF2B5EF4-FFF2-40B4-BE49-F238E27FC236}">
                <a16:creationId xmlns:a16="http://schemas.microsoft.com/office/drawing/2014/main" id="{BF1019FE-24FE-0A48-AC67-AE1242F19245}"/>
              </a:ext>
            </a:extLst>
          </p:cNvPr>
          <p:cNvSpPr>
            <a:spLocks noChangeArrowheads="1"/>
          </p:cNvSpPr>
          <p:nvPr/>
        </p:nvSpPr>
        <p:spPr bwMode="auto">
          <a:xfrm>
            <a:off x="1619672" y="5251873"/>
            <a:ext cx="936104" cy="553391"/>
          </a:xfrm>
          <a:prstGeom prst="roundRect">
            <a:avLst>
              <a:gd name="adj" fmla="val 3899"/>
            </a:avLst>
          </a:prstGeom>
          <a:solidFill>
            <a:srgbClr val="00FDFF"/>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5" name="Rounded Rectangle 14">
            <a:extLst>
              <a:ext uri="{FF2B5EF4-FFF2-40B4-BE49-F238E27FC236}">
                <a16:creationId xmlns:a16="http://schemas.microsoft.com/office/drawing/2014/main" id="{1FB5E60B-BF5A-4D47-8A17-05E5ED15DA2E}"/>
              </a:ext>
            </a:extLst>
          </p:cNvPr>
          <p:cNvSpPr>
            <a:spLocks noChangeArrowheads="1"/>
          </p:cNvSpPr>
          <p:nvPr/>
        </p:nvSpPr>
        <p:spPr bwMode="auto">
          <a:xfrm>
            <a:off x="1475656" y="5107857"/>
            <a:ext cx="936104" cy="553391"/>
          </a:xfrm>
          <a:prstGeom prst="roundRect">
            <a:avLst>
              <a:gd name="adj" fmla="val 3899"/>
            </a:avLst>
          </a:prstGeom>
          <a:solidFill>
            <a:srgbClr val="00FDFF"/>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29C2540C-FF55-4C47-BFEC-01CF1B280B4B}"/>
              </a:ext>
            </a:extLst>
          </p:cNvPr>
          <p:cNvSpPr>
            <a:spLocks noChangeArrowheads="1"/>
          </p:cNvSpPr>
          <p:nvPr/>
        </p:nvSpPr>
        <p:spPr bwMode="auto">
          <a:xfrm>
            <a:off x="1310952" y="4966972"/>
            <a:ext cx="936104" cy="553391"/>
          </a:xfrm>
          <a:prstGeom prst="roundRect">
            <a:avLst>
              <a:gd name="adj" fmla="val 3899"/>
            </a:avLst>
          </a:prstGeom>
          <a:solidFill>
            <a:srgbClr val="00FDFF"/>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CC2E0BAA-F755-7A4E-B2A3-AC91BDB026EF}"/>
              </a:ext>
            </a:extLst>
          </p:cNvPr>
          <p:cNvSpPr>
            <a:spLocks noChangeArrowheads="1"/>
          </p:cNvSpPr>
          <p:nvPr/>
        </p:nvSpPr>
        <p:spPr bwMode="auto">
          <a:xfrm>
            <a:off x="4572000" y="1839393"/>
            <a:ext cx="1584176" cy="653503"/>
          </a:xfrm>
          <a:prstGeom prst="roundRect">
            <a:avLst>
              <a:gd name="adj" fmla="val 3899"/>
            </a:avLst>
          </a:prstGeom>
          <a:solidFill>
            <a:srgbClr val="D7E4BD"/>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00D187F2-1EBC-2947-A103-361B9D5067B0}"/>
              </a:ext>
            </a:extLst>
          </p:cNvPr>
          <p:cNvSpPr>
            <a:spLocks noChangeArrowheads="1"/>
          </p:cNvSpPr>
          <p:nvPr/>
        </p:nvSpPr>
        <p:spPr bwMode="auto">
          <a:xfrm>
            <a:off x="4438741" y="1706910"/>
            <a:ext cx="1584176" cy="653503"/>
          </a:xfrm>
          <a:prstGeom prst="roundRect">
            <a:avLst>
              <a:gd name="adj" fmla="val 3899"/>
            </a:avLst>
          </a:prstGeom>
          <a:solidFill>
            <a:srgbClr val="D7E4BD"/>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Docker hub</a:t>
            </a:r>
          </a:p>
        </p:txBody>
      </p:sp>
      <p:sp>
        <p:nvSpPr>
          <p:cNvPr id="19" name="Rounded Rectangle 18">
            <a:extLst>
              <a:ext uri="{FF2B5EF4-FFF2-40B4-BE49-F238E27FC236}">
                <a16:creationId xmlns:a16="http://schemas.microsoft.com/office/drawing/2014/main" id="{64054224-A977-4B45-BB4B-EAB7FC8657E1}"/>
              </a:ext>
            </a:extLst>
          </p:cNvPr>
          <p:cNvSpPr>
            <a:spLocks noChangeArrowheads="1"/>
          </p:cNvSpPr>
          <p:nvPr/>
        </p:nvSpPr>
        <p:spPr bwMode="auto">
          <a:xfrm>
            <a:off x="6703620" y="4855018"/>
            <a:ext cx="1584176" cy="857315"/>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2829625F-B68D-9747-B1B3-B6D83D558616}"/>
              </a:ext>
            </a:extLst>
          </p:cNvPr>
          <p:cNvSpPr>
            <a:spLocks noChangeArrowheads="1"/>
          </p:cNvSpPr>
          <p:nvPr/>
        </p:nvSpPr>
        <p:spPr bwMode="auto">
          <a:xfrm>
            <a:off x="6876256" y="4947949"/>
            <a:ext cx="1584176" cy="857315"/>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Containers</a:t>
            </a:r>
          </a:p>
        </p:txBody>
      </p:sp>
      <p:sp>
        <p:nvSpPr>
          <p:cNvPr id="21" name="TextBox 20">
            <a:extLst>
              <a:ext uri="{FF2B5EF4-FFF2-40B4-BE49-F238E27FC236}">
                <a16:creationId xmlns:a16="http://schemas.microsoft.com/office/drawing/2014/main" id="{C8BB7931-64B1-CC41-972F-58A84D17DFF8}"/>
              </a:ext>
            </a:extLst>
          </p:cNvPr>
          <p:cNvSpPr txBox="1"/>
          <p:nvPr/>
        </p:nvSpPr>
        <p:spPr>
          <a:xfrm>
            <a:off x="1083765" y="5891820"/>
            <a:ext cx="1602938" cy="461665"/>
          </a:xfrm>
          <a:prstGeom prst="rect">
            <a:avLst/>
          </a:prstGeom>
          <a:noFill/>
        </p:spPr>
        <p:txBody>
          <a:bodyPr wrap="none" rtlCol="0">
            <a:spAutoFit/>
          </a:bodyPr>
          <a:lstStyle/>
          <a:p>
            <a:pPr algn="ctr"/>
            <a:r>
              <a:rPr lang="en-US" sz="2400" b="1" dirty="0" err="1">
                <a:solidFill>
                  <a:srgbClr val="C00000"/>
                </a:solidFill>
                <a:latin typeface="Calibri" panose="020F0502020204030204" pitchFamily="34" charset="0"/>
                <a:cs typeface="Calibri" panose="020F0502020204030204" pitchFamily="34" charset="0"/>
              </a:rPr>
              <a:t>Dockerfiles</a:t>
            </a:r>
            <a:endParaRPr lang="en-US" sz="2400" b="1" dirty="0">
              <a:solidFill>
                <a:srgbClr val="C00000"/>
              </a:solidFill>
              <a:latin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FACBE75F-44AD-1D4F-B81F-7C6490A702B2}"/>
              </a:ext>
            </a:extLst>
          </p:cNvPr>
          <p:cNvSpPr txBox="1"/>
          <p:nvPr/>
        </p:nvSpPr>
        <p:spPr>
          <a:xfrm>
            <a:off x="5419349" y="6039743"/>
            <a:ext cx="1702069"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Docker host</a:t>
            </a:r>
          </a:p>
        </p:txBody>
      </p:sp>
      <p:sp>
        <p:nvSpPr>
          <p:cNvPr id="23" name="TextBox 22">
            <a:extLst>
              <a:ext uri="{FF2B5EF4-FFF2-40B4-BE49-F238E27FC236}">
                <a16:creationId xmlns:a16="http://schemas.microsoft.com/office/drawing/2014/main" id="{8472AE97-2C34-3649-AB3A-6488332FD17F}"/>
              </a:ext>
            </a:extLst>
          </p:cNvPr>
          <p:cNvSpPr txBox="1"/>
          <p:nvPr/>
        </p:nvSpPr>
        <p:spPr>
          <a:xfrm>
            <a:off x="4444944" y="1212456"/>
            <a:ext cx="1420646"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Registries</a:t>
            </a:r>
          </a:p>
        </p:txBody>
      </p:sp>
      <p:pic>
        <p:nvPicPr>
          <p:cNvPr id="24" name="Picture 23">
            <a:extLst>
              <a:ext uri="{FF2B5EF4-FFF2-40B4-BE49-F238E27FC236}">
                <a16:creationId xmlns:a16="http://schemas.microsoft.com/office/drawing/2014/main" id="{E072C8EB-8D99-9B4E-8723-D349B95411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6241" y="1062337"/>
            <a:ext cx="1984293" cy="1697806"/>
          </a:xfrm>
          <a:prstGeom prst="rect">
            <a:avLst/>
          </a:prstGeom>
        </p:spPr>
      </p:pic>
      <p:cxnSp>
        <p:nvCxnSpPr>
          <p:cNvPr id="25" name="Straight Arrow Connector 24">
            <a:extLst>
              <a:ext uri="{FF2B5EF4-FFF2-40B4-BE49-F238E27FC236}">
                <a16:creationId xmlns:a16="http://schemas.microsoft.com/office/drawing/2014/main" id="{B0A0F237-1012-5844-AC9D-1030655AA180}"/>
              </a:ext>
            </a:extLst>
          </p:cNvPr>
          <p:cNvCxnSpPr>
            <a:cxnSpLocks/>
          </p:cNvCxnSpPr>
          <p:nvPr/>
        </p:nvCxnSpPr>
        <p:spPr>
          <a:xfrm>
            <a:off x="4788024" y="2626284"/>
            <a:ext cx="0" cy="1529577"/>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5B3B8E9-ACEB-574C-8744-94DE1C92FD13}"/>
              </a:ext>
            </a:extLst>
          </p:cNvPr>
          <p:cNvCxnSpPr>
            <a:cxnSpLocks/>
          </p:cNvCxnSpPr>
          <p:nvPr/>
        </p:nvCxnSpPr>
        <p:spPr>
          <a:xfrm flipV="1">
            <a:off x="2394736" y="4687926"/>
            <a:ext cx="1529192" cy="1"/>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1" name="Rounded Rectangle 30">
            <a:extLst>
              <a:ext uri="{FF2B5EF4-FFF2-40B4-BE49-F238E27FC236}">
                <a16:creationId xmlns:a16="http://schemas.microsoft.com/office/drawing/2014/main" id="{2E30995E-4A0E-BB42-B11C-1665AE5AC113}"/>
              </a:ext>
            </a:extLst>
          </p:cNvPr>
          <p:cNvSpPr>
            <a:spLocks noChangeArrowheads="1"/>
          </p:cNvSpPr>
          <p:nvPr/>
        </p:nvSpPr>
        <p:spPr bwMode="auto">
          <a:xfrm>
            <a:off x="6740624" y="3356992"/>
            <a:ext cx="1176689" cy="857315"/>
          </a:xfrm>
          <a:prstGeom prst="roundRect">
            <a:avLst>
              <a:gd name="adj" fmla="val 3899"/>
            </a:avLst>
          </a:prstGeom>
          <a:solidFill>
            <a:srgbClr val="FDEADA"/>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Images</a:t>
            </a:r>
          </a:p>
        </p:txBody>
      </p:sp>
      <p:sp>
        <p:nvSpPr>
          <p:cNvPr id="32" name="Rounded Rectangle 31">
            <a:extLst>
              <a:ext uri="{FF2B5EF4-FFF2-40B4-BE49-F238E27FC236}">
                <a16:creationId xmlns:a16="http://schemas.microsoft.com/office/drawing/2014/main" id="{4C3D9BE6-645E-AD44-BECD-BABFDCFD790B}"/>
              </a:ext>
            </a:extLst>
          </p:cNvPr>
          <p:cNvSpPr>
            <a:spLocks noChangeArrowheads="1"/>
          </p:cNvSpPr>
          <p:nvPr/>
        </p:nvSpPr>
        <p:spPr bwMode="auto">
          <a:xfrm>
            <a:off x="6893024" y="3517776"/>
            <a:ext cx="1176689" cy="857315"/>
          </a:xfrm>
          <a:prstGeom prst="roundRect">
            <a:avLst>
              <a:gd name="adj" fmla="val 3899"/>
            </a:avLst>
          </a:prstGeom>
          <a:solidFill>
            <a:srgbClr val="FDEADA"/>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Images</a:t>
            </a:r>
          </a:p>
        </p:txBody>
      </p:sp>
      <p:cxnSp>
        <p:nvCxnSpPr>
          <p:cNvPr id="34" name="Elbow Connector 33">
            <a:extLst>
              <a:ext uri="{FF2B5EF4-FFF2-40B4-BE49-F238E27FC236}">
                <a16:creationId xmlns:a16="http://schemas.microsoft.com/office/drawing/2014/main" id="{720771E8-CB54-6B4A-A247-4B4C7528FE6A}"/>
              </a:ext>
            </a:extLst>
          </p:cNvPr>
          <p:cNvCxnSpPr>
            <a:cxnSpLocks/>
            <a:stCxn id="8" idx="0"/>
            <a:endCxn id="11" idx="1"/>
          </p:cNvCxnSpPr>
          <p:nvPr/>
        </p:nvCxnSpPr>
        <p:spPr>
          <a:xfrm rot="5400000" flipH="1" flipV="1">
            <a:off x="5539023" y="3106660"/>
            <a:ext cx="514227" cy="1584176"/>
          </a:xfrm>
          <a:prstGeom prst="bentConnector2">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C17297A8-FD34-A349-9E45-22C17D319BE9}"/>
              </a:ext>
            </a:extLst>
          </p:cNvPr>
          <p:cNvCxnSpPr>
            <a:cxnSpLocks/>
            <a:stCxn id="8" idx="2"/>
          </p:cNvCxnSpPr>
          <p:nvPr/>
        </p:nvCxnSpPr>
        <p:spPr>
          <a:xfrm rot="16200000" flipH="1">
            <a:off x="5517372" y="4499852"/>
            <a:ext cx="472214" cy="1498862"/>
          </a:xfrm>
          <a:prstGeom prst="bentConnector2">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645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The elements of the </a:t>
            </a:r>
            <a:br>
              <a:rPr lang="en-US" dirty="0">
                <a:solidFill>
                  <a:schemeClr val="tx2"/>
                </a:solidFill>
              </a:rPr>
            </a:br>
            <a:r>
              <a:rPr lang="en-US" dirty="0">
                <a:solidFill>
                  <a:schemeClr val="tx2"/>
                </a:solidFill>
              </a:rPr>
              <a:t>Docker container system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Docker daemon</a:t>
            </a:r>
            <a:br>
              <a:rPr lang="en-US" dirty="0"/>
            </a:br>
            <a:r>
              <a:rPr lang="en-US" dirty="0"/>
              <a:t>This is a process that runs on a host server and is used to setup, start, stop, and monitor containers, as well as building and managing local images.</a:t>
            </a:r>
          </a:p>
          <a:p>
            <a:r>
              <a:rPr lang="en-US" b="1" dirty="0">
                <a:solidFill>
                  <a:srgbClr val="C00000"/>
                </a:solidFill>
              </a:rPr>
              <a:t>Docker client</a:t>
            </a:r>
            <a:br>
              <a:rPr lang="en-US" dirty="0"/>
            </a:br>
            <a:r>
              <a:rPr lang="en-US" dirty="0"/>
              <a:t>This software is used by developers and system managers to define and control containers</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1839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116632"/>
            <a:ext cx="8229600" cy="1944210"/>
          </a:xfrm>
        </p:spPr>
        <p:txBody>
          <a:bodyPr/>
          <a:lstStyle/>
          <a:p>
            <a:r>
              <a:rPr lang="en-US" dirty="0">
                <a:solidFill>
                  <a:srgbClr val="C00000"/>
                </a:solidFill>
              </a:rPr>
              <a:t>Software Engineering </a:t>
            </a:r>
            <a:br>
              <a:rPr lang="en-US" dirty="0">
                <a:solidFill>
                  <a:schemeClr val="tx2"/>
                </a:solidFill>
              </a:rPr>
            </a:br>
            <a:r>
              <a:rPr lang="en-US" dirty="0">
                <a:solidFill>
                  <a:schemeClr val="tx2"/>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37657166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The elements of the </a:t>
            </a:r>
            <a:br>
              <a:rPr lang="en-US" dirty="0">
                <a:solidFill>
                  <a:schemeClr val="tx2"/>
                </a:solidFill>
              </a:rPr>
            </a:br>
            <a:r>
              <a:rPr lang="en-US" dirty="0">
                <a:solidFill>
                  <a:schemeClr val="tx2"/>
                </a:solidFill>
              </a:rPr>
              <a:t>Docker container system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800" b="1" dirty="0" err="1">
                <a:solidFill>
                  <a:srgbClr val="C00000"/>
                </a:solidFill>
              </a:rPr>
              <a:t>Dockerfiles</a:t>
            </a:r>
            <a:br>
              <a:rPr lang="en-US" sz="2800" dirty="0"/>
            </a:br>
            <a:r>
              <a:rPr lang="en-US" sz="2800" dirty="0" err="1"/>
              <a:t>Dockerfiles</a:t>
            </a:r>
            <a:r>
              <a:rPr lang="en-US" sz="2800" dirty="0"/>
              <a:t> define runnable applications (images) as a series of setup commands that specify the software to be included in a container. Each container must be defined by an associated </a:t>
            </a:r>
            <a:r>
              <a:rPr lang="en-US" sz="2800" dirty="0" err="1"/>
              <a:t>Dockerfile</a:t>
            </a:r>
            <a:r>
              <a:rPr lang="en-US" sz="2800" dirty="0"/>
              <a:t>.</a:t>
            </a:r>
          </a:p>
          <a:p>
            <a:r>
              <a:rPr lang="en-US" sz="2800" b="1" dirty="0">
                <a:solidFill>
                  <a:srgbClr val="C00000"/>
                </a:solidFill>
              </a:rPr>
              <a:t>Image</a:t>
            </a:r>
            <a:br>
              <a:rPr lang="en-US" sz="2800" dirty="0"/>
            </a:br>
            <a:r>
              <a:rPr lang="en-US" sz="2800" dirty="0"/>
              <a:t>A </a:t>
            </a:r>
            <a:r>
              <a:rPr lang="en-US" sz="2800" dirty="0" err="1"/>
              <a:t>Dockerfile</a:t>
            </a:r>
            <a:r>
              <a:rPr lang="en-US" sz="2800" dirty="0"/>
              <a:t> is interpreted to create a Docker image, which is a set of directories with the specified software and data installed in the right places. Images are set up to be runnable Docker applications.</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28196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The elements of the </a:t>
            </a:r>
            <a:br>
              <a:rPr lang="en-US" dirty="0">
                <a:solidFill>
                  <a:schemeClr val="tx2"/>
                </a:solidFill>
              </a:rPr>
            </a:br>
            <a:r>
              <a:rPr lang="en-US" dirty="0">
                <a:solidFill>
                  <a:schemeClr val="tx2"/>
                </a:solidFill>
              </a:rPr>
              <a:t>Docker container system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800" b="1" dirty="0">
                <a:solidFill>
                  <a:srgbClr val="C00000"/>
                </a:solidFill>
              </a:rPr>
              <a:t>Docker hub</a:t>
            </a:r>
            <a:br>
              <a:rPr lang="en-US" sz="2800" dirty="0"/>
            </a:br>
            <a:r>
              <a:rPr lang="en-US" sz="2800" dirty="0"/>
              <a:t>This is a registry of images that has been created. These may be reused to setup containers or as a starting point for defining new images.</a:t>
            </a:r>
          </a:p>
          <a:p>
            <a:r>
              <a:rPr lang="en-US" sz="2800" b="1" dirty="0">
                <a:solidFill>
                  <a:srgbClr val="C00000"/>
                </a:solidFill>
              </a:rPr>
              <a:t>Containers</a:t>
            </a:r>
            <a:br>
              <a:rPr lang="en-US" sz="2800" dirty="0"/>
            </a:br>
            <a:r>
              <a:rPr lang="en-US" sz="2600" dirty="0"/>
              <a:t>Containers are executing images. An image is loaded into a container and the application defined </a:t>
            </a:r>
            <a:r>
              <a:rPr lang="en-US" sz="2600" dirty="0" err="1"/>
              <a:t>bby</a:t>
            </a:r>
            <a:r>
              <a:rPr lang="en-US" sz="2600" dirty="0"/>
              <a:t> the image starts execution. Containers may be moved from server to server without modification and replicated across many servers. You can make changes to a Docker container (e.g. by modifying files) but you then must commit these changes to create a new image and restart the container.</a:t>
            </a:r>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310089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Docker images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066628"/>
            <a:ext cx="8712968" cy="5453236"/>
          </a:xfrm>
        </p:spPr>
        <p:txBody>
          <a:bodyPr/>
          <a:lstStyle/>
          <a:p>
            <a:r>
              <a:rPr lang="en-US" sz="2800" dirty="0">
                <a:solidFill>
                  <a:srgbClr val="C00000"/>
                </a:solidFill>
              </a:rPr>
              <a:t>Docker images </a:t>
            </a:r>
            <a:r>
              <a:rPr lang="en-US" sz="2800" dirty="0"/>
              <a:t>are </a:t>
            </a:r>
            <a:r>
              <a:rPr lang="en-US" sz="2800" dirty="0">
                <a:solidFill>
                  <a:schemeClr val="accent1"/>
                </a:solidFill>
              </a:rPr>
              <a:t>directories</a:t>
            </a:r>
            <a:r>
              <a:rPr lang="en-US" sz="2800" dirty="0"/>
              <a:t> that can be archived, shared and run on different Docker hosts.  Everything that’s needed to run a software system - binaries, libraries, system tools, etc. is included in the directory. </a:t>
            </a:r>
          </a:p>
          <a:p>
            <a:r>
              <a:rPr lang="en-US" sz="2800" dirty="0"/>
              <a:t>A </a:t>
            </a:r>
            <a:r>
              <a:rPr lang="en-US" sz="2800" dirty="0">
                <a:solidFill>
                  <a:srgbClr val="C00000"/>
                </a:solidFill>
              </a:rPr>
              <a:t>Docker image </a:t>
            </a:r>
            <a:r>
              <a:rPr lang="en-US" sz="2800" dirty="0"/>
              <a:t>is a </a:t>
            </a:r>
            <a:r>
              <a:rPr lang="en-US" sz="2800" dirty="0">
                <a:solidFill>
                  <a:schemeClr val="accent1"/>
                </a:solidFill>
              </a:rPr>
              <a:t>base layer</a:t>
            </a:r>
            <a:r>
              <a:rPr lang="en-US" sz="2800" dirty="0"/>
              <a:t>, usually taken from the </a:t>
            </a:r>
            <a:r>
              <a:rPr lang="en-US" sz="2800" dirty="0">
                <a:solidFill>
                  <a:schemeClr val="accent1"/>
                </a:solidFill>
              </a:rPr>
              <a:t>Docker registry</a:t>
            </a:r>
            <a:r>
              <a:rPr lang="en-US" sz="2800" dirty="0"/>
              <a:t>, with your own software and data added as a layer on top of this. </a:t>
            </a:r>
          </a:p>
          <a:p>
            <a:pPr lvl="1"/>
            <a:r>
              <a:rPr lang="en-US" sz="2400" dirty="0"/>
              <a:t>The layered model means that updating Docker applications is fast and efficient. Each update to the filesystem is a layer on top of the existing system. </a:t>
            </a:r>
          </a:p>
          <a:p>
            <a:pPr lvl="1"/>
            <a:r>
              <a:rPr lang="en-US" sz="2400" dirty="0"/>
              <a:t>To change an application, all you have to do is to </a:t>
            </a:r>
            <a:r>
              <a:rPr lang="en-US" sz="2400" dirty="0">
                <a:solidFill>
                  <a:schemeClr val="accent1"/>
                </a:solidFill>
              </a:rPr>
              <a:t>ship the changes</a:t>
            </a:r>
            <a:r>
              <a:rPr lang="en-US" sz="2400" dirty="0"/>
              <a:t> that you have made to its image, often just a small number of </a:t>
            </a:r>
            <a:r>
              <a:rPr lang="en-US" sz="2400" dirty="0">
                <a:solidFill>
                  <a:schemeClr val="accent1"/>
                </a:solidFill>
              </a:rPr>
              <a:t>files</a:t>
            </a:r>
            <a:r>
              <a:rPr lang="en-US" sz="2400" dirty="0"/>
              <a:t>. </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526347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Benefits of containers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144414"/>
            <a:ext cx="8712968" cy="5375449"/>
          </a:xfrm>
        </p:spPr>
        <p:txBody>
          <a:bodyPr/>
          <a:lstStyle/>
          <a:p>
            <a:r>
              <a:rPr lang="en-US" dirty="0"/>
              <a:t>They solve the problem of </a:t>
            </a:r>
            <a:r>
              <a:rPr lang="en-US" dirty="0">
                <a:solidFill>
                  <a:srgbClr val="C00000"/>
                </a:solidFill>
              </a:rPr>
              <a:t>software dependencies</a:t>
            </a:r>
            <a:r>
              <a:rPr lang="en-US" dirty="0"/>
              <a:t>. </a:t>
            </a:r>
          </a:p>
          <a:p>
            <a:pPr lvl="1"/>
            <a:r>
              <a:rPr lang="en-US" dirty="0"/>
              <a:t>You don’t have to worry about the </a:t>
            </a:r>
            <a:r>
              <a:rPr lang="en-US" dirty="0">
                <a:solidFill>
                  <a:schemeClr val="accent1"/>
                </a:solidFill>
              </a:rPr>
              <a:t>libraries</a:t>
            </a:r>
            <a:r>
              <a:rPr lang="en-US" dirty="0"/>
              <a:t> and other software on the application server being different from those on your development server. </a:t>
            </a:r>
          </a:p>
          <a:p>
            <a:pPr lvl="1"/>
            <a:r>
              <a:rPr lang="en-US" sz="3200" dirty="0"/>
              <a:t>Instead of shipping your product as </a:t>
            </a:r>
            <a:r>
              <a:rPr lang="en-US" sz="3200" dirty="0">
                <a:solidFill>
                  <a:schemeClr val="accent1"/>
                </a:solidFill>
              </a:rPr>
              <a:t>stand-alone software</a:t>
            </a:r>
            <a:r>
              <a:rPr lang="en-US" sz="3200" dirty="0"/>
              <a:t>, you can ship a </a:t>
            </a:r>
            <a:r>
              <a:rPr lang="en-US" sz="3200" dirty="0">
                <a:solidFill>
                  <a:srgbClr val="C00000"/>
                </a:solidFill>
              </a:rPr>
              <a:t>container</a:t>
            </a:r>
            <a:r>
              <a:rPr lang="en-US" sz="3200" dirty="0"/>
              <a:t> that includes all of the support software that your product needs.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305554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Benefits of containers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144414"/>
            <a:ext cx="8712968" cy="5375449"/>
          </a:xfrm>
        </p:spPr>
        <p:txBody>
          <a:bodyPr/>
          <a:lstStyle/>
          <a:p>
            <a:r>
              <a:rPr lang="en-US" sz="2800" dirty="0"/>
              <a:t>They provide a mechanism for </a:t>
            </a:r>
            <a:r>
              <a:rPr lang="en-US" sz="2800" dirty="0">
                <a:solidFill>
                  <a:srgbClr val="C00000"/>
                </a:solidFill>
              </a:rPr>
              <a:t>software portability across different clouds</a:t>
            </a:r>
            <a:r>
              <a:rPr lang="en-US" sz="2800" dirty="0"/>
              <a:t>.  </a:t>
            </a:r>
          </a:p>
          <a:p>
            <a:pPr lvl="1"/>
            <a:r>
              <a:rPr lang="en-US" dirty="0">
                <a:solidFill>
                  <a:srgbClr val="C00000"/>
                </a:solidFill>
              </a:rPr>
              <a:t>Docker containers </a:t>
            </a:r>
            <a:r>
              <a:rPr lang="en-US" dirty="0"/>
              <a:t>can run on any system or cloud provider where the </a:t>
            </a:r>
            <a:r>
              <a:rPr lang="en-US" dirty="0">
                <a:solidFill>
                  <a:srgbClr val="C00000"/>
                </a:solidFill>
              </a:rPr>
              <a:t>Docker daemon </a:t>
            </a:r>
            <a:r>
              <a:rPr lang="en-US" dirty="0"/>
              <a:t>is available</a:t>
            </a:r>
          </a:p>
          <a:p>
            <a:r>
              <a:rPr lang="en-US" sz="2800" dirty="0"/>
              <a:t>They provide an efficient mechanism for implementing software services and so support the development of </a:t>
            </a:r>
            <a:r>
              <a:rPr lang="en-US" sz="2800" dirty="0">
                <a:solidFill>
                  <a:srgbClr val="C00000"/>
                </a:solidFill>
              </a:rPr>
              <a:t>service-oriented architectures</a:t>
            </a:r>
            <a:r>
              <a:rPr lang="en-US" sz="2800" dirty="0"/>
              <a:t>.</a:t>
            </a:r>
          </a:p>
          <a:p>
            <a:r>
              <a:rPr lang="en-US" sz="2800" dirty="0"/>
              <a:t>They simplify the adoption of </a:t>
            </a:r>
            <a:r>
              <a:rPr lang="en-US" sz="2800" dirty="0">
                <a:solidFill>
                  <a:srgbClr val="C00000"/>
                </a:solidFill>
              </a:rPr>
              <a:t>DevOps</a:t>
            </a:r>
            <a:r>
              <a:rPr lang="en-US" sz="2800" dirty="0"/>
              <a:t>. </a:t>
            </a:r>
          </a:p>
          <a:p>
            <a:pPr lvl="1"/>
            <a:r>
              <a:rPr lang="en-US" dirty="0"/>
              <a:t>This is an approach to software support where the same team are responsible for both developing and supporting operational software.</a:t>
            </a:r>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32477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32763571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The idea of a service that is </a:t>
            </a:r>
            <a:r>
              <a:rPr lang="en-US" dirty="0">
                <a:solidFill>
                  <a:schemeClr val="accent1"/>
                </a:solidFill>
              </a:rPr>
              <a:t>rented</a:t>
            </a:r>
            <a:r>
              <a:rPr lang="en-US" dirty="0"/>
              <a:t> rather than </a:t>
            </a:r>
            <a:r>
              <a:rPr lang="en-US" dirty="0">
                <a:solidFill>
                  <a:schemeClr val="accent1"/>
                </a:solidFill>
              </a:rPr>
              <a:t>owned</a:t>
            </a:r>
            <a:r>
              <a:rPr lang="en-US" dirty="0"/>
              <a:t> is fundamental to cloud computing. </a:t>
            </a:r>
          </a:p>
          <a:p>
            <a:r>
              <a:rPr lang="en-US" dirty="0">
                <a:solidFill>
                  <a:srgbClr val="C00000"/>
                </a:solidFill>
              </a:rPr>
              <a:t>Infrastructure as a service (IaaS)</a:t>
            </a:r>
          </a:p>
          <a:p>
            <a:r>
              <a:rPr lang="en-US" dirty="0">
                <a:solidFill>
                  <a:srgbClr val="C00000"/>
                </a:solidFill>
              </a:rPr>
              <a:t>Platform as a service (PaaS) </a:t>
            </a:r>
          </a:p>
          <a:p>
            <a:r>
              <a:rPr lang="en-US" dirty="0">
                <a:solidFill>
                  <a:srgbClr val="C00000"/>
                </a:solidFill>
              </a:rPr>
              <a:t>Software as a service (SaaS)</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856681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Infrastructure as a service (IaaS)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solidFill>
                  <a:srgbClr val="C00000"/>
                </a:solidFill>
              </a:rPr>
              <a:t>Infrastructure as a service (IaaS)</a:t>
            </a:r>
          </a:p>
          <a:p>
            <a:pPr lvl="1"/>
            <a:r>
              <a:rPr lang="en-US" dirty="0"/>
              <a:t>Cloud providers offer different kinds of infrastructure service such as a </a:t>
            </a:r>
            <a:r>
              <a:rPr lang="en-US" dirty="0">
                <a:solidFill>
                  <a:schemeClr val="accent1"/>
                </a:solidFill>
              </a:rPr>
              <a:t>compute service</a:t>
            </a:r>
            <a:r>
              <a:rPr lang="en-US" dirty="0"/>
              <a:t>, a </a:t>
            </a:r>
            <a:r>
              <a:rPr lang="en-US" dirty="0">
                <a:solidFill>
                  <a:schemeClr val="accent1"/>
                </a:solidFill>
              </a:rPr>
              <a:t>network service </a:t>
            </a:r>
            <a:r>
              <a:rPr lang="en-US" dirty="0"/>
              <a:t>and a </a:t>
            </a:r>
            <a:r>
              <a:rPr lang="en-US" dirty="0">
                <a:solidFill>
                  <a:schemeClr val="accent1"/>
                </a:solidFill>
              </a:rPr>
              <a:t>storage service </a:t>
            </a:r>
            <a:r>
              <a:rPr lang="en-US" dirty="0"/>
              <a:t>that you can use to </a:t>
            </a:r>
            <a:r>
              <a:rPr lang="en-US" dirty="0">
                <a:solidFill>
                  <a:srgbClr val="C00000"/>
                </a:solidFill>
              </a:rPr>
              <a:t>implement virtual servers</a:t>
            </a:r>
            <a:r>
              <a:rPr lang="en-US" dirty="0"/>
              <a:t>. </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925331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Platform as a service (PaaS) </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solidFill>
                  <a:srgbClr val="C00000"/>
                </a:solidFill>
              </a:rPr>
              <a:t>Platform as a service (PaaS) </a:t>
            </a:r>
          </a:p>
          <a:p>
            <a:pPr lvl="1"/>
            <a:r>
              <a:rPr lang="en-US" dirty="0"/>
              <a:t>This is an intermediate level where you use </a:t>
            </a:r>
            <a:r>
              <a:rPr lang="en-US" dirty="0">
                <a:solidFill>
                  <a:schemeClr val="accent1"/>
                </a:solidFill>
              </a:rPr>
              <a:t>libraries and frameworks</a:t>
            </a:r>
            <a:r>
              <a:rPr lang="en-US" dirty="0"/>
              <a:t> provided by the cloud provider to </a:t>
            </a:r>
            <a:r>
              <a:rPr lang="en-US" dirty="0">
                <a:solidFill>
                  <a:srgbClr val="C00000"/>
                </a:solidFill>
              </a:rPr>
              <a:t>implement your software</a:t>
            </a:r>
            <a:r>
              <a:rPr lang="en-US" dirty="0"/>
              <a:t>. These provide access to a range of functions, including </a:t>
            </a:r>
            <a:r>
              <a:rPr lang="en-US" dirty="0">
                <a:solidFill>
                  <a:schemeClr val="accent1"/>
                </a:solidFill>
              </a:rPr>
              <a:t>SQL and NoSQL databases</a:t>
            </a:r>
            <a:r>
              <a:rPr lang="en-US" dirty="0"/>
              <a:t>. </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956892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solidFill>
                  <a:srgbClr val="C00000"/>
                </a:solidFill>
              </a:rPr>
              <a:t>Software as a service (SaaS)</a:t>
            </a:r>
          </a:p>
          <a:p>
            <a:pPr lvl="1"/>
            <a:r>
              <a:rPr lang="en-US" dirty="0"/>
              <a:t>Your software product runs on the cloud and is </a:t>
            </a:r>
            <a:r>
              <a:rPr lang="en-US" dirty="0">
                <a:solidFill>
                  <a:srgbClr val="C00000"/>
                </a:solidFill>
              </a:rPr>
              <a:t>accessed by users </a:t>
            </a:r>
            <a:r>
              <a:rPr lang="en-US" dirty="0"/>
              <a:t>through a web browser or mobile app.</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4421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51520" y="116632"/>
            <a:ext cx="8654550" cy="844798"/>
          </a:xfrm>
        </p:spPr>
        <p:txBody>
          <a:bodyPr/>
          <a:lstStyle/>
          <a:p>
            <a:r>
              <a:rPr lang="en-US" dirty="0">
                <a:solidFill>
                  <a:srgbClr val="C00000"/>
                </a:solidFill>
              </a:rPr>
              <a:t>Project-based</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3783340" y="1196752"/>
            <a:ext cx="1940788" cy="461665"/>
          </a:xfrm>
          <a:prstGeom prst="rect">
            <a:avLst/>
          </a:prstGeom>
          <a:noFill/>
        </p:spPr>
        <p:txBody>
          <a:bodyPr wrap="none" rtlCol="0">
            <a:spAutoFit/>
          </a:bodyPr>
          <a:lstStyle/>
          <a:p>
            <a:pPr algn="ctr"/>
            <a:r>
              <a:rPr lang="en-US" sz="2400" dirty="0">
                <a:solidFill>
                  <a:schemeClr val="tx2"/>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798969" y="5910371"/>
            <a:ext cx="3268975" cy="830997"/>
          </a:xfrm>
          <a:prstGeom prst="rect">
            <a:avLst/>
          </a:prstGeom>
          <a:noFill/>
        </p:spPr>
        <p:txBody>
          <a:bodyPr wrap="square" rtlCol="0">
            <a:spAutoFit/>
          </a:bodyPr>
          <a:lstStyle/>
          <a:p>
            <a:pPr algn="ctr"/>
            <a:r>
              <a:rPr lang="en-US" sz="2400" dirty="0">
                <a:solidFill>
                  <a:schemeClr val="tx2"/>
                </a:solidFill>
              </a:rPr>
              <a:t>CUSTOMER and </a:t>
            </a:r>
            <a:br>
              <a:rPr lang="en-US" sz="2400" dirty="0">
                <a:solidFill>
                  <a:schemeClr val="tx2"/>
                </a:solidFill>
              </a:rPr>
            </a:br>
            <a:r>
              <a:rPr lang="en-US" sz="2400" dirty="0">
                <a:solidFill>
                  <a:schemeClr val="tx2"/>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1403648" y="3389579"/>
            <a:ext cx="1555234" cy="461665"/>
          </a:xfrm>
          <a:prstGeom prst="rect">
            <a:avLst/>
          </a:prstGeom>
          <a:noFill/>
        </p:spPr>
        <p:txBody>
          <a:bodyPr wrap="none" rtlCol="0">
            <a:spAutoFit/>
          </a:bodyPr>
          <a:lstStyle/>
          <a:p>
            <a:r>
              <a:rPr lang="en-US" sz="2400" dirty="0">
                <a:solidFill>
                  <a:schemeClr val="tx2"/>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6723307" y="3389579"/>
            <a:ext cx="1624163" cy="461665"/>
          </a:xfrm>
          <a:prstGeom prst="rect">
            <a:avLst/>
          </a:prstGeom>
          <a:noFill/>
        </p:spPr>
        <p:txBody>
          <a:bodyPr wrap="none" rtlCol="0">
            <a:spAutoFit/>
          </a:bodyPr>
          <a:lstStyle/>
          <a:p>
            <a:r>
              <a:rPr lang="en-US" sz="2400" dirty="0">
                <a:solidFill>
                  <a:schemeClr val="tx2"/>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383232" y="4797290"/>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487014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1152128"/>
          </a:xfrm>
        </p:spPr>
        <p:txBody>
          <a:bodyPr/>
          <a:lstStyle/>
          <a:p>
            <a:r>
              <a:rPr lang="en-US" dirty="0">
                <a:solidFill>
                  <a:schemeClr val="tx2"/>
                </a:solidFill>
              </a:rPr>
              <a:t>Management responsibilities for IaaS and PaaS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045AEA2B-D73E-054D-8C23-920BA281CEF1}"/>
              </a:ext>
            </a:extLst>
          </p:cNvPr>
          <p:cNvSpPr>
            <a:spLocks noChangeArrowheads="1"/>
          </p:cNvSpPr>
          <p:nvPr/>
        </p:nvSpPr>
        <p:spPr bwMode="auto">
          <a:xfrm>
            <a:off x="2051720" y="1741520"/>
            <a:ext cx="5112568" cy="895392"/>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p>
          <a:p>
            <a:pPr algn="ctr">
              <a:defRPr/>
            </a:pPr>
            <a:r>
              <a:rPr lang="en-US" sz="2800" b="1" dirty="0">
                <a:latin typeface="Calibri" panose="020F0502020204030204" pitchFamily="34" charset="0"/>
                <a:cs typeface="Calibri" panose="020F0502020204030204" pitchFamily="34" charset="0"/>
              </a:rPr>
              <a:t>(SaaS)</a:t>
            </a:r>
          </a:p>
        </p:txBody>
      </p:sp>
      <p:sp>
        <p:nvSpPr>
          <p:cNvPr id="9" name="Rounded Rectangle 8">
            <a:extLst>
              <a:ext uri="{FF2B5EF4-FFF2-40B4-BE49-F238E27FC236}">
                <a16:creationId xmlns:a16="http://schemas.microsoft.com/office/drawing/2014/main" id="{91DBFE90-AEBD-DD47-82D1-45B2D977D82F}"/>
              </a:ext>
            </a:extLst>
          </p:cNvPr>
          <p:cNvSpPr>
            <a:spLocks noChangeArrowheads="1"/>
          </p:cNvSpPr>
          <p:nvPr/>
        </p:nvSpPr>
        <p:spPr bwMode="auto">
          <a:xfrm>
            <a:off x="2051720" y="2812225"/>
            <a:ext cx="2202695" cy="72008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Application Services</a:t>
            </a:r>
          </a:p>
          <a:p>
            <a:pPr algn="ctr">
              <a:defRPr/>
            </a:pPr>
            <a:r>
              <a:rPr lang="en-US" b="1" dirty="0">
                <a:latin typeface="Calibri" panose="020F0502020204030204" pitchFamily="34" charset="0"/>
                <a:cs typeface="Calibri" panose="020F0502020204030204" pitchFamily="34" charset="0"/>
              </a:rPr>
              <a:t>(database etc.)</a:t>
            </a:r>
          </a:p>
        </p:txBody>
      </p:sp>
      <p:sp>
        <p:nvSpPr>
          <p:cNvPr id="10" name="Rounded Rectangle 9">
            <a:extLst>
              <a:ext uri="{FF2B5EF4-FFF2-40B4-BE49-F238E27FC236}">
                <a16:creationId xmlns:a16="http://schemas.microsoft.com/office/drawing/2014/main" id="{C79B3B0D-D359-A545-92CE-28F2228E9C15}"/>
              </a:ext>
            </a:extLst>
          </p:cNvPr>
          <p:cNvSpPr>
            <a:spLocks noChangeArrowheads="1"/>
          </p:cNvSpPr>
          <p:nvPr/>
        </p:nvSpPr>
        <p:spPr bwMode="auto">
          <a:xfrm>
            <a:off x="2051719" y="4603010"/>
            <a:ext cx="2202695" cy="72008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Basic Computational</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sp>
        <p:nvSpPr>
          <p:cNvPr id="11" name="Rounded Rectangle 10">
            <a:extLst>
              <a:ext uri="{FF2B5EF4-FFF2-40B4-BE49-F238E27FC236}">
                <a16:creationId xmlns:a16="http://schemas.microsoft.com/office/drawing/2014/main" id="{0A8D48B8-4AC5-4C4A-BBE3-44EEDFA8782A}"/>
              </a:ext>
            </a:extLst>
          </p:cNvPr>
          <p:cNvSpPr>
            <a:spLocks noChangeArrowheads="1"/>
          </p:cNvSpPr>
          <p:nvPr/>
        </p:nvSpPr>
        <p:spPr bwMode="auto">
          <a:xfrm>
            <a:off x="2051719" y="3707618"/>
            <a:ext cx="2202695" cy="72008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Cloud management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sp>
        <p:nvSpPr>
          <p:cNvPr id="13" name="Rounded Rectangle 12">
            <a:extLst>
              <a:ext uri="{FF2B5EF4-FFF2-40B4-BE49-F238E27FC236}">
                <a16:creationId xmlns:a16="http://schemas.microsoft.com/office/drawing/2014/main" id="{8EBA189F-8C3F-1B4E-BAF3-5F60C2956622}"/>
              </a:ext>
            </a:extLst>
          </p:cNvPr>
          <p:cNvSpPr>
            <a:spLocks noChangeArrowheads="1"/>
          </p:cNvSpPr>
          <p:nvPr/>
        </p:nvSpPr>
        <p:spPr bwMode="auto">
          <a:xfrm>
            <a:off x="4961594" y="2757406"/>
            <a:ext cx="2202695" cy="720080"/>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Application Services</a:t>
            </a:r>
          </a:p>
          <a:p>
            <a:pPr algn="ctr">
              <a:defRPr/>
            </a:pPr>
            <a:r>
              <a:rPr lang="en-US" b="1" dirty="0">
                <a:latin typeface="Calibri" panose="020F0502020204030204" pitchFamily="34" charset="0"/>
                <a:cs typeface="Calibri" panose="020F0502020204030204" pitchFamily="34" charset="0"/>
              </a:rPr>
              <a:t>(database etc.)</a:t>
            </a:r>
          </a:p>
        </p:txBody>
      </p:sp>
      <p:sp>
        <p:nvSpPr>
          <p:cNvPr id="14" name="Rounded Rectangle 13">
            <a:extLst>
              <a:ext uri="{FF2B5EF4-FFF2-40B4-BE49-F238E27FC236}">
                <a16:creationId xmlns:a16="http://schemas.microsoft.com/office/drawing/2014/main" id="{11FE1791-174B-B648-B3A2-19009D3C863D}"/>
              </a:ext>
            </a:extLst>
          </p:cNvPr>
          <p:cNvSpPr>
            <a:spLocks noChangeArrowheads="1"/>
          </p:cNvSpPr>
          <p:nvPr/>
        </p:nvSpPr>
        <p:spPr bwMode="auto">
          <a:xfrm>
            <a:off x="4961593" y="4548191"/>
            <a:ext cx="2202695" cy="720080"/>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Basic Computational</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sp>
        <p:nvSpPr>
          <p:cNvPr id="15" name="Rounded Rectangle 14">
            <a:extLst>
              <a:ext uri="{FF2B5EF4-FFF2-40B4-BE49-F238E27FC236}">
                <a16:creationId xmlns:a16="http://schemas.microsoft.com/office/drawing/2014/main" id="{2297D868-5CCC-A94F-B781-34D5A7D55EF5}"/>
              </a:ext>
            </a:extLst>
          </p:cNvPr>
          <p:cNvSpPr>
            <a:spLocks noChangeArrowheads="1"/>
          </p:cNvSpPr>
          <p:nvPr/>
        </p:nvSpPr>
        <p:spPr bwMode="auto">
          <a:xfrm>
            <a:off x="4961593" y="3652799"/>
            <a:ext cx="2202695" cy="720080"/>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Cloud management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cxnSp>
        <p:nvCxnSpPr>
          <p:cNvPr id="16" name="Straight Connector 15">
            <a:extLst>
              <a:ext uri="{FF2B5EF4-FFF2-40B4-BE49-F238E27FC236}">
                <a16:creationId xmlns:a16="http://schemas.microsoft.com/office/drawing/2014/main" id="{6A399414-471B-FA4B-86AB-34E11C50BE27}"/>
              </a:ext>
            </a:extLst>
          </p:cNvPr>
          <p:cNvCxnSpPr>
            <a:cxnSpLocks/>
          </p:cNvCxnSpPr>
          <p:nvPr/>
        </p:nvCxnSpPr>
        <p:spPr>
          <a:xfrm>
            <a:off x="4644008" y="2757406"/>
            <a:ext cx="0" cy="256568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20444D8-CE37-6442-B6AB-8B18B6F70F45}"/>
              </a:ext>
            </a:extLst>
          </p:cNvPr>
          <p:cNvSpPr txBox="1"/>
          <p:nvPr/>
        </p:nvSpPr>
        <p:spPr>
          <a:xfrm>
            <a:off x="935596" y="5531791"/>
            <a:ext cx="3708412"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Infrastructure as a Service</a:t>
            </a:r>
          </a:p>
          <a:p>
            <a:pPr algn="ctr"/>
            <a:r>
              <a:rPr lang="en-US" sz="2400" b="1" dirty="0">
                <a:solidFill>
                  <a:schemeClr val="accent1"/>
                </a:solidFill>
                <a:latin typeface="Calibri" panose="020F0502020204030204" pitchFamily="34" charset="0"/>
                <a:cs typeface="Calibri" panose="020F0502020204030204" pitchFamily="34" charset="0"/>
              </a:rPr>
              <a:t>(IaaS)</a:t>
            </a:r>
          </a:p>
        </p:txBody>
      </p:sp>
      <p:sp>
        <p:nvSpPr>
          <p:cNvPr id="20" name="TextBox 19">
            <a:extLst>
              <a:ext uri="{FF2B5EF4-FFF2-40B4-BE49-F238E27FC236}">
                <a16:creationId xmlns:a16="http://schemas.microsoft.com/office/drawing/2014/main" id="{898F898E-44B2-CF43-BBA6-1618FEDDFD4F}"/>
              </a:ext>
            </a:extLst>
          </p:cNvPr>
          <p:cNvSpPr txBox="1"/>
          <p:nvPr/>
        </p:nvSpPr>
        <p:spPr>
          <a:xfrm>
            <a:off x="4710678" y="5548412"/>
            <a:ext cx="3186354"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Platform as a Service</a:t>
            </a:r>
          </a:p>
          <a:p>
            <a:pPr algn="ctr"/>
            <a:r>
              <a:rPr lang="en-US" sz="2400" b="1" dirty="0">
                <a:solidFill>
                  <a:schemeClr val="accent1"/>
                </a:solidFill>
                <a:latin typeface="Calibri" panose="020F0502020204030204" pitchFamily="34" charset="0"/>
                <a:cs typeface="Calibri" panose="020F0502020204030204" pitchFamily="34" charset="0"/>
              </a:rPr>
              <a:t>(PaaS)</a:t>
            </a:r>
          </a:p>
        </p:txBody>
      </p:sp>
      <p:sp>
        <p:nvSpPr>
          <p:cNvPr id="21" name="TextBox 20">
            <a:extLst>
              <a:ext uri="{FF2B5EF4-FFF2-40B4-BE49-F238E27FC236}">
                <a16:creationId xmlns:a16="http://schemas.microsoft.com/office/drawing/2014/main" id="{943BB09B-2BFA-0744-BA7A-6260C6AB9A0F}"/>
              </a:ext>
            </a:extLst>
          </p:cNvPr>
          <p:cNvSpPr txBox="1"/>
          <p:nvPr/>
        </p:nvSpPr>
        <p:spPr>
          <a:xfrm>
            <a:off x="35495" y="1866050"/>
            <a:ext cx="2016224"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2" name="TextBox 21">
            <a:extLst>
              <a:ext uri="{FF2B5EF4-FFF2-40B4-BE49-F238E27FC236}">
                <a16:creationId xmlns:a16="http://schemas.microsoft.com/office/drawing/2014/main" id="{7BBE285A-2409-684D-9464-B48D88E34F29}"/>
              </a:ext>
            </a:extLst>
          </p:cNvPr>
          <p:cNvSpPr txBox="1"/>
          <p:nvPr/>
        </p:nvSpPr>
        <p:spPr>
          <a:xfrm>
            <a:off x="12545" y="2785330"/>
            <a:ext cx="2016224"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3" name="TextBox 22">
            <a:extLst>
              <a:ext uri="{FF2B5EF4-FFF2-40B4-BE49-F238E27FC236}">
                <a16:creationId xmlns:a16="http://schemas.microsoft.com/office/drawing/2014/main" id="{1AB38532-B4B6-024B-90ED-94041E30AB77}"/>
              </a:ext>
            </a:extLst>
          </p:cNvPr>
          <p:cNvSpPr txBox="1"/>
          <p:nvPr/>
        </p:nvSpPr>
        <p:spPr>
          <a:xfrm>
            <a:off x="35496" y="3704610"/>
            <a:ext cx="2016224"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5" name="TextBox 24">
            <a:extLst>
              <a:ext uri="{FF2B5EF4-FFF2-40B4-BE49-F238E27FC236}">
                <a16:creationId xmlns:a16="http://schemas.microsoft.com/office/drawing/2014/main" id="{7300A99F-9954-E442-A854-FC73CC28D204}"/>
              </a:ext>
            </a:extLst>
          </p:cNvPr>
          <p:cNvSpPr txBox="1"/>
          <p:nvPr/>
        </p:nvSpPr>
        <p:spPr>
          <a:xfrm>
            <a:off x="7164287" y="1846565"/>
            <a:ext cx="1944788"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7" name="TextBox 26">
            <a:extLst>
              <a:ext uri="{FF2B5EF4-FFF2-40B4-BE49-F238E27FC236}">
                <a16:creationId xmlns:a16="http://schemas.microsoft.com/office/drawing/2014/main" id="{D6427595-CEED-5849-B6F9-6D8B86AA2711}"/>
              </a:ext>
            </a:extLst>
          </p:cNvPr>
          <p:cNvSpPr txBox="1"/>
          <p:nvPr/>
        </p:nvSpPr>
        <p:spPr>
          <a:xfrm>
            <a:off x="7145795" y="2708920"/>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
        <p:nvSpPr>
          <p:cNvPr id="28" name="TextBox 27">
            <a:extLst>
              <a:ext uri="{FF2B5EF4-FFF2-40B4-BE49-F238E27FC236}">
                <a16:creationId xmlns:a16="http://schemas.microsoft.com/office/drawing/2014/main" id="{79E54BF1-8118-4845-8AA8-E656D8D10462}"/>
              </a:ext>
            </a:extLst>
          </p:cNvPr>
          <p:cNvSpPr txBox="1"/>
          <p:nvPr/>
        </p:nvSpPr>
        <p:spPr>
          <a:xfrm>
            <a:off x="7149847" y="3612989"/>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
        <p:nvSpPr>
          <p:cNvPr id="29" name="TextBox 28">
            <a:extLst>
              <a:ext uri="{FF2B5EF4-FFF2-40B4-BE49-F238E27FC236}">
                <a16:creationId xmlns:a16="http://schemas.microsoft.com/office/drawing/2014/main" id="{2381D195-7E00-5940-9FEA-308D5AB2D9FD}"/>
              </a:ext>
            </a:extLst>
          </p:cNvPr>
          <p:cNvSpPr txBox="1"/>
          <p:nvPr/>
        </p:nvSpPr>
        <p:spPr>
          <a:xfrm>
            <a:off x="7179350" y="4551913"/>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
        <p:nvSpPr>
          <p:cNvPr id="30" name="TextBox 29">
            <a:extLst>
              <a:ext uri="{FF2B5EF4-FFF2-40B4-BE49-F238E27FC236}">
                <a16:creationId xmlns:a16="http://schemas.microsoft.com/office/drawing/2014/main" id="{A889EEE4-B2D7-3740-8778-7F8596855FFA}"/>
              </a:ext>
            </a:extLst>
          </p:cNvPr>
          <p:cNvSpPr txBox="1"/>
          <p:nvPr/>
        </p:nvSpPr>
        <p:spPr>
          <a:xfrm>
            <a:off x="86276" y="4623890"/>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Tree>
    <p:extLst>
      <p:ext uri="{BB962C8B-B14F-4D97-AF65-F5344CB8AC3E}">
        <p14:creationId xmlns:p14="http://schemas.microsoft.com/office/powerpoint/2010/main" val="25842544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980728"/>
            <a:ext cx="8712968" cy="5539135"/>
          </a:xfrm>
        </p:spPr>
        <p:txBody>
          <a:bodyPr/>
          <a:lstStyle/>
          <a:p>
            <a:r>
              <a:rPr lang="en-US" sz="2800" dirty="0"/>
              <a:t>Increasingly, </a:t>
            </a:r>
            <a:r>
              <a:rPr lang="en-US" sz="2800" dirty="0">
                <a:solidFill>
                  <a:srgbClr val="C00000"/>
                </a:solidFill>
              </a:rPr>
              <a:t>software products </a:t>
            </a:r>
            <a:r>
              <a:rPr lang="en-US" sz="2800" dirty="0"/>
              <a:t>are being delivered </a:t>
            </a:r>
            <a:r>
              <a:rPr lang="en-US" sz="2800" dirty="0">
                <a:solidFill>
                  <a:srgbClr val="C00000"/>
                </a:solidFill>
              </a:rPr>
              <a:t>as a service</a:t>
            </a:r>
            <a:r>
              <a:rPr lang="en-US" sz="2800" dirty="0"/>
              <a:t>, rather than installed on the buyer’s computers.</a:t>
            </a:r>
          </a:p>
          <a:p>
            <a:r>
              <a:rPr lang="en-US" sz="2800" dirty="0"/>
              <a:t>If you deliver your software product as a service, you run the software on your servers, which you may </a:t>
            </a:r>
            <a:r>
              <a:rPr lang="en-US" sz="2800" dirty="0">
                <a:solidFill>
                  <a:srgbClr val="C00000"/>
                </a:solidFill>
              </a:rPr>
              <a:t>rent</a:t>
            </a:r>
            <a:r>
              <a:rPr lang="en-US" sz="2800" dirty="0"/>
              <a:t> from a </a:t>
            </a:r>
            <a:r>
              <a:rPr lang="en-US" sz="2800" dirty="0">
                <a:solidFill>
                  <a:srgbClr val="C00000"/>
                </a:solidFill>
              </a:rPr>
              <a:t>cloud</a:t>
            </a:r>
            <a:r>
              <a:rPr lang="en-US" sz="2800" dirty="0"/>
              <a:t> provider. </a:t>
            </a:r>
          </a:p>
          <a:p>
            <a:r>
              <a:rPr lang="en-US" sz="2800" dirty="0"/>
              <a:t>Customers don’t have to install software and they access the remote system through a </a:t>
            </a:r>
            <a:r>
              <a:rPr lang="en-US" sz="2800" dirty="0">
                <a:solidFill>
                  <a:schemeClr val="accent1"/>
                </a:solidFill>
              </a:rPr>
              <a:t>web browser </a:t>
            </a:r>
            <a:r>
              <a:rPr lang="en-US" sz="2800" dirty="0"/>
              <a:t>or dedicated mobile app. </a:t>
            </a:r>
          </a:p>
          <a:p>
            <a:r>
              <a:rPr lang="en-US" sz="2800" dirty="0"/>
              <a:t>The payment model for software as a service is usually a </a:t>
            </a:r>
            <a:r>
              <a:rPr lang="en-US" sz="2800" dirty="0">
                <a:solidFill>
                  <a:srgbClr val="C00000"/>
                </a:solidFill>
              </a:rPr>
              <a:t>subscription model</a:t>
            </a:r>
            <a:r>
              <a:rPr lang="en-US" sz="2800" dirty="0"/>
              <a:t>. </a:t>
            </a:r>
          </a:p>
          <a:p>
            <a:pPr lvl="1"/>
            <a:r>
              <a:rPr lang="en-US" sz="2400" dirty="0"/>
              <a:t>Users pay a monthly fee to use the software rather than buy it outright.</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662747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9808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Benefits of SaaS for software product providers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200" b="1" dirty="0">
                <a:solidFill>
                  <a:srgbClr val="C00000"/>
                </a:solidFill>
              </a:rPr>
              <a:t>Cash flow</a:t>
            </a:r>
            <a:br>
              <a:rPr lang="en-US" sz="2200" dirty="0"/>
            </a:br>
            <a:r>
              <a:rPr lang="en-US" sz="2200" dirty="0"/>
              <a:t>Customers either pay a regular subscription or pay as they use the software. This means you have a regular cash flow, with payments throughout the year. You don’t have a situation where you have a large cash injection when products are purchased but very little income between product releases.</a:t>
            </a:r>
          </a:p>
          <a:p>
            <a:r>
              <a:rPr lang="en-US" sz="2200" b="1" dirty="0">
                <a:solidFill>
                  <a:srgbClr val="C00000"/>
                </a:solidFill>
              </a:rPr>
              <a:t>Update management</a:t>
            </a:r>
            <a:br>
              <a:rPr lang="en-US" sz="2200" dirty="0"/>
            </a:br>
            <a:r>
              <a:rPr lang="en-US" sz="2200" dirty="0"/>
              <a:t>You are in control of updates to your product and all customers receive the update at the same time. You avoid the issue of several versions being simultaneously used and maintained. This reduces your costs and makes it easier to maintain a consistent software code base.</a:t>
            </a:r>
          </a:p>
          <a:p>
            <a:r>
              <a:rPr lang="en-US" sz="2200" b="1" dirty="0">
                <a:solidFill>
                  <a:srgbClr val="C00000"/>
                </a:solidFill>
              </a:rPr>
              <a:t>Continuous deployment</a:t>
            </a:r>
            <a:br>
              <a:rPr lang="en-US" sz="2200" dirty="0"/>
            </a:br>
            <a:r>
              <a:rPr lang="en-US" sz="2200" dirty="0"/>
              <a:t>You can deploy new versions of your software as soon as changes have been made and tested. This means you can fix bugs quickly so that your software reliability can continuously improve.</a:t>
            </a:r>
          </a:p>
          <a:p>
            <a:endParaRPr lang="en-US" sz="2200" dirty="0"/>
          </a:p>
          <a:p>
            <a:endParaRPr lang="en-US" sz="22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0486341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Benefits of SaaS for software product providers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400" b="1" dirty="0">
                <a:solidFill>
                  <a:srgbClr val="C00000"/>
                </a:solidFill>
              </a:rPr>
              <a:t>Payment flexibility</a:t>
            </a:r>
            <a:br>
              <a:rPr lang="en-US" sz="2400" dirty="0"/>
            </a:br>
            <a:r>
              <a:rPr lang="en-US" sz="2400" dirty="0"/>
              <a:t>You can have several different payment options so that you can attract a wider range of customers. Small companies or individuals need not be discouraged by having to pay large upfront software costs.</a:t>
            </a:r>
          </a:p>
          <a:p>
            <a:r>
              <a:rPr lang="en-US" sz="2400" b="1" dirty="0">
                <a:solidFill>
                  <a:srgbClr val="C00000"/>
                </a:solidFill>
              </a:rPr>
              <a:t>Try before you buy</a:t>
            </a:r>
            <a:br>
              <a:rPr lang="en-US" sz="2400" dirty="0"/>
            </a:br>
            <a:r>
              <a:rPr lang="en-US" sz="2400" dirty="0"/>
              <a:t>You can make early free or low-cost versions of the software available quickly with the aim of getting customer feedback on bugs and how the product could be approved.</a:t>
            </a:r>
          </a:p>
          <a:p>
            <a:r>
              <a:rPr lang="en-US" sz="2400" b="1" dirty="0">
                <a:solidFill>
                  <a:srgbClr val="C00000"/>
                </a:solidFill>
              </a:rPr>
              <a:t>Data collection</a:t>
            </a:r>
            <a:br>
              <a:rPr lang="en-US" sz="2400" dirty="0"/>
            </a:br>
            <a:r>
              <a:rPr lang="en-US" sz="2400" dirty="0"/>
              <a:t>You can easily collect data on how the product is used and so identify areas for improvement. You may also be able to collect customer data that allows you to market other products to these customers.</a:t>
            </a:r>
            <a:endParaRPr lang="en-US" sz="2200" dirty="0"/>
          </a:p>
          <a:p>
            <a:endParaRPr lang="en-US" sz="22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439800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Advantages and disadvantages of SaaS for customers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6AA5B700-472C-234E-BEBB-CCE1A5E74865}"/>
              </a:ext>
            </a:extLst>
          </p:cNvPr>
          <p:cNvSpPr/>
          <p:nvPr/>
        </p:nvSpPr>
        <p:spPr>
          <a:xfrm>
            <a:off x="3227090" y="3355629"/>
            <a:ext cx="2664296" cy="1155152"/>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Software</a:t>
            </a:r>
            <a:br>
              <a:rPr lang="en-US" sz="2800" b="1" dirty="0">
                <a:solidFill>
                  <a:schemeClr val="tx1"/>
                </a:solidFill>
              </a:rPr>
            </a:br>
            <a:r>
              <a:rPr lang="en-US" sz="2800" b="1" dirty="0">
                <a:solidFill>
                  <a:schemeClr val="tx1"/>
                </a:solidFill>
              </a:rPr>
              <a:t>customer</a:t>
            </a:r>
          </a:p>
        </p:txBody>
      </p:sp>
      <p:sp>
        <p:nvSpPr>
          <p:cNvPr id="9" name="Rounded Rectangle 8">
            <a:extLst>
              <a:ext uri="{FF2B5EF4-FFF2-40B4-BE49-F238E27FC236}">
                <a16:creationId xmlns:a16="http://schemas.microsoft.com/office/drawing/2014/main" id="{E6718379-76E7-5A45-B7FA-75130112A9A8}"/>
              </a:ext>
            </a:extLst>
          </p:cNvPr>
          <p:cNvSpPr>
            <a:spLocks noChangeArrowheads="1"/>
          </p:cNvSpPr>
          <p:nvPr/>
        </p:nvSpPr>
        <p:spPr bwMode="auto">
          <a:xfrm>
            <a:off x="444438" y="1949644"/>
            <a:ext cx="8229600" cy="1047307"/>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D33263D4-A475-5647-A03B-C181902EF15B}"/>
              </a:ext>
            </a:extLst>
          </p:cNvPr>
          <p:cNvSpPr>
            <a:spLocks noChangeArrowheads="1"/>
          </p:cNvSpPr>
          <p:nvPr/>
        </p:nvSpPr>
        <p:spPr bwMode="auto">
          <a:xfrm>
            <a:off x="444438" y="4987796"/>
            <a:ext cx="8229600" cy="1105500"/>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F1EADBD8-6D64-1F4E-B09A-6592B0C00B22}"/>
              </a:ext>
            </a:extLst>
          </p:cNvPr>
          <p:cNvSpPr txBox="1"/>
          <p:nvPr/>
        </p:nvSpPr>
        <p:spPr>
          <a:xfrm>
            <a:off x="107504" y="1426424"/>
            <a:ext cx="2592288"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Advantages</a:t>
            </a:r>
          </a:p>
        </p:txBody>
      </p:sp>
      <p:sp>
        <p:nvSpPr>
          <p:cNvPr id="12" name="TextBox 11">
            <a:extLst>
              <a:ext uri="{FF2B5EF4-FFF2-40B4-BE49-F238E27FC236}">
                <a16:creationId xmlns:a16="http://schemas.microsoft.com/office/drawing/2014/main" id="{90371C35-4DCA-8C47-A9B7-39AB329EEFB8}"/>
              </a:ext>
            </a:extLst>
          </p:cNvPr>
          <p:cNvSpPr txBox="1"/>
          <p:nvPr/>
        </p:nvSpPr>
        <p:spPr>
          <a:xfrm>
            <a:off x="251520" y="4363510"/>
            <a:ext cx="2592288"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Disadvantages</a:t>
            </a:r>
          </a:p>
        </p:txBody>
      </p:sp>
      <p:sp>
        <p:nvSpPr>
          <p:cNvPr id="13" name="TextBox 12">
            <a:extLst>
              <a:ext uri="{FF2B5EF4-FFF2-40B4-BE49-F238E27FC236}">
                <a16:creationId xmlns:a16="http://schemas.microsoft.com/office/drawing/2014/main" id="{87F5A710-07C5-D447-87A1-8A72344B9107}"/>
              </a:ext>
            </a:extLst>
          </p:cNvPr>
          <p:cNvSpPr txBox="1"/>
          <p:nvPr/>
        </p:nvSpPr>
        <p:spPr>
          <a:xfrm>
            <a:off x="467544" y="2130832"/>
            <a:ext cx="2095547"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Mobile, laptop and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desktop access</a:t>
            </a:r>
          </a:p>
        </p:txBody>
      </p:sp>
      <p:sp>
        <p:nvSpPr>
          <p:cNvPr id="14" name="TextBox 13">
            <a:extLst>
              <a:ext uri="{FF2B5EF4-FFF2-40B4-BE49-F238E27FC236}">
                <a16:creationId xmlns:a16="http://schemas.microsoft.com/office/drawing/2014/main" id="{A53EB8C6-C3AE-C74E-9390-12CF6276E507}"/>
              </a:ext>
            </a:extLst>
          </p:cNvPr>
          <p:cNvSpPr txBox="1"/>
          <p:nvPr/>
        </p:nvSpPr>
        <p:spPr>
          <a:xfrm>
            <a:off x="2563091" y="1981782"/>
            <a:ext cx="2095547" cy="923330"/>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No upfront costs</a:t>
            </a:r>
          </a:p>
          <a:p>
            <a:pPr algn="ctr"/>
            <a:r>
              <a:rPr lang="en-US" b="1" dirty="0">
                <a:solidFill>
                  <a:schemeClr val="accent1"/>
                </a:solidFill>
                <a:latin typeface="Calibri" panose="020F0502020204030204" pitchFamily="34" charset="0"/>
                <a:cs typeface="Calibri" panose="020F0502020204030204" pitchFamily="34" charset="0"/>
              </a:rPr>
              <a:t>for software or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servers</a:t>
            </a:r>
          </a:p>
        </p:txBody>
      </p:sp>
      <p:sp>
        <p:nvSpPr>
          <p:cNvPr id="15" name="TextBox 14">
            <a:extLst>
              <a:ext uri="{FF2B5EF4-FFF2-40B4-BE49-F238E27FC236}">
                <a16:creationId xmlns:a16="http://schemas.microsoft.com/office/drawing/2014/main" id="{B5EE12F3-AE31-0245-96AB-4B0E991C3170}"/>
              </a:ext>
            </a:extLst>
          </p:cNvPr>
          <p:cNvSpPr txBox="1"/>
          <p:nvPr/>
        </p:nvSpPr>
        <p:spPr>
          <a:xfrm>
            <a:off x="4492677" y="2120281"/>
            <a:ext cx="2095547"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Immediate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updates</a:t>
            </a:r>
          </a:p>
        </p:txBody>
      </p:sp>
      <p:sp>
        <p:nvSpPr>
          <p:cNvPr id="16" name="TextBox 15">
            <a:extLst>
              <a:ext uri="{FF2B5EF4-FFF2-40B4-BE49-F238E27FC236}">
                <a16:creationId xmlns:a16="http://schemas.microsoft.com/office/drawing/2014/main" id="{A84C2CBD-B9DA-CE4D-BC0D-3C78715092E2}"/>
              </a:ext>
            </a:extLst>
          </p:cNvPr>
          <p:cNvSpPr txBox="1"/>
          <p:nvPr/>
        </p:nvSpPr>
        <p:spPr>
          <a:xfrm>
            <a:off x="6508901" y="2093293"/>
            <a:ext cx="2095547"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Reduced software</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management costs</a:t>
            </a:r>
          </a:p>
        </p:txBody>
      </p:sp>
      <p:sp>
        <p:nvSpPr>
          <p:cNvPr id="17" name="TextBox 16">
            <a:extLst>
              <a:ext uri="{FF2B5EF4-FFF2-40B4-BE49-F238E27FC236}">
                <a16:creationId xmlns:a16="http://schemas.microsoft.com/office/drawing/2014/main" id="{E25E5F4B-65C4-1E49-B5FB-CE89A54E3CFC}"/>
              </a:ext>
            </a:extLst>
          </p:cNvPr>
          <p:cNvSpPr txBox="1"/>
          <p:nvPr/>
        </p:nvSpPr>
        <p:spPr>
          <a:xfrm>
            <a:off x="467544" y="5063595"/>
            <a:ext cx="1879523" cy="923330"/>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Privacy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regulation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conformance</a:t>
            </a:r>
          </a:p>
        </p:txBody>
      </p:sp>
      <p:sp>
        <p:nvSpPr>
          <p:cNvPr id="18" name="TextBox 17">
            <a:extLst>
              <a:ext uri="{FF2B5EF4-FFF2-40B4-BE49-F238E27FC236}">
                <a16:creationId xmlns:a16="http://schemas.microsoft.com/office/drawing/2014/main" id="{9FCF1FF9-8A0C-5845-A9B0-C9BD80AEB6F1}"/>
              </a:ext>
            </a:extLst>
          </p:cNvPr>
          <p:cNvSpPr txBox="1"/>
          <p:nvPr/>
        </p:nvSpPr>
        <p:spPr>
          <a:xfrm>
            <a:off x="2378287" y="5117122"/>
            <a:ext cx="2360634"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Network constraints </a:t>
            </a:r>
          </a:p>
        </p:txBody>
      </p:sp>
      <p:sp>
        <p:nvSpPr>
          <p:cNvPr id="19" name="TextBox 18">
            <a:extLst>
              <a:ext uri="{FF2B5EF4-FFF2-40B4-BE49-F238E27FC236}">
                <a16:creationId xmlns:a16="http://schemas.microsoft.com/office/drawing/2014/main" id="{C4E647E3-8642-1C4E-ACB7-C52C96D1C91F}"/>
              </a:ext>
            </a:extLst>
          </p:cNvPr>
          <p:cNvSpPr txBox="1"/>
          <p:nvPr/>
        </p:nvSpPr>
        <p:spPr>
          <a:xfrm>
            <a:off x="2392498" y="5593217"/>
            <a:ext cx="2360634"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Security concerns</a:t>
            </a:r>
          </a:p>
        </p:txBody>
      </p:sp>
      <p:sp>
        <p:nvSpPr>
          <p:cNvPr id="20" name="TextBox 19">
            <a:extLst>
              <a:ext uri="{FF2B5EF4-FFF2-40B4-BE49-F238E27FC236}">
                <a16:creationId xmlns:a16="http://schemas.microsoft.com/office/drawing/2014/main" id="{6A7CA714-16CB-A643-8016-BA170187B46B}"/>
              </a:ext>
            </a:extLst>
          </p:cNvPr>
          <p:cNvSpPr txBox="1"/>
          <p:nvPr/>
        </p:nvSpPr>
        <p:spPr>
          <a:xfrm>
            <a:off x="4452276" y="5151523"/>
            <a:ext cx="2360634"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Lost of control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over updates</a:t>
            </a:r>
          </a:p>
        </p:txBody>
      </p:sp>
      <p:sp>
        <p:nvSpPr>
          <p:cNvPr id="21" name="TextBox 20">
            <a:extLst>
              <a:ext uri="{FF2B5EF4-FFF2-40B4-BE49-F238E27FC236}">
                <a16:creationId xmlns:a16="http://schemas.microsoft.com/office/drawing/2014/main" id="{B0707928-3FF1-5F4A-8D9F-14395434E803}"/>
              </a:ext>
            </a:extLst>
          </p:cNvPr>
          <p:cNvSpPr txBox="1"/>
          <p:nvPr/>
        </p:nvSpPr>
        <p:spPr>
          <a:xfrm>
            <a:off x="6465893" y="5049266"/>
            <a:ext cx="2062708"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Service lock-in</a:t>
            </a:r>
          </a:p>
        </p:txBody>
      </p:sp>
      <p:sp>
        <p:nvSpPr>
          <p:cNvPr id="22" name="TextBox 21">
            <a:extLst>
              <a:ext uri="{FF2B5EF4-FFF2-40B4-BE49-F238E27FC236}">
                <a16:creationId xmlns:a16="http://schemas.microsoft.com/office/drawing/2014/main" id="{EBA1DCD0-4F02-1B49-8C2E-6A895C074502}"/>
              </a:ext>
            </a:extLst>
          </p:cNvPr>
          <p:cNvSpPr txBox="1"/>
          <p:nvPr/>
        </p:nvSpPr>
        <p:spPr>
          <a:xfrm>
            <a:off x="6485509" y="5549601"/>
            <a:ext cx="2062708"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Data exchange</a:t>
            </a:r>
          </a:p>
        </p:txBody>
      </p:sp>
      <p:cxnSp>
        <p:nvCxnSpPr>
          <p:cNvPr id="23" name="Straight Arrow Connector 22">
            <a:extLst>
              <a:ext uri="{FF2B5EF4-FFF2-40B4-BE49-F238E27FC236}">
                <a16:creationId xmlns:a16="http://schemas.microsoft.com/office/drawing/2014/main" id="{5DA0D04E-C46B-2649-9521-8BC3E08931A6}"/>
              </a:ext>
            </a:extLst>
          </p:cNvPr>
          <p:cNvCxnSpPr>
            <a:cxnSpLocks/>
            <a:endCxn id="8" idx="1"/>
          </p:cNvCxnSpPr>
          <p:nvPr/>
        </p:nvCxnSpPr>
        <p:spPr>
          <a:xfrm>
            <a:off x="2699792" y="2996951"/>
            <a:ext cx="917475" cy="52784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993C6DC-4261-A54F-AC31-2A0CF3B655F0}"/>
              </a:ext>
            </a:extLst>
          </p:cNvPr>
          <p:cNvCxnSpPr>
            <a:cxnSpLocks/>
            <a:stCxn id="9" idx="2"/>
            <a:endCxn id="8" idx="0"/>
          </p:cNvCxnSpPr>
          <p:nvPr/>
        </p:nvCxnSpPr>
        <p:spPr>
          <a:xfrm>
            <a:off x="4559238" y="2996951"/>
            <a:ext cx="0" cy="358678"/>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9F22589-5496-5D45-9FFF-3AAC41BC9DB8}"/>
              </a:ext>
            </a:extLst>
          </p:cNvPr>
          <p:cNvCxnSpPr>
            <a:cxnSpLocks/>
            <a:endCxn id="8" idx="7"/>
          </p:cNvCxnSpPr>
          <p:nvPr/>
        </p:nvCxnSpPr>
        <p:spPr>
          <a:xfrm flipH="1">
            <a:off x="5501209" y="2996951"/>
            <a:ext cx="554614" cy="52784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4292AF3-98CA-9346-AEA7-CF713721E298}"/>
              </a:ext>
            </a:extLst>
          </p:cNvPr>
          <p:cNvCxnSpPr>
            <a:cxnSpLocks/>
            <a:stCxn id="10" idx="0"/>
            <a:endCxn id="8" idx="4"/>
          </p:cNvCxnSpPr>
          <p:nvPr/>
        </p:nvCxnSpPr>
        <p:spPr>
          <a:xfrm flipV="1">
            <a:off x="4559238" y="4510781"/>
            <a:ext cx="0" cy="477015"/>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45912-9520-5B42-BEA8-D8CEB4562699}"/>
              </a:ext>
            </a:extLst>
          </p:cNvPr>
          <p:cNvCxnSpPr>
            <a:cxnSpLocks/>
            <a:endCxn id="8" idx="3"/>
          </p:cNvCxnSpPr>
          <p:nvPr/>
        </p:nvCxnSpPr>
        <p:spPr>
          <a:xfrm flipV="1">
            <a:off x="2843808" y="4341613"/>
            <a:ext cx="773459" cy="646184"/>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F13D747A-EC8B-544F-9C13-7649671D5E8B}"/>
              </a:ext>
            </a:extLst>
          </p:cNvPr>
          <p:cNvCxnSpPr>
            <a:cxnSpLocks/>
            <a:endCxn id="8" idx="5"/>
          </p:cNvCxnSpPr>
          <p:nvPr/>
        </p:nvCxnSpPr>
        <p:spPr>
          <a:xfrm flipH="1" flipV="1">
            <a:off x="5501209" y="4341613"/>
            <a:ext cx="515428" cy="673524"/>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60801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Data storage and management issues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Regulation</a:t>
            </a:r>
            <a:br>
              <a:rPr lang="en-US" sz="2400" dirty="0"/>
            </a:br>
            <a:r>
              <a:rPr lang="en-US" sz="2400" dirty="0"/>
              <a:t>Some countries, such as EU countries, have strict laws on the storage of personal information. These may be incompatible with the laws and regulations of the country where the SaaS provider is based. If a SaaS provider cannot guarantee that their storage locations conform to the laws of the customer’s country, businesses may be reluctant to use their product.</a:t>
            </a:r>
          </a:p>
          <a:p>
            <a:r>
              <a:rPr lang="en-US" b="1" dirty="0">
                <a:solidFill>
                  <a:srgbClr val="C00000"/>
                </a:solidFill>
              </a:rPr>
              <a:t>Data transfer</a:t>
            </a:r>
            <a:br>
              <a:rPr lang="en-US" sz="2400" dirty="0"/>
            </a:br>
            <a:r>
              <a:rPr lang="en-US" sz="2400" dirty="0"/>
              <a:t>If software use involves a lot of data transfer, the software response time may be limited by the network speed. This is a problem for individuals and smaller companies who can’t afford to pay for very high speed network connections.</a:t>
            </a:r>
          </a:p>
          <a:p>
            <a:endParaRPr lang="en-US" sz="2400" dirty="0"/>
          </a:p>
          <a:p>
            <a:endParaRPr lang="en-US" sz="24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6586575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Data storage and management issues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25860" y="1326013"/>
            <a:ext cx="8712968" cy="5217443"/>
          </a:xfrm>
        </p:spPr>
        <p:txBody>
          <a:bodyPr/>
          <a:lstStyle/>
          <a:p>
            <a:r>
              <a:rPr lang="en-US" b="1" dirty="0">
                <a:solidFill>
                  <a:srgbClr val="C00000"/>
                </a:solidFill>
              </a:rPr>
              <a:t>Data security</a:t>
            </a:r>
            <a:br>
              <a:rPr lang="en-US" sz="2400" dirty="0"/>
            </a:br>
            <a:r>
              <a:rPr lang="en-US" sz="2400" dirty="0"/>
              <a:t>Companies dealing with sensitive information may be unwilling to hand over the control of their data to an external software provider. As we have seen from a number of high profile cases, even large cloud providers have had security breaches. You can’t assume that they always provide better security than the customer’s own servers.</a:t>
            </a:r>
          </a:p>
          <a:p>
            <a:r>
              <a:rPr lang="en-US" b="1" dirty="0">
                <a:solidFill>
                  <a:srgbClr val="C00000"/>
                </a:solidFill>
              </a:rPr>
              <a:t>Data exchange</a:t>
            </a:r>
            <a:br>
              <a:rPr lang="en-US" sz="2400" dirty="0"/>
            </a:br>
            <a:r>
              <a:rPr lang="en-US" sz="2400" dirty="0"/>
              <a:t>If you need to exchange data between a cloud service and other services or local software applications, this can be difficult unless the cloud service provides an API that is accessible for external use.</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24769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1249301"/>
          </a:xfrm>
        </p:spPr>
        <p:txBody>
          <a:bodyPr/>
          <a:lstStyle/>
          <a:p>
            <a:r>
              <a:rPr lang="en-US" dirty="0">
                <a:solidFill>
                  <a:schemeClr val="tx2"/>
                </a:solidFill>
              </a:rPr>
              <a:t>Design issues for software delivered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157A5646-5384-ED44-BAE9-35C64F50CD13}"/>
              </a:ext>
            </a:extLst>
          </p:cNvPr>
          <p:cNvSpPr/>
          <p:nvPr/>
        </p:nvSpPr>
        <p:spPr>
          <a:xfrm>
            <a:off x="3347864" y="2871192"/>
            <a:ext cx="2286000" cy="2286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rgbClr val="C00000"/>
                </a:solidFill>
              </a:rPr>
              <a:t>SaaS </a:t>
            </a:r>
          </a:p>
          <a:p>
            <a:pPr algn="ctr"/>
            <a:r>
              <a:rPr lang="en-US" sz="2800" b="1" dirty="0">
                <a:solidFill>
                  <a:srgbClr val="C00000"/>
                </a:solidFill>
              </a:rPr>
              <a:t>design issue</a:t>
            </a:r>
          </a:p>
        </p:txBody>
      </p:sp>
      <p:cxnSp>
        <p:nvCxnSpPr>
          <p:cNvPr id="11" name="Straight Arrow Connector 10">
            <a:extLst>
              <a:ext uri="{FF2B5EF4-FFF2-40B4-BE49-F238E27FC236}">
                <a16:creationId xmlns:a16="http://schemas.microsoft.com/office/drawing/2014/main" id="{94A9F74E-47A8-3949-84A1-DDBF133E99F5}"/>
              </a:ext>
            </a:extLst>
          </p:cNvPr>
          <p:cNvCxnSpPr>
            <a:cxnSpLocks/>
            <a:stCxn id="17" idx="1"/>
            <a:endCxn id="8" idx="7"/>
          </p:cNvCxnSpPr>
          <p:nvPr/>
        </p:nvCxnSpPr>
        <p:spPr>
          <a:xfrm flipH="1">
            <a:off x="5299087" y="2455593"/>
            <a:ext cx="701981"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4E6085B-EF2E-B540-AC98-9A8BC920C1DE}"/>
              </a:ext>
            </a:extLst>
          </p:cNvPr>
          <p:cNvCxnSpPr>
            <a:cxnSpLocks/>
            <a:stCxn id="18" idx="3"/>
            <a:endCxn id="8" idx="1"/>
          </p:cNvCxnSpPr>
          <p:nvPr/>
        </p:nvCxnSpPr>
        <p:spPr>
          <a:xfrm>
            <a:off x="3115001" y="2455593"/>
            <a:ext cx="567640"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2263980B-8FEF-9C4B-923C-858D889FE3E1}"/>
              </a:ext>
            </a:extLst>
          </p:cNvPr>
          <p:cNvSpPr>
            <a:spLocks noChangeArrowheads="1"/>
          </p:cNvSpPr>
          <p:nvPr/>
        </p:nvSpPr>
        <p:spPr bwMode="auto">
          <a:xfrm>
            <a:off x="6001068"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Authentication</a:t>
            </a:r>
          </a:p>
        </p:txBody>
      </p:sp>
      <p:sp>
        <p:nvSpPr>
          <p:cNvPr id="18" name="Rounded Rectangle 17">
            <a:extLst>
              <a:ext uri="{FF2B5EF4-FFF2-40B4-BE49-F238E27FC236}">
                <a16:creationId xmlns:a16="http://schemas.microsoft.com/office/drawing/2014/main" id="{FF0CBF02-400C-A949-975B-600CCF2AE754}"/>
              </a:ext>
            </a:extLst>
          </p:cNvPr>
          <p:cNvSpPr>
            <a:spLocks noChangeArrowheads="1"/>
          </p:cNvSpPr>
          <p:nvPr/>
        </p:nvSpPr>
        <p:spPr bwMode="auto">
          <a:xfrm>
            <a:off x="685959"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Local/remote</a:t>
            </a:r>
          </a:p>
          <a:p>
            <a:pPr algn="ctr">
              <a:defRPr/>
            </a:pPr>
            <a:r>
              <a:rPr lang="en-US" sz="2400" b="1" dirty="0">
                <a:latin typeface="Calibri" panose="020F0502020204030204" pitchFamily="34" charset="0"/>
                <a:cs typeface="Calibri" panose="020F0502020204030204" pitchFamily="34" charset="0"/>
              </a:rPr>
              <a:t>processing</a:t>
            </a:r>
          </a:p>
        </p:txBody>
      </p:sp>
      <p:sp>
        <p:nvSpPr>
          <p:cNvPr id="19" name="Rounded Rectangle 18">
            <a:extLst>
              <a:ext uri="{FF2B5EF4-FFF2-40B4-BE49-F238E27FC236}">
                <a16:creationId xmlns:a16="http://schemas.microsoft.com/office/drawing/2014/main" id="{0C7992B8-D37E-E945-BB99-A6D8F40FC031}"/>
              </a:ext>
            </a:extLst>
          </p:cNvPr>
          <p:cNvSpPr>
            <a:spLocks noChangeArrowheads="1"/>
          </p:cNvSpPr>
          <p:nvPr/>
        </p:nvSpPr>
        <p:spPr bwMode="auto">
          <a:xfrm>
            <a:off x="702996"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Information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leakage</a:t>
            </a:r>
          </a:p>
        </p:txBody>
      </p:sp>
      <p:sp>
        <p:nvSpPr>
          <p:cNvPr id="20" name="Rounded Rectangle 19">
            <a:extLst>
              <a:ext uri="{FF2B5EF4-FFF2-40B4-BE49-F238E27FC236}">
                <a16:creationId xmlns:a16="http://schemas.microsoft.com/office/drawing/2014/main" id="{9E4E9923-5741-C84B-B923-F790370A6514}"/>
              </a:ext>
            </a:extLst>
          </p:cNvPr>
          <p:cNvSpPr>
            <a:spLocks noChangeArrowheads="1"/>
          </p:cNvSpPr>
          <p:nvPr/>
        </p:nvSpPr>
        <p:spPr bwMode="auto">
          <a:xfrm>
            <a:off x="6001068"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Multitenant or</a:t>
            </a:r>
          </a:p>
          <a:p>
            <a:pPr algn="ctr">
              <a:defRPr/>
            </a:pPr>
            <a:r>
              <a:rPr lang="en-US" sz="2400" b="1" dirty="0">
                <a:latin typeface="Calibri" panose="020F0502020204030204" pitchFamily="34" charset="0"/>
                <a:cs typeface="Calibri" panose="020F0502020204030204" pitchFamily="34" charset="0"/>
              </a:rPr>
              <a:t>multi-instance</a:t>
            </a:r>
          </a:p>
          <a:p>
            <a:pPr algn="ctr">
              <a:defRPr/>
            </a:pPr>
            <a:r>
              <a:rPr lang="en-US" sz="2400" b="1" dirty="0">
                <a:latin typeface="Calibri" panose="020F0502020204030204" pitchFamily="34" charset="0"/>
                <a:cs typeface="Calibri" panose="020F0502020204030204" pitchFamily="34" charset="0"/>
              </a:rPr>
              <a:t>database </a:t>
            </a:r>
          </a:p>
          <a:p>
            <a:pPr algn="ctr">
              <a:defRPr/>
            </a:pPr>
            <a:r>
              <a:rPr lang="en-US" sz="2400" b="1" dirty="0">
                <a:latin typeface="Calibri" panose="020F0502020204030204" pitchFamily="34" charset="0"/>
                <a:cs typeface="Calibri" panose="020F0502020204030204" pitchFamily="34" charset="0"/>
              </a:rPr>
              <a:t>management </a:t>
            </a:r>
          </a:p>
        </p:txBody>
      </p:sp>
      <p:cxnSp>
        <p:nvCxnSpPr>
          <p:cNvPr id="23" name="Straight Arrow Connector 22">
            <a:extLst>
              <a:ext uri="{FF2B5EF4-FFF2-40B4-BE49-F238E27FC236}">
                <a16:creationId xmlns:a16="http://schemas.microsoft.com/office/drawing/2014/main" id="{721F4E6B-8D28-7245-8AE0-97D5F0F235A3}"/>
              </a:ext>
            </a:extLst>
          </p:cNvPr>
          <p:cNvCxnSpPr>
            <a:cxnSpLocks/>
            <a:stCxn id="19" idx="3"/>
            <a:endCxn id="8" idx="3"/>
          </p:cNvCxnSpPr>
          <p:nvPr/>
        </p:nvCxnSpPr>
        <p:spPr>
          <a:xfrm flipV="1">
            <a:off x="3132038" y="4822415"/>
            <a:ext cx="550603"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638D36B-EAB9-C24F-899B-4E08DBA1C136}"/>
              </a:ext>
            </a:extLst>
          </p:cNvPr>
          <p:cNvCxnSpPr>
            <a:cxnSpLocks/>
            <a:stCxn id="20" idx="1"/>
            <a:endCxn id="8" idx="5"/>
          </p:cNvCxnSpPr>
          <p:nvPr/>
        </p:nvCxnSpPr>
        <p:spPr>
          <a:xfrm flipH="1" flipV="1">
            <a:off x="5299087" y="4822415"/>
            <a:ext cx="701981"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12029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Multi-tenant systems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144414"/>
            <a:ext cx="8712968" cy="5375449"/>
          </a:xfrm>
        </p:spPr>
        <p:txBody>
          <a:bodyPr/>
          <a:lstStyle/>
          <a:p>
            <a:r>
              <a:rPr lang="en-US" dirty="0"/>
              <a:t>A </a:t>
            </a:r>
            <a:r>
              <a:rPr lang="en-US" dirty="0">
                <a:solidFill>
                  <a:srgbClr val="C00000"/>
                </a:solidFill>
              </a:rPr>
              <a:t>multi-tenant database </a:t>
            </a:r>
            <a:r>
              <a:rPr lang="en-US" dirty="0"/>
              <a:t>is partitioned so that customer companies have their own space and can store and access their own data.  </a:t>
            </a:r>
          </a:p>
          <a:p>
            <a:pPr lvl="1"/>
            <a:r>
              <a:rPr lang="en-US" sz="2700" dirty="0"/>
              <a:t>There is a </a:t>
            </a:r>
            <a:r>
              <a:rPr lang="en-US" sz="2700" dirty="0">
                <a:solidFill>
                  <a:srgbClr val="C00000"/>
                </a:solidFill>
              </a:rPr>
              <a:t>single database schema</a:t>
            </a:r>
            <a:r>
              <a:rPr lang="en-US" sz="2700" dirty="0"/>
              <a:t>, defined by the SaaS provider, that is shared by all of the system’s users.  </a:t>
            </a:r>
          </a:p>
          <a:p>
            <a:pPr lvl="1"/>
            <a:r>
              <a:rPr lang="en-US" sz="2700" dirty="0"/>
              <a:t>Items in the database are tagged with a </a:t>
            </a:r>
            <a:r>
              <a:rPr lang="en-US" sz="2700" dirty="0">
                <a:solidFill>
                  <a:schemeClr val="accent1"/>
                </a:solidFill>
              </a:rPr>
              <a:t>tenant identifier</a:t>
            </a:r>
            <a:r>
              <a:rPr lang="en-US" sz="2700" dirty="0"/>
              <a:t>, representing a company that has stored data in the system.  The database access software uses this tenant identifier to provide ‘</a:t>
            </a:r>
            <a:r>
              <a:rPr lang="en-US" sz="2700" dirty="0">
                <a:solidFill>
                  <a:schemeClr val="accent1"/>
                </a:solidFill>
              </a:rPr>
              <a:t>logical isolation</a:t>
            </a:r>
            <a:r>
              <a:rPr lang="en-US" sz="2700" dirty="0"/>
              <a:t>’, which means that users seem to be working with their own database. </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43001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rgbClr val="C00000"/>
                </a:solidFill>
              </a:rPr>
              <a:t>Product</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3707904" y="1196752"/>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1281273" y="5974867"/>
            <a:ext cx="2066591" cy="461665"/>
          </a:xfrm>
          <a:prstGeom prst="rect">
            <a:avLst/>
          </a:prstGeom>
          <a:noFill/>
        </p:spPr>
        <p:txBody>
          <a:bodyPr wrap="none" rtlCol="0">
            <a:spAutoFit/>
          </a:bodyPr>
          <a:lstStyle/>
          <a:p>
            <a:r>
              <a:rPr lang="en-US" sz="2400" dirty="0">
                <a:solidFill>
                  <a:schemeClr val="tx2"/>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1763688" y="3389579"/>
            <a:ext cx="1247457" cy="461665"/>
          </a:xfrm>
          <a:prstGeom prst="rect">
            <a:avLst/>
          </a:prstGeom>
          <a:noFill/>
        </p:spPr>
        <p:txBody>
          <a:bodyPr wrap="none" rtlCol="0">
            <a:spAutoFit/>
          </a:bodyPr>
          <a:lstStyle/>
          <a:p>
            <a:r>
              <a:rPr lang="en-US" sz="2400" dirty="0">
                <a:solidFill>
                  <a:schemeClr val="tx2"/>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6723307" y="3389579"/>
            <a:ext cx="1247457" cy="461665"/>
          </a:xfrm>
          <a:prstGeom prst="rect">
            <a:avLst/>
          </a:prstGeom>
          <a:noFill/>
        </p:spPr>
        <p:txBody>
          <a:bodyPr wrap="none" rtlCol="0">
            <a:spAutoFit/>
          </a:bodyPr>
          <a:lstStyle/>
          <a:p>
            <a:r>
              <a:rPr lang="en-US" sz="2400" dirty="0">
                <a:solidFill>
                  <a:schemeClr val="tx2"/>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2606818" y="1947857"/>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69417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Possible </a:t>
            </a:r>
            <a:r>
              <a:rPr lang="en-US" dirty="0" err="1">
                <a:solidFill>
                  <a:schemeClr val="tx2"/>
                </a:solidFill>
              </a:rPr>
              <a:t>customisations</a:t>
            </a:r>
            <a:r>
              <a:rPr lang="en-US" dirty="0">
                <a:solidFill>
                  <a:schemeClr val="tx2"/>
                </a:solidFill>
              </a:rPr>
              <a:t>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Authentication</a:t>
            </a:r>
            <a:br>
              <a:rPr lang="en-US" dirty="0"/>
            </a:br>
            <a:r>
              <a:rPr lang="en-US" dirty="0"/>
              <a:t>Businesses may want users to authenticate using their business credentials rather than the account credentials set up by the software provider.</a:t>
            </a:r>
          </a:p>
          <a:p>
            <a:r>
              <a:rPr lang="en-US" b="1" dirty="0">
                <a:solidFill>
                  <a:srgbClr val="C00000"/>
                </a:solidFill>
              </a:rPr>
              <a:t>Branding</a:t>
            </a:r>
            <a:br>
              <a:rPr lang="en-US" dirty="0"/>
            </a:br>
            <a:r>
              <a:rPr lang="en-US" dirty="0"/>
              <a:t>Businesses may want a user interface that is branded to reflect their own </a:t>
            </a:r>
            <a:r>
              <a:rPr lang="en-US" dirty="0" err="1"/>
              <a:t>organisation</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737373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Possible </a:t>
            </a:r>
            <a:r>
              <a:rPr lang="en-US" dirty="0" err="1">
                <a:solidFill>
                  <a:schemeClr val="tx2"/>
                </a:solidFill>
              </a:rPr>
              <a:t>customisations</a:t>
            </a:r>
            <a:r>
              <a:rPr lang="en-US" dirty="0">
                <a:solidFill>
                  <a:schemeClr val="tx2"/>
                </a:solidFill>
              </a:rPr>
              <a:t>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066628"/>
            <a:ext cx="8712968" cy="5453236"/>
          </a:xfrm>
        </p:spPr>
        <p:txBody>
          <a:bodyPr/>
          <a:lstStyle/>
          <a:p>
            <a:r>
              <a:rPr lang="en-US" b="1" dirty="0">
                <a:solidFill>
                  <a:srgbClr val="C00000"/>
                </a:solidFill>
              </a:rPr>
              <a:t>Business rules</a:t>
            </a:r>
            <a:br>
              <a:rPr lang="en-US" sz="2600" dirty="0"/>
            </a:br>
            <a:r>
              <a:rPr lang="en-US" sz="2600" dirty="0"/>
              <a:t>Businesses may want to be able to define their own business rules and workflows that apply to their own data.</a:t>
            </a:r>
          </a:p>
          <a:p>
            <a:r>
              <a:rPr lang="en-US" b="1" dirty="0">
                <a:solidFill>
                  <a:srgbClr val="C00000"/>
                </a:solidFill>
              </a:rPr>
              <a:t>Data schemas</a:t>
            </a:r>
            <a:br>
              <a:rPr lang="en-US" sz="2600" dirty="0"/>
            </a:br>
            <a:r>
              <a:rPr lang="en-US" sz="2600" dirty="0"/>
              <a:t>Businesses may want to be able to extend the standard data model used in the system database to meet their own business needs.</a:t>
            </a:r>
          </a:p>
          <a:p>
            <a:r>
              <a:rPr lang="en-US" b="1" dirty="0">
                <a:solidFill>
                  <a:srgbClr val="C00000"/>
                </a:solidFill>
              </a:rPr>
              <a:t>Access control</a:t>
            </a:r>
            <a:br>
              <a:rPr lang="en-US" sz="2600" dirty="0"/>
            </a:br>
            <a:r>
              <a:rPr lang="en-US" sz="2600" dirty="0"/>
              <a:t>Businesses may want to be able to define their own access control model that sets out the data that specific users or user groups can access and the allowed operations on that data.</a:t>
            </a:r>
          </a:p>
          <a:p>
            <a:endParaRPr lang="en-US" sz="2600" dirty="0"/>
          </a:p>
          <a:p>
            <a:endParaRPr lang="en-US" sz="2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5671389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Advantages of multi-tenant databases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800" b="1" dirty="0">
                <a:solidFill>
                  <a:srgbClr val="C00000"/>
                </a:solidFill>
              </a:rPr>
              <a:t>Resource utilization</a:t>
            </a:r>
            <a:br>
              <a:rPr lang="en-US" sz="2200" dirty="0"/>
            </a:br>
            <a:r>
              <a:rPr lang="en-US" sz="2200" dirty="0"/>
              <a:t>The SaaS provider has control of all the resources used by the software and can optimize the software to make effective use of these resources. </a:t>
            </a:r>
          </a:p>
          <a:p>
            <a:r>
              <a:rPr lang="en-US" sz="2800" b="1" dirty="0">
                <a:solidFill>
                  <a:srgbClr val="C00000"/>
                </a:solidFill>
              </a:rPr>
              <a:t>Security</a:t>
            </a:r>
            <a:br>
              <a:rPr lang="en-US" sz="2200" dirty="0"/>
            </a:br>
            <a:r>
              <a:rPr lang="en-US" sz="2200" dirty="0"/>
              <a:t>Multitenant databases have to be designed for security because the data for all customers is held in the same database.  They are, therefore, likely to have fewer security vulnerabilities than standard database products. Security management is simplified as there is only a single copy of the database software to be patched if a security vulnerability is discovered.</a:t>
            </a:r>
          </a:p>
          <a:p>
            <a:r>
              <a:rPr lang="en-US" sz="2800" b="1" dirty="0">
                <a:solidFill>
                  <a:srgbClr val="C00000"/>
                </a:solidFill>
              </a:rPr>
              <a:t>Update management </a:t>
            </a:r>
            <a:br>
              <a:rPr lang="en-US" sz="2200" dirty="0"/>
            </a:br>
            <a:r>
              <a:rPr lang="en-US" sz="2200" dirty="0"/>
              <a:t>It is easier to update a single instance of software rather than multiple instances. Updates are delivered to all customers at the same time so all use the latest version of the software.</a:t>
            </a:r>
          </a:p>
          <a:p>
            <a:endParaRPr lang="en-US" sz="2000" dirty="0"/>
          </a:p>
          <a:p>
            <a:endParaRPr lang="en-US" sz="20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892807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Disadvantages of multi-tenant databases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sz="2800" b="1" dirty="0">
                <a:solidFill>
                  <a:srgbClr val="C00000"/>
                </a:solidFill>
              </a:rPr>
              <a:t>Inflexibility</a:t>
            </a:r>
            <a:br>
              <a:rPr lang="en-US" sz="2200" dirty="0"/>
            </a:br>
            <a:r>
              <a:rPr lang="en-US" sz="2200" dirty="0"/>
              <a:t>Customers must all use the same database schema with limited scope for adapting this schema to individual needs. I explain possible database adaptations later in this section.</a:t>
            </a:r>
          </a:p>
          <a:p>
            <a:r>
              <a:rPr lang="en-US" sz="2800" b="1" dirty="0">
                <a:solidFill>
                  <a:srgbClr val="C00000"/>
                </a:solidFill>
              </a:rPr>
              <a:t>Security</a:t>
            </a:r>
            <a:br>
              <a:rPr lang="en-US" sz="2200" dirty="0"/>
            </a:br>
            <a:r>
              <a:rPr lang="en-US" sz="2200" dirty="0"/>
              <a:t>As data for all customers is maintained in the same database, then there is a theoretical possibility that data will leak from one customer to another. In fact, there are very few instances of this happening. More seriously, perhaps, if there is a database security breach then it affects all customers.</a:t>
            </a:r>
          </a:p>
          <a:p>
            <a:r>
              <a:rPr lang="en-US" sz="2800" b="1" dirty="0">
                <a:solidFill>
                  <a:srgbClr val="C00000"/>
                </a:solidFill>
              </a:rPr>
              <a:t>Complexity</a:t>
            </a:r>
            <a:br>
              <a:rPr lang="en-US" sz="2200" dirty="0"/>
            </a:br>
            <a:r>
              <a:rPr lang="en-US" sz="2200" dirty="0"/>
              <a:t>Multitenant systems are usually more complex than multi-instance systems because of the need to manage many users. There is, therefore, an increased likelihood of bugs in the database software.</a:t>
            </a:r>
          </a:p>
          <a:p>
            <a:endParaRPr lang="en-US" sz="2200" dirty="0"/>
          </a:p>
          <a:p>
            <a:endParaRPr lang="en-US" sz="2000" dirty="0"/>
          </a:p>
          <a:p>
            <a:endParaRPr lang="en-US" sz="20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463221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User profiles for SaaS access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647CEB0E-DC88-C342-8980-BC85DFAEF41C}"/>
              </a:ext>
            </a:extLst>
          </p:cNvPr>
          <p:cNvGrpSpPr/>
          <p:nvPr/>
        </p:nvGrpSpPr>
        <p:grpSpPr>
          <a:xfrm>
            <a:off x="2843808" y="2442372"/>
            <a:ext cx="2926080" cy="2926080"/>
            <a:chOff x="5116195" y="2460480"/>
            <a:chExt cx="2926080" cy="2926080"/>
          </a:xfrm>
        </p:grpSpPr>
        <p:sp>
          <p:nvSpPr>
            <p:cNvPr id="8" name="Oval 7">
              <a:extLst>
                <a:ext uri="{FF2B5EF4-FFF2-40B4-BE49-F238E27FC236}">
                  <a16:creationId xmlns:a16="http://schemas.microsoft.com/office/drawing/2014/main" id="{12C71C85-C71D-8640-91BA-CEEFDBD28E3D}"/>
                </a:ext>
              </a:extLst>
            </p:cNvPr>
            <p:cNvSpPr/>
            <p:nvPr/>
          </p:nvSpPr>
          <p:spPr>
            <a:xfrm>
              <a:off x="5116195" y="2460480"/>
              <a:ext cx="2926080" cy="292608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800" b="1" dirty="0">
                <a:solidFill>
                  <a:srgbClr val="C00000"/>
                </a:solidFill>
              </a:endParaRPr>
            </a:p>
          </p:txBody>
        </p:sp>
        <p:cxnSp>
          <p:nvCxnSpPr>
            <p:cNvPr id="10" name="Straight Connector 9">
              <a:extLst>
                <a:ext uri="{FF2B5EF4-FFF2-40B4-BE49-F238E27FC236}">
                  <a16:creationId xmlns:a16="http://schemas.microsoft.com/office/drawing/2014/main" id="{A44E88FA-D360-A848-9AFD-75CA0377966A}"/>
                </a:ext>
              </a:extLst>
            </p:cNvPr>
            <p:cNvCxnSpPr>
              <a:cxnSpLocks/>
            </p:cNvCxnSpPr>
            <p:nvPr/>
          </p:nvCxnSpPr>
          <p:spPr>
            <a:xfrm>
              <a:off x="5652120" y="2780928"/>
              <a:ext cx="1961641" cy="2177118"/>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C3002E4-AEFD-8941-AD92-97A667C75071}"/>
                </a:ext>
              </a:extLst>
            </p:cNvPr>
            <p:cNvCxnSpPr>
              <a:cxnSpLocks/>
              <a:stCxn id="8" idx="7"/>
              <a:endCxn id="8" idx="3"/>
            </p:cNvCxnSpPr>
            <p:nvPr/>
          </p:nvCxnSpPr>
          <p:spPr>
            <a:xfrm flipH="1">
              <a:off x="5544709" y="2888994"/>
              <a:ext cx="2069052" cy="206905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ECC9079-9790-BF40-913C-DA34ACCC28FB}"/>
                </a:ext>
              </a:extLst>
            </p:cNvPr>
            <p:cNvCxnSpPr>
              <a:cxnSpLocks/>
              <a:stCxn id="8" idx="2"/>
              <a:endCxn id="8" idx="6"/>
            </p:cNvCxnSpPr>
            <p:nvPr/>
          </p:nvCxnSpPr>
          <p:spPr>
            <a:xfrm>
              <a:off x="5116195" y="3923520"/>
              <a:ext cx="292608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68D9766B-3098-9746-8181-29382C0A8B48}"/>
                </a:ext>
              </a:extLst>
            </p:cNvPr>
            <p:cNvSpPr/>
            <p:nvPr/>
          </p:nvSpPr>
          <p:spPr>
            <a:xfrm>
              <a:off x="5942844" y="3301785"/>
              <a:ext cx="1272782" cy="1243471"/>
            </a:xfrm>
            <a:prstGeom prst="ellipse">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rgbClr val="C00000"/>
                  </a:solidFill>
                </a:rPr>
                <a:t>SaaS</a:t>
              </a:r>
              <a:endParaRPr lang="en-US" b="1" dirty="0">
                <a:solidFill>
                  <a:srgbClr val="C00000"/>
                </a:solidFill>
              </a:endParaRPr>
            </a:p>
            <a:p>
              <a:pPr algn="ctr"/>
              <a:r>
                <a:rPr lang="en-US" b="1" dirty="0">
                  <a:solidFill>
                    <a:srgbClr val="C00000"/>
                  </a:solidFill>
                </a:rPr>
                <a:t>application</a:t>
              </a:r>
            </a:p>
          </p:txBody>
        </p:sp>
      </p:grpSp>
      <p:sp>
        <p:nvSpPr>
          <p:cNvPr id="23" name="Oval 22">
            <a:extLst>
              <a:ext uri="{FF2B5EF4-FFF2-40B4-BE49-F238E27FC236}">
                <a16:creationId xmlns:a16="http://schemas.microsoft.com/office/drawing/2014/main" id="{FEE020D8-9B5C-E74E-853D-7E7846C0E09A}"/>
              </a:ext>
            </a:extLst>
          </p:cNvPr>
          <p:cNvSpPr/>
          <p:nvPr/>
        </p:nvSpPr>
        <p:spPr>
          <a:xfrm>
            <a:off x="2555776" y="1340768"/>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co1 user</a:t>
            </a:r>
          </a:p>
        </p:txBody>
      </p:sp>
      <p:sp>
        <p:nvSpPr>
          <p:cNvPr id="24" name="Oval 23">
            <a:extLst>
              <a:ext uri="{FF2B5EF4-FFF2-40B4-BE49-F238E27FC236}">
                <a16:creationId xmlns:a16="http://schemas.microsoft.com/office/drawing/2014/main" id="{46EDE7DA-A11B-AC46-8947-2D7D9DB8C296}"/>
              </a:ext>
            </a:extLst>
          </p:cNvPr>
          <p:cNvSpPr/>
          <p:nvPr/>
        </p:nvSpPr>
        <p:spPr>
          <a:xfrm>
            <a:off x="3840562" y="1255810"/>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co1 user</a:t>
            </a:r>
          </a:p>
        </p:txBody>
      </p:sp>
      <p:sp>
        <p:nvSpPr>
          <p:cNvPr id="25" name="Oval 24">
            <a:extLst>
              <a:ext uri="{FF2B5EF4-FFF2-40B4-BE49-F238E27FC236}">
                <a16:creationId xmlns:a16="http://schemas.microsoft.com/office/drawing/2014/main" id="{B80EEC50-2E98-DA40-A25E-A02E47757C8B}"/>
              </a:ext>
            </a:extLst>
          </p:cNvPr>
          <p:cNvSpPr/>
          <p:nvPr/>
        </p:nvSpPr>
        <p:spPr>
          <a:xfrm>
            <a:off x="5142724" y="1283177"/>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co1 user</a:t>
            </a:r>
          </a:p>
        </p:txBody>
      </p:sp>
      <p:sp>
        <p:nvSpPr>
          <p:cNvPr id="26" name="Oval 25">
            <a:extLst>
              <a:ext uri="{FF2B5EF4-FFF2-40B4-BE49-F238E27FC236}">
                <a16:creationId xmlns:a16="http://schemas.microsoft.com/office/drawing/2014/main" id="{64E82987-B061-8649-8EB9-E17086DBB909}"/>
              </a:ext>
            </a:extLst>
          </p:cNvPr>
          <p:cNvSpPr/>
          <p:nvPr/>
        </p:nvSpPr>
        <p:spPr>
          <a:xfrm>
            <a:off x="1405692" y="3851379"/>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co3 user</a:t>
            </a:r>
          </a:p>
        </p:txBody>
      </p:sp>
      <p:sp>
        <p:nvSpPr>
          <p:cNvPr id="27" name="Oval 26">
            <a:extLst>
              <a:ext uri="{FF2B5EF4-FFF2-40B4-BE49-F238E27FC236}">
                <a16:creationId xmlns:a16="http://schemas.microsoft.com/office/drawing/2014/main" id="{B1668C10-33E0-C045-9AEC-137FC1004DE6}"/>
              </a:ext>
            </a:extLst>
          </p:cNvPr>
          <p:cNvSpPr/>
          <p:nvPr/>
        </p:nvSpPr>
        <p:spPr>
          <a:xfrm>
            <a:off x="1442722" y="4454932"/>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co3 user</a:t>
            </a:r>
          </a:p>
        </p:txBody>
      </p:sp>
      <p:sp>
        <p:nvSpPr>
          <p:cNvPr id="28" name="Oval 27">
            <a:extLst>
              <a:ext uri="{FF2B5EF4-FFF2-40B4-BE49-F238E27FC236}">
                <a16:creationId xmlns:a16="http://schemas.microsoft.com/office/drawing/2014/main" id="{9906504E-3A20-924E-B9A9-C35CA620D3F3}"/>
              </a:ext>
            </a:extLst>
          </p:cNvPr>
          <p:cNvSpPr/>
          <p:nvPr/>
        </p:nvSpPr>
        <p:spPr>
          <a:xfrm>
            <a:off x="1515795" y="5058211"/>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co3 user</a:t>
            </a:r>
          </a:p>
        </p:txBody>
      </p:sp>
      <p:sp>
        <p:nvSpPr>
          <p:cNvPr id="29" name="Oval 28">
            <a:extLst>
              <a:ext uri="{FF2B5EF4-FFF2-40B4-BE49-F238E27FC236}">
                <a16:creationId xmlns:a16="http://schemas.microsoft.com/office/drawing/2014/main" id="{BCDAB4F9-E515-9546-A378-66D3DE72840A}"/>
              </a:ext>
            </a:extLst>
          </p:cNvPr>
          <p:cNvSpPr/>
          <p:nvPr/>
        </p:nvSpPr>
        <p:spPr>
          <a:xfrm>
            <a:off x="2411760" y="5842578"/>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0" name="Oval 29">
            <a:extLst>
              <a:ext uri="{FF2B5EF4-FFF2-40B4-BE49-F238E27FC236}">
                <a16:creationId xmlns:a16="http://schemas.microsoft.com/office/drawing/2014/main" id="{7F0C91F4-C723-8F44-A1C7-86BB0427F8D2}"/>
              </a:ext>
            </a:extLst>
          </p:cNvPr>
          <p:cNvSpPr/>
          <p:nvPr/>
        </p:nvSpPr>
        <p:spPr>
          <a:xfrm>
            <a:off x="3627354" y="5842578"/>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1" name="Oval 30">
            <a:extLst>
              <a:ext uri="{FF2B5EF4-FFF2-40B4-BE49-F238E27FC236}">
                <a16:creationId xmlns:a16="http://schemas.microsoft.com/office/drawing/2014/main" id="{FF7950D8-D69C-7647-B7C8-EA17FF4FCEBD}"/>
              </a:ext>
            </a:extLst>
          </p:cNvPr>
          <p:cNvSpPr/>
          <p:nvPr/>
        </p:nvSpPr>
        <p:spPr>
          <a:xfrm>
            <a:off x="4775134" y="5842578"/>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2" name="Oval 31">
            <a:extLst>
              <a:ext uri="{FF2B5EF4-FFF2-40B4-BE49-F238E27FC236}">
                <a16:creationId xmlns:a16="http://schemas.microsoft.com/office/drawing/2014/main" id="{33257CD8-CACE-8549-AEC7-8E11F077BDCB}"/>
              </a:ext>
            </a:extLst>
          </p:cNvPr>
          <p:cNvSpPr/>
          <p:nvPr/>
        </p:nvSpPr>
        <p:spPr>
          <a:xfrm>
            <a:off x="5922914" y="5842578"/>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3" name="Oval 32">
            <a:extLst>
              <a:ext uri="{FF2B5EF4-FFF2-40B4-BE49-F238E27FC236}">
                <a16:creationId xmlns:a16="http://schemas.microsoft.com/office/drawing/2014/main" id="{B07D02CC-B477-A84D-91CB-D639F043134D}"/>
              </a:ext>
            </a:extLst>
          </p:cNvPr>
          <p:cNvSpPr/>
          <p:nvPr/>
        </p:nvSpPr>
        <p:spPr>
          <a:xfrm>
            <a:off x="6455484" y="2510464"/>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co6 user</a:t>
            </a:r>
          </a:p>
        </p:txBody>
      </p:sp>
      <p:sp>
        <p:nvSpPr>
          <p:cNvPr id="34" name="Oval 33">
            <a:extLst>
              <a:ext uri="{FF2B5EF4-FFF2-40B4-BE49-F238E27FC236}">
                <a16:creationId xmlns:a16="http://schemas.microsoft.com/office/drawing/2014/main" id="{8DFBF6BF-0E37-8E4F-A430-662DECA626AD}"/>
              </a:ext>
            </a:extLst>
          </p:cNvPr>
          <p:cNvSpPr/>
          <p:nvPr/>
        </p:nvSpPr>
        <p:spPr>
          <a:xfrm>
            <a:off x="6588224" y="3104629"/>
            <a:ext cx="1039981" cy="485006"/>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co6 user</a:t>
            </a:r>
          </a:p>
        </p:txBody>
      </p:sp>
      <p:sp>
        <p:nvSpPr>
          <p:cNvPr id="35" name="TextBox 34">
            <a:extLst>
              <a:ext uri="{FF2B5EF4-FFF2-40B4-BE49-F238E27FC236}">
                <a16:creationId xmlns:a16="http://schemas.microsoft.com/office/drawing/2014/main" id="{23D38A63-903B-3449-8D1B-80A11D871F7C}"/>
              </a:ext>
            </a:extLst>
          </p:cNvPr>
          <p:cNvSpPr txBox="1"/>
          <p:nvPr/>
        </p:nvSpPr>
        <p:spPr>
          <a:xfrm>
            <a:off x="3707904" y="2492896"/>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co1</a:t>
            </a:r>
          </a:p>
        </p:txBody>
      </p:sp>
      <p:sp>
        <p:nvSpPr>
          <p:cNvPr id="36" name="TextBox 35">
            <a:extLst>
              <a:ext uri="{FF2B5EF4-FFF2-40B4-BE49-F238E27FC236}">
                <a16:creationId xmlns:a16="http://schemas.microsoft.com/office/drawing/2014/main" id="{7017CA85-75E0-E240-B3B1-7BC86D442DBE}"/>
              </a:ext>
            </a:extLst>
          </p:cNvPr>
          <p:cNvSpPr txBox="1"/>
          <p:nvPr/>
        </p:nvSpPr>
        <p:spPr>
          <a:xfrm>
            <a:off x="2788536" y="3104629"/>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co2</a:t>
            </a:r>
          </a:p>
        </p:txBody>
      </p:sp>
      <p:sp>
        <p:nvSpPr>
          <p:cNvPr id="37" name="TextBox 36">
            <a:extLst>
              <a:ext uri="{FF2B5EF4-FFF2-40B4-BE49-F238E27FC236}">
                <a16:creationId xmlns:a16="http://schemas.microsoft.com/office/drawing/2014/main" id="{7A1C8305-36DB-F046-9D97-1CA7A5F4106F}"/>
              </a:ext>
            </a:extLst>
          </p:cNvPr>
          <p:cNvSpPr txBox="1"/>
          <p:nvPr/>
        </p:nvSpPr>
        <p:spPr>
          <a:xfrm>
            <a:off x="2658363" y="3936272"/>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co3</a:t>
            </a:r>
          </a:p>
        </p:txBody>
      </p:sp>
      <p:sp>
        <p:nvSpPr>
          <p:cNvPr id="38" name="TextBox 37">
            <a:extLst>
              <a:ext uri="{FF2B5EF4-FFF2-40B4-BE49-F238E27FC236}">
                <a16:creationId xmlns:a16="http://schemas.microsoft.com/office/drawing/2014/main" id="{F62DCFD8-434D-C740-A47A-296C1AC4C492}"/>
              </a:ext>
            </a:extLst>
          </p:cNvPr>
          <p:cNvSpPr txBox="1"/>
          <p:nvPr/>
        </p:nvSpPr>
        <p:spPr>
          <a:xfrm>
            <a:off x="3700835" y="4601165"/>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co4</a:t>
            </a:r>
          </a:p>
        </p:txBody>
      </p:sp>
      <p:sp>
        <p:nvSpPr>
          <p:cNvPr id="39" name="TextBox 38">
            <a:extLst>
              <a:ext uri="{FF2B5EF4-FFF2-40B4-BE49-F238E27FC236}">
                <a16:creationId xmlns:a16="http://schemas.microsoft.com/office/drawing/2014/main" id="{27875E1E-4988-F944-AA4D-9F86B20C42E1}"/>
              </a:ext>
            </a:extLst>
          </p:cNvPr>
          <p:cNvSpPr txBox="1"/>
          <p:nvPr/>
        </p:nvSpPr>
        <p:spPr>
          <a:xfrm>
            <a:off x="4694997" y="3951893"/>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co5</a:t>
            </a:r>
          </a:p>
        </p:txBody>
      </p:sp>
      <p:sp>
        <p:nvSpPr>
          <p:cNvPr id="40" name="TextBox 39">
            <a:extLst>
              <a:ext uri="{FF2B5EF4-FFF2-40B4-BE49-F238E27FC236}">
                <a16:creationId xmlns:a16="http://schemas.microsoft.com/office/drawing/2014/main" id="{5F204CC9-0EAF-8D4F-BC20-E090F4E89268}"/>
              </a:ext>
            </a:extLst>
          </p:cNvPr>
          <p:cNvSpPr txBox="1"/>
          <p:nvPr/>
        </p:nvSpPr>
        <p:spPr>
          <a:xfrm>
            <a:off x="4667335" y="3202560"/>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co6</a:t>
            </a:r>
          </a:p>
        </p:txBody>
      </p:sp>
      <p:cxnSp>
        <p:nvCxnSpPr>
          <p:cNvPr id="41" name="Straight Connector 40">
            <a:extLst>
              <a:ext uri="{FF2B5EF4-FFF2-40B4-BE49-F238E27FC236}">
                <a16:creationId xmlns:a16="http://schemas.microsoft.com/office/drawing/2014/main" id="{647E7F56-CDD8-6F4C-885A-736AF85F12EB}"/>
              </a:ext>
            </a:extLst>
          </p:cNvPr>
          <p:cNvCxnSpPr>
            <a:cxnSpLocks/>
            <a:endCxn id="26" idx="6"/>
          </p:cNvCxnSpPr>
          <p:nvPr/>
        </p:nvCxnSpPr>
        <p:spPr>
          <a:xfrm flipH="1">
            <a:off x="2445673" y="4093882"/>
            <a:ext cx="398135" cy="0"/>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DBA7C8A-7DA4-7349-8425-6D72C6BA2842}"/>
              </a:ext>
            </a:extLst>
          </p:cNvPr>
          <p:cNvCxnSpPr>
            <a:cxnSpLocks/>
            <a:endCxn id="27" idx="6"/>
          </p:cNvCxnSpPr>
          <p:nvPr/>
        </p:nvCxnSpPr>
        <p:spPr>
          <a:xfrm flipH="1">
            <a:off x="2482703" y="4454932"/>
            <a:ext cx="505121" cy="242503"/>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9EDB511-46ED-EB44-85F4-3C333284580B}"/>
              </a:ext>
            </a:extLst>
          </p:cNvPr>
          <p:cNvCxnSpPr>
            <a:cxnSpLocks/>
            <a:endCxn id="28" idx="6"/>
          </p:cNvCxnSpPr>
          <p:nvPr/>
        </p:nvCxnSpPr>
        <p:spPr>
          <a:xfrm flipH="1">
            <a:off x="2555776" y="4814410"/>
            <a:ext cx="577618" cy="486304"/>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7AB1808-0CEB-7E48-92BD-054EC93F1776}"/>
              </a:ext>
            </a:extLst>
          </p:cNvPr>
          <p:cNvCxnSpPr>
            <a:cxnSpLocks/>
            <a:endCxn id="29" idx="0"/>
          </p:cNvCxnSpPr>
          <p:nvPr/>
        </p:nvCxnSpPr>
        <p:spPr>
          <a:xfrm flipH="1">
            <a:off x="2931751" y="5162818"/>
            <a:ext cx="661285" cy="679760"/>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D2E99EA-6A62-CE40-BF2B-60306102E685}"/>
              </a:ext>
            </a:extLst>
          </p:cNvPr>
          <p:cNvCxnSpPr>
            <a:cxnSpLocks/>
            <a:stCxn id="8" idx="4"/>
            <a:endCxn id="30" idx="0"/>
          </p:cNvCxnSpPr>
          <p:nvPr/>
        </p:nvCxnSpPr>
        <p:spPr>
          <a:xfrm flipH="1">
            <a:off x="4147345" y="5368452"/>
            <a:ext cx="159503" cy="474126"/>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CEF6DC6-CA6D-304D-B1F3-4853B9D0E697}"/>
              </a:ext>
            </a:extLst>
          </p:cNvPr>
          <p:cNvCxnSpPr>
            <a:cxnSpLocks/>
            <a:endCxn id="31" idx="0"/>
          </p:cNvCxnSpPr>
          <p:nvPr/>
        </p:nvCxnSpPr>
        <p:spPr>
          <a:xfrm>
            <a:off x="4775134" y="5309051"/>
            <a:ext cx="519991" cy="533527"/>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148862C-D913-2F4F-9F04-FD6F5A8176B8}"/>
              </a:ext>
            </a:extLst>
          </p:cNvPr>
          <p:cNvCxnSpPr>
            <a:cxnSpLocks/>
            <a:endCxn id="32" idx="0"/>
          </p:cNvCxnSpPr>
          <p:nvPr/>
        </p:nvCxnSpPr>
        <p:spPr>
          <a:xfrm>
            <a:off x="5142724" y="5131389"/>
            <a:ext cx="1300181" cy="711189"/>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750ED6F-445A-BF41-9F84-CF4F68C76D64}"/>
              </a:ext>
            </a:extLst>
          </p:cNvPr>
          <p:cNvCxnSpPr>
            <a:cxnSpLocks/>
            <a:endCxn id="33" idx="2"/>
          </p:cNvCxnSpPr>
          <p:nvPr/>
        </p:nvCxnSpPr>
        <p:spPr>
          <a:xfrm flipV="1">
            <a:off x="5558563" y="2752967"/>
            <a:ext cx="896921" cy="346630"/>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3C03948C-EE64-3144-8688-3D741D8B4656}"/>
              </a:ext>
            </a:extLst>
          </p:cNvPr>
          <p:cNvCxnSpPr>
            <a:cxnSpLocks/>
            <a:endCxn id="34" idx="2"/>
          </p:cNvCxnSpPr>
          <p:nvPr/>
        </p:nvCxnSpPr>
        <p:spPr>
          <a:xfrm flipV="1">
            <a:off x="5740426" y="3347132"/>
            <a:ext cx="847798" cy="197452"/>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BCEC0C5-0359-8F45-A739-61E9666E9216}"/>
              </a:ext>
            </a:extLst>
          </p:cNvPr>
          <p:cNvCxnSpPr>
            <a:cxnSpLocks/>
            <a:endCxn id="25" idx="4"/>
          </p:cNvCxnSpPr>
          <p:nvPr/>
        </p:nvCxnSpPr>
        <p:spPr>
          <a:xfrm flipV="1">
            <a:off x="5030959" y="1768183"/>
            <a:ext cx="631756" cy="861961"/>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469A74C-BD00-2E4E-902B-4A893AA30498}"/>
              </a:ext>
            </a:extLst>
          </p:cNvPr>
          <p:cNvCxnSpPr>
            <a:cxnSpLocks/>
            <a:stCxn id="8" idx="0"/>
            <a:endCxn id="24" idx="4"/>
          </p:cNvCxnSpPr>
          <p:nvPr/>
        </p:nvCxnSpPr>
        <p:spPr>
          <a:xfrm flipV="1">
            <a:off x="4306848" y="1740816"/>
            <a:ext cx="53705" cy="701556"/>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6644844-0649-B842-8D63-7570796CB708}"/>
              </a:ext>
            </a:extLst>
          </p:cNvPr>
          <p:cNvCxnSpPr>
            <a:cxnSpLocks/>
            <a:endCxn id="23" idx="4"/>
          </p:cNvCxnSpPr>
          <p:nvPr/>
        </p:nvCxnSpPr>
        <p:spPr>
          <a:xfrm flipH="1" flipV="1">
            <a:off x="3075767" y="1825774"/>
            <a:ext cx="615128" cy="751474"/>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1309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1287773"/>
          </a:xfrm>
        </p:spPr>
        <p:txBody>
          <a:bodyPr/>
          <a:lstStyle/>
          <a:p>
            <a:r>
              <a:rPr lang="en-US" dirty="0">
                <a:solidFill>
                  <a:schemeClr val="tx2"/>
                </a:solidFill>
              </a:rPr>
              <a:t>Architectural decisions for cloud software engineering</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BB7E24E8-C6DE-B346-81CC-E5038116360E}"/>
              </a:ext>
            </a:extLst>
          </p:cNvPr>
          <p:cNvSpPr>
            <a:spLocks noChangeArrowheads="1"/>
          </p:cNvSpPr>
          <p:nvPr/>
        </p:nvSpPr>
        <p:spPr bwMode="auto">
          <a:xfrm>
            <a:off x="476819" y="2483329"/>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Should the software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use a multitenant or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multi-instance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database?</a:t>
            </a:r>
          </a:p>
        </p:txBody>
      </p:sp>
      <p:sp>
        <p:nvSpPr>
          <p:cNvPr id="9" name="TextBox 8">
            <a:extLst>
              <a:ext uri="{FF2B5EF4-FFF2-40B4-BE49-F238E27FC236}">
                <a16:creationId xmlns:a16="http://schemas.microsoft.com/office/drawing/2014/main" id="{7D47FE45-3896-8D4C-B88D-15B582BA1F95}"/>
              </a:ext>
            </a:extLst>
          </p:cNvPr>
          <p:cNvSpPr txBox="1"/>
          <p:nvPr/>
        </p:nvSpPr>
        <p:spPr>
          <a:xfrm>
            <a:off x="580755" y="1529222"/>
            <a:ext cx="2033890" cy="954107"/>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Database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organization</a:t>
            </a:r>
          </a:p>
        </p:txBody>
      </p:sp>
      <p:cxnSp>
        <p:nvCxnSpPr>
          <p:cNvPr id="10" name="Straight Arrow Connector 9">
            <a:extLst>
              <a:ext uri="{FF2B5EF4-FFF2-40B4-BE49-F238E27FC236}">
                <a16:creationId xmlns:a16="http://schemas.microsoft.com/office/drawing/2014/main" id="{A399CC9F-D2B0-AC44-BFDC-A40988A9D803}"/>
              </a:ext>
            </a:extLst>
          </p:cNvPr>
          <p:cNvCxnSpPr>
            <a:cxnSpLocks/>
            <a:stCxn id="16" idx="2"/>
            <a:endCxn id="21" idx="0"/>
          </p:cNvCxnSpPr>
          <p:nvPr/>
        </p:nvCxnSpPr>
        <p:spPr>
          <a:xfrm>
            <a:off x="4566026" y="3790101"/>
            <a:ext cx="0" cy="85041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1" name="Elbow Connector 10">
            <a:extLst>
              <a:ext uri="{FF2B5EF4-FFF2-40B4-BE49-F238E27FC236}">
                <a16:creationId xmlns:a16="http://schemas.microsoft.com/office/drawing/2014/main" id="{B5E5B242-0D57-554C-B000-D56DEA0E489F}"/>
              </a:ext>
            </a:extLst>
          </p:cNvPr>
          <p:cNvCxnSpPr>
            <a:cxnSpLocks/>
            <a:stCxn id="8" idx="2"/>
            <a:endCxn id="21" idx="1"/>
          </p:cNvCxnSpPr>
          <p:nvPr/>
        </p:nvCxnSpPr>
        <p:spPr>
          <a:xfrm rot="16200000" flipH="1">
            <a:off x="1769521" y="3685394"/>
            <a:ext cx="1503802" cy="1713215"/>
          </a:xfrm>
          <a:prstGeom prst="bentConnector2">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13C61B20-0102-024E-993A-E0F1228584A4}"/>
              </a:ext>
            </a:extLst>
          </p:cNvPr>
          <p:cNvSpPr>
            <a:spLocks noChangeArrowheads="1"/>
          </p:cNvSpPr>
          <p:nvPr/>
        </p:nvSpPr>
        <p:spPr bwMode="auto">
          <a:xfrm>
            <a:off x="3378030" y="2483329"/>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What are the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software scalability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and resilience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requirements?</a:t>
            </a:r>
          </a:p>
        </p:txBody>
      </p:sp>
      <p:sp>
        <p:nvSpPr>
          <p:cNvPr id="17" name="TextBox 16">
            <a:extLst>
              <a:ext uri="{FF2B5EF4-FFF2-40B4-BE49-F238E27FC236}">
                <a16:creationId xmlns:a16="http://schemas.microsoft.com/office/drawing/2014/main" id="{6CFED5EC-FEA6-2A4F-AC23-8705D5C29EB3}"/>
              </a:ext>
            </a:extLst>
          </p:cNvPr>
          <p:cNvSpPr txBox="1"/>
          <p:nvPr/>
        </p:nvSpPr>
        <p:spPr>
          <a:xfrm>
            <a:off x="3446896" y="1512733"/>
            <a:ext cx="2425151" cy="954107"/>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Scalability and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resilience</a:t>
            </a:r>
          </a:p>
        </p:txBody>
      </p:sp>
      <p:sp>
        <p:nvSpPr>
          <p:cNvPr id="18" name="TextBox 17">
            <a:extLst>
              <a:ext uri="{FF2B5EF4-FFF2-40B4-BE49-F238E27FC236}">
                <a16:creationId xmlns:a16="http://schemas.microsoft.com/office/drawing/2014/main" id="{03800EB5-CBFF-0C4F-8F18-4DC5E4288CAB}"/>
              </a:ext>
            </a:extLst>
          </p:cNvPr>
          <p:cNvSpPr txBox="1"/>
          <p:nvPr/>
        </p:nvSpPr>
        <p:spPr>
          <a:xfrm>
            <a:off x="6704298" y="1471113"/>
            <a:ext cx="1614673" cy="954107"/>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Software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structure</a:t>
            </a:r>
          </a:p>
        </p:txBody>
      </p:sp>
      <p:sp>
        <p:nvSpPr>
          <p:cNvPr id="19" name="TextBox 18">
            <a:extLst>
              <a:ext uri="{FF2B5EF4-FFF2-40B4-BE49-F238E27FC236}">
                <a16:creationId xmlns:a16="http://schemas.microsoft.com/office/drawing/2014/main" id="{E412F24C-0D59-3D41-B031-30740B34E2C9}"/>
              </a:ext>
            </a:extLst>
          </p:cNvPr>
          <p:cNvSpPr txBox="1"/>
          <p:nvPr/>
        </p:nvSpPr>
        <p:spPr>
          <a:xfrm>
            <a:off x="3300836" y="6021288"/>
            <a:ext cx="2423292" cy="523220"/>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Cloud platform</a:t>
            </a:r>
          </a:p>
        </p:txBody>
      </p:sp>
      <p:sp>
        <p:nvSpPr>
          <p:cNvPr id="20" name="Rounded Rectangle 19">
            <a:extLst>
              <a:ext uri="{FF2B5EF4-FFF2-40B4-BE49-F238E27FC236}">
                <a16:creationId xmlns:a16="http://schemas.microsoft.com/office/drawing/2014/main" id="{F5662143-A223-E742-B277-8DE462664A21}"/>
              </a:ext>
            </a:extLst>
          </p:cNvPr>
          <p:cNvSpPr>
            <a:spLocks noChangeArrowheads="1"/>
          </p:cNvSpPr>
          <p:nvPr/>
        </p:nvSpPr>
        <p:spPr bwMode="auto">
          <a:xfrm>
            <a:off x="6279242" y="2483329"/>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Should the software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structure be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monolithic or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service-oriented?</a:t>
            </a:r>
          </a:p>
        </p:txBody>
      </p:sp>
      <p:sp>
        <p:nvSpPr>
          <p:cNvPr id="21" name="Rounded Rectangle 20">
            <a:extLst>
              <a:ext uri="{FF2B5EF4-FFF2-40B4-BE49-F238E27FC236}">
                <a16:creationId xmlns:a16="http://schemas.microsoft.com/office/drawing/2014/main" id="{09EEB74B-5344-754B-BACC-B0200A5A4931}"/>
              </a:ext>
            </a:extLst>
          </p:cNvPr>
          <p:cNvSpPr>
            <a:spLocks noChangeArrowheads="1"/>
          </p:cNvSpPr>
          <p:nvPr/>
        </p:nvSpPr>
        <p:spPr bwMode="auto">
          <a:xfrm>
            <a:off x="3378030" y="4640517"/>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What cloud platform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should be used for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development and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delivery?</a:t>
            </a:r>
          </a:p>
        </p:txBody>
      </p:sp>
      <p:cxnSp>
        <p:nvCxnSpPr>
          <p:cNvPr id="25" name="Elbow Connector 24">
            <a:extLst>
              <a:ext uri="{FF2B5EF4-FFF2-40B4-BE49-F238E27FC236}">
                <a16:creationId xmlns:a16="http://schemas.microsoft.com/office/drawing/2014/main" id="{4F489461-5941-B842-BA74-0D437EE620B5}"/>
              </a:ext>
            </a:extLst>
          </p:cNvPr>
          <p:cNvCxnSpPr>
            <a:cxnSpLocks/>
            <a:stCxn id="20" idx="2"/>
            <a:endCxn id="21" idx="3"/>
          </p:cNvCxnSpPr>
          <p:nvPr/>
        </p:nvCxnSpPr>
        <p:spPr>
          <a:xfrm rot="5400000">
            <a:off x="5858729" y="3685394"/>
            <a:ext cx="1503802" cy="1713217"/>
          </a:xfrm>
          <a:prstGeom prst="bentConnector2">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0359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pPr marL="514350" indent="-514350">
              <a:buFont typeface="+mj-lt"/>
              <a:buAutoNum type="arabicPeriod"/>
            </a:pPr>
            <a:r>
              <a:rPr lang="en-US" sz="3800" b="1" dirty="0">
                <a:solidFill>
                  <a:srgbClr val="C00000"/>
                </a:solidFill>
              </a:rPr>
              <a:t>Target customers</a:t>
            </a:r>
          </a:p>
          <a:p>
            <a:pPr marL="514350" indent="-514350">
              <a:buFont typeface="+mj-lt"/>
              <a:buAutoNum type="arabicPeriod"/>
            </a:pPr>
            <a:r>
              <a:rPr lang="en-US" sz="3800" b="1" dirty="0">
                <a:solidFill>
                  <a:srgbClr val="C00000"/>
                </a:solidFill>
              </a:rPr>
              <a:t>Transaction requirements</a:t>
            </a:r>
          </a:p>
          <a:p>
            <a:pPr marL="514350" indent="-514350">
              <a:buFont typeface="+mj-lt"/>
              <a:buAutoNum type="arabicPeriod"/>
            </a:pPr>
            <a:r>
              <a:rPr lang="en-US" sz="3800" b="1" dirty="0">
                <a:solidFill>
                  <a:srgbClr val="C00000"/>
                </a:solidFill>
              </a:rPr>
              <a:t>Database size and connectivity</a:t>
            </a:r>
          </a:p>
          <a:p>
            <a:pPr marL="514350" indent="-514350">
              <a:buFont typeface="+mj-lt"/>
              <a:buAutoNum type="arabicPeriod"/>
            </a:pPr>
            <a:r>
              <a:rPr lang="en-US" sz="3800" b="1" dirty="0">
                <a:solidFill>
                  <a:srgbClr val="C00000"/>
                </a:solidFill>
              </a:rPr>
              <a:t>Database interoperability</a:t>
            </a:r>
          </a:p>
          <a:p>
            <a:pPr marL="514350" indent="-514350">
              <a:buFont typeface="+mj-lt"/>
              <a:buAutoNum type="arabicPeriod"/>
            </a:pPr>
            <a:r>
              <a:rPr lang="en-US" sz="3800" b="1" dirty="0">
                <a:solidFill>
                  <a:srgbClr val="C00000"/>
                </a:solidFill>
              </a:rPr>
              <a:t>System structure</a:t>
            </a:r>
            <a:br>
              <a:rPr lang="en-US" dirty="0"/>
            </a:br>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552365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Target customers</a:t>
            </a:r>
            <a:br>
              <a:rPr lang="en-US" sz="2800" dirty="0"/>
            </a:br>
            <a:r>
              <a:rPr lang="en-US" sz="2800" dirty="0"/>
              <a:t>Do customers require different database schemas and database personalization? Do customers have security concerns about database sharing? If so, use a multi-instance database. </a:t>
            </a:r>
          </a:p>
          <a:p>
            <a:r>
              <a:rPr lang="en-US" b="1" dirty="0">
                <a:solidFill>
                  <a:srgbClr val="C00000"/>
                </a:solidFill>
              </a:rPr>
              <a:t>Transaction requirements</a:t>
            </a:r>
            <a:br>
              <a:rPr lang="en-US" sz="2800" dirty="0"/>
            </a:br>
            <a:r>
              <a:rPr lang="en-US" sz="2800" dirty="0"/>
              <a:t>Is it critical that your products support ACID transactions where the data is guaranteed to be consistent at all times? If so, use a multi-tenant database or a VM-based multi-instance database.</a:t>
            </a:r>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084444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Database size and connectivity</a:t>
            </a:r>
            <a:br>
              <a:rPr lang="en-US" sz="2600" dirty="0"/>
            </a:br>
            <a:r>
              <a:rPr lang="en-US" sz="2600" dirty="0"/>
              <a:t>How large is the typical database used by customers? How many relationships are there between database items? A multi-tenant model is usually best for very large databases as you can focus effort on optimizing performance.</a:t>
            </a:r>
          </a:p>
          <a:p>
            <a:r>
              <a:rPr lang="en-US" b="1" dirty="0">
                <a:solidFill>
                  <a:srgbClr val="C00000"/>
                </a:solidFill>
              </a:rPr>
              <a:t>Database interoperability</a:t>
            </a:r>
            <a:br>
              <a:rPr lang="en-US" b="1" dirty="0">
                <a:solidFill>
                  <a:srgbClr val="C00000"/>
                </a:solidFill>
              </a:rPr>
            </a:br>
            <a:r>
              <a:rPr lang="en-US" sz="2600" dirty="0"/>
              <a:t>Will customers wish to transfer information from existing databases? What are the differences in schemas between these and a possible multitenant database? What software support will they expect to do the data transfer? If customers have many different schemas, a multi-instance database should be used.</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833243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System structure</a:t>
            </a:r>
            <a:br>
              <a:rPr lang="en-US" sz="2600" dirty="0"/>
            </a:br>
            <a:r>
              <a:rPr lang="en-US" sz="2800" dirty="0"/>
              <a:t>Are you using a service-oriented architecture for your system? Can customer databases be split into a set of individual service databases? If so, use containerized, multi-instance databases.</a:t>
            </a:r>
          </a:p>
          <a:p>
            <a:endParaRPr lang="en-US" sz="2800" dirty="0"/>
          </a:p>
          <a:p>
            <a:endParaRPr lang="en-US" sz="2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987685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chemeClr val="tx2"/>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p:cNvCxnSpPr>
          <p:nvPr/>
        </p:nvCxnSpPr>
        <p:spPr>
          <a:xfrm flipH="1" flipV="1">
            <a:off x="1671737" y="3741938"/>
            <a:ext cx="39886"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566566" y="249289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386546" y="1689396"/>
            <a:ext cx="2610268" cy="353943"/>
          </a:xfrm>
          <a:prstGeom prst="rect">
            <a:avLst/>
          </a:prstGeom>
          <a:noFill/>
        </p:spPr>
        <p:txBody>
          <a:bodyPr wrap="square" rtlCol="0">
            <a:spAutoFit/>
          </a:bodyPr>
          <a:lstStyle/>
          <a:p>
            <a:pPr algn="ctr"/>
            <a:r>
              <a:rPr lang="en-US" sz="1700"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3185868" y="1689396"/>
            <a:ext cx="2610268" cy="353943"/>
          </a:xfrm>
          <a:prstGeom prst="rect">
            <a:avLst/>
          </a:prstGeom>
          <a:noFill/>
        </p:spPr>
        <p:txBody>
          <a:bodyPr wrap="square" rtlCol="0">
            <a:spAutoFit/>
          </a:bodyPr>
          <a:lstStyle/>
          <a:p>
            <a:pPr algn="ctr"/>
            <a:r>
              <a:rPr lang="en-US" sz="1700"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566566" y="465313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386546" y="2115347"/>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386546" y="6021288"/>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H="1" flipV="1">
            <a:off x="4471059" y="3748035"/>
            <a:ext cx="39886"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3365888" y="249899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Partial functionality</a:t>
            </a:r>
          </a:p>
          <a:p>
            <a:pPr algn="ctr">
              <a:defRPr/>
            </a:pPr>
            <a:r>
              <a:rPr lang="en-US" sz="1700" dirty="0">
                <a:latin typeface="+mn-lt"/>
                <a:ea typeface="+mn-ea"/>
              </a:rPr>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3365888" y="465923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Additional functionality</a:t>
            </a:r>
          </a:p>
          <a:p>
            <a:pPr algn="ctr">
              <a:defRPr/>
            </a:pPr>
            <a:r>
              <a:rPr lang="en-US" sz="1700" dirty="0">
                <a:latin typeface="+mn-lt"/>
                <a:ea typeface="+mn-ea"/>
              </a:rPr>
              <a:t>User data backups</a:t>
            </a:r>
          </a:p>
          <a:p>
            <a:pPr algn="ctr">
              <a:defRPr/>
            </a:pPr>
            <a:r>
              <a:rPr lang="en-US" sz="1700" dirty="0">
                <a:latin typeface="+mn-lt"/>
                <a:ea typeface="+mn-ea"/>
              </a:rPr>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3185868" y="212144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3185868" y="6027385"/>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6084168" y="1706905"/>
            <a:ext cx="2610268" cy="353943"/>
          </a:xfrm>
          <a:prstGeom prst="rect">
            <a:avLst/>
          </a:prstGeom>
          <a:noFill/>
        </p:spPr>
        <p:txBody>
          <a:bodyPr wrap="square" rtlCol="0">
            <a:spAutoFit/>
          </a:bodyPr>
          <a:lstStyle/>
          <a:p>
            <a:pPr algn="ctr"/>
            <a:r>
              <a:rPr lang="en-US" sz="1700"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7369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6264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6264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6084168" y="2138953"/>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6084168" y="6044894"/>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28907682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Scalability and 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The </a:t>
            </a:r>
            <a:r>
              <a:rPr lang="en-US" b="1" dirty="0">
                <a:solidFill>
                  <a:srgbClr val="C00000"/>
                </a:solidFill>
              </a:rPr>
              <a:t>scalability</a:t>
            </a:r>
            <a:r>
              <a:rPr lang="en-US" dirty="0"/>
              <a:t> of a system reflects its ability to </a:t>
            </a:r>
            <a:r>
              <a:rPr lang="en-US" dirty="0">
                <a:solidFill>
                  <a:srgbClr val="C00000"/>
                </a:solidFill>
              </a:rPr>
              <a:t>adapt automatically to changes </a:t>
            </a:r>
            <a:r>
              <a:rPr lang="en-US" dirty="0"/>
              <a:t>in the load on that system. </a:t>
            </a:r>
          </a:p>
          <a:p>
            <a:r>
              <a:rPr lang="en-US" dirty="0"/>
              <a:t>The </a:t>
            </a:r>
            <a:r>
              <a:rPr lang="en-US" b="1" dirty="0">
                <a:solidFill>
                  <a:srgbClr val="C00000"/>
                </a:solidFill>
              </a:rPr>
              <a:t>resilience</a:t>
            </a:r>
            <a:r>
              <a:rPr lang="en-US" dirty="0"/>
              <a:t> of a system reflects its ability to </a:t>
            </a:r>
            <a:r>
              <a:rPr lang="en-US" dirty="0">
                <a:solidFill>
                  <a:srgbClr val="C00000"/>
                </a:solidFill>
              </a:rPr>
              <a:t>continue to deliver critical services </a:t>
            </a:r>
            <a:r>
              <a:rPr lang="en-US" dirty="0"/>
              <a:t>in the event of </a:t>
            </a:r>
            <a:r>
              <a:rPr lang="en-US" dirty="0">
                <a:solidFill>
                  <a:srgbClr val="C00000"/>
                </a:solidFill>
              </a:rPr>
              <a:t>system failure </a:t>
            </a:r>
            <a:r>
              <a:rPr lang="en-US" dirty="0"/>
              <a:t>or malicious system use.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1678521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Scalability and 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144414"/>
            <a:ext cx="8712968" cy="5375449"/>
          </a:xfrm>
        </p:spPr>
        <p:txBody>
          <a:bodyPr/>
          <a:lstStyle/>
          <a:p>
            <a:r>
              <a:rPr lang="en-US" sz="2800" dirty="0"/>
              <a:t>You achieve </a:t>
            </a:r>
            <a:r>
              <a:rPr lang="en-US" sz="2800" b="1" dirty="0">
                <a:solidFill>
                  <a:srgbClr val="C00000"/>
                </a:solidFill>
              </a:rPr>
              <a:t>scalability</a:t>
            </a:r>
            <a:r>
              <a:rPr lang="en-US" sz="2800" dirty="0"/>
              <a:t> in a system by making it possible to </a:t>
            </a:r>
            <a:r>
              <a:rPr lang="en-US" sz="2800" dirty="0">
                <a:solidFill>
                  <a:srgbClr val="C00000"/>
                </a:solidFill>
              </a:rPr>
              <a:t>add new virtual servers (scaling-out) </a:t>
            </a:r>
            <a:r>
              <a:rPr lang="en-US" sz="2800" dirty="0"/>
              <a:t>or </a:t>
            </a:r>
            <a:r>
              <a:rPr lang="en-US" sz="2800" dirty="0">
                <a:solidFill>
                  <a:srgbClr val="C00000"/>
                </a:solidFill>
              </a:rPr>
              <a:t>increase the power of a system server (scaling-up)</a:t>
            </a:r>
            <a:r>
              <a:rPr lang="en-US" sz="2800" dirty="0"/>
              <a:t> in response to increasing load. </a:t>
            </a:r>
          </a:p>
          <a:p>
            <a:pPr lvl="1"/>
            <a:r>
              <a:rPr lang="en-US" dirty="0"/>
              <a:t>In cloud-based systems, </a:t>
            </a:r>
            <a:r>
              <a:rPr lang="en-US" b="1" dirty="0">
                <a:solidFill>
                  <a:srgbClr val="C00000"/>
                </a:solidFill>
              </a:rPr>
              <a:t>scaling-out</a:t>
            </a:r>
            <a:r>
              <a:rPr lang="en-US" dirty="0"/>
              <a:t> rather than scaling-up is the normal approach used. Your software has to be organized so that individual software components can be replicated and run in parallel. </a:t>
            </a:r>
          </a:p>
          <a:p>
            <a:r>
              <a:rPr lang="en-US" sz="2800" dirty="0"/>
              <a:t>To achieve </a:t>
            </a:r>
            <a:r>
              <a:rPr lang="en-US" sz="2800" b="1" dirty="0">
                <a:solidFill>
                  <a:srgbClr val="C00000"/>
                </a:solidFill>
              </a:rPr>
              <a:t>resilience</a:t>
            </a:r>
            <a:r>
              <a:rPr lang="en-US" sz="2800" dirty="0"/>
              <a:t>, you need to be able to restart your software quickly after a </a:t>
            </a:r>
            <a:r>
              <a:rPr lang="en-US" sz="2800" dirty="0">
                <a:solidFill>
                  <a:srgbClr val="C00000"/>
                </a:solidFill>
              </a:rPr>
              <a:t>hardware or software failure</a:t>
            </a:r>
            <a:r>
              <a:rPr lang="en-US" sz="2800" dirty="0"/>
              <a:t>.</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917969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1152128"/>
          </a:xfrm>
        </p:spPr>
        <p:txBody>
          <a:bodyPr/>
          <a:lstStyle/>
          <a:p>
            <a:r>
              <a:rPr lang="en-US" dirty="0">
                <a:solidFill>
                  <a:schemeClr val="tx2"/>
                </a:solidFill>
              </a:rPr>
              <a:t>Using a standby system to </a:t>
            </a:r>
            <a:br>
              <a:rPr lang="en-US" dirty="0">
                <a:solidFill>
                  <a:schemeClr val="tx2"/>
                </a:solidFill>
              </a:rPr>
            </a:br>
            <a:r>
              <a:rPr lang="en-US" dirty="0">
                <a:solidFill>
                  <a:schemeClr val="tx2"/>
                </a:solidFill>
              </a:rPr>
              <a:t>provide resilience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C618C88A-BB09-784A-B58F-05C7C57BE8D3}"/>
              </a:ext>
            </a:extLst>
          </p:cNvPr>
          <p:cNvSpPr>
            <a:spLocks noChangeArrowheads="1"/>
          </p:cNvSpPr>
          <p:nvPr/>
        </p:nvSpPr>
        <p:spPr bwMode="auto">
          <a:xfrm>
            <a:off x="1954052" y="1492822"/>
            <a:ext cx="5426260" cy="728210"/>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System monitor</a:t>
            </a:r>
          </a:p>
        </p:txBody>
      </p:sp>
      <p:sp>
        <p:nvSpPr>
          <p:cNvPr id="9" name="Rounded Rectangle 8">
            <a:extLst>
              <a:ext uri="{FF2B5EF4-FFF2-40B4-BE49-F238E27FC236}">
                <a16:creationId xmlns:a16="http://schemas.microsoft.com/office/drawing/2014/main" id="{2739BC66-2D56-BC4A-A56F-87DEAB0818BD}"/>
              </a:ext>
            </a:extLst>
          </p:cNvPr>
          <p:cNvSpPr>
            <a:spLocks noChangeArrowheads="1"/>
          </p:cNvSpPr>
          <p:nvPr/>
        </p:nvSpPr>
        <p:spPr bwMode="auto">
          <a:xfrm>
            <a:off x="1403648" y="3168786"/>
            <a:ext cx="2448272" cy="836277"/>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Active system</a:t>
            </a:r>
          </a:p>
        </p:txBody>
      </p:sp>
      <p:sp>
        <p:nvSpPr>
          <p:cNvPr id="10" name="Rounded Rectangle 9">
            <a:extLst>
              <a:ext uri="{FF2B5EF4-FFF2-40B4-BE49-F238E27FC236}">
                <a16:creationId xmlns:a16="http://schemas.microsoft.com/office/drawing/2014/main" id="{1693F02E-F90C-2A4B-BE87-E96A2E461108}"/>
              </a:ext>
            </a:extLst>
          </p:cNvPr>
          <p:cNvSpPr>
            <a:spLocks noChangeArrowheads="1"/>
          </p:cNvSpPr>
          <p:nvPr/>
        </p:nvSpPr>
        <p:spPr bwMode="auto">
          <a:xfrm>
            <a:off x="1429010" y="5103756"/>
            <a:ext cx="2397549" cy="989540"/>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1</a:t>
            </a:r>
          </a:p>
        </p:txBody>
      </p:sp>
      <p:sp>
        <p:nvSpPr>
          <p:cNvPr id="11" name="Rounded Rectangle 10">
            <a:extLst>
              <a:ext uri="{FF2B5EF4-FFF2-40B4-BE49-F238E27FC236}">
                <a16:creationId xmlns:a16="http://schemas.microsoft.com/office/drawing/2014/main" id="{B9554762-E4D6-1246-8BD6-45001266D5B9}"/>
              </a:ext>
            </a:extLst>
          </p:cNvPr>
          <p:cNvSpPr>
            <a:spLocks noChangeArrowheads="1"/>
          </p:cNvSpPr>
          <p:nvPr/>
        </p:nvSpPr>
        <p:spPr bwMode="auto">
          <a:xfrm>
            <a:off x="5519581" y="3148896"/>
            <a:ext cx="2448272" cy="836277"/>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Standby system</a:t>
            </a:r>
          </a:p>
        </p:txBody>
      </p:sp>
      <p:sp>
        <p:nvSpPr>
          <p:cNvPr id="12" name="Rounded Rectangle 11">
            <a:extLst>
              <a:ext uri="{FF2B5EF4-FFF2-40B4-BE49-F238E27FC236}">
                <a16:creationId xmlns:a16="http://schemas.microsoft.com/office/drawing/2014/main" id="{038EADC1-1C87-1040-A389-2487BE605EBA}"/>
              </a:ext>
            </a:extLst>
          </p:cNvPr>
          <p:cNvSpPr>
            <a:spLocks noChangeArrowheads="1"/>
          </p:cNvSpPr>
          <p:nvPr/>
        </p:nvSpPr>
        <p:spPr bwMode="auto">
          <a:xfrm>
            <a:off x="5544943" y="5083866"/>
            <a:ext cx="2397549" cy="989540"/>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2</a:t>
            </a:r>
          </a:p>
        </p:txBody>
      </p:sp>
      <p:cxnSp>
        <p:nvCxnSpPr>
          <p:cNvPr id="14" name="Straight Arrow Connector 13">
            <a:extLst>
              <a:ext uri="{FF2B5EF4-FFF2-40B4-BE49-F238E27FC236}">
                <a16:creationId xmlns:a16="http://schemas.microsoft.com/office/drawing/2014/main" id="{C53E8515-432C-B140-A8BD-459B226DD1D8}"/>
              </a:ext>
            </a:extLst>
          </p:cNvPr>
          <p:cNvCxnSpPr>
            <a:cxnSpLocks/>
            <a:stCxn id="11" idx="2"/>
            <a:endCxn id="12" idx="0"/>
          </p:cNvCxnSpPr>
          <p:nvPr/>
        </p:nvCxnSpPr>
        <p:spPr>
          <a:xfrm>
            <a:off x="6743717" y="3985173"/>
            <a:ext cx="1" cy="109869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2ACAAEB-BFBF-B344-AAFE-B4C01742667A}"/>
              </a:ext>
            </a:extLst>
          </p:cNvPr>
          <p:cNvCxnSpPr>
            <a:cxnSpLocks/>
            <a:stCxn id="9" idx="2"/>
            <a:endCxn id="10" idx="0"/>
          </p:cNvCxnSpPr>
          <p:nvPr/>
        </p:nvCxnSpPr>
        <p:spPr>
          <a:xfrm>
            <a:off x="2627784" y="4005063"/>
            <a:ext cx="1" cy="109869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3158318-584D-0A49-9B0D-221466087F52}"/>
              </a:ext>
            </a:extLst>
          </p:cNvPr>
          <p:cNvCxnSpPr>
            <a:cxnSpLocks/>
            <a:stCxn id="12" idx="1"/>
            <a:endCxn id="10" idx="3"/>
          </p:cNvCxnSpPr>
          <p:nvPr/>
        </p:nvCxnSpPr>
        <p:spPr>
          <a:xfrm flipH="1">
            <a:off x="3826559" y="5578636"/>
            <a:ext cx="1718384" cy="1989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46299F0A-BF20-EF4E-9063-94D4E0B39655}"/>
              </a:ext>
            </a:extLst>
          </p:cNvPr>
          <p:cNvSpPr>
            <a:spLocks noChangeArrowheads="1"/>
          </p:cNvSpPr>
          <p:nvPr/>
        </p:nvSpPr>
        <p:spPr bwMode="auto">
          <a:xfrm>
            <a:off x="4536133" y="5103756"/>
            <a:ext cx="323900" cy="989540"/>
          </a:xfrm>
          <a:prstGeom prst="roundRect">
            <a:avLst>
              <a:gd name="adj" fmla="val 3899"/>
            </a:avLst>
          </a:prstGeom>
          <a:solidFill>
            <a:schemeClr val="accent6">
              <a:lumMod val="60000"/>
              <a:lumOff val="40000"/>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ECB48BA5-2922-0545-BD62-533D42B85E21}"/>
              </a:ext>
            </a:extLst>
          </p:cNvPr>
          <p:cNvSpPr txBox="1"/>
          <p:nvPr/>
        </p:nvSpPr>
        <p:spPr>
          <a:xfrm>
            <a:off x="618550" y="2618578"/>
            <a:ext cx="1750159"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Location A</a:t>
            </a:r>
          </a:p>
        </p:txBody>
      </p:sp>
      <p:sp>
        <p:nvSpPr>
          <p:cNvPr id="22" name="TextBox 21">
            <a:extLst>
              <a:ext uri="{FF2B5EF4-FFF2-40B4-BE49-F238E27FC236}">
                <a16:creationId xmlns:a16="http://schemas.microsoft.com/office/drawing/2014/main" id="{BD159FC2-7C5F-B54E-833C-D1AD1C5CC8F0}"/>
              </a:ext>
            </a:extLst>
          </p:cNvPr>
          <p:cNvSpPr txBox="1"/>
          <p:nvPr/>
        </p:nvSpPr>
        <p:spPr>
          <a:xfrm>
            <a:off x="4766057" y="2618578"/>
            <a:ext cx="1750159"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Location B</a:t>
            </a:r>
          </a:p>
        </p:txBody>
      </p:sp>
      <p:sp>
        <p:nvSpPr>
          <p:cNvPr id="23" name="TextBox 22">
            <a:extLst>
              <a:ext uri="{FF2B5EF4-FFF2-40B4-BE49-F238E27FC236}">
                <a16:creationId xmlns:a16="http://schemas.microsoft.com/office/drawing/2014/main" id="{86F97FC0-BD84-2E4C-B46E-14AEE04FF565}"/>
              </a:ext>
            </a:extLst>
          </p:cNvPr>
          <p:cNvSpPr txBox="1"/>
          <p:nvPr/>
        </p:nvSpPr>
        <p:spPr>
          <a:xfrm>
            <a:off x="3867791" y="4179107"/>
            <a:ext cx="1660583" cy="954107"/>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Database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mirror</a:t>
            </a:r>
          </a:p>
        </p:txBody>
      </p:sp>
      <p:cxnSp>
        <p:nvCxnSpPr>
          <p:cNvPr id="24" name="Straight Arrow Connector 23">
            <a:extLst>
              <a:ext uri="{FF2B5EF4-FFF2-40B4-BE49-F238E27FC236}">
                <a16:creationId xmlns:a16="http://schemas.microsoft.com/office/drawing/2014/main" id="{FBBAB443-F498-7E42-8D26-FEDA7D487864}"/>
              </a:ext>
            </a:extLst>
          </p:cNvPr>
          <p:cNvCxnSpPr>
            <a:cxnSpLocks/>
            <a:endCxn id="9" idx="0"/>
          </p:cNvCxnSpPr>
          <p:nvPr/>
        </p:nvCxnSpPr>
        <p:spPr>
          <a:xfrm>
            <a:off x="2627784" y="2221032"/>
            <a:ext cx="0" cy="947754"/>
          </a:xfrm>
          <a:prstGeom prst="straightConnector1">
            <a:avLst/>
          </a:prstGeom>
          <a:ln w="381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EED71B6-7461-AA41-9205-2128F3D808DD}"/>
              </a:ext>
            </a:extLst>
          </p:cNvPr>
          <p:cNvCxnSpPr>
            <a:cxnSpLocks/>
            <a:endCxn id="11" idx="0"/>
          </p:cNvCxnSpPr>
          <p:nvPr/>
        </p:nvCxnSpPr>
        <p:spPr>
          <a:xfrm>
            <a:off x="6743717" y="2221032"/>
            <a:ext cx="0" cy="927864"/>
          </a:xfrm>
          <a:prstGeom prst="straightConnector1">
            <a:avLst/>
          </a:prstGeom>
          <a:ln w="381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93893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b="1" dirty="0">
                <a:solidFill>
                  <a:srgbClr val="C00000"/>
                </a:solidFill>
              </a:rPr>
              <a:t>Resilience</a:t>
            </a:r>
            <a:r>
              <a:rPr lang="en-US" dirty="0"/>
              <a:t> relies on </a:t>
            </a:r>
            <a:r>
              <a:rPr lang="en-US" dirty="0">
                <a:solidFill>
                  <a:srgbClr val="C00000"/>
                </a:solidFill>
              </a:rPr>
              <a:t>redundancy</a:t>
            </a:r>
            <a:r>
              <a:rPr lang="en-US" dirty="0"/>
              <a:t>:</a:t>
            </a:r>
          </a:p>
          <a:p>
            <a:pPr lvl="1"/>
            <a:r>
              <a:rPr lang="en-US" dirty="0"/>
              <a:t>Replicas of the software and data are maintained in different locations.</a:t>
            </a:r>
          </a:p>
          <a:p>
            <a:pPr lvl="1"/>
            <a:r>
              <a:rPr lang="en-US" dirty="0"/>
              <a:t>Database updates are mirrored so that the standby database is a working copy of the operational database.</a:t>
            </a:r>
          </a:p>
          <a:p>
            <a:pPr lvl="1"/>
            <a:r>
              <a:rPr lang="en-US" dirty="0"/>
              <a:t>A system monitor continually checks the system status. It can switch to the standby system automatically if the operational system fails.</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171386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You should use </a:t>
            </a:r>
            <a:r>
              <a:rPr lang="en-US" b="1" dirty="0">
                <a:solidFill>
                  <a:srgbClr val="C00000"/>
                </a:solidFill>
              </a:rPr>
              <a:t>redundant virtual servers</a:t>
            </a:r>
            <a:r>
              <a:rPr lang="en-US" dirty="0"/>
              <a:t> that are not hosted on the same physical computer and locate servers in different locations.</a:t>
            </a:r>
          </a:p>
          <a:p>
            <a:pPr lvl="1"/>
            <a:r>
              <a:rPr lang="en-US" sz="3200" dirty="0"/>
              <a:t>Ideally, these servers should be located in different data centers. </a:t>
            </a:r>
          </a:p>
          <a:p>
            <a:pPr lvl="1"/>
            <a:r>
              <a:rPr lang="en-US" sz="3200" dirty="0"/>
              <a:t>If a physical server fails or if there is a wider data center failure, then operation can be switched automatically to the software copies elsewhere.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0677476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System structure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An </a:t>
            </a:r>
            <a:r>
              <a:rPr lang="en-US" b="1" dirty="0">
                <a:solidFill>
                  <a:srgbClr val="C00000"/>
                </a:solidFill>
              </a:rPr>
              <a:t>object-oriented</a:t>
            </a:r>
            <a:r>
              <a:rPr lang="en-US" dirty="0"/>
              <a:t> approach to software engineering has been that been extensively used for the development of client-server systems built around a shared database. </a:t>
            </a:r>
          </a:p>
          <a:p>
            <a:r>
              <a:rPr lang="en-US" dirty="0"/>
              <a:t>The system itself is, logically, a </a:t>
            </a:r>
            <a:r>
              <a:rPr lang="en-US" b="1" dirty="0">
                <a:solidFill>
                  <a:srgbClr val="C00000"/>
                </a:solidFill>
              </a:rPr>
              <a:t>monolithic</a:t>
            </a:r>
            <a:r>
              <a:rPr lang="en-US" dirty="0">
                <a:solidFill>
                  <a:srgbClr val="C00000"/>
                </a:solidFill>
              </a:rPr>
              <a:t> system</a:t>
            </a:r>
            <a:r>
              <a:rPr lang="en-US" dirty="0"/>
              <a:t> with distribution across multiple servers running large software components. The traditional </a:t>
            </a:r>
            <a:r>
              <a:rPr lang="en-US" dirty="0">
                <a:solidFill>
                  <a:srgbClr val="C00000"/>
                </a:solidFill>
              </a:rPr>
              <a:t>multi-tier client server architecture </a:t>
            </a:r>
            <a:r>
              <a:rPr lang="en-US" dirty="0"/>
              <a:t>is based on this </a:t>
            </a:r>
            <a:r>
              <a:rPr lang="en-US" dirty="0">
                <a:solidFill>
                  <a:srgbClr val="C00000"/>
                </a:solidFill>
              </a:rPr>
              <a:t>distributed system model</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03713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System structure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1302420"/>
            <a:ext cx="8712968" cy="5217443"/>
          </a:xfrm>
        </p:spPr>
        <p:txBody>
          <a:bodyPr/>
          <a:lstStyle/>
          <a:p>
            <a:r>
              <a:rPr lang="en-US" dirty="0"/>
              <a:t>The alternative to a monolithic approach to software organization is a </a:t>
            </a:r>
            <a:r>
              <a:rPr lang="en-US" b="1" dirty="0">
                <a:solidFill>
                  <a:srgbClr val="C00000"/>
                </a:solidFill>
              </a:rPr>
              <a:t>service-oriented</a:t>
            </a:r>
            <a:r>
              <a:rPr lang="en-US" dirty="0"/>
              <a:t> approach where the system is </a:t>
            </a:r>
            <a:r>
              <a:rPr lang="en-US" dirty="0">
                <a:solidFill>
                  <a:srgbClr val="C00000"/>
                </a:solidFill>
              </a:rPr>
              <a:t>decomposed</a:t>
            </a:r>
            <a:r>
              <a:rPr lang="en-US" dirty="0"/>
              <a:t> into </a:t>
            </a:r>
            <a:r>
              <a:rPr lang="en-US" dirty="0">
                <a:solidFill>
                  <a:srgbClr val="C00000"/>
                </a:solidFill>
              </a:rPr>
              <a:t>fine-grain, stateless  services</a:t>
            </a:r>
            <a:r>
              <a:rPr lang="en-US" dirty="0"/>
              <a:t>. </a:t>
            </a:r>
          </a:p>
          <a:p>
            <a:pPr lvl="1"/>
            <a:r>
              <a:rPr lang="en-US" sz="3200" dirty="0"/>
              <a:t>Because it is stateless, each service is independent and can be replicated, distributed and migrated from one server to another. </a:t>
            </a:r>
          </a:p>
          <a:p>
            <a:pPr lvl="1"/>
            <a:r>
              <a:rPr lang="en-US" sz="3200" dirty="0"/>
              <a:t>The service-oriented approach is particularly suitable for cloud-based software, with services deployed in containers.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029545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Cloud platform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215516" y="908720"/>
            <a:ext cx="8712968" cy="5611143"/>
          </a:xfrm>
        </p:spPr>
        <p:txBody>
          <a:bodyPr/>
          <a:lstStyle/>
          <a:p>
            <a:r>
              <a:rPr lang="en-US" sz="2600" dirty="0"/>
              <a:t>Cloud platforms include general-purpose clouds such as </a:t>
            </a:r>
            <a:r>
              <a:rPr lang="en-US" sz="2600" b="1" dirty="0">
                <a:solidFill>
                  <a:srgbClr val="C00000"/>
                </a:solidFill>
              </a:rPr>
              <a:t>Amazon Web Services </a:t>
            </a:r>
            <a:r>
              <a:rPr lang="en-US" sz="2600" dirty="0"/>
              <a:t>or lesser known platforms oriented around a specific application, such as the </a:t>
            </a:r>
            <a:r>
              <a:rPr lang="en-US" sz="2600" b="1" dirty="0">
                <a:solidFill>
                  <a:srgbClr val="C00000"/>
                </a:solidFill>
              </a:rPr>
              <a:t>SAP Cloud Platform</a:t>
            </a:r>
            <a:r>
              <a:rPr lang="en-US" sz="2600" dirty="0"/>
              <a:t>. There are also smaller national providers that provide more limited services but who may be more willing to adapt their services to the needs of different customers. </a:t>
            </a:r>
          </a:p>
          <a:p>
            <a:r>
              <a:rPr lang="en-US" sz="2600" dirty="0"/>
              <a:t>There is no ‘best’ platform and you should choose a cloud provider based on your background and experience, the type of product that you are developing and the expectations of your customers. </a:t>
            </a:r>
          </a:p>
          <a:p>
            <a:r>
              <a:rPr lang="en-US" sz="2600" dirty="0"/>
              <a:t>You need to consider both technical issues and business issues when choosing a cloud platform for your product.</a:t>
            </a:r>
          </a:p>
          <a:p>
            <a:endParaRPr lang="en-US" sz="2600" dirty="0"/>
          </a:p>
          <a:p>
            <a:endParaRPr lang="en-US" sz="2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435870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260648"/>
            <a:ext cx="8229600" cy="949995"/>
          </a:xfrm>
        </p:spPr>
        <p:txBody>
          <a:bodyPr/>
          <a:lstStyle/>
          <a:p>
            <a:r>
              <a:rPr lang="en-US" dirty="0">
                <a:solidFill>
                  <a:schemeClr val="tx2"/>
                </a:solidFill>
              </a:rPr>
              <a:t>Technical issues in </a:t>
            </a:r>
            <a:br>
              <a:rPr lang="en-US" dirty="0">
                <a:solidFill>
                  <a:schemeClr val="tx2"/>
                </a:solidFill>
              </a:rPr>
            </a:br>
            <a:r>
              <a:rPr lang="en-US" dirty="0">
                <a:solidFill>
                  <a:schemeClr val="tx2"/>
                </a:solidFill>
              </a:rPr>
              <a:t>cloud platform choice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C5D17CE5-809E-054D-9DBD-4E8FD2DF4F5E}"/>
              </a:ext>
            </a:extLst>
          </p:cNvPr>
          <p:cNvSpPr/>
          <p:nvPr/>
        </p:nvSpPr>
        <p:spPr>
          <a:xfrm>
            <a:off x="3347864" y="2871192"/>
            <a:ext cx="2286000" cy="2286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rgbClr val="C00000"/>
                </a:solidFill>
              </a:rPr>
              <a:t>Cloud </a:t>
            </a:r>
          </a:p>
          <a:p>
            <a:pPr algn="ctr"/>
            <a:r>
              <a:rPr lang="en-US" sz="2800" b="1" dirty="0">
                <a:solidFill>
                  <a:srgbClr val="C00000"/>
                </a:solidFill>
              </a:rPr>
              <a:t>platform</a:t>
            </a:r>
          </a:p>
          <a:p>
            <a:pPr algn="ctr"/>
            <a:r>
              <a:rPr lang="en-US" sz="2800" b="1" dirty="0">
                <a:solidFill>
                  <a:srgbClr val="C00000"/>
                </a:solidFill>
              </a:rPr>
              <a:t>choice</a:t>
            </a:r>
          </a:p>
        </p:txBody>
      </p:sp>
      <p:cxnSp>
        <p:nvCxnSpPr>
          <p:cNvPr id="9" name="Straight Arrow Connector 8">
            <a:extLst>
              <a:ext uri="{FF2B5EF4-FFF2-40B4-BE49-F238E27FC236}">
                <a16:creationId xmlns:a16="http://schemas.microsoft.com/office/drawing/2014/main" id="{8EF13C2F-B459-E942-AC47-342CAD1DD4B9}"/>
              </a:ext>
            </a:extLst>
          </p:cNvPr>
          <p:cNvCxnSpPr>
            <a:cxnSpLocks/>
            <a:stCxn id="11" idx="1"/>
            <a:endCxn id="8" idx="7"/>
          </p:cNvCxnSpPr>
          <p:nvPr/>
        </p:nvCxnSpPr>
        <p:spPr>
          <a:xfrm flipH="1">
            <a:off x="5299087" y="2455593"/>
            <a:ext cx="701981"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6A4BDDC-4AC7-3648-85A7-81C29DD2EC11}"/>
              </a:ext>
            </a:extLst>
          </p:cNvPr>
          <p:cNvCxnSpPr>
            <a:cxnSpLocks/>
            <a:stCxn id="12" idx="3"/>
            <a:endCxn id="8" idx="1"/>
          </p:cNvCxnSpPr>
          <p:nvPr/>
        </p:nvCxnSpPr>
        <p:spPr>
          <a:xfrm>
            <a:off x="3115001" y="2455593"/>
            <a:ext cx="567640"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82F1D68D-9371-364F-BD01-9CA2008D94AA}"/>
              </a:ext>
            </a:extLst>
          </p:cNvPr>
          <p:cNvSpPr>
            <a:spLocks noChangeArrowheads="1"/>
          </p:cNvSpPr>
          <p:nvPr/>
        </p:nvSpPr>
        <p:spPr bwMode="auto">
          <a:xfrm>
            <a:off x="6001068"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Resilience</a:t>
            </a:r>
          </a:p>
        </p:txBody>
      </p:sp>
      <p:sp>
        <p:nvSpPr>
          <p:cNvPr id="12" name="Rounded Rectangle 11">
            <a:extLst>
              <a:ext uri="{FF2B5EF4-FFF2-40B4-BE49-F238E27FC236}">
                <a16:creationId xmlns:a16="http://schemas.microsoft.com/office/drawing/2014/main" id="{747B16C4-634C-6040-B8E0-824DA1FFE028}"/>
              </a:ext>
            </a:extLst>
          </p:cNvPr>
          <p:cNvSpPr>
            <a:spLocks noChangeArrowheads="1"/>
          </p:cNvSpPr>
          <p:nvPr/>
        </p:nvSpPr>
        <p:spPr bwMode="auto">
          <a:xfrm>
            <a:off x="685959"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Expected load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and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load predictability</a:t>
            </a:r>
          </a:p>
        </p:txBody>
      </p:sp>
      <p:sp>
        <p:nvSpPr>
          <p:cNvPr id="13" name="Rounded Rectangle 12">
            <a:extLst>
              <a:ext uri="{FF2B5EF4-FFF2-40B4-BE49-F238E27FC236}">
                <a16:creationId xmlns:a16="http://schemas.microsoft.com/office/drawing/2014/main" id="{114A7325-7128-DD49-8B88-CBDEB940DB82}"/>
              </a:ext>
            </a:extLst>
          </p:cNvPr>
          <p:cNvSpPr>
            <a:spLocks noChangeArrowheads="1"/>
          </p:cNvSpPr>
          <p:nvPr/>
        </p:nvSpPr>
        <p:spPr bwMode="auto">
          <a:xfrm>
            <a:off x="702996"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Supported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cloud services</a:t>
            </a:r>
          </a:p>
        </p:txBody>
      </p:sp>
      <p:sp>
        <p:nvSpPr>
          <p:cNvPr id="14" name="Rounded Rectangle 13">
            <a:extLst>
              <a:ext uri="{FF2B5EF4-FFF2-40B4-BE49-F238E27FC236}">
                <a16:creationId xmlns:a16="http://schemas.microsoft.com/office/drawing/2014/main" id="{D03FE740-1BFF-0F44-9A45-3C412183FE06}"/>
              </a:ext>
            </a:extLst>
          </p:cNvPr>
          <p:cNvSpPr>
            <a:spLocks noChangeArrowheads="1"/>
          </p:cNvSpPr>
          <p:nvPr/>
        </p:nvSpPr>
        <p:spPr bwMode="auto">
          <a:xfrm>
            <a:off x="6001068"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Privacy and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data protection</a:t>
            </a:r>
          </a:p>
        </p:txBody>
      </p:sp>
      <p:cxnSp>
        <p:nvCxnSpPr>
          <p:cNvPr id="15" name="Straight Arrow Connector 14">
            <a:extLst>
              <a:ext uri="{FF2B5EF4-FFF2-40B4-BE49-F238E27FC236}">
                <a16:creationId xmlns:a16="http://schemas.microsoft.com/office/drawing/2014/main" id="{76562D34-9316-854B-B881-0699D40AC9D8}"/>
              </a:ext>
            </a:extLst>
          </p:cNvPr>
          <p:cNvCxnSpPr>
            <a:cxnSpLocks/>
            <a:stCxn id="13" idx="3"/>
            <a:endCxn id="8" idx="3"/>
          </p:cNvCxnSpPr>
          <p:nvPr/>
        </p:nvCxnSpPr>
        <p:spPr>
          <a:xfrm flipV="1">
            <a:off x="3132038" y="4822415"/>
            <a:ext cx="550603"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80A2FB6-6FC7-5C45-817E-731A13ED9175}"/>
              </a:ext>
            </a:extLst>
          </p:cNvPr>
          <p:cNvCxnSpPr>
            <a:cxnSpLocks/>
            <a:stCxn id="14" idx="1"/>
            <a:endCxn id="8" idx="5"/>
          </p:cNvCxnSpPr>
          <p:nvPr/>
        </p:nvCxnSpPr>
        <p:spPr>
          <a:xfrm flipH="1" flipV="1">
            <a:off x="5299087" y="4822415"/>
            <a:ext cx="701981"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6837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1152128"/>
          </a:xfrm>
        </p:spPr>
        <p:txBody>
          <a:bodyPr/>
          <a:lstStyle/>
          <a:p>
            <a:r>
              <a:rPr lang="en-US" dirty="0">
                <a:solidFill>
                  <a:schemeClr val="tx2"/>
                </a:solidFill>
              </a:rPr>
              <a:t>Business issues in </a:t>
            </a:r>
            <a:br>
              <a:rPr lang="en-US" dirty="0">
                <a:solidFill>
                  <a:schemeClr val="tx2"/>
                </a:solidFill>
              </a:rPr>
            </a:br>
            <a:r>
              <a:rPr lang="en-US" dirty="0">
                <a:solidFill>
                  <a:schemeClr val="tx2"/>
                </a:solidFill>
              </a:rPr>
              <a:t>cloud platform choice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5" name="Freeform 4">
            <a:extLst>
              <a:ext uri="{FF2B5EF4-FFF2-40B4-BE49-F238E27FC236}">
                <a16:creationId xmlns:a16="http://schemas.microsoft.com/office/drawing/2014/main" id="{FAEA1E65-E4CF-5F48-B1D7-1526D270B9D6}"/>
              </a:ext>
            </a:extLst>
          </p:cNvPr>
          <p:cNvSpPr/>
          <p:nvPr/>
        </p:nvSpPr>
        <p:spPr>
          <a:xfrm>
            <a:off x="2596005" y="2010827"/>
            <a:ext cx="4174435" cy="3564835"/>
          </a:xfrm>
          <a:custGeom>
            <a:avLst/>
            <a:gdLst>
              <a:gd name="connsiteX0" fmla="*/ 2080591 w 4174435"/>
              <a:gd name="connsiteY0" fmla="*/ 0 h 3564835"/>
              <a:gd name="connsiteX1" fmla="*/ 2729948 w 4174435"/>
              <a:gd name="connsiteY1" fmla="*/ 1179443 h 3564835"/>
              <a:gd name="connsiteX2" fmla="*/ 4174435 w 4174435"/>
              <a:gd name="connsiteY2" fmla="*/ 1351722 h 3564835"/>
              <a:gd name="connsiteX3" fmla="*/ 3127513 w 4174435"/>
              <a:gd name="connsiteY3" fmla="*/ 2239617 h 3564835"/>
              <a:gd name="connsiteX4" fmla="*/ 3366052 w 4174435"/>
              <a:gd name="connsiteY4" fmla="*/ 3564835 h 3564835"/>
              <a:gd name="connsiteX5" fmla="*/ 2093844 w 4174435"/>
              <a:gd name="connsiteY5" fmla="*/ 2955235 h 3564835"/>
              <a:gd name="connsiteX6" fmla="*/ 795131 w 4174435"/>
              <a:gd name="connsiteY6" fmla="*/ 3564835 h 3564835"/>
              <a:gd name="connsiteX7" fmla="*/ 1020417 w 4174435"/>
              <a:gd name="connsiteY7" fmla="*/ 2213113 h 3564835"/>
              <a:gd name="connsiteX8" fmla="*/ 0 w 4174435"/>
              <a:gd name="connsiteY8" fmla="*/ 1351722 h 3564835"/>
              <a:gd name="connsiteX9" fmla="*/ 1457739 w 4174435"/>
              <a:gd name="connsiteY9" fmla="*/ 1152939 h 3564835"/>
              <a:gd name="connsiteX10" fmla="*/ 2080591 w 4174435"/>
              <a:gd name="connsiteY10" fmla="*/ 0 h 3564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74435" h="3564835">
                <a:moveTo>
                  <a:pt x="2080591" y="0"/>
                </a:moveTo>
                <a:lnTo>
                  <a:pt x="2729948" y="1179443"/>
                </a:lnTo>
                <a:lnTo>
                  <a:pt x="4174435" y="1351722"/>
                </a:lnTo>
                <a:lnTo>
                  <a:pt x="3127513" y="2239617"/>
                </a:lnTo>
                <a:lnTo>
                  <a:pt x="3366052" y="3564835"/>
                </a:lnTo>
                <a:lnTo>
                  <a:pt x="2093844" y="2955235"/>
                </a:lnTo>
                <a:lnTo>
                  <a:pt x="795131" y="3564835"/>
                </a:lnTo>
                <a:lnTo>
                  <a:pt x="1020417" y="2213113"/>
                </a:lnTo>
                <a:lnTo>
                  <a:pt x="0" y="1351722"/>
                </a:lnTo>
                <a:lnTo>
                  <a:pt x="1457739" y="1152939"/>
                </a:lnTo>
                <a:lnTo>
                  <a:pt x="2080591" y="0"/>
                </a:lnTo>
                <a:close/>
              </a:path>
            </a:pathLst>
          </a:custGeom>
          <a:solidFill>
            <a:srgbClr val="FFC000"/>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solidFill>
                <a:schemeClr val="tx2"/>
              </a:solidFill>
            </a:endParaRPr>
          </a:p>
          <a:p>
            <a:pPr algn="ctr"/>
            <a:r>
              <a:rPr lang="en-US" sz="4000" b="1" dirty="0">
                <a:solidFill>
                  <a:srgbClr val="FF0000"/>
                </a:solidFill>
              </a:rPr>
              <a:t>Business </a:t>
            </a:r>
            <a:br>
              <a:rPr lang="en-US" sz="4000" b="1" dirty="0">
                <a:solidFill>
                  <a:srgbClr val="FF0000"/>
                </a:solidFill>
              </a:rPr>
            </a:br>
            <a:r>
              <a:rPr lang="en-US" sz="4000" b="1" dirty="0">
                <a:solidFill>
                  <a:srgbClr val="FF0000"/>
                </a:solidFill>
              </a:rPr>
              <a:t>issues</a:t>
            </a:r>
          </a:p>
        </p:txBody>
      </p:sp>
      <p:sp>
        <p:nvSpPr>
          <p:cNvPr id="8" name="TextBox 7">
            <a:extLst>
              <a:ext uri="{FF2B5EF4-FFF2-40B4-BE49-F238E27FC236}">
                <a16:creationId xmlns:a16="http://schemas.microsoft.com/office/drawing/2014/main" id="{B4842D18-EFB0-6943-83AA-4148DEE59BDE}"/>
              </a:ext>
            </a:extLst>
          </p:cNvPr>
          <p:cNvSpPr txBox="1"/>
          <p:nvPr/>
        </p:nvSpPr>
        <p:spPr>
          <a:xfrm>
            <a:off x="4267499" y="1487607"/>
            <a:ext cx="831446" cy="523220"/>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Cost</a:t>
            </a:r>
          </a:p>
        </p:txBody>
      </p:sp>
      <p:sp>
        <p:nvSpPr>
          <p:cNvPr id="9" name="TextBox 8">
            <a:extLst>
              <a:ext uri="{FF2B5EF4-FFF2-40B4-BE49-F238E27FC236}">
                <a16:creationId xmlns:a16="http://schemas.microsoft.com/office/drawing/2014/main" id="{42DB7EB6-6A13-CA40-8C28-BFB50F2258F1}"/>
              </a:ext>
            </a:extLst>
          </p:cNvPr>
          <p:cNvSpPr txBox="1"/>
          <p:nvPr/>
        </p:nvSpPr>
        <p:spPr>
          <a:xfrm>
            <a:off x="6841965" y="2420888"/>
            <a:ext cx="1719638"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Target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customers</a:t>
            </a:r>
          </a:p>
        </p:txBody>
      </p:sp>
      <p:sp>
        <p:nvSpPr>
          <p:cNvPr id="10" name="TextBox 9">
            <a:extLst>
              <a:ext uri="{FF2B5EF4-FFF2-40B4-BE49-F238E27FC236}">
                <a16:creationId xmlns:a16="http://schemas.microsoft.com/office/drawing/2014/main" id="{4071E49F-92DE-AF47-AC3F-ADB05EFD640E}"/>
              </a:ext>
            </a:extLst>
          </p:cNvPr>
          <p:cNvSpPr txBox="1"/>
          <p:nvPr/>
        </p:nvSpPr>
        <p:spPr>
          <a:xfrm>
            <a:off x="5364088" y="5667872"/>
            <a:ext cx="2525050"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Portability and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cloud migration</a:t>
            </a:r>
          </a:p>
        </p:txBody>
      </p:sp>
      <p:sp>
        <p:nvSpPr>
          <p:cNvPr id="11" name="TextBox 10">
            <a:extLst>
              <a:ext uri="{FF2B5EF4-FFF2-40B4-BE49-F238E27FC236}">
                <a16:creationId xmlns:a16="http://schemas.microsoft.com/office/drawing/2014/main" id="{31E4D667-ED43-9542-9950-03ECFA06E9D9}"/>
              </a:ext>
            </a:extLst>
          </p:cNvPr>
          <p:cNvSpPr txBox="1"/>
          <p:nvPr/>
        </p:nvSpPr>
        <p:spPr>
          <a:xfrm>
            <a:off x="1848237" y="5667872"/>
            <a:ext cx="2152833"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Service-level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agreements</a:t>
            </a:r>
          </a:p>
        </p:txBody>
      </p:sp>
      <p:sp>
        <p:nvSpPr>
          <p:cNvPr id="12" name="TextBox 11">
            <a:extLst>
              <a:ext uri="{FF2B5EF4-FFF2-40B4-BE49-F238E27FC236}">
                <a16:creationId xmlns:a16="http://schemas.microsoft.com/office/drawing/2014/main" id="{D982DE85-942A-8340-A6B9-DD41F3825935}"/>
              </a:ext>
            </a:extLst>
          </p:cNvPr>
          <p:cNvSpPr txBox="1"/>
          <p:nvPr/>
        </p:nvSpPr>
        <p:spPr>
          <a:xfrm>
            <a:off x="1095318" y="2420888"/>
            <a:ext cx="1820498"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Developer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experience</a:t>
            </a:r>
          </a:p>
        </p:txBody>
      </p:sp>
    </p:spTree>
    <p:extLst>
      <p:ext uri="{BB962C8B-B14F-4D97-AF65-F5344CB8AC3E}">
        <p14:creationId xmlns:p14="http://schemas.microsoft.com/office/powerpoint/2010/main" val="508757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09575553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dirty="0"/>
              <a:t>The </a:t>
            </a:r>
            <a:r>
              <a:rPr lang="en-US" b="1" dirty="0">
                <a:solidFill>
                  <a:srgbClr val="C00000"/>
                </a:solidFill>
              </a:rPr>
              <a:t>cloud</a:t>
            </a:r>
            <a:r>
              <a:rPr lang="en-US" dirty="0"/>
              <a:t> is made up of a large number of </a:t>
            </a:r>
            <a:r>
              <a:rPr lang="en-US" b="1" dirty="0">
                <a:solidFill>
                  <a:srgbClr val="C00000"/>
                </a:solidFill>
              </a:rPr>
              <a:t>virtual servers</a:t>
            </a:r>
            <a:r>
              <a:rPr lang="en-US" dirty="0"/>
              <a:t> that you can rent for your own use. You and your customers access these servers remotely over the internet and pay for the amount of server time used.</a:t>
            </a:r>
          </a:p>
          <a:p>
            <a:r>
              <a:rPr lang="en-US" b="1" dirty="0">
                <a:solidFill>
                  <a:srgbClr val="C00000"/>
                </a:solidFill>
              </a:rPr>
              <a:t>Virtualization</a:t>
            </a:r>
            <a:r>
              <a:rPr lang="en-US" dirty="0"/>
              <a:t> is a technology that allows </a:t>
            </a:r>
            <a:r>
              <a:rPr lang="en-US" dirty="0">
                <a:solidFill>
                  <a:srgbClr val="C00000"/>
                </a:solidFill>
              </a:rPr>
              <a:t>multiple server instances</a:t>
            </a:r>
            <a:r>
              <a:rPr lang="en-US" dirty="0"/>
              <a:t> to be run on the same </a:t>
            </a:r>
            <a:r>
              <a:rPr lang="en-US" dirty="0">
                <a:solidFill>
                  <a:srgbClr val="C00000"/>
                </a:solidFill>
              </a:rPr>
              <a:t>physical computer</a:t>
            </a:r>
            <a:r>
              <a:rPr lang="en-US" dirty="0"/>
              <a:t>. This means that you can create isolated instances of your software for deployment on the cloud.</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90</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2439489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b="1" dirty="0">
                <a:solidFill>
                  <a:srgbClr val="C00000"/>
                </a:solidFill>
              </a:rPr>
              <a:t>Virtual machines </a:t>
            </a:r>
            <a:r>
              <a:rPr lang="en-US" dirty="0"/>
              <a:t>are </a:t>
            </a:r>
            <a:r>
              <a:rPr lang="en-US" dirty="0">
                <a:solidFill>
                  <a:srgbClr val="C00000"/>
                </a:solidFill>
              </a:rPr>
              <a:t>physical server replicas</a:t>
            </a:r>
            <a:r>
              <a:rPr lang="en-US" dirty="0"/>
              <a:t> on which you run your own operating system, technology stack and applications. </a:t>
            </a:r>
          </a:p>
          <a:p>
            <a:r>
              <a:rPr lang="en-US" b="1" dirty="0">
                <a:solidFill>
                  <a:srgbClr val="C00000"/>
                </a:solidFill>
              </a:rPr>
              <a:t>Containers</a:t>
            </a:r>
            <a:r>
              <a:rPr lang="en-US" dirty="0"/>
              <a:t> are a </a:t>
            </a:r>
            <a:r>
              <a:rPr lang="en-US" dirty="0">
                <a:solidFill>
                  <a:srgbClr val="C00000"/>
                </a:solidFill>
              </a:rPr>
              <a:t>lightweight virtualization technology</a:t>
            </a:r>
            <a:r>
              <a:rPr lang="en-US" dirty="0"/>
              <a:t> that allow </a:t>
            </a:r>
            <a:r>
              <a:rPr lang="en-US" dirty="0">
                <a:solidFill>
                  <a:schemeClr val="accent1"/>
                </a:solidFill>
              </a:rPr>
              <a:t>rapid replication and deployment of virtual servers</a:t>
            </a:r>
            <a:r>
              <a:rPr lang="en-US" dirty="0"/>
              <a:t>. All containers run the same operating system. </a:t>
            </a:r>
            <a:r>
              <a:rPr lang="en-US" b="1" dirty="0">
                <a:solidFill>
                  <a:srgbClr val="C00000"/>
                </a:solidFill>
              </a:rPr>
              <a:t>Docker</a:t>
            </a:r>
            <a:r>
              <a:rPr lang="en-US" dirty="0"/>
              <a:t> is currently the most widely used container technology.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91</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3019333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dirty="0"/>
              <a:t>A fundamental feature of the cloud is that ‘</a:t>
            </a:r>
            <a:r>
              <a:rPr lang="en-US" dirty="0">
                <a:solidFill>
                  <a:srgbClr val="C00000"/>
                </a:solidFill>
              </a:rPr>
              <a:t>everything</a:t>
            </a:r>
            <a:r>
              <a:rPr lang="en-US" dirty="0"/>
              <a:t>’ can be delivered </a:t>
            </a:r>
            <a:r>
              <a:rPr lang="en-US" b="1" dirty="0">
                <a:solidFill>
                  <a:srgbClr val="C00000"/>
                </a:solidFill>
              </a:rPr>
              <a:t>as a service </a:t>
            </a:r>
            <a:r>
              <a:rPr lang="en-US" dirty="0"/>
              <a:t>and accessed over the internet. A service is </a:t>
            </a:r>
            <a:r>
              <a:rPr lang="en-US" dirty="0">
                <a:solidFill>
                  <a:schemeClr val="accent1"/>
                </a:solidFill>
              </a:rPr>
              <a:t>rented</a:t>
            </a:r>
            <a:r>
              <a:rPr lang="en-US" dirty="0"/>
              <a:t> rather than owned and is shared with other users.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92</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91027107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2800" b="1" dirty="0">
                <a:solidFill>
                  <a:srgbClr val="C00000"/>
                </a:solidFill>
              </a:rPr>
              <a:t>Infrastructure as a service (IaaS) </a:t>
            </a:r>
            <a:r>
              <a:rPr lang="en-US" sz="2800" dirty="0"/>
              <a:t>means computing, storage and other services are available over the cloud. There is no need to run your own physical servers. </a:t>
            </a:r>
          </a:p>
          <a:p>
            <a:r>
              <a:rPr lang="en-US" sz="2800" b="1" dirty="0">
                <a:solidFill>
                  <a:srgbClr val="C00000"/>
                </a:solidFill>
              </a:rPr>
              <a:t>Platform as a service (PaaS) </a:t>
            </a:r>
            <a:r>
              <a:rPr lang="en-US" sz="2800" dirty="0"/>
              <a:t>means using services provided by a cloud platform vendor to make it possible to auto-scale your software in response to demand.</a:t>
            </a:r>
          </a:p>
          <a:p>
            <a:r>
              <a:rPr lang="en-US" sz="2800" b="1" dirty="0">
                <a:solidFill>
                  <a:srgbClr val="C00000"/>
                </a:solidFill>
              </a:rPr>
              <a:t>Software as a service (SaaS) </a:t>
            </a:r>
            <a:r>
              <a:rPr lang="en-US" sz="2800" dirty="0"/>
              <a:t>means that application software is delivered as a service to users. This has important benefits for users, such as lower capital costs, and software vendors, such as simpler deployment of new software releases.</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93</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0932672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2800" b="1" dirty="0">
                <a:solidFill>
                  <a:srgbClr val="C00000"/>
                </a:solidFill>
              </a:rPr>
              <a:t>Multitenant systems </a:t>
            </a:r>
            <a:r>
              <a:rPr lang="en-US" sz="2800" dirty="0"/>
              <a:t>are </a:t>
            </a:r>
            <a:r>
              <a:rPr lang="en-US" sz="2800" dirty="0">
                <a:solidFill>
                  <a:srgbClr val="C00000"/>
                </a:solidFill>
              </a:rPr>
              <a:t>SaaS </a:t>
            </a:r>
            <a:r>
              <a:rPr lang="en-US" sz="2800" dirty="0"/>
              <a:t>systems where all users share the same database, which may be adapted at run-time to their individual needs. Multi-instance systems are SaaS applications where each user has their own separate database.</a:t>
            </a:r>
          </a:p>
          <a:p>
            <a:r>
              <a:rPr lang="en-US" sz="2800" dirty="0"/>
              <a:t>The </a:t>
            </a:r>
            <a:r>
              <a:rPr lang="en-US" sz="2800" b="1" dirty="0">
                <a:solidFill>
                  <a:srgbClr val="C00000"/>
                </a:solidFill>
              </a:rPr>
              <a:t>key architectural issues </a:t>
            </a:r>
            <a:r>
              <a:rPr lang="en-US" sz="2800" dirty="0"/>
              <a:t>for cloud-based software are the </a:t>
            </a:r>
            <a:r>
              <a:rPr lang="en-US" sz="2800" b="1" dirty="0">
                <a:solidFill>
                  <a:srgbClr val="C00000"/>
                </a:solidFill>
              </a:rPr>
              <a:t>cloud platform </a:t>
            </a:r>
            <a:r>
              <a:rPr lang="en-US" sz="2800" dirty="0"/>
              <a:t>to be used, whether to use a </a:t>
            </a:r>
            <a:r>
              <a:rPr lang="en-US" sz="2800" b="1" dirty="0">
                <a:solidFill>
                  <a:srgbClr val="C00000"/>
                </a:solidFill>
              </a:rPr>
              <a:t>multitenant or multi-instance database</a:t>
            </a:r>
            <a:r>
              <a:rPr lang="en-US" sz="2800" dirty="0"/>
              <a:t>, the </a:t>
            </a:r>
            <a:r>
              <a:rPr lang="en-US" sz="2800" b="1" dirty="0" err="1">
                <a:solidFill>
                  <a:srgbClr val="C00000"/>
                </a:solidFill>
              </a:rPr>
              <a:t>scaleability</a:t>
            </a:r>
            <a:r>
              <a:rPr lang="en-US" sz="2800" dirty="0"/>
              <a:t> and </a:t>
            </a:r>
            <a:r>
              <a:rPr lang="en-US" sz="2800" b="1" dirty="0">
                <a:solidFill>
                  <a:srgbClr val="C00000"/>
                </a:solidFill>
              </a:rPr>
              <a:t>resilience</a:t>
            </a:r>
            <a:r>
              <a:rPr lang="en-US" sz="2800" dirty="0"/>
              <a:t> requirements, and whether to use objects or services as the basic components in the system.</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94</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266485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980728"/>
            <a:ext cx="8229600" cy="5746650"/>
          </a:xfrm>
        </p:spPr>
        <p:txBody>
          <a:bodyPr/>
          <a:lstStyle/>
          <a:p>
            <a:r>
              <a:rPr lang="en-US" altLang="zh-TW" sz="2200" dirty="0"/>
              <a:t>Ian Sommerville (2019), Engineering Software Products: An Introduction to Modern Software Engineering, Pearson.</a:t>
            </a:r>
          </a:p>
          <a:p>
            <a:r>
              <a:rPr lang="en-US" altLang="zh-TW" sz="2200" dirty="0"/>
              <a:t>Ian Sommerville (2015), Software Engineering, 10th Edition, Pearson.</a:t>
            </a:r>
          </a:p>
          <a:p>
            <a:r>
              <a:rPr lang="en-US" altLang="zh-TW" sz="2200" dirty="0"/>
              <a:t>Titus Winters, Tom </a:t>
            </a:r>
            <a:r>
              <a:rPr lang="en-US" altLang="zh-TW" sz="2200" dirty="0" err="1"/>
              <a:t>Manshreck</a:t>
            </a:r>
            <a:r>
              <a:rPr lang="en-US" altLang="zh-TW" sz="2200" dirty="0"/>
              <a:t>, and Hyrum Wright (2020), Software Engineering at Google: Lessons Learned from Programming Over Time, O'Reilly Media.</a:t>
            </a:r>
          </a:p>
          <a:p>
            <a:r>
              <a:rPr lang="en-US" sz="2200" dirty="0"/>
              <a:t>Project Management Institute (2021), A Guide to the Project Management Body of Knowledge (PMBOK Guide) – Seventh Edition and The Standard for Project Management, PMI</a:t>
            </a:r>
          </a:p>
          <a:p>
            <a:r>
              <a:rPr lang="en-US" sz="2200" dirty="0"/>
              <a:t>Project Management Institute (2017), A Guide to the Project Management Body of Knowledge (PMBOK Guide), Sixth Edition, Project Management Institute</a:t>
            </a:r>
          </a:p>
          <a:p>
            <a:r>
              <a:rPr lang="en-US" sz="2200" dirty="0"/>
              <a:t>Project Management Institute (2017), Agile Practice Guide, Project Management Institute</a:t>
            </a:r>
          </a:p>
          <a:p>
            <a:endParaRPr lang="en-US" sz="220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95</a:t>
            </a:fld>
            <a:endParaRPr lang="zh-TW" altLang="en-US"/>
          </a:p>
        </p:txBody>
      </p:sp>
    </p:spTree>
    <p:extLst>
      <p:ext uri="{BB962C8B-B14F-4D97-AF65-F5344CB8AC3E}">
        <p14:creationId xmlns:p14="http://schemas.microsoft.com/office/powerpoint/2010/main" val="644435263"/>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17434</TotalTime>
  <Words>7631</Words>
  <Application>Microsoft Macintosh PowerPoint</Application>
  <PresentationFormat>On-screen Show (4:3)</PresentationFormat>
  <Paragraphs>1019</Paragraphs>
  <Slides>95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95</vt:i4>
      </vt:variant>
    </vt:vector>
  </HeadingPairs>
  <TitlesOfParts>
    <vt:vector size="100" baseType="lpstr">
      <vt:lpstr>DFKai-SB</vt:lpstr>
      <vt:lpstr>DFKai-SB</vt:lpstr>
      <vt:lpstr>Arial</vt:lpstr>
      <vt:lpstr>Calibri</vt:lpstr>
      <vt:lpstr>Office 佈景主題</vt:lpstr>
      <vt:lpstr>軟體工程 (Software Engineering)</vt:lpstr>
      <vt:lpstr>PowerPoint Presentation</vt:lpstr>
      <vt:lpstr>PowerPoint Presentation</vt:lpstr>
      <vt:lpstr>PowerPoint Presentation</vt:lpstr>
      <vt:lpstr>Software Engineering  and  Project Management</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Cloud-Based Software: Virtualization and containers,  Everything as a service, Software as a service</vt:lpstr>
      <vt:lpstr>The cloud</vt:lpstr>
      <vt:lpstr>The cloud</vt:lpstr>
      <vt:lpstr>Cloud Software: Scaleability, elasticity and resilience</vt:lpstr>
      <vt:lpstr>Scaleability</vt:lpstr>
      <vt:lpstr>Elasticity</vt:lpstr>
      <vt:lpstr>Resilience</vt:lpstr>
      <vt:lpstr>Benefits of using the cloud for software development</vt:lpstr>
      <vt:lpstr>Virtual cloud servers</vt:lpstr>
      <vt:lpstr>Virtual cloud servers</vt:lpstr>
      <vt:lpstr>Implementing a virtual server as a Virtual Machine (VM)</vt:lpstr>
      <vt:lpstr>Container-based virtualization</vt:lpstr>
      <vt:lpstr>Container-based virtualization</vt:lpstr>
      <vt:lpstr>Using containers to provide isolated services</vt:lpstr>
      <vt:lpstr>VM</vt:lpstr>
      <vt:lpstr>Docker</vt:lpstr>
      <vt:lpstr>The Docker container system</vt:lpstr>
      <vt:lpstr>The elements of the  Docker container system</vt:lpstr>
      <vt:lpstr>The elements of the  Docker container system</vt:lpstr>
      <vt:lpstr>The elements of the  Docker container system</vt:lpstr>
      <vt:lpstr>Docker images</vt:lpstr>
      <vt:lpstr>Benefits of containers</vt:lpstr>
      <vt:lpstr>Benefits of containers</vt:lpstr>
      <vt:lpstr>Everything as a service</vt:lpstr>
      <vt:lpstr>Everything as a service</vt:lpstr>
      <vt:lpstr>Infrastructure as a service (IaaS)</vt:lpstr>
      <vt:lpstr>Platform as a service (PaaS) </vt:lpstr>
      <vt:lpstr>Software as a service (SaaS)</vt:lpstr>
      <vt:lpstr>Management responsibilities for IaaS and PaaS</vt:lpstr>
      <vt:lpstr>Software as a service</vt:lpstr>
      <vt:lpstr>Software as a service</vt:lpstr>
      <vt:lpstr>Benefits of SaaS for software product providers</vt:lpstr>
      <vt:lpstr>Benefits of SaaS for software product providers</vt:lpstr>
      <vt:lpstr>Advantages and disadvantages of SaaS for customers</vt:lpstr>
      <vt:lpstr>Data storage and management issues for SaaS</vt:lpstr>
      <vt:lpstr>Data storage and management issues for SaaS</vt:lpstr>
      <vt:lpstr>Design issues for software delivered as a service</vt:lpstr>
      <vt:lpstr>Multi-tenant systems</vt:lpstr>
      <vt:lpstr>Possible customisations for SaaS</vt:lpstr>
      <vt:lpstr>Possible customisations for SaaS</vt:lpstr>
      <vt:lpstr>Advantages of multi-tenant databases</vt:lpstr>
      <vt:lpstr>Disadvantages of multi-tenant databases</vt:lpstr>
      <vt:lpstr>User profiles for SaaS access</vt:lpstr>
      <vt:lpstr>Architectural decisions for cloud software engineering</vt:lpstr>
      <vt:lpstr>Questions to ask when choosing a database organization</vt:lpstr>
      <vt:lpstr>Questions to ask when choosing a database organization</vt:lpstr>
      <vt:lpstr>Questions to ask when choosing a database organization</vt:lpstr>
      <vt:lpstr>Questions to ask when choosing a database organization</vt:lpstr>
      <vt:lpstr>Scalability and resilience</vt:lpstr>
      <vt:lpstr>Scalability and resilience</vt:lpstr>
      <vt:lpstr>Using a standby system to  provide resilience</vt:lpstr>
      <vt:lpstr>Resilience</vt:lpstr>
      <vt:lpstr>Resilience</vt:lpstr>
      <vt:lpstr>System structure</vt:lpstr>
      <vt:lpstr>System structure</vt:lpstr>
      <vt:lpstr>Cloud platform</vt:lpstr>
      <vt:lpstr>Technical issues in  cloud platform choice</vt:lpstr>
      <vt:lpstr>Business issues in  cloud platform choice</vt:lpstr>
      <vt:lpstr>Summary</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imyday@gmail.com</cp:lastModifiedBy>
  <cp:revision>1034</cp:revision>
  <cp:lastPrinted>2020-09-14T23:32:07Z</cp:lastPrinted>
  <dcterms:created xsi:type="dcterms:W3CDTF">2011-02-14T23:24:00Z</dcterms:created>
  <dcterms:modified xsi:type="dcterms:W3CDTF">2021-10-27T22:21:16Z</dcterms:modified>
  <cp:category/>
</cp:coreProperties>
</file>