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0"/>
  </p:notesMasterIdLst>
  <p:sldIdLst>
    <p:sldId id="3462" r:id="rId2"/>
    <p:sldId id="3780" r:id="rId3"/>
    <p:sldId id="3784" r:id="rId4"/>
    <p:sldId id="3785" r:id="rId5"/>
    <p:sldId id="3804" r:id="rId6"/>
    <p:sldId id="3803" r:id="rId7"/>
    <p:sldId id="3777" r:id="rId8"/>
    <p:sldId id="3864" r:id="rId9"/>
    <p:sldId id="3132" r:id="rId10"/>
    <p:sldId id="3133" r:id="rId11"/>
    <p:sldId id="2795" r:id="rId12"/>
    <p:sldId id="2788" r:id="rId13"/>
    <p:sldId id="3134" r:id="rId14"/>
    <p:sldId id="3135" r:id="rId15"/>
    <p:sldId id="2792" r:id="rId16"/>
    <p:sldId id="2793" r:id="rId17"/>
    <p:sldId id="3129" r:id="rId18"/>
    <p:sldId id="3874" r:id="rId19"/>
    <p:sldId id="3148" r:id="rId20"/>
    <p:sldId id="3149" r:id="rId21"/>
    <p:sldId id="3813" r:id="rId22"/>
    <p:sldId id="3144" r:id="rId23"/>
    <p:sldId id="3117" r:id="rId24"/>
    <p:sldId id="3873" r:id="rId25"/>
    <p:sldId id="3865" r:id="rId26"/>
    <p:sldId id="3866" r:id="rId27"/>
    <p:sldId id="3867" r:id="rId28"/>
    <p:sldId id="3868" r:id="rId29"/>
    <p:sldId id="3869" r:id="rId30"/>
    <p:sldId id="3870" r:id="rId31"/>
    <p:sldId id="3871" r:id="rId32"/>
    <p:sldId id="3872" r:id="rId33"/>
    <p:sldId id="3863" r:id="rId34"/>
    <p:sldId id="3823" r:id="rId35"/>
    <p:sldId id="3824" r:id="rId36"/>
    <p:sldId id="3825" r:id="rId37"/>
    <p:sldId id="3826" r:id="rId38"/>
    <p:sldId id="3827" r:id="rId39"/>
    <p:sldId id="3828" r:id="rId40"/>
    <p:sldId id="3829" r:id="rId41"/>
    <p:sldId id="3830" r:id="rId42"/>
    <p:sldId id="3831" r:id="rId43"/>
    <p:sldId id="3832" r:id="rId44"/>
    <p:sldId id="3833" r:id="rId45"/>
    <p:sldId id="3834" r:id="rId46"/>
    <p:sldId id="3835" r:id="rId47"/>
    <p:sldId id="3836" r:id="rId48"/>
    <p:sldId id="3837" r:id="rId49"/>
    <p:sldId id="3838" r:id="rId50"/>
    <p:sldId id="3842" r:id="rId51"/>
    <p:sldId id="3839" r:id="rId52"/>
    <p:sldId id="3843" r:id="rId53"/>
    <p:sldId id="3840" r:id="rId54"/>
    <p:sldId id="3844" r:id="rId55"/>
    <p:sldId id="3841" r:id="rId56"/>
    <p:sldId id="3845" r:id="rId57"/>
    <p:sldId id="3846" r:id="rId58"/>
    <p:sldId id="3847" r:id="rId59"/>
    <p:sldId id="3848" r:id="rId60"/>
    <p:sldId id="3849" r:id="rId61"/>
    <p:sldId id="3850" r:id="rId62"/>
    <p:sldId id="3851" r:id="rId63"/>
    <p:sldId id="3852" r:id="rId64"/>
    <p:sldId id="3853" r:id="rId65"/>
    <p:sldId id="3854" r:id="rId66"/>
    <p:sldId id="3855" r:id="rId67"/>
    <p:sldId id="3856" r:id="rId68"/>
    <p:sldId id="3857" r:id="rId69"/>
    <p:sldId id="3858" r:id="rId70"/>
    <p:sldId id="3138" r:id="rId71"/>
    <p:sldId id="3805" r:id="rId72"/>
    <p:sldId id="3807" r:id="rId73"/>
    <p:sldId id="3806" r:id="rId74"/>
    <p:sldId id="3814" r:id="rId75"/>
    <p:sldId id="3815" r:id="rId76"/>
    <p:sldId id="3875" r:id="rId77"/>
    <p:sldId id="3899" r:id="rId78"/>
    <p:sldId id="3877" r:id="rId79"/>
    <p:sldId id="3898" r:id="rId80"/>
    <p:sldId id="3879" r:id="rId81"/>
    <p:sldId id="3880" r:id="rId82"/>
    <p:sldId id="3881" r:id="rId83"/>
    <p:sldId id="3882" r:id="rId84"/>
    <p:sldId id="3883" r:id="rId85"/>
    <p:sldId id="3884" r:id="rId86"/>
    <p:sldId id="3822" r:id="rId87"/>
    <p:sldId id="3820" r:id="rId88"/>
    <p:sldId id="1818" r:id="rId8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579"/>
    <a:srgbClr val="A9D18E"/>
    <a:srgbClr val="D883FF"/>
    <a:srgbClr val="FF8AD8"/>
    <a:srgbClr val="FF2600"/>
    <a:srgbClr val="FF7E79"/>
    <a:srgbClr val="C00000"/>
    <a:srgbClr val="F8CBAD"/>
    <a:srgbClr val="000000"/>
    <a:srgbClr val="FF85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81"/>
    <p:restoredTop sz="92142"/>
  </p:normalViewPr>
  <p:slideViewPr>
    <p:cSldViewPr snapToGrid="0" snapToObjects="1">
      <p:cViewPr varScale="1">
        <p:scale>
          <a:sx n="91" d="100"/>
          <a:sy n="91" d="100"/>
        </p:scale>
        <p:origin x="70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5A3957-4C3A-0949-A668-E5B432EFB7B5}" type="datetimeFigureOut">
              <a:rPr lang="en-US" smtClean="0"/>
              <a:t>3/15/22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13BE1D-9CA5-194E-A79F-6FE8485E6EFE}" type="slidenum">
              <a:rPr lang="en-US" smtClean="0"/>
              <a:t>‹#›</a:t>
            </a:fld>
            <a:endParaRPr lang="en-US"/>
          </a:p>
        </p:txBody>
      </p:sp>
    </p:spTree>
    <p:extLst>
      <p:ext uri="{BB962C8B-B14F-4D97-AF65-F5344CB8AC3E}">
        <p14:creationId xmlns:p14="http://schemas.microsoft.com/office/powerpoint/2010/main" val="34011650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DCC4B-04C0-E345-9135-AF2AAC1F6D59}"/>
              </a:ext>
            </a:extLst>
          </p:cNvPr>
          <p:cNvSpPr>
            <a:spLocks noGrp="1"/>
          </p:cNvSpPr>
          <p:nvPr>
            <p:ph type="ctrTitle"/>
          </p:nvPr>
        </p:nvSpPr>
        <p:spPr>
          <a:xfrm>
            <a:off x="1524000" y="1122363"/>
            <a:ext cx="9144000" cy="2387600"/>
          </a:xfrm>
        </p:spPr>
        <p:txBody>
          <a:bodyPr anchor="b"/>
          <a:lstStyle>
            <a:lvl1pPr algn="ctr">
              <a:defRPr sz="6000">
                <a:solidFill>
                  <a:schemeClr val="accent1">
                    <a:lumMod val="75000"/>
                  </a:schemeClr>
                </a:solidFill>
              </a:defRPr>
            </a:lvl1pPr>
          </a:lstStyle>
          <a:p>
            <a:r>
              <a:rPr lang="en-US" dirty="0"/>
              <a:t>Click to edit Master title style</a:t>
            </a:r>
          </a:p>
        </p:txBody>
      </p:sp>
      <p:sp>
        <p:nvSpPr>
          <p:cNvPr id="3" name="Subtitle 2">
            <a:extLst>
              <a:ext uri="{FF2B5EF4-FFF2-40B4-BE49-F238E27FC236}">
                <a16:creationId xmlns:a16="http://schemas.microsoft.com/office/drawing/2014/main" id="{8B97307F-E82F-6C41-94D7-0B918F0307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E3F9956-9324-FB4E-AEF2-D9D738D02FDE}"/>
              </a:ext>
            </a:extLst>
          </p:cNvPr>
          <p:cNvSpPr>
            <a:spLocks noGrp="1"/>
          </p:cNvSpPr>
          <p:nvPr>
            <p:ph type="dt" sz="half" idx="10"/>
          </p:nvPr>
        </p:nvSpPr>
        <p:spPr/>
        <p:txBody>
          <a:bodyPr/>
          <a:lstStyle/>
          <a:p>
            <a:fld id="{16CB3FA3-22CF-D24E-9257-B4BAD3401880}" type="datetime1">
              <a:rPr lang="en-US" smtClean="0"/>
              <a:t>3/15/22</a:t>
            </a:fld>
            <a:endParaRPr lang="en-US"/>
          </a:p>
        </p:txBody>
      </p:sp>
      <p:sp>
        <p:nvSpPr>
          <p:cNvPr id="5" name="Footer Placeholder 4">
            <a:extLst>
              <a:ext uri="{FF2B5EF4-FFF2-40B4-BE49-F238E27FC236}">
                <a16:creationId xmlns:a16="http://schemas.microsoft.com/office/drawing/2014/main" id="{B672AD58-8C94-5746-A2CF-4E8B65CDE4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2A6D2F-B142-C34E-B53B-8319FC5621D4}"/>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40349653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46172-8336-0A40-B4C3-4D8A5C93F4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1E20883-F177-154D-8E05-CA7696CC36C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6D4DA9-1F29-B84E-80DC-389667922023}"/>
              </a:ext>
            </a:extLst>
          </p:cNvPr>
          <p:cNvSpPr>
            <a:spLocks noGrp="1"/>
          </p:cNvSpPr>
          <p:nvPr>
            <p:ph type="dt" sz="half" idx="10"/>
          </p:nvPr>
        </p:nvSpPr>
        <p:spPr/>
        <p:txBody>
          <a:bodyPr/>
          <a:lstStyle/>
          <a:p>
            <a:fld id="{AB039A0E-6D67-224D-9CFD-01A351FD6A9C}" type="datetime1">
              <a:rPr lang="en-US" smtClean="0"/>
              <a:t>3/15/22</a:t>
            </a:fld>
            <a:endParaRPr lang="en-US"/>
          </a:p>
        </p:txBody>
      </p:sp>
      <p:sp>
        <p:nvSpPr>
          <p:cNvPr id="5" name="Footer Placeholder 4">
            <a:extLst>
              <a:ext uri="{FF2B5EF4-FFF2-40B4-BE49-F238E27FC236}">
                <a16:creationId xmlns:a16="http://schemas.microsoft.com/office/drawing/2014/main" id="{4705BD03-736F-184E-8D7C-026EFBAE6F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FAE6B7-5864-5F49-A039-0A08BCD12538}"/>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24611938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38E1BA-4517-8F4C-BECF-2D4D4F9475E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935B11-57DD-6647-A778-87C8BED79BD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55C4B8-A561-E841-8C61-AA17720C8D40}"/>
              </a:ext>
            </a:extLst>
          </p:cNvPr>
          <p:cNvSpPr>
            <a:spLocks noGrp="1"/>
          </p:cNvSpPr>
          <p:nvPr>
            <p:ph type="dt" sz="half" idx="10"/>
          </p:nvPr>
        </p:nvSpPr>
        <p:spPr/>
        <p:txBody>
          <a:bodyPr/>
          <a:lstStyle/>
          <a:p>
            <a:fld id="{C11E26E0-5B06-6D4B-BE9C-55EAEC63A6AC}" type="datetime1">
              <a:rPr lang="en-US" smtClean="0"/>
              <a:t>3/15/22</a:t>
            </a:fld>
            <a:endParaRPr lang="en-US"/>
          </a:p>
        </p:txBody>
      </p:sp>
      <p:sp>
        <p:nvSpPr>
          <p:cNvPr id="5" name="Footer Placeholder 4">
            <a:extLst>
              <a:ext uri="{FF2B5EF4-FFF2-40B4-BE49-F238E27FC236}">
                <a16:creationId xmlns:a16="http://schemas.microsoft.com/office/drawing/2014/main" id="{85337148-7E46-1642-856B-2C5035058E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149ADD-0B1A-2C4D-963C-BCAD6CA8EDD2}"/>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20822969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BE4ED-5B09-6A4A-B804-3F95E7CDB23A}"/>
              </a:ext>
            </a:extLst>
          </p:cNvPr>
          <p:cNvSpPr>
            <a:spLocks noGrp="1"/>
          </p:cNvSpPr>
          <p:nvPr>
            <p:ph type="title"/>
          </p:nvPr>
        </p:nvSpPr>
        <p:spPr>
          <a:xfrm>
            <a:off x="534389" y="135104"/>
            <a:ext cx="11222181" cy="1325563"/>
          </a:xfrm>
        </p:spPr>
        <p:txBody>
          <a:bodyPr>
            <a:normAutofit/>
          </a:bodyPr>
          <a:lstStyle>
            <a:lvl1pPr algn="ctr">
              <a:lnSpc>
                <a:spcPct val="100000"/>
              </a:lnSpc>
              <a:defRPr sz="4800" b="1">
                <a:solidFill>
                  <a:schemeClr val="accent1">
                    <a:lumMod val="75000"/>
                  </a:schemeClr>
                </a:solidFill>
                <a:latin typeface="Calibri" panose="020F0502020204030204" pitchFamily="34" charset="0"/>
                <a:ea typeface="HEITI TC MEDIUM" pitchFamily="2" charset="-128"/>
                <a:cs typeface="Calibri" panose="020F050202020403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FBC68D9A-CD57-CE49-8834-30E3992BCD9F}"/>
              </a:ext>
            </a:extLst>
          </p:cNvPr>
          <p:cNvSpPr>
            <a:spLocks noGrp="1"/>
          </p:cNvSpPr>
          <p:nvPr>
            <p:ph idx="1"/>
          </p:nvPr>
        </p:nvSpPr>
        <p:spPr>
          <a:xfrm>
            <a:off x="534389" y="1615044"/>
            <a:ext cx="11222181" cy="4738255"/>
          </a:xfrm>
        </p:spPr>
        <p:txBody>
          <a:bodyPr/>
          <a:lstStyle>
            <a:lvl1pPr>
              <a:lnSpc>
                <a:spcPct val="100000"/>
              </a:lnSpc>
              <a:spcBef>
                <a:spcPts val="0"/>
              </a:spcBef>
              <a:spcAft>
                <a:spcPts val="1200"/>
              </a:spcAft>
              <a:defRPr sz="3200">
                <a:latin typeface="Calibri" panose="020F0502020204030204" pitchFamily="34" charset="0"/>
                <a:ea typeface="Heiti TC Medium" pitchFamily="2" charset="-128"/>
                <a:cs typeface="Calibri" panose="020F0502020204030204" pitchFamily="34" charset="0"/>
              </a:defRPr>
            </a:lvl1pPr>
            <a:lvl2pPr>
              <a:lnSpc>
                <a:spcPct val="100000"/>
              </a:lnSpc>
              <a:spcBef>
                <a:spcPts val="0"/>
              </a:spcBef>
              <a:spcAft>
                <a:spcPts val="1200"/>
              </a:spcAft>
              <a:defRPr sz="2800">
                <a:latin typeface="Calibri" panose="020F0502020204030204" pitchFamily="34" charset="0"/>
                <a:ea typeface="Heiti TC Medium" pitchFamily="2" charset="-128"/>
                <a:cs typeface="Calibri" panose="020F0502020204030204" pitchFamily="34" charset="0"/>
              </a:defRPr>
            </a:lvl2pPr>
            <a:lvl3pPr>
              <a:lnSpc>
                <a:spcPct val="100000"/>
              </a:lnSpc>
              <a:spcBef>
                <a:spcPts val="0"/>
              </a:spcBef>
              <a:spcAft>
                <a:spcPts val="1200"/>
              </a:spcAft>
              <a:defRPr sz="2400">
                <a:latin typeface="Calibri" panose="020F0502020204030204" pitchFamily="34" charset="0"/>
                <a:ea typeface="Heiti TC Medium" pitchFamily="2" charset="-128"/>
                <a:cs typeface="Calibri" panose="020F0502020204030204" pitchFamily="34" charset="0"/>
              </a:defRPr>
            </a:lvl3pPr>
            <a:lvl4pPr>
              <a:lnSpc>
                <a:spcPct val="100000"/>
              </a:lnSpc>
              <a:spcBef>
                <a:spcPts val="0"/>
              </a:spcBef>
              <a:spcAft>
                <a:spcPts val="1200"/>
              </a:spcAft>
              <a:defRPr sz="2000">
                <a:latin typeface="Calibri" panose="020F0502020204030204" pitchFamily="34" charset="0"/>
                <a:ea typeface="Heiti TC Medium" pitchFamily="2" charset="-128"/>
                <a:cs typeface="Calibri" panose="020F0502020204030204" pitchFamily="34" charset="0"/>
              </a:defRPr>
            </a:lvl4pPr>
            <a:lvl5pPr>
              <a:lnSpc>
                <a:spcPct val="100000"/>
              </a:lnSpc>
              <a:spcBef>
                <a:spcPts val="0"/>
              </a:spcBef>
              <a:spcAft>
                <a:spcPts val="1200"/>
              </a:spcAft>
              <a:defRPr>
                <a:latin typeface="Calibri" panose="020F0502020204030204" pitchFamily="34" charset="0"/>
                <a:ea typeface="Heiti TC Medium" pitchFamily="2" charset="-128"/>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18</a:t>
            </a:r>
          </a:p>
        </p:txBody>
      </p:sp>
      <p:sp>
        <p:nvSpPr>
          <p:cNvPr id="4" name="Date Placeholder 3">
            <a:extLst>
              <a:ext uri="{FF2B5EF4-FFF2-40B4-BE49-F238E27FC236}">
                <a16:creationId xmlns:a16="http://schemas.microsoft.com/office/drawing/2014/main" id="{47C9C6CC-B570-4F45-86AC-540D1BEBC145}"/>
              </a:ext>
            </a:extLst>
          </p:cNvPr>
          <p:cNvSpPr>
            <a:spLocks noGrp="1"/>
          </p:cNvSpPr>
          <p:nvPr>
            <p:ph type="dt" sz="half" idx="10"/>
          </p:nvPr>
        </p:nvSpPr>
        <p:spPr>
          <a:xfrm>
            <a:off x="74267" y="6460525"/>
            <a:ext cx="2743200" cy="365125"/>
          </a:xfrm>
        </p:spPr>
        <p:txBody>
          <a:bodyPr/>
          <a:lstStyle/>
          <a:p>
            <a:fld id="{3AF6F8BD-BCC6-7D43-A79E-885049D004FB}" type="datetime1">
              <a:rPr lang="en-US" smtClean="0"/>
              <a:t>3/15/22</a:t>
            </a:fld>
            <a:endParaRPr lang="en-US"/>
          </a:p>
        </p:txBody>
      </p:sp>
      <p:sp>
        <p:nvSpPr>
          <p:cNvPr id="5" name="Footer Placeholder 4">
            <a:extLst>
              <a:ext uri="{FF2B5EF4-FFF2-40B4-BE49-F238E27FC236}">
                <a16:creationId xmlns:a16="http://schemas.microsoft.com/office/drawing/2014/main" id="{8DD60589-8BB0-5240-B769-F0C1B0E4F398}"/>
              </a:ext>
            </a:extLst>
          </p:cNvPr>
          <p:cNvSpPr>
            <a:spLocks noGrp="1"/>
          </p:cNvSpPr>
          <p:nvPr>
            <p:ph type="ftr" sz="quarter" idx="11"/>
          </p:nvPr>
        </p:nvSpPr>
        <p:spPr>
          <a:xfrm>
            <a:off x="4038600" y="6472098"/>
            <a:ext cx="4114800" cy="365125"/>
          </a:xfrm>
        </p:spPr>
        <p:txBody>
          <a:bodyPr/>
          <a:lstStyle/>
          <a:p>
            <a:endParaRPr lang="en-US"/>
          </a:p>
        </p:txBody>
      </p:sp>
      <p:sp>
        <p:nvSpPr>
          <p:cNvPr id="6" name="Slide Number Placeholder 5">
            <a:extLst>
              <a:ext uri="{FF2B5EF4-FFF2-40B4-BE49-F238E27FC236}">
                <a16:creationId xmlns:a16="http://schemas.microsoft.com/office/drawing/2014/main" id="{0816F5F2-9431-DB42-A29F-B6D0844B88ED}"/>
              </a:ext>
            </a:extLst>
          </p:cNvPr>
          <p:cNvSpPr>
            <a:spLocks noGrp="1"/>
          </p:cNvSpPr>
          <p:nvPr>
            <p:ph type="sldNum" sz="quarter" idx="12"/>
          </p:nvPr>
        </p:nvSpPr>
        <p:spPr>
          <a:xfrm>
            <a:off x="11159797" y="6562244"/>
            <a:ext cx="960699" cy="239655"/>
          </a:xfrm>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38010640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A8BE4-B9DB-8B46-BE99-ED3CD203475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DDFA206-4434-6C49-93D6-8FB3309A09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496590A-DE44-944F-A5EE-1F6F42A0698A}"/>
              </a:ext>
            </a:extLst>
          </p:cNvPr>
          <p:cNvSpPr>
            <a:spLocks noGrp="1"/>
          </p:cNvSpPr>
          <p:nvPr>
            <p:ph type="dt" sz="half" idx="10"/>
          </p:nvPr>
        </p:nvSpPr>
        <p:spPr/>
        <p:txBody>
          <a:bodyPr/>
          <a:lstStyle/>
          <a:p>
            <a:fld id="{162B91CB-B2E0-BC45-A47A-800ECE7C338D}" type="datetime1">
              <a:rPr lang="en-US" smtClean="0"/>
              <a:t>3/15/22</a:t>
            </a:fld>
            <a:endParaRPr lang="en-US"/>
          </a:p>
        </p:txBody>
      </p:sp>
      <p:sp>
        <p:nvSpPr>
          <p:cNvPr id="5" name="Footer Placeholder 4">
            <a:extLst>
              <a:ext uri="{FF2B5EF4-FFF2-40B4-BE49-F238E27FC236}">
                <a16:creationId xmlns:a16="http://schemas.microsoft.com/office/drawing/2014/main" id="{1BF59D8B-60E1-EF4B-98C5-B7F4C2B787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EB3723-86B1-B349-9F2F-09C62F85EF93}"/>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12483583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65C9C-EC45-E046-A3D4-2894A3040F07}"/>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4A92FDE4-30E7-4649-822C-2D4099F6B022}"/>
              </a:ext>
            </a:extLst>
          </p:cNvPr>
          <p:cNvSpPr>
            <a:spLocks noGrp="1"/>
          </p:cNvSpPr>
          <p:nvPr>
            <p:ph sz="half" idx="1"/>
          </p:nvPr>
        </p:nvSpPr>
        <p:spPr>
          <a:xfrm>
            <a:off x="838200" y="182562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FDCFADF-67B0-0644-8361-4420EA3D409F}"/>
              </a:ext>
            </a:extLst>
          </p:cNvPr>
          <p:cNvSpPr>
            <a:spLocks noGrp="1"/>
          </p:cNvSpPr>
          <p:nvPr>
            <p:ph sz="half" idx="2"/>
          </p:nvPr>
        </p:nvSpPr>
        <p:spPr>
          <a:xfrm>
            <a:off x="6172200" y="182562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AFBDBED8-2B40-EA47-A7D2-0AA3D29F0666}"/>
              </a:ext>
            </a:extLst>
          </p:cNvPr>
          <p:cNvSpPr>
            <a:spLocks noGrp="1"/>
          </p:cNvSpPr>
          <p:nvPr>
            <p:ph type="dt" sz="half" idx="10"/>
          </p:nvPr>
        </p:nvSpPr>
        <p:spPr/>
        <p:txBody>
          <a:bodyPr/>
          <a:lstStyle/>
          <a:p>
            <a:fld id="{8FF5BBA4-D3DD-E64D-B22D-26AB1DAC96C8}" type="datetime1">
              <a:rPr lang="en-US" smtClean="0"/>
              <a:t>3/15/22</a:t>
            </a:fld>
            <a:endParaRPr lang="en-US"/>
          </a:p>
        </p:txBody>
      </p:sp>
      <p:sp>
        <p:nvSpPr>
          <p:cNvPr id="6" name="Footer Placeholder 5">
            <a:extLst>
              <a:ext uri="{FF2B5EF4-FFF2-40B4-BE49-F238E27FC236}">
                <a16:creationId xmlns:a16="http://schemas.microsoft.com/office/drawing/2014/main" id="{968B1922-CDFB-504A-97B2-40E4B4D8AC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CEE245-AF96-D849-A4E3-6D346AFC5212}"/>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17924356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2ECE3-9FE9-2549-980A-462110ABE28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61AEA5C-9D0D-8540-A802-044357BA9A79}"/>
              </a:ext>
            </a:extLst>
          </p:cNvPr>
          <p:cNvSpPr>
            <a:spLocks noGrp="1"/>
          </p:cNvSpPr>
          <p:nvPr>
            <p:ph type="body" idx="1"/>
          </p:nvPr>
        </p:nvSpPr>
        <p:spPr>
          <a:xfrm>
            <a:off x="839788" y="1681163"/>
            <a:ext cx="5157787" cy="823912"/>
          </a:xfrm>
        </p:spPr>
        <p:txBody>
          <a:bodyPr anchor="b">
            <a:norm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40E4DC00-D8DE-A24F-A23A-E81A91EDE3CC}"/>
              </a:ext>
            </a:extLst>
          </p:cNvPr>
          <p:cNvSpPr>
            <a:spLocks noGrp="1"/>
          </p:cNvSpPr>
          <p:nvPr>
            <p:ph sz="half" idx="2"/>
          </p:nvPr>
        </p:nvSpPr>
        <p:spPr>
          <a:xfrm>
            <a:off x="839788" y="2505075"/>
            <a:ext cx="5157787"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E7DFDA34-08D1-8B4A-A358-1EB1A2A082E2}"/>
              </a:ext>
            </a:extLst>
          </p:cNvPr>
          <p:cNvSpPr>
            <a:spLocks noGrp="1"/>
          </p:cNvSpPr>
          <p:nvPr>
            <p:ph type="body" sz="quarter" idx="3"/>
          </p:nvPr>
        </p:nvSpPr>
        <p:spPr>
          <a:xfrm>
            <a:off x="6172200" y="1681163"/>
            <a:ext cx="5183188" cy="823912"/>
          </a:xfrm>
        </p:spPr>
        <p:txBody>
          <a:bodyPr anchor="b">
            <a:norm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29C2EC87-22D6-044E-A89A-063D1D3ED32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8721565-F153-184B-8089-F20E5C8BE508}"/>
              </a:ext>
            </a:extLst>
          </p:cNvPr>
          <p:cNvSpPr>
            <a:spLocks noGrp="1"/>
          </p:cNvSpPr>
          <p:nvPr>
            <p:ph type="dt" sz="half" idx="10"/>
          </p:nvPr>
        </p:nvSpPr>
        <p:spPr/>
        <p:txBody>
          <a:bodyPr/>
          <a:lstStyle/>
          <a:p>
            <a:fld id="{0D08BD54-CFAB-9A4A-A893-D1FFE0B82A24}" type="datetime1">
              <a:rPr lang="en-US" smtClean="0"/>
              <a:t>3/15/22</a:t>
            </a:fld>
            <a:endParaRPr lang="en-US"/>
          </a:p>
        </p:txBody>
      </p:sp>
      <p:sp>
        <p:nvSpPr>
          <p:cNvPr id="8" name="Footer Placeholder 7">
            <a:extLst>
              <a:ext uri="{FF2B5EF4-FFF2-40B4-BE49-F238E27FC236}">
                <a16:creationId xmlns:a16="http://schemas.microsoft.com/office/drawing/2014/main" id="{F4E93DEC-A740-CB4B-9590-8DF2B976525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417F901-E097-5540-B08C-3E642445C744}"/>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20910069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9EC7A-C47E-9946-9B90-160BDE67B76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948236E-5C25-094A-990A-B390F559EE28}"/>
              </a:ext>
            </a:extLst>
          </p:cNvPr>
          <p:cNvSpPr>
            <a:spLocks noGrp="1"/>
          </p:cNvSpPr>
          <p:nvPr>
            <p:ph type="dt" sz="half" idx="10"/>
          </p:nvPr>
        </p:nvSpPr>
        <p:spPr/>
        <p:txBody>
          <a:bodyPr/>
          <a:lstStyle/>
          <a:p>
            <a:fld id="{F87865FB-1085-8649-9C39-7DD624120DB2}" type="datetime1">
              <a:rPr lang="en-US" smtClean="0"/>
              <a:t>3/15/22</a:t>
            </a:fld>
            <a:endParaRPr lang="en-US"/>
          </a:p>
        </p:txBody>
      </p:sp>
      <p:sp>
        <p:nvSpPr>
          <p:cNvPr id="4" name="Footer Placeholder 3">
            <a:extLst>
              <a:ext uri="{FF2B5EF4-FFF2-40B4-BE49-F238E27FC236}">
                <a16:creationId xmlns:a16="http://schemas.microsoft.com/office/drawing/2014/main" id="{7DFB224D-7B77-F246-86B4-B234C2E94B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1347A5-4489-DF44-9AA3-B64959E2CC3D}"/>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41663302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D6F886-4BA7-0040-8ACE-5C7FAE557022}"/>
              </a:ext>
            </a:extLst>
          </p:cNvPr>
          <p:cNvSpPr>
            <a:spLocks noGrp="1"/>
          </p:cNvSpPr>
          <p:nvPr>
            <p:ph type="dt" sz="half" idx="10"/>
          </p:nvPr>
        </p:nvSpPr>
        <p:spPr/>
        <p:txBody>
          <a:bodyPr/>
          <a:lstStyle/>
          <a:p>
            <a:fld id="{E2A09962-BA7E-D649-BE8D-7B231E22E385}" type="datetime1">
              <a:rPr lang="en-US" smtClean="0"/>
              <a:t>3/15/22</a:t>
            </a:fld>
            <a:endParaRPr lang="en-US"/>
          </a:p>
        </p:txBody>
      </p:sp>
      <p:sp>
        <p:nvSpPr>
          <p:cNvPr id="3" name="Footer Placeholder 2">
            <a:extLst>
              <a:ext uri="{FF2B5EF4-FFF2-40B4-BE49-F238E27FC236}">
                <a16:creationId xmlns:a16="http://schemas.microsoft.com/office/drawing/2014/main" id="{C27D98E3-0A3F-0448-8AA0-D38E4BFA117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35C1BB-88EF-9448-8DE7-F4A5DABE9537}"/>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11664576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6DE33-7AE5-8543-AF89-B5653C781E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A9E98C8-7EDE-CE4D-A528-970586C98E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AD9EB3E7-F144-F641-B54D-3EB47B8E72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A4F0B833-546C-6148-B1FA-57BC3099BAB4}"/>
              </a:ext>
            </a:extLst>
          </p:cNvPr>
          <p:cNvSpPr>
            <a:spLocks noGrp="1"/>
          </p:cNvSpPr>
          <p:nvPr>
            <p:ph type="dt" sz="half" idx="10"/>
          </p:nvPr>
        </p:nvSpPr>
        <p:spPr/>
        <p:txBody>
          <a:bodyPr/>
          <a:lstStyle/>
          <a:p>
            <a:fld id="{5CBA777E-FE95-3E40-9E3A-837DD39FEE15}" type="datetime1">
              <a:rPr lang="en-US" smtClean="0"/>
              <a:t>3/15/22</a:t>
            </a:fld>
            <a:endParaRPr lang="en-US"/>
          </a:p>
        </p:txBody>
      </p:sp>
      <p:sp>
        <p:nvSpPr>
          <p:cNvPr id="6" name="Footer Placeholder 5">
            <a:extLst>
              <a:ext uri="{FF2B5EF4-FFF2-40B4-BE49-F238E27FC236}">
                <a16:creationId xmlns:a16="http://schemas.microsoft.com/office/drawing/2014/main" id="{944FA3FB-D1B1-0746-848E-1BEF540F20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DA8433-197A-2142-8CEE-EF06B5D6F8D8}"/>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4257703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F806E-8191-AF49-8CB3-41DE28791E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4DE83BE-7594-C041-A25D-3B73D4218E7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D88B594-88B6-6149-B1FD-74BAD06D93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2AC2BA2-1BA6-C449-A364-D072C486CE7E}"/>
              </a:ext>
            </a:extLst>
          </p:cNvPr>
          <p:cNvSpPr>
            <a:spLocks noGrp="1"/>
          </p:cNvSpPr>
          <p:nvPr>
            <p:ph type="dt" sz="half" idx="10"/>
          </p:nvPr>
        </p:nvSpPr>
        <p:spPr/>
        <p:txBody>
          <a:bodyPr/>
          <a:lstStyle/>
          <a:p>
            <a:fld id="{21262F62-C870-1A46-B89C-F9319BBEAAC6}" type="datetime1">
              <a:rPr lang="en-US" smtClean="0"/>
              <a:t>3/15/22</a:t>
            </a:fld>
            <a:endParaRPr lang="en-US"/>
          </a:p>
        </p:txBody>
      </p:sp>
      <p:sp>
        <p:nvSpPr>
          <p:cNvPr id="6" name="Footer Placeholder 5">
            <a:extLst>
              <a:ext uri="{FF2B5EF4-FFF2-40B4-BE49-F238E27FC236}">
                <a16:creationId xmlns:a16="http://schemas.microsoft.com/office/drawing/2014/main" id="{82635E02-B667-C745-939D-5B704920F6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628B53-7F35-524C-B44E-89322CDF96B4}"/>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16608282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8214AE-FC9D-504C-9A5B-0B18C04B9F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8A25B55-C874-BC45-9CCA-C277E871D4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C61020D-CF91-734E-B3D3-51E961C971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277300-BA5E-404D-9C5C-6790A31E4A9D}" type="datetime1">
              <a:rPr lang="en-US" smtClean="0"/>
              <a:t>3/15/22</a:t>
            </a:fld>
            <a:endParaRPr lang="en-US"/>
          </a:p>
        </p:txBody>
      </p:sp>
      <p:sp>
        <p:nvSpPr>
          <p:cNvPr id="5" name="Footer Placeholder 4">
            <a:extLst>
              <a:ext uri="{FF2B5EF4-FFF2-40B4-BE49-F238E27FC236}">
                <a16:creationId xmlns:a16="http://schemas.microsoft.com/office/drawing/2014/main" id="{CEA2CA18-9323-ED4D-9C5F-8CE6AE0631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67D4A42-A60C-0741-81C2-92B55CA94A0D}"/>
              </a:ext>
            </a:extLst>
          </p:cNvPr>
          <p:cNvSpPr>
            <a:spLocks noGrp="1"/>
          </p:cNvSpPr>
          <p:nvPr>
            <p:ph type="sldNum" sz="quarter" idx="4"/>
          </p:nvPr>
        </p:nvSpPr>
        <p:spPr>
          <a:xfrm>
            <a:off x="11150931" y="6481000"/>
            <a:ext cx="1005444" cy="344426"/>
          </a:xfrm>
          <a:prstGeom prst="rect">
            <a:avLst/>
          </a:prstGeom>
        </p:spPr>
        <p:txBody>
          <a:bodyPr vert="horz" lIns="91440" tIns="45720" rIns="91440" bIns="45720" rtlCol="0" anchor="ctr"/>
          <a:lstStyle>
            <a:lvl1pPr algn="r">
              <a:defRPr sz="1200">
                <a:solidFill>
                  <a:schemeClr val="tx1">
                    <a:tint val="75000"/>
                  </a:schemeClr>
                </a:solidFill>
              </a:defRPr>
            </a:lvl1pPr>
          </a:lstStyle>
          <a:p>
            <a:fld id="{5D6FF71F-CF6A-4C46-8F9B-61D49EEA70E3}" type="slidenum">
              <a:rPr lang="en-US" smtClean="0"/>
              <a:t>‹#›</a:t>
            </a:fld>
            <a:endParaRPr lang="en-US"/>
          </a:p>
        </p:txBody>
      </p:sp>
    </p:spTree>
    <p:extLst>
      <p:ext uri="{BB962C8B-B14F-4D97-AF65-F5344CB8AC3E}">
        <p14:creationId xmlns:p14="http://schemas.microsoft.com/office/powerpoint/2010/main" val="18769913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b="1" kern="1200">
          <a:solidFill>
            <a:schemeClr val="accent1">
              <a:lumMod val="75000"/>
            </a:schemeClr>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png"/><Relationship Id="rId3" Type="http://schemas.openxmlformats.org/officeDocument/2006/relationships/hyperlink" Target="http://www.mis.ntpu.edu.tw/en/" TargetMode="External"/><Relationship Id="rId7" Type="http://schemas.openxmlformats.org/officeDocument/2006/relationships/image" Target="../media/image1.jpeg"/><Relationship Id="rId12" Type="http://schemas.openxmlformats.org/officeDocument/2006/relationships/image" Target="../media/image6.jpeg"/><Relationship Id="rId2" Type="http://schemas.openxmlformats.org/officeDocument/2006/relationships/hyperlink" Target="https://web.ntpu.edu.tw/~myday/" TargetMode="External"/><Relationship Id="rId16" Type="http://schemas.openxmlformats.org/officeDocument/2006/relationships/hyperlink" Target="https://meet.google.com/paj-zhhj-mya" TargetMode="External"/><Relationship Id="rId1" Type="http://schemas.openxmlformats.org/officeDocument/2006/relationships/slideLayout" Target="../slideLayouts/slideLayout1.xml"/><Relationship Id="rId6" Type="http://schemas.openxmlformats.org/officeDocument/2006/relationships/hyperlink" Target="https://web.ntpu.edu.tw/~myday" TargetMode="External"/><Relationship Id="rId11" Type="http://schemas.openxmlformats.org/officeDocument/2006/relationships/image" Target="../media/image5.png"/><Relationship Id="rId5" Type="http://schemas.openxmlformats.org/officeDocument/2006/relationships/hyperlink" Target="http://mail.im.tku.edu.tw/~myday/" TargetMode="External"/><Relationship Id="rId15" Type="http://schemas.openxmlformats.org/officeDocument/2006/relationships/image" Target="../media/image9.png"/><Relationship Id="rId10" Type="http://schemas.openxmlformats.org/officeDocument/2006/relationships/image" Target="../media/image4.png"/><Relationship Id="rId4" Type="http://schemas.openxmlformats.org/officeDocument/2006/relationships/hyperlink" Target="https://www.ntpu.edu.tw/" TargetMode="External"/><Relationship Id="rId9" Type="http://schemas.openxmlformats.org/officeDocument/2006/relationships/image" Target="../media/image3.png"/><Relationship Id="rId14" Type="http://schemas.openxmlformats.org/officeDocument/2006/relationships/image" Target="../media/image8.tiff"/></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github.com/thunlp/PLMpapers" TargetMode="External"/><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microsoft.com/en-us/research/blog/turing-nlg-a-17-billion-parameter-language-model-by-microsoft/" TargetMode="External"/><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hyperlink" Target="https://github.com/nlp-with-transformers/notebooks"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jalammar.github.io/illustrated-transformer/"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jalammar.github.io/illustrated-transformer/"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jalammar.github.io/illustrated-transformer/"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jalammar.github.io/illustrated-transformer/"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jalammar.github.io/illustrated-transformer/"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jalammar.github.io/illustrated-transformer/"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jalammar.github.io/illustrated-transformer/"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jalammar.github.io/illustrated-transformer/"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jalammar.github.io/illustrated-transformer/"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jalammar.github.io/illustrated-transformer/"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jalammar.github.io/illustrated-transformer/"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jalammar.github.io/illustrated-transformer/"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jalammar.github.io/illustrated-transformer/"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jalammar.github.io/illustrated-transformer/"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jalammar.github.io/illustrated-transformer/"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jalammar.github.io/illustrated-transformer/"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jalammar.github.io/illustrated-transformer/"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jalammar.github.io/illustrated-transformer/"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jalammar.github.io/illustrated-transformer/"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jalammar.github.io/illustrated-transformer/"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jalammar.github.io/illustrated-transformer/"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jalammar.github.io/illustrated-transformer/"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jalammar.github.io/illustrated-transformer/"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jalammar.github.io/illustrated-transformer/"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jalammar.github.io/illustrated-transformer/"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jalammar.github.io/illustrated-transformer/"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jalammar.github.io/illustrated-transformer/"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jalammar.github.io/illustrated-transformer/"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hyperlink" Target="http://jalammar.github.io/illustrated-transformer/" TargetMode="Externa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hyperlink" Target="http://jalammar.github.io/illustrated-transformer/"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jalammar.github.io/illustrated-transformer/" TargetMode="Externa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jalammar.github.io/illustrated-transformer/" TargetMode="Externa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jalammar.github.io/illustrated-transformer/" TargetMode="Externa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jalammar.github.io/illustrated-transformer/" TargetMode="Externa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jalammar.github.io/illustrated-transformer/" TargetMode="Externa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jalammar.github.io/illustrated-transformer/"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hyperlink" Target="https://www.amazon.com/Natural-Language-Processing-Transformers-Applications/dp/1098103246" TargetMode="Externa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s://github.com/huggingface/transformers" TargetMode="External"/><Relationship Id="rId2" Type="http://schemas.openxmlformats.org/officeDocument/2006/relationships/image" Target="../media/image67.tif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hyperlink" Target="https://huggingface.co/" TargetMode="External"/><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hyperlink" Target="https://huggingface.co/docs/transformers/index" TargetMode="Externa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hyperlink" Target="https://huggingface.co/" TargetMode="Externa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hyperlink" Target="https://github.com/nlp-with-transformers/notebooks" TargetMode="External"/><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75.xml.rels><?xml version="1.0" encoding="UTF-8" standalone="yes"?>
<Relationships xmlns="http://schemas.openxmlformats.org/package/2006/relationships"><Relationship Id="rId3" Type="http://schemas.openxmlformats.org/officeDocument/2006/relationships/hyperlink" Target="https://github.com/nlp-with-transformers/notebooks" TargetMode="External"/><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76.xml.rels><?xml version="1.0" encoding="UTF-8" standalone="yes"?>
<Relationships xmlns="http://schemas.openxmlformats.org/package/2006/relationships"><Relationship Id="rId2" Type="http://schemas.openxmlformats.org/officeDocument/2006/relationships/hyperlink" Target="https://github.com/nlp-with-transformers/notebooks" TargetMode="Externa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hyperlink" Target="https://github.com/nlp-with-transformers/notebooks" TargetMode="Externa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hyperlink" Target="https://github.com/nlp-with-transformers/notebooks" TargetMode="Externa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hyperlink" Target="https://github.com/nlp-with-transformers/notebooks"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hyperlink" Target="https://github.com/nlp-with-transformers/notebooks" TargetMode="Externa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hyperlink" Target="https://github.com/nlp-with-transformers/notebooks" TargetMode="Externa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hyperlink" Target="https://github.com/nlp-with-transformers/notebooks" TargetMode="Externa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hyperlink" Target="https://github.com/nlp-with-transformers/notebooks" TargetMode="Externa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hyperlink" Target="https://github.com/nlp-with-transformers/notebooks" TargetMode="Externa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hyperlink" Target="https://github.com/nlp-with-transformers/notebooks" TargetMode="Externa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hyperlink" Target="https://tinyurl.com/aintpupython101" TargetMode="External"/><Relationship Id="rId2" Type="http://schemas.openxmlformats.org/officeDocument/2006/relationships/hyperlink" Target="https://colab.research.google.com/drive/1FEG6DnGvwfUbeo4zJ1zTunjMqf2RkCrT" TargetMode="Externa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hyperlink" Target="http://jalammar.github.io/illustrated-transformer/" TargetMode="External"/><Relationship Id="rId2" Type="http://schemas.openxmlformats.org/officeDocument/2006/relationships/hyperlink" Target="https://notebooks.quantumstat.com/" TargetMode="External"/><Relationship Id="rId1" Type="http://schemas.openxmlformats.org/officeDocument/2006/relationships/slideLayout" Target="../slideLayouts/slideLayout2.xml"/><Relationship Id="rId6" Type="http://schemas.openxmlformats.org/officeDocument/2006/relationships/hyperlink" Target="https://tinyurl.com/aintpupython101" TargetMode="External"/><Relationship Id="rId5" Type="http://schemas.openxmlformats.org/officeDocument/2006/relationships/hyperlink" Target="https://github.com/nlp-with-transformers/notebooks" TargetMode="External"/><Relationship Id="rId4" Type="http://schemas.openxmlformats.org/officeDocument/2006/relationships/hyperlink" Target="http://jalammar.github.io/a-visual-guide-to-using-bert-for-the-first-time/"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83241-FC1A-9D47-B630-2B20ADB2CA68}"/>
              </a:ext>
            </a:extLst>
          </p:cNvPr>
          <p:cNvSpPr>
            <a:spLocks noGrp="1"/>
          </p:cNvSpPr>
          <p:nvPr>
            <p:ph type="ctrTitle"/>
          </p:nvPr>
        </p:nvSpPr>
        <p:spPr>
          <a:xfrm>
            <a:off x="272194" y="1146693"/>
            <a:ext cx="11819066" cy="1913069"/>
          </a:xfrm>
        </p:spPr>
        <p:txBody>
          <a:bodyPr>
            <a:noAutofit/>
          </a:bodyPr>
          <a:lstStyle/>
          <a:p>
            <a:pPr>
              <a:lnSpc>
                <a:spcPct val="100000"/>
              </a:lnSpc>
            </a:pPr>
            <a:r>
              <a:rPr lang="en-US" altLang="zh-TW" sz="5600" dirty="0">
                <a:solidFill>
                  <a:srgbClr val="C00000"/>
                </a:solidFill>
                <a:latin typeface="Calibri" panose="020F0502020204030204" pitchFamily="34" charset="0"/>
                <a:ea typeface="Heiti TC Medium" pitchFamily="2" charset="-128"/>
                <a:cs typeface="Arial" panose="020B0604020202020204" pitchFamily="34" charset="0"/>
              </a:rPr>
              <a:t>Natural Language Processing with Transformers</a:t>
            </a:r>
          </a:p>
        </p:txBody>
      </p:sp>
      <p:sp>
        <p:nvSpPr>
          <p:cNvPr id="3" name="Subtitle 2">
            <a:extLst>
              <a:ext uri="{FF2B5EF4-FFF2-40B4-BE49-F238E27FC236}">
                <a16:creationId xmlns:a16="http://schemas.microsoft.com/office/drawing/2014/main" id="{FAF739AE-61B3-9644-82E1-CFFEDC066458}"/>
              </a:ext>
            </a:extLst>
          </p:cNvPr>
          <p:cNvSpPr>
            <a:spLocks noGrp="1"/>
          </p:cNvSpPr>
          <p:nvPr>
            <p:ph type="subTitle" idx="1"/>
          </p:nvPr>
        </p:nvSpPr>
        <p:spPr>
          <a:xfrm>
            <a:off x="1524000" y="38002"/>
            <a:ext cx="9144000" cy="827605"/>
          </a:xfrm>
        </p:spPr>
        <p:txBody>
          <a:bodyPr>
            <a:normAutofit/>
          </a:bodyPr>
          <a:lstStyle/>
          <a:p>
            <a:pPr>
              <a:lnSpc>
                <a:spcPct val="100000"/>
              </a:lnSpc>
              <a:spcBef>
                <a:spcPts val="0"/>
              </a:spcBef>
            </a:pPr>
            <a:r>
              <a:rPr lang="en-US" altLang="zh-TW" sz="4000" dirty="0">
                <a:solidFill>
                  <a:schemeClr val="accent1">
                    <a:lumMod val="75000"/>
                  </a:schemeClr>
                </a:solidFill>
                <a:latin typeface="Calibri" panose="020F0502020204030204" pitchFamily="34" charset="0"/>
                <a:ea typeface="Heiti TC Medium" pitchFamily="2" charset="-128"/>
                <a:cs typeface="Calibri" panose="020F0502020204030204" pitchFamily="34" charset="0"/>
              </a:rPr>
              <a:t>Artificial Intelligence for Text Analytics </a:t>
            </a:r>
            <a:endParaRPr lang="en-US" dirty="0">
              <a:solidFill>
                <a:schemeClr val="accent1">
                  <a:lumMod val="75000"/>
                </a:schemeClr>
              </a:solidFill>
            </a:endParaRPr>
          </a:p>
        </p:txBody>
      </p:sp>
      <p:sp>
        <p:nvSpPr>
          <p:cNvPr id="4" name="Slide Number Placeholder 3">
            <a:extLst>
              <a:ext uri="{FF2B5EF4-FFF2-40B4-BE49-F238E27FC236}">
                <a16:creationId xmlns:a16="http://schemas.microsoft.com/office/drawing/2014/main" id="{759ED901-FEBB-2F45-A237-0DFFB7BB41A4}"/>
              </a:ext>
            </a:extLst>
          </p:cNvPr>
          <p:cNvSpPr>
            <a:spLocks noGrp="1"/>
          </p:cNvSpPr>
          <p:nvPr>
            <p:ph type="sldNum" sz="quarter" idx="12"/>
          </p:nvPr>
        </p:nvSpPr>
        <p:spPr>
          <a:xfrm>
            <a:off x="9448800" y="6492875"/>
            <a:ext cx="2743200" cy="365125"/>
          </a:xfrm>
        </p:spPr>
        <p:txBody>
          <a:bodyPr/>
          <a:lstStyle/>
          <a:p>
            <a:fld id="{5D6FF71F-CF6A-4C46-8F9B-61D49EEA70E3}" type="slidenum">
              <a:rPr lang="en-US" smtClean="0"/>
              <a:t>1</a:t>
            </a:fld>
            <a:endParaRPr lang="en-US" dirty="0"/>
          </a:p>
        </p:txBody>
      </p:sp>
      <p:sp>
        <p:nvSpPr>
          <p:cNvPr id="5" name="Subtitle 2">
            <a:extLst>
              <a:ext uri="{FF2B5EF4-FFF2-40B4-BE49-F238E27FC236}">
                <a16:creationId xmlns:a16="http://schemas.microsoft.com/office/drawing/2014/main" id="{122C2EBB-D9C1-D646-BE1E-780D746DC521}"/>
              </a:ext>
            </a:extLst>
          </p:cNvPr>
          <p:cNvSpPr txBox="1">
            <a:spLocks/>
          </p:cNvSpPr>
          <p:nvPr/>
        </p:nvSpPr>
        <p:spPr>
          <a:xfrm>
            <a:off x="1875514" y="4699887"/>
            <a:ext cx="8440972" cy="1916740"/>
          </a:xfrm>
          <a:prstGeom prst="rect">
            <a:avLst/>
          </a:prstGeom>
        </p:spPr>
        <p:txBody>
          <a:bodyPr vert="horz" lIns="91440" tIns="45720" rIns="91440" bIns="4572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20000"/>
              </a:lnSpc>
              <a:spcBef>
                <a:spcPts val="0"/>
              </a:spcBef>
            </a:pPr>
            <a:r>
              <a:rPr lang="en-US" altLang="zh-TW" sz="14400" dirty="0">
                <a:solidFill>
                  <a:srgbClr val="898989"/>
                </a:solidFill>
                <a:cs typeface="Calibri" panose="020F0502020204030204" pitchFamily="34" charset="0"/>
                <a:hlinkClick r:id="rId2"/>
              </a:rPr>
              <a:t>Min-Yuh Day</a:t>
            </a:r>
            <a:r>
              <a:rPr lang="en-US" altLang="zh-TW" sz="14400" dirty="0">
                <a:solidFill>
                  <a:schemeClr val="accent1"/>
                </a:solidFill>
                <a:latin typeface="Calibri" panose="020F0502020204030204" pitchFamily="34" charset="0"/>
                <a:ea typeface="標楷體" pitchFamily="65" charset="-120"/>
                <a:cs typeface="Calibri" panose="020F0502020204030204" pitchFamily="34" charset="0"/>
              </a:rPr>
              <a:t>, </a:t>
            </a:r>
            <a:r>
              <a:rPr lang="en-US" altLang="zh-TW" sz="14400" dirty="0" err="1">
                <a:solidFill>
                  <a:schemeClr val="accent1"/>
                </a:solidFill>
                <a:latin typeface="Calibri" panose="020F0502020204030204" pitchFamily="34" charset="0"/>
                <a:ea typeface="標楷體" pitchFamily="65" charset="-120"/>
                <a:cs typeface="Calibri" panose="020F0502020204030204" pitchFamily="34" charset="0"/>
              </a:rPr>
              <a:t>Ph.D</a:t>
            </a:r>
            <a:r>
              <a:rPr lang="en-US" altLang="zh-TW" sz="14400" dirty="0">
                <a:solidFill>
                  <a:schemeClr val="accent1"/>
                </a:solidFill>
                <a:latin typeface="Calibri" panose="020F0502020204030204" pitchFamily="34" charset="0"/>
                <a:ea typeface="標楷體" pitchFamily="65" charset="-120"/>
                <a:cs typeface="Calibri" panose="020F0502020204030204" pitchFamily="34" charset="0"/>
              </a:rPr>
              <a:t>, </a:t>
            </a:r>
            <a:br>
              <a:rPr lang="en-US" altLang="zh-TW" sz="14400" dirty="0">
                <a:solidFill>
                  <a:schemeClr val="accent1"/>
                </a:solidFill>
                <a:latin typeface="Calibri" panose="020F0502020204030204" pitchFamily="34" charset="0"/>
                <a:ea typeface="標楷體" pitchFamily="65" charset="-120"/>
                <a:cs typeface="Calibri" panose="020F0502020204030204" pitchFamily="34" charset="0"/>
              </a:rPr>
            </a:br>
            <a:r>
              <a:rPr lang="en-US" altLang="zh-TW" sz="14400" dirty="0">
                <a:solidFill>
                  <a:schemeClr val="accent1"/>
                </a:solidFill>
                <a:latin typeface="Calibri" panose="020F0502020204030204" pitchFamily="34" charset="0"/>
                <a:ea typeface="標楷體" pitchFamily="65" charset="-120"/>
                <a:cs typeface="Calibri" panose="020F0502020204030204" pitchFamily="34" charset="0"/>
              </a:rPr>
              <a:t>Associate</a:t>
            </a:r>
            <a:r>
              <a:rPr lang="zh-TW" altLang="en-US" sz="14400" dirty="0">
                <a:solidFill>
                  <a:schemeClr val="accent1"/>
                </a:solidFill>
                <a:latin typeface="Calibri" panose="020F0502020204030204" pitchFamily="34" charset="0"/>
                <a:ea typeface="標楷體" pitchFamily="65" charset="-120"/>
                <a:cs typeface="Calibri" panose="020F0502020204030204" pitchFamily="34" charset="0"/>
              </a:rPr>
              <a:t> </a:t>
            </a:r>
            <a:r>
              <a:rPr lang="en-US" altLang="zh-TW" sz="14400" dirty="0">
                <a:solidFill>
                  <a:schemeClr val="accent1"/>
                </a:solidFill>
                <a:latin typeface="Calibri" panose="020F0502020204030204" pitchFamily="34" charset="0"/>
                <a:ea typeface="標楷體" pitchFamily="65" charset="-120"/>
                <a:cs typeface="Calibri" panose="020F0502020204030204" pitchFamily="34" charset="0"/>
              </a:rPr>
              <a:t>Professor</a:t>
            </a:r>
          </a:p>
          <a:p>
            <a:pPr>
              <a:lnSpc>
                <a:spcPct val="120000"/>
              </a:lnSpc>
              <a:spcBef>
                <a:spcPts val="600"/>
              </a:spcBef>
            </a:pPr>
            <a:r>
              <a:rPr lang="en-US" sz="8000" dirty="0">
                <a:latin typeface="Calibri" panose="020F0502020204030204" pitchFamily="34" charset="0"/>
                <a:cs typeface="Calibri" panose="020F0502020204030204" pitchFamily="34" charset="0"/>
                <a:hlinkClick r:id="rId3"/>
              </a:rPr>
              <a:t>Institute of Information Management</a:t>
            </a:r>
            <a:r>
              <a:rPr lang="en-US" sz="8000" dirty="0">
                <a:latin typeface="Calibri" panose="020F0502020204030204" pitchFamily="34" charset="0"/>
                <a:cs typeface="Calibri" panose="020F0502020204030204" pitchFamily="34" charset="0"/>
              </a:rPr>
              <a:t>, </a:t>
            </a:r>
            <a:r>
              <a:rPr lang="en-US" sz="8000" dirty="0">
                <a:latin typeface="Calibri" panose="020F0502020204030204" pitchFamily="34" charset="0"/>
                <a:cs typeface="Calibri" panose="020F0502020204030204" pitchFamily="34" charset="0"/>
                <a:hlinkClick r:id="rId4"/>
              </a:rPr>
              <a:t>National Taipei University</a:t>
            </a:r>
            <a:endParaRPr lang="en-US" altLang="zh-TW" sz="8000" dirty="0">
              <a:solidFill>
                <a:srgbClr val="898989"/>
              </a:solidFill>
              <a:latin typeface="Calibri" panose="020F0502020204030204" pitchFamily="34" charset="0"/>
              <a:cs typeface="Calibri" panose="020F0502020204030204" pitchFamily="34" charset="0"/>
              <a:hlinkClick r:id="rId5"/>
            </a:endParaRPr>
          </a:p>
          <a:p>
            <a:pPr>
              <a:lnSpc>
                <a:spcPct val="120000"/>
              </a:lnSpc>
              <a:spcBef>
                <a:spcPts val="600"/>
              </a:spcBef>
            </a:pPr>
            <a:r>
              <a:rPr lang="en-US" sz="4800" b="0" dirty="0">
                <a:latin typeface="Arial" panose="020B0604020202020204" pitchFamily="34" charset="0"/>
                <a:cs typeface="Arial" panose="020B0604020202020204" pitchFamily="34" charset="0"/>
                <a:hlinkClick r:id="rId6"/>
              </a:rPr>
              <a:t>https://web.ntpu.edu.tw/~myday</a:t>
            </a:r>
            <a:endParaRPr lang="en-US" sz="4800" b="0" dirty="0">
              <a:latin typeface="Arial" panose="020B0604020202020204" pitchFamily="34" charset="0"/>
              <a:cs typeface="Arial" panose="020B0604020202020204" pitchFamily="34" charset="0"/>
            </a:endParaRPr>
          </a:p>
        </p:txBody>
      </p:sp>
      <p:pic>
        <p:nvPicPr>
          <p:cNvPr id="6" name="Picture 4" descr="http://mail.tku.edu.tw/myday/images/Myday_Photo.jpg">
            <a:extLst>
              <a:ext uri="{FF2B5EF4-FFF2-40B4-BE49-F238E27FC236}">
                <a16:creationId xmlns:a16="http://schemas.microsoft.com/office/drawing/2014/main" id="{8392620C-E0E7-BD47-A4BD-CD41DE2035A4}"/>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374973" y="4738465"/>
            <a:ext cx="1206269" cy="1493475"/>
          </a:xfrm>
          <a:prstGeom prst="rect">
            <a:avLst/>
          </a:prstGeom>
          <a:noFill/>
        </p:spPr>
      </p:pic>
      <p:pic>
        <p:nvPicPr>
          <p:cNvPr id="7" name="Picture 6">
            <a:extLst>
              <a:ext uri="{FF2B5EF4-FFF2-40B4-BE49-F238E27FC236}">
                <a16:creationId xmlns:a16="http://schemas.microsoft.com/office/drawing/2014/main" id="{67A123DF-B5B7-0741-A601-C566754FCABF}"/>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09547" y="5320739"/>
            <a:ext cx="421513" cy="511280"/>
          </a:xfrm>
          <a:prstGeom prst="rect">
            <a:avLst/>
          </a:prstGeom>
        </p:spPr>
      </p:pic>
      <p:pic>
        <p:nvPicPr>
          <p:cNvPr id="8" name="Picture 7">
            <a:extLst>
              <a:ext uri="{FF2B5EF4-FFF2-40B4-BE49-F238E27FC236}">
                <a16:creationId xmlns:a16="http://schemas.microsoft.com/office/drawing/2014/main" id="{31554C2F-EE75-1146-9192-B193DB4DD7A1}"/>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14532" y="5753055"/>
            <a:ext cx="511280" cy="511280"/>
          </a:xfrm>
          <a:prstGeom prst="rect">
            <a:avLst/>
          </a:prstGeom>
        </p:spPr>
      </p:pic>
      <p:pic>
        <p:nvPicPr>
          <p:cNvPr id="9" name="Picture 8">
            <a:extLst>
              <a:ext uri="{FF2B5EF4-FFF2-40B4-BE49-F238E27FC236}">
                <a16:creationId xmlns:a16="http://schemas.microsoft.com/office/drawing/2014/main" id="{0E384EC2-A8FB-574F-A3A4-C14C04FDAE7A}"/>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14727" y="5748361"/>
            <a:ext cx="511280" cy="511280"/>
          </a:xfrm>
          <a:prstGeom prst="rect">
            <a:avLst/>
          </a:prstGeom>
        </p:spPr>
      </p:pic>
      <p:pic>
        <p:nvPicPr>
          <p:cNvPr id="10" name="Picture 9">
            <a:extLst>
              <a:ext uri="{FF2B5EF4-FFF2-40B4-BE49-F238E27FC236}">
                <a16:creationId xmlns:a16="http://schemas.microsoft.com/office/drawing/2014/main" id="{6D576615-D765-F74F-A854-B57D46746B92}"/>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272194" y="4798351"/>
            <a:ext cx="935665" cy="421967"/>
          </a:xfrm>
          <a:prstGeom prst="rect">
            <a:avLst/>
          </a:prstGeom>
        </p:spPr>
      </p:pic>
      <p:pic>
        <p:nvPicPr>
          <p:cNvPr id="11" name="Picture 10">
            <a:extLst>
              <a:ext uri="{FF2B5EF4-FFF2-40B4-BE49-F238E27FC236}">
                <a16:creationId xmlns:a16="http://schemas.microsoft.com/office/drawing/2014/main" id="{0E53A563-6F2F-4D43-A9CA-738A2637D05A}"/>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1129194" y="137553"/>
            <a:ext cx="962066" cy="620688"/>
          </a:xfrm>
          <a:prstGeom prst="rect">
            <a:avLst/>
          </a:prstGeom>
        </p:spPr>
      </p:pic>
      <p:pic>
        <p:nvPicPr>
          <p:cNvPr id="12" name="Picture 11">
            <a:extLst>
              <a:ext uri="{FF2B5EF4-FFF2-40B4-BE49-F238E27FC236}">
                <a16:creationId xmlns:a16="http://schemas.microsoft.com/office/drawing/2014/main" id="{25E914CD-8B6C-2D41-ACC1-7849D3B7E721}"/>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11128086" y="811230"/>
            <a:ext cx="964282" cy="235043"/>
          </a:xfrm>
          <a:prstGeom prst="rect">
            <a:avLst/>
          </a:prstGeom>
        </p:spPr>
      </p:pic>
      <p:pic>
        <p:nvPicPr>
          <p:cNvPr id="13" name="Picture 12">
            <a:extLst>
              <a:ext uri="{FF2B5EF4-FFF2-40B4-BE49-F238E27FC236}">
                <a16:creationId xmlns:a16="http://schemas.microsoft.com/office/drawing/2014/main" id="{2A2132BE-AEB3-A34C-888A-14B934025607}"/>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11316105" y="5976255"/>
            <a:ext cx="791692" cy="791692"/>
          </a:xfrm>
          <a:prstGeom prst="rect">
            <a:avLst/>
          </a:prstGeom>
        </p:spPr>
      </p:pic>
      <p:sp>
        <p:nvSpPr>
          <p:cNvPr id="15" name="TextBox 14">
            <a:extLst>
              <a:ext uri="{FF2B5EF4-FFF2-40B4-BE49-F238E27FC236}">
                <a16:creationId xmlns:a16="http://schemas.microsoft.com/office/drawing/2014/main" id="{93DF0C98-61FE-964B-A9AA-9A27B763C0CD}"/>
              </a:ext>
            </a:extLst>
          </p:cNvPr>
          <p:cNvSpPr txBox="1"/>
          <p:nvPr/>
        </p:nvSpPr>
        <p:spPr>
          <a:xfrm>
            <a:off x="3180607" y="3587805"/>
            <a:ext cx="5830785" cy="830997"/>
          </a:xfrm>
          <a:prstGeom prst="rect">
            <a:avLst/>
          </a:prstGeom>
          <a:noFill/>
        </p:spPr>
        <p:txBody>
          <a:bodyPr wrap="square" rtlCol="0">
            <a:spAutoFit/>
          </a:bodyPr>
          <a:lstStyle/>
          <a:p>
            <a:pPr algn="ctr"/>
            <a:r>
              <a:rPr lang="en-US" altLang="zh-TW" sz="1600" dirty="0">
                <a:solidFill>
                  <a:schemeClr val="bg1">
                    <a:lumMod val="65000"/>
                  </a:schemeClr>
                </a:solidFill>
                <a:latin typeface="Calibri" panose="020F0502020204030204" pitchFamily="34" charset="0"/>
                <a:ea typeface="Heiti TC Medium" pitchFamily="2" charset="-128"/>
                <a:cs typeface="Calibri" panose="020F0502020204030204" pitchFamily="34" charset="0"/>
              </a:rPr>
              <a:t>1102AITA04</a:t>
            </a:r>
          </a:p>
          <a:p>
            <a:pPr algn="ctr"/>
            <a:r>
              <a:rPr lang="en-US" altLang="zh-TW" sz="1600" dirty="0">
                <a:solidFill>
                  <a:schemeClr val="bg1">
                    <a:lumMod val="65000"/>
                  </a:schemeClr>
                </a:solidFill>
                <a:latin typeface="Calibri" panose="020F0502020204030204" pitchFamily="34" charset="0"/>
                <a:ea typeface="Heiti TC Medium" pitchFamily="2" charset="-128"/>
                <a:cs typeface="Calibri" panose="020F0502020204030204" pitchFamily="34" charset="0"/>
              </a:rPr>
              <a:t>MBA, IM, NTPU (M5026) (Spring 2022)</a:t>
            </a:r>
            <a:br>
              <a:rPr lang="en-US" altLang="zh-TW" sz="1600" dirty="0">
                <a:solidFill>
                  <a:schemeClr val="bg1">
                    <a:lumMod val="65000"/>
                  </a:schemeClr>
                </a:solidFill>
                <a:latin typeface="Calibri" panose="020F0502020204030204" pitchFamily="34" charset="0"/>
                <a:ea typeface="Heiti TC Medium" pitchFamily="2" charset="-128"/>
                <a:cs typeface="Calibri" panose="020F0502020204030204" pitchFamily="34" charset="0"/>
              </a:rPr>
            </a:br>
            <a:r>
              <a:rPr lang="en-US" altLang="zh-TW" sz="1600" dirty="0">
                <a:solidFill>
                  <a:schemeClr val="bg1">
                    <a:lumMod val="65000"/>
                  </a:schemeClr>
                </a:solidFill>
                <a:latin typeface="Calibri" panose="020F0502020204030204" pitchFamily="34" charset="0"/>
                <a:ea typeface="Heiti TC Medium" pitchFamily="2" charset="-128"/>
                <a:cs typeface="Calibri" panose="020F0502020204030204" pitchFamily="34" charset="0"/>
              </a:rPr>
              <a:t> Tue 2, 3, 4 (9:10-12:00) (B8F40)</a:t>
            </a:r>
          </a:p>
        </p:txBody>
      </p:sp>
      <p:sp>
        <p:nvSpPr>
          <p:cNvPr id="16" name="TextBox 15">
            <a:extLst>
              <a:ext uri="{FF2B5EF4-FFF2-40B4-BE49-F238E27FC236}">
                <a16:creationId xmlns:a16="http://schemas.microsoft.com/office/drawing/2014/main" id="{D56B0928-98E1-A94A-9E81-B0F0F78D4E86}"/>
              </a:ext>
            </a:extLst>
          </p:cNvPr>
          <p:cNvSpPr txBox="1"/>
          <p:nvPr/>
        </p:nvSpPr>
        <p:spPr>
          <a:xfrm>
            <a:off x="4540332" y="6616627"/>
            <a:ext cx="3111336" cy="276999"/>
          </a:xfrm>
          <a:prstGeom prst="rect">
            <a:avLst/>
          </a:prstGeom>
          <a:noFill/>
        </p:spPr>
        <p:txBody>
          <a:bodyPr wrap="square" rtlCol="0">
            <a:spAutoFit/>
          </a:bodyPr>
          <a:lstStyle/>
          <a:p>
            <a:pPr algn="ctr"/>
            <a:r>
              <a:rPr lang="en-US" altLang="zh-TW" sz="1200" dirty="0">
                <a:solidFill>
                  <a:schemeClr val="bg1">
                    <a:lumMod val="65000"/>
                  </a:schemeClr>
                </a:solidFill>
                <a:latin typeface="Calibri" panose="020F0502020204030204" pitchFamily="34" charset="0"/>
                <a:ea typeface="Heiti TC Medium" pitchFamily="2" charset="-128"/>
                <a:cs typeface="Calibri" panose="020F0502020204030204" pitchFamily="34" charset="0"/>
              </a:rPr>
              <a:t>2022-03-15</a:t>
            </a:r>
          </a:p>
        </p:txBody>
      </p:sp>
      <p:pic>
        <p:nvPicPr>
          <p:cNvPr id="17" name="Picture 16">
            <a:extLst>
              <a:ext uri="{FF2B5EF4-FFF2-40B4-BE49-F238E27FC236}">
                <a16:creationId xmlns:a16="http://schemas.microsoft.com/office/drawing/2014/main" id="{4EDBB581-E02B-0641-8942-DCE742BF2711}"/>
              </a:ext>
            </a:extLst>
          </p:cNvPr>
          <p:cNvPicPr>
            <a:picLocks noChangeAspect="1"/>
          </p:cNvPicPr>
          <p:nvPr/>
        </p:nvPicPr>
        <p:blipFill>
          <a:blip r:embed="rId15"/>
          <a:stretch>
            <a:fillRect/>
          </a:stretch>
        </p:blipFill>
        <p:spPr>
          <a:xfrm>
            <a:off x="10412606" y="3143523"/>
            <a:ext cx="1779394" cy="1779394"/>
          </a:xfrm>
          <a:prstGeom prst="rect">
            <a:avLst/>
          </a:prstGeom>
        </p:spPr>
      </p:pic>
      <p:sp>
        <p:nvSpPr>
          <p:cNvPr id="19" name="TextBox 18">
            <a:extLst>
              <a:ext uri="{FF2B5EF4-FFF2-40B4-BE49-F238E27FC236}">
                <a16:creationId xmlns:a16="http://schemas.microsoft.com/office/drawing/2014/main" id="{0469D20B-C574-4E4A-9464-E6AC325AD393}"/>
              </a:ext>
            </a:extLst>
          </p:cNvPr>
          <p:cNvSpPr txBox="1"/>
          <p:nvPr/>
        </p:nvSpPr>
        <p:spPr>
          <a:xfrm>
            <a:off x="10471279" y="4775201"/>
            <a:ext cx="1582947" cy="400110"/>
          </a:xfrm>
          <a:prstGeom prst="rect">
            <a:avLst/>
          </a:prstGeom>
          <a:noFill/>
        </p:spPr>
        <p:txBody>
          <a:bodyPr wrap="square">
            <a:spAutoFit/>
          </a:bodyPr>
          <a:lstStyle/>
          <a:p>
            <a:pPr algn="ctr"/>
            <a:r>
              <a:rPr lang="en-US" sz="1000" b="0" dirty="0">
                <a:solidFill>
                  <a:schemeClr val="accent1"/>
                </a:solidFill>
                <a:hlinkClick r:id="rId16"/>
              </a:rPr>
              <a:t>https://meet.google.com/paj-zhhj-mya</a:t>
            </a:r>
            <a:endParaRPr lang="en-US" sz="1000" dirty="0"/>
          </a:p>
        </p:txBody>
      </p:sp>
    </p:spTree>
    <p:extLst>
      <p:ext uri="{BB962C8B-B14F-4D97-AF65-F5344CB8AC3E}">
        <p14:creationId xmlns:p14="http://schemas.microsoft.com/office/powerpoint/2010/main" val="15342515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F90E4-F245-3D45-83E0-66645720EC69}"/>
              </a:ext>
            </a:extLst>
          </p:cNvPr>
          <p:cNvSpPr>
            <a:spLocks noGrp="1"/>
          </p:cNvSpPr>
          <p:nvPr>
            <p:ph type="title"/>
          </p:nvPr>
        </p:nvSpPr>
        <p:spPr>
          <a:xfrm>
            <a:off x="1955722" y="139727"/>
            <a:ext cx="8386997" cy="1143000"/>
          </a:xfrm>
        </p:spPr>
        <p:txBody>
          <a:bodyPr>
            <a:noAutofit/>
          </a:bodyPr>
          <a:lstStyle/>
          <a:p>
            <a:r>
              <a:rPr lang="en-US" sz="3600" dirty="0">
                <a:solidFill>
                  <a:schemeClr val="accent1"/>
                </a:solidFill>
              </a:rPr>
              <a:t>BERT: Pre-training of Deep Bidirectional Transformers for Language Understanding</a:t>
            </a:r>
          </a:p>
        </p:txBody>
      </p:sp>
      <p:sp>
        <p:nvSpPr>
          <p:cNvPr id="4" name="Slide Number Placeholder 3">
            <a:extLst>
              <a:ext uri="{FF2B5EF4-FFF2-40B4-BE49-F238E27FC236}">
                <a16:creationId xmlns:a16="http://schemas.microsoft.com/office/drawing/2014/main" id="{6A7AAC1D-703F-B74B-8981-34EDBCB5D96D}"/>
              </a:ext>
            </a:extLst>
          </p:cNvPr>
          <p:cNvSpPr>
            <a:spLocks noGrp="1"/>
          </p:cNvSpPr>
          <p:nvPr>
            <p:ph type="sldNum" sz="quarter" idx="12"/>
          </p:nvPr>
        </p:nvSpPr>
        <p:spPr/>
        <p:txBody>
          <a:bodyPr/>
          <a:lstStyle/>
          <a:p>
            <a:fld id="{5424488C-161F-514B-8FF5-CF5173A03E8D}" type="slidenum">
              <a:rPr lang="en-US" smtClean="0"/>
              <a:t>10</a:t>
            </a:fld>
            <a:endParaRPr lang="en-US"/>
          </a:p>
        </p:txBody>
      </p:sp>
      <p:sp>
        <p:nvSpPr>
          <p:cNvPr id="5" name="Rectangle 4">
            <a:extLst>
              <a:ext uri="{FF2B5EF4-FFF2-40B4-BE49-F238E27FC236}">
                <a16:creationId xmlns:a16="http://schemas.microsoft.com/office/drawing/2014/main" id="{53691934-0DA3-1149-AF7B-2DDB66BA8F88}"/>
              </a:ext>
            </a:extLst>
          </p:cNvPr>
          <p:cNvSpPr/>
          <p:nvPr/>
        </p:nvSpPr>
        <p:spPr>
          <a:xfrm>
            <a:off x="2058897" y="6457890"/>
            <a:ext cx="8074207" cy="553998"/>
          </a:xfrm>
          <a:prstGeom prst="rect">
            <a:avLst/>
          </a:prstGeom>
        </p:spPr>
        <p:txBody>
          <a:bodyPr wrap="square">
            <a:spAutoFit/>
          </a:bodyPr>
          <a:lstStyle/>
          <a:p>
            <a:pPr algn="ctr"/>
            <a:r>
              <a:rPr lang="en-US" sz="1000" dirty="0">
                <a:solidFill>
                  <a:schemeClr val="bg1">
                    <a:lumMod val="75000"/>
                  </a:schemeClr>
                </a:solidFill>
              </a:rPr>
              <a:t>Source: Devlin, Jacob, Ming-Wei Chang, Kenton Lee, and Kristina Toutanova (2018). </a:t>
            </a:r>
            <a:br>
              <a:rPr lang="en-US" sz="1000" dirty="0">
                <a:solidFill>
                  <a:schemeClr val="bg1">
                    <a:lumMod val="75000"/>
                  </a:schemeClr>
                </a:solidFill>
              </a:rPr>
            </a:br>
            <a:r>
              <a:rPr lang="en-US" sz="1000" dirty="0">
                <a:solidFill>
                  <a:schemeClr val="bg1">
                    <a:lumMod val="75000"/>
                  </a:schemeClr>
                </a:solidFill>
              </a:rPr>
              <a:t>"Bert: Pre-training of deep bidirectional transformers for language understanding." </a:t>
            </a:r>
            <a:r>
              <a:rPr lang="en-US" sz="1000" dirty="0" err="1">
                <a:solidFill>
                  <a:schemeClr val="bg1">
                    <a:lumMod val="75000"/>
                  </a:schemeClr>
                </a:solidFill>
              </a:rPr>
              <a:t>arXiv</a:t>
            </a:r>
            <a:r>
              <a:rPr lang="en-US" sz="1000" dirty="0">
                <a:solidFill>
                  <a:schemeClr val="bg1">
                    <a:lumMod val="75000"/>
                  </a:schemeClr>
                </a:solidFill>
              </a:rPr>
              <a:t> preprint arXiv:1810.04805.</a:t>
            </a:r>
          </a:p>
          <a:p>
            <a:pPr algn="ctr"/>
            <a:endParaRPr lang="en-US" sz="1000" dirty="0">
              <a:solidFill>
                <a:schemeClr val="bg1">
                  <a:lumMod val="75000"/>
                </a:schemeClr>
              </a:solidFill>
            </a:endParaRPr>
          </a:p>
        </p:txBody>
      </p:sp>
      <p:sp>
        <p:nvSpPr>
          <p:cNvPr id="6" name="Rectangle 5">
            <a:extLst>
              <a:ext uri="{FF2B5EF4-FFF2-40B4-BE49-F238E27FC236}">
                <a16:creationId xmlns:a16="http://schemas.microsoft.com/office/drawing/2014/main" id="{C583E92F-1063-6145-ADA8-6281153D640A}"/>
              </a:ext>
            </a:extLst>
          </p:cNvPr>
          <p:cNvSpPr/>
          <p:nvPr/>
        </p:nvSpPr>
        <p:spPr>
          <a:xfrm>
            <a:off x="2168578" y="1311152"/>
            <a:ext cx="8174141" cy="461665"/>
          </a:xfrm>
          <a:prstGeom prst="rect">
            <a:avLst/>
          </a:prstGeom>
        </p:spPr>
        <p:txBody>
          <a:bodyPr wrap="square">
            <a:spAutoFit/>
          </a:bodyPr>
          <a:lstStyle/>
          <a:p>
            <a:pPr algn="ctr"/>
            <a:r>
              <a:rPr lang="en-US" sz="2400" dirty="0">
                <a:solidFill>
                  <a:srgbClr val="C00000"/>
                </a:solidFill>
                <a:latin typeface="Calibri" panose="020F0502020204030204" pitchFamily="34" charset="0"/>
                <a:cs typeface="Calibri" panose="020F0502020204030204" pitchFamily="34" charset="0"/>
              </a:rPr>
              <a:t>BERT (Bidirectional Encoder Representations from Transformers)</a:t>
            </a:r>
          </a:p>
        </p:txBody>
      </p:sp>
      <p:pic>
        <p:nvPicPr>
          <p:cNvPr id="8" name="Picture 7">
            <a:extLst>
              <a:ext uri="{FF2B5EF4-FFF2-40B4-BE49-F238E27FC236}">
                <a16:creationId xmlns:a16="http://schemas.microsoft.com/office/drawing/2014/main" id="{7403180C-EF58-7345-9ED4-E0EC4CB70EF5}"/>
              </a:ext>
            </a:extLst>
          </p:cNvPr>
          <p:cNvPicPr>
            <a:picLocks noChangeAspect="1"/>
          </p:cNvPicPr>
          <p:nvPr/>
        </p:nvPicPr>
        <p:blipFill>
          <a:blip r:embed="rId2"/>
          <a:stretch>
            <a:fillRect/>
          </a:stretch>
        </p:blipFill>
        <p:spPr>
          <a:xfrm>
            <a:off x="1823803" y="2572836"/>
            <a:ext cx="8806226" cy="3571756"/>
          </a:xfrm>
          <a:prstGeom prst="rect">
            <a:avLst/>
          </a:prstGeom>
        </p:spPr>
      </p:pic>
      <p:sp>
        <p:nvSpPr>
          <p:cNvPr id="9" name="Rectangle 8">
            <a:extLst>
              <a:ext uri="{FF2B5EF4-FFF2-40B4-BE49-F238E27FC236}">
                <a16:creationId xmlns:a16="http://schemas.microsoft.com/office/drawing/2014/main" id="{AA105C0F-8F9C-8547-9100-914A071D2750}"/>
              </a:ext>
            </a:extLst>
          </p:cNvPr>
          <p:cNvSpPr/>
          <p:nvPr/>
        </p:nvSpPr>
        <p:spPr>
          <a:xfrm>
            <a:off x="2424411" y="1779415"/>
            <a:ext cx="7449617" cy="461665"/>
          </a:xfrm>
          <a:prstGeom prst="rect">
            <a:avLst/>
          </a:prstGeom>
        </p:spPr>
        <p:txBody>
          <a:bodyPr wrap="square">
            <a:spAutoFit/>
          </a:bodyPr>
          <a:lstStyle/>
          <a:p>
            <a:pPr algn="ctr"/>
            <a:r>
              <a:rPr lang="en-US" sz="2400" b="1" dirty="0">
                <a:solidFill>
                  <a:schemeClr val="accent1"/>
                </a:solidFill>
              </a:rPr>
              <a:t>Overall pre-training and fine-tuning procedures for BERT</a:t>
            </a:r>
          </a:p>
        </p:txBody>
      </p:sp>
    </p:spTree>
    <p:extLst>
      <p:ext uri="{BB962C8B-B14F-4D97-AF65-F5344CB8AC3E}">
        <p14:creationId xmlns:p14="http://schemas.microsoft.com/office/powerpoint/2010/main" val="3725074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8F502-30B3-364F-A451-1E54AEF9679B}"/>
              </a:ext>
            </a:extLst>
          </p:cNvPr>
          <p:cNvSpPr>
            <a:spLocks noGrp="1"/>
          </p:cNvSpPr>
          <p:nvPr>
            <p:ph type="title"/>
          </p:nvPr>
        </p:nvSpPr>
        <p:spPr>
          <a:xfrm>
            <a:off x="1981200" y="274638"/>
            <a:ext cx="8229600" cy="2650306"/>
          </a:xfrm>
        </p:spPr>
        <p:txBody>
          <a:bodyPr>
            <a:normAutofit fontScale="90000"/>
          </a:bodyPr>
          <a:lstStyle/>
          <a:p>
            <a:r>
              <a:rPr lang="en-US" dirty="0">
                <a:solidFill>
                  <a:schemeClr val="accent1"/>
                </a:solidFill>
              </a:rPr>
              <a:t>BERT: </a:t>
            </a:r>
            <a:br>
              <a:rPr lang="en-US" dirty="0">
                <a:solidFill>
                  <a:schemeClr val="accent1"/>
                </a:solidFill>
              </a:rPr>
            </a:br>
            <a:r>
              <a:rPr lang="en-US" dirty="0">
                <a:solidFill>
                  <a:schemeClr val="accent1"/>
                </a:solidFill>
              </a:rPr>
              <a:t>Pre-training of Deep </a:t>
            </a:r>
            <a:br>
              <a:rPr lang="en-US" dirty="0">
                <a:solidFill>
                  <a:schemeClr val="accent1"/>
                </a:solidFill>
              </a:rPr>
            </a:br>
            <a:r>
              <a:rPr lang="en-US" dirty="0">
                <a:solidFill>
                  <a:schemeClr val="accent1"/>
                </a:solidFill>
              </a:rPr>
              <a:t>Bidirectional Transformers for Language Understanding</a:t>
            </a:r>
            <a:endParaRPr lang="en-US" dirty="0"/>
          </a:p>
        </p:txBody>
      </p:sp>
      <p:sp>
        <p:nvSpPr>
          <p:cNvPr id="4" name="Slide Number Placeholder 3">
            <a:extLst>
              <a:ext uri="{FF2B5EF4-FFF2-40B4-BE49-F238E27FC236}">
                <a16:creationId xmlns:a16="http://schemas.microsoft.com/office/drawing/2014/main" id="{0DFD0B72-E9A0-3D48-A61F-55793D25BB0F}"/>
              </a:ext>
            </a:extLst>
          </p:cNvPr>
          <p:cNvSpPr>
            <a:spLocks noGrp="1"/>
          </p:cNvSpPr>
          <p:nvPr>
            <p:ph type="sldNum" sz="quarter" idx="12"/>
          </p:nvPr>
        </p:nvSpPr>
        <p:spPr/>
        <p:txBody>
          <a:bodyPr/>
          <a:lstStyle/>
          <a:p>
            <a:fld id="{FBAED269-8488-944C-B042-47FA69C98B02}" type="slidenum">
              <a:rPr lang="zh-TW" altLang="en-US" smtClean="0"/>
              <a:pPr/>
              <a:t>11</a:t>
            </a:fld>
            <a:endParaRPr lang="zh-TW" altLang="en-US"/>
          </a:p>
        </p:txBody>
      </p:sp>
      <p:sp>
        <p:nvSpPr>
          <p:cNvPr id="5" name="Rectangle 4">
            <a:extLst>
              <a:ext uri="{FF2B5EF4-FFF2-40B4-BE49-F238E27FC236}">
                <a16:creationId xmlns:a16="http://schemas.microsoft.com/office/drawing/2014/main" id="{EC277265-B989-7140-BADC-7D6D7BF47F8E}"/>
              </a:ext>
            </a:extLst>
          </p:cNvPr>
          <p:cNvSpPr/>
          <p:nvPr/>
        </p:nvSpPr>
        <p:spPr>
          <a:xfrm>
            <a:off x="2426673" y="6457890"/>
            <a:ext cx="7338654" cy="400110"/>
          </a:xfrm>
          <a:prstGeom prst="rect">
            <a:avLst/>
          </a:prstGeom>
        </p:spPr>
        <p:txBody>
          <a:bodyPr wrap="square">
            <a:spAutoFit/>
          </a:bodyPr>
          <a:lstStyle/>
          <a:p>
            <a:pPr algn="ctr"/>
            <a:r>
              <a:rPr lang="en-US" altLang="zh-TW" sz="1000" dirty="0">
                <a:solidFill>
                  <a:schemeClr val="bg1">
                    <a:lumMod val="65000"/>
                  </a:schemeClr>
                </a:solidFill>
                <a:latin typeface="Calibri" charset="0"/>
                <a:ea typeface="標楷體" charset="-120"/>
              </a:rPr>
              <a:t>Source: Devlin, Jacob, Ming-Wei Chang, Kenton Lee, and Kristina Toutanova (2018). </a:t>
            </a:r>
            <a:br>
              <a:rPr lang="en-US" altLang="zh-TW" sz="1000" dirty="0">
                <a:solidFill>
                  <a:schemeClr val="bg1">
                    <a:lumMod val="65000"/>
                  </a:schemeClr>
                </a:solidFill>
                <a:latin typeface="Calibri" charset="0"/>
                <a:ea typeface="標楷體" charset="-120"/>
              </a:rPr>
            </a:br>
            <a:r>
              <a:rPr lang="en-US" altLang="zh-TW" sz="1000" dirty="0">
                <a:solidFill>
                  <a:schemeClr val="bg1">
                    <a:lumMod val="65000"/>
                  </a:schemeClr>
                </a:solidFill>
                <a:latin typeface="Calibri" charset="0"/>
                <a:ea typeface="標楷體" charset="-120"/>
              </a:rPr>
              <a:t>"BERT: Pre-training of Deep Bidirectional Transformers for Language Understanding." </a:t>
            </a:r>
            <a:r>
              <a:rPr lang="en-US" altLang="zh-TW" sz="1000" dirty="0" err="1">
                <a:solidFill>
                  <a:schemeClr val="bg1">
                    <a:lumMod val="65000"/>
                  </a:schemeClr>
                </a:solidFill>
                <a:latin typeface="Calibri" charset="0"/>
                <a:ea typeface="標楷體" charset="-120"/>
              </a:rPr>
              <a:t>arXiv</a:t>
            </a:r>
            <a:r>
              <a:rPr lang="en-US" altLang="zh-TW" sz="1000" dirty="0">
                <a:solidFill>
                  <a:schemeClr val="bg1">
                    <a:lumMod val="65000"/>
                  </a:schemeClr>
                </a:solidFill>
                <a:latin typeface="Calibri" charset="0"/>
                <a:ea typeface="標楷體" charset="-120"/>
              </a:rPr>
              <a:t> preprint arXiv:1810.04805</a:t>
            </a:r>
            <a:endParaRPr lang="en-US" sz="1000" dirty="0">
              <a:solidFill>
                <a:schemeClr val="bg1">
                  <a:lumMod val="65000"/>
                </a:schemeClr>
              </a:solidFill>
            </a:endParaRPr>
          </a:p>
        </p:txBody>
      </p:sp>
      <p:pic>
        <p:nvPicPr>
          <p:cNvPr id="9" name="Picture 8">
            <a:extLst>
              <a:ext uri="{FF2B5EF4-FFF2-40B4-BE49-F238E27FC236}">
                <a16:creationId xmlns:a16="http://schemas.microsoft.com/office/drawing/2014/main" id="{E8E8D653-11FC-8B48-B349-CACD866D3DD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89150" y="3387948"/>
            <a:ext cx="8013700" cy="2273300"/>
          </a:xfrm>
          <a:prstGeom prst="rect">
            <a:avLst/>
          </a:prstGeom>
        </p:spPr>
      </p:pic>
    </p:spTree>
    <p:extLst>
      <p:ext uri="{BB962C8B-B14F-4D97-AF65-F5344CB8AC3E}">
        <p14:creationId xmlns:p14="http://schemas.microsoft.com/office/powerpoint/2010/main" val="13169187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AFD5E-3C28-784F-B27B-A1FC45642B75}"/>
              </a:ext>
            </a:extLst>
          </p:cNvPr>
          <p:cNvSpPr>
            <a:spLocks noGrp="1"/>
          </p:cNvSpPr>
          <p:nvPr>
            <p:ph type="title"/>
          </p:nvPr>
        </p:nvSpPr>
        <p:spPr>
          <a:xfrm>
            <a:off x="1775520" y="274638"/>
            <a:ext cx="8809930" cy="1210146"/>
          </a:xfrm>
        </p:spPr>
        <p:txBody>
          <a:bodyPr>
            <a:normAutofit fontScale="90000"/>
          </a:bodyPr>
          <a:lstStyle/>
          <a:p>
            <a:r>
              <a:rPr lang="en-US" dirty="0">
                <a:solidFill>
                  <a:schemeClr val="accent1"/>
                </a:solidFill>
              </a:rPr>
              <a:t>BERT</a:t>
            </a:r>
            <a:br>
              <a:rPr lang="en-US" dirty="0">
                <a:solidFill>
                  <a:schemeClr val="accent1"/>
                </a:solidFill>
              </a:rPr>
            </a:br>
            <a:r>
              <a:rPr lang="en-US" sz="2800" dirty="0">
                <a:solidFill>
                  <a:schemeClr val="accent1"/>
                </a:solidFill>
              </a:rPr>
              <a:t>Bidirectional Encoder Representations from Transformers</a:t>
            </a:r>
          </a:p>
        </p:txBody>
      </p:sp>
      <p:sp>
        <p:nvSpPr>
          <p:cNvPr id="4" name="Slide Number Placeholder 3">
            <a:extLst>
              <a:ext uri="{FF2B5EF4-FFF2-40B4-BE49-F238E27FC236}">
                <a16:creationId xmlns:a16="http://schemas.microsoft.com/office/drawing/2014/main" id="{A7F4C6E8-F32F-194C-A943-7754B0FEDBDB}"/>
              </a:ext>
            </a:extLst>
          </p:cNvPr>
          <p:cNvSpPr>
            <a:spLocks noGrp="1"/>
          </p:cNvSpPr>
          <p:nvPr>
            <p:ph type="sldNum" sz="quarter" idx="12"/>
          </p:nvPr>
        </p:nvSpPr>
        <p:spPr/>
        <p:txBody>
          <a:bodyPr/>
          <a:lstStyle/>
          <a:p>
            <a:fld id="{FBAED269-8488-944C-B042-47FA69C98B02}" type="slidenum">
              <a:rPr lang="zh-TW" altLang="en-US" smtClean="0"/>
              <a:pPr/>
              <a:t>12</a:t>
            </a:fld>
            <a:endParaRPr lang="zh-TW" altLang="en-US"/>
          </a:p>
        </p:txBody>
      </p:sp>
      <p:pic>
        <p:nvPicPr>
          <p:cNvPr id="6" name="Picture 5">
            <a:extLst>
              <a:ext uri="{FF2B5EF4-FFF2-40B4-BE49-F238E27FC236}">
                <a16:creationId xmlns:a16="http://schemas.microsoft.com/office/drawing/2014/main" id="{6CEC8BEA-6A5E-744D-B9E5-C86A1E738F9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06550" y="1916832"/>
            <a:ext cx="8978900" cy="2082800"/>
          </a:xfrm>
          <a:prstGeom prst="rect">
            <a:avLst/>
          </a:prstGeom>
        </p:spPr>
      </p:pic>
      <p:sp>
        <p:nvSpPr>
          <p:cNvPr id="7" name="Rectangle 6">
            <a:extLst>
              <a:ext uri="{FF2B5EF4-FFF2-40B4-BE49-F238E27FC236}">
                <a16:creationId xmlns:a16="http://schemas.microsoft.com/office/drawing/2014/main" id="{FF73CF9F-E599-C743-8BD4-F3F9DC7FB07F}"/>
              </a:ext>
            </a:extLst>
          </p:cNvPr>
          <p:cNvSpPr/>
          <p:nvPr/>
        </p:nvSpPr>
        <p:spPr>
          <a:xfrm>
            <a:off x="2426673" y="6457890"/>
            <a:ext cx="7338654" cy="400110"/>
          </a:xfrm>
          <a:prstGeom prst="rect">
            <a:avLst/>
          </a:prstGeom>
        </p:spPr>
        <p:txBody>
          <a:bodyPr wrap="square">
            <a:spAutoFit/>
          </a:bodyPr>
          <a:lstStyle/>
          <a:p>
            <a:pPr algn="ctr"/>
            <a:r>
              <a:rPr lang="en-US" altLang="zh-TW" sz="1000" dirty="0">
                <a:solidFill>
                  <a:schemeClr val="bg1">
                    <a:lumMod val="65000"/>
                  </a:schemeClr>
                </a:solidFill>
                <a:latin typeface="Calibri" charset="0"/>
                <a:ea typeface="標楷體" charset="-120"/>
              </a:rPr>
              <a:t>Source: Devlin, Jacob, Ming-Wei Chang, Kenton Lee, and Kristina Toutanova (2018). </a:t>
            </a:r>
            <a:br>
              <a:rPr lang="en-US" altLang="zh-TW" sz="1000" dirty="0">
                <a:solidFill>
                  <a:schemeClr val="bg1">
                    <a:lumMod val="65000"/>
                  </a:schemeClr>
                </a:solidFill>
                <a:latin typeface="Calibri" charset="0"/>
                <a:ea typeface="標楷體" charset="-120"/>
              </a:rPr>
            </a:br>
            <a:r>
              <a:rPr lang="en-US" altLang="zh-TW" sz="1000" dirty="0">
                <a:solidFill>
                  <a:schemeClr val="bg1">
                    <a:lumMod val="65000"/>
                  </a:schemeClr>
                </a:solidFill>
                <a:latin typeface="Calibri" charset="0"/>
                <a:ea typeface="標楷體" charset="-120"/>
              </a:rPr>
              <a:t>"BERT: Pre-training of Deep Bidirectional Transformers for Language Understanding." </a:t>
            </a:r>
            <a:r>
              <a:rPr lang="en-US" altLang="zh-TW" sz="1000" dirty="0" err="1">
                <a:solidFill>
                  <a:schemeClr val="bg1">
                    <a:lumMod val="65000"/>
                  </a:schemeClr>
                </a:solidFill>
                <a:latin typeface="Calibri" charset="0"/>
                <a:ea typeface="標楷體" charset="-120"/>
              </a:rPr>
              <a:t>arXiv</a:t>
            </a:r>
            <a:r>
              <a:rPr lang="en-US" altLang="zh-TW" sz="1000" dirty="0">
                <a:solidFill>
                  <a:schemeClr val="bg1">
                    <a:lumMod val="65000"/>
                  </a:schemeClr>
                </a:solidFill>
                <a:latin typeface="Calibri" charset="0"/>
                <a:ea typeface="標楷體" charset="-120"/>
              </a:rPr>
              <a:t> preprint arXiv:1810.04805</a:t>
            </a:r>
            <a:endParaRPr lang="en-US" sz="1000" dirty="0">
              <a:solidFill>
                <a:schemeClr val="bg1">
                  <a:lumMod val="65000"/>
                </a:schemeClr>
              </a:solidFill>
            </a:endParaRPr>
          </a:p>
        </p:txBody>
      </p:sp>
      <p:sp>
        <p:nvSpPr>
          <p:cNvPr id="8" name="Rectangle 7">
            <a:extLst>
              <a:ext uri="{FF2B5EF4-FFF2-40B4-BE49-F238E27FC236}">
                <a16:creationId xmlns:a16="http://schemas.microsoft.com/office/drawing/2014/main" id="{89F12ECC-3CA8-F747-A59C-23881BD515DF}"/>
              </a:ext>
            </a:extLst>
          </p:cNvPr>
          <p:cNvSpPr/>
          <p:nvPr/>
        </p:nvSpPr>
        <p:spPr>
          <a:xfrm>
            <a:off x="1847529" y="4696216"/>
            <a:ext cx="8785546" cy="1754326"/>
          </a:xfrm>
          <a:prstGeom prst="rect">
            <a:avLst/>
          </a:prstGeom>
        </p:spPr>
        <p:txBody>
          <a:bodyPr wrap="square">
            <a:spAutoFit/>
          </a:bodyPr>
          <a:lstStyle/>
          <a:p>
            <a:r>
              <a:rPr lang="en-US" b="1" dirty="0"/>
              <a:t>BERT</a:t>
            </a:r>
            <a:r>
              <a:rPr lang="en-US" dirty="0"/>
              <a:t> uses a bidirectional Transformer. </a:t>
            </a:r>
          </a:p>
          <a:p>
            <a:r>
              <a:rPr lang="en-US" b="1" dirty="0" err="1"/>
              <a:t>OpenAI</a:t>
            </a:r>
            <a:r>
              <a:rPr lang="en-US" b="1" dirty="0"/>
              <a:t> GPT </a:t>
            </a:r>
            <a:r>
              <a:rPr lang="en-US" dirty="0"/>
              <a:t>uses a left-to-right Transformer. </a:t>
            </a:r>
          </a:p>
          <a:p>
            <a:r>
              <a:rPr lang="en-US" b="1" dirty="0" err="1"/>
              <a:t>ELMo</a:t>
            </a:r>
            <a:r>
              <a:rPr lang="en-US" b="1" dirty="0"/>
              <a:t> </a:t>
            </a:r>
            <a:r>
              <a:rPr lang="en-US" dirty="0"/>
              <a:t>uses the concatenation of independently trained left-to-right and right- to-left LSTM to generate features for downstream tasks. </a:t>
            </a:r>
          </a:p>
          <a:p>
            <a:r>
              <a:rPr lang="en-US" dirty="0"/>
              <a:t>Among three, only BERT representations are jointly conditioned on both left and right context in all layers.</a:t>
            </a:r>
          </a:p>
        </p:txBody>
      </p:sp>
      <p:sp>
        <p:nvSpPr>
          <p:cNvPr id="9" name="Rectangle 8">
            <a:extLst>
              <a:ext uri="{FF2B5EF4-FFF2-40B4-BE49-F238E27FC236}">
                <a16:creationId xmlns:a16="http://schemas.microsoft.com/office/drawing/2014/main" id="{813AC9BA-11CF-C94F-A127-D75C74770EA4}"/>
              </a:ext>
            </a:extLst>
          </p:cNvPr>
          <p:cNvSpPr/>
          <p:nvPr/>
        </p:nvSpPr>
        <p:spPr>
          <a:xfrm>
            <a:off x="3863753" y="4104093"/>
            <a:ext cx="4311437" cy="461665"/>
          </a:xfrm>
          <a:prstGeom prst="rect">
            <a:avLst/>
          </a:prstGeom>
        </p:spPr>
        <p:txBody>
          <a:bodyPr wrap="none">
            <a:spAutoFit/>
          </a:bodyPr>
          <a:lstStyle/>
          <a:p>
            <a:r>
              <a:rPr lang="en-US" sz="2400" b="1" dirty="0"/>
              <a:t>Pre-training model architectures</a:t>
            </a:r>
          </a:p>
        </p:txBody>
      </p:sp>
    </p:spTree>
    <p:extLst>
      <p:ext uri="{BB962C8B-B14F-4D97-AF65-F5344CB8AC3E}">
        <p14:creationId xmlns:p14="http://schemas.microsoft.com/office/powerpoint/2010/main" val="42288112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F90E4-F245-3D45-83E0-66645720EC69}"/>
              </a:ext>
            </a:extLst>
          </p:cNvPr>
          <p:cNvSpPr>
            <a:spLocks noGrp="1"/>
          </p:cNvSpPr>
          <p:nvPr>
            <p:ph type="title"/>
          </p:nvPr>
        </p:nvSpPr>
        <p:spPr>
          <a:xfrm>
            <a:off x="1955722" y="139727"/>
            <a:ext cx="8386997" cy="1143000"/>
          </a:xfrm>
        </p:spPr>
        <p:txBody>
          <a:bodyPr>
            <a:noAutofit/>
          </a:bodyPr>
          <a:lstStyle/>
          <a:p>
            <a:r>
              <a:rPr lang="en-US" sz="3600" dirty="0">
                <a:solidFill>
                  <a:schemeClr val="accent1"/>
                </a:solidFill>
              </a:rPr>
              <a:t>BERT: Pre-training of Deep Bidirectional Transformers for Language Understanding</a:t>
            </a:r>
          </a:p>
        </p:txBody>
      </p:sp>
      <p:sp>
        <p:nvSpPr>
          <p:cNvPr id="4" name="Slide Number Placeholder 3">
            <a:extLst>
              <a:ext uri="{FF2B5EF4-FFF2-40B4-BE49-F238E27FC236}">
                <a16:creationId xmlns:a16="http://schemas.microsoft.com/office/drawing/2014/main" id="{6A7AAC1D-703F-B74B-8981-34EDBCB5D96D}"/>
              </a:ext>
            </a:extLst>
          </p:cNvPr>
          <p:cNvSpPr>
            <a:spLocks noGrp="1"/>
          </p:cNvSpPr>
          <p:nvPr>
            <p:ph type="sldNum" sz="quarter" idx="12"/>
          </p:nvPr>
        </p:nvSpPr>
        <p:spPr/>
        <p:txBody>
          <a:bodyPr/>
          <a:lstStyle/>
          <a:p>
            <a:fld id="{5424488C-161F-514B-8FF5-CF5173A03E8D}" type="slidenum">
              <a:rPr lang="en-US" smtClean="0"/>
              <a:t>13</a:t>
            </a:fld>
            <a:endParaRPr lang="en-US"/>
          </a:p>
        </p:txBody>
      </p:sp>
      <p:sp>
        <p:nvSpPr>
          <p:cNvPr id="5" name="Rectangle 4">
            <a:extLst>
              <a:ext uri="{FF2B5EF4-FFF2-40B4-BE49-F238E27FC236}">
                <a16:creationId xmlns:a16="http://schemas.microsoft.com/office/drawing/2014/main" id="{53691934-0DA3-1149-AF7B-2DDB66BA8F88}"/>
              </a:ext>
            </a:extLst>
          </p:cNvPr>
          <p:cNvSpPr/>
          <p:nvPr/>
        </p:nvSpPr>
        <p:spPr>
          <a:xfrm>
            <a:off x="2058897" y="6457890"/>
            <a:ext cx="8074207" cy="553998"/>
          </a:xfrm>
          <a:prstGeom prst="rect">
            <a:avLst/>
          </a:prstGeom>
        </p:spPr>
        <p:txBody>
          <a:bodyPr wrap="square">
            <a:spAutoFit/>
          </a:bodyPr>
          <a:lstStyle/>
          <a:p>
            <a:pPr algn="ctr"/>
            <a:r>
              <a:rPr lang="en-US" sz="1000" dirty="0">
                <a:solidFill>
                  <a:schemeClr val="bg1">
                    <a:lumMod val="75000"/>
                  </a:schemeClr>
                </a:solidFill>
              </a:rPr>
              <a:t>Source: Devlin, Jacob, Ming-Wei Chang, Kenton Lee, and Kristina Toutanova (2018). </a:t>
            </a:r>
            <a:br>
              <a:rPr lang="en-US" sz="1000" dirty="0">
                <a:solidFill>
                  <a:schemeClr val="bg1">
                    <a:lumMod val="75000"/>
                  </a:schemeClr>
                </a:solidFill>
              </a:rPr>
            </a:br>
            <a:r>
              <a:rPr lang="en-US" sz="1000" dirty="0">
                <a:solidFill>
                  <a:schemeClr val="bg1">
                    <a:lumMod val="75000"/>
                  </a:schemeClr>
                </a:solidFill>
              </a:rPr>
              <a:t>"Bert: Pre-training of deep bidirectional transformers for language understanding." </a:t>
            </a:r>
            <a:r>
              <a:rPr lang="en-US" sz="1000" dirty="0" err="1">
                <a:solidFill>
                  <a:schemeClr val="bg1">
                    <a:lumMod val="75000"/>
                  </a:schemeClr>
                </a:solidFill>
              </a:rPr>
              <a:t>arXiv</a:t>
            </a:r>
            <a:r>
              <a:rPr lang="en-US" sz="1000" dirty="0">
                <a:solidFill>
                  <a:schemeClr val="bg1">
                    <a:lumMod val="75000"/>
                  </a:schemeClr>
                </a:solidFill>
              </a:rPr>
              <a:t> preprint arXiv:1810.04805.</a:t>
            </a:r>
          </a:p>
          <a:p>
            <a:pPr algn="ctr"/>
            <a:endParaRPr lang="en-US" sz="1000" dirty="0">
              <a:solidFill>
                <a:schemeClr val="bg1">
                  <a:lumMod val="75000"/>
                </a:schemeClr>
              </a:solidFill>
            </a:endParaRPr>
          </a:p>
        </p:txBody>
      </p:sp>
      <p:sp>
        <p:nvSpPr>
          <p:cNvPr id="6" name="Rectangle 5">
            <a:extLst>
              <a:ext uri="{FF2B5EF4-FFF2-40B4-BE49-F238E27FC236}">
                <a16:creationId xmlns:a16="http://schemas.microsoft.com/office/drawing/2014/main" id="{C583E92F-1063-6145-ADA8-6281153D640A}"/>
              </a:ext>
            </a:extLst>
          </p:cNvPr>
          <p:cNvSpPr/>
          <p:nvPr/>
        </p:nvSpPr>
        <p:spPr>
          <a:xfrm>
            <a:off x="1703513" y="1311152"/>
            <a:ext cx="8784976" cy="461665"/>
          </a:xfrm>
          <a:prstGeom prst="rect">
            <a:avLst/>
          </a:prstGeom>
        </p:spPr>
        <p:txBody>
          <a:bodyPr wrap="square">
            <a:spAutoFit/>
          </a:bodyPr>
          <a:lstStyle/>
          <a:p>
            <a:pPr algn="ctr"/>
            <a:r>
              <a:rPr lang="en-US" sz="2400" dirty="0">
                <a:solidFill>
                  <a:srgbClr val="C00000"/>
                </a:solidFill>
                <a:latin typeface="Calibri" panose="020F0502020204030204" pitchFamily="34" charset="0"/>
                <a:cs typeface="Calibri" panose="020F0502020204030204" pitchFamily="34" charset="0"/>
              </a:rPr>
              <a:t>BERT (Bidirectional Encoder Representations from Transformers)</a:t>
            </a:r>
          </a:p>
        </p:txBody>
      </p:sp>
      <p:pic>
        <p:nvPicPr>
          <p:cNvPr id="7" name="Picture 6">
            <a:extLst>
              <a:ext uri="{FF2B5EF4-FFF2-40B4-BE49-F238E27FC236}">
                <a16:creationId xmlns:a16="http://schemas.microsoft.com/office/drawing/2014/main" id="{E0085B22-25FE-E447-B270-A8B58C826D3A}"/>
              </a:ext>
            </a:extLst>
          </p:cNvPr>
          <p:cNvPicPr>
            <a:picLocks noChangeAspect="1"/>
          </p:cNvPicPr>
          <p:nvPr/>
        </p:nvPicPr>
        <p:blipFill>
          <a:blip r:embed="rId2"/>
          <a:stretch>
            <a:fillRect/>
          </a:stretch>
        </p:blipFill>
        <p:spPr>
          <a:xfrm>
            <a:off x="1684358" y="2462674"/>
            <a:ext cx="8675627" cy="3054558"/>
          </a:xfrm>
          <a:prstGeom prst="rect">
            <a:avLst/>
          </a:prstGeom>
        </p:spPr>
      </p:pic>
      <p:sp>
        <p:nvSpPr>
          <p:cNvPr id="9" name="Rectangle 8">
            <a:extLst>
              <a:ext uri="{FF2B5EF4-FFF2-40B4-BE49-F238E27FC236}">
                <a16:creationId xmlns:a16="http://schemas.microsoft.com/office/drawing/2014/main" id="{D3ACC94C-7986-214B-B721-49D1FB15D353}"/>
              </a:ext>
            </a:extLst>
          </p:cNvPr>
          <p:cNvSpPr/>
          <p:nvPr/>
        </p:nvSpPr>
        <p:spPr>
          <a:xfrm>
            <a:off x="2424411" y="1835669"/>
            <a:ext cx="7449617" cy="584775"/>
          </a:xfrm>
          <a:prstGeom prst="rect">
            <a:avLst/>
          </a:prstGeom>
        </p:spPr>
        <p:txBody>
          <a:bodyPr wrap="square">
            <a:spAutoFit/>
          </a:bodyPr>
          <a:lstStyle/>
          <a:p>
            <a:pPr algn="ctr"/>
            <a:r>
              <a:rPr lang="en-US" sz="3200" b="1" dirty="0">
                <a:solidFill>
                  <a:schemeClr val="accent1"/>
                </a:solidFill>
              </a:rPr>
              <a:t>BERT input representation</a:t>
            </a:r>
          </a:p>
        </p:txBody>
      </p:sp>
      <p:sp>
        <p:nvSpPr>
          <p:cNvPr id="8" name="Rectangle 7">
            <a:extLst>
              <a:ext uri="{FF2B5EF4-FFF2-40B4-BE49-F238E27FC236}">
                <a16:creationId xmlns:a16="http://schemas.microsoft.com/office/drawing/2014/main" id="{896D93B2-0E33-1F4C-9598-EEEF9453B8FC}"/>
              </a:ext>
            </a:extLst>
          </p:cNvPr>
          <p:cNvSpPr/>
          <p:nvPr/>
        </p:nvSpPr>
        <p:spPr>
          <a:xfrm>
            <a:off x="2058896" y="5746633"/>
            <a:ext cx="8039100" cy="646331"/>
          </a:xfrm>
          <a:prstGeom prst="rect">
            <a:avLst/>
          </a:prstGeom>
        </p:spPr>
        <p:txBody>
          <a:bodyPr wrap="square">
            <a:spAutoFit/>
          </a:bodyPr>
          <a:lstStyle/>
          <a:p>
            <a:pPr algn="ctr"/>
            <a:r>
              <a:rPr lang="en-US" dirty="0"/>
              <a:t>The input embeddings is the sum of the token embeddings, </a:t>
            </a:r>
            <a:br>
              <a:rPr lang="en-US" dirty="0"/>
            </a:br>
            <a:r>
              <a:rPr lang="en-US" dirty="0"/>
              <a:t>the segmentation embeddings and the position embeddings.</a:t>
            </a:r>
          </a:p>
        </p:txBody>
      </p:sp>
    </p:spTree>
    <p:extLst>
      <p:ext uri="{BB962C8B-B14F-4D97-AF65-F5344CB8AC3E}">
        <p14:creationId xmlns:p14="http://schemas.microsoft.com/office/powerpoint/2010/main" val="2432694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7AAC1D-703F-B74B-8981-34EDBCB5D96D}"/>
              </a:ext>
            </a:extLst>
          </p:cNvPr>
          <p:cNvSpPr>
            <a:spLocks noGrp="1"/>
          </p:cNvSpPr>
          <p:nvPr>
            <p:ph type="sldNum" sz="quarter" idx="12"/>
          </p:nvPr>
        </p:nvSpPr>
        <p:spPr/>
        <p:txBody>
          <a:bodyPr/>
          <a:lstStyle/>
          <a:p>
            <a:fld id="{5424488C-161F-514B-8FF5-CF5173A03E8D}" type="slidenum">
              <a:rPr lang="en-US" smtClean="0"/>
              <a:t>14</a:t>
            </a:fld>
            <a:endParaRPr lang="en-US"/>
          </a:p>
        </p:txBody>
      </p:sp>
      <p:pic>
        <p:nvPicPr>
          <p:cNvPr id="7" name="Picture 6">
            <a:extLst>
              <a:ext uri="{FF2B5EF4-FFF2-40B4-BE49-F238E27FC236}">
                <a16:creationId xmlns:a16="http://schemas.microsoft.com/office/drawing/2014/main" id="{3CC58931-CE87-CE4E-8AE8-2FF8B6B87CB0}"/>
              </a:ext>
            </a:extLst>
          </p:cNvPr>
          <p:cNvPicPr>
            <a:picLocks noChangeAspect="1"/>
          </p:cNvPicPr>
          <p:nvPr/>
        </p:nvPicPr>
        <p:blipFill>
          <a:blip r:embed="rId2"/>
          <a:stretch>
            <a:fillRect/>
          </a:stretch>
        </p:blipFill>
        <p:spPr>
          <a:xfrm>
            <a:off x="3470743" y="790260"/>
            <a:ext cx="5774385" cy="5667631"/>
          </a:xfrm>
          <a:prstGeom prst="rect">
            <a:avLst/>
          </a:prstGeom>
        </p:spPr>
      </p:pic>
      <p:sp>
        <p:nvSpPr>
          <p:cNvPr id="10" name="Title 1">
            <a:extLst>
              <a:ext uri="{FF2B5EF4-FFF2-40B4-BE49-F238E27FC236}">
                <a16:creationId xmlns:a16="http://schemas.microsoft.com/office/drawing/2014/main" id="{031093D5-1F1F-7E4D-AD9E-2B700EBD7939}"/>
              </a:ext>
            </a:extLst>
          </p:cNvPr>
          <p:cNvSpPr>
            <a:spLocks noGrp="1"/>
          </p:cNvSpPr>
          <p:nvPr>
            <p:ph type="title"/>
          </p:nvPr>
        </p:nvSpPr>
        <p:spPr>
          <a:xfrm>
            <a:off x="1745859" y="122627"/>
            <a:ext cx="8674308" cy="667632"/>
          </a:xfrm>
        </p:spPr>
        <p:txBody>
          <a:bodyPr>
            <a:noAutofit/>
          </a:bodyPr>
          <a:lstStyle/>
          <a:p>
            <a:r>
              <a:rPr lang="en-US" dirty="0">
                <a:solidFill>
                  <a:schemeClr val="accent1"/>
                </a:solidFill>
              </a:rPr>
              <a:t>Fine-tuning BERT on NLP Tasks</a:t>
            </a:r>
          </a:p>
        </p:txBody>
      </p:sp>
      <p:sp>
        <p:nvSpPr>
          <p:cNvPr id="6" name="Rectangle 5">
            <a:extLst>
              <a:ext uri="{FF2B5EF4-FFF2-40B4-BE49-F238E27FC236}">
                <a16:creationId xmlns:a16="http://schemas.microsoft.com/office/drawing/2014/main" id="{2ECA2885-1BF7-F646-872C-D9E1BB54DFE5}"/>
              </a:ext>
            </a:extLst>
          </p:cNvPr>
          <p:cNvSpPr/>
          <p:nvPr/>
        </p:nvSpPr>
        <p:spPr>
          <a:xfrm>
            <a:off x="2426673" y="6457890"/>
            <a:ext cx="7338654" cy="400110"/>
          </a:xfrm>
          <a:prstGeom prst="rect">
            <a:avLst/>
          </a:prstGeom>
        </p:spPr>
        <p:txBody>
          <a:bodyPr wrap="square">
            <a:spAutoFit/>
          </a:bodyPr>
          <a:lstStyle/>
          <a:p>
            <a:pPr algn="ctr"/>
            <a:r>
              <a:rPr lang="en-US" altLang="zh-TW" sz="1000" dirty="0">
                <a:solidFill>
                  <a:schemeClr val="bg1">
                    <a:lumMod val="65000"/>
                  </a:schemeClr>
                </a:solidFill>
                <a:latin typeface="Calibri" charset="0"/>
                <a:ea typeface="標楷體" charset="-120"/>
              </a:rPr>
              <a:t>Source: Devlin, Jacob, Ming-Wei Chang, Kenton Lee, and Kristina Toutanova (2018). </a:t>
            </a:r>
            <a:br>
              <a:rPr lang="en-US" altLang="zh-TW" sz="1000" dirty="0">
                <a:solidFill>
                  <a:schemeClr val="bg1">
                    <a:lumMod val="65000"/>
                  </a:schemeClr>
                </a:solidFill>
                <a:latin typeface="Calibri" charset="0"/>
                <a:ea typeface="標楷體" charset="-120"/>
              </a:rPr>
            </a:br>
            <a:r>
              <a:rPr lang="en-US" altLang="zh-TW" sz="1000" dirty="0">
                <a:solidFill>
                  <a:schemeClr val="bg1">
                    <a:lumMod val="65000"/>
                  </a:schemeClr>
                </a:solidFill>
                <a:latin typeface="Calibri" charset="0"/>
                <a:ea typeface="標楷體" charset="-120"/>
              </a:rPr>
              <a:t>"BERT: Pre-training of Deep Bidirectional Transformers for Language Understanding." </a:t>
            </a:r>
            <a:r>
              <a:rPr lang="en-US" altLang="zh-TW" sz="1000" dirty="0" err="1">
                <a:solidFill>
                  <a:schemeClr val="bg1">
                    <a:lumMod val="65000"/>
                  </a:schemeClr>
                </a:solidFill>
                <a:latin typeface="Calibri" charset="0"/>
                <a:ea typeface="標楷體" charset="-120"/>
              </a:rPr>
              <a:t>arXiv</a:t>
            </a:r>
            <a:r>
              <a:rPr lang="en-US" altLang="zh-TW" sz="1000" dirty="0">
                <a:solidFill>
                  <a:schemeClr val="bg1">
                    <a:lumMod val="65000"/>
                  </a:schemeClr>
                </a:solidFill>
                <a:latin typeface="Calibri" charset="0"/>
                <a:ea typeface="標楷體" charset="-120"/>
              </a:rPr>
              <a:t> preprint arXiv:1810.04805</a:t>
            </a:r>
            <a:endParaRPr lang="en-US" sz="1000" dirty="0">
              <a:solidFill>
                <a:schemeClr val="bg1">
                  <a:lumMod val="65000"/>
                </a:schemeClr>
              </a:solidFill>
            </a:endParaRPr>
          </a:p>
        </p:txBody>
      </p:sp>
    </p:spTree>
    <p:extLst>
      <p:ext uri="{BB962C8B-B14F-4D97-AF65-F5344CB8AC3E}">
        <p14:creationId xmlns:p14="http://schemas.microsoft.com/office/powerpoint/2010/main" val="42470598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AFD5E-3C28-784F-B27B-A1FC45642B75}"/>
              </a:ext>
            </a:extLst>
          </p:cNvPr>
          <p:cNvSpPr>
            <a:spLocks noGrp="1"/>
          </p:cNvSpPr>
          <p:nvPr>
            <p:ph type="title"/>
          </p:nvPr>
        </p:nvSpPr>
        <p:spPr>
          <a:xfrm>
            <a:off x="1981200" y="116632"/>
            <a:ext cx="8229600" cy="1412130"/>
          </a:xfrm>
        </p:spPr>
        <p:txBody>
          <a:bodyPr/>
          <a:lstStyle/>
          <a:p>
            <a:r>
              <a:rPr lang="en-US" dirty="0">
                <a:solidFill>
                  <a:schemeClr val="accent1"/>
                </a:solidFill>
              </a:rPr>
              <a:t>BERT Sequence-level tasks</a:t>
            </a:r>
          </a:p>
        </p:txBody>
      </p:sp>
      <p:sp>
        <p:nvSpPr>
          <p:cNvPr id="4" name="Slide Number Placeholder 3">
            <a:extLst>
              <a:ext uri="{FF2B5EF4-FFF2-40B4-BE49-F238E27FC236}">
                <a16:creationId xmlns:a16="http://schemas.microsoft.com/office/drawing/2014/main" id="{A7F4C6E8-F32F-194C-A943-7754B0FEDBDB}"/>
              </a:ext>
            </a:extLst>
          </p:cNvPr>
          <p:cNvSpPr>
            <a:spLocks noGrp="1"/>
          </p:cNvSpPr>
          <p:nvPr>
            <p:ph type="sldNum" sz="quarter" idx="12"/>
          </p:nvPr>
        </p:nvSpPr>
        <p:spPr/>
        <p:txBody>
          <a:bodyPr/>
          <a:lstStyle/>
          <a:p>
            <a:fld id="{FBAED269-8488-944C-B042-47FA69C98B02}" type="slidenum">
              <a:rPr lang="zh-TW" altLang="en-US" smtClean="0"/>
              <a:pPr/>
              <a:t>15</a:t>
            </a:fld>
            <a:endParaRPr lang="zh-TW" altLang="en-US"/>
          </a:p>
        </p:txBody>
      </p:sp>
      <p:pic>
        <p:nvPicPr>
          <p:cNvPr id="5" name="Picture 4">
            <a:extLst>
              <a:ext uri="{FF2B5EF4-FFF2-40B4-BE49-F238E27FC236}">
                <a16:creationId xmlns:a16="http://schemas.microsoft.com/office/drawing/2014/main" id="{F947E1B0-93DC-EC41-BE52-5C35F46B847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25754" y="1762020"/>
            <a:ext cx="8590726" cy="4259268"/>
          </a:xfrm>
          <a:prstGeom prst="rect">
            <a:avLst/>
          </a:prstGeom>
        </p:spPr>
      </p:pic>
      <p:sp>
        <p:nvSpPr>
          <p:cNvPr id="6" name="Rectangle 5">
            <a:extLst>
              <a:ext uri="{FF2B5EF4-FFF2-40B4-BE49-F238E27FC236}">
                <a16:creationId xmlns:a16="http://schemas.microsoft.com/office/drawing/2014/main" id="{B3E8560A-0F42-BD44-9776-8B546B6A4C6F}"/>
              </a:ext>
            </a:extLst>
          </p:cNvPr>
          <p:cNvSpPr/>
          <p:nvPr/>
        </p:nvSpPr>
        <p:spPr>
          <a:xfrm>
            <a:off x="2426673" y="6457890"/>
            <a:ext cx="7338654" cy="400110"/>
          </a:xfrm>
          <a:prstGeom prst="rect">
            <a:avLst/>
          </a:prstGeom>
        </p:spPr>
        <p:txBody>
          <a:bodyPr wrap="square">
            <a:spAutoFit/>
          </a:bodyPr>
          <a:lstStyle/>
          <a:p>
            <a:pPr algn="ctr"/>
            <a:r>
              <a:rPr lang="en-US" altLang="zh-TW" sz="1000" dirty="0">
                <a:solidFill>
                  <a:schemeClr val="bg1">
                    <a:lumMod val="65000"/>
                  </a:schemeClr>
                </a:solidFill>
                <a:latin typeface="Calibri" charset="0"/>
                <a:ea typeface="標楷體" charset="-120"/>
              </a:rPr>
              <a:t>Source: Devlin, Jacob, Ming-Wei Chang, Kenton Lee, and Kristina Toutanova (2018). </a:t>
            </a:r>
            <a:br>
              <a:rPr lang="en-US" altLang="zh-TW" sz="1000" dirty="0">
                <a:solidFill>
                  <a:schemeClr val="bg1">
                    <a:lumMod val="65000"/>
                  </a:schemeClr>
                </a:solidFill>
                <a:latin typeface="Calibri" charset="0"/>
                <a:ea typeface="標楷體" charset="-120"/>
              </a:rPr>
            </a:br>
            <a:r>
              <a:rPr lang="en-US" altLang="zh-TW" sz="1000" dirty="0">
                <a:solidFill>
                  <a:schemeClr val="bg1">
                    <a:lumMod val="65000"/>
                  </a:schemeClr>
                </a:solidFill>
                <a:latin typeface="Calibri" charset="0"/>
                <a:ea typeface="標楷體" charset="-120"/>
              </a:rPr>
              <a:t>"BERT: Pre-training of Deep Bidirectional Transformers for Language Understanding." </a:t>
            </a:r>
            <a:r>
              <a:rPr lang="en-US" altLang="zh-TW" sz="1000" dirty="0" err="1">
                <a:solidFill>
                  <a:schemeClr val="bg1">
                    <a:lumMod val="65000"/>
                  </a:schemeClr>
                </a:solidFill>
                <a:latin typeface="Calibri" charset="0"/>
                <a:ea typeface="標楷體" charset="-120"/>
              </a:rPr>
              <a:t>arXiv</a:t>
            </a:r>
            <a:r>
              <a:rPr lang="en-US" altLang="zh-TW" sz="1000" dirty="0">
                <a:solidFill>
                  <a:schemeClr val="bg1">
                    <a:lumMod val="65000"/>
                  </a:schemeClr>
                </a:solidFill>
                <a:latin typeface="Calibri" charset="0"/>
                <a:ea typeface="標楷體" charset="-120"/>
              </a:rPr>
              <a:t> preprint arXiv:1810.04805</a:t>
            </a:r>
            <a:endParaRPr lang="en-US" sz="1000" dirty="0">
              <a:solidFill>
                <a:schemeClr val="bg1">
                  <a:lumMod val="65000"/>
                </a:schemeClr>
              </a:solidFill>
            </a:endParaRPr>
          </a:p>
        </p:txBody>
      </p:sp>
    </p:spTree>
    <p:extLst>
      <p:ext uri="{BB962C8B-B14F-4D97-AF65-F5344CB8AC3E}">
        <p14:creationId xmlns:p14="http://schemas.microsoft.com/office/powerpoint/2010/main" val="1566555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7F4C6E8-F32F-194C-A943-7754B0FEDBDB}"/>
              </a:ext>
            </a:extLst>
          </p:cNvPr>
          <p:cNvSpPr>
            <a:spLocks noGrp="1"/>
          </p:cNvSpPr>
          <p:nvPr>
            <p:ph type="sldNum" sz="quarter" idx="12"/>
          </p:nvPr>
        </p:nvSpPr>
        <p:spPr/>
        <p:txBody>
          <a:bodyPr/>
          <a:lstStyle/>
          <a:p>
            <a:fld id="{FBAED269-8488-944C-B042-47FA69C98B02}" type="slidenum">
              <a:rPr lang="zh-TW" altLang="en-US" smtClean="0"/>
              <a:pPr/>
              <a:t>16</a:t>
            </a:fld>
            <a:endParaRPr lang="zh-TW" altLang="en-US"/>
          </a:p>
        </p:txBody>
      </p:sp>
      <p:pic>
        <p:nvPicPr>
          <p:cNvPr id="6" name="Picture 5">
            <a:extLst>
              <a:ext uri="{FF2B5EF4-FFF2-40B4-BE49-F238E27FC236}">
                <a16:creationId xmlns:a16="http://schemas.microsoft.com/office/drawing/2014/main" id="{88FD742E-B871-9841-BFBE-7BD3AB531FA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03513" y="1670050"/>
            <a:ext cx="8718285" cy="4135214"/>
          </a:xfrm>
          <a:prstGeom prst="rect">
            <a:avLst/>
          </a:prstGeom>
        </p:spPr>
      </p:pic>
      <p:sp>
        <p:nvSpPr>
          <p:cNvPr id="7" name="Rectangle 6">
            <a:extLst>
              <a:ext uri="{FF2B5EF4-FFF2-40B4-BE49-F238E27FC236}">
                <a16:creationId xmlns:a16="http://schemas.microsoft.com/office/drawing/2014/main" id="{1C27637C-05B8-6249-A786-FBC80FD048E9}"/>
              </a:ext>
            </a:extLst>
          </p:cNvPr>
          <p:cNvSpPr/>
          <p:nvPr/>
        </p:nvSpPr>
        <p:spPr>
          <a:xfrm>
            <a:off x="2426673" y="6457890"/>
            <a:ext cx="7338654" cy="400110"/>
          </a:xfrm>
          <a:prstGeom prst="rect">
            <a:avLst/>
          </a:prstGeom>
        </p:spPr>
        <p:txBody>
          <a:bodyPr wrap="square">
            <a:spAutoFit/>
          </a:bodyPr>
          <a:lstStyle/>
          <a:p>
            <a:pPr algn="ctr"/>
            <a:r>
              <a:rPr lang="en-US" altLang="zh-TW" sz="1000" dirty="0">
                <a:solidFill>
                  <a:schemeClr val="bg1">
                    <a:lumMod val="65000"/>
                  </a:schemeClr>
                </a:solidFill>
                <a:latin typeface="Calibri" charset="0"/>
                <a:ea typeface="標楷體" charset="-120"/>
              </a:rPr>
              <a:t>Source: Devlin, Jacob, Ming-Wei Chang, Kenton Lee, and Kristina Toutanova (2018). </a:t>
            </a:r>
            <a:br>
              <a:rPr lang="en-US" altLang="zh-TW" sz="1000" dirty="0">
                <a:solidFill>
                  <a:schemeClr val="bg1">
                    <a:lumMod val="65000"/>
                  </a:schemeClr>
                </a:solidFill>
                <a:latin typeface="Calibri" charset="0"/>
                <a:ea typeface="標楷體" charset="-120"/>
              </a:rPr>
            </a:br>
            <a:r>
              <a:rPr lang="en-US" altLang="zh-TW" sz="1000" dirty="0">
                <a:solidFill>
                  <a:schemeClr val="bg1">
                    <a:lumMod val="65000"/>
                  </a:schemeClr>
                </a:solidFill>
                <a:latin typeface="Calibri" charset="0"/>
                <a:ea typeface="標楷體" charset="-120"/>
              </a:rPr>
              <a:t>"BERT: Pre-training of Deep Bidirectional Transformers for Language Understanding." </a:t>
            </a:r>
            <a:r>
              <a:rPr lang="en-US" altLang="zh-TW" sz="1000" dirty="0" err="1">
                <a:solidFill>
                  <a:schemeClr val="bg1">
                    <a:lumMod val="65000"/>
                  </a:schemeClr>
                </a:solidFill>
                <a:latin typeface="Calibri" charset="0"/>
                <a:ea typeface="標楷體" charset="-120"/>
              </a:rPr>
              <a:t>arXiv</a:t>
            </a:r>
            <a:r>
              <a:rPr lang="en-US" altLang="zh-TW" sz="1000" dirty="0">
                <a:solidFill>
                  <a:schemeClr val="bg1">
                    <a:lumMod val="65000"/>
                  </a:schemeClr>
                </a:solidFill>
                <a:latin typeface="Calibri" charset="0"/>
                <a:ea typeface="標楷體" charset="-120"/>
              </a:rPr>
              <a:t> preprint arXiv:1810.04805</a:t>
            </a:r>
            <a:endParaRPr lang="en-US" sz="1000" dirty="0">
              <a:solidFill>
                <a:schemeClr val="bg1">
                  <a:lumMod val="65000"/>
                </a:schemeClr>
              </a:solidFill>
            </a:endParaRPr>
          </a:p>
        </p:txBody>
      </p:sp>
      <p:sp>
        <p:nvSpPr>
          <p:cNvPr id="8" name="Title 1">
            <a:extLst>
              <a:ext uri="{FF2B5EF4-FFF2-40B4-BE49-F238E27FC236}">
                <a16:creationId xmlns:a16="http://schemas.microsoft.com/office/drawing/2014/main" id="{480200A9-9BB8-D64A-AFF5-F8A81B195D8C}"/>
              </a:ext>
            </a:extLst>
          </p:cNvPr>
          <p:cNvSpPr>
            <a:spLocks noGrp="1"/>
          </p:cNvSpPr>
          <p:nvPr>
            <p:ph type="title"/>
          </p:nvPr>
        </p:nvSpPr>
        <p:spPr>
          <a:xfrm>
            <a:off x="1981200" y="116632"/>
            <a:ext cx="8229600" cy="1412130"/>
          </a:xfrm>
        </p:spPr>
        <p:txBody>
          <a:bodyPr/>
          <a:lstStyle/>
          <a:p>
            <a:r>
              <a:rPr lang="en-US" dirty="0">
                <a:solidFill>
                  <a:schemeClr val="accent1"/>
                </a:solidFill>
              </a:rPr>
              <a:t>BERT Token-level tasks</a:t>
            </a:r>
          </a:p>
        </p:txBody>
      </p:sp>
    </p:spTree>
    <p:extLst>
      <p:ext uri="{BB962C8B-B14F-4D97-AF65-F5344CB8AC3E}">
        <p14:creationId xmlns:p14="http://schemas.microsoft.com/office/powerpoint/2010/main" val="39994635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7F4C6E8-F32F-194C-A943-7754B0FEDBDB}"/>
              </a:ext>
            </a:extLst>
          </p:cNvPr>
          <p:cNvSpPr>
            <a:spLocks noGrp="1"/>
          </p:cNvSpPr>
          <p:nvPr>
            <p:ph type="sldNum" sz="quarter" idx="12"/>
          </p:nvPr>
        </p:nvSpPr>
        <p:spPr/>
        <p:txBody>
          <a:bodyPr/>
          <a:lstStyle/>
          <a:p>
            <a:fld id="{FBAED269-8488-944C-B042-47FA69C98B02}" type="slidenum">
              <a:rPr lang="zh-TW" altLang="en-US" smtClean="0"/>
              <a:pPr/>
              <a:t>17</a:t>
            </a:fld>
            <a:endParaRPr lang="zh-TW" altLang="en-US"/>
          </a:p>
        </p:txBody>
      </p:sp>
      <p:sp>
        <p:nvSpPr>
          <p:cNvPr id="7" name="Rectangle 6">
            <a:extLst>
              <a:ext uri="{FF2B5EF4-FFF2-40B4-BE49-F238E27FC236}">
                <a16:creationId xmlns:a16="http://schemas.microsoft.com/office/drawing/2014/main" id="{1C27637C-05B8-6249-A786-FBC80FD048E9}"/>
              </a:ext>
            </a:extLst>
          </p:cNvPr>
          <p:cNvSpPr/>
          <p:nvPr/>
        </p:nvSpPr>
        <p:spPr>
          <a:xfrm>
            <a:off x="2426673" y="6457890"/>
            <a:ext cx="7338654" cy="400110"/>
          </a:xfrm>
          <a:prstGeom prst="rect">
            <a:avLst/>
          </a:prstGeom>
        </p:spPr>
        <p:txBody>
          <a:bodyPr wrap="square">
            <a:spAutoFit/>
          </a:bodyPr>
          <a:lstStyle/>
          <a:p>
            <a:pPr algn="ctr"/>
            <a:r>
              <a:rPr lang="en-US" altLang="zh-TW" sz="1000" dirty="0">
                <a:solidFill>
                  <a:schemeClr val="bg1">
                    <a:lumMod val="65000"/>
                  </a:schemeClr>
                </a:solidFill>
                <a:latin typeface="Calibri" charset="0"/>
                <a:ea typeface="標楷體" charset="-120"/>
              </a:rPr>
              <a:t>Source: Devlin, Jacob, Ming-Wei Chang, Kenton Lee, and Kristina Toutanova (2018). </a:t>
            </a:r>
            <a:br>
              <a:rPr lang="en-US" altLang="zh-TW" sz="1000" dirty="0">
                <a:solidFill>
                  <a:schemeClr val="bg1">
                    <a:lumMod val="65000"/>
                  </a:schemeClr>
                </a:solidFill>
                <a:latin typeface="Calibri" charset="0"/>
                <a:ea typeface="標楷體" charset="-120"/>
              </a:rPr>
            </a:br>
            <a:r>
              <a:rPr lang="en-US" altLang="zh-TW" sz="1000" dirty="0">
                <a:solidFill>
                  <a:schemeClr val="bg1">
                    <a:lumMod val="65000"/>
                  </a:schemeClr>
                </a:solidFill>
                <a:latin typeface="Calibri" charset="0"/>
                <a:ea typeface="標楷體" charset="-120"/>
              </a:rPr>
              <a:t>"BERT: Pre-training of Deep Bidirectional Transformers for Language Understanding." </a:t>
            </a:r>
            <a:r>
              <a:rPr lang="en-US" altLang="zh-TW" sz="1000" dirty="0" err="1">
                <a:solidFill>
                  <a:schemeClr val="bg1">
                    <a:lumMod val="65000"/>
                  </a:schemeClr>
                </a:solidFill>
                <a:latin typeface="Calibri" charset="0"/>
                <a:ea typeface="標楷體" charset="-120"/>
              </a:rPr>
              <a:t>arXiv</a:t>
            </a:r>
            <a:r>
              <a:rPr lang="en-US" altLang="zh-TW" sz="1000" dirty="0">
                <a:solidFill>
                  <a:schemeClr val="bg1">
                    <a:lumMod val="65000"/>
                  </a:schemeClr>
                </a:solidFill>
                <a:latin typeface="Calibri" charset="0"/>
                <a:ea typeface="標楷體" charset="-120"/>
              </a:rPr>
              <a:t> preprint arXiv:1810.04805</a:t>
            </a:r>
            <a:endParaRPr lang="en-US" sz="1000" dirty="0">
              <a:solidFill>
                <a:schemeClr val="bg1">
                  <a:lumMod val="65000"/>
                </a:schemeClr>
              </a:solidFill>
            </a:endParaRPr>
          </a:p>
        </p:txBody>
      </p:sp>
      <p:sp>
        <p:nvSpPr>
          <p:cNvPr id="8" name="Title 1">
            <a:extLst>
              <a:ext uri="{FF2B5EF4-FFF2-40B4-BE49-F238E27FC236}">
                <a16:creationId xmlns:a16="http://schemas.microsoft.com/office/drawing/2014/main" id="{480200A9-9BB8-D64A-AFF5-F8A81B195D8C}"/>
              </a:ext>
            </a:extLst>
          </p:cNvPr>
          <p:cNvSpPr>
            <a:spLocks noGrp="1"/>
          </p:cNvSpPr>
          <p:nvPr>
            <p:ph type="title"/>
          </p:nvPr>
        </p:nvSpPr>
        <p:spPr>
          <a:xfrm>
            <a:off x="1981200" y="116632"/>
            <a:ext cx="8229600" cy="1219582"/>
          </a:xfrm>
        </p:spPr>
        <p:txBody>
          <a:bodyPr>
            <a:normAutofit fontScale="90000"/>
          </a:bodyPr>
          <a:lstStyle/>
          <a:p>
            <a:r>
              <a:rPr lang="en-US" dirty="0">
                <a:solidFill>
                  <a:schemeClr val="accent1"/>
                </a:solidFill>
              </a:rPr>
              <a:t>Sentiment Analysis: </a:t>
            </a:r>
            <a:br>
              <a:rPr lang="en-US" dirty="0">
                <a:solidFill>
                  <a:schemeClr val="accent1"/>
                </a:solidFill>
              </a:rPr>
            </a:br>
            <a:r>
              <a:rPr lang="en-US" dirty="0">
                <a:solidFill>
                  <a:schemeClr val="accent1"/>
                </a:solidFill>
              </a:rPr>
              <a:t>Single Sentence Classification</a:t>
            </a:r>
          </a:p>
        </p:txBody>
      </p:sp>
      <p:pic>
        <p:nvPicPr>
          <p:cNvPr id="9" name="Picture 8">
            <a:extLst>
              <a:ext uri="{FF2B5EF4-FFF2-40B4-BE49-F238E27FC236}">
                <a16:creationId xmlns:a16="http://schemas.microsoft.com/office/drawing/2014/main" id="{F35A33A5-5F7A-AD45-B8DF-5A41E6DFA0EB}"/>
              </a:ext>
            </a:extLst>
          </p:cNvPr>
          <p:cNvPicPr>
            <a:picLocks noChangeAspect="1"/>
          </p:cNvPicPr>
          <p:nvPr/>
        </p:nvPicPr>
        <p:blipFill rotWithShape="1">
          <a:blip r:embed="rId2">
            <a:extLst>
              <a:ext uri="{28A0092B-C50C-407E-A947-70E740481C1C}">
                <a14:useLocalDpi xmlns:a14="http://schemas.microsoft.com/office/drawing/2010/main" val="0"/>
              </a:ext>
            </a:extLst>
          </a:blip>
          <a:srcRect l="53899" b="5072"/>
          <a:stretch/>
        </p:blipFill>
        <p:spPr>
          <a:xfrm>
            <a:off x="2135560" y="1484784"/>
            <a:ext cx="8280920" cy="4824536"/>
          </a:xfrm>
          <a:prstGeom prst="rect">
            <a:avLst/>
          </a:prstGeom>
        </p:spPr>
      </p:pic>
    </p:spTree>
    <p:extLst>
      <p:ext uri="{BB962C8B-B14F-4D97-AF65-F5344CB8AC3E}">
        <p14:creationId xmlns:p14="http://schemas.microsoft.com/office/powerpoint/2010/main" val="32197769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8" name="Straight Arrow Connector 67">
            <a:extLst>
              <a:ext uri="{FF2B5EF4-FFF2-40B4-BE49-F238E27FC236}">
                <a16:creationId xmlns:a16="http://schemas.microsoft.com/office/drawing/2014/main" id="{6F01DB9F-B8F7-9346-A3C8-3A300D181C9C}"/>
              </a:ext>
            </a:extLst>
          </p:cNvPr>
          <p:cNvCxnSpPr>
            <a:cxnSpLocks/>
            <a:endCxn id="37" idx="0"/>
          </p:cNvCxnSpPr>
          <p:nvPr/>
        </p:nvCxnSpPr>
        <p:spPr>
          <a:xfrm>
            <a:off x="3514214" y="2853359"/>
            <a:ext cx="0" cy="3041872"/>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126928B4-B7F9-BB4C-9D9A-44B21C19448E}"/>
              </a:ext>
            </a:extLst>
          </p:cNvPr>
          <p:cNvCxnSpPr>
            <a:cxnSpLocks/>
            <a:stCxn id="41" idx="2"/>
            <a:endCxn id="45" idx="0"/>
          </p:cNvCxnSpPr>
          <p:nvPr/>
        </p:nvCxnSpPr>
        <p:spPr>
          <a:xfrm>
            <a:off x="8837492" y="2892679"/>
            <a:ext cx="0" cy="1571405"/>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72135D5E-5DB0-CE4D-91E4-1F75679BF6BD}"/>
              </a:ext>
            </a:extLst>
          </p:cNvPr>
          <p:cNvCxnSpPr>
            <a:cxnSpLocks/>
            <a:stCxn id="24" idx="2"/>
            <a:endCxn id="30" idx="0"/>
          </p:cNvCxnSpPr>
          <p:nvPr/>
        </p:nvCxnSpPr>
        <p:spPr>
          <a:xfrm>
            <a:off x="6204976" y="2904584"/>
            <a:ext cx="13677" cy="1559500"/>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6" name="Rounded Rectangle 25">
            <a:extLst>
              <a:ext uri="{FF2B5EF4-FFF2-40B4-BE49-F238E27FC236}">
                <a16:creationId xmlns:a16="http://schemas.microsoft.com/office/drawing/2014/main" id="{972352D4-DA19-B546-8DE0-73C4FD961818}"/>
              </a:ext>
            </a:extLst>
          </p:cNvPr>
          <p:cNvSpPr/>
          <p:nvPr/>
        </p:nvSpPr>
        <p:spPr>
          <a:xfrm>
            <a:off x="4140201" y="792383"/>
            <a:ext cx="4114800" cy="1259163"/>
          </a:xfrm>
          <a:prstGeom prst="roundRect">
            <a:avLst>
              <a:gd name="adj" fmla="val 855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400" b="1" dirty="0">
              <a:solidFill>
                <a:schemeClr val="tx1"/>
              </a:solidFill>
            </a:endParaRPr>
          </a:p>
        </p:txBody>
      </p:sp>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a:xfrm>
            <a:off x="534389" y="1755"/>
            <a:ext cx="11222181" cy="893596"/>
          </a:xfrm>
        </p:spPr>
        <p:txBody>
          <a:bodyPr>
            <a:normAutofit/>
          </a:bodyPr>
          <a:lstStyle/>
          <a:p>
            <a:r>
              <a:rPr lang="en-US" dirty="0"/>
              <a:t>Transformer Models</a:t>
            </a:r>
          </a:p>
        </p:txBody>
      </p:sp>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18</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69433" y="6569746"/>
            <a:ext cx="10152091" cy="246221"/>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p:txBody>
      </p:sp>
      <p:sp>
        <p:nvSpPr>
          <p:cNvPr id="8" name="Rounded Rectangle 7">
            <a:extLst>
              <a:ext uri="{FF2B5EF4-FFF2-40B4-BE49-F238E27FC236}">
                <a16:creationId xmlns:a16="http://schemas.microsoft.com/office/drawing/2014/main" id="{B4C85BF3-9229-E14E-B39C-2B5D3F264C4E}"/>
              </a:ext>
            </a:extLst>
          </p:cNvPr>
          <p:cNvSpPr/>
          <p:nvPr/>
        </p:nvSpPr>
        <p:spPr>
          <a:xfrm>
            <a:off x="4312796" y="1370309"/>
            <a:ext cx="1759344" cy="575317"/>
          </a:xfrm>
          <a:prstGeom prst="roundRect">
            <a:avLst>
              <a:gd name="adj" fmla="val 855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dirty="0">
                <a:solidFill>
                  <a:schemeClr val="bg1"/>
                </a:solidFill>
              </a:rPr>
              <a:t>Encoder</a:t>
            </a:r>
          </a:p>
        </p:txBody>
      </p:sp>
      <p:cxnSp>
        <p:nvCxnSpPr>
          <p:cNvPr id="18" name="Straight Arrow Connector 17">
            <a:extLst>
              <a:ext uri="{FF2B5EF4-FFF2-40B4-BE49-F238E27FC236}">
                <a16:creationId xmlns:a16="http://schemas.microsoft.com/office/drawing/2014/main" id="{553CE586-6A02-0F42-AA32-5F47E69963FD}"/>
              </a:ext>
            </a:extLst>
          </p:cNvPr>
          <p:cNvCxnSpPr>
            <a:cxnSpLocks/>
            <a:stCxn id="26" idx="2"/>
            <a:endCxn id="24" idx="0"/>
          </p:cNvCxnSpPr>
          <p:nvPr/>
        </p:nvCxnSpPr>
        <p:spPr>
          <a:xfrm>
            <a:off x="6197601" y="2051546"/>
            <a:ext cx="7375" cy="277721"/>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3" name="Rounded Rectangle 22">
            <a:extLst>
              <a:ext uri="{FF2B5EF4-FFF2-40B4-BE49-F238E27FC236}">
                <a16:creationId xmlns:a16="http://schemas.microsoft.com/office/drawing/2014/main" id="{B544C86F-73CA-D541-BE92-2E7FAC60AF83}"/>
              </a:ext>
            </a:extLst>
          </p:cNvPr>
          <p:cNvSpPr/>
          <p:nvPr/>
        </p:nvSpPr>
        <p:spPr>
          <a:xfrm>
            <a:off x="6348462" y="1370309"/>
            <a:ext cx="1759344" cy="575317"/>
          </a:xfrm>
          <a:prstGeom prst="roundRect">
            <a:avLst>
              <a:gd name="adj" fmla="val 85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dirty="0">
                <a:solidFill>
                  <a:schemeClr val="bg1"/>
                </a:solidFill>
              </a:rPr>
              <a:t>Decoder</a:t>
            </a:r>
          </a:p>
        </p:txBody>
      </p:sp>
      <p:sp>
        <p:nvSpPr>
          <p:cNvPr id="24" name="Rounded Rectangle 23">
            <a:extLst>
              <a:ext uri="{FF2B5EF4-FFF2-40B4-BE49-F238E27FC236}">
                <a16:creationId xmlns:a16="http://schemas.microsoft.com/office/drawing/2014/main" id="{1FA94EFE-97DF-A74E-80E2-D1E42679CFCC}"/>
              </a:ext>
            </a:extLst>
          </p:cNvPr>
          <p:cNvSpPr/>
          <p:nvPr/>
        </p:nvSpPr>
        <p:spPr>
          <a:xfrm>
            <a:off x="5325304" y="2329267"/>
            <a:ext cx="1759344" cy="575317"/>
          </a:xfrm>
          <a:prstGeom prst="roundRect">
            <a:avLst>
              <a:gd name="adj" fmla="val 855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tx1"/>
                </a:solidFill>
              </a:rPr>
              <a:t>T5</a:t>
            </a:r>
          </a:p>
        </p:txBody>
      </p:sp>
      <p:sp>
        <p:nvSpPr>
          <p:cNvPr id="28" name="Rounded Rectangle 27">
            <a:extLst>
              <a:ext uri="{FF2B5EF4-FFF2-40B4-BE49-F238E27FC236}">
                <a16:creationId xmlns:a16="http://schemas.microsoft.com/office/drawing/2014/main" id="{739645F3-818D-894A-9CCA-85D43083099F}"/>
              </a:ext>
            </a:extLst>
          </p:cNvPr>
          <p:cNvSpPr/>
          <p:nvPr/>
        </p:nvSpPr>
        <p:spPr>
          <a:xfrm>
            <a:off x="5338981" y="3032936"/>
            <a:ext cx="1759344" cy="575317"/>
          </a:xfrm>
          <a:prstGeom prst="roundRect">
            <a:avLst>
              <a:gd name="adj" fmla="val 855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tx1"/>
                </a:solidFill>
              </a:rPr>
              <a:t>BART</a:t>
            </a:r>
          </a:p>
        </p:txBody>
      </p:sp>
      <p:sp>
        <p:nvSpPr>
          <p:cNvPr id="29" name="Rounded Rectangle 28">
            <a:extLst>
              <a:ext uri="{FF2B5EF4-FFF2-40B4-BE49-F238E27FC236}">
                <a16:creationId xmlns:a16="http://schemas.microsoft.com/office/drawing/2014/main" id="{CB3019F1-625D-BC43-96A7-1FD0DA7587F5}"/>
              </a:ext>
            </a:extLst>
          </p:cNvPr>
          <p:cNvSpPr/>
          <p:nvPr/>
        </p:nvSpPr>
        <p:spPr>
          <a:xfrm>
            <a:off x="5338981" y="3748510"/>
            <a:ext cx="1759344" cy="575317"/>
          </a:xfrm>
          <a:prstGeom prst="roundRect">
            <a:avLst>
              <a:gd name="adj" fmla="val 855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tx1"/>
                </a:solidFill>
              </a:rPr>
              <a:t>M2M-100</a:t>
            </a:r>
          </a:p>
        </p:txBody>
      </p:sp>
      <p:sp>
        <p:nvSpPr>
          <p:cNvPr id="30" name="Rounded Rectangle 29">
            <a:extLst>
              <a:ext uri="{FF2B5EF4-FFF2-40B4-BE49-F238E27FC236}">
                <a16:creationId xmlns:a16="http://schemas.microsoft.com/office/drawing/2014/main" id="{10D8A875-92AB-E549-B028-943A063F05ED}"/>
              </a:ext>
            </a:extLst>
          </p:cNvPr>
          <p:cNvSpPr/>
          <p:nvPr/>
        </p:nvSpPr>
        <p:spPr>
          <a:xfrm>
            <a:off x="5338981" y="4464084"/>
            <a:ext cx="1759344" cy="575317"/>
          </a:xfrm>
          <a:prstGeom prst="roundRect">
            <a:avLst>
              <a:gd name="adj" fmla="val 855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err="1">
                <a:solidFill>
                  <a:schemeClr val="tx1"/>
                </a:solidFill>
              </a:rPr>
              <a:t>BIgBird</a:t>
            </a:r>
            <a:endParaRPr lang="en-US" sz="2400" b="1" dirty="0">
              <a:solidFill>
                <a:schemeClr val="tx1"/>
              </a:solidFill>
            </a:endParaRPr>
          </a:p>
        </p:txBody>
      </p:sp>
      <p:sp>
        <p:nvSpPr>
          <p:cNvPr id="31" name="Rounded Rectangle 30">
            <a:extLst>
              <a:ext uri="{FF2B5EF4-FFF2-40B4-BE49-F238E27FC236}">
                <a16:creationId xmlns:a16="http://schemas.microsoft.com/office/drawing/2014/main" id="{32D81B0E-4AA7-2848-9B3A-C2CD5D395471}"/>
              </a:ext>
            </a:extLst>
          </p:cNvPr>
          <p:cNvSpPr/>
          <p:nvPr/>
        </p:nvSpPr>
        <p:spPr>
          <a:xfrm>
            <a:off x="2634542" y="2317362"/>
            <a:ext cx="1759344" cy="575317"/>
          </a:xfrm>
          <a:prstGeom prst="roundRect">
            <a:avLst>
              <a:gd name="adj" fmla="val 855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BERT</a:t>
            </a:r>
          </a:p>
        </p:txBody>
      </p:sp>
      <p:sp>
        <p:nvSpPr>
          <p:cNvPr id="32" name="Rounded Rectangle 31">
            <a:extLst>
              <a:ext uri="{FF2B5EF4-FFF2-40B4-BE49-F238E27FC236}">
                <a16:creationId xmlns:a16="http://schemas.microsoft.com/office/drawing/2014/main" id="{E025668F-FD57-F746-9682-25687C7A170F}"/>
              </a:ext>
            </a:extLst>
          </p:cNvPr>
          <p:cNvSpPr/>
          <p:nvPr/>
        </p:nvSpPr>
        <p:spPr>
          <a:xfrm>
            <a:off x="576444" y="2317362"/>
            <a:ext cx="1759344" cy="575317"/>
          </a:xfrm>
          <a:prstGeom prst="roundRect">
            <a:avLst>
              <a:gd name="adj" fmla="val 855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err="1">
                <a:solidFill>
                  <a:schemeClr val="bg1"/>
                </a:solidFill>
              </a:rPr>
              <a:t>DistilBERT</a:t>
            </a:r>
            <a:endParaRPr lang="en-US" sz="2400" b="1" dirty="0">
              <a:solidFill>
                <a:schemeClr val="bg1"/>
              </a:solidFill>
            </a:endParaRPr>
          </a:p>
        </p:txBody>
      </p:sp>
      <p:sp>
        <p:nvSpPr>
          <p:cNvPr id="33" name="Rounded Rectangle 32">
            <a:extLst>
              <a:ext uri="{FF2B5EF4-FFF2-40B4-BE49-F238E27FC236}">
                <a16:creationId xmlns:a16="http://schemas.microsoft.com/office/drawing/2014/main" id="{3FECC75C-5389-6C42-95D1-AE83F66D2FC9}"/>
              </a:ext>
            </a:extLst>
          </p:cNvPr>
          <p:cNvSpPr/>
          <p:nvPr/>
        </p:nvSpPr>
        <p:spPr>
          <a:xfrm>
            <a:off x="2634542" y="3032936"/>
            <a:ext cx="1759344" cy="575317"/>
          </a:xfrm>
          <a:prstGeom prst="roundRect">
            <a:avLst>
              <a:gd name="adj" fmla="val 855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err="1">
                <a:solidFill>
                  <a:schemeClr val="bg1"/>
                </a:solidFill>
              </a:rPr>
              <a:t>RoBERTa</a:t>
            </a:r>
            <a:endParaRPr lang="en-US" sz="2400" b="1" dirty="0">
              <a:solidFill>
                <a:schemeClr val="bg1"/>
              </a:solidFill>
            </a:endParaRPr>
          </a:p>
        </p:txBody>
      </p:sp>
      <p:sp>
        <p:nvSpPr>
          <p:cNvPr id="34" name="Rounded Rectangle 33">
            <a:extLst>
              <a:ext uri="{FF2B5EF4-FFF2-40B4-BE49-F238E27FC236}">
                <a16:creationId xmlns:a16="http://schemas.microsoft.com/office/drawing/2014/main" id="{A565FC37-68FA-2444-A309-D620C431483B}"/>
              </a:ext>
            </a:extLst>
          </p:cNvPr>
          <p:cNvSpPr/>
          <p:nvPr/>
        </p:nvSpPr>
        <p:spPr>
          <a:xfrm>
            <a:off x="2634542" y="3748510"/>
            <a:ext cx="1759344" cy="575317"/>
          </a:xfrm>
          <a:prstGeom prst="roundRect">
            <a:avLst>
              <a:gd name="adj" fmla="val 855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XLM</a:t>
            </a:r>
          </a:p>
        </p:txBody>
      </p:sp>
      <p:sp>
        <p:nvSpPr>
          <p:cNvPr id="35" name="Rounded Rectangle 34">
            <a:extLst>
              <a:ext uri="{FF2B5EF4-FFF2-40B4-BE49-F238E27FC236}">
                <a16:creationId xmlns:a16="http://schemas.microsoft.com/office/drawing/2014/main" id="{6CEB0521-F2C6-7641-BAB8-6788B158ECF8}"/>
              </a:ext>
            </a:extLst>
          </p:cNvPr>
          <p:cNvSpPr/>
          <p:nvPr/>
        </p:nvSpPr>
        <p:spPr>
          <a:xfrm>
            <a:off x="2634542" y="4464084"/>
            <a:ext cx="1759344" cy="575317"/>
          </a:xfrm>
          <a:prstGeom prst="roundRect">
            <a:avLst>
              <a:gd name="adj" fmla="val 855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ALBERT</a:t>
            </a:r>
          </a:p>
        </p:txBody>
      </p:sp>
      <p:sp>
        <p:nvSpPr>
          <p:cNvPr id="36" name="Rounded Rectangle 35">
            <a:extLst>
              <a:ext uri="{FF2B5EF4-FFF2-40B4-BE49-F238E27FC236}">
                <a16:creationId xmlns:a16="http://schemas.microsoft.com/office/drawing/2014/main" id="{B3A06231-4415-EA4F-9334-7E5C0210EB08}"/>
              </a:ext>
            </a:extLst>
          </p:cNvPr>
          <p:cNvSpPr/>
          <p:nvPr/>
        </p:nvSpPr>
        <p:spPr>
          <a:xfrm>
            <a:off x="2634542" y="5179658"/>
            <a:ext cx="1759344" cy="575317"/>
          </a:xfrm>
          <a:prstGeom prst="roundRect">
            <a:avLst>
              <a:gd name="adj" fmla="val 855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ELECTRA</a:t>
            </a:r>
          </a:p>
        </p:txBody>
      </p:sp>
      <p:sp>
        <p:nvSpPr>
          <p:cNvPr id="37" name="Rounded Rectangle 36">
            <a:extLst>
              <a:ext uri="{FF2B5EF4-FFF2-40B4-BE49-F238E27FC236}">
                <a16:creationId xmlns:a16="http://schemas.microsoft.com/office/drawing/2014/main" id="{435E01B1-DABE-8C43-9CFA-BCA4EFD04815}"/>
              </a:ext>
            </a:extLst>
          </p:cNvPr>
          <p:cNvSpPr/>
          <p:nvPr/>
        </p:nvSpPr>
        <p:spPr>
          <a:xfrm>
            <a:off x="2634542" y="5895231"/>
            <a:ext cx="1759344" cy="575317"/>
          </a:xfrm>
          <a:prstGeom prst="roundRect">
            <a:avLst>
              <a:gd name="adj" fmla="val 855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err="1">
                <a:solidFill>
                  <a:schemeClr val="bg1"/>
                </a:solidFill>
              </a:rPr>
              <a:t>DeBERTa</a:t>
            </a:r>
            <a:endParaRPr lang="en-US" sz="2400" b="1" dirty="0">
              <a:solidFill>
                <a:schemeClr val="bg1"/>
              </a:solidFill>
            </a:endParaRPr>
          </a:p>
        </p:txBody>
      </p:sp>
      <p:sp>
        <p:nvSpPr>
          <p:cNvPr id="38" name="Rounded Rectangle 37">
            <a:extLst>
              <a:ext uri="{FF2B5EF4-FFF2-40B4-BE49-F238E27FC236}">
                <a16:creationId xmlns:a16="http://schemas.microsoft.com/office/drawing/2014/main" id="{B9A792FB-5D6F-464C-A9A5-1FD136036352}"/>
              </a:ext>
            </a:extLst>
          </p:cNvPr>
          <p:cNvSpPr/>
          <p:nvPr/>
        </p:nvSpPr>
        <p:spPr>
          <a:xfrm>
            <a:off x="576444" y="3750867"/>
            <a:ext cx="1759344" cy="575317"/>
          </a:xfrm>
          <a:prstGeom prst="roundRect">
            <a:avLst>
              <a:gd name="adj" fmla="val 855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XLM-R</a:t>
            </a:r>
          </a:p>
        </p:txBody>
      </p:sp>
      <p:sp>
        <p:nvSpPr>
          <p:cNvPr id="41" name="Rounded Rectangle 40">
            <a:extLst>
              <a:ext uri="{FF2B5EF4-FFF2-40B4-BE49-F238E27FC236}">
                <a16:creationId xmlns:a16="http://schemas.microsoft.com/office/drawing/2014/main" id="{4804B8AD-8829-184A-A874-6342B87D8AA4}"/>
              </a:ext>
            </a:extLst>
          </p:cNvPr>
          <p:cNvSpPr/>
          <p:nvPr/>
        </p:nvSpPr>
        <p:spPr>
          <a:xfrm>
            <a:off x="7957820" y="2317362"/>
            <a:ext cx="1759344" cy="575317"/>
          </a:xfrm>
          <a:prstGeom prst="roundRect">
            <a:avLst>
              <a:gd name="adj" fmla="val 85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GPT</a:t>
            </a:r>
          </a:p>
        </p:txBody>
      </p:sp>
      <p:sp>
        <p:nvSpPr>
          <p:cNvPr id="42" name="Rounded Rectangle 41">
            <a:extLst>
              <a:ext uri="{FF2B5EF4-FFF2-40B4-BE49-F238E27FC236}">
                <a16:creationId xmlns:a16="http://schemas.microsoft.com/office/drawing/2014/main" id="{59903450-B93F-1A4C-B22E-0E02C11FA91B}"/>
              </a:ext>
            </a:extLst>
          </p:cNvPr>
          <p:cNvSpPr/>
          <p:nvPr/>
        </p:nvSpPr>
        <p:spPr>
          <a:xfrm>
            <a:off x="7957820" y="3032936"/>
            <a:ext cx="1759344" cy="575317"/>
          </a:xfrm>
          <a:prstGeom prst="roundRect">
            <a:avLst>
              <a:gd name="adj" fmla="val 85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GPT-2</a:t>
            </a:r>
          </a:p>
        </p:txBody>
      </p:sp>
      <p:sp>
        <p:nvSpPr>
          <p:cNvPr id="43" name="Rounded Rectangle 42">
            <a:extLst>
              <a:ext uri="{FF2B5EF4-FFF2-40B4-BE49-F238E27FC236}">
                <a16:creationId xmlns:a16="http://schemas.microsoft.com/office/drawing/2014/main" id="{AE606D0E-8507-964D-B775-AE25F89E90B5}"/>
              </a:ext>
            </a:extLst>
          </p:cNvPr>
          <p:cNvSpPr/>
          <p:nvPr/>
        </p:nvSpPr>
        <p:spPr>
          <a:xfrm>
            <a:off x="9887873" y="3033334"/>
            <a:ext cx="1759344" cy="575317"/>
          </a:xfrm>
          <a:prstGeom prst="roundRect">
            <a:avLst>
              <a:gd name="adj" fmla="val 85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CTRL</a:t>
            </a:r>
          </a:p>
        </p:txBody>
      </p:sp>
      <p:sp>
        <p:nvSpPr>
          <p:cNvPr id="44" name="Rounded Rectangle 43">
            <a:extLst>
              <a:ext uri="{FF2B5EF4-FFF2-40B4-BE49-F238E27FC236}">
                <a16:creationId xmlns:a16="http://schemas.microsoft.com/office/drawing/2014/main" id="{47F98176-A18D-4944-89F5-D8737FEAF475}"/>
              </a:ext>
            </a:extLst>
          </p:cNvPr>
          <p:cNvSpPr/>
          <p:nvPr/>
        </p:nvSpPr>
        <p:spPr>
          <a:xfrm>
            <a:off x="7957820" y="3748510"/>
            <a:ext cx="1759344" cy="575317"/>
          </a:xfrm>
          <a:prstGeom prst="roundRect">
            <a:avLst>
              <a:gd name="adj" fmla="val 85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GPT-3</a:t>
            </a:r>
          </a:p>
        </p:txBody>
      </p:sp>
      <p:sp>
        <p:nvSpPr>
          <p:cNvPr id="45" name="Rounded Rectangle 44">
            <a:extLst>
              <a:ext uri="{FF2B5EF4-FFF2-40B4-BE49-F238E27FC236}">
                <a16:creationId xmlns:a16="http://schemas.microsoft.com/office/drawing/2014/main" id="{541DCF14-6322-174E-A036-D4E73B7CDBF5}"/>
              </a:ext>
            </a:extLst>
          </p:cNvPr>
          <p:cNvSpPr/>
          <p:nvPr/>
        </p:nvSpPr>
        <p:spPr>
          <a:xfrm>
            <a:off x="7957820" y="4464084"/>
            <a:ext cx="1759344" cy="575317"/>
          </a:xfrm>
          <a:prstGeom prst="roundRect">
            <a:avLst>
              <a:gd name="adj" fmla="val 85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GPT-Neo</a:t>
            </a:r>
          </a:p>
        </p:txBody>
      </p:sp>
      <p:sp>
        <p:nvSpPr>
          <p:cNvPr id="46" name="Rounded Rectangle 45">
            <a:extLst>
              <a:ext uri="{FF2B5EF4-FFF2-40B4-BE49-F238E27FC236}">
                <a16:creationId xmlns:a16="http://schemas.microsoft.com/office/drawing/2014/main" id="{2FD4E888-24E6-7F40-A150-4B6E4C0A67C1}"/>
              </a:ext>
            </a:extLst>
          </p:cNvPr>
          <p:cNvSpPr/>
          <p:nvPr/>
        </p:nvSpPr>
        <p:spPr>
          <a:xfrm>
            <a:off x="9887873" y="4464083"/>
            <a:ext cx="1759344" cy="575317"/>
          </a:xfrm>
          <a:prstGeom prst="roundRect">
            <a:avLst>
              <a:gd name="adj" fmla="val 85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GPT-J</a:t>
            </a:r>
          </a:p>
        </p:txBody>
      </p:sp>
      <p:sp>
        <p:nvSpPr>
          <p:cNvPr id="47" name="TextBox 46">
            <a:extLst>
              <a:ext uri="{FF2B5EF4-FFF2-40B4-BE49-F238E27FC236}">
                <a16:creationId xmlns:a16="http://schemas.microsoft.com/office/drawing/2014/main" id="{546DF64F-43D2-F044-A563-2F25F52FE61A}"/>
              </a:ext>
            </a:extLst>
          </p:cNvPr>
          <p:cNvSpPr txBox="1"/>
          <p:nvPr/>
        </p:nvSpPr>
        <p:spPr>
          <a:xfrm>
            <a:off x="4976799" y="712442"/>
            <a:ext cx="2522101" cy="646331"/>
          </a:xfrm>
          <a:prstGeom prst="rect">
            <a:avLst/>
          </a:prstGeom>
          <a:noFill/>
        </p:spPr>
        <p:txBody>
          <a:bodyPr wrap="none" rtlCol="0">
            <a:spAutoFit/>
          </a:bodyPr>
          <a:lstStyle/>
          <a:p>
            <a:r>
              <a:rPr lang="en-US" sz="3600" b="1" dirty="0">
                <a:latin typeface="Calibri" panose="020F0502020204030204" pitchFamily="34" charset="0"/>
                <a:cs typeface="Calibri" panose="020F0502020204030204" pitchFamily="34" charset="0"/>
              </a:rPr>
              <a:t>Transformer</a:t>
            </a:r>
          </a:p>
        </p:txBody>
      </p:sp>
      <p:cxnSp>
        <p:nvCxnSpPr>
          <p:cNvPr id="51" name="Elbow Connector 50">
            <a:extLst>
              <a:ext uri="{FF2B5EF4-FFF2-40B4-BE49-F238E27FC236}">
                <a16:creationId xmlns:a16="http://schemas.microsoft.com/office/drawing/2014/main" id="{9AB5C071-BE1A-1F41-8D06-F510357193AF}"/>
              </a:ext>
            </a:extLst>
          </p:cNvPr>
          <p:cNvCxnSpPr>
            <a:cxnSpLocks/>
            <a:stCxn id="26" idx="3"/>
            <a:endCxn id="41" idx="0"/>
          </p:cNvCxnSpPr>
          <p:nvPr/>
        </p:nvCxnSpPr>
        <p:spPr>
          <a:xfrm>
            <a:off x="8255001" y="1421965"/>
            <a:ext cx="582491" cy="895397"/>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Elbow Connector 52">
            <a:extLst>
              <a:ext uri="{FF2B5EF4-FFF2-40B4-BE49-F238E27FC236}">
                <a16:creationId xmlns:a16="http://schemas.microsoft.com/office/drawing/2014/main" id="{2D7418E8-A7BC-234C-B78C-C2B48CA1FECB}"/>
              </a:ext>
            </a:extLst>
          </p:cNvPr>
          <p:cNvCxnSpPr>
            <a:cxnSpLocks/>
            <a:stCxn id="26" idx="1"/>
            <a:endCxn id="31" idx="0"/>
          </p:cNvCxnSpPr>
          <p:nvPr/>
        </p:nvCxnSpPr>
        <p:spPr>
          <a:xfrm rot="10800000" flipV="1">
            <a:off x="3514215" y="1421964"/>
            <a:ext cx="625987" cy="895397"/>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0BEA54D2-2B2E-5148-B36F-9370220CD0F1}"/>
              </a:ext>
            </a:extLst>
          </p:cNvPr>
          <p:cNvCxnSpPr>
            <a:cxnSpLocks/>
            <a:stCxn id="31" idx="1"/>
            <a:endCxn id="32" idx="3"/>
          </p:cNvCxnSpPr>
          <p:nvPr/>
        </p:nvCxnSpPr>
        <p:spPr>
          <a:xfrm flipH="1">
            <a:off x="2335788" y="2605021"/>
            <a:ext cx="298754" cy="0"/>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284F7DFE-C069-4344-AD15-EC340CCCA659}"/>
              </a:ext>
            </a:extLst>
          </p:cNvPr>
          <p:cNvCxnSpPr>
            <a:cxnSpLocks/>
            <a:stCxn id="34" idx="1"/>
            <a:endCxn id="38" idx="3"/>
          </p:cNvCxnSpPr>
          <p:nvPr/>
        </p:nvCxnSpPr>
        <p:spPr>
          <a:xfrm flipH="1">
            <a:off x="2335788" y="4036169"/>
            <a:ext cx="298754" cy="2357"/>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A540001B-0531-124A-AC5B-FC8AE4BCC698}"/>
              </a:ext>
            </a:extLst>
          </p:cNvPr>
          <p:cNvCxnSpPr>
            <a:cxnSpLocks/>
            <a:stCxn id="43" idx="1"/>
            <a:endCxn id="42" idx="3"/>
          </p:cNvCxnSpPr>
          <p:nvPr/>
        </p:nvCxnSpPr>
        <p:spPr>
          <a:xfrm flipH="1" flipV="1">
            <a:off x="9717164" y="3320595"/>
            <a:ext cx="170709" cy="398"/>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C114DC8A-7088-4B4E-ADF6-86D52C1BCA58}"/>
              </a:ext>
            </a:extLst>
          </p:cNvPr>
          <p:cNvCxnSpPr>
            <a:cxnSpLocks/>
            <a:stCxn id="46" idx="1"/>
            <a:endCxn id="45" idx="3"/>
          </p:cNvCxnSpPr>
          <p:nvPr/>
        </p:nvCxnSpPr>
        <p:spPr>
          <a:xfrm flipH="1">
            <a:off x="9717164" y="4751742"/>
            <a:ext cx="170709" cy="1"/>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A0A2329E-CD6D-5249-BBB5-13C353C006C3}"/>
              </a:ext>
            </a:extLst>
          </p:cNvPr>
          <p:cNvCxnSpPr>
            <a:cxnSpLocks/>
            <a:stCxn id="23" idx="1"/>
            <a:endCxn id="8" idx="3"/>
          </p:cNvCxnSpPr>
          <p:nvPr/>
        </p:nvCxnSpPr>
        <p:spPr>
          <a:xfrm flipH="1">
            <a:off x="6072140" y="1657968"/>
            <a:ext cx="276322" cy="0"/>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38661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51C1B-A0CA-1345-8D00-5A5DB5BA048B}"/>
              </a:ext>
            </a:extLst>
          </p:cNvPr>
          <p:cNvSpPr>
            <a:spLocks noGrp="1"/>
          </p:cNvSpPr>
          <p:nvPr>
            <p:ph type="title"/>
          </p:nvPr>
        </p:nvSpPr>
        <p:spPr>
          <a:xfrm>
            <a:off x="1775521" y="63277"/>
            <a:ext cx="8467283" cy="1143000"/>
          </a:xfrm>
        </p:spPr>
        <p:txBody>
          <a:bodyPr>
            <a:normAutofit fontScale="90000"/>
          </a:bodyPr>
          <a:lstStyle/>
          <a:p>
            <a:r>
              <a:rPr lang="en-US" dirty="0">
                <a:solidFill>
                  <a:schemeClr val="accent1"/>
                </a:solidFill>
              </a:rPr>
              <a:t>Pre-trained Language Model (PLM)</a:t>
            </a:r>
          </a:p>
        </p:txBody>
      </p:sp>
      <p:sp>
        <p:nvSpPr>
          <p:cNvPr id="4" name="Slide Number Placeholder 3">
            <a:extLst>
              <a:ext uri="{FF2B5EF4-FFF2-40B4-BE49-F238E27FC236}">
                <a16:creationId xmlns:a16="http://schemas.microsoft.com/office/drawing/2014/main" id="{73AE9AC7-7542-584E-AE51-D42213CE2AD8}"/>
              </a:ext>
            </a:extLst>
          </p:cNvPr>
          <p:cNvSpPr>
            <a:spLocks noGrp="1"/>
          </p:cNvSpPr>
          <p:nvPr>
            <p:ph type="sldNum" sz="quarter" idx="12"/>
          </p:nvPr>
        </p:nvSpPr>
        <p:spPr/>
        <p:txBody>
          <a:bodyPr/>
          <a:lstStyle/>
          <a:p>
            <a:pPr>
              <a:defRPr/>
            </a:pPr>
            <a:fld id="{E78C9E75-97FD-45D9-8ED3-955348887BB1}" type="slidenum">
              <a:rPr lang="zh-TW" altLang="en-US" smtClean="0"/>
              <a:pPr>
                <a:defRPr/>
              </a:pPr>
              <a:t>19</a:t>
            </a:fld>
            <a:endParaRPr lang="zh-TW" altLang="en-US"/>
          </a:p>
        </p:txBody>
      </p:sp>
      <p:pic>
        <p:nvPicPr>
          <p:cNvPr id="6" name="Picture 5">
            <a:extLst>
              <a:ext uri="{FF2B5EF4-FFF2-40B4-BE49-F238E27FC236}">
                <a16:creationId xmlns:a16="http://schemas.microsoft.com/office/drawing/2014/main" id="{E8D7F805-014B-B04B-B681-CD85C304C7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5520" y="1484784"/>
            <a:ext cx="8704966" cy="4896544"/>
          </a:xfrm>
          <a:prstGeom prst="rect">
            <a:avLst/>
          </a:prstGeom>
        </p:spPr>
      </p:pic>
      <p:sp>
        <p:nvSpPr>
          <p:cNvPr id="8" name="TextBox 7">
            <a:extLst>
              <a:ext uri="{FF2B5EF4-FFF2-40B4-BE49-F238E27FC236}">
                <a16:creationId xmlns:a16="http://schemas.microsoft.com/office/drawing/2014/main" id="{6478BA94-A7E8-894B-8815-494975920A0D}"/>
              </a:ext>
            </a:extLst>
          </p:cNvPr>
          <p:cNvSpPr txBox="1"/>
          <p:nvPr/>
        </p:nvSpPr>
        <p:spPr>
          <a:xfrm>
            <a:off x="4219526" y="6550344"/>
            <a:ext cx="3095399" cy="276999"/>
          </a:xfrm>
          <a:prstGeom prst="rect">
            <a:avLst/>
          </a:prstGeom>
          <a:noFill/>
        </p:spPr>
        <p:txBody>
          <a:bodyPr wrap="none" rtlCol="0">
            <a:spAutoFit/>
          </a:bodyPr>
          <a:lstStyle/>
          <a:p>
            <a:r>
              <a:rPr lang="en-US" sz="1200" dirty="0">
                <a:solidFill>
                  <a:schemeClr val="bg1">
                    <a:lumMod val="75000"/>
                  </a:schemeClr>
                </a:solidFill>
              </a:rPr>
              <a:t>Source: </a:t>
            </a:r>
            <a:r>
              <a:rPr lang="en-US" sz="1200" dirty="0">
                <a:hlinkClick r:id="rId3"/>
              </a:rPr>
              <a:t>https://github.com/thunlp/PLMpapers</a:t>
            </a:r>
            <a:endParaRPr lang="en-US" sz="1200" dirty="0"/>
          </a:p>
        </p:txBody>
      </p:sp>
    </p:spTree>
    <p:extLst>
      <p:ext uri="{BB962C8B-B14F-4D97-AF65-F5344CB8AC3E}">
        <p14:creationId xmlns:p14="http://schemas.microsoft.com/office/powerpoint/2010/main" val="34003958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DA260-D82C-834A-A2BC-FCBAD5A4CC28}"/>
              </a:ext>
            </a:extLst>
          </p:cNvPr>
          <p:cNvSpPr>
            <a:spLocks noGrp="1"/>
          </p:cNvSpPr>
          <p:nvPr>
            <p:ph type="title"/>
          </p:nvPr>
        </p:nvSpPr>
        <p:spPr>
          <a:xfrm>
            <a:off x="534389" y="107394"/>
            <a:ext cx="11222181" cy="903987"/>
          </a:xfrm>
        </p:spPr>
        <p:txBody>
          <a:bodyPr>
            <a:normAutofit/>
          </a:bodyPr>
          <a:lstStyle/>
          <a:p>
            <a:r>
              <a:rPr lang="en-US" dirty="0"/>
              <a:t>Syllabus</a:t>
            </a:r>
          </a:p>
        </p:txBody>
      </p:sp>
      <p:sp>
        <p:nvSpPr>
          <p:cNvPr id="3" name="Content Placeholder 2">
            <a:extLst>
              <a:ext uri="{FF2B5EF4-FFF2-40B4-BE49-F238E27FC236}">
                <a16:creationId xmlns:a16="http://schemas.microsoft.com/office/drawing/2014/main" id="{365F60FD-04E7-6242-8CFB-A2F0A9F585AB}"/>
              </a:ext>
            </a:extLst>
          </p:cNvPr>
          <p:cNvSpPr>
            <a:spLocks noGrp="1"/>
          </p:cNvSpPr>
          <p:nvPr>
            <p:ph idx="1"/>
          </p:nvPr>
        </p:nvSpPr>
        <p:spPr>
          <a:xfrm>
            <a:off x="534389" y="1039092"/>
            <a:ext cx="11222181" cy="5683804"/>
          </a:xfrm>
        </p:spPr>
        <p:txBody>
          <a:bodyPr>
            <a:noAutofit/>
          </a:bodyPr>
          <a:lstStyle/>
          <a:p>
            <a:pPr marL="0" indent="0">
              <a:spcAft>
                <a:spcPts val="1200"/>
              </a:spcAft>
              <a:buNone/>
            </a:pPr>
            <a:r>
              <a:rPr lang="en-US" altLang="zh-TW" sz="2800" dirty="0"/>
              <a:t>Week    Date    Subject/Topics</a:t>
            </a:r>
          </a:p>
          <a:p>
            <a:pPr marL="0" indent="0">
              <a:buNone/>
            </a:pPr>
            <a:r>
              <a:rPr lang="en-US" sz="2800" dirty="0"/>
              <a:t>1   2022/02/22   Introduction to Artificial Intelligence for Text Analytics</a:t>
            </a:r>
          </a:p>
          <a:p>
            <a:pPr marL="0" indent="0">
              <a:buNone/>
            </a:pPr>
            <a:r>
              <a:rPr lang="en-US" sz="2800" dirty="0"/>
              <a:t>2   2022/03/01   Foundations of Text Analytics: </a:t>
            </a:r>
            <a:br>
              <a:rPr lang="en-US" sz="2800" dirty="0"/>
            </a:br>
            <a:r>
              <a:rPr lang="en-US" sz="2800" dirty="0"/>
              <a:t>                              Natural Language Processing (NLP)</a:t>
            </a:r>
          </a:p>
          <a:p>
            <a:pPr marL="0" indent="0">
              <a:buNone/>
            </a:pPr>
            <a:r>
              <a:rPr lang="en-US" sz="2800" dirty="0"/>
              <a:t>3   2022/03/08   Python for Natural Language Processing</a:t>
            </a:r>
          </a:p>
          <a:p>
            <a:pPr marL="0" indent="0">
              <a:buNone/>
            </a:pPr>
            <a:r>
              <a:rPr lang="en-US" sz="2800" dirty="0">
                <a:solidFill>
                  <a:srgbClr val="C00000"/>
                </a:solidFill>
              </a:rPr>
              <a:t>4   2022/03/15   Natural Language Processing with Transformers</a:t>
            </a:r>
          </a:p>
          <a:p>
            <a:pPr marL="0" indent="0">
              <a:buNone/>
            </a:pPr>
            <a:r>
              <a:rPr lang="en-US" sz="2800" dirty="0">
                <a:solidFill>
                  <a:srgbClr val="7030A0"/>
                </a:solidFill>
              </a:rPr>
              <a:t>5   2022/03/22   Case Study on Artificial Intelligence for Text Analytics I</a:t>
            </a:r>
          </a:p>
          <a:p>
            <a:pPr marL="0" indent="0">
              <a:buNone/>
            </a:pPr>
            <a:r>
              <a:rPr lang="en-US" sz="2800" dirty="0"/>
              <a:t>6   2022/03/29   Text Classification and Sentiment Analysis</a:t>
            </a:r>
          </a:p>
          <a:p>
            <a:pPr marL="0" indent="0">
              <a:buNone/>
            </a:pPr>
            <a:endParaRPr lang="en-US" sz="2800" dirty="0"/>
          </a:p>
          <a:p>
            <a:endParaRPr lang="en-US" dirty="0"/>
          </a:p>
        </p:txBody>
      </p:sp>
      <p:sp>
        <p:nvSpPr>
          <p:cNvPr id="4" name="Slide Number Placeholder 3">
            <a:extLst>
              <a:ext uri="{FF2B5EF4-FFF2-40B4-BE49-F238E27FC236}">
                <a16:creationId xmlns:a16="http://schemas.microsoft.com/office/drawing/2014/main" id="{7C70E0B2-0864-5F44-9C79-2EC8070A3978}"/>
              </a:ext>
            </a:extLst>
          </p:cNvPr>
          <p:cNvSpPr>
            <a:spLocks noGrp="1"/>
          </p:cNvSpPr>
          <p:nvPr>
            <p:ph type="sldNum" sz="quarter" idx="12"/>
          </p:nvPr>
        </p:nvSpPr>
        <p:spPr/>
        <p:txBody>
          <a:bodyPr/>
          <a:lstStyle/>
          <a:p>
            <a:fld id="{5D6FF71F-CF6A-4C46-8F9B-61D49EEA70E3}" type="slidenum">
              <a:rPr lang="en-US" smtClean="0"/>
              <a:t>2</a:t>
            </a:fld>
            <a:endParaRPr lang="en-US"/>
          </a:p>
        </p:txBody>
      </p:sp>
      <p:pic>
        <p:nvPicPr>
          <p:cNvPr id="7" name="Picture 6">
            <a:extLst>
              <a:ext uri="{FF2B5EF4-FFF2-40B4-BE49-F238E27FC236}">
                <a16:creationId xmlns:a16="http://schemas.microsoft.com/office/drawing/2014/main" id="{95C0774D-A256-BA43-877D-8F5FD06E48B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29194" y="137553"/>
            <a:ext cx="962066" cy="620688"/>
          </a:xfrm>
          <a:prstGeom prst="rect">
            <a:avLst/>
          </a:prstGeom>
        </p:spPr>
      </p:pic>
      <p:pic>
        <p:nvPicPr>
          <p:cNvPr id="8" name="Picture 7">
            <a:extLst>
              <a:ext uri="{FF2B5EF4-FFF2-40B4-BE49-F238E27FC236}">
                <a16:creationId xmlns:a16="http://schemas.microsoft.com/office/drawing/2014/main" id="{F4EE8C73-3AA1-EA46-A8F6-0F326BF9EB1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128086" y="811230"/>
            <a:ext cx="964282" cy="235043"/>
          </a:xfrm>
          <a:prstGeom prst="rect">
            <a:avLst/>
          </a:prstGeom>
        </p:spPr>
      </p:pic>
    </p:spTree>
    <p:extLst>
      <p:ext uri="{BB962C8B-B14F-4D97-AF65-F5344CB8AC3E}">
        <p14:creationId xmlns:p14="http://schemas.microsoft.com/office/powerpoint/2010/main" val="40518040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66EE2-23DB-8847-BAAB-EBC698CE584F}"/>
              </a:ext>
            </a:extLst>
          </p:cNvPr>
          <p:cNvSpPr>
            <a:spLocks noGrp="1"/>
          </p:cNvSpPr>
          <p:nvPr>
            <p:ph type="title"/>
          </p:nvPr>
        </p:nvSpPr>
        <p:spPr>
          <a:xfrm>
            <a:off x="500211" y="100455"/>
            <a:ext cx="11028784" cy="975394"/>
          </a:xfrm>
        </p:spPr>
        <p:txBody>
          <a:bodyPr>
            <a:normAutofit/>
          </a:bodyPr>
          <a:lstStyle/>
          <a:p>
            <a:r>
              <a:rPr lang="en-US" dirty="0">
                <a:solidFill>
                  <a:schemeClr val="accent1"/>
                </a:solidFill>
              </a:rPr>
              <a:t>Transformers Pre-trained Language Model </a:t>
            </a:r>
          </a:p>
        </p:txBody>
      </p:sp>
      <p:sp>
        <p:nvSpPr>
          <p:cNvPr id="4" name="Slide Number Placeholder 3">
            <a:extLst>
              <a:ext uri="{FF2B5EF4-FFF2-40B4-BE49-F238E27FC236}">
                <a16:creationId xmlns:a16="http://schemas.microsoft.com/office/drawing/2014/main" id="{3501E80D-0FDE-9C4E-A53B-B703F745D291}"/>
              </a:ext>
            </a:extLst>
          </p:cNvPr>
          <p:cNvSpPr>
            <a:spLocks noGrp="1"/>
          </p:cNvSpPr>
          <p:nvPr>
            <p:ph type="sldNum" sz="quarter" idx="12"/>
          </p:nvPr>
        </p:nvSpPr>
        <p:spPr/>
        <p:txBody>
          <a:bodyPr/>
          <a:lstStyle/>
          <a:p>
            <a:pPr>
              <a:defRPr/>
            </a:pPr>
            <a:fld id="{E78C9E75-97FD-45D9-8ED3-955348887BB1}" type="slidenum">
              <a:rPr lang="zh-TW" altLang="en-US" smtClean="0"/>
              <a:pPr>
                <a:defRPr/>
              </a:pPr>
              <a:t>20</a:t>
            </a:fld>
            <a:endParaRPr lang="zh-TW" altLang="en-US"/>
          </a:p>
        </p:txBody>
      </p:sp>
      <p:pic>
        <p:nvPicPr>
          <p:cNvPr id="6" name="Picture 5">
            <a:extLst>
              <a:ext uri="{FF2B5EF4-FFF2-40B4-BE49-F238E27FC236}">
                <a16:creationId xmlns:a16="http://schemas.microsoft.com/office/drawing/2014/main" id="{27D80E04-7A64-9041-BB20-B062D8544B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545" y="1412776"/>
            <a:ext cx="8861648" cy="4987842"/>
          </a:xfrm>
          <a:prstGeom prst="rect">
            <a:avLst/>
          </a:prstGeom>
        </p:spPr>
      </p:pic>
      <p:sp>
        <p:nvSpPr>
          <p:cNvPr id="8" name="TextBox 7">
            <a:extLst>
              <a:ext uri="{FF2B5EF4-FFF2-40B4-BE49-F238E27FC236}">
                <a16:creationId xmlns:a16="http://schemas.microsoft.com/office/drawing/2014/main" id="{656FDD40-8C4D-7544-AEFC-6BAF56277E72}"/>
              </a:ext>
            </a:extLst>
          </p:cNvPr>
          <p:cNvSpPr txBox="1"/>
          <p:nvPr/>
        </p:nvSpPr>
        <p:spPr>
          <a:xfrm>
            <a:off x="2605324" y="6597353"/>
            <a:ext cx="6580648" cy="246221"/>
          </a:xfrm>
          <a:prstGeom prst="rect">
            <a:avLst/>
          </a:prstGeom>
          <a:noFill/>
        </p:spPr>
        <p:txBody>
          <a:bodyPr wrap="none" rtlCol="0">
            <a:spAutoFit/>
          </a:bodyPr>
          <a:lstStyle/>
          <a:p>
            <a:r>
              <a:rPr lang="en-US" sz="1000" dirty="0">
                <a:solidFill>
                  <a:schemeClr val="bg1">
                    <a:lumMod val="75000"/>
                  </a:schemeClr>
                </a:solidFill>
              </a:rPr>
              <a:t>Source: </a:t>
            </a:r>
            <a:r>
              <a:rPr lang="en-US" sz="1000" dirty="0">
                <a:hlinkClick r:id="rId3"/>
              </a:rPr>
              <a:t>https://www.microsoft.com/en-us/research/blog/turing-nlg-a-17-billion-parameter-language-model-by-microsoft/</a:t>
            </a:r>
            <a:endParaRPr lang="en-US" sz="1000" dirty="0"/>
          </a:p>
        </p:txBody>
      </p:sp>
      <p:sp>
        <p:nvSpPr>
          <p:cNvPr id="10" name="TextBox 9">
            <a:extLst>
              <a:ext uri="{FF2B5EF4-FFF2-40B4-BE49-F238E27FC236}">
                <a16:creationId xmlns:a16="http://schemas.microsoft.com/office/drawing/2014/main" id="{B1DE7569-03B2-C84B-B1D9-4C0DE95F60A4}"/>
              </a:ext>
            </a:extLst>
          </p:cNvPr>
          <p:cNvSpPr txBox="1"/>
          <p:nvPr/>
        </p:nvSpPr>
        <p:spPr>
          <a:xfrm>
            <a:off x="2954834" y="4725145"/>
            <a:ext cx="1307729" cy="584775"/>
          </a:xfrm>
          <a:prstGeom prst="rect">
            <a:avLst/>
          </a:prstGeom>
          <a:noFill/>
        </p:spPr>
        <p:txBody>
          <a:bodyPr wrap="none" rtlCol="0">
            <a:spAutoFit/>
          </a:bodyPr>
          <a:lstStyle/>
          <a:p>
            <a:pPr algn="ctr"/>
            <a:r>
              <a:rPr lang="en-US" sz="1600" dirty="0">
                <a:solidFill>
                  <a:srgbClr val="FF0000"/>
                </a:solidFill>
                <a:latin typeface="Arial" panose="020B0604020202020204" pitchFamily="34" charset="0"/>
                <a:cs typeface="Arial" panose="020B0604020202020204" pitchFamily="34" charset="0"/>
              </a:rPr>
              <a:t>BERT-Large</a:t>
            </a:r>
          </a:p>
          <a:p>
            <a:pPr algn="ctr"/>
            <a:r>
              <a:rPr lang="en-US" sz="1600" dirty="0">
                <a:solidFill>
                  <a:srgbClr val="FF0000"/>
                </a:solidFill>
                <a:latin typeface="Arial" panose="020B0604020202020204" pitchFamily="34" charset="0"/>
                <a:cs typeface="Arial" panose="020B0604020202020204" pitchFamily="34" charset="0"/>
              </a:rPr>
              <a:t>340m</a:t>
            </a:r>
          </a:p>
        </p:txBody>
      </p:sp>
      <p:sp>
        <p:nvSpPr>
          <p:cNvPr id="11" name="TextBox 10">
            <a:extLst>
              <a:ext uri="{FF2B5EF4-FFF2-40B4-BE49-F238E27FC236}">
                <a16:creationId xmlns:a16="http://schemas.microsoft.com/office/drawing/2014/main" id="{120ED7AC-AD88-234E-9476-0002BE54B8C8}"/>
              </a:ext>
            </a:extLst>
          </p:cNvPr>
          <p:cNvSpPr txBox="1"/>
          <p:nvPr/>
        </p:nvSpPr>
        <p:spPr>
          <a:xfrm>
            <a:off x="938610" y="6262201"/>
            <a:ext cx="639919" cy="338554"/>
          </a:xfrm>
          <a:prstGeom prst="rect">
            <a:avLst/>
          </a:prstGeom>
          <a:noFill/>
        </p:spPr>
        <p:txBody>
          <a:bodyPr wrap="none" rtlCol="0">
            <a:spAutoFit/>
          </a:bodyPr>
          <a:lstStyle/>
          <a:p>
            <a:pPr algn="ctr"/>
            <a:r>
              <a:rPr lang="en-US" sz="1600" b="1" dirty="0">
                <a:solidFill>
                  <a:schemeClr val="accent1"/>
                </a:solidFill>
                <a:latin typeface="Arial" panose="020B0604020202020204" pitchFamily="34" charset="0"/>
                <a:cs typeface="Arial" panose="020B0604020202020204" pitchFamily="34" charset="0"/>
              </a:rPr>
              <a:t>2018</a:t>
            </a:r>
          </a:p>
        </p:txBody>
      </p:sp>
      <p:sp>
        <p:nvSpPr>
          <p:cNvPr id="12" name="TextBox 11">
            <a:extLst>
              <a:ext uri="{FF2B5EF4-FFF2-40B4-BE49-F238E27FC236}">
                <a16:creationId xmlns:a16="http://schemas.microsoft.com/office/drawing/2014/main" id="{40C8432B-8D9A-754C-8FEE-AC36D3524E5A}"/>
              </a:ext>
            </a:extLst>
          </p:cNvPr>
          <p:cNvSpPr txBox="1"/>
          <p:nvPr/>
        </p:nvSpPr>
        <p:spPr>
          <a:xfrm>
            <a:off x="4105725" y="6262201"/>
            <a:ext cx="639919" cy="338554"/>
          </a:xfrm>
          <a:prstGeom prst="rect">
            <a:avLst/>
          </a:prstGeom>
          <a:noFill/>
        </p:spPr>
        <p:txBody>
          <a:bodyPr wrap="none" rtlCol="0">
            <a:spAutoFit/>
          </a:bodyPr>
          <a:lstStyle/>
          <a:p>
            <a:pPr algn="ctr"/>
            <a:r>
              <a:rPr lang="en-US" sz="1600" b="1" dirty="0">
                <a:solidFill>
                  <a:schemeClr val="accent1"/>
                </a:solidFill>
                <a:latin typeface="Arial" panose="020B0604020202020204" pitchFamily="34" charset="0"/>
                <a:cs typeface="Arial" panose="020B0604020202020204" pitchFamily="34" charset="0"/>
              </a:rPr>
              <a:t>2019</a:t>
            </a:r>
          </a:p>
        </p:txBody>
      </p:sp>
      <p:sp>
        <p:nvSpPr>
          <p:cNvPr id="13" name="TextBox 12">
            <a:extLst>
              <a:ext uri="{FF2B5EF4-FFF2-40B4-BE49-F238E27FC236}">
                <a16:creationId xmlns:a16="http://schemas.microsoft.com/office/drawing/2014/main" id="{410517E7-9AEA-0E49-A375-09767C58BE9E}"/>
              </a:ext>
            </a:extLst>
          </p:cNvPr>
          <p:cNvSpPr txBox="1"/>
          <p:nvPr/>
        </p:nvSpPr>
        <p:spPr>
          <a:xfrm>
            <a:off x="7670326" y="6254931"/>
            <a:ext cx="639919" cy="338554"/>
          </a:xfrm>
          <a:prstGeom prst="rect">
            <a:avLst/>
          </a:prstGeom>
          <a:noFill/>
        </p:spPr>
        <p:txBody>
          <a:bodyPr wrap="none" rtlCol="0">
            <a:spAutoFit/>
          </a:bodyPr>
          <a:lstStyle/>
          <a:p>
            <a:pPr algn="ctr"/>
            <a:r>
              <a:rPr lang="en-US" sz="1600" b="1" dirty="0">
                <a:solidFill>
                  <a:schemeClr val="accent1"/>
                </a:solidFill>
                <a:latin typeface="Arial" panose="020B0604020202020204" pitchFamily="34" charset="0"/>
                <a:cs typeface="Arial" panose="020B0604020202020204" pitchFamily="34" charset="0"/>
              </a:rPr>
              <a:t>2020</a:t>
            </a:r>
          </a:p>
        </p:txBody>
      </p:sp>
      <p:sp>
        <p:nvSpPr>
          <p:cNvPr id="14" name="TextBox 13">
            <a:extLst>
              <a:ext uri="{FF2B5EF4-FFF2-40B4-BE49-F238E27FC236}">
                <a16:creationId xmlns:a16="http://schemas.microsoft.com/office/drawing/2014/main" id="{A801E867-3D4D-EF4F-BD7A-C0F0E775AC4E}"/>
              </a:ext>
            </a:extLst>
          </p:cNvPr>
          <p:cNvSpPr txBox="1"/>
          <p:nvPr/>
        </p:nvSpPr>
        <p:spPr>
          <a:xfrm>
            <a:off x="4460766" y="4365105"/>
            <a:ext cx="777649" cy="584775"/>
          </a:xfrm>
          <a:prstGeom prst="rect">
            <a:avLst/>
          </a:prstGeom>
          <a:noFill/>
        </p:spPr>
        <p:txBody>
          <a:bodyPr wrap="none" rtlCol="0">
            <a:spAutoFit/>
          </a:bodyPr>
          <a:lstStyle/>
          <a:p>
            <a:pPr algn="ctr"/>
            <a:r>
              <a:rPr lang="en-US" sz="1600" dirty="0">
                <a:solidFill>
                  <a:srgbClr val="C00000"/>
                </a:solidFill>
                <a:latin typeface="Arial" panose="020B0604020202020204" pitchFamily="34" charset="0"/>
                <a:cs typeface="Arial" panose="020B0604020202020204" pitchFamily="34" charset="0"/>
              </a:rPr>
              <a:t>GPT-2</a:t>
            </a:r>
          </a:p>
          <a:p>
            <a:pPr algn="ctr"/>
            <a:r>
              <a:rPr lang="en-US" sz="1600" dirty="0">
                <a:solidFill>
                  <a:srgbClr val="C00000"/>
                </a:solidFill>
                <a:latin typeface="Arial" panose="020B0604020202020204" pitchFamily="34" charset="0"/>
                <a:cs typeface="Arial" panose="020B0604020202020204" pitchFamily="34" charset="0"/>
              </a:rPr>
              <a:t>1.5b</a:t>
            </a:r>
          </a:p>
        </p:txBody>
      </p:sp>
      <p:sp>
        <p:nvSpPr>
          <p:cNvPr id="15" name="TextBox 14">
            <a:extLst>
              <a:ext uri="{FF2B5EF4-FFF2-40B4-BE49-F238E27FC236}">
                <a16:creationId xmlns:a16="http://schemas.microsoft.com/office/drawing/2014/main" id="{EB16A68D-7CC3-E14C-BCC8-F6D1C33AA089}"/>
              </a:ext>
            </a:extLst>
          </p:cNvPr>
          <p:cNvSpPr txBox="1"/>
          <p:nvPr/>
        </p:nvSpPr>
        <p:spPr>
          <a:xfrm>
            <a:off x="6123186" y="4716434"/>
            <a:ext cx="1078309" cy="584775"/>
          </a:xfrm>
          <a:prstGeom prst="rect">
            <a:avLst/>
          </a:prstGeom>
          <a:noFill/>
        </p:spPr>
        <p:txBody>
          <a:bodyPr wrap="none" rtlCol="0">
            <a:spAutoFit/>
          </a:bodyPr>
          <a:lstStyle/>
          <a:p>
            <a:pPr algn="ctr"/>
            <a:r>
              <a:rPr lang="en-US" sz="1600" dirty="0" err="1">
                <a:solidFill>
                  <a:srgbClr val="FF0000"/>
                </a:solidFill>
                <a:latin typeface="Arial" panose="020B0604020202020204" pitchFamily="34" charset="0"/>
                <a:cs typeface="Arial" panose="020B0604020202020204" pitchFamily="34" charset="0"/>
              </a:rPr>
              <a:t>RoBERTa</a:t>
            </a:r>
            <a:endParaRPr lang="en-US" sz="1600" dirty="0">
              <a:solidFill>
                <a:srgbClr val="FF0000"/>
              </a:solidFill>
              <a:latin typeface="Arial" panose="020B0604020202020204" pitchFamily="34" charset="0"/>
              <a:cs typeface="Arial" panose="020B0604020202020204" pitchFamily="34" charset="0"/>
            </a:endParaRPr>
          </a:p>
          <a:p>
            <a:pPr algn="ctr"/>
            <a:r>
              <a:rPr lang="en-US" sz="1600" dirty="0">
                <a:solidFill>
                  <a:srgbClr val="FF0000"/>
                </a:solidFill>
                <a:latin typeface="Arial" panose="020B0604020202020204" pitchFamily="34" charset="0"/>
                <a:cs typeface="Arial" panose="020B0604020202020204" pitchFamily="34" charset="0"/>
              </a:rPr>
              <a:t>355m</a:t>
            </a:r>
          </a:p>
        </p:txBody>
      </p:sp>
      <p:sp>
        <p:nvSpPr>
          <p:cNvPr id="19" name="TextBox 18">
            <a:extLst>
              <a:ext uri="{FF2B5EF4-FFF2-40B4-BE49-F238E27FC236}">
                <a16:creationId xmlns:a16="http://schemas.microsoft.com/office/drawing/2014/main" id="{67F32030-DF4D-1840-9799-94CEB3819DA8}"/>
              </a:ext>
            </a:extLst>
          </p:cNvPr>
          <p:cNvSpPr txBox="1"/>
          <p:nvPr/>
        </p:nvSpPr>
        <p:spPr>
          <a:xfrm>
            <a:off x="6971011" y="5053361"/>
            <a:ext cx="1168398" cy="584775"/>
          </a:xfrm>
          <a:prstGeom prst="rect">
            <a:avLst/>
          </a:prstGeom>
          <a:noFill/>
        </p:spPr>
        <p:txBody>
          <a:bodyPr wrap="none" rtlCol="0">
            <a:spAutoFit/>
          </a:bodyPr>
          <a:lstStyle/>
          <a:p>
            <a:pPr algn="ctr"/>
            <a:r>
              <a:rPr lang="en-US" sz="1600" dirty="0" err="1">
                <a:solidFill>
                  <a:srgbClr val="FF0000"/>
                </a:solidFill>
                <a:latin typeface="Arial" panose="020B0604020202020204" pitchFamily="34" charset="0"/>
                <a:cs typeface="Arial" panose="020B0604020202020204" pitchFamily="34" charset="0"/>
              </a:rPr>
              <a:t>DistilBERT</a:t>
            </a:r>
            <a:endParaRPr lang="en-US" sz="1600" dirty="0">
              <a:solidFill>
                <a:srgbClr val="FF0000"/>
              </a:solidFill>
              <a:latin typeface="Arial" panose="020B0604020202020204" pitchFamily="34" charset="0"/>
              <a:cs typeface="Arial" panose="020B0604020202020204" pitchFamily="34" charset="0"/>
            </a:endParaRPr>
          </a:p>
          <a:p>
            <a:pPr algn="ctr"/>
            <a:r>
              <a:rPr lang="en-US" sz="1600" dirty="0">
                <a:solidFill>
                  <a:srgbClr val="FF0000"/>
                </a:solidFill>
                <a:latin typeface="Arial" panose="020B0604020202020204" pitchFamily="34" charset="0"/>
                <a:cs typeface="Arial" panose="020B0604020202020204" pitchFamily="34" charset="0"/>
              </a:rPr>
              <a:t>66m</a:t>
            </a:r>
          </a:p>
        </p:txBody>
      </p:sp>
      <p:sp>
        <p:nvSpPr>
          <p:cNvPr id="20" name="TextBox 19">
            <a:extLst>
              <a:ext uri="{FF2B5EF4-FFF2-40B4-BE49-F238E27FC236}">
                <a16:creationId xmlns:a16="http://schemas.microsoft.com/office/drawing/2014/main" id="{A3BF2FB0-7BBE-8745-A1C5-DB45BA000114}"/>
              </a:ext>
            </a:extLst>
          </p:cNvPr>
          <p:cNvSpPr txBox="1"/>
          <p:nvPr/>
        </p:nvSpPr>
        <p:spPr>
          <a:xfrm>
            <a:off x="5987414" y="3132258"/>
            <a:ext cx="1337226" cy="584775"/>
          </a:xfrm>
          <a:prstGeom prst="rect">
            <a:avLst/>
          </a:prstGeom>
          <a:noFill/>
        </p:spPr>
        <p:txBody>
          <a:bodyPr wrap="none" rtlCol="0">
            <a:spAutoFit/>
          </a:bodyPr>
          <a:lstStyle/>
          <a:p>
            <a:pPr algn="ctr"/>
            <a:r>
              <a:rPr lang="en-US" sz="1600" dirty="0" err="1">
                <a:solidFill>
                  <a:srgbClr val="C00000"/>
                </a:solidFill>
                <a:latin typeface="Arial" panose="020B0604020202020204" pitchFamily="34" charset="0"/>
                <a:cs typeface="Arial" panose="020B0604020202020204" pitchFamily="34" charset="0"/>
              </a:rPr>
              <a:t>MegatronLM</a:t>
            </a:r>
            <a:endParaRPr lang="en-US" sz="1600" dirty="0">
              <a:solidFill>
                <a:srgbClr val="C00000"/>
              </a:solidFill>
              <a:latin typeface="Arial" panose="020B0604020202020204" pitchFamily="34" charset="0"/>
              <a:cs typeface="Arial" panose="020B0604020202020204" pitchFamily="34" charset="0"/>
            </a:endParaRPr>
          </a:p>
          <a:p>
            <a:pPr algn="ctr"/>
            <a:r>
              <a:rPr lang="en-US" sz="1600" dirty="0">
                <a:solidFill>
                  <a:srgbClr val="C00000"/>
                </a:solidFill>
                <a:latin typeface="Arial" panose="020B0604020202020204" pitchFamily="34" charset="0"/>
                <a:cs typeface="Arial" panose="020B0604020202020204" pitchFamily="34" charset="0"/>
              </a:rPr>
              <a:t>8.3b</a:t>
            </a:r>
          </a:p>
        </p:txBody>
      </p:sp>
      <p:sp>
        <p:nvSpPr>
          <p:cNvPr id="21" name="TextBox 20">
            <a:extLst>
              <a:ext uri="{FF2B5EF4-FFF2-40B4-BE49-F238E27FC236}">
                <a16:creationId xmlns:a16="http://schemas.microsoft.com/office/drawing/2014/main" id="{5BE54D9C-99AB-8341-B8D8-CF6504698272}"/>
              </a:ext>
            </a:extLst>
          </p:cNvPr>
          <p:cNvSpPr txBox="1"/>
          <p:nvPr/>
        </p:nvSpPr>
        <p:spPr>
          <a:xfrm>
            <a:off x="7422547" y="1412777"/>
            <a:ext cx="788870" cy="584775"/>
          </a:xfrm>
          <a:prstGeom prst="rect">
            <a:avLst/>
          </a:prstGeom>
          <a:noFill/>
        </p:spPr>
        <p:txBody>
          <a:bodyPr wrap="none" rtlCol="0">
            <a:spAutoFit/>
          </a:bodyPr>
          <a:lstStyle/>
          <a:p>
            <a:pPr algn="ctr"/>
            <a:r>
              <a:rPr lang="en-US" sz="1600" dirty="0">
                <a:solidFill>
                  <a:srgbClr val="C00000"/>
                </a:solidFill>
                <a:latin typeface="Arial" panose="020B0604020202020204" pitchFamily="34" charset="0"/>
                <a:cs typeface="Arial" panose="020B0604020202020204" pitchFamily="34" charset="0"/>
              </a:rPr>
              <a:t>T-NLG</a:t>
            </a:r>
          </a:p>
          <a:p>
            <a:pPr algn="ctr"/>
            <a:r>
              <a:rPr lang="en-US" sz="1600" dirty="0">
                <a:solidFill>
                  <a:srgbClr val="C00000"/>
                </a:solidFill>
                <a:latin typeface="Arial" panose="020B0604020202020204" pitchFamily="34" charset="0"/>
                <a:cs typeface="Arial" panose="020B0604020202020204" pitchFamily="34" charset="0"/>
              </a:rPr>
              <a:t>17b</a:t>
            </a:r>
          </a:p>
        </p:txBody>
      </p:sp>
      <p:sp>
        <p:nvSpPr>
          <p:cNvPr id="22" name="TextBox 21">
            <a:extLst>
              <a:ext uri="{FF2B5EF4-FFF2-40B4-BE49-F238E27FC236}">
                <a16:creationId xmlns:a16="http://schemas.microsoft.com/office/drawing/2014/main" id="{2CD3EFEE-EABC-1F4E-850E-D20A3A7B88EE}"/>
              </a:ext>
            </a:extLst>
          </p:cNvPr>
          <p:cNvSpPr txBox="1"/>
          <p:nvPr/>
        </p:nvSpPr>
        <p:spPr>
          <a:xfrm>
            <a:off x="9612829" y="6254931"/>
            <a:ext cx="639919" cy="338554"/>
          </a:xfrm>
          <a:prstGeom prst="rect">
            <a:avLst/>
          </a:prstGeom>
          <a:noFill/>
        </p:spPr>
        <p:txBody>
          <a:bodyPr wrap="none" rtlCol="0">
            <a:spAutoFit/>
          </a:bodyPr>
          <a:lstStyle/>
          <a:p>
            <a:pPr algn="ctr"/>
            <a:r>
              <a:rPr lang="en-US" sz="1600" b="1" dirty="0">
                <a:solidFill>
                  <a:schemeClr val="accent1"/>
                </a:solidFill>
                <a:latin typeface="Arial" panose="020B0604020202020204" pitchFamily="34" charset="0"/>
                <a:cs typeface="Arial" panose="020B0604020202020204" pitchFamily="34" charset="0"/>
              </a:rPr>
              <a:t>2021</a:t>
            </a:r>
          </a:p>
        </p:txBody>
      </p:sp>
      <p:sp>
        <p:nvSpPr>
          <p:cNvPr id="23" name="TextBox 22">
            <a:extLst>
              <a:ext uri="{FF2B5EF4-FFF2-40B4-BE49-F238E27FC236}">
                <a16:creationId xmlns:a16="http://schemas.microsoft.com/office/drawing/2014/main" id="{E3E1286D-849A-AC46-8B98-B0F2E85E7CC5}"/>
              </a:ext>
            </a:extLst>
          </p:cNvPr>
          <p:cNvSpPr txBox="1"/>
          <p:nvPr/>
        </p:nvSpPr>
        <p:spPr>
          <a:xfrm>
            <a:off x="11209035" y="6228437"/>
            <a:ext cx="639919" cy="338554"/>
          </a:xfrm>
          <a:prstGeom prst="rect">
            <a:avLst/>
          </a:prstGeom>
          <a:noFill/>
        </p:spPr>
        <p:txBody>
          <a:bodyPr wrap="none" rtlCol="0">
            <a:spAutoFit/>
          </a:bodyPr>
          <a:lstStyle/>
          <a:p>
            <a:pPr algn="ctr"/>
            <a:r>
              <a:rPr lang="en-US" sz="1600" b="1" dirty="0">
                <a:solidFill>
                  <a:schemeClr val="accent1"/>
                </a:solidFill>
                <a:latin typeface="Arial" panose="020B0604020202020204" pitchFamily="34" charset="0"/>
                <a:cs typeface="Arial" panose="020B0604020202020204" pitchFamily="34" charset="0"/>
              </a:rPr>
              <a:t>2022</a:t>
            </a:r>
          </a:p>
        </p:txBody>
      </p:sp>
      <p:sp>
        <p:nvSpPr>
          <p:cNvPr id="24" name="TextBox 23">
            <a:extLst>
              <a:ext uri="{FF2B5EF4-FFF2-40B4-BE49-F238E27FC236}">
                <a16:creationId xmlns:a16="http://schemas.microsoft.com/office/drawing/2014/main" id="{36F4364C-09E6-A04E-B6E9-17291166EC3C}"/>
              </a:ext>
            </a:extLst>
          </p:cNvPr>
          <p:cNvSpPr txBox="1"/>
          <p:nvPr/>
        </p:nvSpPr>
        <p:spPr>
          <a:xfrm>
            <a:off x="8939182" y="1409656"/>
            <a:ext cx="2909772" cy="769441"/>
          </a:xfrm>
          <a:prstGeom prst="rect">
            <a:avLst/>
          </a:prstGeom>
          <a:noFill/>
        </p:spPr>
        <p:txBody>
          <a:bodyPr wrap="none" rtlCol="0">
            <a:spAutoFit/>
          </a:bodyPr>
          <a:lstStyle/>
          <a:p>
            <a:pPr algn="ctr"/>
            <a:r>
              <a:rPr lang="en-US" sz="4400" b="1" dirty="0">
                <a:solidFill>
                  <a:srgbClr val="C00000"/>
                </a:solidFill>
                <a:latin typeface="Calibri" panose="020F0502020204030204" pitchFamily="34" charset="0"/>
                <a:cs typeface="Calibri" panose="020F0502020204030204" pitchFamily="34" charset="0"/>
              </a:rPr>
              <a:t>90+ Models</a:t>
            </a:r>
          </a:p>
        </p:txBody>
      </p:sp>
    </p:spTree>
    <p:extLst>
      <p:ext uri="{BB962C8B-B14F-4D97-AF65-F5344CB8AC3E}">
        <p14:creationId xmlns:p14="http://schemas.microsoft.com/office/powerpoint/2010/main" val="27566252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p:txBody>
          <a:bodyPr/>
          <a:lstStyle/>
          <a:p>
            <a:r>
              <a:rPr lang="en-US" dirty="0"/>
              <a:t>Scaling Transformers</a:t>
            </a:r>
          </a:p>
        </p:txBody>
      </p:sp>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21</a:t>
            </a:fld>
            <a:endParaRPr lang="en-US"/>
          </a:p>
        </p:txBody>
      </p:sp>
      <p:pic>
        <p:nvPicPr>
          <p:cNvPr id="12" name="Picture 11">
            <a:extLst>
              <a:ext uri="{FF2B5EF4-FFF2-40B4-BE49-F238E27FC236}">
                <a16:creationId xmlns:a16="http://schemas.microsoft.com/office/drawing/2014/main" id="{D6855286-1E54-294A-B6EF-853F1CD5666E}"/>
              </a:ext>
            </a:extLst>
          </p:cNvPr>
          <p:cNvPicPr>
            <a:picLocks noChangeAspect="1"/>
          </p:cNvPicPr>
          <p:nvPr/>
        </p:nvPicPr>
        <p:blipFill rotWithShape="1">
          <a:blip r:embed="rId2"/>
          <a:srcRect l="5328" t="8470" r="8787" b="3018"/>
          <a:stretch/>
        </p:blipFill>
        <p:spPr>
          <a:xfrm>
            <a:off x="928624" y="1236731"/>
            <a:ext cx="10334751" cy="5325513"/>
          </a:xfrm>
          <a:prstGeom prst="rect">
            <a:avLst/>
          </a:prstGeom>
        </p:spPr>
      </p:pic>
    </p:spTree>
    <p:extLst>
      <p:ext uri="{BB962C8B-B14F-4D97-AF65-F5344CB8AC3E}">
        <p14:creationId xmlns:p14="http://schemas.microsoft.com/office/powerpoint/2010/main" val="19803057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37578-0ED1-D948-B38F-D78F14A52D5D}"/>
              </a:ext>
            </a:extLst>
          </p:cNvPr>
          <p:cNvSpPr>
            <a:spLocks noGrp="1"/>
          </p:cNvSpPr>
          <p:nvPr>
            <p:ph type="title"/>
          </p:nvPr>
        </p:nvSpPr>
        <p:spPr>
          <a:xfrm>
            <a:off x="1981200" y="0"/>
            <a:ext cx="8229600" cy="835024"/>
          </a:xfrm>
        </p:spPr>
        <p:txBody>
          <a:bodyPr/>
          <a:lstStyle/>
          <a:p>
            <a:r>
              <a:rPr lang="en-US" dirty="0">
                <a:solidFill>
                  <a:schemeClr val="accent1"/>
                </a:solidFill>
              </a:rPr>
              <a:t>Pre-trained Models (PTM)</a:t>
            </a:r>
          </a:p>
        </p:txBody>
      </p:sp>
      <p:sp>
        <p:nvSpPr>
          <p:cNvPr id="4" name="Slide Number Placeholder 3">
            <a:extLst>
              <a:ext uri="{FF2B5EF4-FFF2-40B4-BE49-F238E27FC236}">
                <a16:creationId xmlns:a16="http://schemas.microsoft.com/office/drawing/2014/main" id="{962C5418-15B3-2E4F-94DD-C3B6636BACD2}"/>
              </a:ext>
            </a:extLst>
          </p:cNvPr>
          <p:cNvSpPr>
            <a:spLocks noGrp="1"/>
          </p:cNvSpPr>
          <p:nvPr>
            <p:ph type="sldNum" sz="quarter" idx="12"/>
          </p:nvPr>
        </p:nvSpPr>
        <p:spPr/>
        <p:txBody>
          <a:bodyPr/>
          <a:lstStyle/>
          <a:p>
            <a:pPr>
              <a:defRPr/>
            </a:pPr>
            <a:fld id="{E78C9E75-97FD-45D9-8ED3-955348887BB1}" type="slidenum">
              <a:rPr lang="zh-TW" altLang="en-US" smtClean="0"/>
              <a:pPr>
                <a:defRPr/>
              </a:pPr>
              <a:t>22</a:t>
            </a:fld>
            <a:endParaRPr lang="zh-TW" altLang="en-US"/>
          </a:p>
        </p:txBody>
      </p:sp>
      <p:pic>
        <p:nvPicPr>
          <p:cNvPr id="6" name="Picture 5">
            <a:extLst>
              <a:ext uri="{FF2B5EF4-FFF2-40B4-BE49-F238E27FC236}">
                <a16:creationId xmlns:a16="http://schemas.microsoft.com/office/drawing/2014/main" id="{50061743-ADDB-C045-862E-00B310596A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1006" y="835025"/>
            <a:ext cx="7349988" cy="5684839"/>
          </a:xfrm>
          <a:prstGeom prst="rect">
            <a:avLst/>
          </a:prstGeom>
        </p:spPr>
      </p:pic>
      <p:sp>
        <p:nvSpPr>
          <p:cNvPr id="7" name="TextBox 6">
            <a:extLst>
              <a:ext uri="{FF2B5EF4-FFF2-40B4-BE49-F238E27FC236}">
                <a16:creationId xmlns:a16="http://schemas.microsoft.com/office/drawing/2014/main" id="{BAC975E8-9CEF-654C-877C-9CB151E30E1C}"/>
              </a:ext>
            </a:extLst>
          </p:cNvPr>
          <p:cNvSpPr txBox="1"/>
          <p:nvPr/>
        </p:nvSpPr>
        <p:spPr>
          <a:xfrm>
            <a:off x="1847528" y="6525344"/>
            <a:ext cx="8208912" cy="369332"/>
          </a:xfrm>
          <a:prstGeom prst="rect">
            <a:avLst/>
          </a:prstGeom>
          <a:noFill/>
        </p:spPr>
        <p:txBody>
          <a:bodyPr wrap="square" rtlCol="0">
            <a:spAutoFit/>
          </a:bodyPr>
          <a:lstStyle/>
          <a:p>
            <a:pPr algn="ctr"/>
            <a:r>
              <a:rPr lang="en-US" sz="900" dirty="0">
                <a:solidFill>
                  <a:schemeClr val="bg1">
                    <a:lumMod val="75000"/>
                  </a:schemeClr>
                </a:solidFill>
              </a:rPr>
              <a:t>Source: </a:t>
            </a:r>
            <a:r>
              <a:rPr lang="en-US" sz="900" dirty="0" err="1">
                <a:solidFill>
                  <a:schemeClr val="bg1">
                    <a:lumMod val="75000"/>
                  </a:schemeClr>
                </a:solidFill>
              </a:rPr>
              <a:t>Qiu</a:t>
            </a:r>
            <a:r>
              <a:rPr lang="en-US" sz="900" dirty="0">
                <a:solidFill>
                  <a:schemeClr val="bg1">
                    <a:lumMod val="75000"/>
                  </a:schemeClr>
                </a:solidFill>
              </a:rPr>
              <a:t>, </a:t>
            </a:r>
            <a:r>
              <a:rPr lang="en-US" sz="900" dirty="0" err="1">
                <a:solidFill>
                  <a:schemeClr val="bg1">
                    <a:lumMod val="75000"/>
                  </a:schemeClr>
                </a:solidFill>
              </a:rPr>
              <a:t>Xipeng</a:t>
            </a:r>
            <a:r>
              <a:rPr lang="en-US" sz="900" dirty="0">
                <a:solidFill>
                  <a:schemeClr val="bg1">
                    <a:lumMod val="75000"/>
                  </a:schemeClr>
                </a:solidFill>
              </a:rPr>
              <a:t>, </a:t>
            </a:r>
            <a:r>
              <a:rPr lang="en-US" sz="900" dirty="0" err="1">
                <a:solidFill>
                  <a:schemeClr val="bg1">
                    <a:lumMod val="75000"/>
                  </a:schemeClr>
                </a:solidFill>
              </a:rPr>
              <a:t>Tianxiang</a:t>
            </a:r>
            <a:r>
              <a:rPr lang="en-US" sz="900" dirty="0">
                <a:solidFill>
                  <a:schemeClr val="bg1">
                    <a:lumMod val="75000"/>
                  </a:schemeClr>
                </a:solidFill>
              </a:rPr>
              <a:t> Sun, </a:t>
            </a:r>
            <a:r>
              <a:rPr lang="en-US" sz="900" dirty="0" err="1">
                <a:solidFill>
                  <a:schemeClr val="bg1">
                    <a:lumMod val="75000"/>
                  </a:schemeClr>
                </a:solidFill>
              </a:rPr>
              <a:t>Yige</a:t>
            </a:r>
            <a:r>
              <a:rPr lang="en-US" sz="900" dirty="0">
                <a:solidFill>
                  <a:schemeClr val="bg1">
                    <a:lumMod val="75000"/>
                  </a:schemeClr>
                </a:solidFill>
              </a:rPr>
              <a:t> Xu, </a:t>
            </a:r>
            <a:r>
              <a:rPr lang="en-US" sz="900" dirty="0" err="1">
                <a:solidFill>
                  <a:schemeClr val="bg1">
                    <a:lumMod val="75000"/>
                  </a:schemeClr>
                </a:solidFill>
              </a:rPr>
              <a:t>Yunfan</a:t>
            </a:r>
            <a:r>
              <a:rPr lang="en-US" sz="900" dirty="0">
                <a:solidFill>
                  <a:schemeClr val="bg1">
                    <a:lumMod val="75000"/>
                  </a:schemeClr>
                </a:solidFill>
              </a:rPr>
              <a:t> Shao, Ning Dai, and </a:t>
            </a:r>
            <a:r>
              <a:rPr lang="en-US" sz="900" dirty="0" err="1">
                <a:solidFill>
                  <a:schemeClr val="bg1">
                    <a:lumMod val="75000"/>
                  </a:schemeClr>
                </a:solidFill>
              </a:rPr>
              <a:t>Xuanjing</a:t>
            </a:r>
            <a:r>
              <a:rPr lang="en-US" sz="900" dirty="0">
                <a:solidFill>
                  <a:schemeClr val="bg1">
                    <a:lumMod val="75000"/>
                  </a:schemeClr>
                </a:solidFill>
              </a:rPr>
              <a:t> Huang. "Pre-trained Models for Natural Language Processing: A Survey." </a:t>
            </a:r>
            <a:r>
              <a:rPr lang="en-US" sz="900" dirty="0" err="1">
                <a:solidFill>
                  <a:schemeClr val="bg1">
                    <a:lumMod val="75000"/>
                  </a:schemeClr>
                </a:solidFill>
              </a:rPr>
              <a:t>arXiv</a:t>
            </a:r>
            <a:r>
              <a:rPr lang="en-US" sz="900" dirty="0">
                <a:solidFill>
                  <a:schemeClr val="bg1">
                    <a:lumMod val="75000"/>
                  </a:schemeClr>
                </a:solidFill>
              </a:rPr>
              <a:t> preprint arXiv:2003.08271 (2020).</a:t>
            </a:r>
          </a:p>
        </p:txBody>
      </p:sp>
    </p:spTree>
    <p:extLst>
      <p:ext uri="{BB962C8B-B14F-4D97-AF65-F5344CB8AC3E}">
        <p14:creationId xmlns:p14="http://schemas.microsoft.com/office/powerpoint/2010/main" val="8056689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E9648CB-850D-8641-9A6E-DCA5D0F531C4}"/>
              </a:ext>
            </a:extLst>
          </p:cNvPr>
          <p:cNvSpPr>
            <a:spLocks noGrp="1"/>
          </p:cNvSpPr>
          <p:nvPr>
            <p:ph type="sldNum" sz="quarter" idx="12"/>
          </p:nvPr>
        </p:nvSpPr>
        <p:spPr/>
        <p:txBody>
          <a:bodyPr/>
          <a:lstStyle/>
          <a:p>
            <a:pPr>
              <a:defRPr/>
            </a:pPr>
            <a:fld id="{E78C9E75-97FD-45D9-8ED3-955348887BB1}" type="slidenum">
              <a:rPr lang="zh-TW" altLang="en-US" smtClean="0"/>
              <a:pPr>
                <a:defRPr/>
              </a:pPr>
              <a:t>23</a:t>
            </a:fld>
            <a:endParaRPr lang="zh-TW" altLang="en-US"/>
          </a:p>
        </p:txBody>
      </p:sp>
      <p:pic>
        <p:nvPicPr>
          <p:cNvPr id="6" name="Picture 5">
            <a:extLst>
              <a:ext uri="{FF2B5EF4-FFF2-40B4-BE49-F238E27FC236}">
                <a16:creationId xmlns:a16="http://schemas.microsoft.com/office/drawing/2014/main" id="{AA559B01-3AD1-594F-9317-80400EC3A7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0" y="882352"/>
            <a:ext cx="8305800" cy="5715000"/>
          </a:xfrm>
          <a:prstGeom prst="rect">
            <a:avLst/>
          </a:prstGeom>
        </p:spPr>
      </p:pic>
      <p:sp>
        <p:nvSpPr>
          <p:cNvPr id="7" name="Title 1">
            <a:extLst>
              <a:ext uri="{FF2B5EF4-FFF2-40B4-BE49-F238E27FC236}">
                <a16:creationId xmlns:a16="http://schemas.microsoft.com/office/drawing/2014/main" id="{2B0A8986-8592-344F-834A-AB2E673F7DC1}"/>
              </a:ext>
            </a:extLst>
          </p:cNvPr>
          <p:cNvSpPr>
            <a:spLocks noGrp="1"/>
          </p:cNvSpPr>
          <p:nvPr>
            <p:ph type="title"/>
          </p:nvPr>
        </p:nvSpPr>
        <p:spPr>
          <a:xfrm>
            <a:off x="1981200" y="0"/>
            <a:ext cx="8229600" cy="835024"/>
          </a:xfrm>
        </p:spPr>
        <p:txBody>
          <a:bodyPr/>
          <a:lstStyle/>
          <a:p>
            <a:r>
              <a:rPr lang="en-US" dirty="0">
                <a:solidFill>
                  <a:schemeClr val="accent1"/>
                </a:solidFill>
              </a:rPr>
              <a:t>Pre-trained Models (PTM)</a:t>
            </a:r>
          </a:p>
        </p:txBody>
      </p:sp>
      <p:sp>
        <p:nvSpPr>
          <p:cNvPr id="8" name="TextBox 7">
            <a:extLst>
              <a:ext uri="{FF2B5EF4-FFF2-40B4-BE49-F238E27FC236}">
                <a16:creationId xmlns:a16="http://schemas.microsoft.com/office/drawing/2014/main" id="{9718D36A-0654-A341-9962-36553415780E}"/>
              </a:ext>
            </a:extLst>
          </p:cNvPr>
          <p:cNvSpPr txBox="1"/>
          <p:nvPr/>
        </p:nvSpPr>
        <p:spPr>
          <a:xfrm>
            <a:off x="1847528" y="6525344"/>
            <a:ext cx="8208912" cy="369332"/>
          </a:xfrm>
          <a:prstGeom prst="rect">
            <a:avLst/>
          </a:prstGeom>
          <a:noFill/>
        </p:spPr>
        <p:txBody>
          <a:bodyPr wrap="square" rtlCol="0">
            <a:spAutoFit/>
          </a:bodyPr>
          <a:lstStyle/>
          <a:p>
            <a:pPr algn="ctr"/>
            <a:r>
              <a:rPr lang="en-US" sz="900" dirty="0">
                <a:solidFill>
                  <a:schemeClr val="bg1">
                    <a:lumMod val="75000"/>
                  </a:schemeClr>
                </a:solidFill>
              </a:rPr>
              <a:t>Source: </a:t>
            </a:r>
            <a:r>
              <a:rPr lang="en-US" sz="900" dirty="0" err="1">
                <a:solidFill>
                  <a:schemeClr val="bg1">
                    <a:lumMod val="75000"/>
                  </a:schemeClr>
                </a:solidFill>
              </a:rPr>
              <a:t>Qiu</a:t>
            </a:r>
            <a:r>
              <a:rPr lang="en-US" sz="900" dirty="0">
                <a:solidFill>
                  <a:schemeClr val="bg1">
                    <a:lumMod val="75000"/>
                  </a:schemeClr>
                </a:solidFill>
              </a:rPr>
              <a:t>, </a:t>
            </a:r>
            <a:r>
              <a:rPr lang="en-US" sz="900" dirty="0" err="1">
                <a:solidFill>
                  <a:schemeClr val="bg1">
                    <a:lumMod val="75000"/>
                  </a:schemeClr>
                </a:solidFill>
              </a:rPr>
              <a:t>Xipeng</a:t>
            </a:r>
            <a:r>
              <a:rPr lang="en-US" sz="900" dirty="0">
                <a:solidFill>
                  <a:schemeClr val="bg1">
                    <a:lumMod val="75000"/>
                  </a:schemeClr>
                </a:solidFill>
              </a:rPr>
              <a:t>, </a:t>
            </a:r>
            <a:r>
              <a:rPr lang="en-US" sz="900" dirty="0" err="1">
                <a:solidFill>
                  <a:schemeClr val="bg1">
                    <a:lumMod val="75000"/>
                  </a:schemeClr>
                </a:solidFill>
              </a:rPr>
              <a:t>Tianxiang</a:t>
            </a:r>
            <a:r>
              <a:rPr lang="en-US" sz="900" dirty="0">
                <a:solidFill>
                  <a:schemeClr val="bg1">
                    <a:lumMod val="75000"/>
                  </a:schemeClr>
                </a:solidFill>
              </a:rPr>
              <a:t> Sun, </a:t>
            </a:r>
            <a:r>
              <a:rPr lang="en-US" sz="900" dirty="0" err="1">
                <a:solidFill>
                  <a:schemeClr val="bg1">
                    <a:lumMod val="75000"/>
                  </a:schemeClr>
                </a:solidFill>
              </a:rPr>
              <a:t>Yige</a:t>
            </a:r>
            <a:r>
              <a:rPr lang="en-US" sz="900" dirty="0">
                <a:solidFill>
                  <a:schemeClr val="bg1">
                    <a:lumMod val="75000"/>
                  </a:schemeClr>
                </a:solidFill>
              </a:rPr>
              <a:t> Xu, </a:t>
            </a:r>
            <a:r>
              <a:rPr lang="en-US" sz="900" dirty="0" err="1">
                <a:solidFill>
                  <a:schemeClr val="bg1">
                    <a:lumMod val="75000"/>
                  </a:schemeClr>
                </a:solidFill>
              </a:rPr>
              <a:t>Yunfan</a:t>
            </a:r>
            <a:r>
              <a:rPr lang="en-US" sz="900" dirty="0">
                <a:solidFill>
                  <a:schemeClr val="bg1">
                    <a:lumMod val="75000"/>
                  </a:schemeClr>
                </a:solidFill>
              </a:rPr>
              <a:t> Shao, Ning Dai, and </a:t>
            </a:r>
            <a:r>
              <a:rPr lang="en-US" sz="900" dirty="0" err="1">
                <a:solidFill>
                  <a:schemeClr val="bg1">
                    <a:lumMod val="75000"/>
                  </a:schemeClr>
                </a:solidFill>
              </a:rPr>
              <a:t>Xuanjing</a:t>
            </a:r>
            <a:r>
              <a:rPr lang="en-US" sz="900" dirty="0">
                <a:solidFill>
                  <a:schemeClr val="bg1">
                    <a:lumMod val="75000"/>
                  </a:schemeClr>
                </a:solidFill>
              </a:rPr>
              <a:t> Huang. "Pre-trained Models for Natural Language Processing: A Survey." </a:t>
            </a:r>
            <a:r>
              <a:rPr lang="en-US" sz="900" dirty="0" err="1">
                <a:solidFill>
                  <a:schemeClr val="bg1">
                    <a:lumMod val="75000"/>
                  </a:schemeClr>
                </a:solidFill>
              </a:rPr>
              <a:t>arXiv</a:t>
            </a:r>
            <a:r>
              <a:rPr lang="en-US" sz="900" dirty="0">
                <a:solidFill>
                  <a:schemeClr val="bg1">
                    <a:lumMod val="75000"/>
                  </a:schemeClr>
                </a:solidFill>
              </a:rPr>
              <a:t> preprint arXiv:2003.08271 (2020).</a:t>
            </a:r>
          </a:p>
        </p:txBody>
      </p:sp>
    </p:spTree>
    <p:extLst>
      <p:ext uri="{BB962C8B-B14F-4D97-AF65-F5344CB8AC3E}">
        <p14:creationId xmlns:p14="http://schemas.microsoft.com/office/powerpoint/2010/main" val="2462441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7A4AA-0705-1A4D-80B7-4C3ECA761C34}"/>
              </a:ext>
            </a:extLst>
          </p:cNvPr>
          <p:cNvSpPr>
            <a:spLocks noGrp="1"/>
          </p:cNvSpPr>
          <p:nvPr>
            <p:ph type="title"/>
          </p:nvPr>
        </p:nvSpPr>
        <p:spPr/>
        <p:txBody>
          <a:bodyPr>
            <a:normAutofit/>
          </a:bodyPr>
          <a:lstStyle/>
          <a:p>
            <a:r>
              <a:rPr lang="en-US" dirty="0"/>
              <a:t>The Encoder-Decoder Framework</a:t>
            </a:r>
          </a:p>
        </p:txBody>
      </p:sp>
      <p:sp>
        <p:nvSpPr>
          <p:cNvPr id="3" name="Content Placeholder 2">
            <a:extLst>
              <a:ext uri="{FF2B5EF4-FFF2-40B4-BE49-F238E27FC236}">
                <a16:creationId xmlns:a16="http://schemas.microsoft.com/office/drawing/2014/main" id="{AC9A9ECF-2761-F54A-8B3A-5E31BD30C445}"/>
              </a:ext>
            </a:extLst>
          </p:cNvPr>
          <p:cNvSpPr>
            <a:spLocks noGrp="1"/>
          </p:cNvSpPr>
          <p:nvPr>
            <p:ph idx="1"/>
          </p:nvPr>
        </p:nvSpPr>
        <p:spPr/>
        <p:txBody>
          <a:bodyPr/>
          <a:lstStyle/>
          <a:p>
            <a:r>
              <a:rPr lang="en-US" dirty="0"/>
              <a:t>The encoder-decoder framework</a:t>
            </a:r>
          </a:p>
          <a:p>
            <a:r>
              <a:rPr lang="en-US" dirty="0"/>
              <a:t>Attention Mechanisms</a:t>
            </a:r>
          </a:p>
          <a:p>
            <a:r>
              <a:rPr lang="en-US" dirty="0"/>
              <a:t>Transfer Learning in NLP</a:t>
            </a:r>
          </a:p>
        </p:txBody>
      </p:sp>
      <p:sp>
        <p:nvSpPr>
          <p:cNvPr id="4" name="Slide Number Placeholder 3">
            <a:extLst>
              <a:ext uri="{FF2B5EF4-FFF2-40B4-BE49-F238E27FC236}">
                <a16:creationId xmlns:a16="http://schemas.microsoft.com/office/drawing/2014/main" id="{FFA23BD7-260F-A945-BE1A-CAB502967AF9}"/>
              </a:ext>
            </a:extLst>
          </p:cNvPr>
          <p:cNvSpPr>
            <a:spLocks noGrp="1"/>
          </p:cNvSpPr>
          <p:nvPr>
            <p:ph type="sldNum" sz="quarter" idx="12"/>
          </p:nvPr>
        </p:nvSpPr>
        <p:spPr/>
        <p:txBody>
          <a:bodyPr/>
          <a:lstStyle/>
          <a:p>
            <a:fld id="{5D6FF71F-CF6A-4C46-8F9B-61D49EEA70E3}" type="slidenum">
              <a:rPr lang="en-US" smtClean="0"/>
              <a:t>24</a:t>
            </a:fld>
            <a:endParaRPr lang="en-US"/>
          </a:p>
        </p:txBody>
      </p:sp>
      <p:sp>
        <p:nvSpPr>
          <p:cNvPr id="5" name="TextBox 4">
            <a:extLst>
              <a:ext uri="{FF2B5EF4-FFF2-40B4-BE49-F238E27FC236}">
                <a16:creationId xmlns:a16="http://schemas.microsoft.com/office/drawing/2014/main" id="{44656227-DCC2-1B45-87E8-FEDDD78F5832}"/>
              </a:ext>
            </a:extLst>
          </p:cNvPr>
          <p:cNvSpPr txBox="1"/>
          <p:nvPr/>
        </p:nvSpPr>
        <p:spPr>
          <a:xfrm>
            <a:off x="1019955" y="6612809"/>
            <a:ext cx="10152091" cy="246221"/>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p:txBody>
      </p:sp>
    </p:spTree>
    <p:extLst>
      <p:ext uri="{BB962C8B-B14F-4D97-AF65-F5344CB8AC3E}">
        <p14:creationId xmlns:p14="http://schemas.microsoft.com/office/powerpoint/2010/main" val="42132532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a:xfrm>
            <a:off x="534389" y="135104"/>
            <a:ext cx="11222181" cy="1048245"/>
          </a:xfrm>
        </p:spPr>
        <p:txBody>
          <a:bodyPr/>
          <a:lstStyle/>
          <a:p>
            <a:r>
              <a:rPr lang="en-US" dirty="0"/>
              <a:t>RNN</a:t>
            </a:r>
          </a:p>
        </p:txBody>
      </p:sp>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25</a:t>
            </a:fld>
            <a:endParaRPr lang="en-US"/>
          </a:p>
        </p:txBody>
      </p:sp>
      <p:pic>
        <p:nvPicPr>
          <p:cNvPr id="5" name="Picture 4">
            <a:extLst>
              <a:ext uri="{FF2B5EF4-FFF2-40B4-BE49-F238E27FC236}">
                <a16:creationId xmlns:a16="http://schemas.microsoft.com/office/drawing/2014/main" id="{7BA90632-C21A-A447-A94B-349D1AEDCE95}"/>
              </a:ext>
            </a:extLst>
          </p:cNvPr>
          <p:cNvPicPr>
            <a:picLocks noChangeAspect="1"/>
          </p:cNvPicPr>
          <p:nvPr/>
        </p:nvPicPr>
        <p:blipFill>
          <a:blip r:embed="rId2"/>
          <a:stretch>
            <a:fillRect/>
          </a:stretch>
        </p:blipFill>
        <p:spPr>
          <a:xfrm>
            <a:off x="287355" y="1882071"/>
            <a:ext cx="11716246" cy="3981450"/>
          </a:xfrm>
          <a:prstGeom prst="rect">
            <a:avLst/>
          </a:prstGeom>
        </p:spPr>
      </p:pic>
      <p:sp>
        <p:nvSpPr>
          <p:cNvPr id="6" name="TextBox 5">
            <a:extLst>
              <a:ext uri="{FF2B5EF4-FFF2-40B4-BE49-F238E27FC236}">
                <a16:creationId xmlns:a16="http://schemas.microsoft.com/office/drawing/2014/main" id="{B2C9CE2C-D6E3-7A4A-966F-5E6FF6FBFDD6}"/>
              </a:ext>
            </a:extLst>
          </p:cNvPr>
          <p:cNvSpPr txBox="1"/>
          <p:nvPr/>
        </p:nvSpPr>
        <p:spPr>
          <a:xfrm>
            <a:off x="1019955" y="6612809"/>
            <a:ext cx="10152091" cy="246221"/>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p:txBody>
      </p:sp>
    </p:spTree>
    <p:extLst>
      <p:ext uri="{BB962C8B-B14F-4D97-AF65-F5344CB8AC3E}">
        <p14:creationId xmlns:p14="http://schemas.microsoft.com/office/powerpoint/2010/main" val="22733026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a:xfrm>
            <a:off x="534389" y="135104"/>
            <a:ext cx="11222181" cy="1048245"/>
          </a:xfrm>
        </p:spPr>
        <p:txBody>
          <a:bodyPr>
            <a:normAutofit fontScale="90000"/>
          </a:bodyPr>
          <a:lstStyle/>
          <a:p>
            <a:r>
              <a:rPr lang="en-US" dirty="0"/>
              <a:t>An encoder-decoder architecture </a:t>
            </a:r>
            <a:br>
              <a:rPr lang="en-US" dirty="0"/>
            </a:br>
            <a:r>
              <a:rPr lang="en-US" dirty="0"/>
              <a:t>with a pair of RNN</a:t>
            </a:r>
          </a:p>
        </p:txBody>
      </p:sp>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26</a:t>
            </a:fld>
            <a:endParaRPr lang="en-US"/>
          </a:p>
        </p:txBody>
      </p:sp>
      <p:pic>
        <p:nvPicPr>
          <p:cNvPr id="5" name="Picture 4">
            <a:extLst>
              <a:ext uri="{FF2B5EF4-FFF2-40B4-BE49-F238E27FC236}">
                <a16:creationId xmlns:a16="http://schemas.microsoft.com/office/drawing/2014/main" id="{B698CEB7-2741-9048-9575-933F0BA7A76C}"/>
              </a:ext>
            </a:extLst>
          </p:cNvPr>
          <p:cNvPicPr>
            <a:picLocks noChangeAspect="1"/>
          </p:cNvPicPr>
          <p:nvPr/>
        </p:nvPicPr>
        <p:blipFill>
          <a:blip r:embed="rId2"/>
          <a:stretch>
            <a:fillRect/>
          </a:stretch>
        </p:blipFill>
        <p:spPr>
          <a:xfrm>
            <a:off x="422895" y="1540753"/>
            <a:ext cx="11346209" cy="4679056"/>
          </a:xfrm>
          <a:prstGeom prst="rect">
            <a:avLst/>
          </a:prstGeom>
        </p:spPr>
      </p:pic>
      <p:sp>
        <p:nvSpPr>
          <p:cNvPr id="6" name="TextBox 5">
            <a:extLst>
              <a:ext uri="{FF2B5EF4-FFF2-40B4-BE49-F238E27FC236}">
                <a16:creationId xmlns:a16="http://schemas.microsoft.com/office/drawing/2014/main" id="{8D757397-65BE-6D4C-BCBC-66EA79836F45}"/>
              </a:ext>
            </a:extLst>
          </p:cNvPr>
          <p:cNvSpPr txBox="1"/>
          <p:nvPr/>
        </p:nvSpPr>
        <p:spPr>
          <a:xfrm>
            <a:off x="1019955" y="6612809"/>
            <a:ext cx="10152091" cy="246221"/>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p:txBody>
      </p:sp>
    </p:spTree>
    <p:extLst>
      <p:ext uri="{BB962C8B-B14F-4D97-AF65-F5344CB8AC3E}">
        <p14:creationId xmlns:p14="http://schemas.microsoft.com/office/powerpoint/2010/main" val="18729506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a:xfrm>
            <a:off x="534389" y="135104"/>
            <a:ext cx="11222181" cy="1048245"/>
          </a:xfrm>
        </p:spPr>
        <p:txBody>
          <a:bodyPr/>
          <a:lstStyle/>
          <a:p>
            <a:r>
              <a:rPr lang="en-US" dirty="0"/>
              <a:t>Attention Mechanisms</a:t>
            </a:r>
          </a:p>
        </p:txBody>
      </p:sp>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27</a:t>
            </a:fld>
            <a:endParaRPr lang="en-US"/>
          </a:p>
        </p:txBody>
      </p:sp>
      <p:pic>
        <p:nvPicPr>
          <p:cNvPr id="5" name="Picture 4">
            <a:extLst>
              <a:ext uri="{FF2B5EF4-FFF2-40B4-BE49-F238E27FC236}">
                <a16:creationId xmlns:a16="http://schemas.microsoft.com/office/drawing/2014/main" id="{13E0F7A3-EDFA-3141-9AA3-7B5AF2C7EBF5}"/>
              </a:ext>
            </a:extLst>
          </p:cNvPr>
          <p:cNvPicPr>
            <a:picLocks noChangeAspect="1"/>
          </p:cNvPicPr>
          <p:nvPr/>
        </p:nvPicPr>
        <p:blipFill>
          <a:blip r:embed="rId2"/>
          <a:stretch>
            <a:fillRect/>
          </a:stretch>
        </p:blipFill>
        <p:spPr>
          <a:xfrm>
            <a:off x="234078" y="1724410"/>
            <a:ext cx="11957922" cy="4226690"/>
          </a:xfrm>
          <a:prstGeom prst="rect">
            <a:avLst/>
          </a:prstGeom>
        </p:spPr>
      </p:pic>
      <p:sp>
        <p:nvSpPr>
          <p:cNvPr id="8" name="TextBox 7">
            <a:extLst>
              <a:ext uri="{FF2B5EF4-FFF2-40B4-BE49-F238E27FC236}">
                <a16:creationId xmlns:a16="http://schemas.microsoft.com/office/drawing/2014/main" id="{0BED2B4D-DE78-C54A-AE24-99DEDCF47DED}"/>
              </a:ext>
            </a:extLst>
          </p:cNvPr>
          <p:cNvSpPr txBox="1"/>
          <p:nvPr/>
        </p:nvSpPr>
        <p:spPr>
          <a:xfrm>
            <a:off x="2552700" y="5928574"/>
            <a:ext cx="8153400" cy="461665"/>
          </a:xfrm>
          <a:prstGeom prst="rect">
            <a:avLst/>
          </a:prstGeom>
          <a:noFill/>
        </p:spPr>
        <p:txBody>
          <a:bodyPr wrap="square">
            <a:spAutoFit/>
          </a:bodyPr>
          <a:lstStyle/>
          <a:p>
            <a:r>
              <a:rPr lang="en-US" sz="2400" dirty="0">
                <a:solidFill>
                  <a:schemeClr val="accent1"/>
                </a:solidFill>
                <a:latin typeface="Calibri" panose="020F0502020204030204" pitchFamily="34" charset="0"/>
                <a:cs typeface="Calibri" panose="020F0502020204030204" pitchFamily="34" charset="0"/>
              </a:rPr>
              <a:t>An encoder-decoder architecture with an attention mechanism</a:t>
            </a:r>
          </a:p>
        </p:txBody>
      </p:sp>
      <p:sp>
        <p:nvSpPr>
          <p:cNvPr id="7" name="TextBox 6">
            <a:extLst>
              <a:ext uri="{FF2B5EF4-FFF2-40B4-BE49-F238E27FC236}">
                <a16:creationId xmlns:a16="http://schemas.microsoft.com/office/drawing/2014/main" id="{AD7CA6D8-8184-494F-A887-F94B4ACDB200}"/>
              </a:ext>
            </a:extLst>
          </p:cNvPr>
          <p:cNvSpPr txBox="1"/>
          <p:nvPr/>
        </p:nvSpPr>
        <p:spPr>
          <a:xfrm>
            <a:off x="1019955" y="6612809"/>
            <a:ext cx="10152091" cy="246221"/>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p:txBody>
      </p:sp>
    </p:spTree>
    <p:extLst>
      <p:ext uri="{BB962C8B-B14F-4D97-AF65-F5344CB8AC3E}">
        <p14:creationId xmlns:p14="http://schemas.microsoft.com/office/powerpoint/2010/main" val="37963112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a:xfrm>
            <a:off x="534389" y="135104"/>
            <a:ext cx="11222181" cy="1048245"/>
          </a:xfrm>
        </p:spPr>
        <p:txBody>
          <a:bodyPr>
            <a:normAutofit fontScale="90000"/>
          </a:bodyPr>
          <a:lstStyle/>
          <a:p>
            <a:r>
              <a:rPr lang="en-US" dirty="0"/>
              <a:t>RNN Encoder-Decoder </a:t>
            </a:r>
            <a:br>
              <a:rPr lang="en-US" dirty="0"/>
            </a:br>
            <a:r>
              <a:rPr lang="en-US" sz="3100" b="0" dirty="0"/>
              <a:t>alignment of words in English and the generated translation in French</a:t>
            </a:r>
          </a:p>
        </p:txBody>
      </p:sp>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28</a:t>
            </a:fld>
            <a:endParaRPr lang="en-US"/>
          </a:p>
        </p:txBody>
      </p:sp>
      <p:pic>
        <p:nvPicPr>
          <p:cNvPr id="5" name="Picture 4">
            <a:extLst>
              <a:ext uri="{FF2B5EF4-FFF2-40B4-BE49-F238E27FC236}">
                <a16:creationId xmlns:a16="http://schemas.microsoft.com/office/drawing/2014/main" id="{D94CA8AF-F1BF-7C48-99DB-7680D7F7B9DF}"/>
              </a:ext>
            </a:extLst>
          </p:cNvPr>
          <p:cNvPicPr>
            <a:picLocks noChangeAspect="1"/>
          </p:cNvPicPr>
          <p:nvPr/>
        </p:nvPicPr>
        <p:blipFill>
          <a:blip r:embed="rId2"/>
          <a:stretch>
            <a:fillRect/>
          </a:stretch>
        </p:blipFill>
        <p:spPr>
          <a:xfrm>
            <a:off x="3587750" y="1183349"/>
            <a:ext cx="5016500" cy="5177379"/>
          </a:xfrm>
          <a:prstGeom prst="rect">
            <a:avLst/>
          </a:prstGeom>
        </p:spPr>
      </p:pic>
      <p:sp>
        <p:nvSpPr>
          <p:cNvPr id="6" name="TextBox 5">
            <a:extLst>
              <a:ext uri="{FF2B5EF4-FFF2-40B4-BE49-F238E27FC236}">
                <a16:creationId xmlns:a16="http://schemas.microsoft.com/office/drawing/2014/main" id="{77F105FF-8EE6-EE4D-B333-09F60A752E38}"/>
              </a:ext>
            </a:extLst>
          </p:cNvPr>
          <p:cNvSpPr txBox="1"/>
          <p:nvPr/>
        </p:nvSpPr>
        <p:spPr>
          <a:xfrm>
            <a:off x="1019955" y="6612809"/>
            <a:ext cx="10152091" cy="246221"/>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p:txBody>
      </p:sp>
    </p:spTree>
    <p:extLst>
      <p:ext uri="{BB962C8B-B14F-4D97-AF65-F5344CB8AC3E}">
        <p14:creationId xmlns:p14="http://schemas.microsoft.com/office/powerpoint/2010/main" val="41421316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a:xfrm>
            <a:off x="534389" y="135104"/>
            <a:ext cx="11222181" cy="1326999"/>
          </a:xfrm>
        </p:spPr>
        <p:txBody>
          <a:bodyPr>
            <a:normAutofit fontScale="90000"/>
          </a:bodyPr>
          <a:lstStyle/>
          <a:p>
            <a:r>
              <a:rPr lang="en-US" dirty="0"/>
              <a:t>Encoder-Decoder Architecture </a:t>
            </a:r>
            <a:br>
              <a:rPr lang="en-US" dirty="0"/>
            </a:br>
            <a:r>
              <a:rPr lang="en-US" dirty="0"/>
              <a:t>of the Original Transformer </a:t>
            </a:r>
          </a:p>
        </p:txBody>
      </p:sp>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29</a:t>
            </a:fld>
            <a:endParaRPr lang="en-US"/>
          </a:p>
        </p:txBody>
      </p:sp>
      <p:pic>
        <p:nvPicPr>
          <p:cNvPr id="5" name="Picture 4">
            <a:extLst>
              <a:ext uri="{FF2B5EF4-FFF2-40B4-BE49-F238E27FC236}">
                <a16:creationId xmlns:a16="http://schemas.microsoft.com/office/drawing/2014/main" id="{38250903-29FE-5B4D-A950-DF6EFE3E0D65}"/>
              </a:ext>
            </a:extLst>
          </p:cNvPr>
          <p:cNvPicPr>
            <a:picLocks noChangeAspect="1"/>
          </p:cNvPicPr>
          <p:nvPr/>
        </p:nvPicPr>
        <p:blipFill>
          <a:blip r:embed="rId2"/>
          <a:stretch>
            <a:fillRect/>
          </a:stretch>
        </p:blipFill>
        <p:spPr>
          <a:xfrm>
            <a:off x="78256" y="2480798"/>
            <a:ext cx="12058244" cy="3062751"/>
          </a:xfrm>
          <a:prstGeom prst="rect">
            <a:avLst/>
          </a:prstGeom>
        </p:spPr>
      </p:pic>
      <p:sp>
        <p:nvSpPr>
          <p:cNvPr id="6" name="TextBox 5">
            <a:extLst>
              <a:ext uri="{FF2B5EF4-FFF2-40B4-BE49-F238E27FC236}">
                <a16:creationId xmlns:a16="http://schemas.microsoft.com/office/drawing/2014/main" id="{A8EB40D6-0A56-5149-ACC9-B64539042AFC}"/>
              </a:ext>
            </a:extLst>
          </p:cNvPr>
          <p:cNvSpPr txBox="1"/>
          <p:nvPr/>
        </p:nvSpPr>
        <p:spPr>
          <a:xfrm>
            <a:off x="1019955" y="6612809"/>
            <a:ext cx="10152091" cy="246221"/>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p:txBody>
      </p:sp>
    </p:spTree>
    <p:extLst>
      <p:ext uri="{BB962C8B-B14F-4D97-AF65-F5344CB8AC3E}">
        <p14:creationId xmlns:p14="http://schemas.microsoft.com/office/powerpoint/2010/main" val="12124463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DA260-D82C-834A-A2BC-FCBAD5A4CC28}"/>
              </a:ext>
            </a:extLst>
          </p:cNvPr>
          <p:cNvSpPr>
            <a:spLocks noGrp="1"/>
          </p:cNvSpPr>
          <p:nvPr>
            <p:ph type="title"/>
          </p:nvPr>
        </p:nvSpPr>
        <p:spPr>
          <a:xfrm>
            <a:off x="534389" y="107394"/>
            <a:ext cx="11222181" cy="903987"/>
          </a:xfrm>
        </p:spPr>
        <p:txBody>
          <a:bodyPr>
            <a:normAutofit/>
          </a:bodyPr>
          <a:lstStyle/>
          <a:p>
            <a:r>
              <a:rPr lang="en-US" dirty="0"/>
              <a:t>Syllabus</a:t>
            </a:r>
          </a:p>
        </p:txBody>
      </p:sp>
      <p:sp>
        <p:nvSpPr>
          <p:cNvPr id="3" name="Content Placeholder 2">
            <a:extLst>
              <a:ext uri="{FF2B5EF4-FFF2-40B4-BE49-F238E27FC236}">
                <a16:creationId xmlns:a16="http://schemas.microsoft.com/office/drawing/2014/main" id="{365F60FD-04E7-6242-8CFB-A2F0A9F585AB}"/>
              </a:ext>
            </a:extLst>
          </p:cNvPr>
          <p:cNvSpPr>
            <a:spLocks noGrp="1"/>
          </p:cNvSpPr>
          <p:nvPr>
            <p:ph idx="1"/>
          </p:nvPr>
        </p:nvSpPr>
        <p:spPr>
          <a:xfrm>
            <a:off x="534389" y="1039092"/>
            <a:ext cx="11222181" cy="5683804"/>
          </a:xfrm>
        </p:spPr>
        <p:txBody>
          <a:bodyPr>
            <a:noAutofit/>
          </a:bodyPr>
          <a:lstStyle/>
          <a:p>
            <a:pPr marL="0" indent="0">
              <a:spcAft>
                <a:spcPts val="1200"/>
              </a:spcAft>
              <a:buNone/>
            </a:pPr>
            <a:r>
              <a:rPr lang="en-US" altLang="zh-TW" sz="2800" dirty="0"/>
              <a:t>Week    Date    Subject/Topics</a:t>
            </a:r>
          </a:p>
          <a:p>
            <a:pPr marL="0" indent="0">
              <a:buNone/>
            </a:pPr>
            <a:r>
              <a:rPr lang="en-US" sz="2800" dirty="0">
                <a:solidFill>
                  <a:schemeClr val="bg1">
                    <a:lumMod val="65000"/>
                  </a:schemeClr>
                </a:solidFill>
              </a:rPr>
              <a:t>7   2022/04/05   Tomb-Sweeping Day (Holiday, No Classes)</a:t>
            </a:r>
          </a:p>
          <a:p>
            <a:pPr marL="0" indent="0">
              <a:buNone/>
            </a:pPr>
            <a:r>
              <a:rPr lang="en-US" sz="2800" dirty="0">
                <a:solidFill>
                  <a:schemeClr val="accent2">
                    <a:lumMod val="75000"/>
                  </a:schemeClr>
                </a:solidFill>
              </a:rPr>
              <a:t>8   2022/04/12   Midterm Project Report</a:t>
            </a:r>
          </a:p>
          <a:p>
            <a:pPr marL="0" indent="0">
              <a:buNone/>
            </a:pPr>
            <a:r>
              <a:rPr lang="en-US" sz="2800" dirty="0"/>
              <a:t>9   2022/04/19   Multilingual Named Entity Recognition (NER), </a:t>
            </a:r>
            <a:br>
              <a:rPr lang="en-US" sz="2800" dirty="0"/>
            </a:br>
            <a:r>
              <a:rPr lang="en-US" sz="2800" dirty="0"/>
              <a:t>                              Text Similarity and Clustering</a:t>
            </a:r>
          </a:p>
          <a:p>
            <a:pPr marL="0" indent="0">
              <a:buNone/>
            </a:pPr>
            <a:r>
              <a:rPr lang="en-US" sz="2800" dirty="0"/>
              <a:t>10   2022/04/26   Text Summarization and Topic Models </a:t>
            </a:r>
          </a:p>
          <a:p>
            <a:pPr marL="0" indent="0">
              <a:buNone/>
            </a:pPr>
            <a:r>
              <a:rPr lang="en-US" sz="2800" dirty="0"/>
              <a:t>11   2022/05/03   Text Generation</a:t>
            </a:r>
          </a:p>
          <a:p>
            <a:pPr marL="0" indent="0">
              <a:buNone/>
            </a:pPr>
            <a:r>
              <a:rPr lang="en-US" sz="2800" dirty="0">
                <a:solidFill>
                  <a:srgbClr val="7030A0"/>
                </a:solidFill>
              </a:rPr>
              <a:t>12   2022/05/10   Case Study on Artificial Intelligence for Text Analytics II</a:t>
            </a:r>
          </a:p>
          <a:p>
            <a:pPr marL="0" indent="0">
              <a:buNone/>
            </a:pPr>
            <a:endParaRPr lang="en-US" sz="2800" dirty="0"/>
          </a:p>
          <a:p>
            <a:endParaRPr lang="en-US" dirty="0"/>
          </a:p>
        </p:txBody>
      </p:sp>
      <p:sp>
        <p:nvSpPr>
          <p:cNvPr id="4" name="Slide Number Placeholder 3">
            <a:extLst>
              <a:ext uri="{FF2B5EF4-FFF2-40B4-BE49-F238E27FC236}">
                <a16:creationId xmlns:a16="http://schemas.microsoft.com/office/drawing/2014/main" id="{7C70E0B2-0864-5F44-9C79-2EC8070A3978}"/>
              </a:ext>
            </a:extLst>
          </p:cNvPr>
          <p:cNvSpPr>
            <a:spLocks noGrp="1"/>
          </p:cNvSpPr>
          <p:nvPr>
            <p:ph type="sldNum" sz="quarter" idx="12"/>
          </p:nvPr>
        </p:nvSpPr>
        <p:spPr/>
        <p:txBody>
          <a:bodyPr/>
          <a:lstStyle/>
          <a:p>
            <a:fld id="{5D6FF71F-CF6A-4C46-8F9B-61D49EEA70E3}" type="slidenum">
              <a:rPr lang="en-US" smtClean="0"/>
              <a:t>3</a:t>
            </a:fld>
            <a:endParaRPr lang="en-US"/>
          </a:p>
        </p:txBody>
      </p:sp>
      <p:pic>
        <p:nvPicPr>
          <p:cNvPr id="7" name="Picture 6">
            <a:extLst>
              <a:ext uri="{FF2B5EF4-FFF2-40B4-BE49-F238E27FC236}">
                <a16:creationId xmlns:a16="http://schemas.microsoft.com/office/drawing/2014/main" id="{95C0774D-A256-BA43-877D-8F5FD06E48B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29194" y="137553"/>
            <a:ext cx="962066" cy="620688"/>
          </a:xfrm>
          <a:prstGeom prst="rect">
            <a:avLst/>
          </a:prstGeom>
        </p:spPr>
      </p:pic>
      <p:pic>
        <p:nvPicPr>
          <p:cNvPr id="8" name="Picture 7">
            <a:extLst>
              <a:ext uri="{FF2B5EF4-FFF2-40B4-BE49-F238E27FC236}">
                <a16:creationId xmlns:a16="http://schemas.microsoft.com/office/drawing/2014/main" id="{F4EE8C73-3AA1-EA46-A8F6-0F326BF9EB1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128086" y="811230"/>
            <a:ext cx="964282" cy="235043"/>
          </a:xfrm>
          <a:prstGeom prst="rect">
            <a:avLst/>
          </a:prstGeom>
        </p:spPr>
      </p:pic>
    </p:spTree>
    <p:extLst>
      <p:ext uri="{BB962C8B-B14F-4D97-AF65-F5344CB8AC3E}">
        <p14:creationId xmlns:p14="http://schemas.microsoft.com/office/powerpoint/2010/main" val="21766905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a:xfrm>
            <a:off x="534389" y="135104"/>
            <a:ext cx="11222181" cy="1048245"/>
          </a:xfrm>
        </p:spPr>
        <p:txBody>
          <a:bodyPr>
            <a:normAutofit fontScale="90000"/>
          </a:bodyPr>
          <a:lstStyle/>
          <a:p>
            <a:r>
              <a:rPr lang="en-US" dirty="0"/>
              <a:t>Comparison of Traditional Supervised Learning and Transfer Learning</a:t>
            </a:r>
          </a:p>
        </p:txBody>
      </p:sp>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30</a:t>
            </a:fld>
            <a:endParaRPr lang="en-US"/>
          </a:p>
        </p:txBody>
      </p:sp>
      <p:pic>
        <p:nvPicPr>
          <p:cNvPr id="5" name="Picture 4">
            <a:extLst>
              <a:ext uri="{FF2B5EF4-FFF2-40B4-BE49-F238E27FC236}">
                <a16:creationId xmlns:a16="http://schemas.microsoft.com/office/drawing/2014/main" id="{4FF3BA12-529D-C349-845C-F523845A45B9}"/>
              </a:ext>
            </a:extLst>
          </p:cNvPr>
          <p:cNvPicPr>
            <a:picLocks noChangeAspect="1"/>
          </p:cNvPicPr>
          <p:nvPr/>
        </p:nvPicPr>
        <p:blipFill>
          <a:blip r:embed="rId2"/>
          <a:stretch>
            <a:fillRect/>
          </a:stretch>
        </p:blipFill>
        <p:spPr>
          <a:xfrm>
            <a:off x="2806624" y="1314371"/>
            <a:ext cx="6413576" cy="5087418"/>
          </a:xfrm>
          <a:prstGeom prst="rect">
            <a:avLst/>
          </a:prstGeom>
        </p:spPr>
      </p:pic>
      <p:sp>
        <p:nvSpPr>
          <p:cNvPr id="6" name="TextBox 5">
            <a:extLst>
              <a:ext uri="{FF2B5EF4-FFF2-40B4-BE49-F238E27FC236}">
                <a16:creationId xmlns:a16="http://schemas.microsoft.com/office/drawing/2014/main" id="{5FD80A6B-D2A7-F846-9D7C-75EF69586191}"/>
              </a:ext>
            </a:extLst>
          </p:cNvPr>
          <p:cNvSpPr txBox="1"/>
          <p:nvPr/>
        </p:nvSpPr>
        <p:spPr>
          <a:xfrm>
            <a:off x="1019955" y="6612809"/>
            <a:ext cx="10152091" cy="246221"/>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p:txBody>
      </p:sp>
    </p:spTree>
    <p:extLst>
      <p:ext uri="{BB962C8B-B14F-4D97-AF65-F5344CB8AC3E}">
        <p14:creationId xmlns:p14="http://schemas.microsoft.com/office/powerpoint/2010/main" val="11935968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a:xfrm>
            <a:off x="534389" y="135104"/>
            <a:ext cx="11222181" cy="1448115"/>
          </a:xfrm>
        </p:spPr>
        <p:txBody>
          <a:bodyPr>
            <a:normAutofit fontScale="90000"/>
          </a:bodyPr>
          <a:lstStyle/>
          <a:p>
            <a:r>
              <a:rPr lang="en-US" dirty="0" err="1"/>
              <a:t>ULMFiT</a:t>
            </a:r>
            <a:r>
              <a:rPr lang="en-US" dirty="0"/>
              <a:t>: 3 Steps </a:t>
            </a:r>
            <a:br>
              <a:rPr lang="en-US" dirty="0"/>
            </a:br>
            <a:r>
              <a:rPr lang="en-US" dirty="0"/>
              <a:t>Transfer Learning in NLP </a:t>
            </a:r>
          </a:p>
        </p:txBody>
      </p:sp>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31</a:t>
            </a:fld>
            <a:endParaRPr lang="en-US"/>
          </a:p>
        </p:txBody>
      </p:sp>
      <p:sp>
        <p:nvSpPr>
          <p:cNvPr id="6" name="TextBox 5">
            <a:extLst>
              <a:ext uri="{FF2B5EF4-FFF2-40B4-BE49-F238E27FC236}">
                <a16:creationId xmlns:a16="http://schemas.microsoft.com/office/drawing/2014/main" id="{E8C246E6-6171-524C-86A0-56538360E1ED}"/>
              </a:ext>
            </a:extLst>
          </p:cNvPr>
          <p:cNvSpPr txBox="1"/>
          <p:nvPr/>
        </p:nvSpPr>
        <p:spPr>
          <a:xfrm>
            <a:off x="1005109" y="5562070"/>
            <a:ext cx="2193293" cy="523220"/>
          </a:xfrm>
          <a:prstGeom prst="rect">
            <a:avLst/>
          </a:prstGeom>
          <a:noFill/>
        </p:spPr>
        <p:txBody>
          <a:bodyPr wrap="none" rtlCol="0">
            <a:spAutoFit/>
          </a:bodyPr>
          <a:lstStyle/>
          <a:p>
            <a:r>
              <a:rPr lang="en-US" sz="2800" b="1" dirty="0">
                <a:solidFill>
                  <a:schemeClr val="accent1"/>
                </a:solidFill>
                <a:latin typeface="Calibri" panose="020F0502020204030204" pitchFamily="34" charset="0"/>
                <a:cs typeface="Calibri" panose="020F0502020204030204" pitchFamily="34" charset="0"/>
              </a:rPr>
              <a:t>1. Pretraining</a:t>
            </a:r>
          </a:p>
        </p:txBody>
      </p:sp>
      <p:sp>
        <p:nvSpPr>
          <p:cNvPr id="8" name="TextBox 7">
            <a:extLst>
              <a:ext uri="{FF2B5EF4-FFF2-40B4-BE49-F238E27FC236}">
                <a16:creationId xmlns:a16="http://schemas.microsoft.com/office/drawing/2014/main" id="{06776794-E78E-F146-9B86-39E31135B57D}"/>
              </a:ext>
            </a:extLst>
          </p:cNvPr>
          <p:cNvSpPr txBox="1"/>
          <p:nvPr/>
        </p:nvSpPr>
        <p:spPr>
          <a:xfrm>
            <a:off x="4387029" y="5575035"/>
            <a:ext cx="3428887" cy="523220"/>
          </a:xfrm>
          <a:prstGeom prst="rect">
            <a:avLst/>
          </a:prstGeom>
          <a:noFill/>
        </p:spPr>
        <p:txBody>
          <a:bodyPr wrap="none" rtlCol="0">
            <a:spAutoFit/>
          </a:bodyPr>
          <a:lstStyle/>
          <a:p>
            <a:r>
              <a:rPr lang="en-US" sz="2800" b="1" dirty="0">
                <a:solidFill>
                  <a:schemeClr val="accent1"/>
                </a:solidFill>
                <a:latin typeface="Calibri" panose="020F0502020204030204" pitchFamily="34" charset="0"/>
                <a:cs typeface="Calibri" panose="020F0502020204030204" pitchFamily="34" charset="0"/>
              </a:rPr>
              <a:t>2. Domain adaptation</a:t>
            </a:r>
          </a:p>
        </p:txBody>
      </p:sp>
      <p:sp>
        <p:nvSpPr>
          <p:cNvPr id="9" name="TextBox 8">
            <a:extLst>
              <a:ext uri="{FF2B5EF4-FFF2-40B4-BE49-F238E27FC236}">
                <a16:creationId xmlns:a16="http://schemas.microsoft.com/office/drawing/2014/main" id="{ABD6532D-F831-9749-A486-6B65C7CF3B46}"/>
              </a:ext>
            </a:extLst>
          </p:cNvPr>
          <p:cNvSpPr txBox="1"/>
          <p:nvPr/>
        </p:nvSpPr>
        <p:spPr>
          <a:xfrm>
            <a:off x="9006394" y="5575035"/>
            <a:ext cx="2242922" cy="523220"/>
          </a:xfrm>
          <a:prstGeom prst="rect">
            <a:avLst/>
          </a:prstGeom>
          <a:noFill/>
        </p:spPr>
        <p:txBody>
          <a:bodyPr wrap="none" rtlCol="0">
            <a:spAutoFit/>
          </a:bodyPr>
          <a:lstStyle/>
          <a:p>
            <a:r>
              <a:rPr lang="en-US" sz="2800" b="1" dirty="0">
                <a:solidFill>
                  <a:schemeClr val="accent1"/>
                </a:solidFill>
                <a:latin typeface="Calibri" panose="020F0502020204030204" pitchFamily="34" charset="0"/>
                <a:cs typeface="Calibri" panose="020F0502020204030204" pitchFamily="34" charset="0"/>
              </a:rPr>
              <a:t>3. Fine-tuning</a:t>
            </a:r>
          </a:p>
        </p:txBody>
      </p:sp>
      <p:grpSp>
        <p:nvGrpSpPr>
          <p:cNvPr id="13" name="Group 12">
            <a:extLst>
              <a:ext uri="{FF2B5EF4-FFF2-40B4-BE49-F238E27FC236}">
                <a16:creationId xmlns:a16="http://schemas.microsoft.com/office/drawing/2014/main" id="{B3440136-309C-024F-A4BE-55B4D592B65A}"/>
              </a:ext>
            </a:extLst>
          </p:cNvPr>
          <p:cNvGrpSpPr/>
          <p:nvPr/>
        </p:nvGrpSpPr>
        <p:grpSpPr>
          <a:xfrm>
            <a:off x="400047" y="2281367"/>
            <a:ext cx="3572237" cy="2767895"/>
            <a:chOff x="661311" y="2312542"/>
            <a:chExt cx="3572237" cy="2767895"/>
          </a:xfrm>
        </p:grpSpPr>
        <p:sp>
          <p:nvSpPr>
            <p:cNvPr id="10" name="Right Arrow 9">
              <a:extLst>
                <a:ext uri="{FF2B5EF4-FFF2-40B4-BE49-F238E27FC236}">
                  <a16:creationId xmlns:a16="http://schemas.microsoft.com/office/drawing/2014/main" id="{A6046199-D474-6F45-8225-9C0175676C98}"/>
                </a:ext>
              </a:extLst>
            </p:cNvPr>
            <p:cNvSpPr/>
            <p:nvPr/>
          </p:nvSpPr>
          <p:spPr>
            <a:xfrm>
              <a:off x="1376048" y="2312542"/>
              <a:ext cx="2857500" cy="2767895"/>
            </a:xfrm>
            <a:prstGeom prst="rightArrow">
              <a:avLst>
                <a:gd name="adj1" fmla="val 59439"/>
                <a:gd name="adj2" fmla="val 47019"/>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2" name="TextBox 11">
              <a:extLst>
                <a:ext uri="{FF2B5EF4-FFF2-40B4-BE49-F238E27FC236}">
                  <a16:creationId xmlns:a16="http://schemas.microsoft.com/office/drawing/2014/main" id="{F439AC0F-2C7B-A442-B4A3-136E646FE102}"/>
                </a:ext>
              </a:extLst>
            </p:cNvPr>
            <p:cNvSpPr txBox="1"/>
            <p:nvPr/>
          </p:nvSpPr>
          <p:spPr>
            <a:xfrm>
              <a:off x="2032911" y="3294043"/>
              <a:ext cx="1724895" cy="830997"/>
            </a:xfrm>
            <a:prstGeom prst="rect">
              <a:avLst/>
            </a:prstGeom>
            <a:noFill/>
          </p:spPr>
          <p:txBody>
            <a:bodyPr wrap="square" rtlCol="0">
              <a:spAutoFit/>
            </a:bodyPr>
            <a:lstStyle/>
            <a:p>
              <a:pPr algn="ctr"/>
              <a:r>
                <a:rPr lang="en-US" sz="2400" b="1" dirty="0">
                  <a:latin typeface="Calibri" panose="020F0502020204030204" pitchFamily="34" charset="0"/>
                  <a:cs typeface="Calibri" panose="020F0502020204030204" pitchFamily="34" charset="0"/>
                </a:rPr>
                <a:t>Language </a:t>
              </a:r>
              <a:br>
                <a:rPr lang="en-US" sz="2400" b="1" dirty="0">
                  <a:latin typeface="Calibri" panose="020F0502020204030204" pitchFamily="34" charset="0"/>
                  <a:cs typeface="Calibri" panose="020F0502020204030204" pitchFamily="34" charset="0"/>
                </a:rPr>
              </a:br>
              <a:r>
                <a:rPr lang="en-US" sz="2400" b="1" dirty="0">
                  <a:latin typeface="Calibri" panose="020F0502020204030204" pitchFamily="34" charset="0"/>
                  <a:cs typeface="Calibri" panose="020F0502020204030204" pitchFamily="34" charset="0"/>
                </a:rPr>
                <a:t>Model</a:t>
              </a:r>
            </a:p>
          </p:txBody>
        </p:sp>
        <p:sp>
          <p:nvSpPr>
            <p:cNvPr id="7" name="Oval 6">
              <a:extLst>
                <a:ext uri="{FF2B5EF4-FFF2-40B4-BE49-F238E27FC236}">
                  <a16:creationId xmlns:a16="http://schemas.microsoft.com/office/drawing/2014/main" id="{5841D631-4AFA-A843-8EEB-64A463E54308}"/>
                </a:ext>
              </a:extLst>
            </p:cNvPr>
            <p:cNvSpPr/>
            <p:nvPr/>
          </p:nvSpPr>
          <p:spPr>
            <a:xfrm>
              <a:off x="661311" y="3010689"/>
              <a:ext cx="1371600" cy="1371600"/>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err="1">
                  <a:solidFill>
                    <a:schemeClr val="tx1"/>
                  </a:solidFill>
                  <a:latin typeface="Calibri" panose="020F0502020204030204" pitchFamily="34" charset="0"/>
                  <a:cs typeface="Calibri" panose="020F0502020204030204" pitchFamily="34" charset="0"/>
                </a:rPr>
                <a:t>Wikitet</a:t>
              </a:r>
              <a:endParaRPr lang="en-US" sz="2400" b="1" dirty="0">
                <a:solidFill>
                  <a:schemeClr val="tx1"/>
                </a:solidFill>
                <a:latin typeface="Calibri" panose="020F0502020204030204" pitchFamily="34" charset="0"/>
                <a:cs typeface="Calibri" panose="020F0502020204030204" pitchFamily="34" charset="0"/>
              </a:endParaRPr>
            </a:p>
            <a:p>
              <a:pPr algn="ctr"/>
              <a:r>
                <a:rPr lang="en-US" sz="2400" b="1" dirty="0">
                  <a:solidFill>
                    <a:schemeClr val="tx1"/>
                  </a:solidFill>
                  <a:latin typeface="Calibri" panose="020F0502020204030204" pitchFamily="34" charset="0"/>
                  <a:cs typeface="Calibri" panose="020F0502020204030204" pitchFamily="34" charset="0"/>
                </a:rPr>
                <a:t>103</a:t>
              </a:r>
            </a:p>
          </p:txBody>
        </p:sp>
      </p:grpSp>
      <p:grpSp>
        <p:nvGrpSpPr>
          <p:cNvPr id="14" name="Group 13">
            <a:extLst>
              <a:ext uri="{FF2B5EF4-FFF2-40B4-BE49-F238E27FC236}">
                <a16:creationId xmlns:a16="http://schemas.microsoft.com/office/drawing/2014/main" id="{36B6BFF0-3520-AB4A-9F08-2BEFCC57FC30}"/>
              </a:ext>
            </a:extLst>
          </p:cNvPr>
          <p:cNvGrpSpPr/>
          <p:nvPr/>
        </p:nvGrpSpPr>
        <p:grpSpPr>
          <a:xfrm>
            <a:off x="4353038" y="2281367"/>
            <a:ext cx="3572237" cy="2767895"/>
            <a:chOff x="661311" y="2312542"/>
            <a:chExt cx="3572237" cy="2767895"/>
          </a:xfrm>
        </p:grpSpPr>
        <p:sp>
          <p:nvSpPr>
            <p:cNvPr id="15" name="Right Arrow 14">
              <a:extLst>
                <a:ext uri="{FF2B5EF4-FFF2-40B4-BE49-F238E27FC236}">
                  <a16:creationId xmlns:a16="http://schemas.microsoft.com/office/drawing/2014/main" id="{0AF2B301-D9D9-F448-A2EE-C94E8D819845}"/>
                </a:ext>
              </a:extLst>
            </p:cNvPr>
            <p:cNvSpPr/>
            <p:nvPr/>
          </p:nvSpPr>
          <p:spPr>
            <a:xfrm>
              <a:off x="1376048" y="2312542"/>
              <a:ext cx="2857500" cy="2767895"/>
            </a:xfrm>
            <a:prstGeom prst="rightArrow">
              <a:avLst>
                <a:gd name="adj1" fmla="val 59439"/>
                <a:gd name="adj2" fmla="val 47019"/>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6" name="TextBox 15">
              <a:extLst>
                <a:ext uri="{FF2B5EF4-FFF2-40B4-BE49-F238E27FC236}">
                  <a16:creationId xmlns:a16="http://schemas.microsoft.com/office/drawing/2014/main" id="{BAE464F8-486A-CB4F-BFBE-EE3BE559DF88}"/>
                </a:ext>
              </a:extLst>
            </p:cNvPr>
            <p:cNvSpPr txBox="1"/>
            <p:nvPr/>
          </p:nvSpPr>
          <p:spPr>
            <a:xfrm>
              <a:off x="2032911" y="3294043"/>
              <a:ext cx="1724895" cy="830997"/>
            </a:xfrm>
            <a:prstGeom prst="rect">
              <a:avLst/>
            </a:prstGeom>
            <a:noFill/>
          </p:spPr>
          <p:txBody>
            <a:bodyPr wrap="square" rtlCol="0">
              <a:spAutoFit/>
            </a:bodyPr>
            <a:lstStyle/>
            <a:p>
              <a:pPr algn="ctr"/>
              <a:r>
                <a:rPr lang="en-US" sz="2400" b="1" dirty="0">
                  <a:latin typeface="Calibri" panose="020F0502020204030204" pitchFamily="34" charset="0"/>
                  <a:cs typeface="Calibri" panose="020F0502020204030204" pitchFamily="34" charset="0"/>
                </a:rPr>
                <a:t>Language </a:t>
              </a:r>
              <a:br>
                <a:rPr lang="en-US" sz="2400" b="1" dirty="0">
                  <a:latin typeface="Calibri" panose="020F0502020204030204" pitchFamily="34" charset="0"/>
                  <a:cs typeface="Calibri" panose="020F0502020204030204" pitchFamily="34" charset="0"/>
                </a:rPr>
              </a:br>
              <a:r>
                <a:rPr lang="en-US" sz="2400" b="1" dirty="0">
                  <a:latin typeface="Calibri" panose="020F0502020204030204" pitchFamily="34" charset="0"/>
                  <a:cs typeface="Calibri" panose="020F0502020204030204" pitchFamily="34" charset="0"/>
                </a:rPr>
                <a:t>Model</a:t>
              </a:r>
            </a:p>
          </p:txBody>
        </p:sp>
        <p:sp>
          <p:nvSpPr>
            <p:cNvPr id="17" name="Oval 16">
              <a:extLst>
                <a:ext uri="{FF2B5EF4-FFF2-40B4-BE49-F238E27FC236}">
                  <a16:creationId xmlns:a16="http://schemas.microsoft.com/office/drawing/2014/main" id="{F0BFE41B-19CF-C345-82DD-EC7F93BADEE2}"/>
                </a:ext>
              </a:extLst>
            </p:cNvPr>
            <p:cNvSpPr/>
            <p:nvPr/>
          </p:nvSpPr>
          <p:spPr>
            <a:xfrm>
              <a:off x="661311" y="3010689"/>
              <a:ext cx="1371600" cy="1371600"/>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tx1"/>
                  </a:solidFill>
                  <a:latin typeface="Calibri" panose="020F0502020204030204" pitchFamily="34" charset="0"/>
                  <a:cs typeface="Calibri" panose="020F0502020204030204" pitchFamily="34" charset="0"/>
                </a:rPr>
                <a:t>IMDB</a:t>
              </a:r>
            </a:p>
          </p:txBody>
        </p:sp>
      </p:grpSp>
      <p:grpSp>
        <p:nvGrpSpPr>
          <p:cNvPr id="18" name="Group 17">
            <a:extLst>
              <a:ext uri="{FF2B5EF4-FFF2-40B4-BE49-F238E27FC236}">
                <a16:creationId xmlns:a16="http://schemas.microsoft.com/office/drawing/2014/main" id="{2F72DFEF-3A33-FF4F-A38F-AB9E4B7659A0}"/>
              </a:ext>
            </a:extLst>
          </p:cNvPr>
          <p:cNvGrpSpPr/>
          <p:nvPr/>
        </p:nvGrpSpPr>
        <p:grpSpPr>
          <a:xfrm>
            <a:off x="8367656" y="2281367"/>
            <a:ext cx="3572237" cy="2767895"/>
            <a:chOff x="661311" y="2312542"/>
            <a:chExt cx="3572237" cy="2767895"/>
          </a:xfrm>
        </p:grpSpPr>
        <p:sp>
          <p:nvSpPr>
            <p:cNvPr id="19" name="Right Arrow 18">
              <a:extLst>
                <a:ext uri="{FF2B5EF4-FFF2-40B4-BE49-F238E27FC236}">
                  <a16:creationId xmlns:a16="http://schemas.microsoft.com/office/drawing/2014/main" id="{458D07B1-C79D-1746-9906-EE1B58740E29}"/>
                </a:ext>
              </a:extLst>
            </p:cNvPr>
            <p:cNvSpPr/>
            <p:nvPr/>
          </p:nvSpPr>
          <p:spPr>
            <a:xfrm>
              <a:off x="1376048" y="2312542"/>
              <a:ext cx="2857500" cy="2767895"/>
            </a:xfrm>
            <a:prstGeom prst="rightArrow">
              <a:avLst>
                <a:gd name="adj1" fmla="val 59439"/>
                <a:gd name="adj2" fmla="val 47019"/>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0" name="TextBox 19">
              <a:extLst>
                <a:ext uri="{FF2B5EF4-FFF2-40B4-BE49-F238E27FC236}">
                  <a16:creationId xmlns:a16="http://schemas.microsoft.com/office/drawing/2014/main" id="{ADB60023-A2CF-8946-9A47-62FA749EC98C}"/>
                </a:ext>
              </a:extLst>
            </p:cNvPr>
            <p:cNvSpPr txBox="1"/>
            <p:nvPr/>
          </p:nvSpPr>
          <p:spPr>
            <a:xfrm>
              <a:off x="2032911" y="3473662"/>
              <a:ext cx="1724895" cy="461665"/>
            </a:xfrm>
            <a:prstGeom prst="rect">
              <a:avLst/>
            </a:prstGeom>
            <a:noFill/>
          </p:spPr>
          <p:txBody>
            <a:bodyPr wrap="square" rtlCol="0">
              <a:spAutoFit/>
            </a:bodyPr>
            <a:lstStyle/>
            <a:p>
              <a:pPr algn="ctr"/>
              <a:r>
                <a:rPr lang="en-US" sz="2400" b="1" dirty="0">
                  <a:latin typeface="Calibri" panose="020F0502020204030204" pitchFamily="34" charset="0"/>
                  <a:cs typeface="Calibri" panose="020F0502020204030204" pitchFamily="34" charset="0"/>
                </a:rPr>
                <a:t>Classifier</a:t>
              </a:r>
            </a:p>
          </p:txBody>
        </p:sp>
        <p:sp>
          <p:nvSpPr>
            <p:cNvPr id="21" name="Oval 20">
              <a:extLst>
                <a:ext uri="{FF2B5EF4-FFF2-40B4-BE49-F238E27FC236}">
                  <a16:creationId xmlns:a16="http://schemas.microsoft.com/office/drawing/2014/main" id="{6657D9AC-BC44-7940-8C68-CA2B83928D54}"/>
                </a:ext>
              </a:extLst>
            </p:cNvPr>
            <p:cNvSpPr/>
            <p:nvPr/>
          </p:nvSpPr>
          <p:spPr>
            <a:xfrm>
              <a:off x="661311" y="3010689"/>
              <a:ext cx="1371600" cy="1371600"/>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tx1"/>
                  </a:solidFill>
                  <a:latin typeface="Calibri" panose="020F0502020204030204" pitchFamily="34" charset="0"/>
                  <a:cs typeface="Calibri" panose="020F0502020204030204" pitchFamily="34" charset="0"/>
                </a:rPr>
                <a:t>IMDB</a:t>
              </a:r>
            </a:p>
          </p:txBody>
        </p:sp>
      </p:grpSp>
      <p:sp>
        <p:nvSpPr>
          <p:cNvPr id="22" name="TextBox 21">
            <a:extLst>
              <a:ext uri="{FF2B5EF4-FFF2-40B4-BE49-F238E27FC236}">
                <a16:creationId xmlns:a16="http://schemas.microsoft.com/office/drawing/2014/main" id="{1FF11003-91E0-C548-B6CC-9C7065D430AE}"/>
              </a:ext>
            </a:extLst>
          </p:cNvPr>
          <p:cNvSpPr txBox="1"/>
          <p:nvPr/>
        </p:nvSpPr>
        <p:spPr>
          <a:xfrm>
            <a:off x="1019955" y="6612809"/>
            <a:ext cx="10152091" cy="246221"/>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p:txBody>
      </p:sp>
    </p:spTree>
    <p:extLst>
      <p:ext uri="{BB962C8B-B14F-4D97-AF65-F5344CB8AC3E}">
        <p14:creationId xmlns:p14="http://schemas.microsoft.com/office/powerpoint/2010/main" val="37241639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a:xfrm>
            <a:off x="534389" y="1755"/>
            <a:ext cx="11222181" cy="893596"/>
          </a:xfrm>
        </p:spPr>
        <p:txBody>
          <a:bodyPr>
            <a:normAutofit fontScale="90000"/>
          </a:bodyPr>
          <a:lstStyle/>
          <a:p>
            <a:r>
              <a:rPr lang="en-US" dirty="0"/>
              <a:t>An overview of the Hugging Face Ecosystem</a:t>
            </a:r>
          </a:p>
        </p:txBody>
      </p:sp>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32</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19955" y="6612809"/>
            <a:ext cx="10152091" cy="246221"/>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p:txBody>
      </p:sp>
      <p:sp>
        <p:nvSpPr>
          <p:cNvPr id="6" name="Rounded Rectangle 5">
            <a:extLst>
              <a:ext uri="{FF2B5EF4-FFF2-40B4-BE49-F238E27FC236}">
                <a16:creationId xmlns:a16="http://schemas.microsoft.com/office/drawing/2014/main" id="{A941800E-A2E5-1544-A3FA-D625B0371287}"/>
              </a:ext>
            </a:extLst>
          </p:cNvPr>
          <p:cNvSpPr/>
          <p:nvPr/>
        </p:nvSpPr>
        <p:spPr>
          <a:xfrm>
            <a:off x="2724150" y="3720051"/>
            <a:ext cx="6051534" cy="2613560"/>
          </a:xfrm>
          <a:prstGeom prst="roundRect">
            <a:avLst>
              <a:gd name="adj" fmla="val 4971"/>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B4C85BF3-9229-E14E-B39C-2B5D3F264C4E}"/>
              </a:ext>
            </a:extLst>
          </p:cNvPr>
          <p:cNvSpPr/>
          <p:nvPr/>
        </p:nvSpPr>
        <p:spPr>
          <a:xfrm>
            <a:off x="2933700" y="4003122"/>
            <a:ext cx="1759344" cy="786222"/>
          </a:xfrm>
          <a:prstGeom prst="roundRect">
            <a:avLst>
              <a:gd name="adj" fmla="val 855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solidFill>
                  <a:schemeClr val="tx1"/>
                </a:solidFill>
              </a:rPr>
              <a:t>Tokenizers</a:t>
            </a:r>
          </a:p>
        </p:txBody>
      </p:sp>
      <p:sp>
        <p:nvSpPr>
          <p:cNvPr id="9" name="Rounded Rectangle 8">
            <a:extLst>
              <a:ext uri="{FF2B5EF4-FFF2-40B4-BE49-F238E27FC236}">
                <a16:creationId xmlns:a16="http://schemas.microsoft.com/office/drawing/2014/main" id="{BFB182DE-9449-FF43-BC83-B16A7581FB11}"/>
              </a:ext>
            </a:extLst>
          </p:cNvPr>
          <p:cNvSpPr/>
          <p:nvPr/>
        </p:nvSpPr>
        <p:spPr>
          <a:xfrm>
            <a:off x="4887175" y="4003122"/>
            <a:ext cx="1759344" cy="786222"/>
          </a:xfrm>
          <a:prstGeom prst="roundRect">
            <a:avLst>
              <a:gd name="adj" fmla="val 855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solidFill>
                  <a:schemeClr val="tx1"/>
                </a:solidFill>
              </a:rPr>
              <a:t>Transformers</a:t>
            </a:r>
          </a:p>
        </p:txBody>
      </p:sp>
      <p:sp>
        <p:nvSpPr>
          <p:cNvPr id="10" name="Rounded Rectangle 9">
            <a:extLst>
              <a:ext uri="{FF2B5EF4-FFF2-40B4-BE49-F238E27FC236}">
                <a16:creationId xmlns:a16="http://schemas.microsoft.com/office/drawing/2014/main" id="{AE09C70A-26FE-3648-9D97-4DC794DB79E5}"/>
              </a:ext>
            </a:extLst>
          </p:cNvPr>
          <p:cNvSpPr/>
          <p:nvPr/>
        </p:nvSpPr>
        <p:spPr>
          <a:xfrm>
            <a:off x="6840650" y="4003122"/>
            <a:ext cx="1759344" cy="786222"/>
          </a:xfrm>
          <a:prstGeom prst="roundRect">
            <a:avLst>
              <a:gd name="adj" fmla="val 855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solidFill>
                  <a:schemeClr val="tx1"/>
                </a:solidFill>
              </a:rPr>
              <a:t>Datasets</a:t>
            </a:r>
          </a:p>
        </p:txBody>
      </p:sp>
      <p:sp>
        <p:nvSpPr>
          <p:cNvPr id="12" name="Rounded Rectangle 11">
            <a:extLst>
              <a:ext uri="{FF2B5EF4-FFF2-40B4-BE49-F238E27FC236}">
                <a16:creationId xmlns:a16="http://schemas.microsoft.com/office/drawing/2014/main" id="{99CF6A13-BE1A-B341-BB15-EC6BBE9E7695}"/>
              </a:ext>
            </a:extLst>
          </p:cNvPr>
          <p:cNvSpPr/>
          <p:nvPr/>
        </p:nvSpPr>
        <p:spPr>
          <a:xfrm>
            <a:off x="4916730" y="5354333"/>
            <a:ext cx="1759344" cy="786222"/>
          </a:xfrm>
          <a:prstGeom prst="roundRect">
            <a:avLst>
              <a:gd name="adj" fmla="val 855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solidFill>
                  <a:schemeClr val="tx1"/>
                </a:solidFill>
              </a:rPr>
              <a:t>Accelerate</a:t>
            </a:r>
          </a:p>
        </p:txBody>
      </p:sp>
      <p:sp>
        <p:nvSpPr>
          <p:cNvPr id="13" name="Rounded Rectangle 12">
            <a:extLst>
              <a:ext uri="{FF2B5EF4-FFF2-40B4-BE49-F238E27FC236}">
                <a16:creationId xmlns:a16="http://schemas.microsoft.com/office/drawing/2014/main" id="{2E22F189-08C6-3D48-9B74-A6E7D6334935}"/>
              </a:ext>
            </a:extLst>
          </p:cNvPr>
          <p:cNvSpPr/>
          <p:nvPr/>
        </p:nvSpPr>
        <p:spPr>
          <a:xfrm>
            <a:off x="2724150" y="882732"/>
            <a:ext cx="6051534" cy="2329479"/>
          </a:xfrm>
          <a:prstGeom prst="roundRect">
            <a:avLst>
              <a:gd name="adj" fmla="val 4971"/>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00686829-D86D-2040-8277-675ABF407A99}"/>
              </a:ext>
            </a:extLst>
          </p:cNvPr>
          <p:cNvSpPr/>
          <p:nvPr/>
        </p:nvSpPr>
        <p:spPr>
          <a:xfrm>
            <a:off x="2983178" y="2323435"/>
            <a:ext cx="1245922" cy="736878"/>
          </a:xfrm>
          <a:prstGeom prst="roundRect">
            <a:avLst>
              <a:gd name="adj" fmla="val 855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solidFill>
                  <a:schemeClr val="tx1"/>
                </a:solidFill>
              </a:rPr>
              <a:t>Models</a:t>
            </a:r>
          </a:p>
        </p:txBody>
      </p:sp>
      <p:sp>
        <p:nvSpPr>
          <p:cNvPr id="15" name="Rounded Rectangle 14">
            <a:extLst>
              <a:ext uri="{FF2B5EF4-FFF2-40B4-BE49-F238E27FC236}">
                <a16:creationId xmlns:a16="http://schemas.microsoft.com/office/drawing/2014/main" id="{A13B61CC-9700-B24C-ACD9-D9F84F544475}"/>
              </a:ext>
            </a:extLst>
          </p:cNvPr>
          <p:cNvSpPr/>
          <p:nvPr/>
        </p:nvSpPr>
        <p:spPr>
          <a:xfrm>
            <a:off x="4433832" y="2323435"/>
            <a:ext cx="1245922" cy="736878"/>
          </a:xfrm>
          <a:prstGeom prst="roundRect">
            <a:avLst>
              <a:gd name="adj" fmla="val 855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solidFill>
                  <a:schemeClr val="tx1"/>
                </a:solidFill>
              </a:rPr>
              <a:t>Datasets</a:t>
            </a:r>
          </a:p>
        </p:txBody>
      </p:sp>
      <p:sp>
        <p:nvSpPr>
          <p:cNvPr id="16" name="Rounded Rectangle 15">
            <a:extLst>
              <a:ext uri="{FF2B5EF4-FFF2-40B4-BE49-F238E27FC236}">
                <a16:creationId xmlns:a16="http://schemas.microsoft.com/office/drawing/2014/main" id="{6A866764-500B-BC40-A75A-3B056283B4F4}"/>
              </a:ext>
            </a:extLst>
          </p:cNvPr>
          <p:cNvSpPr/>
          <p:nvPr/>
        </p:nvSpPr>
        <p:spPr>
          <a:xfrm>
            <a:off x="5884486" y="2323435"/>
            <a:ext cx="1245922" cy="736878"/>
          </a:xfrm>
          <a:prstGeom prst="roundRect">
            <a:avLst>
              <a:gd name="adj" fmla="val 855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solidFill>
                  <a:schemeClr val="tx1"/>
                </a:solidFill>
              </a:rPr>
              <a:t>Metrics</a:t>
            </a:r>
          </a:p>
        </p:txBody>
      </p:sp>
      <p:sp>
        <p:nvSpPr>
          <p:cNvPr id="17" name="Rounded Rectangle 16">
            <a:extLst>
              <a:ext uri="{FF2B5EF4-FFF2-40B4-BE49-F238E27FC236}">
                <a16:creationId xmlns:a16="http://schemas.microsoft.com/office/drawing/2014/main" id="{6FFE6B30-9B42-5C4A-B8A2-4A8709C85761}"/>
              </a:ext>
            </a:extLst>
          </p:cNvPr>
          <p:cNvSpPr/>
          <p:nvPr/>
        </p:nvSpPr>
        <p:spPr>
          <a:xfrm>
            <a:off x="7335141" y="2323435"/>
            <a:ext cx="1245922" cy="736878"/>
          </a:xfrm>
          <a:prstGeom prst="roundRect">
            <a:avLst>
              <a:gd name="adj" fmla="val 855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solidFill>
                  <a:schemeClr val="tx1"/>
                </a:solidFill>
              </a:rPr>
              <a:t>Docs</a:t>
            </a:r>
          </a:p>
        </p:txBody>
      </p:sp>
      <p:cxnSp>
        <p:nvCxnSpPr>
          <p:cNvPr id="18" name="Straight Arrow Connector 17">
            <a:extLst>
              <a:ext uri="{FF2B5EF4-FFF2-40B4-BE49-F238E27FC236}">
                <a16:creationId xmlns:a16="http://schemas.microsoft.com/office/drawing/2014/main" id="{553CE586-6A02-0F42-AA32-5F47E69963FD}"/>
              </a:ext>
            </a:extLst>
          </p:cNvPr>
          <p:cNvCxnSpPr>
            <a:cxnSpLocks/>
          </p:cNvCxnSpPr>
          <p:nvPr/>
        </p:nvCxnSpPr>
        <p:spPr>
          <a:xfrm>
            <a:off x="3924300" y="3212211"/>
            <a:ext cx="0" cy="507840"/>
          </a:xfrm>
          <a:prstGeom prst="straightConnector1">
            <a:avLst/>
          </a:prstGeom>
          <a:ln w="38100">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E7E038AE-D110-994A-9214-594F220B1A61}"/>
              </a:ext>
            </a:extLst>
          </p:cNvPr>
          <p:cNvCxnSpPr>
            <a:cxnSpLocks/>
          </p:cNvCxnSpPr>
          <p:nvPr/>
        </p:nvCxnSpPr>
        <p:spPr>
          <a:xfrm>
            <a:off x="5905500" y="3212211"/>
            <a:ext cx="0" cy="507840"/>
          </a:xfrm>
          <a:prstGeom prst="straightConnector1">
            <a:avLst/>
          </a:prstGeom>
          <a:ln w="38100">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E4CF43D7-7352-E244-A9EB-D1A37659E503}"/>
              </a:ext>
            </a:extLst>
          </p:cNvPr>
          <p:cNvCxnSpPr>
            <a:cxnSpLocks/>
          </p:cNvCxnSpPr>
          <p:nvPr/>
        </p:nvCxnSpPr>
        <p:spPr>
          <a:xfrm>
            <a:off x="7921297" y="3212211"/>
            <a:ext cx="0" cy="507840"/>
          </a:xfrm>
          <a:prstGeom prst="straightConnector1">
            <a:avLst/>
          </a:prstGeom>
          <a:ln w="38100">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F7D7F646-6F1B-414E-AEFC-420CF8C383B9}"/>
              </a:ext>
            </a:extLst>
          </p:cNvPr>
          <p:cNvCxnSpPr>
            <a:cxnSpLocks/>
            <a:stCxn id="12" idx="0"/>
          </p:cNvCxnSpPr>
          <p:nvPr/>
        </p:nvCxnSpPr>
        <p:spPr>
          <a:xfrm flipV="1">
            <a:off x="5796402" y="4789344"/>
            <a:ext cx="1" cy="564989"/>
          </a:xfrm>
          <a:prstGeom prst="straightConnector1">
            <a:avLst/>
          </a:prstGeom>
          <a:ln w="38100">
            <a:solidFill>
              <a:schemeClr val="bg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6CFFE9B4-14F1-EE4A-8D93-19005B0B8CF5}"/>
              </a:ext>
            </a:extLst>
          </p:cNvPr>
          <p:cNvSpPr txBox="1"/>
          <p:nvPr/>
        </p:nvSpPr>
        <p:spPr>
          <a:xfrm>
            <a:off x="4335728" y="1799745"/>
            <a:ext cx="2455096" cy="461665"/>
          </a:xfrm>
          <a:prstGeom prst="rect">
            <a:avLst/>
          </a:prstGeom>
          <a:noFill/>
        </p:spPr>
        <p:txBody>
          <a:bodyPr wrap="none" rtlCol="0">
            <a:spAutoFit/>
          </a:bodyPr>
          <a:lstStyle/>
          <a:p>
            <a:r>
              <a:rPr lang="en-US" sz="2400" b="1" dirty="0">
                <a:solidFill>
                  <a:schemeClr val="bg1"/>
                </a:solidFill>
                <a:latin typeface="Calibri" panose="020F0502020204030204" pitchFamily="34" charset="0"/>
                <a:cs typeface="Calibri" panose="020F0502020204030204" pitchFamily="34" charset="0"/>
              </a:rPr>
              <a:t>Hugging Face Hub</a:t>
            </a:r>
          </a:p>
        </p:txBody>
      </p:sp>
      <p:pic>
        <p:nvPicPr>
          <p:cNvPr id="27" name="Picture 26">
            <a:extLst>
              <a:ext uri="{FF2B5EF4-FFF2-40B4-BE49-F238E27FC236}">
                <a16:creationId xmlns:a16="http://schemas.microsoft.com/office/drawing/2014/main" id="{A35C92E4-1EC0-9349-938E-820CC1B2E108}"/>
              </a:ext>
            </a:extLst>
          </p:cNvPr>
          <p:cNvPicPr>
            <a:picLocks noChangeAspect="1"/>
          </p:cNvPicPr>
          <p:nvPr/>
        </p:nvPicPr>
        <p:blipFill>
          <a:blip r:embed="rId2"/>
          <a:stretch>
            <a:fillRect/>
          </a:stretch>
        </p:blipFill>
        <p:spPr>
          <a:xfrm>
            <a:off x="5201693" y="1039831"/>
            <a:ext cx="759913" cy="759913"/>
          </a:xfrm>
          <a:prstGeom prst="rect">
            <a:avLst/>
          </a:prstGeom>
        </p:spPr>
      </p:pic>
    </p:spTree>
    <p:extLst>
      <p:ext uri="{BB962C8B-B14F-4D97-AF65-F5344CB8AC3E}">
        <p14:creationId xmlns:p14="http://schemas.microsoft.com/office/powerpoint/2010/main" val="22478176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a:xfrm>
            <a:off x="534389" y="135105"/>
            <a:ext cx="11222181" cy="2045388"/>
          </a:xfrm>
        </p:spPr>
        <p:txBody>
          <a:bodyPr>
            <a:normAutofit/>
          </a:bodyPr>
          <a:lstStyle/>
          <a:p>
            <a:r>
              <a:rPr lang="en-US" dirty="0"/>
              <a:t>A typical pipeline for </a:t>
            </a:r>
            <a:br>
              <a:rPr lang="en-US" dirty="0"/>
            </a:br>
            <a:r>
              <a:rPr lang="en-US" dirty="0"/>
              <a:t>training transformer models </a:t>
            </a:r>
            <a:br>
              <a:rPr lang="en-US" dirty="0"/>
            </a:br>
            <a:r>
              <a:rPr lang="en-US" sz="3200" b="0" dirty="0"/>
              <a:t>with the  Datasets,  Tokenizers, and  Transformers libraries</a:t>
            </a:r>
          </a:p>
        </p:txBody>
      </p:sp>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33</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69433" y="6401789"/>
            <a:ext cx="10152091" cy="400110"/>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a:p>
            <a:pPr algn="ctr"/>
            <a:r>
              <a:rPr lang="en-US" sz="1000" dirty="0">
                <a:hlinkClick r:id="rId2"/>
              </a:rPr>
              <a:t>https://github.com/nlp-with-transformers/notebooks</a:t>
            </a:r>
            <a:endParaRPr lang="en-US" sz="1000" dirty="0"/>
          </a:p>
        </p:txBody>
      </p:sp>
      <p:sp>
        <p:nvSpPr>
          <p:cNvPr id="3" name="Chevron 2">
            <a:extLst>
              <a:ext uri="{FF2B5EF4-FFF2-40B4-BE49-F238E27FC236}">
                <a16:creationId xmlns:a16="http://schemas.microsoft.com/office/drawing/2014/main" id="{BA227ACC-1119-4646-A0D3-7E16A0B722E5}"/>
              </a:ext>
            </a:extLst>
          </p:cNvPr>
          <p:cNvSpPr/>
          <p:nvPr/>
        </p:nvSpPr>
        <p:spPr>
          <a:xfrm>
            <a:off x="446643" y="3042075"/>
            <a:ext cx="2869809" cy="834281"/>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800" b="1" dirty="0">
                <a:solidFill>
                  <a:schemeClr val="bg1"/>
                </a:solidFill>
              </a:rPr>
              <a:t>Datasets</a:t>
            </a:r>
          </a:p>
        </p:txBody>
      </p:sp>
      <p:sp>
        <p:nvSpPr>
          <p:cNvPr id="8" name="Chevron 7">
            <a:extLst>
              <a:ext uri="{FF2B5EF4-FFF2-40B4-BE49-F238E27FC236}">
                <a16:creationId xmlns:a16="http://schemas.microsoft.com/office/drawing/2014/main" id="{BE2A63E8-AEEB-3845-B472-ACFD048F020C}"/>
              </a:ext>
            </a:extLst>
          </p:cNvPr>
          <p:cNvSpPr/>
          <p:nvPr/>
        </p:nvSpPr>
        <p:spPr>
          <a:xfrm>
            <a:off x="3315577" y="3042075"/>
            <a:ext cx="2869809" cy="834281"/>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800" b="1" dirty="0">
                <a:solidFill>
                  <a:schemeClr val="bg1"/>
                </a:solidFill>
              </a:rPr>
              <a:t>Tokenizers</a:t>
            </a:r>
          </a:p>
        </p:txBody>
      </p:sp>
      <p:sp>
        <p:nvSpPr>
          <p:cNvPr id="9" name="Chevron 8">
            <a:extLst>
              <a:ext uri="{FF2B5EF4-FFF2-40B4-BE49-F238E27FC236}">
                <a16:creationId xmlns:a16="http://schemas.microsoft.com/office/drawing/2014/main" id="{8EB767EA-F52A-C347-9DCD-5F10C7300D90}"/>
              </a:ext>
            </a:extLst>
          </p:cNvPr>
          <p:cNvSpPr/>
          <p:nvPr/>
        </p:nvSpPr>
        <p:spPr>
          <a:xfrm>
            <a:off x="6184511" y="3042075"/>
            <a:ext cx="2869809" cy="834281"/>
          </a:xfrm>
          <a:prstGeom prst="chevron">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800" b="1" dirty="0">
                <a:solidFill>
                  <a:schemeClr val="bg1"/>
                </a:solidFill>
              </a:rPr>
              <a:t>Transformers</a:t>
            </a:r>
          </a:p>
        </p:txBody>
      </p:sp>
      <p:sp>
        <p:nvSpPr>
          <p:cNvPr id="10" name="Chevron 9">
            <a:extLst>
              <a:ext uri="{FF2B5EF4-FFF2-40B4-BE49-F238E27FC236}">
                <a16:creationId xmlns:a16="http://schemas.microsoft.com/office/drawing/2014/main" id="{97C96DB7-D3F4-3C45-8686-888DCDC374D6}"/>
              </a:ext>
            </a:extLst>
          </p:cNvPr>
          <p:cNvSpPr/>
          <p:nvPr/>
        </p:nvSpPr>
        <p:spPr>
          <a:xfrm>
            <a:off x="9052570" y="3042075"/>
            <a:ext cx="2869809" cy="834281"/>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800" b="1" dirty="0">
                <a:solidFill>
                  <a:schemeClr val="bg1"/>
                </a:solidFill>
              </a:rPr>
              <a:t>Datasets</a:t>
            </a:r>
          </a:p>
        </p:txBody>
      </p:sp>
      <p:sp>
        <p:nvSpPr>
          <p:cNvPr id="12" name="TextBox 11">
            <a:extLst>
              <a:ext uri="{FF2B5EF4-FFF2-40B4-BE49-F238E27FC236}">
                <a16:creationId xmlns:a16="http://schemas.microsoft.com/office/drawing/2014/main" id="{985E9D85-F109-8043-892A-D7B8A12CFAD4}"/>
              </a:ext>
            </a:extLst>
          </p:cNvPr>
          <p:cNvSpPr txBox="1"/>
          <p:nvPr/>
        </p:nvSpPr>
        <p:spPr>
          <a:xfrm>
            <a:off x="446643" y="4044468"/>
            <a:ext cx="2868934" cy="954107"/>
          </a:xfrm>
          <a:prstGeom prst="rect">
            <a:avLst/>
          </a:prstGeom>
          <a:noFill/>
        </p:spPr>
        <p:txBody>
          <a:bodyPr wrap="square" rtlCol="0">
            <a:spAutoFit/>
          </a:bodyPr>
          <a:lstStyle/>
          <a:p>
            <a:pPr algn="ctr"/>
            <a:r>
              <a:rPr lang="en-US" sz="2800" b="1" dirty="0">
                <a:solidFill>
                  <a:schemeClr val="accent1"/>
                </a:solidFill>
                <a:latin typeface="Calibri" panose="020F0502020204030204" pitchFamily="34" charset="0"/>
                <a:cs typeface="Calibri" panose="020F0502020204030204" pitchFamily="34" charset="0"/>
              </a:rPr>
              <a:t>Load and </a:t>
            </a:r>
            <a:br>
              <a:rPr lang="en-US" sz="2800" b="1" dirty="0">
                <a:solidFill>
                  <a:schemeClr val="accent1"/>
                </a:solidFill>
                <a:latin typeface="Calibri" panose="020F0502020204030204" pitchFamily="34" charset="0"/>
                <a:cs typeface="Calibri" panose="020F0502020204030204" pitchFamily="34" charset="0"/>
              </a:rPr>
            </a:br>
            <a:r>
              <a:rPr lang="en-US" sz="2800" b="1" dirty="0">
                <a:solidFill>
                  <a:schemeClr val="accent1"/>
                </a:solidFill>
                <a:latin typeface="Calibri" panose="020F0502020204030204" pitchFamily="34" charset="0"/>
                <a:cs typeface="Calibri" panose="020F0502020204030204" pitchFamily="34" charset="0"/>
              </a:rPr>
              <a:t>process datasets</a:t>
            </a:r>
          </a:p>
        </p:txBody>
      </p:sp>
      <p:sp>
        <p:nvSpPr>
          <p:cNvPr id="13" name="TextBox 12">
            <a:extLst>
              <a:ext uri="{FF2B5EF4-FFF2-40B4-BE49-F238E27FC236}">
                <a16:creationId xmlns:a16="http://schemas.microsoft.com/office/drawing/2014/main" id="{9E8499D8-3911-0547-905F-FD83DA9BBFD9}"/>
              </a:ext>
            </a:extLst>
          </p:cNvPr>
          <p:cNvSpPr txBox="1"/>
          <p:nvPr/>
        </p:nvSpPr>
        <p:spPr>
          <a:xfrm>
            <a:off x="3314701" y="3985791"/>
            <a:ext cx="2869810" cy="954107"/>
          </a:xfrm>
          <a:prstGeom prst="rect">
            <a:avLst/>
          </a:prstGeom>
          <a:noFill/>
        </p:spPr>
        <p:txBody>
          <a:bodyPr wrap="square" rtlCol="0">
            <a:spAutoFit/>
          </a:bodyPr>
          <a:lstStyle/>
          <a:p>
            <a:pPr algn="ctr"/>
            <a:r>
              <a:rPr lang="en-US" sz="2800" b="1" dirty="0">
                <a:solidFill>
                  <a:schemeClr val="accent1"/>
                </a:solidFill>
                <a:latin typeface="Calibri" panose="020F0502020204030204" pitchFamily="34" charset="0"/>
                <a:cs typeface="Calibri" panose="020F0502020204030204" pitchFamily="34" charset="0"/>
              </a:rPr>
              <a:t>Tokenize </a:t>
            </a:r>
            <a:br>
              <a:rPr lang="en-US" sz="2800" b="1" dirty="0">
                <a:solidFill>
                  <a:schemeClr val="accent1"/>
                </a:solidFill>
                <a:latin typeface="Calibri" panose="020F0502020204030204" pitchFamily="34" charset="0"/>
                <a:cs typeface="Calibri" panose="020F0502020204030204" pitchFamily="34" charset="0"/>
              </a:rPr>
            </a:br>
            <a:r>
              <a:rPr lang="en-US" sz="2800" b="1" dirty="0">
                <a:solidFill>
                  <a:schemeClr val="accent1"/>
                </a:solidFill>
                <a:latin typeface="Calibri" panose="020F0502020204030204" pitchFamily="34" charset="0"/>
                <a:cs typeface="Calibri" panose="020F0502020204030204" pitchFamily="34" charset="0"/>
              </a:rPr>
              <a:t>input texts</a:t>
            </a:r>
          </a:p>
        </p:txBody>
      </p:sp>
      <p:sp>
        <p:nvSpPr>
          <p:cNvPr id="14" name="TextBox 13">
            <a:extLst>
              <a:ext uri="{FF2B5EF4-FFF2-40B4-BE49-F238E27FC236}">
                <a16:creationId xmlns:a16="http://schemas.microsoft.com/office/drawing/2014/main" id="{915A7988-62CD-4946-8826-4D405D63E93D}"/>
              </a:ext>
            </a:extLst>
          </p:cNvPr>
          <p:cNvSpPr txBox="1"/>
          <p:nvPr/>
        </p:nvSpPr>
        <p:spPr>
          <a:xfrm>
            <a:off x="6182757" y="4030849"/>
            <a:ext cx="2869811" cy="954107"/>
          </a:xfrm>
          <a:prstGeom prst="rect">
            <a:avLst/>
          </a:prstGeom>
          <a:noFill/>
        </p:spPr>
        <p:txBody>
          <a:bodyPr wrap="square" rtlCol="0">
            <a:spAutoFit/>
          </a:bodyPr>
          <a:lstStyle/>
          <a:p>
            <a:pPr algn="ctr"/>
            <a:r>
              <a:rPr lang="en-US" sz="2800" b="1" dirty="0">
                <a:solidFill>
                  <a:schemeClr val="accent1"/>
                </a:solidFill>
                <a:latin typeface="Calibri" panose="020F0502020204030204" pitchFamily="34" charset="0"/>
                <a:cs typeface="Calibri" panose="020F0502020204030204" pitchFamily="34" charset="0"/>
              </a:rPr>
              <a:t>Load models, </a:t>
            </a:r>
            <a:br>
              <a:rPr lang="en-US" sz="2800" b="1" dirty="0">
                <a:solidFill>
                  <a:schemeClr val="accent1"/>
                </a:solidFill>
                <a:latin typeface="Calibri" panose="020F0502020204030204" pitchFamily="34" charset="0"/>
                <a:cs typeface="Calibri" panose="020F0502020204030204" pitchFamily="34" charset="0"/>
              </a:rPr>
            </a:br>
            <a:r>
              <a:rPr lang="en-US" sz="2800" b="1" dirty="0">
                <a:solidFill>
                  <a:schemeClr val="accent1"/>
                </a:solidFill>
                <a:latin typeface="Calibri" panose="020F0502020204030204" pitchFamily="34" charset="0"/>
                <a:cs typeface="Calibri" panose="020F0502020204030204" pitchFamily="34" charset="0"/>
              </a:rPr>
              <a:t>train and infer</a:t>
            </a:r>
          </a:p>
        </p:txBody>
      </p:sp>
      <p:sp>
        <p:nvSpPr>
          <p:cNvPr id="15" name="TextBox 14">
            <a:extLst>
              <a:ext uri="{FF2B5EF4-FFF2-40B4-BE49-F238E27FC236}">
                <a16:creationId xmlns:a16="http://schemas.microsoft.com/office/drawing/2014/main" id="{0AFABEB2-B500-A44A-BDD4-4E70D6141951}"/>
              </a:ext>
            </a:extLst>
          </p:cNvPr>
          <p:cNvSpPr txBox="1"/>
          <p:nvPr/>
        </p:nvSpPr>
        <p:spPr>
          <a:xfrm>
            <a:off x="9051691" y="4030848"/>
            <a:ext cx="2868057" cy="954107"/>
          </a:xfrm>
          <a:prstGeom prst="rect">
            <a:avLst/>
          </a:prstGeom>
          <a:noFill/>
        </p:spPr>
        <p:txBody>
          <a:bodyPr wrap="square" rtlCol="0">
            <a:spAutoFit/>
          </a:bodyPr>
          <a:lstStyle/>
          <a:p>
            <a:pPr algn="ctr"/>
            <a:r>
              <a:rPr lang="en-US" sz="2800" b="1" dirty="0">
                <a:solidFill>
                  <a:schemeClr val="accent1"/>
                </a:solidFill>
                <a:latin typeface="Calibri" panose="020F0502020204030204" pitchFamily="34" charset="0"/>
                <a:cs typeface="Calibri" panose="020F0502020204030204" pitchFamily="34" charset="0"/>
              </a:rPr>
              <a:t>Load metrics </a:t>
            </a:r>
            <a:br>
              <a:rPr lang="en-US" sz="2800" b="1" dirty="0">
                <a:solidFill>
                  <a:schemeClr val="accent1"/>
                </a:solidFill>
                <a:latin typeface="Calibri" panose="020F0502020204030204" pitchFamily="34" charset="0"/>
                <a:cs typeface="Calibri" panose="020F0502020204030204" pitchFamily="34" charset="0"/>
              </a:rPr>
            </a:br>
            <a:r>
              <a:rPr lang="en-US" sz="2800" b="1" dirty="0">
                <a:solidFill>
                  <a:schemeClr val="accent1"/>
                </a:solidFill>
                <a:latin typeface="Calibri" panose="020F0502020204030204" pitchFamily="34" charset="0"/>
                <a:cs typeface="Calibri" panose="020F0502020204030204" pitchFamily="34" charset="0"/>
              </a:rPr>
              <a:t>evaluate models</a:t>
            </a:r>
          </a:p>
        </p:txBody>
      </p:sp>
    </p:spTree>
    <p:extLst>
      <p:ext uri="{BB962C8B-B14F-4D97-AF65-F5344CB8AC3E}">
        <p14:creationId xmlns:p14="http://schemas.microsoft.com/office/powerpoint/2010/main" val="868270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ABE30-B11B-7F42-846D-91334DC841D1}"/>
              </a:ext>
            </a:extLst>
          </p:cNvPr>
          <p:cNvSpPr>
            <a:spLocks noGrp="1"/>
          </p:cNvSpPr>
          <p:nvPr>
            <p:ph type="title"/>
          </p:nvPr>
        </p:nvSpPr>
        <p:spPr/>
        <p:txBody>
          <a:bodyPr>
            <a:normAutofit/>
          </a:bodyPr>
          <a:lstStyle/>
          <a:p>
            <a:r>
              <a:rPr lang="en-US" dirty="0"/>
              <a:t>The Illustrated Transformer</a:t>
            </a:r>
            <a:br>
              <a:rPr lang="en-US" dirty="0"/>
            </a:br>
            <a:r>
              <a:rPr lang="en-US" sz="2700" dirty="0"/>
              <a:t>Jay </a:t>
            </a:r>
            <a:r>
              <a:rPr lang="en-US" sz="2700" dirty="0" err="1"/>
              <a:t>Alammar</a:t>
            </a:r>
            <a:r>
              <a:rPr lang="en-US" sz="2700" dirty="0"/>
              <a:t> (2018)</a:t>
            </a:r>
          </a:p>
        </p:txBody>
      </p:sp>
      <p:sp>
        <p:nvSpPr>
          <p:cNvPr id="4" name="Slide Number Placeholder 3">
            <a:extLst>
              <a:ext uri="{FF2B5EF4-FFF2-40B4-BE49-F238E27FC236}">
                <a16:creationId xmlns:a16="http://schemas.microsoft.com/office/drawing/2014/main" id="{36A73B31-D967-374C-86CC-8BE9F256179E}"/>
              </a:ext>
            </a:extLst>
          </p:cNvPr>
          <p:cNvSpPr>
            <a:spLocks noGrp="1"/>
          </p:cNvSpPr>
          <p:nvPr>
            <p:ph type="sldNum" sz="quarter" idx="12"/>
          </p:nvPr>
        </p:nvSpPr>
        <p:spPr/>
        <p:txBody>
          <a:bodyPr/>
          <a:lstStyle/>
          <a:p>
            <a:fld id="{5D6FF71F-CF6A-4C46-8F9B-61D49EEA70E3}" type="slidenum">
              <a:rPr lang="en-US" smtClean="0"/>
              <a:t>34</a:t>
            </a:fld>
            <a:endParaRPr lang="en-US"/>
          </a:p>
        </p:txBody>
      </p:sp>
      <p:sp>
        <p:nvSpPr>
          <p:cNvPr id="5" name="TextBox 4">
            <a:extLst>
              <a:ext uri="{FF2B5EF4-FFF2-40B4-BE49-F238E27FC236}">
                <a16:creationId xmlns:a16="http://schemas.microsoft.com/office/drawing/2014/main" id="{1819C1B2-ECE2-4B4B-BC69-F4D6D6372936}"/>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(2018), The Illustrated Transformer,</a:t>
            </a:r>
            <a:br>
              <a:rPr lang="en-US" sz="1000" dirty="0">
                <a:solidFill>
                  <a:schemeClr val="bg1">
                    <a:lumMod val="75000"/>
                  </a:schemeClr>
                </a:solidFill>
              </a:rPr>
            </a:br>
            <a:r>
              <a:rPr lang="en-US" sz="1000" dirty="0">
                <a:solidFill>
                  <a:schemeClr val="bg1">
                    <a:lumMod val="75000"/>
                  </a:schemeClr>
                </a:solidFill>
                <a:hlinkClick r:id="rId2"/>
              </a:rPr>
              <a:t>http://jalammar.github.io/illustrated-transformer/</a:t>
            </a:r>
            <a:endParaRPr lang="en-US" sz="1000" dirty="0">
              <a:solidFill>
                <a:schemeClr val="bg1">
                  <a:lumMod val="75000"/>
                </a:schemeClr>
              </a:solidFill>
            </a:endParaRPr>
          </a:p>
        </p:txBody>
      </p:sp>
      <p:pic>
        <p:nvPicPr>
          <p:cNvPr id="6" name="Picture 5">
            <a:extLst>
              <a:ext uri="{FF2B5EF4-FFF2-40B4-BE49-F238E27FC236}">
                <a16:creationId xmlns:a16="http://schemas.microsoft.com/office/drawing/2014/main" id="{76CFB664-AAFE-1042-B071-EBDD02D78A24}"/>
              </a:ext>
            </a:extLst>
          </p:cNvPr>
          <p:cNvPicPr>
            <a:picLocks noChangeAspect="1"/>
          </p:cNvPicPr>
          <p:nvPr/>
        </p:nvPicPr>
        <p:blipFill>
          <a:blip r:embed="rId3"/>
          <a:stretch>
            <a:fillRect/>
          </a:stretch>
        </p:blipFill>
        <p:spPr>
          <a:xfrm>
            <a:off x="539737" y="2444679"/>
            <a:ext cx="11216833" cy="2928729"/>
          </a:xfrm>
          <a:prstGeom prst="rect">
            <a:avLst/>
          </a:prstGeom>
        </p:spPr>
      </p:pic>
    </p:spTree>
    <p:extLst>
      <p:ext uri="{BB962C8B-B14F-4D97-AF65-F5344CB8AC3E}">
        <p14:creationId xmlns:p14="http://schemas.microsoft.com/office/powerpoint/2010/main" val="9662611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ABE30-B11B-7F42-846D-91334DC841D1}"/>
              </a:ext>
            </a:extLst>
          </p:cNvPr>
          <p:cNvSpPr>
            <a:spLocks noGrp="1"/>
          </p:cNvSpPr>
          <p:nvPr>
            <p:ph type="title"/>
          </p:nvPr>
        </p:nvSpPr>
        <p:spPr/>
        <p:txBody>
          <a:bodyPr>
            <a:normAutofit/>
          </a:bodyPr>
          <a:lstStyle/>
          <a:p>
            <a:r>
              <a:rPr lang="en-US" dirty="0"/>
              <a:t>The Illustrated Transformer</a:t>
            </a:r>
            <a:br>
              <a:rPr lang="en-US" dirty="0"/>
            </a:br>
            <a:r>
              <a:rPr lang="en-US" sz="2700" dirty="0"/>
              <a:t>Jay </a:t>
            </a:r>
            <a:r>
              <a:rPr lang="en-US" sz="2700" dirty="0" err="1"/>
              <a:t>Alammar</a:t>
            </a:r>
            <a:r>
              <a:rPr lang="en-US" sz="2700" dirty="0"/>
              <a:t> (2018)</a:t>
            </a:r>
          </a:p>
        </p:txBody>
      </p:sp>
      <p:sp>
        <p:nvSpPr>
          <p:cNvPr id="4" name="Slide Number Placeholder 3">
            <a:extLst>
              <a:ext uri="{FF2B5EF4-FFF2-40B4-BE49-F238E27FC236}">
                <a16:creationId xmlns:a16="http://schemas.microsoft.com/office/drawing/2014/main" id="{36A73B31-D967-374C-86CC-8BE9F256179E}"/>
              </a:ext>
            </a:extLst>
          </p:cNvPr>
          <p:cNvSpPr>
            <a:spLocks noGrp="1"/>
          </p:cNvSpPr>
          <p:nvPr>
            <p:ph type="sldNum" sz="quarter" idx="12"/>
          </p:nvPr>
        </p:nvSpPr>
        <p:spPr/>
        <p:txBody>
          <a:bodyPr/>
          <a:lstStyle/>
          <a:p>
            <a:fld id="{5D6FF71F-CF6A-4C46-8F9B-61D49EEA70E3}" type="slidenum">
              <a:rPr lang="en-US" smtClean="0"/>
              <a:t>35</a:t>
            </a:fld>
            <a:endParaRPr lang="en-US"/>
          </a:p>
        </p:txBody>
      </p:sp>
      <p:sp>
        <p:nvSpPr>
          <p:cNvPr id="5" name="TextBox 4">
            <a:extLst>
              <a:ext uri="{FF2B5EF4-FFF2-40B4-BE49-F238E27FC236}">
                <a16:creationId xmlns:a16="http://schemas.microsoft.com/office/drawing/2014/main" id="{1819C1B2-ECE2-4B4B-BC69-F4D6D6372936}"/>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(2018), The Illustrated Transformer,</a:t>
            </a:r>
            <a:br>
              <a:rPr lang="en-US" sz="1000" dirty="0">
                <a:solidFill>
                  <a:schemeClr val="bg1">
                    <a:lumMod val="75000"/>
                  </a:schemeClr>
                </a:solidFill>
              </a:rPr>
            </a:br>
            <a:r>
              <a:rPr lang="en-US" sz="1000" dirty="0">
                <a:solidFill>
                  <a:schemeClr val="bg1">
                    <a:lumMod val="75000"/>
                  </a:schemeClr>
                </a:solidFill>
                <a:hlinkClick r:id="rId2"/>
              </a:rPr>
              <a:t>http://jalammar.github.io/illustrated-transformer/</a:t>
            </a:r>
            <a:endParaRPr lang="en-US" sz="1000" dirty="0">
              <a:solidFill>
                <a:schemeClr val="bg1">
                  <a:lumMod val="75000"/>
                </a:schemeClr>
              </a:solidFill>
            </a:endParaRPr>
          </a:p>
        </p:txBody>
      </p:sp>
      <p:pic>
        <p:nvPicPr>
          <p:cNvPr id="3" name="Picture 2">
            <a:extLst>
              <a:ext uri="{FF2B5EF4-FFF2-40B4-BE49-F238E27FC236}">
                <a16:creationId xmlns:a16="http://schemas.microsoft.com/office/drawing/2014/main" id="{CE06C7A1-0D50-3E4B-A984-E582E2AA8D82}"/>
              </a:ext>
            </a:extLst>
          </p:cNvPr>
          <p:cNvPicPr>
            <a:picLocks noChangeAspect="1"/>
          </p:cNvPicPr>
          <p:nvPr/>
        </p:nvPicPr>
        <p:blipFill>
          <a:blip r:embed="rId3"/>
          <a:stretch>
            <a:fillRect/>
          </a:stretch>
        </p:blipFill>
        <p:spPr>
          <a:xfrm>
            <a:off x="1933172" y="1568003"/>
            <a:ext cx="7821600" cy="4904019"/>
          </a:xfrm>
          <a:prstGeom prst="rect">
            <a:avLst/>
          </a:prstGeom>
        </p:spPr>
      </p:pic>
    </p:spTree>
    <p:extLst>
      <p:ext uri="{BB962C8B-B14F-4D97-AF65-F5344CB8AC3E}">
        <p14:creationId xmlns:p14="http://schemas.microsoft.com/office/powerpoint/2010/main" val="12601152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ABE30-B11B-7F42-846D-91334DC841D1}"/>
              </a:ext>
            </a:extLst>
          </p:cNvPr>
          <p:cNvSpPr>
            <a:spLocks noGrp="1"/>
          </p:cNvSpPr>
          <p:nvPr>
            <p:ph type="title"/>
          </p:nvPr>
        </p:nvSpPr>
        <p:spPr/>
        <p:txBody>
          <a:bodyPr>
            <a:normAutofit/>
          </a:bodyPr>
          <a:lstStyle/>
          <a:p>
            <a:r>
              <a:rPr lang="en-US" dirty="0"/>
              <a:t>The Illustrated Transformer</a:t>
            </a:r>
            <a:br>
              <a:rPr lang="en-US" dirty="0"/>
            </a:br>
            <a:r>
              <a:rPr lang="en-US" sz="2700" dirty="0"/>
              <a:t>Jay </a:t>
            </a:r>
            <a:r>
              <a:rPr lang="en-US" sz="2700" dirty="0" err="1"/>
              <a:t>Alammar</a:t>
            </a:r>
            <a:r>
              <a:rPr lang="en-US" sz="2700" dirty="0"/>
              <a:t> (2018)</a:t>
            </a:r>
          </a:p>
        </p:txBody>
      </p:sp>
      <p:sp>
        <p:nvSpPr>
          <p:cNvPr id="4" name="Slide Number Placeholder 3">
            <a:extLst>
              <a:ext uri="{FF2B5EF4-FFF2-40B4-BE49-F238E27FC236}">
                <a16:creationId xmlns:a16="http://schemas.microsoft.com/office/drawing/2014/main" id="{36A73B31-D967-374C-86CC-8BE9F256179E}"/>
              </a:ext>
            </a:extLst>
          </p:cNvPr>
          <p:cNvSpPr>
            <a:spLocks noGrp="1"/>
          </p:cNvSpPr>
          <p:nvPr>
            <p:ph type="sldNum" sz="quarter" idx="12"/>
          </p:nvPr>
        </p:nvSpPr>
        <p:spPr/>
        <p:txBody>
          <a:bodyPr/>
          <a:lstStyle/>
          <a:p>
            <a:fld id="{5D6FF71F-CF6A-4C46-8F9B-61D49EEA70E3}" type="slidenum">
              <a:rPr lang="en-US" smtClean="0"/>
              <a:t>36</a:t>
            </a:fld>
            <a:endParaRPr lang="en-US"/>
          </a:p>
        </p:txBody>
      </p:sp>
      <p:sp>
        <p:nvSpPr>
          <p:cNvPr id="5" name="TextBox 4">
            <a:extLst>
              <a:ext uri="{FF2B5EF4-FFF2-40B4-BE49-F238E27FC236}">
                <a16:creationId xmlns:a16="http://schemas.microsoft.com/office/drawing/2014/main" id="{1819C1B2-ECE2-4B4B-BC69-F4D6D6372936}"/>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(2018), The Illustrated Transformer,</a:t>
            </a:r>
            <a:br>
              <a:rPr lang="en-US" sz="1000" dirty="0">
                <a:solidFill>
                  <a:schemeClr val="bg1">
                    <a:lumMod val="75000"/>
                  </a:schemeClr>
                </a:solidFill>
              </a:rPr>
            </a:br>
            <a:r>
              <a:rPr lang="en-US" sz="1000" dirty="0">
                <a:solidFill>
                  <a:schemeClr val="bg1">
                    <a:lumMod val="75000"/>
                  </a:schemeClr>
                </a:solidFill>
                <a:hlinkClick r:id="rId2"/>
              </a:rPr>
              <a:t>http://jalammar.github.io/illustrated-transformer/</a:t>
            </a:r>
            <a:endParaRPr lang="en-US" sz="1000" dirty="0">
              <a:solidFill>
                <a:schemeClr val="bg1">
                  <a:lumMod val="75000"/>
                </a:schemeClr>
              </a:solidFill>
            </a:endParaRPr>
          </a:p>
        </p:txBody>
      </p:sp>
      <p:pic>
        <p:nvPicPr>
          <p:cNvPr id="3" name="Picture 2">
            <a:extLst>
              <a:ext uri="{FF2B5EF4-FFF2-40B4-BE49-F238E27FC236}">
                <a16:creationId xmlns:a16="http://schemas.microsoft.com/office/drawing/2014/main" id="{59FC5486-94EA-1340-8F56-A5ABF50329E3}"/>
              </a:ext>
            </a:extLst>
          </p:cNvPr>
          <p:cNvPicPr>
            <a:picLocks noChangeAspect="1"/>
          </p:cNvPicPr>
          <p:nvPr/>
        </p:nvPicPr>
        <p:blipFill>
          <a:blip r:embed="rId3"/>
          <a:stretch>
            <a:fillRect/>
          </a:stretch>
        </p:blipFill>
        <p:spPr>
          <a:xfrm>
            <a:off x="2228850" y="1466784"/>
            <a:ext cx="7734300" cy="5029200"/>
          </a:xfrm>
          <a:prstGeom prst="rect">
            <a:avLst/>
          </a:prstGeom>
        </p:spPr>
      </p:pic>
    </p:spTree>
    <p:extLst>
      <p:ext uri="{BB962C8B-B14F-4D97-AF65-F5344CB8AC3E}">
        <p14:creationId xmlns:p14="http://schemas.microsoft.com/office/powerpoint/2010/main" val="6934690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ABE30-B11B-7F42-846D-91334DC841D1}"/>
              </a:ext>
            </a:extLst>
          </p:cNvPr>
          <p:cNvSpPr>
            <a:spLocks noGrp="1"/>
          </p:cNvSpPr>
          <p:nvPr>
            <p:ph type="title"/>
          </p:nvPr>
        </p:nvSpPr>
        <p:spPr/>
        <p:txBody>
          <a:bodyPr>
            <a:normAutofit/>
          </a:bodyPr>
          <a:lstStyle/>
          <a:p>
            <a:r>
              <a:rPr lang="en-US" dirty="0"/>
              <a:t>The Illustrated Transformer</a:t>
            </a:r>
            <a:br>
              <a:rPr lang="en-US" dirty="0"/>
            </a:br>
            <a:r>
              <a:rPr lang="en-US" sz="2700" dirty="0"/>
              <a:t>Jay </a:t>
            </a:r>
            <a:r>
              <a:rPr lang="en-US" sz="2700" dirty="0" err="1"/>
              <a:t>Alammar</a:t>
            </a:r>
            <a:r>
              <a:rPr lang="en-US" sz="2700" dirty="0"/>
              <a:t> (2018)</a:t>
            </a:r>
          </a:p>
        </p:txBody>
      </p:sp>
      <p:sp>
        <p:nvSpPr>
          <p:cNvPr id="4" name="Slide Number Placeholder 3">
            <a:extLst>
              <a:ext uri="{FF2B5EF4-FFF2-40B4-BE49-F238E27FC236}">
                <a16:creationId xmlns:a16="http://schemas.microsoft.com/office/drawing/2014/main" id="{36A73B31-D967-374C-86CC-8BE9F256179E}"/>
              </a:ext>
            </a:extLst>
          </p:cNvPr>
          <p:cNvSpPr>
            <a:spLocks noGrp="1"/>
          </p:cNvSpPr>
          <p:nvPr>
            <p:ph type="sldNum" sz="quarter" idx="12"/>
          </p:nvPr>
        </p:nvSpPr>
        <p:spPr/>
        <p:txBody>
          <a:bodyPr/>
          <a:lstStyle/>
          <a:p>
            <a:fld id="{5D6FF71F-CF6A-4C46-8F9B-61D49EEA70E3}" type="slidenum">
              <a:rPr lang="en-US" smtClean="0"/>
              <a:t>37</a:t>
            </a:fld>
            <a:endParaRPr lang="en-US"/>
          </a:p>
        </p:txBody>
      </p:sp>
      <p:sp>
        <p:nvSpPr>
          <p:cNvPr id="5" name="TextBox 4">
            <a:extLst>
              <a:ext uri="{FF2B5EF4-FFF2-40B4-BE49-F238E27FC236}">
                <a16:creationId xmlns:a16="http://schemas.microsoft.com/office/drawing/2014/main" id="{1819C1B2-ECE2-4B4B-BC69-F4D6D6372936}"/>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(2018), The Illustrated Transformer,</a:t>
            </a:r>
            <a:br>
              <a:rPr lang="en-US" sz="1000" dirty="0">
                <a:solidFill>
                  <a:schemeClr val="bg1">
                    <a:lumMod val="75000"/>
                  </a:schemeClr>
                </a:solidFill>
              </a:rPr>
            </a:br>
            <a:r>
              <a:rPr lang="en-US" sz="1000" dirty="0">
                <a:solidFill>
                  <a:schemeClr val="bg1">
                    <a:lumMod val="75000"/>
                  </a:schemeClr>
                </a:solidFill>
                <a:hlinkClick r:id="rId2"/>
              </a:rPr>
              <a:t>http://jalammar.github.io/illustrated-transformer/</a:t>
            </a:r>
            <a:endParaRPr lang="en-US" sz="1000" dirty="0">
              <a:solidFill>
                <a:schemeClr val="bg1">
                  <a:lumMod val="75000"/>
                </a:schemeClr>
              </a:solidFill>
            </a:endParaRPr>
          </a:p>
        </p:txBody>
      </p:sp>
      <p:pic>
        <p:nvPicPr>
          <p:cNvPr id="3" name="Picture 2">
            <a:extLst>
              <a:ext uri="{FF2B5EF4-FFF2-40B4-BE49-F238E27FC236}">
                <a16:creationId xmlns:a16="http://schemas.microsoft.com/office/drawing/2014/main" id="{59A1AE61-8F9C-874D-A1DE-13EAA5F06BFD}"/>
              </a:ext>
            </a:extLst>
          </p:cNvPr>
          <p:cNvPicPr>
            <a:picLocks noChangeAspect="1"/>
          </p:cNvPicPr>
          <p:nvPr/>
        </p:nvPicPr>
        <p:blipFill>
          <a:blip r:embed="rId3"/>
          <a:stretch>
            <a:fillRect/>
          </a:stretch>
        </p:blipFill>
        <p:spPr>
          <a:xfrm>
            <a:off x="1731207" y="1687804"/>
            <a:ext cx="8828544" cy="4570332"/>
          </a:xfrm>
          <a:prstGeom prst="rect">
            <a:avLst/>
          </a:prstGeom>
        </p:spPr>
      </p:pic>
    </p:spTree>
    <p:extLst>
      <p:ext uri="{BB962C8B-B14F-4D97-AF65-F5344CB8AC3E}">
        <p14:creationId xmlns:p14="http://schemas.microsoft.com/office/powerpoint/2010/main" val="28473033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ABE30-B11B-7F42-846D-91334DC841D1}"/>
              </a:ext>
            </a:extLst>
          </p:cNvPr>
          <p:cNvSpPr>
            <a:spLocks noGrp="1"/>
          </p:cNvSpPr>
          <p:nvPr>
            <p:ph type="title"/>
          </p:nvPr>
        </p:nvSpPr>
        <p:spPr/>
        <p:txBody>
          <a:bodyPr>
            <a:normAutofit/>
          </a:bodyPr>
          <a:lstStyle/>
          <a:p>
            <a:r>
              <a:rPr lang="en-US" dirty="0"/>
              <a:t>The Illustrated Transformer</a:t>
            </a:r>
            <a:br>
              <a:rPr lang="en-US" dirty="0"/>
            </a:br>
            <a:r>
              <a:rPr lang="en-US" sz="2700" dirty="0"/>
              <a:t>Jay </a:t>
            </a:r>
            <a:r>
              <a:rPr lang="en-US" sz="2700" dirty="0" err="1"/>
              <a:t>Alammar</a:t>
            </a:r>
            <a:r>
              <a:rPr lang="en-US" sz="2700" dirty="0"/>
              <a:t> (2018)</a:t>
            </a:r>
          </a:p>
        </p:txBody>
      </p:sp>
      <p:sp>
        <p:nvSpPr>
          <p:cNvPr id="4" name="Slide Number Placeholder 3">
            <a:extLst>
              <a:ext uri="{FF2B5EF4-FFF2-40B4-BE49-F238E27FC236}">
                <a16:creationId xmlns:a16="http://schemas.microsoft.com/office/drawing/2014/main" id="{36A73B31-D967-374C-86CC-8BE9F256179E}"/>
              </a:ext>
            </a:extLst>
          </p:cNvPr>
          <p:cNvSpPr>
            <a:spLocks noGrp="1"/>
          </p:cNvSpPr>
          <p:nvPr>
            <p:ph type="sldNum" sz="quarter" idx="12"/>
          </p:nvPr>
        </p:nvSpPr>
        <p:spPr/>
        <p:txBody>
          <a:bodyPr/>
          <a:lstStyle/>
          <a:p>
            <a:fld id="{5D6FF71F-CF6A-4C46-8F9B-61D49EEA70E3}" type="slidenum">
              <a:rPr lang="en-US" smtClean="0"/>
              <a:t>38</a:t>
            </a:fld>
            <a:endParaRPr lang="en-US"/>
          </a:p>
        </p:txBody>
      </p:sp>
      <p:sp>
        <p:nvSpPr>
          <p:cNvPr id="5" name="TextBox 4">
            <a:extLst>
              <a:ext uri="{FF2B5EF4-FFF2-40B4-BE49-F238E27FC236}">
                <a16:creationId xmlns:a16="http://schemas.microsoft.com/office/drawing/2014/main" id="{1819C1B2-ECE2-4B4B-BC69-F4D6D6372936}"/>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(2018), The Illustrated Transformer,</a:t>
            </a:r>
            <a:br>
              <a:rPr lang="en-US" sz="1000" dirty="0">
                <a:solidFill>
                  <a:schemeClr val="bg1">
                    <a:lumMod val="75000"/>
                  </a:schemeClr>
                </a:solidFill>
              </a:rPr>
            </a:br>
            <a:r>
              <a:rPr lang="en-US" sz="1000" dirty="0">
                <a:solidFill>
                  <a:schemeClr val="bg1">
                    <a:lumMod val="75000"/>
                  </a:schemeClr>
                </a:solidFill>
                <a:hlinkClick r:id="rId2"/>
              </a:rPr>
              <a:t>http://jalammar.github.io/illustrated-transformer/</a:t>
            </a:r>
            <a:endParaRPr lang="en-US" sz="1000" dirty="0">
              <a:solidFill>
                <a:schemeClr val="bg1">
                  <a:lumMod val="75000"/>
                </a:schemeClr>
              </a:solidFill>
            </a:endParaRPr>
          </a:p>
        </p:txBody>
      </p:sp>
      <p:pic>
        <p:nvPicPr>
          <p:cNvPr id="3" name="Picture 2">
            <a:extLst>
              <a:ext uri="{FF2B5EF4-FFF2-40B4-BE49-F238E27FC236}">
                <a16:creationId xmlns:a16="http://schemas.microsoft.com/office/drawing/2014/main" id="{2EAE4D36-5B82-0843-BCAE-A8E7F4E90E20}"/>
              </a:ext>
            </a:extLst>
          </p:cNvPr>
          <p:cNvPicPr>
            <a:picLocks noChangeAspect="1"/>
          </p:cNvPicPr>
          <p:nvPr/>
        </p:nvPicPr>
        <p:blipFill>
          <a:blip r:embed="rId3"/>
          <a:stretch>
            <a:fillRect/>
          </a:stretch>
        </p:blipFill>
        <p:spPr>
          <a:xfrm>
            <a:off x="619854" y="2248353"/>
            <a:ext cx="11136716" cy="3526204"/>
          </a:xfrm>
          <a:prstGeom prst="rect">
            <a:avLst/>
          </a:prstGeom>
        </p:spPr>
      </p:pic>
    </p:spTree>
    <p:extLst>
      <p:ext uri="{BB962C8B-B14F-4D97-AF65-F5344CB8AC3E}">
        <p14:creationId xmlns:p14="http://schemas.microsoft.com/office/powerpoint/2010/main" val="13414246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ABE30-B11B-7F42-846D-91334DC841D1}"/>
              </a:ext>
            </a:extLst>
          </p:cNvPr>
          <p:cNvSpPr>
            <a:spLocks noGrp="1"/>
          </p:cNvSpPr>
          <p:nvPr>
            <p:ph type="title"/>
          </p:nvPr>
        </p:nvSpPr>
        <p:spPr/>
        <p:txBody>
          <a:bodyPr>
            <a:normAutofit/>
          </a:bodyPr>
          <a:lstStyle/>
          <a:p>
            <a:r>
              <a:rPr lang="en-US" dirty="0"/>
              <a:t>The Illustrated Transformer</a:t>
            </a:r>
            <a:br>
              <a:rPr lang="en-US" dirty="0"/>
            </a:br>
            <a:r>
              <a:rPr lang="en-US" sz="2700" dirty="0"/>
              <a:t>Jay </a:t>
            </a:r>
            <a:r>
              <a:rPr lang="en-US" sz="2700" dirty="0" err="1"/>
              <a:t>Alammar</a:t>
            </a:r>
            <a:r>
              <a:rPr lang="en-US" sz="2700" dirty="0"/>
              <a:t> (2018)</a:t>
            </a:r>
          </a:p>
        </p:txBody>
      </p:sp>
      <p:sp>
        <p:nvSpPr>
          <p:cNvPr id="4" name="Slide Number Placeholder 3">
            <a:extLst>
              <a:ext uri="{FF2B5EF4-FFF2-40B4-BE49-F238E27FC236}">
                <a16:creationId xmlns:a16="http://schemas.microsoft.com/office/drawing/2014/main" id="{36A73B31-D967-374C-86CC-8BE9F256179E}"/>
              </a:ext>
            </a:extLst>
          </p:cNvPr>
          <p:cNvSpPr>
            <a:spLocks noGrp="1"/>
          </p:cNvSpPr>
          <p:nvPr>
            <p:ph type="sldNum" sz="quarter" idx="12"/>
          </p:nvPr>
        </p:nvSpPr>
        <p:spPr/>
        <p:txBody>
          <a:bodyPr/>
          <a:lstStyle/>
          <a:p>
            <a:fld id="{5D6FF71F-CF6A-4C46-8F9B-61D49EEA70E3}" type="slidenum">
              <a:rPr lang="en-US" smtClean="0"/>
              <a:t>39</a:t>
            </a:fld>
            <a:endParaRPr lang="en-US"/>
          </a:p>
        </p:txBody>
      </p:sp>
      <p:sp>
        <p:nvSpPr>
          <p:cNvPr id="5" name="TextBox 4">
            <a:extLst>
              <a:ext uri="{FF2B5EF4-FFF2-40B4-BE49-F238E27FC236}">
                <a16:creationId xmlns:a16="http://schemas.microsoft.com/office/drawing/2014/main" id="{1819C1B2-ECE2-4B4B-BC69-F4D6D6372936}"/>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(2018), The Illustrated Transformer,</a:t>
            </a:r>
            <a:br>
              <a:rPr lang="en-US" sz="1000" dirty="0">
                <a:solidFill>
                  <a:schemeClr val="bg1">
                    <a:lumMod val="75000"/>
                  </a:schemeClr>
                </a:solidFill>
              </a:rPr>
            </a:br>
            <a:r>
              <a:rPr lang="en-US" sz="1000" dirty="0">
                <a:solidFill>
                  <a:schemeClr val="bg1">
                    <a:lumMod val="75000"/>
                  </a:schemeClr>
                </a:solidFill>
                <a:hlinkClick r:id="rId2"/>
              </a:rPr>
              <a:t>http://jalammar.github.io/illustrated-transformer/</a:t>
            </a:r>
            <a:endParaRPr lang="en-US" sz="1000" dirty="0">
              <a:solidFill>
                <a:schemeClr val="bg1">
                  <a:lumMod val="75000"/>
                </a:schemeClr>
              </a:solidFill>
            </a:endParaRPr>
          </a:p>
        </p:txBody>
      </p:sp>
      <p:pic>
        <p:nvPicPr>
          <p:cNvPr id="3" name="Picture 2">
            <a:extLst>
              <a:ext uri="{FF2B5EF4-FFF2-40B4-BE49-F238E27FC236}">
                <a16:creationId xmlns:a16="http://schemas.microsoft.com/office/drawing/2014/main" id="{2CA94949-EC24-AE49-AA82-AE66182674D7}"/>
              </a:ext>
            </a:extLst>
          </p:cNvPr>
          <p:cNvPicPr>
            <a:picLocks noChangeAspect="1"/>
          </p:cNvPicPr>
          <p:nvPr/>
        </p:nvPicPr>
        <p:blipFill>
          <a:blip r:embed="rId3"/>
          <a:stretch>
            <a:fillRect/>
          </a:stretch>
        </p:blipFill>
        <p:spPr>
          <a:xfrm>
            <a:off x="611021" y="3114774"/>
            <a:ext cx="11145549" cy="1325563"/>
          </a:xfrm>
          <a:prstGeom prst="rect">
            <a:avLst/>
          </a:prstGeom>
        </p:spPr>
      </p:pic>
      <p:sp>
        <p:nvSpPr>
          <p:cNvPr id="7" name="TextBox 6">
            <a:extLst>
              <a:ext uri="{FF2B5EF4-FFF2-40B4-BE49-F238E27FC236}">
                <a16:creationId xmlns:a16="http://schemas.microsoft.com/office/drawing/2014/main" id="{D605FA52-767D-3446-B019-74CCD9EF7E5C}"/>
              </a:ext>
            </a:extLst>
          </p:cNvPr>
          <p:cNvSpPr txBox="1"/>
          <p:nvPr/>
        </p:nvSpPr>
        <p:spPr>
          <a:xfrm>
            <a:off x="1417623" y="5147347"/>
            <a:ext cx="10222523" cy="707886"/>
          </a:xfrm>
          <a:prstGeom prst="rect">
            <a:avLst/>
          </a:prstGeom>
          <a:noFill/>
        </p:spPr>
        <p:txBody>
          <a:bodyPr wrap="square">
            <a:spAutoFit/>
          </a:bodyPr>
          <a:lstStyle/>
          <a:p>
            <a:r>
              <a:rPr lang="en-US" sz="4000" dirty="0"/>
              <a:t>Each </a:t>
            </a:r>
            <a:r>
              <a:rPr lang="en-US" sz="4000" dirty="0">
                <a:solidFill>
                  <a:schemeClr val="accent6">
                    <a:lumMod val="75000"/>
                  </a:schemeClr>
                </a:solidFill>
              </a:rPr>
              <a:t>word</a:t>
            </a:r>
            <a:r>
              <a:rPr lang="en-US" sz="4000" dirty="0"/>
              <a:t> is </a:t>
            </a:r>
            <a:r>
              <a:rPr lang="en-US" sz="4000" dirty="0">
                <a:solidFill>
                  <a:srgbClr val="C00000"/>
                </a:solidFill>
              </a:rPr>
              <a:t>embedded</a:t>
            </a:r>
            <a:r>
              <a:rPr lang="en-US" sz="4000" dirty="0"/>
              <a:t> into a </a:t>
            </a:r>
            <a:r>
              <a:rPr lang="en-US" sz="4000" dirty="0">
                <a:solidFill>
                  <a:srgbClr val="C00000"/>
                </a:solidFill>
              </a:rPr>
              <a:t>vector</a:t>
            </a:r>
            <a:r>
              <a:rPr lang="en-US" sz="4000" dirty="0"/>
              <a:t> of size </a:t>
            </a:r>
            <a:r>
              <a:rPr lang="en-US" sz="4000" dirty="0">
                <a:solidFill>
                  <a:srgbClr val="C00000"/>
                </a:solidFill>
              </a:rPr>
              <a:t>512</a:t>
            </a:r>
            <a:r>
              <a:rPr lang="en-US" sz="4000" dirty="0"/>
              <a:t>.</a:t>
            </a:r>
          </a:p>
        </p:txBody>
      </p:sp>
    </p:spTree>
    <p:extLst>
      <p:ext uri="{BB962C8B-B14F-4D97-AF65-F5344CB8AC3E}">
        <p14:creationId xmlns:p14="http://schemas.microsoft.com/office/powerpoint/2010/main" val="17068931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DA260-D82C-834A-A2BC-FCBAD5A4CC28}"/>
              </a:ext>
            </a:extLst>
          </p:cNvPr>
          <p:cNvSpPr>
            <a:spLocks noGrp="1"/>
          </p:cNvSpPr>
          <p:nvPr>
            <p:ph type="title"/>
          </p:nvPr>
        </p:nvSpPr>
        <p:spPr>
          <a:xfrm>
            <a:off x="534389" y="107394"/>
            <a:ext cx="11222181" cy="903987"/>
          </a:xfrm>
        </p:spPr>
        <p:txBody>
          <a:bodyPr>
            <a:normAutofit/>
          </a:bodyPr>
          <a:lstStyle/>
          <a:p>
            <a:r>
              <a:rPr lang="en-US" dirty="0"/>
              <a:t>Syllabus</a:t>
            </a:r>
          </a:p>
        </p:txBody>
      </p:sp>
      <p:sp>
        <p:nvSpPr>
          <p:cNvPr id="3" name="Content Placeholder 2">
            <a:extLst>
              <a:ext uri="{FF2B5EF4-FFF2-40B4-BE49-F238E27FC236}">
                <a16:creationId xmlns:a16="http://schemas.microsoft.com/office/drawing/2014/main" id="{365F60FD-04E7-6242-8CFB-A2F0A9F585AB}"/>
              </a:ext>
            </a:extLst>
          </p:cNvPr>
          <p:cNvSpPr>
            <a:spLocks noGrp="1"/>
          </p:cNvSpPr>
          <p:nvPr>
            <p:ph idx="1"/>
          </p:nvPr>
        </p:nvSpPr>
        <p:spPr>
          <a:xfrm>
            <a:off x="534389" y="1039092"/>
            <a:ext cx="11222181" cy="5683804"/>
          </a:xfrm>
        </p:spPr>
        <p:txBody>
          <a:bodyPr>
            <a:noAutofit/>
          </a:bodyPr>
          <a:lstStyle/>
          <a:p>
            <a:pPr marL="0" indent="0">
              <a:spcAft>
                <a:spcPts val="1200"/>
              </a:spcAft>
              <a:buNone/>
            </a:pPr>
            <a:r>
              <a:rPr lang="en-US" altLang="zh-TW" sz="2800" dirty="0"/>
              <a:t>Week    Date    Subject/Topics</a:t>
            </a:r>
          </a:p>
          <a:p>
            <a:pPr marL="0" indent="0">
              <a:buNone/>
            </a:pPr>
            <a:r>
              <a:rPr lang="en-US" sz="2800" dirty="0"/>
              <a:t>13   2022/05/17   Question Answering and Dialogue Systems</a:t>
            </a:r>
          </a:p>
          <a:p>
            <a:pPr marL="0" indent="0">
              <a:buNone/>
            </a:pPr>
            <a:r>
              <a:rPr lang="en-US" sz="2800" dirty="0"/>
              <a:t>14   2022/05/24   Deep Learning, Transfer Learning, </a:t>
            </a:r>
            <a:br>
              <a:rPr lang="en-US" sz="2800" dirty="0"/>
            </a:br>
            <a:r>
              <a:rPr lang="en-US" sz="2800" dirty="0"/>
              <a:t>                                Zero-Shot, and Few-Shot Learning for Text Analytics</a:t>
            </a:r>
          </a:p>
          <a:p>
            <a:pPr marL="0" indent="0">
              <a:buNone/>
            </a:pPr>
            <a:r>
              <a:rPr lang="en-US" sz="2800" dirty="0">
                <a:solidFill>
                  <a:schemeClr val="accent2">
                    <a:lumMod val="75000"/>
                  </a:schemeClr>
                </a:solidFill>
              </a:rPr>
              <a:t>15   2022/05/31   Final Project Report I</a:t>
            </a:r>
          </a:p>
          <a:p>
            <a:pPr marL="0" indent="0">
              <a:buNone/>
            </a:pPr>
            <a:r>
              <a:rPr lang="en-US" sz="2800" dirty="0">
                <a:solidFill>
                  <a:schemeClr val="accent2">
                    <a:lumMod val="75000"/>
                  </a:schemeClr>
                </a:solidFill>
              </a:rPr>
              <a:t>16   2022/06/07   Final Project Report II</a:t>
            </a:r>
          </a:p>
          <a:p>
            <a:pPr marL="0" indent="0">
              <a:buNone/>
            </a:pPr>
            <a:r>
              <a:rPr lang="en-US" sz="2800" dirty="0"/>
              <a:t>17   2022/06/14   Self-learning</a:t>
            </a:r>
          </a:p>
          <a:p>
            <a:pPr marL="0" indent="0">
              <a:buNone/>
            </a:pPr>
            <a:r>
              <a:rPr lang="en-US" sz="2800" dirty="0"/>
              <a:t>18   2022/06/21   Self-learning</a:t>
            </a:r>
          </a:p>
          <a:p>
            <a:pPr marL="0" indent="0">
              <a:buNone/>
            </a:pPr>
            <a:endParaRPr lang="en-US" sz="2800" dirty="0"/>
          </a:p>
          <a:p>
            <a:endParaRPr lang="en-US" dirty="0"/>
          </a:p>
        </p:txBody>
      </p:sp>
      <p:sp>
        <p:nvSpPr>
          <p:cNvPr id="4" name="Slide Number Placeholder 3">
            <a:extLst>
              <a:ext uri="{FF2B5EF4-FFF2-40B4-BE49-F238E27FC236}">
                <a16:creationId xmlns:a16="http://schemas.microsoft.com/office/drawing/2014/main" id="{7C70E0B2-0864-5F44-9C79-2EC8070A3978}"/>
              </a:ext>
            </a:extLst>
          </p:cNvPr>
          <p:cNvSpPr>
            <a:spLocks noGrp="1"/>
          </p:cNvSpPr>
          <p:nvPr>
            <p:ph type="sldNum" sz="quarter" idx="12"/>
          </p:nvPr>
        </p:nvSpPr>
        <p:spPr/>
        <p:txBody>
          <a:bodyPr/>
          <a:lstStyle/>
          <a:p>
            <a:fld id="{5D6FF71F-CF6A-4C46-8F9B-61D49EEA70E3}" type="slidenum">
              <a:rPr lang="en-US" smtClean="0"/>
              <a:t>4</a:t>
            </a:fld>
            <a:endParaRPr lang="en-US"/>
          </a:p>
        </p:txBody>
      </p:sp>
      <p:pic>
        <p:nvPicPr>
          <p:cNvPr id="7" name="Picture 6">
            <a:extLst>
              <a:ext uri="{FF2B5EF4-FFF2-40B4-BE49-F238E27FC236}">
                <a16:creationId xmlns:a16="http://schemas.microsoft.com/office/drawing/2014/main" id="{95C0774D-A256-BA43-877D-8F5FD06E48B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29194" y="137553"/>
            <a:ext cx="962066" cy="620688"/>
          </a:xfrm>
          <a:prstGeom prst="rect">
            <a:avLst/>
          </a:prstGeom>
        </p:spPr>
      </p:pic>
      <p:pic>
        <p:nvPicPr>
          <p:cNvPr id="8" name="Picture 7">
            <a:extLst>
              <a:ext uri="{FF2B5EF4-FFF2-40B4-BE49-F238E27FC236}">
                <a16:creationId xmlns:a16="http://schemas.microsoft.com/office/drawing/2014/main" id="{F4EE8C73-3AA1-EA46-A8F6-0F326BF9EB1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128086" y="811230"/>
            <a:ext cx="964282" cy="235043"/>
          </a:xfrm>
          <a:prstGeom prst="rect">
            <a:avLst/>
          </a:prstGeom>
        </p:spPr>
      </p:pic>
    </p:spTree>
    <p:extLst>
      <p:ext uri="{BB962C8B-B14F-4D97-AF65-F5344CB8AC3E}">
        <p14:creationId xmlns:p14="http://schemas.microsoft.com/office/powerpoint/2010/main" val="16735941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ABE30-B11B-7F42-846D-91334DC841D1}"/>
              </a:ext>
            </a:extLst>
          </p:cNvPr>
          <p:cNvSpPr>
            <a:spLocks noGrp="1"/>
          </p:cNvSpPr>
          <p:nvPr>
            <p:ph type="title"/>
          </p:nvPr>
        </p:nvSpPr>
        <p:spPr/>
        <p:txBody>
          <a:bodyPr>
            <a:normAutofit/>
          </a:bodyPr>
          <a:lstStyle/>
          <a:p>
            <a:r>
              <a:rPr lang="en-US" dirty="0"/>
              <a:t>The Illustrated Transformer</a:t>
            </a:r>
            <a:br>
              <a:rPr lang="en-US" dirty="0"/>
            </a:br>
            <a:r>
              <a:rPr lang="en-US" sz="2700" dirty="0"/>
              <a:t>Jay </a:t>
            </a:r>
            <a:r>
              <a:rPr lang="en-US" sz="2700" dirty="0" err="1"/>
              <a:t>Alammar</a:t>
            </a:r>
            <a:r>
              <a:rPr lang="en-US" sz="2700" dirty="0"/>
              <a:t> (2018)</a:t>
            </a:r>
          </a:p>
        </p:txBody>
      </p:sp>
      <p:sp>
        <p:nvSpPr>
          <p:cNvPr id="4" name="Slide Number Placeholder 3">
            <a:extLst>
              <a:ext uri="{FF2B5EF4-FFF2-40B4-BE49-F238E27FC236}">
                <a16:creationId xmlns:a16="http://schemas.microsoft.com/office/drawing/2014/main" id="{36A73B31-D967-374C-86CC-8BE9F256179E}"/>
              </a:ext>
            </a:extLst>
          </p:cNvPr>
          <p:cNvSpPr>
            <a:spLocks noGrp="1"/>
          </p:cNvSpPr>
          <p:nvPr>
            <p:ph type="sldNum" sz="quarter" idx="12"/>
          </p:nvPr>
        </p:nvSpPr>
        <p:spPr/>
        <p:txBody>
          <a:bodyPr/>
          <a:lstStyle/>
          <a:p>
            <a:fld id="{5D6FF71F-CF6A-4C46-8F9B-61D49EEA70E3}" type="slidenum">
              <a:rPr lang="en-US" smtClean="0"/>
              <a:t>40</a:t>
            </a:fld>
            <a:endParaRPr lang="en-US"/>
          </a:p>
        </p:txBody>
      </p:sp>
      <p:sp>
        <p:nvSpPr>
          <p:cNvPr id="5" name="TextBox 4">
            <a:extLst>
              <a:ext uri="{FF2B5EF4-FFF2-40B4-BE49-F238E27FC236}">
                <a16:creationId xmlns:a16="http://schemas.microsoft.com/office/drawing/2014/main" id="{1819C1B2-ECE2-4B4B-BC69-F4D6D6372936}"/>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(2018), The Illustrated Transformer,</a:t>
            </a:r>
            <a:br>
              <a:rPr lang="en-US" sz="1000" dirty="0">
                <a:solidFill>
                  <a:schemeClr val="bg1">
                    <a:lumMod val="75000"/>
                  </a:schemeClr>
                </a:solidFill>
              </a:rPr>
            </a:br>
            <a:r>
              <a:rPr lang="en-US" sz="1000" dirty="0">
                <a:solidFill>
                  <a:schemeClr val="bg1">
                    <a:lumMod val="75000"/>
                  </a:schemeClr>
                </a:solidFill>
                <a:hlinkClick r:id="rId2"/>
              </a:rPr>
              <a:t>http://jalammar.github.io/illustrated-transformer/</a:t>
            </a:r>
            <a:endParaRPr lang="en-US" sz="1000" dirty="0">
              <a:solidFill>
                <a:schemeClr val="bg1">
                  <a:lumMod val="75000"/>
                </a:schemeClr>
              </a:solidFill>
            </a:endParaRPr>
          </a:p>
        </p:txBody>
      </p:sp>
      <p:pic>
        <p:nvPicPr>
          <p:cNvPr id="3" name="Picture 2">
            <a:extLst>
              <a:ext uri="{FF2B5EF4-FFF2-40B4-BE49-F238E27FC236}">
                <a16:creationId xmlns:a16="http://schemas.microsoft.com/office/drawing/2014/main" id="{6803ABD8-7EC2-8D4F-9203-A46D7512EFCE}"/>
              </a:ext>
            </a:extLst>
          </p:cNvPr>
          <p:cNvPicPr>
            <a:picLocks noChangeAspect="1"/>
          </p:cNvPicPr>
          <p:nvPr/>
        </p:nvPicPr>
        <p:blipFill>
          <a:blip r:embed="rId3"/>
          <a:stretch>
            <a:fillRect/>
          </a:stretch>
        </p:blipFill>
        <p:spPr>
          <a:xfrm>
            <a:off x="1919326" y="1461568"/>
            <a:ext cx="7849291" cy="5034573"/>
          </a:xfrm>
          <a:prstGeom prst="rect">
            <a:avLst/>
          </a:prstGeom>
        </p:spPr>
      </p:pic>
    </p:spTree>
    <p:extLst>
      <p:ext uri="{BB962C8B-B14F-4D97-AF65-F5344CB8AC3E}">
        <p14:creationId xmlns:p14="http://schemas.microsoft.com/office/powerpoint/2010/main" val="33090988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ABE30-B11B-7F42-846D-91334DC841D1}"/>
              </a:ext>
            </a:extLst>
          </p:cNvPr>
          <p:cNvSpPr>
            <a:spLocks noGrp="1"/>
          </p:cNvSpPr>
          <p:nvPr>
            <p:ph type="title"/>
          </p:nvPr>
        </p:nvSpPr>
        <p:spPr/>
        <p:txBody>
          <a:bodyPr>
            <a:normAutofit/>
          </a:bodyPr>
          <a:lstStyle/>
          <a:p>
            <a:r>
              <a:rPr lang="en-US" dirty="0"/>
              <a:t>The Illustrated Transformer</a:t>
            </a:r>
            <a:br>
              <a:rPr lang="en-US" dirty="0"/>
            </a:br>
            <a:r>
              <a:rPr lang="en-US" sz="2700" dirty="0"/>
              <a:t>Jay </a:t>
            </a:r>
            <a:r>
              <a:rPr lang="en-US" sz="2700" dirty="0" err="1"/>
              <a:t>Alammar</a:t>
            </a:r>
            <a:r>
              <a:rPr lang="en-US" sz="2700" dirty="0"/>
              <a:t> (2018)</a:t>
            </a:r>
          </a:p>
        </p:txBody>
      </p:sp>
      <p:sp>
        <p:nvSpPr>
          <p:cNvPr id="4" name="Slide Number Placeholder 3">
            <a:extLst>
              <a:ext uri="{FF2B5EF4-FFF2-40B4-BE49-F238E27FC236}">
                <a16:creationId xmlns:a16="http://schemas.microsoft.com/office/drawing/2014/main" id="{36A73B31-D967-374C-86CC-8BE9F256179E}"/>
              </a:ext>
            </a:extLst>
          </p:cNvPr>
          <p:cNvSpPr>
            <a:spLocks noGrp="1"/>
          </p:cNvSpPr>
          <p:nvPr>
            <p:ph type="sldNum" sz="quarter" idx="12"/>
          </p:nvPr>
        </p:nvSpPr>
        <p:spPr/>
        <p:txBody>
          <a:bodyPr/>
          <a:lstStyle/>
          <a:p>
            <a:fld id="{5D6FF71F-CF6A-4C46-8F9B-61D49EEA70E3}" type="slidenum">
              <a:rPr lang="en-US" smtClean="0"/>
              <a:t>41</a:t>
            </a:fld>
            <a:endParaRPr lang="en-US"/>
          </a:p>
        </p:txBody>
      </p:sp>
      <p:sp>
        <p:nvSpPr>
          <p:cNvPr id="5" name="TextBox 4">
            <a:extLst>
              <a:ext uri="{FF2B5EF4-FFF2-40B4-BE49-F238E27FC236}">
                <a16:creationId xmlns:a16="http://schemas.microsoft.com/office/drawing/2014/main" id="{1819C1B2-ECE2-4B4B-BC69-F4D6D6372936}"/>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(2018), The Illustrated Transformer,</a:t>
            </a:r>
            <a:br>
              <a:rPr lang="en-US" sz="1000" dirty="0">
                <a:solidFill>
                  <a:schemeClr val="bg1">
                    <a:lumMod val="75000"/>
                  </a:schemeClr>
                </a:solidFill>
              </a:rPr>
            </a:br>
            <a:r>
              <a:rPr lang="en-US" sz="1000" dirty="0">
                <a:solidFill>
                  <a:schemeClr val="bg1">
                    <a:lumMod val="75000"/>
                  </a:schemeClr>
                </a:solidFill>
                <a:hlinkClick r:id="rId2"/>
              </a:rPr>
              <a:t>http://jalammar.github.io/illustrated-transformer/</a:t>
            </a:r>
            <a:endParaRPr lang="en-US" sz="1000" dirty="0">
              <a:solidFill>
                <a:schemeClr val="bg1">
                  <a:lumMod val="75000"/>
                </a:schemeClr>
              </a:solidFill>
            </a:endParaRPr>
          </a:p>
        </p:txBody>
      </p:sp>
      <p:pic>
        <p:nvPicPr>
          <p:cNvPr id="3" name="Picture 2">
            <a:extLst>
              <a:ext uri="{FF2B5EF4-FFF2-40B4-BE49-F238E27FC236}">
                <a16:creationId xmlns:a16="http://schemas.microsoft.com/office/drawing/2014/main" id="{2649059A-73BD-2348-97FB-914F210F8E75}"/>
              </a:ext>
            </a:extLst>
          </p:cNvPr>
          <p:cNvPicPr>
            <a:picLocks noChangeAspect="1"/>
          </p:cNvPicPr>
          <p:nvPr/>
        </p:nvPicPr>
        <p:blipFill>
          <a:blip r:embed="rId3"/>
          <a:stretch>
            <a:fillRect/>
          </a:stretch>
        </p:blipFill>
        <p:spPr>
          <a:xfrm>
            <a:off x="2137738" y="1569294"/>
            <a:ext cx="7916523" cy="4807352"/>
          </a:xfrm>
          <a:prstGeom prst="rect">
            <a:avLst/>
          </a:prstGeom>
        </p:spPr>
      </p:pic>
    </p:spTree>
    <p:extLst>
      <p:ext uri="{BB962C8B-B14F-4D97-AF65-F5344CB8AC3E}">
        <p14:creationId xmlns:p14="http://schemas.microsoft.com/office/powerpoint/2010/main" val="8937005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ABE30-B11B-7F42-846D-91334DC841D1}"/>
              </a:ext>
            </a:extLst>
          </p:cNvPr>
          <p:cNvSpPr>
            <a:spLocks noGrp="1"/>
          </p:cNvSpPr>
          <p:nvPr>
            <p:ph type="title"/>
          </p:nvPr>
        </p:nvSpPr>
        <p:spPr/>
        <p:txBody>
          <a:bodyPr>
            <a:normAutofit/>
          </a:bodyPr>
          <a:lstStyle/>
          <a:p>
            <a:r>
              <a:rPr lang="en-US" dirty="0"/>
              <a:t>The Illustrated Transformer</a:t>
            </a:r>
            <a:br>
              <a:rPr lang="en-US" dirty="0"/>
            </a:br>
            <a:r>
              <a:rPr lang="en-US" sz="2700" dirty="0"/>
              <a:t>Jay </a:t>
            </a:r>
            <a:r>
              <a:rPr lang="en-US" sz="2700" dirty="0" err="1"/>
              <a:t>Alammar</a:t>
            </a:r>
            <a:r>
              <a:rPr lang="en-US" sz="2700" dirty="0"/>
              <a:t> (2018)</a:t>
            </a:r>
          </a:p>
        </p:txBody>
      </p:sp>
      <p:sp>
        <p:nvSpPr>
          <p:cNvPr id="4" name="Slide Number Placeholder 3">
            <a:extLst>
              <a:ext uri="{FF2B5EF4-FFF2-40B4-BE49-F238E27FC236}">
                <a16:creationId xmlns:a16="http://schemas.microsoft.com/office/drawing/2014/main" id="{36A73B31-D967-374C-86CC-8BE9F256179E}"/>
              </a:ext>
            </a:extLst>
          </p:cNvPr>
          <p:cNvSpPr>
            <a:spLocks noGrp="1"/>
          </p:cNvSpPr>
          <p:nvPr>
            <p:ph type="sldNum" sz="quarter" idx="12"/>
          </p:nvPr>
        </p:nvSpPr>
        <p:spPr/>
        <p:txBody>
          <a:bodyPr/>
          <a:lstStyle/>
          <a:p>
            <a:fld id="{5D6FF71F-CF6A-4C46-8F9B-61D49EEA70E3}" type="slidenum">
              <a:rPr lang="en-US" smtClean="0"/>
              <a:t>42</a:t>
            </a:fld>
            <a:endParaRPr lang="en-US"/>
          </a:p>
        </p:txBody>
      </p:sp>
      <p:sp>
        <p:nvSpPr>
          <p:cNvPr id="5" name="TextBox 4">
            <a:extLst>
              <a:ext uri="{FF2B5EF4-FFF2-40B4-BE49-F238E27FC236}">
                <a16:creationId xmlns:a16="http://schemas.microsoft.com/office/drawing/2014/main" id="{1819C1B2-ECE2-4B4B-BC69-F4D6D6372936}"/>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(2018), The Illustrated Transformer,</a:t>
            </a:r>
            <a:br>
              <a:rPr lang="en-US" sz="1000" dirty="0">
                <a:solidFill>
                  <a:schemeClr val="bg1">
                    <a:lumMod val="75000"/>
                  </a:schemeClr>
                </a:solidFill>
              </a:rPr>
            </a:br>
            <a:r>
              <a:rPr lang="en-US" sz="1000" dirty="0">
                <a:solidFill>
                  <a:schemeClr val="bg1">
                    <a:lumMod val="75000"/>
                  </a:schemeClr>
                </a:solidFill>
                <a:hlinkClick r:id="rId2"/>
              </a:rPr>
              <a:t>http://jalammar.github.io/illustrated-transformer/</a:t>
            </a:r>
            <a:endParaRPr lang="en-US" sz="1000" dirty="0">
              <a:solidFill>
                <a:schemeClr val="bg1">
                  <a:lumMod val="75000"/>
                </a:schemeClr>
              </a:solidFill>
            </a:endParaRPr>
          </a:p>
        </p:txBody>
      </p:sp>
      <p:pic>
        <p:nvPicPr>
          <p:cNvPr id="3" name="Picture 2">
            <a:extLst>
              <a:ext uri="{FF2B5EF4-FFF2-40B4-BE49-F238E27FC236}">
                <a16:creationId xmlns:a16="http://schemas.microsoft.com/office/drawing/2014/main" id="{25F3AC2C-5B7F-224E-8B60-1154CBD75FC8}"/>
              </a:ext>
            </a:extLst>
          </p:cNvPr>
          <p:cNvPicPr>
            <a:picLocks noChangeAspect="1"/>
          </p:cNvPicPr>
          <p:nvPr/>
        </p:nvPicPr>
        <p:blipFill>
          <a:blip r:embed="rId3"/>
          <a:stretch>
            <a:fillRect/>
          </a:stretch>
        </p:blipFill>
        <p:spPr>
          <a:xfrm>
            <a:off x="3486828" y="1437221"/>
            <a:ext cx="5317302" cy="5024607"/>
          </a:xfrm>
          <a:prstGeom prst="rect">
            <a:avLst/>
          </a:prstGeom>
        </p:spPr>
      </p:pic>
    </p:spTree>
    <p:extLst>
      <p:ext uri="{BB962C8B-B14F-4D97-AF65-F5344CB8AC3E}">
        <p14:creationId xmlns:p14="http://schemas.microsoft.com/office/powerpoint/2010/main" val="36837469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6A73B31-D967-374C-86CC-8BE9F256179E}"/>
              </a:ext>
            </a:extLst>
          </p:cNvPr>
          <p:cNvSpPr>
            <a:spLocks noGrp="1"/>
          </p:cNvSpPr>
          <p:nvPr>
            <p:ph type="sldNum" sz="quarter" idx="12"/>
          </p:nvPr>
        </p:nvSpPr>
        <p:spPr/>
        <p:txBody>
          <a:bodyPr/>
          <a:lstStyle/>
          <a:p>
            <a:fld id="{5D6FF71F-CF6A-4C46-8F9B-61D49EEA70E3}" type="slidenum">
              <a:rPr lang="en-US" smtClean="0"/>
              <a:t>43</a:t>
            </a:fld>
            <a:endParaRPr lang="en-US"/>
          </a:p>
        </p:txBody>
      </p:sp>
      <p:sp>
        <p:nvSpPr>
          <p:cNvPr id="5" name="TextBox 4">
            <a:extLst>
              <a:ext uri="{FF2B5EF4-FFF2-40B4-BE49-F238E27FC236}">
                <a16:creationId xmlns:a16="http://schemas.microsoft.com/office/drawing/2014/main" id="{1819C1B2-ECE2-4B4B-BC69-F4D6D6372936}"/>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(2018), The Illustrated Transformer,</a:t>
            </a:r>
            <a:br>
              <a:rPr lang="en-US" sz="1000" dirty="0">
                <a:solidFill>
                  <a:schemeClr val="bg1">
                    <a:lumMod val="75000"/>
                  </a:schemeClr>
                </a:solidFill>
              </a:rPr>
            </a:br>
            <a:r>
              <a:rPr lang="en-US" sz="1000" dirty="0">
                <a:solidFill>
                  <a:schemeClr val="bg1">
                    <a:lumMod val="75000"/>
                  </a:schemeClr>
                </a:solidFill>
                <a:hlinkClick r:id="rId2"/>
              </a:rPr>
              <a:t>http://jalammar.github.io/illustrated-transformer/</a:t>
            </a:r>
            <a:endParaRPr lang="en-US" sz="1000" dirty="0">
              <a:solidFill>
                <a:schemeClr val="bg1">
                  <a:lumMod val="75000"/>
                </a:schemeClr>
              </a:solidFill>
            </a:endParaRPr>
          </a:p>
        </p:txBody>
      </p:sp>
      <p:pic>
        <p:nvPicPr>
          <p:cNvPr id="3" name="Picture 2">
            <a:extLst>
              <a:ext uri="{FF2B5EF4-FFF2-40B4-BE49-F238E27FC236}">
                <a16:creationId xmlns:a16="http://schemas.microsoft.com/office/drawing/2014/main" id="{F9DAAFEA-5310-4340-8B0D-ED112D6EEBF3}"/>
              </a:ext>
            </a:extLst>
          </p:cNvPr>
          <p:cNvPicPr>
            <a:picLocks noChangeAspect="1"/>
          </p:cNvPicPr>
          <p:nvPr/>
        </p:nvPicPr>
        <p:blipFill>
          <a:blip r:embed="rId3"/>
          <a:stretch>
            <a:fillRect/>
          </a:stretch>
        </p:blipFill>
        <p:spPr>
          <a:xfrm>
            <a:off x="2100857" y="1438778"/>
            <a:ext cx="7990286" cy="5046496"/>
          </a:xfrm>
          <a:prstGeom prst="rect">
            <a:avLst/>
          </a:prstGeom>
        </p:spPr>
      </p:pic>
      <p:sp>
        <p:nvSpPr>
          <p:cNvPr id="8" name="Title 1">
            <a:extLst>
              <a:ext uri="{FF2B5EF4-FFF2-40B4-BE49-F238E27FC236}">
                <a16:creationId xmlns:a16="http://schemas.microsoft.com/office/drawing/2014/main" id="{7949E060-B753-F74D-9EE9-21341F4896A5}"/>
              </a:ext>
            </a:extLst>
          </p:cNvPr>
          <p:cNvSpPr>
            <a:spLocks noGrp="1"/>
          </p:cNvSpPr>
          <p:nvPr>
            <p:ph type="title"/>
          </p:nvPr>
        </p:nvSpPr>
        <p:spPr>
          <a:xfrm>
            <a:off x="534389" y="135104"/>
            <a:ext cx="11222181" cy="1325563"/>
          </a:xfrm>
        </p:spPr>
        <p:txBody>
          <a:bodyPr>
            <a:noAutofit/>
          </a:bodyPr>
          <a:lstStyle/>
          <a:p>
            <a:r>
              <a:rPr lang="en-US" sz="2400" dirty="0"/>
              <a:t>Multiplying x1 by the WQ weight matrix produces q1, the "query" vector associated with that word. </a:t>
            </a:r>
            <a:br>
              <a:rPr lang="en-US" sz="2800" dirty="0"/>
            </a:br>
            <a:r>
              <a:rPr lang="en-US" sz="2000" b="0" dirty="0"/>
              <a:t>We end up creating a "query", a "key", and a "value" projection of each word in the input sentence.</a:t>
            </a:r>
          </a:p>
        </p:txBody>
      </p:sp>
    </p:spTree>
    <p:extLst>
      <p:ext uri="{BB962C8B-B14F-4D97-AF65-F5344CB8AC3E}">
        <p14:creationId xmlns:p14="http://schemas.microsoft.com/office/powerpoint/2010/main" val="6441230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ABE30-B11B-7F42-846D-91334DC841D1}"/>
              </a:ext>
            </a:extLst>
          </p:cNvPr>
          <p:cNvSpPr>
            <a:spLocks noGrp="1"/>
          </p:cNvSpPr>
          <p:nvPr>
            <p:ph type="title"/>
          </p:nvPr>
        </p:nvSpPr>
        <p:spPr/>
        <p:txBody>
          <a:bodyPr>
            <a:normAutofit/>
          </a:bodyPr>
          <a:lstStyle/>
          <a:p>
            <a:r>
              <a:rPr lang="en-US" dirty="0"/>
              <a:t>The Illustrated Transformer</a:t>
            </a:r>
            <a:br>
              <a:rPr lang="en-US" dirty="0"/>
            </a:br>
            <a:r>
              <a:rPr lang="en-US" sz="2700" dirty="0"/>
              <a:t>Jay </a:t>
            </a:r>
            <a:r>
              <a:rPr lang="en-US" sz="2700" dirty="0" err="1"/>
              <a:t>Alammar</a:t>
            </a:r>
            <a:r>
              <a:rPr lang="en-US" sz="2700" dirty="0"/>
              <a:t> (2018)</a:t>
            </a:r>
          </a:p>
        </p:txBody>
      </p:sp>
      <p:sp>
        <p:nvSpPr>
          <p:cNvPr id="4" name="Slide Number Placeholder 3">
            <a:extLst>
              <a:ext uri="{FF2B5EF4-FFF2-40B4-BE49-F238E27FC236}">
                <a16:creationId xmlns:a16="http://schemas.microsoft.com/office/drawing/2014/main" id="{36A73B31-D967-374C-86CC-8BE9F256179E}"/>
              </a:ext>
            </a:extLst>
          </p:cNvPr>
          <p:cNvSpPr>
            <a:spLocks noGrp="1"/>
          </p:cNvSpPr>
          <p:nvPr>
            <p:ph type="sldNum" sz="quarter" idx="12"/>
          </p:nvPr>
        </p:nvSpPr>
        <p:spPr/>
        <p:txBody>
          <a:bodyPr/>
          <a:lstStyle/>
          <a:p>
            <a:fld id="{5D6FF71F-CF6A-4C46-8F9B-61D49EEA70E3}" type="slidenum">
              <a:rPr lang="en-US" smtClean="0"/>
              <a:t>44</a:t>
            </a:fld>
            <a:endParaRPr lang="en-US"/>
          </a:p>
        </p:txBody>
      </p:sp>
      <p:sp>
        <p:nvSpPr>
          <p:cNvPr id="5" name="TextBox 4">
            <a:extLst>
              <a:ext uri="{FF2B5EF4-FFF2-40B4-BE49-F238E27FC236}">
                <a16:creationId xmlns:a16="http://schemas.microsoft.com/office/drawing/2014/main" id="{1819C1B2-ECE2-4B4B-BC69-F4D6D6372936}"/>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(2018), The Illustrated Transformer,</a:t>
            </a:r>
            <a:br>
              <a:rPr lang="en-US" sz="1000" dirty="0">
                <a:solidFill>
                  <a:schemeClr val="bg1">
                    <a:lumMod val="75000"/>
                  </a:schemeClr>
                </a:solidFill>
              </a:rPr>
            </a:br>
            <a:r>
              <a:rPr lang="en-US" sz="1000" dirty="0">
                <a:solidFill>
                  <a:schemeClr val="bg1">
                    <a:lumMod val="75000"/>
                  </a:schemeClr>
                </a:solidFill>
                <a:hlinkClick r:id="rId2"/>
              </a:rPr>
              <a:t>http://jalammar.github.io/illustrated-transformer/</a:t>
            </a:r>
            <a:endParaRPr lang="en-US" sz="1000" dirty="0">
              <a:solidFill>
                <a:schemeClr val="bg1">
                  <a:lumMod val="75000"/>
                </a:schemeClr>
              </a:solidFill>
            </a:endParaRPr>
          </a:p>
        </p:txBody>
      </p:sp>
      <p:pic>
        <p:nvPicPr>
          <p:cNvPr id="3" name="Picture 2">
            <a:extLst>
              <a:ext uri="{FF2B5EF4-FFF2-40B4-BE49-F238E27FC236}">
                <a16:creationId xmlns:a16="http://schemas.microsoft.com/office/drawing/2014/main" id="{60B2747B-B310-874D-9E1A-973AE3657B39}"/>
              </a:ext>
            </a:extLst>
          </p:cNvPr>
          <p:cNvPicPr>
            <a:picLocks noChangeAspect="1"/>
          </p:cNvPicPr>
          <p:nvPr/>
        </p:nvPicPr>
        <p:blipFill>
          <a:blip r:embed="rId3"/>
          <a:stretch>
            <a:fillRect/>
          </a:stretch>
        </p:blipFill>
        <p:spPr>
          <a:xfrm>
            <a:off x="1503624" y="1569358"/>
            <a:ext cx="9184751" cy="4807224"/>
          </a:xfrm>
          <a:prstGeom prst="rect">
            <a:avLst/>
          </a:prstGeom>
        </p:spPr>
      </p:pic>
    </p:spTree>
    <p:extLst>
      <p:ext uri="{BB962C8B-B14F-4D97-AF65-F5344CB8AC3E}">
        <p14:creationId xmlns:p14="http://schemas.microsoft.com/office/powerpoint/2010/main" val="19183298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ABE30-B11B-7F42-846D-91334DC841D1}"/>
              </a:ext>
            </a:extLst>
          </p:cNvPr>
          <p:cNvSpPr>
            <a:spLocks noGrp="1"/>
          </p:cNvSpPr>
          <p:nvPr>
            <p:ph type="title"/>
          </p:nvPr>
        </p:nvSpPr>
        <p:spPr/>
        <p:txBody>
          <a:bodyPr>
            <a:normAutofit/>
          </a:bodyPr>
          <a:lstStyle/>
          <a:p>
            <a:r>
              <a:rPr lang="en-US" dirty="0"/>
              <a:t>The Illustrated Transformer</a:t>
            </a:r>
            <a:br>
              <a:rPr lang="en-US" dirty="0"/>
            </a:br>
            <a:r>
              <a:rPr lang="en-US" sz="2700" dirty="0"/>
              <a:t>Jay </a:t>
            </a:r>
            <a:r>
              <a:rPr lang="en-US" sz="2700" dirty="0" err="1"/>
              <a:t>Alammar</a:t>
            </a:r>
            <a:r>
              <a:rPr lang="en-US" sz="2700" dirty="0"/>
              <a:t> (2018)</a:t>
            </a:r>
          </a:p>
        </p:txBody>
      </p:sp>
      <p:sp>
        <p:nvSpPr>
          <p:cNvPr id="4" name="Slide Number Placeholder 3">
            <a:extLst>
              <a:ext uri="{FF2B5EF4-FFF2-40B4-BE49-F238E27FC236}">
                <a16:creationId xmlns:a16="http://schemas.microsoft.com/office/drawing/2014/main" id="{36A73B31-D967-374C-86CC-8BE9F256179E}"/>
              </a:ext>
            </a:extLst>
          </p:cNvPr>
          <p:cNvSpPr>
            <a:spLocks noGrp="1"/>
          </p:cNvSpPr>
          <p:nvPr>
            <p:ph type="sldNum" sz="quarter" idx="12"/>
          </p:nvPr>
        </p:nvSpPr>
        <p:spPr/>
        <p:txBody>
          <a:bodyPr/>
          <a:lstStyle/>
          <a:p>
            <a:fld id="{5D6FF71F-CF6A-4C46-8F9B-61D49EEA70E3}" type="slidenum">
              <a:rPr lang="en-US" smtClean="0"/>
              <a:t>45</a:t>
            </a:fld>
            <a:endParaRPr lang="en-US"/>
          </a:p>
        </p:txBody>
      </p:sp>
      <p:sp>
        <p:nvSpPr>
          <p:cNvPr id="5" name="TextBox 4">
            <a:extLst>
              <a:ext uri="{FF2B5EF4-FFF2-40B4-BE49-F238E27FC236}">
                <a16:creationId xmlns:a16="http://schemas.microsoft.com/office/drawing/2014/main" id="{1819C1B2-ECE2-4B4B-BC69-F4D6D6372936}"/>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(2018), The Illustrated Transformer,</a:t>
            </a:r>
            <a:br>
              <a:rPr lang="en-US" sz="1000" dirty="0">
                <a:solidFill>
                  <a:schemeClr val="bg1">
                    <a:lumMod val="75000"/>
                  </a:schemeClr>
                </a:solidFill>
              </a:rPr>
            </a:br>
            <a:r>
              <a:rPr lang="en-US" sz="1000" dirty="0">
                <a:solidFill>
                  <a:schemeClr val="bg1">
                    <a:lumMod val="75000"/>
                  </a:schemeClr>
                </a:solidFill>
                <a:hlinkClick r:id="rId2"/>
              </a:rPr>
              <a:t>http://jalammar.github.io/illustrated-transformer/</a:t>
            </a:r>
            <a:endParaRPr lang="en-US" sz="1000" dirty="0">
              <a:solidFill>
                <a:schemeClr val="bg1">
                  <a:lumMod val="75000"/>
                </a:schemeClr>
              </a:solidFill>
            </a:endParaRPr>
          </a:p>
        </p:txBody>
      </p:sp>
      <p:pic>
        <p:nvPicPr>
          <p:cNvPr id="3" name="Picture 2">
            <a:extLst>
              <a:ext uri="{FF2B5EF4-FFF2-40B4-BE49-F238E27FC236}">
                <a16:creationId xmlns:a16="http://schemas.microsoft.com/office/drawing/2014/main" id="{A92CCA7A-4AE4-BD40-8EDC-6EB03E4F0E1C}"/>
              </a:ext>
            </a:extLst>
          </p:cNvPr>
          <p:cNvPicPr>
            <a:picLocks noChangeAspect="1"/>
          </p:cNvPicPr>
          <p:nvPr/>
        </p:nvPicPr>
        <p:blipFill>
          <a:blip r:embed="rId3"/>
          <a:stretch>
            <a:fillRect/>
          </a:stretch>
        </p:blipFill>
        <p:spPr>
          <a:xfrm>
            <a:off x="2111284" y="1460667"/>
            <a:ext cx="7969432" cy="5024607"/>
          </a:xfrm>
          <a:prstGeom prst="rect">
            <a:avLst/>
          </a:prstGeom>
        </p:spPr>
      </p:pic>
    </p:spTree>
    <p:extLst>
      <p:ext uri="{BB962C8B-B14F-4D97-AF65-F5344CB8AC3E}">
        <p14:creationId xmlns:p14="http://schemas.microsoft.com/office/powerpoint/2010/main" val="42391191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6A73B31-D967-374C-86CC-8BE9F256179E}"/>
              </a:ext>
            </a:extLst>
          </p:cNvPr>
          <p:cNvSpPr>
            <a:spLocks noGrp="1"/>
          </p:cNvSpPr>
          <p:nvPr>
            <p:ph type="sldNum" sz="quarter" idx="12"/>
          </p:nvPr>
        </p:nvSpPr>
        <p:spPr/>
        <p:txBody>
          <a:bodyPr/>
          <a:lstStyle/>
          <a:p>
            <a:fld id="{5D6FF71F-CF6A-4C46-8F9B-61D49EEA70E3}" type="slidenum">
              <a:rPr lang="en-US" smtClean="0"/>
              <a:t>46</a:t>
            </a:fld>
            <a:endParaRPr lang="en-US"/>
          </a:p>
        </p:txBody>
      </p:sp>
      <p:sp>
        <p:nvSpPr>
          <p:cNvPr id="5" name="TextBox 4">
            <a:extLst>
              <a:ext uri="{FF2B5EF4-FFF2-40B4-BE49-F238E27FC236}">
                <a16:creationId xmlns:a16="http://schemas.microsoft.com/office/drawing/2014/main" id="{1819C1B2-ECE2-4B4B-BC69-F4D6D6372936}"/>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(2018), The Illustrated Transformer,</a:t>
            </a:r>
            <a:br>
              <a:rPr lang="en-US" sz="1000" dirty="0">
                <a:solidFill>
                  <a:schemeClr val="bg1">
                    <a:lumMod val="75000"/>
                  </a:schemeClr>
                </a:solidFill>
              </a:rPr>
            </a:br>
            <a:r>
              <a:rPr lang="en-US" sz="1000" dirty="0">
                <a:solidFill>
                  <a:schemeClr val="bg1">
                    <a:lumMod val="75000"/>
                  </a:schemeClr>
                </a:solidFill>
                <a:hlinkClick r:id="rId2"/>
              </a:rPr>
              <a:t>http://jalammar.github.io/illustrated-transformer/</a:t>
            </a:r>
            <a:endParaRPr lang="en-US" sz="1000" dirty="0">
              <a:solidFill>
                <a:schemeClr val="bg1">
                  <a:lumMod val="75000"/>
                </a:schemeClr>
              </a:solidFill>
            </a:endParaRPr>
          </a:p>
        </p:txBody>
      </p:sp>
      <p:pic>
        <p:nvPicPr>
          <p:cNvPr id="3" name="Picture 2">
            <a:extLst>
              <a:ext uri="{FF2B5EF4-FFF2-40B4-BE49-F238E27FC236}">
                <a16:creationId xmlns:a16="http://schemas.microsoft.com/office/drawing/2014/main" id="{4633F158-048F-AF41-86D1-F141347C0E23}"/>
              </a:ext>
            </a:extLst>
          </p:cNvPr>
          <p:cNvPicPr>
            <a:picLocks noChangeAspect="1"/>
          </p:cNvPicPr>
          <p:nvPr/>
        </p:nvPicPr>
        <p:blipFill>
          <a:blip r:embed="rId3"/>
          <a:stretch>
            <a:fillRect/>
          </a:stretch>
        </p:blipFill>
        <p:spPr>
          <a:xfrm>
            <a:off x="2625487" y="393009"/>
            <a:ext cx="6404031" cy="6078127"/>
          </a:xfrm>
          <a:prstGeom prst="rect">
            <a:avLst/>
          </a:prstGeom>
        </p:spPr>
      </p:pic>
    </p:spTree>
    <p:extLst>
      <p:ext uri="{BB962C8B-B14F-4D97-AF65-F5344CB8AC3E}">
        <p14:creationId xmlns:p14="http://schemas.microsoft.com/office/powerpoint/2010/main" val="29028437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ABE30-B11B-7F42-846D-91334DC841D1}"/>
              </a:ext>
            </a:extLst>
          </p:cNvPr>
          <p:cNvSpPr>
            <a:spLocks noGrp="1"/>
          </p:cNvSpPr>
          <p:nvPr>
            <p:ph type="title"/>
          </p:nvPr>
        </p:nvSpPr>
        <p:spPr>
          <a:xfrm>
            <a:off x="534389" y="135104"/>
            <a:ext cx="11222181" cy="925453"/>
          </a:xfrm>
        </p:spPr>
        <p:txBody>
          <a:bodyPr>
            <a:normAutofit/>
          </a:bodyPr>
          <a:lstStyle/>
          <a:p>
            <a:r>
              <a:rPr lang="en-US" dirty="0"/>
              <a:t>Matrix Calculation of Self-Attention</a:t>
            </a:r>
            <a:endParaRPr lang="en-US" sz="2700" dirty="0"/>
          </a:p>
        </p:txBody>
      </p:sp>
      <p:sp>
        <p:nvSpPr>
          <p:cNvPr id="4" name="Slide Number Placeholder 3">
            <a:extLst>
              <a:ext uri="{FF2B5EF4-FFF2-40B4-BE49-F238E27FC236}">
                <a16:creationId xmlns:a16="http://schemas.microsoft.com/office/drawing/2014/main" id="{36A73B31-D967-374C-86CC-8BE9F256179E}"/>
              </a:ext>
            </a:extLst>
          </p:cNvPr>
          <p:cNvSpPr>
            <a:spLocks noGrp="1"/>
          </p:cNvSpPr>
          <p:nvPr>
            <p:ph type="sldNum" sz="quarter" idx="12"/>
          </p:nvPr>
        </p:nvSpPr>
        <p:spPr/>
        <p:txBody>
          <a:bodyPr/>
          <a:lstStyle/>
          <a:p>
            <a:fld id="{5D6FF71F-CF6A-4C46-8F9B-61D49EEA70E3}" type="slidenum">
              <a:rPr lang="en-US" smtClean="0"/>
              <a:t>47</a:t>
            </a:fld>
            <a:endParaRPr lang="en-US"/>
          </a:p>
        </p:txBody>
      </p:sp>
      <p:sp>
        <p:nvSpPr>
          <p:cNvPr id="5" name="TextBox 4">
            <a:extLst>
              <a:ext uri="{FF2B5EF4-FFF2-40B4-BE49-F238E27FC236}">
                <a16:creationId xmlns:a16="http://schemas.microsoft.com/office/drawing/2014/main" id="{1819C1B2-ECE2-4B4B-BC69-F4D6D6372936}"/>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(2018), The Illustrated Transformer,</a:t>
            </a:r>
            <a:br>
              <a:rPr lang="en-US" sz="1000" dirty="0">
                <a:solidFill>
                  <a:schemeClr val="bg1">
                    <a:lumMod val="75000"/>
                  </a:schemeClr>
                </a:solidFill>
              </a:rPr>
            </a:br>
            <a:r>
              <a:rPr lang="en-US" sz="1000" dirty="0">
                <a:solidFill>
                  <a:schemeClr val="bg1">
                    <a:lumMod val="75000"/>
                  </a:schemeClr>
                </a:solidFill>
                <a:hlinkClick r:id="rId2"/>
              </a:rPr>
              <a:t>http://jalammar.github.io/illustrated-transformer/</a:t>
            </a:r>
            <a:endParaRPr lang="en-US" sz="1000" dirty="0">
              <a:solidFill>
                <a:schemeClr val="bg1">
                  <a:lumMod val="75000"/>
                </a:schemeClr>
              </a:solidFill>
            </a:endParaRPr>
          </a:p>
        </p:txBody>
      </p:sp>
      <p:pic>
        <p:nvPicPr>
          <p:cNvPr id="3" name="Picture 2">
            <a:extLst>
              <a:ext uri="{FF2B5EF4-FFF2-40B4-BE49-F238E27FC236}">
                <a16:creationId xmlns:a16="http://schemas.microsoft.com/office/drawing/2014/main" id="{A1D3FBE4-5A24-554E-8862-03D0D1AB283B}"/>
              </a:ext>
            </a:extLst>
          </p:cNvPr>
          <p:cNvPicPr>
            <a:picLocks noChangeAspect="1"/>
          </p:cNvPicPr>
          <p:nvPr/>
        </p:nvPicPr>
        <p:blipFill>
          <a:blip r:embed="rId3"/>
          <a:stretch>
            <a:fillRect/>
          </a:stretch>
        </p:blipFill>
        <p:spPr>
          <a:xfrm>
            <a:off x="3731396" y="1007803"/>
            <a:ext cx="4828166" cy="5477471"/>
          </a:xfrm>
          <a:prstGeom prst="rect">
            <a:avLst/>
          </a:prstGeom>
        </p:spPr>
      </p:pic>
    </p:spTree>
    <p:extLst>
      <p:ext uri="{BB962C8B-B14F-4D97-AF65-F5344CB8AC3E}">
        <p14:creationId xmlns:p14="http://schemas.microsoft.com/office/powerpoint/2010/main" val="37192041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ABE30-B11B-7F42-846D-91334DC841D1}"/>
              </a:ext>
            </a:extLst>
          </p:cNvPr>
          <p:cNvSpPr>
            <a:spLocks noGrp="1"/>
          </p:cNvSpPr>
          <p:nvPr>
            <p:ph type="title"/>
          </p:nvPr>
        </p:nvSpPr>
        <p:spPr/>
        <p:txBody>
          <a:bodyPr>
            <a:normAutofit fontScale="90000"/>
          </a:bodyPr>
          <a:lstStyle/>
          <a:p>
            <a:r>
              <a:rPr lang="en-US" dirty="0"/>
              <a:t>The self-attention calculation in matrix form</a:t>
            </a:r>
            <a:endParaRPr lang="en-US" sz="2700" dirty="0"/>
          </a:p>
        </p:txBody>
      </p:sp>
      <p:sp>
        <p:nvSpPr>
          <p:cNvPr id="4" name="Slide Number Placeholder 3">
            <a:extLst>
              <a:ext uri="{FF2B5EF4-FFF2-40B4-BE49-F238E27FC236}">
                <a16:creationId xmlns:a16="http://schemas.microsoft.com/office/drawing/2014/main" id="{36A73B31-D967-374C-86CC-8BE9F256179E}"/>
              </a:ext>
            </a:extLst>
          </p:cNvPr>
          <p:cNvSpPr>
            <a:spLocks noGrp="1"/>
          </p:cNvSpPr>
          <p:nvPr>
            <p:ph type="sldNum" sz="quarter" idx="12"/>
          </p:nvPr>
        </p:nvSpPr>
        <p:spPr/>
        <p:txBody>
          <a:bodyPr/>
          <a:lstStyle/>
          <a:p>
            <a:fld id="{5D6FF71F-CF6A-4C46-8F9B-61D49EEA70E3}" type="slidenum">
              <a:rPr lang="en-US" smtClean="0"/>
              <a:t>48</a:t>
            </a:fld>
            <a:endParaRPr lang="en-US"/>
          </a:p>
        </p:txBody>
      </p:sp>
      <p:sp>
        <p:nvSpPr>
          <p:cNvPr id="5" name="TextBox 4">
            <a:extLst>
              <a:ext uri="{FF2B5EF4-FFF2-40B4-BE49-F238E27FC236}">
                <a16:creationId xmlns:a16="http://schemas.microsoft.com/office/drawing/2014/main" id="{1819C1B2-ECE2-4B4B-BC69-F4D6D6372936}"/>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(2018), The Illustrated Transformer,</a:t>
            </a:r>
            <a:br>
              <a:rPr lang="en-US" sz="1000" dirty="0">
                <a:solidFill>
                  <a:schemeClr val="bg1">
                    <a:lumMod val="75000"/>
                  </a:schemeClr>
                </a:solidFill>
              </a:rPr>
            </a:br>
            <a:r>
              <a:rPr lang="en-US" sz="1000" dirty="0">
                <a:solidFill>
                  <a:schemeClr val="bg1">
                    <a:lumMod val="75000"/>
                  </a:schemeClr>
                </a:solidFill>
                <a:hlinkClick r:id="rId2"/>
              </a:rPr>
              <a:t>http://jalammar.github.io/illustrated-transformer/</a:t>
            </a:r>
            <a:endParaRPr lang="en-US" sz="1000" dirty="0">
              <a:solidFill>
                <a:schemeClr val="bg1">
                  <a:lumMod val="75000"/>
                </a:schemeClr>
              </a:solidFill>
            </a:endParaRPr>
          </a:p>
        </p:txBody>
      </p:sp>
      <p:pic>
        <p:nvPicPr>
          <p:cNvPr id="3" name="Picture 2">
            <a:extLst>
              <a:ext uri="{FF2B5EF4-FFF2-40B4-BE49-F238E27FC236}">
                <a16:creationId xmlns:a16="http://schemas.microsoft.com/office/drawing/2014/main" id="{AE0E7880-56AA-7C4E-845D-DCB010F6C613}"/>
              </a:ext>
            </a:extLst>
          </p:cNvPr>
          <p:cNvPicPr>
            <a:picLocks noChangeAspect="1"/>
          </p:cNvPicPr>
          <p:nvPr/>
        </p:nvPicPr>
        <p:blipFill>
          <a:blip r:embed="rId3"/>
          <a:stretch>
            <a:fillRect/>
          </a:stretch>
        </p:blipFill>
        <p:spPr>
          <a:xfrm>
            <a:off x="74787" y="1642632"/>
            <a:ext cx="12023429" cy="4690755"/>
          </a:xfrm>
          <a:prstGeom prst="rect">
            <a:avLst/>
          </a:prstGeom>
        </p:spPr>
      </p:pic>
    </p:spTree>
    <p:extLst>
      <p:ext uri="{BB962C8B-B14F-4D97-AF65-F5344CB8AC3E}">
        <p14:creationId xmlns:p14="http://schemas.microsoft.com/office/powerpoint/2010/main" val="12075075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ABE30-B11B-7F42-846D-91334DC841D1}"/>
              </a:ext>
            </a:extLst>
          </p:cNvPr>
          <p:cNvSpPr>
            <a:spLocks noGrp="1"/>
          </p:cNvSpPr>
          <p:nvPr>
            <p:ph type="title"/>
          </p:nvPr>
        </p:nvSpPr>
        <p:spPr>
          <a:xfrm>
            <a:off x="534389" y="135104"/>
            <a:ext cx="11222181" cy="1062453"/>
          </a:xfrm>
        </p:spPr>
        <p:txBody>
          <a:bodyPr>
            <a:normAutofit/>
          </a:bodyPr>
          <a:lstStyle/>
          <a:p>
            <a:r>
              <a:rPr lang="en-US" dirty="0"/>
              <a:t>Multi-headed Attention</a:t>
            </a:r>
            <a:endParaRPr lang="en-US" sz="2700" dirty="0"/>
          </a:p>
        </p:txBody>
      </p:sp>
      <p:sp>
        <p:nvSpPr>
          <p:cNvPr id="4" name="Slide Number Placeholder 3">
            <a:extLst>
              <a:ext uri="{FF2B5EF4-FFF2-40B4-BE49-F238E27FC236}">
                <a16:creationId xmlns:a16="http://schemas.microsoft.com/office/drawing/2014/main" id="{36A73B31-D967-374C-86CC-8BE9F256179E}"/>
              </a:ext>
            </a:extLst>
          </p:cNvPr>
          <p:cNvSpPr>
            <a:spLocks noGrp="1"/>
          </p:cNvSpPr>
          <p:nvPr>
            <p:ph type="sldNum" sz="quarter" idx="12"/>
          </p:nvPr>
        </p:nvSpPr>
        <p:spPr/>
        <p:txBody>
          <a:bodyPr/>
          <a:lstStyle/>
          <a:p>
            <a:fld id="{5D6FF71F-CF6A-4C46-8F9B-61D49EEA70E3}" type="slidenum">
              <a:rPr lang="en-US" smtClean="0"/>
              <a:t>49</a:t>
            </a:fld>
            <a:endParaRPr lang="en-US"/>
          </a:p>
        </p:txBody>
      </p:sp>
      <p:sp>
        <p:nvSpPr>
          <p:cNvPr id="5" name="TextBox 4">
            <a:extLst>
              <a:ext uri="{FF2B5EF4-FFF2-40B4-BE49-F238E27FC236}">
                <a16:creationId xmlns:a16="http://schemas.microsoft.com/office/drawing/2014/main" id="{1819C1B2-ECE2-4B4B-BC69-F4D6D6372936}"/>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(2018), The Illustrated Transformer,</a:t>
            </a:r>
            <a:br>
              <a:rPr lang="en-US" sz="1000" dirty="0">
                <a:solidFill>
                  <a:schemeClr val="bg1">
                    <a:lumMod val="75000"/>
                  </a:schemeClr>
                </a:solidFill>
              </a:rPr>
            </a:br>
            <a:r>
              <a:rPr lang="en-US" sz="1000" dirty="0">
                <a:solidFill>
                  <a:schemeClr val="bg1">
                    <a:lumMod val="75000"/>
                  </a:schemeClr>
                </a:solidFill>
                <a:hlinkClick r:id="rId2"/>
              </a:rPr>
              <a:t>http://jalammar.github.io/illustrated-transformer/</a:t>
            </a:r>
            <a:endParaRPr lang="en-US" sz="1000" dirty="0">
              <a:solidFill>
                <a:schemeClr val="bg1">
                  <a:lumMod val="75000"/>
                </a:schemeClr>
              </a:solidFill>
            </a:endParaRPr>
          </a:p>
        </p:txBody>
      </p:sp>
      <p:pic>
        <p:nvPicPr>
          <p:cNvPr id="3" name="Picture 2">
            <a:extLst>
              <a:ext uri="{FF2B5EF4-FFF2-40B4-BE49-F238E27FC236}">
                <a16:creationId xmlns:a16="http://schemas.microsoft.com/office/drawing/2014/main" id="{71971C8E-E11D-CD48-A277-CABDF74C35E2}"/>
              </a:ext>
            </a:extLst>
          </p:cNvPr>
          <p:cNvPicPr>
            <a:picLocks noChangeAspect="1"/>
          </p:cNvPicPr>
          <p:nvPr/>
        </p:nvPicPr>
        <p:blipFill>
          <a:blip r:embed="rId3"/>
          <a:stretch>
            <a:fillRect/>
          </a:stretch>
        </p:blipFill>
        <p:spPr>
          <a:xfrm>
            <a:off x="1650290" y="1197557"/>
            <a:ext cx="8891419" cy="5253403"/>
          </a:xfrm>
          <a:prstGeom prst="rect">
            <a:avLst/>
          </a:prstGeom>
        </p:spPr>
      </p:pic>
    </p:spTree>
    <p:extLst>
      <p:ext uri="{BB962C8B-B14F-4D97-AF65-F5344CB8AC3E}">
        <p14:creationId xmlns:p14="http://schemas.microsoft.com/office/powerpoint/2010/main" val="22013057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60" y="320100"/>
            <a:ext cx="11292840" cy="6217800"/>
          </a:xfrm>
        </p:spPr>
        <p:txBody>
          <a:bodyPr/>
          <a:lstStyle/>
          <a:p>
            <a:r>
              <a:rPr lang="en-US" sz="7200" dirty="0">
                <a:solidFill>
                  <a:srgbClr val="C00000"/>
                </a:solidFill>
              </a:rPr>
              <a:t>Natural Language Processing with Transformers</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5</a:t>
            </a:fld>
            <a:endParaRPr lang="zh-TW" altLang="en-US"/>
          </a:p>
        </p:txBody>
      </p:sp>
    </p:spTree>
    <p:extLst>
      <p:ext uri="{BB962C8B-B14F-4D97-AF65-F5344CB8AC3E}">
        <p14:creationId xmlns:p14="http://schemas.microsoft.com/office/powerpoint/2010/main" val="17502293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ABE30-B11B-7F42-846D-91334DC841D1}"/>
              </a:ext>
            </a:extLst>
          </p:cNvPr>
          <p:cNvSpPr>
            <a:spLocks noGrp="1"/>
          </p:cNvSpPr>
          <p:nvPr>
            <p:ph type="title"/>
          </p:nvPr>
        </p:nvSpPr>
        <p:spPr>
          <a:xfrm>
            <a:off x="534389" y="135104"/>
            <a:ext cx="11222181" cy="1062453"/>
          </a:xfrm>
        </p:spPr>
        <p:txBody>
          <a:bodyPr>
            <a:normAutofit/>
          </a:bodyPr>
          <a:lstStyle/>
          <a:p>
            <a:r>
              <a:rPr lang="en-US" dirty="0"/>
              <a:t>Multi-headed Attention</a:t>
            </a:r>
            <a:endParaRPr lang="en-US" sz="2700" dirty="0"/>
          </a:p>
        </p:txBody>
      </p:sp>
      <p:sp>
        <p:nvSpPr>
          <p:cNvPr id="4" name="Slide Number Placeholder 3">
            <a:extLst>
              <a:ext uri="{FF2B5EF4-FFF2-40B4-BE49-F238E27FC236}">
                <a16:creationId xmlns:a16="http://schemas.microsoft.com/office/drawing/2014/main" id="{36A73B31-D967-374C-86CC-8BE9F256179E}"/>
              </a:ext>
            </a:extLst>
          </p:cNvPr>
          <p:cNvSpPr>
            <a:spLocks noGrp="1"/>
          </p:cNvSpPr>
          <p:nvPr>
            <p:ph type="sldNum" sz="quarter" idx="12"/>
          </p:nvPr>
        </p:nvSpPr>
        <p:spPr/>
        <p:txBody>
          <a:bodyPr/>
          <a:lstStyle/>
          <a:p>
            <a:fld id="{5D6FF71F-CF6A-4C46-8F9B-61D49EEA70E3}" type="slidenum">
              <a:rPr lang="en-US" smtClean="0"/>
              <a:t>50</a:t>
            </a:fld>
            <a:endParaRPr lang="en-US"/>
          </a:p>
        </p:txBody>
      </p:sp>
      <p:sp>
        <p:nvSpPr>
          <p:cNvPr id="5" name="TextBox 4">
            <a:extLst>
              <a:ext uri="{FF2B5EF4-FFF2-40B4-BE49-F238E27FC236}">
                <a16:creationId xmlns:a16="http://schemas.microsoft.com/office/drawing/2014/main" id="{1819C1B2-ECE2-4B4B-BC69-F4D6D6372936}"/>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(2018), The Illustrated Transformer,</a:t>
            </a:r>
            <a:br>
              <a:rPr lang="en-US" sz="1000" dirty="0">
                <a:solidFill>
                  <a:schemeClr val="bg1">
                    <a:lumMod val="75000"/>
                  </a:schemeClr>
                </a:solidFill>
              </a:rPr>
            </a:br>
            <a:r>
              <a:rPr lang="en-US" sz="1000" dirty="0">
                <a:solidFill>
                  <a:schemeClr val="bg1">
                    <a:lumMod val="75000"/>
                  </a:schemeClr>
                </a:solidFill>
                <a:hlinkClick r:id="rId2"/>
              </a:rPr>
              <a:t>http://jalammar.github.io/illustrated-transformer/</a:t>
            </a:r>
            <a:endParaRPr lang="en-US" sz="1000" dirty="0">
              <a:solidFill>
                <a:schemeClr val="bg1">
                  <a:lumMod val="75000"/>
                </a:schemeClr>
              </a:solidFill>
            </a:endParaRPr>
          </a:p>
        </p:txBody>
      </p:sp>
      <p:pic>
        <p:nvPicPr>
          <p:cNvPr id="6" name="Picture 5">
            <a:extLst>
              <a:ext uri="{FF2B5EF4-FFF2-40B4-BE49-F238E27FC236}">
                <a16:creationId xmlns:a16="http://schemas.microsoft.com/office/drawing/2014/main" id="{7BD70F80-5DAF-6549-BFF9-72C22F592DC4}"/>
              </a:ext>
            </a:extLst>
          </p:cNvPr>
          <p:cNvPicPr>
            <a:picLocks noChangeAspect="1"/>
          </p:cNvPicPr>
          <p:nvPr/>
        </p:nvPicPr>
        <p:blipFill>
          <a:blip r:embed="rId3"/>
          <a:stretch>
            <a:fillRect/>
          </a:stretch>
        </p:blipFill>
        <p:spPr>
          <a:xfrm>
            <a:off x="684472" y="1197557"/>
            <a:ext cx="10922014" cy="5171327"/>
          </a:xfrm>
          <a:prstGeom prst="rect">
            <a:avLst/>
          </a:prstGeom>
        </p:spPr>
      </p:pic>
    </p:spTree>
    <p:extLst>
      <p:ext uri="{BB962C8B-B14F-4D97-AF65-F5344CB8AC3E}">
        <p14:creationId xmlns:p14="http://schemas.microsoft.com/office/powerpoint/2010/main" val="8565489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6A73B31-D967-374C-86CC-8BE9F256179E}"/>
              </a:ext>
            </a:extLst>
          </p:cNvPr>
          <p:cNvSpPr>
            <a:spLocks noGrp="1"/>
          </p:cNvSpPr>
          <p:nvPr>
            <p:ph type="sldNum" sz="quarter" idx="12"/>
          </p:nvPr>
        </p:nvSpPr>
        <p:spPr/>
        <p:txBody>
          <a:bodyPr/>
          <a:lstStyle/>
          <a:p>
            <a:fld id="{5D6FF71F-CF6A-4C46-8F9B-61D49EEA70E3}" type="slidenum">
              <a:rPr lang="en-US" smtClean="0"/>
              <a:t>51</a:t>
            </a:fld>
            <a:endParaRPr lang="en-US"/>
          </a:p>
        </p:txBody>
      </p:sp>
      <p:sp>
        <p:nvSpPr>
          <p:cNvPr id="5" name="TextBox 4">
            <a:extLst>
              <a:ext uri="{FF2B5EF4-FFF2-40B4-BE49-F238E27FC236}">
                <a16:creationId xmlns:a16="http://schemas.microsoft.com/office/drawing/2014/main" id="{1819C1B2-ECE2-4B4B-BC69-F4D6D6372936}"/>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(2018), The Illustrated Transformer,</a:t>
            </a:r>
            <a:br>
              <a:rPr lang="en-US" sz="1000" dirty="0">
                <a:solidFill>
                  <a:schemeClr val="bg1">
                    <a:lumMod val="75000"/>
                  </a:schemeClr>
                </a:solidFill>
              </a:rPr>
            </a:br>
            <a:r>
              <a:rPr lang="en-US" sz="1000" dirty="0">
                <a:solidFill>
                  <a:schemeClr val="bg1">
                    <a:lumMod val="75000"/>
                  </a:schemeClr>
                </a:solidFill>
                <a:hlinkClick r:id="rId2"/>
              </a:rPr>
              <a:t>http://jalammar.github.io/illustrated-transformer/</a:t>
            </a:r>
            <a:endParaRPr lang="en-US" sz="1000" dirty="0">
              <a:solidFill>
                <a:schemeClr val="bg1">
                  <a:lumMod val="75000"/>
                </a:schemeClr>
              </a:solidFill>
            </a:endParaRPr>
          </a:p>
        </p:txBody>
      </p:sp>
      <p:pic>
        <p:nvPicPr>
          <p:cNvPr id="3" name="Picture 2">
            <a:extLst>
              <a:ext uri="{FF2B5EF4-FFF2-40B4-BE49-F238E27FC236}">
                <a16:creationId xmlns:a16="http://schemas.microsoft.com/office/drawing/2014/main" id="{B3A947BA-7E00-FE42-80B3-AC89931A8326}"/>
              </a:ext>
            </a:extLst>
          </p:cNvPr>
          <p:cNvPicPr>
            <a:picLocks noChangeAspect="1"/>
          </p:cNvPicPr>
          <p:nvPr/>
        </p:nvPicPr>
        <p:blipFill>
          <a:blip r:embed="rId3"/>
          <a:stretch>
            <a:fillRect/>
          </a:stretch>
        </p:blipFill>
        <p:spPr>
          <a:xfrm>
            <a:off x="1400075" y="1061109"/>
            <a:ext cx="9490808" cy="5243464"/>
          </a:xfrm>
          <a:prstGeom prst="rect">
            <a:avLst/>
          </a:prstGeom>
        </p:spPr>
      </p:pic>
      <p:sp>
        <p:nvSpPr>
          <p:cNvPr id="8" name="Title 1">
            <a:extLst>
              <a:ext uri="{FF2B5EF4-FFF2-40B4-BE49-F238E27FC236}">
                <a16:creationId xmlns:a16="http://schemas.microsoft.com/office/drawing/2014/main" id="{02847935-0044-8A48-8B13-3FD687B752EF}"/>
              </a:ext>
            </a:extLst>
          </p:cNvPr>
          <p:cNvSpPr>
            <a:spLocks noGrp="1"/>
          </p:cNvSpPr>
          <p:nvPr>
            <p:ph type="title"/>
          </p:nvPr>
        </p:nvSpPr>
        <p:spPr>
          <a:xfrm>
            <a:off x="534389" y="135104"/>
            <a:ext cx="11222181" cy="1062453"/>
          </a:xfrm>
        </p:spPr>
        <p:txBody>
          <a:bodyPr>
            <a:normAutofit/>
          </a:bodyPr>
          <a:lstStyle/>
          <a:p>
            <a:r>
              <a:rPr lang="en-US" dirty="0"/>
              <a:t>Multi-headed Attention</a:t>
            </a:r>
            <a:endParaRPr lang="en-US" sz="2700" dirty="0"/>
          </a:p>
        </p:txBody>
      </p:sp>
    </p:spTree>
    <p:extLst>
      <p:ext uri="{BB962C8B-B14F-4D97-AF65-F5344CB8AC3E}">
        <p14:creationId xmlns:p14="http://schemas.microsoft.com/office/powerpoint/2010/main" val="32417651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6A73B31-D967-374C-86CC-8BE9F256179E}"/>
              </a:ext>
            </a:extLst>
          </p:cNvPr>
          <p:cNvSpPr>
            <a:spLocks noGrp="1"/>
          </p:cNvSpPr>
          <p:nvPr>
            <p:ph type="sldNum" sz="quarter" idx="12"/>
          </p:nvPr>
        </p:nvSpPr>
        <p:spPr/>
        <p:txBody>
          <a:bodyPr/>
          <a:lstStyle/>
          <a:p>
            <a:fld id="{5D6FF71F-CF6A-4C46-8F9B-61D49EEA70E3}" type="slidenum">
              <a:rPr lang="en-US" smtClean="0"/>
              <a:t>52</a:t>
            </a:fld>
            <a:endParaRPr lang="en-US"/>
          </a:p>
        </p:txBody>
      </p:sp>
      <p:sp>
        <p:nvSpPr>
          <p:cNvPr id="5" name="TextBox 4">
            <a:extLst>
              <a:ext uri="{FF2B5EF4-FFF2-40B4-BE49-F238E27FC236}">
                <a16:creationId xmlns:a16="http://schemas.microsoft.com/office/drawing/2014/main" id="{1819C1B2-ECE2-4B4B-BC69-F4D6D6372936}"/>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(2018), The Illustrated Transformer,</a:t>
            </a:r>
            <a:br>
              <a:rPr lang="en-US" sz="1000" dirty="0">
                <a:solidFill>
                  <a:schemeClr val="bg1">
                    <a:lumMod val="75000"/>
                  </a:schemeClr>
                </a:solidFill>
              </a:rPr>
            </a:br>
            <a:r>
              <a:rPr lang="en-US" sz="1000" dirty="0">
                <a:solidFill>
                  <a:schemeClr val="bg1">
                    <a:lumMod val="75000"/>
                  </a:schemeClr>
                </a:solidFill>
                <a:hlinkClick r:id="rId2"/>
              </a:rPr>
              <a:t>http://jalammar.github.io/illustrated-transformer/</a:t>
            </a:r>
            <a:endParaRPr lang="en-US" sz="1000" dirty="0">
              <a:solidFill>
                <a:schemeClr val="bg1">
                  <a:lumMod val="75000"/>
                </a:schemeClr>
              </a:solidFill>
            </a:endParaRPr>
          </a:p>
        </p:txBody>
      </p:sp>
      <p:sp>
        <p:nvSpPr>
          <p:cNvPr id="8" name="Title 1">
            <a:extLst>
              <a:ext uri="{FF2B5EF4-FFF2-40B4-BE49-F238E27FC236}">
                <a16:creationId xmlns:a16="http://schemas.microsoft.com/office/drawing/2014/main" id="{02847935-0044-8A48-8B13-3FD687B752EF}"/>
              </a:ext>
            </a:extLst>
          </p:cNvPr>
          <p:cNvSpPr>
            <a:spLocks noGrp="1"/>
          </p:cNvSpPr>
          <p:nvPr>
            <p:ph type="title"/>
          </p:nvPr>
        </p:nvSpPr>
        <p:spPr>
          <a:xfrm>
            <a:off x="534389" y="135104"/>
            <a:ext cx="11222181" cy="1062453"/>
          </a:xfrm>
        </p:spPr>
        <p:txBody>
          <a:bodyPr>
            <a:normAutofit/>
          </a:bodyPr>
          <a:lstStyle/>
          <a:p>
            <a:r>
              <a:rPr lang="en-US" dirty="0"/>
              <a:t>Multi-headed Attention</a:t>
            </a:r>
            <a:endParaRPr lang="en-US" sz="2700" dirty="0"/>
          </a:p>
        </p:txBody>
      </p:sp>
      <p:pic>
        <p:nvPicPr>
          <p:cNvPr id="2" name="Picture 1">
            <a:extLst>
              <a:ext uri="{FF2B5EF4-FFF2-40B4-BE49-F238E27FC236}">
                <a16:creationId xmlns:a16="http://schemas.microsoft.com/office/drawing/2014/main" id="{4CCD2F0C-C9AC-A84F-A52A-4AC8795132EC}"/>
              </a:ext>
            </a:extLst>
          </p:cNvPr>
          <p:cNvPicPr>
            <a:picLocks noChangeAspect="1"/>
          </p:cNvPicPr>
          <p:nvPr/>
        </p:nvPicPr>
        <p:blipFill>
          <a:blip r:embed="rId3"/>
          <a:stretch>
            <a:fillRect/>
          </a:stretch>
        </p:blipFill>
        <p:spPr>
          <a:xfrm>
            <a:off x="1102476" y="1111378"/>
            <a:ext cx="9482992" cy="5309419"/>
          </a:xfrm>
          <a:prstGeom prst="rect">
            <a:avLst/>
          </a:prstGeom>
        </p:spPr>
      </p:pic>
    </p:spTree>
    <p:extLst>
      <p:ext uri="{BB962C8B-B14F-4D97-AF65-F5344CB8AC3E}">
        <p14:creationId xmlns:p14="http://schemas.microsoft.com/office/powerpoint/2010/main" val="28255678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ABE30-B11B-7F42-846D-91334DC841D1}"/>
              </a:ext>
            </a:extLst>
          </p:cNvPr>
          <p:cNvSpPr>
            <a:spLocks noGrp="1"/>
          </p:cNvSpPr>
          <p:nvPr>
            <p:ph type="title"/>
          </p:nvPr>
        </p:nvSpPr>
        <p:spPr/>
        <p:txBody>
          <a:bodyPr>
            <a:normAutofit/>
          </a:bodyPr>
          <a:lstStyle/>
          <a:p>
            <a:r>
              <a:rPr lang="en-US" sz="2400" b="0" dirty="0"/>
              <a:t>As we encode the word "it", one attention head is focusing most on "the animal", </a:t>
            </a:r>
            <a:br>
              <a:rPr lang="en-US" sz="2400" b="0" dirty="0"/>
            </a:br>
            <a:r>
              <a:rPr lang="en-US" sz="2400" b="0" dirty="0"/>
              <a:t>while another is focusing on "tired" -- in a sense, the model's representation of the word "it" bakes in some of the representation of both "animal" and "tired".</a:t>
            </a:r>
          </a:p>
        </p:txBody>
      </p:sp>
      <p:sp>
        <p:nvSpPr>
          <p:cNvPr id="4" name="Slide Number Placeholder 3">
            <a:extLst>
              <a:ext uri="{FF2B5EF4-FFF2-40B4-BE49-F238E27FC236}">
                <a16:creationId xmlns:a16="http://schemas.microsoft.com/office/drawing/2014/main" id="{36A73B31-D967-374C-86CC-8BE9F256179E}"/>
              </a:ext>
            </a:extLst>
          </p:cNvPr>
          <p:cNvSpPr>
            <a:spLocks noGrp="1"/>
          </p:cNvSpPr>
          <p:nvPr>
            <p:ph type="sldNum" sz="quarter" idx="12"/>
          </p:nvPr>
        </p:nvSpPr>
        <p:spPr/>
        <p:txBody>
          <a:bodyPr/>
          <a:lstStyle/>
          <a:p>
            <a:fld id="{5D6FF71F-CF6A-4C46-8F9B-61D49EEA70E3}" type="slidenum">
              <a:rPr lang="en-US" smtClean="0"/>
              <a:t>53</a:t>
            </a:fld>
            <a:endParaRPr lang="en-US"/>
          </a:p>
        </p:txBody>
      </p:sp>
      <p:sp>
        <p:nvSpPr>
          <p:cNvPr id="5" name="TextBox 4">
            <a:extLst>
              <a:ext uri="{FF2B5EF4-FFF2-40B4-BE49-F238E27FC236}">
                <a16:creationId xmlns:a16="http://schemas.microsoft.com/office/drawing/2014/main" id="{1819C1B2-ECE2-4B4B-BC69-F4D6D6372936}"/>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(2018), The Illustrated Transformer,</a:t>
            </a:r>
            <a:br>
              <a:rPr lang="en-US" sz="1000" dirty="0">
                <a:solidFill>
                  <a:schemeClr val="bg1">
                    <a:lumMod val="75000"/>
                  </a:schemeClr>
                </a:solidFill>
              </a:rPr>
            </a:br>
            <a:r>
              <a:rPr lang="en-US" sz="1000" dirty="0">
                <a:solidFill>
                  <a:schemeClr val="bg1">
                    <a:lumMod val="75000"/>
                  </a:schemeClr>
                </a:solidFill>
                <a:hlinkClick r:id="rId2"/>
              </a:rPr>
              <a:t>http://jalammar.github.io/illustrated-transformer/</a:t>
            </a:r>
            <a:endParaRPr lang="en-US" sz="1000" dirty="0">
              <a:solidFill>
                <a:schemeClr val="bg1">
                  <a:lumMod val="75000"/>
                </a:schemeClr>
              </a:solidFill>
            </a:endParaRPr>
          </a:p>
        </p:txBody>
      </p:sp>
      <p:pic>
        <p:nvPicPr>
          <p:cNvPr id="3" name="Picture 2">
            <a:extLst>
              <a:ext uri="{FF2B5EF4-FFF2-40B4-BE49-F238E27FC236}">
                <a16:creationId xmlns:a16="http://schemas.microsoft.com/office/drawing/2014/main" id="{F7E6D1CF-C0DC-FA46-A64D-78301CAF09CA}"/>
              </a:ext>
            </a:extLst>
          </p:cNvPr>
          <p:cNvPicPr>
            <a:picLocks noChangeAspect="1"/>
          </p:cNvPicPr>
          <p:nvPr/>
        </p:nvPicPr>
        <p:blipFill>
          <a:blip r:embed="rId3"/>
          <a:stretch>
            <a:fillRect/>
          </a:stretch>
        </p:blipFill>
        <p:spPr>
          <a:xfrm>
            <a:off x="3282462" y="1352227"/>
            <a:ext cx="5655882" cy="5087711"/>
          </a:xfrm>
          <a:prstGeom prst="rect">
            <a:avLst/>
          </a:prstGeom>
        </p:spPr>
      </p:pic>
    </p:spTree>
    <p:extLst>
      <p:ext uri="{BB962C8B-B14F-4D97-AF65-F5344CB8AC3E}">
        <p14:creationId xmlns:p14="http://schemas.microsoft.com/office/powerpoint/2010/main" val="34234872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ABE30-B11B-7F42-846D-91334DC841D1}"/>
              </a:ext>
            </a:extLst>
          </p:cNvPr>
          <p:cNvSpPr>
            <a:spLocks noGrp="1"/>
          </p:cNvSpPr>
          <p:nvPr>
            <p:ph type="title"/>
          </p:nvPr>
        </p:nvSpPr>
        <p:spPr>
          <a:xfrm>
            <a:off x="534389" y="135105"/>
            <a:ext cx="11222181" cy="749226"/>
          </a:xfrm>
        </p:spPr>
        <p:txBody>
          <a:bodyPr>
            <a:normAutofit/>
          </a:bodyPr>
          <a:lstStyle/>
          <a:p>
            <a:r>
              <a:rPr lang="en-US" sz="3600" dirty="0"/>
              <a:t>Add all the attention heads</a:t>
            </a:r>
          </a:p>
        </p:txBody>
      </p:sp>
      <p:sp>
        <p:nvSpPr>
          <p:cNvPr id="4" name="Slide Number Placeholder 3">
            <a:extLst>
              <a:ext uri="{FF2B5EF4-FFF2-40B4-BE49-F238E27FC236}">
                <a16:creationId xmlns:a16="http://schemas.microsoft.com/office/drawing/2014/main" id="{36A73B31-D967-374C-86CC-8BE9F256179E}"/>
              </a:ext>
            </a:extLst>
          </p:cNvPr>
          <p:cNvSpPr>
            <a:spLocks noGrp="1"/>
          </p:cNvSpPr>
          <p:nvPr>
            <p:ph type="sldNum" sz="quarter" idx="12"/>
          </p:nvPr>
        </p:nvSpPr>
        <p:spPr/>
        <p:txBody>
          <a:bodyPr/>
          <a:lstStyle/>
          <a:p>
            <a:fld id="{5D6FF71F-CF6A-4C46-8F9B-61D49EEA70E3}" type="slidenum">
              <a:rPr lang="en-US" smtClean="0"/>
              <a:t>54</a:t>
            </a:fld>
            <a:endParaRPr lang="en-US"/>
          </a:p>
        </p:txBody>
      </p:sp>
      <p:sp>
        <p:nvSpPr>
          <p:cNvPr id="5" name="TextBox 4">
            <a:extLst>
              <a:ext uri="{FF2B5EF4-FFF2-40B4-BE49-F238E27FC236}">
                <a16:creationId xmlns:a16="http://schemas.microsoft.com/office/drawing/2014/main" id="{1819C1B2-ECE2-4B4B-BC69-F4D6D6372936}"/>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(2018), The Illustrated Transformer,</a:t>
            </a:r>
            <a:br>
              <a:rPr lang="en-US" sz="1000" dirty="0">
                <a:solidFill>
                  <a:schemeClr val="bg1">
                    <a:lumMod val="75000"/>
                  </a:schemeClr>
                </a:solidFill>
              </a:rPr>
            </a:br>
            <a:r>
              <a:rPr lang="en-US" sz="1000" dirty="0">
                <a:solidFill>
                  <a:schemeClr val="bg1">
                    <a:lumMod val="75000"/>
                  </a:schemeClr>
                </a:solidFill>
                <a:hlinkClick r:id="rId2"/>
              </a:rPr>
              <a:t>http://jalammar.github.io/illustrated-transformer/</a:t>
            </a:r>
            <a:endParaRPr lang="en-US" sz="1000" dirty="0">
              <a:solidFill>
                <a:schemeClr val="bg1">
                  <a:lumMod val="75000"/>
                </a:schemeClr>
              </a:solidFill>
            </a:endParaRPr>
          </a:p>
        </p:txBody>
      </p:sp>
      <p:pic>
        <p:nvPicPr>
          <p:cNvPr id="6" name="Picture 5">
            <a:extLst>
              <a:ext uri="{FF2B5EF4-FFF2-40B4-BE49-F238E27FC236}">
                <a16:creationId xmlns:a16="http://schemas.microsoft.com/office/drawing/2014/main" id="{FC689B45-BF87-1F4E-A3BA-109F419E38B4}"/>
              </a:ext>
            </a:extLst>
          </p:cNvPr>
          <p:cNvPicPr>
            <a:picLocks noChangeAspect="1"/>
          </p:cNvPicPr>
          <p:nvPr/>
        </p:nvPicPr>
        <p:blipFill>
          <a:blip r:embed="rId3"/>
          <a:stretch>
            <a:fillRect/>
          </a:stretch>
        </p:blipFill>
        <p:spPr>
          <a:xfrm>
            <a:off x="3138509" y="788255"/>
            <a:ext cx="6013939" cy="5870065"/>
          </a:xfrm>
          <a:prstGeom prst="rect">
            <a:avLst/>
          </a:prstGeom>
        </p:spPr>
      </p:pic>
    </p:spTree>
    <p:extLst>
      <p:ext uri="{BB962C8B-B14F-4D97-AF65-F5344CB8AC3E}">
        <p14:creationId xmlns:p14="http://schemas.microsoft.com/office/powerpoint/2010/main" val="35824475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ABE30-B11B-7F42-846D-91334DC841D1}"/>
              </a:ext>
            </a:extLst>
          </p:cNvPr>
          <p:cNvSpPr>
            <a:spLocks noGrp="1"/>
          </p:cNvSpPr>
          <p:nvPr>
            <p:ph type="title"/>
          </p:nvPr>
        </p:nvSpPr>
        <p:spPr>
          <a:xfrm>
            <a:off x="534389" y="135105"/>
            <a:ext cx="11222181" cy="840586"/>
          </a:xfrm>
        </p:spPr>
        <p:txBody>
          <a:bodyPr>
            <a:normAutofit/>
          </a:bodyPr>
          <a:lstStyle/>
          <a:p>
            <a:pPr fontAlgn="base"/>
            <a:r>
              <a:rPr lang="en-US" dirty="0"/>
              <a:t>Positional Encoding</a:t>
            </a:r>
            <a:endParaRPr lang="en-US" sz="2700" dirty="0"/>
          </a:p>
        </p:txBody>
      </p:sp>
      <p:sp>
        <p:nvSpPr>
          <p:cNvPr id="4" name="Slide Number Placeholder 3">
            <a:extLst>
              <a:ext uri="{FF2B5EF4-FFF2-40B4-BE49-F238E27FC236}">
                <a16:creationId xmlns:a16="http://schemas.microsoft.com/office/drawing/2014/main" id="{36A73B31-D967-374C-86CC-8BE9F256179E}"/>
              </a:ext>
            </a:extLst>
          </p:cNvPr>
          <p:cNvSpPr>
            <a:spLocks noGrp="1"/>
          </p:cNvSpPr>
          <p:nvPr>
            <p:ph type="sldNum" sz="quarter" idx="12"/>
          </p:nvPr>
        </p:nvSpPr>
        <p:spPr/>
        <p:txBody>
          <a:bodyPr/>
          <a:lstStyle/>
          <a:p>
            <a:fld id="{5D6FF71F-CF6A-4C46-8F9B-61D49EEA70E3}" type="slidenum">
              <a:rPr lang="en-US" smtClean="0"/>
              <a:t>55</a:t>
            </a:fld>
            <a:endParaRPr lang="en-US"/>
          </a:p>
        </p:txBody>
      </p:sp>
      <p:sp>
        <p:nvSpPr>
          <p:cNvPr id="5" name="TextBox 4">
            <a:extLst>
              <a:ext uri="{FF2B5EF4-FFF2-40B4-BE49-F238E27FC236}">
                <a16:creationId xmlns:a16="http://schemas.microsoft.com/office/drawing/2014/main" id="{1819C1B2-ECE2-4B4B-BC69-F4D6D6372936}"/>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(2018), The Illustrated Transformer,</a:t>
            </a:r>
            <a:br>
              <a:rPr lang="en-US" sz="1000" dirty="0">
                <a:solidFill>
                  <a:schemeClr val="bg1">
                    <a:lumMod val="75000"/>
                  </a:schemeClr>
                </a:solidFill>
              </a:rPr>
            </a:br>
            <a:r>
              <a:rPr lang="en-US" sz="1000" dirty="0">
                <a:solidFill>
                  <a:schemeClr val="bg1">
                    <a:lumMod val="75000"/>
                  </a:schemeClr>
                </a:solidFill>
                <a:hlinkClick r:id="rId2"/>
              </a:rPr>
              <a:t>http://jalammar.github.io/illustrated-transformer/</a:t>
            </a:r>
            <a:endParaRPr lang="en-US" sz="1000" dirty="0">
              <a:solidFill>
                <a:schemeClr val="bg1">
                  <a:lumMod val="75000"/>
                </a:schemeClr>
              </a:solidFill>
            </a:endParaRPr>
          </a:p>
        </p:txBody>
      </p:sp>
      <p:pic>
        <p:nvPicPr>
          <p:cNvPr id="3" name="Picture 2">
            <a:extLst>
              <a:ext uri="{FF2B5EF4-FFF2-40B4-BE49-F238E27FC236}">
                <a16:creationId xmlns:a16="http://schemas.microsoft.com/office/drawing/2014/main" id="{19A01C39-CEAB-C644-B0F2-31BA793610FA}"/>
              </a:ext>
            </a:extLst>
          </p:cNvPr>
          <p:cNvPicPr>
            <a:picLocks noChangeAspect="1"/>
          </p:cNvPicPr>
          <p:nvPr/>
        </p:nvPicPr>
        <p:blipFill>
          <a:blip r:embed="rId3"/>
          <a:stretch>
            <a:fillRect/>
          </a:stretch>
        </p:blipFill>
        <p:spPr>
          <a:xfrm>
            <a:off x="1875692" y="1101969"/>
            <a:ext cx="9684706" cy="5333997"/>
          </a:xfrm>
          <a:prstGeom prst="rect">
            <a:avLst/>
          </a:prstGeom>
        </p:spPr>
      </p:pic>
      <p:sp>
        <p:nvSpPr>
          <p:cNvPr id="9" name="TextBox 8">
            <a:extLst>
              <a:ext uri="{FF2B5EF4-FFF2-40B4-BE49-F238E27FC236}">
                <a16:creationId xmlns:a16="http://schemas.microsoft.com/office/drawing/2014/main" id="{D3934713-BB42-154D-BDC4-4851F1236CE3}"/>
              </a:ext>
            </a:extLst>
          </p:cNvPr>
          <p:cNvSpPr txBox="1"/>
          <p:nvPr/>
        </p:nvSpPr>
        <p:spPr>
          <a:xfrm>
            <a:off x="1227806" y="6297466"/>
            <a:ext cx="10059844" cy="276999"/>
          </a:xfrm>
          <a:prstGeom prst="rect">
            <a:avLst/>
          </a:prstGeom>
          <a:noFill/>
        </p:spPr>
        <p:txBody>
          <a:bodyPr wrap="square">
            <a:spAutoFit/>
          </a:bodyPr>
          <a:lstStyle/>
          <a:p>
            <a:pPr algn="ctr"/>
            <a:r>
              <a:rPr lang="en-US" sz="1200" dirty="0">
                <a:solidFill>
                  <a:schemeClr val="bg1">
                    <a:lumMod val="50000"/>
                  </a:schemeClr>
                </a:solidFill>
              </a:rPr>
              <a:t>To give the model a sense of the order of the words, we add positional encoding vectors -- the values of which follow a specific pattern.</a:t>
            </a:r>
          </a:p>
        </p:txBody>
      </p:sp>
    </p:spTree>
    <p:extLst>
      <p:ext uri="{BB962C8B-B14F-4D97-AF65-F5344CB8AC3E}">
        <p14:creationId xmlns:p14="http://schemas.microsoft.com/office/powerpoint/2010/main" val="10364940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ABE30-B11B-7F42-846D-91334DC841D1}"/>
              </a:ext>
            </a:extLst>
          </p:cNvPr>
          <p:cNvSpPr>
            <a:spLocks noGrp="1"/>
          </p:cNvSpPr>
          <p:nvPr>
            <p:ph type="title"/>
          </p:nvPr>
        </p:nvSpPr>
        <p:spPr>
          <a:xfrm>
            <a:off x="534389" y="135105"/>
            <a:ext cx="11222181" cy="840586"/>
          </a:xfrm>
        </p:spPr>
        <p:txBody>
          <a:bodyPr>
            <a:normAutofit/>
          </a:bodyPr>
          <a:lstStyle/>
          <a:p>
            <a:pPr fontAlgn="base"/>
            <a:r>
              <a:rPr lang="en-US" dirty="0"/>
              <a:t>Positional Encoding</a:t>
            </a:r>
            <a:endParaRPr lang="en-US" sz="2700" dirty="0"/>
          </a:p>
        </p:txBody>
      </p:sp>
      <p:sp>
        <p:nvSpPr>
          <p:cNvPr id="4" name="Slide Number Placeholder 3">
            <a:extLst>
              <a:ext uri="{FF2B5EF4-FFF2-40B4-BE49-F238E27FC236}">
                <a16:creationId xmlns:a16="http://schemas.microsoft.com/office/drawing/2014/main" id="{36A73B31-D967-374C-86CC-8BE9F256179E}"/>
              </a:ext>
            </a:extLst>
          </p:cNvPr>
          <p:cNvSpPr>
            <a:spLocks noGrp="1"/>
          </p:cNvSpPr>
          <p:nvPr>
            <p:ph type="sldNum" sz="quarter" idx="12"/>
          </p:nvPr>
        </p:nvSpPr>
        <p:spPr/>
        <p:txBody>
          <a:bodyPr/>
          <a:lstStyle/>
          <a:p>
            <a:fld id="{5D6FF71F-CF6A-4C46-8F9B-61D49EEA70E3}" type="slidenum">
              <a:rPr lang="en-US" smtClean="0"/>
              <a:t>56</a:t>
            </a:fld>
            <a:endParaRPr lang="en-US"/>
          </a:p>
        </p:txBody>
      </p:sp>
      <p:sp>
        <p:nvSpPr>
          <p:cNvPr id="5" name="TextBox 4">
            <a:extLst>
              <a:ext uri="{FF2B5EF4-FFF2-40B4-BE49-F238E27FC236}">
                <a16:creationId xmlns:a16="http://schemas.microsoft.com/office/drawing/2014/main" id="{1819C1B2-ECE2-4B4B-BC69-F4D6D6372936}"/>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(2018), The Illustrated Transformer,</a:t>
            </a:r>
            <a:br>
              <a:rPr lang="en-US" sz="1000" dirty="0">
                <a:solidFill>
                  <a:schemeClr val="bg1">
                    <a:lumMod val="75000"/>
                  </a:schemeClr>
                </a:solidFill>
              </a:rPr>
            </a:br>
            <a:r>
              <a:rPr lang="en-US" sz="1000" dirty="0">
                <a:solidFill>
                  <a:schemeClr val="bg1">
                    <a:lumMod val="75000"/>
                  </a:schemeClr>
                </a:solidFill>
                <a:hlinkClick r:id="rId2"/>
              </a:rPr>
              <a:t>http://jalammar.github.io/illustrated-transformer/</a:t>
            </a:r>
            <a:endParaRPr lang="en-US" sz="1000" dirty="0">
              <a:solidFill>
                <a:schemeClr val="bg1">
                  <a:lumMod val="75000"/>
                </a:schemeClr>
              </a:solidFill>
            </a:endParaRPr>
          </a:p>
        </p:txBody>
      </p:sp>
      <p:sp>
        <p:nvSpPr>
          <p:cNvPr id="9" name="TextBox 8">
            <a:extLst>
              <a:ext uri="{FF2B5EF4-FFF2-40B4-BE49-F238E27FC236}">
                <a16:creationId xmlns:a16="http://schemas.microsoft.com/office/drawing/2014/main" id="{D3934713-BB42-154D-BDC4-4851F1236CE3}"/>
              </a:ext>
            </a:extLst>
          </p:cNvPr>
          <p:cNvSpPr txBox="1"/>
          <p:nvPr/>
        </p:nvSpPr>
        <p:spPr>
          <a:xfrm>
            <a:off x="814050" y="5812595"/>
            <a:ext cx="10059844" cy="461665"/>
          </a:xfrm>
          <a:prstGeom prst="rect">
            <a:avLst/>
          </a:prstGeom>
          <a:noFill/>
        </p:spPr>
        <p:txBody>
          <a:bodyPr wrap="square">
            <a:spAutoFit/>
          </a:bodyPr>
          <a:lstStyle/>
          <a:p>
            <a:pPr algn="ctr"/>
            <a:r>
              <a:rPr lang="en-US" sz="2400" dirty="0">
                <a:solidFill>
                  <a:schemeClr val="bg1">
                    <a:lumMod val="50000"/>
                  </a:schemeClr>
                </a:solidFill>
              </a:rPr>
              <a:t>Positional encoding with a toy embedding size of 4</a:t>
            </a:r>
          </a:p>
        </p:txBody>
      </p:sp>
      <p:pic>
        <p:nvPicPr>
          <p:cNvPr id="6" name="Picture 5">
            <a:extLst>
              <a:ext uri="{FF2B5EF4-FFF2-40B4-BE49-F238E27FC236}">
                <a16:creationId xmlns:a16="http://schemas.microsoft.com/office/drawing/2014/main" id="{AB3547F7-C603-1340-AC2B-DEBE3DC814EA}"/>
              </a:ext>
            </a:extLst>
          </p:cNvPr>
          <p:cNvPicPr>
            <a:picLocks noChangeAspect="1"/>
          </p:cNvPicPr>
          <p:nvPr/>
        </p:nvPicPr>
        <p:blipFill>
          <a:blip r:embed="rId3"/>
          <a:stretch>
            <a:fillRect/>
          </a:stretch>
        </p:blipFill>
        <p:spPr>
          <a:xfrm>
            <a:off x="119553" y="2114174"/>
            <a:ext cx="11977498" cy="3327083"/>
          </a:xfrm>
          <a:prstGeom prst="rect">
            <a:avLst/>
          </a:prstGeom>
        </p:spPr>
      </p:pic>
    </p:spTree>
    <p:extLst>
      <p:ext uri="{BB962C8B-B14F-4D97-AF65-F5344CB8AC3E}">
        <p14:creationId xmlns:p14="http://schemas.microsoft.com/office/powerpoint/2010/main" val="41448997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ABE30-B11B-7F42-846D-91334DC841D1}"/>
              </a:ext>
            </a:extLst>
          </p:cNvPr>
          <p:cNvSpPr>
            <a:spLocks noGrp="1"/>
          </p:cNvSpPr>
          <p:nvPr>
            <p:ph type="title"/>
          </p:nvPr>
        </p:nvSpPr>
        <p:spPr/>
        <p:txBody>
          <a:bodyPr>
            <a:normAutofit fontScale="90000"/>
          </a:bodyPr>
          <a:lstStyle/>
          <a:p>
            <a:r>
              <a:rPr lang="en-US" dirty="0"/>
              <a:t>Positional encoding for 20 words (rows) </a:t>
            </a:r>
            <a:br>
              <a:rPr lang="en-US" dirty="0"/>
            </a:br>
            <a:r>
              <a:rPr lang="en-US" dirty="0"/>
              <a:t>with an embedding size of 512 (columns)</a:t>
            </a:r>
            <a:endParaRPr lang="en-US" sz="2700" dirty="0"/>
          </a:p>
        </p:txBody>
      </p:sp>
      <p:sp>
        <p:nvSpPr>
          <p:cNvPr id="4" name="Slide Number Placeholder 3">
            <a:extLst>
              <a:ext uri="{FF2B5EF4-FFF2-40B4-BE49-F238E27FC236}">
                <a16:creationId xmlns:a16="http://schemas.microsoft.com/office/drawing/2014/main" id="{36A73B31-D967-374C-86CC-8BE9F256179E}"/>
              </a:ext>
            </a:extLst>
          </p:cNvPr>
          <p:cNvSpPr>
            <a:spLocks noGrp="1"/>
          </p:cNvSpPr>
          <p:nvPr>
            <p:ph type="sldNum" sz="quarter" idx="12"/>
          </p:nvPr>
        </p:nvSpPr>
        <p:spPr/>
        <p:txBody>
          <a:bodyPr/>
          <a:lstStyle/>
          <a:p>
            <a:fld id="{5D6FF71F-CF6A-4C46-8F9B-61D49EEA70E3}" type="slidenum">
              <a:rPr lang="en-US" smtClean="0"/>
              <a:t>57</a:t>
            </a:fld>
            <a:endParaRPr lang="en-US"/>
          </a:p>
        </p:txBody>
      </p:sp>
      <p:sp>
        <p:nvSpPr>
          <p:cNvPr id="5" name="TextBox 4">
            <a:extLst>
              <a:ext uri="{FF2B5EF4-FFF2-40B4-BE49-F238E27FC236}">
                <a16:creationId xmlns:a16="http://schemas.microsoft.com/office/drawing/2014/main" id="{1819C1B2-ECE2-4B4B-BC69-F4D6D6372936}"/>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(2018), The Illustrated Transformer,</a:t>
            </a:r>
            <a:br>
              <a:rPr lang="en-US" sz="1000" dirty="0">
                <a:solidFill>
                  <a:schemeClr val="bg1">
                    <a:lumMod val="75000"/>
                  </a:schemeClr>
                </a:solidFill>
              </a:rPr>
            </a:br>
            <a:r>
              <a:rPr lang="en-US" sz="1000" dirty="0">
                <a:solidFill>
                  <a:schemeClr val="bg1">
                    <a:lumMod val="75000"/>
                  </a:schemeClr>
                </a:solidFill>
                <a:hlinkClick r:id="rId2"/>
              </a:rPr>
              <a:t>http://jalammar.github.io/illustrated-transformer/</a:t>
            </a:r>
            <a:endParaRPr lang="en-US" sz="1000" dirty="0">
              <a:solidFill>
                <a:schemeClr val="bg1">
                  <a:lumMod val="75000"/>
                </a:schemeClr>
              </a:solidFill>
            </a:endParaRPr>
          </a:p>
        </p:txBody>
      </p:sp>
      <p:pic>
        <p:nvPicPr>
          <p:cNvPr id="3" name="Picture 2">
            <a:extLst>
              <a:ext uri="{FF2B5EF4-FFF2-40B4-BE49-F238E27FC236}">
                <a16:creationId xmlns:a16="http://schemas.microsoft.com/office/drawing/2014/main" id="{8DDF64C1-5CA8-A145-939F-62AE25D28D51}"/>
              </a:ext>
            </a:extLst>
          </p:cNvPr>
          <p:cNvPicPr>
            <a:picLocks noChangeAspect="1"/>
          </p:cNvPicPr>
          <p:nvPr/>
        </p:nvPicPr>
        <p:blipFill>
          <a:blip r:embed="rId3"/>
          <a:stretch>
            <a:fillRect/>
          </a:stretch>
        </p:blipFill>
        <p:spPr>
          <a:xfrm>
            <a:off x="3090790" y="1460668"/>
            <a:ext cx="6454960" cy="4729118"/>
          </a:xfrm>
          <a:prstGeom prst="rect">
            <a:avLst/>
          </a:prstGeom>
        </p:spPr>
      </p:pic>
      <p:sp>
        <p:nvSpPr>
          <p:cNvPr id="8" name="TextBox 7">
            <a:extLst>
              <a:ext uri="{FF2B5EF4-FFF2-40B4-BE49-F238E27FC236}">
                <a16:creationId xmlns:a16="http://schemas.microsoft.com/office/drawing/2014/main" id="{A3FD4E3E-C750-9548-B37E-1E47BC52363E}"/>
              </a:ext>
            </a:extLst>
          </p:cNvPr>
          <p:cNvSpPr txBox="1"/>
          <p:nvPr/>
        </p:nvSpPr>
        <p:spPr>
          <a:xfrm>
            <a:off x="971295" y="6183668"/>
            <a:ext cx="10249410" cy="461665"/>
          </a:xfrm>
          <a:prstGeom prst="rect">
            <a:avLst/>
          </a:prstGeom>
          <a:noFill/>
        </p:spPr>
        <p:txBody>
          <a:bodyPr wrap="square">
            <a:spAutoFit/>
          </a:bodyPr>
          <a:lstStyle/>
          <a:p>
            <a:pPr algn="ctr"/>
            <a:r>
              <a:rPr lang="en-US" sz="1200" dirty="0">
                <a:solidFill>
                  <a:schemeClr val="bg1">
                    <a:lumMod val="50000"/>
                  </a:schemeClr>
                </a:solidFill>
              </a:rPr>
              <a:t>You can see that it appears split in half down the center. That's because the values of the left half are generated by one function (which uses sine), and the right half is generated by another function (which uses cosine). They're then concatenated to form each of the positional encoding vectors.</a:t>
            </a:r>
          </a:p>
        </p:txBody>
      </p:sp>
    </p:spTree>
    <p:extLst>
      <p:ext uri="{BB962C8B-B14F-4D97-AF65-F5344CB8AC3E}">
        <p14:creationId xmlns:p14="http://schemas.microsoft.com/office/powerpoint/2010/main" val="22277900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ABE30-B11B-7F42-846D-91334DC841D1}"/>
              </a:ext>
            </a:extLst>
          </p:cNvPr>
          <p:cNvSpPr>
            <a:spLocks noGrp="1"/>
          </p:cNvSpPr>
          <p:nvPr>
            <p:ph type="title"/>
          </p:nvPr>
        </p:nvSpPr>
        <p:spPr>
          <a:xfrm>
            <a:off x="534389" y="135104"/>
            <a:ext cx="11222181" cy="1146535"/>
          </a:xfrm>
        </p:spPr>
        <p:txBody>
          <a:bodyPr>
            <a:normAutofit/>
          </a:bodyPr>
          <a:lstStyle/>
          <a:p>
            <a:r>
              <a:rPr lang="en-US" dirty="0"/>
              <a:t>Transformers Positional Encoding</a:t>
            </a:r>
            <a:endParaRPr lang="en-US" sz="2700" dirty="0"/>
          </a:p>
        </p:txBody>
      </p:sp>
      <p:sp>
        <p:nvSpPr>
          <p:cNvPr id="4" name="Slide Number Placeholder 3">
            <a:extLst>
              <a:ext uri="{FF2B5EF4-FFF2-40B4-BE49-F238E27FC236}">
                <a16:creationId xmlns:a16="http://schemas.microsoft.com/office/drawing/2014/main" id="{36A73B31-D967-374C-86CC-8BE9F256179E}"/>
              </a:ext>
            </a:extLst>
          </p:cNvPr>
          <p:cNvSpPr>
            <a:spLocks noGrp="1"/>
          </p:cNvSpPr>
          <p:nvPr>
            <p:ph type="sldNum" sz="quarter" idx="12"/>
          </p:nvPr>
        </p:nvSpPr>
        <p:spPr/>
        <p:txBody>
          <a:bodyPr/>
          <a:lstStyle/>
          <a:p>
            <a:fld id="{5D6FF71F-CF6A-4C46-8F9B-61D49EEA70E3}" type="slidenum">
              <a:rPr lang="en-US" smtClean="0"/>
              <a:t>58</a:t>
            </a:fld>
            <a:endParaRPr lang="en-US"/>
          </a:p>
        </p:txBody>
      </p:sp>
      <p:sp>
        <p:nvSpPr>
          <p:cNvPr id="5" name="TextBox 4">
            <a:extLst>
              <a:ext uri="{FF2B5EF4-FFF2-40B4-BE49-F238E27FC236}">
                <a16:creationId xmlns:a16="http://schemas.microsoft.com/office/drawing/2014/main" id="{1819C1B2-ECE2-4B4B-BC69-F4D6D6372936}"/>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(2018), The Illustrated Transformer,</a:t>
            </a:r>
            <a:br>
              <a:rPr lang="en-US" sz="1000" dirty="0">
                <a:solidFill>
                  <a:schemeClr val="bg1">
                    <a:lumMod val="75000"/>
                  </a:schemeClr>
                </a:solidFill>
              </a:rPr>
            </a:br>
            <a:r>
              <a:rPr lang="en-US" sz="1000" dirty="0">
                <a:solidFill>
                  <a:schemeClr val="bg1">
                    <a:lumMod val="75000"/>
                  </a:schemeClr>
                </a:solidFill>
                <a:hlinkClick r:id="rId2"/>
              </a:rPr>
              <a:t>http://jalammar.github.io/illustrated-transformer/</a:t>
            </a:r>
            <a:endParaRPr lang="en-US" sz="1000" dirty="0">
              <a:solidFill>
                <a:schemeClr val="bg1">
                  <a:lumMod val="75000"/>
                </a:schemeClr>
              </a:solidFill>
            </a:endParaRPr>
          </a:p>
        </p:txBody>
      </p:sp>
      <p:pic>
        <p:nvPicPr>
          <p:cNvPr id="3" name="Picture 2">
            <a:extLst>
              <a:ext uri="{FF2B5EF4-FFF2-40B4-BE49-F238E27FC236}">
                <a16:creationId xmlns:a16="http://schemas.microsoft.com/office/drawing/2014/main" id="{DEDFBAD1-E3E1-434E-A849-945CB691297C}"/>
              </a:ext>
            </a:extLst>
          </p:cNvPr>
          <p:cNvPicPr>
            <a:picLocks noChangeAspect="1"/>
          </p:cNvPicPr>
          <p:nvPr/>
        </p:nvPicPr>
        <p:blipFill>
          <a:blip r:embed="rId3"/>
          <a:stretch>
            <a:fillRect/>
          </a:stretch>
        </p:blipFill>
        <p:spPr>
          <a:xfrm>
            <a:off x="1414374" y="1281639"/>
            <a:ext cx="8859196" cy="5280605"/>
          </a:xfrm>
          <a:prstGeom prst="rect">
            <a:avLst/>
          </a:prstGeom>
        </p:spPr>
      </p:pic>
    </p:spTree>
    <p:extLst>
      <p:ext uri="{BB962C8B-B14F-4D97-AF65-F5344CB8AC3E}">
        <p14:creationId xmlns:p14="http://schemas.microsoft.com/office/powerpoint/2010/main" val="319380465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ABE30-B11B-7F42-846D-91334DC841D1}"/>
              </a:ext>
            </a:extLst>
          </p:cNvPr>
          <p:cNvSpPr>
            <a:spLocks noGrp="1"/>
          </p:cNvSpPr>
          <p:nvPr>
            <p:ph type="title"/>
          </p:nvPr>
        </p:nvSpPr>
        <p:spPr/>
        <p:txBody>
          <a:bodyPr>
            <a:normAutofit/>
          </a:bodyPr>
          <a:lstStyle/>
          <a:p>
            <a:r>
              <a:rPr lang="en-US" dirty="0"/>
              <a:t>The Residuals</a:t>
            </a:r>
            <a:endParaRPr lang="en-US" sz="2700" dirty="0"/>
          </a:p>
        </p:txBody>
      </p:sp>
      <p:sp>
        <p:nvSpPr>
          <p:cNvPr id="4" name="Slide Number Placeholder 3">
            <a:extLst>
              <a:ext uri="{FF2B5EF4-FFF2-40B4-BE49-F238E27FC236}">
                <a16:creationId xmlns:a16="http://schemas.microsoft.com/office/drawing/2014/main" id="{36A73B31-D967-374C-86CC-8BE9F256179E}"/>
              </a:ext>
            </a:extLst>
          </p:cNvPr>
          <p:cNvSpPr>
            <a:spLocks noGrp="1"/>
          </p:cNvSpPr>
          <p:nvPr>
            <p:ph type="sldNum" sz="quarter" idx="12"/>
          </p:nvPr>
        </p:nvSpPr>
        <p:spPr/>
        <p:txBody>
          <a:bodyPr/>
          <a:lstStyle/>
          <a:p>
            <a:fld id="{5D6FF71F-CF6A-4C46-8F9B-61D49EEA70E3}" type="slidenum">
              <a:rPr lang="en-US" smtClean="0"/>
              <a:t>59</a:t>
            </a:fld>
            <a:endParaRPr lang="en-US"/>
          </a:p>
        </p:txBody>
      </p:sp>
      <p:sp>
        <p:nvSpPr>
          <p:cNvPr id="5" name="TextBox 4">
            <a:extLst>
              <a:ext uri="{FF2B5EF4-FFF2-40B4-BE49-F238E27FC236}">
                <a16:creationId xmlns:a16="http://schemas.microsoft.com/office/drawing/2014/main" id="{1819C1B2-ECE2-4B4B-BC69-F4D6D6372936}"/>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(2018), The Illustrated Transformer,</a:t>
            </a:r>
            <a:br>
              <a:rPr lang="en-US" sz="1000" dirty="0">
                <a:solidFill>
                  <a:schemeClr val="bg1">
                    <a:lumMod val="75000"/>
                  </a:schemeClr>
                </a:solidFill>
              </a:rPr>
            </a:br>
            <a:r>
              <a:rPr lang="en-US" sz="1000" dirty="0">
                <a:solidFill>
                  <a:schemeClr val="bg1">
                    <a:lumMod val="75000"/>
                  </a:schemeClr>
                </a:solidFill>
                <a:hlinkClick r:id="rId2"/>
              </a:rPr>
              <a:t>http://jalammar.github.io/illustrated-transformer/</a:t>
            </a:r>
            <a:endParaRPr lang="en-US" sz="1000" dirty="0">
              <a:solidFill>
                <a:schemeClr val="bg1">
                  <a:lumMod val="75000"/>
                </a:schemeClr>
              </a:solidFill>
            </a:endParaRPr>
          </a:p>
        </p:txBody>
      </p:sp>
      <p:pic>
        <p:nvPicPr>
          <p:cNvPr id="3" name="Picture 2">
            <a:extLst>
              <a:ext uri="{FF2B5EF4-FFF2-40B4-BE49-F238E27FC236}">
                <a16:creationId xmlns:a16="http://schemas.microsoft.com/office/drawing/2014/main" id="{F5FB63FC-1E52-C243-B860-8DAFFA4DA394}"/>
              </a:ext>
            </a:extLst>
          </p:cNvPr>
          <p:cNvPicPr>
            <a:picLocks noChangeAspect="1"/>
          </p:cNvPicPr>
          <p:nvPr/>
        </p:nvPicPr>
        <p:blipFill>
          <a:blip r:embed="rId3"/>
          <a:stretch>
            <a:fillRect/>
          </a:stretch>
        </p:blipFill>
        <p:spPr>
          <a:xfrm>
            <a:off x="2745652" y="1366590"/>
            <a:ext cx="6799654" cy="4921071"/>
          </a:xfrm>
          <a:prstGeom prst="rect">
            <a:avLst/>
          </a:prstGeom>
        </p:spPr>
      </p:pic>
    </p:spTree>
    <p:extLst>
      <p:ext uri="{BB962C8B-B14F-4D97-AF65-F5344CB8AC3E}">
        <p14:creationId xmlns:p14="http://schemas.microsoft.com/office/powerpoint/2010/main" val="15013405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4389" y="135104"/>
            <a:ext cx="11222181" cy="1150357"/>
          </a:xfrm>
        </p:spPr>
        <p:txBody>
          <a:bodyPr>
            <a:normAutofit fontScale="90000"/>
          </a:bodyPr>
          <a:lstStyle/>
          <a:p>
            <a:r>
              <a:rPr lang="en-US" altLang="zh-TW" sz="9600" dirty="0">
                <a:solidFill>
                  <a:schemeClr val="accent1"/>
                </a:solidFill>
                <a:latin typeface="Calibri" charset="0"/>
                <a:ea typeface="標楷體" charset="-120"/>
              </a:rPr>
              <a:t>Outline</a:t>
            </a:r>
            <a:endParaRPr lang="en-US" sz="12000" dirty="0">
              <a:solidFill>
                <a:schemeClr val="accent1"/>
              </a:solidFill>
            </a:endParaRP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6</a:t>
            </a:fld>
            <a:endParaRPr lang="zh-TW" altLang="en-US"/>
          </a:p>
        </p:txBody>
      </p:sp>
      <p:sp>
        <p:nvSpPr>
          <p:cNvPr id="7" name="Content Placeholder 2">
            <a:extLst>
              <a:ext uri="{FF2B5EF4-FFF2-40B4-BE49-F238E27FC236}">
                <a16:creationId xmlns:a16="http://schemas.microsoft.com/office/drawing/2014/main" id="{4955ED94-65AB-ED4B-8969-AA65A4D625EB}"/>
              </a:ext>
            </a:extLst>
          </p:cNvPr>
          <p:cNvSpPr>
            <a:spLocks noGrp="1"/>
          </p:cNvSpPr>
          <p:nvPr>
            <p:ph idx="1"/>
          </p:nvPr>
        </p:nvSpPr>
        <p:spPr>
          <a:xfrm>
            <a:off x="520321" y="1459371"/>
            <a:ext cx="11222181" cy="5088629"/>
          </a:xfrm>
        </p:spPr>
        <p:txBody>
          <a:bodyPr>
            <a:normAutofit fontScale="92500"/>
          </a:bodyPr>
          <a:lstStyle/>
          <a:p>
            <a:r>
              <a:rPr lang="en-US" sz="4400" dirty="0">
                <a:solidFill>
                  <a:schemeClr val="accent1"/>
                </a:solidFill>
              </a:rPr>
              <a:t>Natural Language Processing with Transformers</a:t>
            </a:r>
          </a:p>
          <a:p>
            <a:pPr lvl="1"/>
            <a:r>
              <a:rPr lang="en-US" sz="3600" dirty="0">
                <a:solidFill>
                  <a:schemeClr val="accent1"/>
                </a:solidFill>
              </a:rPr>
              <a:t>Transformer (Attention is All You Need) </a:t>
            </a:r>
          </a:p>
          <a:p>
            <a:pPr lvl="1"/>
            <a:r>
              <a:rPr lang="en-US" sz="3600" dirty="0">
                <a:solidFill>
                  <a:schemeClr val="accent1"/>
                </a:solidFill>
              </a:rPr>
              <a:t>Encoder-Decoder</a:t>
            </a:r>
          </a:p>
          <a:p>
            <a:pPr lvl="1"/>
            <a:r>
              <a:rPr lang="en-US" sz="3600" dirty="0">
                <a:solidFill>
                  <a:schemeClr val="accent1"/>
                </a:solidFill>
              </a:rPr>
              <a:t>Attention Mechanisms</a:t>
            </a:r>
          </a:p>
          <a:p>
            <a:pPr lvl="1"/>
            <a:r>
              <a:rPr lang="en-US" sz="3600" dirty="0">
                <a:solidFill>
                  <a:schemeClr val="accent1"/>
                </a:solidFill>
              </a:rPr>
              <a:t>Transfer Learning in NLP</a:t>
            </a:r>
          </a:p>
          <a:p>
            <a:pPr lvl="1"/>
            <a:r>
              <a:rPr lang="en-US" sz="3600" dirty="0">
                <a:solidFill>
                  <a:schemeClr val="accent1"/>
                </a:solidFill>
              </a:rPr>
              <a:t>BERT: Pre-training of Deep Bidirectional Transformers for Language Understanding</a:t>
            </a:r>
            <a:endParaRPr lang="en-US" sz="4000" dirty="0">
              <a:solidFill>
                <a:schemeClr val="accent1"/>
              </a:solidFill>
            </a:endParaRPr>
          </a:p>
          <a:p>
            <a:pPr lvl="1"/>
            <a:endParaRPr lang="en-US" sz="3600" dirty="0">
              <a:solidFill>
                <a:schemeClr val="accent1"/>
              </a:solidFill>
            </a:endParaRPr>
          </a:p>
        </p:txBody>
      </p:sp>
    </p:spTree>
    <p:extLst>
      <p:ext uri="{BB962C8B-B14F-4D97-AF65-F5344CB8AC3E}">
        <p14:creationId xmlns:p14="http://schemas.microsoft.com/office/powerpoint/2010/main" val="37051950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6A73B31-D967-374C-86CC-8BE9F256179E}"/>
              </a:ext>
            </a:extLst>
          </p:cNvPr>
          <p:cNvSpPr>
            <a:spLocks noGrp="1"/>
          </p:cNvSpPr>
          <p:nvPr>
            <p:ph type="sldNum" sz="quarter" idx="12"/>
          </p:nvPr>
        </p:nvSpPr>
        <p:spPr/>
        <p:txBody>
          <a:bodyPr/>
          <a:lstStyle/>
          <a:p>
            <a:fld id="{5D6FF71F-CF6A-4C46-8F9B-61D49EEA70E3}" type="slidenum">
              <a:rPr lang="en-US" smtClean="0"/>
              <a:t>60</a:t>
            </a:fld>
            <a:endParaRPr lang="en-US"/>
          </a:p>
        </p:txBody>
      </p:sp>
      <p:sp>
        <p:nvSpPr>
          <p:cNvPr id="5" name="TextBox 4">
            <a:extLst>
              <a:ext uri="{FF2B5EF4-FFF2-40B4-BE49-F238E27FC236}">
                <a16:creationId xmlns:a16="http://schemas.microsoft.com/office/drawing/2014/main" id="{1819C1B2-ECE2-4B4B-BC69-F4D6D6372936}"/>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(2018), The Illustrated Transformer,</a:t>
            </a:r>
            <a:br>
              <a:rPr lang="en-US" sz="1000" dirty="0">
                <a:solidFill>
                  <a:schemeClr val="bg1">
                    <a:lumMod val="75000"/>
                  </a:schemeClr>
                </a:solidFill>
              </a:rPr>
            </a:br>
            <a:r>
              <a:rPr lang="en-US" sz="1000" dirty="0">
                <a:solidFill>
                  <a:schemeClr val="bg1">
                    <a:lumMod val="75000"/>
                  </a:schemeClr>
                </a:solidFill>
                <a:hlinkClick r:id="rId2"/>
              </a:rPr>
              <a:t>http://jalammar.github.io/illustrated-transformer/</a:t>
            </a:r>
            <a:endParaRPr lang="en-US" sz="1000" dirty="0">
              <a:solidFill>
                <a:schemeClr val="bg1">
                  <a:lumMod val="75000"/>
                </a:schemeClr>
              </a:solidFill>
            </a:endParaRPr>
          </a:p>
        </p:txBody>
      </p:sp>
      <p:pic>
        <p:nvPicPr>
          <p:cNvPr id="3" name="Picture 2">
            <a:extLst>
              <a:ext uri="{FF2B5EF4-FFF2-40B4-BE49-F238E27FC236}">
                <a16:creationId xmlns:a16="http://schemas.microsoft.com/office/drawing/2014/main" id="{C7F69DD2-595A-6248-BBDC-763689C48AF3}"/>
              </a:ext>
            </a:extLst>
          </p:cNvPr>
          <p:cNvPicPr>
            <a:picLocks noChangeAspect="1"/>
          </p:cNvPicPr>
          <p:nvPr/>
        </p:nvPicPr>
        <p:blipFill>
          <a:blip r:embed="rId3"/>
          <a:stretch>
            <a:fillRect/>
          </a:stretch>
        </p:blipFill>
        <p:spPr>
          <a:xfrm>
            <a:off x="2502163" y="233464"/>
            <a:ext cx="6683617" cy="6251810"/>
          </a:xfrm>
          <a:prstGeom prst="rect">
            <a:avLst/>
          </a:prstGeom>
        </p:spPr>
      </p:pic>
    </p:spTree>
    <p:extLst>
      <p:ext uri="{BB962C8B-B14F-4D97-AF65-F5344CB8AC3E}">
        <p14:creationId xmlns:p14="http://schemas.microsoft.com/office/powerpoint/2010/main" val="338066443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6A73B31-D967-374C-86CC-8BE9F256179E}"/>
              </a:ext>
            </a:extLst>
          </p:cNvPr>
          <p:cNvSpPr>
            <a:spLocks noGrp="1"/>
          </p:cNvSpPr>
          <p:nvPr>
            <p:ph type="sldNum" sz="quarter" idx="12"/>
          </p:nvPr>
        </p:nvSpPr>
        <p:spPr/>
        <p:txBody>
          <a:bodyPr/>
          <a:lstStyle/>
          <a:p>
            <a:fld id="{5D6FF71F-CF6A-4C46-8F9B-61D49EEA70E3}" type="slidenum">
              <a:rPr lang="en-US" smtClean="0"/>
              <a:t>61</a:t>
            </a:fld>
            <a:endParaRPr lang="en-US"/>
          </a:p>
        </p:txBody>
      </p:sp>
      <p:sp>
        <p:nvSpPr>
          <p:cNvPr id="5" name="TextBox 4">
            <a:extLst>
              <a:ext uri="{FF2B5EF4-FFF2-40B4-BE49-F238E27FC236}">
                <a16:creationId xmlns:a16="http://schemas.microsoft.com/office/drawing/2014/main" id="{1819C1B2-ECE2-4B4B-BC69-F4D6D6372936}"/>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(2018), The Illustrated Transformer,</a:t>
            </a:r>
            <a:br>
              <a:rPr lang="en-US" sz="1000" dirty="0">
                <a:solidFill>
                  <a:schemeClr val="bg1">
                    <a:lumMod val="75000"/>
                  </a:schemeClr>
                </a:solidFill>
              </a:rPr>
            </a:br>
            <a:r>
              <a:rPr lang="en-US" sz="1000" dirty="0">
                <a:solidFill>
                  <a:schemeClr val="bg1">
                    <a:lumMod val="75000"/>
                  </a:schemeClr>
                </a:solidFill>
                <a:hlinkClick r:id="rId2"/>
              </a:rPr>
              <a:t>http://jalammar.github.io/illustrated-transformer/</a:t>
            </a:r>
            <a:endParaRPr lang="en-US" sz="1000" dirty="0">
              <a:solidFill>
                <a:schemeClr val="bg1">
                  <a:lumMod val="75000"/>
                </a:schemeClr>
              </a:solidFill>
            </a:endParaRPr>
          </a:p>
        </p:txBody>
      </p:sp>
      <p:pic>
        <p:nvPicPr>
          <p:cNvPr id="3" name="Picture 2">
            <a:extLst>
              <a:ext uri="{FF2B5EF4-FFF2-40B4-BE49-F238E27FC236}">
                <a16:creationId xmlns:a16="http://schemas.microsoft.com/office/drawing/2014/main" id="{3B25EEF1-D457-0F41-B3A0-9169A77CE5E3}"/>
              </a:ext>
            </a:extLst>
          </p:cNvPr>
          <p:cNvPicPr>
            <a:picLocks noChangeAspect="1"/>
          </p:cNvPicPr>
          <p:nvPr/>
        </p:nvPicPr>
        <p:blipFill>
          <a:blip r:embed="rId3"/>
          <a:stretch>
            <a:fillRect/>
          </a:stretch>
        </p:blipFill>
        <p:spPr>
          <a:xfrm>
            <a:off x="683990" y="330740"/>
            <a:ext cx="10824019" cy="6154534"/>
          </a:xfrm>
          <a:prstGeom prst="rect">
            <a:avLst/>
          </a:prstGeom>
        </p:spPr>
      </p:pic>
    </p:spTree>
    <p:extLst>
      <p:ext uri="{BB962C8B-B14F-4D97-AF65-F5344CB8AC3E}">
        <p14:creationId xmlns:p14="http://schemas.microsoft.com/office/powerpoint/2010/main" val="211779667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ABE30-B11B-7F42-846D-91334DC841D1}"/>
              </a:ext>
            </a:extLst>
          </p:cNvPr>
          <p:cNvSpPr>
            <a:spLocks noGrp="1"/>
          </p:cNvSpPr>
          <p:nvPr>
            <p:ph type="title"/>
          </p:nvPr>
        </p:nvSpPr>
        <p:spPr>
          <a:xfrm>
            <a:off x="534389" y="135105"/>
            <a:ext cx="11222181" cy="837662"/>
          </a:xfrm>
        </p:spPr>
        <p:txBody>
          <a:bodyPr>
            <a:normAutofit/>
          </a:bodyPr>
          <a:lstStyle/>
          <a:p>
            <a:r>
              <a:rPr lang="en-US" dirty="0"/>
              <a:t>The Decoder Side</a:t>
            </a:r>
            <a:endParaRPr lang="en-US" sz="2700" dirty="0"/>
          </a:p>
        </p:txBody>
      </p:sp>
      <p:sp>
        <p:nvSpPr>
          <p:cNvPr id="4" name="Slide Number Placeholder 3">
            <a:extLst>
              <a:ext uri="{FF2B5EF4-FFF2-40B4-BE49-F238E27FC236}">
                <a16:creationId xmlns:a16="http://schemas.microsoft.com/office/drawing/2014/main" id="{36A73B31-D967-374C-86CC-8BE9F256179E}"/>
              </a:ext>
            </a:extLst>
          </p:cNvPr>
          <p:cNvSpPr>
            <a:spLocks noGrp="1"/>
          </p:cNvSpPr>
          <p:nvPr>
            <p:ph type="sldNum" sz="quarter" idx="12"/>
          </p:nvPr>
        </p:nvSpPr>
        <p:spPr/>
        <p:txBody>
          <a:bodyPr/>
          <a:lstStyle/>
          <a:p>
            <a:fld id="{5D6FF71F-CF6A-4C46-8F9B-61D49EEA70E3}" type="slidenum">
              <a:rPr lang="en-US" smtClean="0"/>
              <a:t>62</a:t>
            </a:fld>
            <a:endParaRPr lang="en-US"/>
          </a:p>
        </p:txBody>
      </p:sp>
      <p:sp>
        <p:nvSpPr>
          <p:cNvPr id="5" name="TextBox 4">
            <a:extLst>
              <a:ext uri="{FF2B5EF4-FFF2-40B4-BE49-F238E27FC236}">
                <a16:creationId xmlns:a16="http://schemas.microsoft.com/office/drawing/2014/main" id="{1819C1B2-ECE2-4B4B-BC69-F4D6D6372936}"/>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(2018), The Illustrated Transformer,</a:t>
            </a:r>
            <a:br>
              <a:rPr lang="en-US" sz="1000" dirty="0">
                <a:solidFill>
                  <a:schemeClr val="bg1">
                    <a:lumMod val="75000"/>
                  </a:schemeClr>
                </a:solidFill>
              </a:rPr>
            </a:br>
            <a:r>
              <a:rPr lang="en-US" sz="1000" dirty="0">
                <a:solidFill>
                  <a:schemeClr val="bg1">
                    <a:lumMod val="75000"/>
                  </a:schemeClr>
                </a:solidFill>
                <a:hlinkClick r:id="rId2"/>
              </a:rPr>
              <a:t>http://jalammar.github.io/illustrated-transformer/</a:t>
            </a:r>
            <a:endParaRPr lang="en-US" sz="1000" dirty="0">
              <a:solidFill>
                <a:schemeClr val="bg1">
                  <a:lumMod val="75000"/>
                </a:schemeClr>
              </a:solidFill>
            </a:endParaRPr>
          </a:p>
        </p:txBody>
      </p:sp>
      <p:pic>
        <p:nvPicPr>
          <p:cNvPr id="3" name="Picture 2">
            <a:extLst>
              <a:ext uri="{FF2B5EF4-FFF2-40B4-BE49-F238E27FC236}">
                <a16:creationId xmlns:a16="http://schemas.microsoft.com/office/drawing/2014/main" id="{5822A2E7-9774-3F4B-8987-26AEF6B0822E}"/>
              </a:ext>
            </a:extLst>
          </p:cNvPr>
          <p:cNvPicPr>
            <a:picLocks noChangeAspect="1"/>
          </p:cNvPicPr>
          <p:nvPr/>
        </p:nvPicPr>
        <p:blipFill>
          <a:blip r:embed="rId3"/>
          <a:stretch>
            <a:fillRect/>
          </a:stretch>
        </p:blipFill>
        <p:spPr>
          <a:xfrm>
            <a:off x="1156919" y="972767"/>
            <a:ext cx="10019402" cy="5504400"/>
          </a:xfrm>
          <a:prstGeom prst="rect">
            <a:avLst/>
          </a:prstGeom>
        </p:spPr>
      </p:pic>
    </p:spTree>
    <p:extLst>
      <p:ext uri="{BB962C8B-B14F-4D97-AF65-F5344CB8AC3E}">
        <p14:creationId xmlns:p14="http://schemas.microsoft.com/office/powerpoint/2010/main" val="304296015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6A73B31-D967-374C-86CC-8BE9F256179E}"/>
              </a:ext>
            </a:extLst>
          </p:cNvPr>
          <p:cNvSpPr>
            <a:spLocks noGrp="1"/>
          </p:cNvSpPr>
          <p:nvPr>
            <p:ph type="sldNum" sz="quarter" idx="12"/>
          </p:nvPr>
        </p:nvSpPr>
        <p:spPr/>
        <p:txBody>
          <a:bodyPr/>
          <a:lstStyle/>
          <a:p>
            <a:fld id="{5D6FF71F-CF6A-4C46-8F9B-61D49EEA70E3}" type="slidenum">
              <a:rPr lang="en-US" smtClean="0"/>
              <a:t>63</a:t>
            </a:fld>
            <a:endParaRPr lang="en-US"/>
          </a:p>
        </p:txBody>
      </p:sp>
      <p:sp>
        <p:nvSpPr>
          <p:cNvPr id="5" name="TextBox 4">
            <a:extLst>
              <a:ext uri="{FF2B5EF4-FFF2-40B4-BE49-F238E27FC236}">
                <a16:creationId xmlns:a16="http://schemas.microsoft.com/office/drawing/2014/main" id="{1819C1B2-ECE2-4B4B-BC69-F4D6D6372936}"/>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(2018), The Illustrated Transformer,</a:t>
            </a:r>
            <a:br>
              <a:rPr lang="en-US" sz="1000" dirty="0">
                <a:solidFill>
                  <a:schemeClr val="bg1">
                    <a:lumMod val="75000"/>
                  </a:schemeClr>
                </a:solidFill>
              </a:rPr>
            </a:br>
            <a:r>
              <a:rPr lang="en-US" sz="1000" dirty="0">
                <a:solidFill>
                  <a:schemeClr val="bg1">
                    <a:lumMod val="75000"/>
                  </a:schemeClr>
                </a:solidFill>
                <a:hlinkClick r:id="rId2"/>
              </a:rPr>
              <a:t>http://jalammar.github.io/illustrated-transformer/</a:t>
            </a:r>
            <a:endParaRPr lang="en-US" sz="1000" dirty="0">
              <a:solidFill>
                <a:schemeClr val="bg1">
                  <a:lumMod val="75000"/>
                </a:schemeClr>
              </a:solidFill>
            </a:endParaRPr>
          </a:p>
        </p:txBody>
      </p:sp>
      <p:pic>
        <p:nvPicPr>
          <p:cNvPr id="3" name="Picture 2">
            <a:extLst>
              <a:ext uri="{FF2B5EF4-FFF2-40B4-BE49-F238E27FC236}">
                <a16:creationId xmlns:a16="http://schemas.microsoft.com/office/drawing/2014/main" id="{35BDB130-23A3-8F48-8FFA-E63587A04885}"/>
              </a:ext>
            </a:extLst>
          </p:cNvPr>
          <p:cNvPicPr>
            <a:picLocks noChangeAspect="1"/>
          </p:cNvPicPr>
          <p:nvPr/>
        </p:nvPicPr>
        <p:blipFill>
          <a:blip r:embed="rId3"/>
          <a:stretch>
            <a:fillRect/>
          </a:stretch>
        </p:blipFill>
        <p:spPr>
          <a:xfrm>
            <a:off x="1369084" y="920750"/>
            <a:ext cx="10128842" cy="5564524"/>
          </a:xfrm>
          <a:prstGeom prst="rect">
            <a:avLst/>
          </a:prstGeom>
        </p:spPr>
      </p:pic>
      <p:sp>
        <p:nvSpPr>
          <p:cNvPr id="9" name="Title 1">
            <a:extLst>
              <a:ext uri="{FF2B5EF4-FFF2-40B4-BE49-F238E27FC236}">
                <a16:creationId xmlns:a16="http://schemas.microsoft.com/office/drawing/2014/main" id="{A1338BDE-02EB-2148-A7C0-0C7015C434D2}"/>
              </a:ext>
            </a:extLst>
          </p:cNvPr>
          <p:cNvSpPr>
            <a:spLocks noGrp="1"/>
          </p:cNvSpPr>
          <p:nvPr>
            <p:ph type="title"/>
          </p:nvPr>
        </p:nvSpPr>
        <p:spPr>
          <a:xfrm>
            <a:off x="534389" y="135105"/>
            <a:ext cx="11222181" cy="837662"/>
          </a:xfrm>
        </p:spPr>
        <p:txBody>
          <a:bodyPr>
            <a:normAutofit/>
          </a:bodyPr>
          <a:lstStyle/>
          <a:p>
            <a:r>
              <a:rPr lang="en-US" dirty="0"/>
              <a:t>The Decoder Side</a:t>
            </a:r>
            <a:endParaRPr lang="en-US" sz="2700" dirty="0"/>
          </a:p>
        </p:txBody>
      </p:sp>
    </p:spTree>
    <p:extLst>
      <p:ext uri="{BB962C8B-B14F-4D97-AF65-F5344CB8AC3E}">
        <p14:creationId xmlns:p14="http://schemas.microsoft.com/office/powerpoint/2010/main" val="427279680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ABE30-B11B-7F42-846D-91334DC841D1}"/>
              </a:ext>
            </a:extLst>
          </p:cNvPr>
          <p:cNvSpPr>
            <a:spLocks noGrp="1"/>
          </p:cNvSpPr>
          <p:nvPr>
            <p:ph type="title"/>
          </p:nvPr>
        </p:nvSpPr>
        <p:spPr>
          <a:xfrm>
            <a:off x="534389" y="135105"/>
            <a:ext cx="11222181" cy="866141"/>
          </a:xfrm>
        </p:spPr>
        <p:txBody>
          <a:bodyPr>
            <a:normAutofit/>
          </a:bodyPr>
          <a:lstStyle/>
          <a:p>
            <a:r>
              <a:rPr lang="en-US" dirty="0"/>
              <a:t>The Final Linear and </a:t>
            </a:r>
            <a:r>
              <a:rPr lang="en-US" dirty="0" err="1"/>
              <a:t>Softmax</a:t>
            </a:r>
            <a:r>
              <a:rPr lang="en-US" dirty="0"/>
              <a:t> Layer</a:t>
            </a:r>
            <a:endParaRPr lang="en-US" sz="2700" dirty="0"/>
          </a:p>
        </p:txBody>
      </p:sp>
      <p:sp>
        <p:nvSpPr>
          <p:cNvPr id="4" name="Slide Number Placeholder 3">
            <a:extLst>
              <a:ext uri="{FF2B5EF4-FFF2-40B4-BE49-F238E27FC236}">
                <a16:creationId xmlns:a16="http://schemas.microsoft.com/office/drawing/2014/main" id="{36A73B31-D967-374C-86CC-8BE9F256179E}"/>
              </a:ext>
            </a:extLst>
          </p:cNvPr>
          <p:cNvSpPr>
            <a:spLocks noGrp="1"/>
          </p:cNvSpPr>
          <p:nvPr>
            <p:ph type="sldNum" sz="quarter" idx="12"/>
          </p:nvPr>
        </p:nvSpPr>
        <p:spPr/>
        <p:txBody>
          <a:bodyPr/>
          <a:lstStyle/>
          <a:p>
            <a:fld id="{5D6FF71F-CF6A-4C46-8F9B-61D49EEA70E3}" type="slidenum">
              <a:rPr lang="en-US" smtClean="0"/>
              <a:t>64</a:t>
            </a:fld>
            <a:endParaRPr lang="en-US"/>
          </a:p>
        </p:txBody>
      </p:sp>
      <p:sp>
        <p:nvSpPr>
          <p:cNvPr id="5" name="TextBox 4">
            <a:extLst>
              <a:ext uri="{FF2B5EF4-FFF2-40B4-BE49-F238E27FC236}">
                <a16:creationId xmlns:a16="http://schemas.microsoft.com/office/drawing/2014/main" id="{1819C1B2-ECE2-4B4B-BC69-F4D6D6372936}"/>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(2018), The Illustrated Transformer,</a:t>
            </a:r>
            <a:br>
              <a:rPr lang="en-US" sz="1000" dirty="0">
                <a:solidFill>
                  <a:schemeClr val="bg1">
                    <a:lumMod val="75000"/>
                  </a:schemeClr>
                </a:solidFill>
              </a:rPr>
            </a:br>
            <a:r>
              <a:rPr lang="en-US" sz="1000" dirty="0">
                <a:solidFill>
                  <a:schemeClr val="bg1">
                    <a:lumMod val="75000"/>
                  </a:schemeClr>
                </a:solidFill>
                <a:hlinkClick r:id="rId2"/>
              </a:rPr>
              <a:t>http://jalammar.github.io/illustrated-transformer/</a:t>
            </a:r>
            <a:endParaRPr lang="en-US" sz="1000" dirty="0">
              <a:solidFill>
                <a:schemeClr val="bg1">
                  <a:lumMod val="75000"/>
                </a:schemeClr>
              </a:solidFill>
            </a:endParaRPr>
          </a:p>
        </p:txBody>
      </p:sp>
      <p:pic>
        <p:nvPicPr>
          <p:cNvPr id="3" name="Picture 2">
            <a:extLst>
              <a:ext uri="{FF2B5EF4-FFF2-40B4-BE49-F238E27FC236}">
                <a16:creationId xmlns:a16="http://schemas.microsoft.com/office/drawing/2014/main" id="{49B45D31-2BFB-BB4D-9DC7-E6CF32D03A9C}"/>
              </a:ext>
            </a:extLst>
          </p:cNvPr>
          <p:cNvPicPr>
            <a:picLocks noChangeAspect="1"/>
          </p:cNvPicPr>
          <p:nvPr/>
        </p:nvPicPr>
        <p:blipFill>
          <a:blip r:embed="rId3"/>
          <a:stretch>
            <a:fillRect/>
          </a:stretch>
        </p:blipFill>
        <p:spPr>
          <a:xfrm>
            <a:off x="1549276" y="1001246"/>
            <a:ext cx="8589391" cy="5541543"/>
          </a:xfrm>
          <a:prstGeom prst="rect">
            <a:avLst/>
          </a:prstGeom>
        </p:spPr>
      </p:pic>
    </p:spTree>
    <p:extLst>
      <p:ext uri="{BB962C8B-B14F-4D97-AF65-F5344CB8AC3E}">
        <p14:creationId xmlns:p14="http://schemas.microsoft.com/office/powerpoint/2010/main" val="322332879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ABE30-B11B-7F42-846D-91334DC841D1}"/>
              </a:ext>
            </a:extLst>
          </p:cNvPr>
          <p:cNvSpPr>
            <a:spLocks noGrp="1"/>
          </p:cNvSpPr>
          <p:nvPr>
            <p:ph type="title"/>
          </p:nvPr>
        </p:nvSpPr>
        <p:spPr>
          <a:xfrm>
            <a:off x="534389" y="135104"/>
            <a:ext cx="11222181" cy="1109496"/>
          </a:xfrm>
        </p:spPr>
        <p:txBody>
          <a:bodyPr>
            <a:normAutofit/>
          </a:bodyPr>
          <a:lstStyle/>
          <a:p>
            <a:r>
              <a:rPr lang="en-US" dirty="0"/>
              <a:t>The output vocabulary</a:t>
            </a:r>
            <a:endParaRPr lang="en-US" sz="2700" dirty="0"/>
          </a:p>
        </p:txBody>
      </p:sp>
      <p:sp>
        <p:nvSpPr>
          <p:cNvPr id="4" name="Slide Number Placeholder 3">
            <a:extLst>
              <a:ext uri="{FF2B5EF4-FFF2-40B4-BE49-F238E27FC236}">
                <a16:creationId xmlns:a16="http://schemas.microsoft.com/office/drawing/2014/main" id="{36A73B31-D967-374C-86CC-8BE9F256179E}"/>
              </a:ext>
            </a:extLst>
          </p:cNvPr>
          <p:cNvSpPr>
            <a:spLocks noGrp="1"/>
          </p:cNvSpPr>
          <p:nvPr>
            <p:ph type="sldNum" sz="quarter" idx="12"/>
          </p:nvPr>
        </p:nvSpPr>
        <p:spPr/>
        <p:txBody>
          <a:bodyPr/>
          <a:lstStyle/>
          <a:p>
            <a:fld id="{5D6FF71F-CF6A-4C46-8F9B-61D49EEA70E3}" type="slidenum">
              <a:rPr lang="en-US" smtClean="0"/>
              <a:t>65</a:t>
            </a:fld>
            <a:endParaRPr lang="en-US"/>
          </a:p>
        </p:txBody>
      </p:sp>
      <p:sp>
        <p:nvSpPr>
          <p:cNvPr id="5" name="TextBox 4">
            <a:extLst>
              <a:ext uri="{FF2B5EF4-FFF2-40B4-BE49-F238E27FC236}">
                <a16:creationId xmlns:a16="http://schemas.microsoft.com/office/drawing/2014/main" id="{1819C1B2-ECE2-4B4B-BC69-F4D6D6372936}"/>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(2018), The Illustrated Transformer,</a:t>
            </a:r>
            <a:br>
              <a:rPr lang="en-US" sz="1000" dirty="0">
                <a:solidFill>
                  <a:schemeClr val="bg1">
                    <a:lumMod val="75000"/>
                  </a:schemeClr>
                </a:solidFill>
              </a:rPr>
            </a:br>
            <a:r>
              <a:rPr lang="en-US" sz="1000" dirty="0">
                <a:solidFill>
                  <a:schemeClr val="bg1">
                    <a:lumMod val="75000"/>
                  </a:schemeClr>
                </a:solidFill>
                <a:hlinkClick r:id="rId2"/>
              </a:rPr>
              <a:t>http://jalammar.github.io/illustrated-transformer/</a:t>
            </a:r>
            <a:endParaRPr lang="en-US" sz="1000" dirty="0">
              <a:solidFill>
                <a:schemeClr val="bg1">
                  <a:lumMod val="75000"/>
                </a:schemeClr>
              </a:solidFill>
            </a:endParaRPr>
          </a:p>
        </p:txBody>
      </p:sp>
      <p:pic>
        <p:nvPicPr>
          <p:cNvPr id="3" name="Picture 2">
            <a:extLst>
              <a:ext uri="{FF2B5EF4-FFF2-40B4-BE49-F238E27FC236}">
                <a16:creationId xmlns:a16="http://schemas.microsoft.com/office/drawing/2014/main" id="{1A6EA98D-51B0-2A4E-A126-7F6042EAE315}"/>
              </a:ext>
            </a:extLst>
          </p:cNvPr>
          <p:cNvPicPr>
            <a:picLocks noChangeAspect="1"/>
          </p:cNvPicPr>
          <p:nvPr/>
        </p:nvPicPr>
        <p:blipFill>
          <a:blip r:embed="rId3"/>
          <a:stretch>
            <a:fillRect/>
          </a:stretch>
        </p:blipFill>
        <p:spPr>
          <a:xfrm>
            <a:off x="337998" y="2479552"/>
            <a:ext cx="11630415" cy="3357044"/>
          </a:xfrm>
          <a:prstGeom prst="rect">
            <a:avLst/>
          </a:prstGeom>
        </p:spPr>
      </p:pic>
      <p:sp>
        <p:nvSpPr>
          <p:cNvPr id="7" name="TextBox 6">
            <a:extLst>
              <a:ext uri="{FF2B5EF4-FFF2-40B4-BE49-F238E27FC236}">
                <a16:creationId xmlns:a16="http://schemas.microsoft.com/office/drawing/2014/main" id="{E9B47FBA-9901-6240-B28D-88298B0386A7}"/>
              </a:ext>
            </a:extLst>
          </p:cNvPr>
          <p:cNvSpPr txBox="1"/>
          <p:nvPr/>
        </p:nvSpPr>
        <p:spPr>
          <a:xfrm>
            <a:off x="922722" y="5813986"/>
            <a:ext cx="10833848" cy="369332"/>
          </a:xfrm>
          <a:prstGeom prst="rect">
            <a:avLst/>
          </a:prstGeom>
          <a:noFill/>
        </p:spPr>
        <p:txBody>
          <a:bodyPr wrap="square">
            <a:spAutoFit/>
          </a:bodyPr>
          <a:lstStyle/>
          <a:p>
            <a:pPr algn="ctr"/>
            <a:r>
              <a:rPr lang="en-US" dirty="0"/>
              <a:t>The output vocabulary of our model is created in the preprocessing phase before we even begin training.</a:t>
            </a:r>
          </a:p>
        </p:txBody>
      </p:sp>
    </p:spTree>
    <p:extLst>
      <p:ext uri="{BB962C8B-B14F-4D97-AF65-F5344CB8AC3E}">
        <p14:creationId xmlns:p14="http://schemas.microsoft.com/office/powerpoint/2010/main" val="60000807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ABE30-B11B-7F42-846D-91334DC841D1}"/>
              </a:ext>
            </a:extLst>
          </p:cNvPr>
          <p:cNvSpPr>
            <a:spLocks noGrp="1"/>
          </p:cNvSpPr>
          <p:nvPr>
            <p:ph type="title"/>
          </p:nvPr>
        </p:nvSpPr>
        <p:spPr>
          <a:xfrm>
            <a:off x="353901" y="184380"/>
            <a:ext cx="11484196" cy="987602"/>
          </a:xfrm>
        </p:spPr>
        <p:txBody>
          <a:bodyPr>
            <a:normAutofit fontScale="90000"/>
          </a:bodyPr>
          <a:lstStyle/>
          <a:p>
            <a:r>
              <a:rPr lang="en-US" dirty="0"/>
              <a:t>Example: one-hot encoding of output vocabulary</a:t>
            </a:r>
            <a:endParaRPr lang="en-US" sz="2700" dirty="0"/>
          </a:p>
        </p:txBody>
      </p:sp>
      <p:sp>
        <p:nvSpPr>
          <p:cNvPr id="4" name="Slide Number Placeholder 3">
            <a:extLst>
              <a:ext uri="{FF2B5EF4-FFF2-40B4-BE49-F238E27FC236}">
                <a16:creationId xmlns:a16="http://schemas.microsoft.com/office/drawing/2014/main" id="{36A73B31-D967-374C-86CC-8BE9F256179E}"/>
              </a:ext>
            </a:extLst>
          </p:cNvPr>
          <p:cNvSpPr>
            <a:spLocks noGrp="1"/>
          </p:cNvSpPr>
          <p:nvPr>
            <p:ph type="sldNum" sz="quarter" idx="12"/>
          </p:nvPr>
        </p:nvSpPr>
        <p:spPr/>
        <p:txBody>
          <a:bodyPr/>
          <a:lstStyle/>
          <a:p>
            <a:fld id="{5D6FF71F-CF6A-4C46-8F9B-61D49EEA70E3}" type="slidenum">
              <a:rPr lang="en-US" smtClean="0"/>
              <a:t>66</a:t>
            </a:fld>
            <a:endParaRPr lang="en-US"/>
          </a:p>
        </p:txBody>
      </p:sp>
      <p:sp>
        <p:nvSpPr>
          <p:cNvPr id="5" name="TextBox 4">
            <a:extLst>
              <a:ext uri="{FF2B5EF4-FFF2-40B4-BE49-F238E27FC236}">
                <a16:creationId xmlns:a16="http://schemas.microsoft.com/office/drawing/2014/main" id="{1819C1B2-ECE2-4B4B-BC69-F4D6D6372936}"/>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(2018), The Illustrated Transformer,</a:t>
            </a:r>
            <a:br>
              <a:rPr lang="en-US" sz="1000" dirty="0">
                <a:solidFill>
                  <a:schemeClr val="bg1">
                    <a:lumMod val="75000"/>
                  </a:schemeClr>
                </a:solidFill>
              </a:rPr>
            </a:br>
            <a:r>
              <a:rPr lang="en-US" sz="1000" dirty="0">
                <a:solidFill>
                  <a:schemeClr val="bg1">
                    <a:lumMod val="75000"/>
                  </a:schemeClr>
                </a:solidFill>
                <a:hlinkClick r:id="rId2"/>
              </a:rPr>
              <a:t>http://jalammar.github.io/illustrated-transformer/</a:t>
            </a:r>
            <a:endParaRPr lang="en-US" sz="1000" dirty="0">
              <a:solidFill>
                <a:schemeClr val="bg1">
                  <a:lumMod val="75000"/>
                </a:schemeClr>
              </a:solidFill>
            </a:endParaRPr>
          </a:p>
        </p:txBody>
      </p:sp>
      <p:pic>
        <p:nvPicPr>
          <p:cNvPr id="3" name="Picture 2">
            <a:extLst>
              <a:ext uri="{FF2B5EF4-FFF2-40B4-BE49-F238E27FC236}">
                <a16:creationId xmlns:a16="http://schemas.microsoft.com/office/drawing/2014/main" id="{AEC78637-DC64-F24A-A3EF-29C371E03980}"/>
              </a:ext>
            </a:extLst>
          </p:cNvPr>
          <p:cNvPicPr>
            <a:picLocks noChangeAspect="1"/>
          </p:cNvPicPr>
          <p:nvPr/>
        </p:nvPicPr>
        <p:blipFill>
          <a:blip r:embed="rId3"/>
          <a:stretch>
            <a:fillRect/>
          </a:stretch>
        </p:blipFill>
        <p:spPr>
          <a:xfrm>
            <a:off x="1095180" y="1280267"/>
            <a:ext cx="10001639" cy="5088274"/>
          </a:xfrm>
          <a:prstGeom prst="rect">
            <a:avLst/>
          </a:prstGeom>
        </p:spPr>
      </p:pic>
    </p:spTree>
    <p:extLst>
      <p:ext uri="{BB962C8B-B14F-4D97-AF65-F5344CB8AC3E}">
        <p14:creationId xmlns:p14="http://schemas.microsoft.com/office/powerpoint/2010/main" val="30853641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ABE30-B11B-7F42-846D-91334DC841D1}"/>
              </a:ext>
            </a:extLst>
          </p:cNvPr>
          <p:cNvSpPr>
            <a:spLocks noGrp="1"/>
          </p:cNvSpPr>
          <p:nvPr>
            <p:ph type="title"/>
          </p:nvPr>
        </p:nvSpPr>
        <p:spPr/>
        <p:txBody>
          <a:bodyPr>
            <a:normAutofit/>
          </a:bodyPr>
          <a:lstStyle/>
          <a:p>
            <a:r>
              <a:rPr lang="en-US" dirty="0"/>
              <a:t>The Loss Function</a:t>
            </a:r>
            <a:endParaRPr lang="en-US" sz="2700" dirty="0"/>
          </a:p>
        </p:txBody>
      </p:sp>
      <p:sp>
        <p:nvSpPr>
          <p:cNvPr id="4" name="Slide Number Placeholder 3">
            <a:extLst>
              <a:ext uri="{FF2B5EF4-FFF2-40B4-BE49-F238E27FC236}">
                <a16:creationId xmlns:a16="http://schemas.microsoft.com/office/drawing/2014/main" id="{36A73B31-D967-374C-86CC-8BE9F256179E}"/>
              </a:ext>
            </a:extLst>
          </p:cNvPr>
          <p:cNvSpPr>
            <a:spLocks noGrp="1"/>
          </p:cNvSpPr>
          <p:nvPr>
            <p:ph type="sldNum" sz="quarter" idx="12"/>
          </p:nvPr>
        </p:nvSpPr>
        <p:spPr/>
        <p:txBody>
          <a:bodyPr/>
          <a:lstStyle/>
          <a:p>
            <a:fld id="{5D6FF71F-CF6A-4C46-8F9B-61D49EEA70E3}" type="slidenum">
              <a:rPr lang="en-US" smtClean="0"/>
              <a:t>67</a:t>
            </a:fld>
            <a:endParaRPr lang="en-US"/>
          </a:p>
        </p:txBody>
      </p:sp>
      <p:sp>
        <p:nvSpPr>
          <p:cNvPr id="5" name="TextBox 4">
            <a:extLst>
              <a:ext uri="{FF2B5EF4-FFF2-40B4-BE49-F238E27FC236}">
                <a16:creationId xmlns:a16="http://schemas.microsoft.com/office/drawing/2014/main" id="{1819C1B2-ECE2-4B4B-BC69-F4D6D6372936}"/>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(2018), The Illustrated Transformer,</a:t>
            </a:r>
            <a:br>
              <a:rPr lang="en-US" sz="1000" dirty="0">
                <a:solidFill>
                  <a:schemeClr val="bg1">
                    <a:lumMod val="75000"/>
                  </a:schemeClr>
                </a:solidFill>
              </a:rPr>
            </a:br>
            <a:r>
              <a:rPr lang="en-US" sz="1000" dirty="0">
                <a:solidFill>
                  <a:schemeClr val="bg1">
                    <a:lumMod val="75000"/>
                  </a:schemeClr>
                </a:solidFill>
                <a:hlinkClick r:id="rId2"/>
              </a:rPr>
              <a:t>http://jalammar.github.io/illustrated-transformer/</a:t>
            </a:r>
            <a:endParaRPr lang="en-US" sz="1000" dirty="0">
              <a:solidFill>
                <a:schemeClr val="bg1">
                  <a:lumMod val="75000"/>
                </a:schemeClr>
              </a:solidFill>
            </a:endParaRPr>
          </a:p>
        </p:txBody>
      </p:sp>
      <p:pic>
        <p:nvPicPr>
          <p:cNvPr id="3" name="Picture 2">
            <a:extLst>
              <a:ext uri="{FF2B5EF4-FFF2-40B4-BE49-F238E27FC236}">
                <a16:creationId xmlns:a16="http://schemas.microsoft.com/office/drawing/2014/main" id="{D3F93E31-E9D9-724E-A733-A638592BA127}"/>
              </a:ext>
            </a:extLst>
          </p:cNvPr>
          <p:cNvPicPr>
            <a:picLocks noChangeAspect="1"/>
          </p:cNvPicPr>
          <p:nvPr/>
        </p:nvPicPr>
        <p:blipFill>
          <a:blip r:embed="rId3"/>
          <a:stretch>
            <a:fillRect/>
          </a:stretch>
        </p:blipFill>
        <p:spPr>
          <a:xfrm>
            <a:off x="1907280" y="1452156"/>
            <a:ext cx="9194152" cy="5013663"/>
          </a:xfrm>
          <a:prstGeom prst="rect">
            <a:avLst/>
          </a:prstGeom>
        </p:spPr>
      </p:pic>
    </p:spTree>
    <p:extLst>
      <p:ext uri="{BB962C8B-B14F-4D97-AF65-F5344CB8AC3E}">
        <p14:creationId xmlns:p14="http://schemas.microsoft.com/office/powerpoint/2010/main" val="51554634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6A73B31-D967-374C-86CC-8BE9F256179E}"/>
              </a:ext>
            </a:extLst>
          </p:cNvPr>
          <p:cNvSpPr>
            <a:spLocks noGrp="1"/>
          </p:cNvSpPr>
          <p:nvPr>
            <p:ph type="sldNum" sz="quarter" idx="12"/>
          </p:nvPr>
        </p:nvSpPr>
        <p:spPr/>
        <p:txBody>
          <a:bodyPr/>
          <a:lstStyle/>
          <a:p>
            <a:fld id="{5D6FF71F-CF6A-4C46-8F9B-61D49EEA70E3}" type="slidenum">
              <a:rPr lang="en-US" smtClean="0"/>
              <a:t>68</a:t>
            </a:fld>
            <a:endParaRPr lang="en-US"/>
          </a:p>
        </p:txBody>
      </p:sp>
      <p:sp>
        <p:nvSpPr>
          <p:cNvPr id="5" name="TextBox 4">
            <a:extLst>
              <a:ext uri="{FF2B5EF4-FFF2-40B4-BE49-F238E27FC236}">
                <a16:creationId xmlns:a16="http://schemas.microsoft.com/office/drawing/2014/main" id="{1819C1B2-ECE2-4B4B-BC69-F4D6D6372936}"/>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(2018), The Illustrated Transformer,</a:t>
            </a:r>
            <a:br>
              <a:rPr lang="en-US" sz="1000" dirty="0">
                <a:solidFill>
                  <a:schemeClr val="bg1">
                    <a:lumMod val="75000"/>
                  </a:schemeClr>
                </a:solidFill>
              </a:rPr>
            </a:br>
            <a:r>
              <a:rPr lang="en-US" sz="1000" dirty="0">
                <a:solidFill>
                  <a:schemeClr val="bg1">
                    <a:lumMod val="75000"/>
                  </a:schemeClr>
                </a:solidFill>
                <a:hlinkClick r:id="rId2"/>
              </a:rPr>
              <a:t>http://jalammar.github.io/illustrated-transformer/</a:t>
            </a:r>
            <a:endParaRPr lang="en-US" sz="1000" dirty="0">
              <a:solidFill>
                <a:schemeClr val="bg1">
                  <a:lumMod val="75000"/>
                </a:schemeClr>
              </a:solidFill>
            </a:endParaRPr>
          </a:p>
        </p:txBody>
      </p:sp>
      <p:pic>
        <p:nvPicPr>
          <p:cNvPr id="3" name="Picture 2">
            <a:extLst>
              <a:ext uri="{FF2B5EF4-FFF2-40B4-BE49-F238E27FC236}">
                <a16:creationId xmlns:a16="http://schemas.microsoft.com/office/drawing/2014/main" id="{32E0DC06-1207-884C-AC54-BEA51D2ECE36}"/>
              </a:ext>
            </a:extLst>
          </p:cNvPr>
          <p:cNvPicPr>
            <a:picLocks noChangeAspect="1"/>
          </p:cNvPicPr>
          <p:nvPr/>
        </p:nvPicPr>
        <p:blipFill>
          <a:blip r:embed="rId3"/>
          <a:stretch>
            <a:fillRect/>
          </a:stretch>
        </p:blipFill>
        <p:spPr>
          <a:xfrm>
            <a:off x="2043869" y="194553"/>
            <a:ext cx="8104262" cy="6290721"/>
          </a:xfrm>
          <a:prstGeom prst="rect">
            <a:avLst/>
          </a:prstGeom>
        </p:spPr>
      </p:pic>
    </p:spTree>
    <p:extLst>
      <p:ext uri="{BB962C8B-B14F-4D97-AF65-F5344CB8AC3E}">
        <p14:creationId xmlns:p14="http://schemas.microsoft.com/office/powerpoint/2010/main" val="217689275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6A73B31-D967-374C-86CC-8BE9F256179E}"/>
              </a:ext>
            </a:extLst>
          </p:cNvPr>
          <p:cNvSpPr>
            <a:spLocks noGrp="1"/>
          </p:cNvSpPr>
          <p:nvPr>
            <p:ph type="sldNum" sz="quarter" idx="12"/>
          </p:nvPr>
        </p:nvSpPr>
        <p:spPr/>
        <p:txBody>
          <a:bodyPr/>
          <a:lstStyle/>
          <a:p>
            <a:fld id="{5D6FF71F-CF6A-4C46-8F9B-61D49EEA70E3}" type="slidenum">
              <a:rPr lang="en-US" smtClean="0"/>
              <a:t>69</a:t>
            </a:fld>
            <a:endParaRPr lang="en-US"/>
          </a:p>
        </p:txBody>
      </p:sp>
      <p:sp>
        <p:nvSpPr>
          <p:cNvPr id="5" name="TextBox 4">
            <a:extLst>
              <a:ext uri="{FF2B5EF4-FFF2-40B4-BE49-F238E27FC236}">
                <a16:creationId xmlns:a16="http://schemas.microsoft.com/office/drawing/2014/main" id="{1819C1B2-ECE2-4B4B-BC69-F4D6D6372936}"/>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(2018), The Illustrated Transformer,</a:t>
            </a:r>
            <a:br>
              <a:rPr lang="en-US" sz="1000" dirty="0">
                <a:solidFill>
                  <a:schemeClr val="bg1">
                    <a:lumMod val="75000"/>
                  </a:schemeClr>
                </a:solidFill>
              </a:rPr>
            </a:br>
            <a:r>
              <a:rPr lang="en-US" sz="1000" dirty="0">
                <a:solidFill>
                  <a:schemeClr val="bg1">
                    <a:lumMod val="75000"/>
                  </a:schemeClr>
                </a:solidFill>
                <a:hlinkClick r:id="rId2"/>
              </a:rPr>
              <a:t>http://jalammar.github.io/illustrated-transformer/</a:t>
            </a:r>
            <a:endParaRPr lang="en-US" sz="1000" dirty="0">
              <a:solidFill>
                <a:schemeClr val="bg1">
                  <a:lumMod val="75000"/>
                </a:schemeClr>
              </a:solidFill>
            </a:endParaRPr>
          </a:p>
        </p:txBody>
      </p:sp>
      <p:pic>
        <p:nvPicPr>
          <p:cNvPr id="7" name="Picture 6">
            <a:extLst>
              <a:ext uri="{FF2B5EF4-FFF2-40B4-BE49-F238E27FC236}">
                <a16:creationId xmlns:a16="http://schemas.microsoft.com/office/drawing/2014/main" id="{B92D0B76-0A26-054F-88AC-35107BBDE56E}"/>
              </a:ext>
            </a:extLst>
          </p:cNvPr>
          <p:cNvPicPr>
            <a:picLocks noChangeAspect="1"/>
          </p:cNvPicPr>
          <p:nvPr/>
        </p:nvPicPr>
        <p:blipFill>
          <a:blip r:embed="rId3"/>
          <a:stretch>
            <a:fillRect/>
          </a:stretch>
        </p:blipFill>
        <p:spPr>
          <a:xfrm>
            <a:off x="2092552" y="121596"/>
            <a:ext cx="8006896" cy="6215143"/>
          </a:xfrm>
          <a:prstGeom prst="rect">
            <a:avLst/>
          </a:prstGeom>
        </p:spPr>
      </p:pic>
    </p:spTree>
    <p:extLst>
      <p:ext uri="{BB962C8B-B14F-4D97-AF65-F5344CB8AC3E}">
        <p14:creationId xmlns:p14="http://schemas.microsoft.com/office/powerpoint/2010/main" val="15141662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5243A-0B2B-7347-B8C7-40D9ABCDFD70}"/>
              </a:ext>
            </a:extLst>
          </p:cNvPr>
          <p:cNvSpPr>
            <a:spLocks noGrp="1"/>
          </p:cNvSpPr>
          <p:nvPr>
            <p:ph type="title"/>
          </p:nvPr>
        </p:nvSpPr>
        <p:spPr>
          <a:xfrm>
            <a:off x="534389" y="135104"/>
            <a:ext cx="11222181" cy="1998496"/>
          </a:xfrm>
        </p:spPr>
        <p:txBody>
          <a:bodyPr>
            <a:noAutofit/>
          </a:bodyPr>
          <a:lstStyle/>
          <a:p>
            <a:r>
              <a:rPr lang="en-US" sz="2800" dirty="0"/>
              <a:t>Lewis Tunstall, Leandro von Werra, and Thomas Wolf (2022), </a:t>
            </a:r>
            <a:br>
              <a:rPr lang="en-US" sz="2800" dirty="0"/>
            </a:br>
            <a:r>
              <a:rPr lang="en-US" sz="3600" dirty="0">
                <a:solidFill>
                  <a:srgbClr val="FF0000"/>
                </a:solidFill>
              </a:rPr>
              <a:t>Natural Language Processing with Transformers: </a:t>
            </a:r>
            <a:br>
              <a:rPr lang="en-US" sz="3600" dirty="0">
                <a:solidFill>
                  <a:srgbClr val="FF0000"/>
                </a:solidFill>
              </a:rPr>
            </a:br>
            <a:r>
              <a:rPr lang="en-US" sz="2800" b="0" dirty="0">
                <a:solidFill>
                  <a:srgbClr val="FF0000"/>
                </a:solidFill>
              </a:rPr>
              <a:t>Building Language Applications with Hugging Face</a:t>
            </a:r>
            <a:r>
              <a:rPr lang="en-US" sz="3200" b="0" dirty="0"/>
              <a:t>, </a:t>
            </a:r>
            <a:br>
              <a:rPr lang="en-US" sz="3200" b="0" dirty="0"/>
            </a:br>
            <a:r>
              <a:rPr lang="en-US" sz="2400" b="0" dirty="0"/>
              <a:t>O'Reilly Media.</a:t>
            </a:r>
          </a:p>
        </p:txBody>
      </p:sp>
      <p:sp>
        <p:nvSpPr>
          <p:cNvPr id="4" name="Slide Number Placeholder 3">
            <a:extLst>
              <a:ext uri="{FF2B5EF4-FFF2-40B4-BE49-F238E27FC236}">
                <a16:creationId xmlns:a16="http://schemas.microsoft.com/office/drawing/2014/main" id="{77D809B1-0F46-1942-9387-27D7FCB97DA5}"/>
              </a:ext>
            </a:extLst>
          </p:cNvPr>
          <p:cNvSpPr>
            <a:spLocks noGrp="1"/>
          </p:cNvSpPr>
          <p:nvPr>
            <p:ph type="sldNum" sz="quarter" idx="12"/>
          </p:nvPr>
        </p:nvSpPr>
        <p:spPr/>
        <p:txBody>
          <a:bodyPr/>
          <a:lstStyle/>
          <a:p>
            <a:fld id="{5D6FF71F-CF6A-4C46-8F9B-61D49EEA70E3}" type="slidenum">
              <a:rPr lang="en-US" smtClean="0"/>
              <a:t>7</a:t>
            </a:fld>
            <a:endParaRPr lang="en-US"/>
          </a:p>
        </p:txBody>
      </p:sp>
      <p:sp>
        <p:nvSpPr>
          <p:cNvPr id="8" name="矩形 4">
            <a:extLst>
              <a:ext uri="{FF2B5EF4-FFF2-40B4-BE49-F238E27FC236}">
                <a16:creationId xmlns:a16="http://schemas.microsoft.com/office/drawing/2014/main" id="{11541677-8D4C-3544-980B-729F5998B879}"/>
              </a:ext>
            </a:extLst>
          </p:cNvPr>
          <p:cNvSpPr>
            <a:spLocks noChangeArrowheads="1"/>
          </p:cNvSpPr>
          <p:nvPr/>
        </p:nvSpPr>
        <p:spPr bwMode="auto">
          <a:xfrm>
            <a:off x="2029691" y="6611940"/>
            <a:ext cx="813261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r>
              <a:rPr lang="en-US" altLang="zh-TW" sz="1000" dirty="0">
                <a:solidFill>
                  <a:srgbClr val="BFBFBF"/>
                </a:solidFill>
              </a:rPr>
              <a:t>Source: </a:t>
            </a:r>
            <a:r>
              <a:rPr lang="en-US" altLang="zh-TW" sz="1000" dirty="0">
                <a:solidFill>
                  <a:srgbClr val="BFBFBF"/>
                </a:solidFill>
                <a:hlinkClick r:id="rId2"/>
              </a:rPr>
              <a:t>https://www.amazon.com/Natural-Language-Processing-Transformers-Applications/dp/1098103246</a:t>
            </a:r>
            <a:endParaRPr lang="en-US" altLang="zh-TW" sz="1000" dirty="0">
              <a:solidFill>
                <a:srgbClr val="BFBFBF"/>
              </a:solidFill>
            </a:endParaRPr>
          </a:p>
        </p:txBody>
      </p:sp>
      <p:pic>
        <p:nvPicPr>
          <p:cNvPr id="6" name="Picture 5">
            <a:extLst>
              <a:ext uri="{FF2B5EF4-FFF2-40B4-BE49-F238E27FC236}">
                <a16:creationId xmlns:a16="http://schemas.microsoft.com/office/drawing/2014/main" id="{575A1053-A106-1A44-9F66-FBBB968B21F6}"/>
              </a:ext>
            </a:extLst>
          </p:cNvPr>
          <p:cNvPicPr>
            <a:picLocks noChangeAspect="1"/>
          </p:cNvPicPr>
          <p:nvPr/>
        </p:nvPicPr>
        <p:blipFill>
          <a:blip r:embed="rId3"/>
          <a:stretch>
            <a:fillRect/>
          </a:stretch>
        </p:blipFill>
        <p:spPr>
          <a:xfrm>
            <a:off x="4375774" y="2093521"/>
            <a:ext cx="3440452" cy="4508802"/>
          </a:xfrm>
          <a:prstGeom prst="rect">
            <a:avLst/>
          </a:prstGeom>
        </p:spPr>
      </p:pic>
    </p:spTree>
    <p:extLst>
      <p:ext uri="{BB962C8B-B14F-4D97-AF65-F5344CB8AC3E}">
        <p14:creationId xmlns:p14="http://schemas.microsoft.com/office/powerpoint/2010/main" val="319289666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C49342-6DBF-8041-B494-5C3D7F6007B0}"/>
              </a:ext>
            </a:extLst>
          </p:cNvPr>
          <p:cNvSpPr>
            <a:spLocks noGrp="1"/>
          </p:cNvSpPr>
          <p:nvPr>
            <p:ph idx="1"/>
          </p:nvPr>
        </p:nvSpPr>
        <p:spPr>
          <a:xfrm>
            <a:off x="820271" y="1742294"/>
            <a:ext cx="10676964" cy="4855059"/>
          </a:xfrm>
        </p:spPr>
        <p:txBody>
          <a:bodyPr>
            <a:normAutofit lnSpcReduction="10000"/>
          </a:bodyPr>
          <a:lstStyle/>
          <a:p>
            <a:r>
              <a:rPr lang="en-US" sz="2400" dirty="0"/>
              <a:t>Transformers</a:t>
            </a:r>
          </a:p>
          <a:p>
            <a:pPr lvl="1"/>
            <a:r>
              <a:rPr lang="en-US" sz="2400" dirty="0" err="1"/>
              <a:t>pytorch</a:t>
            </a:r>
            <a:r>
              <a:rPr lang="en-US" sz="2400" dirty="0"/>
              <a:t>-transformers </a:t>
            </a:r>
          </a:p>
          <a:p>
            <a:pPr lvl="1"/>
            <a:r>
              <a:rPr lang="en-US" sz="2400" dirty="0" err="1"/>
              <a:t>pytorch</a:t>
            </a:r>
            <a:r>
              <a:rPr lang="en-US" sz="2400" dirty="0"/>
              <a:t>-pretrained-</a:t>
            </a:r>
            <a:r>
              <a:rPr lang="en-US" sz="2400" dirty="0" err="1"/>
              <a:t>bert</a:t>
            </a:r>
            <a:endParaRPr lang="en-US" sz="2400" dirty="0"/>
          </a:p>
          <a:p>
            <a:r>
              <a:rPr lang="en-US" sz="2400" dirty="0"/>
              <a:t>provides state-of-the-art general-purpose architectures </a:t>
            </a:r>
          </a:p>
          <a:p>
            <a:pPr lvl="1"/>
            <a:r>
              <a:rPr lang="en-US" sz="2400" dirty="0"/>
              <a:t>(BERT, GPT-2, </a:t>
            </a:r>
            <a:r>
              <a:rPr lang="en-US" sz="2400" dirty="0" err="1"/>
              <a:t>RoBERTa</a:t>
            </a:r>
            <a:r>
              <a:rPr lang="en-US" sz="2400" dirty="0"/>
              <a:t>, XLM, </a:t>
            </a:r>
            <a:r>
              <a:rPr lang="en-US" sz="2400" dirty="0" err="1"/>
              <a:t>DistilBert</a:t>
            </a:r>
            <a:r>
              <a:rPr lang="en-US" sz="2400" dirty="0"/>
              <a:t>, </a:t>
            </a:r>
            <a:r>
              <a:rPr lang="en-US" sz="2400" dirty="0" err="1"/>
              <a:t>XLNet</a:t>
            </a:r>
            <a:r>
              <a:rPr lang="en-US" sz="2400" dirty="0"/>
              <a:t>, CTRL...) </a:t>
            </a:r>
          </a:p>
          <a:p>
            <a:pPr lvl="1"/>
            <a:r>
              <a:rPr lang="en-US" sz="2400" dirty="0"/>
              <a:t>for Natural Language Understanding (NLU) and </a:t>
            </a:r>
            <a:br>
              <a:rPr lang="en-US" sz="2400" dirty="0"/>
            </a:br>
            <a:r>
              <a:rPr lang="en-US" sz="2400" dirty="0"/>
              <a:t>Natural Language Generation (NLG) </a:t>
            </a:r>
            <a:br>
              <a:rPr lang="en-US" sz="2400" dirty="0"/>
            </a:br>
            <a:r>
              <a:rPr lang="en-US" sz="2400" dirty="0"/>
              <a:t>with over 32+ pretrained models </a:t>
            </a:r>
            <a:br>
              <a:rPr lang="en-US" sz="2400" dirty="0"/>
            </a:br>
            <a:r>
              <a:rPr lang="en-US" sz="2400" dirty="0"/>
              <a:t>in 100+ languages </a:t>
            </a:r>
            <a:br>
              <a:rPr lang="en-US" sz="2400" dirty="0"/>
            </a:br>
            <a:r>
              <a:rPr lang="en-US" sz="2400" dirty="0"/>
              <a:t>and deep interoperability between </a:t>
            </a:r>
            <a:br>
              <a:rPr lang="en-US" sz="2400" dirty="0"/>
            </a:br>
            <a:r>
              <a:rPr lang="en-US" sz="2400" dirty="0"/>
              <a:t>TensorFlow 2.0 and </a:t>
            </a:r>
            <a:br>
              <a:rPr lang="en-US" sz="2400" dirty="0"/>
            </a:br>
            <a:r>
              <a:rPr lang="en-US" sz="2400" dirty="0" err="1"/>
              <a:t>PyTorch</a:t>
            </a:r>
            <a:r>
              <a:rPr lang="en-US" sz="2400" dirty="0"/>
              <a:t>.</a:t>
            </a:r>
          </a:p>
        </p:txBody>
      </p:sp>
      <p:sp>
        <p:nvSpPr>
          <p:cNvPr id="4" name="Slide Number Placeholder 3">
            <a:extLst>
              <a:ext uri="{FF2B5EF4-FFF2-40B4-BE49-F238E27FC236}">
                <a16:creationId xmlns:a16="http://schemas.microsoft.com/office/drawing/2014/main" id="{54522ECF-BED0-294A-87F8-1142095022E4}"/>
              </a:ext>
            </a:extLst>
          </p:cNvPr>
          <p:cNvSpPr>
            <a:spLocks noGrp="1"/>
          </p:cNvSpPr>
          <p:nvPr>
            <p:ph type="sldNum" sz="quarter" idx="12"/>
          </p:nvPr>
        </p:nvSpPr>
        <p:spPr/>
        <p:txBody>
          <a:bodyPr/>
          <a:lstStyle/>
          <a:p>
            <a:pPr>
              <a:defRPr/>
            </a:pPr>
            <a:fld id="{E78C9E75-97FD-45D9-8ED3-955348887BB1}" type="slidenum">
              <a:rPr lang="zh-TW" altLang="en-US" smtClean="0"/>
              <a:pPr>
                <a:defRPr/>
              </a:pPr>
              <a:t>70</a:t>
            </a:fld>
            <a:endParaRPr lang="zh-TW" altLang="en-US"/>
          </a:p>
        </p:txBody>
      </p:sp>
      <p:sp>
        <p:nvSpPr>
          <p:cNvPr id="5" name="Title 1">
            <a:extLst>
              <a:ext uri="{FF2B5EF4-FFF2-40B4-BE49-F238E27FC236}">
                <a16:creationId xmlns:a16="http://schemas.microsoft.com/office/drawing/2014/main" id="{AECAA3D3-4707-3F40-B59D-7F218192A096}"/>
              </a:ext>
            </a:extLst>
          </p:cNvPr>
          <p:cNvSpPr>
            <a:spLocks noGrp="1"/>
          </p:cNvSpPr>
          <p:nvPr>
            <p:ph type="title"/>
          </p:nvPr>
        </p:nvSpPr>
        <p:spPr>
          <a:xfrm>
            <a:off x="1981200" y="44624"/>
            <a:ext cx="8229600" cy="1570186"/>
          </a:xfrm>
        </p:spPr>
        <p:txBody>
          <a:bodyPr>
            <a:normAutofit fontScale="90000"/>
          </a:bodyPr>
          <a:lstStyle/>
          <a:p>
            <a:r>
              <a:rPr lang="en-US" dirty="0">
                <a:solidFill>
                  <a:schemeClr val="accent1"/>
                </a:solidFill>
              </a:rPr>
              <a:t>Transformers</a:t>
            </a:r>
            <a:br>
              <a:rPr lang="en-US" dirty="0">
                <a:solidFill>
                  <a:schemeClr val="accent1"/>
                </a:solidFill>
              </a:rPr>
            </a:br>
            <a:r>
              <a:rPr lang="en-US" sz="3200" dirty="0">
                <a:solidFill>
                  <a:schemeClr val="accent1"/>
                </a:solidFill>
              </a:rPr>
              <a:t>State-of-the-art Natural Language Processing for TensorFlow 2.0 and </a:t>
            </a:r>
            <a:r>
              <a:rPr lang="en-US" sz="3200" dirty="0" err="1">
                <a:solidFill>
                  <a:schemeClr val="accent1"/>
                </a:solidFill>
              </a:rPr>
              <a:t>PyTorch</a:t>
            </a:r>
            <a:endParaRPr lang="en-US" sz="3200" dirty="0">
              <a:solidFill>
                <a:schemeClr val="accent1"/>
              </a:solidFill>
            </a:endParaRPr>
          </a:p>
        </p:txBody>
      </p:sp>
      <p:pic>
        <p:nvPicPr>
          <p:cNvPr id="6" name="Picture 5">
            <a:extLst>
              <a:ext uri="{FF2B5EF4-FFF2-40B4-BE49-F238E27FC236}">
                <a16:creationId xmlns:a16="http://schemas.microsoft.com/office/drawing/2014/main" id="{55013E47-F9E5-2F4D-9763-21A4F32FF7A2}"/>
              </a:ext>
            </a:extLst>
          </p:cNvPr>
          <p:cNvPicPr>
            <a:picLocks noChangeAspect="1"/>
          </p:cNvPicPr>
          <p:nvPr/>
        </p:nvPicPr>
        <p:blipFill>
          <a:blip r:embed="rId2"/>
          <a:stretch>
            <a:fillRect/>
          </a:stretch>
        </p:blipFill>
        <p:spPr>
          <a:xfrm>
            <a:off x="1631504" y="94618"/>
            <a:ext cx="2673921" cy="454062"/>
          </a:xfrm>
          <a:prstGeom prst="rect">
            <a:avLst/>
          </a:prstGeom>
        </p:spPr>
      </p:pic>
      <p:sp>
        <p:nvSpPr>
          <p:cNvPr id="8" name="TextBox 7">
            <a:extLst>
              <a:ext uri="{FF2B5EF4-FFF2-40B4-BE49-F238E27FC236}">
                <a16:creationId xmlns:a16="http://schemas.microsoft.com/office/drawing/2014/main" id="{63C629D2-FD48-F145-89A9-2741C5C47D2D}"/>
              </a:ext>
            </a:extLst>
          </p:cNvPr>
          <p:cNvSpPr txBox="1"/>
          <p:nvPr/>
        </p:nvSpPr>
        <p:spPr>
          <a:xfrm>
            <a:off x="4219525" y="6550344"/>
            <a:ext cx="3547702" cy="276999"/>
          </a:xfrm>
          <a:prstGeom prst="rect">
            <a:avLst/>
          </a:prstGeom>
          <a:noFill/>
        </p:spPr>
        <p:txBody>
          <a:bodyPr wrap="none" rtlCol="0">
            <a:spAutoFit/>
          </a:bodyPr>
          <a:lstStyle/>
          <a:p>
            <a:r>
              <a:rPr lang="en-US" sz="1200" dirty="0">
                <a:solidFill>
                  <a:schemeClr val="bg1">
                    <a:lumMod val="75000"/>
                  </a:schemeClr>
                </a:solidFill>
              </a:rPr>
              <a:t>Source: </a:t>
            </a:r>
            <a:r>
              <a:rPr lang="en-US" sz="1200" dirty="0">
                <a:hlinkClick r:id="rId3"/>
              </a:rPr>
              <a:t>https://github.com/huggingface/transformers</a:t>
            </a:r>
            <a:endParaRPr lang="en-US" sz="1200" dirty="0"/>
          </a:p>
        </p:txBody>
      </p:sp>
    </p:spTree>
    <p:extLst>
      <p:ext uri="{BB962C8B-B14F-4D97-AF65-F5344CB8AC3E}">
        <p14:creationId xmlns:p14="http://schemas.microsoft.com/office/powerpoint/2010/main" val="121896895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10DAB6D-BEE4-494C-9FA9-379DC1581DED}"/>
              </a:ext>
            </a:extLst>
          </p:cNvPr>
          <p:cNvSpPr>
            <a:spLocks noGrp="1"/>
          </p:cNvSpPr>
          <p:nvPr>
            <p:ph type="sldNum" sz="quarter" idx="12"/>
          </p:nvPr>
        </p:nvSpPr>
        <p:spPr/>
        <p:txBody>
          <a:bodyPr/>
          <a:lstStyle/>
          <a:p>
            <a:fld id="{5D6FF71F-CF6A-4C46-8F9B-61D49EEA70E3}" type="slidenum">
              <a:rPr lang="en-US" smtClean="0"/>
              <a:t>71</a:t>
            </a:fld>
            <a:endParaRPr lang="en-US"/>
          </a:p>
        </p:txBody>
      </p:sp>
      <p:pic>
        <p:nvPicPr>
          <p:cNvPr id="6" name="Picture 5">
            <a:extLst>
              <a:ext uri="{FF2B5EF4-FFF2-40B4-BE49-F238E27FC236}">
                <a16:creationId xmlns:a16="http://schemas.microsoft.com/office/drawing/2014/main" id="{724EDD3B-FA6F-F948-B1A9-0C0567BAA618}"/>
              </a:ext>
            </a:extLst>
          </p:cNvPr>
          <p:cNvPicPr>
            <a:picLocks noChangeAspect="1"/>
          </p:cNvPicPr>
          <p:nvPr/>
        </p:nvPicPr>
        <p:blipFill>
          <a:blip r:embed="rId2"/>
          <a:stretch>
            <a:fillRect/>
          </a:stretch>
        </p:blipFill>
        <p:spPr>
          <a:xfrm>
            <a:off x="264266" y="995184"/>
            <a:ext cx="11375880" cy="5678150"/>
          </a:xfrm>
          <a:prstGeom prst="rect">
            <a:avLst/>
          </a:prstGeom>
        </p:spPr>
      </p:pic>
      <p:sp>
        <p:nvSpPr>
          <p:cNvPr id="9" name="Title 8">
            <a:extLst>
              <a:ext uri="{FF2B5EF4-FFF2-40B4-BE49-F238E27FC236}">
                <a16:creationId xmlns:a16="http://schemas.microsoft.com/office/drawing/2014/main" id="{48AE3BB1-5239-D646-81BD-3D786715A30F}"/>
              </a:ext>
            </a:extLst>
          </p:cNvPr>
          <p:cNvSpPr>
            <a:spLocks noGrp="1"/>
          </p:cNvSpPr>
          <p:nvPr>
            <p:ph type="title"/>
          </p:nvPr>
        </p:nvSpPr>
        <p:spPr>
          <a:xfrm>
            <a:off x="534389" y="135105"/>
            <a:ext cx="11222181" cy="833598"/>
          </a:xfrm>
        </p:spPr>
        <p:txBody>
          <a:bodyPr/>
          <a:lstStyle/>
          <a:p>
            <a:r>
              <a:rPr lang="en-US" dirty="0"/>
              <a:t>Hugging Face</a:t>
            </a:r>
          </a:p>
        </p:txBody>
      </p:sp>
      <p:sp>
        <p:nvSpPr>
          <p:cNvPr id="11" name="TextBox 10">
            <a:extLst>
              <a:ext uri="{FF2B5EF4-FFF2-40B4-BE49-F238E27FC236}">
                <a16:creationId xmlns:a16="http://schemas.microsoft.com/office/drawing/2014/main" id="{9793AD6C-28F2-7246-B0FA-FA565B6E7EF1}"/>
              </a:ext>
            </a:extLst>
          </p:cNvPr>
          <p:cNvSpPr txBox="1"/>
          <p:nvPr/>
        </p:nvSpPr>
        <p:spPr>
          <a:xfrm>
            <a:off x="2693551" y="6488668"/>
            <a:ext cx="6096000" cy="369332"/>
          </a:xfrm>
          <a:prstGeom prst="rect">
            <a:avLst/>
          </a:prstGeom>
          <a:noFill/>
        </p:spPr>
        <p:txBody>
          <a:bodyPr wrap="square">
            <a:spAutoFit/>
          </a:bodyPr>
          <a:lstStyle/>
          <a:p>
            <a:pPr algn="ctr"/>
            <a:r>
              <a:rPr lang="en-US" dirty="0">
                <a:hlinkClick r:id="rId3"/>
              </a:rPr>
              <a:t>https://huggingface.co/</a:t>
            </a:r>
            <a:endParaRPr lang="en-US" dirty="0"/>
          </a:p>
        </p:txBody>
      </p:sp>
    </p:spTree>
    <p:extLst>
      <p:ext uri="{BB962C8B-B14F-4D97-AF65-F5344CB8AC3E}">
        <p14:creationId xmlns:p14="http://schemas.microsoft.com/office/powerpoint/2010/main" val="224560795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10DAB6D-BEE4-494C-9FA9-379DC1581DED}"/>
              </a:ext>
            </a:extLst>
          </p:cNvPr>
          <p:cNvSpPr>
            <a:spLocks noGrp="1"/>
          </p:cNvSpPr>
          <p:nvPr>
            <p:ph type="sldNum" sz="quarter" idx="12"/>
          </p:nvPr>
        </p:nvSpPr>
        <p:spPr/>
        <p:txBody>
          <a:bodyPr/>
          <a:lstStyle/>
          <a:p>
            <a:fld id="{5D6FF71F-CF6A-4C46-8F9B-61D49EEA70E3}" type="slidenum">
              <a:rPr lang="en-US" smtClean="0"/>
              <a:t>72</a:t>
            </a:fld>
            <a:endParaRPr lang="en-US"/>
          </a:p>
        </p:txBody>
      </p:sp>
      <p:sp>
        <p:nvSpPr>
          <p:cNvPr id="9" name="Title 8">
            <a:extLst>
              <a:ext uri="{FF2B5EF4-FFF2-40B4-BE49-F238E27FC236}">
                <a16:creationId xmlns:a16="http://schemas.microsoft.com/office/drawing/2014/main" id="{48AE3BB1-5239-D646-81BD-3D786715A30F}"/>
              </a:ext>
            </a:extLst>
          </p:cNvPr>
          <p:cNvSpPr>
            <a:spLocks noGrp="1"/>
          </p:cNvSpPr>
          <p:nvPr>
            <p:ph type="title"/>
          </p:nvPr>
        </p:nvSpPr>
        <p:spPr>
          <a:xfrm>
            <a:off x="534389" y="135105"/>
            <a:ext cx="11222181" cy="833598"/>
          </a:xfrm>
        </p:spPr>
        <p:txBody>
          <a:bodyPr/>
          <a:lstStyle/>
          <a:p>
            <a:r>
              <a:rPr lang="en-US" dirty="0"/>
              <a:t>Hugging Face Transformers</a:t>
            </a:r>
          </a:p>
        </p:txBody>
      </p:sp>
      <p:sp>
        <p:nvSpPr>
          <p:cNvPr id="11" name="TextBox 10">
            <a:extLst>
              <a:ext uri="{FF2B5EF4-FFF2-40B4-BE49-F238E27FC236}">
                <a16:creationId xmlns:a16="http://schemas.microsoft.com/office/drawing/2014/main" id="{9793AD6C-28F2-7246-B0FA-FA565B6E7EF1}"/>
              </a:ext>
            </a:extLst>
          </p:cNvPr>
          <p:cNvSpPr txBox="1"/>
          <p:nvPr/>
        </p:nvSpPr>
        <p:spPr>
          <a:xfrm>
            <a:off x="3048000" y="6513632"/>
            <a:ext cx="6096000" cy="369332"/>
          </a:xfrm>
          <a:prstGeom prst="rect">
            <a:avLst/>
          </a:prstGeom>
          <a:noFill/>
        </p:spPr>
        <p:txBody>
          <a:bodyPr wrap="square">
            <a:spAutoFit/>
          </a:bodyPr>
          <a:lstStyle/>
          <a:p>
            <a:pPr algn="ctr"/>
            <a:r>
              <a:rPr lang="en-US" dirty="0">
                <a:hlinkClick r:id="rId2"/>
              </a:rPr>
              <a:t>https://huggingface.co/docs/transformers/index</a:t>
            </a:r>
            <a:endParaRPr lang="en-US" dirty="0"/>
          </a:p>
        </p:txBody>
      </p:sp>
      <p:pic>
        <p:nvPicPr>
          <p:cNvPr id="13" name="Picture 12">
            <a:extLst>
              <a:ext uri="{FF2B5EF4-FFF2-40B4-BE49-F238E27FC236}">
                <a16:creationId xmlns:a16="http://schemas.microsoft.com/office/drawing/2014/main" id="{5733DA44-FBD2-7F49-AEFA-73F3B028D72A}"/>
              </a:ext>
            </a:extLst>
          </p:cNvPr>
          <p:cNvPicPr>
            <a:picLocks noChangeAspect="1"/>
          </p:cNvPicPr>
          <p:nvPr/>
        </p:nvPicPr>
        <p:blipFill>
          <a:blip r:embed="rId3"/>
          <a:stretch>
            <a:fillRect/>
          </a:stretch>
        </p:blipFill>
        <p:spPr>
          <a:xfrm>
            <a:off x="716822" y="1019790"/>
            <a:ext cx="10758357" cy="5475548"/>
          </a:xfrm>
          <a:prstGeom prst="rect">
            <a:avLst/>
          </a:prstGeom>
        </p:spPr>
      </p:pic>
    </p:spTree>
    <p:extLst>
      <p:ext uri="{BB962C8B-B14F-4D97-AF65-F5344CB8AC3E}">
        <p14:creationId xmlns:p14="http://schemas.microsoft.com/office/powerpoint/2010/main" val="231699488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10DAB6D-BEE4-494C-9FA9-379DC1581DED}"/>
              </a:ext>
            </a:extLst>
          </p:cNvPr>
          <p:cNvSpPr>
            <a:spLocks noGrp="1"/>
          </p:cNvSpPr>
          <p:nvPr>
            <p:ph type="sldNum" sz="quarter" idx="12"/>
          </p:nvPr>
        </p:nvSpPr>
        <p:spPr/>
        <p:txBody>
          <a:bodyPr/>
          <a:lstStyle/>
          <a:p>
            <a:fld id="{5D6FF71F-CF6A-4C46-8F9B-61D49EEA70E3}" type="slidenum">
              <a:rPr lang="en-US" smtClean="0"/>
              <a:t>73</a:t>
            </a:fld>
            <a:endParaRPr lang="en-US"/>
          </a:p>
        </p:txBody>
      </p:sp>
      <p:sp>
        <p:nvSpPr>
          <p:cNvPr id="9" name="Title 8">
            <a:extLst>
              <a:ext uri="{FF2B5EF4-FFF2-40B4-BE49-F238E27FC236}">
                <a16:creationId xmlns:a16="http://schemas.microsoft.com/office/drawing/2014/main" id="{48AE3BB1-5239-D646-81BD-3D786715A30F}"/>
              </a:ext>
            </a:extLst>
          </p:cNvPr>
          <p:cNvSpPr>
            <a:spLocks noGrp="1"/>
          </p:cNvSpPr>
          <p:nvPr>
            <p:ph type="title"/>
          </p:nvPr>
        </p:nvSpPr>
        <p:spPr>
          <a:xfrm>
            <a:off x="534389" y="135104"/>
            <a:ext cx="11222181" cy="1420217"/>
          </a:xfrm>
        </p:spPr>
        <p:txBody>
          <a:bodyPr>
            <a:normAutofit fontScale="90000"/>
          </a:bodyPr>
          <a:lstStyle/>
          <a:p>
            <a:r>
              <a:rPr lang="en-US" dirty="0"/>
              <a:t>Hugging Face Tasks</a:t>
            </a:r>
            <a:br>
              <a:rPr lang="en-US" dirty="0"/>
            </a:br>
            <a:r>
              <a:rPr lang="en-US" dirty="0"/>
              <a:t>Natural Language Processing</a:t>
            </a:r>
          </a:p>
        </p:txBody>
      </p:sp>
      <p:sp>
        <p:nvSpPr>
          <p:cNvPr id="11" name="TextBox 10">
            <a:extLst>
              <a:ext uri="{FF2B5EF4-FFF2-40B4-BE49-F238E27FC236}">
                <a16:creationId xmlns:a16="http://schemas.microsoft.com/office/drawing/2014/main" id="{9793AD6C-28F2-7246-B0FA-FA565B6E7EF1}"/>
              </a:ext>
            </a:extLst>
          </p:cNvPr>
          <p:cNvSpPr txBox="1"/>
          <p:nvPr/>
        </p:nvSpPr>
        <p:spPr>
          <a:xfrm>
            <a:off x="3047999" y="6488668"/>
            <a:ext cx="6096000" cy="369332"/>
          </a:xfrm>
          <a:prstGeom prst="rect">
            <a:avLst/>
          </a:prstGeom>
          <a:noFill/>
        </p:spPr>
        <p:txBody>
          <a:bodyPr wrap="square">
            <a:spAutoFit/>
          </a:bodyPr>
          <a:lstStyle/>
          <a:p>
            <a:pPr algn="ctr"/>
            <a:r>
              <a:rPr lang="en-US" dirty="0">
                <a:hlinkClick r:id="rId2"/>
              </a:rPr>
              <a:t>https://huggingface.co/tasks</a:t>
            </a:r>
          </a:p>
        </p:txBody>
      </p:sp>
      <p:pic>
        <p:nvPicPr>
          <p:cNvPr id="3" name="Picture 2">
            <a:extLst>
              <a:ext uri="{FF2B5EF4-FFF2-40B4-BE49-F238E27FC236}">
                <a16:creationId xmlns:a16="http://schemas.microsoft.com/office/drawing/2014/main" id="{D2D89000-3E5B-A046-8E89-367C1A54434A}"/>
              </a:ext>
            </a:extLst>
          </p:cNvPr>
          <p:cNvPicPr>
            <a:picLocks noChangeAspect="1"/>
          </p:cNvPicPr>
          <p:nvPr/>
        </p:nvPicPr>
        <p:blipFill>
          <a:blip r:embed="rId3"/>
          <a:stretch>
            <a:fillRect/>
          </a:stretch>
        </p:blipFill>
        <p:spPr>
          <a:xfrm>
            <a:off x="2524265" y="1555322"/>
            <a:ext cx="7143469" cy="4984604"/>
          </a:xfrm>
          <a:prstGeom prst="rect">
            <a:avLst/>
          </a:prstGeom>
        </p:spPr>
      </p:pic>
    </p:spTree>
    <p:extLst>
      <p:ext uri="{BB962C8B-B14F-4D97-AF65-F5344CB8AC3E}">
        <p14:creationId xmlns:p14="http://schemas.microsoft.com/office/powerpoint/2010/main" val="320675403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a:xfrm>
            <a:off x="534389" y="135104"/>
            <a:ext cx="11222181" cy="886713"/>
          </a:xfrm>
        </p:spPr>
        <p:txBody>
          <a:bodyPr/>
          <a:lstStyle/>
          <a:p>
            <a:r>
              <a:rPr lang="en-US" dirty="0"/>
              <a:t>NLP with Transformers </a:t>
            </a:r>
            <a:r>
              <a:rPr lang="en-US" dirty="0" err="1"/>
              <a:t>Github</a:t>
            </a:r>
            <a:endParaRPr lang="en-US" dirty="0"/>
          </a:p>
        </p:txBody>
      </p:sp>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74</a:t>
            </a:fld>
            <a:endParaRPr lang="en-US"/>
          </a:p>
        </p:txBody>
      </p:sp>
      <p:pic>
        <p:nvPicPr>
          <p:cNvPr id="6" name="Picture 5">
            <a:extLst>
              <a:ext uri="{FF2B5EF4-FFF2-40B4-BE49-F238E27FC236}">
                <a16:creationId xmlns:a16="http://schemas.microsoft.com/office/drawing/2014/main" id="{43E7E6E3-6C69-B147-ABC8-3851BD935496}"/>
              </a:ext>
            </a:extLst>
          </p:cNvPr>
          <p:cNvPicPr>
            <a:picLocks noChangeAspect="1"/>
          </p:cNvPicPr>
          <p:nvPr/>
        </p:nvPicPr>
        <p:blipFill>
          <a:blip r:embed="rId2"/>
          <a:stretch>
            <a:fillRect/>
          </a:stretch>
        </p:blipFill>
        <p:spPr>
          <a:xfrm>
            <a:off x="1101012" y="1021817"/>
            <a:ext cx="9989976" cy="5477099"/>
          </a:xfrm>
          <a:prstGeom prst="rect">
            <a:avLst/>
          </a:prstGeom>
        </p:spPr>
      </p:pic>
      <p:sp>
        <p:nvSpPr>
          <p:cNvPr id="7" name="TextBox 6">
            <a:extLst>
              <a:ext uri="{FF2B5EF4-FFF2-40B4-BE49-F238E27FC236}">
                <a16:creationId xmlns:a16="http://schemas.microsoft.com/office/drawing/2014/main" id="{C4EFEE2D-BD65-B041-89AB-33CCA792EF5F}"/>
              </a:ext>
            </a:extLst>
          </p:cNvPr>
          <p:cNvSpPr txBox="1"/>
          <p:nvPr/>
        </p:nvSpPr>
        <p:spPr>
          <a:xfrm>
            <a:off x="3071457" y="6432567"/>
            <a:ext cx="6102220" cy="369332"/>
          </a:xfrm>
          <a:prstGeom prst="rect">
            <a:avLst/>
          </a:prstGeom>
          <a:noFill/>
        </p:spPr>
        <p:txBody>
          <a:bodyPr wrap="square">
            <a:spAutoFit/>
          </a:bodyPr>
          <a:lstStyle/>
          <a:p>
            <a:pPr algn="ctr"/>
            <a:r>
              <a:rPr lang="en-US" dirty="0">
                <a:hlinkClick r:id="rId3"/>
              </a:rPr>
              <a:t>https://github.com/nlp-with-transformers/notebooks</a:t>
            </a:r>
            <a:endParaRPr lang="en-US" dirty="0"/>
          </a:p>
        </p:txBody>
      </p:sp>
      <p:pic>
        <p:nvPicPr>
          <p:cNvPr id="8" name="Picture 7">
            <a:extLst>
              <a:ext uri="{FF2B5EF4-FFF2-40B4-BE49-F238E27FC236}">
                <a16:creationId xmlns:a16="http://schemas.microsoft.com/office/drawing/2014/main" id="{E8FAB855-2050-3A48-8BA5-055E7A98FFE1}"/>
              </a:ext>
            </a:extLst>
          </p:cNvPr>
          <p:cNvPicPr>
            <a:picLocks noChangeAspect="1"/>
          </p:cNvPicPr>
          <p:nvPr/>
        </p:nvPicPr>
        <p:blipFill>
          <a:blip r:embed="rId4"/>
          <a:stretch>
            <a:fillRect/>
          </a:stretch>
        </p:blipFill>
        <p:spPr>
          <a:xfrm>
            <a:off x="10144341" y="3951357"/>
            <a:ext cx="1893293" cy="2481210"/>
          </a:xfrm>
          <a:prstGeom prst="rect">
            <a:avLst/>
          </a:prstGeom>
        </p:spPr>
      </p:pic>
    </p:spTree>
    <p:extLst>
      <p:ext uri="{BB962C8B-B14F-4D97-AF65-F5344CB8AC3E}">
        <p14:creationId xmlns:p14="http://schemas.microsoft.com/office/powerpoint/2010/main" val="190621532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a:xfrm>
            <a:off x="534389" y="135104"/>
            <a:ext cx="11222181" cy="1048245"/>
          </a:xfrm>
        </p:spPr>
        <p:txBody>
          <a:bodyPr/>
          <a:lstStyle/>
          <a:p>
            <a:r>
              <a:rPr lang="en-US" dirty="0"/>
              <a:t>NLP with Transformers </a:t>
            </a:r>
            <a:r>
              <a:rPr lang="en-US" dirty="0" err="1"/>
              <a:t>Github</a:t>
            </a:r>
            <a:r>
              <a:rPr lang="en-US" dirty="0"/>
              <a:t> Notebooks</a:t>
            </a:r>
          </a:p>
        </p:txBody>
      </p:sp>
      <p:pic>
        <p:nvPicPr>
          <p:cNvPr id="6" name="Content Placeholder 5">
            <a:extLst>
              <a:ext uri="{FF2B5EF4-FFF2-40B4-BE49-F238E27FC236}">
                <a16:creationId xmlns:a16="http://schemas.microsoft.com/office/drawing/2014/main" id="{80278920-88C7-8443-848A-600B0B78C476}"/>
              </a:ext>
            </a:extLst>
          </p:cNvPr>
          <p:cNvPicPr>
            <a:picLocks noGrp="1" noChangeAspect="1"/>
          </p:cNvPicPr>
          <p:nvPr>
            <p:ph idx="1"/>
          </p:nvPr>
        </p:nvPicPr>
        <p:blipFill>
          <a:blip r:embed="rId2"/>
          <a:stretch>
            <a:fillRect/>
          </a:stretch>
        </p:blipFill>
        <p:spPr>
          <a:xfrm>
            <a:off x="4676707" y="1324655"/>
            <a:ext cx="6520412" cy="5107911"/>
          </a:xfrm>
        </p:spPr>
      </p:pic>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75</a:t>
            </a:fld>
            <a:endParaRPr lang="en-US"/>
          </a:p>
        </p:txBody>
      </p:sp>
      <p:sp>
        <p:nvSpPr>
          <p:cNvPr id="8" name="TextBox 7">
            <a:extLst>
              <a:ext uri="{FF2B5EF4-FFF2-40B4-BE49-F238E27FC236}">
                <a16:creationId xmlns:a16="http://schemas.microsoft.com/office/drawing/2014/main" id="{8FE52337-8A6C-DE42-8245-E521C15A8AD0}"/>
              </a:ext>
            </a:extLst>
          </p:cNvPr>
          <p:cNvSpPr txBox="1"/>
          <p:nvPr/>
        </p:nvSpPr>
        <p:spPr>
          <a:xfrm>
            <a:off x="3071457" y="6432567"/>
            <a:ext cx="6102220" cy="369332"/>
          </a:xfrm>
          <a:prstGeom prst="rect">
            <a:avLst/>
          </a:prstGeom>
          <a:noFill/>
        </p:spPr>
        <p:txBody>
          <a:bodyPr wrap="square">
            <a:spAutoFit/>
          </a:bodyPr>
          <a:lstStyle/>
          <a:p>
            <a:pPr algn="ctr"/>
            <a:r>
              <a:rPr lang="en-US" dirty="0">
                <a:hlinkClick r:id="rId3"/>
              </a:rPr>
              <a:t>https://github.com/nlp-with-transformers/notebooks</a:t>
            </a:r>
            <a:endParaRPr lang="en-US" dirty="0"/>
          </a:p>
        </p:txBody>
      </p:sp>
      <p:pic>
        <p:nvPicPr>
          <p:cNvPr id="10" name="Picture 9">
            <a:extLst>
              <a:ext uri="{FF2B5EF4-FFF2-40B4-BE49-F238E27FC236}">
                <a16:creationId xmlns:a16="http://schemas.microsoft.com/office/drawing/2014/main" id="{402269AF-8128-B54D-8ECA-24098FB256B5}"/>
              </a:ext>
            </a:extLst>
          </p:cNvPr>
          <p:cNvPicPr>
            <a:picLocks noChangeAspect="1"/>
          </p:cNvPicPr>
          <p:nvPr/>
        </p:nvPicPr>
        <p:blipFill>
          <a:blip r:embed="rId4"/>
          <a:stretch>
            <a:fillRect/>
          </a:stretch>
        </p:blipFill>
        <p:spPr>
          <a:xfrm>
            <a:off x="534389" y="1338753"/>
            <a:ext cx="3819329" cy="5005331"/>
          </a:xfrm>
          <a:prstGeom prst="rect">
            <a:avLst/>
          </a:prstGeom>
        </p:spPr>
      </p:pic>
    </p:spTree>
    <p:extLst>
      <p:ext uri="{BB962C8B-B14F-4D97-AF65-F5344CB8AC3E}">
        <p14:creationId xmlns:p14="http://schemas.microsoft.com/office/powerpoint/2010/main" val="142964217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76</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69433" y="6401789"/>
            <a:ext cx="10152091" cy="400110"/>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a:p>
            <a:pPr algn="ctr"/>
            <a:r>
              <a:rPr lang="en-US" sz="1000" dirty="0">
                <a:hlinkClick r:id="rId2"/>
              </a:rPr>
              <a:t>https://github.com/nlp-with-transformers/notebooks</a:t>
            </a:r>
            <a:endParaRPr lang="en-US" sz="1000" dirty="0"/>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NLP with Transformers</a:t>
            </a:r>
            <a:endParaRPr lang="en-US" sz="2700" dirty="0"/>
          </a:p>
        </p:txBody>
      </p:sp>
      <p:sp>
        <p:nvSpPr>
          <p:cNvPr id="13" name="TextBox 12">
            <a:extLst>
              <a:ext uri="{FF2B5EF4-FFF2-40B4-BE49-F238E27FC236}">
                <a16:creationId xmlns:a16="http://schemas.microsoft.com/office/drawing/2014/main" id="{0F3F39E3-01A1-ED48-86A7-58BD809A44F4}"/>
              </a:ext>
            </a:extLst>
          </p:cNvPr>
          <p:cNvSpPr txBox="1"/>
          <p:nvPr/>
        </p:nvSpPr>
        <p:spPr>
          <a:xfrm>
            <a:off x="462949" y="1621892"/>
            <a:ext cx="11452824" cy="1446550"/>
          </a:xfrm>
          <a:prstGeom prst="rect">
            <a:avLst/>
          </a:prstGeom>
          <a:solidFill>
            <a:schemeClr val="accent4">
              <a:lumMod val="20000"/>
              <a:lumOff val="80000"/>
            </a:schemeClr>
          </a:solidFill>
        </p:spPr>
        <p:txBody>
          <a:bodyPr wrap="square">
            <a:spAutoFit/>
          </a:bodyPr>
          <a:lstStyle/>
          <a:p>
            <a:r>
              <a:rPr lang="en-US" sz="2200" b="1" dirty="0">
                <a:solidFill>
                  <a:srgbClr val="0000FF"/>
                </a:solidFill>
                <a:effectLst/>
                <a:latin typeface="Courier New" panose="02070309020205020404" pitchFamily="49" charset="0"/>
              </a:rPr>
              <a:t>!</a:t>
            </a:r>
            <a:r>
              <a:rPr lang="en-US" sz="2200" b="1" dirty="0">
                <a:solidFill>
                  <a:srgbClr val="000000"/>
                </a:solidFill>
                <a:effectLst/>
                <a:latin typeface="Courier New" panose="02070309020205020404" pitchFamily="49" charset="0"/>
              </a:rPr>
              <a:t>git clone https://</a:t>
            </a:r>
            <a:r>
              <a:rPr lang="en-US" sz="2200" b="1" dirty="0" err="1">
                <a:solidFill>
                  <a:srgbClr val="000000"/>
                </a:solidFill>
                <a:effectLst/>
                <a:latin typeface="Courier New" panose="02070309020205020404" pitchFamily="49" charset="0"/>
              </a:rPr>
              <a:t>github.com</a:t>
            </a:r>
            <a:r>
              <a:rPr lang="en-US" sz="2200" b="1" dirty="0">
                <a:solidFill>
                  <a:srgbClr val="000000"/>
                </a:solidFill>
                <a:effectLst/>
                <a:latin typeface="Courier New" panose="02070309020205020404" pitchFamily="49" charset="0"/>
              </a:rPr>
              <a:t>/</a:t>
            </a:r>
            <a:r>
              <a:rPr lang="en-US" sz="2200" b="1" dirty="0" err="1">
                <a:solidFill>
                  <a:srgbClr val="000000"/>
                </a:solidFill>
                <a:effectLst/>
                <a:latin typeface="Courier New" panose="02070309020205020404" pitchFamily="49" charset="0"/>
              </a:rPr>
              <a:t>nlp</a:t>
            </a:r>
            <a:r>
              <a:rPr lang="en-US" sz="2200" b="1" dirty="0">
                <a:solidFill>
                  <a:srgbClr val="000000"/>
                </a:solidFill>
                <a:effectLst/>
                <a:latin typeface="Courier New" panose="02070309020205020404" pitchFamily="49" charset="0"/>
              </a:rPr>
              <a:t>-with-transformers/</a:t>
            </a:r>
            <a:r>
              <a:rPr lang="en-US" sz="2200" b="1" dirty="0" err="1">
                <a:solidFill>
                  <a:srgbClr val="000000"/>
                </a:solidFill>
                <a:effectLst/>
                <a:latin typeface="Courier New" panose="02070309020205020404" pitchFamily="49" charset="0"/>
              </a:rPr>
              <a:t>notebooks.git</a:t>
            </a:r>
            <a:endParaRPr lang="en-US" sz="2200" b="1" dirty="0">
              <a:solidFill>
                <a:srgbClr val="000000"/>
              </a:solidFill>
              <a:effectLst/>
              <a:latin typeface="Courier New" panose="02070309020205020404" pitchFamily="49" charset="0"/>
            </a:endParaRPr>
          </a:p>
          <a:p>
            <a:r>
              <a:rPr lang="en-US" sz="2200" b="1" dirty="0">
                <a:solidFill>
                  <a:srgbClr val="0000FF"/>
                </a:solidFill>
                <a:effectLst/>
                <a:latin typeface="Courier New" panose="02070309020205020404" pitchFamily="49" charset="0"/>
              </a:rPr>
              <a:t>%cd </a:t>
            </a:r>
            <a:r>
              <a:rPr lang="en-US" sz="2200" b="1" dirty="0">
                <a:solidFill>
                  <a:srgbClr val="000000"/>
                </a:solidFill>
                <a:effectLst/>
                <a:latin typeface="Courier New" panose="02070309020205020404" pitchFamily="49" charset="0"/>
              </a:rPr>
              <a:t>notebooks</a:t>
            </a:r>
          </a:p>
          <a:p>
            <a:r>
              <a:rPr lang="en-US" sz="2200" b="1" dirty="0">
                <a:solidFill>
                  <a:srgbClr val="AF00DB"/>
                </a:solidFill>
                <a:effectLst/>
                <a:latin typeface="Courier New" panose="02070309020205020404" pitchFamily="49" charset="0"/>
              </a:rPr>
              <a:t>from</a:t>
            </a:r>
            <a:r>
              <a:rPr lang="en-US" sz="2200" b="1" dirty="0">
                <a:solidFill>
                  <a:srgbClr val="000000"/>
                </a:solidFill>
                <a:effectLst/>
                <a:latin typeface="Courier New" panose="02070309020205020404" pitchFamily="49" charset="0"/>
              </a:rPr>
              <a:t> install </a:t>
            </a:r>
            <a:r>
              <a:rPr lang="en-US" sz="2200" b="1" dirty="0">
                <a:solidFill>
                  <a:srgbClr val="AF00DB"/>
                </a:solidFill>
                <a:effectLst/>
                <a:latin typeface="Courier New" panose="02070309020205020404" pitchFamily="49" charset="0"/>
              </a:rPr>
              <a:t>import</a:t>
            </a:r>
            <a:r>
              <a:rPr lang="en-US" sz="2200" b="1" dirty="0">
                <a:solidFill>
                  <a:srgbClr val="000000"/>
                </a:solidFill>
                <a:effectLst/>
                <a:latin typeface="Courier New" panose="02070309020205020404" pitchFamily="49" charset="0"/>
              </a:rPr>
              <a:t> *</a:t>
            </a:r>
          </a:p>
          <a:p>
            <a:r>
              <a:rPr lang="en-US" sz="2200" b="1" dirty="0" err="1">
                <a:solidFill>
                  <a:srgbClr val="000000"/>
                </a:solidFill>
                <a:effectLst/>
                <a:latin typeface="Courier New" panose="02070309020205020404" pitchFamily="49" charset="0"/>
              </a:rPr>
              <a:t>install_requirements</a:t>
            </a:r>
            <a:r>
              <a:rPr lang="en-US" sz="2200" b="1" dirty="0">
                <a:solidFill>
                  <a:srgbClr val="000000"/>
                </a:solidFill>
                <a:effectLst/>
                <a:latin typeface="Courier New" panose="02070309020205020404" pitchFamily="49" charset="0"/>
              </a:rPr>
              <a:t>()</a:t>
            </a:r>
          </a:p>
        </p:txBody>
      </p:sp>
      <p:sp>
        <p:nvSpPr>
          <p:cNvPr id="14" name="TextBox 13">
            <a:extLst>
              <a:ext uri="{FF2B5EF4-FFF2-40B4-BE49-F238E27FC236}">
                <a16:creationId xmlns:a16="http://schemas.microsoft.com/office/drawing/2014/main" id="{2570D92B-DA7D-8B4B-B596-CECD12B32E57}"/>
              </a:ext>
            </a:extLst>
          </p:cNvPr>
          <p:cNvSpPr txBox="1"/>
          <p:nvPr/>
        </p:nvSpPr>
        <p:spPr>
          <a:xfrm>
            <a:off x="534389" y="3984345"/>
            <a:ext cx="6098344" cy="830997"/>
          </a:xfrm>
          <a:prstGeom prst="rect">
            <a:avLst/>
          </a:prstGeom>
          <a:noFill/>
        </p:spPr>
        <p:txBody>
          <a:bodyPr wrap="square">
            <a:spAutoFit/>
          </a:bodyPr>
          <a:lstStyle/>
          <a:p>
            <a:r>
              <a:rPr lang="en-US" sz="2400" b="0" dirty="0">
                <a:solidFill>
                  <a:srgbClr val="AF00DB"/>
                </a:solidFill>
                <a:effectLst/>
                <a:latin typeface="Courier New" panose="02070309020205020404" pitchFamily="49" charset="0"/>
              </a:rPr>
              <a:t>from</a:t>
            </a:r>
            <a:r>
              <a:rPr lang="en-US" sz="2400" b="0" dirty="0">
                <a:solidFill>
                  <a:srgbClr val="000000"/>
                </a:solidFill>
                <a:effectLst/>
                <a:latin typeface="Courier New" panose="02070309020205020404" pitchFamily="49" charset="0"/>
              </a:rPr>
              <a:t> utils </a:t>
            </a:r>
            <a:r>
              <a:rPr lang="en-US" sz="2400" b="0" dirty="0">
                <a:solidFill>
                  <a:srgbClr val="AF00DB"/>
                </a:solidFill>
                <a:effectLst/>
                <a:latin typeface="Courier New" panose="02070309020205020404" pitchFamily="49" charset="0"/>
              </a:rPr>
              <a:t>import</a:t>
            </a:r>
            <a:r>
              <a:rPr lang="en-US" sz="2400" b="0" dirty="0">
                <a:solidFill>
                  <a:srgbClr val="000000"/>
                </a:solidFill>
                <a:effectLst/>
                <a:latin typeface="Courier New" panose="02070309020205020404" pitchFamily="49" charset="0"/>
              </a:rPr>
              <a:t> *</a:t>
            </a:r>
          </a:p>
          <a:p>
            <a:r>
              <a:rPr lang="en-US" sz="2400" b="0" dirty="0" err="1">
                <a:solidFill>
                  <a:srgbClr val="000000"/>
                </a:solidFill>
                <a:effectLst/>
                <a:latin typeface="Courier New" panose="02070309020205020404" pitchFamily="49" charset="0"/>
              </a:rPr>
              <a:t>setup_chapter</a:t>
            </a:r>
            <a:r>
              <a:rPr lang="en-US" sz="2400" b="0" dirty="0">
                <a:solidFill>
                  <a:srgbClr val="000000"/>
                </a:solidFill>
                <a:effectLst/>
                <a:latin typeface="Courier New" panose="02070309020205020404" pitchFamily="49" charset="0"/>
              </a:rPr>
              <a:t>()</a:t>
            </a:r>
          </a:p>
        </p:txBody>
      </p:sp>
    </p:spTree>
    <p:extLst>
      <p:ext uri="{BB962C8B-B14F-4D97-AF65-F5344CB8AC3E}">
        <p14:creationId xmlns:p14="http://schemas.microsoft.com/office/powerpoint/2010/main" val="121514850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77</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69433" y="6401789"/>
            <a:ext cx="10152091" cy="400110"/>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a:p>
            <a:pPr algn="ctr"/>
            <a:r>
              <a:rPr lang="en-US" sz="1000" dirty="0">
                <a:hlinkClick r:id="rId2"/>
              </a:rPr>
              <a:t>https://github.com/nlp-with-transformers/notebooks</a:t>
            </a:r>
            <a:endParaRPr lang="en-US" sz="1000" dirty="0"/>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Text Classification</a:t>
            </a:r>
            <a:endParaRPr lang="en-US" sz="2700" dirty="0"/>
          </a:p>
        </p:txBody>
      </p:sp>
      <p:sp>
        <p:nvSpPr>
          <p:cNvPr id="13" name="TextBox 12">
            <a:extLst>
              <a:ext uri="{FF2B5EF4-FFF2-40B4-BE49-F238E27FC236}">
                <a16:creationId xmlns:a16="http://schemas.microsoft.com/office/drawing/2014/main" id="{CC0AD3EB-12AE-AC4B-A072-34CC02EE15B5}"/>
              </a:ext>
            </a:extLst>
          </p:cNvPr>
          <p:cNvSpPr txBox="1"/>
          <p:nvPr/>
        </p:nvSpPr>
        <p:spPr>
          <a:xfrm>
            <a:off x="512043" y="1062883"/>
            <a:ext cx="11244528" cy="2031325"/>
          </a:xfrm>
          <a:prstGeom prst="rect">
            <a:avLst/>
          </a:prstGeom>
          <a:solidFill>
            <a:schemeClr val="accent4">
              <a:lumMod val="20000"/>
              <a:lumOff val="80000"/>
            </a:schemeClr>
          </a:solidFill>
        </p:spPr>
        <p:txBody>
          <a:bodyPr wrap="square">
            <a:spAutoFit/>
          </a:bodyPr>
          <a:lstStyle/>
          <a:p>
            <a:r>
              <a:rPr lang="en-US" b="1" dirty="0">
                <a:solidFill>
                  <a:srgbClr val="000000"/>
                </a:solidFill>
                <a:effectLst/>
                <a:latin typeface="Courier New" panose="02070309020205020404" pitchFamily="49" charset="0"/>
              </a:rPr>
              <a:t>text = </a:t>
            </a:r>
            <a:r>
              <a:rPr lang="en-US" b="1" dirty="0">
                <a:solidFill>
                  <a:srgbClr val="A31515"/>
                </a:solidFill>
                <a:effectLst/>
                <a:latin typeface="Courier New" panose="02070309020205020404" pitchFamily="49" charset="0"/>
              </a:rPr>
              <a:t>"""Dear Amazon, last week I ordered an Optimus Prime action figure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from your online store in Germany. Unfortunately, when I opened the package,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I discovered to my horror that I had been sent an action figure of Megatron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instead! As a lifelong enemy of the </a:t>
            </a:r>
            <a:r>
              <a:rPr lang="en-US" b="1" dirty="0" err="1">
                <a:solidFill>
                  <a:srgbClr val="A31515"/>
                </a:solidFill>
                <a:effectLst/>
                <a:latin typeface="Courier New" panose="02070309020205020404" pitchFamily="49" charset="0"/>
              </a:rPr>
              <a:t>Decepticons</a:t>
            </a:r>
            <a:r>
              <a:rPr lang="en-US" b="1" dirty="0">
                <a:solidFill>
                  <a:srgbClr val="A31515"/>
                </a:solidFill>
                <a:effectLst/>
                <a:latin typeface="Courier New" panose="02070309020205020404" pitchFamily="49" charset="0"/>
              </a:rPr>
              <a:t>, I hope you can understand my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dilemma. To resolve the issue, I demand an exchange of Megatron for the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Optimus Prime figure I ordered. Enclosed are copies of my records concerning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this purchase. I expect to hear from you soon. Sincerely, Bumblebee."""</a:t>
            </a:r>
            <a:endParaRPr lang="en-US" b="1" dirty="0">
              <a:solidFill>
                <a:srgbClr val="000000"/>
              </a:solidFill>
              <a:effectLst/>
              <a:latin typeface="Courier New" panose="02070309020205020404" pitchFamily="49" charset="0"/>
            </a:endParaRPr>
          </a:p>
        </p:txBody>
      </p:sp>
    </p:spTree>
    <p:extLst>
      <p:ext uri="{BB962C8B-B14F-4D97-AF65-F5344CB8AC3E}">
        <p14:creationId xmlns:p14="http://schemas.microsoft.com/office/powerpoint/2010/main" val="248593245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78</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69433" y="6401789"/>
            <a:ext cx="10152091" cy="400110"/>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a:p>
            <a:pPr algn="ctr"/>
            <a:r>
              <a:rPr lang="en-US" sz="1000" dirty="0">
                <a:hlinkClick r:id="rId2"/>
              </a:rPr>
              <a:t>https://github.com/nlp-with-transformers/notebooks</a:t>
            </a:r>
            <a:endParaRPr lang="en-US" sz="1000" dirty="0"/>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Text Classification</a:t>
            </a:r>
            <a:endParaRPr lang="en-US" sz="2700" dirty="0"/>
          </a:p>
        </p:txBody>
      </p:sp>
      <p:sp>
        <p:nvSpPr>
          <p:cNvPr id="7" name="TextBox 6">
            <a:extLst>
              <a:ext uri="{FF2B5EF4-FFF2-40B4-BE49-F238E27FC236}">
                <a16:creationId xmlns:a16="http://schemas.microsoft.com/office/drawing/2014/main" id="{7613899A-3D6A-5A4B-925E-02810BF1C98B}"/>
              </a:ext>
            </a:extLst>
          </p:cNvPr>
          <p:cNvSpPr txBox="1"/>
          <p:nvPr/>
        </p:nvSpPr>
        <p:spPr>
          <a:xfrm>
            <a:off x="512043" y="1062883"/>
            <a:ext cx="11244528" cy="2031325"/>
          </a:xfrm>
          <a:prstGeom prst="rect">
            <a:avLst/>
          </a:prstGeom>
          <a:solidFill>
            <a:schemeClr val="accent4">
              <a:lumMod val="20000"/>
              <a:lumOff val="80000"/>
            </a:schemeClr>
          </a:solidFill>
        </p:spPr>
        <p:txBody>
          <a:bodyPr wrap="square">
            <a:spAutoFit/>
          </a:bodyPr>
          <a:lstStyle/>
          <a:p>
            <a:r>
              <a:rPr lang="en-US" b="1" dirty="0">
                <a:solidFill>
                  <a:srgbClr val="000000"/>
                </a:solidFill>
                <a:effectLst/>
                <a:latin typeface="Courier New" panose="02070309020205020404" pitchFamily="49" charset="0"/>
              </a:rPr>
              <a:t>text = </a:t>
            </a:r>
            <a:r>
              <a:rPr lang="en-US" b="1" dirty="0">
                <a:solidFill>
                  <a:srgbClr val="A31515"/>
                </a:solidFill>
                <a:effectLst/>
                <a:latin typeface="Courier New" panose="02070309020205020404" pitchFamily="49" charset="0"/>
              </a:rPr>
              <a:t>"""Dear Amazon, last week I ordered an Optimus Prime action figure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from your online store in Germany. Unfortunately, when I opened the package,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I discovered to my horror that I had been sent an action figure of Megatron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instead! As a lifelong enemy of the </a:t>
            </a:r>
            <a:r>
              <a:rPr lang="en-US" b="1" dirty="0" err="1">
                <a:solidFill>
                  <a:srgbClr val="A31515"/>
                </a:solidFill>
                <a:effectLst/>
                <a:latin typeface="Courier New" panose="02070309020205020404" pitchFamily="49" charset="0"/>
              </a:rPr>
              <a:t>Decepticons</a:t>
            </a:r>
            <a:r>
              <a:rPr lang="en-US" b="1" dirty="0">
                <a:solidFill>
                  <a:srgbClr val="A31515"/>
                </a:solidFill>
                <a:effectLst/>
                <a:latin typeface="Courier New" panose="02070309020205020404" pitchFamily="49" charset="0"/>
              </a:rPr>
              <a:t>, I hope you can understand my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dilemma. To resolve the issue, I demand an exchange of Megatron for the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Optimus Prime figure I ordered. Enclosed are copies of my records concerning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this purchase. I expect to hear from you soon. Sincerely, Bumblebee."""</a:t>
            </a:r>
            <a:endParaRPr lang="en-US" b="1" dirty="0">
              <a:solidFill>
                <a:srgbClr val="000000"/>
              </a:solidFill>
              <a:effectLst/>
              <a:latin typeface="Courier New" panose="02070309020205020404" pitchFamily="49" charset="0"/>
            </a:endParaRPr>
          </a:p>
        </p:txBody>
      </p:sp>
      <p:sp>
        <p:nvSpPr>
          <p:cNvPr id="9" name="TextBox 8">
            <a:extLst>
              <a:ext uri="{FF2B5EF4-FFF2-40B4-BE49-F238E27FC236}">
                <a16:creationId xmlns:a16="http://schemas.microsoft.com/office/drawing/2014/main" id="{33FC96AB-9D2E-624F-9DB0-6EBBCD27D339}"/>
              </a:ext>
            </a:extLst>
          </p:cNvPr>
          <p:cNvSpPr txBox="1"/>
          <p:nvPr/>
        </p:nvSpPr>
        <p:spPr>
          <a:xfrm>
            <a:off x="512042" y="3189807"/>
            <a:ext cx="11244528" cy="954107"/>
          </a:xfrm>
          <a:prstGeom prst="rect">
            <a:avLst/>
          </a:prstGeom>
          <a:solidFill>
            <a:schemeClr val="accent4">
              <a:lumMod val="20000"/>
              <a:lumOff val="80000"/>
            </a:schemeClr>
          </a:solidFill>
        </p:spPr>
        <p:txBody>
          <a:bodyPr wrap="square">
            <a:spAutoFit/>
          </a:bodyPr>
          <a:lstStyle/>
          <a:p>
            <a:r>
              <a:rPr lang="en-US" sz="2800" b="1" dirty="0">
                <a:solidFill>
                  <a:srgbClr val="AF00DB"/>
                </a:solidFill>
                <a:effectLst/>
                <a:latin typeface="Courier New" panose="02070309020205020404" pitchFamily="49" charset="0"/>
              </a:rPr>
              <a:t>from</a:t>
            </a:r>
            <a:r>
              <a:rPr lang="en-US" sz="2800" b="1" dirty="0">
                <a:solidFill>
                  <a:srgbClr val="000000"/>
                </a:solidFill>
                <a:effectLst/>
                <a:latin typeface="Courier New" panose="02070309020205020404" pitchFamily="49" charset="0"/>
              </a:rPr>
              <a:t> transformers </a:t>
            </a:r>
            <a:r>
              <a:rPr lang="en-US" sz="2800" b="1" dirty="0">
                <a:solidFill>
                  <a:srgbClr val="AF00DB"/>
                </a:solidFill>
                <a:effectLst/>
                <a:latin typeface="Courier New" panose="02070309020205020404" pitchFamily="49" charset="0"/>
              </a:rPr>
              <a:t>import</a:t>
            </a:r>
            <a:r>
              <a:rPr lang="en-US" sz="2800" b="1" dirty="0">
                <a:solidFill>
                  <a:srgbClr val="000000"/>
                </a:solidFill>
                <a:effectLst/>
                <a:latin typeface="Courier New" panose="02070309020205020404" pitchFamily="49" charset="0"/>
              </a:rPr>
              <a:t> pipeline</a:t>
            </a:r>
            <a:br>
              <a:rPr lang="en-US" sz="2800" b="1" dirty="0">
                <a:solidFill>
                  <a:srgbClr val="000000"/>
                </a:solidFill>
                <a:effectLst/>
                <a:latin typeface="Courier New" panose="02070309020205020404" pitchFamily="49" charset="0"/>
              </a:rPr>
            </a:br>
            <a:r>
              <a:rPr lang="en-US" sz="2800" b="1" dirty="0">
                <a:solidFill>
                  <a:srgbClr val="000000"/>
                </a:solidFill>
                <a:effectLst/>
                <a:latin typeface="Courier New" panose="02070309020205020404" pitchFamily="49" charset="0"/>
              </a:rPr>
              <a:t>classifier = pipeline(</a:t>
            </a:r>
            <a:r>
              <a:rPr lang="en-US" sz="2800" b="1" dirty="0">
                <a:solidFill>
                  <a:srgbClr val="A31515"/>
                </a:solidFill>
                <a:effectLst/>
                <a:latin typeface="Courier New" panose="02070309020205020404" pitchFamily="49" charset="0"/>
              </a:rPr>
              <a:t>"text-classification"</a:t>
            </a:r>
            <a:r>
              <a:rPr lang="en-US" sz="2800" b="1" dirty="0">
                <a:solidFill>
                  <a:srgbClr val="000000"/>
                </a:solidFill>
                <a:effectLst/>
                <a:latin typeface="Courier New" panose="02070309020205020404" pitchFamily="49" charset="0"/>
              </a:rPr>
              <a:t>)</a:t>
            </a:r>
          </a:p>
        </p:txBody>
      </p:sp>
      <p:graphicFrame>
        <p:nvGraphicFramePr>
          <p:cNvPr id="3" name="Table 2">
            <a:extLst>
              <a:ext uri="{FF2B5EF4-FFF2-40B4-BE49-F238E27FC236}">
                <a16:creationId xmlns:a16="http://schemas.microsoft.com/office/drawing/2014/main" id="{AFCE732F-B5E5-8345-B590-5F9A37E00509}"/>
              </a:ext>
            </a:extLst>
          </p:cNvPr>
          <p:cNvGraphicFramePr>
            <a:graphicFrameLocks noGrp="1"/>
          </p:cNvGraphicFramePr>
          <p:nvPr>
            <p:extLst>
              <p:ext uri="{D42A27DB-BD31-4B8C-83A1-F6EECF244321}">
                <p14:modId xmlns:p14="http://schemas.microsoft.com/office/powerpoint/2010/main" val="4051359569"/>
              </p:ext>
            </p:extLst>
          </p:nvPr>
        </p:nvGraphicFramePr>
        <p:xfrm>
          <a:off x="556691" y="5530637"/>
          <a:ext cx="6788730" cy="914400"/>
        </p:xfrm>
        <a:graphic>
          <a:graphicData uri="http://schemas.openxmlformats.org/drawingml/2006/table">
            <a:tbl>
              <a:tblPr/>
              <a:tblGrid>
                <a:gridCol w="2262910">
                  <a:extLst>
                    <a:ext uri="{9D8B030D-6E8A-4147-A177-3AD203B41FA5}">
                      <a16:colId xmlns:a16="http://schemas.microsoft.com/office/drawing/2014/main" val="4029862344"/>
                    </a:ext>
                  </a:extLst>
                </a:gridCol>
                <a:gridCol w="2262910">
                  <a:extLst>
                    <a:ext uri="{9D8B030D-6E8A-4147-A177-3AD203B41FA5}">
                      <a16:colId xmlns:a16="http://schemas.microsoft.com/office/drawing/2014/main" val="1174281445"/>
                    </a:ext>
                  </a:extLst>
                </a:gridCol>
                <a:gridCol w="2262910">
                  <a:extLst>
                    <a:ext uri="{9D8B030D-6E8A-4147-A177-3AD203B41FA5}">
                      <a16:colId xmlns:a16="http://schemas.microsoft.com/office/drawing/2014/main" val="3393827648"/>
                    </a:ext>
                  </a:extLst>
                </a:gridCol>
              </a:tblGrid>
              <a:tr h="0">
                <a:tc>
                  <a:txBody>
                    <a:bodyPr/>
                    <a:lstStyle/>
                    <a:p>
                      <a:pPr algn="r"/>
                      <a:endParaRPr lang="en-US" sz="2400" b="1" dirty="0">
                        <a:effectLst/>
                      </a:endParaRPr>
                    </a:p>
                  </a:txBody>
                  <a:tcPr anchor="ctr">
                    <a:lnL>
                      <a:noFill/>
                    </a:lnL>
                    <a:lnR>
                      <a:noFill/>
                    </a:lnR>
                    <a:lnT>
                      <a:noFill/>
                    </a:lnT>
                    <a:lnB>
                      <a:noFill/>
                    </a:lnB>
                    <a:solidFill>
                      <a:srgbClr val="FFFFFF"/>
                    </a:solidFill>
                  </a:tcPr>
                </a:tc>
                <a:tc>
                  <a:txBody>
                    <a:bodyPr/>
                    <a:lstStyle/>
                    <a:p>
                      <a:pPr algn="r"/>
                      <a:r>
                        <a:rPr lang="en-US" sz="2400" b="1">
                          <a:effectLst/>
                        </a:rPr>
                        <a:t>label</a:t>
                      </a:r>
                    </a:p>
                  </a:txBody>
                  <a:tcPr anchor="ctr">
                    <a:lnL>
                      <a:noFill/>
                    </a:lnL>
                    <a:lnR>
                      <a:noFill/>
                    </a:lnR>
                    <a:lnT>
                      <a:noFill/>
                    </a:lnT>
                    <a:lnB>
                      <a:noFill/>
                    </a:lnB>
                    <a:solidFill>
                      <a:srgbClr val="FFFFFF"/>
                    </a:solidFill>
                  </a:tcPr>
                </a:tc>
                <a:tc>
                  <a:txBody>
                    <a:bodyPr/>
                    <a:lstStyle/>
                    <a:p>
                      <a:pPr algn="r"/>
                      <a:r>
                        <a:rPr lang="en-US" sz="2400" b="1" dirty="0">
                          <a:effectLst/>
                        </a:rPr>
                        <a:t>score</a:t>
                      </a:r>
                    </a:p>
                  </a:txBody>
                  <a:tcPr anchor="ctr">
                    <a:lnL>
                      <a:noFill/>
                    </a:lnL>
                    <a:lnR>
                      <a:noFill/>
                    </a:lnR>
                    <a:lnT>
                      <a:noFill/>
                    </a:lnT>
                    <a:lnB>
                      <a:noFill/>
                    </a:lnB>
                    <a:solidFill>
                      <a:srgbClr val="FFFFFF"/>
                    </a:solidFill>
                  </a:tcPr>
                </a:tc>
                <a:extLst>
                  <a:ext uri="{0D108BD9-81ED-4DB2-BD59-A6C34878D82A}">
                    <a16:rowId xmlns:a16="http://schemas.microsoft.com/office/drawing/2014/main" val="1411613145"/>
                  </a:ext>
                </a:extLst>
              </a:tr>
              <a:tr h="0">
                <a:tc>
                  <a:txBody>
                    <a:bodyPr/>
                    <a:lstStyle/>
                    <a:p>
                      <a:pPr fontAlgn="ctr"/>
                      <a:r>
                        <a:rPr lang="en-US" sz="2400" b="1">
                          <a:effectLst/>
                        </a:rPr>
                        <a:t>0</a:t>
                      </a:r>
                    </a:p>
                  </a:txBody>
                  <a:tcPr anchor="ctr">
                    <a:lnL>
                      <a:noFill/>
                    </a:lnL>
                    <a:lnR>
                      <a:noFill/>
                    </a:lnR>
                    <a:lnT>
                      <a:noFill/>
                    </a:lnT>
                    <a:lnB>
                      <a:noFill/>
                    </a:lnB>
                    <a:solidFill>
                      <a:srgbClr val="FFFFFF"/>
                    </a:solidFill>
                  </a:tcPr>
                </a:tc>
                <a:tc>
                  <a:txBody>
                    <a:bodyPr/>
                    <a:lstStyle/>
                    <a:p>
                      <a:pPr algn="r"/>
                      <a:r>
                        <a:rPr lang="en-US" sz="2400">
                          <a:effectLst/>
                        </a:rPr>
                        <a:t>NEGATIVE</a:t>
                      </a:r>
                    </a:p>
                  </a:txBody>
                  <a:tcPr anchor="ctr">
                    <a:lnL>
                      <a:noFill/>
                    </a:lnL>
                    <a:lnR>
                      <a:noFill/>
                    </a:lnR>
                    <a:lnT>
                      <a:noFill/>
                    </a:lnT>
                    <a:lnB>
                      <a:noFill/>
                    </a:lnB>
                    <a:solidFill>
                      <a:srgbClr val="FFFFFF"/>
                    </a:solidFill>
                  </a:tcPr>
                </a:tc>
                <a:tc>
                  <a:txBody>
                    <a:bodyPr/>
                    <a:lstStyle/>
                    <a:p>
                      <a:pPr algn="r"/>
                      <a:r>
                        <a:rPr lang="en-US" sz="2400" dirty="0">
                          <a:effectLst/>
                        </a:rPr>
                        <a:t>0.901546</a:t>
                      </a:r>
                    </a:p>
                  </a:txBody>
                  <a:tcPr anchor="ctr">
                    <a:lnL>
                      <a:noFill/>
                    </a:lnL>
                    <a:lnR>
                      <a:noFill/>
                    </a:lnR>
                    <a:lnT>
                      <a:noFill/>
                    </a:lnT>
                    <a:lnB>
                      <a:noFill/>
                    </a:lnB>
                    <a:solidFill>
                      <a:srgbClr val="FFFFFF"/>
                    </a:solidFill>
                  </a:tcPr>
                </a:tc>
                <a:extLst>
                  <a:ext uri="{0D108BD9-81ED-4DB2-BD59-A6C34878D82A}">
                    <a16:rowId xmlns:a16="http://schemas.microsoft.com/office/drawing/2014/main" val="2580560906"/>
                  </a:ext>
                </a:extLst>
              </a:tr>
            </a:tbl>
          </a:graphicData>
        </a:graphic>
      </p:graphicFrame>
      <p:sp>
        <p:nvSpPr>
          <p:cNvPr id="10" name="TextBox 9">
            <a:extLst>
              <a:ext uri="{FF2B5EF4-FFF2-40B4-BE49-F238E27FC236}">
                <a16:creationId xmlns:a16="http://schemas.microsoft.com/office/drawing/2014/main" id="{EB926DF6-6FDA-9B4D-8587-FC1E319387C4}"/>
              </a:ext>
            </a:extLst>
          </p:cNvPr>
          <p:cNvSpPr txBox="1"/>
          <p:nvPr/>
        </p:nvSpPr>
        <p:spPr>
          <a:xfrm>
            <a:off x="512042" y="4191166"/>
            <a:ext cx="11244528" cy="1200329"/>
          </a:xfrm>
          <a:prstGeom prst="rect">
            <a:avLst/>
          </a:prstGeom>
          <a:solidFill>
            <a:schemeClr val="accent4">
              <a:lumMod val="20000"/>
              <a:lumOff val="80000"/>
            </a:schemeClr>
          </a:solidFill>
        </p:spPr>
        <p:txBody>
          <a:bodyPr wrap="square">
            <a:spAutoFit/>
          </a:bodyPr>
          <a:lstStyle/>
          <a:p>
            <a:r>
              <a:rPr lang="en-US" sz="2400" b="1" dirty="0">
                <a:solidFill>
                  <a:srgbClr val="AF00DB"/>
                </a:solidFill>
                <a:effectLst/>
                <a:latin typeface="Courier New" panose="02070309020205020404" pitchFamily="49" charset="0"/>
              </a:rPr>
              <a:t>import</a:t>
            </a:r>
            <a:r>
              <a:rPr lang="en-US" sz="2400" b="1" dirty="0">
                <a:solidFill>
                  <a:srgbClr val="000000"/>
                </a:solidFill>
                <a:effectLst/>
                <a:latin typeface="Courier New" panose="02070309020205020404" pitchFamily="49" charset="0"/>
              </a:rPr>
              <a:t> pandas </a:t>
            </a:r>
            <a:r>
              <a:rPr lang="en-US" sz="2400" b="1" dirty="0">
                <a:solidFill>
                  <a:srgbClr val="AF00DB"/>
                </a:solidFill>
                <a:effectLst/>
                <a:latin typeface="Courier New" panose="02070309020205020404" pitchFamily="49" charset="0"/>
              </a:rPr>
              <a:t>as</a:t>
            </a:r>
            <a:r>
              <a:rPr lang="en-US" sz="2400" b="1" dirty="0">
                <a:solidFill>
                  <a:srgbClr val="000000"/>
                </a:solidFill>
                <a:effectLst/>
                <a:latin typeface="Courier New" panose="02070309020205020404" pitchFamily="49" charset="0"/>
              </a:rPr>
              <a:t> pd</a:t>
            </a:r>
            <a:br>
              <a:rPr lang="en-US" sz="2400" b="1" dirty="0">
                <a:solidFill>
                  <a:srgbClr val="000000"/>
                </a:solidFill>
                <a:effectLst/>
                <a:latin typeface="Courier New" panose="02070309020205020404" pitchFamily="49" charset="0"/>
              </a:rPr>
            </a:br>
            <a:r>
              <a:rPr lang="en-US" sz="2400" b="1" dirty="0">
                <a:solidFill>
                  <a:srgbClr val="000000"/>
                </a:solidFill>
                <a:effectLst/>
                <a:latin typeface="Courier New" panose="02070309020205020404" pitchFamily="49" charset="0"/>
              </a:rPr>
              <a:t>outputs = classifier(text)</a:t>
            </a:r>
          </a:p>
          <a:p>
            <a:r>
              <a:rPr lang="en-US" sz="2400" b="1" dirty="0" err="1">
                <a:solidFill>
                  <a:srgbClr val="000000"/>
                </a:solidFill>
                <a:effectLst/>
                <a:latin typeface="Courier New" panose="02070309020205020404" pitchFamily="49" charset="0"/>
              </a:rPr>
              <a:t>pd.DataFrame</a:t>
            </a:r>
            <a:r>
              <a:rPr lang="en-US" sz="2400" b="1" dirty="0">
                <a:solidFill>
                  <a:srgbClr val="000000"/>
                </a:solidFill>
                <a:effectLst/>
                <a:latin typeface="Courier New" panose="02070309020205020404" pitchFamily="49" charset="0"/>
              </a:rPr>
              <a:t>(outputs) </a:t>
            </a:r>
          </a:p>
        </p:txBody>
      </p:sp>
    </p:spTree>
    <p:extLst>
      <p:ext uri="{BB962C8B-B14F-4D97-AF65-F5344CB8AC3E}">
        <p14:creationId xmlns:p14="http://schemas.microsoft.com/office/powerpoint/2010/main" val="49287758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79</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69433" y="6401789"/>
            <a:ext cx="10152091" cy="400110"/>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a:p>
            <a:pPr algn="ctr"/>
            <a:r>
              <a:rPr lang="en-US" sz="1000" dirty="0">
                <a:hlinkClick r:id="rId2"/>
              </a:rPr>
              <a:t>https://github.com/nlp-with-transformers/notebooks</a:t>
            </a:r>
            <a:endParaRPr lang="en-US" sz="1000" dirty="0"/>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Text Classification</a:t>
            </a:r>
            <a:endParaRPr lang="en-US" sz="2700" dirty="0"/>
          </a:p>
        </p:txBody>
      </p:sp>
      <p:sp>
        <p:nvSpPr>
          <p:cNvPr id="13" name="TextBox 12">
            <a:extLst>
              <a:ext uri="{FF2B5EF4-FFF2-40B4-BE49-F238E27FC236}">
                <a16:creationId xmlns:a16="http://schemas.microsoft.com/office/drawing/2014/main" id="{180A5A42-6BD1-9143-B6A2-27EFD06DB094}"/>
              </a:ext>
            </a:extLst>
          </p:cNvPr>
          <p:cNvSpPr txBox="1"/>
          <p:nvPr/>
        </p:nvSpPr>
        <p:spPr>
          <a:xfrm>
            <a:off x="512042" y="3189807"/>
            <a:ext cx="11244528" cy="954107"/>
          </a:xfrm>
          <a:prstGeom prst="rect">
            <a:avLst/>
          </a:prstGeom>
          <a:solidFill>
            <a:schemeClr val="accent4">
              <a:lumMod val="20000"/>
              <a:lumOff val="80000"/>
            </a:schemeClr>
          </a:solidFill>
        </p:spPr>
        <p:txBody>
          <a:bodyPr wrap="square">
            <a:spAutoFit/>
          </a:bodyPr>
          <a:lstStyle/>
          <a:p>
            <a:r>
              <a:rPr lang="en-US" sz="2800" b="1" dirty="0">
                <a:solidFill>
                  <a:srgbClr val="AF00DB"/>
                </a:solidFill>
                <a:effectLst/>
                <a:latin typeface="Courier New" panose="02070309020205020404" pitchFamily="49" charset="0"/>
              </a:rPr>
              <a:t>from</a:t>
            </a:r>
            <a:r>
              <a:rPr lang="en-US" sz="2800" b="1" dirty="0">
                <a:solidFill>
                  <a:srgbClr val="000000"/>
                </a:solidFill>
                <a:effectLst/>
                <a:latin typeface="Courier New" panose="02070309020205020404" pitchFamily="49" charset="0"/>
              </a:rPr>
              <a:t> transformers </a:t>
            </a:r>
            <a:r>
              <a:rPr lang="en-US" sz="2800" b="1" dirty="0">
                <a:solidFill>
                  <a:srgbClr val="AF00DB"/>
                </a:solidFill>
                <a:effectLst/>
                <a:latin typeface="Courier New" panose="02070309020205020404" pitchFamily="49" charset="0"/>
              </a:rPr>
              <a:t>import</a:t>
            </a:r>
            <a:r>
              <a:rPr lang="en-US" sz="2800" b="1" dirty="0">
                <a:solidFill>
                  <a:srgbClr val="000000"/>
                </a:solidFill>
                <a:effectLst/>
                <a:latin typeface="Courier New" panose="02070309020205020404" pitchFamily="49" charset="0"/>
              </a:rPr>
              <a:t> pipeline</a:t>
            </a:r>
            <a:br>
              <a:rPr lang="en-US" sz="2800" b="1" dirty="0">
                <a:solidFill>
                  <a:srgbClr val="000000"/>
                </a:solidFill>
                <a:effectLst/>
                <a:latin typeface="Courier New" panose="02070309020205020404" pitchFamily="49" charset="0"/>
              </a:rPr>
            </a:br>
            <a:r>
              <a:rPr lang="en-US" sz="2800" b="1" dirty="0">
                <a:solidFill>
                  <a:srgbClr val="000000"/>
                </a:solidFill>
                <a:effectLst/>
                <a:latin typeface="Courier New" panose="02070309020205020404" pitchFamily="49" charset="0"/>
              </a:rPr>
              <a:t>classifier = pipeline(</a:t>
            </a:r>
            <a:r>
              <a:rPr lang="en-US" sz="2800" b="1" dirty="0">
                <a:solidFill>
                  <a:srgbClr val="A31515"/>
                </a:solidFill>
                <a:effectLst/>
                <a:latin typeface="Courier New" panose="02070309020205020404" pitchFamily="49" charset="0"/>
              </a:rPr>
              <a:t>"text-classification"</a:t>
            </a:r>
            <a:r>
              <a:rPr lang="en-US" sz="2800" b="1" dirty="0">
                <a:solidFill>
                  <a:srgbClr val="000000"/>
                </a:solidFill>
                <a:effectLst/>
                <a:latin typeface="Courier New" panose="02070309020205020404" pitchFamily="49" charset="0"/>
              </a:rPr>
              <a:t>)</a:t>
            </a:r>
          </a:p>
        </p:txBody>
      </p:sp>
      <p:graphicFrame>
        <p:nvGraphicFramePr>
          <p:cNvPr id="14" name="Table 13">
            <a:extLst>
              <a:ext uri="{FF2B5EF4-FFF2-40B4-BE49-F238E27FC236}">
                <a16:creationId xmlns:a16="http://schemas.microsoft.com/office/drawing/2014/main" id="{32E041EB-6EB8-C444-BAC1-91056CED236E}"/>
              </a:ext>
            </a:extLst>
          </p:cNvPr>
          <p:cNvGraphicFramePr>
            <a:graphicFrameLocks noGrp="1"/>
          </p:cNvGraphicFramePr>
          <p:nvPr>
            <p:extLst>
              <p:ext uri="{D42A27DB-BD31-4B8C-83A1-F6EECF244321}">
                <p14:modId xmlns:p14="http://schemas.microsoft.com/office/powerpoint/2010/main" val="3769159232"/>
              </p:ext>
            </p:extLst>
          </p:nvPr>
        </p:nvGraphicFramePr>
        <p:xfrm>
          <a:off x="556691" y="5530637"/>
          <a:ext cx="6788730" cy="914400"/>
        </p:xfrm>
        <a:graphic>
          <a:graphicData uri="http://schemas.openxmlformats.org/drawingml/2006/table">
            <a:tbl>
              <a:tblPr/>
              <a:tblGrid>
                <a:gridCol w="2262910">
                  <a:extLst>
                    <a:ext uri="{9D8B030D-6E8A-4147-A177-3AD203B41FA5}">
                      <a16:colId xmlns:a16="http://schemas.microsoft.com/office/drawing/2014/main" val="4029862344"/>
                    </a:ext>
                  </a:extLst>
                </a:gridCol>
                <a:gridCol w="2262910">
                  <a:extLst>
                    <a:ext uri="{9D8B030D-6E8A-4147-A177-3AD203B41FA5}">
                      <a16:colId xmlns:a16="http://schemas.microsoft.com/office/drawing/2014/main" val="1174281445"/>
                    </a:ext>
                  </a:extLst>
                </a:gridCol>
                <a:gridCol w="2262910">
                  <a:extLst>
                    <a:ext uri="{9D8B030D-6E8A-4147-A177-3AD203B41FA5}">
                      <a16:colId xmlns:a16="http://schemas.microsoft.com/office/drawing/2014/main" val="3393827648"/>
                    </a:ext>
                  </a:extLst>
                </a:gridCol>
              </a:tblGrid>
              <a:tr h="0">
                <a:tc>
                  <a:txBody>
                    <a:bodyPr/>
                    <a:lstStyle/>
                    <a:p>
                      <a:pPr algn="r"/>
                      <a:endParaRPr lang="en-US" sz="2400" b="1" dirty="0">
                        <a:effectLst/>
                      </a:endParaRPr>
                    </a:p>
                  </a:txBody>
                  <a:tcPr anchor="ctr">
                    <a:lnL>
                      <a:noFill/>
                    </a:lnL>
                    <a:lnR>
                      <a:noFill/>
                    </a:lnR>
                    <a:lnT>
                      <a:noFill/>
                    </a:lnT>
                    <a:lnB>
                      <a:noFill/>
                    </a:lnB>
                    <a:solidFill>
                      <a:srgbClr val="FFFFFF"/>
                    </a:solidFill>
                  </a:tcPr>
                </a:tc>
                <a:tc>
                  <a:txBody>
                    <a:bodyPr/>
                    <a:lstStyle/>
                    <a:p>
                      <a:pPr algn="r"/>
                      <a:r>
                        <a:rPr lang="en-US" sz="2400" b="1" dirty="0">
                          <a:effectLst/>
                        </a:rPr>
                        <a:t>label</a:t>
                      </a:r>
                    </a:p>
                  </a:txBody>
                  <a:tcPr anchor="ctr">
                    <a:lnL>
                      <a:noFill/>
                    </a:lnL>
                    <a:lnR>
                      <a:noFill/>
                    </a:lnR>
                    <a:lnT>
                      <a:noFill/>
                    </a:lnT>
                    <a:lnB>
                      <a:noFill/>
                    </a:lnB>
                    <a:solidFill>
                      <a:srgbClr val="FFFFFF"/>
                    </a:solidFill>
                  </a:tcPr>
                </a:tc>
                <a:tc>
                  <a:txBody>
                    <a:bodyPr/>
                    <a:lstStyle/>
                    <a:p>
                      <a:pPr algn="r"/>
                      <a:r>
                        <a:rPr lang="en-US" sz="2400" b="1" dirty="0">
                          <a:effectLst/>
                        </a:rPr>
                        <a:t>score</a:t>
                      </a:r>
                    </a:p>
                  </a:txBody>
                  <a:tcPr anchor="ctr">
                    <a:lnL>
                      <a:noFill/>
                    </a:lnL>
                    <a:lnR>
                      <a:noFill/>
                    </a:lnR>
                    <a:lnT>
                      <a:noFill/>
                    </a:lnT>
                    <a:lnB>
                      <a:noFill/>
                    </a:lnB>
                    <a:solidFill>
                      <a:srgbClr val="FFFFFF"/>
                    </a:solidFill>
                  </a:tcPr>
                </a:tc>
                <a:extLst>
                  <a:ext uri="{0D108BD9-81ED-4DB2-BD59-A6C34878D82A}">
                    <a16:rowId xmlns:a16="http://schemas.microsoft.com/office/drawing/2014/main" val="1411613145"/>
                  </a:ext>
                </a:extLst>
              </a:tr>
              <a:tr h="0">
                <a:tc>
                  <a:txBody>
                    <a:bodyPr/>
                    <a:lstStyle/>
                    <a:p>
                      <a:pPr fontAlgn="ctr"/>
                      <a:r>
                        <a:rPr lang="en-US" sz="2400" b="1">
                          <a:effectLst/>
                        </a:rPr>
                        <a:t>0</a:t>
                      </a:r>
                    </a:p>
                  </a:txBody>
                  <a:tcPr anchor="ctr">
                    <a:lnL>
                      <a:noFill/>
                    </a:lnL>
                    <a:lnR>
                      <a:noFill/>
                    </a:lnR>
                    <a:lnT>
                      <a:noFill/>
                    </a:lnT>
                    <a:lnB>
                      <a:noFill/>
                    </a:lnB>
                    <a:solidFill>
                      <a:srgbClr val="FFFFFF"/>
                    </a:solidFill>
                  </a:tcPr>
                </a:tc>
                <a:tc>
                  <a:txBody>
                    <a:bodyPr/>
                    <a:lstStyle/>
                    <a:p>
                      <a:pPr algn="r"/>
                      <a:r>
                        <a:rPr lang="en-US" sz="2400">
                          <a:effectLst/>
                        </a:rPr>
                        <a:t>NEGATIVE</a:t>
                      </a:r>
                    </a:p>
                  </a:txBody>
                  <a:tcPr anchor="ctr">
                    <a:lnL>
                      <a:noFill/>
                    </a:lnL>
                    <a:lnR>
                      <a:noFill/>
                    </a:lnR>
                    <a:lnT>
                      <a:noFill/>
                    </a:lnT>
                    <a:lnB>
                      <a:noFill/>
                    </a:lnB>
                    <a:solidFill>
                      <a:srgbClr val="FFFFFF"/>
                    </a:solidFill>
                  </a:tcPr>
                </a:tc>
                <a:tc>
                  <a:txBody>
                    <a:bodyPr/>
                    <a:lstStyle/>
                    <a:p>
                      <a:pPr algn="r"/>
                      <a:r>
                        <a:rPr lang="en-US" sz="2400" dirty="0">
                          <a:effectLst/>
                        </a:rPr>
                        <a:t>0.901546</a:t>
                      </a:r>
                    </a:p>
                  </a:txBody>
                  <a:tcPr anchor="ctr">
                    <a:lnL>
                      <a:noFill/>
                    </a:lnL>
                    <a:lnR>
                      <a:noFill/>
                    </a:lnR>
                    <a:lnT>
                      <a:noFill/>
                    </a:lnT>
                    <a:lnB>
                      <a:noFill/>
                    </a:lnB>
                    <a:solidFill>
                      <a:srgbClr val="FFFFFF"/>
                    </a:solidFill>
                  </a:tcPr>
                </a:tc>
                <a:extLst>
                  <a:ext uri="{0D108BD9-81ED-4DB2-BD59-A6C34878D82A}">
                    <a16:rowId xmlns:a16="http://schemas.microsoft.com/office/drawing/2014/main" val="2580560906"/>
                  </a:ext>
                </a:extLst>
              </a:tr>
            </a:tbl>
          </a:graphicData>
        </a:graphic>
      </p:graphicFrame>
      <p:sp>
        <p:nvSpPr>
          <p:cNvPr id="15" name="TextBox 14">
            <a:extLst>
              <a:ext uri="{FF2B5EF4-FFF2-40B4-BE49-F238E27FC236}">
                <a16:creationId xmlns:a16="http://schemas.microsoft.com/office/drawing/2014/main" id="{1ED96F5A-0F7F-DA4D-BEDE-47A3683068A8}"/>
              </a:ext>
            </a:extLst>
          </p:cNvPr>
          <p:cNvSpPr txBox="1"/>
          <p:nvPr/>
        </p:nvSpPr>
        <p:spPr>
          <a:xfrm>
            <a:off x="512042" y="4191166"/>
            <a:ext cx="11244528" cy="1200329"/>
          </a:xfrm>
          <a:prstGeom prst="rect">
            <a:avLst/>
          </a:prstGeom>
          <a:solidFill>
            <a:schemeClr val="accent4">
              <a:lumMod val="20000"/>
              <a:lumOff val="80000"/>
            </a:schemeClr>
          </a:solidFill>
        </p:spPr>
        <p:txBody>
          <a:bodyPr wrap="square">
            <a:spAutoFit/>
          </a:bodyPr>
          <a:lstStyle/>
          <a:p>
            <a:r>
              <a:rPr lang="en-US" sz="2400" b="1" dirty="0">
                <a:solidFill>
                  <a:srgbClr val="AF00DB"/>
                </a:solidFill>
                <a:effectLst/>
                <a:latin typeface="Courier New" panose="02070309020205020404" pitchFamily="49" charset="0"/>
              </a:rPr>
              <a:t>import</a:t>
            </a:r>
            <a:r>
              <a:rPr lang="en-US" sz="2400" b="1" dirty="0">
                <a:solidFill>
                  <a:srgbClr val="000000"/>
                </a:solidFill>
                <a:effectLst/>
                <a:latin typeface="Courier New" panose="02070309020205020404" pitchFamily="49" charset="0"/>
              </a:rPr>
              <a:t> pandas </a:t>
            </a:r>
            <a:r>
              <a:rPr lang="en-US" sz="2400" b="1" dirty="0">
                <a:solidFill>
                  <a:srgbClr val="AF00DB"/>
                </a:solidFill>
                <a:effectLst/>
                <a:latin typeface="Courier New" panose="02070309020205020404" pitchFamily="49" charset="0"/>
              </a:rPr>
              <a:t>as</a:t>
            </a:r>
            <a:r>
              <a:rPr lang="en-US" sz="2400" b="1" dirty="0">
                <a:solidFill>
                  <a:srgbClr val="000000"/>
                </a:solidFill>
                <a:effectLst/>
                <a:latin typeface="Courier New" panose="02070309020205020404" pitchFamily="49" charset="0"/>
              </a:rPr>
              <a:t> pd</a:t>
            </a:r>
            <a:br>
              <a:rPr lang="en-US" sz="2400" b="1" dirty="0">
                <a:solidFill>
                  <a:srgbClr val="000000"/>
                </a:solidFill>
                <a:effectLst/>
                <a:latin typeface="Courier New" panose="02070309020205020404" pitchFamily="49" charset="0"/>
              </a:rPr>
            </a:br>
            <a:r>
              <a:rPr lang="en-US" sz="2400" b="1" dirty="0">
                <a:solidFill>
                  <a:srgbClr val="000000"/>
                </a:solidFill>
                <a:effectLst/>
                <a:latin typeface="Courier New" panose="02070309020205020404" pitchFamily="49" charset="0"/>
              </a:rPr>
              <a:t>outputs = classifier(text)</a:t>
            </a:r>
          </a:p>
          <a:p>
            <a:r>
              <a:rPr lang="en-US" sz="2400" b="1" dirty="0" err="1">
                <a:solidFill>
                  <a:srgbClr val="000000"/>
                </a:solidFill>
                <a:effectLst/>
                <a:latin typeface="Courier New" panose="02070309020205020404" pitchFamily="49" charset="0"/>
              </a:rPr>
              <a:t>pd.DataFrame</a:t>
            </a:r>
            <a:r>
              <a:rPr lang="en-US" sz="2400" b="1" dirty="0">
                <a:solidFill>
                  <a:srgbClr val="000000"/>
                </a:solidFill>
                <a:effectLst/>
                <a:latin typeface="Courier New" panose="02070309020205020404" pitchFamily="49" charset="0"/>
              </a:rPr>
              <a:t>(outputs) </a:t>
            </a:r>
          </a:p>
        </p:txBody>
      </p:sp>
    </p:spTree>
    <p:extLst>
      <p:ext uri="{BB962C8B-B14F-4D97-AF65-F5344CB8AC3E}">
        <p14:creationId xmlns:p14="http://schemas.microsoft.com/office/powerpoint/2010/main" val="36431820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a:xfrm>
            <a:off x="534389" y="135104"/>
            <a:ext cx="11222181" cy="1048245"/>
          </a:xfrm>
        </p:spPr>
        <p:txBody>
          <a:bodyPr/>
          <a:lstStyle/>
          <a:p>
            <a:r>
              <a:rPr lang="en-US" dirty="0"/>
              <a:t> The Transformers Timeline</a:t>
            </a:r>
          </a:p>
        </p:txBody>
      </p:sp>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8</a:t>
            </a:fld>
            <a:endParaRPr lang="en-US"/>
          </a:p>
        </p:txBody>
      </p:sp>
      <p:sp>
        <p:nvSpPr>
          <p:cNvPr id="6" name="TextBox 5">
            <a:extLst>
              <a:ext uri="{FF2B5EF4-FFF2-40B4-BE49-F238E27FC236}">
                <a16:creationId xmlns:a16="http://schemas.microsoft.com/office/drawing/2014/main" id="{AD6DCA31-EAE0-7D40-91E7-DF2EDFC83D6C}"/>
              </a:ext>
            </a:extLst>
          </p:cNvPr>
          <p:cNvSpPr txBox="1"/>
          <p:nvPr/>
        </p:nvSpPr>
        <p:spPr>
          <a:xfrm>
            <a:off x="1019955" y="6612809"/>
            <a:ext cx="10152091" cy="246221"/>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p:txBody>
      </p:sp>
      <p:cxnSp>
        <p:nvCxnSpPr>
          <p:cNvPr id="8" name="Straight Arrow Connector 7">
            <a:extLst>
              <a:ext uri="{FF2B5EF4-FFF2-40B4-BE49-F238E27FC236}">
                <a16:creationId xmlns:a16="http://schemas.microsoft.com/office/drawing/2014/main" id="{25B96249-4D2C-C646-9570-3D7DA57F5526}"/>
              </a:ext>
            </a:extLst>
          </p:cNvPr>
          <p:cNvCxnSpPr>
            <a:cxnSpLocks/>
          </p:cNvCxnSpPr>
          <p:nvPr/>
        </p:nvCxnSpPr>
        <p:spPr>
          <a:xfrm>
            <a:off x="397330" y="5016500"/>
            <a:ext cx="11359240" cy="0"/>
          </a:xfrm>
          <a:prstGeom prst="straightConnector1">
            <a:avLst/>
          </a:prstGeom>
          <a:ln w="76200">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EEE52D7A-23CC-F447-B4BE-B2BA349E26A1}"/>
              </a:ext>
            </a:extLst>
          </p:cNvPr>
          <p:cNvSpPr txBox="1"/>
          <p:nvPr/>
        </p:nvSpPr>
        <p:spPr>
          <a:xfrm>
            <a:off x="214019" y="5154939"/>
            <a:ext cx="806631" cy="461665"/>
          </a:xfrm>
          <a:prstGeom prst="rect">
            <a:avLst/>
          </a:prstGeom>
          <a:noFill/>
        </p:spPr>
        <p:txBody>
          <a:bodyPr wrap="none" rtlCol="0">
            <a:spAutoFit/>
          </a:bodyPr>
          <a:lstStyle/>
          <a:p>
            <a:r>
              <a:rPr lang="en-US" sz="2400" dirty="0">
                <a:latin typeface="Calibri" panose="020F0502020204030204" pitchFamily="34" charset="0"/>
                <a:cs typeface="Calibri" panose="020F0502020204030204" pitchFamily="34" charset="0"/>
              </a:rPr>
              <a:t>2017</a:t>
            </a:r>
          </a:p>
        </p:txBody>
      </p:sp>
      <p:cxnSp>
        <p:nvCxnSpPr>
          <p:cNvPr id="13" name="Straight Arrow Connector 12">
            <a:extLst>
              <a:ext uri="{FF2B5EF4-FFF2-40B4-BE49-F238E27FC236}">
                <a16:creationId xmlns:a16="http://schemas.microsoft.com/office/drawing/2014/main" id="{CA96C379-7F0F-B743-9C66-E3BF6F000A16}"/>
              </a:ext>
            </a:extLst>
          </p:cNvPr>
          <p:cNvCxnSpPr>
            <a:cxnSpLocks/>
          </p:cNvCxnSpPr>
          <p:nvPr/>
        </p:nvCxnSpPr>
        <p:spPr>
          <a:xfrm flipV="1">
            <a:off x="617334" y="4895813"/>
            <a:ext cx="0" cy="241374"/>
          </a:xfrm>
          <a:prstGeom prst="straightConnector1">
            <a:avLst/>
          </a:prstGeom>
          <a:ln w="38100">
            <a:solidFill>
              <a:srgbClr val="00B0F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B0DE3A66-6174-0945-BA88-BCCD672122CC}"/>
              </a:ext>
            </a:extLst>
          </p:cNvPr>
          <p:cNvCxnSpPr>
            <a:cxnSpLocks/>
          </p:cNvCxnSpPr>
          <p:nvPr/>
        </p:nvCxnSpPr>
        <p:spPr>
          <a:xfrm flipV="1">
            <a:off x="2954134" y="4913565"/>
            <a:ext cx="0" cy="241374"/>
          </a:xfrm>
          <a:prstGeom prst="straightConnector1">
            <a:avLst/>
          </a:prstGeom>
          <a:ln w="38100">
            <a:solidFill>
              <a:srgbClr val="00B0F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B0F0D096-B5AC-C842-9E69-9EDAD46BA0A8}"/>
              </a:ext>
            </a:extLst>
          </p:cNvPr>
          <p:cNvCxnSpPr>
            <a:cxnSpLocks/>
          </p:cNvCxnSpPr>
          <p:nvPr/>
        </p:nvCxnSpPr>
        <p:spPr>
          <a:xfrm flipV="1">
            <a:off x="5316334" y="4895813"/>
            <a:ext cx="0" cy="241374"/>
          </a:xfrm>
          <a:prstGeom prst="straightConnector1">
            <a:avLst/>
          </a:prstGeom>
          <a:ln w="38100">
            <a:solidFill>
              <a:srgbClr val="00B0F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F99BB671-7C82-3D4F-929D-C51A80EE27A1}"/>
              </a:ext>
            </a:extLst>
          </p:cNvPr>
          <p:cNvCxnSpPr>
            <a:cxnSpLocks/>
          </p:cNvCxnSpPr>
          <p:nvPr/>
        </p:nvCxnSpPr>
        <p:spPr>
          <a:xfrm flipV="1">
            <a:off x="7767434" y="4918617"/>
            <a:ext cx="0" cy="241374"/>
          </a:xfrm>
          <a:prstGeom prst="straightConnector1">
            <a:avLst/>
          </a:prstGeom>
          <a:ln w="38100">
            <a:solidFill>
              <a:srgbClr val="00B0F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9BF391EF-ED29-E740-8D5C-4B050CDDCA84}"/>
              </a:ext>
            </a:extLst>
          </p:cNvPr>
          <p:cNvCxnSpPr>
            <a:cxnSpLocks/>
          </p:cNvCxnSpPr>
          <p:nvPr/>
        </p:nvCxnSpPr>
        <p:spPr>
          <a:xfrm flipV="1">
            <a:off x="10104234" y="4895813"/>
            <a:ext cx="0" cy="241374"/>
          </a:xfrm>
          <a:prstGeom prst="straightConnector1">
            <a:avLst/>
          </a:prstGeom>
          <a:ln w="38100">
            <a:solidFill>
              <a:srgbClr val="00B0F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11B570B8-344D-A74F-9AEC-3D98A9D911B2}"/>
              </a:ext>
            </a:extLst>
          </p:cNvPr>
          <p:cNvSpPr txBox="1"/>
          <p:nvPr/>
        </p:nvSpPr>
        <p:spPr>
          <a:xfrm>
            <a:off x="2665118" y="5154939"/>
            <a:ext cx="806631" cy="461665"/>
          </a:xfrm>
          <a:prstGeom prst="rect">
            <a:avLst/>
          </a:prstGeom>
          <a:noFill/>
        </p:spPr>
        <p:txBody>
          <a:bodyPr wrap="none" rtlCol="0">
            <a:spAutoFit/>
          </a:bodyPr>
          <a:lstStyle/>
          <a:p>
            <a:r>
              <a:rPr lang="en-US" sz="2400" dirty="0">
                <a:latin typeface="Calibri" panose="020F0502020204030204" pitchFamily="34" charset="0"/>
                <a:cs typeface="Calibri" panose="020F0502020204030204" pitchFamily="34" charset="0"/>
              </a:rPr>
              <a:t>2018</a:t>
            </a:r>
          </a:p>
        </p:txBody>
      </p:sp>
      <p:sp>
        <p:nvSpPr>
          <p:cNvPr id="20" name="TextBox 19">
            <a:extLst>
              <a:ext uri="{FF2B5EF4-FFF2-40B4-BE49-F238E27FC236}">
                <a16:creationId xmlns:a16="http://schemas.microsoft.com/office/drawing/2014/main" id="{72DEF7C6-3702-9D44-8BDB-F62D355D6873}"/>
              </a:ext>
            </a:extLst>
          </p:cNvPr>
          <p:cNvSpPr txBox="1"/>
          <p:nvPr/>
        </p:nvSpPr>
        <p:spPr>
          <a:xfrm>
            <a:off x="4913018" y="5154939"/>
            <a:ext cx="806631" cy="461665"/>
          </a:xfrm>
          <a:prstGeom prst="rect">
            <a:avLst/>
          </a:prstGeom>
          <a:noFill/>
        </p:spPr>
        <p:txBody>
          <a:bodyPr wrap="none" rtlCol="0">
            <a:spAutoFit/>
          </a:bodyPr>
          <a:lstStyle/>
          <a:p>
            <a:r>
              <a:rPr lang="en-US" sz="2400" dirty="0">
                <a:latin typeface="Calibri" panose="020F0502020204030204" pitchFamily="34" charset="0"/>
                <a:cs typeface="Calibri" panose="020F0502020204030204" pitchFamily="34" charset="0"/>
              </a:rPr>
              <a:t>2019</a:t>
            </a:r>
          </a:p>
        </p:txBody>
      </p:sp>
      <p:sp>
        <p:nvSpPr>
          <p:cNvPr id="21" name="TextBox 20">
            <a:extLst>
              <a:ext uri="{FF2B5EF4-FFF2-40B4-BE49-F238E27FC236}">
                <a16:creationId xmlns:a16="http://schemas.microsoft.com/office/drawing/2014/main" id="{06A68BDB-BEB2-034B-A412-82601EB248B9}"/>
              </a:ext>
            </a:extLst>
          </p:cNvPr>
          <p:cNvSpPr txBox="1"/>
          <p:nvPr/>
        </p:nvSpPr>
        <p:spPr>
          <a:xfrm>
            <a:off x="7364118" y="5154939"/>
            <a:ext cx="806631" cy="461665"/>
          </a:xfrm>
          <a:prstGeom prst="rect">
            <a:avLst/>
          </a:prstGeom>
          <a:noFill/>
        </p:spPr>
        <p:txBody>
          <a:bodyPr wrap="none" rtlCol="0">
            <a:spAutoFit/>
          </a:bodyPr>
          <a:lstStyle/>
          <a:p>
            <a:r>
              <a:rPr lang="en-US" sz="2400" dirty="0">
                <a:latin typeface="Calibri" panose="020F0502020204030204" pitchFamily="34" charset="0"/>
                <a:cs typeface="Calibri" panose="020F0502020204030204" pitchFamily="34" charset="0"/>
              </a:rPr>
              <a:t>2020</a:t>
            </a:r>
          </a:p>
        </p:txBody>
      </p:sp>
      <p:sp>
        <p:nvSpPr>
          <p:cNvPr id="22" name="TextBox 21">
            <a:extLst>
              <a:ext uri="{FF2B5EF4-FFF2-40B4-BE49-F238E27FC236}">
                <a16:creationId xmlns:a16="http://schemas.microsoft.com/office/drawing/2014/main" id="{F2CA0ED8-E637-544D-AA25-B4DC32E60451}"/>
              </a:ext>
            </a:extLst>
          </p:cNvPr>
          <p:cNvSpPr txBox="1"/>
          <p:nvPr/>
        </p:nvSpPr>
        <p:spPr>
          <a:xfrm>
            <a:off x="9700918" y="5154939"/>
            <a:ext cx="806631" cy="461665"/>
          </a:xfrm>
          <a:prstGeom prst="rect">
            <a:avLst/>
          </a:prstGeom>
          <a:noFill/>
        </p:spPr>
        <p:txBody>
          <a:bodyPr wrap="none" rtlCol="0">
            <a:spAutoFit/>
          </a:bodyPr>
          <a:lstStyle/>
          <a:p>
            <a:r>
              <a:rPr lang="en-US" sz="2400" dirty="0">
                <a:latin typeface="Calibri" panose="020F0502020204030204" pitchFamily="34" charset="0"/>
                <a:cs typeface="Calibri" panose="020F0502020204030204" pitchFamily="34" charset="0"/>
              </a:rPr>
              <a:t>2021</a:t>
            </a:r>
          </a:p>
        </p:txBody>
      </p:sp>
      <p:cxnSp>
        <p:nvCxnSpPr>
          <p:cNvPr id="23" name="Straight Arrow Connector 22">
            <a:extLst>
              <a:ext uri="{FF2B5EF4-FFF2-40B4-BE49-F238E27FC236}">
                <a16:creationId xmlns:a16="http://schemas.microsoft.com/office/drawing/2014/main" id="{E1468AFD-17D9-8841-863B-80C33DAEFCA3}"/>
              </a:ext>
            </a:extLst>
          </p:cNvPr>
          <p:cNvCxnSpPr>
            <a:cxnSpLocks/>
          </p:cNvCxnSpPr>
          <p:nvPr/>
        </p:nvCxnSpPr>
        <p:spPr>
          <a:xfrm flipV="1">
            <a:off x="1760334" y="3859296"/>
            <a:ext cx="0" cy="1121149"/>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9093B743-3936-6146-A8EC-D168494F5D70}"/>
              </a:ext>
            </a:extLst>
          </p:cNvPr>
          <p:cNvCxnSpPr>
            <a:cxnSpLocks/>
          </p:cNvCxnSpPr>
          <p:nvPr/>
        </p:nvCxnSpPr>
        <p:spPr>
          <a:xfrm flipV="1">
            <a:off x="3209519" y="2738147"/>
            <a:ext cx="0" cy="2242298"/>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28DE19AB-CD60-F043-9739-2A1C2F9912F0}"/>
              </a:ext>
            </a:extLst>
          </p:cNvPr>
          <p:cNvCxnSpPr>
            <a:cxnSpLocks/>
          </p:cNvCxnSpPr>
          <p:nvPr/>
        </p:nvCxnSpPr>
        <p:spPr>
          <a:xfrm flipV="1">
            <a:off x="4176567" y="3825856"/>
            <a:ext cx="0" cy="1154589"/>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5DFD74AA-1945-3641-9AAD-BDAE7D934652}"/>
              </a:ext>
            </a:extLst>
          </p:cNvPr>
          <p:cNvCxnSpPr>
            <a:cxnSpLocks/>
          </p:cNvCxnSpPr>
          <p:nvPr/>
        </p:nvCxnSpPr>
        <p:spPr>
          <a:xfrm flipV="1">
            <a:off x="4919367" y="2738147"/>
            <a:ext cx="0" cy="2242298"/>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E7DB69E7-9370-1143-BB2A-4E64F454DF3A}"/>
              </a:ext>
            </a:extLst>
          </p:cNvPr>
          <p:cNvCxnSpPr>
            <a:cxnSpLocks/>
          </p:cNvCxnSpPr>
          <p:nvPr/>
        </p:nvCxnSpPr>
        <p:spPr>
          <a:xfrm flipV="1">
            <a:off x="6651185" y="2738147"/>
            <a:ext cx="0" cy="2242298"/>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AD724237-45C0-DE4B-9E14-B9B256F8876C}"/>
              </a:ext>
            </a:extLst>
          </p:cNvPr>
          <p:cNvCxnSpPr>
            <a:cxnSpLocks/>
          </p:cNvCxnSpPr>
          <p:nvPr/>
        </p:nvCxnSpPr>
        <p:spPr>
          <a:xfrm flipV="1">
            <a:off x="7601607" y="2738147"/>
            <a:ext cx="0" cy="2242298"/>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E428BFDE-AB93-C84C-B183-3EFB5F29FEDE}"/>
              </a:ext>
            </a:extLst>
          </p:cNvPr>
          <p:cNvCxnSpPr>
            <a:cxnSpLocks/>
          </p:cNvCxnSpPr>
          <p:nvPr/>
        </p:nvCxnSpPr>
        <p:spPr>
          <a:xfrm flipV="1">
            <a:off x="9100669" y="2738147"/>
            <a:ext cx="0" cy="2242298"/>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105D0A68-894C-7843-8E0F-4E1EFAC82D57}"/>
              </a:ext>
            </a:extLst>
          </p:cNvPr>
          <p:cNvCxnSpPr>
            <a:cxnSpLocks/>
          </p:cNvCxnSpPr>
          <p:nvPr/>
        </p:nvCxnSpPr>
        <p:spPr>
          <a:xfrm flipV="1">
            <a:off x="10300473" y="2738147"/>
            <a:ext cx="0" cy="2242298"/>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912AAA38-A209-7A4D-AB3D-A56E5041D7D0}"/>
              </a:ext>
            </a:extLst>
          </p:cNvPr>
          <p:cNvCxnSpPr>
            <a:cxnSpLocks/>
          </p:cNvCxnSpPr>
          <p:nvPr/>
        </p:nvCxnSpPr>
        <p:spPr>
          <a:xfrm flipV="1">
            <a:off x="5719649" y="3825856"/>
            <a:ext cx="0" cy="1154589"/>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3B911B9F-527D-0B48-891F-D5A6C9D17CBC}"/>
              </a:ext>
            </a:extLst>
          </p:cNvPr>
          <p:cNvCxnSpPr>
            <a:cxnSpLocks/>
          </p:cNvCxnSpPr>
          <p:nvPr/>
        </p:nvCxnSpPr>
        <p:spPr>
          <a:xfrm flipV="1">
            <a:off x="7364118" y="3825856"/>
            <a:ext cx="0" cy="1154589"/>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A22D0C53-AFCF-924F-B089-F51D34CAA24C}"/>
              </a:ext>
            </a:extLst>
          </p:cNvPr>
          <p:cNvCxnSpPr>
            <a:cxnSpLocks/>
          </p:cNvCxnSpPr>
          <p:nvPr/>
        </p:nvCxnSpPr>
        <p:spPr>
          <a:xfrm flipV="1">
            <a:off x="8680300" y="3825856"/>
            <a:ext cx="0" cy="1154589"/>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94A467F8-B0E5-9D4D-90BD-9CFF81C27B43}"/>
              </a:ext>
            </a:extLst>
          </p:cNvPr>
          <p:cNvCxnSpPr>
            <a:cxnSpLocks/>
          </p:cNvCxnSpPr>
          <p:nvPr/>
        </p:nvCxnSpPr>
        <p:spPr>
          <a:xfrm flipV="1">
            <a:off x="9231711" y="3267133"/>
            <a:ext cx="0" cy="1713312"/>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4918D2F9-EB48-2146-A168-AF9B991B11DE}"/>
              </a:ext>
            </a:extLst>
          </p:cNvPr>
          <p:cNvCxnSpPr>
            <a:cxnSpLocks/>
          </p:cNvCxnSpPr>
          <p:nvPr/>
        </p:nvCxnSpPr>
        <p:spPr>
          <a:xfrm flipV="1">
            <a:off x="11326518" y="3825856"/>
            <a:ext cx="0" cy="1154589"/>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ED48E717-FFC3-E846-B68C-B4BD33F754F3}"/>
              </a:ext>
            </a:extLst>
          </p:cNvPr>
          <p:cNvSpPr txBox="1"/>
          <p:nvPr/>
        </p:nvSpPr>
        <p:spPr>
          <a:xfrm>
            <a:off x="838713" y="3304213"/>
            <a:ext cx="1743491" cy="461665"/>
          </a:xfrm>
          <a:prstGeom prst="rect">
            <a:avLst/>
          </a:prstGeom>
          <a:noFill/>
        </p:spPr>
        <p:txBody>
          <a:bodyPr wrap="none" rtlCol="0">
            <a:spAutoFit/>
          </a:bodyPr>
          <a:lstStyle/>
          <a:p>
            <a:pPr algn="ctr"/>
            <a:r>
              <a:rPr lang="en-US" sz="2400" b="1" dirty="0">
                <a:latin typeface="Calibri" panose="020F0502020204030204" pitchFamily="34" charset="0"/>
                <a:cs typeface="Calibri" panose="020F0502020204030204" pitchFamily="34" charset="0"/>
              </a:rPr>
              <a:t>Transformer</a:t>
            </a:r>
          </a:p>
        </p:txBody>
      </p:sp>
      <p:sp>
        <p:nvSpPr>
          <p:cNvPr id="43" name="TextBox 42">
            <a:extLst>
              <a:ext uri="{FF2B5EF4-FFF2-40B4-BE49-F238E27FC236}">
                <a16:creationId xmlns:a16="http://schemas.microsoft.com/office/drawing/2014/main" id="{723C46F9-B8D2-B841-9096-DC722F135F50}"/>
              </a:ext>
            </a:extLst>
          </p:cNvPr>
          <p:cNvSpPr txBox="1"/>
          <p:nvPr/>
        </p:nvSpPr>
        <p:spPr>
          <a:xfrm>
            <a:off x="3783000" y="3304213"/>
            <a:ext cx="695127" cy="461665"/>
          </a:xfrm>
          <a:prstGeom prst="rect">
            <a:avLst/>
          </a:prstGeom>
          <a:noFill/>
        </p:spPr>
        <p:txBody>
          <a:bodyPr wrap="none" rtlCol="0">
            <a:spAutoFit/>
          </a:bodyPr>
          <a:lstStyle/>
          <a:p>
            <a:pPr algn="ctr"/>
            <a:r>
              <a:rPr lang="en-US" sz="2400" b="1" dirty="0">
                <a:latin typeface="Calibri" panose="020F0502020204030204" pitchFamily="34" charset="0"/>
                <a:cs typeface="Calibri" panose="020F0502020204030204" pitchFamily="34" charset="0"/>
              </a:rPr>
              <a:t>GPT</a:t>
            </a:r>
          </a:p>
        </p:txBody>
      </p:sp>
      <p:sp>
        <p:nvSpPr>
          <p:cNvPr id="44" name="TextBox 43">
            <a:extLst>
              <a:ext uri="{FF2B5EF4-FFF2-40B4-BE49-F238E27FC236}">
                <a16:creationId xmlns:a16="http://schemas.microsoft.com/office/drawing/2014/main" id="{DF09B523-07D7-2944-9856-9D6EB396DE0A}"/>
              </a:ext>
            </a:extLst>
          </p:cNvPr>
          <p:cNvSpPr txBox="1"/>
          <p:nvPr/>
        </p:nvSpPr>
        <p:spPr>
          <a:xfrm>
            <a:off x="5238682" y="3304213"/>
            <a:ext cx="924164" cy="461665"/>
          </a:xfrm>
          <a:prstGeom prst="rect">
            <a:avLst/>
          </a:prstGeom>
          <a:noFill/>
        </p:spPr>
        <p:txBody>
          <a:bodyPr wrap="none" rtlCol="0">
            <a:spAutoFit/>
          </a:bodyPr>
          <a:lstStyle/>
          <a:p>
            <a:pPr algn="ctr"/>
            <a:r>
              <a:rPr lang="en-US" sz="2400" b="1" dirty="0">
                <a:latin typeface="Calibri" panose="020F0502020204030204" pitchFamily="34" charset="0"/>
                <a:cs typeface="Calibri" panose="020F0502020204030204" pitchFamily="34" charset="0"/>
              </a:rPr>
              <a:t>GPT-2</a:t>
            </a:r>
          </a:p>
        </p:txBody>
      </p:sp>
      <p:sp>
        <p:nvSpPr>
          <p:cNvPr id="45" name="TextBox 44">
            <a:extLst>
              <a:ext uri="{FF2B5EF4-FFF2-40B4-BE49-F238E27FC236}">
                <a16:creationId xmlns:a16="http://schemas.microsoft.com/office/drawing/2014/main" id="{BFE54638-214A-D541-A1A8-59E396CAEC34}"/>
              </a:ext>
            </a:extLst>
          </p:cNvPr>
          <p:cNvSpPr txBox="1"/>
          <p:nvPr/>
        </p:nvSpPr>
        <p:spPr>
          <a:xfrm>
            <a:off x="6433579" y="3304213"/>
            <a:ext cx="1587229" cy="461665"/>
          </a:xfrm>
          <a:prstGeom prst="rect">
            <a:avLst/>
          </a:prstGeom>
          <a:noFill/>
        </p:spPr>
        <p:txBody>
          <a:bodyPr wrap="none" rtlCol="0">
            <a:spAutoFit/>
          </a:bodyPr>
          <a:lstStyle/>
          <a:p>
            <a:pPr algn="ctr"/>
            <a:r>
              <a:rPr lang="en-US" sz="2400" b="1" dirty="0" err="1">
                <a:latin typeface="Calibri" panose="020F0502020204030204" pitchFamily="34" charset="0"/>
                <a:cs typeface="Calibri" panose="020F0502020204030204" pitchFamily="34" charset="0"/>
              </a:rPr>
              <a:t>DistrilBERT</a:t>
            </a:r>
            <a:endParaRPr lang="en-US" sz="2400" b="1" dirty="0">
              <a:latin typeface="Calibri" panose="020F0502020204030204" pitchFamily="34" charset="0"/>
              <a:cs typeface="Calibri" panose="020F0502020204030204" pitchFamily="34" charset="0"/>
            </a:endParaRPr>
          </a:p>
        </p:txBody>
      </p:sp>
      <p:sp>
        <p:nvSpPr>
          <p:cNvPr id="46" name="TextBox 45">
            <a:extLst>
              <a:ext uri="{FF2B5EF4-FFF2-40B4-BE49-F238E27FC236}">
                <a16:creationId xmlns:a16="http://schemas.microsoft.com/office/drawing/2014/main" id="{867D1324-1BE2-E24F-BC38-1C3774125629}"/>
              </a:ext>
            </a:extLst>
          </p:cNvPr>
          <p:cNvSpPr txBox="1"/>
          <p:nvPr/>
        </p:nvSpPr>
        <p:spPr>
          <a:xfrm>
            <a:off x="8035729" y="3304213"/>
            <a:ext cx="924164" cy="461665"/>
          </a:xfrm>
          <a:prstGeom prst="rect">
            <a:avLst/>
          </a:prstGeom>
          <a:noFill/>
        </p:spPr>
        <p:txBody>
          <a:bodyPr wrap="none" rtlCol="0">
            <a:spAutoFit/>
          </a:bodyPr>
          <a:lstStyle/>
          <a:p>
            <a:pPr algn="ctr"/>
            <a:r>
              <a:rPr lang="en-US" sz="2400" b="1" dirty="0">
                <a:latin typeface="Calibri" panose="020F0502020204030204" pitchFamily="34" charset="0"/>
                <a:cs typeface="Calibri" panose="020F0502020204030204" pitchFamily="34" charset="0"/>
              </a:rPr>
              <a:t>GPT-3</a:t>
            </a:r>
          </a:p>
        </p:txBody>
      </p:sp>
      <p:sp>
        <p:nvSpPr>
          <p:cNvPr id="47" name="TextBox 46">
            <a:extLst>
              <a:ext uri="{FF2B5EF4-FFF2-40B4-BE49-F238E27FC236}">
                <a16:creationId xmlns:a16="http://schemas.microsoft.com/office/drawing/2014/main" id="{42414A64-A267-5F40-9290-85386F6B81A1}"/>
              </a:ext>
            </a:extLst>
          </p:cNvPr>
          <p:cNvSpPr txBox="1"/>
          <p:nvPr/>
        </p:nvSpPr>
        <p:spPr>
          <a:xfrm>
            <a:off x="9104165" y="2769499"/>
            <a:ext cx="492444" cy="461665"/>
          </a:xfrm>
          <a:prstGeom prst="rect">
            <a:avLst/>
          </a:prstGeom>
          <a:noFill/>
        </p:spPr>
        <p:txBody>
          <a:bodyPr wrap="none" rtlCol="0">
            <a:spAutoFit/>
          </a:bodyPr>
          <a:lstStyle/>
          <a:p>
            <a:pPr algn="ctr"/>
            <a:r>
              <a:rPr lang="en-US" sz="2400" b="1" dirty="0">
                <a:latin typeface="Calibri" panose="020F0502020204030204" pitchFamily="34" charset="0"/>
                <a:cs typeface="Calibri" panose="020F0502020204030204" pitchFamily="34" charset="0"/>
              </a:rPr>
              <a:t>T5</a:t>
            </a:r>
          </a:p>
        </p:txBody>
      </p:sp>
      <p:sp>
        <p:nvSpPr>
          <p:cNvPr id="48" name="TextBox 47">
            <a:extLst>
              <a:ext uri="{FF2B5EF4-FFF2-40B4-BE49-F238E27FC236}">
                <a16:creationId xmlns:a16="http://schemas.microsoft.com/office/drawing/2014/main" id="{6CA9C0ED-6352-DB4F-B661-897B535079C8}"/>
              </a:ext>
            </a:extLst>
          </p:cNvPr>
          <p:cNvSpPr txBox="1"/>
          <p:nvPr/>
        </p:nvSpPr>
        <p:spPr>
          <a:xfrm>
            <a:off x="10890885" y="3304213"/>
            <a:ext cx="871265" cy="461665"/>
          </a:xfrm>
          <a:prstGeom prst="rect">
            <a:avLst/>
          </a:prstGeom>
          <a:noFill/>
        </p:spPr>
        <p:txBody>
          <a:bodyPr wrap="none" rtlCol="0">
            <a:spAutoFit/>
          </a:bodyPr>
          <a:lstStyle/>
          <a:p>
            <a:pPr algn="ctr"/>
            <a:r>
              <a:rPr lang="en-US" sz="2400" b="1" dirty="0">
                <a:latin typeface="Calibri" panose="020F0502020204030204" pitchFamily="34" charset="0"/>
                <a:cs typeface="Calibri" panose="020F0502020204030204" pitchFamily="34" charset="0"/>
              </a:rPr>
              <a:t>GPT-J</a:t>
            </a:r>
          </a:p>
        </p:txBody>
      </p:sp>
      <p:sp>
        <p:nvSpPr>
          <p:cNvPr id="49" name="TextBox 48">
            <a:extLst>
              <a:ext uri="{FF2B5EF4-FFF2-40B4-BE49-F238E27FC236}">
                <a16:creationId xmlns:a16="http://schemas.microsoft.com/office/drawing/2014/main" id="{60DB067C-6032-BC44-9479-F708EFA84481}"/>
              </a:ext>
            </a:extLst>
          </p:cNvPr>
          <p:cNvSpPr txBox="1"/>
          <p:nvPr/>
        </p:nvSpPr>
        <p:spPr>
          <a:xfrm>
            <a:off x="2514436" y="2208903"/>
            <a:ext cx="1107996" cy="461665"/>
          </a:xfrm>
          <a:prstGeom prst="rect">
            <a:avLst/>
          </a:prstGeom>
          <a:noFill/>
        </p:spPr>
        <p:txBody>
          <a:bodyPr wrap="none" rtlCol="0">
            <a:spAutoFit/>
          </a:bodyPr>
          <a:lstStyle/>
          <a:p>
            <a:pPr algn="ctr"/>
            <a:r>
              <a:rPr lang="en-US" sz="2400" b="1" dirty="0" err="1">
                <a:latin typeface="Calibri" panose="020F0502020204030204" pitchFamily="34" charset="0"/>
                <a:cs typeface="Calibri" panose="020F0502020204030204" pitchFamily="34" charset="0"/>
              </a:rPr>
              <a:t>ULMFit</a:t>
            </a:r>
            <a:endParaRPr lang="en-US" sz="2400" b="1" dirty="0">
              <a:latin typeface="Calibri" panose="020F0502020204030204" pitchFamily="34" charset="0"/>
              <a:cs typeface="Calibri" panose="020F0502020204030204" pitchFamily="34" charset="0"/>
            </a:endParaRPr>
          </a:p>
        </p:txBody>
      </p:sp>
      <p:sp>
        <p:nvSpPr>
          <p:cNvPr id="50" name="TextBox 49">
            <a:extLst>
              <a:ext uri="{FF2B5EF4-FFF2-40B4-BE49-F238E27FC236}">
                <a16:creationId xmlns:a16="http://schemas.microsoft.com/office/drawing/2014/main" id="{4B135F35-E003-2D4D-909B-5B1B2E34499C}"/>
              </a:ext>
            </a:extLst>
          </p:cNvPr>
          <p:cNvSpPr txBox="1"/>
          <p:nvPr/>
        </p:nvSpPr>
        <p:spPr>
          <a:xfrm>
            <a:off x="4503934" y="2208903"/>
            <a:ext cx="830868" cy="461665"/>
          </a:xfrm>
          <a:prstGeom prst="rect">
            <a:avLst/>
          </a:prstGeom>
          <a:noFill/>
        </p:spPr>
        <p:txBody>
          <a:bodyPr wrap="none" rtlCol="0">
            <a:spAutoFit/>
          </a:bodyPr>
          <a:lstStyle/>
          <a:p>
            <a:pPr algn="ctr"/>
            <a:r>
              <a:rPr lang="en-US" sz="2400" b="1" dirty="0">
                <a:latin typeface="Calibri" panose="020F0502020204030204" pitchFamily="34" charset="0"/>
                <a:cs typeface="Calibri" panose="020F0502020204030204" pitchFamily="34" charset="0"/>
              </a:rPr>
              <a:t>BERT</a:t>
            </a:r>
          </a:p>
        </p:txBody>
      </p:sp>
      <p:sp>
        <p:nvSpPr>
          <p:cNvPr id="51" name="TextBox 50">
            <a:extLst>
              <a:ext uri="{FF2B5EF4-FFF2-40B4-BE49-F238E27FC236}">
                <a16:creationId xmlns:a16="http://schemas.microsoft.com/office/drawing/2014/main" id="{284FF93B-3391-1744-BABD-AE1C37F25702}"/>
              </a:ext>
            </a:extLst>
          </p:cNvPr>
          <p:cNvSpPr txBox="1"/>
          <p:nvPr/>
        </p:nvSpPr>
        <p:spPr>
          <a:xfrm>
            <a:off x="5926147" y="2208903"/>
            <a:ext cx="1292726" cy="461665"/>
          </a:xfrm>
          <a:prstGeom prst="rect">
            <a:avLst/>
          </a:prstGeom>
          <a:noFill/>
        </p:spPr>
        <p:txBody>
          <a:bodyPr wrap="none" rtlCol="0">
            <a:spAutoFit/>
          </a:bodyPr>
          <a:lstStyle/>
          <a:p>
            <a:pPr algn="ctr"/>
            <a:r>
              <a:rPr lang="en-US" sz="2400" b="1" dirty="0" err="1">
                <a:latin typeface="Calibri" panose="020F0502020204030204" pitchFamily="34" charset="0"/>
                <a:cs typeface="Calibri" panose="020F0502020204030204" pitchFamily="34" charset="0"/>
              </a:rPr>
              <a:t>RoBERTa</a:t>
            </a:r>
            <a:endParaRPr lang="en-US" sz="2400" b="1" dirty="0">
              <a:latin typeface="Calibri" panose="020F0502020204030204" pitchFamily="34" charset="0"/>
              <a:cs typeface="Calibri" panose="020F0502020204030204" pitchFamily="34" charset="0"/>
            </a:endParaRPr>
          </a:p>
        </p:txBody>
      </p:sp>
      <p:sp>
        <p:nvSpPr>
          <p:cNvPr id="52" name="TextBox 51">
            <a:extLst>
              <a:ext uri="{FF2B5EF4-FFF2-40B4-BE49-F238E27FC236}">
                <a16:creationId xmlns:a16="http://schemas.microsoft.com/office/drawing/2014/main" id="{0C47DED8-634F-5147-9E47-4FC9BB84EFD1}"/>
              </a:ext>
            </a:extLst>
          </p:cNvPr>
          <p:cNvSpPr txBox="1"/>
          <p:nvPr/>
        </p:nvSpPr>
        <p:spPr>
          <a:xfrm>
            <a:off x="7195404" y="2208903"/>
            <a:ext cx="1021434" cy="461665"/>
          </a:xfrm>
          <a:prstGeom prst="rect">
            <a:avLst/>
          </a:prstGeom>
          <a:noFill/>
        </p:spPr>
        <p:txBody>
          <a:bodyPr wrap="none" rtlCol="0">
            <a:spAutoFit/>
          </a:bodyPr>
          <a:lstStyle/>
          <a:p>
            <a:pPr algn="ctr"/>
            <a:r>
              <a:rPr lang="en-US" sz="2400" b="1" dirty="0">
                <a:latin typeface="Calibri" panose="020F0502020204030204" pitchFamily="34" charset="0"/>
                <a:cs typeface="Calibri" panose="020F0502020204030204" pitchFamily="34" charset="0"/>
              </a:rPr>
              <a:t>XLM-R</a:t>
            </a:r>
          </a:p>
        </p:txBody>
      </p:sp>
      <p:sp>
        <p:nvSpPr>
          <p:cNvPr id="53" name="TextBox 52">
            <a:extLst>
              <a:ext uri="{FF2B5EF4-FFF2-40B4-BE49-F238E27FC236}">
                <a16:creationId xmlns:a16="http://schemas.microsoft.com/office/drawing/2014/main" id="{2DC5B282-8184-E446-B00A-5162705D5ABE}"/>
              </a:ext>
            </a:extLst>
          </p:cNvPr>
          <p:cNvSpPr txBox="1"/>
          <p:nvPr/>
        </p:nvSpPr>
        <p:spPr>
          <a:xfrm>
            <a:off x="8387830" y="2208903"/>
            <a:ext cx="1309333" cy="461665"/>
          </a:xfrm>
          <a:prstGeom prst="rect">
            <a:avLst/>
          </a:prstGeom>
          <a:noFill/>
        </p:spPr>
        <p:txBody>
          <a:bodyPr wrap="none" rtlCol="0">
            <a:spAutoFit/>
          </a:bodyPr>
          <a:lstStyle/>
          <a:p>
            <a:pPr algn="ctr"/>
            <a:r>
              <a:rPr lang="en-US" sz="2400" b="1" dirty="0" err="1">
                <a:latin typeface="Calibri" panose="020F0502020204030204" pitchFamily="34" charset="0"/>
                <a:cs typeface="Calibri" panose="020F0502020204030204" pitchFamily="34" charset="0"/>
              </a:rPr>
              <a:t>DeBERTa</a:t>
            </a:r>
            <a:endParaRPr lang="en-US" sz="2400" b="1" dirty="0">
              <a:latin typeface="Calibri" panose="020F0502020204030204" pitchFamily="34" charset="0"/>
              <a:cs typeface="Calibri" panose="020F0502020204030204" pitchFamily="34" charset="0"/>
            </a:endParaRPr>
          </a:p>
        </p:txBody>
      </p:sp>
      <p:sp>
        <p:nvSpPr>
          <p:cNvPr id="54" name="TextBox 53">
            <a:extLst>
              <a:ext uri="{FF2B5EF4-FFF2-40B4-BE49-F238E27FC236}">
                <a16:creationId xmlns:a16="http://schemas.microsoft.com/office/drawing/2014/main" id="{CD2E0594-BADB-0C4C-96B0-201FE5009344}"/>
              </a:ext>
            </a:extLst>
          </p:cNvPr>
          <p:cNvSpPr txBox="1"/>
          <p:nvPr/>
        </p:nvSpPr>
        <p:spPr>
          <a:xfrm>
            <a:off x="9612729" y="2208903"/>
            <a:ext cx="1291251" cy="461665"/>
          </a:xfrm>
          <a:prstGeom prst="rect">
            <a:avLst/>
          </a:prstGeom>
          <a:noFill/>
        </p:spPr>
        <p:txBody>
          <a:bodyPr wrap="none" rtlCol="0">
            <a:spAutoFit/>
          </a:bodyPr>
          <a:lstStyle/>
          <a:p>
            <a:pPr algn="ctr"/>
            <a:r>
              <a:rPr lang="en-US" sz="2400" b="1" dirty="0">
                <a:latin typeface="Calibri" panose="020F0502020204030204" pitchFamily="34" charset="0"/>
                <a:cs typeface="Calibri" panose="020F0502020204030204" pitchFamily="34" charset="0"/>
              </a:rPr>
              <a:t>GPT-Neo</a:t>
            </a:r>
          </a:p>
        </p:txBody>
      </p:sp>
      <p:sp>
        <p:nvSpPr>
          <p:cNvPr id="55" name="TextBox 54">
            <a:extLst>
              <a:ext uri="{FF2B5EF4-FFF2-40B4-BE49-F238E27FC236}">
                <a16:creationId xmlns:a16="http://schemas.microsoft.com/office/drawing/2014/main" id="{CAB59A2F-DD79-B143-B7D3-94445E67EC8D}"/>
              </a:ext>
            </a:extLst>
          </p:cNvPr>
          <p:cNvSpPr txBox="1"/>
          <p:nvPr/>
        </p:nvSpPr>
        <p:spPr>
          <a:xfrm>
            <a:off x="11326517" y="5154939"/>
            <a:ext cx="806631" cy="461665"/>
          </a:xfrm>
          <a:prstGeom prst="rect">
            <a:avLst/>
          </a:prstGeom>
          <a:noFill/>
        </p:spPr>
        <p:txBody>
          <a:bodyPr wrap="none" rtlCol="0">
            <a:spAutoFit/>
          </a:bodyPr>
          <a:lstStyle/>
          <a:p>
            <a:r>
              <a:rPr lang="en-US" sz="2400" dirty="0">
                <a:latin typeface="Calibri" panose="020F0502020204030204" pitchFamily="34" charset="0"/>
                <a:cs typeface="Calibri" panose="020F0502020204030204" pitchFamily="34" charset="0"/>
              </a:rPr>
              <a:t>2022</a:t>
            </a:r>
          </a:p>
        </p:txBody>
      </p:sp>
    </p:spTree>
    <p:extLst>
      <p:ext uri="{BB962C8B-B14F-4D97-AF65-F5344CB8AC3E}">
        <p14:creationId xmlns:p14="http://schemas.microsoft.com/office/powerpoint/2010/main" val="58408773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80</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69433" y="6401789"/>
            <a:ext cx="10152091" cy="400110"/>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a:p>
            <a:pPr algn="ctr"/>
            <a:r>
              <a:rPr lang="en-US" sz="1000" dirty="0">
                <a:hlinkClick r:id="rId2"/>
              </a:rPr>
              <a:t>https://github.com/nlp-with-transformers/notebooks</a:t>
            </a:r>
            <a:endParaRPr lang="en-US" sz="1000" dirty="0"/>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Named Entity Recognition</a:t>
            </a:r>
            <a:endParaRPr lang="en-US" sz="2700" dirty="0"/>
          </a:p>
        </p:txBody>
      </p:sp>
      <p:sp>
        <p:nvSpPr>
          <p:cNvPr id="8" name="TextBox 7">
            <a:extLst>
              <a:ext uri="{FF2B5EF4-FFF2-40B4-BE49-F238E27FC236}">
                <a16:creationId xmlns:a16="http://schemas.microsoft.com/office/drawing/2014/main" id="{EA9D2BCF-661F-C446-AD31-7166E4C5D736}"/>
              </a:ext>
            </a:extLst>
          </p:cNvPr>
          <p:cNvSpPr txBox="1"/>
          <p:nvPr/>
        </p:nvSpPr>
        <p:spPr>
          <a:xfrm>
            <a:off x="534389" y="1085663"/>
            <a:ext cx="11222181" cy="1200329"/>
          </a:xfrm>
          <a:prstGeom prst="rect">
            <a:avLst/>
          </a:prstGeom>
          <a:solidFill>
            <a:schemeClr val="accent4">
              <a:lumMod val="20000"/>
              <a:lumOff val="80000"/>
            </a:schemeClr>
          </a:solidFill>
        </p:spPr>
        <p:txBody>
          <a:bodyPr wrap="square">
            <a:spAutoFit/>
          </a:bodyPr>
          <a:lstStyle/>
          <a:p>
            <a:r>
              <a:rPr lang="en-US" sz="2400" b="1" dirty="0" err="1">
                <a:solidFill>
                  <a:srgbClr val="000000"/>
                </a:solidFill>
                <a:effectLst/>
                <a:latin typeface="Courier New" panose="02070309020205020404" pitchFamily="49" charset="0"/>
              </a:rPr>
              <a:t>ner_tagger</a:t>
            </a:r>
            <a:r>
              <a:rPr lang="en-US" sz="2400" b="1" dirty="0">
                <a:solidFill>
                  <a:srgbClr val="000000"/>
                </a:solidFill>
                <a:effectLst/>
                <a:latin typeface="Courier New" panose="02070309020205020404" pitchFamily="49" charset="0"/>
              </a:rPr>
              <a:t> = pipeline(</a:t>
            </a:r>
            <a:r>
              <a:rPr lang="en-US" sz="2400" b="1" dirty="0">
                <a:solidFill>
                  <a:srgbClr val="A31515"/>
                </a:solidFill>
                <a:effectLst/>
                <a:latin typeface="Courier New" panose="02070309020205020404" pitchFamily="49" charset="0"/>
              </a:rPr>
              <a:t>"</a:t>
            </a:r>
            <a:r>
              <a:rPr lang="en-US" sz="2400" b="1" dirty="0" err="1">
                <a:solidFill>
                  <a:srgbClr val="A31515"/>
                </a:solidFill>
                <a:effectLst/>
                <a:latin typeface="Courier New" panose="02070309020205020404" pitchFamily="49" charset="0"/>
              </a:rPr>
              <a:t>ner</a:t>
            </a:r>
            <a:r>
              <a:rPr lang="en-US" sz="2400" b="1" dirty="0">
                <a:solidFill>
                  <a:srgbClr val="A31515"/>
                </a:solidFill>
                <a:effectLst/>
                <a:latin typeface="Courier New" panose="02070309020205020404" pitchFamily="49" charset="0"/>
              </a:rPr>
              <a:t>"</a:t>
            </a:r>
            <a:r>
              <a:rPr lang="en-US" sz="2400" b="1" dirty="0">
                <a:solidFill>
                  <a:srgbClr val="000000"/>
                </a:solidFill>
                <a:effectLst/>
                <a:latin typeface="Courier New" panose="02070309020205020404" pitchFamily="49" charset="0"/>
              </a:rPr>
              <a:t>, </a:t>
            </a:r>
            <a:r>
              <a:rPr lang="en-US" sz="2400" b="1" dirty="0" err="1">
                <a:solidFill>
                  <a:srgbClr val="000000"/>
                </a:solidFill>
                <a:effectLst/>
                <a:latin typeface="Courier New" panose="02070309020205020404" pitchFamily="49" charset="0"/>
              </a:rPr>
              <a:t>aggregation_strategy</a:t>
            </a:r>
            <a:r>
              <a:rPr lang="en-US" sz="2400" b="1" dirty="0">
                <a:solidFill>
                  <a:srgbClr val="000000"/>
                </a:solidFill>
                <a:effectLst/>
                <a:latin typeface="Courier New" panose="02070309020205020404" pitchFamily="49" charset="0"/>
              </a:rPr>
              <a:t>=</a:t>
            </a:r>
            <a:r>
              <a:rPr lang="en-US" sz="2400" b="1" dirty="0">
                <a:solidFill>
                  <a:srgbClr val="A31515"/>
                </a:solidFill>
                <a:effectLst/>
                <a:latin typeface="Courier New" panose="02070309020205020404" pitchFamily="49" charset="0"/>
              </a:rPr>
              <a:t>"simple"</a:t>
            </a:r>
            <a:r>
              <a:rPr lang="en-US" sz="2400" b="1" dirty="0">
                <a:solidFill>
                  <a:srgbClr val="000000"/>
                </a:solidFill>
                <a:effectLst/>
                <a:latin typeface="Courier New" panose="02070309020205020404" pitchFamily="49" charset="0"/>
              </a:rPr>
              <a:t>)</a:t>
            </a:r>
          </a:p>
          <a:p>
            <a:r>
              <a:rPr lang="en-US" sz="2400" b="1" dirty="0">
                <a:solidFill>
                  <a:srgbClr val="000000"/>
                </a:solidFill>
                <a:effectLst/>
                <a:latin typeface="Courier New" panose="02070309020205020404" pitchFamily="49" charset="0"/>
              </a:rPr>
              <a:t>outputs = </a:t>
            </a:r>
            <a:r>
              <a:rPr lang="en-US" sz="2400" b="1" dirty="0" err="1">
                <a:solidFill>
                  <a:srgbClr val="000000"/>
                </a:solidFill>
                <a:effectLst/>
                <a:latin typeface="Courier New" panose="02070309020205020404" pitchFamily="49" charset="0"/>
              </a:rPr>
              <a:t>ner_tagger</a:t>
            </a:r>
            <a:r>
              <a:rPr lang="en-US" sz="2400" b="1" dirty="0">
                <a:solidFill>
                  <a:srgbClr val="000000"/>
                </a:solidFill>
                <a:effectLst/>
                <a:latin typeface="Courier New" panose="02070309020205020404" pitchFamily="49" charset="0"/>
              </a:rPr>
              <a:t>(text)</a:t>
            </a:r>
          </a:p>
          <a:p>
            <a:r>
              <a:rPr lang="en-US" sz="2400" b="1" dirty="0" err="1">
                <a:solidFill>
                  <a:srgbClr val="000000"/>
                </a:solidFill>
                <a:effectLst/>
                <a:latin typeface="Courier New" panose="02070309020205020404" pitchFamily="49" charset="0"/>
              </a:rPr>
              <a:t>pd.DataFrame</a:t>
            </a:r>
            <a:r>
              <a:rPr lang="en-US" sz="2400" b="1" dirty="0">
                <a:solidFill>
                  <a:srgbClr val="000000"/>
                </a:solidFill>
                <a:effectLst/>
                <a:latin typeface="Courier New" panose="02070309020205020404" pitchFamily="49" charset="0"/>
              </a:rPr>
              <a:t>(outputs)</a:t>
            </a:r>
          </a:p>
        </p:txBody>
      </p:sp>
      <p:pic>
        <p:nvPicPr>
          <p:cNvPr id="14" name="Picture 13">
            <a:extLst>
              <a:ext uri="{FF2B5EF4-FFF2-40B4-BE49-F238E27FC236}">
                <a16:creationId xmlns:a16="http://schemas.microsoft.com/office/drawing/2014/main" id="{FAFD7746-A223-F340-B6AD-F857A2F655AB}"/>
              </a:ext>
            </a:extLst>
          </p:cNvPr>
          <p:cNvPicPr>
            <a:picLocks noChangeAspect="1"/>
          </p:cNvPicPr>
          <p:nvPr/>
        </p:nvPicPr>
        <p:blipFill>
          <a:blip r:embed="rId3"/>
          <a:stretch>
            <a:fillRect/>
          </a:stretch>
        </p:blipFill>
        <p:spPr>
          <a:xfrm>
            <a:off x="3527656" y="2565474"/>
            <a:ext cx="4724246" cy="3836315"/>
          </a:xfrm>
          <a:prstGeom prst="rect">
            <a:avLst/>
          </a:prstGeom>
        </p:spPr>
      </p:pic>
    </p:spTree>
    <p:extLst>
      <p:ext uri="{BB962C8B-B14F-4D97-AF65-F5344CB8AC3E}">
        <p14:creationId xmlns:p14="http://schemas.microsoft.com/office/powerpoint/2010/main" val="106614299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81</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69433" y="6401789"/>
            <a:ext cx="10152091" cy="400110"/>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a:p>
            <a:pPr algn="ctr"/>
            <a:r>
              <a:rPr lang="en-US" sz="1000" dirty="0">
                <a:hlinkClick r:id="rId2"/>
              </a:rPr>
              <a:t>https://github.com/nlp-with-transformers/notebooks</a:t>
            </a:r>
            <a:endParaRPr lang="en-US" sz="1000" dirty="0"/>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Question Answering</a:t>
            </a:r>
            <a:endParaRPr lang="en-US" sz="2700" dirty="0"/>
          </a:p>
        </p:txBody>
      </p:sp>
      <p:sp>
        <p:nvSpPr>
          <p:cNvPr id="6" name="TextBox 5">
            <a:extLst>
              <a:ext uri="{FF2B5EF4-FFF2-40B4-BE49-F238E27FC236}">
                <a16:creationId xmlns:a16="http://schemas.microsoft.com/office/drawing/2014/main" id="{32CE59DA-1507-F441-A4FA-9FD228FE72C3}"/>
              </a:ext>
            </a:extLst>
          </p:cNvPr>
          <p:cNvSpPr txBox="1"/>
          <p:nvPr/>
        </p:nvSpPr>
        <p:spPr>
          <a:xfrm>
            <a:off x="534389" y="1413015"/>
            <a:ext cx="10992255" cy="1569660"/>
          </a:xfrm>
          <a:prstGeom prst="rect">
            <a:avLst/>
          </a:prstGeom>
          <a:solidFill>
            <a:schemeClr val="accent4">
              <a:lumMod val="20000"/>
              <a:lumOff val="80000"/>
            </a:schemeClr>
          </a:solidFill>
        </p:spPr>
        <p:txBody>
          <a:bodyPr wrap="square">
            <a:spAutoFit/>
          </a:bodyPr>
          <a:lstStyle/>
          <a:p>
            <a:r>
              <a:rPr lang="en-US" sz="2400" b="1" dirty="0">
                <a:solidFill>
                  <a:srgbClr val="000000"/>
                </a:solidFill>
                <a:effectLst/>
                <a:latin typeface="Courier New" panose="02070309020205020404" pitchFamily="49" charset="0"/>
              </a:rPr>
              <a:t>reader = pipeline(</a:t>
            </a:r>
            <a:r>
              <a:rPr lang="en-US" sz="2400" b="1" dirty="0">
                <a:solidFill>
                  <a:srgbClr val="A31515"/>
                </a:solidFill>
                <a:effectLst/>
                <a:latin typeface="Courier New" panose="02070309020205020404" pitchFamily="49" charset="0"/>
              </a:rPr>
              <a:t>"question-answering"</a:t>
            </a:r>
            <a:r>
              <a:rPr lang="en-US" sz="2400" b="1" dirty="0">
                <a:solidFill>
                  <a:srgbClr val="000000"/>
                </a:solidFill>
                <a:effectLst/>
                <a:latin typeface="Courier New" panose="02070309020205020404" pitchFamily="49" charset="0"/>
              </a:rPr>
              <a:t>)</a:t>
            </a:r>
          </a:p>
          <a:p>
            <a:r>
              <a:rPr lang="en-US" sz="2400" b="1" dirty="0">
                <a:solidFill>
                  <a:srgbClr val="000000"/>
                </a:solidFill>
                <a:effectLst/>
                <a:latin typeface="Courier New" panose="02070309020205020404" pitchFamily="49" charset="0"/>
              </a:rPr>
              <a:t>question = </a:t>
            </a:r>
            <a:r>
              <a:rPr lang="en-US" sz="2400" b="1" dirty="0">
                <a:solidFill>
                  <a:srgbClr val="A31515"/>
                </a:solidFill>
                <a:effectLst/>
                <a:latin typeface="Courier New" panose="02070309020205020404" pitchFamily="49" charset="0"/>
              </a:rPr>
              <a:t>"What does the customer want?"</a:t>
            </a:r>
            <a:endParaRPr lang="en-US" sz="2400" b="1" dirty="0">
              <a:solidFill>
                <a:srgbClr val="000000"/>
              </a:solidFill>
              <a:effectLst/>
              <a:latin typeface="Courier New" panose="02070309020205020404" pitchFamily="49" charset="0"/>
            </a:endParaRPr>
          </a:p>
          <a:p>
            <a:r>
              <a:rPr lang="en-US" sz="2400" b="1" dirty="0">
                <a:solidFill>
                  <a:srgbClr val="000000"/>
                </a:solidFill>
                <a:effectLst/>
                <a:latin typeface="Courier New" panose="02070309020205020404" pitchFamily="49" charset="0"/>
              </a:rPr>
              <a:t>outputs = reader(question=question, context=text)</a:t>
            </a:r>
          </a:p>
          <a:p>
            <a:r>
              <a:rPr lang="en-US" sz="2400" b="1" dirty="0" err="1">
                <a:solidFill>
                  <a:srgbClr val="000000"/>
                </a:solidFill>
                <a:effectLst/>
                <a:latin typeface="Courier New" panose="02070309020205020404" pitchFamily="49" charset="0"/>
              </a:rPr>
              <a:t>pd.DataFrame</a:t>
            </a:r>
            <a:r>
              <a:rPr lang="en-US" sz="2400" b="1" dirty="0">
                <a:solidFill>
                  <a:srgbClr val="000000"/>
                </a:solidFill>
                <a:effectLst/>
                <a:latin typeface="Courier New" panose="02070309020205020404" pitchFamily="49" charset="0"/>
              </a:rPr>
              <a:t>([outputs]) </a:t>
            </a:r>
          </a:p>
        </p:txBody>
      </p:sp>
      <p:graphicFrame>
        <p:nvGraphicFramePr>
          <p:cNvPr id="7" name="Table 6">
            <a:extLst>
              <a:ext uri="{FF2B5EF4-FFF2-40B4-BE49-F238E27FC236}">
                <a16:creationId xmlns:a16="http://schemas.microsoft.com/office/drawing/2014/main" id="{F7C08E76-FCBC-DB40-AC77-6AAA161BDCC5}"/>
              </a:ext>
            </a:extLst>
          </p:cNvPr>
          <p:cNvGraphicFramePr>
            <a:graphicFrameLocks noGrp="1"/>
          </p:cNvGraphicFramePr>
          <p:nvPr>
            <p:extLst>
              <p:ext uri="{D42A27DB-BD31-4B8C-83A1-F6EECF244321}">
                <p14:modId xmlns:p14="http://schemas.microsoft.com/office/powerpoint/2010/main" val="2864504494"/>
              </p:ext>
            </p:extLst>
          </p:nvPr>
        </p:nvGraphicFramePr>
        <p:xfrm>
          <a:off x="665356" y="4406699"/>
          <a:ext cx="9876264" cy="914400"/>
        </p:xfrm>
        <a:graphic>
          <a:graphicData uri="http://schemas.openxmlformats.org/drawingml/2006/table">
            <a:tbl>
              <a:tblPr/>
              <a:tblGrid>
                <a:gridCol w="825191">
                  <a:extLst>
                    <a:ext uri="{9D8B030D-6E8A-4147-A177-3AD203B41FA5}">
                      <a16:colId xmlns:a16="http://schemas.microsoft.com/office/drawing/2014/main" val="3686352181"/>
                    </a:ext>
                  </a:extLst>
                </a:gridCol>
                <a:gridCol w="2007219">
                  <a:extLst>
                    <a:ext uri="{9D8B030D-6E8A-4147-A177-3AD203B41FA5}">
                      <a16:colId xmlns:a16="http://schemas.microsoft.com/office/drawing/2014/main" val="1525879086"/>
                    </a:ext>
                  </a:extLst>
                </a:gridCol>
                <a:gridCol w="1761893">
                  <a:extLst>
                    <a:ext uri="{9D8B030D-6E8A-4147-A177-3AD203B41FA5}">
                      <a16:colId xmlns:a16="http://schemas.microsoft.com/office/drawing/2014/main" val="1694606614"/>
                    </a:ext>
                  </a:extLst>
                </a:gridCol>
                <a:gridCol w="1471961">
                  <a:extLst>
                    <a:ext uri="{9D8B030D-6E8A-4147-A177-3AD203B41FA5}">
                      <a16:colId xmlns:a16="http://schemas.microsoft.com/office/drawing/2014/main" val="3116488733"/>
                    </a:ext>
                  </a:extLst>
                </a:gridCol>
                <a:gridCol w="3810000">
                  <a:extLst>
                    <a:ext uri="{9D8B030D-6E8A-4147-A177-3AD203B41FA5}">
                      <a16:colId xmlns:a16="http://schemas.microsoft.com/office/drawing/2014/main" val="3486452488"/>
                    </a:ext>
                  </a:extLst>
                </a:gridCol>
              </a:tblGrid>
              <a:tr h="0">
                <a:tc>
                  <a:txBody>
                    <a:bodyPr/>
                    <a:lstStyle/>
                    <a:p>
                      <a:pPr algn="r"/>
                      <a:endParaRPr lang="en-US" sz="2400" b="1">
                        <a:effectLst/>
                      </a:endParaRPr>
                    </a:p>
                  </a:txBody>
                  <a:tcPr anchor="ctr">
                    <a:lnL>
                      <a:noFill/>
                    </a:lnL>
                    <a:lnR>
                      <a:noFill/>
                    </a:lnR>
                    <a:lnT>
                      <a:noFill/>
                    </a:lnT>
                    <a:lnB>
                      <a:noFill/>
                    </a:lnB>
                    <a:solidFill>
                      <a:srgbClr val="FFFFFF"/>
                    </a:solidFill>
                  </a:tcPr>
                </a:tc>
                <a:tc>
                  <a:txBody>
                    <a:bodyPr/>
                    <a:lstStyle/>
                    <a:p>
                      <a:pPr algn="r"/>
                      <a:r>
                        <a:rPr lang="en-US" sz="2400" b="1">
                          <a:effectLst/>
                        </a:rPr>
                        <a:t>score</a:t>
                      </a:r>
                    </a:p>
                  </a:txBody>
                  <a:tcPr anchor="ctr">
                    <a:lnL>
                      <a:noFill/>
                    </a:lnL>
                    <a:lnR>
                      <a:noFill/>
                    </a:lnR>
                    <a:lnT>
                      <a:noFill/>
                    </a:lnT>
                    <a:lnB>
                      <a:noFill/>
                    </a:lnB>
                    <a:solidFill>
                      <a:srgbClr val="FFFFFF"/>
                    </a:solidFill>
                  </a:tcPr>
                </a:tc>
                <a:tc>
                  <a:txBody>
                    <a:bodyPr/>
                    <a:lstStyle/>
                    <a:p>
                      <a:pPr algn="r"/>
                      <a:r>
                        <a:rPr lang="en-US" sz="2400" b="1">
                          <a:effectLst/>
                        </a:rPr>
                        <a:t>start</a:t>
                      </a:r>
                    </a:p>
                  </a:txBody>
                  <a:tcPr anchor="ctr">
                    <a:lnL>
                      <a:noFill/>
                    </a:lnL>
                    <a:lnR>
                      <a:noFill/>
                    </a:lnR>
                    <a:lnT>
                      <a:noFill/>
                    </a:lnT>
                    <a:lnB>
                      <a:noFill/>
                    </a:lnB>
                    <a:solidFill>
                      <a:srgbClr val="FFFFFF"/>
                    </a:solidFill>
                  </a:tcPr>
                </a:tc>
                <a:tc>
                  <a:txBody>
                    <a:bodyPr/>
                    <a:lstStyle/>
                    <a:p>
                      <a:pPr algn="r"/>
                      <a:r>
                        <a:rPr lang="en-US" sz="2400" b="1" dirty="0">
                          <a:effectLst/>
                        </a:rPr>
                        <a:t>end</a:t>
                      </a:r>
                    </a:p>
                  </a:txBody>
                  <a:tcPr anchor="ctr">
                    <a:lnL>
                      <a:noFill/>
                    </a:lnL>
                    <a:lnR>
                      <a:noFill/>
                    </a:lnR>
                    <a:lnT>
                      <a:noFill/>
                    </a:lnT>
                    <a:lnB>
                      <a:noFill/>
                    </a:lnB>
                    <a:solidFill>
                      <a:srgbClr val="FFFFFF"/>
                    </a:solidFill>
                  </a:tcPr>
                </a:tc>
                <a:tc>
                  <a:txBody>
                    <a:bodyPr/>
                    <a:lstStyle/>
                    <a:p>
                      <a:pPr algn="r"/>
                      <a:r>
                        <a:rPr lang="en-US" sz="2400" b="1">
                          <a:effectLst/>
                        </a:rPr>
                        <a:t>answer</a:t>
                      </a:r>
                    </a:p>
                  </a:txBody>
                  <a:tcPr anchor="ctr">
                    <a:lnL>
                      <a:noFill/>
                    </a:lnL>
                    <a:lnR>
                      <a:noFill/>
                    </a:lnR>
                    <a:lnT>
                      <a:noFill/>
                    </a:lnT>
                    <a:lnB>
                      <a:noFill/>
                    </a:lnB>
                    <a:solidFill>
                      <a:srgbClr val="FFFFFF"/>
                    </a:solidFill>
                  </a:tcPr>
                </a:tc>
                <a:extLst>
                  <a:ext uri="{0D108BD9-81ED-4DB2-BD59-A6C34878D82A}">
                    <a16:rowId xmlns:a16="http://schemas.microsoft.com/office/drawing/2014/main" val="1321475255"/>
                  </a:ext>
                </a:extLst>
              </a:tr>
              <a:tr h="0">
                <a:tc>
                  <a:txBody>
                    <a:bodyPr/>
                    <a:lstStyle/>
                    <a:p>
                      <a:pPr fontAlgn="ctr"/>
                      <a:r>
                        <a:rPr lang="en-US" sz="2400" b="1">
                          <a:effectLst/>
                        </a:rPr>
                        <a:t>0</a:t>
                      </a:r>
                    </a:p>
                  </a:txBody>
                  <a:tcPr anchor="ctr">
                    <a:lnL>
                      <a:noFill/>
                    </a:lnL>
                    <a:lnR>
                      <a:noFill/>
                    </a:lnR>
                    <a:lnT>
                      <a:noFill/>
                    </a:lnT>
                    <a:lnB>
                      <a:noFill/>
                    </a:lnB>
                    <a:solidFill>
                      <a:srgbClr val="FFFFFF"/>
                    </a:solidFill>
                  </a:tcPr>
                </a:tc>
                <a:tc>
                  <a:txBody>
                    <a:bodyPr/>
                    <a:lstStyle/>
                    <a:p>
                      <a:pPr algn="r"/>
                      <a:r>
                        <a:rPr lang="en-US" sz="2400" dirty="0">
                          <a:effectLst/>
                        </a:rPr>
                        <a:t>0.631292</a:t>
                      </a:r>
                    </a:p>
                  </a:txBody>
                  <a:tcPr anchor="ctr">
                    <a:lnL>
                      <a:noFill/>
                    </a:lnL>
                    <a:lnR>
                      <a:noFill/>
                    </a:lnR>
                    <a:lnT>
                      <a:noFill/>
                    </a:lnT>
                    <a:lnB>
                      <a:noFill/>
                    </a:lnB>
                    <a:solidFill>
                      <a:srgbClr val="FFFFFF"/>
                    </a:solidFill>
                  </a:tcPr>
                </a:tc>
                <a:tc>
                  <a:txBody>
                    <a:bodyPr/>
                    <a:lstStyle/>
                    <a:p>
                      <a:pPr algn="r"/>
                      <a:r>
                        <a:rPr lang="en-US" sz="2400">
                          <a:effectLst/>
                        </a:rPr>
                        <a:t>335</a:t>
                      </a:r>
                    </a:p>
                  </a:txBody>
                  <a:tcPr anchor="ctr">
                    <a:lnL>
                      <a:noFill/>
                    </a:lnL>
                    <a:lnR>
                      <a:noFill/>
                    </a:lnR>
                    <a:lnT>
                      <a:noFill/>
                    </a:lnT>
                    <a:lnB>
                      <a:noFill/>
                    </a:lnB>
                    <a:solidFill>
                      <a:srgbClr val="FFFFFF"/>
                    </a:solidFill>
                  </a:tcPr>
                </a:tc>
                <a:tc>
                  <a:txBody>
                    <a:bodyPr/>
                    <a:lstStyle/>
                    <a:p>
                      <a:pPr algn="r"/>
                      <a:r>
                        <a:rPr lang="en-US" sz="2400" dirty="0">
                          <a:effectLst/>
                        </a:rPr>
                        <a:t>358</a:t>
                      </a:r>
                    </a:p>
                  </a:txBody>
                  <a:tcPr anchor="ctr">
                    <a:lnL>
                      <a:noFill/>
                    </a:lnL>
                    <a:lnR>
                      <a:noFill/>
                    </a:lnR>
                    <a:lnT>
                      <a:noFill/>
                    </a:lnT>
                    <a:lnB>
                      <a:noFill/>
                    </a:lnB>
                    <a:solidFill>
                      <a:srgbClr val="FFFFFF"/>
                    </a:solidFill>
                  </a:tcPr>
                </a:tc>
                <a:tc>
                  <a:txBody>
                    <a:bodyPr/>
                    <a:lstStyle/>
                    <a:p>
                      <a:pPr algn="r"/>
                      <a:r>
                        <a:rPr lang="en-US" sz="2400" dirty="0">
                          <a:solidFill>
                            <a:srgbClr val="7030A0"/>
                          </a:solidFill>
                          <a:effectLst/>
                        </a:rPr>
                        <a:t>an exchange of Megatron</a:t>
                      </a:r>
                    </a:p>
                  </a:txBody>
                  <a:tcPr anchor="ctr">
                    <a:lnL>
                      <a:noFill/>
                    </a:lnL>
                    <a:lnR>
                      <a:noFill/>
                    </a:lnR>
                    <a:lnT>
                      <a:noFill/>
                    </a:lnT>
                    <a:lnB>
                      <a:noFill/>
                    </a:lnB>
                    <a:solidFill>
                      <a:srgbClr val="FFFFFF"/>
                    </a:solidFill>
                  </a:tcPr>
                </a:tc>
                <a:extLst>
                  <a:ext uri="{0D108BD9-81ED-4DB2-BD59-A6C34878D82A}">
                    <a16:rowId xmlns:a16="http://schemas.microsoft.com/office/drawing/2014/main" val="2544520232"/>
                  </a:ext>
                </a:extLst>
              </a:tr>
            </a:tbl>
          </a:graphicData>
        </a:graphic>
      </p:graphicFrame>
    </p:spTree>
    <p:extLst>
      <p:ext uri="{BB962C8B-B14F-4D97-AF65-F5344CB8AC3E}">
        <p14:creationId xmlns:p14="http://schemas.microsoft.com/office/powerpoint/2010/main" val="245391121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82</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69433" y="6401789"/>
            <a:ext cx="10152091" cy="400110"/>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a:p>
            <a:pPr algn="ctr"/>
            <a:r>
              <a:rPr lang="en-US" sz="1000" dirty="0">
                <a:hlinkClick r:id="rId2"/>
              </a:rPr>
              <a:t>https://github.com/nlp-with-transformers/notebooks</a:t>
            </a:r>
            <a:endParaRPr lang="en-US" sz="1000" dirty="0"/>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Summarization</a:t>
            </a:r>
            <a:endParaRPr lang="en-US" sz="2700" dirty="0"/>
          </a:p>
        </p:txBody>
      </p:sp>
      <p:sp>
        <p:nvSpPr>
          <p:cNvPr id="6" name="TextBox 5">
            <a:extLst>
              <a:ext uri="{FF2B5EF4-FFF2-40B4-BE49-F238E27FC236}">
                <a16:creationId xmlns:a16="http://schemas.microsoft.com/office/drawing/2014/main" id="{049CA37C-FCF5-FF49-8EC8-386872BC9415}"/>
              </a:ext>
            </a:extLst>
          </p:cNvPr>
          <p:cNvSpPr txBox="1"/>
          <p:nvPr/>
        </p:nvSpPr>
        <p:spPr>
          <a:xfrm>
            <a:off x="352424" y="1427416"/>
            <a:ext cx="11586107" cy="1200329"/>
          </a:xfrm>
          <a:prstGeom prst="rect">
            <a:avLst/>
          </a:prstGeom>
          <a:solidFill>
            <a:schemeClr val="accent4">
              <a:lumMod val="20000"/>
              <a:lumOff val="80000"/>
            </a:schemeClr>
          </a:solidFill>
        </p:spPr>
        <p:txBody>
          <a:bodyPr wrap="square">
            <a:spAutoFit/>
          </a:bodyPr>
          <a:lstStyle/>
          <a:p>
            <a:r>
              <a:rPr lang="en-US" sz="2400" b="1" dirty="0">
                <a:solidFill>
                  <a:srgbClr val="000000"/>
                </a:solidFill>
                <a:effectLst/>
                <a:latin typeface="Courier New" panose="02070309020205020404" pitchFamily="49" charset="0"/>
              </a:rPr>
              <a:t>summarizer = pipeline(</a:t>
            </a:r>
            <a:r>
              <a:rPr lang="en-US" sz="2400" b="1" dirty="0">
                <a:solidFill>
                  <a:srgbClr val="A31515"/>
                </a:solidFill>
                <a:effectLst/>
                <a:latin typeface="Courier New" panose="02070309020205020404" pitchFamily="49" charset="0"/>
              </a:rPr>
              <a:t>"summarization"</a:t>
            </a:r>
            <a:r>
              <a:rPr lang="en-US" sz="2400" b="1" dirty="0">
                <a:solidFill>
                  <a:srgbClr val="000000"/>
                </a:solidFill>
                <a:effectLst/>
                <a:latin typeface="Courier New" panose="02070309020205020404" pitchFamily="49" charset="0"/>
              </a:rPr>
              <a:t>)</a:t>
            </a:r>
          </a:p>
          <a:p>
            <a:r>
              <a:rPr lang="en-US" sz="2400" b="1" dirty="0">
                <a:solidFill>
                  <a:srgbClr val="000000"/>
                </a:solidFill>
                <a:effectLst/>
                <a:latin typeface="Courier New" panose="02070309020205020404" pitchFamily="49" charset="0"/>
              </a:rPr>
              <a:t>outputs = summarizer(</a:t>
            </a:r>
            <a:r>
              <a:rPr lang="en-US" b="1" dirty="0">
                <a:solidFill>
                  <a:srgbClr val="000000"/>
                </a:solidFill>
                <a:effectLst/>
                <a:latin typeface="Courier New" panose="02070309020205020404" pitchFamily="49" charset="0"/>
              </a:rPr>
              <a:t>text, </a:t>
            </a:r>
            <a:r>
              <a:rPr lang="en-US" b="1" dirty="0" err="1">
                <a:solidFill>
                  <a:srgbClr val="000000"/>
                </a:solidFill>
                <a:effectLst/>
                <a:latin typeface="Courier New" panose="02070309020205020404" pitchFamily="49" charset="0"/>
              </a:rPr>
              <a:t>max_length</a:t>
            </a:r>
            <a:r>
              <a:rPr lang="en-US" b="1" dirty="0">
                <a:solidFill>
                  <a:srgbClr val="000000"/>
                </a:solidFill>
                <a:effectLst/>
                <a:latin typeface="Courier New" panose="02070309020205020404" pitchFamily="49" charset="0"/>
              </a:rPr>
              <a:t>=</a:t>
            </a:r>
            <a:r>
              <a:rPr lang="en-US" b="1" dirty="0">
                <a:solidFill>
                  <a:srgbClr val="09885A"/>
                </a:solidFill>
                <a:effectLst/>
                <a:latin typeface="Courier New" panose="02070309020205020404" pitchFamily="49" charset="0"/>
              </a:rPr>
              <a:t>45</a:t>
            </a:r>
            <a:r>
              <a:rPr lang="en-US" b="1" dirty="0">
                <a:solidFill>
                  <a:srgbClr val="000000"/>
                </a:solidFill>
                <a:effectLst/>
                <a:latin typeface="Courier New" panose="02070309020205020404" pitchFamily="49" charset="0"/>
              </a:rPr>
              <a:t>, </a:t>
            </a:r>
            <a:r>
              <a:rPr lang="en-US" b="1" dirty="0" err="1">
                <a:solidFill>
                  <a:srgbClr val="000000"/>
                </a:solidFill>
                <a:effectLst/>
                <a:latin typeface="Courier New" panose="02070309020205020404" pitchFamily="49" charset="0"/>
              </a:rPr>
              <a:t>clean_up_tokenization_spaces</a:t>
            </a:r>
            <a:r>
              <a:rPr lang="en-US" b="1" dirty="0">
                <a:solidFill>
                  <a:srgbClr val="000000"/>
                </a:solidFill>
                <a:effectLst/>
                <a:latin typeface="Courier New" panose="02070309020205020404" pitchFamily="49" charset="0"/>
              </a:rPr>
              <a:t>=</a:t>
            </a:r>
            <a:r>
              <a:rPr lang="en-US" b="1" dirty="0">
                <a:solidFill>
                  <a:srgbClr val="0000FF"/>
                </a:solidFill>
                <a:effectLst/>
                <a:latin typeface="Courier New" panose="02070309020205020404" pitchFamily="49" charset="0"/>
              </a:rPr>
              <a:t>True</a:t>
            </a:r>
            <a:r>
              <a:rPr lang="en-US" b="1" dirty="0">
                <a:solidFill>
                  <a:srgbClr val="000000"/>
                </a:solidFill>
                <a:effectLst/>
                <a:latin typeface="Courier New" panose="02070309020205020404" pitchFamily="49" charset="0"/>
              </a:rPr>
              <a:t>)</a:t>
            </a:r>
          </a:p>
          <a:p>
            <a:r>
              <a:rPr lang="en-US" sz="2400" b="1" dirty="0">
                <a:solidFill>
                  <a:srgbClr val="795E26"/>
                </a:solidFill>
                <a:effectLst/>
                <a:latin typeface="Courier New" panose="02070309020205020404" pitchFamily="49" charset="0"/>
              </a:rPr>
              <a:t>print</a:t>
            </a:r>
            <a:r>
              <a:rPr lang="en-US" sz="2400" b="1" dirty="0">
                <a:solidFill>
                  <a:srgbClr val="000000"/>
                </a:solidFill>
                <a:effectLst/>
                <a:latin typeface="Courier New" panose="02070309020205020404" pitchFamily="49" charset="0"/>
              </a:rPr>
              <a:t>(outputs[</a:t>
            </a:r>
            <a:r>
              <a:rPr lang="en-US" sz="2400" b="1" dirty="0">
                <a:solidFill>
                  <a:srgbClr val="09885A"/>
                </a:solidFill>
                <a:effectLst/>
                <a:latin typeface="Courier New" panose="02070309020205020404" pitchFamily="49" charset="0"/>
              </a:rPr>
              <a:t>0</a:t>
            </a:r>
            <a:r>
              <a:rPr lang="en-US" sz="2400" b="1" dirty="0">
                <a:solidFill>
                  <a:srgbClr val="000000"/>
                </a:solidFill>
                <a:effectLst/>
                <a:latin typeface="Courier New" panose="02070309020205020404" pitchFamily="49" charset="0"/>
              </a:rPr>
              <a:t>][</a:t>
            </a:r>
            <a:r>
              <a:rPr lang="en-US" sz="2400" b="1" dirty="0">
                <a:solidFill>
                  <a:srgbClr val="A31515"/>
                </a:solidFill>
                <a:effectLst/>
                <a:latin typeface="Courier New" panose="02070309020205020404" pitchFamily="49" charset="0"/>
              </a:rPr>
              <a:t>'</a:t>
            </a:r>
            <a:r>
              <a:rPr lang="en-US" sz="2400" b="1" dirty="0" err="1">
                <a:solidFill>
                  <a:srgbClr val="A31515"/>
                </a:solidFill>
                <a:effectLst/>
                <a:latin typeface="Courier New" panose="02070309020205020404" pitchFamily="49" charset="0"/>
              </a:rPr>
              <a:t>summary_text</a:t>
            </a:r>
            <a:r>
              <a:rPr lang="en-US" sz="2400" b="1" dirty="0">
                <a:solidFill>
                  <a:srgbClr val="A31515"/>
                </a:solidFill>
                <a:effectLst/>
                <a:latin typeface="Courier New" panose="02070309020205020404" pitchFamily="49" charset="0"/>
              </a:rPr>
              <a:t>'</a:t>
            </a:r>
            <a:r>
              <a:rPr lang="en-US" sz="2400" b="1" dirty="0">
                <a:solidFill>
                  <a:srgbClr val="000000"/>
                </a:solidFill>
                <a:effectLst/>
                <a:latin typeface="Courier New" panose="02070309020205020404" pitchFamily="49" charset="0"/>
              </a:rPr>
              <a:t>])</a:t>
            </a:r>
          </a:p>
        </p:txBody>
      </p:sp>
      <p:sp>
        <p:nvSpPr>
          <p:cNvPr id="8" name="TextBox 7">
            <a:extLst>
              <a:ext uri="{FF2B5EF4-FFF2-40B4-BE49-F238E27FC236}">
                <a16:creationId xmlns:a16="http://schemas.microsoft.com/office/drawing/2014/main" id="{4F26E240-5430-224B-8535-557FABAC90CB}"/>
              </a:ext>
            </a:extLst>
          </p:cNvPr>
          <p:cNvSpPr txBox="1"/>
          <p:nvPr/>
        </p:nvSpPr>
        <p:spPr>
          <a:xfrm>
            <a:off x="352424" y="3783881"/>
            <a:ext cx="11404146" cy="2246769"/>
          </a:xfrm>
          <a:prstGeom prst="rect">
            <a:avLst/>
          </a:prstGeom>
          <a:noFill/>
        </p:spPr>
        <p:txBody>
          <a:bodyPr wrap="square">
            <a:spAutoFit/>
          </a:bodyPr>
          <a:lstStyle/>
          <a:p>
            <a:r>
              <a:rPr lang="en-US" sz="2800" b="1" i="0" dirty="0">
                <a:solidFill>
                  <a:srgbClr val="7030A0"/>
                </a:solidFill>
                <a:effectLst/>
                <a:latin typeface="Courier New" panose="02070309020205020404" pitchFamily="49" charset="0"/>
              </a:rPr>
              <a:t>Bumblebee ordered an Optimus Prime action figure from your online store in Germany. Unfortunately, when I opened the package, I discovered to my horror that I had been sent an action figure of Megatron instead.</a:t>
            </a:r>
            <a:endParaRPr lang="en-US" sz="2800" b="1" dirty="0">
              <a:solidFill>
                <a:srgbClr val="7030A0"/>
              </a:solidFill>
            </a:endParaRPr>
          </a:p>
        </p:txBody>
      </p:sp>
    </p:spTree>
    <p:extLst>
      <p:ext uri="{BB962C8B-B14F-4D97-AF65-F5344CB8AC3E}">
        <p14:creationId xmlns:p14="http://schemas.microsoft.com/office/powerpoint/2010/main" val="23594841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83</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69433" y="6401789"/>
            <a:ext cx="10152091" cy="400110"/>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a:p>
            <a:pPr algn="ctr"/>
            <a:r>
              <a:rPr lang="en-US" sz="1000" dirty="0">
                <a:hlinkClick r:id="rId2"/>
              </a:rPr>
              <a:t>https://github.com/nlp-with-transformers/notebooks</a:t>
            </a:r>
            <a:endParaRPr lang="en-US" sz="1000" dirty="0"/>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Translation</a:t>
            </a:r>
            <a:endParaRPr lang="en-US" sz="2700" dirty="0"/>
          </a:p>
        </p:txBody>
      </p:sp>
      <p:sp>
        <p:nvSpPr>
          <p:cNvPr id="6" name="TextBox 5">
            <a:extLst>
              <a:ext uri="{FF2B5EF4-FFF2-40B4-BE49-F238E27FC236}">
                <a16:creationId xmlns:a16="http://schemas.microsoft.com/office/drawing/2014/main" id="{AF9509E8-906E-B644-8111-0BA3705CF545}"/>
              </a:ext>
            </a:extLst>
          </p:cNvPr>
          <p:cNvSpPr txBox="1"/>
          <p:nvPr/>
        </p:nvSpPr>
        <p:spPr>
          <a:xfrm>
            <a:off x="534389" y="1133222"/>
            <a:ext cx="11047013" cy="1569660"/>
          </a:xfrm>
          <a:prstGeom prst="rect">
            <a:avLst/>
          </a:prstGeom>
          <a:solidFill>
            <a:schemeClr val="accent4">
              <a:lumMod val="20000"/>
              <a:lumOff val="80000"/>
            </a:schemeClr>
          </a:solidFill>
        </p:spPr>
        <p:txBody>
          <a:bodyPr wrap="square">
            <a:spAutoFit/>
          </a:bodyPr>
          <a:lstStyle/>
          <a:p>
            <a:r>
              <a:rPr lang="en-US" sz="2400" b="1" dirty="0">
                <a:solidFill>
                  <a:srgbClr val="000000"/>
                </a:solidFill>
                <a:effectLst/>
                <a:latin typeface="Courier New" panose="02070309020205020404" pitchFamily="49" charset="0"/>
              </a:rPr>
              <a:t>translator = pipeline(</a:t>
            </a:r>
            <a:r>
              <a:rPr lang="en-US" sz="2400" b="1" dirty="0">
                <a:solidFill>
                  <a:srgbClr val="A31515"/>
                </a:solidFill>
                <a:effectLst/>
                <a:latin typeface="Courier New" panose="02070309020205020404" pitchFamily="49" charset="0"/>
              </a:rPr>
              <a:t>"</a:t>
            </a:r>
            <a:r>
              <a:rPr lang="en-US" sz="2400" b="1" dirty="0" err="1">
                <a:solidFill>
                  <a:srgbClr val="A31515"/>
                </a:solidFill>
                <a:effectLst/>
                <a:latin typeface="Courier New" panose="02070309020205020404" pitchFamily="49" charset="0"/>
              </a:rPr>
              <a:t>translation_en_to_de</a:t>
            </a:r>
            <a:r>
              <a:rPr lang="en-US" sz="2400" b="1" dirty="0">
                <a:solidFill>
                  <a:srgbClr val="A31515"/>
                </a:solidFill>
                <a:effectLst/>
                <a:latin typeface="Courier New" panose="02070309020205020404" pitchFamily="49" charset="0"/>
              </a:rPr>
              <a:t>"</a:t>
            </a:r>
            <a:r>
              <a:rPr lang="en-US" sz="2400" b="1" dirty="0">
                <a:solidFill>
                  <a:srgbClr val="000000"/>
                </a:solidFill>
                <a:effectLst/>
                <a:latin typeface="Courier New" panose="02070309020205020404" pitchFamily="49" charset="0"/>
              </a:rPr>
              <a:t>, </a:t>
            </a:r>
          </a:p>
          <a:p>
            <a:r>
              <a:rPr lang="en-US" sz="2400" b="1" dirty="0">
                <a:solidFill>
                  <a:srgbClr val="000000"/>
                </a:solidFill>
                <a:effectLst/>
                <a:latin typeface="Courier New" panose="02070309020205020404" pitchFamily="49" charset="0"/>
              </a:rPr>
              <a:t>                      model=</a:t>
            </a:r>
            <a:r>
              <a:rPr lang="en-US" sz="2400" b="1" dirty="0">
                <a:solidFill>
                  <a:srgbClr val="A31515"/>
                </a:solidFill>
                <a:effectLst/>
                <a:latin typeface="Courier New" panose="02070309020205020404" pitchFamily="49" charset="0"/>
              </a:rPr>
              <a:t>"Helsinki-NLP/opus-mt-</a:t>
            </a:r>
            <a:r>
              <a:rPr lang="en-US" sz="2400" b="1" dirty="0" err="1">
                <a:solidFill>
                  <a:srgbClr val="A31515"/>
                </a:solidFill>
                <a:effectLst/>
                <a:latin typeface="Courier New" panose="02070309020205020404" pitchFamily="49" charset="0"/>
              </a:rPr>
              <a:t>en</a:t>
            </a:r>
            <a:r>
              <a:rPr lang="en-US" sz="2400" b="1" dirty="0">
                <a:solidFill>
                  <a:srgbClr val="A31515"/>
                </a:solidFill>
                <a:effectLst/>
                <a:latin typeface="Courier New" panose="02070309020205020404" pitchFamily="49" charset="0"/>
              </a:rPr>
              <a:t>-de"</a:t>
            </a:r>
            <a:r>
              <a:rPr lang="en-US" sz="2400" b="1" dirty="0">
                <a:solidFill>
                  <a:srgbClr val="000000"/>
                </a:solidFill>
                <a:effectLst/>
                <a:latin typeface="Courier New" panose="02070309020205020404" pitchFamily="49" charset="0"/>
              </a:rPr>
              <a:t>)</a:t>
            </a:r>
          </a:p>
          <a:p>
            <a:r>
              <a:rPr lang="en-US" sz="2400" b="1" dirty="0">
                <a:solidFill>
                  <a:srgbClr val="000000"/>
                </a:solidFill>
                <a:effectLst/>
                <a:latin typeface="Courier New" panose="02070309020205020404" pitchFamily="49" charset="0"/>
              </a:rPr>
              <a:t>outputs = translator(</a:t>
            </a:r>
            <a:r>
              <a:rPr lang="en-US" sz="1600" b="1" dirty="0">
                <a:solidFill>
                  <a:srgbClr val="000000"/>
                </a:solidFill>
                <a:effectLst/>
                <a:latin typeface="Courier New" panose="02070309020205020404" pitchFamily="49" charset="0"/>
              </a:rPr>
              <a:t>text, </a:t>
            </a:r>
            <a:r>
              <a:rPr lang="en-US" sz="1600" b="1" dirty="0" err="1">
                <a:solidFill>
                  <a:srgbClr val="000000"/>
                </a:solidFill>
                <a:effectLst/>
                <a:latin typeface="Courier New" panose="02070309020205020404" pitchFamily="49" charset="0"/>
              </a:rPr>
              <a:t>clean_up_tokenization_spaces</a:t>
            </a:r>
            <a:r>
              <a:rPr lang="en-US" sz="1600" b="1" dirty="0">
                <a:solidFill>
                  <a:srgbClr val="000000"/>
                </a:solidFill>
                <a:effectLst/>
                <a:latin typeface="Courier New" panose="02070309020205020404" pitchFamily="49" charset="0"/>
              </a:rPr>
              <a:t>=</a:t>
            </a:r>
            <a:r>
              <a:rPr lang="en-US" sz="1600" b="1" dirty="0">
                <a:solidFill>
                  <a:srgbClr val="0000FF"/>
                </a:solidFill>
                <a:effectLst/>
                <a:latin typeface="Courier New" panose="02070309020205020404" pitchFamily="49" charset="0"/>
              </a:rPr>
              <a:t>True</a:t>
            </a:r>
            <a:r>
              <a:rPr lang="en-US" sz="1600" b="1" dirty="0">
                <a:solidFill>
                  <a:srgbClr val="000000"/>
                </a:solidFill>
                <a:effectLst/>
                <a:latin typeface="Courier New" panose="02070309020205020404" pitchFamily="49" charset="0"/>
              </a:rPr>
              <a:t>, </a:t>
            </a:r>
            <a:r>
              <a:rPr lang="en-US" sz="1600" b="1" dirty="0" err="1">
                <a:solidFill>
                  <a:srgbClr val="000000"/>
                </a:solidFill>
                <a:effectLst/>
                <a:latin typeface="Courier New" panose="02070309020205020404" pitchFamily="49" charset="0"/>
              </a:rPr>
              <a:t>min_length</a:t>
            </a:r>
            <a:r>
              <a:rPr lang="en-US" sz="1600" b="1" dirty="0">
                <a:solidFill>
                  <a:srgbClr val="000000"/>
                </a:solidFill>
                <a:effectLst/>
                <a:latin typeface="Courier New" panose="02070309020205020404" pitchFamily="49" charset="0"/>
              </a:rPr>
              <a:t>=</a:t>
            </a:r>
            <a:r>
              <a:rPr lang="en-US" sz="1600" b="1" dirty="0">
                <a:solidFill>
                  <a:srgbClr val="09885A"/>
                </a:solidFill>
                <a:effectLst/>
                <a:latin typeface="Courier New" panose="02070309020205020404" pitchFamily="49" charset="0"/>
              </a:rPr>
              <a:t>100</a:t>
            </a:r>
            <a:r>
              <a:rPr lang="en-US" sz="2400" b="1" dirty="0">
                <a:solidFill>
                  <a:srgbClr val="000000"/>
                </a:solidFill>
                <a:effectLst/>
                <a:latin typeface="Courier New" panose="02070309020205020404" pitchFamily="49" charset="0"/>
              </a:rPr>
              <a:t>)</a:t>
            </a:r>
          </a:p>
          <a:p>
            <a:r>
              <a:rPr lang="en-US" sz="2400" b="1" dirty="0">
                <a:solidFill>
                  <a:srgbClr val="795E26"/>
                </a:solidFill>
                <a:effectLst/>
                <a:latin typeface="Courier New" panose="02070309020205020404" pitchFamily="49" charset="0"/>
              </a:rPr>
              <a:t>print</a:t>
            </a:r>
            <a:r>
              <a:rPr lang="en-US" sz="2400" b="1" dirty="0">
                <a:solidFill>
                  <a:srgbClr val="000000"/>
                </a:solidFill>
                <a:effectLst/>
                <a:latin typeface="Courier New" panose="02070309020205020404" pitchFamily="49" charset="0"/>
              </a:rPr>
              <a:t>(outputs[</a:t>
            </a:r>
            <a:r>
              <a:rPr lang="en-US" sz="2400" b="1" dirty="0">
                <a:solidFill>
                  <a:srgbClr val="09885A"/>
                </a:solidFill>
                <a:effectLst/>
                <a:latin typeface="Courier New" panose="02070309020205020404" pitchFamily="49" charset="0"/>
              </a:rPr>
              <a:t>0</a:t>
            </a:r>
            <a:r>
              <a:rPr lang="en-US" sz="2400" b="1" dirty="0">
                <a:solidFill>
                  <a:srgbClr val="000000"/>
                </a:solidFill>
                <a:effectLst/>
                <a:latin typeface="Courier New" panose="02070309020205020404" pitchFamily="49" charset="0"/>
              </a:rPr>
              <a:t>][</a:t>
            </a:r>
            <a:r>
              <a:rPr lang="en-US" sz="2400" b="1" dirty="0">
                <a:solidFill>
                  <a:srgbClr val="A31515"/>
                </a:solidFill>
                <a:effectLst/>
                <a:latin typeface="Courier New" panose="02070309020205020404" pitchFamily="49" charset="0"/>
              </a:rPr>
              <a:t>'</a:t>
            </a:r>
            <a:r>
              <a:rPr lang="en-US" sz="2400" b="1" dirty="0" err="1">
                <a:solidFill>
                  <a:srgbClr val="A31515"/>
                </a:solidFill>
                <a:effectLst/>
                <a:latin typeface="Courier New" panose="02070309020205020404" pitchFamily="49" charset="0"/>
              </a:rPr>
              <a:t>translation_text</a:t>
            </a:r>
            <a:r>
              <a:rPr lang="en-US" sz="2400" b="1" dirty="0">
                <a:solidFill>
                  <a:srgbClr val="A31515"/>
                </a:solidFill>
                <a:effectLst/>
                <a:latin typeface="Courier New" panose="02070309020205020404" pitchFamily="49" charset="0"/>
              </a:rPr>
              <a:t>'</a:t>
            </a:r>
            <a:r>
              <a:rPr lang="en-US" sz="2400" b="1" dirty="0">
                <a:solidFill>
                  <a:srgbClr val="000000"/>
                </a:solidFill>
                <a:effectLst/>
                <a:latin typeface="Courier New" panose="02070309020205020404" pitchFamily="49" charset="0"/>
              </a:rPr>
              <a:t>])</a:t>
            </a:r>
          </a:p>
        </p:txBody>
      </p:sp>
      <p:sp>
        <p:nvSpPr>
          <p:cNvPr id="8" name="TextBox 7">
            <a:extLst>
              <a:ext uri="{FF2B5EF4-FFF2-40B4-BE49-F238E27FC236}">
                <a16:creationId xmlns:a16="http://schemas.microsoft.com/office/drawing/2014/main" id="{A3A6CBCD-6CCC-FC40-9B4B-EC9036FA92C5}"/>
              </a:ext>
            </a:extLst>
          </p:cNvPr>
          <p:cNvSpPr txBox="1"/>
          <p:nvPr/>
        </p:nvSpPr>
        <p:spPr>
          <a:xfrm>
            <a:off x="534389" y="3633363"/>
            <a:ext cx="11222181" cy="2308324"/>
          </a:xfrm>
          <a:prstGeom prst="rect">
            <a:avLst/>
          </a:prstGeom>
          <a:noFill/>
        </p:spPr>
        <p:txBody>
          <a:bodyPr wrap="square">
            <a:spAutoFit/>
          </a:bodyPr>
          <a:lstStyle/>
          <a:p>
            <a:r>
              <a:rPr lang="en-US" b="1" i="0" dirty="0">
                <a:solidFill>
                  <a:srgbClr val="7030A0"/>
                </a:solidFill>
                <a:effectLst/>
                <a:latin typeface="Courier New" panose="02070309020205020404" pitchFamily="49" charset="0"/>
              </a:rPr>
              <a:t>Sehr </a:t>
            </a:r>
            <a:r>
              <a:rPr lang="en-US" b="1" i="0" dirty="0" err="1">
                <a:solidFill>
                  <a:srgbClr val="7030A0"/>
                </a:solidFill>
                <a:effectLst/>
                <a:latin typeface="Courier New" panose="02070309020205020404" pitchFamily="49" charset="0"/>
              </a:rPr>
              <a:t>geehrter</a:t>
            </a:r>
            <a:r>
              <a:rPr lang="en-US" b="1" i="0" dirty="0">
                <a:solidFill>
                  <a:srgbClr val="7030A0"/>
                </a:solidFill>
                <a:effectLst/>
                <a:latin typeface="Courier New" panose="02070309020205020404" pitchFamily="49" charset="0"/>
              </a:rPr>
              <a:t> Amazon, </a:t>
            </a:r>
            <a:r>
              <a:rPr lang="en-US" b="1" i="0" dirty="0" err="1">
                <a:solidFill>
                  <a:srgbClr val="7030A0"/>
                </a:solidFill>
                <a:effectLst/>
                <a:latin typeface="Courier New" panose="02070309020205020404" pitchFamily="49" charset="0"/>
              </a:rPr>
              <a:t>letzte</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Woche</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habe</a:t>
            </a:r>
            <a:r>
              <a:rPr lang="en-US" b="1" i="0" dirty="0">
                <a:solidFill>
                  <a:srgbClr val="7030A0"/>
                </a:solidFill>
                <a:effectLst/>
                <a:latin typeface="Courier New" panose="02070309020205020404" pitchFamily="49" charset="0"/>
              </a:rPr>
              <a:t> ich </a:t>
            </a:r>
            <a:r>
              <a:rPr lang="en-US" b="1" i="0" dirty="0" err="1">
                <a:solidFill>
                  <a:srgbClr val="7030A0"/>
                </a:solidFill>
                <a:effectLst/>
                <a:latin typeface="Courier New" panose="02070309020205020404" pitchFamily="49" charset="0"/>
              </a:rPr>
              <a:t>eine</a:t>
            </a:r>
            <a:r>
              <a:rPr lang="en-US" b="1" i="0" dirty="0">
                <a:solidFill>
                  <a:srgbClr val="7030A0"/>
                </a:solidFill>
                <a:effectLst/>
                <a:latin typeface="Courier New" panose="02070309020205020404" pitchFamily="49" charset="0"/>
              </a:rPr>
              <a:t> Optimus Prime Action </a:t>
            </a:r>
            <a:r>
              <a:rPr lang="en-US" b="1" i="0" dirty="0" err="1">
                <a:solidFill>
                  <a:srgbClr val="7030A0"/>
                </a:solidFill>
                <a:effectLst/>
                <a:latin typeface="Courier New" panose="02070309020205020404" pitchFamily="49" charset="0"/>
              </a:rPr>
              <a:t>Figur</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aus</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Ihrem</a:t>
            </a:r>
            <a:r>
              <a:rPr lang="en-US" b="1" i="0" dirty="0">
                <a:solidFill>
                  <a:srgbClr val="7030A0"/>
                </a:solidFill>
                <a:effectLst/>
                <a:latin typeface="Courier New" panose="02070309020205020404" pitchFamily="49" charset="0"/>
              </a:rPr>
              <a:t> Online-Shop in Deutschland </a:t>
            </a:r>
            <a:r>
              <a:rPr lang="en-US" b="1" i="0" dirty="0" err="1">
                <a:solidFill>
                  <a:srgbClr val="7030A0"/>
                </a:solidFill>
                <a:effectLst/>
                <a:latin typeface="Courier New" panose="02070309020205020404" pitchFamily="49" charset="0"/>
              </a:rPr>
              <a:t>bestellt</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Leider</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als</a:t>
            </a:r>
            <a:r>
              <a:rPr lang="en-US" b="1" i="0" dirty="0">
                <a:solidFill>
                  <a:srgbClr val="7030A0"/>
                </a:solidFill>
                <a:effectLst/>
                <a:latin typeface="Courier New" panose="02070309020205020404" pitchFamily="49" charset="0"/>
              </a:rPr>
              <a:t> ich das </a:t>
            </a:r>
            <a:r>
              <a:rPr lang="en-US" b="1" i="0" dirty="0" err="1">
                <a:solidFill>
                  <a:srgbClr val="7030A0"/>
                </a:solidFill>
                <a:effectLst/>
                <a:latin typeface="Courier New" panose="02070309020205020404" pitchFamily="49" charset="0"/>
              </a:rPr>
              <a:t>Paket</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öffnete</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entdeckte</a:t>
            </a:r>
            <a:r>
              <a:rPr lang="en-US" b="1" i="0" dirty="0">
                <a:solidFill>
                  <a:srgbClr val="7030A0"/>
                </a:solidFill>
                <a:effectLst/>
                <a:latin typeface="Courier New" panose="02070309020205020404" pitchFamily="49" charset="0"/>
              </a:rPr>
              <a:t> ich </a:t>
            </a:r>
            <a:r>
              <a:rPr lang="en-US" b="1" i="0" dirty="0" err="1">
                <a:solidFill>
                  <a:srgbClr val="7030A0"/>
                </a:solidFill>
                <a:effectLst/>
                <a:latin typeface="Courier New" panose="02070309020205020404" pitchFamily="49" charset="0"/>
              </a:rPr>
              <a:t>zu</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meinem</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Entsetzen</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dass</a:t>
            </a:r>
            <a:r>
              <a:rPr lang="en-US" b="1" i="0" dirty="0">
                <a:solidFill>
                  <a:srgbClr val="7030A0"/>
                </a:solidFill>
                <a:effectLst/>
                <a:latin typeface="Courier New" panose="02070309020205020404" pitchFamily="49" charset="0"/>
              </a:rPr>
              <a:t> ich </a:t>
            </a:r>
            <a:r>
              <a:rPr lang="en-US" b="1" i="0" dirty="0" err="1">
                <a:solidFill>
                  <a:srgbClr val="7030A0"/>
                </a:solidFill>
                <a:effectLst/>
                <a:latin typeface="Courier New" panose="02070309020205020404" pitchFamily="49" charset="0"/>
              </a:rPr>
              <a:t>stattdessen</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eine</a:t>
            </a:r>
            <a:r>
              <a:rPr lang="en-US" b="1" i="0" dirty="0">
                <a:solidFill>
                  <a:srgbClr val="7030A0"/>
                </a:solidFill>
                <a:effectLst/>
                <a:latin typeface="Courier New" panose="02070309020205020404" pitchFamily="49" charset="0"/>
              </a:rPr>
              <a:t> Action </a:t>
            </a:r>
            <a:r>
              <a:rPr lang="en-US" b="1" i="0" dirty="0" err="1">
                <a:solidFill>
                  <a:srgbClr val="7030A0"/>
                </a:solidFill>
                <a:effectLst/>
                <a:latin typeface="Courier New" panose="02070309020205020404" pitchFamily="49" charset="0"/>
              </a:rPr>
              <a:t>Figur</a:t>
            </a:r>
            <a:r>
              <a:rPr lang="en-US" b="1" i="0" dirty="0">
                <a:solidFill>
                  <a:srgbClr val="7030A0"/>
                </a:solidFill>
                <a:effectLst/>
                <a:latin typeface="Courier New" panose="02070309020205020404" pitchFamily="49" charset="0"/>
              </a:rPr>
              <a:t> von Megatron </a:t>
            </a:r>
            <a:r>
              <a:rPr lang="en-US" b="1" i="0" dirty="0" err="1">
                <a:solidFill>
                  <a:srgbClr val="7030A0"/>
                </a:solidFill>
                <a:effectLst/>
                <a:latin typeface="Courier New" panose="02070309020205020404" pitchFamily="49" charset="0"/>
              </a:rPr>
              <a:t>geschickt</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worden</a:t>
            </a:r>
            <a:r>
              <a:rPr lang="en-US" b="1" i="0" dirty="0">
                <a:solidFill>
                  <a:srgbClr val="7030A0"/>
                </a:solidFill>
                <a:effectLst/>
                <a:latin typeface="Courier New" panose="02070309020205020404" pitchFamily="49" charset="0"/>
              </a:rPr>
              <a:t> war! </a:t>
            </a:r>
            <a:r>
              <a:rPr lang="en-US" b="1" i="0" dirty="0" err="1">
                <a:solidFill>
                  <a:srgbClr val="7030A0"/>
                </a:solidFill>
                <a:effectLst/>
                <a:latin typeface="Courier New" panose="02070309020205020404" pitchFamily="49" charset="0"/>
              </a:rPr>
              <a:t>Als</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lebenslanger</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Feind</a:t>
            </a:r>
            <a:r>
              <a:rPr lang="en-US" b="1" i="0" dirty="0">
                <a:solidFill>
                  <a:srgbClr val="7030A0"/>
                </a:solidFill>
                <a:effectLst/>
                <a:latin typeface="Courier New" panose="02070309020205020404" pitchFamily="49" charset="0"/>
              </a:rPr>
              <a:t> der </a:t>
            </a:r>
            <a:r>
              <a:rPr lang="en-US" b="1" i="0" dirty="0" err="1">
                <a:solidFill>
                  <a:srgbClr val="7030A0"/>
                </a:solidFill>
                <a:effectLst/>
                <a:latin typeface="Courier New" panose="02070309020205020404" pitchFamily="49" charset="0"/>
              </a:rPr>
              <a:t>Decepticons</a:t>
            </a:r>
            <a:r>
              <a:rPr lang="en-US" b="1" i="0" dirty="0">
                <a:solidFill>
                  <a:srgbClr val="7030A0"/>
                </a:solidFill>
                <a:effectLst/>
                <a:latin typeface="Courier New" panose="02070309020205020404" pitchFamily="49" charset="0"/>
              </a:rPr>
              <a:t>, Ich </a:t>
            </a:r>
            <a:r>
              <a:rPr lang="en-US" b="1" i="0" dirty="0" err="1">
                <a:solidFill>
                  <a:srgbClr val="7030A0"/>
                </a:solidFill>
                <a:effectLst/>
                <a:latin typeface="Courier New" panose="02070309020205020404" pitchFamily="49" charset="0"/>
              </a:rPr>
              <a:t>hoffe</a:t>
            </a:r>
            <a:r>
              <a:rPr lang="en-US" b="1" i="0" dirty="0">
                <a:solidFill>
                  <a:srgbClr val="7030A0"/>
                </a:solidFill>
                <a:effectLst/>
                <a:latin typeface="Courier New" panose="02070309020205020404" pitchFamily="49" charset="0"/>
              </a:rPr>
              <a:t>, Sie </a:t>
            </a:r>
            <a:r>
              <a:rPr lang="en-US" b="1" i="0" dirty="0" err="1">
                <a:solidFill>
                  <a:srgbClr val="7030A0"/>
                </a:solidFill>
                <a:effectLst/>
                <a:latin typeface="Courier New" panose="02070309020205020404" pitchFamily="49" charset="0"/>
              </a:rPr>
              <a:t>können</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mein</a:t>
            </a:r>
            <a:r>
              <a:rPr lang="en-US" b="1" i="0" dirty="0">
                <a:solidFill>
                  <a:srgbClr val="7030A0"/>
                </a:solidFill>
                <a:effectLst/>
                <a:latin typeface="Courier New" panose="02070309020205020404" pitchFamily="49" charset="0"/>
              </a:rPr>
              <a:t> Dilemma verstehen. Um das Problem </a:t>
            </a:r>
            <a:r>
              <a:rPr lang="en-US" b="1" i="0" dirty="0" err="1">
                <a:solidFill>
                  <a:srgbClr val="7030A0"/>
                </a:solidFill>
                <a:effectLst/>
                <a:latin typeface="Courier New" panose="02070309020205020404" pitchFamily="49" charset="0"/>
              </a:rPr>
              <a:t>zu</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lösen</a:t>
            </a:r>
            <a:r>
              <a:rPr lang="en-US" b="1" i="0" dirty="0">
                <a:solidFill>
                  <a:srgbClr val="7030A0"/>
                </a:solidFill>
                <a:effectLst/>
                <a:latin typeface="Courier New" panose="02070309020205020404" pitchFamily="49" charset="0"/>
              </a:rPr>
              <a:t>, Ich </a:t>
            </a:r>
            <a:r>
              <a:rPr lang="en-US" b="1" i="0" dirty="0" err="1">
                <a:solidFill>
                  <a:srgbClr val="7030A0"/>
                </a:solidFill>
                <a:effectLst/>
                <a:latin typeface="Courier New" panose="02070309020205020404" pitchFamily="49" charset="0"/>
              </a:rPr>
              <a:t>fordere</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einen</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Austausch</a:t>
            </a:r>
            <a:r>
              <a:rPr lang="en-US" b="1" i="0" dirty="0">
                <a:solidFill>
                  <a:srgbClr val="7030A0"/>
                </a:solidFill>
                <a:effectLst/>
                <a:latin typeface="Courier New" panose="02070309020205020404" pitchFamily="49" charset="0"/>
              </a:rPr>
              <a:t> von Megatron </a:t>
            </a:r>
            <a:r>
              <a:rPr lang="en-US" b="1" i="0" dirty="0" err="1">
                <a:solidFill>
                  <a:srgbClr val="7030A0"/>
                </a:solidFill>
                <a:effectLst/>
                <a:latin typeface="Courier New" panose="02070309020205020404" pitchFamily="49" charset="0"/>
              </a:rPr>
              <a:t>für</a:t>
            </a:r>
            <a:r>
              <a:rPr lang="en-US" b="1" i="0" dirty="0">
                <a:solidFill>
                  <a:srgbClr val="7030A0"/>
                </a:solidFill>
                <a:effectLst/>
                <a:latin typeface="Courier New" panose="02070309020205020404" pitchFamily="49" charset="0"/>
              </a:rPr>
              <a:t> die Optimus Prime </a:t>
            </a:r>
            <a:r>
              <a:rPr lang="en-US" b="1" i="0" dirty="0" err="1">
                <a:solidFill>
                  <a:srgbClr val="7030A0"/>
                </a:solidFill>
                <a:effectLst/>
                <a:latin typeface="Courier New" panose="02070309020205020404" pitchFamily="49" charset="0"/>
              </a:rPr>
              <a:t>Figur</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habe</a:t>
            </a:r>
            <a:r>
              <a:rPr lang="en-US" b="1" i="0" dirty="0">
                <a:solidFill>
                  <a:srgbClr val="7030A0"/>
                </a:solidFill>
                <a:effectLst/>
                <a:latin typeface="Courier New" panose="02070309020205020404" pitchFamily="49" charset="0"/>
              </a:rPr>
              <a:t> ich </a:t>
            </a:r>
            <a:r>
              <a:rPr lang="en-US" b="1" i="0" dirty="0" err="1">
                <a:solidFill>
                  <a:srgbClr val="7030A0"/>
                </a:solidFill>
                <a:effectLst/>
                <a:latin typeface="Courier New" panose="02070309020205020404" pitchFamily="49" charset="0"/>
              </a:rPr>
              <a:t>bestellt</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Anbei</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sind</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Kopien</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meiner</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Aufzeichnungen</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über</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diesen</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Kauf</a:t>
            </a:r>
            <a:r>
              <a:rPr lang="en-US" b="1" i="0" dirty="0">
                <a:solidFill>
                  <a:srgbClr val="7030A0"/>
                </a:solidFill>
                <a:effectLst/>
                <a:latin typeface="Courier New" panose="02070309020205020404" pitchFamily="49" charset="0"/>
              </a:rPr>
              <a:t>. Ich </a:t>
            </a:r>
            <a:r>
              <a:rPr lang="en-US" b="1" i="0" dirty="0" err="1">
                <a:solidFill>
                  <a:srgbClr val="7030A0"/>
                </a:solidFill>
                <a:effectLst/>
                <a:latin typeface="Courier New" panose="02070309020205020404" pitchFamily="49" charset="0"/>
              </a:rPr>
              <a:t>erwarte</a:t>
            </a:r>
            <a:r>
              <a:rPr lang="en-US" b="1" i="0" dirty="0">
                <a:solidFill>
                  <a:srgbClr val="7030A0"/>
                </a:solidFill>
                <a:effectLst/>
                <a:latin typeface="Courier New" panose="02070309020205020404" pitchFamily="49" charset="0"/>
              </a:rPr>
              <a:t>, bald von </a:t>
            </a:r>
            <a:r>
              <a:rPr lang="en-US" b="1" i="0" dirty="0" err="1">
                <a:solidFill>
                  <a:srgbClr val="7030A0"/>
                </a:solidFill>
                <a:effectLst/>
                <a:latin typeface="Courier New" panose="02070309020205020404" pitchFamily="49" charset="0"/>
              </a:rPr>
              <a:t>Ihnen</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zu</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hören</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Aufrichtig</a:t>
            </a:r>
            <a:r>
              <a:rPr lang="en-US" b="1" i="0" dirty="0">
                <a:solidFill>
                  <a:srgbClr val="7030A0"/>
                </a:solidFill>
                <a:effectLst/>
                <a:latin typeface="Courier New" panose="02070309020205020404" pitchFamily="49" charset="0"/>
              </a:rPr>
              <a:t>, Bumblebee.</a:t>
            </a:r>
            <a:endParaRPr lang="en-US" b="1" dirty="0">
              <a:solidFill>
                <a:srgbClr val="7030A0"/>
              </a:solidFill>
            </a:endParaRPr>
          </a:p>
        </p:txBody>
      </p:sp>
    </p:spTree>
    <p:extLst>
      <p:ext uri="{BB962C8B-B14F-4D97-AF65-F5344CB8AC3E}">
        <p14:creationId xmlns:p14="http://schemas.microsoft.com/office/powerpoint/2010/main" val="16258915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84</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69433" y="6401789"/>
            <a:ext cx="10152091" cy="400110"/>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a:p>
            <a:pPr algn="ctr"/>
            <a:r>
              <a:rPr lang="en-US" sz="1000" dirty="0">
                <a:hlinkClick r:id="rId2"/>
              </a:rPr>
              <a:t>https://github.com/nlp-with-transformers/notebooks</a:t>
            </a:r>
            <a:endParaRPr lang="en-US" sz="1000" dirty="0"/>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Text Generation</a:t>
            </a:r>
            <a:endParaRPr lang="en-US" sz="2700" dirty="0"/>
          </a:p>
        </p:txBody>
      </p:sp>
      <p:sp>
        <p:nvSpPr>
          <p:cNvPr id="6" name="TextBox 5">
            <a:extLst>
              <a:ext uri="{FF2B5EF4-FFF2-40B4-BE49-F238E27FC236}">
                <a16:creationId xmlns:a16="http://schemas.microsoft.com/office/drawing/2014/main" id="{4B29DF19-418C-3C42-9019-714D49F5870A}"/>
              </a:ext>
            </a:extLst>
          </p:cNvPr>
          <p:cNvSpPr txBox="1"/>
          <p:nvPr/>
        </p:nvSpPr>
        <p:spPr>
          <a:xfrm>
            <a:off x="320824" y="1282637"/>
            <a:ext cx="11649307" cy="830997"/>
          </a:xfrm>
          <a:prstGeom prst="rect">
            <a:avLst/>
          </a:prstGeom>
          <a:solidFill>
            <a:schemeClr val="accent4">
              <a:lumMod val="20000"/>
              <a:lumOff val="80000"/>
            </a:schemeClr>
          </a:solidFill>
        </p:spPr>
        <p:txBody>
          <a:bodyPr wrap="square">
            <a:spAutoFit/>
          </a:bodyPr>
          <a:lstStyle/>
          <a:p>
            <a:r>
              <a:rPr lang="en-US" sz="2400" b="1" dirty="0">
                <a:solidFill>
                  <a:srgbClr val="AF00DB"/>
                </a:solidFill>
                <a:effectLst/>
                <a:latin typeface="Courier New" panose="02070309020205020404" pitchFamily="49" charset="0"/>
              </a:rPr>
              <a:t>from</a:t>
            </a:r>
            <a:r>
              <a:rPr lang="en-US" sz="2400" b="1" dirty="0">
                <a:solidFill>
                  <a:srgbClr val="000000"/>
                </a:solidFill>
                <a:effectLst/>
                <a:latin typeface="Courier New" panose="02070309020205020404" pitchFamily="49" charset="0"/>
              </a:rPr>
              <a:t> transformers </a:t>
            </a:r>
            <a:r>
              <a:rPr lang="en-US" sz="2400" b="1" dirty="0">
                <a:solidFill>
                  <a:srgbClr val="AF00DB"/>
                </a:solidFill>
                <a:effectLst/>
                <a:latin typeface="Courier New" panose="02070309020205020404" pitchFamily="49" charset="0"/>
              </a:rPr>
              <a:t>import</a:t>
            </a:r>
            <a:r>
              <a:rPr lang="en-US" sz="2400" b="1" dirty="0">
                <a:solidFill>
                  <a:srgbClr val="000000"/>
                </a:solidFill>
                <a:effectLst/>
                <a:latin typeface="Courier New" panose="02070309020205020404" pitchFamily="49" charset="0"/>
              </a:rPr>
              <a:t> </a:t>
            </a:r>
            <a:r>
              <a:rPr lang="en-US" sz="2400" b="1" dirty="0" err="1">
                <a:solidFill>
                  <a:srgbClr val="000000"/>
                </a:solidFill>
                <a:effectLst/>
                <a:latin typeface="Courier New" panose="02070309020205020404" pitchFamily="49" charset="0"/>
              </a:rPr>
              <a:t>set_seed</a:t>
            </a:r>
            <a:endParaRPr lang="en-US" sz="2400" b="1" dirty="0">
              <a:solidFill>
                <a:srgbClr val="000000"/>
              </a:solidFill>
              <a:effectLst/>
              <a:latin typeface="Courier New" panose="02070309020205020404" pitchFamily="49" charset="0"/>
            </a:endParaRPr>
          </a:p>
          <a:p>
            <a:r>
              <a:rPr lang="en-US" sz="2400" b="1" dirty="0" err="1">
                <a:solidFill>
                  <a:srgbClr val="000000"/>
                </a:solidFill>
                <a:effectLst/>
                <a:latin typeface="Courier New" panose="02070309020205020404" pitchFamily="49" charset="0"/>
              </a:rPr>
              <a:t>set_seed</a:t>
            </a:r>
            <a:r>
              <a:rPr lang="en-US" sz="2400" b="1" dirty="0">
                <a:solidFill>
                  <a:srgbClr val="000000"/>
                </a:solidFill>
                <a:effectLst/>
                <a:latin typeface="Courier New" panose="02070309020205020404" pitchFamily="49" charset="0"/>
              </a:rPr>
              <a:t>(</a:t>
            </a:r>
            <a:r>
              <a:rPr lang="en-US" sz="2400" b="1" dirty="0">
                <a:solidFill>
                  <a:srgbClr val="09885A"/>
                </a:solidFill>
                <a:effectLst/>
                <a:latin typeface="Courier New" panose="02070309020205020404" pitchFamily="49" charset="0"/>
              </a:rPr>
              <a:t>42</a:t>
            </a:r>
            <a:r>
              <a:rPr lang="en-US" sz="2400" b="1" dirty="0">
                <a:solidFill>
                  <a:srgbClr val="000000"/>
                </a:solidFill>
                <a:effectLst/>
                <a:latin typeface="Courier New" panose="02070309020205020404" pitchFamily="49" charset="0"/>
              </a:rPr>
              <a:t>) </a:t>
            </a:r>
            <a:r>
              <a:rPr lang="en-US" sz="2400" b="1" dirty="0">
                <a:solidFill>
                  <a:srgbClr val="008000"/>
                </a:solidFill>
                <a:effectLst/>
                <a:latin typeface="Courier New" panose="02070309020205020404" pitchFamily="49" charset="0"/>
              </a:rPr>
              <a:t># Set the seed to get reproducible results</a:t>
            </a:r>
            <a:endParaRPr lang="en-US" sz="2400" b="1" dirty="0">
              <a:solidFill>
                <a:srgbClr val="000000"/>
              </a:solidFill>
              <a:effectLst/>
              <a:latin typeface="Courier New" panose="02070309020205020404" pitchFamily="49" charset="0"/>
            </a:endParaRPr>
          </a:p>
        </p:txBody>
      </p:sp>
      <p:sp>
        <p:nvSpPr>
          <p:cNvPr id="8" name="TextBox 7">
            <a:extLst>
              <a:ext uri="{FF2B5EF4-FFF2-40B4-BE49-F238E27FC236}">
                <a16:creationId xmlns:a16="http://schemas.microsoft.com/office/drawing/2014/main" id="{5C1F6AE4-4A1E-E442-8ED7-603FD486E14F}"/>
              </a:ext>
            </a:extLst>
          </p:cNvPr>
          <p:cNvSpPr txBox="1"/>
          <p:nvPr/>
        </p:nvSpPr>
        <p:spPr>
          <a:xfrm>
            <a:off x="320824" y="2181414"/>
            <a:ext cx="11649307" cy="1846659"/>
          </a:xfrm>
          <a:prstGeom prst="rect">
            <a:avLst/>
          </a:prstGeom>
          <a:solidFill>
            <a:schemeClr val="accent4">
              <a:lumMod val="20000"/>
              <a:lumOff val="80000"/>
            </a:schemeClr>
          </a:solidFill>
        </p:spPr>
        <p:txBody>
          <a:bodyPr wrap="square">
            <a:spAutoFit/>
          </a:bodyPr>
          <a:lstStyle/>
          <a:p>
            <a:r>
              <a:rPr lang="en-US" sz="2400" b="1" dirty="0">
                <a:solidFill>
                  <a:srgbClr val="000000"/>
                </a:solidFill>
                <a:effectLst/>
                <a:latin typeface="Courier New" panose="02070309020205020404" pitchFamily="49" charset="0"/>
              </a:rPr>
              <a:t>generator = pipeline(</a:t>
            </a:r>
            <a:r>
              <a:rPr lang="en-US" sz="2400" b="1" dirty="0">
                <a:solidFill>
                  <a:srgbClr val="A31515"/>
                </a:solidFill>
                <a:effectLst/>
                <a:latin typeface="Courier New" panose="02070309020205020404" pitchFamily="49" charset="0"/>
              </a:rPr>
              <a:t>"text-generation"</a:t>
            </a:r>
            <a:r>
              <a:rPr lang="en-US" sz="2400" b="1" dirty="0">
                <a:solidFill>
                  <a:srgbClr val="000000"/>
                </a:solidFill>
                <a:effectLst/>
                <a:latin typeface="Courier New" panose="02070309020205020404" pitchFamily="49" charset="0"/>
              </a:rPr>
              <a:t>)</a:t>
            </a:r>
          </a:p>
          <a:p>
            <a:r>
              <a:rPr lang="en-US" b="1" dirty="0">
                <a:solidFill>
                  <a:srgbClr val="000000"/>
                </a:solidFill>
                <a:effectLst/>
                <a:latin typeface="Courier New" panose="02070309020205020404" pitchFamily="49" charset="0"/>
              </a:rPr>
              <a:t>response = </a:t>
            </a:r>
            <a:r>
              <a:rPr lang="en-US" b="1" dirty="0">
                <a:solidFill>
                  <a:srgbClr val="A31515"/>
                </a:solidFill>
                <a:effectLst/>
                <a:latin typeface="Courier New" panose="02070309020205020404" pitchFamily="49" charset="0"/>
              </a:rPr>
              <a:t>"Dear Bumblebee, I am sorry to hear that your order was mixed up."</a:t>
            </a:r>
            <a:endParaRPr lang="en-US" b="1" dirty="0">
              <a:solidFill>
                <a:srgbClr val="000000"/>
              </a:solidFill>
              <a:effectLst/>
              <a:latin typeface="Courier New" panose="02070309020205020404" pitchFamily="49" charset="0"/>
            </a:endParaRPr>
          </a:p>
          <a:p>
            <a:r>
              <a:rPr lang="en-US" sz="2400" b="1" dirty="0">
                <a:solidFill>
                  <a:srgbClr val="000000"/>
                </a:solidFill>
                <a:effectLst/>
                <a:latin typeface="Courier New" panose="02070309020205020404" pitchFamily="49" charset="0"/>
              </a:rPr>
              <a:t>prompt = text + </a:t>
            </a:r>
            <a:r>
              <a:rPr lang="en-US" sz="2400" b="1" dirty="0">
                <a:solidFill>
                  <a:srgbClr val="A31515"/>
                </a:solidFill>
                <a:effectLst/>
                <a:latin typeface="Courier New" panose="02070309020205020404" pitchFamily="49" charset="0"/>
              </a:rPr>
              <a:t>"\n\</a:t>
            </a:r>
            <a:r>
              <a:rPr lang="en-US" sz="2400" b="1" dirty="0" err="1">
                <a:solidFill>
                  <a:srgbClr val="A31515"/>
                </a:solidFill>
                <a:effectLst/>
                <a:latin typeface="Courier New" panose="02070309020205020404" pitchFamily="49" charset="0"/>
              </a:rPr>
              <a:t>nCustomer</a:t>
            </a:r>
            <a:r>
              <a:rPr lang="en-US" sz="2400" b="1" dirty="0">
                <a:solidFill>
                  <a:srgbClr val="A31515"/>
                </a:solidFill>
                <a:effectLst/>
                <a:latin typeface="Courier New" panose="02070309020205020404" pitchFamily="49" charset="0"/>
              </a:rPr>
              <a:t> service response:\n"</a:t>
            </a:r>
            <a:r>
              <a:rPr lang="en-US" sz="2400" b="1" dirty="0">
                <a:solidFill>
                  <a:srgbClr val="000000"/>
                </a:solidFill>
                <a:effectLst/>
                <a:latin typeface="Courier New" panose="02070309020205020404" pitchFamily="49" charset="0"/>
              </a:rPr>
              <a:t> + response</a:t>
            </a:r>
          </a:p>
          <a:p>
            <a:r>
              <a:rPr lang="en-US" sz="2400" b="1" dirty="0">
                <a:solidFill>
                  <a:srgbClr val="000000"/>
                </a:solidFill>
                <a:effectLst/>
                <a:latin typeface="Courier New" panose="02070309020205020404" pitchFamily="49" charset="0"/>
              </a:rPr>
              <a:t>outputs = generator(prompt, </a:t>
            </a:r>
            <a:r>
              <a:rPr lang="en-US" sz="2400" b="1" dirty="0" err="1">
                <a:solidFill>
                  <a:srgbClr val="000000"/>
                </a:solidFill>
                <a:effectLst/>
                <a:latin typeface="Courier New" panose="02070309020205020404" pitchFamily="49" charset="0"/>
              </a:rPr>
              <a:t>max_length</a:t>
            </a:r>
            <a:r>
              <a:rPr lang="en-US" sz="2400" b="1" dirty="0">
                <a:solidFill>
                  <a:srgbClr val="000000"/>
                </a:solidFill>
                <a:effectLst/>
                <a:latin typeface="Courier New" panose="02070309020205020404" pitchFamily="49" charset="0"/>
              </a:rPr>
              <a:t>=</a:t>
            </a:r>
            <a:r>
              <a:rPr lang="en-US" sz="2400" b="1" dirty="0">
                <a:solidFill>
                  <a:srgbClr val="09885A"/>
                </a:solidFill>
                <a:effectLst/>
                <a:latin typeface="Courier New" panose="02070309020205020404" pitchFamily="49" charset="0"/>
              </a:rPr>
              <a:t>200</a:t>
            </a:r>
            <a:r>
              <a:rPr lang="en-US" sz="2400" b="1" dirty="0">
                <a:solidFill>
                  <a:srgbClr val="000000"/>
                </a:solidFill>
                <a:effectLst/>
                <a:latin typeface="Courier New" panose="02070309020205020404" pitchFamily="49" charset="0"/>
              </a:rPr>
              <a:t>)</a:t>
            </a:r>
          </a:p>
          <a:p>
            <a:r>
              <a:rPr lang="en-US" sz="2400" b="1" dirty="0">
                <a:solidFill>
                  <a:srgbClr val="795E26"/>
                </a:solidFill>
                <a:effectLst/>
                <a:latin typeface="Courier New" panose="02070309020205020404" pitchFamily="49" charset="0"/>
              </a:rPr>
              <a:t>print</a:t>
            </a:r>
            <a:r>
              <a:rPr lang="en-US" sz="2400" b="1" dirty="0">
                <a:solidFill>
                  <a:srgbClr val="000000"/>
                </a:solidFill>
                <a:effectLst/>
                <a:latin typeface="Courier New" panose="02070309020205020404" pitchFamily="49" charset="0"/>
              </a:rPr>
              <a:t>(outputs[</a:t>
            </a:r>
            <a:r>
              <a:rPr lang="en-US" sz="2400" b="1" dirty="0">
                <a:solidFill>
                  <a:srgbClr val="09885A"/>
                </a:solidFill>
                <a:effectLst/>
                <a:latin typeface="Courier New" panose="02070309020205020404" pitchFamily="49" charset="0"/>
              </a:rPr>
              <a:t>0</a:t>
            </a:r>
            <a:r>
              <a:rPr lang="en-US" sz="2400" b="1" dirty="0">
                <a:solidFill>
                  <a:srgbClr val="000000"/>
                </a:solidFill>
                <a:effectLst/>
                <a:latin typeface="Courier New" panose="02070309020205020404" pitchFamily="49" charset="0"/>
              </a:rPr>
              <a:t>][</a:t>
            </a:r>
            <a:r>
              <a:rPr lang="en-US" sz="2400" b="1" dirty="0">
                <a:solidFill>
                  <a:srgbClr val="A31515"/>
                </a:solidFill>
                <a:effectLst/>
                <a:latin typeface="Courier New" panose="02070309020205020404" pitchFamily="49" charset="0"/>
              </a:rPr>
              <a:t>'</a:t>
            </a:r>
            <a:r>
              <a:rPr lang="en-US" sz="2400" b="1" dirty="0" err="1">
                <a:solidFill>
                  <a:srgbClr val="A31515"/>
                </a:solidFill>
                <a:effectLst/>
                <a:latin typeface="Courier New" panose="02070309020205020404" pitchFamily="49" charset="0"/>
              </a:rPr>
              <a:t>generated_text</a:t>
            </a:r>
            <a:r>
              <a:rPr lang="en-US" sz="2400" b="1" dirty="0">
                <a:solidFill>
                  <a:srgbClr val="A31515"/>
                </a:solidFill>
                <a:effectLst/>
                <a:latin typeface="Courier New" panose="02070309020205020404" pitchFamily="49" charset="0"/>
              </a:rPr>
              <a:t>'</a:t>
            </a:r>
            <a:r>
              <a:rPr lang="en-US" sz="2400" b="1" dirty="0">
                <a:solidFill>
                  <a:srgbClr val="000000"/>
                </a:solidFill>
                <a:effectLst/>
                <a:latin typeface="Courier New" panose="02070309020205020404" pitchFamily="49" charset="0"/>
              </a:rPr>
              <a:t>])</a:t>
            </a:r>
          </a:p>
        </p:txBody>
      </p:sp>
      <p:sp>
        <p:nvSpPr>
          <p:cNvPr id="10" name="TextBox 9">
            <a:extLst>
              <a:ext uri="{FF2B5EF4-FFF2-40B4-BE49-F238E27FC236}">
                <a16:creationId xmlns:a16="http://schemas.microsoft.com/office/drawing/2014/main" id="{F6EE7D27-4C64-4A44-AF23-4B13010B60DF}"/>
              </a:ext>
            </a:extLst>
          </p:cNvPr>
          <p:cNvSpPr txBox="1"/>
          <p:nvPr/>
        </p:nvSpPr>
        <p:spPr>
          <a:xfrm>
            <a:off x="320824" y="4114976"/>
            <a:ext cx="11222180" cy="2246769"/>
          </a:xfrm>
          <a:prstGeom prst="rect">
            <a:avLst/>
          </a:prstGeom>
          <a:noFill/>
        </p:spPr>
        <p:txBody>
          <a:bodyPr wrap="square">
            <a:spAutoFit/>
          </a:bodyPr>
          <a:lstStyle/>
          <a:p>
            <a:r>
              <a:rPr lang="en-US" sz="2000" b="1" i="0" dirty="0">
                <a:solidFill>
                  <a:srgbClr val="212121"/>
                </a:solidFill>
                <a:effectLst/>
                <a:latin typeface="Courier New" panose="02070309020205020404" pitchFamily="49" charset="0"/>
              </a:rPr>
              <a:t>Customer service response: </a:t>
            </a:r>
          </a:p>
          <a:p>
            <a:r>
              <a:rPr lang="en-US" sz="2000" b="1" i="0" dirty="0">
                <a:solidFill>
                  <a:srgbClr val="C00000"/>
                </a:solidFill>
                <a:effectLst/>
                <a:latin typeface="Courier New" panose="02070309020205020404" pitchFamily="49" charset="0"/>
              </a:rPr>
              <a:t>Dear Bumblebee, I am sorry to hear that your order was mixed up.</a:t>
            </a:r>
            <a:r>
              <a:rPr lang="en-US" sz="2000" b="1" i="0" dirty="0">
                <a:solidFill>
                  <a:srgbClr val="212121"/>
                </a:solidFill>
                <a:effectLst/>
                <a:latin typeface="Courier New" panose="02070309020205020404" pitchFamily="49" charset="0"/>
              </a:rPr>
              <a:t> </a:t>
            </a:r>
            <a:r>
              <a:rPr lang="en-US" sz="2000" b="1" i="0" dirty="0">
                <a:solidFill>
                  <a:srgbClr val="7030A0"/>
                </a:solidFill>
                <a:effectLst/>
                <a:latin typeface="Courier New" panose="02070309020205020404" pitchFamily="49" charset="0"/>
              </a:rPr>
              <a:t>The order was completely mislabeled, which is very common in our online store, but I can appreciate it because it was my understanding from this site and our customer service of the previous day that your order was not made correct in our mind and that we are in a process of resolving this matter. We can assure you that your order</a:t>
            </a:r>
            <a:endParaRPr lang="en-US" sz="2000" b="1" dirty="0">
              <a:solidFill>
                <a:srgbClr val="7030A0"/>
              </a:solidFill>
            </a:endParaRPr>
          </a:p>
        </p:txBody>
      </p:sp>
    </p:spTree>
    <p:extLst>
      <p:ext uri="{BB962C8B-B14F-4D97-AF65-F5344CB8AC3E}">
        <p14:creationId xmlns:p14="http://schemas.microsoft.com/office/powerpoint/2010/main" val="397689849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85</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69433" y="6401789"/>
            <a:ext cx="10152091" cy="400110"/>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a:p>
            <a:pPr algn="ctr"/>
            <a:r>
              <a:rPr lang="en-US" sz="1000" dirty="0">
                <a:hlinkClick r:id="rId2"/>
              </a:rPr>
              <a:t>https://github.com/nlp-with-transformers/notebooks</a:t>
            </a:r>
            <a:endParaRPr lang="en-US" sz="1000" dirty="0"/>
          </a:p>
        </p:txBody>
      </p:sp>
      <p:sp>
        <p:nvSpPr>
          <p:cNvPr id="5" name="TextBox 4">
            <a:extLst>
              <a:ext uri="{FF2B5EF4-FFF2-40B4-BE49-F238E27FC236}">
                <a16:creationId xmlns:a16="http://schemas.microsoft.com/office/drawing/2014/main" id="{EFFFFC3B-95EB-164A-9A3A-DE6CF6F0E599}"/>
              </a:ext>
            </a:extLst>
          </p:cNvPr>
          <p:cNvSpPr txBox="1"/>
          <p:nvPr/>
        </p:nvSpPr>
        <p:spPr>
          <a:xfrm>
            <a:off x="320824" y="4114976"/>
            <a:ext cx="11222180" cy="2246769"/>
          </a:xfrm>
          <a:prstGeom prst="rect">
            <a:avLst/>
          </a:prstGeom>
          <a:noFill/>
        </p:spPr>
        <p:txBody>
          <a:bodyPr wrap="square">
            <a:spAutoFit/>
          </a:bodyPr>
          <a:lstStyle/>
          <a:p>
            <a:r>
              <a:rPr lang="en-US" sz="2000" b="1" i="0" dirty="0">
                <a:solidFill>
                  <a:srgbClr val="212121"/>
                </a:solidFill>
                <a:effectLst/>
                <a:latin typeface="Courier New" panose="02070309020205020404" pitchFamily="49" charset="0"/>
              </a:rPr>
              <a:t>Customer service response: </a:t>
            </a:r>
          </a:p>
          <a:p>
            <a:r>
              <a:rPr lang="en-US" sz="2000" b="1" i="0" dirty="0">
                <a:solidFill>
                  <a:srgbClr val="C00000"/>
                </a:solidFill>
                <a:effectLst/>
                <a:latin typeface="Courier New" panose="02070309020205020404" pitchFamily="49" charset="0"/>
              </a:rPr>
              <a:t>Dear Bumblebee, I am sorry to hear that your order was mixed up.</a:t>
            </a:r>
            <a:r>
              <a:rPr lang="en-US" sz="2000" b="1" i="0" dirty="0">
                <a:solidFill>
                  <a:srgbClr val="212121"/>
                </a:solidFill>
                <a:effectLst/>
                <a:latin typeface="Courier New" panose="02070309020205020404" pitchFamily="49" charset="0"/>
              </a:rPr>
              <a:t> </a:t>
            </a:r>
            <a:r>
              <a:rPr lang="en-US" sz="2000" b="1" i="0" dirty="0">
                <a:solidFill>
                  <a:srgbClr val="7030A0"/>
                </a:solidFill>
                <a:effectLst/>
                <a:latin typeface="Courier New" panose="02070309020205020404" pitchFamily="49" charset="0"/>
              </a:rPr>
              <a:t>The order was completely mislabeled, which is very common in our online store, but I can appreciate it because it was my understanding from this site and our customer service of the previous day that your order was not made correct in our mind and that we are in a process of resolving this matter. We can assure you that your order</a:t>
            </a:r>
            <a:endParaRPr lang="en-US" sz="2000" b="1" dirty="0">
              <a:solidFill>
                <a:srgbClr val="7030A0"/>
              </a:solidFill>
            </a:endParaRPr>
          </a:p>
        </p:txBody>
      </p:sp>
      <p:sp>
        <p:nvSpPr>
          <p:cNvPr id="8" name="Title 1">
            <a:extLst>
              <a:ext uri="{FF2B5EF4-FFF2-40B4-BE49-F238E27FC236}">
                <a16:creationId xmlns:a16="http://schemas.microsoft.com/office/drawing/2014/main" id="{7EE81946-CF92-3A44-88AC-8C74A8BB269C}"/>
              </a:ext>
            </a:extLst>
          </p:cNvPr>
          <p:cNvSpPr>
            <a:spLocks noGrp="1"/>
          </p:cNvSpPr>
          <p:nvPr>
            <p:ph type="title"/>
          </p:nvPr>
        </p:nvSpPr>
        <p:spPr>
          <a:xfrm>
            <a:off x="534389" y="135105"/>
            <a:ext cx="11222181" cy="837662"/>
          </a:xfrm>
        </p:spPr>
        <p:txBody>
          <a:bodyPr>
            <a:normAutofit/>
          </a:bodyPr>
          <a:lstStyle/>
          <a:p>
            <a:r>
              <a:rPr lang="en-US" dirty="0"/>
              <a:t>Text Generation</a:t>
            </a:r>
            <a:endParaRPr lang="en-US" sz="2700" dirty="0"/>
          </a:p>
        </p:txBody>
      </p:sp>
      <p:sp>
        <p:nvSpPr>
          <p:cNvPr id="10" name="TextBox 9">
            <a:extLst>
              <a:ext uri="{FF2B5EF4-FFF2-40B4-BE49-F238E27FC236}">
                <a16:creationId xmlns:a16="http://schemas.microsoft.com/office/drawing/2014/main" id="{2982D40B-F6CB-0242-8729-4C94D3E31103}"/>
              </a:ext>
            </a:extLst>
          </p:cNvPr>
          <p:cNvSpPr txBox="1"/>
          <p:nvPr/>
        </p:nvSpPr>
        <p:spPr>
          <a:xfrm>
            <a:off x="320824" y="1212960"/>
            <a:ext cx="11222180" cy="2554545"/>
          </a:xfrm>
          <a:prstGeom prst="rect">
            <a:avLst/>
          </a:prstGeom>
          <a:noFill/>
        </p:spPr>
        <p:txBody>
          <a:bodyPr wrap="square">
            <a:spAutoFit/>
          </a:bodyPr>
          <a:lstStyle/>
          <a:p>
            <a:r>
              <a:rPr lang="en-US" sz="2000" b="1" i="0" dirty="0">
                <a:solidFill>
                  <a:schemeClr val="accent6">
                    <a:lumMod val="75000"/>
                  </a:schemeClr>
                </a:solidFill>
                <a:effectLst/>
                <a:latin typeface="Courier New" panose="02070309020205020404" pitchFamily="49" charset="0"/>
              </a:rPr>
              <a:t>Dear Amazon, last week I ordered an Optimus Prime action figure from your online store in Germany. Unfortunately, when I opened the package, I discovered to my horror that I had been sent an action figure of Megatron instead! As a lifelong enemy of the </a:t>
            </a:r>
            <a:r>
              <a:rPr lang="en-US" sz="2000" b="1" i="0" dirty="0" err="1">
                <a:solidFill>
                  <a:schemeClr val="accent6">
                    <a:lumMod val="75000"/>
                  </a:schemeClr>
                </a:solidFill>
                <a:effectLst/>
                <a:latin typeface="Courier New" panose="02070309020205020404" pitchFamily="49" charset="0"/>
              </a:rPr>
              <a:t>Decepticons</a:t>
            </a:r>
            <a:r>
              <a:rPr lang="en-US" sz="2000" b="1" i="0" dirty="0">
                <a:solidFill>
                  <a:schemeClr val="accent6">
                    <a:lumMod val="75000"/>
                  </a:schemeClr>
                </a:solidFill>
                <a:effectLst/>
                <a:latin typeface="Courier New" panose="02070309020205020404" pitchFamily="49" charset="0"/>
              </a:rPr>
              <a:t>, I hope you can understand my dilemma. To resolve the issue, I demand an exchange of Megatron for the Optimus Prime figure I ordered. Enclosed are copies of my records concerning this purchase. I expect to hear from you soon. Sincerely, Bumblebee.</a:t>
            </a:r>
            <a:endParaRPr lang="en-US" sz="2000" b="1" dirty="0">
              <a:solidFill>
                <a:schemeClr val="accent6">
                  <a:lumMod val="75000"/>
                </a:schemeClr>
              </a:solidFill>
            </a:endParaRPr>
          </a:p>
        </p:txBody>
      </p:sp>
    </p:spTree>
    <p:extLst>
      <p:ext uri="{BB962C8B-B14F-4D97-AF65-F5344CB8AC3E}">
        <p14:creationId xmlns:p14="http://schemas.microsoft.com/office/powerpoint/2010/main" val="83228074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68C918E-213F-C04F-B507-9C1A5CAFA54D}"/>
              </a:ext>
            </a:extLst>
          </p:cNvPr>
          <p:cNvSpPr>
            <a:spLocks noGrp="1"/>
          </p:cNvSpPr>
          <p:nvPr>
            <p:ph type="sldNum" sz="quarter" idx="12"/>
          </p:nvPr>
        </p:nvSpPr>
        <p:spPr/>
        <p:txBody>
          <a:bodyPr/>
          <a:lstStyle/>
          <a:p>
            <a:pPr>
              <a:defRPr/>
            </a:pPr>
            <a:fld id="{E78C9E75-97FD-45D9-8ED3-955348887BB1}" type="slidenum">
              <a:rPr lang="zh-TW" altLang="en-US" smtClean="0"/>
              <a:pPr>
                <a:defRPr/>
              </a:pPr>
              <a:t>86</a:t>
            </a:fld>
            <a:endParaRPr lang="zh-TW" altLang="en-US"/>
          </a:p>
        </p:txBody>
      </p:sp>
      <p:sp>
        <p:nvSpPr>
          <p:cNvPr id="9" name="Title 1">
            <a:extLst>
              <a:ext uri="{FF2B5EF4-FFF2-40B4-BE49-F238E27FC236}">
                <a16:creationId xmlns:a16="http://schemas.microsoft.com/office/drawing/2014/main" id="{05A7E26A-9D08-9B44-885A-EBEB17B6D29E}"/>
              </a:ext>
            </a:extLst>
          </p:cNvPr>
          <p:cNvSpPr>
            <a:spLocks noGrp="1"/>
          </p:cNvSpPr>
          <p:nvPr>
            <p:ph type="title"/>
          </p:nvPr>
        </p:nvSpPr>
        <p:spPr>
          <a:xfrm>
            <a:off x="1510747" y="1"/>
            <a:ext cx="9245443" cy="662843"/>
          </a:xfrm>
        </p:spPr>
        <p:txBody>
          <a:bodyPr>
            <a:normAutofit fontScale="90000"/>
          </a:bodyPr>
          <a:lstStyle/>
          <a:p>
            <a:r>
              <a:rPr lang="en-US" b="1" dirty="0">
                <a:solidFill>
                  <a:schemeClr val="accent1"/>
                </a:solidFill>
              </a:rPr>
              <a:t>Python in Google </a:t>
            </a:r>
            <a:r>
              <a:rPr lang="en-US" b="1" dirty="0" err="1">
                <a:solidFill>
                  <a:schemeClr val="accent1"/>
                </a:solidFill>
              </a:rPr>
              <a:t>Colab</a:t>
            </a:r>
            <a:r>
              <a:rPr lang="en-US" b="1" dirty="0">
                <a:solidFill>
                  <a:schemeClr val="accent1"/>
                </a:solidFill>
              </a:rPr>
              <a:t> (Python101)</a:t>
            </a:r>
          </a:p>
        </p:txBody>
      </p:sp>
      <p:sp>
        <p:nvSpPr>
          <p:cNvPr id="10" name="Rectangle 9">
            <a:extLst>
              <a:ext uri="{FF2B5EF4-FFF2-40B4-BE49-F238E27FC236}">
                <a16:creationId xmlns:a16="http://schemas.microsoft.com/office/drawing/2014/main" id="{16273DF9-BB84-414A-8E5C-84B5B27598B9}"/>
              </a:ext>
            </a:extLst>
          </p:cNvPr>
          <p:cNvSpPr/>
          <p:nvPr/>
        </p:nvSpPr>
        <p:spPr>
          <a:xfrm>
            <a:off x="1631504" y="662843"/>
            <a:ext cx="8928992" cy="369332"/>
          </a:xfrm>
          <a:prstGeom prst="rect">
            <a:avLst/>
          </a:prstGeom>
        </p:spPr>
        <p:txBody>
          <a:bodyPr wrap="square">
            <a:spAutoFit/>
          </a:bodyPr>
          <a:lstStyle/>
          <a:p>
            <a:pPr algn="ctr"/>
            <a:r>
              <a:rPr lang="en-US" dirty="0">
                <a:hlinkClick r:id="rId2"/>
              </a:rPr>
              <a:t>https://colab.research.google.com/drive/1FEG6DnGvwfUbeo4zJ1zTunjMqf2RkCrT</a:t>
            </a:r>
            <a:endParaRPr lang="en-US" dirty="0"/>
          </a:p>
        </p:txBody>
      </p:sp>
      <p:sp>
        <p:nvSpPr>
          <p:cNvPr id="7" name="Rectangle 6">
            <a:extLst>
              <a:ext uri="{FF2B5EF4-FFF2-40B4-BE49-F238E27FC236}">
                <a16:creationId xmlns:a16="http://schemas.microsoft.com/office/drawing/2014/main" id="{FC4467A0-4827-A846-8266-C0616F9F0C5C}"/>
              </a:ext>
            </a:extLst>
          </p:cNvPr>
          <p:cNvSpPr/>
          <p:nvPr/>
        </p:nvSpPr>
        <p:spPr>
          <a:xfrm>
            <a:off x="3863753" y="6488668"/>
            <a:ext cx="4070025" cy="400110"/>
          </a:xfrm>
          <a:prstGeom prst="rect">
            <a:avLst/>
          </a:prstGeom>
        </p:spPr>
        <p:txBody>
          <a:bodyPr wrap="none">
            <a:spAutoFit/>
          </a:bodyPr>
          <a:lstStyle/>
          <a:p>
            <a:pPr algn="ctr"/>
            <a:r>
              <a:rPr lang="en-US" altLang="zh-TW" sz="2000" dirty="0">
                <a:latin typeface="Calibri" charset="0"/>
                <a:ea typeface="標楷體" charset="-120"/>
                <a:hlinkClick r:id="rId3"/>
              </a:rPr>
              <a:t>https://tinyurl.com/aintpupython101</a:t>
            </a:r>
            <a:endParaRPr lang="en-US" sz="2000" dirty="0"/>
          </a:p>
        </p:txBody>
      </p:sp>
      <p:pic>
        <p:nvPicPr>
          <p:cNvPr id="8" name="Picture 7">
            <a:extLst>
              <a:ext uri="{FF2B5EF4-FFF2-40B4-BE49-F238E27FC236}">
                <a16:creationId xmlns:a16="http://schemas.microsoft.com/office/drawing/2014/main" id="{5FAD8758-D903-0E46-9CAC-FB39DED6CB05}"/>
              </a:ext>
            </a:extLst>
          </p:cNvPr>
          <p:cNvPicPr>
            <a:picLocks noChangeAspect="1"/>
          </p:cNvPicPr>
          <p:nvPr/>
        </p:nvPicPr>
        <p:blipFill>
          <a:blip r:embed="rId4"/>
          <a:stretch>
            <a:fillRect/>
          </a:stretch>
        </p:blipFill>
        <p:spPr>
          <a:xfrm>
            <a:off x="1077951" y="1082613"/>
            <a:ext cx="10029091" cy="5441225"/>
          </a:xfrm>
          <a:prstGeom prst="rect">
            <a:avLst/>
          </a:prstGeom>
        </p:spPr>
      </p:pic>
    </p:spTree>
    <p:extLst>
      <p:ext uri="{BB962C8B-B14F-4D97-AF65-F5344CB8AC3E}">
        <p14:creationId xmlns:p14="http://schemas.microsoft.com/office/powerpoint/2010/main" val="229987384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4389" y="135104"/>
            <a:ext cx="11222181" cy="1150357"/>
          </a:xfrm>
        </p:spPr>
        <p:txBody>
          <a:bodyPr>
            <a:normAutofit fontScale="90000"/>
          </a:bodyPr>
          <a:lstStyle/>
          <a:p>
            <a:r>
              <a:rPr lang="en-US" altLang="zh-TW" sz="9600" dirty="0">
                <a:solidFill>
                  <a:schemeClr val="accent1"/>
                </a:solidFill>
                <a:latin typeface="Calibri" charset="0"/>
                <a:ea typeface="標楷體" charset="-120"/>
              </a:rPr>
              <a:t>Summary</a:t>
            </a:r>
            <a:endParaRPr lang="en-US" sz="12000" dirty="0">
              <a:solidFill>
                <a:schemeClr val="accent1"/>
              </a:solidFill>
            </a:endParaRP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87</a:t>
            </a:fld>
            <a:endParaRPr lang="zh-TW" altLang="en-US"/>
          </a:p>
        </p:txBody>
      </p:sp>
      <p:sp>
        <p:nvSpPr>
          <p:cNvPr id="8" name="Content Placeholder 2">
            <a:extLst>
              <a:ext uri="{FF2B5EF4-FFF2-40B4-BE49-F238E27FC236}">
                <a16:creationId xmlns:a16="http://schemas.microsoft.com/office/drawing/2014/main" id="{73410D27-DF51-AC4D-846D-112B9120815F}"/>
              </a:ext>
            </a:extLst>
          </p:cNvPr>
          <p:cNvSpPr>
            <a:spLocks noGrp="1"/>
          </p:cNvSpPr>
          <p:nvPr>
            <p:ph idx="1"/>
          </p:nvPr>
        </p:nvSpPr>
        <p:spPr>
          <a:xfrm>
            <a:off x="520321" y="1459371"/>
            <a:ext cx="11222181" cy="5088629"/>
          </a:xfrm>
        </p:spPr>
        <p:txBody>
          <a:bodyPr>
            <a:normAutofit fontScale="92500"/>
          </a:bodyPr>
          <a:lstStyle/>
          <a:p>
            <a:r>
              <a:rPr lang="en-US" sz="4400" dirty="0">
                <a:solidFill>
                  <a:schemeClr val="accent1"/>
                </a:solidFill>
              </a:rPr>
              <a:t>Natural Language Processing with Transformers</a:t>
            </a:r>
          </a:p>
          <a:p>
            <a:pPr lvl="1"/>
            <a:r>
              <a:rPr lang="en-US" sz="3600" dirty="0">
                <a:solidFill>
                  <a:schemeClr val="accent1"/>
                </a:solidFill>
              </a:rPr>
              <a:t>Transformer (Attention is All You Need) </a:t>
            </a:r>
          </a:p>
          <a:p>
            <a:pPr lvl="1"/>
            <a:r>
              <a:rPr lang="en-US" sz="3600" dirty="0">
                <a:solidFill>
                  <a:schemeClr val="accent1"/>
                </a:solidFill>
              </a:rPr>
              <a:t>Encoder-Decoder</a:t>
            </a:r>
          </a:p>
          <a:p>
            <a:pPr lvl="1"/>
            <a:r>
              <a:rPr lang="en-US" sz="3600" dirty="0">
                <a:solidFill>
                  <a:schemeClr val="accent1"/>
                </a:solidFill>
              </a:rPr>
              <a:t>Attention Mechanisms</a:t>
            </a:r>
          </a:p>
          <a:p>
            <a:pPr lvl="1"/>
            <a:r>
              <a:rPr lang="en-US" sz="3600" dirty="0">
                <a:solidFill>
                  <a:schemeClr val="accent1"/>
                </a:solidFill>
              </a:rPr>
              <a:t>Transfer Learning in NLP</a:t>
            </a:r>
          </a:p>
          <a:p>
            <a:pPr lvl="1"/>
            <a:r>
              <a:rPr lang="en-US" sz="3600" dirty="0">
                <a:solidFill>
                  <a:schemeClr val="accent1"/>
                </a:solidFill>
              </a:rPr>
              <a:t>BERT: Pre-training of Deep Bidirectional Transformers for Language Understanding</a:t>
            </a:r>
            <a:endParaRPr lang="en-US" sz="4000" dirty="0">
              <a:solidFill>
                <a:schemeClr val="accent1"/>
              </a:solidFill>
            </a:endParaRPr>
          </a:p>
          <a:p>
            <a:pPr lvl="1"/>
            <a:endParaRPr lang="en-US" sz="3600" dirty="0">
              <a:solidFill>
                <a:schemeClr val="accent1"/>
              </a:solidFill>
            </a:endParaRPr>
          </a:p>
        </p:txBody>
      </p:sp>
    </p:spTree>
    <p:extLst>
      <p:ext uri="{BB962C8B-B14F-4D97-AF65-F5344CB8AC3E}">
        <p14:creationId xmlns:p14="http://schemas.microsoft.com/office/powerpoint/2010/main" val="260360599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標題 1"/>
          <p:cNvSpPr>
            <a:spLocks noGrp="1"/>
          </p:cNvSpPr>
          <p:nvPr>
            <p:ph type="title"/>
          </p:nvPr>
        </p:nvSpPr>
        <p:spPr>
          <a:xfrm>
            <a:off x="1981200" y="117576"/>
            <a:ext cx="8229600" cy="719137"/>
          </a:xfrm>
        </p:spPr>
        <p:txBody>
          <a:bodyPr>
            <a:normAutofit fontScale="90000"/>
          </a:bodyPr>
          <a:lstStyle/>
          <a:p>
            <a:pPr eaLnBrk="1" hangingPunct="1"/>
            <a:r>
              <a:rPr lang="en-US" altLang="zh-TW" dirty="0">
                <a:solidFill>
                  <a:srgbClr val="4F81BD"/>
                </a:solidFill>
                <a:latin typeface="Calibri" charset="0"/>
                <a:ea typeface="標楷體" charset="-120"/>
              </a:rPr>
              <a:t>References</a:t>
            </a:r>
            <a:endParaRPr lang="zh-TW" altLang="en-US" dirty="0">
              <a:solidFill>
                <a:srgbClr val="4F81BD"/>
              </a:solidFill>
              <a:latin typeface="Calibri" charset="0"/>
              <a:ea typeface="標楷體" charset="-120"/>
            </a:endParaRPr>
          </a:p>
        </p:txBody>
      </p:sp>
      <p:sp>
        <p:nvSpPr>
          <p:cNvPr id="144386" name="內容版面配置區 2"/>
          <p:cNvSpPr>
            <a:spLocks noGrp="1"/>
          </p:cNvSpPr>
          <p:nvPr>
            <p:ph idx="1"/>
          </p:nvPr>
        </p:nvSpPr>
        <p:spPr>
          <a:xfrm>
            <a:off x="365760" y="836712"/>
            <a:ext cx="11409473" cy="6021288"/>
          </a:xfrm>
        </p:spPr>
        <p:txBody>
          <a:bodyPr>
            <a:normAutofit lnSpcReduction="10000"/>
          </a:bodyPr>
          <a:lstStyle/>
          <a:p>
            <a:pPr>
              <a:lnSpc>
                <a:spcPct val="120000"/>
              </a:lnSpc>
              <a:spcAft>
                <a:spcPts val="0"/>
              </a:spcAft>
            </a:pPr>
            <a:r>
              <a:rPr lang="en-US" altLang="zh-TW" sz="1400" b="0" dirty="0">
                <a:latin typeface="Calibri" charset="0"/>
                <a:ea typeface="標楷體" charset="-120"/>
              </a:rPr>
              <a:t>Lewis Tunstall, Leandro von Werra, and Thomas Wolf (2022), Natural Language Processing with Transformers:  Building Language Applications with Hugging Face,  O'Reilly Media.</a:t>
            </a:r>
          </a:p>
          <a:p>
            <a:pPr>
              <a:lnSpc>
                <a:spcPct val="120000"/>
              </a:lnSpc>
              <a:spcAft>
                <a:spcPts val="0"/>
              </a:spcAft>
            </a:pPr>
            <a:r>
              <a:rPr lang="en-US" altLang="zh-TW" sz="1400" b="0" dirty="0">
                <a:latin typeface="Calibri" charset="0"/>
                <a:ea typeface="標楷體" charset="-120"/>
              </a:rPr>
              <a:t>Denis Rothman (2021), Transformers for Natural Language Processing: Build innovative deep neural network architectures for NLP with Python, </a:t>
            </a:r>
            <a:r>
              <a:rPr lang="en-US" altLang="zh-TW" sz="1400" b="0" dirty="0" err="1">
                <a:latin typeface="Calibri" charset="0"/>
                <a:ea typeface="標楷體" charset="-120"/>
              </a:rPr>
              <a:t>PyTorch</a:t>
            </a:r>
            <a:r>
              <a:rPr lang="en-US" altLang="zh-TW" sz="1400" b="0" dirty="0">
                <a:latin typeface="Calibri" charset="0"/>
                <a:ea typeface="標楷體" charset="-120"/>
              </a:rPr>
              <a:t>, TensorFlow, BERT, </a:t>
            </a:r>
            <a:r>
              <a:rPr lang="en-US" altLang="zh-TW" sz="1400" b="0" dirty="0" err="1">
                <a:latin typeface="Calibri" charset="0"/>
                <a:ea typeface="標楷體" charset="-120"/>
              </a:rPr>
              <a:t>RoBERTa</a:t>
            </a:r>
            <a:r>
              <a:rPr lang="en-US" altLang="zh-TW" sz="1400" b="0" dirty="0">
                <a:latin typeface="Calibri" charset="0"/>
                <a:ea typeface="標楷體" charset="-120"/>
              </a:rPr>
              <a:t>, and more, </a:t>
            </a:r>
            <a:r>
              <a:rPr lang="en-US" altLang="zh-TW" sz="1400" b="0" dirty="0" err="1">
                <a:latin typeface="Calibri" charset="0"/>
                <a:ea typeface="標楷體" charset="-120"/>
              </a:rPr>
              <a:t>Packt</a:t>
            </a:r>
            <a:r>
              <a:rPr lang="en-US" altLang="zh-TW" sz="1400" b="0" dirty="0">
                <a:latin typeface="Calibri" charset="0"/>
                <a:ea typeface="標楷體" charset="-120"/>
              </a:rPr>
              <a:t> Publishing.</a:t>
            </a:r>
          </a:p>
          <a:p>
            <a:pPr>
              <a:lnSpc>
                <a:spcPct val="120000"/>
              </a:lnSpc>
              <a:spcAft>
                <a:spcPts val="0"/>
              </a:spcAft>
            </a:pPr>
            <a:r>
              <a:rPr lang="en-US" altLang="zh-TW" sz="1400" b="0" dirty="0" err="1">
                <a:latin typeface="Calibri" charset="0"/>
                <a:ea typeface="標楷體" charset="-120"/>
              </a:rPr>
              <a:t>Savaş</a:t>
            </a:r>
            <a:r>
              <a:rPr lang="en-US" altLang="zh-TW" sz="1400" b="0" dirty="0">
                <a:latin typeface="Calibri" charset="0"/>
                <a:ea typeface="標楷體" charset="-120"/>
              </a:rPr>
              <a:t> </a:t>
            </a:r>
            <a:r>
              <a:rPr lang="en-US" altLang="zh-TW" sz="1400" b="0" dirty="0" err="1">
                <a:latin typeface="Calibri" charset="0"/>
                <a:ea typeface="標楷體" charset="-120"/>
              </a:rPr>
              <a:t>Yıldırım</a:t>
            </a:r>
            <a:r>
              <a:rPr lang="en-US" altLang="zh-TW" sz="1400" b="0" dirty="0">
                <a:latin typeface="Calibri" charset="0"/>
                <a:ea typeface="標楷體" charset="-120"/>
              </a:rPr>
              <a:t> and </a:t>
            </a:r>
            <a:r>
              <a:rPr lang="en-US" altLang="zh-TW" sz="1400" b="0" dirty="0" err="1">
                <a:latin typeface="Calibri" charset="0"/>
                <a:ea typeface="標楷體" charset="-120"/>
              </a:rPr>
              <a:t>Meysam</a:t>
            </a:r>
            <a:r>
              <a:rPr lang="en-US" altLang="zh-TW" sz="1400" b="0" dirty="0">
                <a:latin typeface="Calibri" charset="0"/>
                <a:ea typeface="標楷體" charset="-120"/>
              </a:rPr>
              <a:t> </a:t>
            </a:r>
            <a:r>
              <a:rPr lang="en-US" altLang="zh-TW" sz="1400" b="0" dirty="0" err="1">
                <a:latin typeface="Calibri" charset="0"/>
                <a:ea typeface="標楷體" charset="-120"/>
              </a:rPr>
              <a:t>Asgari-Chenaghlu</a:t>
            </a:r>
            <a:r>
              <a:rPr lang="en-US" altLang="zh-TW" sz="1400" b="0" dirty="0">
                <a:latin typeface="Calibri" charset="0"/>
                <a:ea typeface="標楷體" charset="-120"/>
              </a:rPr>
              <a:t> (2021), Mastering Transformers: Build state-of-the-art models from scratch with advanced natural language processing techniques, </a:t>
            </a:r>
            <a:r>
              <a:rPr lang="en-US" altLang="zh-TW" sz="1400" b="0" dirty="0" err="1">
                <a:latin typeface="Calibri" charset="0"/>
                <a:ea typeface="標楷體" charset="-120"/>
              </a:rPr>
              <a:t>Packt</a:t>
            </a:r>
            <a:r>
              <a:rPr lang="en-US" altLang="zh-TW" sz="1400" b="0" dirty="0">
                <a:latin typeface="Calibri" charset="0"/>
                <a:ea typeface="標楷體" charset="-120"/>
              </a:rPr>
              <a:t> Publishing.</a:t>
            </a:r>
          </a:p>
          <a:p>
            <a:pPr>
              <a:lnSpc>
                <a:spcPct val="120000"/>
              </a:lnSpc>
              <a:spcAft>
                <a:spcPts val="0"/>
              </a:spcAft>
            </a:pPr>
            <a:r>
              <a:rPr lang="en-US" altLang="zh-TW" sz="1400" b="0" dirty="0">
                <a:latin typeface="Calibri" charset="0"/>
                <a:ea typeface="標楷體" charset="-120"/>
              </a:rPr>
              <a:t>Sowmya </a:t>
            </a:r>
            <a:r>
              <a:rPr lang="en-US" altLang="zh-TW" sz="1400" b="0" dirty="0" err="1">
                <a:latin typeface="Calibri" charset="0"/>
                <a:ea typeface="標楷體" charset="-120"/>
              </a:rPr>
              <a:t>Vajjala</a:t>
            </a:r>
            <a:r>
              <a:rPr lang="en-US" altLang="zh-TW" sz="1400" b="0" dirty="0">
                <a:latin typeface="Calibri" charset="0"/>
                <a:ea typeface="標楷體" charset="-120"/>
              </a:rPr>
              <a:t>, Bodhisattwa Majumder, Anuj Gupta (2020), Practical Natural Language Processing: A Comprehensive Guide to Building Real-World NLP Systems, O'Reilly Media.</a:t>
            </a:r>
          </a:p>
          <a:p>
            <a:pPr eaLnBrk="1" hangingPunct="1">
              <a:lnSpc>
                <a:spcPct val="120000"/>
              </a:lnSpc>
              <a:spcAft>
                <a:spcPts val="0"/>
              </a:spcAft>
            </a:pPr>
            <a:r>
              <a:rPr lang="en-US" altLang="zh-TW" sz="1400" b="0" dirty="0">
                <a:latin typeface="Calibri" charset="0"/>
                <a:ea typeface="標楷體" charset="-120"/>
              </a:rPr>
              <a:t>Ramesh Sharda, </a:t>
            </a:r>
            <a:r>
              <a:rPr lang="en-US" altLang="zh-TW" sz="1400" b="0" dirty="0" err="1">
                <a:latin typeface="Calibri" charset="0"/>
                <a:ea typeface="標楷體" charset="-120"/>
              </a:rPr>
              <a:t>Dursun</a:t>
            </a:r>
            <a:r>
              <a:rPr lang="en-US" altLang="zh-TW" sz="1400" b="0" dirty="0">
                <a:latin typeface="Calibri" charset="0"/>
                <a:ea typeface="標楷體" charset="-120"/>
              </a:rPr>
              <a:t> </a:t>
            </a:r>
            <a:r>
              <a:rPr lang="en-US" altLang="zh-TW" sz="1400" b="0" dirty="0" err="1">
                <a:latin typeface="Calibri" charset="0"/>
                <a:ea typeface="標楷體" charset="-120"/>
              </a:rPr>
              <a:t>Delen</a:t>
            </a:r>
            <a:r>
              <a:rPr lang="en-US" altLang="zh-TW" sz="1400" b="0" dirty="0">
                <a:latin typeface="Calibri" charset="0"/>
                <a:ea typeface="標楷體" charset="-120"/>
              </a:rPr>
              <a:t>, and Efraim Turban (2017), Business Intelligence, Analytics, and Data Science: A Managerial Perspective, 4th Edition, Pearson.</a:t>
            </a:r>
          </a:p>
          <a:p>
            <a:pPr eaLnBrk="1" hangingPunct="1">
              <a:lnSpc>
                <a:spcPct val="120000"/>
              </a:lnSpc>
              <a:spcAft>
                <a:spcPts val="0"/>
              </a:spcAft>
            </a:pPr>
            <a:r>
              <a:rPr lang="en-US" altLang="zh-TW" sz="1400" b="0" dirty="0" err="1">
                <a:latin typeface="Calibri" charset="0"/>
                <a:ea typeface="標楷體" charset="-120"/>
              </a:rPr>
              <a:t>Dipanjan</a:t>
            </a:r>
            <a:r>
              <a:rPr lang="en-US" altLang="zh-TW" sz="1400" b="0" dirty="0">
                <a:latin typeface="Calibri" charset="0"/>
                <a:ea typeface="標楷體" charset="-120"/>
              </a:rPr>
              <a:t> Sarkar (2019), Text Analytics with Python: A Practitioner’s Guide to Natural Language Processing, Second Edition. </a:t>
            </a:r>
            <a:r>
              <a:rPr lang="en-US" altLang="zh-TW" sz="1400" b="0" dirty="0" err="1">
                <a:latin typeface="Calibri" charset="0"/>
                <a:ea typeface="標楷體" charset="-120"/>
              </a:rPr>
              <a:t>APress</a:t>
            </a:r>
            <a:r>
              <a:rPr lang="en-US" altLang="zh-TW" sz="1400" b="0" dirty="0">
                <a:latin typeface="Calibri" charset="0"/>
                <a:ea typeface="標楷體" charset="-120"/>
              </a:rPr>
              <a:t>. </a:t>
            </a:r>
          </a:p>
          <a:p>
            <a:pPr eaLnBrk="1" hangingPunct="1">
              <a:lnSpc>
                <a:spcPct val="120000"/>
              </a:lnSpc>
              <a:spcAft>
                <a:spcPts val="0"/>
              </a:spcAft>
            </a:pPr>
            <a:r>
              <a:rPr lang="en-US" altLang="zh-TW" sz="1400" b="0" dirty="0">
                <a:latin typeface="Calibri" charset="0"/>
                <a:ea typeface="標楷體" charset="-120"/>
              </a:rPr>
              <a:t>Benjamin Bengfort, Rebecca </a:t>
            </a:r>
            <a:r>
              <a:rPr lang="en-US" altLang="zh-TW" sz="1400" b="0" dirty="0" err="1">
                <a:latin typeface="Calibri" charset="0"/>
                <a:ea typeface="標楷體" charset="-120"/>
              </a:rPr>
              <a:t>Bilbro</a:t>
            </a:r>
            <a:r>
              <a:rPr lang="en-US" altLang="zh-TW" sz="1400" b="0" dirty="0">
                <a:latin typeface="Calibri" charset="0"/>
                <a:ea typeface="標楷體" charset="-120"/>
              </a:rPr>
              <a:t>, and Tony Ojeda (2018), Applied Text Analysis with Python: </a:t>
            </a:r>
            <a:br>
              <a:rPr lang="en-US" altLang="zh-TW" sz="1400" b="0" dirty="0">
                <a:latin typeface="Calibri" charset="0"/>
                <a:ea typeface="標楷體" charset="-120"/>
              </a:rPr>
            </a:br>
            <a:r>
              <a:rPr lang="en-US" altLang="zh-TW" sz="1400" b="0" dirty="0">
                <a:latin typeface="Calibri" charset="0"/>
                <a:ea typeface="標楷體" charset="-120"/>
              </a:rPr>
              <a:t>Enabling Language-Aware Data Products with Machine Learning, O’Reilly. </a:t>
            </a:r>
          </a:p>
          <a:p>
            <a:pPr eaLnBrk="1" hangingPunct="1">
              <a:lnSpc>
                <a:spcPct val="120000"/>
              </a:lnSpc>
              <a:spcAft>
                <a:spcPts val="0"/>
              </a:spcAft>
            </a:pPr>
            <a:r>
              <a:rPr lang="en-US" altLang="zh-TW" sz="1400" b="0" dirty="0" err="1">
                <a:latin typeface="Calibri" charset="0"/>
                <a:ea typeface="標楷體" charset="-120"/>
              </a:rPr>
              <a:t>Charu</a:t>
            </a:r>
            <a:r>
              <a:rPr lang="en-US" altLang="zh-TW" sz="1400" b="0" dirty="0">
                <a:latin typeface="Calibri" charset="0"/>
                <a:ea typeface="標楷體" charset="-120"/>
              </a:rPr>
              <a:t> C. Aggarwal (2018), Machine Learning for Text, Springer.</a:t>
            </a:r>
          </a:p>
          <a:p>
            <a:pPr eaLnBrk="1" hangingPunct="1">
              <a:lnSpc>
                <a:spcPct val="120000"/>
              </a:lnSpc>
              <a:spcAft>
                <a:spcPts val="0"/>
              </a:spcAft>
            </a:pPr>
            <a:r>
              <a:rPr lang="en-US" altLang="zh-TW" sz="1400" b="0" dirty="0">
                <a:latin typeface="Calibri" charset="0"/>
                <a:ea typeface="標楷體" charset="-120"/>
              </a:rPr>
              <a:t>Gabe </a:t>
            </a:r>
            <a:r>
              <a:rPr lang="en-US" altLang="zh-TW" sz="1400" b="0" dirty="0" err="1">
                <a:latin typeface="Calibri" charset="0"/>
                <a:ea typeface="標楷體" charset="-120"/>
              </a:rPr>
              <a:t>Ignatow</a:t>
            </a:r>
            <a:r>
              <a:rPr lang="en-US" altLang="zh-TW" sz="1400" b="0" dirty="0">
                <a:latin typeface="Calibri" charset="0"/>
                <a:ea typeface="標楷體" charset="-120"/>
              </a:rPr>
              <a:t> and Rada F. </a:t>
            </a:r>
            <a:r>
              <a:rPr lang="en-US" altLang="zh-TW" sz="1400" b="0" dirty="0" err="1">
                <a:latin typeface="Calibri" charset="0"/>
                <a:ea typeface="標楷體" charset="-120"/>
              </a:rPr>
              <a:t>Mihalcea</a:t>
            </a:r>
            <a:r>
              <a:rPr lang="en-US" altLang="zh-TW" sz="1400" b="0" dirty="0">
                <a:latin typeface="Calibri" charset="0"/>
                <a:ea typeface="標楷體" charset="-120"/>
              </a:rPr>
              <a:t> (2017), An Introduction to Text Mining: Research Design, Data Collection, and Analysis, SAGE Publications.</a:t>
            </a:r>
          </a:p>
          <a:p>
            <a:pPr eaLnBrk="1" hangingPunct="1">
              <a:lnSpc>
                <a:spcPct val="120000"/>
              </a:lnSpc>
              <a:spcAft>
                <a:spcPts val="0"/>
              </a:spcAft>
            </a:pPr>
            <a:r>
              <a:rPr lang="en-US" altLang="zh-TW" sz="1400" b="0" dirty="0">
                <a:latin typeface="Calibri" charset="0"/>
                <a:ea typeface="標楷體" charset="-120"/>
              </a:rPr>
              <a:t>Rajesh Arumugam (2018), Hands-On Natural Language Processing with Python: A practical guide to applying deep learning architectures to your NLP applications, </a:t>
            </a:r>
            <a:r>
              <a:rPr lang="en-US" altLang="zh-TW" sz="1400" b="0" dirty="0" err="1">
                <a:latin typeface="Calibri" charset="0"/>
                <a:ea typeface="標楷體" charset="-120"/>
              </a:rPr>
              <a:t>Packt</a:t>
            </a:r>
            <a:r>
              <a:rPr lang="en-US" altLang="zh-TW" sz="1400" b="0" dirty="0">
                <a:latin typeface="Calibri" charset="0"/>
                <a:ea typeface="標楷體" charset="-120"/>
              </a:rPr>
              <a:t>.</a:t>
            </a:r>
            <a:endParaRPr lang="en-US" altLang="en-US" sz="1400" b="0" dirty="0">
              <a:latin typeface="Calibri" charset="0"/>
              <a:ea typeface="標楷體" charset="-120"/>
            </a:endParaRPr>
          </a:p>
          <a:p>
            <a:pPr eaLnBrk="1" hangingPunct="1">
              <a:lnSpc>
                <a:spcPct val="120000"/>
              </a:lnSpc>
              <a:spcAft>
                <a:spcPts val="0"/>
              </a:spcAft>
            </a:pPr>
            <a:r>
              <a:rPr lang="en-US" altLang="zh-TW" sz="1400" b="0" dirty="0">
                <a:latin typeface="Calibri" charset="0"/>
                <a:ea typeface="標楷體" charset="-120"/>
              </a:rPr>
              <a:t>Jake </a:t>
            </a:r>
            <a:r>
              <a:rPr lang="en-US" altLang="zh-TW" sz="1400" b="0" dirty="0" err="1">
                <a:latin typeface="Calibri" charset="0"/>
                <a:ea typeface="標楷體" charset="-120"/>
              </a:rPr>
              <a:t>VanderPlas</a:t>
            </a:r>
            <a:r>
              <a:rPr lang="en-US" altLang="zh-TW" sz="1400" b="0" dirty="0">
                <a:latin typeface="Calibri" charset="0"/>
                <a:ea typeface="標楷體" charset="-120"/>
              </a:rPr>
              <a:t> (2016), Python Data Science Handbook: Essential Tools for Working with Data, O'Reilly Media.</a:t>
            </a:r>
          </a:p>
          <a:p>
            <a:pPr eaLnBrk="1" hangingPunct="1">
              <a:lnSpc>
                <a:spcPct val="120000"/>
              </a:lnSpc>
              <a:spcAft>
                <a:spcPts val="0"/>
              </a:spcAft>
            </a:pPr>
            <a:r>
              <a:rPr lang="en-US" altLang="zh-TW" sz="1400" b="0" dirty="0">
                <a:latin typeface="Calibri" charset="0"/>
                <a:ea typeface="標楷體" charset="-120"/>
              </a:rPr>
              <a:t>Devlin, Jacob, Ming-Wei Chang, Kenton Lee, and Kristina Toutanova (2018). "BERT: Pre-training of Deep Bidirectional Transformers for Language Understanding." </a:t>
            </a:r>
            <a:r>
              <a:rPr lang="en-US" altLang="zh-TW" sz="1400" b="0" dirty="0" err="1">
                <a:latin typeface="Calibri" charset="0"/>
                <a:ea typeface="標楷體" charset="-120"/>
              </a:rPr>
              <a:t>arXiv</a:t>
            </a:r>
            <a:r>
              <a:rPr lang="en-US" altLang="zh-TW" sz="1400" b="0" dirty="0">
                <a:latin typeface="Calibri" charset="0"/>
                <a:ea typeface="標楷體" charset="-120"/>
              </a:rPr>
              <a:t> preprint arXiv:1810.04805.</a:t>
            </a:r>
            <a:endParaRPr lang="en-US" sz="1400" b="0" dirty="0"/>
          </a:p>
          <a:p>
            <a:pPr eaLnBrk="1" hangingPunct="1">
              <a:lnSpc>
                <a:spcPct val="120000"/>
              </a:lnSpc>
              <a:spcAft>
                <a:spcPts val="0"/>
              </a:spcAft>
            </a:pPr>
            <a:r>
              <a:rPr lang="en-US" sz="1400" b="0" dirty="0"/>
              <a:t>The Super Duper NLP Repo, </a:t>
            </a:r>
            <a:r>
              <a:rPr lang="en-US" sz="1400" b="0" dirty="0">
                <a:hlinkClick r:id="rId2"/>
              </a:rPr>
              <a:t>https://notebooks.quantumstat.com/</a:t>
            </a:r>
            <a:endParaRPr lang="en-US" sz="1400" b="0" dirty="0"/>
          </a:p>
          <a:p>
            <a:pPr>
              <a:lnSpc>
                <a:spcPct val="120000"/>
              </a:lnSpc>
              <a:spcAft>
                <a:spcPts val="0"/>
              </a:spcAft>
            </a:pPr>
            <a:r>
              <a:rPr lang="en-US" sz="1400" b="0" dirty="0"/>
              <a:t>Jay </a:t>
            </a:r>
            <a:r>
              <a:rPr lang="en-US" sz="1400" b="0" dirty="0" err="1"/>
              <a:t>Alammar</a:t>
            </a:r>
            <a:r>
              <a:rPr lang="en-US" sz="1400" b="0" dirty="0"/>
              <a:t> (2018), The Illustrated Transformer, </a:t>
            </a:r>
            <a:r>
              <a:rPr lang="en-US" sz="1400" b="0" dirty="0">
                <a:hlinkClick r:id="rId3"/>
              </a:rPr>
              <a:t>http://jalammar.github.io/illustrated-transformer/</a:t>
            </a:r>
            <a:endParaRPr lang="en-US" sz="1400" b="0" dirty="0"/>
          </a:p>
          <a:p>
            <a:pPr>
              <a:lnSpc>
                <a:spcPct val="120000"/>
              </a:lnSpc>
              <a:spcAft>
                <a:spcPts val="0"/>
              </a:spcAft>
            </a:pPr>
            <a:r>
              <a:rPr lang="en-US" sz="1400" b="0" dirty="0"/>
              <a:t>Jay </a:t>
            </a:r>
            <a:r>
              <a:rPr lang="en-US" sz="1400" b="0" dirty="0" err="1"/>
              <a:t>Alammar</a:t>
            </a:r>
            <a:r>
              <a:rPr lang="en-US" sz="1400" b="0" dirty="0"/>
              <a:t> (2019), A Visual Guide to Using BERT for the First Time, </a:t>
            </a:r>
            <a:r>
              <a:rPr lang="en-US" sz="1400" b="0" dirty="0">
                <a:hlinkClick r:id="rId4"/>
              </a:rPr>
              <a:t>http://jalammar.github.io/a-visual-guide-to-using-bert-for-the-first-time/</a:t>
            </a:r>
            <a:endParaRPr lang="en-US" sz="1400" b="0" dirty="0"/>
          </a:p>
          <a:p>
            <a:pPr>
              <a:lnSpc>
                <a:spcPct val="120000"/>
              </a:lnSpc>
              <a:spcAft>
                <a:spcPts val="0"/>
              </a:spcAft>
            </a:pPr>
            <a:r>
              <a:rPr lang="en-US" sz="1400" b="0" dirty="0"/>
              <a:t>NLP with Transformer, </a:t>
            </a:r>
            <a:r>
              <a:rPr lang="en-US" sz="1400" b="0" dirty="0">
                <a:hlinkClick r:id="rId5"/>
              </a:rPr>
              <a:t>https://github.com/nlp-with-transformers/notebooks</a:t>
            </a:r>
            <a:endParaRPr lang="en-US" sz="1400" b="0" dirty="0"/>
          </a:p>
          <a:p>
            <a:pPr eaLnBrk="1" hangingPunct="1">
              <a:lnSpc>
                <a:spcPct val="120000"/>
              </a:lnSpc>
              <a:spcAft>
                <a:spcPts val="0"/>
              </a:spcAft>
            </a:pPr>
            <a:r>
              <a:rPr lang="en-US" altLang="zh-TW" sz="1400" b="0" dirty="0">
                <a:latin typeface="Calibri" charset="0"/>
                <a:ea typeface="標楷體" charset="-120"/>
              </a:rPr>
              <a:t>Min-</a:t>
            </a:r>
            <a:r>
              <a:rPr lang="en-US" altLang="zh-TW" sz="1400" b="0" dirty="0" err="1">
                <a:latin typeface="Calibri" charset="0"/>
                <a:ea typeface="標楷體" charset="-120"/>
              </a:rPr>
              <a:t>Yuh</a:t>
            </a:r>
            <a:r>
              <a:rPr lang="en-US" altLang="zh-TW" sz="1400" b="0" dirty="0">
                <a:latin typeface="Calibri" charset="0"/>
                <a:ea typeface="標楷體" charset="-120"/>
              </a:rPr>
              <a:t> Day (2022), Python 101, </a:t>
            </a:r>
            <a:r>
              <a:rPr lang="en-US" altLang="zh-TW" sz="1400" b="0" dirty="0">
                <a:latin typeface="Calibri" charset="0"/>
                <a:ea typeface="標楷體" charset="-120"/>
                <a:hlinkClick r:id="rId6"/>
              </a:rPr>
              <a:t>https://tinyurl.com/aintpupython101</a:t>
            </a:r>
            <a:endParaRPr lang="en-US" altLang="zh-TW" sz="1200" b="0" dirty="0">
              <a:latin typeface="Calibri" charset="0"/>
              <a:ea typeface="標楷體" charset="-120"/>
            </a:endParaRPr>
          </a:p>
          <a:p>
            <a:pPr marL="0" indent="0">
              <a:buNone/>
            </a:pPr>
            <a:endParaRPr lang="en-US" altLang="zh-TW" sz="1400" b="0" dirty="0">
              <a:latin typeface="Calibri" charset="0"/>
              <a:ea typeface="標楷體" charset="-120"/>
            </a:endParaRPr>
          </a:p>
        </p:txBody>
      </p:sp>
      <p:sp>
        <p:nvSpPr>
          <p:cNvPr id="144387"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fld id="{0F9B038A-02CF-644D-BAD5-0819065A699B}" type="slidenum">
              <a:rPr kumimoji="0" lang="zh-TW" altLang="en-US" sz="1200">
                <a:solidFill>
                  <a:srgbClr val="898989"/>
                </a:solidFill>
                <a:latin typeface="Calibri" charset="0"/>
                <a:ea typeface="MS PGothic" charset="-128"/>
              </a:rPr>
              <a:pPr eaLnBrk="1" hangingPunct="1"/>
              <a:t>88</a:t>
            </a:fld>
            <a:endParaRPr kumimoji="0" lang="zh-TW" altLang="en-US" sz="1200">
              <a:solidFill>
                <a:srgbClr val="898989"/>
              </a:solidFill>
              <a:latin typeface="Calibri" charset="0"/>
              <a:ea typeface="MS PGothic" charset="-128"/>
            </a:endParaRPr>
          </a:p>
        </p:txBody>
      </p:sp>
    </p:spTree>
    <p:extLst>
      <p:ext uri="{BB962C8B-B14F-4D97-AF65-F5344CB8AC3E}">
        <p14:creationId xmlns:p14="http://schemas.microsoft.com/office/powerpoint/2010/main" val="42207293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E6EBB-669D-B74B-B604-33E43217F4A6}"/>
              </a:ext>
            </a:extLst>
          </p:cNvPr>
          <p:cNvSpPr>
            <a:spLocks noGrp="1"/>
          </p:cNvSpPr>
          <p:nvPr>
            <p:ph type="title"/>
          </p:nvPr>
        </p:nvSpPr>
        <p:spPr>
          <a:xfrm>
            <a:off x="780986" y="56101"/>
            <a:ext cx="10630029" cy="1079868"/>
          </a:xfrm>
        </p:spPr>
        <p:txBody>
          <a:bodyPr>
            <a:normAutofit fontScale="90000"/>
          </a:bodyPr>
          <a:lstStyle/>
          <a:p>
            <a:r>
              <a:rPr lang="en-US" dirty="0">
                <a:solidFill>
                  <a:schemeClr val="accent1"/>
                </a:solidFill>
              </a:rPr>
              <a:t>Transformer (Attention is All You Need) </a:t>
            </a:r>
            <a:br>
              <a:rPr lang="en-US" dirty="0">
                <a:solidFill>
                  <a:schemeClr val="accent1"/>
                </a:solidFill>
              </a:rPr>
            </a:br>
            <a:r>
              <a:rPr lang="en-US" sz="2400" dirty="0">
                <a:solidFill>
                  <a:schemeClr val="accent1"/>
                </a:solidFill>
              </a:rPr>
              <a:t>(Vaswani et al., 2017)</a:t>
            </a:r>
          </a:p>
        </p:txBody>
      </p:sp>
      <p:sp>
        <p:nvSpPr>
          <p:cNvPr id="4" name="Slide Number Placeholder 3">
            <a:extLst>
              <a:ext uri="{FF2B5EF4-FFF2-40B4-BE49-F238E27FC236}">
                <a16:creationId xmlns:a16="http://schemas.microsoft.com/office/drawing/2014/main" id="{7AC479B0-F51A-B74A-8DB8-1939B42C9910}"/>
              </a:ext>
            </a:extLst>
          </p:cNvPr>
          <p:cNvSpPr>
            <a:spLocks noGrp="1"/>
          </p:cNvSpPr>
          <p:nvPr>
            <p:ph type="sldNum" sz="quarter" idx="12"/>
          </p:nvPr>
        </p:nvSpPr>
        <p:spPr/>
        <p:txBody>
          <a:bodyPr/>
          <a:lstStyle/>
          <a:p>
            <a:fld id="{5424488C-161F-514B-8FF5-CF5173A03E8D}" type="slidenum">
              <a:rPr lang="en-US" smtClean="0"/>
              <a:t>9</a:t>
            </a:fld>
            <a:endParaRPr lang="en-US"/>
          </a:p>
        </p:txBody>
      </p:sp>
      <p:pic>
        <p:nvPicPr>
          <p:cNvPr id="6" name="Picture 5">
            <a:extLst>
              <a:ext uri="{FF2B5EF4-FFF2-40B4-BE49-F238E27FC236}">
                <a16:creationId xmlns:a16="http://schemas.microsoft.com/office/drawing/2014/main" id="{E2E4B079-2DDB-8840-B13B-C6B2D4A7BD7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201745" y="1204271"/>
            <a:ext cx="3699424" cy="5321979"/>
          </a:xfrm>
          <a:prstGeom prst="rect">
            <a:avLst/>
          </a:prstGeom>
        </p:spPr>
      </p:pic>
      <p:sp>
        <p:nvSpPr>
          <p:cNvPr id="7" name="Rectangle 6">
            <a:extLst>
              <a:ext uri="{FF2B5EF4-FFF2-40B4-BE49-F238E27FC236}">
                <a16:creationId xmlns:a16="http://schemas.microsoft.com/office/drawing/2014/main" id="{FE8A619C-FF34-9541-ABA4-2BE3EDA9175D}"/>
              </a:ext>
            </a:extLst>
          </p:cNvPr>
          <p:cNvSpPr/>
          <p:nvPr/>
        </p:nvSpPr>
        <p:spPr>
          <a:xfrm>
            <a:off x="1906317" y="6468475"/>
            <a:ext cx="8290280" cy="400110"/>
          </a:xfrm>
          <a:prstGeom prst="rect">
            <a:avLst/>
          </a:prstGeom>
        </p:spPr>
        <p:txBody>
          <a:bodyPr wrap="square">
            <a:spAutoFit/>
          </a:bodyPr>
          <a:lstStyle/>
          <a:p>
            <a:pPr algn="ctr"/>
            <a:r>
              <a:rPr lang="en-US" sz="1000" dirty="0">
                <a:solidFill>
                  <a:schemeClr val="bg1">
                    <a:lumMod val="75000"/>
                  </a:schemeClr>
                </a:solidFill>
                <a:latin typeface="Arial" panose="020B0604020202020204" pitchFamily="34" charset="0"/>
              </a:rPr>
              <a:t>Source: Vaswani, Ashish, Noam </a:t>
            </a:r>
            <a:r>
              <a:rPr lang="en-US" sz="1000" dirty="0" err="1">
                <a:solidFill>
                  <a:schemeClr val="bg1">
                    <a:lumMod val="75000"/>
                  </a:schemeClr>
                </a:solidFill>
                <a:latin typeface="Arial" panose="020B0604020202020204" pitchFamily="34" charset="0"/>
              </a:rPr>
              <a:t>Shazeer</a:t>
            </a:r>
            <a:r>
              <a:rPr lang="en-US" sz="1000" dirty="0">
                <a:solidFill>
                  <a:schemeClr val="bg1">
                    <a:lumMod val="75000"/>
                  </a:schemeClr>
                </a:solidFill>
                <a:latin typeface="Arial" panose="020B0604020202020204" pitchFamily="34" charset="0"/>
              </a:rPr>
              <a:t>, Niki Parmar, Jakob </a:t>
            </a:r>
            <a:r>
              <a:rPr lang="en-US" sz="1000" dirty="0" err="1">
                <a:solidFill>
                  <a:schemeClr val="bg1">
                    <a:lumMod val="75000"/>
                  </a:schemeClr>
                </a:solidFill>
                <a:latin typeface="Arial" panose="020B0604020202020204" pitchFamily="34" charset="0"/>
              </a:rPr>
              <a:t>Uszkoreit</a:t>
            </a:r>
            <a:r>
              <a:rPr lang="en-US" sz="1000" dirty="0">
                <a:solidFill>
                  <a:schemeClr val="bg1">
                    <a:lumMod val="75000"/>
                  </a:schemeClr>
                </a:solidFill>
                <a:latin typeface="Arial" panose="020B0604020202020204" pitchFamily="34" charset="0"/>
              </a:rPr>
              <a:t>, </a:t>
            </a:r>
            <a:r>
              <a:rPr lang="en-US" sz="1000" dirty="0" err="1">
                <a:solidFill>
                  <a:schemeClr val="bg1">
                    <a:lumMod val="75000"/>
                  </a:schemeClr>
                </a:solidFill>
                <a:latin typeface="Arial" panose="020B0604020202020204" pitchFamily="34" charset="0"/>
              </a:rPr>
              <a:t>Llion</a:t>
            </a:r>
            <a:r>
              <a:rPr lang="en-US" sz="1000" dirty="0">
                <a:solidFill>
                  <a:schemeClr val="bg1">
                    <a:lumMod val="75000"/>
                  </a:schemeClr>
                </a:solidFill>
                <a:latin typeface="Arial" panose="020B0604020202020204" pitchFamily="34" charset="0"/>
              </a:rPr>
              <a:t> Jones, Aidan N. Gomez, </a:t>
            </a:r>
            <a:r>
              <a:rPr lang="en-US" sz="1000" dirty="0" err="1">
                <a:solidFill>
                  <a:schemeClr val="bg1">
                    <a:lumMod val="75000"/>
                  </a:schemeClr>
                </a:solidFill>
                <a:latin typeface="Arial" panose="020B0604020202020204" pitchFamily="34" charset="0"/>
              </a:rPr>
              <a:t>Łukasz</a:t>
            </a:r>
            <a:r>
              <a:rPr lang="en-US" sz="1000" dirty="0">
                <a:solidFill>
                  <a:schemeClr val="bg1">
                    <a:lumMod val="75000"/>
                  </a:schemeClr>
                </a:solidFill>
                <a:latin typeface="Arial" panose="020B0604020202020204" pitchFamily="34" charset="0"/>
              </a:rPr>
              <a:t> Kaiser, and </a:t>
            </a:r>
            <a:r>
              <a:rPr lang="en-US" sz="1000" dirty="0" err="1">
                <a:solidFill>
                  <a:schemeClr val="bg1">
                    <a:lumMod val="75000"/>
                  </a:schemeClr>
                </a:solidFill>
                <a:latin typeface="Arial" panose="020B0604020202020204" pitchFamily="34" charset="0"/>
              </a:rPr>
              <a:t>Illia</a:t>
            </a:r>
            <a:r>
              <a:rPr lang="en-US" sz="1000" dirty="0">
                <a:solidFill>
                  <a:schemeClr val="bg1">
                    <a:lumMod val="75000"/>
                  </a:schemeClr>
                </a:solidFill>
                <a:latin typeface="Arial" panose="020B0604020202020204" pitchFamily="34" charset="0"/>
              </a:rPr>
              <a:t> </a:t>
            </a:r>
            <a:r>
              <a:rPr lang="en-US" sz="1000" dirty="0" err="1">
                <a:solidFill>
                  <a:schemeClr val="bg1">
                    <a:lumMod val="75000"/>
                  </a:schemeClr>
                </a:solidFill>
                <a:latin typeface="Arial" panose="020B0604020202020204" pitchFamily="34" charset="0"/>
              </a:rPr>
              <a:t>Polosukhin</a:t>
            </a:r>
            <a:r>
              <a:rPr lang="en-US" sz="1000" dirty="0">
                <a:solidFill>
                  <a:schemeClr val="bg1">
                    <a:lumMod val="75000"/>
                  </a:schemeClr>
                </a:solidFill>
                <a:latin typeface="Arial" panose="020B0604020202020204" pitchFamily="34" charset="0"/>
              </a:rPr>
              <a:t>. "Attention is all you need." In </a:t>
            </a:r>
            <a:r>
              <a:rPr lang="en-US" sz="1000" i="1" dirty="0">
                <a:solidFill>
                  <a:schemeClr val="bg1">
                    <a:lumMod val="75000"/>
                  </a:schemeClr>
                </a:solidFill>
                <a:latin typeface="Arial" panose="020B0604020202020204" pitchFamily="34" charset="0"/>
              </a:rPr>
              <a:t>Advances in neural information processing systems</a:t>
            </a:r>
            <a:r>
              <a:rPr lang="en-US" sz="1000" dirty="0">
                <a:solidFill>
                  <a:schemeClr val="bg1">
                    <a:lumMod val="75000"/>
                  </a:schemeClr>
                </a:solidFill>
                <a:latin typeface="Arial" panose="020B0604020202020204" pitchFamily="34" charset="0"/>
              </a:rPr>
              <a:t>, pp. 5998-6008. 2017.</a:t>
            </a:r>
            <a:endParaRPr lang="en-US" sz="1000" dirty="0">
              <a:solidFill>
                <a:schemeClr val="bg1">
                  <a:lumMod val="75000"/>
                </a:schemeClr>
              </a:solidFill>
            </a:endParaRPr>
          </a:p>
        </p:txBody>
      </p:sp>
    </p:spTree>
    <p:extLst>
      <p:ext uri="{BB962C8B-B14F-4D97-AF65-F5344CB8AC3E}">
        <p14:creationId xmlns:p14="http://schemas.microsoft.com/office/powerpoint/2010/main" val="5983906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14102</TotalTime>
  <Words>4864</Words>
  <Application>Microsoft Macintosh PowerPoint</Application>
  <PresentationFormat>Widescreen</PresentationFormat>
  <Paragraphs>503</Paragraphs>
  <Slides>88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88</vt:i4>
      </vt:variant>
    </vt:vector>
  </HeadingPairs>
  <TitlesOfParts>
    <vt:vector size="92" baseType="lpstr">
      <vt:lpstr>Arial</vt:lpstr>
      <vt:lpstr>Calibri</vt:lpstr>
      <vt:lpstr>Courier New</vt:lpstr>
      <vt:lpstr>Office Theme</vt:lpstr>
      <vt:lpstr>Natural Language Processing with Transformers</vt:lpstr>
      <vt:lpstr>Syllabus</vt:lpstr>
      <vt:lpstr>Syllabus</vt:lpstr>
      <vt:lpstr>Syllabus</vt:lpstr>
      <vt:lpstr>Natural Language Processing with Transformers</vt:lpstr>
      <vt:lpstr>Outline</vt:lpstr>
      <vt:lpstr>Lewis Tunstall, Leandro von Werra, and Thomas Wolf (2022),  Natural Language Processing with Transformers:  Building Language Applications with Hugging Face,  O'Reilly Media.</vt:lpstr>
      <vt:lpstr> The Transformers Timeline</vt:lpstr>
      <vt:lpstr>Transformer (Attention is All You Need)  (Vaswani et al., 2017)</vt:lpstr>
      <vt:lpstr>BERT: Pre-training of Deep Bidirectional Transformers for Language Understanding</vt:lpstr>
      <vt:lpstr>BERT:  Pre-training of Deep  Bidirectional Transformers for Language Understanding</vt:lpstr>
      <vt:lpstr>BERT Bidirectional Encoder Representations from Transformers</vt:lpstr>
      <vt:lpstr>BERT: Pre-training of Deep Bidirectional Transformers for Language Understanding</vt:lpstr>
      <vt:lpstr>Fine-tuning BERT on NLP Tasks</vt:lpstr>
      <vt:lpstr>BERT Sequence-level tasks</vt:lpstr>
      <vt:lpstr>BERT Token-level tasks</vt:lpstr>
      <vt:lpstr>Sentiment Analysis:  Single Sentence Classification</vt:lpstr>
      <vt:lpstr>Transformer Models</vt:lpstr>
      <vt:lpstr>Pre-trained Language Model (PLM)</vt:lpstr>
      <vt:lpstr>Transformers Pre-trained Language Model </vt:lpstr>
      <vt:lpstr>Scaling Transformers</vt:lpstr>
      <vt:lpstr>Pre-trained Models (PTM)</vt:lpstr>
      <vt:lpstr>Pre-trained Models (PTM)</vt:lpstr>
      <vt:lpstr>The Encoder-Decoder Framework</vt:lpstr>
      <vt:lpstr>RNN</vt:lpstr>
      <vt:lpstr>An encoder-decoder architecture  with a pair of RNN</vt:lpstr>
      <vt:lpstr>Attention Mechanisms</vt:lpstr>
      <vt:lpstr>RNN Encoder-Decoder  alignment of words in English and the generated translation in French</vt:lpstr>
      <vt:lpstr>Encoder-Decoder Architecture  of the Original Transformer </vt:lpstr>
      <vt:lpstr>Comparison of Traditional Supervised Learning and Transfer Learning</vt:lpstr>
      <vt:lpstr>ULMFiT: 3 Steps  Transfer Learning in NLP </vt:lpstr>
      <vt:lpstr>An overview of the Hugging Face Ecosystem</vt:lpstr>
      <vt:lpstr>A typical pipeline for  training transformer models  with the  Datasets,  Tokenizers, and  Transformers libraries</vt:lpstr>
      <vt:lpstr>The Illustrated Transformer Jay Alammar (2018)</vt:lpstr>
      <vt:lpstr>The Illustrated Transformer Jay Alammar (2018)</vt:lpstr>
      <vt:lpstr>The Illustrated Transformer Jay Alammar (2018)</vt:lpstr>
      <vt:lpstr>The Illustrated Transformer Jay Alammar (2018)</vt:lpstr>
      <vt:lpstr>The Illustrated Transformer Jay Alammar (2018)</vt:lpstr>
      <vt:lpstr>The Illustrated Transformer Jay Alammar (2018)</vt:lpstr>
      <vt:lpstr>The Illustrated Transformer Jay Alammar (2018)</vt:lpstr>
      <vt:lpstr>The Illustrated Transformer Jay Alammar (2018)</vt:lpstr>
      <vt:lpstr>The Illustrated Transformer Jay Alammar (2018)</vt:lpstr>
      <vt:lpstr>Multiplying x1 by the WQ weight matrix produces q1, the "query" vector associated with that word.  We end up creating a "query", a "key", and a "value" projection of each word in the input sentence.</vt:lpstr>
      <vt:lpstr>The Illustrated Transformer Jay Alammar (2018)</vt:lpstr>
      <vt:lpstr>The Illustrated Transformer Jay Alammar (2018)</vt:lpstr>
      <vt:lpstr>PowerPoint Presentation</vt:lpstr>
      <vt:lpstr>Matrix Calculation of Self-Attention</vt:lpstr>
      <vt:lpstr>The self-attention calculation in matrix form</vt:lpstr>
      <vt:lpstr>Multi-headed Attention</vt:lpstr>
      <vt:lpstr>Multi-headed Attention</vt:lpstr>
      <vt:lpstr>Multi-headed Attention</vt:lpstr>
      <vt:lpstr>Multi-headed Attention</vt:lpstr>
      <vt:lpstr>As we encode the word "it", one attention head is focusing most on "the animal",  while another is focusing on "tired" -- in a sense, the model's representation of the word "it" bakes in some of the representation of both "animal" and "tired".</vt:lpstr>
      <vt:lpstr>Add all the attention heads</vt:lpstr>
      <vt:lpstr>Positional Encoding</vt:lpstr>
      <vt:lpstr>Positional Encoding</vt:lpstr>
      <vt:lpstr>Positional encoding for 20 words (rows)  with an embedding size of 512 (columns)</vt:lpstr>
      <vt:lpstr>Transformers Positional Encoding</vt:lpstr>
      <vt:lpstr>The Residuals</vt:lpstr>
      <vt:lpstr>PowerPoint Presentation</vt:lpstr>
      <vt:lpstr>PowerPoint Presentation</vt:lpstr>
      <vt:lpstr>The Decoder Side</vt:lpstr>
      <vt:lpstr>The Decoder Side</vt:lpstr>
      <vt:lpstr>The Final Linear and Softmax Layer</vt:lpstr>
      <vt:lpstr>The output vocabulary</vt:lpstr>
      <vt:lpstr>Example: one-hot encoding of output vocabulary</vt:lpstr>
      <vt:lpstr>The Loss Function</vt:lpstr>
      <vt:lpstr>PowerPoint Presentation</vt:lpstr>
      <vt:lpstr>PowerPoint Presentation</vt:lpstr>
      <vt:lpstr>Transformers State-of-the-art Natural Language Processing for TensorFlow 2.0 and PyTorch</vt:lpstr>
      <vt:lpstr>Hugging Face</vt:lpstr>
      <vt:lpstr>Hugging Face Transformers</vt:lpstr>
      <vt:lpstr>Hugging Face Tasks Natural Language Processing</vt:lpstr>
      <vt:lpstr>NLP with Transformers Github</vt:lpstr>
      <vt:lpstr>NLP with Transformers Github Notebooks</vt:lpstr>
      <vt:lpstr>NLP with Transformers</vt:lpstr>
      <vt:lpstr>Text Classification</vt:lpstr>
      <vt:lpstr>Text Classification</vt:lpstr>
      <vt:lpstr>Text Classification</vt:lpstr>
      <vt:lpstr>Named Entity Recognition</vt:lpstr>
      <vt:lpstr>Question Answering</vt:lpstr>
      <vt:lpstr>Summarization</vt:lpstr>
      <vt:lpstr>Translation</vt:lpstr>
      <vt:lpstr>Text Generation</vt:lpstr>
      <vt:lpstr>Text Generation</vt:lpstr>
      <vt:lpstr>Python in Google Colab (Python101)</vt:lpstr>
      <vt:lpstr>Summary</vt:lpstr>
      <vt:lpstr>References</vt:lpstr>
    </vt:vector>
  </TitlesOfParts>
  <Manager/>
  <Company>National Taipei University</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Artificial Intelligence for Text Analytics</dc:title>
  <dc:subject/>
  <dc:creator>Min-Yuh Day</dc:creator>
  <cp:keywords>Artificial Intelligence, Text Analytics, AITA</cp:keywords>
  <dc:description>Artificial Intelligence for Text Analytics</dc:description>
  <cp:lastModifiedBy>imyday@gmail.com</cp:lastModifiedBy>
  <cp:revision>868</cp:revision>
  <cp:lastPrinted>2020-12-23T14:44:17Z</cp:lastPrinted>
  <dcterms:created xsi:type="dcterms:W3CDTF">2019-09-12T03:09:52Z</dcterms:created>
  <dcterms:modified xsi:type="dcterms:W3CDTF">2022-03-14T23:47:30Z</dcterms:modified>
  <cp:category/>
</cp:coreProperties>
</file>