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1"/>
  </p:notesMasterIdLst>
  <p:sldIdLst>
    <p:sldId id="3462" r:id="rId2"/>
    <p:sldId id="3786" r:id="rId3"/>
    <p:sldId id="3787" r:id="rId4"/>
    <p:sldId id="3788" r:id="rId5"/>
    <p:sldId id="3024" r:id="rId6"/>
    <p:sldId id="4717" r:id="rId7"/>
    <p:sldId id="4723" r:id="rId8"/>
    <p:sldId id="4735" r:id="rId9"/>
    <p:sldId id="4736" r:id="rId10"/>
    <p:sldId id="4737" r:id="rId11"/>
    <p:sldId id="4738" r:id="rId12"/>
    <p:sldId id="4739" r:id="rId13"/>
    <p:sldId id="4728" r:id="rId14"/>
    <p:sldId id="4729" r:id="rId15"/>
    <p:sldId id="4730" r:id="rId16"/>
    <p:sldId id="4731" r:id="rId17"/>
    <p:sldId id="4732" r:id="rId18"/>
    <p:sldId id="4719" r:id="rId19"/>
    <p:sldId id="4740" r:id="rId20"/>
    <p:sldId id="3803" r:id="rId21"/>
    <p:sldId id="4744" r:id="rId22"/>
    <p:sldId id="3864" r:id="rId23"/>
    <p:sldId id="4241" r:id="rId24"/>
    <p:sldId id="4742" r:id="rId25"/>
    <p:sldId id="4102" r:id="rId26"/>
    <p:sldId id="4242" r:id="rId27"/>
    <p:sldId id="4243" r:id="rId28"/>
    <p:sldId id="3101" r:id="rId29"/>
    <p:sldId id="4741" r:id="rId30"/>
    <p:sldId id="3102" r:id="rId31"/>
    <p:sldId id="3103" r:id="rId32"/>
    <p:sldId id="3153" r:id="rId33"/>
    <p:sldId id="4244" r:id="rId34"/>
    <p:sldId id="3874" r:id="rId35"/>
    <p:sldId id="4272" r:id="rId36"/>
    <p:sldId id="4760" r:id="rId37"/>
    <p:sldId id="4761" r:id="rId38"/>
    <p:sldId id="3805" r:id="rId39"/>
    <p:sldId id="4758" r:id="rId40"/>
    <p:sldId id="4759" r:id="rId41"/>
    <p:sldId id="4746" r:id="rId42"/>
    <p:sldId id="4747" r:id="rId43"/>
    <p:sldId id="4748" r:id="rId44"/>
    <p:sldId id="3879" r:id="rId45"/>
    <p:sldId id="4749" r:id="rId46"/>
    <p:sldId id="4750" r:id="rId47"/>
    <p:sldId id="4751" r:id="rId48"/>
    <p:sldId id="4752" r:id="rId49"/>
    <p:sldId id="4753" r:id="rId50"/>
    <p:sldId id="4040" r:id="rId51"/>
    <p:sldId id="4341" r:id="rId52"/>
    <p:sldId id="4342" r:id="rId53"/>
    <p:sldId id="4343" r:id="rId54"/>
    <p:sldId id="4754" r:id="rId55"/>
    <p:sldId id="4139" r:id="rId56"/>
    <p:sldId id="4143" r:id="rId57"/>
    <p:sldId id="4138" r:id="rId58"/>
    <p:sldId id="4137" r:id="rId59"/>
    <p:sldId id="3135" r:id="rId60"/>
    <p:sldId id="3136" r:id="rId61"/>
    <p:sldId id="3137" r:id="rId62"/>
    <p:sldId id="3138" r:id="rId63"/>
    <p:sldId id="3139" r:id="rId64"/>
    <p:sldId id="3885" r:id="rId65"/>
    <p:sldId id="1074" r:id="rId66"/>
    <p:sldId id="3914" r:id="rId67"/>
    <p:sldId id="3915" r:id="rId68"/>
    <p:sldId id="1073" r:id="rId69"/>
    <p:sldId id="1075" r:id="rId70"/>
    <p:sldId id="3916" r:id="rId71"/>
    <p:sldId id="3090" r:id="rId72"/>
    <p:sldId id="3091" r:id="rId73"/>
    <p:sldId id="3092" r:id="rId74"/>
    <p:sldId id="3140" r:id="rId75"/>
    <p:sldId id="3141" r:id="rId76"/>
    <p:sldId id="3142" r:id="rId77"/>
    <p:sldId id="3143" r:id="rId78"/>
    <p:sldId id="3886" r:id="rId79"/>
    <p:sldId id="3917" r:id="rId80"/>
    <p:sldId id="3918" r:id="rId81"/>
    <p:sldId id="3887" r:id="rId82"/>
    <p:sldId id="3890" r:id="rId83"/>
    <p:sldId id="3919" r:id="rId84"/>
    <p:sldId id="3920" r:id="rId85"/>
    <p:sldId id="3888" r:id="rId86"/>
    <p:sldId id="4720" r:id="rId87"/>
    <p:sldId id="3891" r:id="rId88"/>
    <p:sldId id="3921" r:id="rId89"/>
    <p:sldId id="3922" r:id="rId90"/>
    <p:sldId id="2986" r:id="rId91"/>
    <p:sldId id="4721" r:id="rId92"/>
    <p:sldId id="2978" r:id="rId93"/>
    <p:sldId id="2979" r:id="rId94"/>
    <p:sldId id="2980" r:id="rId95"/>
    <p:sldId id="2981" r:id="rId96"/>
    <p:sldId id="2982" r:id="rId97"/>
    <p:sldId id="2983" r:id="rId98"/>
    <p:sldId id="2984" r:id="rId99"/>
    <p:sldId id="2985" r:id="rId100"/>
    <p:sldId id="3892" r:id="rId101"/>
    <p:sldId id="3893" r:id="rId102"/>
    <p:sldId id="3894" r:id="rId103"/>
    <p:sldId id="3146" r:id="rId104"/>
    <p:sldId id="3896" r:id="rId105"/>
    <p:sldId id="3897" r:id="rId106"/>
    <p:sldId id="3127" r:id="rId107"/>
    <p:sldId id="3880" r:id="rId108"/>
    <p:sldId id="3898" r:id="rId109"/>
    <p:sldId id="3899" r:id="rId110"/>
    <p:sldId id="3900" r:id="rId111"/>
    <p:sldId id="3901" r:id="rId112"/>
    <p:sldId id="3923" r:id="rId113"/>
    <p:sldId id="3924" r:id="rId114"/>
    <p:sldId id="2987" r:id="rId115"/>
    <p:sldId id="2992" r:id="rId116"/>
    <p:sldId id="3005" r:id="rId117"/>
    <p:sldId id="3150" r:id="rId118"/>
    <p:sldId id="3881" r:id="rId119"/>
    <p:sldId id="3046" r:id="rId120"/>
    <p:sldId id="3081" r:id="rId121"/>
    <p:sldId id="3071" r:id="rId122"/>
    <p:sldId id="3047" r:id="rId123"/>
    <p:sldId id="3082" r:id="rId124"/>
    <p:sldId id="3048" r:id="rId125"/>
    <p:sldId id="3049" r:id="rId126"/>
    <p:sldId id="3050" r:id="rId127"/>
    <p:sldId id="3051" r:id="rId128"/>
    <p:sldId id="3052" r:id="rId129"/>
    <p:sldId id="3053" r:id="rId130"/>
    <p:sldId id="3054" r:id="rId131"/>
    <p:sldId id="3055" r:id="rId132"/>
    <p:sldId id="3084" r:id="rId133"/>
    <p:sldId id="3083" r:id="rId134"/>
    <p:sldId id="3056" r:id="rId135"/>
    <p:sldId id="3057" r:id="rId136"/>
    <p:sldId id="3058" r:id="rId137"/>
    <p:sldId id="3059" r:id="rId138"/>
    <p:sldId id="3060" r:id="rId139"/>
    <p:sldId id="3061" r:id="rId140"/>
    <p:sldId id="3062" r:id="rId141"/>
    <p:sldId id="3063" r:id="rId142"/>
    <p:sldId id="3064" r:id="rId143"/>
    <p:sldId id="3065" r:id="rId144"/>
    <p:sldId id="3066" r:id="rId145"/>
    <p:sldId id="3067" r:id="rId146"/>
    <p:sldId id="3045" r:id="rId147"/>
    <p:sldId id="3041" r:id="rId148"/>
    <p:sldId id="3882" r:id="rId149"/>
    <p:sldId id="3902" r:id="rId150"/>
    <p:sldId id="4755" r:id="rId151"/>
    <p:sldId id="4756" r:id="rId152"/>
    <p:sldId id="4757" r:id="rId153"/>
    <p:sldId id="3144" r:id="rId154"/>
    <p:sldId id="3117" r:id="rId155"/>
    <p:sldId id="2993" r:id="rId156"/>
    <p:sldId id="3118" r:id="rId157"/>
    <p:sldId id="3133" r:id="rId158"/>
    <p:sldId id="3134" r:id="rId159"/>
    <p:sldId id="3125" r:id="rId160"/>
    <p:sldId id="3154" r:id="rId161"/>
    <p:sldId id="3128" r:id="rId162"/>
    <p:sldId id="3129" r:id="rId163"/>
    <p:sldId id="3131" r:id="rId164"/>
    <p:sldId id="3132" r:id="rId165"/>
    <p:sldId id="3130" r:id="rId166"/>
    <p:sldId id="1586" r:id="rId167"/>
    <p:sldId id="1838" r:id="rId168"/>
    <p:sldId id="1819" r:id="rId169"/>
    <p:sldId id="1821" r:id="rId170"/>
    <p:sldId id="2760" r:id="rId171"/>
    <p:sldId id="3806" r:id="rId172"/>
    <p:sldId id="3814" r:id="rId173"/>
    <p:sldId id="3815" r:id="rId174"/>
    <p:sldId id="3822" r:id="rId175"/>
    <p:sldId id="4743" r:id="rId176"/>
    <p:sldId id="4039" r:id="rId177"/>
    <p:sldId id="4105" r:id="rId178"/>
    <p:sldId id="4140" r:id="rId179"/>
    <p:sldId id="4198" r:id="rId180"/>
    <p:sldId id="4199" r:id="rId181"/>
    <p:sldId id="3109" r:id="rId182"/>
    <p:sldId id="3156" r:id="rId183"/>
    <p:sldId id="3110" r:id="rId184"/>
    <p:sldId id="3088" r:id="rId185"/>
    <p:sldId id="3089" r:id="rId186"/>
    <p:sldId id="3875" r:id="rId187"/>
    <p:sldId id="3876" r:id="rId188"/>
    <p:sldId id="3877" r:id="rId189"/>
    <p:sldId id="3883" r:id="rId190"/>
    <p:sldId id="3884" r:id="rId191"/>
    <p:sldId id="3007" r:id="rId192"/>
    <p:sldId id="2959" r:id="rId193"/>
    <p:sldId id="2960" r:id="rId194"/>
    <p:sldId id="2962" r:id="rId195"/>
    <p:sldId id="2964" r:id="rId196"/>
    <p:sldId id="2963" r:id="rId197"/>
    <p:sldId id="3009" r:id="rId198"/>
    <p:sldId id="3856" r:id="rId199"/>
    <p:sldId id="4393" r:id="rId2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80"/>
    <p:restoredTop sz="95288"/>
  </p:normalViewPr>
  <p:slideViewPr>
    <p:cSldViewPr snapToGrid="0" snapToObjects="1">
      <p:cViewPr varScale="1">
        <p:scale>
          <a:sx n="92" d="100"/>
          <a:sy n="92" d="100"/>
        </p:scale>
        <p:origin x="17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11/16/22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76</a:t>
            </a:fld>
            <a:endParaRPr lang="zh-TW" altLang="en-US"/>
          </a:p>
        </p:txBody>
      </p:sp>
    </p:spTree>
    <p:extLst>
      <p:ext uri="{BB962C8B-B14F-4D97-AF65-F5344CB8AC3E}">
        <p14:creationId xmlns:p14="http://schemas.microsoft.com/office/powerpoint/2010/main" val="270392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77</a:t>
            </a:fld>
            <a:endParaRPr lang="zh-TW" altLang="en-US"/>
          </a:p>
        </p:txBody>
      </p:sp>
    </p:spTree>
    <p:extLst>
      <p:ext uri="{BB962C8B-B14F-4D97-AF65-F5344CB8AC3E}">
        <p14:creationId xmlns:p14="http://schemas.microsoft.com/office/powerpoint/2010/main" val="674447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181</a:t>
            </a:fld>
            <a:endParaRPr lang="zh-TW" altLang="en-US"/>
          </a:p>
        </p:txBody>
      </p:sp>
    </p:spTree>
    <p:extLst>
      <p:ext uri="{BB962C8B-B14F-4D97-AF65-F5344CB8AC3E}">
        <p14:creationId xmlns:p14="http://schemas.microsoft.com/office/powerpoint/2010/main" val="260275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182</a:t>
            </a:fld>
            <a:endParaRPr lang="zh-TW" altLang="en-US"/>
          </a:p>
        </p:txBody>
      </p:sp>
    </p:spTree>
    <p:extLst>
      <p:ext uri="{BB962C8B-B14F-4D97-AF65-F5344CB8AC3E}">
        <p14:creationId xmlns:p14="http://schemas.microsoft.com/office/powerpoint/2010/main" val="375212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183</a:t>
            </a:fld>
            <a:endParaRPr lang="zh-TW" altLang="en-US"/>
          </a:p>
        </p:txBody>
      </p:sp>
    </p:spTree>
    <p:extLst>
      <p:ext uri="{BB962C8B-B14F-4D97-AF65-F5344CB8AC3E}">
        <p14:creationId xmlns:p14="http://schemas.microsoft.com/office/powerpoint/2010/main" val="170023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184</a:t>
            </a:fld>
            <a:endParaRPr lang="zh-TW" altLang="en-US"/>
          </a:p>
        </p:txBody>
      </p:sp>
    </p:spTree>
    <p:extLst>
      <p:ext uri="{BB962C8B-B14F-4D97-AF65-F5344CB8AC3E}">
        <p14:creationId xmlns:p14="http://schemas.microsoft.com/office/powerpoint/2010/main" val="355023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185</a:t>
            </a:fld>
            <a:endParaRPr lang="zh-TW" altLang="en-US"/>
          </a:p>
        </p:txBody>
      </p:sp>
    </p:spTree>
    <p:extLst>
      <p:ext uri="{BB962C8B-B14F-4D97-AF65-F5344CB8AC3E}">
        <p14:creationId xmlns:p14="http://schemas.microsoft.com/office/powerpoint/2010/main" val="141618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189</a:t>
            </a:fld>
            <a:endParaRPr lang="zh-TW" altLang="en-US"/>
          </a:p>
        </p:txBody>
      </p:sp>
    </p:spTree>
    <p:extLst>
      <p:ext uri="{BB962C8B-B14F-4D97-AF65-F5344CB8AC3E}">
        <p14:creationId xmlns:p14="http://schemas.microsoft.com/office/powerpoint/2010/main" val="91758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7BE81-25FA-464E-A2F0-A651BAE83B62}" type="slidenum">
              <a:rPr lang="zh-TW" altLang="en-US" smtClean="0"/>
              <a:pPr>
                <a:defRPr/>
              </a:pPr>
              <a:t>190</a:t>
            </a:fld>
            <a:endParaRPr lang="zh-TW" altLang="en-US"/>
          </a:p>
        </p:txBody>
      </p:sp>
    </p:spTree>
    <p:extLst>
      <p:ext uri="{BB962C8B-B14F-4D97-AF65-F5344CB8AC3E}">
        <p14:creationId xmlns:p14="http://schemas.microsoft.com/office/powerpoint/2010/main" val="191185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11/16/22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11/16/22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11/16/22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marL="320040" indent="-320040">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indent="-320040">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indent="-320040">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indent="-320040">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indent="-320040">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11/16/22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11/16/22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11/16/22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11/16/22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11/16/22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11/16/22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11/16/22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11/16/22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11/16/22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320040" indent="-320040" algn="l" defTabSz="914400" rtl="0" eaLnBrk="1" latinLnBrk="0" hangingPunct="1">
        <a:lnSpc>
          <a:spcPct val="100000"/>
        </a:lnSpc>
        <a:spcBef>
          <a:spcPts val="0"/>
        </a:spcBef>
        <a:spcAft>
          <a:spcPts val="1200"/>
        </a:spcAft>
        <a:buFont typeface="Arial" panose="020B0604020202020204" pitchFamily="34" charset="0"/>
        <a:buChar char="•"/>
        <a:defRPr sz="2800" b="1" kern="1200">
          <a:solidFill>
            <a:schemeClr val="tx1"/>
          </a:solidFill>
          <a:latin typeface="+mn-lt"/>
          <a:ea typeface="+mn-ea"/>
          <a:cs typeface="+mn-cs"/>
        </a:defRPr>
      </a:lvl1pPr>
      <a:lvl2pPr marL="685800" indent="-320040" algn="l" defTabSz="914400" rtl="0" eaLnBrk="1" latinLnBrk="0" hangingPunct="1">
        <a:lnSpc>
          <a:spcPct val="100000"/>
        </a:lnSpc>
        <a:spcBef>
          <a:spcPts val="500"/>
        </a:spcBef>
        <a:spcAft>
          <a:spcPts val="1200"/>
        </a:spcAft>
        <a:buFont typeface="Arial" panose="020B0604020202020204" pitchFamily="34" charset="0"/>
        <a:buChar char="•"/>
        <a:defRPr sz="2400" b="1" kern="1200">
          <a:solidFill>
            <a:schemeClr val="tx1"/>
          </a:solidFill>
          <a:latin typeface="+mn-lt"/>
          <a:ea typeface="+mn-ea"/>
          <a:cs typeface="+mn-cs"/>
        </a:defRPr>
      </a:lvl2pPr>
      <a:lvl3pPr marL="1143000" indent="-320040" algn="l" defTabSz="914400" rtl="0" eaLnBrk="1" latinLnBrk="0" hangingPunct="1">
        <a:lnSpc>
          <a:spcPct val="10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hyperlink" Target="https://meet.google.com/miy-fbif-max"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jalammar.github.io/illustrated-bert/"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jalammar.github.io/illustrated-bert/"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jalammar.github.io/illustrated-bert/"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jalammar.github.io/illustrated-bert/"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jalammar.github.io/a-visual-guide-to-using-bert-for-the-first-time/"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colab.research.google.com/github/jalammar/jalammar.github.io/blob/master/notebooks/bert/A_Visual_Notebook_to_Using_BERT_for_the_First_Time.ipynb"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github.com/thunlp/PLMpapers" TargetMode="External"/><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github.com/huggingface/transformers" TargetMode="External"/><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s://rajpurkar.github.io/SQuAD-explorer/" TargetMode="External"/><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en.wikipedia.org/wiki/Precipitation"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www.nltk.org/book/" TargetMode="Externa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s://spacy.io/" TargetMode="External"/><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radimrehurek.com/gensim/" TargetMode="External"/><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s://textblob.readthedocs.io/" TargetMode="Externa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s://polyglot.readthedocs.io/"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3.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4.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75.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76.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77.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78.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79.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hyperlink" Target="https://tinyurl.com/aintpupython10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hyperlink" Target="https://tinyurl.com/aintpupython101"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30.jpeg"/></Relationships>
</file>

<file path=ppt/slides/_rels/slide182.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31.jpeg"/></Relationships>
</file>

<file path=ppt/slides/_rels/slide183.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32.jpeg"/></Relationships>
</file>

<file path=ppt/slides/_rels/slide184.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33.jpeg"/></Relationships>
</file>

<file path=ppt/slides/_rels/slide185.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inyurl.com/imtkupython101" TargetMode="External"/><Relationship Id="rId5" Type="http://schemas.openxmlformats.org/officeDocument/2006/relationships/hyperlink" Target="https://tinyurl.com/aintpupython101" TargetMode="External"/><Relationship Id="rId4" Type="http://schemas.openxmlformats.org/officeDocument/2006/relationships/image" Target="../media/image134.jpeg"/></Relationships>
</file>

<file path=ppt/slides/_rels/slide186.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hyperlink" Target="https://tinyurl.com/imtkupython101"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hyperlink" Target="https://tinyurl.com/imtkupython101"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hyperlink" Target="https://tinyurl.com/imtkupython101" TargetMode="External"/></Relationships>
</file>

<file path=ppt/slides/_rels/slide189.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image" Target="../media/image51.png"/></Relationships>
</file>

<file path=ppt/slides/_rels/slide1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hyperlink" Target="https://tinyurl.com/aintpupython101"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93.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hyperlink" Target="https://colab.research.google.com/drive/1FEG6DnGvwfUbeo4zJ1zTunjMqf2RkCrT" TargetMode="Externa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amazon.com/Practical-Natural-Language-Processing-Pragmatic/dp/1492054054" TargetMode="Externa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zure.microsoft.com/en-gb/products/cognitive-services/text-to-speech/"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huggingface.co/"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huggingface.co/bigscience/blo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huggingface.co/spaces/openai/whisper"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mazon.com/Artificial-Intelligence-A-Modern-Approach/dp/0134610997/"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tfhub.dev/google/universal-sentence-encoder/4"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tfhub.dev/google/universal-sentence-encoder/4"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tfhub.dev/google/universal-sentence-encoder/4"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image" Target="../media/image50.jpeg"/></Relationships>
</file>

<file path=ppt/slides/_rels/slide77.xml.rels><?xml version="1.0" encoding="UTF-8" standalone="yes"?>
<Relationships xmlns="http://schemas.openxmlformats.org/package/2006/relationships"><Relationship Id="rId3" Type="http://schemas.openxmlformats.org/officeDocument/2006/relationships/hyperlink" Target="https://colab.research.google.com/drive/1FEG6DnGvwfUbeo4zJ1zTunjMqf2RkCr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tinyurl.com/aintpupython101" TargetMode="External"/><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672156" cy="2239569"/>
          </a:xfrm>
        </p:spPr>
        <p:txBody>
          <a:bodyPr>
            <a:noAutofit/>
          </a:bodyPr>
          <a:lstStyle/>
          <a:p>
            <a:pPr>
              <a:lnSpc>
                <a:spcPct val="100000"/>
              </a:lnSpc>
            </a:pPr>
            <a:r>
              <a:rPr lang="en-US" altLang="zh-TW" sz="6600" dirty="0">
                <a:solidFill>
                  <a:srgbClr val="C00000"/>
                </a:solidFill>
                <a:latin typeface="Calibri" panose="020F0502020204030204" pitchFamily="34" charset="0"/>
                <a:ea typeface="Heiti TC Medium" pitchFamily="2" charset="-128"/>
                <a:cs typeface="Arial" panose="020B0604020202020204" pitchFamily="34" charset="0"/>
              </a:rPr>
              <a:t>Deep Learning for </a:t>
            </a:r>
            <a:br>
              <a:rPr lang="en-US" altLang="zh-TW" sz="66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6600" dirty="0">
                <a:solidFill>
                  <a:srgbClr val="C00000"/>
                </a:solidFill>
                <a:latin typeface="Calibri" panose="020F0502020204030204" pitchFamily="34" charset="0"/>
                <a:ea typeface="Heiti TC Medium" pitchFamily="2" charset="-128"/>
                <a:cs typeface="Arial" panose="020B0604020202020204" pitchFamily="34" charset="0"/>
              </a:rPr>
              <a:t>Natural Language Processing </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401867" y="64896"/>
            <a:ext cx="9293027" cy="653004"/>
          </a:xfrm>
        </p:spPr>
        <p:txBody>
          <a:bodyPr>
            <a:noAutofit/>
          </a:bodyPr>
          <a:lstStyle/>
          <a:p>
            <a:pPr>
              <a:lnSpc>
                <a:spcPct val="100000"/>
              </a:lnSpc>
              <a:spcBef>
                <a:spcPts val="0"/>
              </a:spcBef>
            </a:pPr>
            <a:r>
              <a:rPr lang="en-US" altLang="zh-TW" sz="44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a:t>
            </a:r>
            <a:endParaRPr lang="en-US" sz="44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Associate</a:t>
            </a:r>
            <a:r>
              <a:rPr lang="zh-TW" altLang="en-US"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1111AI08</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(M6132) (Fall 2022)</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Wed 2, 3, 4 (9:10-12:00) (B8F40)</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2022-11-16</a:t>
            </a:r>
          </a:p>
        </p:txBody>
      </p:sp>
      <p:sp>
        <p:nvSpPr>
          <p:cNvPr id="14" name="TextBox 13">
            <a:extLst>
              <a:ext uri="{FF2B5EF4-FFF2-40B4-BE49-F238E27FC236}">
                <a16:creationId xmlns:a16="http://schemas.microsoft.com/office/drawing/2014/main" id="{2A78E06B-0CAA-7F66-FEAA-C40127DC3C9E}"/>
              </a:ext>
            </a:extLst>
          </p:cNvPr>
          <p:cNvSpPr txBox="1"/>
          <p:nvPr/>
        </p:nvSpPr>
        <p:spPr>
          <a:xfrm>
            <a:off x="10322343" y="4877827"/>
            <a:ext cx="1858780" cy="461665"/>
          </a:xfrm>
          <a:prstGeom prst="rect">
            <a:avLst/>
          </a:prstGeom>
          <a:noFill/>
        </p:spPr>
        <p:txBody>
          <a:bodyPr wrap="square">
            <a:spAutoFit/>
          </a:bodyPr>
          <a:lstStyle/>
          <a:p>
            <a:pPr algn="ctr"/>
            <a:r>
              <a:rPr lang="en-US" sz="1200" dirty="0">
                <a:solidFill>
                  <a:schemeClr val="accent1"/>
                </a:solidFill>
                <a:hlinkClick r:id="rId15"/>
              </a:rPr>
              <a:t>https://meet.google.com/miy-fbif-max</a:t>
            </a:r>
            <a:endParaRPr lang="en-US" sz="1200" dirty="0"/>
          </a:p>
        </p:txBody>
      </p:sp>
      <p:pic>
        <p:nvPicPr>
          <p:cNvPr id="18" name="Picture 17">
            <a:extLst>
              <a:ext uri="{FF2B5EF4-FFF2-40B4-BE49-F238E27FC236}">
                <a16:creationId xmlns:a16="http://schemas.microsoft.com/office/drawing/2014/main" id="{3EA6EDD9-45FD-F2A3-6249-2649AAAAD40F}"/>
              </a:ext>
            </a:extLst>
          </p:cNvPr>
          <p:cNvPicPr>
            <a:picLocks noChangeAspect="1"/>
          </p:cNvPicPr>
          <p:nvPr/>
        </p:nvPicPr>
        <p:blipFill>
          <a:blip r:embed="rId16"/>
          <a:stretch>
            <a:fillRect/>
          </a:stretch>
        </p:blipFill>
        <p:spPr>
          <a:xfrm>
            <a:off x="10515629" y="3476315"/>
            <a:ext cx="1436835" cy="1436835"/>
          </a:xfrm>
          <a:prstGeom prst="rect">
            <a:avLst/>
          </a:prstGeom>
        </p:spPr>
      </p:pic>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1700808"/>
            <a:ext cx="10458450" cy="4425356"/>
          </a:xfrm>
        </p:spPr>
        <p:txBody>
          <a:bodyPr/>
          <a:lstStyle/>
          <a:p>
            <a:r>
              <a:rPr lang="en-US" sz="3600" dirty="0">
                <a:solidFill>
                  <a:srgbClr val="FF0000"/>
                </a:solidFill>
              </a:rPr>
              <a:t>Natural Language Processing</a:t>
            </a:r>
          </a:p>
          <a:p>
            <a:r>
              <a:rPr lang="en-US" sz="3600" dirty="0">
                <a:solidFill>
                  <a:srgbClr val="FF0000"/>
                </a:solidFill>
              </a:rPr>
              <a:t>Deep Learning for Natural Language Processing</a:t>
            </a:r>
          </a:p>
          <a:p>
            <a:r>
              <a:rPr lang="en-US" sz="3600" dirty="0"/>
              <a:t>Computer Vision</a:t>
            </a:r>
          </a:p>
          <a:p>
            <a:r>
              <a:rPr lang="en-US" sz="3600" dirty="0"/>
              <a:t>Robotics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sz="3600" dirty="0">
                <a:solidFill>
                  <a:schemeClr val="accent1"/>
                </a:solidFill>
              </a:rPr>
              <a:t>6. Communicating, Perceiving, and Acting</a:t>
            </a:r>
          </a:p>
        </p:txBody>
      </p:sp>
    </p:spTree>
    <p:extLst>
      <p:ext uri="{BB962C8B-B14F-4D97-AF65-F5344CB8AC3E}">
        <p14:creationId xmlns:p14="http://schemas.microsoft.com/office/powerpoint/2010/main" val="35631909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1028699" y="1207096"/>
            <a:ext cx="10131097" cy="5030217"/>
          </a:xfrm>
        </p:spPr>
        <p:txBody>
          <a:bodyPr/>
          <a:lstStyle/>
          <a:p>
            <a:r>
              <a:rPr lang="en-US" sz="3600" dirty="0"/>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solidFill>
                  <a:srgbClr val="FF0000"/>
                </a:solidFill>
              </a:rPr>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100</a:t>
            </a:fld>
            <a:endParaRPr lang="zh-TW" altLang="en-US"/>
          </a:p>
        </p:txBody>
      </p:sp>
    </p:spTree>
    <p:extLst>
      <p:ext uri="{BB962C8B-B14F-4D97-AF65-F5344CB8AC3E}">
        <p14:creationId xmlns:p14="http://schemas.microsoft.com/office/powerpoint/2010/main" val="22779474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F502-30B3-364F-A451-1E54AEF9679B}"/>
              </a:ext>
            </a:extLst>
          </p:cNvPr>
          <p:cNvSpPr>
            <a:spLocks noGrp="1"/>
          </p:cNvSpPr>
          <p:nvPr>
            <p:ph type="title"/>
          </p:nvPr>
        </p:nvSpPr>
        <p:spPr>
          <a:xfrm>
            <a:off x="1981200" y="274638"/>
            <a:ext cx="8229600" cy="2650306"/>
          </a:xfrm>
        </p:spPr>
        <p:txBody>
          <a:bodyPr>
            <a:normAutofit fontScale="90000"/>
          </a:bodyPr>
          <a:lstStyle/>
          <a:p>
            <a:r>
              <a:rPr lang="en-US" dirty="0">
                <a:solidFill>
                  <a:schemeClr val="accent1"/>
                </a:solidFill>
              </a:rPr>
              <a:t>BERT: </a:t>
            </a:r>
            <a:br>
              <a:rPr lang="en-US" dirty="0">
                <a:solidFill>
                  <a:schemeClr val="accent1"/>
                </a:solidFill>
              </a:rPr>
            </a:br>
            <a:r>
              <a:rPr lang="en-US" dirty="0">
                <a:solidFill>
                  <a:schemeClr val="accent1"/>
                </a:solidFill>
              </a:rPr>
              <a:t>Pre-training of Deep </a:t>
            </a:r>
            <a:br>
              <a:rPr lang="en-US" dirty="0">
                <a:solidFill>
                  <a:schemeClr val="accent1"/>
                </a:solidFill>
              </a:rPr>
            </a:br>
            <a:r>
              <a:rPr lang="en-US" dirty="0">
                <a:solidFill>
                  <a:schemeClr val="accent1"/>
                </a:solidFill>
              </a:rPr>
              <a:t>Bidirectional Transformers for Language Understanding</a:t>
            </a:r>
            <a:endParaRPr lang="en-US" dirty="0"/>
          </a:p>
        </p:txBody>
      </p:sp>
      <p:sp>
        <p:nvSpPr>
          <p:cNvPr id="4" name="Slide Number Placeholder 3">
            <a:extLst>
              <a:ext uri="{FF2B5EF4-FFF2-40B4-BE49-F238E27FC236}">
                <a16:creationId xmlns:a16="http://schemas.microsoft.com/office/drawing/2014/main" id="{0DFD0B72-E9A0-3D48-A61F-55793D25BB0F}"/>
              </a:ext>
            </a:extLst>
          </p:cNvPr>
          <p:cNvSpPr>
            <a:spLocks noGrp="1"/>
          </p:cNvSpPr>
          <p:nvPr>
            <p:ph type="sldNum" sz="quarter" idx="12"/>
          </p:nvPr>
        </p:nvSpPr>
        <p:spPr/>
        <p:txBody>
          <a:bodyPr/>
          <a:lstStyle/>
          <a:p>
            <a:fld id="{FBAED269-8488-944C-B042-47FA69C98B02}" type="slidenum">
              <a:rPr lang="zh-TW" altLang="en-US" smtClean="0"/>
              <a:pPr/>
              <a:t>101</a:t>
            </a:fld>
            <a:endParaRPr lang="zh-TW" altLang="en-US"/>
          </a:p>
        </p:txBody>
      </p:sp>
      <p:sp>
        <p:nvSpPr>
          <p:cNvPr id="5" name="Rectangle 4">
            <a:extLst>
              <a:ext uri="{FF2B5EF4-FFF2-40B4-BE49-F238E27FC236}">
                <a16:creationId xmlns:a16="http://schemas.microsoft.com/office/drawing/2014/main" id="{EC277265-B989-7140-BADC-7D6D7BF47F8E}"/>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pic>
        <p:nvPicPr>
          <p:cNvPr id="9" name="Picture 8">
            <a:extLst>
              <a:ext uri="{FF2B5EF4-FFF2-40B4-BE49-F238E27FC236}">
                <a16:creationId xmlns:a16="http://schemas.microsoft.com/office/drawing/2014/main" id="{E8E8D653-11FC-8B48-B349-CACD866D3D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150" y="3387948"/>
            <a:ext cx="8013700" cy="2273300"/>
          </a:xfrm>
          <a:prstGeom prst="rect">
            <a:avLst/>
          </a:prstGeom>
        </p:spPr>
      </p:pic>
    </p:spTree>
    <p:extLst>
      <p:ext uri="{BB962C8B-B14F-4D97-AF65-F5344CB8AC3E}">
        <p14:creationId xmlns:p14="http://schemas.microsoft.com/office/powerpoint/2010/main" val="14153355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775520" y="274638"/>
            <a:ext cx="8809930" cy="1210146"/>
          </a:xfrm>
        </p:spPr>
        <p:txBody>
          <a:bodyPr>
            <a:normAutofit fontScale="90000"/>
          </a:bodyPr>
          <a:lstStyle/>
          <a:p>
            <a:r>
              <a:rPr lang="en-US" dirty="0">
                <a:solidFill>
                  <a:schemeClr val="accent1"/>
                </a:solidFill>
              </a:rPr>
              <a:t>BERT</a:t>
            </a:r>
            <a:br>
              <a:rPr lang="en-US" dirty="0">
                <a:solidFill>
                  <a:schemeClr val="accent1"/>
                </a:solidFill>
              </a:rPr>
            </a:br>
            <a:r>
              <a:rPr lang="en-US" sz="2800" dirty="0">
                <a:solidFill>
                  <a:schemeClr val="accent1"/>
                </a:solidFill>
              </a:rPr>
              <a:t>Bidirectional Encoder Representations from Transformers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102</a:t>
            </a:fld>
            <a:endParaRPr lang="zh-TW" altLang="en-US"/>
          </a:p>
        </p:txBody>
      </p:sp>
      <p:pic>
        <p:nvPicPr>
          <p:cNvPr id="6" name="Picture 5">
            <a:extLst>
              <a:ext uri="{FF2B5EF4-FFF2-40B4-BE49-F238E27FC236}">
                <a16:creationId xmlns:a16="http://schemas.microsoft.com/office/drawing/2014/main" id="{6CEC8BEA-6A5E-744D-B9E5-C86A1E738F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550" y="1916832"/>
            <a:ext cx="8978900" cy="2082800"/>
          </a:xfrm>
          <a:prstGeom prst="rect">
            <a:avLst/>
          </a:prstGeom>
        </p:spPr>
      </p:pic>
      <p:sp>
        <p:nvSpPr>
          <p:cNvPr id="7" name="Rectangle 6">
            <a:extLst>
              <a:ext uri="{FF2B5EF4-FFF2-40B4-BE49-F238E27FC236}">
                <a16:creationId xmlns:a16="http://schemas.microsoft.com/office/drawing/2014/main" id="{FF73CF9F-E599-C743-8BD4-F3F9DC7FB07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Rectangle 7">
            <a:extLst>
              <a:ext uri="{FF2B5EF4-FFF2-40B4-BE49-F238E27FC236}">
                <a16:creationId xmlns:a16="http://schemas.microsoft.com/office/drawing/2014/main" id="{89F12ECC-3CA8-F747-A59C-23881BD515DF}"/>
              </a:ext>
            </a:extLst>
          </p:cNvPr>
          <p:cNvSpPr/>
          <p:nvPr/>
        </p:nvSpPr>
        <p:spPr>
          <a:xfrm>
            <a:off x="1847529" y="4696216"/>
            <a:ext cx="8785546" cy="1754326"/>
          </a:xfrm>
          <a:prstGeom prst="rect">
            <a:avLst/>
          </a:prstGeom>
        </p:spPr>
        <p:txBody>
          <a:bodyPr wrap="square">
            <a:spAutoFit/>
          </a:bodyPr>
          <a:lstStyle/>
          <a:p>
            <a:r>
              <a:rPr lang="en-US" b="1" dirty="0"/>
              <a:t>BERT</a:t>
            </a:r>
            <a:r>
              <a:rPr lang="en-US" dirty="0"/>
              <a:t> uses a bidirectional Transformer. </a:t>
            </a:r>
          </a:p>
          <a:p>
            <a:r>
              <a:rPr lang="en-US" b="1" dirty="0" err="1"/>
              <a:t>OpenAI</a:t>
            </a:r>
            <a:r>
              <a:rPr lang="en-US" b="1" dirty="0"/>
              <a:t> GPT </a:t>
            </a:r>
            <a:r>
              <a:rPr lang="en-US" dirty="0"/>
              <a:t>uses a left-to-right Transformer. </a:t>
            </a:r>
          </a:p>
          <a:p>
            <a:r>
              <a:rPr lang="en-US" b="1" dirty="0" err="1"/>
              <a:t>ELMo</a:t>
            </a:r>
            <a:r>
              <a:rPr lang="en-US" b="1" dirty="0"/>
              <a:t> </a:t>
            </a:r>
            <a:r>
              <a:rPr lang="en-US" dirty="0"/>
              <a:t>uses the concatenation of independently trained left-to-right and right- to-left LSTM to generate features for downstream tasks. </a:t>
            </a:r>
          </a:p>
          <a:p>
            <a:r>
              <a:rPr lang="en-US" dirty="0"/>
              <a:t>Among three, only BERT representations are jointly conditioned on both left and right context in all layers.</a:t>
            </a:r>
          </a:p>
        </p:txBody>
      </p:sp>
      <p:sp>
        <p:nvSpPr>
          <p:cNvPr id="9" name="Rectangle 8">
            <a:extLst>
              <a:ext uri="{FF2B5EF4-FFF2-40B4-BE49-F238E27FC236}">
                <a16:creationId xmlns:a16="http://schemas.microsoft.com/office/drawing/2014/main" id="{813AC9BA-11CF-C94F-A127-D75C74770EA4}"/>
              </a:ext>
            </a:extLst>
          </p:cNvPr>
          <p:cNvSpPr/>
          <p:nvPr/>
        </p:nvSpPr>
        <p:spPr>
          <a:xfrm>
            <a:off x="3863753" y="4104093"/>
            <a:ext cx="4311437" cy="461665"/>
          </a:xfrm>
          <a:prstGeom prst="rect">
            <a:avLst/>
          </a:prstGeom>
        </p:spPr>
        <p:txBody>
          <a:bodyPr wrap="none">
            <a:spAutoFit/>
          </a:bodyPr>
          <a:lstStyle/>
          <a:p>
            <a:r>
              <a:rPr lang="en-US" sz="2400" b="1" dirty="0"/>
              <a:t>Pre-training model architectures</a:t>
            </a:r>
          </a:p>
        </p:txBody>
      </p:sp>
    </p:spTree>
    <p:extLst>
      <p:ext uri="{BB962C8B-B14F-4D97-AF65-F5344CB8AC3E}">
        <p14:creationId xmlns:p14="http://schemas.microsoft.com/office/powerpoint/2010/main" val="21612855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103</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524001" y="1320374"/>
            <a:ext cx="9286557" cy="830997"/>
          </a:xfrm>
          <a:prstGeom prst="rect">
            <a:avLst/>
          </a:prstGeom>
        </p:spPr>
        <p:txBody>
          <a:bodyPr wrap="square">
            <a:spAutoFit/>
          </a:bodyPr>
          <a:lstStyle/>
          <a:p>
            <a:pPr algn="ctr"/>
            <a:r>
              <a:rPr lang="en-US" sz="2400" b="1" dirty="0">
                <a:solidFill>
                  <a:srgbClr val="C00000"/>
                </a:solidFill>
                <a:latin typeface="Calibri" panose="020F0502020204030204" pitchFamily="34" charset="0"/>
                <a:cs typeface="Calibri" panose="020F0502020204030204" pitchFamily="34" charset="0"/>
              </a:rPr>
              <a:t>BERT </a:t>
            </a:r>
            <a:br>
              <a:rPr lang="en-US" sz="2400" b="1" dirty="0">
                <a:solidFill>
                  <a:srgbClr val="C00000"/>
                </a:solidFill>
                <a:latin typeface="Calibri" panose="020F0502020204030204" pitchFamily="34" charset="0"/>
                <a:cs typeface="Calibri" panose="020F0502020204030204" pitchFamily="34" charset="0"/>
              </a:rPr>
            </a:br>
            <a:r>
              <a:rPr lang="en-US" sz="2400" b="1" dirty="0">
                <a:solidFill>
                  <a:srgbClr val="C00000"/>
                </a:solidFill>
                <a:latin typeface="Calibri" panose="020F0502020204030204" pitchFamily="34" charset="0"/>
                <a:cs typeface="Calibri" panose="020F0502020204030204" pitchFamily="34" charset="0"/>
              </a:rPr>
              <a:t>(Bidirectional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1823803" y="2881580"/>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1823804" y="2293016"/>
            <a:ext cx="8664685"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23100431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104</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1703513" y="1383160"/>
            <a:ext cx="8784976"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7" name="Picture 6">
            <a:extLst>
              <a:ext uri="{FF2B5EF4-FFF2-40B4-BE49-F238E27FC236}">
                <a16:creationId xmlns:a16="http://schemas.microsoft.com/office/drawing/2014/main" id="{E0085B22-25FE-E447-B270-A8B58C826D3A}"/>
              </a:ext>
            </a:extLst>
          </p:cNvPr>
          <p:cNvPicPr>
            <a:picLocks noChangeAspect="1"/>
          </p:cNvPicPr>
          <p:nvPr/>
        </p:nvPicPr>
        <p:blipFill>
          <a:blip r:embed="rId2"/>
          <a:stretch>
            <a:fillRect/>
          </a:stretch>
        </p:blipFill>
        <p:spPr>
          <a:xfrm>
            <a:off x="1822237" y="2728040"/>
            <a:ext cx="8594005" cy="2597836"/>
          </a:xfrm>
          <a:prstGeom prst="rect">
            <a:avLst/>
          </a:prstGeom>
        </p:spPr>
      </p:pic>
      <p:sp>
        <p:nvSpPr>
          <p:cNvPr id="9" name="Rectangle 8">
            <a:extLst>
              <a:ext uri="{FF2B5EF4-FFF2-40B4-BE49-F238E27FC236}">
                <a16:creationId xmlns:a16="http://schemas.microsoft.com/office/drawing/2014/main" id="{D3ACC94C-7986-214B-B721-49D1FB15D353}"/>
              </a:ext>
            </a:extLst>
          </p:cNvPr>
          <p:cNvSpPr/>
          <p:nvPr/>
        </p:nvSpPr>
        <p:spPr>
          <a:xfrm>
            <a:off x="2530839" y="1922918"/>
            <a:ext cx="7449617" cy="646331"/>
          </a:xfrm>
          <a:prstGeom prst="rect">
            <a:avLst/>
          </a:prstGeom>
        </p:spPr>
        <p:txBody>
          <a:bodyPr wrap="square">
            <a:spAutoFit/>
          </a:bodyPr>
          <a:lstStyle/>
          <a:p>
            <a:pPr algn="ctr"/>
            <a:r>
              <a:rPr lang="en-US" sz="3600" b="1" dirty="0">
                <a:solidFill>
                  <a:schemeClr val="accent1"/>
                </a:solidFill>
              </a:rPr>
              <a:t>BERT input representation</a:t>
            </a:r>
          </a:p>
        </p:txBody>
      </p:sp>
      <p:sp>
        <p:nvSpPr>
          <p:cNvPr id="8" name="Rectangle 7">
            <a:extLst>
              <a:ext uri="{FF2B5EF4-FFF2-40B4-BE49-F238E27FC236}">
                <a16:creationId xmlns:a16="http://schemas.microsoft.com/office/drawing/2014/main" id="{C11B9F5B-A948-D642-8C02-E8F928CB34A2}"/>
              </a:ext>
            </a:extLst>
          </p:cNvPr>
          <p:cNvSpPr/>
          <p:nvPr/>
        </p:nvSpPr>
        <p:spPr>
          <a:xfrm>
            <a:off x="2076449" y="5634601"/>
            <a:ext cx="8039100" cy="646331"/>
          </a:xfrm>
          <a:prstGeom prst="rect">
            <a:avLst/>
          </a:prstGeom>
        </p:spPr>
        <p:txBody>
          <a:bodyPr wrap="square">
            <a:spAutoFit/>
          </a:bodyPr>
          <a:lstStyle/>
          <a:p>
            <a:pPr algn="ctr"/>
            <a:r>
              <a:rPr lang="en-US" dirty="0"/>
              <a:t>The input embeddings is the sum of the token embeddings, the segmentation embeddings and the position embeddings.</a:t>
            </a:r>
          </a:p>
        </p:txBody>
      </p:sp>
    </p:spTree>
    <p:extLst>
      <p:ext uri="{BB962C8B-B14F-4D97-AF65-F5344CB8AC3E}">
        <p14:creationId xmlns:p14="http://schemas.microsoft.com/office/powerpoint/2010/main" val="25519079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105</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0743" y="790260"/>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014413" y="122627"/>
            <a:ext cx="10145384" cy="667632"/>
          </a:xfrm>
        </p:spPr>
        <p:txBody>
          <a:bodyPr>
            <a:noAutofit/>
          </a:bodyPr>
          <a:lstStyle/>
          <a:p>
            <a:r>
              <a:rPr lang="en-US" dirty="0">
                <a:solidFill>
                  <a:schemeClr val="accent1"/>
                </a:solidFill>
              </a:rPr>
              <a:t>Fine-tuning BERT on Different Tasks</a:t>
            </a:r>
          </a:p>
        </p:txBody>
      </p:sp>
    </p:spTree>
    <p:extLst>
      <p:ext uri="{BB962C8B-B14F-4D97-AF65-F5344CB8AC3E}">
        <p14:creationId xmlns:p14="http://schemas.microsoft.com/office/powerpoint/2010/main" val="16280981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981200" y="116632"/>
            <a:ext cx="8229600" cy="1412130"/>
          </a:xfrm>
        </p:spPr>
        <p:txBody>
          <a:bodyPr/>
          <a:lstStyle/>
          <a:p>
            <a:r>
              <a:rPr lang="en-US" dirty="0">
                <a:solidFill>
                  <a:schemeClr val="accent1"/>
                </a:solidFill>
              </a:rPr>
              <a:t>BERT Sequence-level tasks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106</a:t>
            </a:fld>
            <a:endParaRPr lang="zh-TW" altLang="en-US"/>
          </a:p>
        </p:txBody>
      </p:sp>
      <p:pic>
        <p:nvPicPr>
          <p:cNvPr id="5" name="Picture 4">
            <a:extLst>
              <a:ext uri="{FF2B5EF4-FFF2-40B4-BE49-F238E27FC236}">
                <a16:creationId xmlns:a16="http://schemas.microsoft.com/office/drawing/2014/main" id="{F947E1B0-93DC-EC41-BE52-5C35F46B84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5754" y="1762020"/>
            <a:ext cx="8590726" cy="4259268"/>
          </a:xfrm>
          <a:prstGeom prst="rect">
            <a:avLst/>
          </a:prstGeom>
        </p:spPr>
      </p:pic>
      <p:sp>
        <p:nvSpPr>
          <p:cNvPr id="6" name="Rectangle 5">
            <a:extLst>
              <a:ext uri="{FF2B5EF4-FFF2-40B4-BE49-F238E27FC236}">
                <a16:creationId xmlns:a16="http://schemas.microsoft.com/office/drawing/2014/main" id="{B3E8560A-0F42-BD44-9776-8B546B6A4C6F}"/>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Tree>
    <p:extLst>
      <p:ext uri="{BB962C8B-B14F-4D97-AF65-F5344CB8AC3E}">
        <p14:creationId xmlns:p14="http://schemas.microsoft.com/office/powerpoint/2010/main" val="970824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107</a:t>
            </a:fld>
            <a:endParaRPr lang="zh-TW" altLang="en-US"/>
          </a:p>
        </p:txBody>
      </p:sp>
      <p:pic>
        <p:nvPicPr>
          <p:cNvPr id="6" name="Picture 5">
            <a:extLst>
              <a:ext uri="{FF2B5EF4-FFF2-40B4-BE49-F238E27FC236}">
                <a16:creationId xmlns:a16="http://schemas.microsoft.com/office/drawing/2014/main" id="{88FD742E-B871-9841-BFBE-7BD3AB531F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03513" y="1670050"/>
            <a:ext cx="8718285" cy="4135214"/>
          </a:xfrm>
          <a:prstGeom prst="rect">
            <a:avLst/>
          </a:prstGeom>
        </p:spPr>
      </p:pic>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412130"/>
          </a:xfrm>
        </p:spPr>
        <p:txBody>
          <a:bodyPr/>
          <a:lstStyle/>
          <a:p>
            <a:r>
              <a:rPr lang="en-US" dirty="0">
                <a:solidFill>
                  <a:schemeClr val="accent1"/>
                </a:solidFill>
              </a:rPr>
              <a:t>BERT Token-level tasks</a:t>
            </a:r>
          </a:p>
        </p:txBody>
      </p:sp>
    </p:spTree>
    <p:extLst>
      <p:ext uri="{BB962C8B-B14F-4D97-AF65-F5344CB8AC3E}">
        <p14:creationId xmlns:p14="http://schemas.microsoft.com/office/powerpoint/2010/main" val="5114569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108</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18998" y="1484784"/>
            <a:ext cx="8325475" cy="4896544"/>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1223622"/>
          </a:xfrm>
        </p:spPr>
        <p:txBody>
          <a:bodyPr>
            <a:noAutofit/>
          </a:bodyPr>
          <a:lstStyle/>
          <a:p>
            <a:r>
              <a:rPr lang="en-US" dirty="0">
                <a:solidFill>
                  <a:schemeClr val="accent1"/>
                </a:solidFill>
              </a:rPr>
              <a:t>Fine-tuning BERT on </a:t>
            </a:r>
            <a:br>
              <a:rPr lang="en-US" dirty="0">
                <a:solidFill>
                  <a:schemeClr val="accent1"/>
                </a:solidFill>
              </a:rPr>
            </a:br>
            <a:r>
              <a:rPr lang="en-US" dirty="0">
                <a:solidFill>
                  <a:srgbClr val="C00000"/>
                </a:solidFill>
              </a:rPr>
              <a:t>Question Answering (QA)</a:t>
            </a:r>
          </a:p>
        </p:txBody>
      </p:sp>
    </p:spTree>
    <p:extLst>
      <p:ext uri="{BB962C8B-B14F-4D97-AF65-F5344CB8AC3E}">
        <p14:creationId xmlns:p14="http://schemas.microsoft.com/office/powerpoint/2010/main" val="16451835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109</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4" y="1125456"/>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914400" y="29768"/>
            <a:ext cx="10245397" cy="1146133"/>
          </a:xfrm>
        </p:spPr>
        <p:txBody>
          <a:bodyPr>
            <a:noAutofit/>
          </a:bodyPr>
          <a:lstStyle/>
          <a:p>
            <a:r>
              <a:rPr lang="en-US" dirty="0">
                <a:solidFill>
                  <a:schemeClr val="accent1"/>
                </a:solidFill>
              </a:rPr>
              <a:t>Fine-tuning BERT on Dialogue</a:t>
            </a:r>
            <a:br>
              <a:rPr lang="en-US" dirty="0">
                <a:solidFill>
                  <a:schemeClr val="accent1"/>
                </a:solidFill>
              </a:rPr>
            </a:br>
            <a:r>
              <a:rPr lang="en-US" sz="4400" dirty="0">
                <a:solidFill>
                  <a:srgbClr val="C00000"/>
                </a:solidFill>
              </a:rPr>
              <a:t>Intent Detection (ID; Classification)</a:t>
            </a:r>
          </a:p>
        </p:txBody>
      </p:sp>
    </p:spTree>
    <p:extLst>
      <p:ext uri="{BB962C8B-B14F-4D97-AF65-F5344CB8AC3E}">
        <p14:creationId xmlns:p14="http://schemas.microsoft.com/office/powerpoint/2010/main" val="1053835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85825" y="1700808"/>
            <a:ext cx="10472737" cy="4759602"/>
          </a:xfrm>
        </p:spPr>
        <p:txBody>
          <a:bodyPr>
            <a:normAutofit/>
          </a:bodyPr>
          <a:lstStyle/>
          <a:p>
            <a:r>
              <a:rPr lang="en-US" sz="3600" dirty="0"/>
              <a:t>Language Models</a:t>
            </a:r>
          </a:p>
          <a:p>
            <a:r>
              <a:rPr lang="en-US" sz="3600" dirty="0"/>
              <a:t>Grammar</a:t>
            </a:r>
          </a:p>
          <a:p>
            <a:r>
              <a:rPr lang="en-US" sz="3600" dirty="0"/>
              <a:t>Parsing</a:t>
            </a:r>
          </a:p>
          <a:p>
            <a:r>
              <a:rPr lang="en-US" sz="3600" dirty="0"/>
              <a:t>Augmented Grammars</a:t>
            </a:r>
          </a:p>
          <a:p>
            <a:r>
              <a:rPr lang="en-US" sz="3600" dirty="0"/>
              <a:t>Complications of Real Natural Language</a:t>
            </a:r>
          </a:p>
          <a:p>
            <a:r>
              <a:rPr lang="en-US" sz="3600" dirty="0"/>
              <a:t>Natural Language Tasks</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rgbClr val="FF0000"/>
                </a:solidFill>
              </a:rPr>
              <a:t>Natural Language Processing</a:t>
            </a:r>
          </a:p>
        </p:txBody>
      </p:sp>
    </p:spTree>
    <p:extLst>
      <p:ext uri="{BB962C8B-B14F-4D97-AF65-F5344CB8AC3E}">
        <p14:creationId xmlns:p14="http://schemas.microsoft.com/office/powerpoint/2010/main" val="28044451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110</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16"/>
          <a:stretch/>
        </p:blipFill>
        <p:spPr>
          <a:xfrm>
            <a:off x="2140215" y="1377301"/>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36055116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FD5E-3C28-784F-B27B-A1FC45642B75}"/>
              </a:ext>
            </a:extLst>
          </p:cNvPr>
          <p:cNvSpPr>
            <a:spLocks noGrp="1"/>
          </p:cNvSpPr>
          <p:nvPr>
            <p:ph type="title"/>
          </p:nvPr>
        </p:nvSpPr>
        <p:spPr>
          <a:xfrm>
            <a:off x="1981200" y="274638"/>
            <a:ext cx="8229600" cy="1786210"/>
          </a:xfrm>
        </p:spPr>
        <p:txBody>
          <a:bodyPr>
            <a:normAutofit fontScale="90000"/>
          </a:bodyPr>
          <a:lstStyle/>
          <a:p>
            <a:r>
              <a:rPr lang="en-US" sz="3200" dirty="0">
                <a:solidFill>
                  <a:schemeClr val="accent1"/>
                </a:solidFill>
              </a:rPr>
              <a:t>General Language Understanding Evaluation  (GLUE) benchmark </a:t>
            </a:r>
            <a:br>
              <a:rPr lang="en-US" dirty="0">
                <a:solidFill>
                  <a:schemeClr val="accent1"/>
                </a:solidFill>
              </a:rPr>
            </a:br>
            <a:r>
              <a:rPr lang="en-US" dirty="0">
                <a:solidFill>
                  <a:schemeClr val="accent1"/>
                </a:solidFill>
              </a:rPr>
              <a:t>GLUE Test results</a:t>
            </a:r>
          </a:p>
        </p:txBody>
      </p:sp>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111</a:t>
            </a:fld>
            <a:endParaRPr lang="zh-TW" altLang="en-US"/>
          </a:p>
        </p:txBody>
      </p:sp>
      <p:pic>
        <p:nvPicPr>
          <p:cNvPr id="5" name="Picture 4">
            <a:extLst>
              <a:ext uri="{FF2B5EF4-FFF2-40B4-BE49-F238E27FC236}">
                <a16:creationId xmlns:a16="http://schemas.microsoft.com/office/drawing/2014/main" id="{A30F9618-4A68-434E-A3BC-C424C112B7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550" y="2194855"/>
            <a:ext cx="8978900" cy="2095500"/>
          </a:xfrm>
          <a:prstGeom prst="rect">
            <a:avLst/>
          </a:prstGeom>
        </p:spPr>
      </p:pic>
      <p:sp>
        <p:nvSpPr>
          <p:cNvPr id="7" name="Rectangle 6">
            <a:extLst>
              <a:ext uri="{FF2B5EF4-FFF2-40B4-BE49-F238E27FC236}">
                <a16:creationId xmlns:a16="http://schemas.microsoft.com/office/drawing/2014/main" id="{78CB0C3F-DCEC-4F4C-96F7-69500CBF64B4}"/>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3" name="Rectangle 2">
            <a:extLst>
              <a:ext uri="{FF2B5EF4-FFF2-40B4-BE49-F238E27FC236}">
                <a16:creationId xmlns:a16="http://schemas.microsoft.com/office/drawing/2014/main" id="{61085092-FA5B-BE41-B7A4-761AA64E6A83}"/>
              </a:ext>
            </a:extLst>
          </p:cNvPr>
          <p:cNvSpPr/>
          <p:nvPr/>
        </p:nvSpPr>
        <p:spPr>
          <a:xfrm>
            <a:off x="3935761" y="4368800"/>
            <a:ext cx="6100615" cy="2062103"/>
          </a:xfrm>
          <a:prstGeom prst="rect">
            <a:avLst/>
          </a:prstGeom>
        </p:spPr>
        <p:txBody>
          <a:bodyPr wrap="square">
            <a:spAutoFit/>
          </a:bodyPr>
          <a:lstStyle/>
          <a:p>
            <a:r>
              <a:rPr lang="en-US" sz="1600" b="1" dirty="0"/>
              <a:t>MNLI</a:t>
            </a:r>
            <a:r>
              <a:rPr lang="en-US" sz="1600" dirty="0"/>
              <a:t>: Multi-Genre Natural Language Inference</a:t>
            </a:r>
          </a:p>
          <a:p>
            <a:r>
              <a:rPr lang="en-US" sz="1600" b="1" dirty="0"/>
              <a:t>QQP</a:t>
            </a:r>
            <a:r>
              <a:rPr lang="en-US" sz="1600" dirty="0"/>
              <a:t>: Quora Question Pairs</a:t>
            </a:r>
          </a:p>
          <a:p>
            <a:r>
              <a:rPr lang="en-US" sz="1600" b="1" dirty="0"/>
              <a:t>QNLI</a:t>
            </a:r>
            <a:r>
              <a:rPr lang="en-US" sz="1600" dirty="0"/>
              <a:t>: Question Natural Language Inference </a:t>
            </a:r>
          </a:p>
          <a:p>
            <a:r>
              <a:rPr lang="en-US" sz="1600" b="1" dirty="0"/>
              <a:t>SST-2</a:t>
            </a:r>
            <a:r>
              <a:rPr lang="en-US" sz="1600" dirty="0"/>
              <a:t>: The Stanford Sentiment Treebank</a:t>
            </a:r>
          </a:p>
          <a:p>
            <a:r>
              <a:rPr lang="en-US" sz="1600" b="1" dirty="0" err="1"/>
              <a:t>CoLA</a:t>
            </a:r>
            <a:r>
              <a:rPr lang="en-US" sz="1600" dirty="0"/>
              <a:t>: The Corpus of Linguistic Acceptability </a:t>
            </a:r>
          </a:p>
          <a:p>
            <a:r>
              <a:rPr lang="en-US" sz="1600" b="1" dirty="0" err="1"/>
              <a:t>STS-B</a:t>
            </a:r>
            <a:r>
              <a:rPr lang="en-US" sz="1600" dirty="0" err="1"/>
              <a:t>:The</a:t>
            </a:r>
            <a:r>
              <a:rPr lang="en-US" sz="1600" dirty="0"/>
              <a:t> Semantic Textual Similarity Benchmark</a:t>
            </a:r>
          </a:p>
          <a:p>
            <a:r>
              <a:rPr lang="en-US" sz="1600" b="1" dirty="0"/>
              <a:t>MRPC</a:t>
            </a:r>
            <a:r>
              <a:rPr lang="en-US" sz="1600" dirty="0"/>
              <a:t>: Microsoft Research Paraphrase Corpus</a:t>
            </a:r>
          </a:p>
          <a:p>
            <a:r>
              <a:rPr lang="en-US" sz="1600" b="1" dirty="0"/>
              <a:t>RTE</a:t>
            </a:r>
            <a:r>
              <a:rPr lang="en-US" sz="1600" dirty="0"/>
              <a:t>: Recognizing Textual Entailment</a:t>
            </a:r>
          </a:p>
        </p:txBody>
      </p:sp>
    </p:spTree>
    <p:extLst>
      <p:ext uri="{BB962C8B-B14F-4D97-AF65-F5344CB8AC3E}">
        <p14:creationId xmlns:p14="http://schemas.microsoft.com/office/powerpoint/2010/main" val="22142956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chemeClr val="accent1"/>
                </a:solidFill>
              </a:rPr>
              <a:t>Training Contextual Representations </a:t>
            </a:r>
            <a:r>
              <a:rPr lang="en-US" sz="3200" dirty="0">
                <a:solidFill>
                  <a:schemeClr val="accent1"/>
                </a:solidFill>
              </a:rPr>
              <a:t>using a left-to-right Language Model</a:t>
            </a:r>
            <a:endParaRPr lang="en-US" sz="32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112</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F9B37DBE-9A26-984F-9BAC-2E0CAE1655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3324" y="1762223"/>
            <a:ext cx="8917172" cy="4305895"/>
          </a:xfrm>
          <a:prstGeom prst="rect">
            <a:avLst/>
          </a:prstGeom>
        </p:spPr>
      </p:pic>
    </p:spTree>
    <p:extLst>
      <p:ext uri="{BB962C8B-B14F-4D97-AF65-F5344CB8AC3E}">
        <p14:creationId xmlns:p14="http://schemas.microsoft.com/office/powerpoint/2010/main" val="8371087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32466"/>
            <a:ext cx="8640960" cy="1370885"/>
          </a:xfrm>
        </p:spPr>
        <p:txBody>
          <a:bodyPr>
            <a:normAutofit fontScale="90000"/>
          </a:bodyPr>
          <a:lstStyle/>
          <a:p>
            <a:r>
              <a:rPr lang="en-US" dirty="0">
                <a:solidFill>
                  <a:schemeClr val="accent1"/>
                </a:solidFill>
              </a:rPr>
              <a:t>Masked Language Modeling: </a:t>
            </a:r>
            <a:br>
              <a:rPr lang="en-US" dirty="0">
                <a:solidFill>
                  <a:schemeClr val="accent1"/>
                </a:solidFill>
              </a:rPr>
            </a:br>
            <a:r>
              <a:rPr lang="en-US" sz="3600" dirty="0">
                <a:solidFill>
                  <a:schemeClr val="accent1"/>
                </a:solidFill>
              </a:rPr>
              <a:t>Pretrain a Bidirectional Model</a:t>
            </a:r>
            <a:endParaRPr lang="en-US" sz="36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113</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7BF8C172-5675-3443-9FFC-F54125A3E1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8333" y="1279422"/>
            <a:ext cx="8415335" cy="5245922"/>
          </a:xfrm>
          <a:prstGeom prst="rect">
            <a:avLst/>
          </a:prstGeom>
        </p:spPr>
      </p:pic>
    </p:spTree>
    <p:extLst>
      <p:ext uri="{BB962C8B-B14F-4D97-AF65-F5344CB8AC3E}">
        <p14:creationId xmlns:p14="http://schemas.microsoft.com/office/powerpoint/2010/main" val="38109531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45DA-C080-3546-B48A-9D0984B41865}"/>
              </a:ext>
            </a:extLst>
          </p:cNvPr>
          <p:cNvSpPr>
            <a:spLocks noGrp="1"/>
          </p:cNvSpPr>
          <p:nvPr>
            <p:ph type="title"/>
          </p:nvPr>
        </p:nvSpPr>
        <p:spPr/>
        <p:txBody>
          <a:bodyPr/>
          <a:lstStyle/>
          <a:p>
            <a:r>
              <a:rPr lang="en-US" dirty="0">
                <a:solidFill>
                  <a:schemeClr val="accent1"/>
                </a:solidFill>
              </a:rPr>
              <a:t>Illustrated BERT</a:t>
            </a:r>
          </a:p>
        </p:txBody>
      </p:sp>
      <p:sp>
        <p:nvSpPr>
          <p:cNvPr id="4" name="Slide Number Placeholder 3">
            <a:extLst>
              <a:ext uri="{FF2B5EF4-FFF2-40B4-BE49-F238E27FC236}">
                <a16:creationId xmlns:a16="http://schemas.microsoft.com/office/drawing/2014/main" id="{D4BD2D5F-8FF5-464F-8A11-1170424A3F63}"/>
              </a:ext>
            </a:extLst>
          </p:cNvPr>
          <p:cNvSpPr>
            <a:spLocks noGrp="1"/>
          </p:cNvSpPr>
          <p:nvPr>
            <p:ph type="sldNum" sz="quarter" idx="12"/>
          </p:nvPr>
        </p:nvSpPr>
        <p:spPr/>
        <p:txBody>
          <a:bodyPr/>
          <a:lstStyle/>
          <a:p>
            <a:fld id="{5424488C-161F-514B-8FF5-CF5173A03E8D}" type="slidenum">
              <a:rPr lang="en-US" smtClean="0"/>
              <a:t>114</a:t>
            </a:fld>
            <a:endParaRPr lang="en-US"/>
          </a:p>
        </p:txBody>
      </p:sp>
      <p:pic>
        <p:nvPicPr>
          <p:cNvPr id="6" name="Picture 5">
            <a:extLst>
              <a:ext uri="{FF2B5EF4-FFF2-40B4-BE49-F238E27FC236}">
                <a16:creationId xmlns:a16="http://schemas.microsoft.com/office/drawing/2014/main" id="{6DD7926D-93B4-6048-8329-8913F2F51B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1338" y="1417639"/>
            <a:ext cx="8674100" cy="4771963"/>
          </a:xfrm>
          <a:prstGeom prst="rect">
            <a:avLst/>
          </a:prstGeom>
        </p:spPr>
      </p:pic>
      <p:sp>
        <p:nvSpPr>
          <p:cNvPr id="7" name="Rectangle 6">
            <a:extLst>
              <a:ext uri="{FF2B5EF4-FFF2-40B4-BE49-F238E27FC236}">
                <a16:creationId xmlns:a16="http://schemas.microsoft.com/office/drawing/2014/main" id="{F46A1131-7F6B-5243-809E-7AA79204D3D5}"/>
              </a:ext>
            </a:extLst>
          </p:cNvPr>
          <p:cNvSpPr/>
          <p:nvPr/>
        </p:nvSpPr>
        <p:spPr>
          <a:xfrm>
            <a:off x="2407691" y="6396335"/>
            <a:ext cx="7401395" cy="400110"/>
          </a:xfrm>
          <a:prstGeom prst="rect">
            <a:avLst/>
          </a:prstGeom>
        </p:spPr>
        <p:txBody>
          <a:bodyPr wrap="square">
            <a:spAutoFit/>
          </a:bodyPr>
          <a:lstStyle/>
          <a:p>
            <a:pPr algn="ctr"/>
            <a:r>
              <a:rPr lang="en-US" altLang="zh-TW" sz="1000" dirty="0">
                <a:solidFill>
                  <a:schemeClr val="bg1">
                    <a:lumMod val="75000"/>
                  </a:schemeClr>
                </a:solidFill>
                <a:latin typeface="Calibri" charset="0"/>
                <a:ea typeface="標楷體" charset="-120"/>
              </a:rPr>
              <a:t>Source: Jay </a:t>
            </a:r>
            <a:r>
              <a:rPr lang="en-US" altLang="zh-TW" sz="1000" dirty="0" err="1">
                <a:solidFill>
                  <a:schemeClr val="bg1">
                    <a:lumMod val="75000"/>
                  </a:schemeClr>
                </a:solidFill>
                <a:latin typeface="Calibri" charset="0"/>
                <a:ea typeface="標楷體" charset="-120"/>
              </a:rPr>
              <a:t>Alammar</a:t>
            </a:r>
            <a:r>
              <a:rPr lang="en-US" altLang="zh-TW" sz="1000" dirty="0">
                <a:solidFill>
                  <a:schemeClr val="bg1">
                    <a:lumMod val="75000"/>
                  </a:schemeClr>
                </a:solidFill>
                <a:latin typeface="Calibri" charset="0"/>
                <a:ea typeface="標楷體" charset="-120"/>
              </a:rPr>
              <a:t> (2019), The Illustrated BERT, </a:t>
            </a:r>
            <a:r>
              <a:rPr lang="en-US" altLang="zh-TW" sz="1000" dirty="0" err="1">
                <a:solidFill>
                  <a:schemeClr val="bg1">
                    <a:lumMod val="75000"/>
                  </a:schemeClr>
                </a:solidFill>
                <a:latin typeface="Calibri" charset="0"/>
                <a:ea typeface="標楷體" charset="-120"/>
              </a:rPr>
              <a:t>ELMo</a:t>
            </a:r>
            <a:r>
              <a:rPr lang="en-US" altLang="zh-TW" sz="1000" dirty="0">
                <a:solidFill>
                  <a:schemeClr val="bg1">
                    <a:lumMod val="75000"/>
                  </a:schemeClr>
                </a:solidFill>
                <a:latin typeface="Calibri" charset="0"/>
                <a:ea typeface="標楷體" charset="-120"/>
              </a:rPr>
              <a:t>, and co. (How NLP Cracked Transfer Learning), </a:t>
            </a:r>
            <a:r>
              <a:rPr lang="en-US" altLang="zh-TW" sz="1000" dirty="0">
                <a:solidFill>
                  <a:schemeClr val="bg1">
                    <a:lumMod val="75000"/>
                  </a:schemeClr>
                </a:solidFill>
                <a:latin typeface="Calibri" charset="0"/>
                <a:ea typeface="標楷體" charset="-120"/>
                <a:hlinkClick r:id="rId3"/>
              </a:rPr>
              <a:t>http://jalammar.github.io/illustrated-bert/</a:t>
            </a:r>
            <a:endParaRPr lang="en-US" altLang="zh-TW" sz="1000" dirty="0">
              <a:solidFill>
                <a:schemeClr val="bg1">
                  <a:lumMod val="75000"/>
                </a:schemeClr>
              </a:solidFill>
              <a:latin typeface="Calibri" charset="0"/>
              <a:ea typeface="標楷體" charset="-120"/>
            </a:endParaRPr>
          </a:p>
        </p:txBody>
      </p:sp>
    </p:spTree>
    <p:extLst>
      <p:ext uri="{BB962C8B-B14F-4D97-AF65-F5344CB8AC3E}">
        <p14:creationId xmlns:p14="http://schemas.microsoft.com/office/powerpoint/2010/main" val="13171898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45DA-C080-3546-B48A-9D0984B41865}"/>
              </a:ext>
            </a:extLst>
          </p:cNvPr>
          <p:cNvSpPr>
            <a:spLocks noGrp="1"/>
          </p:cNvSpPr>
          <p:nvPr>
            <p:ph type="title"/>
          </p:nvPr>
        </p:nvSpPr>
        <p:spPr/>
        <p:txBody>
          <a:bodyPr/>
          <a:lstStyle/>
          <a:p>
            <a:r>
              <a:rPr lang="en-US" dirty="0">
                <a:solidFill>
                  <a:schemeClr val="accent1"/>
                </a:solidFill>
              </a:rPr>
              <a:t>BERT Classification Input Output </a:t>
            </a:r>
          </a:p>
        </p:txBody>
      </p:sp>
      <p:sp>
        <p:nvSpPr>
          <p:cNvPr id="4" name="Slide Number Placeholder 3">
            <a:extLst>
              <a:ext uri="{FF2B5EF4-FFF2-40B4-BE49-F238E27FC236}">
                <a16:creationId xmlns:a16="http://schemas.microsoft.com/office/drawing/2014/main" id="{D4BD2D5F-8FF5-464F-8A11-1170424A3F63}"/>
              </a:ext>
            </a:extLst>
          </p:cNvPr>
          <p:cNvSpPr>
            <a:spLocks noGrp="1"/>
          </p:cNvSpPr>
          <p:nvPr>
            <p:ph type="sldNum" sz="quarter" idx="12"/>
          </p:nvPr>
        </p:nvSpPr>
        <p:spPr/>
        <p:txBody>
          <a:bodyPr/>
          <a:lstStyle/>
          <a:p>
            <a:fld id="{5424488C-161F-514B-8FF5-CF5173A03E8D}" type="slidenum">
              <a:rPr lang="en-US" smtClean="0"/>
              <a:t>115</a:t>
            </a:fld>
            <a:endParaRPr lang="en-US"/>
          </a:p>
        </p:txBody>
      </p:sp>
      <p:sp>
        <p:nvSpPr>
          <p:cNvPr id="7" name="Rectangle 6">
            <a:extLst>
              <a:ext uri="{FF2B5EF4-FFF2-40B4-BE49-F238E27FC236}">
                <a16:creationId xmlns:a16="http://schemas.microsoft.com/office/drawing/2014/main" id="{F46A1131-7F6B-5243-809E-7AA79204D3D5}"/>
              </a:ext>
            </a:extLst>
          </p:cNvPr>
          <p:cNvSpPr/>
          <p:nvPr/>
        </p:nvSpPr>
        <p:spPr>
          <a:xfrm>
            <a:off x="2407691" y="6396335"/>
            <a:ext cx="7401395" cy="400110"/>
          </a:xfrm>
          <a:prstGeom prst="rect">
            <a:avLst/>
          </a:prstGeom>
        </p:spPr>
        <p:txBody>
          <a:bodyPr wrap="square">
            <a:spAutoFit/>
          </a:bodyPr>
          <a:lstStyle/>
          <a:p>
            <a:pPr algn="ctr"/>
            <a:r>
              <a:rPr lang="en-US" altLang="zh-TW" sz="1000" dirty="0">
                <a:solidFill>
                  <a:schemeClr val="bg1">
                    <a:lumMod val="75000"/>
                  </a:schemeClr>
                </a:solidFill>
                <a:latin typeface="Calibri" charset="0"/>
                <a:ea typeface="標楷體" charset="-120"/>
              </a:rPr>
              <a:t>Source: Jay </a:t>
            </a:r>
            <a:r>
              <a:rPr lang="en-US" altLang="zh-TW" sz="1000" dirty="0" err="1">
                <a:solidFill>
                  <a:schemeClr val="bg1">
                    <a:lumMod val="75000"/>
                  </a:schemeClr>
                </a:solidFill>
                <a:latin typeface="Calibri" charset="0"/>
                <a:ea typeface="標楷體" charset="-120"/>
              </a:rPr>
              <a:t>Alammar</a:t>
            </a:r>
            <a:r>
              <a:rPr lang="en-US" altLang="zh-TW" sz="1000" dirty="0">
                <a:solidFill>
                  <a:schemeClr val="bg1">
                    <a:lumMod val="75000"/>
                  </a:schemeClr>
                </a:solidFill>
                <a:latin typeface="Calibri" charset="0"/>
                <a:ea typeface="標楷體" charset="-120"/>
              </a:rPr>
              <a:t> (2019), The Illustrated BERT, </a:t>
            </a:r>
            <a:r>
              <a:rPr lang="en-US" altLang="zh-TW" sz="1000" dirty="0" err="1">
                <a:solidFill>
                  <a:schemeClr val="bg1">
                    <a:lumMod val="75000"/>
                  </a:schemeClr>
                </a:solidFill>
                <a:latin typeface="Calibri" charset="0"/>
                <a:ea typeface="標楷體" charset="-120"/>
              </a:rPr>
              <a:t>ELMo</a:t>
            </a:r>
            <a:r>
              <a:rPr lang="en-US" altLang="zh-TW" sz="1000" dirty="0">
                <a:solidFill>
                  <a:schemeClr val="bg1">
                    <a:lumMod val="75000"/>
                  </a:schemeClr>
                </a:solidFill>
                <a:latin typeface="Calibri" charset="0"/>
                <a:ea typeface="標楷體" charset="-120"/>
              </a:rPr>
              <a:t>, and co. (How NLP Cracked Transfer Learning), </a:t>
            </a:r>
            <a:r>
              <a:rPr lang="en-US" altLang="zh-TW" sz="1000" dirty="0">
                <a:solidFill>
                  <a:schemeClr val="bg1">
                    <a:lumMod val="75000"/>
                  </a:schemeClr>
                </a:solidFill>
                <a:latin typeface="Calibri" charset="0"/>
                <a:ea typeface="標楷體" charset="-120"/>
                <a:hlinkClick r:id="rId2"/>
              </a:rPr>
              <a:t>http://jalammar.github.io/illustrated-bert/</a:t>
            </a:r>
            <a:endParaRPr lang="en-US" altLang="zh-TW" sz="1000" dirty="0">
              <a:solidFill>
                <a:schemeClr val="bg1">
                  <a:lumMod val="75000"/>
                </a:schemeClr>
              </a:solidFill>
              <a:latin typeface="Calibri" charset="0"/>
              <a:ea typeface="標楷體" charset="-120"/>
            </a:endParaRPr>
          </a:p>
        </p:txBody>
      </p:sp>
      <p:pic>
        <p:nvPicPr>
          <p:cNvPr id="5" name="Picture 4">
            <a:extLst>
              <a:ext uri="{FF2B5EF4-FFF2-40B4-BE49-F238E27FC236}">
                <a16:creationId xmlns:a16="http://schemas.microsoft.com/office/drawing/2014/main" id="{C8A2A6D5-63FD-7241-9C00-050E6D58DA0F}"/>
              </a:ext>
            </a:extLst>
          </p:cNvPr>
          <p:cNvPicPr>
            <a:picLocks noChangeAspect="1"/>
          </p:cNvPicPr>
          <p:nvPr/>
        </p:nvPicPr>
        <p:blipFill>
          <a:blip r:embed="rId3"/>
          <a:stretch>
            <a:fillRect/>
          </a:stretch>
        </p:blipFill>
        <p:spPr>
          <a:xfrm>
            <a:off x="1816100" y="1841500"/>
            <a:ext cx="8559800" cy="3175000"/>
          </a:xfrm>
          <a:prstGeom prst="rect">
            <a:avLst/>
          </a:prstGeom>
        </p:spPr>
      </p:pic>
    </p:spTree>
    <p:extLst>
      <p:ext uri="{BB962C8B-B14F-4D97-AF65-F5344CB8AC3E}">
        <p14:creationId xmlns:p14="http://schemas.microsoft.com/office/powerpoint/2010/main" val="6707454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45DA-C080-3546-B48A-9D0984B41865}"/>
              </a:ext>
            </a:extLst>
          </p:cNvPr>
          <p:cNvSpPr>
            <a:spLocks noGrp="1"/>
          </p:cNvSpPr>
          <p:nvPr>
            <p:ph type="title"/>
          </p:nvPr>
        </p:nvSpPr>
        <p:spPr/>
        <p:txBody>
          <a:bodyPr/>
          <a:lstStyle/>
          <a:p>
            <a:r>
              <a:rPr lang="en-US" dirty="0">
                <a:solidFill>
                  <a:schemeClr val="accent1"/>
                </a:solidFill>
              </a:rPr>
              <a:t>BERT Encoder Input</a:t>
            </a:r>
          </a:p>
        </p:txBody>
      </p:sp>
      <p:sp>
        <p:nvSpPr>
          <p:cNvPr id="4" name="Slide Number Placeholder 3">
            <a:extLst>
              <a:ext uri="{FF2B5EF4-FFF2-40B4-BE49-F238E27FC236}">
                <a16:creationId xmlns:a16="http://schemas.microsoft.com/office/drawing/2014/main" id="{D4BD2D5F-8FF5-464F-8A11-1170424A3F63}"/>
              </a:ext>
            </a:extLst>
          </p:cNvPr>
          <p:cNvSpPr>
            <a:spLocks noGrp="1"/>
          </p:cNvSpPr>
          <p:nvPr>
            <p:ph type="sldNum" sz="quarter" idx="12"/>
          </p:nvPr>
        </p:nvSpPr>
        <p:spPr/>
        <p:txBody>
          <a:bodyPr/>
          <a:lstStyle/>
          <a:p>
            <a:fld id="{5424488C-161F-514B-8FF5-CF5173A03E8D}" type="slidenum">
              <a:rPr lang="en-US" smtClean="0"/>
              <a:t>116</a:t>
            </a:fld>
            <a:endParaRPr lang="en-US"/>
          </a:p>
        </p:txBody>
      </p:sp>
      <p:sp>
        <p:nvSpPr>
          <p:cNvPr id="7" name="Rectangle 6">
            <a:extLst>
              <a:ext uri="{FF2B5EF4-FFF2-40B4-BE49-F238E27FC236}">
                <a16:creationId xmlns:a16="http://schemas.microsoft.com/office/drawing/2014/main" id="{F46A1131-7F6B-5243-809E-7AA79204D3D5}"/>
              </a:ext>
            </a:extLst>
          </p:cNvPr>
          <p:cNvSpPr/>
          <p:nvPr/>
        </p:nvSpPr>
        <p:spPr>
          <a:xfrm>
            <a:off x="2407691" y="6396335"/>
            <a:ext cx="7401395" cy="400110"/>
          </a:xfrm>
          <a:prstGeom prst="rect">
            <a:avLst/>
          </a:prstGeom>
        </p:spPr>
        <p:txBody>
          <a:bodyPr wrap="square">
            <a:spAutoFit/>
          </a:bodyPr>
          <a:lstStyle/>
          <a:p>
            <a:pPr algn="ctr"/>
            <a:r>
              <a:rPr lang="en-US" altLang="zh-TW" sz="1000" dirty="0">
                <a:solidFill>
                  <a:schemeClr val="bg1">
                    <a:lumMod val="75000"/>
                  </a:schemeClr>
                </a:solidFill>
                <a:latin typeface="Calibri" charset="0"/>
                <a:ea typeface="標楷體" charset="-120"/>
              </a:rPr>
              <a:t>Source: Jay </a:t>
            </a:r>
            <a:r>
              <a:rPr lang="en-US" altLang="zh-TW" sz="1000" dirty="0" err="1">
                <a:solidFill>
                  <a:schemeClr val="bg1">
                    <a:lumMod val="75000"/>
                  </a:schemeClr>
                </a:solidFill>
                <a:latin typeface="Calibri" charset="0"/>
                <a:ea typeface="標楷體" charset="-120"/>
              </a:rPr>
              <a:t>Alammar</a:t>
            </a:r>
            <a:r>
              <a:rPr lang="en-US" altLang="zh-TW" sz="1000" dirty="0">
                <a:solidFill>
                  <a:schemeClr val="bg1">
                    <a:lumMod val="75000"/>
                  </a:schemeClr>
                </a:solidFill>
                <a:latin typeface="Calibri" charset="0"/>
                <a:ea typeface="標楷體" charset="-120"/>
              </a:rPr>
              <a:t> (2019), The Illustrated BERT, </a:t>
            </a:r>
            <a:r>
              <a:rPr lang="en-US" altLang="zh-TW" sz="1000" dirty="0" err="1">
                <a:solidFill>
                  <a:schemeClr val="bg1">
                    <a:lumMod val="75000"/>
                  </a:schemeClr>
                </a:solidFill>
                <a:latin typeface="Calibri" charset="0"/>
                <a:ea typeface="標楷體" charset="-120"/>
              </a:rPr>
              <a:t>ELMo</a:t>
            </a:r>
            <a:r>
              <a:rPr lang="en-US" altLang="zh-TW" sz="1000" dirty="0">
                <a:solidFill>
                  <a:schemeClr val="bg1">
                    <a:lumMod val="75000"/>
                  </a:schemeClr>
                </a:solidFill>
                <a:latin typeface="Calibri" charset="0"/>
                <a:ea typeface="標楷體" charset="-120"/>
              </a:rPr>
              <a:t>, and co. (How NLP Cracked Transfer Learning), </a:t>
            </a:r>
            <a:r>
              <a:rPr lang="en-US" altLang="zh-TW" sz="1000" dirty="0">
                <a:solidFill>
                  <a:schemeClr val="bg1">
                    <a:lumMod val="75000"/>
                  </a:schemeClr>
                </a:solidFill>
                <a:latin typeface="Calibri" charset="0"/>
                <a:ea typeface="標楷體" charset="-120"/>
                <a:hlinkClick r:id="rId2"/>
              </a:rPr>
              <a:t>http://jalammar.github.io/illustrated-bert/</a:t>
            </a:r>
            <a:endParaRPr lang="en-US" altLang="zh-TW" sz="1000" dirty="0">
              <a:solidFill>
                <a:schemeClr val="bg1">
                  <a:lumMod val="75000"/>
                </a:schemeClr>
              </a:solidFill>
              <a:latin typeface="Calibri" charset="0"/>
              <a:ea typeface="標楷體" charset="-120"/>
            </a:endParaRPr>
          </a:p>
        </p:txBody>
      </p:sp>
      <p:pic>
        <p:nvPicPr>
          <p:cNvPr id="6" name="Picture 5">
            <a:extLst>
              <a:ext uri="{FF2B5EF4-FFF2-40B4-BE49-F238E27FC236}">
                <a16:creationId xmlns:a16="http://schemas.microsoft.com/office/drawing/2014/main" id="{B105A5A4-B8A4-9540-8605-C828A06A78CD}"/>
              </a:ext>
            </a:extLst>
          </p:cNvPr>
          <p:cNvPicPr>
            <a:picLocks noChangeAspect="1"/>
          </p:cNvPicPr>
          <p:nvPr/>
        </p:nvPicPr>
        <p:blipFill>
          <a:blip r:embed="rId3"/>
          <a:stretch>
            <a:fillRect/>
          </a:stretch>
        </p:blipFill>
        <p:spPr>
          <a:xfrm>
            <a:off x="1568450" y="1417639"/>
            <a:ext cx="9055100" cy="4978696"/>
          </a:xfrm>
          <a:prstGeom prst="rect">
            <a:avLst/>
          </a:prstGeom>
        </p:spPr>
      </p:pic>
    </p:spTree>
    <p:extLst>
      <p:ext uri="{BB962C8B-B14F-4D97-AF65-F5344CB8AC3E}">
        <p14:creationId xmlns:p14="http://schemas.microsoft.com/office/powerpoint/2010/main" val="23429660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45DA-C080-3546-B48A-9D0984B41865}"/>
              </a:ext>
            </a:extLst>
          </p:cNvPr>
          <p:cNvSpPr>
            <a:spLocks noGrp="1"/>
          </p:cNvSpPr>
          <p:nvPr>
            <p:ph type="title"/>
          </p:nvPr>
        </p:nvSpPr>
        <p:spPr/>
        <p:txBody>
          <a:bodyPr/>
          <a:lstStyle/>
          <a:p>
            <a:r>
              <a:rPr lang="en-US" dirty="0">
                <a:solidFill>
                  <a:schemeClr val="accent1"/>
                </a:solidFill>
              </a:rPr>
              <a:t>BERT Classifier</a:t>
            </a:r>
          </a:p>
        </p:txBody>
      </p:sp>
      <p:sp>
        <p:nvSpPr>
          <p:cNvPr id="4" name="Slide Number Placeholder 3">
            <a:extLst>
              <a:ext uri="{FF2B5EF4-FFF2-40B4-BE49-F238E27FC236}">
                <a16:creationId xmlns:a16="http://schemas.microsoft.com/office/drawing/2014/main" id="{D4BD2D5F-8FF5-464F-8A11-1170424A3F63}"/>
              </a:ext>
            </a:extLst>
          </p:cNvPr>
          <p:cNvSpPr>
            <a:spLocks noGrp="1"/>
          </p:cNvSpPr>
          <p:nvPr>
            <p:ph type="sldNum" sz="quarter" idx="12"/>
          </p:nvPr>
        </p:nvSpPr>
        <p:spPr/>
        <p:txBody>
          <a:bodyPr/>
          <a:lstStyle/>
          <a:p>
            <a:fld id="{5424488C-161F-514B-8FF5-CF5173A03E8D}" type="slidenum">
              <a:rPr lang="en-US" smtClean="0"/>
              <a:t>117</a:t>
            </a:fld>
            <a:endParaRPr lang="en-US"/>
          </a:p>
        </p:txBody>
      </p:sp>
      <p:sp>
        <p:nvSpPr>
          <p:cNvPr id="7" name="Rectangle 6">
            <a:extLst>
              <a:ext uri="{FF2B5EF4-FFF2-40B4-BE49-F238E27FC236}">
                <a16:creationId xmlns:a16="http://schemas.microsoft.com/office/drawing/2014/main" id="{F46A1131-7F6B-5243-809E-7AA79204D3D5}"/>
              </a:ext>
            </a:extLst>
          </p:cNvPr>
          <p:cNvSpPr/>
          <p:nvPr/>
        </p:nvSpPr>
        <p:spPr>
          <a:xfrm>
            <a:off x="2407691" y="6396335"/>
            <a:ext cx="7401395" cy="400110"/>
          </a:xfrm>
          <a:prstGeom prst="rect">
            <a:avLst/>
          </a:prstGeom>
        </p:spPr>
        <p:txBody>
          <a:bodyPr wrap="square">
            <a:spAutoFit/>
          </a:bodyPr>
          <a:lstStyle/>
          <a:p>
            <a:pPr algn="ctr"/>
            <a:r>
              <a:rPr lang="en-US" altLang="zh-TW" sz="1000" dirty="0">
                <a:solidFill>
                  <a:schemeClr val="bg1">
                    <a:lumMod val="75000"/>
                  </a:schemeClr>
                </a:solidFill>
                <a:latin typeface="Calibri" charset="0"/>
                <a:ea typeface="標楷體" charset="-120"/>
              </a:rPr>
              <a:t>Source: Jay </a:t>
            </a:r>
            <a:r>
              <a:rPr lang="en-US" altLang="zh-TW" sz="1000" dirty="0" err="1">
                <a:solidFill>
                  <a:schemeClr val="bg1">
                    <a:lumMod val="75000"/>
                  </a:schemeClr>
                </a:solidFill>
                <a:latin typeface="Calibri" charset="0"/>
                <a:ea typeface="標楷體" charset="-120"/>
              </a:rPr>
              <a:t>Alammar</a:t>
            </a:r>
            <a:r>
              <a:rPr lang="en-US" altLang="zh-TW" sz="1000" dirty="0">
                <a:solidFill>
                  <a:schemeClr val="bg1">
                    <a:lumMod val="75000"/>
                  </a:schemeClr>
                </a:solidFill>
                <a:latin typeface="Calibri" charset="0"/>
                <a:ea typeface="標楷體" charset="-120"/>
              </a:rPr>
              <a:t> (2019), The Illustrated BERT, </a:t>
            </a:r>
            <a:r>
              <a:rPr lang="en-US" altLang="zh-TW" sz="1000" dirty="0" err="1">
                <a:solidFill>
                  <a:schemeClr val="bg1">
                    <a:lumMod val="75000"/>
                  </a:schemeClr>
                </a:solidFill>
                <a:latin typeface="Calibri" charset="0"/>
                <a:ea typeface="標楷體" charset="-120"/>
              </a:rPr>
              <a:t>ELMo</a:t>
            </a:r>
            <a:r>
              <a:rPr lang="en-US" altLang="zh-TW" sz="1000" dirty="0">
                <a:solidFill>
                  <a:schemeClr val="bg1">
                    <a:lumMod val="75000"/>
                  </a:schemeClr>
                </a:solidFill>
                <a:latin typeface="Calibri" charset="0"/>
                <a:ea typeface="標楷體" charset="-120"/>
              </a:rPr>
              <a:t>, and co. (How NLP Cracked Transfer Learning), </a:t>
            </a:r>
            <a:r>
              <a:rPr lang="en-US" altLang="zh-TW" sz="1000" dirty="0">
                <a:solidFill>
                  <a:schemeClr val="bg1">
                    <a:lumMod val="75000"/>
                  </a:schemeClr>
                </a:solidFill>
                <a:latin typeface="Calibri" charset="0"/>
                <a:ea typeface="標楷體" charset="-120"/>
                <a:hlinkClick r:id="rId2"/>
              </a:rPr>
              <a:t>http://jalammar.github.io/illustrated-bert/</a:t>
            </a:r>
            <a:endParaRPr lang="en-US" altLang="zh-TW" sz="1000" dirty="0">
              <a:solidFill>
                <a:schemeClr val="bg1">
                  <a:lumMod val="75000"/>
                </a:schemeClr>
              </a:solidFill>
              <a:latin typeface="Calibri" charset="0"/>
              <a:ea typeface="標楷體" charset="-120"/>
            </a:endParaRPr>
          </a:p>
        </p:txBody>
      </p:sp>
      <p:pic>
        <p:nvPicPr>
          <p:cNvPr id="6" name="Picture 5">
            <a:extLst>
              <a:ext uri="{FF2B5EF4-FFF2-40B4-BE49-F238E27FC236}">
                <a16:creationId xmlns:a16="http://schemas.microsoft.com/office/drawing/2014/main" id="{724EA468-7E27-1541-8D91-C841AA511654}"/>
              </a:ext>
            </a:extLst>
          </p:cNvPr>
          <p:cNvPicPr>
            <a:picLocks noChangeAspect="1"/>
          </p:cNvPicPr>
          <p:nvPr/>
        </p:nvPicPr>
        <p:blipFill>
          <a:blip r:embed="rId3"/>
          <a:stretch>
            <a:fillRect/>
          </a:stretch>
        </p:blipFill>
        <p:spPr>
          <a:xfrm>
            <a:off x="1543050" y="1295500"/>
            <a:ext cx="9105900" cy="5016500"/>
          </a:xfrm>
          <a:prstGeom prst="rect">
            <a:avLst/>
          </a:prstGeom>
        </p:spPr>
      </p:pic>
    </p:spTree>
    <p:extLst>
      <p:ext uri="{BB962C8B-B14F-4D97-AF65-F5344CB8AC3E}">
        <p14:creationId xmlns:p14="http://schemas.microsoft.com/office/powerpoint/2010/main" val="25151798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118</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219582"/>
          </a:xfrm>
        </p:spPr>
        <p:txBody>
          <a:bodyPr>
            <a:normAutofit fontScale="90000"/>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5560" y="1484784"/>
            <a:ext cx="8280920" cy="4824536"/>
          </a:xfrm>
          <a:prstGeom prst="rect">
            <a:avLst/>
          </a:prstGeom>
        </p:spPr>
      </p:pic>
    </p:spTree>
    <p:extLst>
      <p:ext uri="{BB962C8B-B14F-4D97-AF65-F5344CB8AC3E}">
        <p14:creationId xmlns:p14="http://schemas.microsoft.com/office/powerpoint/2010/main" val="37712414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37507" y="57859"/>
            <a:ext cx="8316987" cy="1589899"/>
          </a:xfrm>
        </p:spPr>
        <p:txBody>
          <a:bodyPr>
            <a:normAutofit fontScale="90000"/>
          </a:bodyPr>
          <a:lstStyle/>
          <a:p>
            <a:r>
              <a:rPr lang="en-US" dirty="0">
                <a:solidFill>
                  <a:schemeClr val="accent1"/>
                </a:solidFill>
              </a:rPr>
              <a:t>A Visual Guide to </a:t>
            </a:r>
            <a:br>
              <a:rPr lang="en-US" dirty="0">
                <a:solidFill>
                  <a:schemeClr val="accent1"/>
                </a:solidFill>
              </a:rPr>
            </a:br>
            <a:r>
              <a:rPr lang="en-US" dirty="0">
                <a:solidFill>
                  <a:schemeClr val="accent1"/>
                </a:solidFill>
              </a:rPr>
              <a:t>Using BERT for the First Time</a:t>
            </a:r>
            <a:br>
              <a:rPr lang="en-US" dirty="0">
                <a:solidFill>
                  <a:schemeClr val="accent1"/>
                </a:solidFill>
              </a:rPr>
            </a:br>
            <a:r>
              <a:rPr lang="en-US" sz="2400" dirty="0">
                <a:solidFill>
                  <a:schemeClr val="accent1"/>
                </a:solidFill>
              </a:rPr>
              <a:t>(Jay </a:t>
            </a:r>
            <a:r>
              <a:rPr lang="en-US" sz="2400" dirty="0" err="1">
                <a:solidFill>
                  <a:schemeClr val="accent1"/>
                </a:solidFill>
              </a:rPr>
              <a:t>Alammar</a:t>
            </a:r>
            <a:r>
              <a:rPr lang="en-US" sz="2400" dirty="0">
                <a:solidFill>
                  <a:schemeClr val="accent1"/>
                </a:solidFill>
              </a:rPr>
              <a:t>, 2019)</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119</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8" name="Picture 7">
            <a:extLst>
              <a:ext uri="{FF2B5EF4-FFF2-40B4-BE49-F238E27FC236}">
                <a16:creationId xmlns:a16="http://schemas.microsoft.com/office/drawing/2014/main" id="{52E07C6C-10F7-5444-992D-EDD2788A27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6700" y="1772816"/>
            <a:ext cx="9131300" cy="4635500"/>
          </a:xfrm>
          <a:prstGeom prst="rect">
            <a:avLst/>
          </a:prstGeom>
        </p:spPr>
      </p:pic>
    </p:spTree>
    <p:extLst>
      <p:ext uri="{BB962C8B-B14F-4D97-AF65-F5344CB8AC3E}">
        <p14:creationId xmlns:p14="http://schemas.microsoft.com/office/powerpoint/2010/main" val="142532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2132856"/>
            <a:ext cx="10587037" cy="4327554"/>
          </a:xfrm>
        </p:spPr>
        <p:txBody>
          <a:bodyPr/>
          <a:lstStyle/>
          <a:p>
            <a:r>
              <a:rPr lang="en-US" dirty="0"/>
              <a:t>Word Embeddings</a:t>
            </a:r>
          </a:p>
          <a:p>
            <a:r>
              <a:rPr lang="en-US" dirty="0"/>
              <a:t>Recurrent Neural Networks for NLP</a:t>
            </a:r>
          </a:p>
          <a:p>
            <a:r>
              <a:rPr lang="en-US" dirty="0"/>
              <a:t>Sequence-to-Sequence Models</a:t>
            </a:r>
          </a:p>
          <a:p>
            <a:r>
              <a:rPr lang="en-US" dirty="0"/>
              <a:t>The Transformer Architecture</a:t>
            </a:r>
          </a:p>
          <a:p>
            <a:r>
              <a:rPr lang="en-US" dirty="0"/>
              <a:t>Pretraining and Transfer Learning</a:t>
            </a:r>
          </a:p>
          <a:p>
            <a:r>
              <a:rPr lang="en-US" dirty="0"/>
              <a:t>State of the art (SOTA)</a:t>
            </a:r>
            <a:endParaRPr lang="en-US"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791072"/>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rgbClr val="FF0000"/>
                </a:solidFill>
              </a:rPr>
              <a:t>Deep Learning for </a:t>
            </a:r>
            <a:br>
              <a:rPr lang="en-US" dirty="0">
                <a:solidFill>
                  <a:srgbClr val="FF0000"/>
                </a:solidFill>
              </a:rPr>
            </a:br>
            <a:r>
              <a:rPr lang="en-US" dirty="0">
                <a:solidFill>
                  <a:srgbClr val="FF0000"/>
                </a:solidFill>
              </a:rPr>
              <a:t>Natural Language Processing</a:t>
            </a:r>
          </a:p>
        </p:txBody>
      </p:sp>
    </p:spTree>
    <p:extLst>
      <p:ext uri="{BB962C8B-B14F-4D97-AF65-F5344CB8AC3E}">
        <p14:creationId xmlns:p14="http://schemas.microsoft.com/office/powerpoint/2010/main" val="33164315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Sentiment Classification: SST2</a:t>
            </a:r>
            <a:br>
              <a:rPr lang="en-US" dirty="0">
                <a:solidFill>
                  <a:schemeClr val="accent1"/>
                </a:solidFill>
              </a:rPr>
            </a:br>
            <a:r>
              <a:rPr lang="en-US" dirty="0">
                <a:solidFill>
                  <a:schemeClr val="accent1"/>
                </a:solidFill>
              </a:rPr>
              <a:t>Sentences from movie reviews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120</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graphicFrame>
        <p:nvGraphicFramePr>
          <p:cNvPr id="3" name="Table 2">
            <a:extLst>
              <a:ext uri="{FF2B5EF4-FFF2-40B4-BE49-F238E27FC236}">
                <a16:creationId xmlns:a16="http://schemas.microsoft.com/office/drawing/2014/main" id="{54AD850A-7C57-E64E-8A1F-3FD94C625EDE}"/>
              </a:ext>
            </a:extLst>
          </p:cNvPr>
          <p:cNvGraphicFramePr>
            <a:graphicFrameLocks noGrp="1"/>
          </p:cNvGraphicFramePr>
          <p:nvPr/>
        </p:nvGraphicFramePr>
        <p:xfrm>
          <a:off x="1898848" y="1898808"/>
          <a:ext cx="8445624" cy="4266496"/>
        </p:xfrm>
        <a:graphic>
          <a:graphicData uri="http://schemas.openxmlformats.org/drawingml/2006/table">
            <a:tbl>
              <a:tblPr/>
              <a:tblGrid>
                <a:gridCol w="7632848">
                  <a:extLst>
                    <a:ext uri="{9D8B030D-6E8A-4147-A177-3AD203B41FA5}">
                      <a16:colId xmlns:a16="http://schemas.microsoft.com/office/drawing/2014/main" val="686452343"/>
                    </a:ext>
                  </a:extLst>
                </a:gridCol>
                <a:gridCol w="812776">
                  <a:extLst>
                    <a:ext uri="{9D8B030D-6E8A-4147-A177-3AD203B41FA5}">
                      <a16:colId xmlns:a16="http://schemas.microsoft.com/office/drawing/2014/main" val="2205770999"/>
                    </a:ext>
                  </a:extLst>
                </a:gridCol>
              </a:tblGrid>
              <a:tr h="598290">
                <a:tc>
                  <a:txBody>
                    <a:bodyPr/>
                    <a:lstStyle/>
                    <a:p>
                      <a:pPr algn="ctr" fontAlgn="base"/>
                      <a:r>
                        <a:rPr lang="en-US" b="1">
                          <a:solidFill>
                            <a:srgbClr val="7CB342"/>
                          </a:solidFill>
                          <a:effectLst/>
                          <a:latin typeface="inherit"/>
                        </a:rPr>
                        <a:t>sentence</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ctr" fontAlgn="base"/>
                      <a:r>
                        <a:rPr lang="en-US" b="1">
                          <a:solidFill>
                            <a:srgbClr val="8E24AA"/>
                          </a:solidFill>
                          <a:effectLst/>
                          <a:latin typeface="inherit"/>
                        </a:rPr>
                        <a:t>label</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939246196"/>
                  </a:ext>
                </a:extLst>
              </a:tr>
              <a:tr h="804259">
                <a:tc>
                  <a:txBody>
                    <a:bodyPr/>
                    <a:lstStyle/>
                    <a:p>
                      <a:pPr algn="l" fontAlgn="base"/>
                      <a:r>
                        <a:rPr lang="en-US" dirty="0">
                          <a:effectLst/>
                        </a:rPr>
                        <a:t>a stirring , funny and finally transporting re imagining of beauty and the beast and 1930s horror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599329222"/>
                  </a:ext>
                </a:extLst>
              </a:tr>
              <a:tr h="804259">
                <a:tc>
                  <a:txBody>
                    <a:bodyPr/>
                    <a:lstStyle/>
                    <a:p>
                      <a:pPr algn="l" fontAlgn="base"/>
                      <a:r>
                        <a:rPr lang="en-US">
                          <a:effectLst/>
                        </a:rPr>
                        <a:t>apparently reassembled from the cutting room floor of any given daytime soap</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2765557644"/>
                  </a:ext>
                </a:extLst>
              </a:tr>
              <a:tr h="451170">
                <a:tc>
                  <a:txBody>
                    <a:bodyPr/>
                    <a:lstStyle/>
                    <a:p>
                      <a:pPr algn="l" fontAlgn="base"/>
                      <a:r>
                        <a:rPr lang="en-US">
                          <a:effectLst/>
                        </a:rPr>
                        <a:t>they presume their audience won't sit still for a sociology lesson</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184648450"/>
                  </a:ext>
                </a:extLst>
              </a:tr>
              <a:tr h="804259">
                <a:tc>
                  <a:txBody>
                    <a:bodyPr/>
                    <a:lstStyle/>
                    <a:p>
                      <a:pPr algn="l" fontAlgn="base"/>
                      <a:r>
                        <a:rPr lang="en-US">
                          <a:effectLst/>
                        </a:rPr>
                        <a:t>this is a visually stunning rumination on love , memory , history and the war between art and commerce</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22631195"/>
                  </a:ext>
                </a:extLst>
              </a:tr>
              <a:tr h="804259">
                <a:tc>
                  <a:txBody>
                    <a:bodyPr/>
                    <a:lstStyle/>
                    <a:p>
                      <a:pPr algn="l" fontAlgn="base"/>
                      <a:r>
                        <a:rPr lang="en-US">
                          <a:effectLst/>
                        </a:rPr>
                        <a:t>jonathan parker 's bartleby should have been the be all end all of the modern office anomie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432323"/>
                  </a:ext>
                </a:extLst>
              </a:tr>
            </a:tbl>
          </a:graphicData>
        </a:graphic>
      </p:graphicFrame>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Tree>
    <p:extLst>
      <p:ext uri="{BB962C8B-B14F-4D97-AF65-F5344CB8AC3E}">
        <p14:creationId xmlns:p14="http://schemas.microsoft.com/office/powerpoint/2010/main" val="26442749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652738" y="120257"/>
            <a:ext cx="8886525" cy="1406899"/>
          </a:xfrm>
        </p:spPr>
        <p:txBody>
          <a:bodyPr>
            <a:normAutofit fontScale="90000"/>
          </a:bodyPr>
          <a:lstStyle/>
          <a:p>
            <a:r>
              <a:rPr lang="en-US" dirty="0">
                <a:solidFill>
                  <a:schemeClr val="accent1"/>
                </a:solidFill>
              </a:rPr>
              <a:t>Movie Review Sentiment Classifier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121</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E16ED710-4E11-6741-B6B2-E8DB53ECF5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9100" y="2127250"/>
            <a:ext cx="8813800" cy="2603500"/>
          </a:xfrm>
          <a:prstGeom prst="rect">
            <a:avLst/>
          </a:prstGeom>
        </p:spPr>
      </p:pic>
    </p:spTree>
    <p:extLst>
      <p:ext uri="{BB962C8B-B14F-4D97-AF65-F5344CB8AC3E}">
        <p14:creationId xmlns:p14="http://schemas.microsoft.com/office/powerpoint/2010/main" val="15880446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487488" y="74578"/>
            <a:ext cx="9217024" cy="1406899"/>
          </a:xfrm>
        </p:spPr>
        <p:txBody>
          <a:bodyPr/>
          <a:lstStyle/>
          <a:p>
            <a:r>
              <a:rPr lang="en-US" dirty="0">
                <a:solidFill>
                  <a:schemeClr val="accent1"/>
                </a:solidFill>
              </a:rPr>
              <a:t>Movie Review Sentiment Classifier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122</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9" name="Picture 8">
            <a:extLst>
              <a:ext uri="{FF2B5EF4-FFF2-40B4-BE49-F238E27FC236}">
                <a16:creationId xmlns:a16="http://schemas.microsoft.com/office/drawing/2014/main" id="{DE608899-5598-4F4C-89D5-62A021BAEB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050" y="2139950"/>
            <a:ext cx="9105900" cy="2578100"/>
          </a:xfrm>
          <a:prstGeom prst="rect">
            <a:avLst/>
          </a:prstGeom>
        </p:spPr>
      </p:pic>
    </p:spTree>
    <p:extLst>
      <p:ext uri="{BB962C8B-B14F-4D97-AF65-F5344CB8AC3E}">
        <p14:creationId xmlns:p14="http://schemas.microsoft.com/office/powerpoint/2010/main" val="40184802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487488" y="74578"/>
            <a:ext cx="9217024" cy="1406899"/>
          </a:xfrm>
        </p:spPr>
        <p:txBody>
          <a:bodyPr>
            <a:normAutofit fontScale="90000"/>
          </a:bodyPr>
          <a:lstStyle/>
          <a:p>
            <a:r>
              <a:rPr lang="en-US" dirty="0">
                <a:solidFill>
                  <a:schemeClr val="accent1"/>
                </a:solidFill>
              </a:rPr>
              <a:t>Movie Review Sentiment Classifier</a:t>
            </a:r>
            <a:br>
              <a:rPr lang="en-US" dirty="0">
                <a:solidFill>
                  <a:schemeClr val="accent1"/>
                </a:solidFill>
              </a:rPr>
            </a:br>
            <a:r>
              <a:rPr lang="en-US" dirty="0">
                <a:solidFill>
                  <a:schemeClr val="accent1"/>
                </a:solidFill>
              </a:rPr>
              <a:t>Model Training</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123</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D8589E75-19CB-B746-968D-9D76095B5C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79827" y="1484784"/>
            <a:ext cx="8432346" cy="4925014"/>
          </a:xfrm>
          <a:prstGeom prst="rect">
            <a:avLst/>
          </a:prstGeom>
        </p:spPr>
      </p:pic>
    </p:spTree>
    <p:extLst>
      <p:ext uri="{BB962C8B-B14F-4D97-AF65-F5344CB8AC3E}">
        <p14:creationId xmlns:p14="http://schemas.microsoft.com/office/powerpoint/2010/main" val="25679162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608028"/>
          </a:xfrm>
        </p:spPr>
        <p:txBody>
          <a:bodyPr/>
          <a:lstStyle/>
          <a:p>
            <a:r>
              <a:rPr lang="en-US" dirty="0">
                <a:solidFill>
                  <a:schemeClr val="accent1"/>
                </a:solidFill>
              </a:rPr>
              <a:t>Step # 1 Use </a:t>
            </a:r>
            <a:r>
              <a:rPr lang="en-US" dirty="0" err="1">
                <a:solidFill>
                  <a:schemeClr val="accent1"/>
                </a:solidFill>
              </a:rPr>
              <a:t>distilBERT</a:t>
            </a:r>
            <a:r>
              <a:rPr lang="en-US" dirty="0">
                <a:solidFill>
                  <a:schemeClr val="accent1"/>
                </a:solidFill>
              </a:rPr>
              <a:t> to Generate Sentence Embeddings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124</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64C2A14E-7034-2A4D-A32B-93EEEE1CED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9550" y="1735558"/>
            <a:ext cx="8870946" cy="4573763"/>
          </a:xfrm>
          <a:prstGeom prst="rect">
            <a:avLst/>
          </a:prstGeom>
        </p:spPr>
      </p:pic>
    </p:spTree>
    <p:extLst>
      <p:ext uri="{BB962C8B-B14F-4D97-AF65-F5344CB8AC3E}">
        <p14:creationId xmlns:p14="http://schemas.microsoft.com/office/powerpoint/2010/main" val="25287954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Step #2:Test/Train Split for </a:t>
            </a:r>
            <a:br>
              <a:rPr lang="en-US" dirty="0">
                <a:solidFill>
                  <a:schemeClr val="accent1"/>
                </a:solidFill>
              </a:rPr>
            </a:br>
            <a:r>
              <a:rPr lang="en-US" dirty="0">
                <a:solidFill>
                  <a:schemeClr val="accent1"/>
                </a:solidFill>
              </a:rPr>
              <a:t>Model #2, Logistic Regression</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125</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9A3E6CCF-55FC-BF49-99EB-3D2ECBAF9C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3010" y="1484784"/>
            <a:ext cx="8316987" cy="4985040"/>
          </a:xfrm>
          <a:prstGeom prst="rect">
            <a:avLst/>
          </a:prstGeom>
        </p:spPr>
      </p:pic>
    </p:spTree>
    <p:extLst>
      <p:ext uri="{BB962C8B-B14F-4D97-AF65-F5344CB8AC3E}">
        <p14:creationId xmlns:p14="http://schemas.microsoft.com/office/powerpoint/2010/main" val="9926520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0" y="92940"/>
            <a:ext cx="8575478" cy="1406899"/>
          </a:xfrm>
        </p:spPr>
        <p:txBody>
          <a:bodyPr>
            <a:normAutofit fontScale="90000"/>
          </a:bodyPr>
          <a:lstStyle/>
          <a:p>
            <a:r>
              <a:rPr lang="en-US" dirty="0">
                <a:solidFill>
                  <a:schemeClr val="accent1"/>
                </a:solidFill>
              </a:rPr>
              <a:t>Step #3 Train the logistic regression model using the training set</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126</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DA6BAB9A-4B01-4142-8FA0-A3C07B427B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9456" y="1476990"/>
            <a:ext cx="8143255" cy="5007888"/>
          </a:xfrm>
          <a:prstGeom prst="rect">
            <a:avLst/>
          </a:prstGeom>
        </p:spPr>
      </p:pic>
    </p:spTree>
    <p:extLst>
      <p:ext uri="{BB962C8B-B14F-4D97-AF65-F5344CB8AC3E}">
        <p14:creationId xmlns:p14="http://schemas.microsoft.com/office/powerpoint/2010/main" val="20530775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1"/>
            <a:ext cx="8316987" cy="745518"/>
          </a:xfrm>
        </p:spPr>
        <p:txBody>
          <a:bodyPr>
            <a:normAutofit fontScale="90000"/>
          </a:bodyPr>
          <a:lstStyle/>
          <a:p>
            <a:r>
              <a:rPr lang="en-US" dirty="0">
                <a:solidFill>
                  <a:schemeClr val="accent1"/>
                </a:solidFill>
              </a:rPr>
              <a:t>Tokenization</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127</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136F44F0-A048-FB44-BF6C-9C06DBFC74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22"/>
          <a:stretch/>
        </p:blipFill>
        <p:spPr>
          <a:xfrm>
            <a:off x="1524000" y="1640390"/>
            <a:ext cx="9144000" cy="4812946"/>
          </a:xfrm>
          <a:prstGeom prst="rect">
            <a:avLst/>
          </a:prstGeom>
        </p:spPr>
      </p:pic>
      <p:sp>
        <p:nvSpPr>
          <p:cNvPr id="8" name="TextBox 7">
            <a:extLst>
              <a:ext uri="{FF2B5EF4-FFF2-40B4-BE49-F238E27FC236}">
                <a16:creationId xmlns:a16="http://schemas.microsoft.com/office/drawing/2014/main" id="{C81FF333-0C13-4D4B-90B2-03B27FF602EA}"/>
              </a:ext>
            </a:extLst>
          </p:cNvPr>
          <p:cNvSpPr txBox="1"/>
          <p:nvPr/>
        </p:nvSpPr>
        <p:spPr>
          <a:xfrm>
            <a:off x="1668587" y="777457"/>
            <a:ext cx="8964488" cy="830997"/>
          </a:xfrm>
          <a:prstGeom prst="rect">
            <a:avLst/>
          </a:prstGeom>
          <a:noFill/>
        </p:spPr>
        <p:txBody>
          <a:bodyPr wrap="square" rtlCol="0">
            <a:spAutoFit/>
          </a:bodyPr>
          <a:lstStyle/>
          <a:p>
            <a:pPr algn="ctr"/>
            <a:r>
              <a:rPr lang="en-US" sz="2400" dirty="0">
                <a:solidFill>
                  <a:srgbClr val="FF0000"/>
                </a:solidFill>
              </a:rPr>
              <a:t>[CLS] </a:t>
            </a:r>
            <a:r>
              <a:rPr lang="en-US" sz="2400" dirty="0"/>
              <a:t>a visually stunning </a:t>
            </a:r>
            <a:r>
              <a:rPr lang="en-US" sz="2400" dirty="0">
                <a:solidFill>
                  <a:schemeClr val="accent6">
                    <a:lumMod val="50000"/>
                  </a:schemeClr>
                </a:solidFill>
              </a:rPr>
              <a:t>rum ##</a:t>
            </a:r>
            <a:r>
              <a:rPr lang="en-US" sz="2400" dirty="0" err="1">
                <a:solidFill>
                  <a:schemeClr val="accent6">
                    <a:lumMod val="50000"/>
                  </a:schemeClr>
                </a:solidFill>
              </a:rPr>
              <a:t>ination</a:t>
            </a:r>
            <a:r>
              <a:rPr lang="en-US" sz="2400" dirty="0">
                <a:solidFill>
                  <a:schemeClr val="accent6">
                    <a:lumMod val="50000"/>
                  </a:schemeClr>
                </a:solidFill>
              </a:rPr>
              <a:t> </a:t>
            </a:r>
            <a:r>
              <a:rPr lang="en-US" sz="2400" dirty="0"/>
              <a:t>on love </a:t>
            </a:r>
            <a:r>
              <a:rPr lang="en-US" sz="2400" dirty="0">
                <a:solidFill>
                  <a:srgbClr val="C00000"/>
                </a:solidFill>
              </a:rPr>
              <a:t>[SEP]</a:t>
            </a:r>
          </a:p>
          <a:p>
            <a:pPr algn="ctr"/>
            <a:r>
              <a:rPr lang="en-US" sz="2400" dirty="0">
                <a:solidFill>
                  <a:schemeClr val="accent3">
                    <a:lumMod val="50000"/>
                  </a:schemeClr>
                </a:solidFill>
              </a:rPr>
              <a:t>a visually stunning </a:t>
            </a:r>
            <a:r>
              <a:rPr lang="en-US" sz="2400" dirty="0">
                <a:solidFill>
                  <a:schemeClr val="accent6">
                    <a:lumMod val="50000"/>
                  </a:schemeClr>
                </a:solidFill>
              </a:rPr>
              <a:t>rumination </a:t>
            </a:r>
            <a:r>
              <a:rPr lang="en-US" sz="2400" dirty="0">
                <a:solidFill>
                  <a:schemeClr val="accent3">
                    <a:lumMod val="50000"/>
                  </a:schemeClr>
                </a:solidFill>
              </a:rPr>
              <a:t>on love</a:t>
            </a:r>
          </a:p>
        </p:txBody>
      </p:sp>
    </p:spTree>
    <p:extLst>
      <p:ext uri="{BB962C8B-B14F-4D97-AF65-F5344CB8AC3E}">
        <p14:creationId xmlns:p14="http://schemas.microsoft.com/office/powerpoint/2010/main" val="28897290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128</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74BF3606-FBD9-0049-8165-C9862F73F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227" y="1520530"/>
            <a:ext cx="9144000" cy="4932806"/>
          </a:xfrm>
          <a:prstGeom prst="rect">
            <a:avLst/>
          </a:prstGeom>
        </p:spPr>
      </p:pic>
      <p:sp>
        <p:nvSpPr>
          <p:cNvPr id="10" name="Title 1">
            <a:extLst>
              <a:ext uri="{FF2B5EF4-FFF2-40B4-BE49-F238E27FC236}">
                <a16:creationId xmlns:a16="http://schemas.microsoft.com/office/drawing/2014/main" id="{45D7D842-B80F-1943-A4A5-48A25709B254}"/>
              </a:ext>
            </a:extLst>
          </p:cNvPr>
          <p:cNvSpPr>
            <a:spLocks noGrp="1"/>
          </p:cNvSpPr>
          <p:nvPr>
            <p:ph type="title"/>
          </p:nvPr>
        </p:nvSpPr>
        <p:spPr>
          <a:xfrm>
            <a:off x="1913011" y="2"/>
            <a:ext cx="8316987" cy="764703"/>
          </a:xfrm>
        </p:spPr>
        <p:txBody>
          <a:bodyPr>
            <a:normAutofit fontScale="90000"/>
          </a:bodyPr>
          <a:lstStyle/>
          <a:p>
            <a:r>
              <a:rPr lang="en-US" dirty="0">
                <a:solidFill>
                  <a:schemeClr val="accent1"/>
                </a:solidFill>
              </a:rPr>
              <a:t>Tokenization</a:t>
            </a:r>
          </a:p>
        </p:txBody>
      </p:sp>
      <p:sp>
        <p:nvSpPr>
          <p:cNvPr id="12" name="Rectangle 11">
            <a:extLst>
              <a:ext uri="{FF2B5EF4-FFF2-40B4-BE49-F238E27FC236}">
                <a16:creationId xmlns:a16="http://schemas.microsoft.com/office/drawing/2014/main" id="{184FACBA-852E-8646-852B-0D35D21A05BD}"/>
              </a:ext>
            </a:extLst>
          </p:cNvPr>
          <p:cNvSpPr/>
          <p:nvPr/>
        </p:nvSpPr>
        <p:spPr>
          <a:xfrm>
            <a:off x="1558926" y="764704"/>
            <a:ext cx="9109075" cy="707886"/>
          </a:xfrm>
          <a:prstGeom prst="rect">
            <a:avLst/>
          </a:prstGeom>
        </p:spPr>
        <p:txBody>
          <a:bodyPr wrap="square">
            <a:spAutoFit/>
          </a:bodyPr>
          <a:lstStyle/>
          <a:p>
            <a:pPr algn="ctr"/>
            <a:r>
              <a:rPr lang="en-US" sz="2000" dirty="0" err="1">
                <a:latin typeface="Courier" pitchFamily="2" charset="0"/>
              </a:rPr>
              <a:t>tokenizer</a:t>
            </a:r>
            <a:r>
              <a:rPr lang="en-US" sz="2000" dirty="0" err="1">
                <a:solidFill>
                  <a:srgbClr val="666666"/>
                </a:solidFill>
                <a:latin typeface="Courier" pitchFamily="2" charset="0"/>
              </a:rPr>
              <a:t>.</a:t>
            </a:r>
            <a:r>
              <a:rPr lang="en-US" sz="2000" dirty="0" err="1">
                <a:latin typeface="Courier" pitchFamily="2" charset="0"/>
              </a:rPr>
              <a:t>encode</a:t>
            </a:r>
            <a:r>
              <a:rPr lang="en-US" sz="2000" dirty="0">
                <a:latin typeface="Courier" pitchFamily="2" charset="0"/>
              </a:rPr>
              <a:t>(</a:t>
            </a:r>
            <a:r>
              <a:rPr lang="en-US" sz="2000" dirty="0">
                <a:solidFill>
                  <a:srgbClr val="BA2121"/>
                </a:solidFill>
                <a:latin typeface="Courier" pitchFamily="2" charset="0"/>
              </a:rPr>
              <a:t>"a visually stunning rumination on love"</a:t>
            </a:r>
            <a:r>
              <a:rPr lang="en-US" sz="2000" dirty="0">
                <a:latin typeface="Courier" pitchFamily="2" charset="0"/>
              </a:rPr>
              <a:t>, </a:t>
            </a:r>
            <a:r>
              <a:rPr lang="en-US" sz="2000" dirty="0" err="1">
                <a:latin typeface="Courier" pitchFamily="2" charset="0"/>
              </a:rPr>
              <a:t>add_special_tokens</a:t>
            </a:r>
            <a:r>
              <a:rPr lang="en-US" sz="2000" dirty="0">
                <a:solidFill>
                  <a:srgbClr val="666666"/>
                </a:solidFill>
                <a:latin typeface="Courier" pitchFamily="2" charset="0"/>
              </a:rPr>
              <a:t>=</a:t>
            </a:r>
            <a:r>
              <a:rPr lang="en-US" sz="2000" dirty="0">
                <a:solidFill>
                  <a:srgbClr val="008000"/>
                </a:solidFill>
                <a:latin typeface="Courier" pitchFamily="2" charset="0"/>
              </a:rPr>
              <a:t>True</a:t>
            </a:r>
            <a:r>
              <a:rPr lang="en-US" sz="2000" dirty="0">
                <a:latin typeface="Courier" pitchFamily="2" charset="0"/>
              </a:rPr>
              <a:t>)</a:t>
            </a:r>
          </a:p>
        </p:txBody>
      </p:sp>
    </p:spTree>
    <p:extLst>
      <p:ext uri="{BB962C8B-B14F-4D97-AF65-F5344CB8AC3E}">
        <p14:creationId xmlns:p14="http://schemas.microsoft.com/office/powerpoint/2010/main" val="22670020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703927"/>
          </a:xfrm>
        </p:spPr>
        <p:txBody>
          <a:bodyPr>
            <a:normAutofit fontScale="90000"/>
          </a:bodyPr>
          <a:lstStyle/>
          <a:p>
            <a:r>
              <a:rPr lang="en-US" dirty="0">
                <a:solidFill>
                  <a:schemeClr val="accent1"/>
                </a:solidFill>
              </a:rPr>
              <a:t>Tokenization for BERT Model</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129</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3F2859CF-5C6F-F74F-B15D-4B77089456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790"/>
          <a:stretch/>
        </p:blipFill>
        <p:spPr>
          <a:xfrm>
            <a:off x="1782492" y="1124744"/>
            <a:ext cx="8705997" cy="5263476"/>
          </a:xfrm>
          <a:prstGeom prst="rect">
            <a:avLst/>
          </a:prstGeom>
        </p:spPr>
      </p:pic>
    </p:spTree>
    <p:extLst>
      <p:ext uri="{BB962C8B-B14F-4D97-AF65-F5344CB8AC3E}">
        <p14:creationId xmlns:p14="http://schemas.microsoft.com/office/powerpoint/2010/main" val="2050467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13</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spTree>
    <p:extLst>
      <p:ext uri="{BB962C8B-B14F-4D97-AF65-F5344CB8AC3E}">
        <p14:creationId xmlns:p14="http://schemas.microsoft.com/office/powerpoint/2010/main" val="837729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Flowing Through </a:t>
            </a:r>
            <a:r>
              <a:rPr lang="en-US" dirty="0" err="1">
                <a:solidFill>
                  <a:schemeClr val="accent1"/>
                </a:solidFill>
              </a:rPr>
              <a:t>DistilBERT</a:t>
            </a:r>
            <a:br>
              <a:rPr lang="en-US" dirty="0">
                <a:solidFill>
                  <a:schemeClr val="accent1"/>
                </a:solidFill>
              </a:rPr>
            </a:br>
            <a:r>
              <a:rPr lang="en-US" dirty="0">
                <a:solidFill>
                  <a:schemeClr val="accent1"/>
                </a:solidFill>
              </a:rPr>
              <a:t>(768 features)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130</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8FAE0F88-72D3-8C44-A004-A83D997296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620040"/>
            <a:ext cx="9144000" cy="4864838"/>
          </a:xfrm>
          <a:prstGeom prst="rect">
            <a:avLst/>
          </a:prstGeom>
        </p:spPr>
      </p:pic>
    </p:spTree>
    <p:extLst>
      <p:ext uri="{BB962C8B-B14F-4D97-AF65-F5344CB8AC3E}">
        <p14:creationId xmlns:p14="http://schemas.microsoft.com/office/powerpoint/2010/main" val="34195436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44625"/>
            <a:ext cx="8316987" cy="1406899"/>
          </a:xfrm>
        </p:spPr>
        <p:txBody>
          <a:bodyPr>
            <a:normAutofit fontScale="90000"/>
          </a:bodyPr>
          <a:lstStyle/>
          <a:p>
            <a:r>
              <a:rPr lang="en-US" dirty="0">
                <a:solidFill>
                  <a:schemeClr val="accent1"/>
                </a:solidFill>
              </a:rPr>
              <a:t>Model #1 Output </a:t>
            </a:r>
            <a:r>
              <a:rPr lang="en-US" dirty="0">
                <a:solidFill>
                  <a:srgbClr val="FF40FF"/>
                </a:solidFill>
              </a:rPr>
              <a:t>Class</a:t>
            </a:r>
            <a:r>
              <a:rPr lang="en-US" dirty="0">
                <a:solidFill>
                  <a:schemeClr val="accent1"/>
                </a:solidFill>
              </a:rPr>
              <a:t> vector as </a:t>
            </a:r>
            <a:br>
              <a:rPr lang="en-US" dirty="0">
                <a:solidFill>
                  <a:schemeClr val="accent1"/>
                </a:solidFill>
              </a:rPr>
            </a:br>
            <a:r>
              <a:rPr lang="en-US" dirty="0">
                <a:solidFill>
                  <a:schemeClr val="accent1"/>
                </a:solidFill>
              </a:rPr>
              <a:t>Model #2 Input</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131</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94D0FCF0-7FD0-E243-9B36-9DBC6310B5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0276" y="1443739"/>
            <a:ext cx="8369300" cy="5054600"/>
          </a:xfrm>
          <a:prstGeom prst="rect">
            <a:avLst/>
          </a:prstGeom>
        </p:spPr>
      </p:pic>
    </p:spTree>
    <p:extLst>
      <p:ext uri="{BB962C8B-B14F-4D97-AF65-F5344CB8AC3E}">
        <p14:creationId xmlns:p14="http://schemas.microsoft.com/office/powerpoint/2010/main" val="31903554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132</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757238" y="122627"/>
            <a:ext cx="10402559" cy="1146133"/>
          </a:xfrm>
        </p:spPr>
        <p:txBody>
          <a:bodyPr>
            <a:noAutofit/>
          </a:bodyPr>
          <a:lstStyle/>
          <a:p>
            <a:r>
              <a:rPr lang="en-US" dirty="0">
                <a:solidFill>
                  <a:schemeClr val="accent1"/>
                </a:solidFill>
              </a:rPr>
              <a:t>Fine-tuning BERT on </a:t>
            </a:r>
            <a:br>
              <a:rPr lang="en-US" dirty="0">
                <a:solidFill>
                  <a:schemeClr val="accent1"/>
                </a:solidFill>
              </a:rPr>
            </a:br>
            <a:r>
              <a:rPr lang="en-US" dirty="0">
                <a:solidFill>
                  <a:schemeClr val="accent1"/>
                </a:solidFill>
              </a:rPr>
              <a:t>Single Sentence Classification Tasks</a:t>
            </a:r>
          </a:p>
        </p:txBody>
      </p:sp>
      <p:pic>
        <p:nvPicPr>
          <p:cNvPr id="3" name="Picture 2">
            <a:extLst>
              <a:ext uri="{FF2B5EF4-FFF2-40B4-BE49-F238E27FC236}">
                <a16:creationId xmlns:a16="http://schemas.microsoft.com/office/drawing/2014/main" id="{CC481009-6FE3-2649-ADAD-208FEA5F7B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8557" y="1535122"/>
            <a:ext cx="5496898" cy="4846206"/>
          </a:xfrm>
          <a:prstGeom prst="rect">
            <a:avLst/>
          </a:prstGeom>
        </p:spPr>
      </p:pic>
    </p:spTree>
    <p:extLst>
      <p:ext uri="{BB962C8B-B14F-4D97-AF65-F5344CB8AC3E}">
        <p14:creationId xmlns:p14="http://schemas.microsoft.com/office/powerpoint/2010/main" val="18138151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Model #1 Output </a:t>
            </a:r>
            <a:r>
              <a:rPr lang="en-US" dirty="0">
                <a:solidFill>
                  <a:srgbClr val="FF40FF"/>
                </a:solidFill>
              </a:rPr>
              <a:t>Class</a:t>
            </a:r>
            <a:r>
              <a:rPr lang="en-US" dirty="0">
                <a:solidFill>
                  <a:schemeClr val="accent1"/>
                </a:solidFill>
              </a:rPr>
              <a:t> vector as </a:t>
            </a:r>
            <a:br>
              <a:rPr lang="en-US" dirty="0">
                <a:solidFill>
                  <a:schemeClr val="accent1"/>
                </a:solidFill>
              </a:rPr>
            </a:br>
            <a:r>
              <a:rPr lang="en-US" dirty="0">
                <a:solidFill>
                  <a:schemeClr val="accent1"/>
                </a:solidFill>
              </a:rPr>
              <a:t>Model #2 Input</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133</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8" name="Picture 7">
            <a:extLst>
              <a:ext uri="{FF2B5EF4-FFF2-40B4-BE49-F238E27FC236}">
                <a16:creationId xmlns:a16="http://schemas.microsoft.com/office/drawing/2014/main" id="{F22C10DA-A0C4-9F49-842D-2F4AE29A01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3154" y="1735557"/>
            <a:ext cx="8625692" cy="4132078"/>
          </a:xfrm>
          <a:prstGeom prst="rect">
            <a:avLst/>
          </a:prstGeom>
        </p:spPr>
      </p:pic>
    </p:spTree>
    <p:extLst>
      <p:ext uri="{BB962C8B-B14F-4D97-AF65-F5344CB8AC3E}">
        <p14:creationId xmlns:p14="http://schemas.microsoft.com/office/powerpoint/2010/main" val="25195077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Logistic Regression Model to classify </a:t>
            </a:r>
            <a:r>
              <a:rPr lang="en-US" dirty="0">
                <a:solidFill>
                  <a:srgbClr val="FF40FF"/>
                </a:solidFill>
              </a:rPr>
              <a:t>Class</a:t>
            </a:r>
            <a:r>
              <a:rPr lang="en-US" dirty="0">
                <a:solidFill>
                  <a:schemeClr val="accent1"/>
                </a:solidFill>
              </a:rPr>
              <a:t> vector </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134</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73A5347F-F1DD-B149-94DA-D52ACC0B60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1603" y="2500170"/>
            <a:ext cx="8559800" cy="2540000"/>
          </a:xfrm>
          <a:prstGeom prst="rect">
            <a:avLst/>
          </a:prstGeom>
        </p:spPr>
      </p:pic>
    </p:spTree>
    <p:extLst>
      <p:ext uri="{BB962C8B-B14F-4D97-AF65-F5344CB8AC3E}">
        <p14:creationId xmlns:p14="http://schemas.microsoft.com/office/powerpoint/2010/main" val="7775009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135</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8" name="Picture 7">
            <a:extLst>
              <a:ext uri="{FF2B5EF4-FFF2-40B4-BE49-F238E27FC236}">
                <a16:creationId xmlns:a16="http://schemas.microsoft.com/office/drawing/2014/main" id="{AC421E19-36F8-0547-8023-7F0A5ED5A9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6240" y="2112662"/>
            <a:ext cx="7780200" cy="4069934"/>
          </a:xfrm>
          <a:prstGeom prst="rect">
            <a:avLst/>
          </a:prstGeom>
        </p:spPr>
      </p:pic>
      <p:sp>
        <p:nvSpPr>
          <p:cNvPr id="11" name="Rectangle 10">
            <a:extLst>
              <a:ext uri="{FF2B5EF4-FFF2-40B4-BE49-F238E27FC236}">
                <a16:creationId xmlns:a16="http://schemas.microsoft.com/office/drawing/2014/main" id="{36B2C88E-C526-494A-821F-EEF726FE6039}"/>
              </a:ext>
            </a:extLst>
          </p:cNvPr>
          <p:cNvSpPr/>
          <p:nvPr/>
        </p:nvSpPr>
        <p:spPr>
          <a:xfrm>
            <a:off x="1917868" y="332656"/>
            <a:ext cx="8496944" cy="1477328"/>
          </a:xfrm>
          <a:prstGeom prst="rect">
            <a:avLst/>
          </a:prstGeom>
          <a:solidFill>
            <a:srgbClr val="FFD579"/>
          </a:solidFill>
        </p:spPr>
        <p:txBody>
          <a:bodyPr wrap="square">
            <a:spAutoFit/>
          </a:bodyPr>
          <a:lstStyle/>
          <a:p>
            <a:r>
              <a:rPr lang="en-US" dirty="0" err="1">
                <a:latin typeface="Courier" pitchFamily="2" charset="0"/>
              </a:rPr>
              <a:t>df</a:t>
            </a:r>
            <a:r>
              <a:rPr lang="en-US" dirty="0">
                <a:latin typeface="Courier" pitchFamily="2" charset="0"/>
              </a:rPr>
              <a:t>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pd</a:t>
            </a:r>
            <a:r>
              <a:rPr lang="en-US" dirty="0" err="1">
                <a:solidFill>
                  <a:srgbClr val="666666"/>
                </a:solidFill>
                <a:latin typeface="Courier" pitchFamily="2" charset="0"/>
              </a:rPr>
              <a:t>.</a:t>
            </a:r>
            <a:r>
              <a:rPr lang="en-US" dirty="0" err="1">
                <a:latin typeface="Courier" pitchFamily="2" charset="0"/>
              </a:rPr>
              <a:t>read_csv</a:t>
            </a:r>
            <a:r>
              <a:rPr lang="en-US" dirty="0">
                <a:latin typeface="Courier" pitchFamily="2" charset="0"/>
              </a:rPr>
              <a:t>(</a:t>
            </a:r>
            <a:r>
              <a:rPr lang="en-US" dirty="0">
                <a:solidFill>
                  <a:srgbClr val="BA2121"/>
                </a:solidFill>
                <a:latin typeface="Courier" pitchFamily="2" charset="0"/>
              </a:rPr>
              <a:t>'https://</a:t>
            </a:r>
            <a:r>
              <a:rPr lang="en-US" dirty="0" err="1">
                <a:solidFill>
                  <a:srgbClr val="BA2121"/>
                </a:solidFill>
                <a:latin typeface="Courier" pitchFamily="2" charset="0"/>
              </a:rPr>
              <a:t>github.com</a:t>
            </a:r>
            <a:r>
              <a:rPr lang="en-US" dirty="0">
                <a:solidFill>
                  <a:srgbClr val="BA2121"/>
                </a:solidFill>
                <a:latin typeface="Courier" pitchFamily="2" charset="0"/>
              </a:rPr>
              <a:t>/</a:t>
            </a:r>
            <a:r>
              <a:rPr lang="en-US" dirty="0" err="1">
                <a:solidFill>
                  <a:srgbClr val="BA2121"/>
                </a:solidFill>
                <a:latin typeface="Courier" pitchFamily="2" charset="0"/>
              </a:rPr>
              <a:t>clairett</a:t>
            </a:r>
            <a:r>
              <a:rPr lang="en-US" dirty="0">
                <a:solidFill>
                  <a:srgbClr val="BA2121"/>
                </a:solidFill>
                <a:latin typeface="Courier" pitchFamily="2" charset="0"/>
              </a:rPr>
              <a:t>/</a:t>
            </a:r>
            <a:r>
              <a:rPr lang="en-US" dirty="0" err="1">
                <a:solidFill>
                  <a:srgbClr val="BA2121"/>
                </a:solidFill>
                <a:latin typeface="Courier" pitchFamily="2" charset="0"/>
              </a:rPr>
              <a:t>pytorch</a:t>
            </a:r>
            <a:r>
              <a:rPr lang="en-US" dirty="0">
                <a:solidFill>
                  <a:srgbClr val="BA2121"/>
                </a:solidFill>
                <a:latin typeface="Courier" pitchFamily="2" charset="0"/>
              </a:rPr>
              <a:t>-sentiment-classification/raw/master/data/SST2/</a:t>
            </a:r>
            <a:r>
              <a:rPr lang="en-US" dirty="0" err="1">
                <a:solidFill>
                  <a:srgbClr val="BA2121"/>
                </a:solidFill>
                <a:latin typeface="Courier" pitchFamily="2" charset="0"/>
              </a:rPr>
              <a:t>train.tsv</a:t>
            </a:r>
            <a:r>
              <a:rPr lang="en-US" dirty="0">
                <a:solidFill>
                  <a:srgbClr val="BA2121"/>
                </a:solidFill>
                <a:latin typeface="Courier" pitchFamily="2" charset="0"/>
              </a:rPr>
              <a:t>'</a:t>
            </a:r>
            <a:r>
              <a:rPr lang="en-US" dirty="0">
                <a:latin typeface="Courier" pitchFamily="2" charset="0"/>
              </a:rPr>
              <a:t>, delimiter</a:t>
            </a:r>
            <a:r>
              <a:rPr lang="en-US" dirty="0">
                <a:solidFill>
                  <a:srgbClr val="666666"/>
                </a:solidFill>
                <a:latin typeface="Courier" pitchFamily="2" charset="0"/>
              </a:rPr>
              <a:t>=</a:t>
            </a:r>
            <a:r>
              <a:rPr lang="en-US" dirty="0">
                <a:solidFill>
                  <a:srgbClr val="BA2121"/>
                </a:solidFill>
                <a:latin typeface="Courier" pitchFamily="2" charset="0"/>
              </a:rPr>
              <a:t>'</a:t>
            </a:r>
            <a:r>
              <a:rPr lang="en-US" b="1" dirty="0">
                <a:solidFill>
                  <a:srgbClr val="BB6622"/>
                </a:solidFill>
                <a:latin typeface="Courier" pitchFamily="2" charset="0"/>
              </a:rPr>
              <a:t>\t</a:t>
            </a:r>
            <a:r>
              <a:rPr lang="en-US" dirty="0">
                <a:solidFill>
                  <a:srgbClr val="BA2121"/>
                </a:solidFill>
                <a:latin typeface="Courier" pitchFamily="2" charset="0"/>
              </a:rPr>
              <a:t>'</a:t>
            </a:r>
            <a:r>
              <a:rPr lang="en-US" dirty="0">
                <a:latin typeface="Courier" pitchFamily="2" charset="0"/>
              </a:rPr>
              <a:t>, header</a:t>
            </a:r>
            <a:r>
              <a:rPr lang="en-US" dirty="0">
                <a:solidFill>
                  <a:srgbClr val="666666"/>
                </a:solidFill>
                <a:latin typeface="Courier" pitchFamily="2" charset="0"/>
              </a:rPr>
              <a:t>=</a:t>
            </a:r>
            <a:r>
              <a:rPr lang="en-US" dirty="0">
                <a:solidFill>
                  <a:srgbClr val="008000"/>
                </a:solidFill>
                <a:latin typeface="Courier" pitchFamily="2" charset="0"/>
              </a:rPr>
              <a:t>None</a:t>
            </a:r>
            <a:r>
              <a:rPr lang="en-US" dirty="0">
                <a:latin typeface="Courier" pitchFamily="2" charset="0"/>
              </a:rPr>
              <a:t>)</a:t>
            </a:r>
          </a:p>
          <a:p>
            <a:endParaRPr lang="en-US" dirty="0">
              <a:latin typeface="Courier" pitchFamily="2" charset="0"/>
            </a:endParaRPr>
          </a:p>
          <a:p>
            <a:r>
              <a:rPr lang="en-US" dirty="0" err="1">
                <a:latin typeface="Courier" pitchFamily="2" charset="0"/>
              </a:rPr>
              <a:t>df.head</a:t>
            </a:r>
            <a:r>
              <a:rPr lang="en-US" dirty="0">
                <a:latin typeface="Courier" pitchFamily="2" charset="0"/>
              </a:rPr>
              <a:t>()</a:t>
            </a:r>
          </a:p>
        </p:txBody>
      </p:sp>
    </p:spTree>
    <p:extLst>
      <p:ext uri="{BB962C8B-B14F-4D97-AF65-F5344CB8AC3E}">
        <p14:creationId xmlns:p14="http://schemas.microsoft.com/office/powerpoint/2010/main" val="38750404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lstStyle/>
          <a:p>
            <a:r>
              <a:rPr lang="en-US" dirty="0">
                <a:solidFill>
                  <a:schemeClr val="accent1"/>
                </a:solidFill>
              </a:rPr>
              <a:t>Tokenization</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136</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76D95C93-39CC-2046-A69B-9B3AF78D46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0675" y="3429000"/>
            <a:ext cx="9042400" cy="2527300"/>
          </a:xfrm>
          <a:prstGeom prst="rect">
            <a:avLst/>
          </a:prstGeom>
        </p:spPr>
      </p:pic>
      <p:sp>
        <p:nvSpPr>
          <p:cNvPr id="8" name="Rectangle 7">
            <a:extLst>
              <a:ext uri="{FF2B5EF4-FFF2-40B4-BE49-F238E27FC236}">
                <a16:creationId xmlns:a16="http://schemas.microsoft.com/office/drawing/2014/main" id="{BEA61702-D7DA-9B41-BEFE-F1237F544B8B}"/>
              </a:ext>
            </a:extLst>
          </p:cNvPr>
          <p:cNvSpPr/>
          <p:nvPr/>
        </p:nvSpPr>
        <p:spPr>
          <a:xfrm>
            <a:off x="1788132" y="1941366"/>
            <a:ext cx="8647486" cy="646331"/>
          </a:xfrm>
          <a:prstGeom prst="rect">
            <a:avLst/>
          </a:prstGeom>
          <a:solidFill>
            <a:srgbClr val="FFD579"/>
          </a:solidFill>
        </p:spPr>
        <p:txBody>
          <a:bodyPr wrap="square">
            <a:spAutoFit/>
          </a:bodyPr>
          <a:lstStyle/>
          <a:p>
            <a:r>
              <a:rPr lang="en-US" dirty="0">
                <a:latin typeface="Courier" pitchFamily="2" charset="0"/>
              </a:rPr>
              <a:t>tokenized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df</a:t>
            </a:r>
            <a:r>
              <a:rPr lang="en-US" dirty="0">
                <a:latin typeface="Courier" pitchFamily="2" charset="0"/>
              </a:rPr>
              <a:t>[</a:t>
            </a:r>
            <a:r>
              <a:rPr lang="en-US" dirty="0">
                <a:solidFill>
                  <a:srgbClr val="666666"/>
                </a:solidFill>
                <a:latin typeface="Courier" pitchFamily="2" charset="0"/>
              </a:rPr>
              <a:t>0</a:t>
            </a:r>
            <a:r>
              <a:rPr lang="en-US" dirty="0">
                <a:latin typeface="Courier" pitchFamily="2" charset="0"/>
              </a:rPr>
              <a:t>]</a:t>
            </a:r>
            <a:r>
              <a:rPr lang="en-US" dirty="0">
                <a:solidFill>
                  <a:srgbClr val="666666"/>
                </a:solidFill>
                <a:latin typeface="Courier" pitchFamily="2" charset="0"/>
              </a:rPr>
              <a:t>.</a:t>
            </a:r>
            <a:r>
              <a:rPr lang="en-US" dirty="0">
                <a:solidFill>
                  <a:srgbClr val="008000"/>
                </a:solidFill>
                <a:latin typeface="Courier" pitchFamily="2" charset="0"/>
              </a:rPr>
              <a:t>apply</a:t>
            </a:r>
            <a:r>
              <a:rPr lang="en-US" dirty="0">
                <a:latin typeface="Courier" pitchFamily="2" charset="0"/>
              </a:rPr>
              <a:t>((</a:t>
            </a:r>
            <a:r>
              <a:rPr lang="en-US" b="1" dirty="0">
                <a:solidFill>
                  <a:srgbClr val="008000"/>
                </a:solidFill>
                <a:latin typeface="Courier" pitchFamily="2" charset="0"/>
              </a:rPr>
              <a:t>lambda</a:t>
            </a:r>
            <a:r>
              <a:rPr lang="en-US" dirty="0">
                <a:latin typeface="Courier" pitchFamily="2" charset="0"/>
              </a:rPr>
              <a:t> x: </a:t>
            </a:r>
            <a:r>
              <a:rPr lang="en-US" dirty="0" err="1">
                <a:latin typeface="Courier" pitchFamily="2" charset="0"/>
              </a:rPr>
              <a:t>tokenizer</a:t>
            </a:r>
            <a:r>
              <a:rPr lang="en-US" dirty="0" err="1">
                <a:solidFill>
                  <a:srgbClr val="666666"/>
                </a:solidFill>
                <a:latin typeface="Courier" pitchFamily="2" charset="0"/>
              </a:rPr>
              <a:t>.</a:t>
            </a:r>
            <a:r>
              <a:rPr lang="en-US" dirty="0" err="1">
                <a:latin typeface="Courier" pitchFamily="2" charset="0"/>
              </a:rPr>
              <a:t>encode</a:t>
            </a:r>
            <a:r>
              <a:rPr lang="en-US" dirty="0">
                <a:latin typeface="Courier" pitchFamily="2" charset="0"/>
              </a:rPr>
              <a:t>(x, </a:t>
            </a:r>
            <a:r>
              <a:rPr lang="en-US" dirty="0" err="1">
                <a:latin typeface="Courier" pitchFamily="2" charset="0"/>
              </a:rPr>
              <a:t>add_special_tokens</a:t>
            </a:r>
            <a:r>
              <a:rPr lang="en-US" dirty="0">
                <a:solidFill>
                  <a:srgbClr val="666666"/>
                </a:solidFill>
                <a:latin typeface="Courier" pitchFamily="2" charset="0"/>
              </a:rPr>
              <a:t>=</a:t>
            </a:r>
            <a:r>
              <a:rPr lang="en-US" dirty="0">
                <a:solidFill>
                  <a:srgbClr val="008000"/>
                </a:solidFill>
                <a:latin typeface="Courier" pitchFamily="2" charset="0"/>
              </a:rPr>
              <a:t>True</a:t>
            </a:r>
            <a:r>
              <a:rPr lang="en-US" dirty="0">
                <a:latin typeface="Courier" pitchFamily="2" charset="0"/>
              </a:rPr>
              <a:t>)))</a:t>
            </a:r>
          </a:p>
        </p:txBody>
      </p:sp>
    </p:spTree>
    <p:extLst>
      <p:ext uri="{BB962C8B-B14F-4D97-AF65-F5344CB8AC3E}">
        <p14:creationId xmlns:p14="http://schemas.microsoft.com/office/powerpoint/2010/main" val="18038651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lstStyle/>
          <a:p>
            <a:r>
              <a:rPr lang="en-US" dirty="0">
                <a:solidFill>
                  <a:schemeClr val="accent1"/>
                </a:solidFill>
              </a:rPr>
              <a:t>BERT Input Tensor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137</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2CA7480B-2206-4E4A-AC7A-F9B31E3C06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3071" y="1735557"/>
            <a:ext cx="7776864" cy="4659112"/>
          </a:xfrm>
          <a:prstGeom prst="rect">
            <a:avLst/>
          </a:prstGeom>
        </p:spPr>
      </p:pic>
    </p:spTree>
    <p:extLst>
      <p:ext uri="{BB962C8B-B14F-4D97-AF65-F5344CB8AC3E}">
        <p14:creationId xmlns:p14="http://schemas.microsoft.com/office/powerpoint/2010/main" val="20819745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9392"/>
            <a:ext cx="8316987" cy="830658"/>
          </a:xfrm>
        </p:spPr>
        <p:txBody>
          <a:bodyPr/>
          <a:lstStyle/>
          <a:p>
            <a:r>
              <a:rPr lang="en-US" dirty="0">
                <a:solidFill>
                  <a:schemeClr val="accent1"/>
                </a:solidFill>
              </a:rPr>
              <a:t>Processing with </a:t>
            </a:r>
            <a:r>
              <a:rPr lang="en-US" dirty="0" err="1">
                <a:solidFill>
                  <a:schemeClr val="accent1"/>
                </a:solidFill>
              </a:rPr>
              <a:t>DistilBERT</a:t>
            </a:r>
            <a:endParaRPr lang="en-US" dirty="0">
              <a:solidFill>
                <a:schemeClr val="accent1"/>
              </a:solidFill>
            </a:endParaRP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138</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2BE74D8E-1261-4847-B6D2-C6B3101F2E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9503" y="1473369"/>
            <a:ext cx="9144000" cy="5029200"/>
          </a:xfrm>
          <a:prstGeom prst="rect">
            <a:avLst/>
          </a:prstGeom>
        </p:spPr>
      </p:pic>
      <p:sp>
        <p:nvSpPr>
          <p:cNvPr id="8" name="Rectangle 7">
            <a:extLst>
              <a:ext uri="{FF2B5EF4-FFF2-40B4-BE49-F238E27FC236}">
                <a16:creationId xmlns:a16="http://schemas.microsoft.com/office/drawing/2014/main" id="{06E9E6B5-33AC-1240-BDEF-38BAC466DB97}"/>
              </a:ext>
            </a:extLst>
          </p:cNvPr>
          <p:cNvSpPr/>
          <p:nvPr/>
        </p:nvSpPr>
        <p:spPr>
          <a:xfrm>
            <a:off x="2315076" y="675056"/>
            <a:ext cx="7927170" cy="830997"/>
          </a:xfrm>
          <a:prstGeom prst="rect">
            <a:avLst/>
          </a:prstGeom>
        </p:spPr>
        <p:txBody>
          <a:bodyPr wrap="none">
            <a:spAutoFit/>
          </a:bodyPr>
          <a:lstStyle/>
          <a:p>
            <a:r>
              <a:rPr lang="en-US" sz="2400" dirty="0" err="1">
                <a:latin typeface="Courier" pitchFamily="2" charset="0"/>
              </a:rPr>
              <a:t>input_ids</a:t>
            </a:r>
            <a:r>
              <a:rPr lang="en-US" sz="2400" dirty="0">
                <a:latin typeface="Courier" pitchFamily="2" charset="0"/>
              </a:rPr>
              <a:t> = </a:t>
            </a:r>
            <a:r>
              <a:rPr lang="en-US" sz="2400" dirty="0" err="1">
                <a:latin typeface="Courier" pitchFamily="2" charset="0"/>
              </a:rPr>
              <a:t>torch.tensor</a:t>
            </a:r>
            <a:r>
              <a:rPr lang="en-US" sz="2400" dirty="0">
                <a:latin typeface="Courier" pitchFamily="2" charset="0"/>
              </a:rPr>
              <a:t>(</a:t>
            </a:r>
            <a:r>
              <a:rPr lang="en-US" sz="2400" dirty="0" err="1">
                <a:latin typeface="Courier" pitchFamily="2" charset="0"/>
              </a:rPr>
              <a:t>np.array</a:t>
            </a:r>
            <a:r>
              <a:rPr lang="en-US" sz="2400" dirty="0">
                <a:latin typeface="Courier" pitchFamily="2" charset="0"/>
              </a:rPr>
              <a:t>(padded))</a:t>
            </a:r>
          </a:p>
          <a:p>
            <a:r>
              <a:rPr lang="en-US" sz="2400" dirty="0" err="1">
                <a:latin typeface="Courier" pitchFamily="2" charset="0"/>
              </a:rPr>
              <a:t>last_hidden_states</a:t>
            </a:r>
            <a:r>
              <a:rPr lang="en-US" sz="2400" dirty="0">
                <a:latin typeface="Courier" pitchFamily="2" charset="0"/>
              </a:rPr>
              <a:t> </a:t>
            </a:r>
            <a:r>
              <a:rPr lang="en-US" sz="2400" dirty="0">
                <a:solidFill>
                  <a:srgbClr val="666666"/>
                </a:solidFill>
                <a:latin typeface="Courier" pitchFamily="2" charset="0"/>
              </a:rPr>
              <a:t>=</a:t>
            </a:r>
            <a:r>
              <a:rPr lang="en-US" sz="2400" dirty="0">
                <a:latin typeface="Courier" pitchFamily="2" charset="0"/>
              </a:rPr>
              <a:t> model(</a:t>
            </a:r>
            <a:r>
              <a:rPr lang="en-US" sz="2400" dirty="0" err="1">
                <a:latin typeface="Courier" pitchFamily="2" charset="0"/>
              </a:rPr>
              <a:t>input_ids</a:t>
            </a:r>
            <a:r>
              <a:rPr lang="en-US" sz="2400" dirty="0">
                <a:latin typeface="Courier" pitchFamily="2" charset="0"/>
              </a:rPr>
              <a:t>)</a:t>
            </a:r>
          </a:p>
        </p:txBody>
      </p:sp>
    </p:spTree>
    <p:extLst>
      <p:ext uri="{BB962C8B-B14F-4D97-AF65-F5344CB8AC3E}">
        <p14:creationId xmlns:p14="http://schemas.microsoft.com/office/powerpoint/2010/main" val="13899800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887789"/>
          </a:xfrm>
        </p:spPr>
        <p:txBody>
          <a:bodyPr>
            <a:normAutofit fontScale="90000"/>
          </a:bodyPr>
          <a:lstStyle/>
          <a:p>
            <a:r>
              <a:rPr lang="en-US" dirty="0">
                <a:solidFill>
                  <a:schemeClr val="accent1"/>
                </a:solidFill>
              </a:rPr>
              <a:t>Unpacking the BERT output tensor</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139</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8" name="Picture 7">
            <a:extLst>
              <a:ext uri="{FF2B5EF4-FFF2-40B4-BE49-F238E27FC236}">
                <a16:creationId xmlns:a16="http://schemas.microsoft.com/office/drawing/2014/main" id="{823CEB91-F147-A94D-8B05-C85A440590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1584" y="908090"/>
            <a:ext cx="7488832" cy="5559890"/>
          </a:xfrm>
          <a:prstGeom prst="rect">
            <a:avLst/>
          </a:prstGeom>
        </p:spPr>
      </p:pic>
    </p:spTree>
    <p:extLst>
      <p:ext uri="{BB962C8B-B14F-4D97-AF65-F5344CB8AC3E}">
        <p14:creationId xmlns:p14="http://schemas.microsoft.com/office/powerpoint/2010/main" val="203523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14</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Tree>
    <p:extLst>
      <p:ext uri="{BB962C8B-B14F-4D97-AF65-F5344CB8AC3E}">
        <p14:creationId xmlns:p14="http://schemas.microsoft.com/office/powerpoint/2010/main" val="3533361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175821"/>
          </a:xfrm>
        </p:spPr>
        <p:txBody>
          <a:bodyPr>
            <a:normAutofit fontScale="90000"/>
          </a:bodyPr>
          <a:lstStyle/>
          <a:p>
            <a:r>
              <a:rPr lang="en-US" dirty="0">
                <a:solidFill>
                  <a:schemeClr val="accent1"/>
                </a:solidFill>
              </a:rPr>
              <a:t>Sentence to </a:t>
            </a:r>
            <a:r>
              <a:rPr lang="en-US" dirty="0" err="1">
                <a:solidFill>
                  <a:schemeClr val="accent1"/>
                </a:solidFill>
              </a:rPr>
              <a:t>last_hidden_state</a:t>
            </a:r>
            <a:r>
              <a:rPr lang="en-US" dirty="0">
                <a:solidFill>
                  <a:schemeClr val="accent1"/>
                </a:solidFill>
              </a:rPr>
              <a:t>[0]</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140</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1FC824C8-17E8-B340-AF8A-9E9697F185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7427" y="1268761"/>
            <a:ext cx="9144000" cy="5123882"/>
          </a:xfrm>
          <a:prstGeom prst="rect">
            <a:avLst/>
          </a:prstGeom>
        </p:spPr>
      </p:pic>
    </p:spTree>
    <p:extLst>
      <p:ext uri="{BB962C8B-B14F-4D97-AF65-F5344CB8AC3E}">
        <p14:creationId xmlns:p14="http://schemas.microsoft.com/office/powerpoint/2010/main" val="22635731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44625"/>
            <a:ext cx="8316987" cy="815781"/>
          </a:xfrm>
        </p:spPr>
        <p:txBody>
          <a:bodyPr>
            <a:normAutofit fontScale="90000"/>
          </a:bodyPr>
          <a:lstStyle/>
          <a:p>
            <a:r>
              <a:rPr lang="en-US" dirty="0">
                <a:solidFill>
                  <a:schemeClr val="accent1"/>
                </a:solidFill>
              </a:rPr>
              <a:t>BERT’s output for the [CLS] tokens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141</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1F979F4F-E7B4-9F4D-8272-5C7C08C742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150" y="1894468"/>
            <a:ext cx="9029700" cy="4558869"/>
          </a:xfrm>
          <a:prstGeom prst="rect">
            <a:avLst/>
          </a:prstGeom>
        </p:spPr>
      </p:pic>
      <p:sp>
        <p:nvSpPr>
          <p:cNvPr id="8" name="Rectangle 7">
            <a:extLst>
              <a:ext uri="{FF2B5EF4-FFF2-40B4-BE49-F238E27FC236}">
                <a16:creationId xmlns:a16="http://schemas.microsoft.com/office/drawing/2014/main" id="{1BC6462C-506E-A74B-811F-FDE0DDA901B2}"/>
              </a:ext>
            </a:extLst>
          </p:cNvPr>
          <p:cNvSpPr/>
          <p:nvPr/>
        </p:nvSpPr>
        <p:spPr>
          <a:xfrm>
            <a:off x="2063553" y="895419"/>
            <a:ext cx="8431461" cy="923330"/>
          </a:xfrm>
          <a:prstGeom prst="rect">
            <a:avLst/>
          </a:prstGeom>
        </p:spPr>
        <p:txBody>
          <a:bodyPr wrap="square">
            <a:spAutoFit/>
          </a:bodyPr>
          <a:lstStyle/>
          <a:p>
            <a:r>
              <a:rPr lang="en-US" i="1" dirty="0">
                <a:solidFill>
                  <a:srgbClr val="408080"/>
                </a:solidFill>
                <a:latin typeface="Courier" pitchFamily="2" charset="0"/>
              </a:rPr>
              <a:t># Slice the output for the first position for all the sequences, take all hidden unit outputs </a:t>
            </a:r>
          </a:p>
          <a:p>
            <a:r>
              <a:rPr lang="en-US" dirty="0">
                <a:latin typeface="Courier" pitchFamily="2" charset="0"/>
              </a:rPr>
              <a:t>features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last_hidden_states</a:t>
            </a:r>
            <a:r>
              <a:rPr lang="en-US" dirty="0">
                <a:latin typeface="Courier" pitchFamily="2" charset="0"/>
              </a:rPr>
              <a:t>[</a:t>
            </a:r>
            <a:r>
              <a:rPr lang="en-US" dirty="0">
                <a:solidFill>
                  <a:srgbClr val="666666"/>
                </a:solidFill>
                <a:latin typeface="Courier" pitchFamily="2" charset="0"/>
              </a:rPr>
              <a:t>0</a:t>
            </a:r>
            <a:r>
              <a:rPr lang="en-US" dirty="0">
                <a:latin typeface="Courier" pitchFamily="2" charset="0"/>
              </a:rPr>
              <a:t>][:,</a:t>
            </a:r>
            <a:r>
              <a:rPr lang="en-US" dirty="0">
                <a:solidFill>
                  <a:srgbClr val="FF40FF"/>
                </a:solidFill>
                <a:latin typeface="Courier" pitchFamily="2" charset="0"/>
              </a:rPr>
              <a:t>0</a:t>
            </a:r>
            <a:r>
              <a:rPr lang="en-US" dirty="0">
                <a:latin typeface="Courier" pitchFamily="2" charset="0"/>
              </a:rPr>
              <a:t>,:]</a:t>
            </a:r>
            <a:r>
              <a:rPr lang="en-US" dirty="0">
                <a:solidFill>
                  <a:srgbClr val="666666"/>
                </a:solidFill>
                <a:latin typeface="Courier" pitchFamily="2" charset="0"/>
              </a:rPr>
              <a:t>.</a:t>
            </a:r>
            <a:r>
              <a:rPr lang="en-US" dirty="0" err="1">
                <a:latin typeface="Courier" pitchFamily="2" charset="0"/>
              </a:rPr>
              <a:t>numpy</a:t>
            </a:r>
            <a:r>
              <a:rPr lang="en-US" dirty="0">
                <a:latin typeface="Courier" pitchFamily="2" charset="0"/>
              </a:rPr>
              <a:t>()</a:t>
            </a:r>
          </a:p>
        </p:txBody>
      </p:sp>
    </p:spTree>
    <p:extLst>
      <p:ext uri="{BB962C8B-B14F-4D97-AF65-F5344CB8AC3E}">
        <p14:creationId xmlns:p14="http://schemas.microsoft.com/office/powerpoint/2010/main" val="28558038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639748" y="161241"/>
            <a:ext cx="8863510" cy="1406899"/>
          </a:xfrm>
        </p:spPr>
        <p:txBody>
          <a:bodyPr>
            <a:normAutofit fontScale="90000"/>
          </a:bodyPr>
          <a:lstStyle/>
          <a:p>
            <a:r>
              <a:rPr lang="en-US" dirty="0">
                <a:solidFill>
                  <a:schemeClr val="accent1"/>
                </a:solidFill>
              </a:rPr>
              <a:t>The tensor sliced from BERT's output</a:t>
            </a:r>
            <a:br>
              <a:rPr lang="en-US" dirty="0">
                <a:solidFill>
                  <a:schemeClr val="accent1"/>
                </a:solidFill>
              </a:rPr>
            </a:br>
            <a:r>
              <a:rPr lang="en-US" dirty="0">
                <a:solidFill>
                  <a:srgbClr val="FF40FF"/>
                </a:solidFill>
              </a:rPr>
              <a:t>Sentence Embeddings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142</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7DEB4B85-4F9A-F247-B8AD-380ACA4FB0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4603" y="2239063"/>
            <a:ext cx="8813800" cy="3619500"/>
          </a:xfrm>
          <a:prstGeom prst="rect">
            <a:avLst/>
          </a:prstGeom>
        </p:spPr>
      </p:pic>
    </p:spTree>
    <p:extLst>
      <p:ext uri="{BB962C8B-B14F-4D97-AF65-F5344CB8AC3E}">
        <p14:creationId xmlns:p14="http://schemas.microsoft.com/office/powerpoint/2010/main" val="14362529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Dataset for Logistic Regression</a:t>
            </a:r>
            <a:br>
              <a:rPr lang="en-US" dirty="0">
                <a:solidFill>
                  <a:schemeClr val="accent1"/>
                </a:solidFill>
              </a:rPr>
            </a:br>
            <a:r>
              <a:rPr lang="en-US" dirty="0">
                <a:solidFill>
                  <a:schemeClr val="accent1"/>
                </a:solidFill>
              </a:rPr>
              <a:t>(768 Features)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143</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D59BA59F-7166-7744-B205-7FE52229D4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4099" y="1979797"/>
            <a:ext cx="8155899" cy="4445765"/>
          </a:xfrm>
          <a:prstGeom prst="rect">
            <a:avLst/>
          </a:prstGeom>
        </p:spPr>
      </p:pic>
      <p:sp>
        <p:nvSpPr>
          <p:cNvPr id="9" name="Rectangle 8">
            <a:extLst>
              <a:ext uri="{FF2B5EF4-FFF2-40B4-BE49-F238E27FC236}">
                <a16:creationId xmlns:a16="http://schemas.microsoft.com/office/drawing/2014/main" id="{81182E1C-B33C-8843-89A1-8C061B165F9C}"/>
              </a:ext>
            </a:extLst>
          </p:cNvPr>
          <p:cNvSpPr/>
          <p:nvPr/>
        </p:nvSpPr>
        <p:spPr>
          <a:xfrm>
            <a:off x="1630934" y="1534427"/>
            <a:ext cx="8929563" cy="369332"/>
          </a:xfrm>
          <a:prstGeom prst="rect">
            <a:avLst/>
          </a:prstGeom>
        </p:spPr>
        <p:txBody>
          <a:bodyPr wrap="square">
            <a:spAutoFit/>
          </a:bodyPr>
          <a:lstStyle/>
          <a:p>
            <a:pPr algn="ctr"/>
            <a:r>
              <a:rPr lang="en-US" b="1" dirty="0">
                <a:solidFill>
                  <a:schemeClr val="accent3">
                    <a:lumMod val="50000"/>
                  </a:schemeClr>
                </a:solidFill>
                <a:latin typeface="Calibri" panose="020F0502020204030204" pitchFamily="34" charset="0"/>
                <a:cs typeface="Calibri" panose="020F0502020204030204" pitchFamily="34" charset="0"/>
              </a:rPr>
              <a:t>The features are the output vectors of BERT for the [CLS] token (position #0)</a:t>
            </a:r>
          </a:p>
        </p:txBody>
      </p:sp>
    </p:spTree>
    <p:extLst>
      <p:ext uri="{BB962C8B-B14F-4D97-AF65-F5344CB8AC3E}">
        <p14:creationId xmlns:p14="http://schemas.microsoft.com/office/powerpoint/2010/main" val="4263182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144</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6" name="Picture 5">
            <a:extLst>
              <a:ext uri="{FF2B5EF4-FFF2-40B4-BE49-F238E27FC236}">
                <a16:creationId xmlns:a16="http://schemas.microsoft.com/office/drawing/2014/main" id="{4EB012E9-D4FE-094C-8DFB-B70E98CFDF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1228" y="1246656"/>
            <a:ext cx="7281893" cy="5238222"/>
          </a:xfrm>
          <a:prstGeom prst="rect">
            <a:avLst/>
          </a:prstGeom>
        </p:spPr>
      </p:pic>
      <p:sp>
        <p:nvSpPr>
          <p:cNvPr id="10" name="Rectangle 9">
            <a:extLst>
              <a:ext uri="{FF2B5EF4-FFF2-40B4-BE49-F238E27FC236}">
                <a16:creationId xmlns:a16="http://schemas.microsoft.com/office/drawing/2014/main" id="{59FFD5EC-9FD5-674D-8DFC-4C01ECFD98D2}"/>
              </a:ext>
            </a:extLst>
          </p:cNvPr>
          <p:cNvSpPr/>
          <p:nvPr/>
        </p:nvSpPr>
        <p:spPr>
          <a:xfrm>
            <a:off x="1705332" y="253465"/>
            <a:ext cx="8855164" cy="923330"/>
          </a:xfrm>
          <a:prstGeom prst="rect">
            <a:avLst/>
          </a:prstGeom>
          <a:solidFill>
            <a:srgbClr val="FFD579"/>
          </a:solidFill>
        </p:spPr>
        <p:txBody>
          <a:bodyPr wrap="square">
            <a:spAutoFit/>
          </a:bodyPr>
          <a:lstStyle/>
          <a:p>
            <a:r>
              <a:rPr lang="en-US" dirty="0">
                <a:latin typeface="Courier" pitchFamily="2" charset="0"/>
              </a:rPr>
              <a:t>labels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df</a:t>
            </a:r>
            <a:r>
              <a:rPr lang="en-US" dirty="0">
                <a:latin typeface="Courier" pitchFamily="2" charset="0"/>
              </a:rPr>
              <a:t>[</a:t>
            </a:r>
            <a:r>
              <a:rPr lang="en-US" dirty="0">
                <a:solidFill>
                  <a:srgbClr val="666666"/>
                </a:solidFill>
                <a:latin typeface="Courier" pitchFamily="2" charset="0"/>
              </a:rPr>
              <a:t>1</a:t>
            </a:r>
            <a:r>
              <a:rPr lang="en-US" dirty="0">
                <a:latin typeface="Courier" pitchFamily="2" charset="0"/>
              </a:rPr>
              <a:t>]</a:t>
            </a:r>
          </a:p>
          <a:p>
            <a:r>
              <a:rPr lang="en-US" dirty="0" err="1">
                <a:latin typeface="Courier" pitchFamily="2" charset="0"/>
              </a:rPr>
              <a:t>train_features</a:t>
            </a:r>
            <a:r>
              <a:rPr lang="en-US" dirty="0">
                <a:latin typeface="Courier" pitchFamily="2" charset="0"/>
              </a:rPr>
              <a:t>, </a:t>
            </a:r>
            <a:r>
              <a:rPr lang="en-US" dirty="0" err="1">
                <a:latin typeface="Courier" pitchFamily="2" charset="0"/>
              </a:rPr>
              <a:t>test_features</a:t>
            </a:r>
            <a:r>
              <a:rPr lang="en-US" dirty="0">
                <a:latin typeface="Courier" pitchFamily="2" charset="0"/>
              </a:rPr>
              <a:t>, </a:t>
            </a:r>
            <a:r>
              <a:rPr lang="en-US" dirty="0" err="1">
                <a:latin typeface="Courier" pitchFamily="2" charset="0"/>
              </a:rPr>
              <a:t>train_labels</a:t>
            </a:r>
            <a:r>
              <a:rPr lang="en-US" dirty="0">
                <a:latin typeface="Courier" pitchFamily="2" charset="0"/>
              </a:rPr>
              <a:t>, </a:t>
            </a:r>
            <a:r>
              <a:rPr lang="en-US" dirty="0" err="1">
                <a:latin typeface="Courier" pitchFamily="2" charset="0"/>
              </a:rPr>
              <a:t>test_labels</a:t>
            </a:r>
            <a:r>
              <a:rPr lang="en-US" dirty="0">
                <a:latin typeface="Courier" pitchFamily="2" charset="0"/>
              </a:rPr>
              <a:t> </a:t>
            </a:r>
            <a:r>
              <a:rPr lang="en-US" dirty="0">
                <a:solidFill>
                  <a:srgbClr val="666666"/>
                </a:solidFill>
                <a:latin typeface="Courier" pitchFamily="2" charset="0"/>
              </a:rPr>
              <a:t>=</a:t>
            </a:r>
            <a:r>
              <a:rPr lang="en-US" dirty="0">
                <a:latin typeface="Courier" pitchFamily="2" charset="0"/>
              </a:rPr>
              <a:t> </a:t>
            </a:r>
            <a:r>
              <a:rPr lang="en-US" dirty="0" err="1">
                <a:latin typeface="Courier" pitchFamily="2" charset="0"/>
              </a:rPr>
              <a:t>train_test_split</a:t>
            </a:r>
            <a:r>
              <a:rPr lang="en-US" dirty="0">
                <a:latin typeface="Courier" pitchFamily="2" charset="0"/>
              </a:rPr>
              <a:t>(features, labels)</a:t>
            </a:r>
          </a:p>
        </p:txBody>
      </p:sp>
    </p:spTree>
    <p:extLst>
      <p:ext uri="{BB962C8B-B14F-4D97-AF65-F5344CB8AC3E}">
        <p14:creationId xmlns:p14="http://schemas.microsoft.com/office/powerpoint/2010/main" val="34793164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835091"/>
          </a:xfrm>
        </p:spPr>
        <p:txBody>
          <a:bodyPr>
            <a:normAutofit fontScale="90000"/>
          </a:bodyPr>
          <a:lstStyle/>
          <a:p>
            <a:r>
              <a:rPr lang="en-US" dirty="0">
                <a:solidFill>
                  <a:schemeClr val="accent1"/>
                </a:solidFill>
              </a:rPr>
              <a:t>Score Benchmarks</a:t>
            </a:r>
            <a:br>
              <a:rPr lang="en-US" dirty="0">
                <a:solidFill>
                  <a:schemeClr val="accent1"/>
                </a:solidFill>
              </a:rPr>
            </a:br>
            <a:r>
              <a:rPr lang="en-US" dirty="0">
                <a:solidFill>
                  <a:schemeClr val="accent1"/>
                </a:solidFill>
              </a:rPr>
              <a:t>Logistic Regression Model </a:t>
            </a:r>
            <a:br>
              <a:rPr lang="en-US" dirty="0">
                <a:solidFill>
                  <a:schemeClr val="accent1"/>
                </a:solidFill>
              </a:rPr>
            </a:br>
            <a:r>
              <a:rPr lang="en-US" dirty="0">
                <a:solidFill>
                  <a:schemeClr val="accent1"/>
                </a:solidFill>
              </a:rPr>
              <a:t>on SST-2 Dataset </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145</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
        <p:nvSpPr>
          <p:cNvPr id="3" name="Rectangle 2">
            <a:extLst>
              <a:ext uri="{FF2B5EF4-FFF2-40B4-BE49-F238E27FC236}">
                <a16:creationId xmlns:a16="http://schemas.microsoft.com/office/drawing/2014/main" id="{CDD12EE1-A995-1A41-A181-1571C4DBB660}"/>
              </a:ext>
            </a:extLst>
          </p:cNvPr>
          <p:cNvSpPr/>
          <p:nvPr/>
        </p:nvSpPr>
        <p:spPr>
          <a:xfrm>
            <a:off x="1739516" y="2129160"/>
            <a:ext cx="8712968" cy="4154984"/>
          </a:xfrm>
          <a:prstGeom prst="rect">
            <a:avLst/>
          </a:prstGeom>
          <a:solidFill>
            <a:srgbClr val="FFD579"/>
          </a:solidFill>
        </p:spPr>
        <p:txBody>
          <a:bodyPr wrap="square">
            <a:spAutoFit/>
          </a:bodyPr>
          <a:lstStyle/>
          <a:p>
            <a:r>
              <a:rPr lang="en-US" sz="2400" dirty="0">
                <a:latin typeface="Courier" pitchFamily="2" charset="0"/>
              </a:rPr>
              <a:t># Training</a:t>
            </a:r>
          </a:p>
          <a:p>
            <a:r>
              <a:rPr lang="en-US" sz="2400" dirty="0" err="1">
                <a:latin typeface="Courier" pitchFamily="2" charset="0"/>
              </a:rPr>
              <a:t>lr_clf</a:t>
            </a:r>
            <a:r>
              <a:rPr lang="en-US" sz="2400" dirty="0">
                <a:latin typeface="Courier" pitchFamily="2" charset="0"/>
              </a:rPr>
              <a:t> </a:t>
            </a:r>
            <a:r>
              <a:rPr lang="en-US" sz="2400" dirty="0">
                <a:solidFill>
                  <a:srgbClr val="666666"/>
                </a:solidFill>
                <a:latin typeface="Courier" pitchFamily="2" charset="0"/>
              </a:rPr>
              <a:t>=</a:t>
            </a:r>
            <a:r>
              <a:rPr lang="en-US" sz="2400" dirty="0">
                <a:latin typeface="Courier" pitchFamily="2" charset="0"/>
              </a:rPr>
              <a:t> </a:t>
            </a:r>
            <a:r>
              <a:rPr lang="en-US" sz="2400" dirty="0" err="1">
                <a:latin typeface="Courier" pitchFamily="2" charset="0"/>
              </a:rPr>
              <a:t>LogisticRegression</a:t>
            </a:r>
            <a:r>
              <a:rPr lang="en-US" sz="2400" dirty="0">
                <a:latin typeface="Courier" pitchFamily="2" charset="0"/>
              </a:rPr>
              <a:t>() </a:t>
            </a:r>
          </a:p>
          <a:p>
            <a:r>
              <a:rPr lang="en-US" sz="2400" dirty="0" err="1">
                <a:latin typeface="Courier" pitchFamily="2" charset="0"/>
              </a:rPr>
              <a:t>lr_clf</a:t>
            </a:r>
            <a:r>
              <a:rPr lang="en-US" sz="2400" dirty="0" err="1">
                <a:solidFill>
                  <a:srgbClr val="666666"/>
                </a:solidFill>
                <a:latin typeface="Courier" pitchFamily="2" charset="0"/>
              </a:rPr>
              <a:t>.</a:t>
            </a:r>
            <a:r>
              <a:rPr lang="en-US" sz="2400" dirty="0" err="1">
                <a:latin typeface="Courier" pitchFamily="2" charset="0"/>
              </a:rPr>
              <a:t>fit</a:t>
            </a:r>
            <a:r>
              <a:rPr lang="en-US" sz="2400" dirty="0">
                <a:latin typeface="Courier" pitchFamily="2" charset="0"/>
              </a:rPr>
              <a:t>(</a:t>
            </a:r>
            <a:r>
              <a:rPr lang="en-US" sz="2400" dirty="0" err="1">
                <a:latin typeface="Courier" pitchFamily="2" charset="0"/>
              </a:rPr>
              <a:t>train_features</a:t>
            </a:r>
            <a:r>
              <a:rPr lang="en-US" sz="2400" dirty="0">
                <a:latin typeface="Courier" pitchFamily="2" charset="0"/>
              </a:rPr>
              <a:t>, </a:t>
            </a:r>
            <a:r>
              <a:rPr lang="en-US" sz="2400" dirty="0" err="1">
                <a:latin typeface="Courier" pitchFamily="2" charset="0"/>
              </a:rPr>
              <a:t>train_labels</a:t>
            </a:r>
            <a:r>
              <a:rPr lang="en-US" sz="2400" dirty="0">
                <a:latin typeface="Courier" pitchFamily="2" charset="0"/>
              </a:rPr>
              <a:t>)</a:t>
            </a:r>
          </a:p>
          <a:p>
            <a:endParaRPr lang="en-US" sz="2400" dirty="0">
              <a:latin typeface="Courier" pitchFamily="2" charset="0"/>
            </a:endParaRPr>
          </a:p>
          <a:p>
            <a:r>
              <a:rPr lang="en-US" sz="2400" dirty="0">
                <a:latin typeface="Courier" pitchFamily="2" charset="0"/>
              </a:rPr>
              <a:t>#Testing</a:t>
            </a:r>
          </a:p>
          <a:p>
            <a:r>
              <a:rPr lang="en-US" sz="2400" dirty="0" err="1">
                <a:latin typeface="Courier" pitchFamily="2" charset="0"/>
              </a:rPr>
              <a:t>lr_clf.score</a:t>
            </a:r>
            <a:r>
              <a:rPr lang="en-US" sz="2400" dirty="0">
                <a:latin typeface="Courier" pitchFamily="2" charset="0"/>
              </a:rPr>
              <a:t>(</a:t>
            </a:r>
            <a:r>
              <a:rPr lang="en-US" sz="2400" dirty="0" err="1">
                <a:latin typeface="Courier" pitchFamily="2" charset="0"/>
              </a:rPr>
              <a:t>test_features</a:t>
            </a:r>
            <a:r>
              <a:rPr lang="en-US" sz="2400" dirty="0">
                <a:latin typeface="Courier" pitchFamily="2" charset="0"/>
              </a:rPr>
              <a:t>, </a:t>
            </a:r>
            <a:r>
              <a:rPr lang="en-US" sz="2400" dirty="0" err="1">
                <a:latin typeface="Courier" pitchFamily="2" charset="0"/>
              </a:rPr>
              <a:t>test_labels</a:t>
            </a:r>
            <a:r>
              <a:rPr lang="en-US" sz="2400" dirty="0">
                <a:latin typeface="Courier" pitchFamily="2" charset="0"/>
              </a:rPr>
              <a:t>)</a:t>
            </a:r>
          </a:p>
          <a:p>
            <a:endParaRPr lang="en-US" sz="2400" dirty="0">
              <a:latin typeface="Courier" pitchFamily="2" charset="0"/>
            </a:endParaRPr>
          </a:p>
          <a:p>
            <a:r>
              <a:rPr lang="en-US" sz="2400" dirty="0">
                <a:latin typeface="Courier" pitchFamily="2" charset="0"/>
              </a:rPr>
              <a:t># Accuracy: 81%</a:t>
            </a:r>
          </a:p>
          <a:p>
            <a:r>
              <a:rPr lang="en-US" sz="2400" dirty="0">
                <a:latin typeface="Courier" pitchFamily="2" charset="0"/>
              </a:rPr>
              <a:t># Highest accuracy: 96.8%</a:t>
            </a:r>
          </a:p>
          <a:p>
            <a:r>
              <a:rPr lang="en-US" sz="2400" dirty="0">
                <a:latin typeface="Courier" pitchFamily="2" charset="0"/>
              </a:rPr>
              <a:t># Fine-tuned </a:t>
            </a:r>
            <a:r>
              <a:rPr lang="en-US" sz="2400" dirty="0" err="1">
                <a:latin typeface="Courier" pitchFamily="2" charset="0"/>
              </a:rPr>
              <a:t>DistilBERT</a:t>
            </a:r>
            <a:r>
              <a:rPr lang="en-US" sz="2400" dirty="0">
                <a:latin typeface="Courier" pitchFamily="2" charset="0"/>
              </a:rPr>
              <a:t>: 90.7%</a:t>
            </a:r>
          </a:p>
          <a:p>
            <a:r>
              <a:rPr lang="en-US" sz="2400" dirty="0">
                <a:latin typeface="Courier" pitchFamily="2" charset="0"/>
              </a:rPr>
              <a:t># Full size BERT model: 94.9%</a:t>
            </a:r>
          </a:p>
        </p:txBody>
      </p:sp>
    </p:spTree>
    <p:extLst>
      <p:ext uri="{BB962C8B-B14F-4D97-AF65-F5344CB8AC3E}">
        <p14:creationId xmlns:p14="http://schemas.microsoft.com/office/powerpoint/2010/main" val="28680660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1C77-E163-7A45-BB18-A9F32CEF22B7}"/>
              </a:ext>
            </a:extLst>
          </p:cNvPr>
          <p:cNvSpPr>
            <a:spLocks noGrp="1"/>
          </p:cNvSpPr>
          <p:nvPr>
            <p:ph type="title"/>
          </p:nvPr>
        </p:nvSpPr>
        <p:spPr>
          <a:xfrm>
            <a:off x="1913011" y="92940"/>
            <a:ext cx="8316987" cy="1406899"/>
          </a:xfrm>
        </p:spPr>
        <p:txBody>
          <a:bodyPr>
            <a:normAutofit fontScale="90000"/>
          </a:bodyPr>
          <a:lstStyle/>
          <a:p>
            <a:r>
              <a:rPr lang="en-US" dirty="0">
                <a:solidFill>
                  <a:schemeClr val="accent1"/>
                </a:solidFill>
              </a:rPr>
              <a:t>Sentiment Classification: SST2</a:t>
            </a:r>
            <a:br>
              <a:rPr lang="en-US" dirty="0">
                <a:solidFill>
                  <a:schemeClr val="accent1"/>
                </a:solidFill>
              </a:rPr>
            </a:br>
            <a:r>
              <a:rPr lang="en-US" dirty="0">
                <a:solidFill>
                  <a:schemeClr val="accent1"/>
                </a:solidFill>
              </a:rPr>
              <a:t>Sentences from movie reviews</a:t>
            </a:r>
          </a:p>
        </p:txBody>
      </p:sp>
      <p:sp>
        <p:nvSpPr>
          <p:cNvPr id="4" name="Slide Number Placeholder 3">
            <a:extLst>
              <a:ext uri="{FF2B5EF4-FFF2-40B4-BE49-F238E27FC236}">
                <a16:creationId xmlns:a16="http://schemas.microsoft.com/office/drawing/2014/main" id="{46A8C1FA-86D9-1342-B972-661F1DF807B0}"/>
              </a:ext>
            </a:extLst>
          </p:cNvPr>
          <p:cNvSpPr>
            <a:spLocks noGrp="1"/>
          </p:cNvSpPr>
          <p:nvPr>
            <p:ph type="sldNum" sz="quarter" idx="12"/>
          </p:nvPr>
        </p:nvSpPr>
        <p:spPr/>
        <p:txBody>
          <a:bodyPr/>
          <a:lstStyle/>
          <a:p>
            <a:pPr>
              <a:defRPr/>
            </a:pPr>
            <a:fld id="{E78C9E75-97FD-45D9-8ED3-955348887BB1}" type="slidenum">
              <a:rPr lang="zh-TW" altLang="en-US" smtClean="0"/>
              <a:pPr>
                <a:defRPr/>
              </a:pPr>
              <a:t>146</a:t>
            </a:fld>
            <a:endParaRPr lang="zh-TW" altLang="en-US"/>
          </a:p>
        </p:txBody>
      </p:sp>
      <p:sp>
        <p:nvSpPr>
          <p:cNvPr id="7" name="TextBox 6">
            <a:extLst>
              <a:ext uri="{FF2B5EF4-FFF2-40B4-BE49-F238E27FC236}">
                <a16:creationId xmlns:a16="http://schemas.microsoft.com/office/drawing/2014/main" id="{8ED583D2-B965-8649-AB3D-3CB1A1AC6DA3}"/>
              </a:ext>
            </a:extLst>
          </p:cNvPr>
          <p:cNvSpPr txBox="1"/>
          <p:nvPr/>
        </p:nvSpPr>
        <p:spPr>
          <a:xfrm>
            <a:off x="2639616" y="6485274"/>
            <a:ext cx="6408712" cy="400110"/>
          </a:xfrm>
          <a:prstGeom prst="rect">
            <a:avLst/>
          </a:prstGeom>
          <a:noFill/>
        </p:spPr>
        <p:txBody>
          <a:bodyPr wrap="square" rtlCol="0">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(2019), A Visual Guide to Using BERT for the First Time, </a:t>
            </a:r>
            <a:br>
              <a:rPr lang="en-US" sz="1000" dirty="0">
                <a:solidFill>
                  <a:schemeClr val="bg1">
                    <a:lumMod val="75000"/>
                  </a:schemeClr>
                </a:solidFill>
              </a:rPr>
            </a:br>
            <a:r>
              <a:rPr lang="en-US" sz="1000" dirty="0">
                <a:solidFill>
                  <a:schemeClr val="bg1">
                    <a:lumMod val="75000"/>
                  </a:schemeClr>
                </a:solidFill>
                <a:hlinkClick r:id="rId2"/>
              </a:rPr>
              <a:t>http://jalammar.github.io/a-visual-guide-to-using-bert-for-the-first-time/</a:t>
            </a:r>
            <a:endParaRPr lang="en-US" sz="1000" dirty="0">
              <a:solidFill>
                <a:schemeClr val="bg1">
                  <a:lumMod val="75000"/>
                </a:schemeClr>
              </a:solidFill>
            </a:endParaRPr>
          </a:p>
        </p:txBody>
      </p:sp>
      <p:graphicFrame>
        <p:nvGraphicFramePr>
          <p:cNvPr id="3" name="Table 2">
            <a:extLst>
              <a:ext uri="{FF2B5EF4-FFF2-40B4-BE49-F238E27FC236}">
                <a16:creationId xmlns:a16="http://schemas.microsoft.com/office/drawing/2014/main" id="{54AD850A-7C57-E64E-8A1F-3FD94C625EDE}"/>
              </a:ext>
            </a:extLst>
          </p:cNvPr>
          <p:cNvGraphicFramePr>
            <a:graphicFrameLocks noGrp="1"/>
          </p:cNvGraphicFramePr>
          <p:nvPr/>
        </p:nvGraphicFramePr>
        <p:xfrm>
          <a:off x="1898848" y="1898808"/>
          <a:ext cx="8445624" cy="4266496"/>
        </p:xfrm>
        <a:graphic>
          <a:graphicData uri="http://schemas.openxmlformats.org/drawingml/2006/table">
            <a:tbl>
              <a:tblPr/>
              <a:tblGrid>
                <a:gridCol w="7632848">
                  <a:extLst>
                    <a:ext uri="{9D8B030D-6E8A-4147-A177-3AD203B41FA5}">
                      <a16:colId xmlns:a16="http://schemas.microsoft.com/office/drawing/2014/main" val="686452343"/>
                    </a:ext>
                  </a:extLst>
                </a:gridCol>
                <a:gridCol w="812776">
                  <a:extLst>
                    <a:ext uri="{9D8B030D-6E8A-4147-A177-3AD203B41FA5}">
                      <a16:colId xmlns:a16="http://schemas.microsoft.com/office/drawing/2014/main" val="2205770999"/>
                    </a:ext>
                  </a:extLst>
                </a:gridCol>
              </a:tblGrid>
              <a:tr h="598290">
                <a:tc>
                  <a:txBody>
                    <a:bodyPr/>
                    <a:lstStyle/>
                    <a:p>
                      <a:pPr algn="ctr" fontAlgn="base"/>
                      <a:r>
                        <a:rPr lang="en-US" b="1">
                          <a:solidFill>
                            <a:srgbClr val="7CB342"/>
                          </a:solidFill>
                          <a:effectLst/>
                          <a:latin typeface="inherit"/>
                        </a:rPr>
                        <a:t>sentence</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tc>
                  <a:txBody>
                    <a:bodyPr/>
                    <a:lstStyle/>
                    <a:p>
                      <a:pPr algn="ctr" fontAlgn="base"/>
                      <a:r>
                        <a:rPr lang="en-US" b="1">
                          <a:solidFill>
                            <a:srgbClr val="8E24AA"/>
                          </a:solidFill>
                          <a:effectLst/>
                          <a:latin typeface="inherit"/>
                        </a:rPr>
                        <a:t>label</a:t>
                      </a:r>
                    </a:p>
                  </a:txBody>
                  <a:tcPr marL="95250" marR="95250" marT="95250" marB="9525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FFFFF"/>
                    </a:solidFill>
                  </a:tcPr>
                </a:tc>
                <a:extLst>
                  <a:ext uri="{0D108BD9-81ED-4DB2-BD59-A6C34878D82A}">
                    <a16:rowId xmlns:a16="http://schemas.microsoft.com/office/drawing/2014/main" val="2939246196"/>
                  </a:ext>
                </a:extLst>
              </a:tr>
              <a:tr h="804259">
                <a:tc>
                  <a:txBody>
                    <a:bodyPr/>
                    <a:lstStyle/>
                    <a:p>
                      <a:pPr algn="l" fontAlgn="base"/>
                      <a:r>
                        <a:rPr lang="en-US" dirty="0">
                          <a:effectLst/>
                        </a:rPr>
                        <a:t>a stirring , funny and finally transporting re imagining of beauty and the beast and 1930s horror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599329222"/>
                  </a:ext>
                </a:extLst>
              </a:tr>
              <a:tr h="804259">
                <a:tc>
                  <a:txBody>
                    <a:bodyPr/>
                    <a:lstStyle/>
                    <a:p>
                      <a:pPr algn="l" fontAlgn="base"/>
                      <a:r>
                        <a:rPr lang="en-US">
                          <a:effectLst/>
                        </a:rPr>
                        <a:t>apparently reassembled from the cutting room floor of any given daytime soap</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2765557644"/>
                  </a:ext>
                </a:extLst>
              </a:tr>
              <a:tr h="451170">
                <a:tc>
                  <a:txBody>
                    <a:bodyPr/>
                    <a:lstStyle/>
                    <a:p>
                      <a:pPr algn="l" fontAlgn="base"/>
                      <a:r>
                        <a:rPr lang="en-US">
                          <a:effectLst/>
                        </a:rPr>
                        <a:t>they presume their audience won't sit still for a sociology lesson</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0</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184648450"/>
                  </a:ext>
                </a:extLst>
              </a:tr>
              <a:tr h="804259">
                <a:tc>
                  <a:txBody>
                    <a:bodyPr/>
                    <a:lstStyle/>
                    <a:p>
                      <a:pPr algn="l" fontAlgn="base"/>
                      <a:r>
                        <a:rPr lang="en-US">
                          <a:effectLst/>
                        </a:rPr>
                        <a:t>this is a visually stunning rumination on love , memory , history and the war between art and commerce</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22631195"/>
                  </a:ext>
                </a:extLst>
              </a:tr>
              <a:tr h="804259">
                <a:tc>
                  <a:txBody>
                    <a:bodyPr/>
                    <a:lstStyle/>
                    <a:p>
                      <a:pPr algn="l" fontAlgn="base"/>
                      <a:r>
                        <a:rPr lang="en-US">
                          <a:effectLst/>
                        </a:rPr>
                        <a:t>jonathan parker 's bartleby should have been the be all end all of the modern office anomie films</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1F8E9"/>
                    </a:solidFill>
                  </a:tcPr>
                </a:tc>
                <a:tc>
                  <a:txBody>
                    <a:bodyPr/>
                    <a:lstStyle/>
                    <a:p>
                      <a:pPr algn="ctr" fontAlgn="base"/>
                      <a:r>
                        <a:rPr lang="en-US" dirty="0">
                          <a:effectLst/>
                        </a:rPr>
                        <a:t>1</a:t>
                      </a:r>
                    </a:p>
                  </a:txBody>
                  <a:tcPr marL="47625" marR="47625" marT="38100" marB="38100" anchor="ctr">
                    <a:lnL w="9525" cap="flat" cmpd="sng" algn="ctr">
                      <a:solidFill>
                        <a:srgbClr val="BBBBBB"/>
                      </a:solidFill>
                      <a:prstDash val="solid"/>
                      <a:round/>
                      <a:headEnd type="none" w="med" len="med"/>
                      <a:tailEnd type="none" w="med" len="med"/>
                    </a:lnL>
                    <a:lnR w="9525" cap="flat" cmpd="sng" algn="ctr">
                      <a:solidFill>
                        <a:srgbClr val="BBBBBB"/>
                      </a:solidFill>
                      <a:prstDash val="solid"/>
                      <a:round/>
                      <a:headEnd type="none" w="med" len="med"/>
                      <a:tailEnd type="none" w="med" len="med"/>
                    </a:lnR>
                    <a:lnT w="9525" cap="flat" cmpd="sng" algn="ctr">
                      <a:solidFill>
                        <a:srgbClr val="BBBBBB"/>
                      </a:solidFill>
                      <a:prstDash val="solid"/>
                      <a:round/>
                      <a:headEnd type="none" w="med" len="med"/>
                      <a:tailEnd type="none" w="med" len="med"/>
                    </a:lnT>
                    <a:lnB w="9525" cap="flat" cmpd="sng" algn="ctr">
                      <a:solidFill>
                        <a:srgbClr val="BBBBBB"/>
                      </a:solidFill>
                      <a:prstDash val="solid"/>
                      <a:round/>
                      <a:headEnd type="none" w="med" len="med"/>
                      <a:tailEnd type="none" w="med" len="med"/>
                    </a:lnB>
                    <a:solidFill>
                      <a:srgbClr val="F3E5F5"/>
                    </a:solidFill>
                  </a:tcPr>
                </a:tc>
                <a:extLst>
                  <a:ext uri="{0D108BD9-81ED-4DB2-BD59-A6C34878D82A}">
                    <a16:rowId xmlns:a16="http://schemas.microsoft.com/office/drawing/2014/main" val="1432323"/>
                  </a:ext>
                </a:extLst>
              </a:tr>
            </a:tbl>
          </a:graphicData>
        </a:graphic>
      </p:graphicFrame>
      <p:sp>
        <p:nvSpPr>
          <p:cNvPr id="5" name="Rectangle 1">
            <a:extLst>
              <a:ext uri="{FF2B5EF4-FFF2-40B4-BE49-F238E27FC236}">
                <a16:creationId xmlns:a16="http://schemas.microsoft.com/office/drawing/2014/main" id="{52481C46-4374-384D-ACAD-4F79DF79F535}"/>
              </a:ext>
            </a:extLst>
          </p:cNvPr>
          <p:cNvSpPr>
            <a:spLocks noChangeArrowheads="1"/>
          </p:cNvSpPr>
          <p:nvPr/>
        </p:nvSpPr>
        <p:spPr bwMode="auto">
          <a:xfrm>
            <a:off x="1524001" y="137780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spTree>
    <p:extLst>
      <p:ext uri="{BB962C8B-B14F-4D97-AF65-F5344CB8AC3E}">
        <p14:creationId xmlns:p14="http://schemas.microsoft.com/office/powerpoint/2010/main" val="31143408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A1E8-4336-2047-A3E4-C32E9529F717}"/>
              </a:ext>
            </a:extLst>
          </p:cNvPr>
          <p:cNvSpPr>
            <a:spLocks noGrp="1"/>
          </p:cNvSpPr>
          <p:nvPr>
            <p:ph type="title"/>
          </p:nvPr>
        </p:nvSpPr>
        <p:spPr>
          <a:xfrm>
            <a:off x="1957105" y="18119"/>
            <a:ext cx="8229600" cy="1268358"/>
          </a:xfrm>
        </p:spPr>
        <p:txBody>
          <a:bodyPr>
            <a:normAutofit fontScale="90000"/>
          </a:bodyPr>
          <a:lstStyle/>
          <a:p>
            <a:r>
              <a:rPr lang="en-US" dirty="0">
                <a:solidFill>
                  <a:schemeClr val="accent1"/>
                </a:solidFill>
              </a:rPr>
              <a:t>A Visual Notebook to </a:t>
            </a:r>
            <a:br>
              <a:rPr lang="en-US" dirty="0">
                <a:solidFill>
                  <a:schemeClr val="accent1"/>
                </a:solidFill>
              </a:rPr>
            </a:br>
            <a:r>
              <a:rPr lang="en-US" dirty="0">
                <a:solidFill>
                  <a:schemeClr val="accent1"/>
                </a:solidFill>
              </a:rPr>
              <a:t>Using BERT for the First Time </a:t>
            </a:r>
          </a:p>
        </p:txBody>
      </p:sp>
      <p:sp>
        <p:nvSpPr>
          <p:cNvPr id="4" name="Slide Number Placeholder 3">
            <a:extLst>
              <a:ext uri="{FF2B5EF4-FFF2-40B4-BE49-F238E27FC236}">
                <a16:creationId xmlns:a16="http://schemas.microsoft.com/office/drawing/2014/main" id="{DA2C750E-FE29-BF47-85E2-8932E5368528}"/>
              </a:ext>
            </a:extLst>
          </p:cNvPr>
          <p:cNvSpPr>
            <a:spLocks noGrp="1"/>
          </p:cNvSpPr>
          <p:nvPr>
            <p:ph type="sldNum" sz="quarter" idx="12"/>
          </p:nvPr>
        </p:nvSpPr>
        <p:spPr/>
        <p:txBody>
          <a:bodyPr/>
          <a:lstStyle/>
          <a:p>
            <a:pPr>
              <a:defRPr/>
            </a:pPr>
            <a:fld id="{E78C9E75-97FD-45D9-8ED3-955348887BB1}" type="slidenum">
              <a:rPr lang="zh-TW" altLang="en-US" smtClean="0"/>
              <a:pPr>
                <a:defRPr/>
              </a:pPr>
              <a:t>147</a:t>
            </a:fld>
            <a:endParaRPr lang="zh-TW" altLang="en-US"/>
          </a:p>
        </p:txBody>
      </p:sp>
      <p:sp>
        <p:nvSpPr>
          <p:cNvPr id="5" name="Rectangle 4">
            <a:extLst>
              <a:ext uri="{FF2B5EF4-FFF2-40B4-BE49-F238E27FC236}">
                <a16:creationId xmlns:a16="http://schemas.microsoft.com/office/drawing/2014/main" id="{CDAA7F23-4746-5B45-A8AF-4356BC5288DB}"/>
              </a:ext>
            </a:extLst>
          </p:cNvPr>
          <p:cNvSpPr/>
          <p:nvPr/>
        </p:nvSpPr>
        <p:spPr>
          <a:xfrm>
            <a:off x="2136493" y="6289031"/>
            <a:ext cx="8075240" cy="461665"/>
          </a:xfrm>
          <a:prstGeom prst="rect">
            <a:avLst/>
          </a:prstGeom>
        </p:spPr>
        <p:txBody>
          <a:bodyPr wrap="square">
            <a:spAutoFit/>
          </a:bodyPr>
          <a:lstStyle/>
          <a:p>
            <a:pPr algn="ctr"/>
            <a:r>
              <a:rPr lang="en-US" sz="1200" dirty="0">
                <a:hlinkClick r:id="rId2"/>
              </a:rPr>
              <a:t>https://colab.research.google.com/github/jalammar/jalammar.github.io/blob/master/notebooks/bert/A_Visual_Notebook_to_Using_BERT_for_the_First_Time.ipynb</a:t>
            </a:r>
            <a:endParaRPr lang="en-US" sz="1200" dirty="0"/>
          </a:p>
        </p:txBody>
      </p:sp>
      <p:pic>
        <p:nvPicPr>
          <p:cNvPr id="7" name="Picture 6">
            <a:extLst>
              <a:ext uri="{FF2B5EF4-FFF2-40B4-BE49-F238E27FC236}">
                <a16:creationId xmlns:a16="http://schemas.microsoft.com/office/drawing/2014/main" id="{38E36B8C-9DB3-5641-A506-B384DDB955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9007" y="1396009"/>
            <a:ext cx="8730212" cy="4836523"/>
          </a:xfrm>
          <a:prstGeom prst="rect">
            <a:avLst/>
          </a:prstGeom>
        </p:spPr>
      </p:pic>
    </p:spTree>
    <p:extLst>
      <p:ext uri="{BB962C8B-B14F-4D97-AF65-F5344CB8AC3E}">
        <p14:creationId xmlns:p14="http://schemas.microsoft.com/office/powerpoint/2010/main" val="1870137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1C1B-A0CA-1345-8D00-5A5DB5BA048B}"/>
              </a:ext>
            </a:extLst>
          </p:cNvPr>
          <p:cNvSpPr>
            <a:spLocks noGrp="1"/>
          </p:cNvSpPr>
          <p:nvPr>
            <p:ph type="title"/>
          </p:nvPr>
        </p:nvSpPr>
        <p:spPr>
          <a:xfrm>
            <a:off x="1775521" y="63277"/>
            <a:ext cx="8467283" cy="1143000"/>
          </a:xfrm>
        </p:spPr>
        <p:txBody>
          <a:bodyPr>
            <a:normAutofit fontScale="90000"/>
          </a:bodyPr>
          <a:lstStyle/>
          <a:p>
            <a:r>
              <a:rPr lang="en-US" dirty="0">
                <a:solidFill>
                  <a:schemeClr val="accent1"/>
                </a:solidFill>
              </a:rPr>
              <a:t>Pre-trained Language Model (PLM)</a:t>
            </a:r>
          </a:p>
        </p:txBody>
      </p:sp>
      <p:sp>
        <p:nvSpPr>
          <p:cNvPr id="4" name="Slide Number Placeholder 3">
            <a:extLst>
              <a:ext uri="{FF2B5EF4-FFF2-40B4-BE49-F238E27FC236}">
                <a16:creationId xmlns:a16="http://schemas.microsoft.com/office/drawing/2014/main" id="{73AE9AC7-7542-584E-AE51-D42213CE2AD8}"/>
              </a:ext>
            </a:extLst>
          </p:cNvPr>
          <p:cNvSpPr>
            <a:spLocks noGrp="1"/>
          </p:cNvSpPr>
          <p:nvPr>
            <p:ph type="sldNum" sz="quarter" idx="12"/>
          </p:nvPr>
        </p:nvSpPr>
        <p:spPr/>
        <p:txBody>
          <a:bodyPr/>
          <a:lstStyle/>
          <a:p>
            <a:pPr>
              <a:defRPr/>
            </a:pPr>
            <a:fld id="{E78C9E75-97FD-45D9-8ED3-955348887BB1}" type="slidenum">
              <a:rPr lang="zh-TW" altLang="en-US" smtClean="0"/>
              <a:pPr>
                <a:defRPr/>
              </a:pPr>
              <a:t>148</a:t>
            </a:fld>
            <a:endParaRPr lang="zh-TW" altLang="en-US"/>
          </a:p>
        </p:txBody>
      </p:sp>
      <p:pic>
        <p:nvPicPr>
          <p:cNvPr id="6" name="Picture 5">
            <a:extLst>
              <a:ext uri="{FF2B5EF4-FFF2-40B4-BE49-F238E27FC236}">
                <a16:creationId xmlns:a16="http://schemas.microsoft.com/office/drawing/2014/main" id="{E8D7F805-014B-B04B-B681-CD85C304C7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520" y="1484784"/>
            <a:ext cx="8704966" cy="4896544"/>
          </a:xfrm>
          <a:prstGeom prst="rect">
            <a:avLst/>
          </a:prstGeom>
        </p:spPr>
      </p:pic>
      <p:sp>
        <p:nvSpPr>
          <p:cNvPr id="8" name="TextBox 7">
            <a:extLst>
              <a:ext uri="{FF2B5EF4-FFF2-40B4-BE49-F238E27FC236}">
                <a16:creationId xmlns:a16="http://schemas.microsoft.com/office/drawing/2014/main" id="{6478BA94-A7E8-894B-8815-494975920A0D}"/>
              </a:ext>
            </a:extLst>
          </p:cNvPr>
          <p:cNvSpPr txBox="1"/>
          <p:nvPr/>
        </p:nvSpPr>
        <p:spPr>
          <a:xfrm>
            <a:off x="4219526" y="6550344"/>
            <a:ext cx="3095399"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https://github.com/thunlp/PLMpapers</a:t>
            </a:r>
            <a:endParaRPr lang="en-US" sz="1200" dirty="0"/>
          </a:p>
        </p:txBody>
      </p:sp>
    </p:spTree>
    <p:extLst>
      <p:ext uri="{BB962C8B-B14F-4D97-AF65-F5344CB8AC3E}">
        <p14:creationId xmlns:p14="http://schemas.microsoft.com/office/powerpoint/2010/main" val="17255046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1000125" y="1207096"/>
            <a:ext cx="10272713" cy="5030217"/>
          </a:xfrm>
        </p:spPr>
        <p:txBody>
          <a:bodyPr/>
          <a:lstStyle/>
          <a:p>
            <a:r>
              <a:rPr lang="en-US" sz="3600" dirty="0"/>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solidFill>
                  <a:srgbClr val="FF0000"/>
                </a:solidFill>
              </a:rPr>
              <a:t>State of the art (SOTA)</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149</a:t>
            </a:fld>
            <a:endParaRPr lang="zh-TW" altLang="en-US"/>
          </a:p>
        </p:txBody>
      </p:sp>
    </p:spTree>
    <p:extLst>
      <p:ext uri="{BB962C8B-B14F-4D97-AF65-F5344CB8AC3E}">
        <p14:creationId xmlns:p14="http://schemas.microsoft.com/office/powerpoint/2010/main" val="1739508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15</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
        <p:nvSpPr>
          <p:cNvPr id="16" name="TextBox 15">
            <a:extLst>
              <a:ext uri="{FF2B5EF4-FFF2-40B4-BE49-F238E27FC236}">
                <a16:creationId xmlns:a16="http://schemas.microsoft.com/office/drawing/2014/main" id="{B4715622-5053-BF40-B11A-3DA984043056}"/>
              </a:ext>
            </a:extLst>
          </p:cNvPr>
          <p:cNvSpPr txBox="1"/>
          <p:nvPr/>
        </p:nvSpPr>
        <p:spPr>
          <a:xfrm>
            <a:off x="7739189" y="2877562"/>
            <a:ext cx="410690" cy="430887"/>
          </a:xfrm>
          <a:prstGeom prst="rect">
            <a:avLst/>
          </a:prstGeom>
          <a:noFill/>
        </p:spPr>
        <p:txBody>
          <a:bodyPr wrap="none" rtlCol="0">
            <a:spAutoFit/>
          </a:bodyPr>
          <a:lstStyle/>
          <a:p>
            <a:r>
              <a:rPr lang="en-US" sz="2200" i="1" dirty="0">
                <a:latin typeface="Times New Roman" panose="02020603050405020304" pitchFamily="18" charset="0"/>
                <a:cs typeface="Times New Roman" panose="02020603050405020304" pitchFamily="18" charset="0"/>
              </a:rPr>
              <a:t>A</a:t>
            </a:r>
            <a:r>
              <a:rPr lang="en-US" sz="2200" i="1" baseline="-25000" dirty="0">
                <a:latin typeface="Times New Roman" panose="02020603050405020304" pitchFamily="18" charset="0"/>
                <a:cs typeface="Times New Roman" panose="02020603050405020304" pitchFamily="18" charset="0"/>
              </a:rPr>
              <a:t>t</a:t>
            </a:r>
          </a:p>
        </p:txBody>
      </p:sp>
      <p:sp>
        <p:nvSpPr>
          <p:cNvPr id="17" name="TextBox 16">
            <a:extLst>
              <a:ext uri="{FF2B5EF4-FFF2-40B4-BE49-F238E27FC236}">
                <a16:creationId xmlns:a16="http://schemas.microsoft.com/office/drawing/2014/main" id="{3B5C4674-299C-B541-BC55-05642B5CAE2E}"/>
              </a:ext>
            </a:extLst>
          </p:cNvPr>
          <p:cNvSpPr txBox="1"/>
          <p:nvPr/>
        </p:nvSpPr>
        <p:spPr>
          <a:xfrm>
            <a:off x="6193816" y="3550327"/>
            <a:ext cx="410690"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R</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2427619-DA6F-0142-8581-B969445AED83}"/>
              </a:ext>
            </a:extLst>
          </p:cNvPr>
          <p:cNvSpPr txBox="1"/>
          <p:nvPr/>
        </p:nvSpPr>
        <p:spPr>
          <a:xfrm>
            <a:off x="4274486" y="2877563"/>
            <a:ext cx="441146"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O</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7892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150</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359240" cy="0"/>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260233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458734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657234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855735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182214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366998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569245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854361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203112"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2936141"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358885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4174489"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557960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639414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787002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9153971"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4851267"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6156656" y="3339158"/>
            <a:ext cx="0" cy="1641287"/>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736837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8102665"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9937126"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281491"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3195287"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4370300"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5226117" y="287749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6838107"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7975119"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9501493"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2241058"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3759056"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4854565"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5987942"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7075904"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8466227"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10386298" y="512818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cxnSp>
        <p:nvCxnSpPr>
          <p:cNvPr id="7" name="Straight Arrow Connector 6">
            <a:extLst>
              <a:ext uri="{FF2B5EF4-FFF2-40B4-BE49-F238E27FC236}">
                <a16:creationId xmlns:a16="http://schemas.microsoft.com/office/drawing/2014/main" id="{43A5EDC1-696C-C457-AF08-1BCB50DF31B4}"/>
              </a:ext>
            </a:extLst>
          </p:cNvPr>
          <p:cNvCxnSpPr>
            <a:cxnSpLocks/>
          </p:cNvCxnSpPr>
          <p:nvPr/>
        </p:nvCxnSpPr>
        <p:spPr>
          <a:xfrm flipV="1">
            <a:off x="1054235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9E7344-6881-071C-5D06-42C4B0D9F2E7}"/>
              </a:ext>
            </a:extLst>
          </p:cNvPr>
          <p:cNvCxnSpPr>
            <a:cxnSpLocks/>
          </p:cNvCxnSpPr>
          <p:nvPr/>
        </p:nvCxnSpPr>
        <p:spPr>
          <a:xfrm flipH="1" flipV="1">
            <a:off x="11439865" y="267056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08DB0F-FF1C-A542-D0B9-B08621E23CFF}"/>
              </a:ext>
            </a:extLst>
          </p:cNvPr>
          <p:cNvSpPr txBox="1"/>
          <p:nvPr/>
        </p:nvSpPr>
        <p:spPr>
          <a:xfrm>
            <a:off x="10794738" y="2168203"/>
            <a:ext cx="1168333"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BLOOM</a:t>
            </a:r>
          </a:p>
        </p:txBody>
      </p:sp>
      <p:cxnSp>
        <p:nvCxnSpPr>
          <p:cNvPr id="24" name="Straight Arrow Connector 23">
            <a:extLst>
              <a:ext uri="{FF2B5EF4-FFF2-40B4-BE49-F238E27FC236}">
                <a16:creationId xmlns:a16="http://schemas.microsoft.com/office/drawing/2014/main" id="{3754C765-EB56-BA11-DAEA-56B28FA8E854}"/>
              </a:ext>
            </a:extLst>
          </p:cNvPr>
          <p:cNvCxnSpPr>
            <a:cxnSpLocks/>
            <a:endCxn id="25" idx="2"/>
          </p:cNvCxnSpPr>
          <p:nvPr/>
        </p:nvCxnSpPr>
        <p:spPr>
          <a:xfrm flipV="1">
            <a:off x="10710533" y="3247718"/>
            <a:ext cx="8913"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E260D6-90B2-F1A4-50DF-F4FA15A40BEA}"/>
              </a:ext>
            </a:extLst>
          </p:cNvPr>
          <p:cNvSpPr txBox="1"/>
          <p:nvPr/>
        </p:nvSpPr>
        <p:spPr>
          <a:xfrm>
            <a:off x="10272656" y="2786053"/>
            <a:ext cx="89357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PaLM</a:t>
            </a:r>
            <a:endParaRPr lang="en-US" sz="24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358812DC-50BC-C789-004F-73C6DF8A1D83}"/>
              </a:ext>
            </a:extLst>
          </p:cNvPr>
          <p:cNvCxnSpPr>
            <a:cxnSpLocks/>
          </p:cNvCxnSpPr>
          <p:nvPr/>
        </p:nvCxnSpPr>
        <p:spPr>
          <a:xfrm flipV="1">
            <a:off x="11146166" y="38360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D0EEE2-846F-5A38-0961-D123E9C145C4}"/>
              </a:ext>
            </a:extLst>
          </p:cNvPr>
          <p:cNvSpPr txBox="1"/>
          <p:nvPr/>
        </p:nvSpPr>
        <p:spPr>
          <a:xfrm>
            <a:off x="10435619" y="3314373"/>
            <a:ext cx="142109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OPT-175B</a:t>
            </a:r>
          </a:p>
        </p:txBody>
      </p:sp>
    </p:spTree>
    <p:extLst>
      <p:ext uri="{BB962C8B-B14F-4D97-AF65-F5344CB8AC3E}">
        <p14:creationId xmlns:p14="http://schemas.microsoft.com/office/powerpoint/2010/main" val="21138023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3" idx="0"/>
          </p:cNvCxnSpPr>
          <p:nvPr/>
        </p:nvCxnSpPr>
        <p:spPr>
          <a:xfrm>
            <a:off x="8837492" y="2892679"/>
            <a:ext cx="0" cy="2266449"/>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30" idx="0"/>
          </p:cNvCxnSpPr>
          <p:nvPr/>
        </p:nvCxnSpPr>
        <p:spPr>
          <a:xfrm>
            <a:off x="6204976" y="2904584"/>
            <a:ext cx="13677" cy="15595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151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Tree>
    <p:extLst>
      <p:ext uri="{BB962C8B-B14F-4D97-AF65-F5344CB8AC3E}">
        <p14:creationId xmlns:p14="http://schemas.microsoft.com/office/powerpoint/2010/main" val="5882280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152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lifearchitect.ai</a:t>
            </a:r>
            <a:r>
              <a:rPr lang="en-US" sz="1000" dirty="0">
                <a:solidFill>
                  <a:schemeClr val="bg1">
                    <a:lumMod val="75000"/>
                  </a:schemeClr>
                </a:solidFill>
              </a:rPr>
              <a:t>/models/</a:t>
            </a:r>
          </a:p>
        </p:txBody>
      </p:sp>
      <p:pic>
        <p:nvPicPr>
          <p:cNvPr id="6" name="Picture 5">
            <a:extLst>
              <a:ext uri="{FF2B5EF4-FFF2-40B4-BE49-F238E27FC236}">
                <a16:creationId xmlns:a16="http://schemas.microsoft.com/office/drawing/2014/main" id="{D9CBB656-7B06-F68A-998D-5802D79C7C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347" b="9718"/>
          <a:stretch/>
        </p:blipFill>
        <p:spPr>
          <a:xfrm>
            <a:off x="275399" y="1528127"/>
            <a:ext cx="11641202" cy="4644967"/>
          </a:xfrm>
          <a:prstGeom prst="rect">
            <a:avLst/>
          </a:prstGeom>
        </p:spPr>
      </p:pic>
      <p:sp>
        <p:nvSpPr>
          <p:cNvPr id="10" name="Title 1">
            <a:extLst>
              <a:ext uri="{FF2B5EF4-FFF2-40B4-BE49-F238E27FC236}">
                <a16:creationId xmlns:a16="http://schemas.microsoft.com/office/drawing/2014/main" id="{F1B72588-E77C-C70F-2DEA-C1149DB272AA}"/>
              </a:ext>
            </a:extLst>
          </p:cNvPr>
          <p:cNvSpPr>
            <a:spLocks noGrp="1"/>
          </p:cNvSpPr>
          <p:nvPr>
            <p:ph type="title"/>
          </p:nvPr>
        </p:nvSpPr>
        <p:spPr>
          <a:xfrm>
            <a:off x="534389" y="1755"/>
            <a:ext cx="11222181" cy="1259009"/>
          </a:xfrm>
        </p:spPr>
        <p:txBody>
          <a:bodyPr>
            <a:normAutofit fontScale="90000"/>
          </a:bodyPr>
          <a:lstStyle/>
          <a:p>
            <a:r>
              <a:rPr lang="en-US" dirty="0"/>
              <a:t>Language Models Sizes </a:t>
            </a:r>
            <a:br>
              <a:rPr lang="en-US" dirty="0"/>
            </a:br>
            <a:r>
              <a:rPr lang="en-US" sz="3600" dirty="0"/>
              <a:t>(GPT-3, </a:t>
            </a:r>
            <a:r>
              <a:rPr lang="en-US" sz="3600" dirty="0" err="1"/>
              <a:t>PaLM</a:t>
            </a:r>
            <a:r>
              <a:rPr lang="en-US" sz="3600" dirty="0"/>
              <a:t>, BLOOM)</a:t>
            </a:r>
          </a:p>
        </p:txBody>
      </p:sp>
    </p:spTree>
    <p:extLst>
      <p:ext uri="{BB962C8B-B14F-4D97-AF65-F5344CB8AC3E}">
        <p14:creationId xmlns:p14="http://schemas.microsoft.com/office/powerpoint/2010/main" val="22429519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7578-0ED1-D948-B38F-D78F14A52D5D}"/>
              </a:ext>
            </a:extLst>
          </p:cNvPr>
          <p:cNvSpPr>
            <a:spLocks noGrp="1"/>
          </p:cNvSpPr>
          <p:nvPr>
            <p:ph type="title"/>
          </p:nvPr>
        </p:nvSpPr>
        <p:spPr>
          <a:xfrm>
            <a:off x="1981200" y="0"/>
            <a:ext cx="8229600" cy="835024"/>
          </a:xfrm>
        </p:spPr>
        <p:txBody>
          <a:bodyPr/>
          <a:lstStyle/>
          <a:p>
            <a:r>
              <a:rPr lang="en-US" dirty="0">
                <a:solidFill>
                  <a:schemeClr val="accent1"/>
                </a:solidFill>
              </a:rPr>
              <a:t>Pre-trained Models (PTM)</a:t>
            </a:r>
          </a:p>
        </p:txBody>
      </p:sp>
      <p:sp>
        <p:nvSpPr>
          <p:cNvPr id="4" name="Slide Number Placeholder 3">
            <a:extLst>
              <a:ext uri="{FF2B5EF4-FFF2-40B4-BE49-F238E27FC236}">
                <a16:creationId xmlns:a16="http://schemas.microsoft.com/office/drawing/2014/main" id="{962C5418-15B3-2E4F-94DD-C3B6636BACD2}"/>
              </a:ext>
            </a:extLst>
          </p:cNvPr>
          <p:cNvSpPr>
            <a:spLocks noGrp="1"/>
          </p:cNvSpPr>
          <p:nvPr>
            <p:ph type="sldNum" sz="quarter" idx="12"/>
          </p:nvPr>
        </p:nvSpPr>
        <p:spPr/>
        <p:txBody>
          <a:bodyPr/>
          <a:lstStyle/>
          <a:p>
            <a:pPr>
              <a:defRPr/>
            </a:pPr>
            <a:fld id="{E78C9E75-97FD-45D9-8ED3-955348887BB1}" type="slidenum">
              <a:rPr lang="zh-TW" altLang="en-US" smtClean="0"/>
              <a:pPr>
                <a:defRPr/>
              </a:pPr>
              <a:t>153</a:t>
            </a:fld>
            <a:endParaRPr lang="zh-TW" altLang="en-US"/>
          </a:p>
        </p:txBody>
      </p:sp>
      <p:pic>
        <p:nvPicPr>
          <p:cNvPr id="6" name="Picture 5">
            <a:extLst>
              <a:ext uri="{FF2B5EF4-FFF2-40B4-BE49-F238E27FC236}">
                <a16:creationId xmlns:a16="http://schemas.microsoft.com/office/drawing/2014/main" id="{50061743-ADDB-C045-862E-00B310596A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1006" y="835025"/>
            <a:ext cx="7349988" cy="5684839"/>
          </a:xfrm>
          <a:prstGeom prst="rect">
            <a:avLst/>
          </a:prstGeom>
        </p:spPr>
      </p:pic>
      <p:sp>
        <p:nvSpPr>
          <p:cNvPr id="7" name="TextBox 6">
            <a:extLst>
              <a:ext uri="{FF2B5EF4-FFF2-40B4-BE49-F238E27FC236}">
                <a16:creationId xmlns:a16="http://schemas.microsoft.com/office/drawing/2014/main" id="{BAC975E8-9CEF-654C-877C-9CB151E30E1C}"/>
              </a:ext>
            </a:extLst>
          </p:cNvPr>
          <p:cNvSpPr txBox="1"/>
          <p:nvPr/>
        </p:nvSpPr>
        <p:spPr>
          <a:xfrm>
            <a:off x="1847528" y="6525344"/>
            <a:ext cx="8208912" cy="369332"/>
          </a:xfrm>
          <a:prstGeom prst="rect">
            <a:avLst/>
          </a:prstGeom>
          <a:noFill/>
        </p:spPr>
        <p:txBody>
          <a:bodyPr wrap="square" rtlCol="0">
            <a:spAutoFit/>
          </a:bodyPr>
          <a:lstStyle/>
          <a:p>
            <a:pPr algn="ctr"/>
            <a:r>
              <a:rPr lang="en-US" sz="900" dirty="0">
                <a:solidFill>
                  <a:schemeClr val="bg1">
                    <a:lumMod val="75000"/>
                  </a:schemeClr>
                </a:solidFill>
              </a:rPr>
              <a:t>Source: </a:t>
            </a:r>
            <a:r>
              <a:rPr lang="en-US" sz="900" dirty="0" err="1">
                <a:solidFill>
                  <a:schemeClr val="bg1">
                    <a:lumMod val="75000"/>
                  </a:schemeClr>
                </a:solidFill>
              </a:rPr>
              <a:t>Qiu</a:t>
            </a:r>
            <a:r>
              <a:rPr lang="en-US" sz="900" dirty="0">
                <a:solidFill>
                  <a:schemeClr val="bg1">
                    <a:lumMod val="75000"/>
                  </a:schemeClr>
                </a:solidFill>
              </a:rPr>
              <a:t>, </a:t>
            </a:r>
            <a:r>
              <a:rPr lang="en-US" sz="900" dirty="0" err="1">
                <a:solidFill>
                  <a:schemeClr val="bg1">
                    <a:lumMod val="75000"/>
                  </a:schemeClr>
                </a:solidFill>
              </a:rPr>
              <a:t>Xipeng</a:t>
            </a:r>
            <a:r>
              <a:rPr lang="en-US" sz="900" dirty="0">
                <a:solidFill>
                  <a:schemeClr val="bg1">
                    <a:lumMod val="75000"/>
                  </a:schemeClr>
                </a:solidFill>
              </a:rPr>
              <a:t>, </a:t>
            </a:r>
            <a:r>
              <a:rPr lang="en-US" sz="900" dirty="0" err="1">
                <a:solidFill>
                  <a:schemeClr val="bg1">
                    <a:lumMod val="75000"/>
                  </a:schemeClr>
                </a:solidFill>
              </a:rPr>
              <a:t>Tianxiang</a:t>
            </a:r>
            <a:r>
              <a:rPr lang="en-US" sz="900" dirty="0">
                <a:solidFill>
                  <a:schemeClr val="bg1">
                    <a:lumMod val="75000"/>
                  </a:schemeClr>
                </a:solidFill>
              </a:rPr>
              <a:t> Sun, </a:t>
            </a:r>
            <a:r>
              <a:rPr lang="en-US" sz="900" dirty="0" err="1">
                <a:solidFill>
                  <a:schemeClr val="bg1">
                    <a:lumMod val="75000"/>
                  </a:schemeClr>
                </a:solidFill>
              </a:rPr>
              <a:t>Yige</a:t>
            </a:r>
            <a:r>
              <a:rPr lang="en-US" sz="900" dirty="0">
                <a:solidFill>
                  <a:schemeClr val="bg1">
                    <a:lumMod val="75000"/>
                  </a:schemeClr>
                </a:solidFill>
              </a:rPr>
              <a:t> Xu, </a:t>
            </a:r>
            <a:r>
              <a:rPr lang="en-US" sz="900" dirty="0" err="1">
                <a:solidFill>
                  <a:schemeClr val="bg1">
                    <a:lumMod val="75000"/>
                  </a:schemeClr>
                </a:solidFill>
              </a:rPr>
              <a:t>Yunfan</a:t>
            </a:r>
            <a:r>
              <a:rPr lang="en-US" sz="900" dirty="0">
                <a:solidFill>
                  <a:schemeClr val="bg1">
                    <a:lumMod val="75000"/>
                  </a:schemeClr>
                </a:solidFill>
              </a:rPr>
              <a:t> Shao, Ning Dai, and </a:t>
            </a:r>
            <a:r>
              <a:rPr lang="en-US" sz="900" dirty="0" err="1">
                <a:solidFill>
                  <a:schemeClr val="bg1">
                    <a:lumMod val="75000"/>
                  </a:schemeClr>
                </a:solidFill>
              </a:rPr>
              <a:t>Xuanjing</a:t>
            </a:r>
            <a:r>
              <a:rPr lang="en-US" sz="900" dirty="0">
                <a:solidFill>
                  <a:schemeClr val="bg1">
                    <a:lumMod val="75000"/>
                  </a:schemeClr>
                </a:solidFill>
              </a:rPr>
              <a:t> Huang. "Pre-trained Models for Natural Language Processing: A Survey." </a:t>
            </a:r>
            <a:r>
              <a:rPr lang="en-US" sz="900" dirty="0" err="1">
                <a:solidFill>
                  <a:schemeClr val="bg1">
                    <a:lumMod val="75000"/>
                  </a:schemeClr>
                </a:solidFill>
              </a:rPr>
              <a:t>arXiv</a:t>
            </a:r>
            <a:r>
              <a:rPr lang="en-US" sz="900" dirty="0">
                <a:solidFill>
                  <a:schemeClr val="bg1">
                    <a:lumMod val="75000"/>
                  </a:schemeClr>
                </a:solidFill>
              </a:rPr>
              <a:t> preprint arXiv:2003.08271 (2020).</a:t>
            </a:r>
          </a:p>
        </p:txBody>
      </p:sp>
    </p:spTree>
    <p:extLst>
      <p:ext uri="{BB962C8B-B14F-4D97-AF65-F5344CB8AC3E}">
        <p14:creationId xmlns:p14="http://schemas.microsoft.com/office/powerpoint/2010/main" val="20405502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648CB-850D-8641-9A6E-DCA5D0F531C4}"/>
              </a:ext>
            </a:extLst>
          </p:cNvPr>
          <p:cNvSpPr>
            <a:spLocks noGrp="1"/>
          </p:cNvSpPr>
          <p:nvPr>
            <p:ph type="sldNum" sz="quarter" idx="12"/>
          </p:nvPr>
        </p:nvSpPr>
        <p:spPr/>
        <p:txBody>
          <a:bodyPr/>
          <a:lstStyle/>
          <a:p>
            <a:pPr>
              <a:defRPr/>
            </a:pPr>
            <a:fld id="{E78C9E75-97FD-45D9-8ED3-955348887BB1}" type="slidenum">
              <a:rPr lang="zh-TW" altLang="en-US" smtClean="0"/>
              <a:pPr>
                <a:defRPr/>
              </a:pPr>
              <a:t>154</a:t>
            </a:fld>
            <a:endParaRPr lang="zh-TW" altLang="en-US"/>
          </a:p>
        </p:txBody>
      </p:sp>
      <p:pic>
        <p:nvPicPr>
          <p:cNvPr id="6" name="Picture 5">
            <a:extLst>
              <a:ext uri="{FF2B5EF4-FFF2-40B4-BE49-F238E27FC236}">
                <a16:creationId xmlns:a16="http://schemas.microsoft.com/office/drawing/2014/main" id="{AA559B01-3AD1-594F-9317-80400EC3A7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882352"/>
            <a:ext cx="8305800" cy="5715000"/>
          </a:xfrm>
          <a:prstGeom prst="rect">
            <a:avLst/>
          </a:prstGeom>
        </p:spPr>
      </p:pic>
      <p:sp>
        <p:nvSpPr>
          <p:cNvPr id="7" name="Title 1">
            <a:extLst>
              <a:ext uri="{FF2B5EF4-FFF2-40B4-BE49-F238E27FC236}">
                <a16:creationId xmlns:a16="http://schemas.microsoft.com/office/drawing/2014/main" id="{2B0A8986-8592-344F-834A-AB2E673F7DC1}"/>
              </a:ext>
            </a:extLst>
          </p:cNvPr>
          <p:cNvSpPr>
            <a:spLocks noGrp="1"/>
          </p:cNvSpPr>
          <p:nvPr>
            <p:ph type="title"/>
          </p:nvPr>
        </p:nvSpPr>
        <p:spPr>
          <a:xfrm>
            <a:off x="1981200" y="0"/>
            <a:ext cx="8229600" cy="835024"/>
          </a:xfrm>
        </p:spPr>
        <p:txBody>
          <a:bodyPr/>
          <a:lstStyle/>
          <a:p>
            <a:r>
              <a:rPr lang="en-US" dirty="0">
                <a:solidFill>
                  <a:schemeClr val="accent1"/>
                </a:solidFill>
              </a:rPr>
              <a:t>Pre-trained Models (PTM)</a:t>
            </a:r>
          </a:p>
        </p:txBody>
      </p:sp>
      <p:sp>
        <p:nvSpPr>
          <p:cNvPr id="8" name="TextBox 7">
            <a:extLst>
              <a:ext uri="{FF2B5EF4-FFF2-40B4-BE49-F238E27FC236}">
                <a16:creationId xmlns:a16="http://schemas.microsoft.com/office/drawing/2014/main" id="{9718D36A-0654-A341-9962-36553415780E}"/>
              </a:ext>
            </a:extLst>
          </p:cNvPr>
          <p:cNvSpPr txBox="1"/>
          <p:nvPr/>
        </p:nvSpPr>
        <p:spPr>
          <a:xfrm>
            <a:off x="1847528" y="6525344"/>
            <a:ext cx="8208912" cy="369332"/>
          </a:xfrm>
          <a:prstGeom prst="rect">
            <a:avLst/>
          </a:prstGeom>
          <a:noFill/>
        </p:spPr>
        <p:txBody>
          <a:bodyPr wrap="square" rtlCol="0">
            <a:spAutoFit/>
          </a:bodyPr>
          <a:lstStyle/>
          <a:p>
            <a:pPr algn="ctr"/>
            <a:r>
              <a:rPr lang="en-US" sz="900" dirty="0">
                <a:solidFill>
                  <a:schemeClr val="bg1">
                    <a:lumMod val="75000"/>
                  </a:schemeClr>
                </a:solidFill>
              </a:rPr>
              <a:t>Source: </a:t>
            </a:r>
            <a:r>
              <a:rPr lang="en-US" sz="900" dirty="0" err="1">
                <a:solidFill>
                  <a:schemeClr val="bg1">
                    <a:lumMod val="75000"/>
                  </a:schemeClr>
                </a:solidFill>
              </a:rPr>
              <a:t>Qiu</a:t>
            </a:r>
            <a:r>
              <a:rPr lang="en-US" sz="900" dirty="0">
                <a:solidFill>
                  <a:schemeClr val="bg1">
                    <a:lumMod val="75000"/>
                  </a:schemeClr>
                </a:solidFill>
              </a:rPr>
              <a:t>, </a:t>
            </a:r>
            <a:r>
              <a:rPr lang="en-US" sz="900" dirty="0" err="1">
                <a:solidFill>
                  <a:schemeClr val="bg1">
                    <a:lumMod val="75000"/>
                  </a:schemeClr>
                </a:solidFill>
              </a:rPr>
              <a:t>Xipeng</a:t>
            </a:r>
            <a:r>
              <a:rPr lang="en-US" sz="900" dirty="0">
                <a:solidFill>
                  <a:schemeClr val="bg1">
                    <a:lumMod val="75000"/>
                  </a:schemeClr>
                </a:solidFill>
              </a:rPr>
              <a:t>, </a:t>
            </a:r>
            <a:r>
              <a:rPr lang="en-US" sz="900" dirty="0" err="1">
                <a:solidFill>
                  <a:schemeClr val="bg1">
                    <a:lumMod val="75000"/>
                  </a:schemeClr>
                </a:solidFill>
              </a:rPr>
              <a:t>Tianxiang</a:t>
            </a:r>
            <a:r>
              <a:rPr lang="en-US" sz="900" dirty="0">
                <a:solidFill>
                  <a:schemeClr val="bg1">
                    <a:lumMod val="75000"/>
                  </a:schemeClr>
                </a:solidFill>
              </a:rPr>
              <a:t> Sun, </a:t>
            </a:r>
            <a:r>
              <a:rPr lang="en-US" sz="900" dirty="0" err="1">
                <a:solidFill>
                  <a:schemeClr val="bg1">
                    <a:lumMod val="75000"/>
                  </a:schemeClr>
                </a:solidFill>
              </a:rPr>
              <a:t>Yige</a:t>
            </a:r>
            <a:r>
              <a:rPr lang="en-US" sz="900" dirty="0">
                <a:solidFill>
                  <a:schemeClr val="bg1">
                    <a:lumMod val="75000"/>
                  </a:schemeClr>
                </a:solidFill>
              </a:rPr>
              <a:t> Xu, </a:t>
            </a:r>
            <a:r>
              <a:rPr lang="en-US" sz="900" dirty="0" err="1">
                <a:solidFill>
                  <a:schemeClr val="bg1">
                    <a:lumMod val="75000"/>
                  </a:schemeClr>
                </a:solidFill>
              </a:rPr>
              <a:t>Yunfan</a:t>
            </a:r>
            <a:r>
              <a:rPr lang="en-US" sz="900" dirty="0">
                <a:solidFill>
                  <a:schemeClr val="bg1">
                    <a:lumMod val="75000"/>
                  </a:schemeClr>
                </a:solidFill>
              </a:rPr>
              <a:t> Shao, Ning Dai, and </a:t>
            </a:r>
            <a:r>
              <a:rPr lang="en-US" sz="900" dirty="0" err="1">
                <a:solidFill>
                  <a:schemeClr val="bg1">
                    <a:lumMod val="75000"/>
                  </a:schemeClr>
                </a:solidFill>
              </a:rPr>
              <a:t>Xuanjing</a:t>
            </a:r>
            <a:r>
              <a:rPr lang="en-US" sz="900" dirty="0">
                <a:solidFill>
                  <a:schemeClr val="bg1">
                    <a:lumMod val="75000"/>
                  </a:schemeClr>
                </a:solidFill>
              </a:rPr>
              <a:t> Huang. "Pre-trained Models for Natural Language Processing: A Survey." </a:t>
            </a:r>
            <a:r>
              <a:rPr lang="en-US" sz="900" dirty="0" err="1">
                <a:solidFill>
                  <a:schemeClr val="bg1">
                    <a:lumMod val="75000"/>
                  </a:schemeClr>
                </a:solidFill>
              </a:rPr>
              <a:t>arXiv</a:t>
            </a:r>
            <a:r>
              <a:rPr lang="en-US" sz="900" dirty="0">
                <a:solidFill>
                  <a:schemeClr val="bg1">
                    <a:lumMod val="75000"/>
                  </a:schemeClr>
                </a:solidFill>
              </a:rPr>
              <a:t> preprint arXiv:2003.08271 (2020).</a:t>
            </a:r>
          </a:p>
        </p:txBody>
      </p:sp>
    </p:spTree>
    <p:extLst>
      <p:ext uri="{BB962C8B-B14F-4D97-AF65-F5344CB8AC3E}">
        <p14:creationId xmlns:p14="http://schemas.microsoft.com/office/powerpoint/2010/main" val="20422525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49342-6DBF-8041-B494-5C3D7F6007B0}"/>
              </a:ext>
            </a:extLst>
          </p:cNvPr>
          <p:cNvSpPr>
            <a:spLocks noGrp="1"/>
          </p:cNvSpPr>
          <p:nvPr>
            <p:ph idx="1"/>
          </p:nvPr>
        </p:nvSpPr>
        <p:spPr>
          <a:xfrm>
            <a:off x="1981200" y="1742294"/>
            <a:ext cx="8229600" cy="4855059"/>
          </a:xfrm>
        </p:spPr>
        <p:txBody>
          <a:bodyPr>
            <a:normAutofit lnSpcReduction="10000"/>
          </a:bodyPr>
          <a:lstStyle/>
          <a:p>
            <a:r>
              <a:rPr lang="en-US" sz="2400" dirty="0"/>
              <a:t>Transformers</a:t>
            </a:r>
          </a:p>
          <a:p>
            <a:pPr lvl="1"/>
            <a:r>
              <a:rPr lang="en-US" sz="2400" dirty="0" err="1"/>
              <a:t>pytorch</a:t>
            </a:r>
            <a:r>
              <a:rPr lang="en-US" sz="2400" dirty="0"/>
              <a:t>-transformers </a:t>
            </a:r>
          </a:p>
          <a:p>
            <a:pPr lvl="1"/>
            <a:r>
              <a:rPr lang="en-US" sz="2400" dirty="0" err="1"/>
              <a:t>pytorch</a:t>
            </a:r>
            <a:r>
              <a:rPr lang="en-US" sz="2400" dirty="0"/>
              <a:t>-pretrained-</a:t>
            </a:r>
            <a:r>
              <a:rPr lang="en-US" sz="2400" dirty="0" err="1"/>
              <a:t>bert</a:t>
            </a:r>
            <a:endParaRPr lang="en-US" sz="2400" dirty="0"/>
          </a:p>
          <a:p>
            <a:r>
              <a:rPr lang="en-US" sz="2400" dirty="0"/>
              <a:t>provides state-of-the-art general-purpose architectures </a:t>
            </a:r>
          </a:p>
          <a:p>
            <a:pPr lvl="1"/>
            <a:r>
              <a:rPr lang="en-US" sz="2400" dirty="0"/>
              <a:t>(BERT, GPT-2, </a:t>
            </a:r>
            <a:r>
              <a:rPr lang="en-US" sz="2400" dirty="0" err="1"/>
              <a:t>RoBERTa</a:t>
            </a:r>
            <a:r>
              <a:rPr lang="en-US" sz="2400" dirty="0"/>
              <a:t>, XLM, </a:t>
            </a:r>
            <a:r>
              <a:rPr lang="en-US" sz="2400" dirty="0" err="1"/>
              <a:t>DistilBert</a:t>
            </a:r>
            <a:r>
              <a:rPr lang="en-US" sz="2400" dirty="0"/>
              <a:t>, </a:t>
            </a:r>
            <a:r>
              <a:rPr lang="en-US" sz="2400" dirty="0" err="1"/>
              <a:t>XLNet</a:t>
            </a:r>
            <a:r>
              <a:rPr lang="en-US" sz="2400" dirty="0"/>
              <a:t>, CTRL...) </a:t>
            </a:r>
          </a:p>
          <a:p>
            <a:pPr lvl="1"/>
            <a:r>
              <a:rPr lang="en-US" sz="2400" dirty="0"/>
              <a:t>for Natural Language Understanding (NLU) and </a:t>
            </a:r>
            <a:br>
              <a:rPr lang="en-US" sz="2400" dirty="0"/>
            </a:br>
            <a:r>
              <a:rPr lang="en-US" sz="2400" dirty="0"/>
              <a:t>Natural Language Generation (NLG) </a:t>
            </a:r>
            <a:br>
              <a:rPr lang="en-US" sz="2400" dirty="0"/>
            </a:br>
            <a:r>
              <a:rPr lang="en-US" sz="2400" dirty="0"/>
              <a:t>with over 32+ pretrained models </a:t>
            </a:r>
            <a:br>
              <a:rPr lang="en-US" sz="2400" dirty="0"/>
            </a:br>
            <a:r>
              <a:rPr lang="en-US" sz="2400" dirty="0"/>
              <a:t>in 100+ languages </a:t>
            </a:r>
            <a:br>
              <a:rPr lang="en-US" sz="2400" dirty="0"/>
            </a:br>
            <a:r>
              <a:rPr lang="en-US" sz="2400" dirty="0"/>
              <a:t>and deep interoperability between </a:t>
            </a:r>
            <a:br>
              <a:rPr lang="en-US" sz="2400" dirty="0"/>
            </a:br>
            <a:r>
              <a:rPr lang="en-US" sz="2400" dirty="0"/>
              <a:t>TensorFlow 2.0 and </a:t>
            </a:r>
            <a:br>
              <a:rPr lang="en-US" sz="2400" dirty="0"/>
            </a:br>
            <a:r>
              <a:rPr lang="en-US" sz="2400" dirty="0" err="1"/>
              <a:t>PyTorch</a:t>
            </a:r>
            <a:r>
              <a:rPr lang="en-US" sz="2400" dirty="0"/>
              <a:t>.</a:t>
            </a:r>
          </a:p>
        </p:txBody>
      </p:sp>
      <p:sp>
        <p:nvSpPr>
          <p:cNvPr id="4" name="Slide Number Placeholder 3">
            <a:extLst>
              <a:ext uri="{FF2B5EF4-FFF2-40B4-BE49-F238E27FC236}">
                <a16:creationId xmlns:a16="http://schemas.microsoft.com/office/drawing/2014/main" id="{54522ECF-BED0-294A-87F8-1142095022E4}"/>
              </a:ext>
            </a:extLst>
          </p:cNvPr>
          <p:cNvSpPr>
            <a:spLocks noGrp="1"/>
          </p:cNvSpPr>
          <p:nvPr>
            <p:ph type="sldNum" sz="quarter" idx="12"/>
          </p:nvPr>
        </p:nvSpPr>
        <p:spPr/>
        <p:txBody>
          <a:bodyPr/>
          <a:lstStyle/>
          <a:p>
            <a:pPr>
              <a:defRPr/>
            </a:pPr>
            <a:fld id="{E78C9E75-97FD-45D9-8ED3-955348887BB1}" type="slidenum">
              <a:rPr lang="zh-TW" altLang="en-US" smtClean="0"/>
              <a:pPr>
                <a:defRPr/>
              </a:pPr>
              <a:t>155</a:t>
            </a:fld>
            <a:endParaRPr lang="zh-TW" altLang="en-US"/>
          </a:p>
        </p:txBody>
      </p:sp>
      <p:sp>
        <p:nvSpPr>
          <p:cNvPr id="5" name="Title 1">
            <a:extLst>
              <a:ext uri="{FF2B5EF4-FFF2-40B4-BE49-F238E27FC236}">
                <a16:creationId xmlns:a16="http://schemas.microsoft.com/office/drawing/2014/main" id="{AECAA3D3-4707-3F40-B59D-7F218192A096}"/>
              </a:ext>
            </a:extLst>
          </p:cNvPr>
          <p:cNvSpPr>
            <a:spLocks noGrp="1"/>
          </p:cNvSpPr>
          <p:nvPr>
            <p:ph type="title"/>
          </p:nvPr>
        </p:nvSpPr>
        <p:spPr>
          <a:xfrm>
            <a:off x="1981200" y="44624"/>
            <a:ext cx="8229600" cy="1570186"/>
          </a:xfrm>
        </p:spPr>
        <p:txBody>
          <a:bodyPr>
            <a:normAutofit fontScale="90000"/>
          </a:bodyPr>
          <a:lstStyle/>
          <a:p>
            <a:r>
              <a:rPr lang="en-US" dirty="0">
                <a:solidFill>
                  <a:schemeClr val="accent1"/>
                </a:solidFill>
              </a:rPr>
              <a:t>Transformers</a:t>
            </a:r>
            <a:br>
              <a:rPr lang="en-US" dirty="0">
                <a:solidFill>
                  <a:schemeClr val="accent1"/>
                </a:solidFill>
              </a:rPr>
            </a:br>
            <a:r>
              <a:rPr lang="en-US" sz="3200" dirty="0">
                <a:solidFill>
                  <a:schemeClr val="accent1"/>
                </a:solidFill>
              </a:rPr>
              <a:t>State-of-the-art Natural Language Processing for TensorFlow 2.0 and </a:t>
            </a:r>
            <a:r>
              <a:rPr lang="en-US" sz="3200" dirty="0" err="1">
                <a:solidFill>
                  <a:schemeClr val="accent1"/>
                </a:solidFill>
              </a:rPr>
              <a:t>PyTorch</a:t>
            </a:r>
            <a:endParaRPr lang="en-US" sz="3200" dirty="0">
              <a:solidFill>
                <a:schemeClr val="accent1"/>
              </a:solidFill>
            </a:endParaRPr>
          </a:p>
        </p:txBody>
      </p:sp>
      <p:pic>
        <p:nvPicPr>
          <p:cNvPr id="6" name="Picture 5">
            <a:extLst>
              <a:ext uri="{FF2B5EF4-FFF2-40B4-BE49-F238E27FC236}">
                <a16:creationId xmlns:a16="http://schemas.microsoft.com/office/drawing/2014/main" id="{55013E47-F9E5-2F4D-9763-21A4F32FF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1504" y="94618"/>
            <a:ext cx="2673921" cy="454062"/>
          </a:xfrm>
          <a:prstGeom prst="rect">
            <a:avLst/>
          </a:prstGeom>
        </p:spPr>
      </p:pic>
      <p:sp>
        <p:nvSpPr>
          <p:cNvPr id="8" name="TextBox 7">
            <a:extLst>
              <a:ext uri="{FF2B5EF4-FFF2-40B4-BE49-F238E27FC236}">
                <a16:creationId xmlns:a16="http://schemas.microsoft.com/office/drawing/2014/main" id="{63C629D2-FD48-F145-89A9-2741C5C47D2D}"/>
              </a:ext>
            </a:extLst>
          </p:cNvPr>
          <p:cNvSpPr txBox="1"/>
          <p:nvPr/>
        </p:nvSpPr>
        <p:spPr>
          <a:xfrm>
            <a:off x="4219525" y="6550344"/>
            <a:ext cx="3547702"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3"/>
              </a:rPr>
              <a:t>https://github.com/huggingface/transformers</a:t>
            </a:r>
            <a:endParaRPr lang="en-US" sz="1200" dirty="0"/>
          </a:p>
        </p:txBody>
      </p:sp>
    </p:spTree>
    <p:extLst>
      <p:ext uri="{BB962C8B-B14F-4D97-AF65-F5344CB8AC3E}">
        <p14:creationId xmlns:p14="http://schemas.microsoft.com/office/powerpoint/2010/main" val="10981511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25D55-61BD-7F43-BE7F-07597689D471}"/>
              </a:ext>
            </a:extLst>
          </p:cNvPr>
          <p:cNvSpPr>
            <a:spLocks noGrp="1"/>
          </p:cNvSpPr>
          <p:nvPr>
            <p:ph type="title"/>
          </p:nvPr>
        </p:nvSpPr>
        <p:spPr>
          <a:xfrm>
            <a:off x="1981200" y="130622"/>
            <a:ext cx="8229600" cy="634082"/>
          </a:xfrm>
        </p:spPr>
        <p:txBody>
          <a:bodyPr>
            <a:normAutofit fontScale="90000"/>
          </a:bodyPr>
          <a:lstStyle/>
          <a:p>
            <a:r>
              <a:rPr lang="en-US" dirty="0">
                <a:solidFill>
                  <a:schemeClr val="accent1"/>
                </a:solidFill>
              </a:rPr>
              <a:t>NLP Benchmark Datasets</a:t>
            </a:r>
          </a:p>
        </p:txBody>
      </p:sp>
      <p:sp>
        <p:nvSpPr>
          <p:cNvPr id="4" name="Slide Number Placeholder 3">
            <a:extLst>
              <a:ext uri="{FF2B5EF4-FFF2-40B4-BE49-F238E27FC236}">
                <a16:creationId xmlns:a16="http://schemas.microsoft.com/office/drawing/2014/main" id="{D17DF114-6B22-B44D-AC12-C46522A830FF}"/>
              </a:ext>
            </a:extLst>
          </p:cNvPr>
          <p:cNvSpPr>
            <a:spLocks noGrp="1"/>
          </p:cNvSpPr>
          <p:nvPr>
            <p:ph type="sldNum" sz="quarter" idx="12"/>
          </p:nvPr>
        </p:nvSpPr>
        <p:spPr/>
        <p:txBody>
          <a:bodyPr/>
          <a:lstStyle/>
          <a:p>
            <a:pPr>
              <a:defRPr/>
            </a:pPr>
            <a:fld id="{E78C9E75-97FD-45D9-8ED3-955348887BB1}" type="slidenum">
              <a:rPr lang="zh-TW" altLang="en-US" smtClean="0"/>
              <a:pPr>
                <a:defRPr/>
              </a:pPr>
              <a:t>156</a:t>
            </a:fld>
            <a:endParaRPr lang="zh-TW" altLang="en-US"/>
          </a:p>
        </p:txBody>
      </p:sp>
      <p:pic>
        <p:nvPicPr>
          <p:cNvPr id="7" name="Picture 6">
            <a:extLst>
              <a:ext uri="{FF2B5EF4-FFF2-40B4-BE49-F238E27FC236}">
                <a16:creationId xmlns:a16="http://schemas.microsoft.com/office/drawing/2014/main" id="{2B5AF656-FFB8-6241-8A64-4BBACBC37A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3592" y="795104"/>
            <a:ext cx="7956376" cy="5730240"/>
          </a:xfrm>
          <a:prstGeom prst="rect">
            <a:avLst/>
          </a:prstGeom>
        </p:spPr>
      </p:pic>
      <p:sp>
        <p:nvSpPr>
          <p:cNvPr id="8" name="Rectangle 7">
            <a:extLst>
              <a:ext uri="{FF2B5EF4-FFF2-40B4-BE49-F238E27FC236}">
                <a16:creationId xmlns:a16="http://schemas.microsoft.com/office/drawing/2014/main" id="{CB56BAE8-8D36-304E-BB70-31D4CA18944C}"/>
              </a:ext>
            </a:extLst>
          </p:cNvPr>
          <p:cNvSpPr/>
          <p:nvPr/>
        </p:nvSpPr>
        <p:spPr>
          <a:xfrm>
            <a:off x="2081951" y="6516708"/>
            <a:ext cx="8028098" cy="400110"/>
          </a:xfrm>
          <a:prstGeom prst="rect">
            <a:avLst/>
          </a:prstGeom>
        </p:spPr>
        <p:txBody>
          <a:bodyPr wrap="square">
            <a:spAutoFit/>
          </a:bodyPr>
          <a:lstStyle/>
          <a:p>
            <a:pPr algn="ctr" eaLnBrk="1" hangingPunct="1"/>
            <a:r>
              <a:rPr lang="en-US" altLang="zh-TW" sz="1000" dirty="0">
                <a:solidFill>
                  <a:schemeClr val="bg1">
                    <a:lumMod val="65000"/>
                  </a:schemeClr>
                </a:solidFill>
                <a:latin typeface="Calibri" charset="0"/>
                <a:ea typeface="標楷體" charset="-120"/>
              </a:rPr>
              <a:t>Source: </a:t>
            </a:r>
            <a:r>
              <a:rPr lang="en-US" altLang="zh-TW" sz="1000" dirty="0" err="1">
                <a:solidFill>
                  <a:schemeClr val="bg1">
                    <a:lumMod val="65000"/>
                  </a:schemeClr>
                </a:solidFill>
                <a:latin typeface="Calibri" charset="0"/>
                <a:ea typeface="標楷體" charset="-120"/>
              </a:rPr>
              <a:t>Amirsina</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Torfi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Rouzbeh</a:t>
            </a:r>
            <a:r>
              <a:rPr lang="en-US" altLang="zh-TW" sz="1000" dirty="0">
                <a:solidFill>
                  <a:schemeClr val="bg1">
                    <a:lumMod val="65000"/>
                  </a:schemeClr>
                </a:solidFill>
                <a:latin typeface="Calibri" charset="0"/>
                <a:ea typeface="標楷體" charset="-120"/>
              </a:rPr>
              <a:t> A. </a:t>
            </a:r>
            <a:r>
              <a:rPr lang="en-US" altLang="zh-TW" sz="1000" dirty="0" err="1">
                <a:solidFill>
                  <a:schemeClr val="bg1">
                    <a:lumMod val="65000"/>
                  </a:schemeClr>
                </a:solidFill>
                <a:latin typeface="Calibri" charset="0"/>
                <a:ea typeface="標楷體" charset="-120"/>
              </a:rPr>
              <a:t>Shirvani</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Yaser</a:t>
            </a:r>
            <a:r>
              <a:rPr lang="en-US" altLang="zh-TW" sz="1000" dirty="0">
                <a:solidFill>
                  <a:schemeClr val="bg1">
                    <a:lumMod val="65000"/>
                  </a:schemeClr>
                </a:solidFill>
                <a:latin typeface="Calibri" charset="0"/>
                <a:ea typeface="標楷體" charset="-120"/>
              </a:rPr>
              <a:t> </a:t>
            </a:r>
            <a:r>
              <a:rPr lang="en-US" altLang="zh-TW" sz="1000" dirty="0" err="1">
                <a:solidFill>
                  <a:schemeClr val="bg1">
                    <a:lumMod val="65000"/>
                  </a:schemeClr>
                </a:solidFill>
                <a:latin typeface="Calibri" charset="0"/>
                <a:ea typeface="標楷體" charset="-120"/>
              </a:rPr>
              <a:t>Keneshloo</a:t>
            </a:r>
            <a:r>
              <a:rPr lang="en-US" altLang="zh-TW" sz="1000" dirty="0">
                <a:solidFill>
                  <a:schemeClr val="bg1">
                    <a:lumMod val="65000"/>
                  </a:schemeClr>
                </a:solidFill>
                <a:latin typeface="Calibri" charset="0"/>
                <a:ea typeface="標楷體" charset="-120"/>
              </a:rPr>
              <a:t>, Nader </a:t>
            </a:r>
            <a:r>
              <a:rPr lang="en-US" altLang="zh-TW" sz="1000" dirty="0" err="1">
                <a:solidFill>
                  <a:schemeClr val="bg1">
                    <a:lumMod val="65000"/>
                  </a:schemeClr>
                </a:solidFill>
                <a:latin typeface="Calibri" charset="0"/>
                <a:ea typeface="標楷體" charset="-120"/>
              </a:rPr>
              <a:t>Tavvaf</a:t>
            </a:r>
            <a:r>
              <a:rPr lang="en-US" altLang="zh-TW" sz="1000" dirty="0">
                <a:solidFill>
                  <a:schemeClr val="bg1">
                    <a:lumMod val="65000"/>
                  </a:schemeClr>
                </a:solidFill>
                <a:latin typeface="Calibri" charset="0"/>
                <a:ea typeface="標楷體" charset="-120"/>
              </a:rPr>
              <a:t>, and Edward A. Fox  (2020).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"Natural Language Processing Advancements By Deep Learning: A Survey."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arXiv:2003.01200.</a:t>
            </a:r>
          </a:p>
        </p:txBody>
      </p:sp>
    </p:spTree>
    <p:extLst>
      <p:ext uri="{BB962C8B-B14F-4D97-AF65-F5344CB8AC3E}">
        <p14:creationId xmlns:p14="http://schemas.microsoft.com/office/powerpoint/2010/main" val="426662248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3A4-8FAC-5844-BD59-1F4EEBDEB162}"/>
              </a:ext>
            </a:extLst>
          </p:cNvPr>
          <p:cNvSpPr>
            <a:spLocks noGrp="1"/>
          </p:cNvSpPr>
          <p:nvPr>
            <p:ph type="title"/>
          </p:nvPr>
        </p:nvSpPr>
        <p:spPr>
          <a:xfrm>
            <a:off x="1981200" y="274638"/>
            <a:ext cx="8229600" cy="6245225"/>
          </a:xfrm>
        </p:spPr>
        <p:txBody>
          <a:bodyPr/>
          <a:lstStyle/>
          <a:p>
            <a:r>
              <a:rPr lang="en-US" sz="7000" dirty="0">
                <a:solidFill>
                  <a:schemeClr val="accent1"/>
                </a:solidFill>
              </a:rPr>
              <a:t>Question Answering</a:t>
            </a:r>
            <a:br>
              <a:rPr lang="en-US" sz="7000" dirty="0">
                <a:solidFill>
                  <a:schemeClr val="accent1"/>
                </a:solidFill>
              </a:rPr>
            </a:br>
            <a:r>
              <a:rPr lang="en-US" sz="12000" dirty="0">
                <a:solidFill>
                  <a:schemeClr val="accent1"/>
                </a:solidFill>
              </a:rPr>
              <a:t>(QA)</a:t>
            </a:r>
            <a:br>
              <a:rPr lang="en-US" sz="7000" dirty="0">
                <a:solidFill>
                  <a:schemeClr val="accent1"/>
                </a:solidFill>
              </a:rPr>
            </a:br>
            <a:r>
              <a:rPr lang="en-US" sz="12000" dirty="0" err="1">
                <a:solidFill>
                  <a:schemeClr val="accent1"/>
                </a:solidFill>
              </a:rPr>
              <a:t>SQuAD</a:t>
            </a:r>
            <a:br>
              <a:rPr lang="en-US" sz="7000" dirty="0">
                <a:solidFill>
                  <a:schemeClr val="accent1"/>
                </a:solidFill>
              </a:rPr>
            </a:br>
            <a:r>
              <a:rPr lang="en-US" sz="3800" dirty="0">
                <a:solidFill>
                  <a:srgbClr val="FF0000"/>
                </a:solidFill>
              </a:rPr>
              <a:t>S</a:t>
            </a:r>
            <a:r>
              <a:rPr lang="en-US" sz="3800" dirty="0">
                <a:solidFill>
                  <a:schemeClr val="accent1"/>
                </a:solidFill>
              </a:rPr>
              <a:t>tanford </a:t>
            </a:r>
            <a:r>
              <a:rPr lang="en-US" sz="3800" dirty="0">
                <a:solidFill>
                  <a:srgbClr val="FF0000"/>
                </a:solidFill>
              </a:rPr>
              <a:t>Qu</a:t>
            </a:r>
            <a:r>
              <a:rPr lang="en-US" sz="3800" dirty="0">
                <a:solidFill>
                  <a:schemeClr val="accent1"/>
                </a:solidFill>
              </a:rPr>
              <a:t>estion </a:t>
            </a:r>
            <a:r>
              <a:rPr lang="en-US" sz="3800" dirty="0">
                <a:solidFill>
                  <a:srgbClr val="FF0000"/>
                </a:solidFill>
              </a:rPr>
              <a:t>A</a:t>
            </a:r>
            <a:r>
              <a:rPr lang="en-US" sz="3800" dirty="0">
                <a:solidFill>
                  <a:schemeClr val="accent1"/>
                </a:solidFill>
              </a:rPr>
              <a:t>nswering </a:t>
            </a:r>
            <a:r>
              <a:rPr lang="en-US" sz="3800" dirty="0">
                <a:solidFill>
                  <a:srgbClr val="FF0000"/>
                </a:solidFill>
              </a:rPr>
              <a:t>D</a:t>
            </a:r>
            <a:r>
              <a:rPr lang="en-US" sz="3800" dirty="0">
                <a:solidFill>
                  <a:schemeClr val="accent1"/>
                </a:solidFill>
              </a:rPr>
              <a:t>ataset</a:t>
            </a:r>
            <a:endParaRPr lang="en-US" sz="7000" dirty="0">
              <a:solidFill>
                <a:schemeClr val="accent1"/>
              </a:solidFill>
            </a:endParaRPr>
          </a:p>
        </p:txBody>
      </p:sp>
      <p:sp>
        <p:nvSpPr>
          <p:cNvPr id="4" name="Slide Number Placeholder 3">
            <a:extLst>
              <a:ext uri="{FF2B5EF4-FFF2-40B4-BE49-F238E27FC236}">
                <a16:creationId xmlns:a16="http://schemas.microsoft.com/office/drawing/2014/main" id="{1E5B101C-6330-9648-A992-5332E75ABD23}"/>
              </a:ext>
            </a:extLst>
          </p:cNvPr>
          <p:cNvSpPr>
            <a:spLocks noGrp="1"/>
          </p:cNvSpPr>
          <p:nvPr>
            <p:ph type="sldNum" sz="quarter" idx="12"/>
          </p:nvPr>
        </p:nvSpPr>
        <p:spPr/>
        <p:txBody>
          <a:bodyPr/>
          <a:lstStyle/>
          <a:p>
            <a:pPr>
              <a:defRPr/>
            </a:pPr>
            <a:fld id="{E78C9E75-97FD-45D9-8ED3-955348887BB1}" type="slidenum">
              <a:rPr lang="zh-TW" altLang="en-US" smtClean="0"/>
              <a:pPr>
                <a:defRPr/>
              </a:pPr>
              <a:t>157</a:t>
            </a:fld>
            <a:endParaRPr lang="zh-TW" altLang="en-US"/>
          </a:p>
        </p:txBody>
      </p:sp>
    </p:spTree>
    <p:extLst>
      <p:ext uri="{BB962C8B-B14F-4D97-AF65-F5344CB8AC3E}">
        <p14:creationId xmlns:p14="http://schemas.microsoft.com/office/powerpoint/2010/main" val="24837236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4298-5ACA-3147-A936-DBD00E9E2354}"/>
              </a:ext>
            </a:extLst>
          </p:cNvPr>
          <p:cNvSpPr>
            <a:spLocks noGrp="1"/>
          </p:cNvSpPr>
          <p:nvPr>
            <p:ph type="title"/>
          </p:nvPr>
        </p:nvSpPr>
        <p:spPr>
          <a:xfrm>
            <a:off x="1981200" y="1"/>
            <a:ext cx="8229600" cy="1054377"/>
          </a:xfrm>
        </p:spPr>
        <p:txBody>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6534EA6E-AB2C-9343-9E00-2C6E111E43BF}"/>
              </a:ext>
            </a:extLst>
          </p:cNvPr>
          <p:cNvSpPr>
            <a:spLocks noGrp="1"/>
          </p:cNvSpPr>
          <p:nvPr>
            <p:ph type="sldNum" sz="quarter" idx="12"/>
          </p:nvPr>
        </p:nvSpPr>
        <p:spPr/>
        <p:txBody>
          <a:bodyPr/>
          <a:lstStyle/>
          <a:p>
            <a:pPr>
              <a:defRPr/>
            </a:pPr>
            <a:fld id="{E78C9E75-97FD-45D9-8ED3-955348887BB1}" type="slidenum">
              <a:rPr lang="zh-TW" altLang="en-US" smtClean="0"/>
              <a:pPr>
                <a:defRPr/>
              </a:pPr>
              <a:t>158</a:t>
            </a:fld>
            <a:endParaRPr lang="zh-TW" altLang="en-US"/>
          </a:p>
        </p:txBody>
      </p:sp>
      <p:pic>
        <p:nvPicPr>
          <p:cNvPr id="6" name="Picture 5">
            <a:extLst>
              <a:ext uri="{FF2B5EF4-FFF2-40B4-BE49-F238E27FC236}">
                <a16:creationId xmlns:a16="http://schemas.microsoft.com/office/drawing/2014/main" id="{37F7FEB8-6EDD-984B-BAF7-983C462C7F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910362"/>
            <a:ext cx="9144000" cy="5470967"/>
          </a:xfrm>
          <a:prstGeom prst="rect">
            <a:avLst/>
          </a:prstGeom>
        </p:spPr>
      </p:pic>
      <p:sp>
        <p:nvSpPr>
          <p:cNvPr id="7" name="Rectangle 6">
            <a:extLst>
              <a:ext uri="{FF2B5EF4-FFF2-40B4-BE49-F238E27FC236}">
                <a16:creationId xmlns:a16="http://schemas.microsoft.com/office/drawing/2014/main" id="{3F776563-3345-1D47-8465-DDCC562526F8}"/>
              </a:ext>
            </a:extLst>
          </p:cNvPr>
          <p:cNvSpPr/>
          <p:nvPr/>
        </p:nvSpPr>
        <p:spPr>
          <a:xfrm>
            <a:off x="3719736" y="6519863"/>
            <a:ext cx="4326056" cy="369332"/>
          </a:xfrm>
          <a:prstGeom prst="rect">
            <a:avLst/>
          </a:prstGeom>
        </p:spPr>
        <p:txBody>
          <a:bodyPr wrap="none">
            <a:spAutoFit/>
          </a:bodyPr>
          <a:lstStyle/>
          <a:p>
            <a:r>
              <a:rPr lang="en-US" dirty="0">
                <a:hlinkClick r:id="rId3"/>
              </a:rPr>
              <a:t>https://rajpurkar.github.io/SQuAD-explorer/</a:t>
            </a:r>
            <a:endParaRPr lang="en-US" dirty="0"/>
          </a:p>
        </p:txBody>
      </p:sp>
    </p:spTree>
    <p:extLst>
      <p:ext uri="{BB962C8B-B14F-4D97-AF65-F5344CB8AC3E}">
        <p14:creationId xmlns:p14="http://schemas.microsoft.com/office/powerpoint/2010/main" val="31754453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28B2-6C5C-274D-887F-7357820ACE2C}"/>
              </a:ext>
            </a:extLst>
          </p:cNvPr>
          <p:cNvSpPr>
            <a:spLocks noGrp="1"/>
          </p:cNvSpPr>
          <p:nvPr>
            <p:ph type="title"/>
          </p:nvPr>
        </p:nvSpPr>
        <p:spPr>
          <a:xfrm>
            <a:off x="1981200" y="0"/>
            <a:ext cx="8229600" cy="749442"/>
          </a:xfrm>
        </p:spPr>
        <p:txBody>
          <a:bodyPr>
            <a:normAutofit fontScale="90000"/>
          </a:bodyPr>
          <a:lstStyle/>
          <a:p>
            <a:r>
              <a:rPr lang="en-US" dirty="0" err="1">
                <a:solidFill>
                  <a:schemeClr val="accent1"/>
                </a:solidFill>
              </a:rPr>
              <a:t>SQuAD</a:t>
            </a:r>
            <a:endParaRPr lang="en-US" dirty="0">
              <a:solidFill>
                <a:schemeClr val="accent1"/>
              </a:solidFill>
            </a:endParaRPr>
          </a:p>
        </p:txBody>
      </p:sp>
      <p:sp>
        <p:nvSpPr>
          <p:cNvPr id="4" name="Slide Number Placeholder 3">
            <a:extLst>
              <a:ext uri="{FF2B5EF4-FFF2-40B4-BE49-F238E27FC236}">
                <a16:creationId xmlns:a16="http://schemas.microsoft.com/office/drawing/2014/main" id="{3F624E29-1D51-E842-8B0F-382AE3574A10}"/>
              </a:ext>
            </a:extLst>
          </p:cNvPr>
          <p:cNvSpPr>
            <a:spLocks noGrp="1"/>
          </p:cNvSpPr>
          <p:nvPr>
            <p:ph type="sldNum" sz="quarter" idx="12"/>
          </p:nvPr>
        </p:nvSpPr>
        <p:spPr/>
        <p:txBody>
          <a:bodyPr/>
          <a:lstStyle/>
          <a:p>
            <a:pPr>
              <a:defRPr/>
            </a:pPr>
            <a:fld id="{E78C9E75-97FD-45D9-8ED3-955348887BB1}" type="slidenum">
              <a:rPr lang="zh-TW" altLang="en-US" smtClean="0"/>
              <a:pPr>
                <a:defRPr/>
              </a:pPr>
              <a:t>159</a:t>
            </a:fld>
            <a:endParaRPr lang="zh-TW" altLang="en-US"/>
          </a:p>
        </p:txBody>
      </p:sp>
      <p:pic>
        <p:nvPicPr>
          <p:cNvPr id="6" name="Picture 5">
            <a:extLst>
              <a:ext uri="{FF2B5EF4-FFF2-40B4-BE49-F238E27FC236}">
                <a16:creationId xmlns:a16="http://schemas.microsoft.com/office/drawing/2014/main" id="{5ACB6CF4-3E3D-7545-8BA0-DFD13696E3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3664" y="692697"/>
            <a:ext cx="6388681" cy="5770421"/>
          </a:xfrm>
          <a:prstGeom prst="rect">
            <a:avLst/>
          </a:prstGeom>
        </p:spPr>
      </p:pic>
      <p:sp>
        <p:nvSpPr>
          <p:cNvPr id="7" name="Rectangle 6">
            <a:extLst>
              <a:ext uri="{FF2B5EF4-FFF2-40B4-BE49-F238E27FC236}">
                <a16:creationId xmlns:a16="http://schemas.microsoft.com/office/drawing/2014/main" id="{4C0EFC61-80CC-CC43-AD8C-957FA26A644E}"/>
              </a:ext>
            </a:extLst>
          </p:cNvPr>
          <p:cNvSpPr/>
          <p:nvPr/>
        </p:nvSpPr>
        <p:spPr>
          <a:xfrm>
            <a:off x="2444990" y="6457890"/>
            <a:ext cx="7467434"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Rajpurkar</a:t>
            </a:r>
            <a:r>
              <a:rPr lang="en-US" sz="1000" dirty="0">
                <a:solidFill>
                  <a:schemeClr val="bg1">
                    <a:lumMod val="75000"/>
                  </a:schemeClr>
                </a:solidFill>
              </a:rPr>
              <a:t>, Pranav, Jian Zhang, Konstantin </a:t>
            </a:r>
            <a:r>
              <a:rPr lang="en-US" sz="1000" dirty="0" err="1">
                <a:solidFill>
                  <a:schemeClr val="bg1">
                    <a:lumMod val="75000"/>
                  </a:schemeClr>
                </a:solidFill>
              </a:rPr>
              <a:t>Lopyrev</a:t>
            </a:r>
            <a:r>
              <a:rPr lang="en-US" sz="1000" dirty="0">
                <a:solidFill>
                  <a:schemeClr val="bg1">
                    <a:lumMod val="75000"/>
                  </a:schemeClr>
                </a:solidFill>
              </a:rPr>
              <a:t>, and Percy Liang. </a:t>
            </a:r>
            <a:br>
              <a:rPr lang="en-US" sz="1000" dirty="0">
                <a:solidFill>
                  <a:schemeClr val="bg1">
                    <a:lumMod val="75000"/>
                  </a:schemeClr>
                </a:solidFill>
              </a:rPr>
            </a:br>
            <a:r>
              <a:rPr lang="en-US" sz="1000" dirty="0">
                <a:solidFill>
                  <a:schemeClr val="bg1">
                    <a:lumMod val="75000"/>
                  </a:schemeClr>
                </a:solidFill>
              </a:rPr>
              <a:t>"Squad: 100,000+ questions for machine comprehension of text." </a:t>
            </a:r>
            <a:r>
              <a:rPr lang="en-US" sz="1000" dirty="0" err="1">
                <a:solidFill>
                  <a:schemeClr val="bg1">
                    <a:lumMod val="75000"/>
                  </a:schemeClr>
                </a:solidFill>
              </a:rPr>
              <a:t>arXiv</a:t>
            </a:r>
            <a:r>
              <a:rPr lang="en-US" sz="1000" dirty="0">
                <a:solidFill>
                  <a:schemeClr val="bg1">
                    <a:lumMod val="75000"/>
                  </a:schemeClr>
                </a:solidFill>
              </a:rPr>
              <a:t> preprint arXiv:1606.05250 (2016).</a:t>
            </a:r>
          </a:p>
        </p:txBody>
      </p:sp>
    </p:spTree>
    <p:extLst>
      <p:ext uri="{BB962C8B-B14F-4D97-AF65-F5344CB8AC3E}">
        <p14:creationId xmlns:p14="http://schemas.microsoft.com/office/powerpoint/2010/main" val="1930462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rgbClr val="C00000"/>
                </a:solidFill>
              </a:rPr>
              <a:t>Agents</a:t>
            </a:r>
            <a:r>
              <a:rPr lang="en-US" dirty="0">
                <a:solidFill>
                  <a:schemeClr val="accent1"/>
                </a:solidFill>
              </a:rPr>
              <a:t> interact with </a:t>
            </a:r>
            <a:r>
              <a:rPr lang="en-US" dirty="0">
                <a:solidFill>
                  <a:srgbClr val="C00000"/>
                </a:solidFill>
              </a:rPr>
              <a:t>environments </a:t>
            </a:r>
            <a:r>
              <a:rPr lang="en-US" dirty="0">
                <a:solidFill>
                  <a:schemeClr val="accent1"/>
                </a:solidFill>
              </a:rPr>
              <a:t>through </a:t>
            </a:r>
            <a:r>
              <a:rPr lang="en-US" dirty="0">
                <a:solidFill>
                  <a:srgbClr val="C00000"/>
                </a:solidFill>
              </a:rPr>
              <a:t>sensors</a:t>
            </a:r>
            <a:r>
              <a:rPr lang="en-US" dirty="0">
                <a:solidFill>
                  <a:schemeClr val="accent1"/>
                </a:solidFill>
              </a:rPr>
              <a:t> and </a:t>
            </a:r>
            <a:r>
              <a:rPr lang="en-US" dirty="0">
                <a:solidFill>
                  <a:srgbClr val="C00000"/>
                </a:solidFill>
              </a:rPr>
              <a:t>actuators</a:t>
            </a: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27" name="Picture 26">
            <a:extLst>
              <a:ext uri="{FF2B5EF4-FFF2-40B4-BE49-F238E27FC236}">
                <a16:creationId xmlns:a16="http://schemas.microsoft.com/office/drawing/2014/main" id="{8C9C127B-33F9-4F41-8F1F-AF413AF843A2}"/>
              </a:ext>
            </a:extLst>
          </p:cNvPr>
          <p:cNvPicPr>
            <a:picLocks noChangeAspect="1"/>
          </p:cNvPicPr>
          <p:nvPr/>
        </p:nvPicPr>
        <p:blipFill>
          <a:blip r:embed="rId2"/>
          <a:stretch>
            <a:fillRect/>
          </a:stretch>
        </p:blipFill>
        <p:spPr>
          <a:xfrm>
            <a:off x="2407274" y="1665066"/>
            <a:ext cx="7377453" cy="4795344"/>
          </a:xfrm>
          <a:prstGeom prst="rect">
            <a:avLst/>
          </a:prstGeom>
        </p:spPr>
      </p:pic>
    </p:spTree>
    <p:extLst>
      <p:ext uri="{BB962C8B-B14F-4D97-AF65-F5344CB8AC3E}">
        <p14:creationId xmlns:p14="http://schemas.microsoft.com/office/powerpoint/2010/main" val="14020540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F11537-9EA3-4140-B46A-4BC673F1848B}"/>
              </a:ext>
            </a:extLst>
          </p:cNvPr>
          <p:cNvSpPr>
            <a:spLocks noGrp="1"/>
          </p:cNvSpPr>
          <p:nvPr>
            <p:ph type="sldNum" sz="quarter" idx="12"/>
          </p:nvPr>
        </p:nvSpPr>
        <p:spPr/>
        <p:txBody>
          <a:bodyPr/>
          <a:lstStyle/>
          <a:p>
            <a:pPr>
              <a:defRPr/>
            </a:pPr>
            <a:fld id="{E78C9E75-97FD-45D9-8ED3-955348887BB1}" type="slidenum">
              <a:rPr lang="zh-TW" altLang="en-US" smtClean="0"/>
              <a:pPr>
                <a:defRPr/>
              </a:pPr>
              <a:t>160</a:t>
            </a:fld>
            <a:endParaRPr lang="zh-TW" altLang="en-US"/>
          </a:p>
        </p:txBody>
      </p:sp>
      <p:sp>
        <p:nvSpPr>
          <p:cNvPr id="3" name="Rectangle 2">
            <a:extLst>
              <a:ext uri="{FF2B5EF4-FFF2-40B4-BE49-F238E27FC236}">
                <a16:creationId xmlns:a16="http://schemas.microsoft.com/office/drawing/2014/main" id="{735DA4EC-95EB-914E-9542-87D22C356BF7}"/>
              </a:ext>
            </a:extLst>
          </p:cNvPr>
          <p:cNvSpPr/>
          <p:nvPr/>
        </p:nvSpPr>
        <p:spPr>
          <a:xfrm>
            <a:off x="4143974" y="6515656"/>
            <a:ext cx="4326826" cy="369332"/>
          </a:xfrm>
          <a:prstGeom prst="rect">
            <a:avLst/>
          </a:prstGeom>
        </p:spPr>
        <p:txBody>
          <a:bodyPr wrap="none">
            <a:spAutoFit/>
          </a:bodyPr>
          <a:lstStyle/>
          <a:p>
            <a:r>
              <a:rPr lang="en-US" dirty="0">
                <a:hlinkClick r:id="rId2"/>
              </a:rPr>
              <a:t>https://en.wikipedia.org/wiki/Precipitation</a:t>
            </a:r>
            <a:endParaRPr lang="en-US" dirty="0"/>
          </a:p>
        </p:txBody>
      </p:sp>
      <p:pic>
        <p:nvPicPr>
          <p:cNvPr id="8" name="Picture 7">
            <a:extLst>
              <a:ext uri="{FF2B5EF4-FFF2-40B4-BE49-F238E27FC236}">
                <a16:creationId xmlns:a16="http://schemas.microsoft.com/office/drawing/2014/main" id="{94594EF1-FFC9-9B4F-B087-13A801FDA0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5854" y="1675568"/>
            <a:ext cx="8541530" cy="4752528"/>
          </a:xfrm>
          <a:prstGeom prst="rect">
            <a:avLst/>
          </a:prstGeom>
        </p:spPr>
      </p:pic>
      <p:sp>
        <p:nvSpPr>
          <p:cNvPr id="11" name="Title 1">
            <a:extLst>
              <a:ext uri="{FF2B5EF4-FFF2-40B4-BE49-F238E27FC236}">
                <a16:creationId xmlns:a16="http://schemas.microsoft.com/office/drawing/2014/main" id="{93A3E151-EBD3-8A41-8C38-0CBDE44E1CF5}"/>
              </a:ext>
            </a:extLst>
          </p:cNvPr>
          <p:cNvSpPr>
            <a:spLocks noGrp="1"/>
          </p:cNvSpPr>
          <p:nvPr>
            <p:ph type="title"/>
          </p:nvPr>
        </p:nvSpPr>
        <p:spPr>
          <a:xfrm>
            <a:off x="1965854" y="89973"/>
            <a:ext cx="8229600" cy="932457"/>
          </a:xfrm>
        </p:spPr>
        <p:txBody>
          <a:bodyPr/>
          <a:lstStyle/>
          <a:p>
            <a:r>
              <a:rPr lang="en-US" dirty="0" err="1">
                <a:solidFill>
                  <a:schemeClr val="accent1"/>
                </a:solidFill>
              </a:rPr>
              <a:t>SQuAD</a:t>
            </a:r>
            <a:r>
              <a:rPr lang="en-US" dirty="0">
                <a:solidFill>
                  <a:schemeClr val="accent1"/>
                </a:solidFill>
              </a:rPr>
              <a:t> (Question Answering)</a:t>
            </a:r>
          </a:p>
        </p:txBody>
      </p:sp>
      <p:sp>
        <p:nvSpPr>
          <p:cNvPr id="12" name="Rectangle 11">
            <a:extLst>
              <a:ext uri="{FF2B5EF4-FFF2-40B4-BE49-F238E27FC236}">
                <a16:creationId xmlns:a16="http://schemas.microsoft.com/office/drawing/2014/main" id="{45D15F53-A008-8144-B51B-F67B503A106D}"/>
              </a:ext>
            </a:extLst>
          </p:cNvPr>
          <p:cNvSpPr/>
          <p:nvPr/>
        </p:nvSpPr>
        <p:spPr>
          <a:xfrm>
            <a:off x="2387481" y="980729"/>
            <a:ext cx="6975756" cy="646331"/>
          </a:xfrm>
          <a:prstGeom prst="rect">
            <a:avLst/>
          </a:prstGeom>
        </p:spPr>
        <p:txBody>
          <a:bodyPr wrap="none">
            <a:spAutoFit/>
          </a:bodyPr>
          <a:lstStyle/>
          <a:p>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Tree>
    <p:extLst>
      <p:ext uri="{BB962C8B-B14F-4D97-AF65-F5344CB8AC3E}">
        <p14:creationId xmlns:p14="http://schemas.microsoft.com/office/powerpoint/2010/main" val="14738213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981200" y="1600201"/>
            <a:ext cx="8229600" cy="4637111"/>
          </a:xfrm>
        </p:spPr>
        <p:txBody>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endParaRPr lang="en-US" sz="2600" dirty="0"/>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161</a:t>
            </a:fld>
            <a:endParaRPr lang="zh-TW" altLang="en-US"/>
          </a:p>
        </p:txBody>
      </p:sp>
      <p:sp>
        <p:nvSpPr>
          <p:cNvPr id="6" name="Title 1">
            <a:extLst>
              <a:ext uri="{FF2B5EF4-FFF2-40B4-BE49-F238E27FC236}">
                <a16:creationId xmlns:a16="http://schemas.microsoft.com/office/drawing/2014/main" id="{50952035-16BB-2F42-B27B-EB5212B8E8F2}"/>
              </a:ext>
            </a:extLst>
          </p:cNvPr>
          <p:cNvSpPr>
            <a:spLocks noGrp="1"/>
          </p:cNvSpPr>
          <p:nvPr>
            <p:ph type="title"/>
          </p:nvPr>
        </p:nvSpPr>
        <p:spPr>
          <a:xfrm>
            <a:off x="1981200" y="274639"/>
            <a:ext cx="8229600" cy="778885"/>
          </a:xfrm>
        </p:spPr>
        <p:txBody>
          <a:bodyPr>
            <a:normAutofit fontScale="90000"/>
          </a:bodyPr>
          <a:lstStyle/>
          <a:p>
            <a:r>
              <a:rPr lang="en-US" dirty="0" err="1">
                <a:solidFill>
                  <a:schemeClr val="accent1"/>
                </a:solidFill>
              </a:rPr>
              <a:t>SQuAD</a:t>
            </a:r>
            <a:r>
              <a:rPr lang="en-US" dirty="0">
                <a:solidFill>
                  <a:schemeClr val="accent1"/>
                </a:solidFill>
              </a:rPr>
              <a:t> (Question Answering)</a:t>
            </a:r>
          </a:p>
        </p:txBody>
      </p:sp>
      <p:sp>
        <p:nvSpPr>
          <p:cNvPr id="7" name="Rounded Rectangle 6">
            <a:extLst>
              <a:ext uri="{FF2B5EF4-FFF2-40B4-BE49-F238E27FC236}">
                <a16:creationId xmlns:a16="http://schemas.microsoft.com/office/drawing/2014/main" id="{C97BF94F-15FD-4243-8161-558B09408029}"/>
              </a:ext>
            </a:extLst>
          </p:cNvPr>
          <p:cNvSpPr/>
          <p:nvPr/>
        </p:nvSpPr>
        <p:spPr>
          <a:xfrm>
            <a:off x="1847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FB968B-20E6-8343-BE25-8A31166335F8}"/>
              </a:ext>
            </a:extLst>
          </p:cNvPr>
          <p:cNvSpPr/>
          <p:nvPr/>
        </p:nvSpPr>
        <p:spPr>
          <a:xfrm>
            <a:off x="1847528" y="5050051"/>
            <a:ext cx="6975756" cy="646331"/>
          </a:xfrm>
          <a:prstGeom prst="rect">
            <a:avLst/>
          </a:prstGeom>
        </p:spPr>
        <p:txBody>
          <a:bodyPr wrap="none">
            <a:spAutoFit/>
          </a:bodyPr>
          <a:lstStyle/>
          <a:p>
            <a:r>
              <a:rPr lang="en-US" sz="3600" b="1" dirty="0">
                <a:solidFill>
                  <a:schemeClr val="accent6">
                    <a:lumMod val="75000"/>
                  </a:schemeClr>
                </a:solidFill>
              </a:rPr>
              <a:t>Q: </a:t>
            </a:r>
            <a:r>
              <a:rPr lang="en-US" sz="3600" dirty="0">
                <a:solidFill>
                  <a:schemeClr val="accent6">
                    <a:lumMod val="75000"/>
                  </a:schemeClr>
                </a:solidFill>
              </a:rPr>
              <a:t>What causes precipitation to fall?</a:t>
            </a:r>
          </a:p>
        </p:txBody>
      </p:sp>
      <p:sp>
        <p:nvSpPr>
          <p:cNvPr id="9" name="TextBox 8">
            <a:extLst>
              <a:ext uri="{FF2B5EF4-FFF2-40B4-BE49-F238E27FC236}">
                <a16:creationId xmlns:a16="http://schemas.microsoft.com/office/drawing/2014/main" id="{7A3AF850-D3E8-3D42-8628-AAC9ECCEED2F}"/>
              </a:ext>
            </a:extLst>
          </p:cNvPr>
          <p:cNvSpPr txBox="1"/>
          <p:nvPr/>
        </p:nvSpPr>
        <p:spPr>
          <a:xfrm>
            <a:off x="1847529" y="1053524"/>
            <a:ext cx="2304256" cy="584775"/>
          </a:xfrm>
          <a:prstGeom prst="rect">
            <a:avLst/>
          </a:prstGeom>
          <a:noFill/>
        </p:spPr>
        <p:txBody>
          <a:bodyPr wrap="square" rtlCol="0">
            <a:spAutoFit/>
          </a:bodyPr>
          <a:lstStyle/>
          <a:p>
            <a:r>
              <a:rPr lang="en-US" sz="3200" dirty="0">
                <a:solidFill>
                  <a:schemeClr val="bg1">
                    <a:lumMod val="65000"/>
                  </a:schemeClr>
                </a:solidFill>
                <a:latin typeface="Calibri" panose="020F0502020204030204" pitchFamily="34" charset="0"/>
                <a:cs typeface="Calibri" panose="020F0502020204030204" pitchFamily="34" charset="0"/>
              </a:rPr>
              <a:t>Paragraph</a:t>
            </a:r>
          </a:p>
        </p:txBody>
      </p:sp>
    </p:spTree>
    <p:extLst>
      <p:ext uri="{BB962C8B-B14F-4D97-AF65-F5344CB8AC3E}">
        <p14:creationId xmlns:p14="http://schemas.microsoft.com/office/powerpoint/2010/main" val="40228042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981200" y="1600201"/>
            <a:ext cx="8229600" cy="4637111"/>
          </a:xfrm>
        </p:spPr>
        <p:txBody>
          <a:bodyPr/>
          <a:lstStyle/>
          <a:p>
            <a:pPr marL="0" indent="0">
              <a:buNone/>
            </a:pPr>
            <a:r>
              <a:rPr lang="en-US" sz="2600" dirty="0"/>
              <a:t>In meteorology, precipitation is any product of the condensation of atmospheric water vapor that falls under </a:t>
            </a:r>
            <a:r>
              <a:rPr lang="en-US" sz="2600" u="sng" dirty="0">
                <a:solidFill>
                  <a:srgbClr val="FF0000"/>
                </a:solidFill>
              </a:rPr>
              <a:t>gravity</a:t>
            </a:r>
            <a:r>
              <a:rPr lang="en-US" sz="2600" dirty="0"/>
              <a:t>. The main forms of precipitation include drizzle, rain, sleet, snow, graupel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dirty="0">
                <a:solidFill>
                  <a:schemeClr val="accent6">
                    <a:lumMod val="75000"/>
                  </a:schemeClr>
                </a:solidFill>
              </a:rPr>
              <a:t>Q: What causes precipitation to fall?</a:t>
            </a:r>
          </a:p>
          <a:p>
            <a:pPr marL="0" indent="0">
              <a:buNone/>
            </a:pPr>
            <a:r>
              <a:rPr lang="en-US" sz="2600" dirty="0">
                <a:solidFill>
                  <a:schemeClr val="accent4"/>
                </a:solidFill>
              </a:rPr>
              <a:t>A: </a:t>
            </a:r>
            <a:r>
              <a:rPr lang="en-US" sz="2600" u="sng" dirty="0">
                <a:solidFill>
                  <a:srgbClr val="FF0000"/>
                </a:solidFill>
              </a:rPr>
              <a:t>gravity</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162</a:t>
            </a:fld>
            <a:endParaRPr lang="zh-TW" altLang="en-US"/>
          </a:p>
        </p:txBody>
      </p:sp>
      <p:sp>
        <p:nvSpPr>
          <p:cNvPr id="5" name="Rounded Rectangle 4">
            <a:extLst>
              <a:ext uri="{FF2B5EF4-FFF2-40B4-BE49-F238E27FC236}">
                <a16:creationId xmlns:a16="http://schemas.microsoft.com/office/drawing/2014/main" id="{B53427C5-2EA4-A442-A669-73685FAA3CA8}"/>
              </a:ext>
            </a:extLst>
          </p:cNvPr>
          <p:cNvSpPr/>
          <p:nvPr/>
        </p:nvSpPr>
        <p:spPr>
          <a:xfrm>
            <a:off x="1847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5787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981200" y="1600201"/>
            <a:ext cx="8229600" cy="4637111"/>
          </a:xfrm>
        </p:spPr>
        <p:txBody>
          <a:bodyPr>
            <a:normAutofit lnSpcReduction="10000"/>
          </a:bodyPr>
          <a:lstStyle/>
          <a:p>
            <a:pPr marL="0" indent="0">
              <a:buNone/>
            </a:pPr>
            <a:r>
              <a:rPr lang="en-US" sz="2600" dirty="0"/>
              <a:t>In meteorology, precipitation is any product of the condensation of atmospheric water vapor that falls under gravity. The main forms of precipitation include drizzle, rain, sleet, snow, </a:t>
            </a:r>
            <a:r>
              <a:rPr lang="en-US" sz="2600" u="sng" dirty="0">
                <a:solidFill>
                  <a:srgbClr val="00B050"/>
                </a:solidFill>
              </a:rPr>
              <a:t>graupel</a:t>
            </a:r>
            <a:r>
              <a:rPr lang="en-US" sz="2600" dirty="0"/>
              <a:t> and hail... Precipitation forms as smaller droplets coalesce via collision with other rain drops or ice crystals within a cloud. Short, intense periods of rain in scattered locations are called “showers”.</a:t>
            </a:r>
          </a:p>
          <a:p>
            <a:pPr marL="0" indent="0">
              <a:buNone/>
            </a:pPr>
            <a:endParaRPr lang="en-US" sz="2600" dirty="0"/>
          </a:p>
          <a:p>
            <a:pPr marL="0" indent="0">
              <a:buNone/>
            </a:pPr>
            <a:r>
              <a:rPr lang="en-US" sz="2600" dirty="0">
                <a:solidFill>
                  <a:schemeClr val="accent6">
                    <a:lumMod val="75000"/>
                  </a:schemeClr>
                </a:solidFill>
              </a:rPr>
              <a:t>Q: What is another main form of precipitation besides drizzle, rain, snow, sleet and hail? </a:t>
            </a:r>
          </a:p>
          <a:p>
            <a:pPr marL="0" indent="0">
              <a:buNone/>
            </a:pPr>
            <a:r>
              <a:rPr lang="en-US" sz="2600" dirty="0">
                <a:solidFill>
                  <a:schemeClr val="accent4"/>
                </a:solidFill>
              </a:rPr>
              <a:t>A: </a:t>
            </a:r>
            <a:r>
              <a:rPr lang="en-US" sz="2600" u="sng" dirty="0">
                <a:solidFill>
                  <a:srgbClr val="00B050"/>
                </a:solidFill>
              </a:rPr>
              <a:t>graupel</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163</a:t>
            </a:fld>
            <a:endParaRPr lang="zh-TW" altLang="en-US"/>
          </a:p>
        </p:txBody>
      </p:sp>
      <p:sp>
        <p:nvSpPr>
          <p:cNvPr id="5" name="Rounded Rectangle 4">
            <a:extLst>
              <a:ext uri="{FF2B5EF4-FFF2-40B4-BE49-F238E27FC236}">
                <a16:creationId xmlns:a16="http://schemas.microsoft.com/office/drawing/2014/main" id="{C4BAEC11-BE33-FE4A-8B89-172B26F015C9}"/>
              </a:ext>
            </a:extLst>
          </p:cNvPr>
          <p:cNvSpPr/>
          <p:nvPr/>
        </p:nvSpPr>
        <p:spPr>
          <a:xfrm>
            <a:off x="1847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7766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727C-2E93-374F-9114-DCE1A2FB33AC}"/>
              </a:ext>
            </a:extLst>
          </p:cNvPr>
          <p:cNvSpPr>
            <a:spLocks noGrp="1"/>
          </p:cNvSpPr>
          <p:nvPr>
            <p:ph type="title"/>
          </p:nvPr>
        </p:nvSpPr>
        <p:spPr/>
        <p:txBody>
          <a:bodyPr/>
          <a:lstStyle/>
          <a:p>
            <a:r>
              <a:rPr lang="en-US" dirty="0" err="1">
                <a:solidFill>
                  <a:schemeClr val="accent1"/>
                </a:solidFill>
              </a:rPr>
              <a:t>SQuAD</a:t>
            </a:r>
            <a:r>
              <a:rPr lang="en-US" dirty="0">
                <a:solidFill>
                  <a:schemeClr val="accent1"/>
                </a:solidFill>
              </a:rPr>
              <a:t> (Question Answering)</a:t>
            </a:r>
          </a:p>
        </p:txBody>
      </p:sp>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981200" y="1600201"/>
            <a:ext cx="8229600" cy="4637111"/>
          </a:xfrm>
        </p:spPr>
        <p:txBody>
          <a:bodyPr>
            <a:normAutofit lnSpcReduction="10000"/>
          </a:bodyPr>
          <a:lstStyle/>
          <a:p>
            <a:pPr marL="0" indent="0">
              <a:buNone/>
            </a:pPr>
            <a:r>
              <a:rPr lang="en-US" sz="2600" dirty="0"/>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a:t>
            </a:r>
            <a:r>
              <a:rPr lang="en-US" sz="2600" u="sng" dirty="0">
                <a:solidFill>
                  <a:srgbClr val="0432FF"/>
                </a:solidFill>
              </a:rPr>
              <a:t>within a cloud</a:t>
            </a:r>
            <a:r>
              <a:rPr lang="en-US" sz="2600" dirty="0"/>
              <a:t>. Short, intense periods of rain in scattered locations are called “showers”.</a:t>
            </a:r>
          </a:p>
          <a:p>
            <a:pPr marL="0" indent="0">
              <a:buNone/>
            </a:pPr>
            <a:endParaRPr lang="en-US" sz="2600" dirty="0"/>
          </a:p>
          <a:p>
            <a:pPr marL="0" indent="0">
              <a:buNone/>
            </a:pPr>
            <a:r>
              <a:rPr lang="en-US" sz="2600" dirty="0">
                <a:solidFill>
                  <a:schemeClr val="accent6">
                    <a:lumMod val="75000"/>
                  </a:schemeClr>
                </a:solidFill>
              </a:rPr>
              <a:t>Q: Where do water droplets collide with ice crystals to form precipitation?</a:t>
            </a:r>
          </a:p>
          <a:p>
            <a:pPr marL="0" indent="0">
              <a:buNone/>
            </a:pPr>
            <a:r>
              <a:rPr lang="en-US" sz="2600" dirty="0">
                <a:solidFill>
                  <a:schemeClr val="accent4"/>
                </a:solidFill>
              </a:rPr>
              <a:t>A: </a:t>
            </a:r>
            <a:r>
              <a:rPr lang="en-US" sz="2600" u="sng" dirty="0">
                <a:solidFill>
                  <a:srgbClr val="0432FF"/>
                </a:solidFill>
              </a:rPr>
              <a:t>within a cloud</a:t>
            </a:r>
            <a:endParaRPr lang="en-US" sz="26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164</a:t>
            </a:fld>
            <a:endParaRPr lang="zh-TW" altLang="en-US"/>
          </a:p>
        </p:txBody>
      </p:sp>
      <p:sp>
        <p:nvSpPr>
          <p:cNvPr id="5" name="Rounded Rectangle 4">
            <a:extLst>
              <a:ext uri="{FF2B5EF4-FFF2-40B4-BE49-F238E27FC236}">
                <a16:creationId xmlns:a16="http://schemas.microsoft.com/office/drawing/2014/main" id="{C1A5246C-A211-5F4A-BCB8-15955C7B2E2B}"/>
              </a:ext>
            </a:extLst>
          </p:cNvPr>
          <p:cNvSpPr/>
          <p:nvPr/>
        </p:nvSpPr>
        <p:spPr>
          <a:xfrm>
            <a:off x="1847528" y="1600200"/>
            <a:ext cx="8363272" cy="2908920"/>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7139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C6595-DBE9-4241-A28F-1E9AE343E19D}"/>
              </a:ext>
            </a:extLst>
          </p:cNvPr>
          <p:cNvSpPr>
            <a:spLocks noGrp="1"/>
          </p:cNvSpPr>
          <p:nvPr>
            <p:ph idx="1"/>
          </p:nvPr>
        </p:nvSpPr>
        <p:spPr>
          <a:xfrm>
            <a:off x="1775520" y="1196752"/>
            <a:ext cx="8640960" cy="5472608"/>
          </a:xfrm>
        </p:spPr>
        <p:txBody>
          <a:bodyPr>
            <a:normAutofit fontScale="92500"/>
          </a:bodyPr>
          <a:lstStyle/>
          <a:p>
            <a:pPr marL="0" indent="0">
              <a:buNone/>
            </a:pPr>
            <a:r>
              <a:rPr lang="en-US" sz="2200" dirty="0"/>
              <a:t>In meteorology, precipitation is any product of the condensation of atmospheric water vapor that falls under </a:t>
            </a:r>
            <a:r>
              <a:rPr lang="en-US" sz="2200" u="sng" dirty="0">
                <a:solidFill>
                  <a:srgbClr val="FF0000"/>
                </a:solidFill>
              </a:rPr>
              <a:t>gravity</a:t>
            </a:r>
            <a:r>
              <a:rPr lang="en-US" sz="2200" dirty="0"/>
              <a:t>. The main forms of precipitation include drizzle, rain, sleet, snow, </a:t>
            </a:r>
            <a:r>
              <a:rPr lang="en-US" sz="2200" u="sng" dirty="0">
                <a:solidFill>
                  <a:srgbClr val="00B050"/>
                </a:solidFill>
              </a:rPr>
              <a:t>graupel</a:t>
            </a:r>
            <a:r>
              <a:rPr lang="en-US" sz="2200" dirty="0"/>
              <a:t> and hail... Precipitation forms as smaller droplets coalesce via collision with other rain drops or ice crystals </a:t>
            </a:r>
            <a:r>
              <a:rPr lang="en-US" sz="2200" u="sng" dirty="0">
                <a:solidFill>
                  <a:srgbClr val="0432FF"/>
                </a:solidFill>
              </a:rPr>
              <a:t>within a cloud</a:t>
            </a:r>
            <a:r>
              <a:rPr lang="en-US" sz="2200" dirty="0"/>
              <a:t>. Short, intense periods of rain in scattered locations are called “showers”.</a:t>
            </a:r>
          </a:p>
          <a:p>
            <a:pPr marL="0" indent="0">
              <a:buNone/>
            </a:pPr>
            <a:endParaRPr lang="en-US" sz="2200" dirty="0"/>
          </a:p>
          <a:p>
            <a:pPr marL="0" indent="0">
              <a:buNone/>
            </a:pPr>
            <a:r>
              <a:rPr lang="en-US" sz="2200" dirty="0">
                <a:solidFill>
                  <a:schemeClr val="accent6">
                    <a:lumMod val="75000"/>
                  </a:schemeClr>
                </a:solidFill>
              </a:rPr>
              <a:t>Q: What causes precipitation to fall?</a:t>
            </a:r>
          </a:p>
          <a:p>
            <a:pPr marL="0" indent="0">
              <a:buNone/>
            </a:pPr>
            <a:r>
              <a:rPr lang="en-US" sz="2200" dirty="0">
                <a:solidFill>
                  <a:schemeClr val="accent4"/>
                </a:solidFill>
              </a:rPr>
              <a:t>A: </a:t>
            </a:r>
            <a:r>
              <a:rPr lang="en-US" sz="2200" dirty="0">
                <a:solidFill>
                  <a:srgbClr val="FF0000"/>
                </a:solidFill>
              </a:rPr>
              <a:t>gravity</a:t>
            </a:r>
          </a:p>
          <a:p>
            <a:pPr marL="0" indent="0">
              <a:buNone/>
            </a:pPr>
            <a:r>
              <a:rPr lang="en-US" sz="2200" dirty="0">
                <a:solidFill>
                  <a:schemeClr val="accent6">
                    <a:lumMod val="75000"/>
                  </a:schemeClr>
                </a:solidFill>
              </a:rPr>
              <a:t>Q: What is another main form of precipitation besides drizzle, rain, snow, sleet and hail? </a:t>
            </a:r>
          </a:p>
          <a:p>
            <a:pPr marL="0" indent="0">
              <a:buNone/>
            </a:pPr>
            <a:r>
              <a:rPr lang="en-US" sz="2200" dirty="0">
                <a:solidFill>
                  <a:schemeClr val="accent4"/>
                </a:solidFill>
              </a:rPr>
              <a:t>A: </a:t>
            </a:r>
            <a:r>
              <a:rPr lang="en-US" sz="2200" u="sng" dirty="0">
                <a:solidFill>
                  <a:srgbClr val="00B050"/>
                </a:solidFill>
              </a:rPr>
              <a:t>graupel</a:t>
            </a:r>
            <a:endParaRPr lang="en-US" sz="2200" dirty="0">
              <a:solidFill>
                <a:schemeClr val="accent6">
                  <a:lumMod val="75000"/>
                </a:schemeClr>
              </a:solidFill>
            </a:endParaRPr>
          </a:p>
          <a:p>
            <a:pPr marL="0" indent="0">
              <a:buNone/>
            </a:pPr>
            <a:r>
              <a:rPr lang="en-US" sz="2200" dirty="0">
                <a:solidFill>
                  <a:schemeClr val="accent6">
                    <a:lumMod val="75000"/>
                  </a:schemeClr>
                </a:solidFill>
              </a:rPr>
              <a:t>Q: Where do water droplets collide with ice crystals to form precipitation?</a:t>
            </a:r>
          </a:p>
          <a:p>
            <a:pPr marL="0" indent="0">
              <a:buNone/>
            </a:pPr>
            <a:r>
              <a:rPr lang="en-US" sz="2200" dirty="0">
                <a:solidFill>
                  <a:schemeClr val="accent4"/>
                </a:solidFill>
              </a:rPr>
              <a:t>A: </a:t>
            </a:r>
            <a:r>
              <a:rPr lang="en-US" sz="2200" u="sng" dirty="0">
                <a:solidFill>
                  <a:srgbClr val="0432FF"/>
                </a:solidFill>
              </a:rPr>
              <a:t>within a cloud</a:t>
            </a:r>
            <a:endParaRPr lang="en-US" sz="2200" dirty="0">
              <a:solidFill>
                <a:srgbClr val="FF0000"/>
              </a:solidFill>
            </a:endParaRPr>
          </a:p>
          <a:p>
            <a:pPr marL="0" indent="0">
              <a:buNone/>
            </a:pPr>
            <a:endParaRPr lang="en-US" sz="2200" dirty="0">
              <a:solidFill>
                <a:srgbClr val="FF0000"/>
              </a:solidFill>
            </a:endParaRPr>
          </a:p>
        </p:txBody>
      </p:sp>
      <p:sp>
        <p:nvSpPr>
          <p:cNvPr id="4" name="Slide Number Placeholder 3">
            <a:extLst>
              <a:ext uri="{FF2B5EF4-FFF2-40B4-BE49-F238E27FC236}">
                <a16:creationId xmlns:a16="http://schemas.microsoft.com/office/drawing/2014/main" id="{F8100ABA-988F-864B-85C7-EF14DAFEB9C1}"/>
              </a:ext>
            </a:extLst>
          </p:cNvPr>
          <p:cNvSpPr>
            <a:spLocks noGrp="1"/>
          </p:cNvSpPr>
          <p:nvPr>
            <p:ph type="sldNum" sz="quarter" idx="12"/>
          </p:nvPr>
        </p:nvSpPr>
        <p:spPr/>
        <p:txBody>
          <a:bodyPr/>
          <a:lstStyle/>
          <a:p>
            <a:pPr>
              <a:defRPr/>
            </a:pPr>
            <a:fld id="{E78C9E75-97FD-45D9-8ED3-955348887BB1}" type="slidenum">
              <a:rPr lang="zh-TW" altLang="en-US" smtClean="0"/>
              <a:pPr>
                <a:defRPr/>
              </a:pPr>
              <a:t>165</a:t>
            </a:fld>
            <a:endParaRPr lang="zh-TW" altLang="en-US"/>
          </a:p>
        </p:txBody>
      </p:sp>
      <p:sp>
        <p:nvSpPr>
          <p:cNvPr id="5" name="Title 1">
            <a:extLst>
              <a:ext uri="{FF2B5EF4-FFF2-40B4-BE49-F238E27FC236}">
                <a16:creationId xmlns:a16="http://schemas.microsoft.com/office/drawing/2014/main" id="{E7C69BD2-4D1D-894C-A797-44A95ECF93F2}"/>
              </a:ext>
            </a:extLst>
          </p:cNvPr>
          <p:cNvSpPr>
            <a:spLocks noGrp="1"/>
          </p:cNvSpPr>
          <p:nvPr>
            <p:ph type="title"/>
          </p:nvPr>
        </p:nvSpPr>
        <p:spPr>
          <a:xfrm>
            <a:off x="1981200" y="116632"/>
            <a:ext cx="8229600" cy="864492"/>
          </a:xfrm>
        </p:spPr>
        <p:txBody>
          <a:bodyPr/>
          <a:lstStyle/>
          <a:p>
            <a:r>
              <a:rPr lang="en-US" dirty="0" err="1">
                <a:solidFill>
                  <a:schemeClr val="accent1"/>
                </a:solidFill>
              </a:rPr>
              <a:t>SQuAD</a:t>
            </a:r>
            <a:r>
              <a:rPr lang="en-US" dirty="0">
                <a:solidFill>
                  <a:schemeClr val="accent1"/>
                </a:solidFill>
              </a:rPr>
              <a:t> (Question Answering)</a:t>
            </a:r>
          </a:p>
        </p:txBody>
      </p:sp>
      <p:sp>
        <p:nvSpPr>
          <p:cNvPr id="6" name="Rounded Rectangle 5">
            <a:extLst>
              <a:ext uri="{FF2B5EF4-FFF2-40B4-BE49-F238E27FC236}">
                <a16:creationId xmlns:a16="http://schemas.microsoft.com/office/drawing/2014/main" id="{C9C4BD9C-7D9B-DB42-BFD2-15AFEA07A0ED}"/>
              </a:ext>
            </a:extLst>
          </p:cNvPr>
          <p:cNvSpPr/>
          <p:nvPr/>
        </p:nvSpPr>
        <p:spPr>
          <a:xfrm>
            <a:off x="1703512" y="984838"/>
            <a:ext cx="8712968" cy="2401299"/>
          </a:xfrm>
          <a:prstGeom prst="roundRect">
            <a:avLst>
              <a:gd name="adj" fmla="val 4196"/>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14066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a:xfrm>
            <a:off x="1992313" y="0"/>
            <a:ext cx="8229600" cy="1143000"/>
          </a:xfrm>
        </p:spPr>
        <p:txBody>
          <a:bodyPr/>
          <a:lstStyle/>
          <a:p>
            <a:r>
              <a:rPr lang="en-US" altLang="en-US" sz="3600">
                <a:solidFill>
                  <a:srgbClr val="4F81BD"/>
                </a:solidFill>
                <a:latin typeface="Calibri" charset="0"/>
                <a:ea typeface="標楷體" charset="-120"/>
              </a:rPr>
              <a:t>Natural Language Processing with Python</a:t>
            </a:r>
            <a:br>
              <a:rPr lang="en-US" altLang="en-US" sz="3600">
                <a:solidFill>
                  <a:srgbClr val="4F81BD"/>
                </a:solidFill>
                <a:latin typeface="Calibri" charset="0"/>
                <a:ea typeface="標楷體" charset="-120"/>
              </a:rPr>
            </a:br>
            <a:r>
              <a:rPr lang="en-US" altLang="en-US" sz="2800">
                <a:solidFill>
                  <a:srgbClr val="4F81BD"/>
                </a:solidFill>
                <a:latin typeface="Calibri" charset="0"/>
                <a:ea typeface="標楷體" charset="-120"/>
              </a:rPr>
              <a:t>– Analyzing Text with the Natural Language Toolkit</a:t>
            </a:r>
          </a:p>
        </p:txBody>
      </p:sp>
      <p:sp>
        <p:nvSpPr>
          <p:cNvPr id="1515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2728A10C-B05D-7E4F-8AFF-FA5A8F4C2C92}" type="slidenum">
              <a:rPr kumimoji="0" lang="zh-TW" altLang="en-US" sz="1200">
                <a:solidFill>
                  <a:srgbClr val="898989"/>
                </a:solidFill>
                <a:latin typeface="Calibri" charset="0"/>
              </a:rPr>
              <a:pPr eaLnBrk="1" hangingPunct="1"/>
              <a:t>166</a:t>
            </a:fld>
            <a:endParaRPr kumimoji="0" lang="zh-TW" altLang="en-US" sz="1200">
              <a:solidFill>
                <a:srgbClr val="898989"/>
              </a:solidFill>
              <a:latin typeface="Calibri" charset="0"/>
            </a:endParaRPr>
          </a:p>
        </p:txBody>
      </p:sp>
      <p:sp>
        <p:nvSpPr>
          <p:cNvPr id="151556" name="Rectangle 5"/>
          <p:cNvSpPr>
            <a:spLocks noChangeArrowheads="1"/>
          </p:cNvSpPr>
          <p:nvPr/>
        </p:nvSpPr>
        <p:spPr bwMode="auto">
          <a:xfrm>
            <a:off x="4800601" y="6459539"/>
            <a:ext cx="270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r>
              <a:rPr lang="en-US" altLang="en-US" sz="1800">
                <a:hlinkClick r:id="rId2"/>
              </a:rPr>
              <a:t>http://www.nltk.org/book/</a:t>
            </a:r>
            <a:endParaRPr lang="en-US" altLang="en-US" sz="180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4025" y="1124745"/>
            <a:ext cx="8023012" cy="5285643"/>
          </a:xfrm>
          <a:prstGeom prst="rect">
            <a:avLst/>
          </a:prstGeom>
        </p:spPr>
      </p:pic>
      <p:sp>
        <p:nvSpPr>
          <p:cNvPr id="4" name="TextBox 3"/>
          <p:cNvSpPr txBox="1"/>
          <p:nvPr/>
        </p:nvSpPr>
        <p:spPr>
          <a:xfrm>
            <a:off x="7510464" y="1273073"/>
            <a:ext cx="2814553" cy="1631216"/>
          </a:xfrm>
          <a:prstGeom prst="rect">
            <a:avLst/>
          </a:prstGeom>
          <a:noFill/>
        </p:spPr>
        <p:txBody>
          <a:bodyPr wrap="none" rtlCol="0">
            <a:spAutoFit/>
          </a:bodyPr>
          <a:lstStyle/>
          <a:p>
            <a:r>
              <a:rPr lang="en-US" sz="10000" b="1">
                <a:solidFill>
                  <a:srgbClr val="FF0000"/>
                </a:solidFill>
                <a:latin typeface="Calibri" charset="0"/>
                <a:ea typeface="Calibri" charset="0"/>
                <a:cs typeface="Calibri" charset="0"/>
              </a:rPr>
              <a:t>NLTK</a:t>
            </a:r>
          </a:p>
        </p:txBody>
      </p:sp>
    </p:spTree>
    <p:extLst>
      <p:ext uri="{BB962C8B-B14F-4D97-AF65-F5344CB8AC3E}">
        <p14:creationId xmlns:p14="http://schemas.microsoft.com/office/powerpoint/2010/main" val="14437574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1143000"/>
          </a:xfrm>
        </p:spPr>
        <p:txBody>
          <a:bodyPr>
            <a:normAutofit fontScale="90000"/>
          </a:bodyPr>
          <a:lstStyle/>
          <a:p>
            <a:r>
              <a:rPr lang="en-US" sz="7200">
                <a:solidFill>
                  <a:schemeClr val="accent1"/>
                </a:solidFill>
              </a:rPr>
              <a:t>spaCy</a:t>
            </a:r>
            <a:endParaRPr lang="en-US" sz="7200"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167</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9760" y="1412776"/>
            <a:ext cx="8892480" cy="5029586"/>
          </a:xfrm>
          <a:prstGeom prst="rect">
            <a:avLst/>
          </a:prstGeom>
        </p:spPr>
      </p:pic>
      <p:sp>
        <p:nvSpPr>
          <p:cNvPr id="6" name="Rectangle 5"/>
          <p:cNvSpPr/>
          <p:nvPr/>
        </p:nvSpPr>
        <p:spPr>
          <a:xfrm>
            <a:off x="5210694" y="6488668"/>
            <a:ext cx="1770613" cy="369332"/>
          </a:xfrm>
          <a:prstGeom prst="rect">
            <a:avLst/>
          </a:prstGeom>
        </p:spPr>
        <p:txBody>
          <a:bodyPr wrap="none">
            <a:spAutoFit/>
          </a:bodyPr>
          <a:lstStyle/>
          <a:p>
            <a:pPr algn="ctr"/>
            <a:r>
              <a:rPr lang="en-US" dirty="0">
                <a:hlinkClick r:id="rId3"/>
              </a:rPr>
              <a:t>https://spacy.io/</a:t>
            </a:r>
            <a:endParaRPr lang="en-US" dirty="0"/>
          </a:p>
        </p:txBody>
      </p:sp>
    </p:spTree>
    <p:extLst>
      <p:ext uri="{BB962C8B-B14F-4D97-AF65-F5344CB8AC3E}">
        <p14:creationId xmlns:p14="http://schemas.microsoft.com/office/powerpoint/2010/main" val="37678492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152128"/>
          </a:xfrm>
        </p:spPr>
        <p:txBody>
          <a:bodyPr>
            <a:normAutofit fontScale="90000"/>
          </a:bodyPr>
          <a:lstStyle/>
          <a:p>
            <a:r>
              <a:rPr lang="en-US" sz="7200">
                <a:solidFill>
                  <a:schemeClr val="accent1"/>
                </a:solidFill>
              </a:rPr>
              <a:t>gensim</a:t>
            </a:r>
            <a:endParaRPr lang="en-US" sz="7200"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168</a:t>
            </a:fld>
            <a:endParaRPr lang="zh-TW" alt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268761"/>
            <a:ext cx="9144000" cy="4775577"/>
          </a:xfrm>
          <a:prstGeom prst="rect">
            <a:avLst/>
          </a:prstGeom>
        </p:spPr>
      </p:pic>
      <p:sp>
        <p:nvSpPr>
          <p:cNvPr id="9" name="Rectangle 8"/>
          <p:cNvSpPr/>
          <p:nvPr/>
        </p:nvSpPr>
        <p:spPr>
          <a:xfrm>
            <a:off x="4291660" y="6488668"/>
            <a:ext cx="3608680" cy="369332"/>
          </a:xfrm>
          <a:prstGeom prst="rect">
            <a:avLst/>
          </a:prstGeom>
        </p:spPr>
        <p:txBody>
          <a:bodyPr wrap="none">
            <a:spAutoFit/>
          </a:bodyPr>
          <a:lstStyle/>
          <a:p>
            <a:pPr algn="ctr"/>
            <a:r>
              <a:rPr lang="en-US" dirty="0">
                <a:hlinkClick r:id="rId3"/>
              </a:rPr>
              <a:t>https://radimrehurek.com/gensim/</a:t>
            </a:r>
            <a:endParaRPr lang="en-US" dirty="0"/>
          </a:p>
        </p:txBody>
      </p:sp>
    </p:spTree>
    <p:extLst>
      <p:ext uri="{BB962C8B-B14F-4D97-AF65-F5344CB8AC3E}">
        <p14:creationId xmlns:p14="http://schemas.microsoft.com/office/powerpoint/2010/main" val="17867823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08720"/>
          </a:xfrm>
        </p:spPr>
        <p:txBody>
          <a:bodyPr>
            <a:normAutofit fontScale="90000"/>
          </a:bodyPr>
          <a:lstStyle/>
          <a:p>
            <a:r>
              <a:rPr lang="en-US" sz="6000" dirty="0" err="1">
                <a:solidFill>
                  <a:schemeClr val="accent1"/>
                </a:solidFill>
              </a:rPr>
              <a:t>TextBlob</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169</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836" y="1052013"/>
            <a:ext cx="7524328" cy="5490312"/>
          </a:xfrm>
          <a:prstGeom prst="rect">
            <a:avLst/>
          </a:prstGeom>
        </p:spPr>
      </p:pic>
      <p:sp>
        <p:nvSpPr>
          <p:cNvPr id="6" name="Rectangle 5"/>
          <p:cNvSpPr/>
          <p:nvPr/>
        </p:nvSpPr>
        <p:spPr>
          <a:xfrm>
            <a:off x="4462132" y="6528991"/>
            <a:ext cx="3262432" cy="369332"/>
          </a:xfrm>
          <a:prstGeom prst="rect">
            <a:avLst/>
          </a:prstGeom>
        </p:spPr>
        <p:txBody>
          <a:bodyPr wrap="none">
            <a:spAutoFit/>
          </a:bodyPr>
          <a:lstStyle/>
          <a:p>
            <a:pPr algn="ctr"/>
            <a:r>
              <a:rPr lang="en-US" dirty="0">
                <a:hlinkClick r:id="rId3"/>
              </a:rPr>
              <a:t>https://textblob.readthedocs.io</a:t>
            </a:r>
            <a:endParaRPr lang="en-US" dirty="0"/>
          </a:p>
        </p:txBody>
      </p:sp>
    </p:spTree>
    <p:extLst>
      <p:ext uri="{BB962C8B-B14F-4D97-AF65-F5344CB8AC3E}">
        <p14:creationId xmlns:p14="http://schemas.microsoft.com/office/powerpoint/2010/main" val="1079822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67153" y="2060849"/>
            <a:ext cx="10192643" cy="4248471"/>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19097732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223416-1E8D-AA43-B268-C6E2BBC4B40E}"/>
              </a:ext>
            </a:extLst>
          </p:cNvPr>
          <p:cNvSpPr>
            <a:spLocks noGrp="1"/>
          </p:cNvSpPr>
          <p:nvPr>
            <p:ph type="sldNum" sz="quarter" idx="12"/>
          </p:nvPr>
        </p:nvSpPr>
        <p:spPr/>
        <p:txBody>
          <a:bodyPr/>
          <a:lstStyle/>
          <a:p>
            <a:fld id="{FBAED269-8488-944C-B042-47FA69C98B02}" type="slidenum">
              <a:rPr lang="zh-TW" altLang="en-US" smtClean="0"/>
              <a:pPr/>
              <a:t>170</a:t>
            </a:fld>
            <a:endParaRPr lang="zh-TW" altLang="en-US"/>
          </a:p>
        </p:txBody>
      </p:sp>
      <p:pic>
        <p:nvPicPr>
          <p:cNvPr id="6" name="Picture 5">
            <a:extLst>
              <a:ext uri="{FF2B5EF4-FFF2-40B4-BE49-F238E27FC236}">
                <a16:creationId xmlns:a16="http://schemas.microsoft.com/office/drawing/2014/main" id="{B4D09BAE-094E-2D41-8673-21694ADEAE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5784" y="1268760"/>
            <a:ext cx="8460432" cy="5133564"/>
          </a:xfrm>
          <a:prstGeom prst="rect">
            <a:avLst/>
          </a:prstGeom>
        </p:spPr>
      </p:pic>
      <p:sp>
        <p:nvSpPr>
          <p:cNvPr id="7" name="Title 1">
            <a:extLst>
              <a:ext uri="{FF2B5EF4-FFF2-40B4-BE49-F238E27FC236}">
                <a16:creationId xmlns:a16="http://schemas.microsoft.com/office/drawing/2014/main" id="{C06C724F-5A30-5347-85C1-B2EF20B5325F}"/>
              </a:ext>
            </a:extLst>
          </p:cNvPr>
          <p:cNvSpPr>
            <a:spLocks noGrp="1"/>
          </p:cNvSpPr>
          <p:nvPr>
            <p:ph type="title"/>
          </p:nvPr>
        </p:nvSpPr>
        <p:spPr>
          <a:xfrm>
            <a:off x="1981200" y="0"/>
            <a:ext cx="8229600" cy="908720"/>
          </a:xfrm>
        </p:spPr>
        <p:txBody>
          <a:bodyPr>
            <a:normAutofit fontScale="90000"/>
          </a:bodyPr>
          <a:lstStyle/>
          <a:p>
            <a:r>
              <a:rPr lang="en-US" sz="6000" dirty="0">
                <a:solidFill>
                  <a:schemeClr val="accent1"/>
                </a:solidFill>
              </a:rPr>
              <a:t>Polyglot</a:t>
            </a:r>
          </a:p>
        </p:txBody>
      </p:sp>
      <p:sp>
        <p:nvSpPr>
          <p:cNvPr id="8" name="Rectangle 7">
            <a:extLst>
              <a:ext uri="{FF2B5EF4-FFF2-40B4-BE49-F238E27FC236}">
                <a16:creationId xmlns:a16="http://schemas.microsoft.com/office/drawing/2014/main" id="{C8E0420E-4BDE-AF44-B3CC-4FED46DE9B63}"/>
              </a:ext>
            </a:extLst>
          </p:cNvPr>
          <p:cNvSpPr/>
          <p:nvPr/>
        </p:nvSpPr>
        <p:spPr>
          <a:xfrm>
            <a:off x="4007768" y="6488668"/>
            <a:ext cx="3313728" cy="369332"/>
          </a:xfrm>
          <a:prstGeom prst="rect">
            <a:avLst/>
          </a:prstGeom>
        </p:spPr>
        <p:txBody>
          <a:bodyPr wrap="none">
            <a:spAutoFit/>
          </a:bodyPr>
          <a:lstStyle/>
          <a:p>
            <a:pPr algn="ctr"/>
            <a:r>
              <a:rPr lang="en-US" dirty="0">
                <a:hlinkClick r:id="rId3"/>
              </a:rPr>
              <a:t>https://polyglot.readthedocs.io/</a:t>
            </a:r>
            <a:endParaRPr lang="en-US" dirty="0"/>
          </a:p>
        </p:txBody>
      </p:sp>
    </p:spTree>
    <p:extLst>
      <p:ext uri="{BB962C8B-B14F-4D97-AF65-F5344CB8AC3E}">
        <p14:creationId xmlns:p14="http://schemas.microsoft.com/office/powerpoint/2010/main" val="155068091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171</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320675403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886713"/>
          </a:xfrm>
        </p:spPr>
        <p:txBody>
          <a:bodyPr/>
          <a:lstStyle/>
          <a:p>
            <a:r>
              <a:rPr lang="en-US" dirty="0"/>
              <a:t>NLP with Transformers </a:t>
            </a:r>
            <a:r>
              <a:rPr lang="en-US" dirty="0" err="1"/>
              <a:t>Github</a:t>
            </a:r>
            <a:endParaRPr lang="en-US" dirty="0"/>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172</a:t>
            </a:fld>
            <a:endParaRPr lang="en-US"/>
          </a:p>
        </p:txBody>
      </p:sp>
      <p:pic>
        <p:nvPicPr>
          <p:cNvPr id="6" name="Picture 5">
            <a:extLst>
              <a:ext uri="{FF2B5EF4-FFF2-40B4-BE49-F238E27FC236}">
                <a16:creationId xmlns:a16="http://schemas.microsoft.com/office/drawing/2014/main" id="{43E7E6E3-6C69-B147-ABC8-3851BD9354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1012" y="1021817"/>
            <a:ext cx="9989976" cy="5477099"/>
          </a:xfrm>
          <a:prstGeom prst="rect">
            <a:avLst/>
          </a:prstGeom>
        </p:spPr>
      </p:pic>
      <p:sp>
        <p:nvSpPr>
          <p:cNvPr id="7" name="TextBox 6">
            <a:extLst>
              <a:ext uri="{FF2B5EF4-FFF2-40B4-BE49-F238E27FC236}">
                <a16:creationId xmlns:a16="http://schemas.microsoft.com/office/drawing/2014/main" id="{C4EFEE2D-BD65-B041-89AB-33CCA792EF5F}"/>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8" name="Picture 7">
            <a:extLst>
              <a:ext uri="{FF2B5EF4-FFF2-40B4-BE49-F238E27FC236}">
                <a16:creationId xmlns:a16="http://schemas.microsoft.com/office/drawing/2014/main" id="{E8FAB855-2050-3A48-8BA5-055E7A98FF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4341" y="3951357"/>
            <a:ext cx="1893293" cy="2481210"/>
          </a:xfrm>
          <a:prstGeom prst="rect">
            <a:avLst/>
          </a:prstGeom>
        </p:spPr>
      </p:pic>
    </p:spTree>
    <p:extLst>
      <p:ext uri="{BB962C8B-B14F-4D97-AF65-F5344CB8AC3E}">
        <p14:creationId xmlns:p14="http://schemas.microsoft.com/office/powerpoint/2010/main" val="19062153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173</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142964217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174</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951" y="1082613"/>
            <a:ext cx="10029091" cy="5441225"/>
          </a:xfrm>
          <a:prstGeom prst="rect">
            <a:avLst/>
          </a:prstGeom>
        </p:spPr>
      </p:pic>
      <p:sp>
        <p:nvSpPr>
          <p:cNvPr id="11" name="TextBox 10">
            <a:extLst>
              <a:ext uri="{FF2B5EF4-FFF2-40B4-BE49-F238E27FC236}">
                <a16:creationId xmlns:a16="http://schemas.microsoft.com/office/drawing/2014/main" id="{A3481CA2-46BA-7C50-6577-D46A999FFE53}"/>
              </a:ext>
            </a:extLst>
          </p:cNvPr>
          <p:cNvSpPr txBox="1"/>
          <p:nvPr/>
        </p:nvSpPr>
        <p:spPr>
          <a:xfrm>
            <a:off x="3471332" y="1018486"/>
            <a:ext cx="6096000" cy="584775"/>
          </a:xfrm>
          <a:prstGeom prst="rect">
            <a:avLst/>
          </a:prstGeom>
          <a:noFill/>
        </p:spPr>
        <p:txBody>
          <a:bodyPr wrap="square">
            <a:spAutoFit/>
          </a:bodyPr>
          <a:lstStyle/>
          <a:p>
            <a:pPr algn="ctr"/>
            <a:r>
              <a:rPr lang="en-US" sz="3200" b="1" dirty="0">
                <a:solidFill>
                  <a:srgbClr val="C00000"/>
                </a:solidFill>
              </a:rPr>
              <a:t>NLP with Transformers</a:t>
            </a:r>
          </a:p>
        </p:txBody>
      </p:sp>
    </p:spTree>
    <p:extLst>
      <p:ext uri="{BB962C8B-B14F-4D97-AF65-F5344CB8AC3E}">
        <p14:creationId xmlns:p14="http://schemas.microsoft.com/office/powerpoint/2010/main" val="229987384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175</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3" name="Picture 2">
            <a:extLst>
              <a:ext uri="{FF2B5EF4-FFF2-40B4-BE49-F238E27FC236}">
                <a16:creationId xmlns:a16="http://schemas.microsoft.com/office/drawing/2014/main" id="{9256C98C-AC48-CF4F-8581-C09897454D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307" y="1053043"/>
            <a:ext cx="10152185" cy="5449693"/>
          </a:xfrm>
          <a:prstGeom prst="rect">
            <a:avLst/>
          </a:prstGeom>
        </p:spPr>
      </p:pic>
      <p:sp>
        <p:nvSpPr>
          <p:cNvPr id="8" name="TextBox 7">
            <a:extLst>
              <a:ext uri="{FF2B5EF4-FFF2-40B4-BE49-F238E27FC236}">
                <a16:creationId xmlns:a16="http://schemas.microsoft.com/office/drawing/2014/main" id="{677970E7-C838-D00F-0F23-AC4A932B4E9D}"/>
              </a:ext>
            </a:extLst>
          </p:cNvPr>
          <p:cNvSpPr txBox="1"/>
          <p:nvPr/>
        </p:nvSpPr>
        <p:spPr>
          <a:xfrm>
            <a:off x="3471332" y="1018486"/>
            <a:ext cx="6096000" cy="584775"/>
          </a:xfrm>
          <a:prstGeom prst="rect">
            <a:avLst/>
          </a:prstGeom>
          <a:noFill/>
        </p:spPr>
        <p:txBody>
          <a:bodyPr wrap="square">
            <a:spAutoFit/>
          </a:bodyPr>
          <a:lstStyle/>
          <a:p>
            <a:pPr algn="ctr"/>
            <a:r>
              <a:rPr lang="en-US" sz="3200" b="1" dirty="0">
                <a:solidFill>
                  <a:srgbClr val="C00000"/>
                </a:solidFill>
              </a:rPr>
              <a:t>Text Classification</a:t>
            </a:r>
          </a:p>
        </p:txBody>
      </p:sp>
    </p:spTree>
    <p:extLst>
      <p:ext uri="{BB962C8B-B14F-4D97-AF65-F5344CB8AC3E}">
        <p14:creationId xmlns:p14="http://schemas.microsoft.com/office/powerpoint/2010/main" val="310209528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176</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5" name="Picture 4">
            <a:extLst>
              <a:ext uri="{FF2B5EF4-FFF2-40B4-BE49-F238E27FC236}">
                <a16:creationId xmlns:a16="http://schemas.microsoft.com/office/drawing/2014/main" id="{086842A4-4D02-0C4E-9CC8-945A765D0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0" y="1174041"/>
            <a:ext cx="10363200" cy="5388203"/>
          </a:xfrm>
          <a:prstGeom prst="rect">
            <a:avLst/>
          </a:prstGeom>
        </p:spPr>
      </p:pic>
      <p:sp>
        <p:nvSpPr>
          <p:cNvPr id="8" name="TextBox 7">
            <a:extLst>
              <a:ext uri="{FF2B5EF4-FFF2-40B4-BE49-F238E27FC236}">
                <a16:creationId xmlns:a16="http://schemas.microsoft.com/office/drawing/2014/main" id="{379C3E0A-B97D-9354-3783-2742CF595879}"/>
              </a:ext>
            </a:extLst>
          </p:cNvPr>
          <p:cNvSpPr txBox="1"/>
          <p:nvPr/>
        </p:nvSpPr>
        <p:spPr>
          <a:xfrm>
            <a:off x="3139247" y="958597"/>
            <a:ext cx="5706534" cy="584775"/>
          </a:xfrm>
          <a:prstGeom prst="rect">
            <a:avLst/>
          </a:prstGeom>
          <a:noFill/>
        </p:spPr>
        <p:txBody>
          <a:bodyPr wrap="square">
            <a:spAutoFit/>
          </a:bodyPr>
          <a:lstStyle/>
          <a:p>
            <a:pPr algn="ctr"/>
            <a:r>
              <a:rPr lang="en-US" sz="3200" b="1" dirty="0">
                <a:solidFill>
                  <a:srgbClr val="C00000"/>
                </a:solidFill>
              </a:rPr>
              <a:t>Named Entity Recognition (NER)</a:t>
            </a:r>
          </a:p>
        </p:txBody>
      </p:sp>
    </p:spTree>
    <p:extLst>
      <p:ext uri="{BB962C8B-B14F-4D97-AF65-F5344CB8AC3E}">
        <p14:creationId xmlns:p14="http://schemas.microsoft.com/office/powerpoint/2010/main" val="6512634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177</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41464C58-3FD9-EC45-9C46-1735161B1E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2409" y="1091958"/>
            <a:ext cx="10099729" cy="5336926"/>
          </a:xfrm>
          <a:prstGeom prst="rect">
            <a:avLst/>
          </a:prstGeom>
        </p:spPr>
      </p:pic>
      <p:sp>
        <p:nvSpPr>
          <p:cNvPr id="11" name="TextBox 10">
            <a:extLst>
              <a:ext uri="{FF2B5EF4-FFF2-40B4-BE49-F238E27FC236}">
                <a16:creationId xmlns:a16="http://schemas.microsoft.com/office/drawing/2014/main" id="{F5856BBC-B3F1-C560-0FA6-47AA06D53696}"/>
              </a:ext>
            </a:extLst>
          </p:cNvPr>
          <p:cNvSpPr txBox="1"/>
          <p:nvPr/>
        </p:nvSpPr>
        <p:spPr>
          <a:xfrm>
            <a:off x="3048000" y="1187816"/>
            <a:ext cx="6096000" cy="584775"/>
          </a:xfrm>
          <a:prstGeom prst="rect">
            <a:avLst/>
          </a:prstGeom>
          <a:noFill/>
        </p:spPr>
        <p:txBody>
          <a:bodyPr wrap="square">
            <a:spAutoFit/>
          </a:bodyPr>
          <a:lstStyle/>
          <a:p>
            <a:pPr algn="ctr"/>
            <a:r>
              <a:rPr lang="en-US" sz="3200" b="1" dirty="0">
                <a:solidFill>
                  <a:srgbClr val="C00000"/>
                </a:solidFill>
              </a:rPr>
              <a:t>Text Summarization</a:t>
            </a:r>
          </a:p>
        </p:txBody>
      </p:sp>
    </p:spTree>
    <p:extLst>
      <p:ext uri="{BB962C8B-B14F-4D97-AF65-F5344CB8AC3E}">
        <p14:creationId xmlns:p14="http://schemas.microsoft.com/office/powerpoint/2010/main" val="133187735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178</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11" name="Picture 10">
            <a:extLst>
              <a:ext uri="{FF2B5EF4-FFF2-40B4-BE49-F238E27FC236}">
                <a16:creationId xmlns:a16="http://schemas.microsoft.com/office/drawing/2014/main" id="{5D925D0D-2FC0-1D89-8DE7-9B77898B8B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138" y="1187816"/>
            <a:ext cx="10681253" cy="5374428"/>
          </a:xfrm>
          <a:prstGeom prst="rect">
            <a:avLst/>
          </a:prstGeom>
        </p:spPr>
      </p:pic>
      <p:sp>
        <p:nvSpPr>
          <p:cNvPr id="12" name="TextBox 11">
            <a:extLst>
              <a:ext uri="{FF2B5EF4-FFF2-40B4-BE49-F238E27FC236}">
                <a16:creationId xmlns:a16="http://schemas.microsoft.com/office/drawing/2014/main" id="{4FCDFE47-5D96-D367-EED0-2CA8F1600455}"/>
              </a:ext>
            </a:extLst>
          </p:cNvPr>
          <p:cNvSpPr txBox="1"/>
          <p:nvPr/>
        </p:nvSpPr>
        <p:spPr>
          <a:xfrm>
            <a:off x="3048000" y="1187816"/>
            <a:ext cx="6096000" cy="584775"/>
          </a:xfrm>
          <a:prstGeom prst="rect">
            <a:avLst/>
          </a:prstGeom>
          <a:noFill/>
        </p:spPr>
        <p:txBody>
          <a:bodyPr wrap="square">
            <a:spAutoFit/>
          </a:bodyPr>
          <a:lstStyle/>
          <a:p>
            <a:pPr algn="ctr"/>
            <a:r>
              <a:rPr lang="en-US" sz="3200" b="1" dirty="0">
                <a:solidFill>
                  <a:srgbClr val="C00000"/>
                </a:solidFill>
              </a:rPr>
              <a:t>Text Generation</a:t>
            </a:r>
          </a:p>
        </p:txBody>
      </p:sp>
    </p:spTree>
    <p:extLst>
      <p:ext uri="{BB962C8B-B14F-4D97-AF65-F5344CB8AC3E}">
        <p14:creationId xmlns:p14="http://schemas.microsoft.com/office/powerpoint/2010/main" val="30409559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7A04FA-E4ED-F3F1-9FFE-A568DF1428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3861" y="1128761"/>
            <a:ext cx="10239214" cy="5359907"/>
          </a:xfrm>
          <a:prstGeom prst="rect">
            <a:avLst/>
          </a:prstGeom>
        </p:spPr>
      </p:pic>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179</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4"/>
              </a:rPr>
              <a:t>https://tinyurl.com/aintpupython101</a:t>
            </a:r>
            <a:endParaRPr lang="en-US" sz="2000" dirty="0"/>
          </a:p>
        </p:txBody>
      </p:sp>
      <p:sp>
        <p:nvSpPr>
          <p:cNvPr id="12" name="TextBox 11">
            <a:extLst>
              <a:ext uri="{FF2B5EF4-FFF2-40B4-BE49-F238E27FC236}">
                <a16:creationId xmlns:a16="http://schemas.microsoft.com/office/drawing/2014/main" id="{4FCDFE47-5D96-D367-EED0-2CA8F1600455}"/>
              </a:ext>
            </a:extLst>
          </p:cNvPr>
          <p:cNvSpPr txBox="1"/>
          <p:nvPr/>
        </p:nvSpPr>
        <p:spPr>
          <a:xfrm>
            <a:off x="2687370" y="1451598"/>
            <a:ext cx="7588007" cy="584775"/>
          </a:xfrm>
          <a:prstGeom prst="rect">
            <a:avLst/>
          </a:prstGeom>
          <a:noFill/>
        </p:spPr>
        <p:txBody>
          <a:bodyPr wrap="square">
            <a:spAutoFit/>
          </a:bodyPr>
          <a:lstStyle/>
          <a:p>
            <a:pPr algn="ctr"/>
            <a:r>
              <a:rPr lang="en-US" sz="3200" b="1" dirty="0">
                <a:solidFill>
                  <a:srgbClr val="C00000"/>
                </a:solidFill>
              </a:rPr>
              <a:t>Question Answering and Dialogue Systems</a:t>
            </a:r>
          </a:p>
        </p:txBody>
      </p:sp>
    </p:spTree>
    <p:extLst>
      <p:ext uri="{BB962C8B-B14F-4D97-AF65-F5344CB8AC3E}">
        <p14:creationId xmlns:p14="http://schemas.microsoft.com/office/powerpoint/2010/main" val="3136787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245225"/>
          </a:xfrm>
        </p:spPr>
        <p:txBody>
          <a:bodyPr/>
          <a:lstStyle/>
          <a:p>
            <a:r>
              <a:rPr lang="en-US" sz="8000" dirty="0">
                <a:solidFill>
                  <a:srgbClr val="FF0000"/>
                </a:solidFill>
              </a:rPr>
              <a:t>Deep Learning </a:t>
            </a:r>
            <a:br>
              <a:rPr lang="en-US" sz="8000" dirty="0">
                <a:solidFill>
                  <a:srgbClr val="FF0000"/>
                </a:solidFill>
              </a:rPr>
            </a:br>
            <a:r>
              <a:rPr lang="en-US" sz="8000" dirty="0">
                <a:solidFill>
                  <a:srgbClr val="FF0000"/>
                </a:solidFill>
              </a:rPr>
              <a:t>for </a:t>
            </a:r>
            <a:br>
              <a:rPr lang="en-US" sz="8000" dirty="0">
                <a:solidFill>
                  <a:srgbClr val="FF0000"/>
                </a:solidFill>
              </a:rPr>
            </a:br>
            <a:r>
              <a:rPr lang="en-US" sz="8000" dirty="0">
                <a:solidFill>
                  <a:srgbClr val="FF0000"/>
                </a:solidFill>
              </a:rPr>
              <a:t>Natural Language Processing</a:t>
            </a:r>
            <a:endParaRPr lang="en-US" sz="8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18</a:t>
            </a:fld>
            <a:endParaRPr lang="zh-TW" altLang="en-US"/>
          </a:p>
        </p:txBody>
      </p:sp>
    </p:spTree>
    <p:extLst>
      <p:ext uri="{BB962C8B-B14F-4D97-AF65-F5344CB8AC3E}">
        <p14:creationId xmlns:p14="http://schemas.microsoft.com/office/powerpoint/2010/main" val="29323571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BB9C5D-57B3-ABCF-020A-DCBC14210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987" y="1020863"/>
            <a:ext cx="9889810" cy="5467805"/>
          </a:xfrm>
          <a:prstGeom prst="rect">
            <a:avLst/>
          </a:prstGeom>
        </p:spPr>
      </p:pic>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180</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4"/>
              </a:rPr>
              <a:t>https://tinyurl.com/aintpupython101</a:t>
            </a:r>
            <a:endParaRPr lang="en-US" sz="2000" dirty="0"/>
          </a:p>
        </p:txBody>
      </p:sp>
      <p:sp>
        <p:nvSpPr>
          <p:cNvPr id="8" name="TextBox 7">
            <a:extLst>
              <a:ext uri="{FF2B5EF4-FFF2-40B4-BE49-F238E27FC236}">
                <a16:creationId xmlns:a16="http://schemas.microsoft.com/office/drawing/2014/main" id="{677970E7-C838-D00F-0F23-AC4A932B4E9D}"/>
              </a:ext>
            </a:extLst>
          </p:cNvPr>
          <p:cNvSpPr txBox="1"/>
          <p:nvPr/>
        </p:nvSpPr>
        <p:spPr>
          <a:xfrm>
            <a:off x="2850765" y="1494767"/>
            <a:ext cx="6096000" cy="584775"/>
          </a:xfrm>
          <a:prstGeom prst="rect">
            <a:avLst/>
          </a:prstGeom>
          <a:noFill/>
        </p:spPr>
        <p:txBody>
          <a:bodyPr wrap="square">
            <a:spAutoFit/>
          </a:bodyPr>
          <a:lstStyle/>
          <a:p>
            <a:pPr algn="ctr"/>
            <a:r>
              <a:rPr lang="en-US" sz="3200" b="1" dirty="0">
                <a:solidFill>
                  <a:srgbClr val="C00000"/>
                </a:solidFill>
              </a:rPr>
              <a:t>Question Answering</a:t>
            </a:r>
          </a:p>
        </p:txBody>
      </p:sp>
    </p:spTree>
    <p:extLst>
      <p:ext uri="{BB962C8B-B14F-4D97-AF65-F5344CB8AC3E}">
        <p14:creationId xmlns:p14="http://schemas.microsoft.com/office/powerpoint/2010/main" val="413687553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181</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945397" y="1"/>
            <a:ext cx="9996406"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65CBBE5A-FCDE-6C45-BA04-B05FE1474E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340768"/>
            <a:ext cx="9144000" cy="5126400"/>
          </a:xfrm>
          <a:prstGeom prst="rect">
            <a:avLst/>
          </a:prstGeom>
        </p:spPr>
      </p:pic>
      <p:sp>
        <p:nvSpPr>
          <p:cNvPr id="9" name="Rectangle 8">
            <a:extLst>
              <a:ext uri="{FF2B5EF4-FFF2-40B4-BE49-F238E27FC236}">
                <a16:creationId xmlns:a16="http://schemas.microsoft.com/office/drawing/2014/main" id="{BDEE4846-A0A3-2F42-9B12-9A3CFE6226F1}"/>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
        <p:nvSpPr>
          <p:cNvPr id="2" name="Rectangle 1">
            <a:extLst>
              <a:ext uri="{FF2B5EF4-FFF2-40B4-BE49-F238E27FC236}">
                <a16:creationId xmlns:a16="http://schemas.microsoft.com/office/drawing/2014/main" id="{23943873-BFF8-5947-A927-67B225AA042E}"/>
              </a:ext>
            </a:extLst>
          </p:cNvPr>
          <p:cNvSpPr/>
          <p:nvPr/>
        </p:nvSpPr>
        <p:spPr>
          <a:xfrm>
            <a:off x="6599486" y="2381980"/>
            <a:ext cx="3961011" cy="830997"/>
          </a:xfrm>
          <a:prstGeom prst="rect">
            <a:avLst/>
          </a:prstGeom>
        </p:spPr>
        <p:txBody>
          <a:bodyPr wrap="square">
            <a:spAutoFit/>
          </a:bodyPr>
          <a:lstStyle/>
          <a:p>
            <a:r>
              <a:rPr lang="en-US" sz="2400" b="1" dirty="0">
                <a:solidFill>
                  <a:srgbClr val="C00000"/>
                </a:solidFill>
              </a:rPr>
              <a:t>Question Answering and </a:t>
            </a:r>
            <a:br>
              <a:rPr lang="en-US" sz="2400" b="1" dirty="0">
                <a:solidFill>
                  <a:srgbClr val="C00000"/>
                </a:solidFill>
              </a:rPr>
            </a:br>
            <a:r>
              <a:rPr lang="en-US" sz="2400" b="1" dirty="0">
                <a:solidFill>
                  <a:srgbClr val="C00000"/>
                </a:solidFill>
              </a:rPr>
              <a:t>Dialogue Systems</a:t>
            </a:r>
            <a:endParaRPr lang="en-US" sz="2400" dirty="0"/>
          </a:p>
        </p:txBody>
      </p:sp>
    </p:spTree>
    <p:extLst>
      <p:ext uri="{BB962C8B-B14F-4D97-AF65-F5344CB8AC3E}">
        <p14:creationId xmlns:p14="http://schemas.microsoft.com/office/powerpoint/2010/main" val="12573079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182</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066799" y="1"/>
            <a:ext cx="10092997"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C1F94F31-D94C-604F-885E-D084235DA9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268760"/>
            <a:ext cx="9144000" cy="5188654"/>
          </a:xfrm>
          <a:prstGeom prst="rect">
            <a:avLst/>
          </a:prstGeom>
        </p:spPr>
      </p:pic>
      <p:sp>
        <p:nvSpPr>
          <p:cNvPr id="9" name="Rectangle 8">
            <a:extLst>
              <a:ext uri="{FF2B5EF4-FFF2-40B4-BE49-F238E27FC236}">
                <a16:creationId xmlns:a16="http://schemas.microsoft.com/office/drawing/2014/main" id="{D37D25F6-969C-6540-8FAA-28422E8B5301}"/>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251661881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183</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945397" y="1"/>
            <a:ext cx="102144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9" name="Picture 8">
            <a:extLst>
              <a:ext uri="{FF2B5EF4-FFF2-40B4-BE49-F238E27FC236}">
                <a16:creationId xmlns:a16="http://schemas.microsoft.com/office/drawing/2014/main" id="{E7F64DA9-4FFA-5846-AAE9-CA5B88C2FF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268761"/>
            <a:ext cx="9144000" cy="5186905"/>
          </a:xfrm>
          <a:prstGeom prst="rect">
            <a:avLst/>
          </a:prstGeom>
        </p:spPr>
      </p:pic>
      <p:sp>
        <p:nvSpPr>
          <p:cNvPr id="10" name="Rectangle 9">
            <a:extLst>
              <a:ext uri="{FF2B5EF4-FFF2-40B4-BE49-F238E27FC236}">
                <a16:creationId xmlns:a16="http://schemas.microsoft.com/office/drawing/2014/main" id="{E9259742-354E-1940-AAD1-59FD77B031A2}"/>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
        <p:nvSpPr>
          <p:cNvPr id="11" name="Rectangle 10">
            <a:extLst>
              <a:ext uri="{FF2B5EF4-FFF2-40B4-BE49-F238E27FC236}">
                <a16:creationId xmlns:a16="http://schemas.microsoft.com/office/drawing/2014/main" id="{8B528952-8765-DAB3-66DF-9C96C77BD7BB}"/>
              </a:ext>
            </a:extLst>
          </p:cNvPr>
          <p:cNvSpPr/>
          <p:nvPr/>
        </p:nvSpPr>
        <p:spPr>
          <a:xfrm>
            <a:off x="6094494" y="1886034"/>
            <a:ext cx="3961011" cy="461665"/>
          </a:xfrm>
          <a:prstGeom prst="rect">
            <a:avLst/>
          </a:prstGeom>
        </p:spPr>
        <p:txBody>
          <a:bodyPr wrap="square">
            <a:spAutoFit/>
          </a:bodyPr>
          <a:lstStyle/>
          <a:p>
            <a:r>
              <a:rPr lang="en-US" sz="2400" b="1" dirty="0">
                <a:solidFill>
                  <a:srgbClr val="C00000"/>
                </a:solidFill>
              </a:rPr>
              <a:t>Dialogue Systems</a:t>
            </a:r>
            <a:endParaRPr lang="en-US" sz="2400" dirty="0"/>
          </a:p>
        </p:txBody>
      </p:sp>
    </p:spTree>
    <p:extLst>
      <p:ext uri="{BB962C8B-B14F-4D97-AF65-F5344CB8AC3E}">
        <p14:creationId xmlns:p14="http://schemas.microsoft.com/office/powerpoint/2010/main" val="106945487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184</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066800" y="1"/>
            <a:ext cx="9890502"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4DE94E5D-1261-9C4F-B960-0115A3F90C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400920"/>
            <a:ext cx="9144000" cy="4980408"/>
          </a:xfrm>
          <a:prstGeom prst="rect">
            <a:avLst/>
          </a:prstGeom>
        </p:spPr>
      </p:pic>
      <p:sp>
        <p:nvSpPr>
          <p:cNvPr id="9" name="Rectangle 8">
            <a:extLst>
              <a:ext uri="{FF2B5EF4-FFF2-40B4-BE49-F238E27FC236}">
                <a16:creationId xmlns:a16="http://schemas.microsoft.com/office/drawing/2014/main" id="{CF5DCCD7-B045-4546-A31E-756D1E7248A6}"/>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26933854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185</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066799" y="1"/>
            <a:ext cx="10092997"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5" name="Picture 4">
            <a:extLst>
              <a:ext uri="{FF2B5EF4-FFF2-40B4-BE49-F238E27FC236}">
                <a16:creationId xmlns:a16="http://schemas.microsoft.com/office/drawing/2014/main" id="{19B11FCF-D665-1F4B-8C88-047BD195D5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268761"/>
            <a:ext cx="9144000" cy="5166143"/>
          </a:xfrm>
          <a:prstGeom prst="rect">
            <a:avLst/>
          </a:prstGeom>
        </p:spPr>
      </p:pic>
      <p:sp>
        <p:nvSpPr>
          <p:cNvPr id="9" name="Rectangle 8">
            <a:extLst>
              <a:ext uri="{FF2B5EF4-FFF2-40B4-BE49-F238E27FC236}">
                <a16:creationId xmlns:a16="http://schemas.microsoft.com/office/drawing/2014/main" id="{05690DBC-FF03-B14C-98A3-28E3E87DD815}"/>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5"/>
              </a:rPr>
              <a:t>https://tinyurl.com/aintpupython101</a:t>
            </a:r>
            <a:endParaRPr lang="en-US" dirty="0">
              <a:hlinkClick r:id="rId6"/>
            </a:endParaRPr>
          </a:p>
        </p:txBody>
      </p:sp>
    </p:spTree>
    <p:extLst>
      <p:ext uri="{BB962C8B-B14F-4D97-AF65-F5344CB8AC3E}">
        <p14:creationId xmlns:p14="http://schemas.microsoft.com/office/powerpoint/2010/main" val="426033333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186</a:t>
            </a:fld>
            <a:endParaRPr lang="en-US"/>
          </a:p>
        </p:txBody>
      </p:sp>
      <p:sp>
        <p:nvSpPr>
          <p:cNvPr id="9" name="Title 1">
            <a:extLst>
              <a:ext uri="{FF2B5EF4-FFF2-40B4-BE49-F238E27FC236}">
                <a16:creationId xmlns:a16="http://schemas.microsoft.com/office/drawing/2014/main" id="{947B0BFA-42C5-EA40-A731-7028995E2CF9}"/>
              </a:ext>
            </a:extLst>
          </p:cNvPr>
          <p:cNvSpPr txBox="1">
            <a:spLocks/>
          </p:cNvSpPr>
          <p:nvPr/>
        </p:nvSpPr>
        <p:spPr bwMode="auto">
          <a:xfrm>
            <a:off x="1981200" y="1"/>
            <a:ext cx="8229600" cy="6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solidFill>
                  <a:schemeClr val="accent1"/>
                </a:solidFill>
              </a:rPr>
              <a:t>Python in Google Colab (Python101)</a:t>
            </a:r>
            <a:endParaRPr lang="en-US" dirty="0">
              <a:solidFill>
                <a:schemeClr val="accent1"/>
              </a:solidFill>
            </a:endParaRPr>
          </a:p>
        </p:txBody>
      </p:sp>
      <p:sp>
        <p:nvSpPr>
          <p:cNvPr id="10" name="Rectangle 9">
            <a:extLst>
              <a:ext uri="{FF2B5EF4-FFF2-40B4-BE49-F238E27FC236}">
                <a16:creationId xmlns:a16="http://schemas.microsoft.com/office/drawing/2014/main" id="{4E2142D2-3D74-E746-AF4F-F845C8CB7B98}"/>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688555BB-BBA1-FC4B-8130-DD23478D3444}"/>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3"/>
              </a:rPr>
              <a:t>https://tinyurl.com/aintpupython101</a:t>
            </a:r>
            <a:endParaRPr lang="en-US" dirty="0">
              <a:hlinkClick r:id="rId4"/>
            </a:endParaRPr>
          </a:p>
        </p:txBody>
      </p:sp>
      <p:pic>
        <p:nvPicPr>
          <p:cNvPr id="3" name="Picture 2">
            <a:extLst>
              <a:ext uri="{FF2B5EF4-FFF2-40B4-BE49-F238E27FC236}">
                <a16:creationId xmlns:a16="http://schemas.microsoft.com/office/drawing/2014/main" id="{8CF7CDA9-6399-F646-A50F-06DDCCF82C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0" y="1196752"/>
            <a:ext cx="9144000" cy="5135868"/>
          </a:xfrm>
          <a:prstGeom prst="rect">
            <a:avLst/>
          </a:prstGeom>
        </p:spPr>
      </p:pic>
    </p:spTree>
    <p:extLst>
      <p:ext uri="{BB962C8B-B14F-4D97-AF65-F5344CB8AC3E}">
        <p14:creationId xmlns:p14="http://schemas.microsoft.com/office/powerpoint/2010/main" val="416847048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187</a:t>
            </a:fld>
            <a:endParaRPr lang="en-US"/>
          </a:p>
        </p:txBody>
      </p:sp>
      <p:sp>
        <p:nvSpPr>
          <p:cNvPr id="9" name="Title 1">
            <a:extLst>
              <a:ext uri="{FF2B5EF4-FFF2-40B4-BE49-F238E27FC236}">
                <a16:creationId xmlns:a16="http://schemas.microsoft.com/office/drawing/2014/main" id="{947B0BFA-42C5-EA40-A731-7028995E2CF9}"/>
              </a:ext>
            </a:extLst>
          </p:cNvPr>
          <p:cNvSpPr txBox="1">
            <a:spLocks/>
          </p:cNvSpPr>
          <p:nvPr/>
        </p:nvSpPr>
        <p:spPr bwMode="auto">
          <a:xfrm>
            <a:off x="1981200" y="1"/>
            <a:ext cx="8229600" cy="6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solidFill>
                  <a:schemeClr val="accent1"/>
                </a:solidFill>
              </a:rPr>
              <a:t>Python in Google Colab (Python101)</a:t>
            </a:r>
            <a:endParaRPr lang="en-US" dirty="0">
              <a:solidFill>
                <a:schemeClr val="accent1"/>
              </a:solidFill>
            </a:endParaRPr>
          </a:p>
        </p:txBody>
      </p:sp>
      <p:sp>
        <p:nvSpPr>
          <p:cNvPr id="10" name="Rectangle 9">
            <a:extLst>
              <a:ext uri="{FF2B5EF4-FFF2-40B4-BE49-F238E27FC236}">
                <a16:creationId xmlns:a16="http://schemas.microsoft.com/office/drawing/2014/main" id="{4E2142D2-3D74-E746-AF4F-F845C8CB7B98}"/>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688555BB-BBA1-FC4B-8130-DD23478D3444}"/>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3"/>
              </a:rPr>
              <a:t>https://tinyurl.com/aintpupython101</a:t>
            </a:r>
            <a:endParaRPr lang="en-US" dirty="0">
              <a:hlinkClick r:id="rId4"/>
            </a:endParaRPr>
          </a:p>
        </p:txBody>
      </p:sp>
      <p:pic>
        <p:nvPicPr>
          <p:cNvPr id="5" name="Picture 4">
            <a:extLst>
              <a:ext uri="{FF2B5EF4-FFF2-40B4-BE49-F238E27FC236}">
                <a16:creationId xmlns:a16="http://schemas.microsoft.com/office/drawing/2014/main" id="{B0B2F26F-C006-394E-AE35-40A1B9C394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0" y="1268760"/>
            <a:ext cx="9144000" cy="5087962"/>
          </a:xfrm>
          <a:prstGeom prst="rect">
            <a:avLst/>
          </a:prstGeom>
        </p:spPr>
      </p:pic>
    </p:spTree>
    <p:extLst>
      <p:ext uri="{BB962C8B-B14F-4D97-AF65-F5344CB8AC3E}">
        <p14:creationId xmlns:p14="http://schemas.microsoft.com/office/powerpoint/2010/main" val="36493105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188</a:t>
            </a:fld>
            <a:endParaRPr lang="en-US"/>
          </a:p>
        </p:txBody>
      </p:sp>
      <p:sp>
        <p:nvSpPr>
          <p:cNvPr id="9" name="Title 1">
            <a:extLst>
              <a:ext uri="{FF2B5EF4-FFF2-40B4-BE49-F238E27FC236}">
                <a16:creationId xmlns:a16="http://schemas.microsoft.com/office/drawing/2014/main" id="{947B0BFA-42C5-EA40-A731-7028995E2CF9}"/>
              </a:ext>
            </a:extLst>
          </p:cNvPr>
          <p:cNvSpPr txBox="1">
            <a:spLocks/>
          </p:cNvSpPr>
          <p:nvPr/>
        </p:nvSpPr>
        <p:spPr bwMode="auto">
          <a:xfrm>
            <a:off x="1981200" y="1"/>
            <a:ext cx="8229600" cy="66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solidFill>
                  <a:schemeClr val="accent1"/>
                </a:solidFill>
              </a:rPr>
              <a:t>Python in Google Colab (Python101)</a:t>
            </a:r>
            <a:endParaRPr lang="en-US" dirty="0">
              <a:solidFill>
                <a:schemeClr val="accent1"/>
              </a:solidFill>
            </a:endParaRPr>
          </a:p>
        </p:txBody>
      </p:sp>
      <p:sp>
        <p:nvSpPr>
          <p:cNvPr id="10" name="Rectangle 9">
            <a:extLst>
              <a:ext uri="{FF2B5EF4-FFF2-40B4-BE49-F238E27FC236}">
                <a16:creationId xmlns:a16="http://schemas.microsoft.com/office/drawing/2014/main" id="{4E2142D2-3D74-E746-AF4F-F845C8CB7B98}"/>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688555BB-BBA1-FC4B-8130-DD23478D3444}"/>
              </a:ext>
            </a:extLst>
          </p:cNvPr>
          <p:cNvSpPr/>
          <p:nvPr/>
        </p:nvSpPr>
        <p:spPr>
          <a:xfrm>
            <a:off x="4253189" y="6488668"/>
            <a:ext cx="3682611" cy="369332"/>
          </a:xfrm>
          <a:prstGeom prst="rect">
            <a:avLst/>
          </a:prstGeom>
        </p:spPr>
        <p:txBody>
          <a:bodyPr wrap="none">
            <a:spAutoFit/>
          </a:bodyPr>
          <a:lstStyle/>
          <a:p>
            <a:pPr algn="ctr"/>
            <a:r>
              <a:rPr lang="en-US" altLang="zh-TW" dirty="0">
                <a:latin typeface="Calibri" charset="0"/>
                <a:ea typeface="標楷體" charset="-120"/>
                <a:hlinkClick r:id="rId3"/>
              </a:rPr>
              <a:t>https://tinyurl.com/aintpupython101</a:t>
            </a:r>
            <a:endParaRPr lang="en-US" dirty="0">
              <a:hlinkClick r:id="rId4"/>
            </a:endParaRPr>
          </a:p>
        </p:txBody>
      </p:sp>
      <p:pic>
        <p:nvPicPr>
          <p:cNvPr id="3" name="Picture 2">
            <a:extLst>
              <a:ext uri="{FF2B5EF4-FFF2-40B4-BE49-F238E27FC236}">
                <a16:creationId xmlns:a16="http://schemas.microsoft.com/office/drawing/2014/main" id="{8AB8C62C-ACB3-FB45-8D3F-8CA30E243F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0" y="1268760"/>
            <a:ext cx="9144000" cy="4977756"/>
          </a:xfrm>
          <a:prstGeom prst="rect">
            <a:avLst/>
          </a:prstGeom>
        </p:spPr>
      </p:pic>
    </p:spTree>
    <p:extLst>
      <p:ext uri="{BB962C8B-B14F-4D97-AF65-F5344CB8AC3E}">
        <p14:creationId xmlns:p14="http://schemas.microsoft.com/office/powerpoint/2010/main" val="178247648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189</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471488" y="1"/>
            <a:ext cx="1097280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4EB0BA86-462D-B24B-838C-66BDFEC191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268760"/>
            <a:ext cx="9144000" cy="5118340"/>
          </a:xfrm>
          <a:prstGeom prst="rect">
            <a:avLst/>
          </a:prstGeom>
        </p:spPr>
      </p:pic>
      <p:sp>
        <p:nvSpPr>
          <p:cNvPr id="2" name="Rectangle 1">
            <a:extLst>
              <a:ext uri="{FF2B5EF4-FFF2-40B4-BE49-F238E27FC236}">
                <a16:creationId xmlns:a16="http://schemas.microsoft.com/office/drawing/2014/main" id="{52623E89-E55F-2140-81C3-F234817E058D}"/>
              </a:ext>
            </a:extLst>
          </p:cNvPr>
          <p:cNvSpPr/>
          <p:nvPr/>
        </p:nvSpPr>
        <p:spPr>
          <a:xfrm>
            <a:off x="4214716" y="6480691"/>
            <a:ext cx="3762568" cy="369332"/>
          </a:xfrm>
          <a:prstGeom prst="rect">
            <a:avLst/>
          </a:prstGeom>
        </p:spPr>
        <p:txBody>
          <a:bodyPr wrap="none">
            <a:spAutoFit/>
          </a:bodyPr>
          <a:lstStyle/>
          <a:p>
            <a:pPr algn="ctr"/>
            <a:r>
              <a:rPr lang="en-US" dirty="0">
                <a:hlinkClick r:id="rId5"/>
              </a:rPr>
              <a:t>https://tinyurl.com/aintpupython101</a:t>
            </a:r>
            <a:endParaRPr lang="en-US" dirty="0"/>
          </a:p>
        </p:txBody>
      </p:sp>
    </p:spTree>
    <p:extLst>
      <p:ext uri="{BB962C8B-B14F-4D97-AF65-F5344CB8AC3E}">
        <p14:creationId xmlns:p14="http://schemas.microsoft.com/office/powerpoint/2010/main" val="45121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AI for Text Analytics</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19</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6" name="Picture 5">
            <a:extLst>
              <a:ext uri="{FF2B5EF4-FFF2-40B4-BE49-F238E27FC236}">
                <a16:creationId xmlns:a16="http://schemas.microsoft.com/office/drawing/2014/main" id="{3EE45F35-0B27-5847-A87F-1E0B7A42FF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248" y="764705"/>
            <a:ext cx="8453216" cy="5855671"/>
          </a:xfrm>
          <a:prstGeom prst="rect">
            <a:avLst/>
          </a:prstGeom>
        </p:spPr>
      </p:pic>
    </p:spTree>
    <p:extLst>
      <p:ext uri="{BB962C8B-B14F-4D97-AF65-F5344CB8AC3E}">
        <p14:creationId xmlns:p14="http://schemas.microsoft.com/office/powerpoint/2010/main" val="29469134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190</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871537" y="1"/>
            <a:ext cx="10472737"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8D05E5C7-E460-0C4C-97FE-660D5C4945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6007" y="1120463"/>
            <a:ext cx="6868962" cy="5399401"/>
          </a:xfrm>
          <a:prstGeom prst="rect">
            <a:avLst/>
          </a:prstGeom>
        </p:spPr>
      </p:pic>
      <p:sp>
        <p:nvSpPr>
          <p:cNvPr id="9" name="Rectangle 8">
            <a:extLst>
              <a:ext uri="{FF2B5EF4-FFF2-40B4-BE49-F238E27FC236}">
                <a16:creationId xmlns:a16="http://schemas.microsoft.com/office/drawing/2014/main" id="{33EC3598-A4E8-164C-B1E5-CB4100F6EF3C}"/>
              </a:ext>
            </a:extLst>
          </p:cNvPr>
          <p:cNvSpPr/>
          <p:nvPr/>
        </p:nvSpPr>
        <p:spPr>
          <a:xfrm>
            <a:off x="4214716" y="6480691"/>
            <a:ext cx="3762568" cy="369332"/>
          </a:xfrm>
          <a:prstGeom prst="rect">
            <a:avLst/>
          </a:prstGeom>
        </p:spPr>
        <p:txBody>
          <a:bodyPr wrap="none">
            <a:spAutoFit/>
          </a:bodyPr>
          <a:lstStyle/>
          <a:p>
            <a:pPr algn="ctr"/>
            <a:r>
              <a:rPr lang="en-US" dirty="0">
                <a:hlinkClick r:id="rId5"/>
              </a:rPr>
              <a:t>https://tinyurl.com/aintpupython101</a:t>
            </a:r>
            <a:endParaRPr lang="en-US" dirty="0"/>
          </a:p>
        </p:txBody>
      </p:sp>
    </p:spTree>
    <p:extLst>
      <p:ext uri="{BB962C8B-B14F-4D97-AF65-F5344CB8AC3E}">
        <p14:creationId xmlns:p14="http://schemas.microsoft.com/office/powerpoint/2010/main" val="206942082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191</a:t>
            </a:fld>
            <a:endParaRPr lang="en-US"/>
          </a:p>
        </p:txBody>
      </p:sp>
      <p:sp>
        <p:nvSpPr>
          <p:cNvPr id="9" name="Title 1">
            <a:extLst>
              <a:ext uri="{FF2B5EF4-FFF2-40B4-BE49-F238E27FC236}">
                <a16:creationId xmlns:a16="http://schemas.microsoft.com/office/drawing/2014/main" id="{9B457DE9-E23C-1449-8AD1-E2776DCFF9D8}"/>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72E54BE5-B3AD-944A-92EF-F24B55593186}"/>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pic>
        <p:nvPicPr>
          <p:cNvPr id="5" name="Picture 4">
            <a:extLst>
              <a:ext uri="{FF2B5EF4-FFF2-40B4-BE49-F238E27FC236}">
                <a16:creationId xmlns:a16="http://schemas.microsoft.com/office/drawing/2014/main" id="{253F0971-13B4-AD4D-9627-72E9DF655B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268761"/>
            <a:ext cx="9144000" cy="5084815"/>
          </a:xfrm>
          <a:prstGeom prst="rect">
            <a:avLst/>
          </a:prstGeom>
        </p:spPr>
      </p:pic>
      <p:sp>
        <p:nvSpPr>
          <p:cNvPr id="2" name="Rectangle 1">
            <a:extLst>
              <a:ext uri="{FF2B5EF4-FFF2-40B4-BE49-F238E27FC236}">
                <a16:creationId xmlns:a16="http://schemas.microsoft.com/office/drawing/2014/main" id="{D9D5E60B-440A-E84A-A694-9D3EA5B2C550}"/>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4"/>
              </a:rPr>
              <a:t>https://tinyurl.com/aintpupython101</a:t>
            </a:r>
            <a:endParaRPr lang="en-US" sz="2000" dirty="0"/>
          </a:p>
        </p:txBody>
      </p:sp>
    </p:spTree>
    <p:extLst>
      <p:ext uri="{BB962C8B-B14F-4D97-AF65-F5344CB8AC3E}">
        <p14:creationId xmlns:p14="http://schemas.microsoft.com/office/powerpoint/2010/main" val="38552570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192</a:t>
            </a:fld>
            <a:endParaRPr lang="en-US"/>
          </a:p>
        </p:txBody>
      </p:sp>
      <p:pic>
        <p:nvPicPr>
          <p:cNvPr id="12" name="Picture 11">
            <a:extLst>
              <a:ext uri="{FF2B5EF4-FFF2-40B4-BE49-F238E27FC236}">
                <a16:creationId xmlns:a16="http://schemas.microsoft.com/office/drawing/2014/main" id="{CC7E03CC-382C-2640-A25F-79737610E5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298524"/>
            <a:ext cx="9144000" cy="5154812"/>
          </a:xfrm>
          <a:prstGeom prst="rect">
            <a:avLst/>
          </a:prstGeom>
        </p:spPr>
      </p:pic>
      <p:sp>
        <p:nvSpPr>
          <p:cNvPr id="7" name="Rectangle 6">
            <a:extLst>
              <a:ext uri="{FF2B5EF4-FFF2-40B4-BE49-F238E27FC236}">
                <a16:creationId xmlns:a16="http://schemas.microsoft.com/office/drawing/2014/main" id="{576B300B-0D4F-7843-B09C-24DF0E4381C8}"/>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92F6CC45-030C-EE44-A874-80E10E95A369}"/>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3" name="Rectangle 12">
            <a:extLst>
              <a:ext uri="{FF2B5EF4-FFF2-40B4-BE49-F238E27FC236}">
                <a16:creationId xmlns:a16="http://schemas.microsoft.com/office/drawing/2014/main" id="{3556FE22-D3F6-8541-9CA1-FF2BC60F5AB8}"/>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269336436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193</a:t>
            </a:fld>
            <a:endParaRPr lang="zh-TW" altLang="en-US"/>
          </a:p>
        </p:txBody>
      </p:sp>
      <p:pic>
        <p:nvPicPr>
          <p:cNvPr id="6" name="Picture 5">
            <a:extLst>
              <a:ext uri="{FF2B5EF4-FFF2-40B4-BE49-F238E27FC236}">
                <a16:creationId xmlns:a16="http://schemas.microsoft.com/office/drawing/2014/main" id="{4291F567-29B2-D240-8E3E-75D0696061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196752"/>
            <a:ext cx="9144000" cy="5084850"/>
          </a:xfrm>
          <a:prstGeom prst="rect">
            <a:avLst/>
          </a:prstGeom>
        </p:spPr>
      </p:pic>
      <p:sp>
        <p:nvSpPr>
          <p:cNvPr id="7" name="Rectangle 6">
            <a:extLst>
              <a:ext uri="{FF2B5EF4-FFF2-40B4-BE49-F238E27FC236}">
                <a16:creationId xmlns:a16="http://schemas.microsoft.com/office/drawing/2014/main" id="{D9700D1A-C459-0C4E-B25A-EBABB946D374}"/>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84AE0497-81FE-574B-8BEB-BFC47F99788C}"/>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138CEA3D-81FE-C845-9480-D1D76A5A3ED5}"/>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27533751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194</a:t>
            </a:fld>
            <a:endParaRPr lang="zh-TW" altLang="en-US"/>
          </a:p>
        </p:txBody>
      </p:sp>
      <p:pic>
        <p:nvPicPr>
          <p:cNvPr id="3" name="Picture 2">
            <a:extLst>
              <a:ext uri="{FF2B5EF4-FFF2-40B4-BE49-F238E27FC236}">
                <a16:creationId xmlns:a16="http://schemas.microsoft.com/office/drawing/2014/main" id="{2EF9FD78-4D30-B64F-B7DD-F3EF2331ED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296173"/>
            <a:ext cx="9144000" cy="4995604"/>
          </a:xfrm>
          <a:prstGeom prst="rect">
            <a:avLst/>
          </a:prstGeom>
        </p:spPr>
      </p:pic>
      <p:sp>
        <p:nvSpPr>
          <p:cNvPr id="7" name="Rectangle 6">
            <a:extLst>
              <a:ext uri="{FF2B5EF4-FFF2-40B4-BE49-F238E27FC236}">
                <a16:creationId xmlns:a16="http://schemas.microsoft.com/office/drawing/2014/main" id="{1A511937-240E-7A4F-BB6F-99D64A9B6EB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FE549AF7-7C87-9540-AB2D-9170EA1374E8}"/>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C23F279D-DD91-AE49-A2B6-F9AE96EA89C4}"/>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32152013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195</a:t>
            </a:fld>
            <a:endParaRPr lang="zh-TW" altLang="en-US"/>
          </a:p>
        </p:txBody>
      </p:sp>
      <p:pic>
        <p:nvPicPr>
          <p:cNvPr id="3" name="Picture 2">
            <a:extLst>
              <a:ext uri="{FF2B5EF4-FFF2-40B4-BE49-F238E27FC236}">
                <a16:creationId xmlns:a16="http://schemas.microsoft.com/office/drawing/2014/main" id="{13F0DFA3-0CF9-624D-8ED9-37D9D38FF4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1368431"/>
            <a:ext cx="9144000" cy="4782101"/>
          </a:xfrm>
          <a:prstGeom prst="rect">
            <a:avLst/>
          </a:prstGeom>
        </p:spPr>
      </p:pic>
      <p:sp>
        <p:nvSpPr>
          <p:cNvPr id="7" name="Rectangle 6">
            <a:extLst>
              <a:ext uri="{FF2B5EF4-FFF2-40B4-BE49-F238E27FC236}">
                <a16:creationId xmlns:a16="http://schemas.microsoft.com/office/drawing/2014/main" id="{89706F60-0310-1343-8866-82E125CB88C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8DB3BDB4-2B05-3F45-8ED2-87F172FB4637}"/>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A623E775-F14E-994E-A520-EC5C1D467400}"/>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171210591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196</a:t>
            </a:fld>
            <a:endParaRPr lang="zh-TW" altLang="en-US"/>
          </a:p>
        </p:txBody>
      </p:sp>
      <p:pic>
        <p:nvPicPr>
          <p:cNvPr id="12" name="Picture 11">
            <a:extLst>
              <a:ext uri="{FF2B5EF4-FFF2-40B4-BE49-F238E27FC236}">
                <a16:creationId xmlns:a16="http://schemas.microsoft.com/office/drawing/2014/main" id="{504FABAB-AE71-B548-B558-7B456385A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509328"/>
            <a:ext cx="9144000" cy="4655976"/>
          </a:xfrm>
          <a:prstGeom prst="rect">
            <a:avLst/>
          </a:prstGeom>
        </p:spPr>
      </p:pic>
      <p:sp>
        <p:nvSpPr>
          <p:cNvPr id="7" name="Rectangle 6">
            <a:extLst>
              <a:ext uri="{FF2B5EF4-FFF2-40B4-BE49-F238E27FC236}">
                <a16:creationId xmlns:a16="http://schemas.microsoft.com/office/drawing/2014/main" id="{1358173D-8093-404A-BD77-4DFDC9E26026}"/>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C55DA1E0-14D3-784A-AA39-62F7CF304B9F}"/>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3" name="Rectangle 12">
            <a:extLst>
              <a:ext uri="{FF2B5EF4-FFF2-40B4-BE49-F238E27FC236}">
                <a16:creationId xmlns:a16="http://schemas.microsoft.com/office/drawing/2014/main" id="{FA873BF8-BA6A-A64E-B984-CC066C4ABB98}"/>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9267424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197</a:t>
            </a:fld>
            <a:endParaRPr lang="zh-TW" altLang="en-US"/>
          </a:p>
        </p:txBody>
      </p:sp>
      <p:pic>
        <p:nvPicPr>
          <p:cNvPr id="5" name="Picture 4">
            <a:extLst>
              <a:ext uri="{FF2B5EF4-FFF2-40B4-BE49-F238E27FC236}">
                <a16:creationId xmlns:a16="http://schemas.microsoft.com/office/drawing/2014/main" id="{271E183F-9AAA-924A-8131-1BB20185B7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2191" y="1065717"/>
            <a:ext cx="9144000" cy="5084815"/>
          </a:xfrm>
          <a:prstGeom prst="rect">
            <a:avLst/>
          </a:prstGeom>
        </p:spPr>
      </p:pic>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sp>
        <p:nvSpPr>
          <p:cNvPr id="11" name="Title 1">
            <a:extLst>
              <a:ext uri="{FF2B5EF4-FFF2-40B4-BE49-F238E27FC236}">
                <a16:creationId xmlns:a16="http://schemas.microsoft.com/office/drawing/2014/main" id="{E76723BC-D546-FC4A-963C-0E327E86AA5D}"/>
              </a:ext>
            </a:extLst>
          </p:cNvPr>
          <p:cNvSpPr>
            <a:spLocks noGrp="1"/>
          </p:cNvSpPr>
          <p:nvPr>
            <p:ph type="title"/>
          </p:nvPr>
        </p:nvSpPr>
        <p:spPr>
          <a:xfrm>
            <a:off x="488430" y="89357"/>
            <a:ext cx="11215140"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2" name="Rectangle 11">
            <a:extLst>
              <a:ext uri="{FF2B5EF4-FFF2-40B4-BE49-F238E27FC236}">
                <a16:creationId xmlns:a16="http://schemas.microsoft.com/office/drawing/2014/main" id="{0A834EB3-74AA-AD44-BF1D-85EC22078062}"/>
              </a:ext>
            </a:extLst>
          </p:cNvPr>
          <p:cNvSpPr/>
          <p:nvPr/>
        </p:nvSpPr>
        <p:spPr>
          <a:xfrm>
            <a:off x="1631504" y="662843"/>
            <a:ext cx="8928992" cy="369332"/>
          </a:xfrm>
          <a:prstGeom prst="rect">
            <a:avLst/>
          </a:prstGeom>
        </p:spPr>
        <p:txBody>
          <a:bodyPr wrap="square">
            <a:spAutoFit/>
          </a:bodyPr>
          <a:lstStyle/>
          <a:p>
            <a:pPr algn="ctr"/>
            <a:r>
              <a:rPr lang="en-US" dirty="0">
                <a:hlinkClick r:id="rId4"/>
              </a:rPr>
              <a:t>https://colab.research.google.com/drive/1FEG6DnGvwfUbeo4zJ1zTunjMqf2RkCrT</a:t>
            </a:r>
            <a:endParaRPr lang="en-US" dirty="0"/>
          </a:p>
        </p:txBody>
      </p:sp>
    </p:spTree>
    <p:extLst>
      <p:ext uri="{BB962C8B-B14F-4D97-AF65-F5344CB8AC3E}">
        <p14:creationId xmlns:p14="http://schemas.microsoft.com/office/powerpoint/2010/main" val="322490920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Summary</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00113" y="1207096"/>
            <a:ext cx="10501312" cy="5030217"/>
          </a:xfrm>
        </p:spPr>
        <p:txBody>
          <a:bodyPr>
            <a:normAutofit/>
          </a:bodyPr>
          <a:lstStyle/>
          <a:p>
            <a:r>
              <a:rPr lang="en-US" sz="3600" dirty="0"/>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198</a:t>
            </a:fld>
            <a:endParaRPr lang="zh-TW" altLang="en-US"/>
          </a:p>
        </p:txBody>
      </p:sp>
    </p:spTree>
    <p:extLst>
      <p:ext uri="{BB962C8B-B14F-4D97-AF65-F5344CB8AC3E}">
        <p14:creationId xmlns:p14="http://schemas.microsoft.com/office/powerpoint/2010/main" val="303247158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F70-8938-FB4A-954F-072E275BE862}"/>
              </a:ext>
            </a:extLst>
          </p:cNvPr>
          <p:cNvSpPr>
            <a:spLocks noGrp="1"/>
          </p:cNvSpPr>
          <p:nvPr>
            <p:ph type="title"/>
          </p:nvPr>
        </p:nvSpPr>
        <p:spPr>
          <a:xfrm>
            <a:off x="1026695" y="44624"/>
            <a:ext cx="10133102" cy="907306"/>
          </a:xfrm>
        </p:spPr>
        <p:txBody>
          <a:bodyPr/>
          <a:lstStyle/>
          <a:p>
            <a:r>
              <a:rPr lang="en-US" altLang="zh-TW" dirty="0">
                <a:solidFill>
                  <a:schemeClr val="tx2"/>
                </a:solidFill>
              </a:rPr>
              <a:t>References</a:t>
            </a:r>
            <a:endParaRPr lang="en-US" dirty="0">
              <a:solidFill>
                <a:schemeClr val="tx2"/>
              </a:solidFill>
            </a:endParaRPr>
          </a:p>
        </p:txBody>
      </p:sp>
      <p:sp>
        <p:nvSpPr>
          <p:cNvPr id="3" name="Content Placeholder 2">
            <a:extLst>
              <a:ext uri="{FF2B5EF4-FFF2-40B4-BE49-F238E27FC236}">
                <a16:creationId xmlns:a16="http://schemas.microsoft.com/office/drawing/2014/main" id="{0BF9B6D8-C75A-8144-8E1A-6A08EAB1DA20}"/>
              </a:ext>
            </a:extLst>
          </p:cNvPr>
          <p:cNvSpPr>
            <a:spLocks noGrp="1"/>
          </p:cNvSpPr>
          <p:nvPr>
            <p:ph idx="1"/>
          </p:nvPr>
        </p:nvSpPr>
        <p:spPr>
          <a:xfrm>
            <a:off x="527538" y="951930"/>
            <a:ext cx="11060724" cy="5789439"/>
          </a:xfrm>
        </p:spPr>
        <p:txBody>
          <a:bodyPr>
            <a:noAutofit/>
          </a:bodyPr>
          <a:lstStyle/>
          <a:p>
            <a:pPr marL="228600" indent="-228600">
              <a:spcAft>
                <a:spcPts val="300"/>
              </a:spcAft>
            </a:pPr>
            <a:r>
              <a:rPr lang="en-US" altLang="zh-TW" sz="1200" b="0" dirty="0"/>
              <a:t>Stuart Russell and Peter </a:t>
            </a:r>
            <a:r>
              <a:rPr lang="en-US" altLang="zh-TW" sz="1200" b="0" dirty="0" err="1"/>
              <a:t>Norvig</a:t>
            </a:r>
            <a:r>
              <a:rPr lang="en-US" altLang="zh-TW" sz="1200" b="0" dirty="0"/>
              <a:t> (2020), Artificial Intelligence: A Modern Approach, 4th Edition, Pearson.</a:t>
            </a:r>
          </a:p>
          <a:p>
            <a:pPr marL="228600" indent="-228600">
              <a:spcAft>
                <a:spcPts val="300"/>
              </a:spcAft>
            </a:pPr>
            <a:r>
              <a:rPr lang="en-US" altLang="zh-TW" sz="1200" b="0" dirty="0" err="1"/>
              <a:t>Aurélien</a:t>
            </a:r>
            <a:r>
              <a:rPr lang="en-US" altLang="zh-TW" sz="1200" b="0" dirty="0"/>
              <a:t> </a:t>
            </a:r>
            <a:r>
              <a:rPr lang="en-US" altLang="zh-TW" sz="1200" b="0" dirty="0" err="1"/>
              <a:t>Géron</a:t>
            </a:r>
            <a:r>
              <a:rPr lang="en-US" altLang="zh-TW" sz="1200" b="0" dirty="0"/>
              <a:t> (2019), Hands-On Machine Learning with Scikit-Learn, </a:t>
            </a:r>
            <a:r>
              <a:rPr lang="en-US" altLang="zh-TW" sz="1200" b="0" dirty="0" err="1"/>
              <a:t>Keras</a:t>
            </a:r>
            <a:r>
              <a:rPr lang="en-US" altLang="zh-TW" sz="1200" b="0" dirty="0"/>
              <a:t>, and TensorFlow: Concepts, Tools, and Techniques to Build Intelligent Systems, 2nd Edition, O’Reilly Media.</a:t>
            </a:r>
          </a:p>
          <a:p>
            <a:pPr marL="228600" indent="-228600">
              <a:spcAft>
                <a:spcPts val="300"/>
              </a:spcAft>
            </a:pPr>
            <a:r>
              <a:rPr lang="en-US" sz="1200" b="0" dirty="0"/>
              <a:t>Steven </a:t>
            </a:r>
            <a:r>
              <a:rPr lang="en-US" sz="1200" b="0" dirty="0" err="1"/>
              <a:t>D'Ascoli</a:t>
            </a:r>
            <a:r>
              <a:rPr lang="en-US" sz="1200" b="0" dirty="0"/>
              <a:t> (2022), Artificial Intelligence and Deep Learning with Python:  Every Line of Code Explained For Readers New to AI and New to Python, Independently published.</a:t>
            </a:r>
          </a:p>
          <a:p>
            <a:pPr marL="228600" indent="-228600">
              <a:spcAft>
                <a:spcPts val="300"/>
              </a:spcAft>
            </a:pPr>
            <a:r>
              <a:rPr lang="en-US" sz="1200" b="0" dirty="0" err="1"/>
              <a:t>Nithin</a:t>
            </a:r>
            <a:r>
              <a:rPr lang="en-US" sz="1200" b="0" dirty="0"/>
              <a:t> </a:t>
            </a:r>
            <a:r>
              <a:rPr lang="en-US" sz="1200" b="0" dirty="0" err="1"/>
              <a:t>Buduma</a:t>
            </a:r>
            <a:r>
              <a:rPr lang="en-US" sz="1200" b="0" dirty="0"/>
              <a:t>, Nikhil </a:t>
            </a:r>
            <a:r>
              <a:rPr lang="en-US" sz="1200" b="0" dirty="0" err="1"/>
              <a:t>Buduma</a:t>
            </a:r>
            <a:r>
              <a:rPr lang="en-US" sz="1200" b="0" dirty="0"/>
              <a:t>, Joe Papa (2022), Fundamentals of Deep Learning: Designing Next-Generation Machine Intelligence Algorithms, 2nd Edition, ‎O'Reilly Media.</a:t>
            </a:r>
          </a:p>
          <a:p>
            <a:pPr marL="228600" indent="-228600">
              <a:spcAft>
                <a:spcPts val="300"/>
              </a:spcAft>
            </a:pPr>
            <a:r>
              <a:rPr lang="en-US" sz="1200" b="0" dirty="0" err="1"/>
              <a:t>Dipanjan</a:t>
            </a:r>
            <a:r>
              <a:rPr lang="en-US" sz="1200" b="0" dirty="0"/>
              <a:t> Sarkar (2019), Text Analytics with Python: A Practitioner’s Guide to Natural Language Processing, Second Edition. </a:t>
            </a:r>
            <a:r>
              <a:rPr lang="en-US" sz="1200" b="0" dirty="0" err="1"/>
              <a:t>APress</a:t>
            </a:r>
            <a:r>
              <a:rPr lang="en-US" sz="1200" b="0" dirty="0"/>
              <a:t>. https://</a:t>
            </a:r>
            <a:r>
              <a:rPr lang="en-US" sz="1200" b="0" dirty="0" err="1"/>
              <a:t>github.com</a:t>
            </a:r>
            <a:r>
              <a:rPr lang="en-US" sz="1200" b="0" dirty="0"/>
              <a:t>/</a:t>
            </a:r>
            <a:r>
              <a:rPr lang="en-US" sz="1200" b="0" dirty="0" err="1"/>
              <a:t>Apress</a:t>
            </a:r>
            <a:r>
              <a:rPr lang="en-US" sz="1200" b="0" dirty="0"/>
              <a:t>/text-analytics-w-python-2e</a:t>
            </a:r>
          </a:p>
          <a:p>
            <a:pPr marL="228600" indent="-228600">
              <a:spcAft>
                <a:spcPts val="300"/>
              </a:spcAft>
            </a:pPr>
            <a:r>
              <a:rPr lang="en-US" sz="1200" b="0" dirty="0"/>
              <a:t>Benjamin Bengfort, Rebecca </a:t>
            </a:r>
            <a:r>
              <a:rPr lang="en-US" sz="1200" b="0" dirty="0" err="1"/>
              <a:t>Bilbro</a:t>
            </a:r>
            <a:r>
              <a:rPr lang="en-US" sz="1200" b="0" dirty="0"/>
              <a:t>, and Tony Ojeda (2018), </a:t>
            </a:r>
            <a:br>
              <a:rPr lang="en-US" sz="1200" b="0" dirty="0"/>
            </a:br>
            <a:r>
              <a:rPr lang="en-US" sz="1200" b="0" dirty="0"/>
              <a:t>Applied Text Analysis with Python, O'Reilly Media.</a:t>
            </a:r>
            <a:br>
              <a:rPr lang="en-US" sz="1200" b="0" dirty="0"/>
            </a:br>
            <a:r>
              <a:rPr lang="en-US" sz="1200" b="0" dirty="0"/>
              <a:t>https://</a:t>
            </a:r>
            <a:r>
              <a:rPr lang="en-US" sz="1200" b="0" dirty="0" err="1"/>
              <a:t>www.oreilly.com</a:t>
            </a:r>
            <a:r>
              <a:rPr lang="en-US" sz="1200" b="0" dirty="0"/>
              <a:t>/library/view/applied-text-analysis/9781491963036/</a:t>
            </a:r>
          </a:p>
          <a:p>
            <a:pPr marL="228600" indent="-228600">
              <a:spcAft>
                <a:spcPts val="300"/>
              </a:spcAft>
            </a:pPr>
            <a:r>
              <a:rPr lang="en-US" sz="1200" b="0" dirty="0"/>
              <a:t>Daniel </a:t>
            </a:r>
            <a:r>
              <a:rPr lang="en-US" sz="1200" b="0" dirty="0" err="1"/>
              <a:t>Cer</a:t>
            </a:r>
            <a:r>
              <a:rPr lang="en-US" sz="1200" b="0" dirty="0"/>
              <a:t>, </a:t>
            </a:r>
            <a:r>
              <a:rPr lang="en-US" sz="1200" b="0" dirty="0" err="1"/>
              <a:t>Yinfei</a:t>
            </a:r>
            <a:r>
              <a:rPr lang="en-US" sz="1200" b="0" dirty="0"/>
              <a:t> Yang, Sheng-</a:t>
            </a:r>
            <a:r>
              <a:rPr lang="en-US" sz="1200" b="0" dirty="0" err="1"/>
              <a:t>yi</a:t>
            </a:r>
            <a:r>
              <a:rPr lang="en-US" sz="1200" b="0" dirty="0"/>
              <a:t> Kong, Nan Hua, Nicole </a:t>
            </a:r>
            <a:r>
              <a:rPr lang="en-US" sz="1200" b="0" dirty="0" err="1"/>
              <a:t>Limtiaco</a:t>
            </a:r>
            <a:r>
              <a:rPr lang="en-US" sz="1200" b="0" dirty="0"/>
              <a:t>, </a:t>
            </a:r>
            <a:r>
              <a:rPr lang="en-US" sz="1200" b="0" dirty="0" err="1"/>
              <a:t>Rhomni</a:t>
            </a:r>
            <a:r>
              <a:rPr lang="en-US" sz="1200" b="0" dirty="0"/>
              <a:t> St. John, Noah Constant, Mario Guajardo-</a:t>
            </a:r>
            <a:r>
              <a:rPr lang="en-US" sz="1200" b="0" dirty="0" err="1"/>
              <a:t>Céspedes</a:t>
            </a:r>
            <a:r>
              <a:rPr lang="en-US" sz="1200" b="0" dirty="0"/>
              <a:t>, Steve Yuan, Chris Tar, Yun-</a:t>
            </a:r>
            <a:r>
              <a:rPr lang="en-US" sz="1200" b="0" dirty="0" err="1"/>
              <a:t>Hsuan</a:t>
            </a:r>
            <a:r>
              <a:rPr lang="en-US" sz="1200" b="0" dirty="0"/>
              <a:t> Sung, Brian </a:t>
            </a:r>
            <a:r>
              <a:rPr lang="en-US" sz="1200" b="0" dirty="0" err="1"/>
              <a:t>Strope</a:t>
            </a:r>
            <a:r>
              <a:rPr lang="en-US" sz="1200" b="0" dirty="0"/>
              <a:t>, Ray Kurzweil (2018). Universal Sentence Encoder. arXiv:1803.11175.</a:t>
            </a:r>
          </a:p>
          <a:p>
            <a:pPr marL="228600" indent="-228600">
              <a:spcAft>
                <a:spcPts val="300"/>
              </a:spcAft>
            </a:pPr>
            <a:r>
              <a:rPr lang="en-US" sz="1200" b="0" dirty="0" err="1"/>
              <a:t>Yinfei</a:t>
            </a:r>
            <a:r>
              <a:rPr lang="en-US" sz="1200" b="0" dirty="0"/>
              <a:t> Yang, Daniel </a:t>
            </a:r>
            <a:r>
              <a:rPr lang="en-US" sz="1200" b="0" dirty="0" err="1"/>
              <a:t>Cer</a:t>
            </a:r>
            <a:r>
              <a:rPr lang="en-US" sz="1200" b="0" dirty="0"/>
              <a:t>, Amin Ahmad, Mandy Guo, Jax Law, Noah Constant, Gustavo Hernandez </a:t>
            </a:r>
            <a:r>
              <a:rPr lang="en-US" sz="1200" b="0" dirty="0" err="1"/>
              <a:t>Abrego</a:t>
            </a:r>
            <a:r>
              <a:rPr lang="en-US" sz="1200" b="0" dirty="0"/>
              <a:t> , Steve Yuan, Chris Tar, Yun-</a:t>
            </a:r>
            <a:r>
              <a:rPr lang="en-US" sz="1200" b="0" dirty="0" err="1"/>
              <a:t>hsuan</a:t>
            </a:r>
            <a:r>
              <a:rPr lang="en-US" sz="1200" b="0" dirty="0"/>
              <a:t> Sung, Ray Kurzweil (2019). Multilingual Universal Sentence Encoder for Semantic Retrieval.</a:t>
            </a:r>
          </a:p>
          <a:p>
            <a:pPr marL="228600" indent="-228600">
              <a:spcAft>
                <a:spcPts val="300"/>
              </a:spcAft>
            </a:pPr>
            <a:r>
              <a:rPr lang="en-US" sz="1200" b="0" dirty="0" err="1"/>
              <a:t>Xipeng</a:t>
            </a:r>
            <a:r>
              <a:rPr lang="en-US" sz="1200" b="0" dirty="0"/>
              <a:t> </a:t>
            </a:r>
            <a:r>
              <a:rPr lang="en-US" sz="1200" b="0" dirty="0" err="1"/>
              <a:t>Qiu</a:t>
            </a:r>
            <a:r>
              <a:rPr lang="en-US" sz="1200" b="0" dirty="0"/>
              <a:t>, </a:t>
            </a:r>
            <a:r>
              <a:rPr lang="en-US" sz="1200" b="0" dirty="0" err="1"/>
              <a:t>Tianxiang</a:t>
            </a:r>
            <a:r>
              <a:rPr lang="en-US" sz="1200" b="0" dirty="0"/>
              <a:t> Sun, </a:t>
            </a:r>
            <a:r>
              <a:rPr lang="en-US" sz="1200" b="0" dirty="0" err="1"/>
              <a:t>Yige</a:t>
            </a:r>
            <a:r>
              <a:rPr lang="en-US" sz="1200" b="0" dirty="0"/>
              <a:t> Xu, </a:t>
            </a:r>
            <a:r>
              <a:rPr lang="en-US" sz="1200" b="0" dirty="0" err="1"/>
              <a:t>Yunfan</a:t>
            </a:r>
            <a:r>
              <a:rPr lang="en-US" sz="1200" b="0" dirty="0"/>
              <a:t> Shao, Ning Dai, and </a:t>
            </a:r>
            <a:r>
              <a:rPr lang="en-US" sz="1200" b="0" dirty="0" err="1"/>
              <a:t>Xuanjing</a:t>
            </a:r>
            <a:r>
              <a:rPr lang="en-US" sz="1200" b="0" dirty="0"/>
              <a:t> Huang (2020). "Pre-trained Models for Natural Language Processing: A Survey." </a:t>
            </a:r>
            <a:r>
              <a:rPr lang="en-US" sz="1200" b="0" dirty="0" err="1"/>
              <a:t>arXiv</a:t>
            </a:r>
            <a:r>
              <a:rPr lang="en-US" sz="1200" b="0" dirty="0"/>
              <a:t> preprint arXiv:2003.08271.</a:t>
            </a:r>
          </a:p>
          <a:p>
            <a:pPr marL="228600" indent="-228600">
              <a:spcAft>
                <a:spcPts val="300"/>
              </a:spcAft>
            </a:pPr>
            <a:r>
              <a:rPr lang="en-US" sz="1200" b="0" dirty="0"/>
              <a:t>Jacob Devlin, Ming-Wei Chang, Kenton Lee, and Kristina Toutanova (2018). "Bert: Pre-training of deep bidirectional transformers for language understanding." </a:t>
            </a:r>
            <a:r>
              <a:rPr lang="en-US" sz="1200" b="0" dirty="0" err="1"/>
              <a:t>arXiv</a:t>
            </a:r>
            <a:r>
              <a:rPr lang="en-US" sz="1200" b="0" dirty="0"/>
              <a:t> preprint arXiv:1810.04805.</a:t>
            </a:r>
          </a:p>
          <a:p>
            <a:pPr marL="228600" indent="-228600">
              <a:spcAft>
                <a:spcPts val="300"/>
              </a:spcAft>
            </a:pPr>
            <a:r>
              <a:rPr lang="en-US" sz="1200" b="0" dirty="0"/>
              <a:t>Jay </a:t>
            </a:r>
            <a:r>
              <a:rPr lang="en-US" sz="1200" b="0" dirty="0" err="1"/>
              <a:t>Alammar</a:t>
            </a:r>
            <a:r>
              <a:rPr lang="en-US" sz="1200" b="0" dirty="0"/>
              <a:t> (2019), The Illustrated Transformer, http://</a:t>
            </a:r>
            <a:r>
              <a:rPr lang="en-US" sz="1200" b="0" dirty="0" err="1"/>
              <a:t>jalammar.github.io</a:t>
            </a:r>
            <a:r>
              <a:rPr lang="en-US" sz="1200" b="0" dirty="0"/>
              <a:t>/illustrated-transformer/</a:t>
            </a:r>
          </a:p>
          <a:p>
            <a:pPr marL="228600" indent="-228600">
              <a:spcAft>
                <a:spcPts val="300"/>
              </a:spcAft>
            </a:pPr>
            <a:r>
              <a:rPr lang="en-US" sz="1200" b="0" dirty="0"/>
              <a:t>Jay </a:t>
            </a:r>
            <a:r>
              <a:rPr lang="en-US" sz="1200" b="0" dirty="0" err="1"/>
              <a:t>Alammar</a:t>
            </a:r>
            <a:r>
              <a:rPr lang="en-US" sz="1200" b="0" dirty="0"/>
              <a:t> (2019), A Visual Guide to Using BERT for the First Time, </a:t>
            </a:r>
            <a:br>
              <a:rPr lang="en-US" sz="1200" b="0" dirty="0"/>
            </a:br>
            <a:r>
              <a:rPr lang="en-US" sz="1200" b="0" dirty="0"/>
              <a:t>http://</a:t>
            </a:r>
            <a:r>
              <a:rPr lang="en-US" sz="1200" b="0" dirty="0" err="1"/>
              <a:t>jalammar.github.io</a:t>
            </a:r>
            <a:r>
              <a:rPr lang="en-US" sz="1200" b="0" dirty="0"/>
              <a:t>/a-visual-guide-to-using-</a:t>
            </a:r>
            <a:r>
              <a:rPr lang="en-US" sz="1200" b="0" dirty="0" err="1"/>
              <a:t>bert</a:t>
            </a:r>
            <a:r>
              <a:rPr lang="en-US" sz="1200" b="0" dirty="0"/>
              <a:t>-for-the-first-time/</a:t>
            </a:r>
          </a:p>
          <a:p>
            <a:pPr marL="228600" indent="-228600">
              <a:spcAft>
                <a:spcPts val="300"/>
              </a:spcAft>
            </a:pPr>
            <a:r>
              <a:rPr lang="en-US" sz="1200" b="0" dirty="0"/>
              <a:t>Christopher </a:t>
            </a:r>
            <a:r>
              <a:rPr lang="en-US" sz="1200" b="0" dirty="0" err="1"/>
              <a:t>Olah</a:t>
            </a:r>
            <a:r>
              <a:rPr lang="en-US" sz="1200" b="0" dirty="0"/>
              <a:t>, (2015) Understanding LSTM Networks, http://</a:t>
            </a:r>
            <a:r>
              <a:rPr lang="en-US" sz="1200" b="0" dirty="0" err="1"/>
              <a:t>colah.github.io</a:t>
            </a:r>
            <a:r>
              <a:rPr lang="en-US" sz="1200" b="0" dirty="0"/>
              <a:t>/posts/2015-08-Understanding-LSTMs/</a:t>
            </a:r>
          </a:p>
          <a:p>
            <a:pPr marL="228600" indent="-228600">
              <a:spcAft>
                <a:spcPts val="300"/>
              </a:spcAft>
            </a:pPr>
            <a:r>
              <a:rPr lang="en-US" sz="1200" b="0" dirty="0" err="1"/>
              <a:t>HuggingFace</a:t>
            </a:r>
            <a:r>
              <a:rPr lang="en-US" sz="1200" b="0" dirty="0"/>
              <a:t> (2020), Transformers Notebook, https://</a:t>
            </a:r>
            <a:r>
              <a:rPr lang="en-US" sz="1200" b="0" dirty="0" err="1"/>
              <a:t>huggingface.co</a:t>
            </a:r>
            <a:r>
              <a:rPr lang="en-US" sz="1200" b="0" dirty="0"/>
              <a:t>/transformers/</a:t>
            </a:r>
            <a:r>
              <a:rPr lang="en-US" sz="1200" b="0" dirty="0" err="1"/>
              <a:t>notebooks.html</a:t>
            </a:r>
            <a:endParaRPr lang="en-US" sz="1200" b="0" dirty="0"/>
          </a:p>
          <a:p>
            <a:pPr marL="228600" indent="-228600">
              <a:spcAft>
                <a:spcPts val="300"/>
              </a:spcAft>
            </a:pPr>
            <a:r>
              <a:rPr lang="en-US" sz="1200" b="0" dirty="0"/>
              <a:t>The Super Duper NLP Repo, https://</a:t>
            </a:r>
            <a:r>
              <a:rPr lang="en-US" sz="1200" b="0" dirty="0" err="1"/>
              <a:t>notebooks.quantumstat.com</a:t>
            </a:r>
            <a:r>
              <a:rPr lang="en-US" sz="1200" b="0" dirty="0"/>
              <a:t>/</a:t>
            </a:r>
          </a:p>
          <a:p>
            <a:pPr marL="228600" indent="-228600">
              <a:spcAft>
                <a:spcPts val="300"/>
              </a:spcAft>
            </a:pPr>
            <a:r>
              <a:rPr lang="en-US" sz="1200" b="0" dirty="0"/>
              <a:t>Min-Yuh Day (2022), Python 101, </a:t>
            </a:r>
            <a:r>
              <a:rPr lang="en-US" sz="1200" b="0" dirty="0">
                <a:hlinkClick r:id="rId2"/>
              </a:rPr>
              <a:t>https://tinyurl.com/aintpupython101</a:t>
            </a:r>
            <a:endParaRPr lang="en-US" sz="1200" b="0" dirty="0"/>
          </a:p>
        </p:txBody>
      </p:sp>
      <p:sp>
        <p:nvSpPr>
          <p:cNvPr id="4" name="Slide Number Placeholder 3">
            <a:extLst>
              <a:ext uri="{FF2B5EF4-FFF2-40B4-BE49-F238E27FC236}">
                <a16:creationId xmlns:a16="http://schemas.microsoft.com/office/drawing/2014/main" id="{C768DDE3-DE9A-684D-A2C4-2DDE871B88C5}"/>
              </a:ext>
            </a:extLst>
          </p:cNvPr>
          <p:cNvSpPr>
            <a:spLocks noGrp="1"/>
          </p:cNvSpPr>
          <p:nvPr>
            <p:ph type="sldNum" sz="quarter" idx="12"/>
          </p:nvPr>
        </p:nvSpPr>
        <p:spPr/>
        <p:txBody>
          <a:bodyPr/>
          <a:lstStyle/>
          <a:p>
            <a:pPr>
              <a:defRPr/>
            </a:pPr>
            <a:fld id="{E78C9E75-97FD-45D9-8ED3-955348887BB1}" type="slidenum">
              <a:rPr lang="zh-TW" altLang="en-US" smtClean="0"/>
              <a:pPr>
                <a:defRPr/>
              </a:pPr>
              <a:t>199</a:t>
            </a:fld>
            <a:endParaRPr lang="zh-TW" altLang="en-US"/>
          </a:p>
        </p:txBody>
      </p:sp>
    </p:spTree>
    <p:extLst>
      <p:ext uri="{BB962C8B-B14F-4D97-AF65-F5344CB8AC3E}">
        <p14:creationId xmlns:p14="http://schemas.microsoft.com/office/powerpoint/2010/main" val="2369163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2022/09/14  Introduction to Artificial Intelligence</a:t>
            </a:r>
          </a:p>
          <a:p>
            <a:pPr marL="0" indent="0">
              <a:buNone/>
            </a:pPr>
            <a:r>
              <a:rPr lang="en-US" sz="2800" dirty="0"/>
              <a:t>2  2022/09/21  Artificial Intelligence and Intelligent Agents</a:t>
            </a:r>
          </a:p>
          <a:p>
            <a:pPr marL="0" indent="0">
              <a:buNone/>
            </a:pPr>
            <a:r>
              <a:rPr lang="en-US" sz="2800" dirty="0"/>
              <a:t>3  2022/09/28  Problem Solving</a:t>
            </a:r>
          </a:p>
          <a:p>
            <a:pPr marL="0" indent="0">
              <a:buNone/>
            </a:pPr>
            <a:r>
              <a:rPr lang="en-US" sz="2800" dirty="0"/>
              <a:t>4  2022/10/05  Knowledge, Reasoning and Knowledge Representation;</a:t>
            </a:r>
            <a:br>
              <a:rPr lang="en-US" sz="2800" dirty="0"/>
            </a:br>
            <a:r>
              <a:rPr lang="en-US" sz="2800" dirty="0"/>
              <a:t>                            Uncertain Knowledge and Reasoning</a:t>
            </a:r>
          </a:p>
          <a:p>
            <a:pPr marL="0" indent="0">
              <a:buNone/>
            </a:pPr>
            <a:r>
              <a:rPr lang="en-US" sz="2800" dirty="0">
                <a:solidFill>
                  <a:srgbClr val="7030A0"/>
                </a:solidFill>
              </a:rPr>
              <a:t>5  2022/10/12  Case Study on Artificial Intelligence I </a:t>
            </a:r>
          </a:p>
          <a:p>
            <a:pPr marL="0" indent="0">
              <a:buNone/>
            </a:pPr>
            <a:r>
              <a:rPr lang="en-US" sz="2800" dirty="0"/>
              <a:t>6  2022/10/19  Machine Learning: Supervised and Unsupervised 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399967" y="6386082"/>
            <a:ext cx="11777043" cy="239655"/>
          </a:xfrm>
        </p:spPr>
        <p:txBody>
          <a:bodyPr>
            <a:noAutofit/>
          </a:bodyPr>
          <a:lstStyle/>
          <a:p>
            <a:r>
              <a:rPr lang="en-US" sz="1200" b="0" dirty="0">
                <a:solidFill>
                  <a:schemeClr val="tx1"/>
                </a:solidFill>
              </a:rPr>
              <a:t>Source: Sowmya </a:t>
            </a:r>
            <a:r>
              <a:rPr lang="en-US" sz="1200" b="0" dirty="0" err="1">
                <a:solidFill>
                  <a:schemeClr val="tx1"/>
                </a:solidFill>
              </a:rPr>
              <a:t>Vajjala</a:t>
            </a:r>
            <a:r>
              <a:rPr lang="en-US" sz="1200" b="0" dirty="0">
                <a:solidFill>
                  <a:schemeClr val="tx1"/>
                </a:solidFill>
              </a:rPr>
              <a:t>, Bodhisattwa Majumder, Anuj Gupta (2020), Practical Natural Language Processing: A Comprehensive Guide to Building Real-World NLP Systems, 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https://www.amazon.com/Practical-Natural-Language-Processing-Pragmatic/dp/1492054054</a:t>
            </a:r>
            <a:endParaRPr lang="en-US" altLang="zh-TW" sz="1000" dirty="0">
              <a:solidFill>
                <a:srgbClr val="BFBFBF"/>
              </a:solidFill>
            </a:endParaRPr>
          </a:p>
        </p:txBody>
      </p:sp>
      <p:pic>
        <p:nvPicPr>
          <p:cNvPr id="5" name="Picture 4">
            <a:extLst>
              <a:ext uri="{FF2B5EF4-FFF2-40B4-BE49-F238E27FC236}">
                <a16:creationId xmlns:a16="http://schemas.microsoft.com/office/drawing/2014/main" id="{DB3141E1-FD5F-9D4B-BAC9-2625AF86ED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42402" y="190592"/>
            <a:ext cx="7904588" cy="3573882"/>
          </a:xfrm>
          <a:prstGeom prst="rect">
            <a:avLst/>
          </a:prstGeom>
        </p:spPr>
      </p:pic>
      <p:pic>
        <p:nvPicPr>
          <p:cNvPr id="6" name="Picture 5">
            <a:extLst>
              <a:ext uri="{FF2B5EF4-FFF2-40B4-BE49-F238E27FC236}">
                <a16:creationId xmlns:a16="http://schemas.microsoft.com/office/drawing/2014/main" id="{A9206C13-DCA8-1047-9BA5-05C852CA3A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42401" y="3891025"/>
            <a:ext cx="7904588" cy="2357880"/>
          </a:xfrm>
          <a:prstGeom prst="rect">
            <a:avLst/>
          </a:prstGeom>
        </p:spPr>
      </p:pic>
      <p:pic>
        <p:nvPicPr>
          <p:cNvPr id="7" name="Picture 6">
            <a:extLst>
              <a:ext uri="{FF2B5EF4-FFF2-40B4-BE49-F238E27FC236}">
                <a16:creationId xmlns:a16="http://schemas.microsoft.com/office/drawing/2014/main" id="{415EFEB4-E789-EA41-A129-47F808D2D14C}"/>
              </a:ext>
            </a:extLst>
          </p:cNvPr>
          <p:cNvPicPr>
            <a:picLocks noChangeAspect="1"/>
          </p:cNvPicPr>
          <p:nvPr/>
        </p:nvPicPr>
        <p:blipFill>
          <a:blip r:embed="rId5"/>
          <a:stretch>
            <a:fillRect/>
          </a:stretch>
        </p:blipFill>
        <p:spPr>
          <a:xfrm>
            <a:off x="237143" y="920124"/>
            <a:ext cx="3705257" cy="4855836"/>
          </a:xfrm>
          <a:prstGeom prst="rect">
            <a:avLst/>
          </a:prstGeom>
        </p:spPr>
      </p:pic>
    </p:spTree>
    <p:extLst>
      <p:ext uri="{BB962C8B-B14F-4D97-AF65-F5344CB8AC3E}">
        <p14:creationId xmlns:p14="http://schemas.microsoft.com/office/powerpoint/2010/main" val="4055381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3342357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 The Transformers Timeline</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6" name="TextBox 5">
            <a:extLst>
              <a:ext uri="{FF2B5EF4-FFF2-40B4-BE49-F238E27FC236}">
                <a16:creationId xmlns:a16="http://schemas.microsoft.com/office/drawing/2014/main" id="{AD6DCA31-EAE0-7D40-91E7-DF2EDFC83D6C}"/>
              </a:ext>
            </a:extLst>
          </p:cNvPr>
          <p:cNvSpPr txBox="1"/>
          <p:nvPr/>
        </p:nvSpPr>
        <p:spPr>
          <a:xfrm>
            <a:off x="1019955" y="6612809"/>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cxnSp>
        <p:nvCxnSpPr>
          <p:cNvPr id="8" name="Straight Arrow Connector 7">
            <a:extLst>
              <a:ext uri="{FF2B5EF4-FFF2-40B4-BE49-F238E27FC236}">
                <a16:creationId xmlns:a16="http://schemas.microsoft.com/office/drawing/2014/main" id="{25B96249-4D2C-C646-9570-3D7DA57F5526}"/>
              </a:ext>
            </a:extLst>
          </p:cNvPr>
          <p:cNvCxnSpPr>
            <a:cxnSpLocks/>
          </p:cNvCxnSpPr>
          <p:nvPr/>
        </p:nvCxnSpPr>
        <p:spPr>
          <a:xfrm>
            <a:off x="397330" y="5016500"/>
            <a:ext cx="11359240" cy="0"/>
          </a:xfrm>
          <a:prstGeom prst="straightConnector1">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E52D7A-23CC-F447-B4BE-B2BA349E26A1}"/>
              </a:ext>
            </a:extLst>
          </p:cNvPr>
          <p:cNvSpPr txBox="1"/>
          <p:nvPr/>
        </p:nvSpPr>
        <p:spPr>
          <a:xfrm>
            <a:off x="21401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2017</a:t>
            </a:r>
          </a:p>
        </p:txBody>
      </p:sp>
      <p:cxnSp>
        <p:nvCxnSpPr>
          <p:cNvPr id="13" name="Straight Arrow Connector 12">
            <a:extLst>
              <a:ext uri="{FF2B5EF4-FFF2-40B4-BE49-F238E27FC236}">
                <a16:creationId xmlns:a16="http://schemas.microsoft.com/office/drawing/2014/main" id="{CA96C379-7F0F-B743-9C66-E3BF6F000A16}"/>
              </a:ext>
            </a:extLst>
          </p:cNvPr>
          <p:cNvCxnSpPr>
            <a:cxnSpLocks/>
          </p:cNvCxnSpPr>
          <p:nvPr/>
        </p:nvCxnSpPr>
        <p:spPr>
          <a:xfrm flipV="1">
            <a:off x="61733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DE3A66-6174-0945-BA88-BCCD672122CC}"/>
              </a:ext>
            </a:extLst>
          </p:cNvPr>
          <p:cNvCxnSpPr>
            <a:cxnSpLocks/>
          </p:cNvCxnSpPr>
          <p:nvPr/>
        </p:nvCxnSpPr>
        <p:spPr>
          <a:xfrm flipV="1">
            <a:off x="260233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F0D096-B5AC-C842-9E69-9EDAD46BA0A8}"/>
              </a:ext>
            </a:extLst>
          </p:cNvPr>
          <p:cNvCxnSpPr>
            <a:cxnSpLocks/>
          </p:cNvCxnSpPr>
          <p:nvPr/>
        </p:nvCxnSpPr>
        <p:spPr>
          <a:xfrm flipV="1">
            <a:off x="458734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9BB671-7C82-3D4F-929D-C51A80EE27A1}"/>
              </a:ext>
            </a:extLst>
          </p:cNvPr>
          <p:cNvCxnSpPr>
            <a:cxnSpLocks/>
          </p:cNvCxnSpPr>
          <p:nvPr/>
        </p:nvCxnSpPr>
        <p:spPr>
          <a:xfrm flipV="1">
            <a:off x="6572349"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F391EF-ED29-E740-8D5C-4B050CDDCA84}"/>
              </a:ext>
            </a:extLst>
          </p:cNvPr>
          <p:cNvCxnSpPr>
            <a:cxnSpLocks/>
          </p:cNvCxnSpPr>
          <p:nvPr/>
        </p:nvCxnSpPr>
        <p:spPr>
          <a:xfrm flipV="1">
            <a:off x="8557354"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B570B8-344D-A74F-9AEC-3D98A9D911B2}"/>
              </a:ext>
            </a:extLst>
          </p:cNvPr>
          <p:cNvSpPr txBox="1"/>
          <p:nvPr/>
        </p:nvSpPr>
        <p:spPr>
          <a:xfrm>
            <a:off x="1822149"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2018</a:t>
            </a:r>
          </a:p>
        </p:txBody>
      </p:sp>
      <p:sp>
        <p:nvSpPr>
          <p:cNvPr id="20" name="TextBox 19">
            <a:extLst>
              <a:ext uri="{FF2B5EF4-FFF2-40B4-BE49-F238E27FC236}">
                <a16:creationId xmlns:a16="http://schemas.microsoft.com/office/drawing/2014/main" id="{72DEF7C6-3702-9D44-8BDB-F62D355D6873}"/>
              </a:ext>
            </a:extLst>
          </p:cNvPr>
          <p:cNvSpPr txBox="1"/>
          <p:nvPr/>
        </p:nvSpPr>
        <p:spPr>
          <a:xfrm>
            <a:off x="366998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2019</a:t>
            </a:r>
          </a:p>
        </p:txBody>
      </p:sp>
      <p:sp>
        <p:nvSpPr>
          <p:cNvPr id="21" name="TextBox 20">
            <a:extLst>
              <a:ext uri="{FF2B5EF4-FFF2-40B4-BE49-F238E27FC236}">
                <a16:creationId xmlns:a16="http://schemas.microsoft.com/office/drawing/2014/main" id="{06A68BDB-BEB2-034B-A412-82601EB248B9}"/>
              </a:ext>
            </a:extLst>
          </p:cNvPr>
          <p:cNvSpPr txBox="1"/>
          <p:nvPr/>
        </p:nvSpPr>
        <p:spPr>
          <a:xfrm>
            <a:off x="569245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2020</a:t>
            </a:r>
          </a:p>
        </p:txBody>
      </p:sp>
      <p:sp>
        <p:nvSpPr>
          <p:cNvPr id="22" name="TextBox 21">
            <a:extLst>
              <a:ext uri="{FF2B5EF4-FFF2-40B4-BE49-F238E27FC236}">
                <a16:creationId xmlns:a16="http://schemas.microsoft.com/office/drawing/2014/main" id="{F2CA0ED8-E637-544D-AA25-B4DC32E60451}"/>
              </a:ext>
            </a:extLst>
          </p:cNvPr>
          <p:cNvSpPr txBox="1"/>
          <p:nvPr/>
        </p:nvSpPr>
        <p:spPr>
          <a:xfrm>
            <a:off x="8543614" y="5154939"/>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2021</a:t>
            </a:r>
          </a:p>
        </p:txBody>
      </p:sp>
      <p:cxnSp>
        <p:nvCxnSpPr>
          <p:cNvPr id="23" name="Straight Arrow Connector 22">
            <a:extLst>
              <a:ext uri="{FF2B5EF4-FFF2-40B4-BE49-F238E27FC236}">
                <a16:creationId xmlns:a16="http://schemas.microsoft.com/office/drawing/2014/main" id="{E1468AFD-17D9-8841-863B-80C33DAEFCA3}"/>
              </a:ext>
            </a:extLst>
          </p:cNvPr>
          <p:cNvCxnSpPr>
            <a:cxnSpLocks/>
          </p:cNvCxnSpPr>
          <p:nvPr/>
        </p:nvCxnSpPr>
        <p:spPr>
          <a:xfrm flipV="1">
            <a:off x="1203112" y="3859296"/>
            <a:ext cx="0" cy="112114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93B743-3936-6146-A8EC-D168494F5D70}"/>
              </a:ext>
            </a:extLst>
          </p:cNvPr>
          <p:cNvCxnSpPr>
            <a:cxnSpLocks/>
          </p:cNvCxnSpPr>
          <p:nvPr/>
        </p:nvCxnSpPr>
        <p:spPr>
          <a:xfrm flipV="1">
            <a:off x="2936141"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DE19AB-CD60-F043-9739-2A1C2F9912F0}"/>
              </a:ext>
            </a:extLst>
          </p:cNvPr>
          <p:cNvCxnSpPr>
            <a:cxnSpLocks/>
          </p:cNvCxnSpPr>
          <p:nvPr/>
        </p:nvCxnSpPr>
        <p:spPr>
          <a:xfrm flipV="1">
            <a:off x="358885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FD74AA-1945-3641-9AAD-BDAE7D934652}"/>
              </a:ext>
            </a:extLst>
          </p:cNvPr>
          <p:cNvCxnSpPr>
            <a:cxnSpLocks/>
          </p:cNvCxnSpPr>
          <p:nvPr/>
        </p:nvCxnSpPr>
        <p:spPr>
          <a:xfrm flipV="1">
            <a:off x="4174489"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DB69E7-9370-1143-BB2A-4E64F454DF3A}"/>
              </a:ext>
            </a:extLst>
          </p:cNvPr>
          <p:cNvCxnSpPr>
            <a:cxnSpLocks/>
          </p:cNvCxnSpPr>
          <p:nvPr/>
        </p:nvCxnSpPr>
        <p:spPr>
          <a:xfrm flipV="1">
            <a:off x="557960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724237-45C0-DE4B-9E14-B9B256F8876C}"/>
              </a:ext>
            </a:extLst>
          </p:cNvPr>
          <p:cNvCxnSpPr>
            <a:cxnSpLocks/>
          </p:cNvCxnSpPr>
          <p:nvPr/>
        </p:nvCxnSpPr>
        <p:spPr>
          <a:xfrm flipV="1">
            <a:off x="6394145"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28BFDE-AB93-C84C-B183-3EFB5F29FEDE}"/>
              </a:ext>
            </a:extLst>
          </p:cNvPr>
          <p:cNvCxnSpPr>
            <a:cxnSpLocks/>
          </p:cNvCxnSpPr>
          <p:nvPr/>
        </p:nvCxnSpPr>
        <p:spPr>
          <a:xfrm flipV="1">
            <a:off x="7870023"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5D0A68-894C-7843-8E0F-4E1EFAC82D57}"/>
              </a:ext>
            </a:extLst>
          </p:cNvPr>
          <p:cNvCxnSpPr>
            <a:cxnSpLocks/>
          </p:cNvCxnSpPr>
          <p:nvPr/>
        </p:nvCxnSpPr>
        <p:spPr>
          <a:xfrm flipV="1">
            <a:off x="9153971" y="2738147"/>
            <a:ext cx="0" cy="2242298"/>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12AAA38-A209-7A4D-AB3D-A56E5041D7D0}"/>
              </a:ext>
            </a:extLst>
          </p:cNvPr>
          <p:cNvCxnSpPr>
            <a:cxnSpLocks/>
          </p:cNvCxnSpPr>
          <p:nvPr/>
        </p:nvCxnSpPr>
        <p:spPr>
          <a:xfrm flipV="1">
            <a:off x="4851267"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B911B9F-527D-0B48-891F-D5A6C9D17CBC}"/>
              </a:ext>
            </a:extLst>
          </p:cNvPr>
          <p:cNvCxnSpPr>
            <a:cxnSpLocks/>
          </p:cNvCxnSpPr>
          <p:nvPr/>
        </p:nvCxnSpPr>
        <p:spPr>
          <a:xfrm flipV="1">
            <a:off x="6156656" y="3339158"/>
            <a:ext cx="0" cy="1641287"/>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22D0C53-AFCF-924F-B089-F51D34CAA24C}"/>
              </a:ext>
            </a:extLst>
          </p:cNvPr>
          <p:cNvCxnSpPr>
            <a:cxnSpLocks/>
          </p:cNvCxnSpPr>
          <p:nvPr/>
        </p:nvCxnSpPr>
        <p:spPr>
          <a:xfrm flipV="1">
            <a:off x="7368374"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4A467F8-B0E5-9D4D-90BD-9CFF81C27B43}"/>
              </a:ext>
            </a:extLst>
          </p:cNvPr>
          <p:cNvCxnSpPr>
            <a:cxnSpLocks/>
          </p:cNvCxnSpPr>
          <p:nvPr/>
        </p:nvCxnSpPr>
        <p:spPr>
          <a:xfrm flipV="1">
            <a:off x="8102665" y="3267133"/>
            <a:ext cx="0" cy="171331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18D2F9-EB48-2146-A168-AF9B991B11DE}"/>
              </a:ext>
            </a:extLst>
          </p:cNvPr>
          <p:cNvCxnSpPr>
            <a:cxnSpLocks/>
          </p:cNvCxnSpPr>
          <p:nvPr/>
        </p:nvCxnSpPr>
        <p:spPr>
          <a:xfrm flipV="1">
            <a:off x="9937126" y="382585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D48E717-FFC3-E846-B68C-B4BD33F754F3}"/>
              </a:ext>
            </a:extLst>
          </p:cNvPr>
          <p:cNvSpPr txBox="1"/>
          <p:nvPr/>
        </p:nvSpPr>
        <p:spPr>
          <a:xfrm>
            <a:off x="281491" y="3304213"/>
            <a:ext cx="174349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Transformer</a:t>
            </a:r>
          </a:p>
        </p:txBody>
      </p:sp>
      <p:sp>
        <p:nvSpPr>
          <p:cNvPr id="43" name="TextBox 42">
            <a:extLst>
              <a:ext uri="{FF2B5EF4-FFF2-40B4-BE49-F238E27FC236}">
                <a16:creationId xmlns:a16="http://schemas.microsoft.com/office/drawing/2014/main" id="{723C46F9-B8D2-B841-9096-DC722F135F50}"/>
              </a:ext>
            </a:extLst>
          </p:cNvPr>
          <p:cNvSpPr txBox="1"/>
          <p:nvPr/>
        </p:nvSpPr>
        <p:spPr>
          <a:xfrm>
            <a:off x="3195287" y="3304213"/>
            <a:ext cx="695127"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a:t>
            </a:r>
          </a:p>
        </p:txBody>
      </p:sp>
      <p:sp>
        <p:nvSpPr>
          <p:cNvPr id="44" name="TextBox 43">
            <a:extLst>
              <a:ext uri="{FF2B5EF4-FFF2-40B4-BE49-F238E27FC236}">
                <a16:creationId xmlns:a16="http://schemas.microsoft.com/office/drawing/2014/main" id="{DF09B523-07D7-2944-9856-9D6EB396DE0A}"/>
              </a:ext>
            </a:extLst>
          </p:cNvPr>
          <p:cNvSpPr txBox="1"/>
          <p:nvPr/>
        </p:nvSpPr>
        <p:spPr>
          <a:xfrm>
            <a:off x="4370300"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GPT-2</a:t>
            </a:r>
          </a:p>
        </p:txBody>
      </p:sp>
      <p:sp>
        <p:nvSpPr>
          <p:cNvPr id="45" name="TextBox 44">
            <a:extLst>
              <a:ext uri="{FF2B5EF4-FFF2-40B4-BE49-F238E27FC236}">
                <a16:creationId xmlns:a16="http://schemas.microsoft.com/office/drawing/2014/main" id="{BFE54638-214A-D541-A1A8-59E396CAEC34}"/>
              </a:ext>
            </a:extLst>
          </p:cNvPr>
          <p:cNvSpPr txBox="1"/>
          <p:nvPr/>
        </p:nvSpPr>
        <p:spPr>
          <a:xfrm>
            <a:off x="5226117" y="2877493"/>
            <a:ext cx="158722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DistrilBERT</a:t>
            </a:r>
            <a:endParaRPr lang="en-US" sz="2400" b="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867D1324-1BE2-E24F-BC38-1C3774125629}"/>
              </a:ext>
            </a:extLst>
          </p:cNvPr>
          <p:cNvSpPr txBox="1"/>
          <p:nvPr/>
        </p:nvSpPr>
        <p:spPr>
          <a:xfrm>
            <a:off x="6838107" y="3304213"/>
            <a:ext cx="92416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GPT-3</a:t>
            </a:r>
          </a:p>
        </p:txBody>
      </p:sp>
      <p:sp>
        <p:nvSpPr>
          <p:cNvPr id="47" name="TextBox 46">
            <a:extLst>
              <a:ext uri="{FF2B5EF4-FFF2-40B4-BE49-F238E27FC236}">
                <a16:creationId xmlns:a16="http://schemas.microsoft.com/office/drawing/2014/main" id="{42414A64-A267-5F40-9290-85386F6B81A1}"/>
              </a:ext>
            </a:extLst>
          </p:cNvPr>
          <p:cNvSpPr txBox="1"/>
          <p:nvPr/>
        </p:nvSpPr>
        <p:spPr>
          <a:xfrm>
            <a:off x="7975119" y="2769499"/>
            <a:ext cx="49244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T5</a:t>
            </a:r>
          </a:p>
        </p:txBody>
      </p:sp>
      <p:sp>
        <p:nvSpPr>
          <p:cNvPr id="48" name="TextBox 47">
            <a:extLst>
              <a:ext uri="{FF2B5EF4-FFF2-40B4-BE49-F238E27FC236}">
                <a16:creationId xmlns:a16="http://schemas.microsoft.com/office/drawing/2014/main" id="{6CA9C0ED-6352-DB4F-B661-897B535079C8}"/>
              </a:ext>
            </a:extLst>
          </p:cNvPr>
          <p:cNvSpPr txBox="1"/>
          <p:nvPr/>
        </p:nvSpPr>
        <p:spPr>
          <a:xfrm>
            <a:off x="9501493" y="3304213"/>
            <a:ext cx="87126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GPT-J</a:t>
            </a:r>
          </a:p>
        </p:txBody>
      </p:sp>
      <p:sp>
        <p:nvSpPr>
          <p:cNvPr id="49" name="TextBox 48">
            <a:extLst>
              <a:ext uri="{FF2B5EF4-FFF2-40B4-BE49-F238E27FC236}">
                <a16:creationId xmlns:a16="http://schemas.microsoft.com/office/drawing/2014/main" id="{60DB067C-6032-BC44-9479-F708EFA84481}"/>
              </a:ext>
            </a:extLst>
          </p:cNvPr>
          <p:cNvSpPr txBox="1"/>
          <p:nvPr/>
        </p:nvSpPr>
        <p:spPr>
          <a:xfrm>
            <a:off x="2241058" y="2208903"/>
            <a:ext cx="110799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ULMFit</a:t>
            </a:r>
            <a:endParaRPr lang="en-US" sz="2400" b="1" dirty="0">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4B135F35-E003-2D4D-909B-5B1B2E34499C}"/>
              </a:ext>
            </a:extLst>
          </p:cNvPr>
          <p:cNvSpPr txBox="1"/>
          <p:nvPr/>
        </p:nvSpPr>
        <p:spPr>
          <a:xfrm>
            <a:off x="3759056" y="2208903"/>
            <a:ext cx="830868"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BERT</a:t>
            </a:r>
          </a:p>
        </p:txBody>
      </p:sp>
      <p:sp>
        <p:nvSpPr>
          <p:cNvPr id="51" name="TextBox 50">
            <a:extLst>
              <a:ext uri="{FF2B5EF4-FFF2-40B4-BE49-F238E27FC236}">
                <a16:creationId xmlns:a16="http://schemas.microsoft.com/office/drawing/2014/main" id="{284FF93B-3391-1744-BABD-AE1C37F25702}"/>
              </a:ext>
            </a:extLst>
          </p:cNvPr>
          <p:cNvSpPr txBox="1"/>
          <p:nvPr/>
        </p:nvSpPr>
        <p:spPr>
          <a:xfrm>
            <a:off x="4854565" y="2208903"/>
            <a:ext cx="1292726"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RoBERTa</a:t>
            </a:r>
            <a:endParaRPr lang="en-US" sz="2400" b="1" dirty="0">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0C47DED8-634F-5147-9E47-4FC9BB84EFD1}"/>
              </a:ext>
            </a:extLst>
          </p:cNvPr>
          <p:cNvSpPr txBox="1"/>
          <p:nvPr/>
        </p:nvSpPr>
        <p:spPr>
          <a:xfrm>
            <a:off x="5987942" y="2208903"/>
            <a:ext cx="1021434"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XLM-R</a:t>
            </a:r>
          </a:p>
        </p:txBody>
      </p:sp>
      <p:sp>
        <p:nvSpPr>
          <p:cNvPr id="53" name="TextBox 52">
            <a:extLst>
              <a:ext uri="{FF2B5EF4-FFF2-40B4-BE49-F238E27FC236}">
                <a16:creationId xmlns:a16="http://schemas.microsoft.com/office/drawing/2014/main" id="{2DC5B282-8184-E446-B00A-5162705D5ABE}"/>
              </a:ext>
            </a:extLst>
          </p:cNvPr>
          <p:cNvSpPr txBox="1"/>
          <p:nvPr/>
        </p:nvSpPr>
        <p:spPr>
          <a:xfrm>
            <a:off x="7075904" y="2208903"/>
            <a:ext cx="1309333"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DeBERTa</a:t>
            </a:r>
            <a:endParaRPr lang="en-US" sz="2400" b="1"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CD2E0594-BADB-0C4C-96B0-201FE5009344}"/>
              </a:ext>
            </a:extLst>
          </p:cNvPr>
          <p:cNvSpPr txBox="1"/>
          <p:nvPr/>
        </p:nvSpPr>
        <p:spPr>
          <a:xfrm>
            <a:off x="8466227" y="2208903"/>
            <a:ext cx="1291251"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GPT-Neo</a:t>
            </a:r>
          </a:p>
        </p:txBody>
      </p:sp>
      <p:sp>
        <p:nvSpPr>
          <p:cNvPr id="55" name="TextBox 54">
            <a:extLst>
              <a:ext uri="{FF2B5EF4-FFF2-40B4-BE49-F238E27FC236}">
                <a16:creationId xmlns:a16="http://schemas.microsoft.com/office/drawing/2014/main" id="{CAB59A2F-DD79-B143-B7D3-94445E67EC8D}"/>
              </a:ext>
            </a:extLst>
          </p:cNvPr>
          <p:cNvSpPr txBox="1"/>
          <p:nvPr/>
        </p:nvSpPr>
        <p:spPr>
          <a:xfrm>
            <a:off x="10386298" y="5128184"/>
            <a:ext cx="806631"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2022</a:t>
            </a:r>
          </a:p>
        </p:txBody>
      </p:sp>
      <p:cxnSp>
        <p:nvCxnSpPr>
          <p:cNvPr id="7" name="Straight Arrow Connector 6">
            <a:extLst>
              <a:ext uri="{FF2B5EF4-FFF2-40B4-BE49-F238E27FC236}">
                <a16:creationId xmlns:a16="http://schemas.microsoft.com/office/drawing/2014/main" id="{43A5EDC1-696C-C457-AF08-1BCB50DF31B4}"/>
              </a:ext>
            </a:extLst>
          </p:cNvPr>
          <p:cNvCxnSpPr>
            <a:cxnSpLocks/>
          </p:cNvCxnSpPr>
          <p:nvPr/>
        </p:nvCxnSpPr>
        <p:spPr>
          <a:xfrm flipV="1">
            <a:off x="10542358" y="4901888"/>
            <a:ext cx="0" cy="241374"/>
          </a:xfrm>
          <a:prstGeom prst="straightConnector1">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A9E7344-6881-071C-5D06-42C4B0D9F2E7}"/>
              </a:ext>
            </a:extLst>
          </p:cNvPr>
          <p:cNvCxnSpPr>
            <a:cxnSpLocks/>
          </p:cNvCxnSpPr>
          <p:nvPr/>
        </p:nvCxnSpPr>
        <p:spPr>
          <a:xfrm flipH="1" flipV="1">
            <a:off x="11439865" y="2670568"/>
            <a:ext cx="1" cy="2347975"/>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08DB0F-FF1C-A542-D0B9-B08621E23CFF}"/>
              </a:ext>
            </a:extLst>
          </p:cNvPr>
          <p:cNvSpPr txBox="1"/>
          <p:nvPr/>
        </p:nvSpPr>
        <p:spPr>
          <a:xfrm>
            <a:off x="10794738" y="2168203"/>
            <a:ext cx="1168333"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BLOOM</a:t>
            </a:r>
          </a:p>
        </p:txBody>
      </p:sp>
      <p:cxnSp>
        <p:nvCxnSpPr>
          <p:cNvPr id="24" name="Straight Arrow Connector 23">
            <a:extLst>
              <a:ext uri="{FF2B5EF4-FFF2-40B4-BE49-F238E27FC236}">
                <a16:creationId xmlns:a16="http://schemas.microsoft.com/office/drawing/2014/main" id="{3754C765-EB56-BA11-DAEA-56B28FA8E854}"/>
              </a:ext>
            </a:extLst>
          </p:cNvPr>
          <p:cNvCxnSpPr>
            <a:cxnSpLocks/>
            <a:endCxn id="25" idx="2"/>
          </p:cNvCxnSpPr>
          <p:nvPr/>
        </p:nvCxnSpPr>
        <p:spPr>
          <a:xfrm flipV="1">
            <a:off x="10710533" y="3247718"/>
            <a:ext cx="8913" cy="1687502"/>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E260D6-90B2-F1A4-50DF-F4FA15A40BEA}"/>
              </a:ext>
            </a:extLst>
          </p:cNvPr>
          <p:cNvSpPr txBox="1"/>
          <p:nvPr/>
        </p:nvSpPr>
        <p:spPr>
          <a:xfrm>
            <a:off x="10272656" y="2786053"/>
            <a:ext cx="893579" cy="461665"/>
          </a:xfrm>
          <a:prstGeom prst="rect">
            <a:avLst/>
          </a:prstGeom>
          <a:noFill/>
        </p:spPr>
        <p:txBody>
          <a:bodyPr wrap="none" rtlCol="0">
            <a:spAutoFit/>
          </a:bodyPr>
          <a:lstStyle/>
          <a:p>
            <a:pPr algn="ctr"/>
            <a:r>
              <a:rPr lang="en-US" sz="2400" b="1" dirty="0" err="1">
                <a:latin typeface="Calibri" panose="020F0502020204030204" pitchFamily="34" charset="0"/>
                <a:cs typeface="Calibri" panose="020F0502020204030204" pitchFamily="34" charset="0"/>
              </a:rPr>
              <a:t>PaLM</a:t>
            </a:r>
            <a:endParaRPr lang="en-US" sz="24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358812DC-50BC-C789-004F-73C6DF8A1D83}"/>
              </a:ext>
            </a:extLst>
          </p:cNvPr>
          <p:cNvCxnSpPr>
            <a:cxnSpLocks/>
          </p:cNvCxnSpPr>
          <p:nvPr/>
        </p:nvCxnSpPr>
        <p:spPr>
          <a:xfrm flipV="1">
            <a:off x="11146166" y="3836016"/>
            <a:ext cx="0" cy="1154589"/>
          </a:xfrm>
          <a:prstGeom prst="straightConnector1">
            <a:avLst/>
          </a:prstGeom>
          <a:ln w="317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D0EEE2-846F-5A38-0961-D123E9C145C4}"/>
              </a:ext>
            </a:extLst>
          </p:cNvPr>
          <p:cNvSpPr txBox="1"/>
          <p:nvPr/>
        </p:nvSpPr>
        <p:spPr>
          <a:xfrm>
            <a:off x="10435619" y="3314373"/>
            <a:ext cx="1421095" cy="461665"/>
          </a:xfrm>
          <a:prstGeom prst="rect">
            <a:avLst/>
          </a:prstGeom>
          <a:noFill/>
        </p:spPr>
        <p:txBody>
          <a:bodyPr wrap="none" rtlCol="0">
            <a:spAutoFit/>
          </a:bodyPr>
          <a:lstStyle/>
          <a:p>
            <a:pPr algn="ctr"/>
            <a:r>
              <a:rPr lang="en-US" sz="2400" b="1" dirty="0">
                <a:latin typeface="Calibri" panose="020F0502020204030204" pitchFamily="34" charset="0"/>
                <a:cs typeface="Calibri" panose="020F0502020204030204" pitchFamily="34" charset="0"/>
              </a:rPr>
              <a:t>OPT-175B</a:t>
            </a:r>
          </a:p>
        </p:txBody>
      </p:sp>
    </p:spTree>
    <p:extLst>
      <p:ext uri="{BB962C8B-B14F-4D97-AF65-F5344CB8AC3E}">
        <p14:creationId xmlns:p14="http://schemas.microsoft.com/office/powerpoint/2010/main" val="584087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3" idx="0"/>
          </p:cNvCxnSpPr>
          <p:nvPr/>
        </p:nvCxnSpPr>
        <p:spPr>
          <a:xfrm>
            <a:off x="8837492" y="2892679"/>
            <a:ext cx="0" cy="2266449"/>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30" idx="0"/>
          </p:cNvCxnSpPr>
          <p:nvPr/>
        </p:nvCxnSpPr>
        <p:spPr>
          <a:xfrm>
            <a:off x="6204976" y="2904584"/>
            <a:ext cx="13677" cy="15595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Tree>
    <p:extLst>
      <p:ext uri="{BB962C8B-B14F-4D97-AF65-F5344CB8AC3E}">
        <p14:creationId xmlns:p14="http://schemas.microsoft.com/office/powerpoint/2010/main" val="794676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lifearchitect.ai</a:t>
            </a:r>
            <a:r>
              <a:rPr lang="en-US" sz="1000" dirty="0">
                <a:solidFill>
                  <a:schemeClr val="bg1">
                    <a:lumMod val="75000"/>
                  </a:schemeClr>
                </a:solidFill>
              </a:rPr>
              <a:t>/models/</a:t>
            </a:r>
          </a:p>
        </p:txBody>
      </p:sp>
      <p:pic>
        <p:nvPicPr>
          <p:cNvPr id="6" name="Picture 5">
            <a:extLst>
              <a:ext uri="{FF2B5EF4-FFF2-40B4-BE49-F238E27FC236}">
                <a16:creationId xmlns:a16="http://schemas.microsoft.com/office/drawing/2014/main" id="{D9CBB656-7B06-F68A-998D-5802D79C7C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347" b="9718"/>
          <a:stretch/>
        </p:blipFill>
        <p:spPr>
          <a:xfrm>
            <a:off x="275399" y="1528127"/>
            <a:ext cx="11641202" cy="4644967"/>
          </a:xfrm>
          <a:prstGeom prst="rect">
            <a:avLst/>
          </a:prstGeom>
        </p:spPr>
      </p:pic>
      <p:sp>
        <p:nvSpPr>
          <p:cNvPr id="10" name="Title 1">
            <a:extLst>
              <a:ext uri="{FF2B5EF4-FFF2-40B4-BE49-F238E27FC236}">
                <a16:creationId xmlns:a16="http://schemas.microsoft.com/office/drawing/2014/main" id="{F1B72588-E77C-C70F-2DEA-C1149DB272AA}"/>
              </a:ext>
            </a:extLst>
          </p:cNvPr>
          <p:cNvSpPr>
            <a:spLocks noGrp="1"/>
          </p:cNvSpPr>
          <p:nvPr>
            <p:ph type="title"/>
          </p:nvPr>
        </p:nvSpPr>
        <p:spPr>
          <a:xfrm>
            <a:off x="534389" y="1755"/>
            <a:ext cx="11222181" cy="1259009"/>
          </a:xfrm>
        </p:spPr>
        <p:txBody>
          <a:bodyPr>
            <a:normAutofit fontScale="90000"/>
          </a:bodyPr>
          <a:lstStyle/>
          <a:p>
            <a:r>
              <a:rPr lang="en-US" dirty="0"/>
              <a:t>Language Models Sizes </a:t>
            </a:r>
            <a:br>
              <a:rPr lang="en-US" dirty="0"/>
            </a:br>
            <a:r>
              <a:rPr lang="en-US" sz="3600" dirty="0"/>
              <a:t>(GPT-3, </a:t>
            </a:r>
            <a:r>
              <a:rPr lang="en-US" sz="3600" dirty="0" err="1"/>
              <a:t>PaLM</a:t>
            </a:r>
            <a:r>
              <a:rPr lang="en-US" sz="3600" dirty="0"/>
              <a:t>, BLOOM)</a:t>
            </a:r>
          </a:p>
        </p:txBody>
      </p:sp>
    </p:spTree>
    <p:extLst>
      <p:ext uri="{BB962C8B-B14F-4D97-AF65-F5344CB8AC3E}">
        <p14:creationId xmlns:p14="http://schemas.microsoft.com/office/powerpoint/2010/main" val="2344837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600706"/>
          </a:xfrm>
        </p:spPr>
        <p:txBody>
          <a:bodyPr>
            <a:noAutofit/>
          </a:bodyPr>
          <a:lstStyle/>
          <a:p>
            <a:r>
              <a:rPr lang="en-US" sz="5000" dirty="0"/>
              <a:t>T5</a:t>
            </a:r>
            <a:br>
              <a:rPr lang="en-US" sz="5000" dirty="0"/>
            </a:br>
            <a:r>
              <a:rPr lang="en-US" sz="5000" dirty="0">
                <a:solidFill>
                  <a:srgbClr val="FF0000"/>
                </a:solidFill>
              </a:rPr>
              <a:t>T</a:t>
            </a:r>
            <a:r>
              <a:rPr lang="en-US" sz="5000" dirty="0"/>
              <a:t>ext-</a:t>
            </a:r>
            <a:r>
              <a:rPr lang="en-US" sz="5000" dirty="0">
                <a:solidFill>
                  <a:srgbClr val="FF0000"/>
                </a:solidFill>
              </a:rPr>
              <a:t>t</a:t>
            </a:r>
            <a:r>
              <a:rPr lang="en-US" sz="5000" dirty="0"/>
              <a:t>o-</a:t>
            </a:r>
            <a:r>
              <a:rPr lang="en-US" sz="5000" dirty="0">
                <a:solidFill>
                  <a:srgbClr val="FF0000"/>
                </a:solidFill>
              </a:rPr>
              <a:t>T</a:t>
            </a:r>
            <a:r>
              <a:rPr lang="en-US" sz="5000" dirty="0"/>
              <a:t>ext </a:t>
            </a:r>
            <a:r>
              <a:rPr lang="en-US" sz="5000" dirty="0">
                <a:solidFill>
                  <a:srgbClr val="FF0000"/>
                </a:solidFill>
              </a:rPr>
              <a:t>T</a:t>
            </a:r>
            <a:r>
              <a:rPr lang="en-US" sz="5000" dirty="0"/>
              <a:t>ransfer </a:t>
            </a:r>
            <a:r>
              <a:rPr lang="en-US" sz="5000" dirty="0">
                <a:solidFill>
                  <a:srgbClr val="FF0000"/>
                </a:solidFill>
              </a:rPr>
              <a:t>T</a:t>
            </a:r>
            <a:r>
              <a:rPr lang="en-US" sz="5000" dirty="0"/>
              <a:t>ransformer</a:t>
            </a:r>
            <a:endParaRPr lang="en-US" sz="5000" dirty="0">
              <a:solidFill>
                <a:srgbClr val="FF0000"/>
              </a:solidFill>
            </a:endParaRPr>
          </a:p>
        </p:txBody>
      </p:sp>
      <p:sp>
        <p:nvSpPr>
          <p:cNvPr id="5" name="TextBox 4">
            <a:extLst>
              <a:ext uri="{FF2B5EF4-FFF2-40B4-BE49-F238E27FC236}">
                <a16:creationId xmlns:a16="http://schemas.microsoft.com/office/drawing/2014/main" id="{29D3B296-4A27-2542-A81E-489419E85716}"/>
              </a:ext>
            </a:extLst>
          </p:cNvPr>
          <p:cNvSpPr txBox="1"/>
          <p:nvPr/>
        </p:nvSpPr>
        <p:spPr>
          <a:xfrm>
            <a:off x="210201" y="6597778"/>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JColin</a:t>
            </a:r>
            <a:r>
              <a:rPr lang="en-US" sz="800" dirty="0">
                <a:solidFill>
                  <a:schemeClr val="bg1">
                    <a:lumMod val="75000"/>
                  </a:schemeClr>
                </a:solidFill>
              </a:rPr>
              <a:t> </a:t>
            </a:r>
            <a:r>
              <a:rPr lang="en-US" sz="800" dirty="0" err="1">
                <a:solidFill>
                  <a:schemeClr val="bg1">
                    <a:lumMod val="75000"/>
                  </a:schemeClr>
                </a:solidFill>
              </a:rPr>
              <a:t>Raffel</a:t>
            </a:r>
            <a:r>
              <a:rPr lang="en-US" sz="800" dirty="0">
                <a:solidFill>
                  <a:schemeClr val="bg1">
                    <a:lumMod val="75000"/>
                  </a:schemeClr>
                </a:solidFill>
              </a:rPr>
              <a:t>, Noam </a:t>
            </a:r>
            <a:r>
              <a:rPr lang="en-US" sz="800" dirty="0" err="1">
                <a:solidFill>
                  <a:schemeClr val="bg1">
                    <a:lumMod val="75000"/>
                  </a:schemeClr>
                </a:solidFill>
              </a:rPr>
              <a:t>Shazeer</a:t>
            </a:r>
            <a:r>
              <a:rPr lang="en-US" sz="800" dirty="0">
                <a:solidFill>
                  <a:schemeClr val="bg1">
                    <a:lumMod val="75000"/>
                  </a:schemeClr>
                </a:solidFill>
              </a:rPr>
              <a:t>, Adam Roberts, Katherine Lee, Sharan Narang, Michael </a:t>
            </a:r>
            <a:r>
              <a:rPr lang="en-US" sz="800" dirty="0" err="1">
                <a:solidFill>
                  <a:schemeClr val="bg1">
                    <a:lumMod val="75000"/>
                  </a:schemeClr>
                </a:solidFill>
              </a:rPr>
              <a:t>Matena</a:t>
            </a:r>
            <a:r>
              <a:rPr lang="en-US" sz="800" dirty="0">
                <a:solidFill>
                  <a:schemeClr val="bg1">
                    <a:lumMod val="75000"/>
                  </a:schemeClr>
                </a:solidFill>
              </a:rPr>
              <a:t>, Yanqi Zhou, Wei Li, and Peter J. Liu (2019). "Exploring the limits of transfer learning with a unified text-to-text transformer." </a:t>
            </a:r>
            <a:r>
              <a:rPr lang="en-US" sz="800" dirty="0" err="1">
                <a:solidFill>
                  <a:schemeClr val="bg1">
                    <a:lumMod val="75000"/>
                  </a:schemeClr>
                </a:solidFill>
              </a:rPr>
              <a:t>arXiv</a:t>
            </a:r>
            <a:r>
              <a:rPr lang="en-US" sz="800" dirty="0">
                <a:solidFill>
                  <a:schemeClr val="bg1">
                    <a:lumMod val="75000"/>
                  </a:schemeClr>
                </a:solidFill>
              </a:rPr>
              <a:t> preprint arXiv:1910.10683 (2019).</a:t>
            </a:r>
          </a:p>
        </p:txBody>
      </p:sp>
      <p:pic>
        <p:nvPicPr>
          <p:cNvPr id="6" name="Picture 5">
            <a:extLst>
              <a:ext uri="{FF2B5EF4-FFF2-40B4-BE49-F238E27FC236}">
                <a16:creationId xmlns:a16="http://schemas.microsoft.com/office/drawing/2014/main" id="{61DEFA93-61E6-C941-8281-639C26E6A718}"/>
              </a:ext>
            </a:extLst>
          </p:cNvPr>
          <p:cNvPicPr>
            <a:picLocks noChangeAspect="1"/>
          </p:cNvPicPr>
          <p:nvPr/>
        </p:nvPicPr>
        <p:blipFill>
          <a:blip r:embed="rId2"/>
          <a:stretch>
            <a:fillRect/>
          </a:stretch>
        </p:blipFill>
        <p:spPr>
          <a:xfrm>
            <a:off x="688210" y="2045776"/>
            <a:ext cx="10969401" cy="3837691"/>
          </a:xfrm>
          <a:prstGeom prst="rect">
            <a:avLst/>
          </a:prstGeom>
        </p:spPr>
      </p:pic>
    </p:spTree>
    <p:extLst>
      <p:ext uri="{BB962C8B-B14F-4D97-AF65-F5344CB8AC3E}">
        <p14:creationId xmlns:p14="http://schemas.microsoft.com/office/powerpoint/2010/main" val="3736113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1022888" y="44394"/>
            <a:ext cx="9996407"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26</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4048665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90E4-F245-3D45-83E0-66645720EC69}"/>
              </a:ext>
            </a:extLst>
          </p:cNvPr>
          <p:cNvSpPr>
            <a:spLocks noGrp="1"/>
          </p:cNvSpPr>
          <p:nvPr>
            <p:ph type="title"/>
          </p:nvPr>
        </p:nvSpPr>
        <p:spPr>
          <a:xfrm>
            <a:off x="1955722" y="139727"/>
            <a:ext cx="8386997" cy="1143000"/>
          </a:xfrm>
        </p:spPr>
        <p:txBody>
          <a:bodyPr>
            <a:noAutofit/>
          </a:bodyPr>
          <a:lstStyle/>
          <a:p>
            <a:r>
              <a:rPr lang="en-US" sz="3600" dirty="0">
                <a:solidFill>
                  <a:schemeClr val="accent1"/>
                </a:solidFill>
              </a:rPr>
              <a:t>BERT: Pre-training of Deep Bidirectional Transformers for Language Understanding</a:t>
            </a:r>
          </a:p>
        </p:txBody>
      </p:sp>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27</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sp>
        <p:nvSpPr>
          <p:cNvPr id="6" name="Rectangle 5">
            <a:extLst>
              <a:ext uri="{FF2B5EF4-FFF2-40B4-BE49-F238E27FC236}">
                <a16:creationId xmlns:a16="http://schemas.microsoft.com/office/drawing/2014/main" id="{C583E92F-1063-6145-ADA8-6281153D640A}"/>
              </a:ext>
            </a:extLst>
          </p:cNvPr>
          <p:cNvSpPr/>
          <p:nvPr/>
        </p:nvSpPr>
        <p:spPr>
          <a:xfrm>
            <a:off x="2168578" y="1311152"/>
            <a:ext cx="8174141" cy="461665"/>
          </a:xfrm>
          <a:prstGeom prst="rect">
            <a:avLst/>
          </a:prstGeom>
        </p:spPr>
        <p:txBody>
          <a:bodyPr wrap="square">
            <a:spAutoFit/>
          </a:bodyPr>
          <a:lstStyle/>
          <a:p>
            <a:pPr algn="ctr"/>
            <a:r>
              <a:rPr lang="en-US" sz="2400" dirty="0">
                <a:solidFill>
                  <a:srgbClr val="C00000"/>
                </a:solidFill>
                <a:latin typeface="Calibri" panose="020F0502020204030204" pitchFamily="34" charset="0"/>
                <a:cs typeface="Calibri" panose="020F0502020204030204" pitchFamily="34" charset="0"/>
              </a:rPr>
              <a:t>BERT (Bidirectional Encoder Representations from Transformers)</a:t>
            </a:r>
          </a:p>
        </p:txBody>
      </p:sp>
      <p:pic>
        <p:nvPicPr>
          <p:cNvPr id="8" name="Picture 7">
            <a:extLst>
              <a:ext uri="{FF2B5EF4-FFF2-40B4-BE49-F238E27FC236}">
                <a16:creationId xmlns:a16="http://schemas.microsoft.com/office/drawing/2014/main" id="{7403180C-EF58-7345-9ED4-E0EC4CB70EF5}"/>
              </a:ext>
            </a:extLst>
          </p:cNvPr>
          <p:cNvPicPr>
            <a:picLocks noChangeAspect="1"/>
          </p:cNvPicPr>
          <p:nvPr/>
        </p:nvPicPr>
        <p:blipFill>
          <a:blip r:embed="rId2"/>
          <a:stretch>
            <a:fillRect/>
          </a:stretch>
        </p:blipFill>
        <p:spPr>
          <a:xfrm>
            <a:off x="1823803" y="2572836"/>
            <a:ext cx="8806226" cy="3571756"/>
          </a:xfrm>
          <a:prstGeom prst="rect">
            <a:avLst/>
          </a:prstGeom>
        </p:spPr>
      </p:pic>
      <p:sp>
        <p:nvSpPr>
          <p:cNvPr id="9" name="Rectangle 8">
            <a:extLst>
              <a:ext uri="{FF2B5EF4-FFF2-40B4-BE49-F238E27FC236}">
                <a16:creationId xmlns:a16="http://schemas.microsoft.com/office/drawing/2014/main" id="{AA105C0F-8F9C-8547-9100-914A071D2750}"/>
              </a:ext>
            </a:extLst>
          </p:cNvPr>
          <p:cNvSpPr/>
          <p:nvPr/>
        </p:nvSpPr>
        <p:spPr>
          <a:xfrm>
            <a:off x="2424411" y="1779415"/>
            <a:ext cx="7449617" cy="461665"/>
          </a:xfrm>
          <a:prstGeom prst="rect">
            <a:avLst/>
          </a:prstGeom>
        </p:spPr>
        <p:txBody>
          <a:bodyPr wrap="square">
            <a:spAutoFit/>
          </a:bodyPr>
          <a:lstStyle/>
          <a:p>
            <a:pPr algn="ctr"/>
            <a:r>
              <a:rPr lang="en-US" sz="2400" b="1" dirty="0">
                <a:solidFill>
                  <a:schemeClr val="accent1"/>
                </a:solidFill>
              </a:rPr>
              <a:t>Overall pre-training and fine-tuning procedures for BERT</a:t>
            </a:r>
          </a:p>
        </p:txBody>
      </p:sp>
    </p:spTree>
    <p:extLst>
      <p:ext uri="{BB962C8B-B14F-4D97-AF65-F5344CB8AC3E}">
        <p14:creationId xmlns:p14="http://schemas.microsoft.com/office/powerpoint/2010/main" val="663811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28</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0743" y="790260"/>
            <a:ext cx="5774385" cy="566763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867904" y="122627"/>
            <a:ext cx="10926305" cy="667632"/>
          </a:xfrm>
        </p:spPr>
        <p:txBody>
          <a:bodyPr>
            <a:noAutofit/>
          </a:bodyPr>
          <a:lstStyle/>
          <a:p>
            <a:r>
              <a:rPr lang="en-US" dirty="0">
                <a:solidFill>
                  <a:schemeClr val="accent1"/>
                </a:solidFill>
              </a:rPr>
              <a:t>Fine-tuning BERT on Different Tasks</a:t>
            </a:r>
          </a:p>
        </p:txBody>
      </p:sp>
    </p:spTree>
    <p:extLst>
      <p:ext uri="{BB962C8B-B14F-4D97-AF65-F5344CB8AC3E}">
        <p14:creationId xmlns:p14="http://schemas.microsoft.com/office/powerpoint/2010/main" val="3271495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4C6E8-F32F-194C-A943-7754B0FEDBDB}"/>
              </a:ext>
            </a:extLst>
          </p:cNvPr>
          <p:cNvSpPr>
            <a:spLocks noGrp="1"/>
          </p:cNvSpPr>
          <p:nvPr>
            <p:ph type="sldNum" sz="quarter" idx="12"/>
          </p:nvPr>
        </p:nvSpPr>
        <p:spPr/>
        <p:txBody>
          <a:bodyPr/>
          <a:lstStyle/>
          <a:p>
            <a:fld id="{FBAED269-8488-944C-B042-47FA69C98B02}" type="slidenum">
              <a:rPr lang="zh-TW" altLang="en-US" smtClean="0"/>
              <a:pPr/>
              <a:t>29</a:t>
            </a:fld>
            <a:endParaRPr lang="zh-TW" altLang="en-US"/>
          </a:p>
        </p:txBody>
      </p:sp>
      <p:sp>
        <p:nvSpPr>
          <p:cNvPr id="7" name="Rectangle 6">
            <a:extLst>
              <a:ext uri="{FF2B5EF4-FFF2-40B4-BE49-F238E27FC236}">
                <a16:creationId xmlns:a16="http://schemas.microsoft.com/office/drawing/2014/main" id="{1C27637C-05B8-6249-A786-FBC80FD048E9}"/>
              </a:ext>
            </a:extLst>
          </p:cNvPr>
          <p:cNvSpPr/>
          <p:nvPr/>
        </p:nvSpPr>
        <p:spPr>
          <a:xfrm>
            <a:off x="2426673" y="6457890"/>
            <a:ext cx="7338654" cy="400110"/>
          </a:xfrm>
          <a:prstGeom prst="rect">
            <a:avLst/>
          </a:prstGeom>
        </p:spPr>
        <p:txBody>
          <a:bodyPr wrap="square">
            <a:spAutoFit/>
          </a:bodyPr>
          <a:lstStyle/>
          <a:p>
            <a:pPr algn="ctr"/>
            <a:r>
              <a:rPr lang="en-US" altLang="zh-TW" sz="1000" dirty="0">
                <a:solidFill>
                  <a:schemeClr val="bg1">
                    <a:lumMod val="65000"/>
                  </a:schemeClr>
                </a:solidFill>
                <a:latin typeface="Calibri" charset="0"/>
                <a:ea typeface="標楷體" charset="-120"/>
              </a:rPr>
              <a:t>Source: Devlin, Jacob, Ming-Wei Chang, Kenton Lee, and Kristina Toutanova (2018). </a:t>
            </a:r>
            <a:br>
              <a:rPr lang="en-US" altLang="zh-TW" sz="1000" dirty="0">
                <a:solidFill>
                  <a:schemeClr val="bg1">
                    <a:lumMod val="65000"/>
                  </a:schemeClr>
                </a:solidFill>
                <a:latin typeface="Calibri" charset="0"/>
                <a:ea typeface="標楷體" charset="-120"/>
              </a:rPr>
            </a:br>
            <a:r>
              <a:rPr lang="en-US" altLang="zh-TW" sz="1000" dirty="0">
                <a:solidFill>
                  <a:schemeClr val="bg1">
                    <a:lumMod val="65000"/>
                  </a:schemeClr>
                </a:solidFill>
                <a:latin typeface="Calibri" charset="0"/>
                <a:ea typeface="標楷體" charset="-120"/>
              </a:rPr>
              <a:t>"BERT: Pre-training of Deep Bidirectional Transformers for Language Understanding." </a:t>
            </a:r>
            <a:r>
              <a:rPr lang="en-US" altLang="zh-TW" sz="1000" dirty="0" err="1">
                <a:solidFill>
                  <a:schemeClr val="bg1">
                    <a:lumMod val="65000"/>
                  </a:schemeClr>
                </a:solidFill>
                <a:latin typeface="Calibri" charset="0"/>
                <a:ea typeface="標楷體" charset="-120"/>
              </a:rPr>
              <a:t>arXiv</a:t>
            </a:r>
            <a:r>
              <a:rPr lang="en-US" altLang="zh-TW" sz="1000" dirty="0">
                <a:solidFill>
                  <a:schemeClr val="bg1">
                    <a:lumMod val="65000"/>
                  </a:schemeClr>
                </a:solidFill>
                <a:latin typeface="Calibri" charset="0"/>
                <a:ea typeface="標楷體" charset="-120"/>
              </a:rPr>
              <a:t> preprint arXiv:1810.04805</a:t>
            </a:r>
            <a:endParaRPr lang="en-US" sz="1000" dirty="0">
              <a:solidFill>
                <a:schemeClr val="bg1">
                  <a:lumMod val="65000"/>
                </a:schemeClr>
              </a:solidFill>
            </a:endParaRPr>
          </a:p>
        </p:txBody>
      </p:sp>
      <p:sp>
        <p:nvSpPr>
          <p:cNvPr id="8" name="Title 1">
            <a:extLst>
              <a:ext uri="{FF2B5EF4-FFF2-40B4-BE49-F238E27FC236}">
                <a16:creationId xmlns:a16="http://schemas.microsoft.com/office/drawing/2014/main" id="{480200A9-9BB8-D64A-AFF5-F8A81B195D8C}"/>
              </a:ext>
            </a:extLst>
          </p:cNvPr>
          <p:cNvSpPr>
            <a:spLocks noGrp="1"/>
          </p:cNvSpPr>
          <p:nvPr>
            <p:ph type="title"/>
          </p:nvPr>
        </p:nvSpPr>
        <p:spPr>
          <a:xfrm>
            <a:off x="1981200" y="116632"/>
            <a:ext cx="8229600" cy="1219582"/>
          </a:xfrm>
        </p:spPr>
        <p:txBody>
          <a:bodyPr>
            <a:normAutofit fontScale="90000"/>
          </a:bodyPr>
          <a:lstStyle/>
          <a:p>
            <a:r>
              <a:rPr lang="en-US" dirty="0">
                <a:solidFill>
                  <a:schemeClr val="accent1"/>
                </a:solidFill>
              </a:rPr>
              <a:t>Sentiment Analysis: </a:t>
            </a:r>
            <a:br>
              <a:rPr lang="en-US" dirty="0">
                <a:solidFill>
                  <a:schemeClr val="accent1"/>
                </a:solidFill>
              </a:rPr>
            </a:br>
            <a:r>
              <a:rPr lang="en-US" dirty="0">
                <a:solidFill>
                  <a:schemeClr val="accent1"/>
                </a:solidFill>
              </a:rPr>
              <a:t>Single Sentence Classification</a:t>
            </a:r>
          </a:p>
        </p:txBody>
      </p:sp>
      <p:pic>
        <p:nvPicPr>
          <p:cNvPr id="9" name="Picture 8">
            <a:extLst>
              <a:ext uri="{FF2B5EF4-FFF2-40B4-BE49-F238E27FC236}">
                <a16:creationId xmlns:a16="http://schemas.microsoft.com/office/drawing/2014/main" id="{F35A33A5-5F7A-AD45-B8DF-5A41E6DFA0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35560" y="1484784"/>
            <a:ext cx="8280920" cy="4824536"/>
          </a:xfrm>
          <a:prstGeom prst="rect">
            <a:avLst/>
          </a:prstGeom>
        </p:spPr>
      </p:pic>
    </p:spTree>
    <p:extLst>
      <p:ext uri="{BB962C8B-B14F-4D97-AF65-F5344CB8AC3E}">
        <p14:creationId xmlns:p14="http://schemas.microsoft.com/office/powerpoint/2010/main" val="3971304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2022/10/26  The Theory of Learning and Ensemble Learning </a:t>
            </a:r>
          </a:p>
          <a:p>
            <a:pPr marL="0" indent="0">
              <a:buNone/>
            </a:pPr>
            <a:r>
              <a:rPr lang="en-US" sz="2800" dirty="0">
                <a:solidFill>
                  <a:schemeClr val="accent2">
                    <a:lumMod val="75000"/>
                  </a:schemeClr>
                </a:solidFill>
              </a:rPr>
              <a:t>8  2022/11/02  Midterm Project Report </a:t>
            </a:r>
          </a:p>
          <a:p>
            <a:pPr marL="0" indent="0">
              <a:buNone/>
            </a:pPr>
            <a:r>
              <a:rPr lang="en-US" sz="2800" dirty="0"/>
              <a:t>9  2022/11/09  Deep Learning and Reinforcement Learning </a:t>
            </a:r>
          </a:p>
          <a:p>
            <a:pPr marL="0" indent="0">
              <a:buNone/>
            </a:pPr>
            <a:r>
              <a:rPr lang="en-US" sz="2800" dirty="0">
                <a:solidFill>
                  <a:srgbClr val="C00000"/>
                </a:solidFill>
              </a:rPr>
              <a:t>10  2022/11/16  Deep Learning for Natural Language Processing  </a:t>
            </a:r>
          </a:p>
          <a:p>
            <a:pPr marL="0" indent="0">
              <a:buNone/>
            </a:pPr>
            <a:r>
              <a:rPr lang="en-US" sz="2800" dirty="0">
                <a:solidFill>
                  <a:schemeClr val="accent6">
                    <a:lumMod val="75000"/>
                  </a:schemeClr>
                </a:solidFill>
              </a:rPr>
              <a:t>11  2022/11/23  Invited Talk: AI for Information Retrieval  </a:t>
            </a:r>
          </a:p>
          <a:p>
            <a:pPr marL="0" indent="0">
              <a:buNone/>
            </a:pPr>
            <a:r>
              <a:rPr lang="en-US" sz="2800" dirty="0">
                <a:solidFill>
                  <a:srgbClr val="7030A0"/>
                </a:solidFill>
              </a:rPr>
              <a:t>12  2022/11/30  Case Study on Artificial Intelligence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58353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30</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18998" y="1484784"/>
            <a:ext cx="8325475" cy="4896544"/>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122627"/>
            <a:ext cx="8674308" cy="1223622"/>
          </a:xfrm>
        </p:spPr>
        <p:txBody>
          <a:bodyPr>
            <a:noAutofit/>
          </a:bodyPr>
          <a:lstStyle/>
          <a:p>
            <a:r>
              <a:rPr lang="en-US" dirty="0">
                <a:solidFill>
                  <a:schemeClr val="accent1"/>
                </a:solidFill>
              </a:rPr>
              <a:t>Fine-tuning BERT on </a:t>
            </a:r>
            <a:br>
              <a:rPr lang="en-US" dirty="0">
                <a:solidFill>
                  <a:schemeClr val="accent1"/>
                </a:solidFill>
              </a:rPr>
            </a:br>
            <a:r>
              <a:rPr lang="en-US" dirty="0">
                <a:solidFill>
                  <a:srgbClr val="C00000"/>
                </a:solidFill>
              </a:rPr>
              <a:t>Question Answering (QA)</a:t>
            </a:r>
          </a:p>
        </p:txBody>
      </p:sp>
    </p:spTree>
    <p:extLst>
      <p:ext uri="{BB962C8B-B14F-4D97-AF65-F5344CB8AC3E}">
        <p14:creationId xmlns:p14="http://schemas.microsoft.com/office/powerpoint/2010/main" val="4008605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31</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4" y="1171950"/>
            <a:ext cx="8280920" cy="5327881"/>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800587" y="56101"/>
            <a:ext cx="10662834" cy="1146133"/>
          </a:xfrm>
        </p:spPr>
        <p:txBody>
          <a:bodyPr>
            <a:noAutofit/>
          </a:bodyPr>
          <a:lstStyle/>
          <a:p>
            <a:r>
              <a:rPr lang="en-US" dirty="0">
                <a:solidFill>
                  <a:schemeClr val="accent1"/>
                </a:solidFill>
              </a:rPr>
              <a:t>Fine-tuning BERT on Dialogue</a:t>
            </a:r>
            <a:br>
              <a:rPr lang="en-US" dirty="0">
                <a:solidFill>
                  <a:schemeClr val="accent1"/>
                </a:solidFill>
              </a:rPr>
            </a:br>
            <a:r>
              <a:rPr lang="en-US" sz="4000" dirty="0">
                <a:solidFill>
                  <a:srgbClr val="C00000"/>
                </a:solidFill>
              </a:rPr>
              <a:t>Intent Detection (ID; Classification)</a:t>
            </a:r>
          </a:p>
        </p:txBody>
      </p:sp>
    </p:spTree>
    <p:extLst>
      <p:ext uri="{BB962C8B-B14F-4D97-AF65-F5344CB8AC3E}">
        <p14:creationId xmlns:p14="http://schemas.microsoft.com/office/powerpoint/2010/main" val="2042305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AAC1D-703F-B74B-8981-34EDBCB5D96D}"/>
              </a:ext>
            </a:extLst>
          </p:cNvPr>
          <p:cNvSpPr>
            <a:spLocks noGrp="1"/>
          </p:cNvSpPr>
          <p:nvPr>
            <p:ph type="sldNum" sz="quarter" idx="12"/>
          </p:nvPr>
        </p:nvSpPr>
        <p:spPr/>
        <p:txBody>
          <a:bodyPr/>
          <a:lstStyle/>
          <a:p>
            <a:fld id="{5424488C-161F-514B-8FF5-CF5173A03E8D}" type="slidenum">
              <a:rPr lang="en-US" smtClean="0"/>
              <a:t>32</a:t>
            </a:fld>
            <a:endParaRPr lang="en-US"/>
          </a:p>
        </p:txBody>
      </p:sp>
      <p:sp>
        <p:nvSpPr>
          <p:cNvPr id="5" name="Rectangle 4">
            <a:extLst>
              <a:ext uri="{FF2B5EF4-FFF2-40B4-BE49-F238E27FC236}">
                <a16:creationId xmlns:a16="http://schemas.microsoft.com/office/drawing/2014/main" id="{53691934-0DA3-1149-AF7B-2DDB66BA8F88}"/>
              </a:ext>
            </a:extLst>
          </p:cNvPr>
          <p:cNvSpPr/>
          <p:nvPr/>
        </p:nvSpPr>
        <p:spPr>
          <a:xfrm>
            <a:off x="2058897" y="6457890"/>
            <a:ext cx="8074207" cy="553998"/>
          </a:xfrm>
          <a:prstGeom prst="rect">
            <a:avLst/>
          </a:prstGeom>
        </p:spPr>
        <p:txBody>
          <a:bodyPr wrap="square">
            <a:spAutoFit/>
          </a:bodyPr>
          <a:lstStyle/>
          <a:p>
            <a:pPr algn="ctr"/>
            <a:r>
              <a:rPr lang="en-US" sz="1000" dirty="0">
                <a:solidFill>
                  <a:schemeClr val="bg1">
                    <a:lumMod val="75000"/>
                  </a:schemeClr>
                </a:solidFill>
              </a:rPr>
              <a:t>Source: Devlin, Jacob, Ming-Wei Chang, Kenton Lee, and Kristina Toutanova (2018). </a:t>
            </a:r>
            <a:br>
              <a:rPr lang="en-US" sz="1000" dirty="0">
                <a:solidFill>
                  <a:schemeClr val="bg1">
                    <a:lumMod val="75000"/>
                  </a:schemeClr>
                </a:solidFill>
              </a:rPr>
            </a:br>
            <a:r>
              <a:rPr lang="en-US" sz="1000" dirty="0">
                <a:solidFill>
                  <a:schemeClr val="bg1">
                    <a:lumMod val="75000"/>
                  </a:schemeClr>
                </a:solidFill>
              </a:rPr>
              <a:t>"Bert: Pre-training of deep bidirectional transformers for language understanding." </a:t>
            </a:r>
            <a:r>
              <a:rPr lang="en-US" sz="1000" dirty="0" err="1">
                <a:solidFill>
                  <a:schemeClr val="bg1">
                    <a:lumMod val="75000"/>
                  </a:schemeClr>
                </a:solidFill>
              </a:rPr>
              <a:t>arXiv</a:t>
            </a:r>
            <a:r>
              <a:rPr lang="en-US" sz="1000" dirty="0">
                <a:solidFill>
                  <a:schemeClr val="bg1">
                    <a:lumMod val="75000"/>
                  </a:schemeClr>
                </a:solidFill>
              </a:rPr>
              <a:t> preprint arXiv:1810.04805.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3CC58931-CE87-CE4E-8AE8-2FF8B6B87C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16"/>
          <a:stretch/>
        </p:blipFill>
        <p:spPr>
          <a:xfrm>
            <a:off x="2140215" y="1377301"/>
            <a:ext cx="7992888" cy="5142563"/>
          </a:xfrm>
          <a:prstGeom prst="rect">
            <a:avLst/>
          </a:prstGeom>
        </p:spPr>
      </p:pic>
      <p:sp>
        <p:nvSpPr>
          <p:cNvPr id="10" name="Title 1">
            <a:extLst>
              <a:ext uri="{FF2B5EF4-FFF2-40B4-BE49-F238E27FC236}">
                <a16:creationId xmlns:a16="http://schemas.microsoft.com/office/drawing/2014/main" id="{031093D5-1F1F-7E4D-AD9E-2B700EBD7939}"/>
              </a:ext>
            </a:extLst>
          </p:cNvPr>
          <p:cNvSpPr>
            <a:spLocks noGrp="1"/>
          </p:cNvSpPr>
          <p:nvPr>
            <p:ph type="title"/>
          </p:nvPr>
        </p:nvSpPr>
        <p:spPr>
          <a:xfrm>
            <a:off x="1745859" y="-27384"/>
            <a:ext cx="8674308" cy="1277784"/>
          </a:xfrm>
        </p:spPr>
        <p:txBody>
          <a:bodyPr>
            <a:noAutofit/>
          </a:bodyPr>
          <a:lstStyle/>
          <a:p>
            <a:r>
              <a:rPr lang="en-US" dirty="0">
                <a:solidFill>
                  <a:schemeClr val="accent1"/>
                </a:solidFill>
              </a:rPr>
              <a:t>Fine-tuning BERT on Dialogue</a:t>
            </a:r>
            <a:br>
              <a:rPr lang="en-US" dirty="0">
                <a:solidFill>
                  <a:schemeClr val="accent1"/>
                </a:solidFill>
              </a:rPr>
            </a:br>
            <a:r>
              <a:rPr lang="en-US" dirty="0">
                <a:solidFill>
                  <a:srgbClr val="C00000"/>
                </a:solidFill>
              </a:rPr>
              <a:t>Slot Filling (SF)</a:t>
            </a:r>
          </a:p>
        </p:txBody>
      </p:sp>
    </p:spTree>
    <p:extLst>
      <p:ext uri="{BB962C8B-B14F-4D97-AF65-F5344CB8AC3E}">
        <p14:creationId xmlns:p14="http://schemas.microsoft.com/office/powerpoint/2010/main" val="1780483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Task-Oriented Dialogue (</a:t>
            </a:r>
            <a:r>
              <a:rPr lang="en-US" dirty="0" err="1"/>
              <a:t>ToD</a:t>
            </a:r>
            <a:r>
              <a:rPr lang="en-US" dirty="0"/>
              <a:t>) System</a:t>
            </a:r>
            <a:br>
              <a:rPr lang="en-US" dirty="0"/>
            </a:br>
            <a:r>
              <a:rPr lang="en-US" b="0" dirty="0"/>
              <a:t>Speech, Text, NLP</a:t>
            </a:r>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33</a:t>
            </a:fld>
            <a:endParaRPr lang="en-US"/>
          </a:p>
        </p:txBody>
      </p:sp>
      <p:pic>
        <p:nvPicPr>
          <p:cNvPr id="5" name="Picture 4">
            <a:extLst>
              <a:ext uri="{FF2B5EF4-FFF2-40B4-BE49-F238E27FC236}">
                <a16:creationId xmlns:a16="http://schemas.microsoft.com/office/drawing/2014/main" id="{B83A86A6-346C-BFD1-9492-5353D72BFE4B}"/>
              </a:ext>
            </a:extLst>
          </p:cNvPr>
          <p:cNvPicPr>
            <a:picLocks noChangeAspect="1"/>
          </p:cNvPicPr>
          <p:nvPr/>
        </p:nvPicPr>
        <p:blipFill>
          <a:blip r:embed="rId2"/>
          <a:stretch>
            <a:fillRect/>
          </a:stretch>
        </p:blipFill>
        <p:spPr>
          <a:xfrm>
            <a:off x="1076253" y="1460667"/>
            <a:ext cx="10039493" cy="4958848"/>
          </a:xfrm>
          <a:prstGeom prst="rect">
            <a:avLst/>
          </a:prstGeom>
        </p:spPr>
      </p:pic>
      <p:sp>
        <p:nvSpPr>
          <p:cNvPr id="7" name="TextBox 6">
            <a:extLst>
              <a:ext uri="{FF2B5EF4-FFF2-40B4-BE49-F238E27FC236}">
                <a16:creationId xmlns:a16="http://schemas.microsoft.com/office/drawing/2014/main" id="{906C63C7-DD60-DDA3-51DD-8FCDDB9014CC}"/>
              </a:ext>
            </a:extLst>
          </p:cNvPr>
          <p:cNvSpPr txBox="1"/>
          <p:nvPr/>
        </p:nvSpPr>
        <p:spPr>
          <a:xfrm>
            <a:off x="834189" y="6499782"/>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Razumovskaia</a:t>
            </a:r>
            <a:r>
              <a:rPr lang="en-US" sz="1000" dirty="0">
                <a:solidFill>
                  <a:schemeClr val="bg1">
                    <a:lumMod val="75000"/>
                  </a:schemeClr>
                </a:solidFill>
              </a:rPr>
              <a:t>, </a:t>
            </a:r>
            <a:r>
              <a:rPr lang="en-US" sz="1000" dirty="0" err="1">
                <a:solidFill>
                  <a:schemeClr val="bg1">
                    <a:lumMod val="75000"/>
                  </a:schemeClr>
                </a:solidFill>
              </a:rPr>
              <a:t>Evgeniia</a:t>
            </a:r>
            <a:r>
              <a:rPr lang="en-US" sz="1000" dirty="0">
                <a:solidFill>
                  <a:schemeClr val="bg1">
                    <a:lumMod val="75000"/>
                  </a:schemeClr>
                </a:solidFill>
              </a:rPr>
              <a:t>, Goran </a:t>
            </a:r>
            <a:r>
              <a:rPr lang="en-US" sz="1000" dirty="0" err="1">
                <a:solidFill>
                  <a:schemeClr val="bg1">
                    <a:lumMod val="75000"/>
                  </a:schemeClr>
                </a:solidFill>
              </a:rPr>
              <a:t>Glavas</a:t>
            </a:r>
            <a:r>
              <a:rPr lang="en-US" sz="1000" dirty="0">
                <a:solidFill>
                  <a:schemeClr val="bg1">
                    <a:lumMod val="75000"/>
                  </a:schemeClr>
                </a:solidFill>
              </a:rPr>
              <a:t>, Olga Majewska, </a:t>
            </a:r>
            <a:r>
              <a:rPr lang="en-US" sz="1000" dirty="0" err="1">
                <a:solidFill>
                  <a:schemeClr val="bg1">
                    <a:lumMod val="75000"/>
                  </a:schemeClr>
                </a:solidFill>
              </a:rPr>
              <a:t>Edoardo</a:t>
            </a:r>
            <a:r>
              <a:rPr lang="en-US" sz="1000" dirty="0">
                <a:solidFill>
                  <a:schemeClr val="bg1">
                    <a:lumMod val="75000"/>
                  </a:schemeClr>
                </a:solidFill>
              </a:rPr>
              <a:t> M. Ponti, Anna Korhonen, and Ivan </a:t>
            </a:r>
            <a:r>
              <a:rPr lang="en-US" sz="1000" dirty="0" err="1">
                <a:solidFill>
                  <a:schemeClr val="bg1">
                    <a:lumMod val="75000"/>
                  </a:schemeClr>
                </a:solidFill>
              </a:rPr>
              <a:t>Vulic</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"Crossing the conversational chasm: A primer on natural language processing for multilingual task-oriented dialogue systems." Journal of Artificial Intelligence Research 74 (2022): 1351-1402.</a:t>
            </a:r>
          </a:p>
        </p:txBody>
      </p:sp>
    </p:spTree>
    <p:extLst>
      <p:ext uri="{BB962C8B-B14F-4D97-AF65-F5344CB8AC3E}">
        <p14:creationId xmlns:p14="http://schemas.microsoft.com/office/powerpoint/2010/main" val="1617451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a:bodyPr>
          <a:lstStyle/>
          <a:p>
            <a:r>
              <a:rPr lang="en-US" dirty="0"/>
              <a:t>Conversational AI </a:t>
            </a:r>
            <a:br>
              <a:rPr lang="en-US" dirty="0"/>
            </a:br>
            <a:r>
              <a:rPr lang="en-US" sz="3200" b="0" dirty="0"/>
              <a:t>to deliver contextual and personal experience to users</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3DA01B6C-D2C1-B601-83AE-E3C4205DA901}"/>
              </a:ext>
            </a:extLst>
          </p:cNvPr>
          <p:cNvPicPr>
            <a:picLocks noGrp="1" noChangeAspect="1"/>
          </p:cNvPicPr>
          <p:nvPr>
            <p:ph idx="1"/>
          </p:nvPr>
        </p:nvPicPr>
        <p:blipFill>
          <a:blip r:embed="rId2"/>
          <a:stretch>
            <a:fillRect/>
          </a:stretch>
        </p:blipFill>
        <p:spPr>
          <a:xfrm>
            <a:off x="422720" y="1460668"/>
            <a:ext cx="11217426" cy="4935668"/>
          </a:xfrm>
        </p:spPr>
      </p:pic>
    </p:spTree>
    <p:extLst>
      <p:ext uri="{BB962C8B-B14F-4D97-AF65-F5344CB8AC3E}">
        <p14:creationId xmlns:p14="http://schemas.microsoft.com/office/powerpoint/2010/main" val="3280124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wav2vec 2.0: </a:t>
            </a:r>
            <a:br>
              <a:rPr lang="en-US" dirty="0"/>
            </a:br>
            <a:r>
              <a:rPr lang="en-US" sz="3300" dirty="0"/>
              <a:t>A framework for self-supervised learning of speech representations</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Baevski</a:t>
            </a:r>
            <a:r>
              <a:rPr lang="en-US" sz="1000" dirty="0">
                <a:solidFill>
                  <a:schemeClr val="bg1">
                    <a:lumMod val="75000"/>
                  </a:schemeClr>
                </a:solidFill>
              </a:rPr>
              <a:t>, Alexei, </a:t>
            </a:r>
            <a:r>
              <a:rPr lang="en-US" sz="1000" dirty="0" err="1">
                <a:solidFill>
                  <a:schemeClr val="bg1">
                    <a:lumMod val="75000"/>
                  </a:schemeClr>
                </a:solidFill>
              </a:rPr>
              <a:t>Yuhao</a:t>
            </a:r>
            <a:r>
              <a:rPr lang="en-US" sz="1000" dirty="0">
                <a:solidFill>
                  <a:schemeClr val="bg1">
                    <a:lumMod val="75000"/>
                  </a:schemeClr>
                </a:solidFill>
              </a:rPr>
              <a:t> Zhou, Abdelrahman Mohamed, and Michael </a:t>
            </a:r>
            <a:r>
              <a:rPr lang="en-US" sz="1000" dirty="0" err="1">
                <a:solidFill>
                  <a:schemeClr val="bg1">
                    <a:lumMod val="75000"/>
                  </a:schemeClr>
                </a:solidFill>
              </a:rPr>
              <a:t>Auli</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"wav2vec 2.0: A framework for self-supervised learning of speech representations." Advances in Neural Information Processing Systems 33 (2020): 12449-12460.</a:t>
            </a:r>
          </a:p>
        </p:txBody>
      </p:sp>
      <p:pic>
        <p:nvPicPr>
          <p:cNvPr id="9" name="Content Placeholder 8">
            <a:extLst>
              <a:ext uri="{FF2B5EF4-FFF2-40B4-BE49-F238E27FC236}">
                <a16:creationId xmlns:a16="http://schemas.microsoft.com/office/drawing/2014/main" id="{A3160C12-6EF0-BE7B-771E-2E8505018EAF}"/>
              </a:ext>
            </a:extLst>
          </p:cNvPr>
          <p:cNvPicPr>
            <a:picLocks noGrp="1" noChangeAspect="1"/>
          </p:cNvPicPr>
          <p:nvPr>
            <p:ph idx="1"/>
          </p:nvPr>
        </p:nvPicPr>
        <p:blipFill>
          <a:blip r:embed="rId2"/>
          <a:stretch>
            <a:fillRect/>
          </a:stretch>
        </p:blipFill>
        <p:spPr>
          <a:xfrm>
            <a:off x="1569959" y="1555538"/>
            <a:ext cx="9148333" cy="4708468"/>
          </a:xfrm>
        </p:spPr>
      </p:pic>
    </p:spTree>
    <p:extLst>
      <p:ext uri="{BB962C8B-B14F-4D97-AF65-F5344CB8AC3E}">
        <p14:creationId xmlns:p14="http://schemas.microsoft.com/office/powerpoint/2010/main" val="2582374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293915" y="60872"/>
            <a:ext cx="11604170" cy="948389"/>
          </a:xfrm>
        </p:spPr>
        <p:txBody>
          <a:bodyPr>
            <a:normAutofit fontScale="90000"/>
          </a:bodyPr>
          <a:lstStyle/>
          <a:p>
            <a:r>
              <a:rPr lang="en-US" sz="4400" dirty="0"/>
              <a:t>Whisper: </a:t>
            </a:r>
            <a:br>
              <a:rPr lang="en-US" sz="3300" dirty="0"/>
            </a:br>
            <a:r>
              <a:rPr lang="en-US" sz="3300" dirty="0"/>
              <a:t>Robust Speech Recognition via Large-Scale Weak Supervision</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534389" y="6628390"/>
            <a:ext cx="10919674" cy="246221"/>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Tao Xu, Greg Brockman, Christine </a:t>
            </a:r>
            <a:r>
              <a:rPr lang="en-US" sz="1000" dirty="0" err="1">
                <a:solidFill>
                  <a:schemeClr val="bg1">
                    <a:lumMod val="75000"/>
                  </a:schemeClr>
                </a:solidFill>
              </a:rPr>
              <a:t>McLeavey</a:t>
            </a:r>
            <a:r>
              <a:rPr lang="en-US" sz="1000" dirty="0">
                <a:solidFill>
                  <a:schemeClr val="bg1">
                    <a:lumMod val="75000"/>
                  </a:schemeClr>
                </a:solidFill>
              </a:rPr>
              <a:t>, and Ilya </a:t>
            </a:r>
            <a:r>
              <a:rPr lang="en-US" sz="1000" dirty="0" err="1">
                <a:solidFill>
                  <a:schemeClr val="bg1">
                    <a:lumMod val="75000"/>
                  </a:schemeClr>
                </a:solidFill>
              </a:rPr>
              <a:t>Sutskever</a:t>
            </a:r>
            <a:r>
              <a:rPr lang="en-US" sz="1000" dirty="0">
                <a:solidFill>
                  <a:schemeClr val="bg1">
                    <a:lumMod val="75000"/>
                  </a:schemeClr>
                </a:solidFill>
              </a:rPr>
              <a:t>. Robust speech recognition via large-scale weak supervision. Tech. Rep., Technical report, </a:t>
            </a:r>
            <a:r>
              <a:rPr lang="en-US" sz="1000" dirty="0" err="1">
                <a:solidFill>
                  <a:schemeClr val="bg1">
                    <a:lumMod val="75000"/>
                  </a:schemeClr>
                </a:solidFill>
              </a:rPr>
              <a:t>OpenAI</a:t>
            </a:r>
            <a:r>
              <a:rPr lang="en-US" sz="1000" dirty="0">
                <a:solidFill>
                  <a:schemeClr val="bg1">
                    <a:lumMod val="75000"/>
                  </a:schemeClr>
                </a:solidFill>
              </a:rPr>
              <a:t>, 2022.</a:t>
            </a:r>
          </a:p>
        </p:txBody>
      </p:sp>
      <p:pic>
        <p:nvPicPr>
          <p:cNvPr id="6" name="Picture 5">
            <a:extLst>
              <a:ext uri="{FF2B5EF4-FFF2-40B4-BE49-F238E27FC236}">
                <a16:creationId xmlns:a16="http://schemas.microsoft.com/office/drawing/2014/main" id="{0ACD7758-6159-BAFD-E5B4-0B7B594EC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5829" y="1023117"/>
            <a:ext cx="7559117" cy="5658954"/>
          </a:xfrm>
          <a:prstGeom prst="rect">
            <a:avLst/>
          </a:prstGeom>
        </p:spPr>
      </p:pic>
    </p:spTree>
    <p:extLst>
      <p:ext uri="{BB962C8B-B14F-4D97-AF65-F5344CB8AC3E}">
        <p14:creationId xmlns:p14="http://schemas.microsoft.com/office/powerpoint/2010/main" val="2823802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1177116"/>
          </a:xfrm>
        </p:spPr>
        <p:txBody>
          <a:bodyPr>
            <a:normAutofit fontScale="90000"/>
          </a:bodyPr>
          <a:lstStyle/>
          <a:p>
            <a:r>
              <a:rPr lang="en-US" dirty="0"/>
              <a:t>Microsoft Azure </a:t>
            </a:r>
            <a:br>
              <a:rPr lang="en-US" dirty="0"/>
            </a:br>
            <a:r>
              <a:rPr lang="en-US" dirty="0"/>
              <a:t>Text to Speech (TTS)</a:t>
            </a:r>
            <a:endParaRPr lang="en-US" sz="29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https://azure.microsoft.com/en-gb/products/cognitive-services/text-to-speech/</a:t>
            </a:r>
            <a:endParaRPr lang="en-US" sz="2000" dirty="0">
              <a:solidFill>
                <a:schemeClr val="bg1">
                  <a:lumMod val="75000"/>
                </a:schemeClr>
              </a:solidFill>
            </a:endParaRPr>
          </a:p>
        </p:txBody>
      </p:sp>
      <p:pic>
        <p:nvPicPr>
          <p:cNvPr id="3" name="Picture 2">
            <a:extLst>
              <a:ext uri="{FF2B5EF4-FFF2-40B4-BE49-F238E27FC236}">
                <a16:creationId xmlns:a16="http://schemas.microsoft.com/office/drawing/2014/main" id="{79EBF9B8-17A1-4251-35AA-D66276E3F4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527" y="1310542"/>
            <a:ext cx="10410889" cy="5210137"/>
          </a:xfrm>
          <a:prstGeom prst="rect">
            <a:avLst/>
          </a:prstGeom>
        </p:spPr>
      </p:pic>
    </p:spTree>
    <p:extLst>
      <p:ext uri="{BB962C8B-B14F-4D97-AF65-F5344CB8AC3E}">
        <p14:creationId xmlns:p14="http://schemas.microsoft.com/office/powerpoint/2010/main" val="2622343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38</a:t>
            </a:fld>
            <a:endParaRPr lang="en-US"/>
          </a:p>
        </p:txBody>
      </p:sp>
      <p:pic>
        <p:nvPicPr>
          <p:cNvPr id="6" name="Picture 5">
            <a:extLst>
              <a:ext uri="{FF2B5EF4-FFF2-40B4-BE49-F238E27FC236}">
                <a16:creationId xmlns:a16="http://schemas.microsoft.com/office/drawing/2014/main" id="{724EDD3B-FA6F-F948-B1A9-0C0567BAA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266" y="995184"/>
            <a:ext cx="11375880" cy="5678150"/>
          </a:xfrm>
          <a:prstGeom prst="rect">
            <a:avLst/>
          </a:prstGeom>
        </p:spPr>
      </p:pic>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5"/>
            <a:ext cx="11222181" cy="833598"/>
          </a:xfrm>
        </p:spPr>
        <p:txBody>
          <a:bodyPr/>
          <a:lstStyle/>
          <a:p>
            <a:r>
              <a:rPr lang="en-US" dirty="0"/>
              <a:t>Hugging Face</a:t>
            </a:r>
          </a:p>
        </p:txBody>
      </p:sp>
      <p:sp>
        <p:nvSpPr>
          <p:cNvPr id="11" name="TextBox 10">
            <a:extLst>
              <a:ext uri="{FF2B5EF4-FFF2-40B4-BE49-F238E27FC236}">
                <a16:creationId xmlns:a16="http://schemas.microsoft.com/office/drawing/2014/main" id="{9793AD6C-28F2-7246-B0FA-FA565B6E7EF1}"/>
              </a:ext>
            </a:extLst>
          </p:cNvPr>
          <p:cNvSpPr txBox="1"/>
          <p:nvPr/>
        </p:nvSpPr>
        <p:spPr>
          <a:xfrm>
            <a:off x="2693551" y="6488668"/>
            <a:ext cx="6096000" cy="369332"/>
          </a:xfrm>
          <a:prstGeom prst="rect">
            <a:avLst/>
          </a:prstGeom>
          <a:noFill/>
        </p:spPr>
        <p:txBody>
          <a:bodyPr wrap="square">
            <a:spAutoFit/>
          </a:bodyPr>
          <a:lstStyle/>
          <a:p>
            <a:pPr algn="ctr"/>
            <a:r>
              <a:rPr lang="en-US" dirty="0">
                <a:hlinkClick r:id="rId3"/>
              </a:rPr>
              <a:t>https://huggingface.co/</a:t>
            </a:r>
            <a:endParaRPr lang="en-US" dirty="0"/>
          </a:p>
        </p:txBody>
      </p:sp>
    </p:spTree>
    <p:extLst>
      <p:ext uri="{BB962C8B-B14F-4D97-AF65-F5344CB8AC3E}">
        <p14:creationId xmlns:p14="http://schemas.microsoft.com/office/powerpoint/2010/main" val="1920590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1072031"/>
          </a:xfrm>
        </p:spPr>
        <p:txBody>
          <a:bodyPr>
            <a:normAutofit fontScale="90000"/>
          </a:bodyPr>
          <a:lstStyle/>
          <a:p>
            <a:r>
              <a:rPr lang="en-US" dirty="0"/>
              <a:t>BLOOM</a:t>
            </a:r>
            <a:br>
              <a:rPr lang="en-US" dirty="0"/>
            </a:br>
            <a:r>
              <a:rPr lang="en-US" sz="2900" dirty="0" err="1"/>
              <a:t>BigScience</a:t>
            </a:r>
            <a:r>
              <a:rPr lang="en-US" sz="2900" dirty="0"/>
              <a:t> Large Open-science Open-access Multilingual Language Model</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https://huggingface.co/bigscience/bloom</a:t>
            </a:r>
            <a:endParaRPr lang="en-US" sz="2000" dirty="0">
              <a:solidFill>
                <a:schemeClr val="bg1">
                  <a:lumMod val="75000"/>
                </a:schemeClr>
              </a:solidFill>
            </a:endParaRPr>
          </a:p>
        </p:txBody>
      </p:sp>
      <p:pic>
        <p:nvPicPr>
          <p:cNvPr id="6" name="Picture 5">
            <a:extLst>
              <a:ext uri="{FF2B5EF4-FFF2-40B4-BE49-F238E27FC236}">
                <a16:creationId xmlns:a16="http://schemas.microsoft.com/office/drawing/2014/main" id="{E0D15ACA-4FE4-2F82-32F2-9B58F6FB80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348" y="1192848"/>
            <a:ext cx="11123222" cy="5287270"/>
          </a:xfrm>
          <a:prstGeom prst="rect">
            <a:avLst/>
          </a:prstGeom>
        </p:spPr>
      </p:pic>
    </p:spTree>
    <p:extLst>
      <p:ext uri="{BB962C8B-B14F-4D97-AF65-F5344CB8AC3E}">
        <p14:creationId xmlns:p14="http://schemas.microsoft.com/office/powerpoint/2010/main" val="583202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13  2022/12/07  Computer Vision and Robotics </a:t>
            </a:r>
          </a:p>
          <a:p>
            <a:pPr marL="0" indent="0">
              <a:buNone/>
            </a:pPr>
            <a:r>
              <a:rPr lang="en-US" sz="2800" dirty="0"/>
              <a:t>14  2022/12/14  Philosophy and Ethics of AI and the Future of AI </a:t>
            </a:r>
          </a:p>
          <a:p>
            <a:pPr marL="0" indent="0">
              <a:buNone/>
            </a:pPr>
            <a:r>
              <a:rPr lang="en-US" sz="2800" dirty="0">
                <a:solidFill>
                  <a:schemeClr val="accent2">
                    <a:lumMod val="75000"/>
                  </a:schemeClr>
                </a:solidFill>
              </a:rPr>
              <a:t>15  2022/12/21  Final Project Report I </a:t>
            </a:r>
          </a:p>
          <a:p>
            <a:pPr marL="0" indent="0">
              <a:buNone/>
            </a:pPr>
            <a:r>
              <a:rPr lang="en-US" sz="2800" dirty="0">
                <a:solidFill>
                  <a:schemeClr val="accent2">
                    <a:lumMod val="75000"/>
                  </a:schemeClr>
                </a:solidFill>
              </a:rPr>
              <a:t>16  2022/12/28  Final Project Report II </a:t>
            </a:r>
          </a:p>
          <a:p>
            <a:pPr marL="0" indent="0">
              <a:buNone/>
            </a:pPr>
            <a:r>
              <a:rPr lang="en-US" sz="2800" dirty="0"/>
              <a:t>17  2023/01/04  Self-learning </a:t>
            </a:r>
          </a:p>
          <a:p>
            <a:pPr marL="0" indent="0">
              <a:buNone/>
            </a:pPr>
            <a:r>
              <a:rPr lang="en-US" sz="2800" dirty="0"/>
              <a:t>18  2023/01/11  Self-learning</a:t>
            </a:r>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874464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56101"/>
            <a:ext cx="11222181" cy="872785"/>
          </a:xfrm>
        </p:spPr>
        <p:txBody>
          <a:bodyPr>
            <a:normAutofit/>
          </a:bodyPr>
          <a:lstStyle/>
          <a:p>
            <a:r>
              <a:rPr lang="en-US" dirty="0" err="1"/>
              <a:t>OpenAI</a:t>
            </a:r>
            <a:r>
              <a:rPr lang="en-US" dirty="0"/>
              <a:t> Whisper</a:t>
            </a:r>
            <a:endParaRPr lang="en-US" sz="29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5542" y="6479114"/>
            <a:ext cx="10619874" cy="400110"/>
          </a:xfrm>
          <a:prstGeom prst="rect">
            <a:avLst/>
          </a:prstGeom>
          <a:noFill/>
        </p:spPr>
        <p:txBody>
          <a:bodyPr wrap="square">
            <a:spAutoFit/>
          </a:bodyPr>
          <a:lstStyle/>
          <a:p>
            <a:pPr algn="ctr"/>
            <a:r>
              <a:rPr lang="en-US" sz="2000" dirty="0">
                <a:solidFill>
                  <a:schemeClr val="bg1">
                    <a:lumMod val="75000"/>
                  </a:schemeClr>
                </a:solidFill>
              </a:rPr>
              <a:t>Source: </a:t>
            </a:r>
            <a:r>
              <a:rPr lang="en-US" sz="2000" dirty="0">
                <a:solidFill>
                  <a:schemeClr val="bg1">
                    <a:lumMod val="75000"/>
                  </a:schemeClr>
                </a:solidFill>
                <a:hlinkClick r:id="rId2"/>
              </a:rPr>
              <a:t>https://huggingface.co/spaces/openai/whisper</a:t>
            </a:r>
            <a:endParaRPr lang="en-US" sz="2000" dirty="0">
              <a:solidFill>
                <a:schemeClr val="bg1">
                  <a:lumMod val="75000"/>
                </a:schemeClr>
              </a:solidFill>
            </a:endParaRPr>
          </a:p>
        </p:txBody>
      </p:sp>
      <p:pic>
        <p:nvPicPr>
          <p:cNvPr id="8" name="Picture 7">
            <a:extLst>
              <a:ext uri="{FF2B5EF4-FFF2-40B4-BE49-F238E27FC236}">
                <a16:creationId xmlns:a16="http://schemas.microsoft.com/office/drawing/2014/main" id="{11CCD813-1904-245A-B249-99712C328B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89" y="928886"/>
            <a:ext cx="11528240" cy="5550228"/>
          </a:xfrm>
          <a:prstGeom prst="rect">
            <a:avLst/>
          </a:prstGeom>
        </p:spPr>
      </p:pic>
    </p:spTree>
    <p:extLst>
      <p:ext uri="{BB962C8B-B14F-4D97-AF65-F5344CB8AC3E}">
        <p14:creationId xmlns:p14="http://schemas.microsoft.com/office/powerpoint/2010/main" val="979072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2883367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341683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3082277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1495140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1382849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707872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2764760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1009949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675861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74638"/>
            <a:ext cx="10744200" cy="6245225"/>
          </a:xfrm>
        </p:spPr>
        <p:txBody>
          <a:bodyPr/>
          <a:lstStyle/>
          <a:p>
            <a:r>
              <a:rPr lang="en-US" altLang="zh-TW" sz="8000" dirty="0">
                <a:solidFill>
                  <a:srgbClr val="C00000"/>
                </a:solidFill>
              </a:rPr>
              <a:t>Deep Learning </a:t>
            </a:r>
            <a:br>
              <a:rPr lang="en-US" altLang="zh-TW" sz="8000" dirty="0">
                <a:solidFill>
                  <a:srgbClr val="C00000"/>
                </a:solidFill>
              </a:rPr>
            </a:br>
            <a:r>
              <a:rPr lang="en-US" altLang="zh-TW" sz="8000" dirty="0">
                <a:solidFill>
                  <a:srgbClr val="C00000"/>
                </a:solidFill>
              </a:rPr>
              <a:t>for </a:t>
            </a:r>
            <a:br>
              <a:rPr lang="en-US" altLang="zh-TW" sz="8000" dirty="0">
                <a:solidFill>
                  <a:srgbClr val="C00000"/>
                </a:solidFill>
              </a:rPr>
            </a:br>
            <a:r>
              <a:rPr lang="en-US" altLang="zh-TW" sz="8000" dirty="0">
                <a:solidFill>
                  <a:srgbClr val="C00000"/>
                </a:solidFill>
              </a:rPr>
              <a:t>Natural Language Processing</a:t>
            </a:r>
            <a:endParaRPr lang="zh-TW" altLang="en-US" sz="8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2114195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 (NER)</a:t>
            </a:r>
            <a:endParaRPr lang="en-US" sz="2700" dirty="0"/>
          </a:p>
        </p:txBody>
      </p:sp>
      <p:sp>
        <p:nvSpPr>
          <p:cNvPr id="10" name="Rectangle 9">
            <a:extLst>
              <a:ext uri="{FF2B5EF4-FFF2-40B4-BE49-F238E27FC236}">
                <a16:creationId xmlns:a16="http://schemas.microsoft.com/office/drawing/2014/main" id="{46FCDEF3-C45D-D743-A58D-EDDFAD8DA28F}"/>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3" name="TextBox 12">
            <a:extLst>
              <a:ext uri="{FF2B5EF4-FFF2-40B4-BE49-F238E27FC236}">
                <a16:creationId xmlns:a16="http://schemas.microsoft.com/office/drawing/2014/main" id="{EB88CD2C-3B7E-1B45-AB36-BD00499A252E}"/>
              </a:ext>
            </a:extLst>
          </p:cNvPr>
          <p:cNvSpPr txBox="1"/>
          <p:nvPr/>
        </p:nvSpPr>
        <p:spPr>
          <a:xfrm>
            <a:off x="200644" y="1120676"/>
            <a:ext cx="11790712" cy="2308324"/>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p>
          <a:p>
            <a:r>
              <a:rPr lang="en-US" sz="2400" b="1" dirty="0">
                <a:solidFill>
                  <a:srgbClr val="000000"/>
                </a:solidFill>
                <a:effectLst/>
                <a:latin typeface="Courier New" panose="02070309020205020404" pitchFamily="49" charset="0"/>
              </a:rPr>
              <a:t>classifier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text = </a:t>
            </a:r>
            <a:r>
              <a:rPr lang="en-US" sz="2400" b="1" dirty="0">
                <a:solidFill>
                  <a:srgbClr val="A31515"/>
                </a:solidFill>
                <a:effectLst/>
                <a:latin typeface="Courier New" panose="02070309020205020404" pitchFamily="49" charset="0"/>
              </a:rPr>
              <a:t>"My name is Michael and I live in Berkeley, California."</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pic>
        <p:nvPicPr>
          <p:cNvPr id="7" name="Picture 6">
            <a:extLst>
              <a:ext uri="{FF2B5EF4-FFF2-40B4-BE49-F238E27FC236}">
                <a16:creationId xmlns:a16="http://schemas.microsoft.com/office/drawing/2014/main" id="{E6B04733-30D3-BD4B-A87E-3D7ACA3D3AD9}"/>
              </a:ext>
            </a:extLst>
          </p:cNvPr>
          <p:cNvPicPr>
            <a:picLocks noChangeAspect="1"/>
          </p:cNvPicPr>
          <p:nvPr/>
        </p:nvPicPr>
        <p:blipFill>
          <a:blip r:embed="rId3"/>
          <a:stretch>
            <a:fillRect/>
          </a:stretch>
        </p:blipFill>
        <p:spPr>
          <a:xfrm>
            <a:off x="1406504" y="3667541"/>
            <a:ext cx="8652978" cy="2702506"/>
          </a:xfrm>
          <a:prstGeom prst="rect">
            <a:avLst/>
          </a:prstGeom>
        </p:spPr>
      </p:pic>
    </p:spTree>
    <p:extLst>
      <p:ext uri="{BB962C8B-B14F-4D97-AF65-F5344CB8AC3E}">
        <p14:creationId xmlns:p14="http://schemas.microsoft.com/office/powerpoint/2010/main" val="3507216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D55754C3-44A8-5AD2-86B6-7DCAB200501A}"/>
              </a:ext>
            </a:extLst>
          </p:cNvPr>
          <p:cNvSpPr txBox="1"/>
          <p:nvPr/>
        </p:nvSpPr>
        <p:spPr>
          <a:xfrm>
            <a:off x="534388" y="1236839"/>
            <a:ext cx="11073843" cy="2308324"/>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p:txBody>
      </p:sp>
      <p:sp>
        <p:nvSpPr>
          <p:cNvPr id="13" name="TextBox 12">
            <a:extLst>
              <a:ext uri="{FF2B5EF4-FFF2-40B4-BE49-F238E27FC236}">
                <a16:creationId xmlns:a16="http://schemas.microsoft.com/office/drawing/2014/main" id="{D918515E-F53A-3D80-0E25-2DE9ED771621}"/>
              </a:ext>
            </a:extLst>
          </p:cNvPr>
          <p:cNvSpPr txBox="1"/>
          <p:nvPr/>
        </p:nvSpPr>
        <p:spPr>
          <a:xfrm>
            <a:off x="422578" y="4379963"/>
            <a:ext cx="11445802" cy="400110"/>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{'answer': 'Taipei', 'end': 39, 'score': 0.9730741381645203, 'start': 33}</a:t>
            </a:r>
            <a:endParaRPr lang="en-US" sz="2000" b="1" dirty="0">
              <a:solidFill>
                <a:srgbClr val="7030A0"/>
              </a:solidFill>
            </a:endParaRPr>
          </a:p>
        </p:txBody>
      </p:sp>
    </p:spTree>
    <p:extLst>
      <p:ext uri="{BB962C8B-B14F-4D97-AF65-F5344CB8AC3E}">
        <p14:creationId xmlns:p14="http://schemas.microsoft.com/office/powerpoint/2010/main" val="2170009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F58D933F-D5FF-9CD0-3312-4AAAE699C50F}"/>
              </a:ext>
            </a:extLst>
          </p:cNvPr>
          <p:cNvSpPr txBox="1"/>
          <p:nvPr/>
        </p:nvSpPr>
        <p:spPr>
          <a:xfrm>
            <a:off x="534389" y="1563372"/>
            <a:ext cx="11073843" cy="2215991"/>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15966611-BFC4-600C-6EB4-11C2A4028DC3}"/>
              </a:ext>
            </a:extLst>
          </p:cNvPr>
          <p:cNvSpPr txBox="1"/>
          <p:nvPr/>
        </p:nvSpPr>
        <p:spPr>
          <a:xfrm>
            <a:off x="534389" y="4303986"/>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Taipei</a:t>
            </a:r>
            <a:endParaRPr lang="en-US" sz="2400" b="1" dirty="0">
              <a:solidFill>
                <a:srgbClr val="7030A0"/>
              </a:solidFill>
            </a:endParaRPr>
          </a:p>
        </p:txBody>
      </p:sp>
    </p:spTree>
    <p:extLst>
      <p:ext uri="{BB962C8B-B14F-4D97-AF65-F5344CB8AC3E}">
        <p14:creationId xmlns:p14="http://schemas.microsoft.com/office/powerpoint/2010/main" val="3990895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373C717E-777E-5206-E227-D4F3E8A0A51B}"/>
              </a:ext>
            </a:extLst>
          </p:cNvPr>
          <p:cNvSpPr txBox="1"/>
          <p:nvPr/>
        </p:nvSpPr>
        <p:spPr>
          <a:xfrm>
            <a:off x="435430" y="1033202"/>
            <a:ext cx="11321140" cy="4431983"/>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causes precipitation to fall?"</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"""In meteorology, precipitation is any product of the condensation of atmospheric water vapor that falls under gravity. The main forms of precipitation include drizzle, rain, sleet, snow, graupel and hail... Precipitation forms as smaller droplets coalesce via collision with other rain drops or ice crystals within a cloud. Short, intense periods of rain in scattered locations are called "showers"."""</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947670F7-D98C-FB2E-F8BD-47E491377E5B}"/>
              </a:ext>
            </a:extLst>
          </p:cNvPr>
          <p:cNvSpPr txBox="1"/>
          <p:nvPr/>
        </p:nvSpPr>
        <p:spPr>
          <a:xfrm>
            <a:off x="534389" y="5792260"/>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gravity</a:t>
            </a:r>
            <a:endParaRPr lang="en-US" sz="2400" b="1" dirty="0">
              <a:solidFill>
                <a:srgbClr val="7030A0"/>
              </a:solidFill>
            </a:endParaRPr>
          </a:p>
        </p:txBody>
      </p:sp>
    </p:spTree>
    <p:extLst>
      <p:ext uri="{BB962C8B-B14F-4D97-AF65-F5344CB8AC3E}">
        <p14:creationId xmlns:p14="http://schemas.microsoft.com/office/powerpoint/2010/main" val="2557712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2F550748-85EE-AD01-26D6-BC54B7616F34}"/>
              </a:ext>
            </a:extLst>
          </p:cNvPr>
          <p:cNvSpPr txBox="1"/>
          <p:nvPr/>
        </p:nvSpPr>
        <p:spPr>
          <a:xfrm>
            <a:off x="352425" y="1160249"/>
            <a:ext cx="11586107" cy="1477328"/>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 model = </a:t>
            </a:r>
            <a:r>
              <a:rPr lang="en-US" sz="2400" b="1" dirty="0">
                <a:solidFill>
                  <a:srgbClr val="A31515"/>
                </a:solidFill>
                <a:effectLst/>
                <a:latin typeface="Courier New" panose="02070309020205020404" pitchFamily="49" charset="0"/>
              </a:rPr>
              <a:t>'gpt2'</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generator(</a:t>
            </a:r>
            <a:r>
              <a:rPr lang="en-US" b="1" dirty="0">
                <a:solidFill>
                  <a:srgbClr val="A31515"/>
                </a:solidFill>
                <a:effectLst/>
                <a:latin typeface="Courier New" panose="02070309020205020404" pitchFamily="49" charset="0"/>
              </a:rPr>
              <a:t>"Hello, I'm a language model"</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 = </a:t>
            </a:r>
            <a:r>
              <a:rPr lang="en-US" b="1" dirty="0">
                <a:solidFill>
                  <a:srgbClr val="09885A"/>
                </a:solidFill>
                <a:effectLst/>
                <a:latin typeface="Courier New" panose="02070309020205020404" pitchFamily="49" charset="0"/>
              </a:rPr>
              <a:t>30</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num_return_sequences</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3</a:t>
            </a:r>
            <a:r>
              <a:rPr lang="en-US"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EFA1321C-FD5B-2D6D-168B-32FC40B6C57C}"/>
              </a:ext>
            </a:extLst>
          </p:cNvPr>
          <p:cNvSpPr txBox="1"/>
          <p:nvPr/>
        </p:nvSpPr>
        <p:spPr>
          <a:xfrm>
            <a:off x="352424" y="3255238"/>
            <a:ext cx="11586107" cy="2246769"/>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t>
            </a:r>
            <a:r>
              <a:rPr lang="en-US" sz="2000" b="1" i="0" dirty="0" err="1">
                <a:solidFill>
                  <a:srgbClr val="7030A0"/>
                </a:solidFill>
                <a:effectLst/>
                <a:latin typeface="Courier New" panose="02070309020205020404" pitchFamily="49" charset="0"/>
              </a:rPr>
              <a:t>generated_text</a:t>
            </a:r>
            <a:r>
              <a:rPr lang="en-US" sz="2000" b="1" i="0" dirty="0">
                <a:solidFill>
                  <a:srgbClr val="7030A0"/>
                </a:solidFill>
                <a:effectLst/>
                <a:latin typeface="Courier New" panose="02070309020205020404" pitchFamily="49" charset="0"/>
              </a:rPr>
              <a:t>': "Hello, I'm a language model. It's like looking at it, where is each word of the sentence? That's what I mean. Like"}, </a:t>
            </a:r>
            <a:br>
              <a:rPr lang="en-US" sz="2000" b="1" i="0" dirty="0">
                <a:solidFill>
                  <a:srgbClr val="7030A0"/>
                </a:solidFill>
                <a:effectLst/>
                <a:latin typeface="Courier New" panose="02070309020205020404" pitchFamily="49" charset="0"/>
              </a:rPr>
            </a:br>
            <a:r>
              <a:rPr lang="en-US" sz="2000" b="1" i="0" dirty="0">
                <a:solidFill>
                  <a:srgbClr val="7030A0"/>
                </a:solidFill>
                <a:effectLst/>
                <a:latin typeface="Courier New" panose="02070309020205020404" pitchFamily="49" charset="0"/>
              </a:rPr>
              <a:t>{'</a:t>
            </a:r>
            <a:r>
              <a:rPr lang="en-US" sz="2000" b="1" i="0" dirty="0" err="1">
                <a:solidFill>
                  <a:srgbClr val="7030A0"/>
                </a:solidFill>
                <a:effectLst/>
                <a:latin typeface="Courier New" panose="02070309020205020404" pitchFamily="49" charset="0"/>
              </a:rPr>
              <a:t>generated_text</a:t>
            </a:r>
            <a:r>
              <a:rPr lang="en-US" sz="2000" b="1" i="0" dirty="0">
                <a:solidFill>
                  <a:srgbClr val="7030A0"/>
                </a:solidFill>
                <a:effectLst/>
                <a:latin typeface="Courier New" panose="02070309020205020404" pitchFamily="49" charset="0"/>
              </a:rPr>
              <a:t>': "Hello, I'm a language modeler. I'm using this for two purposes: I'm having a lot fewer bugs and faster performance. If I"}, </a:t>
            </a:r>
            <a:br>
              <a:rPr lang="en-US" sz="2000" b="1" i="0" dirty="0">
                <a:solidFill>
                  <a:srgbClr val="7030A0"/>
                </a:solidFill>
                <a:effectLst/>
                <a:latin typeface="Courier New" panose="02070309020205020404" pitchFamily="49" charset="0"/>
              </a:rPr>
            </a:br>
            <a:r>
              <a:rPr lang="en-US" sz="2000" b="1" i="0" dirty="0">
                <a:solidFill>
                  <a:srgbClr val="7030A0"/>
                </a:solidFill>
                <a:effectLst/>
                <a:latin typeface="Courier New" panose="02070309020205020404" pitchFamily="49" charset="0"/>
              </a:rPr>
              <a:t>{'</a:t>
            </a:r>
            <a:r>
              <a:rPr lang="en-US" sz="2000" b="1" i="0" dirty="0" err="1">
                <a:solidFill>
                  <a:srgbClr val="7030A0"/>
                </a:solidFill>
                <a:effectLst/>
                <a:latin typeface="Courier New" panose="02070309020205020404" pitchFamily="49" charset="0"/>
              </a:rPr>
              <a:t>generated_text</a:t>
            </a:r>
            <a:r>
              <a:rPr lang="en-US" sz="2000" b="1" i="0" dirty="0">
                <a:solidFill>
                  <a:srgbClr val="7030A0"/>
                </a:solidFill>
                <a:effectLst/>
                <a:latin typeface="Courier New" panose="02070309020205020404" pitchFamily="49" charset="0"/>
              </a:rPr>
              <a:t>': 'Hello, I\'m a language model, and I was born to code."\n\</a:t>
            </a:r>
            <a:r>
              <a:rPr lang="en-US" sz="2000" b="1" i="0" dirty="0" err="1">
                <a:solidFill>
                  <a:srgbClr val="7030A0"/>
                </a:solidFill>
                <a:effectLst/>
                <a:latin typeface="Courier New" panose="02070309020205020404" pitchFamily="49" charset="0"/>
              </a:rPr>
              <a:t>nNow</a:t>
            </a:r>
            <a:r>
              <a:rPr lang="en-US" sz="2000" b="1" i="0" dirty="0">
                <a:solidFill>
                  <a:srgbClr val="7030A0"/>
                </a:solidFill>
                <a:effectLst/>
                <a:latin typeface="Courier New" panose="02070309020205020404" pitchFamily="49" charset="0"/>
              </a:rPr>
              <a:t>, I am thinking about this from a different perspective with a'}]</a:t>
            </a:r>
            <a:endParaRPr lang="en-US" sz="2000" b="1" dirty="0">
              <a:solidFill>
                <a:srgbClr val="7030A0"/>
              </a:solidFill>
            </a:endParaRPr>
          </a:p>
        </p:txBody>
      </p:sp>
    </p:spTree>
    <p:extLst>
      <p:ext uri="{BB962C8B-B14F-4D97-AF65-F5344CB8AC3E}">
        <p14:creationId xmlns:p14="http://schemas.microsoft.com/office/powerpoint/2010/main" val="1267029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3" name="TextBox 12">
            <a:extLst>
              <a:ext uri="{FF2B5EF4-FFF2-40B4-BE49-F238E27FC236}">
                <a16:creationId xmlns:a16="http://schemas.microsoft.com/office/drawing/2014/main" id="{8832C819-85D0-8510-720B-FF68E6058C34}"/>
              </a:ext>
            </a:extLst>
          </p:cNvPr>
          <p:cNvSpPr txBox="1"/>
          <p:nvPr/>
        </p:nvSpPr>
        <p:spPr>
          <a:xfrm>
            <a:off x="352426" y="1509077"/>
            <a:ext cx="11586106"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 model = </a:t>
            </a:r>
            <a:r>
              <a:rPr lang="en-US" sz="2400" b="1" dirty="0">
                <a:solidFill>
                  <a:srgbClr val="A31515"/>
                </a:solidFill>
                <a:effectLst/>
                <a:latin typeface="Courier New" panose="02070309020205020404" pitchFamily="49" charset="0"/>
              </a:rPr>
              <a:t>'gpt2'</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generator(</a:t>
            </a:r>
            <a:r>
              <a:rPr lang="en-US" sz="2400" b="1" dirty="0">
                <a:solidFill>
                  <a:srgbClr val="A31515"/>
                </a:solidFill>
                <a:effectLst/>
                <a:latin typeface="Courier New" panose="02070309020205020404" pitchFamily="49" charset="0"/>
              </a:rPr>
              <a:t>"Once upon a time"</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 = </a:t>
            </a:r>
            <a:r>
              <a:rPr lang="en-US" sz="2400" b="1" dirty="0">
                <a:solidFill>
                  <a:srgbClr val="09885A"/>
                </a:solidFill>
                <a:effectLst/>
                <a:latin typeface="Courier New" panose="02070309020205020404" pitchFamily="49" charset="0"/>
              </a:rPr>
              <a:t>30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750180C9-427D-8860-CA95-EF9DDE6EEBFE}"/>
              </a:ext>
            </a:extLst>
          </p:cNvPr>
          <p:cNvSpPr txBox="1"/>
          <p:nvPr/>
        </p:nvSpPr>
        <p:spPr>
          <a:xfrm>
            <a:off x="352426" y="3522715"/>
            <a:ext cx="11586106" cy="1569660"/>
          </a:xfrm>
          <a:prstGeom prst="rect">
            <a:avLst/>
          </a:prstGeom>
          <a:noFill/>
        </p:spPr>
        <p:txBody>
          <a:bodyPr wrap="square">
            <a:spAutoFit/>
          </a:bodyPr>
          <a:lstStyle/>
          <a:p>
            <a:r>
              <a:rPr lang="en-US" sz="3200" b="1" i="0" dirty="0">
                <a:solidFill>
                  <a:srgbClr val="7030A0"/>
                </a:solidFill>
                <a:effectLst/>
                <a:latin typeface="Courier New" panose="02070309020205020404" pitchFamily="49" charset="0"/>
              </a:rPr>
              <a:t>Once upon a time, every person who ever saw Jesus, knew that He was Christ. And even though he might not have known Him, He was</a:t>
            </a:r>
            <a:endParaRPr lang="en-US" sz="3200" b="1" dirty="0">
              <a:solidFill>
                <a:srgbClr val="7030A0"/>
              </a:solidFill>
            </a:endParaRPr>
          </a:p>
        </p:txBody>
      </p:sp>
    </p:spTree>
    <p:extLst>
      <p:ext uri="{BB962C8B-B14F-4D97-AF65-F5344CB8AC3E}">
        <p14:creationId xmlns:p14="http://schemas.microsoft.com/office/powerpoint/2010/main" val="954073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5" name="TextBox 14">
            <a:extLst>
              <a:ext uri="{FF2B5EF4-FFF2-40B4-BE49-F238E27FC236}">
                <a16:creationId xmlns:a16="http://schemas.microsoft.com/office/drawing/2014/main" id="{889251AC-EC15-6848-2335-3971B4EA0E63}"/>
              </a:ext>
            </a:extLst>
          </p:cNvPr>
          <p:cNvSpPr txBox="1"/>
          <p:nvPr/>
        </p:nvSpPr>
        <p:spPr>
          <a:xfrm>
            <a:off x="451384" y="1134568"/>
            <a:ext cx="11487148"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 model = </a:t>
            </a:r>
            <a:r>
              <a:rPr lang="en-US" sz="2400" b="1" dirty="0">
                <a:solidFill>
                  <a:srgbClr val="A31515"/>
                </a:solidFill>
                <a:effectLst/>
                <a:latin typeface="Courier New" panose="02070309020205020404" pitchFamily="49" charset="0"/>
              </a:rPr>
              <a:t>'gpt2'</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generator(</a:t>
            </a:r>
            <a:r>
              <a:rPr lang="en-US" sz="2400" b="1" dirty="0">
                <a:solidFill>
                  <a:srgbClr val="A31515"/>
                </a:solidFill>
                <a:effectLst/>
                <a:latin typeface="Courier New" panose="02070309020205020404" pitchFamily="49" charset="0"/>
              </a:rPr>
              <a:t>"Once upon a time"</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 = </a:t>
            </a:r>
            <a:r>
              <a:rPr lang="en-US" sz="24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284725C1-7FEE-5366-D7F1-9A399538EF84}"/>
              </a:ext>
            </a:extLst>
          </p:cNvPr>
          <p:cNvSpPr txBox="1"/>
          <p:nvPr/>
        </p:nvSpPr>
        <p:spPr>
          <a:xfrm>
            <a:off x="443407" y="3109742"/>
            <a:ext cx="11404143" cy="3046988"/>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Once upon a time we should be able to speak to people who have lost children, so we try to take those that have lost the children to our institutions — but the first time is very hard for us because of our institutions. To me, it's important to acknowledge that in an institution of faith and love they are not children. And that there are many people who are still hurting the child and there are many in need of help, if not a system. So I'm very curious</a:t>
            </a:r>
            <a:endParaRPr lang="en-US" sz="2400" b="1" dirty="0">
              <a:solidFill>
                <a:srgbClr val="7030A0"/>
              </a:solidFill>
            </a:endParaRPr>
          </a:p>
        </p:txBody>
      </p:sp>
    </p:spTree>
    <p:extLst>
      <p:ext uri="{BB962C8B-B14F-4D97-AF65-F5344CB8AC3E}">
        <p14:creationId xmlns:p14="http://schemas.microsoft.com/office/powerpoint/2010/main" val="42313493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Text2Text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6" name="TextBox 15">
            <a:extLst>
              <a:ext uri="{FF2B5EF4-FFF2-40B4-BE49-F238E27FC236}">
                <a16:creationId xmlns:a16="http://schemas.microsoft.com/office/drawing/2014/main" id="{0366D452-BDB8-1E4F-62FC-863990ECCC6A}"/>
              </a:ext>
            </a:extLst>
          </p:cNvPr>
          <p:cNvSpPr txBox="1"/>
          <p:nvPr/>
        </p:nvSpPr>
        <p:spPr>
          <a:xfrm>
            <a:off x="211964" y="1215181"/>
            <a:ext cx="11768072" cy="1261884"/>
          </a:xfrm>
          <a:prstGeom prst="rect">
            <a:avLst/>
          </a:prstGeom>
          <a:solidFill>
            <a:schemeClr val="accent4">
              <a:lumMod val="20000"/>
              <a:lumOff val="80000"/>
            </a:schemeClr>
          </a:solidFill>
        </p:spPr>
        <p:txBody>
          <a:bodyPr wrap="square">
            <a:spAutoFit/>
          </a:bodyPr>
          <a:lstStyle/>
          <a:p>
            <a:r>
              <a:rPr lang="en-US" sz="2000" b="1" dirty="0">
                <a:solidFill>
                  <a:srgbClr val="AF00DB"/>
                </a:solidFill>
                <a:effectLst/>
                <a:latin typeface="Courier New" panose="02070309020205020404" pitchFamily="49" charset="0"/>
              </a:rPr>
              <a:t>from</a:t>
            </a:r>
            <a:r>
              <a:rPr lang="en-US" sz="2000" b="1" dirty="0">
                <a:solidFill>
                  <a:srgbClr val="000000"/>
                </a:solidFill>
                <a:effectLst/>
                <a:latin typeface="Courier New" panose="02070309020205020404" pitchFamily="49" charset="0"/>
              </a:rPr>
              <a:t> transformers </a:t>
            </a:r>
            <a:r>
              <a:rPr lang="en-US" sz="2000" b="1" dirty="0">
                <a:solidFill>
                  <a:srgbClr val="AF00DB"/>
                </a:solidFill>
                <a:effectLst/>
                <a:latin typeface="Courier New" panose="02070309020205020404" pitchFamily="49" charset="0"/>
              </a:rPr>
              <a:t>import</a:t>
            </a:r>
            <a:r>
              <a:rPr lang="en-US" sz="2000" b="1" dirty="0">
                <a:solidFill>
                  <a:srgbClr val="000000"/>
                </a:solidFill>
                <a:effectLst/>
                <a:latin typeface="Courier New" panose="02070309020205020404" pitchFamily="49" charset="0"/>
              </a:rPr>
              <a:t> pipeline</a:t>
            </a:r>
          </a:p>
          <a:p>
            <a:r>
              <a:rPr lang="en-US" sz="2000" b="1" dirty="0">
                <a:solidFill>
                  <a:srgbClr val="000000"/>
                </a:solidFill>
                <a:effectLst/>
                <a:latin typeface="Courier New" panose="02070309020205020404" pitchFamily="49" charset="0"/>
              </a:rPr>
              <a:t>text2text_generator = pipeline(</a:t>
            </a:r>
            <a:r>
              <a:rPr lang="en-US" sz="2000" b="1" dirty="0">
                <a:solidFill>
                  <a:srgbClr val="A31515"/>
                </a:solidFill>
                <a:effectLst/>
                <a:latin typeface="Courier New" panose="02070309020205020404" pitchFamily="49" charset="0"/>
              </a:rPr>
              <a:t>"text2text-generation"</a:t>
            </a:r>
            <a:r>
              <a:rPr lang="en-US" sz="2000" b="1" dirty="0">
                <a:solidFill>
                  <a:srgbClr val="000000"/>
                </a:solidFill>
                <a:effectLst/>
                <a:latin typeface="Courier New" panose="02070309020205020404" pitchFamily="49" charset="0"/>
              </a:rPr>
              <a:t>, model = </a:t>
            </a:r>
            <a:r>
              <a:rPr lang="en-US" sz="2000" b="1" dirty="0">
                <a:solidFill>
                  <a:srgbClr val="A31515"/>
                </a:solidFill>
                <a:effectLst/>
                <a:latin typeface="Courier New" panose="02070309020205020404" pitchFamily="49" charset="0"/>
              </a:rPr>
              <a:t>'t5-base'</a:t>
            </a:r>
            <a:r>
              <a:rPr lang="en-US" sz="20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outputs = text2text_generator(</a:t>
            </a:r>
            <a:r>
              <a:rPr lang="en-US" b="1" dirty="0">
                <a:solidFill>
                  <a:srgbClr val="A31515"/>
                </a:solidFill>
                <a:effectLst/>
                <a:latin typeface="Courier New" panose="02070309020205020404" pitchFamily="49" charset="0"/>
              </a:rPr>
              <a:t>"translate from English to French: I am a student"</a:t>
            </a:r>
            <a:r>
              <a:rPr lang="en-US" b="1" dirty="0">
                <a:solidFill>
                  <a:srgbClr val="000000"/>
                </a:solidFill>
                <a:effectLst/>
                <a:latin typeface="Courier New" panose="02070309020205020404" pitchFamily="49" charset="0"/>
              </a:rPr>
              <a:t>)</a:t>
            </a:r>
          </a:p>
          <a:p>
            <a:r>
              <a:rPr lang="en-US" b="1" dirty="0">
                <a:solidFill>
                  <a:srgbClr val="795E26"/>
                </a:solidFill>
                <a:effectLst/>
                <a:latin typeface="Courier New" panose="02070309020205020404" pitchFamily="49" charset="0"/>
              </a:rPr>
              <a:t>print</a:t>
            </a:r>
            <a:r>
              <a:rPr lang="en-US" b="1" dirty="0">
                <a:solidFill>
                  <a:srgbClr val="000000"/>
                </a:solidFill>
                <a:effectLst/>
                <a:latin typeface="Courier New" panose="02070309020205020404" pitchFamily="49" charset="0"/>
              </a:rPr>
              <a:t>(outputs[</a:t>
            </a:r>
            <a:r>
              <a:rPr lang="en-US" b="1" dirty="0">
                <a:solidFill>
                  <a:srgbClr val="09885A"/>
                </a:solidFill>
                <a:effectLst/>
                <a:latin typeface="Courier New" panose="02070309020205020404" pitchFamily="49" charset="0"/>
              </a:rPr>
              <a:t>0</a:t>
            </a:r>
            <a:r>
              <a:rPr lang="en-US" b="1" dirty="0">
                <a:solidFill>
                  <a:srgbClr val="000000"/>
                </a:solidFill>
                <a:effectLst/>
                <a:latin typeface="Courier New" panose="02070309020205020404" pitchFamily="49" charset="0"/>
              </a:rPr>
              <a:t>][</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generated_text</a:t>
            </a:r>
            <a:r>
              <a:rPr lang="en-US" b="1" dirty="0">
                <a:solidFill>
                  <a:srgbClr val="A31515"/>
                </a:solidFill>
                <a:effectLst/>
                <a:latin typeface="Courier New" panose="02070309020205020404" pitchFamily="49" charset="0"/>
              </a:rPr>
              <a:t>'</a:t>
            </a:r>
            <a:r>
              <a:rPr lang="en-US" b="1" dirty="0">
                <a:solidFill>
                  <a:srgbClr val="000000"/>
                </a:solidFill>
                <a:effectLst/>
                <a:latin typeface="Courier New" panose="02070309020205020404" pitchFamily="49" charset="0"/>
              </a:rPr>
              <a:t>])</a:t>
            </a:r>
          </a:p>
        </p:txBody>
      </p:sp>
      <p:sp>
        <p:nvSpPr>
          <p:cNvPr id="18" name="TextBox 17">
            <a:extLst>
              <a:ext uri="{FF2B5EF4-FFF2-40B4-BE49-F238E27FC236}">
                <a16:creationId xmlns:a16="http://schemas.microsoft.com/office/drawing/2014/main" id="{325C8B71-1FFB-2E23-8622-38D77B41BC3E}"/>
              </a:ext>
            </a:extLst>
          </p:cNvPr>
          <p:cNvSpPr txBox="1"/>
          <p:nvPr/>
        </p:nvSpPr>
        <p:spPr>
          <a:xfrm>
            <a:off x="2850765" y="4134933"/>
            <a:ext cx="7272569" cy="769441"/>
          </a:xfrm>
          <a:prstGeom prst="rect">
            <a:avLst/>
          </a:prstGeom>
          <a:noFill/>
        </p:spPr>
        <p:txBody>
          <a:bodyPr wrap="square">
            <a:spAutoFit/>
          </a:bodyPr>
          <a:lstStyle/>
          <a:p>
            <a:r>
              <a:rPr lang="en-US" sz="4400" b="1" i="0" dirty="0">
                <a:solidFill>
                  <a:srgbClr val="7030A0"/>
                </a:solidFill>
                <a:effectLst/>
                <a:latin typeface="Courier New" panose="02070309020205020404" pitchFamily="49" charset="0"/>
              </a:rPr>
              <a:t>Je suis un </a:t>
            </a:r>
            <a:r>
              <a:rPr lang="en-US" sz="4400" b="1" i="0" dirty="0" err="1">
                <a:solidFill>
                  <a:srgbClr val="7030A0"/>
                </a:solidFill>
                <a:effectLst/>
                <a:latin typeface="Courier New" panose="02070309020205020404" pitchFamily="49" charset="0"/>
              </a:rPr>
              <a:t>étudiant</a:t>
            </a:r>
            <a:endParaRPr lang="en-US" sz="4400" b="1" dirty="0">
              <a:solidFill>
                <a:srgbClr val="7030A0"/>
              </a:solidFill>
            </a:endParaRPr>
          </a:p>
        </p:txBody>
      </p:sp>
      <p:sp>
        <p:nvSpPr>
          <p:cNvPr id="20" name="TextBox 19">
            <a:extLst>
              <a:ext uri="{FF2B5EF4-FFF2-40B4-BE49-F238E27FC236}">
                <a16:creationId xmlns:a16="http://schemas.microsoft.com/office/drawing/2014/main" id="{06C2CEB2-1C0F-0B20-86EC-A25FBC63DD7C}"/>
              </a:ext>
            </a:extLst>
          </p:cNvPr>
          <p:cNvSpPr txBox="1"/>
          <p:nvPr/>
        </p:nvSpPr>
        <p:spPr>
          <a:xfrm>
            <a:off x="2850765" y="3365492"/>
            <a:ext cx="6096000" cy="769441"/>
          </a:xfrm>
          <a:prstGeom prst="rect">
            <a:avLst/>
          </a:prstGeom>
          <a:noFill/>
        </p:spPr>
        <p:txBody>
          <a:bodyPr wrap="square">
            <a:spAutoFit/>
          </a:bodyPr>
          <a:lstStyle/>
          <a:p>
            <a:r>
              <a:rPr lang="en-US" sz="4400" b="1" dirty="0">
                <a:solidFill>
                  <a:srgbClr val="A31515"/>
                </a:solidFill>
                <a:effectLst/>
                <a:latin typeface="Courier New" panose="02070309020205020404" pitchFamily="49" charset="0"/>
              </a:rPr>
              <a:t>I am a student</a:t>
            </a:r>
            <a:endParaRPr lang="en-US" sz="4400" dirty="0"/>
          </a:p>
        </p:txBody>
      </p:sp>
    </p:spTree>
    <p:extLst>
      <p:ext uri="{BB962C8B-B14F-4D97-AF65-F5344CB8AC3E}">
        <p14:creationId xmlns:p14="http://schemas.microsoft.com/office/powerpoint/2010/main" val="1802787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Text2Text Generation</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EAE513F3-B9F8-E92A-1DCF-58C013CE19F9}"/>
              </a:ext>
            </a:extLst>
          </p:cNvPr>
          <p:cNvSpPr txBox="1"/>
          <p:nvPr/>
        </p:nvSpPr>
        <p:spPr>
          <a:xfrm>
            <a:off x="377165" y="1406470"/>
            <a:ext cx="11536628" cy="1384995"/>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text2text_generator = pipeline(</a:t>
            </a:r>
            <a:r>
              <a:rPr lang="en-US" sz="2400" b="1" dirty="0">
                <a:solidFill>
                  <a:srgbClr val="A31515"/>
                </a:solidFill>
                <a:effectLst/>
                <a:latin typeface="Courier New" panose="02070309020205020404" pitchFamily="49" charset="0"/>
              </a:rPr>
              <a:t>"text2text-generation"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text2text_generator(</a:t>
            </a:r>
            <a:r>
              <a:rPr lang="en-US" b="1" dirty="0">
                <a:solidFill>
                  <a:srgbClr val="A31515"/>
                </a:solidFill>
                <a:effectLst/>
                <a:latin typeface="Courier New" panose="02070309020205020404" pitchFamily="49" charset="0"/>
              </a:rPr>
              <a:t>"question: What is 42 ? context: 42 is the answer to life, the universe and everything"</a:t>
            </a:r>
            <a:r>
              <a:rPr lang="en-US" b="1" dirty="0">
                <a:solidFill>
                  <a:srgbClr val="000000"/>
                </a:solidFill>
                <a:effectLst/>
                <a:latin typeface="Courier New" panose="02070309020205020404" pitchFamily="49" charset="0"/>
              </a:rPr>
              <a:t>)</a:t>
            </a:r>
          </a:p>
        </p:txBody>
      </p:sp>
      <p:sp>
        <p:nvSpPr>
          <p:cNvPr id="13" name="TextBox 12">
            <a:extLst>
              <a:ext uri="{FF2B5EF4-FFF2-40B4-BE49-F238E27FC236}">
                <a16:creationId xmlns:a16="http://schemas.microsoft.com/office/drawing/2014/main" id="{B85F592F-9E36-AC53-8370-E7A4BC86D2FF}"/>
              </a:ext>
            </a:extLst>
          </p:cNvPr>
          <p:cNvSpPr txBox="1"/>
          <p:nvPr/>
        </p:nvSpPr>
        <p:spPr>
          <a:xfrm>
            <a:off x="377165" y="3173568"/>
            <a:ext cx="11511888" cy="400110"/>
          </a:xfrm>
          <a:prstGeom prst="rect">
            <a:avLst/>
          </a:prstGeom>
          <a:noFill/>
        </p:spPr>
        <p:txBody>
          <a:bodyPr wrap="square">
            <a:spAutoFit/>
          </a:bodyPr>
          <a:lstStyle/>
          <a:p>
            <a:r>
              <a:rPr lang="en-US" sz="2000" b="1" dirty="0">
                <a:solidFill>
                  <a:srgbClr val="7030A0"/>
                </a:solidFill>
                <a:effectLst/>
                <a:latin typeface="Courier New" panose="02070309020205020404" pitchFamily="49" charset="0"/>
              </a:rPr>
              <a:t>[{'</a:t>
            </a:r>
            <a:r>
              <a:rPr lang="en-US" sz="2000" b="1" dirty="0" err="1">
                <a:solidFill>
                  <a:srgbClr val="7030A0"/>
                </a:solidFill>
                <a:effectLst/>
                <a:latin typeface="Courier New" panose="02070309020205020404" pitchFamily="49" charset="0"/>
              </a:rPr>
              <a:t>generated_text</a:t>
            </a:r>
            <a:r>
              <a:rPr lang="en-US" sz="2000" b="1" dirty="0">
                <a:solidFill>
                  <a:srgbClr val="7030A0"/>
                </a:solidFill>
                <a:effectLst/>
                <a:latin typeface="Courier New" panose="02070309020205020404" pitchFamily="49" charset="0"/>
              </a:rPr>
              <a:t>': 'the answer to life, the universe and everything'}]</a:t>
            </a:r>
          </a:p>
        </p:txBody>
      </p:sp>
    </p:spTree>
    <p:extLst>
      <p:ext uri="{BB962C8B-B14F-4D97-AF65-F5344CB8AC3E}">
        <p14:creationId xmlns:p14="http://schemas.microsoft.com/office/powerpoint/2010/main" val="3676670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4704"/>
          </a:xfrm>
        </p:spPr>
        <p:txBody>
          <a:bodyPr>
            <a:normAutofit fontScale="90000"/>
          </a:bodyPr>
          <a:lstStyle/>
          <a:p>
            <a:r>
              <a:rPr lang="en-US" altLang="zh-TW" dirty="0">
                <a:solidFill>
                  <a:schemeClr val="accent1"/>
                </a:solidFill>
              </a:rPr>
              <a:t>NLP</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59</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6818" y="677739"/>
            <a:ext cx="7958365" cy="5971537"/>
          </a:xfrm>
          <a:prstGeom prst="rect">
            <a:avLst/>
          </a:prstGeom>
        </p:spPr>
      </p:pic>
      <p:sp>
        <p:nvSpPr>
          <p:cNvPr id="6" name="Rectangle 5"/>
          <p:cNvSpPr/>
          <p:nvPr/>
        </p:nvSpPr>
        <p:spPr>
          <a:xfrm>
            <a:off x="3810000" y="6638768"/>
            <a:ext cx="4572000" cy="246221"/>
          </a:xfrm>
          <a:prstGeom prst="rect">
            <a:avLst/>
          </a:prstGeom>
        </p:spPr>
        <p:txBody>
          <a:bodyPr>
            <a:spAutoFit/>
          </a:bodyPr>
          <a:lstStyle/>
          <a:p>
            <a:pPr algn="ctr"/>
            <a:r>
              <a:rPr lang="en-US" altLang="zh-TW" sz="1000">
                <a:solidFill>
                  <a:schemeClr val="bg1">
                    <a:lumMod val="75000"/>
                  </a:schemeClr>
                </a:solidFill>
                <a:ea typeface="Arial" charset="0"/>
                <a:cs typeface="Arial" charset="0"/>
              </a:rPr>
              <a:t>Source: </a:t>
            </a:r>
            <a:r>
              <a:rPr lang="en-US" sz="1000">
                <a:solidFill>
                  <a:schemeClr val="bg1">
                    <a:lumMod val="75000"/>
                  </a:schemeClr>
                </a:solidFill>
                <a:ea typeface="Arial" charset="0"/>
                <a:cs typeface="Arial" charset="0"/>
              </a:rPr>
              <a:t>http</a:t>
            </a:r>
            <a:r>
              <a:rPr lang="en-US" sz="1000" dirty="0">
                <a:solidFill>
                  <a:schemeClr val="bg1">
                    <a:lumMod val="75000"/>
                  </a:schemeClr>
                </a:solidFill>
                <a:ea typeface="Arial" charset="0"/>
                <a:cs typeface="Arial" charset="0"/>
              </a:rPr>
              <a:t>://</a:t>
            </a:r>
            <a:r>
              <a:rPr lang="en-US" sz="1000" dirty="0" err="1">
                <a:solidFill>
                  <a:schemeClr val="bg1">
                    <a:lumMod val="75000"/>
                  </a:schemeClr>
                </a:solidFill>
                <a:ea typeface="Arial" charset="0"/>
                <a:cs typeface="Arial" charset="0"/>
              </a:rPr>
              <a:t>blog.aylien.com</a:t>
            </a:r>
            <a:r>
              <a:rPr lang="en-US" sz="1000" dirty="0">
                <a:solidFill>
                  <a:schemeClr val="bg1">
                    <a:lumMod val="75000"/>
                  </a:schemeClr>
                </a:solidFill>
                <a:ea typeface="Arial" charset="0"/>
                <a:cs typeface="Arial" charset="0"/>
              </a:rPr>
              <a:t>/leveraging-deep-learning-for-multilingual/</a:t>
            </a:r>
          </a:p>
        </p:txBody>
      </p:sp>
    </p:spTree>
    <p:extLst>
      <p:ext uri="{BB962C8B-B14F-4D97-AF65-F5344CB8AC3E}">
        <p14:creationId xmlns:p14="http://schemas.microsoft.com/office/powerpoint/2010/main" val="2294055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1014413" y="1207096"/>
            <a:ext cx="10145384" cy="5030217"/>
          </a:xfrm>
        </p:spPr>
        <p:txBody>
          <a:bodyPr/>
          <a:lstStyle/>
          <a:p>
            <a:r>
              <a:rPr lang="en-US" sz="3600" dirty="0"/>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Tree>
    <p:extLst>
      <p:ext uri="{BB962C8B-B14F-4D97-AF65-F5344CB8AC3E}">
        <p14:creationId xmlns:p14="http://schemas.microsoft.com/office/powerpoint/2010/main" val="4119031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FEE30E-D778-3F4E-B612-E45A1B95534F}" type="slidenum">
              <a:rPr lang="zh-TW" altLang="en-US" smtClean="0"/>
              <a:pPr/>
              <a:t>60</a:t>
            </a:fld>
            <a:endParaRPr lang="zh-TW" altLang="en-US"/>
          </a:p>
        </p:txBody>
      </p:sp>
      <p:sp>
        <p:nvSpPr>
          <p:cNvPr id="5" name="Rectangle 4"/>
          <p:cNvSpPr/>
          <p:nvPr/>
        </p:nvSpPr>
        <p:spPr>
          <a:xfrm>
            <a:off x="2792760" y="6628592"/>
            <a:ext cx="6606480" cy="246221"/>
          </a:xfrm>
          <a:prstGeom prst="rect">
            <a:avLst/>
          </a:prstGeom>
        </p:spPr>
        <p:txBody>
          <a:bodyPr wrap="square">
            <a:spAutoFit/>
          </a:bodyPr>
          <a:lstStyle/>
          <a:p>
            <a:pPr algn="ctr"/>
            <a:r>
              <a:rPr lang="en-US" sz="100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github.com</a:t>
            </a:r>
            <a:r>
              <a:rPr lang="en-US" sz="1000" dirty="0">
                <a:solidFill>
                  <a:schemeClr val="bg1">
                    <a:lumMod val="75000"/>
                  </a:schemeClr>
                </a:solidFill>
              </a:rPr>
              <a:t>/</a:t>
            </a:r>
            <a:r>
              <a:rPr lang="en-US" sz="1000" dirty="0" err="1">
                <a:solidFill>
                  <a:schemeClr val="bg1">
                    <a:lumMod val="75000"/>
                  </a:schemeClr>
                </a:solidFill>
              </a:rPr>
              <a:t>fortiema</a:t>
            </a:r>
            <a:r>
              <a:rPr lang="en-US" sz="1000" dirty="0">
                <a:solidFill>
                  <a:schemeClr val="bg1">
                    <a:lumMod val="75000"/>
                  </a:schemeClr>
                </a:solidFill>
              </a:rPr>
              <a:t>/talks/blob/master/opendata2016sh/pragmatic-nlp-opendata2016sh.pdf</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000" y="670294"/>
            <a:ext cx="9144000" cy="5999067"/>
          </a:xfrm>
          <a:prstGeom prst="rect">
            <a:avLst/>
          </a:prstGeom>
        </p:spPr>
      </p:pic>
      <p:sp>
        <p:nvSpPr>
          <p:cNvPr id="7" name="Title 1"/>
          <p:cNvSpPr>
            <a:spLocks noGrp="1"/>
          </p:cNvSpPr>
          <p:nvPr>
            <p:ph type="title"/>
          </p:nvPr>
        </p:nvSpPr>
        <p:spPr>
          <a:xfrm>
            <a:off x="1981200" y="0"/>
            <a:ext cx="8229600" cy="836712"/>
          </a:xfrm>
        </p:spPr>
        <p:txBody>
          <a:bodyPr/>
          <a:lstStyle/>
          <a:p>
            <a:r>
              <a:rPr lang="en-US" dirty="0">
                <a:solidFill>
                  <a:schemeClr val="accent1"/>
                </a:solidFill>
              </a:rPr>
              <a:t>Modern NLP Pipeline</a:t>
            </a:r>
          </a:p>
        </p:txBody>
      </p:sp>
    </p:spTree>
    <p:extLst>
      <p:ext uri="{BB962C8B-B14F-4D97-AF65-F5344CB8AC3E}">
        <p14:creationId xmlns:p14="http://schemas.microsoft.com/office/powerpoint/2010/main" val="1336760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Modern NLP Pipeline</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61</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348881"/>
            <a:ext cx="9144000" cy="3055979"/>
          </a:xfrm>
          <a:prstGeom prst="rect">
            <a:avLst/>
          </a:prstGeom>
        </p:spPr>
      </p:pic>
      <p:sp>
        <p:nvSpPr>
          <p:cNvPr id="6" name="Rectangle 5"/>
          <p:cNvSpPr/>
          <p:nvPr/>
        </p:nvSpPr>
        <p:spPr>
          <a:xfrm>
            <a:off x="2820237" y="6611780"/>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17975707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solidFill>
              </a:rPr>
              <a:t>Deep Learning NLP</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62</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793951"/>
            <a:ext cx="9144000" cy="3270098"/>
          </a:xfrm>
          <a:prstGeom prst="rect">
            <a:avLst/>
          </a:prstGeom>
        </p:spPr>
      </p:pic>
      <p:sp>
        <p:nvSpPr>
          <p:cNvPr id="6" name="Rectangle 5"/>
          <p:cNvSpPr/>
          <p:nvPr/>
        </p:nvSpPr>
        <p:spPr>
          <a:xfrm>
            <a:off x="2820237" y="6611780"/>
            <a:ext cx="6768752" cy="246221"/>
          </a:xfrm>
          <a:prstGeom prst="rect">
            <a:avLst/>
          </a:prstGeom>
        </p:spPr>
        <p:txBody>
          <a:bodyPr wrap="square">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mattfortier.me</a:t>
            </a:r>
            <a:r>
              <a:rPr lang="en-US" sz="1000" dirty="0">
                <a:solidFill>
                  <a:schemeClr val="bg1">
                    <a:lumMod val="75000"/>
                  </a:schemeClr>
                </a:solidFill>
              </a:rPr>
              <a:t>/2017/01/31/nlp-intro-pt-1-overview/</a:t>
            </a:r>
          </a:p>
        </p:txBody>
      </p:sp>
    </p:spTree>
    <p:extLst>
      <p:ext uri="{BB962C8B-B14F-4D97-AF65-F5344CB8AC3E}">
        <p14:creationId xmlns:p14="http://schemas.microsoft.com/office/powerpoint/2010/main" val="2011312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12524"/>
            <a:ext cx="8229600" cy="1154568"/>
          </a:xfrm>
        </p:spPr>
        <p:txBody>
          <a:bodyPr>
            <a:normAutofit fontScale="90000"/>
          </a:bodyPr>
          <a:lstStyle/>
          <a:p>
            <a:r>
              <a:rPr lang="en-US" dirty="0">
                <a:solidFill>
                  <a:schemeClr val="accent1"/>
                </a:solidFill>
              </a:rPr>
              <a:t>Natural Language Processing (NLP) and Text Mining</a:t>
            </a: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63</a:t>
            </a:fld>
            <a:endParaRPr lang="zh-TW" altLang="en-US"/>
          </a:p>
        </p:txBody>
      </p:sp>
      <p:sp>
        <p:nvSpPr>
          <p:cNvPr id="7" name="圓角矩形 6"/>
          <p:cNvSpPr/>
          <p:nvPr/>
        </p:nvSpPr>
        <p:spPr>
          <a:xfrm>
            <a:off x="1991544" y="1340768"/>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Raw text</a:t>
            </a:r>
          </a:p>
        </p:txBody>
      </p:sp>
      <p:sp>
        <p:nvSpPr>
          <p:cNvPr id="8" name="圓角矩形 6"/>
          <p:cNvSpPr/>
          <p:nvPr/>
        </p:nvSpPr>
        <p:spPr>
          <a:xfrm>
            <a:off x="1991544" y="2712020"/>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Tokenization</a:t>
            </a:r>
          </a:p>
        </p:txBody>
      </p:sp>
      <p:sp>
        <p:nvSpPr>
          <p:cNvPr id="9" name="圓角矩形 6"/>
          <p:cNvSpPr/>
          <p:nvPr/>
        </p:nvSpPr>
        <p:spPr>
          <a:xfrm>
            <a:off x="2010544" y="4083272"/>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Stop word removal</a:t>
            </a:r>
          </a:p>
        </p:txBody>
      </p:sp>
      <p:sp>
        <p:nvSpPr>
          <p:cNvPr id="10" name="圓角矩形 6"/>
          <p:cNvSpPr/>
          <p:nvPr/>
        </p:nvSpPr>
        <p:spPr>
          <a:xfrm>
            <a:off x="2014899" y="4768898"/>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accent4">
                    <a:lumMod val="75000"/>
                  </a:schemeClr>
                </a:solidFill>
              </a:rPr>
              <a:t>Stemming</a:t>
            </a:r>
            <a:r>
              <a:rPr lang="en-US" altLang="zh-TW" sz="2400" b="1" dirty="0">
                <a:solidFill>
                  <a:schemeClr val="tx1"/>
                </a:solidFill>
              </a:rPr>
              <a:t> / </a:t>
            </a:r>
            <a:r>
              <a:rPr lang="en-US" altLang="zh-TW" sz="2400" b="1" dirty="0">
                <a:solidFill>
                  <a:schemeClr val="accent6">
                    <a:lumMod val="50000"/>
                  </a:schemeClr>
                </a:solidFill>
              </a:rPr>
              <a:t>Lemmatization</a:t>
            </a:r>
          </a:p>
        </p:txBody>
      </p:sp>
      <p:sp>
        <p:nvSpPr>
          <p:cNvPr id="11" name="圓角矩形 6"/>
          <p:cNvSpPr/>
          <p:nvPr/>
        </p:nvSpPr>
        <p:spPr>
          <a:xfrm>
            <a:off x="1991544" y="3397646"/>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a:solidFill>
                  <a:schemeClr val="tx1"/>
                </a:solidFill>
              </a:rPr>
              <a:t>Part-of-Speech </a:t>
            </a:r>
            <a:r>
              <a:rPr lang="en-US" altLang="zh-TW" sz="2400" b="1" dirty="0">
                <a:solidFill>
                  <a:schemeClr val="tx1"/>
                </a:solidFill>
              </a:rPr>
              <a:t>(</a:t>
            </a:r>
            <a:r>
              <a:rPr lang="en-US" altLang="zh-TW" sz="2400" b="1">
                <a:solidFill>
                  <a:schemeClr val="tx1"/>
                </a:solidFill>
              </a:rPr>
              <a:t>POS)</a:t>
            </a:r>
            <a:endParaRPr lang="en-US" altLang="zh-TW" sz="2400" b="1" dirty="0">
              <a:solidFill>
                <a:schemeClr val="tx1"/>
              </a:solidFill>
            </a:endParaRPr>
          </a:p>
        </p:txBody>
      </p:sp>
      <p:sp>
        <p:nvSpPr>
          <p:cNvPr id="12" name="圓角矩形 6"/>
          <p:cNvSpPr/>
          <p:nvPr/>
        </p:nvSpPr>
        <p:spPr>
          <a:xfrm>
            <a:off x="2016315" y="5454524"/>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Dependency Parser</a:t>
            </a:r>
          </a:p>
        </p:txBody>
      </p:sp>
      <p:sp>
        <p:nvSpPr>
          <p:cNvPr id="13" name="Rectangle 12"/>
          <p:cNvSpPr/>
          <p:nvPr/>
        </p:nvSpPr>
        <p:spPr>
          <a:xfrm>
            <a:off x="2748508" y="6616820"/>
            <a:ext cx="6875884" cy="215444"/>
          </a:xfrm>
          <a:prstGeom prst="rect">
            <a:avLst/>
          </a:prstGeom>
        </p:spPr>
        <p:txBody>
          <a:bodyPr wrap="square">
            <a:spAutoFit/>
          </a:bodyPr>
          <a:lstStyle/>
          <a:p>
            <a:pPr algn="ctr"/>
            <a:r>
              <a:rPr lang="en-US" sz="800" dirty="0">
                <a:solidFill>
                  <a:schemeClr val="bg1">
                    <a:lumMod val="75000"/>
                  </a:schemeClr>
                </a:solidFill>
              </a:rPr>
              <a:t>Source: Nitin </a:t>
            </a:r>
            <a:r>
              <a:rPr lang="en-US" sz="800" dirty="0" err="1">
                <a:solidFill>
                  <a:schemeClr val="bg1">
                    <a:lumMod val="75000"/>
                  </a:schemeClr>
                </a:solidFill>
              </a:rPr>
              <a:t>Hardeniya</a:t>
            </a:r>
            <a:r>
              <a:rPr lang="en-US" sz="800" dirty="0">
                <a:solidFill>
                  <a:schemeClr val="bg1">
                    <a:lumMod val="75000"/>
                  </a:schemeClr>
                </a:solidFill>
              </a:rPr>
              <a:t> (2015), NLTK Essentials, </a:t>
            </a:r>
            <a:r>
              <a:rPr lang="en-US" sz="800" dirty="0" err="1">
                <a:solidFill>
                  <a:schemeClr val="bg1">
                    <a:lumMod val="75000"/>
                  </a:schemeClr>
                </a:solidFill>
              </a:rPr>
              <a:t>Packt</a:t>
            </a:r>
            <a:r>
              <a:rPr lang="en-US" sz="800" dirty="0">
                <a:solidFill>
                  <a:schemeClr val="bg1">
                    <a:lumMod val="75000"/>
                  </a:schemeClr>
                </a:solidFill>
              </a:rPr>
              <a:t> Publishing; Florian </a:t>
            </a:r>
            <a:r>
              <a:rPr lang="en-US" sz="800" dirty="0" err="1">
                <a:solidFill>
                  <a:schemeClr val="bg1">
                    <a:lumMod val="75000"/>
                  </a:schemeClr>
                </a:solidFill>
              </a:rPr>
              <a:t>Leitner</a:t>
            </a:r>
            <a:r>
              <a:rPr lang="en-US" sz="800" dirty="0">
                <a:solidFill>
                  <a:schemeClr val="bg1">
                    <a:lumMod val="75000"/>
                  </a:schemeClr>
                </a:solidFill>
              </a:rPr>
              <a:t> (2015), Text mining - from Bayes rule to dependency parsing</a:t>
            </a:r>
          </a:p>
        </p:txBody>
      </p:sp>
      <p:sp>
        <p:nvSpPr>
          <p:cNvPr id="14" name="圓角矩形 6"/>
          <p:cNvSpPr/>
          <p:nvPr/>
        </p:nvSpPr>
        <p:spPr>
          <a:xfrm>
            <a:off x="2014899" y="2026394"/>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Sentence Segmentation</a:t>
            </a:r>
          </a:p>
        </p:txBody>
      </p:sp>
      <p:sp>
        <p:nvSpPr>
          <p:cNvPr id="15" name="圓角矩形 6"/>
          <p:cNvSpPr/>
          <p:nvPr/>
        </p:nvSpPr>
        <p:spPr>
          <a:xfrm>
            <a:off x="2036240" y="6140152"/>
            <a:ext cx="4114800" cy="457200"/>
          </a:xfrm>
          <a:prstGeom prst="roundRect">
            <a:avLst>
              <a:gd name="adj" fmla="val 417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TW" sz="2400" b="1" dirty="0">
                <a:solidFill>
                  <a:schemeClr val="tx1"/>
                </a:solidFill>
              </a:rPr>
              <a:t>String Metrics &amp; Matching</a:t>
            </a:r>
          </a:p>
        </p:txBody>
      </p:sp>
      <p:sp>
        <p:nvSpPr>
          <p:cNvPr id="16" name="TextBox 15"/>
          <p:cNvSpPr txBox="1"/>
          <p:nvPr/>
        </p:nvSpPr>
        <p:spPr>
          <a:xfrm>
            <a:off x="6274612" y="4253986"/>
            <a:ext cx="1888017" cy="1200329"/>
          </a:xfrm>
          <a:prstGeom prst="rect">
            <a:avLst/>
          </a:prstGeom>
          <a:noFill/>
        </p:spPr>
        <p:txBody>
          <a:bodyPr wrap="none" rtlCol="0">
            <a:spAutoFit/>
          </a:bodyPr>
          <a:lstStyle/>
          <a:p>
            <a:r>
              <a:rPr lang="en-US" sz="2400" dirty="0">
                <a:solidFill>
                  <a:schemeClr val="accent4">
                    <a:lumMod val="75000"/>
                  </a:schemeClr>
                </a:solidFill>
              </a:rPr>
              <a:t>word’s stem</a:t>
            </a:r>
          </a:p>
          <a:p>
            <a:r>
              <a:rPr lang="en-US" sz="2400" dirty="0">
                <a:solidFill>
                  <a:schemeClr val="accent4">
                    <a:lumMod val="75000"/>
                  </a:schemeClr>
                </a:solidFill>
              </a:rPr>
              <a:t>am </a:t>
            </a:r>
            <a:r>
              <a:rPr lang="en-US" sz="2400" dirty="0">
                <a:solidFill>
                  <a:schemeClr val="accent4">
                    <a:lumMod val="75000"/>
                  </a:schemeClr>
                </a:solidFill>
                <a:sym typeface="Wingdings"/>
              </a:rPr>
              <a:t> am</a:t>
            </a:r>
          </a:p>
          <a:p>
            <a:r>
              <a:rPr lang="en-US" sz="2400" dirty="0">
                <a:solidFill>
                  <a:schemeClr val="accent4">
                    <a:lumMod val="75000"/>
                  </a:schemeClr>
                </a:solidFill>
                <a:sym typeface="Wingdings"/>
              </a:rPr>
              <a:t>having  </a:t>
            </a:r>
            <a:r>
              <a:rPr lang="en-US" sz="2400" dirty="0" err="1">
                <a:solidFill>
                  <a:schemeClr val="accent4">
                    <a:lumMod val="75000"/>
                  </a:schemeClr>
                </a:solidFill>
                <a:sym typeface="Wingdings"/>
              </a:rPr>
              <a:t>hav</a:t>
            </a:r>
            <a:endParaRPr lang="en-US" sz="2400" dirty="0">
              <a:solidFill>
                <a:schemeClr val="accent4">
                  <a:lumMod val="75000"/>
                </a:schemeClr>
              </a:solidFill>
            </a:endParaRPr>
          </a:p>
        </p:txBody>
      </p:sp>
      <p:sp>
        <p:nvSpPr>
          <p:cNvPr id="17" name="TextBox 16"/>
          <p:cNvSpPr txBox="1"/>
          <p:nvPr/>
        </p:nvSpPr>
        <p:spPr>
          <a:xfrm>
            <a:off x="8327193" y="4253986"/>
            <a:ext cx="2038891" cy="1200329"/>
          </a:xfrm>
          <a:prstGeom prst="rect">
            <a:avLst/>
          </a:prstGeom>
          <a:noFill/>
        </p:spPr>
        <p:txBody>
          <a:bodyPr wrap="none" rtlCol="0">
            <a:spAutoFit/>
          </a:bodyPr>
          <a:lstStyle/>
          <a:p>
            <a:r>
              <a:rPr lang="en-US" sz="2400" dirty="0">
                <a:solidFill>
                  <a:schemeClr val="accent6">
                    <a:lumMod val="50000"/>
                  </a:schemeClr>
                </a:solidFill>
              </a:rPr>
              <a:t>word’s lemma</a:t>
            </a:r>
          </a:p>
          <a:p>
            <a:r>
              <a:rPr lang="en-US" sz="2400" dirty="0">
                <a:solidFill>
                  <a:schemeClr val="accent6">
                    <a:lumMod val="50000"/>
                  </a:schemeClr>
                </a:solidFill>
              </a:rPr>
              <a:t>am </a:t>
            </a:r>
            <a:r>
              <a:rPr lang="en-US" sz="2400" dirty="0">
                <a:solidFill>
                  <a:schemeClr val="accent6">
                    <a:lumMod val="50000"/>
                  </a:schemeClr>
                </a:solidFill>
                <a:sym typeface="Wingdings"/>
              </a:rPr>
              <a:t> be</a:t>
            </a:r>
          </a:p>
          <a:p>
            <a:r>
              <a:rPr lang="en-US" sz="2400" dirty="0">
                <a:solidFill>
                  <a:schemeClr val="accent6">
                    <a:lumMod val="50000"/>
                  </a:schemeClr>
                </a:solidFill>
                <a:sym typeface="Wingdings"/>
              </a:rPr>
              <a:t>having  have</a:t>
            </a:r>
            <a:endParaRPr lang="en-US" sz="2400" dirty="0">
              <a:solidFill>
                <a:schemeClr val="accent6">
                  <a:lumMod val="50000"/>
                </a:schemeClr>
              </a:solidFill>
            </a:endParaRPr>
          </a:p>
        </p:txBody>
      </p:sp>
    </p:spTree>
    <p:extLst>
      <p:ext uri="{BB962C8B-B14F-4D97-AF65-F5344CB8AC3E}">
        <p14:creationId xmlns:p14="http://schemas.microsoft.com/office/powerpoint/2010/main" val="343416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00113" y="1207096"/>
            <a:ext cx="10458450" cy="5030217"/>
          </a:xfrm>
        </p:spPr>
        <p:txBody>
          <a:bodyPr/>
          <a:lstStyle/>
          <a:p>
            <a:r>
              <a:rPr lang="en-US" sz="3600" dirty="0">
                <a:solidFill>
                  <a:srgbClr val="FF0000"/>
                </a:solidFill>
              </a:rPr>
              <a:t>Word Embeddings</a:t>
            </a:r>
          </a:p>
          <a:p>
            <a:r>
              <a:rPr lang="en-US" sz="3600" dirty="0"/>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64</a:t>
            </a:fld>
            <a:endParaRPr lang="zh-TW" altLang="en-US"/>
          </a:p>
        </p:txBody>
      </p:sp>
    </p:spTree>
    <p:extLst>
      <p:ext uri="{BB962C8B-B14F-4D97-AF65-F5344CB8AC3E}">
        <p14:creationId xmlns:p14="http://schemas.microsoft.com/office/powerpoint/2010/main" val="584500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1563-29DE-8746-8DA1-972BEDABF0EA}"/>
              </a:ext>
            </a:extLst>
          </p:cNvPr>
          <p:cNvSpPr>
            <a:spLocks noGrp="1"/>
          </p:cNvSpPr>
          <p:nvPr>
            <p:ph type="title"/>
          </p:nvPr>
        </p:nvSpPr>
        <p:spPr/>
        <p:txBody>
          <a:bodyPr/>
          <a:lstStyle/>
          <a:p>
            <a:r>
              <a:rPr lang="en-US" dirty="0">
                <a:solidFill>
                  <a:schemeClr val="accent1"/>
                </a:solidFill>
              </a:rPr>
              <a:t>One-hot encoding</a:t>
            </a:r>
          </a:p>
        </p:txBody>
      </p:sp>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65</a:t>
            </a:fld>
            <a:endParaRPr lang="en-US"/>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sp>
        <p:nvSpPr>
          <p:cNvPr id="8" name="Rectangle 7">
            <a:extLst>
              <a:ext uri="{FF2B5EF4-FFF2-40B4-BE49-F238E27FC236}">
                <a16:creationId xmlns:a16="http://schemas.microsoft.com/office/drawing/2014/main" id="{198857BE-5896-9D41-B016-4194A369127C}"/>
              </a:ext>
            </a:extLst>
          </p:cNvPr>
          <p:cNvSpPr/>
          <p:nvPr/>
        </p:nvSpPr>
        <p:spPr>
          <a:xfrm>
            <a:off x="3932523" y="1762214"/>
            <a:ext cx="5881559" cy="3416320"/>
          </a:xfrm>
          <a:prstGeom prst="rect">
            <a:avLst/>
          </a:prstGeom>
        </p:spPr>
        <p:txBody>
          <a:bodyPr wrap="square">
            <a:spAutoFit/>
          </a:bodyPr>
          <a:lstStyle/>
          <a:p>
            <a:r>
              <a:rPr lang="en-US" sz="2400" dirty="0">
                <a:latin typeface="Courier" pitchFamily="2" charset="0"/>
                <a:cs typeface="Calibri" panose="020F0502020204030204" pitchFamily="34" charset="0"/>
              </a:rPr>
              <a:t>'The mouse ran up the clock’ = </a:t>
            </a:r>
          </a:p>
          <a:p>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1, 0, 0, 0, 0, 0],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1, 0, 0,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0, 1, 0,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0, 0, 1,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1, 0, 0, 0, 0, 0],</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  [0, 0, 0, 0, 0, 1, 0] ]</a:t>
            </a:r>
          </a:p>
          <a:p>
            <a:endParaRPr lang="en-US" sz="2400" dirty="0">
              <a:latin typeface="Courier" pitchFamily="2" charset="0"/>
              <a:cs typeface="Calibri" panose="020F0502020204030204" pitchFamily="34" charset="0"/>
            </a:endParaRPr>
          </a:p>
        </p:txBody>
      </p:sp>
      <p:sp>
        <p:nvSpPr>
          <p:cNvPr id="5" name="Rectangle 4">
            <a:extLst>
              <a:ext uri="{FF2B5EF4-FFF2-40B4-BE49-F238E27FC236}">
                <a16:creationId xmlns:a16="http://schemas.microsoft.com/office/drawing/2014/main" id="{ED8D2F42-FF16-364B-B02E-1580A96579DD}"/>
              </a:ext>
            </a:extLst>
          </p:cNvPr>
          <p:cNvSpPr/>
          <p:nvPr/>
        </p:nvSpPr>
        <p:spPr>
          <a:xfrm>
            <a:off x="4280600" y="5198459"/>
            <a:ext cx="4415724" cy="461665"/>
          </a:xfrm>
          <a:prstGeom prst="rect">
            <a:avLst/>
          </a:prstGeom>
        </p:spPr>
        <p:txBody>
          <a:bodyPr wrap="square">
            <a:spAutoFit/>
          </a:bodyPr>
          <a:lstStyle/>
          <a:p>
            <a:r>
              <a:rPr lang="en-US" sz="2400" dirty="0">
                <a:latin typeface="Courier" pitchFamily="2" charset="0"/>
                <a:cs typeface="Calibri" panose="020F0502020204030204" pitchFamily="34" charset="0"/>
              </a:rPr>
              <a:t>[0, 1, 2, 3, 4, 5, 6]</a:t>
            </a:r>
          </a:p>
        </p:txBody>
      </p:sp>
      <p:sp>
        <p:nvSpPr>
          <p:cNvPr id="9" name="Rectangle 8">
            <a:extLst>
              <a:ext uri="{FF2B5EF4-FFF2-40B4-BE49-F238E27FC236}">
                <a16:creationId xmlns:a16="http://schemas.microsoft.com/office/drawing/2014/main" id="{6948463D-68FC-9A46-B8C6-7811361EC3A2}"/>
              </a:ext>
            </a:extLst>
          </p:cNvPr>
          <p:cNvSpPr/>
          <p:nvPr/>
        </p:nvSpPr>
        <p:spPr>
          <a:xfrm>
            <a:off x="1696900" y="2545558"/>
            <a:ext cx="6874149" cy="2308324"/>
          </a:xfrm>
          <a:prstGeom prst="rect">
            <a:avLst/>
          </a:prstGeom>
        </p:spPr>
        <p:txBody>
          <a:bodyPr wrap="square">
            <a:spAutoFit/>
          </a:bodyPr>
          <a:lstStyle/>
          <a:p>
            <a:r>
              <a:rPr lang="en-US" sz="2400" dirty="0">
                <a:latin typeface="Courier" pitchFamily="2" charset="0"/>
                <a:cs typeface="Calibri" panose="020F0502020204030204" pitchFamily="34" charset="0"/>
              </a:rPr>
              <a:t>The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mouse</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ran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up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the </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clock</a:t>
            </a:r>
          </a:p>
        </p:txBody>
      </p:sp>
      <p:sp>
        <p:nvSpPr>
          <p:cNvPr id="10" name="Rectangle 9">
            <a:extLst>
              <a:ext uri="{FF2B5EF4-FFF2-40B4-BE49-F238E27FC236}">
                <a16:creationId xmlns:a16="http://schemas.microsoft.com/office/drawing/2014/main" id="{E20481B8-BEFE-7C40-B12B-7B4C9419C737}"/>
              </a:ext>
            </a:extLst>
          </p:cNvPr>
          <p:cNvSpPr/>
          <p:nvPr/>
        </p:nvSpPr>
        <p:spPr>
          <a:xfrm>
            <a:off x="3287038" y="2545558"/>
            <a:ext cx="440534" cy="2308324"/>
          </a:xfrm>
          <a:prstGeom prst="rect">
            <a:avLst/>
          </a:prstGeom>
        </p:spPr>
        <p:txBody>
          <a:bodyPr wrap="square">
            <a:spAutoFit/>
          </a:bodyPr>
          <a:lstStyle/>
          <a:p>
            <a:r>
              <a:rPr lang="en-US" sz="2400" dirty="0">
                <a:latin typeface="Courier" pitchFamily="2" charset="0"/>
                <a:cs typeface="Calibri" panose="020F0502020204030204" pitchFamily="34" charset="0"/>
              </a:rPr>
              <a:t>1</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2</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3</a:t>
            </a:r>
            <a:br>
              <a:rPr lang="en-US" sz="2400" dirty="0">
                <a:latin typeface="Courier" pitchFamily="2" charset="0"/>
                <a:cs typeface="Calibri" panose="020F0502020204030204" pitchFamily="34" charset="0"/>
              </a:rPr>
            </a:br>
            <a:r>
              <a:rPr lang="en-US" sz="2400" dirty="0">
                <a:latin typeface="Courier" pitchFamily="2" charset="0"/>
                <a:cs typeface="Calibri" panose="020F0502020204030204" pitchFamily="34" charset="0"/>
              </a:rPr>
              <a:t>4</a:t>
            </a:r>
          </a:p>
          <a:p>
            <a:r>
              <a:rPr lang="en-US" sz="2400" dirty="0">
                <a:latin typeface="Courier" pitchFamily="2" charset="0"/>
                <a:cs typeface="Calibri" panose="020F0502020204030204" pitchFamily="34" charset="0"/>
              </a:rPr>
              <a:t>1</a:t>
            </a:r>
          </a:p>
          <a:p>
            <a:r>
              <a:rPr lang="en-US" sz="2400" dirty="0">
                <a:latin typeface="Courier" pitchFamily="2" charset="0"/>
                <a:cs typeface="Calibri" panose="020F0502020204030204" pitchFamily="34" charset="0"/>
              </a:rPr>
              <a:t>5</a:t>
            </a:r>
          </a:p>
        </p:txBody>
      </p:sp>
    </p:spTree>
    <p:extLst>
      <p:ext uri="{BB962C8B-B14F-4D97-AF65-F5344CB8AC3E}">
        <p14:creationId xmlns:p14="http://schemas.microsoft.com/office/powerpoint/2010/main" val="31963324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44624"/>
            <a:ext cx="8640960" cy="1378030"/>
          </a:xfrm>
        </p:spPr>
        <p:txBody>
          <a:bodyPr>
            <a:normAutofit fontScale="90000"/>
          </a:bodyPr>
          <a:lstStyle/>
          <a:p>
            <a:r>
              <a:rPr lang="en-US" dirty="0">
                <a:solidFill>
                  <a:schemeClr val="accent1"/>
                </a:solidFill>
              </a:rPr>
              <a:t>Word embedding</a:t>
            </a:r>
            <a:br>
              <a:rPr lang="en-US" dirty="0">
                <a:solidFill>
                  <a:schemeClr val="accent1"/>
                </a:solidFill>
              </a:rPr>
            </a:br>
            <a:r>
              <a:rPr lang="en-US" sz="2400" dirty="0" err="1">
                <a:solidFill>
                  <a:schemeClr val="accent1"/>
                </a:solidFill>
              </a:rPr>
              <a:t>GloVe</a:t>
            </a:r>
            <a:r>
              <a:rPr lang="en-US" sz="2400" dirty="0">
                <a:solidFill>
                  <a:schemeClr val="accent1"/>
                </a:solidFill>
              </a:rPr>
              <a:t> (trained on 6 billion words of text)</a:t>
            </a:r>
            <a:br>
              <a:rPr lang="en-US" sz="2400" dirty="0">
                <a:solidFill>
                  <a:schemeClr val="accent1"/>
                </a:solidFill>
              </a:rPr>
            </a:br>
            <a:r>
              <a:rPr lang="en-US" sz="2000" dirty="0">
                <a:solidFill>
                  <a:schemeClr val="accent1"/>
                </a:solidFill>
              </a:rPr>
              <a:t>100-dimensional word vectors are projected down onto two dimensions</a:t>
            </a:r>
            <a:endParaRPr lang="en-US" sz="20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66</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80DD728C-9285-2B48-ABD9-0A8513B128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0603" y="1511832"/>
            <a:ext cx="6110790" cy="5067483"/>
          </a:xfrm>
          <a:prstGeom prst="rect">
            <a:avLst/>
          </a:prstGeom>
        </p:spPr>
      </p:pic>
    </p:spTree>
    <p:extLst>
      <p:ext uri="{BB962C8B-B14F-4D97-AF65-F5344CB8AC3E}">
        <p14:creationId xmlns:p14="http://schemas.microsoft.com/office/powerpoint/2010/main" val="1975660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32466"/>
            <a:ext cx="8640960" cy="1370885"/>
          </a:xfrm>
        </p:spPr>
        <p:txBody>
          <a:bodyPr/>
          <a:lstStyle/>
          <a:p>
            <a:r>
              <a:rPr lang="en-US" dirty="0">
                <a:solidFill>
                  <a:schemeClr val="accent1"/>
                </a:solidFill>
              </a:rPr>
              <a:t>Word Embedding model </a:t>
            </a:r>
            <a:br>
              <a:rPr lang="en-US" dirty="0">
                <a:solidFill>
                  <a:schemeClr val="accent1"/>
                </a:solidFill>
              </a:rPr>
            </a:br>
            <a:r>
              <a:rPr lang="en-US" sz="3200" dirty="0">
                <a:solidFill>
                  <a:schemeClr val="accent1"/>
                </a:solidFill>
              </a:rPr>
              <a:t>answer the question “A is to B as C is to [what]?”</a:t>
            </a:r>
            <a:endParaRPr lang="en-US" sz="32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67</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A20882CC-1CCD-8743-BA5D-316F8658ED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520" y="1493772"/>
            <a:ext cx="8640960" cy="4935671"/>
          </a:xfrm>
          <a:prstGeom prst="rect">
            <a:avLst/>
          </a:prstGeom>
        </p:spPr>
      </p:pic>
    </p:spTree>
    <p:extLst>
      <p:ext uri="{BB962C8B-B14F-4D97-AF65-F5344CB8AC3E}">
        <p14:creationId xmlns:p14="http://schemas.microsoft.com/office/powerpoint/2010/main" val="308109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1563-29DE-8746-8DA1-972BEDABF0EA}"/>
              </a:ext>
            </a:extLst>
          </p:cNvPr>
          <p:cNvSpPr>
            <a:spLocks noGrp="1"/>
          </p:cNvSpPr>
          <p:nvPr>
            <p:ph type="title"/>
          </p:nvPr>
        </p:nvSpPr>
        <p:spPr/>
        <p:txBody>
          <a:bodyPr/>
          <a:lstStyle/>
          <a:p>
            <a:r>
              <a:rPr lang="en-US" dirty="0">
                <a:solidFill>
                  <a:schemeClr val="accent1"/>
                </a:solidFill>
              </a:rPr>
              <a:t>Word embeddings</a:t>
            </a:r>
          </a:p>
        </p:txBody>
      </p:sp>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68</a:t>
            </a:fld>
            <a:endParaRPr lang="en-US"/>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pic>
        <p:nvPicPr>
          <p:cNvPr id="7" name="Picture 6">
            <a:extLst>
              <a:ext uri="{FF2B5EF4-FFF2-40B4-BE49-F238E27FC236}">
                <a16:creationId xmlns:a16="http://schemas.microsoft.com/office/drawing/2014/main" id="{A4087624-061F-4141-80BF-9D59AFCC95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284" y="1628777"/>
            <a:ext cx="11149432" cy="4285668"/>
          </a:xfrm>
          <a:prstGeom prst="rect">
            <a:avLst/>
          </a:prstGeom>
        </p:spPr>
      </p:pic>
    </p:spTree>
    <p:extLst>
      <p:ext uri="{BB962C8B-B14F-4D97-AF65-F5344CB8AC3E}">
        <p14:creationId xmlns:p14="http://schemas.microsoft.com/office/powerpoint/2010/main" val="16565967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1563-29DE-8746-8DA1-972BEDABF0EA}"/>
              </a:ext>
            </a:extLst>
          </p:cNvPr>
          <p:cNvSpPr>
            <a:spLocks noGrp="1"/>
          </p:cNvSpPr>
          <p:nvPr>
            <p:ph type="title"/>
          </p:nvPr>
        </p:nvSpPr>
        <p:spPr/>
        <p:txBody>
          <a:bodyPr/>
          <a:lstStyle/>
          <a:p>
            <a:r>
              <a:rPr lang="en-US" dirty="0">
                <a:solidFill>
                  <a:schemeClr val="accent1"/>
                </a:solidFill>
              </a:rPr>
              <a:t>Word embeddings</a:t>
            </a:r>
          </a:p>
        </p:txBody>
      </p:sp>
      <p:sp>
        <p:nvSpPr>
          <p:cNvPr id="4" name="Slide Number Placeholder 3">
            <a:extLst>
              <a:ext uri="{FF2B5EF4-FFF2-40B4-BE49-F238E27FC236}">
                <a16:creationId xmlns:a16="http://schemas.microsoft.com/office/drawing/2014/main" id="{7EEFB0D7-A45A-854F-9013-D36A6ABB3F31}"/>
              </a:ext>
            </a:extLst>
          </p:cNvPr>
          <p:cNvSpPr>
            <a:spLocks noGrp="1"/>
          </p:cNvSpPr>
          <p:nvPr>
            <p:ph type="sldNum" sz="quarter" idx="12"/>
          </p:nvPr>
        </p:nvSpPr>
        <p:spPr/>
        <p:txBody>
          <a:bodyPr/>
          <a:lstStyle/>
          <a:p>
            <a:fld id="{5424488C-161F-514B-8FF5-CF5173A03E8D}" type="slidenum">
              <a:rPr lang="en-US" smtClean="0"/>
              <a:t>69</a:t>
            </a:fld>
            <a:endParaRPr lang="en-US"/>
          </a:p>
        </p:txBody>
      </p:sp>
      <p:sp>
        <p:nvSpPr>
          <p:cNvPr id="6" name="Rectangle 5">
            <a:extLst>
              <a:ext uri="{FF2B5EF4-FFF2-40B4-BE49-F238E27FC236}">
                <a16:creationId xmlns:a16="http://schemas.microsoft.com/office/drawing/2014/main" id="{CF2A34D8-A9C0-0A49-BB29-2465631AFE22}"/>
              </a:ext>
            </a:extLst>
          </p:cNvPr>
          <p:cNvSpPr/>
          <p:nvPr/>
        </p:nvSpPr>
        <p:spPr>
          <a:xfrm>
            <a:off x="3287039" y="6641873"/>
            <a:ext cx="5617923" cy="246221"/>
          </a:xfrm>
          <a:prstGeom prst="rect">
            <a:avLst/>
          </a:prstGeom>
        </p:spPr>
        <p:txBody>
          <a:bodyPr wrap="square">
            <a:spAutoFit/>
          </a:bodyPr>
          <a:lstStyle/>
          <a:p>
            <a:pPr algn="ctr"/>
            <a:r>
              <a:rPr lang="en-US" sz="1000" dirty="0">
                <a:solidFill>
                  <a:schemeClr val="bg1">
                    <a:lumMod val="65000"/>
                  </a:schemeClr>
                </a:solidFill>
              </a:rPr>
              <a:t>Source: https://</a:t>
            </a:r>
            <a:r>
              <a:rPr lang="en-US" sz="1000" dirty="0" err="1">
                <a:solidFill>
                  <a:schemeClr val="bg1">
                    <a:lumMod val="65000"/>
                  </a:schemeClr>
                </a:solidFill>
              </a:rPr>
              <a:t>developers.google.com</a:t>
            </a:r>
            <a:r>
              <a:rPr lang="en-US" sz="1000" dirty="0">
                <a:solidFill>
                  <a:schemeClr val="bg1">
                    <a:lumMod val="65000"/>
                  </a:schemeClr>
                </a:solidFill>
              </a:rPr>
              <a:t>/machine-learning/guides/text-classification/step-3</a:t>
            </a:r>
          </a:p>
        </p:txBody>
      </p:sp>
      <p:pic>
        <p:nvPicPr>
          <p:cNvPr id="5" name="Picture 4">
            <a:extLst>
              <a:ext uri="{FF2B5EF4-FFF2-40B4-BE49-F238E27FC236}">
                <a16:creationId xmlns:a16="http://schemas.microsoft.com/office/drawing/2014/main" id="{E3215AF2-8EA1-6E45-8DAC-109774E54B52}"/>
              </a:ext>
            </a:extLst>
          </p:cNvPr>
          <p:cNvPicPr>
            <a:picLocks noChangeAspect="1"/>
          </p:cNvPicPr>
          <p:nvPr/>
        </p:nvPicPr>
        <p:blipFill>
          <a:blip r:embed="rId2"/>
          <a:stretch>
            <a:fillRect/>
          </a:stretch>
        </p:blipFill>
        <p:spPr>
          <a:xfrm>
            <a:off x="601817" y="1577787"/>
            <a:ext cx="11087324" cy="4787708"/>
          </a:xfrm>
          <a:prstGeom prst="rect">
            <a:avLst/>
          </a:prstGeom>
        </p:spPr>
      </p:pic>
    </p:spTree>
    <p:extLst>
      <p:ext uri="{BB962C8B-B14F-4D97-AF65-F5344CB8AC3E}">
        <p14:creationId xmlns:p14="http://schemas.microsoft.com/office/powerpoint/2010/main" val="394574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1847527" y="53752"/>
            <a:ext cx="8496944" cy="1143000"/>
          </a:xfrm>
        </p:spPr>
        <p:txBody>
          <a:bodyPr>
            <a:normAutofit fontScale="90000"/>
          </a:bodyPr>
          <a:lstStyle/>
          <a:p>
            <a:r>
              <a:rPr lang="en-US" sz="2400" dirty="0">
                <a:solidFill>
                  <a:schemeClr val="accent1"/>
                </a:solidFill>
              </a:rPr>
              <a:t>Stuart Russell and Peter </a:t>
            </a:r>
            <a:r>
              <a:rPr lang="en-US" sz="2400" dirty="0" err="1">
                <a:solidFill>
                  <a:schemeClr val="accent1"/>
                </a:solidFill>
              </a:rPr>
              <a:t>Norvig</a:t>
            </a:r>
            <a:r>
              <a:rPr lang="en-US" sz="2400" dirty="0">
                <a:solidFill>
                  <a:schemeClr val="accent1"/>
                </a:solidFill>
              </a:rPr>
              <a:t> (2020), </a:t>
            </a:r>
            <a:br>
              <a:rPr lang="en-US" sz="2400" dirty="0">
                <a:solidFill>
                  <a:schemeClr val="accent1"/>
                </a:solidFill>
              </a:rPr>
            </a:br>
            <a:r>
              <a:rPr lang="en-US" sz="3200" dirty="0">
                <a:solidFill>
                  <a:srgbClr val="C00000"/>
                </a:solidFill>
              </a:rPr>
              <a:t>Artificial Intelligence: A Modern Approach</a:t>
            </a:r>
            <a:r>
              <a:rPr lang="en-US" sz="2400" dirty="0">
                <a:solidFill>
                  <a:schemeClr val="accent1"/>
                </a:solidFill>
              </a:rPr>
              <a:t>, </a:t>
            </a:r>
            <a:br>
              <a:rPr lang="en-US" sz="2400" dirty="0">
                <a:solidFill>
                  <a:schemeClr val="accent1"/>
                </a:solidFill>
              </a:rPr>
            </a:br>
            <a:r>
              <a:rPr lang="en-US" sz="1800" dirty="0">
                <a:solidFill>
                  <a:schemeClr val="accent1"/>
                </a:solidFill>
              </a:rPr>
              <a:t>4th Edition, Pearson</a:t>
            </a: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pic>
        <p:nvPicPr>
          <p:cNvPr id="6" name="Picture 5">
            <a:extLst>
              <a:ext uri="{FF2B5EF4-FFF2-40B4-BE49-F238E27FC236}">
                <a16:creationId xmlns:a16="http://schemas.microsoft.com/office/drawing/2014/main" id="{8A2E8801-D892-4842-9D33-2D720BE169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58299" y="1275482"/>
            <a:ext cx="4075401" cy="5125125"/>
          </a:xfrm>
          <a:prstGeom prst="rect">
            <a:avLst/>
          </a:prstGeom>
        </p:spPr>
      </p:pic>
      <p:sp>
        <p:nvSpPr>
          <p:cNvPr id="7" name="Rectangle 6">
            <a:extLst>
              <a:ext uri="{FF2B5EF4-FFF2-40B4-BE49-F238E27FC236}">
                <a16:creationId xmlns:a16="http://schemas.microsoft.com/office/drawing/2014/main" id="{CC309EB6-A6EB-E24E-8D4D-E0E9E2E25228}"/>
              </a:ext>
            </a:extLst>
          </p:cNvPr>
          <p:cNvSpPr/>
          <p:nvPr/>
        </p:nvSpPr>
        <p:spPr>
          <a:xfrm>
            <a:off x="2589022" y="6381329"/>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8" name="Rectangle 7">
            <a:extLst>
              <a:ext uri="{FF2B5EF4-FFF2-40B4-BE49-F238E27FC236}">
                <a16:creationId xmlns:a16="http://schemas.microsoft.com/office/drawing/2014/main" id="{7AE251A6-4267-904E-809D-99B16D316596}"/>
              </a:ext>
            </a:extLst>
          </p:cNvPr>
          <p:cNvSpPr/>
          <p:nvPr/>
        </p:nvSpPr>
        <p:spPr>
          <a:xfrm>
            <a:off x="2603611" y="6597353"/>
            <a:ext cx="6462464" cy="246221"/>
          </a:xfrm>
          <a:prstGeom prst="rect">
            <a:avLst/>
          </a:prstGeom>
        </p:spPr>
        <p:txBody>
          <a:bodyPr wrap="square">
            <a:spAutoFit/>
          </a:bodyPr>
          <a:lstStyle/>
          <a:p>
            <a:pPr algn="ctr"/>
            <a:r>
              <a:rPr lang="en-US" sz="1000" dirty="0">
                <a:hlinkClick r:id="rId3"/>
              </a:rPr>
              <a:t>https://www.amazon.com/Artificial-Intelligence-A-Modern-Approach/dp/0134610997/</a:t>
            </a:r>
            <a:endParaRPr lang="en-US" sz="1000" dirty="0"/>
          </a:p>
        </p:txBody>
      </p:sp>
    </p:spTree>
    <p:extLst>
      <p:ext uri="{BB962C8B-B14F-4D97-AF65-F5344CB8AC3E}">
        <p14:creationId xmlns:p14="http://schemas.microsoft.com/office/powerpoint/2010/main" val="1252397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chemeClr val="accent1"/>
                </a:solidFill>
              </a:rPr>
              <a:t>Feedforward </a:t>
            </a:r>
            <a:br>
              <a:rPr lang="en-US" dirty="0">
                <a:solidFill>
                  <a:schemeClr val="accent1"/>
                </a:solidFill>
              </a:rPr>
            </a:br>
            <a:r>
              <a:rPr lang="en-US" dirty="0">
                <a:solidFill>
                  <a:schemeClr val="accent1"/>
                </a:solidFill>
              </a:rPr>
              <a:t>part-of-speech (POS) tagging model</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A8701E46-7D9C-4949-8530-6ABDBC53AD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1542" y="1557570"/>
            <a:ext cx="8208912" cy="4895766"/>
          </a:xfrm>
          <a:prstGeom prst="rect">
            <a:avLst/>
          </a:prstGeom>
        </p:spPr>
      </p:pic>
    </p:spTree>
    <p:extLst>
      <p:ext uri="{BB962C8B-B14F-4D97-AF65-F5344CB8AC3E}">
        <p14:creationId xmlns:p14="http://schemas.microsoft.com/office/powerpoint/2010/main" val="31052906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495A-B9E2-594C-8963-2B6BCF039C80}"/>
              </a:ext>
            </a:extLst>
          </p:cNvPr>
          <p:cNvSpPr>
            <a:spLocks noGrp="1"/>
          </p:cNvSpPr>
          <p:nvPr>
            <p:ph type="title"/>
          </p:nvPr>
        </p:nvSpPr>
        <p:spPr/>
        <p:txBody>
          <a:bodyPr/>
          <a:lstStyle/>
          <a:p>
            <a:r>
              <a:rPr lang="en-US" dirty="0">
                <a:solidFill>
                  <a:schemeClr val="accent1"/>
                </a:solidFill>
              </a:rPr>
              <a:t>Universal Sentence Encoder (USE)</a:t>
            </a:r>
          </a:p>
        </p:txBody>
      </p:sp>
      <p:sp>
        <p:nvSpPr>
          <p:cNvPr id="3" name="Content Placeholder 2">
            <a:extLst>
              <a:ext uri="{FF2B5EF4-FFF2-40B4-BE49-F238E27FC236}">
                <a16:creationId xmlns:a16="http://schemas.microsoft.com/office/drawing/2014/main" id="{1525AE35-FED7-4149-B8AE-CF76FC8DDBF9}"/>
              </a:ext>
            </a:extLst>
          </p:cNvPr>
          <p:cNvSpPr>
            <a:spLocks noGrp="1"/>
          </p:cNvSpPr>
          <p:nvPr>
            <p:ph idx="1"/>
          </p:nvPr>
        </p:nvSpPr>
        <p:spPr>
          <a:xfrm>
            <a:off x="1631504" y="1417639"/>
            <a:ext cx="8857554" cy="4708525"/>
          </a:xfrm>
        </p:spPr>
        <p:txBody>
          <a:bodyPr/>
          <a:lstStyle/>
          <a:p>
            <a:r>
              <a:rPr lang="en-US" dirty="0"/>
              <a:t>The </a:t>
            </a:r>
            <a:r>
              <a:rPr lang="en-US" dirty="0">
                <a:solidFill>
                  <a:srgbClr val="C00000"/>
                </a:solidFill>
              </a:rPr>
              <a:t>Universal Sentence Encoder </a:t>
            </a:r>
            <a:br>
              <a:rPr lang="en-US" dirty="0">
                <a:solidFill>
                  <a:srgbClr val="C00000"/>
                </a:solidFill>
              </a:rPr>
            </a:br>
            <a:r>
              <a:rPr lang="en-US" u="sng" dirty="0">
                <a:solidFill>
                  <a:srgbClr val="C00000"/>
                </a:solidFill>
              </a:rPr>
              <a:t>encodes </a:t>
            </a:r>
            <a:r>
              <a:rPr lang="en-US" b="1" u="sng" dirty="0">
                <a:solidFill>
                  <a:srgbClr val="C00000"/>
                </a:solidFill>
              </a:rPr>
              <a:t>text</a:t>
            </a:r>
            <a:r>
              <a:rPr lang="en-US" u="sng" dirty="0">
                <a:solidFill>
                  <a:srgbClr val="C00000"/>
                </a:solidFill>
              </a:rPr>
              <a:t> into high-dimensional </a:t>
            </a:r>
            <a:r>
              <a:rPr lang="en-US" b="1" u="sng" dirty="0">
                <a:solidFill>
                  <a:srgbClr val="C00000"/>
                </a:solidFill>
              </a:rPr>
              <a:t>vectors</a:t>
            </a:r>
            <a:r>
              <a:rPr lang="en-US" u="sng" dirty="0">
                <a:solidFill>
                  <a:srgbClr val="C00000"/>
                </a:solidFill>
              </a:rPr>
              <a:t> </a:t>
            </a:r>
            <a:r>
              <a:rPr lang="en-US" dirty="0"/>
              <a:t>that can be used for </a:t>
            </a:r>
            <a:br>
              <a:rPr lang="en-US" dirty="0"/>
            </a:br>
            <a:r>
              <a:rPr lang="en-US" dirty="0"/>
              <a:t>text classification, </a:t>
            </a:r>
            <a:br>
              <a:rPr lang="en-US" dirty="0"/>
            </a:br>
            <a:r>
              <a:rPr lang="en-US" dirty="0"/>
              <a:t>semantic similarity, </a:t>
            </a:r>
            <a:br>
              <a:rPr lang="en-US" dirty="0"/>
            </a:br>
            <a:r>
              <a:rPr lang="en-US" dirty="0"/>
              <a:t>clustering and </a:t>
            </a:r>
            <a:br>
              <a:rPr lang="en-US" dirty="0"/>
            </a:br>
            <a:r>
              <a:rPr lang="en-US" dirty="0"/>
              <a:t>other natural language tasks.</a:t>
            </a:r>
          </a:p>
          <a:p>
            <a:r>
              <a:rPr lang="en-US" dirty="0"/>
              <a:t>The universal-sentence-encoder model is trained with a </a:t>
            </a:r>
            <a:r>
              <a:rPr lang="en-US" b="1" dirty="0">
                <a:solidFill>
                  <a:srgbClr val="C00000"/>
                </a:solidFill>
              </a:rPr>
              <a:t>deep averaging network (DAN) </a:t>
            </a:r>
            <a:r>
              <a:rPr lang="en-US" dirty="0"/>
              <a:t>encoder.</a:t>
            </a:r>
          </a:p>
        </p:txBody>
      </p:sp>
      <p:sp>
        <p:nvSpPr>
          <p:cNvPr id="4" name="Slide Number Placeholder 3">
            <a:extLst>
              <a:ext uri="{FF2B5EF4-FFF2-40B4-BE49-F238E27FC236}">
                <a16:creationId xmlns:a16="http://schemas.microsoft.com/office/drawing/2014/main" id="{4ACB49D3-DBBF-9245-938C-DD18AA287DF3}"/>
              </a:ext>
            </a:extLst>
          </p:cNvPr>
          <p:cNvSpPr>
            <a:spLocks noGrp="1"/>
          </p:cNvSpPr>
          <p:nvPr>
            <p:ph type="sldNum" sz="quarter" idx="12"/>
          </p:nvPr>
        </p:nvSpPr>
        <p:spPr/>
        <p:txBody>
          <a:bodyPr/>
          <a:lstStyle/>
          <a:p>
            <a:pPr>
              <a:defRPr/>
            </a:pPr>
            <a:fld id="{E78C9E75-97FD-45D9-8ED3-955348887BB1}" type="slidenum">
              <a:rPr lang="zh-TW" altLang="en-US" smtClean="0"/>
              <a:pPr>
                <a:defRPr/>
              </a:pPr>
              <a:t>71</a:t>
            </a:fld>
            <a:endParaRPr lang="zh-TW" altLang="en-US"/>
          </a:p>
        </p:txBody>
      </p:sp>
      <p:sp>
        <p:nvSpPr>
          <p:cNvPr id="5" name="TextBox 4">
            <a:extLst>
              <a:ext uri="{FF2B5EF4-FFF2-40B4-BE49-F238E27FC236}">
                <a16:creationId xmlns:a16="http://schemas.microsoft.com/office/drawing/2014/main" id="{A9278CE4-18CC-ED4C-9A2F-12E675CACF16}"/>
              </a:ext>
            </a:extLst>
          </p:cNvPr>
          <p:cNvSpPr txBox="1"/>
          <p:nvPr/>
        </p:nvSpPr>
        <p:spPr>
          <a:xfrm>
            <a:off x="3888504" y="6563926"/>
            <a:ext cx="4174284"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2"/>
              </a:rPr>
              <a:t>https://tfhub.dev/google/universal-sentence-encoder/4</a:t>
            </a:r>
            <a:endParaRPr lang="en-US" sz="1200" dirty="0"/>
          </a:p>
        </p:txBody>
      </p:sp>
    </p:spTree>
    <p:extLst>
      <p:ext uri="{BB962C8B-B14F-4D97-AF65-F5344CB8AC3E}">
        <p14:creationId xmlns:p14="http://schemas.microsoft.com/office/powerpoint/2010/main" val="552408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2AA4-4055-DB48-8080-22318F9C1997}"/>
              </a:ext>
            </a:extLst>
          </p:cNvPr>
          <p:cNvSpPr>
            <a:spLocks noGrp="1"/>
          </p:cNvSpPr>
          <p:nvPr>
            <p:ph type="title"/>
          </p:nvPr>
        </p:nvSpPr>
        <p:spPr>
          <a:xfrm>
            <a:off x="1981200" y="274638"/>
            <a:ext cx="8229600" cy="1498178"/>
          </a:xfrm>
        </p:spPr>
        <p:txBody>
          <a:bodyPr>
            <a:normAutofit fontScale="90000"/>
          </a:bodyPr>
          <a:lstStyle/>
          <a:p>
            <a:r>
              <a:rPr lang="en-US" dirty="0">
                <a:solidFill>
                  <a:schemeClr val="accent1"/>
                </a:solidFill>
              </a:rPr>
              <a:t>Universal Sentence Encoder (USE)</a:t>
            </a:r>
            <a:br>
              <a:rPr lang="en-US" dirty="0">
                <a:solidFill>
                  <a:schemeClr val="accent1"/>
                </a:solidFill>
              </a:rPr>
            </a:br>
            <a:r>
              <a:rPr lang="en-US" dirty="0">
                <a:solidFill>
                  <a:schemeClr val="accent1"/>
                </a:solidFill>
              </a:rPr>
              <a:t>Semantic Similarity</a:t>
            </a:r>
          </a:p>
        </p:txBody>
      </p:sp>
      <p:sp>
        <p:nvSpPr>
          <p:cNvPr id="4" name="Slide Number Placeholder 3">
            <a:extLst>
              <a:ext uri="{FF2B5EF4-FFF2-40B4-BE49-F238E27FC236}">
                <a16:creationId xmlns:a16="http://schemas.microsoft.com/office/drawing/2014/main" id="{12E0DF06-3507-B94D-AF31-CDCAD0038AEF}"/>
              </a:ext>
            </a:extLst>
          </p:cNvPr>
          <p:cNvSpPr>
            <a:spLocks noGrp="1"/>
          </p:cNvSpPr>
          <p:nvPr>
            <p:ph type="sldNum" sz="quarter" idx="12"/>
          </p:nvPr>
        </p:nvSpPr>
        <p:spPr/>
        <p:txBody>
          <a:bodyPr/>
          <a:lstStyle/>
          <a:p>
            <a:pPr>
              <a:defRPr/>
            </a:pPr>
            <a:fld id="{E78C9E75-97FD-45D9-8ED3-955348887BB1}" type="slidenum">
              <a:rPr lang="zh-TW" altLang="en-US" smtClean="0"/>
              <a:pPr>
                <a:defRPr/>
              </a:pPr>
              <a:t>72</a:t>
            </a:fld>
            <a:endParaRPr lang="zh-TW" altLang="en-US"/>
          </a:p>
        </p:txBody>
      </p:sp>
      <p:sp>
        <p:nvSpPr>
          <p:cNvPr id="3" name="TextBox 2">
            <a:extLst>
              <a:ext uri="{FF2B5EF4-FFF2-40B4-BE49-F238E27FC236}">
                <a16:creationId xmlns:a16="http://schemas.microsoft.com/office/drawing/2014/main" id="{4480AD75-C688-3541-A1C9-8B75DCA8E38E}"/>
              </a:ext>
            </a:extLst>
          </p:cNvPr>
          <p:cNvSpPr txBox="1"/>
          <p:nvPr/>
        </p:nvSpPr>
        <p:spPr>
          <a:xfrm>
            <a:off x="3888504" y="6563926"/>
            <a:ext cx="4174284"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2"/>
              </a:rPr>
              <a:t>https://tfhub.dev/google/universal-sentence-encoder/4</a:t>
            </a:r>
            <a:endParaRPr lang="en-US" sz="1200" dirty="0"/>
          </a:p>
        </p:txBody>
      </p:sp>
      <p:pic>
        <p:nvPicPr>
          <p:cNvPr id="6" name="Picture 5">
            <a:extLst>
              <a:ext uri="{FF2B5EF4-FFF2-40B4-BE49-F238E27FC236}">
                <a16:creationId xmlns:a16="http://schemas.microsoft.com/office/drawing/2014/main" id="{ED787C65-F02F-DA4B-B195-AC284142C1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772816"/>
            <a:ext cx="9144000" cy="4680520"/>
          </a:xfrm>
          <a:prstGeom prst="rect">
            <a:avLst/>
          </a:prstGeom>
        </p:spPr>
      </p:pic>
    </p:spTree>
    <p:extLst>
      <p:ext uri="{BB962C8B-B14F-4D97-AF65-F5344CB8AC3E}">
        <p14:creationId xmlns:p14="http://schemas.microsoft.com/office/powerpoint/2010/main" val="5099546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2AA4-4055-DB48-8080-22318F9C1997}"/>
              </a:ext>
            </a:extLst>
          </p:cNvPr>
          <p:cNvSpPr>
            <a:spLocks noGrp="1"/>
          </p:cNvSpPr>
          <p:nvPr>
            <p:ph type="title"/>
          </p:nvPr>
        </p:nvSpPr>
        <p:spPr>
          <a:xfrm>
            <a:off x="1981200" y="274638"/>
            <a:ext cx="8229600" cy="1498178"/>
          </a:xfrm>
        </p:spPr>
        <p:txBody>
          <a:bodyPr>
            <a:normAutofit fontScale="90000"/>
          </a:bodyPr>
          <a:lstStyle/>
          <a:p>
            <a:r>
              <a:rPr lang="en-US" dirty="0">
                <a:solidFill>
                  <a:schemeClr val="accent1"/>
                </a:solidFill>
              </a:rPr>
              <a:t>Universal Sentence Encoder (USE)</a:t>
            </a:r>
            <a:br>
              <a:rPr lang="en-US" dirty="0">
                <a:solidFill>
                  <a:schemeClr val="accent1"/>
                </a:solidFill>
              </a:rPr>
            </a:br>
            <a:r>
              <a:rPr lang="en-US" dirty="0">
                <a:solidFill>
                  <a:schemeClr val="accent1"/>
                </a:solidFill>
              </a:rPr>
              <a:t>Classification</a:t>
            </a:r>
          </a:p>
        </p:txBody>
      </p:sp>
      <p:sp>
        <p:nvSpPr>
          <p:cNvPr id="4" name="Slide Number Placeholder 3">
            <a:extLst>
              <a:ext uri="{FF2B5EF4-FFF2-40B4-BE49-F238E27FC236}">
                <a16:creationId xmlns:a16="http://schemas.microsoft.com/office/drawing/2014/main" id="{12E0DF06-3507-B94D-AF31-CDCAD0038AEF}"/>
              </a:ext>
            </a:extLst>
          </p:cNvPr>
          <p:cNvSpPr>
            <a:spLocks noGrp="1"/>
          </p:cNvSpPr>
          <p:nvPr>
            <p:ph type="sldNum" sz="quarter" idx="12"/>
          </p:nvPr>
        </p:nvSpPr>
        <p:spPr/>
        <p:txBody>
          <a:bodyPr/>
          <a:lstStyle/>
          <a:p>
            <a:pPr>
              <a:defRPr/>
            </a:pPr>
            <a:fld id="{E78C9E75-97FD-45D9-8ED3-955348887BB1}" type="slidenum">
              <a:rPr lang="zh-TW" altLang="en-US" smtClean="0"/>
              <a:pPr>
                <a:defRPr/>
              </a:pPr>
              <a:t>73</a:t>
            </a:fld>
            <a:endParaRPr lang="zh-TW" altLang="en-US"/>
          </a:p>
        </p:txBody>
      </p:sp>
      <p:sp>
        <p:nvSpPr>
          <p:cNvPr id="3" name="TextBox 2">
            <a:extLst>
              <a:ext uri="{FF2B5EF4-FFF2-40B4-BE49-F238E27FC236}">
                <a16:creationId xmlns:a16="http://schemas.microsoft.com/office/drawing/2014/main" id="{4480AD75-C688-3541-A1C9-8B75DCA8E38E}"/>
              </a:ext>
            </a:extLst>
          </p:cNvPr>
          <p:cNvSpPr txBox="1"/>
          <p:nvPr/>
        </p:nvSpPr>
        <p:spPr>
          <a:xfrm>
            <a:off x="3888504" y="6563926"/>
            <a:ext cx="4174284" cy="276999"/>
          </a:xfrm>
          <a:prstGeom prst="rect">
            <a:avLst/>
          </a:prstGeom>
          <a:noFill/>
        </p:spPr>
        <p:txBody>
          <a:bodyPr wrap="none" rtlCol="0">
            <a:spAutoFit/>
          </a:bodyPr>
          <a:lstStyle/>
          <a:p>
            <a:r>
              <a:rPr lang="en-US" sz="1200" dirty="0">
                <a:solidFill>
                  <a:schemeClr val="bg1">
                    <a:lumMod val="75000"/>
                  </a:schemeClr>
                </a:solidFill>
              </a:rPr>
              <a:t>Source: </a:t>
            </a:r>
            <a:r>
              <a:rPr lang="en-US" sz="1200" dirty="0">
                <a:hlinkClick r:id="rId2"/>
              </a:rPr>
              <a:t>https://tfhub.dev/google/universal-sentence-encoder/4</a:t>
            </a:r>
            <a:endParaRPr lang="en-US" sz="1200" dirty="0"/>
          </a:p>
        </p:txBody>
      </p:sp>
      <p:pic>
        <p:nvPicPr>
          <p:cNvPr id="7" name="Picture 6">
            <a:extLst>
              <a:ext uri="{FF2B5EF4-FFF2-40B4-BE49-F238E27FC236}">
                <a16:creationId xmlns:a16="http://schemas.microsoft.com/office/drawing/2014/main" id="{4B080EF5-3BF0-3F41-8B12-0A380B4EC8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060848"/>
            <a:ext cx="9144000" cy="4176464"/>
          </a:xfrm>
          <a:prstGeom prst="rect">
            <a:avLst/>
          </a:prstGeom>
        </p:spPr>
      </p:pic>
    </p:spTree>
    <p:extLst>
      <p:ext uri="{BB962C8B-B14F-4D97-AF65-F5344CB8AC3E}">
        <p14:creationId xmlns:p14="http://schemas.microsoft.com/office/powerpoint/2010/main" val="1309515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4B6F-CAEC-D844-AE7C-8875C764EDFD}"/>
              </a:ext>
            </a:extLst>
          </p:cNvPr>
          <p:cNvSpPr>
            <a:spLocks noGrp="1"/>
          </p:cNvSpPr>
          <p:nvPr>
            <p:ph type="title"/>
          </p:nvPr>
        </p:nvSpPr>
        <p:spPr>
          <a:xfrm>
            <a:off x="1981200" y="274638"/>
            <a:ext cx="8229600" cy="1282154"/>
          </a:xfrm>
        </p:spPr>
        <p:txBody>
          <a:bodyPr>
            <a:normAutofit fontScale="90000"/>
          </a:bodyPr>
          <a:lstStyle/>
          <a:p>
            <a:r>
              <a:rPr lang="en-US" dirty="0">
                <a:solidFill>
                  <a:schemeClr val="accent1"/>
                </a:solidFill>
              </a:rPr>
              <a:t>Universal Sentence Encoder (USE)</a:t>
            </a:r>
          </a:p>
        </p:txBody>
      </p:sp>
      <p:sp>
        <p:nvSpPr>
          <p:cNvPr id="4" name="Slide Number Placeholder 3">
            <a:extLst>
              <a:ext uri="{FF2B5EF4-FFF2-40B4-BE49-F238E27FC236}">
                <a16:creationId xmlns:a16="http://schemas.microsoft.com/office/drawing/2014/main" id="{410BB391-9243-4E4D-838E-02ECD8264BAD}"/>
              </a:ext>
            </a:extLst>
          </p:cNvPr>
          <p:cNvSpPr>
            <a:spLocks noGrp="1"/>
          </p:cNvSpPr>
          <p:nvPr>
            <p:ph type="sldNum" sz="quarter" idx="12"/>
          </p:nvPr>
        </p:nvSpPr>
        <p:spPr/>
        <p:txBody>
          <a:bodyPr/>
          <a:lstStyle/>
          <a:p>
            <a:pPr>
              <a:defRPr/>
            </a:pPr>
            <a:fld id="{E78C9E75-97FD-45D9-8ED3-955348887BB1}" type="slidenum">
              <a:rPr lang="zh-TW" altLang="en-US" smtClean="0"/>
              <a:pPr>
                <a:defRPr/>
              </a:pPr>
              <a:t>74</a:t>
            </a:fld>
            <a:endParaRPr lang="zh-TW" altLang="en-US"/>
          </a:p>
        </p:txBody>
      </p:sp>
      <p:sp>
        <p:nvSpPr>
          <p:cNvPr id="5" name="TextBox 4">
            <a:extLst>
              <a:ext uri="{FF2B5EF4-FFF2-40B4-BE49-F238E27FC236}">
                <a16:creationId xmlns:a16="http://schemas.microsoft.com/office/drawing/2014/main" id="{F02B9F27-259C-B744-8956-31EB96544A4C}"/>
              </a:ext>
            </a:extLst>
          </p:cNvPr>
          <p:cNvSpPr txBox="1"/>
          <p:nvPr/>
        </p:nvSpPr>
        <p:spPr>
          <a:xfrm>
            <a:off x="1981200" y="6457890"/>
            <a:ext cx="8229600" cy="400110"/>
          </a:xfrm>
          <a:prstGeom prst="rect">
            <a:avLst/>
          </a:prstGeom>
          <a:noFill/>
        </p:spPr>
        <p:txBody>
          <a:bodyPr wrap="square" rtlCol="0">
            <a:spAutoFit/>
          </a:bodyPr>
          <a:lstStyle/>
          <a:p>
            <a:pPr algn="ctr"/>
            <a:r>
              <a:rPr lang="en-US" sz="1000" dirty="0">
                <a:solidFill>
                  <a:schemeClr val="bg1">
                    <a:lumMod val="75000"/>
                  </a:schemeClr>
                </a:solidFill>
              </a:rPr>
              <a:t>Source: Daniel </a:t>
            </a:r>
            <a:r>
              <a:rPr lang="en-US" sz="1000" dirty="0" err="1">
                <a:solidFill>
                  <a:schemeClr val="bg1">
                    <a:lumMod val="75000"/>
                  </a:schemeClr>
                </a:solidFill>
              </a:rPr>
              <a:t>Cer</a:t>
            </a:r>
            <a:r>
              <a:rPr lang="en-US" sz="1000" dirty="0">
                <a:solidFill>
                  <a:schemeClr val="bg1">
                    <a:lumMod val="75000"/>
                  </a:schemeClr>
                </a:solidFill>
              </a:rPr>
              <a:t>, </a:t>
            </a:r>
            <a:r>
              <a:rPr lang="en-US" sz="1000" dirty="0" err="1">
                <a:solidFill>
                  <a:schemeClr val="bg1">
                    <a:lumMod val="75000"/>
                  </a:schemeClr>
                </a:solidFill>
              </a:rPr>
              <a:t>Yinfei</a:t>
            </a:r>
            <a:r>
              <a:rPr lang="en-US" sz="1000" dirty="0">
                <a:solidFill>
                  <a:schemeClr val="bg1">
                    <a:lumMod val="75000"/>
                  </a:schemeClr>
                </a:solidFill>
              </a:rPr>
              <a:t> Yang, Sheng-</a:t>
            </a:r>
            <a:r>
              <a:rPr lang="en-US" sz="1000" dirty="0" err="1">
                <a:solidFill>
                  <a:schemeClr val="bg1">
                    <a:lumMod val="75000"/>
                  </a:schemeClr>
                </a:solidFill>
              </a:rPr>
              <a:t>yi</a:t>
            </a:r>
            <a:r>
              <a:rPr lang="en-US" sz="1000" dirty="0">
                <a:solidFill>
                  <a:schemeClr val="bg1">
                    <a:lumMod val="75000"/>
                  </a:schemeClr>
                </a:solidFill>
              </a:rPr>
              <a:t> Kong, Nan Hua, Nicole </a:t>
            </a:r>
            <a:r>
              <a:rPr lang="en-US" sz="1000" dirty="0" err="1">
                <a:solidFill>
                  <a:schemeClr val="bg1">
                    <a:lumMod val="75000"/>
                  </a:schemeClr>
                </a:solidFill>
              </a:rPr>
              <a:t>Limtiaco</a:t>
            </a:r>
            <a:r>
              <a:rPr lang="en-US" sz="1000" dirty="0">
                <a:solidFill>
                  <a:schemeClr val="bg1">
                    <a:lumMod val="75000"/>
                  </a:schemeClr>
                </a:solidFill>
              </a:rPr>
              <a:t>, </a:t>
            </a:r>
            <a:r>
              <a:rPr lang="en-US" sz="1000" dirty="0" err="1">
                <a:solidFill>
                  <a:schemeClr val="bg1">
                    <a:lumMod val="75000"/>
                  </a:schemeClr>
                </a:solidFill>
              </a:rPr>
              <a:t>Rhomni</a:t>
            </a:r>
            <a:r>
              <a:rPr lang="en-US" sz="1000" dirty="0">
                <a:solidFill>
                  <a:schemeClr val="bg1">
                    <a:lumMod val="75000"/>
                  </a:schemeClr>
                </a:solidFill>
              </a:rPr>
              <a:t> St. John, Noah Constant, Mario Guajardo-</a:t>
            </a:r>
            <a:r>
              <a:rPr lang="en-US" sz="1000" dirty="0" err="1">
                <a:solidFill>
                  <a:schemeClr val="bg1">
                    <a:lumMod val="75000"/>
                  </a:schemeClr>
                </a:solidFill>
              </a:rPr>
              <a:t>Céspedes</a:t>
            </a:r>
            <a:r>
              <a:rPr lang="en-US" sz="1000" dirty="0">
                <a:solidFill>
                  <a:schemeClr val="bg1">
                    <a:lumMod val="75000"/>
                  </a:schemeClr>
                </a:solidFill>
              </a:rPr>
              <a:t>, Steve Yuan, Chris Tar, Yun-</a:t>
            </a:r>
            <a:r>
              <a:rPr lang="en-US" sz="1000" dirty="0" err="1">
                <a:solidFill>
                  <a:schemeClr val="bg1">
                    <a:lumMod val="75000"/>
                  </a:schemeClr>
                </a:solidFill>
              </a:rPr>
              <a:t>Hsuan</a:t>
            </a:r>
            <a:r>
              <a:rPr lang="en-US" sz="1000" dirty="0">
                <a:solidFill>
                  <a:schemeClr val="bg1">
                    <a:lumMod val="75000"/>
                  </a:schemeClr>
                </a:solidFill>
              </a:rPr>
              <a:t> Sung, Brian </a:t>
            </a:r>
            <a:r>
              <a:rPr lang="en-US" sz="1000" dirty="0" err="1">
                <a:solidFill>
                  <a:schemeClr val="bg1">
                    <a:lumMod val="75000"/>
                  </a:schemeClr>
                </a:solidFill>
              </a:rPr>
              <a:t>Strope</a:t>
            </a:r>
            <a:r>
              <a:rPr lang="en-US" sz="1000" dirty="0">
                <a:solidFill>
                  <a:schemeClr val="bg1">
                    <a:lumMod val="75000"/>
                  </a:schemeClr>
                </a:solidFill>
              </a:rPr>
              <a:t>, Ray Kurzweil. Universal Sentence Encoder. arXiv:1803.11175, 2018.</a:t>
            </a:r>
          </a:p>
        </p:txBody>
      </p:sp>
      <p:pic>
        <p:nvPicPr>
          <p:cNvPr id="6" name="Picture 5">
            <a:extLst>
              <a:ext uri="{FF2B5EF4-FFF2-40B4-BE49-F238E27FC236}">
                <a16:creationId xmlns:a16="http://schemas.microsoft.com/office/drawing/2014/main" id="{73160F9E-E12B-CF41-AB39-7CA27ACC0D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520" y="2060848"/>
            <a:ext cx="8633924" cy="3600400"/>
          </a:xfrm>
          <a:prstGeom prst="rect">
            <a:avLst/>
          </a:prstGeom>
        </p:spPr>
      </p:pic>
    </p:spTree>
    <p:extLst>
      <p:ext uri="{BB962C8B-B14F-4D97-AF65-F5344CB8AC3E}">
        <p14:creationId xmlns:p14="http://schemas.microsoft.com/office/powerpoint/2010/main" val="9161415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4B6F-CAEC-D844-AE7C-8875C764EDFD}"/>
              </a:ext>
            </a:extLst>
          </p:cNvPr>
          <p:cNvSpPr>
            <a:spLocks noGrp="1"/>
          </p:cNvSpPr>
          <p:nvPr>
            <p:ph type="title"/>
          </p:nvPr>
        </p:nvSpPr>
        <p:spPr>
          <a:xfrm>
            <a:off x="1981200" y="274638"/>
            <a:ext cx="8229600" cy="1858218"/>
          </a:xfrm>
        </p:spPr>
        <p:txBody>
          <a:bodyPr>
            <a:normAutofit fontScale="90000"/>
          </a:bodyPr>
          <a:lstStyle/>
          <a:p>
            <a:r>
              <a:rPr lang="en-US" dirty="0">
                <a:solidFill>
                  <a:schemeClr val="accent1"/>
                </a:solidFill>
              </a:rPr>
              <a:t>Multilingual </a:t>
            </a:r>
            <a:br>
              <a:rPr lang="en-US" dirty="0">
                <a:solidFill>
                  <a:schemeClr val="accent1"/>
                </a:solidFill>
              </a:rPr>
            </a:br>
            <a:r>
              <a:rPr lang="en-US" dirty="0">
                <a:solidFill>
                  <a:schemeClr val="accent1"/>
                </a:solidFill>
              </a:rPr>
              <a:t>Universal Sentence Encoder (MUSE)</a:t>
            </a:r>
          </a:p>
        </p:txBody>
      </p:sp>
      <p:sp>
        <p:nvSpPr>
          <p:cNvPr id="4" name="Slide Number Placeholder 3">
            <a:extLst>
              <a:ext uri="{FF2B5EF4-FFF2-40B4-BE49-F238E27FC236}">
                <a16:creationId xmlns:a16="http://schemas.microsoft.com/office/drawing/2014/main" id="{410BB391-9243-4E4D-838E-02ECD8264BAD}"/>
              </a:ext>
            </a:extLst>
          </p:cNvPr>
          <p:cNvSpPr>
            <a:spLocks noGrp="1"/>
          </p:cNvSpPr>
          <p:nvPr>
            <p:ph type="sldNum" sz="quarter" idx="12"/>
          </p:nvPr>
        </p:nvSpPr>
        <p:spPr/>
        <p:txBody>
          <a:bodyPr/>
          <a:lstStyle/>
          <a:p>
            <a:pPr>
              <a:defRPr/>
            </a:pPr>
            <a:fld id="{E78C9E75-97FD-45D9-8ED3-955348887BB1}" type="slidenum">
              <a:rPr lang="zh-TW" altLang="en-US" smtClean="0"/>
              <a:pPr>
                <a:defRPr/>
              </a:pPr>
              <a:t>75</a:t>
            </a:fld>
            <a:endParaRPr lang="zh-TW" altLang="en-US"/>
          </a:p>
        </p:txBody>
      </p:sp>
      <p:sp>
        <p:nvSpPr>
          <p:cNvPr id="5" name="TextBox 4">
            <a:extLst>
              <a:ext uri="{FF2B5EF4-FFF2-40B4-BE49-F238E27FC236}">
                <a16:creationId xmlns:a16="http://schemas.microsoft.com/office/drawing/2014/main" id="{F02B9F27-259C-B744-8956-31EB96544A4C}"/>
              </a:ext>
            </a:extLst>
          </p:cNvPr>
          <p:cNvSpPr txBox="1"/>
          <p:nvPr/>
        </p:nvSpPr>
        <p:spPr>
          <a:xfrm>
            <a:off x="2472426" y="6457890"/>
            <a:ext cx="7247148" cy="400110"/>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err="1">
                <a:solidFill>
                  <a:schemeClr val="bg1">
                    <a:lumMod val="75000"/>
                  </a:schemeClr>
                </a:solidFill>
              </a:rPr>
              <a:t>Yinfei</a:t>
            </a:r>
            <a:r>
              <a:rPr lang="en-US" sz="1000" dirty="0">
                <a:solidFill>
                  <a:schemeClr val="bg1">
                    <a:lumMod val="75000"/>
                  </a:schemeClr>
                </a:solidFill>
              </a:rPr>
              <a:t> Yang, Daniel </a:t>
            </a:r>
            <a:r>
              <a:rPr lang="en-US" sz="1000" dirty="0" err="1">
                <a:solidFill>
                  <a:schemeClr val="bg1">
                    <a:lumMod val="75000"/>
                  </a:schemeClr>
                </a:solidFill>
              </a:rPr>
              <a:t>Cer</a:t>
            </a:r>
            <a:r>
              <a:rPr lang="en-US" sz="1000" dirty="0">
                <a:solidFill>
                  <a:schemeClr val="bg1">
                    <a:lumMod val="75000"/>
                  </a:schemeClr>
                </a:solidFill>
              </a:rPr>
              <a:t>, Amin Ahmad, Mandy Guo, </a:t>
            </a:r>
            <a:r>
              <a:rPr lang="en-US" sz="1000" dirty="0" err="1">
                <a:solidFill>
                  <a:schemeClr val="bg1">
                    <a:lumMod val="75000"/>
                  </a:schemeClr>
                </a:solidFill>
              </a:rPr>
              <a:t>Jax</a:t>
            </a:r>
            <a:r>
              <a:rPr lang="en-US" sz="1000" dirty="0">
                <a:solidFill>
                  <a:schemeClr val="bg1">
                    <a:lumMod val="75000"/>
                  </a:schemeClr>
                </a:solidFill>
              </a:rPr>
              <a:t> Law, Noah Constant, Gustavo Hernandez </a:t>
            </a:r>
            <a:r>
              <a:rPr lang="en-US" sz="1000" dirty="0" err="1">
                <a:solidFill>
                  <a:schemeClr val="bg1">
                    <a:lumMod val="75000"/>
                  </a:schemeClr>
                </a:solidFill>
              </a:rPr>
              <a:t>Abrego</a:t>
            </a:r>
            <a:r>
              <a:rPr lang="en-US" sz="1000" dirty="0">
                <a:solidFill>
                  <a:schemeClr val="bg1">
                    <a:lumMod val="75000"/>
                  </a:schemeClr>
                </a:solidFill>
              </a:rPr>
              <a:t> , Steve Yuan, Chris Tar, Yun-</a:t>
            </a:r>
            <a:r>
              <a:rPr lang="en-US" sz="1000" dirty="0" err="1">
                <a:solidFill>
                  <a:schemeClr val="bg1">
                    <a:lumMod val="75000"/>
                  </a:schemeClr>
                </a:solidFill>
              </a:rPr>
              <a:t>hsuan</a:t>
            </a:r>
            <a:r>
              <a:rPr lang="en-US" sz="1000" dirty="0">
                <a:solidFill>
                  <a:schemeClr val="bg1">
                    <a:lumMod val="75000"/>
                  </a:schemeClr>
                </a:solidFill>
              </a:rPr>
              <a:t> Sung, Ray Kurzweil. Multilingual Universal Sentence Encoder for Semantic Retrieval. July 2019</a:t>
            </a:r>
          </a:p>
        </p:txBody>
      </p:sp>
      <p:pic>
        <p:nvPicPr>
          <p:cNvPr id="7" name="Picture 6">
            <a:extLst>
              <a:ext uri="{FF2B5EF4-FFF2-40B4-BE49-F238E27FC236}">
                <a16:creationId xmlns:a16="http://schemas.microsoft.com/office/drawing/2014/main" id="{D1CF5611-DDC5-9A42-BE4A-9A4D7997FD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7398" y="2457836"/>
            <a:ext cx="8897205" cy="3707469"/>
          </a:xfrm>
          <a:prstGeom prst="rect">
            <a:avLst/>
          </a:prstGeom>
        </p:spPr>
      </p:pic>
    </p:spTree>
    <p:extLst>
      <p:ext uri="{BB962C8B-B14F-4D97-AF65-F5344CB8AC3E}">
        <p14:creationId xmlns:p14="http://schemas.microsoft.com/office/powerpoint/2010/main" val="2101917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76</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066799" y="1"/>
            <a:ext cx="10092997"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4EB0BA86-462D-B24B-838C-66BDFEC191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268760"/>
            <a:ext cx="9144000" cy="5118340"/>
          </a:xfrm>
          <a:prstGeom prst="rect">
            <a:avLst/>
          </a:prstGeom>
        </p:spPr>
      </p:pic>
      <p:sp>
        <p:nvSpPr>
          <p:cNvPr id="2" name="Rectangle 1">
            <a:extLst>
              <a:ext uri="{FF2B5EF4-FFF2-40B4-BE49-F238E27FC236}">
                <a16:creationId xmlns:a16="http://schemas.microsoft.com/office/drawing/2014/main" id="{52623E89-E55F-2140-81C3-F234817E058D}"/>
              </a:ext>
            </a:extLst>
          </p:cNvPr>
          <p:cNvSpPr/>
          <p:nvPr/>
        </p:nvSpPr>
        <p:spPr>
          <a:xfrm>
            <a:off x="4214716" y="6480691"/>
            <a:ext cx="3762568" cy="369332"/>
          </a:xfrm>
          <a:prstGeom prst="rect">
            <a:avLst/>
          </a:prstGeom>
        </p:spPr>
        <p:txBody>
          <a:bodyPr wrap="none">
            <a:spAutoFit/>
          </a:bodyPr>
          <a:lstStyle/>
          <a:p>
            <a:pPr algn="ctr"/>
            <a:r>
              <a:rPr lang="en-US" dirty="0">
                <a:hlinkClick r:id="rId5"/>
              </a:rPr>
              <a:t>https://tinyurl.com/aintpupython101</a:t>
            </a:r>
            <a:endParaRPr lang="en-US" dirty="0"/>
          </a:p>
        </p:txBody>
      </p:sp>
    </p:spTree>
    <p:extLst>
      <p:ext uri="{BB962C8B-B14F-4D97-AF65-F5344CB8AC3E}">
        <p14:creationId xmlns:p14="http://schemas.microsoft.com/office/powerpoint/2010/main" val="290169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91E4D0-7C8A-FC47-A123-C137BC664685}"/>
              </a:ext>
            </a:extLst>
          </p:cNvPr>
          <p:cNvSpPr>
            <a:spLocks noGrp="1"/>
          </p:cNvSpPr>
          <p:nvPr>
            <p:ph type="sldNum" sz="quarter" idx="12"/>
          </p:nvPr>
        </p:nvSpPr>
        <p:spPr/>
        <p:txBody>
          <a:bodyPr/>
          <a:lstStyle/>
          <a:p>
            <a:fld id="{5424488C-161F-514B-8FF5-CF5173A03E8D}" type="slidenum">
              <a:rPr lang="en-US" smtClean="0"/>
              <a:t>77</a:t>
            </a:fld>
            <a:endParaRPr lang="en-US"/>
          </a:p>
        </p:txBody>
      </p:sp>
      <p:sp>
        <p:nvSpPr>
          <p:cNvPr id="7" name="Title 1">
            <a:extLst>
              <a:ext uri="{FF2B5EF4-FFF2-40B4-BE49-F238E27FC236}">
                <a16:creationId xmlns:a16="http://schemas.microsoft.com/office/drawing/2014/main" id="{44B9879A-8D87-474F-8AC1-298DCFDC22BD}"/>
              </a:ext>
            </a:extLst>
          </p:cNvPr>
          <p:cNvSpPr>
            <a:spLocks noGrp="1"/>
          </p:cNvSpPr>
          <p:nvPr>
            <p:ph type="title"/>
          </p:nvPr>
        </p:nvSpPr>
        <p:spPr>
          <a:xfrm>
            <a:off x="1281807" y="1"/>
            <a:ext cx="9719567"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8" name="Rectangle 7">
            <a:extLst>
              <a:ext uri="{FF2B5EF4-FFF2-40B4-BE49-F238E27FC236}">
                <a16:creationId xmlns:a16="http://schemas.microsoft.com/office/drawing/2014/main" id="{7D3442E7-C01F-2842-8023-FB5950B04B95}"/>
              </a:ext>
            </a:extLst>
          </p:cNvPr>
          <p:cNvSpPr/>
          <p:nvPr/>
        </p:nvSpPr>
        <p:spPr>
          <a:xfrm>
            <a:off x="1631504" y="662843"/>
            <a:ext cx="8928992" cy="369332"/>
          </a:xfrm>
          <a:prstGeom prst="rect">
            <a:avLst/>
          </a:prstGeom>
        </p:spPr>
        <p:txBody>
          <a:bodyPr wrap="square">
            <a:spAutoFit/>
          </a:bodyPr>
          <a:lstStyle/>
          <a:p>
            <a:pPr algn="ctr"/>
            <a:r>
              <a:rPr lang="en-US" dirty="0">
                <a:hlinkClick r:id="rId3"/>
              </a:rPr>
              <a:t>https://colab.research.google.com/drive/1FEG6DnGvwfUbeo4zJ1zTunjMqf2RkCrT</a:t>
            </a:r>
            <a:endParaRPr lang="en-US" dirty="0"/>
          </a:p>
        </p:txBody>
      </p:sp>
      <p:pic>
        <p:nvPicPr>
          <p:cNvPr id="3" name="Picture 2">
            <a:extLst>
              <a:ext uri="{FF2B5EF4-FFF2-40B4-BE49-F238E27FC236}">
                <a16:creationId xmlns:a16="http://schemas.microsoft.com/office/drawing/2014/main" id="{8D05E5C7-E460-0C4C-97FE-660D5C4945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6007" y="1120463"/>
            <a:ext cx="6868962" cy="5399401"/>
          </a:xfrm>
          <a:prstGeom prst="rect">
            <a:avLst/>
          </a:prstGeom>
        </p:spPr>
      </p:pic>
      <p:sp>
        <p:nvSpPr>
          <p:cNvPr id="9" name="Rectangle 8">
            <a:extLst>
              <a:ext uri="{FF2B5EF4-FFF2-40B4-BE49-F238E27FC236}">
                <a16:creationId xmlns:a16="http://schemas.microsoft.com/office/drawing/2014/main" id="{33EC3598-A4E8-164C-B1E5-CB4100F6EF3C}"/>
              </a:ext>
            </a:extLst>
          </p:cNvPr>
          <p:cNvSpPr/>
          <p:nvPr/>
        </p:nvSpPr>
        <p:spPr>
          <a:xfrm>
            <a:off x="4214716" y="6480691"/>
            <a:ext cx="3762568" cy="369332"/>
          </a:xfrm>
          <a:prstGeom prst="rect">
            <a:avLst/>
          </a:prstGeom>
        </p:spPr>
        <p:txBody>
          <a:bodyPr wrap="none">
            <a:spAutoFit/>
          </a:bodyPr>
          <a:lstStyle/>
          <a:p>
            <a:pPr algn="ctr"/>
            <a:r>
              <a:rPr lang="en-US" dirty="0">
                <a:hlinkClick r:id="rId5"/>
              </a:rPr>
              <a:t>https://tinyurl.com/aintpupython101</a:t>
            </a:r>
            <a:endParaRPr lang="en-US" dirty="0"/>
          </a:p>
        </p:txBody>
      </p:sp>
    </p:spTree>
    <p:extLst>
      <p:ext uri="{BB962C8B-B14F-4D97-AF65-F5344CB8AC3E}">
        <p14:creationId xmlns:p14="http://schemas.microsoft.com/office/powerpoint/2010/main" val="3579140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71549" y="1207096"/>
            <a:ext cx="10429875" cy="5030217"/>
          </a:xfrm>
        </p:spPr>
        <p:txBody>
          <a:bodyPr/>
          <a:lstStyle/>
          <a:p>
            <a:r>
              <a:rPr lang="en-US" sz="3600" dirty="0"/>
              <a:t>Word Embeddings</a:t>
            </a:r>
          </a:p>
          <a:p>
            <a:r>
              <a:rPr lang="en-US" sz="3600" dirty="0">
                <a:solidFill>
                  <a:srgbClr val="FF0000"/>
                </a:solidFill>
              </a:rPr>
              <a:t>Recurrent Neural Networks for NLP</a:t>
            </a:r>
          </a:p>
          <a:p>
            <a:r>
              <a:rPr lang="en-US" sz="3600" dirty="0"/>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78</a:t>
            </a:fld>
            <a:endParaRPr lang="zh-TW" altLang="en-US"/>
          </a:p>
        </p:txBody>
      </p:sp>
    </p:spTree>
    <p:extLst>
      <p:ext uri="{BB962C8B-B14F-4D97-AF65-F5344CB8AC3E}">
        <p14:creationId xmlns:p14="http://schemas.microsoft.com/office/powerpoint/2010/main" val="30585620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lstStyle/>
          <a:p>
            <a:r>
              <a:rPr lang="en-US" dirty="0">
                <a:solidFill>
                  <a:schemeClr val="accent1"/>
                </a:solidFill>
              </a:rPr>
              <a:t>RNN</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569599B8-A392-434D-B2C6-90CAC1F61A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3868" y="2420888"/>
            <a:ext cx="8642613" cy="3070200"/>
          </a:xfrm>
          <a:prstGeom prst="rect">
            <a:avLst/>
          </a:prstGeom>
        </p:spPr>
      </p:pic>
    </p:spTree>
    <p:extLst>
      <p:ext uri="{BB962C8B-B14F-4D97-AF65-F5344CB8AC3E}">
        <p14:creationId xmlns:p14="http://schemas.microsoft.com/office/powerpoint/2010/main" val="3963682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p:txBody>
          <a:bodyPr>
            <a:normAutofit lnSpcReduction="10000"/>
          </a:bodyPr>
          <a:lstStyle/>
          <a:p>
            <a:pPr marL="514350" indent="-514350">
              <a:buFont typeface="+mj-lt"/>
              <a:buAutoNum type="arabicPeriod"/>
            </a:pPr>
            <a:r>
              <a:rPr lang="en-US" sz="3600" dirty="0"/>
              <a:t>Artificial Intelligence</a:t>
            </a:r>
          </a:p>
          <a:p>
            <a:pPr marL="514350" indent="-514350">
              <a:buFont typeface="+mj-lt"/>
              <a:buAutoNum type="arabicPeriod"/>
            </a:pPr>
            <a:r>
              <a:rPr lang="en-US" sz="3600" dirty="0"/>
              <a:t>Problem Solving</a:t>
            </a:r>
          </a:p>
          <a:p>
            <a:pPr marL="514350" indent="-514350">
              <a:buFont typeface="+mj-lt"/>
              <a:buAutoNum type="arabicPeriod"/>
            </a:pPr>
            <a:r>
              <a:rPr lang="en-US" sz="3600" dirty="0"/>
              <a:t>Knowledge and Reasoning</a:t>
            </a:r>
          </a:p>
          <a:p>
            <a:pPr marL="514350" indent="-514350">
              <a:buFont typeface="+mj-lt"/>
              <a:buAutoNum type="arabicPeriod"/>
            </a:pPr>
            <a:r>
              <a:rPr lang="en-US" sz="3600" dirty="0"/>
              <a:t>Uncertain Knowledge and Reasoning</a:t>
            </a:r>
          </a:p>
          <a:p>
            <a:pPr marL="514350" indent="-514350">
              <a:buFont typeface="+mj-lt"/>
              <a:buAutoNum type="arabicPeriod"/>
            </a:pPr>
            <a:r>
              <a:rPr lang="en-US" sz="3600" dirty="0"/>
              <a:t>Machine Learning</a:t>
            </a:r>
          </a:p>
          <a:p>
            <a:pPr marL="514350" indent="-514350">
              <a:buFont typeface="+mj-lt"/>
              <a:buAutoNum type="arabicPeriod"/>
            </a:pPr>
            <a:r>
              <a:rPr lang="en-US" sz="3600" dirty="0">
                <a:solidFill>
                  <a:srgbClr val="FF0000"/>
                </a:solidFill>
              </a:rPr>
              <a:t>Communicating, Perceiving, and Acting</a:t>
            </a:r>
          </a:p>
          <a:p>
            <a:pPr marL="514350" indent="-514350">
              <a:buFont typeface="+mj-lt"/>
              <a:buAutoNum type="arabicPeriod"/>
            </a:pPr>
            <a:r>
              <a:rPr lang="en-US" sz="3600" dirty="0"/>
              <a:t>Philosophy and Ethics of AI</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chemeClr val="accent1"/>
                </a:solidFill>
              </a:rPr>
              <a:t>A Modern Approach </a:t>
            </a:r>
          </a:p>
        </p:txBody>
      </p:sp>
    </p:spTree>
    <p:extLst>
      <p:ext uri="{BB962C8B-B14F-4D97-AF65-F5344CB8AC3E}">
        <p14:creationId xmlns:p14="http://schemas.microsoft.com/office/powerpoint/2010/main" val="12456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chemeClr val="accent1"/>
                </a:solidFill>
              </a:rPr>
              <a:t>Bidirectional RNN network </a:t>
            </a:r>
            <a:br>
              <a:rPr lang="en-US" dirty="0">
                <a:solidFill>
                  <a:schemeClr val="accent1"/>
                </a:solidFill>
              </a:rPr>
            </a:br>
            <a:r>
              <a:rPr lang="en-US" dirty="0">
                <a:solidFill>
                  <a:schemeClr val="accent1"/>
                </a:solidFill>
              </a:rPr>
              <a:t>for POS tagging</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064E0745-F439-714A-8297-41A04E54F7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9760" y="1602894"/>
            <a:ext cx="8892480" cy="4850443"/>
          </a:xfrm>
          <a:prstGeom prst="rect">
            <a:avLst/>
          </a:prstGeom>
        </p:spPr>
      </p:pic>
    </p:spTree>
    <p:extLst>
      <p:ext uri="{BB962C8B-B14F-4D97-AF65-F5344CB8AC3E}">
        <p14:creationId xmlns:p14="http://schemas.microsoft.com/office/powerpoint/2010/main" val="236704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992313" y="115888"/>
            <a:ext cx="8229600" cy="1143000"/>
          </a:xfrm>
        </p:spPr>
        <p:txBody>
          <a:bodyPr>
            <a:normAutofit fontScale="90000"/>
          </a:bodyPr>
          <a:lstStyle/>
          <a:p>
            <a:r>
              <a:rPr lang="en-US" altLang="en-US" dirty="0">
                <a:solidFill>
                  <a:schemeClr val="accent1"/>
                </a:solidFill>
                <a:latin typeface="Calibri" charset="0"/>
                <a:ea typeface="標楷體" charset="-120"/>
              </a:rPr>
              <a:t> LSTM Recurrent Neural Network</a:t>
            </a:r>
          </a:p>
        </p:txBody>
      </p:sp>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5392E5B-9623-CE49-BBFB-ACFCAFB4A04B}" type="slidenum">
              <a:rPr kumimoji="0" lang="zh-TW" altLang="en-US" sz="1200">
                <a:solidFill>
                  <a:srgbClr val="898989"/>
                </a:solidFill>
                <a:latin typeface="Calibri" charset="0"/>
              </a:rPr>
              <a:pPr eaLnBrk="1" hangingPunct="1"/>
              <a:t>81</a:t>
            </a:fld>
            <a:endParaRPr kumimoji="0" lang="zh-TW" altLang="en-US" sz="1200">
              <a:solidFill>
                <a:srgbClr val="898989"/>
              </a:solidFill>
              <a:latin typeface="Calibri" charset="0"/>
            </a:endParaRPr>
          </a:p>
        </p:txBody>
      </p:sp>
      <p:sp>
        <p:nvSpPr>
          <p:cNvPr id="5" name="Rectangle 4"/>
          <p:cNvSpPr/>
          <p:nvPr/>
        </p:nvSpPr>
        <p:spPr>
          <a:xfrm>
            <a:off x="2819400" y="6611938"/>
            <a:ext cx="6553200" cy="246063"/>
          </a:xfrm>
          <a:prstGeom prst="rect">
            <a:avLst/>
          </a:prstGeom>
        </p:spPr>
        <p:txBody>
          <a:bodyPr>
            <a:spAutoFit/>
          </a:bodyPr>
          <a:lstStyle/>
          <a:p>
            <a:pPr algn="ctr">
              <a:defRPr/>
            </a:pPr>
            <a:r>
              <a:rPr lang="en-US" sz="1000" dirty="0">
                <a:solidFill>
                  <a:schemeClr val="bg1">
                    <a:lumMod val="75000"/>
                  </a:schemeClr>
                </a:solidFill>
                <a:ea typeface="新細明體" charset="0"/>
                <a:cs typeface="新細明體" charset="0"/>
              </a:rPr>
              <a:t>Source: https://</a:t>
            </a:r>
            <a:r>
              <a:rPr lang="en-US" sz="1000" dirty="0" err="1">
                <a:solidFill>
                  <a:schemeClr val="bg1">
                    <a:lumMod val="75000"/>
                  </a:schemeClr>
                </a:solidFill>
                <a:ea typeface="新細明體" charset="0"/>
                <a:cs typeface="新細明體" charset="0"/>
              </a:rPr>
              <a:t>github.com</a:t>
            </a:r>
            <a:r>
              <a:rPr lang="en-US" sz="1000" dirty="0">
                <a:solidFill>
                  <a:schemeClr val="bg1">
                    <a:lumMod val="75000"/>
                  </a:schemeClr>
                </a:solidFill>
                <a:ea typeface="新細明體" charset="0"/>
                <a:cs typeface="新細明體" charset="0"/>
              </a:rPr>
              <a:t>/Vict0rSch/</a:t>
            </a:r>
            <a:r>
              <a:rPr lang="en-US" sz="1000" dirty="0" err="1">
                <a:solidFill>
                  <a:schemeClr val="bg1">
                    <a:lumMod val="75000"/>
                  </a:schemeClr>
                </a:solidFill>
                <a:ea typeface="新細明體" charset="0"/>
                <a:cs typeface="新細明體" charset="0"/>
              </a:rPr>
              <a:t>deep_learning</a:t>
            </a:r>
            <a:r>
              <a:rPr lang="en-US" sz="1000" dirty="0">
                <a:solidFill>
                  <a:schemeClr val="bg1">
                    <a:lumMod val="75000"/>
                  </a:schemeClr>
                </a:solidFill>
                <a:ea typeface="新細明體" charset="0"/>
                <a:cs typeface="新細明體" charset="0"/>
              </a:rPr>
              <a:t>/tree/master/</a:t>
            </a:r>
            <a:r>
              <a:rPr lang="en-US" sz="1000" dirty="0" err="1">
                <a:solidFill>
                  <a:schemeClr val="bg1">
                    <a:lumMod val="75000"/>
                  </a:schemeClr>
                </a:solidFill>
                <a:ea typeface="新細明體" charset="0"/>
                <a:cs typeface="新細明體" charset="0"/>
              </a:rPr>
              <a:t>keras</a:t>
            </a:r>
            <a:r>
              <a:rPr lang="en-US" sz="1000" dirty="0">
                <a:solidFill>
                  <a:schemeClr val="bg1">
                    <a:lumMod val="75000"/>
                  </a:schemeClr>
                </a:solidFill>
                <a:ea typeface="新細明體" charset="0"/>
                <a:cs typeface="新細明體" charset="0"/>
              </a:rPr>
              <a:t>/recurrent</a:t>
            </a:r>
          </a:p>
        </p:txBody>
      </p:sp>
      <p:pic>
        <p:nvPicPr>
          <p:cNvPr id="96260"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2222922"/>
            <a:ext cx="9144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8E0B91F-C33D-CD4D-B199-ABD526E01FAF}"/>
              </a:ext>
            </a:extLst>
          </p:cNvPr>
          <p:cNvSpPr/>
          <p:nvPr/>
        </p:nvSpPr>
        <p:spPr>
          <a:xfrm>
            <a:off x="1703513" y="5426640"/>
            <a:ext cx="1088677" cy="738664"/>
          </a:xfrm>
          <a:prstGeom prst="rect">
            <a:avLst/>
          </a:prstGeom>
        </p:spPr>
        <p:txBody>
          <a:bodyPr wrap="square">
            <a:spAutoFit/>
          </a:bodyPr>
          <a:lstStyle/>
          <a:p>
            <a:r>
              <a:rPr lang="en-US" sz="1400" b="1" dirty="0">
                <a:solidFill>
                  <a:schemeClr val="tx2"/>
                </a:solidFill>
              </a:rPr>
              <a:t>Traditional Neural Network</a:t>
            </a:r>
          </a:p>
        </p:txBody>
      </p:sp>
      <p:sp>
        <p:nvSpPr>
          <p:cNvPr id="3" name="Rectangle 2">
            <a:extLst>
              <a:ext uri="{FF2B5EF4-FFF2-40B4-BE49-F238E27FC236}">
                <a16:creationId xmlns:a16="http://schemas.microsoft.com/office/drawing/2014/main" id="{7D3FCCEF-FBE1-8541-8635-511B376D0A59}"/>
              </a:ext>
            </a:extLst>
          </p:cNvPr>
          <p:cNvSpPr/>
          <p:nvPr/>
        </p:nvSpPr>
        <p:spPr>
          <a:xfrm>
            <a:off x="3008101" y="5426640"/>
            <a:ext cx="1020600" cy="523220"/>
          </a:xfrm>
          <a:prstGeom prst="rect">
            <a:avLst/>
          </a:prstGeom>
        </p:spPr>
        <p:txBody>
          <a:bodyPr wrap="none">
            <a:spAutoFit/>
          </a:bodyPr>
          <a:lstStyle/>
          <a:p>
            <a:r>
              <a:rPr lang="en-US" sz="1400" b="1" dirty="0">
                <a:solidFill>
                  <a:schemeClr val="tx2"/>
                </a:solidFill>
              </a:rPr>
              <a:t>Music </a:t>
            </a:r>
            <a:br>
              <a:rPr lang="en-US" sz="1400" b="1" dirty="0">
                <a:solidFill>
                  <a:schemeClr val="tx2"/>
                </a:solidFill>
              </a:rPr>
            </a:br>
            <a:r>
              <a:rPr lang="en-US" sz="1400" b="1" dirty="0">
                <a:solidFill>
                  <a:schemeClr val="tx2"/>
                </a:solidFill>
              </a:rPr>
              <a:t>Generation</a:t>
            </a:r>
          </a:p>
        </p:txBody>
      </p:sp>
      <p:sp>
        <p:nvSpPr>
          <p:cNvPr id="8" name="Rectangle 7">
            <a:extLst>
              <a:ext uri="{FF2B5EF4-FFF2-40B4-BE49-F238E27FC236}">
                <a16:creationId xmlns:a16="http://schemas.microsoft.com/office/drawing/2014/main" id="{94E9A5C5-DB5F-E84C-9054-9EB7AC63AD12}"/>
              </a:ext>
            </a:extLst>
          </p:cNvPr>
          <p:cNvSpPr/>
          <p:nvPr/>
        </p:nvSpPr>
        <p:spPr>
          <a:xfrm>
            <a:off x="4736294" y="5426640"/>
            <a:ext cx="1163011" cy="523220"/>
          </a:xfrm>
          <a:prstGeom prst="rect">
            <a:avLst/>
          </a:prstGeom>
        </p:spPr>
        <p:txBody>
          <a:bodyPr wrap="none">
            <a:spAutoFit/>
          </a:bodyPr>
          <a:lstStyle/>
          <a:p>
            <a:r>
              <a:rPr lang="en-US" sz="1400" b="1" dirty="0">
                <a:solidFill>
                  <a:schemeClr val="tx2"/>
                </a:solidFill>
              </a:rPr>
              <a:t>Sentiment </a:t>
            </a:r>
            <a:br>
              <a:rPr lang="en-US" sz="1400" b="1" dirty="0">
                <a:solidFill>
                  <a:schemeClr val="tx2"/>
                </a:solidFill>
              </a:rPr>
            </a:br>
            <a:r>
              <a:rPr lang="en-US" sz="1400" b="1" dirty="0">
                <a:solidFill>
                  <a:schemeClr val="tx2"/>
                </a:solidFill>
              </a:rPr>
              <a:t>Classification</a:t>
            </a:r>
          </a:p>
        </p:txBody>
      </p:sp>
      <p:sp>
        <p:nvSpPr>
          <p:cNvPr id="9" name="Rectangle 8">
            <a:extLst>
              <a:ext uri="{FF2B5EF4-FFF2-40B4-BE49-F238E27FC236}">
                <a16:creationId xmlns:a16="http://schemas.microsoft.com/office/drawing/2014/main" id="{9FEB9F50-364F-254D-9FAA-B147FE5CECEA}"/>
              </a:ext>
            </a:extLst>
          </p:cNvPr>
          <p:cNvSpPr/>
          <p:nvPr/>
        </p:nvSpPr>
        <p:spPr>
          <a:xfrm>
            <a:off x="6626847" y="5426640"/>
            <a:ext cx="1069203" cy="738664"/>
          </a:xfrm>
          <a:prstGeom prst="rect">
            <a:avLst/>
          </a:prstGeom>
        </p:spPr>
        <p:txBody>
          <a:bodyPr wrap="none">
            <a:spAutoFit/>
          </a:bodyPr>
          <a:lstStyle/>
          <a:p>
            <a:r>
              <a:rPr lang="en-US" sz="1400" b="1" dirty="0">
                <a:solidFill>
                  <a:schemeClr val="tx2"/>
                </a:solidFill>
              </a:rPr>
              <a:t>Name </a:t>
            </a:r>
            <a:br>
              <a:rPr lang="en-US" sz="1400" b="1" dirty="0">
                <a:solidFill>
                  <a:schemeClr val="tx2"/>
                </a:solidFill>
              </a:rPr>
            </a:br>
            <a:r>
              <a:rPr lang="en-US" sz="1400" b="1" dirty="0">
                <a:solidFill>
                  <a:schemeClr val="tx2"/>
                </a:solidFill>
              </a:rPr>
              <a:t>Entity </a:t>
            </a:r>
            <a:br>
              <a:rPr lang="en-US" sz="1400" b="1" dirty="0">
                <a:solidFill>
                  <a:schemeClr val="tx2"/>
                </a:solidFill>
              </a:rPr>
            </a:br>
            <a:r>
              <a:rPr lang="en-US" sz="1400" b="1" dirty="0">
                <a:solidFill>
                  <a:schemeClr val="tx2"/>
                </a:solidFill>
              </a:rPr>
              <a:t>Recognition</a:t>
            </a:r>
          </a:p>
        </p:txBody>
      </p:sp>
      <p:sp>
        <p:nvSpPr>
          <p:cNvPr id="10" name="Rectangle 9">
            <a:extLst>
              <a:ext uri="{FF2B5EF4-FFF2-40B4-BE49-F238E27FC236}">
                <a16:creationId xmlns:a16="http://schemas.microsoft.com/office/drawing/2014/main" id="{D7BB6B54-0E52-E341-8E40-834D0923DC9E}"/>
              </a:ext>
            </a:extLst>
          </p:cNvPr>
          <p:cNvSpPr/>
          <p:nvPr/>
        </p:nvSpPr>
        <p:spPr>
          <a:xfrm>
            <a:off x="9075540" y="5426640"/>
            <a:ext cx="1011367" cy="523220"/>
          </a:xfrm>
          <a:prstGeom prst="rect">
            <a:avLst/>
          </a:prstGeom>
        </p:spPr>
        <p:txBody>
          <a:bodyPr wrap="none">
            <a:spAutoFit/>
          </a:bodyPr>
          <a:lstStyle/>
          <a:p>
            <a:r>
              <a:rPr lang="en-US" sz="1400" b="1" dirty="0">
                <a:solidFill>
                  <a:schemeClr val="tx2"/>
                </a:solidFill>
              </a:rPr>
              <a:t>Machine </a:t>
            </a:r>
            <a:br>
              <a:rPr lang="en-US" sz="1400" b="1" dirty="0">
                <a:solidFill>
                  <a:schemeClr val="tx2"/>
                </a:solidFill>
              </a:rPr>
            </a:br>
            <a:r>
              <a:rPr lang="en-US" sz="1400" b="1" dirty="0">
                <a:solidFill>
                  <a:schemeClr val="tx2"/>
                </a:solidFill>
              </a:rPr>
              <a:t>Translation</a:t>
            </a:r>
          </a:p>
        </p:txBody>
      </p:sp>
    </p:spTree>
    <p:extLst>
      <p:ext uri="{BB962C8B-B14F-4D97-AF65-F5344CB8AC3E}">
        <p14:creationId xmlns:p14="http://schemas.microsoft.com/office/powerpoint/2010/main" val="39932961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1775520" y="1207096"/>
            <a:ext cx="8712968" cy="5030217"/>
          </a:xfrm>
        </p:spPr>
        <p:txBody>
          <a:bodyPr/>
          <a:lstStyle/>
          <a:p>
            <a:r>
              <a:rPr lang="en-US" sz="3600" dirty="0"/>
              <a:t>Word Embeddings</a:t>
            </a:r>
          </a:p>
          <a:p>
            <a:r>
              <a:rPr lang="en-US" sz="3600" dirty="0"/>
              <a:t>Recurrent Neural Networks for NLP</a:t>
            </a:r>
          </a:p>
          <a:p>
            <a:r>
              <a:rPr lang="en-US" sz="3600" dirty="0">
                <a:solidFill>
                  <a:srgbClr val="FF0000"/>
                </a:solidFill>
              </a:rPr>
              <a:t>Sequence-to-Sequence Models</a:t>
            </a:r>
          </a:p>
          <a:p>
            <a:r>
              <a:rPr lang="en-US" sz="3600" dirty="0"/>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spTree>
    <p:extLst>
      <p:ext uri="{BB962C8B-B14F-4D97-AF65-F5344CB8AC3E}">
        <p14:creationId xmlns:p14="http://schemas.microsoft.com/office/powerpoint/2010/main" val="14054908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057275" y="260350"/>
            <a:ext cx="9715500" cy="1440458"/>
          </a:xfrm>
        </p:spPr>
        <p:txBody>
          <a:bodyPr>
            <a:normAutofit fontScale="90000"/>
          </a:bodyPr>
          <a:lstStyle/>
          <a:p>
            <a:r>
              <a:rPr lang="en-US" dirty="0">
                <a:solidFill>
                  <a:schemeClr val="accent1"/>
                </a:solidFill>
              </a:rPr>
              <a:t>Sequence-to-Sequence </a:t>
            </a:r>
            <a:br>
              <a:rPr lang="en-US" dirty="0">
                <a:solidFill>
                  <a:schemeClr val="accent1"/>
                </a:solidFill>
              </a:rPr>
            </a:br>
            <a:r>
              <a:rPr lang="en-US" dirty="0">
                <a:solidFill>
                  <a:schemeClr val="accent1"/>
                </a:solidFill>
              </a:rPr>
              <a:t>model</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8" name="Picture 7">
            <a:extLst>
              <a:ext uri="{FF2B5EF4-FFF2-40B4-BE49-F238E27FC236}">
                <a16:creationId xmlns:a16="http://schemas.microsoft.com/office/drawing/2014/main" id="{DFEF5E13-5D95-E742-9B30-5D93EEE920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8550" y="2657475"/>
            <a:ext cx="10714899" cy="2333613"/>
          </a:xfrm>
          <a:prstGeom prst="rect">
            <a:avLst/>
          </a:prstGeom>
        </p:spPr>
      </p:pic>
    </p:spTree>
    <p:extLst>
      <p:ext uri="{BB962C8B-B14F-4D97-AF65-F5344CB8AC3E}">
        <p14:creationId xmlns:p14="http://schemas.microsoft.com/office/powerpoint/2010/main" val="26469062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872507"/>
          </a:xfrm>
        </p:spPr>
        <p:txBody>
          <a:bodyPr>
            <a:normAutofit fontScale="90000"/>
          </a:bodyPr>
          <a:lstStyle/>
          <a:p>
            <a:r>
              <a:rPr lang="en-US" dirty="0">
                <a:solidFill>
                  <a:schemeClr val="accent1"/>
                </a:solidFill>
              </a:rPr>
              <a:t>Attentional Sequence-to-Sequence model </a:t>
            </a:r>
            <a:br>
              <a:rPr lang="en-US" dirty="0">
                <a:solidFill>
                  <a:schemeClr val="accent1"/>
                </a:solidFill>
              </a:rPr>
            </a:br>
            <a:r>
              <a:rPr lang="en-US" dirty="0">
                <a:solidFill>
                  <a:schemeClr val="accent1"/>
                </a:solidFill>
              </a:rPr>
              <a:t>for English-to-Spanish translation</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8B64BFEA-8566-CF48-B327-DCC9A990F0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2032" y="2353796"/>
            <a:ext cx="10147934" cy="4033153"/>
          </a:xfrm>
          <a:prstGeom prst="rect">
            <a:avLst/>
          </a:prstGeom>
        </p:spPr>
      </p:pic>
    </p:spTree>
    <p:extLst>
      <p:ext uri="{BB962C8B-B14F-4D97-AF65-F5344CB8AC3E}">
        <p14:creationId xmlns:p14="http://schemas.microsoft.com/office/powerpoint/2010/main" val="22455217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accent1"/>
                </a:solidFill>
              </a:rPr>
              <a:t>The Sequence to Sequence model (seq2seq) </a:t>
            </a:r>
          </a:p>
        </p:txBody>
      </p:sp>
      <p:sp>
        <p:nvSpPr>
          <p:cNvPr id="4" name="Slide Number Placeholder 3"/>
          <p:cNvSpPr>
            <a:spLocks noGrp="1"/>
          </p:cNvSpPr>
          <p:nvPr>
            <p:ph type="sldNum" sz="quarter" idx="12"/>
          </p:nvPr>
        </p:nvSpPr>
        <p:spPr/>
        <p:txBody>
          <a:bodyPr/>
          <a:lstStyle/>
          <a:p>
            <a:fld id="{FBAED269-8488-944C-B042-47FA69C98B02}" type="slidenum">
              <a:rPr lang="zh-TW" altLang="en-US" smtClean="0"/>
              <a:pPr/>
              <a:t>85</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439" y="2157412"/>
            <a:ext cx="11368548" cy="3421324"/>
          </a:xfrm>
          <a:prstGeom prst="rect">
            <a:avLst/>
          </a:prstGeom>
        </p:spPr>
      </p:pic>
      <p:sp>
        <p:nvSpPr>
          <p:cNvPr id="6" name="Rectangle 5"/>
          <p:cNvSpPr/>
          <p:nvPr/>
        </p:nvSpPr>
        <p:spPr>
          <a:xfrm>
            <a:off x="3810000" y="6639164"/>
            <a:ext cx="4572000" cy="246221"/>
          </a:xfrm>
          <a:prstGeom prst="rect">
            <a:avLst/>
          </a:prstGeom>
        </p:spPr>
        <p:txBody>
          <a:bodyPr>
            <a:spAutoFit/>
          </a:bodyPr>
          <a:lstStyle/>
          <a:p>
            <a:pPr algn="ctr"/>
            <a:r>
              <a:rPr lang="en-US" sz="100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suriyadeepan.github.io</a:t>
            </a:r>
            <a:r>
              <a:rPr lang="en-US" sz="1000" dirty="0">
                <a:solidFill>
                  <a:schemeClr val="bg1">
                    <a:lumMod val="75000"/>
                  </a:schemeClr>
                </a:solidFill>
              </a:rPr>
              <a:t>/2016-12-31-practical-seq2seq/</a:t>
            </a:r>
          </a:p>
        </p:txBody>
      </p:sp>
    </p:spTree>
    <p:extLst>
      <p:ext uri="{BB962C8B-B14F-4D97-AF65-F5344CB8AC3E}">
        <p14:creationId xmlns:p14="http://schemas.microsoft.com/office/powerpoint/2010/main" val="31080808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Sequence to Sequence </a:t>
            </a:r>
            <a:br>
              <a:rPr lang="en-US" dirty="0">
                <a:solidFill>
                  <a:schemeClr val="accent1"/>
                </a:solidFill>
              </a:rPr>
            </a:br>
            <a:r>
              <a:rPr lang="en-US" dirty="0">
                <a:solidFill>
                  <a:schemeClr val="accent1"/>
                </a:solidFill>
              </a:rPr>
              <a:t>(Seq2Seq)</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sp>
        <p:nvSpPr>
          <p:cNvPr id="6" name="Rectangle 5"/>
          <p:cNvSpPr/>
          <p:nvPr/>
        </p:nvSpPr>
        <p:spPr>
          <a:xfrm>
            <a:off x="4439817" y="6581002"/>
            <a:ext cx="2808461" cy="276999"/>
          </a:xfrm>
          <a:prstGeom prst="rect">
            <a:avLst/>
          </a:prstGeom>
        </p:spPr>
        <p:txBody>
          <a:bodyPr wrap="none">
            <a:spAutoFit/>
          </a:bodyPr>
          <a:lstStyle/>
          <a:p>
            <a:r>
              <a:rPr lang="en-US" sz="1200" dirty="0">
                <a:solidFill>
                  <a:schemeClr val="bg1">
                    <a:lumMod val="75000"/>
                  </a:schemeClr>
                </a:solidFill>
              </a:rPr>
              <a:t>Source: https://</a:t>
            </a:r>
            <a:r>
              <a:rPr lang="en-US" sz="1200" dirty="0" err="1">
                <a:solidFill>
                  <a:schemeClr val="bg1">
                    <a:lumMod val="75000"/>
                  </a:schemeClr>
                </a:solidFill>
              </a:rPr>
              <a:t>google.github.io</a:t>
            </a:r>
            <a:r>
              <a:rPr lang="en-US" sz="1200" dirty="0">
                <a:solidFill>
                  <a:schemeClr val="bg1">
                    <a:lumMod val="75000"/>
                  </a:schemeClr>
                </a:solidFill>
              </a:rPr>
              <a:t>/seq2seq/</a:t>
            </a:r>
          </a:p>
        </p:txBody>
      </p:sp>
      <p:pic>
        <p:nvPicPr>
          <p:cNvPr id="8" name="Picture 7"/>
          <p:cNvPicPr>
            <a:picLocks noChangeAspect="1"/>
          </p:cNvPicPr>
          <p:nvPr/>
        </p:nvPicPr>
        <p:blipFill>
          <a:blip r:embed="rId2"/>
          <a:stretch>
            <a:fillRect/>
          </a:stretch>
        </p:blipFill>
        <p:spPr>
          <a:xfrm>
            <a:off x="1489075" y="1772816"/>
            <a:ext cx="9144000" cy="4652010"/>
          </a:xfrm>
          <a:prstGeom prst="rect">
            <a:avLst/>
          </a:prstGeom>
        </p:spPr>
      </p:pic>
    </p:spTree>
    <p:extLst>
      <p:ext uri="{BB962C8B-B14F-4D97-AF65-F5344CB8AC3E}">
        <p14:creationId xmlns:p14="http://schemas.microsoft.com/office/powerpoint/2010/main" val="15248001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857249" y="1207096"/>
            <a:ext cx="10415589" cy="5030217"/>
          </a:xfrm>
        </p:spPr>
        <p:txBody>
          <a:bodyPr/>
          <a:lstStyle/>
          <a:p>
            <a:r>
              <a:rPr lang="en-US" sz="3600" dirty="0"/>
              <a:t>Word Embeddings</a:t>
            </a:r>
          </a:p>
          <a:p>
            <a:r>
              <a:rPr lang="en-US" sz="3600" dirty="0"/>
              <a:t>Recurrent Neural Networks for NLP</a:t>
            </a:r>
          </a:p>
          <a:p>
            <a:r>
              <a:rPr lang="en-US" sz="3600" dirty="0"/>
              <a:t>Sequence-to-Sequence Models</a:t>
            </a:r>
          </a:p>
          <a:p>
            <a:r>
              <a:rPr lang="en-US" sz="3600" dirty="0">
                <a:solidFill>
                  <a:srgbClr val="FF0000"/>
                </a:solidFill>
              </a:rPr>
              <a:t>The Transformer Architecture</a:t>
            </a:r>
          </a:p>
          <a:p>
            <a:r>
              <a:rPr lang="en-US" sz="3600" dirty="0"/>
              <a:t>Pretraining and Transfer Learning</a:t>
            </a:r>
          </a:p>
          <a:p>
            <a:r>
              <a:rPr lang="en-US" sz="3600" dirty="0"/>
              <a:t>State of the art (SOTA)</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Tree>
    <p:extLst>
      <p:ext uri="{BB962C8B-B14F-4D97-AF65-F5344CB8AC3E}">
        <p14:creationId xmlns:p14="http://schemas.microsoft.com/office/powerpoint/2010/main" val="38567729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116632"/>
            <a:ext cx="8640960" cy="1368152"/>
          </a:xfrm>
        </p:spPr>
        <p:txBody>
          <a:bodyPr>
            <a:normAutofit fontScale="90000"/>
          </a:bodyPr>
          <a:lstStyle/>
          <a:p>
            <a:r>
              <a:rPr lang="en-US" dirty="0">
                <a:solidFill>
                  <a:schemeClr val="accent1"/>
                </a:solidFill>
              </a:rPr>
              <a:t>Single-layer Transformer </a:t>
            </a:r>
            <a:br>
              <a:rPr lang="en-US" dirty="0">
                <a:solidFill>
                  <a:schemeClr val="accent1"/>
                </a:solidFill>
              </a:rPr>
            </a:br>
            <a:r>
              <a:rPr lang="en-US" sz="2400" dirty="0">
                <a:solidFill>
                  <a:schemeClr val="accent1"/>
                </a:solidFill>
              </a:rPr>
              <a:t>consists of self-attention, </a:t>
            </a:r>
            <a:br>
              <a:rPr lang="en-US" sz="2400" dirty="0">
                <a:solidFill>
                  <a:schemeClr val="accent1"/>
                </a:solidFill>
              </a:rPr>
            </a:br>
            <a:r>
              <a:rPr lang="en-US" sz="2400" dirty="0">
                <a:solidFill>
                  <a:schemeClr val="accent1"/>
                </a:solidFill>
              </a:rPr>
              <a:t>a feedforward network, and residual connection</a:t>
            </a:r>
            <a:endParaRPr lang="en-US" sz="2400"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45DB20E5-ABF2-B64A-801E-FD293873A7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7401" y="1544236"/>
            <a:ext cx="5512075" cy="4916175"/>
          </a:xfrm>
          <a:prstGeom prst="rect">
            <a:avLst/>
          </a:prstGeom>
        </p:spPr>
      </p:pic>
    </p:spTree>
    <p:extLst>
      <p:ext uri="{BB962C8B-B14F-4D97-AF65-F5344CB8AC3E}">
        <p14:creationId xmlns:p14="http://schemas.microsoft.com/office/powerpoint/2010/main" val="40261405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44624"/>
            <a:ext cx="8640960" cy="1331306"/>
          </a:xfrm>
        </p:spPr>
        <p:txBody>
          <a:bodyPr>
            <a:normAutofit fontScale="90000"/>
          </a:bodyPr>
          <a:lstStyle/>
          <a:p>
            <a:r>
              <a:rPr lang="en-US" dirty="0">
                <a:solidFill>
                  <a:schemeClr val="accent1"/>
                </a:solidFill>
              </a:rPr>
              <a:t>Transformer Architecture </a:t>
            </a:r>
            <a:br>
              <a:rPr lang="en-US" dirty="0">
                <a:solidFill>
                  <a:schemeClr val="accent1"/>
                </a:solidFill>
              </a:rPr>
            </a:br>
            <a:r>
              <a:rPr lang="en-US" dirty="0">
                <a:solidFill>
                  <a:schemeClr val="accent1"/>
                </a:solidFill>
              </a:rPr>
              <a:t>for POS Tagging</a:t>
            </a:r>
            <a:endParaRPr lang="en-US" dirty="0">
              <a:solidFill>
                <a:srgbClr val="C00000"/>
              </a:solidFill>
            </a:endParaRP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6" name="Picture 5">
            <a:extLst>
              <a:ext uri="{FF2B5EF4-FFF2-40B4-BE49-F238E27FC236}">
                <a16:creationId xmlns:a16="http://schemas.microsoft.com/office/drawing/2014/main" id="{F9E49554-DC65-D64A-828C-08949E870F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6244" y="1447938"/>
            <a:ext cx="7086141" cy="5086788"/>
          </a:xfrm>
          <a:prstGeom prst="rect">
            <a:avLst/>
          </a:prstGeom>
        </p:spPr>
      </p:pic>
    </p:spTree>
    <p:extLst>
      <p:ext uri="{BB962C8B-B14F-4D97-AF65-F5344CB8AC3E}">
        <p14:creationId xmlns:p14="http://schemas.microsoft.com/office/powerpoint/2010/main" val="416705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914400" y="125760"/>
            <a:ext cx="10245397" cy="6334650"/>
          </a:xfrm>
        </p:spPr>
        <p:txBody>
          <a:bodyPr/>
          <a:lstStyle/>
          <a:p>
            <a:r>
              <a:rPr lang="en-US" sz="7200" dirty="0">
                <a:solidFill>
                  <a:srgbClr val="FF0000"/>
                </a:solidFill>
              </a:rPr>
              <a:t>Artificial Intelligence: </a:t>
            </a:r>
            <a:br>
              <a:rPr lang="en-US" sz="7200" dirty="0">
                <a:solidFill>
                  <a:srgbClr val="FF0000"/>
                </a:solidFill>
              </a:rPr>
            </a:br>
            <a:r>
              <a:rPr lang="en-US" sz="7200" dirty="0">
                <a:solidFill>
                  <a:srgbClr val="FF0000"/>
                </a:solidFill>
              </a:rPr>
              <a:t>Communicating, perceiving, </a:t>
            </a:r>
            <a:br>
              <a:rPr lang="en-US" sz="7200" dirty="0">
                <a:solidFill>
                  <a:srgbClr val="FF0000"/>
                </a:solidFill>
              </a:rPr>
            </a:br>
            <a:r>
              <a:rPr lang="en-US" sz="7200" dirty="0">
                <a:solidFill>
                  <a:srgbClr val="FF0000"/>
                </a:solidFill>
              </a:rPr>
              <a:t>and acting</a:t>
            </a:r>
          </a:p>
        </p:txBody>
      </p:sp>
    </p:spTree>
    <p:extLst>
      <p:ext uri="{BB962C8B-B14F-4D97-AF65-F5344CB8AC3E}">
        <p14:creationId xmlns:p14="http://schemas.microsoft.com/office/powerpoint/2010/main" val="21742681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6EBB-669D-B74B-B604-33E43217F4A6}"/>
              </a:ext>
            </a:extLst>
          </p:cNvPr>
          <p:cNvSpPr>
            <a:spLocks noGrp="1"/>
          </p:cNvSpPr>
          <p:nvPr>
            <p:ph type="title"/>
          </p:nvPr>
        </p:nvSpPr>
        <p:spPr>
          <a:xfrm>
            <a:off x="942975" y="44394"/>
            <a:ext cx="10415587" cy="1079868"/>
          </a:xfrm>
        </p:spPr>
        <p:txBody>
          <a:bodyPr>
            <a:normAutofit fontScale="90000"/>
          </a:bodyPr>
          <a:lstStyle/>
          <a:p>
            <a:r>
              <a:rPr lang="en-US" dirty="0">
                <a:solidFill>
                  <a:schemeClr val="accent1"/>
                </a:solidFill>
              </a:rPr>
              <a:t>Transformer (Attention is All You Need) </a:t>
            </a:r>
            <a:br>
              <a:rPr lang="en-US" dirty="0">
                <a:solidFill>
                  <a:schemeClr val="accent1"/>
                </a:solidFill>
              </a:rPr>
            </a:br>
            <a:r>
              <a:rPr lang="en-US" sz="2400" dirty="0">
                <a:solidFill>
                  <a:schemeClr val="accent1"/>
                </a:solidFill>
              </a:rPr>
              <a:t>(Vaswani et al., 2017)</a:t>
            </a:r>
          </a:p>
        </p:txBody>
      </p:sp>
      <p:sp>
        <p:nvSpPr>
          <p:cNvPr id="4" name="Slide Number Placeholder 3">
            <a:extLst>
              <a:ext uri="{FF2B5EF4-FFF2-40B4-BE49-F238E27FC236}">
                <a16:creationId xmlns:a16="http://schemas.microsoft.com/office/drawing/2014/main" id="{7AC479B0-F51A-B74A-8DB8-1939B42C9910}"/>
              </a:ext>
            </a:extLst>
          </p:cNvPr>
          <p:cNvSpPr>
            <a:spLocks noGrp="1"/>
          </p:cNvSpPr>
          <p:nvPr>
            <p:ph type="sldNum" sz="quarter" idx="12"/>
          </p:nvPr>
        </p:nvSpPr>
        <p:spPr/>
        <p:txBody>
          <a:bodyPr/>
          <a:lstStyle/>
          <a:p>
            <a:fld id="{5424488C-161F-514B-8FF5-CF5173A03E8D}" type="slidenum">
              <a:rPr lang="en-US" smtClean="0"/>
              <a:t>90</a:t>
            </a:fld>
            <a:endParaRPr lang="en-US"/>
          </a:p>
        </p:txBody>
      </p:sp>
      <p:pic>
        <p:nvPicPr>
          <p:cNvPr id="6" name="Picture 5">
            <a:extLst>
              <a:ext uri="{FF2B5EF4-FFF2-40B4-BE49-F238E27FC236}">
                <a16:creationId xmlns:a16="http://schemas.microsoft.com/office/drawing/2014/main" id="{E2E4B079-2DDB-8840-B13B-C6B2D4A7BD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1745" y="1204271"/>
            <a:ext cx="3699424" cy="5321979"/>
          </a:xfrm>
          <a:prstGeom prst="rect">
            <a:avLst/>
          </a:prstGeom>
        </p:spPr>
      </p:pic>
      <p:sp>
        <p:nvSpPr>
          <p:cNvPr id="7" name="Rectangle 6">
            <a:extLst>
              <a:ext uri="{FF2B5EF4-FFF2-40B4-BE49-F238E27FC236}">
                <a16:creationId xmlns:a16="http://schemas.microsoft.com/office/drawing/2014/main" id="{FE8A619C-FF34-9541-ABA4-2BE3EDA9175D}"/>
              </a:ext>
            </a:extLst>
          </p:cNvPr>
          <p:cNvSpPr/>
          <p:nvPr/>
        </p:nvSpPr>
        <p:spPr>
          <a:xfrm>
            <a:off x="1906317" y="6468475"/>
            <a:ext cx="8290280" cy="400110"/>
          </a:xfrm>
          <a:prstGeom prst="rect">
            <a:avLst/>
          </a:prstGeom>
        </p:spPr>
        <p:txBody>
          <a:bodyPr wrap="square">
            <a:spAutoFit/>
          </a:bodyPr>
          <a:lstStyle/>
          <a:p>
            <a:pPr algn="ctr"/>
            <a:r>
              <a:rPr lang="en-US" sz="1000" dirty="0">
                <a:solidFill>
                  <a:schemeClr val="bg1">
                    <a:lumMod val="75000"/>
                  </a:schemeClr>
                </a:solidFill>
                <a:latin typeface="Arial" panose="020B0604020202020204" pitchFamily="34" charset="0"/>
              </a:rPr>
              <a:t>Source: Vaswani, Ashish, Noam </a:t>
            </a:r>
            <a:r>
              <a:rPr lang="en-US" sz="1000" dirty="0" err="1">
                <a:solidFill>
                  <a:schemeClr val="bg1">
                    <a:lumMod val="75000"/>
                  </a:schemeClr>
                </a:solidFill>
                <a:latin typeface="Arial" panose="020B0604020202020204" pitchFamily="34" charset="0"/>
              </a:rPr>
              <a:t>Shazeer</a:t>
            </a:r>
            <a:r>
              <a:rPr lang="en-US" sz="1000" dirty="0">
                <a:solidFill>
                  <a:schemeClr val="bg1">
                    <a:lumMod val="75000"/>
                  </a:schemeClr>
                </a:solidFill>
                <a:latin typeface="Arial" panose="020B0604020202020204" pitchFamily="34" charset="0"/>
              </a:rPr>
              <a:t>, Niki Parmar, Jakob </a:t>
            </a:r>
            <a:r>
              <a:rPr lang="en-US" sz="1000" dirty="0" err="1">
                <a:solidFill>
                  <a:schemeClr val="bg1">
                    <a:lumMod val="75000"/>
                  </a:schemeClr>
                </a:solidFill>
                <a:latin typeface="Arial" panose="020B0604020202020204" pitchFamily="34" charset="0"/>
              </a:rPr>
              <a:t>Uszkoreit</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Llion</a:t>
            </a:r>
            <a:r>
              <a:rPr lang="en-US" sz="1000" dirty="0">
                <a:solidFill>
                  <a:schemeClr val="bg1">
                    <a:lumMod val="75000"/>
                  </a:schemeClr>
                </a:solidFill>
                <a:latin typeface="Arial" panose="020B0604020202020204" pitchFamily="34" charset="0"/>
              </a:rPr>
              <a:t> Jones, Aidan N. Gomez, </a:t>
            </a:r>
            <a:r>
              <a:rPr lang="en-US" sz="1000" dirty="0" err="1">
                <a:solidFill>
                  <a:schemeClr val="bg1">
                    <a:lumMod val="75000"/>
                  </a:schemeClr>
                </a:solidFill>
                <a:latin typeface="Arial" panose="020B0604020202020204" pitchFamily="34" charset="0"/>
              </a:rPr>
              <a:t>Łukasz</a:t>
            </a:r>
            <a:r>
              <a:rPr lang="en-US" sz="1000" dirty="0">
                <a:solidFill>
                  <a:schemeClr val="bg1">
                    <a:lumMod val="75000"/>
                  </a:schemeClr>
                </a:solidFill>
                <a:latin typeface="Arial" panose="020B0604020202020204" pitchFamily="34" charset="0"/>
              </a:rPr>
              <a:t> Kaiser, and </a:t>
            </a:r>
            <a:r>
              <a:rPr lang="en-US" sz="1000" dirty="0" err="1">
                <a:solidFill>
                  <a:schemeClr val="bg1">
                    <a:lumMod val="75000"/>
                  </a:schemeClr>
                </a:solidFill>
                <a:latin typeface="Arial" panose="020B0604020202020204" pitchFamily="34" charset="0"/>
              </a:rPr>
              <a:t>Illia</a:t>
            </a:r>
            <a:r>
              <a:rPr lang="en-US" sz="1000" dirty="0">
                <a:solidFill>
                  <a:schemeClr val="bg1">
                    <a:lumMod val="75000"/>
                  </a:schemeClr>
                </a:solidFill>
                <a:latin typeface="Arial" panose="020B0604020202020204" pitchFamily="34" charset="0"/>
              </a:rPr>
              <a:t> </a:t>
            </a:r>
            <a:r>
              <a:rPr lang="en-US" sz="1000" dirty="0" err="1">
                <a:solidFill>
                  <a:schemeClr val="bg1">
                    <a:lumMod val="75000"/>
                  </a:schemeClr>
                </a:solidFill>
                <a:latin typeface="Arial" panose="020B0604020202020204" pitchFamily="34" charset="0"/>
              </a:rPr>
              <a:t>Polosukhin</a:t>
            </a:r>
            <a:r>
              <a:rPr lang="en-US" sz="1000" dirty="0">
                <a:solidFill>
                  <a:schemeClr val="bg1">
                    <a:lumMod val="75000"/>
                  </a:schemeClr>
                </a:solidFill>
                <a:latin typeface="Arial" panose="020B0604020202020204" pitchFamily="34" charset="0"/>
              </a:rPr>
              <a:t>. "Attention is all you need." In </a:t>
            </a:r>
            <a:r>
              <a:rPr lang="en-US" sz="1000" i="1" dirty="0">
                <a:solidFill>
                  <a:schemeClr val="bg1">
                    <a:lumMod val="75000"/>
                  </a:schemeClr>
                </a:solidFill>
                <a:latin typeface="Arial" panose="020B0604020202020204" pitchFamily="34" charset="0"/>
              </a:rPr>
              <a:t>Advances in neural information processing systems</a:t>
            </a:r>
            <a:r>
              <a:rPr lang="en-US" sz="1000" dirty="0">
                <a:solidFill>
                  <a:schemeClr val="bg1">
                    <a:lumMod val="75000"/>
                  </a:schemeClr>
                </a:solidFill>
                <a:latin typeface="Arial" panose="020B0604020202020204" pitchFamily="34" charset="0"/>
              </a:rPr>
              <a:t>, pp. 5998-6008. 2017.</a:t>
            </a:r>
            <a:endParaRPr lang="en-US" sz="1000" dirty="0">
              <a:solidFill>
                <a:schemeClr val="bg1">
                  <a:lumMod val="75000"/>
                </a:schemeClr>
              </a:solidFill>
            </a:endParaRPr>
          </a:p>
        </p:txBody>
      </p:sp>
    </p:spTree>
    <p:extLst>
      <p:ext uri="{BB962C8B-B14F-4D97-AF65-F5344CB8AC3E}">
        <p14:creationId xmlns:p14="http://schemas.microsoft.com/office/powerpoint/2010/main" val="11358208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p:txBody>
          <a:bodyPr>
            <a:normAutofit/>
          </a:bodyPr>
          <a:lstStyle/>
          <a:p>
            <a:r>
              <a:rPr lang="en-US" sz="6000" dirty="0">
                <a:solidFill>
                  <a:schemeClr val="accent1"/>
                </a:solidFill>
              </a:rPr>
              <a:t>Transformer</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91</a:t>
            </a:fld>
            <a:endParaRPr lang="en-US"/>
          </a:p>
        </p:txBody>
      </p:sp>
      <p:pic>
        <p:nvPicPr>
          <p:cNvPr id="6" name="Picture 5">
            <a:extLst>
              <a:ext uri="{FF2B5EF4-FFF2-40B4-BE49-F238E27FC236}">
                <a16:creationId xmlns:a16="http://schemas.microsoft.com/office/drawing/2014/main" id="{61C37630-884A-904E-8C65-7F3458FBA379}"/>
              </a:ext>
            </a:extLst>
          </p:cNvPr>
          <p:cNvPicPr>
            <a:picLocks noChangeAspect="1"/>
          </p:cNvPicPr>
          <p:nvPr/>
        </p:nvPicPr>
        <p:blipFill>
          <a:blip r:embed="rId2"/>
          <a:stretch>
            <a:fillRect/>
          </a:stretch>
        </p:blipFill>
        <p:spPr>
          <a:xfrm>
            <a:off x="1646025" y="2368131"/>
            <a:ext cx="8899951" cy="2323788"/>
          </a:xfrm>
          <a:prstGeom prst="rect">
            <a:avLst/>
          </a:prstGeom>
        </p:spPr>
      </p:pic>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3"/>
              </a:rPr>
              <a:t>http://jalammar.github.io/illustrated-transformer/</a:t>
            </a:r>
            <a:endParaRPr lang="en-US" altLang="zh-TW" sz="1200" dirty="0">
              <a:latin typeface="Calibri" charset="0"/>
              <a:ea typeface="標楷體" charset="-120"/>
            </a:endParaRPr>
          </a:p>
        </p:txBody>
      </p:sp>
    </p:spTree>
    <p:extLst>
      <p:ext uri="{BB962C8B-B14F-4D97-AF65-F5344CB8AC3E}">
        <p14:creationId xmlns:p14="http://schemas.microsoft.com/office/powerpoint/2010/main" val="38585380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149902"/>
            <a:ext cx="8229600" cy="1267736"/>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Encoder Decoder</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92</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5" name="Picture 4">
            <a:extLst>
              <a:ext uri="{FF2B5EF4-FFF2-40B4-BE49-F238E27FC236}">
                <a16:creationId xmlns:a16="http://schemas.microsoft.com/office/drawing/2014/main" id="{BC58C4E0-7C82-8E42-9362-322417A9FD82}"/>
              </a:ext>
            </a:extLst>
          </p:cNvPr>
          <p:cNvPicPr>
            <a:picLocks noChangeAspect="1"/>
          </p:cNvPicPr>
          <p:nvPr/>
        </p:nvPicPr>
        <p:blipFill>
          <a:blip r:embed="rId3"/>
          <a:stretch>
            <a:fillRect/>
          </a:stretch>
        </p:blipFill>
        <p:spPr>
          <a:xfrm>
            <a:off x="2335341" y="1575872"/>
            <a:ext cx="7947417" cy="4982904"/>
          </a:xfrm>
          <a:prstGeom prst="rect">
            <a:avLst/>
          </a:prstGeom>
        </p:spPr>
      </p:pic>
    </p:spTree>
    <p:extLst>
      <p:ext uri="{BB962C8B-B14F-4D97-AF65-F5344CB8AC3E}">
        <p14:creationId xmlns:p14="http://schemas.microsoft.com/office/powerpoint/2010/main" val="25774887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141763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Encoder Decoder Stack</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93</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6" name="Picture 5">
            <a:extLst>
              <a:ext uri="{FF2B5EF4-FFF2-40B4-BE49-F238E27FC236}">
                <a16:creationId xmlns:a16="http://schemas.microsoft.com/office/drawing/2014/main" id="{CFD17C23-765E-3C4D-BB56-95D5408360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3332" y="1608290"/>
            <a:ext cx="7382721" cy="4800587"/>
          </a:xfrm>
          <a:prstGeom prst="rect">
            <a:avLst/>
          </a:prstGeom>
        </p:spPr>
      </p:pic>
    </p:spTree>
    <p:extLst>
      <p:ext uri="{BB962C8B-B14F-4D97-AF65-F5344CB8AC3E}">
        <p14:creationId xmlns:p14="http://schemas.microsoft.com/office/powerpoint/2010/main" val="10718872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141763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Encoder Self-Attention</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94</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5" name="Picture 4">
            <a:extLst>
              <a:ext uri="{FF2B5EF4-FFF2-40B4-BE49-F238E27FC236}">
                <a16:creationId xmlns:a16="http://schemas.microsoft.com/office/drawing/2014/main" id="{FF7A81E6-B8BA-7C47-A83A-074F06A1B202}"/>
              </a:ext>
            </a:extLst>
          </p:cNvPr>
          <p:cNvPicPr>
            <a:picLocks noChangeAspect="1"/>
          </p:cNvPicPr>
          <p:nvPr/>
        </p:nvPicPr>
        <p:blipFill>
          <a:blip r:embed="rId3"/>
          <a:stretch>
            <a:fillRect/>
          </a:stretch>
        </p:blipFill>
        <p:spPr>
          <a:xfrm>
            <a:off x="1852547" y="1813956"/>
            <a:ext cx="8486902" cy="4393472"/>
          </a:xfrm>
          <a:prstGeom prst="rect">
            <a:avLst/>
          </a:prstGeom>
        </p:spPr>
      </p:pic>
    </p:spTree>
    <p:extLst>
      <p:ext uri="{BB962C8B-B14F-4D97-AF65-F5344CB8AC3E}">
        <p14:creationId xmlns:p14="http://schemas.microsoft.com/office/powerpoint/2010/main" val="35102052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141763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Decoder</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95</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6" name="Picture 5">
            <a:extLst>
              <a:ext uri="{FF2B5EF4-FFF2-40B4-BE49-F238E27FC236}">
                <a16:creationId xmlns:a16="http://schemas.microsoft.com/office/drawing/2014/main" id="{F55D4C99-C30E-AD46-AF5F-127BE7B989D2}"/>
              </a:ext>
            </a:extLst>
          </p:cNvPr>
          <p:cNvPicPr>
            <a:picLocks noChangeAspect="1"/>
          </p:cNvPicPr>
          <p:nvPr/>
        </p:nvPicPr>
        <p:blipFill>
          <a:blip r:embed="rId3"/>
          <a:stretch>
            <a:fillRect/>
          </a:stretch>
        </p:blipFill>
        <p:spPr>
          <a:xfrm>
            <a:off x="1642629" y="2576888"/>
            <a:ext cx="8906738" cy="2820129"/>
          </a:xfrm>
          <a:prstGeom prst="rect">
            <a:avLst/>
          </a:prstGeom>
        </p:spPr>
      </p:pic>
    </p:spTree>
    <p:extLst>
      <p:ext uri="{BB962C8B-B14F-4D97-AF65-F5344CB8AC3E}">
        <p14:creationId xmlns:p14="http://schemas.microsoft.com/office/powerpoint/2010/main" val="35861555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2148665"/>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Encoder with Tensors</a:t>
            </a:r>
            <a:br>
              <a:rPr lang="en-US" sz="6000" dirty="0">
                <a:solidFill>
                  <a:schemeClr val="accent1"/>
                </a:solidFill>
              </a:rPr>
            </a:br>
            <a:r>
              <a:rPr lang="en-US" sz="6000" dirty="0">
                <a:solidFill>
                  <a:schemeClr val="accent1"/>
                </a:solidFill>
              </a:rPr>
              <a:t>Word Embeddings</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96</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9" name="Picture 8">
            <a:extLst>
              <a:ext uri="{FF2B5EF4-FFF2-40B4-BE49-F238E27FC236}">
                <a16:creationId xmlns:a16="http://schemas.microsoft.com/office/drawing/2014/main" id="{45991D4D-366F-E24A-B9C6-7B1D86CD7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3060" y="2298566"/>
            <a:ext cx="6518431" cy="4180953"/>
          </a:xfrm>
          <a:prstGeom prst="rect">
            <a:avLst/>
          </a:prstGeom>
        </p:spPr>
      </p:pic>
    </p:spTree>
    <p:extLst>
      <p:ext uri="{BB962C8B-B14F-4D97-AF65-F5344CB8AC3E}">
        <p14:creationId xmlns:p14="http://schemas.microsoft.com/office/powerpoint/2010/main" val="14039275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981200" y="44970"/>
            <a:ext cx="8229600" cy="152899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Self-Attention Visualization</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97</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8" name="Picture 7">
            <a:extLst>
              <a:ext uri="{FF2B5EF4-FFF2-40B4-BE49-F238E27FC236}">
                <a16:creationId xmlns:a16="http://schemas.microsoft.com/office/drawing/2014/main" id="{C8736074-4FBF-A245-9E0C-8001507CBB3C}"/>
              </a:ext>
            </a:extLst>
          </p:cNvPr>
          <p:cNvPicPr>
            <a:picLocks noChangeAspect="1"/>
          </p:cNvPicPr>
          <p:nvPr/>
        </p:nvPicPr>
        <p:blipFill>
          <a:blip r:embed="rId3"/>
          <a:stretch>
            <a:fillRect/>
          </a:stretch>
        </p:blipFill>
        <p:spPr>
          <a:xfrm>
            <a:off x="3553586" y="1741371"/>
            <a:ext cx="5084825" cy="4804926"/>
          </a:xfrm>
          <a:prstGeom prst="rect">
            <a:avLst/>
          </a:prstGeom>
        </p:spPr>
      </p:pic>
    </p:spTree>
    <p:extLst>
      <p:ext uri="{BB962C8B-B14F-4D97-AF65-F5344CB8AC3E}">
        <p14:creationId xmlns:p14="http://schemas.microsoft.com/office/powerpoint/2010/main" val="5086871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524000" y="44970"/>
            <a:ext cx="9144000" cy="152899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Positional Encoding Vectors</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98</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27" name="Picture 26">
            <a:extLst>
              <a:ext uri="{FF2B5EF4-FFF2-40B4-BE49-F238E27FC236}">
                <a16:creationId xmlns:a16="http://schemas.microsoft.com/office/drawing/2014/main" id="{2C6117E4-BA75-3C44-88AF-19D656425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0999" y="1723870"/>
            <a:ext cx="8491698" cy="4676930"/>
          </a:xfrm>
          <a:prstGeom prst="rect">
            <a:avLst/>
          </a:prstGeom>
        </p:spPr>
      </p:pic>
    </p:spTree>
    <p:extLst>
      <p:ext uri="{BB962C8B-B14F-4D97-AF65-F5344CB8AC3E}">
        <p14:creationId xmlns:p14="http://schemas.microsoft.com/office/powerpoint/2010/main" val="4254493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CC4-234A-C149-93B5-C6DAB1C279E2}"/>
              </a:ext>
            </a:extLst>
          </p:cNvPr>
          <p:cNvSpPr>
            <a:spLocks noGrp="1"/>
          </p:cNvSpPr>
          <p:nvPr>
            <p:ph type="title"/>
          </p:nvPr>
        </p:nvSpPr>
        <p:spPr>
          <a:xfrm>
            <a:off x="1524000" y="44970"/>
            <a:ext cx="9144000" cy="1528998"/>
          </a:xfrm>
        </p:spPr>
        <p:txBody>
          <a:bodyPr>
            <a:normAutofit fontScale="90000"/>
          </a:bodyPr>
          <a:lstStyle/>
          <a:p>
            <a:r>
              <a:rPr lang="en-US" sz="6000" dirty="0">
                <a:solidFill>
                  <a:schemeClr val="accent1"/>
                </a:solidFill>
              </a:rPr>
              <a:t>Transformer </a:t>
            </a:r>
            <a:br>
              <a:rPr lang="en-US" sz="6000" dirty="0">
                <a:solidFill>
                  <a:schemeClr val="accent1"/>
                </a:solidFill>
              </a:rPr>
            </a:br>
            <a:r>
              <a:rPr lang="en-US" sz="6000" dirty="0">
                <a:solidFill>
                  <a:schemeClr val="accent1"/>
                </a:solidFill>
              </a:rPr>
              <a:t>Self-Attention </a:t>
            </a:r>
            <a:r>
              <a:rPr lang="en-US" sz="6000" dirty="0" err="1">
                <a:solidFill>
                  <a:schemeClr val="accent1"/>
                </a:solidFill>
              </a:rPr>
              <a:t>Softmax</a:t>
            </a:r>
            <a:r>
              <a:rPr lang="en-US" sz="6000" dirty="0">
                <a:solidFill>
                  <a:schemeClr val="accent1"/>
                </a:solidFill>
              </a:rPr>
              <a:t> Output</a:t>
            </a:r>
          </a:p>
        </p:txBody>
      </p:sp>
      <p:sp>
        <p:nvSpPr>
          <p:cNvPr id="4" name="Slide Number Placeholder 3">
            <a:extLst>
              <a:ext uri="{FF2B5EF4-FFF2-40B4-BE49-F238E27FC236}">
                <a16:creationId xmlns:a16="http://schemas.microsoft.com/office/drawing/2014/main" id="{1B3B6A7B-5EDE-A340-A2CD-AB6390ED081A}"/>
              </a:ext>
            </a:extLst>
          </p:cNvPr>
          <p:cNvSpPr>
            <a:spLocks noGrp="1"/>
          </p:cNvSpPr>
          <p:nvPr>
            <p:ph type="sldNum" sz="quarter" idx="12"/>
          </p:nvPr>
        </p:nvSpPr>
        <p:spPr/>
        <p:txBody>
          <a:bodyPr/>
          <a:lstStyle/>
          <a:p>
            <a:fld id="{5424488C-161F-514B-8FF5-CF5173A03E8D}" type="slidenum">
              <a:rPr lang="en-US" smtClean="0"/>
              <a:t>99</a:t>
            </a:fld>
            <a:endParaRPr lang="en-US"/>
          </a:p>
        </p:txBody>
      </p:sp>
      <p:sp>
        <p:nvSpPr>
          <p:cNvPr id="7" name="Rectangle 6">
            <a:extLst>
              <a:ext uri="{FF2B5EF4-FFF2-40B4-BE49-F238E27FC236}">
                <a16:creationId xmlns:a16="http://schemas.microsoft.com/office/drawing/2014/main" id="{34015079-4FE6-2E44-BCC5-A7B437E62522}"/>
              </a:ext>
            </a:extLst>
          </p:cNvPr>
          <p:cNvSpPr/>
          <p:nvPr/>
        </p:nvSpPr>
        <p:spPr>
          <a:xfrm>
            <a:off x="2395302" y="6558777"/>
            <a:ext cx="7401395" cy="276999"/>
          </a:xfrm>
          <a:prstGeom prst="rect">
            <a:avLst/>
          </a:prstGeom>
        </p:spPr>
        <p:txBody>
          <a:bodyPr wrap="square">
            <a:spAutoFit/>
          </a:bodyPr>
          <a:lstStyle/>
          <a:p>
            <a:pPr algn="ctr"/>
            <a:r>
              <a:rPr lang="en-US" altLang="zh-TW" sz="1200" dirty="0">
                <a:solidFill>
                  <a:schemeClr val="bg1">
                    <a:lumMod val="75000"/>
                  </a:schemeClr>
                </a:solidFill>
                <a:latin typeface="Calibri" charset="0"/>
                <a:ea typeface="標楷體" charset="-120"/>
              </a:rPr>
              <a:t>Source: Jay </a:t>
            </a:r>
            <a:r>
              <a:rPr lang="en-US" altLang="zh-TW" sz="1200" dirty="0" err="1">
                <a:solidFill>
                  <a:schemeClr val="bg1">
                    <a:lumMod val="75000"/>
                  </a:schemeClr>
                </a:solidFill>
                <a:latin typeface="Calibri" charset="0"/>
                <a:ea typeface="標楷體" charset="-120"/>
              </a:rPr>
              <a:t>Alammar</a:t>
            </a:r>
            <a:r>
              <a:rPr lang="en-US" altLang="zh-TW" sz="1200" dirty="0">
                <a:solidFill>
                  <a:schemeClr val="bg1">
                    <a:lumMod val="75000"/>
                  </a:schemeClr>
                </a:solidFill>
                <a:latin typeface="Calibri" charset="0"/>
                <a:ea typeface="標楷體" charset="-120"/>
              </a:rPr>
              <a:t> (2019), The Illustrated Transformer, </a:t>
            </a:r>
            <a:r>
              <a:rPr lang="en-US" altLang="zh-TW" sz="1200" dirty="0">
                <a:latin typeface="Calibri" charset="0"/>
                <a:ea typeface="標楷體" charset="-120"/>
                <a:hlinkClick r:id="rId2"/>
              </a:rPr>
              <a:t>http://jalammar.github.io/illustrated-transformer/</a:t>
            </a:r>
            <a:endParaRPr lang="en-US" altLang="zh-TW" sz="1200" dirty="0">
              <a:latin typeface="Calibri" charset="0"/>
              <a:ea typeface="標楷體" charset="-120"/>
            </a:endParaRPr>
          </a:p>
        </p:txBody>
      </p:sp>
      <p:pic>
        <p:nvPicPr>
          <p:cNvPr id="13" name="Picture 12">
            <a:extLst>
              <a:ext uri="{FF2B5EF4-FFF2-40B4-BE49-F238E27FC236}">
                <a16:creationId xmlns:a16="http://schemas.microsoft.com/office/drawing/2014/main" id="{05A23535-BD16-FE48-A205-B0F53CCA510F}"/>
              </a:ext>
            </a:extLst>
          </p:cNvPr>
          <p:cNvPicPr>
            <a:picLocks noChangeAspect="1"/>
          </p:cNvPicPr>
          <p:nvPr/>
        </p:nvPicPr>
        <p:blipFill>
          <a:blip r:embed="rId3"/>
          <a:stretch>
            <a:fillRect/>
          </a:stretch>
        </p:blipFill>
        <p:spPr>
          <a:xfrm>
            <a:off x="3487712" y="1699686"/>
            <a:ext cx="5103837" cy="4844100"/>
          </a:xfrm>
          <a:prstGeom prst="rect">
            <a:avLst/>
          </a:prstGeom>
        </p:spPr>
      </p:pic>
    </p:spTree>
    <p:extLst>
      <p:ext uri="{BB962C8B-B14F-4D97-AF65-F5344CB8AC3E}">
        <p14:creationId xmlns:p14="http://schemas.microsoft.com/office/powerpoint/2010/main" val="208397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31453</TotalTime>
  <Words>10110</Words>
  <Application>Microsoft Macintosh PowerPoint</Application>
  <PresentationFormat>Widescreen</PresentationFormat>
  <Paragraphs>1133</Paragraphs>
  <Slides>199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199</vt:i4>
      </vt:variant>
    </vt:vector>
  </HeadingPairs>
  <TitlesOfParts>
    <vt:vector size="206" baseType="lpstr">
      <vt:lpstr>inherit</vt:lpstr>
      <vt:lpstr>Arial</vt:lpstr>
      <vt:lpstr>Calibri</vt:lpstr>
      <vt:lpstr>Courier</vt:lpstr>
      <vt:lpstr>Courier New</vt:lpstr>
      <vt:lpstr>Times New Roman</vt:lpstr>
      <vt:lpstr>Office Theme</vt:lpstr>
      <vt:lpstr>Deep Learning for  Natural Language Processing </vt:lpstr>
      <vt:lpstr>Syllabus</vt:lpstr>
      <vt:lpstr>Syllabus</vt:lpstr>
      <vt:lpstr>Syllabus</vt:lpstr>
      <vt:lpstr>Deep Learning  for  Natural Language Processing</vt:lpstr>
      <vt:lpstr>Outline</vt:lpstr>
      <vt:lpstr>Stuart Russell and Peter Norvig (2020),  Artificial Intelligence: A Modern Approach,  4th Edition, Pearson</vt:lpstr>
      <vt:lpstr>Artificial Intelligence:  A Modern Approach </vt:lpstr>
      <vt:lpstr>Artificial Intelligence:  Communicating, perceiving,  and acting</vt:lpstr>
      <vt:lpstr>Artificial Intelligence:  6. Communicating, Perceiving, and Acting</vt:lpstr>
      <vt:lpstr>Artificial Intelligence:  Natural Language Processing</vt:lpstr>
      <vt:lpstr>Artificial Intelligence:  Deep Learning for  Natural Language Processing</vt:lpstr>
      <vt:lpstr>Reinforcement Learning (DL)</vt:lpstr>
      <vt:lpstr>Reinforcement Learning (DL)</vt:lpstr>
      <vt:lpstr>Reinforcement Learning (DL)</vt:lpstr>
      <vt:lpstr>Agents interact with environments through sensors and actuators</vt:lpstr>
      <vt:lpstr>AI Acting Humanly: The Turing Test Approach (Alan Turing, 1950)</vt:lpstr>
      <vt:lpstr>Deep Learning  for  Natural Language Processing</vt:lpstr>
      <vt:lpstr>AI for Text Analytics</vt:lpstr>
      <vt:lpstr>Source: Sowmya Vajjala, Bodhisattwa Majumder, Anuj Gupta (2020), Practical Natural Language Processing: A Comprehensive Guide to Building Real-World NLP Systems, O'Reilly Media.</vt:lpstr>
      <vt:lpstr>NLP with Transformers Github Notebooks</vt:lpstr>
      <vt:lpstr> The Transformers Timeline</vt:lpstr>
      <vt:lpstr>Transformer Models</vt:lpstr>
      <vt:lpstr>Language Models Sizes  (GPT-3, PaLM, BLOOM)</vt:lpstr>
      <vt:lpstr>T5 Text-to-Text Transfer Transformer</vt:lpstr>
      <vt:lpstr>Transformer (Attention is All You Need)  (Vaswani et al., 2017)</vt:lpstr>
      <vt:lpstr>BERT: Pre-training of Deep Bidirectional Transformers for Language Understanding</vt:lpstr>
      <vt:lpstr>Fine-tuning BERT on Different Tasks</vt:lpstr>
      <vt:lpstr>Sentiment Analysis:  Single Sentence Classification</vt:lpstr>
      <vt:lpstr>Fine-tuning BERT on  Question Answering (QA)</vt:lpstr>
      <vt:lpstr>Fine-tuning BERT on Dialogue Intent Detection (ID; Classification)</vt:lpstr>
      <vt:lpstr>Fine-tuning BERT on Dialogue Slot Filling (SF)</vt:lpstr>
      <vt:lpstr>Task-Oriented Dialogue (ToD) System Speech, Text, NLP</vt:lpstr>
      <vt:lpstr>Conversational AI  to deliver contextual and personal experience to users</vt:lpstr>
      <vt:lpstr>wav2vec 2.0:  A framework for self-supervised learning of speech representations</vt:lpstr>
      <vt:lpstr>Whisper:  Robust Speech Recognition via Large-Scale Weak Supervision</vt:lpstr>
      <vt:lpstr>Microsoft Azure  Text to Speech (TTS)</vt:lpstr>
      <vt:lpstr>Hugging Face</vt:lpstr>
      <vt:lpstr>BLOOM BigScience Large Open-science Open-access Multilingual Language Model</vt:lpstr>
      <vt:lpstr>OpenAI Whisper</vt:lpstr>
      <vt:lpstr>Text Classification</vt:lpstr>
      <vt:lpstr>Text Classification</vt:lpstr>
      <vt:lpstr>Text Classification</vt:lpstr>
      <vt:lpstr>Named Entity Recognition</vt:lpstr>
      <vt:lpstr>Question Answering</vt:lpstr>
      <vt:lpstr>Summarization</vt:lpstr>
      <vt:lpstr>Translation</vt:lpstr>
      <vt:lpstr>Text Generation</vt:lpstr>
      <vt:lpstr>Text Generation</vt:lpstr>
      <vt:lpstr>Named Entity Recognition (NER)</vt:lpstr>
      <vt:lpstr>Question Answering</vt:lpstr>
      <vt:lpstr>Question Answering</vt:lpstr>
      <vt:lpstr>Question Answering</vt:lpstr>
      <vt:lpstr>Text Generation</vt:lpstr>
      <vt:lpstr>Text Generation</vt:lpstr>
      <vt:lpstr>Text Generation</vt:lpstr>
      <vt:lpstr>Text2Text Generation</vt:lpstr>
      <vt:lpstr>Text2Text Generation</vt:lpstr>
      <vt:lpstr>NLP</vt:lpstr>
      <vt:lpstr>Modern NLP Pipeline</vt:lpstr>
      <vt:lpstr>Modern NLP Pipeline</vt:lpstr>
      <vt:lpstr>Deep Learning NLP</vt:lpstr>
      <vt:lpstr>Natural Language Processing (NLP) and Text Mining</vt:lpstr>
      <vt:lpstr>Outline</vt:lpstr>
      <vt:lpstr>One-hot encoding</vt:lpstr>
      <vt:lpstr>Word embedding GloVe (trained on 6 billion words of text) 100-dimensional word vectors are projected down onto two dimensions</vt:lpstr>
      <vt:lpstr>Word Embedding model  answer the question “A is to B as C is to [what]?”</vt:lpstr>
      <vt:lpstr>Word embeddings</vt:lpstr>
      <vt:lpstr>Word embeddings</vt:lpstr>
      <vt:lpstr>Feedforward  part-of-speech (POS) tagging model</vt:lpstr>
      <vt:lpstr>Universal Sentence Encoder (USE)</vt:lpstr>
      <vt:lpstr>Universal Sentence Encoder (USE) Semantic Similarity</vt:lpstr>
      <vt:lpstr>Universal Sentence Encoder (USE) Classification</vt:lpstr>
      <vt:lpstr>Universal Sentence Encoder (USE)</vt:lpstr>
      <vt:lpstr>Multilingual  Universal Sentence Encoder (MUSE)</vt:lpstr>
      <vt:lpstr>Python in Google Colab (Python101)</vt:lpstr>
      <vt:lpstr>Python in Google Colab (Python101)</vt:lpstr>
      <vt:lpstr>Outline</vt:lpstr>
      <vt:lpstr>RNN</vt:lpstr>
      <vt:lpstr>Bidirectional RNN network  for POS tagging</vt:lpstr>
      <vt:lpstr> LSTM Recurrent Neural Network</vt:lpstr>
      <vt:lpstr>Outline</vt:lpstr>
      <vt:lpstr>Sequence-to-Sequence  model</vt:lpstr>
      <vt:lpstr>Attentional Sequence-to-Sequence model  for English-to-Spanish translation</vt:lpstr>
      <vt:lpstr>The Sequence to Sequence model (seq2seq) </vt:lpstr>
      <vt:lpstr>Sequence to Sequence  (Seq2Seq)</vt:lpstr>
      <vt:lpstr>Outline</vt:lpstr>
      <vt:lpstr>Single-layer Transformer  consists of self-attention,  a feedforward network, and residual connection</vt:lpstr>
      <vt:lpstr>Transformer Architecture  for POS Tagging</vt:lpstr>
      <vt:lpstr>Transformer (Attention is All You Need)  (Vaswani et al., 2017)</vt:lpstr>
      <vt:lpstr>Transformer</vt:lpstr>
      <vt:lpstr>Transformer  Encoder Decoder</vt:lpstr>
      <vt:lpstr>Transformer  Encoder Decoder Stack</vt:lpstr>
      <vt:lpstr>Transformer  Encoder Self-Attention</vt:lpstr>
      <vt:lpstr>Transformer  Decoder</vt:lpstr>
      <vt:lpstr>Transformer  Encoder with Tensors Word Embeddings</vt:lpstr>
      <vt:lpstr>Transformer  Self-Attention Visualization</vt:lpstr>
      <vt:lpstr>Transformer  Positional Encoding Vectors</vt:lpstr>
      <vt:lpstr>Transformer  Self-Attention Softmax Output</vt:lpstr>
      <vt:lpstr>Outline</vt:lpstr>
      <vt:lpstr>BERT:  Pre-training of Deep  Bidirectional Transformers for Language Understanding</vt:lpstr>
      <vt:lpstr>BERT Bidirectional Encoder Representations from Transformers</vt:lpstr>
      <vt:lpstr>BERT: Pre-training of Deep Bidirectional Transformers for Language Understanding</vt:lpstr>
      <vt:lpstr>BERT: Pre-training of Deep Bidirectional Transformers for Language Understanding</vt:lpstr>
      <vt:lpstr>Fine-tuning BERT on Different Tasks</vt:lpstr>
      <vt:lpstr>BERT Sequence-level tasks</vt:lpstr>
      <vt:lpstr>BERT Token-level tasks</vt:lpstr>
      <vt:lpstr>Fine-tuning BERT on  Question Answering (QA)</vt:lpstr>
      <vt:lpstr>Fine-tuning BERT on Dialogue Intent Detection (ID; Classification)</vt:lpstr>
      <vt:lpstr>Fine-tuning BERT on Dialogue Slot Filling (SF)</vt:lpstr>
      <vt:lpstr>General Language Understanding Evaluation  (GLUE) benchmark  GLUE Test results</vt:lpstr>
      <vt:lpstr>Training Contextual Representations using a left-to-right Language Model</vt:lpstr>
      <vt:lpstr>Masked Language Modeling:  Pretrain a Bidirectional Model</vt:lpstr>
      <vt:lpstr>Illustrated BERT</vt:lpstr>
      <vt:lpstr>BERT Classification Input Output </vt:lpstr>
      <vt:lpstr>BERT Encoder Input</vt:lpstr>
      <vt:lpstr>BERT Classifier</vt:lpstr>
      <vt:lpstr>Sentiment Analysis:  Single Sentence Classification</vt:lpstr>
      <vt:lpstr>A Visual Guide to  Using BERT for the First Time (Jay Alammar, 2019)</vt:lpstr>
      <vt:lpstr>Sentiment Classification: SST2 Sentences from movie reviews</vt:lpstr>
      <vt:lpstr>Movie Review Sentiment Classifier</vt:lpstr>
      <vt:lpstr>Movie Review Sentiment Classifier</vt:lpstr>
      <vt:lpstr>Movie Review Sentiment Classifier Model Training</vt:lpstr>
      <vt:lpstr>Step # 1 Use distilBERT to Generate Sentence Embeddings</vt:lpstr>
      <vt:lpstr>Step #2:Test/Train Split for  Model #2, Logistic Regression</vt:lpstr>
      <vt:lpstr>Step #3 Train the logistic regression model using the training set</vt:lpstr>
      <vt:lpstr>Tokenization</vt:lpstr>
      <vt:lpstr>Tokenization</vt:lpstr>
      <vt:lpstr>Tokenization for BERT Model</vt:lpstr>
      <vt:lpstr>Flowing Through DistilBERT (768 features)</vt:lpstr>
      <vt:lpstr>Model #1 Output Class vector as  Model #2 Input</vt:lpstr>
      <vt:lpstr>Fine-tuning BERT on  Single Sentence Classification Tasks</vt:lpstr>
      <vt:lpstr>Model #1 Output Class vector as  Model #2 Input</vt:lpstr>
      <vt:lpstr>Logistic Regression Model to classify Class vector </vt:lpstr>
      <vt:lpstr>PowerPoint Presentation</vt:lpstr>
      <vt:lpstr>Tokenization</vt:lpstr>
      <vt:lpstr>BERT Input Tensor</vt:lpstr>
      <vt:lpstr>Processing with DistilBERT</vt:lpstr>
      <vt:lpstr>Unpacking the BERT output tensor</vt:lpstr>
      <vt:lpstr>Sentence to last_hidden_state[0]</vt:lpstr>
      <vt:lpstr>BERT’s output for the [CLS] tokens</vt:lpstr>
      <vt:lpstr>The tensor sliced from BERT's output Sentence Embeddings</vt:lpstr>
      <vt:lpstr>Dataset for Logistic Regression (768 Features)</vt:lpstr>
      <vt:lpstr>PowerPoint Presentation</vt:lpstr>
      <vt:lpstr>Score Benchmarks Logistic Regression Model  on SST-2 Dataset </vt:lpstr>
      <vt:lpstr>Sentiment Classification: SST2 Sentences from movie reviews</vt:lpstr>
      <vt:lpstr>A Visual Notebook to  Using BERT for the First Time </vt:lpstr>
      <vt:lpstr>Pre-trained Language Model (PLM)</vt:lpstr>
      <vt:lpstr>Outline</vt:lpstr>
      <vt:lpstr> The Transformers Timeline</vt:lpstr>
      <vt:lpstr>Transformer Models</vt:lpstr>
      <vt:lpstr>Language Models Sizes  (GPT-3, PaLM, BLOOM)</vt:lpstr>
      <vt:lpstr>Pre-trained Models (PTM)</vt:lpstr>
      <vt:lpstr>Pre-trained Models (PTM)</vt:lpstr>
      <vt:lpstr>Transformers State-of-the-art Natural Language Processing for TensorFlow 2.0 and PyTorch</vt:lpstr>
      <vt:lpstr>NLP Benchmark Datasets</vt:lpstr>
      <vt:lpstr>Question Answering (QA) SQuAD Stanford Question Answering Dataset</vt:lpstr>
      <vt:lpstr>SQuAD</vt:lpstr>
      <vt:lpstr>SQuAD</vt:lpstr>
      <vt:lpstr>SQuAD (Question Answering)</vt:lpstr>
      <vt:lpstr>SQuAD (Question Answering)</vt:lpstr>
      <vt:lpstr>SQuAD (Question Answering)</vt:lpstr>
      <vt:lpstr>SQuAD (Question Answering)</vt:lpstr>
      <vt:lpstr>SQuAD (Question Answering)</vt:lpstr>
      <vt:lpstr>SQuAD (Question Answering)</vt:lpstr>
      <vt:lpstr>Natural Language Processing with Python – Analyzing Text with the Natural Language Toolkit</vt:lpstr>
      <vt:lpstr>spaCy</vt:lpstr>
      <vt:lpstr>gensim</vt:lpstr>
      <vt:lpstr>TextBlob</vt:lpstr>
      <vt:lpstr>Polyglot</vt:lpstr>
      <vt:lpstr>Hugging Face Tasks Natural Language Processing</vt:lpstr>
      <vt:lpstr>NLP with Transformers Github</vt:lpstr>
      <vt:lpstr>NLP with Transformers Github Notebooks</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PowerPoint Presentation</vt:lpstr>
      <vt:lpstr>PowerPoint Presentation</vt:lpstr>
      <vt:lpstr>PowerPoint Presentation</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Python in Google Colab (Python101)</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subject/>
  <dc:creator>Min-Yuh Day</dc:creator>
  <cp:keywords>Artificial Intelligence, AI</cp:keywords>
  <dc:description>Artificial Intelligence</dc:description>
  <cp:lastModifiedBy>imyday@gmail.com</cp:lastModifiedBy>
  <cp:revision>1511</cp:revision>
  <cp:lastPrinted>2020-12-23T14:44:17Z</cp:lastPrinted>
  <dcterms:created xsi:type="dcterms:W3CDTF">2019-09-12T03:09:52Z</dcterms:created>
  <dcterms:modified xsi:type="dcterms:W3CDTF">2022-11-15T23:21:42Z</dcterms:modified>
  <cp:category/>
</cp:coreProperties>
</file>