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3462" r:id="rId2"/>
    <p:sldId id="3786" r:id="rId3"/>
    <p:sldId id="3787" r:id="rId4"/>
    <p:sldId id="3788" r:id="rId5"/>
    <p:sldId id="3926" r:id="rId6"/>
    <p:sldId id="3507" r:id="rId7"/>
    <p:sldId id="4550" r:id="rId8"/>
    <p:sldId id="3602" r:id="rId9"/>
    <p:sldId id="3628" r:id="rId10"/>
    <p:sldId id="3927" r:id="rId11"/>
    <p:sldId id="3632" r:id="rId12"/>
    <p:sldId id="3634" r:id="rId13"/>
    <p:sldId id="3630" r:id="rId14"/>
    <p:sldId id="3631" r:id="rId15"/>
    <p:sldId id="3603" r:id="rId16"/>
    <p:sldId id="3928" r:id="rId17"/>
    <p:sldId id="3929" r:id="rId18"/>
    <p:sldId id="3930" r:id="rId19"/>
    <p:sldId id="3601" r:id="rId20"/>
    <p:sldId id="3931" r:id="rId21"/>
    <p:sldId id="3932" r:id="rId22"/>
    <p:sldId id="4551" r:id="rId23"/>
    <p:sldId id="4466" r:id="rId24"/>
    <p:sldId id="4467" r:id="rId25"/>
    <p:sldId id="4397" r:id="rId26"/>
    <p:sldId id="2841" r:id="rId27"/>
    <p:sldId id="4549" r:id="rId28"/>
    <p:sldId id="3616" r:id="rId29"/>
    <p:sldId id="3617" r:id="rId30"/>
    <p:sldId id="4458" r:id="rId31"/>
    <p:sldId id="4459" r:id="rId32"/>
    <p:sldId id="4463" r:id="rId33"/>
    <p:sldId id="4464" r:id="rId34"/>
    <p:sldId id="4465" r:id="rId35"/>
    <p:sldId id="2812" r:id="rId36"/>
    <p:sldId id="2977" r:id="rId37"/>
    <p:sldId id="4481" r:id="rId38"/>
    <p:sldId id="3805" r:id="rId39"/>
    <p:sldId id="3803" r:id="rId40"/>
    <p:sldId id="3618" r:id="rId41"/>
    <p:sldId id="942" r:id="rId42"/>
    <p:sldId id="3740" r:id="rId43"/>
    <p:sldId id="2782" r:id="rId44"/>
    <p:sldId id="2783" r:id="rId45"/>
    <p:sldId id="2784" r:id="rId46"/>
    <p:sldId id="2785" r:id="rId47"/>
    <p:sldId id="2786" r:id="rId48"/>
    <p:sldId id="3741" r:id="rId49"/>
    <p:sldId id="2787" r:id="rId50"/>
    <p:sldId id="3742" r:id="rId51"/>
    <p:sldId id="3743" r:id="rId52"/>
    <p:sldId id="3744" r:id="rId53"/>
    <p:sldId id="3745" r:id="rId54"/>
    <p:sldId id="3746" r:id="rId55"/>
    <p:sldId id="3747" r:id="rId56"/>
    <p:sldId id="3748" r:id="rId57"/>
    <p:sldId id="3749" r:id="rId58"/>
    <p:sldId id="3750" r:id="rId59"/>
    <p:sldId id="3751" r:id="rId60"/>
    <p:sldId id="3604" r:id="rId61"/>
    <p:sldId id="3605" r:id="rId62"/>
    <p:sldId id="3606" r:id="rId63"/>
    <p:sldId id="3607" r:id="rId64"/>
    <p:sldId id="3608" r:id="rId65"/>
    <p:sldId id="3609" r:id="rId66"/>
    <p:sldId id="3610" r:id="rId67"/>
    <p:sldId id="3611" r:id="rId68"/>
    <p:sldId id="3612" r:id="rId69"/>
    <p:sldId id="3613" r:id="rId70"/>
    <p:sldId id="3614" r:id="rId71"/>
    <p:sldId id="3615" r:id="rId72"/>
    <p:sldId id="1499" r:id="rId73"/>
    <p:sldId id="3486" r:id="rId74"/>
    <p:sldId id="3547" r:id="rId75"/>
    <p:sldId id="3546" r:id="rId76"/>
    <p:sldId id="3501" r:id="rId77"/>
    <p:sldId id="3545" r:id="rId78"/>
    <p:sldId id="3933" r:id="rId79"/>
    <p:sldId id="3620" r:id="rId80"/>
    <p:sldId id="3621" r:id="rId81"/>
    <p:sldId id="3622" r:id="rId82"/>
    <p:sldId id="3624" r:id="rId83"/>
    <p:sldId id="3623" r:id="rId84"/>
    <p:sldId id="3626" r:id="rId85"/>
    <p:sldId id="3625" r:id="rId86"/>
    <p:sldId id="3627" r:id="rId87"/>
    <p:sldId id="3934" r:id="rId88"/>
    <p:sldId id="3902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9437FF"/>
    <a:srgbClr val="FF40FF"/>
    <a:srgbClr val="D883FF"/>
    <a:srgbClr val="A9D18E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/>
    <p:restoredTop sz="91374"/>
  </p:normalViewPr>
  <p:slideViewPr>
    <p:cSldViewPr snapToGrid="0" snapToObjects="1">
      <p:cViewPr varScale="1">
        <p:scale>
          <a:sx n="98" d="100"/>
          <a:sy n="98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48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3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65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11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7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11/15/22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11/15/22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11/15/22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2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7.wmf"/><Relationship Id="rId18" Type="http://schemas.openxmlformats.org/officeDocument/2006/relationships/image" Target="../media/image30.wmf"/><Relationship Id="rId3" Type="http://schemas.openxmlformats.org/officeDocument/2006/relationships/image" Target="../media/image26.wmf"/><Relationship Id="rId21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3.bin"/><Relationship Id="rId2" Type="http://schemas.openxmlformats.org/officeDocument/2006/relationships/oleObject" Target="../embeddings/oleObject6.bin"/><Relationship Id="rId16" Type="http://schemas.openxmlformats.org/officeDocument/2006/relationships/image" Target="../media/image29.wmf"/><Relationship Id="rId20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10.bin"/><Relationship Id="rId19" Type="http://schemas.openxmlformats.org/officeDocument/2006/relationships/oleObject" Target="../embeddings/oleObject14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1.wmf"/><Relationship Id="rId14" Type="http://schemas.openxmlformats.org/officeDocument/2006/relationships/image" Target="../media/image28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6.wmf"/><Relationship Id="rId7" Type="http://schemas.openxmlformats.org/officeDocument/2006/relationships/image" Target="../media/image32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6.bin"/><Relationship Id="rId9" Type="http://schemas.openxmlformats.org/officeDocument/2006/relationships/hyperlink" Target="http://en.wikipedia.org/wiki/Receiver_operating_characteristic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33.wmf"/><Relationship Id="rId7" Type="http://schemas.openxmlformats.org/officeDocument/2006/relationships/oleObject" Target="../embeddings/oleObject20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8.emf"/><Relationship Id="rId9" Type="http://schemas.openxmlformats.org/officeDocument/2006/relationships/hyperlink" Target="http://en.wikipedia.org/wiki/Receiver_operating_characteristic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Receiver_operating_characteristic" TargetMode="External"/><Relationship Id="rId3" Type="http://schemas.openxmlformats.org/officeDocument/2006/relationships/image" Target="../media/image21.wmf"/><Relationship Id="rId7" Type="http://schemas.openxmlformats.org/officeDocument/2006/relationships/image" Target="../media/image35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2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29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34.wmf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20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31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2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2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https://tinyurl.com/imtkupython101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s://tinyurl.com/imtkupython10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tinyurl.com/imtkupython101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s://tinyurl.com/imtkupython101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tinyurl.com/imtkupython101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s://tinyurl.com/imtkupython101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tinyurl.com/imtkupython101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tinyurl.com/imtkupython101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tinyurl.com/imtkupython101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2"/>
            <a:ext cx="11672156" cy="2056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Financial Econometrics</a:t>
            </a:r>
            <a:r>
              <a:rPr lang="zh-TW" altLang="en-US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</a:t>
            </a: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Machine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1111AIFQA07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2022-11-08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[Financial] econometrics </a:t>
            </a:r>
            <a:r>
              <a:rPr lang="en-US" sz="3600" dirty="0"/>
              <a:t>is the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quantitative application </a:t>
            </a:r>
            <a:r>
              <a:rPr lang="en-US" sz="3600" dirty="0"/>
              <a:t>of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statistical and mathematical models </a:t>
            </a:r>
            <a:r>
              <a:rPr lang="en-US" sz="3600" dirty="0"/>
              <a:t>using [financial] data to develop financial theories or test existing hypotheses in finance and to forecast future trends from historical data.</a:t>
            </a:r>
          </a:p>
          <a:p>
            <a:pPr marL="320040" indent="-320040"/>
            <a:r>
              <a:rPr lang="en-US" sz="3600" dirty="0"/>
              <a:t>It subjects real-world [financial] data to statistical trials and then compares and contrasts the results against the [financial] theory or theories being tested.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966350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2141"/>
          </a:xfrm>
        </p:spPr>
        <p:txBody>
          <a:bodyPr>
            <a:normAutofit/>
          </a:bodyPr>
          <a:lstStyle/>
          <a:p>
            <a:r>
              <a:rPr lang="en-US" dirty="0"/>
              <a:t>Topics of Financial Econometrics</a:t>
            </a:r>
            <a:br>
              <a:rPr lang="en-US" dirty="0"/>
            </a:br>
            <a:r>
              <a:rPr lang="en-US" sz="2400" dirty="0"/>
              <a:t>(Oliver Linton,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648690"/>
            <a:ext cx="11493334" cy="4752109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Econometric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Return Predictability and the Efficient Markets Hypothesis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Robust Tests and Tests of Nonlinear Predictability of Returns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Empirical Market Microstructure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Event Study Analysis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Portfolio Choice and Testing the Capital Asset Pricing Model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Multifactor Pricing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Oliver Linton (2019), Financial Econometrics: Models and Methods, Cambridge University Press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39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704108"/>
            <a:ext cx="11493334" cy="4696691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Present Value Relations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Intertemporal Equilibrium Pricing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Volatility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Continuous Time Processes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Yield Curve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Risk Management and Tail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Oliver Linton (2019), Financial Econometrics: Models and Methods, Cambridge University Press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0875B0-2CEA-D84C-A89A-C9AC6EEB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2141"/>
          </a:xfrm>
        </p:spPr>
        <p:txBody>
          <a:bodyPr>
            <a:normAutofit/>
          </a:bodyPr>
          <a:lstStyle/>
          <a:p>
            <a:r>
              <a:rPr lang="en-US" dirty="0"/>
              <a:t>Topics of Financial Econometrics</a:t>
            </a:r>
            <a:br>
              <a:rPr lang="en-US" dirty="0"/>
            </a:br>
            <a:r>
              <a:rPr lang="en-US" sz="2400" dirty="0"/>
              <a:t>(Oliver Linton, 2019)</a:t>
            </a:r>
          </a:p>
        </p:txBody>
      </p:sp>
    </p:spTree>
    <p:extLst>
      <p:ext uri="{BB962C8B-B14F-4D97-AF65-F5344CB8AC3E}">
        <p14:creationId xmlns:p14="http://schemas.microsoft.com/office/powerpoint/2010/main" val="2522411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235"/>
            <a:ext cx="11222181" cy="1277471"/>
          </a:xfrm>
        </p:spPr>
        <p:txBody>
          <a:bodyPr>
            <a:normAutofit/>
          </a:bodyPr>
          <a:lstStyle/>
          <a:p>
            <a:r>
              <a:rPr lang="en-US" dirty="0"/>
              <a:t>Applications of Financial Econometrics</a:t>
            </a:r>
            <a:br>
              <a:rPr lang="en-US" dirty="0"/>
            </a:br>
            <a:r>
              <a:rPr lang="en-US" sz="2700" dirty="0"/>
              <a:t>(Chris Brooks,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310069"/>
            <a:ext cx="11493334" cy="5292436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Testing whether financial markets are weak-form informationally efficient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Testing whether the capital asset pricing model (CAPM) or arbitrage pricing theory (APT) represent superior models for the determination of returns on risky assets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Measuring and forecasting the volatility of bond returns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Explaining the determinants of bond credit ratings used by the ratings agencies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Modelling long-term relationships between prices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382077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1559858"/>
            <a:ext cx="11493334" cy="5005925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Determining the optimal hedge ratio for a spot position in oil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technical trading rules to determine which makes the most money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the hypothesis that earnings or dividend announcements have no effect on stock prices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whether spot or futures markets react more rapidly to news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Forecasting the correlation between the stock indices of two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BFB3C2-FE26-B844-A14E-5600D9C5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235"/>
            <a:ext cx="11222181" cy="1277471"/>
          </a:xfrm>
        </p:spPr>
        <p:txBody>
          <a:bodyPr>
            <a:normAutofit/>
          </a:bodyPr>
          <a:lstStyle/>
          <a:p>
            <a:r>
              <a:rPr lang="en-US" dirty="0"/>
              <a:t>Applications of Financial Econometrics</a:t>
            </a:r>
            <a:br>
              <a:rPr lang="en-US" dirty="0"/>
            </a:br>
            <a:r>
              <a:rPr lang="en-US" sz="2700" dirty="0"/>
              <a:t>(Chris Brooks, 2019)</a:t>
            </a:r>
          </a:p>
        </p:txBody>
      </p:sp>
    </p:spTree>
    <p:extLst>
      <p:ext uri="{BB962C8B-B14F-4D97-AF65-F5344CB8AC3E}">
        <p14:creationId xmlns:p14="http://schemas.microsoft.com/office/powerpoint/2010/main" val="1641084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and 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ML and DL methods </a:t>
            </a:r>
            <a:r>
              <a:rPr lang="en-US" sz="3600" dirty="0"/>
              <a:t>are able to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discover statistical inefficiencies </a:t>
            </a:r>
            <a:r>
              <a:rPr lang="en-US" sz="3600" dirty="0"/>
              <a:t>and even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economic inefficiencies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/>
              <a:t>that are not discoverable by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traditional econometric methods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such as multivariate OLS regression.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996954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48948"/>
          </a:xfrm>
        </p:spPr>
        <p:txBody>
          <a:bodyPr>
            <a:normAutofit/>
          </a:bodyPr>
          <a:lstStyle/>
          <a:p>
            <a:r>
              <a:rPr lang="en-US" dirty="0"/>
              <a:t>Normative Financial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fontScale="92500" lnSpcReduction="20000"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Normative financial theories </a:t>
            </a:r>
            <a:r>
              <a:rPr lang="en-US" sz="3600" dirty="0"/>
              <a:t>mostly rely on assumptions and axioms in combination with deduction as the major analytical method to arrive at their central results.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Expected utility theory (EUT) </a:t>
            </a:r>
            <a:r>
              <a:rPr lang="en-US" sz="3200" dirty="0"/>
              <a:t>assumes that agents have the same utility function no matter what state of the world unfolds and that they maximize expected utility under conditions of uncertainty.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Mean-variance portfolio (MVP) </a:t>
            </a:r>
            <a:r>
              <a:rPr lang="en-US" sz="3200" dirty="0"/>
              <a:t>theory describes how investors should invest under conditions of uncertainty assuming that only the expected return and the expected volatility of a portfolio over one period count.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78587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Financial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 fontScale="92500"/>
          </a:bodyPr>
          <a:lstStyle/>
          <a:p>
            <a:pPr marL="320040" indent="-320040"/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capital asset pricing model (CAPM) </a:t>
            </a:r>
            <a:r>
              <a:rPr lang="en-US" sz="3600" dirty="0"/>
              <a:t>assumes that only the </a:t>
            </a:r>
            <a:r>
              <a:rPr lang="en-US" sz="3600" dirty="0" err="1"/>
              <a:t>nondiversifiable</a:t>
            </a:r>
            <a:r>
              <a:rPr lang="en-US" sz="3600" dirty="0"/>
              <a:t> market risk explains the expected return and the expected volatility of a stock over one period.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Arbitrage pricing theory (APT) </a:t>
            </a:r>
            <a:r>
              <a:rPr lang="en-US" sz="3600" dirty="0"/>
              <a:t>assumes that a number of identifiable risk factors explains the expected return and the expected volatility of a stock over time; admittedly, compared to the other theories, the formulation of APT is rather broad and allows for wide-ranging interpretations.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842399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Econometrics and Regression</a:t>
            </a:r>
            <a:endParaRPr lang="en-US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3F5668-B277-A941-B55E-38021F1F51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4389" y="1460666"/>
                <a:ext cx="11222181" cy="4892633"/>
              </a:xfrm>
            </p:spPr>
            <p:txBody>
              <a:bodyPr>
                <a:normAutofit/>
              </a:bodyPr>
              <a:lstStyle/>
              <a:p>
                <a:pPr marL="320040" indent="-320040"/>
                <a:r>
                  <a:rPr lang="en-US" sz="3600" dirty="0"/>
                  <a:t>One of the major tools in </a:t>
                </a:r>
                <a:r>
                  <a:rPr lang="en-US" sz="3600" dirty="0">
                    <a:solidFill>
                      <a:srgbClr val="C00000"/>
                    </a:solidFill>
                  </a:rPr>
                  <a:t>financial econometrics </a:t>
                </a:r>
                <a:r>
                  <a:rPr lang="en-US" sz="3600" dirty="0"/>
                  <a:t>is </a:t>
                </a:r>
                <a:r>
                  <a:rPr lang="en-US" sz="3600" dirty="0">
                    <a:solidFill>
                      <a:srgbClr val="C00000"/>
                    </a:solidFill>
                  </a:rPr>
                  <a:t>regression</a:t>
                </a:r>
                <a:r>
                  <a:rPr lang="en-US" sz="3600" dirty="0"/>
                  <a:t>, in both its univariate and multivariate forms</a:t>
                </a: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3200" i="1" baseline="-25000" dirty="0">
                  <a:latin typeface="Cambria Math" panose="02040503050406030204" pitchFamily="18" charset="0"/>
                </a:endParaRP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i="1" baseline="-2500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i="1" baseline="-2500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n-US" sz="3600" dirty="0"/>
              </a:p>
              <a:p>
                <a:pPr marL="320040" indent="-320040"/>
                <a:r>
                  <a:rPr lang="en-US" sz="3600" dirty="0">
                    <a:solidFill>
                      <a:srgbClr val="C00000"/>
                    </a:solidFill>
                  </a:rPr>
                  <a:t>Regression</a:t>
                </a:r>
                <a:r>
                  <a:rPr lang="en-US" sz="3600" dirty="0"/>
                  <a:t> is also a central tool in </a:t>
                </a:r>
                <a:r>
                  <a:rPr lang="en-US" sz="3600" dirty="0">
                    <a:solidFill>
                      <a:srgbClr val="C00000"/>
                    </a:solidFill>
                  </a:rPr>
                  <a:t>statistical learning </a:t>
                </a:r>
                <a:r>
                  <a:rPr lang="en-US" sz="3600" dirty="0"/>
                  <a:t>in general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3F5668-B277-A941-B55E-38021F1F51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4389" y="1460666"/>
                <a:ext cx="11222181" cy="4892633"/>
              </a:xfrm>
              <a:blipFill>
                <a:blip r:embed="rId2"/>
                <a:stretch>
                  <a:fillRect l="-1584" t="-2073" r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26169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43AAD-D162-E940-961F-946001F9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CAPM and APT</a:t>
            </a:r>
            <a:br>
              <a:rPr lang="en-US" dirty="0"/>
            </a:br>
            <a:r>
              <a:rPr lang="en-US" dirty="0"/>
              <a:t>OLS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EEA9F-26BB-C84F-82D0-8D3408DC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841174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Both the </a:t>
            </a:r>
            <a:r>
              <a:rPr lang="en-US" sz="3600" dirty="0">
                <a:solidFill>
                  <a:srgbClr val="C00000"/>
                </a:solidFill>
              </a:rPr>
              <a:t>CAPM</a:t>
            </a:r>
            <a:r>
              <a:rPr lang="en-US" sz="3600" dirty="0"/>
              <a:t> and the </a:t>
            </a:r>
            <a:r>
              <a:rPr lang="en-US" sz="3600" dirty="0">
                <a:solidFill>
                  <a:srgbClr val="C00000"/>
                </a:solidFill>
              </a:rPr>
              <a:t>APT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relate the </a:t>
            </a:r>
            <a:r>
              <a:rPr lang="en-US" sz="3600" dirty="0">
                <a:solidFill>
                  <a:schemeClr val="accent1"/>
                </a:solidFill>
              </a:rPr>
              <a:t>output variables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/>
              <a:t>with the relevant </a:t>
            </a:r>
            <a:r>
              <a:rPr lang="en-US" sz="3600" dirty="0">
                <a:solidFill>
                  <a:schemeClr val="accent1"/>
                </a:solidFill>
              </a:rPr>
              <a:t>input factors </a:t>
            </a:r>
            <a:r>
              <a:rPr lang="en-US" sz="3600" dirty="0"/>
              <a:t>in </a:t>
            </a:r>
            <a:r>
              <a:rPr lang="en-US" sz="3600" dirty="0">
                <a:solidFill>
                  <a:schemeClr val="accent1"/>
                </a:solidFill>
              </a:rPr>
              <a:t>linear</a:t>
            </a:r>
            <a:r>
              <a:rPr lang="en-US" sz="3600" dirty="0"/>
              <a:t> fashion. </a:t>
            </a:r>
          </a:p>
          <a:p>
            <a:r>
              <a:rPr lang="en-US" sz="3600" dirty="0"/>
              <a:t>From an econometric point of view, </a:t>
            </a:r>
            <a:br>
              <a:rPr lang="en-US" sz="3600" dirty="0"/>
            </a:br>
            <a:r>
              <a:rPr lang="en-US" sz="3600" dirty="0"/>
              <a:t>both models are implemented based on </a:t>
            </a:r>
            <a:br>
              <a:rPr lang="en-US" sz="3600" dirty="0"/>
            </a:br>
            <a:r>
              <a:rPr lang="en-US" sz="3600" dirty="0"/>
              <a:t>linear </a:t>
            </a:r>
            <a:r>
              <a:rPr lang="en-US" sz="3600" dirty="0">
                <a:solidFill>
                  <a:srgbClr val="C00000"/>
                </a:solidFill>
              </a:rPr>
              <a:t>ordinary least-squares (OLS) regression</a:t>
            </a:r>
            <a:r>
              <a:rPr lang="en-US" sz="3600" dirty="0"/>
              <a:t>. </a:t>
            </a:r>
          </a:p>
          <a:p>
            <a:r>
              <a:rPr lang="en-US" sz="3600" dirty="0">
                <a:solidFill>
                  <a:srgbClr val="C00000"/>
                </a:solidFill>
              </a:rPr>
              <a:t>CAPM</a:t>
            </a:r>
            <a:r>
              <a:rPr lang="en-US" sz="3600" dirty="0"/>
              <a:t>: univariate linear OLS regression</a:t>
            </a:r>
          </a:p>
          <a:p>
            <a:r>
              <a:rPr lang="en-US" sz="3600" dirty="0">
                <a:solidFill>
                  <a:srgbClr val="C00000"/>
                </a:solidFill>
              </a:rPr>
              <a:t>APT</a:t>
            </a:r>
            <a:r>
              <a:rPr lang="en-US" sz="3600" dirty="0"/>
              <a:t>: multivariate OLS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9A7C-8E44-2743-BBE2-E24EBB06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9B30CC-A3BB-EF40-8F1E-8D12DE0EBF20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596019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2022/09/13  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  2022/09/20  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/>
              <a:t>3   2022/09/27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2022/10/04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2022/10/11   Case Study on AI in Finance and Quantitative Analysis I </a:t>
            </a:r>
          </a:p>
          <a:p>
            <a:pPr marL="0" indent="0">
              <a:buNone/>
            </a:pPr>
            <a:r>
              <a:rPr lang="en-US" sz="2800" dirty="0"/>
              <a:t>6   2022/10/18   Finance Theory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DF4C7E-97B4-C245-A1F2-EC7504A75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690" y="1450180"/>
            <a:ext cx="8524710" cy="5112063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44102A-2192-654B-936D-3D70F9B2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68" y="1450181"/>
            <a:ext cx="8524710" cy="51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2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0748B2-FC5C-B04A-B5B3-5C1BE112E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200" y="1487503"/>
            <a:ext cx="8184558" cy="4900140"/>
          </a:xfrm>
        </p:spPr>
      </p:pic>
    </p:spTree>
    <p:extLst>
      <p:ext uri="{BB962C8B-B14F-4D97-AF65-F5344CB8AC3E}">
        <p14:creationId xmlns:p14="http://schemas.microsoft.com/office/powerpoint/2010/main" val="336978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3184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07963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88409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352019" y="6571720"/>
            <a:ext cx="95599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Pomares-Quimbaya (2020), "Stock Market Movement Forecast: A Systematic Review."  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018" y="56362"/>
            <a:ext cx="9559971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ML 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12" y="1220356"/>
            <a:ext cx="9559972" cy="53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6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 lnSpcReduction="10000"/>
          </a:bodyPr>
          <a:lstStyle/>
          <a:p>
            <a:pPr marL="320040" indent="-320040"/>
            <a:r>
              <a:rPr lang="en-US" sz="3600" dirty="0"/>
              <a:t>Learning</a:t>
            </a:r>
          </a:p>
          <a:p>
            <a:pPr marL="320040" indent="-320040"/>
            <a:r>
              <a:rPr lang="en-US" sz="3600" dirty="0"/>
              <a:t>Data: Features, Labels</a:t>
            </a:r>
          </a:p>
          <a:p>
            <a:pPr marL="320040" indent="-320040"/>
            <a:r>
              <a:rPr lang="en-US" sz="3600" dirty="0"/>
              <a:t>Success (Loss Function): MSE</a:t>
            </a:r>
          </a:p>
          <a:p>
            <a:pPr marL="320040" indent="-320040"/>
            <a:r>
              <a:rPr lang="en-US" sz="3600" dirty="0"/>
              <a:t>Capacity (Model Fit)</a:t>
            </a:r>
          </a:p>
          <a:p>
            <a:pPr marL="320040" indent="-320040"/>
            <a:r>
              <a:rPr lang="en-US" sz="3600" dirty="0"/>
              <a:t>Evaluation</a:t>
            </a:r>
          </a:p>
          <a:p>
            <a:pPr marL="320040" indent="-320040"/>
            <a:r>
              <a:rPr lang="en-US" sz="3600" dirty="0"/>
              <a:t>Bias and variance</a:t>
            </a:r>
          </a:p>
          <a:p>
            <a:pPr marL="320040" indent="-320040"/>
            <a:r>
              <a:rPr lang="en-US" sz="3600" dirty="0"/>
              <a:t>Cross-validation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94920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</a:t>
            </a:r>
            <a:br>
              <a:rPr lang="en-US" dirty="0"/>
            </a:br>
            <a:r>
              <a:rPr lang="en-US" dirty="0"/>
              <a:t>(Mitchell, 1997)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A computer program is said </a:t>
            </a:r>
            <a:br>
              <a:rPr lang="en-US" sz="3600" dirty="0"/>
            </a:br>
            <a:r>
              <a:rPr lang="en-US" sz="3600" dirty="0"/>
              <a:t>to </a:t>
            </a:r>
            <a:r>
              <a:rPr lang="en-US" sz="3600" dirty="0">
                <a:solidFill>
                  <a:srgbClr val="C00000"/>
                </a:solidFill>
              </a:rPr>
              <a:t>learn</a:t>
            </a:r>
            <a:r>
              <a:rPr lang="en-US" sz="3600" dirty="0"/>
              <a:t> from </a:t>
            </a:r>
            <a:r>
              <a:rPr lang="en-US" sz="3600" dirty="0">
                <a:solidFill>
                  <a:srgbClr val="C00000"/>
                </a:solidFill>
              </a:rPr>
              <a:t>experience 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with respect to some class of tasks T </a:t>
            </a:r>
            <a:br>
              <a:rPr lang="en-US" sz="3600" dirty="0"/>
            </a:b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performance measure P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if its performance at tasks in T, </a:t>
            </a:r>
            <a:br>
              <a:rPr lang="en-US" sz="3600" dirty="0"/>
            </a:br>
            <a:r>
              <a:rPr lang="en-US" sz="3600" dirty="0"/>
              <a:t>as measured by P, </a:t>
            </a:r>
            <a:br>
              <a:rPr lang="en-US" sz="3600" dirty="0"/>
            </a:br>
            <a:r>
              <a:rPr lang="en-US" sz="3600" dirty="0"/>
              <a:t>improves with experience 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10495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2022/10/25  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2022/11/01   Midterm Project Report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9   2022/11/08   Financial Econometrics and Machine Learning </a:t>
            </a:r>
          </a:p>
          <a:p>
            <a:pPr marL="0" indent="0">
              <a:buNone/>
            </a:pPr>
            <a:r>
              <a:rPr lang="en-US" sz="2800" dirty="0"/>
              <a:t>10   2022/11/15   AI-First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 2022/11/22   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2022/11/29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064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058119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5BA4-0099-D97F-BB49-AD1872F9D692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1560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1801F0-B477-6EA9-EC9F-925E90A9B8AC}"/>
              </a:ext>
            </a:extLst>
          </p:cNvPr>
          <p:cNvSpPr/>
          <p:nvPr/>
        </p:nvSpPr>
        <p:spPr>
          <a:xfrm>
            <a:off x="368491" y="2483018"/>
            <a:ext cx="9062112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63041-F70A-3434-1C48-B8C7A1116014}"/>
              </a:ext>
            </a:extLst>
          </p:cNvPr>
          <p:cNvSpPr txBox="1"/>
          <p:nvPr/>
        </p:nvSpPr>
        <p:spPr>
          <a:xfrm>
            <a:off x="415737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4B35A-DFB6-7673-A916-EF1D7E83E53A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8013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8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130628"/>
            <a:ext cx="8229600" cy="99172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28569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9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BD64-1226-BFE6-2A9C-339A3867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47248"/>
          </a:xfrm>
        </p:spPr>
        <p:txBody>
          <a:bodyPr/>
          <a:lstStyle/>
          <a:p>
            <a:r>
              <a:rPr lang="en-US" dirty="0"/>
              <a:t>The Theory of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AC162-BE80-D93B-0AA8-CA6FD5BE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68962"/>
            <a:ext cx="11222181" cy="52932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can we be sure that our </a:t>
            </a:r>
            <a:r>
              <a:rPr lang="en-US" dirty="0">
                <a:solidFill>
                  <a:srgbClr val="C00000"/>
                </a:solidFill>
              </a:rPr>
              <a:t>learned hypothesis </a:t>
            </a:r>
            <a:r>
              <a:rPr lang="en-US" dirty="0"/>
              <a:t>will </a:t>
            </a:r>
            <a:r>
              <a:rPr lang="en-US" dirty="0">
                <a:solidFill>
                  <a:srgbClr val="C00000"/>
                </a:solidFill>
              </a:rPr>
              <a:t>predict</a:t>
            </a:r>
            <a:r>
              <a:rPr lang="en-US" dirty="0"/>
              <a:t> well for previously unseen inputs? </a:t>
            </a:r>
          </a:p>
          <a:p>
            <a:pPr lvl="1"/>
            <a:r>
              <a:rPr lang="en-US" dirty="0"/>
              <a:t>How do we know that the </a:t>
            </a:r>
            <a:r>
              <a:rPr lang="en-US" dirty="0">
                <a:solidFill>
                  <a:srgbClr val="C00000"/>
                </a:solidFill>
              </a:rPr>
              <a:t>hypothesis</a:t>
            </a:r>
            <a:r>
              <a:rPr lang="en-US" dirty="0"/>
              <a:t>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is close to the </a:t>
            </a:r>
            <a:r>
              <a:rPr lang="en-US" dirty="0">
                <a:solidFill>
                  <a:srgbClr val="C00000"/>
                </a:solidFill>
              </a:rPr>
              <a:t>target function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b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>if we don’t know what is? </a:t>
            </a:r>
          </a:p>
          <a:p>
            <a:r>
              <a:rPr lang="en-US" dirty="0"/>
              <a:t>How many </a:t>
            </a:r>
            <a:r>
              <a:rPr lang="en-US" dirty="0">
                <a:solidFill>
                  <a:srgbClr val="C00000"/>
                </a:solidFill>
              </a:rPr>
              <a:t>examples</a:t>
            </a:r>
            <a:r>
              <a:rPr lang="en-US" dirty="0"/>
              <a:t> do we need to get a good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?</a:t>
            </a:r>
          </a:p>
          <a:p>
            <a:r>
              <a:rPr lang="en-US" dirty="0"/>
              <a:t>What </a:t>
            </a:r>
            <a:r>
              <a:rPr lang="en-US" dirty="0">
                <a:solidFill>
                  <a:srgbClr val="C00000"/>
                </a:solidFill>
              </a:rPr>
              <a:t>hypothesis space</a:t>
            </a:r>
            <a:r>
              <a:rPr lang="en-US" dirty="0"/>
              <a:t> should we use? </a:t>
            </a:r>
          </a:p>
          <a:p>
            <a:r>
              <a:rPr lang="en-US" dirty="0"/>
              <a:t>If the hypothesis space is very complex, </a:t>
            </a:r>
            <a:br>
              <a:rPr lang="en-US" dirty="0"/>
            </a:br>
            <a:r>
              <a:rPr lang="en-US" dirty="0"/>
              <a:t>can we even find the best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or do we have to settle for a </a:t>
            </a:r>
            <a:r>
              <a:rPr lang="en-US" dirty="0">
                <a:solidFill>
                  <a:srgbClr val="C00000"/>
                </a:solidFill>
              </a:rPr>
              <a:t>local maximum</a:t>
            </a:r>
            <a:r>
              <a:rPr lang="en-US" dirty="0"/>
              <a:t>? </a:t>
            </a:r>
          </a:p>
          <a:p>
            <a:r>
              <a:rPr lang="en-US" dirty="0"/>
              <a:t>How </a:t>
            </a:r>
            <a:r>
              <a:rPr lang="en-US" dirty="0">
                <a:solidFill>
                  <a:srgbClr val="C00000"/>
                </a:solidFill>
              </a:rPr>
              <a:t>complex</a:t>
            </a:r>
            <a:r>
              <a:rPr lang="en-US" dirty="0"/>
              <a:t> should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/>
              <a:t>be? </a:t>
            </a:r>
          </a:p>
          <a:p>
            <a:r>
              <a:rPr lang="en-US" dirty="0"/>
              <a:t>How do we avoid </a:t>
            </a:r>
            <a:r>
              <a:rPr lang="en-US" dirty="0">
                <a:solidFill>
                  <a:srgbClr val="C00000"/>
                </a:solidFill>
              </a:rPr>
              <a:t>overfitting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0BFDA-38E8-2AC6-F712-63E24457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05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Regression Weight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A7BB-22E0-194D-AF10-63B0C2D7D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1" y="2734296"/>
            <a:ext cx="8703630" cy="321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EF7E-8B1A-1A48-96A9-762574F83312}"/>
              </a:ext>
            </a:extLst>
          </p:cNvPr>
          <p:cNvSpPr txBox="1"/>
          <p:nvPr/>
        </p:nvSpPr>
        <p:spPr>
          <a:xfrm>
            <a:off x="2054197" y="943560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307DD-91E1-2D43-85AA-AFB818609DDD}"/>
              </a:ext>
            </a:extLst>
          </p:cNvPr>
          <p:cNvSpPr txBox="1"/>
          <p:nvPr/>
        </p:nvSpPr>
        <p:spPr>
          <a:xfrm>
            <a:off x="5992657" y="5984774"/>
            <a:ext cx="450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 for Weights (w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20028-7E1A-0B42-98D9-3F1BC5A03D3D}"/>
              </a:ext>
            </a:extLst>
          </p:cNvPr>
          <p:cNvSpPr txBox="1"/>
          <p:nvPr/>
        </p:nvSpPr>
        <p:spPr>
          <a:xfrm>
            <a:off x="2652734" y="5991672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0.232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+ 246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39CF-4A62-9245-AA36-3CF5D2F15CDB}"/>
              </a:ext>
            </a:extLst>
          </p:cNvPr>
          <p:cNvSpPr txBox="1"/>
          <p:nvPr/>
        </p:nvSpPr>
        <p:spPr>
          <a:xfrm>
            <a:off x="6254891" y="245638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argmin</a:t>
            </a:r>
            <a:r>
              <a:rPr lang="en-US" sz="3200" b="1" i="1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Loss(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baseline="-25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baseline="-25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5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2022/12/06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 </a:t>
            </a:r>
          </a:p>
          <a:p>
            <a:pPr marL="0" indent="0">
              <a:buNone/>
            </a:pPr>
            <a:r>
              <a:rPr lang="en-US" sz="2800" dirty="0"/>
              <a:t>14   2022/12/13  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    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2022/12/20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2022/12/27   Final Project Report II </a:t>
            </a:r>
          </a:p>
          <a:p>
            <a:pPr marL="0" indent="0">
              <a:buNone/>
            </a:pPr>
            <a:r>
              <a:rPr lang="en-US" sz="2800" dirty="0"/>
              <a:t>17   2023/01/03   Self-learning </a:t>
            </a:r>
          </a:p>
          <a:p>
            <a:pPr marL="0" indent="0">
              <a:buNone/>
            </a:pPr>
            <a:r>
              <a:rPr lang="en-US" sz="2800" dirty="0"/>
              <a:t>18   2023/01/10   Self-learning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The measure of success for estimation problems</a:t>
            </a:r>
          </a:p>
          <a:p>
            <a:pPr marL="777240" lvl="1" indent="-320040"/>
            <a:r>
              <a:rPr lang="en-US" sz="3600" dirty="0"/>
              <a:t>mean-squared error (MSE)</a:t>
            </a:r>
          </a:p>
          <a:p>
            <a:pPr marL="320040" indent="-320040"/>
            <a:r>
              <a:rPr lang="en-US" sz="3600" dirty="0"/>
              <a:t>Classification problems</a:t>
            </a:r>
          </a:p>
          <a:p>
            <a:pPr marL="777240" lvl="1" indent="-320040"/>
            <a:r>
              <a:rPr lang="en-US" sz="3600" dirty="0"/>
              <a:t>accuracy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952776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610436" y="274639"/>
            <a:ext cx="9116704" cy="6034087"/>
          </a:xfrm>
        </p:spPr>
        <p:txBody>
          <a:bodyPr/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Evaluation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(Accuracy of Classification Model)</a:t>
            </a:r>
            <a:br>
              <a:rPr lang="zh-TW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1C03D0-3D11-0741-A368-0A870C1544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18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D4E-6304-2A42-AD87-543D250C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1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4F0-0521-B248-A146-43952868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003" y="1268761"/>
            <a:ext cx="9812740" cy="525070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8AF6-D731-9C43-BC50-61B5C73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E00B1A-2816-6643-A846-D5D7E836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179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6383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709467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13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57E3B52-ECAF-CB28-152C-5D325E56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6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 dirty="0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632147-9411-F630-ADCB-F8F10A59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1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571F66-CFBE-B72D-FD34-E4871041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54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85568"/>
            <a:ext cx="11095630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Confusion Matrix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Tabulation of Two-Class Classification Results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B526-9514-DC4D-A1ED-D31A751C8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99" y="1750667"/>
            <a:ext cx="4502276" cy="4478071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EAF8248-1688-084E-8F22-A7FE5BDB33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0650" y="3142456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74800" imgH="355600" progId="Equation.3">
                  <p:embed/>
                </p:oleObj>
              </mc:Choice>
              <mc:Fallback>
                <p:oleObj name="Equation" r:id="rId3" imgW="1574800" imgH="355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8EAF8248-1688-084E-8F22-A7FE5BDB33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3142456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9F439B2-79F7-854C-A5F0-B957A12DA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4133056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9F439B2-79F7-854C-A5F0-B957A12DA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133056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0CBB13B-0002-BE4C-ADBA-6F936A4D0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2134394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40CBB13B-0002-BE4C-ADBA-6F936A4D05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134394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4ADB1A2D-3205-854F-B6B3-09F597F20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6" y="5199856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4ADB1A2D-3205-854F-B6B3-09F597F204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6" y="5199856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56543343-D000-9342-ACB5-A0507788BD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2188" y="5199856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56543343-D000-9342-ACB5-A0507788BD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5199856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866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84785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5519739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3236550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Econometrics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and 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1722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96" y="73352"/>
            <a:ext cx="11213432" cy="1152128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3" y="1346830"/>
            <a:ext cx="10081623" cy="525082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067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51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77" y="2188623"/>
            <a:ext cx="11073245" cy="38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20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38973-BC41-A747-841C-8D9C620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13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6475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600" imgH="355600" progId="Equation.3">
                  <p:embed/>
                </p:oleObj>
              </mc:Choice>
              <mc:Fallback>
                <p:oleObj name="Equation" r:id="rId4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6394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688367" imgH="355446" progId="Equation.3">
                  <p:embed/>
                </p:oleObj>
              </mc:Choice>
              <mc:Fallback>
                <p:oleObj name="方程式" r:id="rId6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6465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600" imgH="330200" progId="Equation.3">
                  <p:embed/>
                </p:oleObj>
              </mc:Choice>
              <mc:Fallback>
                <p:oleObj name="Equation" r:id="rId8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900" imgH="355600" progId="Equation.3">
                  <p:embed/>
                </p:oleObj>
              </mc:Choice>
              <mc:Fallback>
                <p:oleObj name="Equation" r:id="rId10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641600" imgH="393700" progId="Equation.3">
                  <p:embed/>
                </p:oleObj>
              </mc:Choice>
              <mc:Fallback>
                <p:oleObj name="方程式" r:id="rId12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1830389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1955800" imgH="393700" progId="Equation.3">
                  <p:embed/>
                </p:oleObj>
              </mc:Choice>
              <mc:Fallback>
                <p:oleObj name="方程式" r:id="rId15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9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1811339" y="5076826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2705100" imgH="393700" progId="Equation.3">
                  <p:embed/>
                </p:oleObj>
              </mc:Choice>
              <mc:Fallback>
                <p:oleObj name="方程式" r:id="rId17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076826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1820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857500" imgH="393700" progId="Equation.3">
                  <p:embed/>
                </p:oleObj>
              </mc:Choice>
              <mc:Fallback>
                <p:oleObj name="Equation" r:id="rId19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1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530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41600" imgH="393700" progId="Equation.3">
                  <p:embed/>
                </p:oleObj>
              </mc:Choice>
              <mc:Fallback>
                <p:oleObj name="Equation" r:id="rId6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1843088" y="5018089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145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6186488" y="1874839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30400" imgH="393700" progId="Equation.3">
                  <p:embed/>
                </p:oleObj>
              </mc:Choice>
              <mc:Fallback>
                <p:oleObj name="方程式" r:id="rId2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1874839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1811339" y="5815014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705100" imgH="393700" progId="Equation.3">
                  <p:embed/>
                </p:oleObj>
              </mc:Choice>
              <mc:Fallback>
                <p:oleObj name="方程式" r:id="rId5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815014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1793876" y="6315076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57500" imgH="393700" progId="Equation.3">
                  <p:embed/>
                </p:oleObj>
              </mc:Choice>
              <mc:Fallback>
                <p:oleObj name="Equation" r:id="rId7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6" y="6315076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1733551" y="4379914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3776664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3830639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602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6988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600" imgH="330200" progId="Equation.3">
                  <p:embed/>
                </p:oleObj>
              </mc:Choice>
              <mc:Fallback>
                <p:oleObj name="Equation" r:id="rId2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6713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5883276" y="4011614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5962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5970588" y="1773239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6118226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12900" imgH="419100" progId="Equation.3">
                  <p:embed/>
                </p:oleObj>
              </mc:Choice>
              <mc:Fallback>
                <p:oleObj name="Equation" r:id="rId6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8226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1524001" y="1296989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8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5897564" y="1835151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5878514" y="273051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25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1890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1811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1811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1811338" y="3709989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1811339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1811339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3914776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6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3614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7610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6054725" y="3971926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4470401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5026026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12900" imgH="419100" progId="Equation.3">
                  <p:embed/>
                </p:oleObj>
              </mc:Choice>
              <mc:Fallback>
                <p:oleObj name="方程式" r:id="rId7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6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4387850" y="5991226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688367" imgH="355446" progId="Equation.3">
                  <p:embed/>
                </p:oleObj>
              </mc:Choice>
              <mc:Fallback>
                <p:oleObj name="方程式" r:id="rId9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850" y="5991226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7024688" y="2798764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2705100" imgH="393700" progId="Equation.3">
                  <p:embed/>
                </p:oleObj>
              </mc:Choice>
              <mc:Fallback>
                <p:oleObj name="方程式" r:id="rId11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4688" y="2798764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3549651" y="3289301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857500" imgH="393700" progId="Equation.3">
                  <p:embed/>
                </p:oleObj>
              </mc:Choice>
              <mc:Fallback>
                <p:oleObj name="Equation" r:id="rId13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51" y="3289301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7737475" y="731839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1858963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1789113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722439" y="3748089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1743076" y="2870201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12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2178051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2097089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2097089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2097088" y="3709989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2097089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2097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2147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2078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6467476" y="614364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6399214" y="568326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2149476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6424614" y="3535364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741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2278064" y="166689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2249489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2239963" y="611189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2170113" y="565151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6465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6396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2138363" y="3498851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6445251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8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9280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84664"/>
            <a:ext cx="11222181" cy="5134896"/>
          </a:xfrm>
        </p:spPr>
        <p:txBody>
          <a:bodyPr>
            <a:normAutofit fontScale="92500" lnSpcReduction="20000"/>
          </a:bodyPr>
          <a:lstStyle/>
          <a:p>
            <a:pPr indent="-411480"/>
            <a:r>
              <a:rPr lang="en-US" sz="4400" dirty="0"/>
              <a:t>Financial Econometrics</a:t>
            </a:r>
          </a:p>
          <a:p>
            <a:pPr lvl="1" indent="-411480"/>
            <a:r>
              <a:rPr lang="en-US" sz="4000" dirty="0"/>
              <a:t>Financial Theories</a:t>
            </a:r>
          </a:p>
          <a:p>
            <a:pPr lvl="1" indent="-411480"/>
            <a:r>
              <a:rPr lang="en-US" sz="4000" dirty="0"/>
              <a:t>OLS Regression</a:t>
            </a:r>
          </a:p>
          <a:p>
            <a:pPr indent="-411480"/>
            <a:r>
              <a:rPr lang="en-US" sz="4400" dirty="0"/>
              <a:t>Machine Learning</a:t>
            </a:r>
          </a:p>
          <a:p>
            <a:pPr lvl="1" indent="-411480"/>
            <a:r>
              <a:rPr lang="en-US" sz="4000" dirty="0"/>
              <a:t>Learning</a:t>
            </a:r>
          </a:p>
          <a:p>
            <a:pPr lvl="1" indent="-411480"/>
            <a:r>
              <a:rPr lang="en-US" sz="4000" dirty="0"/>
              <a:t>Evaluation</a:t>
            </a:r>
          </a:p>
          <a:p>
            <a:pPr lvl="1" indent="-411480"/>
            <a:r>
              <a:rPr lang="en-US" sz="4000" dirty="0"/>
              <a:t>Bias and variance</a:t>
            </a:r>
          </a:p>
          <a:p>
            <a:pPr lvl="1" indent="-411480"/>
            <a:r>
              <a:rPr lang="en-US" sz="4000" dirty="0"/>
              <a:t>Cross-validation</a:t>
            </a:r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02790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EUR/USD exchange rate as time series </a:t>
            </a:r>
            <a:br>
              <a:rPr lang="en-US" dirty="0"/>
            </a:br>
            <a:r>
              <a:rPr lang="en-US" dirty="0"/>
              <a:t>(monthly)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D1463A-6E77-8A4C-8B65-5C9BB2801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984" y="1614488"/>
            <a:ext cx="7464045" cy="4738687"/>
          </a:xfrm>
        </p:spPr>
      </p:pic>
    </p:spTree>
    <p:extLst>
      <p:ext uri="{BB962C8B-B14F-4D97-AF65-F5344CB8AC3E}">
        <p14:creationId xmlns:p14="http://schemas.microsoft.com/office/powerpoint/2010/main" val="21142967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/>
          </a:bodyPr>
          <a:lstStyle/>
          <a:p>
            <a:r>
              <a:rPr lang="en-US" dirty="0"/>
              <a:t>Sample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6C1A1B-6894-974E-985D-3DF293C84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740" y="1614488"/>
            <a:ext cx="7574533" cy="4738687"/>
          </a:xfrm>
        </p:spPr>
      </p:pic>
    </p:spTree>
    <p:extLst>
      <p:ext uri="{BB962C8B-B14F-4D97-AF65-F5344CB8AC3E}">
        <p14:creationId xmlns:p14="http://schemas.microsoft.com/office/powerpoint/2010/main" val="5752252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/>
          </a:bodyPr>
          <a:lstStyle/>
          <a:p>
            <a:r>
              <a:rPr lang="en-US" dirty="0"/>
              <a:t>Sample data and cubic regression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D04935-375E-894A-91B4-3CC38FC89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18636458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data and neural network approximation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02AB4F-9882-B547-8AF8-AA1AE174A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42175763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MSE values against number of training epochs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AB85BF-963C-E549-A9A7-337F144F0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206" y="1615281"/>
            <a:ext cx="7975600" cy="4737100"/>
          </a:xfrm>
        </p:spPr>
      </p:pic>
    </p:spTree>
    <p:extLst>
      <p:ext uri="{BB962C8B-B14F-4D97-AF65-F5344CB8AC3E}">
        <p14:creationId xmlns:p14="http://schemas.microsoft.com/office/powerpoint/2010/main" val="29248928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Regression lines for different highest degrees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539D92-E402-9348-97F2-438E19C82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14419468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data and DNN approximation </a:t>
            </a:r>
            <a:br>
              <a:rPr lang="en-US" dirty="0"/>
            </a:br>
            <a:r>
              <a:rPr lang="en-US" dirty="0"/>
              <a:t>(higher capacity)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F2D4E1-6BC9-1C46-BA4C-7E0BCEE05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28275733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data </a:t>
            </a:r>
            <a:br>
              <a:rPr lang="en-US" dirty="0"/>
            </a:br>
            <a:r>
              <a:rPr lang="en-US" dirty="0"/>
              <a:t>including regression 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E3CB19-C161-A146-A777-AAED23C4E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3503" y="1614488"/>
            <a:ext cx="6145007" cy="4738687"/>
          </a:xfrm>
        </p:spPr>
      </p:pic>
    </p:spTree>
    <p:extLst>
      <p:ext uri="{BB962C8B-B14F-4D97-AF65-F5344CB8AC3E}">
        <p14:creationId xmlns:p14="http://schemas.microsoft.com/office/powerpoint/2010/main" val="12331197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data </a:t>
            </a:r>
            <a:br>
              <a:rPr lang="en-US" dirty="0"/>
            </a:br>
            <a:r>
              <a:rPr lang="en-US" dirty="0"/>
              <a:t>including DNN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E711F9-BCC9-6D49-A533-D41FDDBA0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835" y="1614488"/>
            <a:ext cx="6216342" cy="4738687"/>
          </a:xfrm>
        </p:spPr>
      </p:pic>
    </p:spTree>
    <p:extLst>
      <p:ext uri="{BB962C8B-B14F-4D97-AF65-F5344CB8AC3E}">
        <p14:creationId xmlns:p14="http://schemas.microsoft.com/office/powerpoint/2010/main" val="36613251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MSE values for DNN model </a:t>
            </a:r>
            <a:br>
              <a:rPr lang="en-US" dirty="0"/>
            </a:br>
            <a:r>
              <a:rPr lang="en-US" dirty="0"/>
              <a:t>on the training and validation data 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F6A919-72A0-AB44-B807-5DD62DF86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206" y="1634331"/>
            <a:ext cx="7975600" cy="4699000"/>
          </a:xfrm>
        </p:spPr>
      </p:pic>
    </p:spTree>
    <p:extLst>
      <p:ext uri="{BB962C8B-B14F-4D97-AF65-F5344CB8AC3E}">
        <p14:creationId xmlns:p14="http://schemas.microsoft.com/office/powerpoint/2010/main" val="78276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Econometrics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53320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Test data and predictions </a:t>
            </a:r>
            <a:br>
              <a:rPr lang="en-US" dirty="0"/>
            </a:br>
            <a:r>
              <a:rPr lang="en-US" dirty="0"/>
              <a:t>from OLS regression and the DNN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5A64E7-1849-DD4A-87B6-AA5975304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056" y="1723231"/>
            <a:ext cx="7835900" cy="4521200"/>
          </a:xfrm>
        </p:spPr>
      </p:pic>
    </p:spTree>
    <p:extLst>
      <p:ext uri="{BB962C8B-B14F-4D97-AF65-F5344CB8AC3E}">
        <p14:creationId xmlns:p14="http://schemas.microsoft.com/office/powerpoint/2010/main" val="19459612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High bias and high variance OLS regression 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D979B4-5F6C-D944-92BC-8F055E312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16881"/>
            <a:ext cx="7658100" cy="4533900"/>
          </a:xfrm>
        </p:spPr>
      </p:pic>
    </p:spTree>
    <p:extLst>
      <p:ext uri="{BB962C8B-B14F-4D97-AF65-F5344CB8AC3E}">
        <p14:creationId xmlns:p14="http://schemas.microsoft.com/office/powerpoint/2010/main" val="20513468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4159889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3238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53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920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8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34790"/>
          </a:xfrm>
        </p:spPr>
        <p:txBody>
          <a:bodyPr/>
          <a:lstStyle/>
          <a:p>
            <a:r>
              <a:rPr lang="en-US" dirty="0"/>
              <a:t>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69895"/>
            <a:ext cx="11222181" cy="5183405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The discipline at the intersection of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mathematics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statistics</a:t>
            </a:r>
            <a:r>
              <a:rPr lang="en-US" sz="3600" dirty="0"/>
              <a:t>, and </a:t>
            </a:r>
            <a:r>
              <a:rPr lang="en-US" sz="3600" dirty="0">
                <a:solidFill>
                  <a:srgbClr val="C00000"/>
                </a:solidFill>
              </a:rPr>
              <a:t>finance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that applies such methods to </a:t>
            </a:r>
            <a:r>
              <a:rPr lang="en-US" sz="3600" dirty="0">
                <a:solidFill>
                  <a:schemeClr val="accent1"/>
                </a:solidFill>
              </a:rPr>
              <a:t>financial market data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/>
              <a:t>is typically called </a:t>
            </a:r>
            <a:r>
              <a:rPr lang="en-US" sz="3600" dirty="0">
                <a:solidFill>
                  <a:srgbClr val="FF0000"/>
                </a:solidFill>
              </a:rPr>
              <a:t>financial econometrics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049EA5-1272-9649-9EE9-E87950B79AF0}"/>
              </a:ext>
            </a:extLst>
          </p:cNvPr>
          <p:cNvSpPr/>
          <p:nvPr/>
        </p:nvSpPr>
        <p:spPr>
          <a:xfrm>
            <a:off x="3260676" y="4425295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Mathematics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372378-3D1B-B742-929D-F9A18A2FA494}"/>
              </a:ext>
            </a:extLst>
          </p:cNvPr>
          <p:cNvSpPr/>
          <p:nvPr/>
        </p:nvSpPr>
        <p:spPr>
          <a:xfrm>
            <a:off x="5755484" y="4443224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1BC4F5-31F3-3247-AED0-7FE234568FD9}"/>
              </a:ext>
            </a:extLst>
          </p:cNvPr>
          <p:cNvSpPr/>
          <p:nvPr/>
        </p:nvSpPr>
        <p:spPr>
          <a:xfrm>
            <a:off x="4508080" y="3441984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Finance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57D3F-1889-C842-8952-AC59221DDFB1}"/>
              </a:ext>
            </a:extLst>
          </p:cNvPr>
          <p:cNvSpPr txBox="1"/>
          <p:nvPr/>
        </p:nvSpPr>
        <p:spPr>
          <a:xfrm>
            <a:off x="4486132" y="4633041"/>
            <a:ext cx="26452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Financial Econometrics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398983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167F0-3721-DF47-BB21-64BFA1FFF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15" y="662844"/>
            <a:ext cx="10632757" cy="581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80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4EBBC-766E-D548-ADA7-1AD71B4CB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55" y="620264"/>
            <a:ext cx="10859678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80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F8967-8DCA-1E4B-A032-552FD0B03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99" y="645199"/>
            <a:ext cx="10843647" cy="591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539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C50D5-2C79-1344-9758-9163A8682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75" y="613238"/>
            <a:ext cx="10698037" cy="58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090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68087-2521-AF4C-9462-31B089E6E24B}"/>
              </a:ext>
            </a:extLst>
          </p:cNvPr>
          <p:cNvSpPr txBox="1"/>
          <p:nvPr/>
        </p:nvSpPr>
        <p:spPr>
          <a:xfrm>
            <a:off x="211611" y="909237"/>
            <a:ext cx="10217687" cy="535531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create_dnn_model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 Function to create 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Keras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DNN model.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Parameters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==========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hl: int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number of hidden layers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hu: int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number of hidden units (per layer)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pPr lvl="1"/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_ 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(hl):</a:t>
            </a:r>
          </a:p>
          <a:p>
            <a:pPr lvl="2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(Dense(hu, activation=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input_dim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'linear'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(loss=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mse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optimizer=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rmsprop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model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create_dnn_model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B6B94-5AAA-8F40-8F93-E0550858B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065" y="886963"/>
            <a:ext cx="5503431" cy="29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220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F9078-B219-4446-8305-0FFCD161F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66" y="613996"/>
            <a:ext cx="10834255" cy="59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47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C719C-0270-8F44-9AF7-69CD7E10C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48" y="661037"/>
            <a:ext cx="10640291" cy="58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75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92500" lnSpcReduction="20000"/>
          </a:bodyPr>
          <a:lstStyle/>
          <a:p>
            <a:pPr indent="-411480"/>
            <a:r>
              <a:rPr lang="en-US" sz="4400" dirty="0"/>
              <a:t>Financial Econometrics</a:t>
            </a:r>
          </a:p>
          <a:p>
            <a:pPr lvl="1" indent="-411480"/>
            <a:r>
              <a:rPr lang="en-US" sz="4000" dirty="0"/>
              <a:t>Financial Theories</a:t>
            </a:r>
          </a:p>
          <a:p>
            <a:pPr lvl="1" indent="-411480"/>
            <a:r>
              <a:rPr lang="en-US" sz="4000" dirty="0"/>
              <a:t>OLS Regression</a:t>
            </a:r>
          </a:p>
          <a:p>
            <a:pPr indent="-411480"/>
            <a:r>
              <a:rPr lang="en-US" sz="4400" dirty="0"/>
              <a:t>Machine Learning</a:t>
            </a:r>
          </a:p>
          <a:p>
            <a:pPr lvl="1" indent="-411480"/>
            <a:r>
              <a:rPr lang="en-US" sz="4000" dirty="0"/>
              <a:t>Learning</a:t>
            </a:r>
          </a:p>
          <a:p>
            <a:pPr lvl="1" indent="-411480"/>
            <a:r>
              <a:rPr lang="en-US" sz="4000" dirty="0"/>
              <a:t>Evaluation</a:t>
            </a:r>
          </a:p>
          <a:p>
            <a:pPr lvl="1" indent="-411480"/>
            <a:r>
              <a:rPr lang="en-US" sz="4000" dirty="0"/>
              <a:t>Bias and variance</a:t>
            </a:r>
          </a:p>
          <a:p>
            <a:pPr lvl="1" indent="-411480"/>
            <a:r>
              <a:rPr lang="en-US" sz="4000" dirty="0"/>
              <a:t>Cross-validation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9871633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Chris Brooks (2019), Introductory Econometrics for Finance, 4th Edition, Cambridge University Press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Oliver Linton (2019), Financial Econometrics: Models and Methods, Cambridge University Press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Tom Mitchell (1997), Machine Learning, McGraw-Hill.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 (2022),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420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02611"/>
          </a:xfrm>
        </p:spPr>
        <p:txBody>
          <a:bodyPr>
            <a:normAutofit/>
          </a:bodyPr>
          <a:lstStyle/>
          <a:p>
            <a:r>
              <a:rPr lang="en-US" dirty="0"/>
              <a:t>Financial Econometrics</a:t>
            </a:r>
            <a:br>
              <a:rPr lang="en-US" dirty="0"/>
            </a:br>
            <a:r>
              <a:rPr lang="en-US" sz="2400" dirty="0"/>
              <a:t>(Chris Brooks,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0875"/>
            <a:ext cx="11222181" cy="51677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Financial econometrics</a:t>
            </a:r>
          </a:p>
          <a:p>
            <a:pPr lvl="1"/>
            <a:r>
              <a:rPr lang="en-US" sz="3000" dirty="0"/>
              <a:t>the application of </a:t>
            </a:r>
            <a:r>
              <a:rPr lang="en-US" sz="3000" dirty="0">
                <a:solidFill>
                  <a:srgbClr val="C00000"/>
                </a:solidFill>
              </a:rPr>
              <a:t>statistical techniques </a:t>
            </a:r>
            <a:r>
              <a:rPr lang="en-US" sz="3000" dirty="0"/>
              <a:t>to problems in </a:t>
            </a:r>
            <a:r>
              <a:rPr lang="en-US" sz="3000" dirty="0">
                <a:solidFill>
                  <a:srgbClr val="C00000"/>
                </a:solidFill>
              </a:rPr>
              <a:t>finance</a:t>
            </a:r>
          </a:p>
          <a:p>
            <a:r>
              <a:rPr lang="en-US" sz="3000" dirty="0"/>
              <a:t>Financial econometrics can be useful for </a:t>
            </a:r>
            <a:br>
              <a:rPr lang="en-US" sz="3000" dirty="0"/>
            </a:br>
            <a:r>
              <a:rPr lang="en-US" sz="3000" dirty="0"/>
              <a:t>testing theories in finance, </a:t>
            </a:r>
            <a:br>
              <a:rPr lang="en-US" sz="3000" dirty="0"/>
            </a:br>
            <a:r>
              <a:rPr lang="en-US" sz="3000" dirty="0"/>
              <a:t>determining asset prices or returns, </a:t>
            </a:r>
            <a:br>
              <a:rPr lang="en-US" sz="3000" dirty="0"/>
            </a:br>
            <a:r>
              <a:rPr lang="en-US" sz="3000" dirty="0"/>
              <a:t>testing hypotheses concerning the relationships between variables, </a:t>
            </a:r>
            <a:br>
              <a:rPr lang="en-US" sz="3000" dirty="0"/>
            </a:br>
            <a:r>
              <a:rPr lang="en-US" sz="3000" dirty="0"/>
              <a:t>examining the effect on financial markets of changes in economic conditions, </a:t>
            </a:r>
            <a:br>
              <a:rPr lang="en-US" sz="3000" dirty="0"/>
            </a:br>
            <a:r>
              <a:rPr lang="en-US" sz="3000" dirty="0"/>
              <a:t>forecasting future values of financial variables and for financial decision-making.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457465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26531</TotalTime>
  <Words>4351</Words>
  <Application>Microsoft Macintosh PowerPoint</Application>
  <PresentationFormat>Widescreen</PresentationFormat>
  <Paragraphs>699</Paragraphs>
  <Slides>88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7" baseType="lpstr">
      <vt:lpstr>Arial</vt:lpstr>
      <vt:lpstr>Calibri</vt:lpstr>
      <vt:lpstr>Cambria Math</vt:lpstr>
      <vt:lpstr>Courier</vt:lpstr>
      <vt:lpstr>Courier New</vt:lpstr>
      <vt:lpstr>Times New Roman</vt:lpstr>
      <vt:lpstr>Office Theme</vt:lpstr>
      <vt:lpstr>Equation</vt:lpstr>
      <vt:lpstr>方程式</vt:lpstr>
      <vt:lpstr>Financial Econometrics and Machine Learning</vt:lpstr>
      <vt:lpstr>Syllabus</vt:lpstr>
      <vt:lpstr>Syllabus</vt:lpstr>
      <vt:lpstr>Syllabus</vt:lpstr>
      <vt:lpstr>Financial Econometrics and  Machine Learning</vt:lpstr>
      <vt:lpstr>Outline</vt:lpstr>
      <vt:lpstr>Financial Econometrics</vt:lpstr>
      <vt:lpstr>Financial Econometrics</vt:lpstr>
      <vt:lpstr>Financial Econometrics (Chris Brooks, 2019)</vt:lpstr>
      <vt:lpstr>Financial Econometrics</vt:lpstr>
      <vt:lpstr>Topics of Financial Econometrics (Oliver Linton, 2019)</vt:lpstr>
      <vt:lpstr>Topics of Financial Econometrics (Oliver Linton, 2019)</vt:lpstr>
      <vt:lpstr>Applications of Financial Econometrics (Chris Brooks, 2019)</vt:lpstr>
      <vt:lpstr>Applications of Financial Econometrics (Chris Brooks, 2019)</vt:lpstr>
      <vt:lpstr>Machine Learning and Financial Econometrics</vt:lpstr>
      <vt:lpstr>Normative Financial Theories</vt:lpstr>
      <vt:lpstr>Normative Financial Theories</vt:lpstr>
      <vt:lpstr>Financial Econometrics and Regression</vt:lpstr>
      <vt:lpstr>CAPM and APT OLS regression</vt:lpstr>
      <vt:lpstr>Expected CAPM return versus beta  (including linear regression)</vt:lpstr>
      <vt:lpstr>Expected CAPM return versus beta  (including linear regression)</vt:lpstr>
      <vt:lpstr>Machine Learning</vt:lpstr>
      <vt:lpstr>Artificial Intelligence Machine Learning &amp; Deep Learning</vt:lpstr>
      <vt:lpstr>AI, ML, DL</vt:lpstr>
      <vt:lpstr>3 Machine Learning Algorithms</vt:lpstr>
      <vt:lpstr>Machine Learning (ML)</vt:lpstr>
      <vt:lpstr>Stock Market Movement Forecast: ML Phases of the stock market modeling</vt:lpstr>
      <vt:lpstr>Machine Learning</vt:lpstr>
      <vt:lpstr>Learning (Mitchell, 1997)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Time Series Data</vt:lpstr>
      <vt:lpstr>Time Series Data</vt:lpstr>
      <vt:lpstr>The Theory of Learning</vt:lpstr>
      <vt:lpstr>Linear function</vt:lpstr>
      <vt:lpstr>Linear Regression Weight Space</vt:lpstr>
      <vt:lpstr>Performance Measure</vt:lpstr>
      <vt:lpstr>Evaluation  (Accuracy of Classification Model) </vt:lpstr>
      <vt:lpstr>Assessing the Classification Model </vt:lpstr>
      <vt:lpstr>Accuracy  Precision</vt:lpstr>
      <vt:lpstr>PowerPoint Presentation</vt:lpstr>
      <vt:lpstr>Accuracy vs. Precision</vt:lpstr>
      <vt:lpstr>Accuracy vs. Precision</vt:lpstr>
      <vt:lpstr>Accuracy vs. Precision</vt:lpstr>
      <vt:lpstr>Confusion Matrix  for Tabulation of Two-Class Classification Results</vt:lpstr>
      <vt:lpstr>Sensitivity  Specificity</vt:lpstr>
      <vt:lpstr>Estimation Methodologies for Classification</vt:lpstr>
      <vt:lpstr>k-Fold Cross-Validation</vt:lpstr>
      <vt:lpstr>Estimation Methodologies for Classification Area under the ROC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EUR/USD exchange rate as time series  (monthly)</vt:lpstr>
      <vt:lpstr>Sample data set</vt:lpstr>
      <vt:lpstr>Sample data and cubic regression line</vt:lpstr>
      <vt:lpstr>Sample data and neural network approximation</vt:lpstr>
      <vt:lpstr>MSE values against number of training epochs</vt:lpstr>
      <vt:lpstr>Regression lines for different highest degrees</vt:lpstr>
      <vt:lpstr>Sample data and DNN approximation  (higher capacity)</vt:lpstr>
      <vt:lpstr>Training and validation data  including regression fits</vt:lpstr>
      <vt:lpstr>Training and validation data  including DNN predictions</vt:lpstr>
      <vt:lpstr>MSE values for DNN model  on the training and validation data sets</vt:lpstr>
      <vt:lpstr>Test data and predictions  from OLS regression and the DNN model</vt:lpstr>
      <vt:lpstr>High bias and high variance OLS regression fits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imyday@gmail.com</cp:lastModifiedBy>
  <cp:revision>1375</cp:revision>
  <cp:lastPrinted>2020-12-23T14:44:17Z</cp:lastPrinted>
  <dcterms:created xsi:type="dcterms:W3CDTF">2019-09-12T03:09:52Z</dcterms:created>
  <dcterms:modified xsi:type="dcterms:W3CDTF">2022-11-14T22:30:56Z</dcterms:modified>
  <cp:category/>
</cp:coreProperties>
</file>