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6"/>
  </p:notesMasterIdLst>
  <p:sldIdLst>
    <p:sldId id="3462" r:id="rId2"/>
    <p:sldId id="3806" r:id="rId3"/>
    <p:sldId id="4874" r:id="rId4"/>
    <p:sldId id="4875" r:id="rId5"/>
    <p:sldId id="4819" r:id="rId6"/>
    <p:sldId id="4820" r:id="rId7"/>
    <p:sldId id="4821" r:id="rId8"/>
    <p:sldId id="4822" r:id="rId9"/>
    <p:sldId id="4823" r:id="rId10"/>
    <p:sldId id="4841" r:id="rId11"/>
    <p:sldId id="3024" r:id="rId12"/>
    <p:sldId id="3680" r:id="rId13"/>
    <p:sldId id="1045" r:id="rId14"/>
    <p:sldId id="4824" r:id="rId15"/>
    <p:sldId id="823" r:id="rId16"/>
    <p:sldId id="3013" r:id="rId17"/>
    <p:sldId id="3015" r:id="rId18"/>
    <p:sldId id="3014" r:id="rId19"/>
    <p:sldId id="3016" r:id="rId20"/>
    <p:sldId id="3017" r:id="rId21"/>
    <p:sldId id="3019" r:id="rId22"/>
    <p:sldId id="3018" r:id="rId23"/>
    <p:sldId id="3065" r:id="rId24"/>
    <p:sldId id="3084" r:id="rId25"/>
    <p:sldId id="3094" r:id="rId26"/>
    <p:sldId id="3090" r:id="rId27"/>
    <p:sldId id="3091" r:id="rId28"/>
    <p:sldId id="3092" r:id="rId29"/>
    <p:sldId id="3093" r:id="rId30"/>
    <p:sldId id="3146" r:id="rId31"/>
    <p:sldId id="3239" r:id="rId32"/>
    <p:sldId id="3241" r:id="rId33"/>
    <p:sldId id="3314" r:id="rId34"/>
    <p:sldId id="3417" r:id="rId35"/>
    <p:sldId id="3416" r:id="rId36"/>
    <p:sldId id="3478" r:id="rId37"/>
    <p:sldId id="3595" r:id="rId38"/>
    <p:sldId id="3607" r:id="rId39"/>
    <p:sldId id="3606" r:id="rId40"/>
    <p:sldId id="3673" r:id="rId41"/>
    <p:sldId id="3674" r:id="rId42"/>
    <p:sldId id="3658" r:id="rId43"/>
    <p:sldId id="3663" r:id="rId44"/>
    <p:sldId id="899" r:id="rId45"/>
    <p:sldId id="896" r:id="rId46"/>
    <p:sldId id="897" r:id="rId47"/>
    <p:sldId id="895" r:id="rId48"/>
    <p:sldId id="898" r:id="rId49"/>
    <p:sldId id="874" r:id="rId50"/>
    <p:sldId id="4842" r:id="rId51"/>
    <p:sldId id="3710" r:id="rId52"/>
    <p:sldId id="4825" r:id="rId53"/>
    <p:sldId id="3064" r:id="rId54"/>
    <p:sldId id="3070" r:id="rId55"/>
    <p:sldId id="3080" r:id="rId56"/>
    <p:sldId id="3071" r:id="rId57"/>
    <p:sldId id="3072" r:id="rId58"/>
    <p:sldId id="3073" r:id="rId59"/>
    <p:sldId id="3074" r:id="rId60"/>
    <p:sldId id="3075" r:id="rId61"/>
    <p:sldId id="3694" r:id="rId62"/>
    <p:sldId id="3695" r:id="rId63"/>
    <p:sldId id="4826" r:id="rId64"/>
    <p:sldId id="3026" r:id="rId65"/>
    <p:sldId id="3027" r:id="rId66"/>
    <p:sldId id="3028" r:id="rId67"/>
    <p:sldId id="3087" r:id="rId68"/>
    <p:sldId id="3709" r:id="rId69"/>
    <p:sldId id="3085" r:id="rId70"/>
    <p:sldId id="3086" r:id="rId71"/>
    <p:sldId id="3707" r:id="rId72"/>
    <p:sldId id="3708" r:id="rId73"/>
    <p:sldId id="4827" r:id="rId74"/>
    <p:sldId id="4828" r:id="rId75"/>
    <p:sldId id="4829" r:id="rId76"/>
    <p:sldId id="4830" r:id="rId77"/>
    <p:sldId id="3029" r:id="rId78"/>
    <p:sldId id="3030" r:id="rId79"/>
    <p:sldId id="4831" r:id="rId80"/>
    <p:sldId id="3031" r:id="rId81"/>
    <p:sldId id="3032" r:id="rId82"/>
    <p:sldId id="3033" r:id="rId83"/>
    <p:sldId id="3034" r:id="rId84"/>
    <p:sldId id="3035" r:id="rId85"/>
    <p:sldId id="3036" r:id="rId86"/>
    <p:sldId id="3037" r:id="rId87"/>
    <p:sldId id="3038" r:id="rId88"/>
    <p:sldId id="3039" r:id="rId89"/>
    <p:sldId id="3040" r:id="rId90"/>
    <p:sldId id="3041" r:id="rId91"/>
    <p:sldId id="917" r:id="rId92"/>
    <p:sldId id="900" r:id="rId93"/>
    <p:sldId id="901" r:id="rId94"/>
    <p:sldId id="902" r:id="rId95"/>
    <p:sldId id="903" r:id="rId96"/>
    <p:sldId id="880" r:id="rId97"/>
    <p:sldId id="3042" r:id="rId98"/>
    <p:sldId id="4832" r:id="rId99"/>
    <p:sldId id="3043" r:id="rId100"/>
    <p:sldId id="4833" r:id="rId101"/>
    <p:sldId id="3044" r:id="rId102"/>
    <p:sldId id="3045" r:id="rId103"/>
    <p:sldId id="3046" r:id="rId104"/>
    <p:sldId id="3047" r:id="rId105"/>
    <p:sldId id="3048" r:id="rId106"/>
    <p:sldId id="3049" r:id="rId107"/>
    <p:sldId id="3050" r:id="rId108"/>
    <p:sldId id="3051" r:id="rId109"/>
    <p:sldId id="3052" r:id="rId110"/>
    <p:sldId id="3053" r:id="rId111"/>
    <p:sldId id="3054" r:id="rId112"/>
    <p:sldId id="3057" r:id="rId113"/>
    <p:sldId id="3081" r:id="rId114"/>
    <p:sldId id="4834" r:id="rId115"/>
    <p:sldId id="3066" r:id="rId116"/>
    <p:sldId id="3067" r:id="rId117"/>
    <p:sldId id="3082" r:id="rId118"/>
    <p:sldId id="3068" r:id="rId119"/>
    <p:sldId id="3083" r:id="rId120"/>
    <p:sldId id="3069" r:id="rId121"/>
    <p:sldId id="4835" r:id="rId122"/>
    <p:sldId id="3088" r:id="rId123"/>
    <p:sldId id="3089" r:id="rId124"/>
    <p:sldId id="4836" r:id="rId125"/>
    <p:sldId id="4837" r:id="rId126"/>
    <p:sldId id="4838" r:id="rId127"/>
    <p:sldId id="4839" r:id="rId128"/>
    <p:sldId id="4840" r:id="rId129"/>
    <p:sldId id="3058" r:id="rId130"/>
    <p:sldId id="3059" r:id="rId131"/>
    <p:sldId id="3060" r:id="rId132"/>
    <p:sldId id="3061" r:id="rId133"/>
    <p:sldId id="3063" r:id="rId134"/>
    <p:sldId id="3025" r:id="rId1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A9D18E"/>
    <a:srgbClr val="D883FF"/>
    <a:srgbClr val="FF8AD8"/>
    <a:srgbClr val="FF2600"/>
    <a:srgbClr val="FF7E79"/>
    <a:srgbClr val="C00000"/>
    <a:srgbClr val="F8CBAD"/>
    <a:srgbClr val="000000"/>
    <a:srgbClr val="FF85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02"/>
    <p:restoredTop sz="86821"/>
  </p:normalViewPr>
  <p:slideViewPr>
    <p:cSldViewPr snapToGrid="0" snapToObjects="1">
      <p:cViewPr varScale="1">
        <p:scale>
          <a:sx n="93" d="100"/>
          <a:sy n="93" d="100"/>
        </p:scale>
        <p:origin x="21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5A3957-4C3A-0949-A668-E5B432EFB7B5}" type="datetimeFigureOut">
              <a:rPr lang="en-US" smtClean="0"/>
              <a:t>5/3/23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3BE1D-9CA5-194E-A79F-6FE8485E6EFE}" type="slidenum">
              <a:rPr lang="en-US" smtClean="0"/>
              <a:t>‹#›</a:t>
            </a:fld>
            <a:endParaRPr lang="en-US"/>
          </a:p>
        </p:txBody>
      </p:sp>
    </p:spTree>
    <p:extLst>
      <p:ext uri="{BB962C8B-B14F-4D97-AF65-F5344CB8AC3E}">
        <p14:creationId xmlns:p14="http://schemas.microsoft.com/office/powerpoint/2010/main" val="3401165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DCC4B-04C0-E345-9135-AF2AAC1F6D59}"/>
              </a:ext>
            </a:extLst>
          </p:cNvPr>
          <p:cNvSpPr>
            <a:spLocks noGrp="1"/>
          </p:cNvSpPr>
          <p:nvPr>
            <p:ph type="ctrTitle"/>
          </p:nvPr>
        </p:nvSpPr>
        <p:spPr>
          <a:xfrm>
            <a:off x="1524000" y="1122363"/>
            <a:ext cx="9144000" cy="2387600"/>
          </a:xfrm>
        </p:spPr>
        <p:txBody>
          <a:bodyPr anchor="b"/>
          <a:lstStyle>
            <a:lvl1pPr algn="ctr">
              <a:defRPr sz="6000">
                <a:solidFill>
                  <a:schemeClr val="accent1">
                    <a:lumMod val="75000"/>
                  </a:schemeClr>
                </a:solidFill>
              </a:defRPr>
            </a:lvl1pPr>
          </a:lstStyle>
          <a:p>
            <a:r>
              <a:rPr lang="en-US" dirty="0"/>
              <a:t>Click to edit Master title style</a:t>
            </a:r>
          </a:p>
        </p:txBody>
      </p:sp>
      <p:sp>
        <p:nvSpPr>
          <p:cNvPr id="3" name="Subtitle 2">
            <a:extLst>
              <a:ext uri="{FF2B5EF4-FFF2-40B4-BE49-F238E27FC236}">
                <a16:creationId xmlns:a16="http://schemas.microsoft.com/office/drawing/2014/main" id="{8B97307F-E82F-6C41-94D7-0B918F0307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3F9956-9324-FB4E-AEF2-D9D738D02FDE}"/>
              </a:ext>
            </a:extLst>
          </p:cNvPr>
          <p:cNvSpPr>
            <a:spLocks noGrp="1"/>
          </p:cNvSpPr>
          <p:nvPr>
            <p:ph type="dt" sz="half" idx="10"/>
          </p:nvPr>
        </p:nvSpPr>
        <p:spPr/>
        <p:txBody>
          <a:bodyPr/>
          <a:lstStyle/>
          <a:p>
            <a:fld id="{16CB3FA3-22CF-D24E-9257-B4BAD3401880}" type="datetime1">
              <a:rPr lang="en-US" smtClean="0"/>
              <a:t>5/3/23</a:t>
            </a:fld>
            <a:endParaRPr lang="en-US"/>
          </a:p>
        </p:txBody>
      </p:sp>
      <p:sp>
        <p:nvSpPr>
          <p:cNvPr id="5" name="Footer Placeholder 4">
            <a:extLst>
              <a:ext uri="{FF2B5EF4-FFF2-40B4-BE49-F238E27FC236}">
                <a16:creationId xmlns:a16="http://schemas.microsoft.com/office/drawing/2014/main" id="{B672AD58-8C94-5746-A2CF-4E8B65CDE4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2A6D2F-B142-C34E-B53B-8319FC5621D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034965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46172-8336-0A40-B4C3-4D8A5C93F4C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1E20883-F177-154D-8E05-CA7696CC36C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D4DA9-1F29-B84E-80DC-389667922023}"/>
              </a:ext>
            </a:extLst>
          </p:cNvPr>
          <p:cNvSpPr>
            <a:spLocks noGrp="1"/>
          </p:cNvSpPr>
          <p:nvPr>
            <p:ph type="dt" sz="half" idx="10"/>
          </p:nvPr>
        </p:nvSpPr>
        <p:spPr/>
        <p:txBody>
          <a:bodyPr/>
          <a:lstStyle/>
          <a:p>
            <a:fld id="{AB039A0E-6D67-224D-9CFD-01A351FD6A9C}" type="datetime1">
              <a:rPr lang="en-US" smtClean="0"/>
              <a:t>5/3/23</a:t>
            </a:fld>
            <a:endParaRPr lang="en-US"/>
          </a:p>
        </p:txBody>
      </p:sp>
      <p:sp>
        <p:nvSpPr>
          <p:cNvPr id="5" name="Footer Placeholder 4">
            <a:extLst>
              <a:ext uri="{FF2B5EF4-FFF2-40B4-BE49-F238E27FC236}">
                <a16:creationId xmlns:a16="http://schemas.microsoft.com/office/drawing/2014/main" id="{4705BD03-736F-184E-8D7C-026EFBAE6F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FAE6B7-5864-5F49-A039-0A08BCD1253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461193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D38E1BA-4517-8F4C-BECF-2D4D4F947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35B11-57DD-6647-A778-87C8BED79B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5C4B8-A561-E841-8C61-AA17720C8D40}"/>
              </a:ext>
            </a:extLst>
          </p:cNvPr>
          <p:cNvSpPr>
            <a:spLocks noGrp="1"/>
          </p:cNvSpPr>
          <p:nvPr>
            <p:ph type="dt" sz="half" idx="10"/>
          </p:nvPr>
        </p:nvSpPr>
        <p:spPr/>
        <p:txBody>
          <a:bodyPr/>
          <a:lstStyle/>
          <a:p>
            <a:fld id="{C11E26E0-5B06-6D4B-BE9C-55EAEC63A6AC}" type="datetime1">
              <a:rPr lang="en-US" smtClean="0"/>
              <a:t>5/3/23</a:t>
            </a:fld>
            <a:endParaRPr lang="en-US"/>
          </a:p>
        </p:txBody>
      </p:sp>
      <p:sp>
        <p:nvSpPr>
          <p:cNvPr id="5" name="Footer Placeholder 4">
            <a:extLst>
              <a:ext uri="{FF2B5EF4-FFF2-40B4-BE49-F238E27FC236}">
                <a16:creationId xmlns:a16="http://schemas.microsoft.com/office/drawing/2014/main" id="{85337148-7E46-1642-856B-2C5035058E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149ADD-0B1A-2C4D-963C-BCAD6CA8EDD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82296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BE4ED-5B09-6A4A-B804-3F95E7CDB23A}"/>
              </a:ext>
            </a:extLst>
          </p:cNvPr>
          <p:cNvSpPr>
            <a:spLocks noGrp="1"/>
          </p:cNvSpPr>
          <p:nvPr>
            <p:ph type="title"/>
          </p:nvPr>
        </p:nvSpPr>
        <p:spPr>
          <a:xfrm>
            <a:off x="534389" y="135104"/>
            <a:ext cx="11222181" cy="1325563"/>
          </a:xfrm>
        </p:spPr>
        <p:txBody>
          <a:bodyPr>
            <a:normAutofit/>
          </a:bodyPr>
          <a:lstStyle>
            <a:lvl1pPr algn="ctr">
              <a:lnSpc>
                <a:spcPct val="100000"/>
              </a:lnSpc>
              <a:defRPr sz="4800" b="1">
                <a:solidFill>
                  <a:schemeClr val="accent1">
                    <a:lumMod val="75000"/>
                  </a:schemeClr>
                </a:solidFill>
                <a:latin typeface="Calibri" panose="020F0502020204030204" pitchFamily="34" charset="0"/>
                <a:ea typeface="HEITI TC MEDIUM" pitchFamily="2" charset="-128"/>
                <a:cs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FBC68D9A-CD57-CE49-8834-30E3992BCD9F}"/>
              </a:ext>
            </a:extLst>
          </p:cNvPr>
          <p:cNvSpPr>
            <a:spLocks noGrp="1"/>
          </p:cNvSpPr>
          <p:nvPr>
            <p:ph idx="1"/>
          </p:nvPr>
        </p:nvSpPr>
        <p:spPr>
          <a:xfrm>
            <a:off x="534389" y="1615044"/>
            <a:ext cx="11222181" cy="4738255"/>
          </a:xfrm>
        </p:spPr>
        <p:txBody>
          <a:bodyPr/>
          <a:lstStyle>
            <a:lvl1pPr>
              <a:lnSpc>
                <a:spcPct val="100000"/>
              </a:lnSpc>
              <a:spcBef>
                <a:spcPts val="0"/>
              </a:spcBef>
              <a:spcAft>
                <a:spcPts val="1200"/>
              </a:spcAft>
              <a:defRPr sz="3200">
                <a:latin typeface="Calibri" panose="020F0502020204030204" pitchFamily="34" charset="0"/>
                <a:ea typeface="Heiti TC Medium" pitchFamily="2" charset="-128"/>
                <a:cs typeface="Calibri" panose="020F0502020204030204" pitchFamily="34" charset="0"/>
              </a:defRPr>
            </a:lvl1pPr>
            <a:lvl2pPr>
              <a:lnSpc>
                <a:spcPct val="100000"/>
              </a:lnSpc>
              <a:spcBef>
                <a:spcPts val="0"/>
              </a:spcBef>
              <a:spcAft>
                <a:spcPts val="1200"/>
              </a:spcAft>
              <a:defRPr sz="2800">
                <a:latin typeface="Calibri" panose="020F0502020204030204" pitchFamily="34" charset="0"/>
                <a:ea typeface="Heiti TC Medium" pitchFamily="2" charset="-128"/>
                <a:cs typeface="Calibri" panose="020F0502020204030204" pitchFamily="34" charset="0"/>
              </a:defRPr>
            </a:lvl2pPr>
            <a:lvl3pPr>
              <a:lnSpc>
                <a:spcPct val="100000"/>
              </a:lnSpc>
              <a:spcBef>
                <a:spcPts val="0"/>
              </a:spcBef>
              <a:spcAft>
                <a:spcPts val="1200"/>
              </a:spcAft>
              <a:defRPr sz="2400">
                <a:latin typeface="Calibri" panose="020F0502020204030204" pitchFamily="34" charset="0"/>
                <a:ea typeface="Heiti TC Medium" pitchFamily="2" charset="-128"/>
                <a:cs typeface="Calibri" panose="020F0502020204030204" pitchFamily="34" charset="0"/>
              </a:defRPr>
            </a:lvl3pPr>
            <a:lvl4pPr>
              <a:lnSpc>
                <a:spcPct val="100000"/>
              </a:lnSpc>
              <a:spcBef>
                <a:spcPts val="0"/>
              </a:spcBef>
              <a:spcAft>
                <a:spcPts val="1200"/>
              </a:spcAft>
              <a:defRPr sz="2000">
                <a:latin typeface="Calibri" panose="020F0502020204030204" pitchFamily="34" charset="0"/>
                <a:ea typeface="Heiti TC Medium" pitchFamily="2" charset="-128"/>
                <a:cs typeface="Calibri" panose="020F0502020204030204" pitchFamily="34" charset="0"/>
              </a:defRPr>
            </a:lvl4pPr>
            <a:lvl5pPr>
              <a:lnSpc>
                <a:spcPct val="100000"/>
              </a:lnSpc>
              <a:spcBef>
                <a:spcPts val="0"/>
              </a:spcBef>
              <a:spcAft>
                <a:spcPts val="1200"/>
              </a:spcAft>
              <a:defRPr>
                <a:latin typeface="Calibri" panose="020F0502020204030204" pitchFamily="34" charset="0"/>
                <a:ea typeface="Heiti TC Medium" pitchFamily="2" charset="-128"/>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18</a:t>
            </a:r>
          </a:p>
        </p:txBody>
      </p:sp>
      <p:sp>
        <p:nvSpPr>
          <p:cNvPr id="4" name="Date Placeholder 3">
            <a:extLst>
              <a:ext uri="{FF2B5EF4-FFF2-40B4-BE49-F238E27FC236}">
                <a16:creationId xmlns:a16="http://schemas.microsoft.com/office/drawing/2014/main" id="{47C9C6CC-B570-4F45-86AC-540D1BEBC145}"/>
              </a:ext>
            </a:extLst>
          </p:cNvPr>
          <p:cNvSpPr>
            <a:spLocks noGrp="1"/>
          </p:cNvSpPr>
          <p:nvPr>
            <p:ph type="dt" sz="half" idx="10"/>
          </p:nvPr>
        </p:nvSpPr>
        <p:spPr>
          <a:xfrm>
            <a:off x="74267" y="6460525"/>
            <a:ext cx="2743200" cy="365125"/>
          </a:xfrm>
        </p:spPr>
        <p:txBody>
          <a:bodyPr/>
          <a:lstStyle/>
          <a:p>
            <a:fld id="{3AF6F8BD-BCC6-7D43-A79E-885049D004FB}" type="datetime1">
              <a:rPr lang="en-US" smtClean="0"/>
              <a:t>5/3/23</a:t>
            </a:fld>
            <a:endParaRPr lang="en-US"/>
          </a:p>
        </p:txBody>
      </p:sp>
      <p:sp>
        <p:nvSpPr>
          <p:cNvPr id="5" name="Footer Placeholder 4">
            <a:extLst>
              <a:ext uri="{FF2B5EF4-FFF2-40B4-BE49-F238E27FC236}">
                <a16:creationId xmlns:a16="http://schemas.microsoft.com/office/drawing/2014/main" id="{8DD60589-8BB0-5240-B769-F0C1B0E4F398}"/>
              </a:ext>
            </a:extLst>
          </p:cNvPr>
          <p:cNvSpPr>
            <a:spLocks noGrp="1"/>
          </p:cNvSpPr>
          <p:nvPr>
            <p:ph type="ftr" sz="quarter" idx="11"/>
          </p:nvPr>
        </p:nvSpPr>
        <p:spPr>
          <a:xfrm>
            <a:off x="4038600" y="6472098"/>
            <a:ext cx="4114800" cy="365125"/>
          </a:xfrm>
        </p:spPr>
        <p:txBody>
          <a:bodyPr/>
          <a:lstStyle/>
          <a:p>
            <a:endParaRPr lang="en-US"/>
          </a:p>
        </p:txBody>
      </p:sp>
      <p:sp>
        <p:nvSpPr>
          <p:cNvPr id="6" name="Slide Number Placeholder 5">
            <a:extLst>
              <a:ext uri="{FF2B5EF4-FFF2-40B4-BE49-F238E27FC236}">
                <a16:creationId xmlns:a16="http://schemas.microsoft.com/office/drawing/2014/main" id="{0816F5F2-9431-DB42-A29F-B6D0844B88ED}"/>
              </a:ext>
            </a:extLst>
          </p:cNvPr>
          <p:cNvSpPr>
            <a:spLocks noGrp="1"/>
          </p:cNvSpPr>
          <p:nvPr>
            <p:ph type="sldNum" sz="quarter" idx="12"/>
          </p:nvPr>
        </p:nvSpPr>
        <p:spPr>
          <a:xfrm>
            <a:off x="11159797" y="6562244"/>
            <a:ext cx="960699" cy="239655"/>
          </a:xfrm>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3801064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A8BE4-B9DB-8B46-BE99-ED3CD20347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DFA206-4434-6C49-93D6-8FB3309A09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96590A-DE44-944F-A5EE-1F6F42A0698A}"/>
              </a:ext>
            </a:extLst>
          </p:cNvPr>
          <p:cNvSpPr>
            <a:spLocks noGrp="1"/>
          </p:cNvSpPr>
          <p:nvPr>
            <p:ph type="dt" sz="half" idx="10"/>
          </p:nvPr>
        </p:nvSpPr>
        <p:spPr/>
        <p:txBody>
          <a:bodyPr/>
          <a:lstStyle/>
          <a:p>
            <a:fld id="{162B91CB-B2E0-BC45-A47A-800ECE7C338D}" type="datetime1">
              <a:rPr lang="en-US" smtClean="0"/>
              <a:t>5/3/23</a:t>
            </a:fld>
            <a:endParaRPr lang="en-US"/>
          </a:p>
        </p:txBody>
      </p:sp>
      <p:sp>
        <p:nvSpPr>
          <p:cNvPr id="5" name="Footer Placeholder 4">
            <a:extLst>
              <a:ext uri="{FF2B5EF4-FFF2-40B4-BE49-F238E27FC236}">
                <a16:creationId xmlns:a16="http://schemas.microsoft.com/office/drawing/2014/main" id="{1BF59D8B-60E1-EF4B-98C5-B7F4C2B78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EB3723-86B1-B349-9F2F-09C62F85EF93}"/>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248358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65C9C-EC45-E046-A3D4-2894A3040F07}"/>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4A92FDE4-30E7-4649-822C-2D4099F6B022}"/>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3FDCFADF-67B0-0644-8361-4420EA3D409F}"/>
              </a:ext>
            </a:extLst>
          </p:cNvPr>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FBDBED8-2B40-EA47-A7D2-0AA3D29F0666}"/>
              </a:ext>
            </a:extLst>
          </p:cNvPr>
          <p:cNvSpPr>
            <a:spLocks noGrp="1"/>
          </p:cNvSpPr>
          <p:nvPr>
            <p:ph type="dt" sz="half" idx="10"/>
          </p:nvPr>
        </p:nvSpPr>
        <p:spPr/>
        <p:txBody>
          <a:bodyPr/>
          <a:lstStyle/>
          <a:p>
            <a:fld id="{8FF5BBA4-D3DD-E64D-B22D-26AB1DAC96C8}" type="datetime1">
              <a:rPr lang="en-US" smtClean="0"/>
              <a:t>5/3/23</a:t>
            </a:fld>
            <a:endParaRPr lang="en-US"/>
          </a:p>
        </p:txBody>
      </p:sp>
      <p:sp>
        <p:nvSpPr>
          <p:cNvPr id="6" name="Footer Placeholder 5">
            <a:extLst>
              <a:ext uri="{FF2B5EF4-FFF2-40B4-BE49-F238E27FC236}">
                <a16:creationId xmlns:a16="http://schemas.microsoft.com/office/drawing/2014/main" id="{968B1922-CDFB-504A-97B2-40E4B4D8AC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CEE245-AF96-D849-A4E3-6D346AFC5212}"/>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792435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2ECE3-9FE9-2549-980A-462110ABE2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1AEA5C-9D0D-8540-A802-044357BA9A79}"/>
              </a:ext>
            </a:extLst>
          </p:cNvPr>
          <p:cNvSpPr>
            <a:spLocks noGrp="1"/>
          </p:cNvSpPr>
          <p:nvPr>
            <p:ph type="body" idx="1"/>
          </p:nvPr>
        </p:nvSpPr>
        <p:spPr>
          <a:xfrm>
            <a:off x="839788" y="1681163"/>
            <a:ext cx="5157787"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40E4DC00-D8DE-A24F-A23A-E81A91EDE3CC}"/>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7DFDA34-08D1-8B4A-A358-1EB1A2A082E2}"/>
              </a:ext>
            </a:extLst>
          </p:cNvPr>
          <p:cNvSpPr>
            <a:spLocks noGrp="1"/>
          </p:cNvSpPr>
          <p:nvPr>
            <p:ph type="body" sz="quarter" idx="3"/>
          </p:nvPr>
        </p:nvSpPr>
        <p:spPr>
          <a:xfrm>
            <a:off x="6172200" y="1681163"/>
            <a:ext cx="5183188" cy="823912"/>
          </a:xfrm>
        </p:spPr>
        <p:txBody>
          <a:bodyPr anchor="b">
            <a:norm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a16="http://schemas.microsoft.com/office/drawing/2014/main" id="{29C2EC87-22D6-044E-A89A-063D1D3ED3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721565-F153-184B-8089-F20E5C8BE508}"/>
              </a:ext>
            </a:extLst>
          </p:cNvPr>
          <p:cNvSpPr>
            <a:spLocks noGrp="1"/>
          </p:cNvSpPr>
          <p:nvPr>
            <p:ph type="dt" sz="half" idx="10"/>
          </p:nvPr>
        </p:nvSpPr>
        <p:spPr/>
        <p:txBody>
          <a:bodyPr/>
          <a:lstStyle/>
          <a:p>
            <a:fld id="{0D08BD54-CFAB-9A4A-A893-D1FFE0B82A24}" type="datetime1">
              <a:rPr lang="en-US" smtClean="0"/>
              <a:t>5/3/23</a:t>
            </a:fld>
            <a:endParaRPr lang="en-US"/>
          </a:p>
        </p:txBody>
      </p:sp>
      <p:sp>
        <p:nvSpPr>
          <p:cNvPr id="8" name="Footer Placeholder 7">
            <a:extLst>
              <a:ext uri="{FF2B5EF4-FFF2-40B4-BE49-F238E27FC236}">
                <a16:creationId xmlns:a16="http://schemas.microsoft.com/office/drawing/2014/main" id="{F4E93DEC-A740-CB4B-9590-8DF2B97652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17F901-E097-5540-B08C-3E642445C74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2091006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9EC7A-C47E-9946-9B90-160BDE67B76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48236E-5C25-094A-990A-B390F559EE28}"/>
              </a:ext>
            </a:extLst>
          </p:cNvPr>
          <p:cNvSpPr>
            <a:spLocks noGrp="1"/>
          </p:cNvSpPr>
          <p:nvPr>
            <p:ph type="dt" sz="half" idx="10"/>
          </p:nvPr>
        </p:nvSpPr>
        <p:spPr/>
        <p:txBody>
          <a:bodyPr/>
          <a:lstStyle/>
          <a:p>
            <a:fld id="{F87865FB-1085-8649-9C39-7DD624120DB2}" type="datetime1">
              <a:rPr lang="en-US" smtClean="0"/>
              <a:t>5/3/23</a:t>
            </a:fld>
            <a:endParaRPr lang="en-US"/>
          </a:p>
        </p:txBody>
      </p:sp>
      <p:sp>
        <p:nvSpPr>
          <p:cNvPr id="4" name="Footer Placeholder 3">
            <a:extLst>
              <a:ext uri="{FF2B5EF4-FFF2-40B4-BE49-F238E27FC236}">
                <a16:creationId xmlns:a16="http://schemas.microsoft.com/office/drawing/2014/main" id="{7DFB224D-7B77-F246-86B4-B234C2E94B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1347A5-4489-DF44-9AA3-B64959E2CC3D}"/>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166330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D6F886-4BA7-0040-8ACE-5C7FAE557022}"/>
              </a:ext>
            </a:extLst>
          </p:cNvPr>
          <p:cNvSpPr>
            <a:spLocks noGrp="1"/>
          </p:cNvSpPr>
          <p:nvPr>
            <p:ph type="dt" sz="half" idx="10"/>
          </p:nvPr>
        </p:nvSpPr>
        <p:spPr/>
        <p:txBody>
          <a:bodyPr/>
          <a:lstStyle/>
          <a:p>
            <a:fld id="{E2A09962-BA7E-D649-BE8D-7B231E22E385}" type="datetime1">
              <a:rPr lang="en-US" smtClean="0"/>
              <a:t>5/3/23</a:t>
            </a:fld>
            <a:endParaRPr lang="en-US"/>
          </a:p>
        </p:txBody>
      </p:sp>
      <p:sp>
        <p:nvSpPr>
          <p:cNvPr id="3" name="Footer Placeholder 2">
            <a:extLst>
              <a:ext uri="{FF2B5EF4-FFF2-40B4-BE49-F238E27FC236}">
                <a16:creationId xmlns:a16="http://schemas.microsoft.com/office/drawing/2014/main" id="{C27D98E3-0A3F-0448-8AA0-D38E4BFA11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35C1BB-88EF-9448-8DE7-F4A5DABE9537}"/>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166457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DE33-7AE5-8543-AF89-B5653C781E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9E98C8-7EDE-CE4D-A528-970586C98E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AD9EB3E7-F144-F641-B54D-3EB47B8E72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a16="http://schemas.microsoft.com/office/drawing/2014/main" id="{A4F0B833-546C-6148-B1FA-57BC3099BAB4}"/>
              </a:ext>
            </a:extLst>
          </p:cNvPr>
          <p:cNvSpPr>
            <a:spLocks noGrp="1"/>
          </p:cNvSpPr>
          <p:nvPr>
            <p:ph type="dt" sz="half" idx="10"/>
          </p:nvPr>
        </p:nvSpPr>
        <p:spPr/>
        <p:txBody>
          <a:bodyPr/>
          <a:lstStyle/>
          <a:p>
            <a:fld id="{5CBA777E-FE95-3E40-9E3A-837DD39FEE15}" type="datetime1">
              <a:rPr lang="en-US" smtClean="0"/>
              <a:t>5/3/23</a:t>
            </a:fld>
            <a:endParaRPr lang="en-US"/>
          </a:p>
        </p:txBody>
      </p:sp>
      <p:sp>
        <p:nvSpPr>
          <p:cNvPr id="6" name="Footer Placeholder 5">
            <a:extLst>
              <a:ext uri="{FF2B5EF4-FFF2-40B4-BE49-F238E27FC236}">
                <a16:creationId xmlns:a16="http://schemas.microsoft.com/office/drawing/2014/main" id="{944FA3FB-D1B1-0746-848E-1BEF540F20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DA8433-197A-2142-8CEE-EF06B5D6F8D8}"/>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425770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F806E-8191-AF49-8CB3-41DE28791E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DE83BE-7594-C041-A25D-3B73D4218E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88B594-88B6-6149-B1FD-74BAD06D93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AC2BA2-1BA6-C449-A364-D072C486CE7E}"/>
              </a:ext>
            </a:extLst>
          </p:cNvPr>
          <p:cNvSpPr>
            <a:spLocks noGrp="1"/>
          </p:cNvSpPr>
          <p:nvPr>
            <p:ph type="dt" sz="half" idx="10"/>
          </p:nvPr>
        </p:nvSpPr>
        <p:spPr/>
        <p:txBody>
          <a:bodyPr/>
          <a:lstStyle/>
          <a:p>
            <a:fld id="{21262F62-C870-1A46-B89C-F9319BBEAAC6}" type="datetime1">
              <a:rPr lang="en-US" smtClean="0"/>
              <a:t>5/3/23</a:t>
            </a:fld>
            <a:endParaRPr lang="en-US"/>
          </a:p>
        </p:txBody>
      </p:sp>
      <p:sp>
        <p:nvSpPr>
          <p:cNvPr id="6" name="Footer Placeholder 5">
            <a:extLst>
              <a:ext uri="{FF2B5EF4-FFF2-40B4-BE49-F238E27FC236}">
                <a16:creationId xmlns:a16="http://schemas.microsoft.com/office/drawing/2014/main" id="{82635E02-B667-C745-939D-5B704920F6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628B53-7F35-524C-B44E-89322CDF96B4}"/>
              </a:ext>
            </a:extLst>
          </p:cNvPr>
          <p:cNvSpPr>
            <a:spLocks noGrp="1"/>
          </p:cNvSpPr>
          <p:nvPr>
            <p:ph type="sldNum" sz="quarter" idx="12"/>
          </p:nvPr>
        </p:nvSpPr>
        <p:spPr/>
        <p:txBody>
          <a:bodyPr/>
          <a:lstStyle/>
          <a:p>
            <a:fld id="{5D6FF71F-CF6A-4C46-8F9B-61D49EEA70E3}" type="slidenum">
              <a:rPr lang="en-US" smtClean="0"/>
              <a:t>‹#›</a:t>
            </a:fld>
            <a:endParaRPr lang="en-US"/>
          </a:p>
        </p:txBody>
      </p:sp>
    </p:spTree>
    <p:extLst>
      <p:ext uri="{BB962C8B-B14F-4D97-AF65-F5344CB8AC3E}">
        <p14:creationId xmlns:p14="http://schemas.microsoft.com/office/powerpoint/2010/main" val="1660828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8214AE-FC9D-504C-9A5B-0B18C04B9F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8A25B55-C874-BC45-9CCA-C277E871D4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C61020D-CF91-734E-B3D3-51E961C971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77300-BA5E-404D-9C5C-6790A31E4A9D}" type="datetime1">
              <a:rPr lang="en-US" smtClean="0"/>
              <a:t>5/3/23</a:t>
            </a:fld>
            <a:endParaRPr lang="en-US"/>
          </a:p>
        </p:txBody>
      </p:sp>
      <p:sp>
        <p:nvSpPr>
          <p:cNvPr id="5" name="Footer Placeholder 4">
            <a:extLst>
              <a:ext uri="{FF2B5EF4-FFF2-40B4-BE49-F238E27FC236}">
                <a16:creationId xmlns:a16="http://schemas.microsoft.com/office/drawing/2014/main" id="{CEA2CA18-9323-ED4D-9C5F-8CE6AE0631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7D4A42-A60C-0741-81C2-92B55CA94A0D}"/>
              </a:ext>
            </a:extLst>
          </p:cNvPr>
          <p:cNvSpPr>
            <a:spLocks noGrp="1"/>
          </p:cNvSpPr>
          <p:nvPr>
            <p:ph type="sldNum" sz="quarter" idx="4"/>
          </p:nvPr>
        </p:nvSpPr>
        <p:spPr>
          <a:xfrm>
            <a:off x="11150931" y="6481000"/>
            <a:ext cx="1005444" cy="344426"/>
          </a:xfrm>
          <a:prstGeom prst="rect">
            <a:avLst/>
          </a:prstGeom>
        </p:spPr>
        <p:txBody>
          <a:bodyPr vert="horz" lIns="91440" tIns="45720" rIns="91440" bIns="45720" rtlCol="0" anchor="ctr"/>
          <a:lstStyle>
            <a:lvl1pPr algn="r">
              <a:defRPr sz="1200">
                <a:solidFill>
                  <a:schemeClr val="tx1">
                    <a:tint val="75000"/>
                  </a:schemeClr>
                </a:solidFill>
              </a:defRPr>
            </a:lvl1pPr>
          </a:lstStyle>
          <a:p>
            <a:fld id="{5D6FF71F-CF6A-4C46-8F9B-61D49EEA70E3}" type="slidenum">
              <a:rPr lang="en-US" smtClean="0"/>
              <a:t>‹#›</a:t>
            </a:fld>
            <a:endParaRPr lang="en-US"/>
          </a:p>
        </p:txBody>
      </p:sp>
    </p:spTree>
    <p:extLst>
      <p:ext uri="{BB962C8B-B14F-4D97-AF65-F5344CB8AC3E}">
        <p14:creationId xmlns:p14="http://schemas.microsoft.com/office/powerpoint/2010/main" val="1876991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b="1" kern="1200">
          <a:solidFill>
            <a:schemeClr val="accent1">
              <a:lumMod val="75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7.png"/><Relationship Id="rId3" Type="http://schemas.openxmlformats.org/officeDocument/2006/relationships/hyperlink" Target="http://www.mis.ntpu.edu.tw/en/" TargetMode="External"/><Relationship Id="rId7" Type="http://schemas.openxmlformats.org/officeDocument/2006/relationships/image" Target="../media/image1.jpeg"/><Relationship Id="rId12" Type="http://schemas.openxmlformats.org/officeDocument/2006/relationships/image" Target="../media/image6.jpeg"/><Relationship Id="rId2" Type="http://schemas.openxmlformats.org/officeDocument/2006/relationships/hyperlink" Target="https://web.ntpu.edu.tw/~myday/" TargetMode="External"/><Relationship Id="rId16" Type="http://schemas.openxmlformats.org/officeDocument/2006/relationships/hyperlink" Target="https://meet.google.com/ish-gzmy-pmo" TargetMode="External"/><Relationship Id="rId1" Type="http://schemas.openxmlformats.org/officeDocument/2006/relationships/slideLayout" Target="../slideLayouts/slideLayout1.xml"/><Relationship Id="rId6" Type="http://schemas.openxmlformats.org/officeDocument/2006/relationships/hyperlink" Target="https://web.ntpu.edu.tw/~myday" TargetMode="External"/><Relationship Id="rId11" Type="http://schemas.openxmlformats.org/officeDocument/2006/relationships/image" Target="../media/image5.png"/><Relationship Id="rId5" Type="http://schemas.openxmlformats.org/officeDocument/2006/relationships/hyperlink" Target="http://mail.im.tku.edu.tw/~myday/" TargetMode="External"/><Relationship Id="rId15" Type="http://schemas.openxmlformats.org/officeDocument/2006/relationships/image" Target="../media/image9.png"/><Relationship Id="rId10" Type="http://schemas.openxmlformats.org/officeDocument/2006/relationships/image" Target="../media/image4.png"/><Relationship Id="rId4" Type="http://schemas.openxmlformats.org/officeDocument/2006/relationships/hyperlink" Target="https://www.ntpu.edu.tw/" TargetMode="External"/><Relationship Id="rId9" Type="http://schemas.openxmlformats.org/officeDocument/2006/relationships/image" Target="../media/image3.png"/><Relationship Id="rId14" Type="http://schemas.openxmlformats.org/officeDocument/2006/relationships/image" Target="../media/image8.tiff"/></Relationships>
</file>

<file path=ppt/slides/_rels/slide10.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hyperlink" Target="https://www.amazon.com/Measure-What-Matters-Google-Foundation/dp/0525536221"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mazon.com/Engineering-Software-Products-Ian-Sommerville/dp/013521064X" TargetMode="External"/><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hyperlink" Target="https://www.amazon.com/Software-Engineering-10th-Ian-Sommerville/dp/0133943038"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hyperlink" Target="https://www.amazon.com/Software-Engineering-Google-Lessons-Programming/dp/1492082791"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hyperlink" Target="https://www.amazon.com/Agile-Practice-Project-Management-Institute/dp/1628251999/"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amazon.com/Guide-Project-Management-Knowledge-PMBOK%C2%AE/dp/1628256648" TargetMode="External"/><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83241-FC1A-9D47-B630-2B20ADB2CA68}"/>
              </a:ext>
            </a:extLst>
          </p:cNvPr>
          <p:cNvSpPr>
            <a:spLocks noGrp="1"/>
          </p:cNvSpPr>
          <p:nvPr>
            <p:ph type="ctrTitle"/>
          </p:nvPr>
        </p:nvSpPr>
        <p:spPr>
          <a:xfrm>
            <a:off x="272194" y="1146693"/>
            <a:ext cx="11819066" cy="2056425"/>
          </a:xfrm>
        </p:spPr>
        <p:txBody>
          <a:bodyPr>
            <a:noAutofit/>
          </a:bodyPr>
          <a:lstStyle/>
          <a:p>
            <a:pPr>
              <a:lnSpc>
                <a:spcPct val="100000"/>
              </a:lnSpc>
            </a:pPr>
            <a:r>
              <a:rPr lang="en-US" altLang="zh-TW" sz="4800" dirty="0">
                <a:solidFill>
                  <a:srgbClr val="C00000"/>
                </a:solidFill>
                <a:latin typeface="Calibri" panose="020F0502020204030204" pitchFamily="34" charset="0"/>
                <a:ea typeface="Heiti TC Medium" pitchFamily="2" charset="-128"/>
                <a:cs typeface="Arial" panose="020B0604020202020204" pitchFamily="34" charset="0"/>
              </a:rPr>
              <a:t>Software Products and Project Management: </a:t>
            </a:r>
            <a:r>
              <a:rPr lang="en-US" altLang="zh-TW" sz="4400" dirty="0">
                <a:solidFill>
                  <a:srgbClr val="C00000"/>
                </a:solidFill>
                <a:latin typeface="Calibri" panose="020F0502020204030204" pitchFamily="34" charset="0"/>
                <a:ea typeface="Heiti TC Medium" pitchFamily="2" charset="-128"/>
                <a:cs typeface="Arial" panose="020B0604020202020204" pitchFamily="34" charset="0"/>
              </a:rPr>
              <a:t>Software product management and prototyping</a:t>
            </a:r>
            <a:endParaRPr lang="en-US" sz="4400" dirty="0"/>
          </a:p>
        </p:txBody>
      </p:sp>
      <p:sp>
        <p:nvSpPr>
          <p:cNvPr id="3" name="Subtitle 2">
            <a:extLst>
              <a:ext uri="{FF2B5EF4-FFF2-40B4-BE49-F238E27FC236}">
                <a16:creationId xmlns:a16="http://schemas.microsoft.com/office/drawing/2014/main" id="{FAF739AE-61B3-9644-82E1-CFFEDC066458}"/>
              </a:ext>
            </a:extLst>
          </p:cNvPr>
          <p:cNvSpPr>
            <a:spLocks noGrp="1"/>
          </p:cNvSpPr>
          <p:nvPr>
            <p:ph type="subTitle" idx="1"/>
          </p:nvPr>
        </p:nvSpPr>
        <p:spPr>
          <a:xfrm>
            <a:off x="1524000" y="38002"/>
            <a:ext cx="9144000" cy="827605"/>
          </a:xfrm>
        </p:spPr>
        <p:txBody>
          <a:bodyPr>
            <a:noAutofit/>
          </a:bodyPr>
          <a:lstStyle/>
          <a:p>
            <a:pPr>
              <a:lnSpc>
                <a:spcPct val="100000"/>
              </a:lnSpc>
              <a:spcBef>
                <a:spcPts val="0"/>
              </a:spcBef>
            </a:pPr>
            <a:r>
              <a:rPr lang="en-US" altLang="zh-TW" sz="4800" dirty="0">
                <a:solidFill>
                  <a:schemeClr val="accent1">
                    <a:lumMod val="75000"/>
                  </a:schemeClr>
                </a:solidFill>
                <a:latin typeface="Calibri" panose="020F0502020204030204" pitchFamily="34" charset="0"/>
                <a:ea typeface="Heiti TC Medium" pitchFamily="2" charset="-128"/>
                <a:cs typeface="Calibri" panose="020F0502020204030204" pitchFamily="34" charset="0"/>
              </a:rPr>
              <a:t>Software Engineering</a:t>
            </a:r>
            <a:endParaRPr lang="en-US" sz="4800" dirty="0">
              <a:solidFill>
                <a:schemeClr val="accent1">
                  <a:lumMod val="75000"/>
                </a:schemeClr>
              </a:solidFill>
            </a:endParaRPr>
          </a:p>
        </p:txBody>
      </p:sp>
      <p:sp>
        <p:nvSpPr>
          <p:cNvPr id="4" name="Slide Number Placeholder 3">
            <a:extLst>
              <a:ext uri="{FF2B5EF4-FFF2-40B4-BE49-F238E27FC236}">
                <a16:creationId xmlns:a16="http://schemas.microsoft.com/office/drawing/2014/main" id="{759ED901-FEBB-2F45-A237-0DFFB7BB41A4}"/>
              </a:ext>
            </a:extLst>
          </p:cNvPr>
          <p:cNvSpPr>
            <a:spLocks noGrp="1"/>
          </p:cNvSpPr>
          <p:nvPr>
            <p:ph type="sldNum" sz="quarter" idx="12"/>
          </p:nvPr>
        </p:nvSpPr>
        <p:spPr>
          <a:xfrm>
            <a:off x="9448800" y="6492875"/>
            <a:ext cx="2743200" cy="365125"/>
          </a:xfrm>
        </p:spPr>
        <p:txBody>
          <a:bodyPr/>
          <a:lstStyle/>
          <a:p>
            <a:fld id="{5D6FF71F-CF6A-4C46-8F9B-61D49EEA70E3}" type="slidenum">
              <a:rPr lang="en-US" smtClean="0"/>
              <a:t>1</a:t>
            </a:fld>
            <a:endParaRPr lang="en-US" dirty="0"/>
          </a:p>
        </p:txBody>
      </p:sp>
      <p:sp>
        <p:nvSpPr>
          <p:cNvPr id="5" name="Subtitle 2">
            <a:extLst>
              <a:ext uri="{FF2B5EF4-FFF2-40B4-BE49-F238E27FC236}">
                <a16:creationId xmlns:a16="http://schemas.microsoft.com/office/drawing/2014/main" id="{122C2EBB-D9C1-D646-BE1E-780D746DC521}"/>
              </a:ext>
            </a:extLst>
          </p:cNvPr>
          <p:cNvSpPr txBox="1">
            <a:spLocks/>
          </p:cNvSpPr>
          <p:nvPr/>
        </p:nvSpPr>
        <p:spPr>
          <a:xfrm>
            <a:off x="1875514" y="4699887"/>
            <a:ext cx="8440972" cy="1916740"/>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pPr>
            <a:r>
              <a:rPr lang="en-US" altLang="zh-TW" sz="14400" dirty="0">
                <a:solidFill>
                  <a:srgbClr val="898989"/>
                </a:solidFill>
                <a:cs typeface="Calibri" panose="020F0502020204030204" pitchFamily="34" charset="0"/>
                <a:hlinkClick r:id="rId2"/>
              </a:rPr>
              <a:t>Min-Yuh Day</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err="1">
                <a:solidFill>
                  <a:schemeClr val="accent1"/>
                </a:solidFill>
                <a:latin typeface="Calibri" panose="020F0502020204030204" pitchFamily="34" charset="0"/>
                <a:ea typeface="標楷體" pitchFamily="65" charset="-120"/>
                <a:cs typeface="Calibri" panose="020F0502020204030204" pitchFamily="34" charset="0"/>
              </a:rPr>
              <a:t>Ph.D</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 </a:t>
            </a:r>
            <a:b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b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Associate</a:t>
            </a:r>
            <a:r>
              <a:rPr lang="zh-TW" altLang="en-US" sz="14400" dirty="0">
                <a:solidFill>
                  <a:schemeClr val="accent1"/>
                </a:solidFill>
                <a:latin typeface="Calibri" panose="020F0502020204030204" pitchFamily="34" charset="0"/>
                <a:ea typeface="標楷體" pitchFamily="65" charset="-120"/>
                <a:cs typeface="Calibri" panose="020F0502020204030204" pitchFamily="34" charset="0"/>
              </a:rPr>
              <a:t> </a:t>
            </a:r>
            <a:r>
              <a:rPr lang="en-US" altLang="zh-TW" sz="14400" dirty="0">
                <a:solidFill>
                  <a:schemeClr val="accent1"/>
                </a:solidFill>
                <a:latin typeface="Calibri" panose="020F0502020204030204" pitchFamily="34" charset="0"/>
                <a:ea typeface="標楷體" pitchFamily="65" charset="-120"/>
                <a:cs typeface="Calibri" panose="020F0502020204030204" pitchFamily="34" charset="0"/>
              </a:rPr>
              <a:t>Professor</a:t>
            </a:r>
          </a:p>
          <a:p>
            <a:pPr>
              <a:lnSpc>
                <a:spcPct val="120000"/>
              </a:lnSpc>
              <a:spcBef>
                <a:spcPts val="600"/>
              </a:spcBef>
            </a:pPr>
            <a:r>
              <a:rPr lang="en-US" sz="8000" dirty="0">
                <a:latin typeface="Calibri" panose="020F0502020204030204" pitchFamily="34" charset="0"/>
                <a:cs typeface="Calibri" panose="020F0502020204030204" pitchFamily="34" charset="0"/>
                <a:hlinkClick r:id="rId3"/>
              </a:rPr>
              <a:t>Institute of Information Management</a:t>
            </a:r>
            <a:r>
              <a:rPr lang="en-US" sz="8000" dirty="0">
                <a:latin typeface="Calibri" panose="020F0502020204030204" pitchFamily="34" charset="0"/>
                <a:cs typeface="Calibri" panose="020F0502020204030204" pitchFamily="34" charset="0"/>
              </a:rPr>
              <a:t>, </a:t>
            </a:r>
            <a:r>
              <a:rPr lang="en-US" sz="8000" dirty="0">
                <a:latin typeface="Calibri" panose="020F0502020204030204" pitchFamily="34" charset="0"/>
                <a:cs typeface="Calibri" panose="020F0502020204030204" pitchFamily="34" charset="0"/>
                <a:hlinkClick r:id="rId4"/>
              </a:rPr>
              <a:t>National Taipei University</a:t>
            </a:r>
            <a:endParaRPr lang="en-US" altLang="zh-TW" sz="8000" dirty="0">
              <a:solidFill>
                <a:srgbClr val="898989"/>
              </a:solidFill>
              <a:latin typeface="Calibri" panose="020F0502020204030204" pitchFamily="34" charset="0"/>
              <a:cs typeface="Calibri" panose="020F0502020204030204" pitchFamily="34" charset="0"/>
              <a:hlinkClick r:id="rId5"/>
            </a:endParaRPr>
          </a:p>
          <a:p>
            <a:pPr>
              <a:lnSpc>
                <a:spcPct val="120000"/>
              </a:lnSpc>
              <a:spcBef>
                <a:spcPts val="600"/>
              </a:spcBef>
            </a:pPr>
            <a:r>
              <a:rPr lang="en-US" sz="4800" b="0" dirty="0">
                <a:latin typeface="Arial" panose="020B0604020202020204" pitchFamily="34" charset="0"/>
                <a:cs typeface="Arial" panose="020B0604020202020204" pitchFamily="34" charset="0"/>
                <a:hlinkClick r:id="rId6"/>
              </a:rPr>
              <a:t>https://web.ntpu.edu.tw/~myday</a:t>
            </a:r>
            <a:endParaRPr lang="en-US" sz="4800" b="0" dirty="0">
              <a:latin typeface="Arial" panose="020B0604020202020204" pitchFamily="34" charset="0"/>
              <a:cs typeface="Arial" panose="020B0604020202020204" pitchFamily="34" charset="0"/>
            </a:endParaRPr>
          </a:p>
        </p:txBody>
      </p:sp>
      <p:pic>
        <p:nvPicPr>
          <p:cNvPr id="6" name="Picture 4" descr="http://mail.tku.edu.tw/myday/images/Myday_Photo.jpg">
            <a:extLst>
              <a:ext uri="{FF2B5EF4-FFF2-40B4-BE49-F238E27FC236}">
                <a16:creationId xmlns:a16="http://schemas.microsoft.com/office/drawing/2014/main" id="{8392620C-E0E7-BD47-A4BD-CD41DE2035A4}"/>
              </a:ext>
            </a:extLst>
          </p:cNvPr>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1374973" y="4738465"/>
            <a:ext cx="1206269" cy="1493475"/>
          </a:xfrm>
          <a:prstGeom prst="rect">
            <a:avLst/>
          </a:prstGeom>
          <a:noFill/>
        </p:spPr>
      </p:pic>
      <p:pic>
        <p:nvPicPr>
          <p:cNvPr id="7" name="Picture 6">
            <a:extLst>
              <a:ext uri="{FF2B5EF4-FFF2-40B4-BE49-F238E27FC236}">
                <a16:creationId xmlns:a16="http://schemas.microsoft.com/office/drawing/2014/main" id="{67A123DF-B5B7-0741-A601-C566754FCABF}"/>
              </a:ext>
            </a:extLst>
          </p:cNvPr>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509547" y="5320739"/>
            <a:ext cx="421513" cy="511280"/>
          </a:xfrm>
          <a:prstGeom prst="rect">
            <a:avLst/>
          </a:prstGeom>
        </p:spPr>
      </p:pic>
      <p:pic>
        <p:nvPicPr>
          <p:cNvPr id="8" name="Picture 7">
            <a:extLst>
              <a:ext uri="{FF2B5EF4-FFF2-40B4-BE49-F238E27FC236}">
                <a16:creationId xmlns:a16="http://schemas.microsoft.com/office/drawing/2014/main" id="{31554C2F-EE75-1146-9192-B193DB4DD7A1}"/>
              </a:ext>
            </a:extLst>
          </p:cNvPr>
          <p:cNvPicPr>
            <a:picLocks noChangeAspect="1"/>
          </p:cNvPicPr>
          <p:nvPr/>
        </p:nvPicPr>
        <p:blipFill>
          <a:blip r:embed="rId9" cstate="print">
            <a:extLst>
              <a:ext uri="{28A0092B-C50C-407E-A947-70E740481C1C}">
                <a14:useLocalDpi xmlns:a14="http://schemas.microsoft.com/office/drawing/2010/main"/>
              </a:ext>
            </a:extLst>
          </a:blip>
          <a:stretch>
            <a:fillRect/>
          </a:stretch>
        </p:blipFill>
        <p:spPr>
          <a:xfrm>
            <a:off x="214532" y="5753055"/>
            <a:ext cx="511280" cy="511280"/>
          </a:xfrm>
          <a:prstGeom prst="rect">
            <a:avLst/>
          </a:prstGeom>
        </p:spPr>
      </p:pic>
      <p:pic>
        <p:nvPicPr>
          <p:cNvPr id="9" name="Picture 8">
            <a:extLst>
              <a:ext uri="{FF2B5EF4-FFF2-40B4-BE49-F238E27FC236}">
                <a16:creationId xmlns:a16="http://schemas.microsoft.com/office/drawing/2014/main" id="{0E384EC2-A8FB-574F-A3A4-C14C04FDAE7A}"/>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714727" y="5748361"/>
            <a:ext cx="511280" cy="511280"/>
          </a:xfrm>
          <a:prstGeom prst="rect">
            <a:avLst/>
          </a:prstGeom>
        </p:spPr>
      </p:pic>
      <p:pic>
        <p:nvPicPr>
          <p:cNvPr id="10" name="Picture 9">
            <a:extLst>
              <a:ext uri="{FF2B5EF4-FFF2-40B4-BE49-F238E27FC236}">
                <a16:creationId xmlns:a16="http://schemas.microsoft.com/office/drawing/2014/main" id="{6D576615-D765-F74F-A854-B57D46746B92}"/>
              </a:ext>
            </a:extLst>
          </p:cNvPr>
          <p:cNvPicPr>
            <a:picLocks noChangeAspect="1"/>
          </p:cNvPicPr>
          <p:nvPr/>
        </p:nvPicPr>
        <p:blipFill>
          <a:blip r:embed="rId11" cstate="print">
            <a:extLst>
              <a:ext uri="{28A0092B-C50C-407E-A947-70E740481C1C}">
                <a14:useLocalDpi xmlns:a14="http://schemas.microsoft.com/office/drawing/2010/main"/>
              </a:ext>
            </a:extLst>
          </a:blip>
          <a:stretch>
            <a:fillRect/>
          </a:stretch>
        </p:blipFill>
        <p:spPr>
          <a:xfrm>
            <a:off x="272194" y="4798351"/>
            <a:ext cx="935665" cy="421967"/>
          </a:xfrm>
          <a:prstGeom prst="rect">
            <a:avLst/>
          </a:prstGeom>
        </p:spPr>
      </p:pic>
      <p:pic>
        <p:nvPicPr>
          <p:cNvPr id="11" name="Picture 10">
            <a:extLst>
              <a:ext uri="{FF2B5EF4-FFF2-40B4-BE49-F238E27FC236}">
                <a16:creationId xmlns:a16="http://schemas.microsoft.com/office/drawing/2014/main" id="{0E53A563-6F2F-4D43-A9CA-738A2637D05A}"/>
              </a:ext>
            </a:extLst>
          </p:cNvPr>
          <p:cNvPicPr>
            <a:picLocks noChangeAspect="1"/>
          </p:cNvPicPr>
          <p:nvPr/>
        </p:nvPicPr>
        <p:blipFill>
          <a:blip r:embed="rId1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12" name="Picture 11">
            <a:extLst>
              <a:ext uri="{FF2B5EF4-FFF2-40B4-BE49-F238E27FC236}">
                <a16:creationId xmlns:a16="http://schemas.microsoft.com/office/drawing/2014/main" id="{25E914CD-8B6C-2D41-ACC1-7849D3B7E721}"/>
              </a:ext>
            </a:extLst>
          </p:cNvPr>
          <p:cNvPicPr>
            <a:picLocks noChangeAspect="1"/>
          </p:cNvPicPr>
          <p:nvPr/>
        </p:nvPicPr>
        <p:blipFill>
          <a:blip r:embed="rId1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pic>
        <p:nvPicPr>
          <p:cNvPr id="13" name="Picture 12">
            <a:extLst>
              <a:ext uri="{FF2B5EF4-FFF2-40B4-BE49-F238E27FC236}">
                <a16:creationId xmlns:a16="http://schemas.microsoft.com/office/drawing/2014/main" id="{2A2132BE-AEB3-A34C-888A-14B934025607}"/>
              </a:ext>
            </a:extLst>
          </p:cNvPr>
          <p:cNvPicPr>
            <a:picLocks noChangeAspect="1"/>
          </p:cNvPicPr>
          <p:nvPr/>
        </p:nvPicPr>
        <p:blipFill>
          <a:blip r:embed="rId14" cstate="print">
            <a:extLst>
              <a:ext uri="{28A0092B-C50C-407E-A947-70E740481C1C}">
                <a14:useLocalDpi xmlns:a14="http://schemas.microsoft.com/office/drawing/2010/main"/>
              </a:ext>
            </a:extLst>
          </a:blip>
          <a:stretch>
            <a:fillRect/>
          </a:stretch>
        </p:blipFill>
        <p:spPr>
          <a:xfrm>
            <a:off x="11316105" y="5976255"/>
            <a:ext cx="791692" cy="791692"/>
          </a:xfrm>
          <a:prstGeom prst="rect">
            <a:avLst/>
          </a:prstGeom>
        </p:spPr>
      </p:pic>
      <p:sp>
        <p:nvSpPr>
          <p:cNvPr id="15" name="TextBox 14">
            <a:extLst>
              <a:ext uri="{FF2B5EF4-FFF2-40B4-BE49-F238E27FC236}">
                <a16:creationId xmlns:a16="http://schemas.microsoft.com/office/drawing/2014/main" id="{93DF0C98-61FE-964B-A9AA-9A27B763C0CD}"/>
              </a:ext>
            </a:extLst>
          </p:cNvPr>
          <p:cNvSpPr txBox="1"/>
          <p:nvPr/>
        </p:nvSpPr>
        <p:spPr>
          <a:xfrm>
            <a:off x="3180607" y="3587805"/>
            <a:ext cx="5830785" cy="830997"/>
          </a:xfrm>
          <a:prstGeom prst="rect">
            <a:avLst/>
          </a:prstGeom>
          <a:noFill/>
        </p:spPr>
        <p:txBody>
          <a:bodyPr wrap="square" rtlCol="0">
            <a:spAutoFit/>
          </a:bodyPr>
          <a:lstStyle/>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1112SE02</a:t>
            </a:r>
          </a:p>
          <a:p>
            <a:pPr algn="ct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MBA, IM, NTPU (M5010) (Spring 2023)</a:t>
            </a:r>
            <a:b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br>
            <a:r>
              <a:rPr lang="en-US" altLang="zh-TW" sz="16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 Wed 2, 3, 4 (9:10-12:00) (B8F40)</a:t>
            </a:r>
          </a:p>
        </p:txBody>
      </p:sp>
      <p:sp>
        <p:nvSpPr>
          <p:cNvPr id="16" name="TextBox 15">
            <a:extLst>
              <a:ext uri="{FF2B5EF4-FFF2-40B4-BE49-F238E27FC236}">
                <a16:creationId xmlns:a16="http://schemas.microsoft.com/office/drawing/2014/main" id="{D56B0928-98E1-A94A-9E81-B0F0F78D4E86}"/>
              </a:ext>
            </a:extLst>
          </p:cNvPr>
          <p:cNvSpPr txBox="1"/>
          <p:nvPr/>
        </p:nvSpPr>
        <p:spPr>
          <a:xfrm>
            <a:off x="4540332" y="6616627"/>
            <a:ext cx="3111336" cy="276999"/>
          </a:xfrm>
          <a:prstGeom prst="rect">
            <a:avLst/>
          </a:prstGeom>
          <a:noFill/>
        </p:spPr>
        <p:txBody>
          <a:bodyPr wrap="square" rtlCol="0">
            <a:spAutoFit/>
          </a:bodyPr>
          <a:lstStyle/>
          <a:p>
            <a:pPr algn="ctr"/>
            <a:r>
              <a:rPr lang="en-US" altLang="zh-TW" sz="1200" dirty="0">
                <a:solidFill>
                  <a:schemeClr val="bg1">
                    <a:lumMod val="65000"/>
                  </a:schemeClr>
                </a:solidFill>
                <a:latin typeface="Calibri" panose="020F0502020204030204" pitchFamily="34" charset="0"/>
                <a:ea typeface="Heiti TC Medium" pitchFamily="2" charset="-128"/>
                <a:cs typeface="Calibri" panose="020F0502020204030204" pitchFamily="34" charset="0"/>
              </a:rPr>
              <a:t>2023-03-01</a:t>
            </a:r>
          </a:p>
        </p:txBody>
      </p:sp>
      <p:pic>
        <p:nvPicPr>
          <p:cNvPr id="18" name="Picture 17">
            <a:extLst>
              <a:ext uri="{FF2B5EF4-FFF2-40B4-BE49-F238E27FC236}">
                <a16:creationId xmlns:a16="http://schemas.microsoft.com/office/drawing/2014/main" id="{78C2FCF3-02C7-BB40-9AAE-C09343A9041F}"/>
              </a:ext>
            </a:extLst>
          </p:cNvPr>
          <p:cNvPicPr>
            <a:picLocks noChangeAspect="1"/>
          </p:cNvPicPr>
          <p:nvPr/>
        </p:nvPicPr>
        <p:blipFill>
          <a:blip r:embed="rId15"/>
          <a:stretch>
            <a:fillRect/>
          </a:stretch>
        </p:blipFill>
        <p:spPr>
          <a:xfrm>
            <a:off x="10523004" y="3389801"/>
            <a:ext cx="1453236" cy="1453236"/>
          </a:xfrm>
          <a:prstGeom prst="rect">
            <a:avLst/>
          </a:prstGeom>
        </p:spPr>
      </p:pic>
      <p:sp>
        <p:nvSpPr>
          <p:cNvPr id="20" name="TextBox 19">
            <a:extLst>
              <a:ext uri="{FF2B5EF4-FFF2-40B4-BE49-F238E27FC236}">
                <a16:creationId xmlns:a16="http://schemas.microsoft.com/office/drawing/2014/main" id="{EDC6737D-F09F-CE4D-8A99-08E768DBEFD6}"/>
              </a:ext>
            </a:extLst>
          </p:cNvPr>
          <p:cNvSpPr txBox="1"/>
          <p:nvPr/>
        </p:nvSpPr>
        <p:spPr>
          <a:xfrm>
            <a:off x="10473181" y="4799713"/>
            <a:ext cx="1552881" cy="400110"/>
          </a:xfrm>
          <a:prstGeom prst="rect">
            <a:avLst/>
          </a:prstGeom>
          <a:noFill/>
        </p:spPr>
        <p:txBody>
          <a:bodyPr wrap="square">
            <a:spAutoFit/>
          </a:bodyPr>
          <a:lstStyle/>
          <a:p>
            <a:pPr algn="ctr"/>
            <a:r>
              <a:rPr lang="en-US" sz="1000" dirty="0">
                <a:solidFill>
                  <a:schemeClr val="accent1"/>
                </a:solidFill>
                <a:hlinkClick r:id="rId16">
                  <a:extLst>
                    <a:ext uri="{A12FA001-AC4F-418D-AE19-62706E023703}">
                      <ahyp:hlinkClr xmlns:ahyp="http://schemas.microsoft.com/office/drawing/2018/hyperlinkcolor" val="tx"/>
                    </a:ext>
                  </a:extLst>
                </a:hlinkClick>
              </a:rPr>
              <a:t>https://meet.google.com/ish-gzmy-pmo</a:t>
            </a:r>
            <a:endParaRPr lang="en-US" sz="1000" dirty="0"/>
          </a:p>
        </p:txBody>
      </p:sp>
    </p:spTree>
    <p:extLst>
      <p:ext uri="{BB962C8B-B14F-4D97-AF65-F5344CB8AC3E}">
        <p14:creationId xmlns:p14="http://schemas.microsoft.com/office/powerpoint/2010/main" val="1534251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F8AFC-93E4-0441-9414-37E6419F95E9}"/>
              </a:ext>
            </a:extLst>
          </p:cNvPr>
          <p:cNvSpPr>
            <a:spLocks noGrp="1"/>
          </p:cNvSpPr>
          <p:nvPr>
            <p:ph type="title"/>
          </p:nvPr>
        </p:nvSpPr>
        <p:spPr>
          <a:xfrm>
            <a:off x="457200" y="28142"/>
            <a:ext cx="11277600" cy="2451821"/>
          </a:xfrm>
        </p:spPr>
        <p:txBody>
          <a:bodyPr>
            <a:normAutofit fontScale="90000"/>
          </a:bodyPr>
          <a:lstStyle/>
          <a:p>
            <a:r>
              <a:rPr lang="en-US" sz="2700" dirty="0"/>
              <a:t>John </a:t>
            </a:r>
            <a:r>
              <a:rPr lang="en-US" sz="2700" dirty="0" err="1"/>
              <a:t>Doerr</a:t>
            </a:r>
            <a:r>
              <a:rPr lang="en-US" sz="2700" dirty="0"/>
              <a:t> (2018), </a:t>
            </a:r>
            <a:br>
              <a:rPr lang="en-US" sz="2400" dirty="0"/>
            </a:br>
            <a:r>
              <a:rPr lang="en-US" sz="4900" dirty="0">
                <a:solidFill>
                  <a:srgbClr val="C00000"/>
                </a:solidFill>
              </a:rPr>
              <a:t>Measure What Matters: </a:t>
            </a:r>
            <a:br>
              <a:rPr lang="en-US" sz="2400" dirty="0">
                <a:solidFill>
                  <a:srgbClr val="C00000"/>
                </a:solidFill>
              </a:rPr>
            </a:br>
            <a:r>
              <a:rPr lang="en-US" sz="3600" dirty="0">
                <a:solidFill>
                  <a:srgbClr val="C00000"/>
                </a:solidFill>
              </a:rPr>
              <a:t>How Google, Bono, and the Gates Foundation Rock the World </a:t>
            </a:r>
            <a:br>
              <a:rPr lang="en-US" sz="3600" dirty="0">
                <a:solidFill>
                  <a:srgbClr val="C00000"/>
                </a:solidFill>
              </a:rPr>
            </a:br>
            <a:r>
              <a:rPr lang="en-US" sz="3600" dirty="0">
                <a:solidFill>
                  <a:srgbClr val="C00000"/>
                </a:solidFill>
              </a:rPr>
              <a:t>with OKRs, </a:t>
            </a:r>
            <a:br>
              <a:rPr lang="en-US" sz="2400" dirty="0">
                <a:solidFill>
                  <a:srgbClr val="C00000"/>
                </a:solidFill>
              </a:rPr>
            </a:br>
            <a:r>
              <a:rPr lang="en-US" sz="2700" dirty="0"/>
              <a:t>Portfolio</a:t>
            </a:r>
            <a:endParaRPr lang="en-US" sz="2700" dirty="0">
              <a:solidFill>
                <a:srgbClr val="C00000"/>
              </a:solidFill>
            </a:endParaRPr>
          </a:p>
        </p:txBody>
      </p:sp>
      <p:sp>
        <p:nvSpPr>
          <p:cNvPr id="4" name="Slide Number Placeholder 3">
            <a:extLst>
              <a:ext uri="{FF2B5EF4-FFF2-40B4-BE49-F238E27FC236}">
                <a16:creationId xmlns:a16="http://schemas.microsoft.com/office/drawing/2014/main" id="{BACC1B7E-5518-1D42-B244-481C35C2428F}"/>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9" name="Footer Placeholder 4">
            <a:extLst>
              <a:ext uri="{FF2B5EF4-FFF2-40B4-BE49-F238E27FC236}">
                <a16:creationId xmlns:a16="http://schemas.microsoft.com/office/drawing/2014/main" id="{54A9BAF3-8497-EF4E-85AF-31D768953520}"/>
              </a:ext>
            </a:extLst>
          </p:cNvPr>
          <p:cNvSpPr>
            <a:spLocks noGrp="1"/>
          </p:cNvSpPr>
          <p:nvPr>
            <p:ph type="ftr" sz="quarter" idx="11"/>
          </p:nvPr>
        </p:nvSpPr>
        <p:spPr bwMode="auto">
          <a:xfrm>
            <a:off x="2171700" y="6597650"/>
            <a:ext cx="7848600" cy="260350"/>
          </a:xfrm>
          <a:ln>
            <a:miter lim="800000"/>
            <a:headEnd/>
            <a:tailEnd/>
          </a:ln>
        </p:spPr>
        <p:txBody>
          <a:bodyPr/>
          <a:lstStyle/>
          <a:p>
            <a:pPr>
              <a:defRPr/>
            </a:pPr>
            <a:r>
              <a:rPr lang="en-US" altLang="zh-TW" sz="1000" dirty="0"/>
              <a:t>Source: </a:t>
            </a:r>
            <a:r>
              <a:rPr lang="en-US" altLang="zh-TW" sz="1000" dirty="0">
                <a:hlinkClick r:id="rId2"/>
              </a:rPr>
              <a:t>https://www.amazon.com/Measure-What-Matters-Google-Foundation/dp/0525536221</a:t>
            </a:r>
            <a:endParaRPr lang="en-US" altLang="zh-TW" sz="1000" dirty="0"/>
          </a:p>
        </p:txBody>
      </p:sp>
      <p:pic>
        <p:nvPicPr>
          <p:cNvPr id="5" name="Picture 4">
            <a:extLst>
              <a:ext uri="{FF2B5EF4-FFF2-40B4-BE49-F238E27FC236}">
                <a16:creationId xmlns:a16="http://schemas.microsoft.com/office/drawing/2014/main" id="{93885C65-80F4-56CF-B131-E615059B66BC}"/>
              </a:ext>
            </a:extLst>
          </p:cNvPr>
          <p:cNvPicPr>
            <a:picLocks noChangeAspect="1"/>
          </p:cNvPicPr>
          <p:nvPr/>
        </p:nvPicPr>
        <p:blipFill>
          <a:blip r:embed="rId3"/>
          <a:stretch>
            <a:fillRect/>
          </a:stretch>
        </p:blipFill>
        <p:spPr>
          <a:xfrm>
            <a:off x="4706216" y="2443149"/>
            <a:ext cx="2779568" cy="4194621"/>
          </a:xfrm>
          <a:prstGeom prst="rect">
            <a:avLst/>
          </a:prstGeom>
        </p:spPr>
      </p:pic>
    </p:spTree>
    <p:extLst>
      <p:ext uri="{BB962C8B-B14F-4D97-AF65-F5344CB8AC3E}">
        <p14:creationId xmlns:p14="http://schemas.microsoft.com/office/powerpoint/2010/main" val="304552592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391588"/>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100</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095359"/>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6136574"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2495601"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5161166" y="1517236"/>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2527643"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Acceptance </a:t>
            </a:r>
            <a:br>
              <a:rPr lang="en-US" sz="2200" dirty="0"/>
            </a:br>
            <a:r>
              <a:rPr lang="en-US" sz="2200" dirty="0"/>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5238828" y="5368714"/>
            <a:ext cx="1807402" cy="1157183"/>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a:t>
            </a:r>
            <a:br>
              <a:rPr lang="en-US" sz="2200" dirty="0"/>
            </a:br>
            <a:r>
              <a:rPr lang="en-US" sz="2200" dirty="0"/>
              <a:t>interface </a:t>
            </a:r>
            <a:br>
              <a:rPr lang="en-US" sz="2200" dirty="0"/>
            </a:br>
            <a:r>
              <a:rPr lang="en-US" sz="2200" dirty="0"/>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7733672"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Customer </a:t>
            </a:r>
            <a:br>
              <a:rPr lang="en-US" sz="2200" dirty="0"/>
            </a:br>
            <a:r>
              <a:rPr lang="en-US" sz="2200" dirty="0"/>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7733672"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stories </a:t>
            </a:r>
            <a:br>
              <a:rPr lang="en-US" sz="2200" dirty="0"/>
            </a:br>
            <a:r>
              <a:rPr lang="en-US" sz="2200" dirty="0"/>
              <a:t> and </a:t>
            </a:r>
            <a:br>
              <a:rPr lang="en-US" sz="2200" dirty="0"/>
            </a:br>
            <a:r>
              <a:rPr lang="en-US" sz="2200" dirty="0"/>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6124661"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4458329" y="3073740"/>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4490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6835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6835927" y="3073740"/>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736248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F044-94B1-9C4C-B481-31279A6EE54A}"/>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3" name="Content Placeholder 2">
            <a:extLst>
              <a:ext uri="{FF2B5EF4-FFF2-40B4-BE49-F238E27FC236}">
                <a16:creationId xmlns:a16="http://schemas.microsoft.com/office/drawing/2014/main" id="{99156693-21E7-5347-BFEB-AA433A202D87}"/>
              </a:ext>
            </a:extLst>
          </p:cNvPr>
          <p:cNvSpPr>
            <a:spLocks noGrp="1"/>
          </p:cNvSpPr>
          <p:nvPr>
            <p:ph idx="1"/>
          </p:nvPr>
        </p:nvSpPr>
        <p:spPr>
          <a:xfrm>
            <a:off x="871537" y="1556792"/>
            <a:ext cx="10572751" cy="4824536"/>
          </a:xfrm>
        </p:spPr>
        <p:txBody>
          <a:bodyPr>
            <a:normAutofit/>
          </a:bodyPr>
          <a:lstStyle/>
          <a:p>
            <a:r>
              <a:rPr lang="en-US" dirty="0">
                <a:solidFill>
                  <a:srgbClr val="FF0000"/>
                </a:solidFill>
              </a:rPr>
              <a:t>Product vision management</a:t>
            </a:r>
          </a:p>
          <a:p>
            <a:pPr lvl="1"/>
            <a:r>
              <a:rPr lang="en-US" sz="3200" dirty="0"/>
              <a:t>The product manager may be responsible for helping with the development of the product vision. </a:t>
            </a:r>
          </a:p>
          <a:p>
            <a:pPr lvl="1"/>
            <a:r>
              <a:rPr lang="en-US" sz="3200" dirty="0"/>
              <a:t>The should always be responsible for managing the vision, which involves assessing and evaluating proposed changes against the product vision. </a:t>
            </a:r>
          </a:p>
          <a:p>
            <a:pPr lvl="1"/>
            <a:r>
              <a:rPr lang="en-US" sz="3200" dirty="0"/>
              <a:t>They should ensure that there is no ‘vision drift’</a:t>
            </a:r>
          </a:p>
          <a:p>
            <a:endParaRPr lang="en-US" dirty="0"/>
          </a:p>
          <a:p>
            <a:endParaRPr lang="en-US" dirty="0"/>
          </a:p>
        </p:txBody>
      </p:sp>
      <p:sp>
        <p:nvSpPr>
          <p:cNvPr id="4" name="Slide Number Placeholder 3">
            <a:extLst>
              <a:ext uri="{FF2B5EF4-FFF2-40B4-BE49-F238E27FC236}">
                <a16:creationId xmlns:a16="http://schemas.microsoft.com/office/drawing/2014/main" id="{38A676ED-43D0-D745-9944-DC4068DD7CC5}"/>
              </a:ext>
            </a:extLst>
          </p:cNvPr>
          <p:cNvSpPr>
            <a:spLocks noGrp="1"/>
          </p:cNvSpPr>
          <p:nvPr>
            <p:ph type="sldNum" sz="quarter" idx="12"/>
          </p:nvPr>
        </p:nvSpPr>
        <p:spPr/>
        <p:txBody>
          <a:bodyPr/>
          <a:lstStyle/>
          <a:p>
            <a:pPr>
              <a:defRPr/>
            </a:pPr>
            <a:fld id="{E78C9E75-97FD-45D9-8ED3-955348887BB1}" type="slidenum">
              <a:rPr lang="zh-TW" altLang="en-US" smtClean="0"/>
              <a:pPr>
                <a:defRPr/>
              </a:pPr>
              <a:t>101</a:t>
            </a:fld>
            <a:endParaRPr lang="zh-TW" altLang="en-US"/>
          </a:p>
        </p:txBody>
      </p:sp>
      <p:sp>
        <p:nvSpPr>
          <p:cNvPr id="5" name="Footer Placeholder 4">
            <a:extLst>
              <a:ext uri="{FF2B5EF4-FFF2-40B4-BE49-F238E27FC236}">
                <a16:creationId xmlns:a16="http://schemas.microsoft.com/office/drawing/2014/main" id="{8B4845B5-19BE-1A41-AF2C-49508F90235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6847876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F044-94B1-9C4C-B481-31279A6EE54A}"/>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3" name="Content Placeholder 2">
            <a:extLst>
              <a:ext uri="{FF2B5EF4-FFF2-40B4-BE49-F238E27FC236}">
                <a16:creationId xmlns:a16="http://schemas.microsoft.com/office/drawing/2014/main" id="{99156693-21E7-5347-BFEB-AA433A202D87}"/>
              </a:ext>
            </a:extLst>
          </p:cNvPr>
          <p:cNvSpPr>
            <a:spLocks noGrp="1"/>
          </p:cNvSpPr>
          <p:nvPr>
            <p:ph idx="1"/>
          </p:nvPr>
        </p:nvSpPr>
        <p:spPr>
          <a:xfrm>
            <a:off x="1071563" y="1556792"/>
            <a:ext cx="10258425" cy="4824536"/>
          </a:xfrm>
        </p:spPr>
        <p:txBody>
          <a:bodyPr>
            <a:normAutofit/>
          </a:bodyPr>
          <a:lstStyle/>
          <a:p>
            <a:r>
              <a:rPr lang="en-US" dirty="0">
                <a:solidFill>
                  <a:srgbClr val="FF0000"/>
                </a:solidFill>
              </a:rPr>
              <a:t>Product roadmap </a:t>
            </a:r>
            <a:r>
              <a:rPr lang="en-US" dirty="0"/>
              <a:t>development</a:t>
            </a:r>
          </a:p>
          <a:p>
            <a:pPr lvl="1"/>
            <a:r>
              <a:rPr lang="en-US" sz="3200" dirty="0"/>
              <a:t>A product roadmap is a plan for the development, release and marketing of the software. </a:t>
            </a:r>
          </a:p>
          <a:p>
            <a:pPr lvl="1"/>
            <a:r>
              <a:rPr lang="en-US" sz="3200" dirty="0"/>
              <a:t>The PM should lead roadmap development and should be the ultimate authority in deciding if changes to the roadmap should be made.</a:t>
            </a:r>
          </a:p>
          <a:p>
            <a:endParaRPr lang="en-US" dirty="0"/>
          </a:p>
        </p:txBody>
      </p:sp>
      <p:sp>
        <p:nvSpPr>
          <p:cNvPr id="4" name="Slide Number Placeholder 3">
            <a:extLst>
              <a:ext uri="{FF2B5EF4-FFF2-40B4-BE49-F238E27FC236}">
                <a16:creationId xmlns:a16="http://schemas.microsoft.com/office/drawing/2014/main" id="{38A676ED-43D0-D745-9944-DC4068DD7CC5}"/>
              </a:ext>
            </a:extLst>
          </p:cNvPr>
          <p:cNvSpPr>
            <a:spLocks noGrp="1"/>
          </p:cNvSpPr>
          <p:nvPr>
            <p:ph type="sldNum" sz="quarter" idx="12"/>
          </p:nvPr>
        </p:nvSpPr>
        <p:spPr/>
        <p:txBody>
          <a:bodyPr/>
          <a:lstStyle/>
          <a:p>
            <a:pPr>
              <a:defRPr/>
            </a:pPr>
            <a:fld id="{E78C9E75-97FD-45D9-8ED3-955348887BB1}" type="slidenum">
              <a:rPr lang="zh-TW" altLang="en-US" smtClean="0"/>
              <a:pPr>
                <a:defRPr/>
              </a:pPr>
              <a:t>102</a:t>
            </a:fld>
            <a:endParaRPr lang="zh-TW" altLang="en-US"/>
          </a:p>
        </p:txBody>
      </p:sp>
      <p:sp>
        <p:nvSpPr>
          <p:cNvPr id="5" name="Footer Placeholder 4">
            <a:extLst>
              <a:ext uri="{FF2B5EF4-FFF2-40B4-BE49-F238E27FC236}">
                <a16:creationId xmlns:a16="http://schemas.microsoft.com/office/drawing/2014/main" id="{8B4845B5-19BE-1A41-AF2C-49508F90235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534072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F044-94B1-9C4C-B481-31279A6EE54A}"/>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3" name="Content Placeholder 2">
            <a:extLst>
              <a:ext uri="{FF2B5EF4-FFF2-40B4-BE49-F238E27FC236}">
                <a16:creationId xmlns:a16="http://schemas.microsoft.com/office/drawing/2014/main" id="{99156693-21E7-5347-BFEB-AA433A202D87}"/>
              </a:ext>
            </a:extLst>
          </p:cNvPr>
          <p:cNvSpPr>
            <a:spLocks noGrp="1"/>
          </p:cNvSpPr>
          <p:nvPr>
            <p:ph idx="1"/>
          </p:nvPr>
        </p:nvSpPr>
        <p:spPr>
          <a:xfrm>
            <a:off x="942975" y="1556792"/>
            <a:ext cx="10344150" cy="4824536"/>
          </a:xfrm>
        </p:spPr>
        <p:txBody>
          <a:bodyPr/>
          <a:lstStyle/>
          <a:p>
            <a:r>
              <a:rPr lang="en-US" dirty="0">
                <a:solidFill>
                  <a:srgbClr val="FF0000"/>
                </a:solidFill>
              </a:rPr>
              <a:t>User story and scenario </a:t>
            </a:r>
            <a:r>
              <a:rPr lang="en-US" dirty="0"/>
              <a:t>development</a:t>
            </a:r>
          </a:p>
          <a:p>
            <a:pPr lvl="1"/>
            <a:r>
              <a:rPr lang="en-US" dirty="0"/>
              <a:t>User stories and scenarios are used to refine a product vision and identify product features.</a:t>
            </a:r>
          </a:p>
          <a:p>
            <a:pPr lvl="1"/>
            <a:r>
              <a:rPr lang="en-US" dirty="0"/>
              <a:t>Based on his or her knowledge of customers, the PM should lead the development of stories and scenarios.</a:t>
            </a:r>
          </a:p>
          <a:p>
            <a:endParaRPr lang="en-US" dirty="0"/>
          </a:p>
          <a:p>
            <a:endParaRPr lang="en-US" dirty="0"/>
          </a:p>
        </p:txBody>
      </p:sp>
      <p:sp>
        <p:nvSpPr>
          <p:cNvPr id="4" name="Slide Number Placeholder 3">
            <a:extLst>
              <a:ext uri="{FF2B5EF4-FFF2-40B4-BE49-F238E27FC236}">
                <a16:creationId xmlns:a16="http://schemas.microsoft.com/office/drawing/2014/main" id="{38A676ED-43D0-D745-9944-DC4068DD7CC5}"/>
              </a:ext>
            </a:extLst>
          </p:cNvPr>
          <p:cNvSpPr>
            <a:spLocks noGrp="1"/>
          </p:cNvSpPr>
          <p:nvPr>
            <p:ph type="sldNum" sz="quarter" idx="12"/>
          </p:nvPr>
        </p:nvSpPr>
        <p:spPr/>
        <p:txBody>
          <a:bodyPr/>
          <a:lstStyle/>
          <a:p>
            <a:pPr>
              <a:defRPr/>
            </a:pPr>
            <a:fld id="{E78C9E75-97FD-45D9-8ED3-955348887BB1}" type="slidenum">
              <a:rPr lang="zh-TW" altLang="en-US" smtClean="0"/>
              <a:pPr>
                <a:defRPr/>
              </a:pPr>
              <a:t>103</a:t>
            </a:fld>
            <a:endParaRPr lang="zh-TW" altLang="en-US"/>
          </a:p>
        </p:txBody>
      </p:sp>
      <p:sp>
        <p:nvSpPr>
          <p:cNvPr id="5" name="Footer Placeholder 4">
            <a:extLst>
              <a:ext uri="{FF2B5EF4-FFF2-40B4-BE49-F238E27FC236}">
                <a16:creationId xmlns:a16="http://schemas.microsoft.com/office/drawing/2014/main" id="{8B4845B5-19BE-1A41-AF2C-49508F90235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6943052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F044-94B1-9C4C-B481-31279A6EE54A}"/>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3" name="Content Placeholder 2">
            <a:extLst>
              <a:ext uri="{FF2B5EF4-FFF2-40B4-BE49-F238E27FC236}">
                <a16:creationId xmlns:a16="http://schemas.microsoft.com/office/drawing/2014/main" id="{99156693-21E7-5347-BFEB-AA433A202D87}"/>
              </a:ext>
            </a:extLst>
          </p:cNvPr>
          <p:cNvSpPr>
            <a:spLocks noGrp="1"/>
          </p:cNvSpPr>
          <p:nvPr>
            <p:ph idx="1"/>
          </p:nvPr>
        </p:nvSpPr>
        <p:spPr>
          <a:xfrm>
            <a:off x="1157287" y="1556792"/>
            <a:ext cx="9815513" cy="4824536"/>
          </a:xfrm>
        </p:spPr>
        <p:txBody>
          <a:bodyPr>
            <a:normAutofit/>
          </a:bodyPr>
          <a:lstStyle/>
          <a:p>
            <a:r>
              <a:rPr lang="en-US" dirty="0">
                <a:solidFill>
                  <a:srgbClr val="FF0000"/>
                </a:solidFill>
              </a:rPr>
              <a:t>Product backlog </a:t>
            </a:r>
            <a:r>
              <a:rPr lang="en-US" dirty="0"/>
              <a:t>creation and management</a:t>
            </a:r>
          </a:p>
          <a:p>
            <a:pPr lvl="1"/>
            <a:r>
              <a:rPr lang="en-US" sz="3200" dirty="0"/>
              <a:t>The product backlog is a prioritized ‘to-do’ list of what has to be developed. </a:t>
            </a:r>
          </a:p>
          <a:p>
            <a:pPr lvl="1"/>
            <a:r>
              <a:rPr lang="en-US" sz="3200" dirty="0"/>
              <a:t>PMs should be involved in creating and refining the backlog and deciding on the priority of product features to be developed.</a:t>
            </a:r>
          </a:p>
          <a:p>
            <a:endParaRPr lang="en-US" dirty="0"/>
          </a:p>
          <a:p>
            <a:endParaRPr lang="en-US" dirty="0"/>
          </a:p>
        </p:txBody>
      </p:sp>
      <p:sp>
        <p:nvSpPr>
          <p:cNvPr id="4" name="Slide Number Placeholder 3">
            <a:extLst>
              <a:ext uri="{FF2B5EF4-FFF2-40B4-BE49-F238E27FC236}">
                <a16:creationId xmlns:a16="http://schemas.microsoft.com/office/drawing/2014/main" id="{38A676ED-43D0-D745-9944-DC4068DD7CC5}"/>
              </a:ext>
            </a:extLst>
          </p:cNvPr>
          <p:cNvSpPr>
            <a:spLocks noGrp="1"/>
          </p:cNvSpPr>
          <p:nvPr>
            <p:ph type="sldNum" sz="quarter" idx="12"/>
          </p:nvPr>
        </p:nvSpPr>
        <p:spPr/>
        <p:txBody>
          <a:bodyPr/>
          <a:lstStyle/>
          <a:p>
            <a:pPr>
              <a:defRPr/>
            </a:pPr>
            <a:fld id="{E78C9E75-97FD-45D9-8ED3-955348887BB1}" type="slidenum">
              <a:rPr lang="zh-TW" altLang="en-US" smtClean="0"/>
              <a:pPr>
                <a:defRPr/>
              </a:pPr>
              <a:t>104</a:t>
            </a:fld>
            <a:endParaRPr lang="zh-TW" altLang="en-US"/>
          </a:p>
        </p:txBody>
      </p:sp>
      <p:sp>
        <p:nvSpPr>
          <p:cNvPr id="5" name="Footer Placeholder 4">
            <a:extLst>
              <a:ext uri="{FF2B5EF4-FFF2-40B4-BE49-F238E27FC236}">
                <a16:creationId xmlns:a16="http://schemas.microsoft.com/office/drawing/2014/main" id="{8B4845B5-19BE-1A41-AF2C-49508F90235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201281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F044-94B1-9C4C-B481-31279A6EE54A}"/>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3" name="Content Placeholder 2">
            <a:extLst>
              <a:ext uri="{FF2B5EF4-FFF2-40B4-BE49-F238E27FC236}">
                <a16:creationId xmlns:a16="http://schemas.microsoft.com/office/drawing/2014/main" id="{99156693-21E7-5347-BFEB-AA433A202D87}"/>
              </a:ext>
            </a:extLst>
          </p:cNvPr>
          <p:cNvSpPr>
            <a:spLocks noGrp="1"/>
          </p:cNvSpPr>
          <p:nvPr>
            <p:ph idx="1"/>
          </p:nvPr>
        </p:nvSpPr>
        <p:spPr>
          <a:xfrm>
            <a:off x="1142999" y="1556792"/>
            <a:ext cx="9758363" cy="4824536"/>
          </a:xfrm>
        </p:spPr>
        <p:txBody>
          <a:bodyPr>
            <a:normAutofit/>
          </a:bodyPr>
          <a:lstStyle/>
          <a:p>
            <a:r>
              <a:rPr lang="en-US" dirty="0">
                <a:solidFill>
                  <a:srgbClr val="FF0000"/>
                </a:solidFill>
              </a:rPr>
              <a:t>Acceptance testing</a:t>
            </a:r>
          </a:p>
          <a:p>
            <a:pPr lvl="1"/>
            <a:r>
              <a:rPr lang="en-US" sz="3200" dirty="0"/>
              <a:t>Acceptance testing is the process of </a:t>
            </a:r>
            <a:r>
              <a:rPr lang="en-US" sz="3200" dirty="0">
                <a:solidFill>
                  <a:schemeClr val="accent1"/>
                </a:solidFill>
              </a:rPr>
              <a:t>verifying</a:t>
            </a:r>
            <a:r>
              <a:rPr lang="en-US" sz="3200" dirty="0"/>
              <a:t> that a </a:t>
            </a:r>
            <a:r>
              <a:rPr lang="en-US" sz="3200" dirty="0">
                <a:solidFill>
                  <a:schemeClr val="accent1"/>
                </a:solidFill>
              </a:rPr>
              <a:t>software release meets the goals set </a:t>
            </a:r>
            <a:r>
              <a:rPr lang="en-US" sz="3200" dirty="0"/>
              <a:t>out in the </a:t>
            </a:r>
            <a:r>
              <a:rPr lang="en-US" sz="3200" dirty="0">
                <a:solidFill>
                  <a:schemeClr val="accent1"/>
                </a:solidFill>
              </a:rPr>
              <a:t>product roadmap </a:t>
            </a:r>
            <a:r>
              <a:rPr lang="en-US" sz="3200" dirty="0"/>
              <a:t>and that the product is </a:t>
            </a:r>
            <a:r>
              <a:rPr lang="en-US" sz="3200" dirty="0">
                <a:solidFill>
                  <a:schemeClr val="accent1"/>
                </a:solidFill>
              </a:rPr>
              <a:t>efficient</a:t>
            </a:r>
            <a:r>
              <a:rPr lang="en-US" sz="3200" dirty="0"/>
              <a:t> and </a:t>
            </a:r>
            <a:r>
              <a:rPr lang="en-US" sz="3200" dirty="0">
                <a:solidFill>
                  <a:schemeClr val="accent1"/>
                </a:solidFill>
              </a:rPr>
              <a:t>reliable</a:t>
            </a:r>
            <a:r>
              <a:rPr lang="en-US" sz="3200" dirty="0"/>
              <a:t>.  </a:t>
            </a:r>
          </a:p>
          <a:p>
            <a:pPr lvl="1"/>
            <a:r>
              <a:rPr lang="en-US" sz="3200" dirty="0"/>
              <a:t>The PM should be involved in developing tests of the product features that reflect how customers use the product. </a:t>
            </a:r>
          </a:p>
          <a:p>
            <a:endParaRPr lang="en-US" dirty="0"/>
          </a:p>
          <a:p>
            <a:endParaRPr lang="en-US" dirty="0"/>
          </a:p>
        </p:txBody>
      </p:sp>
      <p:sp>
        <p:nvSpPr>
          <p:cNvPr id="4" name="Slide Number Placeholder 3">
            <a:extLst>
              <a:ext uri="{FF2B5EF4-FFF2-40B4-BE49-F238E27FC236}">
                <a16:creationId xmlns:a16="http://schemas.microsoft.com/office/drawing/2014/main" id="{38A676ED-43D0-D745-9944-DC4068DD7CC5}"/>
              </a:ext>
            </a:extLst>
          </p:cNvPr>
          <p:cNvSpPr>
            <a:spLocks noGrp="1"/>
          </p:cNvSpPr>
          <p:nvPr>
            <p:ph type="sldNum" sz="quarter" idx="12"/>
          </p:nvPr>
        </p:nvSpPr>
        <p:spPr/>
        <p:txBody>
          <a:bodyPr/>
          <a:lstStyle/>
          <a:p>
            <a:pPr>
              <a:defRPr/>
            </a:pPr>
            <a:fld id="{E78C9E75-97FD-45D9-8ED3-955348887BB1}" type="slidenum">
              <a:rPr lang="zh-TW" altLang="en-US" smtClean="0"/>
              <a:pPr>
                <a:defRPr/>
              </a:pPr>
              <a:t>105</a:t>
            </a:fld>
            <a:endParaRPr lang="zh-TW" altLang="en-US"/>
          </a:p>
        </p:txBody>
      </p:sp>
      <p:sp>
        <p:nvSpPr>
          <p:cNvPr id="5" name="Footer Placeholder 4">
            <a:extLst>
              <a:ext uri="{FF2B5EF4-FFF2-40B4-BE49-F238E27FC236}">
                <a16:creationId xmlns:a16="http://schemas.microsoft.com/office/drawing/2014/main" id="{8B4845B5-19BE-1A41-AF2C-49508F90235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08501913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F044-94B1-9C4C-B481-31279A6EE54A}"/>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3" name="Content Placeholder 2">
            <a:extLst>
              <a:ext uri="{FF2B5EF4-FFF2-40B4-BE49-F238E27FC236}">
                <a16:creationId xmlns:a16="http://schemas.microsoft.com/office/drawing/2014/main" id="{99156693-21E7-5347-BFEB-AA433A202D87}"/>
              </a:ext>
            </a:extLst>
          </p:cNvPr>
          <p:cNvSpPr>
            <a:spLocks noGrp="1"/>
          </p:cNvSpPr>
          <p:nvPr>
            <p:ph idx="1"/>
          </p:nvPr>
        </p:nvSpPr>
        <p:spPr>
          <a:xfrm>
            <a:off x="971551" y="1556792"/>
            <a:ext cx="10188246" cy="4824536"/>
          </a:xfrm>
        </p:spPr>
        <p:txBody>
          <a:bodyPr>
            <a:normAutofit/>
          </a:bodyPr>
          <a:lstStyle/>
          <a:p>
            <a:r>
              <a:rPr lang="en-US" dirty="0">
                <a:solidFill>
                  <a:srgbClr val="FF0000"/>
                </a:solidFill>
              </a:rPr>
              <a:t>Customer testing</a:t>
            </a:r>
          </a:p>
          <a:p>
            <a:pPr lvl="1"/>
            <a:r>
              <a:rPr lang="en-US" sz="3200" dirty="0"/>
              <a:t>Customer testing involves taking a release of a product to customers and getting feedback on the </a:t>
            </a:r>
            <a:r>
              <a:rPr lang="en-US" sz="3200" dirty="0">
                <a:solidFill>
                  <a:schemeClr val="accent1"/>
                </a:solidFill>
              </a:rPr>
              <a:t>product’s features, usability and business</a:t>
            </a:r>
            <a:r>
              <a:rPr lang="en-US" sz="3200" dirty="0"/>
              <a:t>. </a:t>
            </a:r>
          </a:p>
          <a:p>
            <a:pPr lvl="1"/>
            <a:r>
              <a:rPr lang="en-US" sz="3200" dirty="0"/>
              <a:t>PMs are involved in selecting customers to be involved in the customer testing process and working with them during that process. </a:t>
            </a:r>
          </a:p>
          <a:p>
            <a:endParaRPr lang="en-US" dirty="0"/>
          </a:p>
          <a:p>
            <a:endParaRPr lang="en-US" dirty="0"/>
          </a:p>
        </p:txBody>
      </p:sp>
      <p:sp>
        <p:nvSpPr>
          <p:cNvPr id="4" name="Slide Number Placeholder 3">
            <a:extLst>
              <a:ext uri="{FF2B5EF4-FFF2-40B4-BE49-F238E27FC236}">
                <a16:creationId xmlns:a16="http://schemas.microsoft.com/office/drawing/2014/main" id="{38A676ED-43D0-D745-9944-DC4068DD7CC5}"/>
              </a:ext>
            </a:extLst>
          </p:cNvPr>
          <p:cNvSpPr>
            <a:spLocks noGrp="1"/>
          </p:cNvSpPr>
          <p:nvPr>
            <p:ph type="sldNum" sz="quarter" idx="12"/>
          </p:nvPr>
        </p:nvSpPr>
        <p:spPr/>
        <p:txBody>
          <a:bodyPr/>
          <a:lstStyle/>
          <a:p>
            <a:pPr>
              <a:defRPr/>
            </a:pPr>
            <a:fld id="{E78C9E75-97FD-45D9-8ED3-955348887BB1}" type="slidenum">
              <a:rPr lang="zh-TW" altLang="en-US" smtClean="0"/>
              <a:pPr>
                <a:defRPr/>
              </a:pPr>
              <a:t>106</a:t>
            </a:fld>
            <a:endParaRPr lang="zh-TW" altLang="en-US"/>
          </a:p>
        </p:txBody>
      </p:sp>
      <p:sp>
        <p:nvSpPr>
          <p:cNvPr id="5" name="Footer Placeholder 4">
            <a:extLst>
              <a:ext uri="{FF2B5EF4-FFF2-40B4-BE49-F238E27FC236}">
                <a16:creationId xmlns:a16="http://schemas.microsoft.com/office/drawing/2014/main" id="{8B4845B5-19BE-1A41-AF2C-49508F90235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7690357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F044-94B1-9C4C-B481-31279A6EE54A}"/>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3" name="Content Placeholder 2">
            <a:extLst>
              <a:ext uri="{FF2B5EF4-FFF2-40B4-BE49-F238E27FC236}">
                <a16:creationId xmlns:a16="http://schemas.microsoft.com/office/drawing/2014/main" id="{99156693-21E7-5347-BFEB-AA433A202D87}"/>
              </a:ext>
            </a:extLst>
          </p:cNvPr>
          <p:cNvSpPr>
            <a:spLocks noGrp="1"/>
          </p:cNvSpPr>
          <p:nvPr>
            <p:ph idx="1"/>
          </p:nvPr>
        </p:nvSpPr>
        <p:spPr>
          <a:xfrm>
            <a:off x="1042987" y="1556792"/>
            <a:ext cx="10116809" cy="4824536"/>
          </a:xfrm>
        </p:spPr>
        <p:txBody>
          <a:bodyPr>
            <a:normAutofit/>
          </a:bodyPr>
          <a:lstStyle/>
          <a:p>
            <a:r>
              <a:rPr lang="en-US" dirty="0">
                <a:solidFill>
                  <a:srgbClr val="FF0000"/>
                </a:solidFill>
              </a:rPr>
              <a:t>User interface design</a:t>
            </a:r>
          </a:p>
          <a:p>
            <a:pPr lvl="1"/>
            <a:r>
              <a:rPr lang="en-US" sz="3200" dirty="0"/>
              <a:t>Product managers should understand user limitations and act as surrogate users in their interactions with the development team.  </a:t>
            </a:r>
          </a:p>
          <a:p>
            <a:pPr lvl="1"/>
            <a:r>
              <a:rPr lang="en-US" sz="3200" dirty="0"/>
              <a:t>They should evaluate user interface features as they are developed to check that these features are not unnecessarily complex or force users to work in an unnatural way. </a:t>
            </a:r>
          </a:p>
          <a:p>
            <a:endParaRPr lang="en-US" dirty="0"/>
          </a:p>
          <a:p>
            <a:endParaRPr lang="en-US" dirty="0"/>
          </a:p>
        </p:txBody>
      </p:sp>
      <p:sp>
        <p:nvSpPr>
          <p:cNvPr id="4" name="Slide Number Placeholder 3">
            <a:extLst>
              <a:ext uri="{FF2B5EF4-FFF2-40B4-BE49-F238E27FC236}">
                <a16:creationId xmlns:a16="http://schemas.microsoft.com/office/drawing/2014/main" id="{38A676ED-43D0-D745-9944-DC4068DD7CC5}"/>
              </a:ext>
            </a:extLst>
          </p:cNvPr>
          <p:cNvSpPr>
            <a:spLocks noGrp="1"/>
          </p:cNvSpPr>
          <p:nvPr>
            <p:ph type="sldNum" sz="quarter" idx="12"/>
          </p:nvPr>
        </p:nvSpPr>
        <p:spPr/>
        <p:txBody>
          <a:bodyPr/>
          <a:lstStyle/>
          <a:p>
            <a:pPr>
              <a:defRPr/>
            </a:pPr>
            <a:fld id="{E78C9E75-97FD-45D9-8ED3-955348887BB1}" type="slidenum">
              <a:rPr lang="zh-TW" altLang="en-US" smtClean="0"/>
              <a:pPr>
                <a:defRPr/>
              </a:pPr>
              <a:t>107</a:t>
            </a:fld>
            <a:endParaRPr lang="zh-TW" altLang="en-US"/>
          </a:p>
        </p:txBody>
      </p:sp>
      <p:sp>
        <p:nvSpPr>
          <p:cNvPr id="5" name="Footer Placeholder 4">
            <a:extLst>
              <a:ext uri="{FF2B5EF4-FFF2-40B4-BE49-F238E27FC236}">
                <a16:creationId xmlns:a16="http://schemas.microsoft.com/office/drawing/2014/main" id="{8B4845B5-19BE-1A41-AF2C-49508F90235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775703583"/>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02C7-D6FA-C14A-B38A-31B98ADFEE38}"/>
              </a:ext>
            </a:extLst>
          </p:cNvPr>
          <p:cNvSpPr>
            <a:spLocks noGrp="1"/>
          </p:cNvSpPr>
          <p:nvPr>
            <p:ph type="title"/>
          </p:nvPr>
        </p:nvSpPr>
        <p:spPr/>
        <p:txBody>
          <a:bodyPr/>
          <a:lstStyle/>
          <a:p>
            <a:r>
              <a:rPr lang="en-US" dirty="0">
                <a:solidFill>
                  <a:schemeClr val="accent1"/>
                </a:solidFill>
              </a:rPr>
              <a:t>Product prototyping</a:t>
            </a:r>
          </a:p>
        </p:txBody>
      </p:sp>
      <p:sp>
        <p:nvSpPr>
          <p:cNvPr id="3" name="Content Placeholder 2">
            <a:extLst>
              <a:ext uri="{FF2B5EF4-FFF2-40B4-BE49-F238E27FC236}">
                <a16:creationId xmlns:a16="http://schemas.microsoft.com/office/drawing/2014/main" id="{03177133-2DEE-2F42-A2BF-6A4EFA57BC2D}"/>
              </a:ext>
            </a:extLst>
          </p:cNvPr>
          <p:cNvSpPr>
            <a:spLocks noGrp="1"/>
          </p:cNvSpPr>
          <p:nvPr>
            <p:ph idx="1"/>
          </p:nvPr>
        </p:nvSpPr>
        <p:spPr/>
        <p:txBody>
          <a:bodyPr/>
          <a:lstStyle/>
          <a:p>
            <a:r>
              <a:rPr lang="en-US" dirty="0"/>
              <a:t>Product prototyping is the process of developing an early version of a product to test your ideas and to convince yourself and company funders that your product has real market potential.</a:t>
            </a:r>
          </a:p>
          <a:p>
            <a:pPr lvl="1"/>
            <a:endParaRPr lang="en-US" dirty="0"/>
          </a:p>
          <a:p>
            <a:endParaRPr lang="en-US" dirty="0"/>
          </a:p>
        </p:txBody>
      </p:sp>
      <p:sp>
        <p:nvSpPr>
          <p:cNvPr id="4" name="Slide Number Placeholder 3">
            <a:extLst>
              <a:ext uri="{FF2B5EF4-FFF2-40B4-BE49-F238E27FC236}">
                <a16:creationId xmlns:a16="http://schemas.microsoft.com/office/drawing/2014/main" id="{ED6FF07D-AD91-CA48-95BC-B6928996E3BA}"/>
              </a:ext>
            </a:extLst>
          </p:cNvPr>
          <p:cNvSpPr>
            <a:spLocks noGrp="1"/>
          </p:cNvSpPr>
          <p:nvPr>
            <p:ph type="sldNum" sz="quarter" idx="12"/>
          </p:nvPr>
        </p:nvSpPr>
        <p:spPr/>
        <p:txBody>
          <a:bodyPr/>
          <a:lstStyle/>
          <a:p>
            <a:pPr>
              <a:defRPr/>
            </a:pPr>
            <a:fld id="{E78C9E75-97FD-45D9-8ED3-955348887BB1}" type="slidenum">
              <a:rPr lang="zh-TW" altLang="en-US" smtClean="0"/>
              <a:pPr>
                <a:defRPr/>
              </a:pPr>
              <a:t>108</a:t>
            </a:fld>
            <a:endParaRPr lang="zh-TW" altLang="en-US"/>
          </a:p>
        </p:txBody>
      </p:sp>
      <p:sp>
        <p:nvSpPr>
          <p:cNvPr id="5" name="Footer Placeholder 4">
            <a:extLst>
              <a:ext uri="{FF2B5EF4-FFF2-40B4-BE49-F238E27FC236}">
                <a16:creationId xmlns:a16="http://schemas.microsoft.com/office/drawing/2014/main" id="{B11C9353-9CCF-9148-8670-D56BA6C76B9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98403046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02C7-D6FA-C14A-B38A-31B98ADFEE38}"/>
              </a:ext>
            </a:extLst>
          </p:cNvPr>
          <p:cNvSpPr>
            <a:spLocks noGrp="1"/>
          </p:cNvSpPr>
          <p:nvPr>
            <p:ph type="title"/>
          </p:nvPr>
        </p:nvSpPr>
        <p:spPr>
          <a:xfrm>
            <a:off x="1981200" y="188640"/>
            <a:ext cx="8229600" cy="936104"/>
          </a:xfrm>
        </p:spPr>
        <p:txBody>
          <a:bodyPr/>
          <a:lstStyle/>
          <a:p>
            <a:r>
              <a:rPr lang="en-US" dirty="0">
                <a:solidFill>
                  <a:schemeClr val="accent1"/>
                </a:solidFill>
              </a:rPr>
              <a:t>Product prototyping</a:t>
            </a:r>
          </a:p>
        </p:txBody>
      </p:sp>
      <p:sp>
        <p:nvSpPr>
          <p:cNvPr id="3" name="Content Placeholder 2">
            <a:extLst>
              <a:ext uri="{FF2B5EF4-FFF2-40B4-BE49-F238E27FC236}">
                <a16:creationId xmlns:a16="http://schemas.microsoft.com/office/drawing/2014/main" id="{03177133-2DEE-2F42-A2BF-6A4EFA57BC2D}"/>
              </a:ext>
            </a:extLst>
          </p:cNvPr>
          <p:cNvSpPr>
            <a:spLocks noGrp="1"/>
          </p:cNvSpPr>
          <p:nvPr>
            <p:ph idx="1"/>
          </p:nvPr>
        </p:nvSpPr>
        <p:spPr>
          <a:xfrm>
            <a:off x="942975" y="1417639"/>
            <a:ext cx="10358438" cy="4708525"/>
          </a:xfrm>
        </p:spPr>
        <p:txBody>
          <a:bodyPr>
            <a:normAutofit/>
          </a:bodyPr>
          <a:lstStyle/>
          <a:p>
            <a:r>
              <a:rPr lang="en-US" dirty="0"/>
              <a:t>You may be able to write an inspiring product vision, but your potential users can only really relate to your product when they see a working version of your software. </a:t>
            </a:r>
          </a:p>
          <a:p>
            <a:r>
              <a:rPr lang="en-US" dirty="0"/>
              <a:t>They can point out what they like and don’t like about it and make suggestions for new features.</a:t>
            </a:r>
          </a:p>
          <a:p>
            <a:r>
              <a:rPr lang="en-US" dirty="0"/>
              <a:t>A prototype may be also used to help identify fundamental software components or services and to test technology. </a:t>
            </a:r>
          </a:p>
          <a:p>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ED6FF07D-AD91-CA48-95BC-B6928996E3BA}"/>
              </a:ext>
            </a:extLst>
          </p:cNvPr>
          <p:cNvSpPr>
            <a:spLocks noGrp="1"/>
          </p:cNvSpPr>
          <p:nvPr>
            <p:ph type="sldNum" sz="quarter" idx="12"/>
          </p:nvPr>
        </p:nvSpPr>
        <p:spPr/>
        <p:txBody>
          <a:bodyPr/>
          <a:lstStyle/>
          <a:p>
            <a:pPr>
              <a:defRPr/>
            </a:pPr>
            <a:fld id="{E78C9E75-97FD-45D9-8ED3-955348887BB1}" type="slidenum">
              <a:rPr lang="zh-TW" altLang="en-US" smtClean="0"/>
              <a:pPr>
                <a:defRPr/>
              </a:pPr>
              <a:t>109</a:t>
            </a:fld>
            <a:endParaRPr lang="zh-TW" altLang="en-US"/>
          </a:p>
        </p:txBody>
      </p:sp>
      <p:sp>
        <p:nvSpPr>
          <p:cNvPr id="5" name="Footer Placeholder 4">
            <a:extLst>
              <a:ext uri="{FF2B5EF4-FFF2-40B4-BE49-F238E27FC236}">
                <a16:creationId xmlns:a16="http://schemas.microsoft.com/office/drawing/2014/main" id="{B11C9353-9CCF-9148-8670-D56BA6C76B9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555697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12000" dirty="0">
                <a:solidFill>
                  <a:srgbClr val="C00000"/>
                </a:solidFill>
              </a:rPr>
              <a:t>Software </a:t>
            </a:r>
            <a:br>
              <a:rPr lang="en-US" altLang="zh-TW" sz="12000" dirty="0">
                <a:solidFill>
                  <a:srgbClr val="C00000"/>
                </a:solidFill>
              </a:rPr>
            </a:br>
            <a:r>
              <a:rPr lang="en-US" altLang="zh-TW" sz="12000" dirty="0">
                <a:solidFill>
                  <a:srgbClr val="C00000"/>
                </a:solidFill>
              </a:rPr>
              <a:t>Engineering</a:t>
            </a:r>
            <a:endParaRPr lang="zh-TW" altLang="en-US" sz="12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11</a:t>
            </a:fld>
            <a:endParaRPr lang="zh-TW" altLang="en-US"/>
          </a:p>
        </p:txBody>
      </p:sp>
    </p:spTree>
    <p:extLst>
      <p:ext uri="{BB962C8B-B14F-4D97-AF65-F5344CB8AC3E}">
        <p14:creationId xmlns:p14="http://schemas.microsoft.com/office/powerpoint/2010/main" val="235498295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02C7-D6FA-C14A-B38A-31B98ADFEE38}"/>
              </a:ext>
            </a:extLst>
          </p:cNvPr>
          <p:cNvSpPr>
            <a:spLocks noGrp="1"/>
          </p:cNvSpPr>
          <p:nvPr>
            <p:ph type="title"/>
          </p:nvPr>
        </p:nvSpPr>
        <p:spPr>
          <a:xfrm>
            <a:off x="1945332" y="125760"/>
            <a:ext cx="8229600" cy="1143000"/>
          </a:xfrm>
        </p:spPr>
        <p:txBody>
          <a:bodyPr/>
          <a:lstStyle/>
          <a:p>
            <a:r>
              <a:rPr lang="en-US" dirty="0">
                <a:solidFill>
                  <a:schemeClr val="accent1"/>
                </a:solidFill>
              </a:rPr>
              <a:t>Product prototyping</a:t>
            </a:r>
          </a:p>
        </p:txBody>
      </p:sp>
      <p:sp>
        <p:nvSpPr>
          <p:cNvPr id="3" name="Content Placeholder 2">
            <a:extLst>
              <a:ext uri="{FF2B5EF4-FFF2-40B4-BE49-F238E27FC236}">
                <a16:creationId xmlns:a16="http://schemas.microsoft.com/office/drawing/2014/main" id="{03177133-2DEE-2F42-A2BF-6A4EFA57BC2D}"/>
              </a:ext>
            </a:extLst>
          </p:cNvPr>
          <p:cNvSpPr>
            <a:spLocks noGrp="1"/>
          </p:cNvSpPr>
          <p:nvPr>
            <p:ph idx="1"/>
          </p:nvPr>
        </p:nvSpPr>
        <p:spPr>
          <a:xfrm>
            <a:off x="842963" y="1268761"/>
            <a:ext cx="10316834" cy="5224115"/>
          </a:xfrm>
        </p:spPr>
        <p:txBody>
          <a:bodyPr>
            <a:normAutofit/>
          </a:bodyPr>
          <a:lstStyle/>
          <a:p>
            <a:r>
              <a:rPr lang="en-US" dirty="0"/>
              <a:t>Building a prototype should be the first thing that you do when developing a software product. </a:t>
            </a:r>
          </a:p>
          <a:p>
            <a:r>
              <a:rPr lang="en-US" dirty="0"/>
              <a:t>Your aim should be to have a working version of your software that can be used to demonstrate its key features.  </a:t>
            </a:r>
          </a:p>
          <a:p>
            <a:r>
              <a:rPr lang="en-US" dirty="0"/>
              <a:t>You should always plan to throw-away the prototype after development and to re-implement the software, taking account of issues such as security and reliability.</a:t>
            </a:r>
          </a:p>
          <a:p>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ED6FF07D-AD91-CA48-95BC-B6928996E3BA}"/>
              </a:ext>
            </a:extLst>
          </p:cNvPr>
          <p:cNvSpPr>
            <a:spLocks noGrp="1"/>
          </p:cNvSpPr>
          <p:nvPr>
            <p:ph type="sldNum" sz="quarter" idx="12"/>
          </p:nvPr>
        </p:nvSpPr>
        <p:spPr/>
        <p:txBody>
          <a:bodyPr/>
          <a:lstStyle/>
          <a:p>
            <a:pPr>
              <a:defRPr/>
            </a:pPr>
            <a:fld id="{E78C9E75-97FD-45D9-8ED3-955348887BB1}" type="slidenum">
              <a:rPr lang="zh-TW" altLang="en-US" smtClean="0"/>
              <a:pPr>
                <a:defRPr/>
              </a:pPr>
              <a:t>110</a:t>
            </a:fld>
            <a:endParaRPr lang="zh-TW" altLang="en-US"/>
          </a:p>
        </p:txBody>
      </p:sp>
      <p:sp>
        <p:nvSpPr>
          <p:cNvPr id="5" name="Footer Placeholder 4">
            <a:extLst>
              <a:ext uri="{FF2B5EF4-FFF2-40B4-BE49-F238E27FC236}">
                <a16:creationId xmlns:a16="http://schemas.microsoft.com/office/drawing/2014/main" id="{B11C9353-9CCF-9148-8670-D56BA6C76B9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6146024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02C7-D6FA-C14A-B38A-31B98ADFEE38}"/>
              </a:ext>
            </a:extLst>
          </p:cNvPr>
          <p:cNvSpPr>
            <a:spLocks noGrp="1"/>
          </p:cNvSpPr>
          <p:nvPr>
            <p:ph type="title"/>
          </p:nvPr>
        </p:nvSpPr>
        <p:spPr/>
        <p:txBody>
          <a:bodyPr/>
          <a:lstStyle/>
          <a:p>
            <a:r>
              <a:rPr lang="en-US" dirty="0">
                <a:solidFill>
                  <a:schemeClr val="accent1"/>
                </a:solidFill>
              </a:rPr>
              <a:t>Two-stage prototyping</a:t>
            </a:r>
          </a:p>
        </p:txBody>
      </p:sp>
      <p:sp>
        <p:nvSpPr>
          <p:cNvPr id="3" name="Content Placeholder 2">
            <a:extLst>
              <a:ext uri="{FF2B5EF4-FFF2-40B4-BE49-F238E27FC236}">
                <a16:creationId xmlns:a16="http://schemas.microsoft.com/office/drawing/2014/main" id="{03177133-2DEE-2F42-A2BF-6A4EFA57BC2D}"/>
              </a:ext>
            </a:extLst>
          </p:cNvPr>
          <p:cNvSpPr>
            <a:spLocks noGrp="1"/>
          </p:cNvSpPr>
          <p:nvPr>
            <p:ph idx="1"/>
          </p:nvPr>
        </p:nvSpPr>
        <p:spPr/>
        <p:txBody>
          <a:bodyPr/>
          <a:lstStyle/>
          <a:p>
            <a:pPr marL="0" indent="0">
              <a:buNone/>
            </a:pPr>
            <a:r>
              <a:rPr lang="en-US" dirty="0">
                <a:solidFill>
                  <a:srgbClr val="FF0000"/>
                </a:solidFill>
              </a:rPr>
              <a:t>1. Feasibility demonstration</a:t>
            </a:r>
          </a:p>
          <a:p>
            <a:pPr lvl="1"/>
            <a:r>
              <a:rPr lang="en-US" dirty="0"/>
              <a:t>You create an executable system that demonstrates the new ideas in your product. </a:t>
            </a:r>
          </a:p>
          <a:p>
            <a:pPr lvl="1"/>
            <a:r>
              <a:rPr lang="en-US" dirty="0"/>
              <a:t>The aims at this stage are to see if your ideas actually work and to show funders and/or company management the original product features that are better than those in competing products.</a:t>
            </a:r>
          </a:p>
          <a:p>
            <a:pPr marL="0" indent="0">
              <a:buNone/>
            </a:pPr>
            <a:r>
              <a:rPr lang="en-US" dirty="0">
                <a:solidFill>
                  <a:srgbClr val="FF0000"/>
                </a:solidFill>
              </a:rPr>
              <a:t>2. Customer demonstration</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ED6FF07D-AD91-CA48-95BC-B6928996E3BA}"/>
              </a:ext>
            </a:extLst>
          </p:cNvPr>
          <p:cNvSpPr>
            <a:spLocks noGrp="1"/>
          </p:cNvSpPr>
          <p:nvPr>
            <p:ph type="sldNum" sz="quarter" idx="12"/>
          </p:nvPr>
        </p:nvSpPr>
        <p:spPr/>
        <p:txBody>
          <a:bodyPr/>
          <a:lstStyle/>
          <a:p>
            <a:pPr>
              <a:defRPr/>
            </a:pPr>
            <a:fld id="{E78C9E75-97FD-45D9-8ED3-955348887BB1}" type="slidenum">
              <a:rPr lang="zh-TW" altLang="en-US" smtClean="0"/>
              <a:pPr>
                <a:defRPr/>
              </a:pPr>
              <a:t>111</a:t>
            </a:fld>
            <a:endParaRPr lang="zh-TW" altLang="en-US"/>
          </a:p>
        </p:txBody>
      </p:sp>
      <p:sp>
        <p:nvSpPr>
          <p:cNvPr id="5" name="Footer Placeholder 4">
            <a:extLst>
              <a:ext uri="{FF2B5EF4-FFF2-40B4-BE49-F238E27FC236}">
                <a16:creationId xmlns:a16="http://schemas.microsoft.com/office/drawing/2014/main" id="{B11C9353-9CCF-9148-8670-D56BA6C76B9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49445547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02C7-D6FA-C14A-B38A-31B98ADFEE38}"/>
              </a:ext>
            </a:extLst>
          </p:cNvPr>
          <p:cNvSpPr>
            <a:spLocks noGrp="1"/>
          </p:cNvSpPr>
          <p:nvPr>
            <p:ph type="title"/>
          </p:nvPr>
        </p:nvSpPr>
        <p:spPr/>
        <p:txBody>
          <a:bodyPr/>
          <a:lstStyle/>
          <a:p>
            <a:r>
              <a:rPr lang="en-US" dirty="0">
                <a:solidFill>
                  <a:schemeClr val="accent1"/>
                </a:solidFill>
              </a:rPr>
              <a:t>Two-stage prototyping</a:t>
            </a:r>
          </a:p>
        </p:txBody>
      </p:sp>
      <p:sp>
        <p:nvSpPr>
          <p:cNvPr id="3" name="Content Placeholder 2">
            <a:extLst>
              <a:ext uri="{FF2B5EF4-FFF2-40B4-BE49-F238E27FC236}">
                <a16:creationId xmlns:a16="http://schemas.microsoft.com/office/drawing/2014/main" id="{03177133-2DEE-2F42-A2BF-6A4EFA57BC2D}"/>
              </a:ext>
            </a:extLst>
          </p:cNvPr>
          <p:cNvSpPr>
            <a:spLocks noGrp="1"/>
          </p:cNvSpPr>
          <p:nvPr>
            <p:ph idx="1"/>
          </p:nvPr>
        </p:nvSpPr>
        <p:spPr/>
        <p:txBody>
          <a:bodyPr/>
          <a:lstStyle/>
          <a:p>
            <a:pPr marL="0" indent="0">
              <a:buNone/>
            </a:pPr>
            <a:r>
              <a:rPr lang="en-US" dirty="0"/>
              <a:t>1. Feasibility demonstration</a:t>
            </a:r>
          </a:p>
          <a:p>
            <a:pPr marL="0" indent="0">
              <a:buNone/>
            </a:pPr>
            <a:r>
              <a:rPr lang="en-US" dirty="0">
                <a:solidFill>
                  <a:srgbClr val="FF0000"/>
                </a:solidFill>
              </a:rPr>
              <a:t>2. Customer demonstration</a:t>
            </a:r>
          </a:p>
          <a:p>
            <a:pPr lvl="1"/>
            <a:r>
              <a:rPr lang="en-US" dirty="0"/>
              <a:t>You take an existing prototype created to demonstrate feasibility and extend this with your ideas for specific customer features and how these can be realized. </a:t>
            </a:r>
          </a:p>
          <a:p>
            <a:pPr lvl="1"/>
            <a:r>
              <a:rPr lang="en-US" dirty="0"/>
              <a:t>Before you develop this type of prototype, you need to do some user studies and have a clearer idea of your potential users and scenarios of use.</a:t>
            </a:r>
          </a:p>
          <a:p>
            <a:endParaRPr lang="en-US" dirty="0"/>
          </a:p>
          <a:p>
            <a:endParaRPr lang="en-US" dirty="0"/>
          </a:p>
        </p:txBody>
      </p:sp>
      <p:sp>
        <p:nvSpPr>
          <p:cNvPr id="4" name="Slide Number Placeholder 3">
            <a:extLst>
              <a:ext uri="{FF2B5EF4-FFF2-40B4-BE49-F238E27FC236}">
                <a16:creationId xmlns:a16="http://schemas.microsoft.com/office/drawing/2014/main" id="{ED6FF07D-AD91-CA48-95BC-B6928996E3BA}"/>
              </a:ext>
            </a:extLst>
          </p:cNvPr>
          <p:cNvSpPr>
            <a:spLocks noGrp="1"/>
          </p:cNvSpPr>
          <p:nvPr>
            <p:ph type="sldNum" sz="quarter" idx="12"/>
          </p:nvPr>
        </p:nvSpPr>
        <p:spPr/>
        <p:txBody>
          <a:bodyPr/>
          <a:lstStyle/>
          <a:p>
            <a:pPr>
              <a:defRPr/>
            </a:pPr>
            <a:fld id="{E78C9E75-97FD-45D9-8ED3-955348887BB1}" type="slidenum">
              <a:rPr lang="zh-TW" altLang="en-US" smtClean="0"/>
              <a:pPr>
                <a:defRPr/>
              </a:pPr>
              <a:t>112</a:t>
            </a:fld>
            <a:endParaRPr lang="zh-TW" altLang="en-US"/>
          </a:p>
        </p:txBody>
      </p:sp>
      <p:sp>
        <p:nvSpPr>
          <p:cNvPr id="5" name="Footer Placeholder 4">
            <a:extLst>
              <a:ext uri="{FF2B5EF4-FFF2-40B4-BE49-F238E27FC236}">
                <a16:creationId xmlns:a16="http://schemas.microsoft.com/office/drawing/2014/main" id="{B11C9353-9CCF-9148-8670-D56BA6C76B9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40880155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57C8C-652D-9C43-90AB-591C4A24D5CF}"/>
              </a:ext>
            </a:extLst>
          </p:cNvPr>
          <p:cNvSpPr>
            <a:spLocks noGrp="1"/>
          </p:cNvSpPr>
          <p:nvPr>
            <p:ph type="title"/>
          </p:nvPr>
        </p:nvSpPr>
        <p:spPr>
          <a:xfrm>
            <a:off x="1981200" y="116632"/>
            <a:ext cx="8229600" cy="936104"/>
          </a:xfrm>
        </p:spPr>
        <p:txBody>
          <a:bodyPr/>
          <a:lstStyle/>
          <a:p>
            <a:r>
              <a:rPr lang="en-US" dirty="0">
                <a:solidFill>
                  <a:schemeClr val="accent1"/>
                </a:solidFill>
              </a:rPr>
              <a:t>Software process models</a:t>
            </a:r>
          </a:p>
        </p:txBody>
      </p:sp>
      <p:sp>
        <p:nvSpPr>
          <p:cNvPr id="3" name="Content Placeholder 2">
            <a:extLst>
              <a:ext uri="{FF2B5EF4-FFF2-40B4-BE49-F238E27FC236}">
                <a16:creationId xmlns:a16="http://schemas.microsoft.com/office/drawing/2014/main" id="{9E7CB80D-CEC2-3542-9364-79A78FA63DAF}"/>
              </a:ext>
            </a:extLst>
          </p:cNvPr>
          <p:cNvSpPr>
            <a:spLocks noGrp="1"/>
          </p:cNvSpPr>
          <p:nvPr>
            <p:ph idx="1"/>
          </p:nvPr>
        </p:nvSpPr>
        <p:spPr>
          <a:xfrm>
            <a:off x="1071563" y="1052736"/>
            <a:ext cx="10088234" cy="5616624"/>
          </a:xfrm>
        </p:spPr>
        <p:txBody>
          <a:bodyPr>
            <a:normAutofit lnSpcReduction="10000"/>
          </a:bodyPr>
          <a:lstStyle/>
          <a:p>
            <a:r>
              <a:rPr lang="en-US" sz="2800" dirty="0">
                <a:solidFill>
                  <a:srgbClr val="FF0000"/>
                </a:solidFill>
              </a:rPr>
              <a:t>The waterfall model</a:t>
            </a:r>
          </a:p>
          <a:p>
            <a:pPr lvl="1"/>
            <a:r>
              <a:rPr lang="en-US" sz="2400" dirty="0"/>
              <a:t>This takes the fundamental process activities of </a:t>
            </a:r>
            <a:r>
              <a:rPr lang="en-US" sz="2400" dirty="0">
                <a:solidFill>
                  <a:schemeClr val="accent1"/>
                </a:solidFill>
              </a:rPr>
              <a:t>specification, development, validation, and evolution </a:t>
            </a:r>
            <a:r>
              <a:rPr lang="en-US" sz="2400" dirty="0"/>
              <a:t>and represents them as separate process phases such as </a:t>
            </a:r>
            <a:r>
              <a:rPr lang="en-US" sz="2400" dirty="0">
                <a:solidFill>
                  <a:schemeClr val="accent1"/>
                </a:solidFill>
              </a:rPr>
              <a:t>requirements specification, software design, implementation, and testing</a:t>
            </a:r>
            <a:r>
              <a:rPr lang="en-US" sz="2400" dirty="0"/>
              <a:t>.</a:t>
            </a:r>
          </a:p>
          <a:p>
            <a:r>
              <a:rPr lang="en-US" sz="2800" dirty="0">
                <a:solidFill>
                  <a:srgbClr val="FF0000"/>
                </a:solidFill>
              </a:rPr>
              <a:t>Incremental development</a:t>
            </a:r>
          </a:p>
          <a:p>
            <a:pPr lvl="1"/>
            <a:r>
              <a:rPr lang="en-US" sz="2400" dirty="0"/>
              <a:t>This approach interleaves the activities of </a:t>
            </a:r>
            <a:r>
              <a:rPr lang="en-US" sz="2400" dirty="0">
                <a:solidFill>
                  <a:schemeClr val="accent1"/>
                </a:solidFill>
              </a:rPr>
              <a:t>specification, development, and validation</a:t>
            </a:r>
            <a:r>
              <a:rPr lang="en-US" sz="2400" dirty="0"/>
              <a:t>. The system is developed as a series of </a:t>
            </a:r>
            <a:r>
              <a:rPr lang="en-US" sz="2400" dirty="0">
                <a:solidFill>
                  <a:schemeClr val="accent1"/>
                </a:solidFill>
              </a:rPr>
              <a:t>versions (increments)</a:t>
            </a:r>
            <a:r>
              <a:rPr lang="en-US" sz="2400" dirty="0"/>
              <a:t>, with each version adding functionality to the previous version.</a:t>
            </a:r>
          </a:p>
          <a:p>
            <a:r>
              <a:rPr lang="en-US" sz="2800" dirty="0">
                <a:solidFill>
                  <a:srgbClr val="FF0000"/>
                </a:solidFill>
              </a:rPr>
              <a:t>Integration and configuration</a:t>
            </a:r>
          </a:p>
          <a:p>
            <a:pPr lvl="1"/>
            <a:r>
              <a:rPr lang="en-US" sz="2000" dirty="0"/>
              <a:t>This approach relies on the availability of </a:t>
            </a:r>
            <a:r>
              <a:rPr lang="en-US" sz="2000" dirty="0">
                <a:solidFill>
                  <a:schemeClr val="accent1"/>
                </a:solidFill>
              </a:rPr>
              <a:t>reusable components </a:t>
            </a:r>
            <a:r>
              <a:rPr lang="en-US" sz="2000" dirty="0"/>
              <a:t>or systems. The system development process focuses on configuring these components for use in a new setting and integrating them into a system.</a:t>
            </a:r>
          </a:p>
          <a:p>
            <a:endParaRPr lang="en-US" sz="2400" dirty="0"/>
          </a:p>
        </p:txBody>
      </p:sp>
      <p:sp>
        <p:nvSpPr>
          <p:cNvPr id="4" name="Slide Number Placeholder 3">
            <a:extLst>
              <a:ext uri="{FF2B5EF4-FFF2-40B4-BE49-F238E27FC236}">
                <a16:creationId xmlns:a16="http://schemas.microsoft.com/office/drawing/2014/main" id="{0F441DF2-4428-4B40-997E-52A923CA42A5}"/>
              </a:ext>
            </a:extLst>
          </p:cNvPr>
          <p:cNvSpPr>
            <a:spLocks noGrp="1"/>
          </p:cNvSpPr>
          <p:nvPr>
            <p:ph type="sldNum" sz="quarter" idx="12"/>
          </p:nvPr>
        </p:nvSpPr>
        <p:spPr/>
        <p:txBody>
          <a:bodyPr/>
          <a:lstStyle/>
          <a:p>
            <a:pPr>
              <a:defRPr/>
            </a:pPr>
            <a:fld id="{E78C9E75-97FD-45D9-8ED3-955348887BB1}" type="slidenum">
              <a:rPr lang="zh-TW" altLang="en-US" smtClean="0"/>
              <a:pPr>
                <a:defRPr/>
              </a:pPr>
              <a:t>113</a:t>
            </a:fld>
            <a:endParaRPr lang="zh-TW" altLang="en-US"/>
          </a:p>
        </p:txBody>
      </p:sp>
      <p:sp>
        <p:nvSpPr>
          <p:cNvPr id="5" name="Footer Placeholder 4">
            <a:extLst>
              <a:ext uri="{FF2B5EF4-FFF2-40B4-BE49-F238E27FC236}">
                <a16:creationId xmlns:a16="http://schemas.microsoft.com/office/drawing/2014/main" id="{F949028C-FB3D-2A47-A4E9-28327FE1600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35393528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631505" y="188640"/>
            <a:ext cx="8929563" cy="1143000"/>
          </a:xfrm>
        </p:spPr>
        <p:txBody>
          <a:bodyPr>
            <a:normAutofit fontScale="90000"/>
          </a:bodyPr>
          <a:lstStyle/>
          <a:p>
            <a:r>
              <a:rPr lang="en-US" dirty="0">
                <a:solidFill>
                  <a:schemeClr val="accent1"/>
                </a:solidFill>
              </a:rPr>
              <a:t>Software Development Life Cycle </a:t>
            </a:r>
            <a:r>
              <a:rPr lang="en-US" sz="2400" dirty="0">
                <a:solidFill>
                  <a:schemeClr val="accent1"/>
                </a:solidFill>
              </a:rPr>
              <a:t>(SDLC)</a:t>
            </a:r>
            <a:br>
              <a:rPr lang="en-US" dirty="0">
                <a:solidFill>
                  <a:schemeClr val="accent1"/>
                </a:solidFill>
              </a:rPr>
            </a:br>
            <a:r>
              <a:rPr lang="en-US" dirty="0">
                <a:solidFill>
                  <a:schemeClr val="accent1"/>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114</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1795190" y="1670020"/>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3495174" y="266375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5084522" y="366700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6701745" y="4590107"/>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8256240" y="55926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3603929" y="2100362"/>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5303913"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6893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8510483" y="5020449"/>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7606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5988891" y="4527689"/>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4399545"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2699561" y="2530704"/>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33994224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a:extLst>
              <a:ext uri="{FF2B5EF4-FFF2-40B4-BE49-F238E27FC236}">
                <a16:creationId xmlns:a16="http://schemas.microsoft.com/office/drawing/2014/main" id="{18E070AE-1D6B-2A40-9E20-B2632F988A2E}"/>
              </a:ext>
            </a:extLst>
          </p:cNvPr>
          <p:cNvSpPr>
            <a:spLocks noChangeArrowheads="1"/>
          </p:cNvSpPr>
          <p:nvPr/>
        </p:nvSpPr>
        <p:spPr bwMode="auto">
          <a:xfrm>
            <a:off x="7896201" y="2245446"/>
            <a:ext cx="2470887" cy="3927034"/>
          </a:xfrm>
          <a:prstGeom prst="roundRect">
            <a:avLst>
              <a:gd name="adj" fmla="val 2708"/>
            </a:avLst>
          </a:prstGeom>
          <a:solidFill>
            <a:srgbClr val="FFD579">
              <a:alpha val="78824"/>
            </a:srgbClr>
          </a:solidFill>
          <a:ln w="19050">
            <a:no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000" dirty="0"/>
          </a:p>
        </p:txBody>
      </p:sp>
      <p:sp>
        <p:nvSpPr>
          <p:cNvPr id="15" name="Rounded Rectangle 14">
            <a:extLst>
              <a:ext uri="{FF2B5EF4-FFF2-40B4-BE49-F238E27FC236}">
                <a16:creationId xmlns:a16="http://schemas.microsoft.com/office/drawing/2014/main" id="{B6A419A4-AA28-A34A-9326-F976808E371C}"/>
              </a:ext>
            </a:extLst>
          </p:cNvPr>
          <p:cNvSpPr>
            <a:spLocks noChangeArrowheads="1"/>
          </p:cNvSpPr>
          <p:nvPr/>
        </p:nvSpPr>
        <p:spPr bwMode="auto">
          <a:xfrm>
            <a:off x="4417202" y="2238270"/>
            <a:ext cx="2470887" cy="3927034"/>
          </a:xfrm>
          <a:prstGeom prst="roundRect">
            <a:avLst>
              <a:gd name="adj" fmla="val 2708"/>
            </a:avLst>
          </a:prstGeom>
          <a:solidFill>
            <a:srgbClr val="76D6FF">
              <a:alpha val="89020"/>
            </a:srgbClr>
          </a:solidFill>
          <a:ln w="19050">
            <a:noFill/>
            <a:round/>
            <a:headEnd/>
            <a:tailEnd/>
          </a:ln>
          <a:effectLst>
            <a:outerShdw blurRad="40000" dist="23000" dir="5400000" rotWithShape="0">
              <a:srgbClr val="808080">
                <a:alpha val="34999"/>
              </a:srgbClr>
            </a:outerShdw>
          </a:effectLst>
        </p:spPr>
        <p:txBody>
          <a:bodyPr lIns="0" tIns="0" rIns="0" bIns="0" anchor="ctr"/>
          <a:lstStyle/>
          <a:p>
            <a:pPr algn="ctr">
              <a:defRPr/>
            </a:pPr>
            <a:endParaRPr lang="en-US" sz="2000" dirty="0"/>
          </a:p>
        </p:txBody>
      </p:sp>
      <p:sp>
        <p:nvSpPr>
          <p:cNvPr id="2" name="Title 1">
            <a:extLst>
              <a:ext uri="{FF2B5EF4-FFF2-40B4-BE49-F238E27FC236}">
                <a16:creationId xmlns:a16="http://schemas.microsoft.com/office/drawing/2014/main" id="{427841DB-53ED-9A45-8A9F-423513A29AA2}"/>
              </a:ext>
            </a:extLst>
          </p:cNvPr>
          <p:cNvSpPr>
            <a:spLocks noGrp="1"/>
          </p:cNvSpPr>
          <p:nvPr>
            <p:ph type="title"/>
          </p:nvPr>
        </p:nvSpPr>
        <p:spPr>
          <a:xfrm>
            <a:off x="1981200" y="274638"/>
            <a:ext cx="8229600" cy="904022"/>
          </a:xfrm>
        </p:spPr>
        <p:txBody>
          <a:bodyPr/>
          <a:lstStyle/>
          <a:p>
            <a:r>
              <a:rPr lang="en-US" dirty="0">
                <a:solidFill>
                  <a:schemeClr val="accent1"/>
                </a:solidFill>
              </a:rPr>
              <a:t>Incremental development</a:t>
            </a:r>
          </a:p>
        </p:txBody>
      </p:sp>
      <p:sp>
        <p:nvSpPr>
          <p:cNvPr id="4" name="Slide Number Placeholder 3">
            <a:extLst>
              <a:ext uri="{FF2B5EF4-FFF2-40B4-BE49-F238E27FC236}">
                <a16:creationId xmlns:a16="http://schemas.microsoft.com/office/drawing/2014/main" id="{2FE7D38F-0DBF-CF49-95E3-72B4C63F76C1}"/>
              </a:ext>
            </a:extLst>
          </p:cNvPr>
          <p:cNvSpPr>
            <a:spLocks noGrp="1"/>
          </p:cNvSpPr>
          <p:nvPr>
            <p:ph type="sldNum" sz="quarter" idx="12"/>
          </p:nvPr>
        </p:nvSpPr>
        <p:spPr/>
        <p:txBody>
          <a:bodyPr/>
          <a:lstStyle/>
          <a:p>
            <a:pPr>
              <a:defRPr/>
            </a:pPr>
            <a:fld id="{E78C9E75-97FD-45D9-8ED3-955348887BB1}" type="slidenum">
              <a:rPr lang="zh-TW" altLang="en-US" smtClean="0"/>
              <a:pPr>
                <a:defRPr/>
              </a:pPr>
              <a:t>115</a:t>
            </a:fld>
            <a:endParaRPr lang="zh-TW" altLang="en-US"/>
          </a:p>
        </p:txBody>
      </p:sp>
      <p:sp>
        <p:nvSpPr>
          <p:cNvPr id="6" name="Rounded Rectangle 5">
            <a:extLst>
              <a:ext uri="{FF2B5EF4-FFF2-40B4-BE49-F238E27FC236}">
                <a16:creationId xmlns:a16="http://schemas.microsoft.com/office/drawing/2014/main" id="{8AA12DF4-A37E-0A49-AA86-A511F362E5A7}"/>
              </a:ext>
            </a:extLst>
          </p:cNvPr>
          <p:cNvSpPr>
            <a:spLocks noChangeArrowheads="1"/>
          </p:cNvSpPr>
          <p:nvPr/>
        </p:nvSpPr>
        <p:spPr bwMode="auto">
          <a:xfrm>
            <a:off x="4743286" y="246627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Specification</a:t>
            </a:r>
          </a:p>
        </p:txBody>
      </p:sp>
      <p:sp>
        <p:nvSpPr>
          <p:cNvPr id="7" name="Rounded Rectangle 6">
            <a:extLst>
              <a:ext uri="{FF2B5EF4-FFF2-40B4-BE49-F238E27FC236}">
                <a16:creationId xmlns:a16="http://schemas.microsoft.com/office/drawing/2014/main" id="{071E8277-AE35-4443-BDF2-B44C578177A8}"/>
              </a:ext>
            </a:extLst>
          </p:cNvPr>
          <p:cNvSpPr>
            <a:spLocks noChangeArrowheads="1"/>
          </p:cNvSpPr>
          <p:nvPr/>
        </p:nvSpPr>
        <p:spPr bwMode="auto">
          <a:xfrm>
            <a:off x="4743286" y="3778623"/>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Development</a:t>
            </a:r>
          </a:p>
        </p:txBody>
      </p:sp>
      <p:sp>
        <p:nvSpPr>
          <p:cNvPr id="8" name="Rounded Rectangle 7">
            <a:extLst>
              <a:ext uri="{FF2B5EF4-FFF2-40B4-BE49-F238E27FC236}">
                <a16:creationId xmlns:a16="http://schemas.microsoft.com/office/drawing/2014/main" id="{BB4DA1CA-DBB0-4E4D-94BC-200AE293C672}"/>
              </a:ext>
            </a:extLst>
          </p:cNvPr>
          <p:cNvSpPr>
            <a:spLocks noChangeArrowheads="1"/>
          </p:cNvSpPr>
          <p:nvPr/>
        </p:nvSpPr>
        <p:spPr bwMode="auto">
          <a:xfrm>
            <a:off x="4743286" y="504397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Validation</a:t>
            </a:r>
          </a:p>
        </p:txBody>
      </p:sp>
      <p:sp>
        <p:nvSpPr>
          <p:cNvPr id="9" name="Rounded Rectangle 8">
            <a:extLst>
              <a:ext uri="{FF2B5EF4-FFF2-40B4-BE49-F238E27FC236}">
                <a16:creationId xmlns:a16="http://schemas.microsoft.com/office/drawing/2014/main" id="{D5B6B77B-4E18-ED4C-89FD-D405F84EB58F}"/>
              </a:ext>
            </a:extLst>
          </p:cNvPr>
          <p:cNvSpPr>
            <a:spLocks noChangeArrowheads="1"/>
          </p:cNvSpPr>
          <p:nvPr/>
        </p:nvSpPr>
        <p:spPr bwMode="auto">
          <a:xfrm>
            <a:off x="1981200" y="3771447"/>
            <a:ext cx="1808738" cy="860683"/>
          </a:xfrm>
          <a:prstGeom prst="roundRect">
            <a:avLst>
              <a:gd name="adj" fmla="val 9274"/>
            </a:avLst>
          </a:prstGeom>
          <a:solidFill>
            <a:schemeClr val="accent3">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Outline description</a:t>
            </a:r>
          </a:p>
        </p:txBody>
      </p:sp>
      <p:sp>
        <p:nvSpPr>
          <p:cNvPr id="10" name="Rounded Rectangle 9">
            <a:extLst>
              <a:ext uri="{FF2B5EF4-FFF2-40B4-BE49-F238E27FC236}">
                <a16:creationId xmlns:a16="http://schemas.microsoft.com/office/drawing/2014/main" id="{1764C0E5-B4E3-B343-8F95-F4B70187EEA1}"/>
              </a:ext>
            </a:extLst>
          </p:cNvPr>
          <p:cNvSpPr>
            <a:spLocks noChangeArrowheads="1"/>
          </p:cNvSpPr>
          <p:nvPr/>
        </p:nvSpPr>
        <p:spPr bwMode="auto">
          <a:xfrm>
            <a:off x="8184232" y="2466278"/>
            <a:ext cx="1808738"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Initial </a:t>
            </a:r>
            <a:br>
              <a:rPr lang="en-US" sz="2000" dirty="0"/>
            </a:br>
            <a:r>
              <a:rPr lang="en-US" sz="2000" dirty="0"/>
              <a:t>version</a:t>
            </a:r>
          </a:p>
        </p:txBody>
      </p:sp>
      <p:sp>
        <p:nvSpPr>
          <p:cNvPr id="11" name="Rounded Rectangle 10">
            <a:extLst>
              <a:ext uri="{FF2B5EF4-FFF2-40B4-BE49-F238E27FC236}">
                <a16:creationId xmlns:a16="http://schemas.microsoft.com/office/drawing/2014/main" id="{D277AE46-27E7-ED4B-B120-F483CC5FF815}"/>
              </a:ext>
            </a:extLst>
          </p:cNvPr>
          <p:cNvSpPr>
            <a:spLocks noChangeArrowheads="1"/>
          </p:cNvSpPr>
          <p:nvPr/>
        </p:nvSpPr>
        <p:spPr bwMode="auto">
          <a:xfrm>
            <a:off x="8247702" y="3894674"/>
            <a:ext cx="1808738"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Intermediate versions</a:t>
            </a:r>
          </a:p>
        </p:txBody>
      </p:sp>
      <p:sp>
        <p:nvSpPr>
          <p:cNvPr id="12" name="Rounded Rectangle 11">
            <a:extLst>
              <a:ext uri="{FF2B5EF4-FFF2-40B4-BE49-F238E27FC236}">
                <a16:creationId xmlns:a16="http://schemas.microsoft.com/office/drawing/2014/main" id="{ADFA9085-C7C2-4643-A04B-DB1DFFE4DB99}"/>
              </a:ext>
            </a:extLst>
          </p:cNvPr>
          <p:cNvSpPr>
            <a:spLocks noChangeArrowheads="1"/>
          </p:cNvSpPr>
          <p:nvPr/>
        </p:nvSpPr>
        <p:spPr bwMode="auto">
          <a:xfrm>
            <a:off x="8175694" y="3826079"/>
            <a:ext cx="1808738"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Intermediate versions</a:t>
            </a:r>
          </a:p>
        </p:txBody>
      </p:sp>
      <p:sp>
        <p:nvSpPr>
          <p:cNvPr id="13" name="Rounded Rectangle 12">
            <a:extLst>
              <a:ext uri="{FF2B5EF4-FFF2-40B4-BE49-F238E27FC236}">
                <a16:creationId xmlns:a16="http://schemas.microsoft.com/office/drawing/2014/main" id="{DCAA2714-B2E6-BA43-9C7B-4B94B0B2EDB4}"/>
              </a:ext>
            </a:extLst>
          </p:cNvPr>
          <p:cNvSpPr>
            <a:spLocks noChangeArrowheads="1"/>
          </p:cNvSpPr>
          <p:nvPr/>
        </p:nvSpPr>
        <p:spPr bwMode="auto">
          <a:xfrm>
            <a:off x="8103686" y="3717033"/>
            <a:ext cx="1808738"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Intermediate versions</a:t>
            </a:r>
          </a:p>
        </p:txBody>
      </p:sp>
      <p:sp>
        <p:nvSpPr>
          <p:cNvPr id="14" name="Rounded Rectangle 13">
            <a:extLst>
              <a:ext uri="{FF2B5EF4-FFF2-40B4-BE49-F238E27FC236}">
                <a16:creationId xmlns:a16="http://schemas.microsoft.com/office/drawing/2014/main" id="{21DB36D2-6F00-6F40-AF2E-86E7993E8856}"/>
              </a:ext>
            </a:extLst>
          </p:cNvPr>
          <p:cNvSpPr>
            <a:spLocks noChangeArrowheads="1"/>
          </p:cNvSpPr>
          <p:nvPr/>
        </p:nvSpPr>
        <p:spPr bwMode="auto">
          <a:xfrm>
            <a:off x="8247702" y="5072820"/>
            <a:ext cx="1808738" cy="860683"/>
          </a:xfrm>
          <a:prstGeom prst="roundRect">
            <a:avLst>
              <a:gd name="adj" fmla="val 9274"/>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Final </a:t>
            </a:r>
            <a:br>
              <a:rPr lang="en-US" sz="2000" dirty="0"/>
            </a:br>
            <a:r>
              <a:rPr lang="en-US" sz="2000" dirty="0"/>
              <a:t>version</a:t>
            </a:r>
          </a:p>
        </p:txBody>
      </p:sp>
      <p:sp>
        <p:nvSpPr>
          <p:cNvPr id="16" name="TextBox 15">
            <a:extLst>
              <a:ext uri="{FF2B5EF4-FFF2-40B4-BE49-F238E27FC236}">
                <a16:creationId xmlns:a16="http://schemas.microsoft.com/office/drawing/2014/main" id="{AE0246AF-CD10-F745-BEC9-4F7DEE90A920}"/>
              </a:ext>
            </a:extLst>
          </p:cNvPr>
          <p:cNvSpPr txBox="1"/>
          <p:nvPr/>
        </p:nvSpPr>
        <p:spPr>
          <a:xfrm>
            <a:off x="4818197" y="1417639"/>
            <a:ext cx="1658916" cy="830997"/>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Concurrent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activities</a:t>
            </a:r>
          </a:p>
        </p:txBody>
      </p:sp>
      <p:cxnSp>
        <p:nvCxnSpPr>
          <p:cNvPr id="19" name="Straight Arrow Connector 18">
            <a:extLst>
              <a:ext uri="{FF2B5EF4-FFF2-40B4-BE49-F238E27FC236}">
                <a16:creationId xmlns:a16="http://schemas.microsoft.com/office/drawing/2014/main" id="{F3E42FF9-7274-E54C-956A-540D379CB953}"/>
              </a:ext>
            </a:extLst>
          </p:cNvPr>
          <p:cNvCxnSpPr>
            <a:stCxn id="9" idx="3"/>
            <a:endCxn id="15" idx="1"/>
          </p:cNvCxnSpPr>
          <p:nvPr/>
        </p:nvCxnSpPr>
        <p:spPr>
          <a:xfrm flipV="1">
            <a:off x="3789939" y="4201788"/>
            <a:ext cx="627263"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3EA1CA7-D7FC-354C-831B-B4153AA9BB66}"/>
              </a:ext>
            </a:extLst>
          </p:cNvPr>
          <p:cNvCxnSpPr>
            <a:cxnSpLocks/>
          </p:cNvCxnSpPr>
          <p:nvPr/>
        </p:nvCxnSpPr>
        <p:spPr>
          <a:xfrm>
            <a:off x="6888088" y="2839226"/>
            <a:ext cx="100811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E2AC257D-5A20-9C4E-AA6E-57938CE96054}"/>
              </a:ext>
            </a:extLst>
          </p:cNvPr>
          <p:cNvCxnSpPr>
            <a:cxnSpLocks/>
          </p:cNvCxnSpPr>
          <p:nvPr/>
        </p:nvCxnSpPr>
        <p:spPr>
          <a:xfrm>
            <a:off x="6888088" y="4147373"/>
            <a:ext cx="100811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01DDA9E-2200-9742-AA42-3897441E49D1}"/>
              </a:ext>
            </a:extLst>
          </p:cNvPr>
          <p:cNvCxnSpPr>
            <a:cxnSpLocks/>
          </p:cNvCxnSpPr>
          <p:nvPr/>
        </p:nvCxnSpPr>
        <p:spPr>
          <a:xfrm>
            <a:off x="6888088" y="5373216"/>
            <a:ext cx="100811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169043D-96D2-F943-8603-5424CABFB2A1}"/>
              </a:ext>
            </a:extLst>
          </p:cNvPr>
          <p:cNvCxnSpPr>
            <a:cxnSpLocks/>
          </p:cNvCxnSpPr>
          <p:nvPr/>
        </p:nvCxnSpPr>
        <p:spPr>
          <a:xfrm flipH="1">
            <a:off x="6888089" y="4437112"/>
            <a:ext cx="97695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1A3D6A84-1C94-5C49-B119-44D5FABBD54D}"/>
              </a:ext>
            </a:extLst>
          </p:cNvPr>
          <p:cNvCxnSpPr>
            <a:cxnSpLocks/>
          </p:cNvCxnSpPr>
          <p:nvPr/>
        </p:nvCxnSpPr>
        <p:spPr>
          <a:xfrm flipH="1">
            <a:off x="6903665" y="3149432"/>
            <a:ext cx="97695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87B912D-BFA8-7C47-A328-732617140844}"/>
              </a:ext>
            </a:extLst>
          </p:cNvPr>
          <p:cNvCxnSpPr>
            <a:cxnSpLocks/>
          </p:cNvCxnSpPr>
          <p:nvPr/>
        </p:nvCxnSpPr>
        <p:spPr>
          <a:xfrm>
            <a:off x="5473924" y="3326960"/>
            <a:ext cx="0" cy="45166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626890FD-DC9B-DF41-9B33-6AD33309AF79}"/>
              </a:ext>
            </a:extLst>
          </p:cNvPr>
          <p:cNvCxnSpPr>
            <a:cxnSpLocks/>
          </p:cNvCxnSpPr>
          <p:nvPr/>
        </p:nvCxnSpPr>
        <p:spPr>
          <a:xfrm>
            <a:off x="5473923" y="4632129"/>
            <a:ext cx="1" cy="4118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81D5A69B-DA7D-B140-880B-CF6F34F15D99}"/>
              </a:ext>
            </a:extLst>
          </p:cNvPr>
          <p:cNvCxnSpPr>
            <a:cxnSpLocks/>
          </p:cNvCxnSpPr>
          <p:nvPr/>
        </p:nvCxnSpPr>
        <p:spPr>
          <a:xfrm flipV="1">
            <a:off x="5807968" y="4632129"/>
            <a:ext cx="0" cy="4118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ACBBA97-77FA-0A46-9619-BDCD0E4DEFBE}"/>
              </a:ext>
            </a:extLst>
          </p:cNvPr>
          <p:cNvCxnSpPr>
            <a:cxnSpLocks/>
          </p:cNvCxnSpPr>
          <p:nvPr/>
        </p:nvCxnSpPr>
        <p:spPr>
          <a:xfrm flipV="1">
            <a:off x="5807968" y="3326960"/>
            <a:ext cx="0" cy="4118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Footer Placeholder 4">
            <a:extLst>
              <a:ext uri="{FF2B5EF4-FFF2-40B4-BE49-F238E27FC236}">
                <a16:creationId xmlns:a16="http://schemas.microsoft.com/office/drawing/2014/main" id="{43072B56-1CEE-8842-9618-B450404527A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74970483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64533-ACEA-A644-9454-A7BD61645311}"/>
              </a:ext>
            </a:extLst>
          </p:cNvPr>
          <p:cNvSpPr>
            <a:spLocks noGrp="1"/>
          </p:cNvSpPr>
          <p:nvPr>
            <p:ph type="title"/>
          </p:nvPr>
        </p:nvSpPr>
        <p:spPr>
          <a:xfrm>
            <a:off x="1981200" y="274638"/>
            <a:ext cx="8229600" cy="1282154"/>
          </a:xfrm>
        </p:spPr>
        <p:txBody>
          <a:bodyPr>
            <a:normAutofit fontScale="90000"/>
          </a:bodyPr>
          <a:lstStyle/>
          <a:p>
            <a:r>
              <a:rPr lang="en-US" dirty="0">
                <a:solidFill>
                  <a:schemeClr val="accent1"/>
                </a:solidFill>
              </a:rPr>
              <a:t>Reuse-oriented </a:t>
            </a:r>
            <a:br>
              <a:rPr lang="en-US" dirty="0">
                <a:solidFill>
                  <a:schemeClr val="accent1"/>
                </a:solidFill>
              </a:rPr>
            </a:b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114DE0A8-FBF8-A441-AE4E-0963836D693D}"/>
              </a:ext>
            </a:extLst>
          </p:cNvPr>
          <p:cNvSpPr>
            <a:spLocks noGrp="1"/>
          </p:cNvSpPr>
          <p:nvPr>
            <p:ph type="sldNum" sz="quarter" idx="12"/>
          </p:nvPr>
        </p:nvSpPr>
        <p:spPr/>
        <p:txBody>
          <a:bodyPr/>
          <a:lstStyle/>
          <a:p>
            <a:pPr>
              <a:defRPr/>
            </a:pPr>
            <a:fld id="{E78C9E75-97FD-45D9-8ED3-955348887BB1}" type="slidenum">
              <a:rPr lang="zh-TW" altLang="en-US" smtClean="0"/>
              <a:pPr>
                <a:defRPr/>
              </a:pPr>
              <a:t>116</a:t>
            </a:fld>
            <a:endParaRPr lang="zh-TW" altLang="en-US"/>
          </a:p>
        </p:txBody>
      </p:sp>
      <p:sp>
        <p:nvSpPr>
          <p:cNvPr id="6" name="Rounded Rectangle 5">
            <a:extLst>
              <a:ext uri="{FF2B5EF4-FFF2-40B4-BE49-F238E27FC236}">
                <a16:creationId xmlns:a16="http://schemas.microsoft.com/office/drawing/2014/main" id="{3E9B5764-9C08-774A-AE67-C1FA74CAAEB1}"/>
              </a:ext>
            </a:extLst>
          </p:cNvPr>
          <p:cNvSpPr>
            <a:spLocks noChangeArrowheads="1"/>
          </p:cNvSpPr>
          <p:nvPr/>
        </p:nvSpPr>
        <p:spPr bwMode="auto">
          <a:xfrm>
            <a:off x="1742854" y="3356992"/>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t>Requirements </a:t>
            </a:r>
            <a:br>
              <a:rPr lang="en-US" sz="1600" dirty="0"/>
            </a:br>
            <a:r>
              <a:rPr lang="en-US" sz="1600" dirty="0"/>
              <a:t>specification</a:t>
            </a:r>
          </a:p>
        </p:txBody>
      </p:sp>
      <p:sp>
        <p:nvSpPr>
          <p:cNvPr id="7" name="Rounded Rectangle 6">
            <a:extLst>
              <a:ext uri="{FF2B5EF4-FFF2-40B4-BE49-F238E27FC236}">
                <a16:creationId xmlns:a16="http://schemas.microsoft.com/office/drawing/2014/main" id="{57DC16FD-DDB4-B444-BE4E-6D646CF760DE}"/>
              </a:ext>
            </a:extLst>
          </p:cNvPr>
          <p:cNvSpPr>
            <a:spLocks noChangeArrowheads="1"/>
          </p:cNvSpPr>
          <p:nvPr/>
        </p:nvSpPr>
        <p:spPr bwMode="auto">
          <a:xfrm>
            <a:off x="3359697" y="3896779"/>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t>Software </a:t>
            </a:r>
            <a:br>
              <a:rPr lang="en-US" sz="1600" dirty="0"/>
            </a:br>
            <a:r>
              <a:rPr lang="en-US" sz="1600" dirty="0"/>
              <a:t>evaluation</a:t>
            </a:r>
          </a:p>
        </p:txBody>
      </p:sp>
      <p:sp>
        <p:nvSpPr>
          <p:cNvPr id="8" name="Rounded Rectangle 7">
            <a:extLst>
              <a:ext uri="{FF2B5EF4-FFF2-40B4-BE49-F238E27FC236}">
                <a16:creationId xmlns:a16="http://schemas.microsoft.com/office/drawing/2014/main" id="{1BABE5C7-3168-7F41-85CA-19158F1FC82D}"/>
              </a:ext>
            </a:extLst>
          </p:cNvPr>
          <p:cNvSpPr>
            <a:spLocks noChangeArrowheads="1"/>
          </p:cNvSpPr>
          <p:nvPr/>
        </p:nvSpPr>
        <p:spPr bwMode="auto">
          <a:xfrm>
            <a:off x="3395153" y="2789274"/>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t>Software </a:t>
            </a:r>
            <a:br>
              <a:rPr lang="en-US" sz="1600" dirty="0"/>
            </a:br>
            <a:r>
              <a:rPr lang="en-US" sz="1600" dirty="0"/>
              <a:t>discovery</a:t>
            </a:r>
          </a:p>
        </p:txBody>
      </p:sp>
      <p:sp>
        <p:nvSpPr>
          <p:cNvPr id="10" name="Rounded Rectangle 9">
            <a:extLst>
              <a:ext uri="{FF2B5EF4-FFF2-40B4-BE49-F238E27FC236}">
                <a16:creationId xmlns:a16="http://schemas.microsoft.com/office/drawing/2014/main" id="{11C3782E-02FF-8D45-A4C4-3D4BF55F41A3}"/>
              </a:ext>
            </a:extLst>
          </p:cNvPr>
          <p:cNvSpPr>
            <a:spLocks noChangeArrowheads="1"/>
          </p:cNvSpPr>
          <p:nvPr/>
        </p:nvSpPr>
        <p:spPr bwMode="auto">
          <a:xfrm>
            <a:off x="5047452" y="3356992"/>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t>Requirements </a:t>
            </a:r>
            <a:br>
              <a:rPr lang="en-US" sz="1600" dirty="0"/>
            </a:br>
            <a:r>
              <a:rPr lang="en-US" sz="1600" dirty="0"/>
              <a:t>refinement</a:t>
            </a:r>
          </a:p>
        </p:txBody>
      </p:sp>
      <p:sp>
        <p:nvSpPr>
          <p:cNvPr id="11" name="Rounded Rectangle 10">
            <a:extLst>
              <a:ext uri="{FF2B5EF4-FFF2-40B4-BE49-F238E27FC236}">
                <a16:creationId xmlns:a16="http://schemas.microsoft.com/office/drawing/2014/main" id="{C5B89F6D-1216-3142-AF74-AFF442CAD505}"/>
              </a:ext>
            </a:extLst>
          </p:cNvPr>
          <p:cNvSpPr>
            <a:spLocks noChangeArrowheads="1"/>
          </p:cNvSpPr>
          <p:nvPr/>
        </p:nvSpPr>
        <p:spPr bwMode="auto">
          <a:xfrm>
            <a:off x="7391775" y="2318852"/>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t>Configure </a:t>
            </a:r>
            <a:br>
              <a:rPr lang="en-US" sz="1600" dirty="0"/>
            </a:br>
            <a:r>
              <a:rPr lang="en-US" sz="1600" dirty="0"/>
              <a:t>application </a:t>
            </a:r>
            <a:br>
              <a:rPr lang="en-US" sz="1600" dirty="0"/>
            </a:br>
            <a:r>
              <a:rPr lang="en-US" sz="1600" dirty="0"/>
              <a:t>system</a:t>
            </a:r>
          </a:p>
        </p:txBody>
      </p:sp>
      <p:sp>
        <p:nvSpPr>
          <p:cNvPr id="12" name="Rounded Rectangle 11">
            <a:extLst>
              <a:ext uri="{FF2B5EF4-FFF2-40B4-BE49-F238E27FC236}">
                <a16:creationId xmlns:a16="http://schemas.microsoft.com/office/drawing/2014/main" id="{BE37E99B-6468-3A41-BE6C-7273F6021A9C}"/>
              </a:ext>
            </a:extLst>
          </p:cNvPr>
          <p:cNvSpPr>
            <a:spLocks noChangeArrowheads="1"/>
          </p:cNvSpPr>
          <p:nvPr/>
        </p:nvSpPr>
        <p:spPr bwMode="auto">
          <a:xfrm>
            <a:off x="7391776" y="3664064"/>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t>Adapt </a:t>
            </a:r>
            <a:br>
              <a:rPr lang="en-US" sz="1600" dirty="0"/>
            </a:br>
            <a:r>
              <a:rPr lang="en-US" sz="1600" dirty="0"/>
              <a:t>components</a:t>
            </a:r>
          </a:p>
        </p:txBody>
      </p:sp>
      <p:sp>
        <p:nvSpPr>
          <p:cNvPr id="13" name="Rounded Rectangle 12">
            <a:extLst>
              <a:ext uri="{FF2B5EF4-FFF2-40B4-BE49-F238E27FC236}">
                <a16:creationId xmlns:a16="http://schemas.microsoft.com/office/drawing/2014/main" id="{9345EEEA-720D-F340-9E7A-3BF6EF39391F}"/>
              </a:ext>
            </a:extLst>
          </p:cNvPr>
          <p:cNvSpPr>
            <a:spLocks noChangeArrowheads="1"/>
          </p:cNvSpPr>
          <p:nvPr/>
        </p:nvSpPr>
        <p:spPr bwMode="auto">
          <a:xfrm>
            <a:off x="7391774" y="4869160"/>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t>Develop new </a:t>
            </a:r>
            <a:br>
              <a:rPr lang="en-US" sz="1600" dirty="0"/>
            </a:br>
            <a:r>
              <a:rPr lang="en-US" sz="1600" dirty="0"/>
              <a:t>components</a:t>
            </a:r>
          </a:p>
        </p:txBody>
      </p:sp>
      <p:sp>
        <p:nvSpPr>
          <p:cNvPr id="14" name="Rounded Rectangle 13">
            <a:extLst>
              <a:ext uri="{FF2B5EF4-FFF2-40B4-BE49-F238E27FC236}">
                <a16:creationId xmlns:a16="http://schemas.microsoft.com/office/drawing/2014/main" id="{20874228-52AA-B848-A551-B2545FADD021}"/>
              </a:ext>
            </a:extLst>
          </p:cNvPr>
          <p:cNvSpPr>
            <a:spLocks noChangeArrowheads="1"/>
          </p:cNvSpPr>
          <p:nvPr/>
        </p:nvSpPr>
        <p:spPr bwMode="auto">
          <a:xfrm>
            <a:off x="9079531" y="4221088"/>
            <a:ext cx="1429731" cy="72008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600" dirty="0"/>
              <a:t>Integrate </a:t>
            </a:r>
            <a:br>
              <a:rPr lang="en-US" sz="1600" dirty="0"/>
            </a:br>
            <a:r>
              <a:rPr lang="en-US" sz="1600" dirty="0"/>
              <a:t>system</a:t>
            </a:r>
          </a:p>
        </p:txBody>
      </p:sp>
      <p:sp>
        <p:nvSpPr>
          <p:cNvPr id="20" name="Diamond 19">
            <a:extLst>
              <a:ext uri="{FF2B5EF4-FFF2-40B4-BE49-F238E27FC236}">
                <a16:creationId xmlns:a16="http://schemas.microsoft.com/office/drawing/2014/main" id="{6A805C6B-50EB-3E46-82E9-2F702742F668}"/>
              </a:ext>
            </a:extLst>
          </p:cNvPr>
          <p:cNvSpPr/>
          <p:nvPr/>
        </p:nvSpPr>
        <p:spPr>
          <a:xfrm>
            <a:off x="6640658" y="3612742"/>
            <a:ext cx="175423" cy="208580"/>
          </a:xfrm>
          <a:prstGeom prst="diamond">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Elbow Connector 24">
            <a:extLst>
              <a:ext uri="{FF2B5EF4-FFF2-40B4-BE49-F238E27FC236}">
                <a16:creationId xmlns:a16="http://schemas.microsoft.com/office/drawing/2014/main" id="{6F9CC56E-D923-2C4B-8A30-27640C8C7A46}"/>
              </a:ext>
            </a:extLst>
          </p:cNvPr>
          <p:cNvCxnSpPr>
            <a:cxnSpLocks/>
            <a:stCxn id="10" idx="0"/>
            <a:endCxn id="6" idx="0"/>
          </p:cNvCxnSpPr>
          <p:nvPr/>
        </p:nvCxnSpPr>
        <p:spPr>
          <a:xfrm rot="16200000" flipV="1">
            <a:off x="4110018" y="1704693"/>
            <a:ext cx="12700" cy="3304598"/>
          </a:xfrm>
          <a:prstGeom prst="bentConnector3">
            <a:avLst>
              <a:gd name="adj1" fmla="val 6212906"/>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59E90212-FB3F-4D46-82AA-C5C635C23E5D}"/>
              </a:ext>
            </a:extLst>
          </p:cNvPr>
          <p:cNvCxnSpPr>
            <a:cxnSpLocks/>
            <a:endCxn id="8" idx="1"/>
          </p:cNvCxnSpPr>
          <p:nvPr/>
        </p:nvCxnSpPr>
        <p:spPr>
          <a:xfrm flipV="1">
            <a:off x="3172584" y="3149314"/>
            <a:ext cx="222568" cy="55268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BDC345F-32A4-EA45-AF90-DBFBBAAF4CAB}"/>
              </a:ext>
            </a:extLst>
          </p:cNvPr>
          <p:cNvCxnSpPr>
            <a:cxnSpLocks/>
            <a:stCxn id="6" idx="3"/>
            <a:endCxn id="7" idx="1"/>
          </p:cNvCxnSpPr>
          <p:nvPr/>
        </p:nvCxnSpPr>
        <p:spPr>
          <a:xfrm>
            <a:off x="3172584" y="3717033"/>
            <a:ext cx="187112" cy="53978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8BCEB7B-FD8F-0D4C-ADE1-EA011889D846}"/>
              </a:ext>
            </a:extLst>
          </p:cNvPr>
          <p:cNvCxnSpPr>
            <a:cxnSpLocks/>
            <a:stCxn id="8" idx="3"/>
            <a:endCxn id="10" idx="1"/>
          </p:cNvCxnSpPr>
          <p:nvPr/>
        </p:nvCxnSpPr>
        <p:spPr>
          <a:xfrm>
            <a:off x="4824883" y="3149314"/>
            <a:ext cx="222568" cy="56771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8A4E7372-9149-3F42-8A71-0B6E19788C1F}"/>
              </a:ext>
            </a:extLst>
          </p:cNvPr>
          <p:cNvCxnSpPr>
            <a:cxnSpLocks/>
            <a:stCxn id="7" idx="3"/>
            <a:endCxn id="10" idx="1"/>
          </p:cNvCxnSpPr>
          <p:nvPr/>
        </p:nvCxnSpPr>
        <p:spPr>
          <a:xfrm flipV="1">
            <a:off x="4789427" y="3717033"/>
            <a:ext cx="258024" cy="53978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D0D4FC41-18B8-DD4A-8B0D-6E06B7F56C42}"/>
              </a:ext>
            </a:extLst>
          </p:cNvPr>
          <p:cNvCxnSpPr>
            <a:cxnSpLocks/>
            <a:stCxn id="10" idx="3"/>
            <a:endCxn id="20" idx="1"/>
          </p:cNvCxnSpPr>
          <p:nvPr/>
        </p:nvCxnSpPr>
        <p:spPr>
          <a:xfrm>
            <a:off x="6477183" y="3717032"/>
            <a:ext cx="163475"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4B3A17C6-B74B-1842-B279-E3B6FBC12C8D}"/>
              </a:ext>
            </a:extLst>
          </p:cNvPr>
          <p:cNvCxnSpPr>
            <a:cxnSpLocks/>
            <a:stCxn id="20" idx="3"/>
            <a:endCxn id="11" idx="1"/>
          </p:cNvCxnSpPr>
          <p:nvPr/>
        </p:nvCxnSpPr>
        <p:spPr>
          <a:xfrm flipV="1">
            <a:off x="6816080" y="2678892"/>
            <a:ext cx="575694" cy="10381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a:extLst>
              <a:ext uri="{FF2B5EF4-FFF2-40B4-BE49-F238E27FC236}">
                <a16:creationId xmlns:a16="http://schemas.microsoft.com/office/drawing/2014/main" id="{5EB00A10-44FF-CD4E-9C63-CE7FAA850676}"/>
              </a:ext>
            </a:extLst>
          </p:cNvPr>
          <p:cNvCxnSpPr>
            <a:cxnSpLocks/>
            <a:stCxn id="20" idx="3"/>
          </p:cNvCxnSpPr>
          <p:nvPr/>
        </p:nvCxnSpPr>
        <p:spPr>
          <a:xfrm>
            <a:off x="6816081" y="3717032"/>
            <a:ext cx="400641" cy="7936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Elbow Connector 52">
            <a:extLst>
              <a:ext uri="{FF2B5EF4-FFF2-40B4-BE49-F238E27FC236}">
                <a16:creationId xmlns:a16="http://schemas.microsoft.com/office/drawing/2014/main" id="{C79D743F-42CC-C64D-9015-245068E718C0}"/>
              </a:ext>
            </a:extLst>
          </p:cNvPr>
          <p:cNvCxnSpPr>
            <a:cxnSpLocks/>
            <a:endCxn id="12" idx="1"/>
          </p:cNvCxnSpPr>
          <p:nvPr/>
        </p:nvCxnSpPr>
        <p:spPr>
          <a:xfrm rot="5400000" flipH="1" flipV="1">
            <a:off x="7060985" y="4179842"/>
            <a:ext cx="486528" cy="175052"/>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Elbow Connector 55">
            <a:extLst>
              <a:ext uri="{FF2B5EF4-FFF2-40B4-BE49-F238E27FC236}">
                <a16:creationId xmlns:a16="http://schemas.microsoft.com/office/drawing/2014/main" id="{54F4ABE9-6617-3C42-AAB3-B6ED663BCD5D}"/>
              </a:ext>
            </a:extLst>
          </p:cNvPr>
          <p:cNvCxnSpPr>
            <a:cxnSpLocks/>
            <a:endCxn id="13" idx="1"/>
          </p:cNvCxnSpPr>
          <p:nvPr/>
        </p:nvCxnSpPr>
        <p:spPr>
          <a:xfrm rot="16200000" flipH="1">
            <a:off x="6944963" y="4782390"/>
            <a:ext cx="718568" cy="175052"/>
          </a:xfrm>
          <a:prstGeom prst="bentConnector2">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Elbow Connector 60">
            <a:extLst>
              <a:ext uri="{FF2B5EF4-FFF2-40B4-BE49-F238E27FC236}">
                <a16:creationId xmlns:a16="http://schemas.microsoft.com/office/drawing/2014/main" id="{95478A48-0988-0C4C-BB5C-D59898FDD60D}"/>
              </a:ext>
            </a:extLst>
          </p:cNvPr>
          <p:cNvCxnSpPr>
            <a:cxnSpLocks/>
            <a:stCxn id="12" idx="3"/>
            <a:endCxn id="14" idx="1"/>
          </p:cNvCxnSpPr>
          <p:nvPr/>
        </p:nvCxnSpPr>
        <p:spPr>
          <a:xfrm>
            <a:off x="8821506" y="4024104"/>
            <a:ext cx="258024" cy="557024"/>
          </a:xfrm>
          <a:prstGeom prst="bent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Elbow Connector 63">
            <a:extLst>
              <a:ext uri="{FF2B5EF4-FFF2-40B4-BE49-F238E27FC236}">
                <a16:creationId xmlns:a16="http://schemas.microsoft.com/office/drawing/2014/main" id="{5D9389DC-77C9-A54D-A463-D27959F81CBE}"/>
              </a:ext>
            </a:extLst>
          </p:cNvPr>
          <p:cNvCxnSpPr>
            <a:cxnSpLocks/>
            <a:stCxn id="13" idx="3"/>
            <a:endCxn id="14" idx="1"/>
          </p:cNvCxnSpPr>
          <p:nvPr/>
        </p:nvCxnSpPr>
        <p:spPr>
          <a:xfrm flipV="1">
            <a:off x="8821504" y="4581128"/>
            <a:ext cx="258026" cy="648072"/>
          </a:xfrm>
          <a:prstGeom prst="bentConnector3">
            <a:avLst>
              <a:gd name="adj1" fmla="val 50000"/>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C7E51A08-63EB-304C-B80B-06733E40E14A}"/>
              </a:ext>
            </a:extLst>
          </p:cNvPr>
          <p:cNvSpPr txBox="1"/>
          <p:nvPr/>
        </p:nvSpPr>
        <p:spPr>
          <a:xfrm>
            <a:off x="6150072" y="2410889"/>
            <a:ext cx="1170064" cy="830997"/>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Application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system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available</a:t>
            </a:r>
          </a:p>
        </p:txBody>
      </p:sp>
      <p:sp>
        <p:nvSpPr>
          <p:cNvPr id="73" name="TextBox 72">
            <a:extLst>
              <a:ext uri="{FF2B5EF4-FFF2-40B4-BE49-F238E27FC236}">
                <a16:creationId xmlns:a16="http://schemas.microsoft.com/office/drawing/2014/main" id="{C37AFA2C-95C5-344A-879B-913EB7A26E44}"/>
              </a:ext>
            </a:extLst>
          </p:cNvPr>
          <p:cNvSpPr txBox="1"/>
          <p:nvPr/>
        </p:nvSpPr>
        <p:spPr>
          <a:xfrm>
            <a:off x="5992193" y="4428402"/>
            <a:ext cx="1247137" cy="584775"/>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Components</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available</a:t>
            </a:r>
          </a:p>
        </p:txBody>
      </p:sp>
      <p:sp>
        <p:nvSpPr>
          <p:cNvPr id="74" name="Footer Placeholder 4">
            <a:extLst>
              <a:ext uri="{FF2B5EF4-FFF2-40B4-BE49-F238E27FC236}">
                <a16:creationId xmlns:a16="http://schemas.microsoft.com/office/drawing/2014/main" id="{C03148E9-12B2-1C4B-AD87-BCA713BAF03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612416579"/>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2C8EB-DFAA-EA46-839D-6313D196307E}"/>
              </a:ext>
            </a:extLst>
          </p:cNvPr>
          <p:cNvSpPr>
            <a:spLocks noGrp="1"/>
          </p:cNvSpPr>
          <p:nvPr>
            <p:ph type="title"/>
          </p:nvPr>
        </p:nvSpPr>
        <p:spPr/>
        <p:txBody>
          <a:bodyPr/>
          <a:lstStyle/>
          <a:p>
            <a:r>
              <a:rPr lang="en-US" dirty="0">
                <a:solidFill>
                  <a:schemeClr val="accent1"/>
                </a:solidFill>
              </a:rPr>
              <a:t>Prototype development</a:t>
            </a:r>
          </a:p>
        </p:txBody>
      </p:sp>
      <p:sp>
        <p:nvSpPr>
          <p:cNvPr id="4" name="Slide Number Placeholder 3">
            <a:extLst>
              <a:ext uri="{FF2B5EF4-FFF2-40B4-BE49-F238E27FC236}">
                <a16:creationId xmlns:a16="http://schemas.microsoft.com/office/drawing/2014/main" id="{51765FD7-A331-5C4F-9F7E-77034FF91AFC}"/>
              </a:ext>
            </a:extLst>
          </p:cNvPr>
          <p:cNvSpPr>
            <a:spLocks noGrp="1"/>
          </p:cNvSpPr>
          <p:nvPr>
            <p:ph type="sldNum" sz="quarter" idx="12"/>
          </p:nvPr>
        </p:nvSpPr>
        <p:spPr/>
        <p:txBody>
          <a:bodyPr/>
          <a:lstStyle/>
          <a:p>
            <a:pPr>
              <a:defRPr/>
            </a:pPr>
            <a:fld id="{E78C9E75-97FD-45D9-8ED3-955348887BB1}" type="slidenum">
              <a:rPr lang="zh-TW" altLang="en-US" smtClean="0"/>
              <a:pPr>
                <a:defRPr/>
              </a:pPr>
              <a:t>117</a:t>
            </a:fld>
            <a:endParaRPr lang="zh-TW" altLang="en-US"/>
          </a:p>
        </p:txBody>
      </p:sp>
      <p:sp>
        <p:nvSpPr>
          <p:cNvPr id="6" name="Rounded Rectangle 5">
            <a:extLst>
              <a:ext uri="{FF2B5EF4-FFF2-40B4-BE49-F238E27FC236}">
                <a16:creationId xmlns:a16="http://schemas.microsoft.com/office/drawing/2014/main" id="{27B3BDE1-A50C-2240-B930-97A6069B5C27}"/>
              </a:ext>
            </a:extLst>
          </p:cNvPr>
          <p:cNvSpPr>
            <a:spLocks noChangeArrowheads="1"/>
          </p:cNvSpPr>
          <p:nvPr/>
        </p:nvSpPr>
        <p:spPr bwMode="auto">
          <a:xfrm>
            <a:off x="1815560" y="2510628"/>
            <a:ext cx="1800200" cy="108012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2000" dirty="0"/>
              <a:t>Establish </a:t>
            </a:r>
            <a:br>
              <a:rPr lang="en-US" sz="2000" dirty="0"/>
            </a:br>
            <a:r>
              <a:rPr lang="en-US" sz="2000" dirty="0"/>
              <a:t>prototype </a:t>
            </a:r>
            <a:br>
              <a:rPr lang="en-US" sz="2000" dirty="0"/>
            </a:br>
            <a:r>
              <a:rPr lang="en-US" sz="2000" dirty="0"/>
              <a:t>objectives</a:t>
            </a:r>
          </a:p>
        </p:txBody>
      </p:sp>
      <p:sp>
        <p:nvSpPr>
          <p:cNvPr id="7" name="Rounded Rectangle 6">
            <a:extLst>
              <a:ext uri="{FF2B5EF4-FFF2-40B4-BE49-F238E27FC236}">
                <a16:creationId xmlns:a16="http://schemas.microsoft.com/office/drawing/2014/main" id="{9170B25E-8D0C-4F4A-BED0-5D27F8290CD8}"/>
              </a:ext>
            </a:extLst>
          </p:cNvPr>
          <p:cNvSpPr>
            <a:spLocks noChangeArrowheads="1"/>
          </p:cNvSpPr>
          <p:nvPr/>
        </p:nvSpPr>
        <p:spPr bwMode="auto">
          <a:xfrm>
            <a:off x="4084201" y="2510628"/>
            <a:ext cx="1800200" cy="108012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2000" dirty="0"/>
              <a:t>Define </a:t>
            </a:r>
            <a:br>
              <a:rPr lang="en-US" sz="2000" dirty="0"/>
            </a:br>
            <a:r>
              <a:rPr lang="en-US" sz="2000" dirty="0"/>
              <a:t>prototype </a:t>
            </a:r>
            <a:br>
              <a:rPr lang="en-US" sz="2000" dirty="0"/>
            </a:br>
            <a:r>
              <a:rPr lang="en-US" sz="2000" dirty="0"/>
              <a:t>functionality</a:t>
            </a:r>
          </a:p>
        </p:txBody>
      </p:sp>
      <p:sp>
        <p:nvSpPr>
          <p:cNvPr id="8" name="Rounded Rectangle 7">
            <a:extLst>
              <a:ext uri="{FF2B5EF4-FFF2-40B4-BE49-F238E27FC236}">
                <a16:creationId xmlns:a16="http://schemas.microsoft.com/office/drawing/2014/main" id="{C33F4E51-940D-E44C-8562-4D9D0872551D}"/>
              </a:ext>
            </a:extLst>
          </p:cNvPr>
          <p:cNvSpPr>
            <a:spLocks noChangeArrowheads="1"/>
          </p:cNvSpPr>
          <p:nvPr/>
        </p:nvSpPr>
        <p:spPr bwMode="auto">
          <a:xfrm>
            <a:off x="6352842" y="2510628"/>
            <a:ext cx="1800200" cy="108012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2000" dirty="0"/>
              <a:t>Develop</a:t>
            </a:r>
            <a:br>
              <a:rPr lang="en-US" sz="2000" dirty="0"/>
            </a:br>
            <a:r>
              <a:rPr lang="en-US" sz="2000" dirty="0"/>
              <a:t>prototype</a:t>
            </a:r>
          </a:p>
        </p:txBody>
      </p:sp>
      <p:sp>
        <p:nvSpPr>
          <p:cNvPr id="9" name="Rounded Rectangle 8">
            <a:extLst>
              <a:ext uri="{FF2B5EF4-FFF2-40B4-BE49-F238E27FC236}">
                <a16:creationId xmlns:a16="http://schemas.microsoft.com/office/drawing/2014/main" id="{E7CF0C61-655A-0C4D-9E91-6F9169CEE02D}"/>
              </a:ext>
            </a:extLst>
          </p:cNvPr>
          <p:cNvSpPr>
            <a:spLocks noChangeArrowheads="1"/>
          </p:cNvSpPr>
          <p:nvPr/>
        </p:nvSpPr>
        <p:spPr bwMode="auto">
          <a:xfrm>
            <a:off x="8621484" y="2510628"/>
            <a:ext cx="1800200" cy="1080120"/>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2000" dirty="0"/>
              <a:t>Evaluate </a:t>
            </a:r>
            <a:br>
              <a:rPr lang="en-US" sz="2000" dirty="0"/>
            </a:br>
            <a:r>
              <a:rPr lang="en-US" sz="2000" dirty="0"/>
              <a:t>prototype</a:t>
            </a:r>
          </a:p>
        </p:txBody>
      </p:sp>
      <p:sp>
        <p:nvSpPr>
          <p:cNvPr id="11" name="Rounded Rectangle 10">
            <a:extLst>
              <a:ext uri="{FF2B5EF4-FFF2-40B4-BE49-F238E27FC236}">
                <a16:creationId xmlns:a16="http://schemas.microsoft.com/office/drawing/2014/main" id="{B99CAF95-36AE-0E40-A3B8-0E4F11CE1793}"/>
              </a:ext>
            </a:extLst>
          </p:cNvPr>
          <p:cNvSpPr>
            <a:spLocks noChangeArrowheads="1"/>
          </p:cNvSpPr>
          <p:nvPr/>
        </p:nvSpPr>
        <p:spPr bwMode="auto">
          <a:xfrm>
            <a:off x="1919536" y="4221089"/>
            <a:ext cx="1597854" cy="860683"/>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Prototyping </a:t>
            </a:r>
            <a:br>
              <a:rPr lang="en-US" sz="2000" dirty="0"/>
            </a:br>
            <a:r>
              <a:rPr lang="en-US" sz="2000" dirty="0"/>
              <a:t>plan</a:t>
            </a:r>
          </a:p>
        </p:txBody>
      </p:sp>
      <p:sp>
        <p:nvSpPr>
          <p:cNvPr id="12" name="Rounded Rectangle 11">
            <a:extLst>
              <a:ext uri="{FF2B5EF4-FFF2-40B4-BE49-F238E27FC236}">
                <a16:creationId xmlns:a16="http://schemas.microsoft.com/office/drawing/2014/main" id="{043F27C1-4019-E74E-B536-8CF869E60EE2}"/>
              </a:ext>
            </a:extLst>
          </p:cNvPr>
          <p:cNvSpPr>
            <a:spLocks noChangeArrowheads="1"/>
          </p:cNvSpPr>
          <p:nvPr/>
        </p:nvSpPr>
        <p:spPr bwMode="auto">
          <a:xfrm>
            <a:off x="4186863" y="4238311"/>
            <a:ext cx="1597854" cy="860683"/>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Outline </a:t>
            </a:r>
            <a:br>
              <a:rPr lang="en-US" sz="2000" dirty="0"/>
            </a:br>
            <a:r>
              <a:rPr lang="en-US" sz="2000" dirty="0"/>
              <a:t>definition</a:t>
            </a:r>
          </a:p>
        </p:txBody>
      </p:sp>
      <p:sp>
        <p:nvSpPr>
          <p:cNvPr id="13" name="Rounded Rectangle 12">
            <a:extLst>
              <a:ext uri="{FF2B5EF4-FFF2-40B4-BE49-F238E27FC236}">
                <a16:creationId xmlns:a16="http://schemas.microsoft.com/office/drawing/2014/main" id="{F7E78E2A-5014-1347-B874-726644333660}"/>
              </a:ext>
            </a:extLst>
          </p:cNvPr>
          <p:cNvSpPr>
            <a:spLocks noChangeArrowheads="1"/>
          </p:cNvSpPr>
          <p:nvPr/>
        </p:nvSpPr>
        <p:spPr bwMode="auto">
          <a:xfrm>
            <a:off x="6456040" y="4238311"/>
            <a:ext cx="1597854" cy="860683"/>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Executable</a:t>
            </a:r>
          </a:p>
          <a:p>
            <a:pPr algn="ctr">
              <a:defRPr/>
            </a:pPr>
            <a:r>
              <a:rPr lang="en-US" sz="2000" dirty="0"/>
              <a:t>Prototyping</a:t>
            </a:r>
          </a:p>
        </p:txBody>
      </p:sp>
      <p:sp>
        <p:nvSpPr>
          <p:cNvPr id="14" name="Rounded Rectangle 13">
            <a:extLst>
              <a:ext uri="{FF2B5EF4-FFF2-40B4-BE49-F238E27FC236}">
                <a16:creationId xmlns:a16="http://schemas.microsoft.com/office/drawing/2014/main" id="{E2EAF855-C2FC-9E49-A806-627A2CC503BE}"/>
              </a:ext>
            </a:extLst>
          </p:cNvPr>
          <p:cNvSpPr>
            <a:spLocks noChangeArrowheads="1"/>
          </p:cNvSpPr>
          <p:nvPr/>
        </p:nvSpPr>
        <p:spPr bwMode="auto">
          <a:xfrm>
            <a:off x="8722657" y="4221090"/>
            <a:ext cx="1597854" cy="860683"/>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Evaluation </a:t>
            </a:r>
            <a:br>
              <a:rPr lang="en-US" sz="2000" dirty="0"/>
            </a:br>
            <a:r>
              <a:rPr lang="en-US" sz="2000" dirty="0"/>
              <a:t>report</a:t>
            </a:r>
          </a:p>
        </p:txBody>
      </p:sp>
      <p:cxnSp>
        <p:nvCxnSpPr>
          <p:cNvPr id="16" name="Straight Arrow Connector 15">
            <a:extLst>
              <a:ext uri="{FF2B5EF4-FFF2-40B4-BE49-F238E27FC236}">
                <a16:creationId xmlns:a16="http://schemas.microsoft.com/office/drawing/2014/main" id="{0234135F-11C2-8645-80F3-EBC52F420D1E}"/>
              </a:ext>
            </a:extLst>
          </p:cNvPr>
          <p:cNvCxnSpPr>
            <a:cxnSpLocks/>
            <a:stCxn id="6" idx="3"/>
            <a:endCxn id="7" idx="1"/>
          </p:cNvCxnSpPr>
          <p:nvPr/>
        </p:nvCxnSpPr>
        <p:spPr>
          <a:xfrm>
            <a:off x="3615761" y="3050688"/>
            <a:ext cx="46844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D73E71A-7095-DA46-852A-DC4D5ADFDB67}"/>
              </a:ext>
            </a:extLst>
          </p:cNvPr>
          <p:cNvCxnSpPr>
            <a:cxnSpLocks/>
            <a:stCxn id="7" idx="3"/>
            <a:endCxn id="8" idx="1"/>
          </p:cNvCxnSpPr>
          <p:nvPr/>
        </p:nvCxnSpPr>
        <p:spPr>
          <a:xfrm>
            <a:off x="5884402" y="3050688"/>
            <a:ext cx="468441"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47958FC-557C-5043-9091-AE762A683D9A}"/>
              </a:ext>
            </a:extLst>
          </p:cNvPr>
          <p:cNvCxnSpPr>
            <a:cxnSpLocks/>
            <a:endCxn id="9" idx="1"/>
          </p:cNvCxnSpPr>
          <p:nvPr/>
        </p:nvCxnSpPr>
        <p:spPr>
          <a:xfrm>
            <a:off x="8153042" y="3050688"/>
            <a:ext cx="46844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D9A36BD4-EAC1-E043-9C01-7BA290E5C1AC}"/>
              </a:ext>
            </a:extLst>
          </p:cNvPr>
          <p:cNvCxnSpPr>
            <a:cxnSpLocks/>
            <a:stCxn id="6" idx="2"/>
            <a:endCxn id="11" idx="0"/>
          </p:cNvCxnSpPr>
          <p:nvPr/>
        </p:nvCxnSpPr>
        <p:spPr>
          <a:xfrm>
            <a:off x="2715661" y="3590748"/>
            <a:ext cx="2803" cy="6303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D385E27A-F2D6-A04D-9C31-EF7041998CC9}"/>
              </a:ext>
            </a:extLst>
          </p:cNvPr>
          <p:cNvCxnSpPr>
            <a:cxnSpLocks/>
            <a:stCxn id="7" idx="2"/>
            <a:endCxn id="12" idx="0"/>
          </p:cNvCxnSpPr>
          <p:nvPr/>
        </p:nvCxnSpPr>
        <p:spPr>
          <a:xfrm>
            <a:off x="4984302" y="3590748"/>
            <a:ext cx="1489" cy="64756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EFAB871B-1B48-0D4E-B809-FCFDE4B0C1FC}"/>
              </a:ext>
            </a:extLst>
          </p:cNvPr>
          <p:cNvCxnSpPr>
            <a:cxnSpLocks/>
            <a:stCxn id="8" idx="2"/>
            <a:endCxn id="13" idx="0"/>
          </p:cNvCxnSpPr>
          <p:nvPr/>
        </p:nvCxnSpPr>
        <p:spPr>
          <a:xfrm>
            <a:off x="7252943" y="3590748"/>
            <a:ext cx="2025" cy="64756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54F7C355-AD30-474E-B22A-145233E5CC15}"/>
              </a:ext>
            </a:extLst>
          </p:cNvPr>
          <p:cNvCxnSpPr>
            <a:cxnSpLocks/>
            <a:stCxn id="9" idx="2"/>
            <a:endCxn id="14" idx="0"/>
          </p:cNvCxnSpPr>
          <p:nvPr/>
        </p:nvCxnSpPr>
        <p:spPr>
          <a:xfrm>
            <a:off x="9521584" y="3590749"/>
            <a:ext cx="0" cy="63034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Footer Placeholder 4">
            <a:extLst>
              <a:ext uri="{FF2B5EF4-FFF2-40B4-BE49-F238E27FC236}">
                <a16:creationId xmlns:a16="http://schemas.microsoft.com/office/drawing/2014/main" id="{A2B108A4-A609-4B43-8AA4-FFEE72FFDBD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96723584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165A-C8A8-4144-964C-09CAC71154E9}"/>
              </a:ext>
            </a:extLst>
          </p:cNvPr>
          <p:cNvSpPr>
            <a:spLocks noGrp="1"/>
          </p:cNvSpPr>
          <p:nvPr>
            <p:ph type="title"/>
          </p:nvPr>
        </p:nvSpPr>
        <p:spPr/>
        <p:txBody>
          <a:bodyPr/>
          <a:lstStyle/>
          <a:p>
            <a:r>
              <a:rPr lang="en-US" dirty="0">
                <a:solidFill>
                  <a:schemeClr val="accent1"/>
                </a:solidFill>
              </a:rPr>
              <a:t>Incremental delivery</a:t>
            </a:r>
          </a:p>
        </p:txBody>
      </p:sp>
      <p:sp>
        <p:nvSpPr>
          <p:cNvPr id="4" name="Slide Number Placeholder 3">
            <a:extLst>
              <a:ext uri="{FF2B5EF4-FFF2-40B4-BE49-F238E27FC236}">
                <a16:creationId xmlns:a16="http://schemas.microsoft.com/office/drawing/2014/main" id="{82E61102-9D09-4C4D-8287-F46DD4FD2AED}"/>
              </a:ext>
            </a:extLst>
          </p:cNvPr>
          <p:cNvSpPr>
            <a:spLocks noGrp="1"/>
          </p:cNvSpPr>
          <p:nvPr>
            <p:ph type="sldNum" sz="quarter" idx="12"/>
          </p:nvPr>
        </p:nvSpPr>
        <p:spPr/>
        <p:txBody>
          <a:bodyPr/>
          <a:lstStyle/>
          <a:p>
            <a:pPr>
              <a:defRPr/>
            </a:pPr>
            <a:fld id="{E78C9E75-97FD-45D9-8ED3-955348887BB1}" type="slidenum">
              <a:rPr lang="zh-TW" altLang="en-US" smtClean="0"/>
              <a:pPr>
                <a:defRPr/>
              </a:pPr>
              <a:t>118</a:t>
            </a:fld>
            <a:endParaRPr lang="zh-TW" altLang="en-US"/>
          </a:p>
        </p:txBody>
      </p:sp>
      <p:sp>
        <p:nvSpPr>
          <p:cNvPr id="6" name="Rounded Rectangle 5">
            <a:extLst>
              <a:ext uri="{FF2B5EF4-FFF2-40B4-BE49-F238E27FC236}">
                <a16:creationId xmlns:a16="http://schemas.microsoft.com/office/drawing/2014/main" id="{6D9C77AE-1AD0-3141-8C2E-7DC97308A634}"/>
              </a:ext>
            </a:extLst>
          </p:cNvPr>
          <p:cNvSpPr>
            <a:spLocks noChangeArrowheads="1"/>
          </p:cNvSpPr>
          <p:nvPr/>
        </p:nvSpPr>
        <p:spPr bwMode="auto">
          <a:xfrm>
            <a:off x="1631504" y="2031454"/>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t>Define </a:t>
            </a:r>
            <a:br>
              <a:rPr lang="en-US" dirty="0"/>
            </a:br>
            <a:r>
              <a:rPr lang="en-US" dirty="0"/>
              <a:t>outline </a:t>
            </a:r>
            <a:br>
              <a:rPr lang="en-US" dirty="0"/>
            </a:br>
            <a:r>
              <a:rPr lang="en-US" dirty="0"/>
              <a:t>requirements</a:t>
            </a:r>
          </a:p>
        </p:txBody>
      </p:sp>
      <p:sp>
        <p:nvSpPr>
          <p:cNvPr id="7" name="Rounded Rectangle 6">
            <a:extLst>
              <a:ext uri="{FF2B5EF4-FFF2-40B4-BE49-F238E27FC236}">
                <a16:creationId xmlns:a16="http://schemas.microsoft.com/office/drawing/2014/main" id="{27FB6AC7-FDAC-494F-A07C-A4D6187D264A}"/>
              </a:ext>
            </a:extLst>
          </p:cNvPr>
          <p:cNvSpPr>
            <a:spLocks noChangeArrowheads="1"/>
          </p:cNvSpPr>
          <p:nvPr/>
        </p:nvSpPr>
        <p:spPr bwMode="auto">
          <a:xfrm>
            <a:off x="8400256" y="5432392"/>
            <a:ext cx="1597854" cy="860683"/>
          </a:xfrm>
          <a:prstGeom prst="roundRect">
            <a:avLst>
              <a:gd name="adj" fmla="val 9274"/>
            </a:avLst>
          </a:prstGeom>
          <a:solidFill>
            <a:schemeClr val="accent2">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dirty="0"/>
              <a:t>Final </a:t>
            </a:r>
            <a:br>
              <a:rPr lang="en-US" sz="2000" dirty="0"/>
            </a:br>
            <a:r>
              <a:rPr lang="en-US" sz="2000" dirty="0"/>
              <a:t>system</a:t>
            </a:r>
          </a:p>
        </p:txBody>
      </p:sp>
      <p:cxnSp>
        <p:nvCxnSpPr>
          <p:cNvPr id="8" name="Straight Arrow Connector 7">
            <a:extLst>
              <a:ext uri="{FF2B5EF4-FFF2-40B4-BE49-F238E27FC236}">
                <a16:creationId xmlns:a16="http://schemas.microsoft.com/office/drawing/2014/main" id="{4C4CECFD-FCC3-BB48-B8E9-B7CB281BE9D9}"/>
              </a:ext>
            </a:extLst>
          </p:cNvPr>
          <p:cNvCxnSpPr>
            <a:cxnSpLocks/>
            <a:stCxn id="6" idx="3"/>
            <a:endCxn id="13" idx="1"/>
          </p:cNvCxnSpPr>
          <p:nvPr/>
        </p:nvCxnSpPr>
        <p:spPr>
          <a:xfrm>
            <a:off x="3431704" y="2514203"/>
            <a:ext cx="42582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655AA6D1-AE3A-C64B-BA25-C147325B4D64}"/>
              </a:ext>
            </a:extLst>
          </p:cNvPr>
          <p:cNvSpPr>
            <a:spLocks noChangeArrowheads="1"/>
          </p:cNvSpPr>
          <p:nvPr/>
        </p:nvSpPr>
        <p:spPr bwMode="auto">
          <a:xfrm>
            <a:off x="3857532" y="2031454"/>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t>Assign </a:t>
            </a:r>
            <a:br>
              <a:rPr lang="en-US" dirty="0"/>
            </a:br>
            <a:r>
              <a:rPr lang="en-US" dirty="0"/>
              <a:t>requirements </a:t>
            </a:r>
            <a:br>
              <a:rPr lang="en-US" dirty="0"/>
            </a:br>
            <a:r>
              <a:rPr lang="en-US" dirty="0"/>
              <a:t>to increments </a:t>
            </a:r>
          </a:p>
        </p:txBody>
      </p:sp>
      <p:sp>
        <p:nvSpPr>
          <p:cNvPr id="14" name="Rounded Rectangle 13">
            <a:extLst>
              <a:ext uri="{FF2B5EF4-FFF2-40B4-BE49-F238E27FC236}">
                <a16:creationId xmlns:a16="http://schemas.microsoft.com/office/drawing/2014/main" id="{DE387A14-1BD6-1044-AE14-01B2E597E949}"/>
              </a:ext>
            </a:extLst>
          </p:cNvPr>
          <p:cNvSpPr>
            <a:spLocks noChangeArrowheads="1"/>
          </p:cNvSpPr>
          <p:nvPr/>
        </p:nvSpPr>
        <p:spPr bwMode="auto">
          <a:xfrm>
            <a:off x="6083560" y="2031454"/>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t>Design </a:t>
            </a:r>
            <a:br>
              <a:rPr lang="en-US" dirty="0"/>
            </a:br>
            <a:r>
              <a:rPr lang="en-US" dirty="0"/>
              <a:t>system </a:t>
            </a:r>
            <a:br>
              <a:rPr lang="en-US" dirty="0"/>
            </a:br>
            <a:r>
              <a:rPr lang="en-US" dirty="0"/>
              <a:t>architecture</a:t>
            </a:r>
          </a:p>
        </p:txBody>
      </p:sp>
      <p:sp>
        <p:nvSpPr>
          <p:cNvPr id="15" name="Rounded Rectangle 14">
            <a:extLst>
              <a:ext uri="{FF2B5EF4-FFF2-40B4-BE49-F238E27FC236}">
                <a16:creationId xmlns:a16="http://schemas.microsoft.com/office/drawing/2014/main" id="{0DBD2892-83DE-F94A-98C4-8E32C1D674DE}"/>
              </a:ext>
            </a:extLst>
          </p:cNvPr>
          <p:cNvSpPr>
            <a:spLocks noChangeArrowheads="1"/>
          </p:cNvSpPr>
          <p:nvPr/>
        </p:nvSpPr>
        <p:spPr bwMode="auto">
          <a:xfrm>
            <a:off x="8309588" y="2031454"/>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t>Develop </a:t>
            </a:r>
            <a:br>
              <a:rPr lang="en-US" dirty="0"/>
            </a:br>
            <a:r>
              <a:rPr lang="en-US" dirty="0"/>
              <a:t>system </a:t>
            </a:r>
            <a:br>
              <a:rPr lang="en-US" dirty="0"/>
            </a:br>
            <a:r>
              <a:rPr lang="en-US" dirty="0"/>
              <a:t>increment</a:t>
            </a:r>
          </a:p>
        </p:txBody>
      </p:sp>
      <p:sp>
        <p:nvSpPr>
          <p:cNvPr id="16" name="Rounded Rectangle 15">
            <a:extLst>
              <a:ext uri="{FF2B5EF4-FFF2-40B4-BE49-F238E27FC236}">
                <a16:creationId xmlns:a16="http://schemas.microsoft.com/office/drawing/2014/main" id="{95470734-A8EA-344E-B8CD-A3B51DB7D8F0}"/>
              </a:ext>
            </a:extLst>
          </p:cNvPr>
          <p:cNvSpPr>
            <a:spLocks noChangeArrowheads="1"/>
          </p:cNvSpPr>
          <p:nvPr/>
        </p:nvSpPr>
        <p:spPr bwMode="auto">
          <a:xfrm>
            <a:off x="1631504" y="3789040"/>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t>Validate</a:t>
            </a:r>
            <a:br>
              <a:rPr lang="en-US" dirty="0"/>
            </a:br>
            <a:r>
              <a:rPr lang="en-US" dirty="0"/>
              <a:t>increment</a:t>
            </a:r>
          </a:p>
        </p:txBody>
      </p:sp>
      <p:sp>
        <p:nvSpPr>
          <p:cNvPr id="17" name="Rounded Rectangle 16">
            <a:extLst>
              <a:ext uri="{FF2B5EF4-FFF2-40B4-BE49-F238E27FC236}">
                <a16:creationId xmlns:a16="http://schemas.microsoft.com/office/drawing/2014/main" id="{41274581-5F7F-7D48-AECB-BF0F6AD67D8B}"/>
              </a:ext>
            </a:extLst>
          </p:cNvPr>
          <p:cNvSpPr>
            <a:spLocks noChangeArrowheads="1"/>
          </p:cNvSpPr>
          <p:nvPr/>
        </p:nvSpPr>
        <p:spPr bwMode="auto">
          <a:xfrm>
            <a:off x="3857151" y="3789040"/>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t>Integrate</a:t>
            </a:r>
            <a:br>
              <a:rPr lang="en-US" dirty="0"/>
            </a:br>
            <a:r>
              <a:rPr lang="en-US" dirty="0"/>
              <a:t>increment</a:t>
            </a:r>
          </a:p>
        </p:txBody>
      </p:sp>
      <p:sp>
        <p:nvSpPr>
          <p:cNvPr id="18" name="Rounded Rectangle 17">
            <a:extLst>
              <a:ext uri="{FF2B5EF4-FFF2-40B4-BE49-F238E27FC236}">
                <a16:creationId xmlns:a16="http://schemas.microsoft.com/office/drawing/2014/main" id="{26D92341-0AFB-194B-B0E3-FBB68D98F278}"/>
              </a:ext>
            </a:extLst>
          </p:cNvPr>
          <p:cNvSpPr>
            <a:spLocks noChangeArrowheads="1"/>
          </p:cNvSpPr>
          <p:nvPr/>
        </p:nvSpPr>
        <p:spPr bwMode="auto">
          <a:xfrm>
            <a:off x="6082798" y="3789040"/>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t>Validate</a:t>
            </a:r>
            <a:br>
              <a:rPr lang="en-US" dirty="0"/>
            </a:br>
            <a:r>
              <a:rPr lang="en-US" dirty="0"/>
              <a:t>system</a:t>
            </a:r>
          </a:p>
        </p:txBody>
      </p:sp>
      <p:sp>
        <p:nvSpPr>
          <p:cNvPr id="19" name="Rounded Rectangle 18">
            <a:extLst>
              <a:ext uri="{FF2B5EF4-FFF2-40B4-BE49-F238E27FC236}">
                <a16:creationId xmlns:a16="http://schemas.microsoft.com/office/drawing/2014/main" id="{C4E85CB2-B62C-DC48-9E28-02C6EC3DEF89}"/>
              </a:ext>
            </a:extLst>
          </p:cNvPr>
          <p:cNvSpPr>
            <a:spLocks noChangeArrowheads="1"/>
          </p:cNvSpPr>
          <p:nvPr/>
        </p:nvSpPr>
        <p:spPr bwMode="auto">
          <a:xfrm>
            <a:off x="8308444" y="3789040"/>
            <a:ext cx="1800200" cy="965498"/>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dirty="0"/>
              <a:t>Deploy </a:t>
            </a:r>
            <a:br>
              <a:rPr lang="en-US" dirty="0"/>
            </a:br>
            <a:r>
              <a:rPr lang="en-US" dirty="0"/>
              <a:t>increment</a:t>
            </a:r>
          </a:p>
        </p:txBody>
      </p:sp>
      <p:sp>
        <p:nvSpPr>
          <p:cNvPr id="20" name="TextBox 19">
            <a:extLst>
              <a:ext uri="{FF2B5EF4-FFF2-40B4-BE49-F238E27FC236}">
                <a16:creationId xmlns:a16="http://schemas.microsoft.com/office/drawing/2014/main" id="{CDDD018D-6A24-0149-AA81-8B0DBE4C646F}"/>
              </a:ext>
            </a:extLst>
          </p:cNvPr>
          <p:cNvSpPr txBox="1"/>
          <p:nvPr/>
        </p:nvSpPr>
        <p:spPr>
          <a:xfrm>
            <a:off x="9336360" y="4826547"/>
            <a:ext cx="1107804" cy="584775"/>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System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complete ?</a:t>
            </a:r>
          </a:p>
        </p:txBody>
      </p:sp>
      <p:sp>
        <p:nvSpPr>
          <p:cNvPr id="21" name="TextBox 20">
            <a:extLst>
              <a:ext uri="{FF2B5EF4-FFF2-40B4-BE49-F238E27FC236}">
                <a16:creationId xmlns:a16="http://schemas.microsoft.com/office/drawing/2014/main" id="{3C0374B7-FC61-9944-B699-B93C8E605527}"/>
              </a:ext>
            </a:extLst>
          </p:cNvPr>
          <p:cNvSpPr txBox="1"/>
          <p:nvPr/>
        </p:nvSpPr>
        <p:spPr>
          <a:xfrm>
            <a:off x="9272780" y="3068961"/>
            <a:ext cx="1261692" cy="584775"/>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System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incomplete ?</a:t>
            </a:r>
          </a:p>
        </p:txBody>
      </p:sp>
      <p:cxnSp>
        <p:nvCxnSpPr>
          <p:cNvPr id="23" name="Straight Arrow Connector 22">
            <a:extLst>
              <a:ext uri="{FF2B5EF4-FFF2-40B4-BE49-F238E27FC236}">
                <a16:creationId xmlns:a16="http://schemas.microsoft.com/office/drawing/2014/main" id="{34F01C19-E511-0C4C-B6D7-5CC6F2B594E2}"/>
              </a:ext>
            </a:extLst>
          </p:cNvPr>
          <p:cNvCxnSpPr>
            <a:cxnSpLocks/>
          </p:cNvCxnSpPr>
          <p:nvPr/>
        </p:nvCxnSpPr>
        <p:spPr>
          <a:xfrm>
            <a:off x="5656970" y="2514203"/>
            <a:ext cx="42582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F0D35F75-3D11-494D-ADE1-7AE5E59AA688}"/>
              </a:ext>
            </a:extLst>
          </p:cNvPr>
          <p:cNvCxnSpPr>
            <a:cxnSpLocks/>
          </p:cNvCxnSpPr>
          <p:nvPr/>
        </p:nvCxnSpPr>
        <p:spPr>
          <a:xfrm>
            <a:off x="7882616" y="2514203"/>
            <a:ext cx="42582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8C38885-E283-5942-9A3B-67231BF554FF}"/>
              </a:ext>
            </a:extLst>
          </p:cNvPr>
          <p:cNvCxnSpPr>
            <a:cxnSpLocks/>
          </p:cNvCxnSpPr>
          <p:nvPr/>
        </p:nvCxnSpPr>
        <p:spPr>
          <a:xfrm>
            <a:off x="3445118" y="4271789"/>
            <a:ext cx="42582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9206CF9A-DD32-AE4E-B9B3-C509CC3ABC1A}"/>
              </a:ext>
            </a:extLst>
          </p:cNvPr>
          <p:cNvCxnSpPr>
            <a:cxnSpLocks/>
            <a:endCxn id="18" idx="1"/>
          </p:cNvCxnSpPr>
          <p:nvPr/>
        </p:nvCxnSpPr>
        <p:spPr>
          <a:xfrm>
            <a:off x="5637378" y="4271789"/>
            <a:ext cx="44542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264FB7F3-4C45-5148-886F-BE84C8F780CA}"/>
              </a:ext>
            </a:extLst>
          </p:cNvPr>
          <p:cNvCxnSpPr>
            <a:cxnSpLocks/>
          </p:cNvCxnSpPr>
          <p:nvPr/>
        </p:nvCxnSpPr>
        <p:spPr>
          <a:xfrm>
            <a:off x="7907295" y="4271789"/>
            <a:ext cx="42582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ABA225D9-D6E4-304F-88B0-8F1CE798E98E}"/>
              </a:ext>
            </a:extLst>
          </p:cNvPr>
          <p:cNvCxnSpPr>
            <a:cxnSpLocks/>
            <a:stCxn id="19" idx="2"/>
            <a:endCxn id="7" idx="0"/>
          </p:cNvCxnSpPr>
          <p:nvPr/>
        </p:nvCxnSpPr>
        <p:spPr>
          <a:xfrm flipH="1">
            <a:off x="9199184" y="4754539"/>
            <a:ext cx="9361" cy="67785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10295F1-D2F6-094F-9F99-ACA23A569FC8}"/>
              </a:ext>
            </a:extLst>
          </p:cNvPr>
          <p:cNvCxnSpPr>
            <a:cxnSpLocks/>
            <a:stCxn id="19" idx="0"/>
            <a:endCxn id="15" idx="2"/>
          </p:cNvCxnSpPr>
          <p:nvPr/>
        </p:nvCxnSpPr>
        <p:spPr>
          <a:xfrm flipV="1">
            <a:off x="9208544" y="2996952"/>
            <a:ext cx="1144" cy="79208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Elbow Connector 34">
            <a:extLst>
              <a:ext uri="{FF2B5EF4-FFF2-40B4-BE49-F238E27FC236}">
                <a16:creationId xmlns:a16="http://schemas.microsoft.com/office/drawing/2014/main" id="{213D5059-BE06-7C48-9DF5-784C174634A7}"/>
              </a:ext>
            </a:extLst>
          </p:cNvPr>
          <p:cNvCxnSpPr>
            <a:cxnSpLocks/>
            <a:stCxn id="41" idx="4"/>
            <a:endCxn id="16" idx="0"/>
          </p:cNvCxnSpPr>
          <p:nvPr/>
        </p:nvCxnSpPr>
        <p:spPr>
          <a:xfrm rot="5400000">
            <a:off x="5239371" y="268115"/>
            <a:ext cx="813158" cy="6228692"/>
          </a:xfrm>
          <a:prstGeom prst="bentConnector3">
            <a:avLst>
              <a:gd name="adj1" fmla="val 50000"/>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E0D11124-AC9F-D14E-BFE4-27048EC238A7}"/>
              </a:ext>
            </a:extLst>
          </p:cNvPr>
          <p:cNvSpPr/>
          <p:nvPr/>
        </p:nvSpPr>
        <p:spPr>
          <a:xfrm>
            <a:off x="8688288" y="2924944"/>
            <a:ext cx="144016" cy="5093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ooter Placeholder 4">
            <a:extLst>
              <a:ext uri="{FF2B5EF4-FFF2-40B4-BE49-F238E27FC236}">
                <a16:creationId xmlns:a16="http://schemas.microsoft.com/office/drawing/2014/main" id="{1484ED71-5D6C-444F-B2C4-C2AEE25D442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83856026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BCC30-C3EE-4946-9ED3-D164940C1A7F}"/>
              </a:ext>
            </a:extLst>
          </p:cNvPr>
          <p:cNvSpPr>
            <a:spLocks noGrp="1"/>
          </p:cNvSpPr>
          <p:nvPr>
            <p:ph type="title"/>
          </p:nvPr>
        </p:nvSpPr>
        <p:spPr>
          <a:xfrm>
            <a:off x="1981200" y="44625"/>
            <a:ext cx="8229600" cy="832605"/>
          </a:xfrm>
        </p:spPr>
        <p:txBody>
          <a:bodyPr>
            <a:normAutofit fontScale="90000"/>
          </a:bodyPr>
          <a:lstStyle/>
          <a:p>
            <a:r>
              <a:rPr lang="en-US" dirty="0">
                <a:solidFill>
                  <a:schemeClr val="accent1"/>
                </a:solidFill>
              </a:rPr>
              <a:t>The process improvement model</a:t>
            </a:r>
          </a:p>
        </p:txBody>
      </p:sp>
      <p:sp>
        <p:nvSpPr>
          <p:cNvPr id="4" name="Slide Number Placeholder 3">
            <a:extLst>
              <a:ext uri="{FF2B5EF4-FFF2-40B4-BE49-F238E27FC236}">
                <a16:creationId xmlns:a16="http://schemas.microsoft.com/office/drawing/2014/main" id="{6EF66D24-A2D5-6C47-88C7-6E3BEDC2E055}"/>
              </a:ext>
            </a:extLst>
          </p:cNvPr>
          <p:cNvSpPr>
            <a:spLocks noGrp="1"/>
          </p:cNvSpPr>
          <p:nvPr>
            <p:ph type="sldNum" sz="quarter" idx="12"/>
          </p:nvPr>
        </p:nvSpPr>
        <p:spPr/>
        <p:txBody>
          <a:bodyPr/>
          <a:lstStyle/>
          <a:p>
            <a:pPr>
              <a:defRPr/>
            </a:pPr>
            <a:fld id="{E78C9E75-97FD-45D9-8ED3-955348887BB1}" type="slidenum">
              <a:rPr lang="zh-TW" altLang="en-US" smtClean="0"/>
              <a:pPr>
                <a:defRPr/>
              </a:pPr>
              <a:t>119</a:t>
            </a:fld>
            <a:endParaRPr lang="zh-TW" altLang="en-US"/>
          </a:p>
        </p:txBody>
      </p:sp>
      <p:sp>
        <p:nvSpPr>
          <p:cNvPr id="10" name="Arc 9">
            <a:extLst>
              <a:ext uri="{FF2B5EF4-FFF2-40B4-BE49-F238E27FC236}">
                <a16:creationId xmlns:a16="http://schemas.microsoft.com/office/drawing/2014/main" id="{D2796B55-937E-CF42-B0C0-3082E7F37519}"/>
              </a:ext>
            </a:extLst>
          </p:cNvPr>
          <p:cNvSpPr/>
          <p:nvPr/>
        </p:nvSpPr>
        <p:spPr>
          <a:xfrm>
            <a:off x="3737322" y="1745563"/>
            <a:ext cx="5022974" cy="4598793"/>
          </a:xfrm>
          <a:prstGeom prst="arc">
            <a:avLst>
              <a:gd name="adj1" fmla="val 10971759"/>
              <a:gd name="adj2" fmla="val 14778133"/>
            </a:avLst>
          </a:prstGeom>
          <a:noFill/>
          <a:ln w="101600">
            <a:solidFill>
              <a:schemeClr val="bg1">
                <a:lumMod val="6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Arc 10">
            <a:extLst>
              <a:ext uri="{FF2B5EF4-FFF2-40B4-BE49-F238E27FC236}">
                <a16:creationId xmlns:a16="http://schemas.microsoft.com/office/drawing/2014/main" id="{FCF2743D-FFE8-BA4C-9287-2FACD1BFEF35}"/>
              </a:ext>
            </a:extLst>
          </p:cNvPr>
          <p:cNvSpPr/>
          <p:nvPr/>
        </p:nvSpPr>
        <p:spPr>
          <a:xfrm>
            <a:off x="3701318" y="1730396"/>
            <a:ext cx="5022974" cy="4598793"/>
          </a:xfrm>
          <a:prstGeom prst="arc">
            <a:avLst>
              <a:gd name="adj1" fmla="val 2484362"/>
              <a:gd name="adj2" fmla="val 8377625"/>
            </a:avLst>
          </a:prstGeom>
          <a:noFill/>
          <a:ln w="101600">
            <a:solidFill>
              <a:schemeClr val="bg1">
                <a:lumMod val="6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FCF7B683-4B67-294A-AA5E-EEFE2AF6DA62}"/>
              </a:ext>
            </a:extLst>
          </p:cNvPr>
          <p:cNvSpPr/>
          <p:nvPr/>
        </p:nvSpPr>
        <p:spPr>
          <a:xfrm>
            <a:off x="3701318" y="1730396"/>
            <a:ext cx="5022974" cy="4598793"/>
          </a:xfrm>
          <a:prstGeom prst="arc">
            <a:avLst>
              <a:gd name="adj1" fmla="val 17753740"/>
              <a:gd name="adj2" fmla="val 21490602"/>
            </a:avLst>
          </a:prstGeom>
          <a:noFill/>
          <a:ln w="101600">
            <a:solidFill>
              <a:schemeClr val="bg1">
                <a:lumMod val="6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Oval 12">
            <a:extLst>
              <a:ext uri="{FF2B5EF4-FFF2-40B4-BE49-F238E27FC236}">
                <a16:creationId xmlns:a16="http://schemas.microsoft.com/office/drawing/2014/main" id="{3D0A8528-50C0-564D-8A5D-D079E1386126}"/>
              </a:ext>
            </a:extLst>
          </p:cNvPr>
          <p:cNvSpPr/>
          <p:nvPr/>
        </p:nvSpPr>
        <p:spPr>
          <a:xfrm>
            <a:off x="5214894" y="908721"/>
            <a:ext cx="1961226" cy="1743869"/>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Process</a:t>
            </a:r>
          </a:p>
          <a:p>
            <a:pPr algn="ctr">
              <a:defRPr/>
            </a:pPr>
            <a:r>
              <a:rPr lang="en-US" sz="2600" dirty="0">
                <a:solidFill>
                  <a:schemeClr val="tx1"/>
                </a:solidFill>
              </a:rPr>
              <a:t>Measure</a:t>
            </a:r>
          </a:p>
        </p:txBody>
      </p:sp>
      <p:sp>
        <p:nvSpPr>
          <p:cNvPr id="14" name="Oval 13">
            <a:extLst>
              <a:ext uri="{FF2B5EF4-FFF2-40B4-BE49-F238E27FC236}">
                <a16:creationId xmlns:a16="http://schemas.microsoft.com/office/drawing/2014/main" id="{777A0FEA-7634-914D-9F31-5CC84023C8C0}"/>
              </a:ext>
            </a:extLst>
          </p:cNvPr>
          <p:cNvSpPr/>
          <p:nvPr/>
        </p:nvSpPr>
        <p:spPr>
          <a:xfrm>
            <a:off x="3227858" y="3861049"/>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Process</a:t>
            </a:r>
          </a:p>
          <a:p>
            <a:pPr algn="ctr">
              <a:defRPr/>
            </a:pPr>
            <a:r>
              <a:rPr lang="en-US" sz="2600" dirty="0">
                <a:solidFill>
                  <a:schemeClr val="tx1"/>
                </a:solidFill>
              </a:rPr>
              <a:t>Change</a:t>
            </a:r>
          </a:p>
        </p:txBody>
      </p:sp>
      <p:sp>
        <p:nvSpPr>
          <p:cNvPr id="15" name="Oval 14">
            <a:extLst>
              <a:ext uri="{FF2B5EF4-FFF2-40B4-BE49-F238E27FC236}">
                <a16:creationId xmlns:a16="http://schemas.microsoft.com/office/drawing/2014/main" id="{DF3BCEC3-F301-F346-9C00-B289D9F24E68}"/>
              </a:ext>
            </a:extLst>
          </p:cNvPr>
          <p:cNvSpPr/>
          <p:nvPr/>
        </p:nvSpPr>
        <p:spPr>
          <a:xfrm>
            <a:off x="7303126" y="3861049"/>
            <a:ext cx="1961226" cy="1743869"/>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Process</a:t>
            </a:r>
          </a:p>
          <a:p>
            <a:pPr algn="ctr">
              <a:defRPr/>
            </a:pPr>
            <a:r>
              <a:rPr lang="en-US" sz="2600" dirty="0">
                <a:solidFill>
                  <a:schemeClr val="tx1"/>
                </a:solidFill>
              </a:rPr>
              <a:t>Analyze</a:t>
            </a:r>
          </a:p>
        </p:txBody>
      </p:sp>
      <p:sp>
        <p:nvSpPr>
          <p:cNvPr id="16" name="Footer Placeholder 4">
            <a:extLst>
              <a:ext uri="{FF2B5EF4-FFF2-40B4-BE49-F238E27FC236}">
                <a16:creationId xmlns:a16="http://schemas.microsoft.com/office/drawing/2014/main" id="{FDB3B895-EEE5-4B42-993E-35E14470C0A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995087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91544" y="116632"/>
            <a:ext cx="8229600" cy="1944210"/>
          </a:xfrm>
        </p:spPr>
        <p:txBody>
          <a:bodyPr>
            <a:normAutofit fontScale="90000"/>
          </a:bodyPr>
          <a:lstStyle/>
          <a:p>
            <a:r>
              <a:rPr lang="en-US" dirty="0">
                <a:solidFill>
                  <a:srgbClr val="C00000"/>
                </a:solidFill>
              </a:rPr>
              <a:t>Software Engineering </a:t>
            </a:r>
            <a:br>
              <a:rPr lang="en-US" dirty="0">
                <a:solidFill>
                  <a:schemeClr val="tx2"/>
                </a:solidFill>
              </a:rPr>
            </a:br>
            <a:r>
              <a:rPr lang="en-US" dirty="0">
                <a:solidFill>
                  <a:schemeClr val="accent1"/>
                </a:solidFill>
              </a:rPr>
              <a:t>and </a:t>
            </a:r>
            <a:br>
              <a:rPr lang="en-US" dirty="0">
                <a:solidFill>
                  <a:schemeClr val="tx2"/>
                </a:solidFill>
              </a:rPr>
            </a:br>
            <a:r>
              <a:rPr lang="en-US" dirty="0">
                <a:solidFill>
                  <a:srgbClr val="C00000"/>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71344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Analyze</a:t>
            </a:r>
          </a:p>
          <a:p>
            <a:pPr algn="ctr">
              <a:defRPr/>
            </a:pPr>
            <a:endParaRPr lang="en-US" sz="2400" b="1" dirty="0"/>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22560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49315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Design</a:t>
            </a:r>
          </a:p>
          <a:p>
            <a:pPr algn="ctr">
              <a:defRPr/>
            </a:pPr>
            <a:endParaRPr lang="en-US" sz="2400" b="1" dirty="0"/>
          </a:p>
          <a:p>
            <a:pPr algn="ctr">
              <a:defRPr/>
            </a:pPr>
            <a:r>
              <a:rPr lang="en-US" dirty="0"/>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27287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Build</a:t>
            </a:r>
          </a:p>
          <a:p>
            <a:pPr algn="ctr">
              <a:defRPr/>
            </a:pPr>
            <a:endParaRPr lang="en-US" sz="2400" b="1" dirty="0"/>
          </a:p>
          <a:p>
            <a:pPr algn="ctr">
              <a:defRPr/>
            </a:pPr>
            <a:r>
              <a:rPr lang="en-US" sz="1600" dirty="0">
                <a:solidFill>
                  <a:srgbClr val="C00000"/>
                </a:solidFill>
              </a:rPr>
              <a:t>I</a:t>
            </a:r>
            <a:r>
              <a:rPr lang="en-US" sz="1700" dirty="0">
                <a:solidFill>
                  <a:srgbClr val="C00000"/>
                </a:solidFill>
              </a:rPr>
              <a:t>mplementation</a:t>
            </a:r>
            <a:r>
              <a:rPr lang="en-US" sz="1600" dirty="0">
                <a:solidFill>
                  <a:srgbClr val="C00000"/>
                </a:solidFill>
              </a:rPr>
              <a:t> </a:t>
            </a:r>
            <a:r>
              <a:rPr lang="en-US" dirty="0"/>
              <a:t>and </a:t>
            </a:r>
          </a:p>
          <a:p>
            <a:pPr algn="ctr">
              <a:defRPr/>
            </a:pPr>
            <a:r>
              <a:rPr lang="en-US" dirty="0"/>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05258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Test</a:t>
            </a:r>
          </a:p>
          <a:p>
            <a:pPr algn="ctr">
              <a:defRPr/>
            </a:pPr>
            <a:endParaRPr lang="en-US" sz="2400" b="1" dirty="0"/>
          </a:p>
          <a:p>
            <a:pPr algn="ctr">
              <a:defRPr/>
            </a:pPr>
            <a:r>
              <a:rPr lang="en-US" dirty="0"/>
              <a:t>Integration </a:t>
            </a:r>
            <a:br>
              <a:rPr lang="en-US" dirty="0"/>
            </a:br>
            <a:r>
              <a:rPr lang="en-US" dirty="0"/>
              <a:t>and </a:t>
            </a:r>
            <a:br>
              <a:rPr lang="en-US" dirty="0"/>
            </a:br>
            <a:r>
              <a:rPr lang="en-US" dirty="0"/>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32305"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Deliver</a:t>
            </a:r>
          </a:p>
          <a:p>
            <a:pPr algn="ctr">
              <a:defRPr/>
            </a:pPr>
            <a:endParaRPr lang="en-US" sz="2400" b="1" dirty="0"/>
          </a:p>
          <a:p>
            <a:pPr algn="ctr">
              <a:defRPr/>
            </a:pPr>
            <a:r>
              <a:rPr lang="en-US" dirty="0"/>
              <a:t>Operation </a:t>
            </a:r>
            <a:br>
              <a:rPr lang="en-US" dirty="0"/>
            </a:br>
            <a:r>
              <a:rPr lang="en-US" dirty="0"/>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05324"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8503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64754" y="3620091"/>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713443" y="5013176"/>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rPr>
              <a:t>Project Management</a:t>
            </a:r>
          </a:p>
        </p:txBody>
      </p:sp>
    </p:spTree>
    <p:extLst>
      <p:ext uri="{BB962C8B-B14F-4D97-AF65-F5344CB8AC3E}">
        <p14:creationId xmlns:p14="http://schemas.microsoft.com/office/powerpoint/2010/main" val="3765716648"/>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859DE-847A-CC40-A2B5-547D84A644F8}"/>
              </a:ext>
            </a:extLst>
          </p:cNvPr>
          <p:cNvSpPr>
            <a:spLocks noGrp="1"/>
          </p:cNvSpPr>
          <p:nvPr>
            <p:ph type="title"/>
          </p:nvPr>
        </p:nvSpPr>
        <p:spPr>
          <a:xfrm>
            <a:off x="1981200" y="116632"/>
            <a:ext cx="8229600" cy="936104"/>
          </a:xfrm>
        </p:spPr>
        <p:txBody>
          <a:bodyPr/>
          <a:lstStyle/>
          <a:p>
            <a:r>
              <a:rPr lang="en-US" dirty="0">
                <a:solidFill>
                  <a:schemeClr val="accent1"/>
                </a:solidFill>
              </a:rPr>
              <a:t>Capability maturity levels</a:t>
            </a:r>
          </a:p>
        </p:txBody>
      </p:sp>
      <p:sp>
        <p:nvSpPr>
          <p:cNvPr id="4" name="Slide Number Placeholder 3">
            <a:extLst>
              <a:ext uri="{FF2B5EF4-FFF2-40B4-BE49-F238E27FC236}">
                <a16:creationId xmlns:a16="http://schemas.microsoft.com/office/drawing/2014/main" id="{F9AEBB71-2616-A546-BEF8-B8649046D03E}"/>
              </a:ext>
            </a:extLst>
          </p:cNvPr>
          <p:cNvSpPr>
            <a:spLocks noGrp="1"/>
          </p:cNvSpPr>
          <p:nvPr>
            <p:ph type="sldNum" sz="quarter" idx="12"/>
          </p:nvPr>
        </p:nvSpPr>
        <p:spPr/>
        <p:txBody>
          <a:bodyPr/>
          <a:lstStyle/>
          <a:p>
            <a:pPr>
              <a:defRPr/>
            </a:pPr>
            <a:fld id="{E78C9E75-97FD-45D9-8ED3-955348887BB1}" type="slidenum">
              <a:rPr lang="zh-TW" altLang="en-US" smtClean="0"/>
              <a:pPr>
                <a:defRPr/>
              </a:pPr>
              <a:t>120</a:t>
            </a:fld>
            <a:endParaRPr lang="zh-TW" altLang="en-US"/>
          </a:p>
        </p:txBody>
      </p:sp>
      <p:sp>
        <p:nvSpPr>
          <p:cNvPr id="7" name="Rounded Rectangle 6">
            <a:extLst>
              <a:ext uri="{FF2B5EF4-FFF2-40B4-BE49-F238E27FC236}">
                <a16:creationId xmlns:a16="http://schemas.microsoft.com/office/drawing/2014/main" id="{7A0C45EB-8C2E-2C42-8881-EE76CB6B061D}"/>
              </a:ext>
            </a:extLst>
          </p:cNvPr>
          <p:cNvSpPr>
            <a:spLocks noChangeArrowheads="1"/>
          </p:cNvSpPr>
          <p:nvPr/>
        </p:nvSpPr>
        <p:spPr bwMode="auto">
          <a:xfrm>
            <a:off x="2230016" y="5241478"/>
            <a:ext cx="1440160" cy="877519"/>
          </a:xfrm>
          <a:prstGeom prst="roundRect">
            <a:avLst>
              <a:gd name="adj" fmla="val 9274"/>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Level 1</a:t>
            </a:r>
          </a:p>
          <a:p>
            <a:pPr algn="ctr">
              <a:defRPr/>
            </a:pPr>
            <a:r>
              <a:rPr lang="en-US" dirty="0"/>
              <a:t>Initial</a:t>
            </a:r>
          </a:p>
        </p:txBody>
      </p:sp>
      <p:sp>
        <p:nvSpPr>
          <p:cNvPr id="8" name="Rounded Rectangle 7">
            <a:extLst>
              <a:ext uri="{FF2B5EF4-FFF2-40B4-BE49-F238E27FC236}">
                <a16:creationId xmlns:a16="http://schemas.microsoft.com/office/drawing/2014/main" id="{E39B2943-8D8E-F94E-A348-1D458A52072D}"/>
              </a:ext>
            </a:extLst>
          </p:cNvPr>
          <p:cNvSpPr>
            <a:spLocks noChangeArrowheads="1"/>
          </p:cNvSpPr>
          <p:nvPr/>
        </p:nvSpPr>
        <p:spPr bwMode="auto">
          <a:xfrm>
            <a:off x="3791744" y="4300389"/>
            <a:ext cx="1440160" cy="877519"/>
          </a:xfrm>
          <a:prstGeom prst="roundRect">
            <a:avLst>
              <a:gd name="adj" fmla="val 9274"/>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Level 2</a:t>
            </a:r>
          </a:p>
          <a:p>
            <a:pPr algn="ctr">
              <a:defRPr/>
            </a:pPr>
            <a:r>
              <a:rPr lang="en-US" dirty="0"/>
              <a:t>Managed</a:t>
            </a:r>
          </a:p>
        </p:txBody>
      </p:sp>
      <p:sp>
        <p:nvSpPr>
          <p:cNvPr id="9" name="Rounded Rectangle 8">
            <a:extLst>
              <a:ext uri="{FF2B5EF4-FFF2-40B4-BE49-F238E27FC236}">
                <a16:creationId xmlns:a16="http://schemas.microsoft.com/office/drawing/2014/main" id="{B8C310CB-E840-234A-A494-5DB80C28D985}"/>
              </a:ext>
            </a:extLst>
          </p:cNvPr>
          <p:cNvSpPr>
            <a:spLocks noChangeArrowheads="1"/>
          </p:cNvSpPr>
          <p:nvPr/>
        </p:nvSpPr>
        <p:spPr bwMode="auto">
          <a:xfrm>
            <a:off x="5305088" y="3260943"/>
            <a:ext cx="1440160" cy="877519"/>
          </a:xfrm>
          <a:prstGeom prst="roundRect">
            <a:avLst>
              <a:gd name="adj" fmla="val 9274"/>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Level 3</a:t>
            </a:r>
          </a:p>
          <a:p>
            <a:pPr algn="ctr">
              <a:defRPr/>
            </a:pPr>
            <a:r>
              <a:rPr lang="en-US" dirty="0"/>
              <a:t>Defined</a:t>
            </a:r>
          </a:p>
        </p:txBody>
      </p:sp>
      <p:sp>
        <p:nvSpPr>
          <p:cNvPr id="10" name="Rounded Rectangle 9">
            <a:extLst>
              <a:ext uri="{FF2B5EF4-FFF2-40B4-BE49-F238E27FC236}">
                <a16:creationId xmlns:a16="http://schemas.microsoft.com/office/drawing/2014/main" id="{0EDEB871-2861-4647-AAFD-5C9AC7BE6080}"/>
              </a:ext>
            </a:extLst>
          </p:cNvPr>
          <p:cNvSpPr>
            <a:spLocks noChangeArrowheads="1"/>
          </p:cNvSpPr>
          <p:nvPr/>
        </p:nvSpPr>
        <p:spPr bwMode="auto">
          <a:xfrm>
            <a:off x="6794520" y="2256737"/>
            <a:ext cx="1440160" cy="877519"/>
          </a:xfrm>
          <a:prstGeom prst="roundRect">
            <a:avLst>
              <a:gd name="adj" fmla="val 9274"/>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Level 4</a:t>
            </a:r>
          </a:p>
          <a:p>
            <a:pPr algn="ctr">
              <a:defRPr/>
            </a:pPr>
            <a:r>
              <a:rPr lang="en-US" dirty="0"/>
              <a:t>Quantitatively</a:t>
            </a:r>
          </a:p>
          <a:p>
            <a:pPr algn="ctr">
              <a:defRPr/>
            </a:pPr>
            <a:r>
              <a:rPr lang="en-US" dirty="0"/>
              <a:t>Defined</a:t>
            </a:r>
          </a:p>
        </p:txBody>
      </p:sp>
      <p:sp>
        <p:nvSpPr>
          <p:cNvPr id="11" name="Rounded Rectangle 10">
            <a:extLst>
              <a:ext uri="{FF2B5EF4-FFF2-40B4-BE49-F238E27FC236}">
                <a16:creationId xmlns:a16="http://schemas.microsoft.com/office/drawing/2014/main" id="{E8C7FC03-3BEA-184B-9EFB-08D92B700852}"/>
              </a:ext>
            </a:extLst>
          </p:cNvPr>
          <p:cNvSpPr>
            <a:spLocks noChangeArrowheads="1"/>
          </p:cNvSpPr>
          <p:nvPr/>
        </p:nvSpPr>
        <p:spPr bwMode="auto">
          <a:xfrm>
            <a:off x="8328248" y="1183330"/>
            <a:ext cx="1440160" cy="877519"/>
          </a:xfrm>
          <a:prstGeom prst="roundRect">
            <a:avLst>
              <a:gd name="adj" fmla="val 9274"/>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Level 5</a:t>
            </a:r>
          </a:p>
          <a:p>
            <a:pPr algn="ctr">
              <a:defRPr/>
            </a:pPr>
            <a:r>
              <a:rPr lang="en-US" dirty="0"/>
              <a:t>Optimizing</a:t>
            </a:r>
          </a:p>
        </p:txBody>
      </p:sp>
      <p:cxnSp>
        <p:nvCxnSpPr>
          <p:cNvPr id="12" name="Elbow Connector 11">
            <a:extLst>
              <a:ext uri="{FF2B5EF4-FFF2-40B4-BE49-F238E27FC236}">
                <a16:creationId xmlns:a16="http://schemas.microsoft.com/office/drawing/2014/main" id="{9B106A9A-5D3A-0A43-B392-74BDE3669D6C}"/>
              </a:ext>
            </a:extLst>
          </p:cNvPr>
          <p:cNvCxnSpPr>
            <a:cxnSpLocks/>
            <a:stCxn id="7" idx="0"/>
            <a:endCxn id="8" idx="1"/>
          </p:cNvCxnSpPr>
          <p:nvPr/>
        </p:nvCxnSpPr>
        <p:spPr>
          <a:xfrm rot="5400000" flipH="1" flipV="1">
            <a:off x="3119757" y="4569489"/>
            <a:ext cx="502329" cy="84164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69EA15EF-1E34-6949-8A17-91DE102A00EF}"/>
              </a:ext>
            </a:extLst>
          </p:cNvPr>
          <p:cNvCxnSpPr>
            <a:cxnSpLocks/>
            <a:stCxn id="8" idx="0"/>
            <a:endCxn id="9" idx="1"/>
          </p:cNvCxnSpPr>
          <p:nvPr/>
        </p:nvCxnSpPr>
        <p:spPr>
          <a:xfrm rot="5400000" flipH="1" flipV="1">
            <a:off x="4608113" y="3603413"/>
            <a:ext cx="600686" cy="793264"/>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Elbow Connector 17">
            <a:extLst>
              <a:ext uri="{FF2B5EF4-FFF2-40B4-BE49-F238E27FC236}">
                <a16:creationId xmlns:a16="http://schemas.microsoft.com/office/drawing/2014/main" id="{8BA2A77B-F136-1949-A298-82BCF1301FFA}"/>
              </a:ext>
            </a:extLst>
          </p:cNvPr>
          <p:cNvCxnSpPr>
            <a:cxnSpLocks/>
            <a:stCxn id="9" idx="0"/>
            <a:endCxn id="10" idx="1"/>
          </p:cNvCxnSpPr>
          <p:nvPr/>
        </p:nvCxnSpPr>
        <p:spPr>
          <a:xfrm rot="5400000" flipH="1" flipV="1">
            <a:off x="6127121" y="2593543"/>
            <a:ext cx="565446" cy="769352"/>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Elbow Connector 20">
            <a:extLst>
              <a:ext uri="{FF2B5EF4-FFF2-40B4-BE49-F238E27FC236}">
                <a16:creationId xmlns:a16="http://schemas.microsoft.com/office/drawing/2014/main" id="{50D4A677-4F57-A548-8DA6-9C6F578554E1}"/>
              </a:ext>
            </a:extLst>
          </p:cNvPr>
          <p:cNvCxnSpPr>
            <a:cxnSpLocks/>
            <a:stCxn id="10" idx="0"/>
            <a:endCxn id="11" idx="1"/>
          </p:cNvCxnSpPr>
          <p:nvPr/>
        </p:nvCxnSpPr>
        <p:spPr>
          <a:xfrm rot="5400000" flipH="1" flipV="1">
            <a:off x="7604102" y="1532589"/>
            <a:ext cx="634647" cy="81364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Footer Placeholder 4">
            <a:extLst>
              <a:ext uri="{FF2B5EF4-FFF2-40B4-BE49-F238E27FC236}">
                <a16:creationId xmlns:a16="http://schemas.microsoft.com/office/drawing/2014/main" id="{9955A00C-B5AA-A043-A004-DE2D69255C9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81477361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2063553" y="142925"/>
            <a:ext cx="8388003" cy="1143000"/>
          </a:xfrm>
        </p:spPr>
        <p:txBody>
          <a:bodyPr>
            <a:normAutofit fontScale="90000"/>
          </a:bodyPr>
          <a:lstStyle/>
          <a:p>
            <a:r>
              <a:rPr lang="en-US" dirty="0">
                <a:solidFill>
                  <a:schemeClr val="accent1"/>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121</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5150856" y="2264252"/>
            <a:ext cx="1584176" cy="720080"/>
          </a:xfrm>
          <a:prstGeom prst="roundRect">
            <a:avLst>
              <a:gd name="adj" fmla="val 9274"/>
            </a:avLst>
          </a:prstGeom>
          <a:solidFill>
            <a:schemeClr val="accent6">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2567608"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7412527"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3732208"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6705545"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5015880" y="4437112"/>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3863752" y="4589512"/>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3431402" y="1790650"/>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7998898"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3143673"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4376346" y="2624293"/>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6735033" y="2624293"/>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2251203" y="4514602"/>
            <a:ext cx="2589941"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1795706" y="1340769"/>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4037341" y="3645025"/>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1775521" y="1360836"/>
            <a:ext cx="8568951" cy="2721207"/>
          </a:xfrm>
          <a:prstGeom prst="roundRect">
            <a:avLst>
              <a:gd name="adj" fmla="val 3436"/>
            </a:avLst>
          </a:prstGeom>
          <a:noFill/>
          <a:ln w="38100">
            <a:solidFill>
              <a:schemeClr val="accent5">
                <a:lumMod val="75000"/>
              </a:schemeClr>
            </a:solidFill>
            <a:prstDash val="dash"/>
            <a:round/>
            <a:headEnd/>
            <a:tailEnd/>
          </a:ln>
          <a:effectLst/>
        </p:spPr>
        <p:txBody>
          <a:bodyPr lIns="0" tIns="0" rIns="0" bIns="0" anchor="ctr"/>
          <a:lstStyle/>
          <a:p>
            <a:pPr algn="ctr">
              <a:defRPr/>
            </a:pPr>
            <a:endParaRPr lang="en-US" dirty="0"/>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1795706" y="4240254"/>
            <a:ext cx="8568951" cy="2279610"/>
          </a:xfrm>
          <a:prstGeom prst="roundRect">
            <a:avLst>
              <a:gd name="adj" fmla="val 3436"/>
            </a:avLst>
          </a:prstGeom>
          <a:noFill/>
          <a:ln w="38100">
            <a:solidFill>
              <a:schemeClr val="accent2">
                <a:lumMod val="75000"/>
              </a:schemeClr>
            </a:solidFill>
            <a:prstDash val="dash"/>
            <a:round/>
            <a:headEnd/>
            <a:tailEnd/>
          </a:ln>
          <a:effectLst/>
        </p:spPr>
        <p:txBody>
          <a:bodyPr lIns="0" tIns="0" rIns="0" bIns="0" anchor="ctr"/>
          <a:lstStyle/>
          <a:p>
            <a:pPr algn="ctr">
              <a:defRPr/>
            </a:pPr>
            <a:endParaRPr lang="en-US" dirty="0"/>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37354362"/>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9F37ECD3-CCAA-1C40-8758-B84981FF9F1C}"/>
              </a:ext>
            </a:extLst>
          </p:cNvPr>
          <p:cNvGrpSpPr/>
          <p:nvPr/>
        </p:nvGrpSpPr>
        <p:grpSpPr>
          <a:xfrm>
            <a:off x="6033169" y="-387350"/>
            <a:ext cx="3683833" cy="3700614"/>
            <a:chOff x="8737039" y="-171400"/>
            <a:chExt cx="3683833" cy="3700614"/>
          </a:xfrm>
        </p:grpSpPr>
        <p:sp>
          <p:nvSpPr>
            <p:cNvPr id="47" name="Pie 46">
              <a:extLst>
                <a:ext uri="{FF2B5EF4-FFF2-40B4-BE49-F238E27FC236}">
                  <a16:creationId xmlns:a16="http://schemas.microsoft.com/office/drawing/2014/main" id="{75AD9C5F-2FA2-5647-9B59-833D3800F141}"/>
                </a:ext>
              </a:extLst>
            </p:cNvPr>
            <p:cNvSpPr/>
            <p:nvPr/>
          </p:nvSpPr>
          <p:spPr>
            <a:xfrm>
              <a:off x="8763272" y="-171400"/>
              <a:ext cx="3657600" cy="3657600"/>
            </a:xfrm>
            <a:prstGeom prst="pie">
              <a:avLst>
                <a:gd name="adj1" fmla="val 5398902"/>
                <a:gd name="adj2" fmla="val 10754632"/>
              </a:avLst>
            </a:prstGeom>
            <a:solidFill>
              <a:schemeClr val="accent4">
                <a:lumMod val="20000"/>
                <a:lumOff val="8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8" name="Rectangle 47">
              <a:extLst>
                <a:ext uri="{FF2B5EF4-FFF2-40B4-BE49-F238E27FC236}">
                  <a16:creationId xmlns:a16="http://schemas.microsoft.com/office/drawing/2014/main" id="{527CF310-CB38-9E48-837D-D54FAC12DACF}"/>
                </a:ext>
              </a:extLst>
            </p:cNvPr>
            <p:cNvSpPr/>
            <p:nvPr/>
          </p:nvSpPr>
          <p:spPr>
            <a:xfrm>
              <a:off x="8737039" y="1512323"/>
              <a:ext cx="1883634" cy="374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8461F62C-4358-F24A-A140-81197A48A954}"/>
                </a:ext>
              </a:extLst>
            </p:cNvPr>
            <p:cNvSpPr/>
            <p:nvPr/>
          </p:nvSpPr>
          <p:spPr>
            <a:xfrm>
              <a:off x="10581514" y="1512324"/>
              <a:ext cx="255182" cy="20168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 name="Group 50">
            <a:extLst>
              <a:ext uri="{FF2B5EF4-FFF2-40B4-BE49-F238E27FC236}">
                <a16:creationId xmlns:a16="http://schemas.microsoft.com/office/drawing/2014/main" id="{44DEF1F6-8A63-8A4F-8B8A-5B393135090B}"/>
              </a:ext>
            </a:extLst>
          </p:cNvPr>
          <p:cNvGrpSpPr/>
          <p:nvPr/>
        </p:nvGrpSpPr>
        <p:grpSpPr>
          <a:xfrm rot="10800000">
            <a:off x="1332047" y="4192882"/>
            <a:ext cx="3683833" cy="3700614"/>
            <a:chOff x="8737039" y="-171400"/>
            <a:chExt cx="3683833" cy="3700614"/>
          </a:xfrm>
        </p:grpSpPr>
        <p:sp>
          <p:nvSpPr>
            <p:cNvPr id="52" name="Pie 51">
              <a:extLst>
                <a:ext uri="{FF2B5EF4-FFF2-40B4-BE49-F238E27FC236}">
                  <a16:creationId xmlns:a16="http://schemas.microsoft.com/office/drawing/2014/main" id="{DF7035C0-CAAA-814C-A54A-6D0D52E0104C}"/>
                </a:ext>
              </a:extLst>
            </p:cNvPr>
            <p:cNvSpPr/>
            <p:nvPr/>
          </p:nvSpPr>
          <p:spPr>
            <a:xfrm>
              <a:off x="8763272" y="-171400"/>
              <a:ext cx="3657600" cy="3657600"/>
            </a:xfrm>
            <a:prstGeom prst="pie">
              <a:avLst>
                <a:gd name="adj1" fmla="val 5398902"/>
                <a:gd name="adj2" fmla="val 10754632"/>
              </a:avLst>
            </a:prstGeom>
            <a:solidFill>
              <a:schemeClr val="accent1">
                <a:lumMod val="20000"/>
                <a:lumOff val="8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Rectangle 52">
              <a:extLst>
                <a:ext uri="{FF2B5EF4-FFF2-40B4-BE49-F238E27FC236}">
                  <a16:creationId xmlns:a16="http://schemas.microsoft.com/office/drawing/2014/main" id="{8FF408E9-486F-2940-AFDE-60039138F3FE}"/>
                </a:ext>
              </a:extLst>
            </p:cNvPr>
            <p:cNvSpPr/>
            <p:nvPr/>
          </p:nvSpPr>
          <p:spPr>
            <a:xfrm>
              <a:off x="8737039" y="1512323"/>
              <a:ext cx="1883634" cy="3740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1C51039D-E23B-C341-93DC-696A03E1CFBE}"/>
                </a:ext>
              </a:extLst>
            </p:cNvPr>
            <p:cNvSpPr/>
            <p:nvPr/>
          </p:nvSpPr>
          <p:spPr>
            <a:xfrm>
              <a:off x="10581514" y="1512324"/>
              <a:ext cx="255182" cy="20168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7F5E09A4-EF12-1C4D-ACC5-7480F84A986C}"/>
              </a:ext>
            </a:extLst>
          </p:cNvPr>
          <p:cNvSpPr>
            <a:spLocks noGrp="1"/>
          </p:cNvSpPr>
          <p:nvPr>
            <p:ph type="title"/>
          </p:nvPr>
        </p:nvSpPr>
        <p:spPr>
          <a:xfrm>
            <a:off x="1981200" y="116632"/>
            <a:ext cx="8229600" cy="1143000"/>
          </a:xfrm>
        </p:spPr>
        <p:txBody>
          <a:bodyPr>
            <a:normAutofit fontScale="90000"/>
          </a:bodyPr>
          <a:lstStyle/>
          <a:p>
            <a:r>
              <a:rPr lang="en-US" sz="4200" dirty="0">
                <a:solidFill>
                  <a:schemeClr val="accent1"/>
                </a:solidFill>
              </a:rPr>
              <a:t>Uncertainty and Complexity Model </a:t>
            </a:r>
            <a:r>
              <a:rPr lang="en-US" sz="3200" dirty="0">
                <a:solidFill>
                  <a:schemeClr val="accent1"/>
                </a:solidFill>
              </a:rPr>
              <a:t>Inspired by the Stacey Complexity Model</a:t>
            </a:r>
          </a:p>
        </p:txBody>
      </p:sp>
      <p:sp>
        <p:nvSpPr>
          <p:cNvPr id="4" name="Slide Number Placeholder 3">
            <a:extLst>
              <a:ext uri="{FF2B5EF4-FFF2-40B4-BE49-F238E27FC236}">
                <a16:creationId xmlns:a16="http://schemas.microsoft.com/office/drawing/2014/main" id="{9CD91D21-D629-1441-8252-3BF5BFF399BF}"/>
              </a:ext>
            </a:extLst>
          </p:cNvPr>
          <p:cNvSpPr>
            <a:spLocks noGrp="1"/>
          </p:cNvSpPr>
          <p:nvPr>
            <p:ph type="sldNum" sz="quarter" idx="12"/>
          </p:nvPr>
        </p:nvSpPr>
        <p:spPr/>
        <p:txBody>
          <a:bodyPr/>
          <a:lstStyle/>
          <a:p>
            <a:pPr>
              <a:defRPr/>
            </a:pPr>
            <a:fld id="{E78C9E75-97FD-45D9-8ED3-955348887BB1}" type="slidenum">
              <a:rPr lang="zh-TW" altLang="en-US" smtClean="0"/>
              <a:pPr>
                <a:defRPr/>
              </a:pPr>
              <a:t>122</a:t>
            </a:fld>
            <a:endParaRPr lang="zh-TW" altLang="en-US"/>
          </a:p>
        </p:txBody>
      </p:sp>
      <p:sp>
        <p:nvSpPr>
          <p:cNvPr id="6" name="Footer Placeholder 4">
            <a:extLst>
              <a:ext uri="{FF2B5EF4-FFF2-40B4-BE49-F238E27FC236}">
                <a16:creationId xmlns:a16="http://schemas.microsoft.com/office/drawing/2014/main" id="{11F5495A-298B-9444-99CB-DC4937D9A9A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7" name="Straight Arrow Connector 6">
            <a:extLst>
              <a:ext uri="{FF2B5EF4-FFF2-40B4-BE49-F238E27FC236}">
                <a16:creationId xmlns:a16="http://schemas.microsoft.com/office/drawing/2014/main" id="{DD9EA53D-5497-5C4C-BA1E-803F72F187FE}"/>
              </a:ext>
            </a:extLst>
          </p:cNvPr>
          <p:cNvCxnSpPr>
            <a:cxnSpLocks/>
          </p:cNvCxnSpPr>
          <p:nvPr/>
        </p:nvCxnSpPr>
        <p:spPr>
          <a:xfrm>
            <a:off x="3143672"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2A72D997-DA62-6840-901C-08BC3C7374A1}"/>
              </a:ext>
            </a:extLst>
          </p:cNvPr>
          <p:cNvCxnSpPr>
            <a:cxnSpLocks/>
          </p:cNvCxnSpPr>
          <p:nvPr/>
        </p:nvCxnSpPr>
        <p:spPr>
          <a:xfrm flipV="1">
            <a:off x="3143672" y="1340769"/>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805F349-C209-EB41-B5FD-06E65244C0E1}"/>
              </a:ext>
            </a:extLst>
          </p:cNvPr>
          <p:cNvSpPr txBox="1"/>
          <p:nvPr/>
        </p:nvSpPr>
        <p:spPr>
          <a:xfrm>
            <a:off x="4324695" y="6080932"/>
            <a:ext cx="3219792" cy="369332"/>
          </a:xfrm>
          <a:prstGeom prst="rect">
            <a:avLst/>
          </a:prstGeom>
          <a:noFill/>
        </p:spPr>
        <p:txBody>
          <a:bodyPr wrap="none" rtlCol="0">
            <a:spAutoFit/>
          </a:bodyPr>
          <a:lstStyle/>
          <a:p>
            <a:pPr algn="ctr"/>
            <a:r>
              <a:rPr lang="en-US" b="1" dirty="0">
                <a:latin typeface="Calibri" panose="020F0502020204030204" pitchFamily="34" charset="0"/>
                <a:cs typeface="Calibri" panose="020F0502020204030204" pitchFamily="34" charset="0"/>
              </a:rPr>
              <a:t>Technical Degree of Uncertainty</a:t>
            </a:r>
          </a:p>
        </p:txBody>
      </p:sp>
      <p:sp>
        <p:nvSpPr>
          <p:cNvPr id="10" name="TextBox 9">
            <a:extLst>
              <a:ext uri="{FF2B5EF4-FFF2-40B4-BE49-F238E27FC236}">
                <a16:creationId xmlns:a16="http://schemas.microsoft.com/office/drawing/2014/main" id="{948ED0E1-AD36-B64F-A9C5-1703657CB1EC}"/>
              </a:ext>
            </a:extLst>
          </p:cNvPr>
          <p:cNvSpPr txBox="1"/>
          <p:nvPr/>
        </p:nvSpPr>
        <p:spPr>
          <a:xfrm rot="16200000">
            <a:off x="1162290" y="3503841"/>
            <a:ext cx="2698559" cy="369332"/>
          </a:xfrm>
          <a:prstGeom prst="rect">
            <a:avLst/>
          </a:prstGeom>
          <a:noFill/>
        </p:spPr>
        <p:txBody>
          <a:bodyPr wrap="none" rtlCol="0">
            <a:spAutoFit/>
          </a:bodyPr>
          <a:lstStyle/>
          <a:p>
            <a:pPr algn="ctr"/>
            <a:r>
              <a:rPr lang="en-US" b="1" dirty="0">
                <a:latin typeface="Calibri" panose="020F0502020204030204" pitchFamily="34" charset="0"/>
                <a:cs typeface="Calibri" panose="020F0502020204030204" pitchFamily="34" charset="0"/>
              </a:rPr>
              <a:t>Requirements Uncertainty</a:t>
            </a:r>
          </a:p>
        </p:txBody>
      </p:sp>
      <p:sp>
        <p:nvSpPr>
          <p:cNvPr id="11" name="TextBox 10">
            <a:extLst>
              <a:ext uri="{FF2B5EF4-FFF2-40B4-BE49-F238E27FC236}">
                <a16:creationId xmlns:a16="http://schemas.microsoft.com/office/drawing/2014/main" id="{F2477AB8-730B-094B-B653-754163950E29}"/>
              </a:ext>
            </a:extLst>
          </p:cNvPr>
          <p:cNvSpPr txBox="1"/>
          <p:nvPr/>
        </p:nvSpPr>
        <p:spPr>
          <a:xfrm rot="16200000">
            <a:off x="2186209" y="4899609"/>
            <a:ext cx="1551580"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 Uncertainty</a:t>
            </a:r>
          </a:p>
        </p:txBody>
      </p:sp>
      <p:sp>
        <p:nvSpPr>
          <p:cNvPr id="12" name="TextBox 11">
            <a:extLst>
              <a:ext uri="{FF2B5EF4-FFF2-40B4-BE49-F238E27FC236}">
                <a16:creationId xmlns:a16="http://schemas.microsoft.com/office/drawing/2014/main" id="{D1D4A10C-C06A-894F-A0B3-2D83ECA17C61}"/>
              </a:ext>
            </a:extLst>
          </p:cNvPr>
          <p:cNvSpPr txBox="1"/>
          <p:nvPr/>
        </p:nvSpPr>
        <p:spPr>
          <a:xfrm rot="16200000">
            <a:off x="2154324" y="2033835"/>
            <a:ext cx="1587679"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 Uncertainty</a:t>
            </a:r>
          </a:p>
        </p:txBody>
      </p:sp>
      <p:sp>
        <p:nvSpPr>
          <p:cNvPr id="13" name="TextBox 12">
            <a:extLst>
              <a:ext uri="{FF2B5EF4-FFF2-40B4-BE49-F238E27FC236}">
                <a16:creationId xmlns:a16="http://schemas.microsoft.com/office/drawing/2014/main" id="{4A885863-C095-B345-9961-66C5D66DB061}"/>
              </a:ext>
            </a:extLst>
          </p:cNvPr>
          <p:cNvSpPr txBox="1"/>
          <p:nvPr/>
        </p:nvSpPr>
        <p:spPr>
          <a:xfrm>
            <a:off x="3162806" y="5805264"/>
            <a:ext cx="1551579"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 Uncertainty</a:t>
            </a:r>
          </a:p>
        </p:txBody>
      </p:sp>
      <p:sp>
        <p:nvSpPr>
          <p:cNvPr id="14" name="TextBox 13">
            <a:extLst>
              <a:ext uri="{FF2B5EF4-FFF2-40B4-BE49-F238E27FC236}">
                <a16:creationId xmlns:a16="http://schemas.microsoft.com/office/drawing/2014/main" id="{ED7F2E91-D623-E848-A49D-B5046696A63C}"/>
              </a:ext>
            </a:extLst>
          </p:cNvPr>
          <p:cNvSpPr txBox="1"/>
          <p:nvPr/>
        </p:nvSpPr>
        <p:spPr>
          <a:xfrm>
            <a:off x="7106416" y="5788534"/>
            <a:ext cx="1587679"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 Uncertainty</a:t>
            </a:r>
          </a:p>
        </p:txBody>
      </p:sp>
      <p:cxnSp>
        <p:nvCxnSpPr>
          <p:cNvPr id="19" name="Straight Arrow Connector 18">
            <a:extLst>
              <a:ext uri="{FF2B5EF4-FFF2-40B4-BE49-F238E27FC236}">
                <a16:creationId xmlns:a16="http://schemas.microsoft.com/office/drawing/2014/main" id="{77BC4A47-694A-A541-903F-2FA9C8562BB6}"/>
              </a:ext>
            </a:extLst>
          </p:cNvPr>
          <p:cNvCxnSpPr>
            <a:cxnSpLocks/>
          </p:cNvCxnSpPr>
          <p:nvPr/>
        </p:nvCxnSpPr>
        <p:spPr>
          <a:xfrm>
            <a:off x="3162806" y="1975778"/>
            <a:ext cx="2213115" cy="0"/>
          </a:xfrm>
          <a:prstGeom prst="straightConnector1">
            <a:avLst/>
          </a:prstGeom>
          <a:ln w="38100">
            <a:solidFill>
              <a:schemeClr val="bg1">
                <a:lumMod val="7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1ECFBFC-D8AB-FB42-8607-A2888728CA41}"/>
              </a:ext>
            </a:extLst>
          </p:cNvPr>
          <p:cNvCxnSpPr>
            <a:cxnSpLocks/>
          </p:cNvCxnSpPr>
          <p:nvPr/>
        </p:nvCxnSpPr>
        <p:spPr>
          <a:xfrm>
            <a:off x="5375920" y="1975778"/>
            <a:ext cx="0" cy="3812756"/>
          </a:xfrm>
          <a:prstGeom prst="straightConnector1">
            <a:avLst/>
          </a:prstGeom>
          <a:ln w="38100">
            <a:solidFill>
              <a:schemeClr val="bg1">
                <a:lumMod val="7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5507DB1-2234-C341-83D8-DCFC58DF93F8}"/>
              </a:ext>
            </a:extLst>
          </p:cNvPr>
          <p:cNvCxnSpPr>
            <a:cxnSpLocks/>
          </p:cNvCxnSpPr>
          <p:nvPr/>
        </p:nvCxnSpPr>
        <p:spPr>
          <a:xfrm>
            <a:off x="7392144" y="3945884"/>
            <a:ext cx="0" cy="1842650"/>
          </a:xfrm>
          <a:prstGeom prst="straightConnector1">
            <a:avLst/>
          </a:prstGeom>
          <a:ln w="38100">
            <a:solidFill>
              <a:schemeClr val="bg1">
                <a:lumMod val="75000"/>
              </a:schemeClr>
            </a:solidFill>
            <a:prstDash val="sysDash"/>
            <a:tailEnd type="non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E9F135BE-8FE0-604A-B42F-F58A72F92BEA}"/>
              </a:ext>
            </a:extLst>
          </p:cNvPr>
          <p:cNvCxnSpPr>
            <a:cxnSpLocks/>
          </p:cNvCxnSpPr>
          <p:nvPr/>
        </p:nvCxnSpPr>
        <p:spPr>
          <a:xfrm>
            <a:off x="3218138" y="3945884"/>
            <a:ext cx="4174007" cy="0"/>
          </a:xfrm>
          <a:prstGeom prst="straightConnector1">
            <a:avLst/>
          </a:prstGeom>
          <a:ln w="38100">
            <a:solidFill>
              <a:schemeClr val="bg1">
                <a:lumMod val="75000"/>
              </a:schemeClr>
            </a:solidFill>
            <a:prstDash val="sysDash"/>
            <a:tailEnd type="none"/>
          </a:ln>
        </p:spPr>
        <p:style>
          <a:lnRef idx="1">
            <a:schemeClr val="accent1"/>
          </a:lnRef>
          <a:fillRef idx="0">
            <a:schemeClr val="accent1"/>
          </a:fillRef>
          <a:effectRef idx="0">
            <a:schemeClr val="accent1"/>
          </a:effectRef>
          <a:fontRef idx="minor">
            <a:schemeClr val="tx1"/>
          </a:fontRef>
        </p:style>
      </p:cxnSp>
      <p:sp>
        <p:nvSpPr>
          <p:cNvPr id="30" name="Rounded Rectangle 29">
            <a:extLst>
              <a:ext uri="{FF2B5EF4-FFF2-40B4-BE49-F238E27FC236}">
                <a16:creationId xmlns:a16="http://schemas.microsoft.com/office/drawing/2014/main" id="{011348F4-68DA-464C-991B-AC205E0955CF}"/>
              </a:ext>
            </a:extLst>
          </p:cNvPr>
          <p:cNvSpPr>
            <a:spLocks noChangeArrowheads="1"/>
          </p:cNvSpPr>
          <p:nvPr/>
        </p:nvSpPr>
        <p:spPr bwMode="auto">
          <a:xfrm>
            <a:off x="8328647" y="1886386"/>
            <a:ext cx="1512168" cy="822535"/>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Fundamentally risky</a:t>
            </a:r>
          </a:p>
        </p:txBody>
      </p:sp>
      <p:sp>
        <p:nvSpPr>
          <p:cNvPr id="31" name="Rounded Rectangle 30">
            <a:extLst>
              <a:ext uri="{FF2B5EF4-FFF2-40B4-BE49-F238E27FC236}">
                <a16:creationId xmlns:a16="http://schemas.microsoft.com/office/drawing/2014/main" id="{0C8C9029-5C62-3546-B68C-0FEC5E7277A8}"/>
              </a:ext>
            </a:extLst>
          </p:cNvPr>
          <p:cNvSpPr>
            <a:spLocks noChangeArrowheads="1"/>
          </p:cNvSpPr>
          <p:nvPr/>
        </p:nvSpPr>
        <p:spPr bwMode="auto">
          <a:xfrm>
            <a:off x="8315686" y="3664315"/>
            <a:ext cx="1512168" cy="822535"/>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Adaptive approaches </a:t>
            </a:r>
            <a:br>
              <a:rPr lang="en-US" dirty="0"/>
            </a:br>
            <a:r>
              <a:rPr lang="en-US" dirty="0"/>
              <a:t>work well here</a:t>
            </a:r>
          </a:p>
        </p:txBody>
      </p:sp>
      <p:sp>
        <p:nvSpPr>
          <p:cNvPr id="32" name="Rounded Rectangle 31">
            <a:extLst>
              <a:ext uri="{FF2B5EF4-FFF2-40B4-BE49-F238E27FC236}">
                <a16:creationId xmlns:a16="http://schemas.microsoft.com/office/drawing/2014/main" id="{8D08DCCD-DC45-EB47-B1DD-6736712ECC2A}"/>
              </a:ext>
            </a:extLst>
          </p:cNvPr>
          <p:cNvSpPr>
            <a:spLocks noChangeArrowheads="1"/>
          </p:cNvSpPr>
          <p:nvPr/>
        </p:nvSpPr>
        <p:spPr bwMode="auto">
          <a:xfrm>
            <a:off x="8328726" y="4786342"/>
            <a:ext cx="1512168" cy="822535"/>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Linear approaches </a:t>
            </a:r>
            <a:br>
              <a:rPr lang="en-US" dirty="0"/>
            </a:br>
            <a:r>
              <a:rPr lang="en-US" dirty="0"/>
              <a:t>work well here</a:t>
            </a:r>
          </a:p>
        </p:txBody>
      </p:sp>
      <p:cxnSp>
        <p:nvCxnSpPr>
          <p:cNvPr id="33" name="Straight Arrow Connector 32">
            <a:extLst>
              <a:ext uri="{FF2B5EF4-FFF2-40B4-BE49-F238E27FC236}">
                <a16:creationId xmlns:a16="http://schemas.microsoft.com/office/drawing/2014/main" id="{F8572AB5-A43E-E746-9CB4-44EA21BFFBAE}"/>
              </a:ext>
            </a:extLst>
          </p:cNvPr>
          <p:cNvCxnSpPr>
            <a:cxnSpLocks/>
          </p:cNvCxnSpPr>
          <p:nvPr/>
        </p:nvCxnSpPr>
        <p:spPr>
          <a:xfrm>
            <a:off x="4511824" y="5218735"/>
            <a:ext cx="3803862" cy="0"/>
          </a:xfrm>
          <a:prstGeom prst="straightConnector1">
            <a:avLst/>
          </a:prstGeom>
          <a:ln w="38100">
            <a:solidFill>
              <a:schemeClr val="accent1">
                <a:lumMod val="60000"/>
                <a:lumOff val="40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7B6B692-4CE3-F643-849C-B4FEDF0FDF08}"/>
              </a:ext>
            </a:extLst>
          </p:cNvPr>
          <p:cNvCxnSpPr>
            <a:cxnSpLocks/>
            <a:endCxn id="31" idx="1"/>
          </p:cNvCxnSpPr>
          <p:nvPr/>
        </p:nvCxnSpPr>
        <p:spPr>
          <a:xfrm flipV="1">
            <a:off x="6413756" y="4075582"/>
            <a:ext cx="1901931" cy="411268"/>
          </a:xfrm>
          <a:prstGeom prst="straightConnector1">
            <a:avLst/>
          </a:prstGeom>
          <a:ln w="38100">
            <a:solidFill>
              <a:schemeClr val="accent2">
                <a:lumMod val="7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0867D47E-8293-C046-8048-1D1E83D3413A}"/>
              </a:ext>
            </a:extLst>
          </p:cNvPr>
          <p:cNvCxnSpPr>
            <a:cxnSpLocks/>
          </p:cNvCxnSpPr>
          <p:nvPr/>
        </p:nvCxnSpPr>
        <p:spPr>
          <a:xfrm>
            <a:off x="7022442" y="3529214"/>
            <a:ext cx="1262595" cy="529639"/>
          </a:xfrm>
          <a:prstGeom prst="straightConnector1">
            <a:avLst/>
          </a:prstGeom>
          <a:ln w="38100">
            <a:solidFill>
              <a:schemeClr val="accent2">
                <a:lumMod val="75000"/>
              </a:schemeClr>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0486D597-9109-9B49-A02C-AE476619F385}"/>
              </a:ext>
            </a:extLst>
          </p:cNvPr>
          <p:cNvCxnSpPr>
            <a:cxnSpLocks/>
            <a:endCxn id="30" idx="1"/>
          </p:cNvCxnSpPr>
          <p:nvPr/>
        </p:nvCxnSpPr>
        <p:spPr>
          <a:xfrm>
            <a:off x="7712575" y="2297653"/>
            <a:ext cx="616072" cy="0"/>
          </a:xfrm>
          <a:prstGeom prst="straightConnector1">
            <a:avLst/>
          </a:prstGeom>
          <a:ln w="38100">
            <a:solidFill>
              <a:schemeClr val="accent2">
                <a:lumMod val="60000"/>
                <a:lumOff val="40000"/>
              </a:schemeClr>
            </a:solidFill>
            <a:headEnd type="oval"/>
            <a:tailEnd type="non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B681870-C976-E545-BFC5-40DDB588FE38}"/>
              </a:ext>
            </a:extLst>
          </p:cNvPr>
          <p:cNvSpPr txBox="1"/>
          <p:nvPr/>
        </p:nvSpPr>
        <p:spPr>
          <a:xfrm rot="2744007">
            <a:off x="2874447" y="4803457"/>
            <a:ext cx="2215796"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Simple</a:t>
            </a:r>
          </a:p>
        </p:txBody>
      </p:sp>
      <p:sp>
        <p:nvSpPr>
          <p:cNvPr id="16" name="TextBox 15">
            <a:extLst>
              <a:ext uri="{FF2B5EF4-FFF2-40B4-BE49-F238E27FC236}">
                <a16:creationId xmlns:a16="http://schemas.microsoft.com/office/drawing/2014/main" id="{9EE42BA3-C818-E34C-985C-784AB890D990}"/>
              </a:ext>
            </a:extLst>
          </p:cNvPr>
          <p:cNvSpPr txBox="1"/>
          <p:nvPr/>
        </p:nvSpPr>
        <p:spPr>
          <a:xfrm rot="2744007">
            <a:off x="3867641" y="3825241"/>
            <a:ext cx="2505296"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Complicated</a:t>
            </a:r>
          </a:p>
        </p:txBody>
      </p:sp>
      <p:sp>
        <p:nvSpPr>
          <p:cNvPr id="17" name="TextBox 16">
            <a:extLst>
              <a:ext uri="{FF2B5EF4-FFF2-40B4-BE49-F238E27FC236}">
                <a16:creationId xmlns:a16="http://schemas.microsoft.com/office/drawing/2014/main" id="{D17098D8-DD2F-904B-9735-E04A8B0C34B0}"/>
              </a:ext>
            </a:extLst>
          </p:cNvPr>
          <p:cNvSpPr txBox="1"/>
          <p:nvPr/>
        </p:nvSpPr>
        <p:spPr>
          <a:xfrm rot="2744007">
            <a:off x="4965317" y="2784499"/>
            <a:ext cx="2505296"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Complex</a:t>
            </a:r>
          </a:p>
        </p:txBody>
      </p:sp>
      <p:sp>
        <p:nvSpPr>
          <p:cNvPr id="18" name="TextBox 17">
            <a:extLst>
              <a:ext uri="{FF2B5EF4-FFF2-40B4-BE49-F238E27FC236}">
                <a16:creationId xmlns:a16="http://schemas.microsoft.com/office/drawing/2014/main" id="{78DEB68C-877B-AE41-90FA-65F95D16F3D0}"/>
              </a:ext>
            </a:extLst>
          </p:cNvPr>
          <p:cNvSpPr txBox="1"/>
          <p:nvPr/>
        </p:nvSpPr>
        <p:spPr>
          <a:xfrm rot="2744007">
            <a:off x="6255503" y="1972020"/>
            <a:ext cx="1902113" cy="584775"/>
          </a:xfrm>
          <a:prstGeom prst="rect">
            <a:avLst/>
          </a:prstGeom>
          <a:noFill/>
        </p:spPr>
        <p:txBody>
          <a:bodyPr wrap="square" rtlCol="0">
            <a:spAutoFit/>
          </a:bodyPr>
          <a:lstStyle/>
          <a:p>
            <a:pPr algn="ctr"/>
            <a:r>
              <a:rPr lang="en-US" sz="3200" b="1" dirty="0">
                <a:latin typeface="Calibri" panose="020F0502020204030204" pitchFamily="34" charset="0"/>
                <a:cs typeface="Calibri" panose="020F0502020204030204" pitchFamily="34" charset="0"/>
              </a:rPr>
              <a:t>Chaos</a:t>
            </a:r>
          </a:p>
        </p:txBody>
      </p:sp>
    </p:spTree>
    <p:extLst>
      <p:ext uri="{BB962C8B-B14F-4D97-AF65-F5344CB8AC3E}">
        <p14:creationId xmlns:p14="http://schemas.microsoft.com/office/powerpoint/2010/main" val="426177759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normAutofit fontScale="90000"/>
          </a:bodyPr>
          <a:lstStyle/>
          <a:p>
            <a:r>
              <a:rPr lang="en-US" dirty="0">
                <a:solidFill>
                  <a:schemeClr val="accent1"/>
                </a:solidFill>
              </a:rPr>
              <a:t>Characteristics of </a:t>
            </a:r>
            <a:br>
              <a:rPr lang="en-US" dirty="0">
                <a:solidFill>
                  <a:schemeClr val="accent1"/>
                </a:solidFill>
              </a:rPr>
            </a:br>
            <a:r>
              <a:rPr lang="en-US" dirty="0">
                <a:solidFill>
                  <a:schemeClr val="accent1"/>
                </a:solidFill>
              </a:rPr>
              <a:t>Four Categories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123</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B1F2407D-DBCE-904D-AC8F-699CA0566722}"/>
              </a:ext>
            </a:extLst>
          </p:cNvPr>
          <p:cNvSpPr>
            <a:spLocks noChangeArrowheads="1"/>
          </p:cNvSpPr>
          <p:nvPr/>
        </p:nvSpPr>
        <p:spPr bwMode="auto">
          <a:xfrm>
            <a:off x="1705696" y="2653480"/>
            <a:ext cx="1759805" cy="816151"/>
          </a:xfrm>
          <a:prstGeom prst="roundRect">
            <a:avLst>
              <a:gd name="adj" fmla="val 0"/>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solidFill>
                  <a:srgbClr val="C00000"/>
                </a:solidFill>
              </a:rPr>
              <a:t>Predictive</a:t>
            </a:r>
          </a:p>
        </p:txBody>
      </p:sp>
      <p:sp>
        <p:nvSpPr>
          <p:cNvPr id="8" name="Rounded Rectangle 7">
            <a:extLst>
              <a:ext uri="{FF2B5EF4-FFF2-40B4-BE49-F238E27FC236}">
                <a16:creationId xmlns:a16="http://schemas.microsoft.com/office/drawing/2014/main" id="{891FB4F6-2AF0-4945-9168-C9C0A72B3985}"/>
              </a:ext>
            </a:extLst>
          </p:cNvPr>
          <p:cNvSpPr>
            <a:spLocks noChangeArrowheads="1"/>
          </p:cNvSpPr>
          <p:nvPr/>
        </p:nvSpPr>
        <p:spPr bwMode="auto">
          <a:xfrm>
            <a:off x="1705696" y="3563764"/>
            <a:ext cx="1759805" cy="816151"/>
          </a:xfrm>
          <a:prstGeom prst="roundRect">
            <a:avLst>
              <a:gd name="adj" fmla="val 0"/>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solidFill>
                  <a:srgbClr val="C00000"/>
                </a:solidFill>
              </a:rPr>
              <a:t>Iterative</a:t>
            </a:r>
          </a:p>
        </p:txBody>
      </p:sp>
      <p:sp>
        <p:nvSpPr>
          <p:cNvPr id="9" name="Rounded Rectangle 8">
            <a:extLst>
              <a:ext uri="{FF2B5EF4-FFF2-40B4-BE49-F238E27FC236}">
                <a16:creationId xmlns:a16="http://schemas.microsoft.com/office/drawing/2014/main" id="{ACB95B05-FAC2-7B43-B950-CC16DB722075}"/>
              </a:ext>
            </a:extLst>
          </p:cNvPr>
          <p:cNvSpPr>
            <a:spLocks noChangeArrowheads="1"/>
          </p:cNvSpPr>
          <p:nvPr/>
        </p:nvSpPr>
        <p:spPr bwMode="auto">
          <a:xfrm>
            <a:off x="1705696" y="4484179"/>
            <a:ext cx="1759805" cy="816151"/>
          </a:xfrm>
          <a:prstGeom prst="roundRect">
            <a:avLst>
              <a:gd name="adj" fmla="val 0"/>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solidFill>
                  <a:srgbClr val="C00000"/>
                </a:solidFill>
              </a:rPr>
              <a:t>Incremental</a:t>
            </a:r>
          </a:p>
        </p:txBody>
      </p:sp>
      <p:sp>
        <p:nvSpPr>
          <p:cNvPr id="10" name="Rounded Rectangle 9">
            <a:extLst>
              <a:ext uri="{FF2B5EF4-FFF2-40B4-BE49-F238E27FC236}">
                <a16:creationId xmlns:a16="http://schemas.microsoft.com/office/drawing/2014/main" id="{2B7E8BFB-F55F-3C4E-993E-AE8C65474C1E}"/>
              </a:ext>
            </a:extLst>
          </p:cNvPr>
          <p:cNvSpPr>
            <a:spLocks noChangeArrowheads="1"/>
          </p:cNvSpPr>
          <p:nvPr/>
        </p:nvSpPr>
        <p:spPr bwMode="auto">
          <a:xfrm>
            <a:off x="1705696" y="5420283"/>
            <a:ext cx="1759805" cy="816151"/>
          </a:xfrm>
          <a:prstGeom prst="roundRect">
            <a:avLst>
              <a:gd name="adj" fmla="val 0"/>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solidFill>
                  <a:srgbClr val="C00000"/>
                </a:solidFill>
              </a:rPr>
              <a:t>Agile</a:t>
            </a:r>
          </a:p>
        </p:txBody>
      </p:sp>
      <p:sp>
        <p:nvSpPr>
          <p:cNvPr id="11" name="Rounded Rectangle 10">
            <a:extLst>
              <a:ext uri="{FF2B5EF4-FFF2-40B4-BE49-F238E27FC236}">
                <a16:creationId xmlns:a16="http://schemas.microsoft.com/office/drawing/2014/main" id="{3159B505-228D-9940-80A8-C53C9C2383BC}"/>
              </a:ext>
            </a:extLst>
          </p:cNvPr>
          <p:cNvSpPr>
            <a:spLocks noChangeArrowheads="1"/>
          </p:cNvSpPr>
          <p:nvPr/>
        </p:nvSpPr>
        <p:spPr bwMode="auto">
          <a:xfrm>
            <a:off x="1705696" y="1844824"/>
            <a:ext cx="1759805" cy="648072"/>
          </a:xfrm>
          <a:prstGeom prst="roundRect">
            <a:avLst>
              <a:gd name="adj" fmla="val 0"/>
            </a:avLst>
          </a:prstGeom>
          <a:solidFill>
            <a:schemeClr val="accent1">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Approach</a:t>
            </a:r>
          </a:p>
        </p:txBody>
      </p:sp>
      <p:sp>
        <p:nvSpPr>
          <p:cNvPr id="12" name="Rounded Rectangle 11">
            <a:extLst>
              <a:ext uri="{FF2B5EF4-FFF2-40B4-BE49-F238E27FC236}">
                <a16:creationId xmlns:a16="http://schemas.microsoft.com/office/drawing/2014/main" id="{D191ECA2-1FA2-A845-93F3-3215C5F551B1}"/>
              </a:ext>
            </a:extLst>
          </p:cNvPr>
          <p:cNvSpPr>
            <a:spLocks noChangeArrowheads="1"/>
          </p:cNvSpPr>
          <p:nvPr/>
        </p:nvSpPr>
        <p:spPr bwMode="auto">
          <a:xfrm>
            <a:off x="3465949" y="1844824"/>
            <a:ext cx="1759805" cy="648072"/>
          </a:xfrm>
          <a:prstGeom prst="roundRect">
            <a:avLst>
              <a:gd name="adj" fmla="val 0"/>
            </a:avLst>
          </a:prstGeom>
          <a:solidFill>
            <a:schemeClr val="accent1">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t>Requirements</a:t>
            </a:r>
          </a:p>
        </p:txBody>
      </p:sp>
      <p:sp>
        <p:nvSpPr>
          <p:cNvPr id="13" name="Rounded Rectangle 12">
            <a:extLst>
              <a:ext uri="{FF2B5EF4-FFF2-40B4-BE49-F238E27FC236}">
                <a16:creationId xmlns:a16="http://schemas.microsoft.com/office/drawing/2014/main" id="{520784FF-4780-D645-8EEB-84A8F5FEC16F}"/>
              </a:ext>
            </a:extLst>
          </p:cNvPr>
          <p:cNvSpPr>
            <a:spLocks noChangeArrowheads="1"/>
          </p:cNvSpPr>
          <p:nvPr/>
        </p:nvSpPr>
        <p:spPr bwMode="auto">
          <a:xfrm>
            <a:off x="5228385" y="1844824"/>
            <a:ext cx="1759805" cy="648072"/>
          </a:xfrm>
          <a:prstGeom prst="roundRect">
            <a:avLst>
              <a:gd name="adj" fmla="val 0"/>
            </a:avLst>
          </a:prstGeom>
          <a:solidFill>
            <a:schemeClr val="accent1">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t>Activities</a:t>
            </a:r>
          </a:p>
        </p:txBody>
      </p:sp>
      <p:sp>
        <p:nvSpPr>
          <p:cNvPr id="14" name="Rounded Rectangle 13">
            <a:extLst>
              <a:ext uri="{FF2B5EF4-FFF2-40B4-BE49-F238E27FC236}">
                <a16:creationId xmlns:a16="http://schemas.microsoft.com/office/drawing/2014/main" id="{8B287CF2-29C1-9942-97BB-F8D1D3792018}"/>
              </a:ext>
            </a:extLst>
          </p:cNvPr>
          <p:cNvSpPr>
            <a:spLocks noChangeArrowheads="1"/>
          </p:cNvSpPr>
          <p:nvPr/>
        </p:nvSpPr>
        <p:spPr bwMode="auto">
          <a:xfrm>
            <a:off x="6990821" y="1844824"/>
            <a:ext cx="1759805" cy="648072"/>
          </a:xfrm>
          <a:prstGeom prst="roundRect">
            <a:avLst>
              <a:gd name="adj" fmla="val 0"/>
            </a:avLst>
          </a:prstGeom>
          <a:solidFill>
            <a:schemeClr val="accent1">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t>Delivery</a:t>
            </a:r>
          </a:p>
        </p:txBody>
      </p:sp>
      <p:sp>
        <p:nvSpPr>
          <p:cNvPr id="15" name="Rounded Rectangle 14">
            <a:extLst>
              <a:ext uri="{FF2B5EF4-FFF2-40B4-BE49-F238E27FC236}">
                <a16:creationId xmlns:a16="http://schemas.microsoft.com/office/drawing/2014/main" id="{C96B2F01-C01C-9E4B-85DE-D87F2B6403C1}"/>
              </a:ext>
            </a:extLst>
          </p:cNvPr>
          <p:cNvSpPr>
            <a:spLocks noChangeArrowheads="1"/>
          </p:cNvSpPr>
          <p:nvPr/>
        </p:nvSpPr>
        <p:spPr bwMode="auto">
          <a:xfrm>
            <a:off x="8753256" y="1844824"/>
            <a:ext cx="1759805" cy="648072"/>
          </a:xfrm>
          <a:prstGeom prst="roundRect">
            <a:avLst>
              <a:gd name="adj" fmla="val 0"/>
            </a:avLst>
          </a:prstGeom>
          <a:solidFill>
            <a:schemeClr val="accent1">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t>Goal</a:t>
            </a:r>
          </a:p>
        </p:txBody>
      </p:sp>
      <p:sp>
        <p:nvSpPr>
          <p:cNvPr id="16" name="Rounded Rectangle 15">
            <a:extLst>
              <a:ext uri="{FF2B5EF4-FFF2-40B4-BE49-F238E27FC236}">
                <a16:creationId xmlns:a16="http://schemas.microsoft.com/office/drawing/2014/main" id="{67367F70-202F-5541-9B34-22A85CF20402}"/>
              </a:ext>
            </a:extLst>
          </p:cNvPr>
          <p:cNvSpPr>
            <a:spLocks noChangeArrowheads="1"/>
          </p:cNvSpPr>
          <p:nvPr/>
        </p:nvSpPr>
        <p:spPr bwMode="auto">
          <a:xfrm>
            <a:off x="3472100" y="2654359"/>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Fixed</a:t>
            </a:r>
          </a:p>
        </p:txBody>
      </p:sp>
      <p:sp>
        <p:nvSpPr>
          <p:cNvPr id="17" name="Rounded Rectangle 16">
            <a:extLst>
              <a:ext uri="{FF2B5EF4-FFF2-40B4-BE49-F238E27FC236}">
                <a16:creationId xmlns:a16="http://schemas.microsoft.com/office/drawing/2014/main" id="{97E7B9E4-5B58-C941-A153-8F2716AF32BD}"/>
              </a:ext>
            </a:extLst>
          </p:cNvPr>
          <p:cNvSpPr>
            <a:spLocks noChangeArrowheads="1"/>
          </p:cNvSpPr>
          <p:nvPr/>
        </p:nvSpPr>
        <p:spPr bwMode="auto">
          <a:xfrm>
            <a:off x="3472100" y="3564643"/>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Dynamic</a:t>
            </a:r>
          </a:p>
        </p:txBody>
      </p:sp>
      <p:sp>
        <p:nvSpPr>
          <p:cNvPr id="18" name="Rounded Rectangle 17">
            <a:extLst>
              <a:ext uri="{FF2B5EF4-FFF2-40B4-BE49-F238E27FC236}">
                <a16:creationId xmlns:a16="http://schemas.microsoft.com/office/drawing/2014/main" id="{C9A7BDDD-009B-4F43-AB2A-45FD4008BC5B}"/>
              </a:ext>
            </a:extLst>
          </p:cNvPr>
          <p:cNvSpPr>
            <a:spLocks noChangeArrowheads="1"/>
          </p:cNvSpPr>
          <p:nvPr/>
        </p:nvSpPr>
        <p:spPr bwMode="auto">
          <a:xfrm>
            <a:off x="3472100" y="4485058"/>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Dynamic</a:t>
            </a:r>
          </a:p>
        </p:txBody>
      </p:sp>
      <p:sp>
        <p:nvSpPr>
          <p:cNvPr id="19" name="Rounded Rectangle 18">
            <a:extLst>
              <a:ext uri="{FF2B5EF4-FFF2-40B4-BE49-F238E27FC236}">
                <a16:creationId xmlns:a16="http://schemas.microsoft.com/office/drawing/2014/main" id="{B81B3532-5C1A-7C49-B79F-903BE14180E1}"/>
              </a:ext>
            </a:extLst>
          </p:cNvPr>
          <p:cNvSpPr>
            <a:spLocks noChangeArrowheads="1"/>
          </p:cNvSpPr>
          <p:nvPr/>
        </p:nvSpPr>
        <p:spPr bwMode="auto">
          <a:xfrm>
            <a:off x="3472100" y="5421162"/>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Dynamic</a:t>
            </a:r>
          </a:p>
        </p:txBody>
      </p:sp>
      <p:sp>
        <p:nvSpPr>
          <p:cNvPr id="20" name="Rounded Rectangle 19">
            <a:extLst>
              <a:ext uri="{FF2B5EF4-FFF2-40B4-BE49-F238E27FC236}">
                <a16:creationId xmlns:a16="http://schemas.microsoft.com/office/drawing/2014/main" id="{EE3E7ACA-33AD-DD4E-A073-70F25A5BDD1E}"/>
              </a:ext>
            </a:extLst>
          </p:cNvPr>
          <p:cNvSpPr>
            <a:spLocks noChangeArrowheads="1"/>
          </p:cNvSpPr>
          <p:nvPr/>
        </p:nvSpPr>
        <p:spPr bwMode="auto">
          <a:xfrm>
            <a:off x="5231905" y="2654359"/>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600" dirty="0">
                <a:latin typeface="Calibri" panose="020F0502020204030204" pitchFamily="34" charset="0"/>
                <a:cs typeface="Calibri" panose="020F0502020204030204" pitchFamily="34" charset="0"/>
              </a:rPr>
              <a:t>Performed once for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the entire project</a:t>
            </a:r>
          </a:p>
        </p:txBody>
      </p:sp>
      <p:sp>
        <p:nvSpPr>
          <p:cNvPr id="21" name="Rounded Rectangle 20">
            <a:extLst>
              <a:ext uri="{FF2B5EF4-FFF2-40B4-BE49-F238E27FC236}">
                <a16:creationId xmlns:a16="http://schemas.microsoft.com/office/drawing/2014/main" id="{F26BE11C-B143-2845-8BF0-418D2C91ADF2}"/>
              </a:ext>
            </a:extLst>
          </p:cNvPr>
          <p:cNvSpPr>
            <a:spLocks noChangeArrowheads="1"/>
          </p:cNvSpPr>
          <p:nvPr/>
        </p:nvSpPr>
        <p:spPr bwMode="auto">
          <a:xfrm>
            <a:off x="5231905" y="3564643"/>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600" dirty="0">
                <a:latin typeface="Calibri" panose="020F0502020204030204" pitchFamily="34" charset="0"/>
                <a:cs typeface="Calibri" panose="020F0502020204030204" pitchFamily="34" charset="0"/>
              </a:rPr>
              <a:t>Repeated until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correct</a:t>
            </a:r>
          </a:p>
        </p:txBody>
      </p:sp>
      <p:sp>
        <p:nvSpPr>
          <p:cNvPr id="22" name="Rounded Rectangle 21">
            <a:extLst>
              <a:ext uri="{FF2B5EF4-FFF2-40B4-BE49-F238E27FC236}">
                <a16:creationId xmlns:a16="http://schemas.microsoft.com/office/drawing/2014/main" id="{B916BE02-CC5B-934F-B28F-4C5A91B1F320}"/>
              </a:ext>
            </a:extLst>
          </p:cNvPr>
          <p:cNvSpPr>
            <a:spLocks noChangeArrowheads="1"/>
          </p:cNvSpPr>
          <p:nvPr/>
        </p:nvSpPr>
        <p:spPr bwMode="auto">
          <a:xfrm>
            <a:off x="5231905" y="4485058"/>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600" dirty="0">
                <a:latin typeface="Calibri" panose="020F0502020204030204" pitchFamily="34" charset="0"/>
                <a:cs typeface="Calibri" panose="020F0502020204030204" pitchFamily="34" charset="0"/>
              </a:rPr>
              <a:t>Performed once for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a given increment</a:t>
            </a:r>
          </a:p>
        </p:txBody>
      </p:sp>
      <p:sp>
        <p:nvSpPr>
          <p:cNvPr id="23" name="Rounded Rectangle 22">
            <a:extLst>
              <a:ext uri="{FF2B5EF4-FFF2-40B4-BE49-F238E27FC236}">
                <a16:creationId xmlns:a16="http://schemas.microsoft.com/office/drawing/2014/main" id="{95D7838F-6609-D24A-A2D6-C8267D771849}"/>
              </a:ext>
            </a:extLst>
          </p:cNvPr>
          <p:cNvSpPr>
            <a:spLocks noChangeArrowheads="1"/>
          </p:cNvSpPr>
          <p:nvPr/>
        </p:nvSpPr>
        <p:spPr bwMode="auto">
          <a:xfrm>
            <a:off x="5231905" y="5421162"/>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600" dirty="0">
                <a:latin typeface="Calibri" panose="020F0502020204030204" pitchFamily="34" charset="0"/>
                <a:cs typeface="Calibri" panose="020F0502020204030204" pitchFamily="34" charset="0"/>
              </a:rPr>
              <a:t>Repeated until </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correct</a:t>
            </a:r>
          </a:p>
        </p:txBody>
      </p:sp>
      <p:sp>
        <p:nvSpPr>
          <p:cNvPr id="24" name="Rounded Rectangle 23">
            <a:extLst>
              <a:ext uri="{FF2B5EF4-FFF2-40B4-BE49-F238E27FC236}">
                <a16:creationId xmlns:a16="http://schemas.microsoft.com/office/drawing/2014/main" id="{F7680EFB-96E1-6C40-A366-3F13BE3A729B}"/>
              </a:ext>
            </a:extLst>
          </p:cNvPr>
          <p:cNvSpPr>
            <a:spLocks noChangeArrowheads="1"/>
          </p:cNvSpPr>
          <p:nvPr/>
        </p:nvSpPr>
        <p:spPr bwMode="auto">
          <a:xfrm>
            <a:off x="7000492" y="2654359"/>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Single delivery</a:t>
            </a:r>
          </a:p>
        </p:txBody>
      </p:sp>
      <p:sp>
        <p:nvSpPr>
          <p:cNvPr id="25" name="Rounded Rectangle 24">
            <a:extLst>
              <a:ext uri="{FF2B5EF4-FFF2-40B4-BE49-F238E27FC236}">
                <a16:creationId xmlns:a16="http://schemas.microsoft.com/office/drawing/2014/main" id="{2D82CD6B-42B6-FC4A-A86D-48E8AEE0F237}"/>
              </a:ext>
            </a:extLst>
          </p:cNvPr>
          <p:cNvSpPr>
            <a:spLocks noChangeArrowheads="1"/>
          </p:cNvSpPr>
          <p:nvPr/>
        </p:nvSpPr>
        <p:spPr bwMode="auto">
          <a:xfrm>
            <a:off x="7000492" y="3564643"/>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Single delivery</a:t>
            </a:r>
          </a:p>
        </p:txBody>
      </p:sp>
      <p:sp>
        <p:nvSpPr>
          <p:cNvPr id="26" name="Rounded Rectangle 25">
            <a:extLst>
              <a:ext uri="{FF2B5EF4-FFF2-40B4-BE49-F238E27FC236}">
                <a16:creationId xmlns:a16="http://schemas.microsoft.com/office/drawing/2014/main" id="{F9F04CA7-F49B-584D-8981-75C10FA8CCCA}"/>
              </a:ext>
            </a:extLst>
          </p:cNvPr>
          <p:cNvSpPr>
            <a:spLocks noChangeArrowheads="1"/>
          </p:cNvSpPr>
          <p:nvPr/>
        </p:nvSpPr>
        <p:spPr bwMode="auto">
          <a:xfrm>
            <a:off x="7000492" y="4485058"/>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Frequent smaller  deliveries</a:t>
            </a:r>
          </a:p>
        </p:txBody>
      </p:sp>
      <p:sp>
        <p:nvSpPr>
          <p:cNvPr id="27" name="Rounded Rectangle 26">
            <a:extLst>
              <a:ext uri="{FF2B5EF4-FFF2-40B4-BE49-F238E27FC236}">
                <a16:creationId xmlns:a16="http://schemas.microsoft.com/office/drawing/2014/main" id="{33223522-3362-2E4F-B4A4-7D7C3388DE72}"/>
              </a:ext>
            </a:extLst>
          </p:cNvPr>
          <p:cNvSpPr>
            <a:spLocks noChangeArrowheads="1"/>
          </p:cNvSpPr>
          <p:nvPr/>
        </p:nvSpPr>
        <p:spPr bwMode="auto">
          <a:xfrm>
            <a:off x="7000492" y="5421162"/>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Frequent smaller  deliveries</a:t>
            </a:r>
          </a:p>
        </p:txBody>
      </p:sp>
      <p:sp>
        <p:nvSpPr>
          <p:cNvPr id="28" name="Rounded Rectangle 27">
            <a:extLst>
              <a:ext uri="{FF2B5EF4-FFF2-40B4-BE49-F238E27FC236}">
                <a16:creationId xmlns:a16="http://schemas.microsoft.com/office/drawing/2014/main" id="{A98212F1-3813-584A-BF51-3DC556D8020C}"/>
              </a:ext>
            </a:extLst>
          </p:cNvPr>
          <p:cNvSpPr>
            <a:spLocks noChangeArrowheads="1"/>
          </p:cNvSpPr>
          <p:nvPr/>
        </p:nvSpPr>
        <p:spPr bwMode="auto">
          <a:xfrm>
            <a:off x="8750626" y="2653480"/>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Manage cost</a:t>
            </a:r>
          </a:p>
        </p:txBody>
      </p:sp>
      <p:sp>
        <p:nvSpPr>
          <p:cNvPr id="29" name="Rounded Rectangle 28">
            <a:extLst>
              <a:ext uri="{FF2B5EF4-FFF2-40B4-BE49-F238E27FC236}">
                <a16:creationId xmlns:a16="http://schemas.microsoft.com/office/drawing/2014/main" id="{EA4178AE-03D1-2540-8CA2-9110E646B4E2}"/>
              </a:ext>
            </a:extLst>
          </p:cNvPr>
          <p:cNvSpPr>
            <a:spLocks noChangeArrowheads="1"/>
          </p:cNvSpPr>
          <p:nvPr/>
        </p:nvSpPr>
        <p:spPr bwMode="auto">
          <a:xfrm>
            <a:off x="8750626" y="3563764"/>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Correctness of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solution</a:t>
            </a:r>
          </a:p>
        </p:txBody>
      </p:sp>
      <p:sp>
        <p:nvSpPr>
          <p:cNvPr id="30" name="Rounded Rectangle 29">
            <a:extLst>
              <a:ext uri="{FF2B5EF4-FFF2-40B4-BE49-F238E27FC236}">
                <a16:creationId xmlns:a16="http://schemas.microsoft.com/office/drawing/2014/main" id="{BC58FEBF-4A46-CF48-9FDC-8985B4FC4ED9}"/>
              </a:ext>
            </a:extLst>
          </p:cNvPr>
          <p:cNvSpPr>
            <a:spLocks noChangeArrowheads="1"/>
          </p:cNvSpPr>
          <p:nvPr/>
        </p:nvSpPr>
        <p:spPr bwMode="auto">
          <a:xfrm>
            <a:off x="8750626" y="4484179"/>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Calibri" panose="020F0502020204030204" pitchFamily="34" charset="0"/>
                <a:cs typeface="Calibri" panose="020F0502020204030204" pitchFamily="34" charset="0"/>
              </a:rPr>
              <a:t>Speed</a:t>
            </a:r>
          </a:p>
        </p:txBody>
      </p:sp>
      <p:sp>
        <p:nvSpPr>
          <p:cNvPr id="31" name="Rounded Rectangle 30">
            <a:extLst>
              <a:ext uri="{FF2B5EF4-FFF2-40B4-BE49-F238E27FC236}">
                <a16:creationId xmlns:a16="http://schemas.microsoft.com/office/drawing/2014/main" id="{B3D28E23-DF19-3141-8614-9942D8D509E6}"/>
              </a:ext>
            </a:extLst>
          </p:cNvPr>
          <p:cNvSpPr>
            <a:spLocks noChangeArrowheads="1"/>
          </p:cNvSpPr>
          <p:nvPr/>
        </p:nvSpPr>
        <p:spPr bwMode="auto">
          <a:xfrm>
            <a:off x="8750626" y="5420283"/>
            <a:ext cx="1759805" cy="816151"/>
          </a:xfrm>
          <a:prstGeom prst="roundRect">
            <a:avLst>
              <a:gd name="adj" fmla="val 0"/>
            </a:avLst>
          </a:prstGeom>
          <a:solidFill>
            <a:srgbClr val="DCE6F2"/>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400" dirty="0">
                <a:latin typeface="Calibri" panose="020F0502020204030204" pitchFamily="34" charset="0"/>
                <a:cs typeface="Calibri" panose="020F0502020204030204" pitchFamily="34" charset="0"/>
              </a:rPr>
              <a:t>Customer value via frequent deliveries </a:t>
            </a:r>
            <a:br>
              <a:rPr lang="en-US" sz="1400" dirty="0">
                <a:latin typeface="Calibri" panose="020F0502020204030204" pitchFamily="34" charset="0"/>
                <a:cs typeface="Calibri" panose="020F0502020204030204" pitchFamily="34" charset="0"/>
              </a:rPr>
            </a:br>
            <a:r>
              <a:rPr lang="en-US" sz="1400" dirty="0">
                <a:latin typeface="Calibri" panose="020F0502020204030204" pitchFamily="34" charset="0"/>
                <a:cs typeface="Calibri" panose="020F0502020204030204" pitchFamily="34" charset="0"/>
              </a:rPr>
              <a:t>and feedback</a:t>
            </a:r>
          </a:p>
        </p:txBody>
      </p:sp>
    </p:spTree>
    <p:extLst>
      <p:ext uri="{BB962C8B-B14F-4D97-AF65-F5344CB8AC3E}">
        <p14:creationId xmlns:p14="http://schemas.microsoft.com/office/powerpoint/2010/main" val="56340881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88640"/>
            <a:ext cx="8229600" cy="864096"/>
          </a:xfrm>
        </p:spPr>
        <p:txBody>
          <a:bodyPr/>
          <a:lstStyle/>
          <a:p>
            <a:r>
              <a:rPr lang="en-US" dirty="0">
                <a:solidFill>
                  <a:schemeClr val="accent1"/>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124</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3719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3719736" y="1340769"/>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7464153" y="5149645"/>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3924801" y="5149645"/>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3863752" y="1710221"/>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7940460" y="1764106"/>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5202054"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1760404"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3152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3120810"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3652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8601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5708106" y="1723164"/>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3294488"/>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125</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2015912"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359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735530"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455148"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174766"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94383"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79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98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18551"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687463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126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1991544"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3647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4223792"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a:p>
            <a:pPr algn="ctr">
              <a:defRPr/>
            </a:pPr>
            <a:r>
              <a:rPr lang="en-US" sz="2400" b="1" dirty="0"/>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6456040"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a:p>
            <a:pPr algn="ctr">
              <a:defRPr/>
            </a:pPr>
            <a:r>
              <a:rPr lang="en-US" sz="2400" b="1" dirty="0"/>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8688288"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5879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8112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4511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4308902" y="2719570"/>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6790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6758824" y="2710148"/>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1913393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normAutofit fontScale="90000"/>
          </a:bodyPr>
          <a:lstStyle/>
          <a:p>
            <a:r>
              <a:rPr lang="en-US" dirty="0">
                <a:solidFill>
                  <a:schemeClr val="accent1"/>
                </a:solidFill>
              </a:rPr>
              <a:t>A Life Cycle of </a:t>
            </a:r>
            <a:br>
              <a:rPr lang="en-US" dirty="0">
                <a:solidFill>
                  <a:schemeClr val="accent1"/>
                </a:solidFill>
              </a:rPr>
            </a:br>
            <a:r>
              <a:rPr lang="en-US" dirty="0">
                <a:solidFill>
                  <a:schemeClr val="accent1"/>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127</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1862258" y="2780928"/>
            <a:ext cx="3153623"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5627948" y="2780928"/>
            <a:ext cx="1656184"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7896200" y="2780928"/>
            <a:ext cx="2314600"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5015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7284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7233449"/>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128</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184752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3073691"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429985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5526015"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6752177"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797833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920450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4526635" y="1434042"/>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1873165" y="4251149"/>
            <a:ext cx="1455254"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3328419" y="4251149"/>
            <a:ext cx="119821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4526635" y="4251149"/>
            <a:ext cx="1785388"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6312025" y="4251149"/>
            <a:ext cx="107583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7387622" y="4251149"/>
            <a:ext cx="1228659"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8616281" y="4251149"/>
            <a:ext cx="1833710"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4776543" y="3762497"/>
            <a:ext cx="2361288"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411631285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3BAD-C869-6F47-87D8-79DBE7EA0D7C}"/>
              </a:ext>
            </a:extLst>
          </p:cNvPr>
          <p:cNvSpPr>
            <a:spLocks noGrp="1"/>
          </p:cNvSpPr>
          <p:nvPr>
            <p:ph type="title"/>
          </p:nvPr>
        </p:nvSpPr>
        <p:spPr/>
        <p:txBody>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ABC447AB-807B-9E4C-99CD-A65B4F2A73EE}"/>
              </a:ext>
            </a:extLst>
          </p:cNvPr>
          <p:cNvSpPr>
            <a:spLocks noGrp="1"/>
          </p:cNvSpPr>
          <p:nvPr>
            <p:ph idx="1"/>
          </p:nvPr>
        </p:nvSpPr>
        <p:spPr/>
        <p:txBody>
          <a:bodyPr/>
          <a:lstStyle/>
          <a:p>
            <a:r>
              <a:rPr lang="en-US" dirty="0"/>
              <a:t>Software products are software systems that include general functionality that is likely to be useful to a wide range of customers. </a:t>
            </a:r>
          </a:p>
          <a:p>
            <a:endParaRPr lang="en-US" dirty="0"/>
          </a:p>
          <a:p>
            <a:r>
              <a:rPr lang="en-US" dirty="0"/>
              <a:t>In product software engineering, the same company is responsible for deciding on the features that should be part of the product and the implementation of these features.</a:t>
            </a:r>
          </a:p>
          <a:p>
            <a:endParaRPr lang="en-US" dirty="0"/>
          </a:p>
          <a:p>
            <a:endParaRPr lang="en-US" dirty="0"/>
          </a:p>
        </p:txBody>
      </p:sp>
      <p:sp>
        <p:nvSpPr>
          <p:cNvPr id="4" name="Slide Number Placeholder 3">
            <a:extLst>
              <a:ext uri="{FF2B5EF4-FFF2-40B4-BE49-F238E27FC236}">
                <a16:creationId xmlns:a16="http://schemas.microsoft.com/office/drawing/2014/main" id="{705EAD91-03C3-6E41-98B9-B22E7229BDC0}"/>
              </a:ext>
            </a:extLst>
          </p:cNvPr>
          <p:cNvSpPr>
            <a:spLocks noGrp="1"/>
          </p:cNvSpPr>
          <p:nvPr>
            <p:ph type="sldNum" sz="quarter" idx="12"/>
          </p:nvPr>
        </p:nvSpPr>
        <p:spPr/>
        <p:txBody>
          <a:bodyPr/>
          <a:lstStyle/>
          <a:p>
            <a:pPr>
              <a:defRPr/>
            </a:pPr>
            <a:fld id="{E78C9E75-97FD-45D9-8ED3-955348887BB1}" type="slidenum">
              <a:rPr lang="zh-TW" altLang="en-US" smtClean="0"/>
              <a:pPr>
                <a:defRPr/>
              </a:pPr>
              <a:t>129</a:t>
            </a:fld>
            <a:endParaRPr lang="zh-TW" altLang="en-US"/>
          </a:p>
        </p:txBody>
      </p:sp>
      <p:sp>
        <p:nvSpPr>
          <p:cNvPr id="5" name="Footer Placeholder 4">
            <a:extLst>
              <a:ext uri="{FF2B5EF4-FFF2-40B4-BE49-F238E27FC236}">
                <a16:creationId xmlns:a16="http://schemas.microsoft.com/office/drawing/2014/main" id="{9052086A-F6EC-EB4A-8710-B23086C3B09C}"/>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351273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5400" dirty="0">
                <a:solidFill>
                  <a:srgbClr val="FF0000"/>
                </a:solidFill>
              </a:rPr>
              <a:t>Information Management </a:t>
            </a:r>
            <a:br>
              <a:rPr lang="en-US" altLang="zh-TW" sz="5400" dirty="0">
                <a:solidFill>
                  <a:srgbClr val="FF0000"/>
                </a:solidFill>
              </a:rPr>
            </a:br>
            <a:br>
              <a:rPr lang="en-US" altLang="zh-TW" sz="5400" dirty="0">
                <a:solidFill>
                  <a:srgbClr val="FF0000"/>
                </a:solidFill>
              </a:rPr>
            </a:br>
            <a:r>
              <a:rPr lang="en-US" altLang="zh-TW" sz="5400" dirty="0">
                <a:solidFill>
                  <a:srgbClr val="FF0000"/>
                </a:solidFill>
              </a:rPr>
              <a:t> </a:t>
            </a:r>
            <a:r>
              <a:rPr lang="en-US" altLang="zh-TW" sz="5400" dirty="0">
                <a:solidFill>
                  <a:srgbClr val="C00000"/>
                </a:solidFill>
              </a:rPr>
              <a:t>Management </a:t>
            </a:r>
            <a:br>
              <a:rPr lang="en-US" altLang="zh-TW" sz="5400" dirty="0">
                <a:solidFill>
                  <a:srgbClr val="C00000"/>
                </a:solidFill>
              </a:rPr>
            </a:br>
            <a:r>
              <a:rPr lang="en-US" altLang="zh-TW" sz="5400" dirty="0">
                <a:solidFill>
                  <a:srgbClr val="C00000"/>
                </a:solidFill>
              </a:rPr>
              <a:t>Information Systems (MIS)</a:t>
            </a:r>
            <a:br>
              <a:rPr lang="en-US" altLang="zh-TW" sz="5400" dirty="0">
                <a:solidFill>
                  <a:srgbClr val="C00000"/>
                </a:solidFill>
              </a:rPr>
            </a:br>
            <a:br>
              <a:rPr lang="en-US" altLang="zh-TW" sz="5400" dirty="0">
                <a:solidFill>
                  <a:srgbClr val="C00000"/>
                </a:solidFill>
              </a:rPr>
            </a:br>
            <a:r>
              <a:rPr lang="en-US" altLang="zh-TW" sz="6000" dirty="0">
                <a:solidFill>
                  <a:srgbClr val="FF0000"/>
                </a:solidFill>
              </a:rPr>
              <a:t>Information Systems</a:t>
            </a:r>
            <a:endParaRPr lang="zh-TW" altLang="en-US" sz="6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Tree>
    <p:extLst>
      <p:ext uri="{BB962C8B-B14F-4D97-AF65-F5344CB8AC3E}">
        <p14:creationId xmlns:p14="http://schemas.microsoft.com/office/powerpoint/2010/main" val="230442223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3BAD-C869-6F47-87D8-79DBE7EA0D7C}"/>
              </a:ext>
            </a:extLst>
          </p:cNvPr>
          <p:cNvSpPr>
            <a:spLocks noGrp="1"/>
          </p:cNvSpPr>
          <p:nvPr>
            <p:ph type="title"/>
          </p:nvPr>
        </p:nvSpPr>
        <p:spPr/>
        <p:txBody>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ABC447AB-807B-9E4C-99CD-A65B4F2A73EE}"/>
              </a:ext>
            </a:extLst>
          </p:cNvPr>
          <p:cNvSpPr>
            <a:spLocks noGrp="1"/>
          </p:cNvSpPr>
          <p:nvPr>
            <p:ph idx="1"/>
          </p:nvPr>
        </p:nvSpPr>
        <p:spPr>
          <a:xfrm>
            <a:off x="985838" y="1460667"/>
            <a:ext cx="10173959" cy="4887646"/>
          </a:xfrm>
        </p:spPr>
        <p:txBody>
          <a:bodyPr>
            <a:normAutofit/>
          </a:bodyPr>
          <a:lstStyle/>
          <a:p>
            <a:r>
              <a:rPr lang="en-US" dirty="0"/>
              <a:t>Software products may be delivered as stand-alone systems running on the customer’s computers, hybrid systems or service-based systems. </a:t>
            </a:r>
          </a:p>
          <a:p>
            <a:r>
              <a:rPr lang="en-US" dirty="0"/>
              <a:t>In hybrid systems, some features are implemented locally and others are accessed over the Internet.  </a:t>
            </a:r>
          </a:p>
          <a:p>
            <a:r>
              <a:rPr lang="en-US" dirty="0"/>
              <a:t>All product features are remotely accessed in service-based products.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05EAD91-03C3-6E41-98B9-B22E7229BDC0}"/>
              </a:ext>
            </a:extLst>
          </p:cNvPr>
          <p:cNvSpPr>
            <a:spLocks noGrp="1"/>
          </p:cNvSpPr>
          <p:nvPr>
            <p:ph type="sldNum" sz="quarter" idx="12"/>
          </p:nvPr>
        </p:nvSpPr>
        <p:spPr/>
        <p:txBody>
          <a:bodyPr/>
          <a:lstStyle/>
          <a:p>
            <a:pPr>
              <a:defRPr/>
            </a:pPr>
            <a:fld id="{E78C9E75-97FD-45D9-8ED3-955348887BB1}" type="slidenum">
              <a:rPr lang="zh-TW" altLang="en-US" smtClean="0"/>
              <a:pPr>
                <a:defRPr/>
              </a:pPr>
              <a:t>130</a:t>
            </a:fld>
            <a:endParaRPr lang="zh-TW" altLang="en-US"/>
          </a:p>
        </p:txBody>
      </p:sp>
      <p:sp>
        <p:nvSpPr>
          <p:cNvPr id="5" name="Footer Placeholder 4">
            <a:extLst>
              <a:ext uri="{FF2B5EF4-FFF2-40B4-BE49-F238E27FC236}">
                <a16:creationId xmlns:a16="http://schemas.microsoft.com/office/drawing/2014/main" id="{96FFA0A8-4DFC-DA4C-9FD9-9925DEF986E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24177474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3BAD-C869-6F47-87D8-79DBE7EA0D7C}"/>
              </a:ext>
            </a:extLst>
          </p:cNvPr>
          <p:cNvSpPr>
            <a:spLocks noGrp="1"/>
          </p:cNvSpPr>
          <p:nvPr>
            <p:ph type="title"/>
          </p:nvPr>
        </p:nvSpPr>
        <p:spPr/>
        <p:txBody>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ABC447AB-807B-9E4C-99CD-A65B4F2A73EE}"/>
              </a:ext>
            </a:extLst>
          </p:cNvPr>
          <p:cNvSpPr>
            <a:spLocks noGrp="1"/>
          </p:cNvSpPr>
          <p:nvPr>
            <p:ph idx="1"/>
          </p:nvPr>
        </p:nvSpPr>
        <p:spPr>
          <a:xfrm>
            <a:off x="842962" y="1460667"/>
            <a:ext cx="10658475" cy="4848653"/>
          </a:xfrm>
        </p:spPr>
        <p:txBody>
          <a:bodyPr>
            <a:normAutofit/>
          </a:bodyPr>
          <a:lstStyle/>
          <a:p>
            <a:r>
              <a:rPr lang="en-US" dirty="0"/>
              <a:t>A product vision should succinctly describe what is to be developed, who are the target customers for the product and why they should buy the product that you are developing.</a:t>
            </a:r>
          </a:p>
          <a:p>
            <a:r>
              <a:rPr lang="en-US" dirty="0"/>
              <a:t>Domain experience, product experience, customer experience and an experimental software prototype may all contribute to the development of the product vision.</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05EAD91-03C3-6E41-98B9-B22E7229BDC0}"/>
              </a:ext>
            </a:extLst>
          </p:cNvPr>
          <p:cNvSpPr>
            <a:spLocks noGrp="1"/>
          </p:cNvSpPr>
          <p:nvPr>
            <p:ph type="sldNum" sz="quarter" idx="12"/>
          </p:nvPr>
        </p:nvSpPr>
        <p:spPr/>
        <p:txBody>
          <a:bodyPr/>
          <a:lstStyle/>
          <a:p>
            <a:pPr>
              <a:defRPr/>
            </a:pPr>
            <a:fld id="{E78C9E75-97FD-45D9-8ED3-955348887BB1}" type="slidenum">
              <a:rPr lang="zh-TW" altLang="en-US" smtClean="0"/>
              <a:pPr>
                <a:defRPr/>
              </a:pPr>
              <a:t>131</a:t>
            </a:fld>
            <a:endParaRPr lang="zh-TW" altLang="en-US"/>
          </a:p>
        </p:txBody>
      </p:sp>
      <p:sp>
        <p:nvSpPr>
          <p:cNvPr id="5" name="Footer Placeholder 4">
            <a:extLst>
              <a:ext uri="{FF2B5EF4-FFF2-40B4-BE49-F238E27FC236}">
                <a16:creationId xmlns:a16="http://schemas.microsoft.com/office/drawing/2014/main" id="{A16F19FA-7FA3-124A-9E12-0F605579E2A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60465054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3BAD-C869-6F47-87D8-79DBE7EA0D7C}"/>
              </a:ext>
            </a:extLst>
          </p:cNvPr>
          <p:cNvSpPr>
            <a:spLocks noGrp="1"/>
          </p:cNvSpPr>
          <p:nvPr>
            <p:ph type="title"/>
          </p:nvPr>
        </p:nvSpPr>
        <p:spPr/>
        <p:txBody>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ABC447AB-807B-9E4C-99CD-A65B4F2A73EE}"/>
              </a:ext>
            </a:extLst>
          </p:cNvPr>
          <p:cNvSpPr>
            <a:spLocks noGrp="1"/>
          </p:cNvSpPr>
          <p:nvPr>
            <p:ph idx="1"/>
          </p:nvPr>
        </p:nvSpPr>
        <p:spPr>
          <a:xfrm>
            <a:off x="728663" y="1600200"/>
            <a:ext cx="10787062" cy="4709120"/>
          </a:xfrm>
        </p:spPr>
        <p:txBody>
          <a:bodyPr/>
          <a:lstStyle/>
          <a:p>
            <a:r>
              <a:rPr lang="en-US" dirty="0"/>
              <a:t>Key responsibilities of product managers are product vision ownership, product roadmap development, creating user stories and the product backlog, customer and acceptance testing and user interface design.</a:t>
            </a:r>
          </a:p>
          <a:p>
            <a:r>
              <a:rPr lang="en-US" dirty="0"/>
              <a:t>Product managers work at the interface between the business, the software development team and the product customers. </a:t>
            </a:r>
          </a:p>
          <a:p>
            <a:r>
              <a:rPr lang="en-US" dirty="0"/>
              <a:t>They facilitate communications between these groups.</a:t>
            </a:r>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05EAD91-03C3-6E41-98B9-B22E7229BDC0}"/>
              </a:ext>
            </a:extLst>
          </p:cNvPr>
          <p:cNvSpPr>
            <a:spLocks noGrp="1"/>
          </p:cNvSpPr>
          <p:nvPr>
            <p:ph type="sldNum" sz="quarter" idx="12"/>
          </p:nvPr>
        </p:nvSpPr>
        <p:spPr/>
        <p:txBody>
          <a:bodyPr/>
          <a:lstStyle/>
          <a:p>
            <a:pPr>
              <a:defRPr/>
            </a:pPr>
            <a:fld id="{E78C9E75-97FD-45D9-8ED3-955348887BB1}" type="slidenum">
              <a:rPr lang="zh-TW" altLang="en-US" smtClean="0"/>
              <a:pPr>
                <a:defRPr/>
              </a:pPr>
              <a:t>132</a:t>
            </a:fld>
            <a:endParaRPr lang="zh-TW" altLang="en-US"/>
          </a:p>
        </p:txBody>
      </p:sp>
      <p:sp>
        <p:nvSpPr>
          <p:cNvPr id="5" name="Footer Placeholder 4">
            <a:extLst>
              <a:ext uri="{FF2B5EF4-FFF2-40B4-BE49-F238E27FC236}">
                <a16:creationId xmlns:a16="http://schemas.microsoft.com/office/drawing/2014/main" id="{50469899-48A0-C14B-88FD-96C2DE6D095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16779772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p:txBody>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p:txBody>
          <a:bodyPr/>
          <a:lstStyle/>
          <a:p>
            <a:r>
              <a:rPr lang="en-US" dirty="0"/>
              <a:t>You should always develop a product prototype to refine your own ideas and to demonstrate the planned product features to potential customers</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133</a:t>
            </a:fld>
            <a:endParaRPr lang="zh-TW" altLang="en-US"/>
          </a:p>
        </p:txBody>
      </p:sp>
      <p:sp>
        <p:nvSpPr>
          <p:cNvPr id="5" name="Footer Placeholder 4">
            <a:extLst>
              <a:ext uri="{FF2B5EF4-FFF2-40B4-BE49-F238E27FC236}">
                <a16:creationId xmlns:a16="http://schemas.microsoft.com/office/drawing/2014/main" id="{89EC7284-86F5-AB4F-8183-90D1DE71EC6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10891224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1981200" y="130622"/>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665017" y="980728"/>
            <a:ext cx="10626437" cy="5746650"/>
          </a:xfrm>
        </p:spPr>
        <p:txBody>
          <a:bodyPr>
            <a:normAutofit/>
          </a:bodyPr>
          <a:lstStyle/>
          <a:p>
            <a:r>
              <a:rPr lang="en-US" altLang="zh-TW" sz="2400" b="0" dirty="0"/>
              <a:t>Ian Sommerville (2019), Engineering Software Products: An Introduction to Modern Software Engineering, Pearson.</a:t>
            </a:r>
          </a:p>
          <a:p>
            <a:r>
              <a:rPr lang="en-US" altLang="zh-TW" sz="2400" b="0" dirty="0"/>
              <a:t>Ian Sommerville (2015), Software Engineering, 10th Edition, Pearson.</a:t>
            </a:r>
          </a:p>
          <a:p>
            <a:r>
              <a:rPr lang="en-US" altLang="zh-TW" sz="2400" b="0" dirty="0"/>
              <a:t>Titus Winters, Tom </a:t>
            </a:r>
            <a:r>
              <a:rPr lang="en-US" altLang="zh-TW" sz="2400" b="0" dirty="0" err="1"/>
              <a:t>Manshreck</a:t>
            </a:r>
            <a:r>
              <a:rPr lang="en-US" altLang="zh-TW" sz="2400" b="0" dirty="0"/>
              <a:t>, and Hyrum Wright (2020), Software Engineering at Google: Lessons Learned from Programming Over Time, O'Reilly Media.</a:t>
            </a:r>
          </a:p>
          <a:p>
            <a:r>
              <a:rPr lang="en-US" sz="2400" b="0" dirty="0"/>
              <a:t>Project Management Institute (2021), A Guide to the Project Management Body of Knowledge (PMBOK Guide) – Seventh Edition and The Standard for Project Management, PMI.</a:t>
            </a:r>
          </a:p>
          <a:p>
            <a:r>
              <a:rPr lang="en-US" sz="2400" b="0" dirty="0"/>
              <a:t>Project Management Institute (2017), A Guide to the Project Management Body of Knowledge (PMBOK Guide), Sixth Edition, Project Management Institute.</a:t>
            </a:r>
          </a:p>
          <a:p>
            <a:r>
              <a:rPr lang="en-US" sz="2400" b="0" dirty="0"/>
              <a:t>Project Management Institute (2017), Agile Practice Guide, Project Management Institute.</a:t>
            </a:r>
          </a:p>
          <a:p>
            <a:endParaRPr lang="en-US" sz="2400" b="0" dirty="0"/>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134</a:t>
            </a:fld>
            <a:endParaRPr lang="zh-TW" altLang="en-US"/>
          </a:p>
        </p:txBody>
      </p:sp>
    </p:spTree>
    <p:extLst>
      <p:ext uri="{BB962C8B-B14F-4D97-AF65-F5344CB8AC3E}">
        <p14:creationId xmlns:p14="http://schemas.microsoft.com/office/powerpoint/2010/main" val="1046518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normAutofit fontScale="90000"/>
          </a:bodyPr>
          <a:lstStyle/>
          <a:p>
            <a:r>
              <a:rPr lang="en-US" altLang="zh-TW" dirty="0">
                <a:solidFill>
                  <a:schemeClr val="accent1"/>
                </a:solidFill>
              </a:rPr>
              <a:t>Information Management (MIS)</a:t>
            </a:r>
            <a:br>
              <a:rPr lang="en-US" altLang="zh-TW" dirty="0">
                <a:solidFill>
                  <a:schemeClr val="accent1"/>
                </a:solidFill>
              </a:rPr>
            </a:br>
            <a:r>
              <a:rPr lang="en-US" altLang="zh-TW" dirty="0">
                <a:solidFill>
                  <a:schemeClr val="accent1"/>
                </a:solidFill>
              </a:rPr>
              <a:t>Information Systems</a:t>
            </a:r>
            <a:endParaRPr lang="zh-TW" altLang="en-US" dirty="0">
              <a:solidFill>
                <a:schemeClr val="accent1"/>
              </a:solidFill>
            </a:endParaRPr>
          </a:p>
        </p:txBody>
      </p:sp>
      <p:sp>
        <p:nvSpPr>
          <p:cNvPr id="4" name="投影片編號版面配置區 3"/>
          <p:cNvSpPr>
            <a:spLocks noGrp="1"/>
          </p:cNvSpPr>
          <p:nvPr>
            <p:ph type="sldNum" sz="quarter" idx="12"/>
          </p:nvPr>
        </p:nvSpPr>
        <p:spPr/>
        <p:txBody>
          <a:bodyPr/>
          <a:lstStyle/>
          <a:p>
            <a:pPr>
              <a:defRPr/>
            </a:pPr>
            <a:fld id="{5DB3F112-14A5-4234-9468-B1413C10EC68}" type="slidenum">
              <a:rPr lang="zh-TW" altLang="en-US" smtClean="0"/>
              <a:pPr>
                <a:defRPr/>
              </a:pPr>
              <a:t>14</a:t>
            </a:fld>
            <a:endParaRPr lang="zh-TW" altLang="en-US"/>
          </a:p>
        </p:txBody>
      </p:sp>
      <p:sp>
        <p:nvSpPr>
          <p:cNvPr id="6"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grpSp>
        <p:nvGrpSpPr>
          <p:cNvPr id="5" name="Group 4">
            <a:extLst>
              <a:ext uri="{FF2B5EF4-FFF2-40B4-BE49-F238E27FC236}">
                <a16:creationId xmlns:a16="http://schemas.microsoft.com/office/drawing/2014/main" id="{169BA17A-1078-BC4C-853D-8C205557F940}"/>
              </a:ext>
            </a:extLst>
          </p:cNvPr>
          <p:cNvGrpSpPr/>
          <p:nvPr/>
        </p:nvGrpSpPr>
        <p:grpSpPr>
          <a:xfrm>
            <a:off x="3025370" y="1619333"/>
            <a:ext cx="5840065" cy="4819650"/>
            <a:chOff x="3025370" y="1619333"/>
            <a:chExt cx="5840065" cy="4819650"/>
          </a:xfrm>
        </p:grpSpPr>
        <p:sp>
          <p:nvSpPr>
            <p:cNvPr id="2" name="Pie 1">
              <a:extLst>
                <a:ext uri="{FF2B5EF4-FFF2-40B4-BE49-F238E27FC236}">
                  <a16:creationId xmlns:a16="http://schemas.microsoft.com/office/drawing/2014/main" id="{980DE626-363D-AD4B-B35A-608FB83FBE07}"/>
                </a:ext>
              </a:extLst>
            </p:cNvPr>
            <p:cNvSpPr/>
            <p:nvPr/>
          </p:nvSpPr>
          <p:spPr>
            <a:xfrm>
              <a:off x="3025370" y="1619333"/>
              <a:ext cx="5840065" cy="4819650"/>
            </a:xfrm>
            <a:prstGeom prst="pie">
              <a:avLst>
                <a:gd name="adj1" fmla="val 9122187"/>
                <a:gd name="adj2" fmla="val 16250759"/>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solidFill>
                  <a:schemeClr val="tx1"/>
                </a:solidFill>
              </a:endParaRPr>
            </a:p>
          </p:txBody>
        </p:sp>
        <p:sp>
          <p:nvSpPr>
            <p:cNvPr id="7" name="Pie 6">
              <a:extLst>
                <a:ext uri="{FF2B5EF4-FFF2-40B4-BE49-F238E27FC236}">
                  <a16:creationId xmlns:a16="http://schemas.microsoft.com/office/drawing/2014/main" id="{45C0A829-B8EE-574B-8EF0-2969E87D30EC}"/>
                </a:ext>
              </a:extLst>
            </p:cNvPr>
            <p:cNvSpPr/>
            <p:nvPr/>
          </p:nvSpPr>
          <p:spPr>
            <a:xfrm>
              <a:off x="3025370" y="1619333"/>
              <a:ext cx="5840065" cy="4819650"/>
            </a:xfrm>
            <a:prstGeom prst="pie">
              <a:avLst>
                <a:gd name="adj1" fmla="val 16232190"/>
                <a:gd name="adj2" fmla="val 2102315"/>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solidFill>
                  <a:schemeClr val="tx1"/>
                </a:solidFill>
              </a:endParaRPr>
            </a:p>
          </p:txBody>
        </p:sp>
        <p:sp>
          <p:nvSpPr>
            <p:cNvPr id="8" name="Pie 7">
              <a:extLst>
                <a:ext uri="{FF2B5EF4-FFF2-40B4-BE49-F238E27FC236}">
                  <a16:creationId xmlns:a16="http://schemas.microsoft.com/office/drawing/2014/main" id="{1B4DB169-7FF5-E74A-97C5-1FB7E79B1EB0}"/>
                </a:ext>
              </a:extLst>
            </p:cNvPr>
            <p:cNvSpPr/>
            <p:nvPr/>
          </p:nvSpPr>
          <p:spPr>
            <a:xfrm>
              <a:off x="3025370" y="1619333"/>
              <a:ext cx="5840065" cy="4819650"/>
            </a:xfrm>
            <a:prstGeom prst="pie">
              <a:avLst>
                <a:gd name="adj1" fmla="val 2080744"/>
                <a:gd name="adj2" fmla="val 9136223"/>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4D9CCA30-DD3F-5C4D-9698-8798D8CE6795}"/>
                </a:ext>
              </a:extLst>
            </p:cNvPr>
            <p:cNvSpPr txBox="1"/>
            <p:nvPr/>
          </p:nvSpPr>
          <p:spPr>
            <a:xfrm>
              <a:off x="3625846" y="2829879"/>
              <a:ext cx="1935530"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Organizations</a:t>
              </a:r>
            </a:p>
          </p:txBody>
        </p:sp>
        <p:sp>
          <p:nvSpPr>
            <p:cNvPr id="10" name="TextBox 9">
              <a:extLst>
                <a:ext uri="{FF2B5EF4-FFF2-40B4-BE49-F238E27FC236}">
                  <a16:creationId xmlns:a16="http://schemas.microsoft.com/office/drawing/2014/main" id="{42FE4F71-4724-BC46-81C5-E9F98FBDB877}"/>
                </a:ext>
              </a:extLst>
            </p:cNvPr>
            <p:cNvSpPr txBox="1"/>
            <p:nvPr/>
          </p:nvSpPr>
          <p:spPr>
            <a:xfrm>
              <a:off x="6577567" y="2862524"/>
              <a:ext cx="1621598"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Technology</a:t>
              </a:r>
            </a:p>
          </p:txBody>
        </p:sp>
        <p:sp>
          <p:nvSpPr>
            <p:cNvPr id="11" name="TextBox 10">
              <a:extLst>
                <a:ext uri="{FF2B5EF4-FFF2-40B4-BE49-F238E27FC236}">
                  <a16:creationId xmlns:a16="http://schemas.microsoft.com/office/drawing/2014/main" id="{91E22CEF-69DF-E04F-AD26-7A494561AB6F}"/>
                </a:ext>
              </a:extLst>
            </p:cNvPr>
            <p:cNvSpPr txBox="1"/>
            <p:nvPr/>
          </p:nvSpPr>
          <p:spPr>
            <a:xfrm>
              <a:off x="4996969" y="5309305"/>
              <a:ext cx="1896866" cy="461665"/>
            </a:xfrm>
            <a:prstGeom prst="rect">
              <a:avLst/>
            </a:prstGeom>
            <a:noFill/>
          </p:spPr>
          <p:txBody>
            <a:bodyPr wrap="none" rtlCol="0">
              <a:spAutoFit/>
            </a:bodyPr>
            <a:lstStyle/>
            <a:p>
              <a:r>
                <a:rPr lang="en-US" sz="2400" b="1" dirty="0">
                  <a:solidFill>
                    <a:schemeClr val="bg1"/>
                  </a:solidFill>
                  <a:latin typeface="Calibri" panose="020F0502020204030204" pitchFamily="34" charset="0"/>
                  <a:cs typeface="Calibri" panose="020F0502020204030204" pitchFamily="34" charset="0"/>
                </a:rPr>
                <a:t>Management</a:t>
              </a:r>
            </a:p>
          </p:txBody>
        </p:sp>
        <p:sp>
          <p:nvSpPr>
            <p:cNvPr id="3" name="Oval 2">
              <a:extLst>
                <a:ext uri="{FF2B5EF4-FFF2-40B4-BE49-F238E27FC236}">
                  <a16:creationId xmlns:a16="http://schemas.microsoft.com/office/drawing/2014/main" id="{FE4F645F-4B34-A94C-9CF1-0097999B5998}"/>
                </a:ext>
              </a:extLst>
            </p:cNvPr>
            <p:cNvSpPr/>
            <p:nvPr/>
          </p:nvSpPr>
          <p:spPr>
            <a:xfrm>
              <a:off x="4943568" y="3212578"/>
              <a:ext cx="2003668" cy="1633161"/>
            </a:xfrm>
            <a:prstGeom prst="ellipse">
              <a:avLst/>
            </a:prstGeom>
            <a:solidFill>
              <a:srgbClr val="FFC000"/>
            </a:solidFill>
            <a:ln w="38100">
              <a:solidFill>
                <a:schemeClr val="accent4">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4" name="TextBox 13">
              <a:extLst>
                <a:ext uri="{FF2B5EF4-FFF2-40B4-BE49-F238E27FC236}">
                  <a16:creationId xmlns:a16="http://schemas.microsoft.com/office/drawing/2014/main" id="{B03F82C4-0DD5-174A-A9EE-FB30DEE20751}"/>
                </a:ext>
              </a:extLst>
            </p:cNvPr>
            <p:cNvSpPr txBox="1"/>
            <p:nvPr/>
          </p:nvSpPr>
          <p:spPr>
            <a:xfrm>
              <a:off x="5042891" y="3654310"/>
              <a:ext cx="1828800" cy="830997"/>
            </a:xfrm>
            <a:prstGeom prst="rect">
              <a:avLst/>
            </a:prstGeom>
            <a:noFill/>
          </p:spPr>
          <p:txBody>
            <a:bodyPr wrap="square" rtlCol="0">
              <a:spAutoFit/>
            </a:bodyPr>
            <a:lstStyle/>
            <a:p>
              <a:pPr algn="ctr"/>
              <a:r>
                <a:rPr lang="en-US" sz="2400" b="1" dirty="0">
                  <a:solidFill>
                    <a:schemeClr val="bg1"/>
                  </a:solidFill>
                  <a:latin typeface="Calibri" panose="020F0502020204030204" pitchFamily="34" charset="0"/>
                  <a:cs typeface="Calibri" panose="020F0502020204030204" pitchFamily="34" charset="0"/>
                </a:rPr>
                <a:t>Information </a:t>
              </a:r>
              <a:br>
                <a:rPr lang="en-US" sz="2400" b="1" dirty="0">
                  <a:solidFill>
                    <a:schemeClr val="bg1"/>
                  </a:solidFill>
                  <a:latin typeface="Calibri" panose="020F0502020204030204" pitchFamily="34" charset="0"/>
                  <a:cs typeface="Calibri" panose="020F0502020204030204" pitchFamily="34" charset="0"/>
                </a:rPr>
              </a:br>
              <a:r>
                <a:rPr lang="en-US" sz="2400" b="1" dirty="0">
                  <a:solidFill>
                    <a:schemeClr val="bg1"/>
                  </a:solidFill>
                  <a:latin typeface="Calibri" panose="020F0502020204030204" pitchFamily="34" charset="0"/>
                  <a:cs typeface="Calibri" panose="020F0502020204030204" pitchFamily="34" charset="0"/>
                </a:rPr>
                <a:t>Systems</a:t>
              </a:r>
            </a:p>
          </p:txBody>
        </p:sp>
      </p:grpSp>
    </p:spTree>
    <p:extLst>
      <p:ext uri="{BB962C8B-B14F-4D97-AF65-F5344CB8AC3E}">
        <p14:creationId xmlns:p14="http://schemas.microsoft.com/office/powerpoint/2010/main" val="3098959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47851" y="44450"/>
            <a:ext cx="8569325" cy="1081088"/>
          </a:xfrm>
        </p:spPr>
        <p:txBody>
          <a:bodyPr/>
          <a:lstStyle/>
          <a:p>
            <a:pPr>
              <a:defRPr/>
            </a:pPr>
            <a:r>
              <a:rPr lang="en-US" altLang="zh-TW" dirty="0">
                <a:solidFill>
                  <a:srgbClr val="FF0000"/>
                </a:solidFill>
              </a:rPr>
              <a:t>Fundamental MIS Concepts</a:t>
            </a:r>
            <a:endParaRPr lang="zh-TW" altLang="en-US" dirty="0"/>
          </a:p>
        </p:txBody>
      </p:sp>
      <p:sp>
        <p:nvSpPr>
          <p:cNvPr id="4" name="投影片編號版面配置區 3"/>
          <p:cNvSpPr>
            <a:spLocks noGrp="1"/>
          </p:cNvSpPr>
          <p:nvPr>
            <p:ph type="sldNum" sz="quarter" idx="12"/>
          </p:nvPr>
        </p:nvSpPr>
        <p:spPr/>
        <p:txBody>
          <a:bodyPr/>
          <a:lstStyle/>
          <a:p>
            <a:pPr>
              <a:defRPr/>
            </a:pPr>
            <a:fld id="{5F00CC56-6FAA-4993-945A-B30ECCD67ADF}" type="slidenum">
              <a:rPr lang="zh-TW" altLang="en-US" smtClean="0"/>
              <a:pPr>
                <a:defRPr/>
              </a:pPr>
              <a:t>15</a:t>
            </a:fld>
            <a:endParaRPr lang="zh-TW" altLang="en-US"/>
          </a:p>
        </p:txBody>
      </p:sp>
      <p:sp>
        <p:nvSpPr>
          <p:cNvPr id="7" name="矩形 6"/>
          <p:cNvSpPr/>
          <p:nvPr/>
        </p:nvSpPr>
        <p:spPr bwMode="auto">
          <a:xfrm>
            <a:off x="2330544" y="2765040"/>
            <a:ext cx="1695928"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Management</a:t>
            </a:r>
            <a:endParaRPr lang="zh-TW" altLang="en-US" sz="2000" b="1" dirty="0">
              <a:solidFill>
                <a:schemeClr val="tx1"/>
              </a:solidFill>
            </a:endParaRPr>
          </a:p>
        </p:txBody>
      </p:sp>
      <p:sp>
        <p:nvSpPr>
          <p:cNvPr id="8" name="矩形 7"/>
          <p:cNvSpPr/>
          <p:nvPr/>
        </p:nvSpPr>
        <p:spPr bwMode="auto">
          <a:xfrm>
            <a:off x="2330544" y="4207455"/>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Organization</a:t>
            </a:r>
            <a:endParaRPr lang="zh-TW" altLang="en-US" sz="2000" b="1" dirty="0">
              <a:solidFill>
                <a:schemeClr val="tx1"/>
              </a:solidFill>
            </a:endParaRPr>
          </a:p>
        </p:txBody>
      </p:sp>
      <p:sp>
        <p:nvSpPr>
          <p:cNvPr id="9" name="矩形 8"/>
          <p:cNvSpPr/>
          <p:nvPr/>
        </p:nvSpPr>
        <p:spPr bwMode="auto">
          <a:xfrm>
            <a:off x="2330544" y="5649869"/>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Technology</a:t>
            </a:r>
            <a:endParaRPr lang="zh-TW" altLang="en-US" sz="2000" b="1" dirty="0">
              <a:solidFill>
                <a:schemeClr val="tx1"/>
              </a:solidFill>
            </a:endParaRPr>
          </a:p>
        </p:txBody>
      </p:sp>
      <p:sp>
        <p:nvSpPr>
          <p:cNvPr id="10" name="矩形 9"/>
          <p:cNvSpPr/>
          <p:nvPr/>
        </p:nvSpPr>
        <p:spPr bwMode="auto">
          <a:xfrm>
            <a:off x="5157091" y="4207455"/>
            <a:ext cx="1695928" cy="811358"/>
          </a:xfrm>
          <a:prstGeom prst="rect">
            <a:avLst/>
          </a:prstGeom>
          <a:solidFill>
            <a:schemeClr val="accent5">
              <a:lumMod val="60000"/>
              <a:lumOff val="40000"/>
            </a:schemeClr>
          </a:solidFill>
          <a:ln>
            <a:solidFill>
              <a:schemeClr val="accent5">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Information </a:t>
            </a:r>
            <a:br>
              <a:rPr lang="en-US" altLang="zh-TW" sz="2000" b="1" dirty="0">
                <a:solidFill>
                  <a:schemeClr val="tx1"/>
                </a:solidFill>
              </a:rPr>
            </a:br>
            <a:r>
              <a:rPr lang="en-US" altLang="zh-TW" sz="2000" b="1" dirty="0">
                <a:solidFill>
                  <a:schemeClr val="tx1"/>
                </a:solidFill>
              </a:rPr>
              <a:t>System</a:t>
            </a:r>
            <a:endParaRPr lang="zh-TW" altLang="en-US" sz="2000" b="1" dirty="0">
              <a:solidFill>
                <a:schemeClr val="tx1"/>
              </a:solidFill>
            </a:endParaRPr>
          </a:p>
        </p:txBody>
      </p:sp>
      <p:sp>
        <p:nvSpPr>
          <p:cNvPr id="11" name="矩形 10"/>
          <p:cNvSpPr/>
          <p:nvPr/>
        </p:nvSpPr>
        <p:spPr bwMode="auto">
          <a:xfrm>
            <a:off x="5157091" y="1412776"/>
            <a:ext cx="1695928" cy="811358"/>
          </a:xfrm>
          <a:prstGeom prst="rect">
            <a:avLst/>
          </a:prstGeom>
          <a:solidFill>
            <a:schemeClr val="accent6">
              <a:lumMod val="60000"/>
              <a:lumOff val="40000"/>
            </a:schemeClr>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Business </a:t>
            </a:r>
            <a:br>
              <a:rPr lang="en-US" altLang="zh-TW" sz="2000" b="1" dirty="0">
                <a:solidFill>
                  <a:schemeClr val="tx1"/>
                </a:solidFill>
              </a:rPr>
            </a:br>
            <a:r>
              <a:rPr lang="en-US" altLang="zh-TW" sz="2000" b="1" dirty="0">
                <a:solidFill>
                  <a:schemeClr val="tx1"/>
                </a:solidFill>
              </a:rPr>
              <a:t>Challenges</a:t>
            </a:r>
            <a:endParaRPr lang="zh-TW" altLang="en-US" sz="2000" b="1" dirty="0">
              <a:solidFill>
                <a:schemeClr val="tx1"/>
              </a:solidFill>
            </a:endParaRPr>
          </a:p>
        </p:txBody>
      </p:sp>
      <p:sp>
        <p:nvSpPr>
          <p:cNvPr id="12" name="矩形 11"/>
          <p:cNvSpPr/>
          <p:nvPr/>
        </p:nvSpPr>
        <p:spPr bwMode="auto">
          <a:xfrm>
            <a:off x="8360512" y="4207455"/>
            <a:ext cx="1695928" cy="811358"/>
          </a:xfrm>
          <a:prstGeom prst="rect">
            <a:avLst/>
          </a:prstGeom>
          <a:solidFill>
            <a:schemeClr val="accent5"/>
          </a:solidFill>
          <a:ln>
            <a:solidFill>
              <a:schemeClr val="tx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bg1"/>
                </a:solidFill>
              </a:rPr>
              <a:t>Business </a:t>
            </a:r>
            <a:br>
              <a:rPr lang="en-US" altLang="zh-TW" sz="2000" b="1" dirty="0">
                <a:solidFill>
                  <a:schemeClr val="bg1"/>
                </a:solidFill>
              </a:rPr>
            </a:br>
            <a:r>
              <a:rPr lang="en-US" altLang="zh-TW" sz="2000" b="1" dirty="0">
                <a:solidFill>
                  <a:schemeClr val="bg1"/>
                </a:solidFill>
              </a:rPr>
              <a:t>Solutions</a:t>
            </a:r>
            <a:endParaRPr lang="zh-TW" altLang="en-US" sz="2000" b="1" dirty="0">
              <a:solidFill>
                <a:schemeClr val="bg1"/>
              </a:solidFill>
            </a:endParaRPr>
          </a:p>
        </p:txBody>
      </p:sp>
      <p:cxnSp>
        <p:nvCxnSpPr>
          <p:cNvPr id="14" name="直線單箭頭接點 13"/>
          <p:cNvCxnSpPr/>
          <p:nvPr/>
        </p:nvCxnSpPr>
        <p:spPr bwMode="auto">
          <a:xfrm>
            <a:off x="4025900" y="3170239"/>
            <a:ext cx="1131888" cy="1036637"/>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bwMode="auto">
          <a:xfrm>
            <a:off x="4025900" y="4613275"/>
            <a:ext cx="1131888"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bwMode="auto">
          <a:xfrm flipV="1">
            <a:off x="4025900" y="5018089"/>
            <a:ext cx="1131888" cy="1038225"/>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bwMode="auto">
          <a:xfrm>
            <a:off x="6853239" y="4613275"/>
            <a:ext cx="1506537"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圖案 29"/>
          <p:cNvCxnSpPr/>
          <p:nvPr/>
        </p:nvCxnSpPr>
        <p:spPr bwMode="auto">
          <a:xfrm rot="16200000" flipV="1">
            <a:off x="6836570" y="1834357"/>
            <a:ext cx="2389187" cy="2355850"/>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1" name="圖案 30"/>
          <p:cNvCxnSpPr/>
          <p:nvPr/>
        </p:nvCxnSpPr>
        <p:spPr bwMode="auto">
          <a:xfrm rot="10800000" flipV="1">
            <a:off x="3178176" y="1817689"/>
            <a:ext cx="1979613" cy="947737"/>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8"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spTree>
    <p:extLst>
      <p:ext uri="{BB962C8B-B14F-4D97-AF65-F5344CB8AC3E}">
        <p14:creationId xmlns:p14="http://schemas.microsoft.com/office/powerpoint/2010/main" val="2719875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775520" y="116632"/>
            <a:ext cx="8654550" cy="844798"/>
          </a:xfrm>
        </p:spPr>
        <p:txBody>
          <a:bodyPr>
            <a:normAutofit fontScale="90000"/>
          </a:bodyPr>
          <a:lstStyle/>
          <a:p>
            <a:r>
              <a:rPr lang="en-US" dirty="0">
                <a:solidFill>
                  <a:srgbClr val="C00000"/>
                </a:solidFill>
              </a:rPr>
              <a:t>Project-based</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7" name="Oval 6">
            <a:extLst>
              <a:ext uri="{FF2B5EF4-FFF2-40B4-BE49-F238E27FC236}">
                <a16:creationId xmlns:a16="http://schemas.microsoft.com/office/drawing/2014/main" id="{D88AA651-D1E9-D948-B8E3-92B4DCFCF8D5}"/>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Problem</a:t>
            </a:r>
          </a:p>
        </p:txBody>
      </p:sp>
      <p:sp>
        <p:nvSpPr>
          <p:cNvPr id="8" name="Oval 7">
            <a:extLst>
              <a:ext uri="{FF2B5EF4-FFF2-40B4-BE49-F238E27FC236}">
                <a16:creationId xmlns:a16="http://schemas.microsoft.com/office/drawing/2014/main" id="{8C9126C0-C46E-BB42-9AD1-0BFE4B4E792A}"/>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9" name="Oval 8">
            <a:extLst>
              <a:ext uri="{FF2B5EF4-FFF2-40B4-BE49-F238E27FC236}">
                <a16:creationId xmlns:a16="http://schemas.microsoft.com/office/drawing/2014/main" id="{537EFED1-0300-1346-9363-6EF925B48EC6}"/>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Requirements</a:t>
            </a:r>
          </a:p>
        </p:txBody>
      </p:sp>
      <p:sp>
        <p:nvSpPr>
          <p:cNvPr id="10" name="TextBox 9">
            <a:extLst>
              <a:ext uri="{FF2B5EF4-FFF2-40B4-BE49-F238E27FC236}">
                <a16:creationId xmlns:a16="http://schemas.microsoft.com/office/drawing/2014/main" id="{588C00E5-E554-5440-8DD7-6C3BD87E968B}"/>
              </a:ext>
            </a:extLst>
          </p:cNvPr>
          <p:cNvSpPr txBox="1"/>
          <p:nvPr/>
        </p:nvSpPr>
        <p:spPr>
          <a:xfrm>
            <a:off x="5472674" y="1196753"/>
            <a:ext cx="1610121" cy="461665"/>
          </a:xfrm>
          <a:prstGeom prst="rect">
            <a:avLst/>
          </a:prstGeom>
          <a:noFill/>
        </p:spPr>
        <p:txBody>
          <a:bodyPr wrap="none" rtlCol="0">
            <a:spAutoFit/>
          </a:bodyPr>
          <a:lstStyle/>
          <a:p>
            <a:pPr algn="ctr"/>
            <a:r>
              <a:rPr lang="en-US" sz="2400" dirty="0">
                <a:solidFill>
                  <a:schemeClr val="accent1"/>
                </a:solidFill>
              </a:rPr>
              <a:t>CUSTOMER</a:t>
            </a:r>
          </a:p>
        </p:txBody>
      </p:sp>
      <p:sp>
        <p:nvSpPr>
          <p:cNvPr id="11" name="TextBox 10">
            <a:extLst>
              <a:ext uri="{FF2B5EF4-FFF2-40B4-BE49-F238E27FC236}">
                <a16:creationId xmlns:a16="http://schemas.microsoft.com/office/drawing/2014/main" id="{6678E30B-1DEE-E44E-A65B-D6F335973FC9}"/>
              </a:ext>
            </a:extLst>
          </p:cNvPr>
          <p:cNvSpPr txBox="1"/>
          <p:nvPr/>
        </p:nvSpPr>
        <p:spPr>
          <a:xfrm>
            <a:off x="2322970" y="5910372"/>
            <a:ext cx="3268975" cy="830997"/>
          </a:xfrm>
          <a:prstGeom prst="rect">
            <a:avLst/>
          </a:prstGeom>
          <a:noFill/>
        </p:spPr>
        <p:txBody>
          <a:bodyPr wrap="square" rtlCol="0">
            <a:spAutoFit/>
          </a:bodyPr>
          <a:lstStyle/>
          <a:p>
            <a:pPr algn="ctr"/>
            <a:r>
              <a:rPr lang="en-US" sz="2400" dirty="0">
                <a:solidFill>
                  <a:schemeClr val="accent1"/>
                </a:solidFill>
              </a:rPr>
              <a:t>CUSTOMER and </a:t>
            </a:r>
            <a:br>
              <a:rPr lang="en-US" sz="2400" dirty="0">
                <a:solidFill>
                  <a:schemeClr val="accent1"/>
                </a:solidFill>
              </a:rPr>
            </a:br>
            <a:r>
              <a:rPr lang="en-US" sz="2400" dirty="0">
                <a:solidFill>
                  <a:schemeClr val="accent1"/>
                </a:solidFill>
              </a:rPr>
              <a:t>DEVELOPER</a:t>
            </a:r>
          </a:p>
        </p:txBody>
      </p:sp>
      <p:sp>
        <p:nvSpPr>
          <p:cNvPr id="12" name="TextBox 11">
            <a:extLst>
              <a:ext uri="{FF2B5EF4-FFF2-40B4-BE49-F238E27FC236}">
                <a16:creationId xmlns:a16="http://schemas.microsoft.com/office/drawing/2014/main" id="{530C3EE7-BA39-0D48-A57D-60D7007868EC}"/>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8DB031AE-7D41-584C-8DF3-2A81D348011D}"/>
              </a:ext>
            </a:extLst>
          </p:cNvPr>
          <p:cNvSpPr txBox="1"/>
          <p:nvPr/>
        </p:nvSpPr>
        <p:spPr>
          <a:xfrm>
            <a:off x="2927649" y="3389580"/>
            <a:ext cx="1415131" cy="461665"/>
          </a:xfrm>
          <a:prstGeom prst="rect">
            <a:avLst/>
          </a:prstGeom>
          <a:noFill/>
        </p:spPr>
        <p:txBody>
          <a:bodyPr wrap="none" rtlCol="0">
            <a:spAutoFit/>
          </a:bodyPr>
          <a:lstStyle/>
          <a:p>
            <a:r>
              <a:rPr lang="en-US" sz="2400" dirty="0">
                <a:solidFill>
                  <a:schemeClr val="accent1"/>
                </a:solidFill>
              </a:rPr>
              <a:t>generates</a:t>
            </a:r>
          </a:p>
        </p:txBody>
      </p:sp>
      <p:sp>
        <p:nvSpPr>
          <p:cNvPr id="14" name="TextBox 13">
            <a:extLst>
              <a:ext uri="{FF2B5EF4-FFF2-40B4-BE49-F238E27FC236}">
                <a16:creationId xmlns:a16="http://schemas.microsoft.com/office/drawing/2014/main" id="{390E6DF3-5EE0-F14F-A8EB-B5F48DA91BDA}"/>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5" name="TextBox 14">
            <a:extLst>
              <a:ext uri="{FF2B5EF4-FFF2-40B4-BE49-F238E27FC236}">
                <a16:creationId xmlns:a16="http://schemas.microsoft.com/office/drawing/2014/main" id="{0AD6C07E-C7C7-6B4B-862C-06A66A64949D}"/>
              </a:ext>
            </a:extLst>
          </p:cNvPr>
          <p:cNvSpPr txBox="1"/>
          <p:nvPr/>
        </p:nvSpPr>
        <p:spPr>
          <a:xfrm>
            <a:off x="8247307" y="3389580"/>
            <a:ext cx="1500860" cy="461665"/>
          </a:xfrm>
          <a:prstGeom prst="rect">
            <a:avLst/>
          </a:prstGeom>
          <a:noFill/>
        </p:spPr>
        <p:txBody>
          <a:bodyPr wrap="none" rtlCol="0">
            <a:spAutoFit/>
          </a:bodyPr>
          <a:lstStyle/>
          <a:p>
            <a:r>
              <a:rPr lang="en-US" sz="2400" dirty="0">
                <a:solidFill>
                  <a:schemeClr val="accent1"/>
                </a:solidFill>
              </a:rPr>
              <a:t>helps-with</a:t>
            </a:r>
          </a:p>
        </p:txBody>
      </p:sp>
      <p:cxnSp>
        <p:nvCxnSpPr>
          <p:cNvPr id="16" name="Straight Arrow Connector 15">
            <a:extLst>
              <a:ext uri="{FF2B5EF4-FFF2-40B4-BE49-F238E27FC236}">
                <a16:creationId xmlns:a16="http://schemas.microsoft.com/office/drawing/2014/main" id="{6421E336-71E9-2B46-ACC7-EFB81D26FA64}"/>
              </a:ext>
            </a:extLst>
          </p:cNvPr>
          <p:cNvCxnSpPr>
            <a:cxnSpLocks/>
            <a:stCxn id="7" idx="3"/>
            <a:endCxn id="9"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B4351DE-A09F-2341-BCD8-F73701B9E9CB}"/>
              </a:ext>
            </a:extLst>
          </p:cNvPr>
          <p:cNvCxnSpPr>
            <a:cxnSpLocks/>
            <a:stCxn id="9" idx="6"/>
            <a:endCxn id="8"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41064D-F6E9-874F-AD61-C59F8631D483}"/>
              </a:ext>
            </a:extLst>
          </p:cNvPr>
          <p:cNvCxnSpPr>
            <a:cxnSpLocks/>
            <a:stCxn id="8"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19" name="Footer Placeholder 4">
            <a:extLst>
              <a:ext uri="{FF2B5EF4-FFF2-40B4-BE49-F238E27FC236}">
                <a16:creationId xmlns:a16="http://schemas.microsoft.com/office/drawing/2014/main" id="{58F1006F-DDAB-2644-8B72-92449B579C8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3C02BA49-81F6-BD45-AE4E-078F1D6DD218}"/>
              </a:ext>
            </a:extLst>
          </p:cNvPr>
          <p:cNvGrpSpPr/>
          <p:nvPr/>
        </p:nvGrpSpPr>
        <p:grpSpPr>
          <a:xfrm>
            <a:off x="1907232" y="4797291"/>
            <a:ext cx="586408" cy="769441"/>
            <a:chOff x="383232" y="4797290"/>
            <a:chExt cx="586408" cy="769441"/>
          </a:xfrm>
        </p:grpSpPr>
        <p:sp>
          <p:nvSpPr>
            <p:cNvPr id="20" name="文字方塊 14">
              <a:extLst>
                <a:ext uri="{FF2B5EF4-FFF2-40B4-BE49-F238E27FC236}">
                  <a16:creationId xmlns:a16="http://schemas.microsoft.com/office/drawing/2014/main" id="{3ACCBD5F-D467-224A-A925-66F33BCE9D67}"/>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21" name="Oval 20">
              <a:extLst>
                <a:ext uri="{FF2B5EF4-FFF2-40B4-BE49-F238E27FC236}">
                  <a16:creationId xmlns:a16="http://schemas.microsoft.com/office/drawing/2014/main" id="{D4F5D2EE-B76D-E042-AE83-370A61FB7A3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34496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6FE07-1693-614F-9C3E-80473132B9CB}"/>
              </a:ext>
            </a:extLst>
          </p:cNvPr>
          <p:cNvSpPr>
            <a:spLocks noGrp="1"/>
          </p:cNvSpPr>
          <p:nvPr>
            <p:ph idx="1"/>
          </p:nvPr>
        </p:nvSpPr>
        <p:spPr>
          <a:xfrm>
            <a:off x="699247" y="1196753"/>
            <a:ext cx="10784541" cy="5029235"/>
          </a:xfrm>
        </p:spPr>
        <p:txBody>
          <a:bodyPr>
            <a:noAutofit/>
          </a:bodyPr>
          <a:lstStyle/>
          <a:p>
            <a:r>
              <a:rPr lang="en-US" sz="2600" b="0" dirty="0"/>
              <a:t>The starting point for the software development is a set of ‘</a:t>
            </a:r>
            <a:r>
              <a:rPr lang="en-US" sz="2600" b="0" dirty="0">
                <a:solidFill>
                  <a:srgbClr val="C00000"/>
                </a:solidFill>
              </a:rPr>
              <a:t>software requirements</a:t>
            </a:r>
            <a:r>
              <a:rPr lang="en-US" sz="2600" b="0" dirty="0"/>
              <a:t>’ that are owned by an external client and which set out what they want a software system to do to support their business processes.</a:t>
            </a:r>
          </a:p>
          <a:p>
            <a:r>
              <a:rPr lang="en-US" sz="2600" b="0" dirty="0"/>
              <a:t>The software is developed by a software company (the contractor) who </a:t>
            </a:r>
            <a:r>
              <a:rPr lang="en-US" sz="2600" b="0" dirty="0">
                <a:solidFill>
                  <a:srgbClr val="C00000"/>
                </a:solidFill>
              </a:rPr>
              <a:t>design and implement a system </a:t>
            </a:r>
            <a:r>
              <a:rPr lang="en-US" sz="2600" b="0" dirty="0"/>
              <a:t>that delivers functionality to meet the requirements.</a:t>
            </a:r>
          </a:p>
          <a:p>
            <a:r>
              <a:rPr lang="en-US" sz="2600" b="0" dirty="0"/>
              <a:t>The customer may change the requirements at any time in response to business changes (they usually do). The contractor must change the software to reflect these requirements changes.</a:t>
            </a:r>
          </a:p>
          <a:p>
            <a:r>
              <a:rPr lang="en-US" sz="2600" b="0" dirty="0"/>
              <a:t>Custom software usually has a long-lifetime (10 years or more) and it must be supported over that lifetime.</a:t>
            </a:r>
          </a:p>
          <a:p>
            <a:endParaRPr lang="en-US" sz="2600" b="0" dirty="0"/>
          </a:p>
          <a:p>
            <a:endParaRPr lang="en-US" sz="2600" b="0" dirty="0"/>
          </a:p>
        </p:txBody>
      </p:sp>
      <p:sp>
        <p:nvSpPr>
          <p:cNvPr id="4" name="Slide Number Placeholder 3">
            <a:extLst>
              <a:ext uri="{FF2B5EF4-FFF2-40B4-BE49-F238E27FC236}">
                <a16:creationId xmlns:a16="http://schemas.microsoft.com/office/drawing/2014/main" id="{67B6087E-3355-9840-A4CA-25B4103FE5E5}"/>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7" name="Title 1">
            <a:extLst>
              <a:ext uri="{FF2B5EF4-FFF2-40B4-BE49-F238E27FC236}">
                <a16:creationId xmlns:a16="http://schemas.microsoft.com/office/drawing/2014/main" id="{0D3EC159-9826-7E4F-A2E3-7F737308BEFB}"/>
              </a:ext>
            </a:extLst>
          </p:cNvPr>
          <p:cNvSpPr>
            <a:spLocks noGrp="1"/>
          </p:cNvSpPr>
          <p:nvPr>
            <p:ph type="title"/>
          </p:nvPr>
        </p:nvSpPr>
        <p:spPr>
          <a:xfrm>
            <a:off x="1775520" y="116632"/>
            <a:ext cx="8654550" cy="844798"/>
          </a:xfrm>
        </p:spPr>
        <p:txBody>
          <a:bodyPr>
            <a:normAutofit fontScale="90000"/>
          </a:bodyPr>
          <a:lstStyle/>
          <a:p>
            <a:r>
              <a:rPr lang="en-US" dirty="0">
                <a:solidFill>
                  <a:srgbClr val="C00000"/>
                </a:solidFill>
              </a:rPr>
              <a:t>Project-based</a:t>
            </a:r>
            <a:r>
              <a:rPr lang="en-US" dirty="0">
                <a:solidFill>
                  <a:schemeClr val="tx2"/>
                </a:solidFill>
              </a:rPr>
              <a:t> </a:t>
            </a:r>
            <a:r>
              <a:rPr lang="en-US" dirty="0">
                <a:solidFill>
                  <a:schemeClr val="accent1"/>
                </a:solidFill>
              </a:rPr>
              <a:t>software engineering</a:t>
            </a:r>
          </a:p>
        </p:txBody>
      </p:sp>
      <p:sp>
        <p:nvSpPr>
          <p:cNvPr id="8" name="Footer Placeholder 4">
            <a:extLst>
              <a:ext uri="{FF2B5EF4-FFF2-40B4-BE49-F238E27FC236}">
                <a16:creationId xmlns:a16="http://schemas.microsoft.com/office/drawing/2014/main" id="{DEDFB081-4831-0140-800A-D35B6E19281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111565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rgbClr val="C00000"/>
                </a:solidFill>
              </a:rPr>
              <a:t>Product</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Opportunity</a:t>
            </a:r>
          </a:p>
        </p:txBody>
      </p:sp>
      <p:sp>
        <p:nvSpPr>
          <p:cNvPr id="9" name="Oval 8">
            <a:extLst>
              <a:ext uri="{FF2B5EF4-FFF2-40B4-BE49-F238E27FC236}">
                <a16:creationId xmlns:a16="http://schemas.microsoft.com/office/drawing/2014/main" id="{A7D76207-EC3E-5C4E-8E26-4503441C05FC}"/>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10" name="Oval 9">
            <a:extLst>
              <a:ext uri="{FF2B5EF4-FFF2-40B4-BE49-F238E27FC236}">
                <a16:creationId xmlns:a16="http://schemas.microsoft.com/office/drawing/2014/main" id="{4CD29FF6-00EF-2C43-BF23-36251C892A03}"/>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features</a:t>
            </a:r>
          </a:p>
        </p:txBody>
      </p:sp>
      <p:sp>
        <p:nvSpPr>
          <p:cNvPr id="12" name="TextBox 11">
            <a:extLst>
              <a:ext uri="{FF2B5EF4-FFF2-40B4-BE49-F238E27FC236}">
                <a16:creationId xmlns:a16="http://schemas.microsoft.com/office/drawing/2014/main" id="{4422BC15-F569-0E41-8FCB-F870D3CAF143}"/>
              </a:ext>
            </a:extLst>
          </p:cNvPr>
          <p:cNvSpPr txBox="1"/>
          <p:nvPr/>
        </p:nvSpPr>
        <p:spPr>
          <a:xfrm>
            <a:off x="5231905" y="1196753"/>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5A058A7E-1AAA-984F-948E-33991B5CBCAD}"/>
              </a:ext>
            </a:extLst>
          </p:cNvPr>
          <p:cNvSpPr txBox="1"/>
          <p:nvPr/>
        </p:nvSpPr>
        <p:spPr>
          <a:xfrm>
            <a:off x="2805274" y="5974868"/>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4" name="TextBox 13">
            <a:extLst>
              <a:ext uri="{FF2B5EF4-FFF2-40B4-BE49-F238E27FC236}">
                <a16:creationId xmlns:a16="http://schemas.microsoft.com/office/drawing/2014/main" id="{02AE4414-B7C8-BE4B-B745-8195D9529253}"/>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5" name="TextBox 14">
            <a:extLst>
              <a:ext uri="{FF2B5EF4-FFF2-40B4-BE49-F238E27FC236}">
                <a16:creationId xmlns:a16="http://schemas.microsoft.com/office/drawing/2014/main" id="{F4A579CF-B6AC-634C-A30C-BB83139AE88A}"/>
              </a:ext>
            </a:extLst>
          </p:cNvPr>
          <p:cNvSpPr txBox="1"/>
          <p:nvPr/>
        </p:nvSpPr>
        <p:spPr>
          <a:xfrm>
            <a:off x="3287689" y="3389580"/>
            <a:ext cx="1147237" cy="461665"/>
          </a:xfrm>
          <a:prstGeom prst="rect">
            <a:avLst/>
          </a:prstGeom>
          <a:noFill/>
        </p:spPr>
        <p:txBody>
          <a:bodyPr wrap="none" rtlCol="0">
            <a:spAutoFit/>
          </a:bodyPr>
          <a:lstStyle/>
          <a:p>
            <a:r>
              <a:rPr lang="en-US" sz="2400" dirty="0">
                <a:solidFill>
                  <a:schemeClr val="accent1"/>
                </a:solidFill>
              </a:rPr>
              <a:t>inspires</a:t>
            </a:r>
          </a:p>
        </p:txBody>
      </p:sp>
      <p:sp>
        <p:nvSpPr>
          <p:cNvPr id="16" name="TextBox 15">
            <a:extLst>
              <a:ext uri="{FF2B5EF4-FFF2-40B4-BE49-F238E27FC236}">
                <a16:creationId xmlns:a16="http://schemas.microsoft.com/office/drawing/2014/main" id="{3EF88423-15EF-9441-8745-C546088A3E39}"/>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7" name="TextBox 16">
            <a:extLst>
              <a:ext uri="{FF2B5EF4-FFF2-40B4-BE49-F238E27FC236}">
                <a16:creationId xmlns:a16="http://schemas.microsoft.com/office/drawing/2014/main" id="{DA1B8A5A-3A21-EC46-A0BD-A74B23D825E2}"/>
              </a:ext>
            </a:extLst>
          </p:cNvPr>
          <p:cNvSpPr txBox="1"/>
          <p:nvPr/>
        </p:nvSpPr>
        <p:spPr>
          <a:xfrm>
            <a:off x="8247307" y="3389580"/>
            <a:ext cx="1119474" cy="461665"/>
          </a:xfrm>
          <a:prstGeom prst="rect">
            <a:avLst/>
          </a:prstGeom>
          <a:noFill/>
        </p:spPr>
        <p:txBody>
          <a:bodyPr wrap="none" rtlCol="0">
            <a:spAutoFit/>
          </a:bodyPr>
          <a:lstStyle/>
          <a:p>
            <a:r>
              <a:rPr lang="en-US" sz="2400" dirty="0">
                <a:solidFill>
                  <a:schemeClr val="accent1"/>
                </a:solidFill>
              </a:rPr>
              <a:t>realizes</a:t>
            </a:r>
          </a:p>
        </p:txBody>
      </p:sp>
      <p:cxnSp>
        <p:nvCxnSpPr>
          <p:cNvPr id="21" name="Straight Arrow Connector 20">
            <a:extLst>
              <a:ext uri="{FF2B5EF4-FFF2-40B4-BE49-F238E27FC236}">
                <a16:creationId xmlns:a16="http://schemas.microsoft.com/office/drawing/2014/main" id="{DCA90CE1-8CB5-5941-9DCD-63539040AEF2}"/>
              </a:ext>
            </a:extLst>
          </p:cNvPr>
          <p:cNvCxnSpPr>
            <a:cxnSpLocks/>
            <a:stCxn id="8" idx="3"/>
            <a:endCxn id="10"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BE37E0E-96A9-4C48-9E01-AE313509497C}"/>
              </a:ext>
            </a:extLst>
          </p:cNvPr>
          <p:cNvCxnSpPr>
            <a:cxnSpLocks/>
            <a:stCxn id="10" idx="6"/>
            <a:endCxn id="9"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FA67944-96C3-8C48-8F4D-1CD760919879}"/>
              </a:ext>
            </a:extLst>
          </p:cNvPr>
          <p:cNvCxnSpPr>
            <a:cxnSpLocks/>
            <a:stCxn id="9"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A8B48951-791E-AA44-A04E-097AE7B3BE58}"/>
              </a:ext>
            </a:extLst>
          </p:cNvPr>
          <p:cNvGrpSpPr/>
          <p:nvPr/>
        </p:nvGrpSpPr>
        <p:grpSpPr>
          <a:xfrm>
            <a:off x="4130818" y="1947858"/>
            <a:ext cx="586408" cy="769441"/>
            <a:chOff x="383232" y="4797290"/>
            <a:chExt cx="586408" cy="769441"/>
          </a:xfrm>
        </p:grpSpPr>
        <p:sp>
          <p:nvSpPr>
            <p:cNvPr id="40" name="文字方塊 14">
              <a:extLst>
                <a:ext uri="{FF2B5EF4-FFF2-40B4-BE49-F238E27FC236}">
                  <a16:creationId xmlns:a16="http://schemas.microsoft.com/office/drawing/2014/main" id="{0130F48C-E365-C44E-8449-CA365E3EF1ED}"/>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41" name="Oval 40">
              <a:extLst>
                <a:ext uri="{FF2B5EF4-FFF2-40B4-BE49-F238E27FC236}">
                  <a16:creationId xmlns:a16="http://schemas.microsoft.com/office/drawing/2014/main" id="{C6E94A96-BCC7-0143-B15F-A7326F67055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896676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6FE07-1693-614F-9C3E-80473132B9CB}"/>
              </a:ext>
            </a:extLst>
          </p:cNvPr>
          <p:cNvSpPr>
            <a:spLocks noGrp="1"/>
          </p:cNvSpPr>
          <p:nvPr>
            <p:ph idx="1"/>
          </p:nvPr>
        </p:nvSpPr>
        <p:spPr>
          <a:xfrm>
            <a:off x="887506" y="1196753"/>
            <a:ext cx="10381130" cy="5323111"/>
          </a:xfrm>
        </p:spPr>
        <p:txBody>
          <a:bodyPr/>
          <a:lstStyle/>
          <a:p>
            <a:r>
              <a:rPr lang="en-US" sz="2400" b="0" dirty="0"/>
              <a:t>The starting point for product development is a </a:t>
            </a:r>
            <a:r>
              <a:rPr lang="en-US" sz="2400" b="0" dirty="0">
                <a:solidFill>
                  <a:srgbClr val="C00000"/>
                </a:solidFill>
              </a:rPr>
              <a:t>business opportunit</a:t>
            </a:r>
            <a:r>
              <a:rPr lang="en-US" sz="2400" b="0" dirty="0"/>
              <a:t>y that is identified by individuals or a company. </a:t>
            </a:r>
            <a:br>
              <a:rPr lang="en-US" sz="2400" b="0" dirty="0"/>
            </a:br>
            <a:r>
              <a:rPr lang="en-US" sz="2400" b="0" dirty="0"/>
              <a:t>They develop a software product to take advantage of this opportunity and sell this to customers.</a:t>
            </a:r>
          </a:p>
          <a:p>
            <a:r>
              <a:rPr lang="en-US" sz="2400" b="0" dirty="0"/>
              <a:t>The company who identified the opportunity </a:t>
            </a:r>
            <a:r>
              <a:rPr lang="en-US" sz="2400" b="0" dirty="0">
                <a:solidFill>
                  <a:srgbClr val="C00000"/>
                </a:solidFill>
              </a:rPr>
              <a:t>design and implement a set of software features</a:t>
            </a:r>
            <a:r>
              <a:rPr lang="en-US" sz="2400" b="0" dirty="0"/>
              <a:t> that realize the opportunity and that will be useful to customers.</a:t>
            </a:r>
          </a:p>
          <a:p>
            <a:r>
              <a:rPr lang="en-US" sz="2400" b="0" dirty="0"/>
              <a:t>The software development company are responsible for deciding on the development timescale, what features to include and when the product should change. </a:t>
            </a:r>
          </a:p>
          <a:p>
            <a:r>
              <a:rPr lang="en-US" sz="2400" b="0" dirty="0"/>
              <a:t>Rapid delivery of software products is essential to capture the market for that type of product.</a:t>
            </a:r>
          </a:p>
          <a:p>
            <a:endParaRPr lang="en-US" sz="2400" b="0" dirty="0"/>
          </a:p>
          <a:p>
            <a:endParaRPr lang="en-US" sz="2400" b="0" dirty="0"/>
          </a:p>
          <a:p>
            <a:endParaRPr lang="en-US" sz="2400" b="0" dirty="0"/>
          </a:p>
        </p:txBody>
      </p:sp>
      <p:sp>
        <p:nvSpPr>
          <p:cNvPr id="4" name="Slide Number Placeholder 3">
            <a:extLst>
              <a:ext uri="{FF2B5EF4-FFF2-40B4-BE49-F238E27FC236}">
                <a16:creationId xmlns:a16="http://schemas.microsoft.com/office/drawing/2014/main" id="{67B6087E-3355-9840-A4CA-25B4103FE5E5}"/>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5" name="Footer Placeholder 4">
            <a:extLst>
              <a:ext uri="{FF2B5EF4-FFF2-40B4-BE49-F238E27FC236}">
                <a16:creationId xmlns:a16="http://schemas.microsoft.com/office/drawing/2014/main" id="{8B30DE0F-BFC0-5548-9B57-AA1975EAC0F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3C2E55F6-EB5D-364E-9B8B-E46AA9288DCE}"/>
              </a:ext>
            </a:extLst>
          </p:cNvPr>
          <p:cNvSpPr>
            <a:spLocks noGrp="1"/>
          </p:cNvSpPr>
          <p:nvPr>
            <p:ph type="title"/>
          </p:nvPr>
        </p:nvSpPr>
        <p:spPr>
          <a:xfrm>
            <a:off x="2013450" y="260648"/>
            <a:ext cx="8229600" cy="792088"/>
          </a:xfrm>
        </p:spPr>
        <p:txBody>
          <a:bodyPr>
            <a:normAutofit fontScale="90000"/>
          </a:bodyPr>
          <a:lstStyle/>
          <a:p>
            <a:r>
              <a:rPr lang="en-US" dirty="0">
                <a:solidFill>
                  <a:srgbClr val="C00000"/>
                </a:solidFill>
              </a:rPr>
              <a:t>Product</a:t>
            </a:r>
            <a:r>
              <a:rPr lang="en-US" dirty="0">
                <a:solidFill>
                  <a:schemeClr val="tx2"/>
                </a:solidFill>
              </a:rPr>
              <a:t> </a:t>
            </a:r>
            <a:r>
              <a:rPr lang="en-US" dirty="0">
                <a:solidFill>
                  <a:schemeClr val="accent1"/>
                </a:solidFill>
              </a:rPr>
              <a:t>software engineering</a:t>
            </a:r>
          </a:p>
        </p:txBody>
      </p:sp>
    </p:spTree>
    <p:extLst>
      <p:ext uri="{BB962C8B-B14F-4D97-AF65-F5344CB8AC3E}">
        <p14:creationId xmlns:p14="http://schemas.microsoft.com/office/powerpoint/2010/main" val="2898147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t>1   2023/02/22   Introduction to Software Engineering</a:t>
            </a:r>
          </a:p>
          <a:p>
            <a:pPr marL="0" indent="0">
              <a:buNone/>
            </a:pPr>
            <a:r>
              <a:rPr lang="en-US" sz="2800" dirty="0">
                <a:solidFill>
                  <a:srgbClr val="C00000"/>
                </a:solidFill>
              </a:rPr>
              <a:t>2   2023/03/01   Software Products and Project Management: </a:t>
            </a:r>
            <a:br>
              <a:rPr lang="en-US" sz="2800" dirty="0">
                <a:solidFill>
                  <a:srgbClr val="C00000"/>
                </a:solidFill>
              </a:rPr>
            </a:br>
            <a:r>
              <a:rPr lang="en-US" sz="2800" dirty="0">
                <a:solidFill>
                  <a:srgbClr val="C00000"/>
                </a:solidFill>
              </a:rPr>
              <a:t>                              Software product management and prototyping</a:t>
            </a:r>
          </a:p>
          <a:p>
            <a:pPr marL="0" indent="0">
              <a:buNone/>
            </a:pPr>
            <a:r>
              <a:rPr lang="en-US" sz="2800" dirty="0"/>
              <a:t>3   2023/03/08   Agile Software Engineering: </a:t>
            </a:r>
            <a:br>
              <a:rPr lang="en-US" sz="2800" dirty="0"/>
            </a:br>
            <a:r>
              <a:rPr lang="en-US" sz="2800" dirty="0"/>
              <a:t>                              Agile methods, Scrum, and Extreme Programming</a:t>
            </a:r>
          </a:p>
          <a:p>
            <a:pPr marL="0" indent="0">
              <a:buNone/>
            </a:pPr>
            <a:r>
              <a:rPr lang="en-US" sz="2800" dirty="0"/>
              <a:t>4   2023/03/15   Features, Scenarios, and Stories</a:t>
            </a:r>
          </a:p>
          <a:p>
            <a:pPr marL="0" indent="0">
              <a:buNone/>
            </a:pPr>
            <a:r>
              <a:rPr lang="en-US" sz="2800" dirty="0">
                <a:solidFill>
                  <a:srgbClr val="7030A0"/>
                </a:solidFill>
              </a:rPr>
              <a:t>5   2023/03/22   Case Study on Software Engineering I</a:t>
            </a:r>
          </a:p>
          <a:p>
            <a:pPr marL="0" indent="0">
              <a:buNone/>
            </a:pPr>
            <a:r>
              <a:rPr lang="en-US" sz="2800" dirty="0"/>
              <a:t>6   2023/03/29   Software Architecture: Architectural design, </a:t>
            </a:r>
            <a:br>
              <a:rPr lang="en-US" sz="2800" dirty="0"/>
            </a:br>
            <a:r>
              <a:rPr lang="en-US" sz="2800" dirty="0"/>
              <a:t>                              System decomposition, and Distribution architecture</a:t>
            </a:r>
          </a:p>
          <a:p>
            <a:endParaRPr lang="en-US" dirty="0"/>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2</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2376408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chemeClr val="accent1"/>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a:stCxn id="27" idx="0"/>
            <a:endCxn id="22" idx="2"/>
          </p:cNvCxnSpPr>
          <p:nvPr/>
        </p:nvCxnSpPr>
        <p:spPr>
          <a:xfrm flipV="1">
            <a:off x="3215680" y="3741938"/>
            <a:ext cx="0"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2090566" y="249289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Product functionality</a:t>
            </a:r>
          </a:p>
          <a:p>
            <a:pPr algn="ctr">
              <a:defRPr/>
            </a:pPr>
            <a:r>
              <a:rPr lang="en-US" sz="1700" dirty="0"/>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1910546" y="1689397"/>
            <a:ext cx="2610268" cy="400110"/>
          </a:xfrm>
          <a:prstGeom prst="rect">
            <a:avLst/>
          </a:prstGeom>
          <a:noFill/>
        </p:spPr>
        <p:txBody>
          <a:bodyPr wrap="square" rtlCol="0">
            <a:spAutoFit/>
          </a:bodyPr>
          <a:lstStyle/>
          <a:p>
            <a:pPr algn="ctr"/>
            <a:r>
              <a:rPr lang="en-US" sz="2000" b="1"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4792997" y="1689397"/>
            <a:ext cx="2610268" cy="400110"/>
          </a:xfrm>
          <a:prstGeom prst="rect">
            <a:avLst/>
          </a:prstGeom>
          <a:noFill/>
        </p:spPr>
        <p:txBody>
          <a:bodyPr wrap="square" rtlCol="0">
            <a:spAutoFit/>
          </a:bodyPr>
          <a:lstStyle/>
          <a:p>
            <a:pPr algn="ctr"/>
            <a:r>
              <a:rPr lang="en-US" sz="2000" b="1"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2090566" y="465313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1910546" y="2115348"/>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1910546" y="6021289"/>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V="1">
            <a:off x="6098131" y="3748035"/>
            <a:ext cx="0"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4973017" y="249899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Partial functionality</a:t>
            </a:r>
          </a:p>
          <a:p>
            <a:pPr algn="ctr">
              <a:defRPr/>
            </a:pPr>
            <a:r>
              <a:rPr lang="en-US" sz="1700" dirty="0"/>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4973017" y="465923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Additional functionality</a:t>
            </a:r>
          </a:p>
          <a:p>
            <a:pPr algn="ctr">
              <a:defRPr/>
            </a:pPr>
            <a:r>
              <a:rPr lang="en-US" sz="1700" dirty="0"/>
              <a:t>User data backups</a:t>
            </a:r>
          </a:p>
          <a:p>
            <a:pPr algn="ctr">
              <a:defRPr/>
            </a:pPr>
            <a:r>
              <a:rPr lang="en-US" sz="1700" dirty="0"/>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4792997" y="2121445"/>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4792997" y="6027386"/>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7608168" y="1706906"/>
            <a:ext cx="2610268" cy="400110"/>
          </a:xfrm>
          <a:prstGeom prst="rect">
            <a:avLst/>
          </a:prstGeom>
          <a:noFill/>
        </p:spPr>
        <p:txBody>
          <a:bodyPr wrap="square" rtlCol="0">
            <a:spAutoFit/>
          </a:bodyPr>
          <a:lstStyle/>
          <a:p>
            <a:pPr algn="ctr"/>
            <a:r>
              <a:rPr lang="en-US" sz="2000" b="1"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8893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7788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7788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functionality</a:t>
            </a:r>
          </a:p>
          <a:p>
            <a:pPr algn="ctr">
              <a:defRPr/>
            </a:pPr>
            <a:r>
              <a:rPr lang="en-US" sz="1700" dirty="0"/>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7608168" y="213895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7608168" y="6044895"/>
            <a:ext cx="2610268" cy="353943"/>
          </a:xfrm>
          <a:prstGeom prst="rect">
            <a:avLst/>
          </a:prstGeom>
          <a:noFill/>
        </p:spPr>
        <p:txBody>
          <a:bodyPr wrap="square" rtlCol="0">
            <a:spAutoFit/>
          </a:bodyPr>
          <a:lstStyle/>
          <a:p>
            <a:pPr algn="ctr"/>
            <a:r>
              <a:rPr lang="en-US" sz="1700" dirty="0">
                <a:solidFill>
                  <a:schemeClr val="tx2"/>
                </a:solidFill>
              </a:rPr>
              <a:t>Vendor’s servers</a:t>
            </a:r>
          </a:p>
        </p:txBody>
      </p:sp>
    </p:spTree>
    <p:extLst>
      <p:ext uri="{BB962C8B-B14F-4D97-AF65-F5344CB8AC3E}">
        <p14:creationId xmlns:p14="http://schemas.microsoft.com/office/powerpoint/2010/main" val="1962284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030924"/>
          </a:xfrm>
        </p:spPr>
        <p:txBody>
          <a:bodyPr/>
          <a:lstStyle/>
          <a:p>
            <a:r>
              <a:rPr lang="en-US" dirty="0">
                <a:solidFill>
                  <a:schemeClr val="accent1"/>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183044"/>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6142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6835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4901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3701318" y="1730396"/>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3701318" y="1730396"/>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3701318" y="1730396"/>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5214894" y="908721"/>
            <a:ext cx="1961226" cy="174386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3227858" y="4718017"/>
            <a:ext cx="1961226" cy="1743869"/>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7176120" y="4797153"/>
            <a:ext cx="1961226" cy="1743869"/>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18406389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391588"/>
          </a:xfrm>
        </p:spPr>
        <p:txBody>
          <a:bodyPr>
            <a:normAutofit fontScale="90000"/>
          </a:bodyPr>
          <a:lstStyle/>
          <a:p>
            <a:r>
              <a:rPr lang="en-US" dirty="0">
                <a:solidFill>
                  <a:schemeClr val="accent1"/>
                </a:solidFill>
              </a:rPr>
              <a:t>Technical interactions of </a:t>
            </a:r>
            <a:br>
              <a:rPr lang="en-US" dirty="0">
                <a:solidFill>
                  <a:schemeClr val="accent1"/>
                </a:solidFill>
              </a:rPr>
            </a:br>
            <a:r>
              <a:rPr lang="en-US" dirty="0">
                <a:solidFill>
                  <a:schemeClr val="accent1"/>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095359"/>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6136574"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2495601"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5161166" y="1517236"/>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Product </a:t>
            </a:r>
            <a:br>
              <a:rPr lang="en-US" sz="2200" dirty="0"/>
            </a:br>
            <a:r>
              <a:rPr lang="en-US" sz="2200" dirty="0"/>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2527643"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Acceptance </a:t>
            </a:r>
            <a:br>
              <a:rPr lang="en-US" sz="2200" dirty="0"/>
            </a:br>
            <a:r>
              <a:rPr lang="en-US" sz="2200" dirty="0"/>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5238828" y="5368714"/>
            <a:ext cx="1807402" cy="1157183"/>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a:t>
            </a:r>
            <a:br>
              <a:rPr lang="en-US" sz="2200" dirty="0"/>
            </a:br>
            <a:r>
              <a:rPr lang="en-US" sz="2200" dirty="0"/>
              <a:t>interface </a:t>
            </a:r>
            <a:br>
              <a:rPr lang="en-US" sz="2200" dirty="0"/>
            </a:br>
            <a:r>
              <a:rPr lang="en-US" sz="2200" dirty="0"/>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7733672" y="4365104"/>
            <a:ext cx="1962729" cy="1017670"/>
          </a:xfrm>
          <a:prstGeom prst="roundRect">
            <a:avLst>
              <a:gd name="adj" fmla="val 7883"/>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Customer </a:t>
            </a:r>
            <a:br>
              <a:rPr lang="en-US" sz="2200" dirty="0"/>
            </a:br>
            <a:r>
              <a:rPr lang="en-US" sz="2200" dirty="0"/>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7733672" y="2564904"/>
            <a:ext cx="1962729" cy="1017670"/>
          </a:xfrm>
          <a:prstGeom prst="roundRect">
            <a:avLst>
              <a:gd name="adj" fmla="val 7883"/>
            </a:avLst>
          </a:prstGeom>
          <a:solidFill>
            <a:schemeClr val="accent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t>User stories </a:t>
            </a:r>
            <a:br>
              <a:rPr lang="en-US" sz="2200" dirty="0"/>
            </a:br>
            <a:r>
              <a:rPr lang="en-US" sz="2200" dirty="0"/>
              <a:t> and </a:t>
            </a:r>
            <a:br>
              <a:rPr lang="en-US" sz="2200" dirty="0"/>
            </a:br>
            <a:r>
              <a:rPr lang="en-US" sz="2200" dirty="0"/>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6124661"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4458329" y="3073740"/>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4490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6835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6835927" y="3073740"/>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60124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631505" y="188640"/>
            <a:ext cx="8929563" cy="1143000"/>
          </a:xfrm>
        </p:spPr>
        <p:txBody>
          <a:bodyPr>
            <a:normAutofit fontScale="90000"/>
          </a:bodyPr>
          <a:lstStyle/>
          <a:p>
            <a:r>
              <a:rPr lang="en-US" dirty="0">
                <a:solidFill>
                  <a:schemeClr val="accent1"/>
                </a:solidFill>
              </a:rPr>
              <a:t>Software Development Life Cycle </a:t>
            </a:r>
            <a:r>
              <a:rPr lang="en-US" sz="2400" dirty="0">
                <a:solidFill>
                  <a:schemeClr val="accent1"/>
                </a:solidFill>
              </a:rPr>
              <a:t>(SDLC)</a:t>
            </a:r>
            <a:br>
              <a:rPr lang="en-US" dirty="0">
                <a:solidFill>
                  <a:schemeClr val="accent1"/>
                </a:solidFill>
              </a:rPr>
            </a:br>
            <a:r>
              <a:rPr lang="en-US" dirty="0">
                <a:solidFill>
                  <a:schemeClr val="accent1"/>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1795190" y="1670020"/>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3495174" y="266375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5084522" y="3667005"/>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6701745" y="4590107"/>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8256240" y="55926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3603929" y="2100362"/>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5303913"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6893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8510483" y="5020449"/>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7606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5988891" y="4527689"/>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4399545"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2699561" y="2530704"/>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6819929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2063553" y="142925"/>
            <a:ext cx="8388003" cy="1143000"/>
          </a:xfrm>
        </p:spPr>
        <p:txBody>
          <a:bodyPr>
            <a:normAutofit fontScale="90000"/>
          </a:bodyPr>
          <a:lstStyle/>
          <a:p>
            <a:r>
              <a:rPr lang="en-US" dirty="0">
                <a:solidFill>
                  <a:schemeClr val="accent1"/>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5150856" y="2264252"/>
            <a:ext cx="1584176" cy="720080"/>
          </a:xfrm>
          <a:prstGeom prst="roundRect">
            <a:avLst>
              <a:gd name="adj" fmla="val 9274"/>
            </a:avLst>
          </a:prstGeom>
          <a:solidFill>
            <a:schemeClr val="accent6">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2567608"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7412527" y="2193952"/>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3732208"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Requirements </a:t>
            </a:r>
            <a:br>
              <a:rPr lang="en-US" dirty="0"/>
            </a:br>
            <a:r>
              <a:rPr lang="en-US" dirty="0"/>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6705545" y="494116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5015880" y="4437112"/>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3863752" y="4589512"/>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3431402" y="1790650"/>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7998898"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3143673"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4376346" y="2624293"/>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6735033" y="2624293"/>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2251203" y="4514602"/>
            <a:ext cx="2589941"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1795706" y="1340769"/>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4037341" y="3645025"/>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1775521" y="1360836"/>
            <a:ext cx="8568951" cy="2721207"/>
          </a:xfrm>
          <a:prstGeom prst="roundRect">
            <a:avLst>
              <a:gd name="adj" fmla="val 3436"/>
            </a:avLst>
          </a:prstGeom>
          <a:noFill/>
          <a:ln w="38100">
            <a:solidFill>
              <a:schemeClr val="accent5">
                <a:lumMod val="75000"/>
              </a:schemeClr>
            </a:solidFill>
            <a:prstDash val="dash"/>
            <a:round/>
            <a:headEnd/>
            <a:tailEnd/>
          </a:ln>
          <a:effectLst/>
        </p:spPr>
        <p:txBody>
          <a:bodyPr lIns="0" tIns="0" rIns="0" bIns="0" anchor="ctr"/>
          <a:lstStyle/>
          <a:p>
            <a:pPr algn="ctr">
              <a:defRPr/>
            </a:pPr>
            <a:endParaRPr lang="en-US" dirty="0"/>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1795706" y="4240254"/>
            <a:ext cx="8568951" cy="2279610"/>
          </a:xfrm>
          <a:prstGeom prst="roundRect">
            <a:avLst>
              <a:gd name="adj" fmla="val 3436"/>
            </a:avLst>
          </a:prstGeom>
          <a:noFill/>
          <a:ln w="38100">
            <a:solidFill>
              <a:schemeClr val="accent2">
                <a:lumMod val="75000"/>
              </a:schemeClr>
            </a:solidFill>
            <a:prstDash val="dash"/>
            <a:round/>
            <a:headEnd/>
            <a:tailEnd/>
          </a:ln>
          <a:effectLst/>
        </p:spPr>
        <p:txBody>
          <a:bodyPr lIns="0" tIns="0" rIns="0" bIns="0" anchor="ctr"/>
          <a:lstStyle/>
          <a:p>
            <a:pPr algn="ctr">
              <a:defRPr/>
            </a:pPr>
            <a:endParaRPr lang="en-US" dirty="0"/>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620778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88640"/>
            <a:ext cx="8229600" cy="864096"/>
          </a:xfrm>
        </p:spPr>
        <p:txBody>
          <a:bodyPr/>
          <a:lstStyle/>
          <a:p>
            <a:r>
              <a:rPr lang="en-US" dirty="0">
                <a:solidFill>
                  <a:schemeClr val="accent1"/>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3719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3719736" y="1340769"/>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7464153" y="5149645"/>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3924801" y="5149645"/>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3863752" y="1710221"/>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7940460" y="1764106"/>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5202054"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1760404"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3152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3120810"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3652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8601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5708106" y="1723164"/>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10098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2015912"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359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735530"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455148"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174766"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94383" y="2942946"/>
            <a:ext cx="1343784" cy="918102"/>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79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98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18551"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6325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accent1"/>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1991544"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3647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4223792"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Analyze</a:t>
            </a:r>
          </a:p>
          <a:p>
            <a:pPr algn="ctr">
              <a:defRPr/>
            </a:pPr>
            <a:r>
              <a:rPr lang="en-US" sz="2400" b="1" dirty="0"/>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6456040"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Build</a:t>
            </a:r>
          </a:p>
          <a:p>
            <a:pPr algn="ctr">
              <a:defRPr/>
            </a:pPr>
            <a:r>
              <a:rPr lang="en-US" sz="2400" b="1" dirty="0"/>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8688288" y="3645024"/>
            <a:ext cx="1656184" cy="108012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5879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8112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4511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4308902" y="2719570"/>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6790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6758824" y="2710148"/>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40977794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normAutofit fontScale="90000"/>
          </a:bodyPr>
          <a:lstStyle/>
          <a:p>
            <a:r>
              <a:rPr lang="en-US" dirty="0">
                <a:solidFill>
                  <a:schemeClr val="accent1"/>
                </a:solidFill>
              </a:rPr>
              <a:t>A Life Cycle of </a:t>
            </a:r>
            <a:br>
              <a:rPr lang="en-US" dirty="0">
                <a:solidFill>
                  <a:schemeClr val="accent1"/>
                </a:solidFill>
              </a:rPr>
            </a:br>
            <a:r>
              <a:rPr lang="en-US" dirty="0">
                <a:solidFill>
                  <a:schemeClr val="accent1"/>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1862258" y="2780928"/>
            <a:ext cx="3153623"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5627948" y="2780928"/>
            <a:ext cx="1656184"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7896200" y="2780928"/>
            <a:ext cx="2314600" cy="2520280"/>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5015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7284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7555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81200" y="116632"/>
            <a:ext cx="8229600" cy="1143000"/>
          </a:xfrm>
        </p:spPr>
        <p:txBody>
          <a:bodyPr>
            <a:normAutofit fontScale="90000"/>
          </a:bodyPr>
          <a:lstStyle/>
          <a:p>
            <a:r>
              <a:rPr lang="en-US" dirty="0">
                <a:solidFill>
                  <a:schemeClr val="accent1"/>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184752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3073691"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429985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5526015"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6752177"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7978339"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9204503" y="1969686"/>
            <a:ext cx="1219851" cy="1663684"/>
          </a:xfrm>
          <a:prstGeom prst="roundRect">
            <a:avLst>
              <a:gd name="adj" fmla="val 10737"/>
            </a:avLst>
          </a:prstGeom>
          <a:solidFill>
            <a:schemeClr val="accent5">
              <a:lumMod val="40000"/>
              <a:lumOff val="6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4526635" y="1434042"/>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1873165" y="4251149"/>
            <a:ext cx="1455254"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3328419" y="4251149"/>
            <a:ext cx="119821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4526635" y="4251149"/>
            <a:ext cx="1785388"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6312025" y="4251149"/>
            <a:ext cx="1075835"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7387622" y="4251149"/>
            <a:ext cx="1228659"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8616281" y="4251149"/>
            <a:ext cx="1833710" cy="2268714"/>
          </a:xfrm>
          <a:prstGeom prst="roundRect">
            <a:avLst>
              <a:gd name="adj" fmla="val 10737"/>
            </a:avLst>
          </a:prstGeom>
          <a:solidFill>
            <a:schemeClr val="accent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4776543" y="3762497"/>
            <a:ext cx="2361288" cy="461665"/>
          </a:xfrm>
          <a:prstGeom prst="rect">
            <a:avLst/>
          </a:prstGeom>
          <a:noFill/>
        </p:spPr>
        <p:txBody>
          <a:bodyPr wrap="none" rtlCol="0">
            <a:spAutoFit/>
          </a:bodyPr>
          <a:lstStyle/>
          <a:p>
            <a:pPr algn="ctr"/>
            <a:r>
              <a:rPr lang="en-US" sz="2400" b="1" dirty="0">
                <a:solidFill>
                  <a:schemeClr val="accent2">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2563213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solidFill>
                  <a:schemeClr val="bg1">
                    <a:lumMod val="65000"/>
                  </a:schemeClr>
                </a:solidFill>
              </a:rPr>
              <a:t>7   2023/04/05   Tomb-Sweeping Day (Holiday, No Classes)</a:t>
            </a:r>
          </a:p>
          <a:p>
            <a:pPr marL="0" indent="0">
              <a:buNone/>
            </a:pPr>
            <a:r>
              <a:rPr lang="en-US" sz="2800" dirty="0">
                <a:solidFill>
                  <a:schemeClr val="accent2">
                    <a:lumMod val="75000"/>
                  </a:schemeClr>
                </a:solidFill>
              </a:rPr>
              <a:t>8   2023/04/12   Midterm Project Report</a:t>
            </a:r>
          </a:p>
          <a:p>
            <a:pPr marL="0" indent="0">
              <a:buNone/>
            </a:pPr>
            <a:r>
              <a:rPr lang="en-US" sz="2800" dirty="0"/>
              <a:t>9   2023/04/19   Cloud-Based Software: Virtualization and containers,</a:t>
            </a:r>
            <a:br>
              <a:rPr lang="en-US" sz="2800" dirty="0"/>
            </a:br>
            <a:r>
              <a:rPr lang="en-US" sz="2800" dirty="0"/>
              <a:t>                              Everything as a service, Software as a service</a:t>
            </a:r>
          </a:p>
          <a:p>
            <a:pPr marL="0" indent="0">
              <a:buNone/>
            </a:pPr>
            <a:r>
              <a:rPr lang="en-US" sz="2800" dirty="0"/>
              <a:t>10   2023/04/26   Cloud Computing and Cloud Software Architecture</a:t>
            </a:r>
          </a:p>
          <a:p>
            <a:pPr marL="0" indent="0">
              <a:buNone/>
            </a:pPr>
            <a:r>
              <a:rPr lang="en-US" sz="2800" dirty="0"/>
              <a:t>11   2023/05/03   Microservices Architecture, RESTful services, </a:t>
            </a:r>
            <a:br>
              <a:rPr lang="en-US" sz="2800" dirty="0"/>
            </a:br>
            <a:r>
              <a:rPr lang="en-US" sz="2800" dirty="0"/>
              <a:t>                                 Service deployment</a:t>
            </a:r>
          </a:p>
          <a:p>
            <a:pPr marL="0" indent="0">
              <a:buNone/>
            </a:pPr>
            <a:r>
              <a:rPr lang="en-US" sz="2800" dirty="0">
                <a:solidFill>
                  <a:schemeClr val="accent1"/>
                </a:solidFill>
              </a:rPr>
              <a:t>12   2023/05/10   Security and Privacy; Reliable Programming; </a:t>
            </a:r>
            <a:br>
              <a:rPr lang="en-US" sz="2800" dirty="0">
                <a:solidFill>
                  <a:schemeClr val="accent1"/>
                </a:solidFill>
              </a:rPr>
            </a:br>
            <a:r>
              <a:rPr lang="en-US" sz="2800" dirty="0">
                <a:solidFill>
                  <a:schemeClr val="accent1"/>
                </a:solidFill>
              </a:rPr>
              <a:t>                                Testing: Test-driven development, and Code reviews; </a:t>
            </a:r>
            <a:br>
              <a:rPr lang="en-US" sz="2800" dirty="0">
                <a:solidFill>
                  <a:schemeClr val="accent1"/>
                </a:solidFill>
              </a:rPr>
            </a:br>
            <a:r>
              <a:rPr lang="en-US" sz="2800" dirty="0">
                <a:solidFill>
                  <a:schemeClr val="accent1"/>
                </a:solidFill>
              </a:rPr>
              <a:t>                                DevOps and Code Management: DevOps automation</a:t>
            </a:r>
            <a:endParaRPr lang="en-US" dirty="0">
              <a:solidFill>
                <a:schemeClr val="accent1"/>
              </a:solidFill>
            </a:endParaRP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3</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12943553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1981200" y="56735"/>
            <a:ext cx="8229600" cy="833959"/>
          </a:xfrm>
        </p:spPr>
        <p:txBody>
          <a:bodyPr/>
          <a:lstStyle/>
          <a:p>
            <a:r>
              <a:rPr lang="en-US" dirty="0">
                <a:solidFill>
                  <a:schemeClr val="accent1"/>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5514797" y="2613721"/>
            <a:ext cx="4957831" cy="718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5807968" y="1218432"/>
            <a:ext cx="3436498"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2639617" y="6186984"/>
            <a:ext cx="4066357"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8328248" y="4379234"/>
            <a:ext cx="2262764" cy="16414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2763528" y="3575720"/>
            <a:ext cx="5053290" cy="3674132"/>
          </a:xfrm>
          <a:prstGeom prst="arc">
            <a:avLst>
              <a:gd name="adj1" fmla="val 17032185"/>
              <a:gd name="adj2" fmla="val 2001728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4547257" y="2350028"/>
            <a:ext cx="3056535" cy="3521148"/>
          </a:xfrm>
          <a:prstGeom prst="arc">
            <a:avLst>
              <a:gd name="adj1" fmla="val 2150912"/>
              <a:gd name="adj2" fmla="val 6057485"/>
            </a:avLst>
          </a:prstGeom>
          <a:noFill/>
          <a:ln w="152400">
            <a:solidFill>
              <a:schemeClr val="accent2">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4773109" y="1772817"/>
            <a:ext cx="0" cy="1561445"/>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4974606" y="1972061"/>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3148302" y="3191196"/>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6680679" y="3341104"/>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6702926" y="5564413"/>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1734246" y="436332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3791745" y="1109096"/>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3791745" y="3334262"/>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6305070" y="4386388"/>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3791745" y="5473404"/>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3359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3453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5901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3597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12200628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1772924" y="114414"/>
            <a:ext cx="8718161" cy="797190"/>
          </a:xfrm>
        </p:spPr>
        <p:txBody>
          <a:bodyPr>
            <a:normAutofit fontScale="90000"/>
          </a:bodyPr>
          <a:lstStyle/>
          <a:p>
            <a:r>
              <a:rPr lang="en-US" dirty="0">
                <a:solidFill>
                  <a:schemeClr val="accent1"/>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1991544" y="1484785"/>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1991544" y="2846169"/>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1991544" y="4125627"/>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1991544" y="5418912"/>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6384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8760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5879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8256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895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1991544" y="0"/>
            <a:ext cx="8229600" cy="1143000"/>
          </a:xfrm>
        </p:spPr>
        <p:txBody>
          <a:bodyPr/>
          <a:lstStyle/>
          <a:p>
            <a:r>
              <a:rPr lang="en-US" dirty="0">
                <a:solidFill>
                  <a:schemeClr val="accent1"/>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1991544" y="1484785"/>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1991544" y="2846169"/>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1991544" y="4125627"/>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1991544" y="5418912"/>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4295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6715873"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3431704" y="3183362"/>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3431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3431705"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5879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9464203" y="1607621"/>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9464203" y="2350908"/>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9464203" y="3094195"/>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9464203" y="3837482"/>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9464203" y="4580769"/>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9464203" y="5324056"/>
            <a:ext cx="576065" cy="553217"/>
          </a:xfrm>
          <a:prstGeom prst="roundRect">
            <a:avLst>
              <a:gd name="adj" fmla="val 13021"/>
            </a:avLst>
          </a:prstGeom>
          <a:solidFill>
            <a:schemeClr val="accent5">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9048329" y="5991672"/>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8252914"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8254576" y="2627517"/>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8256240" y="3370804"/>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8229468"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8252914"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8229468" y="4413816"/>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3431705"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17748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0"/>
            <a:ext cx="3960440" cy="1147270"/>
          </a:xfrm>
        </p:spPr>
        <p:txBody>
          <a:bodyPr/>
          <a:lstStyle/>
          <a:p>
            <a:r>
              <a:rPr lang="en-US" dirty="0">
                <a:solidFill>
                  <a:schemeClr val="accent1"/>
                </a:solidFill>
              </a:rPr>
              <a:t>VM</a:t>
            </a:r>
            <a:endParaRPr lang="en-US" sz="3600" dirty="0">
              <a:solidFill>
                <a:schemeClr val="accent1"/>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6671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6671351"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6455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6454614"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6454614"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6454615"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8471552"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21" name="TextBox 20">
            <a:extLst>
              <a:ext uri="{FF2B5EF4-FFF2-40B4-BE49-F238E27FC236}">
                <a16:creationId xmlns:a16="http://schemas.microsoft.com/office/drawing/2014/main" id="{46E7292A-8F47-504C-A606-08F3ECD12EDD}"/>
              </a:ext>
            </a:extLst>
          </p:cNvPr>
          <p:cNvSpPr txBox="1"/>
          <p:nvPr/>
        </p:nvSpPr>
        <p:spPr>
          <a:xfrm>
            <a:off x="649611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8502922" y="1085836"/>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8687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8687575" y="2060848"/>
            <a:ext cx="1368152" cy="919778"/>
          </a:xfrm>
          <a:prstGeom prst="roundRect">
            <a:avLst>
              <a:gd name="adj" fmla="val 3899"/>
            </a:avLst>
          </a:prstGeom>
          <a:solidFill>
            <a:schemeClr val="accent2">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2206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2206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1990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2">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1990118" y="5193863"/>
            <a:ext cx="3816424" cy="541622"/>
          </a:xfrm>
          <a:prstGeom prst="roundRect">
            <a:avLst>
              <a:gd name="adj" fmla="val 3899"/>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1990118" y="5911714"/>
            <a:ext cx="3816424" cy="541622"/>
          </a:xfrm>
          <a:prstGeom prst="roundRect">
            <a:avLst>
              <a:gd name="adj" fmla="val 3899"/>
            </a:avLst>
          </a:prstGeom>
          <a:solidFill>
            <a:schemeClr val="accent6">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1990119"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4223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4223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4007056"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p>
        </p:txBody>
      </p:sp>
      <p:sp>
        <p:nvSpPr>
          <p:cNvPr id="35" name="TextBox 34">
            <a:extLst>
              <a:ext uri="{FF2B5EF4-FFF2-40B4-BE49-F238E27FC236}">
                <a16:creationId xmlns:a16="http://schemas.microsoft.com/office/drawing/2014/main" id="{90A0AB8D-F128-B74A-9435-751BF8C29D25}"/>
              </a:ext>
            </a:extLst>
          </p:cNvPr>
          <p:cNvSpPr txBox="1"/>
          <p:nvPr/>
        </p:nvSpPr>
        <p:spPr>
          <a:xfrm>
            <a:off x="2062840" y="1085836"/>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4066828" y="1085836"/>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6168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6415518" y="99652"/>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lang="en-US" dirty="0">
                <a:solidFill>
                  <a:schemeClr val="accent1"/>
                </a:solidFill>
              </a:rPr>
              <a:t>Container</a:t>
            </a:r>
          </a:p>
        </p:txBody>
      </p:sp>
    </p:spTree>
    <p:extLst>
      <p:ext uri="{BB962C8B-B14F-4D97-AF65-F5344CB8AC3E}">
        <p14:creationId xmlns:p14="http://schemas.microsoft.com/office/powerpoint/2010/main" val="33357124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4223792" y="4010348"/>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4224505" y="5303584"/>
            <a:ext cx="4065806" cy="1077745"/>
          </a:xfrm>
          <a:prstGeom prst="roundRect">
            <a:avLst>
              <a:gd name="adj" fmla="val 3899"/>
            </a:avLst>
          </a:prstGeom>
          <a:solidFill>
            <a:schemeClr val="accent6">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1801013" y="155679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8462788" y="1492297"/>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8289599" y="4125171"/>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4224505" y="2717113"/>
            <a:ext cx="4065806" cy="1081431"/>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4223792" y="1423878"/>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1801013" y="2732728"/>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1801013" y="4077073"/>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8460097" y="2649471"/>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11361710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1991544" y="116633"/>
            <a:ext cx="8229600" cy="949995"/>
          </a:xfrm>
        </p:spPr>
        <p:txBody>
          <a:bodyPr/>
          <a:lstStyle/>
          <a:p>
            <a:r>
              <a:rPr lang="en-US" dirty="0">
                <a:solidFill>
                  <a:schemeClr val="accent1"/>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4295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1581557" y="4616481"/>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3640" y="3153037"/>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1613489" y="1616637"/>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5303912" y="3068961"/>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4799856"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561195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6424062"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7236165"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8048268"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8860369" y="1868642"/>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5051885"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5863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6676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7488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8048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8499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8266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2"/>
            <a:ext cx="8229600" cy="1152128"/>
          </a:xfrm>
        </p:spPr>
        <p:txBody>
          <a:bodyPr>
            <a:normAutofit fontScale="90000"/>
          </a:bodyPr>
          <a:lstStyle/>
          <a:p>
            <a:r>
              <a:rPr lang="en-US" dirty="0">
                <a:solidFill>
                  <a:schemeClr val="accent1"/>
                </a:solidFill>
              </a:rPr>
              <a:t>Microservices architecture – </a:t>
            </a:r>
            <a:br>
              <a:rPr lang="en-US" dirty="0">
                <a:solidFill>
                  <a:schemeClr val="accent1"/>
                </a:solidFill>
              </a:rPr>
            </a:br>
            <a:r>
              <a:rPr lang="en-US" dirty="0">
                <a:solidFill>
                  <a:schemeClr val="accent1"/>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7390270" y="3524332"/>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6744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4923115"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4491067"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6212517"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5034763" y="3506084"/>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7952480" y="2827575"/>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7423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2135560" y="2827575"/>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4904281"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2567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41779610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738384"/>
          </a:xfrm>
        </p:spPr>
        <p:txBody>
          <a:bodyPr>
            <a:normAutofit fontScale="90000"/>
          </a:bodyPr>
          <a:lstStyle/>
          <a:p>
            <a:r>
              <a:rPr lang="en-US" dirty="0">
                <a:solidFill>
                  <a:schemeClr val="accent1"/>
                </a:solidFill>
              </a:rPr>
              <a:t>Types of security threat</a:t>
            </a:r>
          </a:p>
        </p:txBody>
      </p:sp>
      <p:sp>
        <p:nvSpPr>
          <p:cNvPr id="8" name="Rounded Rectangle 7">
            <a:extLst>
              <a:ext uri="{FF2B5EF4-FFF2-40B4-BE49-F238E27FC236}">
                <a16:creationId xmlns:a16="http://schemas.microsoft.com/office/drawing/2014/main" id="{D3677C37-FC27-704D-AEB4-DE7417EB0C8A}"/>
              </a:ext>
            </a:extLst>
          </p:cNvPr>
          <p:cNvSpPr>
            <a:spLocks noChangeArrowheads="1"/>
          </p:cNvSpPr>
          <p:nvPr/>
        </p:nvSpPr>
        <p:spPr bwMode="auto">
          <a:xfrm>
            <a:off x="2578794" y="1844825"/>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Availability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9" name="Rounded Rectangle 8">
            <a:extLst>
              <a:ext uri="{FF2B5EF4-FFF2-40B4-BE49-F238E27FC236}">
                <a16:creationId xmlns:a16="http://schemas.microsoft.com/office/drawing/2014/main" id="{A14EEECC-02D2-984B-A993-BBB1EA0979BB}"/>
              </a:ext>
            </a:extLst>
          </p:cNvPr>
          <p:cNvSpPr>
            <a:spLocks noChangeArrowheads="1"/>
          </p:cNvSpPr>
          <p:nvPr/>
        </p:nvSpPr>
        <p:spPr bwMode="auto">
          <a:xfrm>
            <a:off x="5142031" y="3484053"/>
            <a:ext cx="1836202" cy="593020"/>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a:t>
            </a:r>
          </a:p>
        </p:txBody>
      </p:sp>
      <p:cxnSp>
        <p:nvCxnSpPr>
          <p:cNvPr id="11" name="Straight Arrow Connector 10">
            <a:extLst>
              <a:ext uri="{FF2B5EF4-FFF2-40B4-BE49-F238E27FC236}">
                <a16:creationId xmlns:a16="http://schemas.microsoft.com/office/drawing/2014/main" id="{79D311A2-2819-EE4D-B4A1-E5715F99134E}"/>
              </a:ext>
            </a:extLst>
          </p:cNvPr>
          <p:cNvCxnSpPr>
            <a:cxnSpLocks/>
            <a:stCxn id="37" idx="0"/>
            <a:endCxn id="9" idx="2"/>
          </p:cNvCxnSpPr>
          <p:nvPr/>
        </p:nvCxnSpPr>
        <p:spPr>
          <a:xfrm flipV="1">
            <a:off x="6060132" y="4077074"/>
            <a:ext cx="0" cy="74984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2" name="Elbow Connector 11">
            <a:extLst>
              <a:ext uri="{FF2B5EF4-FFF2-40B4-BE49-F238E27FC236}">
                <a16:creationId xmlns:a16="http://schemas.microsoft.com/office/drawing/2014/main" id="{CC11C8B9-F148-6B4F-9297-96C460107AAF}"/>
              </a:ext>
            </a:extLst>
          </p:cNvPr>
          <p:cNvCxnSpPr>
            <a:cxnSpLocks/>
            <a:stCxn id="31" idx="2"/>
          </p:cNvCxnSpPr>
          <p:nvPr/>
        </p:nvCxnSpPr>
        <p:spPr>
          <a:xfrm rot="5400000">
            <a:off x="7166618" y="2470842"/>
            <a:ext cx="1199663" cy="1576425"/>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C9BEB3EF-4CD1-3141-B3E5-90EA95C979B2}"/>
              </a:ext>
            </a:extLst>
          </p:cNvPr>
          <p:cNvCxnSpPr>
            <a:cxnSpLocks/>
            <a:stCxn id="8" idx="2"/>
            <a:endCxn id="17" idx="1"/>
          </p:cNvCxnSpPr>
          <p:nvPr/>
        </p:nvCxnSpPr>
        <p:spPr>
          <a:xfrm rot="16200000" flipH="1">
            <a:off x="4089995" y="2191823"/>
            <a:ext cx="527644" cy="1576428"/>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D6E8D716-2C8E-0F46-B066-B78F69FE261F}"/>
              </a:ext>
            </a:extLst>
          </p:cNvPr>
          <p:cNvSpPr txBox="1"/>
          <p:nvPr/>
        </p:nvSpPr>
        <p:spPr>
          <a:xfrm>
            <a:off x="5062508" y="2185615"/>
            <a:ext cx="199524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SOFTWARE PRODUCT</a:t>
            </a:r>
          </a:p>
        </p:txBody>
      </p:sp>
      <p:sp>
        <p:nvSpPr>
          <p:cNvPr id="16" name="TextBox 15">
            <a:extLst>
              <a:ext uri="{FF2B5EF4-FFF2-40B4-BE49-F238E27FC236}">
                <a16:creationId xmlns:a16="http://schemas.microsoft.com/office/drawing/2014/main" id="{8A25E924-F387-1A4C-9190-698AF4F7578D}"/>
              </a:ext>
            </a:extLst>
          </p:cNvPr>
          <p:cNvSpPr txBox="1"/>
          <p:nvPr/>
        </p:nvSpPr>
        <p:spPr>
          <a:xfrm>
            <a:off x="2135832" y="915710"/>
            <a:ext cx="285335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deny access to the system for legitimate users</a:t>
            </a:r>
          </a:p>
        </p:txBody>
      </p:sp>
      <p:sp>
        <p:nvSpPr>
          <p:cNvPr id="17" name="Rounded Rectangle 16">
            <a:extLst>
              <a:ext uri="{FF2B5EF4-FFF2-40B4-BE49-F238E27FC236}">
                <a16:creationId xmlns:a16="http://schemas.microsoft.com/office/drawing/2014/main" id="{394E44DF-6F9D-0E4D-A31B-5D6B44915A2A}"/>
              </a:ext>
            </a:extLst>
          </p:cNvPr>
          <p:cNvSpPr>
            <a:spLocks noChangeArrowheads="1"/>
          </p:cNvSpPr>
          <p:nvPr/>
        </p:nvSpPr>
        <p:spPr bwMode="auto">
          <a:xfrm>
            <a:off x="5142031" y="3021368"/>
            <a:ext cx="1836202" cy="444983"/>
          </a:xfrm>
          <a:prstGeom prst="roundRect">
            <a:avLst>
              <a:gd name="adj" fmla="val 8023"/>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PROGRAM</a:t>
            </a:r>
          </a:p>
        </p:txBody>
      </p:sp>
      <p:sp>
        <p:nvSpPr>
          <p:cNvPr id="31" name="Rounded Rectangle 30">
            <a:extLst>
              <a:ext uri="{FF2B5EF4-FFF2-40B4-BE49-F238E27FC236}">
                <a16:creationId xmlns:a16="http://schemas.microsoft.com/office/drawing/2014/main" id="{822C562E-53C2-AB4A-BD24-83CB9D2388FB}"/>
              </a:ext>
            </a:extLst>
          </p:cNvPr>
          <p:cNvSpPr>
            <a:spLocks noChangeArrowheads="1"/>
          </p:cNvSpPr>
          <p:nvPr/>
        </p:nvSpPr>
        <p:spPr bwMode="auto">
          <a:xfrm>
            <a:off x="7567851" y="1787832"/>
            <a:ext cx="1973619"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Integrity</a:t>
            </a:r>
          </a:p>
          <a:p>
            <a:pPr algn="ctr">
              <a:defRPr/>
            </a:pPr>
            <a:r>
              <a:rPr lang="en-US" sz="2800" b="1" dirty="0">
                <a:solidFill>
                  <a:srgbClr val="C00000"/>
                </a:solidFill>
                <a:latin typeface="Calibri" panose="020F0502020204030204" pitchFamily="34" charset="0"/>
                <a:cs typeface="Calibri" panose="020F0502020204030204" pitchFamily="34" charset="0"/>
              </a:rPr>
              <a:t>threats</a:t>
            </a:r>
          </a:p>
        </p:txBody>
      </p:sp>
      <p:sp>
        <p:nvSpPr>
          <p:cNvPr id="36" name="TextBox 35">
            <a:extLst>
              <a:ext uri="{FF2B5EF4-FFF2-40B4-BE49-F238E27FC236}">
                <a16:creationId xmlns:a16="http://schemas.microsoft.com/office/drawing/2014/main" id="{213319DC-B5EB-414A-A22C-B8FB0E47119B}"/>
              </a:ext>
            </a:extLst>
          </p:cNvPr>
          <p:cNvSpPr txBox="1"/>
          <p:nvPr/>
        </p:nvSpPr>
        <p:spPr>
          <a:xfrm>
            <a:off x="7388809" y="915710"/>
            <a:ext cx="2221333"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attempts to damage the system or its data</a:t>
            </a:r>
          </a:p>
        </p:txBody>
      </p:sp>
      <p:sp>
        <p:nvSpPr>
          <p:cNvPr id="37" name="Rounded Rectangle 36">
            <a:extLst>
              <a:ext uri="{FF2B5EF4-FFF2-40B4-BE49-F238E27FC236}">
                <a16:creationId xmlns:a16="http://schemas.microsoft.com/office/drawing/2014/main" id="{1DA7C7F1-A22E-664C-98CD-801A3073708A}"/>
              </a:ext>
            </a:extLst>
          </p:cNvPr>
          <p:cNvSpPr>
            <a:spLocks noChangeArrowheads="1"/>
          </p:cNvSpPr>
          <p:nvPr/>
        </p:nvSpPr>
        <p:spPr bwMode="auto">
          <a:xfrm>
            <a:off x="4763988" y="4826921"/>
            <a:ext cx="2592288" cy="871391"/>
          </a:xfrm>
          <a:prstGeom prst="roundRect">
            <a:avLst>
              <a:gd name="adj" fmla="val 20942"/>
            </a:avLst>
          </a:prstGeom>
          <a:solidFill>
            <a:schemeClr val="accent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Confidentiality </a:t>
            </a:r>
            <a:br>
              <a:rPr lang="en-US" sz="28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threats</a:t>
            </a:r>
          </a:p>
        </p:txBody>
      </p:sp>
      <p:sp>
        <p:nvSpPr>
          <p:cNvPr id="38" name="TextBox 37">
            <a:extLst>
              <a:ext uri="{FF2B5EF4-FFF2-40B4-BE49-F238E27FC236}">
                <a16:creationId xmlns:a16="http://schemas.microsoft.com/office/drawing/2014/main" id="{1FA05B98-9277-8C4C-8C2A-C4395F78C961}"/>
              </a:ext>
            </a:extLst>
          </p:cNvPr>
          <p:cNvSpPr txBox="1"/>
          <p:nvPr/>
        </p:nvSpPr>
        <p:spPr>
          <a:xfrm>
            <a:off x="4474891" y="5663541"/>
            <a:ext cx="2954186" cy="923330"/>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An attacker tries to gain access to private information held by the system</a:t>
            </a:r>
          </a:p>
        </p:txBody>
      </p:sp>
      <p:cxnSp>
        <p:nvCxnSpPr>
          <p:cNvPr id="41" name="Elbow Connector 40">
            <a:extLst>
              <a:ext uri="{FF2B5EF4-FFF2-40B4-BE49-F238E27FC236}">
                <a16:creationId xmlns:a16="http://schemas.microsoft.com/office/drawing/2014/main" id="{A01C568F-81E4-B747-92D2-ABA64995C254}"/>
              </a:ext>
            </a:extLst>
          </p:cNvPr>
          <p:cNvCxnSpPr>
            <a:cxnSpLocks/>
            <a:stCxn id="31" idx="2"/>
            <a:endCxn id="17" idx="3"/>
          </p:cNvCxnSpPr>
          <p:nvPr/>
        </p:nvCxnSpPr>
        <p:spPr>
          <a:xfrm rot="5400000">
            <a:off x="7474130" y="2163328"/>
            <a:ext cx="584637" cy="1576427"/>
          </a:xfrm>
          <a:prstGeom prst="bentConnector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2E0214C1-2156-9F42-B730-1A8D2291999C}"/>
              </a:ext>
            </a:extLst>
          </p:cNvPr>
          <p:cNvSpPr txBox="1"/>
          <p:nvPr/>
        </p:nvSpPr>
        <p:spPr>
          <a:xfrm>
            <a:off x="2532242" y="3277747"/>
            <a:ext cx="2286698" cy="646331"/>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Distributed denial of service (DDoS) attack</a:t>
            </a:r>
          </a:p>
        </p:txBody>
      </p:sp>
      <p:sp>
        <p:nvSpPr>
          <p:cNvPr id="45" name="TextBox 44">
            <a:extLst>
              <a:ext uri="{FF2B5EF4-FFF2-40B4-BE49-F238E27FC236}">
                <a16:creationId xmlns:a16="http://schemas.microsoft.com/office/drawing/2014/main" id="{05C45189-ADCB-6945-9561-1A05D0AADDC1}"/>
              </a:ext>
            </a:extLst>
          </p:cNvPr>
          <p:cNvSpPr txBox="1"/>
          <p:nvPr/>
        </p:nvSpPr>
        <p:spPr>
          <a:xfrm>
            <a:off x="7226792" y="3302640"/>
            <a:ext cx="1050057"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Virus</a:t>
            </a:r>
          </a:p>
        </p:txBody>
      </p:sp>
      <p:sp>
        <p:nvSpPr>
          <p:cNvPr id="46" name="TextBox 45">
            <a:extLst>
              <a:ext uri="{FF2B5EF4-FFF2-40B4-BE49-F238E27FC236}">
                <a16:creationId xmlns:a16="http://schemas.microsoft.com/office/drawing/2014/main" id="{7EC4BE91-61BE-6D44-B6DA-50DB55F82255}"/>
              </a:ext>
            </a:extLst>
          </p:cNvPr>
          <p:cNvSpPr txBox="1"/>
          <p:nvPr/>
        </p:nvSpPr>
        <p:spPr>
          <a:xfrm>
            <a:off x="7033417" y="3933639"/>
            <a:ext cx="1521242"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Ransomware</a:t>
            </a:r>
          </a:p>
        </p:txBody>
      </p:sp>
      <p:sp>
        <p:nvSpPr>
          <p:cNvPr id="50" name="TextBox 49">
            <a:extLst>
              <a:ext uri="{FF2B5EF4-FFF2-40B4-BE49-F238E27FC236}">
                <a16:creationId xmlns:a16="http://schemas.microsoft.com/office/drawing/2014/main" id="{9EF585B0-3647-7543-BCDD-C1847E0D2A2B}"/>
              </a:ext>
            </a:extLst>
          </p:cNvPr>
          <p:cNvSpPr txBox="1"/>
          <p:nvPr/>
        </p:nvSpPr>
        <p:spPr>
          <a:xfrm>
            <a:off x="4691188" y="4286416"/>
            <a:ext cx="1457756" cy="369332"/>
          </a:xfrm>
          <a:prstGeom prst="rect">
            <a:avLst/>
          </a:prstGeom>
          <a:noFill/>
        </p:spPr>
        <p:txBody>
          <a:bodyPr wrap="square" rtlCol="0">
            <a:spAutoFit/>
          </a:bodyPr>
          <a:lstStyle/>
          <a:p>
            <a:pPr algn="ctr"/>
            <a:r>
              <a:rPr lang="en-US" dirty="0">
                <a:solidFill>
                  <a:schemeClr val="accent1">
                    <a:lumMod val="75000"/>
                  </a:schemeClr>
                </a:solidFill>
                <a:latin typeface="Calibri" panose="020F0502020204030204" pitchFamily="34" charset="0"/>
                <a:cs typeface="Calibri" panose="020F0502020204030204" pitchFamily="34" charset="0"/>
              </a:rPr>
              <a:t>Data theft</a:t>
            </a:r>
          </a:p>
        </p:txBody>
      </p:sp>
    </p:spTree>
    <p:extLst>
      <p:ext uri="{BB962C8B-B14F-4D97-AF65-F5344CB8AC3E}">
        <p14:creationId xmlns:p14="http://schemas.microsoft.com/office/powerpoint/2010/main" val="3887287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normAutofit fontScale="90000"/>
          </a:bodyPr>
          <a:lstStyle/>
          <a:p>
            <a:r>
              <a:rPr lang="en-US" dirty="0">
                <a:solidFill>
                  <a:schemeClr val="accent1"/>
                </a:solidFill>
              </a:rPr>
              <a:t>Software product quality attributes</a:t>
            </a:r>
          </a:p>
        </p:txBody>
      </p:sp>
      <p:sp>
        <p:nvSpPr>
          <p:cNvPr id="8" name="Oval 7">
            <a:extLst>
              <a:ext uri="{FF2B5EF4-FFF2-40B4-BE49-F238E27FC236}">
                <a16:creationId xmlns:a16="http://schemas.microsoft.com/office/drawing/2014/main" id="{B6CB130A-3A6E-AE4A-9682-BB266D317926}"/>
              </a:ext>
            </a:extLst>
          </p:cNvPr>
          <p:cNvSpPr/>
          <p:nvPr/>
        </p:nvSpPr>
        <p:spPr>
          <a:xfrm>
            <a:off x="4495800" y="2209572"/>
            <a:ext cx="3200400" cy="3200400"/>
          </a:xfrm>
          <a:prstGeom prst="ellipse">
            <a:avLst/>
          </a:prstGeom>
          <a:solidFill>
            <a:srgbClr val="FFD579">
              <a:alpha val="50196"/>
            </a:srgb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200" b="1" dirty="0">
                <a:solidFill>
                  <a:srgbClr val="C00000"/>
                </a:solidFill>
              </a:rPr>
              <a:t>Software product quality attributes</a:t>
            </a:r>
          </a:p>
        </p:txBody>
      </p:sp>
      <p:sp>
        <p:nvSpPr>
          <p:cNvPr id="9" name="Oval 8">
            <a:extLst>
              <a:ext uri="{FF2B5EF4-FFF2-40B4-BE49-F238E27FC236}">
                <a16:creationId xmlns:a16="http://schemas.microsoft.com/office/drawing/2014/main" id="{3266C410-BF93-4449-BDA1-56C2F406F114}"/>
              </a:ext>
            </a:extLst>
          </p:cNvPr>
          <p:cNvSpPr/>
          <p:nvPr/>
        </p:nvSpPr>
        <p:spPr>
          <a:xfrm>
            <a:off x="407977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Reliability</a:t>
            </a:r>
          </a:p>
        </p:txBody>
      </p:sp>
      <p:sp>
        <p:nvSpPr>
          <p:cNvPr id="10" name="Oval 9">
            <a:extLst>
              <a:ext uri="{FF2B5EF4-FFF2-40B4-BE49-F238E27FC236}">
                <a16:creationId xmlns:a16="http://schemas.microsoft.com/office/drawing/2014/main" id="{620A8874-5882-C148-8FC8-D3F3933BD436}"/>
              </a:ext>
            </a:extLst>
          </p:cNvPr>
          <p:cNvSpPr/>
          <p:nvPr/>
        </p:nvSpPr>
        <p:spPr>
          <a:xfrm>
            <a:off x="312666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Usability</a:t>
            </a:r>
          </a:p>
        </p:txBody>
      </p:sp>
      <p:sp>
        <p:nvSpPr>
          <p:cNvPr id="11" name="Oval 10">
            <a:extLst>
              <a:ext uri="{FF2B5EF4-FFF2-40B4-BE49-F238E27FC236}">
                <a16:creationId xmlns:a16="http://schemas.microsoft.com/office/drawing/2014/main" id="{363BA09A-0FD0-824C-B8E1-4031AC080873}"/>
              </a:ext>
            </a:extLst>
          </p:cNvPr>
          <p:cNvSpPr/>
          <p:nvPr/>
        </p:nvSpPr>
        <p:spPr>
          <a:xfrm>
            <a:off x="7104112" y="4277420"/>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300" dirty="0">
                <a:solidFill>
                  <a:schemeClr val="tx1"/>
                </a:solidFill>
              </a:rPr>
              <a:t>Maintainability</a:t>
            </a:r>
          </a:p>
        </p:txBody>
      </p:sp>
      <p:sp>
        <p:nvSpPr>
          <p:cNvPr id="12" name="Oval 11">
            <a:extLst>
              <a:ext uri="{FF2B5EF4-FFF2-40B4-BE49-F238E27FC236}">
                <a16:creationId xmlns:a16="http://schemas.microsoft.com/office/drawing/2014/main" id="{77F63CCB-EE49-9E4C-B6D4-D280E935AFAE}"/>
              </a:ext>
            </a:extLst>
          </p:cNvPr>
          <p:cNvSpPr/>
          <p:nvPr/>
        </p:nvSpPr>
        <p:spPr>
          <a:xfrm>
            <a:off x="2694614"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Security</a:t>
            </a:r>
          </a:p>
        </p:txBody>
      </p:sp>
      <p:sp>
        <p:nvSpPr>
          <p:cNvPr id="13" name="Oval 12">
            <a:extLst>
              <a:ext uri="{FF2B5EF4-FFF2-40B4-BE49-F238E27FC236}">
                <a16:creationId xmlns:a16="http://schemas.microsoft.com/office/drawing/2014/main" id="{BE08CC0F-8870-7347-8AEC-47DD30042119}"/>
              </a:ext>
            </a:extLst>
          </p:cNvPr>
          <p:cNvSpPr/>
          <p:nvPr/>
        </p:nvSpPr>
        <p:spPr>
          <a:xfrm>
            <a:off x="5107442" y="492549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200" dirty="0">
                <a:solidFill>
                  <a:schemeClr val="tx1"/>
                </a:solidFill>
              </a:rPr>
              <a:t>Responsiveness</a:t>
            </a:r>
          </a:p>
        </p:txBody>
      </p:sp>
      <p:sp>
        <p:nvSpPr>
          <p:cNvPr id="14" name="Oval 13">
            <a:extLst>
              <a:ext uri="{FF2B5EF4-FFF2-40B4-BE49-F238E27FC236}">
                <a16:creationId xmlns:a16="http://schemas.microsoft.com/office/drawing/2014/main" id="{B74087CB-743D-1B4B-AFB3-86257B912CD9}"/>
              </a:ext>
            </a:extLst>
          </p:cNvPr>
          <p:cNvSpPr/>
          <p:nvPr/>
        </p:nvSpPr>
        <p:spPr>
          <a:xfrm>
            <a:off x="7536160" y="2405212"/>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Resilience</a:t>
            </a:r>
          </a:p>
        </p:txBody>
      </p:sp>
      <p:sp>
        <p:nvSpPr>
          <p:cNvPr id="15" name="Oval 14">
            <a:extLst>
              <a:ext uri="{FF2B5EF4-FFF2-40B4-BE49-F238E27FC236}">
                <a16:creationId xmlns:a16="http://schemas.microsoft.com/office/drawing/2014/main" id="{5EC4D51D-7243-6144-81CF-B27D96616167}"/>
              </a:ext>
            </a:extLst>
          </p:cNvPr>
          <p:cNvSpPr/>
          <p:nvPr/>
        </p:nvSpPr>
        <p:spPr>
          <a:xfrm>
            <a:off x="6240016" y="893044"/>
            <a:ext cx="1961226" cy="1743869"/>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Availability</a:t>
            </a:r>
          </a:p>
        </p:txBody>
      </p:sp>
      <p:sp>
        <p:nvSpPr>
          <p:cNvPr id="16" name="Oval 15">
            <a:extLst>
              <a:ext uri="{FF2B5EF4-FFF2-40B4-BE49-F238E27FC236}">
                <a16:creationId xmlns:a16="http://schemas.microsoft.com/office/drawing/2014/main" id="{2BA6B37D-39D0-9F46-89C5-7D2B4BED9D7D}"/>
              </a:ext>
            </a:extLst>
          </p:cNvPr>
          <p:cNvSpPr/>
          <p:nvPr/>
        </p:nvSpPr>
        <p:spPr>
          <a:xfrm>
            <a:off x="4855200" y="100221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6E12D3D-3C2E-5A43-9990-1E6018DDDE72}"/>
              </a:ext>
            </a:extLst>
          </p:cNvPr>
          <p:cNvSpPr/>
          <p:nvPr/>
        </p:nvSpPr>
        <p:spPr>
          <a:xfrm>
            <a:off x="6979436" y="97783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6F6F73F0-1328-3D4D-ACCF-B43468393369}"/>
              </a:ext>
            </a:extLst>
          </p:cNvPr>
          <p:cNvSpPr/>
          <p:nvPr/>
        </p:nvSpPr>
        <p:spPr>
          <a:xfrm>
            <a:off x="8294286" y="2478373"/>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F7FED701-BF7F-F940-935C-2055FBAA077E}"/>
              </a:ext>
            </a:extLst>
          </p:cNvPr>
          <p:cNvSpPr/>
          <p:nvPr/>
        </p:nvSpPr>
        <p:spPr>
          <a:xfrm>
            <a:off x="7823513" y="4344719"/>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C40DBF97-8510-F246-9DAA-3E6F2BA55148}"/>
              </a:ext>
            </a:extLst>
          </p:cNvPr>
          <p:cNvSpPr/>
          <p:nvPr/>
        </p:nvSpPr>
        <p:spPr>
          <a:xfrm>
            <a:off x="5854943" y="4998492"/>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5</a:t>
            </a:r>
          </a:p>
        </p:txBody>
      </p:sp>
      <p:sp>
        <p:nvSpPr>
          <p:cNvPr id="21" name="Oval 20">
            <a:extLst>
              <a:ext uri="{FF2B5EF4-FFF2-40B4-BE49-F238E27FC236}">
                <a16:creationId xmlns:a16="http://schemas.microsoft.com/office/drawing/2014/main" id="{B133731F-3377-274E-9319-10718768E29A}"/>
              </a:ext>
            </a:extLst>
          </p:cNvPr>
          <p:cNvSpPr/>
          <p:nvPr/>
        </p:nvSpPr>
        <p:spPr>
          <a:xfrm>
            <a:off x="3902086" y="4315026"/>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6</a:t>
            </a:r>
          </a:p>
        </p:txBody>
      </p:sp>
      <p:sp>
        <p:nvSpPr>
          <p:cNvPr id="22" name="Oval 21">
            <a:extLst>
              <a:ext uri="{FF2B5EF4-FFF2-40B4-BE49-F238E27FC236}">
                <a16:creationId xmlns:a16="http://schemas.microsoft.com/office/drawing/2014/main" id="{B179B9BE-971A-4840-9A00-F565780E42D7}"/>
              </a:ext>
            </a:extLst>
          </p:cNvPr>
          <p:cNvSpPr/>
          <p:nvPr/>
        </p:nvSpPr>
        <p:spPr>
          <a:xfrm>
            <a:off x="3461386" y="2475454"/>
            <a:ext cx="410378" cy="4114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17365461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775520" y="44625"/>
            <a:ext cx="8712968" cy="949995"/>
          </a:xfrm>
        </p:spPr>
        <p:txBody>
          <a:bodyPr/>
          <a:lstStyle/>
          <a:p>
            <a:r>
              <a:rPr lang="en-US" dirty="0">
                <a:solidFill>
                  <a:schemeClr val="accent1"/>
                </a:solidFill>
              </a:rPr>
              <a:t>A refactoring process</a:t>
            </a:r>
          </a:p>
        </p:txBody>
      </p:sp>
      <p:sp>
        <p:nvSpPr>
          <p:cNvPr id="8" name="Arc 7">
            <a:extLst>
              <a:ext uri="{FF2B5EF4-FFF2-40B4-BE49-F238E27FC236}">
                <a16:creationId xmlns:a16="http://schemas.microsoft.com/office/drawing/2014/main" id="{07D7969C-5DFD-9D48-A18B-8327D710E043}"/>
              </a:ext>
            </a:extLst>
          </p:cNvPr>
          <p:cNvSpPr/>
          <p:nvPr/>
        </p:nvSpPr>
        <p:spPr>
          <a:xfrm>
            <a:off x="4799856" y="3717032"/>
            <a:ext cx="2526852" cy="2655893"/>
          </a:xfrm>
          <a:prstGeom prst="arc">
            <a:avLst>
              <a:gd name="adj1" fmla="val 11501282"/>
              <a:gd name="adj2" fmla="val 2110293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cxnSp>
        <p:nvCxnSpPr>
          <p:cNvPr id="9" name="Straight Arrow Connector 8">
            <a:extLst>
              <a:ext uri="{FF2B5EF4-FFF2-40B4-BE49-F238E27FC236}">
                <a16:creationId xmlns:a16="http://schemas.microsoft.com/office/drawing/2014/main" id="{590A464F-49C2-794C-BC13-39105D84FFEF}"/>
              </a:ext>
            </a:extLst>
          </p:cNvPr>
          <p:cNvCxnSpPr>
            <a:cxnSpLocks/>
          </p:cNvCxnSpPr>
          <p:nvPr/>
        </p:nvCxnSpPr>
        <p:spPr>
          <a:xfrm>
            <a:off x="2704688" y="2704607"/>
            <a:ext cx="1303081" cy="0"/>
          </a:xfrm>
          <a:prstGeom prst="straightConnector1">
            <a:avLst/>
          </a:prstGeom>
          <a:ln w="152400">
            <a:solidFill>
              <a:schemeClr val="accent2">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7FF84A9D-B039-8F49-A406-23108DAFB2B5}"/>
              </a:ext>
            </a:extLst>
          </p:cNvPr>
          <p:cNvSpPr txBox="1"/>
          <p:nvPr/>
        </p:nvSpPr>
        <p:spPr>
          <a:xfrm>
            <a:off x="2704687" y="2039269"/>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3" name="Rounded Rectangle 12">
            <a:extLst>
              <a:ext uri="{FF2B5EF4-FFF2-40B4-BE49-F238E27FC236}">
                <a16:creationId xmlns:a16="http://schemas.microsoft.com/office/drawing/2014/main" id="{C156F571-121E-9541-B989-4C15D0B654E6}"/>
              </a:ext>
            </a:extLst>
          </p:cNvPr>
          <p:cNvSpPr>
            <a:spLocks noChangeArrowheads="1"/>
          </p:cNvSpPr>
          <p:nvPr/>
        </p:nvSpPr>
        <p:spPr bwMode="auto">
          <a:xfrm>
            <a:off x="4075082"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code </a:t>
            </a:r>
            <a:br>
              <a:rPr lang="en-US" sz="2400" b="1" dirty="0"/>
            </a:br>
            <a:r>
              <a:rPr lang="en-US" sz="2400" b="1" dirty="0"/>
              <a:t>‘smell’</a:t>
            </a:r>
          </a:p>
        </p:txBody>
      </p:sp>
      <p:sp>
        <p:nvSpPr>
          <p:cNvPr id="16" name="Rounded Rectangle 15">
            <a:extLst>
              <a:ext uri="{FF2B5EF4-FFF2-40B4-BE49-F238E27FC236}">
                <a16:creationId xmlns:a16="http://schemas.microsoft.com/office/drawing/2014/main" id="{93FDF478-C920-3048-A29E-5FCD2C4423D1}"/>
              </a:ext>
            </a:extLst>
          </p:cNvPr>
          <p:cNvSpPr>
            <a:spLocks noChangeArrowheads="1"/>
          </p:cNvSpPr>
          <p:nvPr/>
        </p:nvSpPr>
        <p:spPr bwMode="auto">
          <a:xfrm>
            <a:off x="6901271" y="2226802"/>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Identify refactoring strategy</a:t>
            </a:r>
          </a:p>
        </p:txBody>
      </p:sp>
      <p:sp>
        <p:nvSpPr>
          <p:cNvPr id="17" name="Arc 16">
            <a:extLst>
              <a:ext uri="{FF2B5EF4-FFF2-40B4-BE49-F238E27FC236}">
                <a16:creationId xmlns:a16="http://schemas.microsoft.com/office/drawing/2014/main" id="{1174417D-28A0-9B4B-B610-05D3A10D4113}"/>
              </a:ext>
            </a:extLst>
          </p:cNvPr>
          <p:cNvSpPr/>
          <p:nvPr/>
        </p:nvSpPr>
        <p:spPr>
          <a:xfrm>
            <a:off x="4954228" y="1393449"/>
            <a:ext cx="2808440" cy="2393634"/>
          </a:xfrm>
          <a:prstGeom prst="arc">
            <a:avLst>
              <a:gd name="adj1" fmla="val 11908221"/>
              <a:gd name="adj2" fmla="val 2067111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Arc 17">
            <a:extLst>
              <a:ext uri="{FF2B5EF4-FFF2-40B4-BE49-F238E27FC236}">
                <a16:creationId xmlns:a16="http://schemas.microsoft.com/office/drawing/2014/main" id="{9C3A63C2-D3D8-DD46-B116-EA3E3198D4D8}"/>
              </a:ext>
            </a:extLst>
          </p:cNvPr>
          <p:cNvSpPr/>
          <p:nvPr/>
        </p:nvSpPr>
        <p:spPr>
          <a:xfrm>
            <a:off x="5024645" y="2147041"/>
            <a:ext cx="2808440" cy="2393634"/>
          </a:xfrm>
          <a:prstGeom prst="arc">
            <a:avLst>
              <a:gd name="adj1" fmla="val 182114"/>
              <a:gd name="adj2" fmla="val 2924959"/>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Rounded Rectangle 18">
            <a:extLst>
              <a:ext uri="{FF2B5EF4-FFF2-40B4-BE49-F238E27FC236}">
                <a16:creationId xmlns:a16="http://schemas.microsoft.com/office/drawing/2014/main" id="{4DC352EE-AE47-CA4C-AEB2-1AB139062745}"/>
              </a:ext>
            </a:extLst>
          </p:cNvPr>
          <p:cNvSpPr>
            <a:spLocks noChangeArrowheads="1"/>
          </p:cNvSpPr>
          <p:nvPr/>
        </p:nvSpPr>
        <p:spPr bwMode="auto">
          <a:xfrm>
            <a:off x="6454386" y="4869558"/>
            <a:ext cx="2757399"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Make small </a:t>
            </a:r>
          </a:p>
          <a:p>
            <a:pPr algn="ctr">
              <a:defRPr/>
            </a:pPr>
            <a:r>
              <a:rPr lang="en-US" sz="2400" b="1" dirty="0"/>
              <a:t>improvement until strategy completed</a:t>
            </a:r>
          </a:p>
        </p:txBody>
      </p:sp>
      <p:sp>
        <p:nvSpPr>
          <p:cNvPr id="20" name="Arc 19">
            <a:extLst>
              <a:ext uri="{FF2B5EF4-FFF2-40B4-BE49-F238E27FC236}">
                <a16:creationId xmlns:a16="http://schemas.microsoft.com/office/drawing/2014/main" id="{E9304CC2-7841-4A4D-A2A7-6E5CAF519AF8}"/>
              </a:ext>
            </a:extLst>
          </p:cNvPr>
          <p:cNvSpPr/>
          <p:nvPr/>
        </p:nvSpPr>
        <p:spPr>
          <a:xfrm>
            <a:off x="4799856" y="2147041"/>
            <a:ext cx="2808440" cy="2393634"/>
          </a:xfrm>
          <a:prstGeom prst="arc">
            <a:avLst>
              <a:gd name="adj1" fmla="val 8966232"/>
              <a:gd name="adj2" fmla="val 10829317"/>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 name="Rounded Rectangle 20">
            <a:extLst>
              <a:ext uri="{FF2B5EF4-FFF2-40B4-BE49-F238E27FC236}">
                <a16:creationId xmlns:a16="http://schemas.microsoft.com/office/drawing/2014/main" id="{20C3ECB1-64C8-834D-AC72-5705E3E65828}"/>
              </a:ext>
            </a:extLst>
          </p:cNvPr>
          <p:cNvSpPr>
            <a:spLocks noChangeArrowheads="1"/>
          </p:cNvSpPr>
          <p:nvPr/>
        </p:nvSpPr>
        <p:spPr bwMode="auto">
          <a:xfrm>
            <a:off x="3567597" y="4869558"/>
            <a:ext cx="2207548" cy="107972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t>Run automated code tests</a:t>
            </a:r>
          </a:p>
        </p:txBody>
      </p:sp>
      <p:sp>
        <p:nvSpPr>
          <p:cNvPr id="22" name="Arc 21">
            <a:extLst>
              <a:ext uri="{FF2B5EF4-FFF2-40B4-BE49-F238E27FC236}">
                <a16:creationId xmlns:a16="http://schemas.microsoft.com/office/drawing/2014/main" id="{E537ECEC-2BC2-5A4F-A8B4-26467163DD6B}"/>
              </a:ext>
            </a:extLst>
          </p:cNvPr>
          <p:cNvSpPr/>
          <p:nvPr/>
        </p:nvSpPr>
        <p:spPr>
          <a:xfrm>
            <a:off x="4717016" y="3869452"/>
            <a:ext cx="2681700" cy="2655893"/>
          </a:xfrm>
          <a:prstGeom prst="arc">
            <a:avLst>
              <a:gd name="adj1" fmla="val 2513734"/>
              <a:gd name="adj2" fmla="val 8510562"/>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Oval 22">
            <a:extLst>
              <a:ext uri="{FF2B5EF4-FFF2-40B4-BE49-F238E27FC236}">
                <a16:creationId xmlns:a16="http://schemas.microsoft.com/office/drawing/2014/main" id="{A449C71D-E90B-4246-A506-8DAA3C0DD667}"/>
              </a:ext>
            </a:extLst>
          </p:cNvPr>
          <p:cNvSpPr/>
          <p:nvPr/>
        </p:nvSpPr>
        <p:spPr>
          <a:xfrm>
            <a:off x="4533494" y="17728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4" name="Oval 23">
            <a:extLst>
              <a:ext uri="{FF2B5EF4-FFF2-40B4-BE49-F238E27FC236}">
                <a16:creationId xmlns:a16="http://schemas.microsoft.com/office/drawing/2014/main" id="{D6073081-3ABA-B74D-B3B5-5224578B82BD}"/>
              </a:ext>
            </a:extLst>
          </p:cNvPr>
          <p:cNvSpPr/>
          <p:nvPr/>
        </p:nvSpPr>
        <p:spPr>
          <a:xfrm>
            <a:off x="7832554" y="17933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5" name="Oval 24">
            <a:extLst>
              <a:ext uri="{FF2B5EF4-FFF2-40B4-BE49-F238E27FC236}">
                <a16:creationId xmlns:a16="http://schemas.microsoft.com/office/drawing/2014/main" id="{65527DD0-9E16-8E4B-86D7-35F7F0106C12}"/>
              </a:ext>
            </a:extLst>
          </p:cNvPr>
          <p:cNvSpPr/>
          <p:nvPr/>
        </p:nvSpPr>
        <p:spPr>
          <a:xfrm>
            <a:off x="7730336" y="443711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6" name="Oval 25">
            <a:extLst>
              <a:ext uri="{FF2B5EF4-FFF2-40B4-BE49-F238E27FC236}">
                <a16:creationId xmlns:a16="http://schemas.microsoft.com/office/drawing/2014/main" id="{EDCCADE3-C25F-3D42-B306-12CD5632A3C9}"/>
              </a:ext>
            </a:extLst>
          </p:cNvPr>
          <p:cNvSpPr/>
          <p:nvPr/>
        </p:nvSpPr>
        <p:spPr>
          <a:xfrm>
            <a:off x="4223668" y="437686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002908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DA260-D82C-834A-A2BC-FCBAD5A4CC28}"/>
              </a:ext>
            </a:extLst>
          </p:cNvPr>
          <p:cNvSpPr>
            <a:spLocks noGrp="1"/>
          </p:cNvSpPr>
          <p:nvPr>
            <p:ph type="title"/>
          </p:nvPr>
        </p:nvSpPr>
        <p:spPr>
          <a:xfrm>
            <a:off x="534389" y="107394"/>
            <a:ext cx="11222181" cy="903987"/>
          </a:xfrm>
        </p:spPr>
        <p:txBody>
          <a:bodyPr>
            <a:normAutofit/>
          </a:bodyPr>
          <a:lstStyle/>
          <a:p>
            <a:r>
              <a:rPr lang="en-US" dirty="0"/>
              <a:t>Syllabus</a:t>
            </a:r>
          </a:p>
        </p:txBody>
      </p:sp>
      <p:sp>
        <p:nvSpPr>
          <p:cNvPr id="3" name="Content Placeholder 2">
            <a:extLst>
              <a:ext uri="{FF2B5EF4-FFF2-40B4-BE49-F238E27FC236}">
                <a16:creationId xmlns:a16="http://schemas.microsoft.com/office/drawing/2014/main" id="{365F60FD-04E7-6242-8CFB-A2F0A9F585AB}"/>
              </a:ext>
            </a:extLst>
          </p:cNvPr>
          <p:cNvSpPr>
            <a:spLocks noGrp="1"/>
          </p:cNvSpPr>
          <p:nvPr>
            <p:ph idx="1"/>
          </p:nvPr>
        </p:nvSpPr>
        <p:spPr>
          <a:xfrm>
            <a:off x="534389" y="1039092"/>
            <a:ext cx="11222181" cy="5683804"/>
          </a:xfrm>
        </p:spPr>
        <p:txBody>
          <a:bodyPr>
            <a:noAutofit/>
          </a:bodyPr>
          <a:lstStyle/>
          <a:p>
            <a:pPr marL="0" indent="0">
              <a:spcAft>
                <a:spcPts val="1200"/>
              </a:spcAft>
              <a:buNone/>
            </a:pPr>
            <a:r>
              <a:rPr lang="en-US" altLang="zh-TW" sz="2800" dirty="0"/>
              <a:t>Week    Date    Subject/Topics</a:t>
            </a:r>
          </a:p>
          <a:p>
            <a:pPr marL="0" indent="0">
              <a:buNone/>
            </a:pPr>
            <a:r>
              <a:rPr lang="en-US" sz="2800" dirty="0">
                <a:solidFill>
                  <a:schemeClr val="accent6">
                    <a:lumMod val="75000"/>
                  </a:schemeClr>
                </a:solidFill>
              </a:rPr>
              <a:t>13   2023/05/17   Industry Practices of Software Engineering</a:t>
            </a:r>
          </a:p>
          <a:p>
            <a:pPr marL="0" indent="0">
              <a:buNone/>
            </a:pPr>
            <a:r>
              <a:rPr lang="en-US" sz="2800" dirty="0">
                <a:solidFill>
                  <a:schemeClr val="accent6">
                    <a:lumMod val="75000"/>
                  </a:schemeClr>
                </a:solidFill>
              </a:rPr>
              <a:t>		         </a:t>
            </a:r>
            <a:r>
              <a:rPr lang="en-US" sz="2600" dirty="0">
                <a:solidFill>
                  <a:schemeClr val="accent6">
                    <a:lumMod val="75000"/>
                  </a:schemeClr>
                </a:solidFill>
              </a:rPr>
              <a:t>[Agile Principles Patterns and Practices using AI and </a:t>
            </a:r>
            <a:r>
              <a:rPr lang="en-US" sz="2600" dirty="0" err="1">
                <a:solidFill>
                  <a:schemeClr val="accent6">
                    <a:lumMod val="75000"/>
                  </a:schemeClr>
                </a:solidFill>
              </a:rPr>
              <a:t>ChatGPT</a:t>
            </a:r>
            <a:r>
              <a:rPr lang="en-US" sz="2600" dirty="0">
                <a:solidFill>
                  <a:schemeClr val="accent6">
                    <a:lumMod val="75000"/>
                  </a:schemeClr>
                </a:solidFill>
              </a:rPr>
              <a:t>, </a:t>
            </a:r>
            <a:br>
              <a:rPr lang="en-US" sz="2600" dirty="0">
                <a:solidFill>
                  <a:schemeClr val="accent6">
                    <a:lumMod val="75000"/>
                  </a:schemeClr>
                </a:solidFill>
              </a:rPr>
            </a:br>
            <a:r>
              <a:rPr lang="en-US" sz="2600" dirty="0">
                <a:solidFill>
                  <a:schemeClr val="accent6">
                    <a:lumMod val="75000"/>
                  </a:schemeClr>
                </a:solidFill>
              </a:rPr>
              <a:t>		          Invited Speaker: </a:t>
            </a:r>
            <a:r>
              <a:rPr lang="en-US" sz="2600" dirty="0" err="1">
                <a:solidFill>
                  <a:schemeClr val="accent6">
                    <a:lumMod val="75000"/>
                  </a:schemeClr>
                </a:solidFill>
              </a:rPr>
              <a:t>Shihyu</a:t>
            </a:r>
            <a:r>
              <a:rPr lang="en-US" sz="2600" dirty="0">
                <a:solidFill>
                  <a:schemeClr val="accent6">
                    <a:lumMod val="75000"/>
                  </a:schemeClr>
                </a:solidFill>
              </a:rPr>
              <a:t> (Alex) Chu, Division Director, </a:t>
            </a:r>
            <a:br>
              <a:rPr lang="en-US" sz="2400" dirty="0">
                <a:solidFill>
                  <a:schemeClr val="accent6">
                    <a:lumMod val="75000"/>
                  </a:schemeClr>
                </a:solidFill>
              </a:rPr>
            </a:br>
            <a:r>
              <a:rPr lang="en-US" sz="2400" dirty="0">
                <a:solidFill>
                  <a:schemeClr val="accent6">
                    <a:lumMod val="75000"/>
                  </a:schemeClr>
                </a:solidFill>
              </a:rPr>
              <a:t>                                      </a:t>
            </a:r>
            <a:r>
              <a:rPr lang="en-US" sz="1800" dirty="0">
                <a:solidFill>
                  <a:schemeClr val="accent6">
                    <a:lumMod val="75000"/>
                  </a:schemeClr>
                </a:solidFill>
              </a:rPr>
              <a:t>Software Industry Research Center, Market Intelligence &amp; Consulting Institute (MIC)]</a:t>
            </a:r>
          </a:p>
          <a:p>
            <a:pPr marL="0" indent="0">
              <a:buNone/>
            </a:pPr>
            <a:r>
              <a:rPr lang="en-US" sz="2800" dirty="0">
                <a:solidFill>
                  <a:srgbClr val="7030A0"/>
                </a:solidFill>
              </a:rPr>
              <a:t>14   2023/05/24   Case Study on Software Engineering II</a:t>
            </a:r>
          </a:p>
          <a:p>
            <a:pPr marL="0" indent="0">
              <a:buNone/>
            </a:pPr>
            <a:r>
              <a:rPr lang="en-US" sz="2800" dirty="0">
                <a:solidFill>
                  <a:schemeClr val="accent2"/>
                </a:solidFill>
              </a:rPr>
              <a:t>15   2023/05/31   Final Project Report I</a:t>
            </a:r>
          </a:p>
          <a:p>
            <a:pPr marL="0" indent="0">
              <a:buNone/>
            </a:pPr>
            <a:r>
              <a:rPr lang="en-US" sz="2800" dirty="0">
                <a:solidFill>
                  <a:schemeClr val="accent2"/>
                </a:solidFill>
              </a:rPr>
              <a:t>16   2023/06/07   Final Project Report II</a:t>
            </a:r>
          </a:p>
          <a:p>
            <a:pPr marL="0" indent="0">
              <a:buNone/>
            </a:pPr>
            <a:r>
              <a:rPr lang="en-US" sz="2800" b="0" dirty="0">
                <a:solidFill>
                  <a:schemeClr val="bg1">
                    <a:lumMod val="65000"/>
                  </a:schemeClr>
                </a:solidFill>
              </a:rPr>
              <a:t>17   2023/06/14   Self-learning</a:t>
            </a:r>
          </a:p>
          <a:p>
            <a:pPr marL="0" indent="0">
              <a:buNone/>
            </a:pPr>
            <a:r>
              <a:rPr lang="en-US" sz="2800" b="0" dirty="0">
                <a:solidFill>
                  <a:schemeClr val="bg1">
                    <a:lumMod val="65000"/>
                  </a:schemeClr>
                </a:solidFill>
              </a:rPr>
              <a:t>18   2023/06/21   Self-learning</a:t>
            </a:r>
            <a:endParaRPr lang="en-US" b="0" dirty="0">
              <a:solidFill>
                <a:schemeClr val="bg1">
                  <a:lumMod val="65000"/>
                </a:schemeClr>
              </a:solidFill>
            </a:endParaRPr>
          </a:p>
        </p:txBody>
      </p:sp>
      <p:sp>
        <p:nvSpPr>
          <p:cNvPr id="4" name="Slide Number Placeholder 3">
            <a:extLst>
              <a:ext uri="{FF2B5EF4-FFF2-40B4-BE49-F238E27FC236}">
                <a16:creationId xmlns:a16="http://schemas.microsoft.com/office/drawing/2014/main" id="{7C70E0B2-0864-5F44-9C79-2EC8070A3978}"/>
              </a:ext>
            </a:extLst>
          </p:cNvPr>
          <p:cNvSpPr>
            <a:spLocks noGrp="1"/>
          </p:cNvSpPr>
          <p:nvPr>
            <p:ph type="sldNum" sz="quarter" idx="12"/>
          </p:nvPr>
        </p:nvSpPr>
        <p:spPr/>
        <p:txBody>
          <a:bodyPr/>
          <a:lstStyle/>
          <a:p>
            <a:fld id="{5D6FF71F-CF6A-4C46-8F9B-61D49EEA70E3}" type="slidenum">
              <a:rPr lang="en-US" smtClean="0"/>
              <a:t>4</a:t>
            </a:fld>
            <a:endParaRPr lang="en-US"/>
          </a:p>
        </p:txBody>
      </p:sp>
      <p:pic>
        <p:nvPicPr>
          <p:cNvPr id="7" name="Picture 6">
            <a:extLst>
              <a:ext uri="{FF2B5EF4-FFF2-40B4-BE49-F238E27FC236}">
                <a16:creationId xmlns:a16="http://schemas.microsoft.com/office/drawing/2014/main" id="{95C0774D-A256-BA43-877D-8F5FD06E48B5}"/>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1129194" y="137553"/>
            <a:ext cx="962066" cy="620688"/>
          </a:xfrm>
          <a:prstGeom prst="rect">
            <a:avLst/>
          </a:prstGeom>
        </p:spPr>
      </p:pic>
      <p:pic>
        <p:nvPicPr>
          <p:cNvPr id="8" name="Picture 7">
            <a:extLst>
              <a:ext uri="{FF2B5EF4-FFF2-40B4-BE49-F238E27FC236}">
                <a16:creationId xmlns:a16="http://schemas.microsoft.com/office/drawing/2014/main" id="{F4EE8C73-3AA1-EA46-A8F6-0F326BF9EB1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128086" y="811230"/>
            <a:ext cx="964282" cy="235043"/>
          </a:xfrm>
          <a:prstGeom prst="rect">
            <a:avLst/>
          </a:prstGeom>
        </p:spPr>
      </p:pic>
    </p:spTree>
    <p:extLst>
      <p:ext uri="{BB962C8B-B14F-4D97-AF65-F5344CB8AC3E}">
        <p14:creationId xmlns:p14="http://schemas.microsoft.com/office/powerpoint/2010/main" val="39516502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Functional testing</a:t>
            </a:r>
          </a:p>
        </p:txBody>
      </p:sp>
      <p:cxnSp>
        <p:nvCxnSpPr>
          <p:cNvPr id="9" name="Straight Arrow Connector 8">
            <a:extLst>
              <a:ext uri="{FF2B5EF4-FFF2-40B4-BE49-F238E27FC236}">
                <a16:creationId xmlns:a16="http://schemas.microsoft.com/office/drawing/2014/main" id="{A3E6C89E-6FE1-514B-9840-2C4FEB0A0021}"/>
              </a:ext>
            </a:extLst>
          </p:cNvPr>
          <p:cNvCxnSpPr>
            <a:cxnSpLocks/>
          </p:cNvCxnSpPr>
          <p:nvPr/>
        </p:nvCxnSpPr>
        <p:spPr>
          <a:xfrm>
            <a:off x="6060132" y="1793385"/>
            <a:ext cx="0" cy="524553"/>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F300884-307F-2743-B3E1-AFC5E928E0F0}"/>
              </a:ext>
            </a:extLst>
          </p:cNvPr>
          <p:cNvSpPr txBox="1"/>
          <p:nvPr/>
        </p:nvSpPr>
        <p:spPr>
          <a:xfrm>
            <a:off x="5519936" y="1205738"/>
            <a:ext cx="1007776"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BFFE4DB1-BA01-FB45-9530-EAA99168B751}"/>
              </a:ext>
            </a:extLst>
          </p:cNvPr>
          <p:cNvSpPr>
            <a:spLocks noChangeArrowheads="1"/>
          </p:cNvSpPr>
          <p:nvPr/>
        </p:nvSpPr>
        <p:spPr bwMode="auto">
          <a:xfrm>
            <a:off x="5189486" y="2292246"/>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Unit </a:t>
            </a:r>
            <a:br>
              <a:rPr lang="en-US" sz="2800" b="1" dirty="0"/>
            </a:br>
            <a:r>
              <a:rPr lang="en-US" sz="2800" b="1" dirty="0"/>
              <a:t>Testing</a:t>
            </a:r>
          </a:p>
        </p:txBody>
      </p:sp>
      <p:sp>
        <p:nvSpPr>
          <p:cNvPr id="13" name="Arc 12">
            <a:extLst>
              <a:ext uri="{FF2B5EF4-FFF2-40B4-BE49-F238E27FC236}">
                <a16:creationId xmlns:a16="http://schemas.microsoft.com/office/drawing/2014/main" id="{B970074F-E481-834A-AD49-3E2F6AE69B34}"/>
              </a:ext>
            </a:extLst>
          </p:cNvPr>
          <p:cNvSpPr/>
          <p:nvPr/>
        </p:nvSpPr>
        <p:spPr>
          <a:xfrm>
            <a:off x="4330040" y="2510155"/>
            <a:ext cx="3566160" cy="3566160"/>
          </a:xfrm>
          <a:prstGeom prst="arc">
            <a:avLst>
              <a:gd name="adj1" fmla="val 11870910"/>
              <a:gd name="adj2" fmla="val 1428111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 name="Arc 22">
            <a:extLst>
              <a:ext uri="{FF2B5EF4-FFF2-40B4-BE49-F238E27FC236}">
                <a16:creationId xmlns:a16="http://schemas.microsoft.com/office/drawing/2014/main" id="{7766D682-46E3-7C45-A63C-CFD96DA47FCB}"/>
              </a:ext>
            </a:extLst>
          </p:cNvPr>
          <p:cNvSpPr/>
          <p:nvPr/>
        </p:nvSpPr>
        <p:spPr>
          <a:xfrm>
            <a:off x="4330040" y="2510155"/>
            <a:ext cx="3566160" cy="3566160"/>
          </a:xfrm>
          <a:prstGeom prst="arc">
            <a:avLst>
              <a:gd name="adj1" fmla="val 18184479"/>
              <a:gd name="adj2" fmla="val 2069306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Arc 23">
            <a:extLst>
              <a:ext uri="{FF2B5EF4-FFF2-40B4-BE49-F238E27FC236}">
                <a16:creationId xmlns:a16="http://schemas.microsoft.com/office/drawing/2014/main" id="{22207BE4-590A-0446-8FC3-E49FADD033D7}"/>
              </a:ext>
            </a:extLst>
          </p:cNvPr>
          <p:cNvSpPr/>
          <p:nvPr/>
        </p:nvSpPr>
        <p:spPr>
          <a:xfrm>
            <a:off x="4330040" y="2510155"/>
            <a:ext cx="3566160" cy="3566160"/>
          </a:xfrm>
          <a:prstGeom prst="arc">
            <a:avLst>
              <a:gd name="adj1" fmla="val 1136777"/>
              <a:gd name="adj2" fmla="val 3784898"/>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5" name="Arc 24">
            <a:extLst>
              <a:ext uri="{FF2B5EF4-FFF2-40B4-BE49-F238E27FC236}">
                <a16:creationId xmlns:a16="http://schemas.microsoft.com/office/drawing/2014/main" id="{ACD8DFB4-402D-B946-8F03-EC73050C6ADE}"/>
              </a:ext>
            </a:extLst>
          </p:cNvPr>
          <p:cNvSpPr/>
          <p:nvPr/>
        </p:nvSpPr>
        <p:spPr>
          <a:xfrm>
            <a:off x="4330040" y="2510155"/>
            <a:ext cx="3566160" cy="3566160"/>
          </a:xfrm>
          <a:prstGeom prst="arc">
            <a:avLst>
              <a:gd name="adj1" fmla="val 7389206"/>
              <a:gd name="adj2" fmla="val 9871474"/>
            </a:avLst>
          </a:prstGeom>
          <a:noFill/>
          <a:ln w="1524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Rounded Rectangle 25">
            <a:extLst>
              <a:ext uri="{FF2B5EF4-FFF2-40B4-BE49-F238E27FC236}">
                <a16:creationId xmlns:a16="http://schemas.microsoft.com/office/drawing/2014/main" id="{1A40DE2B-9707-4344-8D81-D6CD2DA2A51E}"/>
              </a:ext>
            </a:extLst>
          </p:cNvPr>
          <p:cNvSpPr>
            <a:spLocks noChangeArrowheads="1"/>
          </p:cNvSpPr>
          <p:nvPr/>
        </p:nvSpPr>
        <p:spPr bwMode="auto">
          <a:xfrm>
            <a:off x="7104112"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Feature</a:t>
            </a:r>
            <a:br>
              <a:rPr lang="en-US" sz="2800" b="1" dirty="0"/>
            </a:br>
            <a:r>
              <a:rPr lang="en-US" sz="2800" b="1" dirty="0"/>
              <a:t>Testing</a:t>
            </a:r>
          </a:p>
        </p:txBody>
      </p:sp>
      <p:sp>
        <p:nvSpPr>
          <p:cNvPr id="27" name="Rounded Rectangle 26">
            <a:extLst>
              <a:ext uri="{FF2B5EF4-FFF2-40B4-BE49-F238E27FC236}">
                <a16:creationId xmlns:a16="http://schemas.microsoft.com/office/drawing/2014/main" id="{C758FA69-D833-5847-821F-505FD08AC1F2}"/>
              </a:ext>
            </a:extLst>
          </p:cNvPr>
          <p:cNvSpPr>
            <a:spLocks noChangeArrowheads="1"/>
          </p:cNvSpPr>
          <p:nvPr/>
        </p:nvSpPr>
        <p:spPr bwMode="auto">
          <a:xfrm>
            <a:off x="5189486" y="5484827"/>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System</a:t>
            </a:r>
            <a:br>
              <a:rPr lang="en-US" sz="2800" b="1" dirty="0"/>
            </a:br>
            <a:r>
              <a:rPr lang="en-US" sz="2800" b="1" dirty="0"/>
              <a:t>Testing</a:t>
            </a:r>
          </a:p>
        </p:txBody>
      </p:sp>
      <p:sp>
        <p:nvSpPr>
          <p:cNvPr id="28" name="Rounded Rectangle 27">
            <a:extLst>
              <a:ext uri="{FF2B5EF4-FFF2-40B4-BE49-F238E27FC236}">
                <a16:creationId xmlns:a16="http://schemas.microsoft.com/office/drawing/2014/main" id="{E40671DF-5222-294B-B02D-957C8F72CE19}"/>
              </a:ext>
            </a:extLst>
          </p:cNvPr>
          <p:cNvSpPr>
            <a:spLocks noChangeArrowheads="1"/>
          </p:cNvSpPr>
          <p:nvPr/>
        </p:nvSpPr>
        <p:spPr bwMode="auto">
          <a:xfrm>
            <a:off x="3359696" y="3814352"/>
            <a:ext cx="1813028" cy="875102"/>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t>Release</a:t>
            </a:r>
            <a:br>
              <a:rPr lang="en-US" sz="2800" b="1" dirty="0"/>
            </a:br>
            <a:r>
              <a:rPr lang="en-US" sz="2800" b="1" dirty="0"/>
              <a:t>Testing</a:t>
            </a:r>
          </a:p>
        </p:txBody>
      </p:sp>
      <p:sp>
        <p:nvSpPr>
          <p:cNvPr id="19" name="Oval 18">
            <a:extLst>
              <a:ext uri="{FF2B5EF4-FFF2-40B4-BE49-F238E27FC236}">
                <a16:creationId xmlns:a16="http://schemas.microsoft.com/office/drawing/2014/main" id="{2DC19CDE-E27C-4340-BC5D-42F86B53D0BE}"/>
              </a:ext>
            </a:extLst>
          </p:cNvPr>
          <p:cNvSpPr/>
          <p:nvPr/>
        </p:nvSpPr>
        <p:spPr>
          <a:xfrm>
            <a:off x="5009242" y="2112197"/>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20" name="Oval 19">
            <a:extLst>
              <a:ext uri="{FF2B5EF4-FFF2-40B4-BE49-F238E27FC236}">
                <a16:creationId xmlns:a16="http://schemas.microsoft.com/office/drawing/2014/main" id="{46FB1351-8E58-BA4E-8393-784494B73C59}"/>
              </a:ext>
            </a:extLst>
          </p:cNvPr>
          <p:cNvSpPr/>
          <p:nvPr/>
        </p:nvSpPr>
        <p:spPr>
          <a:xfrm>
            <a:off x="6888088" y="3573016"/>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21" name="Oval 20">
            <a:extLst>
              <a:ext uri="{FF2B5EF4-FFF2-40B4-BE49-F238E27FC236}">
                <a16:creationId xmlns:a16="http://schemas.microsoft.com/office/drawing/2014/main" id="{086EFD2E-A804-D44D-A8C0-A1E9EA8F6718}"/>
              </a:ext>
            </a:extLst>
          </p:cNvPr>
          <p:cNvSpPr/>
          <p:nvPr/>
        </p:nvSpPr>
        <p:spPr>
          <a:xfrm>
            <a:off x="5015880" y="524976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22" name="Oval 21">
            <a:extLst>
              <a:ext uri="{FF2B5EF4-FFF2-40B4-BE49-F238E27FC236}">
                <a16:creationId xmlns:a16="http://schemas.microsoft.com/office/drawing/2014/main" id="{EFD5E467-67D9-7E43-B6E2-CEAC19BF969D}"/>
              </a:ext>
            </a:extLst>
          </p:cNvPr>
          <p:cNvSpPr/>
          <p:nvPr/>
        </p:nvSpPr>
        <p:spPr>
          <a:xfrm>
            <a:off x="3143672" y="3593584"/>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31763977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27198"/>
            <a:ext cx="8229600" cy="796738"/>
          </a:xfrm>
        </p:spPr>
        <p:txBody>
          <a:bodyPr>
            <a:normAutofit fontScale="90000"/>
          </a:bodyPr>
          <a:lstStyle/>
          <a:p>
            <a:r>
              <a:rPr lang="en-US" dirty="0">
                <a:solidFill>
                  <a:schemeClr val="accent1"/>
                </a:solidFill>
              </a:rPr>
              <a:t>Test-driven development (TDD)</a:t>
            </a:r>
          </a:p>
        </p:txBody>
      </p:sp>
      <p:cxnSp>
        <p:nvCxnSpPr>
          <p:cNvPr id="9" name="Straight Arrow Connector 8">
            <a:extLst>
              <a:ext uri="{FF2B5EF4-FFF2-40B4-BE49-F238E27FC236}">
                <a16:creationId xmlns:a16="http://schemas.microsoft.com/office/drawing/2014/main" id="{1A996CCD-F0C7-7B47-968E-1D62ABBC712E}"/>
              </a:ext>
            </a:extLst>
          </p:cNvPr>
          <p:cNvCxnSpPr>
            <a:cxnSpLocks/>
          </p:cNvCxnSpPr>
          <p:nvPr/>
        </p:nvCxnSpPr>
        <p:spPr>
          <a:xfrm>
            <a:off x="3121926" y="1393449"/>
            <a:ext cx="669819" cy="0"/>
          </a:xfrm>
          <a:prstGeom prst="straightConnector1">
            <a:avLst/>
          </a:prstGeom>
          <a:ln w="101600">
            <a:solidFill>
              <a:schemeClr val="accent2">
                <a:lumMod val="75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5C2C20CA-A475-BF4B-81BB-FEACED8872AC}"/>
              </a:ext>
            </a:extLst>
          </p:cNvPr>
          <p:cNvSpPr txBox="1"/>
          <p:nvPr/>
        </p:nvSpPr>
        <p:spPr>
          <a:xfrm>
            <a:off x="2891959" y="995255"/>
            <a:ext cx="698333"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Start</a:t>
            </a:r>
          </a:p>
        </p:txBody>
      </p:sp>
      <p:sp>
        <p:nvSpPr>
          <p:cNvPr id="11" name="Rounded Rectangle 10">
            <a:extLst>
              <a:ext uri="{FF2B5EF4-FFF2-40B4-BE49-F238E27FC236}">
                <a16:creationId xmlns:a16="http://schemas.microsoft.com/office/drawing/2014/main" id="{226C5B62-B50A-7E4F-AE8B-D46740B8D5E6}"/>
              </a:ext>
            </a:extLst>
          </p:cNvPr>
          <p:cNvSpPr>
            <a:spLocks noChangeArrowheads="1"/>
          </p:cNvSpPr>
          <p:nvPr/>
        </p:nvSpPr>
        <p:spPr bwMode="auto">
          <a:xfrm>
            <a:off x="3863753" y="1052736"/>
            <a:ext cx="1852701" cy="715810"/>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000" b="1" dirty="0"/>
              <a:t>Identify new </a:t>
            </a:r>
            <a:br>
              <a:rPr lang="en-US" sz="2000" b="1" dirty="0"/>
            </a:br>
            <a:r>
              <a:rPr lang="en-US" sz="2000" b="1" dirty="0"/>
              <a:t>functionality</a:t>
            </a:r>
          </a:p>
        </p:txBody>
      </p:sp>
      <p:sp>
        <p:nvSpPr>
          <p:cNvPr id="13" name="Arc 12">
            <a:extLst>
              <a:ext uri="{FF2B5EF4-FFF2-40B4-BE49-F238E27FC236}">
                <a16:creationId xmlns:a16="http://schemas.microsoft.com/office/drawing/2014/main" id="{22A16064-4395-FF40-8AB1-DD3AAF8258EB}"/>
              </a:ext>
            </a:extLst>
          </p:cNvPr>
          <p:cNvSpPr>
            <a:spLocks/>
          </p:cNvSpPr>
          <p:nvPr/>
        </p:nvSpPr>
        <p:spPr>
          <a:xfrm>
            <a:off x="3579912" y="1525871"/>
            <a:ext cx="2560320" cy="2560320"/>
          </a:xfrm>
          <a:prstGeom prst="arc">
            <a:avLst>
              <a:gd name="adj1" fmla="val 6412394"/>
              <a:gd name="adj2" fmla="val 1384408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9" name="Oval 18">
            <a:extLst>
              <a:ext uri="{FF2B5EF4-FFF2-40B4-BE49-F238E27FC236}">
                <a16:creationId xmlns:a16="http://schemas.microsoft.com/office/drawing/2014/main" id="{E681FCD6-01EE-3A47-B756-6E590EC901B3}"/>
              </a:ext>
            </a:extLst>
          </p:cNvPr>
          <p:cNvSpPr/>
          <p:nvPr/>
        </p:nvSpPr>
        <p:spPr>
          <a:xfrm>
            <a:off x="3716849" y="922432"/>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1</a:t>
            </a:r>
          </a:p>
        </p:txBody>
      </p:sp>
      <p:sp>
        <p:nvSpPr>
          <p:cNvPr id="25" name="Arc 24">
            <a:extLst>
              <a:ext uri="{FF2B5EF4-FFF2-40B4-BE49-F238E27FC236}">
                <a16:creationId xmlns:a16="http://schemas.microsoft.com/office/drawing/2014/main" id="{8E2AAB76-8B03-F947-ADAD-994F13175FEB}"/>
              </a:ext>
            </a:extLst>
          </p:cNvPr>
          <p:cNvSpPr>
            <a:spLocks/>
          </p:cNvSpPr>
          <p:nvPr/>
        </p:nvSpPr>
        <p:spPr>
          <a:xfrm>
            <a:off x="3579912" y="1525871"/>
            <a:ext cx="2560320" cy="2560320"/>
          </a:xfrm>
          <a:prstGeom prst="arc">
            <a:avLst>
              <a:gd name="adj1" fmla="val 18547087"/>
              <a:gd name="adj2" fmla="val 19641147"/>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6" name="Arc 25">
            <a:extLst>
              <a:ext uri="{FF2B5EF4-FFF2-40B4-BE49-F238E27FC236}">
                <a16:creationId xmlns:a16="http://schemas.microsoft.com/office/drawing/2014/main" id="{04BCFA5A-742F-1E45-958A-6D8CCC2E2F9C}"/>
              </a:ext>
            </a:extLst>
          </p:cNvPr>
          <p:cNvSpPr>
            <a:spLocks/>
          </p:cNvSpPr>
          <p:nvPr/>
        </p:nvSpPr>
        <p:spPr>
          <a:xfrm>
            <a:off x="4439816" y="2507704"/>
            <a:ext cx="3657600" cy="3657600"/>
          </a:xfrm>
          <a:prstGeom prst="arc">
            <a:avLst>
              <a:gd name="adj1" fmla="val 10272211"/>
              <a:gd name="adj2" fmla="val 14504715"/>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Arc 26">
            <a:extLst>
              <a:ext uri="{FF2B5EF4-FFF2-40B4-BE49-F238E27FC236}">
                <a16:creationId xmlns:a16="http://schemas.microsoft.com/office/drawing/2014/main" id="{008C6929-72F3-C146-941A-9D90A87ACCB5}"/>
              </a:ext>
            </a:extLst>
          </p:cNvPr>
          <p:cNvSpPr>
            <a:spLocks/>
          </p:cNvSpPr>
          <p:nvPr/>
        </p:nvSpPr>
        <p:spPr>
          <a:xfrm>
            <a:off x="7219528" y="4377631"/>
            <a:ext cx="1828800" cy="1828800"/>
          </a:xfrm>
          <a:prstGeom prst="arc">
            <a:avLst>
              <a:gd name="adj1" fmla="val 884595"/>
              <a:gd name="adj2" fmla="val 2333932"/>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8" name="Arc 27">
            <a:extLst>
              <a:ext uri="{FF2B5EF4-FFF2-40B4-BE49-F238E27FC236}">
                <a16:creationId xmlns:a16="http://schemas.microsoft.com/office/drawing/2014/main" id="{8443C285-9633-1C40-93F3-12C5C75431B4}"/>
              </a:ext>
            </a:extLst>
          </p:cNvPr>
          <p:cNvSpPr>
            <a:spLocks/>
          </p:cNvSpPr>
          <p:nvPr/>
        </p:nvSpPr>
        <p:spPr>
          <a:xfrm>
            <a:off x="4439816" y="2507704"/>
            <a:ext cx="3657600" cy="3657600"/>
          </a:xfrm>
          <a:prstGeom prst="arc">
            <a:avLst>
              <a:gd name="adj1" fmla="val 18014088"/>
              <a:gd name="adj2" fmla="val 18771691"/>
            </a:avLst>
          </a:prstGeom>
          <a:noFill/>
          <a:ln w="101600">
            <a:solidFill>
              <a:srgbClr val="ED7D3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Arc 28">
            <a:extLst>
              <a:ext uri="{FF2B5EF4-FFF2-40B4-BE49-F238E27FC236}">
                <a16:creationId xmlns:a16="http://schemas.microsoft.com/office/drawing/2014/main" id="{8EC88C20-1FD2-C446-8616-2C22E3752DB2}"/>
              </a:ext>
            </a:extLst>
          </p:cNvPr>
          <p:cNvSpPr>
            <a:spLocks/>
          </p:cNvSpPr>
          <p:nvPr/>
        </p:nvSpPr>
        <p:spPr>
          <a:xfrm>
            <a:off x="4439816" y="2507704"/>
            <a:ext cx="3657600" cy="3657600"/>
          </a:xfrm>
          <a:prstGeom prst="arc">
            <a:avLst>
              <a:gd name="adj1" fmla="val 20260350"/>
              <a:gd name="adj2" fmla="val 2101269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0" name="Arc 29">
            <a:extLst>
              <a:ext uri="{FF2B5EF4-FFF2-40B4-BE49-F238E27FC236}">
                <a16:creationId xmlns:a16="http://schemas.microsoft.com/office/drawing/2014/main" id="{77AD3061-811C-274E-AD58-E57F2B8896F8}"/>
              </a:ext>
            </a:extLst>
          </p:cNvPr>
          <p:cNvSpPr>
            <a:spLocks/>
          </p:cNvSpPr>
          <p:nvPr/>
        </p:nvSpPr>
        <p:spPr>
          <a:xfrm>
            <a:off x="4439816" y="2507704"/>
            <a:ext cx="3657600" cy="3657600"/>
          </a:xfrm>
          <a:prstGeom prst="arc">
            <a:avLst>
              <a:gd name="adj1" fmla="val 3297678"/>
              <a:gd name="adj2" fmla="val 8944735"/>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1" name="Arc 30">
            <a:extLst>
              <a:ext uri="{FF2B5EF4-FFF2-40B4-BE49-F238E27FC236}">
                <a16:creationId xmlns:a16="http://schemas.microsoft.com/office/drawing/2014/main" id="{F747A4E7-17EC-734A-897C-B13B2DC0D231}"/>
              </a:ext>
            </a:extLst>
          </p:cNvPr>
          <p:cNvSpPr>
            <a:spLocks/>
          </p:cNvSpPr>
          <p:nvPr/>
        </p:nvSpPr>
        <p:spPr>
          <a:xfrm>
            <a:off x="7219528" y="4377631"/>
            <a:ext cx="1828800" cy="1828800"/>
          </a:xfrm>
          <a:prstGeom prst="arc">
            <a:avLst>
              <a:gd name="adj1" fmla="val 8374020"/>
              <a:gd name="adj2" fmla="val 9900318"/>
            </a:avLst>
          </a:prstGeom>
          <a:noFill/>
          <a:ln w="101600">
            <a:solidFill>
              <a:srgbClr val="ED7D31">
                <a:alpha val="70196"/>
              </a:srgb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Arc 31">
            <a:extLst>
              <a:ext uri="{FF2B5EF4-FFF2-40B4-BE49-F238E27FC236}">
                <a16:creationId xmlns:a16="http://schemas.microsoft.com/office/drawing/2014/main" id="{5B01A486-676F-2A42-AF3A-03DA45C00A14}"/>
              </a:ext>
            </a:extLst>
          </p:cNvPr>
          <p:cNvSpPr>
            <a:spLocks/>
          </p:cNvSpPr>
          <p:nvPr/>
        </p:nvSpPr>
        <p:spPr>
          <a:xfrm>
            <a:off x="4439816" y="2492896"/>
            <a:ext cx="3657600" cy="3657600"/>
          </a:xfrm>
          <a:prstGeom prst="arc">
            <a:avLst>
              <a:gd name="adj1" fmla="val 513796"/>
              <a:gd name="adj2" fmla="val 1204879"/>
            </a:avLst>
          </a:prstGeom>
          <a:noFill/>
          <a:ln w="101600">
            <a:solidFill>
              <a:schemeClr val="accent2"/>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3" name="Rounded Rectangle 32">
            <a:extLst>
              <a:ext uri="{FF2B5EF4-FFF2-40B4-BE49-F238E27FC236}">
                <a16:creationId xmlns:a16="http://schemas.microsoft.com/office/drawing/2014/main" id="{874C6919-168B-0849-805B-ACC227498DD2}"/>
              </a:ext>
            </a:extLst>
          </p:cNvPr>
          <p:cNvSpPr>
            <a:spLocks noChangeArrowheads="1"/>
          </p:cNvSpPr>
          <p:nvPr/>
        </p:nvSpPr>
        <p:spPr bwMode="auto">
          <a:xfrm>
            <a:off x="4287611" y="2093554"/>
            <a:ext cx="2953509" cy="615936"/>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wrap="none" lIns="0" tIns="0" rIns="0" bIns="0" anchor="ctr"/>
          <a:lstStyle/>
          <a:p>
            <a:pPr algn="ctr">
              <a:defRPr/>
            </a:pPr>
            <a:r>
              <a:rPr lang="en-US" sz="1700" b="1" dirty="0"/>
              <a:t>Identify partial implementation </a:t>
            </a:r>
          </a:p>
          <a:p>
            <a:pPr algn="ctr">
              <a:defRPr/>
            </a:pPr>
            <a:r>
              <a:rPr lang="en-US" sz="1700" b="1" dirty="0"/>
              <a:t>of functionality</a:t>
            </a:r>
          </a:p>
        </p:txBody>
      </p:sp>
      <p:sp>
        <p:nvSpPr>
          <p:cNvPr id="34" name="Rounded Rectangle 33">
            <a:extLst>
              <a:ext uri="{FF2B5EF4-FFF2-40B4-BE49-F238E27FC236}">
                <a16:creationId xmlns:a16="http://schemas.microsoft.com/office/drawing/2014/main" id="{B91FBE67-EF5D-0749-B42D-9FD79081A214}"/>
              </a:ext>
            </a:extLst>
          </p:cNvPr>
          <p:cNvSpPr>
            <a:spLocks noChangeArrowheads="1"/>
          </p:cNvSpPr>
          <p:nvPr/>
        </p:nvSpPr>
        <p:spPr bwMode="auto">
          <a:xfrm>
            <a:off x="7178053" y="3034499"/>
            <a:ext cx="1996717"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Write code stub </a:t>
            </a:r>
            <a:br>
              <a:rPr lang="en-US" b="1" dirty="0"/>
            </a:br>
            <a:r>
              <a:rPr lang="en-US" b="1" dirty="0"/>
              <a:t>that will fail test</a:t>
            </a:r>
          </a:p>
        </p:txBody>
      </p:sp>
      <p:sp>
        <p:nvSpPr>
          <p:cNvPr id="35" name="Rounded Rectangle 34">
            <a:extLst>
              <a:ext uri="{FF2B5EF4-FFF2-40B4-BE49-F238E27FC236}">
                <a16:creationId xmlns:a16="http://schemas.microsoft.com/office/drawing/2014/main" id="{AE7A4998-3D7D-D942-95E0-C86FD42FB93B}"/>
              </a:ext>
            </a:extLst>
          </p:cNvPr>
          <p:cNvSpPr>
            <a:spLocks noChangeArrowheads="1"/>
          </p:cNvSpPr>
          <p:nvPr/>
        </p:nvSpPr>
        <p:spPr bwMode="auto">
          <a:xfrm>
            <a:off x="7602526" y="3975444"/>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6" name="Rounded Rectangle 35">
            <a:extLst>
              <a:ext uri="{FF2B5EF4-FFF2-40B4-BE49-F238E27FC236}">
                <a16:creationId xmlns:a16="http://schemas.microsoft.com/office/drawing/2014/main" id="{87A47B02-16D9-C044-8565-7C7192490D19}"/>
              </a:ext>
            </a:extLst>
          </p:cNvPr>
          <p:cNvSpPr>
            <a:spLocks noChangeArrowheads="1"/>
          </p:cNvSpPr>
          <p:nvPr/>
        </p:nvSpPr>
        <p:spPr bwMode="auto">
          <a:xfrm>
            <a:off x="7392325" y="5857336"/>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Run all </a:t>
            </a:r>
            <a:br>
              <a:rPr lang="en-US" b="1" dirty="0"/>
            </a:br>
            <a:r>
              <a:rPr lang="en-US" b="1" dirty="0"/>
              <a:t>automated test </a:t>
            </a:r>
          </a:p>
        </p:txBody>
      </p:sp>
      <p:sp>
        <p:nvSpPr>
          <p:cNvPr id="37" name="Rounded Rectangle 36">
            <a:extLst>
              <a:ext uri="{FF2B5EF4-FFF2-40B4-BE49-F238E27FC236}">
                <a16:creationId xmlns:a16="http://schemas.microsoft.com/office/drawing/2014/main" id="{5376F632-3B52-954C-B327-6BC94C86F019}"/>
              </a:ext>
            </a:extLst>
          </p:cNvPr>
          <p:cNvSpPr>
            <a:spLocks noChangeArrowheads="1"/>
          </p:cNvSpPr>
          <p:nvPr/>
        </p:nvSpPr>
        <p:spPr bwMode="auto">
          <a:xfrm>
            <a:off x="6596608" y="4916389"/>
            <a:ext cx="3001616"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Implement code that should cause failing test to pass</a:t>
            </a:r>
          </a:p>
        </p:txBody>
      </p:sp>
      <p:sp>
        <p:nvSpPr>
          <p:cNvPr id="38" name="Rounded Rectangle 37">
            <a:extLst>
              <a:ext uri="{FF2B5EF4-FFF2-40B4-BE49-F238E27FC236}">
                <a16:creationId xmlns:a16="http://schemas.microsoft.com/office/drawing/2014/main" id="{FA12384F-C003-874C-B133-0203A09D38EE}"/>
              </a:ext>
            </a:extLst>
          </p:cNvPr>
          <p:cNvSpPr>
            <a:spLocks noChangeArrowheads="1"/>
          </p:cNvSpPr>
          <p:nvPr/>
        </p:nvSpPr>
        <p:spPr bwMode="auto">
          <a:xfrm>
            <a:off x="3863752" y="4621572"/>
            <a:ext cx="1651122" cy="615937"/>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b="1" dirty="0"/>
              <a:t>Refactor code </a:t>
            </a:r>
            <a:br>
              <a:rPr lang="en-US" b="1" dirty="0"/>
            </a:br>
            <a:r>
              <a:rPr lang="en-US" b="1" dirty="0"/>
              <a:t>if required</a:t>
            </a:r>
          </a:p>
        </p:txBody>
      </p:sp>
      <p:sp>
        <p:nvSpPr>
          <p:cNvPr id="39" name="TextBox 38">
            <a:extLst>
              <a:ext uri="{FF2B5EF4-FFF2-40B4-BE49-F238E27FC236}">
                <a16:creationId xmlns:a16="http://schemas.microsoft.com/office/drawing/2014/main" id="{F608A466-FA7D-F044-B1BF-41D9E6A74104}"/>
              </a:ext>
            </a:extLst>
          </p:cNvPr>
          <p:cNvSpPr txBox="1"/>
          <p:nvPr/>
        </p:nvSpPr>
        <p:spPr>
          <a:xfrm>
            <a:off x="4671925"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incomplete</a:t>
            </a:r>
          </a:p>
        </p:txBody>
      </p:sp>
      <p:sp>
        <p:nvSpPr>
          <p:cNvPr id="40" name="TextBox 39">
            <a:extLst>
              <a:ext uri="{FF2B5EF4-FFF2-40B4-BE49-F238E27FC236}">
                <a16:creationId xmlns:a16="http://schemas.microsoft.com/office/drawing/2014/main" id="{676F7209-7649-3149-A6E3-96EA3D1AC02E}"/>
              </a:ext>
            </a:extLst>
          </p:cNvPr>
          <p:cNvSpPr txBox="1"/>
          <p:nvPr/>
        </p:nvSpPr>
        <p:spPr>
          <a:xfrm>
            <a:off x="2207569" y="3376253"/>
            <a:ext cx="1630575" cy="707886"/>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Functionality </a:t>
            </a:r>
            <a:br>
              <a:rPr lang="en-US" sz="2000" b="1" dirty="0">
                <a:solidFill>
                  <a:schemeClr val="accent1"/>
                </a:solidFill>
                <a:latin typeface="Calibri" panose="020F0502020204030204" pitchFamily="34" charset="0"/>
                <a:cs typeface="Calibri" panose="020F0502020204030204" pitchFamily="34" charset="0"/>
              </a:rPr>
            </a:br>
            <a:r>
              <a:rPr lang="en-US" sz="2000" b="1" dirty="0">
                <a:solidFill>
                  <a:schemeClr val="accent1"/>
                </a:solidFill>
                <a:latin typeface="Calibri" panose="020F0502020204030204" pitchFamily="34" charset="0"/>
                <a:cs typeface="Calibri" panose="020F0502020204030204" pitchFamily="34" charset="0"/>
              </a:rPr>
              <a:t>complete</a:t>
            </a:r>
          </a:p>
        </p:txBody>
      </p:sp>
      <p:sp>
        <p:nvSpPr>
          <p:cNvPr id="41" name="TextBox 40">
            <a:extLst>
              <a:ext uri="{FF2B5EF4-FFF2-40B4-BE49-F238E27FC236}">
                <a16:creationId xmlns:a16="http://schemas.microsoft.com/office/drawing/2014/main" id="{6E9F351E-67B8-484C-A0D5-457ACE31CD5D}"/>
              </a:ext>
            </a:extLst>
          </p:cNvPr>
          <p:cNvSpPr txBox="1"/>
          <p:nvPr/>
        </p:nvSpPr>
        <p:spPr>
          <a:xfrm>
            <a:off x="4295801" y="6085054"/>
            <a:ext cx="1555619" cy="400110"/>
          </a:xfrm>
          <a:prstGeom prst="rect">
            <a:avLst/>
          </a:prstGeom>
          <a:noFill/>
        </p:spPr>
        <p:txBody>
          <a:bodyPr wrap="none" rtlCol="0">
            <a:spAutoFit/>
          </a:bodyPr>
          <a:lstStyle/>
          <a:p>
            <a:pPr algn="ctr"/>
            <a:r>
              <a:rPr lang="en-US" sz="2000" b="1" dirty="0">
                <a:solidFill>
                  <a:schemeClr val="accent1"/>
                </a:solidFill>
                <a:latin typeface="Calibri" panose="020F0502020204030204" pitchFamily="34" charset="0"/>
                <a:cs typeface="Calibri" panose="020F0502020204030204" pitchFamily="34" charset="0"/>
              </a:rPr>
              <a:t>All tests pass</a:t>
            </a:r>
          </a:p>
        </p:txBody>
      </p:sp>
      <p:sp>
        <p:nvSpPr>
          <p:cNvPr id="42" name="TextBox 41">
            <a:extLst>
              <a:ext uri="{FF2B5EF4-FFF2-40B4-BE49-F238E27FC236}">
                <a16:creationId xmlns:a16="http://schemas.microsoft.com/office/drawing/2014/main" id="{0EE3E6BA-4D86-7B47-874D-92A78C60E3C9}"/>
              </a:ext>
            </a:extLst>
          </p:cNvPr>
          <p:cNvSpPr txBox="1"/>
          <p:nvPr/>
        </p:nvSpPr>
        <p:spPr>
          <a:xfrm>
            <a:off x="7361579" y="5507940"/>
            <a:ext cx="1229887" cy="369332"/>
          </a:xfrm>
          <a:prstGeom prst="rect">
            <a:avLst/>
          </a:prstGeom>
          <a:noFill/>
          <a:ln>
            <a:noFill/>
          </a:ln>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Test failure</a:t>
            </a:r>
          </a:p>
        </p:txBody>
      </p:sp>
      <p:sp>
        <p:nvSpPr>
          <p:cNvPr id="43" name="Oval 42">
            <a:extLst>
              <a:ext uri="{FF2B5EF4-FFF2-40B4-BE49-F238E27FC236}">
                <a16:creationId xmlns:a16="http://schemas.microsoft.com/office/drawing/2014/main" id="{565F1F2A-2B7B-DA43-B86A-BB6C08C4FCED}"/>
              </a:ext>
            </a:extLst>
          </p:cNvPr>
          <p:cNvSpPr/>
          <p:nvPr/>
        </p:nvSpPr>
        <p:spPr>
          <a:xfrm>
            <a:off x="4239396" y="1890184"/>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2</a:t>
            </a:r>
          </a:p>
        </p:txBody>
      </p:sp>
      <p:sp>
        <p:nvSpPr>
          <p:cNvPr id="44" name="Oval 43">
            <a:extLst>
              <a:ext uri="{FF2B5EF4-FFF2-40B4-BE49-F238E27FC236}">
                <a16:creationId xmlns:a16="http://schemas.microsoft.com/office/drawing/2014/main" id="{BBFAE1C1-B98B-2142-B090-9B1E4B53F5B7}"/>
              </a:ext>
            </a:extLst>
          </p:cNvPr>
          <p:cNvSpPr/>
          <p:nvPr/>
        </p:nvSpPr>
        <p:spPr>
          <a:xfrm>
            <a:off x="7015785" y="291286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3</a:t>
            </a:r>
          </a:p>
        </p:txBody>
      </p:sp>
      <p:sp>
        <p:nvSpPr>
          <p:cNvPr id="45" name="Oval 44">
            <a:extLst>
              <a:ext uri="{FF2B5EF4-FFF2-40B4-BE49-F238E27FC236}">
                <a16:creationId xmlns:a16="http://schemas.microsoft.com/office/drawing/2014/main" id="{3B6F4141-9640-DC41-9106-6A550E69B9DE}"/>
              </a:ext>
            </a:extLst>
          </p:cNvPr>
          <p:cNvSpPr/>
          <p:nvPr/>
        </p:nvSpPr>
        <p:spPr>
          <a:xfrm>
            <a:off x="7490473" y="3879236"/>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4</a:t>
            </a:r>
          </a:p>
        </p:txBody>
      </p:sp>
      <p:sp>
        <p:nvSpPr>
          <p:cNvPr id="46" name="Oval 45">
            <a:extLst>
              <a:ext uri="{FF2B5EF4-FFF2-40B4-BE49-F238E27FC236}">
                <a16:creationId xmlns:a16="http://schemas.microsoft.com/office/drawing/2014/main" id="{C383EA74-B739-3646-95F0-84945BD33CF2}"/>
              </a:ext>
            </a:extLst>
          </p:cNvPr>
          <p:cNvSpPr/>
          <p:nvPr/>
        </p:nvSpPr>
        <p:spPr>
          <a:xfrm>
            <a:off x="6496588" y="4764420"/>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5</a:t>
            </a:r>
          </a:p>
        </p:txBody>
      </p:sp>
      <p:sp>
        <p:nvSpPr>
          <p:cNvPr id="47" name="Oval 46">
            <a:extLst>
              <a:ext uri="{FF2B5EF4-FFF2-40B4-BE49-F238E27FC236}">
                <a16:creationId xmlns:a16="http://schemas.microsoft.com/office/drawing/2014/main" id="{BF813A16-7CF3-D042-B637-37893D05C44B}"/>
              </a:ext>
            </a:extLst>
          </p:cNvPr>
          <p:cNvSpPr/>
          <p:nvPr/>
        </p:nvSpPr>
        <p:spPr>
          <a:xfrm>
            <a:off x="7353137" y="5857333"/>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6</a:t>
            </a:r>
          </a:p>
        </p:txBody>
      </p:sp>
      <p:sp>
        <p:nvSpPr>
          <p:cNvPr id="48" name="Oval 47">
            <a:extLst>
              <a:ext uri="{FF2B5EF4-FFF2-40B4-BE49-F238E27FC236}">
                <a16:creationId xmlns:a16="http://schemas.microsoft.com/office/drawing/2014/main" id="{8A03A9C2-9729-D842-A2B2-110E8DAE953F}"/>
              </a:ext>
            </a:extLst>
          </p:cNvPr>
          <p:cNvSpPr/>
          <p:nvPr/>
        </p:nvSpPr>
        <p:spPr>
          <a:xfrm>
            <a:off x="3732827" y="4492851"/>
            <a:ext cx="274320" cy="27432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000" b="1" dirty="0">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22582126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normAutofit fontScale="90000"/>
          </a:bodyPr>
          <a:lstStyle/>
          <a:p>
            <a:r>
              <a:rPr lang="en-US" sz="7200" dirty="0">
                <a:solidFill>
                  <a:schemeClr val="accent1"/>
                </a:solidFill>
              </a:rPr>
              <a:t>DevOps</a:t>
            </a:r>
          </a:p>
        </p:txBody>
      </p:sp>
      <p:sp>
        <p:nvSpPr>
          <p:cNvPr id="8" name="Oval 7">
            <a:extLst>
              <a:ext uri="{FF2B5EF4-FFF2-40B4-BE49-F238E27FC236}">
                <a16:creationId xmlns:a16="http://schemas.microsoft.com/office/drawing/2014/main" id="{EAC9AA54-51E5-AD4E-966B-1EF8666F210A}"/>
              </a:ext>
            </a:extLst>
          </p:cNvPr>
          <p:cNvSpPr/>
          <p:nvPr/>
        </p:nvSpPr>
        <p:spPr>
          <a:xfrm>
            <a:off x="4724400" y="1458312"/>
            <a:ext cx="2743200" cy="2743200"/>
          </a:xfrm>
          <a:prstGeom prst="ellipse">
            <a:avLst/>
          </a:prstGeom>
          <a:solidFill>
            <a:srgbClr val="FFC00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9" name="Oval 8">
            <a:extLst>
              <a:ext uri="{FF2B5EF4-FFF2-40B4-BE49-F238E27FC236}">
                <a16:creationId xmlns:a16="http://schemas.microsoft.com/office/drawing/2014/main" id="{B030FA86-3515-0248-9496-195D06C78561}"/>
              </a:ext>
            </a:extLst>
          </p:cNvPr>
          <p:cNvSpPr/>
          <p:nvPr/>
        </p:nvSpPr>
        <p:spPr>
          <a:xfrm>
            <a:off x="3712840" y="2990056"/>
            <a:ext cx="2743200" cy="2743200"/>
          </a:xfrm>
          <a:prstGeom prst="ellipse">
            <a:avLst/>
          </a:prstGeom>
          <a:solidFill>
            <a:srgbClr val="76D6FF">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0" name="Oval 9">
            <a:extLst>
              <a:ext uri="{FF2B5EF4-FFF2-40B4-BE49-F238E27FC236}">
                <a16:creationId xmlns:a16="http://schemas.microsoft.com/office/drawing/2014/main" id="{6547D04E-DA28-424A-A2CF-D47188C52526}"/>
              </a:ext>
            </a:extLst>
          </p:cNvPr>
          <p:cNvSpPr/>
          <p:nvPr/>
        </p:nvSpPr>
        <p:spPr>
          <a:xfrm>
            <a:off x="5735960" y="2990056"/>
            <a:ext cx="2743200" cy="2743200"/>
          </a:xfrm>
          <a:prstGeom prst="ellipse">
            <a:avLst/>
          </a:prstGeom>
          <a:solidFill>
            <a:srgbClr val="92D050">
              <a:alpha val="50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endParaRPr lang="en-US" sz="2800" b="1" dirty="0">
              <a:solidFill>
                <a:schemeClr val="tx1"/>
              </a:solidFill>
            </a:endParaRPr>
          </a:p>
        </p:txBody>
      </p:sp>
      <p:sp>
        <p:nvSpPr>
          <p:cNvPr id="11" name="TextBox 10">
            <a:extLst>
              <a:ext uri="{FF2B5EF4-FFF2-40B4-BE49-F238E27FC236}">
                <a16:creationId xmlns:a16="http://schemas.microsoft.com/office/drawing/2014/main" id="{07984A84-C903-C249-94A8-AD560309D158}"/>
              </a:ext>
            </a:extLst>
          </p:cNvPr>
          <p:cNvSpPr txBox="1"/>
          <p:nvPr/>
        </p:nvSpPr>
        <p:spPr>
          <a:xfrm>
            <a:off x="5015558" y="2268161"/>
            <a:ext cx="219765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Development</a:t>
            </a:r>
          </a:p>
        </p:txBody>
      </p:sp>
      <p:sp>
        <p:nvSpPr>
          <p:cNvPr id="12" name="TextBox 11">
            <a:extLst>
              <a:ext uri="{FF2B5EF4-FFF2-40B4-BE49-F238E27FC236}">
                <a16:creationId xmlns:a16="http://schemas.microsoft.com/office/drawing/2014/main" id="{0C51856D-5720-1349-B4FC-EAD6DBB77F1E}"/>
              </a:ext>
            </a:extLst>
          </p:cNvPr>
          <p:cNvSpPr txBox="1"/>
          <p:nvPr/>
        </p:nvSpPr>
        <p:spPr>
          <a:xfrm>
            <a:off x="3719737" y="4253557"/>
            <a:ext cx="2019463"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Deployment</a:t>
            </a:r>
          </a:p>
        </p:txBody>
      </p:sp>
      <p:sp>
        <p:nvSpPr>
          <p:cNvPr id="13" name="TextBox 12">
            <a:extLst>
              <a:ext uri="{FF2B5EF4-FFF2-40B4-BE49-F238E27FC236}">
                <a16:creationId xmlns:a16="http://schemas.microsoft.com/office/drawing/2014/main" id="{DADBF2AC-A85D-6343-9983-AD139B2D1234}"/>
              </a:ext>
            </a:extLst>
          </p:cNvPr>
          <p:cNvSpPr txBox="1"/>
          <p:nvPr/>
        </p:nvSpPr>
        <p:spPr>
          <a:xfrm>
            <a:off x="6806932" y="4256283"/>
            <a:ext cx="1377300" cy="523220"/>
          </a:xfrm>
          <a:prstGeom prst="rect">
            <a:avLst/>
          </a:prstGeom>
          <a:noFill/>
        </p:spPr>
        <p:txBody>
          <a:bodyPr wrap="none" rtlCol="0">
            <a:spAutoFit/>
          </a:bodyPr>
          <a:lstStyle/>
          <a:p>
            <a:pPr algn="ctr"/>
            <a:r>
              <a:rPr lang="en-US" sz="2800" b="1" dirty="0">
                <a:latin typeface="Calibri" panose="020F0502020204030204" pitchFamily="34" charset="0"/>
                <a:cs typeface="Calibri" panose="020F0502020204030204" pitchFamily="34" charset="0"/>
              </a:rPr>
              <a:t>Support</a:t>
            </a:r>
          </a:p>
        </p:txBody>
      </p:sp>
      <p:sp>
        <p:nvSpPr>
          <p:cNvPr id="14" name="TextBox 13">
            <a:extLst>
              <a:ext uri="{FF2B5EF4-FFF2-40B4-BE49-F238E27FC236}">
                <a16:creationId xmlns:a16="http://schemas.microsoft.com/office/drawing/2014/main" id="{9E442FF4-2879-4B4F-B7CD-2E0B19EBD55B}"/>
              </a:ext>
            </a:extLst>
          </p:cNvPr>
          <p:cNvSpPr txBox="1"/>
          <p:nvPr/>
        </p:nvSpPr>
        <p:spPr>
          <a:xfrm>
            <a:off x="3176002" y="5889466"/>
            <a:ext cx="5839997" cy="707886"/>
          </a:xfrm>
          <a:prstGeom prst="rect">
            <a:avLst/>
          </a:prstGeom>
          <a:noFill/>
        </p:spPr>
        <p:txBody>
          <a:bodyPr wrap="non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Multi-skilled DevOps team</a:t>
            </a:r>
          </a:p>
        </p:txBody>
      </p:sp>
    </p:spTree>
    <p:extLst>
      <p:ext uri="{BB962C8B-B14F-4D97-AF65-F5344CB8AC3E}">
        <p14:creationId xmlns:p14="http://schemas.microsoft.com/office/powerpoint/2010/main" val="20806653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1991544" y="116633"/>
            <a:ext cx="8229600" cy="949995"/>
          </a:xfrm>
        </p:spPr>
        <p:txBody>
          <a:bodyPr/>
          <a:lstStyle/>
          <a:p>
            <a:r>
              <a:rPr lang="en-US" dirty="0">
                <a:solidFill>
                  <a:schemeClr val="accent1"/>
                </a:solidFill>
              </a:rPr>
              <a:t>Code management and DevOps</a:t>
            </a:r>
          </a:p>
        </p:txBody>
      </p:sp>
      <p:sp>
        <p:nvSpPr>
          <p:cNvPr id="8" name="Rounded Rectangle 7">
            <a:extLst>
              <a:ext uri="{FF2B5EF4-FFF2-40B4-BE49-F238E27FC236}">
                <a16:creationId xmlns:a16="http://schemas.microsoft.com/office/drawing/2014/main" id="{820C5958-35A4-4149-B1A7-D5CF3530283B}"/>
              </a:ext>
            </a:extLst>
          </p:cNvPr>
          <p:cNvSpPr>
            <a:spLocks noChangeArrowheads="1"/>
          </p:cNvSpPr>
          <p:nvPr/>
        </p:nvSpPr>
        <p:spPr bwMode="auto">
          <a:xfrm>
            <a:off x="2510488" y="1484784"/>
            <a:ext cx="6999664" cy="950146"/>
          </a:xfrm>
          <a:prstGeom prst="roundRect">
            <a:avLst>
              <a:gd name="adj" fmla="val 9613"/>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0" name="Rounded Rectangle 9">
            <a:extLst>
              <a:ext uri="{FF2B5EF4-FFF2-40B4-BE49-F238E27FC236}">
                <a16:creationId xmlns:a16="http://schemas.microsoft.com/office/drawing/2014/main" id="{1350CDFE-3FBD-AB4F-AA15-C83899A94DBD}"/>
              </a:ext>
            </a:extLst>
          </p:cNvPr>
          <p:cNvSpPr>
            <a:spLocks noChangeArrowheads="1"/>
          </p:cNvSpPr>
          <p:nvPr/>
        </p:nvSpPr>
        <p:spPr bwMode="auto">
          <a:xfrm>
            <a:off x="2495600" y="2965681"/>
            <a:ext cx="6999664" cy="1975487"/>
          </a:xfrm>
          <a:prstGeom prst="roundRect">
            <a:avLst>
              <a:gd name="adj" fmla="val 9613"/>
            </a:avLst>
          </a:prstGeom>
          <a:solidFill>
            <a:schemeClr val="accent1">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sp>
        <p:nvSpPr>
          <p:cNvPr id="11" name="Rounded Rectangle 10">
            <a:extLst>
              <a:ext uri="{FF2B5EF4-FFF2-40B4-BE49-F238E27FC236}">
                <a16:creationId xmlns:a16="http://schemas.microsoft.com/office/drawing/2014/main" id="{8D34F5D5-8CF5-0045-9CE9-48A87540DDF9}"/>
              </a:ext>
            </a:extLst>
          </p:cNvPr>
          <p:cNvSpPr>
            <a:spLocks noChangeArrowheads="1"/>
          </p:cNvSpPr>
          <p:nvPr/>
        </p:nvSpPr>
        <p:spPr bwMode="auto">
          <a:xfrm>
            <a:off x="2495600" y="5524101"/>
            <a:ext cx="6999664" cy="995763"/>
          </a:xfrm>
          <a:prstGeom prst="roundRect">
            <a:avLst>
              <a:gd name="adj" fmla="val 9613"/>
            </a:avLst>
          </a:prstGeom>
          <a:solidFill>
            <a:schemeClr val="accent3">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solidFill>
                <a:srgbClr val="FF0000"/>
              </a:solidFill>
              <a:latin typeface="Calibri" panose="020F0502020204030204" pitchFamily="34" charset="0"/>
              <a:cs typeface="Calibri" panose="020F0502020204030204" pitchFamily="34" charset="0"/>
            </a:endParaRPr>
          </a:p>
        </p:txBody>
      </p:sp>
      <p:cxnSp>
        <p:nvCxnSpPr>
          <p:cNvPr id="12" name="Straight Arrow Connector 11">
            <a:extLst>
              <a:ext uri="{FF2B5EF4-FFF2-40B4-BE49-F238E27FC236}">
                <a16:creationId xmlns:a16="http://schemas.microsoft.com/office/drawing/2014/main" id="{9706E5BF-3C48-8949-8FA6-2749A005EADD}"/>
              </a:ext>
            </a:extLst>
          </p:cNvPr>
          <p:cNvCxnSpPr>
            <a:cxnSpLocks/>
          </p:cNvCxnSpPr>
          <p:nvPr/>
        </p:nvCxnSpPr>
        <p:spPr>
          <a:xfrm>
            <a:off x="7968208" y="2434930"/>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397BD22D-3479-194B-9F8C-CE5913D1B553}"/>
              </a:ext>
            </a:extLst>
          </p:cNvPr>
          <p:cNvSpPr>
            <a:spLocks noChangeArrowheads="1"/>
          </p:cNvSpPr>
          <p:nvPr/>
        </p:nvSpPr>
        <p:spPr bwMode="auto">
          <a:xfrm>
            <a:off x="4385989" y="3447802"/>
            <a:ext cx="3203998" cy="875785"/>
          </a:xfrm>
          <a:prstGeom prst="roundRect">
            <a:avLst>
              <a:gd name="adj" fmla="val 12554"/>
            </a:avLst>
          </a:prstGeom>
          <a:solidFill>
            <a:schemeClr val="accent1">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Code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repository</a:t>
            </a:r>
          </a:p>
        </p:txBody>
      </p:sp>
      <p:sp>
        <p:nvSpPr>
          <p:cNvPr id="14" name="TextBox 13">
            <a:extLst>
              <a:ext uri="{FF2B5EF4-FFF2-40B4-BE49-F238E27FC236}">
                <a16:creationId xmlns:a16="http://schemas.microsoft.com/office/drawing/2014/main" id="{E63A097E-03FC-A640-8137-77F58C693741}"/>
              </a:ext>
            </a:extLst>
          </p:cNvPr>
          <p:cNvSpPr txBox="1"/>
          <p:nvPr/>
        </p:nvSpPr>
        <p:spPr>
          <a:xfrm>
            <a:off x="4601987" y="1023120"/>
            <a:ext cx="2742226" cy="461665"/>
          </a:xfrm>
          <a:prstGeom prst="rect">
            <a:avLst/>
          </a:prstGeom>
          <a:noFill/>
        </p:spPr>
        <p:txBody>
          <a:bodyPr wrap="none" rtlCol="0">
            <a:spAutoFit/>
          </a:bodyPr>
          <a:lstStyle/>
          <a:p>
            <a:pPr algn="ctr"/>
            <a:r>
              <a:rPr lang="en-US" sz="2400" b="1" dirty="0">
                <a:solidFill>
                  <a:schemeClr val="accent2">
                    <a:lumMod val="50000"/>
                  </a:schemeClr>
                </a:solidFill>
                <a:latin typeface="Calibri" panose="020F0502020204030204" pitchFamily="34" charset="0"/>
                <a:cs typeface="Calibri" panose="020F0502020204030204" pitchFamily="34" charset="0"/>
              </a:rPr>
              <a:t>DevOps automation</a:t>
            </a:r>
          </a:p>
        </p:txBody>
      </p:sp>
      <p:sp>
        <p:nvSpPr>
          <p:cNvPr id="15" name="TextBox 14">
            <a:extLst>
              <a:ext uri="{FF2B5EF4-FFF2-40B4-BE49-F238E27FC236}">
                <a16:creationId xmlns:a16="http://schemas.microsoft.com/office/drawing/2014/main" id="{DC3FE0FF-D534-AA4B-976E-E85660DAF3F4}"/>
              </a:ext>
            </a:extLst>
          </p:cNvPr>
          <p:cNvSpPr txBox="1"/>
          <p:nvPr/>
        </p:nvSpPr>
        <p:spPr>
          <a:xfrm>
            <a:off x="4281857" y="2466819"/>
            <a:ext cx="355655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Code management system</a:t>
            </a:r>
          </a:p>
        </p:txBody>
      </p:sp>
      <p:sp>
        <p:nvSpPr>
          <p:cNvPr id="16" name="TextBox 15">
            <a:extLst>
              <a:ext uri="{FF2B5EF4-FFF2-40B4-BE49-F238E27FC236}">
                <a16:creationId xmlns:a16="http://schemas.microsoft.com/office/drawing/2014/main" id="{AE80C629-C95D-3D49-8699-93337FA3EC0F}"/>
              </a:ext>
            </a:extLst>
          </p:cNvPr>
          <p:cNvSpPr txBox="1"/>
          <p:nvPr/>
        </p:nvSpPr>
        <p:spPr>
          <a:xfrm>
            <a:off x="4460346" y="5039680"/>
            <a:ext cx="302550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DevOps measurement</a:t>
            </a:r>
          </a:p>
        </p:txBody>
      </p:sp>
      <p:cxnSp>
        <p:nvCxnSpPr>
          <p:cNvPr id="18" name="Straight Arrow Connector 17">
            <a:extLst>
              <a:ext uri="{FF2B5EF4-FFF2-40B4-BE49-F238E27FC236}">
                <a16:creationId xmlns:a16="http://schemas.microsoft.com/office/drawing/2014/main" id="{12AA05F5-38D0-A747-97E1-DE640653896E}"/>
              </a:ext>
            </a:extLst>
          </p:cNvPr>
          <p:cNvCxnSpPr>
            <a:cxnSpLocks/>
          </p:cNvCxnSpPr>
          <p:nvPr/>
        </p:nvCxnSpPr>
        <p:spPr>
          <a:xfrm>
            <a:off x="7968208" y="4941168"/>
            <a:ext cx="0" cy="53075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674606A-7A7D-684D-B819-4EE94140FFA0}"/>
              </a:ext>
            </a:extLst>
          </p:cNvPr>
          <p:cNvCxnSpPr>
            <a:cxnSpLocks/>
          </p:cNvCxnSpPr>
          <p:nvPr/>
        </p:nvCxnSpPr>
        <p:spPr>
          <a:xfrm flipV="1">
            <a:off x="4007768" y="2434930"/>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1A39D82-8535-2F4B-B164-F7BAE64EC1A6}"/>
              </a:ext>
            </a:extLst>
          </p:cNvPr>
          <p:cNvCxnSpPr>
            <a:cxnSpLocks/>
          </p:cNvCxnSpPr>
          <p:nvPr/>
        </p:nvCxnSpPr>
        <p:spPr>
          <a:xfrm flipV="1">
            <a:off x="4007768" y="4911114"/>
            <a:ext cx="0" cy="534110"/>
          </a:xfrm>
          <a:prstGeom prst="straightConnector1">
            <a:avLst/>
          </a:prstGeom>
          <a:ln w="101600">
            <a:solidFill>
              <a:schemeClr val="bg1">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857BD21B-783D-6F48-8AFA-FC2A1AEBEBE1}"/>
              </a:ext>
            </a:extLst>
          </p:cNvPr>
          <p:cNvSpPr>
            <a:spLocks noChangeArrowheads="1"/>
          </p:cNvSpPr>
          <p:nvPr/>
        </p:nvSpPr>
        <p:spPr bwMode="auto">
          <a:xfrm>
            <a:off x="2783633"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integration</a:t>
            </a:r>
          </a:p>
        </p:txBody>
      </p:sp>
      <p:sp>
        <p:nvSpPr>
          <p:cNvPr id="23" name="Rounded Rectangle 22">
            <a:extLst>
              <a:ext uri="{FF2B5EF4-FFF2-40B4-BE49-F238E27FC236}">
                <a16:creationId xmlns:a16="http://schemas.microsoft.com/office/drawing/2014/main" id="{5FD95943-F214-2C4B-8303-26941341BA4C}"/>
              </a:ext>
            </a:extLst>
          </p:cNvPr>
          <p:cNvSpPr>
            <a:spLocks noChangeArrowheads="1"/>
          </p:cNvSpPr>
          <p:nvPr/>
        </p:nvSpPr>
        <p:spPr bwMode="auto">
          <a:xfrm>
            <a:off x="4474900"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deployment</a:t>
            </a:r>
          </a:p>
        </p:txBody>
      </p:sp>
      <p:sp>
        <p:nvSpPr>
          <p:cNvPr id="24" name="Rounded Rectangle 23">
            <a:extLst>
              <a:ext uri="{FF2B5EF4-FFF2-40B4-BE49-F238E27FC236}">
                <a16:creationId xmlns:a16="http://schemas.microsoft.com/office/drawing/2014/main" id="{03092E3E-0E7E-BA4A-AF9F-B0E06BE4F40B}"/>
              </a:ext>
            </a:extLst>
          </p:cNvPr>
          <p:cNvSpPr>
            <a:spLocks noChangeArrowheads="1"/>
          </p:cNvSpPr>
          <p:nvPr/>
        </p:nvSpPr>
        <p:spPr bwMode="auto">
          <a:xfrm>
            <a:off x="6166167"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Continuous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delivery</a:t>
            </a:r>
          </a:p>
        </p:txBody>
      </p:sp>
      <p:sp>
        <p:nvSpPr>
          <p:cNvPr id="25" name="Rounded Rectangle 24">
            <a:extLst>
              <a:ext uri="{FF2B5EF4-FFF2-40B4-BE49-F238E27FC236}">
                <a16:creationId xmlns:a16="http://schemas.microsoft.com/office/drawing/2014/main" id="{3528A953-99FC-DA4E-A836-14BCBBE29730}"/>
              </a:ext>
            </a:extLst>
          </p:cNvPr>
          <p:cNvSpPr>
            <a:spLocks noChangeArrowheads="1"/>
          </p:cNvSpPr>
          <p:nvPr/>
        </p:nvSpPr>
        <p:spPr bwMode="auto">
          <a:xfrm>
            <a:off x="7857434" y="1645794"/>
            <a:ext cx="1511597" cy="633765"/>
          </a:xfrm>
          <a:prstGeom prst="roundRect">
            <a:avLst>
              <a:gd name="adj" fmla="val 12554"/>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solidFill>
                  <a:srgbClr val="C00000"/>
                </a:solidFill>
                <a:latin typeface="Calibri" panose="020F0502020204030204" pitchFamily="34" charset="0"/>
                <a:cs typeface="Calibri" panose="020F0502020204030204" pitchFamily="34" charset="0"/>
              </a:rPr>
              <a:t>Infrastructure </a:t>
            </a:r>
            <a:br>
              <a:rPr lang="en-US" b="1" dirty="0">
                <a:solidFill>
                  <a:srgbClr val="C00000"/>
                </a:solidFill>
                <a:latin typeface="Calibri" panose="020F0502020204030204" pitchFamily="34" charset="0"/>
                <a:cs typeface="Calibri" panose="020F0502020204030204" pitchFamily="34" charset="0"/>
              </a:rPr>
            </a:br>
            <a:r>
              <a:rPr lang="en-US" b="1" dirty="0">
                <a:solidFill>
                  <a:srgbClr val="C00000"/>
                </a:solidFill>
                <a:latin typeface="Calibri" panose="020F0502020204030204" pitchFamily="34" charset="0"/>
                <a:cs typeface="Calibri" panose="020F0502020204030204" pitchFamily="34" charset="0"/>
              </a:rPr>
              <a:t>as code</a:t>
            </a:r>
          </a:p>
        </p:txBody>
      </p:sp>
      <p:sp>
        <p:nvSpPr>
          <p:cNvPr id="26" name="Rounded Rectangle 25">
            <a:extLst>
              <a:ext uri="{FF2B5EF4-FFF2-40B4-BE49-F238E27FC236}">
                <a16:creationId xmlns:a16="http://schemas.microsoft.com/office/drawing/2014/main" id="{1786B62D-E2BD-DB43-A1CF-D9AE96012FC7}"/>
              </a:ext>
            </a:extLst>
          </p:cNvPr>
          <p:cNvSpPr>
            <a:spLocks noChangeArrowheads="1"/>
          </p:cNvSpPr>
          <p:nvPr/>
        </p:nvSpPr>
        <p:spPr bwMode="auto">
          <a:xfrm>
            <a:off x="306215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collection</a:t>
            </a:r>
          </a:p>
        </p:txBody>
      </p:sp>
      <p:sp>
        <p:nvSpPr>
          <p:cNvPr id="27" name="Rounded Rectangle 26">
            <a:extLst>
              <a:ext uri="{FF2B5EF4-FFF2-40B4-BE49-F238E27FC236}">
                <a16:creationId xmlns:a16="http://schemas.microsoft.com/office/drawing/2014/main" id="{10AD0183-3A93-C44F-A3C5-6B198342CAE1}"/>
              </a:ext>
            </a:extLst>
          </p:cNvPr>
          <p:cNvSpPr>
            <a:spLocks noChangeArrowheads="1"/>
          </p:cNvSpPr>
          <p:nvPr/>
        </p:nvSpPr>
        <p:spPr bwMode="auto">
          <a:xfrm>
            <a:off x="522239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Data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analysis</a:t>
            </a:r>
          </a:p>
        </p:txBody>
      </p:sp>
      <p:sp>
        <p:nvSpPr>
          <p:cNvPr id="28" name="Rounded Rectangle 27">
            <a:extLst>
              <a:ext uri="{FF2B5EF4-FFF2-40B4-BE49-F238E27FC236}">
                <a16:creationId xmlns:a16="http://schemas.microsoft.com/office/drawing/2014/main" id="{9B28B3D0-69A9-F640-8A21-EAE5E6DF2E09}"/>
              </a:ext>
            </a:extLst>
          </p:cNvPr>
          <p:cNvSpPr>
            <a:spLocks noChangeArrowheads="1"/>
          </p:cNvSpPr>
          <p:nvPr/>
        </p:nvSpPr>
        <p:spPr bwMode="auto">
          <a:xfrm>
            <a:off x="7382630" y="5677550"/>
            <a:ext cx="1665699" cy="679130"/>
          </a:xfrm>
          <a:prstGeom prst="roundRect">
            <a:avLst>
              <a:gd name="adj" fmla="val 12554"/>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Report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generation</a:t>
            </a:r>
          </a:p>
        </p:txBody>
      </p:sp>
      <p:sp>
        <p:nvSpPr>
          <p:cNvPr id="29" name="TextBox 28">
            <a:extLst>
              <a:ext uri="{FF2B5EF4-FFF2-40B4-BE49-F238E27FC236}">
                <a16:creationId xmlns:a16="http://schemas.microsoft.com/office/drawing/2014/main" id="{AAB94754-C05B-B547-9C76-26E1A67FC336}"/>
              </a:ext>
            </a:extLst>
          </p:cNvPr>
          <p:cNvSpPr txBox="1"/>
          <p:nvPr/>
        </p:nvSpPr>
        <p:spPr>
          <a:xfrm>
            <a:off x="2613312" y="3369381"/>
            <a:ext cx="1449819"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Recover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information</a:t>
            </a:r>
          </a:p>
        </p:txBody>
      </p:sp>
      <p:sp>
        <p:nvSpPr>
          <p:cNvPr id="30" name="TextBox 29">
            <a:extLst>
              <a:ext uri="{FF2B5EF4-FFF2-40B4-BE49-F238E27FC236}">
                <a16:creationId xmlns:a16="http://schemas.microsoft.com/office/drawing/2014/main" id="{B8ED03D9-6BA3-4543-AC9A-EEFBA6E71607}"/>
              </a:ext>
            </a:extLst>
          </p:cNvPr>
          <p:cNvSpPr txBox="1"/>
          <p:nvPr/>
        </p:nvSpPr>
        <p:spPr>
          <a:xfrm>
            <a:off x="7968208" y="3354704"/>
            <a:ext cx="1196546" cy="1015663"/>
          </a:xfrm>
          <a:prstGeom prst="rect">
            <a:avLst/>
          </a:prstGeom>
          <a:noFill/>
        </p:spPr>
        <p:txBody>
          <a:bodyPr wrap="non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Save and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retrieve</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versions</a:t>
            </a:r>
          </a:p>
        </p:txBody>
      </p:sp>
      <p:sp>
        <p:nvSpPr>
          <p:cNvPr id="31" name="TextBox 30">
            <a:extLst>
              <a:ext uri="{FF2B5EF4-FFF2-40B4-BE49-F238E27FC236}">
                <a16:creationId xmlns:a16="http://schemas.microsoft.com/office/drawing/2014/main" id="{67E6ED03-FBC0-BC4F-A645-D405F609FE34}"/>
              </a:ext>
            </a:extLst>
          </p:cNvPr>
          <p:cNvSpPr txBox="1"/>
          <p:nvPr/>
        </p:nvSpPr>
        <p:spPr>
          <a:xfrm>
            <a:off x="4232806" y="3008253"/>
            <a:ext cx="3506631"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Branching and merging</a:t>
            </a:r>
          </a:p>
        </p:txBody>
      </p:sp>
      <p:sp>
        <p:nvSpPr>
          <p:cNvPr id="32" name="TextBox 31">
            <a:extLst>
              <a:ext uri="{FF2B5EF4-FFF2-40B4-BE49-F238E27FC236}">
                <a16:creationId xmlns:a16="http://schemas.microsoft.com/office/drawing/2014/main" id="{72ED3E7B-44C3-C349-B9B7-D5B56902B2FB}"/>
              </a:ext>
            </a:extLst>
          </p:cNvPr>
          <p:cNvSpPr txBox="1"/>
          <p:nvPr/>
        </p:nvSpPr>
        <p:spPr>
          <a:xfrm>
            <a:off x="3338220" y="4437016"/>
            <a:ext cx="5050416" cy="400110"/>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Transfer code to/from developer’s </a:t>
            </a:r>
            <a:r>
              <a:rPr lang="en-US" sz="2000" b="1" dirty="0" err="1">
                <a:solidFill>
                  <a:schemeClr val="tx2"/>
                </a:solidFill>
                <a:latin typeface="Calibri" panose="020F0502020204030204" pitchFamily="34" charset="0"/>
                <a:cs typeface="Calibri" panose="020F0502020204030204" pitchFamily="34" charset="0"/>
              </a:rPr>
              <a:t>filestore</a:t>
            </a:r>
            <a:endParaRPr lang="en-US" sz="20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552930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11000" dirty="0">
                <a:solidFill>
                  <a:srgbClr val="FF0000"/>
                </a:solidFill>
              </a:rPr>
              <a:t>Marketing</a:t>
            </a:r>
            <a:endParaRPr lang="zh-TW" altLang="en-US" sz="11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Tree>
    <p:extLst>
      <p:ext uri="{BB962C8B-B14F-4D97-AF65-F5344CB8AC3E}">
        <p14:creationId xmlns:p14="http://schemas.microsoft.com/office/powerpoint/2010/main" val="35027325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81200" y="115888"/>
            <a:ext cx="8229600" cy="1368896"/>
          </a:xfrm>
        </p:spPr>
        <p:txBody>
          <a:bodyPr>
            <a:normAutofit fontScale="90000"/>
          </a:bodyPr>
          <a:lstStyle/>
          <a:p>
            <a:r>
              <a:rPr lang="en-US" altLang="zh-TW" sz="9600" dirty="0">
                <a:solidFill>
                  <a:srgbClr val="C00000"/>
                </a:solidFill>
              </a:rPr>
              <a:t>Marketing</a:t>
            </a:r>
          </a:p>
        </p:txBody>
      </p:sp>
      <p:sp>
        <p:nvSpPr>
          <p:cNvPr id="11267" name="Content Placeholder 2"/>
          <p:cNvSpPr>
            <a:spLocks noGrp="1"/>
          </p:cNvSpPr>
          <p:nvPr>
            <p:ph idx="1"/>
          </p:nvPr>
        </p:nvSpPr>
        <p:spPr>
          <a:xfrm>
            <a:off x="1981200" y="1484784"/>
            <a:ext cx="8229600" cy="4968404"/>
          </a:xfrm>
        </p:spPr>
        <p:txBody>
          <a:bodyPr/>
          <a:lstStyle/>
          <a:p>
            <a:pPr marL="0" indent="0" algn="ctr">
              <a:buNone/>
            </a:pPr>
            <a:r>
              <a:rPr lang="en-US" altLang="en-US" sz="9600" dirty="0">
                <a:solidFill>
                  <a:schemeClr val="accent1"/>
                </a:solidFill>
              </a:rPr>
              <a:t>“</a:t>
            </a:r>
            <a:r>
              <a:rPr lang="en-US" altLang="zh-TW" sz="9600" dirty="0">
                <a:solidFill>
                  <a:schemeClr val="accent1"/>
                </a:solidFill>
              </a:rPr>
              <a:t>Meeting</a:t>
            </a:r>
            <a:r>
              <a:rPr lang="en-US" altLang="zh-TW" sz="9600" dirty="0"/>
              <a:t> </a:t>
            </a:r>
            <a:br>
              <a:rPr lang="en-US" altLang="zh-TW" sz="9600" dirty="0"/>
            </a:br>
            <a:r>
              <a:rPr lang="en-US" altLang="zh-TW" sz="9600" dirty="0">
                <a:solidFill>
                  <a:srgbClr val="FF0000"/>
                </a:solidFill>
              </a:rPr>
              <a:t>needs</a:t>
            </a:r>
            <a:r>
              <a:rPr lang="en-US" altLang="zh-TW" sz="9600" dirty="0"/>
              <a:t> </a:t>
            </a:r>
            <a:r>
              <a:rPr lang="en-US" altLang="zh-TW" sz="9600" dirty="0">
                <a:solidFill>
                  <a:srgbClr val="4F81BD"/>
                </a:solidFill>
              </a:rPr>
              <a:t>profitably</a:t>
            </a:r>
            <a:r>
              <a:rPr lang="en-US" altLang="en-US" sz="9600" dirty="0">
                <a:solidFill>
                  <a:srgbClr val="4F81BD"/>
                </a:solidFill>
              </a:rPr>
              <a:t>”</a:t>
            </a:r>
            <a:endParaRPr lang="en-US" altLang="zh-TW" sz="9600" dirty="0">
              <a:solidFill>
                <a:srgbClr val="4F81BD"/>
              </a:solidFill>
            </a:endParaRPr>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748AC87D-D0FA-490B-9E25-5BB51C7E004C}" type="slidenum">
              <a:rPr lang="zh-TW" altLang="en-US" sz="1200">
                <a:solidFill>
                  <a:srgbClr val="898989"/>
                </a:solidFill>
              </a:rPr>
              <a:pPr eaLnBrk="1" hangingPunct="1">
                <a:spcBef>
                  <a:spcPct val="0"/>
                </a:spcBef>
                <a:buFontTx/>
                <a:buNone/>
              </a:pPr>
              <a:t>45</a:t>
            </a:fld>
            <a:endParaRPr lang="zh-TW" altLang="en-US" sz="1200">
              <a:solidFill>
                <a:srgbClr val="898989"/>
              </a:solidFill>
            </a:endParaRPr>
          </a:p>
        </p:txBody>
      </p:sp>
      <p:sp>
        <p:nvSpPr>
          <p:cNvPr id="6" name="Footer Placeholder 4">
            <a:extLst>
              <a:ext uri="{FF2B5EF4-FFF2-40B4-BE49-F238E27FC236}">
                <a16:creationId xmlns:a16="http://schemas.microsoft.com/office/drawing/2014/main" id="{9578BEDC-48FF-B04A-9936-8B1FA260D2FB}"/>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10358076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標題 1"/>
          <p:cNvSpPr>
            <a:spLocks noGrp="1"/>
          </p:cNvSpPr>
          <p:nvPr>
            <p:ph type="title"/>
          </p:nvPr>
        </p:nvSpPr>
        <p:spPr/>
        <p:txBody>
          <a:bodyPr/>
          <a:lstStyle/>
          <a:p>
            <a:r>
              <a:rPr lang="en-US" altLang="zh-TW" sz="8000" dirty="0">
                <a:solidFill>
                  <a:srgbClr val="C00000"/>
                </a:solidFill>
              </a:rPr>
              <a:t>Marketing</a:t>
            </a:r>
            <a:endParaRPr lang="zh-TW" altLang="en-US" sz="8000" dirty="0">
              <a:solidFill>
                <a:srgbClr val="C00000"/>
              </a:solidFill>
            </a:endParaRPr>
          </a:p>
        </p:txBody>
      </p:sp>
      <p:sp>
        <p:nvSpPr>
          <p:cNvPr id="37891" name="內容版面配置區 2"/>
          <p:cNvSpPr>
            <a:spLocks noGrp="1"/>
          </p:cNvSpPr>
          <p:nvPr>
            <p:ph idx="1"/>
          </p:nvPr>
        </p:nvSpPr>
        <p:spPr/>
        <p:txBody>
          <a:bodyPr/>
          <a:lstStyle/>
          <a:p>
            <a:pPr marL="0" indent="0" algn="ctr">
              <a:buNone/>
            </a:pPr>
            <a:r>
              <a:rPr lang="en-US" altLang="zh-TW" sz="3600" dirty="0"/>
              <a:t>“Marketing is an </a:t>
            </a:r>
            <a:r>
              <a:rPr lang="en-US" altLang="zh-TW" sz="3600" dirty="0">
                <a:solidFill>
                  <a:schemeClr val="accent1"/>
                </a:solidFill>
              </a:rPr>
              <a:t>organizational function </a:t>
            </a:r>
            <a:br>
              <a:rPr lang="en-US" altLang="zh-TW" sz="3600" dirty="0"/>
            </a:br>
            <a:r>
              <a:rPr lang="en-US" altLang="zh-TW" sz="3600" dirty="0"/>
              <a:t>and </a:t>
            </a:r>
            <a:r>
              <a:rPr lang="en-US" altLang="zh-TW" sz="3600" dirty="0">
                <a:solidFill>
                  <a:schemeClr val="accent1"/>
                </a:solidFill>
              </a:rPr>
              <a:t>a set of processes </a:t>
            </a:r>
            <a:r>
              <a:rPr lang="en-US" altLang="zh-TW" sz="3600" dirty="0"/>
              <a:t>for </a:t>
            </a:r>
            <a:br>
              <a:rPr lang="en-US" altLang="zh-TW" sz="3600" dirty="0"/>
            </a:br>
            <a:r>
              <a:rPr lang="en-US" altLang="zh-TW" sz="3600" dirty="0">
                <a:solidFill>
                  <a:srgbClr val="FF0000"/>
                </a:solidFill>
              </a:rPr>
              <a:t>creating, communicating, and delivering </a:t>
            </a:r>
            <a:br>
              <a:rPr lang="en-US" altLang="zh-TW" sz="3600" dirty="0">
                <a:solidFill>
                  <a:srgbClr val="FF0000"/>
                </a:solidFill>
              </a:rPr>
            </a:br>
            <a:r>
              <a:rPr lang="en-US" altLang="zh-TW" sz="3600" dirty="0">
                <a:solidFill>
                  <a:srgbClr val="FF0000"/>
                </a:solidFill>
              </a:rPr>
              <a:t>value to customers </a:t>
            </a:r>
            <a:r>
              <a:rPr lang="en-US" altLang="zh-TW" sz="3600" dirty="0"/>
              <a:t>and </a:t>
            </a:r>
            <a:br>
              <a:rPr lang="en-US" altLang="zh-TW" sz="3600" dirty="0"/>
            </a:br>
            <a:r>
              <a:rPr lang="en-US" altLang="zh-TW" sz="3600" dirty="0"/>
              <a:t>for </a:t>
            </a:r>
            <a:r>
              <a:rPr lang="en-US" altLang="zh-TW" sz="3600" dirty="0">
                <a:solidFill>
                  <a:srgbClr val="FF0000"/>
                </a:solidFill>
              </a:rPr>
              <a:t>managing customer relationships </a:t>
            </a:r>
            <a:br>
              <a:rPr lang="en-US" altLang="zh-TW" sz="3600" u="sng" dirty="0">
                <a:solidFill>
                  <a:srgbClr val="FF0000"/>
                </a:solidFill>
              </a:rPr>
            </a:br>
            <a:r>
              <a:rPr lang="en-US" altLang="zh-TW" sz="3600" dirty="0"/>
              <a:t>in ways that </a:t>
            </a:r>
            <a:r>
              <a:rPr lang="en-US" altLang="zh-TW" sz="3600" dirty="0">
                <a:solidFill>
                  <a:schemeClr val="accent1"/>
                </a:solidFill>
              </a:rPr>
              <a:t>benefit the organization and its stakeholders</a:t>
            </a:r>
            <a:r>
              <a:rPr lang="en-US" altLang="zh-TW" sz="3600" dirty="0"/>
              <a:t>.” </a:t>
            </a:r>
            <a:endParaRPr lang="zh-TW" altLang="en-US" sz="2400" dirty="0"/>
          </a:p>
        </p:txBody>
      </p:sp>
      <p:sp>
        <p:nvSpPr>
          <p:cNvPr id="37892"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2C52B39E-3F41-4C00-8B3E-76176D602E0A}" type="slidenum">
              <a:rPr lang="zh-TW" altLang="en-US" sz="1200">
                <a:solidFill>
                  <a:srgbClr val="898989"/>
                </a:solidFill>
              </a:rPr>
              <a:pPr eaLnBrk="1" hangingPunct="1">
                <a:spcBef>
                  <a:spcPct val="0"/>
                </a:spcBef>
                <a:buFontTx/>
                <a:buNone/>
              </a:pPr>
              <a:t>46</a:t>
            </a:fld>
            <a:endParaRPr lang="zh-TW" altLang="en-US" sz="1200">
              <a:solidFill>
                <a:srgbClr val="898989"/>
              </a:solidFill>
            </a:endParaRPr>
          </a:p>
        </p:txBody>
      </p:sp>
      <p:sp>
        <p:nvSpPr>
          <p:cNvPr id="6" name="Footer Placeholder 4">
            <a:extLst>
              <a:ext uri="{FF2B5EF4-FFF2-40B4-BE49-F238E27FC236}">
                <a16:creationId xmlns:a16="http://schemas.microsoft.com/office/drawing/2014/main" id="{81263259-2ED3-E341-9212-2C71EDDDFE26}"/>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3382612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11000" dirty="0">
                <a:solidFill>
                  <a:srgbClr val="FF0000"/>
                </a:solidFill>
              </a:rPr>
              <a:t>Marketing</a:t>
            </a:r>
            <a:br>
              <a:rPr lang="en-US" altLang="zh-TW" sz="11000" dirty="0">
                <a:solidFill>
                  <a:srgbClr val="FF0000"/>
                </a:solidFill>
              </a:rPr>
            </a:br>
            <a:r>
              <a:rPr lang="en-US" altLang="zh-TW" sz="11000" dirty="0">
                <a:solidFill>
                  <a:srgbClr val="FF0000"/>
                </a:solidFill>
              </a:rPr>
              <a:t>Management</a:t>
            </a:r>
            <a:endParaRPr lang="zh-TW" altLang="en-US" sz="11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spTree>
    <p:extLst>
      <p:ext uri="{BB962C8B-B14F-4D97-AF65-F5344CB8AC3E}">
        <p14:creationId xmlns:p14="http://schemas.microsoft.com/office/powerpoint/2010/main" val="21409069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標題 1"/>
          <p:cNvSpPr>
            <a:spLocks noGrp="1"/>
          </p:cNvSpPr>
          <p:nvPr>
            <p:ph type="title"/>
          </p:nvPr>
        </p:nvSpPr>
        <p:spPr/>
        <p:txBody>
          <a:bodyPr/>
          <a:lstStyle/>
          <a:p>
            <a:r>
              <a:rPr lang="en-US" altLang="zh-TW" sz="6000" dirty="0">
                <a:solidFill>
                  <a:srgbClr val="C00000"/>
                </a:solidFill>
              </a:rPr>
              <a:t>Marketing Management</a:t>
            </a:r>
            <a:endParaRPr lang="zh-TW" altLang="en-US" sz="6000" dirty="0">
              <a:solidFill>
                <a:srgbClr val="C00000"/>
              </a:solidFill>
            </a:endParaRPr>
          </a:p>
        </p:txBody>
      </p:sp>
      <p:sp>
        <p:nvSpPr>
          <p:cNvPr id="38915" name="內容版面配置區 2"/>
          <p:cNvSpPr>
            <a:spLocks noGrp="1"/>
          </p:cNvSpPr>
          <p:nvPr>
            <p:ph idx="1"/>
          </p:nvPr>
        </p:nvSpPr>
        <p:spPr>
          <a:xfrm>
            <a:off x="1692598" y="1523926"/>
            <a:ext cx="8651875" cy="4857403"/>
          </a:xfrm>
        </p:spPr>
        <p:txBody>
          <a:bodyPr>
            <a:normAutofit lnSpcReduction="10000"/>
          </a:bodyPr>
          <a:lstStyle/>
          <a:p>
            <a:pPr marL="0" indent="0" algn="ctr">
              <a:buNone/>
            </a:pPr>
            <a:r>
              <a:rPr lang="en-US" altLang="zh-TW" sz="4000" dirty="0"/>
              <a:t>“</a:t>
            </a:r>
            <a:r>
              <a:rPr lang="en-US" altLang="zh-TW" sz="4000" dirty="0">
                <a:solidFill>
                  <a:srgbClr val="C00000"/>
                </a:solidFill>
              </a:rPr>
              <a:t>Marketing management </a:t>
            </a:r>
            <a:r>
              <a:rPr lang="en-US" altLang="zh-TW" sz="4000" dirty="0"/>
              <a:t>is the</a:t>
            </a:r>
            <a:br>
              <a:rPr lang="en-US" altLang="zh-TW" sz="4000" dirty="0"/>
            </a:br>
            <a:r>
              <a:rPr lang="en-US" altLang="zh-TW" sz="4800" dirty="0">
                <a:solidFill>
                  <a:schemeClr val="accent1"/>
                </a:solidFill>
              </a:rPr>
              <a:t>art and science </a:t>
            </a:r>
            <a:br>
              <a:rPr lang="en-US" altLang="zh-TW" sz="4000" dirty="0"/>
            </a:br>
            <a:r>
              <a:rPr lang="en-US" altLang="zh-TW" sz="4400" dirty="0"/>
              <a:t>of </a:t>
            </a:r>
            <a:r>
              <a:rPr lang="en-US" altLang="zh-TW" sz="4400" dirty="0">
                <a:solidFill>
                  <a:srgbClr val="FF0000"/>
                </a:solidFill>
              </a:rPr>
              <a:t>choosing target markets </a:t>
            </a:r>
            <a:br>
              <a:rPr lang="en-US" altLang="zh-TW" sz="4400" dirty="0"/>
            </a:br>
            <a:r>
              <a:rPr lang="en-US" altLang="zh-TW" sz="4400" dirty="0"/>
              <a:t>and </a:t>
            </a:r>
            <a:r>
              <a:rPr lang="en-US" altLang="zh-TW" sz="4400" dirty="0">
                <a:solidFill>
                  <a:schemeClr val="accent1"/>
                </a:solidFill>
              </a:rPr>
              <a:t>getting, keeping, and growing </a:t>
            </a:r>
            <a:br>
              <a:rPr lang="en-US" altLang="zh-TW" sz="4400" dirty="0">
                <a:solidFill>
                  <a:schemeClr val="accent1"/>
                </a:solidFill>
              </a:rPr>
            </a:br>
            <a:r>
              <a:rPr lang="en-US" altLang="zh-TW" sz="4400" dirty="0">
                <a:solidFill>
                  <a:schemeClr val="accent1"/>
                </a:solidFill>
              </a:rPr>
              <a:t>customers</a:t>
            </a:r>
            <a:r>
              <a:rPr lang="en-US" altLang="zh-TW" sz="4400" dirty="0"/>
              <a:t> through </a:t>
            </a:r>
            <a:br>
              <a:rPr lang="en-US" altLang="zh-TW" sz="4000" dirty="0"/>
            </a:br>
            <a:r>
              <a:rPr lang="en-US" altLang="zh-TW" sz="4000" dirty="0">
                <a:solidFill>
                  <a:srgbClr val="FF0000"/>
                </a:solidFill>
              </a:rPr>
              <a:t>creating, delivering, and communicating </a:t>
            </a:r>
            <a:br>
              <a:rPr lang="en-US" altLang="zh-TW" sz="4000" dirty="0">
                <a:solidFill>
                  <a:srgbClr val="FF0000"/>
                </a:solidFill>
              </a:rPr>
            </a:br>
            <a:r>
              <a:rPr lang="en-US" altLang="zh-TW" sz="4400" dirty="0">
                <a:solidFill>
                  <a:srgbClr val="FF0000"/>
                </a:solidFill>
              </a:rPr>
              <a:t>superior customer value</a:t>
            </a:r>
            <a:r>
              <a:rPr lang="en-US" altLang="zh-TW" sz="4400" dirty="0"/>
              <a:t>.” </a:t>
            </a:r>
          </a:p>
          <a:p>
            <a:pPr marL="0" indent="0" algn="ctr">
              <a:buNone/>
            </a:pPr>
            <a:endParaRPr lang="zh-TW" altLang="en-US" sz="4000" dirty="0"/>
          </a:p>
        </p:txBody>
      </p:sp>
      <p:sp>
        <p:nvSpPr>
          <p:cNvPr id="38916" name="投影片編號版面配置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3E1C5A1E-1767-4A42-AFC6-80D36FF515E3}" type="slidenum">
              <a:rPr lang="zh-TW" altLang="en-US" sz="1200">
                <a:solidFill>
                  <a:srgbClr val="898989"/>
                </a:solidFill>
              </a:rPr>
              <a:pPr eaLnBrk="1" hangingPunct="1">
                <a:spcBef>
                  <a:spcPct val="0"/>
                </a:spcBef>
                <a:buFontTx/>
                <a:buNone/>
              </a:pPr>
              <a:t>48</a:t>
            </a:fld>
            <a:endParaRPr lang="zh-TW" altLang="en-US" sz="1200">
              <a:solidFill>
                <a:srgbClr val="898989"/>
              </a:solidFill>
            </a:endParaRPr>
          </a:p>
        </p:txBody>
      </p:sp>
      <p:sp>
        <p:nvSpPr>
          <p:cNvPr id="6" name="Footer Placeholder 4">
            <a:extLst>
              <a:ext uri="{FF2B5EF4-FFF2-40B4-BE49-F238E27FC236}">
                <a16:creationId xmlns:a16="http://schemas.microsoft.com/office/drawing/2014/main" id="{5BC50696-0C10-E342-A859-9471DAA3B6B3}"/>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2488285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181034"/>
            <a:ext cx="8229600" cy="727687"/>
          </a:xfrm>
        </p:spPr>
        <p:txBody>
          <a:bodyPr>
            <a:normAutofit fontScale="90000"/>
          </a:bodyPr>
          <a:lstStyle/>
          <a:p>
            <a:r>
              <a:rPr lang="en-US" altLang="zh-TW" sz="5400" dirty="0">
                <a:solidFill>
                  <a:srgbClr val="FF0000"/>
                </a:solidFill>
              </a:rPr>
              <a:t>Marketing Management</a:t>
            </a:r>
            <a:endParaRPr lang="zh-TW" altLang="en-US" sz="5400" dirty="0">
              <a:solidFill>
                <a:schemeClr val="accent1"/>
              </a:solidFill>
            </a:endParaRPr>
          </a:p>
        </p:txBody>
      </p:sp>
      <p:sp>
        <p:nvSpPr>
          <p:cNvPr id="4" name="投影片編號版面配置區 3"/>
          <p:cNvSpPr>
            <a:spLocks noGrp="1"/>
          </p:cNvSpPr>
          <p:nvPr>
            <p:ph type="sldNum" sz="quarter" idx="12"/>
          </p:nvPr>
        </p:nvSpPr>
        <p:spPr/>
        <p:txBody>
          <a:bodyPr/>
          <a:lstStyle/>
          <a:p>
            <a:pPr>
              <a:defRPr/>
            </a:pPr>
            <a:fld id="{33CFB46C-01CC-41BD-8A17-4C0AF2F2BDA7}" type="slidenum">
              <a:rPr lang="zh-TW" altLang="en-US" smtClean="0"/>
              <a:pPr>
                <a:defRPr/>
              </a:pPr>
              <a:t>49</a:t>
            </a:fld>
            <a:endParaRPr lang="zh-TW" altLang="en-US"/>
          </a:p>
        </p:txBody>
      </p:sp>
      <p:sp>
        <p:nvSpPr>
          <p:cNvPr id="7" name="Rounded Rectangle 9"/>
          <p:cNvSpPr>
            <a:spLocks noChangeArrowheads="1"/>
          </p:cNvSpPr>
          <p:nvPr/>
        </p:nvSpPr>
        <p:spPr bwMode="auto">
          <a:xfrm>
            <a:off x="2598541" y="1003882"/>
            <a:ext cx="6984776" cy="585216"/>
          </a:xfrm>
          <a:prstGeom prst="roundRect">
            <a:avLst>
              <a:gd name="adj" fmla="val 12157"/>
            </a:avLst>
          </a:prstGeom>
          <a:solidFill>
            <a:srgbClr val="FF9900"/>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solidFill>
                  <a:srgbClr val="FF0000"/>
                </a:solidFill>
              </a:rPr>
              <a:t>Understanding Marketing Management</a:t>
            </a:r>
          </a:p>
        </p:txBody>
      </p:sp>
      <p:sp>
        <p:nvSpPr>
          <p:cNvPr id="9" name="Rounded Rectangle 9"/>
          <p:cNvSpPr>
            <a:spLocks noChangeArrowheads="1"/>
          </p:cNvSpPr>
          <p:nvPr/>
        </p:nvSpPr>
        <p:spPr bwMode="auto">
          <a:xfrm>
            <a:off x="2598541" y="1714466"/>
            <a:ext cx="6984776" cy="588098"/>
          </a:xfrm>
          <a:prstGeom prst="roundRect">
            <a:avLst>
              <a:gd name="adj" fmla="val 12157"/>
            </a:avLst>
          </a:prstGeom>
          <a:solidFill>
            <a:schemeClr val="accent5">
              <a:lumMod val="40000"/>
              <a:lumOff val="60000"/>
            </a:schemeClr>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solidFill>
                  <a:srgbClr val="FF0000"/>
                </a:solidFill>
              </a:rPr>
              <a:t>Capturing Marketing Insights</a:t>
            </a:r>
          </a:p>
        </p:txBody>
      </p:sp>
      <p:sp>
        <p:nvSpPr>
          <p:cNvPr id="10" name="Rounded Rectangle 9"/>
          <p:cNvSpPr>
            <a:spLocks noChangeArrowheads="1"/>
          </p:cNvSpPr>
          <p:nvPr/>
        </p:nvSpPr>
        <p:spPr bwMode="auto">
          <a:xfrm>
            <a:off x="2598541" y="2427932"/>
            <a:ext cx="6984776" cy="588098"/>
          </a:xfrm>
          <a:prstGeom prst="roundRect">
            <a:avLst>
              <a:gd name="adj" fmla="val 12157"/>
            </a:avLst>
          </a:prstGeom>
          <a:solidFill>
            <a:schemeClr val="accent1">
              <a:lumMod val="40000"/>
              <a:lumOff val="60000"/>
            </a:schemeClr>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solidFill>
                  <a:srgbClr val="FF0000"/>
                </a:solidFill>
              </a:rPr>
              <a:t>Connecting with Customers</a:t>
            </a:r>
          </a:p>
        </p:txBody>
      </p:sp>
      <p:sp>
        <p:nvSpPr>
          <p:cNvPr id="11" name="Rounded Rectangle 9"/>
          <p:cNvSpPr>
            <a:spLocks noChangeArrowheads="1"/>
          </p:cNvSpPr>
          <p:nvPr/>
        </p:nvSpPr>
        <p:spPr bwMode="auto">
          <a:xfrm>
            <a:off x="2598541" y="3141398"/>
            <a:ext cx="6984776" cy="588098"/>
          </a:xfrm>
          <a:prstGeom prst="roundRect">
            <a:avLst>
              <a:gd name="adj" fmla="val 12157"/>
            </a:avLst>
          </a:prstGeom>
          <a:solidFill>
            <a:schemeClr val="accent6">
              <a:lumMod val="60000"/>
              <a:lumOff val="40000"/>
            </a:schemeClr>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solidFill>
                  <a:srgbClr val="FF0000"/>
                </a:solidFill>
              </a:rPr>
              <a:t>Building Strong Brands</a:t>
            </a:r>
          </a:p>
        </p:txBody>
      </p:sp>
      <p:sp>
        <p:nvSpPr>
          <p:cNvPr id="12"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
        <p:nvSpPr>
          <p:cNvPr id="13" name="文字方塊 12"/>
          <p:cNvSpPr txBox="1"/>
          <p:nvPr/>
        </p:nvSpPr>
        <p:spPr>
          <a:xfrm>
            <a:off x="2068753" y="85936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14" name="文字方塊 13"/>
          <p:cNvSpPr txBox="1"/>
          <p:nvPr/>
        </p:nvSpPr>
        <p:spPr>
          <a:xfrm>
            <a:off x="2068753" y="2313624"/>
            <a:ext cx="470000" cy="769441"/>
          </a:xfrm>
          <a:prstGeom prst="rect">
            <a:avLst/>
          </a:prstGeom>
          <a:noFill/>
        </p:spPr>
        <p:txBody>
          <a:bodyPr wrap="none" rtlCol="0">
            <a:spAutoFit/>
          </a:bodyPr>
          <a:lstStyle/>
          <a:p>
            <a:r>
              <a:rPr lang="en-US" altLang="zh-TW" sz="4400" b="1" dirty="0">
                <a:solidFill>
                  <a:srgbClr val="FF0000"/>
                </a:solidFill>
              </a:rPr>
              <a:t>3</a:t>
            </a:r>
            <a:endParaRPr lang="zh-TW" altLang="en-US" sz="4400" b="1" dirty="0">
              <a:solidFill>
                <a:srgbClr val="FF0000"/>
              </a:solidFill>
            </a:endParaRPr>
          </a:p>
        </p:txBody>
      </p:sp>
      <p:sp>
        <p:nvSpPr>
          <p:cNvPr id="15" name="文字方塊 14"/>
          <p:cNvSpPr txBox="1"/>
          <p:nvPr/>
        </p:nvSpPr>
        <p:spPr>
          <a:xfrm>
            <a:off x="2068753" y="3767888"/>
            <a:ext cx="470000" cy="769441"/>
          </a:xfrm>
          <a:prstGeom prst="rect">
            <a:avLst/>
          </a:prstGeom>
          <a:noFill/>
        </p:spPr>
        <p:txBody>
          <a:bodyPr wrap="none" rtlCol="0">
            <a:spAutoFit/>
          </a:bodyPr>
          <a:lstStyle/>
          <a:p>
            <a:r>
              <a:rPr lang="en-US" altLang="zh-TW" sz="4400" b="1" dirty="0">
                <a:solidFill>
                  <a:srgbClr val="FF0000"/>
                </a:solidFill>
              </a:rPr>
              <a:t>5</a:t>
            </a:r>
            <a:endParaRPr lang="zh-TW" altLang="en-US" sz="4400" b="1" dirty="0">
              <a:solidFill>
                <a:srgbClr val="FF0000"/>
              </a:solidFill>
            </a:endParaRPr>
          </a:p>
        </p:txBody>
      </p:sp>
      <p:sp>
        <p:nvSpPr>
          <p:cNvPr id="16" name="文字方塊 15"/>
          <p:cNvSpPr txBox="1"/>
          <p:nvPr/>
        </p:nvSpPr>
        <p:spPr>
          <a:xfrm>
            <a:off x="2068753" y="3040756"/>
            <a:ext cx="470000" cy="769441"/>
          </a:xfrm>
          <a:prstGeom prst="rect">
            <a:avLst/>
          </a:prstGeom>
          <a:noFill/>
        </p:spPr>
        <p:txBody>
          <a:bodyPr wrap="none" rtlCol="0">
            <a:spAutoFit/>
          </a:bodyPr>
          <a:lstStyle/>
          <a:p>
            <a:r>
              <a:rPr lang="en-US" altLang="zh-TW" sz="4400" b="1" dirty="0">
                <a:solidFill>
                  <a:srgbClr val="FF0000"/>
                </a:solidFill>
              </a:rPr>
              <a:t>4</a:t>
            </a:r>
            <a:endParaRPr lang="zh-TW" altLang="en-US" sz="4400" b="1" dirty="0">
              <a:solidFill>
                <a:srgbClr val="FF0000"/>
              </a:solidFill>
            </a:endParaRPr>
          </a:p>
        </p:txBody>
      </p:sp>
      <p:sp>
        <p:nvSpPr>
          <p:cNvPr id="17" name="Rounded Rectangle 16">
            <a:extLst>
              <a:ext uri="{FF2B5EF4-FFF2-40B4-BE49-F238E27FC236}">
                <a16:creationId xmlns:a16="http://schemas.microsoft.com/office/drawing/2014/main" id="{77C71F18-4533-E948-AE12-F51FAC1B1EF9}"/>
              </a:ext>
            </a:extLst>
          </p:cNvPr>
          <p:cNvSpPr>
            <a:spLocks noChangeArrowheads="1"/>
          </p:cNvSpPr>
          <p:nvPr/>
        </p:nvSpPr>
        <p:spPr bwMode="auto">
          <a:xfrm>
            <a:off x="2598541" y="3854864"/>
            <a:ext cx="6984776" cy="588098"/>
          </a:xfrm>
          <a:prstGeom prst="roundRect">
            <a:avLst>
              <a:gd name="adj" fmla="val 12157"/>
            </a:avLst>
          </a:prstGeom>
          <a:solidFill>
            <a:srgbClr val="FFC000"/>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solidFill>
                  <a:srgbClr val="FF0000"/>
                </a:solidFill>
              </a:rPr>
              <a:t>Creating Value</a:t>
            </a:r>
          </a:p>
        </p:txBody>
      </p:sp>
      <p:sp>
        <p:nvSpPr>
          <p:cNvPr id="18" name="Rounded Rectangle 17">
            <a:extLst>
              <a:ext uri="{FF2B5EF4-FFF2-40B4-BE49-F238E27FC236}">
                <a16:creationId xmlns:a16="http://schemas.microsoft.com/office/drawing/2014/main" id="{F34419AC-22C7-1F42-9290-B2E69EC1F7F1}"/>
              </a:ext>
            </a:extLst>
          </p:cNvPr>
          <p:cNvSpPr>
            <a:spLocks noChangeArrowheads="1"/>
          </p:cNvSpPr>
          <p:nvPr/>
        </p:nvSpPr>
        <p:spPr bwMode="auto">
          <a:xfrm>
            <a:off x="2598541" y="4568330"/>
            <a:ext cx="6984776" cy="588098"/>
          </a:xfrm>
          <a:prstGeom prst="roundRect">
            <a:avLst>
              <a:gd name="adj" fmla="val 12157"/>
            </a:avLst>
          </a:prstGeom>
          <a:solidFill>
            <a:srgbClr val="FFC000"/>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solidFill>
                  <a:srgbClr val="FF0000"/>
                </a:solidFill>
              </a:rPr>
              <a:t>Delivering Value</a:t>
            </a:r>
          </a:p>
        </p:txBody>
      </p:sp>
      <p:sp>
        <p:nvSpPr>
          <p:cNvPr id="19" name="Rounded Rectangle 18">
            <a:extLst>
              <a:ext uri="{FF2B5EF4-FFF2-40B4-BE49-F238E27FC236}">
                <a16:creationId xmlns:a16="http://schemas.microsoft.com/office/drawing/2014/main" id="{3B6AE6E9-A626-5041-8D66-320BF77ADB68}"/>
              </a:ext>
            </a:extLst>
          </p:cNvPr>
          <p:cNvSpPr>
            <a:spLocks noChangeArrowheads="1"/>
          </p:cNvSpPr>
          <p:nvPr/>
        </p:nvSpPr>
        <p:spPr bwMode="auto">
          <a:xfrm>
            <a:off x="2598541" y="5281796"/>
            <a:ext cx="6984776" cy="588098"/>
          </a:xfrm>
          <a:prstGeom prst="roundRect">
            <a:avLst>
              <a:gd name="adj" fmla="val 12157"/>
            </a:avLst>
          </a:prstGeom>
          <a:solidFill>
            <a:srgbClr val="FFC000"/>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solidFill>
                  <a:srgbClr val="FF0000"/>
                </a:solidFill>
              </a:rPr>
              <a:t>Communicating Value</a:t>
            </a:r>
          </a:p>
        </p:txBody>
      </p:sp>
      <p:sp>
        <p:nvSpPr>
          <p:cNvPr id="20" name="Rounded Rectangle 19">
            <a:extLst>
              <a:ext uri="{FF2B5EF4-FFF2-40B4-BE49-F238E27FC236}">
                <a16:creationId xmlns:a16="http://schemas.microsoft.com/office/drawing/2014/main" id="{C8222EF1-7E62-8044-BFD9-BBE43F644939}"/>
              </a:ext>
            </a:extLst>
          </p:cNvPr>
          <p:cNvSpPr>
            <a:spLocks noChangeArrowheads="1"/>
          </p:cNvSpPr>
          <p:nvPr/>
        </p:nvSpPr>
        <p:spPr bwMode="auto">
          <a:xfrm>
            <a:off x="2598541" y="5995260"/>
            <a:ext cx="6984776" cy="588098"/>
          </a:xfrm>
          <a:prstGeom prst="roundRect">
            <a:avLst>
              <a:gd name="adj" fmla="val 12157"/>
            </a:avLst>
          </a:prstGeom>
          <a:solidFill>
            <a:schemeClr val="accent1">
              <a:lumMod val="60000"/>
              <a:lumOff val="40000"/>
            </a:schemeClr>
          </a:solidFill>
          <a:ln w="38100">
            <a:solidFill>
              <a:srgbClr val="7F7F7F"/>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b="1" dirty="0">
                <a:solidFill>
                  <a:srgbClr val="FF0000"/>
                </a:solidFill>
              </a:rPr>
              <a:t>Conducting Marketing Responsibly for Long-term Success</a:t>
            </a:r>
          </a:p>
        </p:txBody>
      </p:sp>
      <p:sp>
        <p:nvSpPr>
          <p:cNvPr id="21" name="文字方塊 14">
            <a:extLst>
              <a:ext uri="{FF2B5EF4-FFF2-40B4-BE49-F238E27FC236}">
                <a16:creationId xmlns:a16="http://schemas.microsoft.com/office/drawing/2014/main" id="{53DAE02D-EA0D-114A-AE3E-C00697B88BD5}"/>
              </a:ext>
            </a:extLst>
          </p:cNvPr>
          <p:cNvSpPr txBox="1"/>
          <p:nvPr/>
        </p:nvSpPr>
        <p:spPr>
          <a:xfrm>
            <a:off x="2068753" y="1586492"/>
            <a:ext cx="470000" cy="769441"/>
          </a:xfrm>
          <a:prstGeom prst="rect">
            <a:avLst/>
          </a:prstGeom>
          <a:noFill/>
        </p:spPr>
        <p:txBody>
          <a:bodyPr wrap="none" rtlCol="0">
            <a:spAutoFit/>
          </a:bodyPr>
          <a:lstStyle/>
          <a:p>
            <a:r>
              <a:rPr lang="en-US" altLang="zh-TW" sz="4400" b="1" dirty="0">
                <a:solidFill>
                  <a:srgbClr val="FF0000"/>
                </a:solidFill>
              </a:rPr>
              <a:t>2</a:t>
            </a:r>
            <a:endParaRPr lang="zh-TW" altLang="en-US" sz="4400" b="1" dirty="0">
              <a:solidFill>
                <a:srgbClr val="FF0000"/>
              </a:solidFill>
            </a:endParaRPr>
          </a:p>
        </p:txBody>
      </p:sp>
      <p:sp>
        <p:nvSpPr>
          <p:cNvPr id="22" name="文字方塊 14">
            <a:extLst>
              <a:ext uri="{FF2B5EF4-FFF2-40B4-BE49-F238E27FC236}">
                <a16:creationId xmlns:a16="http://schemas.microsoft.com/office/drawing/2014/main" id="{D6825450-10A7-CD49-933A-31EB24B5BCF2}"/>
              </a:ext>
            </a:extLst>
          </p:cNvPr>
          <p:cNvSpPr txBox="1"/>
          <p:nvPr/>
        </p:nvSpPr>
        <p:spPr>
          <a:xfrm>
            <a:off x="2068753" y="4495020"/>
            <a:ext cx="470000" cy="769441"/>
          </a:xfrm>
          <a:prstGeom prst="rect">
            <a:avLst/>
          </a:prstGeom>
          <a:noFill/>
        </p:spPr>
        <p:txBody>
          <a:bodyPr wrap="none" rtlCol="0">
            <a:spAutoFit/>
          </a:bodyPr>
          <a:lstStyle/>
          <a:p>
            <a:r>
              <a:rPr lang="en-US" altLang="zh-TW" sz="4400" b="1" dirty="0">
                <a:solidFill>
                  <a:srgbClr val="FF0000"/>
                </a:solidFill>
              </a:rPr>
              <a:t>6</a:t>
            </a:r>
            <a:endParaRPr lang="zh-TW" altLang="en-US" sz="4400" b="1" dirty="0">
              <a:solidFill>
                <a:srgbClr val="FF0000"/>
              </a:solidFill>
            </a:endParaRPr>
          </a:p>
        </p:txBody>
      </p:sp>
      <p:sp>
        <p:nvSpPr>
          <p:cNvPr id="23" name="文字方塊 14">
            <a:extLst>
              <a:ext uri="{FF2B5EF4-FFF2-40B4-BE49-F238E27FC236}">
                <a16:creationId xmlns:a16="http://schemas.microsoft.com/office/drawing/2014/main" id="{46C1F9A6-75BA-9640-86E7-5E76D1115D80}"/>
              </a:ext>
            </a:extLst>
          </p:cNvPr>
          <p:cNvSpPr txBox="1"/>
          <p:nvPr/>
        </p:nvSpPr>
        <p:spPr>
          <a:xfrm>
            <a:off x="2068753" y="5222152"/>
            <a:ext cx="470000" cy="769441"/>
          </a:xfrm>
          <a:prstGeom prst="rect">
            <a:avLst/>
          </a:prstGeom>
          <a:noFill/>
        </p:spPr>
        <p:txBody>
          <a:bodyPr wrap="none" rtlCol="0">
            <a:spAutoFit/>
          </a:bodyPr>
          <a:lstStyle/>
          <a:p>
            <a:r>
              <a:rPr lang="en-US" altLang="zh-TW" sz="4400" b="1" dirty="0">
                <a:solidFill>
                  <a:srgbClr val="FF0000"/>
                </a:solidFill>
              </a:rPr>
              <a:t>7</a:t>
            </a:r>
            <a:endParaRPr lang="zh-TW" altLang="en-US" sz="4400" b="1" dirty="0">
              <a:solidFill>
                <a:srgbClr val="FF0000"/>
              </a:solidFill>
            </a:endParaRPr>
          </a:p>
        </p:txBody>
      </p:sp>
      <p:sp>
        <p:nvSpPr>
          <p:cNvPr id="24" name="文字方塊 14">
            <a:extLst>
              <a:ext uri="{FF2B5EF4-FFF2-40B4-BE49-F238E27FC236}">
                <a16:creationId xmlns:a16="http://schemas.microsoft.com/office/drawing/2014/main" id="{73D8546A-C56C-3F47-B544-4ADACD915B8E}"/>
              </a:ext>
            </a:extLst>
          </p:cNvPr>
          <p:cNvSpPr txBox="1"/>
          <p:nvPr/>
        </p:nvSpPr>
        <p:spPr>
          <a:xfrm>
            <a:off x="2068753" y="5949281"/>
            <a:ext cx="470000" cy="769441"/>
          </a:xfrm>
          <a:prstGeom prst="rect">
            <a:avLst/>
          </a:prstGeom>
          <a:noFill/>
        </p:spPr>
        <p:txBody>
          <a:bodyPr wrap="none" rtlCol="0">
            <a:spAutoFit/>
          </a:bodyPr>
          <a:lstStyle/>
          <a:p>
            <a:r>
              <a:rPr lang="en-US" altLang="zh-TW" sz="4400" b="1" dirty="0">
                <a:solidFill>
                  <a:srgbClr val="FF0000"/>
                </a:solidFill>
              </a:rPr>
              <a:t>8</a:t>
            </a:r>
            <a:endParaRPr lang="zh-TW" altLang="en-US" sz="4400" b="1" dirty="0">
              <a:solidFill>
                <a:srgbClr val="FF0000"/>
              </a:solidFill>
            </a:endParaRPr>
          </a:p>
        </p:txBody>
      </p:sp>
    </p:spTree>
    <p:extLst>
      <p:ext uri="{BB962C8B-B14F-4D97-AF65-F5344CB8AC3E}">
        <p14:creationId xmlns:p14="http://schemas.microsoft.com/office/powerpoint/2010/main" val="1803401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0CB1A-686D-C943-9B4A-FD00127DDD1A}"/>
              </a:ext>
            </a:extLst>
          </p:cNvPr>
          <p:cNvSpPr>
            <a:spLocks noGrp="1"/>
          </p:cNvSpPr>
          <p:nvPr>
            <p:ph type="title"/>
          </p:nvPr>
        </p:nvSpPr>
        <p:spPr>
          <a:xfrm>
            <a:off x="1981200" y="274638"/>
            <a:ext cx="8229600" cy="1642194"/>
          </a:xfrm>
        </p:spPr>
        <p:txBody>
          <a:bodyPr>
            <a:normAutofit fontScale="90000"/>
          </a:bodyPr>
          <a:lstStyle/>
          <a:p>
            <a:r>
              <a:rPr lang="en-US" sz="2800" dirty="0"/>
              <a:t>Ian Sommerville (2019), </a:t>
            </a:r>
            <a:br>
              <a:rPr lang="en-US" sz="2800" dirty="0"/>
            </a:br>
            <a:r>
              <a:rPr lang="en-US" sz="4000" dirty="0">
                <a:solidFill>
                  <a:srgbClr val="C00000"/>
                </a:solidFill>
              </a:rPr>
              <a:t>Engineering Software Products: </a:t>
            </a:r>
            <a:br>
              <a:rPr lang="en-US" sz="2800" dirty="0">
                <a:solidFill>
                  <a:srgbClr val="C00000"/>
                </a:solidFill>
              </a:rPr>
            </a:br>
            <a:r>
              <a:rPr lang="en-US" sz="2800" dirty="0">
                <a:solidFill>
                  <a:srgbClr val="C00000"/>
                </a:solidFill>
              </a:rPr>
              <a:t>An Introduction to Modern Software Engineering</a:t>
            </a:r>
            <a:r>
              <a:rPr lang="en-US" sz="2800" dirty="0"/>
              <a:t>, </a:t>
            </a:r>
            <a:br>
              <a:rPr lang="en-US" sz="2800" dirty="0"/>
            </a:br>
            <a:r>
              <a:rPr lang="en-US" sz="2400" dirty="0"/>
              <a:t>Pearson.</a:t>
            </a:r>
          </a:p>
        </p:txBody>
      </p:sp>
      <p:sp>
        <p:nvSpPr>
          <p:cNvPr id="4" name="Slide Number Placeholder 3">
            <a:extLst>
              <a:ext uri="{FF2B5EF4-FFF2-40B4-BE49-F238E27FC236}">
                <a16:creationId xmlns:a16="http://schemas.microsoft.com/office/drawing/2014/main" id="{4B858510-5905-2A4E-90B9-F196E144645E}"/>
              </a:ext>
            </a:extLst>
          </p:cNvPr>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pic>
        <p:nvPicPr>
          <p:cNvPr id="6" name="Picture 5">
            <a:extLst>
              <a:ext uri="{FF2B5EF4-FFF2-40B4-BE49-F238E27FC236}">
                <a16:creationId xmlns:a16="http://schemas.microsoft.com/office/drawing/2014/main" id="{6A1ABBC0-328E-4D49-8605-37D3151CB7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3793" y="2154366"/>
            <a:ext cx="3531751" cy="4370979"/>
          </a:xfrm>
          <a:prstGeom prst="rect">
            <a:avLst/>
          </a:prstGeom>
        </p:spPr>
      </p:pic>
      <p:sp>
        <p:nvSpPr>
          <p:cNvPr id="7" name="Footer Placeholder 4">
            <a:extLst>
              <a:ext uri="{FF2B5EF4-FFF2-40B4-BE49-F238E27FC236}">
                <a16:creationId xmlns:a16="http://schemas.microsoft.com/office/drawing/2014/main" id="{25E995AB-DDF7-3546-9EEA-4EAAB05E3B81}"/>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a:t>
            </a:r>
            <a:r>
              <a:rPr lang="en-US" altLang="zh-TW" sz="1000" dirty="0">
                <a:hlinkClick r:id="rId3"/>
              </a:rPr>
              <a:t>https://www.amazon.com/Engineering-Software-Products-Ian-Sommerville/dp/013521064X</a:t>
            </a:r>
            <a:endParaRPr lang="en-US" altLang="zh-TW" sz="1000" dirty="0"/>
          </a:p>
        </p:txBody>
      </p:sp>
    </p:spTree>
    <p:extLst>
      <p:ext uri="{BB962C8B-B14F-4D97-AF65-F5344CB8AC3E}">
        <p14:creationId xmlns:p14="http://schemas.microsoft.com/office/powerpoint/2010/main" val="203858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70A31-6F2E-173C-BC57-AD06883850D0}"/>
              </a:ext>
            </a:extLst>
          </p:cNvPr>
          <p:cNvSpPr>
            <a:spLocks noGrp="1"/>
          </p:cNvSpPr>
          <p:nvPr>
            <p:ph type="title"/>
          </p:nvPr>
        </p:nvSpPr>
        <p:spPr/>
        <p:txBody>
          <a:bodyPr>
            <a:normAutofit fontScale="90000"/>
          </a:bodyPr>
          <a:lstStyle/>
          <a:p>
            <a:r>
              <a:rPr lang="en-US" dirty="0"/>
              <a:t>OKRs, CFRs, KPIs</a:t>
            </a:r>
            <a:br>
              <a:rPr lang="en-US" dirty="0"/>
            </a:br>
            <a:r>
              <a:rPr lang="en-US" dirty="0"/>
              <a:t>Agile Performance Management </a:t>
            </a:r>
          </a:p>
        </p:txBody>
      </p:sp>
      <p:sp>
        <p:nvSpPr>
          <p:cNvPr id="3" name="Content Placeholder 2">
            <a:extLst>
              <a:ext uri="{FF2B5EF4-FFF2-40B4-BE49-F238E27FC236}">
                <a16:creationId xmlns:a16="http://schemas.microsoft.com/office/drawing/2014/main" id="{484AC7D4-55EF-40F4-679D-301168572D5D}"/>
              </a:ext>
            </a:extLst>
          </p:cNvPr>
          <p:cNvSpPr>
            <a:spLocks noGrp="1"/>
          </p:cNvSpPr>
          <p:nvPr>
            <p:ph idx="1"/>
          </p:nvPr>
        </p:nvSpPr>
        <p:spPr>
          <a:xfrm>
            <a:off x="534389" y="1571507"/>
            <a:ext cx="11222181" cy="4892632"/>
          </a:xfrm>
        </p:spPr>
        <p:txBody>
          <a:bodyPr>
            <a:noAutofit/>
          </a:bodyPr>
          <a:lstStyle/>
          <a:p>
            <a:r>
              <a:rPr lang="en-US" sz="4400" dirty="0">
                <a:solidFill>
                  <a:srgbClr val="C00000"/>
                </a:solidFill>
              </a:rPr>
              <a:t>OKRs</a:t>
            </a:r>
          </a:p>
          <a:p>
            <a:pPr lvl="1"/>
            <a:r>
              <a:rPr lang="en-US" sz="4400" dirty="0"/>
              <a:t>Objectives and Key Results</a:t>
            </a:r>
          </a:p>
          <a:p>
            <a:r>
              <a:rPr lang="en-US" sz="4400" dirty="0">
                <a:solidFill>
                  <a:srgbClr val="C00000"/>
                </a:solidFill>
              </a:rPr>
              <a:t>CFRs</a:t>
            </a:r>
          </a:p>
          <a:p>
            <a:pPr lvl="1"/>
            <a:r>
              <a:rPr lang="en-US" sz="4400" dirty="0"/>
              <a:t>Conversations, Feedback, Recognition</a:t>
            </a:r>
          </a:p>
          <a:p>
            <a:r>
              <a:rPr lang="en-US" sz="4400" dirty="0">
                <a:solidFill>
                  <a:srgbClr val="C00000"/>
                </a:solidFill>
              </a:rPr>
              <a:t>KPIs</a:t>
            </a:r>
          </a:p>
          <a:p>
            <a:pPr lvl="1"/>
            <a:r>
              <a:rPr lang="en-US" sz="4400" dirty="0"/>
              <a:t>Key Performance Indicators</a:t>
            </a:r>
          </a:p>
          <a:p>
            <a:pPr lvl="1"/>
            <a:endParaRPr lang="en-US" sz="4400" dirty="0"/>
          </a:p>
          <a:p>
            <a:endParaRPr lang="en-US" sz="4400" dirty="0"/>
          </a:p>
        </p:txBody>
      </p:sp>
      <p:sp>
        <p:nvSpPr>
          <p:cNvPr id="4" name="Slide Number Placeholder 3">
            <a:extLst>
              <a:ext uri="{FF2B5EF4-FFF2-40B4-BE49-F238E27FC236}">
                <a16:creationId xmlns:a16="http://schemas.microsoft.com/office/drawing/2014/main" id="{314AA67B-E672-36B3-AEAF-DCC46F0C93C1}"/>
              </a:ext>
            </a:extLst>
          </p:cNvPr>
          <p:cNvSpPr>
            <a:spLocks noGrp="1"/>
          </p:cNvSpPr>
          <p:nvPr>
            <p:ph type="sldNum" sz="quarter" idx="12"/>
          </p:nvPr>
        </p:nvSpPr>
        <p:spPr/>
        <p:txBody>
          <a:bodyPr/>
          <a:lstStyle/>
          <a:p>
            <a:fld id="{5D6FF71F-CF6A-4C46-8F9B-61D49EEA70E3}" type="slidenum">
              <a:rPr lang="en-US" smtClean="0"/>
              <a:t>50</a:t>
            </a:fld>
            <a:endParaRPr lang="en-US"/>
          </a:p>
        </p:txBody>
      </p:sp>
    </p:spTree>
    <p:extLst>
      <p:ext uri="{BB962C8B-B14F-4D97-AF65-F5344CB8AC3E}">
        <p14:creationId xmlns:p14="http://schemas.microsoft.com/office/powerpoint/2010/main" val="34149875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12000" dirty="0">
                <a:solidFill>
                  <a:srgbClr val="C00000"/>
                </a:solidFill>
              </a:rPr>
              <a:t>Software </a:t>
            </a:r>
            <a:br>
              <a:rPr lang="en-US" altLang="zh-TW" sz="12000" dirty="0">
                <a:solidFill>
                  <a:srgbClr val="C00000"/>
                </a:solidFill>
              </a:rPr>
            </a:br>
            <a:r>
              <a:rPr lang="en-US" altLang="zh-TW" sz="12000" dirty="0">
                <a:solidFill>
                  <a:srgbClr val="C00000"/>
                </a:solidFill>
              </a:rPr>
              <a:t>Engineering</a:t>
            </a:r>
            <a:endParaRPr lang="zh-TW" altLang="en-US" sz="12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Tree>
    <p:extLst>
      <p:ext uri="{BB962C8B-B14F-4D97-AF65-F5344CB8AC3E}">
        <p14:creationId xmlns:p14="http://schemas.microsoft.com/office/powerpoint/2010/main" val="40152863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1991544" y="116632"/>
            <a:ext cx="8229600" cy="1944210"/>
          </a:xfrm>
        </p:spPr>
        <p:txBody>
          <a:bodyPr>
            <a:normAutofit fontScale="90000"/>
          </a:bodyPr>
          <a:lstStyle/>
          <a:p>
            <a:r>
              <a:rPr lang="en-US" dirty="0">
                <a:solidFill>
                  <a:srgbClr val="C00000"/>
                </a:solidFill>
              </a:rPr>
              <a:t>Software Engineering </a:t>
            </a:r>
            <a:br>
              <a:rPr lang="en-US" dirty="0">
                <a:solidFill>
                  <a:schemeClr val="tx2"/>
                </a:solidFill>
              </a:rPr>
            </a:br>
            <a:r>
              <a:rPr lang="en-US" dirty="0">
                <a:solidFill>
                  <a:schemeClr val="accent1"/>
                </a:solidFill>
              </a:rPr>
              <a:t>and </a:t>
            </a:r>
            <a:br>
              <a:rPr lang="en-US" dirty="0">
                <a:solidFill>
                  <a:schemeClr val="tx2"/>
                </a:solidFill>
              </a:rPr>
            </a:br>
            <a:r>
              <a:rPr lang="en-US" dirty="0">
                <a:solidFill>
                  <a:srgbClr val="C00000"/>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71344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Analyze</a:t>
            </a:r>
          </a:p>
          <a:p>
            <a:pPr algn="ctr">
              <a:defRPr/>
            </a:pPr>
            <a:endParaRPr lang="en-US" sz="2400" b="1" dirty="0"/>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322560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349315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Design</a:t>
            </a:r>
          </a:p>
          <a:p>
            <a:pPr algn="ctr">
              <a:defRPr/>
            </a:pPr>
            <a:endParaRPr lang="en-US" sz="2400" b="1" dirty="0"/>
          </a:p>
          <a:p>
            <a:pPr algn="ctr">
              <a:defRPr/>
            </a:pPr>
            <a:r>
              <a:rPr lang="en-US" dirty="0"/>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5272873"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Build</a:t>
            </a:r>
          </a:p>
          <a:p>
            <a:pPr algn="ctr">
              <a:defRPr/>
            </a:pPr>
            <a:endParaRPr lang="en-US" sz="2400" b="1" dirty="0"/>
          </a:p>
          <a:p>
            <a:pPr algn="ctr">
              <a:defRPr/>
            </a:pPr>
            <a:r>
              <a:rPr lang="en-US" sz="1600" dirty="0">
                <a:solidFill>
                  <a:srgbClr val="C00000"/>
                </a:solidFill>
              </a:rPr>
              <a:t>I</a:t>
            </a:r>
            <a:r>
              <a:rPr lang="en-US" sz="1700" dirty="0">
                <a:solidFill>
                  <a:srgbClr val="C00000"/>
                </a:solidFill>
              </a:rPr>
              <a:t>mplementation</a:t>
            </a:r>
            <a:r>
              <a:rPr lang="en-US" sz="1600" dirty="0">
                <a:solidFill>
                  <a:srgbClr val="C00000"/>
                </a:solidFill>
              </a:rPr>
              <a:t> </a:t>
            </a:r>
            <a:r>
              <a:rPr lang="en-US" dirty="0"/>
              <a:t>and </a:t>
            </a:r>
          </a:p>
          <a:p>
            <a:pPr algn="ctr">
              <a:defRPr/>
            </a:pPr>
            <a:r>
              <a:rPr lang="en-US" dirty="0"/>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7052588"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Test</a:t>
            </a:r>
          </a:p>
          <a:p>
            <a:pPr algn="ctr">
              <a:defRPr/>
            </a:pPr>
            <a:endParaRPr lang="en-US" sz="2400" b="1" dirty="0"/>
          </a:p>
          <a:p>
            <a:pPr algn="ctr">
              <a:defRPr/>
            </a:pPr>
            <a:r>
              <a:rPr lang="en-US" dirty="0"/>
              <a:t>Integration </a:t>
            </a:r>
            <a:br>
              <a:rPr lang="en-US" dirty="0"/>
            </a:br>
            <a:r>
              <a:rPr lang="en-US" dirty="0"/>
              <a:t>and </a:t>
            </a:r>
            <a:br>
              <a:rPr lang="en-US" dirty="0"/>
            </a:br>
            <a:r>
              <a:rPr lang="en-US" dirty="0"/>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8832305" y="2564905"/>
            <a:ext cx="1512167" cy="2110373"/>
          </a:xfrm>
          <a:prstGeom prst="roundRect">
            <a:avLst>
              <a:gd name="adj" fmla="val 10737"/>
            </a:avLst>
          </a:prstGeom>
          <a:solidFill>
            <a:schemeClr val="accent1">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rPr>
              <a:t>Deliver</a:t>
            </a:r>
          </a:p>
          <a:p>
            <a:pPr algn="ctr">
              <a:defRPr/>
            </a:pPr>
            <a:endParaRPr lang="en-US" sz="2400" b="1" dirty="0"/>
          </a:p>
          <a:p>
            <a:pPr algn="ctr">
              <a:defRPr/>
            </a:pPr>
            <a:r>
              <a:rPr lang="en-US" dirty="0"/>
              <a:t>Operation </a:t>
            </a:r>
            <a:br>
              <a:rPr lang="en-US" dirty="0"/>
            </a:br>
            <a:r>
              <a:rPr lang="en-US" dirty="0"/>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5005324"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6785039" y="3620091"/>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8564754" y="3620091"/>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713443" y="5013176"/>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rPr>
              <a:t>Project Management</a:t>
            </a:r>
          </a:p>
        </p:txBody>
      </p:sp>
    </p:spTree>
    <p:extLst>
      <p:ext uri="{BB962C8B-B14F-4D97-AF65-F5344CB8AC3E}">
        <p14:creationId xmlns:p14="http://schemas.microsoft.com/office/powerpoint/2010/main" val="12289344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3EBC9-2164-E94F-9BF7-2AFD6207320F}"/>
              </a:ext>
            </a:extLst>
          </p:cNvPr>
          <p:cNvSpPr>
            <a:spLocks noGrp="1"/>
          </p:cNvSpPr>
          <p:nvPr>
            <p:ph type="title"/>
          </p:nvPr>
        </p:nvSpPr>
        <p:spPr/>
        <p:txBody>
          <a:bodyPr/>
          <a:lstStyle/>
          <a:p>
            <a:r>
              <a:rPr lang="en-US" dirty="0">
                <a:solidFill>
                  <a:schemeClr val="accent1"/>
                </a:solidFill>
              </a:rPr>
              <a:t>Software Engineering </a:t>
            </a:r>
          </a:p>
        </p:txBody>
      </p:sp>
      <p:sp>
        <p:nvSpPr>
          <p:cNvPr id="3" name="Content Placeholder 2">
            <a:extLst>
              <a:ext uri="{FF2B5EF4-FFF2-40B4-BE49-F238E27FC236}">
                <a16:creationId xmlns:a16="http://schemas.microsoft.com/office/drawing/2014/main" id="{462AAB6C-747D-394C-AE3B-3E53CB826180}"/>
              </a:ext>
            </a:extLst>
          </p:cNvPr>
          <p:cNvSpPr>
            <a:spLocks noGrp="1"/>
          </p:cNvSpPr>
          <p:nvPr>
            <p:ph idx="1"/>
          </p:nvPr>
        </p:nvSpPr>
        <p:spPr/>
        <p:txBody>
          <a:bodyPr/>
          <a:lstStyle/>
          <a:p>
            <a:r>
              <a:rPr lang="en-US" dirty="0">
                <a:solidFill>
                  <a:srgbClr val="FF0000"/>
                </a:solidFill>
              </a:rPr>
              <a:t>Software engineering </a:t>
            </a:r>
            <a:r>
              <a:rPr lang="en-US" dirty="0"/>
              <a:t>is </a:t>
            </a:r>
            <a:r>
              <a:rPr lang="en-US" dirty="0">
                <a:solidFill>
                  <a:schemeClr val="accent1"/>
                </a:solidFill>
              </a:rPr>
              <a:t>an engineering discipline that is concerned with all aspects of software production </a:t>
            </a:r>
            <a:r>
              <a:rPr lang="en-US" dirty="0"/>
              <a:t>from the early stages of system specification through to maintaining the system after it has gone into use.</a:t>
            </a:r>
          </a:p>
        </p:txBody>
      </p:sp>
      <p:sp>
        <p:nvSpPr>
          <p:cNvPr id="4" name="Slide Number Placeholder 3">
            <a:extLst>
              <a:ext uri="{FF2B5EF4-FFF2-40B4-BE49-F238E27FC236}">
                <a16:creationId xmlns:a16="http://schemas.microsoft.com/office/drawing/2014/main" id="{1084046A-61C5-C045-9A90-32414BAE7F6B}"/>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Footer Placeholder 4">
            <a:extLst>
              <a:ext uri="{FF2B5EF4-FFF2-40B4-BE49-F238E27FC236}">
                <a16:creationId xmlns:a16="http://schemas.microsoft.com/office/drawing/2014/main" id="{A294EFB1-9A50-414A-A269-9983C26E92A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pic>
        <p:nvPicPr>
          <p:cNvPr id="6" name="Picture 5">
            <a:extLst>
              <a:ext uri="{FF2B5EF4-FFF2-40B4-BE49-F238E27FC236}">
                <a16:creationId xmlns:a16="http://schemas.microsoft.com/office/drawing/2014/main" id="{696A1960-2B60-3649-921B-F7594A8AAD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9107" y="4378009"/>
            <a:ext cx="1722051" cy="2141854"/>
          </a:xfrm>
          <a:prstGeom prst="rect">
            <a:avLst/>
          </a:prstGeom>
        </p:spPr>
      </p:pic>
    </p:spTree>
    <p:extLst>
      <p:ext uri="{BB962C8B-B14F-4D97-AF65-F5344CB8AC3E}">
        <p14:creationId xmlns:p14="http://schemas.microsoft.com/office/powerpoint/2010/main" val="38372657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745-0F3F-4D47-AF6C-8FB544AC5334}"/>
              </a:ext>
            </a:extLst>
          </p:cNvPr>
          <p:cNvSpPr>
            <a:spLocks noGrp="1"/>
          </p:cNvSpPr>
          <p:nvPr>
            <p:ph type="title"/>
          </p:nvPr>
        </p:nvSpPr>
        <p:spPr/>
        <p:txBody>
          <a:bodyPr/>
          <a:lstStyle/>
          <a:p>
            <a:r>
              <a:rPr lang="en-US" dirty="0">
                <a:solidFill>
                  <a:schemeClr val="accent1"/>
                </a:solidFill>
              </a:rPr>
              <a:t>What is software?</a:t>
            </a:r>
          </a:p>
        </p:txBody>
      </p:sp>
      <p:sp>
        <p:nvSpPr>
          <p:cNvPr id="3" name="Content Placeholder 2">
            <a:extLst>
              <a:ext uri="{FF2B5EF4-FFF2-40B4-BE49-F238E27FC236}">
                <a16:creationId xmlns:a16="http://schemas.microsoft.com/office/drawing/2014/main" id="{E84567F0-2310-F544-8FC7-F31B86D48C11}"/>
              </a:ext>
            </a:extLst>
          </p:cNvPr>
          <p:cNvSpPr>
            <a:spLocks noGrp="1"/>
          </p:cNvSpPr>
          <p:nvPr>
            <p:ph idx="1"/>
          </p:nvPr>
        </p:nvSpPr>
        <p:spPr/>
        <p:txBody>
          <a:bodyPr/>
          <a:lstStyle/>
          <a:p>
            <a:r>
              <a:rPr lang="en-US" dirty="0"/>
              <a:t>Computer programs and associated documentation. Software products may be developed for a particular customer or may be developed for a general market.</a:t>
            </a:r>
          </a:p>
        </p:txBody>
      </p:sp>
      <p:sp>
        <p:nvSpPr>
          <p:cNvPr id="4" name="Slide Number Placeholder 3">
            <a:extLst>
              <a:ext uri="{FF2B5EF4-FFF2-40B4-BE49-F238E27FC236}">
                <a16:creationId xmlns:a16="http://schemas.microsoft.com/office/drawing/2014/main" id="{429047A3-D865-734A-AF2A-D26C7595EA88}"/>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5" name="Footer Placeholder 4">
            <a:extLst>
              <a:ext uri="{FF2B5EF4-FFF2-40B4-BE49-F238E27FC236}">
                <a16:creationId xmlns:a16="http://schemas.microsoft.com/office/drawing/2014/main" id="{5984D2C2-D577-7440-A689-E745C85FC51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9272410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745-0F3F-4D47-AF6C-8FB544AC5334}"/>
              </a:ext>
            </a:extLst>
          </p:cNvPr>
          <p:cNvSpPr>
            <a:spLocks noGrp="1"/>
          </p:cNvSpPr>
          <p:nvPr>
            <p:ph type="title"/>
          </p:nvPr>
        </p:nvSpPr>
        <p:spPr/>
        <p:txBody>
          <a:bodyPr/>
          <a:lstStyle/>
          <a:p>
            <a:r>
              <a:rPr lang="en-US" dirty="0">
                <a:solidFill>
                  <a:schemeClr val="accent1"/>
                </a:solidFill>
              </a:rPr>
              <a:t>What are the attributes of good software?</a:t>
            </a:r>
          </a:p>
        </p:txBody>
      </p:sp>
      <p:sp>
        <p:nvSpPr>
          <p:cNvPr id="3" name="Content Placeholder 2">
            <a:extLst>
              <a:ext uri="{FF2B5EF4-FFF2-40B4-BE49-F238E27FC236}">
                <a16:creationId xmlns:a16="http://schemas.microsoft.com/office/drawing/2014/main" id="{E84567F0-2310-F544-8FC7-F31B86D48C11}"/>
              </a:ext>
            </a:extLst>
          </p:cNvPr>
          <p:cNvSpPr>
            <a:spLocks noGrp="1"/>
          </p:cNvSpPr>
          <p:nvPr>
            <p:ph idx="1"/>
          </p:nvPr>
        </p:nvSpPr>
        <p:spPr/>
        <p:txBody>
          <a:bodyPr/>
          <a:lstStyle/>
          <a:p>
            <a:r>
              <a:rPr lang="en-US" dirty="0"/>
              <a:t>Good software should deliver the required functionality and performance to the user and should be maintainable, dependable and usable.</a:t>
            </a:r>
          </a:p>
        </p:txBody>
      </p:sp>
      <p:sp>
        <p:nvSpPr>
          <p:cNvPr id="4" name="Slide Number Placeholder 3">
            <a:extLst>
              <a:ext uri="{FF2B5EF4-FFF2-40B4-BE49-F238E27FC236}">
                <a16:creationId xmlns:a16="http://schemas.microsoft.com/office/drawing/2014/main" id="{429047A3-D865-734A-AF2A-D26C7595EA88}"/>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5984D2C2-D577-7440-A689-E745C85FC51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13040912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745-0F3F-4D47-AF6C-8FB544AC5334}"/>
              </a:ext>
            </a:extLst>
          </p:cNvPr>
          <p:cNvSpPr>
            <a:spLocks noGrp="1"/>
          </p:cNvSpPr>
          <p:nvPr>
            <p:ph type="title"/>
          </p:nvPr>
        </p:nvSpPr>
        <p:spPr/>
        <p:txBody>
          <a:bodyPr/>
          <a:lstStyle/>
          <a:p>
            <a:r>
              <a:rPr lang="en-US" dirty="0">
                <a:solidFill>
                  <a:schemeClr val="accent1"/>
                </a:solidFill>
              </a:rPr>
              <a:t>What is software engineering?</a:t>
            </a:r>
          </a:p>
        </p:txBody>
      </p:sp>
      <p:sp>
        <p:nvSpPr>
          <p:cNvPr id="3" name="Content Placeholder 2">
            <a:extLst>
              <a:ext uri="{FF2B5EF4-FFF2-40B4-BE49-F238E27FC236}">
                <a16:creationId xmlns:a16="http://schemas.microsoft.com/office/drawing/2014/main" id="{E84567F0-2310-F544-8FC7-F31B86D48C11}"/>
              </a:ext>
            </a:extLst>
          </p:cNvPr>
          <p:cNvSpPr>
            <a:spLocks noGrp="1"/>
          </p:cNvSpPr>
          <p:nvPr>
            <p:ph idx="1"/>
          </p:nvPr>
        </p:nvSpPr>
        <p:spPr/>
        <p:txBody>
          <a:bodyPr/>
          <a:lstStyle/>
          <a:p>
            <a:r>
              <a:rPr lang="en-US" dirty="0"/>
              <a:t>Software engineering is an engineering discipline that is concerned with all aspects of software production from initial conception to operation and maintenance.</a:t>
            </a:r>
          </a:p>
        </p:txBody>
      </p:sp>
      <p:sp>
        <p:nvSpPr>
          <p:cNvPr id="4" name="Slide Number Placeholder 3">
            <a:extLst>
              <a:ext uri="{FF2B5EF4-FFF2-40B4-BE49-F238E27FC236}">
                <a16:creationId xmlns:a16="http://schemas.microsoft.com/office/drawing/2014/main" id="{429047A3-D865-734A-AF2A-D26C7595EA88}"/>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5" name="Footer Placeholder 4">
            <a:extLst>
              <a:ext uri="{FF2B5EF4-FFF2-40B4-BE49-F238E27FC236}">
                <a16:creationId xmlns:a16="http://schemas.microsoft.com/office/drawing/2014/main" id="{5984D2C2-D577-7440-A689-E745C85FC51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2723973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745-0F3F-4D47-AF6C-8FB544AC5334}"/>
              </a:ext>
            </a:extLst>
          </p:cNvPr>
          <p:cNvSpPr>
            <a:spLocks noGrp="1"/>
          </p:cNvSpPr>
          <p:nvPr>
            <p:ph type="title"/>
          </p:nvPr>
        </p:nvSpPr>
        <p:spPr/>
        <p:txBody>
          <a:bodyPr>
            <a:normAutofit fontScale="90000"/>
          </a:bodyPr>
          <a:lstStyle/>
          <a:p>
            <a:r>
              <a:rPr lang="en-US" dirty="0">
                <a:solidFill>
                  <a:schemeClr val="accent1"/>
                </a:solidFill>
              </a:rPr>
              <a:t>What are the fundamental </a:t>
            </a:r>
            <a:br>
              <a:rPr lang="en-US" dirty="0">
                <a:solidFill>
                  <a:schemeClr val="accent1"/>
                </a:solidFill>
              </a:rPr>
            </a:br>
            <a:r>
              <a:rPr lang="en-US" dirty="0">
                <a:solidFill>
                  <a:schemeClr val="accent1"/>
                </a:solidFill>
              </a:rPr>
              <a:t>software engineering activities?</a:t>
            </a:r>
          </a:p>
        </p:txBody>
      </p:sp>
      <p:sp>
        <p:nvSpPr>
          <p:cNvPr id="3" name="Content Placeholder 2">
            <a:extLst>
              <a:ext uri="{FF2B5EF4-FFF2-40B4-BE49-F238E27FC236}">
                <a16:creationId xmlns:a16="http://schemas.microsoft.com/office/drawing/2014/main" id="{E84567F0-2310-F544-8FC7-F31B86D48C11}"/>
              </a:ext>
            </a:extLst>
          </p:cNvPr>
          <p:cNvSpPr>
            <a:spLocks noGrp="1"/>
          </p:cNvSpPr>
          <p:nvPr>
            <p:ph idx="1"/>
          </p:nvPr>
        </p:nvSpPr>
        <p:spPr/>
        <p:txBody>
          <a:bodyPr/>
          <a:lstStyle/>
          <a:p>
            <a:r>
              <a:rPr lang="en-US" dirty="0"/>
              <a:t>Software </a:t>
            </a:r>
            <a:r>
              <a:rPr lang="en-US" dirty="0">
                <a:solidFill>
                  <a:srgbClr val="C00000"/>
                </a:solidFill>
              </a:rPr>
              <a:t>specification</a:t>
            </a:r>
            <a:r>
              <a:rPr lang="en-US" dirty="0"/>
              <a:t>, software </a:t>
            </a:r>
            <a:r>
              <a:rPr lang="en-US" dirty="0">
                <a:solidFill>
                  <a:srgbClr val="C00000"/>
                </a:solidFill>
              </a:rPr>
              <a:t>development</a:t>
            </a:r>
            <a:r>
              <a:rPr lang="en-US" dirty="0"/>
              <a:t>, software </a:t>
            </a:r>
            <a:r>
              <a:rPr lang="en-US" dirty="0">
                <a:solidFill>
                  <a:srgbClr val="C00000"/>
                </a:solidFill>
              </a:rPr>
              <a:t>validation</a:t>
            </a:r>
            <a:r>
              <a:rPr lang="en-US" dirty="0"/>
              <a:t> and software </a:t>
            </a:r>
            <a:r>
              <a:rPr lang="en-US" dirty="0">
                <a:solidFill>
                  <a:srgbClr val="C00000"/>
                </a:solidFill>
              </a:rPr>
              <a:t>evolution</a:t>
            </a:r>
            <a:r>
              <a:rPr lang="en-US" dirty="0"/>
              <a:t>.</a:t>
            </a:r>
          </a:p>
        </p:txBody>
      </p:sp>
      <p:sp>
        <p:nvSpPr>
          <p:cNvPr id="4" name="Slide Number Placeholder 3">
            <a:extLst>
              <a:ext uri="{FF2B5EF4-FFF2-40B4-BE49-F238E27FC236}">
                <a16:creationId xmlns:a16="http://schemas.microsoft.com/office/drawing/2014/main" id="{429047A3-D865-734A-AF2A-D26C7595EA88}"/>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5" name="Footer Placeholder 4">
            <a:extLst>
              <a:ext uri="{FF2B5EF4-FFF2-40B4-BE49-F238E27FC236}">
                <a16:creationId xmlns:a16="http://schemas.microsoft.com/office/drawing/2014/main" id="{5984D2C2-D577-7440-A689-E745C85FC51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6632173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745-0F3F-4D47-AF6C-8FB544AC5334}"/>
              </a:ext>
            </a:extLst>
          </p:cNvPr>
          <p:cNvSpPr>
            <a:spLocks noGrp="1"/>
          </p:cNvSpPr>
          <p:nvPr>
            <p:ph type="title"/>
          </p:nvPr>
        </p:nvSpPr>
        <p:spPr>
          <a:xfrm>
            <a:off x="1981200" y="116632"/>
            <a:ext cx="8229600" cy="1989236"/>
          </a:xfrm>
        </p:spPr>
        <p:txBody>
          <a:bodyPr>
            <a:normAutofit fontScale="90000"/>
          </a:bodyPr>
          <a:lstStyle/>
          <a:p>
            <a:r>
              <a:rPr lang="en-US" dirty="0">
                <a:solidFill>
                  <a:schemeClr val="accent1"/>
                </a:solidFill>
              </a:rPr>
              <a:t>What is the difference between software engineering and computer science?</a:t>
            </a:r>
          </a:p>
        </p:txBody>
      </p:sp>
      <p:sp>
        <p:nvSpPr>
          <p:cNvPr id="3" name="Content Placeholder 2">
            <a:extLst>
              <a:ext uri="{FF2B5EF4-FFF2-40B4-BE49-F238E27FC236}">
                <a16:creationId xmlns:a16="http://schemas.microsoft.com/office/drawing/2014/main" id="{E84567F0-2310-F544-8FC7-F31B86D48C11}"/>
              </a:ext>
            </a:extLst>
          </p:cNvPr>
          <p:cNvSpPr>
            <a:spLocks noGrp="1"/>
          </p:cNvSpPr>
          <p:nvPr>
            <p:ph idx="1"/>
          </p:nvPr>
        </p:nvSpPr>
        <p:spPr>
          <a:xfrm>
            <a:off x="829733" y="2183655"/>
            <a:ext cx="10549467" cy="3942508"/>
          </a:xfrm>
        </p:spPr>
        <p:txBody>
          <a:bodyPr/>
          <a:lstStyle/>
          <a:p>
            <a:r>
              <a:rPr lang="en-US" dirty="0"/>
              <a:t>Computer science focuses on theory and fundamentals; software engineering is concerned with the practicalities of developing and delivering useful software.</a:t>
            </a:r>
          </a:p>
        </p:txBody>
      </p:sp>
      <p:sp>
        <p:nvSpPr>
          <p:cNvPr id="4" name="Slide Number Placeholder 3">
            <a:extLst>
              <a:ext uri="{FF2B5EF4-FFF2-40B4-BE49-F238E27FC236}">
                <a16:creationId xmlns:a16="http://schemas.microsoft.com/office/drawing/2014/main" id="{429047A3-D865-734A-AF2A-D26C7595EA88}"/>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5984D2C2-D577-7440-A689-E745C85FC51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42334710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745-0F3F-4D47-AF6C-8FB544AC5334}"/>
              </a:ext>
            </a:extLst>
          </p:cNvPr>
          <p:cNvSpPr>
            <a:spLocks noGrp="1"/>
          </p:cNvSpPr>
          <p:nvPr>
            <p:ph type="title"/>
          </p:nvPr>
        </p:nvSpPr>
        <p:spPr>
          <a:xfrm>
            <a:off x="643467" y="274638"/>
            <a:ext cx="10972800" cy="1642194"/>
          </a:xfrm>
        </p:spPr>
        <p:txBody>
          <a:bodyPr>
            <a:normAutofit/>
          </a:bodyPr>
          <a:lstStyle/>
          <a:p>
            <a:r>
              <a:rPr lang="en-US" dirty="0">
                <a:solidFill>
                  <a:schemeClr val="accent1"/>
                </a:solidFill>
              </a:rPr>
              <a:t>What are the best software engineering techniques and methods?</a:t>
            </a:r>
          </a:p>
        </p:txBody>
      </p:sp>
      <p:sp>
        <p:nvSpPr>
          <p:cNvPr id="3" name="Content Placeholder 2">
            <a:extLst>
              <a:ext uri="{FF2B5EF4-FFF2-40B4-BE49-F238E27FC236}">
                <a16:creationId xmlns:a16="http://schemas.microsoft.com/office/drawing/2014/main" id="{E84567F0-2310-F544-8FC7-F31B86D48C11}"/>
              </a:ext>
            </a:extLst>
          </p:cNvPr>
          <p:cNvSpPr>
            <a:spLocks noGrp="1"/>
          </p:cNvSpPr>
          <p:nvPr>
            <p:ph idx="1"/>
          </p:nvPr>
        </p:nvSpPr>
        <p:spPr>
          <a:xfrm>
            <a:off x="643467" y="2132857"/>
            <a:ext cx="10769600" cy="3993307"/>
          </a:xfrm>
        </p:spPr>
        <p:txBody>
          <a:bodyPr>
            <a:normAutofit/>
          </a:bodyPr>
          <a:lstStyle/>
          <a:p>
            <a:r>
              <a:rPr lang="en-US" sz="2800" dirty="0"/>
              <a:t>While all software projects have to be professionally managed and developed, different techniques are appropriate for different types of system. </a:t>
            </a:r>
          </a:p>
          <a:p>
            <a:r>
              <a:rPr lang="en-US" sz="2800" dirty="0"/>
              <a:t>For example, games should always be developed using a series of prototypes whereas safety critical control systems require a complete and analyzable specification to be developed. </a:t>
            </a:r>
          </a:p>
          <a:p>
            <a:r>
              <a:rPr lang="en-US" sz="2800" dirty="0"/>
              <a:t>There are no methods and techniques that are good for everything.</a:t>
            </a:r>
          </a:p>
        </p:txBody>
      </p:sp>
      <p:sp>
        <p:nvSpPr>
          <p:cNvPr id="4" name="Slide Number Placeholder 3">
            <a:extLst>
              <a:ext uri="{FF2B5EF4-FFF2-40B4-BE49-F238E27FC236}">
                <a16:creationId xmlns:a16="http://schemas.microsoft.com/office/drawing/2014/main" id="{429047A3-D865-734A-AF2A-D26C7595EA88}"/>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5" name="Footer Placeholder 4">
            <a:extLst>
              <a:ext uri="{FF2B5EF4-FFF2-40B4-BE49-F238E27FC236}">
                <a16:creationId xmlns:a16="http://schemas.microsoft.com/office/drawing/2014/main" id="{5984D2C2-D577-7440-A689-E745C85FC51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41619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0CB1A-686D-C943-9B4A-FD00127DDD1A}"/>
              </a:ext>
            </a:extLst>
          </p:cNvPr>
          <p:cNvSpPr>
            <a:spLocks noGrp="1"/>
          </p:cNvSpPr>
          <p:nvPr>
            <p:ph type="title"/>
          </p:nvPr>
        </p:nvSpPr>
        <p:spPr>
          <a:xfrm>
            <a:off x="1981200" y="116632"/>
            <a:ext cx="8229600" cy="1368152"/>
          </a:xfrm>
        </p:spPr>
        <p:txBody>
          <a:bodyPr>
            <a:normAutofit fontScale="90000"/>
          </a:bodyPr>
          <a:lstStyle/>
          <a:p>
            <a:r>
              <a:rPr lang="en-US" sz="2800" dirty="0"/>
              <a:t>Ian Sommerville (2015), </a:t>
            </a:r>
            <a:br>
              <a:rPr lang="en-US" sz="2800" dirty="0"/>
            </a:br>
            <a:r>
              <a:rPr lang="en-US" sz="4000" dirty="0">
                <a:solidFill>
                  <a:srgbClr val="C00000"/>
                </a:solidFill>
              </a:rPr>
              <a:t>Software Engineering</a:t>
            </a:r>
            <a:r>
              <a:rPr lang="en-US" sz="2800" dirty="0"/>
              <a:t>, </a:t>
            </a:r>
            <a:br>
              <a:rPr lang="en-US" sz="2800" dirty="0"/>
            </a:br>
            <a:r>
              <a:rPr lang="en-US" sz="2400" dirty="0"/>
              <a:t>10</a:t>
            </a:r>
            <a:r>
              <a:rPr lang="en-US" sz="2400" baseline="30000" dirty="0"/>
              <a:t>th</a:t>
            </a:r>
            <a:r>
              <a:rPr lang="en-US" sz="2400" dirty="0"/>
              <a:t> Edition, Pearson.</a:t>
            </a:r>
          </a:p>
        </p:txBody>
      </p:sp>
      <p:sp>
        <p:nvSpPr>
          <p:cNvPr id="4" name="Slide Number Placeholder 3">
            <a:extLst>
              <a:ext uri="{FF2B5EF4-FFF2-40B4-BE49-F238E27FC236}">
                <a16:creationId xmlns:a16="http://schemas.microsoft.com/office/drawing/2014/main" id="{4B858510-5905-2A4E-90B9-F196E144645E}"/>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a:p>
        </p:txBody>
      </p:sp>
      <p:sp>
        <p:nvSpPr>
          <p:cNvPr id="7" name="Footer Placeholder 4">
            <a:extLst>
              <a:ext uri="{FF2B5EF4-FFF2-40B4-BE49-F238E27FC236}">
                <a16:creationId xmlns:a16="http://schemas.microsoft.com/office/drawing/2014/main" id="{25E995AB-DDF7-3546-9EEA-4EAAB05E3B81}"/>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a:t>
            </a:r>
            <a:r>
              <a:rPr lang="en-US" sz="1000" dirty="0">
                <a:hlinkClick r:id="rId2"/>
              </a:rPr>
              <a:t>https://www.amazon.com/Software-Engineering-10th-Ian-Sommerville/dp/0133943038</a:t>
            </a:r>
            <a:endParaRPr lang="en-US" altLang="zh-TW" sz="1000" dirty="0"/>
          </a:p>
        </p:txBody>
      </p:sp>
      <p:pic>
        <p:nvPicPr>
          <p:cNvPr id="8" name="Picture 7">
            <a:extLst>
              <a:ext uri="{FF2B5EF4-FFF2-40B4-BE49-F238E27FC236}">
                <a16:creationId xmlns:a16="http://schemas.microsoft.com/office/drawing/2014/main" id="{8BDFAF81-675A-BB43-8E9D-3A7455E4F3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9776" y="1639739"/>
            <a:ext cx="3996106" cy="4970281"/>
          </a:xfrm>
          <a:prstGeom prst="rect">
            <a:avLst/>
          </a:prstGeom>
        </p:spPr>
      </p:pic>
    </p:spTree>
    <p:extLst>
      <p:ext uri="{BB962C8B-B14F-4D97-AF65-F5344CB8AC3E}">
        <p14:creationId xmlns:p14="http://schemas.microsoft.com/office/powerpoint/2010/main" val="334187969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E745-0F3F-4D47-AF6C-8FB544AC5334}"/>
              </a:ext>
            </a:extLst>
          </p:cNvPr>
          <p:cNvSpPr>
            <a:spLocks noGrp="1"/>
          </p:cNvSpPr>
          <p:nvPr>
            <p:ph type="title"/>
          </p:nvPr>
        </p:nvSpPr>
        <p:spPr/>
        <p:txBody>
          <a:bodyPr>
            <a:normAutofit fontScale="90000"/>
          </a:bodyPr>
          <a:lstStyle/>
          <a:p>
            <a:r>
              <a:rPr lang="en-US" dirty="0">
                <a:solidFill>
                  <a:schemeClr val="accent1"/>
                </a:solidFill>
              </a:rPr>
              <a:t>What are the costs of software engineering?</a:t>
            </a:r>
          </a:p>
        </p:txBody>
      </p:sp>
      <p:sp>
        <p:nvSpPr>
          <p:cNvPr id="3" name="Content Placeholder 2">
            <a:extLst>
              <a:ext uri="{FF2B5EF4-FFF2-40B4-BE49-F238E27FC236}">
                <a16:creationId xmlns:a16="http://schemas.microsoft.com/office/drawing/2014/main" id="{E84567F0-2310-F544-8FC7-F31B86D48C11}"/>
              </a:ext>
            </a:extLst>
          </p:cNvPr>
          <p:cNvSpPr>
            <a:spLocks noGrp="1"/>
          </p:cNvSpPr>
          <p:nvPr>
            <p:ph idx="1"/>
          </p:nvPr>
        </p:nvSpPr>
        <p:spPr/>
        <p:txBody>
          <a:bodyPr/>
          <a:lstStyle/>
          <a:p>
            <a:r>
              <a:rPr lang="en-US" dirty="0"/>
              <a:t>Roughly 60% of software costs are development costs, 40% are testing costs. </a:t>
            </a:r>
          </a:p>
          <a:p>
            <a:r>
              <a:rPr lang="en-US" dirty="0"/>
              <a:t>For custom software, evolution costs often exceed development costs.</a:t>
            </a:r>
          </a:p>
        </p:txBody>
      </p:sp>
      <p:sp>
        <p:nvSpPr>
          <p:cNvPr id="4" name="Slide Number Placeholder 3">
            <a:extLst>
              <a:ext uri="{FF2B5EF4-FFF2-40B4-BE49-F238E27FC236}">
                <a16:creationId xmlns:a16="http://schemas.microsoft.com/office/drawing/2014/main" id="{429047A3-D865-734A-AF2A-D26C7595EA88}"/>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5" name="Footer Placeholder 4">
            <a:extLst>
              <a:ext uri="{FF2B5EF4-FFF2-40B4-BE49-F238E27FC236}">
                <a16:creationId xmlns:a16="http://schemas.microsoft.com/office/drawing/2014/main" id="{5984D2C2-D577-7440-A689-E745C85FC51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6982586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81200" y="274638"/>
            <a:ext cx="8229600" cy="6106690"/>
          </a:xfrm>
        </p:spPr>
        <p:txBody>
          <a:bodyPr/>
          <a:lstStyle/>
          <a:p>
            <a:r>
              <a:rPr lang="en-US" altLang="zh-TW" sz="5400" dirty="0">
                <a:solidFill>
                  <a:srgbClr val="FF0000"/>
                </a:solidFill>
              </a:rPr>
              <a:t>Information Management </a:t>
            </a:r>
            <a:br>
              <a:rPr lang="en-US" altLang="zh-TW" sz="5400" dirty="0">
                <a:solidFill>
                  <a:srgbClr val="FF0000"/>
                </a:solidFill>
              </a:rPr>
            </a:br>
            <a:br>
              <a:rPr lang="en-US" altLang="zh-TW" sz="5400" dirty="0">
                <a:solidFill>
                  <a:srgbClr val="FF0000"/>
                </a:solidFill>
              </a:rPr>
            </a:br>
            <a:r>
              <a:rPr lang="en-US" altLang="zh-TW" sz="5400" dirty="0">
                <a:solidFill>
                  <a:srgbClr val="FF0000"/>
                </a:solidFill>
              </a:rPr>
              <a:t> </a:t>
            </a:r>
            <a:r>
              <a:rPr lang="en-US" altLang="zh-TW" sz="5400" dirty="0">
                <a:solidFill>
                  <a:srgbClr val="C00000"/>
                </a:solidFill>
              </a:rPr>
              <a:t>Management </a:t>
            </a:r>
            <a:br>
              <a:rPr lang="en-US" altLang="zh-TW" sz="5400" dirty="0">
                <a:solidFill>
                  <a:srgbClr val="C00000"/>
                </a:solidFill>
              </a:rPr>
            </a:br>
            <a:r>
              <a:rPr lang="en-US" altLang="zh-TW" sz="5400" dirty="0">
                <a:solidFill>
                  <a:srgbClr val="C00000"/>
                </a:solidFill>
              </a:rPr>
              <a:t>Information Systems (MIS)</a:t>
            </a:r>
            <a:br>
              <a:rPr lang="en-US" altLang="zh-TW" sz="5400" dirty="0">
                <a:solidFill>
                  <a:srgbClr val="C00000"/>
                </a:solidFill>
              </a:rPr>
            </a:br>
            <a:br>
              <a:rPr lang="en-US" altLang="zh-TW" sz="5400" dirty="0">
                <a:solidFill>
                  <a:srgbClr val="C00000"/>
                </a:solidFill>
              </a:rPr>
            </a:br>
            <a:r>
              <a:rPr lang="en-US" altLang="zh-TW" sz="6000" dirty="0">
                <a:solidFill>
                  <a:srgbClr val="FF0000"/>
                </a:solidFill>
              </a:rPr>
              <a:t>Information Systems</a:t>
            </a:r>
            <a:endParaRPr lang="zh-TW" altLang="en-US" sz="6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Tree>
    <p:extLst>
      <p:ext uri="{BB962C8B-B14F-4D97-AF65-F5344CB8AC3E}">
        <p14:creationId xmlns:p14="http://schemas.microsoft.com/office/powerpoint/2010/main" val="13199097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標題 1"/>
          <p:cNvSpPr>
            <a:spLocks noGrp="1"/>
          </p:cNvSpPr>
          <p:nvPr>
            <p:ph type="title"/>
          </p:nvPr>
        </p:nvSpPr>
        <p:spPr/>
        <p:txBody>
          <a:bodyPr>
            <a:normAutofit fontScale="90000"/>
          </a:bodyPr>
          <a:lstStyle/>
          <a:p>
            <a:r>
              <a:rPr lang="en-US" altLang="zh-TW" dirty="0">
                <a:solidFill>
                  <a:schemeClr val="accent1"/>
                </a:solidFill>
              </a:rPr>
              <a:t>Information Management (MIS)</a:t>
            </a:r>
            <a:br>
              <a:rPr lang="en-US" altLang="zh-TW" dirty="0">
                <a:solidFill>
                  <a:schemeClr val="accent1"/>
                </a:solidFill>
              </a:rPr>
            </a:br>
            <a:r>
              <a:rPr lang="en-US" altLang="zh-TW" dirty="0">
                <a:solidFill>
                  <a:schemeClr val="accent1"/>
                </a:solidFill>
              </a:rPr>
              <a:t>Information Systems</a:t>
            </a:r>
            <a:endParaRPr lang="zh-TW" altLang="en-US" dirty="0">
              <a:solidFill>
                <a:schemeClr val="accent1"/>
              </a:solidFill>
            </a:endParaRPr>
          </a:p>
        </p:txBody>
      </p:sp>
      <p:sp>
        <p:nvSpPr>
          <p:cNvPr id="4" name="投影片編號版面配置區 3"/>
          <p:cNvSpPr>
            <a:spLocks noGrp="1"/>
          </p:cNvSpPr>
          <p:nvPr>
            <p:ph type="sldNum" sz="quarter" idx="12"/>
          </p:nvPr>
        </p:nvSpPr>
        <p:spPr/>
        <p:txBody>
          <a:bodyPr/>
          <a:lstStyle/>
          <a:p>
            <a:pPr>
              <a:defRPr/>
            </a:pPr>
            <a:fld id="{5DB3F112-14A5-4234-9468-B1413C10EC68}" type="slidenum">
              <a:rPr lang="zh-TW" altLang="en-US" smtClean="0"/>
              <a:pPr>
                <a:defRPr/>
              </a:pPr>
              <a:t>62</a:t>
            </a:fld>
            <a:endParaRPr lang="zh-TW" altLang="en-US"/>
          </a:p>
        </p:txBody>
      </p:sp>
      <p:sp>
        <p:nvSpPr>
          <p:cNvPr id="6"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pic>
        <p:nvPicPr>
          <p:cNvPr id="5125" name="Picture Placeholder 10" descr="Fig-1-4_MIS_12e.tif"/>
          <p:cNvPicPr>
            <a:picLocks noChangeAspect="1"/>
          </p:cNvPicPr>
          <p:nvPr/>
        </p:nvPicPr>
        <p:blipFill>
          <a:blip r:embed="rId2">
            <a:extLst>
              <a:ext uri="{28A0092B-C50C-407E-A947-70E740481C1C}">
                <a14:useLocalDpi xmlns:a14="http://schemas.microsoft.com/office/drawing/2010/main" val="0"/>
              </a:ext>
            </a:extLst>
          </a:blip>
          <a:srcRect t="395" b="395"/>
          <a:stretch>
            <a:fillRect/>
          </a:stretch>
        </p:blipFill>
        <p:spPr bwMode="auto">
          <a:xfrm>
            <a:off x="3032086" y="1705694"/>
            <a:ext cx="5944235"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pic>
    </p:spTree>
    <p:extLst>
      <p:ext uri="{BB962C8B-B14F-4D97-AF65-F5344CB8AC3E}">
        <p14:creationId xmlns:p14="http://schemas.microsoft.com/office/powerpoint/2010/main" val="5809049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847851" y="44450"/>
            <a:ext cx="8569325" cy="1081088"/>
          </a:xfrm>
        </p:spPr>
        <p:txBody>
          <a:bodyPr/>
          <a:lstStyle/>
          <a:p>
            <a:pPr>
              <a:defRPr/>
            </a:pPr>
            <a:r>
              <a:rPr lang="en-US" altLang="zh-TW" dirty="0">
                <a:solidFill>
                  <a:srgbClr val="FF0000"/>
                </a:solidFill>
              </a:rPr>
              <a:t>Fundamental MIS Concepts</a:t>
            </a:r>
            <a:endParaRPr lang="zh-TW" altLang="en-US" dirty="0"/>
          </a:p>
        </p:txBody>
      </p:sp>
      <p:sp>
        <p:nvSpPr>
          <p:cNvPr id="4" name="投影片編號版面配置區 3"/>
          <p:cNvSpPr>
            <a:spLocks noGrp="1"/>
          </p:cNvSpPr>
          <p:nvPr>
            <p:ph type="sldNum" sz="quarter" idx="12"/>
          </p:nvPr>
        </p:nvSpPr>
        <p:spPr/>
        <p:txBody>
          <a:bodyPr/>
          <a:lstStyle/>
          <a:p>
            <a:pPr>
              <a:defRPr/>
            </a:pPr>
            <a:fld id="{5F00CC56-6FAA-4993-945A-B30ECCD67ADF}" type="slidenum">
              <a:rPr lang="zh-TW" altLang="en-US" smtClean="0"/>
              <a:pPr>
                <a:defRPr/>
              </a:pPr>
              <a:t>63</a:t>
            </a:fld>
            <a:endParaRPr lang="zh-TW" altLang="en-US"/>
          </a:p>
        </p:txBody>
      </p:sp>
      <p:sp>
        <p:nvSpPr>
          <p:cNvPr id="7" name="矩形 6"/>
          <p:cNvSpPr/>
          <p:nvPr/>
        </p:nvSpPr>
        <p:spPr bwMode="auto">
          <a:xfrm>
            <a:off x="2330544" y="2765040"/>
            <a:ext cx="1695928"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Management</a:t>
            </a:r>
            <a:endParaRPr lang="zh-TW" altLang="en-US" sz="2000" b="1" dirty="0">
              <a:solidFill>
                <a:schemeClr val="tx1"/>
              </a:solidFill>
            </a:endParaRPr>
          </a:p>
        </p:txBody>
      </p:sp>
      <p:sp>
        <p:nvSpPr>
          <p:cNvPr id="8" name="矩形 7"/>
          <p:cNvSpPr/>
          <p:nvPr/>
        </p:nvSpPr>
        <p:spPr bwMode="auto">
          <a:xfrm>
            <a:off x="2330544" y="4207455"/>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Organization</a:t>
            </a:r>
            <a:endParaRPr lang="zh-TW" altLang="en-US" sz="2000" b="1" dirty="0">
              <a:solidFill>
                <a:schemeClr val="tx1"/>
              </a:solidFill>
            </a:endParaRPr>
          </a:p>
        </p:txBody>
      </p:sp>
      <p:sp>
        <p:nvSpPr>
          <p:cNvPr id="9" name="矩形 8"/>
          <p:cNvSpPr/>
          <p:nvPr/>
        </p:nvSpPr>
        <p:spPr bwMode="auto">
          <a:xfrm>
            <a:off x="2330544" y="5649869"/>
            <a:ext cx="1695740" cy="811358"/>
          </a:xfrm>
          <a:prstGeom prst="rect">
            <a:avLst/>
          </a:prstGeom>
          <a:solidFill>
            <a:srgbClr val="FFC000"/>
          </a:solidFill>
          <a:ln>
            <a:solidFill>
              <a:schemeClr val="accent6">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Technology</a:t>
            </a:r>
            <a:endParaRPr lang="zh-TW" altLang="en-US" sz="2000" b="1" dirty="0">
              <a:solidFill>
                <a:schemeClr val="tx1"/>
              </a:solidFill>
            </a:endParaRPr>
          </a:p>
        </p:txBody>
      </p:sp>
      <p:sp>
        <p:nvSpPr>
          <p:cNvPr id="10" name="矩形 9"/>
          <p:cNvSpPr/>
          <p:nvPr/>
        </p:nvSpPr>
        <p:spPr bwMode="auto">
          <a:xfrm>
            <a:off x="5157091" y="4207455"/>
            <a:ext cx="1695928" cy="811358"/>
          </a:xfrm>
          <a:prstGeom prst="rect">
            <a:avLst/>
          </a:prstGeom>
          <a:solidFill>
            <a:schemeClr val="accent5">
              <a:lumMod val="60000"/>
              <a:lumOff val="40000"/>
            </a:schemeClr>
          </a:solidFill>
          <a:ln>
            <a:solidFill>
              <a:schemeClr val="accent5">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Information </a:t>
            </a:r>
            <a:br>
              <a:rPr lang="en-US" altLang="zh-TW" sz="2000" b="1" dirty="0">
                <a:solidFill>
                  <a:schemeClr val="tx1"/>
                </a:solidFill>
              </a:rPr>
            </a:br>
            <a:r>
              <a:rPr lang="en-US" altLang="zh-TW" sz="2000" b="1" dirty="0">
                <a:solidFill>
                  <a:schemeClr val="tx1"/>
                </a:solidFill>
              </a:rPr>
              <a:t>System</a:t>
            </a:r>
            <a:endParaRPr lang="zh-TW" altLang="en-US" sz="2000" b="1" dirty="0">
              <a:solidFill>
                <a:schemeClr val="tx1"/>
              </a:solidFill>
            </a:endParaRPr>
          </a:p>
        </p:txBody>
      </p:sp>
      <p:sp>
        <p:nvSpPr>
          <p:cNvPr id="11" name="矩形 10"/>
          <p:cNvSpPr/>
          <p:nvPr/>
        </p:nvSpPr>
        <p:spPr bwMode="auto">
          <a:xfrm>
            <a:off x="5157091" y="1412776"/>
            <a:ext cx="1695928" cy="811358"/>
          </a:xfrm>
          <a:prstGeom prst="rect">
            <a:avLst/>
          </a:prstGeom>
          <a:solidFill>
            <a:schemeClr val="accent6">
              <a:lumMod val="60000"/>
              <a:lumOff val="40000"/>
            </a:schemeClr>
          </a:solidFill>
          <a:ln>
            <a:solidFill>
              <a:srgbClr val="00B05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tx1"/>
                </a:solidFill>
              </a:rPr>
              <a:t>Business </a:t>
            </a:r>
            <a:br>
              <a:rPr lang="en-US" altLang="zh-TW" sz="2000" b="1" dirty="0">
                <a:solidFill>
                  <a:schemeClr val="tx1"/>
                </a:solidFill>
              </a:rPr>
            </a:br>
            <a:r>
              <a:rPr lang="en-US" altLang="zh-TW" sz="2000" b="1" dirty="0">
                <a:solidFill>
                  <a:schemeClr val="tx1"/>
                </a:solidFill>
              </a:rPr>
              <a:t>Challenges</a:t>
            </a:r>
            <a:endParaRPr lang="zh-TW" altLang="en-US" sz="2000" b="1" dirty="0">
              <a:solidFill>
                <a:schemeClr val="tx1"/>
              </a:solidFill>
            </a:endParaRPr>
          </a:p>
        </p:txBody>
      </p:sp>
      <p:sp>
        <p:nvSpPr>
          <p:cNvPr id="12" name="矩形 11"/>
          <p:cNvSpPr/>
          <p:nvPr/>
        </p:nvSpPr>
        <p:spPr bwMode="auto">
          <a:xfrm>
            <a:off x="8360512" y="4207455"/>
            <a:ext cx="1695928" cy="811358"/>
          </a:xfrm>
          <a:prstGeom prst="rect">
            <a:avLst/>
          </a:prstGeom>
          <a:solidFill>
            <a:schemeClr val="accent5"/>
          </a:solidFill>
          <a:ln>
            <a:solidFill>
              <a:schemeClr val="tx2">
                <a:lumMod val="60000"/>
                <a:lumOff val="4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defRPr/>
            </a:pPr>
            <a:r>
              <a:rPr lang="en-US" altLang="zh-TW" sz="2000" b="1" dirty="0">
                <a:solidFill>
                  <a:schemeClr val="bg1"/>
                </a:solidFill>
              </a:rPr>
              <a:t>Business </a:t>
            </a:r>
            <a:br>
              <a:rPr lang="en-US" altLang="zh-TW" sz="2000" b="1" dirty="0">
                <a:solidFill>
                  <a:schemeClr val="bg1"/>
                </a:solidFill>
              </a:rPr>
            </a:br>
            <a:r>
              <a:rPr lang="en-US" altLang="zh-TW" sz="2000" b="1" dirty="0">
                <a:solidFill>
                  <a:schemeClr val="bg1"/>
                </a:solidFill>
              </a:rPr>
              <a:t>Solutions</a:t>
            </a:r>
            <a:endParaRPr lang="zh-TW" altLang="en-US" sz="2000" b="1" dirty="0">
              <a:solidFill>
                <a:schemeClr val="bg1"/>
              </a:solidFill>
            </a:endParaRPr>
          </a:p>
        </p:txBody>
      </p:sp>
      <p:cxnSp>
        <p:nvCxnSpPr>
          <p:cNvPr id="14" name="直線單箭頭接點 13"/>
          <p:cNvCxnSpPr/>
          <p:nvPr/>
        </p:nvCxnSpPr>
        <p:spPr bwMode="auto">
          <a:xfrm>
            <a:off x="4025900" y="3170239"/>
            <a:ext cx="1131888" cy="1036637"/>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17" name="直線單箭頭接點 16"/>
          <p:cNvCxnSpPr/>
          <p:nvPr/>
        </p:nvCxnSpPr>
        <p:spPr bwMode="auto">
          <a:xfrm>
            <a:off x="4025900" y="4613275"/>
            <a:ext cx="1131888"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1" name="直線單箭頭接點 20"/>
          <p:cNvCxnSpPr/>
          <p:nvPr/>
        </p:nvCxnSpPr>
        <p:spPr bwMode="auto">
          <a:xfrm flipV="1">
            <a:off x="4025900" y="5018089"/>
            <a:ext cx="1131888" cy="1038225"/>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26" name="直線單箭頭接點 25"/>
          <p:cNvCxnSpPr/>
          <p:nvPr/>
        </p:nvCxnSpPr>
        <p:spPr bwMode="auto">
          <a:xfrm>
            <a:off x="6853239" y="4613275"/>
            <a:ext cx="1506537" cy="0"/>
          </a:xfrm>
          <a:prstGeom prst="straightConnector1">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0" name="圖案 29"/>
          <p:cNvCxnSpPr/>
          <p:nvPr/>
        </p:nvCxnSpPr>
        <p:spPr bwMode="auto">
          <a:xfrm rot="16200000" flipV="1">
            <a:off x="6836570" y="1834357"/>
            <a:ext cx="2389187" cy="2355850"/>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cxnSp>
        <p:nvCxnSpPr>
          <p:cNvPr id="31" name="圖案 30"/>
          <p:cNvCxnSpPr/>
          <p:nvPr/>
        </p:nvCxnSpPr>
        <p:spPr bwMode="auto">
          <a:xfrm rot="10800000" flipV="1">
            <a:off x="3178176" y="1817689"/>
            <a:ext cx="1979613" cy="947737"/>
          </a:xfrm>
          <a:prstGeom prst="bentConnector2">
            <a:avLst/>
          </a:prstGeom>
          <a:ln w="28575">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18" name="Footer Placeholder 4"/>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Kenneth C. Laudon &amp; Jane P. Laudon (2014), Management Information Systems: Managing the Digital Firm, Thirteenth Edition, Pearson. </a:t>
            </a:r>
            <a:endParaRPr lang="es-ES" altLang="zh-TW" sz="1000" dirty="0"/>
          </a:p>
        </p:txBody>
      </p:sp>
    </p:spTree>
    <p:extLst>
      <p:ext uri="{BB962C8B-B14F-4D97-AF65-F5344CB8AC3E}">
        <p14:creationId xmlns:p14="http://schemas.microsoft.com/office/powerpoint/2010/main" val="42243380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A66C0-6D27-C348-BBF4-21593A446FBE}"/>
              </a:ext>
            </a:extLst>
          </p:cNvPr>
          <p:cNvSpPr>
            <a:spLocks noGrp="1"/>
          </p:cNvSpPr>
          <p:nvPr>
            <p:ph type="title"/>
          </p:nvPr>
        </p:nvSpPr>
        <p:spPr/>
        <p:txBody>
          <a:bodyPr/>
          <a:lstStyle/>
          <a:p>
            <a:r>
              <a:rPr lang="en-US" dirty="0">
                <a:solidFill>
                  <a:schemeClr val="accent1"/>
                </a:solidFill>
              </a:rPr>
              <a:t>Software products</a:t>
            </a:r>
          </a:p>
        </p:txBody>
      </p:sp>
      <p:sp>
        <p:nvSpPr>
          <p:cNvPr id="3" name="Content Placeholder 2">
            <a:extLst>
              <a:ext uri="{FF2B5EF4-FFF2-40B4-BE49-F238E27FC236}">
                <a16:creationId xmlns:a16="http://schemas.microsoft.com/office/drawing/2014/main" id="{F16DB837-4657-FF45-ADB7-EB52B2444D4C}"/>
              </a:ext>
            </a:extLst>
          </p:cNvPr>
          <p:cNvSpPr>
            <a:spLocks noGrp="1"/>
          </p:cNvSpPr>
          <p:nvPr>
            <p:ph idx="1"/>
          </p:nvPr>
        </p:nvSpPr>
        <p:spPr/>
        <p:txBody>
          <a:bodyPr/>
          <a:lstStyle/>
          <a:p>
            <a:r>
              <a:rPr lang="en-US" dirty="0">
                <a:solidFill>
                  <a:srgbClr val="C00000"/>
                </a:solidFill>
              </a:rPr>
              <a:t>Software products </a:t>
            </a:r>
            <a:r>
              <a:rPr lang="en-US" dirty="0"/>
              <a:t>are </a:t>
            </a:r>
            <a:r>
              <a:rPr lang="en-US" dirty="0">
                <a:solidFill>
                  <a:srgbClr val="C00000"/>
                </a:solidFill>
              </a:rPr>
              <a:t>generic software systems</a:t>
            </a:r>
            <a:r>
              <a:rPr lang="en-US" dirty="0"/>
              <a:t> that provide functionality that is useful to a range of customers.</a:t>
            </a:r>
          </a:p>
          <a:p>
            <a:r>
              <a:rPr lang="en-US" dirty="0"/>
              <a:t>Software products:</a:t>
            </a:r>
          </a:p>
          <a:p>
            <a:pPr lvl="1"/>
            <a:r>
              <a:rPr lang="en-US" dirty="0"/>
              <a:t>Large-scale business systems (e.g. MS Excel) </a:t>
            </a:r>
          </a:p>
          <a:p>
            <a:pPr lvl="1"/>
            <a:r>
              <a:rPr lang="en-US" dirty="0"/>
              <a:t>Personal products (e.g. Evernote) </a:t>
            </a:r>
          </a:p>
          <a:p>
            <a:pPr lvl="1"/>
            <a:r>
              <a:rPr lang="en-US" dirty="0"/>
              <a:t>Simple mobile phone apps and games (e.g.  </a:t>
            </a:r>
            <a:r>
              <a:rPr lang="en-US" dirty="0" err="1"/>
              <a:t>Suduko</a:t>
            </a:r>
            <a:r>
              <a:rPr lang="en-US" dirty="0"/>
              <a:t>).</a:t>
            </a:r>
          </a:p>
        </p:txBody>
      </p:sp>
      <p:sp>
        <p:nvSpPr>
          <p:cNvPr id="4" name="Slide Number Placeholder 3">
            <a:extLst>
              <a:ext uri="{FF2B5EF4-FFF2-40B4-BE49-F238E27FC236}">
                <a16:creationId xmlns:a16="http://schemas.microsoft.com/office/drawing/2014/main" id="{B87C3075-C431-7F49-A746-3DC5E8BF3E1B}"/>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5" name="Footer Placeholder 4">
            <a:extLst>
              <a:ext uri="{FF2B5EF4-FFF2-40B4-BE49-F238E27FC236}">
                <a16:creationId xmlns:a16="http://schemas.microsoft.com/office/drawing/2014/main" id="{7B0C3557-14E4-4E4D-9548-CCC55D4D0EA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2668630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EA07B-95F2-CF46-871D-1FE2F2C911BA}"/>
              </a:ext>
            </a:extLst>
          </p:cNvPr>
          <p:cNvSpPr>
            <a:spLocks noGrp="1"/>
          </p:cNvSpPr>
          <p:nvPr>
            <p:ph type="title"/>
          </p:nvPr>
        </p:nvSpPr>
        <p:spPr/>
        <p:txBody>
          <a:bodyPr/>
          <a:lstStyle/>
          <a:p>
            <a:r>
              <a:rPr lang="en-US" dirty="0">
                <a:solidFill>
                  <a:schemeClr val="accent1"/>
                </a:solidFill>
              </a:rPr>
              <a:t>Software product engineering </a:t>
            </a:r>
          </a:p>
        </p:txBody>
      </p:sp>
      <p:sp>
        <p:nvSpPr>
          <p:cNvPr id="3" name="Content Placeholder 2">
            <a:extLst>
              <a:ext uri="{FF2B5EF4-FFF2-40B4-BE49-F238E27FC236}">
                <a16:creationId xmlns:a16="http://schemas.microsoft.com/office/drawing/2014/main" id="{8E0276E1-A8FB-EC41-8696-19BA7AC1D353}"/>
              </a:ext>
            </a:extLst>
          </p:cNvPr>
          <p:cNvSpPr>
            <a:spLocks noGrp="1"/>
          </p:cNvSpPr>
          <p:nvPr>
            <p:ph idx="1"/>
          </p:nvPr>
        </p:nvSpPr>
        <p:spPr/>
        <p:txBody>
          <a:bodyPr/>
          <a:lstStyle/>
          <a:p>
            <a:r>
              <a:rPr lang="en-US" dirty="0">
                <a:solidFill>
                  <a:srgbClr val="C00000"/>
                </a:solidFill>
              </a:rPr>
              <a:t>Software product </a:t>
            </a:r>
            <a:r>
              <a:rPr lang="en-US" dirty="0"/>
              <a:t>engineering methods and techniques have evolved from software engineering techniques that support the development of one-off, </a:t>
            </a:r>
            <a:r>
              <a:rPr lang="en-US" dirty="0">
                <a:solidFill>
                  <a:srgbClr val="C00000"/>
                </a:solidFill>
              </a:rPr>
              <a:t>custom software systems</a:t>
            </a:r>
            <a:r>
              <a:rPr lang="en-US" dirty="0"/>
              <a:t>.</a:t>
            </a:r>
          </a:p>
          <a:p>
            <a:endParaRPr lang="en-US" dirty="0"/>
          </a:p>
        </p:txBody>
      </p:sp>
      <p:sp>
        <p:nvSpPr>
          <p:cNvPr id="4" name="Slide Number Placeholder 3">
            <a:extLst>
              <a:ext uri="{FF2B5EF4-FFF2-40B4-BE49-F238E27FC236}">
                <a16:creationId xmlns:a16="http://schemas.microsoft.com/office/drawing/2014/main" id="{82425F73-1907-C144-B61E-D5C32CD948B0}"/>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5" name="Footer Placeholder 4">
            <a:extLst>
              <a:ext uri="{FF2B5EF4-FFF2-40B4-BE49-F238E27FC236}">
                <a16:creationId xmlns:a16="http://schemas.microsoft.com/office/drawing/2014/main" id="{CCBFCAC9-4CE3-1143-B712-5760FF38D4AB}"/>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0603462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02999-D7B2-2243-933F-2E33D9551969}"/>
              </a:ext>
            </a:extLst>
          </p:cNvPr>
          <p:cNvSpPr>
            <a:spLocks noGrp="1"/>
          </p:cNvSpPr>
          <p:nvPr>
            <p:ph type="title"/>
          </p:nvPr>
        </p:nvSpPr>
        <p:spPr/>
        <p:txBody>
          <a:bodyPr/>
          <a:lstStyle/>
          <a:p>
            <a:r>
              <a:rPr lang="en-US" dirty="0">
                <a:solidFill>
                  <a:schemeClr val="accent1"/>
                </a:solidFill>
              </a:rPr>
              <a:t>Software projects</a:t>
            </a:r>
          </a:p>
        </p:txBody>
      </p:sp>
      <p:sp>
        <p:nvSpPr>
          <p:cNvPr id="3" name="Content Placeholder 2">
            <a:extLst>
              <a:ext uri="{FF2B5EF4-FFF2-40B4-BE49-F238E27FC236}">
                <a16:creationId xmlns:a16="http://schemas.microsoft.com/office/drawing/2014/main" id="{BD46949D-A6FC-6949-9B51-B5E514B48036}"/>
              </a:ext>
            </a:extLst>
          </p:cNvPr>
          <p:cNvSpPr>
            <a:spLocks noGrp="1"/>
          </p:cNvSpPr>
          <p:nvPr>
            <p:ph idx="1"/>
          </p:nvPr>
        </p:nvSpPr>
        <p:spPr/>
        <p:txBody>
          <a:bodyPr/>
          <a:lstStyle/>
          <a:p>
            <a:r>
              <a:rPr lang="en-US" dirty="0">
                <a:solidFill>
                  <a:srgbClr val="C00000"/>
                </a:solidFill>
              </a:rPr>
              <a:t>Custom software systems </a:t>
            </a:r>
            <a:r>
              <a:rPr lang="en-US" dirty="0"/>
              <a:t>are still important for large businesses, government and public bodies. </a:t>
            </a:r>
          </a:p>
          <a:p>
            <a:r>
              <a:rPr lang="en-US" dirty="0"/>
              <a:t>They are developed in dedicated software projects.</a:t>
            </a:r>
          </a:p>
          <a:p>
            <a:endParaRPr lang="en-US" dirty="0"/>
          </a:p>
        </p:txBody>
      </p:sp>
      <p:sp>
        <p:nvSpPr>
          <p:cNvPr id="4" name="Slide Number Placeholder 3">
            <a:extLst>
              <a:ext uri="{FF2B5EF4-FFF2-40B4-BE49-F238E27FC236}">
                <a16:creationId xmlns:a16="http://schemas.microsoft.com/office/drawing/2014/main" id="{B5167E6E-176C-A143-A8F4-60C9595BA9C9}"/>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5" name="Footer Placeholder 4">
            <a:extLst>
              <a:ext uri="{FF2B5EF4-FFF2-40B4-BE49-F238E27FC236}">
                <a16:creationId xmlns:a16="http://schemas.microsoft.com/office/drawing/2014/main" id="{9CD667A9-3BCC-4B4D-8AD3-EC6C9DE4F47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4932638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AF6CA-2661-3846-B6FF-38572AF438CA}"/>
              </a:ext>
            </a:extLst>
          </p:cNvPr>
          <p:cNvSpPr>
            <a:spLocks noGrp="1"/>
          </p:cNvSpPr>
          <p:nvPr>
            <p:ph type="title"/>
          </p:nvPr>
        </p:nvSpPr>
        <p:spPr/>
        <p:txBody>
          <a:bodyPr/>
          <a:lstStyle/>
          <a:p>
            <a:r>
              <a:rPr lang="en-US" sz="6000" dirty="0">
                <a:solidFill>
                  <a:srgbClr val="FF0000"/>
                </a:solidFill>
              </a:rPr>
              <a:t>Project</a:t>
            </a:r>
          </a:p>
        </p:txBody>
      </p:sp>
      <p:sp>
        <p:nvSpPr>
          <p:cNvPr id="3" name="Content Placeholder 2">
            <a:extLst>
              <a:ext uri="{FF2B5EF4-FFF2-40B4-BE49-F238E27FC236}">
                <a16:creationId xmlns:a16="http://schemas.microsoft.com/office/drawing/2014/main" id="{81F11BE4-66F2-414A-B9D4-4490C00C8704}"/>
              </a:ext>
            </a:extLst>
          </p:cNvPr>
          <p:cNvSpPr>
            <a:spLocks noGrp="1"/>
          </p:cNvSpPr>
          <p:nvPr>
            <p:ph idx="1"/>
          </p:nvPr>
        </p:nvSpPr>
        <p:spPr/>
        <p:txBody>
          <a:bodyPr/>
          <a:lstStyle/>
          <a:p>
            <a:r>
              <a:rPr lang="en-US" sz="4000" dirty="0"/>
              <a:t>A </a:t>
            </a:r>
            <a:r>
              <a:rPr lang="en-US" sz="4000" dirty="0">
                <a:solidFill>
                  <a:srgbClr val="FF0000"/>
                </a:solidFill>
              </a:rPr>
              <a:t>project</a:t>
            </a:r>
            <a:r>
              <a:rPr lang="en-US" sz="4000" dirty="0"/>
              <a:t> is a </a:t>
            </a:r>
            <a:br>
              <a:rPr lang="en-US" sz="4000" dirty="0"/>
            </a:br>
            <a:r>
              <a:rPr lang="en-US" sz="4000" u="sng" dirty="0">
                <a:solidFill>
                  <a:schemeClr val="accent1"/>
                </a:solidFill>
              </a:rPr>
              <a:t>temporary</a:t>
            </a:r>
            <a:r>
              <a:rPr lang="en-US" sz="4000" dirty="0">
                <a:solidFill>
                  <a:schemeClr val="accent1"/>
                </a:solidFill>
              </a:rPr>
              <a:t> endeavor</a:t>
            </a:r>
            <a:r>
              <a:rPr lang="en-US" sz="4000" dirty="0"/>
              <a:t> </a:t>
            </a:r>
            <a:br>
              <a:rPr lang="en-US" sz="4000" dirty="0"/>
            </a:br>
            <a:r>
              <a:rPr lang="en-US" sz="4000" dirty="0"/>
              <a:t>undertaken to create a </a:t>
            </a:r>
            <a:br>
              <a:rPr lang="en-US" sz="4000" dirty="0"/>
            </a:br>
            <a:r>
              <a:rPr lang="en-US" sz="4000" u="sng" dirty="0">
                <a:solidFill>
                  <a:schemeClr val="accent1"/>
                </a:solidFill>
              </a:rPr>
              <a:t>unique</a:t>
            </a:r>
            <a:r>
              <a:rPr lang="en-US" sz="4000" dirty="0">
                <a:solidFill>
                  <a:schemeClr val="accent1"/>
                </a:solidFill>
              </a:rPr>
              <a:t> product, service, or result</a:t>
            </a:r>
            <a:r>
              <a:rPr lang="en-US" sz="4000" dirty="0"/>
              <a:t>.</a:t>
            </a:r>
          </a:p>
          <a:p>
            <a:endParaRPr lang="en-US" sz="4000" dirty="0"/>
          </a:p>
        </p:txBody>
      </p:sp>
      <p:sp>
        <p:nvSpPr>
          <p:cNvPr id="4" name="Slide Number Placeholder 3">
            <a:extLst>
              <a:ext uri="{FF2B5EF4-FFF2-40B4-BE49-F238E27FC236}">
                <a16:creationId xmlns:a16="http://schemas.microsoft.com/office/drawing/2014/main" id="{B7979121-603B-E54F-B260-7FA6B298B0C5}"/>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5" name="Footer Placeholder 4">
            <a:extLst>
              <a:ext uri="{FF2B5EF4-FFF2-40B4-BE49-F238E27FC236}">
                <a16:creationId xmlns:a16="http://schemas.microsoft.com/office/drawing/2014/main" id="{CF0CE735-F5C7-8243-AA3E-F53C14C09BD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 Guide to the Project Management Body of Knowledge (PMBOK Guide), Sixth Edition, PMI</a:t>
            </a:r>
            <a:endParaRPr lang="es-ES" altLang="zh-TW" sz="1000" dirty="0"/>
          </a:p>
        </p:txBody>
      </p:sp>
    </p:spTree>
    <p:extLst>
      <p:ext uri="{BB962C8B-B14F-4D97-AF65-F5344CB8AC3E}">
        <p14:creationId xmlns:p14="http://schemas.microsoft.com/office/powerpoint/2010/main" val="189050705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0"/>
            <a:ext cx="8712968" cy="1219444"/>
          </a:xfrm>
        </p:spPr>
        <p:txBody>
          <a:bodyPr/>
          <a:lstStyle/>
          <a:p>
            <a:r>
              <a:rPr lang="en-US" sz="3600" dirty="0">
                <a:solidFill>
                  <a:srgbClr val="FF0000"/>
                </a:solidFill>
              </a:rPr>
              <a:t>Project Management Body of Knowledge (PMBOK Guide) </a:t>
            </a:r>
            <a:r>
              <a:rPr lang="en-US" sz="2400" dirty="0">
                <a:solidFill>
                  <a:schemeClr val="accent2">
                    <a:lumMod val="75000"/>
                  </a:schemeClr>
                </a:solidFill>
              </a:rPr>
              <a:t>PMBOK v6 </a:t>
            </a:r>
            <a:r>
              <a:rPr lang="en-US" sz="2400" dirty="0"/>
              <a:t>vs.</a:t>
            </a:r>
            <a:r>
              <a:rPr lang="en-US" sz="2400" dirty="0">
                <a:solidFill>
                  <a:srgbClr val="FF0000"/>
                </a:solidFill>
              </a:rPr>
              <a:t> </a:t>
            </a:r>
            <a:r>
              <a:rPr lang="en-US" sz="2400" dirty="0">
                <a:solidFill>
                  <a:srgbClr val="7030A0"/>
                </a:solidFill>
              </a:rPr>
              <a:t>PMBOK v7</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2135832" y="6553026"/>
            <a:ext cx="7848600" cy="260350"/>
          </a:xfrm>
          <a:ln>
            <a:miter lim="800000"/>
            <a:headEnd/>
            <a:tailEnd/>
          </a:ln>
        </p:spPr>
        <p:txBody>
          <a:bodyPr/>
          <a:lstStyle/>
          <a:p>
            <a:pPr>
              <a:defRPr/>
            </a:pPr>
            <a:r>
              <a:rPr lang="en-US" altLang="zh-TW" sz="1000" dirty="0"/>
              <a:t>Source: </a:t>
            </a:r>
            <a:r>
              <a:rPr lang="en-US" sz="1000" dirty="0"/>
              <a:t>Project Management Institute (2021), A Guide to the Project Management Body of Knowledge (PMBOK Guide) – </a:t>
            </a:r>
            <a:br>
              <a:rPr lang="en-US" sz="1000" dirty="0"/>
            </a:br>
            <a:r>
              <a:rPr lang="en-US" sz="1000" dirty="0"/>
              <a:t>Seventh Edition and The Standard for Project Management, PMI</a:t>
            </a:r>
          </a:p>
        </p:txBody>
      </p:sp>
      <p:sp>
        <p:nvSpPr>
          <p:cNvPr id="12" name="Rounded Rectangle 11">
            <a:extLst>
              <a:ext uri="{FF2B5EF4-FFF2-40B4-BE49-F238E27FC236}">
                <a16:creationId xmlns:a16="http://schemas.microsoft.com/office/drawing/2014/main" id="{7D0E6A76-2C4A-984C-B74C-20AF138BF449}"/>
              </a:ext>
            </a:extLst>
          </p:cNvPr>
          <p:cNvSpPr>
            <a:spLocks noChangeArrowheads="1"/>
          </p:cNvSpPr>
          <p:nvPr/>
        </p:nvSpPr>
        <p:spPr bwMode="auto">
          <a:xfrm>
            <a:off x="1646510" y="1166698"/>
            <a:ext cx="4099202" cy="534110"/>
          </a:xfrm>
          <a:prstGeom prst="roundRect">
            <a:avLst>
              <a:gd name="adj" fmla="val 12554"/>
            </a:avLst>
          </a:prstGeom>
          <a:solidFill>
            <a:schemeClr val="accent2">
              <a:lumMod val="75000"/>
              <a:alpha val="80000"/>
            </a:schemeClr>
          </a:solidFill>
          <a:ln w="19050">
            <a:solidFill>
              <a:schemeClr val="bg1">
                <a:lumMod val="50000"/>
              </a:schemeClr>
            </a:solidFill>
            <a:round/>
            <a:headEnd/>
            <a:tailEnd/>
          </a:ln>
          <a:effectLst/>
        </p:spPr>
        <p:txBody>
          <a:bodyPr wrap="none" lIns="0" tIns="0" rIns="0" bIns="0" anchor="ctr"/>
          <a:lstStyle/>
          <a:p>
            <a:pPr algn="ctr">
              <a:defRPr/>
            </a:pPr>
            <a:r>
              <a:rPr lang="en-US" b="1" dirty="0">
                <a:solidFill>
                  <a:schemeClr val="bg1"/>
                </a:solidFill>
                <a:latin typeface="Calibri" panose="020F0502020204030204" pitchFamily="34" charset="0"/>
                <a:cs typeface="Calibri" panose="020F0502020204030204" pitchFamily="34" charset="0"/>
              </a:rPr>
              <a:t>PMBOK Guide v6</a:t>
            </a:r>
          </a:p>
        </p:txBody>
      </p:sp>
      <p:sp>
        <p:nvSpPr>
          <p:cNvPr id="15" name="Rounded Rectangle 14">
            <a:extLst>
              <a:ext uri="{FF2B5EF4-FFF2-40B4-BE49-F238E27FC236}">
                <a16:creationId xmlns:a16="http://schemas.microsoft.com/office/drawing/2014/main" id="{B27998A0-78B4-A441-AAEA-F0C82585CAC6}"/>
              </a:ext>
            </a:extLst>
          </p:cNvPr>
          <p:cNvSpPr>
            <a:spLocks noChangeArrowheads="1"/>
          </p:cNvSpPr>
          <p:nvPr/>
        </p:nvSpPr>
        <p:spPr bwMode="auto">
          <a:xfrm>
            <a:off x="6374282" y="1166698"/>
            <a:ext cx="4099202" cy="534110"/>
          </a:xfrm>
          <a:prstGeom prst="roundRect">
            <a:avLst>
              <a:gd name="adj" fmla="val 12554"/>
            </a:avLst>
          </a:prstGeom>
          <a:solidFill>
            <a:srgbClr val="7030A0">
              <a:alpha val="80000"/>
            </a:srgbClr>
          </a:solidFill>
          <a:ln w="19050">
            <a:solidFill>
              <a:schemeClr val="bg1">
                <a:lumMod val="50000"/>
              </a:schemeClr>
            </a:solidFill>
            <a:round/>
            <a:headEnd/>
            <a:tailEnd/>
          </a:ln>
          <a:effectLst/>
        </p:spPr>
        <p:txBody>
          <a:bodyPr wrap="none" lIns="0" tIns="0" rIns="0" bIns="0" anchor="ctr"/>
          <a:lstStyle/>
          <a:p>
            <a:pPr algn="ctr">
              <a:defRPr/>
            </a:pPr>
            <a:r>
              <a:rPr lang="en-US" b="1" dirty="0">
                <a:solidFill>
                  <a:schemeClr val="bg1"/>
                </a:solidFill>
                <a:latin typeface="Calibri" panose="020F0502020204030204" pitchFamily="34" charset="0"/>
                <a:cs typeface="Calibri" panose="020F0502020204030204" pitchFamily="34" charset="0"/>
              </a:rPr>
              <a:t>PMBOK Guide v7</a:t>
            </a:r>
          </a:p>
        </p:txBody>
      </p:sp>
      <p:sp>
        <p:nvSpPr>
          <p:cNvPr id="16" name="Rounded Rectangle 15">
            <a:extLst>
              <a:ext uri="{FF2B5EF4-FFF2-40B4-BE49-F238E27FC236}">
                <a16:creationId xmlns:a16="http://schemas.microsoft.com/office/drawing/2014/main" id="{0AF7B3D3-0311-E84D-B4C6-32CFF99480E5}"/>
              </a:ext>
            </a:extLst>
          </p:cNvPr>
          <p:cNvSpPr>
            <a:spLocks noChangeArrowheads="1"/>
          </p:cNvSpPr>
          <p:nvPr/>
        </p:nvSpPr>
        <p:spPr bwMode="auto">
          <a:xfrm>
            <a:off x="1646510" y="1730442"/>
            <a:ext cx="4099202" cy="2778679"/>
          </a:xfrm>
          <a:prstGeom prst="roundRect">
            <a:avLst>
              <a:gd name="adj" fmla="val 1855"/>
            </a:avLst>
          </a:prstGeom>
          <a:solidFill>
            <a:schemeClr val="accent2">
              <a:lumMod val="40000"/>
              <a:lumOff val="60000"/>
              <a:alpha val="50196"/>
            </a:schemeClr>
          </a:solidFill>
          <a:ln w="19050">
            <a:solidFill>
              <a:schemeClr val="bg1">
                <a:lumMod val="50000"/>
              </a:schemeClr>
            </a:solidFill>
            <a:round/>
            <a:headEnd/>
            <a:tailEnd/>
          </a:ln>
          <a:effectLst/>
        </p:spPr>
        <p:txBody>
          <a:bodyPr wrap="none" lIns="91440" tIns="91440" rIns="91440" bIns="91440" anchor="ctr"/>
          <a:lstStyle/>
          <a:p>
            <a:pPr>
              <a:defRPr/>
            </a:pPr>
            <a:r>
              <a:rPr lang="en-US" sz="1600" b="1" dirty="0">
                <a:latin typeface="Calibri" panose="020F0502020204030204" pitchFamily="34" charset="0"/>
                <a:cs typeface="Calibri" panose="020F0502020204030204" pitchFamily="34" charset="0"/>
              </a:rPr>
              <a:t>Project Management Body of Knowledge:</a:t>
            </a:r>
          </a:p>
          <a:p>
            <a:pPr marL="285750" indent="-285750">
              <a:buFont typeface="Arial" panose="020B0604020202020204" pitchFamily="34" charset="0"/>
              <a:buChar char="•"/>
              <a:defRPr/>
            </a:pPr>
            <a:r>
              <a:rPr lang="en-US" sz="1600" b="1" dirty="0">
                <a:latin typeface="Calibri" panose="020F0502020204030204" pitchFamily="34" charset="0"/>
                <a:cs typeface="Calibri" panose="020F0502020204030204" pitchFamily="34" charset="0"/>
              </a:rPr>
              <a:t>Introduction</a:t>
            </a:r>
          </a:p>
          <a:p>
            <a:pPr marL="285750" indent="-285750">
              <a:buFont typeface="Arial" panose="020B0604020202020204" pitchFamily="34" charset="0"/>
              <a:buChar char="•"/>
              <a:defRPr/>
            </a:pPr>
            <a:r>
              <a:rPr lang="en-US" sz="1600" b="1" dirty="0">
                <a:latin typeface="Calibri" panose="020F0502020204030204" pitchFamily="34" charset="0"/>
                <a:cs typeface="Calibri" panose="020F0502020204030204" pitchFamily="34" charset="0"/>
              </a:rPr>
              <a:t>Project Environment</a:t>
            </a:r>
          </a:p>
          <a:p>
            <a:pPr marL="285750" indent="-285750">
              <a:buFont typeface="Arial" panose="020B0604020202020204" pitchFamily="34" charset="0"/>
              <a:buChar char="•"/>
              <a:defRPr/>
            </a:pPr>
            <a:r>
              <a:rPr lang="en-US" sz="1600" b="1" dirty="0">
                <a:solidFill>
                  <a:srgbClr val="C00000"/>
                </a:solidFill>
                <a:latin typeface="Calibri" panose="020F0502020204030204" pitchFamily="34" charset="0"/>
                <a:cs typeface="Calibri" panose="020F0502020204030204" pitchFamily="34" charset="0"/>
              </a:rPr>
              <a:t>Role of the Project Manager</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10 Knowledge Areas</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Integration</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Scope</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Schedule</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Cost</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Quality</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Resources</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Communications</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Risk</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Procurement</a:t>
            </a:r>
          </a:p>
          <a:p>
            <a:pPr marL="742950" lvl="1" indent="-285750">
              <a:buFont typeface="Arial" panose="020B0604020202020204" pitchFamily="34" charset="0"/>
              <a:buChar char="•"/>
              <a:defRPr/>
            </a:pPr>
            <a:r>
              <a:rPr lang="en-US" sz="1000" b="1" dirty="0">
                <a:solidFill>
                  <a:srgbClr val="FF0000"/>
                </a:solidFill>
                <a:latin typeface="Calibri" panose="020F0502020204030204" pitchFamily="34" charset="0"/>
                <a:cs typeface="Calibri" panose="020F0502020204030204" pitchFamily="34" charset="0"/>
              </a:rPr>
              <a:t>Stakeholders</a:t>
            </a:r>
          </a:p>
        </p:txBody>
      </p:sp>
      <p:sp>
        <p:nvSpPr>
          <p:cNvPr id="17" name="Rounded Rectangle 16">
            <a:extLst>
              <a:ext uri="{FF2B5EF4-FFF2-40B4-BE49-F238E27FC236}">
                <a16:creationId xmlns:a16="http://schemas.microsoft.com/office/drawing/2014/main" id="{01AEA9E7-AC0E-974C-87E9-8A51D1DA39D8}"/>
              </a:ext>
            </a:extLst>
          </p:cNvPr>
          <p:cNvSpPr>
            <a:spLocks noChangeArrowheads="1"/>
          </p:cNvSpPr>
          <p:nvPr/>
        </p:nvSpPr>
        <p:spPr bwMode="auto">
          <a:xfrm>
            <a:off x="1636759" y="4548806"/>
            <a:ext cx="4099202" cy="1872208"/>
          </a:xfrm>
          <a:prstGeom prst="roundRect">
            <a:avLst>
              <a:gd name="adj" fmla="val 1855"/>
            </a:avLst>
          </a:prstGeom>
          <a:solidFill>
            <a:schemeClr val="accent2">
              <a:lumMod val="20000"/>
              <a:lumOff val="80000"/>
              <a:alpha val="50196"/>
            </a:schemeClr>
          </a:solidFill>
          <a:ln w="19050">
            <a:solidFill>
              <a:schemeClr val="bg1">
                <a:lumMod val="50000"/>
              </a:schemeClr>
            </a:solidFill>
            <a:round/>
            <a:headEnd/>
            <a:tailEnd/>
          </a:ln>
          <a:effectLst/>
        </p:spPr>
        <p:txBody>
          <a:bodyPr wrap="none" lIns="91440" tIns="91440" rIns="91440" bIns="91440" anchor="ctr"/>
          <a:lstStyle/>
          <a:p>
            <a:pPr>
              <a:defRPr/>
            </a:pPr>
            <a:r>
              <a:rPr lang="en-US" b="1" dirty="0">
                <a:latin typeface="Calibri" panose="020F0502020204030204" pitchFamily="34" charset="0"/>
                <a:cs typeface="Calibri" panose="020F0502020204030204" pitchFamily="34" charset="0"/>
              </a:rPr>
              <a:t>The Standard for Project Management </a:t>
            </a:r>
            <a:br>
              <a:rPr lang="en-US" b="1" dirty="0">
                <a:latin typeface="Calibri" panose="020F0502020204030204" pitchFamily="34" charset="0"/>
                <a:cs typeface="Calibri" panose="020F0502020204030204" pitchFamily="34" charset="0"/>
              </a:rPr>
            </a:br>
            <a:r>
              <a:rPr lang="en-US" b="1" dirty="0">
                <a:solidFill>
                  <a:srgbClr val="FF0000"/>
                </a:solidFill>
                <a:latin typeface="Calibri" panose="020F0502020204030204" pitchFamily="34" charset="0"/>
                <a:cs typeface="Calibri" panose="020F0502020204030204" pitchFamily="34" charset="0"/>
              </a:rPr>
              <a:t>(5 Process Groups)</a:t>
            </a:r>
            <a:r>
              <a:rPr lang="en-US" b="1"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Initiating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Planning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Executing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Monitoring and Controlling</a:t>
            </a:r>
          </a:p>
          <a:p>
            <a:pPr marL="285750" indent="-285750">
              <a:buFont typeface="Arial" panose="020B0604020202020204" pitchFamily="34" charset="0"/>
              <a:buChar char="•"/>
              <a:defRPr/>
            </a:pPr>
            <a:r>
              <a:rPr lang="en-US" sz="1600" b="1" dirty="0">
                <a:solidFill>
                  <a:srgbClr val="FF0000"/>
                </a:solidFill>
                <a:latin typeface="Calibri" panose="020F0502020204030204" pitchFamily="34" charset="0"/>
                <a:cs typeface="Calibri" panose="020F0502020204030204" pitchFamily="34" charset="0"/>
              </a:rPr>
              <a:t>Closing</a:t>
            </a:r>
          </a:p>
        </p:txBody>
      </p:sp>
      <p:sp>
        <p:nvSpPr>
          <p:cNvPr id="18" name="Right Arrow 17">
            <a:extLst>
              <a:ext uri="{FF2B5EF4-FFF2-40B4-BE49-F238E27FC236}">
                <a16:creationId xmlns:a16="http://schemas.microsoft.com/office/drawing/2014/main" id="{82E52DD3-9153-3F44-80AB-95B039EDA5A8}"/>
              </a:ext>
            </a:extLst>
          </p:cNvPr>
          <p:cNvSpPr/>
          <p:nvPr/>
        </p:nvSpPr>
        <p:spPr>
          <a:xfrm>
            <a:off x="5831759" y="3573016"/>
            <a:ext cx="494467" cy="432048"/>
          </a:xfrm>
          <a:prstGeom prst="rightArrow">
            <a:avLst>
              <a:gd name="adj1" fmla="val 50000"/>
              <a:gd name="adj2" fmla="val 75543"/>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a:extLst>
              <a:ext uri="{FF2B5EF4-FFF2-40B4-BE49-F238E27FC236}">
                <a16:creationId xmlns:a16="http://schemas.microsoft.com/office/drawing/2014/main" id="{924E30A0-7A6B-1C49-8039-F9AF3E43B06B}"/>
              </a:ext>
            </a:extLst>
          </p:cNvPr>
          <p:cNvSpPr>
            <a:spLocks noChangeArrowheads="1"/>
          </p:cNvSpPr>
          <p:nvPr/>
        </p:nvSpPr>
        <p:spPr bwMode="auto">
          <a:xfrm>
            <a:off x="6374283" y="1730441"/>
            <a:ext cx="4099202" cy="2778678"/>
          </a:xfrm>
          <a:prstGeom prst="roundRect">
            <a:avLst>
              <a:gd name="adj" fmla="val 1855"/>
            </a:avLst>
          </a:prstGeom>
          <a:solidFill>
            <a:schemeClr val="accent1">
              <a:lumMod val="40000"/>
              <a:lumOff val="60000"/>
            </a:schemeClr>
          </a:solidFill>
          <a:ln w="19050">
            <a:solidFill>
              <a:schemeClr val="bg1">
                <a:lumMod val="50000"/>
              </a:schemeClr>
            </a:solidFill>
            <a:round/>
            <a:headEnd/>
            <a:tailEnd/>
          </a:ln>
          <a:effectLst/>
        </p:spPr>
        <p:txBody>
          <a:bodyPr wrap="none" lIns="91440" tIns="91440" rIns="91440" bIns="91440" anchor="ctr"/>
          <a:lstStyle/>
          <a:p>
            <a:pPr>
              <a:defRPr/>
            </a:pPr>
            <a:r>
              <a:rPr lang="en-US" b="1" dirty="0">
                <a:latin typeface="Calibri" panose="020F0502020204030204" pitchFamily="34" charset="0"/>
                <a:cs typeface="Calibri" panose="020F0502020204030204" pitchFamily="34" charset="0"/>
              </a:rPr>
              <a:t>The Standard for Project Management :</a:t>
            </a:r>
          </a:p>
          <a:p>
            <a:pPr marL="285750" indent="-285750">
              <a:buFont typeface="Arial" panose="020B0604020202020204" pitchFamily="34" charset="0"/>
              <a:buChar char="•"/>
              <a:defRPr/>
            </a:pPr>
            <a:r>
              <a:rPr lang="en-US" b="1" dirty="0">
                <a:latin typeface="Calibri" panose="020F0502020204030204" pitchFamily="34" charset="0"/>
                <a:cs typeface="Calibri" panose="020F0502020204030204" pitchFamily="34" charset="0"/>
              </a:rPr>
              <a:t>Introduction</a:t>
            </a:r>
          </a:p>
          <a:p>
            <a:pPr marL="285750" indent="-285750">
              <a:buFont typeface="Arial" panose="020B0604020202020204" pitchFamily="34" charset="0"/>
              <a:buChar char="•"/>
              <a:defRPr/>
            </a:pPr>
            <a:r>
              <a:rPr lang="en-US" b="1" dirty="0">
                <a:solidFill>
                  <a:srgbClr val="C00000"/>
                </a:solidFill>
                <a:latin typeface="Calibri" panose="020F0502020204030204" pitchFamily="34" charset="0"/>
                <a:cs typeface="Calibri" panose="020F0502020204030204" pitchFamily="34" charset="0"/>
              </a:rPr>
              <a:t>System for Value Delivery</a:t>
            </a:r>
          </a:p>
          <a:p>
            <a:pPr marL="285750" indent="-285750">
              <a:buFont typeface="Arial" panose="020B0604020202020204" pitchFamily="34" charset="0"/>
              <a:buChar char="•"/>
              <a:defRPr/>
            </a:pPr>
            <a:r>
              <a:rPr lang="en-US" b="1" dirty="0">
                <a:solidFill>
                  <a:srgbClr val="FF0000"/>
                </a:solidFill>
                <a:latin typeface="Calibri" panose="020F0502020204030204" pitchFamily="34" charset="0"/>
                <a:cs typeface="Calibri" panose="020F0502020204030204" pitchFamily="34" charset="0"/>
              </a:rPr>
              <a:t>12 Project Management Principles:</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 Stewardship, 2. Team</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3. Stakeholders, 4. Value</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5. Systems Thinking, 5. Leadership</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7. Tailoring, 8. Quality</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9. Complexity, 10, Risk</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11. Adaptability and Resiliency</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12. Change</a:t>
            </a:r>
          </a:p>
        </p:txBody>
      </p:sp>
      <p:sp>
        <p:nvSpPr>
          <p:cNvPr id="20" name="Rounded Rectangle 19">
            <a:extLst>
              <a:ext uri="{FF2B5EF4-FFF2-40B4-BE49-F238E27FC236}">
                <a16:creationId xmlns:a16="http://schemas.microsoft.com/office/drawing/2014/main" id="{8B7CC426-4E32-7A40-BA27-F5B741AF8CEC}"/>
              </a:ext>
            </a:extLst>
          </p:cNvPr>
          <p:cNvSpPr>
            <a:spLocks noChangeArrowheads="1"/>
          </p:cNvSpPr>
          <p:nvPr/>
        </p:nvSpPr>
        <p:spPr bwMode="auto">
          <a:xfrm>
            <a:off x="6374282" y="4548806"/>
            <a:ext cx="4099202" cy="1904530"/>
          </a:xfrm>
          <a:prstGeom prst="roundRect">
            <a:avLst>
              <a:gd name="adj" fmla="val 1855"/>
            </a:avLst>
          </a:prstGeom>
          <a:solidFill>
            <a:schemeClr val="accent1">
              <a:lumMod val="20000"/>
              <a:lumOff val="80000"/>
              <a:alpha val="50196"/>
            </a:schemeClr>
          </a:solidFill>
          <a:ln w="19050">
            <a:solidFill>
              <a:schemeClr val="bg1">
                <a:lumMod val="50000"/>
              </a:schemeClr>
            </a:solidFill>
            <a:round/>
            <a:headEnd/>
            <a:tailEnd/>
          </a:ln>
          <a:effectLst/>
        </p:spPr>
        <p:txBody>
          <a:bodyPr wrap="none" lIns="91440" tIns="91440" rIns="91440" bIns="91440" anchor="ctr"/>
          <a:lstStyle/>
          <a:p>
            <a:pPr>
              <a:defRPr/>
            </a:pPr>
            <a:r>
              <a:rPr lang="en-US" b="1" dirty="0">
                <a:latin typeface="Calibri" panose="020F0502020204030204" pitchFamily="34" charset="0"/>
                <a:cs typeface="Calibri" panose="020F0502020204030204" pitchFamily="34" charset="0"/>
              </a:rPr>
              <a:t>Project Management Body of Knowledge:</a:t>
            </a:r>
          </a:p>
          <a:p>
            <a:pPr marL="285750" indent="-285750">
              <a:buFont typeface="Arial" panose="020B0604020202020204" pitchFamily="34" charset="0"/>
              <a:buChar char="•"/>
              <a:defRPr/>
            </a:pPr>
            <a:r>
              <a:rPr lang="en-US" b="1" dirty="0">
                <a:solidFill>
                  <a:srgbClr val="FF0000"/>
                </a:solidFill>
                <a:latin typeface="Calibri" panose="020F0502020204030204" pitchFamily="34" charset="0"/>
                <a:cs typeface="Calibri" panose="020F0502020204030204" pitchFamily="34" charset="0"/>
              </a:rPr>
              <a:t>8 Project Performance Domains:</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1. Stakeholders, 2. Team, </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3. Development approach and Life Cycle</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4. Planning, 5. Project Work, 6. Delivery, </a:t>
            </a:r>
          </a:p>
          <a:p>
            <a:pPr marL="742950" lvl="1" indent="-285750">
              <a:buFont typeface="Arial" panose="020B0604020202020204" pitchFamily="34" charset="0"/>
              <a:buChar char="•"/>
              <a:defRPr/>
            </a:pPr>
            <a:r>
              <a:rPr lang="en-US" sz="1200" b="1" dirty="0">
                <a:solidFill>
                  <a:srgbClr val="FF0000"/>
                </a:solidFill>
                <a:latin typeface="Calibri" panose="020F0502020204030204" pitchFamily="34" charset="0"/>
                <a:cs typeface="Calibri" panose="020F0502020204030204" pitchFamily="34" charset="0"/>
              </a:rPr>
              <a:t>7. Measurement, 8. Uncertainty</a:t>
            </a:r>
          </a:p>
          <a:p>
            <a:pPr marL="285750" indent="-285750">
              <a:buFont typeface="Arial" panose="020B0604020202020204" pitchFamily="34" charset="0"/>
              <a:buChar char="•"/>
              <a:defRPr/>
            </a:pPr>
            <a:r>
              <a:rPr lang="en-US" b="1" dirty="0">
                <a:solidFill>
                  <a:srgbClr val="C00000"/>
                </a:solidFill>
                <a:latin typeface="Calibri" panose="020F0502020204030204" pitchFamily="34" charset="0"/>
                <a:cs typeface="Calibri" panose="020F0502020204030204" pitchFamily="34" charset="0"/>
              </a:rPr>
              <a:t>Tailoring</a:t>
            </a:r>
          </a:p>
          <a:p>
            <a:pPr marL="285750" indent="-285750">
              <a:buFont typeface="Arial" panose="020B0604020202020204" pitchFamily="34" charset="0"/>
              <a:buChar char="•"/>
              <a:defRPr/>
            </a:pPr>
            <a:r>
              <a:rPr lang="en-US" b="1" dirty="0">
                <a:latin typeface="Calibri" panose="020F0502020204030204" pitchFamily="34" charset="0"/>
                <a:cs typeface="Calibri" panose="020F0502020204030204" pitchFamily="34" charset="0"/>
              </a:rPr>
              <a:t>Models, Methods, and Artifacts</a:t>
            </a:r>
          </a:p>
        </p:txBody>
      </p:sp>
      <p:sp>
        <p:nvSpPr>
          <p:cNvPr id="21" name="Rounded Rectangle 20">
            <a:extLst>
              <a:ext uri="{FF2B5EF4-FFF2-40B4-BE49-F238E27FC236}">
                <a16:creationId xmlns:a16="http://schemas.microsoft.com/office/drawing/2014/main" id="{28BDFB99-CEE4-5A4C-B51A-D60DA3273D2E}"/>
              </a:ext>
            </a:extLst>
          </p:cNvPr>
          <p:cNvSpPr>
            <a:spLocks noChangeArrowheads="1"/>
          </p:cNvSpPr>
          <p:nvPr/>
        </p:nvSpPr>
        <p:spPr bwMode="auto">
          <a:xfrm>
            <a:off x="1582962" y="1166698"/>
            <a:ext cx="4225006" cy="5353165"/>
          </a:xfrm>
          <a:prstGeom prst="roundRect">
            <a:avLst>
              <a:gd name="adj" fmla="val 736"/>
            </a:avLst>
          </a:prstGeom>
          <a:noFill/>
          <a:ln w="19050">
            <a:solidFill>
              <a:schemeClr val="bg1">
                <a:lumMod val="50000"/>
              </a:schemeClr>
            </a:solidFill>
            <a:round/>
            <a:headEnd/>
            <a:tailEnd/>
          </a:ln>
          <a:effectLst/>
        </p:spPr>
        <p:txBody>
          <a:bodyPr wrap="none" lIns="91440" tIns="91440" rIns="91440" bIns="91440" anchor="ctr"/>
          <a:lstStyle/>
          <a:p>
            <a:pPr>
              <a:defRPr/>
            </a:pPr>
            <a:endParaRPr lang="en-US" sz="1600" b="1" dirty="0">
              <a:solidFill>
                <a:srgbClr val="FF0000"/>
              </a:solidFill>
              <a:latin typeface="Calibri" panose="020F0502020204030204" pitchFamily="34" charset="0"/>
              <a:cs typeface="Calibri" panose="020F0502020204030204" pitchFamily="34" charset="0"/>
            </a:endParaRPr>
          </a:p>
        </p:txBody>
      </p:sp>
      <p:sp>
        <p:nvSpPr>
          <p:cNvPr id="22" name="Rounded Rectangle 21">
            <a:extLst>
              <a:ext uri="{FF2B5EF4-FFF2-40B4-BE49-F238E27FC236}">
                <a16:creationId xmlns:a16="http://schemas.microsoft.com/office/drawing/2014/main" id="{EDE423CC-08E6-6642-839D-FE071AC39F5F}"/>
              </a:ext>
            </a:extLst>
          </p:cNvPr>
          <p:cNvSpPr>
            <a:spLocks noChangeArrowheads="1"/>
          </p:cNvSpPr>
          <p:nvPr/>
        </p:nvSpPr>
        <p:spPr bwMode="auto">
          <a:xfrm>
            <a:off x="6335490" y="1124743"/>
            <a:ext cx="4225007" cy="5395120"/>
          </a:xfrm>
          <a:prstGeom prst="roundRect">
            <a:avLst>
              <a:gd name="adj" fmla="val 1855"/>
            </a:avLst>
          </a:prstGeom>
          <a:noFill/>
          <a:ln w="19050">
            <a:solidFill>
              <a:schemeClr val="bg1">
                <a:lumMod val="50000"/>
              </a:schemeClr>
            </a:solidFill>
            <a:round/>
            <a:headEnd/>
            <a:tailEnd/>
          </a:ln>
          <a:effectLst/>
        </p:spPr>
        <p:txBody>
          <a:bodyPr wrap="none" lIns="91440" tIns="91440" rIns="91440" bIns="91440" anchor="ctr"/>
          <a:lstStyle/>
          <a:p>
            <a:pPr>
              <a:defRPr/>
            </a:pPr>
            <a:endParaRPr lang="en-US" sz="1600" b="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390958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116632"/>
            <a:ext cx="8712968" cy="922114"/>
          </a:xfrm>
        </p:spPr>
        <p:txBody>
          <a:bodyPr>
            <a:normAutofit fontScale="90000"/>
          </a:bodyPr>
          <a:lstStyle/>
          <a:p>
            <a:r>
              <a:rPr lang="en-US" sz="4000" dirty="0">
                <a:solidFill>
                  <a:srgbClr val="FF0000"/>
                </a:solidFill>
              </a:rPr>
              <a:t>Project Management </a:t>
            </a:r>
            <a:r>
              <a:rPr lang="en-US" sz="4000" dirty="0">
                <a:solidFill>
                  <a:schemeClr val="accent1"/>
                </a:solidFill>
              </a:rPr>
              <a:t>Knowledge Areas</a:t>
            </a:r>
            <a:br>
              <a:rPr lang="en-US" sz="4000" dirty="0">
                <a:solidFill>
                  <a:schemeClr val="tx2"/>
                </a:solidFill>
              </a:rPr>
            </a:br>
            <a:r>
              <a:rPr lang="en-US" sz="2400" dirty="0">
                <a:solidFill>
                  <a:schemeClr val="accent2">
                    <a:lumMod val="75000"/>
                  </a:schemeClr>
                </a:solidFill>
              </a:rPr>
              <a:t>(PMBOK v6)</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2017204" y="1244724"/>
            <a:ext cx="8229600" cy="5069160"/>
          </a:xfrm>
        </p:spPr>
        <p:txBody>
          <a:bodyPr>
            <a:normAutofit fontScale="92500" lnSpcReduction="10000"/>
          </a:bodyPr>
          <a:lstStyle/>
          <a:p>
            <a:pPr marL="514350" indent="-514350">
              <a:buFont typeface="+mj-lt"/>
              <a:buAutoNum type="arabicPeriod"/>
            </a:pPr>
            <a:r>
              <a:rPr lang="en-US" sz="2800" dirty="0"/>
              <a:t>Project </a:t>
            </a:r>
            <a:r>
              <a:rPr lang="en-US" sz="2800" dirty="0">
                <a:solidFill>
                  <a:schemeClr val="accent1"/>
                </a:solidFill>
              </a:rPr>
              <a:t>Integration</a:t>
            </a:r>
            <a:r>
              <a:rPr lang="en-US" sz="2800" dirty="0"/>
              <a:t> Management</a:t>
            </a:r>
          </a:p>
          <a:p>
            <a:pPr marL="514350" indent="-514350">
              <a:buFont typeface="+mj-lt"/>
              <a:buAutoNum type="arabicPeriod"/>
            </a:pPr>
            <a:r>
              <a:rPr lang="en-US" sz="2800" dirty="0"/>
              <a:t>Project </a:t>
            </a:r>
            <a:r>
              <a:rPr lang="en-US" sz="2800" dirty="0">
                <a:solidFill>
                  <a:schemeClr val="accent1"/>
                </a:solidFill>
              </a:rPr>
              <a:t>Scope</a:t>
            </a:r>
            <a:r>
              <a:rPr lang="en-US" sz="2800" dirty="0"/>
              <a:t> Management</a:t>
            </a:r>
          </a:p>
          <a:p>
            <a:pPr marL="514350" indent="-514350">
              <a:buFont typeface="+mj-lt"/>
              <a:buAutoNum type="arabicPeriod"/>
            </a:pPr>
            <a:r>
              <a:rPr lang="en-US" sz="2800" dirty="0"/>
              <a:t>Project </a:t>
            </a:r>
            <a:r>
              <a:rPr lang="en-US" sz="2800" dirty="0">
                <a:solidFill>
                  <a:schemeClr val="accent1"/>
                </a:solidFill>
              </a:rPr>
              <a:t>Schedule</a:t>
            </a:r>
            <a:r>
              <a:rPr lang="en-US" sz="2800" dirty="0"/>
              <a:t> Management</a:t>
            </a:r>
          </a:p>
          <a:p>
            <a:pPr marL="514350" indent="-514350">
              <a:buFont typeface="+mj-lt"/>
              <a:buAutoNum type="arabicPeriod"/>
            </a:pPr>
            <a:r>
              <a:rPr lang="en-US" sz="2800" dirty="0"/>
              <a:t>Project </a:t>
            </a:r>
            <a:r>
              <a:rPr lang="en-US" sz="2800" dirty="0">
                <a:solidFill>
                  <a:schemeClr val="accent1"/>
                </a:solidFill>
              </a:rPr>
              <a:t>Cost</a:t>
            </a:r>
            <a:r>
              <a:rPr lang="en-US" sz="2800" dirty="0"/>
              <a:t> Management</a:t>
            </a:r>
          </a:p>
          <a:p>
            <a:pPr marL="514350" indent="-514350">
              <a:buFont typeface="+mj-lt"/>
              <a:buAutoNum type="arabicPeriod"/>
            </a:pPr>
            <a:r>
              <a:rPr lang="en-US" sz="2800" dirty="0"/>
              <a:t>Project </a:t>
            </a:r>
            <a:r>
              <a:rPr lang="en-US" sz="2800" dirty="0">
                <a:solidFill>
                  <a:schemeClr val="accent1"/>
                </a:solidFill>
              </a:rPr>
              <a:t>Quality</a:t>
            </a:r>
            <a:r>
              <a:rPr lang="en-US" sz="2800" dirty="0"/>
              <a:t> Management</a:t>
            </a:r>
          </a:p>
          <a:p>
            <a:pPr marL="514350" indent="-514350">
              <a:buFont typeface="+mj-lt"/>
              <a:buAutoNum type="arabicPeriod"/>
            </a:pPr>
            <a:r>
              <a:rPr lang="en-US" sz="2800" dirty="0"/>
              <a:t>Project </a:t>
            </a:r>
            <a:r>
              <a:rPr lang="en-US" sz="2800" dirty="0">
                <a:solidFill>
                  <a:schemeClr val="accent1"/>
                </a:solidFill>
              </a:rPr>
              <a:t>Resource</a:t>
            </a:r>
            <a:r>
              <a:rPr lang="en-US" sz="2800" dirty="0"/>
              <a:t> Management</a:t>
            </a:r>
          </a:p>
          <a:p>
            <a:pPr marL="514350" indent="-514350">
              <a:buFont typeface="+mj-lt"/>
              <a:buAutoNum type="arabicPeriod"/>
            </a:pPr>
            <a:r>
              <a:rPr lang="en-US" sz="2800" dirty="0"/>
              <a:t>Project </a:t>
            </a:r>
            <a:r>
              <a:rPr lang="en-US" sz="2800" dirty="0">
                <a:solidFill>
                  <a:schemeClr val="accent1"/>
                </a:solidFill>
              </a:rPr>
              <a:t>Communications</a:t>
            </a:r>
            <a:r>
              <a:rPr lang="en-US" sz="2800" dirty="0"/>
              <a:t> Management</a:t>
            </a:r>
          </a:p>
          <a:p>
            <a:pPr marL="514350" indent="-514350">
              <a:buFont typeface="+mj-lt"/>
              <a:buAutoNum type="arabicPeriod"/>
            </a:pPr>
            <a:r>
              <a:rPr lang="en-US" sz="2800" dirty="0"/>
              <a:t>Project </a:t>
            </a:r>
            <a:r>
              <a:rPr lang="en-US" sz="2800" dirty="0">
                <a:solidFill>
                  <a:schemeClr val="accent1"/>
                </a:solidFill>
              </a:rPr>
              <a:t>Risk</a:t>
            </a:r>
            <a:r>
              <a:rPr lang="en-US" sz="2800" dirty="0"/>
              <a:t> Management</a:t>
            </a:r>
          </a:p>
          <a:p>
            <a:pPr marL="514350" indent="-514350">
              <a:buFont typeface="+mj-lt"/>
              <a:buAutoNum type="arabicPeriod"/>
            </a:pPr>
            <a:r>
              <a:rPr lang="en-US" sz="2800" dirty="0"/>
              <a:t>Project </a:t>
            </a:r>
            <a:r>
              <a:rPr lang="en-US" sz="2800" dirty="0">
                <a:solidFill>
                  <a:schemeClr val="accent1"/>
                </a:solidFill>
              </a:rPr>
              <a:t>Procurement</a:t>
            </a:r>
            <a:r>
              <a:rPr lang="en-US" sz="2800" dirty="0"/>
              <a:t> Management</a:t>
            </a:r>
          </a:p>
          <a:p>
            <a:pPr marL="514350" indent="-514350">
              <a:buFont typeface="+mj-lt"/>
              <a:buAutoNum type="arabicPeriod"/>
            </a:pPr>
            <a:r>
              <a:rPr lang="en-US" sz="2800" dirty="0"/>
              <a:t>Project </a:t>
            </a:r>
            <a:r>
              <a:rPr lang="en-US" sz="2800" dirty="0">
                <a:solidFill>
                  <a:schemeClr val="accent1"/>
                </a:solidFill>
              </a:rPr>
              <a:t>Stakeholder</a:t>
            </a:r>
            <a:r>
              <a:rPr lang="en-US" sz="2800" dirty="0"/>
              <a:t> Management</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5" name="Footer Placeholder 4">
            <a:extLst>
              <a:ext uri="{FF2B5EF4-FFF2-40B4-BE49-F238E27FC236}">
                <a16:creationId xmlns:a16="http://schemas.microsoft.com/office/drawing/2014/main" id="{52BFB09A-64D7-944A-B82F-C629667C74C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 Guide to the Project Management Body of Knowledge (PMBOK Guide), Sixth Edition, PMI</a:t>
            </a:r>
            <a:endParaRPr lang="es-ES" altLang="zh-TW" sz="1000" dirty="0"/>
          </a:p>
        </p:txBody>
      </p:sp>
    </p:spTree>
    <p:extLst>
      <p:ext uri="{BB962C8B-B14F-4D97-AF65-F5344CB8AC3E}">
        <p14:creationId xmlns:p14="http://schemas.microsoft.com/office/powerpoint/2010/main" val="3031190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0CB1A-686D-C943-9B4A-FD00127DDD1A}"/>
              </a:ext>
            </a:extLst>
          </p:cNvPr>
          <p:cNvSpPr>
            <a:spLocks noGrp="1"/>
          </p:cNvSpPr>
          <p:nvPr>
            <p:ph type="title"/>
          </p:nvPr>
        </p:nvSpPr>
        <p:spPr>
          <a:xfrm>
            <a:off x="1981200" y="116632"/>
            <a:ext cx="8229600" cy="1368152"/>
          </a:xfrm>
        </p:spPr>
        <p:txBody>
          <a:bodyPr>
            <a:normAutofit fontScale="90000"/>
          </a:bodyPr>
          <a:lstStyle/>
          <a:p>
            <a:r>
              <a:rPr lang="en-US" sz="2400" dirty="0"/>
              <a:t>Titus Winters, Tom </a:t>
            </a:r>
            <a:r>
              <a:rPr lang="en-US" sz="2400" dirty="0" err="1"/>
              <a:t>Manshreck</a:t>
            </a:r>
            <a:r>
              <a:rPr lang="en-US" sz="2400" dirty="0"/>
              <a:t>, and Hyrum Wright (2020), </a:t>
            </a:r>
            <a:br>
              <a:rPr lang="en-US" sz="2800" dirty="0"/>
            </a:br>
            <a:r>
              <a:rPr lang="en-US" sz="3600" dirty="0">
                <a:solidFill>
                  <a:srgbClr val="C00000"/>
                </a:solidFill>
              </a:rPr>
              <a:t>Software Engineering at Google</a:t>
            </a:r>
            <a:r>
              <a:rPr lang="en-US" sz="2800" dirty="0">
                <a:solidFill>
                  <a:srgbClr val="C00000"/>
                </a:solidFill>
              </a:rPr>
              <a:t>: </a:t>
            </a:r>
            <a:br>
              <a:rPr lang="en-US" sz="2800" dirty="0">
                <a:solidFill>
                  <a:srgbClr val="C00000"/>
                </a:solidFill>
              </a:rPr>
            </a:br>
            <a:r>
              <a:rPr lang="en-US" sz="2800" dirty="0">
                <a:solidFill>
                  <a:srgbClr val="C00000"/>
                </a:solidFill>
              </a:rPr>
              <a:t>Lessons Learned from Programming Over Time, </a:t>
            </a:r>
            <a:br>
              <a:rPr lang="en-US" sz="2800" dirty="0"/>
            </a:br>
            <a:r>
              <a:rPr lang="en-US" sz="2400" dirty="0"/>
              <a:t>O'Reilly Media.</a:t>
            </a:r>
          </a:p>
        </p:txBody>
      </p:sp>
      <p:sp>
        <p:nvSpPr>
          <p:cNvPr id="4" name="Slide Number Placeholder 3">
            <a:extLst>
              <a:ext uri="{FF2B5EF4-FFF2-40B4-BE49-F238E27FC236}">
                <a16:creationId xmlns:a16="http://schemas.microsoft.com/office/drawing/2014/main" id="{4B858510-5905-2A4E-90B9-F196E144645E}"/>
              </a:ext>
            </a:extLst>
          </p:cNvPr>
          <p:cNvSpPr>
            <a:spLocks noGrp="1"/>
          </p:cNvSpPr>
          <p:nvPr>
            <p:ph type="sldNum" sz="quarter" idx="12"/>
          </p:nvPr>
        </p:nvSpPr>
        <p:spPr/>
        <p:txBody>
          <a:bodyPr/>
          <a:lstStyle/>
          <a:p>
            <a:pPr>
              <a:defRPr/>
            </a:pPr>
            <a:fld id="{E78C9E75-97FD-45D9-8ED3-955348887BB1}" type="slidenum">
              <a:rPr lang="zh-TW" altLang="en-US" smtClean="0"/>
              <a:pPr>
                <a:defRPr/>
              </a:pPr>
              <a:t>7</a:t>
            </a:fld>
            <a:endParaRPr lang="zh-TW" altLang="en-US"/>
          </a:p>
        </p:txBody>
      </p:sp>
      <p:sp>
        <p:nvSpPr>
          <p:cNvPr id="7" name="Footer Placeholder 4">
            <a:extLst>
              <a:ext uri="{FF2B5EF4-FFF2-40B4-BE49-F238E27FC236}">
                <a16:creationId xmlns:a16="http://schemas.microsoft.com/office/drawing/2014/main" id="{25E995AB-DDF7-3546-9EEA-4EAAB05E3B81}"/>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a:t>
            </a:r>
            <a:r>
              <a:rPr lang="en-US" sz="1000" dirty="0">
                <a:hlinkClick r:id="rId2"/>
              </a:rPr>
              <a:t>https://www.amazon.com/Software-Engineering-Google-Lessons-Programming/dp/1492082791</a:t>
            </a:r>
            <a:endParaRPr lang="en-US" altLang="zh-TW" sz="1000" dirty="0"/>
          </a:p>
        </p:txBody>
      </p:sp>
      <p:pic>
        <p:nvPicPr>
          <p:cNvPr id="5" name="Picture 4">
            <a:extLst>
              <a:ext uri="{FF2B5EF4-FFF2-40B4-BE49-F238E27FC236}">
                <a16:creationId xmlns:a16="http://schemas.microsoft.com/office/drawing/2014/main" id="{448D88B9-28F0-1246-AA03-1F869DD4A9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6126" y="1772817"/>
            <a:ext cx="3690074" cy="4835939"/>
          </a:xfrm>
          <a:prstGeom prst="rect">
            <a:avLst/>
          </a:prstGeom>
        </p:spPr>
      </p:pic>
    </p:spTree>
    <p:extLst>
      <p:ext uri="{BB962C8B-B14F-4D97-AF65-F5344CB8AC3E}">
        <p14:creationId xmlns:p14="http://schemas.microsoft.com/office/powerpoint/2010/main" val="18511563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116632"/>
            <a:ext cx="8712968" cy="922114"/>
          </a:xfrm>
        </p:spPr>
        <p:txBody>
          <a:bodyPr>
            <a:normAutofit fontScale="90000"/>
          </a:bodyPr>
          <a:lstStyle/>
          <a:p>
            <a:r>
              <a:rPr lang="en-US" sz="4000" dirty="0">
                <a:solidFill>
                  <a:srgbClr val="FF0000"/>
                </a:solidFill>
              </a:rPr>
              <a:t>Project Management </a:t>
            </a:r>
            <a:r>
              <a:rPr lang="en-US" sz="4000" dirty="0">
                <a:solidFill>
                  <a:schemeClr val="accent1"/>
                </a:solidFill>
              </a:rPr>
              <a:t>Process Groups</a:t>
            </a:r>
            <a:br>
              <a:rPr lang="en-US" sz="4000" dirty="0">
                <a:solidFill>
                  <a:schemeClr val="tx2"/>
                </a:solidFill>
              </a:rPr>
            </a:br>
            <a:r>
              <a:rPr lang="en-US" sz="2400" dirty="0">
                <a:solidFill>
                  <a:schemeClr val="accent2">
                    <a:lumMod val="75000"/>
                  </a:schemeClr>
                </a:solidFill>
              </a:rPr>
              <a:t>(PMBOK v6)</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2017204" y="1244724"/>
            <a:ext cx="8229600" cy="5069160"/>
          </a:xfrm>
        </p:spPr>
        <p:txBody>
          <a:bodyPr/>
          <a:lstStyle/>
          <a:p>
            <a:pPr marL="514350" indent="-514350">
              <a:buFont typeface="+mj-lt"/>
              <a:buAutoNum type="arabicPeriod"/>
            </a:pPr>
            <a:r>
              <a:rPr lang="en-US" b="1" dirty="0">
                <a:solidFill>
                  <a:schemeClr val="accent1"/>
                </a:solidFill>
              </a:rPr>
              <a:t>Initiating</a:t>
            </a:r>
            <a:r>
              <a:rPr lang="en-US" dirty="0"/>
              <a:t> Process Group</a:t>
            </a:r>
          </a:p>
          <a:p>
            <a:pPr marL="514350" indent="-514350">
              <a:buFont typeface="+mj-lt"/>
              <a:buAutoNum type="arabicPeriod"/>
            </a:pPr>
            <a:r>
              <a:rPr lang="en-US" b="1" dirty="0">
                <a:solidFill>
                  <a:schemeClr val="accent1"/>
                </a:solidFill>
              </a:rPr>
              <a:t>Planning</a:t>
            </a:r>
            <a:r>
              <a:rPr lang="en-US" dirty="0"/>
              <a:t> Process Group</a:t>
            </a:r>
          </a:p>
          <a:p>
            <a:pPr marL="514350" indent="-514350">
              <a:buFont typeface="+mj-lt"/>
              <a:buAutoNum type="arabicPeriod"/>
            </a:pPr>
            <a:r>
              <a:rPr lang="en-US" b="1" dirty="0">
                <a:solidFill>
                  <a:schemeClr val="accent1"/>
                </a:solidFill>
              </a:rPr>
              <a:t>Executing</a:t>
            </a:r>
            <a:r>
              <a:rPr lang="en-US" dirty="0"/>
              <a:t> Process Group</a:t>
            </a:r>
          </a:p>
          <a:p>
            <a:pPr marL="514350" indent="-514350">
              <a:buFont typeface="+mj-lt"/>
              <a:buAutoNum type="arabicPeriod"/>
            </a:pPr>
            <a:r>
              <a:rPr lang="en-US" b="1" dirty="0">
                <a:solidFill>
                  <a:schemeClr val="accent1"/>
                </a:solidFill>
              </a:rPr>
              <a:t>Monitoring and Controlling </a:t>
            </a:r>
            <a:r>
              <a:rPr lang="en-US" dirty="0"/>
              <a:t>Process Group</a:t>
            </a:r>
          </a:p>
          <a:p>
            <a:pPr marL="514350" indent="-514350">
              <a:buFont typeface="+mj-lt"/>
              <a:buAutoNum type="arabicPeriod"/>
            </a:pPr>
            <a:r>
              <a:rPr lang="en-US" b="1" dirty="0">
                <a:solidFill>
                  <a:schemeClr val="accent1"/>
                </a:solidFill>
              </a:rPr>
              <a:t>Closing</a:t>
            </a:r>
            <a:r>
              <a:rPr lang="en-US" dirty="0"/>
              <a:t> Process Group</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Project Management Institute (2017), A Guide to the Project Management Body of Knowledge (PMBOK Guide), Sixth Edition, PMI</a:t>
            </a:r>
            <a:endParaRPr lang="es-ES" altLang="zh-TW" sz="1000" dirty="0"/>
          </a:p>
        </p:txBody>
      </p:sp>
    </p:spTree>
    <p:extLst>
      <p:ext uri="{BB962C8B-B14F-4D97-AF65-F5344CB8AC3E}">
        <p14:creationId xmlns:p14="http://schemas.microsoft.com/office/powerpoint/2010/main" val="19523886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116632"/>
            <a:ext cx="8712968" cy="922114"/>
          </a:xfrm>
        </p:spPr>
        <p:txBody>
          <a:bodyPr>
            <a:normAutofit fontScale="90000"/>
          </a:bodyPr>
          <a:lstStyle/>
          <a:p>
            <a:r>
              <a:rPr lang="en-US" sz="4000" dirty="0">
                <a:solidFill>
                  <a:srgbClr val="FF0000"/>
                </a:solidFill>
              </a:rPr>
              <a:t>Project Management </a:t>
            </a:r>
            <a:r>
              <a:rPr lang="en-US" sz="4000" dirty="0">
                <a:solidFill>
                  <a:srgbClr val="7030A0"/>
                </a:solidFill>
              </a:rPr>
              <a:t>12 Principles</a:t>
            </a:r>
            <a:br>
              <a:rPr lang="en-US" sz="4000" dirty="0">
                <a:solidFill>
                  <a:srgbClr val="7030A0"/>
                </a:solidFill>
              </a:rPr>
            </a:br>
            <a:r>
              <a:rPr lang="en-US" sz="2400" dirty="0">
                <a:solidFill>
                  <a:srgbClr val="7030A0"/>
                </a:solidFill>
              </a:rPr>
              <a:t>(PMBOK v7)</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2017204" y="1211362"/>
            <a:ext cx="8229600" cy="5241975"/>
          </a:xfrm>
        </p:spPr>
        <p:txBody>
          <a:bodyPr>
            <a:normAutofit fontScale="92500" lnSpcReduction="20000"/>
          </a:bodyPr>
          <a:lstStyle/>
          <a:p>
            <a:pPr marL="514350" indent="-514350">
              <a:buFont typeface="+mj-lt"/>
              <a:buAutoNum type="arabicPeriod"/>
            </a:pPr>
            <a:r>
              <a:rPr lang="en-US" sz="2400" dirty="0">
                <a:solidFill>
                  <a:srgbClr val="7030A0"/>
                </a:solidFill>
              </a:rPr>
              <a:t>Stewardship</a:t>
            </a:r>
          </a:p>
          <a:p>
            <a:pPr marL="514350" indent="-514350">
              <a:buFont typeface="+mj-lt"/>
              <a:buAutoNum type="arabicPeriod"/>
            </a:pPr>
            <a:r>
              <a:rPr lang="en-US" sz="2400" dirty="0">
                <a:solidFill>
                  <a:srgbClr val="7030A0"/>
                </a:solidFill>
              </a:rPr>
              <a:t>Team</a:t>
            </a:r>
          </a:p>
          <a:p>
            <a:pPr marL="514350" indent="-514350">
              <a:buFont typeface="+mj-lt"/>
              <a:buAutoNum type="arabicPeriod"/>
            </a:pPr>
            <a:r>
              <a:rPr lang="en-US" sz="2400" dirty="0">
                <a:solidFill>
                  <a:srgbClr val="7030A0"/>
                </a:solidFill>
              </a:rPr>
              <a:t>Stakeholders</a:t>
            </a:r>
          </a:p>
          <a:p>
            <a:pPr marL="514350" indent="-514350">
              <a:buFont typeface="+mj-lt"/>
              <a:buAutoNum type="arabicPeriod"/>
            </a:pPr>
            <a:r>
              <a:rPr lang="en-US" sz="2400" dirty="0">
                <a:solidFill>
                  <a:srgbClr val="7030A0"/>
                </a:solidFill>
              </a:rPr>
              <a:t>Value</a:t>
            </a:r>
          </a:p>
          <a:p>
            <a:pPr marL="514350" indent="-514350">
              <a:buFont typeface="+mj-lt"/>
              <a:buAutoNum type="arabicPeriod"/>
            </a:pPr>
            <a:r>
              <a:rPr lang="en-US" sz="2400" dirty="0">
                <a:solidFill>
                  <a:srgbClr val="7030A0"/>
                </a:solidFill>
              </a:rPr>
              <a:t>Systems Thinking</a:t>
            </a:r>
          </a:p>
          <a:p>
            <a:pPr marL="514350" indent="-514350">
              <a:buFont typeface="+mj-lt"/>
              <a:buAutoNum type="arabicPeriod"/>
            </a:pPr>
            <a:r>
              <a:rPr lang="en-US" sz="2400" dirty="0">
                <a:solidFill>
                  <a:srgbClr val="7030A0"/>
                </a:solidFill>
              </a:rPr>
              <a:t>Leadership</a:t>
            </a:r>
          </a:p>
          <a:p>
            <a:pPr marL="514350" indent="-514350">
              <a:buFont typeface="+mj-lt"/>
              <a:buAutoNum type="arabicPeriod"/>
            </a:pPr>
            <a:r>
              <a:rPr lang="en-US" sz="2400" dirty="0">
                <a:solidFill>
                  <a:srgbClr val="7030A0"/>
                </a:solidFill>
              </a:rPr>
              <a:t>Tailoring</a:t>
            </a:r>
          </a:p>
          <a:p>
            <a:pPr marL="514350" indent="-514350">
              <a:buFont typeface="+mj-lt"/>
              <a:buAutoNum type="arabicPeriod"/>
            </a:pPr>
            <a:r>
              <a:rPr lang="en-US" sz="2400" dirty="0">
                <a:solidFill>
                  <a:srgbClr val="7030A0"/>
                </a:solidFill>
              </a:rPr>
              <a:t>Quality</a:t>
            </a:r>
          </a:p>
          <a:p>
            <a:pPr marL="514350" indent="-514350">
              <a:buFont typeface="+mj-lt"/>
              <a:buAutoNum type="arabicPeriod"/>
            </a:pPr>
            <a:r>
              <a:rPr lang="en-US" sz="2400" dirty="0">
                <a:solidFill>
                  <a:srgbClr val="7030A0"/>
                </a:solidFill>
              </a:rPr>
              <a:t>Complexity</a:t>
            </a:r>
          </a:p>
          <a:p>
            <a:pPr marL="514350" indent="-514350">
              <a:buFont typeface="+mj-lt"/>
              <a:buAutoNum type="arabicPeriod"/>
            </a:pPr>
            <a:r>
              <a:rPr lang="en-US" sz="2400" dirty="0">
                <a:solidFill>
                  <a:srgbClr val="7030A0"/>
                </a:solidFill>
              </a:rPr>
              <a:t>Risk</a:t>
            </a:r>
          </a:p>
          <a:p>
            <a:pPr marL="514350" indent="-514350">
              <a:buFont typeface="+mj-lt"/>
              <a:buAutoNum type="arabicPeriod"/>
            </a:pPr>
            <a:r>
              <a:rPr lang="en-US" sz="2400" dirty="0">
                <a:solidFill>
                  <a:srgbClr val="7030A0"/>
                </a:solidFill>
              </a:rPr>
              <a:t>Adaptability and Resiliency</a:t>
            </a:r>
          </a:p>
          <a:p>
            <a:pPr marL="514350" indent="-514350">
              <a:buFont typeface="+mj-lt"/>
              <a:buAutoNum type="arabicPeriod"/>
            </a:pPr>
            <a:r>
              <a:rPr lang="en-US" sz="2400" dirty="0">
                <a:solidFill>
                  <a:srgbClr val="7030A0"/>
                </a:solidFill>
              </a:rPr>
              <a:t>Change</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2135832" y="6553026"/>
            <a:ext cx="7848600" cy="260350"/>
          </a:xfrm>
          <a:ln>
            <a:miter lim="800000"/>
            <a:headEnd/>
            <a:tailEnd/>
          </a:ln>
        </p:spPr>
        <p:txBody>
          <a:bodyPr/>
          <a:lstStyle/>
          <a:p>
            <a:pPr>
              <a:defRPr/>
            </a:pPr>
            <a:r>
              <a:rPr lang="en-US" altLang="zh-TW" sz="1000" dirty="0"/>
              <a:t>Source: </a:t>
            </a:r>
            <a:r>
              <a:rPr lang="en-US" sz="1000" dirty="0"/>
              <a:t>Project Management Institute (2021), A Guide to the Project Management Body of Knowledge (PMBOK Guide) – </a:t>
            </a:r>
            <a:br>
              <a:rPr lang="en-US" sz="1000" dirty="0"/>
            </a:br>
            <a:r>
              <a:rPr lang="en-US" sz="1000" dirty="0"/>
              <a:t>Seventh Edition and The Standard for Project Management, PMI</a:t>
            </a:r>
          </a:p>
        </p:txBody>
      </p:sp>
      <p:pic>
        <p:nvPicPr>
          <p:cNvPr id="8" name="Picture 7">
            <a:extLst>
              <a:ext uri="{FF2B5EF4-FFF2-40B4-BE49-F238E27FC236}">
                <a16:creationId xmlns:a16="http://schemas.microsoft.com/office/drawing/2014/main" id="{0A2655D1-83C9-8B45-A01E-CB0B45F988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0460" y="1824563"/>
            <a:ext cx="3096344" cy="4015571"/>
          </a:xfrm>
          <a:prstGeom prst="rect">
            <a:avLst/>
          </a:prstGeom>
        </p:spPr>
      </p:pic>
    </p:spTree>
    <p:extLst>
      <p:ext uri="{BB962C8B-B14F-4D97-AF65-F5344CB8AC3E}">
        <p14:creationId xmlns:p14="http://schemas.microsoft.com/office/powerpoint/2010/main" val="416041585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8DD02-53B7-7842-AC22-BB38F721399D}"/>
              </a:ext>
            </a:extLst>
          </p:cNvPr>
          <p:cNvSpPr>
            <a:spLocks noGrp="1"/>
          </p:cNvSpPr>
          <p:nvPr>
            <p:ph type="title"/>
          </p:nvPr>
        </p:nvSpPr>
        <p:spPr>
          <a:xfrm>
            <a:off x="1775520" y="116632"/>
            <a:ext cx="8712968" cy="1368152"/>
          </a:xfrm>
        </p:spPr>
        <p:txBody>
          <a:bodyPr>
            <a:normAutofit fontScale="90000"/>
          </a:bodyPr>
          <a:lstStyle/>
          <a:p>
            <a:r>
              <a:rPr lang="en-US" sz="4000" dirty="0">
                <a:solidFill>
                  <a:srgbClr val="FF0000"/>
                </a:solidFill>
              </a:rPr>
              <a:t>Project Management </a:t>
            </a:r>
            <a:br>
              <a:rPr lang="en-US" sz="4000" dirty="0">
                <a:solidFill>
                  <a:srgbClr val="FF0000"/>
                </a:solidFill>
              </a:rPr>
            </a:br>
            <a:r>
              <a:rPr lang="en-US" sz="4000" dirty="0">
                <a:solidFill>
                  <a:srgbClr val="7030A0"/>
                </a:solidFill>
              </a:rPr>
              <a:t>8 Project Performance Domains</a:t>
            </a:r>
            <a:br>
              <a:rPr lang="en-US" sz="4000" dirty="0">
                <a:solidFill>
                  <a:schemeClr val="tx2"/>
                </a:solidFill>
              </a:rPr>
            </a:br>
            <a:r>
              <a:rPr lang="en-US" sz="2400" dirty="0">
                <a:solidFill>
                  <a:srgbClr val="7030A0"/>
                </a:solidFill>
              </a:rPr>
              <a:t>(PMBOK v7)</a:t>
            </a:r>
          </a:p>
        </p:txBody>
      </p:sp>
      <p:sp>
        <p:nvSpPr>
          <p:cNvPr id="3" name="Content Placeholder 2">
            <a:extLst>
              <a:ext uri="{FF2B5EF4-FFF2-40B4-BE49-F238E27FC236}">
                <a16:creationId xmlns:a16="http://schemas.microsoft.com/office/drawing/2014/main" id="{80721108-83F1-394D-B124-DCD8B723822B}"/>
              </a:ext>
            </a:extLst>
          </p:cNvPr>
          <p:cNvSpPr>
            <a:spLocks noGrp="1"/>
          </p:cNvSpPr>
          <p:nvPr>
            <p:ph idx="1"/>
          </p:nvPr>
        </p:nvSpPr>
        <p:spPr>
          <a:xfrm>
            <a:off x="2017204" y="1700809"/>
            <a:ext cx="8229600" cy="4747442"/>
          </a:xfrm>
        </p:spPr>
        <p:txBody>
          <a:bodyPr>
            <a:normAutofit lnSpcReduction="10000"/>
          </a:bodyPr>
          <a:lstStyle/>
          <a:p>
            <a:pPr marL="514350" indent="-514350">
              <a:buFont typeface="+mj-lt"/>
              <a:buAutoNum type="arabicPeriod"/>
            </a:pPr>
            <a:r>
              <a:rPr lang="en-US" b="1" dirty="0">
                <a:solidFill>
                  <a:srgbClr val="7030A0"/>
                </a:solidFill>
              </a:rPr>
              <a:t>Stakeholders</a:t>
            </a:r>
          </a:p>
          <a:p>
            <a:pPr marL="514350" indent="-514350">
              <a:buFont typeface="+mj-lt"/>
              <a:buAutoNum type="arabicPeriod"/>
            </a:pPr>
            <a:r>
              <a:rPr lang="en-US" b="1" dirty="0">
                <a:solidFill>
                  <a:srgbClr val="7030A0"/>
                </a:solidFill>
              </a:rPr>
              <a:t>Team</a:t>
            </a:r>
          </a:p>
          <a:p>
            <a:pPr marL="514350" indent="-514350">
              <a:buFont typeface="+mj-lt"/>
              <a:buAutoNum type="arabicPeriod"/>
            </a:pPr>
            <a:r>
              <a:rPr lang="en-US" dirty="0">
                <a:solidFill>
                  <a:srgbClr val="7030A0"/>
                </a:solidFill>
              </a:rPr>
              <a:t>Development Approach and Life Cycle</a:t>
            </a:r>
          </a:p>
          <a:p>
            <a:pPr marL="514350" indent="-514350">
              <a:buFont typeface="+mj-lt"/>
              <a:buAutoNum type="arabicPeriod"/>
            </a:pPr>
            <a:r>
              <a:rPr lang="en-US" b="1" dirty="0">
                <a:solidFill>
                  <a:srgbClr val="7030A0"/>
                </a:solidFill>
              </a:rPr>
              <a:t>Planning</a:t>
            </a:r>
          </a:p>
          <a:p>
            <a:pPr marL="514350" indent="-514350">
              <a:buFont typeface="+mj-lt"/>
              <a:buAutoNum type="arabicPeriod"/>
            </a:pPr>
            <a:r>
              <a:rPr lang="en-US" dirty="0">
                <a:solidFill>
                  <a:srgbClr val="7030A0"/>
                </a:solidFill>
              </a:rPr>
              <a:t>Project Work</a:t>
            </a:r>
          </a:p>
          <a:p>
            <a:pPr marL="514350" indent="-514350">
              <a:buFont typeface="+mj-lt"/>
              <a:buAutoNum type="arabicPeriod"/>
            </a:pPr>
            <a:r>
              <a:rPr lang="en-US" b="1" dirty="0">
                <a:solidFill>
                  <a:srgbClr val="7030A0"/>
                </a:solidFill>
              </a:rPr>
              <a:t>Delivery</a:t>
            </a:r>
          </a:p>
          <a:p>
            <a:pPr marL="514350" indent="-514350">
              <a:buFont typeface="+mj-lt"/>
              <a:buAutoNum type="arabicPeriod"/>
            </a:pPr>
            <a:r>
              <a:rPr lang="en-US" dirty="0">
                <a:solidFill>
                  <a:srgbClr val="7030A0"/>
                </a:solidFill>
              </a:rPr>
              <a:t>Measurement</a:t>
            </a:r>
          </a:p>
          <a:p>
            <a:pPr marL="514350" indent="-514350">
              <a:buFont typeface="+mj-lt"/>
              <a:buAutoNum type="arabicPeriod"/>
            </a:pPr>
            <a:r>
              <a:rPr lang="en-US" dirty="0">
                <a:solidFill>
                  <a:srgbClr val="7030A0"/>
                </a:solidFill>
              </a:rPr>
              <a:t>Uncertainty</a:t>
            </a:r>
          </a:p>
        </p:txBody>
      </p:sp>
      <p:sp>
        <p:nvSpPr>
          <p:cNvPr id="4" name="Slide Number Placeholder 3">
            <a:extLst>
              <a:ext uri="{FF2B5EF4-FFF2-40B4-BE49-F238E27FC236}">
                <a16:creationId xmlns:a16="http://schemas.microsoft.com/office/drawing/2014/main" id="{BD0A1CC2-B8C1-C04D-B987-908BC5FA2549}"/>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sp>
        <p:nvSpPr>
          <p:cNvPr id="6" name="Footer Placeholder 4">
            <a:extLst>
              <a:ext uri="{FF2B5EF4-FFF2-40B4-BE49-F238E27FC236}">
                <a16:creationId xmlns:a16="http://schemas.microsoft.com/office/drawing/2014/main" id="{6905D9DA-9EF1-454B-A48F-59D696E02435}"/>
              </a:ext>
            </a:extLst>
          </p:cNvPr>
          <p:cNvSpPr>
            <a:spLocks noGrp="1"/>
          </p:cNvSpPr>
          <p:nvPr>
            <p:ph type="ftr" sz="quarter" idx="11"/>
          </p:nvPr>
        </p:nvSpPr>
        <p:spPr bwMode="auto">
          <a:xfrm>
            <a:off x="2135832" y="6553026"/>
            <a:ext cx="7848600" cy="260350"/>
          </a:xfrm>
          <a:ln>
            <a:miter lim="800000"/>
            <a:headEnd/>
            <a:tailEnd/>
          </a:ln>
        </p:spPr>
        <p:txBody>
          <a:bodyPr/>
          <a:lstStyle/>
          <a:p>
            <a:pPr>
              <a:defRPr/>
            </a:pPr>
            <a:r>
              <a:rPr lang="en-US" altLang="zh-TW" sz="1000" dirty="0"/>
              <a:t>Source: </a:t>
            </a:r>
            <a:r>
              <a:rPr lang="en-US" sz="1000" dirty="0"/>
              <a:t>Project Management Institute (2021), A Guide to the Project Management Body of Knowledge (PMBOK Guide) – </a:t>
            </a:r>
            <a:br>
              <a:rPr lang="en-US" sz="1000" dirty="0"/>
            </a:br>
            <a:r>
              <a:rPr lang="en-US" sz="1000" dirty="0"/>
              <a:t>Seventh Edition and The Standard for Project Management, PMI</a:t>
            </a:r>
          </a:p>
        </p:txBody>
      </p:sp>
      <p:pic>
        <p:nvPicPr>
          <p:cNvPr id="8" name="Picture 7">
            <a:extLst>
              <a:ext uri="{FF2B5EF4-FFF2-40B4-BE49-F238E27FC236}">
                <a16:creationId xmlns:a16="http://schemas.microsoft.com/office/drawing/2014/main" id="{0453BB7C-2BE7-A54E-9E1A-28A5465291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16280" y="4299749"/>
            <a:ext cx="1630524" cy="2114586"/>
          </a:xfrm>
          <a:prstGeom prst="rect">
            <a:avLst/>
          </a:prstGeom>
        </p:spPr>
      </p:pic>
    </p:spTree>
    <p:extLst>
      <p:ext uri="{BB962C8B-B14F-4D97-AF65-F5344CB8AC3E}">
        <p14:creationId xmlns:p14="http://schemas.microsoft.com/office/powerpoint/2010/main" val="304896814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1775520" y="116632"/>
            <a:ext cx="8654550" cy="844798"/>
          </a:xfrm>
        </p:spPr>
        <p:txBody>
          <a:bodyPr>
            <a:normAutofit fontScale="90000"/>
          </a:bodyPr>
          <a:lstStyle/>
          <a:p>
            <a:r>
              <a:rPr lang="en-US" dirty="0">
                <a:solidFill>
                  <a:srgbClr val="C00000"/>
                </a:solidFill>
              </a:rPr>
              <a:t>Project-based</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7" name="Oval 6">
            <a:extLst>
              <a:ext uri="{FF2B5EF4-FFF2-40B4-BE49-F238E27FC236}">
                <a16:creationId xmlns:a16="http://schemas.microsoft.com/office/drawing/2014/main" id="{D88AA651-D1E9-D948-B8E3-92B4DCFCF8D5}"/>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Problem</a:t>
            </a:r>
          </a:p>
        </p:txBody>
      </p:sp>
      <p:sp>
        <p:nvSpPr>
          <p:cNvPr id="8" name="Oval 7">
            <a:extLst>
              <a:ext uri="{FF2B5EF4-FFF2-40B4-BE49-F238E27FC236}">
                <a16:creationId xmlns:a16="http://schemas.microsoft.com/office/drawing/2014/main" id="{8C9126C0-C46E-BB42-9AD1-0BFE4B4E792A}"/>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9" name="Oval 8">
            <a:extLst>
              <a:ext uri="{FF2B5EF4-FFF2-40B4-BE49-F238E27FC236}">
                <a16:creationId xmlns:a16="http://schemas.microsoft.com/office/drawing/2014/main" id="{537EFED1-0300-1346-9363-6EF925B48EC6}"/>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2800" b="1" dirty="0">
                <a:solidFill>
                  <a:schemeClr val="tx1"/>
                </a:solidFill>
              </a:rPr>
              <a:t>Requirements</a:t>
            </a:r>
          </a:p>
        </p:txBody>
      </p:sp>
      <p:sp>
        <p:nvSpPr>
          <p:cNvPr id="10" name="TextBox 9">
            <a:extLst>
              <a:ext uri="{FF2B5EF4-FFF2-40B4-BE49-F238E27FC236}">
                <a16:creationId xmlns:a16="http://schemas.microsoft.com/office/drawing/2014/main" id="{588C00E5-E554-5440-8DD7-6C3BD87E968B}"/>
              </a:ext>
            </a:extLst>
          </p:cNvPr>
          <p:cNvSpPr txBox="1"/>
          <p:nvPr/>
        </p:nvSpPr>
        <p:spPr>
          <a:xfrm>
            <a:off x="5472674" y="1196753"/>
            <a:ext cx="1610121" cy="461665"/>
          </a:xfrm>
          <a:prstGeom prst="rect">
            <a:avLst/>
          </a:prstGeom>
          <a:noFill/>
        </p:spPr>
        <p:txBody>
          <a:bodyPr wrap="none" rtlCol="0">
            <a:spAutoFit/>
          </a:bodyPr>
          <a:lstStyle/>
          <a:p>
            <a:pPr algn="ctr"/>
            <a:r>
              <a:rPr lang="en-US" sz="2400" dirty="0">
                <a:solidFill>
                  <a:schemeClr val="accent1"/>
                </a:solidFill>
              </a:rPr>
              <a:t>CUSTOMER</a:t>
            </a:r>
          </a:p>
        </p:txBody>
      </p:sp>
      <p:sp>
        <p:nvSpPr>
          <p:cNvPr id="11" name="TextBox 10">
            <a:extLst>
              <a:ext uri="{FF2B5EF4-FFF2-40B4-BE49-F238E27FC236}">
                <a16:creationId xmlns:a16="http://schemas.microsoft.com/office/drawing/2014/main" id="{6678E30B-1DEE-E44E-A65B-D6F335973FC9}"/>
              </a:ext>
            </a:extLst>
          </p:cNvPr>
          <p:cNvSpPr txBox="1"/>
          <p:nvPr/>
        </p:nvSpPr>
        <p:spPr>
          <a:xfrm>
            <a:off x="2322970" y="5910372"/>
            <a:ext cx="3268975" cy="830997"/>
          </a:xfrm>
          <a:prstGeom prst="rect">
            <a:avLst/>
          </a:prstGeom>
          <a:noFill/>
        </p:spPr>
        <p:txBody>
          <a:bodyPr wrap="square" rtlCol="0">
            <a:spAutoFit/>
          </a:bodyPr>
          <a:lstStyle/>
          <a:p>
            <a:pPr algn="ctr"/>
            <a:r>
              <a:rPr lang="en-US" sz="2400" dirty="0">
                <a:solidFill>
                  <a:schemeClr val="accent1"/>
                </a:solidFill>
              </a:rPr>
              <a:t>CUSTOMER and </a:t>
            </a:r>
            <a:br>
              <a:rPr lang="en-US" sz="2400" dirty="0">
                <a:solidFill>
                  <a:schemeClr val="accent1"/>
                </a:solidFill>
              </a:rPr>
            </a:br>
            <a:r>
              <a:rPr lang="en-US" sz="2400" dirty="0">
                <a:solidFill>
                  <a:schemeClr val="accent1"/>
                </a:solidFill>
              </a:rPr>
              <a:t>DEVELOPER</a:t>
            </a:r>
          </a:p>
        </p:txBody>
      </p:sp>
      <p:sp>
        <p:nvSpPr>
          <p:cNvPr id="12" name="TextBox 11">
            <a:extLst>
              <a:ext uri="{FF2B5EF4-FFF2-40B4-BE49-F238E27FC236}">
                <a16:creationId xmlns:a16="http://schemas.microsoft.com/office/drawing/2014/main" id="{530C3EE7-BA39-0D48-A57D-60D7007868EC}"/>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8DB031AE-7D41-584C-8DF3-2A81D348011D}"/>
              </a:ext>
            </a:extLst>
          </p:cNvPr>
          <p:cNvSpPr txBox="1"/>
          <p:nvPr/>
        </p:nvSpPr>
        <p:spPr>
          <a:xfrm>
            <a:off x="2927649" y="3389580"/>
            <a:ext cx="1415131" cy="461665"/>
          </a:xfrm>
          <a:prstGeom prst="rect">
            <a:avLst/>
          </a:prstGeom>
          <a:noFill/>
        </p:spPr>
        <p:txBody>
          <a:bodyPr wrap="none" rtlCol="0">
            <a:spAutoFit/>
          </a:bodyPr>
          <a:lstStyle/>
          <a:p>
            <a:r>
              <a:rPr lang="en-US" sz="2400" dirty="0">
                <a:solidFill>
                  <a:schemeClr val="accent1"/>
                </a:solidFill>
              </a:rPr>
              <a:t>generates</a:t>
            </a:r>
          </a:p>
        </p:txBody>
      </p:sp>
      <p:sp>
        <p:nvSpPr>
          <p:cNvPr id="14" name="TextBox 13">
            <a:extLst>
              <a:ext uri="{FF2B5EF4-FFF2-40B4-BE49-F238E27FC236}">
                <a16:creationId xmlns:a16="http://schemas.microsoft.com/office/drawing/2014/main" id="{390E6DF3-5EE0-F14F-A8EB-B5F48DA91BDA}"/>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5" name="TextBox 14">
            <a:extLst>
              <a:ext uri="{FF2B5EF4-FFF2-40B4-BE49-F238E27FC236}">
                <a16:creationId xmlns:a16="http://schemas.microsoft.com/office/drawing/2014/main" id="{0AD6C07E-C7C7-6B4B-862C-06A66A64949D}"/>
              </a:ext>
            </a:extLst>
          </p:cNvPr>
          <p:cNvSpPr txBox="1"/>
          <p:nvPr/>
        </p:nvSpPr>
        <p:spPr>
          <a:xfrm>
            <a:off x="8247307" y="3389580"/>
            <a:ext cx="1500860" cy="461665"/>
          </a:xfrm>
          <a:prstGeom prst="rect">
            <a:avLst/>
          </a:prstGeom>
          <a:noFill/>
        </p:spPr>
        <p:txBody>
          <a:bodyPr wrap="none" rtlCol="0">
            <a:spAutoFit/>
          </a:bodyPr>
          <a:lstStyle/>
          <a:p>
            <a:r>
              <a:rPr lang="en-US" sz="2400" dirty="0">
                <a:solidFill>
                  <a:schemeClr val="accent1"/>
                </a:solidFill>
              </a:rPr>
              <a:t>helps-with</a:t>
            </a:r>
          </a:p>
        </p:txBody>
      </p:sp>
      <p:cxnSp>
        <p:nvCxnSpPr>
          <p:cNvPr id="16" name="Straight Arrow Connector 15">
            <a:extLst>
              <a:ext uri="{FF2B5EF4-FFF2-40B4-BE49-F238E27FC236}">
                <a16:creationId xmlns:a16="http://schemas.microsoft.com/office/drawing/2014/main" id="{6421E336-71E9-2B46-ACC7-EFB81D26FA64}"/>
              </a:ext>
            </a:extLst>
          </p:cNvPr>
          <p:cNvCxnSpPr>
            <a:cxnSpLocks/>
            <a:stCxn id="7" idx="3"/>
            <a:endCxn id="9"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B4351DE-A09F-2341-BCD8-F73701B9E9CB}"/>
              </a:ext>
            </a:extLst>
          </p:cNvPr>
          <p:cNvCxnSpPr>
            <a:cxnSpLocks/>
            <a:stCxn id="9" idx="6"/>
            <a:endCxn id="8"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8641064D-F6E9-874F-AD61-C59F8631D483}"/>
              </a:ext>
            </a:extLst>
          </p:cNvPr>
          <p:cNvCxnSpPr>
            <a:cxnSpLocks/>
            <a:stCxn id="8"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19" name="Footer Placeholder 4">
            <a:extLst>
              <a:ext uri="{FF2B5EF4-FFF2-40B4-BE49-F238E27FC236}">
                <a16:creationId xmlns:a16="http://schemas.microsoft.com/office/drawing/2014/main" id="{58F1006F-DDAB-2644-8B72-92449B579C8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grpSp>
        <p:nvGrpSpPr>
          <p:cNvPr id="22" name="Group 21">
            <a:extLst>
              <a:ext uri="{FF2B5EF4-FFF2-40B4-BE49-F238E27FC236}">
                <a16:creationId xmlns:a16="http://schemas.microsoft.com/office/drawing/2014/main" id="{3C02BA49-81F6-BD45-AE4E-078F1D6DD218}"/>
              </a:ext>
            </a:extLst>
          </p:cNvPr>
          <p:cNvGrpSpPr/>
          <p:nvPr/>
        </p:nvGrpSpPr>
        <p:grpSpPr>
          <a:xfrm>
            <a:off x="1907232" y="4797291"/>
            <a:ext cx="586408" cy="769441"/>
            <a:chOff x="383232" y="4797290"/>
            <a:chExt cx="586408" cy="769441"/>
          </a:xfrm>
        </p:grpSpPr>
        <p:sp>
          <p:nvSpPr>
            <p:cNvPr id="20" name="文字方塊 14">
              <a:extLst>
                <a:ext uri="{FF2B5EF4-FFF2-40B4-BE49-F238E27FC236}">
                  <a16:creationId xmlns:a16="http://schemas.microsoft.com/office/drawing/2014/main" id="{3ACCBD5F-D467-224A-A925-66F33BCE9D67}"/>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21" name="Oval 20">
              <a:extLst>
                <a:ext uri="{FF2B5EF4-FFF2-40B4-BE49-F238E27FC236}">
                  <a16:creationId xmlns:a16="http://schemas.microsoft.com/office/drawing/2014/main" id="{D4F5D2EE-B76D-E042-AE83-370A61FB7A3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277287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6FE07-1693-614F-9C3E-80473132B9CB}"/>
              </a:ext>
            </a:extLst>
          </p:cNvPr>
          <p:cNvSpPr>
            <a:spLocks noGrp="1"/>
          </p:cNvSpPr>
          <p:nvPr>
            <p:ph idx="1"/>
          </p:nvPr>
        </p:nvSpPr>
        <p:spPr>
          <a:xfrm>
            <a:off x="699247" y="1196753"/>
            <a:ext cx="10784541" cy="5029235"/>
          </a:xfrm>
        </p:spPr>
        <p:txBody>
          <a:bodyPr>
            <a:noAutofit/>
          </a:bodyPr>
          <a:lstStyle/>
          <a:p>
            <a:r>
              <a:rPr lang="en-US" sz="2600" dirty="0"/>
              <a:t>The starting point for the software development is a set of ‘</a:t>
            </a:r>
            <a:r>
              <a:rPr lang="en-US" sz="2600" dirty="0">
                <a:solidFill>
                  <a:srgbClr val="C00000"/>
                </a:solidFill>
              </a:rPr>
              <a:t>software requirements</a:t>
            </a:r>
            <a:r>
              <a:rPr lang="en-US" sz="2600" dirty="0"/>
              <a:t>’ that are owned by an external client and which set out what they want a software system to do to support their business processes.</a:t>
            </a:r>
          </a:p>
          <a:p>
            <a:r>
              <a:rPr lang="en-US" sz="2600" dirty="0"/>
              <a:t>The software is developed by a software company (the contractor) who </a:t>
            </a:r>
            <a:r>
              <a:rPr lang="en-US" sz="2600" dirty="0">
                <a:solidFill>
                  <a:srgbClr val="C00000"/>
                </a:solidFill>
              </a:rPr>
              <a:t>design and implement a system </a:t>
            </a:r>
            <a:r>
              <a:rPr lang="en-US" sz="2600" dirty="0"/>
              <a:t>that delivers functionality to meet the requirements.</a:t>
            </a:r>
          </a:p>
          <a:p>
            <a:r>
              <a:rPr lang="en-US" sz="2600" dirty="0"/>
              <a:t>The customer may change the requirements at any time in response to business changes (they usually do). The contractor must change the software to reflect these requirements changes.</a:t>
            </a:r>
          </a:p>
          <a:p>
            <a:r>
              <a:rPr lang="en-US" sz="2600" dirty="0"/>
              <a:t>Custom software usually has a long-lifetime (10 years or more) and it must be supported over that lifetime.</a:t>
            </a:r>
          </a:p>
          <a:p>
            <a:endParaRPr lang="en-US" sz="2600" dirty="0"/>
          </a:p>
          <a:p>
            <a:endParaRPr lang="en-US" sz="2600" dirty="0"/>
          </a:p>
        </p:txBody>
      </p:sp>
      <p:sp>
        <p:nvSpPr>
          <p:cNvPr id="4" name="Slide Number Placeholder 3">
            <a:extLst>
              <a:ext uri="{FF2B5EF4-FFF2-40B4-BE49-F238E27FC236}">
                <a16:creationId xmlns:a16="http://schemas.microsoft.com/office/drawing/2014/main" id="{67B6087E-3355-9840-A4CA-25B4103FE5E5}"/>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
        <p:nvSpPr>
          <p:cNvPr id="7" name="Title 1">
            <a:extLst>
              <a:ext uri="{FF2B5EF4-FFF2-40B4-BE49-F238E27FC236}">
                <a16:creationId xmlns:a16="http://schemas.microsoft.com/office/drawing/2014/main" id="{0D3EC159-9826-7E4F-A2E3-7F737308BEFB}"/>
              </a:ext>
            </a:extLst>
          </p:cNvPr>
          <p:cNvSpPr>
            <a:spLocks noGrp="1"/>
          </p:cNvSpPr>
          <p:nvPr>
            <p:ph type="title"/>
          </p:nvPr>
        </p:nvSpPr>
        <p:spPr>
          <a:xfrm>
            <a:off x="1775520" y="116632"/>
            <a:ext cx="8654550" cy="844798"/>
          </a:xfrm>
        </p:spPr>
        <p:txBody>
          <a:bodyPr>
            <a:normAutofit fontScale="90000"/>
          </a:bodyPr>
          <a:lstStyle/>
          <a:p>
            <a:r>
              <a:rPr lang="en-US" dirty="0">
                <a:solidFill>
                  <a:srgbClr val="C00000"/>
                </a:solidFill>
              </a:rPr>
              <a:t>Project-based</a:t>
            </a:r>
            <a:r>
              <a:rPr lang="en-US" dirty="0">
                <a:solidFill>
                  <a:schemeClr val="tx2"/>
                </a:solidFill>
              </a:rPr>
              <a:t> </a:t>
            </a:r>
            <a:r>
              <a:rPr lang="en-US" dirty="0">
                <a:solidFill>
                  <a:schemeClr val="accent1"/>
                </a:solidFill>
              </a:rPr>
              <a:t>software engineering</a:t>
            </a:r>
          </a:p>
        </p:txBody>
      </p:sp>
      <p:sp>
        <p:nvSpPr>
          <p:cNvPr id="8" name="Footer Placeholder 4">
            <a:extLst>
              <a:ext uri="{FF2B5EF4-FFF2-40B4-BE49-F238E27FC236}">
                <a16:creationId xmlns:a16="http://schemas.microsoft.com/office/drawing/2014/main" id="{DEDFB081-4831-0140-800A-D35B6E192818}"/>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0870822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rgbClr val="C00000"/>
                </a:solidFill>
              </a:rPr>
              <a:t>Product</a:t>
            </a:r>
            <a:r>
              <a:rPr lang="en-US" dirty="0">
                <a:solidFill>
                  <a:schemeClr val="tx2"/>
                </a:solidFill>
              </a:rPr>
              <a:t> </a:t>
            </a:r>
            <a:r>
              <a:rPr lang="en-US" dirty="0">
                <a:solidFill>
                  <a:schemeClr val="accent1"/>
                </a:solidFill>
              </a:rPr>
              <a:t>software engineering</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75</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4871864" y="1736204"/>
            <a:ext cx="2808312" cy="1296144"/>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Opportunity</a:t>
            </a:r>
          </a:p>
        </p:txBody>
      </p:sp>
      <p:sp>
        <p:nvSpPr>
          <p:cNvPr id="9" name="Oval 8">
            <a:extLst>
              <a:ext uri="{FF2B5EF4-FFF2-40B4-BE49-F238E27FC236}">
                <a16:creationId xmlns:a16="http://schemas.microsoft.com/office/drawing/2014/main" id="{A7D76207-EC3E-5C4E-8E26-4503441C05FC}"/>
              </a:ext>
            </a:extLst>
          </p:cNvPr>
          <p:cNvSpPr/>
          <p:nvPr/>
        </p:nvSpPr>
        <p:spPr>
          <a:xfrm>
            <a:off x="7392144" y="4577160"/>
            <a:ext cx="2808312" cy="1296144"/>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Software</a:t>
            </a:r>
          </a:p>
        </p:txBody>
      </p:sp>
      <p:sp>
        <p:nvSpPr>
          <p:cNvPr id="10" name="Oval 9">
            <a:extLst>
              <a:ext uri="{FF2B5EF4-FFF2-40B4-BE49-F238E27FC236}">
                <a16:creationId xmlns:a16="http://schemas.microsoft.com/office/drawing/2014/main" id="{4CD29FF6-00EF-2C43-BF23-36251C892A03}"/>
              </a:ext>
            </a:extLst>
          </p:cNvPr>
          <p:cNvSpPr/>
          <p:nvPr/>
        </p:nvSpPr>
        <p:spPr>
          <a:xfrm>
            <a:off x="2567608" y="4605017"/>
            <a:ext cx="2808312" cy="1296144"/>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features</a:t>
            </a:r>
          </a:p>
        </p:txBody>
      </p:sp>
      <p:sp>
        <p:nvSpPr>
          <p:cNvPr id="12" name="TextBox 11">
            <a:extLst>
              <a:ext uri="{FF2B5EF4-FFF2-40B4-BE49-F238E27FC236}">
                <a16:creationId xmlns:a16="http://schemas.microsoft.com/office/drawing/2014/main" id="{4422BC15-F569-0E41-8FCB-F870D3CAF143}"/>
              </a:ext>
            </a:extLst>
          </p:cNvPr>
          <p:cNvSpPr txBox="1"/>
          <p:nvPr/>
        </p:nvSpPr>
        <p:spPr>
          <a:xfrm>
            <a:off x="5231905" y="1196753"/>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3" name="TextBox 12">
            <a:extLst>
              <a:ext uri="{FF2B5EF4-FFF2-40B4-BE49-F238E27FC236}">
                <a16:creationId xmlns:a16="http://schemas.microsoft.com/office/drawing/2014/main" id="{5A058A7E-1AAA-984F-948E-33991B5CBCAD}"/>
              </a:ext>
            </a:extLst>
          </p:cNvPr>
          <p:cNvSpPr txBox="1"/>
          <p:nvPr/>
        </p:nvSpPr>
        <p:spPr>
          <a:xfrm>
            <a:off x="2805274" y="5974868"/>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4" name="TextBox 13">
            <a:extLst>
              <a:ext uri="{FF2B5EF4-FFF2-40B4-BE49-F238E27FC236}">
                <a16:creationId xmlns:a16="http://schemas.microsoft.com/office/drawing/2014/main" id="{02AE4414-B7C8-BE4B-B745-8195D9529253}"/>
              </a:ext>
            </a:extLst>
          </p:cNvPr>
          <p:cNvSpPr txBox="1"/>
          <p:nvPr/>
        </p:nvSpPr>
        <p:spPr>
          <a:xfrm>
            <a:off x="7845834" y="5932477"/>
            <a:ext cx="1652697" cy="461665"/>
          </a:xfrm>
          <a:prstGeom prst="rect">
            <a:avLst/>
          </a:prstGeom>
          <a:noFill/>
        </p:spPr>
        <p:txBody>
          <a:bodyPr wrap="none" rtlCol="0">
            <a:spAutoFit/>
          </a:bodyPr>
          <a:lstStyle/>
          <a:p>
            <a:r>
              <a:rPr lang="en-US" sz="2400" dirty="0">
                <a:solidFill>
                  <a:schemeClr val="accent1"/>
                </a:solidFill>
              </a:rPr>
              <a:t>DEVELOPER</a:t>
            </a:r>
          </a:p>
        </p:txBody>
      </p:sp>
      <p:sp>
        <p:nvSpPr>
          <p:cNvPr id="15" name="TextBox 14">
            <a:extLst>
              <a:ext uri="{FF2B5EF4-FFF2-40B4-BE49-F238E27FC236}">
                <a16:creationId xmlns:a16="http://schemas.microsoft.com/office/drawing/2014/main" id="{F4A579CF-B6AC-634C-A30C-BB83139AE88A}"/>
              </a:ext>
            </a:extLst>
          </p:cNvPr>
          <p:cNvSpPr txBox="1"/>
          <p:nvPr/>
        </p:nvSpPr>
        <p:spPr>
          <a:xfrm>
            <a:off x="3287689" y="3389580"/>
            <a:ext cx="1147237" cy="461665"/>
          </a:xfrm>
          <a:prstGeom prst="rect">
            <a:avLst/>
          </a:prstGeom>
          <a:noFill/>
        </p:spPr>
        <p:txBody>
          <a:bodyPr wrap="none" rtlCol="0">
            <a:spAutoFit/>
          </a:bodyPr>
          <a:lstStyle/>
          <a:p>
            <a:r>
              <a:rPr lang="en-US" sz="2400" dirty="0">
                <a:solidFill>
                  <a:schemeClr val="accent1"/>
                </a:solidFill>
              </a:rPr>
              <a:t>inspires</a:t>
            </a:r>
          </a:p>
        </p:txBody>
      </p:sp>
      <p:sp>
        <p:nvSpPr>
          <p:cNvPr id="16" name="TextBox 15">
            <a:extLst>
              <a:ext uri="{FF2B5EF4-FFF2-40B4-BE49-F238E27FC236}">
                <a16:creationId xmlns:a16="http://schemas.microsoft.com/office/drawing/2014/main" id="{3EF88423-15EF-9441-8745-C546088A3E39}"/>
              </a:ext>
            </a:extLst>
          </p:cNvPr>
          <p:cNvSpPr txBox="1"/>
          <p:nvPr/>
        </p:nvSpPr>
        <p:spPr>
          <a:xfrm>
            <a:off x="5223667" y="4556699"/>
            <a:ext cx="2254463" cy="461665"/>
          </a:xfrm>
          <a:prstGeom prst="rect">
            <a:avLst/>
          </a:prstGeom>
          <a:noFill/>
        </p:spPr>
        <p:txBody>
          <a:bodyPr wrap="none" rtlCol="0">
            <a:spAutoFit/>
          </a:bodyPr>
          <a:lstStyle/>
          <a:p>
            <a:r>
              <a:rPr lang="en-US" sz="2400" dirty="0">
                <a:solidFill>
                  <a:schemeClr val="accent1"/>
                </a:solidFill>
              </a:rPr>
              <a:t>implemented-by</a:t>
            </a:r>
          </a:p>
        </p:txBody>
      </p:sp>
      <p:sp>
        <p:nvSpPr>
          <p:cNvPr id="17" name="TextBox 16">
            <a:extLst>
              <a:ext uri="{FF2B5EF4-FFF2-40B4-BE49-F238E27FC236}">
                <a16:creationId xmlns:a16="http://schemas.microsoft.com/office/drawing/2014/main" id="{DA1B8A5A-3A21-EC46-A0BD-A74B23D825E2}"/>
              </a:ext>
            </a:extLst>
          </p:cNvPr>
          <p:cNvSpPr txBox="1"/>
          <p:nvPr/>
        </p:nvSpPr>
        <p:spPr>
          <a:xfrm>
            <a:off x="8247307" y="3389580"/>
            <a:ext cx="1119474" cy="461665"/>
          </a:xfrm>
          <a:prstGeom prst="rect">
            <a:avLst/>
          </a:prstGeom>
          <a:noFill/>
        </p:spPr>
        <p:txBody>
          <a:bodyPr wrap="none" rtlCol="0">
            <a:spAutoFit/>
          </a:bodyPr>
          <a:lstStyle/>
          <a:p>
            <a:r>
              <a:rPr lang="en-US" sz="2400" dirty="0">
                <a:solidFill>
                  <a:schemeClr val="accent1"/>
                </a:solidFill>
              </a:rPr>
              <a:t>realizes</a:t>
            </a:r>
          </a:p>
        </p:txBody>
      </p:sp>
      <p:cxnSp>
        <p:nvCxnSpPr>
          <p:cNvPr id="21" name="Straight Arrow Connector 20">
            <a:extLst>
              <a:ext uri="{FF2B5EF4-FFF2-40B4-BE49-F238E27FC236}">
                <a16:creationId xmlns:a16="http://schemas.microsoft.com/office/drawing/2014/main" id="{DCA90CE1-8CB5-5941-9DCD-63539040AEF2}"/>
              </a:ext>
            </a:extLst>
          </p:cNvPr>
          <p:cNvCxnSpPr>
            <a:cxnSpLocks/>
            <a:stCxn id="8" idx="3"/>
            <a:endCxn id="10" idx="0"/>
          </p:cNvCxnSpPr>
          <p:nvPr/>
        </p:nvCxnSpPr>
        <p:spPr>
          <a:xfrm flipH="1">
            <a:off x="3971764" y="2842533"/>
            <a:ext cx="1311368" cy="1762485"/>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ABE37E0E-96A9-4C48-9E01-AE313509497C}"/>
              </a:ext>
            </a:extLst>
          </p:cNvPr>
          <p:cNvCxnSpPr>
            <a:cxnSpLocks/>
            <a:stCxn id="10" idx="6"/>
            <a:endCxn id="9" idx="2"/>
          </p:cNvCxnSpPr>
          <p:nvPr/>
        </p:nvCxnSpPr>
        <p:spPr>
          <a:xfrm flipV="1">
            <a:off x="5375920" y="5225233"/>
            <a:ext cx="2016224" cy="27857"/>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BFA67944-96C3-8C48-8F4D-1CD760919879}"/>
              </a:ext>
            </a:extLst>
          </p:cNvPr>
          <p:cNvCxnSpPr>
            <a:cxnSpLocks/>
            <a:stCxn id="9" idx="0"/>
          </p:cNvCxnSpPr>
          <p:nvPr/>
        </p:nvCxnSpPr>
        <p:spPr>
          <a:xfrm flipH="1" flipV="1">
            <a:off x="7256826" y="2842534"/>
            <a:ext cx="1539474" cy="1734626"/>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grpSp>
        <p:nvGrpSpPr>
          <p:cNvPr id="39" name="Group 38">
            <a:extLst>
              <a:ext uri="{FF2B5EF4-FFF2-40B4-BE49-F238E27FC236}">
                <a16:creationId xmlns:a16="http://schemas.microsoft.com/office/drawing/2014/main" id="{A8B48951-791E-AA44-A04E-097AE7B3BE58}"/>
              </a:ext>
            </a:extLst>
          </p:cNvPr>
          <p:cNvGrpSpPr/>
          <p:nvPr/>
        </p:nvGrpSpPr>
        <p:grpSpPr>
          <a:xfrm>
            <a:off x="4130818" y="1947858"/>
            <a:ext cx="586408" cy="769441"/>
            <a:chOff x="383232" y="4797290"/>
            <a:chExt cx="586408" cy="769441"/>
          </a:xfrm>
        </p:grpSpPr>
        <p:sp>
          <p:nvSpPr>
            <p:cNvPr id="40" name="文字方塊 14">
              <a:extLst>
                <a:ext uri="{FF2B5EF4-FFF2-40B4-BE49-F238E27FC236}">
                  <a16:creationId xmlns:a16="http://schemas.microsoft.com/office/drawing/2014/main" id="{0130F48C-E365-C44E-8449-CA365E3EF1ED}"/>
                </a:ext>
              </a:extLst>
            </p:cNvPr>
            <p:cNvSpPr txBox="1"/>
            <p:nvPr/>
          </p:nvSpPr>
          <p:spPr>
            <a:xfrm>
              <a:off x="427009" y="4797290"/>
              <a:ext cx="470000" cy="769441"/>
            </a:xfrm>
            <a:prstGeom prst="rect">
              <a:avLst/>
            </a:prstGeom>
            <a:noFill/>
          </p:spPr>
          <p:txBody>
            <a:bodyPr wrap="none" rtlCol="0">
              <a:spAutoFit/>
            </a:bodyPr>
            <a:lstStyle/>
            <a:p>
              <a:r>
                <a:rPr lang="en-US" altLang="zh-TW" sz="4400" b="1" dirty="0">
                  <a:solidFill>
                    <a:srgbClr val="FF0000"/>
                  </a:solidFill>
                </a:rPr>
                <a:t>1</a:t>
              </a:r>
              <a:endParaRPr lang="zh-TW" altLang="en-US" sz="4400" b="1" dirty="0">
                <a:solidFill>
                  <a:srgbClr val="FF0000"/>
                </a:solidFill>
              </a:endParaRPr>
            </a:p>
          </p:txBody>
        </p:sp>
        <p:sp>
          <p:nvSpPr>
            <p:cNvPr id="41" name="Oval 40">
              <a:extLst>
                <a:ext uri="{FF2B5EF4-FFF2-40B4-BE49-F238E27FC236}">
                  <a16:creationId xmlns:a16="http://schemas.microsoft.com/office/drawing/2014/main" id="{C6E94A96-BCC7-0143-B15F-A7326F670552}"/>
                </a:ext>
              </a:extLst>
            </p:cNvPr>
            <p:cNvSpPr/>
            <p:nvPr/>
          </p:nvSpPr>
          <p:spPr>
            <a:xfrm>
              <a:off x="383232" y="4889093"/>
              <a:ext cx="586408" cy="58583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8203199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26FE07-1693-614F-9C3E-80473132B9CB}"/>
              </a:ext>
            </a:extLst>
          </p:cNvPr>
          <p:cNvSpPr>
            <a:spLocks noGrp="1"/>
          </p:cNvSpPr>
          <p:nvPr>
            <p:ph idx="1"/>
          </p:nvPr>
        </p:nvSpPr>
        <p:spPr>
          <a:xfrm>
            <a:off x="887506" y="1196753"/>
            <a:ext cx="10381130" cy="5323111"/>
          </a:xfrm>
        </p:spPr>
        <p:txBody>
          <a:bodyPr/>
          <a:lstStyle/>
          <a:p>
            <a:r>
              <a:rPr lang="en-US" sz="2400" dirty="0"/>
              <a:t>The starting point for product development is a </a:t>
            </a:r>
            <a:r>
              <a:rPr lang="en-US" sz="2400" dirty="0">
                <a:solidFill>
                  <a:srgbClr val="C00000"/>
                </a:solidFill>
              </a:rPr>
              <a:t>business opportunit</a:t>
            </a:r>
            <a:r>
              <a:rPr lang="en-US" sz="2400" dirty="0"/>
              <a:t>y that is identified by individuals or a company. </a:t>
            </a:r>
            <a:br>
              <a:rPr lang="en-US" sz="2400" dirty="0"/>
            </a:br>
            <a:r>
              <a:rPr lang="en-US" sz="2400" dirty="0"/>
              <a:t>They develop a software product to take advantage of this opportunity and sell this to customers.</a:t>
            </a:r>
          </a:p>
          <a:p>
            <a:r>
              <a:rPr lang="en-US" sz="2400" dirty="0"/>
              <a:t>The company who identified the opportunity </a:t>
            </a:r>
            <a:r>
              <a:rPr lang="en-US" sz="2400" dirty="0">
                <a:solidFill>
                  <a:srgbClr val="C00000"/>
                </a:solidFill>
              </a:rPr>
              <a:t>design and implement a set of software features</a:t>
            </a:r>
            <a:r>
              <a:rPr lang="en-US" sz="2400" dirty="0"/>
              <a:t> that realize the opportunity and that will be useful to customers.</a:t>
            </a:r>
          </a:p>
          <a:p>
            <a:r>
              <a:rPr lang="en-US" sz="2400" dirty="0"/>
              <a:t>The software development company are responsible for deciding on the development timescale, what features to include and when the product should change. </a:t>
            </a:r>
          </a:p>
          <a:p>
            <a:r>
              <a:rPr lang="en-US" sz="2400" dirty="0"/>
              <a:t>Rapid delivery of software products is essential to capture the market for that type of product.</a:t>
            </a:r>
          </a:p>
          <a:p>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67B6087E-3355-9840-A4CA-25B4103FE5E5}"/>
              </a:ext>
            </a:extLst>
          </p:cNvPr>
          <p:cNvSpPr>
            <a:spLocks noGrp="1"/>
          </p:cNvSpPr>
          <p:nvPr>
            <p:ph type="sldNum" sz="quarter" idx="12"/>
          </p:nvPr>
        </p:nvSpPr>
        <p:spPr/>
        <p:txBody>
          <a:bodyPr/>
          <a:lstStyle/>
          <a:p>
            <a:pPr>
              <a:defRPr/>
            </a:pPr>
            <a:fld id="{E78C9E75-97FD-45D9-8ED3-955348887BB1}" type="slidenum">
              <a:rPr lang="zh-TW" altLang="en-US" smtClean="0"/>
              <a:pPr>
                <a:defRPr/>
              </a:pPr>
              <a:t>76</a:t>
            </a:fld>
            <a:endParaRPr lang="zh-TW" altLang="en-US"/>
          </a:p>
        </p:txBody>
      </p:sp>
      <p:sp>
        <p:nvSpPr>
          <p:cNvPr id="5" name="Footer Placeholder 4">
            <a:extLst>
              <a:ext uri="{FF2B5EF4-FFF2-40B4-BE49-F238E27FC236}">
                <a16:creationId xmlns:a16="http://schemas.microsoft.com/office/drawing/2014/main" id="{8B30DE0F-BFC0-5548-9B57-AA1975EAC0F3}"/>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Title 1">
            <a:extLst>
              <a:ext uri="{FF2B5EF4-FFF2-40B4-BE49-F238E27FC236}">
                <a16:creationId xmlns:a16="http://schemas.microsoft.com/office/drawing/2014/main" id="{3C2E55F6-EB5D-364E-9B8B-E46AA9288DCE}"/>
              </a:ext>
            </a:extLst>
          </p:cNvPr>
          <p:cNvSpPr>
            <a:spLocks noGrp="1"/>
          </p:cNvSpPr>
          <p:nvPr>
            <p:ph type="title"/>
          </p:nvPr>
        </p:nvSpPr>
        <p:spPr>
          <a:xfrm>
            <a:off x="2013450" y="260648"/>
            <a:ext cx="8229600" cy="792088"/>
          </a:xfrm>
        </p:spPr>
        <p:txBody>
          <a:bodyPr>
            <a:normAutofit fontScale="90000"/>
          </a:bodyPr>
          <a:lstStyle/>
          <a:p>
            <a:r>
              <a:rPr lang="en-US" dirty="0">
                <a:solidFill>
                  <a:srgbClr val="C00000"/>
                </a:solidFill>
              </a:rPr>
              <a:t>Product</a:t>
            </a:r>
            <a:r>
              <a:rPr lang="en-US" dirty="0">
                <a:solidFill>
                  <a:schemeClr val="tx2"/>
                </a:solidFill>
              </a:rPr>
              <a:t> </a:t>
            </a:r>
            <a:r>
              <a:rPr lang="en-US" dirty="0">
                <a:solidFill>
                  <a:schemeClr val="accent1"/>
                </a:solidFill>
              </a:rPr>
              <a:t>software engineering</a:t>
            </a:r>
          </a:p>
        </p:txBody>
      </p:sp>
    </p:spTree>
    <p:extLst>
      <p:ext uri="{BB962C8B-B14F-4D97-AF65-F5344CB8AC3E}">
        <p14:creationId xmlns:p14="http://schemas.microsoft.com/office/powerpoint/2010/main" val="86215312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02208-C373-3B47-8ED9-C3C2034114B9}"/>
              </a:ext>
            </a:extLst>
          </p:cNvPr>
          <p:cNvSpPr>
            <a:spLocks noGrp="1"/>
          </p:cNvSpPr>
          <p:nvPr>
            <p:ph type="title"/>
          </p:nvPr>
        </p:nvSpPr>
        <p:spPr/>
        <p:txBody>
          <a:bodyPr/>
          <a:lstStyle/>
          <a:p>
            <a:r>
              <a:rPr lang="en-US" dirty="0">
                <a:solidFill>
                  <a:schemeClr val="accent1"/>
                </a:solidFill>
              </a:rPr>
              <a:t>Software product line</a:t>
            </a:r>
          </a:p>
        </p:txBody>
      </p:sp>
      <p:sp>
        <p:nvSpPr>
          <p:cNvPr id="3" name="Content Placeholder 2">
            <a:extLst>
              <a:ext uri="{FF2B5EF4-FFF2-40B4-BE49-F238E27FC236}">
                <a16:creationId xmlns:a16="http://schemas.microsoft.com/office/drawing/2014/main" id="{97F061AC-7EBA-334C-9C4F-4ADCDEABD7FA}"/>
              </a:ext>
            </a:extLst>
          </p:cNvPr>
          <p:cNvSpPr>
            <a:spLocks noGrp="1"/>
          </p:cNvSpPr>
          <p:nvPr>
            <p:ph idx="1"/>
          </p:nvPr>
        </p:nvSpPr>
        <p:spPr/>
        <p:txBody>
          <a:bodyPr/>
          <a:lstStyle/>
          <a:p>
            <a:r>
              <a:rPr lang="en-US" dirty="0"/>
              <a:t>A set of software products that share a common core. </a:t>
            </a:r>
          </a:p>
          <a:p>
            <a:r>
              <a:rPr lang="en-US" dirty="0"/>
              <a:t>Each member of the product line includes customer-specific adaptations and additions.</a:t>
            </a:r>
          </a:p>
          <a:p>
            <a:r>
              <a:rPr lang="en-US" dirty="0"/>
              <a:t>Software product lines may be used to implement a custom system for a customer with specific needs that can’t be met by a generic product. </a:t>
            </a:r>
          </a:p>
          <a:p>
            <a:endParaRPr lang="en-US" dirty="0"/>
          </a:p>
        </p:txBody>
      </p:sp>
      <p:sp>
        <p:nvSpPr>
          <p:cNvPr id="4" name="Slide Number Placeholder 3">
            <a:extLst>
              <a:ext uri="{FF2B5EF4-FFF2-40B4-BE49-F238E27FC236}">
                <a16:creationId xmlns:a16="http://schemas.microsoft.com/office/drawing/2014/main" id="{FA342E0F-91EA-2E4B-AB0F-EEBD1F0E0DBB}"/>
              </a:ext>
            </a:extLst>
          </p:cNvPr>
          <p:cNvSpPr>
            <a:spLocks noGrp="1"/>
          </p:cNvSpPr>
          <p:nvPr>
            <p:ph type="sldNum" sz="quarter" idx="12"/>
          </p:nvPr>
        </p:nvSpPr>
        <p:spPr/>
        <p:txBody>
          <a:bodyPr/>
          <a:lstStyle/>
          <a:p>
            <a:pPr>
              <a:defRPr/>
            </a:pPr>
            <a:fld id="{E78C9E75-97FD-45D9-8ED3-955348887BB1}" type="slidenum">
              <a:rPr lang="zh-TW" altLang="en-US" smtClean="0"/>
              <a:pPr>
                <a:defRPr/>
              </a:pPr>
              <a:t>77</a:t>
            </a:fld>
            <a:endParaRPr lang="zh-TW" altLang="en-US"/>
          </a:p>
        </p:txBody>
      </p:sp>
      <p:sp>
        <p:nvSpPr>
          <p:cNvPr id="5" name="Footer Placeholder 4">
            <a:extLst>
              <a:ext uri="{FF2B5EF4-FFF2-40B4-BE49-F238E27FC236}">
                <a16:creationId xmlns:a16="http://schemas.microsoft.com/office/drawing/2014/main" id="{94E407D5-D3DB-FD4F-AD11-944C0C5434E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57046032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71737-28E5-2348-923B-F121F363AD4B}"/>
              </a:ext>
            </a:extLst>
          </p:cNvPr>
          <p:cNvSpPr>
            <a:spLocks noGrp="1"/>
          </p:cNvSpPr>
          <p:nvPr>
            <p:ph type="title"/>
          </p:nvPr>
        </p:nvSpPr>
        <p:spPr>
          <a:xfrm>
            <a:off x="534389" y="135104"/>
            <a:ext cx="11222181" cy="1133657"/>
          </a:xfrm>
        </p:spPr>
        <p:txBody>
          <a:bodyPr/>
          <a:lstStyle/>
          <a:p>
            <a:r>
              <a:rPr lang="en-US" dirty="0">
                <a:solidFill>
                  <a:schemeClr val="accent1"/>
                </a:solidFill>
              </a:rPr>
              <a:t>Platform</a:t>
            </a:r>
          </a:p>
        </p:txBody>
      </p:sp>
      <p:sp>
        <p:nvSpPr>
          <p:cNvPr id="3" name="Content Placeholder 2">
            <a:extLst>
              <a:ext uri="{FF2B5EF4-FFF2-40B4-BE49-F238E27FC236}">
                <a16:creationId xmlns:a16="http://schemas.microsoft.com/office/drawing/2014/main" id="{CE71BDFE-67A3-8F44-AB60-479A7349D0AA}"/>
              </a:ext>
            </a:extLst>
          </p:cNvPr>
          <p:cNvSpPr>
            <a:spLocks noGrp="1"/>
          </p:cNvSpPr>
          <p:nvPr>
            <p:ph idx="1"/>
          </p:nvPr>
        </p:nvSpPr>
        <p:spPr>
          <a:xfrm>
            <a:off x="825909" y="1268761"/>
            <a:ext cx="10618839" cy="5251103"/>
          </a:xfrm>
        </p:spPr>
        <p:txBody>
          <a:bodyPr>
            <a:normAutofit/>
          </a:bodyPr>
          <a:lstStyle/>
          <a:p>
            <a:r>
              <a:rPr lang="en-US" dirty="0"/>
              <a:t>A software (or software + hardware) product that includes functionality so that new applications can be built on it. </a:t>
            </a:r>
          </a:p>
          <a:p>
            <a:r>
              <a:rPr lang="en-US" dirty="0"/>
              <a:t>An example of a platform that you probably use is Facebook. </a:t>
            </a:r>
          </a:p>
          <a:p>
            <a:r>
              <a:rPr lang="en-US" dirty="0"/>
              <a:t>It provides an extensive set of product functionality but also provides support for  creating ‘Facebook apps’.  </a:t>
            </a:r>
          </a:p>
          <a:p>
            <a:r>
              <a:rPr lang="en-US" dirty="0"/>
              <a:t>These add new features that may be used by a business or a Facebook interest group.</a:t>
            </a:r>
          </a:p>
        </p:txBody>
      </p:sp>
      <p:sp>
        <p:nvSpPr>
          <p:cNvPr id="4" name="Slide Number Placeholder 3">
            <a:extLst>
              <a:ext uri="{FF2B5EF4-FFF2-40B4-BE49-F238E27FC236}">
                <a16:creationId xmlns:a16="http://schemas.microsoft.com/office/drawing/2014/main" id="{70BA74BC-BA02-0B41-82C9-8E7AC333F695}"/>
              </a:ext>
            </a:extLst>
          </p:cNvPr>
          <p:cNvSpPr>
            <a:spLocks noGrp="1"/>
          </p:cNvSpPr>
          <p:nvPr>
            <p:ph type="sldNum" sz="quarter" idx="12"/>
          </p:nvPr>
        </p:nvSpPr>
        <p:spPr/>
        <p:txBody>
          <a:bodyPr/>
          <a:lstStyle/>
          <a:p>
            <a:pPr>
              <a:defRPr/>
            </a:pPr>
            <a:fld id="{E78C9E75-97FD-45D9-8ED3-955348887BB1}" type="slidenum">
              <a:rPr lang="zh-TW" altLang="en-US" smtClean="0"/>
              <a:pPr>
                <a:defRPr/>
              </a:pPr>
              <a:t>78</a:t>
            </a:fld>
            <a:endParaRPr lang="zh-TW" altLang="en-US"/>
          </a:p>
        </p:txBody>
      </p:sp>
      <p:sp>
        <p:nvSpPr>
          <p:cNvPr id="5" name="Footer Placeholder 4">
            <a:extLst>
              <a:ext uri="{FF2B5EF4-FFF2-40B4-BE49-F238E27FC236}">
                <a16:creationId xmlns:a16="http://schemas.microsoft.com/office/drawing/2014/main" id="{D64B7B76-78C4-5F4E-A690-6B60790B832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50287340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260648"/>
            <a:ext cx="8229600" cy="792088"/>
          </a:xfrm>
        </p:spPr>
        <p:txBody>
          <a:bodyPr>
            <a:normAutofit fontScale="90000"/>
          </a:bodyPr>
          <a:lstStyle/>
          <a:p>
            <a:r>
              <a:rPr lang="en-US" dirty="0">
                <a:solidFill>
                  <a:schemeClr val="accent1"/>
                </a:solidFill>
              </a:rPr>
              <a:t>Software execution models</a:t>
            </a:r>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cxnSp>
        <p:nvCxnSpPr>
          <p:cNvPr id="28" name="Straight Arrow Connector 27">
            <a:extLst>
              <a:ext uri="{FF2B5EF4-FFF2-40B4-BE49-F238E27FC236}">
                <a16:creationId xmlns:a16="http://schemas.microsoft.com/office/drawing/2014/main" id="{BFA67944-96C3-8C48-8F4D-1CD760919879}"/>
              </a:ext>
            </a:extLst>
          </p:cNvPr>
          <p:cNvCxnSpPr>
            <a:cxnSpLocks/>
            <a:stCxn id="27" idx="0"/>
            <a:endCxn id="22" idx="2"/>
          </p:cNvCxnSpPr>
          <p:nvPr/>
        </p:nvCxnSpPr>
        <p:spPr>
          <a:xfrm flipV="1">
            <a:off x="3215680" y="3741938"/>
            <a:ext cx="0" cy="911198"/>
          </a:xfrm>
          <a:prstGeom prst="straightConnector1">
            <a:avLst/>
          </a:prstGeom>
          <a:ln w="101600">
            <a:solidFill>
              <a:schemeClr val="bg1">
                <a:lumMod val="65000"/>
              </a:schemeClr>
            </a:solidFill>
            <a:tailEnd type="stealth" w="med" len="med"/>
          </a:ln>
        </p:spPr>
        <p:style>
          <a:lnRef idx="1">
            <a:schemeClr val="accent1"/>
          </a:lnRef>
          <a:fillRef idx="0">
            <a:schemeClr val="accent1"/>
          </a:fillRef>
          <a:effectRef idx="0">
            <a:schemeClr val="accent1"/>
          </a:effectRef>
          <a:fontRef idx="minor">
            <a:schemeClr val="tx1"/>
          </a:fontRef>
        </p:style>
      </p:cxnSp>
      <p:sp>
        <p:nvSpPr>
          <p:cNvPr id="22" name="Rounded Rectangle 21">
            <a:extLst>
              <a:ext uri="{FF2B5EF4-FFF2-40B4-BE49-F238E27FC236}">
                <a16:creationId xmlns:a16="http://schemas.microsoft.com/office/drawing/2014/main" id="{96B7BEBA-5FA2-274A-9D33-90033C6A80CE}"/>
              </a:ext>
            </a:extLst>
          </p:cNvPr>
          <p:cNvSpPr>
            <a:spLocks noChangeArrowheads="1"/>
          </p:cNvSpPr>
          <p:nvPr/>
        </p:nvSpPr>
        <p:spPr bwMode="auto">
          <a:xfrm>
            <a:off x="2090566" y="249289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Product functionality</a:t>
            </a:r>
          </a:p>
          <a:p>
            <a:pPr algn="ctr">
              <a:defRPr/>
            </a:pPr>
            <a:r>
              <a:rPr lang="en-US" sz="1700" dirty="0"/>
              <a:t>User data</a:t>
            </a:r>
          </a:p>
        </p:txBody>
      </p:sp>
      <p:sp>
        <p:nvSpPr>
          <p:cNvPr id="23" name="TextBox 22">
            <a:extLst>
              <a:ext uri="{FF2B5EF4-FFF2-40B4-BE49-F238E27FC236}">
                <a16:creationId xmlns:a16="http://schemas.microsoft.com/office/drawing/2014/main" id="{95B624DE-0DC6-9A41-830F-8FAEFCEFE2B3}"/>
              </a:ext>
            </a:extLst>
          </p:cNvPr>
          <p:cNvSpPr txBox="1"/>
          <p:nvPr/>
        </p:nvSpPr>
        <p:spPr>
          <a:xfrm>
            <a:off x="1910546" y="1689397"/>
            <a:ext cx="2610268" cy="400110"/>
          </a:xfrm>
          <a:prstGeom prst="rect">
            <a:avLst/>
          </a:prstGeom>
          <a:noFill/>
        </p:spPr>
        <p:txBody>
          <a:bodyPr wrap="square" rtlCol="0">
            <a:spAutoFit/>
          </a:bodyPr>
          <a:lstStyle/>
          <a:p>
            <a:pPr algn="ctr"/>
            <a:r>
              <a:rPr lang="en-US" sz="2000" b="1" dirty="0">
                <a:solidFill>
                  <a:schemeClr val="tx2"/>
                </a:solidFill>
              </a:rPr>
              <a:t>Stand-alone execution</a:t>
            </a:r>
          </a:p>
        </p:txBody>
      </p:sp>
      <p:sp>
        <p:nvSpPr>
          <p:cNvPr id="25" name="TextBox 24">
            <a:extLst>
              <a:ext uri="{FF2B5EF4-FFF2-40B4-BE49-F238E27FC236}">
                <a16:creationId xmlns:a16="http://schemas.microsoft.com/office/drawing/2014/main" id="{2B16FF25-D41B-FA4C-88FF-14E9F79668A9}"/>
              </a:ext>
            </a:extLst>
          </p:cNvPr>
          <p:cNvSpPr txBox="1"/>
          <p:nvPr/>
        </p:nvSpPr>
        <p:spPr>
          <a:xfrm>
            <a:off x="4792997" y="1689397"/>
            <a:ext cx="2610268" cy="400110"/>
          </a:xfrm>
          <a:prstGeom prst="rect">
            <a:avLst/>
          </a:prstGeom>
          <a:noFill/>
        </p:spPr>
        <p:txBody>
          <a:bodyPr wrap="square" rtlCol="0">
            <a:spAutoFit/>
          </a:bodyPr>
          <a:lstStyle/>
          <a:p>
            <a:pPr algn="ctr"/>
            <a:r>
              <a:rPr lang="en-US" sz="2000" b="1" dirty="0">
                <a:solidFill>
                  <a:schemeClr val="tx2"/>
                </a:solidFill>
              </a:rPr>
              <a:t>Hybrid execution</a:t>
            </a:r>
          </a:p>
        </p:txBody>
      </p:sp>
      <p:sp>
        <p:nvSpPr>
          <p:cNvPr id="27" name="Rounded Rectangle 26">
            <a:extLst>
              <a:ext uri="{FF2B5EF4-FFF2-40B4-BE49-F238E27FC236}">
                <a16:creationId xmlns:a16="http://schemas.microsoft.com/office/drawing/2014/main" id="{3E8A027A-9A9D-144C-BDEB-776149CD077E}"/>
              </a:ext>
            </a:extLst>
          </p:cNvPr>
          <p:cNvSpPr>
            <a:spLocks noChangeArrowheads="1"/>
          </p:cNvSpPr>
          <p:nvPr/>
        </p:nvSpPr>
        <p:spPr bwMode="auto">
          <a:xfrm>
            <a:off x="2090566" y="4653136"/>
            <a:ext cx="2250228" cy="1249042"/>
          </a:xfrm>
          <a:prstGeom prst="roundRect">
            <a:avLst>
              <a:gd name="adj" fmla="val 23989"/>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updates</a:t>
            </a:r>
          </a:p>
        </p:txBody>
      </p:sp>
      <p:sp>
        <p:nvSpPr>
          <p:cNvPr id="32" name="TextBox 31">
            <a:extLst>
              <a:ext uri="{FF2B5EF4-FFF2-40B4-BE49-F238E27FC236}">
                <a16:creationId xmlns:a16="http://schemas.microsoft.com/office/drawing/2014/main" id="{8C2ABC9C-040D-A647-A1B7-282891201F44}"/>
              </a:ext>
            </a:extLst>
          </p:cNvPr>
          <p:cNvSpPr txBox="1"/>
          <p:nvPr/>
        </p:nvSpPr>
        <p:spPr>
          <a:xfrm>
            <a:off x="1910546" y="2115348"/>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3" name="TextBox 32">
            <a:extLst>
              <a:ext uri="{FF2B5EF4-FFF2-40B4-BE49-F238E27FC236}">
                <a16:creationId xmlns:a16="http://schemas.microsoft.com/office/drawing/2014/main" id="{1998508C-ACBB-F24A-8FE3-ED48166B1B6F}"/>
              </a:ext>
            </a:extLst>
          </p:cNvPr>
          <p:cNvSpPr txBox="1"/>
          <p:nvPr/>
        </p:nvSpPr>
        <p:spPr>
          <a:xfrm>
            <a:off x="1910546" y="6021289"/>
            <a:ext cx="2610268" cy="353943"/>
          </a:xfrm>
          <a:prstGeom prst="rect">
            <a:avLst/>
          </a:prstGeom>
          <a:noFill/>
        </p:spPr>
        <p:txBody>
          <a:bodyPr wrap="square" rtlCol="0">
            <a:spAutoFit/>
          </a:bodyPr>
          <a:lstStyle/>
          <a:p>
            <a:pPr algn="ctr"/>
            <a:r>
              <a:rPr lang="en-US" sz="1700" dirty="0">
                <a:solidFill>
                  <a:schemeClr val="tx2"/>
                </a:solidFill>
              </a:rPr>
              <a:t>Vendor’s servers</a:t>
            </a:r>
          </a:p>
        </p:txBody>
      </p:sp>
      <p:cxnSp>
        <p:nvCxnSpPr>
          <p:cNvPr id="34" name="Straight Arrow Connector 33">
            <a:extLst>
              <a:ext uri="{FF2B5EF4-FFF2-40B4-BE49-F238E27FC236}">
                <a16:creationId xmlns:a16="http://schemas.microsoft.com/office/drawing/2014/main" id="{E4A3F47E-3AF0-E043-B857-DD59F9954BD6}"/>
              </a:ext>
            </a:extLst>
          </p:cNvPr>
          <p:cNvCxnSpPr>
            <a:cxnSpLocks/>
          </p:cNvCxnSpPr>
          <p:nvPr/>
        </p:nvCxnSpPr>
        <p:spPr>
          <a:xfrm flipV="1">
            <a:off x="6098131" y="3748035"/>
            <a:ext cx="0"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5" name="Rounded Rectangle 34">
            <a:extLst>
              <a:ext uri="{FF2B5EF4-FFF2-40B4-BE49-F238E27FC236}">
                <a16:creationId xmlns:a16="http://schemas.microsoft.com/office/drawing/2014/main" id="{3F8EEA15-4DAF-654B-91D2-55198A014FF8}"/>
              </a:ext>
            </a:extLst>
          </p:cNvPr>
          <p:cNvSpPr>
            <a:spLocks noChangeArrowheads="1"/>
          </p:cNvSpPr>
          <p:nvPr/>
        </p:nvSpPr>
        <p:spPr bwMode="auto">
          <a:xfrm>
            <a:off x="4973017" y="249899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Partial functionality</a:t>
            </a:r>
          </a:p>
          <a:p>
            <a:pPr algn="ctr">
              <a:defRPr/>
            </a:pPr>
            <a:r>
              <a:rPr lang="en-US" sz="1700" dirty="0"/>
              <a:t>User data</a:t>
            </a:r>
          </a:p>
        </p:txBody>
      </p:sp>
      <p:sp>
        <p:nvSpPr>
          <p:cNvPr id="36" name="Rounded Rectangle 35">
            <a:extLst>
              <a:ext uri="{FF2B5EF4-FFF2-40B4-BE49-F238E27FC236}">
                <a16:creationId xmlns:a16="http://schemas.microsoft.com/office/drawing/2014/main" id="{05664AD5-DF95-0C42-B2E7-21FF6B658394}"/>
              </a:ext>
            </a:extLst>
          </p:cNvPr>
          <p:cNvSpPr>
            <a:spLocks noChangeArrowheads="1"/>
          </p:cNvSpPr>
          <p:nvPr/>
        </p:nvSpPr>
        <p:spPr bwMode="auto">
          <a:xfrm>
            <a:off x="4973017" y="4659233"/>
            <a:ext cx="2250228" cy="1249042"/>
          </a:xfrm>
          <a:prstGeom prst="roundRect">
            <a:avLst>
              <a:gd name="adj" fmla="val 23989"/>
            </a:avLst>
          </a:prstGeom>
          <a:solidFill>
            <a:schemeClr val="accent5">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Additional functionality</a:t>
            </a:r>
          </a:p>
          <a:p>
            <a:pPr algn="ctr">
              <a:defRPr/>
            </a:pPr>
            <a:r>
              <a:rPr lang="en-US" sz="1700" dirty="0"/>
              <a:t>User data backups</a:t>
            </a:r>
          </a:p>
          <a:p>
            <a:pPr algn="ctr">
              <a:defRPr/>
            </a:pPr>
            <a:r>
              <a:rPr lang="en-US" sz="1700" dirty="0"/>
              <a:t>Product updates</a:t>
            </a:r>
          </a:p>
        </p:txBody>
      </p:sp>
      <p:sp>
        <p:nvSpPr>
          <p:cNvPr id="37" name="TextBox 36">
            <a:extLst>
              <a:ext uri="{FF2B5EF4-FFF2-40B4-BE49-F238E27FC236}">
                <a16:creationId xmlns:a16="http://schemas.microsoft.com/office/drawing/2014/main" id="{CA2AFEFC-9081-A943-B9E5-F3D49D77E0D7}"/>
              </a:ext>
            </a:extLst>
          </p:cNvPr>
          <p:cNvSpPr txBox="1"/>
          <p:nvPr/>
        </p:nvSpPr>
        <p:spPr>
          <a:xfrm>
            <a:off x="4792997" y="2121445"/>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38" name="TextBox 37">
            <a:extLst>
              <a:ext uri="{FF2B5EF4-FFF2-40B4-BE49-F238E27FC236}">
                <a16:creationId xmlns:a16="http://schemas.microsoft.com/office/drawing/2014/main" id="{09CA7BAC-80D7-E84B-9AAC-2C4EDDE6B4F5}"/>
              </a:ext>
            </a:extLst>
          </p:cNvPr>
          <p:cNvSpPr txBox="1"/>
          <p:nvPr/>
        </p:nvSpPr>
        <p:spPr>
          <a:xfrm>
            <a:off x="4792997" y="6027386"/>
            <a:ext cx="2610268" cy="353943"/>
          </a:xfrm>
          <a:prstGeom prst="rect">
            <a:avLst/>
          </a:prstGeom>
          <a:noFill/>
        </p:spPr>
        <p:txBody>
          <a:bodyPr wrap="square" rtlCol="0">
            <a:spAutoFit/>
          </a:bodyPr>
          <a:lstStyle/>
          <a:p>
            <a:pPr algn="ctr"/>
            <a:r>
              <a:rPr lang="en-US" sz="1700" dirty="0">
                <a:solidFill>
                  <a:schemeClr val="tx2"/>
                </a:solidFill>
              </a:rPr>
              <a:t>Vendor’s servers</a:t>
            </a:r>
          </a:p>
        </p:txBody>
      </p:sp>
      <p:sp>
        <p:nvSpPr>
          <p:cNvPr id="42" name="TextBox 41">
            <a:extLst>
              <a:ext uri="{FF2B5EF4-FFF2-40B4-BE49-F238E27FC236}">
                <a16:creationId xmlns:a16="http://schemas.microsoft.com/office/drawing/2014/main" id="{EA154760-DC1B-2747-9A97-1826A8714C05}"/>
              </a:ext>
            </a:extLst>
          </p:cNvPr>
          <p:cNvSpPr txBox="1"/>
          <p:nvPr/>
        </p:nvSpPr>
        <p:spPr>
          <a:xfrm>
            <a:off x="7608168" y="1706906"/>
            <a:ext cx="2610268" cy="400110"/>
          </a:xfrm>
          <a:prstGeom prst="rect">
            <a:avLst/>
          </a:prstGeom>
          <a:noFill/>
        </p:spPr>
        <p:txBody>
          <a:bodyPr wrap="square" rtlCol="0">
            <a:spAutoFit/>
          </a:bodyPr>
          <a:lstStyle/>
          <a:p>
            <a:pPr algn="ctr"/>
            <a:r>
              <a:rPr lang="en-US" sz="2000" b="1" dirty="0">
                <a:solidFill>
                  <a:srgbClr val="C00000"/>
                </a:solidFill>
              </a:rPr>
              <a:t>Software as a service</a:t>
            </a:r>
          </a:p>
        </p:txBody>
      </p:sp>
      <p:cxnSp>
        <p:nvCxnSpPr>
          <p:cNvPr id="43" name="Straight Arrow Connector 42">
            <a:extLst>
              <a:ext uri="{FF2B5EF4-FFF2-40B4-BE49-F238E27FC236}">
                <a16:creationId xmlns:a16="http://schemas.microsoft.com/office/drawing/2014/main" id="{FF74CDA3-82A9-424E-B2AC-645CEF704FEC}"/>
              </a:ext>
            </a:extLst>
          </p:cNvPr>
          <p:cNvCxnSpPr>
            <a:cxnSpLocks/>
            <a:stCxn id="45" idx="0"/>
          </p:cNvCxnSpPr>
          <p:nvPr/>
        </p:nvCxnSpPr>
        <p:spPr>
          <a:xfrm flipH="1" flipV="1">
            <a:off x="8893360" y="3765544"/>
            <a:ext cx="19942" cy="911198"/>
          </a:xfrm>
          <a:prstGeom prst="straightConnector1">
            <a:avLst/>
          </a:prstGeom>
          <a:ln w="1016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44" name="Rounded Rectangle 43">
            <a:extLst>
              <a:ext uri="{FF2B5EF4-FFF2-40B4-BE49-F238E27FC236}">
                <a16:creationId xmlns:a16="http://schemas.microsoft.com/office/drawing/2014/main" id="{AA8F57A4-0AC4-EF4B-8CFC-E62C647B9074}"/>
              </a:ext>
            </a:extLst>
          </p:cNvPr>
          <p:cNvSpPr>
            <a:spLocks noChangeArrowheads="1"/>
          </p:cNvSpPr>
          <p:nvPr/>
        </p:nvSpPr>
        <p:spPr bwMode="auto">
          <a:xfrm>
            <a:off x="7788188" y="251650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User interface </a:t>
            </a:r>
          </a:p>
          <a:p>
            <a:pPr algn="ctr">
              <a:defRPr/>
            </a:pPr>
            <a:r>
              <a:rPr lang="en-US" sz="1700" dirty="0"/>
              <a:t>(browser or app)</a:t>
            </a:r>
          </a:p>
        </p:txBody>
      </p:sp>
      <p:sp>
        <p:nvSpPr>
          <p:cNvPr id="45" name="Rounded Rectangle 44">
            <a:extLst>
              <a:ext uri="{FF2B5EF4-FFF2-40B4-BE49-F238E27FC236}">
                <a16:creationId xmlns:a16="http://schemas.microsoft.com/office/drawing/2014/main" id="{25BC42CC-0223-364D-9264-7DACB71D2F85}"/>
              </a:ext>
            </a:extLst>
          </p:cNvPr>
          <p:cNvSpPr>
            <a:spLocks noChangeArrowheads="1"/>
          </p:cNvSpPr>
          <p:nvPr/>
        </p:nvSpPr>
        <p:spPr bwMode="auto">
          <a:xfrm>
            <a:off x="7788188" y="4676742"/>
            <a:ext cx="2250228" cy="1249042"/>
          </a:xfrm>
          <a:prstGeom prst="roundRect">
            <a:avLst>
              <a:gd name="adj" fmla="val 23989"/>
            </a:avLst>
          </a:prstGeom>
          <a:solidFill>
            <a:srgbClr val="FFC000"/>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700" dirty="0"/>
              <a:t>Product functionality</a:t>
            </a:r>
          </a:p>
          <a:p>
            <a:pPr algn="ctr">
              <a:defRPr/>
            </a:pPr>
            <a:r>
              <a:rPr lang="en-US" sz="1700" dirty="0"/>
              <a:t>User data</a:t>
            </a:r>
          </a:p>
        </p:txBody>
      </p:sp>
      <p:sp>
        <p:nvSpPr>
          <p:cNvPr id="46" name="TextBox 45">
            <a:extLst>
              <a:ext uri="{FF2B5EF4-FFF2-40B4-BE49-F238E27FC236}">
                <a16:creationId xmlns:a16="http://schemas.microsoft.com/office/drawing/2014/main" id="{BA2A361E-A90C-FE4F-B4F3-43410894C2EA}"/>
              </a:ext>
            </a:extLst>
          </p:cNvPr>
          <p:cNvSpPr txBox="1"/>
          <p:nvPr/>
        </p:nvSpPr>
        <p:spPr>
          <a:xfrm>
            <a:off x="7608168" y="2138954"/>
            <a:ext cx="2610268" cy="353943"/>
          </a:xfrm>
          <a:prstGeom prst="rect">
            <a:avLst/>
          </a:prstGeom>
          <a:noFill/>
        </p:spPr>
        <p:txBody>
          <a:bodyPr wrap="square" rtlCol="0">
            <a:spAutoFit/>
          </a:bodyPr>
          <a:lstStyle/>
          <a:p>
            <a:pPr algn="ctr"/>
            <a:r>
              <a:rPr lang="en-US" sz="1700" dirty="0">
                <a:solidFill>
                  <a:schemeClr val="tx2"/>
                </a:solidFill>
              </a:rPr>
              <a:t>User’s computer</a:t>
            </a:r>
          </a:p>
        </p:txBody>
      </p:sp>
      <p:sp>
        <p:nvSpPr>
          <p:cNvPr id="47" name="TextBox 46">
            <a:extLst>
              <a:ext uri="{FF2B5EF4-FFF2-40B4-BE49-F238E27FC236}">
                <a16:creationId xmlns:a16="http://schemas.microsoft.com/office/drawing/2014/main" id="{C1A9FF29-70D0-6143-BC8F-21E0B8C2CD3D}"/>
              </a:ext>
            </a:extLst>
          </p:cNvPr>
          <p:cNvSpPr txBox="1"/>
          <p:nvPr/>
        </p:nvSpPr>
        <p:spPr>
          <a:xfrm>
            <a:off x="7608168" y="6044895"/>
            <a:ext cx="2610268" cy="353943"/>
          </a:xfrm>
          <a:prstGeom prst="rect">
            <a:avLst/>
          </a:prstGeom>
          <a:noFill/>
        </p:spPr>
        <p:txBody>
          <a:bodyPr wrap="square" rtlCol="0">
            <a:spAutoFit/>
          </a:bodyPr>
          <a:lstStyle/>
          <a:p>
            <a:pPr algn="ctr"/>
            <a:r>
              <a:rPr lang="en-US" sz="1700" dirty="0">
                <a:solidFill>
                  <a:schemeClr val="tx2"/>
                </a:solidFill>
              </a:rPr>
              <a:t>Vendor’s servers</a:t>
            </a:r>
          </a:p>
        </p:txBody>
      </p:sp>
    </p:spTree>
    <p:extLst>
      <p:ext uri="{BB962C8B-B14F-4D97-AF65-F5344CB8AC3E}">
        <p14:creationId xmlns:p14="http://schemas.microsoft.com/office/powerpoint/2010/main" val="2826600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F8AFC-93E4-0441-9414-37E6419F95E9}"/>
              </a:ext>
            </a:extLst>
          </p:cNvPr>
          <p:cNvSpPr>
            <a:spLocks noGrp="1"/>
          </p:cNvSpPr>
          <p:nvPr>
            <p:ph type="title"/>
          </p:nvPr>
        </p:nvSpPr>
        <p:spPr>
          <a:xfrm>
            <a:off x="1992313" y="14288"/>
            <a:ext cx="8229600" cy="1326480"/>
          </a:xfrm>
        </p:spPr>
        <p:txBody>
          <a:bodyPr>
            <a:normAutofit fontScale="90000"/>
          </a:bodyPr>
          <a:lstStyle/>
          <a:p>
            <a:r>
              <a:rPr lang="en-US" sz="2400" dirty="0"/>
              <a:t>Project Management Institute (2017),</a:t>
            </a:r>
            <a:br>
              <a:rPr lang="en-US" sz="2400" dirty="0"/>
            </a:br>
            <a:r>
              <a:rPr lang="en-US" sz="4000" dirty="0">
                <a:solidFill>
                  <a:srgbClr val="C00000"/>
                </a:solidFill>
              </a:rPr>
              <a:t>Agile Practice Guide</a:t>
            </a:r>
            <a:br>
              <a:rPr lang="en-US" sz="4000" dirty="0">
                <a:solidFill>
                  <a:srgbClr val="C00000"/>
                </a:solidFill>
              </a:rPr>
            </a:br>
            <a:r>
              <a:rPr lang="en-US" sz="2400" dirty="0"/>
              <a:t>PMI</a:t>
            </a:r>
          </a:p>
        </p:txBody>
      </p:sp>
      <p:sp>
        <p:nvSpPr>
          <p:cNvPr id="4" name="Slide Number Placeholder 3">
            <a:extLst>
              <a:ext uri="{FF2B5EF4-FFF2-40B4-BE49-F238E27FC236}">
                <a16:creationId xmlns:a16="http://schemas.microsoft.com/office/drawing/2014/main" id="{BACC1B7E-5518-1D42-B244-481C35C2428F}"/>
              </a:ext>
            </a:extLst>
          </p:cNvPr>
          <p:cNvSpPr>
            <a:spLocks noGrp="1"/>
          </p:cNvSpPr>
          <p:nvPr>
            <p:ph type="sldNum" sz="quarter" idx="12"/>
          </p:nvPr>
        </p:nvSpPr>
        <p:spPr/>
        <p:txBody>
          <a:bodyPr/>
          <a:lstStyle/>
          <a:p>
            <a:pPr>
              <a:defRPr/>
            </a:pPr>
            <a:fld id="{E78C9E75-97FD-45D9-8ED3-955348887BB1}" type="slidenum">
              <a:rPr lang="zh-TW" altLang="en-US" smtClean="0"/>
              <a:pPr>
                <a:defRPr/>
              </a:pPr>
              <a:t>8</a:t>
            </a:fld>
            <a:endParaRPr lang="zh-TW" altLang="en-US"/>
          </a:p>
        </p:txBody>
      </p:sp>
      <p:sp>
        <p:nvSpPr>
          <p:cNvPr id="9" name="Footer Placeholder 4">
            <a:extLst>
              <a:ext uri="{FF2B5EF4-FFF2-40B4-BE49-F238E27FC236}">
                <a16:creationId xmlns:a16="http://schemas.microsoft.com/office/drawing/2014/main" id="{54A9BAF3-8497-EF4E-85AF-31D768953520}"/>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a:t>
            </a:r>
            <a:r>
              <a:rPr lang="en-US" altLang="zh-TW" sz="1000" dirty="0">
                <a:hlinkClick r:id="rId2"/>
              </a:rPr>
              <a:t>https://www.amazon.com/Agile-Practice-Project-Management-Institute/dp/1628251999/</a:t>
            </a:r>
            <a:endParaRPr lang="en-US" altLang="zh-TW" sz="1000" dirty="0"/>
          </a:p>
        </p:txBody>
      </p:sp>
      <p:pic>
        <p:nvPicPr>
          <p:cNvPr id="5" name="Picture 4">
            <a:extLst>
              <a:ext uri="{FF2B5EF4-FFF2-40B4-BE49-F238E27FC236}">
                <a16:creationId xmlns:a16="http://schemas.microsoft.com/office/drawing/2014/main" id="{D436449E-315A-EC45-BB4A-945E2395E1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1161" y="1451625"/>
            <a:ext cx="3949678" cy="5095699"/>
          </a:xfrm>
          <a:prstGeom prst="rect">
            <a:avLst/>
          </a:prstGeom>
        </p:spPr>
      </p:pic>
    </p:spTree>
    <p:extLst>
      <p:ext uri="{BB962C8B-B14F-4D97-AF65-F5344CB8AC3E}">
        <p14:creationId xmlns:p14="http://schemas.microsoft.com/office/powerpoint/2010/main" val="427105588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49971-A6D7-EA40-898F-E387F56757AD}"/>
              </a:ext>
            </a:extLst>
          </p:cNvPr>
          <p:cNvSpPr>
            <a:spLocks noGrp="1"/>
          </p:cNvSpPr>
          <p:nvPr>
            <p:ph type="title"/>
          </p:nvPr>
        </p:nvSpPr>
        <p:spPr>
          <a:xfrm>
            <a:off x="534389" y="135105"/>
            <a:ext cx="11222181" cy="1194046"/>
          </a:xfrm>
        </p:spPr>
        <p:txBody>
          <a:bodyPr/>
          <a:lstStyle/>
          <a:p>
            <a:r>
              <a:rPr lang="en-US" dirty="0">
                <a:solidFill>
                  <a:schemeClr val="accent1"/>
                </a:solidFill>
              </a:rPr>
              <a:t>Software execution models</a:t>
            </a:r>
          </a:p>
        </p:txBody>
      </p:sp>
      <p:sp>
        <p:nvSpPr>
          <p:cNvPr id="3" name="Content Placeholder 2">
            <a:extLst>
              <a:ext uri="{FF2B5EF4-FFF2-40B4-BE49-F238E27FC236}">
                <a16:creationId xmlns:a16="http://schemas.microsoft.com/office/drawing/2014/main" id="{F9FFAECF-1B71-7749-90F9-8F9CD8F969FC}"/>
              </a:ext>
            </a:extLst>
          </p:cNvPr>
          <p:cNvSpPr>
            <a:spLocks noGrp="1"/>
          </p:cNvSpPr>
          <p:nvPr>
            <p:ph idx="1"/>
          </p:nvPr>
        </p:nvSpPr>
        <p:spPr>
          <a:xfrm>
            <a:off x="884903" y="1329150"/>
            <a:ext cx="10772708" cy="5144605"/>
          </a:xfrm>
        </p:spPr>
        <p:txBody>
          <a:bodyPr>
            <a:noAutofit/>
          </a:bodyPr>
          <a:lstStyle/>
          <a:p>
            <a:r>
              <a:rPr lang="en-US" sz="2800" dirty="0"/>
              <a:t>Stand-alone</a:t>
            </a:r>
          </a:p>
          <a:p>
            <a:pPr lvl="1"/>
            <a:r>
              <a:rPr lang="en-US" b="0" dirty="0"/>
              <a:t>The software executes entirely on the customer’s computers.</a:t>
            </a:r>
          </a:p>
          <a:p>
            <a:r>
              <a:rPr lang="en-US" sz="2800" dirty="0"/>
              <a:t>Hybrid</a:t>
            </a:r>
          </a:p>
          <a:p>
            <a:pPr lvl="1"/>
            <a:r>
              <a:rPr lang="en-US" b="0" dirty="0"/>
              <a:t>Part of the software’s functionality is implemented on the customer’s computer but some features are implemented on the product developer’s servers.</a:t>
            </a:r>
          </a:p>
          <a:p>
            <a:r>
              <a:rPr lang="en-US" sz="2800" dirty="0"/>
              <a:t>Software service</a:t>
            </a:r>
          </a:p>
          <a:p>
            <a:pPr lvl="1"/>
            <a:r>
              <a:rPr lang="en-US" b="0" dirty="0"/>
              <a:t>All of the product’s features are implemented on the developer’s servers and the customer accesses these through a browser or a mobile app.</a:t>
            </a:r>
          </a:p>
          <a:p>
            <a:endParaRPr lang="en-US" sz="2800" dirty="0"/>
          </a:p>
          <a:p>
            <a:endParaRPr lang="en-US" sz="2800" dirty="0"/>
          </a:p>
        </p:txBody>
      </p:sp>
      <p:sp>
        <p:nvSpPr>
          <p:cNvPr id="4" name="Slide Number Placeholder 3">
            <a:extLst>
              <a:ext uri="{FF2B5EF4-FFF2-40B4-BE49-F238E27FC236}">
                <a16:creationId xmlns:a16="http://schemas.microsoft.com/office/drawing/2014/main" id="{EACE5E72-D71E-704D-8553-3661169F06E1}"/>
              </a:ext>
            </a:extLst>
          </p:cNvPr>
          <p:cNvSpPr>
            <a:spLocks noGrp="1"/>
          </p:cNvSpPr>
          <p:nvPr>
            <p:ph type="sldNum" sz="quarter" idx="12"/>
          </p:nvPr>
        </p:nvSpPr>
        <p:spPr/>
        <p:txBody>
          <a:bodyPr/>
          <a:lstStyle/>
          <a:p>
            <a:pPr>
              <a:defRPr/>
            </a:pPr>
            <a:fld id="{E78C9E75-97FD-45D9-8ED3-955348887BB1}" type="slidenum">
              <a:rPr lang="zh-TW" altLang="en-US" smtClean="0"/>
              <a:pPr>
                <a:defRPr/>
              </a:pPr>
              <a:t>80</a:t>
            </a:fld>
            <a:endParaRPr lang="zh-TW" altLang="en-US"/>
          </a:p>
        </p:txBody>
      </p:sp>
      <p:sp>
        <p:nvSpPr>
          <p:cNvPr id="5" name="Footer Placeholder 4">
            <a:extLst>
              <a:ext uri="{FF2B5EF4-FFF2-40B4-BE49-F238E27FC236}">
                <a16:creationId xmlns:a16="http://schemas.microsoft.com/office/drawing/2014/main" id="{D8E3D591-D365-7E4C-9726-EBABA9D656E9}"/>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91837798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D1833-78FE-3441-AF81-469C0C603AA6}"/>
              </a:ext>
            </a:extLst>
          </p:cNvPr>
          <p:cNvSpPr>
            <a:spLocks noGrp="1"/>
          </p:cNvSpPr>
          <p:nvPr>
            <p:ph type="title"/>
          </p:nvPr>
        </p:nvSpPr>
        <p:spPr/>
        <p:txBody>
          <a:bodyPr>
            <a:normAutofit fontScale="90000"/>
          </a:bodyPr>
          <a:lstStyle/>
          <a:p>
            <a:r>
              <a:rPr lang="en-US" dirty="0">
                <a:solidFill>
                  <a:schemeClr val="accent1"/>
                </a:solidFill>
              </a:rPr>
              <a:t>Comparable </a:t>
            </a:r>
            <a:br>
              <a:rPr lang="en-US" dirty="0">
                <a:solidFill>
                  <a:schemeClr val="accent1"/>
                </a:solidFill>
              </a:rPr>
            </a:br>
            <a:r>
              <a:rPr lang="en-US" dirty="0">
                <a:solidFill>
                  <a:schemeClr val="accent1"/>
                </a:solidFill>
              </a:rPr>
              <a:t>software development</a:t>
            </a:r>
          </a:p>
        </p:txBody>
      </p:sp>
      <p:sp>
        <p:nvSpPr>
          <p:cNvPr id="3" name="Content Placeholder 2">
            <a:extLst>
              <a:ext uri="{FF2B5EF4-FFF2-40B4-BE49-F238E27FC236}">
                <a16:creationId xmlns:a16="http://schemas.microsoft.com/office/drawing/2014/main" id="{7623B181-07D4-4F4A-B2DB-D8E1DE3527B3}"/>
              </a:ext>
            </a:extLst>
          </p:cNvPr>
          <p:cNvSpPr>
            <a:spLocks noGrp="1"/>
          </p:cNvSpPr>
          <p:nvPr>
            <p:ph idx="1"/>
          </p:nvPr>
        </p:nvSpPr>
        <p:spPr>
          <a:xfrm>
            <a:off x="1002891" y="1600201"/>
            <a:ext cx="10279626" cy="4919663"/>
          </a:xfrm>
        </p:spPr>
        <p:txBody>
          <a:bodyPr>
            <a:normAutofit/>
          </a:bodyPr>
          <a:lstStyle/>
          <a:p>
            <a:r>
              <a:rPr lang="en-US" sz="2400" b="0" dirty="0"/>
              <a:t>The key feature of product development is that there is no external customer that generates requirements and pays for the software. </a:t>
            </a:r>
          </a:p>
          <a:p>
            <a:r>
              <a:rPr lang="en-US" sz="2400" dirty="0"/>
              <a:t>Student projects</a:t>
            </a:r>
          </a:p>
          <a:p>
            <a:pPr lvl="1"/>
            <a:r>
              <a:rPr lang="en-US" sz="2400" b="0" dirty="0"/>
              <a:t>Individuals or student groups develop software as part of their course. Given an assignment, they decide what features to include in the software.</a:t>
            </a:r>
          </a:p>
          <a:p>
            <a:r>
              <a:rPr lang="en-US" sz="2400" dirty="0"/>
              <a:t>Research software</a:t>
            </a:r>
          </a:p>
          <a:p>
            <a:pPr lvl="1"/>
            <a:r>
              <a:rPr lang="en-US" sz="2400" b="0" dirty="0"/>
              <a:t>Researchers develop software to help them answer questions that are relevant to their research.</a:t>
            </a:r>
          </a:p>
          <a:p>
            <a:r>
              <a:rPr lang="en-US" sz="2400" dirty="0"/>
              <a:t>Internal tool development</a:t>
            </a:r>
          </a:p>
          <a:p>
            <a:endParaRPr lang="en-US" sz="2400" dirty="0"/>
          </a:p>
        </p:txBody>
      </p:sp>
      <p:sp>
        <p:nvSpPr>
          <p:cNvPr id="4" name="Slide Number Placeholder 3">
            <a:extLst>
              <a:ext uri="{FF2B5EF4-FFF2-40B4-BE49-F238E27FC236}">
                <a16:creationId xmlns:a16="http://schemas.microsoft.com/office/drawing/2014/main" id="{89D607D3-6042-DB41-83D6-96F67A13BD6B}"/>
              </a:ext>
            </a:extLst>
          </p:cNvPr>
          <p:cNvSpPr>
            <a:spLocks noGrp="1"/>
          </p:cNvSpPr>
          <p:nvPr>
            <p:ph type="sldNum" sz="quarter" idx="12"/>
          </p:nvPr>
        </p:nvSpPr>
        <p:spPr/>
        <p:txBody>
          <a:bodyPr/>
          <a:lstStyle/>
          <a:p>
            <a:pPr>
              <a:defRPr/>
            </a:pPr>
            <a:fld id="{E78C9E75-97FD-45D9-8ED3-955348887BB1}" type="slidenum">
              <a:rPr lang="zh-TW" altLang="en-US" smtClean="0"/>
              <a:pPr>
                <a:defRPr/>
              </a:pPr>
              <a:t>81</a:t>
            </a:fld>
            <a:endParaRPr lang="zh-TW" altLang="en-US"/>
          </a:p>
        </p:txBody>
      </p:sp>
      <p:sp>
        <p:nvSpPr>
          <p:cNvPr id="5" name="Footer Placeholder 4">
            <a:extLst>
              <a:ext uri="{FF2B5EF4-FFF2-40B4-BE49-F238E27FC236}">
                <a16:creationId xmlns:a16="http://schemas.microsoft.com/office/drawing/2014/main" id="{6B5E81A3-5AC7-9E49-93F6-E0A08AA85392}"/>
              </a:ext>
            </a:extLst>
          </p:cNvPr>
          <p:cNvSpPr>
            <a:spLocks noGrp="1"/>
          </p:cNvSpPr>
          <p:nvPr>
            <p:ph type="ftr" sz="quarter" idx="11"/>
          </p:nvPr>
        </p:nvSpPr>
        <p:spPr bwMode="auto">
          <a:xfrm>
            <a:off x="2135832" y="6597352"/>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70732461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AB7AE-5967-1043-BE4C-812073A5A024}"/>
              </a:ext>
            </a:extLst>
          </p:cNvPr>
          <p:cNvSpPr>
            <a:spLocks noGrp="1"/>
          </p:cNvSpPr>
          <p:nvPr>
            <p:ph type="title"/>
          </p:nvPr>
        </p:nvSpPr>
        <p:spPr/>
        <p:txBody>
          <a:bodyPr/>
          <a:lstStyle/>
          <a:p>
            <a:r>
              <a:rPr lang="en-US" dirty="0">
                <a:solidFill>
                  <a:schemeClr val="accent1"/>
                </a:solidFill>
              </a:rPr>
              <a:t>The product vision</a:t>
            </a:r>
          </a:p>
        </p:txBody>
      </p:sp>
      <p:sp>
        <p:nvSpPr>
          <p:cNvPr id="3" name="Content Placeholder 2">
            <a:extLst>
              <a:ext uri="{FF2B5EF4-FFF2-40B4-BE49-F238E27FC236}">
                <a16:creationId xmlns:a16="http://schemas.microsoft.com/office/drawing/2014/main" id="{29AACA50-250E-6D45-A033-C07C63ED328E}"/>
              </a:ext>
            </a:extLst>
          </p:cNvPr>
          <p:cNvSpPr>
            <a:spLocks noGrp="1"/>
          </p:cNvSpPr>
          <p:nvPr>
            <p:ph idx="1"/>
          </p:nvPr>
        </p:nvSpPr>
        <p:spPr/>
        <p:txBody>
          <a:bodyPr/>
          <a:lstStyle/>
          <a:p>
            <a:r>
              <a:rPr lang="en-US" sz="2800" dirty="0"/>
              <a:t>The starting point for software product development is a ‘</a:t>
            </a:r>
            <a:r>
              <a:rPr lang="en-US" sz="2800" dirty="0">
                <a:solidFill>
                  <a:srgbClr val="C00000"/>
                </a:solidFill>
              </a:rPr>
              <a:t>product vision</a:t>
            </a:r>
            <a:r>
              <a:rPr lang="en-US" sz="2800" dirty="0"/>
              <a:t>’.</a:t>
            </a:r>
          </a:p>
          <a:p>
            <a:r>
              <a:rPr lang="en-US" sz="2800" dirty="0">
                <a:solidFill>
                  <a:srgbClr val="C00000"/>
                </a:solidFill>
              </a:rPr>
              <a:t>Product visions </a:t>
            </a:r>
            <a:r>
              <a:rPr lang="en-US" sz="2800" dirty="0"/>
              <a:t>are simple statements that define the </a:t>
            </a:r>
            <a:r>
              <a:rPr lang="en-US" sz="2800" dirty="0">
                <a:solidFill>
                  <a:srgbClr val="C00000"/>
                </a:solidFill>
              </a:rPr>
              <a:t>essence of the product </a:t>
            </a:r>
            <a:r>
              <a:rPr lang="en-US" sz="2800" dirty="0"/>
              <a:t>to be developed.</a:t>
            </a:r>
          </a:p>
          <a:p>
            <a:r>
              <a:rPr lang="en-US" sz="2800" dirty="0"/>
              <a:t>The product vision should answer three fundamental questions:</a:t>
            </a:r>
          </a:p>
          <a:p>
            <a:pPr lvl="1"/>
            <a:r>
              <a:rPr lang="en-US" dirty="0">
                <a:solidFill>
                  <a:srgbClr val="C00000"/>
                </a:solidFill>
              </a:rPr>
              <a:t>What</a:t>
            </a:r>
            <a:r>
              <a:rPr lang="en-US" dirty="0"/>
              <a:t> is the product to be developed?</a:t>
            </a:r>
          </a:p>
          <a:p>
            <a:pPr lvl="1"/>
            <a:r>
              <a:rPr lang="en-US" dirty="0">
                <a:solidFill>
                  <a:srgbClr val="C00000"/>
                </a:solidFill>
              </a:rPr>
              <a:t>Who</a:t>
            </a:r>
            <a:r>
              <a:rPr lang="en-US" dirty="0"/>
              <a:t> are the target customers and users?</a:t>
            </a:r>
          </a:p>
          <a:p>
            <a:pPr lvl="1"/>
            <a:r>
              <a:rPr lang="en-US" dirty="0">
                <a:solidFill>
                  <a:srgbClr val="C00000"/>
                </a:solidFill>
              </a:rPr>
              <a:t>Why</a:t>
            </a:r>
            <a:r>
              <a:rPr lang="en-US" dirty="0"/>
              <a:t> should customers buy this product?</a:t>
            </a:r>
          </a:p>
        </p:txBody>
      </p:sp>
      <p:sp>
        <p:nvSpPr>
          <p:cNvPr id="4" name="Slide Number Placeholder 3">
            <a:extLst>
              <a:ext uri="{FF2B5EF4-FFF2-40B4-BE49-F238E27FC236}">
                <a16:creationId xmlns:a16="http://schemas.microsoft.com/office/drawing/2014/main" id="{A901998B-8018-2F4E-A917-7BAC3F826291}"/>
              </a:ext>
            </a:extLst>
          </p:cNvPr>
          <p:cNvSpPr>
            <a:spLocks noGrp="1"/>
          </p:cNvSpPr>
          <p:nvPr>
            <p:ph type="sldNum" sz="quarter" idx="12"/>
          </p:nvPr>
        </p:nvSpPr>
        <p:spPr/>
        <p:txBody>
          <a:bodyPr/>
          <a:lstStyle/>
          <a:p>
            <a:pPr>
              <a:defRPr/>
            </a:pPr>
            <a:fld id="{E78C9E75-97FD-45D9-8ED3-955348887BB1}" type="slidenum">
              <a:rPr lang="zh-TW" altLang="en-US" smtClean="0"/>
              <a:pPr>
                <a:defRPr/>
              </a:pPr>
              <a:t>82</a:t>
            </a:fld>
            <a:endParaRPr lang="zh-TW" altLang="en-US"/>
          </a:p>
        </p:txBody>
      </p:sp>
      <p:sp>
        <p:nvSpPr>
          <p:cNvPr id="5" name="Footer Placeholder 4">
            <a:extLst>
              <a:ext uri="{FF2B5EF4-FFF2-40B4-BE49-F238E27FC236}">
                <a16:creationId xmlns:a16="http://schemas.microsoft.com/office/drawing/2014/main" id="{0C7F6186-8F14-F14A-AEE0-47F23B5BC7C2}"/>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85204173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32893-531E-F149-8AE5-AABD3FBD9ED5}"/>
              </a:ext>
            </a:extLst>
          </p:cNvPr>
          <p:cNvSpPr>
            <a:spLocks noGrp="1"/>
          </p:cNvSpPr>
          <p:nvPr>
            <p:ph type="title"/>
          </p:nvPr>
        </p:nvSpPr>
        <p:spPr/>
        <p:txBody>
          <a:bodyPr/>
          <a:lstStyle/>
          <a:p>
            <a:r>
              <a:rPr lang="en-US" dirty="0">
                <a:solidFill>
                  <a:schemeClr val="accent1"/>
                </a:solidFill>
              </a:rPr>
              <a:t>Moore’s vision template</a:t>
            </a:r>
          </a:p>
        </p:txBody>
      </p:sp>
      <p:sp>
        <p:nvSpPr>
          <p:cNvPr id="3" name="Content Placeholder 2">
            <a:extLst>
              <a:ext uri="{FF2B5EF4-FFF2-40B4-BE49-F238E27FC236}">
                <a16:creationId xmlns:a16="http://schemas.microsoft.com/office/drawing/2014/main" id="{B6593585-38DD-8E49-A1AD-BB6C156C0263}"/>
              </a:ext>
            </a:extLst>
          </p:cNvPr>
          <p:cNvSpPr>
            <a:spLocks noGrp="1"/>
          </p:cNvSpPr>
          <p:nvPr>
            <p:ph idx="1"/>
          </p:nvPr>
        </p:nvSpPr>
        <p:spPr>
          <a:xfrm>
            <a:off x="781666" y="1615044"/>
            <a:ext cx="10840064" cy="4738255"/>
          </a:xfrm>
        </p:spPr>
        <p:txBody>
          <a:bodyPr/>
          <a:lstStyle/>
          <a:p>
            <a:r>
              <a:rPr lang="en-US" dirty="0"/>
              <a:t>FOR </a:t>
            </a:r>
            <a:r>
              <a:rPr lang="en-US" dirty="0">
                <a:solidFill>
                  <a:srgbClr val="FF0000"/>
                </a:solidFill>
              </a:rPr>
              <a:t>(target customer)</a:t>
            </a:r>
          </a:p>
          <a:p>
            <a:r>
              <a:rPr lang="en-US" dirty="0"/>
              <a:t>WHO </a:t>
            </a:r>
            <a:r>
              <a:rPr lang="en-US" dirty="0">
                <a:solidFill>
                  <a:srgbClr val="FF0000"/>
                </a:solidFill>
              </a:rPr>
              <a:t>(statement of the need or opportunity)</a:t>
            </a:r>
          </a:p>
          <a:p>
            <a:r>
              <a:rPr lang="en-US" dirty="0"/>
              <a:t>The </a:t>
            </a:r>
            <a:r>
              <a:rPr lang="en-US" dirty="0">
                <a:solidFill>
                  <a:srgbClr val="FF0000"/>
                </a:solidFill>
              </a:rPr>
              <a:t>(PRODUCT NAME) </a:t>
            </a:r>
            <a:r>
              <a:rPr lang="en-US" dirty="0"/>
              <a:t>is a </a:t>
            </a:r>
            <a:r>
              <a:rPr lang="en-US" dirty="0">
                <a:solidFill>
                  <a:srgbClr val="FF0000"/>
                </a:solidFill>
              </a:rPr>
              <a:t>(product category)</a:t>
            </a:r>
          </a:p>
          <a:p>
            <a:r>
              <a:rPr lang="en-US" dirty="0"/>
              <a:t>THAT </a:t>
            </a:r>
            <a:r>
              <a:rPr lang="en-US" dirty="0">
                <a:solidFill>
                  <a:srgbClr val="FF0000"/>
                </a:solidFill>
              </a:rPr>
              <a:t>(key benefit, compelling reason to buy)</a:t>
            </a:r>
          </a:p>
          <a:p>
            <a:r>
              <a:rPr lang="en-US" dirty="0"/>
              <a:t>UNLIKE </a:t>
            </a:r>
            <a:r>
              <a:rPr lang="en-US" dirty="0">
                <a:solidFill>
                  <a:srgbClr val="FF0000"/>
                </a:solidFill>
              </a:rPr>
              <a:t>(primary competitive alternative)</a:t>
            </a:r>
          </a:p>
          <a:p>
            <a:r>
              <a:rPr lang="en-US" dirty="0"/>
              <a:t>OUR PRODUCT  </a:t>
            </a:r>
            <a:r>
              <a:rPr lang="en-US" dirty="0">
                <a:solidFill>
                  <a:srgbClr val="FF0000"/>
                </a:solidFill>
              </a:rPr>
              <a:t>(statement of primary differentiation)</a:t>
            </a:r>
          </a:p>
        </p:txBody>
      </p:sp>
      <p:sp>
        <p:nvSpPr>
          <p:cNvPr id="4" name="Slide Number Placeholder 3">
            <a:extLst>
              <a:ext uri="{FF2B5EF4-FFF2-40B4-BE49-F238E27FC236}">
                <a16:creationId xmlns:a16="http://schemas.microsoft.com/office/drawing/2014/main" id="{EEC35F64-C283-F143-AB3B-25868B1C063E}"/>
              </a:ext>
            </a:extLst>
          </p:cNvPr>
          <p:cNvSpPr>
            <a:spLocks noGrp="1"/>
          </p:cNvSpPr>
          <p:nvPr>
            <p:ph type="sldNum" sz="quarter" idx="12"/>
          </p:nvPr>
        </p:nvSpPr>
        <p:spPr/>
        <p:txBody>
          <a:bodyPr/>
          <a:lstStyle/>
          <a:p>
            <a:pPr>
              <a:defRPr/>
            </a:pPr>
            <a:fld id="{E78C9E75-97FD-45D9-8ED3-955348887BB1}" type="slidenum">
              <a:rPr lang="zh-TW" altLang="en-US" smtClean="0"/>
              <a:pPr>
                <a:defRPr/>
              </a:pPr>
              <a:t>83</a:t>
            </a:fld>
            <a:endParaRPr lang="zh-TW" altLang="en-US"/>
          </a:p>
        </p:txBody>
      </p:sp>
      <p:sp>
        <p:nvSpPr>
          <p:cNvPr id="5" name="Footer Placeholder 4">
            <a:extLst>
              <a:ext uri="{FF2B5EF4-FFF2-40B4-BE49-F238E27FC236}">
                <a16:creationId xmlns:a16="http://schemas.microsoft.com/office/drawing/2014/main" id="{ABC8AFF1-F3DD-364C-83B7-BB5C028C538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81214295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2EB1B-5927-E640-AC22-35D628F9044F}"/>
              </a:ext>
            </a:extLst>
          </p:cNvPr>
          <p:cNvSpPr>
            <a:spLocks noGrp="1"/>
          </p:cNvSpPr>
          <p:nvPr>
            <p:ph type="title"/>
          </p:nvPr>
        </p:nvSpPr>
        <p:spPr>
          <a:xfrm>
            <a:off x="1981200" y="1"/>
            <a:ext cx="8229600" cy="1052737"/>
          </a:xfrm>
        </p:spPr>
        <p:txBody>
          <a:bodyPr/>
          <a:lstStyle/>
          <a:p>
            <a:r>
              <a:rPr lang="en-US" dirty="0">
                <a:solidFill>
                  <a:schemeClr val="accent1"/>
                </a:solidFill>
              </a:rPr>
              <a:t>Vision template example</a:t>
            </a:r>
          </a:p>
        </p:txBody>
      </p:sp>
      <p:sp>
        <p:nvSpPr>
          <p:cNvPr id="3" name="Content Placeholder 2">
            <a:extLst>
              <a:ext uri="{FF2B5EF4-FFF2-40B4-BE49-F238E27FC236}">
                <a16:creationId xmlns:a16="http://schemas.microsoft.com/office/drawing/2014/main" id="{1DE28ED8-7D86-8042-8036-CF3259802E20}"/>
              </a:ext>
            </a:extLst>
          </p:cNvPr>
          <p:cNvSpPr>
            <a:spLocks noGrp="1"/>
          </p:cNvSpPr>
          <p:nvPr>
            <p:ph idx="1"/>
          </p:nvPr>
        </p:nvSpPr>
        <p:spPr>
          <a:xfrm>
            <a:off x="870155" y="1052737"/>
            <a:ext cx="10530348" cy="5400600"/>
          </a:xfrm>
        </p:spPr>
        <p:txBody>
          <a:bodyPr>
            <a:normAutofit/>
          </a:bodyPr>
          <a:lstStyle/>
          <a:p>
            <a:pPr>
              <a:lnSpc>
                <a:spcPct val="120000"/>
              </a:lnSpc>
            </a:pPr>
            <a:r>
              <a:rPr lang="en-US" sz="3000" dirty="0"/>
              <a:t>“</a:t>
            </a:r>
            <a:r>
              <a:rPr lang="en-US" sz="3000" dirty="0">
                <a:solidFill>
                  <a:srgbClr val="FF0000"/>
                </a:solidFill>
              </a:rPr>
              <a:t>FOR</a:t>
            </a:r>
            <a:r>
              <a:rPr lang="en-US" sz="3000" dirty="0"/>
              <a:t> a mid-sized company's marketing and sales departments </a:t>
            </a:r>
            <a:br>
              <a:rPr lang="en-US" sz="3000" dirty="0"/>
            </a:br>
            <a:r>
              <a:rPr lang="en-US" sz="3000" dirty="0">
                <a:solidFill>
                  <a:srgbClr val="FF0000"/>
                </a:solidFill>
              </a:rPr>
              <a:t>WHO</a:t>
            </a:r>
            <a:r>
              <a:rPr lang="en-US" sz="3000" dirty="0"/>
              <a:t> need basic CRM functionality, </a:t>
            </a:r>
            <a:br>
              <a:rPr lang="en-US" sz="3000" dirty="0"/>
            </a:br>
            <a:r>
              <a:rPr lang="en-US" sz="3000" dirty="0">
                <a:solidFill>
                  <a:srgbClr val="FF0000"/>
                </a:solidFill>
              </a:rPr>
              <a:t>THE</a:t>
            </a:r>
            <a:r>
              <a:rPr lang="en-US" sz="3000" dirty="0"/>
              <a:t> CRM-Innovator </a:t>
            </a:r>
            <a:r>
              <a:rPr lang="en-US" sz="3000" dirty="0">
                <a:solidFill>
                  <a:srgbClr val="FF0000"/>
                </a:solidFill>
              </a:rPr>
              <a:t>is </a:t>
            </a:r>
            <a:r>
              <a:rPr lang="en-US" sz="3000" dirty="0"/>
              <a:t>a Web-based service </a:t>
            </a:r>
            <a:br>
              <a:rPr lang="en-US" sz="3000" dirty="0"/>
            </a:br>
            <a:r>
              <a:rPr lang="en-US" sz="3000" dirty="0">
                <a:solidFill>
                  <a:srgbClr val="FF0000"/>
                </a:solidFill>
              </a:rPr>
              <a:t>THAT</a:t>
            </a:r>
            <a:r>
              <a:rPr lang="en-US" sz="3000" dirty="0"/>
              <a:t> provides sales tracking, lead generation, and sales representative support features that improve customer relationships at critical touch points. </a:t>
            </a:r>
            <a:br>
              <a:rPr lang="en-US" sz="3000" dirty="0"/>
            </a:br>
            <a:r>
              <a:rPr lang="en-US" sz="3000" dirty="0">
                <a:solidFill>
                  <a:srgbClr val="FF0000"/>
                </a:solidFill>
              </a:rPr>
              <a:t>UNLIKE</a:t>
            </a:r>
            <a:r>
              <a:rPr lang="en-US" sz="3000" dirty="0"/>
              <a:t> other services or package software products, </a:t>
            </a:r>
            <a:br>
              <a:rPr lang="en-US" sz="3000" dirty="0"/>
            </a:br>
            <a:r>
              <a:rPr lang="en-US" sz="3000" dirty="0">
                <a:solidFill>
                  <a:srgbClr val="FF0000"/>
                </a:solidFill>
              </a:rPr>
              <a:t>OUR </a:t>
            </a:r>
            <a:r>
              <a:rPr lang="en-US" sz="3000" dirty="0"/>
              <a:t>product provides very capable services at a moderate cost.”</a:t>
            </a:r>
          </a:p>
        </p:txBody>
      </p:sp>
      <p:sp>
        <p:nvSpPr>
          <p:cNvPr id="4" name="Slide Number Placeholder 3">
            <a:extLst>
              <a:ext uri="{FF2B5EF4-FFF2-40B4-BE49-F238E27FC236}">
                <a16:creationId xmlns:a16="http://schemas.microsoft.com/office/drawing/2014/main" id="{08C58960-EBDD-2042-8B14-19E5A56FC80F}"/>
              </a:ext>
            </a:extLst>
          </p:cNvPr>
          <p:cNvSpPr>
            <a:spLocks noGrp="1"/>
          </p:cNvSpPr>
          <p:nvPr>
            <p:ph type="sldNum" sz="quarter" idx="12"/>
          </p:nvPr>
        </p:nvSpPr>
        <p:spPr/>
        <p:txBody>
          <a:bodyPr/>
          <a:lstStyle/>
          <a:p>
            <a:pPr>
              <a:defRPr/>
            </a:pPr>
            <a:fld id="{E78C9E75-97FD-45D9-8ED3-955348887BB1}" type="slidenum">
              <a:rPr lang="zh-TW" altLang="en-US" smtClean="0"/>
              <a:pPr>
                <a:defRPr/>
              </a:pPr>
              <a:t>84</a:t>
            </a:fld>
            <a:endParaRPr lang="zh-TW" altLang="en-US"/>
          </a:p>
        </p:txBody>
      </p:sp>
      <p:sp>
        <p:nvSpPr>
          <p:cNvPr id="5" name="Footer Placeholder 4">
            <a:extLst>
              <a:ext uri="{FF2B5EF4-FFF2-40B4-BE49-F238E27FC236}">
                <a16:creationId xmlns:a16="http://schemas.microsoft.com/office/drawing/2014/main" id="{92E40912-0785-314E-AFF6-11AFEF850CE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65366925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71C80-F049-1D49-B44A-3087592C93EF}"/>
              </a:ext>
            </a:extLst>
          </p:cNvPr>
          <p:cNvSpPr>
            <a:spLocks noGrp="1"/>
          </p:cNvSpPr>
          <p:nvPr>
            <p:ph type="title"/>
          </p:nvPr>
        </p:nvSpPr>
        <p:spPr/>
        <p:txBody>
          <a:bodyPr>
            <a:normAutofit fontScale="90000"/>
          </a:bodyPr>
          <a:lstStyle/>
          <a:p>
            <a:r>
              <a:rPr lang="en-US" dirty="0">
                <a:solidFill>
                  <a:schemeClr val="accent1"/>
                </a:solidFill>
              </a:rPr>
              <a:t>Information sources for </a:t>
            </a:r>
            <a:br>
              <a:rPr lang="en-US" dirty="0">
                <a:solidFill>
                  <a:schemeClr val="accent1"/>
                </a:solidFill>
              </a:rPr>
            </a:br>
            <a:r>
              <a:rPr lang="en-US" dirty="0">
                <a:solidFill>
                  <a:schemeClr val="accent1"/>
                </a:solidFill>
              </a:rPr>
              <a:t>developing a product vision</a:t>
            </a:r>
          </a:p>
        </p:txBody>
      </p:sp>
      <p:sp>
        <p:nvSpPr>
          <p:cNvPr id="3" name="Content Placeholder 2">
            <a:extLst>
              <a:ext uri="{FF2B5EF4-FFF2-40B4-BE49-F238E27FC236}">
                <a16:creationId xmlns:a16="http://schemas.microsoft.com/office/drawing/2014/main" id="{A0B87017-70BF-6045-A98A-9BA3CC9EF701}"/>
              </a:ext>
            </a:extLst>
          </p:cNvPr>
          <p:cNvSpPr>
            <a:spLocks noGrp="1"/>
          </p:cNvSpPr>
          <p:nvPr>
            <p:ph idx="1"/>
          </p:nvPr>
        </p:nvSpPr>
        <p:spPr>
          <a:xfrm>
            <a:off x="1106129" y="1772817"/>
            <a:ext cx="10264877" cy="4353347"/>
          </a:xfrm>
        </p:spPr>
        <p:txBody>
          <a:bodyPr>
            <a:normAutofit/>
          </a:bodyPr>
          <a:lstStyle/>
          <a:p>
            <a:r>
              <a:rPr lang="en-US" sz="4000" dirty="0"/>
              <a:t>Domain experience</a:t>
            </a:r>
          </a:p>
          <a:p>
            <a:r>
              <a:rPr lang="en-US" sz="4000" dirty="0"/>
              <a:t>Product experience</a:t>
            </a:r>
          </a:p>
          <a:p>
            <a:r>
              <a:rPr lang="en-US" sz="4000" dirty="0"/>
              <a:t>Customer experience</a:t>
            </a:r>
          </a:p>
          <a:p>
            <a:r>
              <a:rPr lang="en-US" sz="4000" dirty="0"/>
              <a:t>Prototyping and playing around</a:t>
            </a:r>
            <a:br>
              <a:rPr lang="en-US" sz="4000" dirty="0"/>
            </a:br>
            <a:endParaRPr lang="en-US" sz="4000" dirty="0"/>
          </a:p>
        </p:txBody>
      </p:sp>
      <p:sp>
        <p:nvSpPr>
          <p:cNvPr id="4" name="Slide Number Placeholder 3">
            <a:extLst>
              <a:ext uri="{FF2B5EF4-FFF2-40B4-BE49-F238E27FC236}">
                <a16:creationId xmlns:a16="http://schemas.microsoft.com/office/drawing/2014/main" id="{CFD35E51-A361-5841-9DE5-CAB5748A43CF}"/>
              </a:ext>
            </a:extLst>
          </p:cNvPr>
          <p:cNvSpPr>
            <a:spLocks noGrp="1"/>
          </p:cNvSpPr>
          <p:nvPr>
            <p:ph type="sldNum" sz="quarter" idx="12"/>
          </p:nvPr>
        </p:nvSpPr>
        <p:spPr/>
        <p:txBody>
          <a:bodyPr/>
          <a:lstStyle/>
          <a:p>
            <a:pPr>
              <a:defRPr/>
            </a:pPr>
            <a:fld id="{E78C9E75-97FD-45D9-8ED3-955348887BB1}" type="slidenum">
              <a:rPr lang="zh-TW" altLang="en-US" smtClean="0"/>
              <a:pPr>
                <a:defRPr/>
              </a:pPr>
              <a:t>85</a:t>
            </a:fld>
            <a:endParaRPr lang="zh-TW" altLang="en-US"/>
          </a:p>
        </p:txBody>
      </p:sp>
      <p:sp>
        <p:nvSpPr>
          <p:cNvPr id="5" name="Footer Placeholder 4">
            <a:extLst>
              <a:ext uri="{FF2B5EF4-FFF2-40B4-BE49-F238E27FC236}">
                <a16:creationId xmlns:a16="http://schemas.microsoft.com/office/drawing/2014/main" id="{27F7677F-D92A-5D4D-A714-A27F8141A46F}"/>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107873825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80862-6BAD-3B45-B4FD-31BEC3385731}"/>
              </a:ext>
            </a:extLst>
          </p:cNvPr>
          <p:cNvSpPr>
            <a:spLocks noGrp="1"/>
          </p:cNvSpPr>
          <p:nvPr>
            <p:ph type="title"/>
          </p:nvPr>
        </p:nvSpPr>
        <p:spPr/>
        <p:txBody>
          <a:bodyPr>
            <a:normAutofit fontScale="90000"/>
          </a:bodyPr>
          <a:lstStyle/>
          <a:p>
            <a:r>
              <a:rPr lang="en-US" dirty="0">
                <a:solidFill>
                  <a:schemeClr val="accent1"/>
                </a:solidFill>
              </a:rPr>
              <a:t>Information sources for </a:t>
            </a:r>
            <a:br>
              <a:rPr lang="en-US" dirty="0">
                <a:solidFill>
                  <a:schemeClr val="accent1"/>
                </a:solidFill>
              </a:rPr>
            </a:br>
            <a:r>
              <a:rPr lang="en-US" dirty="0">
                <a:solidFill>
                  <a:schemeClr val="accent1"/>
                </a:solidFill>
              </a:rPr>
              <a:t>developing a product vision</a:t>
            </a:r>
          </a:p>
        </p:txBody>
      </p:sp>
      <p:sp>
        <p:nvSpPr>
          <p:cNvPr id="3" name="Content Placeholder 2">
            <a:extLst>
              <a:ext uri="{FF2B5EF4-FFF2-40B4-BE49-F238E27FC236}">
                <a16:creationId xmlns:a16="http://schemas.microsoft.com/office/drawing/2014/main" id="{2634F37D-8753-C746-803C-A59F9FC6BFB0}"/>
              </a:ext>
            </a:extLst>
          </p:cNvPr>
          <p:cNvSpPr>
            <a:spLocks noGrp="1"/>
          </p:cNvSpPr>
          <p:nvPr>
            <p:ph idx="1"/>
          </p:nvPr>
        </p:nvSpPr>
        <p:spPr/>
        <p:txBody>
          <a:bodyPr/>
          <a:lstStyle/>
          <a:p>
            <a:r>
              <a:rPr lang="en-US" dirty="0"/>
              <a:t>Domain experience</a:t>
            </a:r>
          </a:p>
          <a:p>
            <a:pPr lvl="1"/>
            <a:r>
              <a:rPr lang="en-US" b="0" dirty="0"/>
              <a:t>The product developers may work in a particular area (say marketing and sales) and understand the software support that they need. </a:t>
            </a:r>
          </a:p>
          <a:p>
            <a:pPr lvl="1"/>
            <a:r>
              <a:rPr lang="en-US" b="0" dirty="0"/>
              <a:t>They may be frustrated by the deficiencies in the software they use and see opportunities for an improved system.</a:t>
            </a:r>
          </a:p>
          <a:p>
            <a:endParaRPr lang="en-US" dirty="0"/>
          </a:p>
          <a:p>
            <a:endParaRPr lang="en-US" dirty="0"/>
          </a:p>
        </p:txBody>
      </p:sp>
      <p:sp>
        <p:nvSpPr>
          <p:cNvPr id="4" name="Slide Number Placeholder 3">
            <a:extLst>
              <a:ext uri="{FF2B5EF4-FFF2-40B4-BE49-F238E27FC236}">
                <a16:creationId xmlns:a16="http://schemas.microsoft.com/office/drawing/2014/main" id="{09D68922-DFFE-0E4A-860D-DD33099167DF}"/>
              </a:ext>
            </a:extLst>
          </p:cNvPr>
          <p:cNvSpPr>
            <a:spLocks noGrp="1"/>
          </p:cNvSpPr>
          <p:nvPr>
            <p:ph type="sldNum" sz="quarter" idx="12"/>
          </p:nvPr>
        </p:nvSpPr>
        <p:spPr/>
        <p:txBody>
          <a:bodyPr/>
          <a:lstStyle/>
          <a:p>
            <a:pPr>
              <a:defRPr/>
            </a:pPr>
            <a:fld id="{E78C9E75-97FD-45D9-8ED3-955348887BB1}" type="slidenum">
              <a:rPr lang="zh-TW" altLang="en-US" smtClean="0"/>
              <a:pPr>
                <a:defRPr/>
              </a:pPr>
              <a:t>86</a:t>
            </a:fld>
            <a:endParaRPr lang="zh-TW" altLang="en-US"/>
          </a:p>
        </p:txBody>
      </p:sp>
      <p:sp>
        <p:nvSpPr>
          <p:cNvPr id="5" name="Footer Placeholder 4">
            <a:extLst>
              <a:ext uri="{FF2B5EF4-FFF2-40B4-BE49-F238E27FC236}">
                <a16:creationId xmlns:a16="http://schemas.microsoft.com/office/drawing/2014/main" id="{AFECB56D-9585-8148-9B5C-096C55C6B747}"/>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62887503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80862-6BAD-3B45-B4FD-31BEC3385731}"/>
              </a:ext>
            </a:extLst>
          </p:cNvPr>
          <p:cNvSpPr>
            <a:spLocks noGrp="1"/>
          </p:cNvSpPr>
          <p:nvPr>
            <p:ph type="title"/>
          </p:nvPr>
        </p:nvSpPr>
        <p:spPr/>
        <p:txBody>
          <a:bodyPr>
            <a:normAutofit fontScale="90000"/>
          </a:bodyPr>
          <a:lstStyle/>
          <a:p>
            <a:r>
              <a:rPr lang="en-US" dirty="0">
                <a:solidFill>
                  <a:schemeClr val="accent1"/>
                </a:solidFill>
              </a:rPr>
              <a:t>Information sources for </a:t>
            </a:r>
            <a:br>
              <a:rPr lang="en-US" dirty="0">
                <a:solidFill>
                  <a:schemeClr val="accent1"/>
                </a:solidFill>
              </a:rPr>
            </a:br>
            <a:r>
              <a:rPr lang="en-US" dirty="0">
                <a:solidFill>
                  <a:schemeClr val="accent1"/>
                </a:solidFill>
              </a:rPr>
              <a:t>developing a product vision</a:t>
            </a:r>
          </a:p>
        </p:txBody>
      </p:sp>
      <p:sp>
        <p:nvSpPr>
          <p:cNvPr id="3" name="Content Placeholder 2">
            <a:extLst>
              <a:ext uri="{FF2B5EF4-FFF2-40B4-BE49-F238E27FC236}">
                <a16:creationId xmlns:a16="http://schemas.microsoft.com/office/drawing/2014/main" id="{2634F37D-8753-C746-803C-A59F9FC6BFB0}"/>
              </a:ext>
            </a:extLst>
          </p:cNvPr>
          <p:cNvSpPr>
            <a:spLocks noGrp="1"/>
          </p:cNvSpPr>
          <p:nvPr>
            <p:ph idx="1"/>
          </p:nvPr>
        </p:nvSpPr>
        <p:spPr/>
        <p:txBody>
          <a:bodyPr/>
          <a:lstStyle/>
          <a:p>
            <a:r>
              <a:rPr lang="en-US" dirty="0"/>
              <a:t>Product experience</a:t>
            </a:r>
          </a:p>
          <a:p>
            <a:pPr lvl="1"/>
            <a:r>
              <a:rPr lang="en-US" b="0" dirty="0"/>
              <a:t>Users of existing software (such as word processing software) may see simpler and better ways of providing comparable functionality and propose a new system that implements this. </a:t>
            </a:r>
          </a:p>
          <a:p>
            <a:pPr lvl="1"/>
            <a:r>
              <a:rPr lang="en-US" b="0" dirty="0"/>
              <a:t>New products can take advantage of recent technological developments such as speech interfaces.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9D68922-DFFE-0E4A-860D-DD33099167DF}"/>
              </a:ext>
            </a:extLst>
          </p:cNvPr>
          <p:cNvSpPr>
            <a:spLocks noGrp="1"/>
          </p:cNvSpPr>
          <p:nvPr>
            <p:ph type="sldNum" sz="quarter" idx="12"/>
          </p:nvPr>
        </p:nvSpPr>
        <p:spPr/>
        <p:txBody>
          <a:bodyPr/>
          <a:lstStyle/>
          <a:p>
            <a:pPr>
              <a:defRPr/>
            </a:pPr>
            <a:fld id="{E78C9E75-97FD-45D9-8ED3-955348887BB1}" type="slidenum">
              <a:rPr lang="zh-TW" altLang="en-US" smtClean="0"/>
              <a:pPr>
                <a:defRPr/>
              </a:pPr>
              <a:t>87</a:t>
            </a:fld>
            <a:endParaRPr lang="zh-TW" altLang="en-US"/>
          </a:p>
        </p:txBody>
      </p:sp>
      <p:sp>
        <p:nvSpPr>
          <p:cNvPr id="5" name="Footer Placeholder 4">
            <a:extLst>
              <a:ext uri="{FF2B5EF4-FFF2-40B4-BE49-F238E27FC236}">
                <a16:creationId xmlns:a16="http://schemas.microsoft.com/office/drawing/2014/main" id="{CE61F66B-9845-9347-8243-598D5A823B06}"/>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77259069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80862-6BAD-3B45-B4FD-31BEC3385731}"/>
              </a:ext>
            </a:extLst>
          </p:cNvPr>
          <p:cNvSpPr>
            <a:spLocks noGrp="1"/>
          </p:cNvSpPr>
          <p:nvPr>
            <p:ph type="title"/>
          </p:nvPr>
        </p:nvSpPr>
        <p:spPr/>
        <p:txBody>
          <a:bodyPr>
            <a:normAutofit fontScale="90000"/>
          </a:bodyPr>
          <a:lstStyle/>
          <a:p>
            <a:r>
              <a:rPr lang="en-US" dirty="0">
                <a:solidFill>
                  <a:schemeClr val="accent1"/>
                </a:solidFill>
              </a:rPr>
              <a:t>Information sources for </a:t>
            </a:r>
            <a:br>
              <a:rPr lang="en-US" dirty="0">
                <a:solidFill>
                  <a:schemeClr val="accent1"/>
                </a:solidFill>
              </a:rPr>
            </a:br>
            <a:r>
              <a:rPr lang="en-US" dirty="0">
                <a:solidFill>
                  <a:schemeClr val="accent1"/>
                </a:solidFill>
              </a:rPr>
              <a:t>developing a product vision</a:t>
            </a:r>
          </a:p>
        </p:txBody>
      </p:sp>
      <p:sp>
        <p:nvSpPr>
          <p:cNvPr id="3" name="Content Placeholder 2">
            <a:extLst>
              <a:ext uri="{FF2B5EF4-FFF2-40B4-BE49-F238E27FC236}">
                <a16:creationId xmlns:a16="http://schemas.microsoft.com/office/drawing/2014/main" id="{2634F37D-8753-C746-803C-A59F9FC6BFB0}"/>
              </a:ext>
            </a:extLst>
          </p:cNvPr>
          <p:cNvSpPr>
            <a:spLocks noGrp="1"/>
          </p:cNvSpPr>
          <p:nvPr>
            <p:ph idx="1"/>
          </p:nvPr>
        </p:nvSpPr>
        <p:spPr/>
        <p:txBody>
          <a:bodyPr/>
          <a:lstStyle/>
          <a:p>
            <a:r>
              <a:rPr lang="en-US" dirty="0"/>
              <a:t>Customer experience</a:t>
            </a:r>
          </a:p>
          <a:p>
            <a:pPr lvl="1"/>
            <a:r>
              <a:rPr lang="en-US" b="0" dirty="0"/>
              <a:t>The software developers may have extensive discussions with prospective customers of the product to understand the problems that they face, constraints, such as interoperability, that limit their flexibility to buy new software, and the critical attributes of the software that they need.</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9D68922-DFFE-0E4A-860D-DD33099167DF}"/>
              </a:ext>
            </a:extLst>
          </p:cNvPr>
          <p:cNvSpPr>
            <a:spLocks noGrp="1"/>
          </p:cNvSpPr>
          <p:nvPr>
            <p:ph type="sldNum" sz="quarter" idx="12"/>
          </p:nvPr>
        </p:nvSpPr>
        <p:spPr/>
        <p:txBody>
          <a:bodyPr/>
          <a:lstStyle/>
          <a:p>
            <a:pPr>
              <a:defRPr/>
            </a:pPr>
            <a:fld id="{E78C9E75-97FD-45D9-8ED3-955348887BB1}" type="slidenum">
              <a:rPr lang="zh-TW" altLang="en-US" smtClean="0"/>
              <a:pPr>
                <a:defRPr/>
              </a:pPr>
              <a:t>88</a:t>
            </a:fld>
            <a:endParaRPr lang="zh-TW" altLang="en-US"/>
          </a:p>
        </p:txBody>
      </p:sp>
      <p:sp>
        <p:nvSpPr>
          <p:cNvPr id="5" name="Footer Placeholder 4">
            <a:extLst>
              <a:ext uri="{FF2B5EF4-FFF2-40B4-BE49-F238E27FC236}">
                <a16:creationId xmlns:a16="http://schemas.microsoft.com/office/drawing/2014/main" id="{EF113B6B-4B5F-5A43-BDB8-384199980595}"/>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200956883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80862-6BAD-3B45-B4FD-31BEC3385731}"/>
              </a:ext>
            </a:extLst>
          </p:cNvPr>
          <p:cNvSpPr>
            <a:spLocks noGrp="1"/>
          </p:cNvSpPr>
          <p:nvPr>
            <p:ph type="title"/>
          </p:nvPr>
        </p:nvSpPr>
        <p:spPr/>
        <p:txBody>
          <a:bodyPr>
            <a:normAutofit fontScale="90000"/>
          </a:bodyPr>
          <a:lstStyle/>
          <a:p>
            <a:r>
              <a:rPr lang="en-US" dirty="0">
                <a:solidFill>
                  <a:schemeClr val="accent1"/>
                </a:solidFill>
              </a:rPr>
              <a:t>Information sources for </a:t>
            </a:r>
            <a:br>
              <a:rPr lang="en-US" dirty="0">
                <a:solidFill>
                  <a:schemeClr val="accent1"/>
                </a:solidFill>
              </a:rPr>
            </a:br>
            <a:r>
              <a:rPr lang="en-US" dirty="0">
                <a:solidFill>
                  <a:schemeClr val="accent1"/>
                </a:solidFill>
              </a:rPr>
              <a:t>developing a product vision</a:t>
            </a:r>
          </a:p>
        </p:txBody>
      </p:sp>
      <p:sp>
        <p:nvSpPr>
          <p:cNvPr id="3" name="Content Placeholder 2">
            <a:extLst>
              <a:ext uri="{FF2B5EF4-FFF2-40B4-BE49-F238E27FC236}">
                <a16:creationId xmlns:a16="http://schemas.microsoft.com/office/drawing/2014/main" id="{2634F37D-8753-C746-803C-A59F9FC6BFB0}"/>
              </a:ext>
            </a:extLst>
          </p:cNvPr>
          <p:cNvSpPr>
            <a:spLocks noGrp="1"/>
          </p:cNvSpPr>
          <p:nvPr>
            <p:ph idx="1"/>
          </p:nvPr>
        </p:nvSpPr>
        <p:spPr/>
        <p:txBody>
          <a:bodyPr/>
          <a:lstStyle/>
          <a:p>
            <a:r>
              <a:rPr lang="en-US" dirty="0"/>
              <a:t>Prototyping and playing around</a:t>
            </a:r>
          </a:p>
          <a:p>
            <a:pPr lvl="1"/>
            <a:r>
              <a:rPr lang="en-US" b="0" dirty="0"/>
              <a:t>Developers may have an idea for software but need to develop a better understanding of that idea and what might be involved in developing it into a product. </a:t>
            </a:r>
          </a:p>
          <a:p>
            <a:pPr lvl="1"/>
            <a:r>
              <a:rPr lang="en-US" b="0" dirty="0"/>
              <a:t>They may develop a prototype system as an experiment and ‘play around’ with ideas and variations using that prototype system as a platform.</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09D68922-DFFE-0E4A-860D-DD33099167DF}"/>
              </a:ext>
            </a:extLst>
          </p:cNvPr>
          <p:cNvSpPr>
            <a:spLocks noGrp="1"/>
          </p:cNvSpPr>
          <p:nvPr>
            <p:ph type="sldNum" sz="quarter" idx="12"/>
          </p:nvPr>
        </p:nvSpPr>
        <p:spPr/>
        <p:txBody>
          <a:bodyPr/>
          <a:lstStyle/>
          <a:p>
            <a:pPr>
              <a:defRPr/>
            </a:pPr>
            <a:fld id="{E78C9E75-97FD-45D9-8ED3-955348887BB1}" type="slidenum">
              <a:rPr lang="zh-TW" altLang="en-US" smtClean="0"/>
              <a:pPr>
                <a:defRPr/>
              </a:pPr>
              <a:t>89</a:t>
            </a:fld>
            <a:endParaRPr lang="zh-TW" altLang="en-US"/>
          </a:p>
        </p:txBody>
      </p:sp>
      <p:sp>
        <p:nvSpPr>
          <p:cNvPr id="5" name="Footer Placeholder 4">
            <a:extLst>
              <a:ext uri="{FF2B5EF4-FFF2-40B4-BE49-F238E27FC236}">
                <a16:creationId xmlns:a16="http://schemas.microsoft.com/office/drawing/2014/main" id="{E3F208BF-C41B-9E42-BB05-D262562C64BE}"/>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953582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F8AFC-93E4-0441-9414-37E6419F95E9}"/>
              </a:ext>
            </a:extLst>
          </p:cNvPr>
          <p:cNvSpPr>
            <a:spLocks noGrp="1"/>
          </p:cNvSpPr>
          <p:nvPr>
            <p:ph type="title"/>
          </p:nvPr>
        </p:nvSpPr>
        <p:spPr>
          <a:xfrm>
            <a:off x="1992313" y="14288"/>
            <a:ext cx="8229600" cy="2362274"/>
          </a:xfrm>
        </p:spPr>
        <p:txBody>
          <a:bodyPr/>
          <a:lstStyle/>
          <a:p>
            <a:r>
              <a:rPr lang="en-US" sz="2400" dirty="0"/>
              <a:t>Project Management Institute (2021),</a:t>
            </a:r>
            <a:br>
              <a:rPr lang="en-US" sz="2400" dirty="0"/>
            </a:br>
            <a:r>
              <a:rPr lang="en-US" sz="3200" dirty="0">
                <a:solidFill>
                  <a:srgbClr val="C00000"/>
                </a:solidFill>
              </a:rPr>
              <a:t>A Guide to the </a:t>
            </a:r>
            <a:br>
              <a:rPr lang="en-US" sz="3200" dirty="0">
                <a:solidFill>
                  <a:srgbClr val="C00000"/>
                </a:solidFill>
              </a:rPr>
            </a:br>
            <a:r>
              <a:rPr lang="en-US" sz="3200" dirty="0">
                <a:solidFill>
                  <a:srgbClr val="C00000"/>
                </a:solidFill>
              </a:rPr>
              <a:t>Project Management Body of Knowledge (PMBOK Guide) – </a:t>
            </a:r>
            <a:br>
              <a:rPr lang="en-US" sz="3600" dirty="0">
                <a:solidFill>
                  <a:srgbClr val="C00000"/>
                </a:solidFill>
              </a:rPr>
            </a:br>
            <a:r>
              <a:rPr lang="en-US" sz="2400" dirty="0">
                <a:solidFill>
                  <a:srgbClr val="C00000"/>
                </a:solidFill>
              </a:rPr>
              <a:t>Seventh Edition and The Standard for Project Management</a:t>
            </a:r>
          </a:p>
        </p:txBody>
      </p:sp>
      <p:sp>
        <p:nvSpPr>
          <p:cNvPr id="4" name="Slide Number Placeholder 3">
            <a:extLst>
              <a:ext uri="{FF2B5EF4-FFF2-40B4-BE49-F238E27FC236}">
                <a16:creationId xmlns:a16="http://schemas.microsoft.com/office/drawing/2014/main" id="{BACC1B7E-5518-1D42-B244-481C35C2428F}"/>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pic>
        <p:nvPicPr>
          <p:cNvPr id="6" name="Picture 5">
            <a:extLst>
              <a:ext uri="{FF2B5EF4-FFF2-40B4-BE49-F238E27FC236}">
                <a16:creationId xmlns:a16="http://schemas.microsoft.com/office/drawing/2014/main" id="{B8744A39-EA63-0D47-9FC8-6A4997B609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9816" y="2398848"/>
            <a:ext cx="3225724" cy="4183360"/>
          </a:xfrm>
          <a:prstGeom prst="rect">
            <a:avLst/>
          </a:prstGeom>
        </p:spPr>
      </p:pic>
      <p:sp>
        <p:nvSpPr>
          <p:cNvPr id="9" name="Footer Placeholder 4">
            <a:extLst>
              <a:ext uri="{FF2B5EF4-FFF2-40B4-BE49-F238E27FC236}">
                <a16:creationId xmlns:a16="http://schemas.microsoft.com/office/drawing/2014/main" id="{54A9BAF3-8497-EF4E-85AF-31D768953520}"/>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a:t>
            </a:r>
            <a:r>
              <a:rPr lang="en-US" altLang="zh-TW" sz="1000" dirty="0">
                <a:hlinkClick r:id="rId3"/>
              </a:rPr>
              <a:t>https://www.amazon.com/Guide-Project-Management-Knowledge-PMBOK%C2%AE/dp/1628256648</a:t>
            </a:r>
            <a:endParaRPr lang="en-US" altLang="zh-TW" sz="1000" dirty="0"/>
          </a:p>
        </p:txBody>
      </p:sp>
    </p:spTree>
    <p:extLst>
      <p:ext uri="{BB962C8B-B14F-4D97-AF65-F5344CB8AC3E}">
        <p14:creationId xmlns:p14="http://schemas.microsoft.com/office/powerpoint/2010/main" val="131516143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B66DC-4CB5-B847-BE50-A10D51B083B9}"/>
              </a:ext>
            </a:extLst>
          </p:cNvPr>
          <p:cNvSpPr>
            <a:spLocks noGrp="1"/>
          </p:cNvSpPr>
          <p:nvPr>
            <p:ph type="title"/>
          </p:nvPr>
        </p:nvSpPr>
        <p:spPr>
          <a:xfrm>
            <a:off x="1947321" y="95510"/>
            <a:ext cx="8229600" cy="1143000"/>
          </a:xfrm>
        </p:spPr>
        <p:txBody>
          <a:bodyPr>
            <a:normAutofit fontScale="90000"/>
          </a:bodyPr>
          <a:lstStyle/>
          <a:p>
            <a:r>
              <a:rPr lang="en-US" dirty="0">
                <a:solidFill>
                  <a:schemeClr val="accent1"/>
                </a:solidFill>
              </a:rPr>
              <a:t>A vision statement for </a:t>
            </a:r>
            <a:br>
              <a:rPr lang="en-US" dirty="0">
                <a:solidFill>
                  <a:schemeClr val="accent1"/>
                </a:solidFill>
              </a:rPr>
            </a:br>
            <a:r>
              <a:rPr lang="en-US" dirty="0">
                <a:solidFill>
                  <a:schemeClr val="accent1"/>
                </a:solidFill>
              </a:rPr>
              <a:t>the </a:t>
            </a:r>
            <a:r>
              <a:rPr lang="en-US" dirty="0" err="1">
                <a:solidFill>
                  <a:schemeClr val="accent1"/>
                </a:solidFill>
              </a:rPr>
              <a:t>iLearn</a:t>
            </a:r>
            <a:r>
              <a:rPr lang="en-US" dirty="0">
                <a:solidFill>
                  <a:schemeClr val="accent1"/>
                </a:solidFill>
              </a:rPr>
              <a:t> system</a:t>
            </a:r>
          </a:p>
        </p:txBody>
      </p:sp>
      <p:sp>
        <p:nvSpPr>
          <p:cNvPr id="3" name="Content Placeholder 2">
            <a:extLst>
              <a:ext uri="{FF2B5EF4-FFF2-40B4-BE49-F238E27FC236}">
                <a16:creationId xmlns:a16="http://schemas.microsoft.com/office/drawing/2014/main" id="{FAD7E517-4BF1-0349-B6CC-F5318DBEEF42}"/>
              </a:ext>
            </a:extLst>
          </p:cNvPr>
          <p:cNvSpPr>
            <a:spLocks noGrp="1"/>
          </p:cNvSpPr>
          <p:nvPr>
            <p:ph idx="1"/>
          </p:nvPr>
        </p:nvSpPr>
        <p:spPr>
          <a:xfrm>
            <a:off x="573367" y="1625600"/>
            <a:ext cx="10973530" cy="4933156"/>
          </a:xfrm>
        </p:spPr>
        <p:txBody>
          <a:bodyPr>
            <a:normAutofit/>
          </a:bodyPr>
          <a:lstStyle/>
          <a:p>
            <a:r>
              <a:rPr lang="en-US" sz="2400" b="0" dirty="0"/>
              <a:t>FOR </a:t>
            </a:r>
            <a:r>
              <a:rPr lang="en-US" sz="2400" b="0" dirty="0">
                <a:solidFill>
                  <a:srgbClr val="FF0000"/>
                </a:solidFill>
              </a:rPr>
              <a:t>teachers and educators </a:t>
            </a:r>
            <a:r>
              <a:rPr lang="en-US" sz="2400" b="0" dirty="0"/>
              <a:t>WHO </a:t>
            </a:r>
            <a:r>
              <a:rPr lang="en-US" sz="2400" b="0" dirty="0">
                <a:solidFill>
                  <a:srgbClr val="FF0000"/>
                </a:solidFill>
              </a:rPr>
              <a:t>need a way to help students use web-based learning resources and applications</a:t>
            </a:r>
            <a:r>
              <a:rPr lang="en-US" sz="2400" b="0" dirty="0"/>
              <a:t>, THE </a:t>
            </a:r>
            <a:r>
              <a:rPr lang="en-US" sz="2400" b="0" dirty="0" err="1"/>
              <a:t>iLearn</a:t>
            </a:r>
            <a:r>
              <a:rPr lang="en-US" sz="2400" b="0" dirty="0"/>
              <a:t> system is an open learning environment THAT allows the set of resources used by classes and students to be easily configured for these students and classes by teachers themselves. UNLIKE Virtual Learning Environments, such as Moodle, the focus of </a:t>
            </a:r>
            <a:r>
              <a:rPr lang="en-US" sz="2400" b="0" dirty="0" err="1"/>
              <a:t>iLearn</a:t>
            </a:r>
            <a:r>
              <a:rPr lang="en-US" sz="2400" b="0" dirty="0"/>
              <a:t> is the learning process rather than the administration and management of materials, assessments and coursework. OUR product enables teachers to create subject and age-specific environments for their students using any web-based resources, such as videos, simulations and written materials that are appropriate. </a:t>
            </a:r>
          </a:p>
          <a:p>
            <a:r>
              <a:rPr lang="en-US" sz="2000" b="0" dirty="0"/>
              <a:t>Schools and universities are the target customers for the </a:t>
            </a:r>
            <a:r>
              <a:rPr lang="en-US" sz="2000" b="0" dirty="0" err="1"/>
              <a:t>iLearn</a:t>
            </a:r>
            <a:r>
              <a:rPr lang="en-US" sz="2000" b="0" dirty="0"/>
              <a:t> system as it will significantly improve the learning experience of students at relatively low cost. It will collect and process learner analytics that will reduce the costs of progress tracking and reporting.</a:t>
            </a:r>
          </a:p>
          <a:p>
            <a:endParaRPr lang="en-US" sz="2400" b="0" dirty="0"/>
          </a:p>
          <a:p>
            <a:endParaRPr lang="en-US" sz="2400" b="0" dirty="0"/>
          </a:p>
        </p:txBody>
      </p:sp>
      <p:sp>
        <p:nvSpPr>
          <p:cNvPr id="4" name="Slide Number Placeholder 3">
            <a:extLst>
              <a:ext uri="{FF2B5EF4-FFF2-40B4-BE49-F238E27FC236}">
                <a16:creationId xmlns:a16="http://schemas.microsoft.com/office/drawing/2014/main" id="{104880C6-4151-F847-88D4-36DE08782945}"/>
              </a:ext>
            </a:extLst>
          </p:cNvPr>
          <p:cNvSpPr>
            <a:spLocks noGrp="1"/>
          </p:cNvSpPr>
          <p:nvPr>
            <p:ph type="sldNum" sz="quarter" idx="12"/>
          </p:nvPr>
        </p:nvSpPr>
        <p:spPr/>
        <p:txBody>
          <a:bodyPr/>
          <a:lstStyle/>
          <a:p>
            <a:pPr>
              <a:defRPr/>
            </a:pPr>
            <a:fld id="{E78C9E75-97FD-45D9-8ED3-955348887BB1}" type="slidenum">
              <a:rPr lang="zh-TW" altLang="en-US" smtClean="0"/>
              <a:pPr>
                <a:defRPr/>
              </a:pPr>
              <a:t>90</a:t>
            </a:fld>
            <a:endParaRPr lang="zh-TW" altLang="en-US"/>
          </a:p>
        </p:txBody>
      </p:sp>
      <p:sp>
        <p:nvSpPr>
          <p:cNvPr id="5" name="Footer Placeholder 4">
            <a:extLst>
              <a:ext uri="{FF2B5EF4-FFF2-40B4-BE49-F238E27FC236}">
                <a16:creationId xmlns:a16="http://schemas.microsoft.com/office/drawing/2014/main" id="{427F751B-642B-4641-9594-4A9467EF442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34752735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6E070-C8C8-1545-A337-51851267ADED}"/>
              </a:ext>
            </a:extLst>
          </p:cNvPr>
          <p:cNvSpPr>
            <a:spLocks noGrp="1"/>
          </p:cNvSpPr>
          <p:nvPr>
            <p:ph type="title"/>
          </p:nvPr>
        </p:nvSpPr>
        <p:spPr>
          <a:xfrm>
            <a:off x="1981200" y="188641"/>
            <a:ext cx="8229600" cy="2387524"/>
          </a:xfrm>
        </p:spPr>
        <p:txBody>
          <a:bodyPr>
            <a:normAutofit fontScale="90000"/>
          </a:bodyPr>
          <a:lstStyle/>
          <a:p>
            <a:r>
              <a:rPr lang="en-US" dirty="0"/>
              <a:t>The Essence of </a:t>
            </a:r>
            <a:br>
              <a:rPr lang="en-US" dirty="0"/>
            </a:br>
            <a:r>
              <a:rPr lang="en-US" sz="6600" dirty="0">
                <a:solidFill>
                  <a:srgbClr val="FF0000"/>
                </a:solidFill>
              </a:rPr>
              <a:t>Strategic Marketing (STP)</a:t>
            </a:r>
          </a:p>
        </p:txBody>
      </p:sp>
      <p:sp>
        <p:nvSpPr>
          <p:cNvPr id="3" name="Content Placeholder 2">
            <a:extLst>
              <a:ext uri="{FF2B5EF4-FFF2-40B4-BE49-F238E27FC236}">
                <a16:creationId xmlns:a16="http://schemas.microsoft.com/office/drawing/2014/main" id="{6FFD8BDA-32EE-0F47-9A2E-3A0E6179F3F3}"/>
              </a:ext>
            </a:extLst>
          </p:cNvPr>
          <p:cNvSpPr>
            <a:spLocks noGrp="1"/>
          </p:cNvSpPr>
          <p:nvPr>
            <p:ph idx="1"/>
          </p:nvPr>
        </p:nvSpPr>
        <p:spPr>
          <a:xfrm>
            <a:off x="3935760" y="2780928"/>
            <a:ext cx="5112568" cy="3384376"/>
          </a:xfrm>
        </p:spPr>
        <p:txBody>
          <a:bodyPr/>
          <a:lstStyle/>
          <a:p>
            <a:pPr marL="0" indent="0">
              <a:buNone/>
            </a:pPr>
            <a:r>
              <a:rPr lang="en-US" sz="6000" dirty="0">
                <a:solidFill>
                  <a:srgbClr val="FF0000"/>
                </a:solidFill>
              </a:rPr>
              <a:t>S</a:t>
            </a:r>
            <a:r>
              <a:rPr lang="en-US" sz="6000" dirty="0"/>
              <a:t>egmentation</a:t>
            </a:r>
          </a:p>
          <a:p>
            <a:pPr marL="0" indent="0">
              <a:buNone/>
            </a:pPr>
            <a:r>
              <a:rPr lang="en-US" sz="6000" dirty="0">
                <a:solidFill>
                  <a:srgbClr val="FF0000"/>
                </a:solidFill>
              </a:rPr>
              <a:t>T</a:t>
            </a:r>
            <a:r>
              <a:rPr lang="en-US" sz="6000" dirty="0"/>
              <a:t>argeting</a:t>
            </a:r>
          </a:p>
          <a:p>
            <a:pPr marL="0" indent="0">
              <a:buNone/>
            </a:pPr>
            <a:r>
              <a:rPr lang="en-US" sz="6000" dirty="0">
                <a:solidFill>
                  <a:srgbClr val="FF0000"/>
                </a:solidFill>
              </a:rPr>
              <a:t>P</a:t>
            </a:r>
            <a:r>
              <a:rPr lang="en-US" sz="6000" dirty="0"/>
              <a:t>ositioning</a:t>
            </a:r>
          </a:p>
        </p:txBody>
      </p:sp>
      <p:sp>
        <p:nvSpPr>
          <p:cNvPr id="4" name="Slide Number Placeholder 3">
            <a:extLst>
              <a:ext uri="{FF2B5EF4-FFF2-40B4-BE49-F238E27FC236}">
                <a16:creationId xmlns:a16="http://schemas.microsoft.com/office/drawing/2014/main" id="{38DFCCD8-AD95-B442-950F-EB9B10B67E18}"/>
              </a:ext>
            </a:extLst>
          </p:cNvPr>
          <p:cNvSpPr>
            <a:spLocks noGrp="1"/>
          </p:cNvSpPr>
          <p:nvPr>
            <p:ph type="sldNum" sz="quarter" idx="12"/>
          </p:nvPr>
        </p:nvSpPr>
        <p:spPr/>
        <p:txBody>
          <a:bodyPr/>
          <a:lstStyle/>
          <a:p>
            <a:pPr>
              <a:defRPr/>
            </a:pPr>
            <a:fld id="{33CFB46C-01CC-41BD-8A17-4C0AF2F2BDA7}" type="slidenum">
              <a:rPr lang="zh-TW" altLang="en-US" smtClean="0"/>
              <a:pPr>
                <a:defRPr/>
              </a:pPr>
              <a:t>91</a:t>
            </a:fld>
            <a:endParaRPr lang="zh-TW" altLang="en-US"/>
          </a:p>
        </p:txBody>
      </p:sp>
      <p:sp>
        <p:nvSpPr>
          <p:cNvPr id="5" name="Footer Placeholder 4">
            <a:extLst>
              <a:ext uri="{FF2B5EF4-FFF2-40B4-BE49-F238E27FC236}">
                <a16:creationId xmlns:a16="http://schemas.microsoft.com/office/drawing/2014/main" id="{09D3E496-ADD8-0743-9B44-8F8DB5ADFAD8}"/>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240716148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9DC61AA4-5906-1C49-86AF-412F3DE205CC}" type="slidenum">
              <a:rPr lang="zh-TW" altLang="en-US" sz="1200">
                <a:solidFill>
                  <a:srgbClr val="898989"/>
                </a:solidFill>
              </a:rPr>
              <a:pPr eaLnBrk="1" hangingPunct="1">
                <a:spcBef>
                  <a:spcPct val="0"/>
                </a:spcBef>
                <a:buFontTx/>
                <a:buNone/>
              </a:pPr>
              <a:t>92</a:t>
            </a:fld>
            <a:endParaRPr lang="zh-TW" altLang="en-US" sz="1200">
              <a:solidFill>
                <a:srgbClr val="898989"/>
              </a:solidFill>
            </a:endParaRPr>
          </a:p>
        </p:txBody>
      </p:sp>
      <p:sp>
        <p:nvSpPr>
          <p:cNvPr id="80900" name="Title 1"/>
          <p:cNvSpPr>
            <a:spLocks noGrp="1"/>
          </p:cNvSpPr>
          <p:nvPr>
            <p:ph type="title"/>
          </p:nvPr>
        </p:nvSpPr>
        <p:spPr>
          <a:xfrm>
            <a:off x="1981200" y="274638"/>
            <a:ext cx="8229600" cy="5962650"/>
          </a:xfrm>
        </p:spPr>
        <p:txBody>
          <a:bodyPr/>
          <a:lstStyle/>
          <a:p>
            <a:r>
              <a:rPr lang="en-US" altLang="zh-TW" sz="15000" dirty="0">
                <a:solidFill>
                  <a:srgbClr val="FF0000"/>
                </a:solidFill>
                <a:latin typeface="Calibri" charset="0"/>
                <a:ea typeface="標楷體" charset="-120"/>
              </a:rPr>
              <a:t>Customer</a:t>
            </a:r>
            <a:br>
              <a:rPr lang="en-US" altLang="zh-TW" sz="15000" dirty="0">
                <a:solidFill>
                  <a:srgbClr val="FF0000"/>
                </a:solidFill>
                <a:latin typeface="Calibri" charset="0"/>
                <a:ea typeface="標楷體" charset="-120"/>
              </a:rPr>
            </a:br>
            <a:r>
              <a:rPr lang="en-US" altLang="zh-TW" sz="15000" dirty="0">
                <a:solidFill>
                  <a:srgbClr val="FF0000"/>
                </a:solidFill>
                <a:latin typeface="Calibri" charset="0"/>
                <a:ea typeface="標楷體" charset="-120"/>
              </a:rPr>
              <a:t>Value</a:t>
            </a:r>
            <a:endParaRPr lang="en-US" altLang="zh-TW" sz="15000" dirty="0">
              <a:latin typeface="Calibri" charset="0"/>
              <a:ea typeface="標楷體" charset="-120"/>
            </a:endParaRPr>
          </a:p>
        </p:txBody>
      </p:sp>
      <p:sp>
        <p:nvSpPr>
          <p:cNvPr id="6" name="Footer Placeholder 4">
            <a:extLst>
              <a:ext uri="{FF2B5EF4-FFF2-40B4-BE49-F238E27FC236}">
                <a16:creationId xmlns:a16="http://schemas.microsoft.com/office/drawing/2014/main" id="{973C2BEC-7E5F-4841-84DE-C1F77C035AB0}"/>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60487696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a:xfrm>
            <a:off x="1981200" y="274639"/>
            <a:ext cx="8229600" cy="1209675"/>
          </a:xfrm>
        </p:spPr>
        <p:txBody>
          <a:bodyPr>
            <a:normAutofit fontScale="90000"/>
          </a:bodyPr>
          <a:lstStyle/>
          <a:p>
            <a:r>
              <a:rPr lang="en-US" altLang="zh-TW" sz="15000" dirty="0">
                <a:solidFill>
                  <a:srgbClr val="FF0000"/>
                </a:solidFill>
                <a:latin typeface="Calibri" charset="0"/>
                <a:ea typeface="標楷體" charset="-120"/>
              </a:rPr>
              <a:t>Value</a:t>
            </a:r>
          </a:p>
        </p:txBody>
      </p:sp>
      <p:sp>
        <p:nvSpPr>
          <p:cNvPr id="82947" name="Content Placeholder 2"/>
          <p:cNvSpPr>
            <a:spLocks noGrp="1"/>
          </p:cNvSpPr>
          <p:nvPr>
            <p:ph idx="1"/>
          </p:nvPr>
        </p:nvSpPr>
        <p:spPr>
          <a:xfrm>
            <a:off x="1981200" y="1844825"/>
            <a:ext cx="8229600" cy="4681537"/>
          </a:xfrm>
        </p:spPr>
        <p:txBody>
          <a:bodyPr/>
          <a:lstStyle/>
          <a:p>
            <a:pPr marL="0" indent="0" algn="ctr">
              <a:buNone/>
            </a:pPr>
            <a:r>
              <a:rPr lang="en-US" altLang="zh-TW" sz="7200" dirty="0">
                <a:solidFill>
                  <a:srgbClr val="4F81BD"/>
                </a:solidFill>
                <a:latin typeface="Calibri" charset="0"/>
                <a:ea typeface="標楷體" charset="-120"/>
              </a:rPr>
              <a:t>the sum of the </a:t>
            </a:r>
            <a:br>
              <a:rPr lang="en-US" altLang="zh-TW" sz="7200" dirty="0">
                <a:solidFill>
                  <a:srgbClr val="4F81BD"/>
                </a:solidFill>
                <a:latin typeface="Calibri" charset="0"/>
                <a:ea typeface="標楷體" charset="-120"/>
              </a:rPr>
            </a:br>
            <a:r>
              <a:rPr lang="en-US" altLang="zh-TW" sz="7200" dirty="0">
                <a:solidFill>
                  <a:srgbClr val="4F81BD"/>
                </a:solidFill>
                <a:latin typeface="Calibri" charset="0"/>
                <a:ea typeface="標楷體" charset="-120"/>
              </a:rPr>
              <a:t>tangible and intangible </a:t>
            </a:r>
            <a:br>
              <a:rPr lang="en-US" altLang="zh-TW" sz="7200" dirty="0">
                <a:solidFill>
                  <a:srgbClr val="4F81BD"/>
                </a:solidFill>
                <a:latin typeface="Calibri" charset="0"/>
                <a:ea typeface="標楷體" charset="-120"/>
              </a:rPr>
            </a:br>
            <a:r>
              <a:rPr lang="en-US" altLang="zh-TW" sz="7200" dirty="0">
                <a:solidFill>
                  <a:srgbClr val="FF0000"/>
                </a:solidFill>
                <a:latin typeface="Calibri" charset="0"/>
                <a:ea typeface="標楷體" charset="-120"/>
              </a:rPr>
              <a:t>benefits and costs</a:t>
            </a:r>
          </a:p>
        </p:txBody>
      </p:sp>
      <p:sp>
        <p:nvSpPr>
          <p:cNvPr id="829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B7F8B9A8-0902-FC4C-AC2A-DFD2E896A618}" type="slidenum">
              <a:rPr lang="zh-TW" altLang="en-US" sz="1200">
                <a:solidFill>
                  <a:srgbClr val="898989"/>
                </a:solidFill>
              </a:rPr>
              <a:pPr eaLnBrk="1" hangingPunct="1">
                <a:spcBef>
                  <a:spcPct val="0"/>
                </a:spcBef>
                <a:buFontTx/>
                <a:buNone/>
              </a:pPr>
              <a:t>93</a:t>
            </a:fld>
            <a:endParaRPr lang="zh-TW" altLang="en-US" sz="1200">
              <a:solidFill>
                <a:srgbClr val="898989"/>
              </a:solidFill>
            </a:endParaRPr>
          </a:p>
        </p:txBody>
      </p:sp>
      <p:sp>
        <p:nvSpPr>
          <p:cNvPr id="6" name="Footer Placeholder 4">
            <a:extLst>
              <a:ext uri="{FF2B5EF4-FFF2-40B4-BE49-F238E27FC236}">
                <a16:creationId xmlns:a16="http://schemas.microsoft.com/office/drawing/2014/main" id="{5571A326-5D7A-9D40-98FA-721A908A0281}"/>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69982823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a:xfrm>
            <a:off x="1847850" y="115888"/>
            <a:ext cx="8229600" cy="635000"/>
          </a:xfrm>
        </p:spPr>
        <p:txBody>
          <a:bodyPr>
            <a:normAutofit fontScale="90000"/>
          </a:bodyPr>
          <a:lstStyle/>
          <a:p>
            <a:r>
              <a:rPr lang="en-US" altLang="zh-TW" sz="7200">
                <a:solidFill>
                  <a:srgbClr val="FF0000"/>
                </a:solidFill>
                <a:latin typeface="Calibri" charset="0"/>
                <a:ea typeface="標楷體" charset="-120"/>
              </a:rPr>
              <a:t>Value</a:t>
            </a:r>
          </a:p>
        </p:txBody>
      </p:sp>
      <p:sp>
        <p:nvSpPr>
          <p:cNvPr id="839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D30CEC78-5900-9244-95EC-09F7136E7D11}" type="slidenum">
              <a:rPr lang="zh-TW" altLang="en-US" sz="1200">
                <a:solidFill>
                  <a:srgbClr val="898989"/>
                </a:solidFill>
              </a:rPr>
              <a:pPr eaLnBrk="1" hangingPunct="1">
                <a:spcBef>
                  <a:spcPct val="0"/>
                </a:spcBef>
                <a:buFontTx/>
                <a:buNone/>
              </a:pPr>
              <a:t>94</a:t>
            </a:fld>
            <a:endParaRPr lang="zh-TW" altLang="en-US" sz="1200">
              <a:solidFill>
                <a:srgbClr val="898989"/>
              </a:solidFill>
            </a:endParaRPr>
          </a:p>
        </p:txBody>
      </p:sp>
      <p:sp>
        <p:nvSpPr>
          <p:cNvPr id="5" name="Rectangle 4"/>
          <p:cNvSpPr/>
          <p:nvPr/>
        </p:nvSpPr>
        <p:spPr>
          <a:xfrm>
            <a:off x="3215680" y="1052736"/>
            <a:ext cx="2088232" cy="2448272"/>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2400" dirty="0"/>
              <a:t>Total </a:t>
            </a:r>
            <a:br>
              <a:rPr lang="en-US" sz="2400" dirty="0"/>
            </a:br>
            <a:r>
              <a:rPr lang="en-US" sz="2400" dirty="0"/>
              <a:t>customer </a:t>
            </a:r>
            <a:br>
              <a:rPr lang="en-US" sz="2000" dirty="0"/>
            </a:br>
            <a:r>
              <a:rPr lang="en-US" sz="4000" dirty="0"/>
              <a:t>benefit</a:t>
            </a:r>
          </a:p>
        </p:txBody>
      </p:sp>
      <p:sp>
        <p:nvSpPr>
          <p:cNvPr id="6" name="Rectangle 5"/>
          <p:cNvSpPr/>
          <p:nvPr/>
        </p:nvSpPr>
        <p:spPr>
          <a:xfrm>
            <a:off x="6312024" y="1052736"/>
            <a:ext cx="1800200" cy="5328592"/>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sz="2400" dirty="0"/>
              <a:t>Customer perceived </a:t>
            </a:r>
            <a:br>
              <a:rPr lang="en-US" sz="2000" dirty="0"/>
            </a:br>
            <a:r>
              <a:rPr lang="en-US" sz="4000" dirty="0"/>
              <a:t>value</a:t>
            </a:r>
          </a:p>
        </p:txBody>
      </p:sp>
      <p:sp>
        <p:nvSpPr>
          <p:cNvPr id="7" name="Rectangle 6"/>
          <p:cNvSpPr/>
          <p:nvPr/>
        </p:nvSpPr>
        <p:spPr>
          <a:xfrm>
            <a:off x="3215680" y="3861048"/>
            <a:ext cx="2088232" cy="252028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400" dirty="0"/>
              <a:t>Total </a:t>
            </a:r>
            <a:br>
              <a:rPr lang="en-US" sz="2400" dirty="0"/>
            </a:br>
            <a:r>
              <a:rPr lang="en-US" sz="2400" dirty="0"/>
              <a:t>customer </a:t>
            </a:r>
            <a:br>
              <a:rPr lang="en-US" sz="2000" dirty="0"/>
            </a:br>
            <a:r>
              <a:rPr lang="en-US" sz="4000" dirty="0"/>
              <a:t>cost</a:t>
            </a:r>
          </a:p>
        </p:txBody>
      </p:sp>
      <p:cxnSp>
        <p:nvCxnSpPr>
          <p:cNvPr id="8" name="Elbow Connector 7"/>
          <p:cNvCxnSpPr>
            <a:cxnSpLocks noChangeShapeType="1"/>
          </p:cNvCxnSpPr>
          <p:nvPr/>
        </p:nvCxnSpPr>
        <p:spPr bwMode="auto">
          <a:xfrm>
            <a:off x="5303838" y="2276476"/>
            <a:ext cx="1008062" cy="1439863"/>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9" name="Elbow Connector 8"/>
          <p:cNvCxnSpPr>
            <a:cxnSpLocks noChangeShapeType="1"/>
          </p:cNvCxnSpPr>
          <p:nvPr/>
        </p:nvCxnSpPr>
        <p:spPr bwMode="auto">
          <a:xfrm flipV="1">
            <a:off x="5303838" y="3716339"/>
            <a:ext cx="1008062" cy="1404937"/>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11" name="Footer Placeholder 4">
            <a:extLst>
              <a:ext uri="{FF2B5EF4-FFF2-40B4-BE49-F238E27FC236}">
                <a16:creationId xmlns:a16="http://schemas.microsoft.com/office/drawing/2014/main" id="{86035801-4E7C-0845-9E27-B6E13C3141F7}"/>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2528807281"/>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1992313" y="17464"/>
            <a:ext cx="8229600" cy="674687"/>
          </a:xfrm>
        </p:spPr>
        <p:txBody>
          <a:bodyPr>
            <a:normAutofit fontScale="90000"/>
          </a:bodyPr>
          <a:lstStyle/>
          <a:p>
            <a:r>
              <a:rPr lang="en-US" altLang="zh-TW" dirty="0">
                <a:solidFill>
                  <a:schemeClr val="accent1"/>
                </a:solidFill>
                <a:latin typeface="Calibri" charset="0"/>
                <a:ea typeface="標楷體" charset="-120"/>
              </a:rPr>
              <a:t>Customer Perceived </a:t>
            </a:r>
            <a:r>
              <a:rPr lang="en-US" altLang="zh-TW" dirty="0">
                <a:solidFill>
                  <a:srgbClr val="FF0000"/>
                </a:solidFill>
                <a:latin typeface="Calibri" charset="0"/>
                <a:ea typeface="標楷體" charset="-120"/>
              </a:rPr>
              <a:t>Value</a:t>
            </a:r>
          </a:p>
        </p:txBody>
      </p:sp>
      <p:sp>
        <p:nvSpPr>
          <p:cNvPr id="8806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521CE357-E1CB-0F42-9CC1-FB6FD9B26210}" type="slidenum">
              <a:rPr lang="zh-TW" altLang="en-US" sz="1200">
                <a:solidFill>
                  <a:srgbClr val="898989"/>
                </a:solidFill>
              </a:rPr>
              <a:pPr eaLnBrk="1" hangingPunct="1">
                <a:spcBef>
                  <a:spcPct val="0"/>
                </a:spcBef>
                <a:buFontTx/>
                <a:buNone/>
              </a:pPr>
              <a:t>95</a:t>
            </a:fld>
            <a:endParaRPr lang="zh-TW" altLang="en-US" sz="1200">
              <a:solidFill>
                <a:srgbClr val="898989"/>
              </a:solidFill>
            </a:endParaRPr>
          </a:p>
        </p:txBody>
      </p:sp>
      <p:sp>
        <p:nvSpPr>
          <p:cNvPr id="4" name="Rectangle 3"/>
          <p:cNvSpPr/>
          <p:nvPr/>
        </p:nvSpPr>
        <p:spPr>
          <a:xfrm>
            <a:off x="1991544" y="1016792"/>
            <a:ext cx="2160000" cy="5400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2000" dirty="0"/>
              <a:t>Product benefit</a:t>
            </a:r>
          </a:p>
        </p:txBody>
      </p:sp>
      <p:sp>
        <p:nvSpPr>
          <p:cNvPr id="8" name="Rectangle 7"/>
          <p:cNvSpPr/>
          <p:nvPr/>
        </p:nvSpPr>
        <p:spPr>
          <a:xfrm>
            <a:off x="1991544" y="1676845"/>
            <a:ext cx="2160000" cy="5400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2000" dirty="0"/>
              <a:t>Services benefit</a:t>
            </a:r>
          </a:p>
        </p:txBody>
      </p:sp>
      <p:sp>
        <p:nvSpPr>
          <p:cNvPr id="9" name="Rectangle 8"/>
          <p:cNvSpPr/>
          <p:nvPr/>
        </p:nvSpPr>
        <p:spPr>
          <a:xfrm>
            <a:off x="1991544" y="2336898"/>
            <a:ext cx="2160000" cy="5400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2000" dirty="0"/>
              <a:t>Personnel benefit</a:t>
            </a:r>
          </a:p>
        </p:txBody>
      </p:sp>
      <p:sp>
        <p:nvSpPr>
          <p:cNvPr id="10" name="Rectangle 9"/>
          <p:cNvSpPr/>
          <p:nvPr/>
        </p:nvSpPr>
        <p:spPr>
          <a:xfrm>
            <a:off x="1991544" y="2996952"/>
            <a:ext cx="2160000" cy="5400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2000" dirty="0"/>
              <a:t>Image benefit</a:t>
            </a:r>
          </a:p>
        </p:txBody>
      </p:sp>
      <p:sp>
        <p:nvSpPr>
          <p:cNvPr id="11" name="Rectangle 10"/>
          <p:cNvSpPr/>
          <p:nvPr/>
        </p:nvSpPr>
        <p:spPr>
          <a:xfrm>
            <a:off x="5015880" y="1052736"/>
            <a:ext cx="2088232" cy="2448272"/>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2400" dirty="0"/>
              <a:t>Total </a:t>
            </a:r>
            <a:br>
              <a:rPr lang="en-US" sz="2400" dirty="0"/>
            </a:br>
            <a:r>
              <a:rPr lang="en-US" sz="2400" dirty="0"/>
              <a:t>customer </a:t>
            </a:r>
            <a:br>
              <a:rPr lang="en-US" sz="2000" dirty="0"/>
            </a:br>
            <a:r>
              <a:rPr lang="en-US" sz="4000" dirty="0"/>
              <a:t>benefit</a:t>
            </a:r>
          </a:p>
        </p:txBody>
      </p:sp>
      <p:sp>
        <p:nvSpPr>
          <p:cNvPr id="12" name="Rectangle 11"/>
          <p:cNvSpPr/>
          <p:nvPr/>
        </p:nvSpPr>
        <p:spPr>
          <a:xfrm>
            <a:off x="8112224" y="1052736"/>
            <a:ext cx="1800200" cy="5328592"/>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en-US" sz="2400" dirty="0"/>
              <a:t>Customer perceived </a:t>
            </a:r>
            <a:br>
              <a:rPr lang="en-US" sz="2000" dirty="0"/>
            </a:br>
            <a:r>
              <a:rPr lang="en-US" sz="4000" dirty="0"/>
              <a:t>value</a:t>
            </a:r>
          </a:p>
        </p:txBody>
      </p:sp>
      <p:sp>
        <p:nvSpPr>
          <p:cNvPr id="13" name="Rectangle 12"/>
          <p:cNvSpPr/>
          <p:nvPr/>
        </p:nvSpPr>
        <p:spPr>
          <a:xfrm>
            <a:off x="5015880" y="3861048"/>
            <a:ext cx="2088232" cy="252028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400" dirty="0"/>
              <a:t>Total </a:t>
            </a:r>
            <a:br>
              <a:rPr lang="en-US" sz="2400" dirty="0"/>
            </a:br>
            <a:r>
              <a:rPr lang="en-US" sz="2400" dirty="0"/>
              <a:t>customer </a:t>
            </a:r>
            <a:br>
              <a:rPr lang="en-US" sz="2000" dirty="0"/>
            </a:br>
            <a:r>
              <a:rPr lang="en-US" sz="4000" dirty="0"/>
              <a:t>cost</a:t>
            </a:r>
          </a:p>
        </p:txBody>
      </p:sp>
      <p:sp>
        <p:nvSpPr>
          <p:cNvPr id="14" name="Rectangle 13"/>
          <p:cNvSpPr/>
          <p:nvPr/>
        </p:nvSpPr>
        <p:spPr>
          <a:xfrm>
            <a:off x="1991544" y="3861168"/>
            <a:ext cx="2160000" cy="540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000" dirty="0"/>
              <a:t>Monetary cost</a:t>
            </a:r>
          </a:p>
        </p:txBody>
      </p:sp>
      <p:sp>
        <p:nvSpPr>
          <p:cNvPr id="15" name="Rectangle 14"/>
          <p:cNvSpPr/>
          <p:nvPr/>
        </p:nvSpPr>
        <p:spPr>
          <a:xfrm>
            <a:off x="1991544" y="4521221"/>
            <a:ext cx="2160000" cy="540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000" dirty="0"/>
              <a:t>Time cost</a:t>
            </a:r>
          </a:p>
        </p:txBody>
      </p:sp>
      <p:sp>
        <p:nvSpPr>
          <p:cNvPr id="16" name="Rectangle 15"/>
          <p:cNvSpPr/>
          <p:nvPr/>
        </p:nvSpPr>
        <p:spPr>
          <a:xfrm>
            <a:off x="1991544" y="5181274"/>
            <a:ext cx="2160000" cy="540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000" dirty="0"/>
              <a:t>Energy cost</a:t>
            </a:r>
          </a:p>
        </p:txBody>
      </p:sp>
      <p:sp>
        <p:nvSpPr>
          <p:cNvPr id="17" name="Rectangle 16"/>
          <p:cNvSpPr/>
          <p:nvPr/>
        </p:nvSpPr>
        <p:spPr>
          <a:xfrm>
            <a:off x="1991544" y="5841328"/>
            <a:ext cx="2160000" cy="540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2000" dirty="0"/>
              <a:t>Psychological cost</a:t>
            </a:r>
          </a:p>
        </p:txBody>
      </p:sp>
      <p:cxnSp>
        <p:nvCxnSpPr>
          <p:cNvPr id="6" name="Elbow Connector 5"/>
          <p:cNvCxnSpPr>
            <a:cxnSpLocks noChangeShapeType="1"/>
          </p:cNvCxnSpPr>
          <p:nvPr/>
        </p:nvCxnSpPr>
        <p:spPr bwMode="auto">
          <a:xfrm>
            <a:off x="4151314" y="1287463"/>
            <a:ext cx="865187" cy="989012"/>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3" name="Elbow Connector 22"/>
          <p:cNvCxnSpPr>
            <a:cxnSpLocks noChangeShapeType="1"/>
          </p:cNvCxnSpPr>
          <p:nvPr/>
        </p:nvCxnSpPr>
        <p:spPr bwMode="auto">
          <a:xfrm>
            <a:off x="4151314" y="4130675"/>
            <a:ext cx="865187" cy="9906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4" name="Elbow Connector 23"/>
          <p:cNvCxnSpPr>
            <a:cxnSpLocks noChangeShapeType="1"/>
          </p:cNvCxnSpPr>
          <p:nvPr/>
        </p:nvCxnSpPr>
        <p:spPr bwMode="auto">
          <a:xfrm>
            <a:off x="4151314" y="1946275"/>
            <a:ext cx="865187" cy="3302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5" name="Elbow Connector 24"/>
          <p:cNvCxnSpPr>
            <a:cxnSpLocks noChangeShapeType="1"/>
          </p:cNvCxnSpPr>
          <p:nvPr/>
        </p:nvCxnSpPr>
        <p:spPr bwMode="auto">
          <a:xfrm flipV="1">
            <a:off x="4151314" y="2276475"/>
            <a:ext cx="865187" cy="3302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26" name="Elbow Connector 25"/>
          <p:cNvCxnSpPr>
            <a:cxnSpLocks noChangeShapeType="1"/>
          </p:cNvCxnSpPr>
          <p:nvPr/>
        </p:nvCxnSpPr>
        <p:spPr bwMode="auto">
          <a:xfrm flipV="1">
            <a:off x="4151314" y="2276475"/>
            <a:ext cx="865187" cy="9906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37" name="Elbow Connector 36"/>
          <p:cNvCxnSpPr>
            <a:cxnSpLocks noChangeShapeType="1"/>
          </p:cNvCxnSpPr>
          <p:nvPr/>
        </p:nvCxnSpPr>
        <p:spPr bwMode="auto">
          <a:xfrm>
            <a:off x="4151314" y="4791075"/>
            <a:ext cx="865187" cy="3302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38" name="Elbow Connector 37"/>
          <p:cNvCxnSpPr>
            <a:cxnSpLocks noChangeShapeType="1"/>
          </p:cNvCxnSpPr>
          <p:nvPr/>
        </p:nvCxnSpPr>
        <p:spPr bwMode="auto">
          <a:xfrm flipV="1">
            <a:off x="4151314" y="5121275"/>
            <a:ext cx="865187" cy="3302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39" name="Elbow Connector 38"/>
          <p:cNvCxnSpPr>
            <a:cxnSpLocks noChangeShapeType="1"/>
          </p:cNvCxnSpPr>
          <p:nvPr/>
        </p:nvCxnSpPr>
        <p:spPr bwMode="auto">
          <a:xfrm flipV="1">
            <a:off x="4151314" y="5121275"/>
            <a:ext cx="865187" cy="990600"/>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52" name="Elbow Connector 51"/>
          <p:cNvCxnSpPr>
            <a:cxnSpLocks noChangeShapeType="1"/>
          </p:cNvCxnSpPr>
          <p:nvPr/>
        </p:nvCxnSpPr>
        <p:spPr bwMode="auto">
          <a:xfrm>
            <a:off x="7104063" y="2276476"/>
            <a:ext cx="1008062" cy="1439863"/>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cxnSp>
        <p:nvCxnSpPr>
          <p:cNvPr id="57" name="Elbow Connector 56"/>
          <p:cNvCxnSpPr>
            <a:cxnSpLocks noChangeShapeType="1"/>
          </p:cNvCxnSpPr>
          <p:nvPr/>
        </p:nvCxnSpPr>
        <p:spPr bwMode="auto">
          <a:xfrm flipV="1">
            <a:off x="7104063" y="3716339"/>
            <a:ext cx="1008062" cy="1404937"/>
          </a:xfrm>
          <a:prstGeom prst="bentConnector3">
            <a:avLst>
              <a:gd name="adj1" fmla="val 50000"/>
            </a:avLst>
          </a:prstGeom>
          <a:noFill/>
          <a:ln w="25400">
            <a:solidFill>
              <a:schemeClr val="accent1"/>
            </a:solidFill>
            <a:miter lim="800000"/>
            <a:headEnd/>
            <a:tailEnd type="arrow" w="med" len="med"/>
          </a:ln>
          <a:effectLst>
            <a:outerShdw blurRad="400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27" name="Footer Placeholder 4">
            <a:extLst>
              <a:ext uri="{FF2B5EF4-FFF2-40B4-BE49-F238E27FC236}">
                <a16:creationId xmlns:a16="http://schemas.microsoft.com/office/drawing/2014/main" id="{8574AF47-0F2F-4A40-B533-DAA983233104}"/>
              </a:ext>
            </a:extLst>
          </p:cNvPr>
          <p:cNvSpPr>
            <a:spLocks noGrp="1"/>
          </p:cNvSpPr>
          <p:nvPr>
            <p:ph type="ftr" sz="quarter" idx="11"/>
          </p:nvPr>
        </p:nvSpPr>
        <p:spPr bwMode="auto">
          <a:xfrm>
            <a:off x="1992313" y="6597650"/>
            <a:ext cx="7848600" cy="260350"/>
          </a:xfrm>
          <a:ln>
            <a:miter lim="800000"/>
            <a:headEnd/>
            <a:tailEnd/>
          </a:ln>
        </p:spPr>
        <p:txBody>
          <a:bodyPr/>
          <a:lstStyle/>
          <a:p>
            <a:pPr>
              <a:defRPr/>
            </a:pPr>
            <a:r>
              <a:rPr lang="en-US" altLang="zh-TW" sz="1000" dirty="0"/>
              <a:t>Source: Philip Kotler and Kevin Lane Keller (2016), Marketing Management, 15th edition, Pearson.</a:t>
            </a:r>
            <a:endParaRPr lang="es-ES" altLang="zh-TW" sz="1000" dirty="0"/>
          </a:p>
        </p:txBody>
      </p:sp>
    </p:spTree>
    <p:extLst>
      <p:ext uri="{BB962C8B-B14F-4D97-AF65-F5344CB8AC3E}">
        <p14:creationId xmlns:p14="http://schemas.microsoft.com/office/powerpoint/2010/main" val="46394873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2135188" y="188914"/>
            <a:ext cx="8229600" cy="993775"/>
          </a:xfrm>
        </p:spPr>
        <p:txBody>
          <a:bodyPr/>
          <a:lstStyle/>
          <a:p>
            <a:r>
              <a:rPr lang="en-US" altLang="zh-TW">
                <a:solidFill>
                  <a:schemeClr val="accent1"/>
                </a:solidFill>
                <a:latin typeface="Calibri" charset="0"/>
                <a:ea typeface="標楷體" charset="-120"/>
              </a:rPr>
              <a:t>Business Model</a:t>
            </a:r>
          </a:p>
        </p:txBody>
      </p:sp>
      <p:sp>
        <p:nvSpPr>
          <p:cNvPr id="6656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fld id="{61B6C2F8-306B-FA43-A548-6982A36A8CA7}" type="slidenum">
              <a:rPr lang="zh-TW" altLang="en-US" sz="1200">
                <a:solidFill>
                  <a:srgbClr val="898989"/>
                </a:solidFill>
              </a:rPr>
              <a:pPr eaLnBrk="1" hangingPunct="1">
                <a:spcBef>
                  <a:spcPct val="0"/>
                </a:spcBef>
                <a:buFontTx/>
                <a:buNone/>
              </a:pPr>
              <a:t>96</a:t>
            </a:fld>
            <a:endParaRPr lang="zh-TW" altLang="en-US" sz="1200">
              <a:solidFill>
                <a:srgbClr val="898989"/>
              </a:solidFill>
            </a:endParaRPr>
          </a:p>
        </p:txBody>
      </p:sp>
      <p:sp>
        <p:nvSpPr>
          <p:cNvPr id="6" name="Rectangle 5"/>
          <p:cNvSpPr/>
          <p:nvPr/>
        </p:nvSpPr>
        <p:spPr>
          <a:xfrm>
            <a:off x="2135189" y="6611938"/>
            <a:ext cx="8137525" cy="246062"/>
          </a:xfrm>
          <a:prstGeom prst="rect">
            <a:avLst/>
          </a:prstGeom>
        </p:spPr>
        <p:txBody>
          <a:bodyPr>
            <a:spAutoFit/>
          </a:bodyPr>
          <a:lstStyle/>
          <a:p>
            <a:pPr algn="ctr">
              <a:defRPr/>
            </a:pPr>
            <a:r>
              <a:rPr lang="en-US" altLang="zh-TW" sz="1000" dirty="0">
                <a:solidFill>
                  <a:schemeClr val="bg1">
                    <a:lumMod val="65000"/>
                  </a:schemeClr>
                </a:solidFill>
                <a:latin typeface="Calibri" charset="0"/>
                <a:ea typeface="標楷體" charset="0"/>
                <a:cs typeface="標楷體" charset="0"/>
              </a:rPr>
              <a:t>Source: Alexander </a:t>
            </a:r>
            <a:r>
              <a:rPr lang="en-US" altLang="zh-TW" sz="1000" dirty="0" err="1">
                <a:solidFill>
                  <a:schemeClr val="bg1">
                    <a:lumMod val="65000"/>
                  </a:schemeClr>
                </a:solidFill>
                <a:latin typeface="Calibri" charset="0"/>
                <a:ea typeface="標楷體" charset="0"/>
                <a:cs typeface="標楷體" charset="0"/>
              </a:rPr>
              <a:t>Osterwalder</a:t>
            </a:r>
            <a:r>
              <a:rPr lang="en-US" altLang="zh-TW" sz="1000" dirty="0">
                <a:solidFill>
                  <a:schemeClr val="bg1">
                    <a:lumMod val="65000"/>
                  </a:schemeClr>
                </a:solidFill>
                <a:latin typeface="Calibri" charset="0"/>
                <a:ea typeface="標楷體" charset="0"/>
                <a:cs typeface="標楷體" charset="0"/>
              </a:rPr>
              <a:t> &amp; Yves </a:t>
            </a:r>
            <a:r>
              <a:rPr lang="en-US" altLang="zh-TW" sz="1000" dirty="0" err="1">
                <a:solidFill>
                  <a:schemeClr val="bg1">
                    <a:lumMod val="65000"/>
                  </a:schemeClr>
                </a:solidFill>
                <a:latin typeface="Calibri" charset="0"/>
                <a:ea typeface="標楷體" charset="0"/>
                <a:cs typeface="標楷體" charset="0"/>
              </a:rPr>
              <a:t>Pigneur</a:t>
            </a:r>
            <a:r>
              <a:rPr lang="en-US" altLang="zh-TW" sz="1000" dirty="0">
                <a:solidFill>
                  <a:schemeClr val="bg1">
                    <a:lumMod val="65000"/>
                  </a:schemeClr>
                </a:solidFill>
                <a:latin typeface="Calibri" charset="0"/>
                <a:ea typeface="標楷體" charset="0"/>
                <a:cs typeface="標楷體" charset="0"/>
              </a:rPr>
              <a:t>, Business Model Generation: A Handbook for Visionaries, Game Changers, and Challengers, Wiley, 2010.</a:t>
            </a:r>
          </a:p>
        </p:txBody>
      </p:sp>
      <p:sp>
        <p:nvSpPr>
          <p:cNvPr id="9" name="Rectangle 8"/>
          <p:cNvSpPr>
            <a:spLocks noChangeArrowheads="1"/>
          </p:cNvSpPr>
          <p:nvPr/>
        </p:nvSpPr>
        <p:spPr bwMode="auto">
          <a:xfrm>
            <a:off x="3648076" y="1268414"/>
            <a:ext cx="1584325" cy="2016125"/>
          </a:xfrm>
          <a:prstGeom prst="rect">
            <a:avLst/>
          </a:prstGeom>
          <a:solidFill>
            <a:schemeClr val="bg1"/>
          </a:solidFill>
          <a:ln w="28575">
            <a:solidFill>
              <a:srgbClr val="77933C"/>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6">
                    <a:lumMod val="75000"/>
                  </a:schemeClr>
                </a:solidFill>
              </a:rPr>
              <a:t>Key </a:t>
            </a:r>
            <a:br>
              <a:rPr lang="en-US" sz="2000" dirty="0">
                <a:solidFill>
                  <a:schemeClr val="accent6">
                    <a:lumMod val="75000"/>
                  </a:schemeClr>
                </a:solidFill>
              </a:rPr>
            </a:br>
            <a:r>
              <a:rPr lang="en-US" sz="2000" dirty="0">
                <a:solidFill>
                  <a:schemeClr val="accent6">
                    <a:lumMod val="75000"/>
                  </a:schemeClr>
                </a:solidFill>
              </a:rPr>
              <a:t>Activities</a:t>
            </a:r>
          </a:p>
        </p:txBody>
      </p:sp>
      <p:sp>
        <p:nvSpPr>
          <p:cNvPr id="11" name="Rectangle 10"/>
          <p:cNvSpPr>
            <a:spLocks noChangeArrowheads="1"/>
          </p:cNvSpPr>
          <p:nvPr/>
        </p:nvSpPr>
        <p:spPr bwMode="auto">
          <a:xfrm>
            <a:off x="3648076" y="3284538"/>
            <a:ext cx="1584325" cy="1657350"/>
          </a:xfrm>
          <a:prstGeom prst="rect">
            <a:avLst/>
          </a:prstGeom>
          <a:solidFill>
            <a:schemeClr val="bg1"/>
          </a:solidFill>
          <a:ln w="28575">
            <a:solidFill>
              <a:srgbClr val="77933C"/>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6">
                    <a:lumMod val="75000"/>
                  </a:schemeClr>
                </a:solidFill>
              </a:rPr>
              <a:t>Key </a:t>
            </a:r>
            <a:br>
              <a:rPr lang="en-US" sz="2000" dirty="0">
                <a:solidFill>
                  <a:schemeClr val="accent6">
                    <a:lumMod val="75000"/>
                  </a:schemeClr>
                </a:solidFill>
              </a:rPr>
            </a:br>
            <a:r>
              <a:rPr lang="en-US" sz="2000" dirty="0">
                <a:solidFill>
                  <a:schemeClr val="accent6">
                    <a:lumMod val="75000"/>
                  </a:schemeClr>
                </a:solidFill>
              </a:rPr>
              <a:t>Resources</a:t>
            </a:r>
          </a:p>
        </p:txBody>
      </p:sp>
      <p:sp>
        <p:nvSpPr>
          <p:cNvPr id="12" name="Rectangle 11"/>
          <p:cNvSpPr>
            <a:spLocks noChangeArrowheads="1"/>
          </p:cNvSpPr>
          <p:nvPr/>
        </p:nvSpPr>
        <p:spPr bwMode="auto">
          <a:xfrm>
            <a:off x="8543926" y="1268414"/>
            <a:ext cx="1584325" cy="3673475"/>
          </a:xfrm>
          <a:prstGeom prst="rect">
            <a:avLst/>
          </a:prstGeom>
          <a:solidFill>
            <a:schemeClr val="bg1"/>
          </a:solidFill>
          <a:ln w="28575">
            <a:solidFill>
              <a:srgbClr val="E46C0A"/>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2">
                    <a:lumMod val="75000"/>
                  </a:schemeClr>
                </a:solidFill>
              </a:rPr>
              <a:t>Customer</a:t>
            </a:r>
            <a:br>
              <a:rPr lang="en-US" sz="2000" dirty="0">
                <a:solidFill>
                  <a:schemeClr val="accent2">
                    <a:lumMod val="75000"/>
                  </a:schemeClr>
                </a:solidFill>
              </a:rPr>
            </a:br>
            <a:r>
              <a:rPr lang="en-US" sz="2000" dirty="0">
                <a:solidFill>
                  <a:schemeClr val="accent2">
                    <a:lumMod val="75000"/>
                  </a:schemeClr>
                </a:solidFill>
              </a:rPr>
              <a:t>Segments</a:t>
            </a:r>
          </a:p>
        </p:txBody>
      </p:sp>
      <p:sp>
        <p:nvSpPr>
          <p:cNvPr id="15" name="Rectangle 14"/>
          <p:cNvSpPr>
            <a:spLocks noChangeArrowheads="1"/>
          </p:cNvSpPr>
          <p:nvPr/>
        </p:nvSpPr>
        <p:spPr bwMode="auto">
          <a:xfrm>
            <a:off x="2063751" y="1268414"/>
            <a:ext cx="1584325" cy="3673475"/>
          </a:xfrm>
          <a:prstGeom prst="rect">
            <a:avLst/>
          </a:prstGeom>
          <a:solidFill>
            <a:schemeClr val="bg1"/>
          </a:solidFill>
          <a:ln w="28575">
            <a:solidFill>
              <a:srgbClr val="77933C"/>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6">
                    <a:lumMod val="75000"/>
                  </a:schemeClr>
                </a:solidFill>
              </a:rPr>
              <a:t>Key</a:t>
            </a:r>
            <a:br>
              <a:rPr lang="en-US" sz="2000" dirty="0">
                <a:solidFill>
                  <a:schemeClr val="accent6">
                    <a:lumMod val="75000"/>
                  </a:schemeClr>
                </a:solidFill>
              </a:rPr>
            </a:br>
            <a:r>
              <a:rPr lang="en-US" sz="2000" dirty="0">
                <a:solidFill>
                  <a:schemeClr val="accent6">
                    <a:lumMod val="75000"/>
                  </a:schemeClr>
                </a:solidFill>
              </a:rPr>
              <a:t>Partners</a:t>
            </a:r>
          </a:p>
        </p:txBody>
      </p:sp>
      <p:sp>
        <p:nvSpPr>
          <p:cNvPr id="18" name="Rectangle 17"/>
          <p:cNvSpPr>
            <a:spLocks noChangeArrowheads="1"/>
          </p:cNvSpPr>
          <p:nvPr/>
        </p:nvSpPr>
        <p:spPr bwMode="auto">
          <a:xfrm>
            <a:off x="6959601" y="1268414"/>
            <a:ext cx="1584325" cy="2016125"/>
          </a:xfrm>
          <a:prstGeom prst="rect">
            <a:avLst/>
          </a:prstGeom>
          <a:solidFill>
            <a:schemeClr val="bg1"/>
          </a:solidFill>
          <a:ln w="28575">
            <a:solidFill>
              <a:srgbClr val="E46C0A"/>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2">
                    <a:lumMod val="75000"/>
                  </a:schemeClr>
                </a:solidFill>
              </a:rPr>
              <a:t>Customer</a:t>
            </a:r>
            <a:br>
              <a:rPr lang="en-US" sz="2000" dirty="0">
                <a:solidFill>
                  <a:schemeClr val="accent2">
                    <a:lumMod val="75000"/>
                  </a:schemeClr>
                </a:solidFill>
              </a:rPr>
            </a:br>
            <a:r>
              <a:rPr lang="en-US" sz="2000" dirty="0">
                <a:solidFill>
                  <a:schemeClr val="accent2">
                    <a:lumMod val="75000"/>
                  </a:schemeClr>
                </a:solidFill>
              </a:rPr>
              <a:t>Relationships</a:t>
            </a:r>
          </a:p>
        </p:txBody>
      </p:sp>
      <p:sp>
        <p:nvSpPr>
          <p:cNvPr id="17" name="Rectangle 16"/>
          <p:cNvSpPr>
            <a:spLocks noChangeArrowheads="1"/>
          </p:cNvSpPr>
          <p:nvPr/>
        </p:nvSpPr>
        <p:spPr bwMode="auto">
          <a:xfrm>
            <a:off x="6959601" y="3284538"/>
            <a:ext cx="1584325" cy="1657350"/>
          </a:xfrm>
          <a:prstGeom prst="rect">
            <a:avLst/>
          </a:prstGeom>
          <a:solidFill>
            <a:schemeClr val="bg1"/>
          </a:solidFill>
          <a:ln w="28575">
            <a:solidFill>
              <a:srgbClr val="E46C0A"/>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2">
                    <a:lumMod val="75000"/>
                  </a:schemeClr>
                </a:solidFill>
              </a:rPr>
              <a:t>Channels</a:t>
            </a:r>
          </a:p>
        </p:txBody>
      </p:sp>
      <p:sp>
        <p:nvSpPr>
          <p:cNvPr id="13" name="Rectangle 12"/>
          <p:cNvSpPr>
            <a:spLocks noChangeArrowheads="1"/>
          </p:cNvSpPr>
          <p:nvPr/>
        </p:nvSpPr>
        <p:spPr bwMode="auto">
          <a:xfrm>
            <a:off x="6096000" y="4941888"/>
            <a:ext cx="4032250" cy="1295400"/>
          </a:xfrm>
          <a:prstGeom prst="rect">
            <a:avLst/>
          </a:prstGeom>
          <a:solidFill>
            <a:schemeClr val="bg1"/>
          </a:solidFill>
          <a:ln w="28575">
            <a:solidFill>
              <a:schemeClr val="accent1"/>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1"/>
                </a:solidFill>
              </a:rPr>
              <a:t>Revenue</a:t>
            </a:r>
            <a:br>
              <a:rPr lang="en-US" sz="2000" dirty="0">
                <a:solidFill>
                  <a:schemeClr val="accent1"/>
                </a:solidFill>
              </a:rPr>
            </a:br>
            <a:r>
              <a:rPr lang="en-US" sz="2000" dirty="0">
                <a:solidFill>
                  <a:schemeClr val="accent1"/>
                </a:solidFill>
              </a:rPr>
              <a:t>Streams</a:t>
            </a:r>
          </a:p>
        </p:txBody>
      </p:sp>
      <p:sp>
        <p:nvSpPr>
          <p:cNvPr id="20" name="Rectangle 19"/>
          <p:cNvSpPr>
            <a:spLocks noChangeArrowheads="1"/>
          </p:cNvSpPr>
          <p:nvPr/>
        </p:nvSpPr>
        <p:spPr bwMode="auto">
          <a:xfrm>
            <a:off x="2063750" y="4941888"/>
            <a:ext cx="4032250" cy="1295400"/>
          </a:xfrm>
          <a:prstGeom prst="rect">
            <a:avLst/>
          </a:prstGeom>
          <a:solidFill>
            <a:schemeClr val="bg1"/>
          </a:solidFill>
          <a:ln w="28575">
            <a:solidFill>
              <a:schemeClr val="accent1"/>
            </a:solidFill>
            <a:miter lim="800000"/>
            <a:headEnd/>
            <a:tailEnd/>
          </a:ln>
          <a:effectLst>
            <a:outerShdw blurRad="40000" dist="23000" dir="5400000" rotWithShape="0">
              <a:srgbClr val="000000">
                <a:alpha val="34998"/>
              </a:srgbClr>
            </a:outerShdw>
          </a:effectLst>
        </p:spPr>
        <p:txBody>
          <a:bodyPr anchor="ctr"/>
          <a:lstStyle/>
          <a:p>
            <a:pPr algn="ctr">
              <a:defRPr/>
            </a:pPr>
            <a:r>
              <a:rPr lang="en-US" sz="2000" dirty="0">
                <a:solidFill>
                  <a:schemeClr val="accent1"/>
                </a:solidFill>
              </a:rPr>
              <a:t>Cost </a:t>
            </a:r>
            <a:br>
              <a:rPr lang="en-US" sz="2000" dirty="0">
                <a:solidFill>
                  <a:schemeClr val="accent1"/>
                </a:solidFill>
              </a:rPr>
            </a:br>
            <a:r>
              <a:rPr lang="en-US" sz="2000" dirty="0">
                <a:solidFill>
                  <a:schemeClr val="accent1"/>
                </a:solidFill>
              </a:rPr>
              <a:t>Structure</a:t>
            </a:r>
          </a:p>
        </p:txBody>
      </p:sp>
      <p:sp>
        <p:nvSpPr>
          <p:cNvPr id="10" name="Rectangle 9"/>
          <p:cNvSpPr>
            <a:spLocks noChangeArrowheads="1"/>
          </p:cNvSpPr>
          <p:nvPr/>
        </p:nvSpPr>
        <p:spPr bwMode="auto">
          <a:xfrm>
            <a:off x="5232400" y="1268414"/>
            <a:ext cx="1727200" cy="3673475"/>
          </a:xfrm>
          <a:prstGeom prst="rect">
            <a:avLst/>
          </a:prstGeom>
          <a:solidFill>
            <a:schemeClr val="bg1"/>
          </a:solidFill>
          <a:ln w="28575">
            <a:solidFill>
              <a:srgbClr val="FF0000"/>
            </a:solidFill>
            <a:miter lim="800000"/>
            <a:headEnd/>
            <a:tailEnd/>
          </a:ln>
          <a:effectLst>
            <a:outerShdw blurRad="40000" dist="23000" dir="5400000" rotWithShape="0">
              <a:srgbClr val="000000">
                <a:alpha val="34998"/>
              </a:srgbClr>
            </a:outerShdw>
          </a:effectLst>
        </p:spPr>
        <p:txBody>
          <a:bodyPr anchor="ctr"/>
          <a:lstStyle/>
          <a:p>
            <a:pPr algn="ctr">
              <a:defRPr/>
            </a:pPr>
            <a:r>
              <a:rPr lang="en-US" sz="2400" b="1" dirty="0">
                <a:solidFill>
                  <a:srgbClr val="FF0000"/>
                </a:solidFill>
              </a:rPr>
              <a:t>Value Proposition</a:t>
            </a:r>
          </a:p>
        </p:txBody>
      </p:sp>
      <p:sp>
        <p:nvSpPr>
          <p:cNvPr id="66574" name="TextBox 15"/>
          <p:cNvSpPr txBox="1">
            <a:spLocks noChangeArrowheads="1"/>
          </p:cNvSpPr>
          <p:nvPr/>
        </p:nvSpPr>
        <p:spPr bwMode="auto">
          <a:xfrm>
            <a:off x="8616950" y="1196976"/>
            <a:ext cx="7191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1</a:t>
            </a:r>
          </a:p>
        </p:txBody>
      </p:sp>
      <p:sp>
        <p:nvSpPr>
          <p:cNvPr id="66575" name="TextBox 18"/>
          <p:cNvSpPr txBox="1">
            <a:spLocks noChangeArrowheads="1"/>
          </p:cNvSpPr>
          <p:nvPr/>
        </p:nvSpPr>
        <p:spPr bwMode="auto">
          <a:xfrm>
            <a:off x="5303839" y="1196976"/>
            <a:ext cx="720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2</a:t>
            </a:r>
          </a:p>
        </p:txBody>
      </p:sp>
      <p:sp>
        <p:nvSpPr>
          <p:cNvPr id="66576" name="TextBox 20"/>
          <p:cNvSpPr txBox="1">
            <a:spLocks noChangeArrowheads="1"/>
          </p:cNvSpPr>
          <p:nvPr/>
        </p:nvSpPr>
        <p:spPr bwMode="auto">
          <a:xfrm>
            <a:off x="7032625" y="3225032"/>
            <a:ext cx="7191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3</a:t>
            </a:r>
          </a:p>
        </p:txBody>
      </p:sp>
      <p:sp>
        <p:nvSpPr>
          <p:cNvPr id="66577" name="TextBox 21"/>
          <p:cNvSpPr txBox="1">
            <a:spLocks noChangeArrowheads="1"/>
          </p:cNvSpPr>
          <p:nvPr/>
        </p:nvSpPr>
        <p:spPr bwMode="auto">
          <a:xfrm>
            <a:off x="3663440" y="3225032"/>
            <a:ext cx="720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dirty="0">
                <a:solidFill>
                  <a:srgbClr val="FF0000"/>
                </a:solidFill>
                <a:latin typeface="Arial" charset="0"/>
              </a:rPr>
              <a:t>6</a:t>
            </a:r>
          </a:p>
        </p:txBody>
      </p:sp>
      <p:sp>
        <p:nvSpPr>
          <p:cNvPr id="66578" name="TextBox 22"/>
          <p:cNvSpPr txBox="1">
            <a:spLocks noChangeArrowheads="1"/>
          </p:cNvSpPr>
          <p:nvPr/>
        </p:nvSpPr>
        <p:spPr bwMode="auto">
          <a:xfrm>
            <a:off x="3683795" y="1196976"/>
            <a:ext cx="720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dirty="0">
                <a:solidFill>
                  <a:srgbClr val="FF0000"/>
                </a:solidFill>
                <a:latin typeface="Arial" charset="0"/>
              </a:rPr>
              <a:t>7</a:t>
            </a:r>
          </a:p>
        </p:txBody>
      </p:sp>
      <p:sp>
        <p:nvSpPr>
          <p:cNvPr id="66579" name="TextBox 23"/>
          <p:cNvSpPr txBox="1">
            <a:spLocks noChangeArrowheads="1"/>
          </p:cNvSpPr>
          <p:nvPr/>
        </p:nvSpPr>
        <p:spPr bwMode="auto">
          <a:xfrm>
            <a:off x="7032625" y="1196976"/>
            <a:ext cx="7191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4</a:t>
            </a:r>
          </a:p>
        </p:txBody>
      </p:sp>
      <p:sp>
        <p:nvSpPr>
          <p:cNvPr id="66580" name="TextBox 24"/>
          <p:cNvSpPr txBox="1">
            <a:spLocks noChangeArrowheads="1"/>
          </p:cNvSpPr>
          <p:nvPr/>
        </p:nvSpPr>
        <p:spPr bwMode="auto">
          <a:xfrm>
            <a:off x="2063750" y="4881564"/>
            <a:ext cx="7191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9</a:t>
            </a:r>
          </a:p>
        </p:txBody>
      </p:sp>
      <p:sp>
        <p:nvSpPr>
          <p:cNvPr id="66581" name="TextBox 25"/>
          <p:cNvSpPr txBox="1">
            <a:spLocks noChangeArrowheads="1"/>
          </p:cNvSpPr>
          <p:nvPr/>
        </p:nvSpPr>
        <p:spPr bwMode="auto">
          <a:xfrm>
            <a:off x="6167439" y="4881564"/>
            <a:ext cx="720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a:solidFill>
                  <a:srgbClr val="FF0000"/>
                </a:solidFill>
                <a:latin typeface="Arial" charset="0"/>
              </a:rPr>
              <a:t>5</a:t>
            </a:r>
          </a:p>
        </p:txBody>
      </p:sp>
      <p:sp>
        <p:nvSpPr>
          <p:cNvPr id="66582" name="TextBox 26"/>
          <p:cNvSpPr txBox="1">
            <a:spLocks noChangeArrowheads="1"/>
          </p:cNvSpPr>
          <p:nvPr/>
        </p:nvSpPr>
        <p:spPr bwMode="auto">
          <a:xfrm>
            <a:off x="2135189" y="1196976"/>
            <a:ext cx="7207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eaLnBrk="1" hangingPunct="1">
              <a:spcBef>
                <a:spcPct val="0"/>
              </a:spcBef>
              <a:buFontTx/>
              <a:buNone/>
            </a:pPr>
            <a:r>
              <a:rPr lang="en-US" altLang="zh-TW" sz="4000" b="1" dirty="0">
                <a:solidFill>
                  <a:srgbClr val="FF0000"/>
                </a:solidFill>
                <a:latin typeface="Arial" charset="0"/>
              </a:rPr>
              <a:t>8</a:t>
            </a:r>
          </a:p>
        </p:txBody>
      </p:sp>
    </p:spTree>
    <p:extLst>
      <p:ext uri="{BB962C8B-B14F-4D97-AF65-F5344CB8AC3E}">
        <p14:creationId xmlns:p14="http://schemas.microsoft.com/office/powerpoint/2010/main" val="96983683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07F72-9604-7A4E-9E2F-198F70FF631E}"/>
              </a:ext>
            </a:extLst>
          </p:cNvPr>
          <p:cNvSpPr>
            <a:spLocks noGrp="1"/>
          </p:cNvSpPr>
          <p:nvPr>
            <p:ph type="title"/>
          </p:nvPr>
        </p:nvSpPr>
        <p:spPr>
          <a:xfrm>
            <a:off x="1981200" y="116632"/>
            <a:ext cx="8229600" cy="864096"/>
          </a:xfrm>
        </p:spPr>
        <p:txBody>
          <a:bodyPr/>
          <a:lstStyle/>
          <a:p>
            <a:r>
              <a:rPr lang="en-US" dirty="0">
                <a:solidFill>
                  <a:schemeClr val="accent1"/>
                </a:solidFill>
              </a:rPr>
              <a:t>Software product management</a:t>
            </a:r>
          </a:p>
        </p:txBody>
      </p:sp>
      <p:sp>
        <p:nvSpPr>
          <p:cNvPr id="3" name="Content Placeholder 2">
            <a:extLst>
              <a:ext uri="{FF2B5EF4-FFF2-40B4-BE49-F238E27FC236}">
                <a16:creationId xmlns:a16="http://schemas.microsoft.com/office/drawing/2014/main" id="{E4424F6B-0C02-1F4D-A3D3-E9400D43E03B}"/>
              </a:ext>
            </a:extLst>
          </p:cNvPr>
          <p:cNvSpPr>
            <a:spLocks noGrp="1"/>
          </p:cNvSpPr>
          <p:nvPr>
            <p:ph idx="1"/>
          </p:nvPr>
        </p:nvSpPr>
        <p:spPr>
          <a:xfrm>
            <a:off x="742949" y="1124744"/>
            <a:ext cx="10615613" cy="5472608"/>
          </a:xfrm>
        </p:spPr>
        <p:txBody>
          <a:bodyPr>
            <a:normAutofit/>
          </a:bodyPr>
          <a:lstStyle/>
          <a:p>
            <a:r>
              <a:rPr lang="en-US" sz="2800" dirty="0">
                <a:solidFill>
                  <a:srgbClr val="FF0000"/>
                </a:solidFill>
              </a:rPr>
              <a:t>Software product management </a:t>
            </a:r>
            <a:r>
              <a:rPr lang="en-US" sz="2800" dirty="0"/>
              <a:t>is a business activity that focuses on the software products developed and sold by the business.</a:t>
            </a:r>
          </a:p>
          <a:p>
            <a:r>
              <a:rPr lang="en-US" sz="2800" dirty="0">
                <a:solidFill>
                  <a:srgbClr val="FF0000"/>
                </a:solidFill>
              </a:rPr>
              <a:t>Product managers (PMs) </a:t>
            </a:r>
            <a:r>
              <a:rPr lang="en-US" sz="2800" dirty="0"/>
              <a:t>take overall responsibility for the product and are involved in planning, development and product marketing. </a:t>
            </a:r>
          </a:p>
          <a:p>
            <a:r>
              <a:rPr lang="en-US" sz="2800" dirty="0"/>
              <a:t>Product managers are the interface between the organization, its customers and the software development team. They are involved at all stages of a product’s lifetime from initial conception through to withdrawal of the product from the market.</a:t>
            </a:r>
          </a:p>
          <a:p>
            <a:r>
              <a:rPr lang="en-US" sz="2800" dirty="0"/>
              <a:t>Product managers must look outward to customers and potential customers rather than focus on the software being developed</a:t>
            </a:r>
          </a:p>
        </p:txBody>
      </p:sp>
      <p:sp>
        <p:nvSpPr>
          <p:cNvPr id="4" name="Slide Number Placeholder 3">
            <a:extLst>
              <a:ext uri="{FF2B5EF4-FFF2-40B4-BE49-F238E27FC236}">
                <a16:creationId xmlns:a16="http://schemas.microsoft.com/office/drawing/2014/main" id="{6F7FB6D8-2813-5944-8588-185B1FD649CF}"/>
              </a:ext>
            </a:extLst>
          </p:cNvPr>
          <p:cNvSpPr>
            <a:spLocks noGrp="1"/>
          </p:cNvSpPr>
          <p:nvPr>
            <p:ph type="sldNum" sz="quarter" idx="12"/>
          </p:nvPr>
        </p:nvSpPr>
        <p:spPr/>
        <p:txBody>
          <a:bodyPr/>
          <a:lstStyle/>
          <a:p>
            <a:pPr>
              <a:defRPr/>
            </a:pPr>
            <a:fld id="{E78C9E75-97FD-45D9-8ED3-955348887BB1}" type="slidenum">
              <a:rPr lang="zh-TW" altLang="en-US" smtClean="0"/>
              <a:pPr>
                <a:defRPr/>
              </a:pPr>
              <a:t>97</a:t>
            </a:fld>
            <a:endParaRPr lang="zh-TW" altLang="en-US"/>
          </a:p>
        </p:txBody>
      </p:sp>
      <p:sp>
        <p:nvSpPr>
          <p:cNvPr id="5" name="Footer Placeholder 4">
            <a:extLst>
              <a:ext uri="{FF2B5EF4-FFF2-40B4-BE49-F238E27FC236}">
                <a16:creationId xmlns:a16="http://schemas.microsoft.com/office/drawing/2014/main" id="{70B29B90-477E-9443-84D1-6DED83D2C4ED}"/>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90662499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2013450" y="0"/>
            <a:ext cx="8229600" cy="1030924"/>
          </a:xfrm>
        </p:spPr>
        <p:txBody>
          <a:bodyPr/>
          <a:lstStyle/>
          <a:p>
            <a:r>
              <a:rPr lang="en-US" dirty="0">
                <a:solidFill>
                  <a:schemeClr val="accent1"/>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98</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5161916" y="3183044"/>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6142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6835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4901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3701318" y="1730396"/>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3701318" y="1730396"/>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3701318" y="1730396"/>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5214894" y="908721"/>
            <a:ext cx="1961226" cy="1743869"/>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3227858" y="4718017"/>
            <a:ext cx="1961226" cy="1743869"/>
          </a:xfrm>
          <a:prstGeom prst="ellipse">
            <a:avLst/>
          </a:prstGeom>
          <a:solidFill>
            <a:schemeClr val="accent5">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7176120" y="4797153"/>
            <a:ext cx="1961226" cy="1743869"/>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46684149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6613C-109F-C54B-B731-5B15F0D964C3}"/>
              </a:ext>
            </a:extLst>
          </p:cNvPr>
          <p:cNvSpPr>
            <a:spLocks noGrp="1"/>
          </p:cNvSpPr>
          <p:nvPr>
            <p:ph type="title"/>
          </p:nvPr>
        </p:nvSpPr>
        <p:spPr/>
        <p:txBody>
          <a:bodyPr/>
          <a:lstStyle/>
          <a:p>
            <a:r>
              <a:rPr lang="en-US" dirty="0">
                <a:solidFill>
                  <a:schemeClr val="tx2"/>
                </a:solidFill>
              </a:rPr>
              <a:t>Product management concerns</a:t>
            </a:r>
          </a:p>
        </p:txBody>
      </p:sp>
      <p:sp>
        <p:nvSpPr>
          <p:cNvPr id="3" name="Content Placeholder 2">
            <a:extLst>
              <a:ext uri="{FF2B5EF4-FFF2-40B4-BE49-F238E27FC236}">
                <a16:creationId xmlns:a16="http://schemas.microsoft.com/office/drawing/2014/main" id="{6471D126-7CA2-8B4B-9382-FA545C86C1A6}"/>
              </a:ext>
            </a:extLst>
          </p:cNvPr>
          <p:cNvSpPr>
            <a:spLocks noGrp="1"/>
          </p:cNvSpPr>
          <p:nvPr>
            <p:ph idx="1"/>
          </p:nvPr>
        </p:nvSpPr>
        <p:spPr>
          <a:xfrm>
            <a:off x="985838" y="1417638"/>
            <a:ext cx="10329862" cy="5251722"/>
          </a:xfrm>
        </p:spPr>
        <p:txBody>
          <a:bodyPr>
            <a:normAutofit/>
          </a:bodyPr>
          <a:lstStyle/>
          <a:p>
            <a:r>
              <a:rPr lang="en-US" sz="2800" dirty="0">
                <a:solidFill>
                  <a:srgbClr val="FF0000"/>
                </a:solidFill>
              </a:rPr>
              <a:t>Business needs</a:t>
            </a:r>
          </a:p>
          <a:p>
            <a:pPr lvl="1"/>
            <a:r>
              <a:rPr lang="en-US" sz="2400" dirty="0"/>
              <a:t>PMs have to ensure that the software being developed meets the business goals of the software development company.</a:t>
            </a:r>
          </a:p>
          <a:p>
            <a:r>
              <a:rPr lang="en-US" sz="2800" dirty="0">
                <a:solidFill>
                  <a:srgbClr val="FF0000"/>
                </a:solidFill>
              </a:rPr>
              <a:t>Technology constraints</a:t>
            </a:r>
          </a:p>
          <a:p>
            <a:pPr lvl="1"/>
            <a:r>
              <a:rPr lang="en-US" sz="2400" dirty="0"/>
              <a:t>PMs must make developers aware of technology issues that are important to customers.</a:t>
            </a:r>
          </a:p>
          <a:p>
            <a:r>
              <a:rPr lang="en-US" sz="2800" dirty="0">
                <a:solidFill>
                  <a:srgbClr val="FF0000"/>
                </a:solidFill>
              </a:rPr>
              <a:t>Customer experience</a:t>
            </a:r>
          </a:p>
          <a:p>
            <a:pPr lvl="1"/>
            <a:r>
              <a:rPr lang="en-US" sz="2400" dirty="0"/>
              <a:t>PMs should be in regular contact with customers and potential customers to understand what they are looking for in a product, the types of users and their backgrounds and the ways that the product may be used.</a:t>
            </a:r>
          </a:p>
          <a:p>
            <a:endParaRPr lang="en-US" sz="2800" dirty="0"/>
          </a:p>
          <a:p>
            <a:endParaRPr lang="en-US" sz="2800" dirty="0"/>
          </a:p>
        </p:txBody>
      </p:sp>
      <p:sp>
        <p:nvSpPr>
          <p:cNvPr id="4" name="Slide Number Placeholder 3">
            <a:extLst>
              <a:ext uri="{FF2B5EF4-FFF2-40B4-BE49-F238E27FC236}">
                <a16:creationId xmlns:a16="http://schemas.microsoft.com/office/drawing/2014/main" id="{530FF96D-972F-714E-BA40-7FF4C32901DB}"/>
              </a:ext>
            </a:extLst>
          </p:cNvPr>
          <p:cNvSpPr>
            <a:spLocks noGrp="1"/>
          </p:cNvSpPr>
          <p:nvPr>
            <p:ph type="sldNum" sz="quarter" idx="12"/>
          </p:nvPr>
        </p:nvSpPr>
        <p:spPr/>
        <p:txBody>
          <a:bodyPr/>
          <a:lstStyle/>
          <a:p>
            <a:pPr>
              <a:defRPr/>
            </a:pPr>
            <a:fld id="{E78C9E75-97FD-45D9-8ED3-955348887BB1}" type="slidenum">
              <a:rPr lang="zh-TW" altLang="en-US" smtClean="0"/>
              <a:pPr>
                <a:defRPr/>
              </a:pPr>
              <a:t>99</a:t>
            </a:fld>
            <a:endParaRPr lang="zh-TW" altLang="en-US"/>
          </a:p>
        </p:txBody>
      </p:sp>
      <p:sp>
        <p:nvSpPr>
          <p:cNvPr id="5" name="Footer Placeholder 4">
            <a:extLst>
              <a:ext uri="{FF2B5EF4-FFF2-40B4-BE49-F238E27FC236}">
                <a16:creationId xmlns:a16="http://schemas.microsoft.com/office/drawing/2014/main" id="{1FE5BEA2-845B-FD4E-A044-837BF4E42201}"/>
              </a:ext>
            </a:extLst>
          </p:cNvPr>
          <p:cNvSpPr>
            <a:spLocks noGrp="1"/>
          </p:cNvSpPr>
          <p:nvPr>
            <p:ph type="ftr" sz="quarter" idx="11"/>
          </p:nvPr>
        </p:nvSpPr>
        <p:spPr bwMode="auto">
          <a:xfrm>
            <a:off x="2135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Tree>
    <p:extLst>
      <p:ext uri="{BB962C8B-B14F-4D97-AF65-F5344CB8AC3E}">
        <p14:creationId xmlns:p14="http://schemas.microsoft.com/office/powerpoint/2010/main" val="36183058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12231</TotalTime>
  <Words>8203</Words>
  <Application>Microsoft Macintosh PowerPoint</Application>
  <PresentationFormat>Widescreen</PresentationFormat>
  <Paragraphs>1381</Paragraphs>
  <Slides>134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134</vt:i4>
      </vt:variant>
    </vt:vector>
  </HeadingPairs>
  <TitlesOfParts>
    <vt:vector size="137" baseType="lpstr">
      <vt:lpstr>Arial</vt:lpstr>
      <vt:lpstr>Calibri</vt:lpstr>
      <vt:lpstr>Office Theme</vt:lpstr>
      <vt:lpstr>Software Products and Project Management: Software product management and prototyping</vt:lpstr>
      <vt:lpstr>Syllabus</vt:lpstr>
      <vt:lpstr>Syllabus</vt:lpstr>
      <vt:lpstr>Syllabus</vt:lpstr>
      <vt:lpstr>Ian Sommerville (2019),  Engineering Software Products:  An Introduction to Modern Software Engineering,  Pearson.</vt:lpstr>
      <vt:lpstr>Ian Sommerville (2015),  Software Engineering,  10th Edition, Pearson.</vt:lpstr>
      <vt:lpstr>Titus Winters, Tom Manshreck, and Hyrum Wright (2020),  Software Engineering at Google:  Lessons Learned from Programming Over Time,  O'Reilly Media.</vt:lpstr>
      <vt:lpstr>Project Management Institute (2017), Agile Practice Guide PMI</vt:lpstr>
      <vt:lpstr>Project Management Institute (2021), A Guide to the  Project Management Body of Knowledge (PMBOK Guide) –  Seventh Edition and The Standard for Project Management</vt:lpstr>
      <vt:lpstr>John Doerr (2018),  Measure What Matters:  How Google, Bono, and the Gates Foundation Rock the World  with OKRs,  Portfolio</vt:lpstr>
      <vt:lpstr>Software  Engineering</vt:lpstr>
      <vt:lpstr>Software Engineering  and  Project Management</vt:lpstr>
      <vt:lpstr>Information Management    Management  Information Systems (MIS)  Information Systems</vt:lpstr>
      <vt:lpstr>Information Management (MIS) Information Systems</vt:lpstr>
      <vt:lpstr>Fundamental MIS Concepts</vt:lpstr>
      <vt:lpstr>Project-based software engineering</vt:lpstr>
      <vt:lpstr>Project-based software engineering</vt:lpstr>
      <vt:lpstr>Product software engineering</vt:lpstr>
      <vt:lpstr>Product software engineering</vt:lpstr>
      <vt:lpstr>Software execution models</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  key design questions</vt:lpstr>
      <vt:lpstr>Types of security threat</vt:lpstr>
      <vt:lpstr>Software product quality attributes</vt:lpstr>
      <vt:lpstr>A refactoring process</vt:lpstr>
      <vt:lpstr>Functional testing</vt:lpstr>
      <vt:lpstr>Test-driven development (TDD)</vt:lpstr>
      <vt:lpstr>DevOps</vt:lpstr>
      <vt:lpstr>Code management and DevOps</vt:lpstr>
      <vt:lpstr>Marketing</vt:lpstr>
      <vt:lpstr>Marketing</vt:lpstr>
      <vt:lpstr>Marketing</vt:lpstr>
      <vt:lpstr>Marketing Management</vt:lpstr>
      <vt:lpstr>Marketing Management</vt:lpstr>
      <vt:lpstr>Marketing Management</vt:lpstr>
      <vt:lpstr>OKRs, CFRs, KPIs Agile Performance Management </vt:lpstr>
      <vt:lpstr>Software  Engineering</vt:lpstr>
      <vt:lpstr>Software Engineering  and  Project Management</vt:lpstr>
      <vt:lpstr>Software Engineering </vt:lpstr>
      <vt:lpstr>What is software?</vt:lpstr>
      <vt:lpstr>What are the attributes of good software?</vt:lpstr>
      <vt:lpstr>What is software engineering?</vt:lpstr>
      <vt:lpstr>What are the fundamental  software engineering activities?</vt:lpstr>
      <vt:lpstr>What is the difference between software engineering and computer science?</vt:lpstr>
      <vt:lpstr>What are the best software engineering techniques and methods?</vt:lpstr>
      <vt:lpstr>What are the costs of software engineering?</vt:lpstr>
      <vt:lpstr>Information Management    Management  Information Systems (MIS)  Information Systems</vt:lpstr>
      <vt:lpstr>Information Management (MIS) Information Systems</vt:lpstr>
      <vt:lpstr>Fundamental MIS Concepts</vt:lpstr>
      <vt:lpstr>Software products</vt:lpstr>
      <vt:lpstr>Software product engineering </vt:lpstr>
      <vt:lpstr>Software projects</vt:lpstr>
      <vt:lpstr>Project</vt:lpstr>
      <vt:lpstr>Project Management Body of Knowledge (PMBOK Guide) PMBOK v6 vs. PMBOK v7</vt:lpstr>
      <vt:lpstr>Project Management Knowledge Areas (PMBOK v6)</vt:lpstr>
      <vt:lpstr>Project Management Process Groups (PMBOK v6)</vt:lpstr>
      <vt:lpstr>Project Management 12 Principles (PMBOK v7)</vt:lpstr>
      <vt:lpstr>Project Management  8 Project Performance Domains (PMBOK v7)</vt:lpstr>
      <vt:lpstr>Project-based software engineering</vt:lpstr>
      <vt:lpstr>Project-based software engineering</vt:lpstr>
      <vt:lpstr>Product software engineering</vt:lpstr>
      <vt:lpstr>Product software engineering</vt:lpstr>
      <vt:lpstr>Software product line</vt:lpstr>
      <vt:lpstr>Platform</vt:lpstr>
      <vt:lpstr>Software execution models</vt:lpstr>
      <vt:lpstr>Software execution models</vt:lpstr>
      <vt:lpstr>Comparable  software development</vt:lpstr>
      <vt:lpstr>The product vision</vt:lpstr>
      <vt:lpstr>Moore’s vision template</vt:lpstr>
      <vt:lpstr>Vision template example</vt:lpstr>
      <vt:lpstr>Information sources for  developing a product vision</vt:lpstr>
      <vt:lpstr>Information sources for  developing a product vision</vt:lpstr>
      <vt:lpstr>Information sources for  developing a product vision</vt:lpstr>
      <vt:lpstr>Information sources for  developing a product vision</vt:lpstr>
      <vt:lpstr>Information sources for  developing a product vision</vt:lpstr>
      <vt:lpstr>A vision statement for  the iLearn system</vt:lpstr>
      <vt:lpstr>The Essence of  Strategic Marketing (STP)</vt:lpstr>
      <vt:lpstr>Customer Value</vt:lpstr>
      <vt:lpstr>Value</vt:lpstr>
      <vt:lpstr>Value</vt:lpstr>
      <vt:lpstr>Customer Perceived Value</vt:lpstr>
      <vt:lpstr>Business Model</vt:lpstr>
      <vt:lpstr>Software product management</vt:lpstr>
      <vt:lpstr>Product management concerns</vt:lpstr>
      <vt:lpstr>Product management concerns</vt:lpstr>
      <vt:lpstr>Technical interactions of  product managers</vt:lpstr>
      <vt:lpstr>Technical interactions of  product managers</vt:lpstr>
      <vt:lpstr>Technical interactions of  product managers</vt:lpstr>
      <vt:lpstr>Technical interactions of  product managers</vt:lpstr>
      <vt:lpstr>Technical interactions of  product managers</vt:lpstr>
      <vt:lpstr>Technical interactions of  product managers</vt:lpstr>
      <vt:lpstr>Technical interactions of  product managers</vt:lpstr>
      <vt:lpstr>Technical interactions of  product managers</vt:lpstr>
      <vt:lpstr>Product prototyping</vt:lpstr>
      <vt:lpstr>Product prototyping</vt:lpstr>
      <vt:lpstr>Product prototyping</vt:lpstr>
      <vt:lpstr>Two-stage prototyping</vt:lpstr>
      <vt:lpstr>Two-stage prototyping</vt:lpstr>
      <vt:lpstr>Software process models</vt:lpstr>
      <vt:lpstr>Software Development Life Cycle (SDLC) The waterfall model</vt:lpstr>
      <vt:lpstr>Incremental development</vt:lpstr>
      <vt:lpstr>Reuse-oriented  software engineering</vt:lpstr>
      <vt:lpstr>Prototype development</vt:lpstr>
      <vt:lpstr>Incremental delivery</vt:lpstr>
      <vt:lpstr>The process improvement model</vt:lpstr>
      <vt:lpstr>Capability maturity levels</vt:lpstr>
      <vt:lpstr>Plan-based and Agile development</vt:lpstr>
      <vt:lpstr>Uncertainty and Complexity Model Inspired by the Stacey Complexity Model</vt:lpstr>
      <vt:lpstr>Characteristics of  Four Categories of Life Cycles</vt:lpstr>
      <vt:lpstr>The Continuum of Life Cycles</vt:lpstr>
      <vt:lpstr>Predictive Life Cycle</vt:lpstr>
      <vt:lpstr>Iterative Life Cycle</vt:lpstr>
      <vt:lpstr>A Life Cycle of  Varying-Sized Increments</vt:lpstr>
      <vt:lpstr>Iteration-Based and Flow-Based Agile Life Cycles</vt:lpstr>
      <vt:lpstr>Summary</vt:lpstr>
      <vt:lpstr>Summary</vt:lpstr>
      <vt:lpstr>Summary</vt:lpstr>
      <vt:lpstr>Summary</vt:lpstr>
      <vt:lpstr>Summary</vt:lpstr>
      <vt:lpstr>References</vt:lpstr>
    </vt:vector>
  </TitlesOfParts>
  <Manager/>
  <Company>National Taipei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dc:title>
  <dc:subject/>
  <dc:creator>Min-Yuh Day</dc:creator>
  <cp:keywords>Software Engineering</cp:keywords>
  <dc:description>Software Engineering</dc:description>
  <cp:lastModifiedBy>imyday@gmail.com</cp:lastModifiedBy>
  <cp:revision>706</cp:revision>
  <cp:lastPrinted>2020-12-23T14:44:17Z</cp:lastPrinted>
  <dcterms:created xsi:type="dcterms:W3CDTF">2019-09-12T03:09:52Z</dcterms:created>
  <dcterms:modified xsi:type="dcterms:W3CDTF">2023-05-02T22:45:45Z</dcterms:modified>
  <cp:category/>
</cp:coreProperties>
</file>