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4"/>
  </p:notesMasterIdLst>
  <p:sldIdLst>
    <p:sldId id="3462" r:id="rId2"/>
    <p:sldId id="3806" r:id="rId3"/>
    <p:sldId id="3814" r:id="rId4"/>
    <p:sldId id="4875" r:id="rId5"/>
    <p:sldId id="3711" r:id="rId6"/>
    <p:sldId id="4843" r:id="rId7"/>
    <p:sldId id="3849" r:id="rId8"/>
    <p:sldId id="4844" r:id="rId9"/>
    <p:sldId id="4845" r:id="rId10"/>
    <p:sldId id="4846" r:id="rId11"/>
    <p:sldId id="4847" r:id="rId12"/>
    <p:sldId id="4848" r:id="rId13"/>
    <p:sldId id="4849" r:id="rId14"/>
    <p:sldId id="4850" r:id="rId15"/>
    <p:sldId id="4851" r:id="rId16"/>
    <p:sldId id="4852" r:id="rId17"/>
    <p:sldId id="4853" r:id="rId18"/>
    <p:sldId id="4854" r:id="rId19"/>
    <p:sldId id="4855" r:id="rId20"/>
    <p:sldId id="4856" r:id="rId21"/>
    <p:sldId id="4857" r:id="rId22"/>
    <p:sldId id="4858" r:id="rId23"/>
    <p:sldId id="4859" r:id="rId24"/>
    <p:sldId id="4860" r:id="rId25"/>
    <p:sldId id="4861" r:id="rId26"/>
    <p:sldId id="4862" r:id="rId27"/>
    <p:sldId id="4863" r:id="rId28"/>
    <p:sldId id="4864" r:id="rId29"/>
    <p:sldId id="4865" r:id="rId30"/>
    <p:sldId id="4866" r:id="rId31"/>
    <p:sldId id="4867" r:id="rId32"/>
    <p:sldId id="4868" r:id="rId33"/>
    <p:sldId id="4869" r:id="rId34"/>
    <p:sldId id="4870" r:id="rId35"/>
    <p:sldId id="3832" r:id="rId36"/>
    <p:sldId id="3418" r:id="rId37"/>
    <p:sldId id="3359" r:id="rId38"/>
    <p:sldId id="3892" r:id="rId39"/>
    <p:sldId id="638" r:id="rId40"/>
    <p:sldId id="639" r:id="rId41"/>
    <p:sldId id="642" r:id="rId42"/>
    <p:sldId id="640" r:id="rId43"/>
    <p:sldId id="641" r:id="rId44"/>
    <p:sldId id="643" r:id="rId45"/>
    <p:sldId id="3893" r:id="rId46"/>
    <p:sldId id="3894" r:id="rId47"/>
    <p:sldId id="3883" r:id="rId48"/>
    <p:sldId id="1018" r:id="rId49"/>
    <p:sldId id="1006" r:id="rId50"/>
    <p:sldId id="1005" r:id="rId51"/>
    <p:sldId id="1004" r:id="rId52"/>
    <p:sldId id="1003" r:id="rId53"/>
    <p:sldId id="1002" r:id="rId54"/>
    <p:sldId id="1001" r:id="rId55"/>
    <p:sldId id="1000" r:id="rId56"/>
    <p:sldId id="998" r:id="rId57"/>
    <p:sldId id="3954" r:id="rId58"/>
    <p:sldId id="3961" r:id="rId59"/>
    <p:sldId id="3960" r:id="rId60"/>
    <p:sldId id="3962" r:id="rId61"/>
    <p:sldId id="3965" r:id="rId62"/>
    <p:sldId id="3964" r:id="rId63"/>
    <p:sldId id="1015" r:id="rId64"/>
    <p:sldId id="271" r:id="rId65"/>
    <p:sldId id="1016" r:id="rId66"/>
    <p:sldId id="272" r:id="rId67"/>
    <p:sldId id="615" r:id="rId68"/>
    <p:sldId id="617" r:id="rId69"/>
    <p:sldId id="616" r:id="rId70"/>
    <p:sldId id="649" r:id="rId71"/>
    <p:sldId id="3912" r:id="rId72"/>
    <p:sldId id="3913" r:id="rId73"/>
    <p:sldId id="3914" r:id="rId74"/>
    <p:sldId id="3915" r:id="rId75"/>
    <p:sldId id="648" r:id="rId76"/>
    <p:sldId id="3916" r:id="rId77"/>
    <p:sldId id="3917" r:id="rId78"/>
    <p:sldId id="3918" r:id="rId79"/>
    <p:sldId id="3919" r:id="rId80"/>
    <p:sldId id="3932" r:id="rId81"/>
    <p:sldId id="3930" r:id="rId82"/>
    <p:sldId id="3929" r:id="rId83"/>
    <p:sldId id="3884" r:id="rId84"/>
    <p:sldId id="3885" r:id="rId85"/>
    <p:sldId id="828" r:id="rId86"/>
    <p:sldId id="689" r:id="rId87"/>
    <p:sldId id="690" r:id="rId88"/>
    <p:sldId id="677" r:id="rId89"/>
    <p:sldId id="691" r:id="rId90"/>
    <p:sldId id="678" r:id="rId91"/>
    <p:sldId id="680" r:id="rId92"/>
    <p:sldId id="681" r:id="rId93"/>
    <p:sldId id="3895" r:id="rId94"/>
    <p:sldId id="3896" r:id="rId95"/>
    <p:sldId id="3897" r:id="rId96"/>
    <p:sldId id="3898" r:id="rId97"/>
    <p:sldId id="3899" r:id="rId98"/>
    <p:sldId id="3900" r:id="rId99"/>
    <p:sldId id="3901" r:id="rId100"/>
    <p:sldId id="3902" r:id="rId101"/>
    <p:sldId id="3903" r:id="rId102"/>
    <p:sldId id="3904" r:id="rId103"/>
    <p:sldId id="3905" r:id="rId104"/>
    <p:sldId id="3906" r:id="rId105"/>
    <p:sldId id="3907" r:id="rId106"/>
    <p:sldId id="3908" r:id="rId107"/>
    <p:sldId id="3909" r:id="rId108"/>
    <p:sldId id="3910" r:id="rId109"/>
    <p:sldId id="3911" r:id="rId110"/>
    <p:sldId id="4874" r:id="rId111"/>
    <p:sldId id="3926" r:id="rId112"/>
    <p:sldId id="3025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/>
    <p:restoredTop sz="93530"/>
  </p:normalViewPr>
  <p:slideViewPr>
    <p:cSldViewPr snapToGrid="0" snapToObjects="1">
      <p:cViewPr varScale="1">
        <p:scale>
          <a:sx n="72" d="100"/>
          <a:sy n="72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s://web.ntpu.edu.tw/~myday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s://meet.google.com/ish-gzmy-pmo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il.im.tku.edu.tw/~myday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ntpu.edu.tw/" TargetMode="External"/><Relationship Id="rId15" Type="http://schemas.openxmlformats.org/officeDocument/2006/relationships/image" Target="../media/image8.tiff"/><Relationship Id="rId10" Type="http://schemas.openxmlformats.org/officeDocument/2006/relationships/image" Target="../media/image3.png"/><Relationship Id="rId4" Type="http://schemas.openxmlformats.org/officeDocument/2006/relationships/hyperlink" Target="http://www.mis.ntpu.edu.tw/en/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training/course-descriptions/architect/" TargetMode="External"/><Relationship Id="rId3" Type="http://schemas.openxmlformats.org/officeDocument/2006/relationships/hyperlink" Target="https://www.aws.training/" TargetMode="External"/><Relationship Id="rId7" Type="http://schemas.openxmlformats.org/officeDocument/2006/relationships/hyperlink" Target="https://aws.amazon.com/training/course-descriptions/cloud-practitioner-essentials/" TargetMode="External"/><Relationship Id="rId2" Type="http://schemas.openxmlformats.org/officeDocument/2006/relationships/hyperlink" Target="https://aws.amazon.com/training/awsacade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certified-solutions-architect-associate/" TargetMode="External"/><Relationship Id="rId5" Type="http://schemas.openxmlformats.org/officeDocument/2006/relationships/hyperlink" Target="https://aws.amazon.com/certification/certified-cloud-practitioner/" TargetMode="External"/><Relationship Id="rId4" Type="http://schemas.openxmlformats.org/officeDocument/2006/relationships/hyperlink" Target="https://aws.amazon.com/education/awseducate/" TargetMode="Externa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ws.amazon.com/certif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aws.amazon.com/certification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certification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ws.amazon.com/certification/" TargetMode="Externa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aws.amazon.com/certification/" TargetMode="External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hyperlink" Target="https://aws.amazon.com/training/awsacademy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ecurity-specialt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github.com/aws-samples/aws-serverless-airline-book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OeHTp2pg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21997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Computing and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Software Architecture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1112SE07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2023-04-26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FCF3-02C7-BB40-9AAE-C09343A904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6737D-F09F-CE4D-8A99-08E768DBEFD6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5231905" y="1196753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2805274" y="5974868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3287689" y="3389580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8247307" y="3389580"/>
            <a:ext cx="111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4130818" y="1947858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2453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DF3A0-358A-B842-A59E-96277A24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787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B3196-4271-3046-80F3-FC109581C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6892EE-CE13-9D41-9671-AB517E439454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0BE13-C1F6-C645-94AE-BD5C4E45111B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79120-5DC1-1344-B57A-13704AFF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2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F532E-EB32-0D49-97DB-F1E7F0282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CDAF5C-51DD-BF45-9BC2-88C4CB4C3D6B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61AD-B1BC-DD41-B58C-C50FAC025A42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85824" y="2066145"/>
            <a:ext cx="749482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Static Web Hosting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Amazon S3 </a:t>
            </a:r>
            <a:r>
              <a:rPr lang="en-US" sz="4400" dirty="0"/>
              <a:t>hosts static web resources including HTML, CSS, JavaScript, and image files which are loaded in the user's browser.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4CE32-2A43-564B-89EC-36A8675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21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2BF81-98A0-2847-83F1-6914B81CE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04387B-6936-3E4C-B407-089015327C9A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D15BC-6C9C-5C4C-A584-58169236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86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60242-FFA2-B44D-A29A-1CE90B92FB39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3A29E-75CC-C842-A578-C1E999492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42963" y="1642249"/>
            <a:ext cx="753903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User Management</a:t>
            </a:r>
            <a:endParaRPr lang="en-US" sz="4800" dirty="0"/>
          </a:p>
          <a:p>
            <a:r>
              <a:rPr lang="en-US" sz="4800" b="1" dirty="0">
                <a:solidFill>
                  <a:srgbClr val="C00000"/>
                </a:solidFill>
              </a:rPr>
              <a:t>Amazon Cognito </a:t>
            </a:r>
            <a:r>
              <a:rPr lang="en-US" sz="4800" dirty="0"/>
              <a:t>provides </a:t>
            </a:r>
            <a:br>
              <a:rPr lang="en-US" sz="4800" dirty="0"/>
            </a:br>
            <a:r>
              <a:rPr lang="en-US" sz="4800" dirty="0"/>
              <a:t>user management and authentication functions to secure the backend API.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E00D0-966D-5D48-A24C-CF9EC2D5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64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0DA4A-CCF1-5B40-860F-E24A82095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385889" y="1289083"/>
            <a:ext cx="9244012" cy="511838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0FC867-2B80-4249-974E-6FF0BB4DEB39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96885-F051-3D43-BC3C-D06DC0756F67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114E7-283B-1B42-93B7-7FBEC592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88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4F398-7B54-7E44-94FA-7E34CC2A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467213" y="1303604"/>
            <a:ext cx="9244012" cy="5118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700961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Serverless Backend</a:t>
            </a:r>
            <a:endParaRPr lang="en-US" sz="4000" dirty="0"/>
          </a:p>
          <a:p>
            <a:r>
              <a:rPr lang="en-US" sz="4000" b="1" dirty="0">
                <a:solidFill>
                  <a:srgbClr val="C00000"/>
                </a:solidFill>
              </a:rPr>
              <a:t>Amazon DynamoDB </a:t>
            </a:r>
            <a:r>
              <a:rPr lang="en-US" sz="4000" dirty="0"/>
              <a:t>provides a persistence layer where data can be stored by the API's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function.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E0F65-D625-2848-8BC6-4ABBFAE0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65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6C37-7090-4741-B7D5-6E46F53A9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88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8581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RESTful API</a:t>
            </a:r>
          </a:p>
          <a:p>
            <a:r>
              <a:rPr lang="en-US" sz="4000" dirty="0"/>
              <a:t>JavaScript executed in the browser sends and receives data from a public backend API built using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API Gateway</a:t>
            </a:r>
            <a:r>
              <a:rPr lang="en-US" sz="4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1F840-A25B-034A-8093-B7348BB5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79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108585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Terminate resources</a:t>
            </a:r>
          </a:p>
          <a:p>
            <a:r>
              <a:rPr lang="en-US" sz="4000" dirty="0"/>
              <a:t>Resource Cleanup</a:t>
            </a:r>
          </a:p>
          <a:p>
            <a:r>
              <a:rPr lang="en-US" sz="4000" dirty="0"/>
              <a:t>You will terminate an </a:t>
            </a:r>
            <a:r>
              <a:rPr lang="en-US" sz="4000" b="1" dirty="0">
                <a:solidFill>
                  <a:srgbClr val="C00000"/>
                </a:solidFill>
              </a:rPr>
              <a:t>Amazon S3 </a:t>
            </a:r>
            <a:r>
              <a:rPr lang="en-US" sz="4000" dirty="0"/>
              <a:t>bucket, an </a:t>
            </a:r>
            <a:r>
              <a:rPr lang="en-US" sz="4000" b="1" dirty="0">
                <a:solidFill>
                  <a:srgbClr val="C00000"/>
                </a:solidFill>
              </a:rPr>
              <a:t>Amazon Cognito </a:t>
            </a:r>
            <a:r>
              <a:rPr lang="en-US" sz="4000" dirty="0"/>
              <a:t>User Pool, an </a:t>
            </a:r>
            <a:r>
              <a:rPr lang="en-US" sz="4000" b="1" dirty="0">
                <a:solidFill>
                  <a:srgbClr val="C00000"/>
                </a:solidFill>
              </a:rPr>
              <a:t>AWS Lambda </a:t>
            </a:r>
            <a:r>
              <a:rPr lang="en-US" sz="4000" dirty="0"/>
              <a:t>function, an </a:t>
            </a:r>
            <a:r>
              <a:rPr lang="en-US" sz="4000" b="1" dirty="0">
                <a:solidFill>
                  <a:srgbClr val="C00000"/>
                </a:solidFill>
              </a:rPr>
              <a:t>IAM</a:t>
            </a:r>
            <a:r>
              <a:rPr lang="en-US" sz="4000" dirty="0"/>
              <a:t> role, a </a:t>
            </a:r>
            <a:r>
              <a:rPr lang="en-US" sz="4000" b="1" dirty="0">
                <a:solidFill>
                  <a:srgbClr val="C00000"/>
                </a:solidFill>
              </a:rPr>
              <a:t>DynamoDB</a:t>
            </a:r>
            <a:r>
              <a:rPr lang="en-US" sz="4000" dirty="0"/>
              <a:t> table, a </a:t>
            </a:r>
            <a:r>
              <a:rPr lang="en-US" sz="4000" b="1" dirty="0">
                <a:solidFill>
                  <a:srgbClr val="C00000"/>
                </a:solidFill>
              </a:rPr>
              <a:t>REST API</a:t>
            </a:r>
            <a:r>
              <a:rPr lang="en-US" sz="4000" dirty="0"/>
              <a:t>, and a </a:t>
            </a:r>
            <a:r>
              <a:rPr lang="en-US" sz="4000" b="1" dirty="0">
                <a:solidFill>
                  <a:srgbClr val="C00000"/>
                </a:solidFill>
              </a:rPr>
              <a:t>CloudWatch</a:t>
            </a:r>
            <a:r>
              <a:rPr lang="en-US" sz="4000" dirty="0"/>
              <a:t> Log. </a:t>
            </a:r>
            <a:br>
              <a:rPr lang="en-US" sz="4000" dirty="0"/>
            </a:br>
            <a:r>
              <a:rPr lang="en-US" sz="4000" dirty="0"/>
              <a:t>It is a best practice to </a:t>
            </a:r>
            <a:r>
              <a:rPr lang="en-US" sz="4000" dirty="0">
                <a:solidFill>
                  <a:srgbClr val="FF0000"/>
                </a:solidFill>
              </a:rPr>
              <a:t>delete resources </a:t>
            </a:r>
            <a:r>
              <a:rPr lang="en-US" sz="4000" dirty="0"/>
              <a:t>you are no longer using to avoid unwanted charges.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31192-1B7C-AF49-A903-6E8C863BD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215680" y="3741938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1910546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4792997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1910546" y="211534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1910546" y="6021289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V="1">
            <a:off x="6098131" y="3748035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Partial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Additional functionality</a:t>
            </a:r>
          </a:p>
          <a:p>
            <a:pPr algn="ctr">
              <a:defRPr/>
            </a:pPr>
            <a:r>
              <a:rPr lang="en-US" sz="1700" dirty="0"/>
              <a:t>User data backups</a:t>
            </a:r>
          </a:p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4792997" y="212144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4792997" y="602738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7608168" y="1706906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93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7608168" y="213895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7608168" y="604489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37620893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207096"/>
            <a:ext cx="10738338" cy="5178714"/>
          </a:xfrm>
        </p:spPr>
        <p:txBody>
          <a:bodyPr>
            <a:noAutofit/>
          </a:bodyPr>
          <a:lstStyle/>
          <a:p>
            <a:r>
              <a:rPr lang="en-US" sz="2800" dirty="0"/>
              <a:t>Cloud Computing and Cloud Software Architecture</a:t>
            </a:r>
          </a:p>
          <a:p>
            <a:r>
              <a:rPr lang="en-US" sz="2800" dirty="0"/>
              <a:t>AWS Certified Cloud Practitioner </a:t>
            </a:r>
            <a:br>
              <a:rPr lang="en-US" sz="2800" dirty="0"/>
            </a:br>
            <a:r>
              <a:rPr lang="en-US" sz="2800" dirty="0"/>
              <a:t>(CLF-C01) </a:t>
            </a:r>
          </a:p>
          <a:p>
            <a:r>
              <a:rPr lang="en-US" sz="2800" dirty="0"/>
              <a:t>AWS Certified Solutions Architect – Associate </a:t>
            </a:r>
            <a:br>
              <a:rPr lang="en-US" sz="2800" dirty="0"/>
            </a:br>
            <a:r>
              <a:rPr lang="en-US" sz="2800" dirty="0"/>
              <a:t>(SAA-C02)</a:t>
            </a:r>
          </a:p>
          <a:p>
            <a:r>
              <a:rPr lang="en-US" sz="2800" dirty="0"/>
              <a:t>Web Application with AWS Core Services</a:t>
            </a:r>
          </a:p>
          <a:p>
            <a:r>
              <a:rPr lang="en-US" sz="2800" dirty="0"/>
              <a:t>AWS Serverless Architecture</a:t>
            </a:r>
          </a:p>
          <a:p>
            <a:r>
              <a:rPr lang="en-US" sz="2800" dirty="0"/>
              <a:t>Build a Serverless Web Application </a:t>
            </a:r>
            <a:br>
              <a:rPr lang="en-US" sz="2800" dirty="0"/>
            </a:br>
            <a:r>
              <a:rPr lang="en-US" sz="2800" dirty="0"/>
              <a:t>with Amazon S3, AWS Lambda, Amazon API Gateway, </a:t>
            </a:r>
            <a:br>
              <a:rPr lang="en-US" sz="2800" dirty="0"/>
            </a:br>
            <a:r>
              <a:rPr lang="en-US" sz="2800" dirty="0"/>
              <a:t>Amazon DynamoDB, and Amazon Cognito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7284-86F5-AB4F-8183-90D1DE71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6661249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CD9D-B851-D443-9A34-15E5DDBC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062318"/>
            <a:ext cx="10878671" cy="5795682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>
                <a:hlinkClick r:id="rId2"/>
              </a:rPr>
              <a:t>https://aws.amazon.com/certification/</a:t>
            </a:r>
          </a:p>
          <a:p>
            <a:r>
              <a:rPr lang="en-US" b="0" dirty="0">
                <a:hlinkClick r:id="rId3"/>
              </a:rPr>
              <a:t>https://www.aws.training/</a:t>
            </a:r>
            <a:endParaRPr lang="en-US" b="0" dirty="0">
              <a:hlinkClick r:id="rId2"/>
            </a:endParaRPr>
          </a:p>
          <a:p>
            <a:r>
              <a:rPr lang="en-US" b="0" dirty="0">
                <a:hlinkClick r:id="rId2"/>
              </a:rPr>
              <a:t>https://aws.amazon.com/training/awsacademy/</a:t>
            </a:r>
            <a:endParaRPr lang="en-US" b="0" dirty="0"/>
          </a:p>
          <a:p>
            <a:r>
              <a:rPr lang="en-US" b="0" dirty="0">
                <a:hlinkClick r:id="rId4"/>
              </a:rPr>
              <a:t>https://aws.amazon.com/education/awseducate/</a:t>
            </a:r>
            <a:endParaRPr lang="en-US" b="0" dirty="0"/>
          </a:p>
          <a:p>
            <a:r>
              <a:rPr lang="en-US" b="0" dirty="0">
                <a:solidFill>
                  <a:srgbClr val="C00000"/>
                </a:solidFill>
              </a:rPr>
              <a:t>AWS Certified Cloud Practitioner</a:t>
            </a:r>
          </a:p>
          <a:p>
            <a:pPr lvl="1"/>
            <a:r>
              <a:rPr lang="en-US" sz="2300" b="0" dirty="0">
                <a:hlinkClick r:id="rId5"/>
              </a:rPr>
              <a:t>https://aws.amazon.com/certification/certified-cloud-practitioner/</a:t>
            </a:r>
            <a:endParaRPr lang="en-US" sz="2300" b="0" dirty="0"/>
          </a:p>
          <a:p>
            <a:r>
              <a:rPr lang="en-US" b="0" dirty="0">
                <a:solidFill>
                  <a:srgbClr val="C00000"/>
                </a:solidFill>
              </a:rPr>
              <a:t>AWS Certified Solutions Architect – Associate</a:t>
            </a:r>
            <a:r>
              <a:rPr lang="en-US" b="0" dirty="0"/>
              <a:t>	</a:t>
            </a:r>
          </a:p>
          <a:p>
            <a:pPr lvl="1"/>
            <a:r>
              <a:rPr lang="en-US" sz="2300" b="0" dirty="0">
                <a:hlinkClick r:id="rId6"/>
              </a:rPr>
              <a:t>https://aws.amazon.com/certification/certified-solutions-architect-associate/</a:t>
            </a:r>
            <a:endParaRPr lang="en-US" sz="2300" b="0" dirty="0"/>
          </a:p>
          <a:p>
            <a:r>
              <a:rPr lang="en-US" b="0" dirty="0"/>
              <a:t>AWS Cloud Practitioner Essentials (Second Edition)</a:t>
            </a:r>
          </a:p>
          <a:p>
            <a:pPr lvl="1"/>
            <a:r>
              <a:rPr lang="en-US" sz="2300" b="0" dirty="0">
                <a:hlinkClick r:id="rId7"/>
              </a:rPr>
              <a:t>https://aws.amazon.com/training/course-descriptions/cloud-practitioner-essentials/</a:t>
            </a:r>
            <a:endParaRPr lang="en-US" sz="2300" b="0" dirty="0"/>
          </a:p>
          <a:p>
            <a:r>
              <a:rPr lang="en-US" b="0" dirty="0"/>
              <a:t>Architecting on AWS</a:t>
            </a:r>
          </a:p>
          <a:p>
            <a:pPr lvl="1"/>
            <a:r>
              <a:rPr lang="en-US" sz="2300" b="0" dirty="0">
                <a:hlinkClick r:id="rId8"/>
              </a:rPr>
              <a:t>https://aws.amazon.com/training/course-descriptions/architect/</a:t>
            </a:r>
            <a:endParaRPr lang="en-US" sz="2300" b="0" dirty="0"/>
          </a:p>
          <a:p>
            <a:pPr lvl="1"/>
            <a:endParaRPr lang="en-US" sz="2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1FFF4-2396-E746-8782-B79C947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E341-5024-9C43-B666-A5B2FE8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7988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212816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6CD1-696A-CA40-B3EB-C1207E90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0622"/>
            <a:ext cx="8229600" cy="85010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D885-E96F-814E-9AE3-6B89308F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980728"/>
            <a:ext cx="10626437" cy="5746650"/>
          </a:xfrm>
        </p:spPr>
        <p:txBody>
          <a:bodyPr>
            <a:normAutofit/>
          </a:bodyPr>
          <a:lstStyle/>
          <a:p>
            <a:r>
              <a:rPr lang="en-US" altLang="zh-TW" sz="2400" b="0" dirty="0"/>
              <a:t>Ian Sommerville (2019), Engineering Software Products: An Introduction to Modern Software Engineering, Pearson.</a:t>
            </a:r>
          </a:p>
          <a:p>
            <a:r>
              <a:rPr lang="en-US" altLang="zh-TW" sz="2400" b="0" dirty="0"/>
              <a:t>Ian Sommerville (2015), Software Engineering, 10th Edition, Pearson.</a:t>
            </a:r>
          </a:p>
          <a:p>
            <a:r>
              <a:rPr lang="en-US" altLang="zh-TW" sz="2400" b="0" dirty="0"/>
              <a:t>Titus Winters, Tom </a:t>
            </a:r>
            <a:r>
              <a:rPr lang="en-US" altLang="zh-TW" sz="2400" b="0" dirty="0" err="1"/>
              <a:t>Manshreck</a:t>
            </a:r>
            <a:r>
              <a:rPr lang="en-US" altLang="zh-TW" sz="2400" b="0" dirty="0"/>
              <a:t>, and Hyrum Wright (2020), Software Engineering at Google: Lessons Learned from Programming Over Time, O'Reilly Media.</a:t>
            </a:r>
          </a:p>
          <a:p>
            <a:r>
              <a:rPr lang="en-US" sz="2400" b="0" dirty="0"/>
              <a:t>Project Management Institute (2021), A Guide to the Project Management Body of Knowledge (PMBOK Guide) – Seventh Edition and The Standard for Project Management, PMI.</a:t>
            </a:r>
          </a:p>
          <a:p>
            <a:r>
              <a:rPr lang="en-US" sz="2400" b="0" dirty="0"/>
              <a:t>Project Management Institute (2017), A Guide to the Project Management Body of Knowledge (PMBOK Guide), Sixth Edition, Project Management Institute.</a:t>
            </a:r>
          </a:p>
          <a:p>
            <a:r>
              <a:rPr lang="en-US" sz="2400" b="0" dirty="0"/>
              <a:t>Project Management Institute (2017), Agile Practice Guide, Project Management Institute.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3B1F-C2FF-D84E-9715-5239A416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51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183044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6142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6835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4901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5214894" y="908721"/>
            <a:ext cx="1961226" cy="17438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3227858" y="4718017"/>
            <a:ext cx="1961226" cy="1743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7176120" y="4797153"/>
            <a:ext cx="1961226" cy="1743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133544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391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Technical interactions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095359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6136574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166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643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Acceptance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28" y="5368714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</a:t>
            </a:r>
            <a:br>
              <a:rPr lang="en-US" sz="2200" dirty="0"/>
            </a:br>
            <a:r>
              <a:rPr lang="en-US" sz="2200" dirty="0"/>
              <a:t>interface </a:t>
            </a:r>
            <a:br>
              <a:rPr lang="en-US" sz="2200" dirty="0"/>
            </a:br>
            <a:r>
              <a:rPr lang="en-US" sz="2200" dirty="0"/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Customer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stories </a:t>
            </a:r>
            <a:br>
              <a:rPr lang="en-US" sz="2200" dirty="0"/>
            </a:br>
            <a:r>
              <a:rPr lang="en-US" sz="2200" dirty="0"/>
              <a:t> and </a:t>
            </a:r>
            <a:br>
              <a:rPr lang="en-US" sz="2200" dirty="0"/>
            </a:br>
            <a:r>
              <a:rPr lang="en-US" sz="2200" dirty="0"/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6124661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4458329" y="3073740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4490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6835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6835927" y="3073740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8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20852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30485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3719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3719736" y="1340769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7464153" y="5149645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3924801" y="5149645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3863752" y="1710221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7940460" y="1764106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5202054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1760404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3152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3120810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3652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8601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5708106" y="1723164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59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9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98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18551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4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647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79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112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4511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4308902" y="2719570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6790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6758824" y="2710148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53796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Life Cycle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258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15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284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3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2023/02/22   Introduction to Software Engineering</a:t>
            </a:r>
          </a:p>
          <a:p>
            <a:pPr marL="0" indent="0">
              <a:buNone/>
            </a:pPr>
            <a:r>
              <a:rPr lang="en-US" sz="2800" dirty="0"/>
              <a:t>2   2023/03/01  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    Software product management and prototyping</a:t>
            </a:r>
          </a:p>
          <a:p>
            <a:pPr marL="0" indent="0">
              <a:buNone/>
            </a:pPr>
            <a:r>
              <a:rPr lang="en-US" sz="2800" dirty="0"/>
              <a:t>3   2023/03/08   Agile Software Engineering: </a:t>
            </a:r>
            <a:br>
              <a:rPr lang="en-US" sz="2800" dirty="0"/>
            </a:br>
            <a:r>
              <a:rPr lang="en-US" sz="2800" dirty="0"/>
              <a:t>                              Agile methods, Scrum, and Extreme Programming</a:t>
            </a:r>
          </a:p>
          <a:p>
            <a:pPr marL="0" indent="0">
              <a:buNone/>
            </a:pPr>
            <a:r>
              <a:rPr lang="en-US" sz="2800" dirty="0"/>
              <a:t>4   2023/03/15   Features, Scenarios, and Stories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2023/03/22   Case Study on Software Engineering I</a:t>
            </a:r>
          </a:p>
          <a:p>
            <a:pPr marL="0" indent="0">
              <a:buNone/>
            </a:pPr>
            <a:r>
              <a:rPr lang="en-US" sz="2800" dirty="0"/>
              <a:t>6   2023/03/29  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    System decomposition, and Distribution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91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85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15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77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33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50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4526635" y="1434042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9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5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622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4776543" y="3762497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1152657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735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5514797" y="2613721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5807968" y="1218432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2639617" y="6186984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8328248" y="4379234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2763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4547257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4773109" y="1772817"/>
            <a:ext cx="0" cy="1561445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4974606" y="1972061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3148302" y="3191196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6680679" y="3341104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6702926" y="55644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1734246" y="436332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1109096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3334262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70" y="4386388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5473404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3359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3453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5901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3597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0202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4" y="114414"/>
            <a:ext cx="8718161" cy="797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879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8256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1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73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879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160762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235090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09419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837482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4580769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5324056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9048329" y="599167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252914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54576" y="2627517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256240" y="3370804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9468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52914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29468" y="4413816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18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1216355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981937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5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Microservices architecture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390270" y="3524332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44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923115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491067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6212517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63" y="3506084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480" y="2827575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827575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81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162711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3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94" y="1844825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6060132" y="4077074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7166618" y="2470842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089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5062508" y="2185615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2135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021368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851" y="1787832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7388809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88" y="4826921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4474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7474130" y="2163328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2532242" y="3277747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7226792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7033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4691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1051251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4495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407977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312666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710411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2694614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5107442" y="492549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7536160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624001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4855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6979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8294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7823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5854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3902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3461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7247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 2023/04/05   Tomb-Sweeping Day (Holiday, 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2023/04/12   Midterm Project Report</a:t>
            </a:r>
          </a:p>
          <a:p>
            <a:pPr marL="0" indent="0">
              <a:buNone/>
            </a:pPr>
            <a:r>
              <a:rPr lang="en-US" sz="2800" dirty="0"/>
              <a:t>9   2023/04/19  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    Everything as a service, Software as a service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10   2023/04/26   Cloud Computing and Cloud Software Architecture</a:t>
            </a:r>
          </a:p>
          <a:p>
            <a:pPr marL="0" indent="0">
              <a:buNone/>
            </a:pPr>
            <a:r>
              <a:rPr lang="en-US" sz="2800" dirty="0"/>
              <a:t>11   2023/05/03  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    Service deployment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12   2023/05/10   Security and Privacy; Reliable Programming;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                                Testing: Test-driven development, and Code reviews;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                                DevOps and Code Management: DevOps automation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4799856" y="3717032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2704688" y="2704607"/>
            <a:ext cx="1303081" cy="0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2704687" y="2039269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code </a:t>
            </a:r>
            <a:br>
              <a:rPr lang="en-US" sz="2400" b="1" dirty="0"/>
            </a:br>
            <a:r>
              <a:rPr lang="en-US" sz="2400" b="1" dirty="0"/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4954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5024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86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Make small </a:t>
            </a:r>
          </a:p>
          <a:p>
            <a:pPr algn="ctr">
              <a:defRPr/>
            </a:pPr>
            <a:r>
              <a:rPr lang="en-US" sz="2400" b="1" dirty="0"/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4799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4717016" y="3869452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4533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7832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7730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4223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6892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6060132" y="1793385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5519936" y="120573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Unit 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Feature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System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Release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5009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6888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5015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3143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982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198"/>
            <a:ext cx="8229600" cy="7967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3121926" y="1393449"/>
            <a:ext cx="669819" cy="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2891959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3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/>
              <a:t>Identify new </a:t>
            </a:r>
            <a:br>
              <a:rPr lang="en-US" sz="2000" b="1" dirty="0"/>
            </a:br>
            <a:r>
              <a:rPr lang="en-US" sz="2000" b="1" dirty="0"/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3716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rgbClr val="ED7D31">
                <a:alpha val="70196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4439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611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/>
              <a:t>Identify partial implementation </a:t>
            </a:r>
          </a:p>
          <a:p>
            <a:pPr algn="ctr">
              <a:defRPr/>
            </a:pPr>
            <a:r>
              <a:rPr lang="en-US" sz="1700" b="1" dirty="0"/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53" y="3034499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Write code stub </a:t>
            </a:r>
            <a:br>
              <a:rPr lang="en-US" b="1" dirty="0"/>
            </a:br>
            <a:r>
              <a:rPr lang="en-US" b="1" dirty="0"/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6" y="3975444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25" y="5857336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608" y="4916389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621572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Refactor code </a:t>
            </a:r>
            <a:br>
              <a:rPr lang="en-US" b="1" dirty="0"/>
            </a:br>
            <a:r>
              <a:rPr lang="en-US" b="1" dirty="0"/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4671925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2207569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4295801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7361579" y="5507940"/>
            <a:ext cx="1229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4239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7015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7490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6496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7353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3732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03036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4724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3712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5735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5015558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3719737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6806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3176002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2639876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965681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524101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7968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9" y="3447802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accent1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4601987" y="1023120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4281857" y="2466819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4460346" y="5039680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7968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4007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4007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900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167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4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5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9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3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2613312" y="3369381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7968208" y="3354704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4232806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3338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70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22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1207096"/>
            <a:ext cx="10822898" cy="5355148"/>
          </a:xfrm>
        </p:spPr>
        <p:txBody>
          <a:bodyPr>
            <a:normAutofit/>
          </a:bodyPr>
          <a:lstStyle/>
          <a:p>
            <a:r>
              <a:rPr lang="en-US" sz="2800" dirty="0"/>
              <a:t>Cloud Computing and Cloud Software Architecture</a:t>
            </a:r>
          </a:p>
          <a:p>
            <a:r>
              <a:rPr lang="en-US" sz="2800" dirty="0"/>
              <a:t>AWS Certified Cloud Practitioner </a:t>
            </a:r>
            <a:br>
              <a:rPr lang="en-US" sz="2800" dirty="0"/>
            </a:br>
            <a:r>
              <a:rPr lang="en-US" sz="2800" dirty="0"/>
              <a:t>(CLF-C01) </a:t>
            </a:r>
          </a:p>
          <a:p>
            <a:r>
              <a:rPr lang="en-US" sz="2800" dirty="0"/>
              <a:t>AWS Certified Solutions Architect – Associate </a:t>
            </a:r>
            <a:br>
              <a:rPr lang="en-US" sz="2800" dirty="0"/>
            </a:br>
            <a:r>
              <a:rPr lang="en-US" sz="2800" dirty="0"/>
              <a:t>(SAA-C02)</a:t>
            </a:r>
          </a:p>
          <a:p>
            <a:r>
              <a:rPr lang="en-US" sz="2800" dirty="0"/>
              <a:t>Web Application with AWS Core Services</a:t>
            </a:r>
          </a:p>
          <a:p>
            <a:r>
              <a:rPr lang="en-US" sz="2800" dirty="0"/>
              <a:t>AWS Serverless Architecture</a:t>
            </a:r>
          </a:p>
          <a:p>
            <a:r>
              <a:rPr lang="en-US" sz="2800" dirty="0"/>
              <a:t>Build a Serverless Web Application </a:t>
            </a:r>
            <a:br>
              <a:rPr lang="en-US" sz="2800" dirty="0"/>
            </a:br>
            <a:r>
              <a:rPr lang="en-US" sz="2800" dirty="0"/>
              <a:t>with Amazon S3, AWS Lambda, Amazon API Gateway, </a:t>
            </a:r>
            <a:br>
              <a:rPr lang="en-US" sz="2800" dirty="0"/>
            </a:br>
            <a:r>
              <a:rPr lang="en-US" sz="2800" dirty="0"/>
              <a:t>Amazon DynamoDB, and Amazon Cognito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54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FC02-663D-B346-B4B7-141C810D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949A2-823A-EC4F-B28E-50CB2CAB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154" y="1412777"/>
            <a:ext cx="2097950" cy="2544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2F282-8E39-E544-B348-FE6E6253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96" y="3647862"/>
            <a:ext cx="2661458" cy="2661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C7F7C-948F-FA44-8688-9083AF3CD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588136"/>
            <a:ext cx="2721184" cy="27211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06BE9D-0DA9-B24B-9976-5548B844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2054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AWS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1599661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Products and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062E1-EA12-2949-A54D-E65A1AF3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3" y="1069088"/>
            <a:ext cx="11297957" cy="545968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E2CCE9-A1B5-F740-93E6-5417FD0DCE7B}"/>
              </a:ext>
            </a:extLst>
          </p:cNvPr>
          <p:cNvSpPr/>
          <p:nvPr/>
        </p:nvSpPr>
        <p:spPr>
          <a:xfrm>
            <a:off x="2690847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8C14F8-9E26-F049-ABAD-279E7A328336}"/>
              </a:ext>
            </a:extLst>
          </p:cNvPr>
          <p:cNvSpPr/>
          <p:nvPr/>
        </p:nvSpPr>
        <p:spPr>
          <a:xfrm>
            <a:off x="7443382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A46E76C-9868-5843-B39D-611B84467E59}"/>
              </a:ext>
            </a:extLst>
          </p:cNvPr>
          <p:cNvSpPr/>
          <p:nvPr/>
        </p:nvSpPr>
        <p:spPr>
          <a:xfrm>
            <a:off x="7443382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B5DD96-40C6-A140-B7A7-B24E77A3CD68}"/>
              </a:ext>
            </a:extLst>
          </p:cNvPr>
          <p:cNvSpPr/>
          <p:nvPr/>
        </p:nvSpPr>
        <p:spPr>
          <a:xfrm>
            <a:off x="7443382" y="427119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C741E2-D27A-0F41-B20D-0649FD567064}"/>
              </a:ext>
            </a:extLst>
          </p:cNvPr>
          <p:cNvSpPr/>
          <p:nvPr/>
        </p:nvSpPr>
        <p:spPr>
          <a:xfrm>
            <a:off x="5085238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397F7C6-D19B-4D46-93B4-3F09030B306C}"/>
              </a:ext>
            </a:extLst>
          </p:cNvPr>
          <p:cNvSpPr/>
          <p:nvPr/>
        </p:nvSpPr>
        <p:spPr>
          <a:xfrm>
            <a:off x="7443382" y="91682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9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Compute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0133A-2E3D-D44A-BC7D-7D633CDA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4" y="1204761"/>
            <a:ext cx="11914800" cy="518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87917-6745-8647-A516-ABD7D1429445}"/>
              </a:ext>
            </a:extLst>
          </p:cNvPr>
          <p:cNvSpPr/>
          <p:nvPr/>
        </p:nvSpPr>
        <p:spPr>
          <a:xfrm>
            <a:off x="233091" y="1204761"/>
            <a:ext cx="2419361" cy="106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01DA-1B30-5B4E-B9D2-AB8914B50C3A}"/>
              </a:ext>
            </a:extLst>
          </p:cNvPr>
          <p:cNvSpPr/>
          <p:nvPr/>
        </p:nvSpPr>
        <p:spPr>
          <a:xfrm>
            <a:off x="4679699" y="1204762"/>
            <a:ext cx="7091754" cy="1024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C18778-3F12-FC42-A960-77DB9FBE3E97}"/>
              </a:ext>
            </a:extLst>
          </p:cNvPr>
          <p:cNvSpPr/>
          <p:nvPr/>
        </p:nvSpPr>
        <p:spPr>
          <a:xfrm>
            <a:off x="2986268" y="1204761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CF2D98C-C826-7D45-B505-38C60196EA06}"/>
              </a:ext>
            </a:extLst>
          </p:cNvPr>
          <p:cNvSpPr/>
          <p:nvPr/>
        </p:nvSpPr>
        <p:spPr>
          <a:xfrm>
            <a:off x="601883" y="2424295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319CE8-0329-2B41-8B57-435740CD21FC}"/>
              </a:ext>
            </a:extLst>
          </p:cNvPr>
          <p:cNvSpPr/>
          <p:nvPr/>
        </p:nvSpPr>
        <p:spPr>
          <a:xfrm>
            <a:off x="601883" y="3216508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CDD0B3-06F7-E944-9BF4-B7F228707479}"/>
              </a:ext>
            </a:extLst>
          </p:cNvPr>
          <p:cNvSpPr/>
          <p:nvPr/>
        </p:nvSpPr>
        <p:spPr>
          <a:xfrm>
            <a:off x="601883" y="4931470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97143E-D797-A54E-A9A5-05BD185E716B}"/>
              </a:ext>
            </a:extLst>
          </p:cNvPr>
          <p:cNvSpPr/>
          <p:nvPr/>
        </p:nvSpPr>
        <p:spPr>
          <a:xfrm>
            <a:off x="4714424" y="2375371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14A8AC-3BA5-2049-885D-D7FD7F96B185}"/>
              </a:ext>
            </a:extLst>
          </p:cNvPr>
          <p:cNvSpPr/>
          <p:nvPr/>
        </p:nvSpPr>
        <p:spPr>
          <a:xfrm>
            <a:off x="4727929" y="4101926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A5141C-AC18-2E43-A114-217CFAA1324F}"/>
              </a:ext>
            </a:extLst>
          </p:cNvPr>
          <p:cNvSpPr/>
          <p:nvPr/>
        </p:nvSpPr>
        <p:spPr>
          <a:xfrm>
            <a:off x="8715737" y="3251191"/>
            <a:ext cx="2937893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  2023/05/17   Industry Practices of Software Engineering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	        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[Agile Principles Patterns and Practices using AI and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ChatGPT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		          Invited Speaker: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Shihyu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(Alex) Chu, Division Director, 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                       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Software Industry Research Center, Market Intelligence &amp; Consulting Institute (MIC)]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14   2023/05/24   Case Study on Software Engineering 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15   2023/05/31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  2023/06/07   Final Project Report II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bg1">
                    <a:lumMod val="65000"/>
                  </a:schemeClr>
                </a:solidFill>
              </a:rPr>
              <a:t>17   2023/06/14   Self-learning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bg1">
                    <a:lumMod val="65000"/>
                  </a:schemeClr>
                </a:solidFill>
              </a:rPr>
              <a:t>18   2023/06/21   Self-learning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CD9FC-DEBD-EE4F-BC25-49AC702A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77"/>
            <a:ext cx="12192000" cy="5112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C665E-2CB9-3041-8D34-AC655EBDA9C0}"/>
              </a:ext>
            </a:extLst>
          </p:cNvPr>
          <p:cNvSpPr/>
          <p:nvPr/>
        </p:nvSpPr>
        <p:spPr>
          <a:xfrm>
            <a:off x="10515598" y="1264395"/>
            <a:ext cx="1451113" cy="117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147B-0C9C-BC4E-93A2-7419FF124DE0}"/>
              </a:ext>
            </a:extLst>
          </p:cNvPr>
          <p:cNvSpPr/>
          <p:nvPr/>
        </p:nvSpPr>
        <p:spPr>
          <a:xfrm>
            <a:off x="8094981" y="1371230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20A59B-FEAC-1B42-82C0-67FF1F7D19FF}"/>
              </a:ext>
            </a:extLst>
          </p:cNvPr>
          <p:cNvSpPr/>
          <p:nvPr/>
        </p:nvSpPr>
        <p:spPr>
          <a:xfrm>
            <a:off x="85240" y="2587239"/>
            <a:ext cx="3566550" cy="713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8F7D2-9B4F-2341-8122-014C23817D0D}"/>
              </a:ext>
            </a:extLst>
          </p:cNvPr>
          <p:cNvSpPr/>
          <p:nvPr/>
        </p:nvSpPr>
        <p:spPr>
          <a:xfrm>
            <a:off x="99139" y="1325051"/>
            <a:ext cx="73584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86CCCE-2C3A-F041-96E2-F707FC0648F7}"/>
              </a:ext>
            </a:extLst>
          </p:cNvPr>
          <p:cNvSpPr/>
          <p:nvPr/>
        </p:nvSpPr>
        <p:spPr>
          <a:xfrm>
            <a:off x="85240" y="3779398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AC4EB6-A9DB-CE42-8427-40D2BAC66B0F}"/>
              </a:ext>
            </a:extLst>
          </p:cNvPr>
          <p:cNvSpPr/>
          <p:nvPr/>
        </p:nvSpPr>
        <p:spPr>
          <a:xfrm>
            <a:off x="99139" y="5806533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5EAD34-6BD7-9244-8463-71FCD966E946}"/>
              </a:ext>
            </a:extLst>
          </p:cNvPr>
          <p:cNvSpPr/>
          <p:nvPr/>
        </p:nvSpPr>
        <p:spPr>
          <a:xfrm>
            <a:off x="4312724" y="474911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55D97D-5BC5-534F-A1C3-12F752DA5D3B}"/>
              </a:ext>
            </a:extLst>
          </p:cNvPr>
          <p:cNvSpPr/>
          <p:nvPr/>
        </p:nvSpPr>
        <p:spPr>
          <a:xfrm>
            <a:off x="4312724" y="262008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5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1243C-8FAE-C144-853B-73FCA38C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6" y="1328576"/>
            <a:ext cx="12103514" cy="496869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5CF4E7-8CD5-BF47-933C-B7172F4BEE8D}"/>
              </a:ext>
            </a:extLst>
          </p:cNvPr>
          <p:cNvSpPr/>
          <p:nvPr/>
        </p:nvSpPr>
        <p:spPr>
          <a:xfrm>
            <a:off x="8247585" y="1356712"/>
            <a:ext cx="1445055" cy="1079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884ED-4A48-014D-8E3F-D30EFADD3961}"/>
              </a:ext>
            </a:extLst>
          </p:cNvPr>
          <p:cNvSpPr/>
          <p:nvPr/>
        </p:nvSpPr>
        <p:spPr>
          <a:xfrm>
            <a:off x="99139" y="1325051"/>
            <a:ext cx="7358485" cy="129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DD427F-2A1D-7043-9954-45B35FB94669}"/>
              </a:ext>
            </a:extLst>
          </p:cNvPr>
          <p:cNvSpPr/>
          <p:nvPr/>
        </p:nvSpPr>
        <p:spPr>
          <a:xfrm>
            <a:off x="4399172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B32ECD-5044-F84C-B977-21A4FA6F9770}"/>
              </a:ext>
            </a:extLst>
          </p:cNvPr>
          <p:cNvSpPr/>
          <p:nvPr/>
        </p:nvSpPr>
        <p:spPr>
          <a:xfrm>
            <a:off x="88486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7FC7C1-CC65-664B-8216-57A54F265C10}"/>
              </a:ext>
            </a:extLst>
          </p:cNvPr>
          <p:cNvSpPr/>
          <p:nvPr/>
        </p:nvSpPr>
        <p:spPr>
          <a:xfrm>
            <a:off x="9242473" y="2823796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7916C8-1953-CB44-B3B5-D4305E3B61D8}"/>
              </a:ext>
            </a:extLst>
          </p:cNvPr>
          <p:cNvSpPr/>
          <p:nvPr/>
        </p:nvSpPr>
        <p:spPr>
          <a:xfrm>
            <a:off x="9268261" y="3721785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DDD58A-6B2D-194D-98B0-A774A56EEAB7}"/>
              </a:ext>
            </a:extLst>
          </p:cNvPr>
          <p:cNvSpPr/>
          <p:nvPr/>
        </p:nvSpPr>
        <p:spPr>
          <a:xfrm>
            <a:off x="9251845" y="4661974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Networking </a:t>
            </a:r>
            <a:r>
              <a:rPr lang="en-US" sz="4400" b="1" dirty="0">
                <a:latin typeface="+mn-lt"/>
              </a:rPr>
              <a:t>&amp; Content </a:t>
            </a:r>
            <a:r>
              <a:rPr lang="en-US" sz="4400" b="1" dirty="0" err="1">
                <a:latin typeface="+mn-lt"/>
              </a:rPr>
              <a:t>Dilivery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F8AA2-4414-4D42-BB35-DC4CEA87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" y="1080678"/>
            <a:ext cx="12033066" cy="47595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F7870E-1811-7647-9191-E567C4372D8D}"/>
              </a:ext>
            </a:extLst>
          </p:cNvPr>
          <p:cNvSpPr/>
          <p:nvPr/>
        </p:nvSpPr>
        <p:spPr>
          <a:xfrm>
            <a:off x="7532534" y="1087161"/>
            <a:ext cx="2019429" cy="1104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27F91-B8FF-D745-8105-D5A95AA85B84}"/>
              </a:ext>
            </a:extLst>
          </p:cNvPr>
          <p:cNvSpPr/>
          <p:nvPr/>
        </p:nvSpPr>
        <p:spPr>
          <a:xfrm>
            <a:off x="198127" y="1040982"/>
            <a:ext cx="6680976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57CDC5-DAFA-024B-B462-54FE0138C33F}"/>
              </a:ext>
            </a:extLst>
          </p:cNvPr>
          <p:cNvSpPr/>
          <p:nvPr/>
        </p:nvSpPr>
        <p:spPr>
          <a:xfrm>
            <a:off x="198126" y="2479135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2B9B2-AE37-EC49-AECE-7787B6EA59A2}"/>
              </a:ext>
            </a:extLst>
          </p:cNvPr>
          <p:cNvSpPr/>
          <p:nvPr/>
        </p:nvSpPr>
        <p:spPr>
          <a:xfrm>
            <a:off x="9814643" y="1080678"/>
            <a:ext cx="23210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801703-7FC8-F344-B3F7-A8311713E859}"/>
              </a:ext>
            </a:extLst>
          </p:cNvPr>
          <p:cNvSpPr/>
          <p:nvPr/>
        </p:nvSpPr>
        <p:spPr>
          <a:xfrm>
            <a:off x="209847" y="3334920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1A95D2-ABE3-D74D-A5F4-171E6CAAD4AE}"/>
              </a:ext>
            </a:extLst>
          </p:cNvPr>
          <p:cNvSpPr/>
          <p:nvPr/>
        </p:nvSpPr>
        <p:spPr>
          <a:xfrm>
            <a:off x="4164111" y="2479135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03814-9D2E-474F-A18D-28D8FBF0BE29}"/>
              </a:ext>
            </a:extLst>
          </p:cNvPr>
          <p:cNvSpPr/>
          <p:nvPr/>
        </p:nvSpPr>
        <p:spPr>
          <a:xfrm>
            <a:off x="4164112" y="425577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E3C84E-FF83-7740-9209-8B55AA6849AE}"/>
              </a:ext>
            </a:extLst>
          </p:cNvPr>
          <p:cNvSpPr/>
          <p:nvPr/>
        </p:nvSpPr>
        <p:spPr>
          <a:xfrm>
            <a:off x="4164111" y="5045658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0F8D05-88DC-C24A-9548-A8A9DB66C6BE}"/>
              </a:ext>
            </a:extLst>
          </p:cNvPr>
          <p:cNvSpPr/>
          <p:nvPr/>
        </p:nvSpPr>
        <p:spPr>
          <a:xfrm>
            <a:off x="8335450" y="246509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3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1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Security, </a:t>
            </a:r>
            <a:r>
              <a:rPr lang="en-US" sz="4600" b="1" dirty="0">
                <a:latin typeface="+mn-lt"/>
              </a:rPr>
              <a:t>Identity &amp;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E41EF-99BA-D848-AF0D-08A736EE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24" y="1106705"/>
            <a:ext cx="10122149" cy="54309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D2693-0A8A-054F-9265-D56760B22E53}"/>
              </a:ext>
            </a:extLst>
          </p:cNvPr>
          <p:cNvSpPr/>
          <p:nvPr/>
        </p:nvSpPr>
        <p:spPr>
          <a:xfrm>
            <a:off x="5131147" y="1062862"/>
            <a:ext cx="1565074" cy="1053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C56E-A001-8F41-8B9A-F45B7F96CAE8}"/>
              </a:ext>
            </a:extLst>
          </p:cNvPr>
          <p:cNvSpPr/>
          <p:nvPr/>
        </p:nvSpPr>
        <p:spPr>
          <a:xfrm>
            <a:off x="1153550" y="1133060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406F2A-3E00-6A4F-88FF-649584B36A16}"/>
              </a:ext>
            </a:extLst>
          </p:cNvPr>
          <p:cNvSpPr/>
          <p:nvPr/>
        </p:nvSpPr>
        <p:spPr>
          <a:xfrm>
            <a:off x="1034924" y="2239766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CF994-F05D-A04C-9D89-55DA1A1607A0}"/>
              </a:ext>
            </a:extLst>
          </p:cNvPr>
          <p:cNvSpPr/>
          <p:nvPr/>
        </p:nvSpPr>
        <p:spPr>
          <a:xfrm>
            <a:off x="6917481" y="1204677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5539B-10E8-FF4D-97A7-92B1F79D4B6F}"/>
              </a:ext>
            </a:extLst>
          </p:cNvPr>
          <p:cNvSpPr/>
          <p:nvPr/>
        </p:nvSpPr>
        <p:spPr>
          <a:xfrm>
            <a:off x="1034924" y="4403130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03431-E25A-514D-A930-73E567F98301}"/>
              </a:ext>
            </a:extLst>
          </p:cNvPr>
          <p:cNvSpPr/>
          <p:nvPr/>
        </p:nvSpPr>
        <p:spPr>
          <a:xfrm>
            <a:off x="1034924" y="5907619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D555FB-1F30-844C-ADE7-1A9B908FCE0C}"/>
              </a:ext>
            </a:extLst>
          </p:cNvPr>
          <p:cNvSpPr/>
          <p:nvPr/>
        </p:nvSpPr>
        <p:spPr>
          <a:xfrm>
            <a:off x="4581244" y="3028937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4BEA2B-C351-9A4E-BFDD-984AF88D2199}"/>
              </a:ext>
            </a:extLst>
          </p:cNvPr>
          <p:cNvSpPr/>
          <p:nvPr/>
        </p:nvSpPr>
        <p:spPr>
          <a:xfrm>
            <a:off x="4563353" y="2284945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5170F6-7AEE-2442-A3E0-2DAF5ED3D7AA}"/>
              </a:ext>
            </a:extLst>
          </p:cNvPr>
          <p:cNvSpPr/>
          <p:nvPr/>
        </p:nvSpPr>
        <p:spPr>
          <a:xfrm>
            <a:off x="7800652" y="3712660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E15A6C-F386-9345-B2CF-071D9D8B743E}"/>
              </a:ext>
            </a:extLst>
          </p:cNvPr>
          <p:cNvSpPr/>
          <p:nvPr/>
        </p:nvSpPr>
        <p:spPr>
          <a:xfrm>
            <a:off x="7800652" y="4441437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2DFC07-083B-E84F-8DC6-50EFAA90E782}"/>
              </a:ext>
            </a:extLst>
          </p:cNvPr>
          <p:cNvSpPr/>
          <p:nvPr/>
        </p:nvSpPr>
        <p:spPr>
          <a:xfrm>
            <a:off x="4563352" y="5214348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2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Cost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CA842-BE95-8F49-8194-FA0E6164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2" y="2035687"/>
            <a:ext cx="12049246" cy="28200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BBA0D6-42E0-2041-8880-7B793BD35D60}"/>
              </a:ext>
            </a:extLst>
          </p:cNvPr>
          <p:cNvSpPr/>
          <p:nvPr/>
        </p:nvSpPr>
        <p:spPr>
          <a:xfrm>
            <a:off x="7500491" y="2020402"/>
            <a:ext cx="2065540" cy="1108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13A15-4224-174C-9FF1-45BC2CEACA64}"/>
              </a:ext>
            </a:extLst>
          </p:cNvPr>
          <p:cNvSpPr/>
          <p:nvPr/>
        </p:nvSpPr>
        <p:spPr>
          <a:xfrm>
            <a:off x="56272" y="2076674"/>
            <a:ext cx="7358485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8A611-9E3B-C142-9153-B5275E5A1A91}"/>
              </a:ext>
            </a:extLst>
          </p:cNvPr>
          <p:cNvSpPr/>
          <p:nvPr/>
        </p:nvSpPr>
        <p:spPr>
          <a:xfrm>
            <a:off x="4312724" y="3282589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40D494-139D-7846-A43F-87AD6C4F19FB}"/>
              </a:ext>
            </a:extLst>
          </p:cNvPr>
          <p:cNvSpPr/>
          <p:nvPr/>
        </p:nvSpPr>
        <p:spPr>
          <a:xfrm>
            <a:off x="202608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B1A5F0-8176-AD4B-B602-AED8C88322E3}"/>
              </a:ext>
            </a:extLst>
          </p:cNvPr>
          <p:cNvSpPr/>
          <p:nvPr/>
        </p:nvSpPr>
        <p:spPr>
          <a:xfrm>
            <a:off x="8422840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464AF-F27A-154C-B344-86091D3CE214}"/>
              </a:ext>
            </a:extLst>
          </p:cNvPr>
          <p:cNvSpPr/>
          <p:nvPr/>
        </p:nvSpPr>
        <p:spPr>
          <a:xfrm>
            <a:off x="10466363" y="2076674"/>
            <a:ext cx="1523027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76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EC2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Virtual servers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Simple Storage Service (S3)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Scalable storage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Aurora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High performance managed relational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DynamoDB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NoSQL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relational database service for MySQL, PostgreSQL, Oracle, SQL Server, and MariaDB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8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Lambda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code without thinking about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Elastic Beanstalk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and manage web apps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VPC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Isolated cloud resources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Lightsail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Launch and manage virtual private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SageMaker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Build, train, and deploy machine learning models at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196A8-A2A5-2048-814E-AB9299C9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5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14E232-68AD-D942-8F0A-6BDB6A83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7" y="589609"/>
            <a:ext cx="10664666" cy="6027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D61A5C-8CC8-4848-90EE-3EC3822EB43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5CC0C4-9C7E-7341-8BF1-BEFCCEE9799A}"/>
              </a:ext>
            </a:extLst>
          </p:cNvPr>
          <p:cNvSpPr/>
          <p:nvPr/>
        </p:nvSpPr>
        <p:spPr>
          <a:xfrm>
            <a:off x="655983" y="4834680"/>
            <a:ext cx="7590550" cy="1630370"/>
          </a:xfrm>
          <a:prstGeom prst="roundRect">
            <a:avLst>
              <a:gd name="adj" fmla="val 634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370BEE-58E4-3240-AC8A-90B8806F39B1}"/>
              </a:ext>
            </a:extLst>
          </p:cNvPr>
          <p:cNvSpPr/>
          <p:nvPr/>
        </p:nvSpPr>
        <p:spPr>
          <a:xfrm>
            <a:off x="655983" y="2624667"/>
            <a:ext cx="4271617" cy="2120952"/>
          </a:xfrm>
          <a:prstGeom prst="roundRect">
            <a:avLst>
              <a:gd name="adj" fmla="val 48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324FF-6D98-F049-86C5-14CABEAD292D}"/>
              </a:ext>
            </a:extLst>
          </p:cNvPr>
          <p:cNvSpPr txBox="1"/>
          <p:nvPr/>
        </p:nvSpPr>
        <p:spPr>
          <a:xfrm>
            <a:off x="2200304" y="3942129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618DF-6368-F641-945B-411FA2FA79C7}"/>
              </a:ext>
            </a:extLst>
          </p:cNvPr>
          <p:cNvSpPr txBox="1"/>
          <p:nvPr/>
        </p:nvSpPr>
        <p:spPr>
          <a:xfrm>
            <a:off x="2261264" y="5809605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679E7-D0D0-4845-BF2C-08E832AE7A6E}"/>
              </a:ext>
            </a:extLst>
          </p:cNvPr>
          <p:cNvSpPr txBox="1"/>
          <p:nvPr/>
        </p:nvSpPr>
        <p:spPr>
          <a:xfrm>
            <a:off x="0" y="5142138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FA240-1C0A-654F-BE1F-6607EFFCB053}"/>
              </a:ext>
            </a:extLst>
          </p:cNvPr>
          <p:cNvSpPr txBox="1"/>
          <p:nvPr/>
        </p:nvSpPr>
        <p:spPr>
          <a:xfrm>
            <a:off x="-39756" y="3388131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64799CB-9305-A942-B96C-A9846E08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626" y="6480313"/>
            <a:ext cx="2743200" cy="274302"/>
          </a:xfrm>
        </p:spPr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6BF55-FA58-DD43-B804-B9FB97216C73}"/>
              </a:ext>
            </a:extLst>
          </p:cNvPr>
          <p:cNvSpPr txBox="1"/>
          <p:nvPr/>
        </p:nvSpPr>
        <p:spPr>
          <a:xfrm>
            <a:off x="773059" y="55633"/>
            <a:ext cx="10655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232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Available AWS Certifications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D191CF-4A09-2048-BAB4-36CF17E9B546}"/>
              </a:ext>
            </a:extLst>
          </p:cNvPr>
          <p:cNvSpPr/>
          <p:nvPr/>
        </p:nvSpPr>
        <p:spPr>
          <a:xfrm>
            <a:off x="655983" y="686708"/>
            <a:ext cx="4271617" cy="1848898"/>
          </a:xfrm>
          <a:prstGeom prst="roundRect">
            <a:avLst>
              <a:gd name="adj" fmla="val 48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416FBA-E5A1-8544-8DEB-B165BF809A26}"/>
              </a:ext>
            </a:extLst>
          </p:cNvPr>
          <p:cNvSpPr txBox="1"/>
          <p:nvPr/>
        </p:nvSpPr>
        <p:spPr>
          <a:xfrm>
            <a:off x="-39756" y="1176856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D8184-6929-1547-A592-07B99D961036}"/>
              </a:ext>
            </a:extLst>
          </p:cNvPr>
          <p:cNvSpPr txBox="1"/>
          <p:nvPr/>
        </p:nvSpPr>
        <p:spPr>
          <a:xfrm>
            <a:off x="2200304" y="1957870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SAP</a:t>
            </a:r>
          </a:p>
        </p:txBody>
      </p:sp>
    </p:spTree>
    <p:extLst>
      <p:ext uri="{BB962C8B-B14F-4D97-AF65-F5344CB8AC3E}">
        <p14:creationId xmlns:p14="http://schemas.microsoft.com/office/powerpoint/2010/main" val="2465023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8281-338C-554B-BE70-D5637404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317A0-342C-0C43-986D-D3172654FDBC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https://aws.amazon.com/certification/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A86A4-C9DB-2E4F-93DB-A46FD81FA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19" y="794674"/>
            <a:ext cx="8489761" cy="57758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77037E9-FBE5-8547-9DE1-9DB6A272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06" y="32352"/>
            <a:ext cx="8072588" cy="7420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D642F-B923-F44B-A7F4-AC1A99545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3" y="76248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3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F11A3-943B-D34B-A24F-0EB4FDE16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194" y="1100708"/>
            <a:ext cx="9699964" cy="541064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EBEA96-E7FE-C642-82CA-3F5B212686FC}"/>
              </a:ext>
            </a:extLst>
          </p:cNvPr>
          <p:cNvSpPr/>
          <p:nvPr/>
        </p:nvSpPr>
        <p:spPr>
          <a:xfrm>
            <a:off x="1329194" y="4974742"/>
            <a:ext cx="6855461" cy="1510137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075158-6BCF-3D42-9A36-862043DC6C96}"/>
              </a:ext>
            </a:extLst>
          </p:cNvPr>
          <p:cNvSpPr/>
          <p:nvPr/>
        </p:nvSpPr>
        <p:spPr>
          <a:xfrm>
            <a:off x="1329194" y="2929345"/>
            <a:ext cx="3852923" cy="202556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84221-1BAF-1D4A-AED0-B119F23AA36F}"/>
              </a:ext>
            </a:extLst>
          </p:cNvPr>
          <p:cNvSpPr txBox="1"/>
          <p:nvPr/>
        </p:nvSpPr>
        <p:spPr>
          <a:xfrm>
            <a:off x="1387200" y="4072187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0A46F-DE1D-7A45-8083-5C5CF3E803A9}"/>
              </a:ext>
            </a:extLst>
          </p:cNvPr>
          <p:cNvSpPr txBox="1"/>
          <p:nvPr/>
        </p:nvSpPr>
        <p:spPr>
          <a:xfrm>
            <a:off x="1448160" y="5860151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8EDAC-3951-5B4A-AD94-FBA5B6ADEBD5}"/>
              </a:ext>
            </a:extLst>
          </p:cNvPr>
          <p:cNvSpPr txBox="1"/>
          <p:nvPr/>
        </p:nvSpPr>
        <p:spPr>
          <a:xfrm>
            <a:off x="569599" y="5599334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A37C2-67B3-DB4E-A3B5-E8C34D721C43}"/>
              </a:ext>
            </a:extLst>
          </p:cNvPr>
          <p:cNvSpPr txBox="1"/>
          <p:nvPr/>
        </p:nvSpPr>
        <p:spPr>
          <a:xfrm>
            <a:off x="529843" y="3986003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78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0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66E97-85DE-D642-97D8-A0DF30BD6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146" r="28862"/>
          <a:stretch/>
        </p:blipFill>
        <p:spPr>
          <a:xfrm>
            <a:off x="762034" y="4896092"/>
            <a:ext cx="6900407" cy="1615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DFC57-EE00-1145-B7C3-B77F50C91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599" y="946494"/>
            <a:ext cx="4150647" cy="556485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34F36E-3171-844C-9FA2-C2C41F126D14}"/>
              </a:ext>
            </a:extLst>
          </p:cNvPr>
          <p:cNvSpPr/>
          <p:nvPr/>
        </p:nvSpPr>
        <p:spPr>
          <a:xfrm>
            <a:off x="762034" y="4920191"/>
            <a:ext cx="6855461" cy="1510137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2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716B1-85C1-B84E-924A-5CFC7833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50" y="949119"/>
            <a:ext cx="4257051" cy="5442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64B7A-5B31-A04C-86E8-51EC0A366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F8AF56-DD67-E64A-8F3F-57998841EC06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5AD5A8-8E56-F648-BA77-0A89CACF9FF6}"/>
              </a:ext>
            </a:extLst>
          </p:cNvPr>
          <p:cNvSpPr/>
          <p:nvPr/>
        </p:nvSpPr>
        <p:spPr>
          <a:xfrm>
            <a:off x="3135088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9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D2715-287F-8041-B66F-E8B669D23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140" y="937544"/>
            <a:ext cx="4114661" cy="5399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71793-BE18-F241-959F-84B0771D58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99" r="29337" b="67719"/>
          <a:stretch/>
        </p:blipFill>
        <p:spPr>
          <a:xfrm>
            <a:off x="762034" y="1111594"/>
            <a:ext cx="6854107" cy="17357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C2F4EC-8A1A-E446-8A82-B713989704BC}"/>
              </a:ext>
            </a:extLst>
          </p:cNvPr>
          <p:cNvSpPr/>
          <p:nvPr/>
        </p:nvSpPr>
        <p:spPr>
          <a:xfrm>
            <a:off x="760680" y="1111594"/>
            <a:ext cx="6855461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5020E3-13EA-3849-A0D1-95899BB16D0F}"/>
              </a:ext>
            </a:extLst>
          </p:cNvPr>
          <p:cNvSpPr/>
          <p:nvPr/>
        </p:nvSpPr>
        <p:spPr>
          <a:xfrm>
            <a:off x="3151778" y="1111594"/>
            <a:ext cx="1458686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0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D4267-117B-9A47-A3EF-3A661495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80" y="1115514"/>
            <a:ext cx="4196466" cy="525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B0F74-0477-9B47-B640-EE9799F57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452EEB7-8579-F440-8A14-C208D2FDBE11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CCE81A-F761-1841-9BA1-5C92A5E33D6C}"/>
              </a:ext>
            </a:extLst>
          </p:cNvPr>
          <p:cNvSpPr/>
          <p:nvPr/>
        </p:nvSpPr>
        <p:spPr>
          <a:xfrm>
            <a:off x="4637314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5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DBFCC-81B8-0247-8D84-AF4F37459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86" y="915758"/>
            <a:ext cx="4334960" cy="5524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5B642-1F96-344E-9D19-2C779FBF2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41BC71-3508-0143-A346-9153E40C9B3C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B8BC6A-3020-9C4C-BCA0-09B308C80E48}"/>
              </a:ext>
            </a:extLst>
          </p:cNvPr>
          <p:cNvSpPr/>
          <p:nvPr/>
        </p:nvSpPr>
        <p:spPr>
          <a:xfrm>
            <a:off x="6155869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9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6F4A9-730A-184D-A14A-282DAD1A3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400" y="904716"/>
            <a:ext cx="4263401" cy="5506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1E2D5-BDD9-8641-AA46-B910B9F8A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99" r="29337" b="67719"/>
          <a:stretch/>
        </p:blipFill>
        <p:spPr>
          <a:xfrm>
            <a:off x="762034" y="1111594"/>
            <a:ext cx="6854107" cy="17357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080343-7FD1-884A-99EB-C66C2E5700E0}"/>
              </a:ext>
            </a:extLst>
          </p:cNvPr>
          <p:cNvSpPr/>
          <p:nvPr/>
        </p:nvSpPr>
        <p:spPr>
          <a:xfrm>
            <a:off x="760680" y="1111594"/>
            <a:ext cx="6855461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95C0773-4CC8-9345-84A5-AB4CC4B78255}"/>
              </a:ext>
            </a:extLst>
          </p:cNvPr>
          <p:cNvSpPr/>
          <p:nvPr/>
        </p:nvSpPr>
        <p:spPr>
          <a:xfrm>
            <a:off x="4637313" y="1111594"/>
            <a:ext cx="2978827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1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D6282-120F-8F42-87A9-BD4D353A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95" y="960694"/>
            <a:ext cx="4257051" cy="5407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9A569-7E80-F345-83D3-0023C337D4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135" t="272" r="-132" b="-1"/>
          <a:stretch/>
        </p:blipFill>
        <p:spPr>
          <a:xfrm>
            <a:off x="4284101" y="966418"/>
            <a:ext cx="2812648" cy="53958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675D35-2BB0-854D-ADF9-A9349CA660B0}"/>
              </a:ext>
            </a:extLst>
          </p:cNvPr>
          <p:cNvSpPr/>
          <p:nvPr/>
        </p:nvSpPr>
        <p:spPr>
          <a:xfrm>
            <a:off x="4284101" y="960694"/>
            <a:ext cx="3332040" cy="555065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8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54655"/>
          </a:xfrm>
        </p:spPr>
        <p:txBody>
          <a:bodyPr>
            <a:normAutofit/>
          </a:bodyPr>
          <a:lstStyle/>
          <a:p>
            <a:r>
              <a:rPr lang="en-US" dirty="0"/>
              <a:t>AWS Certifications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32046-2CD3-1244-80EB-7F304E92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2" y="4256461"/>
            <a:ext cx="1904851" cy="1904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37CD1-598C-D44C-B5A8-8096C765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7" y="4256461"/>
            <a:ext cx="1904850" cy="1904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8286CB-B78C-A24F-8779-C0910E19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797" y="1503901"/>
            <a:ext cx="1940746" cy="1940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894F1E-44D3-B24B-B48C-12D25AA6C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034" y="4256461"/>
            <a:ext cx="1904851" cy="1904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A775F8-0537-FE45-A9F4-A246A3527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580" y="4256461"/>
            <a:ext cx="1904850" cy="1904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854583-DCE6-B143-AF3C-3186E9821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261" y="4256461"/>
            <a:ext cx="1904850" cy="1904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958" y="1503901"/>
            <a:ext cx="1940746" cy="194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5228" y="1488252"/>
            <a:ext cx="1972045" cy="19720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3F38C7-9357-9746-BCA0-661B104764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9065" y="1503901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2687" y="150390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118" y="148825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https://aws.amazon.com/certification/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52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544334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Cloud Architect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32046-2CD3-1244-80EB-7F304E92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18" y="2594209"/>
            <a:ext cx="1904851" cy="1904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58" y="2573961"/>
            <a:ext cx="1940746" cy="194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228" y="2558312"/>
            <a:ext cx="1972045" cy="19720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3F38C7-9357-9746-BCA0-661B10476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065" y="2573961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687" y="257396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18" y="255831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https://aws.amazon.com/certification/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195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807802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Cloud Developer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8" y="2837429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87" y="2837429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8" y="2821780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https://aws.amazon.com/certification/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9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575526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807802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DevOps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8" y="2837429"/>
            <a:ext cx="1940746" cy="194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228" y="2821780"/>
            <a:ext cx="1972045" cy="1972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687" y="2837429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18" y="2821780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https://aws.amazon.com/certification/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C6CAE-E3AE-8E4F-A5FC-3F4CAF7CB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273" y="2821780"/>
            <a:ext cx="1940746" cy="19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64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544334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Data Analytics / 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8" y="2573961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87" y="257396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8" y="255831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https://aws.amazon.com/certification/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82C955-36C1-9C4F-AB6B-696178982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262" y="2573960"/>
            <a:ext cx="1904850" cy="1904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E6F5F6-223E-AC4F-BB4B-22975A026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489" y="2573960"/>
            <a:ext cx="1904851" cy="1904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79C05D-FE03-0E4D-AE10-C5273A11C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716" y="2573960"/>
            <a:ext cx="1904850" cy="19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6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544334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32046-2CD3-1244-80EB-7F304E92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06" y="2578560"/>
            <a:ext cx="1904851" cy="19048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16" y="2542663"/>
            <a:ext cx="1972045" cy="1972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687" y="257396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18" y="255831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https://aws.amazon.com/certification/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941EF-C0DD-1B49-9ED8-0FAB6BE9D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655" y="2578561"/>
            <a:ext cx="1904850" cy="19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6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8" y="2038264"/>
            <a:ext cx="4243267" cy="42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15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84E5-6CDF-7445-B450-33E8E812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AWS Certified Cloud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9C6D-C2BE-F44D-B094-521BBE4D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provides individuals in a larger variety of cloud and technology roles with a way to validate their AWS Cloud knowledge and enhance their professional credibility.</a:t>
            </a:r>
          </a:p>
          <a:p>
            <a:r>
              <a:rPr lang="en-US" dirty="0"/>
              <a:t>This exam covers four domains, including cloud concepts, security, technology, and billing and pricing.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99F1-AB77-9A40-B168-567B3D85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80D6C-D58B-374E-8AB4-639997D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" y="748907"/>
            <a:ext cx="557997" cy="5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26D4D-46E3-7B43-B189-96966E512121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https://aws.amazon.com/certification/certified-cloud-practitioner/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0FDA-C93E-3B4C-966C-278610C7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1148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04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329400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31" y="1804597"/>
            <a:ext cx="4110138" cy="411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65596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3ABA-98A6-E94B-BB4D-A4203054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Certified Solutions Architect – Associate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0B4B-2244-B246-8142-CAF1AAEA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validates your ability to effectively demonstrate knowledge of how to architect and deploy secure and robust applications on AWS technologies. </a:t>
            </a:r>
          </a:p>
          <a:p>
            <a:r>
              <a:rPr lang="en-US" dirty="0"/>
              <a:t>This exam is for anyone with at least one year of hands-on experience designing available, cost-efficient, fault-tolerant, and scalable and distributed systems on 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8153-94DF-CB4E-A329-64A62302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7448-F99D-A848-8836-EB119126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" y="612182"/>
            <a:ext cx="606706" cy="60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AF30A-918E-C644-B724-5B2BC39D12FE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https://aws.amazon.com/certification/certified-solutions-architect-associate/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E7C1F-2FEA-9242-87BD-C721F55F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3670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24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2536-FD22-CE4A-82AD-203EF7F8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792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AWS Academy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68C1-A162-4D4B-8EEB-62408C19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40305"/>
            <a:ext cx="11887150" cy="4913308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Foundations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(ACF)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AWS Certified </a:t>
            </a:r>
            <a:r>
              <a:rPr lang="en-US" sz="3600" b="1" u="sng" dirty="0">
                <a:solidFill>
                  <a:srgbClr val="C00000"/>
                </a:solidFill>
              </a:rPr>
              <a:t>Cloud Practitioner 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(CLF-C01) </a:t>
            </a:r>
          </a:p>
          <a:p>
            <a:pPr lvl="1"/>
            <a:r>
              <a:rPr lang="en-US" sz="2300" dirty="0">
                <a:hlinkClick r:id="rId2"/>
              </a:rPr>
              <a:t>https://aws.amazon.com/certification/certified-cloud-practitioner/</a:t>
            </a:r>
            <a:endParaRPr lang="en-US" sz="2300" dirty="0"/>
          </a:p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Architecting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(ACA)</a:t>
            </a:r>
          </a:p>
          <a:p>
            <a:pPr lvl="1"/>
            <a:r>
              <a:rPr lang="en-US" sz="4000" b="1" dirty="0">
                <a:solidFill>
                  <a:srgbClr val="C00000"/>
                </a:solidFill>
              </a:rPr>
              <a:t>AWS Certified </a:t>
            </a:r>
            <a:r>
              <a:rPr lang="en-US" sz="4000" b="1" u="sng" dirty="0">
                <a:solidFill>
                  <a:srgbClr val="C00000"/>
                </a:solidFill>
              </a:rPr>
              <a:t>Solutions Architect – Associate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(SAA-C02)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https://aws.amazon.com/certification/certified-solutions-architect-associate/</a:t>
            </a:r>
            <a:endParaRPr lang="en-US" sz="2000" dirty="0"/>
          </a:p>
          <a:p>
            <a:endParaRPr lang="en-US" dirty="0">
              <a:hlinkClick r:id="rId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7B9F-81FF-4046-9B72-9A9310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EF7B7-2142-6A4C-A4A6-9484E7C586AD}"/>
              </a:ext>
            </a:extLst>
          </p:cNvPr>
          <p:cNvSpPr/>
          <p:nvPr/>
        </p:nvSpPr>
        <p:spPr>
          <a:xfrm>
            <a:off x="3855826" y="638159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https://aws.amazon.com/training/awsacademy/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F872A-C95F-9348-BC38-F525CD618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694" y="4487833"/>
            <a:ext cx="1707544" cy="1707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51667-FAE2-404A-8604-1AF9E97D3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2694" y="1881326"/>
            <a:ext cx="1707544" cy="1707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A591B7-8A83-B246-9794-53144D5ADD15}"/>
              </a:ext>
            </a:extLst>
          </p:cNvPr>
          <p:cNvSpPr txBox="1"/>
          <p:nvPr/>
        </p:nvSpPr>
        <p:spPr>
          <a:xfrm>
            <a:off x="10988597" y="349304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4C424-A238-BE4D-9138-1B9C84178F66}"/>
              </a:ext>
            </a:extLst>
          </p:cNvPr>
          <p:cNvSpPr txBox="1"/>
          <p:nvPr/>
        </p:nvSpPr>
        <p:spPr>
          <a:xfrm>
            <a:off x="10988597" y="95133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99774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FB7478-0078-D445-97F8-9DD2D5321942}"/>
              </a:ext>
            </a:extLst>
          </p:cNvPr>
          <p:cNvGraphicFramePr>
            <a:graphicFrameLocks noGrp="1"/>
          </p:cNvGraphicFramePr>
          <p:nvPr/>
        </p:nvGraphicFramePr>
        <p:xfrm>
          <a:off x="399960" y="2034717"/>
          <a:ext cx="11547062" cy="395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6980">
                  <a:extLst>
                    <a:ext uri="{9D8B030D-6E8A-4147-A177-3AD203B41FA5}">
                      <a16:colId xmlns:a16="http://schemas.microsoft.com/office/drawing/2014/main" val="2428135294"/>
                    </a:ext>
                  </a:extLst>
                </a:gridCol>
                <a:gridCol w="2380082">
                  <a:extLst>
                    <a:ext uri="{9D8B030D-6E8A-4147-A177-3AD203B41FA5}">
                      <a16:colId xmlns:a16="http://schemas.microsoft.com/office/drawing/2014/main" val="28418523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Domain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4231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1: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 Concepts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0306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2: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Security and Compliance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514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3: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Technology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0058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4: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Billing and Pricing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7085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TOTAL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9271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FCF886-706A-5245-AA19-E5E3887F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219596"/>
            <a:ext cx="1707544" cy="1707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6721A-85EA-F245-B190-5D5E64B895F6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3"/>
              </a:rPr>
              <a:t>https://aws.amazon.com/certification/certified-cloud-practitioner/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4397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51329B-9CE3-E346-BB1D-2A6E54C51504}"/>
              </a:ext>
            </a:extLst>
          </p:cNvPr>
          <p:cNvGraphicFramePr>
            <a:graphicFrameLocks noGrp="1"/>
          </p:cNvGraphicFramePr>
          <p:nvPr/>
        </p:nvGraphicFramePr>
        <p:xfrm>
          <a:off x="258417" y="1800108"/>
          <a:ext cx="11628341" cy="4464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2052">
                  <a:extLst>
                    <a:ext uri="{9D8B030D-6E8A-4147-A177-3AD203B41FA5}">
                      <a16:colId xmlns:a16="http://schemas.microsoft.com/office/drawing/2014/main" val="389078140"/>
                    </a:ext>
                  </a:extLst>
                </a:gridCol>
                <a:gridCol w="2166289">
                  <a:extLst>
                    <a:ext uri="{9D8B030D-6E8A-4147-A177-3AD203B41FA5}">
                      <a16:colId xmlns:a16="http://schemas.microsoft.com/office/drawing/2014/main" val="3199223176"/>
                    </a:ext>
                  </a:extLst>
                </a:gridCol>
              </a:tblGrid>
              <a:tr h="984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Domain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670947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1: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Resilient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823081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2: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High-Performing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866874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3: Specify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Secure</a:t>
                      </a:r>
                      <a:r>
                        <a:rPr lang="en-US" sz="3200" u="none" strike="noStrike" dirty="0">
                          <a:effectLst/>
                        </a:rPr>
                        <a:t> Applications and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559453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4: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Cost-Optimized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203985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0023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73F2A1-6138-5446-893A-4CF0E89C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305FB-62E3-1B42-AE80-50DD0091ABEA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96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043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8" y="2038264"/>
            <a:ext cx="4243267" cy="42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3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1: </a:t>
            </a:r>
            <a:r>
              <a:rPr lang="en-US" b="1" dirty="0">
                <a:solidFill>
                  <a:srgbClr val="C00000"/>
                </a:solidFill>
              </a:rPr>
              <a:t>Cloud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1.1 Define the AWS Cloud and its value proposition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1.2 Identify aspects of AWS Cloud economics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1.3 List the different cloud architecture design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2: </a:t>
            </a:r>
            <a:r>
              <a:rPr lang="en-US" b="1" dirty="0">
                <a:solidFill>
                  <a:srgbClr val="C00000"/>
                </a:solidFill>
              </a:rPr>
              <a:t>Security and Compliance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2.1 Define the AWS shared responsibility model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2.2 Define AWS Cloud security and compliance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2.3 Identify AWS access management capabilities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2.4 Identify resources for security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88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3: </a:t>
            </a:r>
            <a:r>
              <a:rPr lang="en-US" b="1" dirty="0">
                <a:solidFill>
                  <a:srgbClr val="C00000"/>
                </a:solidFill>
              </a:rPr>
              <a:t>Technology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3.1 Define methods of deploying and operating in the </a:t>
            </a:r>
            <a:br>
              <a:rPr lang="en-US" sz="3200" dirty="0"/>
            </a:br>
            <a:r>
              <a:rPr lang="en-US" sz="3200" dirty="0"/>
              <a:t>       AWS Cloud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3.2 Define the AWS global infrastructure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3.3 Identify the core AWS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3.4 Identify resources for technology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31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4: </a:t>
            </a:r>
            <a:r>
              <a:rPr lang="en-US" b="1" dirty="0">
                <a:solidFill>
                  <a:srgbClr val="C00000"/>
                </a:solidFill>
              </a:rPr>
              <a:t>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4.1 Compare and contrast the various pricing models for AWS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4.2 Recognize the various account structures in relation to</a:t>
            </a:r>
            <a:br>
              <a:rPr lang="en-US" sz="3200" dirty="0"/>
            </a:br>
            <a:r>
              <a:rPr lang="en-US" sz="3200" dirty="0"/>
              <a:t>       AWS 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4.3 Identify resources available for billing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16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329400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31" y="1804597"/>
            <a:ext cx="4110138" cy="411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44072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1: Design </a:t>
            </a:r>
            <a:r>
              <a:rPr lang="en-US" sz="3600" b="1" dirty="0">
                <a:solidFill>
                  <a:srgbClr val="C00000"/>
                </a:solidFill>
              </a:rPr>
              <a:t>Resilient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1.1 Design a multi-tier architecture solution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1.2 Design highly available and/or fault-tolerant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1.3 Design decoupling mechanisms using AWS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1.4 Choose appropriate resilient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97984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2: Design </a:t>
            </a:r>
            <a:r>
              <a:rPr lang="en-US" sz="3600" b="1" dirty="0">
                <a:solidFill>
                  <a:srgbClr val="C00000"/>
                </a:solidFill>
              </a:rPr>
              <a:t>High-Performing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2.1 Identify elastic and scalable compute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2.2 Select high-performing and scalable storage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2.3 Select high-performing networking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2.4 Choose high-performing database solutions for a workload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36126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3: Design </a:t>
            </a:r>
            <a:r>
              <a:rPr lang="en-US" sz="3600" b="1" dirty="0">
                <a:solidFill>
                  <a:srgbClr val="C00000"/>
                </a:solidFill>
              </a:rPr>
              <a:t>Secure</a:t>
            </a:r>
            <a:r>
              <a:rPr lang="en-US" sz="3600" b="1" dirty="0"/>
              <a:t> Applications and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3.1 Design secure access to AWS resources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3.2 Design secure application tiers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3.3 Select appropriate data security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30733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4: Design </a:t>
            </a:r>
            <a:r>
              <a:rPr lang="en-US" sz="3600" b="1" dirty="0">
                <a:solidFill>
                  <a:srgbClr val="C00000"/>
                </a:solidFill>
              </a:rPr>
              <a:t>Cost-Optimized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4.1 Identify cost-effective storage solutions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4.2 Identify cost-effective compute and database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4.3 Design cost-optimized network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406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851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Fundamental MIS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178173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EC2C-0AC2-FC4B-9BC3-321B7267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AWS Certifications</a:t>
            </a:r>
            <a:br>
              <a:rPr lang="en-US" dirty="0"/>
            </a:br>
            <a:r>
              <a:rPr lang="en-US" dirty="0"/>
              <a:t>Exam Pricing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8AFCFF-0E06-D045-A4BF-FD1FC01F42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9344" y="1897733"/>
          <a:ext cx="9813311" cy="422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626">
                  <a:extLst>
                    <a:ext uri="{9D8B030D-6E8A-4147-A177-3AD203B41FA5}">
                      <a16:colId xmlns:a16="http://schemas.microsoft.com/office/drawing/2014/main" val="1567730963"/>
                    </a:ext>
                  </a:extLst>
                </a:gridCol>
                <a:gridCol w="4465685">
                  <a:extLst>
                    <a:ext uri="{9D8B030D-6E8A-4147-A177-3AD203B41FA5}">
                      <a16:colId xmlns:a16="http://schemas.microsoft.com/office/drawing/2014/main" val="1085420121"/>
                    </a:ext>
                  </a:extLst>
                </a:gridCol>
              </a:tblGrid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 Type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Price in USD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38246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Foundational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$100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069034271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Associate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$150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754265284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Professional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$300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968498502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Specialty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$300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7690564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0000C-B95F-7A40-A7AC-2E049F9C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7F291-2F20-984B-9F4D-F697E7BD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" y="76248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53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9D37C-77CE-D24A-92C5-504F9FE3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92FBC-CBB2-BE43-B88F-C843F579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890" y="394915"/>
            <a:ext cx="5520998" cy="5520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2C90A-964D-5C4A-8FC6-30655598A88E}"/>
              </a:ext>
            </a:extLst>
          </p:cNvPr>
          <p:cNvSpPr txBox="1"/>
          <p:nvPr/>
        </p:nvSpPr>
        <p:spPr>
          <a:xfrm>
            <a:off x="1166191" y="59159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AWS Certified Security – Specialty </a:t>
            </a:r>
            <a:br>
              <a:rPr lang="en-US" sz="2400" dirty="0"/>
            </a:br>
            <a:r>
              <a:rPr lang="en-US" sz="2400" dirty="0"/>
              <a:t>validates expertise in securing data and workloads in the AWS Cloud</a:t>
            </a:r>
          </a:p>
        </p:txBody>
      </p:sp>
    </p:spTree>
    <p:extLst>
      <p:ext uri="{BB962C8B-B14F-4D97-AF65-F5344CB8AC3E}">
        <p14:creationId xmlns:p14="http://schemas.microsoft.com/office/powerpoint/2010/main" val="15136088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AWS Certified Security - Specialty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14EF-8D52-3641-A3B2-8E7B03D3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4187"/>
            <a:ext cx="11222181" cy="48166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b="0" dirty="0"/>
              <a:t>AWS Certified Security – Specialty is intended for individuals who perform a security role and have at least two years of hands-on experience securing AWS workloads.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Five years of IT security experience in designing and implementing security solutions and at least two years of hands-on experience in securing AWS workloads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Working knowledge of AWS security services and features of services to provide a secure production environment and an understanding of security operations and risks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Knowledge of the AWS shared responsibility model and its application; security controls for workloads on AWS; logging and monitoring strategies; cloud security threat models; patch management and security automation; ways to enhance AWS security services with third-party tools and services; and disaster recovery controls, including BCP and backups, encryption, access control, and data retention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Understanding of specialized data classifications and AWS data protection mechanisms, data-encryption methods and AWS mechanisms to implement them, and secure internet protocols and AWS mechanisms to implement them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Ability to make tradeoff decisions with regard to cost, security, and deployment complexity to meet a set of application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518E9-DBCA-B44E-9656-434DFED2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8" y="78528"/>
            <a:ext cx="1438714" cy="1438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BD525-3DBE-654A-A99C-A05510BDC297}"/>
              </a:ext>
            </a:extLst>
          </p:cNvPr>
          <p:cNvSpPr txBox="1"/>
          <p:nvPr/>
        </p:nvSpPr>
        <p:spPr>
          <a:xfrm>
            <a:off x="304800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https://aws.amazon.com/certification/certified-security-specialty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6806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84E5-6CDF-7445-B450-33E8E812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AWS Certified Cloud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9C6D-C2BE-F44D-B094-521BBE4D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provides individuals in a larger variety of cloud and technology roles with a way to validate their AWS Cloud knowledge and enhance their professional credibility.</a:t>
            </a:r>
          </a:p>
          <a:p>
            <a:r>
              <a:rPr lang="en-US" dirty="0"/>
              <a:t>This exam covers four domains, including cloud concepts, security, technology, and billing and pricing.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99F1-AB77-9A40-B168-567B3D85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80D6C-D58B-374E-8AB4-639997D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" y="748907"/>
            <a:ext cx="557997" cy="5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26D4D-46E3-7B43-B189-96966E512121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https://aws.amazon.com/certification/certified-cloud-practitioner/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0FDA-C93E-3B4C-966C-278610C7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1148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30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3ABA-98A6-E94B-BB4D-A4203054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Certified Solutions Architect – Associate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0B4B-2244-B246-8142-CAF1AAEA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validates your ability to effectively demonstrate knowledge of how to architect and deploy secure and robust applications on AWS technologies. </a:t>
            </a:r>
          </a:p>
          <a:p>
            <a:r>
              <a:rPr lang="en-US" dirty="0"/>
              <a:t>This exam is for anyone with at least one year of hands-on experience designing available, cost-efficient, fault-tolerant, and scalable and distributed systems on 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8153-94DF-CB4E-A329-64A62302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7448-F99D-A848-8836-EB119126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" y="612182"/>
            <a:ext cx="606706" cy="60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AF30A-918E-C644-B724-5B2BC39D12FE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https://aws.amazon.com/certification/certified-solutions-architect-associate/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E7C1F-2FEA-9242-87BD-C721F55F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3670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99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Web Application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with  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AWS Core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485E7-4F0E-E54B-B730-1AF0EA6E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17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1DF6D-F53C-8A41-8A05-E79B33733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0" y="13854"/>
            <a:ext cx="11744588" cy="6616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A623DD-853B-0748-9296-A45494C780FA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2699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74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66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09B63D-1941-3B44-BBB9-2E132FDD3950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12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9FE04D9-0BFF-5146-BA66-5A1EE3FBD353}"/>
              </a:ext>
            </a:extLst>
          </p:cNvPr>
          <p:cNvSpPr/>
          <p:nvPr/>
        </p:nvSpPr>
        <p:spPr>
          <a:xfrm>
            <a:off x="8294915" y="96019"/>
            <a:ext cx="1087574" cy="94697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24E899-6A69-CA4E-940D-AC0643315A86}"/>
              </a:ext>
            </a:extLst>
          </p:cNvPr>
          <p:cNvSpPr/>
          <p:nvPr/>
        </p:nvSpPr>
        <p:spPr>
          <a:xfrm>
            <a:off x="4250520" y="653258"/>
            <a:ext cx="1453594" cy="841713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6D07E7-715B-5048-9E0A-6435AF55371E}"/>
              </a:ext>
            </a:extLst>
          </p:cNvPr>
          <p:cNvSpPr/>
          <p:nvPr/>
        </p:nvSpPr>
        <p:spPr>
          <a:xfrm>
            <a:off x="8409778" y="1738416"/>
            <a:ext cx="857848" cy="75804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24C918-F37D-7B4C-ABC7-1758E0F4308B}"/>
              </a:ext>
            </a:extLst>
          </p:cNvPr>
          <p:cNvSpPr/>
          <p:nvPr/>
        </p:nvSpPr>
        <p:spPr>
          <a:xfrm>
            <a:off x="4601029" y="5391038"/>
            <a:ext cx="1219199" cy="1210022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6C45FA-E46D-174D-B3DE-834F3833301E}"/>
              </a:ext>
            </a:extLst>
          </p:cNvPr>
          <p:cNvSpPr/>
          <p:nvPr/>
        </p:nvSpPr>
        <p:spPr>
          <a:xfrm>
            <a:off x="7743825" y="2160108"/>
            <a:ext cx="665953" cy="115459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5472674" y="1196753"/>
            <a:ext cx="161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2322970" y="5910372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 and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2927649" y="3389580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8247307" y="3389580"/>
            <a:ext cx="15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1907232" y="4797291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7308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DBE6-4DCB-AA4E-9B60-16F50A92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3" y="27291"/>
            <a:ext cx="11727655" cy="66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31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B3CAB-4473-AA48-A4DE-88C40FDD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4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02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55137-1418-D942-80CE-F0CA006E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5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94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AWS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2565A-965D-B54C-A462-DADA994C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10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03893"/>
            <a:ext cx="9668434" cy="779463"/>
          </a:xfrm>
        </p:spPr>
        <p:txBody>
          <a:bodyPr>
            <a:noAutofit/>
          </a:bodyPr>
          <a:lstStyle/>
          <a:p>
            <a:r>
              <a:rPr lang="en-US" sz="5400" b="1" dirty="0"/>
              <a:t>AWS Serverless Airline Booking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4317F-B33C-084D-8363-2E83F359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" y="1085442"/>
            <a:ext cx="10757537" cy="5312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BC01E-9713-7542-86BE-8A945FFE5809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2034E-4895-5B41-AC48-D7129933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16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924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84516-3E17-3643-9961-CCA60133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6" y="1164954"/>
            <a:ext cx="9984133" cy="5321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9C370-5F30-8740-B28E-902CC5A75EED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9A33-C115-AD4A-B319-5F93AB4C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19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High level infrastructure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FCC7F-8611-EC4B-BE66-35F65C269A53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2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88720-11C1-4540-95CA-E7D3CE07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53728"/>
            <a:ext cx="10439401" cy="5202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BB06E-ACBF-994A-9F33-C272AD6C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57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0BE4-B218-F847-B629-63632474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"/>
            <a:ext cx="11115261" cy="13329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Architecture</a:t>
            </a:r>
            <a:br>
              <a:rPr lang="en-US" b="1" dirty="0"/>
            </a:br>
            <a:r>
              <a:rPr lang="en-US" b="1" dirty="0"/>
              <a:t>AWS Operational Responsibility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E1BB-23FF-4641-91AA-1C7F775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06147-307C-534A-BEF8-74C1C3F9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225"/>
            <a:ext cx="12192000" cy="49939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EB96E-68CE-8A4E-8606-813E8B48A913}"/>
              </a:ext>
            </a:extLst>
          </p:cNvPr>
          <p:cNvSpPr/>
          <p:nvPr/>
        </p:nvSpPr>
        <p:spPr>
          <a:xfrm>
            <a:off x="10177670" y="1332927"/>
            <a:ext cx="1948018" cy="505025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9E55DB-12D3-5F49-9272-70DB46ED733B}"/>
              </a:ext>
            </a:extLst>
          </p:cNvPr>
          <p:cNvSpPr/>
          <p:nvPr/>
        </p:nvSpPr>
        <p:spPr>
          <a:xfrm>
            <a:off x="1252330" y="1306421"/>
            <a:ext cx="3120887" cy="5133055"/>
          </a:xfrm>
          <a:prstGeom prst="roundRect">
            <a:avLst>
              <a:gd name="adj" fmla="val 3714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D06C0-D53E-F140-916E-024C979F7DC6}"/>
              </a:ext>
            </a:extLst>
          </p:cNvPr>
          <p:cNvSpPr txBox="1"/>
          <p:nvPr/>
        </p:nvSpPr>
        <p:spPr>
          <a:xfrm>
            <a:off x="3568700" y="6517372"/>
            <a:ext cx="793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Heitor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Lessa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How to build a full stack serverless airline ticketing web app,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https://www.youtube.com/watch?v=MyoOeHTp2pg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67A89-6AC4-DF46-900E-861816C7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55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Build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E57-CCD9-4A4B-9CEC-68ACA108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92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62" y="0"/>
            <a:ext cx="9835038" cy="1171575"/>
          </a:xfrm>
        </p:spPr>
        <p:txBody>
          <a:bodyPr>
            <a:normAutofit/>
          </a:bodyPr>
          <a:lstStyle/>
          <a:p>
            <a:r>
              <a:rPr lang="en-US" b="1" dirty="0"/>
              <a:t>Build a Serverless Web Application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B08A6-125C-FF42-864B-5F9FB26C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200575"/>
            <a:ext cx="10425673" cy="523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3D8D3-D168-8E44-93F2-754646042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9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22782</TotalTime>
  <Words>4826</Words>
  <Application>Microsoft Macintosh PowerPoint</Application>
  <PresentationFormat>Widescreen</PresentationFormat>
  <Paragraphs>895</Paragraphs>
  <Slides>112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6" baseType="lpstr">
      <vt:lpstr>Arial</vt:lpstr>
      <vt:lpstr>Calibri</vt:lpstr>
      <vt:lpstr>Helvetica Neue</vt:lpstr>
      <vt:lpstr>Office Theme</vt:lpstr>
      <vt:lpstr>Cloud Computing and  Cloud Software Architecture</vt:lpstr>
      <vt:lpstr>Syllabus</vt:lpstr>
      <vt:lpstr>Syllabus</vt:lpstr>
      <vt:lpstr>Syllabus</vt:lpstr>
      <vt:lpstr>Cloud Computing and  Cloud Software Architecture</vt:lpstr>
      <vt:lpstr>Software Engineering  and  Project Management</vt:lpstr>
      <vt:lpstr>Information Management (MIS) Information Systems</vt:lpstr>
      <vt:lpstr>Fundamental MIS Concepts</vt:lpstr>
      <vt:lpstr>Project-based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Cloud Computing and  Cloud Software Architecture</vt:lpstr>
      <vt:lpstr>Outline</vt:lpstr>
      <vt:lpstr>AWS Certifications</vt:lpstr>
      <vt:lpstr>AWS Products and Services</vt:lpstr>
      <vt:lpstr>AWS Compute</vt:lpstr>
      <vt:lpstr>AWS Database</vt:lpstr>
      <vt:lpstr>AWS Storage</vt:lpstr>
      <vt:lpstr>AWS Networking &amp; Content Dilivery</vt:lpstr>
      <vt:lpstr>AWS Security, Identity &amp; Compliance</vt:lpstr>
      <vt:lpstr>AWS Cost Management</vt:lpstr>
      <vt:lpstr>AWS Services</vt:lpstr>
      <vt:lpstr>AWS Services</vt:lpstr>
      <vt:lpstr>PowerPoint Presentation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Certifications Roadmap</vt:lpstr>
      <vt:lpstr>AWS Certifications Roadmap Cloud Architect</vt:lpstr>
      <vt:lpstr>AWS Certifications Roadmap Cloud Developer</vt:lpstr>
      <vt:lpstr>AWS Certifications Roadmap DevOps</vt:lpstr>
      <vt:lpstr>AWS Certifications Roadmap Data Analytics / Machine Learning</vt:lpstr>
      <vt:lpstr>AWS Certifications Roadmap Security</vt:lpstr>
      <vt:lpstr>AWS Certified Cloud Practitioner  (CLF-C01) </vt:lpstr>
      <vt:lpstr>AWS Certified Cloud Practitioner</vt:lpstr>
      <vt:lpstr>AWS Certified Solutions Architect –  Associate (SAA-C02) </vt:lpstr>
      <vt:lpstr>AWS Certified Solutions Architect – Associate</vt:lpstr>
      <vt:lpstr>AWS Academy and Certifications</vt:lpstr>
      <vt:lpstr>AWS Certified Cloud Practitioner  (CLF-C01) </vt:lpstr>
      <vt:lpstr>AWS Certified Solutions Architect –  Associate (SAA-C02) </vt:lpstr>
      <vt:lpstr>AWS Certified Cloud Practitioner  (CLF-C01) </vt:lpstr>
      <vt:lpstr>AWS Certified Cloud Practitioner  (CLF-C01) </vt:lpstr>
      <vt:lpstr>AWS Certified Cloud Practitioner  (CLF-C01) </vt:lpstr>
      <vt:lpstr>AWS Certified Cloud Practitioner  (CLF-C01) </vt:lpstr>
      <vt:lpstr>AWS Certified Cloud Practitioner  (CLF-C01)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Certifications Exam Pricing</vt:lpstr>
      <vt:lpstr>PowerPoint Presentation</vt:lpstr>
      <vt:lpstr>AWS Certified Security - Specialty</vt:lpstr>
      <vt:lpstr>AWS Certified Cloud Practitioner</vt:lpstr>
      <vt:lpstr>AWS Certified Solutions Architect – Associate</vt:lpstr>
      <vt:lpstr>Web Application  with    AWS Core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AWS  Serverless Architecture</vt:lpstr>
      <vt:lpstr>AWS Serverless Airline Booking</vt:lpstr>
      <vt:lpstr>AWS Serverless Airline Booking  Stack</vt:lpstr>
      <vt:lpstr>AWS Serverless Airline Booking  High level infrastructure architecture</vt:lpstr>
      <vt:lpstr>AWS Serverless Architecture AWS Operational Responsibility Models</vt:lpstr>
      <vt:lpstr>Build  a  Serverless  Web Application</vt:lpstr>
      <vt:lpstr>Build a Serverless Web Application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Summary</vt:lpstr>
      <vt:lpstr>References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subject/>
  <dc:creator>Min-Yuh Day</dc:creator>
  <cp:keywords>Software Engineering</cp:keywords>
  <dc:description>Software Engineering</dc:description>
  <cp:lastModifiedBy>imyday@gmail.com</cp:lastModifiedBy>
  <cp:revision>720</cp:revision>
  <cp:lastPrinted>2020-12-23T14:44:17Z</cp:lastPrinted>
  <dcterms:created xsi:type="dcterms:W3CDTF">2019-09-12T03:09:52Z</dcterms:created>
  <dcterms:modified xsi:type="dcterms:W3CDTF">2023-05-02T22:37:58Z</dcterms:modified>
  <cp:category/>
</cp:coreProperties>
</file>