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3"/>
  </p:notesMasterIdLst>
  <p:sldIdLst>
    <p:sldId id="3462" r:id="rId2"/>
    <p:sldId id="3786" r:id="rId3"/>
    <p:sldId id="3787" r:id="rId4"/>
    <p:sldId id="3788" r:id="rId5"/>
    <p:sldId id="3856" r:id="rId6"/>
    <p:sldId id="3863" r:id="rId7"/>
    <p:sldId id="5024" r:id="rId8"/>
    <p:sldId id="5025" r:id="rId9"/>
    <p:sldId id="3793" r:id="rId10"/>
    <p:sldId id="3222" r:id="rId11"/>
    <p:sldId id="5026" r:id="rId12"/>
    <p:sldId id="4320" r:id="rId13"/>
    <p:sldId id="4831" r:id="rId14"/>
    <p:sldId id="1413" r:id="rId15"/>
    <p:sldId id="1414" r:id="rId16"/>
    <p:sldId id="1415" r:id="rId17"/>
    <p:sldId id="1416" r:id="rId18"/>
    <p:sldId id="1498" r:id="rId19"/>
    <p:sldId id="1625" r:id="rId20"/>
    <p:sldId id="1626" r:id="rId21"/>
    <p:sldId id="944" r:id="rId22"/>
    <p:sldId id="946" r:id="rId23"/>
    <p:sldId id="1110" r:id="rId24"/>
    <p:sldId id="5027" r:id="rId25"/>
    <p:sldId id="1219" r:id="rId26"/>
    <p:sldId id="1220" r:id="rId27"/>
    <p:sldId id="1223" r:id="rId28"/>
    <p:sldId id="1225" r:id="rId29"/>
    <p:sldId id="1227" r:id="rId30"/>
    <p:sldId id="1229" r:id="rId31"/>
    <p:sldId id="1231" r:id="rId32"/>
    <p:sldId id="1233" r:id="rId33"/>
    <p:sldId id="3178" r:id="rId34"/>
    <p:sldId id="3179" r:id="rId35"/>
    <p:sldId id="3180" r:id="rId36"/>
    <p:sldId id="5139" r:id="rId37"/>
    <p:sldId id="3181" r:id="rId38"/>
    <p:sldId id="3182" r:id="rId39"/>
    <p:sldId id="3183" r:id="rId40"/>
    <p:sldId id="3184" r:id="rId41"/>
    <p:sldId id="3185" r:id="rId42"/>
    <p:sldId id="3186" r:id="rId43"/>
    <p:sldId id="3187" r:id="rId44"/>
    <p:sldId id="3188" r:id="rId45"/>
    <p:sldId id="3189" r:id="rId46"/>
    <p:sldId id="3190" r:id="rId47"/>
    <p:sldId id="3191" r:id="rId48"/>
    <p:sldId id="3024" r:id="rId49"/>
    <p:sldId id="3192" r:id="rId50"/>
    <p:sldId id="3193" r:id="rId51"/>
    <p:sldId id="3194" r:id="rId52"/>
    <p:sldId id="3195" r:id="rId53"/>
    <p:sldId id="3028" r:id="rId54"/>
    <p:sldId id="3031" r:id="rId55"/>
    <p:sldId id="3032" r:id="rId56"/>
    <p:sldId id="5073" r:id="rId57"/>
    <p:sldId id="4313" r:id="rId58"/>
    <p:sldId id="5074" r:id="rId59"/>
    <p:sldId id="4844" r:id="rId60"/>
    <p:sldId id="5028" r:id="rId61"/>
    <p:sldId id="5029" r:id="rId62"/>
    <p:sldId id="5030" r:id="rId63"/>
    <p:sldId id="5031" r:id="rId64"/>
    <p:sldId id="5032" r:id="rId65"/>
    <p:sldId id="5033" r:id="rId66"/>
    <p:sldId id="5034" r:id="rId67"/>
    <p:sldId id="5035" r:id="rId68"/>
    <p:sldId id="5036" r:id="rId69"/>
    <p:sldId id="5037" r:id="rId70"/>
    <p:sldId id="5038" r:id="rId71"/>
    <p:sldId id="5039" r:id="rId72"/>
    <p:sldId id="5040" r:id="rId73"/>
    <p:sldId id="5041" r:id="rId74"/>
    <p:sldId id="5042" r:id="rId75"/>
    <p:sldId id="5043" r:id="rId76"/>
    <p:sldId id="5044" r:id="rId77"/>
    <p:sldId id="5045" r:id="rId78"/>
    <p:sldId id="5046" r:id="rId79"/>
    <p:sldId id="5047" r:id="rId80"/>
    <p:sldId id="5048" r:id="rId81"/>
    <p:sldId id="5049" r:id="rId82"/>
    <p:sldId id="5050" r:id="rId83"/>
    <p:sldId id="5051" r:id="rId84"/>
    <p:sldId id="5052" r:id="rId85"/>
    <p:sldId id="5053" r:id="rId86"/>
    <p:sldId id="5054" r:id="rId87"/>
    <p:sldId id="5055" r:id="rId88"/>
    <p:sldId id="5056" r:id="rId89"/>
    <p:sldId id="5057" r:id="rId90"/>
    <p:sldId id="5058" r:id="rId91"/>
    <p:sldId id="5059" r:id="rId92"/>
    <p:sldId id="5060" r:id="rId93"/>
    <p:sldId id="5061" r:id="rId94"/>
    <p:sldId id="3896" r:id="rId95"/>
    <p:sldId id="3814" r:id="rId96"/>
    <p:sldId id="1942" r:id="rId97"/>
    <p:sldId id="3815" r:id="rId98"/>
    <p:sldId id="3893" r:id="rId99"/>
    <p:sldId id="3894" r:id="rId100"/>
    <p:sldId id="5100" r:id="rId101"/>
    <p:sldId id="5101" r:id="rId102"/>
    <p:sldId id="5102" r:id="rId103"/>
    <p:sldId id="5103" r:id="rId104"/>
    <p:sldId id="5104" r:id="rId105"/>
    <p:sldId id="5105" r:id="rId106"/>
    <p:sldId id="5106" r:id="rId107"/>
    <p:sldId id="5107" r:id="rId108"/>
    <p:sldId id="5108" r:id="rId109"/>
    <p:sldId id="5109" r:id="rId110"/>
    <p:sldId id="5110" r:id="rId111"/>
    <p:sldId id="5111" r:id="rId112"/>
    <p:sldId id="5112" r:id="rId113"/>
    <p:sldId id="5113" r:id="rId114"/>
    <p:sldId id="5114" r:id="rId115"/>
    <p:sldId id="5115" r:id="rId116"/>
    <p:sldId id="5116" r:id="rId117"/>
    <p:sldId id="5117" r:id="rId118"/>
    <p:sldId id="5118" r:id="rId119"/>
    <p:sldId id="5119" r:id="rId120"/>
    <p:sldId id="5120" r:id="rId121"/>
    <p:sldId id="5121" r:id="rId122"/>
    <p:sldId id="5122" r:id="rId123"/>
    <p:sldId id="5123" r:id="rId124"/>
    <p:sldId id="5124" r:id="rId125"/>
    <p:sldId id="5125" r:id="rId126"/>
    <p:sldId id="5126" r:id="rId127"/>
    <p:sldId id="5127" r:id="rId128"/>
    <p:sldId id="5128" r:id="rId129"/>
    <p:sldId id="5129" r:id="rId130"/>
    <p:sldId id="5130" r:id="rId131"/>
    <p:sldId id="5131" r:id="rId132"/>
    <p:sldId id="5132" r:id="rId133"/>
    <p:sldId id="5133" r:id="rId134"/>
    <p:sldId id="5134" r:id="rId135"/>
    <p:sldId id="5135" r:id="rId136"/>
    <p:sldId id="5136" r:id="rId137"/>
    <p:sldId id="5137" r:id="rId138"/>
    <p:sldId id="4293" r:id="rId139"/>
    <p:sldId id="4292" r:id="rId140"/>
    <p:sldId id="4294" r:id="rId141"/>
    <p:sldId id="4295" r:id="rId142"/>
    <p:sldId id="4296" r:id="rId143"/>
    <p:sldId id="4301" r:id="rId144"/>
    <p:sldId id="4302" r:id="rId145"/>
    <p:sldId id="4303" r:id="rId146"/>
    <p:sldId id="5077" r:id="rId147"/>
    <p:sldId id="5078" r:id="rId148"/>
    <p:sldId id="5079" r:id="rId149"/>
    <p:sldId id="5080" r:id="rId150"/>
    <p:sldId id="5081" r:id="rId151"/>
    <p:sldId id="5082" r:id="rId152"/>
    <p:sldId id="5083" r:id="rId153"/>
    <p:sldId id="5084" r:id="rId154"/>
    <p:sldId id="5085" r:id="rId155"/>
    <p:sldId id="5086" r:id="rId156"/>
    <p:sldId id="5087" r:id="rId157"/>
    <p:sldId id="5088" r:id="rId158"/>
    <p:sldId id="5089" r:id="rId159"/>
    <p:sldId id="5090" r:id="rId160"/>
    <p:sldId id="5091" r:id="rId161"/>
    <p:sldId id="5092" r:id="rId162"/>
    <p:sldId id="5093" r:id="rId163"/>
    <p:sldId id="5094" r:id="rId164"/>
    <p:sldId id="5095" r:id="rId165"/>
    <p:sldId id="5096" r:id="rId166"/>
    <p:sldId id="5097" r:id="rId167"/>
    <p:sldId id="5098" r:id="rId168"/>
    <p:sldId id="5099" r:id="rId169"/>
    <p:sldId id="1499" r:id="rId170"/>
    <p:sldId id="5023" r:id="rId171"/>
    <p:sldId id="3490" r:id="rId1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7"/>
    <p:restoredTop sz="89217"/>
  </p:normalViewPr>
  <p:slideViewPr>
    <p:cSldViewPr snapToGrid="0" snapToObjects="1">
      <p:cViewPr varScale="1">
        <p:scale>
          <a:sx n="86" d="100"/>
          <a:sy n="86" d="100"/>
        </p:scale>
        <p:origin x="232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ableStyles" Target="tableStyle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Modelling strategy to forecast carbon </a:t>
            </a:r>
            <a:r>
              <a:rPr lang="en-US" dirty="0" err="1"/>
              <a:t>emisisons</a:t>
            </a:r>
            <a:r>
              <a:rPr lang="en-US" dirty="0"/>
              <a:t> with Machine Learning methods</a:t>
            </a:r>
          </a:p>
          <a:p>
            <a:endParaRPr lang="en-US" dirty="0"/>
          </a:p>
          <a:p>
            <a:r>
              <a:rPr lang="en-US" dirty="0"/>
              <a:t>This figure illustrates the modelling framework that is used to train and evaluate the proposed machine learning approach. Block: Data shows the sample selection and data pre-processing process. Block: Prediction Model implements (1) Predictor Selection, where the optimal set of predictors from the listed alternative choices is selected based on OLS regression. (2): Build Base-Learners, where three groups of base-learners are tested, namely linear models, non-linear models, and decision ensembles, and (3) Building Meta-Learners, where predictions are combined using a simple combination or stacked generalization. Finally, block: Model Evaluation: describes the model evaluation with mean absolute error and a set of robustness tests via double-K fold validation.</a:t>
            </a:r>
          </a:p>
          <a:p>
            <a:endParaRPr lang="en-US" dirty="0"/>
          </a:p>
          <a:p>
            <a:r>
              <a:rPr lang="en-US" dirty="0"/>
              <a:t>Source: Nguyen, Diaz-</a:t>
            </a:r>
            <a:r>
              <a:rPr lang="en-US" dirty="0" err="1"/>
              <a:t>Rainez</a:t>
            </a:r>
            <a:r>
              <a:rPr lang="en-US" dirty="0"/>
              <a:t> and </a:t>
            </a:r>
            <a:r>
              <a:rPr lang="en-US" dirty="0" err="1"/>
              <a:t>Kuruppuarachchi</a:t>
            </a:r>
            <a:r>
              <a:rPr lang="en-US" dirty="0"/>
              <a:t> (2021)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5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97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5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3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Creativity is not a new idea. Creativity is an old belief you leave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294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hyperlink" Target="https://tinyurl.com/imtkupython101" TargetMode="Externa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yptokitties.co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1121AIFQA02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2023-09-19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B3324DF-686A-B489-3155-466000CC3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 in FinTech: Metaverse, Web3, </a:t>
            </a:r>
            <a:r>
              <a:rPr lang="en-US" altLang="zh-TW" sz="4800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DeFi</a:t>
            </a: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, NFT,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Financial Services Innovation and Applications 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9490682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Green Finance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Sustainable Finance 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77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14637872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Social, and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(AI4ESG)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14524713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7459128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15430"/>
            <a:ext cx="1015967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SDGs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9906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028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6142741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Green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dirty="0"/>
              <a:t>Generic term </a:t>
            </a:r>
            <a:br>
              <a:rPr lang="en-US" dirty="0"/>
            </a:br>
            <a:r>
              <a:rPr lang="en-US" dirty="0"/>
              <a:t>implying use or diversion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financial resources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deploy and support projects 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long term positive impact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 the </a:t>
            </a:r>
            <a:r>
              <a:rPr lang="en-US" dirty="0">
                <a:solidFill>
                  <a:srgbClr val="FF0000"/>
                </a:solidFill>
              </a:rPr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10396-1A6C-9FD0-F6F2-99429D2B77AE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30773452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Sustainable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5300" dirty="0">
                <a:solidFill>
                  <a:srgbClr val="FF0000"/>
                </a:solidFill>
              </a:rPr>
              <a:t>Finances</a:t>
            </a:r>
            <a:r>
              <a:rPr lang="en-US" sz="5300" dirty="0"/>
              <a:t> </a:t>
            </a:r>
            <a:br>
              <a:rPr lang="en-US" sz="5300" dirty="0"/>
            </a:br>
            <a:r>
              <a:rPr lang="en-US" sz="5300" dirty="0"/>
              <a:t>deployed in support of projects </a:t>
            </a:r>
            <a:br>
              <a:rPr lang="en-US" sz="5300" dirty="0"/>
            </a:br>
            <a:r>
              <a:rPr lang="en-US" sz="5300" dirty="0"/>
              <a:t>that ensure just, sustainable and inclusive growth </a:t>
            </a:r>
            <a:br>
              <a:rPr lang="en-US" sz="5300" dirty="0"/>
            </a:br>
            <a:r>
              <a:rPr lang="en-US" sz="5300" dirty="0"/>
              <a:t>or attainment of one or more </a:t>
            </a:r>
            <a:br>
              <a:rPr lang="en-US" sz="5300" dirty="0"/>
            </a:br>
            <a:r>
              <a:rPr lang="en-US" sz="5300" dirty="0">
                <a:solidFill>
                  <a:srgbClr val="FF0000"/>
                </a:solidFill>
              </a:rPr>
              <a:t>sustainable development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866D8-F532-B752-5E57-66B4631FD324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15902104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Carbon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Financial instruments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based on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economic value of carbon emissions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which an organization cannot avoid but which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it offsets by funding other compensatory projects that contribute to </a:t>
            </a:r>
            <a:r>
              <a:rPr lang="en-US" sz="4000" dirty="0">
                <a:solidFill>
                  <a:srgbClr val="FF0000"/>
                </a:solidFill>
              </a:rPr>
              <a:t>carbon emissions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709888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35889034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Climate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Finances deployed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in support of low carbon and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climate resilient projects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that help in </a:t>
            </a:r>
            <a:r>
              <a:rPr lang="en-US" sz="4000" dirty="0">
                <a:solidFill>
                  <a:srgbClr val="FF0000"/>
                </a:solidFill>
              </a:rPr>
              <a:t>climate change mitigation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and adaptation efforts,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particularly in the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energy and infrastructure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31680561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9319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ESG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99309"/>
            <a:ext cx="11222181" cy="5162935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Investments</a:t>
            </a:r>
            <a:r>
              <a:rPr lang="en-US" sz="3200" dirty="0"/>
              <a:t> considering the broad range of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environmental</a:t>
            </a:r>
            <a:r>
              <a:rPr lang="en-US" sz="3200" dirty="0"/>
              <a:t> (e.g. climate change, </a:t>
            </a:r>
            <a:br>
              <a:rPr lang="en-US" sz="3200" dirty="0"/>
            </a:br>
            <a:r>
              <a:rPr lang="en-US" sz="3200" dirty="0"/>
              <a:t>pollution biodiversity loss),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social</a:t>
            </a:r>
            <a:r>
              <a:rPr lang="en-US" sz="3200" dirty="0"/>
              <a:t> (e.g. working conditions, human rights, salary or compensation structures) </a:t>
            </a:r>
            <a:br>
              <a:rPr lang="en-US" sz="3200" dirty="0"/>
            </a:br>
            <a:r>
              <a:rPr lang="en-US" sz="3200" dirty="0"/>
              <a:t>and </a:t>
            </a:r>
            <a:r>
              <a:rPr lang="en-US" sz="3200" dirty="0">
                <a:solidFill>
                  <a:srgbClr val="FF0000"/>
                </a:solidFill>
              </a:rPr>
              <a:t>governance</a:t>
            </a:r>
            <a:r>
              <a:rPr lang="en-US" sz="3200" dirty="0"/>
              <a:t> (e.g. board composition, diversity and inclusion, taxes) </a:t>
            </a:r>
            <a:br>
              <a:rPr lang="en-US" sz="3200" dirty="0"/>
            </a:br>
            <a:r>
              <a:rPr lang="en-US" sz="3200" dirty="0"/>
              <a:t>characteristics of the projects or companies being invested in; </a:t>
            </a:r>
            <a:r>
              <a:rPr lang="en-US" sz="3200" dirty="0">
                <a:solidFill>
                  <a:srgbClr val="FF0000"/>
                </a:solidFill>
              </a:rPr>
              <a:t>ethical and business sustainability </a:t>
            </a:r>
            <a:r>
              <a:rPr lang="en-US" sz="3200" dirty="0"/>
              <a:t>considerations are </a:t>
            </a:r>
            <a:br>
              <a:rPr lang="en-US" sz="3200" dirty="0"/>
            </a:br>
            <a:r>
              <a:rPr lang="en-US" sz="3200" dirty="0"/>
              <a:t>integral part of financing</a:t>
            </a:r>
          </a:p>
          <a:p>
            <a:pPr algn="ctr">
              <a:spcAft>
                <a:spcPts val="600"/>
              </a:spcAft>
            </a:pP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98981609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3649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Impact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1091"/>
            <a:ext cx="11222181" cy="4761153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400" dirty="0">
                <a:solidFill>
                  <a:srgbClr val="FF0000"/>
                </a:solidFill>
              </a:rPr>
              <a:t>Investing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in projects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that solve a </a:t>
            </a:r>
            <a:r>
              <a:rPr lang="en-US" sz="4400" dirty="0">
                <a:solidFill>
                  <a:srgbClr val="FF0000"/>
                </a:solidFill>
              </a:rPr>
              <a:t>social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en-US" sz="4400" dirty="0">
                <a:solidFill>
                  <a:srgbClr val="FF0000"/>
                </a:solidFill>
              </a:rPr>
              <a:t>environmental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problem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the focus is on the </a:t>
            </a:r>
            <a:r>
              <a:rPr lang="en-US" sz="4400" dirty="0">
                <a:solidFill>
                  <a:srgbClr val="FF0000"/>
                </a:solidFill>
              </a:rPr>
              <a:t>positive impact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rather than the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means used to produce that impact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40453449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9978"/>
          </a:xfrm>
        </p:spPr>
        <p:txBody>
          <a:bodyPr>
            <a:normAutofit/>
          </a:bodyPr>
          <a:lstStyle/>
          <a:p>
            <a:r>
              <a:rPr lang="en-US" sz="4000" dirty="0"/>
              <a:t>Dynamic Trends of Green Finance and Energy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Wang, Moran,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Xuerong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Shouyang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Wang. (2021) "Discovering research trends and opportunities of green finance and energy policy: A data-driven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scientometric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analysis." Energy Policy 154 (2021): 112295.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29BF1-D0FB-1164-2471-8BA365F99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55082"/>
            <a:ext cx="7772400" cy="57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7504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321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7675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93535300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666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69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AI and Sustainability Development Goals (SDGs)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927896-39AD-D634-D3C9-F86DD326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539" y="1101137"/>
            <a:ext cx="11868194" cy="5269541"/>
          </a:xfrm>
        </p:spPr>
      </p:pic>
    </p:spTree>
    <p:extLst>
      <p:ext uri="{BB962C8B-B14F-4D97-AF65-F5344CB8AC3E}">
        <p14:creationId xmlns:p14="http://schemas.microsoft.com/office/powerpoint/2010/main" val="3561506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NN,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E89DF-BBAE-3D28-692D-38173BA2BA89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D73953-BBEE-9916-5540-D58E701E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49" y="993110"/>
            <a:ext cx="11703902" cy="53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0704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5" y="887491"/>
            <a:ext cx="3827483" cy="1855708"/>
          </a:xfrm>
        </p:spPr>
        <p:txBody>
          <a:bodyPr>
            <a:noAutofit/>
          </a:bodyPr>
          <a:lstStyle/>
          <a:p>
            <a:r>
              <a:rPr lang="en-US" sz="4400" dirty="0"/>
              <a:t>AI </a:t>
            </a:r>
            <a:br>
              <a:rPr lang="en-US" sz="4400" dirty="0"/>
            </a:br>
            <a:r>
              <a:rPr lang="en-US" sz="4400" dirty="0"/>
              <a:t>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968A7C-B701-8CE2-ACAD-6C9485BA0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98" y="260717"/>
            <a:ext cx="7570103" cy="6140084"/>
          </a:xfrm>
        </p:spPr>
      </p:pic>
    </p:spTree>
    <p:extLst>
      <p:ext uri="{BB962C8B-B14F-4D97-AF65-F5344CB8AC3E}">
        <p14:creationId xmlns:p14="http://schemas.microsoft.com/office/powerpoint/2010/main" val="32287728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12304470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40629933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961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162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840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9777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1176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507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291188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80682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AI and Big Data Analytics (BDA)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366E1-0AB6-BF67-E841-09C9F2A30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04954"/>
            <a:ext cx="7772400" cy="57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8557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68939352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7886018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9" t="20413" r="2667" b="6046"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136032155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0" t="4474" r="2670" b="3963"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3110710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0588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6955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917"/>
          </a:xfrm>
        </p:spPr>
        <p:txBody>
          <a:bodyPr>
            <a:normAutofit/>
          </a:bodyPr>
          <a:lstStyle/>
          <a:p>
            <a:r>
              <a:rPr lang="en-US" dirty="0"/>
              <a:t>ESG Reporting Software: </a:t>
            </a:r>
            <a:r>
              <a:rPr lang="en-US" dirty="0" err="1"/>
              <a:t>Emitwise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837905"/>
          </a:xfrm>
        </p:spPr>
        <p:txBody>
          <a:bodyPr>
            <a:normAutofit/>
          </a:bodyPr>
          <a:lstStyle/>
          <a:p>
            <a:r>
              <a:rPr lang="en-US" sz="2400" dirty="0" err="1"/>
              <a:t>Emitwise</a:t>
            </a:r>
            <a:r>
              <a:rPr lang="en-US" sz="2400" dirty="0"/>
              <a:t> is the carbon management platform for companies with complex manufacturing supply chains to confidently understand, track and reduce their complete carbon footprint. </a:t>
            </a:r>
          </a:p>
          <a:p>
            <a:r>
              <a:rPr lang="en-US" sz="2400" dirty="0"/>
              <a:t>Combining 100 years of carbon accounting experience and machine learning technology, we accelerate climate action by increasing the accuracy of scope 3 emissions. </a:t>
            </a:r>
          </a:p>
          <a:p>
            <a:r>
              <a:rPr lang="en-US" sz="2400" dirty="0"/>
              <a:t>The platform empowers manufacturers and their supply chains to make carbon-led business decisions that lower risk, increase profitability and deliver ambitious climate action.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EFFCC-726F-412F-E028-98CD4CEC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705" y="4903245"/>
            <a:ext cx="7804086" cy="1525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</p:spTree>
    <p:extLst>
      <p:ext uri="{BB962C8B-B14F-4D97-AF65-F5344CB8AC3E}">
        <p14:creationId xmlns:p14="http://schemas.microsoft.com/office/powerpoint/2010/main" val="411343655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ESG Reporting Software: Workiva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628237"/>
          </a:xfrm>
        </p:spPr>
        <p:txBody>
          <a:bodyPr>
            <a:normAutofit/>
          </a:bodyPr>
          <a:lstStyle/>
          <a:p>
            <a:r>
              <a:rPr lang="en-US" sz="2400" dirty="0"/>
              <a:t>Workiva is a cloud native platform that simplifies the complexities of reporting and compliance. </a:t>
            </a:r>
          </a:p>
          <a:p>
            <a:r>
              <a:rPr lang="en-US" sz="2400" dirty="0"/>
              <a:t>Workiva ESG is the end-to-end platform that allows you to integrate financial data, nonfinancial data, and XBRL. </a:t>
            </a:r>
          </a:p>
          <a:p>
            <a:r>
              <a:rPr lang="en-US" sz="2400" dirty="0"/>
              <a:t>Workiva, the platform that streamlines your entire ESG process. </a:t>
            </a:r>
          </a:p>
          <a:p>
            <a:r>
              <a:rPr lang="en-US" sz="2400" dirty="0"/>
              <a:t>Automate data collection, utilize frameworks, and directly connect to all your ESG reports. in meaningful glossy reports, accurate survey responses, and regulatory filings with integrated XBRL tagging.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57CF8-EEF0-BD14-6975-01265254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080" y="5013256"/>
            <a:ext cx="7926012" cy="1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4117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36511-F8BD-3410-A6C8-ABC2AEBE435D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159740971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84814"/>
          </a:xfrm>
        </p:spPr>
        <p:txBody>
          <a:bodyPr>
            <a:normAutofit fontScale="90000"/>
          </a:bodyPr>
          <a:lstStyle/>
          <a:p>
            <a:r>
              <a:rPr lang="en-US" dirty="0"/>
              <a:t>AI for Social Good (AI4SG)</a:t>
            </a:r>
            <a:br>
              <a:rPr lang="en-US" dirty="0"/>
            </a:br>
            <a:r>
              <a:rPr lang="en-US" dirty="0"/>
              <a:t>AI for Sustainable Development</a:t>
            </a:r>
            <a:br>
              <a:rPr lang="en-US" dirty="0"/>
            </a:br>
            <a:r>
              <a:rPr lang="en-US" dirty="0"/>
              <a:t>AI4SG 10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328863"/>
            <a:ext cx="11222181" cy="4024436"/>
          </a:xfrm>
        </p:spPr>
        <p:txBody>
          <a:bodyPr>
            <a:normAutofit/>
          </a:bodyPr>
          <a:lstStyle/>
          <a:p>
            <a:r>
              <a:rPr lang="en-US" sz="4000" dirty="0"/>
              <a:t>AI Technology (G1, G2, G3)</a:t>
            </a:r>
          </a:p>
          <a:p>
            <a:r>
              <a:rPr lang="en-US" sz="4000" dirty="0"/>
              <a:t>Applications (G4, G5, G6, G7, G8)</a:t>
            </a:r>
          </a:p>
          <a:p>
            <a:r>
              <a:rPr lang="en-US" sz="4000" dirty="0"/>
              <a:t>Data Handling (G9, G10)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2629863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482109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622258"/>
          </a:xfrm>
        </p:spPr>
        <p:txBody>
          <a:bodyPr>
            <a:normAutofit/>
          </a:bodyPr>
          <a:lstStyle/>
          <a:p>
            <a:r>
              <a:rPr lang="en-US" dirty="0"/>
              <a:t>AI4SG 10 Guidelines</a:t>
            </a:r>
            <a:br>
              <a:rPr lang="en-US" dirty="0"/>
            </a:br>
            <a:r>
              <a:rPr lang="en-US" dirty="0"/>
              <a:t>AI Technology (G1, G2, G3)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81333"/>
            <a:ext cx="11222181" cy="4556939"/>
          </a:xfrm>
        </p:spPr>
        <p:txBody>
          <a:bodyPr/>
          <a:lstStyle/>
          <a:p>
            <a:r>
              <a:rPr lang="en-US" dirty="0"/>
              <a:t>G1: Expectations of what is possible with AI need to be well-grounded.</a:t>
            </a:r>
          </a:p>
          <a:p>
            <a:r>
              <a:rPr lang="en-US" dirty="0"/>
              <a:t>G2: There is value in simple solutions.</a:t>
            </a:r>
          </a:p>
          <a:p>
            <a:r>
              <a:rPr lang="en-US" dirty="0"/>
              <a:t>G3: Applications of AI need to be inclusive and accessible, and reviewed at every stage for ethics and human rights compliance.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88543345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622258"/>
          </a:xfrm>
        </p:spPr>
        <p:txBody>
          <a:bodyPr>
            <a:normAutofit/>
          </a:bodyPr>
          <a:lstStyle/>
          <a:p>
            <a:r>
              <a:rPr lang="en-US" dirty="0"/>
              <a:t>AI4SG 10 Guidelines</a:t>
            </a:r>
            <a:br>
              <a:rPr lang="en-US" dirty="0"/>
            </a:br>
            <a:r>
              <a:rPr lang="en-US" dirty="0"/>
              <a:t>Applications (G4, G5, G6, G7, G8)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81333"/>
            <a:ext cx="11222181" cy="45569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G4: Goals and use cases should be clear and well-defined.</a:t>
            </a:r>
          </a:p>
          <a:p>
            <a:r>
              <a:rPr lang="en-US" dirty="0"/>
              <a:t>G5: Deep, long-term partnerships are required to solve large problems successfully.</a:t>
            </a:r>
          </a:p>
          <a:p>
            <a:r>
              <a:rPr lang="en-US" dirty="0"/>
              <a:t>G6: Planning needs to align incentives, and factor in the limitations of both communities.</a:t>
            </a:r>
          </a:p>
          <a:p>
            <a:r>
              <a:rPr lang="en-US" dirty="0"/>
              <a:t>G7: Establishing and maintaining trust is key to overcoming </a:t>
            </a:r>
            <a:r>
              <a:rPr lang="en-US" dirty="0" err="1"/>
              <a:t>organisational</a:t>
            </a:r>
            <a:r>
              <a:rPr lang="en-US" dirty="0"/>
              <a:t> barriers.</a:t>
            </a:r>
          </a:p>
          <a:p>
            <a:r>
              <a:rPr lang="en-US" dirty="0"/>
              <a:t>G8: Options for reducing the development cost of AI solutions should be explored.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299335417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622258"/>
          </a:xfrm>
        </p:spPr>
        <p:txBody>
          <a:bodyPr>
            <a:normAutofit/>
          </a:bodyPr>
          <a:lstStyle/>
          <a:p>
            <a:r>
              <a:rPr lang="en-US" dirty="0"/>
              <a:t>AI4SG 10 Guidelines</a:t>
            </a:r>
            <a:br>
              <a:rPr lang="en-US" dirty="0"/>
            </a:br>
            <a:r>
              <a:rPr lang="en-US" dirty="0"/>
              <a:t>Data Handling (G9, G10)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81333"/>
            <a:ext cx="11222181" cy="4556939"/>
          </a:xfrm>
        </p:spPr>
        <p:txBody>
          <a:bodyPr>
            <a:normAutofit/>
          </a:bodyPr>
          <a:lstStyle/>
          <a:p>
            <a:r>
              <a:rPr lang="en-US" dirty="0"/>
              <a:t>G9: Improving data readiness is key.</a:t>
            </a:r>
          </a:p>
          <a:p>
            <a:r>
              <a:rPr lang="en-US" dirty="0"/>
              <a:t>G10: Data must be processed securely, with utmost respect for human rights and privacy.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135279656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9853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AI for Social Good (AI4SG)</a:t>
            </a:r>
            <a:br>
              <a:rPr lang="en-US" sz="4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Domains and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895350" y="6594199"/>
            <a:ext cx="104012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Zheyuan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Shi, Ryan, Claire Wang, and Fei Fang (2020). "Artificial intelligence for social good: A survey."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preprint arXiv:2001.01818.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D4EB3-6E7A-C003-67A5-1C793B6C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680" y="1150345"/>
            <a:ext cx="7714631" cy="548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4125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74845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NLP for Social Good (NLP4SG)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484238" y="6489516"/>
            <a:ext cx="11223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Fernando Gonzalez,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Zhijing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Jin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Jad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Beydoun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Bernhard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Schölkopf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Tom Hope, Rada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Mihalcea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Mrinmaya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Sachan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(2022).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"How Is NLP Addressing the 17 UN Sustainability Goals? A Challenge Set of Social Good Paper Classification and Information Extraction."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EA4FC-789B-DF1A-3667-EA19ADAE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36" y="865082"/>
            <a:ext cx="8915326" cy="562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8502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9853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NLP for Social Good (NLP4SG)</a:t>
            </a:r>
            <a:br>
              <a:rPr lang="en-US" sz="4400" dirty="0">
                <a:solidFill>
                  <a:schemeClr val="accent1"/>
                </a:solidFill>
              </a:rPr>
            </a:br>
            <a:r>
              <a:rPr lang="en-US" sz="4400" dirty="0">
                <a:solidFill>
                  <a:schemeClr val="accent1"/>
                </a:solidFill>
              </a:rPr>
              <a:t>Visualization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484238" y="6489516"/>
            <a:ext cx="11223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Fernando Gonzalez,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Zhijing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Jin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Jad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Beydoun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Bernhard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Schölkopf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Tom Hope, Rada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Mihalcea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Mrinmaya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Sachan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(2022).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"How Is NLP Addressing the 17 UN Sustainability Goals? A Challenge Set of Social Good Paper Classification and Information Extraction."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EA90E-5360-15DB-D537-789470A44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85" y="1198475"/>
            <a:ext cx="10531692" cy="529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5859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2000">
                <a:solidFill>
                  <a:srgbClr val="FF0000"/>
                </a:solidFill>
              </a:rPr>
              <a:t>Innovation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8100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/dictionary/innovation</a:t>
            </a:r>
          </a:p>
        </p:txBody>
      </p:sp>
    </p:spTree>
    <p:extLst>
      <p:ext uri="{BB962C8B-B14F-4D97-AF65-F5344CB8AC3E}">
        <p14:creationId xmlns:p14="http://schemas.microsoft.com/office/powerpoint/2010/main" val="390338129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12000" dirty="0">
                <a:solidFill>
                  <a:srgbClr val="FF0000"/>
                </a:solidFill>
              </a:rPr>
              <a:t>Innovation</a:t>
            </a:r>
            <a:r>
              <a:rPr lang="en-US" sz="10000" dirty="0">
                <a:solidFill>
                  <a:srgbClr val="FF0000"/>
                </a:solidFill>
              </a:rPr>
              <a:t>:</a:t>
            </a:r>
            <a:br>
              <a:rPr lang="en-US" sz="10000" dirty="0">
                <a:solidFill>
                  <a:srgbClr val="FF0000"/>
                </a:solidFill>
              </a:rPr>
            </a:br>
            <a:r>
              <a:rPr lang="en-US" sz="10000" dirty="0">
                <a:solidFill>
                  <a:schemeClr val="accent1"/>
                </a:solidFill>
              </a:rPr>
              <a:t>a </a:t>
            </a:r>
            <a:r>
              <a:rPr lang="en-US" sz="10000" u="sng" dirty="0">
                <a:solidFill>
                  <a:srgbClr val="FF0000"/>
                </a:solidFill>
              </a:rPr>
              <a:t>new</a:t>
            </a:r>
            <a:r>
              <a:rPr lang="en-US" sz="10000" dirty="0">
                <a:solidFill>
                  <a:schemeClr val="accent1"/>
                </a:solidFill>
              </a:rPr>
              <a:t> idea, method, or device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8100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/dictionary/innovation</a:t>
            </a:r>
          </a:p>
        </p:txBody>
      </p:sp>
    </p:spTree>
    <p:extLst>
      <p:ext uri="{BB962C8B-B14F-4D97-AF65-F5344CB8AC3E}">
        <p14:creationId xmlns:p14="http://schemas.microsoft.com/office/powerpoint/2010/main" val="217660982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Innovation</a:t>
            </a:r>
            <a:r>
              <a:rPr lang="en-US" sz="10000" dirty="0">
                <a:solidFill>
                  <a:srgbClr val="FF0000"/>
                </a:solidFill>
              </a:rPr>
              <a:t>:</a:t>
            </a:r>
            <a:br>
              <a:rPr lang="en-US" sz="10000" dirty="0">
                <a:solidFill>
                  <a:srgbClr val="FF0000"/>
                </a:solidFill>
              </a:rPr>
            </a:br>
            <a:r>
              <a:rPr lang="en-US" sz="10000" dirty="0">
                <a:solidFill>
                  <a:schemeClr val="accent1"/>
                </a:solidFill>
              </a:rPr>
              <a:t>something 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8100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/dictionary/innovation</a:t>
            </a:r>
          </a:p>
        </p:txBody>
      </p:sp>
    </p:spTree>
    <p:extLst>
      <p:ext uri="{BB962C8B-B14F-4D97-AF65-F5344CB8AC3E}">
        <p14:creationId xmlns:p14="http://schemas.microsoft.com/office/powerpoint/2010/main" val="139681455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0000" dirty="0">
                <a:solidFill>
                  <a:srgbClr val="FF0000"/>
                </a:solidFill>
              </a:rPr>
              <a:t>Novelty :</a:t>
            </a:r>
            <a:br>
              <a:rPr lang="en-US" sz="100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something new or unusual</a:t>
            </a:r>
            <a:br>
              <a:rPr lang="en-US" sz="5400" dirty="0">
                <a:solidFill>
                  <a:schemeClr val="accent1"/>
                </a:solidFill>
              </a:rPr>
            </a:b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novelty of a self-driving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8100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/dictionary/novelty</a:t>
            </a:r>
          </a:p>
        </p:txBody>
      </p:sp>
    </p:spTree>
    <p:extLst>
      <p:ext uri="{BB962C8B-B14F-4D97-AF65-F5344CB8AC3E}">
        <p14:creationId xmlns:p14="http://schemas.microsoft.com/office/powerpoint/2010/main" val="3410809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74527314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Creativity</a:t>
            </a:r>
            <a:r>
              <a:rPr lang="en-US" sz="7200" dirty="0">
                <a:solidFill>
                  <a:schemeClr val="accent1"/>
                </a:solidFill>
              </a:rPr>
              <a:t> is </a:t>
            </a:r>
            <a:r>
              <a:rPr lang="en-US" sz="7200" dirty="0">
                <a:solidFill>
                  <a:srgbClr val="FF0000"/>
                </a:solidFill>
              </a:rPr>
              <a:t>not</a:t>
            </a:r>
            <a:r>
              <a:rPr lang="en-US" sz="7200" dirty="0">
                <a:solidFill>
                  <a:schemeClr val="accent1"/>
                </a:solidFill>
              </a:rPr>
              <a:t> a </a:t>
            </a:r>
            <a:r>
              <a:rPr lang="en-US" sz="7200" u="sng" dirty="0">
                <a:solidFill>
                  <a:srgbClr val="FF0000"/>
                </a:solidFill>
              </a:rPr>
              <a:t>new Idea</a:t>
            </a:r>
            <a:r>
              <a:rPr lang="en-US" sz="7200" dirty="0">
                <a:solidFill>
                  <a:schemeClr val="accent1"/>
                </a:solidFill>
              </a:rPr>
              <a:t>.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Creativity</a:t>
            </a:r>
            <a:r>
              <a:rPr lang="en-US" sz="7200" dirty="0">
                <a:solidFill>
                  <a:schemeClr val="accent1"/>
                </a:solidFill>
              </a:rPr>
              <a:t> is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an </a:t>
            </a:r>
            <a:r>
              <a:rPr lang="en-US" sz="7200" u="sng" dirty="0">
                <a:solidFill>
                  <a:srgbClr val="FF0000"/>
                </a:solidFill>
              </a:rPr>
              <a:t>old belief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you </a:t>
            </a:r>
            <a:r>
              <a:rPr lang="en-US" sz="7200" dirty="0">
                <a:solidFill>
                  <a:srgbClr val="FF0000"/>
                </a:solidFill>
              </a:rPr>
              <a:t>leave behind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223128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092848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accent1"/>
                </a:solidFill>
              </a:rPr>
              <a:t>FinTechs</a:t>
            </a:r>
            <a:r>
              <a:rPr lang="en-US" sz="4000" dirty="0">
                <a:solidFill>
                  <a:schemeClr val="accent1"/>
                </a:solidFill>
              </a:rPr>
              <a:t> as Service Innovators: </a:t>
            </a:r>
            <a:r>
              <a:rPr lang="en-US" sz="4000" dirty="0" err="1">
                <a:solidFill>
                  <a:schemeClr val="accent1"/>
                </a:solidFill>
              </a:rPr>
              <a:t>Analysing</a:t>
            </a:r>
            <a:r>
              <a:rPr lang="en-US" sz="4000" dirty="0">
                <a:solidFill>
                  <a:schemeClr val="accent1"/>
                </a:solidFill>
              </a:rPr>
              <a:t> Components of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644" y="1209480"/>
            <a:ext cx="6408712" cy="5283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3633" y="6504239"/>
            <a:ext cx="6720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Riikkinen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Mikko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Kaisa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Still,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Saila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Saraniemi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Kallio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FinTechs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as service innovators: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analysing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components of innovation." In </a:t>
            </a:r>
            <a:r>
              <a:rPr lang="en-US" sz="800" i="1" dirty="0">
                <a:solidFill>
                  <a:schemeClr val="bg1">
                    <a:lumMod val="75000"/>
                  </a:schemeClr>
                </a:solidFill>
              </a:rPr>
              <a:t>ISPIM Innovation Symposium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The International Society for Professional Innovation Management (ISPIM), 2016.</a:t>
            </a:r>
          </a:p>
        </p:txBody>
      </p:sp>
    </p:spTree>
    <p:extLst>
      <p:ext uri="{BB962C8B-B14F-4D97-AF65-F5344CB8AC3E}">
        <p14:creationId xmlns:p14="http://schemas.microsoft.com/office/powerpoint/2010/main" val="50137067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6305162"/>
          </a:xfrm>
        </p:spPr>
        <p:txBody>
          <a:bodyPr>
            <a:normAutofit fontScale="90000"/>
          </a:bodyPr>
          <a:lstStyle/>
          <a:p>
            <a:r>
              <a:rPr lang="en-US" sz="12000" dirty="0">
                <a:solidFill>
                  <a:srgbClr val="FF0000"/>
                </a:solidFill>
              </a:rPr>
              <a:t>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“a process of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searching</a:t>
            </a:r>
            <a:r>
              <a:rPr lang="en-US" sz="6000" dirty="0">
                <a:solidFill>
                  <a:schemeClr val="accent1"/>
                </a:solidFill>
              </a:rPr>
              <a:t> and </a:t>
            </a:r>
            <a:r>
              <a:rPr lang="en-US" sz="6000" dirty="0">
                <a:solidFill>
                  <a:srgbClr val="FF0000"/>
                </a:solidFill>
              </a:rPr>
              <a:t>recombining</a:t>
            </a:r>
            <a:r>
              <a:rPr lang="en-US" sz="6000" dirty="0">
                <a:solidFill>
                  <a:schemeClr val="accent1"/>
                </a:solidFill>
              </a:rPr>
              <a:t>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existing knowledge elements”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981200" y="6453336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Savino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Tommaso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Antonio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Messeni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Petruzzelli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Vito Albino. "Search and recombination process to innovate: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 review of the empirical evidence and a research agenda." International Journal of Management Reviews (2017).</a:t>
            </a:r>
          </a:p>
        </p:txBody>
      </p:sp>
    </p:spTree>
    <p:extLst>
      <p:ext uri="{BB962C8B-B14F-4D97-AF65-F5344CB8AC3E}">
        <p14:creationId xmlns:p14="http://schemas.microsoft.com/office/powerpoint/2010/main" val="257202612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116632"/>
            <a:ext cx="8856984" cy="904074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>
                <a:solidFill>
                  <a:schemeClr val="accent1"/>
                </a:solidFill>
              </a:rPr>
              <a:t> and </a:t>
            </a:r>
            <a:r>
              <a:rPr lang="en-US" sz="2800" dirty="0">
                <a:solidFill>
                  <a:srgbClr val="FF0000"/>
                </a:solidFill>
              </a:rPr>
              <a:t>recombination</a:t>
            </a:r>
            <a:r>
              <a:rPr lang="en-US" sz="2800" dirty="0">
                <a:solidFill>
                  <a:schemeClr val="accent1"/>
                </a:solidFill>
              </a:rPr>
              <a:t> process to </a:t>
            </a:r>
            <a:r>
              <a:rPr lang="en-US" sz="2800" dirty="0">
                <a:solidFill>
                  <a:srgbClr val="FF0000"/>
                </a:solidFill>
              </a:rPr>
              <a:t>innovate</a:t>
            </a:r>
            <a:r>
              <a:rPr lang="en-US" sz="2800" dirty="0">
                <a:solidFill>
                  <a:schemeClr val="accent1"/>
                </a:solidFill>
              </a:rPr>
              <a:t>: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review of the empirical evidence and a research 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132036"/>
            <a:ext cx="6172200" cy="5321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6453336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Savino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Tommaso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Antonio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Messeni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Petruzzelli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Vito Albino. "Search and recombination process to innovate: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 review of the empirical evidence and a research agenda." International Journal of Management Reviews (2017).</a:t>
            </a:r>
          </a:p>
        </p:txBody>
      </p:sp>
    </p:spTree>
    <p:extLst>
      <p:ext uri="{BB962C8B-B14F-4D97-AF65-F5344CB8AC3E}">
        <p14:creationId xmlns:p14="http://schemas.microsoft.com/office/powerpoint/2010/main" val="376376794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6305162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Innovation</a:t>
            </a:r>
            <a:r>
              <a:rPr lang="en-US" sz="7200" dirty="0">
                <a:solidFill>
                  <a:schemeClr val="accent1"/>
                </a:solidFill>
              </a:rPr>
              <a:t> Research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in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Economics,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Sociology and Technology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531604" y="6457890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Gopalakrishnan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Shanti,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Fariborz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Damanpour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review of innovation research in economics, sociology and technology management."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Omega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25, no. 1 (1997): 15-28.</a:t>
            </a:r>
          </a:p>
        </p:txBody>
      </p:sp>
    </p:spTree>
    <p:extLst>
      <p:ext uri="{BB962C8B-B14F-4D97-AF65-F5344CB8AC3E}">
        <p14:creationId xmlns:p14="http://schemas.microsoft.com/office/powerpoint/2010/main" val="155321585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568952" cy="1332836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Innovation Research in Economics, Sociology and Technology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31604" y="6457890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Gopalakrishnan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Shanti,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Fariborz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Damanpour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review of innovation research in economics, sociology and technology management."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Omega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25, no. 1 (1997): 15-28.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2060849"/>
            <a:ext cx="8892480" cy="40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631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3926"/>
            <a:ext cx="8229600" cy="6366977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 Business,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Innovation</a:t>
            </a:r>
            <a:r>
              <a:rPr lang="en-US" sz="7200" dirty="0">
                <a:solidFill>
                  <a:schemeClr val="accent1"/>
                </a:solidFill>
              </a:rPr>
              <a:t>,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and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Knowledge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Ecosystems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162958" y="6457890"/>
            <a:ext cx="5866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Valkokari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"Business, innovation, and knowledge ecosystems: how they differ and how to survive and thrive within them."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Technology Innovation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5, no. 8 (2015).</a:t>
            </a:r>
          </a:p>
        </p:txBody>
      </p:sp>
    </p:spTree>
    <p:extLst>
      <p:ext uri="{BB962C8B-B14F-4D97-AF65-F5344CB8AC3E}">
        <p14:creationId xmlns:p14="http://schemas.microsoft.com/office/powerpoint/2010/main" val="68365565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3926"/>
            <a:ext cx="8229600" cy="91680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 Business, Innovation, and Knowledge Ecosystems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9" y="1089386"/>
            <a:ext cx="6464305" cy="5388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62958" y="6457890"/>
            <a:ext cx="5866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Valkokari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"Business, innovation, and knowledge ecosystems: how they differ and how to survive and thrive within them."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Technology Innovation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5, no. 8 (2015).</a:t>
            </a:r>
          </a:p>
        </p:txBody>
      </p:sp>
    </p:spTree>
    <p:extLst>
      <p:ext uri="{BB962C8B-B14F-4D97-AF65-F5344CB8AC3E}">
        <p14:creationId xmlns:p14="http://schemas.microsoft.com/office/powerpoint/2010/main" val="282406458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158</a:t>
            </a:fld>
            <a:endParaRPr lang="zh-TW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57518" y="1363200"/>
          <a:ext cx="8676964" cy="501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8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0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9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8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924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Business Ecosystems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Innovation Ecosystems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Knowledge Ecosystems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9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Baseline of Ecosystem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Resource exploitation for customer value</a:t>
                      </a:r>
                      <a:endParaRPr lang="en-US" sz="16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Co-creation of innovation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Knowledge exploration</a:t>
                      </a:r>
                      <a:endParaRPr lang="en-US" sz="16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Relationships and Connectivity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Global business relationships both competitive and co-operative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Geographically clustered actors, different levels of collaboration and openness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Decentralized and disturbed knowledge nodes, synergies through knowledge exchange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3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Actors and Roles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Suppliers, customers, and focal companies as a core, other actors more loosely involved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Innovation policymakers, </a:t>
                      </a:r>
                      <a:b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local intermediators, </a:t>
                      </a:r>
                      <a:b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innovation brokers, and </a:t>
                      </a:r>
                      <a:b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funding organizations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Research institutes, innovators, and technology entrepreneurs serve as knowledge nodes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17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Logic of Action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 main actor that operates as a platform sharing resources, assets, and benefits or aggregates other actors together in the networked business operations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Geographically proximate actors interacting around hubs facilitated by intermediating actors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 large number of actors that are grouped around knowledge exchange or a central non-proprietary resource for the benefit of all actors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162958" y="6457890"/>
            <a:ext cx="5866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Valkokari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"Business, innovation, and knowledge ecosystems: how they differ and how to survive and thrive within them."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Technology Innovation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5, no. 8 (2015).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63926"/>
            <a:ext cx="8229600" cy="1133245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Innovation Ecosystems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Characteristics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8699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Diffusion of Innovation Theory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(DOI)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351584" y="6597353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Everett M. Rogers (2003), “Diffusion of Innovations”, Free Press, 5th Edition</a:t>
            </a:r>
          </a:p>
        </p:txBody>
      </p:sp>
    </p:spTree>
    <p:extLst>
      <p:ext uri="{BB962C8B-B14F-4D97-AF65-F5344CB8AC3E}">
        <p14:creationId xmlns:p14="http://schemas.microsoft.com/office/powerpoint/2010/main" val="2714772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05256416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4421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(Diffusion of Innovation)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1. Relative advantage</a:t>
            </a:r>
          </a:p>
          <a:p>
            <a:pPr marL="0" indent="0">
              <a:buNone/>
            </a:pPr>
            <a:r>
              <a:rPr lang="en-US" sz="4400" dirty="0"/>
              <a:t>2. Compatibility</a:t>
            </a:r>
          </a:p>
          <a:p>
            <a:pPr marL="0" indent="0">
              <a:buNone/>
            </a:pPr>
            <a:r>
              <a:rPr lang="en-US" sz="4400" dirty="0"/>
              <a:t>3. Complexity</a:t>
            </a:r>
          </a:p>
          <a:p>
            <a:pPr marL="0" indent="0">
              <a:buNone/>
            </a:pPr>
            <a:r>
              <a:rPr lang="en-US" sz="4400" dirty="0"/>
              <a:t>4. </a:t>
            </a:r>
            <a:r>
              <a:rPr lang="en-US" sz="4400" dirty="0" err="1"/>
              <a:t>Trialability</a:t>
            </a:r>
            <a:endParaRPr lang="en-US" sz="4400" dirty="0"/>
          </a:p>
          <a:p>
            <a:pPr marL="0" indent="0">
              <a:buNone/>
            </a:pPr>
            <a:r>
              <a:rPr lang="en-US" sz="4400" dirty="0"/>
              <a:t>5. Observability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351584" y="6597353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Everett M. Rogers (2003), “Diffusion of Innovations”, Free Press, 5th Edition</a:t>
            </a:r>
          </a:p>
        </p:txBody>
      </p:sp>
    </p:spTree>
    <p:extLst>
      <p:ext uri="{BB962C8B-B14F-4D97-AF65-F5344CB8AC3E}">
        <p14:creationId xmlns:p14="http://schemas.microsoft.com/office/powerpoint/2010/main" val="32544834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Diffusion of Innovation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860" y="1052736"/>
            <a:ext cx="7092280" cy="53192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9636" y="6597353"/>
            <a:ext cx="65527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Diffusion_of_innovations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3892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Innovation </a:t>
            </a:r>
            <a:r>
              <a:rPr lang="en-US" dirty="0">
                <a:solidFill>
                  <a:schemeClr val="accent1"/>
                </a:solidFill>
              </a:rPr>
              <a:t>Adoption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03512" y="1435341"/>
            <a:ext cx="2232248" cy="1345587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Initiation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79876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Adoption Decision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12224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Implementation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07768" y="1961361"/>
            <a:ext cx="972108" cy="27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212124" y="1970081"/>
            <a:ext cx="900100" cy="26738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5917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Innovation</a:t>
            </a:r>
            <a:r>
              <a:rPr lang="en-US" dirty="0">
                <a:solidFill>
                  <a:schemeClr val="accent1"/>
                </a:solidFill>
              </a:rPr>
              <a:t> Adoption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30670" y="5930116"/>
            <a:ext cx="256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DOI =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Diffusion of Innovation Theory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36360" y="5715254"/>
            <a:ext cx="1195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TAM=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Technology Acceptance 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99657" y="5877272"/>
            <a:ext cx="212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RBV=</a:t>
            </a:r>
            <a:br>
              <a:rPr lang="en-US" sz="1400">
                <a:solidFill>
                  <a:schemeClr val="accent1"/>
                </a:solidFill>
              </a:rPr>
            </a:br>
            <a:r>
              <a:rPr lang="en-US" sz="1400">
                <a:solidFill>
                  <a:schemeClr val="accent1"/>
                </a:solidFill>
              </a:rPr>
              <a:t>Resource-Based View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03512" y="1435341"/>
            <a:ext cx="2232248" cy="1345587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Initiation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79876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Adoption Decision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12224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Implementation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07768" y="1961361"/>
            <a:ext cx="972108" cy="27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212124" y="1970081"/>
            <a:ext cx="900100" cy="26738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555610" y="3315668"/>
            <a:ext cx="1444046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Environmental </a:t>
            </a:r>
            <a:r>
              <a:rPr lang="en-US" sz="1600" b="1" dirty="0">
                <a:solidFill>
                  <a:schemeClr val="accent1"/>
                </a:solidFill>
              </a:rPr>
              <a:t>Characteristics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318301" y="3315668"/>
            <a:ext cx="1803458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Organizational </a:t>
            </a:r>
            <a:r>
              <a:rPr lang="en-US" sz="1600" b="1" dirty="0">
                <a:solidFill>
                  <a:schemeClr val="accent1"/>
                </a:solidFill>
              </a:rPr>
              <a:t>Characteristics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82741" y="3315668"/>
            <a:ext cx="1444046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Top Managers Characteristics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045432" y="3315668"/>
            <a:ext cx="1741266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Innovation  Characteristics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92344" y="3315668"/>
            <a:ext cx="1427033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User Acceptance Attributes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4000388" y="2997994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2064595" y="2997993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6200000">
            <a:off x="9769451" y="2997993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6200000">
            <a:off x="5809011" y="2997993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6200000">
            <a:off x="7825235" y="2997994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631504" y="1094465"/>
            <a:ext cx="8976112" cy="1824138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290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Innovation</a:t>
            </a:r>
            <a:r>
              <a:rPr lang="en-US" dirty="0">
                <a:solidFill>
                  <a:schemeClr val="accent1"/>
                </a:solidFill>
              </a:rPr>
              <a:t> Adoption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94465"/>
            <a:ext cx="9144000" cy="46690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30670" y="5930116"/>
            <a:ext cx="256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DOI =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Diffusion of Innovation Theory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36360" y="5715254"/>
            <a:ext cx="1195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TAM=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Technology Acceptance 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99657" y="5877272"/>
            <a:ext cx="212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RBV=</a:t>
            </a:r>
            <a:br>
              <a:rPr lang="en-US" sz="1400">
                <a:solidFill>
                  <a:schemeClr val="accent1"/>
                </a:solidFill>
              </a:rPr>
            </a:br>
            <a:r>
              <a:rPr lang="en-US" sz="1400">
                <a:solidFill>
                  <a:schemeClr val="accent1"/>
                </a:solidFill>
              </a:rPr>
              <a:t>Resource-Based View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07768" y="1961361"/>
            <a:ext cx="972108" cy="27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212124" y="1970081"/>
            <a:ext cx="900100" cy="26738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8143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628801"/>
            <a:ext cx="9144000" cy="444637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Innovation</a:t>
            </a:r>
            <a:r>
              <a:rPr lang="en-US" dirty="0">
                <a:solidFill>
                  <a:schemeClr val="accent1"/>
                </a:solidFill>
              </a:rPr>
              <a:t> Adoption Process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</p:spTree>
    <p:extLst>
      <p:ext uri="{BB962C8B-B14F-4D97-AF65-F5344CB8AC3E}">
        <p14:creationId xmlns:p14="http://schemas.microsoft.com/office/powerpoint/2010/main" val="284883069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984" y="801948"/>
            <a:ext cx="8087816" cy="57233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7060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Innovation</a:t>
            </a:r>
            <a:r>
              <a:rPr lang="en-US" dirty="0">
                <a:solidFill>
                  <a:schemeClr val="accent1"/>
                </a:solidFill>
              </a:rPr>
              <a:t> Adoption Process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</p:spTree>
    <p:extLst>
      <p:ext uri="{BB962C8B-B14F-4D97-AF65-F5344CB8AC3E}">
        <p14:creationId xmlns:p14="http://schemas.microsoft.com/office/powerpoint/2010/main" val="174891959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>
            <a:off x="3647729" y="3573017"/>
            <a:ext cx="5067771" cy="645191"/>
          </a:xfrm>
          <a:prstGeom prst="trapezoid">
            <a:avLst>
              <a:gd name="adj" fmla="val 30627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>
            <a:off x="1981200" y="4100066"/>
            <a:ext cx="8229600" cy="2353271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44567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 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high-level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167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198120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Lending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2998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Payments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2754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Analytics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8760" y="1772816"/>
            <a:ext cx="1450504" cy="1800200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Robo</a:t>
            </a:r>
            <a:r>
              <a:rPr lang="en-US" sz="2400" b="1">
                <a:solidFill>
                  <a:schemeClr val="accent1"/>
                </a:solidFill>
              </a:rPr>
              <a:t> Advisors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7632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03824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Profile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35708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Advice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67592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Re-Balance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99475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Indexing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99977" y="6591841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>
                <a:solidFill>
                  <a:schemeClr val="bg1">
                    <a:lumMod val="75000"/>
                  </a:schemeClr>
                </a:solidFill>
              </a:rPr>
              <a:t>Source: Paolo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Sironi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(2016), “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Innovation: From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-Advisors to Goal Based Investing and Gamification”, Wiley.</a:t>
            </a:r>
          </a:p>
        </p:txBody>
      </p:sp>
    </p:spTree>
    <p:extLst>
      <p:ext uri="{BB962C8B-B14F-4D97-AF65-F5344CB8AC3E}">
        <p14:creationId xmlns:p14="http://schemas.microsoft.com/office/powerpoint/2010/main" val="167636736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06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Financial Technology (Fintech)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601812"/>
            <a:ext cx="5762625" cy="452752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Banking Infrastructure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Business Lending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and Commercial Banking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Lending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Payments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Crowdfunding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Equity Financing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Financial Research and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168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810000" y="658100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www.venturescanner.com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/financial-technology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904455-9D26-3448-9384-C71CD3B243F3}"/>
              </a:ext>
            </a:extLst>
          </p:cNvPr>
          <p:cNvSpPr txBox="1">
            <a:spLocks/>
          </p:cNvSpPr>
          <p:nvPr/>
        </p:nvSpPr>
        <p:spPr>
          <a:xfrm>
            <a:off x="5962717" y="1601812"/>
            <a:ext cx="6024496" cy="433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Financial Transaction Security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Institutional Investing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International Money Transfer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Payments Backend and Infrastructure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Personal Finance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Point of Sale Payments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Retail Investing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Small and Medium Business Tools</a:t>
            </a:r>
          </a:p>
        </p:txBody>
      </p:sp>
    </p:spTree>
    <p:extLst>
      <p:ext uri="{BB962C8B-B14F-4D97-AF65-F5344CB8AC3E}">
        <p14:creationId xmlns:p14="http://schemas.microsoft.com/office/powerpoint/2010/main" val="285008015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2771228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90059675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12637-E3E3-5642-B8E6-5ED595FA7F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27" y="625636"/>
            <a:ext cx="11286485" cy="59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0876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Thorsten </a:t>
            </a:r>
            <a:r>
              <a:rPr lang="en-US" sz="4400" b="0" dirty="0" err="1"/>
              <a:t>Schoormann</a:t>
            </a:r>
            <a:r>
              <a:rPr lang="en-US" sz="4400" b="0" dirty="0"/>
              <a:t>, </a:t>
            </a:r>
            <a:r>
              <a:rPr lang="en-US" sz="4400" b="0" dirty="0" err="1"/>
              <a:t>Gero</a:t>
            </a:r>
            <a:r>
              <a:rPr lang="en-US" sz="4400" b="0" dirty="0"/>
              <a:t> Strobel, Frederik </a:t>
            </a:r>
            <a:r>
              <a:rPr lang="en-US" sz="4400" b="0" dirty="0" err="1"/>
              <a:t>Möller</a:t>
            </a:r>
            <a:r>
              <a:rPr lang="en-US" sz="4400" b="0" dirty="0"/>
              <a:t>, Dimitri Petrik, and Patrick </a:t>
            </a:r>
            <a:r>
              <a:rPr lang="en-US" sz="4400" b="0" dirty="0" err="1"/>
              <a:t>Zschech</a:t>
            </a:r>
            <a:r>
              <a:rPr lang="en-US" sz="4400" b="0" dirty="0"/>
              <a:t> (2023). "Artificial Intelligence for Sustainability—A Systematic Review of Information Systems Literature." Communications of the Association for Information Systems 52, no. 1 (2023): 8.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 err="1"/>
              <a:t>Longbing</a:t>
            </a:r>
            <a:r>
              <a:rPr lang="en-US" sz="4400" b="0" dirty="0"/>
              <a:t> Cao (2022). "Decentralized ai: Edge intelligence and smart blockchain, metaverse, web3, and </a:t>
            </a:r>
            <a:r>
              <a:rPr lang="en-US" sz="4400" b="0" dirty="0" err="1"/>
              <a:t>desci</a:t>
            </a:r>
            <a:r>
              <a:rPr lang="en-US" sz="440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Qinglin Yang, </a:t>
            </a:r>
            <a:r>
              <a:rPr lang="en-US" sz="4400" b="0" dirty="0" err="1"/>
              <a:t>Yetong</a:t>
            </a:r>
            <a:r>
              <a:rPr lang="en-US" sz="4400" b="0" dirty="0"/>
              <a:t> Zhao, Huawei Huang, </a:t>
            </a:r>
            <a:r>
              <a:rPr lang="en-US" sz="4400" b="0" dirty="0" err="1"/>
              <a:t>Zehui</a:t>
            </a:r>
            <a:r>
              <a:rPr lang="en-US" sz="4400" b="0" dirty="0"/>
              <a:t> </a:t>
            </a:r>
            <a:r>
              <a:rPr lang="en-US" sz="4400" b="0" dirty="0" err="1"/>
              <a:t>Xiong</a:t>
            </a:r>
            <a:r>
              <a:rPr lang="en-US" sz="4400" b="0" dirty="0"/>
              <a:t>, </a:t>
            </a:r>
            <a:r>
              <a:rPr lang="en-US" sz="4400" b="0" dirty="0" err="1"/>
              <a:t>Jiawen</a:t>
            </a:r>
            <a:r>
              <a:rPr lang="en-US" sz="4400" b="0" dirty="0"/>
              <a:t> Kang, and </a:t>
            </a:r>
            <a:r>
              <a:rPr lang="en-US" sz="4400" b="0" dirty="0" err="1"/>
              <a:t>Zibin</a:t>
            </a:r>
            <a:r>
              <a:rPr lang="en-US" sz="440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Russell Belk, Mariam Humayun, and Myriam </a:t>
            </a:r>
            <a:r>
              <a:rPr lang="en-US" sz="4400" b="0" dirty="0" err="1"/>
              <a:t>Brouard</a:t>
            </a:r>
            <a:r>
              <a:rPr lang="en-US" sz="4400" b="0" dirty="0"/>
              <a:t> (2022). "Money, possessions, and ownership in the Metaverse: NFTs, cryptocurrencies, Web3 and Wild Markets." Journal of Business Research 153: 198-205.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 err="1"/>
              <a:t>Thien</a:t>
            </a:r>
            <a:r>
              <a:rPr lang="en-US" sz="4400" b="0" dirty="0"/>
              <a:t> Huynh-The, Quoc-Viet Pham, Xuan-Qui Pham, Thanh </a:t>
            </a:r>
            <a:r>
              <a:rPr lang="en-US" sz="4400" b="0" dirty="0" err="1"/>
              <a:t>Thi</a:t>
            </a:r>
            <a:r>
              <a:rPr lang="en-US" sz="4400" b="0" dirty="0"/>
              <a:t> Nguyen, Zhu Han, and Dong-</a:t>
            </a:r>
            <a:r>
              <a:rPr lang="en-US" sz="4400" b="0" dirty="0" err="1"/>
              <a:t>Seong</a:t>
            </a:r>
            <a:r>
              <a:rPr lang="en-US" sz="4400" b="0" dirty="0"/>
              <a:t> Kim (2022). "Artificial Intelligence for the Metaverse: A Survey." </a:t>
            </a:r>
            <a:r>
              <a:rPr lang="en-US" sz="4400" b="0" dirty="0" err="1"/>
              <a:t>arXiv</a:t>
            </a:r>
            <a:r>
              <a:rPr lang="en-US" sz="4400" b="0" dirty="0"/>
              <a:t> preprint arXiv:2202.10336.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Min-Yuh Day and </a:t>
            </a:r>
            <a:r>
              <a:rPr lang="en-US" sz="4400" b="0" dirty="0" err="1"/>
              <a:t>Yensen</a:t>
            </a:r>
            <a:r>
              <a:rPr lang="en-US" sz="4400" b="0" dirty="0"/>
              <a:t> Ni (2023), "Do clean energy indices outperform using contrarian strategies based on contrarian trading rules?", Energy, Volume 272, 1 June 2023, 127113.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 err="1"/>
              <a:t>Thippa</a:t>
            </a:r>
            <a:r>
              <a:rPr lang="en-US" sz="4400" b="0" dirty="0"/>
              <a:t> Reddy </a:t>
            </a:r>
            <a:r>
              <a:rPr lang="en-US" sz="4400" b="0" dirty="0" err="1"/>
              <a:t>Gadekallu</a:t>
            </a:r>
            <a:r>
              <a:rPr lang="en-US" sz="4400" b="0" dirty="0"/>
              <a:t>, </a:t>
            </a:r>
            <a:r>
              <a:rPr lang="en-US" sz="4400" b="0" dirty="0" err="1"/>
              <a:t>Thien</a:t>
            </a:r>
            <a:r>
              <a:rPr lang="en-US" sz="4400" b="0" dirty="0"/>
              <a:t> Huynh-The, </a:t>
            </a:r>
            <a:r>
              <a:rPr lang="en-US" sz="4400" b="0" dirty="0" err="1"/>
              <a:t>Weizheng</a:t>
            </a:r>
            <a:r>
              <a:rPr lang="en-US" sz="4400" b="0" dirty="0"/>
              <a:t> Wang, Gokul </a:t>
            </a:r>
            <a:r>
              <a:rPr lang="en-US" sz="4400" b="0" dirty="0" err="1"/>
              <a:t>Yenduri</a:t>
            </a:r>
            <a:r>
              <a:rPr lang="en-US" sz="4400" b="0" dirty="0"/>
              <a:t>, </a:t>
            </a:r>
            <a:r>
              <a:rPr lang="en-US" sz="4400" b="0" dirty="0" err="1"/>
              <a:t>Pasika</a:t>
            </a:r>
            <a:r>
              <a:rPr lang="en-US" sz="4400" b="0" dirty="0"/>
              <a:t> </a:t>
            </a:r>
            <a:r>
              <a:rPr lang="en-US" sz="4400" b="0" dirty="0" err="1"/>
              <a:t>Ranaweera</a:t>
            </a:r>
            <a:r>
              <a:rPr lang="en-US" sz="4400" b="0" dirty="0"/>
              <a:t>, Quoc-Viet Pham, Daniel </a:t>
            </a:r>
            <a:r>
              <a:rPr lang="en-US" sz="4400" b="0" dirty="0" err="1"/>
              <a:t>Benevides</a:t>
            </a:r>
            <a:r>
              <a:rPr lang="en-US" sz="4400" b="0" dirty="0"/>
              <a:t> da Costa, and </a:t>
            </a:r>
            <a:r>
              <a:rPr lang="en-US" sz="4400" b="0" dirty="0" err="1"/>
              <a:t>Madhusanka</a:t>
            </a:r>
            <a:r>
              <a:rPr lang="en-US" sz="4400" b="0" dirty="0"/>
              <a:t> Liyanage (2022). "Blockchain for the Metaverse: A Review." </a:t>
            </a:r>
            <a:r>
              <a:rPr lang="en-US" sz="4400" b="0" dirty="0" err="1"/>
              <a:t>arXiv</a:t>
            </a:r>
            <a:r>
              <a:rPr lang="en-US" sz="4400" b="0" dirty="0"/>
              <a:t> preprint arXiv:2203.09738.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Dan Sheridan, James Harris, Frank Wear, Jerry Cowell Jr, Easton Wong, and Abbas </a:t>
            </a:r>
            <a:r>
              <a:rPr lang="en-US" sz="4400" b="0" dirty="0" err="1"/>
              <a:t>Yazdinejad</a:t>
            </a:r>
            <a:r>
              <a:rPr lang="en-US" sz="4400" b="0" dirty="0"/>
              <a:t> (2022). "Web3 Challenges and Opportunities for the Market." </a:t>
            </a:r>
            <a:r>
              <a:rPr lang="en-US" sz="4400" b="0" dirty="0" err="1"/>
              <a:t>arXiv</a:t>
            </a:r>
            <a:r>
              <a:rPr lang="en-US" sz="4400" b="0" dirty="0"/>
              <a:t> preprint arXiv:2209.02446.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Yves </a:t>
            </a:r>
            <a:r>
              <a:rPr lang="en-US" sz="4400" b="0" dirty="0" err="1"/>
              <a:t>Hilpisch</a:t>
            </a:r>
            <a:r>
              <a:rPr lang="en-US" sz="4400" b="0" dirty="0"/>
              <a:t> (2020), Artificial Intelligence in Finance: A Python-Based Guide, O’Reilly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 err="1"/>
              <a:t>Aurélien</a:t>
            </a:r>
            <a:r>
              <a:rPr lang="en-US" sz="4400" b="0" dirty="0"/>
              <a:t> </a:t>
            </a:r>
            <a:r>
              <a:rPr lang="en-US" sz="4400" b="0" dirty="0" err="1"/>
              <a:t>Géron</a:t>
            </a:r>
            <a:r>
              <a:rPr lang="en-US" sz="4400" b="0" dirty="0"/>
              <a:t> (2019), Hands-On Machine Learning with Scikit-Learn, </a:t>
            </a:r>
            <a:r>
              <a:rPr lang="en-US" sz="4400" b="0" dirty="0" err="1"/>
              <a:t>Keras</a:t>
            </a:r>
            <a:r>
              <a:rPr lang="en-US" sz="44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Paolo </a:t>
            </a:r>
            <a:r>
              <a:rPr lang="en-US" sz="4400" b="0" dirty="0" err="1"/>
              <a:t>Sironi</a:t>
            </a:r>
            <a:r>
              <a:rPr lang="en-US" sz="4400" b="0" dirty="0"/>
              <a:t> (2016), FinTech Innovation: From Robo-Advisors to Goal Based Investing and Gamification,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Campbell R. Harvey, Ashwin Ramachandran, Joey Santoro, Fred Ehrsam (2021), </a:t>
            </a:r>
            <a:r>
              <a:rPr lang="en-US" sz="4400" b="0" dirty="0" err="1"/>
              <a:t>DeFi</a:t>
            </a:r>
            <a:r>
              <a:rPr lang="en-US" sz="4400" b="0" dirty="0"/>
              <a:t> and the Future of Finance, Wiley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Matt </a:t>
            </a:r>
            <a:r>
              <a:rPr lang="en-US" sz="4400" b="0" dirty="0" err="1"/>
              <a:t>Fortnow</a:t>
            </a:r>
            <a:r>
              <a:rPr lang="en-US" sz="4400" b="0" dirty="0"/>
              <a:t> and </a:t>
            </a:r>
            <a:r>
              <a:rPr lang="en-US" sz="4400" b="0" dirty="0" err="1"/>
              <a:t>QuHarrison</a:t>
            </a:r>
            <a:r>
              <a:rPr lang="en-US" sz="4400" b="0" dirty="0"/>
              <a:t> Terry (2021), The NFT Handbook - How to Create, Sell and Buy Non-Fungible Tokens, Wiley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Parma Bains, Mohamed </a:t>
            </a:r>
            <a:r>
              <a:rPr lang="en-US" sz="4400" b="0" dirty="0" err="1"/>
              <a:t>Diaby</a:t>
            </a:r>
            <a:r>
              <a:rPr lang="en-US" sz="4400" b="0" dirty="0"/>
              <a:t>, Dimitris </a:t>
            </a:r>
            <a:r>
              <a:rPr lang="en-US" sz="4400" b="0" dirty="0" err="1"/>
              <a:t>Drakopoulos</a:t>
            </a:r>
            <a:r>
              <a:rPr lang="en-US" sz="4400" b="0" dirty="0"/>
              <a:t>, Julia </a:t>
            </a:r>
            <a:r>
              <a:rPr lang="en-US" sz="4400" b="0" dirty="0" err="1"/>
              <a:t>Faltermeier</a:t>
            </a:r>
            <a:r>
              <a:rPr lang="en-US" sz="4400" b="0" dirty="0"/>
              <a:t>, Federico Grinberg, Evan </a:t>
            </a:r>
            <a:r>
              <a:rPr lang="en-US" sz="4400" b="0" dirty="0" err="1"/>
              <a:t>Papageorgiou</a:t>
            </a:r>
            <a:r>
              <a:rPr lang="en-US" sz="4400" b="0" dirty="0"/>
              <a:t>, Dmitri Petrov, Patrick Schneider, and Nobu Sugimoto (2021), </a:t>
            </a:r>
            <a:br>
              <a:rPr lang="en-US" sz="4400" b="0" dirty="0"/>
            </a:br>
            <a:r>
              <a:rPr lang="en-US" sz="4400" b="0" dirty="0"/>
              <a:t>The Crypto Ecosystem and Financial Stability Challenges, International Monetary Fund, October 2021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Ramesh Sharda, </a:t>
            </a:r>
            <a:r>
              <a:rPr lang="en-US" sz="4400" b="0" dirty="0" err="1"/>
              <a:t>Dursun</a:t>
            </a:r>
            <a:r>
              <a:rPr lang="en-US" sz="4400" b="0" dirty="0"/>
              <a:t> </a:t>
            </a:r>
            <a:r>
              <a:rPr lang="en-US" sz="4400" b="0" dirty="0" err="1"/>
              <a:t>Delen</a:t>
            </a:r>
            <a:r>
              <a:rPr lang="en-US" sz="4400" b="0" dirty="0"/>
              <a:t>, and Efraim Turban (2017), “Business Intelligence, Analytics, and Data Science: A Managerial Perspective”, 4th Edition, Pearson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Frederic S. Mishkin (2015), “The Economics of Money, Banking and Financial Markets”, 11th Edition, Pearson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Susanne Chishti and Janos </a:t>
            </a:r>
            <a:r>
              <a:rPr lang="en-US" sz="4400" b="0" dirty="0" err="1"/>
              <a:t>Barberis</a:t>
            </a:r>
            <a:r>
              <a:rPr lang="en-US" sz="4400" b="0" dirty="0"/>
              <a:t> (2016), “The FINTECH Book: The Financial Technology Handbook for Investors, Entrepreneurs and Visionaries”,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Paolo </a:t>
            </a:r>
            <a:r>
              <a:rPr lang="en-US" sz="4400" b="0" dirty="0" err="1"/>
              <a:t>Sironi</a:t>
            </a:r>
            <a:r>
              <a:rPr lang="en-US" sz="4400" b="0" dirty="0"/>
              <a:t> (2016), “FinTech Innovation: From Robo-Advisors to Goal Based Investing and Gamification”,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Brett King (2014), “Breaking Banks: The Innovators, Rogues, and Strategists Rebooting Banking”,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Brett King (2012), “Bank 3.0: Why banking is no longer somewhere you go, but something you do”, John Wiley &amp; Sons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Gopalakrishnan, Shanti, and </a:t>
            </a:r>
            <a:r>
              <a:rPr lang="en-US" sz="4400" b="0" dirty="0" err="1"/>
              <a:t>Fariborz</a:t>
            </a:r>
            <a:r>
              <a:rPr lang="en-US" sz="4400" b="0" dirty="0"/>
              <a:t> </a:t>
            </a:r>
            <a:r>
              <a:rPr lang="en-US" sz="4400" b="0" dirty="0" err="1"/>
              <a:t>Damanpour</a:t>
            </a:r>
            <a:r>
              <a:rPr lang="en-US" sz="4400" b="0" dirty="0"/>
              <a:t> (1997). "A review of innovation research in economics, sociology and technology management." Omega 25, no. 1 : 15-28.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 err="1"/>
              <a:t>Pichlak</a:t>
            </a:r>
            <a:r>
              <a:rPr lang="en-US" sz="4400" b="0" dirty="0"/>
              <a:t>, Magdalena (2016). "The innovation adoption process: A multidimensional approach." Journal of Management and Organization 22, no. 4 : 476.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Everett M. Rogers (2003), “Diffusion of Innovations”, Free Press, 5th Edition</a:t>
            </a:r>
          </a:p>
          <a:p>
            <a:endParaRPr lang="en-US" sz="4400" b="0" dirty="0"/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37553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09260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2023/09/12  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    Quantitative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2   2023/09/19   AI in FinTech: Metaverse, Web3, </a:t>
            </a:r>
            <a:r>
              <a:rPr lang="en-US" sz="2800" dirty="0" err="1">
                <a:solidFill>
                  <a:srgbClr val="C00000"/>
                </a:solidFill>
              </a:rPr>
              <a:t>DeFi</a:t>
            </a:r>
            <a:r>
              <a:rPr lang="en-US" sz="2800" dirty="0">
                <a:solidFill>
                  <a:srgbClr val="C00000"/>
                </a:solidFill>
              </a:rPr>
              <a:t>, NFT,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  Financial Services Innovation and Applications </a:t>
            </a:r>
          </a:p>
          <a:p>
            <a:pPr marL="0" indent="0">
              <a:buNone/>
            </a:pPr>
            <a:r>
              <a:rPr lang="en-US" sz="2800" dirty="0"/>
              <a:t>3   2023/09/26   Investing Psychology and Behavioral Finance </a:t>
            </a:r>
          </a:p>
          <a:p>
            <a:pPr marL="0" indent="0">
              <a:buNone/>
            </a:pPr>
            <a:r>
              <a:rPr lang="en-US" sz="2800" dirty="0"/>
              <a:t>4   2023/10/03   Event Studies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5   2023/10/10   National Day (Day off)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6   2023/10/17 Case Study on AI in Finance and Quantitative Analysis 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99243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838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909672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475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860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82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76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Payment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711624" y="764705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8623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69" y="780781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2993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8" y="786709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71425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 2023/10/24   Finance Theory and Data-Driven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2023/10/31   Midterm Project Report </a:t>
            </a:r>
          </a:p>
          <a:p>
            <a:pPr marL="0" indent="0">
              <a:buNone/>
            </a:pPr>
            <a:r>
              <a:rPr lang="en-US" sz="2800" dirty="0"/>
              <a:t>9   2023/11/07   Financial Econometrics </a:t>
            </a:r>
          </a:p>
          <a:p>
            <a:pPr marL="0" indent="0">
              <a:buNone/>
            </a:pPr>
            <a:r>
              <a:rPr lang="en-US" sz="2800" dirty="0"/>
              <a:t>10   2023/11/14   AI-First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 2023/11/21   Industry Practices of AI in Finance and Quantitative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   Analysis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2023/11/28   Case Study on AI in Finance and Quantitative Analysis II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Capital 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729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79835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434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34443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36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28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22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89" y="56101"/>
            <a:ext cx="10371221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41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77"/>
          <a:stretch/>
        </p:blipFill>
        <p:spPr>
          <a:xfrm>
            <a:off x="1991545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93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50"/>
          <a:stretch/>
        </p:blipFill>
        <p:spPr>
          <a:xfrm>
            <a:off x="313465" y="2025482"/>
            <a:ext cx="11613886" cy="28153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16"/>
          <a:stretch/>
        </p:blipFill>
        <p:spPr>
          <a:xfrm>
            <a:off x="313465" y="1560787"/>
            <a:ext cx="11613886" cy="50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81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Classification (buy–sell signal, or trend detection) based </a:t>
            </a: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8BDB0-2361-3647-A658-93E06C92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098289"/>
            <a:ext cx="6303032" cy="54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70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2023/12/05   Deep Learning in Finance; </a:t>
            </a:r>
            <a:br>
              <a:rPr lang="en-US" sz="2800" dirty="0"/>
            </a:br>
            <a:r>
              <a:rPr lang="en-US" sz="2800" dirty="0"/>
              <a:t>                                Reinforcement Learning in Finance </a:t>
            </a:r>
          </a:p>
          <a:p>
            <a:pPr marL="0" indent="0">
              <a:buNone/>
            </a:pPr>
            <a:r>
              <a:rPr lang="en-US" sz="2800" dirty="0"/>
              <a:t>14   2023/12/12  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    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2023/12/19 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2023/12/26   Final Project Report II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27337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Stand-alone and/or other algorithmic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094F2-9482-8B49-89F2-E9BC5943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87" y="1633016"/>
            <a:ext cx="8856079" cy="43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74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15212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Credit scoring or classification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2BEC-6372-2647-91AD-26B9290A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51" y="1700808"/>
            <a:ext cx="11549240" cy="44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756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Financial distress, bankruptcy, bank risk, mortgage risk, crisis forecasting studies.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377FE-1DBA-EF49-9669-16CC6666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44" y="1114709"/>
            <a:ext cx="6962324" cy="53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60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Fraud detection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C51AE-62A6-B54C-8F82-B5EA3E84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145720"/>
            <a:ext cx="6932398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0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8012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Portfolio management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427DB-4E13-0646-AD81-D719A97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26" y="1158626"/>
            <a:ext cx="6641042" cy="52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55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400" dirty="0">
                <a:solidFill>
                  <a:srgbClr val="C00000"/>
                </a:solidFill>
              </a:rPr>
              <a:t>Asset pricing and derivatives market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E50ED-220E-F94A-ACDC-B9D4C769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28" y="1772815"/>
            <a:ext cx="11838598" cy="30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52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Cryptocurrency and blockchain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EA45-686C-E947-B886-EE70B9EF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165" y="1140852"/>
            <a:ext cx="9503974" cy="531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for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CDDFB-2524-2C42-A79E-E20C75549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30" y="1065651"/>
            <a:ext cx="10320332" cy="53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619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14" y="1114710"/>
            <a:ext cx="8591967" cy="5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038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074"/>
          <a:stretch/>
        </p:blipFill>
        <p:spPr>
          <a:xfrm>
            <a:off x="1824514" y="1114710"/>
            <a:ext cx="8591967" cy="370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9D042-C355-8E42-A7C8-E875A08C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12" y="1844824"/>
            <a:ext cx="858803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8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in FinTech: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Metaverse,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Web3, </a:t>
            </a:r>
            <a:r>
              <a:rPr lang="en-US" altLang="zh-TW" sz="7200" dirty="0" err="1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DeFi</a:t>
            </a: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, NFT,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Financial Services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Innovation and Applications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without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38DE1-6D6F-914A-992A-0AFD44F5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976" y="1078693"/>
            <a:ext cx="8653512" cy="53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3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B7543-09F3-2848-85C4-3B84AC15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45" y="1186675"/>
            <a:ext cx="10627110" cy="527121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text mining studies</a:t>
            </a:r>
          </a:p>
        </p:txBody>
      </p:sp>
    </p:spTree>
    <p:extLst>
      <p:ext uri="{BB962C8B-B14F-4D97-AF65-F5344CB8AC3E}">
        <p14:creationId xmlns:p14="http://schemas.microsoft.com/office/powerpoint/2010/main" val="2891251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theoretical or conceptual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40CCD-83F7-D34C-A1F0-3A0B67BB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83" y="2473378"/>
            <a:ext cx="11608130" cy="14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928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financial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ADB31-2EA8-B34C-93B5-CD115276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7" y="1521393"/>
            <a:ext cx="11536045" cy="469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280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Stock price forecasting using only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raw time series data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24B616-95D9-474B-A985-B18D404F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248006"/>
            <a:ext cx="7637218" cy="52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605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631437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price forecasting using various data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796A-D226-FB40-80F1-92409CB2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360" y="641047"/>
            <a:ext cx="6965962" cy="58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0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728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291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Modelling Strategy to Forecast Carbon Emissions with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1105361" y="6581001"/>
            <a:ext cx="106047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Brière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M.,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Keip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M., &amp; Le Berthe, T. (2022). Artificial Intelligence for Sustainable Finance: Why it May Help. Available at SSRN 4252329.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DC2BEE-BB71-389D-7CFD-D93A16629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9131" y="947895"/>
            <a:ext cx="9373737" cy="5614349"/>
          </a:xfrm>
        </p:spPr>
      </p:pic>
    </p:spTree>
    <p:extLst>
      <p:ext uri="{BB962C8B-B14F-4D97-AF65-F5344CB8AC3E}">
        <p14:creationId xmlns:p14="http://schemas.microsoft.com/office/powerpoint/2010/main" val="29153115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08883"/>
          </a:xfrm>
        </p:spPr>
        <p:txBody>
          <a:bodyPr>
            <a:normAutofit fontScale="90000"/>
          </a:bodyPr>
          <a:lstStyle/>
          <a:p>
            <a:pPr marL="320040" indent="-320040">
              <a:spcAft>
                <a:spcPts val="600"/>
              </a:spcAft>
            </a:pPr>
            <a:r>
              <a:rPr lang="en-US" sz="6600" dirty="0"/>
              <a:t>The Research Framework</a:t>
            </a:r>
            <a:br>
              <a:rPr lang="en-US" sz="6600" dirty="0"/>
            </a:br>
            <a:r>
              <a:rPr lang="en-US" sz="3600" dirty="0"/>
              <a:t>Do clean energy indices outperform using contrarian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pic>
        <p:nvPicPr>
          <p:cNvPr id="7" name="image6.jpeg">
            <a:extLst>
              <a:ext uri="{FF2B5EF4-FFF2-40B4-BE49-F238E27FC236}">
                <a16:creationId xmlns:a16="http://schemas.microsoft.com/office/drawing/2014/main" id="{3FD5CB6A-BB4D-9A58-9B40-11FD9CCE25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7721" y="1863364"/>
            <a:ext cx="11635295" cy="3875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A64CF4-32B3-9BA1-50C7-AC120B8E0C58}"/>
              </a:ext>
            </a:extLst>
          </p:cNvPr>
          <p:cNvSpPr txBox="1"/>
          <p:nvPr/>
        </p:nvSpPr>
        <p:spPr>
          <a:xfrm>
            <a:off x="353961" y="6562452"/>
            <a:ext cx="113451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Source, Min-Yuh Day and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Yensen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Ni (2023), "Do clean energy indices outperform using contrarian strategies based on contrarian trading rules?", Energy, Volume 272, 1 June 2023, 127113.</a:t>
            </a:r>
          </a:p>
        </p:txBody>
      </p:sp>
    </p:spTree>
    <p:extLst>
      <p:ext uri="{BB962C8B-B14F-4D97-AF65-F5344CB8AC3E}">
        <p14:creationId xmlns:p14="http://schemas.microsoft.com/office/powerpoint/2010/main" val="33030408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CA04-E2B1-908A-AB92-0C311D45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0155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Intelligence for Sustainable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9C37F-AE31-60BB-5CAE-C6FB503A5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253"/>
            <a:ext cx="11222181" cy="5422992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800" dirty="0"/>
              <a:t>Why AI may help sustainable finance?</a:t>
            </a:r>
          </a:p>
          <a:p>
            <a:pPr lvl="1">
              <a:spcAft>
                <a:spcPts val="300"/>
              </a:spcAft>
            </a:pPr>
            <a:r>
              <a:rPr lang="en-US" sz="2000" b="0" dirty="0" err="1"/>
              <a:t>Brière</a:t>
            </a:r>
            <a:r>
              <a:rPr lang="en-US" sz="2000" b="0" dirty="0"/>
              <a:t>, M., </a:t>
            </a:r>
            <a:r>
              <a:rPr lang="en-US" sz="2000" b="0" dirty="0" err="1"/>
              <a:t>Keip</a:t>
            </a:r>
            <a:r>
              <a:rPr lang="en-US" sz="2000" b="0" dirty="0"/>
              <a:t>, M., &amp; Le Berthe, T. (2022). Artificial Intelligence for Sustainable Finance: Why it May Help. Available at SSRN 4252329.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How does artificial intelligence boost sustainable development?</a:t>
            </a:r>
          </a:p>
          <a:p>
            <a:pPr lvl="1">
              <a:spcAft>
                <a:spcPts val="300"/>
              </a:spcAft>
            </a:pPr>
            <a:r>
              <a:rPr lang="en-US" sz="2000" b="0" dirty="0" err="1"/>
              <a:t>Schoormann</a:t>
            </a:r>
            <a:r>
              <a:rPr lang="en-US" sz="2000" b="0" dirty="0"/>
              <a:t>, T., Strobel, G., </a:t>
            </a:r>
            <a:r>
              <a:rPr lang="en-US" sz="2000" b="0" dirty="0" err="1"/>
              <a:t>Möller</a:t>
            </a:r>
            <a:r>
              <a:rPr lang="en-US" sz="2000" b="0" dirty="0"/>
              <a:t>, F., Petrik, D., &amp; </a:t>
            </a:r>
            <a:r>
              <a:rPr lang="en-US" sz="2000" b="0" dirty="0" err="1"/>
              <a:t>Zschech</a:t>
            </a:r>
            <a:r>
              <a:rPr lang="en-US" sz="2000" b="0" dirty="0"/>
              <a:t>, P. (2023). Artificial Intelligence for Sustainability—A Systematic Review of Information Systems Literature. Communications of the Association for Information Systems, 52(1), 8.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Does sustainability generate better financial performance?</a:t>
            </a:r>
          </a:p>
          <a:p>
            <a:pPr lvl="1">
              <a:spcAft>
                <a:spcPts val="300"/>
              </a:spcAft>
            </a:pPr>
            <a:r>
              <a:rPr lang="en-US" sz="2000" b="0" dirty="0" err="1"/>
              <a:t>Atz</a:t>
            </a:r>
            <a:r>
              <a:rPr lang="en-US" sz="2000" b="0" dirty="0"/>
              <a:t>, U., Van Holt, T., Liu, Z. Z., &amp; Bruno, C. C. (2023). Does sustainability generate better financial performance? review, meta-analysis, and propositions. Journal of Sustainable Finance &amp; Investment, 13(1), 802-825.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What are the major research topics in AI for Sustainable finance?</a:t>
            </a:r>
          </a:p>
          <a:p>
            <a:pPr lvl="1">
              <a:spcAft>
                <a:spcPts val="300"/>
              </a:spcAft>
            </a:pPr>
            <a:r>
              <a:rPr lang="en-US" sz="2000" b="0" dirty="0"/>
              <a:t>Kumar, S., Sharma, D., Rao, S., Lim, W. M., &amp; </a:t>
            </a:r>
            <a:r>
              <a:rPr lang="en-US" sz="2000" b="0" dirty="0" err="1"/>
              <a:t>Mangla</a:t>
            </a:r>
            <a:r>
              <a:rPr lang="en-US" sz="2000" b="0" dirty="0"/>
              <a:t>, S. K. (2022). Past, present, and future of sustainable finance: Insights from big data analytics through machine learning of scholarly research. Annals of Operations Research, 1-44.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3F201-455E-F879-10CD-5DA14B48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55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84" y="215430"/>
            <a:ext cx="9056232" cy="6427140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</a:t>
            </a:r>
            <a:endParaRPr lang="en-US" sz="1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417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Metaverse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Web3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 err="1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DeFi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NFT</a:t>
            </a:r>
            <a:endParaRPr lang="en-US" sz="8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69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Metaverse Development </a:t>
            </a:r>
            <a:br>
              <a:rPr lang="en-US" dirty="0"/>
            </a:br>
            <a:r>
              <a:rPr lang="en-US" dirty="0"/>
              <a:t>from 1991 to 2021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1AAA6-7DF1-1762-13A6-31D8A14F8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76" y="1460667"/>
            <a:ext cx="11606248" cy="49639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</p:spTree>
    <p:extLst>
      <p:ext uri="{BB962C8B-B14F-4D97-AF65-F5344CB8AC3E}">
        <p14:creationId xmlns:p14="http://schemas.microsoft.com/office/powerpoint/2010/main" val="41354543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D2A0-63FA-B62D-3841-7422843C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39836"/>
          </a:xfrm>
        </p:spPr>
        <p:txBody>
          <a:bodyPr>
            <a:normAutofit fontScale="90000"/>
          </a:bodyPr>
          <a:lstStyle/>
          <a:p>
            <a:r>
              <a:rPr lang="en-US" dirty="0"/>
              <a:t>Web3: Decentralized Web</a:t>
            </a:r>
            <a:br>
              <a:rPr lang="en-US" dirty="0"/>
            </a:br>
            <a:r>
              <a:rPr lang="en-US" dirty="0"/>
              <a:t>Internet 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EC08-4B5B-3F0A-2E15-209F0513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81BCC-1C66-7363-9AD7-BEA2D45DE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672" y="1195937"/>
            <a:ext cx="6478655" cy="5216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2F09F-8E62-D3B3-2691-4B2A2AD8F03A}"/>
              </a:ext>
            </a:extLst>
          </p:cNvPr>
          <p:cNvSpPr txBox="1"/>
          <p:nvPr/>
        </p:nvSpPr>
        <p:spPr>
          <a:xfrm>
            <a:off x="2544762" y="6611779"/>
            <a:ext cx="74564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www.businessinsider.com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/personal-finance/what-is-web3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B4747-E66C-047E-26F1-7F630012E689}"/>
              </a:ext>
            </a:extLst>
          </p:cNvPr>
          <p:cNvSpPr txBox="1"/>
          <p:nvPr/>
        </p:nvSpPr>
        <p:spPr>
          <a:xfrm>
            <a:off x="3400266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D267F-0B19-F666-31A1-BAAD70E2DA96}"/>
              </a:ext>
            </a:extLst>
          </p:cNvPr>
          <p:cNvSpPr txBox="1"/>
          <p:nvPr/>
        </p:nvSpPr>
        <p:spPr>
          <a:xfrm>
            <a:off x="5566694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39AE0-0094-F96C-7CFC-0D6ABDFD8597}"/>
              </a:ext>
            </a:extLst>
          </p:cNvPr>
          <p:cNvSpPr txBox="1"/>
          <p:nvPr/>
        </p:nvSpPr>
        <p:spPr>
          <a:xfrm>
            <a:off x="7896663" y="627322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271826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8028"/>
          </a:xfrm>
        </p:spPr>
        <p:txBody>
          <a:bodyPr>
            <a:normAutofit/>
          </a:bodyPr>
          <a:lstStyle/>
          <a:p>
            <a:r>
              <a:rPr lang="en-US" dirty="0"/>
              <a:t>Metaverse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3FDC4-2909-21ED-544A-86C60563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03" y="907040"/>
            <a:ext cx="8933721" cy="55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217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82651"/>
          </a:xfrm>
        </p:spPr>
        <p:txBody>
          <a:bodyPr>
            <a:normAutofit/>
          </a:bodyPr>
          <a:lstStyle/>
          <a:p>
            <a:r>
              <a:rPr lang="en-US" dirty="0"/>
              <a:t>Blockchain in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D3B20-9F2D-1761-6A09-959FD8EF2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36" y="799522"/>
            <a:ext cx="9843685" cy="5679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09DE8-9EB2-2B20-D49E-8BF127B2F72D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6786519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375600"/>
          </a:xfrm>
        </p:spPr>
        <p:txBody>
          <a:bodyPr>
            <a:normAutofit fontScale="90000"/>
          </a:bodyPr>
          <a:lstStyle/>
          <a:p>
            <a:r>
              <a:rPr lang="en-US" dirty="0"/>
              <a:t>Blockchain </a:t>
            </a:r>
            <a:br>
              <a:rPr lang="en-US" dirty="0"/>
            </a:br>
            <a:r>
              <a:rPr lang="en-US" dirty="0"/>
              <a:t>for Key Enabling Technologies of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D2F0-EB0A-7520-9F04-6AF4B78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9" y="1458725"/>
            <a:ext cx="11771361" cy="495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33070909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2084"/>
            <a:ext cx="11222181" cy="829587"/>
          </a:xfrm>
        </p:spPr>
        <p:txBody>
          <a:bodyPr>
            <a:normAutofit/>
          </a:bodyPr>
          <a:lstStyle/>
          <a:p>
            <a:r>
              <a:rPr lang="en-US" dirty="0"/>
              <a:t>Seven Layers of a Metaverse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F0D6F2-E63F-9B62-A71E-71B9B9E4C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4152" y="829586"/>
            <a:ext cx="5582654" cy="5566749"/>
          </a:xfrm>
        </p:spPr>
      </p:pic>
    </p:spTree>
    <p:extLst>
      <p:ext uri="{BB962C8B-B14F-4D97-AF65-F5344CB8AC3E}">
        <p14:creationId xmlns:p14="http://schemas.microsoft.com/office/powerpoint/2010/main" val="29496082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8028"/>
          </a:xfrm>
        </p:spPr>
        <p:txBody>
          <a:bodyPr>
            <a:normAutofit/>
          </a:bodyPr>
          <a:lstStyle/>
          <a:p>
            <a:r>
              <a:rPr lang="en-US" dirty="0"/>
              <a:t>Layered Architecture of Blockchain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6D531F-3509-0A07-3D33-737DA80D5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088" y="878598"/>
            <a:ext cx="8130781" cy="55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935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9808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Technical Aspects in the Metaverse</a:t>
            </a:r>
            <a:br>
              <a:rPr lang="en-US" dirty="0"/>
            </a:br>
            <a:r>
              <a:rPr lang="en-US" sz="3600" b="0" dirty="0"/>
              <a:t>AI with ML algorithms and DL architectures </a:t>
            </a:r>
            <a:br>
              <a:rPr lang="en-US" sz="3600" b="0" dirty="0"/>
            </a:br>
            <a:r>
              <a:rPr lang="en-US" sz="3600" b="0" dirty="0"/>
              <a:t>is advancing the user experience in the virtual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197DD-329A-4342-6904-9ABC307F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5" y="2328561"/>
            <a:ext cx="11869610" cy="35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582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64029"/>
          </a:xfrm>
        </p:spPr>
        <p:txBody>
          <a:bodyPr>
            <a:normAutofit/>
          </a:bodyPr>
          <a:lstStyle/>
          <a:p>
            <a:r>
              <a:rPr lang="en-US" dirty="0"/>
              <a:t>Fusion of AI and Blockchain in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750CC-27E9-5A0C-AD5A-51A6E8A46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85" y="1011869"/>
            <a:ext cx="10333188" cy="54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50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7454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FinTech ABCD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3B6090-2A1C-4D41-9CE8-DEC22F563C8E}"/>
              </a:ext>
            </a:extLst>
          </p:cNvPr>
          <p:cNvSpPr/>
          <p:nvPr/>
        </p:nvSpPr>
        <p:spPr>
          <a:xfrm>
            <a:off x="3367790" y="1603949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/>
              <a:t>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3367789" y="2858387"/>
            <a:ext cx="5718545" cy="10193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</a:t>
            </a:r>
            <a:r>
              <a:rPr lang="en-US" sz="5400" b="1" dirty="0"/>
              <a:t>lock Chain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BC2F9D-09D8-B94D-82BF-F2C519A19EAC}"/>
              </a:ext>
            </a:extLst>
          </p:cNvPr>
          <p:cNvSpPr/>
          <p:nvPr/>
        </p:nvSpPr>
        <p:spPr>
          <a:xfrm>
            <a:off x="3367788" y="4112825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</a:t>
            </a:r>
            <a:r>
              <a:rPr lang="en-US" sz="5400" b="1" dirty="0"/>
              <a:t>loud Computing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B5D029-C9A6-BE49-B9AD-E72F7857C902}"/>
              </a:ext>
            </a:extLst>
          </p:cNvPr>
          <p:cNvSpPr/>
          <p:nvPr/>
        </p:nvSpPr>
        <p:spPr>
          <a:xfrm>
            <a:off x="3367787" y="5367263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Big </a:t>
            </a:r>
            <a:r>
              <a:rPr lang="en-US" sz="5400" b="1" dirty="0">
                <a:solidFill>
                  <a:srgbClr val="FF0000"/>
                </a:solidFill>
              </a:rPr>
              <a:t>D</a:t>
            </a:r>
            <a:r>
              <a:rPr lang="en-US" sz="5400" b="1" dirty="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17965382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1092188"/>
          </a:xfrm>
        </p:spPr>
        <p:txBody>
          <a:bodyPr>
            <a:noAutofit/>
          </a:bodyPr>
          <a:lstStyle/>
          <a:p>
            <a:r>
              <a:rPr lang="en-US" dirty="0" err="1"/>
              <a:t>DeAI</a:t>
            </a:r>
            <a:r>
              <a:rPr lang="en-US" dirty="0"/>
              <a:t>: </a:t>
            </a:r>
            <a:br>
              <a:rPr lang="en-US" dirty="0"/>
            </a:br>
            <a:r>
              <a:rPr lang="en-US" sz="2800" dirty="0"/>
              <a:t>Synthesizing On-device AI, Edge AI, and Cloud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550556"/>
            <a:ext cx="9942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Longbing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"Decentralized ai: Edge intelligence and smart blockchain, metaverse, web3,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desci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IEEE Intelligent Systems 37, no. 3: 6-19.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F311B-14F1-CE51-F003-E47A8318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48" y="1092189"/>
            <a:ext cx="5639001" cy="538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700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1092188"/>
          </a:xfrm>
        </p:spPr>
        <p:txBody>
          <a:bodyPr>
            <a:noAutofit/>
          </a:bodyPr>
          <a:lstStyle/>
          <a:p>
            <a:r>
              <a:rPr lang="en-US" sz="4400" dirty="0"/>
              <a:t>Smart Virtuality-Reality Metaverse Ecosystem:</a:t>
            </a:r>
            <a:r>
              <a:rPr lang="en-US" sz="2800" dirty="0"/>
              <a:t> </a:t>
            </a:r>
            <a:r>
              <a:rPr lang="en-US" sz="2800" dirty="0" err="1"/>
              <a:t>Metasynthesizing</a:t>
            </a:r>
            <a:r>
              <a:rPr lang="en-US" sz="2800" dirty="0"/>
              <a:t> </a:t>
            </a:r>
            <a:r>
              <a:rPr lang="en-US" sz="2800" dirty="0" err="1"/>
              <a:t>DeAI</a:t>
            </a:r>
            <a:r>
              <a:rPr lang="en-US" sz="2800" dirty="0"/>
              <a:t>, Metaverse, Blockchain, Web3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9E6166-DBED-7E76-E6A3-A67424CAF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231" y="1146198"/>
            <a:ext cx="6354496" cy="5362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68B2B7-22D5-3755-C308-BB151279FC0C}"/>
              </a:ext>
            </a:extLst>
          </p:cNvPr>
          <p:cNvSpPr txBox="1"/>
          <p:nvPr/>
        </p:nvSpPr>
        <p:spPr>
          <a:xfrm>
            <a:off x="1124679" y="6550556"/>
            <a:ext cx="9942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Longbing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"Decentralized ai: Edge intelligence and smart blockchain, metaverse, web3,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desci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IEEE Intelligent Systems 37, no. 3: 6-19.</a:t>
            </a:r>
          </a:p>
        </p:txBody>
      </p:sp>
    </p:spTree>
    <p:extLst>
      <p:ext uri="{BB962C8B-B14F-4D97-AF65-F5344CB8AC3E}">
        <p14:creationId xmlns:p14="http://schemas.microsoft.com/office/powerpoint/2010/main" val="40449991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difference between AR, MR, and VR </a:t>
            </a:r>
            <a:br>
              <a:rPr lang="en-US" dirty="0"/>
            </a:br>
            <a:r>
              <a:rPr lang="en-US" dirty="0"/>
              <a:t>under the umbrella of XR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43A36-88BB-9660-54AD-27315C9AF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6" y="2117557"/>
            <a:ext cx="12026062" cy="4218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5E629-3E11-689D-0A34-BEC943243926}"/>
              </a:ext>
            </a:extLst>
          </p:cNvPr>
          <p:cNvSpPr txBox="1"/>
          <p:nvPr/>
        </p:nvSpPr>
        <p:spPr>
          <a:xfrm>
            <a:off x="1149993" y="1520833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XR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158E2-DD62-8950-93DD-187DC9659B2A}"/>
              </a:ext>
            </a:extLst>
          </p:cNvPr>
          <p:cNvSpPr txBox="1"/>
          <p:nvPr/>
        </p:nvSpPr>
        <p:spPr>
          <a:xfrm>
            <a:off x="4173929" y="1520833"/>
            <a:ext cx="77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VR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E7340-2BBF-2497-F276-EC2743CF0E4E}"/>
              </a:ext>
            </a:extLst>
          </p:cNvPr>
          <p:cNvSpPr txBox="1"/>
          <p:nvPr/>
        </p:nvSpPr>
        <p:spPr>
          <a:xfrm>
            <a:off x="7299160" y="1520833"/>
            <a:ext cx="922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MR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E0D4B-938D-820E-CF27-DD4A598D2919}"/>
              </a:ext>
            </a:extLst>
          </p:cNvPr>
          <p:cNvSpPr txBox="1"/>
          <p:nvPr/>
        </p:nvSpPr>
        <p:spPr>
          <a:xfrm>
            <a:off x="10046723" y="1520833"/>
            <a:ext cx="784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1033342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376"/>
            <a:ext cx="117871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vision in the metaverse </a:t>
            </a:r>
            <a:br>
              <a:rPr lang="en-US" dirty="0"/>
            </a:br>
            <a:r>
              <a:rPr lang="en-US" sz="2900" b="0" dirty="0"/>
              <a:t>with scene understanding, object detection, and human action/activity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933D-21AD-7764-1BAA-946133DC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802" y="1378816"/>
            <a:ext cx="6960393" cy="5017519"/>
          </a:xfrm>
        </p:spPr>
      </p:pic>
    </p:spTree>
    <p:extLst>
      <p:ext uri="{BB962C8B-B14F-4D97-AF65-F5344CB8AC3E}">
        <p14:creationId xmlns:p14="http://schemas.microsoft.com/office/powerpoint/2010/main" val="1005756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56101"/>
            <a:ext cx="11222181" cy="1106555"/>
          </a:xfrm>
        </p:spPr>
        <p:txBody>
          <a:bodyPr>
            <a:normAutofit fontScale="90000"/>
          </a:bodyPr>
          <a:lstStyle/>
          <a:p>
            <a:r>
              <a:rPr lang="en-US" dirty="0"/>
              <a:t>A Blockchain-based IoT Framework </a:t>
            </a:r>
            <a:br>
              <a:rPr lang="en-US" dirty="0"/>
            </a:br>
            <a:r>
              <a:rPr lang="en-US" sz="3600" b="0" dirty="0"/>
              <a:t>with ML to enhance security and privacy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32A990-DFE6-4382-92CF-BB8383FF7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188" y="1191239"/>
            <a:ext cx="7871619" cy="5233677"/>
          </a:xfrm>
        </p:spPr>
      </p:pic>
    </p:spTree>
    <p:extLst>
      <p:ext uri="{BB962C8B-B14F-4D97-AF65-F5344CB8AC3E}">
        <p14:creationId xmlns:p14="http://schemas.microsoft.com/office/powerpoint/2010/main" val="2989778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27796"/>
          </a:xfrm>
        </p:spPr>
        <p:txBody>
          <a:bodyPr>
            <a:normAutofit fontScale="90000"/>
          </a:bodyPr>
          <a:lstStyle/>
          <a:p>
            <a:r>
              <a:rPr lang="en-US" dirty="0"/>
              <a:t>5G and beyond for Metaverse Services</a:t>
            </a:r>
            <a:br>
              <a:rPr lang="en-US" sz="2200" dirty="0"/>
            </a:br>
            <a:r>
              <a:rPr lang="en-US" sz="2900" b="0" dirty="0"/>
              <a:t>AI with ML algorithms and DL models contribute in multi-level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3994D8-D1E6-1F94-AFEC-9BE29A99C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2679" y="1134022"/>
            <a:ext cx="6525600" cy="5344777"/>
          </a:xfrm>
        </p:spPr>
      </p:pic>
    </p:spTree>
    <p:extLst>
      <p:ext uri="{BB962C8B-B14F-4D97-AF65-F5344CB8AC3E}">
        <p14:creationId xmlns:p14="http://schemas.microsoft.com/office/powerpoint/2010/main" val="25270760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135104"/>
            <a:ext cx="11424061" cy="1228183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A Data-Driven Digital Twin Architecture </a:t>
            </a:r>
            <a:br>
              <a:rPr lang="en-US" dirty="0"/>
            </a:br>
            <a:r>
              <a:rPr lang="en-US" sz="2700" b="0" dirty="0"/>
              <a:t>for intelligent healthcare systems using ML to process raw data of </a:t>
            </a:r>
            <a:r>
              <a:rPr lang="en-US" sz="2700" b="0" dirty="0" err="1"/>
              <a:t>IoMedicalThings</a:t>
            </a:r>
            <a:r>
              <a:rPr lang="en-US" sz="2700" b="0" dirty="0"/>
              <a:t>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5C85FF-ABA7-BC0F-ACA3-222404AA7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4801" y="1426258"/>
            <a:ext cx="7041355" cy="4973264"/>
          </a:xfrm>
        </p:spPr>
      </p:pic>
    </p:spTree>
    <p:extLst>
      <p:ext uri="{BB962C8B-B14F-4D97-AF65-F5344CB8AC3E}">
        <p14:creationId xmlns:p14="http://schemas.microsoft.com/office/powerpoint/2010/main" val="26725790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44809"/>
          </a:xfrm>
        </p:spPr>
        <p:txBody>
          <a:bodyPr>
            <a:normAutofit/>
          </a:bodyPr>
          <a:lstStyle/>
          <a:p>
            <a:r>
              <a:rPr lang="en-US" dirty="0"/>
              <a:t>Brain-Machine Interfaces (BMIs)</a:t>
            </a:r>
            <a:br>
              <a:rPr lang="en-US" dirty="0"/>
            </a:br>
            <a:r>
              <a:rPr lang="en-US" sz="2700" b="0" dirty="0"/>
              <a:t>for processing neural signals and responding neural stimulations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C9FD0E-3BA7-D635-FC46-9DF5E918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699" y="1502256"/>
            <a:ext cx="6866312" cy="4911433"/>
          </a:xfrm>
        </p:spPr>
      </p:pic>
    </p:spTree>
    <p:extLst>
      <p:ext uri="{BB962C8B-B14F-4D97-AF65-F5344CB8AC3E}">
        <p14:creationId xmlns:p14="http://schemas.microsoft.com/office/powerpoint/2010/main" val="32749563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7121"/>
          </a:xfrm>
        </p:spPr>
        <p:txBody>
          <a:bodyPr>
            <a:normAutofit/>
          </a:bodyPr>
          <a:lstStyle/>
          <a:p>
            <a:r>
              <a:rPr lang="en-US" dirty="0"/>
              <a:t>AI for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2AA847-1F25-F4A9-9029-406EA8365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90" y="2310938"/>
            <a:ext cx="11705522" cy="3082593"/>
          </a:xfrm>
        </p:spPr>
      </p:pic>
    </p:spTree>
    <p:extLst>
      <p:ext uri="{BB962C8B-B14F-4D97-AF65-F5344CB8AC3E}">
        <p14:creationId xmlns:p14="http://schemas.microsoft.com/office/powerpoint/2010/main" val="32025705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for the Metaverse in the Application Aspects </a:t>
            </a:r>
            <a:r>
              <a:rPr lang="en-US" sz="2700" b="0" dirty="0"/>
              <a:t>healthcare, manufacturing, smart cities, gaming </a:t>
            </a:r>
            <a:br>
              <a:rPr lang="en-US" sz="2700" b="0" dirty="0"/>
            </a:br>
            <a:r>
              <a:rPr lang="en-US" sz="2700" b="0" dirty="0"/>
              <a:t>E-commerce, human resources, real estate, and </a:t>
            </a:r>
            <a:r>
              <a:rPr lang="en-US" sz="2700" b="0" dirty="0" err="1"/>
              <a:t>DeFi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E87B9-867E-BE02-83C2-FA82DCE7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793" y="1512176"/>
            <a:ext cx="8055526" cy="4907499"/>
          </a:xfrm>
        </p:spPr>
      </p:pic>
    </p:spTree>
    <p:extLst>
      <p:ext uri="{BB962C8B-B14F-4D97-AF65-F5344CB8AC3E}">
        <p14:creationId xmlns:p14="http://schemas.microsoft.com/office/powerpoint/2010/main" val="3335495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56101"/>
            <a:ext cx="11787187" cy="1547847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Decentralized Finance (</a:t>
            </a:r>
            <a:r>
              <a:rPr lang="en-US" sz="6000" dirty="0" err="1">
                <a:solidFill>
                  <a:schemeClr val="accent1"/>
                </a:solidFill>
              </a:rPr>
              <a:t>DeFi</a:t>
            </a:r>
            <a:r>
              <a:rPr lang="en-US" sz="6000" dirty="0">
                <a:solidFill>
                  <a:schemeClr val="accent1"/>
                </a:solidFill>
              </a:rPr>
              <a:t>)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Block Chain Financial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1524000" y="1841562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Block Chain &amp; Bitcoin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(BTC)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FF49F9B-2DBA-1547-9734-40D801F29089}"/>
              </a:ext>
            </a:extLst>
          </p:cNvPr>
          <p:cNvSpPr/>
          <p:nvPr/>
        </p:nvSpPr>
        <p:spPr>
          <a:xfrm>
            <a:off x="1524000" y="3456928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Smart Contract &amp; Ethereum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(ETH)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6AF3512-31C4-D641-805C-DD921DE85E24}"/>
              </a:ext>
            </a:extLst>
          </p:cNvPr>
          <p:cNvSpPr/>
          <p:nvPr/>
        </p:nvSpPr>
        <p:spPr>
          <a:xfrm>
            <a:off x="1524000" y="5072293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Decentralized Application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</a:t>
            </a:r>
            <a:r>
              <a:rPr lang="en-US" sz="4800" b="1" dirty="0" err="1">
                <a:solidFill>
                  <a:srgbClr val="C00000"/>
                </a:solidFill>
              </a:rPr>
              <a:t>DApp</a:t>
            </a:r>
            <a:r>
              <a:rPr lang="en-US" sz="4800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38393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38556203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Blockchain-Registered: </a:t>
            </a:r>
            <a:br>
              <a:rPr lang="en-US" dirty="0"/>
            </a:br>
            <a:r>
              <a:rPr lang="en-US" dirty="0"/>
              <a:t>Crypto, Collectables, and Art.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859001" y="6396335"/>
            <a:ext cx="1047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Belk, Russell, Mariam Humayun, and Myriam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Brouard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(2022)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"Money, possessions, and ownership in the Metaverse: NFTs, cryptocurrencies, Web3 and Wild Markets." Journal of Business Research 153: 198-205.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A9E295-0FE0-9B0F-A26A-6F1087025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933" y="1460667"/>
            <a:ext cx="8071092" cy="4935668"/>
          </a:xfrm>
        </p:spPr>
      </p:pic>
    </p:spTree>
    <p:extLst>
      <p:ext uri="{BB962C8B-B14F-4D97-AF65-F5344CB8AC3E}">
        <p14:creationId xmlns:p14="http://schemas.microsoft.com/office/powerpoint/2010/main" val="31292197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73467"/>
          </a:xfrm>
        </p:spPr>
        <p:txBody>
          <a:bodyPr>
            <a:normAutofit fontScale="90000"/>
          </a:bodyPr>
          <a:lstStyle/>
          <a:p>
            <a:r>
              <a:rPr lang="en-US" dirty="0"/>
              <a:t>Combination of Web3 with other Technologies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07FC2-5113-4305-77DB-8D49FD05F6C7}"/>
              </a:ext>
            </a:extLst>
          </p:cNvPr>
          <p:cNvSpPr txBox="1"/>
          <p:nvPr/>
        </p:nvSpPr>
        <p:spPr>
          <a:xfrm>
            <a:off x="859001" y="6396335"/>
            <a:ext cx="1047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Sheridan, Dan, James Harris, Frank Wear, Jerry Cowell Jr, Easton Wong, and Abbas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Yazdinejad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(2022)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"Web3 Challenges and Opportunities for the Market."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arXiv:2209.02446.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7CE86-093D-C420-C23A-53D3A6A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99" y="908571"/>
            <a:ext cx="9933160" cy="55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571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3487" y="274638"/>
            <a:ext cx="9725025" cy="6287606"/>
          </a:xfrm>
        </p:spPr>
        <p:txBody>
          <a:bodyPr>
            <a:normAutofit fontScale="90000"/>
          </a:bodyPr>
          <a:lstStyle/>
          <a:p>
            <a:r>
              <a:rPr lang="en-US" altLang="zh-TW" sz="10000" dirty="0">
                <a:solidFill>
                  <a:srgbClr val="FF0000"/>
                </a:solidFill>
              </a:rPr>
              <a:t>Decentralized Finance 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rgbClr val="FF0000"/>
                </a:solidFill>
              </a:rPr>
              <a:t>(</a:t>
            </a:r>
            <a:r>
              <a:rPr lang="en-US" altLang="zh-TW" sz="10000" dirty="0" err="1">
                <a:solidFill>
                  <a:srgbClr val="FF0000"/>
                </a:solidFill>
              </a:rPr>
              <a:t>DeFi</a:t>
            </a:r>
            <a:r>
              <a:rPr lang="en-US" altLang="zh-TW" sz="10000" dirty="0">
                <a:solidFill>
                  <a:srgbClr val="FF0000"/>
                </a:solidFill>
              </a:rPr>
              <a:t>)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chemeClr val="accent1"/>
                </a:solidFill>
              </a:rPr>
              <a:t>Block Chain FinTech</a:t>
            </a:r>
            <a:endParaRPr lang="zh-TW" altLang="en-US" sz="100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6253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616F-F690-1945-9A9B-9027EE38E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Decentralized Finance (</a:t>
            </a:r>
            <a:r>
              <a:rPr lang="en-US" dirty="0" err="1"/>
              <a:t>DeFi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7EE4-B4DB-BF47-8BC2-C5F443F62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global, open alternative </a:t>
            </a:r>
            <a:r>
              <a:rPr lang="en-US" dirty="0"/>
              <a:t>to the current </a:t>
            </a:r>
            <a:r>
              <a:rPr lang="en-US" dirty="0">
                <a:solidFill>
                  <a:srgbClr val="C00000"/>
                </a:solidFill>
              </a:rPr>
              <a:t>financial system</a:t>
            </a:r>
            <a:r>
              <a:rPr lang="en-US" dirty="0"/>
              <a:t>.</a:t>
            </a:r>
          </a:p>
          <a:p>
            <a:r>
              <a:rPr lang="en-US" dirty="0"/>
              <a:t>Products that let you </a:t>
            </a:r>
            <a:r>
              <a:rPr lang="en-US" dirty="0">
                <a:solidFill>
                  <a:srgbClr val="C00000"/>
                </a:solidFill>
              </a:rPr>
              <a:t>borrow, save, invest, trade</a:t>
            </a:r>
            <a:r>
              <a:rPr lang="en-US" dirty="0"/>
              <a:t>, and more.</a:t>
            </a:r>
          </a:p>
          <a:p>
            <a:r>
              <a:rPr lang="en-US" dirty="0"/>
              <a:t>Based on </a:t>
            </a:r>
            <a:r>
              <a:rPr lang="en-US" dirty="0">
                <a:solidFill>
                  <a:srgbClr val="C00000"/>
                </a:solidFill>
              </a:rPr>
              <a:t>open-source technology </a:t>
            </a:r>
            <a:r>
              <a:rPr lang="en-US" dirty="0"/>
              <a:t>that anyone can program with.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49002-1113-7649-A1B6-03B3BEB8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A4E24-418E-B34C-81A8-A1F555DA6FB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7343517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3B13-A754-2C4B-B279-647764DD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Finance</a:t>
            </a:r>
            <a:br>
              <a:rPr lang="en-US" dirty="0"/>
            </a:br>
            <a:r>
              <a:rPr lang="en-US" dirty="0"/>
              <a:t>Centralized Finance (</a:t>
            </a:r>
            <a:r>
              <a:rPr lang="en-US" dirty="0" err="1"/>
              <a:t>CeFi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6969A-844C-794D-8233-9F92B1CC6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1650"/>
            <a:ext cx="11222181" cy="45816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Some people aren't granted access to set up a bank account or use financial services.</a:t>
            </a:r>
          </a:p>
          <a:p>
            <a:r>
              <a:rPr lang="en-US" dirty="0"/>
              <a:t>Lack of access to financial services can prevent people from being employable.</a:t>
            </a:r>
          </a:p>
          <a:p>
            <a:r>
              <a:rPr lang="en-US" dirty="0"/>
              <a:t>Financial services can block you from getting paid.</a:t>
            </a:r>
          </a:p>
          <a:p>
            <a:r>
              <a:rPr lang="en-US" dirty="0"/>
              <a:t>A hidden charge of financial services is your personal data.</a:t>
            </a:r>
          </a:p>
          <a:p>
            <a:r>
              <a:rPr lang="en-US" dirty="0"/>
              <a:t>Governments and centralized institutions can close down markets at will.</a:t>
            </a:r>
          </a:p>
          <a:p>
            <a:r>
              <a:rPr lang="en-US" dirty="0"/>
              <a:t>Trading hours often limited to business hours of specific time zone.</a:t>
            </a:r>
          </a:p>
          <a:p>
            <a:r>
              <a:rPr lang="en-US" dirty="0"/>
              <a:t>Money transfers can take days due to internal human processes.</a:t>
            </a:r>
          </a:p>
          <a:p>
            <a:r>
              <a:rPr lang="en-US" dirty="0"/>
              <a:t>There's a premium to financial services because intermediary institutions need their cut.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BA85A-7730-DB4A-841B-5BF3407A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9C11E-4085-434B-BDF6-3E324B39C6D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25477994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EEB2-53B3-F649-8D40-D5D16EA9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27559"/>
          </a:xfrm>
        </p:spPr>
        <p:txBody>
          <a:bodyPr>
            <a:noAutofit/>
          </a:bodyPr>
          <a:lstStyle/>
          <a:p>
            <a:r>
              <a:rPr lang="en-US" sz="6000" dirty="0" err="1"/>
              <a:t>DeFi</a:t>
            </a:r>
            <a:r>
              <a:rPr lang="en-US" sz="6000" dirty="0"/>
              <a:t> vs. </a:t>
            </a:r>
            <a:r>
              <a:rPr lang="en-US" sz="6000" dirty="0" err="1"/>
              <a:t>CeFi</a:t>
            </a:r>
            <a:endParaRPr lang="en-US" sz="60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814AE5-E81E-8848-B0AD-8EC1A77172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389" y="1028700"/>
          <a:ext cx="11222182" cy="5432403"/>
        </p:xfrm>
        <a:graphic>
          <a:graphicData uri="http://schemas.openxmlformats.org/drawingml/2006/table">
            <a:tbl>
              <a:tblPr/>
              <a:tblGrid>
                <a:gridCol w="5611091">
                  <a:extLst>
                    <a:ext uri="{9D8B030D-6E8A-4147-A177-3AD203B41FA5}">
                      <a16:colId xmlns:a16="http://schemas.microsoft.com/office/drawing/2014/main" val="1517986018"/>
                    </a:ext>
                  </a:extLst>
                </a:gridCol>
                <a:gridCol w="5611091">
                  <a:extLst>
                    <a:ext uri="{9D8B030D-6E8A-4147-A177-3AD203B41FA5}">
                      <a16:colId xmlns:a16="http://schemas.microsoft.com/office/drawing/2014/main" val="2225328046"/>
                    </a:ext>
                  </a:extLst>
                </a:gridCol>
              </a:tblGrid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Decentralized Finance (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DeFi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Traditional Finance (Centralized Finance;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CeFi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59468"/>
                  </a:ext>
                </a:extLst>
              </a:tr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hold your money.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Your money is held by companies.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060739"/>
                  </a:ext>
                </a:extLst>
              </a:tr>
              <a:tr h="818144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control where your money goes and how it's spent.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have to trust companies not to mismanage your money, like lend to risky borrowers.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99745"/>
                  </a:ext>
                </a:extLst>
              </a:tr>
              <a:tr h="747725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Transfers of funds happen in minutes.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Payments can take days due to manual processes.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55383"/>
                  </a:ext>
                </a:extLst>
              </a:tr>
              <a:tr h="76487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Transaction activity is pseudonymous.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activity is tightly coupled with your identity.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3213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effectLst/>
                        </a:rPr>
                        <a:t>DeFi</a:t>
                      </a:r>
                      <a:r>
                        <a:rPr lang="en-US" sz="2200" dirty="0">
                          <a:effectLst/>
                        </a:rPr>
                        <a:t> is open to anyone.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must apply to use financial services.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67111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The markets are always open.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Markets close because employees need breaks.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236314"/>
                  </a:ext>
                </a:extLst>
              </a:tr>
              <a:tr h="110641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It's built on transparency – anyone can look at a product's data and inspect how the system works.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institutions are closed books: you can't ask to see their loan history, a record of their managed assets, and so on.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79429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1087C-D78B-7448-B49D-08D4E7E9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A4B4C-7FF6-2A4F-BD04-8D9E0C74FAAB}"/>
              </a:ext>
            </a:extLst>
          </p:cNvPr>
          <p:cNvSpPr txBox="1"/>
          <p:nvPr/>
        </p:nvSpPr>
        <p:spPr>
          <a:xfrm>
            <a:off x="3045619" y="6504007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9669103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DF27-2132-ED42-B73D-38E9EDA2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 err="1"/>
              <a:t>DeFi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Decentralized Applications (</a:t>
            </a:r>
            <a:r>
              <a:rPr lang="en-US" dirty="0" err="1"/>
              <a:t>Dapps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EFB16-6CF6-904D-BB06-0C8F11B53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Ethereum-powered tools and services</a:t>
            </a:r>
          </a:p>
          <a:p>
            <a:r>
              <a:rPr lang="en-US" dirty="0" err="1"/>
              <a:t>Dapps</a:t>
            </a:r>
            <a:r>
              <a:rPr lang="en-US" dirty="0"/>
              <a:t> are a growing movement of applications that use Ethereum to disrupt business models or invent new 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99A6A-E1A3-E64A-AAB5-3748D25F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BCC3C-70F4-D74F-910E-BE9A40FFFA0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3980492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F27-D693-E347-BE27-06D73E0B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Internet of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B69B5-6560-6241-9852-D4717820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615044"/>
            <a:ext cx="5829300" cy="473825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Ethereum</a:t>
            </a:r>
            <a:r>
              <a:rPr lang="en-US" dirty="0"/>
              <a:t> isn't just for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digital money</a:t>
            </a:r>
            <a:r>
              <a:rPr lang="en-US" dirty="0"/>
              <a:t>. </a:t>
            </a:r>
          </a:p>
          <a:p>
            <a:r>
              <a:rPr lang="en-US" dirty="0"/>
              <a:t>Anything you can own can be </a:t>
            </a:r>
            <a:r>
              <a:rPr lang="en-US" dirty="0">
                <a:solidFill>
                  <a:srgbClr val="C00000"/>
                </a:solidFill>
              </a:rPr>
              <a:t>represented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traded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put to use </a:t>
            </a:r>
            <a:r>
              <a:rPr lang="en-US" dirty="0"/>
              <a:t>as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non-fungible tokens (NFTs)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07F69-1B74-C146-B636-6C3F5F93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4C98E-F0AB-434D-B2DC-D446328A87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63" y="1523205"/>
            <a:ext cx="4471986" cy="4888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6A7769-5E18-2F40-9871-1C05E1986440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32988180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DA8-E2F4-B642-B239-2780981E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309"/>
          </a:xfrm>
        </p:spPr>
        <p:txBody>
          <a:bodyPr/>
          <a:lstStyle/>
          <a:p>
            <a:r>
              <a:rPr lang="en-US" dirty="0"/>
              <a:t>Non-Fungible Tokens (NFT)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38322-1D68-A04D-9FFA-4EB3A25F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65" y="899821"/>
            <a:ext cx="11222181" cy="611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CryptoKitties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4B13C-2D2A-5240-9B0A-CE812D76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8FACF-B41E-FA48-B217-A005DDA2939E}"/>
              </a:ext>
            </a:extLst>
          </p:cNvPr>
          <p:cNvSpPr txBox="1"/>
          <p:nvPr/>
        </p:nvSpPr>
        <p:spPr>
          <a:xfrm>
            <a:off x="1844412" y="6507676"/>
            <a:ext cx="8602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Matt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Fortnow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QuHarrison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Terry (2021), The NFT Handbook - How to Create, Sell and Buy Non-Fungible Tokens, Wiley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A8BDB-1F82-D249-AC0B-78FD92279F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597" y="1514958"/>
            <a:ext cx="8073762" cy="4988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BB75BE-F47B-8048-8E9E-D38B6AA2698B}"/>
              </a:ext>
            </a:extLst>
          </p:cNvPr>
          <p:cNvSpPr txBox="1"/>
          <p:nvPr/>
        </p:nvSpPr>
        <p:spPr>
          <a:xfrm>
            <a:off x="3278712" y="6192912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https://www.cryptokitties.co/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028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88803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1B2B-3249-F349-9B00-4CF72B27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65034"/>
          </a:xfrm>
        </p:spPr>
        <p:txBody>
          <a:bodyPr/>
          <a:lstStyle/>
          <a:p>
            <a:r>
              <a:rPr lang="en-US" dirty="0"/>
              <a:t>Financial Stability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8551A-0A81-754A-AEF1-EA98195A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DB736F-D6F9-A749-9FB1-6A2C3EF05038}"/>
              </a:ext>
            </a:extLst>
          </p:cNvPr>
          <p:cNvSpPr/>
          <p:nvPr/>
        </p:nvSpPr>
        <p:spPr>
          <a:xfrm>
            <a:off x="494139" y="1100139"/>
            <a:ext cx="3237511" cy="1840942"/>
          </a:xfrm>
          <a:prstGeom prst="roundRect">
            <a:avLst>
              <a:gd name="adj" fmla="val 7634"/>
            </a:avLst>
          </a:prstGeom>
          <a:solidFill>
            <a:srgbClr val="548235">
              <a:alpha val="85098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Crypto Ecosystem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0D0B8E-25BE-0142-95E5-46A1B2DC8FB1}"/>
              </a:ext>
            </a:extLst>
          </p:cNvPr>
          <p:cNvSpPr/>
          <p:nvPr/>
        </p:nvSpPr>
        <p:spPr>
          <a:xfrm>
            <a:off x="494139" y="3061810"/>
            <a:ext cx="3237511" cy="1600200"/>
          </a:xfrm>
          <a:prstGeom prst="roundRect">
            <a:avLst>
              <a:gd name="adj" fmla="val 7634"/>
            </a:avLst>
          </a:prstGeom>
          <a:solidFill>
            <a:srgbClr val="C00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Stablecoins</a:t>
            </a:r>
            <a:endParaRPr lang="en-US" sz="4800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4CD329-51D2-B048-ADC1-6AA28D0F1C6C}"/>
              </a:ext>
            </a:extLst>
          </p:cNvPr>
          <p:cNvSpPr/>
          <p:nvPr/>
        </p:nvSpPr>
        <p:spPr>
          <a:xfrm>
            <a:off x="494139" y="4772018"/>
            <a:ext cx="3237511" cy="1600200"/>
          </a:xfrm>
          <a:prstGeom prst="roundRect">
            <a:avLst>
              <a:gd name="adj" fmla="val 7634"/>
            </a:avLst>
          </a:prstGeom>
          <a:solidFill>
            <a:schemeClr val="accent2">
              <a:alpha val="85098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Macro-Financial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727986-FC52-184D-AFFF-91A6A0BCBAF4}"/>
              </a:ext>
            </a:extLst>
          </p:cNvPr>
          <p:cNvSpPr/>
          <p:nvPr/>
        </p:nvSpPr>
        <p:spPr>
          <a:xfrm>
            <a:off x="3873470" y="4772018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8CBAD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/>
                </a:solidFill>
              </a:rPr>
              <a:t>Cryptoization</a:t>
            </a:r>
            <a:r>
              <a:rPr lang="en-US" sz="2800" b="1" dirty="0">
                <a:solidFill>
                  <a:schemeClr val="tx1"/>
                </a:solidFill>
              </a:rPr>
              <a:t>, capital flows, and restrictions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Monetary policy transmission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Bank disintermediation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7CD0C68-15CF-A144-A343-ADD32F156934}"/>
              </a:ext>
            </a:extLst>
          </p:cNvPr>
          <p:cNvSpPr/>
          <p:nvPr/>
        </p:nvSpPr>
        <p:spPr>
          <a:xfrm>
            <a:off x="3873470" y="3061810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F8AD8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How stable are </a:t>
            </a:r>
            <a:r>
              <a:rPr lang="en-US" sz="2600" b="1" dirty="0" err="1">
                <a:solidFill>
                  <a:schemeClr val="tx1"/>
                </a:solidFill>
              </a:rPr>
              <a:t>stablecoins</a:t>
            </a:r>
            <a:r>
              <a:rPr lang="en-US" sz="2600" b="1" dirty="0">
                <a:solidFill>
                  <a:schemeClr val="tx1"/>
                </a:solidFill>
              </a:rPr>
              <a:t>?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Domestic and global regulatory and supervisory</a:t>
            </a:r>
            <a:br>
              <a:rPr lang="en-US" sz="2600" b="1" dirty="0">
                <a:solidFill>
                  <a:schemeClr val="tx1"/>
                </a:solidFill>
              </a:rPr>
            </a:br>
            <a:r>
              <a:rPr lang="en-US" sz="2600" b="1" dirty="0">
                <a:solidFill>
                  <a:schemeClr val="tx1"/>
                </a:solidFill>
              </a:rPr>
              <a:t>    approaches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FEF7CF-E2C9-FA45-A93D-EC068EE6A399}"/>
              </a:ext>
            </a:extLst>
          </p:cNvPr>
          <p:cNvSpPr/>
          <p:nvPr/>
        </p:nvSpPr>
        <p:spPr>
          <a:xfrm>
            <a:off x="3873470" y="1142090"/>
            <a:ext cx="7286327" cy="1798991"/>
          </a:xfrm>
          <a:prstGeom prst="roundRect">
            <a:avLst>
              <a:gd name="adj" fmla="val 7634"/>
            </a:avLst>
          </a:prstGeom>
          <a:solidFill>
            <a:srgbClr val="A9D18E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Operational, cyber, and governance risks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Integrity (market and AML/CFT)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      </a:t>
            </a: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>
                <a:solidFill>
                  <a:schemeClr val="tx1"/>
                </a:solidFill>
                <a:latin typeface="HelveticaNeueLTCom"/>
              </a:rPr>
              <a:t>Anti–Money Laundering / Combating the Financing of Terrorism)</a:t>
            </a:r>
            <a:endParaRPr lang="en-US" sz="1600" b="1" dirty="0">
              <a:solidFill>
                <a:schemeClr val="tx1"/>
              </a:solidFill>
            </a:endParaRP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Data availability / reliability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Challenges from cross-boarder </a:t>
            </a:r>
            <a:r>
              <a:rPr lang="en-US" sz="2600" b="1" dirty="0" err="1">
                <a:solidFill>
                  <a:schemeClr val="tx1"/>
                </a:solidFill>
              </a:rPr>
              <a:t>activites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19FC3-608F-8148-A42F-0DE944643341}"/>
              </a:ext>
            </a:extLst>
          </p:cNvPr>
          <p:cNvSpPr txBox="1"/>
          <p:nvPr/>
        </p:nvSpPr>
        <p:spPr>
          <a:xfrm>
            <a:off x="1127521" y="6482226"/>
            <a:ext cx="99369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Parma Bains, Mohamed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Diaby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Dimitris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Drakopoulos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Julia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Faltermeier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Federico Grinberg, Evan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Papageorgiou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Dmitri Petrov, Patrick Schneider, and Nobu Sugimoto (2021), 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The Crypto Ecosystem and Financial Stability Challenges, International Monetary Fund, October 2021</a:t>
            </a:r>
          </a:p>
        </p:txBody>
      </p:sp>
    </p:spTree>
    <p:extLst>
      <p:ext uri="{BB962C8B-B14F-4D97-AF65-F5344CB8AC3E}">
        <p14:creationId xmlns:p14="http://schemas.microsoft.com/office/powerpoint/2010/main" val="26877949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7414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Technology</a:t>
            </a:r>
            <a:br>
              <a:rPr lang="en-US" sz="12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904316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>
            <a:off x="3647729" y="3573017"/>
            <a:ext cx="5067771" cy="645191"/>
          </a:xfrm>
          <a:prstGeom prst="trapezoid">
            <a:avLst>
              <a:gd name="adj" fmla="val 30627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>
            <a:off x="1981200" y="4100066"/>
            <a:ext cx="8229600" cy="2353271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44567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 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high-level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198120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Lending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2998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Payments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2754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Analytics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8760" y="1772816"/>
            <a:ext cx="1450504" cy="1800200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Robo</a:t>
            </a:r>
            <a:r>
              <a:rPr lang="en-US" sz="2400" b="1">
                <a:solidFill>
                  <a:schemeClr val="accent1"/>
                </a:solidFill>
              </a:rPr>
              <a:t> Advisors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7632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03824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Profile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35708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Advice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67592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Re-Balance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99475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Indexing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99977" y="6591841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>
                <a:solidFill>
                  <a:schemeClr val="bg1">
                    <a:lumMod val="75000"/>
                  </a:schemeClr>
                </a:solidFill>
              </a:rPr>
              <a:t>Source: Paolo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Sironi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(2016), “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Innovation: From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-Advisors to Goal Based Investing and Gamification”, Wiley.</a:t>
            </a:r>
          </a:p>
        </p:txBody>
      </p:sp>
    </p:spTree>
    <p:extLst>
      <p:ext uri="{BB962C8B-B14F-4D97-AF65-F5344CB8AC3E}">
        <p14:creationId xmlns:p14="http://schemas.microsoft.com/office/powerpoint/2010/main" val="27675618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Technology-driven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Financial Industry Development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702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9074071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3285343" y="6558777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32843018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23558342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7001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Intelligence in the Financial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484909" y="6611779"/>
            <a:ext cx="112221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Ashta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Arvind, and Heinz Herrmann (2021). "Artificial intelligence and fintech: An overview of opportunities and risks for banking, investments, and microfinance." Strategic Change 30, no. 3 (2021): 211-222.</a:t>
            </a:r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25DF816D-87D9-297B-9267-30A1748E4D7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967790" y="851640"/>
            <a:ext cx="6079084" cy="571060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1367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in Managerial Blind Spots: </a:t>
            </a:r>
            <a:br>
              <a:rPr lang="en-US" dirty="0"/>
            </a:br>
            <a:r>
              <a:rPr lang="en-US" sz="4200" dirty="0"/>
              <a:t>Unknown Knowns and Unknown Unknowns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718E7-B3A3-DF74-3D34-710DBA9814A5}"/>
              </a:ext>
            </a:extLst>
          </p:cNvPr>
          <p:cNvSpPr txBox="1"/>
          <p:nvPr/>
        </p:nvSpPr>
        <p:spPr>
          <a:xfrm>
            <a:off x="484909" y="6611779"/>
            <a:ext cx="112221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Ashta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Arvind, and Heinz Herrmann (2021). "Artificial intelligence and fintech: An overview of opportunities and risks for banking, investments, and microfinance." Strategic Change 30, no. 3 (2021): 211-222.</a:t>
            </a:r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55BDBD1B-2967-60FE-2F43-9EB55A8839C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665884" y="1502489"/>
            <a:ext cx="6860230" cy="50290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835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25441</TotalTime>
  <Words>9377</Words>
  <Application>Microsoft Macintosh PowerPoint</Application>
  <PresentationFormat>Widescreen</PresentationFormat>
  <Paragraphs>816</Paragraphs>
  <Slides>171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171</vt:i4>
      </vt:variant>
    </vt:vector>
  </HeadingPairs>
  <TitlesOfParts>
    <vt:vector size="178" baseType="lpstr">
      <vt:lpstr>HelveticaNeueLTCom</vt:lpstr>
      <vt:lpstr>Arial</vt:lpstr>
      <vt:lpstr>Barlow</vt:lpstr>
      <vt:lpstr>Calibri</vt:lpstr>
      <vt:lpstr>Source Sans Pro</vt:lpstr>
      <vt:lpstr>Verdana</vt:lpstr>
      <vt:lpstr>Office Theme</vt:lpstr>
      <vt:lpstr>AI in FinTech: Metaverse, Web3, DeFi, NFT,  Financial Services Innovation and Applications </vt:lpstr>
      <vt:lpstr>Syllabus</vt:lpstr>
      <vt:lpstr>Syllabus</vt:lpstr>
      <vt:lpstr>Syllabus</vt:lpstr>
      <vt:lpstr>AI in FinTech:  Metaverse,  Web3, DeFi, NFT,  Financial Services  Innovation and Applications</vt:lpstr>
      <vt:lpstr>AI  in  FinTech</vt:lpstr>
      <vt:lpstr>FinTech ABCD</vt:lpstr>
      <vt:lpstr>Decentralized Finance (DeFi) Block Chain Financial Technology</vt:lpstr>
      <vt:lpstr>Artificial Intelligence  (AI) </vt:lpstr>
      <vt:lpstr>AI, Big Data, Cloud Computing Evolution of Decision Support, Business Intelligence, and Analytics</vt:lpstr>
      <vt:lpstr>AI, ML, DL</vt:lpstr>
      <vt:lpstr>AI, ML, NN, DL</vt:lpstr>
      <vt:lpstr>AI and Big Data Analytics (BDA)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FinTech</vt:lpstr>
      <vt:lpstr>Financial Technology FinTech</vt:lpstr>
      <vt:lpstr>Financial Technology</vt:lpstr>
      <vt:lpstr>Financial Services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Payment</vt:lpstr>
      <vt:lpstr> FinTech: Insurance</vt:lpstr>
      <vt:lpstr> FinTech: Deposits &amp; Lending</vt:lpstr>
      <vt:lpstr> FinTech: Capital Raising</vt:lpstr>
      <vt:lpstr> FinTech: Investment Management</vt:lpstr>
      <vt:lpstr> FinTech: Market Provisioning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Financial time series forecasting with deep learning: Topic-model heatmap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Deep learning for financial applications: Classification (buy–sell signal, or trend detection) based algo-trading models</vt:lpstr>
      <vt:lpstr>Deep learning for financial applications: Stand-alone and/or other algorithmic models</vt:lpstr>
      <vt:lpstr>Deep learning for financial applications: Credit scoring or classification studies</vt:lpstr>
      <vt:lpstr>Deep learning for financial applications: Financial distress, bankruptcy, bank risk, mortgage risk, crisis forecasting studies.</vt:lpstr>
      <vt:lpstr>Deep learning for financial applications: Fraud detection studies</vt:lpstr>
      <vt:lpstr>Deep learning for financial applications: Portfolio management studies</vt:lpstr>
      <vt:lpstr>Deep learning for financial applications: Asset pricing and derivatives market studies</vt:lpstr>
      <vt:lpstr>Deep learning for financial applications: Cryptocurrency and blockchain studies</vt:lpstr>
      <vt:lpstr>Deep learning for financial applications: Financial sentiment studies coupled with text mining for forecasting</vt:lpstr>
      <vt:lpstr>Deep learning for financial applications: Text mining studies without sentiment analysis for forecasting</vt:lpstr>
      <vt:lpstr>Deep learning for financial applications: Text mining studies without sentiment analysis for forecasting</vt:lpstr>
      <vt:lpstr>Deep learning for financial applications: Financial sentiment studies coupled with text mining without forecasting</vt:lpstr>
      <vt:lpstr>Deep learning for financial applications: Other text mining studies</vt:lpstr>
      <vt:lpstr>Deep learning for financial applications: Other theoretical or conceptual studies</vt:lpstr>
      <vt:lpstr>Deep learning for financial applications: Other financial applications</vt:lpstr>
      <vt:lpstr>Stock price forecasting using only  raw time series data</vt:lpstr>
      <vt:lpstr>Stock price forecasting using various data</vt:lpstr>
      <vt:lpstr>Stock Market Movement Forecast: Phases of the stock market modeling</vt:lpstr>
      <vt:lpstr>Modelling Strategy to Forecast Carbon Emissions with AI</vt:lpstr>
      <vt:lpstr>The Research Framework Do clean energy indices outperform using contrarian strategies</vt:lpstr>
      <vt:lpstr>Artificial Intelligence for Sustainable Finance</vt:lpstr>
      <vt:lpstr>Metaverse Web3 DeFi NFT</vt:lpstr>
      <vt:lpstr>Metaverse Development  from 1991 to 2021</vt:lpstr>
      <vt:lpstr>Web3: Decentralized Web Internet Evolution</vt:lpstr>
      <vt:lpstr>Metaverse Economy</vt:lpstr>
      <vt:lpstr>Blockchain in the Metaverse</vt:lpstr>
      <vt:lpstr>Blockchain  for Key Enabling Technologies of the Metaverse</vt:lpstr>
      <vt:lpstr>Seven Layers of a Metaverse Platform</vt:lpstr>
      <vt:lpstr>Layered Architecture of Blockchain</vt:lpstr>
      <vt:lpstr>Primary Technical Aspects in the Metaverse AI with ML algorithms and DL architectures  is advancing the user experience in the virtual world</vt:lpstr>
      <vt:lpstr>Fusion of AI and Blockchain in Metaverse</vt:lpstr>
      <vt:lpstr>DeAI:  Synthesizing On-device AI, Edge AI, and Cloud AI</vt:lpstr>
      <vt:lpstr>Smart Virtuality-Reality Metaverse Ecosystem: Metasynthesizing DeAI, Metaverse, Blockchain, Web3</vt:lpstr>
      <vt:lpstr>The difference between AR, MR, and VR  under the umbrella of XR</vt:lpstr>
      <vt:lpstr>Computer vision in the metaverse  with scene understanding, object detection, and human action/activity recognition</vt:lpstr>
      <vt:lpstr>A Blockchain-based IoT Framework  with ML to enhance security and privacy</vt:lpstr>
      <vt:lpstr>5G and beyond for Metaverse Services AI with ML algorithms and DL models contribute in multi-level tasks</vt:lpstr>
      <vt:lpstr>A Data-Driven Digital Twin Architecture  for intelligent healthcare systems using ML to process raw data of IoMedicalThings devices</vt:lpstr>
      <vt:lpstr>Brain-Machine Interfaces (BMIs) for processing neural signals and responding neural stimulations</vt:lpstr>
      <vt:lpstr>AI for the Metaverse</vt:lpstr>
      <vt:lpstr>AI for the Metaverse in the Application Aspects healthcare, manufacturing, smart cities, gaming  E-commerce, human resources, real estate, and DeFi</vt:lpstr>
      <vt:lpstr>Conversational AI  to deliver contextual and personal experience to users</vt:lpstr>
      <vt:lpstr>Blockchain-Registered:  Crypto, Collectables, and Art. </vt:lpstr>
      <vt:lpstr>Combination of Web3 with other Technologies</vt:lpstr>
      <vt:lpstr>Decentralized Finance  (DeFi) Block Chain FinTech</vt:lpstr>
      <vt:lpstr>Decentralized Finance (DeFi)</vt:lpstr>
      <vt:lpstr>Traditional Finance Centralized Finance (CeFi)</vt:lpstr>
      <vt:lpstr>DeFi vs. CeFi</vt:lpstr>
      <vt:lpstr>(DeFi)  Decentralized Applications (Dapps)</vt:lpstr>
      <vt:lpstr>The Internet of Assets</vt:lpstr>
      <vt:lpstr>Non-Fungible Tokens (NFT)</vt:lpstr>
      <vt:lpstr>Financial Stability Challenges</vt:lpstr>
      <vt:lpstr>Financial Services</vt:lpstr>
      <vt:lpstr>Technology Innovation</vt:lpstr>
      <vt:lpstr>FinTech Innovation FinTech high-level classification</vt:lpstr>
      <vt:lpstr>Technology-driven  Financial Industry Development</vt:lpstr>
      <vt:lpstr>FinBrain: when Finance meets AI 2.0 (Zheng et al., 2019)</vt:lpstr>
      <vt:lpstr>AI 2.0</vt:lpstr>
      <vt:lpstr>Technology-driven  Financial Industry Development</vt:lpstr>
      <vt:lpstr>Artificial Intelligence in the Financial Markets</vt:lpstr>
      <vt:lpstr>AI in Managerial Blind Spots:  Unknown Knowns and Unknown Unknowns</vt:lpstr>
      <vt:lpstr>Green Finance  and  Sustainable Finance </vt:lpstr>
      <vt:lpstr>Evolution of Sustainable Finance Research</vt:lpstr>
      <vt:lpstr>AI for  Environmental,  Social, and  Governance (AI4ESG)</vt:lpstr>
      <vt:lpstr>AI for  Social Good (AI4SG)</vt:lpstr>
      <vt:lpstr>Sustainability SDGs CSR ESG</vt:lpstr>
      <vt:lpstr>Sustainable Development Goals (SDGs)</vt:lpstr>
      <vt:lpstr>Sustainable Development Goals (SDGs) and 5P</vt:lpstr>
      <vt:lpstr>Green Finance Generic term  implying use or diversion  of financial resources  to deploy and support projects  with long term positive impact  on the environment</vt:lpstr>
      <vt:lpstr>Sustainable Finance Finances  deployed in support of projects  that ensure just, sustainable and inclusive growth  or attainment of one or more  sustainable development goals</vt:lpstr>
      <vt:lpstr>Carbon Finance</vt:lpstr>
      <vt:lpstr>Climate Finance</vt:lpstr>
      <vt:lpstr>ESG Investing</vt:lpstr>
      <vt:lpstr>Impact Investing</vt:lpstr>
      <vt:lpstr>Dynamic Trends of Green Finance and Energy Policy</vt:lpstr>
      <vt:lpstr>ESG: Environmental Social Governance</vt:lpstr>
      <vt:lpstr>CSR: Corporate Social Responsibility</vt:lpstr>
      <vt:lpstr>ESG to 17 SDGs</vt:lpstr>
      <vt:lpstr>ESG to 17 SDGs</vt:lpstr>
      <vt:lpstr>Generative AI  for  ESG Applications</vt:lpstr>
      <vt:lpstr>AI and Sustainability Development Goals (SDGs)</vt:lpstr>
      <vt:lpstr>AI  for Sustainability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ESG Reporting Software: Emitwise</vt:lpstr>
      <vt:lpstr>ESG Reporting Software: Workiva ESG</vt:lpstr>
      <vt:lpstr>AI for  Social Good (AI4SG)</vt:lpstr>
      <vt:lpstr>AI for Social Good (AI4SG) AI for Sustainable Development AI4SG 10 Guidelines</vt:lpstr>
      <vt:lpstr>AI4SG 10 Guidelines AI Technology (G1, G2, G3)</vt:lpstr>
      <vt:lpstr>AI4SG 10 Guidelines Applications (G4, G5, G6, G7, G8)</vt:lpstr>
      <vt:lpstr>AI4SG 10 Guidelines Data Handling (G9, G10)</vt:lpstr>
      <vt:lpstr>AI for Social Good (AI4SG) Domains and Techniques</vt:lpstr>
      <vt:lpstr>NLP for Social Good (NLP4SG)</vt:lpstr>
      <vt:lpstr>NLP for Social Good (NLP4SG) Visualization</vt:lpstr>
      <vt:lpstr>Innovation</vt:lpstr>
      <vt:lpstr>Innovation: a new idea, method, or device</vt:lpstr>
      <vt:lpstr>Innovation: something new</vt:lpstr>
      <vt:lpstr>Novelty : something new or unusual    the novelty of a self-driving car</vt:lpstr>
      <vt:lpstr>Creativity is not a new Idea.  Creativity is  an old belief  you leave behind</vt:lpstr>
      <vt:lpstr>FinTechs as Service Innovators: Analysing Components of Innovation</vt:lpstr>
      <vt:lpstr>Innovation “a process of  searching and recombining  existing knowledge elements”</vt:lpstr>
      <vt:lpstr>Search and recombination process to innovate:  A review of the empirical evidence and a research agenda</vt:lpstr>
      <vt:lpstr>Innovation Research  in  Economics,  Sociology and Technology Management</vt:lpstr>
      <vt:lpstr>Innovation Research in Economics, Sociology and Technology Management</vt:lpstr>
      <vt:lpstr> Business,  Innovation,  and  Knowledge  Ecosystems</vt:lpstr>
      <vt:lpstr> Business, Innovation, and Knowledge Ecosystems</vt:lpstr>
      <vt:lpstr>Innovation Ecosystems Characteristics</vt:lpstr>
      <vt:lpstr>Diffusion of Innovation Theory (DOI) </vt:lpstr>
      <vt:lpstr>Innovation (Diffusion of Innovation)</vt:lpstr>
      <vt:lpstr>Diffusion of Innovation</vt:lpstr>
      <vt:lpstr>Innovation Adoption Process</vt:lpstr>
      <vt:lpstr>Innovation Adoption Process</vt:lpstr>
      <vt:lpstr>Innovation Adoption Process</vt:lpstr>
      <vt:lpstr>Innovation Adoption Process</vt:lpstr>
      <vt:lpstr>Innovation Adoption Process</vt:lpstr>
      <vt:lpstr>FinTech Innovation FinTech high-level classification</vt:lpstr>
      <vt:lpstr>Financial Technology (Fintech) Categories</vt:lpstr>
      <vt:lpstr>The Quant Finance PyData Stack</vt:lpstr>
      <vt:lpstr>PowerPoint Presentation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 DAY</cp:lastModifiedBy>
  <cp:revision>1307</cp:revision>
  <cp:lastPrinted>2020-12-23T14:44:17Z</cp:lastPrinted>
  <dcterms:created xsi:type="dcterms:W3CDTF">2019-09-12T03:09:52Z</dcterms:created>
  <dcterms:modified xsi:type="dcterms:W3CDTF">2023-09-18T22:56:50Z</dcterms:modified>
  <cp:category/>
</cp:coreProperties>
</file>