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6"/>
  </p:notesMasterIdLst>
  <p:sldIdLst>
    <p:sldId id="3462" r:id="rId2"/>
    <p:sldId id="3786" r:id="rId3"/>
    <p:sldId id="3787" r:id="rId4"/>
    <p:sldId id="3788" r:id="rId5"/>
    <p:sldId id="3933" r:id="rId6"/>
    <p:sldId id="3932" r:id="rId7"/>
    <p:sldId id="3903" r:id="rId8"/>
    <p:sldId id="3507" r:id="rId9"/>
    <p:sldId id="3505" r:id="rId10"/>
    <p:sldId id="3506" r:id="rId11"/>
    <p:sldId id="3508" r:id="rId12"/>
    <p:sldId id="2951" r:id="rId13"/>
    <p:sldId id="1745" r:id="rId14"/>
    <p:sldId id="1742" r:id="rId15"/>
    <p:sldId id="1746" r:id="rId16"/>
    <p:sldId id="1744" r:id="rId17"/>
    <p:sldId id="3510" r:id="rId18"/>
    <p:sldId id="3511" r:id="rId19"/>
    <p:sldId id="3512" r:id="rId20"/>
    <p:sldId id="3514" r:id="rId21"/>
    <p:sldId id="3515" r:id="rId22"/>
    <p:sldId id="3516" r:id="rId23"/>
    <p:sldId id="3517" r:id="rId24"/>
    <p:sldId id="3518" r:id="rId25"/>
    <p:sldId id="3520" r:id="rId26"/>
    <p:sldId id="3522" r:id="rId27"/>
    <p:sldId id="3523" r:id="rId28"/>
    <p:sldId id="3525" r:id="rId29"/>
    <p:sldId id="3526" r:id="rId30"/>
    <p:sldId id="3530" r:id="rId31"/>
    <p:sldId id="3531" r:id="rId32"/>
    <p:sldId id="3529" r:id="rId33"/>
    <p:sldId id="2956" r:id="rId34"/>
    <p:sldId id="2952" r:id="rId35"/>
    <p:sldId id="3532" r:id="rId36"/>
    <p:sldId id="2953" r:id="rId37"/>
    <p:sldId id="3533" r:id="rId38"/>
    <p:sldId id="3904" r:id="rId39"/>
    <p:sldId id="3905" r:id="rId40"/>
    <p:sldId id="3906" r:id="rId41"/>
    <p:sldId id="3907" r:id="rId42"/>
    <p:sldId id="3908" r:id="rId43"/>
    <p:sldId id="3909" r:id="rId44"/>
    <p:sldId id="3910" r:id="rId45"/>
    <p:sldId id="3537" r:id="rId46"/>
    <p:sldId id="3535" r:id="rId47"/>
    <p:sldId id="3536" r:id="rId48"/>
    <p:sldId id="3538" r:id="rId49"/>
    <p:sldId id="3541" r:id="rId50"/>
    <p:sldId id="3539" r:id="rId51"/>
    <p:sldId id="3540" r:id="rId52"/>
    <p:sldId id="3534" r:id="rId53"/>
    <p:sldId id="3911" r:id="rId54"/>
    <p:sldId id="3542" r:id="rId55"/>
    <p:sldId id="3543" r:id="rId56"/>
    <p:sldId id="3912" r:id="rId57"/>
    <p:sldId id="3545" r:id="rId58"/>
    <p:sldId id="2996" r:id="rId59"/>
    <p:sldId id="2997" r:id="rId60"/>
    <p:sldId id="2998" r:id="rId61"/>
    <p:sldId id="2999" r:id="rId62"/>
    <p:sldId id="3000" r:id="rId63"/>
    <p:sldId id="3544" r:id="rId64"/>
    <p:sldId id="3914" r:id="rId65"/>
    <p:sldId id="3915" r:id="rId66"/>
    <p:sldId id="3916" r:id="rId67"/>
    <p:sldId id="3917" r:id="rId68"/>
    <p:sldId id="3918" r:id="rId69"/>
    <p:sldId id="3561" r:id="rId70"/>
    <p:sldId id="3562" r:id="rId71"/>
    <p:sldId id="3563" r:id="rId72"/>
    <p:sldId id="3548" r:id="rId73"/>
    <p:sldId id="3564" r:id="rId74"/>
    <p:sldId id="3565" r:id="rId75"/>
    <p:sldId id="3555" r:id="rId76"/>
    <p:sldId id="3925" r:id="rId77"/>
    <p:sldId id="3924" r:id="rId78"/>
    <p:sldId id="3921" r:id="rId79"/>
    <p:sldId id="3922" r:id="rId80"/>
    <p:sldId id="3923" r:id="rId81"/>
    <p:sldId id="3935" r:id="rId82"/>
    <p:sldId id="3937" r:id="rId83"/>
    <p:sldId id="3936" r:id="rId84"/>
    <p:sldId id="3938" r:id="rId85"/>
    <p:sldId id="3558" r:id="rId86"/>
    <p:sldId id="3577" r:id="rId87"/>
    <p:sldId id="3579" r:id="rId88"/>
    <p:sldId id="3580" r:id="rId89"/>
    <p:sldId id="3581" r:id="rId90"/>
    <p:sldId id="3582" r:id="rId91"/>
    <p:sldId id="3583" r:id="rId92"/>
    <p:sldId id="3584" r:id="rId93"/>
    <p:sldId id="3566" r:id="rId94"/>
    <p:sldId id="3585" r:id="rId95"/>
    <p:sldId id="3586" r:id="rId96"/>
    <p:sldId id="3587" r:id="rId97"/>
    <p:sldId id="3588" r:id="rId98"/>
    <p:sldId id="3589" r:id="rId99"/>
    <p:sldId id="3557" r:id="rId100"/>
    <p:sldId id="3590" r:id="rId101"/>
    <p:sldId id="3591" r:id="rId102"/>
    <p:sldId id="3592" r:id="rId103"/>
    <p:sldId id="3578" r:id="rId104"/>
    <p:sldId id="3593" r:id="rId105"/>
    <p:sldId id="3594" r:id="rId106"/>
    <p:sldId id="3595" r:id="rId107"/>
    <p:sldId id="3597" r:id="rId108"/>
    <p:sldId id="3600" r:id="rId109"/>
    <p:sldId id="3598" r:id="rId110"/>
    <p:sldId id="3568" r:id="rId111"/>
    <p:sldId id="3926" r:id="rId112"/>
    <p:sldId id="3927" r:id="rId113"/>
    <p:sldId id="3928" r:id="rId114"/>
    <p:sldId id="3929" r:id="rId115"/>
    <p:sldId id="3919" r:id="rId116"/>
    <p:sldId id="3570" r:id="rId117"/>
    <p:sldId id="3920" r:id="rId118"/>
    <p:sldId id="3573" r:id="rId119"/>
    <p:sldId id="3572" r:id="rId120"/>
    <p:sldId id="3574" r:id="rId121"/>
    <p:sldId id="3575" r:id="rId122"/>
    <p:sldId id="3576" r:id="rId123"/>
    <p:sldId id="3569" r:id="rId124"/>
    <p:sldId id="3930" r:id="rId1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A00"/>
    <a:srgbClr val="E2F0D9"/>
    <a:srgbClr val="FFD579"/>
    <a:srgbClr val="A9D18E"/>
    <a:srgbClr val="D883FF"/>
    <a:srgbClr val="FF8AD8"/>
    <a:srgbClr val="FF2600"/>
    <a:srgbClr val="FF7E79"/>
    <a:srgbClr val="C00000"/>
    <a:srgbClr val="F8CB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76"/>
    <p:restoredTop sz="89217"/>
  </p:normalViewPr>
  <p:slideViewPr>
    <p:cSldViewPr snapToGrid="0" snapToObjects="1">
      <p:cViewPr varScale="1">
        <p:scale>
          <a:sx n="94" d="100"/>
          <a:sy n="94" d="100"/>
        </p:scale>
        <p:origin x="232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theme" Target="theme/theme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tableStyles" Target="tableStyle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5A3957-4C3A-0949-A668-E5B432EFB7B5}" type="datetimeFigureOut">
              <a:rPr lang="en-US" smtClean="0"/>
              <a:t>10/24/23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13BE1D-9CA5-194E-A79F-6FE8485E6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165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9036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4286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31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31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0418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7094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5813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7733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4627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13BE1D-9CA5-194E-A79F-6FE8485E6EFE}" type="slidenum">
              <a:rPr lang="en-US" smtClean="0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166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DCC4B-04C0-E345-9135-AF2AAC1F6D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97307F-E82F-6C41-94D7-0B918F0307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3F9956-9324-FB4E-AEF2-D9D738D02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B3FA3-22CF-D24E-9257-B4BAD3401880}" type="datetime1">
              <a:rPr lang="en-US" smtClean="0"/>
              <a:t>10/24/23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2AD58-8C94-5746-A2CF-4E8B65CDE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2A6D2F-B142-C34E-B53B-8319FC5621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965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46172-8336-0A40-B4C3-4D8A5C93F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E20883-F177-154D-8E05-CA7696CC36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D4DA9-1F29-B84E-80DC-389667922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39A0E-6D67-224D-9CFD-01A351FD6A9C}" type="datetime1">
              <a:rPr lang="en-US" smtClean="0"/>
              <a:t>10/24/23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5BD03-736F-184E-8D7C-026EFBAE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FAE6B7-5864-5F49-A039-0A08BCD12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193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38E1BA-4517-8F4C-BECF-2D4D4F9475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935B11-57DD-6647-A778-87C8BED79B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55C4B8-A561-E841-8C61-AA17720C8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E26E0-5B06-6D4B-BE9C-55EAEC63A6AC}" type="datetime1">
              <a:rPr lang="en-US" smtClean="0"/>
              <a:t>10/24/23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37148-7E46-1642-856B-2C5035058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49ADD-0B1A-2C4D-963C-BCAD6CA8E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296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BE4ED-5B09-6A4A-B804-3F95E7CDB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325563"/>
          </a:xfr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4800" b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C68D9A-CD57-CE49-8834-30E3992BC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615044"/>
            <a:ext cx="11222181" cy="4738255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32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8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4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 sz="2000"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defRPr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18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C9C6CC-B570-4F45-86AC-540D1BEBC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267" y="6460525"/>
            <a:ext cx="2743200" cy="365125"/>
          </a:xfrm>
        </p:spPr>
        <p:txBody>
          <a:bodyPr/>
          <a:lstStyle/>
          <a:p>
            <a:fld id="{3AF6F8BD-BCC6-7D43-A79E-885049D004FB}" type="datetime1">
              <a:rPr lang="en-US" smtClean="0"/>
              <a:t>10/24/23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D60589-8BB0-5240-B769-F0C1B0E4F3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7209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6F5F2-9431-DB42-A29F-B6D0844B8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59797" y="6562244"/>
            <a:ext cx="960699" cy="239655"/>
          </a:xfrm>
        </p:spPr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640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A8BE4-B9DB-8B46-BE99-ED3CD2034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DFA206-4434-6C49-93D6-8FB3309A09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96590A-DE44-944F-A5EE-1F6F42A06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2B91CB-B2E0-BC45-A47A-800ECE7C338D}" type="datetime1">
              <a:rPr lang="en-US" smtClean="0"/>
              <a:t>10/24/23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59D8B-60E1-EF4B-98C5-B7F4C2B7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EB3723-86B1-B349-9F2F-09C62F85E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358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65C9C-EC45-E046-A3D4-2894A3040F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2FDE4-30E7-4649-822C-2D4099F6B0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DCFADF-67B0-0644-8361-4420EA3D40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BDBED8-2B40-EA47-A7D2-0AA3D29F0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F5BBA4-D3DD-E64D-B22D-26AB1DAC96C8}" type="datetime1">
              <a:rPr lang="en-US" smtClean="0"/>
              <a:t>10/24/23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8B1922-CDFB-504A-97B2-40E4B4D8AC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CEE245-AF96-D849-A4E3-6D346AFC5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35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2ECE3-9FE9-2549-980A-462110ABE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1AEA5C-9D0D-8540-A802-044357BA9A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E4DC00-D8DE-A24F-A23A-E81A91EDE3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DFDA34-08D1-8B4A-A358-1EB1A2A082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9C2EC87-22D6-044E-A89A-063D1D3ED3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721565-F153-184B-8089-F20E5C8BE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08BD54-CFAB-9A4A-A893-D1FFE0B82A24}" type="datetime1">
              <a:rPr lang="en-US" smtClean="0"/>
              <a:t>10/24/23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4E93DEC-A740-CB4B-9590-8DF2B9765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17F901-E097-5540-B08C-3E642445C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006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9EC7A-C47E-9946-9B90-160BDE67B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48236E-5C25-094A-990A-B390F559E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7865FB-1085-8649-9C39-7DD624120DB2}" type="datetime1">
              <a:rPr lang="en-US" smtClean="0"/>
              <a:t>10/24/23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FB224D-7B77-F246-86B4-B234C2E94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1347A5-4489-DF44-9AA3-B64959E2C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330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D6F886-4BA7-0040-8ACE-5C7FAE557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09962-BA7E-D649-BE8D-7B231E22E385}" type="datetime1">
              <a:rPr lang="en-US" smtClean="0"/>
              <a:t>10/24/23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7D98E3-0A3F-0448-8AA0-D38E4BFA1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35C1BB-88EF-9448-8DE7-F4A5DABE9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457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6DE33-7AE5-8543-AF89-B5653C781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9E98C8-7EDE-CE4D-A528-970586C98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9EB3E7-F144-F641-B54D-3EB47B8E72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F0B833-546C-6148-B1FA-57BC3099BA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A777E-FE95-3E40-9E3A-837DD39FEE15}" type="datetime1">
              <a:rPr lang="en-US" smtClean="0"/>
              <a:t>10/24/23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4FA3FB-D1B1-0746-848E-1BEF540F2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DA8433-197A-2142-8CEE-EF06B5D6F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703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F806E-8191-AF49-8CB3-41DE28791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DE83BE-7594-C041-A25D-3B73D4218E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88B594-88B6-6149-B1FD-74BAD06D93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AC2BA2-1BA6-C449-A364-D072C486C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262F62-C870-1A46-B89C-F9319BBEAAC6}" type="datetime1">
              <a:rPr lang="en-US" smtClean="0"/>
              <a:t>10/24/23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635E02-B667-C745-939D-5B704920F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628B53-7F35-524C-B44E-89322CDF9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828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8214AE-FC9D-504C-9A5B-0B18C04B9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A25B55-C874-BC45-9CCA-C277E871D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61020D-CF91-734E-B3D3-51E961C971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277300-BA5E-404D-9C5C-6790A31E4A9D}" type="datetime1">
              <a:rPr lang="en-US" smtClean="0"/>
              <a:t>10/24/23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2CA18-9323-ED4D-9C5F-8CE6AE0631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D4A42-A60C-0741-81C2-92B55CA94A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50931" y="6481000"/>
            <a:ext cx="1005444" cy="3444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6FF71F-CF6A-4C46-8F9B-61D49EEA70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991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>
              <a:lumMod val="75000"/>
            </a:schemeClr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hyperlink" Target="http://www.mis.ntpu.edu.tw/en/" TargetMode="External"/><Relationship Id="rId7" Type="http://schemas.openxmlformats.org/officeDocument/2006/relationships/image" Target="../media/image1.jpeg"/><Relationship Id="rId12" Type="http://schemas.openxmlformats.org/officeDocument/2006/relationships/image" Target="../media/image6.jpeg"/><Relationship Id="rId2" Type="http://schemas.openxmlformats.org/officeDocument/2006/relationships/hyperlink" Target="https://web.ntpu.edu.tw/~myday/" TargetMode="External"/><Relationship Id="rId16" Type="http://schemas.openxmlformats.org/officeDocument/2006/relationships/hyperlink" Target="https://meet.google.com/paj-zhhj-mya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eb.ntpu.edu.tw/~myday" TargetMode="External"/><Relationship Id="rId11" Type="http://schemas.openxmlformats.org/officeDocument/2006/relationships/image" Target="../media/image5.png"/><Relationship Id="rId5" Type="http://schemas.openxmlformats.org/officeDocument/2006/relationships/hyperlink" Target="http://mail.im.tku.edu.tw/~myday/" TargetMode="External"/><Relationship Id="rId15" Type="http://schemas.openxmlformats.org/officeDocument/2006/relationships/image" Target="../media/image9.png"/><Relationship Id="rId10" Type="http://schemas.openxmlformats.org/officeDocument/2006/relationships/image" Target="../media/image4.png"/><Relationship Id="rId4" Type="http://schemas.openxmlformats.org/officeDocument/2006/relationships/hyperlink" Target="https://www.ntpu.edu.tw/" TargetMode="External"/><Relationship Id="rId9" Type="http://schemas.openxmlformats.org/officeDocument/2006/relationships/image" Target="../media/image3.png"/><Relationship Id="rId14" Type="http://schemas.openxmlformats.org/officeDocument/2006/relationships/image" Target="../media/image8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Artificial-Intelligence-Finance-Python-Based-Guide/dp/1492055433" TargetMode="External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yhilpisch/aiif/tree/main/code" TargetMode="Externa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hyperlink" Target="https://github.com/yhilpisch/aiif/tree/main/cod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FEG6DnGvwfUbeo4zJ1zTunjMqf2RkCrT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hyperlink" Target="https://tinyurl.com/imtkupython101" TargetMode="External"/><Relationship Id="rId4" Type="http://schemas.openxmlformats.org/officeDocument/2006/relationships/hyperlink" Target="https://tinyurl.com/aintpupython101" TargetMode="Externa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hyperlink" Target="https://tinyurl.com/imtkupython101" TargetMode="Externa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hyperlink" Target="https://tinyurl.com/imtkupython101" TargetMode="Externa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hyperlink" Target="https://tinyurl.com/imtkupython101" TargetMode="Externa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hyperlink" Target="https://tinyurl.com/imtkupython101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hyperlink" Target="https://tinyurl.com/imtkupython101" TargetMode="Externa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hyperlink" Target="https://tinyurl.com/imtkupython101" TargetMode="Externa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hyperlink" Target="https://tinyurl.com/imtkupython101" TargetMode="Externa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hyperlink" Target="https://github.com/yhilpisch/aiif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5qbMhXXq0vI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aintpupython101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inyurl.com/imtkupython101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FEG6DnGvwfUbeo4zJ1zTunjMqf2RkCrT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tinyurl.com/imtkupython101" TargetMode="External"/><Relationship Id="rId4" Type="http://schemas.openxmlformats.org/officeDocument/2006/relationships/hyperlink" Target="https://tinyurl.com/aintpupython101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scholar.google.com.tw/citations?user=JPi34mwAAAAJ&amp;hl=en&amp;oi=sra" TargetMode="External"/><Relationship Id="rId2" Type="http://schemas.openxmlformats.org/officeDocument/2006/relationships/hyperlink" Target="https://onlinelibrary.wiley.com/doi/abs/10.1111/j.1540-6261.1964.tb02865.x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cholar.google.com.tw/scholar?cluster=4740809876112584442&amp;hl=en&amp;as_sdt=0,5" TargetMode="External"/><Relationship Id="rId5" Type="http://schemas.openxmlformats.org/officeDocument/2006/relationships/hyperlink" Target="https://scholar.google.com.tw/scholar?q=related:-q5a5Xa9ykEJ:scholar.google.com/&amp;scioq=Sharpe,+W.+F.+(1964).+Capital+asset+prices:+A+theory+of+market+equilibrium+under+conditions+of+risk.+The+journal+of+finance,+19(3),+425-442.&amp;hl=en&amp;as_sdt=0,5" TargetMode="External"/><Relationship Id="rId4" Type="http://schemas.openxmlformats.org/officeDocument/2006/relationships/hyperlink" Target="https://scholar.google.com.tw/scholar?cites=4740809876112584442&amp;as_sdt=2005&amp;sciodt=0,5&amp;hl=en" TargetMode="Externa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inyurl.com/imtkupython101" TargetMode="External"/><Relationship Id="rId5" Type="http://schemas.openxmlformats.org/officeDocument/2006/relationships/hyperlink" Target="https://tinyurl.com/aintpupython101" TargetMode="External"/><Relationship Id="rId4" Type="http://schemas.openxmlformats.org/officeDocument/2006/relationships/hyperlink" Target="https://colab.research.google.com/drive/1FEG6DnGvwfUbeo4zJ1zTunjMqf2RkCrT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colab.research.google.com/drive/1FEG6DnGvwfUbeo4zJ1zTunjMqf2RkCrT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hyperlink" Target="https://tinyurl.com/imtkupython101" TargetMode="External"/><Relationship Id="rId4" Type="http://schemas.openxmlformats.org/officeDocument/2006/relationships/hyperlink" Target="https://tinyurl.com/aintpupython101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hyperlink" Target="https://colab.research.google.com/drive/1FEG6DnGvwfUbeo4zJ1zTunjMqf2RkCrT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tinyurl.com/imtkupython101" TargetMode="External"/><Relationship Id="rId4" Type="http://schemas.openxmlformats.org/officeDocument/2006/relationships/hyperlink" Target="https://tinyurl.com/aintpupython101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hyperlink" Target="https://colab.research.google.com/drive/1FEG6DnGvwfUbeo4zJ1zTunjMqf2RkCrT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tinyurl.com/imtkupython101" TargetMode="External"/><Relationship Id="rId4" Type="http://schemas.openxmlformats.org/officeDocument/2006/relationships/hyperlink" Target="https://tinyurl.com/aintpupython101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hyperlink" Target="https://colab.research.google.com/drive/1FEG6DnGvwfUbeo4zJ1zTunjMqf2RkCrT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tinyurl.com/imtkupython101" TargetMode="External"/><Relationship Id="rId4" Type="http://schemas.openxmlformats.org/officeDocument/2006/relationships/hyperlink" Target="https://tinyurl.com/aintpupython101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hyperlink" Target="https://colab.research.google.com/drive/1FEG6DnGvwfUbeo4zJ1zTunjMqf2RkCrT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tinyurl.com/imtkupython101" TargetMode="External"/><Relationship Id="rId4" Type="http://schemas.openxmlformats.org/officeDocument/2006/relationships/hyperlink" Target="https://tinyurl.com/aintpupython101" TargetMode="Externa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hyperlink" Target="https://colab.research.google.com/drive/1FEG6DnGvwfUbeo4zJ1zTunjMqf2RkCrT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tinyurl.com/imtkupython101" TargetMode="External"/><Relationship Id="rId4" Type="http://schemas.openxmlformats.org/officeDocument/2006/relationships/hyperlink" Target="https://tinyurl.com/aintpupython101" TargetMode="Externa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finance.yahoo.com/world-indices/" TargetMode="Externa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oingecko.com/en/api" TargetMode="Externa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carboncredits.com/carbon-prices-today/" TargetMode="Externa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s://tradingeconomics.com/commodity/carbon" TargetMode="Externa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s://carbonpricingdashboard.worldbank.org/carbon_crediting" TargetMode="Externa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AF739AE-61B3-9644-82E1-CFFEDC0664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1867" y="105238"/>
            <a:ext cx="9293027" cy="58805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zh-TW" sz="3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Artificial Intelligence in Finance and Quantitative Analysis</a:t>
            </a:r>
            <a:endParaRPr lang="en-US" sz="3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9ED901-FEBB-2F45-A237-0DFFB7BB4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5D6FF71F-CF6A-4C46-8F9B-61D49EEA70E3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22C2EBB-D9C1-D646-BE1E-780D746DC521}"/>
              </a:ext>
            </a:extLst>
          </p:cNvPr>
          <p:cNvSpPr txBox="1">
            <a:spLocks/>
          </p:cNvSpPr>
          <p:nvPr/>
        </p:nvSpPr>
        <p:spPr>
          <a:xfrm>
            <a:off x="1875514" y="4699887"/>
            <a:ext cx="8440972" cy="1916740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altLang="zh-TW" sz="14400" dirty="0">
                <a:solidFill>
                  <a:srgbClr val="898989"/>
                </a:solidFill>
                <a:cs typeface="Calibri" panose="020F0502020204030204" pitchFamily="34" charset="0"/>
                <a:hlinkClick r:id="rId2"/>
              </a:rPr>
              <a:t>Min-Yuh Day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r>
              <a:rPr lang="en-US" altLang="zh-TW" sz="14400" dirty="0" err="1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Ph.D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, </a:t>
            </a:r>
            <a:b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</a:b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Associate</a:t>
            </a:r>
            <a:r>
              <a:rPr lang="zh-TW" altLang="en-US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 </a:t>
            </a:r>
            <a:r>
              <a:rPr lang="en-US" altLang="zh-TW" sz="14400" dirty="0">
                <a:solidFill>
                  <a:schemeClr val="accent1"/>
                </a:solidFill>
                <a:latin typeface="Calibri" panose="020F0502020204030204" pitchFamily="34" charset="0"/>
                <a:ea typeface="標楷體" pitchFamily="65" charset="-120"/>
                <a:cs typeface="Calibri" panose="020F0502020204030204" pitchFamily="34" charset="0"/>
              </a:rPr>
              <a:t>Professor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Institute of Information Management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</a:rPr>
              <a:t>, </a:t>
            </a:r>
            <a:r>
              <a:rPr lang="en-US" sz="80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National Taipei University</a:t>
            </a:r>
            <a:endParaRPr lang="en-US" altLang="zh-TW" sz="8000" dirty="0">
              <a:solidFill>
                <a:srgbClr val="898989"/>
              </a:solidFill>
              <a:latin typeface="Calibri" panose="020F0502020204030204" pitchFamily="34" charset="0"/>
              <a:cs typeface="Calibri" panose="020F0502020204030204" pitchFamily="34" charset="0"/>
              <a:hlinkClick r:id="rId5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sz="4800" b="0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https://web.ntpu.edu.tw/~myday</a:t>
            </a:r>
            <a:endParaRPr lang="en-US" sz="4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 descr="http://mail.tku.edu.tw/myday/images/Myday_Photo.jpg">
            <a:extLst>
              <a:ext uri="{FF2B5EF4-FFF2-40B4-BE49-F238E27FC236}">
                <a16:creationId xmlns:a16="http://schemas.microsoft.com/office/drawing/2014/main" id="{8392620C-E0E7-BD47-A4BD-CD41DE2035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4973" y="4738465"/>
            <a:ext cx="1206269" cy="1493475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A123DF-B5B7-0741-A601-C566754FCAB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9547" y="5320739"/>
            <a:ext cx="421513" cy="5112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554C2F-EE75-1146-9192-B193DB4DD7A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4532" y="5753055"/>
            <a:ext cx="511280" cy="511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E384EC2-A8FB-574F-A3A4-C14C04FDAE7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4727" y="5748361"/>
            <a:ext cx="511280" cy="5112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D576615-D765-F74F-A854-B57D46746B92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194" y="4798351"/>
            <a:ext cx="935665" cy="4219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E53A563-6F2F-4D43-A9CA-738A2637D05A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E914CD-8B6C-2D41-ACC1-7849D3B7E721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2132BE-AEB3-A34C-888A-14B934025607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6105" y="5976255"/>
            <a:ext cx="791692" cy="79169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3DF0C98-61FE-964B-A9AA-9A27B763C0CD}"/>
              </a:ext>
            </a:extLst>
          </p:cNvPr>
          <p:cNvSpPr txBox="1"/>
          <p:nvPr/>
        </p:nvSpPr>
        <p:spPr>
          <a:xfrm>
            <a:off x="3180607" y="3587805"/>
            <a:ext cx="5830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1121AIFQA05</a:t>
            </a:r>
          </a:p>
          <a:p>
            <a:pPr algn="ctr"/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MBA, IM, NTPU (M5276) (Fall 2023)</a:t>
            </a:r>
            <a:b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</a:br>
            <a:r>
              <a:rPr lang="en-US" altLang="zh-TW" sz="16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 Tue 2, 3, 4 (9:10-12:00) (B3F17)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6B0928-98E1-A94A-9E81-B0F0F78D4E86}"/>
              </a:ext>
            </a:extLst>
          </p:cNvPr>
          <p:cNvSpPr txBox="1"/>
          <p:nvPr/>
        </p:nvSpPr>
        <p:spPr>
          <a:xfrm>
            <a:off x="4540332" y="6616627"/>
            <a:ext cx="31113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ea typeface="Heiti TC Medium" pitchFamily="2" charset="-128"/>
                <a:cs typeface="Calibri" panose="020F0502020204030204" pitchFamily="34" charset="0"/>
              </a:rPr>
              <a:t>2023-10-24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EDBB581-E02B-0641-8942-DCE742BF2711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2606" y="3143523"/>
            <a:ext cx="1779394" cy="177939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469D20B-C574-4E4A-9464-E6AC325AD393}"/>
              </a:ext>
            </a:extLst>
          </p:cNvPr>
          <p:cNvSpPr txBox="1"/>
          <p:nvPr/>
        </p:nvSpPr>
        <p:spPr>
          <a:xfrm>
            <a:off x="10471279" y="4775201"/>
            <a:ext cx="158294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0" dirty="0">
                <a:solidFill>
                  <a:schemeClr val="accent1"/>
                </a:solidFill>
                <a:hlinkClick r:id="rId16"/>
              </a:rPr>
              <a:t>https://meet.google.com/paj-zhhj-mya</a:t>
            </a:r>
            <a:endParaRPr lang="en-US" sz="1000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1B3324DF-686A-B489-3155-466000CC3A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2194" y="1146693"/>
            <a:ext cx="11672156" cy="212350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altLang="zh-TW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Finance Theory and </a:t>
            </a:r>
            <a:br>
              <a:rPr lang="en-US" altLang="zh-TW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</a:br>
            <a:r>
              <a:rPr lang="en-US" altLang="zh-TW" dirty="0">
                <a:solidFill>
                  <a:srgbClr val="C00000"/>
                </a:solidFill>
                <a:latin typeface="Calibri" panose="020F0502020204030204" pitchFamily="34" charset="0"/>
                <a:ea typeface="Heiti TC Medium" pitchFamily="2" charset="-128"/>
                <a:cs typeface="Arial" panose="020B0604020202020204" pitchFamily="34" charset="0"/>
              </a:rPr>
              <a:t>Data-Driven Finance</a:t>
            </a:r>
          </a:p>
        </p:txBody>
      </p:sp>
    </p:spTree>
    <p:extLst>
      <p:ext uri="{BB962C8B-B14F-4D97-AF65-F5344CB8AC3E}">
        <p14:creationId xmlns:p14="http://schemas.microsoft.com/office/powerpoint/2010/main" val="1534251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D6981-D2E0-EA41-9CF1-4C8329EB1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Normative Finance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3F5668-B277-A941-B55E-38021F1F51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460666"/>
            <a:ext cx="11222181" cy="4892633"/>
          </a:xfrm>
        </p:spPr>
        <p:txBody>
          <a:bodyPr>
            <a:normAutofit/>
          </a:bodyPr>
          <a:lstStyle/>
          <a:p>
            <a:r>
              <a:rPr lang="en-US" sz="3600" dirty="0"/>
              <a:t>The </a:t>
            </a:r>
            <a:r>
              <a:rPr lang="en-US" sz="3600" dirty="0">
                <a:solidFill>
                  <a:srgbClr val="C00000"/>
                </a:solidFill>
              </a:rPr>
              <a:t>CAPM</a:t>
            </a:r>
            <a:r>
              <a:rPr lang="en-US" sz="3600" dirty="0"/>
              <a:t> is based on many unrealistic assumptions. </a:t>
            </a:r>
          </a:p>
          <a:p>
            <a:pPr lvl="1"/>
            <a:r>
              <a:rPr lang="en-US" sz="3600" dirty="0"/>
              <a:t>The assumption that investors care only about the mean and variance of one-period portfolio returns is extreme. </a:t>
            </a:r>
            <a:br>
              <a:rPr lang="en-US" sz="3600" dirty="0"/>
            </a:br>
            <a:r>
              <a:rPr lang="en-US" sz="3600" dirty="0"/>
              <a:t>(Eugene </a:t>
            </a:r>
            <a:r>
              <a:rPr lang="en-US" sz="3600" dirty="0" err="1"/>
              <a:t>Fama</a:t>
            </a:r>
            <a:r>
              <a:rPr lang="en-US" sz="3600" dirty="0"/>
              <a:t> and Kenneth French, 2004)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5E93D6-5EDE-A14F-94BE-8F0B9C370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37D156-6C62-6D43-84A5-135AF66BB352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26783206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80764"/>
          </a:xfrm>
        </p:spPr>
        <p:txBody>
          <a:bodyPr>
            <a:normAutofit fontScale="90000"/>
          </a:bodyPr>
          <a:lstStyle/>
          <a:p>
            <a:r>
              <a:rPr lang="en-US" dirty="0"/>
              <a:t>Standard normally distributed random numbers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F88F1EC-6D1C-8049-ABA1-B680391E7E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47912" y="1539081"/>
            <a:ext cx="7594600" cy="4521200"/>
          </a:xfrm>
        </p:spPr>
      </p:pic>
    </p:spTree>
    <p:extLst>
      <p:ext uri="{BB962C8B-B14F-4D97-AF65-F5344CB8AC3E}">
        <p14:creationId xmlns:p14="http://schemas.microsoft.com/office/powerpoint/2010/main" val="230932262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403976"/>
          </a:xfrm>
        </p:spPr>
        <p:txBody>
          <a:bodyPr>
            <a:normAutofit fontScale="90000"/>
          </a:bodyPr>
          <a:lstStyle/>
          <a:p>
            <a:r>
              <a:rPr lang="en-US" dirty="0"/>
              <a:t>Distribution with first and second moment of 0.0 and 1.0, respectively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AC638CE-9BC1-CA4D-8DD7-E6167608A6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3462" y="1539081"/>
            <a:ext cx="7683500" cy="4521200"/>
          </a:xfrm>
        </p:spPr>
      </p:pic>
    </p:spTree>
    <p:extLst>
      <p:ext uri="{BB962C8B-B14F-4D97-AF65-F5344CB8AC3E}">
        <p14:creationId xmlns:p14="http://schemas.microsoft.com/office/powerpoint/2010/main" val="266931354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315076"/>
          </a:xfrm>
        </p:spPr>
        <p:txBody>
          <a:bodyPr>
            <a:normAutofit fontScale="90000"/>
          </a:bodyPr>
          <a:lstStyle/>
          <a:p>
            <a:r>
              <a:rPr lang="en-US" dirty="0"/>
              <a:t>Histogram and PDF for standard normally distributed numbers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F7E05DB-86D9-1C4A-A5F1-7A9225A90A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40229" y="1656712"/>
            <a:ext cx="7810500" cy="4699000"/>
          </a:xfrm>
        </p:spPr>
      </p:pic>
    </p:spTree>
    <p:extLst>
      <p:ext uri="{BB962C8B-B14F-4D97-AF65-F5344CB8AC3E}">
        <p14:creationId xmlns:p14="http://schemas.microsoft.com/office/powerpoint/2010/main" val="298779733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80764"/>
          </a:xfrm>
        </p:spPr>
        <p:txBody>
          <a:bodyPr>
            <a:normAutofit fontScale="90000"/>
          </a:bodyPr>
          <a:lstStyle/>
          <a:p>
            <a:r>
              <a:rPr lang="en-US" dirty="0"/>
              <a:t>Histogram and normal PDF for discrete numbers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103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6F9099E-7EC2-AB43-8DC2-F493187C6F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97112" y="1450181"/>
            <a:ext cx="7696200" cy="4699000"/>
          </a:xfrm>
        </p:spPr>
      </p:pic>
    </p:spTree>
    <p:extLst>
      <p:ext uri="{BB962C8B-B14F-4D97-AF65-F5344CB8AC3E}">
        <p14:creationId xmlns:p14="http://schemas.microsoft.com/office/powerpoint/2010/main" val="229615240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80764"/>
          </a:xfrm>
        </p:spPr>
        <p:txBody>
          <a:bodyPr>
            <a:normAutofit fontScale="90000"/>
          </a:bodyPr>
          <a:lstStyle/>
          <a:p>
            <a:r>
              <a:rPr lang="en-US" dirty="0"/>
              <a:t>Q-Q plot for standard normally distributed numbers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6FAC97A-8B4B-2549-B400-ABEEA669F4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4412" y="1450181"/>
            <a:ext cx="7721600" cy="4699000"/>
          </a:xfrm>
        </p:spPr>
      </p:pic>
    </p:spTree>
    <p:extLst>
      <p:ext uri="{BB962C8B-B14F-4D97-AF65-F5344CB8AC3E}">
        <p14:creationId xmlns:p14="http://schemas.microsoft.com/office/powerpoint/2010/main" val="131551266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80764"/>
          </a:xfrm>
        </p:spPr>
        <p:txBody>
          <a:bodyPr>
            <a:normAutofit/>
          </a:bodyPr>
          <a:lstStyle/>
          <a:p>
            <a:r>
              <a:rPr lang="en-US" dirty="0"/>
              <a:t>Q-Q plot for discrete numbers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81D4AA-C7F0-E648-BC38-E0331005CA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4412" y="1450181"/>
            <a:ext cx="7721600" cy="4699000"/>
          </a:xfrm>
        </p:spPr>
      </p:pic>
    </p:spTree>
    <p:extLst>
      <p:ext uri="{BB962C8B-B14F-4D97-AF65-F5344CB8AC3E}">
        <p14:creationId xmlns:p14="http://schemas.microsoft.com/office/powerpoint/2010/main" val="124650599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213476"/>
          </a:xfrm>
        </p:spPr>
        <p:txBody>
          <a:bodyPr>
            <a:normAutofit fontScale="90000"/>
          </a:bodyPr>
          <a:lstStyle/>
          <a:p>
            <a:r>
              <a:rPr lang="en-US" dirty="0"/>
              <a:t>Frequency distribution and normal PDF </a:t>
            </a:r>
            <a:br>
              <a:rPr lang="en-US" dirty="0"/>
            </a:br>
            <a:r>
              <a:rPr lang="en-US" dirty="0"/>
              <a:t>for S&amp;P 500 log returns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70AAFE1-0CD9-824A-B219-E766F487EB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97112" y="1348581"/>
            <a:ext cx="7696200" cy="4902200"/>
          </a:xfrm>
        </p:spPr>
      </p:pic>
    </p:spTree>
    <p:extLst>
      <p:ext uri="{BB962C8B-B14F-4D97-AF65-F5344CB8AC3E}">
        <p14:creationId xmlns:p14="http://schemas.microsoft.com/office/powerpoint/2010/main" val="247389592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80764"/>
          </a:xfrm>
        </p:spPr>
        <p:txBody>
          <a:bodyPr>
            <a:normAutofit/>
          </a:bodyPr>
          <a:lstStyle/>
          <a:p>
            <a:r>
              <a:rPr lang="en-US" dirty="0"/>
              <a:t>Q-Q for S&amp;P 500 log returns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551BBB7-5795-A64B-B4BF-4368E981F0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82812" y="1348581"/>
            <a:ext cx="7924800" cy="4902200"/>
          </a:xfrm>
        </p:spPr>
      </p:pic>
    </p:spTree>
    <p:extLst>
      <p:ext uri="{BB962C8B-B14F-4D97-AF65-F5344CB8AC3E}">
        <p14:creationId xmlns:p14="http://schemas.microsoft.com/office/powerpoint/2010/main" val="38322977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7783"/>
            <a:ext cx="11222181" cy="1315076"/>
          </a:xfrm>
        </p:spPr>
        <p:txBody>
          <a:bodyPr>
            <a:normAutofit fontScale="90000"/>
          </a:bodyPr>
          <a:lstStyle/>
          <a:p>
            <a:r>
              <a:rPr lang="en-US" dirty="0"/>
              <a:t>Expected CAPM return versus beta </a:t>
            </a:r>
            <a:br>
              <a:rPr lang="en-US" dirty="0"/>
            </a:br>
            <a:r>
              <a:rPr lang="en-US" dirty="0"/>
              <a:t>(including linear regression)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6DF4C7E-97B4-C245-A1F2-EC7504A759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5690" y="1450180"/>
            <a:ext cx="8524710" cy="5112063"/>
          </a:xfrm>
        </p:spPr>
      </p:pic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B944102A-2192-654B-936D-3D70F9B2A4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0868" y="1450181"/>
            <a:ext cx="8524710" cy="511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54858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315076"/>
          </a:xfrm>
        </p:spPr>
        <p:txBody>
          <a:bodyPr>
            <a:normAutofit fontScale="90000"/>
          </a:bodyPr>
          <a:lstStyle/>
          <a:p>
            <a:r>
              <a:rPr lang="en-US" dirty="0"/>
              <a:t>Expected CAPM return versus beta </a:t>
            </a:r>
            <a:br>
              <a:rPr lang="en-US" dirty="0"/>
            </a:br>
            <a:r>
              <a:rPr lang="en-US" dirty="0"/>
              <a:t>(including linear regression)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109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50748B2-FC5C-B04A-B5B3-5C1BE112E0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3200" y="1487503"/>
            <a:ext cx="8184558" cy="4900140"/>
          </a:xfrm>
        </p:spPr>
      </p:pic>
    </p:spTree>
    <p:extLst>
      <p:ext uri="{BB962C8B-B14F-4D97-AF65-F5344CB8AC3E}">
        <p14:creationId xmlns:p14="http://schemas.microsoft.com/office/powerpoint/2010/main" val="42053256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Uncertainty and Risk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9D8C3-3689-A849-99A5-186F7EE5C8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Financial theory deals with investment, trading, and valuation in the presence of </a:t>
            </a:r>
            <a:r>
              <a:rPr lang="en-US" sz="4400" dirty="0">
                <a:solidFill>
                  <a:srgbClr val="C00000"/>
                </a:solidFill>
              </a:rPr>
              <a:t>uncertainty</a:t>
            </a:r>
            <a:r>
              <a:rPr lang="en-US" sz="4400" dirty="0"/>
              <a:t> and </a:t>
            </a:r>
            <a:r>
              <a:rPr lang="en-US" sz="4400" dirty="0">
                <a:solidFill>
                  <a:srgbClr val="C00000"/>
                </a:solidFill>
              </a:rPr>
              <a:t>risk</a:t>
            </a:r>
            <a:r>
              <a:rPr lang="en-US" sz="4400" dirty="0"/>
              <a:t>.</a:t>
            </a:r>
          </a:p>
          <a:p>
            <a:r>
              <a:rPr lang="en-US" sz="4400" dirty="0"/>
              <a:t>The focus is on fundamental concepts from </a:t>
            </a:r>
            <a:r>
              <a:rPr lang="en-US" sz="4400" dirty="0">
                <a:solidFill>
                  <a:srgbClr val="C00000"/>
                </a:solidFill>
              </a:rPr>
              <a:t>probability theory </a:t>
            </a:r>
            <a:r>
              <a:rPr lang="en-US" sz="4400" dirty="0"/>
              <a:t>that build the backbone of </a:t>
            </a:r>
            <a:r>
              <a:rPr lang="en-US" sz="4400" dirty="0">
                <a:solidFill>
                  <a:srgbClr val="C00000"/>
                </a:solidFill>
              </a:rPr>
              <a:t>quantitative finance</a:t>
            </a:r>
            <a:r>
              <a:rPr lang="en-US" sz="4400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950123-75EF-2B41-83A3-29D11F922CF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693629884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D6981-D2E0-EA41-9CF1-4C8329EB1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075132"/>
          </a:xfrm>
        </p:spPr>
        <p:txBody>
          <a:bodyPr>
            <a:normAutofit/>
          </a:bodyPr>
          <a:lstStyle/>
          <a:p>
            <a:r>
              <a:rPr lang="en-US" dirty="0"/>
              <a:t>Theory-First to Data-Driven Finance</a:t>
            </a:r>
            <a:endParaRPr lang="en-US" sz="27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3F5668-B277-A941-B55E-38021F1F51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210235"/>
            <a:ext cx="11222181" cy="5257799"/>
          </a:xfrm>
        </p:spPr>
        <p:txBody>
          <a:bodyPr>
            <a:noAutofit/>
          </a:bodyPr>
          <a:lstStyle/>
          <a:p>
            <a:pPr marL="320040" indent="-320040"/>
            <a:r>
              <a:rPr lang="en-US" sz="2800" dirty="0"/>
              <a:t>Finance used to be characterized by </a:t>
            </a:r>
            <a:r>
              <a:rPr lang="en-US" sz="2800" dirty="0">
                <a:solidFill>
                  <a:srgbClr val="C00000"/>
                </a:solidFill>
              </a:rPr>
              <a:t>normative theories </a:t>
            </a:r>
            <a:r>
              <a:rPr lang="en-US" sz="2800" dirty="0"/>
              <a:t>based on </a:t>
            </a:r>
            <a:r>
              <a:rPr lang="en-US" sz="2800" dirty="0">
                <a:solidFill>
                  <a:srgbClr val="C00000"/>
                </a:solidFill>
              </a:rPr>
              <a:t>simplified mathematical models </a:t>
            </a:r>
            <a:r>
              <a:rPr lang="en-US" sz="2800" dirty="0"/>
              <a:t>of the financial markets, relying on </a:t>
            </a:r>
            <a:r>
              <a:rPr lang="en-US" sz="2800" dirty="0">
                <a:solidFill>
                  <a:srgbClr val="C00000"/>
                </a:solidFill>
              </a:rPr>
              <a:t>assumptions</a:t>
            </a:r>
            <a:r>
              <a:rPr lang="en-US" sz="2800" dirty="0"/>
              <a:t> such as 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normality of returns </a:t>
            </a:r>
            <a:r>
              <a:rPr lang="en-US" sz="2800" dirty="0"/>
              <a:t>and </a:t>
            </a: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linear relationships</a:t>
            </a:r>
            <a:r>
              <a:rPr lang="en-US" sz="2800" dirty="0"/>
              <a:t>. </a:t>
            </a:r>
          </a:p>
          <a:p>
            <a:pPr marL="320040" indent="-320040"/>
            <a:r>
              <a:rPr lang="en-US" sz="2800" dirty="0"/>
              <a:t>The almost universal and comprehensive availability of </a:t>
            </a:r>
            <a:br>
              <a:rPr lang="en-US" sz="2800" dirty="0"/>
            </a:br>
            <a:r>
              <a:rPr lang="en-US" sz="2800" dirty="0"/>
              <a:t>(financial) data has led to a shift in focus </a:t>
            </a:r>
            <a:br>
              <a:rPr lang="en-US" sz="2800" dirty="0"/>
            </a:br>
            <a:r>
              <a:rPr lang="en-US" sz="2800" dirty="0"/>
              <a:t>from a </a:t>
            </a:r>
            <a:r>
              <a:rPr lang="en-US" sz="2800" dirty="0">
                <a:solidFill>
                  <a:srgbClr val="C00000"/>
                </a:solidFill>
              </a:rPr>
              <a:t>theory-first approach </a:t>
            </a:r>
            <a:r>
              <a:rPr lang="en-US" sz="2800" dirty="0"/>
              <a:t>to </a:t>
            </a:r>
            <a:r>
              <a:rPr lang="en-US" sz="2800" dirty="0">
                <a:solidFill>
                  <a:srgbClr val="C00000"/>
                </a:solidFill>
              </a:rPr>
              <a:t>data-driven finance</a:t>
            </a:r>
            <a:r>
              <a:rPr lang="en-US" sz="2800" dirty="0"/>
              <a:t>. </a:t>
            </a:r>
          </a:p>
          <a:p>
            <a:pPr marL="320040" indent="-320040"/>
            <a:r>
              <a:rPr lang="en-US" sz="2800" dirty="0"/>
              <a:t>Several examples based on real financial data illustrate that many popular financial models and theories cannot survive a confrontation with financial market realities. </a:t>
            </a:r>
          </a:p>
          <a:p>
            <a:pPr marL="320040" indent="-320040"/>
            <a:r>
              <a:rPr lang="en-US" sz="2800" dirty="0"/>
              <a:t>Although elegant, they might be too simplistic to capture the complexities, changing nature, and nonlinearities of financial markets.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5E93D6-5EDE-A14F-94BE-8F0B9C370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37D156-6C62-6D43-84A5-135AF66BB352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269629547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84613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The Quant Finance </a:t>
            </a:r>
            <a:r>
              <a:rPr lang="en-US" dirty="0" err="1">
                <a:solidFill>
                  <a:schemeClr val="accent1"/>
                </a:solidFill>
              </a:rPr>
              <a:t>PyData</a:t>
            </a:r>
            <a:r>
              <a:rPr lang="en-US" dirty="0">
                <a:solidFill>
                  <a:schemeClr val="accent1"/>
                </a:solidFill>
              </a:rPr>
              <a:t> Stack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111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000" y="846138"/>
            <a:ext cx="7658000" cy="57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310408" y="6597353"/>
            <a:ext cx="75711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nbviewer.jupyter.org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/format/slides/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github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quantopian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pyfolio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/blob/master/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pyfolio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/examples/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overview_slides.ipynb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#/5</a:t>
            </a:r>
          </a:p>
        </p:txBody>
      </p:sp>
    </p:spTree>
    <p:extLst>
      <p:ext uri="{BB962C8B-B14F-4D97-AF65-F5344CB8AC3E}">
        <p14:creationId xmlns:p14="http://schemas.microsoft.com/office/powerpoint/2010/main" val="2842023205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5243A-0B2B-7347-B8C7-40D9ABCD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663050"/>
          </a:xfrm>
        </p:spPr>
        <p:txBody>
          <a:bodyPr>
            <a:noAutofit/>
          </a:bodyPr>
          <a:lstStyle/>
          <a:p>
            <a:r>
              <a:rPr lang="en-US" sz="3200" dirty="0"/>
              <a:t>Yves </a:t>
            </a:r>
            <a:r>
              <a:rPr lang="en-US" sz="3200" dirty="0" err="1"/>
              <a:t>Hilpisch</a:t>
            </a:r>
            <a:r>
              <a:rPr lang="en-US" sz="3200" dirty="0"/>
              <a:t> (2020), </a:t>
            </a:r>
            <a:br>
              <a:rPr lang="en-US" sz="3200" dirty="0"/>
            </a:br>
            <a:r>
              <a:rPr lang="en-US" sz="3600" dirty="0">
                <a:solidFill>
                  <a:srgbClr val="FF0000"/>
                </a:solidFill>
              </a:rPr>
              <a:t>Artificial Intelligence in Finance: </a:t>
            </a:r>
            <a:br>
              <a:rPr lang="en-US" sz="3600" dirty="0">
                <a:solidFill>
                  <a:srgbClr val="FF0000"/>
                </a:solidFill>
              </a:rPr>
            </a:br>
            <a:r>
              <a:rPr lang="en-US" sz="3600" dirty="0">
                <a:solidFill>
                  <a:srgbClr val="FF0000"/>
                </a:solidFill>
              </a:rPr>
              <a:t>A Python-Based Guide</a:t>
            </a:r>
            <a:r>
              <a:rPr lang="en-US" sz="3200" dirty="0"/>
              <a:t>, </a:t>
            </a:r>
            <a:br>
              <a:rPr lang="en-US" sz="3200" dirty="0"/>
            </a:br>
            <a:r>
              <a:rPr lang="en-US" sz="2400" dirty="0"/>
              <a:t>O’Reilly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809B1-0F46-1942-9387-27D7FCB9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A0D198D-8FBC-0246-87BA-DA0DA4519B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6724" y="1951892"/>
            <a:ext cx="3517940" cy="4610352"/>
          </a:xfrm>
          <a:prstGeom prst="rect">
            <a:avLst/>
          </a:prstGeom>
        </p:spPr>
      </p:pic>
      <p:sp>
        <p:nvSpPr>
          <p:cNvPr id="7" name="矩形 4">
            <a:extLst>
              <a:ext uri="{FF2B5EF4-FFF2-40B4-BE49-F238E27FC236}">
                <a16:creationId xmlns:a16="http://schemas.microsoft.com/office/drawing/2014/main" id="{C6B67204-23D9-5C4D-8DFB-9A6E9B892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3"/>
              </a:rPr>
              <a:t>https://www.amazon.com/Artificial-Intelligence-Finance-Python-Based-Guide/dp/1492055433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3929800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F306A9B-8C06-B54A-9086-0439A496E9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169" y="767145"/>
            <a:ext cx="10218172" cy="58447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65243A-0B2B-7347-B8C7-40D9ABCD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591870"/>
          </a:xfrm>
        </p:spPr>
        <p:txBody>
          <a:bodyPr>
            <a:noAutofit/>
          </a:bodyPr>
          <a:lstStyle/>
          <a:p>
            <a:r>
              <a:rPr lang="en-US" sz="2400" dirty="0"/>
              <a:t>Yves </a:t>
            </a:r>
            <a:r>
              <a:rPr lang="en-US" sz="2400" dirty="0" err="1"/>
              <a:t>Hilpisch</a:t>
            </a:r>
            <a:r>
              <a:rPr lang="en-US" sz="2400" dirty="0"/>
              <a:t> (2020), </a:t>
            </a:r>
            <a:r>
              <a:rPr lang="en-US" sz="2400" dirty="0">
                <a:solidFill>
                  <a:srgbClr val="FF0000"/>
                </a:solidFill>
              </a:rPr>
              <a:t>Artificial Intelligence in Finance: A Python-Based Guide</a:t>
            </a:r>
            <a:r>
              <a:rPr lang="en-US" sz="2400" dirty="0"/>
              <a:t>, O’Reilly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809B1-0F46-1942-9387-27D7FCB9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113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C6B67204-23D9-5C4D-8DFB-9A6E9B892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sz="1000" dirty="0">
                <a:hlinkClick r:id="rId3"/>
              </a:rPr>
              <a:t>https://github.com/yhilpisch/aiif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CEB7B4-5F1E-DC41-AEEA-81C329C396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8246" y="3340540"/>
            <a:ext cx="2098634" cy="275031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2568083-EC99-664A-8BB3-0D375A61ADC0}"/>
              </a:ext>
            </a:extLst>
          </p:cNvPr>
          <p:cNvSpPr txBox="1"/>
          <p:nvPr/>
        </p:nvSpPr>
        <p:spPr>
          <a:xfrm>
            <a:off x="3168161" y="726975"/>
            <a:ext cx="437563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hlinkClick r:id="rId3"/>
              </a:rPr>
              <a:t>https://github.com/yhilpisch/aiif</a:t>
            </a:r>
          </a:p>
        </p:txBody>
      </p:sp>
    </p:spTree>
    <p:extLst>
      <p:ext uri="{BB962C8B-B14F-4D97-AF65-F5344CB8AC3E}">
        <p14:creationId xmlns:p14="http://schemas.microsoft.com/office/powerpoint/2010/main" val="1187822504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5243A-0B2B-7347-B8C7-40D9ABCDF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591870"/>
          </a:xfrm>
        </p:spPr>
        <p:txBody>
          <a:bodyPr>
            <a:noAutofit/>
          </a:bodyPr>
          <a:lstStyle/>
          <a:p>
            <a:r>
              <a:rPr lang="en-US" sz="2400" dirty="0"/>
              <a:t>Yves </a:t>
            </a:r>
            <a:r>
              <a:rPr lang="en-US" sz="2400" dirty="0" err="1"/>
              <a:t>Hilpisch</a:t>
            </a:r>
            <a:r>
              <a:rPr lang="en-US" sz="2400" dirty="0"/>
              <a:t> (2020), </a:t>
            </a:r>
            <a:r>
              <a:rPr lang="en-US" sz="2400" dirty="0">
                <a:solidFill>
                  <a:srgbClr val="FF0000"/>
                </a:solidFill>
              </a:rPr>
              <a:t>Artificial Intelligence in Finance: A Python-Based Guide</a:t>
            </a:r>
            <a:r>
              <a:rPr lang="en-US" sz="2400" dirty="0"/>
              <a:t>, O’Reilly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809B1-0F46-1942-9387-27D7FCB9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114</a:t>
            </a:fld>
            <a:endParaRPr lang="en-US"/>
          </a:p>
        </p:txBody>
      </p:sp>
      <p:sp>
        <p:nvSpPr>
          <p:cNvPr id="7" name="矩形 4">
            <a:extLst>
              <a:ext uri="{FF2B5EF4-FFF2-40B4-BE49-F238E27FC236}">
                <a16:creationId xmlns:a16="http://schemas.microsoft.com/office/drawing/2014/main" id="{C6B67204-23D9-5C4D-8DFB-9A6E9B892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9691" y="6611940"/>
            <a:ext cx="81326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新細明體" charset="-120"/>
              </a:defRPr>
            </a:lvl9pPr>
          </a:lstStyle>
          <a:p>
            <a:pPr algn="ctr" eaLnBrk="1" hangingPunct="1"/>
            <a:r>
              <a:rPr lang="en-US" altLang="zh-TW" sz="1000" dirty="0">
                <a:solidFill>
                  <a:srgbClr val="BFBFBF"/>
                </a:solidFill>
              </a:rPr>
              <a:t>Source: </a:t>
            </a:r>
            <a:r>
              <a:rPr lang="en-US" altLang="zh-TW" sz="1000" dirty="0">
                <a:solidFill>
                  <a:srgbClr val="BFBFBF"/>
                </a:solidFill>
                <a:hlinkClick r:id="rId2"/>
              </a:rPr>
              <a:t>https://github.com/yhilpisch/aiif/tree/main/code</a:t>
            </a:r>
            <a:endParaRPr lang="en-US" altLang="zh-TW" sz="1000" dirty="0">
              <a:solidFill>
                <a:srgbClr val="BFBFB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56E88E-2946-E944-881D-2F168DE49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924" y="726975"/>
            <a:ext cx="10189216" cy="58352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CEB7B4-5F1E-DC41-AEEA-81C329C396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1154" y="2578551"/>
            <a:ext cx="3043677" cy="39888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2568083-EC99-664A-8BB3-0D375A61ADC0}"/>
              </a:ext>
            </a:extLst>
          </p:cNvPr>
          <p:cNvSpPr txBox="1"/>
          <p:nvPr/>
        </p:nvSpPr>
        <p:spPr>
          <a:xfrm>
            <a:off x="2992315" y="1590119"/>
            <a:ext cx="75056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hlinkClick r:id="rId2"/>
              </a:rPr>
              <a:t>https://github.com/yhilpisch/aiif/tree/main/code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43491083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115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2142D2-3D74-E746-AF4F-F845C8CB7B98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4"/>
              </a:rPr>
              <a:t>https://tinyurl.com/aintpupython101</a:t>
            </a:r>
            <a:endParaRPr lang="en-US" dirty="0">
              <a:hlinkClick r:id="rId5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B98233-F0F3-3044-906F-D65419AD47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0584" y="1012433"/>
            <a:ext cx="10196573" cy="547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672026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116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37D406-8AD1-AD49-BAFF-9DBE67BADF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049" y="662845"/>
            <a:ext cx="10724236" cy="5825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613337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117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F75A69-EA6A-1381-AAA8-0BB77558B6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699" y="658276"/>
            <a:ext cx="10525589" cy="5903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020438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118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B76765-D011-DC4A-BA8F-3AF35C569A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578" y="689838"/>
            <a:ext cx="10764657" cy="5872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154991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119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746EE8-F979-E94B-8286-D11621E1E8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4250" y="897810"/>
            <a:ext cx="10210800" cy="5590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3013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Risk and Return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567608" y="6611780"/>
            <a:ext cx="70567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solidFill>
                  <a:schemeClr val="bg1">
                    <a:lumMod val="50000"/>
                  </a:schemeClr>
                </a:solidFill>
              </a:rPr>
              <a:t>Source: Bacon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, Carl. "How sharp is the Sharpe-ratio?-Risk-adjusted Performance Measures." </a:t>
            </a:r>
            <a:r>
              <a:rPr lang="en-US" sz="1000" i="1" dirty="0" err="1">
                <a:solidFill>
                  <a:schemeClr val="bg1">
                    <a:lumMod val="50000"/>
                  </a:schemeClr>
                </a:solidFill>
              </a:rPr>
              <a:t>Statpro</a:t>
            </a:r>
            <a:r>
              <a:rPr lang="en-US" sz="1000" i="1" dirty="0">
                <a:solidFill>
                  <a:schemeClr val="bg1">
                    <a:lumMod val="50000"/>
                  </a:schemeClr>
                </a:solidFill>
              </a:rPr>
              <a:t> White Paper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 (2000).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5132" y="1675083"/>
            <a:ext cx="6601737" cy="4679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306869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120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A43863-A2EE-6342-ABDE-6E4CB6F604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354" y="661589"/>
            <a:ext cx="10629337" cy="582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048826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121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C6D2A3-FD21-9940-B3C0-8CD2E23930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847" y="644548"/>
            <a:ext cx="10596664" cy="584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617343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122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703932-AAA3-C943-85FD-C5CF6C25CA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905" y="662844"/>
            <a:ext cx="10953177" cy="589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048901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>
                <a:solidFill>
                  <a:schemeClr val="accent1"/>
                </a:solidFill>
              </a:rPr>
              <a:t>Summary</a:t>
            </a:r>
            <a:endParaRPr lang="en-US" sz="6000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9D8C3-3689-A849-99A5-186F7EE5C8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indent="-411480"/>
            <a:r>
              <a:rPr lang="en-US" sz="4400" dirty="0"/>
              <a:t>Data-Driven Finance</a:t>
            </a:r>
          </a:p>
          <a:p>
            <a:pPr indent="-411480"/>
            <a:r>
              <a:rPr lang="en-US" sz="4400" dirty="0"/>
              <a:t>Scientific Method</a:t>
            </a:r>
          </a:p>
          <a:p>
            <a:pPr indent="-411480"/>
            <a:r>
              <a:rPr lang="en-US" sz="4400" dirty="0"/>
              <a:t>Financial Econometrics and Regression</a:t>
            </a:r>
          </a:p>
          <a:p>
            <a:pPr indent="-411480"/>
            <a:r>
              <a:rPr lang="en-US" sz="4400" dirty="0"/>
              <a:t>Data Availability</a:t>
            </a:r>
          </a:p>
          <a:p>
            <a:pPr indent="-411480"/>
            <a:r>
              <a:rPr lang="en-US" sz="4400" dirty="0"/>
              <a:t>Normative Theories Revisited</a:t>
            </a:r>
          </a:p>
          <a:p>
            <a:pPr indent="-411480"/>
            <a:r>
              <a:rPr lang="en-US" sz="4400" dirty="0"/>
              <a:t>Debunking Central Assumptions in Finance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123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950123-75EF-2B41-83A3-29D11F922CF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3013432546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72061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4389" y="1007165"/>
            <a:ext cx="11123222" cy="5512699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b="0" dirty="0"/>
              <a:t>Yves </a:t>
            </a:r>
            <a:r>
              <a:rPr lang="en-US" sz="2400" b="0" dirty="0" err="1"/>
              <a:t>Hilpisch</a:t>
            </a:r>
            <a:r>
              <a:rPr lang="en-US" sz="2400" b="0" dirty="0"/>
              <a:t> (2020), Artificial Intelligence in Finance: A Python-Based Guide, O’Reilly Media, </a:t>
            </a:r>
            <a:r>
              <a:rPr lang="en-US" sz="2400" b="0" dirty="0">
                <a:hlinkClick r:id="rId2"/>
              </a:rPr>
              <a:t>https://github.com/yhilpisch/aiif</a:t>
            </a:r>
            <a:r>
              <a:rPr lang="en-US" sz="2400" b="0" dirty="0"/>
              <a:t> 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b="0" dirty="0" err="1"/>
              <a:t>Fishburn</a:t>
            </a:r>
            <a:r>
              <a:rPr lang="en-US" sz="2400" b="0" dirty="0"/>
              <a:t>, P. C. (1968). Utility theory. Management science, 14(5), 335-378.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b="0" dirty="0" err="1"/>
              <a:t>Fama</a:t>
            </a:r>
            <a:r>
              <a:rPr lang="en-US" sz="2400" b="0" dirty="0"/>
              <a:t>, E. F., &amp; French, K. R. (2004). The capital asset pricing model: Theory and evidence. Journal of economic perspectives, 18(3), 25-46.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b="0" dirty="0"/>
              <a:t>Markowitz, H. (1952). PORTFOLIO SELECTION. The Journal of Finance, 7(1), 77-91.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b="0" dirty="0"/>
              <a:t>Pratt, J. W. (1964). Risk aversion in the small and in the large, econometrics 32, </a:t>
            </a:r>
            <a:r>
              <a:rPr lang="en-US" sz="2400" b="0" dirty="0" err="1"/>
              <a:t>jan.</a:t>
            </a:r>
            <a:endParaRPr lang="en-US" sz="2400" b="0" dirty="0"/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b="0" dirty="0"/>
              <a:t>Ross, S. A. (1976). The arbitrage theory of capital asset pricing. Journal of Economic Theory, 13(3), 341-60.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b="0" dirty="0"/>
              <a:t>Sharpe, W. F. (1964). Capital asset prices: A theory of market equilibrium under conditions of risk. The journal of finance, 19(3), 425-442.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400" b="0" dirty="0"/>
              <a:t>Min-Yuh Day (2023), Python 101, </a:t>
            </a:r>
            <a:r>
              <a:rPr lang="en-US" sz="2400" b="0" dirty="0">
                <a:hlinkClick r:id="rId3"/>
              </a:rPr>
              <a:t>https://tinyurl.com/aintpupython101</a:t>
            </a:r>
            <a:endParaRPr lang="en-US" sz="2400" b="0" dirty="0"/>
          </a:p>
          <a:p>
            <a:pPr>
              <a:lnSpc>
                <a:spcPct val="120000"/>
              </a:lnSpc>
              <a:spcAft>
                <a:spcPts val="0"/>
              </a:spcAft>
            </a:pPr>
            <a:endParaRPr lang="en-US" sz="2400" b="0" dirty="0"/>
          </a:p>
          <a:p>
            <a:pPr marL="0" indent="0">
              <a:lnSpc>
                <a:spcPct val="120000"/>
              </a:lnSpc>
              <a:spcAft>
                <a:spcPts val="0"/>
              </a:spcAft>
              <a:buNone/>
            </a:pPr>
            <a:endParaRPr lang="en-US" sz="2400" b="0" dirty="0"/>
          </a:p>
          <a:p>
            <a:pPr>
              <a:lnSpc>
                <a:spcPct val="120000"/>
              </a:lnSpc>
              <a:spcAft>
                <a:spcPts val="0"/>
              </a:spcAft>
            </a:pPr>
            <a:endParaRPr lang="en-US" sz="2400" b="0" dirty="0"/>
          </a:p>
          <a:p>
            <a:endParaRPr lang="en-US" altLang="zh-TW" sz="2400" dirty="0"/>
          </a:p>
          <a:p>
            <a:endParaRPr lang="en-US" altLang="zh-TW" sz="2400" dirty="0"/>
          </a:p>
          <a:p>
            <a:endParaRPr lang="en-US" altLang="zh-TW" sz="2400" dirty="0"/>
          </a:p>
          <a:p>
            <a:endParaRPr lang="en-US" altLang="zh-TW" sz="2400" dirty="0"/>
          </a:p>
          <a:p>
            <a:endParaRPr lang="en-US" altLang="zh-TW" sz="2400" dirty="0"/>
          </a:p>
          <a:p>
            <a:endParaRPr lang="zh-TW" altLang="en-US" sz="2400" dirty="0"/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4740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Sharpe Ratio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13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567608" y="6611780"/>
            <a:ext cx="70567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solidFill>
                  <a:schemeClr val="bg1">
                    <a:lumMod val="50000"/>
                  </a:schemeClr>
                </a:solidFill>
              </a:rPr>
              <a:t>Source: Bacon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, Carl. "How sharp is the Sharpe-ratio?-Risk-adjusted Performance Measures." </a:t>
            </a:r>
            <a:r>
              <a:rPr lang="en-US" sz="1000" i="1" dirty="0" err="1">
                <a:solidFill>
                  <a:schemeClr val="bg1">
                    <a:lumMod val="50000"/>
                  </a:schemeClr>
                </a:solidFill>
              </a:rPr>
              <a:t>Statpro</a:t>
            </a:r>
            <a:r>
              <a:rPr lang="en-US" sz="1000" i="1" dirty="0">
                <a:solidFill>
                  <a:schemeClr val="bg1">
                    <a:lumMod val="50000"/>
                  </a:schemeClr>
                </a:solidFill>
              </a:rPr>
              <a:t> White Paper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 (2000).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755763" y="2636913"/>
                <a:ext cx="8680475" cy="169155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600" b="1">
                          <a:latin typeface="Cambria Math" panose="02040503050406030204" pitchFamily="18" charset="0"/>
                          <a:ea typeface="Arial" charset="0"/>
                          <a:cs typeface="Arial" charset="0"/>
                        </a:rPr>
                        <m:t>𝐒𝐡𝐚𝐫𝐩𝐞</m:t>
                      </m:r>
                      <m:r>
                        <a:rPr lang="en-US" sz="3600" b="1">
                          <a:latin typeface="Cambria Math" panose="02040503050406030204" pitchFamily="18" charset="0"/>
                          <a:ea typeface="Arial" charset="0"/>
                          <a:cs typeface="Arial" charset="0"/>
                        </a:rPr>
                        <m:t> </m:t>
                      </m:r>
                      <m:r>
                        <a:rPr lang="en-US" sz="3600" b="1">
                          <a:latin typeface="Cambria Math" panose="02040503050406030204" pitchFamily="18" charset="0"/>
                          <a:ea typeface="Arial" charset="0"/>
                          <a:cs typeface="Arial" charset="0"/>
                        </a:rPr>
                        <m:t>𝐑𝐚𝐭𝐢𝐨</m:t>
                      </m:r>
                      <m:r>
                        <a:rPr lang="en-US" sz="3600" i="1">
                          <a:latin typeface="Cambria Math" charset="0"/>
                        </a:rPr>
                        <m:t>= </m:t>
                      </m:r>
                      <m:f>
                        <m:fPr>
                          <m:ctrlPr>
                            <a:rPr lang="mr-IN" sz="3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latin typeface="Cambria Math" charset="0"/>
                            </a:rPr>
                            <m:t>𝑃𝑜𝑟𝑡𝑜𝑓𝑜𝑙𝑖𝑜</m:t>
                          </m:r>
                          <m:r>
                            <a:rPr lang="en-US" sz="3600" i="1">
                              <a:latin typeface="Cambria Math" charset="0"/>
                            </a:rPr>
                            <m:t> </m:t>
                          </m:r>
                          <m:r>
                            <a:rPr lang="en-US" sz="3600" i="1">
                              <a:latin typeface="Cambria Math" charset="0"/>
                            </a:rPr>
                            <m:t>𝑅𝑒𝑡𝑢𝑟𝑛</m:t>
                          </m:r>
                          <m:r>
                            <a:rPr lang="en-US" sz="3600" i="1">
                              <a:latin typeface="Cambria Math" charset="0"/>
                            </a:rPr>
                            <m:t>−</m:t>
                          </m:r>
                          <m:r>
                            <a:rPr lang="en-US" sz="3600" i="1">
                              <a:latin typeface="Cambria Math" charset="0"/>
                            </a:rPr>
                            <m:t>𝑅𝑖𝑠𝑘</m:t>
                          </m:r>
                          <m:r>
                            <a:rPr lang="en-US" sz="3600" i="1">
                              <a:latin typeface="Cambria Math" charset="0"/>
                            </a:rPr>
                            <m:t> </m:t>
                          </m:r>
                          <m:r>
                            <a:rPr lang="en-US" sz="3600" i="1">
                              <a:latin typeface="Cambria Math" charset="0"/>
                            </a:rPr>
                            <m:t>𝐹𝑟𝑒𝑒</m:t>
                          </m:r>
                          <m:r>
                            <a:rPr lang="en-US" sz="3600" i="1">
                              <a:latin typeface="Cambria Math" charset="0"/>
                            </a:rPr>
                            <m:t> </m:t>
                          </m:r>
                          <m:r>
                            <a:rPr lang="en-US" sz="3600" i="1">
                              <a:latin typeface="Cambria Math" charset="0"/>
                            </a:rPr>
                            <m:t>𝑅𝑒𝑡𝑢𝑟𝑛</m:t>
                          </m:r>
                        </m:num>
                        <m:den>
                          <m:r>
                            <a:rPr lang="en-US" sz="3600" i="1">
                              <a:latin typeface="Cambria Math" charset="0"/>
                            </a:rPr>
                            <m:t>𝑃𝑜𝑟𝑡𝑜𝑓𝑜𝑙𝑖𝑜</m:t>
                          </m:r>
                          <m:r>
                            <a:rPr lang="en-US" sz="3600" i="1">
                              <a:latin typeface="Cambria Math" charset="0"/>
                            </a:rPr>
                            <m:t> </m:t>
                          </m:r>
                          <m:r>
                            <a:rPr lang="en-US" sz="3600" i="1">
                              <a:latin typeface="Cambria Math" charset="0"/>
                            </a:rPr>
                            <m:t>𝑅𝑖𝑠𝑘</m:t>
                          </m:r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5763" y="2636913"/>
                <a:ext cx="8680475" cy="1691553"/>
              </a:xfrm>
              <a:prstGeom prst="rect">
                <a:avLst/>
              </a:prstGeom>
              <a:blipFill>
                <a:blip r:embed="rId2"/>
                <a:stretch>
                  <a:fillRect t="-2239" r="-146" b="-134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334650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Sharpe Ratio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567608" y="6611780"/>
            <a:ext cx="70567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solidFill>
                  <a:schemeClr val="bg1">
                    <a:lumMod val="50000"/>
                  </a:schemeClr>
                </a:solidFill>
              </a:rPr>
              <a:t>Source: Bacon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, Carl. "How sharp is the Sharpe-ratio?-Risk-adjusted Performance Measures." </a:t>
            </a:r>
            <a:r>
              <a:rPr lang="en-US" sz="1000" i="1" dirty="0" err="1">
                <a:solidFill>
                  <a:schemeClr val="bg1">
                    <a:lumMod val="50000"/>
                  </a:schemeClr>
                </a:solidFill>
              </a:rPr>
              <a:t>Statpro</a:t>
            </a:r>
            <a:r>
              <a:rPr lang="en-US" sz="1000" i="1" dirty="0">
                <a:solidFill>
                  <a:schemeClr val="bg1">
                    <a:lumMod val="50000"/>
                  </a:schemeClr>
                </a:solidFill>
              </a:rPr>
              <a:t> White Paper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 (2000).</a:t>
            </a:r>
          </a:p>
        </p:txBody>
      </p:sp>
      <p:sp>
        <p:nvSpPr>
          <p:cNvPr id="8" name="Rectangle 7"/>
          <p:cNvSpPr/>
          <p:nvPr/>
        </p:nvSpPr>
        <p:spPr>
          <a:xfrm>
            <a:off x="2567608" y="3125021"/>
            <a:ext cx="825279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Where </a:t>
            </a:r>
          </a:p>
          <a:p>
            <a:r>
              <a:rPr lang="en-US" sz="3200" i="1" dirty="0" err="1">
                <a:latin typeface="Times New Roman" charset="0"/>
                <a:ea typeface="Times New Roman" charset="0"/>
                <a:cs typeface="Times New Roman" charset="0"/>
              </a:rPr>
              <a:t>r</a:t>
            </a:r>
            <a:r>
              <a:rPr lang="en-US" sz="3200" i="1" baseline="-25000" dirty="0" err="1">
                <a:latin typeface="Times New Roman" charset="0"/>
                <a:ea typeface="Times New Roman" charset="0"/>
                <a:cs typeface="Times New Roman" charset="0"/>
              </a:rPr>
              <a:t>P</a:t>
            </a:r>
            <a:r>
              <a:rPr lang="en-US" sz="3200" baseline="-25000" dirty="0"/>
              <a:t> </a:t>
            </a:r>
            <a:r>
              <a:rPr lang="en-US" sz="3200" dirty="0"/>
              <a:t>= </a:t>
            </a:r>
            <a:r>
              <a:rPr lang="en-US" sz="3200" dirty="0">
                <a:solidFill>
                  <a:schemeClr val="accent4">
                    <a:lumMod val="75000"/>
                  </a:schemeClr>
                </a:solidFill>
              </a:rPr>
              <a:t>portfolio return</a:t>
            </a:r>
          </a:p>
          <a:p>
            <a:r>
              <a:rPr lang="en-US" sz="3200" i="1" dirty="0" err="1">
                <a:latin typeface="Times New Roman" charset="0"/>
                <a:ea typeface="Times New Roman" charset="0"/>
                <a:cs typeface="Times New Roman" charset="0"/>
              </a:rPr>
              <a:t>r</a:t>
            </a:r>
            <a:r>
              <a:rPr lang="en-US" sz="3200" i="1" baseline="-25000" dirty="0" err="1">
                <a:latin typeface="Times New Roman" charset="0"/>
                <a:ea typeface="Times New Roman" charset="0"/>
                <a:cs typeface="Times New Roman" charset="0"/>
              </a:rPr>
              <a:t>F</a:t>
            </a:r>
            <a:r>
              <a:rPr lang="en-US" sz="3200" dirty="0"/>
              <a:t> = risk free rate </a:t>
            </a:r>
          </a:p>
          <a:p>
            <a:r>
              <a:rPr lang="en-US" sz="3200" i="1" dirty="0" err="1">
                <a:latin typeface="Times New Roman" charset="0"/>
                <a:ea typeface="Times New Roman" charset="0"/>
                <a:cs typeface="Times New Roman" charset="0"/>
              </a:rPr>
              <a:t>σ</a:t>
            </a:r>
            <a:r>
              <a:rPr lang="en-US" sz="3200" i="1" baseline="-25000" dirty="0" err="1">
                <a:latin typeface="Times New Roman" charset="0"/>
                <a:ea typeface="Times New Roman" charset="0"/>
                <a:cs typeface="Times New Roman" charset="0"/>
              </a:rPr>
              <a:t>P</a:t>
            </a:r>
            <a:r>
              <a:rPr lang="en-US" sz="3200" dirty="0"/>
              <a:t> = </a:t>
            </a:r>
            <a:r>
              <a:rPr lang="en-US" sz="3200" dirty="0">
                <a:solidFill>
                  <a:srgbClr val="FF0000"/>
                </a:solidFill>
              </a:rPr>
              <a:t>portfolio risk </a:t>
            </a:r>
            <a:br>
              <a:rPr lang="en-US" sz="3200" dirty="0">
                <a:solidFill>
                  <a:srgbClr val="FF0000"/>
                </a:solidFill>
              </a:rPr>
            </a:br>
            <a:r>
              <a:rPr lang="en-US" sz="3200" dirty="0">
                <a:solidFill>
                  <a:srgbClr val="FF0000"/>
                </a:solidFill>
              </a:rPr>
              <a:t>        </a:t>
            </a:r>
            <a:r>
              <a:rPr lang="en-US" sz="3200" dirty="0"/>
              <a:t>(variability, standard deviation of return)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952600" y="1766001"/>
                <a:ext cx="6840760" cy="105368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>
                          <a:latin typeface="Cambria Math" panose="02040503050406030204" pitchFamily="18" charset="0"/>
                          <a:ea typeface="Arial" charset="0"/>
                          <a:cs typeface="Arial" charset="0"/>
                        </a:rPr>
                        <m:t>𝐒𝐡𝐚𝐫𝐩𝐞</m:t>
                      </m:r>
                      <m:r>
                        <a:rPr lang="en-US" sz="3600" b="1">
                          <a:latin typeface="Cambria Math" panose="02040503050406030204" pitchFamily="18" charset="0"/>
                          <a:ea typeface="Arial" charset="0"/>
                          <a:cs typeface="Arial" charset="0"/>
                        </a:rPr>
                        <m:t> </m:t>
                      </m:r>
                      <m:r>
                        <a:rPr lang="en-US" sz="3600" b="1">
                          <a:latin typeface="Cambria Math" panose="02040503050406030204" pitchFamily="18" charset="0"/>
                          <a:ea typeface="Arial" charset="0"/>
                          <a:cs typeface="Arial" charset="0"/>
                        </a:rPr>
                        <m:t>𝐑𝐚𝐭𝐢𝐨</m:t>
                      </m:r>
                      <m:r>
                        <a:rPr lang="en-US" sz="3600" b="1">
                          <a:latin typeface="Cambria Math" panose="02040503050406030204" pitchFamily="18" charset="0"/>
                          <a:ea typeface="Arial" charset="0"/>
                          <a:cs typeface="Arial" charset="0"/>
                        </a:rPr>
                        <m:t> </m:t>
                      </m:r>
                      <m:r>
                        <a:rPr lang="en-US" sz="3600" i="1">
                          <a:latin typeface="Cambria Math" charset="0"/>
                        </a:rPr>
                        <m:t>𝑆𝑅</m:t>
                      </m:r>
                      <m:r>
                        <a:rPr lang="en-US" sz="3600" i="1">
                          <a:latin typeface="Cambria Math" charset="0"/>
                        </a:rPr>
                        <m:t>= </m:t>
                      </m:r>
                      <m:f>
                        <m:fPr>
                          <m:ctrlPr>
                            <a:rPr lang="mr-IN" sz="3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latin typeface="Cambria Math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3600" i="1">
                                  <a:latin typeface="Cambria Math" charset="0"/>
                                </a:rPr>
                                <m:t>𝑃</m:t>
                              </m:r>
                            </m:sub>
                          </m:sSub>
                          <m:r>
                            <a:rPr lang="en-US" sz="3600" i="1">
                              <a:latin typeface="Cambria Math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latin typeface="Cambria Math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3600" i="1">
                                  <a:latin typeface="Cambria Math" charset="0"/>
                                </a:rPr>
                                <m:t>𝐹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360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36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𝑃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2600" y="1766001"/>
                <a:ext cx="6840760" cy="1053686"/>
              </a:xfrm>
              <a:prstGeom prst="rect">
                <a:avLst/>
              </a:prstGeom>
              <a:blipFill>
                <a:blip r:embed="rId2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801558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accent1"/>
                </a:solidFill>
              </a:rPr>
              <a:t>Sortino</a:t>
            </a:r>
            <a:r>
              <a:rPr lang="en-US" dirty="0">
                <a:solidFill>
                  <a:schemeClr val="accent1"/>
                </a:solidFill>
              </a:rPr>
              <a:t> Ratio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567608" y="6611780"/>
            <a:ext cx="70567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solidFill>
                  <a:schemeClr val="bg1">
                    <a:lumMod val="50000"/>
                  </a:schemeClr>
                </a:solidFill>
              </a:rPr>
              <a:t>Source: Bacon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, Carl. "How sharp is the Sharpe-ratio?-Risk-adjusted Performance Measures." </a:t>
            </a:r>
            <a:r>
              <a:rPr lang="en-US" sz="1000" i="1" dirty="0" err="1">
                <a:solidFill>
                  <a:schemeClr val="bg1">
                    <a:lumMod val="50000"/>
                  </a:schemeClr>
                </a:solidFill>
              </a:rPr>
              <a:t>Statpro</a:t>
            </a:r>
            <a:r>
              <a:rPr lang="en-US" sz="1000" i="1" dirty="0">
                <a:solidFill>
                  <a:schemeClr val="bg1">
                    <a:lumMod val="50000"/>
                  </a:schemeClr>
                </a:solidFill>
              </a:rPr>
              <a:t> White Paper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 (2000).</a:t>
            </a:r>
          </a:p>
        </p:txBody>
      </p:sp>
      <p:sp>
        <p:nvSpPr>
          <p:cNvPr id="8" name="Rectangle 7"/>
          <p:cNvSpPr/>
          <p:nvPr/>
        </p:nvSpPr>
        <p:spPr>
          <a:xfrm>
            <a:off x="2767405" y="2828218"/>
            <a:ext cx="573207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Where </a:t>
            </a:r>
          </a:p>
          <a:p>
            <a:r>
              <a:rPr lang="en-US" sz="2800" i="1" dirty="0" err="1">
                <a:latin typeface="Times New Roman" charset="0"/>
                <a:ea typeface="Times New Roman" charset="0"/>
                <a:cs typeface="Times New Roman" charset="0"/>
              </a:rPr>
              <a:t>r</a:t>
            </a:r>
            <a:r>
              <a:rPr lang="en-US" sz="2800" i="1" baseline="-25000" dirty="0" err="1">
                <a:latin typeface="Times New Roman" charset="0"/>
                <a:ea typeface="Times New Roman" charset="0"/>
                <a:cs typeface="Times New Roman" charset="0"/>
              </a:rPr>
              <a:t>P</a:t>
            </a:r>
            <a:r>
              <a:rPr lang="en-US" sz="2800" baseline="-25000" dirty="0"/>
              <a:t> </a:t>
            </a:r>
            <a:r>
              <a:rPr lang="en-US" sz="2800" dirty="0"/>
              <a:t>= </a:t>
            </a:r>
            <a:r>
              <a:rPr lang="en-US" sz="2800" dirty="0">
                <a:solidFill>
                  <a:schemeClr val="accent4">
                    <a:lumMod val="75000"/>
                  </a:schemeClr>
                </a:solidFill>
              </a:rPr>
              <a:t>portfolio return</a:t>
            </a:r>
          </a:p>
          <a:p>
            <a:r>
              <a:rPr lang="en-US" sz="2800" i="1" dirty="0" err="1">
                <a:latin typeface="Times New Roman" charset="0"/>
                <a:ea typeface="Times New Roman" charset="0"/>
                <a:cs typeface="Times New Roman" charset="0"/>
              </a:rPr>
              <a:t>r</a:t>
            </a:r>
            <a:r>
              <a:rPr lang="en-US" sz="2800" i="1" baseline="-25000" dirty="0" err="1">
                <a:latin typeface="Times New Roman" charset="0"/>
                <a:ea typeface="Times New Roman" charset="0"/>
                <a:cs typeface="Times New Roman" charset="0"/>
              </a:rPr>
              <a:t>T</a:t>
            </a:r>
            <a:r>
              <a:rPr lang="en-US" sz="2800" dirty="0"/>
              <a:t> = </a:t>
            </a:r>
            <a:r>
              <a:rPr lang="en-US" sz="2800" dirty="0">
                <a:solidFill>
                  <a:srgbClr val="C00000"/>
                </a:solidFill>
              </a:rPr>
              <a:t>Minimum Target Return </a:t>
            </a:r>
          </a:p>
          <a:p>
            <a:r>
              <a:rPr lang="en-US" sz="2800" i="1" dirty="0" err="1">
                <a:latin typeface="Times New Roman" charset="0"/>
                <a:ea typeface="Times New Roman" charset="0"/>
                <a:cs typeface="Times New Roman" charset="0"/>
              </a:rPr>
              <a:t>σ</a:t>
            </a:r>
            <a:r>
              <a:rPr lang="en-US" sz="2800" i="1" baseline="-25000" dirty="0" err="1">
                <a:latin typeface="Times New Roman" charset="0"/>
                <a:ea typeface="Times New Roman" charset="0"/>
                <a:cs typeface="Times New Roman" charset="0"/>
              </a:rPr>
              <a:t>D</a:t>
            </a:r>
            <a:r>
              <a:rPr lang="en-US" sz="2800" dirty="0"/>
              <a:t> = </a:t>
            </a:r>
            <a:r>
              <a:rPr lang="en-US" sz="2800" dirty="0">
                <a:solidFill>
                  <a:srgbClr val="FF0000"/>
                </a:solidFill>
              </a:rPr>
              <a:t>Downside Risk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952600" y="1766001"/>
                <a:ext cx="6840760" cy="105368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>
                          <a:latin typeface="Cambria Math" charset="0"/>
                          <a:ea typeface="Arial" charset="0"/>
                          <a:cs typeface="Arial" charset="0"/>
                        </a:rPr>
                        <m:t>𝐒𝐨𝐫𝐭𝐢𝐧𝐨</m:t>
                      </m:r>
                      <m:r>
                        <a:rPr lang="en-US" sz="3600" b="1">
                          <a:latin typeface="Cambria Math" panose="02040503050406030204" pitchFamily="18" charset="0"/>
                          <a:ea typeface="Arial" charset="0"/>
                          <a:cs typeface="Arial" charset="0"/>
                        </a:rPr>
                        <m:t> </m:t>
                      </m:r>
                      <m:r>
                        <a:rPr lang="en-US" sz="3600" b="1">
                          <a:latin typeface="Cambria Math" panose="02040503050406030204" pitchFamily="18" charset="0"/>
                          <a:ea typeface="Arial" charset="0"/>
                          <a:cs typeface="Arial" charset="0"/>
                        </a:rPr>
                        <m:t>𝐑𝐚𝐭𝐢𝐨</m:t>
                      </m:r>
                      <m:r>
                        <a:rPr lang="en-US" sz="3600" b="1">
                          <a:latin typeface="Cambria Math" panose="02040503050406030204" pitchFamily="18" charset="0"/>
                          <a:ea typeface="Arial" charset="0"/>
                          <a:cs typeface="Arial" charset="0"/>
                        </a:rPr>
                        <m:t> </m:t>
                      </m:r>
                      <m:r>
                        <a:rPr lang="en-US" sz="3600" i="1">
                          <a:latin typeface="Cambria Math" charset="0"/>
                        </a:rPr>
                        <m:t>= </m:t>
                      </m:r>
                      <m:f>
                        <m:fPr>
                          <m:ctrlPr>
                            <a:rPr lang="mr-IN" sz="3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latin typeface="Cambria Math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3600" i="1">
                                  <a:latin typeface="Cambria Math" charset="0"/>
                                </a:rPr>
                                <m:t>𝑃</m:t>
                              </m:r>
                            </m:sub>
                          </m:sSub>
                          <m:r>
                            <a:rPr lang="en-US" sz="3600" i="1">
                              <a:latin typeface="Cambria Math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latin typeface="Cambria Math" charset="0"/>
                                </a:rPr>
                                <m:t>𝑟</m:t>
                              </m:r>
                            </m:e>
                            <m:sub>
                              <m:r>
                                <a:rPr lang="en-US" sz="3600" i="1">
                                  <a:latin typeface="Cambria Math" charset="0"/>
                                </a:rPr>
                                <m:t>𝑇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3600" i="1">
                                  <a:latin typeface="Cambria Math" panose="02040503050406030204" pitchFamily="18" charset="0"/>
                                  <a:ea typeface="Cambria Math" charset="0"/>
                                  <a:cs typeface="Cambria Math" charset="0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3600" i="1">
                                  <a:latin typeface="Cambria Math" charset="0"/>
                                  <a:ea typeface="Cambria Math" charset="0"/>
                                  <a:cs typeface="Cambria Math" charset="0"/>
                                </a:rPr>
                                <m:t>𝐷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2600" y="1766001"/>
                <a:ext cx="6840760" cy="1053686"/>
              </a:xfrm>
              <a:prstGeom prst="rect">
                <a:avLst/>
              </a:prstGeom>
              <a:blipFill>
                <a:blip r:embed="rId2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567608" y="4666683"/>
                <a:ext cx="7859216" cy="167629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>
                          <a:latin typeface="Cambria Math" charset="0"/>
                          <a:ea typeface="Arial" charset="0"/>
                          <a:cs typeface="Arial" charset="0"/>
                        </a:rPr>
                        <m:t>𝐃𝐨𝐰𝐧𝐬𝐢𝐝𝐞</m:t>
                      </m:r>
                      <m:r>
                        <a:rPr lang="en-US" sz="2800" b="1">
                          <a:latin typeface="Cambria Math" charset="0"/>
                          <a:ea typeface="Arial" charset="0"/>
                          <a:cs typeface="Arial" charset="0"/>
                        </a:rPr>
                        <m:t> </m:t>
                      </m:r>
                      <m:r>
                        <a:rPr lang="en-US" sz="2800" b="1">
                          <a:latin typeface="Cambria Math" charset="0"/>
                          <a:ea typeface="Arial" charset="0"/>
                          <a:cs typeface="Arial" charset="0"/>
                        </a:rPr>
                        <m:t>𝐑𝐢𝐬𝐤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  <a:ea typeface="Arial" charset="0"/>
                              <a:cs typeface="Arial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 </m:t>
                          </m:r>
                          <m:r>
                            <a:rPr lang="en-US" sz="2800" i="1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𝜎</m:t>
                          </m:r>
                        </m:e>
                        <m:sub>
                          <m:r>
                            <a:rPr lang="en-US" sz="2800" i="1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𝐷</m:t>
                          </m:r>
                        </m:sub>
                      </m:sSub>
                      <m:r>
                        <a:rPr lang="en-US" sz="2800" i="1">
                          <a:latin typeface="Cambria Math" charset="0"/>
                        </a:rPr>
                        <m:t>= </m:t>
                      </m:r>
                      <m:rad>
                        <m:radPr>
                          <m:degHide m:val="on"/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nary>
                            <m:naryPr>
                              <m:chr m:val="∑"/>
                              <m:ctrlPr>
                                <a:rPr lang="is-IS" sz="2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800" i="1">
                                  <a:latin typeface="Cambria Math" charset="0"/>
                                </a:rPr>
                                <m:t>𝑖</m:t>
                              </m:r>
                              <m:r>
                                <a:rPr lang="en-US" sz="2800" i="1">
                                  <a:latin typeface="Cambria Math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2800" i="1">
                                  <a:latin typeface="Cambria Math" charset="0"/>
                                </a:rPr>
                                <m:t>𝑛</m:t>
                              </m:r>
                            </m:sup>
                            <m:e>
                              <m:f>
                                <m:fPr>
                                  <m:ctrlPr>
                                    <a:rPr lang="mr-IN" sz="28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func>
                                    <m:funcPr>
                                      <m:ctrlPr>
                                        <a:rPr lang="en-US" sz="2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uncPr>
                                    <m:fName>
                                      <m:r>
                                        <m:rPr>
                                          <m:sty m:val="p"/>
                                        </m:rPr>
                                        <a:rPr lang="en-US" sz="2800">
                                          <a:latin typeface="Cambria Math" charset="0"/>
                                        </a:rPr>
                                        <m:t>min</m:t>
                                      </m:r>
                                    </m:fName>
                                    <m:e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en-US" sz="2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d>
                                            <m:dPr>
                                              <m:ctrlPr>
                                                <a:rPr lang="en-US" sz="28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2800" i="1">
                                                  <a:latin typeface="Cambria Math" charset="0"/>
                                                </a:rPr>
                                                <m:t>𝑟</m:t>
                                              </m:r>
                                              <m:r>
                                                <a:rPr lang="en-US" sz="2800" i="1" baseline="-25000">
                                                  <a:latin typeface="Cambria Math" charset="0"/>
                                                </a:rPr>
                                                <m:t>𝑖</m:t>
                                              </m:r>
                                              <m:r>
                                                <a:rPr lang="en-US" sz="2800" i="1">
                                                  <a:latin typeface="Cambria Math" charset="0"/>
                                                </a:rPr>
                                                <m:t>−</m:t>
                                              </m:r>
                                              <m:r>
                                                <a:rPr lang="en-US" sz="2800" i="1">
                                                  <a:latin typeface="Cambria Math" charset="0"/>
                                                </a:rPr>
                                                <m:t>𝑟𝑇</m:t>
                                              </m:r>
                                            </m:e>
                                          </m:d>
                                          <m:r>
                                            <a:rPr lang="en-US" sz="2800" i="1">
                                              <a:latin typeface="Cambria Math" charset="0"/>
                                            </a:rPr>
                                            <m:t>,0</m:t>
                                          </m:r>
                                        </m:e>
                                      </m:d>
                                    </m:e>
                                  </m:func>
                                  <m:r>
                                    <a:rPr lang="en-US" sz="2800" i="1" baseline="30000">
                                      <a:latin typeface="Cambria Math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800" i="1">
                                      <a:latin typeface="Cambria Math" charset="0"/>
                                    </a:rPr>
                                    <m:t>𝑛</m:t>
                                  </m:r>
                                </m:den>
                              </m:f>
                            </m:e>
                          </m:nary>
                        </m:e>
                      </m:ra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7608" y="4666683"/>
                <a:ext cx="7859216" cy="1676293"/>
              </a:xfrm>
              <a:prstGeom prst="rect">
                <a:avLst/>
              </a:prstGeom>
              <a:blipFill>
                <a:blip r:embed="rId3"/>
                <a:stretch>
                  <a:fillRect t="-66917" b="-1127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829286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Max Drawdown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16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2567608" y="6611780"/>
            <a:ext cx="705678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solidFill>
                  <a:schemeClr val="bg1">
                    <a:lumMod val="50000"/>
                  </a:schemeClr>
                </a:solidFill>
              </a:rPr>
              <a:t>Source: Bacon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, Carl. "How sharp is the Sharpe-ratio?-Risk-adjusted Performance Measures." </a:t>
            </a:r>
            <a:r>
              <a:rPr lang="en-US" sz="1000" i="1" dirty="0" err="1">
                <a:solidFill>
                  <a:schemeClr val="bg1">
                    <a:lumMod val="50000"/>
                  </a:schemeClr>
                </a:solidFill>
              </a:rPr>
              <a:t>Statpro</a:t>
            </a:r>
            <a:r>
              <a:rPr lang="en-US" sz="1000" i="1" dirty="0">
                <a:solidFill>
                  <a:schemeClr val="bg1">
                    <a:lumMod val="50000"/>
                  </a:schemeClr>
                </a:solidFill>
              </a:rPr>
              <a:t> White Paper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</a:rPr>
              <a:t> (2000).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203" y="1509554"/>
            <a:ext cx="7943594" cy="4781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5876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922043"/>
          </a:xfrm>
        </p:spPr>
        <p:txBody>
          <a:bodyPr>
            <a:normAutofit/>
          </a:bodyPr>
          <a:lstStyle/>
          <a:p>
            <a:r>
              <a:rPr lang="en-US" dirty="0"/>
              <a:t>Traded Assets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9D8C3-3689-A849-99A5-186F7EE5C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266092"/>
            <a:ext cx="11222181" cy="5087207"/>
          </a:xfrm>
        </p:spPr>
        <p:txBody>
          <a:bodyPr>
            <a:normAutofit/>
          </a:bodyPr>
          <a:lstStyle/>
          <a:p>
            <a:r>
              <a:rPr lang="en-US" sz="4400" dirty="0"/>
              <a:t>In the economy, </a:t>
            </a:r>
            <a:r>
              <a:rPr lang="en-US" sz="4400" dirty="0">
                <a:solidFill>
                  <a:srgbClr val="C00000"/>
                </a:solidFill>
              </a:rPr>
              <a:t>two assets </a:t>
            </a:r>
            <a:r>
              <a:rPr lang="en-US" sz="4400" dirty="0"/>
              <a:t>are traded. </a:t>
            </a:r>
          </a:p>
          <a:p>
            <a:pPr lvl="1"/>
            <a:r>
              <a:rPr lang="en-US" sz="4000" dirty="0"/>
              <a:t>The first is a </a:t>
            </a:r>
            <a:r>
              <a:rPr lang="en-US" sz="4000" dirty="0">
                <a:solidFill>
                  <a:srgbClr val="C00000"/>
                </a:solidFill>
              </a:rPr>
              <a:t>risky asset</a:t>
            </a:r>
            <a:r>
              <a:rPr lang="en-US" sz="4000" dirty="0"/>
              <a:t>, the </a:t>
            </a:r>
            <a:r>
              <a:rPr lang="en-US" sz="4000" dirty="0">
                <a:solidFill>
                  <a:srgbClr val="C00000"/>
                </a:solidFill>
              </a:rPr>
              <a:t>stock</a:t>
            </a:r>
            <a:r>
              <a:rPr lang="en-US" sz="4000" dirty="0"/>
              <a:t>, with a certain price today of S</a:t>
            </a:r>
            <a:r>
              <a:rPr lang="en-US" sz="4000" baseline="-25000" dirty="0"/>
              <a:t>0</a:t>
            </a:r>
            <a:r>
              <a:rPr lang="en-US" sz="4000" dirty="0"/>
              <a:t> = 10 and an uncertain payoff tomorrow.</a:t>
            </a:r>
            <a:endParaRPr lang="en-US" sz="4400" dirty="0"/>
          </a:p>
          <a:p>
            <a:pPr lvl="1"/>
            <a:r>
              <a:rPr lang="en-US" sz="4000" dirty="0"/>
              <a:t>The second is a </a:t>
            </a:r>
            <a:r>
              <a:rPr lang="en-US" sz="4000" dirty="0">
                <a:solidFill>
                  <a:srgbClr val="C00000"/>
                </a:solidFill>
              </a:rPr>
              <a:t>risk-less asset</a:t>
            </a:r>
            <a:r>
              <a:rPr lang="en-US" sz="4000" dirty="0"/>
              <a:t>, the </a:t>
            </a:r>
            <a:r>
              <a:rPr lang="en-US" sz="4000" dirty="0">
                <a:solidFill>
                  <a:srgbClr val="C00000"/>
                </a:solidFill>
              </a:rPr>
              <a:t>bond</a:t>
            </a:r>
            <a:r>
              <a:rPr lang="en-US" sz="4000" dirty="0"/>
              <a:t>, with a certain price today of B</a:t>
            </a:r>
            <a:r>
              <a:rPr lang="en-US" sz="4000" baseline="-25000" dirty="0"/>
              <a:t>0</a:t>
            </a:r>
            <a:r>
              <a:rPr lang="en-US" sz="4000" dirty="0"/>
              <a:t> = 10 and a certain payoff tomorrow.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950123-75EF-2B41-83A3-29D11F922CF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16846176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41AB6-B583-CE4E-AE1E-623902134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Arbitrage Pricing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781DC8-EEFB-8C4A-9435-26CBF7B823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Deriving the fair value of a European call option on the stock with a strike price of K = 14.5</a:t>
            </a:r>
          </a:p>
          <a:p>
            <a:r>
              <a:rPr lang="en-US" dirty="0">
                <a:solidFill>
                  <a:srgbClr val="C00000"/>
                </a:solidFill>
              </a:rPr>
              <a:t>Arbitrage pricing theory </a:t>
            </a:r>
            <a:r>
              <a:rPr lang="en-US" dirty="0"/>
              <a:t>can be considered one of the strongest financial theories with some of the most robust mathematical results, such as the </a:t>
            </a:r>
            <a:r>
              <a:rPr lang="en-US" dirty="0">
                <a:solidFill>
                  <a:srgbClr val="C00000"/>
                </a:solidFill>
              </a:rPr>
              <a:t>fundamental theorem of asset pricing (FTAP)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8E4E10-F18B-164C-B26C-91F668AAD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592784-ADC6-1544-8DEC-D8E11C64AF00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29291705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77302-4F1F-A143-BB6A-8CC7CB2E3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Expected Utility Theory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(EUT)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CBC382-5E7D-0E4C-A5A8-2EAF87BC06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Expected utility theory (EUT) </a:t>
            </a:r>
          </a:p>
          <a:p>
            <a:pPr lvl="1"/>
            <a:r>
              <a:rPr lang="en-US" sz="4000" dirty="0"/>
              <a:t>1940s</a:t>
            </a:r>
          </a:p>
          <a:p>
            <a:pPr lvl="1"/>
            <a:r>
              <a:rPr lang="en-US" sz="4000" dirty="0"/>
              <a:t>cornerstone of financial theory</a:t>
            </a:r>
          </a:p>
          <a:p>
            <a:pPr lvl="1"/>
            <a:r>
              <a:rPr lang="en-US" sz="4000" dirty="0"/>
              <a:t>One of the central paradigms for </a:t>
            </a:r>
            <a:br>
              <a:rPr lang="en-US" sz="4000" dirty="0"/>
            </a:br>
            <a:r>
              <a:rPr lang="en-US" sz="4000" dirty="0">
                <a:solidFill>
                  <a:srgbClr val="C00000"/>
                </a:solidFill>
              </a:rPr>
              <a:t>modeling decision making under uncertainty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ECB988-95D9-9147-8788-400E27C76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19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B9F4F4-4E3E-A44A-8499-7BDEE56055F4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23247441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/>
              <a:t>1   2023/09/12   Introduction to Artificial Intelligence in Finance and</a:t>
            </a:r>
            <a:br>
              <a:rPr lang="en-US" sz="2800" dirty="0"/>
            </a:br>
            <a:r>
              <a:rPr lang="en-US" sz="2800" dirty="0"/>
              <a:t>                              Quantitative Analysis</a:t>
            </a:r>
          </a:p>
          <a:p>
            <a:pPr marL="0" indent="0">
              <a:buNone/>
            </a:pPr>
            <a:r>
              <a:rPr lang="en-US" sz="2800" dirty="0"/>
              <a:t>2   2023/09/19   AI in FinTech: Metaverse, Web3, </a:t>
            </a:r>
            <a:r>
              <a:rPr lang="en-US" sz="2800" dirty="0" err="1"/>
              <a:t>DeFi</a:t>
            </a:r>
            <a:r>
              <a:rPr lang="en-US" sz="2800" dirty="0"/>
              <a:t>, NFT, </a:t>
            </a:r>
            <a:br>
              <a:rPr lang="en-US" sz="2800" dirty="0"/>
            </a:br>
            <a:r>
              <a:rPr lang="en-US" sz="2800" dirty="0"/>
              <a:t>                              Financial Services Innovation and Applications </a:t>
            </a:r>
          </a:p>
          <a:p>
            <a:pPr marL="0" indent="0">
              <a:buNone/>
            </a:pPr>
            <a:r>
              <a:rPr lang="en-US" sz="2800" dirty="0"/>
              <a:t>3   2023/09/26   Investing Psychology and Behavioral Finance </a:t>
            </a:r>
          </a:p>
          <a:p>
            <a:pPr marL="0" indent="0">
              <a:buNone/>
            </a:pPr>
            <a:r>
              <a:rPr lang="en-US" sz="2800" dirty="0"/>
              <a:t>4   2023/10/03   Event Studies in Finance 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bg1">
                    <a:lumMod val="65000"/>
                  </a:schemeClr>
                </a:solidFill>
              </a:rPr>
              <a:t>5   2023/10/10   National Day (Day off) 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7030A0"/>
                </a:solidFill>
              </a:rPr>
              <a:t>6   2023/10/17 Case Study on AI in Finance and Quantitative Analysis I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068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77302-4F1F-A143-BB6A-8CC7CB2E3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949217"/>
          </a:xfrm>
        </p:spPr>
        <p:txBody>
          <a:bodyPr/>
          <a:lstStyle/>
          <a:p>
            <a:r>
              <a:rPr lang="en-US" dirty="0"/>
              <a:t>Expected Utility Theory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CBC382-5E7D-0E4C-A5A8-2EAF87BC06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248508"/>
            <a:ext cx="11222181" cy="5169877"/>
          </a:xfrm>
        </p:spPr>
        <p:txBody>
          <a:bodyPr>
            <a:normAutofit fontScale="85000" lnSpcReduction="20000"/>
          </a:bodyPr>
          <a:lstStyle/>
          <a:p>
            <a:r>
              <a:rPr lang="en-US" sz="4000" dirty="0"/>
              <a:t>Expected utility theory (EUT) </a:t>
            </a:r>
          </a:p>
          <a:p>
            <a:pPr lvl="1"/>
            <a:r>
              <a:rPr lang="en-US" sz="4000" dirty="0"/>
              <a:t>EUT is an axiomatic theory </a:t>
            </a:r>
          </a:p>
          <a:p>
            <a:pPr lvl="2"/>
            <a:r>
              <a:rPr lang="en-US" sz="3200" dirty="0"/>
              <a:t>von Neumann and Morgenstern (1944)</a:t>
            </a:r>
            <a:endParaRPr lang="en-US" sz="3600" dirty="0"/>
          </a:p>
          <a:p>
            <a:pPr lvl="1"/>
            <a:r>
              <a:rPr lang="en-US" sz="4000" dirty="0"/>
              <a:t>Axiomatic</a:t>
            </a:r>
          </a:p>
          <a:p>
            <a:pPr lvl="2"/>
            <a:r>
              <a:rPr lang="en-US" sz="3600" dirty="0"/>
              <a:t>Major results of the theory can be deduced from a small number of axioms only</a:t>
            </a:r>
          </a:p>
          <a:p>
            <a:r>
              <a:rPr lang="en-US" sz="4400" dirty="0"/>
              <a:t>Axioms and normative theory</a:t>
            </a:r>
          </a:p>
          <a:p>
            <a:pPr lvl="1"/>
            <a:r>
              <a:rPr lang="en-US" sz="4000" dirty="0"/>
              <a:t>An axiom is a proposition regarded as </a:t>
            </a:r>
            <a:br>
              <a:rPr lang="en-US" sz="4000" dirty="0"/>
            </a:br>
            <a:r>
              <a:rPr lang="en-US" sz="4000" dirty="0">
                <a:solidFill>
                  <a:srgbClr val="C00000"/>
                </a:solidFill>
              </a:rPr>
              <a:t>self-evidently true without proof</a:t>
            </a:r>
            <a:r>
              <a:rPr lang="en-US" sz="4000" dirty="0"/>
              <a:t>.</a:t>
            </a:r>
          </a:p>
          <a:p>
            <a:pPr lvl="2"/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ECB988-95D9-9147-8788-400E27C76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243A8A-F322-BB49-A988-9E2E1528C59C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7706005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77302-4F1F-A143-BB6A-8CC7CB2E3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969545"/>
          </a:xfrm>
        </p:spPr>
        <p:txBody>
          <a:bodyPr/>
          <a:lstStyle/>
          <a:p>
            <a:r>
              <a:rPr lang="en-US" dirty="0"/>
              <a:t>Preferences of an Agent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CBC382-5E7D-0E4C-A5A8-2EAF87BC06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104648"/>
            <a:ext cx="11222181" cy="5457596"/>
          </a:xfrm>
        </p:spPr>
        <p:txBody>
          <a:bodyPr>
            <a:noAutofit/>
          </a:bodyPr>
          <a:lstStyle/>
          <a:p>
            <a:r>
              <a:rPr lang="en-US" sz="3400" dirty="0"/>
              <a:t>Assume an agent with preferences ⪰ is faced with the problem of investing in the two traded assets of the model economy </a:t>
            </a:r>
            <a:r>
              <a:rPr lang="en-US" sz="3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3400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400" dirty="0"/>
              <a:t>.</a:t>
            </a:r>
          </a:p>
          <a:p>
            <a:r>
              <a:rPr lang="en-US" sz="3400" dirty="0"/>
              <a:t>One possible set of axioms leading to EUT </a:t>
            </a:r>
          </a:p>
          <a:p>
            <a:pPr lvl="1"/>
            <a:r>
              <a:rPr lang="en-US" sz="3200" dirty="0"/>
              <a:t>Completeness</a:t>
            </a:r>
          </a:p>
          <a:p>
            <a:pPr lvl="1"/>
            <a:r>
              <a:rPr lang="en-US" sz="3200" dirty="0"/>
              <a:t>Transitivity</a:t>
            </a:r>
          </a:p>
          <a:p>
            <a:pPr lvl="1"/>
            <a:r>
              <a:rPr lang="en-US" sz="3200" dirty="0"/>
              <a:t>Continuity</a:t>
            </a:r>
          </a:p>
          <a:p>
            <a:pPr lvl="1"/>
            <a:r>
              <a:rPr lang="en-US" sz="3200" dirty="0"/>
              <a:t>Independence</a:t>
            </a:r>
          </a:p>
          <a:p>
            <a:pPr lvl="1"/>
            <a:r>
              <a:rPr lang="en-US" sz="3200" dirty="0"/>
              <a:t>Dominance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ECB988-95D9-9147-8788-400E27C76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243A8A-F322-BB49-A988-9E2E1528C59C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1107858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77302-4F1F-A143-BB6A-8CC7CB2E3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969545"/>
          </a:xfrm>
        </p:spPr>
        <p:txBody>
          <a:bodyPr/>
          <a:lstStyle/>
          <a:p>
            <a:r>
              <a:rPr lang="en-US" dirty="0"/>
              <a:t>Utility functions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CBC382-5E7D-0E4C-A5A8-2EAF87BC06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248508"/>
            <a:ext cx="11222181" cy="5169877"/>
          </a:xfrm>
        </p:spPr>
        <p:txBody>
          <a:bodyPr>
            <a:normAutofit/>
          </a:bodyPr>
          <a:lstStyle/>
          <a:p>
            <a:r>
              <a:rPr lang="en-US" sz="4000" dirty="0"/>
              <a:t>A </a:t>
            </a:r>
            <a:r>
              <a:rPr lang="en-US" sz="4000" dirty="0">
                <a:solidFill>
                  <a:srgbClr val="C00000"/>
                </a:solidFill>
              </a:rPr>
              <a:t>utility function </a:t>
            </a:r>
            <a:r>
              <a:rPr lang="en-US" sz="4000" dirty="0"/>
              <a:t>is a way to represent the </a:t>
            </a:r>
            <a:r>
              <a:rPr lang="en-US" sz="4000" dirty="0">
                <a:solidFill>
                  <a:srgbClr val="C00000"/>
                </a:solidFill>
              </a:rPr>
              <a:t>preferences ⪰ of an agent</a:t>
            </a:r>
            <a:r>
              <a:rPr lang="en-US" sz="4000" dirty="0"/>
              <a:t> in a mathematical and numerical way in that such a function assigns a numerical value to a certain payoff.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ECB988-95D9-9147-8788-400E27C76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243A8A-F322-BB49-A988-9E2E1528C59C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35062191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62B98-9B1A-EC4A-AEE1-8C1012485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Expected Utility Functions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C14366-EE1C-004D-A4D4-0346918B37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Von Neumann and Morgenstern (1944) show that if the preferences of an agent ⪰ satisfy the preceding five axioms, then there exists an expected utility function.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319F4F-B09C-394A-9E9B-A849B889D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5181A3-1FEA-2C44-9A6A-2A39B63D6DB2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3075023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77302-4F1F-A143-BB6A-8CC7CB2E3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969545"/>
          </a:xfrm>
        </p:spPr>
        <p:txBody>
          <a:bodyPr/>
          <a:lstStyle/>
          <a:p>
            <a:r>
              <a:rPr lang="en-US" dirty="0"/>
              <a:t>Risk aversion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CBC382-5E7D-0E4C-A5A8-2EAF87BC06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248508"/>
            <a:ext cx="11222181" cy="5169877"/>
          </a:xfrm>
        </p:spPr>
        <p:txBody>
          <a:bodyPr>
            <a:normAutofit lnSpcReduction="10000"/>
          </a:bodyPr>
          <a:lstStyle/>
          <a:p>
            <a:r>
              <a:rPr lang="en-US" sz="4000" dirty="0"/>
              <a:t>In finance, the concept of </a:t>
            </a:r>
            <a:r>
              <a:rPr lang="en-US" sz="4000" dirty="0">
                <a:solidFill>
                  <a:srgbClr val="C00000"/>
                </a:solidFill>
              </a:rPr>
              <a:t>risk aversion </a:t>
            </a:r>
            <a:r>
              <a:rPr lang="en-US" sz="4000" dirty="0"/>
              <a:t>is important. </a:t>
            </a:r>
          </a:p>
          <a:p>
            <a:r>
              <a:rPr lang="en-US" sz="4000" dirty="0"/>
              <a:t>The most commonly used measure of risk aversion is the Arrow-Pratt measure of </a:t>
            </a:r>
            <a:br>
              <a:rPr lang="en-US" sz="4000" dirty="0"/>
            </a:br>
            <a:r>
              <a:rPr lang="en-US" sz="4000" dirty="0">
                <a:solidFill>
                  <a:srgbClr val="C00000"/>
                </a:solidFill>
              </a:rPr>
              <a:t>absolute risk aversion (ARA)</a:t>
            </a:r>
            <a:r>
              <a:rPr lang="en-US" sz="4000" dirty="0"/>
              <a:t> (Pratt, 1964).</a:t>
            </a:r>
          </a:p>
          <a:p>
            <a:pPr lvl="1"/>
            <a:r>
              <a:rPr lang="en-US" sz="3600" dirty="0"/>
              <a:t>ARA(x) &gt; 0, risk‐averse</a:t>
            </a:r>
          </a:p>
          <a:p>
            <a:pPr lvl="1"/>
            <a:r>
              <a:rPr lang="en-US" sz="3600" dirty="0"/>
              <a:t>ARA(x) = 0, risk‐neutral</a:t>
            </a:r>
          </a:p>
          <a:p>
            <a:pPr lvl="1"/>
            <a:r>
              <a:rPr lang="en-US" sz="3600" dirty="0"/>
              <a:t>ARA(x) &lt; 0, risk‐loving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ECB988-95D9-9147-8788-400E27C76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243A8A-F322-BB49-A988-9E2E1528C59C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18109896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E8E22-C9F1-1246-B0DD-2CC6AEC66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972727"/>
          </a:xfrm>
        </p:spPr>
        <p:txBody>
          <a:bodyPr>
            <a:normAutofit/>
          </a:bodyPr>
          <a:lstStyle/>
          <a:p>
            <a:r>
              <a:rPr lang="en-US" dirty="0"/>
              <a:t>Mean-Variance Portfolio Theory (MVPT)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01A988-1471-BC42-8DA7-5054BCB8FD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107831"/>
            <a:ext cx="11222181" cy="5454413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Mean-variance portfolio (MVP) </a:t>
            </a:r>
            <a:r>
              <a:rPr lang="en-US" sz="2800" dirty="0"/>
              <a:t>theory </a:t>
            </a:r>
          </a:p>
          <a:p>
            <a:pPr lvl="1"/>
            <a:r>
              <a:rPr lang="en-US" dirty="0"/>
              <a:t>Markowitz (1952)</a:t>
            </a:r>
          </a:p>
          <a:p>
            <a:pPr lvl="1"/>
            <a:r>
              <a:rPr lang="en-US" dirty="0"/>
              <a:t>cornerstone in financial theory</a:t>
            </a:r>
          </a:p>
          <a:p>
            <a:r>
              <a:rPr lang="en-US" sz="2800" dirty="0"/>
              <a:t>One of the </a:t>
            </a:r>
            <a:r>
              <a:rPr lang="en-US" sz="2800" dirty="0">
                <a:solidFill>
                  <a:srgbClr val="C00000"/>
                </a:solidFill>
              </a:rPr>
              <a:t>first theories of investment under uncertainty </a:t>
            </a:r>
            <a:r>
              <a:rPr lang="en-US" sz="2800" dirty="0"/>
              <a:t>that focused on statistical measures only for the construction of stock </a:t>
            </a:r>
            <a:r>
              <a:rPr lang="en-US" sz="2800" dirty="0">
                <a:solidFill>
                  <a:srgbClr val="C00000"/>
                </a:solidFill>
              </a:rPr>
              <a:t>investment portfolios</a:t>
            </a:r>
            <a:r>
              <a:rPr lang="en-US" sz="2800" dirty="0"/>
              <a:t>.</a:t>
            </a:r>
          </a:p>
          <a:p>
            <a:r>
              <a:rPr lang="en-US" sz="2800" dirty="0"/>
              <a:t>MVP completely abstracts from fundamentals of a company that might drive its stock performance or assumptions about the future competitiveness of a company that might be important for the growth prospects of a company.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87F698-B5ED-8B4C-9308-C1EA72DD4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8F7289-53F3-6149-A209-48BB04EB98B2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1410813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E8E22-C9F1-1246-B0DD-2CC6AEC66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972727"/>
          </a:xfrm>
        </p:spPr>
        <p:txBody>
          <a:bodyPr>
            <a:normAutofit/>
          </a:bodyPr>
          <a:lstStyle/>
          <a:p>
            <a:r>
              <a:rPr lang="en-US" dirty="0"/>
              <a:t>Mean-Variance Portfolio Theory (MVPT)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01A988-1471-BC42-8DA7-5054BCB8FD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107831"/>
            <a:ext cx="11222181" cy="5454413"/>
          </a:xfrm>
        </p:spPr>
        <p:txBody>
          <a:bodyPr>
            <a:noAutofit/>
          </a:bodyPr>
          <a:lstStyle/>
          <a:p>
            <a:r>
              <a:rPr lang="en-US" dirty="0"/>
              <a:t>The only input data that counts is the time series of share prices and statistics derived therefrom, </a:t>
            </a:r>
            <a:br>
              <a:rPr lang="en-US" dirty="0"/>
            </a:br>
            <a:r>
              <a:rPr lang="en-US" dirty="0"/>
              <a:t>such as the (historical) </a:t>
            </a:r>
            <a:r>
              <a:rPr lang="en-US" dirty="0">
                <a:solidFill>
                  <a:srgbClr val="C00000"/>
                </a:solidFill>
              </a:rPr>
              <a:t>annualized mean return </a:t>
            </a:r>
            <a:r>
              <a:rPr lang="en-US" dirty="0"/>
              <a:t>and the (historical) </a:t>
            </a:r>
            <a:r>
              <a:rPr lang="en-US" dirty="0">
                <a:solidFill>
                  <a:srgbClr val="C00000"/>
                </a:solidFill>
              </a:rPr>
              <a:t>annualized variance of the returns</a:t>
            </a:r>
            <a:r>
              <a:rPr lang="en-US" dirty="0"/>
              <a:t>.</a:t>
            </a:r>
          </a:p>
          <a:p>
            <a:r>
              <a:rPr lang="en-US" dirty="0"/>
              <a:t>The central assumption of MVP, according to Markowitz (1952), is that investors only care about </a:t>
            </a:r>
            <a:r>
              <a:rPr lang="en-US" dirty="0">
                <a:solidFill>
                  <a:srgbClr val="C00000"/>
                </a:solidFill>
              </a:rPr>
              <a:t>expected returns </a:t>
            </a:r>
            <a:r>
              <a:rPr lang="en-US" dirty="0"/>
              <a:t>and the </a:t>
            </a:r>
            <a:r>
              <a:rPr lang="en-US" dirty="0">
                <a:solidFill>
                  <a:srgbClr val="C00000"/>
                </a:solidFill>
              </a:rPr>
              <a:t>variance of these returns</a:t>
            </a:r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87F698-B5ED-8B4C-9308-C1EA72DD4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8F7289-53F3-6149-A209-48BB04EB98B2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42839133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8E8E22-C9F1-1246-B0DD-2CC6AEC66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972727"/>
          </a:xfrm>
        </p:spPr>
        <p:txBody>
          <a:bodyPr>
            <a:normAutofit/>
          </a:bodyPr>
          <a:lstStyle/>
          <a:p>
            <a:r>
              <a:rPr lang="en-US" dirty="0"/>
              <a:t>Mean-Variance Portfolio Theory (MVPT)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01A988-1471-BC42-8DA7-5054BCB8FD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107831"/>
            <a:ext cx="11222181" cy="5454413"/>
          </a:xfrm>
        </p:spPr>
        <p:txBody>
          <a:bodyPr>
            <a:noAutofit/>
          </a:bodyPr>
          <a:lstStyle/>
          <a:p>
            <a:r>
              <a:rPr lang="en-US" dirty="0"/>
              <a:t>Portfolio statistics</a:t>
            </a:r>
          </a:p>
          <a:p>
            <a:pPr lvl="1"/>
            <a:r>
              <a:rPr lang="en-US" sz="3200" dirty="0"/>
              <a:t>returns vector</a:t>
            </a:r>
          </a:p>
          <a:p>
            <a:pPr lvl="1"/>
            <a:r>
              <a:rPr lang="en-US" sz="3200" dirty="0"/>
              <a:t>expected return </a:t>
            </a:r>
          </a:p>
          <a:p>
            <a:pPr lvl="1"/>
            <a:r>
              <a:rPr lang="en-US" sz="3200" dirty="0"/>
              <a:t>vector of expected returns</a:t>
            </a:r>
          </a:p>
          <a:p>
            <a:pPr lvl="1"/>
            <a:r>
              <a:rPr lang="en-US" sz="3200" dirty="0"/>
              <a:t>expected return of the portfolio</a:t>
            </a:r>
          </a:p>
          <a:p>
            <a:pPr lvl="1"/>
            <a:r>
              <a:rPr lang="en-US" sz="3200" dirty="0"/>
              <a:t>covariance matrix </a:t>
            </a:r>
          </a:p>
          <a:p>
            <a:pPr lvl="1"/>
            <a:r>
              <a:rPr lang="en-US" sz="3200" dirty="0"/>
              <a:t>expected variance of the portfolio</a:t>
            </a:r>
          </a:p>
          <a:p>
            <a:pPr lvl="1"/>
            <a:r>
              <a:rPr lang="en-US" sz="3200" dirty="0"/>
              <a:t>expected volatility of the portfolio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87F698-B5ED-8B4C-9308-C1EA72DD4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8F7289-53F3-6149-A209-48BB04EB98B2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23838825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D2DA3-DEBB-9E47-931B-7A4DBB633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Sharpe ratio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6C27805-CE45-E448-ABCF-C808DC65D1F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85000" lnSpcReduction="10000"/>
              </a:bodyPr>
              <a:lstStyle/>
              <a:p>
                <a:r>
                  <a:rPr lang="en-US" dirty="0"/>
                  <a:t>Sharpe (1966) introduces a measure to judge the risk-adjusted performance of mutual funds and other portfolios, or even single risky assets.</a:t>
                </a:r>
              </a:p>
              <a:p>
                <a:r>
                  <a:rPr lang="en-US" dirty="0"/>
                  <a:t>It relates the (expected, realized) return of a portfolio to its (expected, realized) volatility. </a:t>
                </a:r>
              </a:p>
              <a:p>
                <a:pPr lvl="1"/>
                <a:r>
                  <a:rPr lang="en-US" dirty="0"/>
                  <a:t>Sharpe ratio   </a:t>
                </a:r>
                <a14:m>
                  <m:oMath xmlns:m="http://schemas.openxmlformats.org/officeDocument/2006/math">
                    <m:r>
                      <a:rPr lang="el-GR" sz="3300" i="1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sz="330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3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3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</m:num>
                      <m:den>
                        <m:r>
                          <a:rPr lang="en-US" sz="33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𝝈</m:t>
                        </m:r>
                      </m:den>
                    </m:f>
                  </m:oMath>
                </a14:m>
                <a:endParaRPr lang="en-US" sz="3300" dirty="0"/>
              </a:p>
              <a:p>
                <a:r>
                  <a:rPr lang="en-US" dirty="0"/>
                  <a:t>If r represents the risk-less short rate, the </a:t>
                </a:r>
                <a:r>
                  <a:rPr lang="en-US" dirty="0">
                    <a:solidFill>
                      <a:srgbClr val="C00000"/>
                    </a:solidFill>
                  </a:rPr>
                  <a:t>risk premium </a:t>
                </a:r>
                <a:r>
                  <a:rPr lang="en-US" dirty="0"/>
                  <a:t>or </a:t>
                </a:r>
                <a:r>
                  <a:rPr lang="en-US" dirty="0">
                    <a:solidFill>
                      <a:srgbClr val="C00000"/>
                    </a:solidFill>
                  </a:rPr>
                  <a:t>excess return </a:t>
                </a:r>
                <a:r>
                  <a:rPr lang="en-US" dirty="0"/>
                  <a:t>of a portfolio phi over a risk-free alternative is defined by </a:t>
                </a:r>
                <a:r>
                  <a:rPr lang="el-GR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μ</a:t>
                </a:r>
                <a:r>
                  <a:rPr lang="en-US" i="1" baseline="30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phi</a:t>
                </a:r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− r</a:t>
                </a:r>
              </a:p>
              <a:p>
                <a:pPr lvl="1"/>
                <a:r>
                  <a:rPr lang="en-US" dirty="0"/>
                  <a:t>Sharpe ratio   </a:t>
                </a:r>
                <a14:m>
                  <m:oMath xmlns:m="http://schemas.openxmlformats.org/officeDocument/2006/math">
                    <m:r>
                      <a:rPr lang="el-GR" sz="3300" i="1">
                        <a:latin typeface="Cambria Math" panose="02040503050406030204" pitchFamily="18" charset="0"/>
                      </a:rPr>
                      <m:t>𝜋</m:t>
                    </m:r>
                    <m:r>
                      <a:rPr lang="en-US" sz="33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3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3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𝝁</m:t>
                        </m:r>
                        <m:r>
                          <a:rPr lang="en-US" sz="33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r>
                          <a:rPr lang="en-US" sz="33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𝒓</m:t>
                        </m:r>
                      </m:num>
                      <m:den>
                        <m:r>
                          <a:rPr lang="en-US" sz="33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𝝈</m:t>
                        </m:r>
                      </m:den>
                    </m:f>
                  </m:oMath>
                </a14:m>
                <a:endParaRPr lang="en-US" sz="3300" dirty="0"/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6C27805-CE45-E448-ABCF-C808DC65D1F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05" t="-2139" r="-15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FAE84B-DC7B-0E49-8DFD-BE50669D0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A4D782-52E5-F646-ACD8-A309188BA239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39262360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D2DA3-DEBB-9E47-931B-7A4DBB633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081540"/>
          </a:xfrm>
        </p:spPr>
        <p:txBody>
          <a:bodyPr>
            <a:normAutofit fontScale="90000"/>
          </a:bodyPr>
          <a:lstStyle/>
          <a:p>
            <a:r>
              <a:rPr lang="en-US" dirty="0"/>
              <a:t>Investment Opportunity Set</a:t>
            </a:r>
            <a:br>
              <a:rPr lang="en-US" dirty="0"/>
            </a:br>
            <a:r>
              <a:rPr lang="en-US" sz="3100" dirty="0"/>
              <a:t>Simulated expected portfolio volatility and return (one risky asset)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FAE84B-DC7B-0E49-8DFD-BE50669D0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29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A4D782-52E5-F646-ACD8-A309188BA239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5570815-E7EC-E44E-AF4A-E1B1DBC304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9826" y="1332512"/>
            <a:ext cx="8726451" cy="5250060"/>
          </a:xfrm>
        </p:spPr>
      </p:pic>
    </p:spTree>
    <p:extLst>
      <p:ext uri="{BB962C8B-B14F-4D97-AF65-F5344CB8AC3E}">
        <p14:creationId xmlns:p14="http://schemas.microsoft.com/office/powerpoint/2010/main" val="6966209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C00000"/>
                </a:solidFill>
              </a:rPr>
              <a:t>7   2023/10/24   Finance Theory and Data-Driven Finance 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8   2023/10/31   Midterm Project Report </a:t>
            </a:r>
          </a:p>
          <a:p>
            <a:pPr marL="0" indent="0">
              <a:buNone/>
            </a:pPr>
            <a:r>
              <a:rPr lang="en-US" sz="2800" dirty="0"/>
              <a:t>9   2023/11/07   Financial Econometrics </a:t>
            </a:r>
          </a:p>
          <a:p>
            <a:pPr marL="0" indent="0">
              <a:buNone/>
            </a:pPr>
            <a:r>
              <a:rPr lang="en-US" sz="2800" dirty="0"/>
              <a:t>10   2023/11/14   AI-First Finance 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11   2023/11/21   Industry Practices of AI in Finance and Quantitative</a:t>
            </a:r>
            <a:br>
              <a:rPr lang="en-US" sz="2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                                Analysis </a:t>
            </a:r>
          </a:p>
          <a:p>
            <a:pPr marL="0" indent="0">
              <a:buNone/>
            </a:pPr>
            <a:r>
              <a:rPr lang="en-US" sz="2800" dirty="0">
                <a:solidFill>
                  <a:srgbClr val="7030A0"/>
                </a:solidFill>
              </a:rPr>
              <a:t>12   2023/11/28   Case Study on AI in Finance and Quantitative Analysis II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535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D2DA3-DEBB-9E47-931B-7A4DBB633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99934"/>
            <a:ext cx="11222181" cy="1412342"/>
          </a:xfrm>
        </p:spPr>
        <p:txBody>
          <a:bodyPr>
            <a:normAutofit/>
          </a:bodyPr>
          <a:lstStyle/>
          <a:p>
            <a:r>
              <a:rPr lang="en-US" dirty="0"/>
              <a:t>Investment Opportunity Set</a:t>
            </a:r>
            <a:br>
              <a:rPr lang="en-US" dirty="0"/>
            </a:br>
            <a:r>
              <a:rPr lang="en-US" sz="3100" dirty="0"/>
              <a:t>Simulated expected portfolio volatility and return (two risky assets)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FAE84B-DC7B-0E49-8DFD-BE50669D0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A4D782-52E5-F646-ACD8-A309188BA239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B8D6DE-EB43-BF4A-9F3A-D8DBD0DDE9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9860" y="1583241"/>
            <a:ext cx="8431305" cy="4999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8630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D2DA3-DEBB-9E47-931B-7A4DBB633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129335"/>
          </a:xfrm>
        </p:spPr>
        <p:txBody>
          <a:bodyPr>
            <a:normAutofit fontScale="90000"/>
          </a:bodyPr>
          <a:lstStyle/>
          <a:p>
            <a:r>
              <a:rPr lang="en-US" dirty="0"/>
              <a:t>Minimum volatility and maximum Sharpe ratio</a:t>
            </a:r>
            <a:br>
              <a:rPr lang="en-US" dirty="0"/>
            </a:br>
            <a:r>
              <a:rPr lang="en-US" dirty="0"/>
              <a:t>portfolios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FAE84B-DC7B-0E49-8DFD-BE50669D0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A4D782-52E5-F646-ACD8-A309188BA239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DBA889D-F721-524C-B9A6-A9CCAA9F2C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91519" y="1331666"/>
            <a:ext cx="8707920" cy="5163350"/>
          </a:xfrm>
        </p:spPr>
      </p:pic>
    </p:spTree>
    <p:extLst>
      <p:ext uri="{BB962C8B-B14F-4D97-AF65-F5344CB8AC3E}">
        <p14:creationId xmlns:p14="http://schemas.microsoft.com/office/powerpoint/2010/main" val="19175540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B3265-9472-B748-9580-BA396C072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992384"/>
          </a:xfrm>
        </p:spPr>
        <p:txBody>
          <a:bodyPr/>
          <a:lstStyle/>
          <a:p>
            <a:r>
              <a:rPr lang="en-US" dirty="0"/>
              <a:t>Efficient Frontier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74B95C-CB7F-DC46-92CC-696539B38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336432"/>
            <a:ext cx="11222181" cy="5016868"/>
          </a:xfrm>
        </p:spPr>
        <p:txBody>
          <a:bodyPr/>
          <a:lstStyle/>
          <a:p>
            <a:r>
              <a:rPr lang="en-US" dirty="0"/>
              <a:t>An </a:t>
            </a:r>
            <a:r>
              <a:rPr lang="en-US" dirty="0">
                <a:solidFill>
                  <a:srgbClr val="C00000"/>
                </a:solidFill>
              </a:rPr>
              <a:t>efficient portfolio</a:t>
            </a:r>
          </a:p>
          <a:p>
            <a:pPr lvl="1"/>
            <a:r>
              <a:rPr lang="en-US" dirty="0"/>
              <a:t>has a maximum expected return (risk) given its expected risk (return)</a:t>
            </a:r>
          </a:p>
          <a:p>
            <a:r>
              <a:rPr lang="en-US" dirty="0"/>
              <a:t>All those portfolios that have a </a:t>
            </a:r>
            <a:r>
              <a:rPr lang="en-US" dirty="0">
                <a:solidFill>
                  <a:srgbClr val="C00000"/>
                </a:solidFill>
              </a:rPr>
              <a:t>lower expected return</a:t>
            </a:r>
            <a:r>
              <a:rPr lang="en-US" dirty="0"/>
              <a:t> than the </a:t>
            </a:r>
            <a:r>
              <a:rPr lang="en-US" dirty="0">
                <a:solidFill>
                  <a:srgbClr val="C00000"/>
                </a:solidFill>
              </a:rPr>
              <a:t>minimum risk portfolio </a:t>
            </a:r>
            <a:r>
              <a:rPr lang="en-US" dirty="0"/>
              <a:t>are </a:t>
            </a:r>
            <a:r>
              <a:rPr lang="en-US" dirty="0">
                <a:solidFill>
                  <a:srgbClr val="C00000"/>
                </a:solidFill>
              </a:rPr>
              <a:t>inefficient</a:t>
            </a:r>
            <a:r>
              <a:rPr lang="en-US" dirty="0"/>
              <a:t>.</a:t>
            </a:r>
          </a:p>
          <a:p>
            <a:r>
              <a:rPr lang="en-US" dirty="0"/>
              <a:t>Efficient frontier </a:t>
            </a:r>
          </a:p>
          <a:p>
            <a:pPr lvl="1"/>
            <a:r>
              <a:rPr lang="en-US" dirty="0"/>
              <a:t>The set of </a:t>
            </a:r>
            <a:r>
              <a:rPr lang="en-US" dirty="0">
                <a:solidFill>
                  <a:srgbClr val="C00000"/>
                </a:solidFill>
              </a:rPr>
              <a:t>all efficient portfolios</a:t>
            </a:r>
          </a:p>
          <a:p>
            <a:pPr lvl="1"/>
            <a:r>
              <a:rPr lang="en-US" dirty="0"/>
              <a:t>Agents will only choose </a:t>
            </a:r>
            <a:r>
              <a:rPr lang="en-US" dirty="0">
                <a:solidFill>
                  <a:srgbClr val="C00000"/>
                </a:solidFill>
              </a:rPr>
              <a:t>a portfolio </a:t>
            </a:r>
            <a:r>
              <a:rPr lang="en-US" dirty="0"/>
              <a:t>that lies on the efficient frontier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5D4046-4D4B-3741-8169-8AB8A78DE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41E3F2-F47A-6C43-AB4C-C03E6F124318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40827936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28">
            <a:extLst>
              <a:ext uri="{FF2B5EF4-FFF2-40B4-BE49-F238E27FC236}">
                <a16:creationId xmlns:a16="http://schemas.microsoft.com/office/drawing/2014/main" id="{49E5161D-AA96-D546-8831-599F3CB22E02}"/>
              </a:ext>
            </a:extLst>
          </p:cNvPr>
          <p:cNvSpPr/>
          <p:nvPr/>
        </p:nvSpPr>
        <p:spPr>
          <a:xfrm>
            <a:off x="4773827" y="2976793"/>
            <a:ext cx="3014361" cy="1220240"/>
          </a:xfrm>
          <a:custGeom>
            <a:avLst/>
            <a:gdLst>
              <a:gd name="connsiteX0" fmla="*/ 0 w 2026508"/>
              <a:gd name="connsiteY0" fmla="*/ 1223319 h 1223319"/>
              <a:gd name="connsiteX1" fmla="*/ 457200 w 2026508"/>
              <a:gd name="connsiteY1" fmla="*/ 407773 h 1223319"/>
              <a:gd name="connsiteX2" fmla="*/ 2026508 w 2026508"/>
              <a:gd name="connsiteY2" fmla="*/ 0 h 1223319"/>
              <a:gd name="connsiteX0" fmla="*/ 0 w 2026508"/>
              <a:gd name="connsiteY0" fmla="*/ 1223319 h 1223319"/>
              <a:gd name="connsiteX1" fmla="*/ 432278 w 2026508"/>
              <a:gd name="connsiteY1" fmla="*/ 262068 h 1223319"/>
              <a:gd name="connsiteX2" fmla="*/ 2026508 w 2026508"/>
              <a:gd name="connsiteY2" fmla="*/ 0 h 1223319"/>
              <a:gd name="connsiteX0" fmla="*/ 0 w 2026508"/>
              <a:gd name="connsiteY0" fmla="*/ 1199035 h 1199035"/>
              <a:gd name="connsiteX1" fmla="*/ 432278 w 2026508"/>
              <a:gd name="connsiteY1" fmla="*/ 237784 h 1199035"/>
              <a:gd name="connsiteX2" fmla="*/ 2026508 w 2026508"/>
              <a:gd name="connsiteY2" fmla="*/ 0 h 1199035"/>
              <a:gd name="connsiteX0" fmla="*/ 0 w 2026508"/>
              <a:gd name="connsiteY0" fmla="*/ 1199035 h 1199035"/>
              <a:gd name="connsiteX1" fmla="*/ 432278 w 2026508"/>
              <a:gd name="connsiteY1" fmla="*/ 237784 h 1199035"/>
              <a:gd name="connsiteX2" fmla="*/ 2026508 w 2026508"/>
              <a:gd name="connsiteY2" fmla="*/ 0 h 119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26508" h="1199035">
                <a:moveTo>
                  <a:pt x="0" y="1199035"/>
                </a:moveTo>
                <a:cubicBezTo>
                  <a:pt x="59724" y="893205"/>
                  <a:pt x="94527" y="437623"/>
                  <a:pt x="432278" y="237784"/>
                </a:cubicBezTo>
                <a:cubicBezTo>
                  <a:pt x="770029" y="37945"/>
                  <a:pt x="1402422" y="4807"/>
                  <a:pt x="2026508" y="0"/>
                </a:cubicBezTo>
              </a:path>
            </a:pathLst>
          </a:cu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71CDEB-55E9-D348-B970-D1E2903B8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33</a:t>
            </a:fld>
            <a:endParaRPr lang="zh-TW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E760D8-47C8-E146-825E-47B1E53078F6}"/>
              </a:ext>
            </a:extLst>
          </p:cNvPr>
          <p:cNvSpPr txBox="1"/>
          <p:nvPr/>
        </p:nvSpPr>
        <p:spPr>
          <a:xfrm>
            <a:off x="5375920" y="5303530"/>
            <a:ext cx="153760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Risk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3956012-9924-9044-BE4A-EB9D2B0E415B}"/>
              </a:ext>
            </a:extLst>
          </p:cNvPr>
          <p:cNvCxnSpPr>
            <a:cxnSpLocks/>
          </p:cNvCxnSpPr>
          <p:nvPr/>
        </p:nvCxnSpPr>
        <p:spPr>
          <a:xfrm flipH="1" flipV="1">
            <a:off x="3935602" y="2420888"/>
            <a:ext cx="158" cy="2825398"/>
          </a:xfrm>
          <a:prstGeom prst="straightConnector1">
            <a:avLst/>
          </a:prstGeom>
          <a:ln w="762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C3AF9DA-2BBD-5145-9BD9-7B77A7DEFBCC}"/>
              </a:ext>
            </a:extLst>
          </p:cNvPr>
          <p:cNvCxnSpPr>
            <a:cxnSpLocks/>
          </p:cNvCxnSpPr>
          <p:nvPr/>
        </p:nvCxnSpPr>
        <p:spPr>
          <a:xfrm>
            <a:off x="3935760" y="5229200"/>
            <a:ext cx="4824536" cy="0"/>
          </a:xfrm>
          <a:prstGeom prst="straightConnector1">
            <a:avLst/>
          </a:prstGeom>
          <a:ln w="76200">
            <a:solidFill>
              <a:schemeClr val="tx1"/>
            </a:solidFill>
            <a:headEnd w="lg" len="lg"/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77E72DE7-6126-A04F-9E1A-8DDD21DE0295}"/>
              </a:ext>
            </a:extLst>
          </p:cNvPr>
          <p:cNvSpPr txBox="1"/>
          <p:nvPr/>
        </p:nvSpPr>
        <p:spPr>
          <a:xfrm rot="16200000">
            <a:off x="2233868" y="3690732"/>
            <a:ext cx="224933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</a:rPr>
              <a:t>Return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D31B581-ABBA-3549-A72E-0EA7D6758193}"/>
              </a:ext>
            </a:extLst>
          </p:cNvPr>
          <p:cNvSpPr/>
          <p:nvPr/>
        </p:nvSpPr>
        <p:spPr>
          <a:xfrm>
            <a:off x="7680176" y="2852936"/>
            <a:ext cx="216024" cy="21602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9B7B0B9-1460-CE47-818E-784549A00E93}"/>
              </a:ext>
            </a:extLst>
          </p:cNvPr>
          <p:cNvSpPr/>
          <p:nvPr/>
        </p:nvSpPr>
        <p:spPr>
          <a:xfrm>
            <a:off x="5087888" y="3287415"/>
            <a:ext cx="216024" cy="21602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163681DB-C53E-7847-9DD9-84794FD10702}"/>
              </a:ext>
            </a:extLst>
          </p:cNvPr>
          <p:cNvSpPr/>
          <p:nvPr/>
        </p:nvSpPr>
        <p:spPr>
          <a:xfrm>
            <a:off x="4612455" y="4121619"/>
            <a:ext cx="216024" cy="21602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CB7E9FB1-781E-B448-8717-B1EC7231E616}"/>
              </a:ext>
            </a:extLst>
          </p:cNvPr>
          <p:cNvSpPr/>
          <p:nvPr/>
        </p:nvSpPr>
        <p:spPr>
          <a:xfrm>
            <a:off x="6600056" y="3265401"/>
            <a:ext cx="216024" cy="21602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F77B03A-6DC8-D245-82A4-364591998891}"/>
              </a:ext>
            </a:extLst>
          </p:cNvPr>
          <p:cNvSpPr/>
          <p:nvPr/>
        </p:nvSpPr>
        <p:spPr>
          <a:xfrm>
            <a:off x="7032104" y="3884768"/>
            <a:ext cx="216024" cy="21602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0510273-5064-5940-8181-8F952C4D3BCF}"/>
              </a:ext>
            </a:extLst>
          </p:cNvPr>
          <p:cNvSpPr/>
          <p:nvPr/>
        </p:nvSpPr>
        <p:spPr>
          <a:xfrm>
            <a:off x="7788188" y="4459386"/>
            <a:ext cx="216024" cy="21602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34A4D5E1-32DD-AC4B-A488-1B5A1BC1E923}"/>
              </a:ext>
            </a:extLst>
          </p:cNvPr>
          <p:cNvSpPr/>
          <p:nvPr/>
        </p:nvSpPr>
        <p:spPr>
          <a:xfrm>
            <a:off x="6787328" y="4526792"/>
            <a:ext cx="216024" cy="21602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F3871F8-6C3E-834C-A226-F57E84847DA1}"/>
              </a:ext>
            </a:extLst>
          </p:cNvPr>
          <p:cNvSpPr/>
          <p:nvPr/>
        </p:nvSpPr>
        <p:spPr>
          <a:xfrm>
            <a:off x="6172200" y="4139289"/>
            <a:ext cx="216024" cy="21602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6EB82C1-A662-974D-9069-D9B1460ADBA4}"/>
              </a:ext>
            </a:extLst>
          </p:cNvPr>
          <p:cNvSpPr/>
          <p:nvPr/>
        </p:nvSpPr>
        <p:spPr>
          <a:xfrm>
            <a:off x="5424781" y="4005064"/>
            <a:ext cx="216024" cy="21602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ABBE9E5-0675-7142-9A27-77093200D424}"/>
              </a:ext>
            </a:extLst>
          </p:cNvPr>
          <p:cNvSpPr txBox="1"/>
          <p:nvPr/>
        </p:nvSpPr>
        <p:spPr>
          <a:xfrm>
            <a:off x="4348619" y="1844824"/>
            <a:ext cx="530946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Efficient Frontier</a:t>
            </a: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7FB9F848-56F5-7A40-902C-4C02E4672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340" y="43562"/>
            <a:ext cx="10778104" cy="129720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Portfolio Optimization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Efficient Frontier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25D6845-F92F-8849-B205-43D95C47A6D9}"/>
              </a:ext>
            </a:extLst>
          </p:cNvPr>
          <p:cNvSpPr txBox="1"/>
          <p:nvPr/>
        </p:nvSpPr>
        <p:spPr>
          <a:xfrm>
            <a:off x="2369332" y="6366900"/>
            <a:ext cx="7488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Source: Tucker Balch (2012), Investment Science: Portfolio Optimization, 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https://www.youtube.com/watch?v=5qbMhXXq0vI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 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45099DF1-D07E-6440-B75C-70068DB8F481}"/>
              </a:ext>
            </a:extLst>
          </p:cNvPr>
          <p:cNvSpPr/>
          <p:nvPr/>
        </p:nvSpPr>
        <p:spPr>
          <a:xfrm>
            <a:off x="5735960" y="3429000"/>
            <a:ext cx="216024" cy="216024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4885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78454-81BE-724E-AE59-619528EAC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43562"/>
            <a:ext cx="8229600" cy="129720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Portfolio Optimization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Efficient Frontier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AD4646-C741-8245-AC33-66BFA5096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34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833224-12EF-9541-9AF1-7CA98C00A2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174" y="1297207"/>
            <a:ext cx="8102929" cy="522503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A354862-2E7C-8D45-9104-F23022240676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3"/>
              </a:rPr>
              <a:t>https://tinyurl.com/aintpupython101</a:t>
            </a:r>
            <a:endParaRPr lang="en-US" dirty="0">
              <a:hlinkClick r:id="rId4"/>
            </a:endParaRPr>
          </a:p>
        </p:txBody>
      </p:sp>
    </p:spTree>
    <p:extLst>
      <p:ext uri="{BB962C8B-B14F-4D97-AF65-F5344CB8AC3E}">
        <p14:creationId xmlns:p14="http://schemas.microsoft.com/office/powerpoint/2010/main" val="34091916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D2DA3-DEBB-9E47-931B-7A4DBB633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939630"/>
          </a:xfrm>
        </p:spPr>
        <p:txBody>
          <a:bodyPr/>
          <a:lstStyle/>
          <a:p>
            <a:r>
              <a:rPr lang="en-US" dirty="0"/>
              <a:t>Efficient Frontier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FAE84B-DC7B-0E49-8DFD-BE50669D0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A4D782-52E5-F646-ACD8-A309188BA239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743B1B8-9E5C-F14D-9234-215D8CBF6C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8570" y="1072659"/>
            <a:ext cx="9129166" cy="5492344"/>
          </a:xfrm>
        </p:spPr>
      </p:pic>
    </p:spTree>
    <p:extLst>
      <p:ext uri="{BB962C8B-B14F-4D97-AF65-F5344CB8AC3E}">
        <p14:creationId xmlns:p14="http://schemas.microsoft.com/office/powerpoint/2010/main" val="27439953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AEEB97-88D6-1D4F-923D-248DF6FFA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06396"/>
            <a:ext cx="8229600" cy="946340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/>
                </a:solidFill>
              </a:rPr>
              <a:t>Portfolio Optimization and 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chemeClr val="accent1"/>
                </a:solidFill>
              </a:rPr>
              <a:t>Algorithmic Trading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A53F1A-C094-E746-A370-34F0AE58F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36</a:t>
            </a:fld>
            <a:endParaRPr lang="zh-TW" alt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DB67AA8-40CE-1940-A71B-A957E3BFC4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890" y="1503552"/>
            <a:ext cx="8830221" cy="502179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151CEB3-AF85-FC41-821E-400F3FABC762}"/>
              </a:ext>
            </a:extLst>
          </p:cNvPr>
          <p:cNvSpPr/>
          <p:nvPr/>
        </p:nvSpPr>
        <p:spPr>
          <a:xfrm>
            <a:off x="1680889" y="1154545"/>
            <a:ext cx="892899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hlinkClick r:id="rId3"/>
              </a:rPr>
              <a:t>https://colab.research.google.com/drive/1FEG6DnGvwfUbeo4zJ1zTunjMqf2RkCrT</a:t>
            </a:r>
            <a:endParaRPr lang="en-US" sz="12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942AD7-B2BF-1047-AAEA-CBDD109DA711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4"/>
              </a:rPr>
              <a:t>https://tinyurl.com/aintpupython101</a:t>
            </a:r>
            <a:endParaRPr lang="en-US" dirty="0">
              <a:hlinkClick r:id="rId5"/>
            </a:endParaRPr>
          </a:p>
        </p:txBody>
      </p:sp>
    </p:spTree>
    <p:extLst>
      <p:ext uri="{BB962C8B-B14F-4D97-AF65-F5344CB8AC3E}">
        <p14:creationId xmlns:p14="http://schemas.microsoft.com/office/powerpoint/2010/main" val="16035957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B3265-9472-B748-9580-BA396C072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44751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Capital Asset Pricing Model 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(CAPM)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74B95C-CB7F-DC46-92CC-696539B38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582615"/>
            <a:ext cx="11222181" cy="4770684"/>
          </a:xfrm>
        </p:spPr>
        <p:txBody>
          <a:bodyPr>
            <a:normAutofit/>
          </a:bodyPr>
          <a:lstStyle/>
          <a:p>
            <a:r>
              <a:rPr lang="en-US" dirty="0"/>
              <a:t>Capital Asset Pricing Model (CAPM)</a:t>
            </a:r>
          </a:p>
          <a:p>
            <a:pPr lvl="1"/>
            <a:r>
              <a:rPr lang="en-US" sz="3200" dirty="0"/>
              <a:t>One of the most widely documented and applied models in finance</a:t>
            </a:r>
          </a:p>
          <a:p>
            <a:pPr lvl="1"/>
            <a:r>
              <a:rPr lang="en-US" sz="3200" dirty="0"/>
              <a:t>It relates in linear fashion the expected return for </a:t>
            </a:r>
            <a:r>
              <a:rPr lang="en-US" sz="3200" dirty="0">
                <a:solidFill>
                  <a:srgbClr val="C00000"/>
                </a:solidFill>
              </a:rPr>
              <a:t>a single stock </a:t>
            </a:r>
            <a:r>
              <a:rPr lang="en-US" sz="3200" dirty="0"/>
              <a:t>to the expected return of the </a:t>
            </a:r>
            <a:r>
              <a:rPr lang="en-US" sz="3200" dirty="0">
                <a:solidFill>
                  <a:srgbClr val="C00000"/>
                </a:solidFill>
              </a:rPr>
              <a:t>market portfolio</a:t>
            </a:r>
            <a:r>
              <a:rPr lang="en-US" sz="3200" dirty="0"/>
              <a:t>, usually approximated by a broad stock index such as the S&amp;P 500.</a:t>
            </a:r>
          </a:p>
          <a:p>
            <a:pPr lvl="1"/>
            <a:r>
              <a:rPr lang="en-US" sz="3200" dirty="0"/>
              <a:t>Sharpe (1964) and Lintner (1965)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5D4046-4D4B-3741-8169-8AB8A78DE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41E3F2-F47A-6C43-AB4C-C03E6F124318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39516848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F82E7-627A-3A1D-D7CC-C41E35397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Capital Asset Pricing Model 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(CAPM)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14B922-6CC7-3BA7-4615-5055916F2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38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F580C3-8DB5-A509-6858-84CDC0935DC4}"/>
              </a:ext>
            </a:extLst>
          </p:cNvPr>
          <p:cNvSpPr txBox="1"/>
          <p:nvPr/>
        </p:nvSpPr>
        <p:spPr>
          <a:xfrm>
            <a:off x="534389" y="2142368"/>
            <a:ext cx="11222181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600" b="0" i="0" u="none" strike="noStrike" dirty="0">
                <a:solidFill>
                  <a:srgbClr val="1A0DAB"/>
                </a:solidFill>
                <a:effectLst/>
                <a:latin typeface="Arial" panose="020B0604020202020204" pitchFamily="34" charset="0"/>
                <a:hlinkClick r:id="rId2"/>
              </a:rPr>
              <a:t>Capital asset prices: A theory of market equilibrium under conditions of risk</a:t>
            </a:r>
            <a:endParaRPr lang="en-US" sz="2600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n-US" sz="2600" b="0" i="0" u="sng" dirty="0">
                <a:solidFill>
                  <a:srgbClr val="006621"/>
                </a:solidFill>
                <a:effectLst/>
                <a:latin typeface="Arial" panose="020B0604020202020204" pitchFamily="34" charset="0"/>
                <a:hlinkClick r:id="rId3"/>
              </a:rPr>
              <a:t>WF Sharpe</a:t>
            </a:r>
            <a:r>
              <a:rPr lang="en-US" sz="2600" b="0" i="0" dirty="0">
                <a:solidFill>
                  <a:srgbClr val="006621"/>
                </a:solidFill>
                <a:effectLst/>
                <a:latin typeface="Arial" panose="020B0604020202020204" pitchFamily="34" charset="0"/>
              </a:rPr>
              <a:t> - The journal of finance, 1964 - Wiley Online Library</a:t>
            </a:r>
          </a:p>
          <a:p>
            <a:pPr algn="l"/>
            <a:r>
              <a:rPr lang="en-US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ONE OF THE PROBLEMS which has plagued those attempting to predict the behavior of</a:t>
            </a:r>
            <a:br>
              <a:rPr lang="en-US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r>
              <a:rPr lang="en-US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capital markets is the absence of a body of positive microeconomic theory dealing with</a:t>
            </a:r>
            <a:br>
              <a:rPr lang="en-US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r>
              <a:rPr lang="en-US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conditions of risk. Although many useful insights can be obtained from the traditional models</a:t>
            </a:r>
            <a:br>
              <a:rPr lang="en-US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r>
              <a:rPr lang="en-US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of investment under conditions of certainty, the pervasive influence of risk in financial</a:t>
            </a:r>
            <a:br>
              <a:rPr lang="en-US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r>
              <a:rPr lang="en-US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transactions has forced those working in this area to adopt models of price behavior which</a:t>
            </a:r>
            <a:br>
              <a:rPr lang="en-US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r>
              <a:rPr lang="en-US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are little more than assertions. A typical classroom explanation of the determination of …</a:t>
            </a:r>
          </a:p>
          <a:p>
            <a:pPr algn="l"/>
            <a:r>
              <a:rPr lang="en-US" sz="2400" b="0" i="0" u="none" strike="noStrike" dirty="0">
                <a:solidFill>
                  <a:srgbClr val="1A0DAB"/>
                </a:solidFill>
                <a:effectLst/>
                <a:latin typeface="Arial" panose="020B0604020202020204" pitchFamily="34" charset="0"/>
              </a:rPr>
              <a:t>Cite</a:t>
            </a:r>
            <a:r>
              <a:rPr lang="en-US" sz="2400" b="0" i="0" dirty="0">
                <a:solidFill>
                  <a:srgbClr val="777777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sz="2400" b="0" i="0" u="none" strike="noStrike" dirty="0">
                <a:solidFill>
                  <a:srgbClr val="1A0DAB"/>
                </a:solidFill>
                <a:effectLst/>
                <a:latin typeface="Arial" panose="020B0604020202020204" pitchFamily="34" charset="0"/>
                <a:hlinkClick r:id="rId4"/>
              </a:rPr>
              <a:t>Cited by 30490</a:t>
            </a:r>
            <a:r>
              <a:rPr lang="en-US" sz="2400" b="0" i="0" dirty="0">
                <a:solidFill>
                  <a:srgbClr val="777777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sz="2400" b="0" i="0" u="none" strike="noStrike" dirty="0">
                <a:solidFill>
                  <a:srgbClr val="1A0DAB"/>
                </a:solidFill>
                <a:effectLst/>
                <a:latin typeface="Arial" panose="020B0604020202020204" pitchFamily="34" charset="0"/>
                <a:hlinkClick r:id="rId5"/>
              </a:rPr>
              <a:t>Related articles</a:t>
            </a:r>
            <a:r>
              <a:rPr lang="en-US" sz="2400" b="0" i="0" dirty="0">
                <a:solidFill>
                  <a:srgbClr val="777777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sz="2400" b="0" i="0" u="none" strike="noStrike" dirty="0">
                <a:solidFill>
                  <a:srgbClr val="1A0DAB"/>
                </a:solidFill>
                <a:effectLst/>
                <a:latin typeface="Arial" panose="020B0604020202020204" pitchFamily="34" charset="0"/>
                <a:hlinkClick r:id="rId6"/>
              </a:rPr>
              <a:t>All 26 versions</a:t>
            </a:r>
            <a:endParaRPr lang="en-US" sz="2400" b="0" i="0" dirty="0">
              <a:solidFill>
                <a:srgbClr val="777777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8F6EA9-F267-A907-D2CF-EA8A41A85CDF}"/>
              </a:ext>
            </a:extLst>
          </p:cNvPr>
          <p:cNvSpPr txBox="1"/>
          <p:nvPr/>
        </p:nvSpPr>
        <p:spPr>
          <a:xfrm>
            <a:off x="914400" y="6562244"/>
            <a:ext cx="1024539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0" i="0" dirty="0"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</a:rPr>
              <a:t>Source: Sharpe, William F. "Capital asset prices: A theory of market equilibrium under conditions of risk." </a:t>
            </a:r>
            <a:r>
              <a:rPr lang="en-US" sz="1000" b="0" i="1" dirty="0"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</a:rPr>
              <a:t>The journal of finance</a:t>
            </a:r>
            <a:r>
              <a:rPr lang="en-US" sz="1000" b="0" i="0" dirty="0"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</a:rPr>
              <a:t> 19, no. 3 (1964): 425-442.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3551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F82E7-627A-3A1D-D7CC-C41E35397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90328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Capital Asset Pricing Model (CAPM)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14B922-6CC7-3BA7-4615-5055916F2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39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8F6EA9-F267-A907-D2CF-EA8A41A85CDF}"/>
              </a:ext>
            </a:extLst>
          </p:cNvPr>
          <p:cNvSpPr txBox="1"/>
          <p:nvPr/>
        </p:nvSpPr>
        <p:spPr>
          <a:xfrm>
            <a:off x="914400" y="6580173"/>
            <a:ext cx="1024539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0" i="0" dirty="0"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</a:rPr>
              <a:t>Source: Sharpe, William F. "Capital asset prices: A theory of market equilibrium under conditions of risk." </a:t>
            </a:r>
            <a:r>
              <a:rPr lang="en-US" sz="1000" b="0" i="1" dirty="0"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</a:rPr>
              <a:t>The journal of finance</a:t>
            </a:r>
            <a:r>
              <a:rPr lang="en-US" sz="1000" b="0" i="0" dirty="0"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</a:rPr>
              <a:t> 19, no. 3 (1964): 425-442.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1F727DD-BDEC-29E3-D049-D93824EA05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968" y="903285"/>
            <a:ext cx="5956259" cy="565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5666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DA260-D82C-834A-A2BC-FCBAD5A4C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07394"/>
            <a:ext cx="11222181" cy="903987"/>
          </a:xfrm>
        </p:spPr>
        <p:txBody>
          <a:bodyPr>
            <a:normAutofit/>
          </a:bodyPr>
          <a:lstStyle/>
          <a:p>
            <a:r>
              <a:rPr lang="en-US" dirty="0"/>
              <a:t>Syllabus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F60FD-04E7-6242-8CFB-A2F0A9F58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039092"/>
            <a:ext cx="11222181" cy="5683804"/>
          </a:xfrm>
        </p:spPr>
        <p:txBody>
          <a:bodyPr>
            <a:no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altLang="zh-TW" sz="2800" dirty="0"/>
              <a:t>Week    Date    Subject/Topics</a:t>
            </a:r>
          </a:p>
          <a:p>
            <a:pPr marL="0" indent="0">
              <a:buNone/>
            </a:pPr>
            <a:r>
              <a:rPr lang="en-US" sz="2800" dirty="0"/>
              <a:t>13   2023/12/05   Deep Learning in Finance; </a:t>
            </a:r>
            <a:br>
              <a:rPr lang="en-US" sz="2800" dirty="0"/>
            </a:br>
            <a:r>
              <a:rPr lang="en-US" sz="2800" dirty="0"/>
              <a:t>                                Reinforcement Learning in Finance </a:t>
            </a:r>
          </a:p>
          <a:p>
            <a:pPr marL="0" indent="0">
              <a:buNone/>
            </a:pPr>
            <a:r>
              <a:rPr lang="en-US" sz="2800" dirty="0"/>
              <a:t>14   2023/12/12   Algorithmic Trading; Risk Management; </a:t>
            </a:r>
            <a:br>
              <a:rPr lang="en-US" sz="2800" dirty="0"/>
            </a:br>
            <a:r>
              <a:rPr lang="en-US" sz="2800" dirty="0"/>
              <a:t>                                Trading Bot and Event-Based </a:t>
            </a:r>
            <a:r>
              <a:rPr lang="en-US" sz="2800" dirty="0" err="1"/>
              <a:t>Backtesting</a:t>
            </a:r>
            <a:r>
              <a:rPr lang="en-US" sz="2800" dirty="0"/>
              <a:t> 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15   2023/12/19   Final Project Report I </a:t>
            </a:r>
          </a:p>
          <a:p>
            <a:pPr marL="0" indent="0">
              <a:buNone/>
            </a:pPr>
            <a:r>
              <a:rPr lang="en-US" sz="2800" dirty="0">
                <a:solidFill>
                  <a:schemeClr val="accent2">
                    <a:lumMod val="75000"/>
                  </a:schemeClr>
                </a:solidFill>
              </a:rPr>
              <a:t>16   2023/12/26   Final Project Report II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0E0B2-0864-5F44-9C79-2EC8070A3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C0774D-A256-BA43-877D-8F5FD06E48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9194" y="137553"/>
            <a:ext cx="962066" cy="6206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EE8C73-3AA1-EA46-A8F6-0F326BF9EB1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8086" y="811230"/>
            <a:ext cx="964282" cy="23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4645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F82E7-627A-3A1D-D7CC-C41E35397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0"/>
            <a:ext cx="11222181" cy="90328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Capital Asset Pricing Model (CAPM)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14B922-6CC7-3BA7-4615-5055916F2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40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8F6EA9-F267-A907-D2CF-EA8A41A85CDF}"/>
              </a:ext>
            </a:extLst>
          </p:cNvPr>
          <p:cNvSpPr txBox="1"/>
          <p:nvPr/>
        </p:nvSpPr>
        <p:spPr>
          <a:xfrm>
            <a:off x="914400" y="6562244"/>
            <a:ext cx="1024539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0" i="0" dirty="0"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</a:rPr>
              <a:t>Source: Sharpe, William F. "Capital asset prices: A theory of market equilibrium under conditions of risk." </a:t>
            </a:r>
            <a:r>
              <a:rPr lang="en-US" sz="1000" b="0" i="1" dirty="0"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</a:rPr>
              <a:t>The journal of finance</a:t>
            </a:r>
            <a:r>
              <a:rPr lang="en-US" sz="1000" b="0" i="0" dirty="0"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</a:rPr>
              <a:t> 19, no. 3 (1964): 425-442.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FB95AB-2198-94C4-DB43-9127CFDB56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3429" y="973243"/>
            <a:ext cx="6878924" cy="5512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2265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F82E7-627A-3A1D-D7CC-C41E35397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22401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Capital Asset Pricing Model (CAPM)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14B922-6CC7-3BA7-4615-5055916F2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41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8F6EA9-F267-A907-D2CF-EA8A41A85CDF}"/>
              </a:ext>
            </a:extLst>
          </p:cNvPr>
          <p:cNvSpPr txBox="1"/>
          <p:nvPr/>
        </p:nvSpPr>
        <p:spPr>
          <a:xfrm>
            <a:off x="914400" y="6580173"/>
            <a:ext cx="1024539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0" i="0" dirty="0"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</a:rPr>
              <a:t>Source: </a:t>
            </a:r>
            <a:r>
              <a:rPr lang="en-US" sz="1000" b="0" i="0" dirty="0" err="1"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</a:rPr>
              <a:t>Fama</a:t>
            </a:r>
            <a:r>
              <a:rPr lang="en-US" sz="1000" b="0" i="0" dirty="0"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</a:rPr>
              <a:t>, Eugene F., and Kenneth R. French. "The capital asset pricing model: Theory and evidence." Journal of economic perspectives 18, no. 3 (2004): 25-46.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F0FE8A-F3EC-5DF5-768B-CBBF7E57D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8456" y="957505"/>
            <a:ext cx="5814045" cy="5604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5209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F82E7-627A-3A1D-D7CC-C41E35397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22401"/>
          </a:xfrm>
        </p:spPr>
        <p:txBody>
          <a:bodyPr>
            <a:normAutofit fontScale="90000"/>
          </a:bodyPr>
          <a:lstStyle/>
          <a:p>
            <a:r>
              <a:rPr lang="en-US" dirty="0"/>
              <a:t>Investment Opportunities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14B922-6CC7-3BA7-4615-5055916F2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42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8F6EA9-F267-A907-D2CF-EA8A41A85CDF}"/>
              </a:ext>
            </a:extLst>
          </p:cNvPr>
          <p:cNvSpPr txBox="1"/>
          <p:nvPr/>
        </p:nvSpPr>
        <p:spPr>
          <a:xfrm>
            <a:off x="914400" y="6580173"/>
            <a:ext cx="1024539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0" i="0" dirty="0"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</a:rPr>
              <a:t>Source: </a:t>
            </a:r>
            <a:r>
              <a:rPr lang="en-US" sz="1000" b="0" i="0" dirty="0" err="1"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</a:rPr>
              <a:t>Fama</a:t>
            </a:r>
            <a:r>
              <a:rPr lang="en-US" sz="1000" b="0" i="0" dirty="0"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</a:rPr>
              <a:t>, Eugene F., and Kenneth R. French. "The capital asset pricing model: Theory and evidence." Journal of economic perspectives 18, no. 3 (2004): 25-46.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C4BC8E-51CA-B331-2F24-7A643003AE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75"/>
          <a:stretch/>
        </p:blipFill>
        <p:spPr>
          <a:xfrm>
            <a:off x="2189411" y="1200267"/>
            <a:ext cx="7912135" cy="5370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499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F82E7-627A-3A1D-D7CC-C41E35397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628382"/>
          </a:xfrm>
        </p:spPr>
        <p:txBody>
          <a:bodyPr>
            <a:normAutofit/>
          </a:bodyPr>
          <a:lstStyle/>
          <a:p>
            <a:r>
              <a:rPr lang="en-US" dirty="0"/>
              <a:t>Capital Asset Pricing Model </a:t>
            </a:r>
            <a:br>
              <a:rPr lang="en-US" dirty="0"/>
            </a:br>
            <a:r>
              <a:rPr lang="en-US" dirty="0"/>
              <a:t>(CAPM)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14B922-6CC7-3BA7-4615-5055916F2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43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8F6EA9-F267-A907-D2CF-EA8A41A85CDF}"/>
              </a:ext>
            </a:extLst>
          </p:cNvPr>
          <p:cNvSpPr txBox="1"/>
          <p:nvPr/>
        </p:nvSpPr>
        <p:spPr>
          <a:xfrm>
            <a:off x="914400" y="6580173"/>
            <a:ext cx="1024539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0" i="0" dirty="0"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</a:rPr>
              <a:t>Source: </a:t>
            </a:r>
            <a:r>
              <a:rPr lang="en-US" sz="1000" b="0" i="0" dirty="0" err="1"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</a:rPr>
              <a:t>Fama</a:t>
            </a:r>
            <a:r>
              <a:rPr lang="en-US" sz="1000" b="0" i="0" dirty="0"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</a:rPr>
              <a:t>, Eugene F., and Kenneth R. French. "The capital asset pricing model: Theory and evidence." Journal of economic perspectives 18, no. 3 (2004): 25-46.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C9BD607-0ABB-8F72-9FD6-8E5E7CC37AF7}"/>
              </a:ext>
            </a:extLst>
          </p:cNvPr>
          <p:cNvSpPr txBox="1"/>
          <p:nvPr/>
        </p:nvSpPr>
        <p:spPr>
          <a:xfrm>
            <a:off x="1755216" y="4091574"/>
            <a:ext cx="916290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expected return on any asset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the risk-free interest rate, 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3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plus a risk premium, </a:t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which is the asset’s market beta, 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𝛃</a:t>
            </a:r>
            <a:r>
              <a:rPr lang="en-US" sz="32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times the premium per unit of beta risk, 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E(R</a:t>
            </a:r>
            <a:r>
              <a:rPr lang="en-US" sz="3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)-R</a:t>
            </a:r>
            <a:r>
              <a:rPr lang="en-US" sz="32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39265B-FB52-D712-E270-BC9179431935}"/>
              </a:ext>
            </a:extLst>
          </p:cNvPr>
          <p:cNvSpPr txBox="1"/>
          <p:nvPr/>
        </p:nvSpPr>
        <p:spPr>
          <a:xfrm>
            <a:off x="1111967" y="2581258"/>
            <a:ext cx="1044939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E(R</a:t>
            </a:r>
            <a:r>
              <a:rPr lang="en-US" sz="6000" b="1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= R</a:t>
            </a:r>
            <a:r>
              <a:rPr lang="en-US" sz="6000" b="1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 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𝛃</a:t>
            </a:r>
            <a:r>
              <a:rPr lang="en-US" sz="6000" b="1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sz="6000" b="1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E(R</a:t>
            </a:r>
            <a:r>
              <a:rPr lang="en-US" sz="6000" b="1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6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- R</a:t>
            </a:r>
            <a:r>
              <a:rPr lang="en-US" sz="6000" b="1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21310090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F82E7-627A-3A1D-D7CC-C41E35397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843091"/>
          </a:xfrm>
        </p:spPr>
        <p:txBody>
          <a:bodyPr>
            <a:normAutofit/>
          </a:bodyPr>
          <a:lstStyle/>
          <a:p>
            <a:r>
              <a:rPr lang="en-US" dirty="0"/>
              <a:t>Capital Asset Pricing Model (CAPM)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14B922-6CC7-3BA7-4615-5055916F2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44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8F6EA9-F267-A907-D2CF-EA8A41A85CDF}"/>
              </a:ext>
            </a:extLst>
          </p:cNvPr>
          <p:cNvSpPr txBox="1"/>
          <p:nvPr/>
        </p:nvSpPr>
        <p:spPr>
          <a:xfrm>
            <a:off x="914400" y="6580173"/>
            <a:ext cx="10245397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0" i="0" dirty="0"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</a:rPr>
              <a:t>Source: </a:t>
            </a:r>
            <a:r>
              <a:rPr lang="en-US" sz="1000" b="0" i="0" dirty="0" err="1"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</a:rPr>
              <a:t>Fama</a:t>
            </a:r>
            <a:r>
              <a:rPr lang="en-US" sz="1000" b="0" i="0" dirty="0">
                <a:solidFill>
                  <a:schemeClr val="bg1">
                    <a:lumMod val="65000"/>
                  </a:schemeClr>
                </a:solidFill>
                <a:effectLst/>
                <a:latin typeface="Arial" panose="020B0604020202020204" pitchFamily="34" charset="0"/>
              </a:rPr>
              <a:t>, Eugene F., and Kenneth R. French. "The capital asset pricing model: Theory and evidence." Journal of economic perspectives 18, no. 3 (2004): 25-46.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99CD59C-B8D9-8D26-37B5-9EA2EBAEF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3974" y="1065199"/>
            <a:ext cx="8643010" cy="517054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FFC5D7-D477-DB55-DAD8-80A551C3840C}"/>
              </a:ext>
            </a:extLst>
          </p:cNvPr>
          <p:cNvSpPr txBox="1"/>
          <p:nvPr/>
        </p:nvSpPr>
        <p:spPr>
          <a:xfrm>
            <a:off x="744279" y="6211477"/>
            <a:ext cx="110122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Average Annualized Monthly Return versus Beta for Value Weight Portfolios Formed on Prior Beta, 1928–2003</a:t>
            </a:r>
          </a:p>
        </p:txBody>
      </p:sp>
    </p:spTree>
    <p:extLst>
      <p:ext uri="{BB962C8B-B14F-4D97-AF65-F5344CB8AC3E}">
        <p14:creationId xmlns:p14="http://schemas.microsoft.com/office/powerpoint/2010/main" val="30880926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B3265-9472-B748-9580-BA396C072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447510"/>
          </a:xfrm>
        </p:spPr>
        <p:txBody>
          <a:bodyPr>
            <a:normAutofit fontScale="90000"/>
          </a:bodyPr>
          <a:lstStyle/>
          <a:p>
            <a:r>
              <a:rPr lang="en-US" dirty="0"/>
              <a:t>Capital Asset Pricing Model </a:t>
            </a:r>
            <a:br>
              <a:rPr lang="en-US" dirty="0"/>
            </a:br>
            <a:r>
              <a:rPr lang="en-US" dirty="0"/>
              <a:t>(CAPM)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74B95C-CB7F-DC46-92CC-696539B38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511885"/>
            <a:ext cx="11222181" cy="5050359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Capital market theory </a:t>
            </a:r>
            <a:r>
              <a:rPr lang="en-US" dirty="0"/>
              <a:t>is a </a:t>
            </a:r>
            <a:r>
              <a:rPr lang="en-US" dirty="0">
                <a:solidFill>
                  <a:srgbClr val="C00000"/>
                </a:solidFill>
              </a:rPr>
              <a:t>positive theory </a:t>
            </a:r>
            <a:r>
              <a:rPr lang="en-US" dirty="0"/>
              <a:t>in that it hypothesizes how investors do behave rather than how investors should behave, as in the case of </a:t>
            </a:r>
            <a:r>
              <a:rPr lang="en-US" dirty="0">
                <a:solidFill>
                  <a:srgbClr val="C00000"/>
                </a:solidFill>
              </a:rPr>
              <a:t>modern portfolio theory (MVP)</a:t>
            </a:r>
          </a:p>
          <a:p>
            <a:pPr lvl="1"/>
            <a:r>
              <a:rPr lang="en-US" sz="3200" dirty="0"/>
              <a:t>It is reasonable to view capital market theory as an extension of portfolio theory, but it is important to understand that MVP is not based on the </a:t>
            </a:r>
            <a:r>
              <a:rPr lang="en-US" sz="3200" dirty="0">
                <a:solidFill>
                  <a:srgbClr val="C00000"/>
                </a:solidFill>
              </a:rPr>
              <a:t>validity</a:t>
            </a:r>
            <a:r>
              <a:rPr lang="en-US" sz="3200" dirty="0"/>
              <a:t>, or lack thereof, of capital market theory.</a:t>
            </a:r>
          </a:p>
          <a:p>
            <a:endParaRPr lang="en-US" sz="2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5D4046-4D4B-3741-8169-8AB8A78DE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41E3F2-F47A-6C43-AB4C-C03E6F124318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26448943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B3265-9472-B748-9580-BA396C072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447510"/>
          </a:xfrm>
        </p:spPr>
        <p:txBody>
          <a:bodyPr>
            <a:normAutofit fontScale="90000"/>
          </a:bodyPr>
          <a:lstStyle/>
          <a:p>
            <a:r>
              <a:rPr lang="en-US" dirty="0"/>
              <a:t>Capital Asset Pricing Model </a:t>
            </a:r>
            <a:br>
              <a:rPr lang="en-US" dirty="0"/>
            </a:br>
            <a:r>
              <a:rPr lang="en-US" dirty="0"/>
              <a:t>(CAPM)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74B95C-CB7F-DC46-92CC-696539B38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511885"/>
            <a:ext cx="11222181" cy="5050359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The specific equilibrium model </a:t>
            </a:r>
            <a:r>
              <a:rPr lang="en-US" dirty="0"/>
              <a:t>of interest to many investors is known as the </a:t>
            </a:r>
            <a:r>
              <a:rPr lang="en-US" dirty="0">
                <a:solidFill>
                  <a:srgbClr val="C00000"/>
                </a:solidFill>
              </a:rPr>
              <a:t>capital asset pricing model</a:t>
            </a:r>
            <a:r>
              <a:rPr lang="en-US" dirty="0"/>
              <a:t>, typically referred to as the </a:t>
            </a:r>
            <a:r>
              <a:rPr lang="en-US" dirty="0">
                <a:solidFill>
                  <a:srgbClr val="C00000"/>
                </a:solidFill>
              </a:rPr>
              <a:t>CAPM</a:t>
            </a:r>
            <a:r>
              <a:rPr lang="en-US" dirty="0"/>
              <a:t>.</a:t>
            </a:r>
          </a:p>
          <a:p>
            <a:pPr lvl="1"/>
            <a:r>
              <a:rPr lang="en-US" sz="3200" dirty="0"/>
              <a:t>It allows us to </a:t>
            </a:r>
            <a:r>
              <a:rPr lang="en-US" sz="3200" dirty="0">
                <a:solidFill>
                  <a:schemeClr val="accent1"/>
                </a:solidFill>
              </a:rPr>
              <a:t>assess the relevant risk of an individual security </a:t>
            </a:r>
            <a:r>
              <a:rPr lang="en-US" sz="3200" dirty="0"/>
              <a:t>as well as to </a:t>
            </a:r>
            <a:r>
              <a:rPr lang="en-US" sz="3200" dirty="0">
                <a:solidFill>
                  <a:schemeClr val="accent1"/>
                </a:solidFill>
              </a:rPr>
              <a:t>assess the relationship between risk and the returns </a:t>
            </a:r>
            <a:r>
              <a:rPr lang="en-US" sz="3200" dirty="0"/>
              <a:t>expected from investing. </a:t>
            </a:r>
          </a:p>
          <a:p>
            <a:pPr lvl="1"/>
            <a:r>
              <a:rPr lang="en-US" sz="3200" dirty="0"/>
              <a:t>The CAPM is attractive as an </a:t>
            </a:r>
            <a:r>
              <a:rPr lang="en-US" sz="3200" dirty="0">
                <a:solidFill>
                  <a:schemeClr val="accent1"/>
                </a:solidFill>
              </a:rPr>
              <a:t>equilibrium model </a:t>
            </a:r>
            <a:r>
              <a:rPr lang="en-US" sz="3200" dirty="0"/>
              <a:t>because of its simplicity and its implications.</a:t>
            </a:r>
          </a:p>
          <a:p>
            <a:endParaRPr lang="en-US" sz="2600" dirty="0"/>
          </a:p>
          <a:p>
            <a:endParaRPr lang="en-US" sz="2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5D4046-4D4B-3741-8169-8AB8A78DE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41E3F2-F47A-6C43-AB4C-C03E6F124318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62486967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B3265-9472-B748-9580-BA396C072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447510"/>
          </a:xfrm>
        </p:spPr>
        <p:txBody>
          <a:bodyPr>
            <a:normAutofit fontScale="90000"/>
          </a:bodyPr>
          <a:lstStyle/>
          <a:p>
            <a:r>
              <a:rPr lang="en-US" dirty="0"/>
              <a:t>Capital Asset Pricing Model </a:t>
            </a:r>
            <a:br>
              <a:rPr lang="en-US" dirty="0"/>
            </a:br>
            <a:r>
              <a:rPr lang="en-US" dirty="0"/>
              <a:t>(CAPM)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74B95C-CB7F-DC46-92CC-696539B38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582615"/>
            <a:ext cx="11222181" cy="4770684"/>
          </a:xfrm>
        </p:spPr>
        <p:txBody>
          <a:bodyPr>
            <a:normAutofit fontScale="92500" lnSpcReduction="20000"/>
          </a:bodyPr>
          <a:lstStyle/>
          <a:p>
            <a:r>
              <a:rPr lang="en-US" sz="3100" dirty="0"/>
              <a:t>In the CAPM, agents are assumed to invest according to MVP, caring only about the </a:t>
            </a:r>
            <a:r>
              <a:rPr lang="en-US" sz="3100" dirty="0">
                <a:solidFill>
                  <a:srgbClr val="C00000"/>
                </a:solidFill>
              </a:rPr>
              <a:t>risk</a:t>
            </a:r>
            <a:r>
              <a:rPr lang="en-US" sz="3100" dirty="0"/>
              <a:t> and </a:t>
            </a:r>
            <a:r>
              <a:rPr lang="en-US" sz="3100" dirty="0">
                <a:solidFill>
                  <a:srgbClr val="C00000"/>
                </a:solidFill>
              </a:rPr>
              <a:t>return</a:t>
            </a:r>
            <a:r>
              <a:rPr lang="en-US" sz="3100" dirty="0"/>
              <a:t> statistics of risky assets over one period.</a:t>
            </a:r>
          </a:p>
          <a:p>
            <a:r>
              <a:rPr lang="en-US" sz="3100" dirty="0"/>
              <a:t>In a </a:t>
            </a:r>
            <a:r>
              <a:rPr lang="en-US" sz="3100" dirty="0">
                <a:solidFill>
                  <a:srgbClr val="C00000"/>
                </a:solidFill>
              </a:rPr>
              <a:t>capital market equilibrium</a:t>
            </a:r>
            <a:r>
              <a:rPr lang="en-US" sz="3100" dirty="0"/>
              <a:t>, all available assets are held by all agents and the markets clear.</a:t>
            </a:r>
          </a:p>
          <a:p>
            <a:r>
              <a:rPr lang="en-US" sz="3100" dirty="0">
                <a:solidFill>
                  <a:srgbClr val="C00000"/>
                </a:solidFill>
              </a:rPr>
              <a:t>Market portfolio (set of tradable assets)</a:t>
            </a:r>
            <a:r>
              <a:rPr lang="en-US" sz="3100" dirty="0"/>
              <a:t> must lie on the </a:t>
            </a:r>
            <a:r>
              <a:rPr lang="en-US" sz="3100" dirty="0">
                <a:solidFill>
                  <a:schemeClr val="accent1"/>
                </a:solidFill>
              </a:rPr>
              <a:t>efficient frontier</a:t>
            </a:r>
            <a:r>
              <a:rPr lang="en-US" sz="3100" dirty="0"/>
              <a:t>. </a:t>
            </a:r>
          </a:p>
          <a:p>
            <a:r>
              <a:rPr lang="en-US" sz="3100" dirty="0"/>
              <a:t>Two fund separation theorem</a:t>
            </a:r>
          </a:p>
          <a:p>
            <a:pPr lvl="1"/>
            <a:r>
              <a:rPr lang="en-US" sz="3100" dirty="0"/>
              <a:t>Every agent will hold a combination of the market portfolio and the risk-free asset in equilibrium.</a:t>
            </a:r>
          </a:p>
          <a:p>
            <a:pPr lvl="1"/>
            <a:r>
              <a:rPr lang="en-US" sz="3100" dirty="0"/>
              <a:t>The set of all such portfolios is called the </a:t>
            </a:r>
            <a:r>
              <a:rPr lang="en-US" sz="3100" dirty="0">
                <a:solidFill>
                  <a:srgbClr val="C00000"/>
                </a:solidFill>
              </a:rPr>
              <a:t>Capital Market Line (CML)</a:t>
            </a:r>
            <a:r>
              <a:rPr lang="en-US" sz="3100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5D4046-4D4B-3741-8169-8AB8A78DE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41E3F2-F47A-6C43-AB4C-C03E6F124318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106258998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D2DA3-DEBB-9E47-931B-7A4DBB633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081540"/>
          </a:xfrm>
        </p:spPr>
        <p:txBody>
          <a:bodyPr>
            <a:normAutofit/>
          </a:bodyPr>
          <a:lstStyle/>
          <a:p>
            <a:r>
              <a:rPr lang="en-US" dirty="0"/>
              <a:t>Capital Market Line (CML)</a:t>
            </a:r>
            <a:endParaRPr lang="en-US" sz="31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FAE84B-DC7B-0E49-8DFD-BE50669D0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A4D782-52E5-F646-ACD8-A309188BA239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B941A79-D4EF-4F47-BC18-546E1374F6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5959" y="1196318"/>
            <a:ext cx="8919040" cy="5365926"/>
          </a:xfrm>
        </p:spPr>
      </p:pic>
    </p:spTree>
    <p:extLst>
      <p:ext uri="{BB962C8B-B14F-4D97-AF65-F5344CB8AC3E}">
        <p14:creationId xmlns:p14="http://schemas.microsoft.com/office/powerpoint/2010/main" val="170217037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D2DA3-DEBB-9E47-931B-7A4DBB633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081540"/>
          </a:xfrm>
        </p:spPr>
        <p:txBody>
          <a:bodyPr>
            <a:normAutofit/>
          </a:bodyPr>
          <a:lstStyle/>
          <a:p>
            <a:r>
              <a:rPr lang="en-US" dirty="0"/>
              <a:t> Capital Market Line with Two Risky Assets</a:t>
            </a:r>
            <a:endParaRPr lang="en-US" sz="31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FAE84B-DC7B-0E49-8DFD-BE50669D0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49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A4D782-52E5-F646-ACD8-A309188BA239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9DD32C4-47F8-B84F-BBF5-FCA3D50578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40756" y="1634331"/>
            <a:ext cx="7810500" cy="4699000"/>
          </a:xfrm>
        </p:spPr>
      </p:pic>
    </p:spTree>
    <p:extLst>
      <p:ext uri="{BB962C8B-B14F-4D97-AF65-F5344CB8AC3E}">
        <p14:creationId xmlns:p14="http://schemas.microsoft.com/office/powerpoint/2010/main" val="6104191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EA975-0CDB-B44E-BBD7-7E1EC886D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533" y="274638"/>
            <a:ext cx="11040534" cy="6245225"/>
          </a:xfrm>
        </p:spPr>
        <p:txBody>
          <a:bodyPr/>
          <a:lstStyle/>
          <a:p>
            <a:r>
              <a:rPr lang="en-US" sz="9600" dirty="0">
                <a:solidFill>
                  <a:srgbClr val="C00000"/>
                </a:solidFill>
              </a:rPr>
              <a:t>Financial Theories </a:t>
            </a:r>
            <a:br>
              <a:rPr lang="en-US" sz="9600" dirty="0">
                <a:solidFill>
                  <a:srgbClr val="C00000"/>
                </a:solidFill>
              </a:rPr>
            </a:br>
            <a:r>
              <a:rPr lang="en-US" sz="9600" dirty="0">
                <a:solidFill>
                  <a:srgbClr val="C00000"/>
                </a:solidFill>
              </a:rPr>
              <a:t>and</a:t>
            </a:r>
            <a:br>
              <a:rPr lang="en-US" sz="9600" dirty="0">
                <a:solidFill>
                  <a:srgbClr val="C00000"/>
                </a:solidFill>
              </a:rPr>
            </a:br>
            <a:r>
              <a:rPr lang="en-US" sz="9600" dirty="0">
                <a:solidFill>
                  <a:srgbClr val="C00000"/>
                </a:solidFill>
              </a:rPr>
              <a:t>Data-Driven Finance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0F66E-4DE7-D744-B853-E71763365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3461209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D2DA3-DEBB-9E47-931B-7A4DBB633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081540"/>
          </a:xfrm>
        </p:spPr>
        <p:txBody>
          <a:bodyPr>
            <a:normAutofit/>
          </a:bodyPr>
          <a:lstStyle/>
          <a:p>
            <a:r>
              <a:rPr lang="en-US" dirty="0"/>
              <a:t>Indifference curves in risk-return space</a:t>
            </a:r>
            <a:endParaRPr lang="en-US" sz="31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FAE84B-DC7B-0E49-8DFD-BE50669D0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A4D782-52E5-F646-ACD8-A309188BA239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0521FB1-BB4B-AC4E-8330-FF87212BB9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96306" y="1634331"/>
            <a:ext cx="7899400" cy="4699000"/>
          </a:xfrm>
        </p:spPr>
      </p:pic>
    </p:spTree>
    <p:extLst>
      <p:ext uri="{BB962C8B-B14F-4D97-AF65-F5344CB8AC3E}">
        <p14:creationId xmlns:p14="http://schemas.microsoft.com/office/powerpoint/2010/main" val="218100474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D2DA3-DEBB-9E47-931B-7A4DBB633C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249985"/>
          </a:xfrm>
        </p:spPr>
        <p:txBody>
          <a:bodyPr>
            <a:normAutofit fontScale="90000"/>
          </a:bodyPr>
          <a:lstStyle/>
          <a:p>
            <a:r>
              <a:rPr lang="en-US" dirty="0"/>
              <a:t>Optimal Portfolio on the </a:t>
            </a:r>
            <a:br>
              <a:rPr lang="en-US" dirty="0"/>
            </a:br>
            <a:r>
              <a:rPr lang="en-US" dirty="0"/>
              <a:t>Capital Market Line (CML)</a:t>
            </a:r>
            <a:endParaRPr lang="en-US" sz="31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FAE84B-DC7B-0E49-8DFD-BE50669D0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6A4D782-52E5-F646-ACD8-A309188BA239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1BF48AD-780A-5E40-96A3-985FC53A5C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53889" y="1519874"/>
            <a:ext cx="8284221" cy="4927913"/>
          </a:xfrm>
        </p:spPr>
      </p:pic>
    </p:spTree>
    <p:extLst>
      <p:ext uri="{BB962C8B-B14F-4D97-AF65-F5344CB8AC3E}">
        <p14:creationId xmlns:p14="http://schemas.microsoft.com/office/powerpoint/2010/main" val="421702733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B3265-9472-B748-9580-BA396C072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44751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Arbitrage Pricing Theory 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(APT)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74B95C-CB7F-DC46-92CC-696539B38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582614"/>
            <a:ext cx="11222181" cy="4999957"/>
          </a:xfrm>
        </p:spPr>
        <p:txBody>
          <a:bodyPr>
            <a:normAutofit fontScale="85000" lnSpcReduction="20000"/>
          </a:bodyPr>
          <a:lstStyle/>
          <a:p>
            <a:r>
              <a:rPr lang="en-US" sz="3500" dirty="0">
                <a:solidFill>
                  <a:srgbClr val="C00000"/>
                </a:solidFill>
              </a:rPr>
              <a:t>Arbitrage Pricing Theory (APT)</a:t>
            </a:r>
          </a:p>
          <a:p>
            <a:pPr lvl="1"/>
            <a:r>
              <a:rPr lang="en-US" sz="3500" dirty="0"/>
              <a:t>One of the </a:t>
            </a:r>
            <a:r>
              <a:rPr lang="en-US" sz="3500" dirty="0">
                <a:solidFill>
                  <a:srgbClr val="C00000"/>
                </a:solidFill>
              </a:rPr>
              <a:t>major generalizations </a:t>
            </a:r>
            <a:r>
              <a:rPr lang="en-US" sz="3500" dirty="0"/>
              <a:t>of the </a:t>
            </a:r>
            <a:br>
              <a:rPr lang="en-US" sz="3500" dirty="0"/>
            </a:br>
            <a:r>
              <a:rPr lang="en-US" sz="3500" dirty="0">
                <a:solidFill>
                  <a:srgbClr val="C00000"/>
                </a:solidFill>
              </a:rPr>
              <a:t>Capital Asset Pricing Model (CAPM)</a:t>
            </a:r>
          </a:p>
          <a:p>
            <a:pPr lvl="1"/>
            <a:r>
              <a:rPr lang="en-US" sz="3500" dirty="0"/>
              <a:t>Ross (1971) and Ross (1976)</a:t>
            </a:r>
          </a:p>
          <a:p>
            <a:pPr lvl="1"/>
            <a:r>
              <a:rPr lang="en-US" sz="3500" dirty="0"/>
              <a:t>The purpose of this paper is to examine rigorously the </a:t>
            </a:r>
            <a:r>
              <a:rPr lang="en-US" sz="3500" dirty="0">
                <a:solidFill>
                  <a:srgbClr val="C00000"/>
                </a:solidFill>
              </a:rPr>
              <a:t>arbitrage model</a:t>
            </a:r>
            <a:r>
              <a:rPr lang="en-US" sz="3500" dirty="0"/>
              <a:t> of capital asset pricing developed in Ross (1971). </a:t>
            </a:r>
          </a:p>
          <a:p>
            <a:pPr lvl="2"/>
            <a:r>
              <a:rPr lang="en-US" sz="3500" dirty="0"/>
              <a:t>The </a:t>
            </a:r>
            <a:r>
              <a:rPr lang="en-US" sz="3500" dirty="0">
                <a:solidFill>
                  <a:schemeClr val="accent1"/>
                </a:solidFill>
              </a:rPr>
              <a:t>arbitrage model </a:t>
            </a:r>
            <a:r>
              <a:rPr lang="en-US" sz="3500" dirty="0"/>
              <a:t>was proposed as an alternative to the </a:t>
            </a:r>
            <a:r>
              <a:rPr lang="en-US" sz="3500" dirty="0">
                <a:solidFill>
                  <a:schemeClr val="accent1"/>
                </a:solidFill>
              </a:rPr>
              <a:t>mean variance </a:t>
            </a:r>
            <a:r>
              <a:rPr lang="en-US" sz="3500" dirty="0">
                <a:solidFill>
                  <a:srgbClr val="C00000"/>
                </a:solidFill>
              </a:rPr>
              <a:t>capital asset pricing model</a:t>
            </a:r>
            <a:r>
              <a:rPr lang="en-US" sz="3500" dirty="0"/>
              <a:t>, introduced by Sharpe, Lintner, and Treynor, that has become the major analytic tool for explaining phenomena observed in capital markets for risky assets.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5D4046-4D4B-3741-8169-8AB8A78DE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41E3F2-F47A-6C43-AB4C-C03E6F124318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428947834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B3265-9472-B748-9580-BA396C072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909" y="0"/>
            <a:ext cx="11222181" cy="86435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Arbitrage Pricing Theory (APT)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5D4046-4D4B-3741-8169-8AB8A78DE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41E3F2-F47A-6C43-AB4C-C03E6F124318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Ross, Stephen A. "The arbitrage theory of capital asset pricing." Journal of Economic Theory 13, no. 3 (1976): 341-360.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8635C5-9563-2DC3-AC05-1BE883B133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9271" y="873065"/>
            <a:ext cx="6473456" cy="5709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40028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B3265-9472-B748-9580-BA396C072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44751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Arbitrage Pricing Theory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(APT)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74B95C-CB7F-DC46-92CC-696539B38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582614"/>
            <a:ext cx="11222181" cy="4999957"/>
          </a:xfrm>
        </p:spPr>
        <p:txBody>
          <a:bodyPr>
            <a:normAutofit/>
          </a:bodyPr>
          <a:lstStyle/>
          <a:p>
            <a:r>
              <a:rPr lang="en-US" sz="3500" dirty="0"/>
              <a:t>The APT is a </a:t>
            </a:r>
            <a:r>
              <a:rPr lang="en-US" sz="3500" dirty="0">
                <a:solidFill>
                  <a:srgbClr val="C00000"/>
                </a:solidFill>
              </a:rPr>
              <a:t>generalization</a:t>
            </a:r>
            <a:r>
              <a:rPr lang="en-US" sz="3500" dirty="0"/>
              <a:t> of the CAPM to </a:t>
            </a:r>
            <a:r>
              <a:rPr lang="en-US" sz="3500" dirty="0">
                <a:solidFill>
                  <a:srgbClr val="C00000"/>
                </a:solidFill>
              </a:rPr>
              <a:t>multiple risk factors</a:t>
            </a:r>
            <a:r>
              <a:rPr lang="en-US" sz="3500" dirty="0"/>
              <a:t>.</a:t>
            </a:r>
          </a:p>
          <a:p>
            <a:r>
              <a:rPr lang="en-US" dirty="0"/>
              <a:t>APT does not assume that the </a:t>
            </a:r>
            <a:r>
              <a:rPr lang="en-US" dirty="0">
                <a:solidFill>
                  <a:srgbClr val="C00000"/>
                </a:solidFill>
              </a:rPr>
              <a:t>market portfolio </a:t>
            </a:r>
            <a:r>
              <a:rPr lang="en-US" dirty="0"/>
              <a:t>is the </a:t>
            </a:r>
            <a:r>
              <a:rPr lang="en-US" dirty="0">
                <a:solidFill>
                  <a:srgbClr val="C00000"/>
                </a:solidFill>
              </a:rPr>
              <a:t>only relevant risk factor</a:t>
            </a:r>
          </a:p>
          <a:p>
            <a:pPr lvl="1"/>
            <a:r>
              <a:rPr lang="en-US" dirty="0"/>
              <a:t>There are rather multiple types of risk that together are assumed to drive the performance (expected returns) of a stock. </a:t>
            </a:r>
          </a:p>
          <a:p>
            <a:pPr lvl="1"/>
            <a:r>
              <a:rPr lang="en-US" dirty="0"/>
              <a:t>Such risk factors might include </a:t>
            </a:r>
            <a:r>
              <a:rPr lang="en-US" dirty="0">
                <a:solidFill>
                  <a:srgbClr val="C00000"/>
                </a:solidFill>
              </a:rPr>
              <a:t>size</a:t>
            </a:r>
            <a:r>
              <a:rPr lang="en-US" dirty="0"/>
              <a:t>, </a:t>
            </a:r>
            <a:r>
              <a:rPr lang="en-US" dirty="0">
                <a:solidFill>
                  <a:srgbClr val="C00000"/>
                </a:solidFill>
              </a:rPr>
              <a:t>volatility</a:t>
            </a:r>
            <a:r>
              <a:rPr lang="en-US" dirty="0"/>
              <a:t>, </a:t>
            </a:r>
            <a:r>
              <a:rPr lang="en-US" dirty="0">
                <a:solidFill>
                  <a:srgbClr val="C00000"/>
                </a:solidFill>
              </a:rPr>
              <a:t>value</a:t>
            </a:r>
            <a:r>
              <a:rPr lang="en-US" dirty="0"/>
              <a:t>, and </a:t>
            </a:r>
            <a:r>
              <a:rPr lang="en-US" dirty="0">
                <a:solidFill>
                  <a:srgbClr val="C00000"/>
                </a:solidFill>
              </a:rPr>
              <a:t>momentum</a:t>
            </a:r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5D4046-4D4B-3741-8169-8AB8A78DE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41E3F2-F47A-6C43-AB4C-C03E6F124318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377601079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0B3265-9472-B748-9580-BA396C072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44751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/>
                </a:solidFill>
              </a:rPr>
              <a:t>Capital Asset Pricing Model (CAPM)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Arbitrage Pricing Theory (APT)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74B95C-CB7F-DC46-92CC-696539B38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582614"/>
            <a:ext cx="11222181" cy="4999957"/>
          </a:xfrm>
        </p:spPr>
        <p:txBody>
          <a:bodyPr>
            <a:normAutofit/>
          </a:bodyPr>
          <a:lstStyle/>
          <a:p>
            <a:r>
              <a:rPr lang="en-US" sz="3500" dirty="0"/>
              <a:t>Capital Asset Pricing Model (CAPM)</a:t>
            </a:r>
          </a:p>
          <a:p>
            <a:pPr lvl="1"/>
            <a:r>
              <a:rPr lang="en-US" sz="3200" dirty="0"/>
              <a:t>univariate ordinary least-squares (OLS) regression</a:t>
            </a:r>
            <a:endParaRPr lang="en-US" sz="3500" dirty="0"/>
          </a:p>
          <a:p>
            <a:r>
              <a:rPr lang="en-US" sz="3500" dirty="0"/>
              <a:t>Arbitrage Pricing Theory (APT)</a:t>
            </a:r>
          </a:p>
          <a:p>
            <a:pPr lvl="1"/>
            <a:r>
              <a:rPr lang="en-US" sz="3200" dirty="0"/>
              <a:t>multivariate ordinary least-squares (OLS) regression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5D4046-4D4B-3741-8169-8AB8A78DE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55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41E3F2-F47A-6C43-AB4C-C03E6F124318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183629505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5341D1-2899-264F-ACE1-165D4AF4B3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029024"/>
            <a:ext cx="9144000" cy="554138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>
                <a:solidFill>
                  <a:schemeClr val="accent1"/>
                </a:solidFill>
              </a:rPr>
              <a:t>Python in Google Colab (Python101)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2142D2-3D74-E746-AF4F-F845C8CB7B98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4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5"/>
              </a:rPr>
              <a:t>https://tinyurl.com/aintpupython101</a:t>
            </a:r>
            <a:endParaRPr lang="en-US" dirty="0">
              <a:hlinkClick r:id="rId6"/>
            </a:endParaRPr>
          </a:p>
        </p:txBody>
      </p:sp>
    </p:spTree>
    <p:extLst>
      <p:ext uri="{BB962C8B-B14F-4D97-AF65-F5344CB8AC3E}">
        <p14:creationId xmlns:p14="http://schemas.microsoft.com/office/powerpoint/2010/main" val="14844610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57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 dirty="0">
                <a:solidFill>
                  <a:schemeClr val="accent1"/>
                </a:solidFill>
              </a:rPr>
              <a:t>Python in Google </a:t>
            </a:r>
            <a:r>
              <a:rPr lang="en-US" dirty="0" err="1">
                <a:solidFill>
                  <a:schemeClr val="accent1"/>
                </a:solidFill>
              </a:rPr>
              <a:t>Colab</a:t>
            </a:r>
            <a:r>
              <a:rPr lang="en-US" dirty="0">
                <a:solidFill>
                  <a:schemeClr val="accent1"/>
                </a:solidFill>
              </a:rPr>
              <a:t> (Python101)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2142D2-3D74-E746-AF4F-F845C8CB7B98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3"/>
              </a:rPr>
              <a:t>https://colab.research.google.com/drive/1FEG6DnGvwfUbeo4zJ1zTunjMqf2RkCrT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8555BB-BBA1-FC4B-8130-DD23478D3444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4"/>
              </a:rPr>
              <a:t>https://tinyurl.com/aintpupython101</a:t>
            </a:r>
            <a:endParaRPr lang="en-US" dirty="0">
              <a:hlinkClick r:id="rId5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B98233-F0F3-3044-906F-D65419AD47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0584" y="1012433"/>
            <a:ext cx="10196573" cy="547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76537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58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>
                <a:solidFill>
                  <a:schemeClr val="accent1"/>
                </a:solidFill>
              </a:rPr>
              <a:t>Python in Google Colab (Python101)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2142D2-3D74-E746-AF4F-F845C8CB7B98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https://colab.research.google.com/drive/1FEG6DnGvwfUbeo4zJ1zTunjMqf2RkCrT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BE75F4-177D-594C-8C43-AAF96553B9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268761"/>
            <a:ext cx="9144000" cy="514215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813CBF5-4EE7-8148-9B70-A417B20577AC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4"/>
              </a:rPr>
              <a:t>https://tinyurl.com/aintpupython101</a:t>
            </a:r>
            <a:endParaRPr lang="en-US" dirty="0">
              <a:hlinkClick r:id="rId5"/>
            </a:endParaRPr>
          </a:p>
        </p:txBody>
      </p:sp>
    </p:spTree>
    <p:extLst>
      <p:ext uri="{BB962C8B-B14F-4D97-AF65-F5344CB8AC3E}">
        <p14:creationId xmlns:p14="http://schemas.microsoft.com/office/powerpoint/2010/main" val="72218959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59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>
                <a:solidFill>
                  <a:schemeClr val="accent1"/>
                </a:solidFill>
              </a:rPr>
              <a:t>Python in Google Colab (Python101)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2142D2-3D74-E746-AF4F-F845C8CB7B98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https://colab.research.google.com/drive/1FEG6DnGvwfUbeo4zJ1zTunjMqf2RkCrT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4CC5D5-43F2-4F41-83A9-56DFEC1D1C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250086"/>
            <a:ext cx="9144000" cy="52032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B3EDFA6-FD81-E743-8AF7-B826E4142B5B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4"/>
              </a:rPr>
              <a:t>https://tinyurl.com/aintpupython101</a:t>
            </a:r>
            <a:endParaRPr lang="en-US" dirty="0">
              <a:hlinkClick r:id="rId5"/>
            </a:endParaRPr>
          </a:p>
        </p:txBody>
      </p:sp>
    </p:spTree>
    <p:extLst>
      <p:ext uri="{BB962C8B-B14F-4D97-AF65-F5344CB8AC3E}">
        <p14:creationId xmlns:p14="http://schemas.microsoft.com/office/powerpoint/2010/main" val="20345868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507429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chemeClr val="accent1"/>
                </a:solidFill>
              </a:rPr>
              <a:t>Financial Theories and </a:t>
            </a:r>
            <a:br>
              <a:rPr lang="en-US" sz="6000" dirty="0">
                <a:solidFill>
                  <a:schemeClr val="accent1"/>
                </a:solidFill>
              </a:rPr>
            </a:br>
            <a:r>
              <a:rPr lang="en-US" sz="6000" dirty="0">
                <a:solidFill>
                  <a:schemeClr val="accent1"/>
                </a:solidFill>
              </a:rPr>
              <a:t>Data-Driven Finance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9D8C3-3689-A849-99A5-186F7EE5C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8" y="1642533"/>
            <a:ext cx="11222181" cy="4986100"/>
          </a:xfrm>
        </p:spPr>
        <p:txBody>
          <a:bodyPr>
            <a:normAutofit fontScale="70000" lnSpcReduction="20000"/>
          </a:bodyPr>
          <a:lstStyle/>
          <a:p>
            <a:r>
              <a:rPr lang="en-US" sz="4400" dirty="0"/>
              <a:t>Financial Theories</a:t>
            </a:r>
          </a:p>
          <a:p>
            <a:pPr lvl="1"/>
            <a:r>
              <a:rPr lang="en-US" sz="4000" dirty="0"/>
              <a:t>Uncertainty and Risk</a:t>
            </a:r>
          </a:p>
          <a:p>
            <a:pPr lvl="1"/>
            <a:r>
              <a:rPr lang="en-US" sz="4000" dirty="0"/>
              <a:t>Expected Utility Theory (EUT)</a:t>
            </a:r>
          </a:p>
          <a:p>
            <a:pPr lvl="1"/>
            <a:r>
              <a:rPr lang="en-US" sz="4000" dirty="0"/>
              <a:t>Mean-Variance Portfolio Theory (MVPT)</a:t>
            </a:r>
          </a:p>
          <a:p>
            <a:pPr lvl="1"/>
            <a:r>
              <a:rPr lang="en-US" sz="4000" dirty="0"/>
              <a:t>Capital Asset Pricing Model (CAPM)</a:t>
            </a:r>
          </a:p>
          <a:p>
            <a:pPr lvl="1"/>
            <a:r>
              <a:rPr lang="en-US" sz="4000" dirty="0"/>
              <a:t>Arbitrage Pricing Theory (APT)</a:t>
            </a:r>
          </a:p>
          <a:p>
            <a:pPr indent="-411480"/>
            <a:r>
              <a:rPr lang="en-US" sz="4400" dirty="0"/>
              <a:t>Data-Driven Finance</a:t>
            </a:r>
          </a:p>
          <a:p>
            <a:pPr lvl="1" indent="-411480"/>
            <a:r>
              <a:rPr lang="en-US" sz="4000" dirty="0"/>
              <a:t>Scientific Method</a:t>
            </a:r>
          </a:p>
          <a:p>
            <a:pPr lvl="1" indent="-411480"/>
            <a:r>
              <a:rPr lang="en-US" sz="4000" dirty="0"/>
              <a:t>Financial Econometrics and Regression</a:t>
            </a:r>
          </a:p>
          <a:p>
            <a:pPr lvl="1" indent="-411480"/>
            <a:r>
              <a:rPr lang="en-US" sz="4000" dirty="0"/>
              <a:t>Data Availability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72266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60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>
                <a:solidFill>
                  <a:schemeClr val="accent1"/>
                </a:solidFill>
              </a:rPr>
              <a:t>Python in Google Colab (Python101)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2142D2-3D74-E746-AF4F-F845C8CB7B98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https://colab.research.google.com/drive/1FEG6DnGvwfUbeo4zJ1zTunjMqf2RkCrT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9FE1A8C-B953-E849-AB2C-F9A17B22FB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294122"/>
            <a:ext cx="9144000" cy="508720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C8E54D8-E432-144F-8A22-12FDE6AC37F0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4"/>
              </a:rPr>
              <a:t>https://tinyurl.com/aintpupython101</a:t>
            </a:r>
            <a:endParaRPr lang="en-US" dirty="0">
              <a:hlinkClick r:id="rId5"/>
            </a:endParaRPr>
          </a:p>
        </p:txBody>
      </p:sp>
    </p:spTree>
    <p:extLst>
      <p:ext uri="{BB962C8B-B14F-4D97-AF65-F5344CB8AC3E}">
        <p14:creationId xmlns:p14="http://schemas.microsoft.com/office/powerpoint/2010/main" val="25080060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61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>
                <a:solidFill>
                  <a:schemeClr val="accent1"/>
                </a:solidFill>
              </a:rPr>
              <a:t>Python in Google Colab (Python101)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2142D2-3D74-E746-AF4F-F845C8CB7B98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https://colab.research.google.com/drive/1FEG6DnGvwfUbeo4zJ1zTunjMqf2RkCrT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E1C654-DDFB-D94E-B1C6-4456CB1A8F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81088"/>
            <a:ext cx="9144000" cy="520024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127D773-211E-6A4A-A315-DD253945B7FC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4"/>
              </a:rPr>
              <a:t>https://tinyurl.com/aintpupython101</a:t>
            </a:r>
            <a:endParaRPr lang="en-US" dirty="0">
              <a:hlinkClick r:id="rId5"/>
            </a:endParaRPr>
          </a:p>
        </p:txBody>
      </p:sp>
    </p:spTree>
    <p:extLst>
      <p:ext uri="{BB962C8B-B14F-4D97-AF65-F5344CB8AC3E}">
        <p14:creationId xmlns:p14="http://schemas.microsoft.com/office/powerpoint/2010/main" val="314397177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91E4D0-7C8A-FC47-A123-C137BC664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62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47B0BFA-42C5-EA40-A731-7028995E2CF9}"/>
              </a:ext>
            </a:extLst>
          </p:cNvPr>
          <p:cNvSpPr txBox="1">
            <a:spLocks/>
          </p:cNvSpPr>
          <p:nvPr/>
        </p:nvSpPr>
        <p:spPr bwMode="auto">
          <a:xfrm>
            <a:off x="1981200" y="1"/>
            <a:ext cx="8229600" cy="662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0000"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lang="en-US">
                <a:solidFill>
                  <a:schemeClr val="accent1"/>
                </a:solidFill>
              </a:rPr>
              <a:t>Python in Google Colab (Python101)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E2142D2-3D74-E746-AF4F-F845C8CB7B98}"/>
              </a:ext>
            </a:extLst>
          </p:cNvPr>
          <p:cNvSpPr/>
          <p:nvPr/>
        </p:nvSpPr>
        <p:spPr>
          <a:xfrm>
            <a:off x="1631504" y="662843"/>
            <a:ext cx="89289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2"/>
              </a:rPr>
              <a:t>https://colab.research.google.com/drive/1FEG6DnGvwfUbeo4zJ1zTunjMqf2RkCrT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0C5A12-43F7-AC4F-B50D-0E827CC132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397761"/>
            <a:ext cx="9144000" cy="51435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2D92877-42A2-A440-9CD5-8FAACC81717A}"/>
              </a:ext>
            </a:extLst>
          </p:cNvPr>
          <p:cNvSpPr/>
          <p:nvPr/>
        </p:nvSpPr>
        <p:spPr>
          <a:xfrm>
            <a:off x="4253189" y="6488668"/>
            <a:ext cx="36826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dirty="0">
                <a:latin typeface="Calibri" charset="0"/>
                <a:ea typeface="標楷體" charset="-120"/>
                <a:hlinkClick r:id="rId4"/>
              </a:rPr>
              <a:t>https://tinyurl.com/aintpupython101</a:t>
            </a:r>
            <a:endParaRPr lang="en-US" dirty="0">
              <a:hlinkClick r:id="rId5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38A8653-A697-274D-8D79-35B54DE64BA6}"/>
              </a:ext>
            </a:extLst>
          </p:cNvPr>
          <p:cNvSpPr/>
          <p:nvPr/>
        </p:nvSpPr>
        <p:spPr>
          <a:xfrm>
            <a:off x="3432248" y="1048688"/>
            <a:ext cx="62641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Portfolio Optimization</a:t>
            </a:r>
          </a:p>
          <a:p>
            <a:r>
              <a:rPr lang="en-US" b="1" dirty="0">
                <a:solidFill>
                  <a:srgbClr val="C00000"/>
                </a:solidFill>
              </a:rPr>
              <a:t>Efficient Frontier Portfolio Optimization</a:t>
            </a:r>
          </a:p>
        </p:txBody>
      </p:sp>
    </p:spTree>
    <p:extLst>
      <p:ext uri="{BB962C8B-B14F-4D97-AF65-F5344CB8AC3E}">
        <p14:creationId xmlns:p14="http://schemas.microsoft.com/office/powerpoint/2010/main" val="195946617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>
                <a:solidFill>
                  <a:schemeClr val="accent1"/>
                </a:solidFill>
              </a:rPr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9D8C3-3689-A849-99A5-186F7EE5C8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Uncertainty and Risk</a:t>
            </a:r>
          </a:p>
          <a:p>
            <a:r>
              <a:rPr lang="en-US" sz="4400" dirty="0"/>
              <a:t>Expected Utility Theory (EUT)</a:t>
            </a:r>
          </a:p>
          <a:p>
            <a:r>
              <a:rPr lang="en-US" sz="4400" dirty="0"/>
              <a:t>Mean-Variance Portfolio Theory (MVPT)</a:t>
            </a:r>
          </a:p>
          <a:p>
            <a:r>
              <a:rPr lang="en-US" sz="4400" dirty="0"/>
              <a:t>Capital Asset Pricing Model (CAPM)</a:t>
            </a:r>
          </a:p>
          <a:p>
            <a:r>
              <a:rPr lang="en-US" sz="4400" dirty="0"/>
              <a:t>Arbitrage Pricing Theory (APT)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950123-75EF-2B41-83A3-29D11F922CF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345428119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EA975-0CDB-B44E-BBD7-7E1EC886D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658" y="306387"/>
            <a:ext cx="10508684" cy="6245225"/>
          </a:xfrm>
        </p:spPr>
        <p:txBody>
          <a:bodyPr/>
          <a:lstStyle/>
          <a:p>
            <a:r>
              <a:rPr lang="en-US" sz="9600" dirty="0">
                <a:solidFill>
                  <a:srgbClr val="C00000"/>
                </a:solidFill>
              </a:rPr>
              <a:t>Data-Driven Finance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0F66E-4DE7-D744-B853-E71763365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2048890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>
                <a:solidFill>
                  <a:srgbClr val="C00000"/>
                </a:solidFill>
              </a:rPr>
              <a:t>Data-Driven Finance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9D8C3-3689-A849-99A5-186F7EE5C8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-411480"/>
            <a:r>
              <a:rPr lang="en-US" sz="4400" dirty="0">
                <a:solidFill>
                  <a:srgbClr val="C00000"/>
                </a:solidFill>
              </a:rPr>
              <a:t>Scientific Method</a:t>
            </a:r>
          </a:p>
          <a:p>
            <a:pPr indent="-411480"/>
            <a:r>
              <a:rPr lang="en-US" sz="4400" dirty="0">
                <a:solidFill>
                  <a:srgbClr val="C00000"/>
                </a:solidFill>
              </a:rPr>
              <a:t>Financial Econometrics and Regression</a:t>
            </a:r>
          </a:p>
          <a:p>
            <a:pPr indent="-411480"/>
            <a:r>
              <a:rPr lang="en-US" sz="4400" dirty="0">
                <a:solidFill>
                  <a:srgbClr val="C00000"/>
                </a:solidFill>
              </a:rPr>
              <a:t>Data Availability</a:t>
            </a:r>
          </a:p>
          <a:p>
            <a:pPr indent="-411480"/>
            <a:r>
              <a:rPr lang="en-US" sz="4400" dirty="0">
                <a:solidFill>
                  <a:srgbClr val="C00000"/>
                </a:solidFill>
              </a:rPr>
              <a:t>Normative Theories Revisited</a:t>
            </a:r>
          </a:p>
          <a:p>
            <a:pPr indent="-411480"/>
            <a:r>
              <a:rPr lang="en-US" sz="4400" dirty="0">
                <a:solidFill>
                  <a:srgbClr val="C00000"/>
                </a:solidFill>
              </a:rPr>
              <a:t>Debunking Central Assumptions in Finance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950123-75EF-2B41-83A3-29D11F922CF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10932180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Data-driven finance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72C53C-7159-524C-BDBF-80482D7942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rgbClr val="C00000"/>
                </a:solidFill>
              </a:rPr>
              <a:t>Financial context </a:t>
            </a:r>
            <a:r>
              <a:rPr lang="en-US" sz="4000" dirty="0"/>
              <a:t>(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</a:rPr>
              <a:t>theory, model, application</a:t>
            </a:r>
            <a:r>
              <a:rPr lang="en-US" sz="4000" dirty="0"/>
              <a:t>) </a:t>
            </a:r>
            <a:br>
              <a:rPr lang="en-US" sz="4000" dirty="0"/>
            </a:br>
            <a:r>
              <a:rPr lang="en-US" sz="4000" dirty="0"/>
              <a:t>that is primarily driven by and based on </a:t>
            </a:r>
            <a:br>
              <a:rPr lang="en-US" sz="4000" dirty="0"/>
            </a:br>
            <a:r>
              <a:rPr lang="en-US" sz="4000" dirty="0">
                <a:solidFill>
                  <a:srgbClr val="C00000"/>
                </a:solidFill>
              </a:rPr>
              <a:t>insights</a:t>
            </a:r>
            <a:r>
              <a:rPr lang="en-US" sz="4000" dirty="0"/>
              <a:t> gained from </a:t>
            </a:r>
            <a:r>
              <a:rPr lang="en-US" sz="4000" dirty="0">
                <a:solidFill>
                  <a:srgbClr val="C00000"/>
                </a:solidFill>
              </a:rPr>
              <a:t>data</a:t>
            </a:r>
            <a:r>
              <a:rPr lang="en-US" sz="4000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135384485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D6981-D2E0-EA41-9CF1-4C8329EB1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Data-driven finance </a:t>
            </a:r>
            <a:br>
              <a:rPr lang="en-US" dirty="0"/>
            </a:br>
            <a:r>
              <a:rPr lang="en-US" sz="2700" dirty="0"/>
              <a:t>Robin Wigglesworth (2019)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3F5668-B277-A941-B55E-38021F1F51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460666"/>
            <a:ext cx="11222181" cy="4892633"/>
          </a:xfrm>
        </p:spPr>
        <p:txBody>
          <a:bodyPr>
            <a:normAutofit/>
          </a:bodyPr>
          <a:lstStyle/>
          <a:p>
            <a:r>
              <a:rPr lang="en-US" sz="3600" dirty="0"/>
              <a:t>Nowadays, analysts sift through </a:t>
            </a:r>
            <a:br>
              <a:rPr lang="en-US" sz="3600" dirty="0"/>
            </a:br>
            <a:r>
              <a:rPr lang="en-US" sz="3600" dirty="0">
                <a:solidFill>
                  <a:schemeClr val="accent1"/>
                </a:solidFill>
              </a:rPr>
              <a:t>non-traditional information</a:t>
            </a:r>
            <a:r>
              <a:rPr lang="en-US" sz="3600" dirty="0"/>
              <a:t> such as </a:t>
            </a:r>
            <a:br>
              <a:rPr lang="en-US" sz="3600" dirty="0"/>
            </a:b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satellite imagery </a:t>
            </a:r>
            <a:r>
              <a:rPr lang="en-US" sz="3600" dirty="0"/>
              <a:t>and 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credit card data</a:t>
            </a:r>
            <a:r>
              <a:rPr lang="en-US" sz="3600" dirty="0"/>
              <a:t>, </a:t>
            </a:r>
            <a:br>
              <a:rPr lang="en-US" sz="3600" dirty="0"/>
            </a:br>
            <a:r>
              <a:rPr lang="en-US" sz="3600" dirty="0"/>
              <a:t>or use </a:t>
            </a:r>
            <a:r>
              <a:rPr lang="en-US" sz="3600" dirty="0">
                <a:solidFill>
                  <a:srgbClr val="C00000"/>
                </a:solidFill>
              </a:rPr>
              <a:t>artificial intelligence </a:t>
            </a:r>
            <a:r>
              <a:rPr lang="en-US" sz="3600" dirty="0"/>
              <a:t>techniques such as </a:t>
            </a:r>
            <a:br>
              <a:rPr lang="en-US" sz="3600" dirty="0"/>
            </a:br>
            <a:r>
              <a:rPr lang="en-US" sz="3600" dirty="0">
                <a:solidFill>
                  <a:schemeClr val="accent1"/>
                </a:solidFill>
              </a:rPr>
              <a:t>machine learning </a:t>
            </a:r>
            <a:r>
              <a:rPr lang="en-US" sz="3600" dirty="0"/>
              <a:t>and </a:t>
            </a:r>
            <a:r>
              <a:rPr lang="en-US" sz="3600" dirty="0">
                <a:solidFill>
                  <a:schemeClr val="accent1"/>
                </a:solidFill>
              </a:rPr>
              <a:t>natural language processing </a:t>
            </a:r>
            <a:r>
              <a:rPr lang="en-US" sz="3600" dirty="0"/>
              <a:t>to glean fresh </a:t>
            </a:r>
            <a:r>
              <a:rPr lang="en-US" sz="3600" dirty="0">
                <a:solidFill>
                  <a:srgbClr val="C00000"/>
                </a:solidFill>
              </a:rPr>
              <a:t>insights</a:t>
            </a:r>
            <a:r>
              <a:rPr lang="en-US" sz="3600" dirty="0"/>
              <a:t> from </a:t>
            </a:r>
            <a:r>
              <a:rPr lang="en-US" sz="3600" dirty="0">
                <a:solidFill>
                  <a:schemeClr val="accent6">
                    <a:lumMod val="75000"/>
                  </a:schemeClr>
                </a:solidFill>
              </a:rPr>
              <a:t>traditional sources </a:t>
            </a:r>
            <a:r>
              <a:rPr lang="en-US" sz="3600" dirty="0"/>
              <a:t>such as 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economic data </a:t>
            </a:r>
            <a:r>
              <a:rPr lang="en-US" sz="3600" dirty="0"/>
              <a:t>and 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earnings-call transcripts</a:t>
            </a:r>
            <a:r>
              <a:rPr lang="en-US" sz="3600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5E93D6-5EDE-A14F-94BE-8F0B9C370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37D156-6C62-6D43-84A5-135AF66BB352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265165210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Scientific Method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9D8C3-3689-A849-99A5-186F7EE5C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284052"/>
            <a:ext cx="11222181" cy="5069248"/>
          </a:xfrm>
        </p:spPr>
        <p:txBody>
          <a:bodyPr>
            <a:normAutofit lnSpcReduction="10000"/>
          </a:bodyPr>
          <a:lstStyle/>
          <a:p>
            <a:pPr marL="320040" indent="-320040"/>
            <a:r>
              <a:rPr lang="en-US" sz="3600" dirty="0"/>
              <a:t>Generally accepted principles that should guide scientific effort</a:t>
            </a:r>
          </a:p>
          <a:p>
            <a:pPr marL="320040" indent="-320040"/>
            <a:r>
              <a:rPr lang="en-US" sz="3600" dirty="0"/>
              <a:t>The </a:t>
            </a:r>
            <a:r>
              <a:rPr lang="en-US" sz="3600" dirty="0">
                <a:solidFill>
                  <a:srgbClr val="C00000"/>
                </a:solidFill>
              </a:rPr>
              <a:t>scientific method </a:t>
            </a:r>
            <a:r>
              <a:rPr lang="en-US" sz="3600" dirty="0"/>
              <a:t>is an </a:t>
            </a:r>
            <a:r>
              <a:rPr lang="en-US" sz="3600" dirty="0">
                <a:solidFill>
                  <a:srgbClr val="C00000"/>
                </a:solidFill>
              </a:rPr>
              <a:t>empirical method </a:t>
            </a:r>
            <a:r>
              <a:rPr lang="en-US" sz="3600" dirty="0"/>
              <a:t>of acquiring </a:t>
            </a:r>
            <a:r>
              <a:rPr lang="en-US" sz="3600" dirty="0">
                <a:solidFill>
                  <a:srgbClr val="C00000"/>
                </a:solidFill>
              </a:rPr>
              <a:t>knowledge</a:t>
            </a:r>
            <a:r>
              <a:rPr lang="en-US" sz="3600" dirty="0"/>
              <a:t> that has characterized the </a:t>
            </a:r>
            <a:r>
              <a:rPr lang="en-US" sz="3600" dirty="0">
                <a:solidFill>
                  <a:srgbClr val="C00000"/>
                </a:solidFill>
              </a:rPr>
              <a:t>development of science</a:t>
            </a:r>
          </a:p>
          <a:p>
            <a:pPr marL="320040" indent="-320040"/>
            <a:r>
              <a:rPr lang="en-US" sz="3600" dirty="0"/>
              <a:t>It involves careful </a:t>
            </a:r>
            <a:r>
              <a:rPr lang="en-US" sz="3600" dirty="0">
                <a:solidFill>
                  <a:srgbClr val="C00000"/>
                </a:solidFill>
              </a:rPr>
              <a:t>observation</a:t>
            </a:r>
            <a:r>
              <a:rPr lang="en-US" sz="3600" dirty="0"/>
              <a:t>, </a:t>
            </a:r>
            <a:br>
              <a:rPr lang="en-US" sz="3600" dirty="0"/>
            </a:br>
            <a:r>
              <a:rPr lang="en-US" sz="3600" dirty="0"/>
              <a:t>applying </a:t>
            </a:r>
            <a:r>
              <a:rPr lang="en-US" sz="3600" dirty="0">
                <a:solidFill>
                  <a:srgbClr val="C00000"/>
                </a:solidFill>
              </a:rPr>
              <a:t>rigorous skepticism</a:t>
            </a:r>
            <a:r>
              <a:rPr lang="en-US" sz="3600" dirty="0"/>
              <a:t> about what is observed, </a:t>
            </a:r>
            <a:br>
              <a:rPr lang="en-US" sz="3600" dirty="0"/>
            </a:br>
            <a:r>
              <a:rPr lang="en-US" sz="3600" dirty="0"/>
              <a:t>given that cognitive </a:t>
            </a:r>
            <a:r>
              <a:rPr lang="en-US" sz="3600" dirty="0">
                <a:solidFill>
                  <a:srgbClr val="C00000"/>
                </a:solidFill>
              </a:rPr>
              <a:t>assumptions</a:t>
            </a:r>
            <a:r>
              <a:rPr lang="en-US" sz="3600" dirty="0"/>
              <a:t> can distort how one </a:t>
            </a:r>
            <a:r>
              <a:rPr lang="en-US" sz="3600" dirty="0">
                <a:solidFill>
                  <a:srgbClr val="C00000"/>
                </a:solidFill>
              </a:rPr>
              <a:t>interprets</a:t>
            </a:r>
            <a:r>
              <a:rPr lang="en-US" sz="3600" dirty="0"/>
              <a:t> the observation.</a:t>
            </a:r>
          </a:p>
          <a:p>
            <a:pPr marL="320040" indent="-320040"/>
            <a:endParaRPr lang="en-US" sz="3600" dirty="0"/>
          </a:p>
          <a:p>
            <a:pPr marL="320040" indent="-320040"/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950123-75EF-2B41-83A3-29D11F922CF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323395747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Scientific Method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9D8C3-3689-A849-99A5-186F7EE5C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284052"/>
            <a:ext cx="11222181" cy="5069248"/>
          </a:xfrm>
        </p:spPr>
        <p:txBody>
          <a:bodyPr>
            <a:normAutofit/>
          </a:bodyPr>
          <a:lstStyle/>
          <a:p>
            <a:pPr marL="320040" indent="-320040"/>
            <a:r>
              <a:rPr lang="en-US" sz="3600" dirty="0"/>
              <a:t>It involves </a:t>
            </a:r>
            <a:r>
              <a:rPr lang="en-US" sz="3600" dirty="0">
                <a:solidFill>
                  <a:srgbClr val="C00000"/>
                </a:solidFill>
              </a:rPr>
              <a:t>formulating hypotheses</a:t>
            </a:r>
            <a:r>
              <a:rPr lang="en-US" sz="3600" dirty="0"/>
              <a:t>, </a:t>
            </a:r>
            <a:br>
              <a:rPr lang="en-US" sz="3600" dirty="0"/>
            </a:br>
            <a:r>
              <a:rPr lang="en-US" sz="3600" dirty="0"/>
              <a:t>via </a:t>
            </a:r>
            <a:r>
              <a:rPr lang="en-US" sz="3600" dirty="0">
                <a:solidFill>
                  <a:srgbClr val="C00000"/>
                </a:solidFill>
              </a:rPr>
              <a:t>induction</a:t>
            </a:r>
            <a:r>
              <a:rPr lang="en-US" sz="3600" dirty="0"/>
              <a:t>, based on such </a:t>
            </a:r>
            <a:r>
              <a:rPr lang="en-US" sz="3600" dirty="0">
                <a:solidFill>
                  <a:srgbClr val="C00000"/>
                </a:solidFill>
              </a:rPr>
              <a:t>observations</a:t>
            </a:r>
            <a:r>
              <a:rPr lang="en-US" sz="3600" dirty="0"/>
              <a:t>; </a:t>
            </a:r>
            <a:br>
              <a:rPr lang="en-US" sz="3600" dirty="0"/>
            </a:br>
            <a:r>
              <a:rPr lang="en-US" sz="3600" dirty="0">
                <a:solidFill>
                  <a:srgbClr val="C00000"/>
                </a:solidFill>
              </a:rPr>
              <a:t>experimental and measurement-based testing </a:t>
            </a:r>
            <a:r>
              <a:rPr lang="en-US" sz="3600" dirty="0"/>
              <a:t>of </a:t>
            </a:r>
            <a:r>
              <a:rPr lang="en-US" sz="3600" dirty="0">
                <a:solidFill>
                  <a:srgbClr val="C00000"/>
                </a:solidFill>
              </a:rPr>
              <a:t>deductions</a:t>
            </a:r>
            <a:r>
              <a:rPr lang="en-US" sz="3600" dirty="0"/>
              <a:t> drawn from the hypotheses; </a:t>
            </a:r>
            <a:br>
              <a:rPr lang="en-US" sz="3600" dirty="0"/>
            </a:br>
            <a:r>
              <a:rPr lang="en-US" sz="3600" dirty="0"/>
              <a:t>and </a:t>
            </a:r>
            <a:r>
              <a:rPr lang="en-US" sz="3600" dirty="0">
                <a:solidFill>
                  <a:srgbClr val="C00000"/>
                </a:solidFill>
              </a:rPr>
              <a:t>refinement</a:t>
            </a:r>
            <a:r>
              <a:rPr lang="en-US" sz="3600" dirty="0"/>
              <a:t> (or elimination) of the hypotheses based on the </a:t>
            </a:r>
            <a:r>
              <a:rPr lang="en-US" sz="3600" dirty="0">
                <a:solidFill>
                  <a:srgbClr val="C00000"/>
                </a:solidFill>
              </a:rPr>
              <a:t>experimental findings</a:t>
            </a:r>
          </a:p>
          <a:p>
            <a:pPr marL="320040" indent="-320040"/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69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950123-75EF-2B41-83A3-29D11F922CF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16878866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EA975-0CDB-B44E-BBD7-7E1EC886D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6447" y="274638"/>
            <a:ext cx="10003349" cy="6245225"/>
          </a:xfrm>
        </p:spPr>
        <p:txBody>
          <a:bodyPr/>
          <a:lstStyle/>
          <a:p>
            <a:r>
              <a:rPr lang="en-US" sz="9600" dirty="0">
                <a:solidFill>
                  <a:srgbClr val="C00000"/>
                </a:solidFill>
              </a:rPr>
              <a:t>Financial Theories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10F66E-4DE7-D744-B853-E71763365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4439742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Normative Finance and Scientific Method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9D8C3-3689-A849-99A5-186F7EE5C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284052"/>
            <a:ext cx="11222181" cy="5069248"/>
          </a:xfrm>
        </p:spPr>
        <p:txBody>
          <a:bodyPr>
            <a:normAutofit fontScale="92500" lnSpcReduction="20000"/>
          </a:bodyPr>
          <a:lstStyle/>
          <a:p>
            <a:pPr marL="320040" indent="-320040"/>
            <a:r>
              <a:rPr lang="en-US" sz="3600" dirty="0">
                <a:solidFill>
                  <a:srgbClr val="C00000"/>
                </a:solidFill>
              </a:rPr>
              <a:t>Normative financial theories </a:t>
            </a:r>
            <a:r>
              <a:rPr lang="en-US" sz="3600" dirty="0"/>
              <a:t>mostly rely on assumptions and axioms in combination with deduction as the major analytical method to arrive at their central results.</a:t>
            </a:r>
          </a:p>
          <a:p>
            <a:pPr marL="777240" lvl="1" indent="-320040"/>
            <a:r>
              <a:rPr lang="en-US" sz="3200" dirty="0">
                <a:solidFill>
                  <a:srgbClr val="C00000"/>
                </a:solidFill>
              </a:rPr>
              <a:t>Expected utility theory (EUT) </a:t>
            </a:r>
            <a:r>
              <a:rPr lang="en-US" sz="3200" dirty="0"/>
              <a:t>assumes that agents have the same utility function no matter what state of the world unfolds and that they maximize expected utility under conditions of uncertainty.</a:t>
            </a:r>
          </a:p>
          <a:p>
            <a:pPr marL="777240" lvl="1" indent="-320040"/>
            <a:r>
              <a:rPr lang="en-US" sz="3200" dirty="0">
                <a:solidFill>
                  <a:srgbClr val="C00000"/>
                </a:solidFill>
              </a:rPr>
              <a:t>Mean-variance portfolio (MVP) </a:t>
            </a:r>
            <a:r>
              <a:rPr lang="en-US" sz="3200" dirty="0"/>
              <a:t>theory describes how investors should invest under conditions of uncertainty assuming that only the expected return and the expected volatility of a portfolio over one period count.</a:t>
            </a:r>
          </a:p>
          <a:p>
            <a:pPr marL="777240" lvl="1" indent="-320040"/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950123-75EF-2B41-83A3-29D11F922CF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266213492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Normative Finance and Scientific Method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9D8C3-3689-A849-99A5-186F7EE5C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284052"/>
            <a:ext cx="11222181" cy="5069248"/>
          </a:xfrm>
        </p:spPr>
        <p:txBody>
          <a:bodyPr>
            <a:normAutofit fontScale="92500"/>
          </a:bodyPr>
          <a:lstStyle/>
          <a:p>
            <a:pPr marL="320040" indent="-320040"/>
            <a:r>
              <a:rPr lang="en-US" sz="3600" dirty="0"/>
              <a:t>The </a:t>
            </a:r>
            <a:r>
              <a:rPr lang="en-US" sz="3600" dirty="0">
                <a:solidFill>
                  <a:srgbClr val="C00000"/>
                </a:solidFill>
              </a:rPr>
              <a:t>capital asset pricing model (CAPM) </a:t>
            </a:r>
            <a:r>
              <a:rPr lang="en-US" sz="3600" dirty="0"/>
              <a:t>assumes that only the </a:t>
            </a:r>
            <a:r>
              <a:rPr lang="en-US" sz="3600" dirty="0" err="1"/>
              <a:t>nondiversifiable</a:t>
            </a:r>
            <a:r>
              <a:rPr lang="en-US" sz="3600" dirty="0"/>
              <a:t> market risk explains the expected return and the expected volatility of a stock over one period.</a:t>
            </a:r>
          </a:p>
          <a:p>
            <a:pPr marL="320040" indent="-320040"/>
            <a:r>
              <a:rPr lang="en-US" sz="3600" dirty="0">
                <a:solidFill>
                  <a:srgbClr val="C00000"/>
                </a:solidFill>
              </a:rPr>
              <a:t>Arbitrage pricing theory (APT) </a:t>
            </a:r>
            <a:r>
              <a:rPr lang="en-US" sz="3600" dirty="0"/>
              <a:t>assumes that a number of identifiable risk factors explains the expected return and the expected volatility of a stock over time; admittedly, compared to the other theories, the formulation of APT is rather broad and allows for wide-ranging interpretations.</a:t>
            </a:r>
          </a:p>
          <a:p>
            <a:pPr marL="777240" lvl="1" indent="-320040"/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950123-75EF-2B41-83A3-29D11F922CF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279760180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C371F-A7B6-BB43-8205-261722192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Financial Econometrics and Regression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7DE919-2BB6-DC4E-9705-80615D65F3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460668"/>
            <a:ext cx="11222181" cy="4892632"/>
          </a:xfrm>
        </p:spPr>
        <p:txBody>
          <a:bodyPr>
            <a:normAutofit/>
          </a:bodyPr>
          <a:lstStyle/>
          <a:p>
            <a:pPr marL="320040" indent="-320040"/>
            <a:r>
              <a:rPr lang="en-US" sz="3600" dirty="0">
                <a:solidFill>
                  <a:srgbClr val="C00000"/>
                </a:solidFill>
              </a:rPr>
              <a:t>[Financial] econometrics </a:t>
            </a:r>
            <a:r>
              <a:rPr lang="en-US" sz="3600" dirty="0"/>
              <a:t>is the 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quantitative application </a:t>
            </a:r>
            <a:r>
              <a:rPr lang="en-US" sz="3600" dirty="0"/>
              <a:t>of </a:t>
            </a:r>
            <a:r>
              <a:rPr lang="en-US" sz="3600" dirty="0">
                <a:solidFill>
                  <a:schemeClr val="accent2">
                    <a:lumMod val="75000"/>
                  </a:schemeClr>
                </a:solidFill>
              </a:rPr>
              <a:t>statistical and mathematical models </a:t>
            </a:r>
            <a:r>
              <a:rPr lang="en-US" sz="3600" dirty="0"/>
              <a:t>using [financial] data to develop financial theories or test existing hypotheses in finance and to forecast future trends from historical data.</a:t>
            </a:r>
          </a:p>
          <a:p>
            <a:pPr marL="320040" indent="-320040"/>
            <a:r>
              <a:rPr lang="en-US" sz="3600" dirty="0"/>
              <a:t>It subjects real-world [financial] data to statistical trials and then compares and contrasts the results against the [financial] theory or theories being tested.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0046AA-D108-8547-A526-9EA2F42EE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75B71F-4036-5E4D-A36C-F452588AE548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308879989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D6981-D2E0-EA41-9CF1-4C8329EB1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Financial Econometrics and Regression</a:t>
            </a:r>
            <a:endParaRPr lang="en-US" sz="27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3F5668-B277-A941-B55E-38021F1F51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460666"/>
            <a:ext cx="11222181" cy="4892633"/>
          </a:xfrm>
        </p:spPr>
        <p:txBody>
          <a:bodyPr>
            <a:normAutofit/>
          </a:bodyPr>
          <a:lstStyle/>
          <a:p>
            <a:pPr marL="320040" indent="-320040"/>
            <a:r>
              <a:rPr lang="en-US" sz="3600" dirty="0"/>
              <a:t>One of the major tools in </a:t>
            </a:r>
            <a:r>
              <a:rPr lang="en-US" sz="3600" dirty="0">
                <a:solidFill>
                  <a:srgbClr val="C00000"/>
                </a:solidFill>
              </a:rPr>
              <a:t>financial econometrics </a:t>
            </a:r>
            <a:r>
              <a:rPr lang="en-US" sz="3600" dirty="0"/>
              <a:t>is </a:t>
            </a:r>
            <a:r>
              <a:rPr lang="en-US" sz="3600" dirty="0">
                <a:solidFill>
                  <a:srgbClr val="C00000"/>
                </a:solidFill>
              </a:rPr>
              <a:t>regression</a:t>
            </a:r>
            <a:r>
              <a:rPr lang="en-US" sz="3600" dirty="0"/>
              <a:t>, in both its univariate and multivariate forms</a:t>
            </a:r>
          </a:p>
          <a:p>
            <a:pPr marL="320040" indent="-320040"/>
            <a:r>
              <a:rPr lang="en-US" sz="3600" dirty="0">
                <a:solidFill>
                  <a:srgbClr val="C00000"/>
                </a:solidFill>
              </a:rPr>
              <a:t>Regression</a:t>
            </a:r>
            <a:r>
              <a:rPr lang="en-US" sz="3600" dirty="0"/>
              <a:t> is also a central tool in </a:t>
            </a:r>
            <a:r>
              <a:rPr lang="en-US" sz="3600" dirty="0">
                <a:solidFill>
                  <a:srgbClr val="C00000"/>
                </a:solidFill>
              </a:rPr>
              <a:t>statistical learning </a:t>
            </a:r>
            <a:r>
              <a:rPr lang="en-US" sz="3600" dirty="0"/>
              <a:t>in general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5E93D6-5EDE-A14F-94BE-8F0B9C370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37D156-6C62-6D43-84A5-135AF66BB352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381257536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D6981-D2E0-EA41-9CF1-4C8329EB1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978913"/>
          </a:xfrm>
        </p:spPr>
        <p:txBody>
          <a:bodyPr>
            <a:normAutofit/>
          </a:bodyPr>
          <a:lstStyle/>
          <a:p>
            <a:r>
              <a:rPr lang="en-US" dirty="0"/>
              <a:t>Data Availability</a:t>
            </a:r>
            <a:endParaRPr lang="en-US" sz="27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3F5668-B277-A941-B55E-38021F1F51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114017"/>
            <a:ext cx="11222181" cy="5448227"/>
          </a:xfrm>
        </p:spPr>
        <p:txBody>
          <a:bodyPr>
            <a:normAutofit fontScale="85000" lnSpcReduction="20000"/>
          </a:bodyPr>
          <a:lstStyle/>
          <a:p>
            <a:pPr indent="-320040"/>
            <a:r>
              <a:rPr lang="en-US" sz="3600" dirty="0"/>
              <a:t>Types of (financial) data </a:t>
            </a:r>
          </a:p>
          <a:p>
            <a:pPr lvl="1" indent="-320040"/>
            <a:r>
              <a:rPr lang="en-US" sz="3200" dirty="0"/>
              <a:t>Financial econometrics is driven by statistical methods, such as regression, and the availability of financial data</a:t>
            </a:r>
          </a:p>
          <a:p>
            <a:pPr lvl="1" indent="-320040"/>
            <a:r>
              <a:rPr lang="en-US" sz="3200" dirty="0"/>
              <a:t>Theoretical and empirical financial research was mainly driven by relatively small data sets and was mostly comprised of </a:t>
            </a:r>
            <a:r>
              <a:rPr lang="en-US" sz="3200" dirty="0">
                <a:solidFill>
                  <a:srgbClr val="C00000"/>
                </a:solidFill>
              </a:rPr>
              <a:t>end-of-day (EOD) </a:t>
            </a:r>
            <a:r>
              <a:rPr lang="en-US" sz="3200" dirty="0"/>
              <a:t>data</a:t>
            </a:r>
          </a:p>
          <a:p>
            <a:pPr lvl="1" indent="-320040"/>
            <a:r>
              <a:rPr lang="en-US" sz="3200" dirty="0"/>
              <a:t>Types of financial and other data available in ever increasing </a:t>
            </a:r>
            <a:r>
              <a:rPr lang="en-US" sz="3200" dirty="0">
                <a:solidFill>
                  <a:srgbClr val="C00000"/>
                </a:solidFill>
              </a:rPr>
              <a:t>granularity</a:t>
            </a:r>
            <a:r>
              <a:rPr lang="en-US" sz="3200" dirty="0"/>
              <a:t>, </a:t>
            </a:r>
            <a:r>
              <a:rPr lang="en-US" sz="3200" dirty="0">
                <a:solidFill>
                  <a:srgbClr val="C00000"/>
                </a:solidFill>
              </a:rPr>
              <a:t>quantity</a:t>
            </a:r>
            <a:r>
              <a:rPr lang="en-US" sz="3200" dirty="0"/>
              <a:t>, and </a:t>
            </a:r>
            <a:r>
              <a:rPr lang="en-US" sz="3200" dirty="0">
                <a:solidFill>
                  <a:srgbClr val="C00000"/>
                </a:solidFill>
              </a:rPr>
              <a:t>velocity</a:t>
            </a:r>
            <a:r>
              <a:rPr lang="en-US" sz="3200" dirty="0"/>
              <a:t>.</a:t>
            </a:r>
          </a:p>
          <a:p>
            <a:pPr indent="-320040"/>
            <a:r>
              <a:rPr lang="en-US" sz="3600" dirty="0"/>
              <a:t>Quality and quantity via programmatic APIs</a:t>
            </a:r>
          </a:p>
          <a:p>
            <a:pPr lvl="1" indent="-320040"/>
            <a:r>
              <a:rPr lang="en-US" sz="3200" dirty="0"/>
              <a:t>Finance professionals have relied on data terminals from </a:t>
            </a:r>
            <a:r>
              <a:rPr lang="en-US" sz="3200" dirty="0">
                <a:solidFill>
                  <a:srgbClr val="C00000"/>
                </a:solidFill>
              </a:rPr>
              <a:t>Refinitiv</a:t>
            </a:r>
            <a:r>
              <a:rPr lang="en-US" sz="3200" dirty="0"/>
              <a:t> or </a:t>
            </a:r>
            <a:r>
              <a:rPr lang="en-US" sz="3200" dirty="0">
                <a:solidFill>
                  <a:srgbClr val="C00000"/>
                </a:solidFill>
              </a:rPr>
              <a:t>Bloomberg</a:t>
            </a:r>
            <a:r>
              <a:rPr lang="en-US" sz="3200" dirty="0"/>
              <a:t> </a:t>
            </a:r>
          </a:p>
          <a:p>
            <a:pPr lvl="1" indent="-320040"/>
            <a:r>
              <a:rPr lang="en-US" sz="3200" dirty="0"/>
              <a:t>Major breakthrough in data-driven finance via programmatic APIs</a:t>
            </a:r>
          </a:p>
          <a:p>
            <a:pPr indent="-320040"/>
            <a:endParaRPr lang="en-US" sz="3600" dirty="0"/>
          </a:p>
          <a:p>
            <a:pPr indent="-320040"/>
            <a:endParaRPr lang="en-US" sz="3600" dirty="0"/>
          </a:p>
          <a:p>
            <a:pPr indent="-320040"/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5E93D6-5EDE-A14F-94BE-8F0B9C370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37D156-6C62-6D43-84A5-135AF66BB352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419896752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D6981-D2E0-EA41-9CF1-4C8329EB1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Relevant types of financial data</a:t>
            </a:r>
            <a:endParaRPr lang="en-US" sz="2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5E93D6-5EDE-A14F-94BE-8F0B9C370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37D156-6C62-6D43-84A5-135AF66BB352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ED629C15-85AE-6F44-9DAA-328301E3B89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34988" y="1614488"/>
          <a:ext cx="11222036" cy="40190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5838">
                  <a:extLst>
                    <a:ext uri="{9D8B030D-6E8A-4147-A177-3AD203B41FA5}">
                      <a16:colId xmlns:a16="http://schemas.microsoft.com/office/drawing/2014/main" val="541874168"/>
                    </a:ext>
                  </a:extLst>
                </a:gridCol>
                <a:gridCol w="2898842">
                  <a:extLst>
                    <a:ext uri="{9D8B030D-6E8A-4147-A177-3AD203B41FA5}">
                      <a16:colId xmlns:a16="http://schemas.microsoft.com/office/drawing/2014/main" val="1499490757"/>
                    </a:ext>
                  </a:extLst>
                </a:gridCol>
                <a:gridCol w="3229583">
                  <a:extLst>
                    <a:ext uri="{9D8B030D-6E8A-4147-A177-3AD203B41FA5}">
                      <a16:colId xmlns:a16="http://schemas.microsoft.com/office/drawing/2014/main" val="93125068"/>
                    </a:ext>
                  </a:extLst>
                </a:gridCol>
                <a:gridCol w="3157773">
                  <a:extLst>
                    <a:ext uri="{9D8B030D-6E8A-4147-A177-3AD203B41FA5}">
                      <a16:colId xmlns:a16="http://schemas.microsoft.com/office/drawing/2014/main" val="2154237664"/>
                    </a:ext>
                  </a:extLst>
                </a:gridCol>
              </a:tblGrid>
              <a:tr h="1232271">
                <a:tc>
                  <a:txBody>
                    <a:bodyPr/>
                    <a:lstStyle/>
                    <a:p>
                      <a:r>
                        <a:rPr lang="en-US" sz="3200" dirty="0"/>
                        <a:t>Time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Structured data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Unstructured data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Alternative data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92535553"/>
                  </a:ext>
                </a:extLst>
              </a:tr>
              <a:tr h="1232271">
                <a:tc>
                  <a:txBody>
                    <a:bodyPr/>
                    <a:lstStyle/>
                    <a:p>
                      <a:r>
                        <a:rPr lang="en-US" sz="3200" dirty="0"/>
                        <a:t>Historical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Prices, fundamentals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News, texts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Web, social media, satellites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56996126"/>
                  </a:ext>
                </a:extLst>
              </a:tr>
              <a:tr h="1232271">
                <a:tc>
                  <a:txBody>
                    <a:bodyPr/>
                    <a:lstStyle/>
                    <a:p>
                      <a:r>
                        <a:rPr lang="en-US" sz="3200" dirty="0"/>
                        <a:t>Streaming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Prices, volumes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News, filings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Web, social media, satellites, Internet of Things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971315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201927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42E05-91B3-54A8-F77E-382DD5DD1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56101"/>
            <a:ext cx="11222181" cy="694016"/>
          </a:xfrm>
        </p:spPr>
        <p:txBody>
          <a:bodyPr>
            <a:normAutofit fontScale="90000"/>
          </a:bodyPr>
          <a:lstStyle/>
          <a:p>
            <a:r>
              <a:rPr lang="en-US" dirty="0"/>
              <a:t>Yahoo Finance World Indices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BD7C4C-5ACD-4575-A38D-B0E446EE9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737E9C8-00AC-18FF-D932-D03F4F1263CE}"/>
              </a:ext>
            </a:extLst>
          </p:cNvPr>
          <p:cNvSpPr txBox="1"/>
          <p:nvPr/>
        </p:nvSpPr>
        <p:spPr>
          <a:xfrm>
            <a:off x="3285308" y="668042"/>
            <a:ext cx="61003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hlinkClick r:id="rId2"/>
              </a:rPr>
              <a:t>https://finance.yahoo.com/world-indices/</a:t>
            </a:r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3784EF-E235-22A4-31A7-9A5DD94508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252" y="1129707"/>
            <a:ext cx="10226454" cy="5432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56516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642E05-91B3-54A8-F77E-382DD5DD1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19272"/>
          </a:xfrm>
        </p:spPr>
        <p:txBody>
          <a:bodyPr>
            <a:normAutofit fontScale="90000"/>
          </a:bodyPr>
          <a:lstStyle/>
          <a:p>
            <a:r>
              <a:rPr lang="en-US" dirty="0"/>
              <a:t>World Indices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BD7C4C-5ACD-4575-A38D-B0E446EE9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BF8EA86-2928-38E5-8B1E-024FB17F6024}"/>
              </a:ext>
            </a:extLst>
          </p:cNvPr>
          <p:cNvSpPr txBox="1"/>
          <p:nvPr/>
        </p:nvSpPr>
        <p:spPr>
          <a:xfrm>
            <a:off x="534389" y="954377"/>
            <a:ext cx="11222180" cy="30469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io</a:t>
            </a:r>
          </a:p>
          <a:p>
            <a:r>
              <a:rPr lang="en-US" sz="2400" b="1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requests</a:t>
            </a:r>
          </a:p>
          <a:p>
            <a:r>
              <a:rPr lang="en-US" sz="2400" b="1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pandas </a:t>
            </a:r>
            <a:r>
              <a:rPr lang="en-US" sz="2400" b="1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as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pd</a:t>
            </a:r>
            <a:b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response =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requests.get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'https://</a:t>
            </a:r>
            <a:r>
              <a:rPr lang="en-US" sz="2000" b="1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finance.yahoo.com</a:t>
            </a:r>
            <a:r>
              <a:rPr lang="en-US" sz="20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/world-indices/'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pd.read_html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io.StringIO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response.text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  <a:p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worldidx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[</a:t>
            </a:r>
            <a:r>
              <a:rPr lang="en-US" sz="24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0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]</a:t>
            </a:r>
          </a:p>
          <a:p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worldidx.to_csv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400" b="1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world_indices.csv</a:t>
            </a:r>
            <a:r>
              <a:rPr lang="en-US" sz="24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4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4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worldidx</a:t>
            </a:r>
            <a:endParaRPr lang="en-US" sz="2400" b="1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98AE8E-D27D-1CF2-2E94-4DFF11E92E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578" r="38747"/>
          <a:stretch/>
        </p:blipFill>
        <p:spPr>
          <a:xfrm>
            <a:off x="2894381" y="4114853"/>
            <a:ext cx="6150744" cy="2547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68880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C3C8761-F3A3-F0EA-5F88-57B5178CDA1D}"/>
              </a:ext>
            </a:extLst>
          </p:cNvPr>
          <p:cNvSpPr txBox="1"/>
          <p:nvPr/>
        </p:nvSpPr>
        <p:spPr>
          <a:xfrm>
            <a:off x="5957803" y="2287909"/>
            <a:ext cx="5318997" cy="43396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Courier" pitchFamily="2" charset="0"/>
              </a:rPr>
              <a:t> </a:t>
            </a:r>
            <a:r>
              <a:rPr lang="en-US" sz="1200" dirty="0" err="1">
                <a:latin typeface="Courier" pitchFamily="2" charset="0"/>
              </a:rPr>
              <a:t>gspc</a:t>
            </a:r>
            <a:r>
              <a:rPr lang="en-US" sz="1200" dirty="0">
                <a:latin typeface="Courier" pitchFamily="2" charset="0"/>
              </a:rPr>
              <a:t>           </a:t>
            </a:r>
            <a:r>
              <a:rPr lang="en-US" sz="1200" dirty="0" err="1">
                <a:latin typeface="Courier" pitchFamily="2" charset="0"/>
              </a:rPr>
              <a:t>dji</a:t>
            </a:r>
            <a:r>
              <a:rPr lang="en-US" sz="1200" dirty="0">
                <a:latin typeface="Courier" pitchFamily="2" charset="0"/>
              </a:rPr>
              <a:t>         </a:t>
            </a:r>
            <a:r>
              <a:rPr lang="en-US" sz="1200" dirty="0" err="1">
                <a:latin typeface="Courier" pitchFamily="2" charset="0"/>
              </a:rPr>
              <a:t>ixic</a:t>
            </a:r>
            <a:endParaRPr lang="en-US" sz="1200" dirty="0">
              <a:latin typeface="Courier" pitchFamily="2" charset="0"/>
            </a:endParaRPr>
          </a:p>
          <a:p>
            <a:r>
              <a:rPr lang="en-US" sz="1200" dirty="0">
                <a:latin typeface="Courier" pitchFamily="2" charset="0"/>
              </a:rPr>
              <a:t>Date                                              </a:t>
            </a:r>
          </a:p>
          <a:p>
            <a:r>
              <a:rPr lang="en-US" sz="1200" dirty="0">
                <a:latin typeface="Courier" pitchFamily="2" charset="0"/>
              </a:rPr>
              <a:t>2010-01-04  1132.989990  10583.959961  2308.419922</a:t>
            </a:r>
          </a:p>
          <a:p>
            <a:r>
              <a:rPr lang="en-US" sz="1200" dirty="0">
                <a:latin typeface="Courier" pitchFamily="2" charset="0"/>
              </a:rPr>
              <a:t>2010-01-05  1136.520020  10572.019531  2308.709961</a:t>
            </a:r>
          </a:p>
          <a:p>
            <a:r>
              <a:rPr lang="en-US" sz="1200" dirty="0">
                <a:latin typeface="Courier" pitchFamily="2" charset="0"/>
              </a:rPr>
              <a:t>2010-01-06  1137.140015  10573.679688  2301.090088</a:t>
            </a:r>
          </a:p>
          <a:p>
            <a:r>
              <a:rPr lang="en-US" sz="1200" dirty="0">
                <a:latin typeface="Courier" pitchFamily="2" charset="0"/>
              </a:rPr>
              <a:t>2010-01-07  1141.689941  10606.860352  2300.050049</a:t>
            </a:r>
          </a:p>
          <a:p>
            <a:r>
              <a:rPr lang="en-US" sz="1200" dirty="0">
                <a:latin typeface="Courier" pitchFamily="2" charset="0"/>
              </a:rPr>
              <a:t>2010-01-08  1144.979980  10618.190430  2317.169922</a:t>
            </a:r>
          </a:p>
          <a:p>
            <a:r>
              <a:rPr lang="en-US" sz="1200" dirty="0">
                <a:latin typeface="Courier" pitchFamily="2" charset="0"/>
              </a:rPr>
              <a:t>                   </a:t>
            </a:r>
            <a:r>
              <a:rPr lang="en-US" sz="1200" dirty="0" err="1">
                <a:latin typeface="Courier" pitchFamily="2" charset="0"/>
              </a:rPr>
              <a:t>gspc</a:t>
            </a:r>
            <a:r>
              <a:rPr lang="en-US" sz="1200" dirty="0">
                <a:latin typeface="Courier" pitchFamily="2" charset="0"/>
              </a:rPr>
              <a:t>           </a:t>
            </a:r>
            <a:r>
              <a:rPr lang="en-US" sz="1200" dirty="0" err="1">
                <a:latin typeface="Courier" pitchFamily="2" charset="0"/>
              </a:rPr>
              <a:t>dji</a:t>
            </a:r>
            <a:r>
              <a:rPr lang="en-US" sz="1200" dirty="0">
                <a:latin typeface="Courier" pitchFamily="2" charset="0"/>
              </a:rPr>
              <a:t>          </a:t>
            </a:r>
            <a:r>
              <a:rPr lang="en-US" sz="1200" dirty="0" err="1">
                <a:latin typeface="Courier" pitchFamily="2" charset="0"/>
              </a:rPr>
              <a:t>ixic</a:t>
            </a:r>
            <a:endParaRPr lang="en-US" sz="1200" dirty="0">
              <a:latin typeface="Courier" pitchFamily="2" charset="0"/>
            </a:endParaRPr>
          </a:p>
          <a:p>
            <a:r>
              <a:rPr lang="en-US" sz="1200" dirty="0">
                <a:latin typeface="Courier" pitchFamily="2" charset="0"/>
              </a:rPr>
              <a:t>Date                                               </a:t>
            </a:r>
          </a:p>
          <a:p>
            <a:r>
              <a:rPr lang="en-US" sz="1200" dirty="0">
                <a:latin typeface="Courier" pitchFamily="2" charset="0"/>
              </a:rPr>
              <a:t>2021-12-27  4791.189941  36302.378906  15871.259766</a:t>
            </a:r>
          </a:p>
          <a:p>
            <a:r>
              <a:rPr lang="en-US" sz="1200" dirty="0">
                <a:latin typeface="Courier" pitchFamily="2" charset="0"/>
              </a:rPr>
              <a:t>2021-12-28  4786.350098  36398.210938  15781.719727</a:t>
            </a:r>
          </a:p>
          <a:p>
            <a:r>
              <a:rPr lang="en-US" sz="1200" dirty="0">
                <a:latin typeface="Courier" pitchFamily="2" charset="0"/>
              </a:rPr>
              <a:t>2021-12-29  4793.060059  36488.628906  15766.219727</a:t>
            </a:r>
          </a:p>
          <a:p>
            <a:r>
              <a:rPr lang="en-US" sz="1200" dirty="0">
                <a:latin typeface="Courier" pitchFamily="2" charset="0"/>
              </a:rPr>
              <a:t>2021-12-30  4778.729980  36398.078125  15741.559570</a:t>
            </a:r>
          </a:p>
          <a:p>
            <a:r>
              <a:rPr lang="en-US" sz="1200" dirty="0">
                <a:latin typeface="Courier" pitchFamily="2" charset="0"/>
              </a:rPr>
              <a:t>2021-12-31  4766.180176  36338.300781  15644.969727</a:t>
            </a:r>
          </a:p>
          <a:p>
            <a:r>
              <a:rPr lang="en-US" sz="1200" dirty="0">
                <a:latin typeface="Courier" pitchFamily="2" charset="0"/>
              </a:rPr>
              <a:t>              </a:t>
            </a:r>
            <a:r>
              <a:rPr lang="en-US" sz="1200" dirty="0" err="1">
                <a:latin typeface="Courier" pitchFamily="2" charset="0"/>
              </a:rPr>
              <a:t>gspc</a:t>
            </a:r>
            <a:r>
              <a:rPr lang="en-US" sz="1200" dirty="0">
                <a:latin typeface="Courier" pitchFamily="2" charset="0"/>
              </a:rPr>
              <a:t>           </a:t>
            </a:r>
            <a:r>
              <a:rPr lang="en-US" sz="1200" dirty="0" err="1">
                <a:latin typeface="Courier" pitchFamily="2" charset="0"/>
              </a:rPr>
              <a:t>dji</a:t>
            </a:r>
            <a:r>
              <a:rPr lang="en-US" sz="1200" dirty="0">
                <a:latin typeface="Courier" pitchFamily="2" charset="0"/>
              </a:rPr>
              <a:t>          </a:t>
            </a:r>
            <a:r>
              <a:rPr lang="en-US" sz="1200" dirty="0" err="1">
                <a:latin typeface="Courier" pitchFamily="2" charset="0"/>
              </a:rPr>
              <a:t>ixic</a:t>
            </a:r>
            <a:endParaRPr lang="en-US" sz="1200" dirty="0">
              <a:latin typeface="Courier" pitchFamily="2" charset="0"/>
            </a:endParaRPr>
          </a:p>
          <a:p>
            <a:r>
              <a:rPr lang="en-US" sz="1200" dirty="0">
                <a:latin typeface="Courier" pitchFamily="2" charset="0"/>
              </a:rPr>
              <a:t>count  3021.000000   3021.000000   3021.000000</a:t>
            </a:r>
          </a:p>
          <a:p>
            <a:r>
              <a:rPr lang="en-US" sz="1200" dirty="0">
                <a:latin typeface="Courier" pitchFamily="2" charset="0"/>
              </a:rPr>
              <a:t>mean   2260.488112  19756.317518   6004.283709</a:t>
            </a:r>
          </a:p>
          <a:p>
            <a:r>
              <a:rPr lang="en-US" sz="1200" dirty="0">
                <a:latin typeface="Courier" pitchFamily="2" charset="0"/>
              </a:rPr>
              <a:t>std     890.501675   6927.100147   3438.840186</a:t>
            </a:r>
          </a:p>
          <a:p>
            <a:r>
              <a:rPr lang="en-US" sz="1200" dirty="0">
                <a:latin typeface="Courier" pitchFamily="2" charset="0"/>
              </a:rPr>
              <a:t>min    1022.580017   9686.480469   2091.790039</a:t>
            </a:r>
          </a:p>
          <a:p>
            <a:r>
              <a:rPr lang="en-US" sz="1200" dirty="0">
                <a:latin typeface="Courier" pitchFamily="2" charset="0"/>
              </a:rPr>
              <a:t>25%    1461.400024  13557.000000   3131.489990</a:t>
            </a:r>
          </a:p>
          <a:p>
            <a:r>
              <a:rPr lang="en-US" sz="1200" dirty="0">
                <a:latin typeface="Courier" pitchFamily="2" charset="0"/>
              </a:rPr>
              <a:t>50%    2088.479980  17851.509766   4984.620117</a:t>
            </a:r>
          </a:p>
          <a:p>
            <a:r>
              <a:rPr lang="en-US" sz="1200" dirty="0">
                <a:latin typeface="Courier" pitchFamily="2" charset="0"/>
              </a:rPr>
              <a:t>75%    2798.360107  25332.179688   7669.169922</a:t>
            </a:r>
          </a:p>
          <a:p>
            <a:r>
              <a:rPr lang="en-US" sz="1200" dirty="0">
                <a:latin typeface="Courier" pitchFamily="2" charset="0"/>
              </a:rPr>
              <a:t>max    4793.060059  36488.628906  16057.440430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ACD6A65-CE0B-44F9-8A49-51B7FEE75C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909" y="56102"/>
            <a:ext cx="11222181" cy="741784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ffn</a:t>
            </a:r>
            <a:r>
              <a:rPr lang="en-US" dirty="0"/>
              <a:t>: Financial Functions for Python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BB8E80-1F53-CDA1-F602-4517534AA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AC271D-2E47-07D6-E87F-55A5D9D248A7}"/>
              </a:ext>
            </a:extLst>
          </p:cNvPr>
          <p:cNvSpPr txBox="1"/>
          <p:nvPr/>
        </p:nvSpPr>
        <p:spPr>
          <a:xfrm>
            <a:off x="503909" y="797885"/>
            <a:ext cx="11222181" cy="34778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#^GSPC S&amp;P 500 </a:t>
            </a:r>
            <a:endParaRPr lang="en-US" sz="20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0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#^DJI Dow 30 </a:t>
            </a:r>
            <a:endParaRPr lang="en-US" sz="20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000" b="0" dirty="0">
                <a:solidFill>
                  <a:srgbClr val="008000"/>
                </a:solidFill>
                <a:effectLst/>
                <a:latin typeface="Courier New" panose="02070309020205020404" pitchFamily="49" charset="0"/>
              </a:rPr>
              <a:t>#^IXIC Nasdaq</a:t>
            </a:r>
            <a:endParaRPr lang="en-US" sz="20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000" b="1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!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pip install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ffn</a:t>
            </a:r>
            <a:endParaRPr lang="en-US" sz="2000" b="1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000" b="1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ffn</a:t>
            </a:r>
            <a:endParaRPr lang="en-US" sz="2000" b="1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000" b="1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%</a:t>
            </a:r>
            <a:r>
              <a:rPr lang="en-US" sz="2000" b="1" dirty="0" err="1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pylab</a:t>
            </a:r>
            <a:r>
              <a:rPr lang="en-US" sz="2000" b="1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inline</a:t>
            </a:r>
          </a:p>
          <a:p>
            <a:r>
              <a:rPr lang="en-US" sz="20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ffn.get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'^</a:t>
            </a:r>
            <a:r>
              <a:rPr lang="en-US" sz="2000" b="1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gspc</a:t>
            </a:r>
            <a:r>
              <a:rPr lang="en-US" sz="20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, ^</a:t>
            </a:r>
            <a:r>
              <a:rPr lang="en-US" sz="2000" b="1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dji</a:t>
            </a:r>
            <a:r>
              <a:rPr lang="en-US" sz="20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, ^</a:t>
            </a:r>
            <a:r>
              <a:rPr lang="en-US" sz="2000" b="1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ixic</a:t>
            </a:r>
            <a:r>
              <a:rPr lang="en-US" sz="20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start=</a:t>
            </a:r>
            <a:r>
              <a:rPr lang="en-US" sz="20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'2010-01-01'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end=</a:t>
            </a:r>
            <a:r>
              <a:rPr lang="en-US" sz="20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'2022-01-01'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000" b="1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df.head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())</a:t>
            </a:r>
          </a:p>
          <a:p>
            <a:r>
              <a:rPr lang="en-US" sz="2000" b="1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df.tail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())</a:t>
            </a:r>
          </a:p>
          <a:p>
            <a:r>
              <a:rPr lang="en-US" sz="2000" b="1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df.describe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())</a:t>
            </a:r>
          </a:p>
          <a:p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ax =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df.plot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figsize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=(</a:t>
            </a:r>
            <a:r>
              <a:rPr lang="en-US" sz="20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12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</a:t>
            </a:r>
            <a:r>
              <a:rPr lang="en-US" sz="20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9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</p:txBody>
      </p:sp>
    </p:spTree>
    <p:extLst>
      <p:ext uri="{BB962C8B-B14F-4D97-AF65-F5344CB8AC3E}">
        <p14:creationId xmlns:p14="http://schemas.microsoft.com/office/powerpoint/2010/main" val="411062817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DC428-5ED9-34D0-A170-2954FD9DD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729" y="194859"/>
            <a:ext cx="11222181" cy="662782"/>
          </a:xfrm>
        </p:spPr>
        <p:txBody>
          <a:bodyPr>
            <a:normAutofit fontScale="90000"/>
          </a:bodyPr>
          <a:lstStyle/>
          <a:p>
            <a:r>
              <a:rPr lang="en-US" dirty="0"/>
              <a:t>^GSPC: S&amp;P 500,  ^DJI: Dow 30, ^IXIC: Nasdaq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6A93E726-58C9-AA90-80A7-EC0684B684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7931" y="1553501"/>
            <a:ext cx="7536138" cy="517002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604A01-68A6-6E36-675A-15A9AFFD5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79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73CFBC-CEB6-4D54-980E-3DC34AAA60A6}"/>
              </a:ext>
            </a:extLst>
          </p:cNvPr>
          <p:cNvSpPr txBox="1"/>
          <p:nvPr/>
        </p:nvSpPr>
        <p:spPr>
          <a:xfrm>
            <a:off x="503909" y="797885"/>
            <a:ext cx="11222181" cy="70788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ffn.get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'^</a:t>
            </a:r>
            <a:r>
              <a:rPr lang="en-US" sz="2000" b="1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gspc</a:t>
            </a:r>
            <a:r>
              <a:rPr lang="en-US" sz="20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, ^</a:t>
            </a:r>
            <a:r>
              <a:rPr lang="en-US" sz="2000" b="1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dji</a:t>
            </a:r>
            <a:r>
              <a:rPr lang="en-US" sz="20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, ^</a:t>
            </a:r>
            <a:r>
              <a:rPr lang="en-US" sz="2000" b="1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ixic</a:t>
            </a:r>
            <a:r>
              <a:rPr lang="en-US" sz="20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start=</a:t>
            </a:r>
            <a:r>
              <a:rPr lang="en-US" sz="20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'2010-01-01'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end=</a:t>
            </a:r>
            <a:r>
              <a:rPr lang="en-US" sz="20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'2022-01-01'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ax =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df.plot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figsize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=(</a:t>
            </a:r>
            <a:r>
              <a:rPr lang="en-US" sz="20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12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</a:t>
            </a:r>
            <a:r>
              <a:rPr lang="en-US" sz="20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9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</p:txBody>
      </p:sp>
    </p:spTree>
    <p:extLst>
      <p:ext uri="{BB962C8B-B14F-4D97-AF65-F5344CB8AC3E}">
        <p14:creationId xmlns:p14="http://schemas.microsoft.com/office/powerpoint/2010/main" val="14094661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C001-4BD8-A14C-9629-FE69684E4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>
                <a:solidFill>
                  <a:srgbClr val="C00000"/>
                </a:solidFill>
              </a:rPr>
              <a:t>Financial Theories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9D8C3-3689-A849-99A5-186F7EE5C8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rgbClr val="C00000"/>
                </a:solidFill>
              </a:rPr>
              <a:t>Uncertainty and Risk</a:t>
            </a:r>
          </a:p>
          <a:p>
            <a:r>
              <a:rPr lang="en-US" sz="4400" dirty="0">
                <a:solidFill>
                  <a:srgbClr val="C00000"/>
                </a:solidFill>
              </a:rPr>
              <a:t>Expected Utility Theory (EUT)</a:t>
            </a:r>
          </a:p>
          <a:p>
            <a:r>
              <a:rPr lang="en-US" sz="4400" dirty="0">
                <a:solidFill>
                  <a:srgbClr val="C00000"/>
                </a:solidFill>
              </a:rPr>
              <a:t>Mean-Variance Portfolio Theory (MVPT)</a:t>
            </a:r>
          </a:p>
          <a:p>
            <a:r>
              <a:rPr lang="en-US" sz="4400" dirty="0">
                <a:solidFill>
                  <a:srgbClr val="C00000"/>
                </a:solidFill>
              </a:rPr>
              <a:t>Capital Asset Pricing Model (CAPM)</a:t>
            </a:r>
          </a:p>
          <a:p>
            <a:r>
              <a:rPr lang="en-US" sz="4400" dirty="0">
                <a:solidFill>
                  <a:srgbClr val="C00000"/>
                </a:solidFill>
              </a:rPr>
              <a:t>Arbitrage Pricing Theory (APT)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8B708-7C6A-4943-8E46-7C6C249D3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950123-75EF-2B41-83A3-29D11F922CF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200279098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8CF02-670F-EB6C-B951-B819393A8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669537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ffn</a:t>
            </a:r>
            <a:r>
              <a:rPr lang="en-US" dirty="0"/>
              <a:t>: Financial Functions for Python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548631-61C9-1F51-9317-9C38EAE96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E31487-2722-A6A1-2912-1705B56411CB}"/>
              </a:ext>
            </a:extLst>
          </p:cNvPr>
          <p:cNvSpPr txBox="1"/>
          <p:nvPr/>
        </p:nvSpPr>
        <p:spPr>
          <a:xfrm>
            <a:off x="484910" y="804641"/>
            <a:ext cx="11222180" cy="594008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!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pip install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ffn</a:t>
            </a:r>
            <a:endParaRPr lang="en-US" sz="2000" b="1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000" b="1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ffn</a:t>
            </a:r>
            <a:endParaRPr lang="en-US" sz="2000" b="1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000" b="1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%</a:t>
            </a:r>
            <a:r>
              <a:rPr lang="en-US" sz="2000" b="1" dirty="0" err="1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pylab</a:t>
            </a:r>
            <a:r>
              <a:rPr lang="en-US" sz="2000" b="1" dirty="0">
                <a:solidFill>
                  <a:srgbClr val="0000FF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inline</a:t>
            </a:r>
          </a:p>
          <a:p>
            <a:r>
              <a:rPr lang="en-US" sz="20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ffn.get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'^</a:t>
            </a:r>
            <a:r>
              <a:rPr lang="en-US" sz="2000" b="1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gspc</a:t>
            </a:r>
            <a:r>
              <a:rPr lang="en-US" sz="20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, ^</a:t>
            </a:r>
            <a:r>
              <a:rPr lang="en-US" sz="2000" b="1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dji</a:t>
            </a:r>
            <a:r>
              <a:rPr lang="en-US" sz="20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, ^</a:t>
            </a:r>
            <a:r>
              <a:rPr lang="en-US" sz="2000" b="1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ixic</a:t>
            </a:r>
            <a:r>
              <a:rPr lang="en-US" sz="20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start=</a:t>
            </a:r>
            <a:r>
              <a:rPr lang="en-US" sz="20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'2010-01-01'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end=</a:t>
            </a:r>
            <a:r>
              <a:rPr lang="en-US" sz="20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'2022-01-01'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000" b="1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df.head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())</a:t>
            </a:r>
          </a:p>
          <a:p>
            <a:r>
              <a:rPr lang="en-US" sz="2000" b="1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df.tail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())</a:t>
            </a:r>
          </a:p>
          <a:p>
            <a:r>
              <a:rPr lang="en-US" sz="2000" b="1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df.describe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())</a:t>
            </a:r>
          </a:p>
          <a:p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ax =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df.plot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figsize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=(</a:t>
            </a:r>
            <a:r>
              <a:rPr lang="en-US" sz="20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12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</a:t>
            </a:r>
            <a:r>
              <a:rPr lang="en-US" sz="20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9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  <a:p>
            <a:endParaRPr lang="en-US" sz="20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returns =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df.to_returns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().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dropna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ax =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returns.hist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figsize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=(</a:t>
            </a:r>
            <a:r>
              <a:rPr lang="en-US" sz="20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14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0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10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  <a:p>
            <a:r>
              <a:rPr lang="en-US" sz="20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returns.corr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().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as_format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1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'.2f'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0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returns.plot_corr_heatmap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ax =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df.plot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figsize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=(</a:t>
            </a:r>
            <a:r>
              <a:rPr lang="en-US" sz="20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14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</a:t>
            </a:r>
            <a:r>
              <a:rPr lang="en-US" sz="20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10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  <a:p>
            <a:b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perf =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df.calc_stats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r>
              <a:rPr lang="en-US" sz="20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perf.plot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figsize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=(</a:t>
            </a:r>
            <a:r>
              <a:rPr lang="en-US" sz="20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14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</a:t>
            </a:r>
            <a:r>
              <a:rPr lang="en-US" sz="2000" b="1" dirty="0">
                <a:solidFill>
                  <a:srgbClr val="09885A"/>
                </a:solidFill>
                <a:effectLst/>
                <a:latin typeface="Courier New" panose="02070309020205020404" pitchFamily="49" charset="0"/>
              </a:rPr>
              <a:t>10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))</a:t>
            </a:r>
          </a:p>
          <a:p>
            <a:b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</a:br>
            <a:r>
              <a:rPr lang="en-US" sz="2000" b="1" dirty="0">
                <a:solidFill>
                  <a:srgbClr val="795E26"/>
                </a:solidFill>
                <a:effectLst/>
                <a:latin typeface="Courier New" panose="02070309020205020404" pitchFamily="49" charset="0"/>
              </a:rPr>
              <a:t>print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perf.display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())</a:t>
            </a:r>
          </a:p>
        </p:txBody>
      </p:sp>
    </p:spTree>
    <p:extLst>
      <p:ext uri="{BB962C8B-B14F-4D97-AF65-F5344CB8AC3E}">
        <p14:creationId xmlns:p14="http://schemas.microsoft.com/office/powerpoint/2010/main" val="178011584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8CF02-670F-EB6C-B951-B819393A8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669537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CoinGeckoAPI</a:t>
            </a:r>
            <a:r>
              <a:rPr lang="en-US" dirty="0"/>
              <a:t>(): Cryptocurrency Data API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548631-61C9-1F51-9317-9C38EAE96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E31487-2722-A6A1-2912-1705B56411CB}"/>
              </a:ext>
            </a:extLst>
          </p:cNvPr>
          <p:cNvSpPr txBox="1"/>
          <p:nvPr/>
        </p:nvSpPr>
        <p:spPr>
          <a:xfrm>
            <a:off x="484910" y="872373"/>
            <a:ext cx="11222180" cy="532453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from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pycoingecko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000" b="1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CoinGeckoAPI</a:t>
            </a:r>
            <a:endParaRPr lang="en-US" sz="2000" b="1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0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pandas </a:t>
            </a:r>
            <a:r>
              <a:rPr lang="en-US" sz="20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as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pd</a:t>
            </a:r>
          </a:p>
          <a:p>
            <a:r>
              <a:rPr lang="en-US" sz="20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from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datetime </a:t>
            </a:r>
            <a:r>
              <a:rPr lang="en-US" sz="2000" b="0" dirty="0">
                <a:solidFill>
                  <a:srgbClr val="AF00DB"/>
                </a:solidFill>
                <a:effectLst/>
                <a:latin typeface="Courier New" panose="02070309020205020404" pitchFamily="49" charset="0"/>
              </a:rPr>
              <a:t>import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datetime</a:t>
            </a:r>
          </a:p>
          <a:p>
            <a:endParaRPr lang="en-US" sz="20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start_date_obj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datetime.strptime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'2020-01-01'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'%Y-%m-%d')</a:t>
            </a:r>
          </a:p>
          <a:p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end_date_obj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datetime.strptime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'2022-12-31'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, '%Y-%m-%d’)</a:t>
            </a:r>
          </a:p>
          <a:p>
            <a:endParaRPr lang="en-US" sz="20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cg =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CoinGeckoAPI</a:t>
            </a:r>
            <a:r>
              <a:rPr lang="en-US" sz="2000" b="1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</a:t>
            </a:r>
          </a:p>
          <a:p>
            <a:endParaRPr lang="en-US" sz="20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data = </a:t>
            </a:r>
            <a:r>
              <a:rPr lang="en-US" sz="2000" b="1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cg.get_coin_market_chart_range_by_id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(id='bitcoin', 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vs_currency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='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usd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', 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from_timestamp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start_date_obj.timestamp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(), 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to_timestamp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=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end_date_obj.timestamp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())</a:t>
            </a:r>
          </a:p>
          <a:p>
            <a:endParaRPr lang="en-US" sz="2000" b="0" dirty="0">
              <a:solidFill>
                <a:srgbClr val="000000"/>
              </a:solidFill>
              <a:effectLst/>
              <a:latin typeface="Courier New" panose="02070309020205020404" pitchFamily="49" charset="0"/>
            </a:endParaRPr>
          </a:p>
          <a:p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processed_data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[ {'date': 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datetime.utcfromtimestamp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(price[0] / 1000).date(), 'price': price[1]} for price in 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data.get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('prices', [])]</a:t>
            </a:r>
          </a:p>
          <a:p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 = 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pd.DataFrame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processed_data</a:t>
            </a:r>
            <a:r>
              <a:rPr lang="en-US" sz="2000" b="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  <a:p>
            <a:r>
              <a:rPr lang="en-US" sz="2000" b="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df</a:t>
            </a:r>
            <a:r>
              <a:rPr lang="en-US" sz="2000" dirty="0" err="1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.to_csv</a:t>
            </a:r>
            <a:r>
              <a:rPr lang="en-US" sz="20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(</a:t>
            </a:r>
            <a:r>
              <a:rPr lang="en-US" sz="200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00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btc</a:t>
            </a:r>
            <a:r>
              <a:rPr lang="en-US" sz="2000" dirty="0" err="1">
                <a:solidFill>
                  <a:srgbClr val="A31515"/>
                </a:solidFill>
                <a:latin typeface="Courier New" panose="02070309020205020404" pitchFamily="49" charset="0"/>
              </a:rPr>
              <a:t>usd</a:t>
            </a:r>
            <a:r>
              <a:rPr lang="en-US" sz="2000" dirty="0" err="1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.csv</a:t>
            </a:r>
            <a:r>
              <a:rPr lang="en-US" sz="2000" dirty="0">
                <a:solidFill>
                  <a:srgbClr val="A31515"/>
                </a:solidFill>
                <a:effectLst/>
                <a:latin typeface="Courier New" panose="02070309020205020404" pitchFamily="49" charset="0"/>
              </a:rPr>
              <a:t>'</a:t>
            </a:r>
            <a:r>
              <a:rPr lang="en-US" sz="2000" dirty="0">
                <a:solidFill>
                  <a:srgbClr val="000000"/>
                </a:solidFill>
                <a:effectLst/>
                <a:latin typeface="Courier New" panose="02070309020205020404" pitchFamily="49" charset="0"/>
              </a:rPr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85F98F-6062-5A2F-B147-44A08330C854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https://www.coingecko.com/en/api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65444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8CF02-670F-EB6C-B951-B819393A8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669537"/>
          </a:xfrm>
        </p:spPr>
        <p:txBody>
          <a:bodyPr>
            <a:normAutofit fontScale="90000"/>
          </a:bodyPr>
          <a:lstStyle/>
          <a:p>
            <a:r>
              <a:rPr lang="en-US" dirty="0"/>
              <a:t>Carbon Credits: Carbon Prices Today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548631-61C9-1F51-9317-9C38EAE96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82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85F98F-6062-5A2F-B147-44A08330C854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https://carboncredits.com/carbon-prices-today/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163874-36DC-FA70-07F7-C353D6FB73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3779" y="904340"/>
            <a:ext cx="10103399" cy="5657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86519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8CF02-670F-EB6C-B951-B819393A8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669537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TradingEconomics</a:t>
            </a:r>
            <a:r>
              <a:rPr lang="en-US" dirty="0"/>
              <a:t>: Commodity Carbon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548631-61C9-1F51-9317-9C38EAE96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83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85F98F-6062-5A2F-B147-44A08330C854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https://tradingeconomics.com/commodity/carbon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F22C34C-E727-A979-9E37-A3901353AF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8400" y="804641"/>
            <a:ext cx="10322110" cy="5757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27717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8CF02-670F-EB6C-B951-B819393A8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669537"/>
          </a:xfrm>
        </p:spPr>
        <p:txBody>
          <a:bodyPr>
            <a:normAutofit fontScale="90000"/>
          </a:bodyPr>
          <a:lstStyle/>
          <a:p>
            <a:r>
              <a:rPr lang="en-US" dirty="0"/>
              <a:t>The World Bank: Carbon Credit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548631-61C9-1F51-9317-9C38EAE969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84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85F98F-6062-5A2F-B147-44A08330C854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  <a:hlinkClick r:id="rId2"/>
              </a:rPr>
              <a:t>https://carbonpricingdashboard.worldbank.org/carbon_crediting</a:t>
            </a:r>
            <a:endParaRPr lang="en-US" sz="10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BC81AE-E015-06A0-5D42-535EA55505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155" y="824969"/>
            <a:ext cx="10587689" cy="5757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21571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D6981-D2E0-EA41-9CF1-4C8329EB1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Normative Theories Revisited</a:t>
            </a:r>
            <a:endParaRPr lang="en-US" sz="27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3F5668-B277-A941-B55E-38021F1F51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460666"/>
            <a:ext cx="11222181" cy="4892633"/>
          </a:xfrm>
        </p:spPr>
        <p:txBody>
          <a:bodyPr>
            <a:normAutofit/>
          </a:bodyPr>
          <a:lstStyle/>
          <a:p>
            <a:pPr marL="320040" indent="-320040"/>
            <a:r>
              <a:rPr lang="en-US" sz="3600" dirty="0"/>
              <a:t>Revisits the normative theories and analyzes them based on real financial time series data</a:t>
            </a:r>
          </a:p>
          <a:p>
            <a:pPr marL="320040" indent="-320040"/>
            <a:r>
              <a:rPr lang="en-US" sz="3600" dirty="0">
                <a:solidFill>
                  <a:srgbClr val="C00000"/>
                </a:solidFill>
              </a:rPr>
              <a:t>Expected Utility and Reality</a:t>
            </a:r>
          </a:p>
          <a:p>
            <a:pPr marL="320040" indent="-320040"/>
            <a:r>
              <a:rPr lang="en-US" sz="3600" dirty="0">
                <a:solidFill>
                  <a:srgbClr val="C00000"/>
                </a:solidFill>
              </a:rPr>
              <a:t>Mean-Variance Portfolio Theory (MVPT)</a:t>
            </a:r>
          </a:p>
          <a:p>
            <a:pPr marL="320040" indent="-320040"/>
            <a:r>
              <a:rPr lang="en-US" sz="3600" dirty="0">
                <a:solidFill>
                  <a:srgbClr val="C00000"/>
                </a:solidFill>
              </a:rPr>
              <a:t>Capital Asset Pricing Model (CAPM)</a:t>
            </a:r>
          </a:p>
          <a:p>
            <a:pPr marL="320040" indent="-320040"/>
            <a:r>
              <a:rPr lang="en-US" sz="3600" dirty="0">
                <a:solidFill>
                  <a:srgbClr val="C00000"/>
                </a:solidFill>
              </a:rPr>
              <a:t>Arbitrage Pricing Theory (APT)</a:t>
            </a:r>
          </a:p>
          <a:p>
            <a:pPr marL="320040" indent="-320040"/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5E93D6-5EDE-A14F-94BE-8F0B9C370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37D156-6C62-6D43-84A5-135AF66BB352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362881184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80764"/>
          </a:xfrm>
        </p:spPr>
        <p:txBody>
          <a:bodyPr>
            <a:normAutofit/>
          </a:bodyPr>
          <a:lstStyle/>
          <a:p>
            <a:r>
              <a:rPr lang="en-US" dirty="0"/>
              <a:t>Normalized financial time series data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8B71839-807A-724E-8CE7-E2A3CA70D4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3106" y="1045348"/>
            <a:ext cx="8951652" cy="5277241"/>
          </a:xfrm>
        </p:spPr>
      </p:pic>
    </p:spTree>
    <p:extLst>
      <p:ext uri="{BB962C8B-B14F-4D97-AF65-F5344CB8AC3E}">
        <p14:creationId xmlns:p14="http://schemas.microsoft.com/office/powerpoint/2010/main" val="253491441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80764"/>
          </a:xfrm>
        </p:spPr>
        <p:txBody>
          <a:bodyPr>
            <a:normAutofit fontScale="90000"/>
          </a:bodyPr>
          <a:lstStyle/>
          <a:p>
            <a:r>
              <a:rPr lang="en-US" dirty="0"/>
              <a:t>Simulated portfolio volatilities, returns, and Sharpe ratios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92676A1-286E-CA4E-A827-215D003E49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37157" y="1348580"/>
            <a:ext cx="7930670" cy="5232887"/>
          </a:xfrm>
        </p:spPr>
      </p:pic>
    </p:spTree>
    <p:extLst>
      <p:ext uri="{BB962C8B-B14F-4D97-AF65-F5344CB8AC3E}">
        <p14:creationId xmlns:p14="http://schemas.microsoft.com/office/powerpoint/2010/main" val="79722404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80764"/>
          </a:xfrm>
        </p:spPr>
        <p:txBody>
          <a:bodyPr>
            <a:normAutofit fontScale="90000"/>
          </a:bodyPr>
          <a:lstStyle/>
          <a:p>
            <a:r>
              <a:rPr lang="en-US" dirty="0"/>
              <a:t>Expected versus realized portfolio volatilities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4BFF575-996A-2F45-A5A4-22767CF998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8862" y="1329531"/>
            <a:ext cx="7632700" cy="4940300"/>
          </a:xfrm>
        </p:spPr>
      </p:pic>
    </p:spTree>
    <p:extLst>
      <p:ext uri="{BB962C8B-B14F-4D97-AF65-F5344CB8AC3E}">
        <p14:creationId xmlns:p14="http://schemas.microsoft.com/office/powerpoint/2010/main" val="418067039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80764"/>
          </a:xfrm>
        </p:spPr>
        <p:txBody>
          <a:bodyPr>
            <a:normAutofit/>
          </a:bodyPr>
          <a:lstStyle/>
          <a:p>
            <a:r>
              <a:rPr lang="en-US" dirty="0"/>
              <a:t>Expected versus realized portfolio returns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89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9E45A4B-ACD5-AE48-8528-9507AE3062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6962" y="1329531"/>
            <a:ext cx="7556500" cy="4940300"/>
          </a:xfrm>
        </p:spPr>
      </p:pic>
    </p:spTree>
    <p:extLst>
      <p:ext uri="{BB962C8B-B14F-4D97-AF65-F5344CB8AC3E}">
        <p14:creationId xmlns:p14="http://schemas.microsoft.com/office/powerpoint/2010/main" val="34725900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Major Normative Financial </a:t>
            </a:r>
            <a:br>
              <a:rPr lang="en-US" dirty="0"/>
            </a:br>
            <a:r>
              <a:rPr lang="en-US" dirty="0"/>
              <a:t>Theories and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72C53C-7159-524C-BDBF-80482D7942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Normative Theory</a:t>
            </a:r>
          </a:p>
          <a:p>
            <a:pPr lvl="1"/>
            <a:r>
              <a:rPr lang="en-US" sz="3200" dirty="0"/>
              <a:t>Based on </a:t>
            </a:r>
            <a:r>
              <a:rPr lang="en-US" sz="3200" dirty="0">
                <a:solidFill>
                  <a:srgbClr val="C00000"/>
                </a:solidFill>
              </a:rPr>
              <a:t>assumptions (mathematically, axioms)</a:t>
            </a:r>
            <a:r>
              <a:rPr lang="en-US" sz="3200" dirty="0"/>
              <a:t> and </a:t>
            </a:r>
            <a:r>
              <a:rPr lang="en-US" sz="3200" dirty="0">
                <a:solidFill>
                  <a:srgbClr val="C00000"/>
                </a:solidFill>
              </a:rPr>
              <a:t>derives insights</a:t>
            </a:r>
            <a:r>
              <a:rPr lang="en-US" sz="3200" dirty="0"/>
              <a:t>, </a:t>
            </a:r>
            <a:r>
              <a:rPr lang="en-US" sz="3200" dirty="0">
                <a:solidFill>
                  <a:srgbClr val="C00000"/>
                </a:solidFill>
              </a:rPr>
              <a:t>results</a:t>
            </a:r>
            <a:r>
              <a:rPr lang="en-US" sz="3200" dirty="0"/>
              <a:t>, and more from </a:t>
            </a:r>
            <a:r>
              <a:rPr lang="en-US" sz="3200" dirty="0">
                <a:solidFill>
                  <a:schemeClr val="accent1"/>
                </a:solidFill>
              </a:rPr>
              <a:t>the set of relevant assumptions</a:t>
            </a:r>
            <a:r>
              <a:rPr lang="en-US" sz="3200" dirty="0"/>
              <a:t>.</a:t>
            </a:r>
          </a:p>
          <a:p>
            <a:r>
              <a:rPr lang="en-US" dirty="0"/>
              <a:t>Positive theory</a:t>
            </a:r>
          </a:p>
          <a:p>
            <a:pPr lvl="1"/>
            <a:r>
              <a:rPr lang="en-US" sz="3200" dirty="0"/>
              <a:t>Based on </a:t>
            </a:r>
            <a:r>
              <a:rPr lang="en-US" sz="3200" dirty="0">
                <a:solidFill>
                  <a:srgbClr val="C00000"/>
                </a:solidFill>
              </a:rPr>
              <a:t>observation, experiments, data, relationships</a:t>
            </a:r>
            <a:r>
              <a:rPr lang="en-US" sz="3200" dirty="0"/>
              <a:t>, and the like and </a:t>
            </a:r>
            <a:r>
              <a:rPr lang="en-US" sz="3200" dirty="0">
                <a:solidFill>
                  <a:srgbClr val="C00000"/>
                </a:solidFill>
              </a:rPr>
              <a:t>describes phenomena given the insights </a:t>
            </a:r>
            <a:r>
              <a:rPr lang="en-US" sz="3200" dirty="0"/>
              <a:t>gained from the available information and the derived results.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365851417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80764"/>
          </a:xfrm>
        </p:spPr>
        <p:txBody>
          <a:bodyPr>
            <a:normAutofit fontScale="90000"/>
          </a:bodyPr>
          <a:lstStyle/>
          <a:p>
            <a:r>
              <a:rPr lang="en-US" dirty="0"/>
              <a:t>Expected versus realized portfolio Sharpe ratios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A0A6F03-7412-6641-BAEF-B47025043D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6962" y="1329531"/>
            <a:ext cx="7556500" cy="4940300"/>
          </a:xfrm>
        </p:spPr>
      </p:pic>
    </p:spTree>
    <p:extLst>
      <p:ext uri="{BB962C8B-B14F-4D97-AF65-F5344CB8AC3E}">
        <p14:creationId xmlns:p14="http://schemas.microsoft.com/office/powerpoint/2010/main" val="116347726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194426"/>
          </a:xfrm>
        </p:spPr>
        <p:txBody>
          <a:bodyPr>
            <a:normAutofit fontScale="90000"/>
          </a:bodyPr>
          <a:lstStyle/>
          <a:p>
            <a:r>
              <a:rPr lang="en-US" dirty="0"/>
              <a:t>CAPM-predicted versus realized stock returns </a:t>
            </a:r>
            <a:br>
              <a:rPr lang="en-US" dirty="0"/>
            </a:br>
            <a:r>
              <a:rPr lang="en-US" dirty="0"/>
              <a:t>for a single stock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775F438-B45A-4B4A-BF93-5B068563FE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16162" y="1460158"/>
            <a:ext cx="7658100" cy="4940300"/>
          </a:xfrm>
        </p:spPr>
      </p:pic>
    </p:spTree>
    <p:extLst>
      <p:ext uri="{BB962C8B-B14F-4D97-AF65-F5344CB8AC3E}">
        <p14:creationId xmlns:p14="http://schemas.microsoft.com/office/powerpoint/2010/main" val="169452076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320471"/>
          </a:xfrm>
        </p:spPr>
        <p:txBody>
          <a:bodyPr>
            <a:normAutofit fontScale="90000"/>
          </a:bodyPr>
          <a:lstStyle/>
          <a:p>
            <a:r>
              <a:rPr lang="en-US" dirty="0"/>
              <a:t>Average CAPM-predicted versus average </a:t>
            </a:r>
            <a:br>
              <a:rPr lang="en-US" dirty="0"/>
            </a:br>
            <a:r>
              <a:rPr lang="en-US" dirty="0"/>
              <a:t>realized stock returns for multiple stocks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763B741-3576-4345-AE56-E1F80840B1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43574" y="1444675"/>
            <a:ext cx="7403810" cy="5186363"/>
          </a:xfrm>
        </p:spPr>
      </p:pic>
    </p:spTree>
    <p:extLst>
      <p:ext uri="{BB962C8B-B14F-4D97-AF65-F5344CB8AC3E}">
        <p14:creationId xmlns:p14="http://schemas.microsoft.com/office/powerpoint/2010/main" val="338211607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D6981-D2E0-EA41-9CF1-4C8329EB1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29208"/>
            <a:ext cx="11222181" cy="124481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Arbitrage Pricing Theory (APT)</a:t>
            </a:r>
            <a:br>
              <a:rPr lang="en-US" dirty="0"/>
            </a:br>
            <a:r>
              <a:rPr lang="en-US" dirty="0"/>
              <a:t>Relevant types of financial data</a:t>
            </a:r>
            <a:endParaRPr lang="en-US" sz="2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5E93D6-5EDE-A14F-94BE-8F0B9C370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37D156-6C62-6D43-84A5-135AF66BB352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339EC39F-6D22-CB4B-BE44-B20F605FED0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83200" y="1371600"/>
          <a:ext cx="11124558" cy="43938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095529">
                  <a:extLst>
                    <a:ext uri="{9D8B030D-6E8A-4147-A177-3AD203B41FA5}">
                      <a16:colId xmlns:a16="http://schemas.microsoft.com/office/drawing/2014/main" val="377490571"/>
                    </a:ext>
                  </a:extLst>
                </a:gridCol>
                <a:gridCol w="8029029">
                  <a:extLst>
                    <a:ext uri="{9D8B030D-6E8A-4147-A177-3AD203B41FA5}">
                      <a16:colId xmlns:a16="http://schemas.microsoft.com/office/drawing/2014/main" val="825545539"/>
                    </a:ext>
                  </a:extLst>
                </a:gridCol>
              </a:tblGrid>
              <a:tr h="482404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Factor</a:t>
                      </a:r>
                      <a:endParaRPr lang="en-US" sz="3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0" marR="7600" marT="760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3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Description</a:t>
                      </a:r>
                      <a:endParaRPr lang="en-US" sz="3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0" marR="7600" marT="7600" marB="0" anchor="ctr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5591587"/>
                  </a:ext>
                </a:extLst>
              </a:tr>
              <a:tr h="6031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u="none" strike="noStrike" dirty="0">
                          <a:effectLst/>
                        </a:rPr>
                        <a:t>Market</a:t>
                      </a:r>
                      <a:endParaRPr lang="en-US" sz="3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0" marR="7600" marT="76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u="none" strike="noStrike" dirty="0">
                          <a:effectLst/>
                        </a:rPr>
                        <a:t>MSCI World Gross Return Daily USD (PUS = Price Return)</a:t>
                      </a:r>
                      <a:endParaRPr lang="en-US" sz="2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0" marR="7600" marT="7600" marB="0" anchor="ctr"/>
                </a:tc>
                <a:extLst>
                  <a:ext uri="{0D108BD9-81ED-4DB2-BD59-A6C34878D82A}">
                    <a16:rowId xmlns:a16="http://schemas.microsoft.com/office/drawing/2014/main" val="1606088361"/>
                  </a:ext>
                </a:extLst>
              </a:tr>
              <a:tr h="6031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u="none" strike="noStrike" dirty="0">
                          <a:effectLst/>
                        </a:rPr>
                        <a:t>Size </a:t>
                      </a:r>
                      <a:endParaRPr lang="en-US" sz="3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0" marR="7600" marT="76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u="none" strike="noStrike" dirty="0">
                          <a:effectLst/>
                        </a:rPr>
                        <a:t>MSCI World Equal Weight Price Net Index EOD</a:t>
                      </a:r>
                      <a:endParaRPr lang="en-US" sz="2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0" marR="7600" marT="7600" marB="0" anchor="ctr"/>
                </a:tc>
                <a:extLst>
                  <a:ext uri="{0D108BD9-81ED-4DB2-BD59-A6C34878D82A}">
                    <a16:rowId xmlns:a16="http://schemas.microsoft.com/office/drawing/2014/main" val="4269376140"/>
                  </a:ext>
                </a:extLst>
              </a:tr>
              <a:tr h="4837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u="none" strike="noStrike" dirty="0">
                          <a:effectLst/>
                        </a:rPr>
                        <a:t>Volatility </a:t>
                      </a:r>
                      <a:endParaRPr lang="en-US" sz="3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0" marR="7600" marT="76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u="none" strike="noStrike" dirty="0">
                          <a:effectLst/>
                        </a:rPr>
                        <a:t>MSCI World Minimum Volatility Net Return</a:t>
                      </a:r>
                      <a:endParaRPr lang="en-US" sz="2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0" marR="7600" marT="7600" marB="0" anchor="ctr"/>
                </a:tc>
                <a:extLst>
                  <a:ext uri="{0D108BD9-81ED-4DB2-BD59-A6C34878D82A}">
                    <a16:rowId xmlns:a16="http://schemas.microsoft.com/office/drawing/2014/main" val="1224590418"/>
                  </a:ext>
                </a:extLst>
              </a:tr>
              <a:tr h="6031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u="none" strike="noStrike" dirty="0">
                          <a:effectLst/>
                        </a:rPr>
                        <a:t>Value</a:t>
                      </a:r>
                      <a:endParaRPr lang="en-US" sz="3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0" marR="7600" marT="76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u="none" strike="noStrike" dirty="0">
                          <a:effectLst/>
                        </a:rPr>
                        <a:t>MSCI World Value Weighted Gross (NUS for Net)</a:t>
                      </a:r>
                      <a:endParaRPr lang="en-US" sz="2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0" marR="7600" marT="7600" marB="0" anchor="ctr"/>
                </a:tc>
                <a:extLst>
                  <a:ext uri="{0D108BD9-81ED-4DB2-BD59-A6C34878D82A}">
                    <a16:rowId xmlns:a16="http://schemas.microsoft.com/office/drawing/2014/main" val="2717684312"/>
                  </a:ext>
                </a:extLst>
              </a:tr>
              <a:tr h="603194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u="none" strike="noStrike" dirty="0">
                          <a:effectLst/>
                        </a:rPr>
                        <a:t>Risk </a:t>
                      </a:r>
                      <a:endParaRPr lang="en-US" sz="3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0" marR="7600" marT="76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u="none" strike="noStrike" dirty="0">
                          <a:effectLst/>
                        </a:rPr>
                        <a:t>MSCI World Risk Weighted Gross USD EOD </a:t>
                      </a:r>
                      <a:endParaRPr lang="en-US" sz="2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0" marR="7600" marT="7600" marB="0" anchor="ctr"/>
                </a:tc>
                <a:extLst>
                  <a:ext uri="{0D108BD9-81ED-4DB2-BD59-A6C34878D82A}">
                    <a16:rowId xmlns:a16="http://schemas.microsoft.com/office/drawing/2014/main" val="236834954"/>
                  </a:ext>
                </a:extLst>
              </a:tr>
              <a:tr h="4688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u="none" strike="noStrike" dirty="0">
                          <a:effectLst/>
                        </a:rPr>
                        <a:t>Growth </a:t>
                      </a:r>
                      <a:endParaRPr lang="en-US" sz="3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0" marR="7600" marT="76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u="none" strike="noStrike" dirty="0">
                          <a:effectLst/>
                        </a:rPr>
                        <a:t>MSCI World Quality Net Return USD </a:t>
                      </a:r>
                      <a:endParaRPr lang="en-US" sz="2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0" marR="7600" marT="7600" marB="0" anchor="ctr"/>
                </a:tc>
                <a:extLst>
                  <a:ext uri="{0D108BD9-81ED-4DB2-BD59-A6C34878D82A}">
                    <a16:rowId xmlns:a16="http://schemas.microsoft.com/office/drawing/2014/main" val="1000115274"/>
                  </a:ext>
                </a:extLst>
              </a:tr>
              <a:tr h="483798">
                <a:tc>
                  <a:txBody>
                    <a:bodyPr/>
                    <a:lstStyle/>
                    <a:p>
                      <a:pPr algn="ctr" fontAlgn="b"/>
                      <a:r>
                        <a:rPr lang="en-US" sz="3200" b="1" u="none" strike="noStrike" dirty="0">
                          <a:effectLst/>
                        </a:rPr>
                        <a:t>Momentum</a:t>
                      </a:r>
                      <a:endParaRPr lang="en-US" sz="3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0" marR="7600" marT="760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600" u="none" strike="noStrike" dirty="0">
                          <a:effectLst/>
                        </a:rPr>
                        <a:t>MSCI World Momentum Gross Index USD EOD</a:t>
                      </a:r>
                      <a:endParaRPr lang="en-US" sz="2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00" marR="7600" marT="7600" marB="0" anchor="ctr"/>
                </a:tc>
                <a:extLst>
                  <a:ext uri="{0D108BD9-81ED-4DB2-BD59-A6C34878D82A}">
                    <a16:rowId xmlns:a16="http://schemas.microsoft.com/office/drawing/2014/main" val="2109675238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85DFA68C-3989-4248-B878-E16140C8CEF0}"/>
              </a:ext>
            </a:extLst>
          </p:cNvPr>
          <p:cNvSpPr txBox="1"/>
          <p:nvPr/>
        </p:nvSpPr>
        <p:spPr>
          <a:xfrm>
            <a:off x="515588" y="5863078"/>
            <a:ext cx="11124558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>
                <a:latin typeface="Courier" pitchFamily="2" charset="0"/>
              </a:rPr>
              <a:t>factors = </a:t>
            </a:r>
            <a:r>
              <a:rPr lang="en-US" dirty="0" err="1">
                <a:latin typeface="Courier" pitchFamily="2" charset="0"/>
              </a:rPr>
              <a:t>pd.read_csv</a:t>
            </a:r>
            <a:r>
              <a:rPr lang="en-US" dirty="0">
                <a:latin typeface="Courier" pitchFamily="2" charset="0"/>
              </a:rPr>
              <a:t>('http://</a:t>
            </a:r>
            <a:r>
              <a:rPr lang="en-US" dirty="0" err="1">
                <a:latin typeface="Courier" pitchFamily="2" charset="0"/>
              </a:rPr>
              <a:t>hilpisch.com</a:t>
            </a:r>
            <a:r>
              <a:rPr lang="en-US" dirty="0">
                <a:latin typeface="Courier" pitchFamily="2" charset="0"/>
              </a:rPr>
              <a:t>/</a:t>
            </a:r>
            <a:r>
              <a:rPr lang="en-US" dirty="0" err="1">
                <a:latin typeface="Courier" pitchFamily="2" charset="0"/>
              </a:rPr>
              <a:t>aiif_eikon_eod_factors.csv</a:t>
            </a:r>
            <a:r>
              <a:rPr lang="en-US" dirty="0">
                <a:latin typeface="Courier" pitchFamily="2" charset="0"/>
              </a:rPr>
              <a:t>’,</a:t>
            </a:r>
            <a:br>
              <a:rPr lang="en-US" dirty="0">
                <a:latin typeface="Courier" pitchFamily="2" charset="0"/>
              </a:rPr>
            </a:br>
            <a:r>
              <a:rPr lang="en-US" dirty="0">
                <a:latin typeface="Courier" pitchFamily="2" charset="0"/>
              </a:rPr>
              <a:t>                       </a:t>
            </a:r>
            <a:r>
              <a:rPr lang="en-US" dirty="0" err="1">
                <a:latin typeface="Courier" pitchFamily="2" charset="0"/>
              </a:rPr>
              <a:t>index_col</a:t>
            </a:r>
            <a:r>
              <a:rPr lang="en-US" dirty="0">
                <a:latin typeface="Courier" pitchFamily="2" charset="0"/>
              </a:rPr>
              <a:t>=0, </a:t>
            </a:r>
            <a:r>
              <a:rPr lang="en-US" dirty="0" err="1">
                <a:latin typeface="Courier" pitchFamily="2" charset="0"/>
              </a:rPr>
              <a:t>parse_dates</a:t>
            </a:r>
            <a:r>
              <a:rPr lang="en-US" dirty="0">
                <a:latin typeface="Courier" pitchFamily="2" charset="0"/>
              </a:rPr>
              <a:t>=True)</a:t>
            </a:r>
          </a:p>
        </p:txBody>
      </p:sp>
    </p:spTree>
    <p:extLst>
      <p:ext uri="{BB962C8B-B14F-4D97-AF65-F5344CB8AC3E}">
        <p14:creationId xmlns:p14="http://schemas.microsoft.com/office/powerpoint/2010/main" val="16007082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194426"/>
          </a:xfrm>
        </p:spPr>
        <p:txBody>
          <a:bodyPr>
            <a:normAutofit fontScale="90000"/>
          </a:bodyPr>
          <a:lstStyle/>
          <a:p>
            <a:r>
              <a:rPr lang="en-US" dirty="0"/>
              <a:t>APT-predicted versus realized stock returns </a:t>
            </a:r>
            <a:br>
              <a:rPr lang="en-US" dirty="0"/>
            </a:br>
            <a:r>
              <a:rPr lang="en-US" dirty="0"/>
              <a:t>for a stock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146FD70-9593-FD40-9C00-29EA1BDB72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16162" y="1441497"/>
            <a:ext cx="7658100" cy="4940300"/>
          </a:xfrm>
        </p:spPr>
      </p:pic>
    </p:spTree>
    <p:extLst>
      <p:ext uri="{BB962C8B-B14F-4D97-AF65-F5344CB8AC3E}">
        <p14:creationId xmlns:p14="http://schemas.microsoft.com/office/powerpoint/2010/main" val="138676623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283148"/>
          </a:xfrm>
        </p:spPr>
        <p:txBody>
          <a:bodyPr>
            <a:normAutofit fontScale="90000"/>
          </a:bodyPr>
          <a:lstStyle/>
          <a:p>
            <a:r>
              <a:rPr lang="en-US" dirty="0"/>
              <a:t> Average APT-predicted versus average </a:t>
            </a:r>
            <a:br>
              <a:rPr lang="en-US" dirty="0"/>
            </a:br>
            <a:r>
              <a:rPr lang="en-US" dirty="0"/>
              <a:t>realized stock returns for multiple stocks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255F68F-3F63-4F46-B512-63CA5E7E4B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43307" y="1374449"/>
            <a:ext cx="7403810" cy="5186363"/>
          </a:xfrm>
        </p:spPr>
      </p:pic>
    </p:spTree>
    <p:extLst>
      <p:ext uri="{BB962C8B-B14F-4D97-AF65-F5344CB8AC3E}">
        <p14:creationId xmlns:p14="http://schemas.microsoft.com/office/powerpoint/2010/main" val="113462757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880764"/>
          </a:xfrm>
        </p:spPr>
        <p:txBody>
          <a:bodyPr>
            <a:normAutofit/>
          </a:bodyPr>
          <a:lstStyle/>
          <a:p>
            <a:r>
              <a:rPr lang="en-US" dirty="0"/>
              <a:t>Normalized factors time series data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D0C8989-01B0-B64F-9382-DC31117991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4412" y="1386681"/>
            <a:ext cx="7721600" cy="4826000"/>
          </a:xfrm>
        </p:spPr>
      </p:pic>
    </p:spTree>
    <p:extLst>
      <p:ext uri="{BB962C8B-B14F-4D97-AF65-F5344CB8AC3E}">
        <p14:creationId xmlns:p14="http://schemas.microsoft.com/office/powerpoint/2010/main" val="318272853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5"/>
            <a:ext cx="11222181" cy="1181726"/>
          </a:xfrm>
        </p:spPr>
        <p:txBody>
          <a:bodyPr>
            <a:normAutofit fontScale="90000"/>
          </a:bodyPr>
          <a:lstStyle/>
          <a:p>
            <a:r>
              <a:rPr lang="en-US" dirty="0"/>
              <a:t>APT-predicted returns based on typical factors compared to realized returns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8CE84A0-FC83-914D-A79D-B113FB9796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8862" y="1391475"/>
            <a:ext cx="7632700" cy="4965700"/>
          </a:xfrm>
        </p:spPr>
      </p:pic>
    </p:spTree>
    <p:extLst>
      <p:ext uri="{BB962C8B-B14F-4D97-AF65-F5344CB8AC3E}">
        <p14:creationId xmlns:p14="http://schemas.microsoft.com/office/powerpoint/2010/main" val="350224307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0CBF4-6265-7945-BD1C-E1C52EE9B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389" y="135104"/>
            <a:ext cx="11222181" cy="1208503"/>
          </a:xfrm>
        </p:spPr>
        <p:txBody>
          <a:bodyPr>
            <a:normAutofit fontScale="90000"/>
          </a:bodyPr>
          <a:lstStyle/>
          <a:p>
            <a:r>
              <a:rPr lang="en-US" dirty="0"/>
              <a:t>APT-predicted performance and real performance over time (gross)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32A48-7A66-EC4E-A3E8-DDD6487A8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98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1FB9FB-3B7C-A141-9BFA-0E072A750975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6E21069-9D98-B048-98C3-4C1C7D6775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53188" y="1590870"/>
            <a:ext cx="8285623" cy="4971374"/>
          </a:xfrm>
        </p:spPr>
      </p:pic>
    </p:spTree>
    <p:extLst>
      <p:ext uri="{BB962C8B-B14F-4D97-AF65-F5344CB8AC3E}">
        <p14:creationId xmlns:p14="http://schemas.microsoft.com/office/powerpoint/2010/main" val="287048913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D6981-D2E0-EA41-9CF1-4C8329EB17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Debunking Central Assumptions in Finance</a:t>
            </a:r>
            <a:endParaRPr lang="en-US" sz="27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3F5668-B277-A941-B55E-38021F1F51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389" y="1460666"/>
            <a:ext cx="11222181" cy="4892633"/>
          </a:xfrm>
        </p:spPr>
        <p:txBody>
          <a:bodyPr>
            <a:normAutofit/>
          </a:bodyPr>
          <a:lstStyle/>
          <a:p>
            <a:pPr marL="320040" indent="-320040"/>
            <a:r>
              <a:rPr lang="en-US" sz="3600" dirty="0"/>
              <a:t>Debunks two of the most commonly found </a:t>
            </a:r>
            <a:r>
              <a:rPr lang="en-US" sz="3600" dirty="0">
                <a:solidFill>
                  <a:srgbClr val="C00000"/>
                </a:solidFill>
              </a:rPr>
              <a:t>assumptions in financial models and theories</a:t>
            </a:r>
          </a:p>
          <a:p>
            <a:pPr marL="777240" lvl="1" indent="-320040"/>
            <a:r>
              <a:rPr lang="en-US" sz="3600" dirty="0"/>
              <a:t>Normality of returns</a:t>
            </a:r>
          </a:p>
          <a:p>
            <a:pPr marL="777240" lvl="1" indent="-320040"/>
            <a:r>
              <a:rPr lang="en-US" sz="3600" dirty="0"/>
              <a:t>Linear relationships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5E93D6-5EDE-A14F-94BE-8F0B9C370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6FF71F-CF6A-4C46-8F9B-61D49EEA70E3}" type="slidenum">
              <a:rPr lang="en-US" smtClean="0"/>
              <a:t>99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37D156-6C62-6D43-84A5-135AF66BB352}"/>
              </a:ext>
            </a:extLst>
          </p:cNvPr>
          <p:cNvSpPr txBox="1"/>
          <p:nvPr/>
        </p:nvSpPr>
        <p:spPr>
          <a:xfrm>
            <a:off x="1929826" y="6582572"/>
            <a:ext cx="84313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Yves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Hilpisch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 (2020), Artificial Intelligence in Finance: A Python-Based Guide, O’Reilly Media.</a:t>
            </a:r>
          </a:p>
        </p:txBody>
      </p:sp>
    </p:spTree>
    <p:extLst>
      <p:ext uri="{BB962C8B-B14F-4D97-AF65-F5344CB8AC3E}">
        <p14:creationId xmlns:p14="http://schemas.microsoft.com/office/powerpoint/2010/main" val="37304947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27082</TotalTime>
  <Words>6554</Words>
  <Application>Microsoft Macintosh PowerPoint</Application>
  <PresentationFormat>Widescreen</PresentationFormat>
  <Paragraphs>708</Paragraphs>
  <Slides>124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124</vt:i4>
      </vt:variant>
    </vt:vector>
  </HeadingPairs>
  <TitlesOfParts>
    <vt:vector size="131" baseType="lpstr">
      <vt:lpstr>Arial</vt:lpstr>
      <vt:lpstr>Calibri</vt:lpstr>
      <vt:lpstr>Cambria Math</vt:lpstr>
      <vt:lpstr>Courier</vt:lpstr>
      <vt:lpstr>Courier New</vt:lpstr>
      <vt:lpstr>Times New Roman</vt:lpstr>
      <vt:lpstr>Office Theme</vt:lpstr>
      <vt:lpstr>Finance Theory and  Data-Driven Finance</vt:lpstr>
      <vt:lpstr>Syllabus</vt:lpstr>
      <vt:lpstr>Syllabus</vt:lpstr>
      <vt:lpstr>Syllabus</vt:lpstr>
      <vt:lpstr>Financial Theories  and Data-Driven Finance</vt:lpstr>
      <vt:lpstr>Financial Theories and  Data-Driven Finance</vt:lpstr>
      <vt:lpstr>Financial Theories</vt:lpstr>
      <vt:lpstr>Financial Theories</vt:lpstr>
      <vt:lpstr>Major Normative Financial  Theories and Models</vt:lpstr>
      <vt:lpstr>Normative Finance</vt:lpstr>
      <vt:lpstr>Uncertainty and Risk</vt:lpstr>
      <vt:lpstr>Risk and Return</vt:lpstr>
      <vt:lpstr>Sharpe Ratio</vt:lpstr>
      <vt:lpstr>Sharpe Ratio</vt:lpstr>
      <vt:lpstr>Sortino Ratio</vt:lpstr>
      <vt:lpstr>Max Drawdown</vt:lpstr>
      <vt:lpstr>Traded Assets</vt:lpstr>
      <vt:lpstr>Arbitrage Pricing</vt:lpstr>
      <vt:lpstr>Expected Utility Theory (EUT)</vt:lpstr>
      <vt:lpstr>Expected Utility Theory</vt:lpstr>
      <vt:lpstr>Preferences of an Agent</vt:lpstr>
      <vt:lpstr>Utility functions</vt:lpstr>
      <vt:lpstr>Expected Utility Functions</vt:lpstr>
      <vt:lpstr>Risk aversion</vt:lpstr>
      <vt:lpstr>Mean-Variance Portfolio Theory (MVPT)</vt:lpstr>
      <vt:lpstr>Mean-Variance Portfolio Theory (MVPT)</vt:lpstr>
      <vt:lpstr>Mean-Variance Portfolio Theory (MVPT)</vt:lpstr>
      <vt:lpstr>Sharpe ratio</vt:lpstr>
      <vt:lpstr>Investment Opportunity Set Simulated expected portfolio volatility and return (one risky asset)</vt:lpstr>
      <vt:lpstr>Investment Opportunity Set Simulated expected portfolio volatility and return (two risky assets)</vt:lpstr>
      <vt:lpstr>Minimum volatility and maximum Sharpe ratio portfolios</vt:lpstr>
      <vt:lpstr>Efficient Frontier</vt:lpstr>
      <vt:lpstr>Portfolio Optimization Efficient Frontier</vt:lpstr>
      <vt:lpstr>Portfolio Optimization Efficient Frontier</vt:lpstr>
      <vt:lpstr>Efficient Frontier</vt:lpstr>
      <vt:lpstr>Portfolio Optimization and  Algorithmic Trading</vt:lpstr>
      <vt:lpstr>Capital Asset Pricing Model  (CAPM)</vt:lpstr>
      <vt:lpstr>Capital Asset Pricing Model  (CAPM)</vt:lpstr>
      <vt:lpstr>Capital Asset Pricing Model (CAPM)</vt:lpstr>
      <vt:lpstr>Capital Asset Pricing Model (CAPM)</vt:lpstr>
      <vt:lpstr>Capital Asset Pricing Model (CAPM)</vt:lpstr>
      <vt:lpstr>Investment Opportunities</vt:lpstr>
      <vt:lpstr>Capital Asset Pricing Model  (CAPM)</vt:lpstr>
      <vt:lpstr>Capital Asset Pricing Model (CAPM)</vt:lpstr>
      <vt:lpstr>Capital Asset Pricing Model  (CAPM)</vt:lpstr>
      <vt:lpstr>Capital Asset Pricing Model  (CAPM)</vt:lpstr>
      <vt:lpstr>Capital Asset Pricing Model  (CAPM)</vt:lpstr>
      <vt:lpstr>Capital Market Line (CML)</vt:lpstr>
      <vt:lpstr> Capital Market Line with Two Risky Assets</vt:lpstr>
      <vt:lpstr>Indifference curves in risk-return space</vt:lpstr>
      <vt:lpstr>Optimal Portfolio on the  Capital Market Line (CML)</vt:lpstr>
      <vt:lpstr>Arbitrage Pricing Theory  (APT)</vt:lpstr>
      <vt:lpstr>Arbitrage Pricing Theory (APT)</vt:lpstr>
      <vt:lpstr>Arbitrage Pricing Theory  (APT)</vt:lpstr>
      <vt:lpstr>Capital Asset Pricing Model (CAPM)  Arbitrage Pricing Theory (APT)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Data-Driven Finance</vt:lpstr>
      <vt:lpstr>Data-Driven Finance</vt:lpstr>
      <vt:lpstr>Data-driven finance </vt:lpstr>
      <vt:lpstr>Data-driven finance  Robin Wigglesworth (2019)</vt:lpstr>
      <vt:lpstr>Scientific Method</vt:lpstr>
      <vt:lpstr>Scientific Method</vt:lpstr>
      <vt:lpstr>Normative Finance and Scientific Method</vt:lpstr>
      <vt:lpstr>Normative Finance and Scientific Method</vt:lpstr>
      <vt:lpstr>Financial Econometrics and Regression</vt:lpstr>
      <vt:lpstr>Financial Econometrics and Regression</vt:lpstr>
      <vt:lpstr>Data Availability</vt:lpstr>
      <vt:lpstr>Relevant types of financial data</vt:lpstr>
      <vt:lpstr>Yahoo Finance World Indices</vt:lpstr>
      <vt:lpstr>World Indices</vt:lpstr>
      <vt:lpstr>ffn: Financial Functions for Python</vt:lpstr>
      <vt:lpstr>^GSPC: S&amp;P 500,  ^DJI: Dow 30, ^IXIC: Nasdaq</vt:lpstr>
      <vt:lpstr>ffn: Financial Functions for Python</vt:lpstr>
      <vt:lpstr>CoinGeckoAPI(): Cryptocurrency Data API</vt:lpstr>
      <vt:lpstr>Carbon Credits: Carbon Prices Today</vt:lpstr>
      <vt:lpstr>TradingEconomics: Commodity Carbon</vt:lpstr>
      <vt:lpstr>The World Bank: Carbon Credit</vt:lpstr>
      <vt:lpstr>Normative Theories Revisited</vt:lpstr>
      <vt:lpstr>Normalized financial time series data </vt:lpstr>
      <vt:lpstr>Simulated portfolio volatilities, returns, and Sharpe ratios</vt:lpstr>
      <vt:lpstr>Expected versus realized portfolio volatilities</vt:lpstr>
      <vt:lpstr>Expected versus realized portfolio returns</vt:lpstr>
      <vt:lpstr>Expected versus realized portfolio Sharpe ratios</vt:lpstr>
      <vt:lpstr>CAPM-predicted versus realized stock returns  for a single stock</vt:lpstr>
      <vt:lpstr>Average CAPM-predicted versus average  realized stock returns for multiple stocks</vt:lpstr>
      <vt:lpstr>Arbitrage Pricing Theory (APT) Relevant types of financial data</vt:lpstr>
      <vt:lpstr>APT-predicted versus realized stock returns  for a stock</vt:lpstr>
      <vt:lpstr> Average APT-predicted versus average  realized stock returns for multiple stocks</vt:lpstr>
      <vt:lpstr>Normalized factors time series data</vt:lpstr>
      <vt:lpstr>APT-predicted returns based on typical factors compared to realized returns</vt:lpstr>
      <vt:lpstr>APT-predicted performance and real performance over time (gross)</vt:lpstr>
      <vt:lpstr>Debunking Central Assumptions in Finance</vt:lpstr>
      <vt:lpstr>Standard normally distributed random numbers</vt:lpstr>
      <vt:lpstr>Distribution with first and second moment of 0.0 and 1.0, respectively</vt:lpstr>
      <vt:lpstr>Histogram and PDF for standard normally distributed numbers</vt:lpstr>
      <vt:lpstr>Histogram and normal PDF for discrete numbers</vt:lpstr>
      <vt:lpstr>Q-Q plot for standard normally distributed numbers</vt:lpstr>
      <vt:lpstr>Q-Q plot for discrete numbers</vt:lpstr>
      <vt:lpstr>Frequency distribution and normal PDF  for S&amp;P 500 log returns</vt:lpstr>
      <vt:lpstr>Q-Q for S&amp;P 500 log returns</vt:lpstr>
      <vt:lpstr>Expected CAPM return versus beta  (including linear regression)</vt:lpstr>
      <vt:lpstr>Expected CAPM return versus beta  (including linear regression)</vt:lpstr>
      <vt:lpstr>Theory-First to Data-Driven Finance</vt:lpstr>
      <vt:lpstr>The Quant Finance PyData Stack</vt:lpstr>
      <vt:lpstr>Yves Hilpisch (2020),  Artificial Intelligence in Finance:  A Python-Based Guide,  O’Reilly</vt:lpstr>
      <vt:lpstr>Yves Hilpisch (2020), Artificial Intelligence in Finance: A Python-Based Guide, O’Reilly</vt:lpstr>
      <vt:lpstr>Yves Hilpisch (2020), Artificial Intelligence in Finance: A Python-Based Guide, O’Reilly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References</vt:lpstr>
    </vt:vector>
  </TitlesOfParts>
  <Manager/>
  <Company>National Taipei University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Artificial Intelligence in Finance and Quantitative Analysis</dc:title>
  <dc:subject/>
  <dc:creator>Min-Yuh Day</dc:creator>
  <cp:keywords>Artificial Intelligence, Finance, Quantitative Analysis, AI in Finance, AIFQA</cp:keywords>
  <dc:description>Artificial Intelligence in Finance and Quantitative Analysis</dc:description>
  <cp:lastModifiedBy>MY DAY</cp:lastModifiedBy>
  <cp:revision>1348</cp:revision>
  <cp:lastPrinted>2020-12-23T14:44:17Z</cp:lastPrinted>
  <dcterms:created xsi:type="dcterms:W3CDTF">2019-09-12T03:09:52Z</dcterms:created>
  <dcterms:modified xsi:type="dcterms:W3CDTF">2023-10-23T23:56:57Z</dcterms:modified>
  <cp:category/>
</cp:coreProperties>
</file>