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6"/>
  </p:notesMasterIdLst>
  <p:sldIdLst>
    <p:sldId id="3462" r:id="rId2"/>
    <p:sldId id="3786" r:id="rId3"/>
    <p:sldId id="3787" r:id="rId4"/>
    <p:sldId id="3788" r:id="rId5"/>
    <p:sldId id="3939" r:id="rId6"/>
    <p:sldId id="4560" r:id="rId7"/>
    <p:sldId id="4550" r:id="rId8"/>
    <p:sldId id="3940" r:id="rId9"/>
    <p:sldId id="3602" r:id="rId10"/>
    <p:sldId id="3628" r:id="rId11"/>
    <p:sldId id="4551" r:id="rId12"/>
    <p:sldId id="3632" r:id="rId13"/>
    <p:sldId id="3634" r:id="rId14"/>
    <p:sldId id="3630" r:id="rId15"/>
    <p:sldId id="3631" r:id="rId16"/>
    <p:sldId id="3603" r:id="rId17"/>
    <p:sldId id="4552" r:id="rId18"/>
    <p:sldId id="4553" r:id="rId19"/>
    <p:sldId id="4554" r:id="rId20"/>
    <p:sldId id="3601" r:id="rId21"/>
    <p:sldId id="3931" r:id="rId22"/>
    <p:sldId id="4555" r:id="rId23"/>
    <p:sldId id="4556" r:id="rId24"/>
    <p:sldId id="4561" r:id="rId25"/>
    <p:sldId id="4466" r:id="rId26"/>
    <p:sldId id="4467" r:id="rId27"/>
    <p:sldId id="4397" r:id="rId28"/>
    <p:sldId id="2841" r:id="rId29"/>
    <p:sldId id="4549" r:id="rId30"/>
    <p:sldId id="3616" r:id="rId31"/>
    <p:sldId id="3617" r:id="rId32"/>
    <p:sldId id="4458" r:id="rId33"/>
    <p:sldId id="4459" r:id="rId34"/>
    <p:sldId id="4463" r:id="rId35"/>
    <p:sldId id="4464" r:id="rId36"/>
    <p:sldId id="4465" r:id="rId37"/>
    <p:sldId id="2812" r:id="rId38"/>
    <p:sldId id="2977" r:id="rId39"/>
    <p:sldId id="4481" r:id="rId40"/>
    <p:sldId id="3805" r:id="rId41"/>
    <p:sldId id="3803" r:id="rId42"/>
    <p:sldId id="3618" r:id="rId43"/>
    <p:sldId id="942" r:id="rId44"/>
    <p:sldId id="3740" r:id="rId45"/>
    <p:sldId id="2782" r:id="rId46"/>
    <p:sldId id="2783" r:id="rId47"/>
    <p:sldId id="2784" r:id="rId48"/>
    <p:sldId id="2785" r:id="rId49"/>
    <p:sldId id="2786" r:id="rId50"/>
    <p:sldId id="3741" r:id="rId51"/>
    <p:sldId id="2787" r:id="rId52"/>
    <p:sldId id="3742" r:id="rId53"/>
    <p:sldId id="3743" r:id="rId54"/>
    <p:sldId id="3744" r:id="rId55"/>
    <p:sldId id="3745" r:id="rId56"/>
    <p:sldId id="3746" r:id="rId57"/>
    <p:sldId id="3747" r:id="rId58"/>
    <p:sldId id="3748" r:id="rId59"/>
    <p:sldId id="3749" r:id="rId60"/>
    <p:sldId id="3750" r:id="rId61"/>
    <p:sldId id="3751" r:id="rId62"/>
    <p:sldId id="3604" r:id="rId63"/>
    <p:sldId id="3605" r:id="rId64"/>
    <p:sldId id="3606" r:id="rId65"/>
    <p:sldId id="3607" r:id="rId66"/>
    <p:sldId id="3608" r:id="rId67"/>
    <p:sldId id="3609" r:id="rId68"/>
    <p:sldId id="3610" r:id="rId69"/>
    <p:sldId id="3611" r:id="rId70"/>
    <p:sldId id="3612" r:id="rId71"/>
    <p:sldId id="3613" r:id="rId72"/>
    <p:sldId id="3614" r:id="rId73"/>
    <p:sldId id="3615" r:id="rId74"/>
    <p:sldId id="3635" r:id="rId75"/>
    <p:sldId id="4559" r:id="rId76"/>
    <p:sldId id="3695" r:id="rId77"/>
    <p:sldId id="3636" r:id="rId78"/>
    <p:sldId id="3637" r:id="rId79"/>
    <p:sldId id="3600" r:id="rId80"/>
    <p:sldId id="3638" r:id="rId81"/>
    <p:sldId id="3641" r:id="rId82"/>
    <p:sldId id="3639" r:id="rId83"/>
    <p:sldId id="3643" r:id="rId84"/>
    <p:sldId id="3598" r:id="rId85"/>
    <p:sldId id="3642" r:id="rId86"/>
    <p:sldId id="3640" r:id="rId87"/>
    <p:sldId id="3648" r:id="rId88"/>
    <p:sldId id="3653" r:id="rId89"/>
    <p:sldId id="3647" r:id="rId90"/>
    <p:sldId id="3654" r:id="rId91"/>
    <p:sldId id="3655" r:id="rId92"/>
    <p:sldId id="3656" r:id="rId93"/>
    <p:sldId id="3657" r:id="rId94"/>
    <p:sldId id="3673" r:id="rId95"/>
    <p:sldId id="3659" r:id="rId96"/>
    <p:sldId id="3658" r:id="rId97"/>
    <p:sldId id="3660" r:id="rId98"/>
    <p:sldId id="3661" r:id="rId99"/>
    <p:sldId id="3674" r:id="rId100"/>
    <p:sldId id="3662" r:id="rId101"/>
    <p:sldId id="3680" r:id="rId102"/>
    <p:sldId id="3682" r:id="rId103"/>
    <p:sldId id="3683" r:id="rId104"/>
    <p:sldId id="3684" r:id="rId105"/>
    <p:sldId id="3685" r:id="rId106"/>
    <p:sldId id="3649" r:id="rId107"/>
    <p:sldId id="3686" r:id="rId108"/>
    <p:sldId id="3687" r:id="rId109"/>
    <p:sldId id="3688" r:id="rId110"/>
    <p:sldId id="3689" r:id="rId111"/>
    <p:sldId id="3681" r:id="rId112"/>
    <p:sldId id="3690" r:id="rId113"/>
    <p:sldId id="3672" r:id="rId114"/>
    <p:sldId id="3691" r:id="rId115"/>
    <p:sldId id="3693" r:id="rId116"/>
    <p:sldId id="3667" r:id="rId117"/>
    <p:sldId id="3692" r:id="rId118"/>
    <p:sldId id="3668" r:id="rId119"/>
    <p:sldId id="3650" r:id="rId120"/>
    <p:sldId id="3679" r:id="rId121"/>
    <p:sldId id="3694" r:id="rId122"/>
    <p:sldId id="3666" r:id="rId123"/>
    <p:sldId id="3665" r:id="rId124"/>
    <p:sldId id="1499" r:id="rId125"/>
    <p:sldId id="3486" r:id="rId126"/>
    <p:sldId id="3547" r:id="rId127"/>
    <p:sldId id="3546" r:id="rId128"/>
    <p:sldId id="3501" r:id="rId129"/>
    <p:sldId id="4557" r:id="rId130"/>
    <p:sldId id="4558" r:id="rId131"/>
    <p:sldId id="3620" r:id="rId132"/>
    <p:sldId id="3621" r:id="rId133"/>
    <p:sldId id="3622" r:id="rId134"/>
    <p:sldId id="3624" r:id="rId135"/>
    <p:sldId id="3623" r:id="rId136"/>
    <p:sldId id="3626" r:id="rId137"/>
    <p:sldId id="3625" r:id="rId138"/>
    <p:sldId id="3627" r:id="rId139"/>
    <p:sldId id="4565" r:id="rId140"/>
    <p:sldId id="3644" r:id="rId141"/>
    <p:sldId id="3645" r:id="rId142"/>
    <p:sldId id="3646" r:id="rId143"/>
    <p:sldId id="4562" r:id="rId144"/>
    <p:sldId id="3930" r:id="rId1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E2F0D9"/>
    <a:srgbClr val="FFD579"/>
    <a:srgbClr val="A9D18E"/>
    <a:srgbClr val="D883FF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1"/>
    <p:restoredTop sz="89217"/>
  </p:normalViewPr>
  <p:slideViewPr>
    <p:cSldViewPr snapToGrid="0" snapToObjects="1">
      <p:cViewPr varScale="1">
        <p:scale>
          <a:sx n="78" d="100"/>
          <a:sy n="78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9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11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9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tinyurl.com/imtkupython101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tinyurl.com/imtkupython101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imtkupython101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tinyurl.com/imtkupython101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tinyurl.com/imtkupython101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tinyurl.com/imtkupython101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tinyurl.com/imtkupython101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tinyurl.com/imtkupython101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7.wmf"/><Relationship Id="rId18" Type="http://schemas.openxmlformats.org/officeDocument/2006/relationships/image" Target="../media/image30.wmf"/><Relationship Id="rId3" Type="http://schemas.openxmlformats.org/officeDocument/2006/relationships/image" Target="../media/image26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wmf"/><Relationship Id="rId14" Type="http://schemas.openxmlformats.org/officeDocument/2006/relationships/image" Target="../media/image28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3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8.emf"/><Relationship Id="rId9" Type="http://schemas.openxmlformats.org/officeDocument/2006/relationships/hyperlink" Target="http://en.wikipedia.org/wiki/Receiver_operating_characteristic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21.wmf"/><Relationship Id="rId7" Type="http://schemas.openxmlformats.org/officeDocument/2006/relationships/image" Target="../media/image3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4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20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2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2023-11-07; 2023-11--14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B3324DF-686A-B489-3155-466000CC3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Econometrics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AI-First Finance 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02611"/>
          </a:xfrm>
        </p:spPr>
        <p:txBody>
          <a:bodyPr>
            <a:normAutofit/>
          </a:bodyPr>
          <a:lstStyle/>
          <a:p>
            <a:r>
              <a:rPr lang="en-US" dirty="0"/>
              <a:t>Financial Econometrics</a:t>
            </a:r>
            <a:br>
              <a:rPr lang="en-US" dirty="0"/>
            </a:br>
            <a:r>
              <a:rPr lang="en-US" sz="24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0875"/>
            <a:ext cx="11222181" cy="51677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Financial econometrics</a:t>
            </a:r>
          </a:p>
          <a:p>
            <a:pPr lvl="1"/>
            <a:r>
              <a:rPr lang="en-US" sz="3000" dirty="0"/>
              <a:t>the application of </a:t>
            </a:r>
            <a:r>
              <a:rPr lang="en-US" sz="3000" dirty="0">
                <a:solidFill>
                  <a:srgbClr val="C00000"/>
                </a:solidFill>
              </a:rPr>
              <a:t>statistical techniques </a:t>
            </a:r>
            <a:r>
              <a:rPr lang="en-US" sz="3000" dirty="0"/>
              <a:t>to problems in </a:t>
            </a:r>
            <a:r>
              <a:rPr lang="en-US" sz="3000" dirty="0">
                <a:solidFill>
                  <a:srgbClr val="C00000"/>
                </a:solidFill>
              </a:rPr>
              <a:t>finance</a:t>
            </a:r>
          </a:p>
          <a:p>
            <a:r>
              <a:rPr lang="en-US" sz="3000" dirty="0"/>
              <a:t>Financial econometrics can be useful for </a:t>
            </a:r>
            <a:br>
              <a:rPr lang="en-US" sz="3000" dirty="0"/>
            </a:br>
            <a:r>
              <a:rPr lang="en-US" sz="3000" dirty="0"/>
              <a:t>testing theories in finance, </a:t>
            </a:r>
            <a:br>
              <a:rPr lang="en-US" sz="3000" dirty="0"/>
            </a:br>
            <a:r>
              <a:rPr lang="en-US" sz="3000" dirty="0"/>
              <a:t>determining asset prices or returns, </a:t>
            </a:r>
            <a:br>
              <a:rPr lang="en-US" sz="3000" dirty="0"/>
            </a:br>
            <a:r>
              <a:rPr lang="en-US" sz="3000" dirty="0"/>
              <a:t>testing hypotheses concerning the relationships between variables, </a:t>
            </a:r>
            <a:br>
              <a:rPr lang="en-US" sz="3000" dirty="0"/>
            </a:br>
            <a:r>
              <a:rPr lang="en-US" sz="3000" dirty="0"/>
              <a:t>examining the effect on financial markets of changes in economic conditions, </a:t>
            </a:r>
            <a:br>
              <a:rPr lang="en-US" sz="3000" dirty="0"/>
            </a:br>
            <a:r>
              <a:rPr lang="en-US" sz="3000" dirty="0"/>
              <a:t>forecasting future values of financial variables and for financial decision-making.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4574653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E029A-D131-6D48-8E6D-C4CEC4D8FA1A}"/>
              </a:ext>
            </a:extLst>
          </p:cNvPr>
          <p:cNvSpPr txBox="1"/>
          <p:nvPr/>
        </p:nvSpPr>
        <p:spPr>
          <a:xfrm>
            <a:off x="365761" y="1521578"/>
            <a:ext cx="1157771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split = </a:t>
            </a:r>
            <a:r>
              <a:rPr lang="en-US" sz="2400" b="1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 *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ADF0E-5958-2B40-9C98-46158E7DFC53}"/>
              </a:ext>
            </a:extLst>
          </p:cNvPr>
          <p:cNvSpPr txBox="1"/>
          <p:nvPr/>
        </p:nvSpPr>
        <p:spPr>
          <a:xfrm>
            <a:off x="365761" y="2123837"/>
            <a:ext cx="11577710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[:split]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np.linalg.lstsq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(train[cols], train[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rcond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test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[split:]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np.dot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(test[cols], reg)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'OLS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3C54EC-5312-1345-B062-286EF5C3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1324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Train Data (0.8): In-Sample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Test Data (0.2): Out-of-Sample</a:t>
            </a:r>
          </a:p>
        </p:txBody>
      </p:sp>
    </p:spTree>
    <p:extLst>
      <p:ext uri="{BB962C8B-B14F-4D97-AF65-F5344CB8AC3E}">
        <p14:creationId xmlns:p14="http://schemas.microsoft.com/office/powerpoint/2010/main" val="26289850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154504" y="1173267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AAPL.O     | acc=0.5219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MSFT.O     | acc=0.4960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INTC.O     | acc=0.5418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AMZN.O     | acc=0.4841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GS.N       | acc=0.4980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SPY        | acc=0.5020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.SPX       | acc=0.5120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.VIX       | acc=0.5458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EUR=       | acc=0.4482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XAU=       | acc=0.5299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GDX        | acc=0.5159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GLD        | acc=0.5100</a:t>
            </a:r>
            <a:endParaRPr lang="en-US" sz="28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8F567-0A1D-2C41-837A-961CF004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70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OLS Out-of-Sample Accuracy</a:t>
            </a:r>
          </a:p>
        </p:txBody>
      </p:sp>
    </p:spTree>
    <p:extLst>
      <p:ext uri="{BB962C8B-B14F-4D97-AF65-F5344CB8AC3E}">
        <p14:creationId xmlns:p14="http://schemas.microsoft.com/office/powerpoint/2010/main" val="4209544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129BB-5197-0447-89F6-6549DE1BD8F8}"/>
              </a:ext>
            </a:extLst>
          </p:cNvPr>
          <p:cNvSpPr txBox="1"/>
          <p:nvPr/>
        </p:nvSpPr>
        <p:spPr>
          <a:xfrm>
            <a:off x="309488" y="874277"/>
            <a:ext cx="11451103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[:split]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MLPRegressor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hidden_layer_sizes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=[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7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max_iter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early_stopping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validation_fraction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shuffle=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(train[cols].values, train[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test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[split:]</a:t>
            </a:r>
          </a:p>
          <a:p>
            <a:pPr lvl="1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(test[cols].values)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2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'MLP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51362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005184" y="1173267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AAPL.O     | acc=0.4920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MSFT.O     | acc=0.5279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INTC.O     | acc=0.5279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AMZN.O     | acc=0.4641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GS.N       | acc=0.5040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SPY        | acc=0.5259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.SPX       | acc=0.5478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.VIX       | acc=0.5279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EUR=       | acc=0.4980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XAU=       | acc=0.5239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GDX        | acc=0.4880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GLD        | acc=0.5000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80A91A-8448-524D-AA1C-B1BA4F57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70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MLP Out-of-Sample Accuracy</a:t>
            </a:r>
          </a:p>
        </p:txBody>
      </p:sp>
    </p:spTree>
    <p:extLst>
      <p:ext uri="{BB962C8B-B14F-4D97-AF65-F5344CB8AC3E}">
        <p14:creationId xmlns:p14="http://schemas.microsoft.com/office/powerpoint/2010/main" val="9875692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AD969-1396-1F42-BDAE-B887EF932DC2}"/>
              </a:ext>
            </a:extLst>
          </p:cNvPr>
          <p:cNvSpPr txBox="1"/>
          <p:nvPr/>
        </p:nvSpPr>
        <p:spPr>
          <a:xfrm>
            <a:off x="562708" y="1210726"/>
            <a:ext cx="11211950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[:split]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(train[cols], train[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test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[split:]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(test[cols])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'DNN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8365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1929826" y="1163103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AAPL.O     | acc=0.4701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MSFT.O     | acc=0.4960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INTC.O     | acc=0.5040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AMZN.O     | acc=0.4920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GS.N       | acc=0.5538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SPY        | acc=0.5299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.SPX       | acc=0.5458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.VIX       | acc=0.5020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EUR=       | acc=0.5100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XAU=       | acc=0.4940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GDX        | acc=0.4661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GLD        | acc=0.4880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311CC3-421B-6F47-BFA0-791A7DBD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70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DNN Out-of-Sample Accuracy</a:t>
            </a:r>
          </a:p>
        </p:txBody>
      </p:sp>
    </p:spTree>
    <p:extLst>
      <p:ext uri="{BB962C8B-B14F-4D97-AF65-F5344CB8AC3E}">
        <p14:creationId xmlns:p14="http://schemas.microsoft.com/office/powerpoint/2010/main" val="2782688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>
            <a:normAutofit/>
          </a:bodyPr>
          <a:lstStyle/>
          <a:p>
            <a:pPr indent="-411480"/>
            <a:r>
              <a:rPr lang="en-US" dirty="0">
                <a:solidFill>
                  <a:srgbClr val="C00000"/>
                </a:solidFill>
              </a:rPr>
              <a:t>Market Prediction with More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9289"/>
            <a:ext cx="11222181" cy="5462955"/>
          </a:xfrm>
        </p:spPr>
        <p:txBody>
          <a:bodyPr>
            <a:normAutofit/>
          </a:bodyPr>
          <a:lstStyle/>
          <a:p>
            <a:r>
              <a:rPr lang="en-US" sz="3600" dirty="0"/>
              <a:t>In trading, there is a long tradition of </a:t>
            </a:r>
            <a:br>
              <a:rPr lang="en-US" sz="3600" dirty="0"/>
            </a:br>
            <a:r>
              <a:rPr lang="en-US" sz="3600" dirty="0"/>
              <a:t>using </a:t>
            </a:r>
            <a:r>
              <a:rPr lang="en-US" sz="3600" dirty="0">
                <a:solidFill>
                  <a:srgbClr val="C00000"/>
                </a:solidFill>
              </a:rPr>
              <a:t>technical indicators </a:t>
            </a:r>
            <a:r>
              <a:rPr lang="en-US" sz="3600" dirty="0"/>
              <a:t>to generate, </a:t>
            </a:r>
            <a:br>
              <a:rPr lang="en-US" sz="3600" dirty="0"/>
            </a:br>
            <a:r>
              <a:rPr lang="en-US" sz="3600" dirty="0"/>
              <a:t>based on observed patterns</a:t>
            </a:r>
            <a:r>
              <a:rPr lang="en-US" sz="3600" dirty="0">
                <a:solidFill>
                  <a:srgbClr val="C00000"/>
                </a:solidFill>
              </a:rPr>
              <a:t>, buy or sell signals</a:t>
            </a:r>
            <a:r>
              <a:rPr lang="en-US" sz="3600" dirty="0"/>
              <a:t>.</a:t>
            </a:r>
          </a:p>
          <a:p>
            <a:r>
              <a:rPr lang="en-US" sz="3600" dirty="0"/>
              <a:t>Such </a:t>
            </a:r>
            <a:r>
              <a:rPr lang="en-US" sz="3600" dirty="0">
                <a:solidFill>
                  <a:srgbClr val="C00000"/>
                </a:solidFill>
              </a:rPr>
              <a:t>technical indicators</a:t>
            </a:r>
            <a:r>
              <a:rPr lang="en-US" sz="3600" dirty="0"/>
              <a:t>, basically of any kind, </a:t>
            </a:r>
            <a:br>
              <a:rPr lang="en-US" sz="3600" dirty="0"/>
            </a:br>
            <a:r>
              <a:rPr lang="en-US" sz="3600" dirty="0"/>
              <a:t>can also be used as </a:t>
            </a:r>
            <a:r>
              <a:rPr lang="en-US" sz="3600" dirty="0">
                <a:solidFill>
                  <a:srgbClr val="C00000"/>
                </a:solidFill>
              </a:rPr>
              <a:t>features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for the </a:t>
            </a:r>
            <a:r>
              <a:rPr lang="en-US" sz="3600" dirty="0">
                <a:solidFill>
                  <a:schemeClr val="accent1"/>
                </a:solidFill>
              </a:rPr>
              <a:t>training of neural networks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SMA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rolling minimum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maximum</a:t>
            </a:r>
            <a:r>
              <a:rPr lang="en-US" sz="3600" dirty="0"/>
              <a:t> values,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momentum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C00000"/>
                </a:solidFill>
              </a:rPr>
              <a:t>rolling volatility </a:t>
            </a:r>
            <a:r>
              <a:rPr lang="en-US" sz="3600" dirty="0"/>
              <a:t>as features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619619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0B547-DF15-B242-9F5A-66B3D78156D1}"/>
              </a:ext>
            </a:extLst>
          </p:cNvPr>
          <p:cNvSpPr txBox="1"/>
          <p:nvPr/>
        </p:nvSpPr>
        <p:spPr>
          <a:xfrm>
            <a:off x="328488" y="327688"/>
            <a:ext cx="11633982" cy="1554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aiif_eikon_eod_data.csv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3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3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).</a:t>
            </a:r>
            <a:r>
              <a:rPr lang="en-US" sz="23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3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99263-2108-9A48-8662-12F2418D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" y="1978926"/>
            <a:ext cx="11792338" cy="45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03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84451-8F3A-5F46-B32C-251761742CA9}"/>
              </a:ext>
            </a:extLst>
          </p:cNvPr>
          <p:cNvSpPr txBox="1"/>
          <p:nvPr/>
        </p:nvSpPr>
        <p:spPr>
          <a:xfrm>
            <a:off x="590844" y="305068"/>
            <a:ext cx="11352627" cy="6247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lags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window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cols = []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(data[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pPr lvl="1"/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np.log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 /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df.shift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sma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df[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].rolling(window).mean()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df[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].rolling(window).</a:t>
            </a: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min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df[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].rolling(window).</a:t>
            </a: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max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'mom'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].rolling(window).mean()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'vol'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].rolling(window).std()</a:t>
            </a:r>
          </a:p>
          <a:p>
            <a:pPr lvl="1"/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np.where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&gt;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features = [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sma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'min'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'max'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'mom'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'vol'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 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features:</a:t>
            </a:r>
          </a:p>
          <a:p>
            <a:pPr lvl="2"/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lag 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 +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3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 = 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{f}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_lag_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{lag}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3"/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df[col] = df[f].shift(lag)</a:t>
            </a:r>
          </a:p>
          <a:p>
            <a:pPr lvl="3"/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cols.append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(col)</a:t>
            </a:r>
          </a:p>
          <a:p>
            <a:pPr lvl="1"/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df, cols</a:t>
            </a:r>
          </a:p>
        </p:txBody>
      </p:sp>
    </p:spTree>
    <p:extLst>
      <p:ext uri="{BB962C8B-B14F-4D97-AF65-F5344CB8AC3E}">
        <p14:creationId xmlns:p14="http://schemas.microsoft.com/office/powerpoint/2010/main" val="17921161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A1538-3FFB-A245-B8F1-23DC67A9A0F1}"/>
              </a:ext>
            </a:extLst>
          </p:cNvPr>
          <p:cNvSpPr txBox="1"/>
          <p:nvPr/>
        </p:nvSpPr>
        <p:spPr>
          <a:xfrm>
            <a:off x="483232" y="815315"/>
            <a:ext cx="11324493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lags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{}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cols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C7D47-A23D-E445-99DB-64C7B7BAB1C5}"/>
              </a:ext>
            </a:extLst>
          </p:cNvPr>
          <p:cNvSpPr txBox="1"/>
          <p:nvPr/>
        </p:nvSpPr>
        <p:spPr>
          <a:xfrm>
            <a:off x="627917" y="45197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85903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663504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C6DED-0B46-6041-8A44-A7D82814D54D}"/>
              </a:ext>
            </a:extLst>
          </p:cNvPr>
          <p:cNvSpPr txBox="1"/>
          <p:nvPr/>
        </p:nvSpPr>
        <p:spPr>
          <a:xfrm>
            <a:off x="548640" y="421348"/>
            <a:ext cx="1135262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sklearn.neural_network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MLPClassifier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8846E-6221-814B-AD1A-1DC4D8DE389A}"/>
              </a:ext>
            </a:extLst>
          </p:cNvPr>
          <p:cNvSpPr txBox="1"/>
          <p:nvPr/>
        </p:nvSpPr>
        <p:spPr>
          <a:xfrm>
            <a:off x="548640" y="1091139"/>
            <a:ext cx="11352628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MLPClassifier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hidden_layer_sizes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max_iter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early_stopping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validation_fraction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df[cols] = (df[cols] - df[cols].mean()) / df[cols].std()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(df[cols].values, df[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(df[cols].values)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-SAMPLE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{ric: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32372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105025" y="1163103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AAPL.O  | acc=0.5510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MSFT.O  | acc=0.5376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INTC.O  | acc=0.5607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AMZN.O  | acc=0.5559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GS.N    | acc=0.5794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SPY     | acc=0.5729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.SPX    | acc=0.5941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.VIX    | acc=0.6940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EUR=    | acc=0.5766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XAU=    | acc=0.5672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GDX     | acc=0.5847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GLD     | acc=0.5567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FDBC53-D791-3842-8FAC-316AE4AD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70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MLP In-Sample Accuracy</a:t>
            </a:r>
          </a:p>
        </p:txBody>
      </p:sp>
    </p:spTree>
    <p:extLst>
      <p:ext uri="{BB962C8B-B14F-4D97-AF65-F5344CB8AC3E}">
        <p14:creationId xmlns:p14="http://schemas.microsoft.com/office/powerpoint/2010/main" val="13902018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8C2A9-F0B9-284F-84BD-D1ECE99C2459}"/>
              </a:ext>
            </a:extLst>
          </p:cNvPr>
          <p:cNvSpPr txBox="1"/>
          <p:nvPr/>
        </p:nvSpPr>
        <p:spPr>
          <a:xfrm>
            <a:off x="400060" y="1720840"/>
            <a:ext cx="11240086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'classification'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df[cols] = (df[cols] - df[cols].mean()) / df[cols].std()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df[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np.where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(df[cols]) &gt;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-SAMPLE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{ric: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38785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005184" y="1131063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AAPL.O  | acc=0.7042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MSFT.O  | acc=0.6928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INTC.O  | acc=0.6969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AMZN.O  | acc=0.6713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GS.N    | acc=0.6924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SPY     | acc=0.6806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.SPX    | acc=0.6920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.VIX    | acc=0.7347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EUR=    | acc=0.6766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XAU=    | acc=0.7038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GDX     | acc=0.6806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IN-SAMPLE | GLD     | acc=0.6936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EFD752-EF80-9A4E-811B-2B8FB4AA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708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TF </a:t>
            </a:r>
            <a:r>
              <a:rPr lang="en-US" dirty="0" err="1">
                <a:solidFill>
                  <a:schemeClr val="accent1"/>
                </a:solidFill>
              </a:rPr>
              <a:t>Keras</a:t>
            </a:r>
            <a:r>
              <a:rPr lang="en-US" dirty="0">
                <a:solidFill>
                  <a:schemeClr val="accent1"/>
                </a:solidFill>
              </a:rPr>
              <a:t> DNN In-Sample Accuracy</a:t>
            </a:r>
          </a:p>
        </p:txBody>
      </p:sp>
    </p:spTree>
    <p:extLst>
      <p:ext uri="{BB962C8B-B14F-4D97-AF65-F5344CB8AC3E}">
        <p14:creationId xmlns:p14="http://schemas.microsoft.com/office/powerpoint/2010/main" val="36868686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33B11-35BE-D741-AF35-295545C0BD0F}"/>
              </a:ext>
            </a:extLst>
          </p:cNvPr>
          <p:cNvSpPr txBox="1"/>
          <p:nvPr/>
        </p:nvSpPr>
        <p:spPr>
          <a:xfrm>
            <a:off x="442263" y="708303"/>
            <a:ext cx="11197883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split = </a:t>
            </a:r>
            <a:r>
              <a:rPr lang="en-US" sz="2400" b="1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(df) *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0.85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[:split].copy()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mu, std = train[cols].mean(), train[cols].std()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train[cols] = (train[cols] - mu) / std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(train[cols].values, train[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test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[split:].copy() 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test[cols] = (test[cols] - mu) / std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(test[cols].values)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(test[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'OUT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-OF-SAMPLE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{ric: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0961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2268A-CE40-8740-AA0C-ECC7E7BD7494}"/>
              </a:ext>
            </a:extLst>
          </p:cNvPr>
          <p:cNvSpPr txBox="1"/>
          <p:nvPr/>
        </p:nvSpPr>
        <p:spPr>
          <a:xfrm>
            <a:off x="602566" y="799070"/>
            <a:ext cx="10986867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model_mlp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MLPClassifier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hidden_layer_sizes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max_iter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early_stopping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validation_fraction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49634-C147-4248-9203-60DC503FC556}"/>
              </a:ext>
            </a:extLst>
          </p:cNvPr>
          <p:cNvSpPr txBox="1"/>
          <p:nvPr/>
        </p:nvSpPr>
        <p:spPr>
          <a:xfrm>
            <a:off x="602565" y="3288942"/>
            <a:ext cx="1098686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model_mlp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49878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105025" y="1126628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AAPL.O  | acc=0.4432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MSFT.O  | acc=0.4595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INTC.O  | acc=0.5000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AMZN.O  | acc=0.5270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GS.N    | acc=0.4838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SPY     | acc=0.4811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.SPX    | acc=0.5027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.VIX    | acc=0.5676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EUR=    | acc=0.4649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XAU=    | acc=0.5514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GDX     | acc=0.5162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GLD     | acc=0.4946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2C78B-C5B7-2945-9B29-D49DB6DFAF7B}"/>
              </a:ext>
            </a:extLst>
          </p:cNvPr>
          <p:cNvSpPr txBox="1"/>
          <p:nvPr/>
        </p:nvSpPr>
        <p:spPr>
          <a:xfrm>
            <a:off x="879012" y="468393"/>
            <a:ext cx="109868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model_mlp</a:t>
            </a:r>
            <a:r>
              <a:rPr lang="en-US" sz="2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8383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CB0D8-8223-FD43-98E7-07E8FD517E8E}"/>
              </a:ext>
            </a:extLst>
          </p:cNvPr>
          <p:cNvSpPr txBox="1"/>
          <p:nvPr/>
        </p:nvSpPr>
        <p:spPr>
          <a:xfrm>
            <a:off x="532471" y="335845"/>
            <a:ext cx="11226016" cy="618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sklearn.ensemble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BaggingClassifier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base_estimator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MLPClassifier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hidden_layer_sizes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=[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max_iter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early_stopping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validation_fraction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shuffle=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model_bag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BaggingClassifier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base_estimator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base_estimator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n_estimators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35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max_samples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0.25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max_features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bootstrap=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bootstrap_features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n_jobs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8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8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94166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55FE28-BC9D-CB4C-BDF1-9C9CF3FBA3EC}"/>
              </a:ext>
            </a:extLst>
          </p:cNvPr>
          <p:cNvSpPr txBox="1"/>
          <p:nvPr/>
        </p:nvSpPr>
        <p:spPr>
          <a:xfrm>
            <a:off x="2105025" y="1070964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AAPL.O  | acc=0.5000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MSFT.O  | acc=0.5703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INTC.O  | acc=0.5054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AMZN.O  | acc=0.5270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GS.N    | acc=0.5135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SPY     | acc=0.5568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.SPX    | acc=0.5514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.VIX    | acc=0.5432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EUR=    | acc=0.5054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XAU=    | acc=0.5351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GDX     | acc=0.5054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GLD     | acc=0.5189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C7F44-6135-FC48-B250-8F0A802F512C}"/>
              </a:ext>
            </a:extLst>
          </p:cNvPr>
          <p:cNvSpPr txBox="1"/>
          <p:nvPr/>
        </p:nvSpPr>
        <p:spPr>
          <a:xfrm>
            <a:off x="710802" y="299116"/>
            <a:ext cx="1122601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model_bag</a:t>
            </a:r>
            <a:r>
              <a:rPr lang="en-US" sz="28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96025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>
            <a:normAutofit/>
          </a:bodyPr>
          <a:lstStyle/>
          <a:p>
            <a:pPr indent="-411480"/>
            <a:r>
              <a:rPr lang="en-US" dirty="0">
                <a:solidFill>
                  <a:srgbClr val="C00000"/>
                </a:solidFill>
              </a:rPr>
              <a:t>Market Prediction Intraday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9289"/>
            <a:ext cx="11222181" cy="5462955"/>
          </a:xfrm>
        </p:spPr>
        <p:txBody>
          <a:bodyPr>
            <a:normAutofit/>
          </a:bodyPr>
          <a:lstStyle/>
          <a:p>
            <a:r>
              <a:rPr lang="en-US" sz="4000" dirty="0"/>
              <a:t>Weakly efficient on an end-of-day basis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Weakly inefficient intraday</a:t>
            </a:r>
          </a:p>
          <a:p>
            <a:pPr lvl="1"/>
            <a:r>
              <a:rPr lang="en-US" sz="4000" dirty="0">
                <a:solidFill>
                  <a:srgbClr val="C00000"/>
                </a:solidFill>
              </a:rPr>
              <a:t>Intraday Data</a:t>
            </a:r>
          </a:p>
          <a:p>
            <a:pPr lvl="1"/>
            <a:r>
              <a:rPr lang="en-US" sz="4000" dirty="0">
                <a:solidFill>
                  <a:srgbClr val="C00000"/>
                </a:solidFill>
              </a:rPr>
              <a:t>hourly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3803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48690"/>
            <a:ext cx="11493334" cy="4752109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Econometric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Return Predictability and the Efficient Markets Hypothesis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Robust Tests and Tests of Nonlinear Predictability of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Empirical Market Microstructure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Event Study Analysis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Portfolio Choice and Testing the Capital Asset Pricing Model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Multifactor Pricing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391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AE5B2-F297-6D44-A224-6CC14C44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0944"/>
            <a:ext cx="10820400" cy="405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6361A-2084-D14B-A212-DA450BEDD179}"/>
              </a:ext>
            </a:extLst>
          </p:cNvPr>
          <p:cNvSpPr txBox="1"/>
          <p:nvPr/>
        </p:nvSpPr>
        <p:spPr>
          <a:xfrm>
            <a:off x="308204" y="1101738"/>
            <a:ext cx="11674549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aiif_eikon_id_data.csv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2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.</a:t>
            </a:r>
            <a:r>
              <a:rPr lang="en-US" sz="2200" b="1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2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data.tail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3FC32E-B49A-C847-AC2C-E171D781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>
            <a:normAutofit/>
          </a:bodyPr>
          <a:lstStyle/>
          <a:p>
            <a:pPr indent="-411480"/>
            <a:r>
              <a:rPr lang="en-US" dirty="0">
                <a:solidFill>
                  <a:srgbClr val="C00000"/>
                </a:solidFill>
              </a:rPr>
              <a:t>Intraday Data</a:t>
            </a:r>
          </a:p>
        </p:txBody>
      </p:sp>
    </p:spTree>
    <p:extLst>
      <p:ext uri="{BB962C8B-B14F-4D97-AF65-F5344CB8AC3E}">
        <p14:creationId xmlns:p14="http://schemas.microsoft.com/office/powerpoint/2010/main" val="28754549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9B586-874B-2148-9D43-2C06C9D827DB}"/>
              </a:ext>
            </a:extLst>
          </p:cNvPr>
          <p:cNvSpPr txBox="1"/>
          <p:nvPr/>
        </p:nvSpPr>
        <p:spPr>
          <a:xfrm>
            <a:off x="595423" y="802781"/>
            <a:ext cx="1116418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lags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{}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df, cols</a:t>
            </a:r>
          </a:p>
        </p:txBody>
      </p:sp>
    </p:spTree>
    <p:extLst>
      <p:ext uri="{BB962C8B-B14F-4D97-AF65-F5344CB8AC3E}">
        <p14:creationId xmlns:p14="http://schemas.microsoft.com/office/powerpoint/2010/main" val="24536310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1929826" y="1289275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AAPL.O  | acc=0.5420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MSFT.O  | acc=0.4930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INTC.O  | acc=0.5549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AMZN.O  | acc=0.4709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GS.N    | acc=0.5184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SPY     | acc=0.4860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.SPX    | acc=0.5019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.VIX    | acc=0.4885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EUR=    | acc=0.5130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XAU=    | acc=0.4824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GDX     | acc=0.4765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GLD     | acc=0.5455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7BC77-88E9-A14A-A699-A0C97C20CA09}"/>
              </a:ext>
            </a:extLst>
          </p:cNvPr>
          <p:cNvSpPr txBox="1"/>
          <p:nvPr/>
        </p:nvSpPr>
        <p:spPr>
          <a:xfrm>
            <a:off x="722874" y="754762"/>
            <a:ext cx="111429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model_mlp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34947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CD3C4-F654-D14B-9986-225947983964}"/>
              </a:ext>
            </a:extLst>
          </p:cNvPr>
          <p:cNvSpPr txBox="1"/>
          <p:nvPr/>
        </p:nvSpPr>
        <p:spPr>
          <a:xfrm>
            <a:off x="1028139" y="748996"/>
            <a:ext cx="97582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train_test_model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model_bag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AB3BD-23D0-7E45-B63B-CA3D5F163EEC}"/>
              </a:ext>
            </a:extLst>
          </p:cNvPr>
          <p:cNvSpPr txBox="1"/>
          <p:nvPr/>
        </p:nvSpPr>
        <p:spPr>
          <a:xfrm>
            <a:off x="2154504" y="1265127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AAPL.O  | acc=0.5660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MSFT.O  | acc=0.5551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INTC.O  | acc=0.5072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AMZN.O  | acc=0.4830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GS.N    | acc=0.5020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SPY     | acc=0.4680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.SPX    | acc=0.4677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.VIX    | acc=0.5161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EUR=    | acc=0.5242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XAU=    | acc=0.5229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GDX     | acc=0.5107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OUT-OF-SAMPLE | GLD     | acc=0.5475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168503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8E636-89A9-EBA8-AE42-2C73D4F96F1B}"/>
              </a:ext>
            </a:extLst>
          </p:cNvPr>
          <p:cNvSpPr txBox="1"/>
          <p:nvPr/>
        </p:nvSpPr>
        <p:spPr>
          <a:xfrm>
            <a:off x="9227715" y="1750632"/>
            <a:ext cx="2412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AI in Finance </a:t>
            </a:r>
          </a:p>
        </p:txBody>
      </p:sp>
    </p:spTree>
    <p:extLst>
      <p:ext uri="{BB962C8B-B14F-4D97-AF65-F5344CB8AC3E}">
        <p14:creationId xmlns:p14="http://schemas.microsoft.com/office/powerpoint/2010/main" val="3846072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704108"/>
            <a:ext cx="11493334" cy="4696691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Present Value Relations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Intertemporal Equilibrium Pricing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Volatility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Continuous Time Processes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Yield Curve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Risk Management and Tail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875B0-2CEA-D84C-A89A-C9AC6EEB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</p:spTree>
    <p:extLst>
      <p:ext uri="{BB962C8B-B14F-4D97-AF65-F5344CB8AC3E}">
        <p14:creationId xmlns:p14="http://schemas.microsoft.com/office/powerpoint/2010/main" val="25224115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DE487-1B4E-6E7C-61EC-DBF6151979BB}"/>
              </a:ext>
            </a:extLst>
          </p:cNvPr>
          <p:cNvSpPr txBox="1"/>
          <p:nvPr/>
        </p:nvSpPr>
        <p:spPr>
          <a:xfrm>
            <a:off x="7957537" y="1750632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Data Driven Finance</a:t>
            </a:r>
          </a:p>
        </p:txBody>
      </p:sp>
    </p:spTree>
    <p:extLst>
      <p:ext uri="{BB962C8B-B14F-4D97-AF65-F5344CB8AC3E}">
        <p14:creationId xmlns:p14="http://schemas.microsoft.com/office/powerpoint/2010/main" val="21800920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D5DE8-FB08-FFF9-490C-4769888E9EDF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167F0-3721-DF47-BB21-64BFA1F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15" y="662844"/>
            <a:ext cx="10632757" cy="58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EBBC-766E-D548-ADA7-1AD71B4C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5" y="620264"/>
            <a:ext cx="10859678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804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8967-8DCA-1E4B-A032-552FD0B0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9" y="645199"/>
            <a:ext cx="10843647" cy="59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39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C50D5-2C79-1344-9758-9163A868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75" y="613238"/>
            <a:ext cx="10698037" cy="5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904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8087-2521-AF4C-9462-31B089E6E24B}"/>
              </a:ext>
            </a:extLst>
          </p:cNvPr>
          <p:cNvSpPr txBox="1"/>
          <p:nvPr/>
        </p:nvSpPr>
        <p:spPr>
          <a:xfrm>
            <a:off x="211611" y="909237"/>
            <a:ext cx="10217687" cy="535531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 Function to create 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Keras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DNN model.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Parameters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==========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hl: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layers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hu: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units (per layer)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2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rmsprop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B6B94-5AAA-8F40-8F93-E0550858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65" y="886963"/>
            <a:ext cx="5503431" cy="29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20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F9078-B219-4446-8305-0FFCD161F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66" y="613996"/>
            <a:ext cx="10834255" cy="59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47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C719C-0270-8F44-9AF7-69CD7E10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8" y="661037"/>
            <a:ext cx="10640291" cy="58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75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AA06D-6217-AB73-55E4-F9D4103FF12A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Efficient Markets</a:t>
            </a:r>
          </a:p>
        </p:txBody>
      </p:sp>
    </p:spTree>
    <p:extLst>
      <p:ext uri="{BB962C8B-B14F-4D97-AF65-F5344CB8AC3E}">
        <p14:creationId xmlns:p14="http://schemas.microsoft.com/office/powerpoint/2010/main" val="150428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310069"/>
            <a:ext cx="11493334" cy="529243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financial markets are weak-form informationally efficient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the capital asset pricing model (CAPM) or arbitrage pricing theory (APT) represent superior models for the determination of returns on risky assets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Measuring and forecasting the volatility of bond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Explaining the determinants of bond credit ratings used by the ratings agencies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Modelling long-term relationships between prices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3820777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CF3DF-4A33-004D-906D-B4A5DADAE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96" y="723804"/>
            <a:ext cx="9490195" cy="5724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571BC4-BB5C-453C-B16C-CCCC1D937754}"/>
              </a:ext>
            </a:extLst>
          </p:cNvPr>
          <p:cNvSpPr txBox="1"/>
          <p:nvPr/>
        </p:nvSpPr>
        <p:spPr>
          <a:xfrm>
            <a:off x="7250247" y="1897590"/>
            <a:ext cx="4370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Market Prediction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Based on Returns Data</a:t>
            </a:r>
          </a:p>
        </p:txBody>
      </p:sp>
    </p:spTree>
    <p:extLst>
      <p:ext uri="{BB962C8B-B14F-4D97-AF65-F5344CB8AC3E}">
        <p14:creationId xmlns:p14="http://schemas.microsoft.com/office/powerpoint/2010/main" val="8066480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D1B7C-9521-164A-8787-F32280C1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167" y="770272"/>
            <a:ext cx="9352654" cy="5718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F24A4-98EF-1DA3-191D-9BF1AEBA2C15}"/>
              </a:ext>
            </a:extLst>
          </p:cNvPr>
          <p:cNvSpPr txBox="1"/>
          <p:nvPr/>
        </p:nvSpPr>
        <p:spPr>
          <a:xfrm>
            <a:off x="7462518" y="1358747"/>
            <a:ext cx="4370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Market Prediction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with More Features</a:t>
            </a:r>
          </a:p>
        </p:txBody>
      </p:sp>
    </p:spTree>
    <p:extLst>
      <p:ext uri="{BB962C8B-B14F-4D97-AF65-F5344CB8AC3E}">
        <p14:creationId xmlns:p14="http://schemas.microsoft.com/office/powerpoint/2010/main" val="353186949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BED0A-0DCC-1843-B7E0-34419F1D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876" y="683164"/>
            <a:ext cx="9479236" cy="5801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41BB4-2828-4BFA-3CC5-0022D93F92A5}"/>
              </a:ext>
            </a:extLst>
          </p:cNvPr>
          <p:cNvSpPr txBox="1"/>
          <p:nvPr/>
        </p:nvSpPr>
        <p:spPr>
          <a:xfrm>
            <a:off x="6645729" y="1358747"/>
            <a:ext cx="5187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Market Prediction Intraday</a:t>
            </a:r>
          </a:p>
        </p:txBody>
      </p:sp>
    </p:spTree>
    <p:extLst>
      <p:ext uri="{BB962C8B-B14F-4D97-AF65-F5344CB8AC3E}">
        <p14:creationId xmlns:p14="http://schemas.microsoft.com/office/powerpoint/2010/main" val="38594043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979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4897"/>
            <a:ext cx="11222181" cy="5354663"/>
          </a:xfrm>
        </p:spPr>
        <p:txBody>
          <a:bodyPr>
            <a:normAutofit fontScale="400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Cross-validation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AI-First Finance 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Efficient Markets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Market Prediction Based on Returns Data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Market Prediction with More Features</a:t>
            </a:r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285659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Brooks (2019), Introductory Econometrics for Finance, 4th Edition,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Oliver Linton (2019), Financial Econometrics: Models and Methods,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Tom Mitchell (1997), Machine Learning, McGraw-Hill.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Max </a:t>
            </a:r>
            <a:r>
              <a:rPr lang="en-US" sz="2400" b="0" dirty="0" err="1"/>
              <a:t>Tegmark</a:t>
            </a:r>
            <a:r>
              <a:rPr lang="en-US" sz="2400" b="0" dirty="0"/>
              <a:t> (2017), Life 3.0: Being human in the age of artificial intelligence. Vintage.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Ajay Agrawal, Joshua </a:t>
            </a:r>
            <a:r>
              <a:rPr lang="en-US" sz="2400" b="0" dirty="0" err="1"/>
              <a:t>Gans</a:t>
            </a:r>
            <a:r>
              <a:rPr lang="en-US" sz="2400" b="0" dirty="0"/>
              <a:t>, and </a:t>
            </a:r>
            <a:r>
              <a:rPr lang="en-US" sz="2400" b="0" dirty="0" err="1"/>
              <a:t>Avi</a:t>
            </a:r>
            <a:r>
              <a:rPr lang="en-US" sz="2400" b="0" dirty="0"/>
              <a:t> Goldfarb (2018). Prediction machines: the simple economics of artificial intelligence. Harvard Business Press.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Eugene F. </a:t>
            </a:r>
            <a:r>
              <a:rPr lang="en-US" sz="2400" b="0" dirty="0" err="1"/>
              <a:t>Fama</a:t>
            </a:r>
            <a:r>
              <a:rPr lang="en-US" sz="2400" b="0" dirty="0"/>
              <a:t> (1995), "Random walks in stock market prices." Financial Analysts Journal 51, no. 1, 75-80.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Ruey</a:t>
            </a:r>
            <a:r>
              <a:rPr lang="en-US" sz="2400" b="0" dirty="0"/>
              <a:t> S. </a:t>
            </a:r>
            <a:r>
              <a:rPr lang="en-US" sz="2400" b="0" dirty="0" err="1"/>
              <a:t>Tsay</a:t>
            </a:r>
            <a:r>
              <a:rPr lang="en-US" sz="2400" b="0" dirty="0"/>
              <a:t> (2005), Analysis of financial time series,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(2023),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559858"/>
            <a:ext cx="11493334" cy="500592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Determining the optimal hedge ratio for a spot position in oil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technical trading rules to determine which makes the most money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the hypothesis that earnings or dividend announcements have no effect on stock prices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whether spot or futures markets react more rapidly to news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Forecasting the correlation between the stock indices of two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BFB3C2-FE26-B844-A14E-5600D9C5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</p:spTree>
    <p:extLst>
      <p:ext uri="{BB962C8B-B14F-4D97-AF65-F5344CB8AC3E}">
        <p14:creationId xmlns:p14="http://schemas.microsoft.com/office/powerpoint/2010/main" val="164108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ML and DL methods </a:t>
            </a:r>
            <a:r>
              <a:rPr lang="en-US" sz="3600" dirty="0"/>
              <a:t>are able to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discover statistical inefficiencies </a:t>
            </a:r>
            <a:r>
              <a:rPr lang="en-US" sz="3600" dirty="0"/>
              <a:t>and even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economic inefficiencies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/>
              <a:t>that are not discoverable by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traditional econometric methods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such as multivariate OLS regression.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9695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48948"/>
          </a:xfrm>
        </p:spPr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78587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4239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</p:spPr>
            <p:txBody>
              <a:bodyPr>
                <a:normAutofit/>
              </a:bodyPr>
              <a:lstStyle/>
              <a:p>
                <a:pPr marL="320040" indent="-320040"/>
                <a:r>
                  <a:rPr lang="en-US" sz="3600" dirty="0"/>
                  <a:t>One of the major tools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financial econometrics </a:t>
                </a:r>
                <a:r>
                  <a:rPr lang="en-US" sz="3600" dirty="0"/>
                  <a:t>is </a:t>
                </a:r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, in both its univariate and multivariate forms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200" i="1" baseline="-25000" dirty="0">
                  <a:latin typeface="Cambria Math" panose="02040503050406030204" pitchFamily="18" charset="0"/>
                </a:endParaRP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dirty="0"/>
              </a:p>
              <a:p>
                <a:pPr marL="320040" indent="-320040"/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 is also a central tool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statistical learning </a:t>
                </a:r>
                <a:r>
                  <a:rPr lang="en-US" sz="3600" dirty="0"/>
                  <a:t>in general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  <a:blipFill>
                <a:blip r:embed="rId2"/>
                <a:stretch>
                  <a:fillRect l="-1584" t="-2073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2616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2023/09/12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2023/09/19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3AAD-D162-E940-961F-946001F9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CAPM and APT</a:t>
            </a:r>
            <a:br>
              <a:rPr lang="en-US" dirty="0"/>
            </a:br>
            <a:r>
              <a:rPr lang="en-US" dirty="0"/>
              <a:t>OLS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EA9F-26BB-C84F-82D0-8D3408DC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84117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Both 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relate the </a:t>
            </a:r>
            <a:r>
              <a:rPr lang="en-US" sz="3600" dirty="0">
                <a:solidFill>
                  <a:schemeClr val="accent1"/>
                </a:solidFill>
              </a:rPr>
              <a:t>output variables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with the relevant </a:t>
            </a:r>
            <a:r>
              <a:rPr lang="en-US" sz="3600" dirty="0">
                <a:solidFill>
                  <a:schemeClr val="accent1"/>
                </a:solidFill>
              </a:rPr>
              <a:t>input factors </a:t>
            </a:r>
            <a:r>
              <a:rPr lang="en-US" sz="3600" dirty="0"/>
              <a:t>in </a:t>
            </a:r>
            <a:r>
              <a:rPr lang="en-US" sz="3600" dirty="0">
                <a:solidFill>
                  <a:schemeClr val="accent1"/>
                </a:solidFill>
              </a:rPr>
              <a:t>linear</a:t>
            </a:r>
            <a:r>
              <a:rPr lang="en-US" sz="3600" dirty="0"/>
              <a:t> fashion. </a:t>
            </a:r>
          </a:p>
          <a:p>
            <a:r>
              <a:rPr lang="en-US" sz="3600" dirty="0"/>
              <a:t>From an econometric point of view, </a:t>
            </a:r>
            <a:br>
              <a:rPr lang="en-US" sz="3600" dirty="0"/>
            </a:br>
            <a:r>
              <a:rPr lang="en-US" sz="3600" dirty="0"/>
              <a:t>both models are implemented based on </a:t>
            </a:r>
            <a:br>
              <a:rPr lang="en-US" sz="3600" dirty="0"/>
            </a:br>
            <a:r>
              <a:rPr lang="en-US" sz="3600" dirty="0"/>
              <a:t>linear </a:t>
            </a:r>
            <a:r>
              <a:rPr lang="en-US" sz="3600" dirty="0">
                <a:solidFill>
                  <a:srgbClr val="C00000"/>
                </a:solidFill>
              </a:rPr>
              <a:t>ordinary least-squares (OLS) regression</a:t>
            </a:r>
            <a:r>
              <a:rPr lang="en-US" sz="3600" dirty="0"/>
              <a:t>.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: univariate linear OLS regression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: multivariate 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9A7C-8E44-2743-BBE2-E24EBB06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B30CC-A3BB-EF40-8F1E-8D12DE0EBF2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96019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33697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8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Learning</a:t>
            </a:r>
          </a:p>
          <a:p>
            <a:pPr indent="-411480"/>
            <a:r>
              <a:rPr lang="en-US" sz="4400" dirty="0"/>
              <a:t>Evaluation</a:t>
            </a:r>
          </a:p>
          <a:p>
            <a:pPr indent="-411480"/>
            <a:r>
              <a:rPr lang="en-US" sz="4400" dirty="0"/>
              <a:t>Bias and variance</a:t>
            </a:r>
          </a:p>
          <a:p>
            <a:pPr indent="-411480"/>
            <a:r>
              <a:rPr lang="en-US" sz="4400" dirty="0"/>
              <a:t>Cross-validation</a:t>
            </a:r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204159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  2023/11/07   Financial Econometrics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10   2023/11/14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2023/11/21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Learning</a:t>
            </a:r>
          </a:p>
          <a:p>
            <a:pPr marL="320040" indent="-320040"/>
            <a:r>
              <a:rPr lang="en-US" sz="3600" dirty="0"/>
              <a:t>Data: Features, Labels</a:t>
            </a:r>
          </a:p>
          <a:p>
            <a:pPr marL="320040" indent="-320040"/>
            <a:r>
              <a:rPr lang="en-US" sz="3600" dirty="0"/>
              <a:t>Success (Loss Function): MSE</a:t>
            </a:r>
          </a:p>
          <a:p>
            <a:pPr marL="320040" indent="-320040"/>
            <a:r>
              <a:rPr lang="en-US" sz="3600" dirty="0"/>
              <a:t>Capacity (Model Fit)</a:t>
            </a:r>
          </a:p>
          <a:p>
            <a:pPr marL="320040" indent="-320040"/>
            <a:r>
              <a:rPr lang="en-US" sz="3600" dirty="0"/>
              <a:t>Evaluation</a:t>
            </a:r>
          </a:p>
          <a:p>
            <a:pPr marL="320040" indent="-320040"/>
            <a:r>
              <a:rPr lang="en-US" sz="3600" dirty="0"/>
              <a:t>Bias and variance</a:t>
            </a:r>
          </a:p>
          <a:p>
            <a:pPr marL="320040" indent="-320040"/>
            <a:r>
              <a:rPr lang="en-US" sz="3600" dirty="0"/>
              <a:t>Cross-validation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4920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(Mitchell, 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A computer program is said </a:t>
            </a:r>
            <a:br>
              <a:rPr lang="en-US" sz="3600" dirty="0"/>
            </a:br>
            <a:r>
              <a:rPr lang="en-US" sz="3600" dirty="0"/>
              <a:t>to </a:t>
            </a:r>
            <a:r>
              <a:rPr lang="en-US" sz="3600" dirty="0">
                <a:solidFill>
                  <a:srgbClr val="C00000"/>
                </a:solidFill>
              </a:rPr>
              <a:t>learn</a:t>
            </a:r>
            <a:r>
              <a:rPr lang="en-US" sz="3600" dirty="0"/>
              <a:t> from </a:t>
            </a:r>
            <a:r>
              <a:rPr lang="en-US" sz="3600" dirty="0">
                <a:solidFill>
                  <a:srgbClr val="C00000"/>
                </a:solidFill>
              </a:rPr>
              <a:t>experience 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with respect to some class of tasks T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performance measure P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if its performance at tasks in T, </a:t>
            </a:r>
            <a:br>
              <a:rPr lang="en-US" sz="3600" dirty="0"/>
            </a:br>
            <a:r>
              <a:rPr lang="en-US" sz="3600" dirty="0"/>
              <a:t>as measured by P, </a:t>
            </a:r>
            <a:br>
              <a:rPr lang="en-US" sz="3600" dirty="0"/>
            </a:br>
            <a:r>
              <a:rPr lang="en-US" sz="3600" dirty="0"/>
              <a:t>improves with experience 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1049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2023/12/05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2023/12/12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2023/12/19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 2024/01/02  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 2024/01/09   Self-study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measure of success for estimation problems</a:t>
            </a:r>
          </a:p>
          <a:p>
            <a:pPr marL="777240" lvl="1" indent="-320040"/>
            <a:r>
              <a:rPr lang="en-US" sz="3600" dirty="0"/>
              <a:t>mean-squared error (MSE)</a:t>
            </a:r>
          </a:p>
          <a:p>
            <a:pPr marL="320040" indent="-320040"/>
            <a:r>
              <a:rPr lang="en-US" sz="3600" dirty="0"/>
              <a:t>Classification problems</a:t>
            </a:r>
          </a:p>
          <a:p>
            <a:pPr marL="777240" lvl="1" indent="-320040"/>
            <a:r>
              <a:rPr lang="en-US" sz="3600" dirty="0"/>
              <a:t>accuracy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52776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AI-First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172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6" y="73352"/>
            <a:ext cx="11213432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7" y="2188623"/>
            <a:ext cx="11073245" cy="38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645"/>
            <a:ext cx="11222181" cy="104502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6675"/>
            <a:ext cx="11222181" cy="5392886"/>
          </a:xfrm>
        </p:spPr>
        <p:txBody>
          <a:bodyPr>
            <a:normAutofit fontScale="250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Cross-validation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AI-First Finance 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Efficient Markets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Market Prediction Based on Returns Data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Market Prediction with More Features</a:t>
            </a:r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82427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EUR/USD exchange rate as time series </a:t>
            </a:r>
            <a:br>
              <a:rPr lang="en-US" dirty="0"/>
            </a:br>
            <a:r>
              <a:rPr lang="en-US" dirty="0"/>
              <a:t>(monthly)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D1463A-6E77-8A4C-8B65-5C9BB2801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984" y="1614488"/>
            <a:ext cx="7464045" cy="4738687"/>
          </a:xfrm>
        </p:spPr>
      </p:pic>
    </p:spTree>
    <p:extLst>
      <p:ext uri="{BB962C8B-B14F-4D97-AF65-F5344CB8AC3E}">
        <p14:creationId xmlns:p14="http://schemas.microsoft.com/office/powerpoint/2010/main" val="2114296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C1A1B-6894-974E-985D-3DF293C84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740" y="1614488"/>
            <a:ext cx="7574533" cy="4738687"/>
          </a:xfrm>
        </p:spPr>
      </p:pic>
    </p:spTree>
    <p:extLst>
      <p:ext uri="{BB962C8B-B14F-4D97-AF65-F5344CB8AC3E}">
        <p14:creationId xmlns:p14="http://schemas.microsoft.com/office/powerpoint/2010/main" val="575225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and cubic regression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04935-375E-894A-91B4-3CC38FC8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863645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neural network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2AB4F-9882-B547-8AF8-AA1AE174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42175763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against number of training epochs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B85BF-963C-E549-A9A7-337F144F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15281"/>
            <a:ext cx="7975600" cy="4737100"/>
          </a:xfrm>
        </p:spPr>
      </p:pic>
    </p:spTree>
    <p:extLst>
      <p:ext uri="{BB962C8B-B14F-4D97-AF65-F5344CB8AC3E}">
        <p14:creationId xmlns:p14="http://schemas.microsoft.com/office/powerpoint/2010/main" val="29248928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Regression lines for different highest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39D92-E402-9348-97F2-438E19C82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4419468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DNN approximation </a:t>
            </a:r>
            <a:br>
              <a:rPr lang="en-US" dirty="0"/>
            </a:br>
            <a:r>
              <a:rPr lang="en-US" dirty="0"/>
              <a:t>(higher capacity)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2D4E1-6BC9-1C46-BA4C-7E0BCEE0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2827573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E3CB19-C161-A146-A777-AAED23C4E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503" y="1614488"/>
            <a:ext cx="6145007" cy="4738687"/>
          </a:xfrm>
        </p:spPr>
      </p:pic>
    </p:spTree>
    <p:extLst>
      <p:ext uri="{BB962C8B-B14F-4D97-AF65-F5344CB8AC3E}">
        <p14:creationId xmlns:p14="http://schemas.microsoft.com/office/powerpoint/2010/main" val="123311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3320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DNN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711F9-BCC9-6D49-A533-D41FDDBA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835" y="1614488"/>
            <a:ext cx="6216342" cy="4738687"/>
          </a:xfrm>
        </p:spPr>
      </p:pic>
    </p:spTree>
    <p:extLst>
      <p:ext uri="{BB962C8B-B14F-4D97-AF65-F5344CB8AC3E}">
        <p14:creationId xmlns:p14="http://schemas.microsoft.com/office/powerpoint/2010/main" val="3661325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for DNN model </a:t>
            </a:r>
            <a:br>
              <a:rPr lang="en-US" dirty="0"/>
            </a:br>
            <a:r>
              <a:rPr lang="en-US" dirty="0"/>
              <a:t>on the training and validation data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6A919-72A0-AB44-B807-5DD62DF8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34331"/>
            <a:ext cx="7975600" cy="4699000"/>
          </a:xfrm>
        </p:spPr>
      </p:pic>
    </p:spTree>
    <p:extLst>
      <p:ext uri="{BB962C8B-B14F-4D97-AF65-F5344CB8AC3E}">
        <p14:creationId xmlns:p14="http://schemas.microsoft.com/office/powerpoint/2010/main" val="78276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Test data and predictions </a:t>
            </a:r>
            <a:br>
              <a:rPr lang="en-US" dirty="0"/>
            </a:br>
            <a:r>
              <a:rPr lang="en-US" dirty="0"/>
              <a:t>from OLS regression and the DNN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A64E7-1849-DD4A-87B6-AA5975304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56" y="1723231"/>
            <a:ext cx="7835900" cy="4521200"/>
          </a:xfrm>
        </p:spPr>
      </p:pic>
    </p:spTree>
    <p:extLst>
      <p:ext uri="{BB962C8B-B14F-4D97-AF65-F5344CB8AC3E}">
        <p14:creationId xmlns:p14="http://schemas.microsoft.com/office/powerpoint/2010/main" val="19459612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bias and high variance OLS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D979B4-5F6C-D944-92BC-8F055E312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16881"/>
            <a:ext cx="7658100" cy="4533900"/>
          </a:xfrm>
        </p:spPr>
      </p:pic>
    </p:spTree>
    <p:extLst>
      <p:ext uri="{BB962C8B-B14F-4D97-AF65-F5344CB8AC3E}">
        <p14:creationId xmlns:p14="http://schemas.microsoft.com/office/powerpoint/2010/main" val="2051346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AI-First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820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AI-First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Efficient Markets</a:t>
            </a:r>
          </a:p>
          <a:p>
            <a:pPr indent="-411480"/>
            <a:r>
              <a:rPr lang="en-US" sz="4400" dirty="0"/>
              <a:t>Market Prediction Based on Returns Data</a:t>
            </a:r>
          </a:p>
          <a:p>
            <a:pPr indent="-411480"/>
            <a:r>
              <a:rPr lang="en-US" sz="4400" dirty="0"/>
              <a:t>Market Prediction with More Features</a:t>
            </a:r>
          </a:p>
          <a:p>
            <a:pPr indent="-411480"/>
            <a:r>
              <a:rPr lang="en-US" sz="4400" dirty="0"/>
              <a:t>Market Prediction Intraday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93189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942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Life 3.0: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Being human in the age of artificial 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Max </a:t>
            </a:r>
            <a:r>
              <a:rPr lang="en-US" sz="2400" dirty="0" err="1">
                <a:solidFill>
                  <a:schemeClr val="accent1"/>
                </a:solidFill>
              </a:rPr>
              <a:t>Tegmark</a:t>
            </a:r>
            <a:r>
              <a:rPr lang="en-US" sz="2400" dirty="0">
                <a:solidFill>
                  <a:schemeClr val="accent1"/>
                </a:solidFill>
              </a:rPr>
              <a:t>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169042"/>
            <a:ext cx="11222181" cy="43932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 computation takes </a:t>
            </a:r>
            <a:r>
              <a:rPr lang="en-US" sz="4000" dirty="0">
                <a:solidFill>
                  <a:srgbClr val="C00000"/>
                </a:solidFill>
              </a:rPr>
              <a:t>information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C00000"/>
                </a:solidFill>
              </a:rPr>
              <a:t>transforms</a:t>
            </a:r>
            <a:r>
              <a:rPr lang="en-US" sz="4000" dirty="0"/>
              <a:t> it, implementing what </a:t>
            </a:r>
            <a:r>
              <a:rPr lang="en-US" sz="4000" dirty="0">
                <a:solidFill>
                  <a:srgbClr val="C00000"/>
                </a:solidFill>
              </a:rPr>
              <a:t>mathematicians</a:t>
            </a:r>
            <a:r>
              <a:rPr lang="en-US" sz="4000" dirty="0"/>
              <a:t> call a </a:t>
            </a:r>
            <a:r>
              <a:rPr lang="en-US" sz="4000" dirty="0">
                <a:solidFill>
                  <a:srgbClr val="C00000"/>
                </a:solidFill>
              </a:rPr>
              <a:t>function</a:t>
            </a:r>
            <a:r>
              <a:rPr lang="en-US" sz="4000" dirty="0"/>
              <a:t>....</a:t>
            </a:r>
            <a:br>
              <a:rPr lang="en-US" sz="4000" dirty="0"/>
            </a:br>
            <a:r>
              <a:rPr lang="en-US" sz="4000" dirty="0"/>
              <a:t>If you’re in possession of a </a:t>
            </a:r>
            <a:r>
              <a:rPr lang="en-US" sz="4000" dirty="0">
                <a:solidFill>
                  <a:srgbClr val="C00000"/>
                </a:solidFill>
              </a:rPr>
              <a:t>function</a:t>
            </a:r>
            <a:r>
              <a:rPr lang="en-US" sz="4000" dirty="0"/>
              <a:t> that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inputs</a:t>
            </a:r>
            <a:r>
              <a:rPr lang="en-US" sz="4000" dirty="0"/>
              <a:t> all the world’s </a:t>
            </a:r>
            <a:r>
              <a:rPr lang="en-US" sz="4000" dirty="0">
                <a:solidFill>
                  <a:srgbClr val="C00000"/>
                </a:solidFill>
              </a:rPr>
              <a:t>financial data </a:t>
            </a:r>
            <a:r>
              <a:rPr lang="en-US" sz="4000" dirty="0"/>
              <a:t>and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outputs</a:t>
            </a:r>
            <a:r>
              <a:rPr lang="en-US" sz="4000" dirty="0"/>
              <a:t> the </a:t>
            </a:r>
            <a:r>
              <a:rPr lang="en-US" sz="4000" dirty="0">
                <a:solidFill>
                  <a:srgbClr val="C00000"/>
                </a:solidFill>
              </a:rPr>
              <a:t>best stocks to buy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/>
              <a:t>you’ll soon be extremely rich.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391089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Efficient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9289"/>
            <a:ext cx="11222181" cy="546295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Efficient Market Hypothesis (EMH)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Random Walk Hypothesis (RWH)</a:t>
            </a:r>
          </a:p>
          <a:p>
            <a:r>
              <a:rPr lang="en-US" dirty="0">
                <a:solidFill>
                  <a:srgbClr val="C00000"/>
                </a:solidFill>
              </a:rPr>
              <a:t>Weak form of EMH</a:t>
            </a:r>
          </a:p>
          <a:p>
            <a:pPr lvl="1"/>
            <a:r>
              <a:rPr lang="en-US" dirty="0"/>
              <a:t>The information set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only encompasses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past price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return history</a:t>
            </a:r>
            <a:r>
              <a:rPr lang="en-US" dirty="0"/>
              <a:t> of the market.</a:t>
            </a:r>
          </a:p>
          <a:p>
            <a:r>
              <a:rPr lang="en-US" dirty="0">
                <a:solidFill>
                  <a:srgbClr val="C00000"/>
                </a:solidFill>
              </a:rPr>
              <a:t>Semi-strong form of EMH</a:t>
            </a:r>
          </a:p>
          <a:p>
            <a:pPr lvl="1"/>
            <a:r>
              <a:rPr lang="en-US" dirty="0"/>
              <a:t>The information set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is taken to be all publicly available information, including not only the past price and return history </a:t>
            </a:r>
            <a:br>
              <a:rPr lang="en-US" dirty="0"/>
            </a:br>
            <a:r>
              <a:rPr lang="en-US" dirty="0"/>
              <a:t>but also </a:t>
            </a:r>
            <a:r>
              <a:rPr lang="en-US" dirty="0">
                <a:solidFill>
                  <a:srgbClr val="C00000"/>
                </a:solidFill>
              </a:rPr>
              <a:t>financial reports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news articles</a:t>
            </a:r>
            <a:r>
              <a:rPr lang="en-US" dirty="0"/>
              <a:t>, weather data, and so on.</a:t>
            </a:r>
          </a:p>
          <a:p>
            <a:r>
              <a:rPr lang="en-US" dirty="0">
                <a:solidFill>
                  <a:srgbClr val="C00000"/>
                </a:solidFill>
              </a:rPr>
              <a:t>Strong form of EMH</a:t>
            </a:r>
          </a:p>
          <a:p>
            <a:pPr lvl="1"/>
            <a:r>
              <a:rPr lang="en-US" dirty="0"/>
              <a:t>The information set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includes </a:t>
            </a:r>
            <a:r>
              <a:rPr lang="en-US" dirty="0">
                <a:solidFill>
                  <a:srgbClr val="C00000"/>
                </a:solidFill>
              </a:rPr>
              <a:t>all information available to anyone </a:t>
            </a:r>
            <a:br>
              <a:rPr lang="en-US" dirty="0"/>
            </a:br>
            <a:r>
              <a:rPr lang="en-US" dirty="0"/>
              <a:t>(that is, even private information).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2580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69F09-E469-3C40-A464-A60EB2627B5F}"/>
              </a:ext>
            </a:extLst>
          </p:cNvPr>
          <p:cNvSpPr txBox="1"/>
          <p:nvPr/>
        </p:nvSpPr>
        <p:spPr>
          <a:xfrm>
            <a:off x="337831" y="745743"/>
            <a:ext cx="11581653" cy="52322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plt.style.use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'seaborn'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savefig.dpi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300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font.family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'serif'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pd.set_option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'precision'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np.set_printoptions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(suppress=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precision=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aiif_eikon_eod_data.csv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).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data.iloc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]).plot(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cmap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coolwarm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7407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Normalized time series data (end-of-day)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178855-50CC-104D-8ABC-19881E145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373" y="1238250"/>
            <a:ext cx="8966331" cy="5285894"/>
          </a:xfr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Financial Theories</a:t>
            </a:r>
          </a:p>
          <a:p>
            <a:pPr indent="-411480"/>
            <a:r>
              <a:rPr lang="en-US" sz="4400" dirty="0"/>
              <a:t>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71063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6DC61-69D9-6347-8E46-9716BF9F05B0}"/>
              </a:ext>
            </a:extLst>
          </p:cNvPr>
          <p:cNvSpPr txBox="1"/>
          <p:nvPr/>
        </p:nvSpPr>
        <p:spPr>
          <a:xfrm>
            <a:off x="551686" y="243512"/>
            <a:ext cx="10799658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lags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cols = []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lag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 +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2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'lag_{}'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(lag)</a:t>
            </a:r>
          </a:p>
          <a:p>
            <a:pPr lvl="2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df[col] =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ric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].shift(lag)</a:t>
            </a:r>
          </a:p>
          <a:p>
            <a:pPr lvl="2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cols.append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df, cols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{}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].head(7)</a:t>
            </a:r>
          </a:p>
        </p:txBody>
      </p:sp>
    </p:spTree>
    <p:extLst>
      <p:ext uri="{BB962C8B-B14F-4D97-AF65-F5344CB8AC3E}">
        <p14:creationId xmlns:p14="http://schemas.microsoft.com/office/powerpoint/2010/main" val="21070805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53B67-9162-834C-8CAE-C9FC2EFD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74" y="1366649"/>
            <a:ext cx="10075744" cy="51955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5F72EB-CF07-DF4C-AD29-D602C736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91889"/>
          </a:xfrm>
        </p:spPr>
        <p:txBody>
          <a:bodyPr>
            <a:normAutofit/>
          </a:bodyPr>
          <a:lstStyle/>
          <a:p>
            <a:r>
              <a:rPr lang="en-US" dirty="0"/>
              <a:t>lagged prices</a:t>
            </a:r>
          </a:p>
        </p:txBody>
      </p:sp>
    </p:spTree>
    <p:extLst>
      <p:ext uri="{BB962C8B-B14F-4D97-AF65-F5344CB8AC3E}">
        <p14:creationId xmlns:p14="http://schemas.microsoft.com/office/powerpoint/2010/main" val="2623870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5B04F9-9FCB-5A4F-9277-C99F58D88CFC}"/>
              </a:ext>
            </a:extLst>
          </p:cNvPr>
          <p:cNvSpPr txBox="1"/>
          <p:nvPr/>
        </p:nvSpPr>
        <p:spPr>
          <a:xfrm>
            <a:off x="596733" y="1381450"/>
            <a:ext cx="11097491" cy="375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regs = {}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np.linalg.lstsq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rcond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22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#Return the least-squares solution to a linear matrix equation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regs[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reg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np.stack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267F99"/>
                </a:solidFill>
                <a:effectLst/>
                <a:latin typeface="Courier New" panose="02070309020205020404" pitchFamily="49" charset="0"/>
              </a:rPr>
              <a:t>tuple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regs.values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columns=cols, index=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regd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420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48930-2430-D247-817F-B284542B2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23" y="1470896"/>
            <a:ext cx="6096000" cy="4967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52068-D3AD-344B-8383-48ECEE7633E1}"/>
              </a:ext>
            </a:extLst>
          </p:cNvPr>
          <p:cNvSpPr txBox="1"/>
          <p:nvPr/>
        </p:nvSpPr>
        <p:spPr>
          <a:xfrm>
            <a:off x="687012" y="950942"/>
            <a:ext cx="105905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np.linalg.lstsq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rcond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ECAFE0-F882-2E46-8B64-205A9B41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881075"/>
          </a:xfrm>
        </p:spPr>
        <p:txBody>
          <a:bodyPr>
            <a:normAutofit/>
          </a:bodyPr>
          <a:lstStyle/>
          <a:p>
            <a:r>
              <a:rPr lang="en-US" dirty="0"/>
              <a:t>regression analysis</a:t>
            </a:r>
          </a:p>
        </p:txBody>
      </p:sp>
    </p:spTree>
    <p:extLst>
      <p:ext uri="{BB962C8B-B14F-4D97-AF65-F5344CB8AC3E}">
        <p14:creationId xmlns:p14="http://schemas.microsoft.com/office/powerpoint/2010/main" val="34448457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5830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optimal regression parameters for the lagged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467501-76EC-C84C-BF6A-E65BBD226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596" y="1822313"/>
            <a:ext cx="7538820" cy="473868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0B6EC-D09E-684A-B1A9-9DD0CBD81E56}"/>
              </a:ext>
            </a:extLst>
          </p:cNvPr>
          <p:cNvSpPr txBox="1"/>
          <p:nvPr/>
        </p:nvSpPr>
        <p:spPr>
          <a:xfrm>
            <a:off x="1929826" y="1377572"/>
            <a:ext cx="876296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regd.mean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().plot(kind=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'bar'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4205325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87F45-1500-C849-BC4E-368DF775B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50" y="1443459"/>
            <a:ext cx="9543147" cy="5174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92D68-97C9-BB4C-9C5F-EF50B1D22489}"/>
              </a:ext>
            </a:extLst>
          </p:cNvPr>
          <p:cNvSpPr txBox="1"/>
          <p:nvPr/>
        </p:nvSpPr>
        <p:spPr>
          <a:xfrm>
            <a:off x="1616650" y="981794"/>
            <a:ext cx="906491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D57F78-0C7D-8B41-AD48-464DC133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Correlations between the lagged time series</a:t>
            </a:r>
          </a:p>
        </p:txBody>
      </p:sp>
    </p:spTree>
    <p:extLst>
      <p:ext uri="{BB962C8B-B14F-4D97-AF65-F5344CB8AC3E}">
        <p14:creationId xmlns:p14="http://schemas.microsoft.com/office/powerpoint/2010/main" val="34470483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7EE66-7BE5-EF47-93EA-279C29E6D58F}"/>
              </a:ext>
            </a:extLst>
          </p:cNvPr>
          <p:cNvSpPr txBox="1"/>
          <p:nvPr/>
        </p:nvSpPr>
        <p:spPr>
          <a:xfrm>
            <a:off x="750473" y="605227"/>
            <a:ext cx="10889673" cy="1508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statsmodels.tsa.stattools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adfuller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#Tests for stationarity using the Augmented Dickey-Fuller (ADF) test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adfuller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201AA-26BC-5747-8B3E-5FF949C09B39}"/>
              </a:ext>
            </a:extLst>
          </p:cNvPr>
          <p:cNvSpPr txBox="1"/>
          <p:nvPr/>
        </p:nvSpPr>
        <p:spPr>
          <a:xfrm>
            <a:off x="750473" y="2530963"/>
            <a:ext cx="105548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(-1.9488969577009954,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0.3094193074034718,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0,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2515,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{'1%': -3.4329527780962255,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 '10%': -2.567382133955709,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 '5%': -2.8626898965523724},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8446.683102944744)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0313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Market Prediction Based on Returns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944"/>
            <a:ext cx="11222181" cy="52233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Statistical inefficiencies </a:t>
            </a:r>
          </a:p>
          <a:p>
            <a:pPr lvl="1"/>
            <a:r>
              <a:rPr lang="en-US" sz="3600" dirty="0"/>
              <a:t>are given when a model is able to predict the direction of the future price movement with a certain edge (say, the prediction is correct in 55% or 60% of the cases)</a:t>
            </a:r>
          </a:p>
          <a:p>
            <a:r>
              <a:rPr lang="en-US" sz="3600" dirty="0">
                <a:solidFill>
                  <a:srgbClr val="C00000"/>
                </a:solidFill>
              </a:rPr>
              <a:t>Economic inefficiencies </a:t>
            </a:r>
          </a:p>
          <a:p>
            <a:pPr lvl="1"/>
            <a:r>
              <a:rPr lang="en-US" sz="3600" dirty="0"/>
              <a:t>would only be given if the statistical inefficiencies can be exploited profitably through a trading strategy that takes into account, for example, transaction costs.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233702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137B-F9A9-1B43-BE8B-318D5A86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1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Market Prediction Based on Returns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51F4-23A8-8547-974E-3A5FACEE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9289"/>
            <a:ext cx="11222181" cy="5462955"/>
          </a:xfrm>
        </p:spPr>
        <p:txBody>
          <a:bodyPr>
            <a:normAutofit/>
          </a:bodyPr>
          <a:lstStyle/>
          <a:p>
            <a:r>
              <a:rPr lang="en-US" sz="3600" dirty="0"/>
              <a:t>Create data sets with lagged </a:t>
            </a:r>
            <a:r>
              <a:rPr lang="en-US" sz="3600" dirty="0">
                <a:solidFill>
                  <a:srgbClr val="C00000"/>
                </a:solidFill>
              </a:rPr>
              <a:t>log returns </a:t>
            </a:r>
            <a:r>
              <a:rPr lang="en-US" sz="3600" dirty="0"/>
              <a:t>data</a:t>
            </a:r>
          </a:p>
          <a:p>
            <a:r>
              <a:rPr lang="en-US" sz="3600" dirty="0"/>
              <a:t>The normalized lagged log returns data is also tested for </a:t>
            </a:r>
            <a:r>
              <a:rPr lang="en-US" sz="3600" dirty="0">
                <a:solidFill>
                  <a:srgbClr val="C00000"/>
                </a:solidFill>
              </a:rPr>
              <a:t>stationarity</a:t>
            </a:r>
            <a:r>
              <a:rPr lang="en-US" sz="3600" dirty="0"/>
              <a:t> (given)</a:t>
            </a:r>
          </a:p>
          <a:p>
            <a:r>
              <a:rPr lang="en-US" sz="3600" dirty="0"/>
              <a:t>The features are tested for </a:t>
            </a:r>
            <a:r>
              <a:rPr lang="en-US" sz="3600" dirty="0">
                <a:solidFill>
                  <a:srgbClr val="C00000"/>
                </a:solidFill>
              </a:rPr>
              <a:t>correlation</a:t>
            </a:r>
            <a:r>
              <a:rPr lang="en-US" sz="3600" dirty="0"/>
              <a:t> (not correlated )</a:t>
            </a:r>
          </a:p>
          <a:p>
            <a:r>
              <a:rPr lang="en-US" sz="3600" dirty="0"/>
              <a:t>Time-series-related data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weak form market efficiency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B7B8-B078-D44F-88DE-D79F9C9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B543-B959-F346-B7D5-B335821F99C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0084445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1B070-B858-2E4C-8F43-A6E99A046593}"/>
              </a:ext>
            </a:extLst>
          </p:cNvPr>
          <p:cNvSpPr txBox="1"/>
          <p:nvPr/>
        </p:nvSpPr>
        <p:spPr>
          <a:xfrm>
            <a:off x="1022659" y="172268"/>
            <a:ext cx="1061748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np.log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data.shift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rets.dropna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FC9292-F816-F64D-B18D-CBCE90D75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7" y="1402332"/>
            <a:ext cx="9677400" cy="5199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BC874-FEFE-DF4B-B1B9-16F126AE4448}"/>
              </a:ext>
            </a:extLst>
          </p:cNvPr>
          <p:cNvSpPr txBox="1"/>
          <p:nvPr/>
        </p:nvSpPr>
        <p:spPr>
          <a:xfrm>
            <a:off x="8506954" y="256015"/>
            <a:ext cx="28260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log returns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82759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34790"/>
          </a:xfrm>
        </p:spPr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9895"/>
            <a:ext cx="11222181" cy="518340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discipline at the intersection of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mathematics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C00000"/>
                </a:solidFill>
              </a:rPr>
              <a:t>finance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that applies such methods to </a:t>
            </a:r>
            <a:r>
              <a:rPr lang="en-US" sz="3600" dirty="0">
                <a:solidFill>
                  <a:schemeClr val="accent1"/>
                </a:solidFill>
              </a:rPr>
              <a:t>financial market data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is typically called </a:t>
            </a:r>
            <a:r>
              <a:rPr lang="en-US" sz="3600" dirty="0">
                <a:solidFill>
                  <a:srgbClr val="FF0000"/>
                </a:solidFill>
              </a:rPr>
              <a:t>financial econometrics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049EA5-1272-9649-9EE9-E87950B79AF0}"/>
              </a:ext>
            </a:extLst>
          </p:cNvPr>
          <p:cNvSpPr/>
          <p:nvPr/>
        </p:nvSpPr>
        <p:spPr>
          <a:xfrm>
            <a:off x="3260676" y="4425295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Mathematics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372378-3D1B-B742-929D-F9A18A2FA494}"/>
              </a:ext>
            </a:extLst>
          </p:cNvPr>
          <p:cNvSpPr/>
          <p:nvPr/>
        </p:nvSpPr>
        <p:spPr>
          <a:xfrm>
            <a:off x="5755484" y="444322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BC4F5-31F3-3247-AED0-7FE234568FD9}"/>
              </a:ext>
            </a:extLst>
          </p:cNvPr>
          <p:cNvSpPr/>
          <p:nvPr/>
        </p:nvSpPr>
        <p:spPr>
          <a:xfrm>
            <a:off x="4508080" y="344198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Finance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57D3F-1889-C842-8952-AC59221DDFB1}"/>
              </a:ext>
            </a:extLst>
          </p:cNvPr>
          <p:cNvSpPr txBox="1"/>
          <p:nvPr/>
        </p:nvSpPr>
        <p:spPr>
          <a:xfrm>
            <a:off x="4486132" y="4633041"/>
            <a:ext cx="264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Financial Econometrics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9898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36376-6062-974D-A705-A1E819A61B5A}"/>
              </a:ext>
            </a:extLst>
          </p:cNvPr>
          <p:cNvSpPr txBox="1"/>
          <p:nvPr/>
        </p:nvSpPr>
        <p:spPr>
          <a:xfrm>
            <a:off x="724157" y="152318"/>
            <a:ext cx="10743685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{}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df, cols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add_lags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(rets,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lags)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mu, std = df[cols].mean(), df[cols].std()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df[cols] = (df[cols] - mu) / std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df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].head()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792490-6712-0B4A-963D-9E34133F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64" y="2980225"/>
            <a:ext cx="9335672" cy="3498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693433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32176-BAA9-7D45-ADAF-015D9B1A6ECD}"/>
              </a:ext>
            </a:extLst>
          </p:cNvPr>
          <p:cNvSpPr txBox="1"/>
          <p:nvPr/>
        </p:nvSpPr>
        <p:spPr>
          <a:xfrm>
            <a:off x="1275145" y="1783876"/>
            <a:ext cx="922997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adfuller</a:t>
            </a:r>
            <a:r>
              <a:rPr lang="en-US" sz="4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4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4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][</a:t>
            </a:r>
            <a:r>
              <a:rPr lang="en-US" sz="4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'lag_1'</a:t>
            </a:r>
            <a:r>
              <a:rPr lang="en-US" sz="4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44C39-4132-0A4C-B271-17FF8A599790}"/>
              </a:ext>
            </a:extLst>
          </p:cNvPr>
          <p:cNvSpPr txBox="1"/>
          <p:nvPr/>
        </p:nvSpPr>
        <p:spPr>
          <a:xfrm>
            <a:off x="2121119" y="3192581"/>
            <a:ext cx="75380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(-51.568251505825536,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0.0,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0,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2507,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{'1%': -3.4329610922579095,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 '10%': -2.567384088736619,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 '5%': -2.8626935681060375},</a:t>
            </a:r>
          </a:p>
          <a:p>
            <a:r>
              <a:rPr lang="en-US" sz="2400" b="1" dirty="0">
                <a:solidFill>
                  <a:srgbClr val="212121"/>
                </a:solidFill>
                <a:latin typeface="Courier New" panose="02070309020205020404" pitchFamily="49" charset="0"/>
              </a:rPr>
              <a:t> 7017.165474260225)</a:t>
            </a:r>
            <a:endParaRPr lang="en-US" sz="24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E55B4D-0A1F-3B4F-B337-8F1FB774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65" y="56101"/>
            <a:ext cx="11222181" cy="13847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nionPro"/>
              </a:rPr>
              <a:t>Augmented Dickey-Fuller (ADF) </a:t>
            </a:r>
            <a:br>
              <a:rPr lang="en-US" dirty="0">
                <a:latin typeface="MinionPro"/>
              </a:rPr>
            </a:br>
            <a:r>
              <a:rPr lang="en-US" dirty="0">
                <a:latin typeface="MinionPro"/>
              </a:rPr>
              <a:t>Tests for stationarity of the time series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63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23AB2-A5B9-8940-A903-BA33AC73008E}"/>
              </a:ext>
            </a:extLst>
          </p:cNvPr>
          <p:cNvSpPr txBox="1"/>
          <p:nvPr/>
        </p:nvSpPr>
        <p:spPr>
          <a:xfrm>
            <a:off x="1383218" y="1194640"/>
            <a:ext cx="869575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3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3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corr</a:t>
            </a:r>
            <a:r>
              <a:rPr lang="en-US" sz="3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185DF-45F2-0E48-8BCD-294CD9609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18" y="2315348"/>
            <a:ext cx="8578644" cy="39648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122EA2-735D-9240-81BB-426E4EA4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/>
          </a:bodyPr>
          <a:lstStyle/>
          <a:p>
            <a:r>
              <a:rPr lang="en-US" dirty="0"/>
              <a:t>Shows the correlation data for the features </a:t>
            </a:r>
          </a:p>
        </p:txBody>
      </p:sp>
    </p:spTree>
    <p:extLst>
      <p:ext uri="{BB962C8B-B14F-4D97-AF65-F5344CB8AC3E}">
        <p14:creationId xmlns:p14="http://schemas.microsoft.com/office/powerpoint/2010/main" val="25966606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54C7C-1952-D743-ADEC-2101C927882E}"/>
              </a:ext>
            </a:extLst>
          </p:cNvPr>
          <p:cNvSpPr txBox="1"/>
          <p:nvPr/>
        </p:nvSpPr>
        <p:spPr>
          <a:xfrm>
            <a:off x="644195" y="1236940"/>
            <a:ext cx="1074770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sklearn.metrics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F702E-E5C1-5548-B261-59A1B659318A}"/>
              </a:ext>
            </a:extLst>
          </p:cNvPr>
          <p:cNvSpPr txBox="1"/>
          <p:nvPr/>
        </p:nvSpPr>
        <p:spPr>
          <a:xfrm>
            <a:off x="644196" y="1846045"/>
            <a:ext cx="1074770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reg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np.linalg.lstsq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rcond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np.dot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reg)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'OLS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F90772-191F-FC4A-91A6-459FF4AEC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/>
          </a:bodyPr>
          <a:lstStyle/>
          <a:p>
            <a:r>
              <a:rPr lang="en-US" dirty="0"/>
              <a:t>OLS Regression</a:t>
            </a:r>
          </a:p>
        </p:txBody>
      </p:sp>
    </p:spTree>
    <p:extLst>
      <p:ext uri="{BB962C8B-B14F-4D97-AF65-F5344CB8AC3E}">
        <p14:creationId xmlns:p14="http://schemas.microsoft.com/office/powerpoint/2010/main" val="5276915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47B59-1E8A-7940-9F98-A13ADE366CE3}"/>
              </a:ext>
            </a:extLst>
          </p:cNvPr>
          <p:cNvSpPr txBox="1"/>
          <p:nvPr/>
        </p:nvSpPr>
        <p:spPr>
          <a:xfrm>
            <a:off x="2662651" y="1140529"/>
            <a:ext cx="686669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AAPL.O     | acc=0.5056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MSFT.O     | acc=0.5088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INTC.O     | acc=0.5040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AMZN.O     | acc=0.5048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GS.N       | acc=0.5080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SPY        | acc=0.5080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.SPX       | acc=0.5167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.VIX       | acc=0.5291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EUR=       | acc=0.4984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XAU=       | acc=0.5207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GDX        | acc=0.5307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OLS | GLD        | acc=0.5072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2F8140-C7B3-3540-A0A8-69AE6239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/>
          </a:bodyPr>
          <a:lstStyle/>
          <a:p>
            <a:r>
              <a:rPr lang="en-US" dirty="0"/>
              <a:t>OLS Regression Accuracy</a:t>
            </a:r>
          </a:p>
        </p:txBody>
      </p:sp>
    </p:spTree>
    <p:extLst>
      <p:ext uri="{BB962C8B-B14F-4D97-AF65-F5344CB8AC3E}">
        <p14:creationId xmlns:p14="http://schemas.microsoft.com/office/powerpoint/2010/main" val="34012125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B5EB9-E41D-604C-B08F-5DFCB528C959}"/>
              </a:ext>
            </a:extLst>
          </p:cNvPr>
          <p:cNvSpPr txBox="1"/>
          <p:nvPr/>
        </p:nvSpPr>
        <p:spPr>
          <a:xfrm>
            <a:off x="591146" y="456344"/>
            <a:ext cx="11049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sklearn.neural_network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MLPRegressor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03026-1679-6740-99AA-3928ED3EF43C}"/>
              </a:ext>
            </a:extLst>
          </p:cNvPr>
          <p:cNvSpPr txBox="1"/>
          <p:nvPr/>
        </p:nvSpPr>
        <p:spPr>
          <a:xfrm>
            <a:off x="591146" y="1118801"/>
            <a:ext cx="11049000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MLPRegressor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hidden_layer_sizes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random_state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max_iter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early_stopping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validation_fraction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8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(df[cols].values,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(df[cols].values)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].values),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'MLP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2403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47B59-1E8A-7940-9F98-A13ADE366CE3}"/>
              </a:ext>
            </a:extLst>
          </p:cNvPr>
          <p:cNvSpPr txBox="1"/>
          <p:nvPr/>
        </p:nvSpPr>
        <p:spPr>
          <a:xfrm>
            <a:off x="2379182" y="1150693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AAPL.O     | acc=0.6005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MSFT.O     | acc=0.5853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INTC.O     | acc=0.5766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AMZN.O     | acc=0.5510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GS.N       | acc=0.6527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SPY        | acc=0.5419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.SPX       | acc=0.5399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.VIX       | acc=0.6579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EUR=       | acc=0.5642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XAU=       | acc=0.5522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GDX        | acc=0.6029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MLP | GLD        | acc=0.5259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AB3E1A-D32B-2149-BCAA-43D5154C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/>
          </a:bodyPr>
          <a:lstStyle/>
          <a:p>
            <a:r>
              <a:rPr lang="en-US" dirty="0"/>
              <a:t>Scikit-learn </a:t>
            </a:r>
            <a:r>
              <a:rPr lang="en-US" dirty="0" err="1"/>
              <a:t>MLPRegressor</a:t>
            </a:r>
            <a:r>
              <a:rPr lang="en-US" dirty="0"/>
              <a:t> Accuracy</a:t>
            </a:r>
          </a:p>
        </p:txBody>
      </p:sp>
    </p:spTree>
    <p:extLst>
      <p:ext uri="{BB962C8B-B14F-4D97-AF65-F5344CB8AC3E}">
        <p14:creationId xmlns:p14="http://schemas.microsoft.com/office/powerpoint/2010/main" val="37314728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EECD1-F7CA-A44B-B8F4-0FBDA49B16F9}"/>
              </a:ext>
            </a:extLst>
          </p:cNvPr>
          <p:cNvSpPr txBox="1"/>
          <p:nvPr/>
        </p:nvSpPr>
        <p:spPr>
          <a:xfrm>
            <a:off x="401904" y="335845"/>
            <a:ext cx="11487150" cy="5847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tensorflow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tf</a:t>
            </a:r>
            <a:endParaRPr lang="en-US" sz="22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keras.layers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Dense</a:t>
            </a:r>
          </a:p>
          <a:p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keras.models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Sequential</a:t>
            </a:r>
          </a:p>
          <a:p>
            <a:b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np.random.seed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tf.random.set_seed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2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problem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'regression'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2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 activation=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problem == 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'regression’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'linear’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2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adam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2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'sigmoid’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2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adam</a:t>
            </a:r>
            <a:r>
              <a:rPr lang="en-US" sz="22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2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2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8203896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9229-5E65-264B-802A-DC254965C585}"/>
              </a:ext>
            </a:extLst>
          </p:cNvPr>
          <p:cNvSpPr txBox="1"/>
          <p:nvPr/>
        </p:nvSpPr>
        <p:spPr>
          <a:xfrm>
            <a:off x="554182" y="1445389"/>
            <a:ext cx="11085964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%%time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data.columns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[:]: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(df[cols], 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model.predict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(df[cols])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accuracy_score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(df[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np.sign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'DNN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{sym: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acc=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{acc: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.4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f}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19431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FDA42-33A3-D643-ADC0-7C6B6E15825D}"/>
              </a:ext>
            </a:extLst>
          </p:cNvPr>
          <p:cNvSpPr txBox="1"/>
          <p:nvPr/>
        </p:nvSpPr>
        <p:spPr>
          <a:xfrm>
            <a:off x="2154504" y="1150693"/>
            <a:ext cx="7981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AAPL.O     | acc=0.6069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MSFT.O     | acc=0.6260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INTC.O     | acc=0.6344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AMZN.O     | acc=0.6316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GS.N       | acc=0.6045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SPY        | acc=0.5610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.SPX       | acc=0.5435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.VIX       | acc=0.6096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EUR=       | acc=0.5817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XAU=       | acc=0.6017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GDX        | acc=0.6164</a:t>
            </a:r>
          </a:p>
          <a:p>
            <a:r>
              <a:rPr lang="en-US" sz="2800" b="1" dirty="0">
                <a:solidFill>
                  <a:srgbClr val="212121"/>
                </a:solidFill>
                <a:latin typeface="Courier New" panose="02070309020205020404" pitchFamily="49" charset="0"/>
              </a:rPr>
              <a:t>DNN | GLD        | acc=0.5973</a:t>
            </a:r>
            <a:endParaRPr lang="en-US" sz="2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2D7BD3-EBD7-9240-AF08-C9DC704F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9" y="56100"/>
            <a:ext cx="11222181" cy="925693"/>
          </a:xfrm>
        </p:spPr>
        <p:txBody>
          <a:bodyPr>
            <a:normAutofit/>
          </a:bodyPr>
          <a:lstStyle/>
          <a:p>
            <a:r>
              <a:rPr lang="en-US" dirty="0"/>
              <a:t>TF </a:t>
            </a:r>
            <a:r>
              <a:rPr lang="en-US" dirty="0" err="1"/>
              <a:t>Keras</a:t>
            </a:r>
            <a:r>
              <a:rPr lang="en-US" dirty="0"/>
              <a:t> DNN Accuracy</a:t>
            </a:r>
          </a:p>
        </p:txBody>
      </p:sp>
    </p:spTree>
    <p:extLst>
      <p:ext uri="{BB962C8B-B14F-4D97-AF65-F5344CB8AC3E}">
        <p14:creationId xmlns:p14="http://schemas.microsoft.com/office/powerpoint/2010/main" val="42495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27132</TotalTime>
  <Words>9656</Words>
  <Application>Microsoft Macintosh PowerPoint</Application>
  <PresentationFormat>Widescreen</PresentationFormat>
  <Paragraphs>1292</Paragraphs>
  <Slides>144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144</vt:i4>
      </vt:variant>
    </vt:vector>
  </HeadingPairs>
  <TitlesOfParts>
    <vt:vector size="154" baseType="lpstr">
      <vt:lpstr>MinionPro</vt:lpstr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Equation</vt:lpstr>
      <vt:lpstr>方程式</vt:lpstr>
      <vt:lpstr>Financial Econometrics  and AI-First Finance </vt:lpstr>
      <vt:lpstr>Syllabus</vt:lpstr>
      <vt:lpstr>Syllabus</vt:lpstr>
      <vt:lpstr>Syllabus</vt:lpstr>
      <vt:lpstr>Financial Econometrics  and AI-First Finance </vt:lpstr>
      <vt:lpstr>Outline</vt:lpstr>
      <vt:lpstr>Financial Econometrics</vt:lpstr>
      <vt:lpstr>Financial Econometrics</vt:lpstr>
      <vt:lpstr>Financial Econometrics</vt:lpstr>
      <vt:lpstr>Financial Econometrics (Chris Brooks, 2019)</vt:lpstr>
      <vt:lpstr>Financial Econometrics</vt:lpstr>
      <vt:lpstr>Topics of Financial Econometrics (Oliver Linton, 2019)</vt:lpstr>
      <vt:lpstr>Topics of Financial Econometrics (Oliver Linton, 2019)</vt:lpstr>
      <vt:lpstr>Applications of Financial Econometrics (Chris Brooks, 2019)</vt:lpstr>
      <vt:lpstr>Applications of Financial Econometrics (Chris Brooks, 2019)</vt:lpstr>
      <vt:lpstr>Machine Learning and Financial Econometrics</vt:lpstr>
      <vt:lpstr>Normative Financial Theories</vt:lpstr>
      <vt:lpstr>Normative Financial Theories</vt:lpstr>
      <vt:lpstr>Financial Econometrics and Regression</vt:lpstr>
      <vt:lpstr>CAPM and APT OLS regression</vt:lpstr>
      <vt:lpstr>Expected CAPM return versus beta  (including linear regression)</vt:lpstr>
      <vt:lpstr>Expected CAPM return versus beta  (including linear regression)</vt:lpstr>
      <vt:lpstr>Machine Learning</vt:lpstr>
      <vt:lpstr>Machine Learning</vt:lpstr>
      <vt:lpstr>Artificial Intelligence Machine Learning &amp; Deep Learning</vt:lpstr>
      <vt:lpstr>AI, ML, DL</vt:lpstr>
      <vt:lpstr>3 Machine Learning Algorithms</vt:lpstr>
      <vt:lpstr>Machine Learning (ML)</vt:lpstr>
      <vt:lpstr>Stock Market Movement Forecast: ML Phases of the stock market modeling</vt:lpstr>
      <vt:lpstr>Machine Learning</vt:lpstr>
      <vt:lpstr>Learning (Mitchell, 1997)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The Theory of Learning</vt:lpstr>
      <vt:lpstr>Linear function</vt:lpstr>
      <vt:lpstr>Linear Regression Weight Space</vt:lpstr>
      <vt:lpstr>Performance Measure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EUR/USD exchange rate as time series  (monthly)</vt:lpstr>
      <vt:lpstr>Sample data set</vt:lpstr>
      <vt:lpstr>Sample data and cubic regression line</vt:lpstr>
      <vt:lpstr>Sample data and neural network approximation</vt:lpstr>
      <vt:lpstr>MSE values against number of training epochs</vt:lpstr>
      <vt:lpstr>Regression lines for different highest degrees</vt:lpstr>
      <vt:lpstr>Sample data and DNN approximation  (higher capacity)</vt:lpstr>
      <vt:lpstr>Training and validation data  including regression fits</vt:lpstr>
      <vt:lpstr>Training and validation data  including DNN predictions</vt:lpstr>
      <vt:lpstr>MSE values for DNN model  on the training and validation data sets</vt:lpstr>
      <vt:lpstr>Test data and predictions  from OLS regression and the DNN model</vt:lpstr>
      <vt:lpstr>High bias and high variance OLS regression fits</vt:lpstr>
      <vt:lpstr>AI-First Finance</vt:lpstr>
      <vt:lpstr>AI-First Finance</vt:lpstr>
      <vt:lpstr>Life 3.0:  Being human in the age of artificial intelligence Max Tegmark (2017)</vt:lpstr>
      <vt:lpstr>Efficient Markets</vt:lpstr>
      <vt:lpstr>PowerPoint Presentation</vt:lpstr>
      <vt:lpstr>Normalized time series data (end-of-day)</vt:lpstr>
      <vt:lpstr>PowerPoint Presentation</vt:lpstr>
      <vt:lpstr>lagged prices</vt:lpstr>
      <vt:lpstr>PowerPoint Presentation</vt:lpstr>
      <vt:lpstr>regression analysis</vt:lpstr>
      <vt:lpstr>Average optimal regression parameters for the lagged prices</vt:lpstr>
      <vt:lpstr>Correlations between the lagged time series</vt:lpstr>
      <vt:lpstr>PowerPoint Presentation</vt:lpstr>
      <vt:lpstr>Market Prediction Based on Returns Data</vt:lpstr>
      <vt:lpstr>Market Prediction Based on Returns Data</vt:lpstr>
      <vt:lpstr>PowerPoint Presentation</vt:lpstr>
      <vt:lpstr>PowerPoint Presentation</vt:lpstr>
      <vt:lpstr>Augmented Dickey-Fuller (ADF)  Tests for stationarity of the time series data </vt:lpstr>
      <vt:lpstr>Shows the correlation data for the features </vt:lpstr>
      <vt:lpstr>OLS Regression</vt:lpstr>
      <vt:lpstr>OLS Regression Accuracy</vt:lpstr>
      <vt:lpstr>PowerPoint Presentation</vt:lpstr>
      <vt:lpstr>Scikit-learn MLPRegressor Accuracy</vt:lpstr>
      <vt:lpstr>PowerPoint Presentation</vt:lpstr>
      <vt:lpstr>PowerPoint Presentation</vt:lpstr>
      <vt:lpstr>TF Keras DNN Accuracy</vt:lpstr>
      <vt:lpstr>Train Data (0.8): In-Sample  Test Data (0.2): Out-of-Sample</vt:lpstr>
      <vt:lpstr>OLS Out-of-Sample Accuracy</vt:lpstr>
      <vt:lpstr>PowerPoint Presentation</vt:lpstr>
      <vt:lpstr>MLP Out-of-Sample Accuracy</vt:lpstr>
      <vt:lpstr>PowerPoint Presentation</vt:lpstr>
      <vt:lpstr>DNN Out-of-Sample Accuracy</vt:lpstr>
      <vt:lpstr>Market Prediction with More Features</vt:lpstr>
      <vt:lpstr>PowerPoint Presentation</vt:lpstr>
      <vt:lpstr>PowerPoint Presentation</vt:lpstr>
      <vt:lpstr>PowerPoint Presentation</vt:lpstr>
      <vt:lpstr>PowerPoint Presentation</vt:lpstr>
      <vt:lpstr>MLP In-Sample Accuracy</vt:lpstr>
      <vt:lpstr>PowerPoint Presentation</vt:lpstr>
      <vt:lpstr>TF Keras DNN In-Sample Accuracy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Prediction Intraday</vt:lpstr>
      <vt:lpstr>Intraday Data</vt:lpstr>
      <vt:lpstr>PowerPoint Presentation</vt:lpstr>
      <vt:lpstr>PowerPoint Presentation</vt:lpstr>
      <vt:lpstr>PowerPoint Presentation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1359</cp:revision>
  <cp:lastPrinted>2020-12-23T14:44:17Z</cp:lastPrinted>
  <dcterms:created xsi:type="dcterms:W3CDTF">2019-09-12T03:09:52Z</dcterms:created>
  <dcterms:modified xsi:type="dcterms:W3CDTF">2023-11-13T23:20:43Z</dcterms:modified>
  <cp:category/>
</cp:coreProperties>
</file>