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8"/>
  </p:notesMasterIdLst>
  <p:sldIdLst>
    <p:sldId id="3462" r:id="rId2"/>
    <p:sldId id="3780" r:id="rId3"/>
    <p:sldId id="3784" r:id="rId4"/>
    <p:sldId id="3785" r:id="rId5"/>
    <p:sldId id="3804" r:id="rId6"/>
    <p:sldId id="3803" r:id="rId7"/>
    <p:sldId id="2420" r:id="rId8"/>
    <p:sldId id="5223" r:id="rId9"/>
    <p:sldId id="5224" r:id="rId10"/>
    <p:sldId id="5225" r:id="rId11"/>
    <p:sldId id="5226" r:id="rId12"/>
    <p:sldId id="5227" r:id="rId13"/>
    <p:sldId id="5228" r:id="rId14"/>
    <p:sldId id="5229" r:id="rId15"/>
    <p:sldId id="2583" r:id="rId16"/>
    <p:sldId id="4841" r:id="rId17"/>
    <p:sldId id="4843" r:id="rId18"/>
    <p:sldId id="4844" r:id="rId19"/>
    <p:sldId id="4845" r:id="rId20"/>
    <p:sldId id="936" r:id="rId21"/>
    <p:sldId id="2612" r:id="rId22"/>
    <p:sldId id="2627" r:id="rId23"/>
    <p:sldId id="2628" r:id="rId24"/>
    <p:sldId id="2629" r:id="rId25"/>
    <p:sldId id="2630" r:id="rId26"/>
    <p:sldId id="2631" r:id="rId27"/>
    <p:sldId id="2632" r:id="rId28"/>
    <p:sldId id="2633" r:id="rId29"/>
    <p:sldId id="2649" r:id="rId30"/>
    <p:sldId id="3256" r:id="rId31"/>
    <p:sldId id="2383" r:id="rId32"/>
    <p:sldId id="2373" r:id="rId33"/>
    <p:sldId id="2389" r:id="rId34"/>
    <p:sldId id="2381" r:id="rId35"/>
    <p:sldId id="2376" r:id="rId36"/>
    <p:sldId id="2378" r:id="rId37"/>
    <p:sldId id="2379" r:id="rId38"/>
    <p:sldId id="2380" r:id="rId39"/>
    <p:sldId id="2396" r:id="rId40"/>
    <p:sldId id="2397" r:id="rId41"/>
    <p:sldId id="2398" r:id="rId42"/>
    <p:sldId id="2683" r:id="rId43"/>
    <p:sldId id="2399" r:id="rId44"/>
    <p:sldId id="2400" r:id="rId45"/>
    <p:sldId id="2401" r:id="rId46"/>
    <p:sldId id="2402" r:id="rId47"/>
    <p:sldId id="2403" r:id="rId48"/>
    <p:sldId id="2404" r:id="rId49"/>
    <p:sldId id="2405" r:id="rId50"/>
    <p:sldId id="2406" r:id="rId51"/>
    <p:sldId id="2407" r:id="rId52"/>
    <p:sldId id="2408" r:id="rId53"/>
    <p:sldId id="2409" r:id="rId54"/>
    <p:sldId id="2410" r:id="rId55"/>
    <p:sldId id="2411" r:id="rId56"/>
    <p:sldId id="2412" r:id="rId57"/>
    <p:sldId id="2413" r:id="rId58"/>
    <p:sldId id="2414" r:id="rId59"/>
    <p:sldId id="2415" r:id="rId60"/>
    <p:sldId id="2416" r:id="rId61"/>
    <p:sldId id="2417" r:id="rId62"/>
    <p:sldId id="2418" r:id="rId63"/>
    <p:sldId id="2419" r:id="rId64"/>
    <p:sldId id="3261" r:id="rId65"/>
    <p:sldId id="3262" r:id="rId66"/>
    <p:sldId id="2449" r:id="rId67"/>
    <p:sldId id="2450" r:id="rId68"/>
    <p:sldId id="2451" r:id="rId69"/>
    <p:sldId id="2486" r:id="rId70"/>
    <p:sldId id="2453" r:id="rId71"/>
    <p:sldId id="2487" r:id="rId72"/>
    <p:sldId id="2488" r:id="rId73"/>
    <p:sldId id="2489" r:id="rId74"/>
    <p:sldId id="2490" r:id="rId75"/>
    <p:sldId id="2491" r:id="rId76"/>
    <p:sldId id="2492" r:id="rId77"/>
    <p:sldId id="2493" r:id="rId78"/>
    <p:sldId id="2494" r:id="rId79"/>
    <p:sldId id="2495" r:id="rId80"/>
    <p:sldId id="2496" r:id="rId81"/>
    <p:sldId id="2497" r:id="rId82"/>
    <p:sldId id="2498" r:id="rId83"/>
    <p:sldId id="2499" r:id="rId84"/>
    <p:sldId id="2500" r:id="rId85"/>
    <p:sldId id="2501" r:id="rId86"/>
    <p:sldId id="2502" r:id="rId87"/>
    <p:sldId id="2503" r:id="rId88"/>
    <p:sldId id="1726" r:id="rId89"/>
    <p:sldId id="2938" r:id="rId90"/>
    <p:sldId id="2504" r:id="rId91"/>
    <p:sldId id="2505" r:id="rId92"/>
    <p:sldId id="5216" r:id="rId93"/>
    <p:sldId id="5217" r:id="rId94"/>
    <p:sldId id="3817" r:id="rId95"/>
    <p:sldId id="5218" r:id="rId96"/>
    <p:sldId id="3010" r:id="rId97"/>
    <p:sldId id="3011" r:id="rId98"/>
    <p:sldId id="3012" r:id="rId99"/>
    <p:sldId id="3013" r:id="rId100"/>
    <p:sldId id="5219" r:id="rId101"/>
    <p:sldId id="3014" r:id="rId102"/>
    <p:sldId id="2958" r:id="rId103"/>
    <p:sldId id="2738" r:id="rId104"/>
    <p:sldId id="2739" r:id="rId105"/>
    <p:sldId id="2740" r:id="rId106"/>
    <p:sldId id="2741" r:id="rId107"/>
    <p:sldId id="2742" r:id="rId108"/>
    <p:sldId id="2743" r:id="rId109"/>
    <p:sldId id="2744" r:id="rId110"/>
    <p:sldId id="2745" r:id="rId111"/>
    <p:sldId id="2746" r:id="rId112"/>
    <p:sldId id="2747" r:id="rId113"/>
    <p:sldId id="2748" r:id="rId114"/>
    <p:sldId id="2749" r:id="rId115"/>
    <p:sldId id="2750" r:id="rId116"/>
    <p:sldId id="2751" r:id="rId117"/>
    <p:sldId id="2752" r:id="rId118"/>
    <p:sldId id="2753" r:id="rId119"/>
    <p:sldId id="2754" r:id="rId120"/>
    <p:sldId id="2755" r:id="rId121"/>
    <p:sldId id="2756" r:id="rId122"/>
    <p:sldId id="2761" r:id="rId123"/>
    <p:sldId id="2997" r:id="rId124"/>
    <p:sldId id="1787" r:id="rId125"/>
    <p:sldId id="1586" r:id="rId126"/>
    <p:sldId id="1819" r:id="rId127"/>
    <p:sldId id="1821" r:id="rId128"/>
    <p:sldId id="2760" r:id="rId129"/>
    <p:sldId id="1820" r:id="rId130"/>
    <p:sldId id="2787" r:id="rId131"/>
    <p:sldId id="2784" r:id="rId132"/>
    <p:sldId id="3814" r:id="rId133"/>
    <p:sldId id="3815" r:id="rId134"/>
    <p:sldId id="3822" r:id="rId135"/>
    <p:sldId id="5220" r:id="rId136"/>
    <p:sldId id="5221" r:id="rId1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/>
    <p:restoredTop sz="90655"/>
  </p:normalViewPr>
  <p:slideViewPr>
    <p:cSldViewPr snapToGrid="0" snapToObjects="1">
      <p:cViewPr varScale="1">
        <p:scale>
          <a:sx n="97" d="100"/>
          <a:sy n="97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393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0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950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41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", 'w')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("Python write file")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print("file saved")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except: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print("Exception file Error")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finally: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file.close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print("finally process")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348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class Person: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__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__(self, name, age):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age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myfunc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(self):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print("Hello my name is "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 = Person("Alan", 20)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p1.myfunc()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print(p1.name)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63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 = 'The mouse ran up the clock'</a:t>
            </a:r>
          </a:p>
          <a:p>
            <a:r>
              <a:rPr lang="en-US" dirty="0"/>
              <a:t>t2 = 'The mouse ran down'</a:t>
            </a:r>
          </a:p>
          <a:p>
            <a:r>
              <a:rPr lang="en-US" dirty="0"/>
              <a:t>s1 = t1.lower().split(' ')</a:t>
            </a:r>
          </a:p>
          <a:p>
            <a:r>
              <a:rPr lang="en-US" dirty="0"/>
              <a:t>s2 = t2.lower().split(' ')</a:t>
            </a:r>
          </a:p>
          <a:p>
            <a:r>
              <a:rPr lang="en-US" dirty="0"/>
              <a:t>terms = s1 + s2</a:t>
            </a:r>
          </a:p>
          <a:p>
            <a:r>
              <a:rPr lang="en-US" dirty="0" err="1"/>
              <a:t>sortedset</a:t>
            </a:r>
            <a:r>
              <a:rPr lang="en-US" dirty="0"/>
              <a:t> = sorted(set(terms))</a:t>
            </a:r>
          </a:p>
          <a:p>
            <a:r>
              <a:rPr lang="en-US" dirty="0"/>
              <a:t>print('terms =', terms)</a:t>
            </a:r>
          </a:p>
          <a:p>
            <a:r>
              <a:rPr lang="en-US" dirty="0"/>
              <a:t>print('</a:t>
            </a:r>
            <a:r>
              <a:rPr lang="en-US" dirty="0" err="1"/>
              <a:t>sortedset</a:t>
            </a:r>
            <a:r>
              <a:rPr lang="en-US" dirty="0"/>
              <a:t> =', </a:t>
            </a:r>
            <a:r>
              <a:rPr lang="en-US" dirty="0" err="1"/>
              <a:t>sortedset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87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5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0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</a:t>
            </a:r>
            <a:r>
              <a:rPr lang="en-US" dirty="0" err="1"/>
              <a:t>tfidf</a:t>
            </a:r>
            <a:r>
              <a:rPr lang="en-US" dirty="0"/>
              <a:t>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###########</a:t>
            </a:r>
          </a:p>
          <a:p>
            <a:r>
              <a:rPr lang="en-US" dirty="0"/>
              <a:t>‘’’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docs: ['Well done!', 'Good work', 'Great effort', 'nice work', 'Excellent!']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word_counts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OrderedDict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([('well', 1), ('done', 1), ('good', 1), ('work', 2), ('great', 1), ('effort', 1), ('nice', 1), ('excellent', 1)])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document_count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word_index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{'work': 1, 'well': 2, 'done': 3, 'good': 4, 'great': 5, 'effort': 6, 'nice': 7, 'excellent': 8}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word_docs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{'done': 1, 'well': 1, 'work': 2, 'good': 1, 'great': 1, 'effort': 1, 'nice': 1, 'excellent': 1}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texts_to_matrix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[[0. 0. 1.25276297 1.25276297 0. 0. 0. 0. 0. ] [0. 0.98082925 0. 0. 1.25276297 0. 0. 0. 0. ] [0. 0. 0. 0. 0. 1.25276297 1.25276297 0. 0. ] [0. 0.98082925 0. 0. 0. 0. 0. 1.25276297 0. ] [0. 0. 0. 0. 0. 0. 0. 0. 1.25276297]]</a:t>
            </a:r>
            <a:endParaRPr lang="en-US" dirty="0"/>
          </a:p>
          <a:p>
            <a:r>
              <a:rPr lang="en-US" dirty="0"/>
              <a:t>‘’’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8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10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7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03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608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7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lob.readthedocs.io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.readthedocs.io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tensorflow/tensorflow/blob/master/tensorflow/contrib/eager/python/examples/nmt_with_attention/nmt_with_attention.ipynb" TargetMode="External"/><Relationship Id="rId2" Type="http://schemas.openxmlformats.org/officeDocument/2006/relationships/hyperlink" Target="https://colab.research.google.com/github/tensorflow/docs/blob/master/site/en/tutorials/keras/basic_text_classification.ipynb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umpy.org/" TargetMode="External"/><Relationship Id="rId13" Type="http://schemas.openxmlformats.org/officeDocument/2006/relationships/hyperlink" Target="https://tinyurl.com/aintpupython101" TargetMode="External"/><Relationship Id="rId3" Type="http://schemas.openxmlformats.org/officeDocument/2006/relationships/hyperlink" Target="https://notebooks.quantumstat.com/" TargetMode="External"/><Relationship Id="rId7" Type="http://schemas.openxmlformats.org/officeDocument/2006/relationships/hyperlink" Target="http://pythonprogramminglanguage.com/" TargetMode="External"/><Relationship Id="rId12" Type="http://schemas.openxmlformats.org/officeDocument/2006/relationships/hyperlink" Target="https://developers.google.com/edu/python" TargetMode="External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11" Type="http://schemas.openxmlformats.org/officeDocument/2006/relationships/hyperlink" Target="https://www.learnpython.org/" TargetMode="External"/><Relationship Id="rId5" Type="http://schemas.openxmlformats.org/officeDocument/2006/relationships/hyperlink" Target="https://pythonprogramming.net/" TargetMode="External"/><Relationship Id="rId10" Type="http://schemas.openxmlformats.org/officeDocument/2006/relationships/hyperlink" Target="https://www.w3schools.com/python/" TargetMode="External"/><Relationship Id="rId4" Type="http://schemas.openxmlformats.org/officeDocument/2006/relationships/hyperlink" Target="https://www.udemy.com/pythonforbeginnersintro/" TargetMode="External"/><Relationship Id="rId9" Type="http://schemas.openxmlformats.org/officeDocument/2006/relationships/hyperlink" Target="http://pandas.pydata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pythonprogramminglanguage.com/text-input-and-output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basics.org/try-excep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ython_classes.as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://cs231n.github.io/python-numpy-tutorial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for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Natural Language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1121AITA03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2023-09-27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9659E-4297-FCB2-B017-3463C8932788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771F48-BA3C-47D2-4BF3-1FEF96157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25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01E4DD-7C6A-534E-853A-56698DF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3AD48-D326-6547-A3B1-F8254D57053D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382D77-2211-E04F-AB67-1EA114F0DCF5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03725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4" y="1065717"/>
            <a:ext cx="9752068" cy="54229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4377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2D267-D503-1D4A-AE71-EDD5A5E4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6" y="1092749"/>
            <a:ext cx="10141167" cy="53353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F0743C-719D-144C-B48F-9860C7E7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3579F-B179-F74A-A349-766750B2BA1B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4E4440-DF41-BC44-B675-8DDAC55BC35B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17333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26495-482E-3345-A76E-0C05D078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71D35-522A-DD4F-93E1-DADDF6A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Text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B2C13-FE4D-1848-9D0A-362562F5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641889"/>
            <a:ext cx="81026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5DE156-5EAF-6A47-9CFF-9B3E1E57E201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0873894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307F-ECAB-404F-AC88-AA3423D6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DDB-F8D8-E747-9C09-00FCE9B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2259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1: Gather Data</a:t>
            </a:r>
          </a:p>
          <a:p>
            <a:r>
              <a:rPr lang="en-US" dirty="0"/>
              <a:t>Step 2: Explore Your Data</a:t>
            </a:r>
          </a:p>
          <a:p>
            <a:r>
              <a:rPr lang="en-US" dirty="0"/>
              <a:t>Step 2.5: Choose a Model*</a:t>
            </a:r>
          </a:p>
          <a:p>
            <a:r>
              <a:rPr lang="en-US" dirty="0"/>
              <a:t>Step 3: Prepare Your Data</a:t>
            </a:r>
          </a:p>
          <a:p>
            <a:r>
              <a:rPr lang="en-US" dirty="0"/>
              <a:t>Step 4: Build, Train, and Evaluate Your Model</a:t>
            </a:r>
          </a:p>
          <a:p>
            <a:r>
              <a:rPr lang="en-US" dirty="0"/>
              <a:t>Step 5: Tune Hyperparameters</a:t>
            </a:r>
          </a:p>
          <a:p>
            <a:r>
              <a:rPr lang="en-US" dirty="0"/>
              <a:t>Step 6: Deploy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39F1-2018-814E-9DC7-93A1466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24A06-F557-3242-A12F-8F959B79F8F4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3634A-A287-054D-96DD-01A511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63" y="5279527"/>
            <a:ext cx="6604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4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7146"/>
            <a:ext cx="8229600" cy="852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Flowchart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69" y="879019"/>
            <a:ext cx="4121660" cy="58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33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87146"/>
            <a:ext cx="9634330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S/W&lt;1500: N-gram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886" r="41794" b="27047"/>
          <a:stretch/>
        </p:blipFill>
        <p:spPr>
          <a:xfrm>
            <a:off x="3925472" y="826463"/>
            <a:ext cx="4341055" cy="57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61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5" y="62094"/>
            <a:ext cx="9992139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S/W&gt;=1500: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9" t="48916" r="1365" b="1795"/>
          <a:stretch/>
        </p:blipFill>
        <p:spPr>
          <a:xfrm>
            <a:off x="3459270" y="905246"/>
            <a:ext cx="5273458" cy="568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C40D-81C0-3E42-9F0C-6FD379007B18}"/>
              </a:ext>
            </a:extLst>
          </p:cNvPr>
          <p:cNvSpPr/>
          <p:nvPr/>
        </p:nvSpPr>
        <p:spPr>
          <a:xfrm>
            <a:off x="3072384" y="801412"/>
            <a:ext cx="2036064" cy="3368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76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A81-EA4F-484B-A9DB-EE37CEBE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20918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150,000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5104C-D3DE-184A-ADE1-D756ADF91CD3}"/>
              </a:ext>
            </a:extLst>
          </p:cNvPr>
          <p:cNvSpPr/>
          <p:nvPr/>
        </p:nvSpPr>
        <p:spPr>
          <a:xfrm>
            <a:off x="3287038" y="5959927"/>
            <a:ext cx="479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Roboto"/>
              </a:rPr>
              <a:t>IMDb review dataset, </a:t>
            </a:r>
            <a:br>
              <a:rPr lang="en-US" dirty="0">
                <a:solidFill>
                  <a:srgbClr val="212121"/>
                </a:solidFill>
                <a:latin typeface="Roboto"/>
              </a:rPr>
            </a:br>
            <a:r>
              <a:rPr lang="en-US" dirty="0">
                <a:solidFill>
                  <a:srgbClr val="212121"/>
                </a:solidFill>
                <a:latin typeface="Roboto"/>
              </a:rPr>
              <a:t>the samples/words-per-sample ratio is ~ </a:t>
            </a:r>
            <a:r>
              <a:rPr lang="en-US" dirty="0">
                <a:solidFill>
                  <a:srgbClr val="7030A0"/>
                </a:solidFill>
                <a:latin typeface="Roboto"/>
              </a:rPr>
              <a:t>144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DDE7-6FEF-E144-B4E5-FDA3FC4C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3" t="1589" r="2074" b="73692"/>
          <a:stretch/>
        </p:blipFill>
        <p:spPr>
          <a:xfrm>
            <a:off x="1981201" y="2127463"/>
            <a:ext cx="8074207" cy="3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45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64962" r="1941" b="1692"/>
          <a:stretch/>
        </p:blipFill>
        <p:spPr>
          <a:xfrm>
            <a:off x="1799573" y="2279736"/>
            <a:ext cx="8492646" cy="41962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4ABDA1-1E9C-AE4D-B1B4-115D447B1F9E}"/>
              </a:ext>
            </a:extLst>
          </p:cNvPr>
          <p:cNvSpPr txBox="1">
            <a:spLocks/>
          </p:cNvSpPr>
          <p:nvPr/>
        </p:nvSpPr>
        <p:spPr>
          <a:xfrm>
            <a:off x="1985803" y="50104"/>
            <a:ext cx="8229600" cy="209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Samples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/Words &lt;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1,500,000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/100 =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</a:p>
        </p:txBody>
      </p:sp>
    </p:spTree>
    <p:extLst>
      <p:ext uri="{BB962C8B-B14F-4D97-AF65-F5344CB8AC3E}">
        <p14:creationId xmlns:p14="http://schemas.microsoft.com/office/powerpoint/2010/main" val="381227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070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6C7F6-5CCD-D143-A138-FC3345BD48BD}"/>
              </a:ext>
            </a:extLst>
          </p:cNvPr>
          <p:cNvSpPr/>
          <p:nvPr/>
        </p:nvSpPr>
        <p:spPr>
          <a:xfrm>
            <a:off x="1843217" y="1417639"/>
            <a:ext cx="8610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Texts: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up the clock'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T2: ’The mouse ran down’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Token Index: </a:t>
            </a:r>
          </a:p>
          <a:p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{'the': 1, 'mouse’: 2, 'ran': 3, 'up': 4, 'clock': 5, 'down': 6,}.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NOTE: 'the' occurs most frequently,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 the index value of 1 is assigned to it.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Some libraries reserve index 0 for unknown tokens, 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as is the case here.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Sequence of token indexes: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‘The mouse ran up the clock’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2,   3, 4,  1,  5]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down’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 2,   3,  6]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956EF-D4DD-D047-8683-403BE4A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460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3: Prepare Your Data</a:t>
            </a:r>
          </a:p>
        </p:txBody>
      </p:sp>
    </p:spTree>
    <p:extLst>
      <p:ext uri="{BB962C8B-B14F-4D97-AF65-F5344CB8AC3E}">
        <p14:creationId xmlns:p14="http://schemas.microsoft.com/office/powerpoint/2010/main" val="40262696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3932523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4280600" y="5198459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696900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3287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072742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5161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6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57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96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FCFD7-E703-4248-9732-045C7FBA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29" y="3997960"/>
            <a:ext cx="9118600" cy="21844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24F6FC4-44D6-8F47-8056-5960522A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736" y="527075"/>
            <a:ext cx="8712173" cy="304698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sorted(set(terms))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print('terms =', terms)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=',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4FF79-F8A2-0E48-926D-E148C05C25D8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8755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2EE00-CE32-4844-9911-D4058B92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80" y="2504157"/>
            <a:ext cx="8255000" cy="41021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250E008-6291-6344-8F52-06539BBA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856" y="289879"/>
            <a:ext cx="8424862" cy="5632311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print(terms)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= {}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term in terms: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if term not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= 1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else: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+= 1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a = []        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():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a.append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('{}, {}'.format(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))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91F8-CEEE-804C-8ADB-7EE64D3EBB93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51159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45" y="30481"/>
            <a:ext cx="8999485" cy="415498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CA06A-2E93-8A42-928C-8283BD8E05C6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09174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45" y="1"/>
            <a:ext cx="8999485" cy="397031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sorted_by_value2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key=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print('sorted_by_value2: ', sorted_by_value2)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print('id2word', id2word)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print('word2id', word2id)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len_words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(word2id))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'\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n'.join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(a)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('mouse')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AB8EA-5A58-3046-B12F-B49DA41A7B66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94902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99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532CC-8303-6A49-8AF1-59452C5B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29" y="2042479"/>
            <a:ext cx="9144000" cy="42828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CABC83-0C44-3D46-8EDA-F5906B34811F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733818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CBE37-754D-9F44-B276-7C84CB86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75E6E-F338-BD46-BCCC-945998BE9377}"/>
              </a:ext>
            </a:extLst>
          </p:cNvPr>
          <p:cNvSpPr/>
          <p:nvPr/>
        </p:nvSpPr>
        <p:spPr>
          <a:xfrm>
            <a:off x="1981201" y="1806212"/>
            <a:ext cx="8229599" cy="480131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from </a:t>
            </a:r>
            <a:r>
              <a:rPr lang="en-US" dirty="0" err="1">
                <a:latin typeface="Courier" pitchFamily="2" charset="0"/>
              </a:rPr>
              <a:t>keras.preprocessing.text</a:t>
            </a:r>
            <a:r>
              <a:rPr lang="en-US" dirty="0">
                <a:latin typeface="Courier" pitchFamily="2" charset="0"/>
              </a:rPr>
              <a:t> import Tokenizer</a:t>
            </a:r>
          </a:p>
          <a:p>
            <a:r>
              <a:rPr lang="en-US" dirty="0">
                <a:latin typeface="Courier" pitchFamily="2" charset="0"/>
              </a:rPr>
              <a:t># define 5 documents</a:t>
            </a:r>
          </a:p>
          <a:p>
            <a:r>
              <a:rPr lang="en-US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dirty="0">
                <a:latin typeface="Courier" pitchFamily="2" charset="0"/>
              </a:rPr>
              <a:t># create the tokenizer</a:t>
            </a:r>
          </a:p>
          <a:p>
            <a:r>
              <a:rPr lang="en-US" dirty="0">
                <a:latin typeface="Courier" pitchFamily="2" charset="0"/>
              </a:rPr>
              <a:t>t = Tokenizer()</a:t>
            </a:r>
          </a:p>
          <a:p>
            <a:r>
              <a:rPr lang="en-US" dirty="0">
                <a:latin typeface="Courier" pitchFamily="2" charset="0"/>
              </a:rPr>
              <a:t># fit the tokenizer on the documents</a:t>
            </a:r>
          </a:p>
          <a:p>
            <a:r>
              <a:rPr lang="en-US" dirty="0" err="1">
                <a:latin typeface="Courier" pitchFamily="2" charset="0"/>
              </a:rPr>
              <a:t>t.fit_on_texts</a:t>
            </a:r>
            <a:r>
              <a:rPr lang="en-US" dirty="0">
                <a:latin typeface="Courier" pitchFamily="2" charset="0"/>
              </a:rPr>
              <a:t>(docs)</a:t>
            </a:r>
          </a:p>
          <a:p>
            <a:r>
              <a:rPr lang="en-US" dirty="0">
                <a:latin typeface="Courier" pitchFamily="2" charset="0"/>
              </a:rPr>
              <a:t>print('docs:', docs)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word_counts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t.word_counts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document_count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t.document_count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word_index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t.word_index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word_docs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t.word_docs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# integer encode documents</a:t>
            </a:r>
          </a:p>
          <a:p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t.texts_to_matrix</a:t>
            </a:r>
            <a:r>
              <a:rPr lang="en-US" dirty="0">
                <a:latin typeface="Courier" pitchFamily="2" charset="0"/>
              </a:rPr>
              <a:t>(docs, mode='count')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:')</a:t>
            </a:r>
          </a:p>
          <a:p>
            <a:r>
              <a:rPr lang="en-US" dirty="0">
                <a:latin typeface="Courier" pitchFamily="2" charset="0"/>
              </a:rPr>
              <a:t>print(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B58EC-79BD-BD44-B68B-FB363860CA4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3C4AA8-55D0-B447-A556-CFF08D61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9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3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 = </a:t>
            </a:r>
            <a:br>
              <a:rPr lang="en-US" sz="2800" dirty="0">
                <a:solidFill>
                  <a:schemeClr val="accent1"/>
                </a:solidFill>
                <a:latin typeface="Courier" pitchFamily="2" charset="0"/>
              </a:rPr>
            </a:br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(docs, mode='count')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BDD96-A7CA-574C-A396-CAD214419925}"/>
              </a:ext>
            </a:extLst>
          </p:cNvPr>
          <p:cNvSpPr/>
          <p:nvPr/>
        </p:nvSpPr>
        <p:spPr>
          <a:xfrm>
            <a:off x="1981200" y="1265238"/>
            <a:ext cx="8643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docs: ['Well done!', 'Good work', 'Great effort’,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'nice work', 'Excellent!’]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word_counts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OrderedDict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([('well', 1), ('done', 1), ('good', 1), ('work', 2), ('great', 1), ('effort', 1), ('nice', 1), ('excellent', 1)])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document_count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5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word_index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{'work': 1, 'well': 2, 'done': 3, 'good': 4, 'great': 5, 'effort': 6, 'nice': 7, 'excellent': 8}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word_docs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{'done': 1, 'well': 1, 'work': 2, 'good': 1, 'great': 1, 'effort': 1, 'nice': 1, 'excellent': 1}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[[0. 0. 1. 1. 0.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1.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1. 1.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0. 0. 0. 1.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0. 0. 0. 1.]]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6F348-9F87-9746-A829-79DCAD8019A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921689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ADB3-9A2A-2A46-8BF0-68912409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491315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(docs, mode='</a:t>
            </a:r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tfidf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')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B9D3-1E9C-DF4C-A076-C7341296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BB28E-2EB3-1646-BC47-6EB4CEC8FEF3}"/>
              </a:ext>
            </a:extLst>
          </p:cNvPr>
          <p:cNvSpPr/>
          <p:nvPr/>
        </p:nvSpPr>
        <p:spPr>
          <a:xfrm>
            <a:off x="1803402" y="4832557"/>
            <a:ext cx="8539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[[0. 0. 1.25276297 1.25276297 0.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1.25276297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1.25276297 1.25276297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0. 0. 0. 1.25276297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0. 0. 0. 1.25276297]]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5239C-AA40-604B-82BC-C0CC6E2E979F}"/>
              </a:ext>
            </a:extLst>
          </p:cNvPr>
          <p:cNvSpPr/>
          <p:nvPr/>
        </p:nvSpPr>
        <p:spPr>
          <a:xfrm>
            <a:off x="1826342" y="491315"/>
            <a:ext cx="8539316" cy="427809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from </a:t>
            </a:r>
            <a:r>
              <a:rPr lang="en-US" sz="1600" dirty="0" err="1">
                <a:latin typeface="Courier" pitchFamily="2" charset="0"/>
              </a:rPr>
              <a:t>keras.preprocessing.text</a:t>
            </a:r>
            <a:r>
              <a:rPr lang="en-US" sz="1600" dirty="0">
                <a:latin typeface="Courier" pitchFamily="2" charset="0"/>
              </a:rPr>
              <a:t> import Tokenizer</a:t>
            </a:r>
          </a:p>
          <a:p>
            <a:r>
              <a:rPr lang="en-US" sz="1600" dirty="0">
                <a:latin typeface="Courier" pitchFamily="2" charset="0"/>
              </a:rPr>
              <a:t># define 5 documents</a:t>
            </a:r>
          </a:p>
          <a:p>
            <a:r>
              <a:rPr lang="en-US" sz="1600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sz="1600" dirty="0">
                <a:latin typeface="Courier" pitchFamily="2" charset="0"/>
              </a:rPr>
              <a:t># create the tokenizer</a:t>
            </a:r>
          </a:p>
          <a:p>
            <a:r>
              <a:rPr lang="en-US" sz="1600" dirty="0">
                <a:latin typeface="Courier" pitchFamily="2" charset="0"/>
              </a:rPr>
              <a:t>t = Tokenizer()</a:t>
            </a:r>
          </a:p>
          <a:p>
            <a:r>
              <a:rPr lang="en-US" sz="1600" dirty="0">
                <a:latin typeface="Courier" pitchFamily="2" charset="0"/>
              </a:rPr>
              <a:t># fit the tokenizer on the documents</a:t>
            </a:r>
          </a:p>
          <a:p>
            <a:r>
              <a:rPr lang="en-US" sz="1600" dirty="0" err="1">
                <a:latin typeface="Courier" pitchFamily="2" charset="0"/>
              </a:rPr>
              <a:t>t.fit_on_texts</a:t>
            </a:r>
            <a:r>
              <a:rPr lang="en-US" sz="1600" dirty="0">
                <a:latin typeface="Courier" pitchFamily="2" charset="0"/>
              </a:rPr>
              <a:t>(docs)</a:t>
            </a:r>
          </a:p>
          <a:p>
            <a:r>
              <a:rPr lang="en-US" sz="1600" dirty="0">
                <a:latin typeface="Courier" pitchFamily="2" charset="0"/>
              </a:rPr>
              <a:t>print('docs:', docs)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word_counts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t.word_counts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document_count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t.document_count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word_index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t.word_index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word_docs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t.word_docs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# integer encode documents</a:t>
            </a:r>
          </a:p>
          <a:p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t.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texts_to_matrix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(docs, mode='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tfidf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')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:')</a:t>
            </a:r>
          </a:p>
          <a:p>
            <a:r>
              <a:rPr lang="en-US" sz="1600" dirty="0">
                <a:latin typeface="Courier" pitchFamily="2" charset="0"/>
              </a:rPr>
              <a:t>print(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CABFC-B5C4-1543-93D8-0CF2F45FCB2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63438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BA75-280B-CE4F-819D-D713D28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000" dirty="0">
                <a:solidFill>
                  <a:srgbClr val="C00000"/>
                </a:solidFill>
              </a:rPr>
              <a:t>NLP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Libraries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and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F00F-BB92-534A-8160-C08A86D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604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907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>
          <a:xfrm>
            <a:off x="1992313" y="130176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NLTK (Natural Language Toolkit)</a:t>
            </a:r>
          </a:p>
        </p:txBody>
      </p:sp>
      <p:sp>
        <p:nvSpPr>
          <p:cNvPr id="154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78D17E0-2A48-8B44-8FCA-410F8F8B971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91440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5"/>
          <p:cNvSpPr>
            <a:spLocks noChangeArrowheads="1"/>
          </p:cNvSpPr>
          <p:nvPr/>
        </p:nvSpPr>
        <p:spPr bwMode="auto">
          <a:xfrm>
            <a:off x="5016500" y="65151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http://www.nltk.org/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189018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4800601" y="6459539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http://www.nltk.org/book/</a:t>
            </a: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25" y="1124745"/>
            <a:ext cx="8023012" cy="5285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0464" y="1273073"/>
            <a:ext cx="2814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NLTK</a:t>
            </a:r>
          </a:p>
        </p:txBody>
      </p:sp>
    </p:spTree>
    <p:extLst>
      <p:ext uri="{BB962C8B-B14F-4D97-AF65-F5344CB8AC3E}">
        <p14:creationId xmlns:p14="http://schemas.microsoft.com/office/powerpoint/2010/main" val="32667556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126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1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579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TextBlob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36" y="1052013"/>
            <a:ext cx="7524328" cy="54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2132" y="6528991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https://textblob.readthedocs.io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74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3416-1E8D-AA43-B268-C6E2BBC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09BAE-094E-2D41-8673-21694ADE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1268760"/>
            <a:ext cx="8460432" cy="51335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6C724F-5A30-5347-85C1-B2EF20B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Polyglot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0420E-4BDE-AF44-B3CC-4FED46DE9B63}"/>
              </a:ext>
            </a:extLst>
          </p:cNvPr>
          <p:cNvSpPr/>
          <p:nvPr/>
        </p:nvSpPr>
        <p:spPr>
          <a:xfrm>
            <a:off x="4007768" y="648866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https://polyglot.readthedocs.io/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610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scikit</a:t>
            </a:r>
            <a:r>
              <a:rPr lang="en-US" sz="6000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129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34" y="1052737"/>
            <a:ext cx="8394532" cy="54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861" y="652284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http://scikit-learn.org/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2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FAF2-D5BA-8F43-95AA-C93EB3D6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3032"/>
            <a:ext cx="8229600" cy="137803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NLP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589C-3EC6-9F49-B674-7CD2773E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1600201"/>
            <a:ext cx="10429461" cy="5006057"/>
          </a:xfrm>
        </p:spPr>
        <p:txBody>
          <a:bodyPr>
            <a:noAutofit/>
          </a:bodyPr>
          <a:lstStyle/>
          <a:p>
            <a:r>
              <a:rPr lang="en-US" dirty="0"/>
              <a:t>Basic Text Classification </a:t>
            </a:r>
            <a:br>
              <a:rPr lang="en-US" dirty="0"/>
            </a:br>
            <a:r>
              <a:rPr lang="en-US" dirty="0"/>
              <a:t>(Text Classification) </a:t>
            </a:r>
            <a:r>
              <a:rPr lang="en-US" altLang="zh-TW" dirty="0"/>
              <a:t>(46 Seconds)</a:t>
            </a:r>
            <a:endParaRPr lang="zh-TW" altLang="en-US" dirty="0"/>
          </a:p>
          <a:p>
            <a:pPr lvl="1"/>
            <a:r>
              <a:rPr lang="en-US" sz="1600" dirty="0">
                <a:hlinkClick r:id="rId2"/>
              </a:rPr>
              <a:t>https://colab.research.google.com/github/tensorflow/docs/blob/master/site/en/tutorials/keras/basic_text_classification.ipynb</a:t>
            </a:r>
            <a:endParaRPr lang="en-US" sz="1600" dirty="0"/>
          </a:p>
          <a:p>
            <a:r>
              <a:rPr lang="en-US" dirty="0"/>
              <a:t>NMT with Attention </a:t>
            </a:r>
            <a:br>
              <a:rPr lang="en-US" dirty="0"/>
            </a:br>
            <a:r>
              <a:rPr lang="en-US" dirty="0"/>
              <a:t>(20-30 minutes)</a:t>
            </a:r>
            <a:endParaRPr lang="zh-TW" altLang="en-US" dirty="0"/>
          </a:p>
          <a:p>
            <a:pPr lvl="1"/>
            <a:r>
              <a:rPr lang="en-US" sz="1600" dirty="0">
                <a:hlinkClick r:id="rId3"/>
              </a:rPr>
              <a:t>https://colab.research.google.com/github/tensorflow/tensorflow/blob/master/tensorflow/contrib/eager/python/examples/nmt_with_attention/nmt_with_attention.ipynb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76FB-9B78-644B-9700-F0EAF6F9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235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0305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759887" y="1125292"/>
            <a:ext cx="853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52087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6713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6E3-6C69-B147-ABC8-3851BD93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021817"/>
            <a:ext cx="9989976" cy="547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FEE2D-BD65-B041-89AB-33CCA792EF5F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AB855-2050-3A48-8BA5-055E7A9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41" y="3951357"/>
            <a:ext cx="1893293" cy="24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78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r>
              <a:rPr lang="en-US" dirty="0"/>
              <a:t> Notebooks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8920-88C7-8443-848A-600B0B7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07" y="1324655"/>
            <a:ext cx="6520412" cy="5107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2337-8A6C-DE42-8245-E521C15A8AD0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69AF-8128-B54D-8ECA-24098FB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1338753"/>
            <a:ext cx="3819329" cy="5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92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4" y="1065717"/>
            <a:ext cx="9752068" cy="54229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987384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31235"/>
            <a:ext cx="10607040" cy="5088629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Python for Natural Language Processing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SpaCy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Natural Language Processing</a:t>
            </a: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6059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1981200" y="117576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522514" y="836712"/>
            <a:ext cx="11252719" cy="60212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Lewis Tunstall, Leandro von Werra, and Thomas Wolf (2022), Natural Language Processing with Transformers:  Building Language Applications with Hugging Face, 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Denis Rothman (2021), Transformers for Natural Language Processing: Build innovative deep neural network architectures for NLP with Python,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TensorFlow, BERT,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RoBERTa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more,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Savaş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Yıldırım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Meysam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Asgari-Chenaghlu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(2021), Mastering Transformers: Build state-of-the-art models from scratch with advanced natural language processing techniques,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Sowmya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Vajjala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b="0" dirty="0">
                <a:latin typeface="Calibri" charset="0"/>
                <a:ea typeface="標楷體" charset="-120"/>
              </a:rPr>
            </a:br>
            <a:r>
              <a:rPr lang="en-US" altLang="zh-TW" sz="1400" b="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</a:t>
            </a:r>
            <a:endParaRPr lang="en-US" altLang="en-US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2"/>
              </a:rPr>
              <a:t>http://www.nltk.org/book/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The Super Duper NLP Repo, </a:t>
            </a:r>
            <a:r>
              <a:rPr lang="en-US" sz="1400" b="0" dirty="0">
                <a:hlinkClick r:id="rId3"/>
              </a:rPr>
              <a:t>https://notebooks.quantumstat.com/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Avinash</a:t>
            </a:r>
            <a:r>
              <a:rPr lang="en-US" sz="1400" b="0" dirty="0"/>
              <a:t> Jain (2017), Introduction To Python Programming, Udemy,  </a:t>
            </a:r>
            <a:r>
              <a:rPr lang="en-US" sz="1400" b="0" dirty="0">
                <a:hlinkClick r:id="rId4"/>
              </a:rPr>
              <a:t>https://www.udemy.com/pythonforbeginnersintro/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5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6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7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8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9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10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11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2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3"/>
              </a:rPr>
              <a:t>https://tinyurl.com/aintpupython101</a:t>
            </a:r>
            <a:endParaRPr lang="en-US" altLang="zh-TW" sz="1400" b="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136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9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2023/09/13   Introduction to Artificial Intelligence for Text Analytics</a:t>
            </a:r>
          </a:p>
          <a:p>
            <a:pPr marL="0" indent="0">
              <a:buNone/>
            </a:pPr>
            <a:r>
              <a:rPr lang="en-US" sz="2800" dirty="0"/>
              <a:t>2   2023/09/20   Foundations of Text Analytics: </a:t>
            </a:r>
            <a:br>
              <a:rPr lang="en-US" sz="2800" dirty="0"/>
            </a:br>
            <a:r>
              <a:rPr lang="en-US" sz="2800" dirty="0"/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 2023/09/27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2023/10/04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2023/10/11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2023/10/18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2023/10/25   Multilingual Named Entity Recognition (NER)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  2023/11/01   Midterm Project Report</a:t>
            </a:r>
          </a:p>
          <a:p>
            <a:pPr marL="0" indent="0">
              <a:buNone/>
            </a:pPr>
            <a:r>
              <a:rPr lang="en-US" sz="2800" dirty="0"/>
              <a:t>9   2023/11/08   Text Similarity and Clustering</a:t>
            </a:r>
          </a:p>
          <a:p>
            <a:pPr marL="0" indent="0">
              <a:buNone/>
            </a:pPr>
            <a:r>
              <a:rPr lang="en-US" sz="2800" dirty="0"/>
              <a:t>10 2023/11/15   Text Summarization and Topic Models</a:t>
            </a:r>
          </a:p>
          <a:p>
            <a:pPr marL="0" indent="0">
              <a:buNone/>
            </a:pPr>
            <a:r>
              <a:rPr lang="en-US" sz="2800" dirty="0"/>
              <a:t>11 2023/11/22   Text Generation with Large Language Models (LLMs)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2023/11/29   Case Study on Artificial Intelligence for Text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2023/12/06   Question Answering and Dialogue Systems</a:t>
            </a:r>
          </a:p>
          <a:p>
            <a:pPr marL="0" indent="0">
              <a:buNone/>
            </a:pPr>
            <a:r>
              <a:rPr lang="en-US" sz="2800" dirty="0"/>
              <a:t>14   2023/12/13   Deep Learning, Generative AI, Transfer Learning, </a:t>
            </a:r>
            <a:br>
              <a:rPr lang="en-US" sz="2800" dirty="0"/>
            </a:br>
            <a:r>
              <a:rPr lang="en-US" sz="2800" dirty="0"/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15   2023/12/20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  2023/12/27  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2351089" y="12684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2351089" y="48117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2351089" y="3011489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0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03388" y="1773239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773239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17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1847851" y="2133601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10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1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279456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2138818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4581129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1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Python for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Natural Language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403651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7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063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63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0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28032" y="917576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032105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8088" y="593145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1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279651" y="1341439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2279651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107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1919289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06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24913" y="6545264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7032105" y="1196976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74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1774825" y="1052514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7851" y="5732464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830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1992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1992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32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992313" y="18891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1774825" y="3068639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7535738" y="3861049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1774826" y="1125539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31235"/>
            <a:ext cx="10607040" cy="5088629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Python for Natural Language Processing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SpaCy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Natural Language Processing</a:t>
            </a: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50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92313" y="1341439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92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1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 </a:t>
            </a:r>
            <a:r>
              <a:rPr lang="en-US" sz="5400" dirty="0">
                <a:solidFill>
                  <a:srgbClr val="FF0000"/>
                </a:solidFill>
              </a:rPr>
              <a:t>{}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13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2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66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1720672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24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04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8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try except finally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https://pythonbasics.org/try-except/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378565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try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#file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", 'w')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("Python write file")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print("file saved")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except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print("Exception file Error")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finally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file.close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print("finally process")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B5352D5-13EB-5B4F-A8EB-C3EA5AD4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529426"/>
            <a:ext cx="8424862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latin typeface="Courier" charset="0"/>
              </a:rPr>
              <a:t>Exception file Error</a:t>
            </a:r>
          </a:p>
          <a:p>
            <a:pPr eaLnBrk="1" hangingPunct="1"/>
            <a:r>
              <a:rPr lang="en-US" altLang="en-US" sz="2000" b="1" dirty="0">
                <a:latin typeface="Courier" charset="0"/>
              </a:rPr>
              <a:t>finally process</a:t>
            </a:r>
            <a:endParaRPr lang="en-US" altLang="en-US" sz="20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class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https://www.w3schools.com/python/python_classes.asp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4"/>
            <a:ext cx="8424862" cy="452431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class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Person: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__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init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__(self, name, age):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name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self.age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age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myfunc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(self):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print("Hello my name is " +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 = Person("Alan", 20)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p1.myfunc()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print(p1.name)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print(p1.age)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A7D4F43-0FF8-B045-B84C-6CC6531F3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805265"/>
            <a:ext cx="842486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600" b="1" dirty="0">
                <a:latin typeface="Courier" charset="0"/>
              </a:rPr>
              <a:t>Hello my name is 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20</a:t>
            </a:r>
            <a:endParaRPr lang="en-US" altLang="en-US" sz="16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4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5820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1775520" y="1196753"/>
            <a:ext cx="8568952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27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727576" y="6488114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32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57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7490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597353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6115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3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88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5795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24" y="1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810434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796" y="6581002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58924" y="1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2524"/>
            <a:ext cx="8229600" cy="11545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92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991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1991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2010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2014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1991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2016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2014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036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4612" y="4253986"/>
            <a:ext cx="188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7193" y="4253986"/>
            <a:ext cx="2038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19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968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"/>
            <a:ext cx="96012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848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7512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2"/>
            <a:ext cx="9144000" cy="5084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5411DB-3C00-7847-8038-1999FD8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BE2BA-0A3E-D349-B036-B9D4F2B0E43F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39559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6173"/>
            <a:ext cx="9144000" cy="49956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5C98E1-D8B9-5F40-8DD0-27F6D84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3" y="1"/>
            <a:ext cx="8928991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FB239-C527-9248-A5BD-B9443A7E80CA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5645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58195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42ED6-218B-994E-8E2F-0CE9760D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303026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A4096-72B1-8440-9B01-D99779B08C3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602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13111</TotalTime>
  <Words>8178</Words>
  <Application>Microsoft Macintosh PowerPoint</Application>
  <PresentationFormat>Widescreen</PresentationFormat>
  <Paragraphs>1224</Paragraphs>
  <Slides>136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2" baseType="lpstr">
      <vt:lpstr>Arial</vt:lpstr>
      <vt:lpstr>Calibri</vt:lpstr>
      <vt:lpstr>Courier</vt:lpstr>
      <vt:lpstr>Courier New</vt:lpstr>
      <vt:lpstr>Roboto</vt:lpstr>
      <vt:lpstr>Office Theme</vt:lpstr>
      <vt:lpstr>Python for  Natural Language Processing</vt:lpstr>
      <vt:lpstr>Syllabus</vt:lpstr>
      <vt:lpstr>Syllabus</vt:lpstr>
      <vt:lpstr>Syllabus</vt:lpstr>
      <vt:lpstr>Python for  Natural Language Processing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def Functions</vt:lpstr>
      <vt:lpstr>Lists []</vt:lpstr>
      <vt:lpstr>Tuples ()</vt:lpstr>
      <vt:lpstr>Dictionary {key : value}</vt:lpstr>
      <vt:lpstr>Sets {}</vt:lpstr>
      <vt:lpstr>File Input / Output</vt:lpstr>
      <vt:lpstr>File Input / Output</vt:lpstr>
      <vt:lpstr>try except finally</vt:lpstr>
      <vt:lpstr>class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Natural Language Processing (NLP) and Text Mining</vt:lpstr>
      <vt:lpstr>spaCy:  Natural Language Processing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</vt:lpstr>
      <vt:lpstr>Python in Google Colab (Python101)</vt:lpstr>
      <vt:lpstr>Python in Google Colab (Python101)</vt:lpstr>
      <vt:lpstr>Text Classification</vt:lpstr>
      <vt:lpstr>Text Classification Workflow</vt:lpstr>
      <vt:lpstr>Text Classification Flowchart</vt:lpstr>
      <vt:lpstr>Text Classification S/W&lt;1500: N-gram</vt:lpstr>
      <vt:lpstr>Text Classification S/W&gt;=1500: Sequence</vt:lpstr>
      <vt:lpstr>Step 2.5: Choose a Model Samples/Words &lt; 1500 150,000/100 = 1500</vt:lpstr>
      <vt:lpstr>PowerPoint Presentation</vt:lpstr>
      <vt:lpstr>Step 3: Prepare Your Data</vt:lpstr>
      <vt:lpstr>One-hot encoding</vt:lpstr>
      <vt:lpstr>Word embeddings</vt:lpstr>
      <vt:lpstr>Word embeddings</vt:lpstr>
      <vt:lpstr>PowerPoint Presentation</vt:lpstr>
      <vt:lpstr>PowerPoint Presentation</vt:lpstr>
      <vt:lpstr>PowerPoint Presentation</vt:lpstr>
      <vt:lpstr>PowerPoint Presentation</vt:lpstr>
      <vt:lpstr>from keras.preprocessing.text import Tokenizer</vt:lpstr>
      <vt:lpstr>from keras.preprocessing.text import Tokenizer</vt:lpstr>
      <vt:lpstr>texts_to_matrix =  t.texts_to_matrix(docs, mode='count')</vt:lpstr>
      <vt:lpstr>t.texts_to_matrix(docs, mode='tfidf')</vt:lpstr>
      <vt:lpstr>NLP  Libraries  and  Tools</vt:lpstr>
      <vt:lpstr>spaCy:  Natural Language Processing</vt:lpstr>
      <vt:lpstr>NLTK (Natural Language Toolkit)</vt:lpstr>
      <vt:lpstr>Natural Language Processing with Python – Analyzing Text with the Natural Language Toolkit</vt:lpstr>
      <vt:lpstr>gensim</vt:lpstr>
      <vt:lpstr>TextBlob</vt:lpstr>
      <vt:lpstr>Polyglot</vt:lpstr>
      <vt:lpstr>scikit-learn</vt:lpstr>
      <vt:lpstr>TensorFlow NLP Examples</vt:lpstr>
      <vt:lpstr>Text Classification IMDB Movie Reviews</vt:lpstr>
      <vt:lpstr>NLP with Transformers Github</vt:lpstr>
      <vt:lpstr>NLP with Transformers Github Notebooks</vt:lpstr>
      <vt:lpstr>Python in Google Colab (Python101)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MY DAY</cp:lastModifiedBy>
  <cp:revision>718</cp:revision>
  <cp:lastPrinted>2020-12-23T14:44:17Z</cp:lastPrinted>
  <dcterms:created xsi:type="dcterms:W3CDTF">2019-09-12T03:09:52Z</dcterms:created>
  <dcterms:modified xsi:type="dcterms:W3CDTF">2023-09-27T00:01:20Z</dcterms:modified>
  <cp:category/>
</cp:coreProperties>
</file>