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3462" r:id="rId2"/>
    <p:sldId id="3780" r:id="rId3"/>
    <p:sldId id="3784" r:id="rId4"/>
    <p:sldId id="3785" r:id="rId5"/>
    <p:sldId id="4031" r:id="rId6"/>
    <p:sldId id="3097" r:id="rId7"/>
    <p:sldId id="3973" r:id="rId8"/>
    <p:sldId id="4036" r:id="rId9"/>
    <p:sldId id="4041" r:id="rId10"/>
    <p:sldId id="4043" r:id="rId11"/>
    <p:sldId id="4044" r:id="rId12"/>
    <p:sldId id="4037" r:id="rId13"/>
    <p:sldId id="3098" r:id="rId14"/>
    <p:sldId id="3099" r:id="rId15"/>
    <p:sldId id="3100" r:id="rId16"/>
    <p:sldId id="3102" r:id="rId17"/>
    <p:sldId id="4027" r:id="rId18"/>
    <p:sldId id="4028" r:id="rId19"/>
    <p:sldId id="4029" r:id="rId20"/>
    <p:sldId id="4030" r:id="rId21"/>
    <p:sldId id="3104" r:id="rId22"/>
    <p:sldId id="3105" r:id="rId23"/>
    <p:sldId id="3967" r:id="rId24"/>
    <p:sldId id="3966" r:id="rId25"/>
    <p:sldId id="3981" r:id="rId26"/>
    <p:sldId id="3982" r:id="rId27"/>
    <p:sldId id="3983" r:id="rId28"/>
    <p:sldId id="3984" r:id="rId29"/>
    <p:sldId id="4005" r:id="rId30"/>
    <p:sldId id="4002" r:id="rId31"/>
    <p:sldId id="4003" r:id="rId32"/>
    <p:sldId id="4004" r:id="rId33"/>
    <p:sldId id="3985" r:id="rId34"/>
    <p:sldId id="3986" r:id="rId35"/>
    <p:sldId id="3987" r:id="rId36"/>
    <p:sldId id="3988" r:id="rId37"/>
    <p:sldId id="3989" r:id="rId38"/>
    <p:sldId id="3990" r:id="rId39"/>
    <p:sldId id="3991" r:id="rId40"/>
    <p:sldId id="3992" r:id="rId41"/>
    <p:sldId id="4006" r:id="rId42"/>
    <p:sldId id="4007" r:id="rId43"/>
    <p:sldId id="4008" r:id="rId44"/>
    <p:sldId id="4009" r:id="rId45"/>
    <p:sldId id="4010" r:id="rId46"/>
    <p:sldId id="4011" r:id="rId47"/>
    <p:sldId id="4013" r:id="rId48"/>
    <p:sldId id="4022" r:id="rId49"/>
    <p:sldId id="4012" r:id="rId50"/>
    <p:sldId id="4014" r:id="rId51"/>
    <p:sldId id="4026" r:id="rId52"/>
    <p:sldId id="4023" r:id="rId53"/>
    <p:sldId id="3963" r:id="rId54"/>
    <p:sldId id="3955" r:id="rId55"/>
    <p:sldId id="3956" r:id="rId56"/>
    <p:sldId id="3957" r:id="rId57"/>
    <p:sldId id="3964" r:id="rId58"/>
    <p:sldId id="3965" r:id="rId59"/>
    <p:sldId id="3968" r:id="rId60"/>
    <p:sldId id="3969" r:id="rId61"/>
    <p:sldId id="3970" r:id="rId62"/>
    <p:sldId id="3971" r:id="rId63"/>
    <p:sldId id="3972" r:id="rId64"/>
    <p:sldId id="3974" r:id="rId65"/>
    <p:sldId id="3975" r:id="rId66"/>
    <p:sldId id="3980" r:id="rId67"/>
    <p:sldId id="3976" r:id="rId68"/>
    <p:sldId id="3977" r:id="rId69"/>
    <p:sldId id="3978" r:id="rId70"/>
    <p:sldId id="3979" r:id="rId71"/>
    <p:sldId id="4045" r:id="rId72"/>
    <p:sldId id="4047" r:id="rId73"/>
    <p:sldId id="4048" r:id="rId74"/>
    <p:sldId id="4046" r:id="rId75"/>
    <p:sldId id="3814" r:id="rId76"/>
    <p:sldId id="3815" r:id="rId77"/>
    <p:sldId id="3007" r:id="rId78"/>
    <p:sldId id="2959" r:id="rId79"/>
    <p:sldId id="2960" r:id="rId80"/>
    <p:sldId id="2962" r:id="rId81"/>
    <p:sldId id="2964" r:id="rId82"/>
    <p:sldId id="2963" r:id="rId83"/>
    <p:sldId id="3009" r:id="rId84"/>
    <p:sldId id="2970" r:id="rId85"/>
    <p:sldId id="4039" r:id="rId86"/>
    <p:sldId id="4040" r:id="rId87"/>
    <p:sldId id="4042" r:id="rId88"/>
    <p:sldId id="1818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91"/>
    <p:restoredTop sz="90655"/>
  </p:normalViewPr>
  <p:slideViewPr>
    <p:cSldViewPr snapToGrid="0" snapToObjects="1">
      <p:cViewPr varScale="1">
        <p:scale>
          <a:sx n="88" d="100"/>
          <a:sy n="88" d="100"/>
        </p:scale>
        <p:origin x="21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109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10/24/23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10/24/23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10/24/23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huggingface.co/tasks/token-classification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spacy.io/api/annotation#named-entitie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spacy.io/api/annotation#named-entitie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spacy.io/api/annotation#named-entitie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spacy.io/api/annotation#named-entitie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lp-with-transformers/notebooks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lp-with-transformers/notebooks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aintpupython101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huggingface.co/tasks/token-classification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drive/1FEG6DnGvwfUbeo4zJ1zTunjMqf2RkCrT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80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hyperlink" Target="https://notebooks.quantumsta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aintpupython101" TargetMode="External"/><Relationship Id="rId5" Type="http://schemas.openxmlformats.org/officeDocument/2006/relationships/hyperlink" Target="https://github.com/nlp-with-transformers/notebooks" TargetMode="External"/><Relationship Id="rId4" Type="http://schemas.openxmlformats.org/officeDocument/2006/relationships/hyperlink" Target="http://jalammar.github.io/a-visual-guide-to-using-bert-for-the-first-tim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Multilingual </a:t>
            </a:r>
            <a:b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Named Entity Recognition (NER)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for Text Analytics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1121AITA06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(M5265) (Fall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2023-10-25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9659E-4297-FCB2-B017-3463C8932788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771F48-BA3C-47D2-4BF3-1FEF96157E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 fontScale="90000"/>
          </a:bodyPr>
          <a:lstStyle/>
          <a:p>
            <a:r>
              <a:rPr lang="en-US" dirty="0"/>
              <a:t>Multilingual Named Entity Recognition (NER)</a:t>
            </a:r>
            <a:endParaRPr lang="en-US" sz="2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FCDEF3-C45D-D743-A58D-EDDFAD8DA28F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88CD2C-3B7E-1B45-AB36-BD00499A252E}"/>
              </a:ext>
            </a:extLst>
          </p:cNvPr>
          <p:cNvSpPr txBox="1"/>
          <p:nvPr/>
        </p:nvSpPr>
        <p:spPr>
          <a:xfrm>
            <a:off x="250123" y="930575"/>
            <a:ext cx="11790712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#!pip install transformers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transformers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pipeline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nlp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pipeline(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ner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model=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Babelscape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wikineural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-multilingual-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ner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outputs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nlp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 name is Alan and I live in Taipei."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(outputs)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D81FDFB-B77B-BFB9-0CF0-16A8B3C5F3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784486"/>
              </p:ext>
            </p:extLst>
          </p:nvPr>
        </p:nvGraphicFramePr>
        <p:xfrm>
          <a:off x="838199" y="3961797"/>
          <a:ext cx="10321598" cy="1737360"/>
        </p:xfrm>
        <a:graphic>
          <a:graphicData uri="http://schemas.openxmlformats.org/drawingml/2006/table">
            <a:tbl>
              <a:tblPr/>
              <a:tblGrid>
                <a:gridCol w="1043758">
                  <a:extLst>
                    <a:ext uri="{9D8B030D-6E8A-4147-A177-3AD203B41FA5}">
                      <a16:colId xmlns:a16="http://schemas.microsoft.com/office/drawing/2014/main" val="2844908703"/>
                    </a:ext>
                  </a:extLst>
                </a:gridCol>
                <a:gridCol w="1519646">
                  <a:extLst>
                    <a:ext uri="{9D8B030D-6E8A-4147-A177-3AD203B41FA5}">
                      <a16:colId xmlns:a16="http://schemas.microsoft.com/office/drawing/2014/main" val="272595366"/>
                    </a:ext>
                  </a:extLst>
                </a:gridCol>
                <a:gridCol w="1860138">
                  <a:extLst>
                    <a:ext uri="{9D8B030D-6E8A-4147-A177-3AD203B41FA5}">
                      <a16:colId xmlns:a16="http://schemas.microsoft.com/office/drawing/2014/main" val="1097754530"/>
                    </a:ext>
                  </a:extLst>
                </a:gridCol>
                <a:gridCol w="1474514">
                  <a:extLst>
                    <a:ext uri="{9D8B030D-6E8A-4147-A177-3AD203B41FA5}">
                      <a16:colId xmlns:a16="http://schemas.microsoft.com/office/drawing/2014/main" val="241965491"/>
                    </a:ext>
                  </a:extLst>
                </a:gridCol>
                <a:gridCol w="1474514">
                  <a:extLst>
                    <a:ext uri="{9D8B030D-6E8A-4147-A177-3AD203B41FA5}">
                      <a16:colId xmlns:a16="http://schemas.microsoft.com/office/drawing/2014/main" val="2177993118"/>
                    </a:ext>
                  </a:extLst>
                </a:gridCol>
                <a:gridCol w="1474514">
                  <a:extLst>
                    <a:ext uri="{9D8B030D-6E8A-4147-A177-3AD203B41FA5}">
                      <a16:colId xmlns:a16="http://schemas.microsoft.com/office/drawing/2014/main" val="4156478004"/>
                    </a:ext>
                  </a:extLst>
                </a:gridCol>
                <a:gridCol w="1474514">
                  <a:extLst>
                    <a:ext uri="{9D8B030D-6E8A-4147-A177-3AD203B41FA5}">
                      <a16:colId xmlns:a16="http://schemas.microsoft.com/office/drawing/2014/main" val="267578954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r"/>
                      <a:endParaRPr lang="en-US" sz="3200" b="1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>
                          <a:effectLst/>
                        </a:rPr>
                        <a:t>entity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>
                          <a:effectLst/>
                        </a:rPr>
                        <a:t>score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>
                          <a:effectLst/>
                        </a:rPr>
                        <a:t>index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>
                          <a:effectLst/>
                        </a:rPr>
                        <a:t>word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>
                          <a:effectLst/>
                        </a:rPr>
                        <a:t>start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>
                          <a:effectLst/>
                        </a:rPr>
                        <a:t>end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43574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fontAlgn="ctr"/>
                      <a:r>
                        <a:rPr lang="en-US" sz="3200" b="1">
                          <a:effectLst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>
                          <a:effectLst/>
                        </a:rPr>
                        <a:t>B-PER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>
                          <a:effectLst/>
                        </a:rPr>
                        <a:t>0.860065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>
                          <a:effectLst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>
                          <a:effectLst/>
                        </a:rPr>
                        <a:t>Alan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>
                          <a:effectLst/>
                        </a:rPr>
                        <a:t>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>
                          <a:effectLst/>
                        </a:rPr>
                        <a:t>15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03811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fontAlgn="ctr"/>
                      <a:r>
                        <a:rPr lang="en-US" sz="3200" b="1">
                          <a:effectLst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>
                          <a:effectLst/>
                        </a:rPr>
                        <a:t>B-LOC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>
                          <a:effectLst/>
                        </a:rPr>
                        <a:t>0.999816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>
                          <a:effectLst/>
                        </a:rPr>
                        <a:t>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>
                          <a:effectLst/>
                        </a:rPr>
                        <a:t>Taipei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>
                          <a:effectLst/>
                        </a:rPr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>
                          <a:effectLst/>
                        </a:rPr>
                        <a:t>36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555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5647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 fontScale="90000"/>
          </a:bodyPr>
          <a:lstStyle/>
          <a:p>
            <a:r>
              <a:rPr lang="en-US" dirty="0"/>
              <a:t>Multilingual Named Entity Recognition (NER)</a:t>
            </a:r>
            <a:endParaRPr lang="en-US" sz="2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FCDEF3-C45D-D743-A58D-EDDFAD8DA28F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88CD2C-3B7E-1B45-AB36-BD00499A252E}"/>
              </a:ext>
            </a:extLst>
          </p:cNvPr>
          <p:cNvSpPr txBox="1"/>
          <p:nvPr/>
        </p:nvSpPr>
        <p:spPr>
          <a:xfrm>
            <a:off x="250123" y="930575"/>
            <a:ext cx="11790712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#!pip install transformers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transformers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pipeline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nlp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pipeline(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ner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model=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Babelscape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wikineural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-multilingual-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ner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outputs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nlp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 name is Alan and I live in Taipei. </a:t>
            </a:r>
            <a:r>
              <a:rPr lang="zh-TW" alt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他是王小明，他住在台南</a:t>
            </a:r>
            <a:r>
              <a:rPr lang="en-US" altLang="zh-TW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altLang="zh-TW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(outputs)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46A74D-5F04-DF9F-1389-E8C2EFF27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414006"/>
              </p:ext>
            </p:extLst>
          </p:nvPr>
        </p:nvGraphicFramePr>
        <p:xfrm>
          <a:off x="373746" y="3311469"/>
          <a:ext cx="8233225" cy="3169920"/>
        </p:xfrm>
        <a:graphic>
          <a:graphicData uri="http://schemas.openxmlformats.org/drawingml/2006/table">
            <a:tbl>
              <a:tblPr/>
              <a:tblGrid>
                <a:gridCol w="818469">
                  <a:extLst>
                    <a:ext uri="{9D8B030D-6E8A-4147-A177-3AD203B41FA5}">
                      <a16:colId xmlns:a16="http://schemas.microsoft.com/office/drawing/2014/main" val="684986667"/>
                    </a:ext>
                  </a:extLst>
                </a:gridCol>
                <a:gridCol w="1268143">
                  <a:extLst>
                    <a:ext uri="{9D8B030D-6E8A-4147-A177-3AD203B41FA5}">
                      <a16:colId xmlns:a16="http://schemas.microsoft.com/office/drawing/2014/main" val="2865228613"/>
                    </a:ext>
                  </a:extLst>
                </a:gridCol>
                <a:gridCol w="1441913">
                  <a:extLst>
                    <a:ext uri="{9D8B030D-6E8A-4147-A177-3AD203B41FA5}">
                      <a16:colId xmlns:a16="http://schemas.microsoft.com/office/drawing/2014/main" val="2327346940"/>
                    </a:ext>
                  </a:extLst>
                </a:gridCol>
                <a:gridCol w="1176175">
                  <a:extLst>
                    <a:ext uri="{9D8B030D-6E8A-4147-A177-3AD203B41FA5}">
                      <a16:colId xmlns:a16="http://schemas.microsoft.com/office/drawing/2014/main" val="3578909189"/>
                    </a:ext>
                  </a:extLst>
                </a:gridCol>
                <a:gridCol w="1176175">
                  <a:extLst>
                    <a:ext uri="{9D8B030D-6E8A-4147-A177-3AD203B41FA5}">
                      <a16:colId xmlns:a16="http://schemas.microsoft.com/office/drawing/2014/main" val="148273247"/>
                    </a:ext>
                  </a:extLst>
                </a:gridCol>
                <a:gridCol w="1176175">
                  <a:extLst>
                    <a:ext uri="{9D8B030D-6E8A-4147-A177-3AD203B41FA5}">
                      <a16:colId xmlns:a16="http://schemas.microsoft.com/office/drawing/2014/main" val="4008910915"/>
                    </a:ext>
                  </a:extLst>
                </a:gridCol>
                <a:gridCol w="1176175">
                  <a:extLst>
                    <a:ext uri="{9D8B030D-6E8A-4147-A177-3AD203B41FA5}">
                      <a16:colId xmlns:a16="http://schemas.microsoft.com/office/drawing/2014/main" val="609338233"/>
                    </a:ext>
                  </a:extLst>
                </a:gridCol>
              </a:tblGrid>
              <a:tr h="389523">
                <a:tc>
                  <a:txBody>
                    <a:bodyPr/>
                    <a:lstStyle/>
                    <a:p>
                      <a:pPr algn="r"/>
                      <a:endParaRPr lang="en-US" sz="2000" b="1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effectLst/>
                        </a:rPr>
                        <a:t>entity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effectLst/>
                        </a:rPr>
                        <a:t>score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effectLst/>
                        </a:rPr>
                        <a:t>index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effectLst/>
                        </a:rPr>
                        <a:t>word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effectLst/>
                        </a:rPr>
                        <a:t>start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effectLst/>
                        </a:rPr>
                        <a:t>end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413007"/>
                  </a:ext>
                </a:extLst>
              </a:tr>
              <a:tr h="389523">
                <a:tc>
                  <a:txBody>
                    <a:bodyPr/>
                    <a:lstStyle/>
                    <a:p>
                      <a:pPr fontAlgn="ctr"/>
                      <a:r>
                        <a:rPr lang="en-US" sz="2000" b="1">
                          <a:effectLst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B-PER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0.912095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Alan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15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756512"/>
                  </a:ext>
                </a:extLst>
              </a:tr>
              <a:tr h="389523">
                <a:tc>
                  <a:txBody>
                    <a:bodyPr/>
                    <a:lstStyle/>
                    <a:p>
                      <a:pPr fontAlgn="ctr"/>
                      <a:r>
                        <a:rPr lang="en-US" sz="2000" b="1">
                          <a:effectLst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B-LOC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0.999747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Taipei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36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812356"/>
                  </a:ext>
                </a:extLst>
              </a:tr>
              <a:tr h="389523">
                <a:tc>
                  <a:txBody>
                    <a:bodyPr/>
                    <a:lstStyle/>
                    <a:p>
                      <a:pPr fontAlgn="ctr"/>
                      <a:r>
                        <a:rPr lang="en-US" sz="2000" b="1">
                          <a:effectLst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B-PER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0.994766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13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2000">
                          <a:effectLst/>
                        </a:rPr>
                        <a:t>王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41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594637"/>
                  </a:ext>
                </a:extLst>
              </a:tr>
              <a:tr h="389523">
                <a:tc>
                  <a:txBody>
                    <a:bodyPr/>
                    <a:lstStyle/>
                    <a:p>
                      <a:pPr fontAlgn="ctr"/>
                      <a:r>
                        <a:rPr lang="en-US" sz="2000" b="1">
                          <a:effectLst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I-PER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0.992879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14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2000">
                          <a:effectLst/>
                        </a:rPr>
                        <a:t>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41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42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976275"/>
                  </a:ext>
                </a:extLst>
              </a:tr>
              <a:tr h="389523">
                <a:tc>
                  <a:txBody>
                    <a:bodyPr/>
                    <a:lstStyle/>
                    <a:p>
                      <a:pPr fontAlgn="ctr"/>
                      <a:r>
                        <a:rPr lang="en-US" sz="2000" b="1">
                          <a:effectLst/>
                        </a:rPr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I-PER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0.982183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15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2000">
                          <a:effectLst/>
                        </a:rPr>
                        <a:t>明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42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43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157848"/>
                  </a:ext>
                </a:extLst>
              </a:tr>
              <a:tr h="389523">
                <a:tc>
                  <a:txBody>
                    <a:bodyPr/>
                    <a:lstStyle/>
                    <a:p>
                      <a:pPr fontAlgn="ctr"/>
                      <a:r>
                        <a:rPr lang="en-US" sz="2000" b="1">
                          <a:effectLst/>
                        </a:rPr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B-LOC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0.999288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2000">
                          <a:effectLst/>
                        </a:rPr>
                        <a:t>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47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48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051285"/>
                  </a:ext>
                </a:extLst>
              </a:tr>
              <a:tr h="389523">
                <a:tc>
                  <a:txBody>
                    <a:bodyPr/>
                    <a:lstStyle/>
                    <a:p>
                      <a:pPr fontAlgn="ctr"/>
                      <a:r>
                        <a:rPr lang="en-US" sz="2000" b="1">
                          <a:effectLst/>
                        </a:rPr>
                        <a:t>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I-LOC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0.993408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21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TW" altLang="en-US" sz="2000">
                          <a:effectLst/>
                        </a:rPr>
                        <a:t>南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effectLst/>
                        </a:rPr>
                        <a:t>48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effectLst/>
                        </a:rPr>
                        <a:t>49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660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9498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30EC-FC0A-E14F-8FE0-23D1DD116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5334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spaCy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C01B8-64B1-4E46-8C65-61DCA29DB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9A9ADD-4C1A-E942-9092-09E22CFA5B54}"/>
              </a:ext>
            </a:extLst>
          </p:cNvPr>
          <p:cNvSpPr txBox="1"/>
          <p:nvPr/>
        </p:nvSpPr>
        <p:spPr>
          <a:xfrm>
            <a:off x="2842160" y="6562244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https://spacy.io/usage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D3B7B-6C41-5B40-B91F-03481996C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160" y="856588"/>
            <a:ext cx="6679235" cy="551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34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3C988-4AAC-0041-B91A-20C0E9CA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670" y="116632"/>
            <a:ext cx="10126126" cy="8479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NER: </a:t>
            </a:r>
            <a:r>
              <a:rPr lang="en-US" dirty="0" err="1">
                <a:solidFill>
                  <a:schemeClr val="accent1"/>
                </a:solidFill>
              </a:rPr>
              <a:t>OntoNotes</a:t>
            </a:r>
            <a:r>
              <a:rPr lang="en-US" dirty="0">
                <a:solidFill>
                  <a:schemeClr val="accent1"/>
                </a:solidFill>
              </a:rPr>
              <a:t> 5 </a:t>
            </a:r>
            <a:r>
              <a:rPr lang="en-US" b="0" dirty="0">
                <a:solidFill>
                  <a:schemeClr val="accent1"/>
                </a:solidFill>
              </a:rPr>
              <a:t>Named Entities (18)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B4252-3D22-AB44-A7B4-279FE22E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74C96-C906-F94C-BDAD-56259F70DAE5}"/>
              </a:ext>
            </a:extLst>
          </p:cNvPr>
          <p:cNvSpPr txBox="1"/>
          <p:nvPr/>
        </p:nvSpPr>
        <p:spPr>
          <a:xfrm>
            <a:off x="3287688" y="6517729"/>
            <a:ext cx="641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https://spacy.io/api/annotation#named-entities</a:t>
            </a: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6264218-9C67-3A4B-8FB9-C7FA93008C91}"/>
              </a:ext>
            </a:extLst>
          </p:cNvPr>
          <p:cNvGraphicFramePr>
            <a:graphicFrameLocks noGrp="1"/>
          </p:cNvGraphicFramePr>
          <p:nvPr/>
        </p:nvGraphicFramePr>
        <p:xfrm>
          <a:off x="1033670" y="1124675"/>
          <a:ext cx="10126126" cy="53930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7399">
                  <a:extLst>
                    <a:ext uri="{9D8B030D-6E8A-4147-A177-3AD203B41FA5}">
                      <a16:colId xmlns:a16="http://schemas.microsoft.com/office/drawing/2014/main" val="3509520174"/>
                    </a:ext>
                  </a:extLst>
                </a:gridCol>
                <a:gridCol w="2082002">
                  <a:extLst>
                    <a:ext uri="{9D8B030D-6E8A-4147-A177-3AD203B41FA5}">
                      <a16:colId xmlns:a16="http://schemas.microsoft.com/office/drawing/2014/main" val="2516667051"/>
                    </a:ext>
                  </a:extLst>
                </a:gridCol>
                <a:gridCol w="7366725">
                  <a:extLst>
                    <a:ext uri="{9D8B030D-6E8A-4147-A177-3AD203B41FA5}">
                      <a16:colId xmlns:a16="http://schemas.microsoft.com/office/drawing/2014/main" val="34042108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SID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TYPE</a:t>
                      </a:r>
                      <a:endParaRPr lang="en-US" sz="18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DESCRIPTION</a:t>
                      </a:r>
                      <a:endParaRPr lang="en-US" sz="16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557476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PERSON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People, including fictional.</a:t>
                      </a:r>
                      <a:endParaRPr lang="en-US" sz="16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43859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NORP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Nationalities or religious or political groups.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004902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FAC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Buildings, airports, highways, bridges, etc.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704805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ORG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Companies, agencies, institutions, etc.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649607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GPE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Countries, cities, states.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907685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LOC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Non-GPE locations, mountain ranges, bodies of water.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41022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PRODUCT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Objects, vehicles, foods, etc. (Not services.)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233593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EVENT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Named hurricanes, battles, wars, sports events, etc.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095614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WORK_OF_ART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Titles of books, songs, etc.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5842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LAW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Named documents made into laws.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090723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LANGUAGE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Any named language.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78410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accent1"/>
                          </a:solidFill>
                          <a:effectLst/>
                        </a:rPr>
                        <a:t>DATE</a:t>
                      </a:r>
                      <a:endParaRPr lang="en-US" sz="1800" b="0" i="0" u="none" strike="noStrike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Absolute or relative dates or periods.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484515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TIME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Times smaller than a day.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097194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PERCENT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Percentage, including ”%“.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79553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MONEY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Monetary values, including unit.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508361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QUANTITY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Measurements, as of weight or distance.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345992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ORDINAL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“first”, “second”, etc.</a:t>
                      </a:r>
                      <a:endParaRPr lang="en-US" sz="16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553525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CARDINAL</a:t>
                      </a:r>
                      <a:endParaRPr lang="en-US" sz="18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Numerals that do not fall under another type.</a:t>
                      </a:r>
                      <a:endParaRPr lang="en-US" sz="16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7174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8570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3C988-4AAC-0041-B91A-20C0E9CA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790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NER: Wikipedia </a:t>
            </a:r>
            <a:r>
              <a:rPr lang="en-US" b="0" dirty="0">
                <a:solidFill>
                  <a:schemeClr val="accent1"/>
                </a:solidFill>
              </a:rPr>
              <a:t>Named Entities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B4252-3D22-AB44-A7B4-279FE22E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74C96-C906-F94C-BDAD-56259F70DAE5}"/>
              </a:ext>
            </a:extLst>
          </p:cNvPr>
          <p:cNvSpPr txBox="1"/>
          <p:nvPr/>
        </p:nvSpPr>
        <p:spPr>
          <a:xfrm>
            <a:off x="3287688" y="6517729"/>
            <a:ext cx="641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https://spacy.io/api/annotation#named-entities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BCE152-6CE9-7E4D-ABF9-230E9F53912A}"/>
              </a:ext>
            </a:extLst>
          </p:cNvPr>
          <p:cNvGraphicFramePr>
            <a:graphicFrameLocks noGrp="1"/>
          </p:cNvGraphicFramePr>
          <p:nvPr/>
        </p:nvGraphicFramePr>
        <p:xfrm>
          <a:off x="1212574" y="1212575"/>
          <a:ext cx="9947224" cy="51328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0262">
                  <a:extLst>
                    <a:ext uri="{9D8B030D-6E8A-4147-A177-3AD203B41FA5}">
                      <a16:colId xmlns:a16="http://schemas.microsoft.com/office/drawing/2014/main" val="2888851369"/>
                    </a:ext>
                  </a:extLst>
                </a:gridCol>
                <a:gridCol w="1696881">
                  <a:extLst>
                    <a:ext uri="{9D8B030D-6E8A-4147-A177-3AD203B41FA5}">
                      <a16:colId xmlns:a16="http://schemas.microsoft.com/office/drawing/2014/main" val="3086209148"/>
                    </a:ext>
                  </a:extLst>
                </a:gridCol>
                <a:gridCol w="7080081">
                  <a:extLst>
                    <a:ext uri="{9D8B030D-6E8A-4147-A177-3AD203B41FA5}">
                      <a16:colId xmlns:a16="http://schemas.microsoft.com/office/drawing/2014/main" val="3483592362"/>
                    </a:ext>
                  </a:extLst>
                </a:gridCol>
              </a:tblGrid>
              <a:tr h="525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SID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effectLst/>
                        </a:rPr>
                        <a:t>TYPE</a:t>
                      </a:r>
                      <a:endParaRPr lang="en-US" sz="32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effectLst/>
                        </a:rPr>
                        <a:t>DESCRIPTION</a:t>
                      </a:r>
                      <a:endParaRPr lang="en-US" sz="32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2964441592"/>
                  </a:ext>
                </a:extLst>
              </a:tr>
              <a:tr h="5815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PER</a:t>
                      </a:r>
                      <a:endParaRPr lang="en-US" sz="32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Named person or family.</a:t>
                      </a:r>
                      <a:endParaRPr lang="en-US" sz="28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056146658"/>
                  </a:ext>
                </a:extLst>
              </a:tr>
              <a:tr h="2007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LOC</a:t>
                      </a:r>
                      <a:endParaRPr lang="en-US" sz="32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800" u="none" strike="noStrike" dirty="0">
                          <a:effectLst/>
                        </a:rPr>
                        <a:t>Name of politically or geographically defined location (cities, provinces, countries, international regions, bodies of water, mountains).</a:t>
                      </a:r>
                      <a:endParaRPr lang="en-US" sz="28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3250178446"/>
                  </a:ext>
                </a:extLst>
              </a:tr>
              <a:tr h="10093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ORG</a:t>
                      </a:r>
                      <a:endParaRPr lang="en-US" sz="32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2800" u="none" strike="noStrike" dirty="0">
                          <a:effectLst/>
                        </a:rPr>
                        <a:t>Named corporate, governmental, or other organizational entity.</a:t>
                      </a:r>
                      <a:endParaRPr lang="en-US" sz="28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28325661"/>
                  </a:ext>
                </a:extLst>
              </a:tr>
              <a:tr h="10093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MISC</a:t>
                      </a:r>
                      <a:endParaRPr lang="en-US" sz="3200" b="0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Miscellaneous entities, e.g. events, nationalities, products or works of art.</a:t>
                      </a:r>
                      <a:endParaRPr lang="en-US" sz="28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3549941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642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3C988-4AAC-0041-B91A-20C0E9CA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68760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NER </a:t>
            </a:r>
            <a:r>
              <a:rPr lang="en-US" sz="5400" dirty="0">
                <a:solidFill>
                  <a:srgbClr val="C00000"/>
                </a:solidFill>
              </a:rPr>
              <a:t>IOB</a:t>
            </a:r>
            <a:r>
              <a:rPr lang="en-US" sz="5400" dirty="0">
                <a:solidFill>
                  <a:schemeClr val="accent1"/>
                </a:solidFill>
              </a:rPr>
              <a:t> Scheme</a:t>
            </a:r>
            <a:endParaRPr lang="en-US" sz="54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B4252-3D22-AB44-A7B4-279FE22E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74C96-C906-F94C-BDAD-56259F70DAE5}"/>
              </a:ext>
            </a:extLst>
          </p:cNvPr>
          <p:cNvSpPr txBox="1"/>
          <p:nvPr/>
        </p:nvSpPr>
        <p:spPr>
          <a:xfrm>
            <a:off x="3287688" y="6517729"/>
            <a:ext cx="641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https://spacy.io/api/annotation#named-entities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3D3572B-EFDA-3541-8F20-115A77B0CEA1}"/>
              </a:ext>
            </a:extLst>
          </p:cNvPr>
          <p:cNvGraphicFramePr>
            <a:graphicFrameLocks noGrp="1"/>
          </p:cNvGraphicFramePr>
          <p:nvPr/>
        </p:nvGraphicFramePr>
        <p:xfrm>
          <a:off x="1212574" y="1412776"/>
          <a:ext cx="9947221" cy="4752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0715">
                  <a:extLst>
                    <a:ext uri="{9D8B030D-6E8A-4147-A177-3AD203B41FA5}">
                      <a16:colId xmlns:a16="http://schemas.microsoft.com/office/drawing/2014/main" val="2169478698"/>
                    </a:ext>
                  </a:extLst>
                </a:gridCol>
                <a:gridCol w="1342163">
                  <a:extLst>
                    <a:ext uri="{9D8B030D-6E8A-4147-A177-3AD203B41FA5}">
                      <a16:colId xmlns:a16="http://schemas.microsoft.com/office/drawing/2014/main" val="3912973214"/>
                    </a:ext>
                  </a:extLst>
                </a:gridCol>
                <a:gridCol w="7234343">
                  <a:extLst>
                    <a:ext uri="{9D8B030D-6E8A-4147-A177-3AD203B41FA5}">
                      <a16:colId xmlns:a16="http://schemas.microsoft.com/office/drawing/2014/main" val="3355819689"/>
                    </a:ext>
                  </a:extLst>
                </a:gridCol>
              </a:tblGrid>
              <a:tr h="9505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TAG</a:t>
                      </a:r>
                      <a:endParaRPr lang="en-US" sz="32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ID</a:t>
                      </a:r>
                      <a:endParaRPr lang="en-US" sz="32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effectLst/>
                        </a:rPr>
                        <a:t>DESCRIPTION</a:t>
                      </a:r>
                      <a:endParaRPr lang="en-US" sz="32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1726764813"/>
                  </a:ext>
                </a:extLst>
              </a:tr>
              <a:tr h="9505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"I"</a:t>
                      </a:r>
                      <a:endParaRPr lang="en-US" sz="3200" b="1" i="0" u="none" strike="noStrike" dirty="0">
                        <a:solidFill>
                          <a:srgbClr val="C00000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1</a:t>
                      </a:r>
                      <a:endParaRPr lang="en-US" sz="3200" b="0" i="0" u="none" strike="noStrike">
                        <a:solidFill>
                          <a:srgbClr val="1A1E23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Token is </a:t>
                      </a:r>
                      <a:r>
                        <a:rPr lang="en-US" sz="32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inside</a:t>
                      </a:r>
                      <a:r>
                        <a:rPr lang="en-US" sz="3200" u="none" strike="noStrike" dirty="0">
                          <a:effectLst/>
                        </a:rPr>
                        <a:t> an entity.</a:t>
                      </a:r>
                      <a:endParaRPr lang="en-US" sz="32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201493050"/>
                  </a:ext>
                </a:extLst>
              </a:tr>
              <a:tr h="9505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"O"</a:t>
                      </a:r>
                      <a:endParaRPr lang="en-US" sz="3200" b="1" i="0" u="none" strike="noStrike" dirty="0">
                        <a:solidFill>
                          <a:srgbClr val="C00000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2</a:t>
                      </a:r>
                      <a:endParaRPr lang="en-US" sz="3200" b="0" i="0" u="none" strike="noStrike">
                        <a:solidFill>
                          <a:srgbClr val="1A1E23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Token is </a:t>
                      </a:r>
                      <a:r>
                        <a:rPr lang="en-US" sz="32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outside</a:t>
                      </a:r>
                      <a:r>
                        <a:rPr lang="en-US" sz="3200" u="none" strike="noStrike" dirty="0">
                          <a:effectLst/>
                        </a:rPr>
                        <a:t> an entity.</a:t>
                      </a:r>
                      <a:endParaRPr lang="en-US" sz="32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744791999"/>
                  </a:ext>
                </a:extLst>
              </a:tr>
              <a:tr h="9505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"B"</a:t>
                      </a:r>
                      <a:endParaRPr lang="en-US" sz="3200" b="1" i="0" u="none" strike="noStrike" dirty="0">
                        <a:solidFill>
                          <a:srgbClr val="C00000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3</a:t>
                      </a:r>
                      <a:endParaRPr lang="en-US" sz="3200" b="0" i="0" u="none" strike="noStrike">
                        <a:solidFill>
                          <a:srgbClr val="1A1E23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Token </a:t>
                      </a:r>
                      <a:r>
                        <a:rPr lang="en-US" sz="32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begins</a:t>
                      </a:r>
                      <a:r>
                        <a:rPr lang="en-US" sz="3200" u="none" strike="noStrike" dirty="0">
                          <a:effectLst/>
                        </a:rPr>
                        <a:t> an entity.</a:t>
                      </a:r>
                      <a:endParaRPr lang="en-US" sz="32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3190171259"/>
                  </a:ext>
                </a:extLst>
              </a:tr>
              <a:tr h="9505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""</a:t>
                      </a:r>
                      <a:endParaRPr lang="en-US" sz="3200" b="0" i="0" u="none" strike="noStrike" dirty="0">
                        <a:solidFill>
                          <a:srgbClr val="1A1E23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>
                          <a:effectLst/>
                        </a:rPr>
                        <a:t>0</a:t>
                      </a:r>
                      <a:endParaRPr lang="en-US" sz="3200" b="0" i="0" u="none" strike="noStrike">
                        <a:solidFill>
                          <a:srgbClr val="1A1E23"/>
                        </a:solidFill>
                        <a:effectLst/>
                        <a:latin typeface="Var(--font-code)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No entity tag is set (missing value).</a:t>
                      </a:r>
                      <a:endParaRPr lang="en-US" sz="32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val="3432253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5541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3C988-4AAC-0041-B91A-20C0E9CA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68760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NER </a:t>
            </a:r>
            <a:r>
              <a:rPr lang="en-US" sz="5400" dirty="0">
                <a:solidFill>
                  <a:srgbClr val="C00000"/>
                </a:solidFill>
              </a:rPr>
              <a:t>BILUO</a:t>
            </a:r>
            <a:r>
              <a:rPr lang="en-US" sz="5400" dirty="0">
                <a:solidFill>
                  <a:schemeClr val="accent1"/>
                </a:solidFill>
              </a:rPr>
              <a:t> Scheme</a:t>
            </a:r>
            <a:endParaRPr lang="en-US" sz="54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B4252-3D22-AB44-A7B4-279FE22E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74C96-C906-F94C-BDAD-56259F70DAE5}"/>
              </a:ext>
            </a:extLst>
          </p:cNvPr>
          <p:cNvSpPr txBox="1"/>
          <p:nvPr/>
        </p:nvSpPr>
        <p:spPr>
          <a:xfrm>
            <a:off x="3287688" y="6517729"/>
            <a:ext cx="641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https://spacy.io/api/annotation#named-entities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F198182-3838-6446-8294-C64A2F1DF5C1}"/>
              </a:ext>
            </a:extLst>
          </p:cNvPr>
          <p:cNvGraphicFramePr>
            <a:graphicFrameLocks noGrp="1"/>
          </p:cNvGraphicFramePr>
          <p:nvPr/>
        </p:nvGraphicFramePr>
        <p:xfrm>
          <a:off x="1004341" y="1268760"/>
          <a:ext cx="10155456" cy="49024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1958">
                  <a:extLst>
                    <a:ext uri="{9D8B030D-6E8A-4147-A177-3AD203B41FA5}">
                      <a16:colId xmlns:a16="http://schemas.microsoft.com/office/drawing/2014/main" val="855785107"/>
                    </a:ext>
                  </a:extLst>
                </a:gridCol>
                <a:gridCol w="7743498">
                  <a:extLst>
                    <a:ext uri="{9D8B030D-6E8A-4147-A177-3AD203B41FA5}">
                      <a16:colId xmlns:a16="http://schemas.microsoft.com/office/drawing/2014/main" val="3379268015"/>
                    </a:ext>
                  </a:extLst>
                </a:gridCol>
              </a:tblGrid>
              <a:tr h="561146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effectLst/>
                        </a:rPr>
                        <a:t>TAG</a:t>
                      </a:r>
                      <a:endParaRPr lang="en-US" sz="32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28" marR="7528" marT="752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effectLst/>
                        </a:rPr>
                        <a:t>DESCRIPTION</a:t>
                      </a:r>
                      <a:endParaRPr lang="en-US" sz="3200" b="1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28" marR="7528" marT="7528" marB="0" anchor="ctr" anchorCtr="1"/>
                </a:tc>
                <a:extLst>
                  <a:ext uri="{0D108BD9-81ED-4DB2-BD59-A6C34878D82A}">
                    <a16:rowId xmlns:a16="http://schemas.microsoft.com/office/drawing/2014/main" val="1646902458"/>
                  </a:ext>
                </a:extLst>
              </a:tr>
              <a:tr h="986049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B</a:t>
                      </a:r>
                      <a:r>
                        <a:rPr lang="en-US" sz="3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EGIN</a:t>
                      </a:r>
                      <a:endParaRPr lang="en-US" sz="3200" b="1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7528" marR="7528" marT="752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The first token of a multi-token entity.</a:t>
                      </a:r>
                      <a:endParaRPr lang="en-US" sz="32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28" marR="7528" marT="7528" marB="0" anchor="ctr" anchorCtr="1"/>
                </a:tc>
                <a:extLst>
                  <a:ext uri="{0D108BD9-81ED-4DB2-BD59-A6C34878D82A}">
                    <a16:rowId xmlns:a16="http://schemas.microsoft.com/office/drawing/2014/main" val="3798079419"/>
                  </a:ext>
                </a:extLst>
              </a:tr>
              <a:tr h="1113762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I</a:t>
                      </a:r>
                      <a:r>
                        <a:rPr lang="en-US" sz="3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N</a:t>
                      </a:r>
                      <a:endParaRPr lang="en-US" sz="3200" b="1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7528" marR="7528" marT="752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An inner token of a multi-token entity.</a:t>
                      </a:r>
                      <a:endParaRPr lang="en-US" sz="32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28" marR="7528" marT="7528" marB="0" anchor="ctr" anchorCtr="1"/>
                </a:tc>
                <a:extLst>
                  <a:ext uri="{0D108BD9-81ED-4DB2-BD59-A6C34878D82A}">
                    <a16:rowId xmlns:a16="http://schemas.microsoft.com/office/drawing/2014/main" val="1137072961"/>
                  </a:ext>
                </a:extLst>
              </a:tr>
              <a:tr h="1113762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L</a:t>
                      </a:r>
                      <a:r>
                        <a:rPr lang="en-US" sz="3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AST</a:t>
                      </a:r>
                      <a:endParaRPr lang="en-US" sz="3200" b="1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7528" marR="7528" marT="752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The final token of a multi-token entity.</a:t>
                      </a:r>
                      <a:endParaRPr lang="en-US" sz="32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28" marR="7528" marT="7528" marB="0" anchor="ctr" anchorCtr="1"/>
                </a:tc>
                <a:extLst>
                  <a:ext uri="{0D108BD9-81ED-4DB2-BD59-A6C34878D82A}">
                    <a16:rowId xmlns:a16="http://schemas.microsoft.com/office/drawing/2014/main" val="3774633783"/>
                  </a:ext>
                </a:extLst>
              </a:tr>
              <a:tr h="566578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U</a:t>
                      </a:r>
                      <a:r>
                        <a:rPr lang="en-US" sz="3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NIT</a:t>
                      </a:r>
                      <a:endParaRPr lang="en-US" sz="3200" b="1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7528" marR="7528" marT="752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A single-token entity.</a:t>
                      </a:r>
                      <a:endParaRPr lang="en-US" sz="3200" b="0" i="0" u="none" strike="noStrike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28" marR="7528" marT="7528" marB="0" anchor="ctr" anchorCtr="1"/>
                </a:tc>
                <a:extLst>
                  <a:ext uri="{0D108BD9-81ED-4DB2-BD59-A6C34878D82A}">
                    <a16:rowId xmlns:a16="http://schemas.microsoft.com/office/drawing/2014/main" val="3454782094"/>
                  </a:ext>
                </a:extLst>
              </a:tr>
              <a:tr h="561146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O</a:t>
                      </a:r>
                      <a:r>
                        <a:rPr lang="en-US" sz="32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UT</a:t>
                      </a:r>
                      <a:endParaRPr lang="en-US" sz="3200" b="1" i="0" u="none" strike="noStrike" dirty="0">
                        <a:solidFill>
                          <a:schemeClr val="accent1"/>
                        </a:solidFill>
                        <a:effectLst/>
                        <a:latin typeface="Var(--font-code)"/>
                      </a:endParaRPr>
                    </a:p>
                  </a:txBody>
                  <a:tcPr marL="7528" marR="7528" marT="7528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A non-entity token.</a:t>
                      </a:r>
                      <a:endParaRPr lang="en-US" sz="3200" b="0" i="0" u="none" strike="noStrike" dirty="0">
                        <a:solidFill>
                          <a:srgbClr val="1A1E2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28" marR="7528" marT="7528" marB="0" anchor="ctr" anchorCtr="1"/>
                </a:tc>
                <a:extLst>
                  <a:ext uri="{0D108BD9-81ED-4DB2-BD59-A6C34878D82A}">
                    <a16:rowId xmlns:a16="http://schemas.microsoft.com/office/drawing/2014/main" val="2795723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346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743" y="790260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859" y="122627"/>
            <a:ext cx="8674308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NLP Tasks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CA2885-1BF7-F646-872C-D9E1BB54DFE5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00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FD5E-3C28-784F-B27B-A1FC4564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Sequence-level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7E1B0-93DC-EC41-BE52-5C35F46B8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754" y="1762020"/>
            <a:ext cx="8590726" cy="42592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E8560A-0F42-BD44-9776-8B546B6A4C6F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96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D742E-B871-9841-BFBE-7BD3AB531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1670050"/>
            <a:ext cx="8718285" cy="41352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4121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BERT Token-level tasks</a:t>
            </a:r>
          </a:p>
        </p:txBody>
      </p:sp>
    </p:spTree>
    <p:extLst>
      <p:ext uri="{BB962C8B-B14F-4D97-AF65-F5344CB8AC3E}">
        <p14:creationId xmlns:p14="http://schemas.microsoft.com/office/powerpoint/2010/main" val="423376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 2023/09/13   Introduction to Artificial Intelligence for Text Analytics</a:t>
            </a:r>
          </a:p>
          <a:p>
            <a:pPr marL="0" indent="0">
              <a:buNone/>
            </a:pPr>
            <a:r>
              <a:rPr lang="en-US" sz="2800" dirty="0"/>
              <a:t>2   2023/09/20   Foundations of Text Analytics: </a:t>
            </a:r>
            <a:br>
              <a:rPr lang="en-US" sz="2800" dirty="0"/>
            </a:br>
            <a:r>
              <a:rPr lang="en-US" sz="2800" dirty="0"/>
              <a:t>                              Natural Language Processing (NLP)</a:t>
            </a:r>
          </a:p>
          <a:p>
            <a:pPr marL="0" indent="0">
              <a:buNone/>
            </a:pPr>
            <a:r>
              <a:rPr lang="en-US" sz="2800" dirty="0"/>
              <a:t>3   2023/09/27   Python for Natural Language Processing</a:t>
            </a:r>
          </a:p>
          <a:p>
            <a:pPr marL="0" indent="0">
              <a:buNone/>
            </a:pPr>
            <a:r>
              <a:rPr lang="en-US" sz="2800" dirty="0"/>
              <a:t>4   2023/10/04   Natural Language Processing with Transformers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 2023/10/11   Case Study on Artificial Intelligence for Text Analytics I</a:t>
            </a:r>
          </a:p>
          <a:p>
            <a:pPr marL="0" indent="0">
              <a:buNone/>
            </a:pPr>
            <a:r>
              <a:rPr lang="en-US" sz="2800" dirty="0"/>
              <a:t>6   2023/10/18   Text Classification and Sentiment Analysis</a:t>
            </a:r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195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Sentiment Analysis: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Single Sentence Classification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A33A5-5F7A-AD45-B8DF-5A41E6DFA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b="5072"/>
          <a:stretch/>
        </p:blipFill>
        <p:spPr>
          <a:xfrm>
            <a:off x="2135560" y="1484784"/>
            <a:ext cx="828092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68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4C6E8-F32F-194C-A943-7754B0FE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21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D742E-B871-9841-BFBE-7BD3AB531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6"/>
          <a:stretch/>
        </p:blipFill>
        <p:spPr>
          <a:xfrm>
            <a:off x="1772862" y="1340769"/>
            <a:ext cx="8646277" cy="50901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27637C-05B8-6249-A786-FBC80FD048E9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Devlin, Jacob, Ming-Wei Chang, Kenton Lee, and Kristina Toutanova (2018).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"BERT: Pre-training of Deep Bidirectional Transformers for Language Understanding."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arXiv:1810.04805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0200A9-9BB8-D64A-AFF5-F8A81B19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NER: Single Sentence Tagging</a:t>
            </a:r>
          </a:p>
        </p:txBody>
      </p:sp>
    </p:spTree>
    <p:extLst>
      <p:ext uri="{BB962C8B-B14F-4D97-AF65-F5344CB8AC3E}">
        <p14:creationId xmlns:p14="http://schemas.microsoft.com/office/powerpoint/2010/main" val="2114039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96888-5C06-5C46-A90D-44D8C79C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856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NER: Fine-tuning BERT with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Bi-LSTM CRF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DE6CC-FD1B-F742-8E84-BB23CC12F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FB1A18-C3A2-824E-8BCF-0045C2418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44824"/>
            <a:ext cx="8229600" cy="419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E04010-CA00-194E-802D-BFC724FD85A7}"/>
              </a:ext>
            </a:extLst>
          </p:cNvPr>
          <p:cNvSpPr/>
          <p:nvPr/>
        </p:nvSpPr>
        <p:spPr>
          <a:xfrm>
            <a:off x="2426673" y="6457890"/>
            <a:ext cx="73386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Zhang,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Xiaohui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Yaoyun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Zhang, Qin Zhang,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Yuankai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Ren,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Tinglin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Qiu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Jianhui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Ma, and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Qiang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Sun. "Extracting comprehensive clinical information for breast cancer using deep learning methods." International Journal of Medical Informatics 132 (2019): 103985.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66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68393"/>
          </a:xfrm>
        </p:spPr>
        <p:txBody>
          <a:bodyPr>
            <a:normAutofit fontScale="90000"/>
          </a:bodyPr>
          <a:lstStyle/>
          <a:p>
            <a:r>
              <a:rPr lang="en-US" dirty="0"/>
              <a:t>Named Entity Recognition (NER)</a:t>
            </a:r>
            <a:br>
              <a:rPr lang="en-US" dirty="0"/>
            </a:br>
            <a:r>
              <a:rPr lang="en-US" sz="3600" dirty="0">
                <a:solidFill>
                  <a:srgbClr val="C00000"/>
                </a:solidFill>
              </a:rPr>
              <a:t>Statistical-based</a:t>
            </a:r>
            <a:r>
              <a:rPr lang="en-US" sz="3600" dirty="0"/>
              <a:t> methods and </a:t>
            </a:r>
            <a:r>
              <a:rPr lang="en-US" sz="3600" dirty="0">
                <a:solidFill>
                  <a:srgbClr val="C00000"/>
                </a:solidFill>
              </a:rPr>
              <a:t>Deep learning-based </a:t>
            </a:r>
            <a:r>
              <a:rPr lang="en-US" sz="3600" dirty="0"/>
              <a:t>methods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6B0E3E01-9F19-DA43-BC1B-2C3E88E2FF88}"/>
              </a:ext>
            </a:extLst>
          </p:cNvPr>
          <p:cNvGraphicFramePr>
            <a:graphicFrameLocks noGrp="1"/>
          </p:cNvGraphicFramePr>
          <p:nvPr/>
        </p:nvGraphicFramePr>
        <p:xfrm>
          <a:off x="534389" y="1549100"/>
          <a:ext cx="11222181" cy="4851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969">
                  <a:extLst>
                    <a:ext uri="{9D8B030D-6E8A-4147-A177-3AD203B41FA5}">
                      <a16:colId xmlns:a16="http://schemas.microsoft.com/office/drawing/2014/main" val="359330452"/>
                    </a:ext>
                  </a:extLst>
                </a:gridCol>
                <a:gridCol w="3806455">
                  <a:extLst>
                    <a:ext uri="{9D8B030D-6E8A-4147-A177-3AD203B41FA5}">
                      <a16:colId xmlns:a16="http://schemas.microsoft.com/office/drawing/2014/main" val="1627133952"/>
                    </a:ext>
                  </a:extLst>
                </a:gridCol>
                <a:gridCol w="4632757">
                  <a:extLst>
                    <a:ext uri="{9D8B030D-6E8A-4147-A177-3AD203B41FA5}">
                      <a16:colId xmlns:a16="http://schemas.microsoft.com/office/drawing/2014/main" val="3688486835"/>
                    </a:ext>
                  </a:extLst>
                </a:gridCol>
              </a:tblGrid>
              <a:tr h="1107533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Statistical-based 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Deep learning-based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961117"/>
                  </a:ext>
                </a:extLst>
              </a:tr>
              <a:tr h="1751485">
                <a:tc>
                  <a:txBody>
                    <a:bodyPr/>
                    <a:lstStyle/>
                    <a:p>
                      <a:r>
                        <a:rPr lang="en-US" sz="2800" dirty="0"/>
                        <a:t>Character Representations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Handcrafted features (orthographic, prefixes, suffixes, etc.)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Distributed representations (Word2vec, RNN, </a:t>
                      </a:r>
                      <a:r>
                        <a:rPr lang="en-US" sz="2600" dirty="0" err="1"/>
                        <a:t>ELMo</a:t>
                      </a:r>
                      <a:r>
                        <a:rPr lang="en-US" sz="2600" dirty="0"/>
                        <a:t>, BERT, etc.)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768903"/>
                  </a:ext>
                </a:extLst>
              </a:tr>
              <a:tr h="1992681">
                <a:tc>
                  <a:txBody>
                    <a:bodyPr/>
                    <a:lstStyle/>
                    <a:p>
                      <a:r>
                        <a:rPr lang="en-US" sz="2800" dirty="0"/>
                        <a:t>Machine learning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Statistical-based models </a:t>
                      </a:r>
                      <a:br>
                        <a:rPr lang="en-US" sz="2600" dirty="0"/>
                      </a:br>
                      <a:r>
                        <a:rPr lang="en-US" sz="2600" dirty="0"/>
                        <a:t>(HMM, ME, CRF, SVM,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/>
                        <a:t>Encoder (LSTM, GRU, Transformer, etc.) </a:t>
                      </a:r>
                      <a:br>
                        <a:rPr lang="en-US" sz="2600" dirty="0"/>
                      </a:br>
                      <a:r>
                        <a:rPr lang="en-US" sz="2600" dirty="0"/>
                        <a:t>Decoder (CRF, Transformer, etc.)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820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2899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1522"/>
            <a:ext cx="11222181" cy="1301715"/>
          </a:xfrm>
        </p:spPr>
        <p:txBody>
          <a:bodyPr>
            <a:normAutofit fontScale="90000"/>
          </a:bodyPr>
          <a:lstStyle/>
          <a:p>
            <a:r>
              <a:rPr lang="en-US" dirty="0"/>
              <a:t>The taxonomy of CNER methods </a:t>
            </a:r>
            <a:br>
              <a:rPr lang="en-US" dirty="0"/>
            </a:br>
            <a:r>
              <a:rPr lang="en-US" dirty="0"/>
              <a:t>based on deep learning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595696-A864-2D45-B9B0-FD93F7278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955" y="1357817"/>
            <a:ext cx="7238090" cy="520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83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List of Annotated Datasets for English NER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D3D9D-15C6-AA4D-9A03-E202A2EFC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18" y="966201"/>
            <a:ext cx="11273264" cy="5553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E45334-E324-6745-9281-7A9EB64DCA32}"/>
              </a:ext>
            </a:extLst>
          </p:cNvPr>
          <p:cNvSpPr txBox="1"/>
          <p:nvPr/>
        </p:nvSpPr>
        <p:spPr>
          <a:xfrm>
            <a:off x="759618" y="6419642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“#Tags” refers to the number of entity types. 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1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CF32F2-1F54-1349-8E73-534039123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99" y="1668620"/>
            <a:ext cx="11048700" cy="38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76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985D7-E0E1-E14A-A6F4-AFDB51461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983" y="1687564"/>
            <a:ext cx="6775450" cy="48924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5E0FDA-BD9E-394B-A6D4-BF872D256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113" y="1181021"/>
            <a:ext cx="6775450" cy="48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45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4F8EE8-CB2D-D249-B589-99E9D6970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260" y="1141461"/>
            <a:ext cx="7614572" cy="542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63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202628"/>
          </a:xfrm>
        </p:spPr>
        <p:txBody>
          <a:bodyPr>
            <a:normAutofit fontScale="90000"/>
          </a:bodyPr>
          <a:lstStyle/>
          <a:p>
            <a:r>
              <a:rPr lang="en-US" dirty="0"/>
              <a:t>Deep Learning for </a:t>
            </a:r>
            <a:br>
              <a:rPr lang="en-US" dirty="0"/>
            </a:br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735A03-9C0E-D144-8D86-1328760AC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>
            <a:normAutofit/>
          </a:bodyPr>
          <a:lstStyle/>
          <a:p>
            <a:r>
              <a:rPr lang="en-US" sz="3600" dirty="0"/>
              <a:t>Distributed Representations for Input</a:t>
            </a:r>
          </a:p>
          <a:p>
            <a:pPr lvl="1"/>
            <a:r>
              <a:rPr lang="en-US" sz="3600" dirty="0"/>
              <a:t>Hybrid Representation</a:t>
            </a:r>
          </a:p>
          <a:p>
            <a:r>
              <a:rPr lang="en-US" sz="3600" dirty="0"/>
              <a:t>Context Encoder Architectures</a:t>
            </a:r>
          </a:p>
          <a:p>
            <a:pPr lvl="1"/>
            <a:r>
              <a:rPr lang="en-US" sz="3600" dirty="0"/>
              <a:t>Deep Transformer</a:t>
            </a:r>
          </a:p>
          <a:p>
            <a:r>
              <a:rPr lang="en-US" sz="3600" dirty="0"/>
              <a:t>Tag Decoder Architectures</a:t>
            </a:r>
          </a:p>
          <a:p>
            <a:pPr lvl="1"/>
            <a:r>
              <a:rPr lang="en-US" sz="3600" dirty="0"/>
              <a:t>Conditional Random Fields (CRF)</a:t>
            </a:r>
          </a:p>
        </p:txBody>
      </p:sp>
    </p:spTree>
    <p:extLst>
      <p:ext uri="{BB962C8B-B14F-4D97-AF65-F5344CB8AC3E}">
        <p14:creationId xmlns:p14="http://schemas.microsoft.com/office/powerpoint/2010/main" val="3195080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7   2023/10/25   Multilingual Named Entity Recognition (NER)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8   2023/11/01   Midterm Project Report</a:t>
            </a:r>
          </a:p>
          <a:p>
            <a:pPr marL="0" indent="0">
              <a:buNone/>
            </a:pPr>
            <a:r>
              <a:rPr lang="en-US" sz="2800" dirty="0"/>
              <a:t>9   2023/11/08   Text Similarity and Clustering</a:t>
            </a:r>
          </a:p>
          <a:p>
            <a:pPr marL="0" indent="0">
              <a:buNone/>
            </a:pPr>
            <a:r>
              <a:rPr lang="en-US" sz="2800" dirty="0"/>
              <a:t>10 2023/11/15   Text Summarization and Topic Models</a:t>
            </a:r>
          </a:p>
          <a:p>
            <a:pPr marL="0" indent="0">
              <a:buNone/>
            </a:pPr>
            <a:r>
              <a:rPr lang="en-US" sz="2800" dirty="0"/>
              <a:t>11 2023/11/22   Text Generation with Large Language Models (LLMs)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2023/11/29   Case Study on Artificial Intelligence for Text Analytics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202628"/>
          </a:xfrm>
        </p:spPr>
        <p:txBody>
          <a:bodyPr>
            <a:normAutofit fontScale="90000"/>
          </a:bodyPr>
          <a:lstStyle/>
          <a:p>
            <a:r>
              <a:rPr lang="en-US" dirty="0"/>
              <a:t>Deep Learning for </a:t>
            </a:r>
            <a:br>
              <a:rPr lang="en-US" dirty="0"/>
            </a:br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735A03-9C0E-D144-8D86-1328760AC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>
            <a:normAutofit/>
          </a:bodyPr>
          <a:lstStyle/>
          <a:p>
            <a:r>
              <a:rPr lang="en-US" sz="4000" dirty="0"/>
              <a:t>Distributed Representations for Input</a:t>
            </a:r>
          </a:p>
          <a:p>
            <a:pPr lvl="1"/>
            <a:r>
              <a:rPr lang="en-US" sz="4000" dirty="0"/>
              <a:t>Word-Level Representation</a:t>
            </a:r>
          </a:p>
          <a:p>
            <a:pPr lvl="1"/>
            <a:r>
              <a:rPr lang="en-US" sz="4000" dirty="0"/>
              <a:t>Character-Level Representation</a:t>
            </a:r>
          </a:p>
          <a:p>
            <a:pPr lvl="1"/>
            <a:r>
              <a:rPr lang="en-US" sz="4000" dirty="0"/>
              <a:t>Hybrid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18544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202628"/>
          </a:xfrm>
        </p:spPr>
        <p:txBody>
          <a:bodyPr>
            <a:normAutofit fontScale="90000"/>
          </a:bodyPr>
          <a:lstStyle/>
          <a:p>
            <a:r>
              <a:rPr lang="en-US" dirty="0"/>
              <a:t>Deep Learning for </a:t>
            </a:r>
            <a:br>
              <a:rPr lang="en-US" dirty="0"/>
            </a:br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735A03-9C0E-D144-8D86-1328760AC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>
            <a:normAutofit/>
          </a:bodyPr>
          <a:lstStyle/>
          <a:p>
            <a:r>
              <a:rPr lang="en-US" sz="4000" dirty="0"/>
              <a:t>Context Encoder Architectures</a:t>
            </a:r>
          </a:p>
          <a:p>
            <a:pPr lvl="1"/>
            <a:r>
              <a:rPr lang="en-US" sz="4000" dirty="0"/>
              <a:t>Convolutional Neural Networks</a:t>
            </a:r>
          </a:p>
          <a:p>
            <a:pPr lvl="1"/>
            <a:r>
              <a:rPr lang="en-US" sz="4000" dirty="0"/>
              <a:t>Recurrent Neural Networks</a:t>
            </a:r>
          </a:p>
          <a:p>
            <a:pPr lvl="1"/>
            <a:r>
              <a:rPr lang="en-US" sz="4000" dirty="0"/>
              <a:t>Recursive Neural Networks</a:t>
            </a:r>
          </a:p>
          <a:p>
            <a:pPr lvl="1"/>
            <a:r>
              <a:rPr lang="en-US" sz="4000" dirty="0"/>
              <a:t>Neural Language Models</a:t>
            </a:r>
          </a:p>
          <a:p>
            <a:pPr lvl="1"/>
            <a:r>
              <a:rPr lang="en-US" sz="4000" dirty="0"/>
              <a:t>Deep Transformer</a:t>
            </a:r>
          </a:p>
        </p:txBody>
      </p:sp>
    </p:spTree>
    <p:extLst>
      <p:ext uri="{BB962C8B-B14F-4D97-AF65-F5344CB8AC3E}">
        <p14:creationId xmlns:p14="http://schemas.microsoft.com/office/powerpoint/2010/main" val="3912441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202628"/>
          </a:xfrm>
        </p:spPr>
        <p:txBody>
          <a:bodyPr>
            <a:normAutofit fontScale="90000"/>
          </a:bodyPr>
          <a:lstStyle/>
          <a:p>
            <a:r>
              <a:rPr lang="en-US" dirty="0"/>
              <a:t>Deep Learning for </a:t>
            </a:r>
            <a:br>
              <a:rPr lang="en-US" dirty="0"/>
            </a:br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735A03-9C0E-D144-8D86-1328760AC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>
            <a:normAutofit/>
          </a:bodyPr>
          <a:lstStyle/>
          <a:p>
            <a:r>
              <a:rPr lang="en-US" sz="4000" dirty="0"/>
              <a:t>Tag Decoder Architectures</a:t>
            </a:r>
          </a:p>
          <a:p>
            <a:pPr lvl="1"/>
            <a:r>
              <a:rPr lang="en-US" sz="4000" dirty="0"/>
              <a:t>Multi-Layer Perceptron + </a:t>
            </a:r>
            <a:r>
              <a:rPr lang="en-US" sz="4000" dirty="0" err="1"/>
              <a:t>Softmax</a:t>
            </a:r>
            <a:endParaRPr lang="en-US" sz="4000" dirty="0"/>
          </a:p>
          <a:p>
            <a:pPr lvl="1"/>
            <a:r>
              <a:rPr lang="en-US" sz="4000" dirty="0"/>
              <a:t>Conditional Random Fields (CRF)</a:t>
            </a:r>
          </a:p>
          <a:p>
            <a:pPr lvl="1"/>
            <a:r>
              <a:rPr lang="en-US" sz="4000" dirty="0"/>
              <a:t>Recurrent Neural Networks</a:t>
            </a:r>
          </a:p>
          <a:p>
            <a:pPr lvl="1"/>
            <a:r>
              <a:rPr lang="en-US" sz="4000" dirty="0"/>
              <a:t>Pointer Networks</a:t>
            </a:r>
          </a:p>
        </p:txBody>
      </p:sp>
    </p:spTree>
    <p:extLst>
      <p:ext uri="{BB962C8B-B14F-4D97-AF65-F5344CB8AC3E}">
        <p14:creationId xmlns:p14="http://schemas.microsoft.com/office/powerpoint/2010/main" val="3594151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CNN-based character-level representation 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752A9D-4740-C649-B1E6-F0BB571C1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82" y="1178445"/>
            <a:ext cx="10775496" cy="534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95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RNN-based character-level representation 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1544B-56B6-DC45-AF0D-0B54A0539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09" y="1316850"/>
            <a:ext cx="10213181" cy="49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1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Sentence approach network based on CNN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230976-79FB-D74D-B43C-53D5FC7EE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572" y="1160167"/>
            <a:ext cx="9335080" cy="535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55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 fontScale="90000"/>
          </a:bodyPr>
          <a:lstStyle/>
          <a:p>
            <a:r>
              <a:rPr lang="en-US" dirty="0"/>
              <a:t>The architecture of RNN-based context encoder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62C635-0AB3-9D41-A951-0D1C50C8A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75" y="1279139"/>
            <a:ext cx="10107608" cy="501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69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55028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br>
              <a:rPr lang="en-US" dirty="0"/>
            </a:br>
            <a:r>
              <a:rPr lang="en-US" sz="3100" dirty="0"/>
              <a:t>  </a:t>
            </a:r>
            <a:r>
              <a:rPr lang="en-US" sz="3100" dirty="0">
                <a:solidFill>
                  <a:srgbClr val="C00000"/>
                </a:solidFill>
              </a:rPr>
              <a:t>Four tag decoders: </a:t>
            </a:r>
            <a:r>
              <a:rPr lang="en-US" sz="3100" dirty="0" err="1">
                <a:solidFill>
                  <a:srgbClr val="C00000"/>
                </a:solidFill>
              </a:rPr>
              <a:t>MLP+Softmax</a:t>
            </a:r>
            <a:r>
              <a:rPr lang="en-US" sz="3100" dirty="0">
                <a:solidFill>
                  <a:srgbClr val="C00000"/>
                </a:solidFill>
              </a:rPr>
              <a:t>, CRF, RNN, and Pointer 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82C81B-F4AB-6C4F-83F1-C1E4EC814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76" y="1724612"/>
            <a:ext cx="11951247" cy="479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23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66199-5ACF-DF4B-B543-3FC58FEE3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92" y="846667"/>
            <a:ext cx="9758032" cy="575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71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91045-1605-3B4C-A2C9-E27EA9930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92" y="1846272"/>
            <a:ext cx="9804550" cy="4300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8478F1-D429-D84E-9DBC-6C3737D3E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92" y="1219196"/>
            <a:ext cx="9840270" cy="62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31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2023/12/06   Question Answering and Dialogue Systems</a:t>
            </a:r>
          </a:p>
          <a:p>
            <a:pPr marL="0" indent="0">
              <a:buNone/>
            </a:pPr>
            <a:r>
              <a:rPr lang="en-US" sz="2800" dirty="0"/>
              <a:t>14   2023/12/13   Deep Learning, Generative AI, Transfer Learning, </a:t>
            </a:r>
            <a:br>
              <a:rPr lang="en-US" sz="2800" dirty="0"/>
            </a:br>
            <a:r>
              <a:rPr lang="en-US" sz="2800" dirty="0"/>
              <a:t>                                Zero-Shot, and Few-Shot Learning for Text Analytics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15   2023/12/20  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  2023/12/27  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94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202628"/>
          </a:xfrm>
        </p:spPr>
        <p:txBody>
          <a:bodyPr>
            <a:normAutofit fontScale="90000"/>
          </a:bodyPr>
          <a:lstStyle/>
          <a:p>
            <a:r>
              <a:rPr lang="en-US" dirty="0"/>
              <a:t>Applied Deep Learning for </a:t>
            </a:r>
            <a:br>
              <a:rPr lang="en-US" dirty="0"/>
            </a:br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735A03-9C0E-D144-8D86-1328760AC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/>
          <a:p>
            <a:r>
              <a:rPr lang="en-US" dirty="0"/>
              <a:t>Deep Multi-Task Learning for NER</a:t>
            </a:r>
          </a:p>
          <a:p>
            <a:r>
              <a:rPr lang="en-US" dirty="0"/>
              <a:t>Deep Transfer Learning for NER</a:t>
            </a:r>
          </a:p>
          <a:p>
            <a:r>
              <a:rPr lang="en-US" dirty="0"/>
              <a:t>Deep Active Learning for NER</a:t>
            </a:r>
          </a:p>
          <a:p>
            <a:r>
              <a:rPr lang="en-US" dirty="0"/>
              <a:t>Deep Reinforcement Learning for NER</a:t>
            </a:r>
          </a:p>
          <a:p>
            <a:r>
              <a:rPr lang="en-US" dirty="0"/>
              <a:t>Deep Adversarial Learning for NER</a:t>
            </a:r>
          </a:p>
          <a:p>
            <a:r>
              <a:rPr lang="en-US" dirty="0"/>
              <a:t>Neural Attention for 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416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80128"/>
          </a:xfrm>
        </p:spPr>
        <p:txBody>
          <a:bodyPr>
            <a:normAutofit fontScale="90000"/>
          </a:bodyPr>
          <a:lstStyle/>
          <a:p>
            <a:r>
              <a:rPr lang="en-US" dirty="0"/>
              <a:t>Named Entity Recognition (NER)</a:t>
            </a:r>
            <a:br>
              <a:rPr lang="en-US" dirty="0"/>
            </a:br>
            <a:r>
              <a:rPr lang="en-US" sz="3600" dirty="0"/>
              <a:t>Message Understanding Conference (MUC) Corpus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610478"/>
            <a:ext cx="107846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Zara Nasar, Syed Waqar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Jaffry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Muhammad Kamran Malik (2022). "Named entity recognition and relation extraction: State-of-the-art." ACM Computing Surveys (CSUR) 54, no. 1 (2022): 1-39.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88D1A-FB66-DE44-BD2D-4D0E1E5A1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18" y="1350050"/>
            <a:ext cx="10465074" cy="510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50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273970"/>
          </a:xfrm>
        </p:spPr>
        <p:txBody>
          <a:bodyPr>
            <a:normAutofit fontScale="90000"/>
          </a:bodyPr>
          <a:lstStyle/>
          <a:p>
            <a:r>
              <a:rPr lang="en-US" dirty="0"/>
              <a:t>Named Entity Recognition (NER)</a:t>
            </a:r>
            <a:br>
              <a:rPr lang="en-US" dirty="0"/>
            </a:br>
            <a:r>
              <a:rPr lang="en-US" sz="3600" dirty="0"/>
              <a:t>Automatic Content Extraction (ACE) corpus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610478"/>
            <a:ext cx="107846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Zara Nasar, Syed Waqar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Jaffry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Muhammad Kamran Malik (2022). "Named entity recognition and relation extraction: State-of-the-art." ACM Computing Surveys (CSUR) 54, no. 1 (2022): 1-39.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3866F-8779-B244-9321-B22DA5155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33" y="1963713"/>
            <a:ext cx="11796263" cy="340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038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09079"/>
          </a:xfrm>
        </p:spPr>
        <p:txBody>
          <a:bodyPr>
            <a:normAutofit fontScale="90000"/>
          </a:bodyPr>
          <a:lstStyle/>
          <a:p>
            <a:r>
              <a:rPr lang="en-US" dirty="0"/>
              <a:t>Named Entity Recognition (NER)</a:t>
            </a:r>
            <a:br>
              <a:rPr lang="en-US" dirty="0"/>
            </a:br>
            <a:r>
              <a:rPr lang="en-US" sz="3100" dirty="0"/>
              <a:t>Conference on Computational Natural Language Learning (</a:t>
            </a:r>
            <a:r>
              <a:rPr lang="en-US" sz="3100" dirty="0" err="1"/>
              <a:t>CoNLL</a:t>
            </a:r>
            <a:r>
              <a:rPr lang="en-US" sz="3100" dirty="0"/>
              <a:t>) Corpus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610478"/>
            <a:ext cx="107846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Zara Nasar, Syed Waqar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Jaffry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Muhammad Kamran Malik (2022). "Named entity recognition and relation extraction: State-of-the-art." ACM Computing Surveys (CSUR) 54, no. 1 (2022): 1-39.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140B1-9FA6-5944-B096-93C26CF28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33" y="2488367"/>
            <a:ext cx="10939213" cy="18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00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 </a:t>
            </a:r>
            <a:r>
              <a:rPr lang="en-US" dirty="0" err="1"/>
              <a:t>OntoNotes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610478"/>
            <a:ext cx="107846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Zara Nasar, Syed Waqar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Jaffry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Muhammad Kamran Malik (2022). "Named entity recognition and relation extraction: State-of-the-art." ACM Computing Surveys (CSUR) 54, no. 1 (2022): 1-39.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8F447-8CEA-E642-82A0-74BF81637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823" y="1051983"/>
            <a:ext cx="7586272" cy="55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98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4049"/>
          </a:xfrm>
        </p:spPr>
        <p:txBody>
          <a:bodyPr>
            <a:normAutofit fontScale="90000"/>
          </a:bodyPr>
          <a:lstStyle/>
          <a:p>
            <a:r>
              <a:rPr lang="en-US" dirty="0"/>
              <a:t>Named Entity Recognition (NER)</a:t>
            </a:r>
            <a:br>
              <a:rPr lang="en-US" dirty="0"/>
            </a:br>
            <a:r>
              <a:rPr lang="en-US" dirty="0"/>
              <a:t>Other Datasets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610478"/>
            <a:ext cx="107846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Zara Nasar, Syed Waqar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Jaffry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Muhammad Kamran Malik (2022). "Named entity recognition and relation extraction: State-of-the-art." ACM Computing Surveys (CSUR) 54, no. 1 (2022): 1-39.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2C441-698B-324C-A788-9868FCF1A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693701"/>
            <a:ext cx="11277793" cy="418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572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94077"/>
          </a:xfrm>
        </p:spPr>
        <p:txBody>
          <a:bodyPr>
            <a:normAutofit fontScale="90000"/>
          </a:bodyPr>
          <a:lstStyle/>
          <a:p>
            <a:r>
              <a:rPr lang="en-US" dirty="0"/>
              <a:t>Named Entity Recognition (NER) and </a:t>
            </a:r>
            <a:br>
              <a:rPr lang="en-US" dirty="0"/>
            </a:br>
            <a:r>
              <a:rPr lang="en-US" dirty="0"/>
              <a:t>Relation Extraction (RE)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610478"/>
            <a:ext cx="107846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Zara Nasar, Syed Waqar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Jaffry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Muhammad Kamran Malik (2022). "Named entity recognition and relation extraction: State-of-the-art." ACM Computing Surveys (CSUR) 54, no. 1 (2022): 1-39.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EABF5-FF49-6D4C-80F9-787EBFD10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87" y="1753850"/>
            <a:ext cx="11054425" cy="463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88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610478"/>
            <a:ext cx="107846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Zara Nasar, Syed Waqar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Jaffry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Muhammad Kamran Malik (2022). "Named entity recognition and relation extraction: State-of-the-art." ACM Computing Surveys (CSUR) 54, no. 1 (2022): 1-39.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1C0F9-E74B-344B-A16E-DDFF049BC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803" y="972767"/>
            <a:ext cx="7432311" cy="55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766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610478"/>
            <a:ext cx="107846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Zara Nasar, Syed Waqar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Jaffry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Muhammad Kamran Malik (2022). "Named entity recognition and relation extraction: State-of-the-art." ACM Computing Surveys (CSUR) 54, no. 1 (2022): 1-39.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36D1FC-F643-7342-8471-658F4F8AA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193" y="1735479"/>
            <a:ext cx="7962900" cy="466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555894-FFBB-8C45-9D8D-2368F2D21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183" y="1159399"/>
            <a:ext cx="79756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62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610478"/>
            <a:ext cx="107846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Zara Nasar, Syed Waqar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Jaffry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Muhammad Kamran Malik (2022). "Named entity recognition and relation extraction: State-of-the-art." ACM Computing Surveys (CSUR) 54, no. 1 (2022): 1-39.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27031-7EDC-5A43-AABE-4ACE27374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847" y="945700"/>
            <a:ext cx="9033032" cy="57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55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20100"/>
            <a:ext cx="11292840" cy="621780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Multilingual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Named Entity Recognition (NER)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75146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Relation Extraction (RE)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610478"/>
            <a:ext cx="107846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Zara Nasar, Syed Waqar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Jaffry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Muhammad Kamran Malik (2022). "Named entity recognition and relation extraction: State-of-the-art." ACM Computing Surveys (CSUR) 54, no. 1 (2022): 1-39.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84A35A-05F3-164A-B5C7-6C692A866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388" y="827014"/>
            <a:ext cx="7460182" cy="57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804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Relation Extraction (RE)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610478"/>
            <a:ext cx="107846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Zara Nasar, Syed Waqar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Jaffry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Muhammad Kamran Malik (2022). "Named entity recognition and relation extraction: State-of-the-art." ACM Computing Surveys (CSUR) 54, no. 1 (2022): 1-39.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19463B-4E32-5843-A60D-CF0720DD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388" y="1701825"/>
            <a:ext cx="7747000" cy="453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FBD21D-544A-7C4C-A52E-031E7BA86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388" y="1173838"/>
            <a:ext cx="77470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122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Relation Extraction (RE)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610478"/>
            <a:ext cx="107846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Zara Nasar, Syed Waqar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Jaffry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Muhammad Kamran Malik (2022). "Named entity recognition and relation extraction: State-of-the-art." ACM Computing Surveys (CSUR) 54, no. 1 (2022): 1-39.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AC0AE0-4B48-8849-9BB7-930BFC9B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922" y="848290"/>
            <a:ext cx="6588073" cy="580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7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Chinese Named Entity Recognition (CNER)</a:t>
            </a:r>
            <a:endParaRPr lang="en-US" sz="2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6077E-5EF1-9440-A35A-961581C2D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658" y="1140185"/>
            <a:ext cx="7956382" cy="5145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172F18-FFC9-884C-A3B1-ACCA118CCA0E}"/>
              </a:ext>
            </a:extLst>
          </p:cNvPr>
          <p:cNvSpPr txBox="1"/>
          <p:nvPr/>
        </p:nvSpPr>
        <p:spPr>
          <a:xfrm>
            <a:off x="1834534" y="6253161"/>
            <a:ext cx="88606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An illustration of NER task. The sample sentence is from People’s daily dataset, and GPE means Geo-Political Entity.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8F3EF-6878-434A-BE5C-E7D50491685B}"/>
              </a:ext>
            </a:extLst>
          </p:cNvPr>
          <p:cNvSpPr txBox="1"/>
          <p:nvPr/>
        </p:nvSpPr>
        <p:spPr>
          <a:xfrm>
            <a:off x="1069433" y="6564215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</p:spTree>
    <p:extLst>
      <p:ext uri="{BB962C8B-B14F-4D97-AF65-F5344CB8AC3E}">
        <p14:creationId xmlns:p14="http://schemas.microsoft.com/office/powerpoint/2010/main" val="822768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773239-CA22-9C44-A409-301ADECBE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945" y="972767"/>
            <a:ext cx="8345065" cy="54985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8A5E66-A80E-3447-9C0D-629237352056}"/>
              </a:ext>
            </a:extLst>
          </p:cNvPr>
          <p:cNvSpPr txBox="1"/>
          <p:nvPr/>
        </p:nvSpPr>
        <p:spPr>
          <a:xfrm>
            <a:off x="1069433" y="6564215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</p:spTree>
    <p:extLst>
      <p:ext uri="{BB962C8B-B14F-4D97-AF65-F5344CB8AC3E}">
        <p14:creationId xmlns:p14="http://schemas.microsoft.com/office/powerpoint/2010/main" val="27679131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97B0F7-5526-7145-AF30-FCA1D2C01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630" y="1315040"/>
            <a:ext cx="3502740" cy="5187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2A44D8-A82D-BC4D-BBC4-1383BE5FC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138" y="998991"/>
            <a:ext cx="3865724" cy="23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672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Public datasets of Chinese NER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61958-4F8D-DD4F-98B7-59A53120E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642" y="918312"/>
            <a:ext cx="4702691" cy="56619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8BE446-169C-A04A-B72E-2FC629227A22}"/>
              </a:ext>
            </a:extLst>
          </p:cNvPr>
          <p:cNvSpPr txBox="1"/>
          <p:nvPr/>
        </p:nvSpPr>
        <p:spPr>
          <a:xfrm>
            <a:off x="1462332" y="4452893"/>
            <a:ext cx="12833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#Tags: the number of entity types</a:t>
            </a:r>
          </a:p>
        </p:txBody>
      </p:sp>
    </p:spTree>
    <p:extLst>
      <p:ext uri="{BB962C8B-B14F-4D97-AF65-F5344CB8AC3E}">
        <p14:creationId xmlns:p14="http://schemas.microsoft.com/office/powerpoint/2010/main" val="5096393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 of four commonly used tag schemes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ACEBFD-B77F-8B48-B49D-13CCDC798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2" y="1458334"/>
            <a:ext cx="5567995" cy="474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790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1F8837-E3B3-BE40-A580-5AECAC443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369" y="1148316"/>
            <a:ext cx="9834155" cy="4610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93C28B-755B-BB46-917D-9A2D9395FE02}"/>
              </a:ext>
            </a:extLst>
          </p:cNvPr>
          <p:cNvSpPr txBox="1"/>
          <p:nvPr/>
        </p:nvSpPr>
        <p:spPr>
          <a:xfrm>
            <a:off x="1633766" y="5777215"/>
            <a:ext cx="90234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AdvGulliv"/>
              </a:rPr>
              <a:t>An illustration of rule-based methods. </a:t>
            </a:r>
            <a:br>
              <a:rPr lang="en-US" sz="2400" dirty="0">
                <a:effectLst/>
                <a:latin typeface="AdvGulliv"/>
              </a:rPr>
            </a:br>
            <a:r>
              <a:rPr lang="en-US" sz="2400" dirty="0">
                <a:effectLst/>
                <a:latin typeface="AdvGulliv"/>
              </a:rPr>
              <a:t>A person’s name is matched by a regular expression and a dictionary. 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4102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F2F098-7AD5-8A45-822A-037E1FE2F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33" y="1056592"/>
            <a:ext cx="10561857" cy="51952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870FA-327C-0F49-89EB-51CB4AFAEC85}"/>
              </a:ext>
            </a:extLst>
          </p:cNvPr>
          <p:cNvSpPr txBox="1"/>
          <p:nvPr/>
        </p:nvSpPr>
        <p:spPr>
          <a:xfrm>
            <a:off x="1343654" y="6143049"/>
            <a:ext cx="97789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effectLst/>
                <a:latin typeface="AdvGulliv"/>
              </a:rPr>
              <a:t>The illustration of some external information of the character “</a:t>
            </a:r>
            <a:r>
              <a:rPr lang="en-US" sz="2400" dirty="0" err="1">
                <a:solidFill>
                  <a:schemeClr val="accent1"/>
                </a:solidFill>
                <a:effectLst/>
                <a:latin typeface="AdvGulliv"/>
              </a:rPr>
              <a:t>朝</a:t>
            </a:r>
            <a:r>
              <a:rPr lang="en-US" sz="2400" dirty="0">
                <a:solidFill>
                  <a:schemeClr val="accent1"/>
                </a:solidFill>
                <a:effectLst/>
                <a:latin typeface="AdvGulliv"/>
              </a:rPr>
              <a:t>” </a:t>
            </a:r>
            <a:endParaRPr lang="en-US" sz="2400" dirty="0"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557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3C988-4AAC-0041-B91A-20C0E9CA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8151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038B1-9F53-5C40-992B-A2903370F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16617"/>
            <a:ext cx="11222181" cy="513668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600" b="1" dirty="0"/>
              <a:t>Named Entities (NE)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represent real-world objects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people, places, organizations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proper names</a:t>
            </a:r>
          </a:p>
          <a:p>
            <a:pPr>
              <a:spcAft>
                <a:spcPts val="600"/>
              </a:spcAft>
            </a:pPr>
            <a:r>
              <a:rPr lang="en-US" sz="3600" b="1" dirty="0"/>
              <a:t>Named Entity Recognition (NER)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Entity chunking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Entity extraction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Relation Extraction (RE)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B4252-3D22-AB44-A7B4-279FE22E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005BEA-DCDC-334B-A00F-4240E7734E44}"/>
              </a:ext>
            </a:extLst>
          </p:cNvPr>
          <p:cNvSpPr/>
          <p:nvPr/>
        </p:nvSpPr>
        <p:spPr>
          <a:xfrm>
            <a:off x="2423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20533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17248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br>
              <a:rPr lang="en-US" dirty="0"/>
            </a:br>
            <a:r>
              <a:rPr lang="en-US" sz="3600" dirty="0"/>
              <a:t>Improvement brought by BERT in different 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9CD45-4E79-BF46-BDE6-F7FCACA34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06" y="1956391"/>
            <a:ext cx="11816188" cy="400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200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0045"/>
            <a:ext cx="11222181" cy="1375586"/>
          </a:xfrm>
        </p:spPr>
        <p:txBody>
          <a:bodyPr>
            <a:normAutofit fontScale="90000"/>
          </a:bodyPr>
          <a:lstStyle/>
          <a:p>
            <a:r>
              <a:rPr lang="en-US" dirty="0"/>
              <a:t>Named Entity Recognition (NER)</a:t>
            </a:r>
            <a:br>
              <a:rPr lang="en-US" dirty="0"/>
            </a:br>
            <a:r>
              <a:rPr lang="en-US" dirty="0"/>
              <a:t>The effect of POS and radical information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C65A8-B594-9545-A324-78C5ED50B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620330"/>
            <a:ext cx="11278177" cy="460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151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250342"/>
          </a:xfrm>
        </p:spPr>
        <p:txBody>
          <a:bodyPr>
            <a:normAutofit fontScale="90000"/>
          </a:bodyPr>
          <a:lstStyle/>
          <a:p>
            <a:r>
              <a:rPr lang="en-US" dirty="0"/>
              <a:t>Named Entity Recognition (NER)</a:t>
            </a:r>
            <a:br>
              <a:rPr lang="en-US" dirty="0"/>
            </a:br>
            <a:r>
              <a:rPr lang="en-US" dirty="0"/>
              <a:t>Improvement brought by Glyph information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D7A93-A21F-954A-8D2D-959D38645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41" y="2934587"/>
            <a:ext cx="11466718" cy="207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311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C6688E-EC72-2644-A0F9-CE1A17FF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485" y="972767"/>
            <a:ext cx="9001497" cy="560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524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289658"/>
          </a:xfrm>
        </p:spPr>
        <p:txBody>
          <a:bodyPr>
            <a:normAutofit fontScale="90000"/>
          </a:bodyPr>
          <a:lstStyle/>
          <a:p>
            <a:r>
              <a:rPr lang="en-US" dirty="0"/>
              <a:t>Named Entity Recognition (NER)</a:t>
            </a:r>
            <a:br>
              <a:rPr lang="en-US" dirty="0"/>
            </a:br>
            <a:r>
              <a:rPr lang="en-US" sz="3600" dirty="0"/>
              <a:t>The illustration of representations of the character “</a:t>
            </a:r>
            <a:r>
              <a:rPr lang="en-US" sz="3600" dirty="0" err="1"/>
              <a:t>朝</a:t>
            </a:r>
            <a:r>
              <a:rPr lang="en-US" sz="3600" dirty="0"/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C27A85-C457-A74C-B91C-1C728DF4E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91" y="2200430"/>
            <a:ext cx="11641722" cy="328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538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Chinese Named Entity Recognition (CNER)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D9776-C067-6E46-836A-417C3247C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33" y="972767"/>
            <a:ext cx="10392513" cy="542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02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Chinese Named Entity Recognition (CNER)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D3654A-F470-4C49-BC38-917365222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89" y="1949671"/>
            <a:ext cx="10664029" cy="4369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F3A20F-E406-984C-BB89-5E7071583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18" y="1125326"/>
            <a:ext cx="10528270" cy="78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677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26761-4924-DE46-BACA-AA2256470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042" y="1191233"/>
            <a:ext cx="6934871" cy="51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31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56791"/>
          </a:xfrm>
        </p:spPr>
        <p:txBody>
          <a:bodyPr>
            <a:normAutofit fontScale="90000"/>
          </a:bodyPr>
          <a:lstStyle/>
          <a:p>
            <a:r>
              <a:rPr lang="en-US" dirty="0"/>
              <a:t>Chinese Named Entity Recognition (CNER)</a:t>
            </a:r>
            <a:br>
              <a:rPr lang="en-US" dirty="0"/>
            </a:br>
            <a:r>
              <a:rPr lang="en-US" dirty="0"/>
              <a:t>using attention modules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4A107-2754-A545-9618-B6D46B862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26" y="1871331"/>
            <a:ext cx="11796710" cy="441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954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72045"/>
          </a:xfrm>
        </p:spPr>
        <p:txBody>
          <a:bodyPr>
            <a:normAutofit fontScale="90000"/>
          </a:bodyPr>
          <a:lstStyle/>
          <a:p>
            <a:r>
              <a:rPr lang="en-US" dirty="0"/>
              <a:t>Schematic diagram of cross-domain adversarial transfer learning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AFFC0-C066-F34E-A44E-352BB25A2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04" y="1477270"/>
            <a:ext cx="11021766" cy="493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45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759618" y="6597778"/>
            <a:ext cx="106727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Jing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Chenliang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"A survey on deep learning for named entity recognition." IEEE Transactions on Knowledge and Data Engineering 34, no. 1 (2022): 50-70.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39681-8AB7-F642-9DB9-06ECC159C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20" y="1506511"/>
            <a:ext cx="11141538" cy="4961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B9857F-7FC9-C34B-AA4C-0BDFD848BE0C}"/>
              </a:ext>
            </a:extLst>
          </p:cNvPr>
          <p:cNvSpPr txBox="1"/>
          <p:nvPr/>
        </p:nvSpPr>
        <p:spPr>
          <a:xfrm>
            <a:off x="1405965" y="917272"/>
            <a:ext cx="9380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Michael Jeffrey Jordan was born in Brooklyn, New York.</a:t>
            </a:r>
          </a:p>
        </p:txBody>
      </p:sp>
    </p:spTree>
    <p:extLst>
      <p:ext uri="{BB962C8B-B14F-4D97-AF65-F5344CB8AC3E}">
        <p14:creationId xmlns:p14="http://schemas.microsoft.com/office/powerpoint/2010/main" val="41675496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05131"/>
          </a:xfrm>
        </p:spPr>
        <p:txBody>
          <a:bodyPr>
            <a:noAutofit/>
          </a:bodyPr>
          <a:lstStyle/>
          <a:p>
            <a:r>
              <a:rPr lang="en-US" sz="3600" dirty="0"/>
              <a:t>Two ways of concatenating the representations of </a:t>
            </a:r>
            <a:br>
              <a:rPr lang="en-US" sz="3600" dirty="0"/>
            </a:br>
            <a:r>
              <a:rPr lang="en-US" sz="3600" dirty="0"/>
              <a:t>pre-trained language models and external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1069433" y="6580257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Pan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Yanming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Fenglei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 (2022). "Chinese named entity recognition: The state of the art." Neurocomputing 473 (2022): 37-53.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F42B64-07F9-5348-A98C-9C1BBBAB6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022" y="1464815"/>
            <a:ext cx="8499803" cy="511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377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9E238-CD52-7B3A-762B-C757349F6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GPT-NER: Named Entity Recognition (NER) via LLM</a:t>
            </a:r>
            <a:br>
              <a:rPr lang="en-US" dirty="0"/>
            </a:br>
            <a:r>
              <a:rPr lang="en-US" sz="3200" b="0" dirty="0"/>
              <a:t>Entity-level embedding to retrieve few-shot demonstrations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3485D-05B2-B3EA-E29D-DBD28B2D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E375D-EE9D-71C2-192A-B54B15502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4" y="1676853"/>
            <a:ext cx="11481687" cy="44332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6F41F9-DA35-95BD-65D2-B0E5413A2D0A}"/>
              </a:ext>
            </a:extLst>
          </p:cNvPr>
          <p:cNvSpPr txBox="1"/>
          <p:nvPr/>
        </p:nvSpPr>
        <p:spPr>
          <a:xfrm>
            <a:off x="484909" y="6457890"/>
            <a:ext cx="11382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Shuhe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Xiaoya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Rongbin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Ouyang, Fei Wu,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Tianwei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Jiwei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Guoyin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 (2023).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Gpt-ner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Named entity recognition via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arXiv:2304.10428 (2023).</a:t>
            </a:r>
          </a:p>
        </p:txBody>
      </p:sp>
    </p:spTree>
    <p:extLst>
      <p:ext uri="{BB962C8B-B14F-4D97-AF65-F5344CB8AC3E}">
        <p14:creationId xmlns:p14="http://schemas.microsoft.com/office/powerpoint/2010/main" val="30856763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9E238-CD52-7B3A-762B-C757349F6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1562"/>
            <a:ext cx="11222181" cy="837353"/>
          </a:xfrm>
        </p:spPr>
        <p:txBody>
          <a:bodyPr>
            <a:normAutofit/>
          </a:bodyPr>
          <a:lstStyle/>
          <a:p>
            <a:r>
              <a:rPr lang="en-US" sz="4000" dirty="0"/>
              <a:t>GPT-NER: Named Entity Recognition (NER) via LLM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3485D-05B2-B3EA-E29D-DBD28B2D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F41F9-DA35-95BD-65D2-B0E5413A2D0A}"/>
              </a:ext>
            </a:extLst>
          </p:cNvPr>
          <p:cNvSpPr txBox="1"/>
          <p:nvPr/>
        </p:nvSpPr>
        <p:spPr>
          <a:xfrm>
            <a:off x="484909" y="6457890"/>
            <a:ext cx="11382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Shuhe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Xiaoya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Rongbin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Ouyang, Fei Wu,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Tianwei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Jiwei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Guoyin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 (2023).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Gpt-ner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Named entity recognition via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arXiv:2304.10428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E4779-A62B-ED29-E37B-F54A70E46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770" y="848201"/>
            <a:ext cx="7600992" cy="559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781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9E238-CD52-7B3A-762B-C757349F6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1562"/>
            <a:ext cx="11222181" cy="837353"/>
          </a:xfrm>
        </p:spPr>
        <p:txBody>
          <a:bodyPr>
            <a:normAutofit/>
          </a:bodyPr>
          <a:lstStyle/>
          <a:p>
            <a:r>
              <a:rPr lang="en-US" sz="4000" dirty="0"/>
              <a:t>GPT-NER: Named Entity Recognition (NER) via LLM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3485D-05B2-B3EA-E29D-DBD28B2D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F41F9-DA35-95BD-65D2-B0E5413A2D0A}"/>
              </a:ext>
            </a:extLst>
          </p:cNvPr>
          <p:cNvSpPr txBox="1"/>
          <p:nvPr/>
        </p:nvSpPr>
        <p:spPr>
          <a:xfrm>
            <a:off x="484909" y="6457890"/>
            <a:ext cx="11382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Shuhe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Xiaoya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Rongbin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Ouyang, Fei Wu,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Tianwei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Jiwei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Guoyin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 (2023).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Gpt-ner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Named entity recognition via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arXiv:2304.10428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82B46-D683-42E5-DBFA-57B98C1A9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427" y="846867"/>
            <a:ext cx="6653457" cy="562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142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9E238-CD52-7B3A-762B-C757349F6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1635"/>
          </a:xfrm>
        </p:spPr>
        <p:txBody>
          <a:bodyPr>
            <a:normAutofit/>
          </a:bodyPr>
          <a:lstStyle/>
          <a:p>
            <a:r>
              <a:rPr lang="en-US" sz="4000" dirty="0"/>
              <a:t>GPT-NER: Named Entity Recognition (NER) via LLM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3485D-05B2-B3EA-E29D-DBD28B2D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F41F9-DA35-95BD-65D2-B0E5413A2D0A}"/>
              </a:ext>
            </a:extLst>
          </p:cNvPr>
          <p:cNvSpPr txBox="1"/>
          <p:nvPr/>
        </p:nvSpPr>
        <p:spPr>
          <a:xfrm>
            <a:off x="484909" y="6457890"/>
            <a:ext cx="11382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Shuhe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Xiaoya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Rongbin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Ouyang, Fei Wu,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Tianwei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Jiwei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Guoyin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 (2023).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Gpt-ner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Named entity recognition via large language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arXiv:2304.10428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612785-0DCE-324D-C7E1-F1C9A6728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394" y="1199413"/>
            <a:ext cx="5476232" cy="4834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C3F7B1-A973-1758-F83B-8DBCC1E7B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7" y="1460667"/>
            <a:ext cx="6082286" cy="43805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14FCBF-A3C5-6C96-2361-28CC899BF7A4}"/>
              </a:ext>
            </a:extLst>
          </p:cNvPr>
          <p:cNvSpPr txBox="1"/>
          <p:nvPr/>
        </p:nvSpPr>
        <p:spPr>
          <a:xfrm>
            <a:off x="304800" y="5949255"/>
            <a:ext cx="5442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Low-resource comparisons on CoNLL2003 dataset.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19822-B836-AA77-A351-FA1F0807BEC1}"/>
              </a:ext>
            </a:extLst>
          </p:cNvPr>
          <p:cNvSpPr txBox="1"/>
          <p:nvPr/>
        </p:nvSpPr>
        <p:spPr>
          <a:xfrm>
            <a:off x="6589485" y="5988781"/>
            <a:ext cx="5011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Comparisons by varying k-shot demonstrations.</a:t>
            </a:r>
          </a:p>
        </p:txBody>
      </p:sp>
    </p:spTree>
    <p:extLst>
      <p:ext uri="{BB962C8B-B14F-4D97-AF65-F5344CB8AC3E}">
        <p14:creationId xmlns:p14="http://schemas.microsoft.com/office/powerpoint/2010/main" val="28283690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6713"/>
          </a:xfrm>
        </p:spPr>
        <p:txBody>
          <a:bodyPr/>
          <a:lstStyle/>
          <a:p>
            <a:r>
              <a:rPr lang="en-US" dirty="0"/>
              <a:t>NLP with Transformers </a:t>
            </a:r>
            <a:r>
              <a:rPr lang="en-US" dirty="0" err="1"/>
              <a:t>Github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7E6E3-6C69-B147-ABC8-3851BD935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12" y="1021817"/>
            <a:ext cx="9989976" cy="5477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EFEE2D-BD65-B041-89AB-33CCA792EF5F}"/>
              </a:ext>
            </a:extLst>
          </p:cNvPr>
          <p:cNvSpPr txBox="1"/>
          <p:nvPr/>
        </p:nvSpPr>
        <p:spPr>
          <a:xfrm>
            <a:off x="3071457" y="6432567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https://github.com/nlp-with-transformers/notebooks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AB855-2050-3A48-8BA5-055E7A98F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341" y="3951357"/>
            <a:ext cx="1893293" cy="248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857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NLP with Transformers </a:t>
            </a:r>
            <a:r>
              <a:rPr lang="en-US" dirty="0" err="1"/>
              <a:t>Github</a:t>
            </a:r>
            <a:r>
              <a:rPr lang="en-US" dirty="0"/>
              <a:t> Notebooks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278920-88C7-8443-848A-600B0B78C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6707" y="1324655"/>
            <a:ext cx="6520412" cy="51079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52337-8A6C-DE42-8245-E521C15A8AD0}"/>
              </a:ext>
            </a:extLst>
          </p:cNvPr>
          <p:cNvSpPr txBox="1"/>
          <p:nvPr/>
        </p:nvSpPr>
        <p:spPr>
          <a:xfrm>
            <a:off x="3071457" y="6432567"/>
            <a:ext cx="6102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https://github.com/nlp-with-transformers/notebooks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2269AF-8128-B54D-8ECA-24098FB25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89" y="1338753"/>
            <a:ext cx="3819329" cy="50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400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457DE9-E23C-1449-8AD1-E2776DCF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E54BE5-B3AD-944A-92EF-F24B55593186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F0971-13B4-AD4D-9627-72E9DF655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0848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D5E60B-440A-E84A-A694-9D3EA5B2C550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52570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7E03CC-382C-2640-A25F-79737610E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98524"/>
            <a:ext cx="9144000" cy="51548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B300B-0D4F-7843-B09C-24DF0E4381C8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2F6CC45-030C-EE44-A874-80E10E95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56FE22-D3F6-8541-9CA1-FF2BC60F5AB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3643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1F567-29B2-D240-8E3E-75D069606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96752"/>
            <a:ext cx="9144000" cy="5084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700D1A-C459-0C4E-B25A-EBABB946D374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AE0497-81FE-574B-8BEB-BFC47F997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8CEA3D-81FE-C845-9480-D1D76A5A3ED5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37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30EC-FC0A-E14F-8FE0-23D1DD116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533457"/>
          </a:xfrm>
        </p:spPr>
        <p:txBody>
          <a:bodyPr>
            <a:normAutofit fontScale="90000"/>
          </a:bodyPr>
          <a:lstStyle/>
          <a:p>
            <a:r>
              <a:rPr lang="en-US" dirty="0"/>
              <a:t>Token Classification (NER)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C01B8-64B1-4E46-8C65-61DCA29DB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9A9ADD-4C1A-E942-9092-09E22CFA5B54}"/>
              </a:ext>
            </a:extLst>
          </p:cNvPr>
          <p:cNvSpPr txBox="1"/>
          <p:nvPr/>
        </p:nvSpPr>
        <p:spPr>
          <a:xfrm>
            <a:off x="2842160" y="6562244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https://huggingface.co/tasks/token-classification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798A17-98E6-CB4E-B059-A285228A2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789" y="882495"/>
            <a:ext cx="8997379" cy="56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680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9FD78-4D30-B64F-B7DD-F3EF2331E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96173"/>
            <a:ext cx="9144000" cy="49956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511937-240E-7A4F-BB6F-99D64A9B6EB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E549AF7-7C87-9540-AB2D-9170EA13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F279D-DD91-AE49-A2B6-F9AE96EA89C4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2013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0DFA3-0CF9-624D-8ED9-37D9D38FF4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368431"/>
            <a:ext cx="9144000" cy="47821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706F60-0310-1343-8866-82E125CB88C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DB3BDB4-2B05-3F45-8ED2-87F172FB4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23E775-F14E-994E-A520-EC5C1D467400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059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4FABAB-AE71-B548-B558-7B456385A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09328"/>
            <a:ext cx="9144000" cy="46559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58173D-8093-404A-BD77-4DFDC9E26026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5DA1E0-14D3-784A-AA39-62F7CF304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873BF8-BA6A-A64E-B984-CC066C4AB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424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E183F-9AAA-924A-8131-1BB20185B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191" y="1065717"/>
            <a:ext cx="9144000" cy="50848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6723BC-D546-FC4A-963C-0E327E86A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30" y="89357"/>
            <a:ext cx="1121514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834EB3-74AA-AD44-BF1D-85EC22078062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9092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20" y="1"/>
            <a:ext cx="1011836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BE335-C179-1542-9BF8-CD76D846A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24744"/>
            <a:ext cx="9144000" cy="51394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A14526-38E3-3541-B17C-91B8B7273B91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42134726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918E-213F-C04F-B507-9C1A5CA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A7E26A-9D08-9B44-885A-EBEB17B6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1"/>
            <a:ext cx="9245443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73DF9-BB84-414A-8E5C-84B5B27598B9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467A0-4827-A846-8266-C0616F9F0C5C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6842A4-4D02-0C4E-9CC8-945A765D0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74041"/>
            <a:ext cx="10363200" cy="538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634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FCDEF3-C45D-D743-A58D-EDDFAD8DA28F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88CD2C-3B7E-1B45-AB36-BD00499A252E}"/>
              </a:ext>
            </a:extLst>
          </p:cNvPr>
          <p:cNvSpPr txBox="1"/>
          <p:nvPr/>
        </p:nvSpPr>
        <p:spPr>
          <a:xfrm>
            <a:off x="200644" y="1120676"/>
            <a:ext cx="11790712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transformers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pipeline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classifier = pipeline(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ner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text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 name is Michael and I live in Berkeley, California."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outputs = classifier(text)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(outputs)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B04733-30D3-BD4B-A87E-3D7ACA3D3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504" y="3667541"/>
            <a:ext cx="8652978" cy="270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475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3C988-4AAC-0041-B91A-20C0E9CAA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81513"/>
          </a:xfrm>
        </p:spPr>
        <p:txBody>
          <a:bodyPr>
            <a:noAutofit/>
          </a:bodyPr>
          <a:lstStyle/>
          <a:p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038B1-9F53-5C40-992B-A2903370F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16617"/>
            <a:ext cx="11222181" cy="513668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600" b="1" dirty="0"/>
              <a:t>Named Entities (NE)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represent real-world objects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people, places, organizations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proper names</a:t>
            </a:r>
          </a:p>
          <a:p>
            <a:pPr>
              <a:spcAft>
                <a:spcPts val="600"/>
              </a:spcAft>
            </a:pPr>
            <a:r>
              <a:rPr lang="en-US" sz="3600" b="1" dirty="0"/>
              <a:t>Named Entity Recognition (NER)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Entity chunking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Entity extraction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Relation Extraction (RE)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B4252-3D22-AB44-A7B4-279FE22E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005BEA-DCDC-334B-A00F-4240E7734E44}"/>
              </a:ext>
            </a:extLst>
          </p:cNvPr>
          <p:cNvSpPr/>
          <p:nvPr/>
        </p:nvSpPr>
        <p:spPr>
          <a:xfrm>
            <a:off x="2423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60505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1981200" y="117576"/>
            <a:ext cx="8229600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dirty="0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365760" y="836712"/>
            <a:ext cx="11409473" cy="602128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Lewis Tunstall, Leandro von Werra, and Thomas Wolf (2022), Natural Language Processing with Transformers:  Building Language Applications with Hugging Face,  O'Reilly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Denis Rothman (2021), Transformers for Natural Language Processing: Build innovative deep neural network architectures for NLP with Python,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PyTorch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TensorFlow, BERT,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RoBERTa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and more,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Publishing.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 err="1">
                <a:latin typeface="Calibri" charset="0"/>
                <a:ea typeface="標楷體" charset="-120"/>
              </a:rPr>
              <a:t>Savaş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Yıldırım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and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Meysam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Asgari-Chenaghlu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(2021), Mastering Transformers: Build state-of-the-art models from scratch with advanced natural language processing techniques,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Publishing.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Sowmya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Vajjala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Bodhisattwa Majumder, Anuj Gupta (2020), Practical Natural Language Processing: A Comprehensive Guide to Building Real-World NLP Systems, O'Reilly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Jing Li,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Aixin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Sun,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Jianglei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Han, and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Chenliang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LI (2022). "A survey on deep learning for named entity recognition." IEEE Transactions on Knowledge and Data Engineering 34, no. 1 (2022): 50-70.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Zara Nasar, Syed Waqar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Jaffry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and Muhammad Kamran Malik (2022). "Named entity recognition and relation extraction: State-of-the-art." ACM Computing Surveys (CSUR) 54, no. 1 (2022): 1-39.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Pan Liu,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Yanming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Guo,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Fenglei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Wang, and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Guohui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Li (2022). "Chinese named entity recognition: The state of the art." Neurocomputing 473 (2022): 37-53.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 err="1">
                <a:latin typeface="Calibri" charset="0"/>
                <a:ea typeface="標楷體" charset="-120"/>
              </a:rPr>
              <a:t>Shuhe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Wang,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Xiaofei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Sun,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Xiaoya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Li,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Rongbin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Ouyang, Fei Wu,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Tianwei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Zhang,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Jiwei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Li, and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Guoyin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Wang (2023). "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Gpt-ner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: Named entity recognition via large language models."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preprint arXiv:2304.10428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Ramesh Sharda,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Dursun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Delen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and Efraim Turban (2017), Business Intelligence, Analytics, and Data Science: A Managerial Perspective, 4th Edition, Pearson.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 err="1">
                <a:latin typeface="Calibri" charset="0"/>
                <a:ea typeface="標楷體" charset="-120"/>
              </a:rPr>
              <a:t>Dipanjan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Sarkar (2019), Text Analytics with Python: A Practitioner’s Guide to Natural Language Processing, Second Edition.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APress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.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Benjamin Bengfort, Rebecca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Bilbro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, and Tony Ojeda (2018), Applied Text Analysis with Python: </a:t>
            </a:r>
            <a:br>
              <a:rPr lang="en-US" altLang="zh-TW" sz="1400" b="0" dirty="0">
                <a:latin typeface="Calibri" charset="0"/>
                <a:ea typeface="標楷體" charset="-120"/>
              </a:rPr>
            </a:br>
            <a:r>
              <a:rPr lang="en-US" altLang="zh-TW" sz="1400" b="0" dirty="0">
                <a:latin typeface="Calibri" charset="0"/>
                <a:ea typeface="標楷體" charset="-120"/>
              </a:rPr>
              <a:t>Enabling Language-Aware Data Products with Machine Learning, O’Reilly.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 err="1">
                <a:latin typeface="Calibri" charset="0"/>
                <a:ea typeface="標楷體" charset="-120"/>
              </a:rPr>
              <a:t>Charu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C. Aggarwal (2018), Machine Learning for Text, Springer.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Gabe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Ignatow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and Rada F.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Mihalcea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(2017), An Introduction to Text Mining: Research Design, Data Collection, and Analysis, SAGE Publications.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Rajesh Arumugam (2018), Hands-On Natural Language Processing with Python: A practical guide to applying deep learning architectures to your NLP applications,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Packt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.</a:t>
            </a:r>
            <a:endParaRPr lang="en-US" altLang="en-US" sz="1400" b="0" dirty="0">
              <a:latin typeface="Calibri" charset="0"/>
              <a:ea typeface="標楷體" charset="-120"/>
            </a:endParaRP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Jake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VanderPlas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(2016), Python Data Science Handbook: Essential Tools for Working with Data, O'Reilly Media.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Devlin, Jacob, Ming-Wei Chang, Kenton Lee, and Kristina Toutanova (2018). "BERT: Pre-training of Deep Bidirectional Transformers for Language Understanding." </a:t>
            </a:r>
            <a:r>
              <a:rPr lang="en-US" altLang="zh-TW" sz="140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400" b="0" dirty="0">
                <a:latin typeface="Calibri" charset="0"/>
                <a:ea typeface="標楷體" charset="-120"/>
              </a:rPr>
              <a:t> preprint arXiv:1810.04805.</a:t>
            </a:r>
            <a:endParaRPr lang="en-US" sz="1400" b="0" dirty="0"/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The Super Duper NLP Repo, </a:t>
            </a:r>
            <a:r>
              <a:rPr lang="en-US" sz="1400" b="0" dirty="0">
                <a:hlinkClick r:id="rId2"/>
              </a:rPr>
              <a:t>https://notebooks.quantumstat.com/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Jay </a:t>
            </a:r>
            <a:r>
              <a:rPr lang="en-US" sz="1400" b="0" dirty="0" err="1"/>
              <a:t>Alammar</a:t>
            </a:r>
            <a:r>
              <a:rPr lang="en-US" sz="1400" b="0" dirty="0"/>
              <a:t> (2018), The Illustrated Transformer, </a:t>
            </a:r>
            <a:r>
              <a:rPr lang="en-US" sz="1400" b="0" dirty="0">
                <a:hlinkClick r:id="rId3"/>
              </a:rPr>
              <a:t>http://jalammar.github.io/illustrated-transformer/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Jay </a:t>
            </a:r>
            <a:r>
              <a:rPr lang="en-US" sz="1400" b="0" dirty="0" err="1"/>
              <a:t>Alammar</a:t>
            </a:r>
            <a:r>
              <a:rPr lang="en-US" sz="1400" b="0" dirty="0"/>
              <a:t> (2019), A Visual Guide to Using BERT for the First Time, </a:t>
            </a:r>
            <a:r>
              <a:rPr lang="en-US" sz="1400" b="0" dirty="0">
                <a:hlinkClick r:id="rId4"/>
              </a:rPr>
              <a:t>http://jalammar.github.io/a-visual-guide-to-using-bert-for-the-first-time/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NLP with Transformer, </a:t>
            </a:r>
            <a:r>
              <a:rPr lang="en-US" sz="1400" b="0" dirty="0">
                <a:hlinkClick r:id="rId5"/>
              </a:rPr>
              <a:t>https://github.com/nlp-with-transformers/notebooks</a:t>
            </a:r>
            <a:endParaRPr lang="en-US" sz="1400" b="0" dirty="0"/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400" b="0" dirty="0">
                <a:latin typeface="Calibri" charset="0"/>
                <a:ea typeface="標楷體" charset="-120"/>
              </a:rPr>
              <a:t>Min-Yuh Day (2023), Python 101, </a:t>
            </a:r>
            <a:r>
              <a:rPr lang="en-US" altLang="zh-TW" sz="1400" b="0" dirty="0">
                <a:latin typeface="Calibri" charset="0"/>
                <a:ea typeface="標楷體" charset="-120"/>
                <a:hlinkClick r:id="rId6"/>
              </a:rPr>
              <a:t>https://tinyurl.com/aintpupython101</a:t>
            </a:r>
            <a:endParaRPr lang="en-US" altLang="zh-TW" sz="1200" b="0" dirty="0">
              <a:latin typeface="Calibri" charset="0"/>
              <a:ea typeface="標楷體" charset="-120"/>
            </a:endParaRPr>
          </a:p>
          <a:p>
            <a:pPr marL="0" indent="0">
              <a:buNone/>
            </a:pPr>
            <a:endParaRPr lang="en-US" altLang="zh-TW" sz="1400" b="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88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0729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Named Entity Recognition (NER)</a:t>
            </a:r>
            <a:endParaRPr lang="en-US" sz="2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FCDEF3-C45D-D743-A58D-EDDFAD8DA28F}"/>
              </a:ext>
            </a:extLst>
          </p:cNvPr>
          <p:cNvSpPr/>
          <p:nvPr/>
        </p:nvSpPr>
        <p:spPr>
          <a:xfrm>
            <a:off x="3863753" y="6488668"/>
            <a:ext cx="407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88CD2C-3B7E-1B45-AB36-BD00499A252E}"/>
              </a:ext>
            </a:extLst>
          </p:cNvPr>
          <p:cNvSpPr txBox="1"/>
          <p:nvPr/>
        </p:nvSpPr>
        <p:spPr>
          <a:xfrm>
            <a:off x="200644" y="1120676"/>
            <a:ext cx="11790712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transformers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pipeline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classifier = pipeline(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ner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text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 name is Michael and I live in Berkeley, California."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outputs = classifier(text)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(outputs)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B04733-30D3-BD4B-A87E-3D7ACA3D3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504" y="3667541"/>
            <a:ext cx="8652978" cy="270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87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14532</TotalTime>
  <Words>5197</Words>
  <Application>Microsoft Macintosh PowerPoint</Application>
  <PresentationFormat>Widescreen</PresentationFormat>
  <Paragraphs>573</Paragraphs>
  <Slides>88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5" baseType="lpstr">
      <vt:lpstr>AdvGulliv</vt:lpstr>
      <vt:lpstr>Var(--font-code)</vt:lpstr>
      <vt:lpstr>Arial</vt:lpstr>
      <vt:lpstr>Calibri</vt:lpstr>
      <vt:lpstr>Courier New</vt:lpstr>
      <vt:lpstr>Times New Roman</vt:lpstr>
      <vt:lpstr>Office Theme</vt:lpstr>
      <vt:lpstr>Multilingual  Named Entity Recognition (NER)</vt:lpstr>
      <vt:lpstr>Syllabus</vt:lpstr>
      <vt:lpstr>Syllabus</vt:lpstr>
      <vt:lpstr>Syllabus</vt:lpstr>
      <vt:lpstr>Multilingual  Named Entity Recognition (NER)</vt:lpstr>
      <vt:lpstr>Outline</vt:lpstr>
      <vt:lpstr>Named Entity Recognition (NER)</vt:lpstr>
      <vt:lpstr>Token Classification (NER)</vt:lpstr>
      <vt:lpstr>Named Entity Recognition (NER)</vt:lpstr>
      <vt:lpstr>Multilingual Named Entity Recognition (NER)</vt:lpstr>
      <vt:lpstr>Multilingual Named Entity Recognition (NER)</vt:lpstr>
      <vt:lpstr>spaCy</vt:lpstr>
      <vt:lpstr>NER: OntoNotes 5 Named Entities (18)</vt:lpstr>
      <vt:lpstr>NER: Wikipedia Named Entities</vt:lpstr>
      <vt:lpstr>NER IOB Scheme</vt:lpstr>
      <vt:lpstr>NER BILUO Scheme</vt:lpstr>
      <vt:lpstr>Fine-tuning BERT on NLP Tasks</vt:lpstr>
      <vt:lpstr>BERT Sequence-level tasks</vt:lpstr>
      <vt:lpstr>BERT Token-level tasks</vt:lpstr>
      <vt:lpstr>Sentiment Analysis:  Single Sentence Classification</vt:lpstr>
      <vt:lpstr>NER: Single Sentence Tagging</vt:lpstr>
      <vt:lpstr>NER: Fine-tuning BERT with  Bi-LSTM CRF</vt:lpstr>
      <vt:lpstr>Named Entity Recognition (NER) Statistical-based methods and Deep learning-based methods</vt:lpstr>
      <vt:lpstr>The taxonomy of CNER methods  based on deep learning</vt:lpstr>
      <vt:lpstr>List of Annotated Datasets for English NER</vt:lpstr>
      <vt:lpstr>Named Entity Recognition (NER)</vt:lpstr>
      <vt:lpstr>Named Entity Recognition (NER)</vt:lpstr>
      <vt:lpstr>Named Entity Recognition (NER)</vt:lpstr>
      <vt:lpstr>Deep Learning for  Named Entity Recognition (NER)</vt:lpstr>
      <vt:lpstr>Deep Learning for  Named Entity Recognition (NER)</vt:lpstr>
      <vt:lpstr>Deep Learning for  Named Entity Recognition (NER)</vt:lpstr>
      <vt:lpstr>Deep Learning for  Named Entity Recognition (NER)</vt:lpstr>
      <vt:lpstr>CNN-based character-level representation </vt:lpstr>
      <vt:lpstr>RNN-based character-level representation </vt:lpstr>
      <vt:lpstr>Sentence approach network based on CNN</vt:lpstr>
      <vt:lpstr>The architecture of RNN-based context encoder</vt:lpstr>
      <vt:lpstr>Named Entity Recognition (NER)   Four tag decoders: MLP+Softmax, CRF, RNN, and Pointer network</vt:lpstr>
      <vt:lpstr>Named Entity Recognition (NER)</vt:lpstr>
      <vt:lpstr>Named Entity Recognition (NER)</vt:lpstr>
      <vt:lpstr>Applied Deep Learning for  Named Entity Recognition (NER)</vt:lpstr>
      <vt:lpstr>Named Entity Recognition (NER) Message Understanding Conference (MUC) Corpus</vt:lpstr>
      <vt:lpstr>Named Entity Recognition (NER) Automatic Content Extraction (ACE) corpus </vt:lpstr>
      <vt:lpstr>Named Entity Recognition (NER) Conference on Computational Natural Language Learning (CoNLL) Corpus</vt:lpstr>
      <vt:lpstr>Named Entity Recognition (NER) OntoNotes</vt:lpstr>
      <vt:lpstr>Named Entity Recognition (NER) Other Datasets</vt:lpstr>
      <vt:lpstr>Named Entity Recognition (NER) and  Relation Extraction (RE)</vt:lpstr>
      <vt:lpstr>Named Entity Recognition (NER)</vt:lpstr>
      <vt:lpstr>Named Entity Recognition (NER)</vt:lpstr>
      <vt:lpstr>Named Entity Recognition (NER)</vt:lpstr>
      <vt:lpstr>Relation Extraction (RE)</vt:lpstr>
      <vt:lpstr>Relation Extraction (RE)</vt:lpstr>
      <vt:lpstr>Relation Extraction (RE)</vt:lpstr>
      <vt:lpstr>Chinese Named Entity Recognition (CNER)</vt:lpstr>
      <vt:lpstr>Named Entity Recognition (NER)</vt:lpstr>
      <vt:lpstr>Named Entity Recognition (NER)</vt:lpstr>
      <vt:lpstr>Public datasets of Chinese NER</vt:lpstr>
      <vt:lpstr>Evolution of four commonly used tag schemes</vt:lpstr>
      <vt:lpstr>Named Entity Recognition (NER)</vt:lpstr>
      <vt:lpstr>Named Entity Recognition (NER)</vt:lpstr>
      <vt:lpstr>Named Entity Recognition (NER) Improvement brought by BERT in different works</vt:lpstr>
      <vt:lpstr>Named Entity Recognition (NER) The effect of POS and radical information</vt:lpstr>
      <vt:lpstr>Named Entity Recognition (NER) Improvement brought by Glyph information</vt:lpstr>
      <vt:lpstr>Named Entity Recognition (NER)</vt:lpstr>
      <vt:lpstr>Named Entity Recognition (NER) The illustration of representations of the character “朝”</vt:lpstr>
      <vt:lpstr>Chinese Named Entity Recognition (CNER)</vt:lpstr>
      <vt:lpstr>Chinese Named Entity Recognition (CNER)</vt:lpstr>
      <vt:lpstr>Named Entity Recognition (NER)</vt:lpstr>
      <vt:lpstr>Chinese Named Entity Recognition (CNER) using attention modules</vt:lpstr>
      <vt:lpstr>Schematic diagram of cross-domain adversarial transfer learning</vt:lpstr>
      <vt:lpstr>Two ways of concatenating the representations of  pre-trained language models and external information</vt:lpstr>
      <vt:lpstr>GPT-NER: Named Entity Recognition (NER) via LLM Entity-level embedding to retrieve few-shot demonstrations</vt:lpstr>
      <vt:lpstr>GPT-NER: Named Entity Recognition (NER) via LLM</vt:lpstr>
      <vt:lpstr>GPT-NER: Named Entity Recognition (NER) via LLM</vt:lpstr>
      <vt:lpstr>GPT-NER: Named Entity Recognition (NER) via LLM</vt:lpstr>
      <vt:lpstr>NLP with Transformers Github</vt:lpstr>
      <vt:lpstr>NLP with Transformers Github Notebooks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Python in Google Colab (Python101)</vt:lpstr>
      <vt:lpstr>Named Entity Recognition (NER)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for Text Analytics</dc:title>
  <dc:subject/>
  <dc:creator>Min-Yuh Day</dc:creator>
  <cp:keywords>Artificial Intelligence, Text Analytics, AITA</cp:keywords>
  <dc:description>Artificial Intelligence for Text Analytics</dc:description>
  <cp:lastModifiedBy>MY DAY</cp:lastModifiedBy>
  <cp:revision>757</cp:revision>
  <cp:lastPrinted>2020-12-23T14:44:17Z</cp:lastPrinted>
  <dcterms:created xsi:type="dcterms:W3CDTF">2019-09-12T03:09:52Z</dcterms:created>
  <dcterms:modified xsi:type="dcterms:W3CDTF">2023-10-24T23:06:18Z</dcterms:modified>
  <cp:category/>
</cp:coreProperties>
</file>