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3"/>
  </p:notesMasterIdLst>
  <p:sldIdLst>
    <p:sldId id="3462" r:id="rId2"/>
    <p:sldId id="3780" r:id="rId3"/>
    <p:sldId id="3784" r:id="rId4"/>
    <p:sldId id="3785" r:id="rId5"/>
    <p:sldId id="4353" r:id="rId6"/>
    <p:sldId id="4219" r:id="rId7"/>
    <p:sldId id="5150" r:id="rId8"/>
    <p:sldId id="5151" r:id="rId9"/>
    <p:sldId id="4220" r:id="rId10"/>
    <p:sldId id="4221" r:id="rId11"/>
    <p:sldId id="5138" r:id="rId12"/>
    <p:sldId id="5139" r:id="rId13"/>
    <p:sldId id="5158" r:id="rId14"/>
    <p:sldId id="5159" r:id="rId15"/>
    <p:sldId id="5160" r:id="rId16"/>
    <p:sldId id="5161" r:id="rId17"/>
    <p:sldId id="5162" r:id="rId18"/>
    <p:sldId id="5163" r:id="rId19"/>
    <p:sldId id="5164" r:id="rId20"/>
    <p:sldId id="5165" r:id="rId21"/>
    <p:sldId id="5166" r:id="rId22"/>
    <p:sldId id="5167" r:id="rId23"/>
    <p:sldId id="5168" r:id="rId24"/>
    <p:sldId id="5169" r:id="rId25"/>
    <p:sldId id="5170" r:id="rId26"/>
    <p:sldId id="5171" r:id="rId27"/>
    <p:sldId id="5172" r:id="rId28"/>
    <p:sldId id="5173" r:id="rId29"/>
    <p:sldId id="5024" r:id="rId30"/>
    <p:sldId id="5174" r:id="rId31"/>
    <p:sldId id="5025" r:id="rId32"/>
    <p:sldId id="5175" r:id="rId33"/>
    <p:sldId id="5176" r:id="rId34"/>
    <p:sldId id="5177" r:id="rId35"/>
    <p:sldId id="5178" r:id="rId36"/>
    <p:sldId id="5179" r:id="rId37"/>
    <p:sldId id="5180" r:id="rId38"/>
    <p:sldId id="5181" r:id="rId39"/>
    <p:sldId id="4986" r:id="rId40"/>
    <p:sldId id="4901" r:id="rId41"/>
    <p:sldId id="4903" r:id="rId42"/>
    <p:sldId id="4893" r:id="rId43"/>
    <p:sldId id="4887" r:id="rId44"/>
    <p:sldId id="4888" r:id="rId45"/>
    <p:sldId id="4889" r:id="rId46"/>
    <p:sldId id="4892" r:id="rId47"/>
    <p:sldId id="4891" r:id="rId48"/>
    <p:sldId id="4890" r:id="rId49"/>
    <p:sldId id="5010" r:id="rId50"/>
    <p:sldId id="5009" r:id="rId51"/>
    <p:sldId id="5011" r:id="rId52"/>
    <p:sldId id="4280" r:id="rId53"/>
    <p:sldId id="5018" r:id="rId54"/>
    <p:sldId id="5183" r:id="rId55"/>
    <p:sldId id="5204" r:id="rId56"/>
    <p:sldId id="5205" r:id="rId57"/>
    <p:sldId id="5189" r:id="rId58"/>
    <p:sldId id="5190" r:id="rId59"/>
    <p:sldId id="5144" r:id="rId60"/>
    <p:sldId id="5145" r:id="rId61"/>
    <p:sldId id="5153" r:id="rId62"/>
    <p:sldId id="5154" r:id="rId63"/>
    <p:sldId id="5184" r:id="rId64"/>
    <p:sldId id="5185" r:id="rId65"/>
    <p:sldId id="5186" r:id="rId66"/>
    <p:sldId id="5187" r:id="rId67"/>
    <p:sldId id="5188" r:id="rId68"/>
    <p:sldId id="5026" r:id="rId69"/>
    <p:sldId id="5191" r:id="rId70"/>
    <p:sldId id="5152" r:id="rId71"/>
    <p:sldId id="5156" r:id="rId72"/>
    <p:sldId id="5157" r:id="rId73"/>
    <p:sldId id="5155" r:id="rId74"/>
    <p:sldId id="5143" r:id="rId75"/>
    <p:sldId id="5146" r:id="rId76"/>
    <p:sldId id="5147" r:id="rId77"/>
    <p:sldId id="5148" r:id="rId78"/>
    <p:sldId id="5149" r:id="rId79"/>
    <p:sldId id="5192" r:id="rId80"/>
    <p:sldId id="5029" r:id="rId81"/>
    <p:sldId id="5030" r:id="rId82"/>
    <p:sldId id="5031" r:id="rId83"/>
    <p:sldId id="5193" r:id="rId84"/>
    <p:sldId id="5032" r:id="rId85"/>
    <p:sldId id="5033" r:id="rId86"/>
    <p:sldId id="5194" r:id="rId87"/>
    <p:sldId id="5195" r:id="rId88"/>
    <p:sldId id="5196" r:id="rId89"/>
    <p:sldId id="5197" r:id="rId90"/>
    <p:sldId id="5198" r:id="rId91"/>
    <p:sldId id="5199" r:id="rId92"/>
    <p:sldId id="5200" r:id="rId93"/>
    <p:sldId id="5201" r:id="rId94"/>
    <p:sldId id="5202" r:id="rId95"/>
    <p:sldId id="5203" r:id="rId96"/>
    <p:sldId id="4876" r:id="rId97"/>
    <p:sldId id="4843" r:id="rId98"/>
    <p:sldId id="4844" r:id="rId99"/>
    <p:sldId id="4845" r:id="rId100"/>
    <p:sldId id="4846" r:id="rId101"/>
    <p:sldId id="4847" r:id="rId102"/>
    <p:sldId id="4848" r:id="rId103"/>
    <p:sldId id="5041" r:id="rId104"/>
    <p:sldId id="4985" r:id="rId105"/>
    <p:sldId id="4983" r:id="rId106"/>
    <p:sldId id="4984" r:id="rId107"/>
    <p:sldId id="5008" r:id="rId108"/>
    <p:sldId id="4326" r:id="rId109"/>
    <p:sldId id="4111" r:id="rId110"/>
    <p:sldId id="4112" r:id="rId111"/>
    <p:sldId id="4329" r:id="rId112"/>
    <p:sldId id="4330" r:id="rId113"/>
    <p:sldId id="4331" r:id="rId114"/>
    <p:sldId id="4332" r:id="rId115"/>
    <p:sldId id="4333" r:id="rId116"/>
    <p:sldId id="4334" r:id="rId117"/>
    <p:sldId id="4335" r:id="rId118"/>
    <p:sldId id="4336" r:id="rId119"/>
    <p:sldId id="4337" r:id="rId120"/>
    <p:sldId id="4338" r:id="rId121"/>
    <p:sldId id="4339" r:id="rId122"/>
    <p:sldId id="4340" r:id="rId123"/>
    <p:sldId id="3875" r:id="rId124"/>
    <p:sldId id="3899" r:id="rId125"/>
    <p:sldId id="3877" r:id="rId126"/>
    <p:sldId id="3898" r:id="rId127"/>
    <p:sldId id="3879" r:id="rId128"/>
    <p:sldId id="3880" r:id="rId129"/>
    <p:sldId id="5133" r:id="rId130"/>
    <p:sldId id="3881" r:id="rId131"/>
    <p:sldId id="3882" r:id="rId132"/>
    <p:sldId id="3883" r:id="rId133"/>
    <p:sldId id="3884" r:id="rId134"/>
    <p:sldId id="4222" r:id="rId135"/>
    <p:sldId id="4223" r:id="rId136"/>
    <p:sldId id="5134" r:id="rId137"/>
    <p:sldId id="5136" r:id="rId138"/>
    <p:sldId id="5137" r:id="rId139"/>
    <p:sldId id="5135" r:id="rId140"/>
    <p:sldId id="4344" r:id="rId141"/>
    <p:sldId id="181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14"/>
    <p:restoredTop sz="90655"/>
  </p:normalViewPr>
  <p:slideViewPr>
    <p:cSldViewPr snapToGrid="0" snapToObjects="1">
      <p:cViewPr varScale="1">
        <p:scale>
          <a:sx n="92" d="100"/>
          <a:sy n="92" d="100"/>
        </p:scale>
        <p:origin x="19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118</a:t>
            </a:fld>
            <a:endParaRPr lang="zh-TW" altLang="en-US"/>
          </a:p>
        </p:txBody>
      </p:sp>
    </p:spTree>
    <p:extLst>
      <p:ext uri="{BB962C8B-B14F-4D97-AF65-F5344CB8AC3E}">
        <p14:creationId xmlns:p14="http://schemas.microsoft.com/office/powerpoint/2010/main" val="260275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119</a:t>
            </a:fld>
            <a:endParaRPr lang="zh-TW" altLang="en-US"/>
          </a:p>
        </p:txBody>
      </p:sp>
    </p:spTree>
    <p:extLst>
      <p:ext uri="{BB962C8B-B14F-4D97-AF65-F5344CB8AC3E}">
        <p14:creationId xmlns:p14="http://schemas.microsoft.com/office/powerpoint/2010/main" val="37521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120</a:t>
            </a:fld>
            <a:endParaRPr lang="zh-TW" altLang="en-US"/>
          </a:p>
        </p:txBody>
      </p:sp>
    </p:spTree>
    <p:extLst>
      <p:ext uri="{BB962C8B-B14F-4D97-AF65-F5344CB8AC3E}">
        <p14:creationId xmlns:p14="http://schemas.microsoft.com/office/powerpoint/2010/main" val="17002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121</a:t>
            </a:fld>
            <a:endParaRPr lang="zh-TW" altLang="en-US"/>
          </a:p>
        </p:txBody>
      </p:sp>
    </p:spTree>
    <p:extLst>
      <p:ext uri="{BB962C8B-B14F-4D97-AF65-F5344CB8AC3E}">
        <p14:creationId xmlns:p14="http://schemas.microsoft.com/office/powerpoint/2010/main" val="355023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122</a:t>
            </a:fld>
            <a:endParaRPr lang="zh-TW" altLang="en-US"/>
          </a:p>
        </p:txBody>
      </p:sp>
    </p:spTree>
    <p:extLst>
      <p:ext uri="{BB962C8B-B14F-4D97-AF65-F5344CB8AC3E}">
        <p14:creationId xmlns:p14="http://schemas.microsoft.com/office/powerpoint/2010/main" val="141618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12/6/23</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12/6/23</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12/6/23</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12/6/23</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12/6/23</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12/6/23</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12/6/23</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12/6/23</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12/6/23</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12/6/23</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12/6/23</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12/6/23</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uggingface.co/tasks/text-generation"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huggingface.co/blog/rlhf"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1.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11.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2.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3.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1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0.jpg"/></Relationships>
</file>

<file path=ppt/slides/_rels/slide119.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1.jpg"/></Relationships>
</file>

<file path=ppt/slides/_rels/slide12.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2.jpg"/></Relationships>
</file>

<file path=ppt/slides/_rels/slide121.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3.jpg"/></Relationships>
</file>

<file path=ppt/slides/_rels/slide122.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04.jpg"/></Relationships>
</file>

<file path=ppt/slides/_rels/slide12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notebooks.quantumstat.com/" TargetMode="External"/><Relationship Id="rId2" Type="http://schemas.openxmlformats.org/officeDocument/2006/relationships/hyperlink" Target="https://www.youtube.com/watch?v=ahnGLM-RC1Y" TargetMode="Externa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hyperlink" Target="https://github.com/nlp-with-transformers/notebook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rajpurkar.github.io/SQuAD-explorer/"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Precipitatio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aperswithcode.com/sota/question-answering-on-squad2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paperswithcode.com/area/natural-language-processing/dialogue"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kaggle.com/siddhadev/atis-dataset-from-ms-cntk"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uggingface.co/tasks/text-generation"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repository.cam.ac.uk/handle/1810/260970" TargetMode="External"/><Relationship Id="rId2" Type="http://schemas.openxmlformats.org/officeDocument/2006/relationships/hyperlink" Target="https://groups.csail.mit.edu/sls/downloads/restaurant/" TargetMode="External"/><Relationship Id="rId1" Type="http://schemas.openxmlformats.org/officeDocument/2006/relationships/slideLayout" Target="../slideLayouts/slideLayout2.xml"/><Relationship Id="rId4" Type="http://schemas.openxmlformats.org/officeDocument/2006/relationships/hyperlink" Target="http://camdial.org/~mh521/dstc/"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openai.com/blog/chatgpt/" TargetMode="External"/><Relationship Id="rId1" Type="http://schemas.openxmlformats.org/officeDocument/2006/relationships/slideLayout" Target="../slideLayouts/slideLayout2.xml"/><Relationship Id="rId4" Type="http://schemas.openxmlformats.org/officeDocument/2006/relationships/image" Target="../media/image79.svg"/></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huggingface.co/blog/rlh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Question Answering and </a:t>
            </a:r>
            <a:b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Dialogue Systems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1121AITA09</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(M5265) (Fall 2023)</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2023-12-06</a:t>
            </a:r>
          </a:p>
        </p:txBody>
      </p:sp>
      <p:sp>
        <p:nvSpPr>
          <p:cNvPr id="14" name="TextBox 13">
            <a:extLst>
              <a:ext uri="{FF2B5EF4-FFF2-40B4-BE49-F238E27FC236}">
                <a16:creationId xmlns:a16="http://schemas.microsoft.com/office/drawing/2014/main" id="{E1A9659E-4297-FCB2-B017-3463C8932788}"/>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00771F48-BA3C-47D2-4BF3-1FEF96157EAC}"/>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10" name="Title 1">
            <a:extLst>
              <a:ext uri="{FF2B5EF4-FFF2-40B4-BE49-F238E27FC236}">
                <a16:creationId xmlns:a16="http://schemas.microsoft.com/office/drawing/2014/main" id="{509BCC5E-3AA3-AE43-5916-0E2DF4BD2B0F}"/>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11" name="Rectangle 10">
            <a:extLst>
              <a:ext uri="{FF2B5EF4-FFF2-40B4-BE49-F238E27FC236}">
                <a16:creationId xmlns:a16="http://schemas.microsoft.com/office/drawing/2014/main" id="{63352F96-F773-729B-549A-1A61733394EB}"/>
              </a:ext>
            </a:extLst>
          </p:cNvPr>
          <p:cNvSpPr/>
          <p:nvPr/>
        </p:nvSpPr>
        <p:spPr>
          <a:xfrm>
            <a:off x="3427610" y="6488668"/>
            <a:ext cx="5336781" cy="400110"/>
          </a:xfrm>
          <a:prstGeom prst="rect">
            <a:avLst/>
          </a:prstGeom>
        </p:spPr>
        <p:txBody>
          <a:bodyPr wrap="none">
            <a:spAutoFit/>
          </a:bodyPr>
          <a:lstStyle/>
          <a:p>
            <a:pPr algn="ctr"/>
            <a:r>
              <a:rPr lang="en-US" sz="2000" dirty="0">
                <a:hlinkClick r:id="rId2"/>
              </a:rPr>
              <a:t>https://huggingface.co/tasks/question-answering</a:t>
            </a:r>
          </a:p>
        </p:txBody>
      </p:sp>
      <p:pic>
        <p:nvPicPr>
          <p:cNvPr id="15" name="Picture 14">
            <a:extLst>
              <a:ext uri="{FF2B5EF4-FFF2-40B4-BE49-F238E27FC236}">
                <a16:creationId xmlns:a16="http://schemas.microsoft.com/office/drawing/2014/main" id="{ABA549C3-6643-5FC9-A261-87DC5432CC48}"/>
              </a:ext>
            </a:extLst>
          </p:cNvPr>
          <p:cNvPicPr>
            <a:picLocks noChangeAspect="1"/>
          </p:cNvPicPr>
          <p:nvPr/>
        </p:nvPicPr>
        <p:blipFill>
          <a:blip r:embed="rId3"/>
          <a:stretch>
            <a:fillRect/>
          </a:stretch>
        </p:blipFill>
        <p:spPr>
          <a:xfrm>
            <a:off x="3179435" y="1003763"/>
            <a:ext cx="5833130" cy="5409168"/>
          </a:xfrm>
          <a:prstGeom prst="rect">
            <a:avLst/>
          </a:prstGeom>
        </p:spPr>
      </p:pic>
    </p:spTree>
    <p:extLst>
      <p:ext uri="{BB962C8B-B14F-4D97-AF65-F5344CB8AC3E}">
        <p14:creationId xmlns:p14="http://schemas.microsoft.com/office/powerpoint/2010/main" val="23670585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065480-F5DA-6CFF-B412-97C0FAAC7D3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8884" b="3437"/>
          <a:stretch/>
        </p:blipFill>
        <p:spPr>
          <a:xfrm>
            <a:off x="3982001" y="908441"/>
            <a:ext cx="7931930" cy="5196097"/>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20CB9550-3B82-03DA-72A6-554B9944229F}"/>
              </a:ext>
            </a:extLst>
          </p:cNvPr>
          <p:cNvSpPr txBox="1">
            <a:spLocks/>
          </p:cNvSpPr>
          <p:nvPr/>
        </p:nvSpPr>
        <p:spPr>
          <a:xfrm>
            <a:off x="69443" y="245676"/>
            <a:ext cx="4006613" cy="5988807"/>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1. Pretraining</a:t>
            </a:r>
            <a:r>
              <a:rPr lang="en-US" sz="3600" dirty="0"/>
              <a:t> a </a:t>
            </a:r>
            <a:r>
              <a:rPr lang="en-US" sz="3600" dirty="0">
                <a:solidFill>
                  <a:srgbClr val="FF0000"/>
                </a:solidFill>
              </a:rPr>
              <a:t>Language Model (LM)</a:t>
            </a:r>
          </a:p>
        </p:txBody>
      </p:sp>
    </p:spTree>
    <p:extLst>
      <p:ext uri="{BB962C8B-B14F-4D97-AF65-F5344CB8AC3E}">
        <p14:creationId xmlns:p14="http://schemas.microsoft.com/office/powerpoint/2010/main" val="1400967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F99424-3866-5804-6570-B0F90B8A3FA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353" b="6629"/>
          <a:stretch/>
        </p:blipFill>
        <p:spPr>
          <a:xfrm>
            <a:off x="3285641" y="500105"/>
            <a:ext cx="8906360" cy="5920826"/>
          </a:xfrm>
        </p:spPr>
      </p:pic>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https://huggingface.co/blog/rlhf</a:t>
            </a:r>
            <a:endParaRPr lang="en-US" sz="1200" dirty="0">
              <a:solidFill>
                <a:schemeClr val="bg1">
                  <a:lumMod val="75000"/>
                </a:schemeClr>
              </a:solidFill>
            </a:endParaRPr>
          </a:p>
        </p:txBody>
      </p:sp>
      <p:sp>
        <p:nvSpPr>
          <p:cNvPr id="10" name="Title 1">
            <a:extLst>
              <a:ext uri="{FF2B5EF4-FFF2-40B4-BE49-F238E27FC236}">
                <a16:creationId xmlns:a16="http://schemas.microsoft.com/office/drawing/2014/main" id="{B401EF5D-7540-EE86-FC78-FF6D41FFED1B}"/>
              </a:ext>
            </a:extLst>
          </p:cNvPr>
          <p:cNvSpPr>
            <a:spLocks noGrp="1"/>
          </p:cNvSpPr>
          <p:nvPr>
            <p:ph type="title"/>
          </p:nvPr>
        </p:nvSpPr>
        <p:spPr>
          <a:xfrm>
            <a:off x="6944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2. </a:t>
            </a:r>
            <a:r>
              <a:rPr lang="en-US" sz="3600" dirty="0"/>
              <a:t>Gathering Data and </a:t>
            </a:r>
            <a:br>
              <a:rPr lang="en-US" sz="3600" dirty="0"/>
            </a:br>
            <a:r>
              <a:rPr lang="en-US" sz="3600" dirty="0"/>
              <a:t>Training a </a:t>
            </a:r>
            <a:br>
              <a:rPr lang="en-US" sz="3600" dirty="0"/>
            </a:br>
            <a:r>
              <a:rPr lang="en-US" sz="3600" dirty="0">
                <a:solidFill>
                  <a:srgbClr val="FF0000"/>
                </a:solidFill>
              </a:rPr>
              <a:t>Reward Model</a:t>
            </a:r>
          </a:p>
        </p:txBody>
      </p:sp>
    </p:spTree>
    <p:extLst>
      <p:ext uri="{BB962C8B-B14F-4D97-AF65-F5344CB8AC3E}">
        <p14:creationId xmlns:p14="http://schemas.microsoft.com/office/powerpoint/2010/main" val="37458202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a:xfrm>
            <a:off x="146933" y="245676"/>
            <a:ext cx="4006613" cy="5988807"/>
          </a:xfrm>
        </p:spPr>
        <p:txBody>
          <a:bodyPr>
            <a:normAutofit/>
          </a:bodyPr>
          <a:lstStyle/>
          <a:p>
            <a:r>
              <a:rPr lang="en-US" sz="3600" dirty="0"/>
              <a:t>Reinforcement Learning </a:t>
            </a:r>
            <a:br>
              <a:rPr lang="en-US" sz="3600" dirty="0"/>
            </a:br>
            <a:r>
              <a:rPr lang="en-US" sz="3600" dirty="0"/>
              <a:t>from Human Feedback (RLHF)</a:t>
            </a:r>
            <a:br>
              <a:rPr lang="en-US" sz="3600" dirty="0"/>
            </a:br>
            <a:br>
              <a:rPr lang="en-US" sz="3600" dirty="0"/>
            </a:br>
            <a:r>
              <a:rPr lang="en-US" sz="3600" dirty="0">
                <a:solidFill>
                  <a:srgbClr val="FF0000"/>
                </a:solidFill>
              </a:rPr>
              <a:t>Step 3. Fine-tuning </a:t>
            </a:r>
            <a:r>
              <a:rPr lang="en-US" sz="3600" dirty="0"/>
              <a:t>the LM with </a:t>
            </a:r>
            <a:r>
              <a:rPr lang="en-US" sz="3600" dirty="0">
                <a:solidFill>
                  <a:srgbClr val="FF0000"/>
                </a:solidFill>
              </a:rPr>
              <a:t>Reinforcement Learning </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pic>
        <p:nvPicPr>
          <p:cNvPr id="5" name="Content Placeholder 4">
            <a:extLst>
              <a:ext uri="{FF2B5EF4-FFF2-40B4-BE49-F238E27FC236}">
                <a16:creationId xmlns:a16="http://schemas.microsoft.com/office/drawing/2014/main" id="{B9353AF7-FAC6-D9E0-31FA-2343AFF2C25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177" b="3247"/>
          <a:stretch/>
        </p:blipFill>
        <p:spPr>
          <a:xfrm>
            <a:off x="4139531" y="520595"/>
            <a:ext cx="7671093" cy="5988807"/>
          </a:xfrm>
        </p:spPr>
      </p:pic>
    </p:spTree>
    <p:extLst>
      <p:ext uri="{BB962C8B-B14F-4D97-AF65-F5344CB8AC3E}">
        <p14:creationId xmlns:p14="http://schemas.microsoft.com/office/powerpoint/2010/main" val="23076569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EAE6-BD43-B291-06F3-5BAA325C96F3}"/>
              </a:ext>
            </a:extLst>
          </p:cNvPr>
          <p:cNvSpPr>
            <a:spLocks noGrp="1"/>
          </p:cNvSpPr>
          <p:nvPr>
            <p:ph type="title"/>
          </p:nvPr>
        </p:nvSpPr>
        <p:spPr>
          <a:xfrm>
            <a:off x="534389" y="135105"/>
            <a:ext cx="11222181" cy="779295"/>
          </a:xfrm>
        </p:spPr>
        <p:txBody>
          <a:bodyPr>
            <a:normAutofit fontScale="90000"/>
          </a:bodyPr>
          <a:lstStyle/>
          <a:p>
            <a:r>
              <a:rPr lang="en-US" dirty="0"/>
              <a:t>Llama-2-chat </a:t>
            </a:r>
            <a:r>
              <a:rPr lang="en-US" sz="2700" dirty="0"/>
              <a:t>uses </a:t>
            </a:r>
            <a:r>
              <a:rPr lang="en-US" sz="3600" dirty="0"/>
              <a:t>RLHF</a:t>
            </a:r>
            <a:r>
              <a:rPr lang="en-US" sz="2700" dirty="0"/>
              <a:t> to ensure </a:t>
            </a:r>
            <a:r>
              <a:rPr lang="en-US" sz="3600" dirty="0"/>
              <a:t>safety and helpfulness</a:t>
            </a:r>
          </a:p>
        </p:txBody>
      </p:sp>
      <p:pic>
        <p:nvPicPr>
          <p:cNvPr id="6" name="Content Placeholder 5">
            <a:extLst>
              <a:ext uri="{FF2B5EF4-FFF2-40B4-BE49-F238E27FC236}">
                <a16:creationId xmlns:a16="http://schemas.microsoft.com/office/drawing/2014/main" id="{8E4DB328-DFD1-0E9C-1BF9-4A66ED5FE6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7294" y="914400"/>
            <a:ext cx="11306527" cy="5647844"/>
          </a:xfrm>
        </p:spPr>
      </p:pic>
      <p:sp>
        <p:nvSpPr>
          <p:cNvPr id="4" name="Slide Number Placeholder 3">
            <a:extLst>
              <a:ext uri="{FF2B5EF4-FFF2-40B4-BE49-F238E27FC236}">
                <a16:creationId xmlns:a16="http://schemas.microsoft.com/office/drawing/2014/main" id="{860DCA3B-3D01-99B2-2023-6FE2CD94E22A}"/>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8" name="TextBox 7">
            <a:extLst>
              <a:ext uri="{FF2B5EF4-FFF2-40B4-BE49-F238E27FC236}">
                <a16:creationId xmlns:a16="http://schemas.microsoft.com/office/drawing/2014/main" id="{98AA69EA-657B-007F-E7CD-842B6B3D860E}"/>
              </a:ext>
            </a:extLst>
          </p:cNvPr>
          <p:cNvSpPr txBox="1"/>
          <p:nvPr/>
        </p:nvSpPr>
        <p:spPr>
          <a:xfrm>
            <a:off x="3047999" y="6622088"/>
            <a:ext cx="609600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ai.meta.com</a:t>
            </a:r>
            <a:r>
              <a:rPr lang="en-US" sz="1000" dirty="0">
                <a:solidFill>
                  <a:schemeClr val="bg1">
                    <a:lumMod val="75000"/>
                  </a:schemeClr>
                </a:solidFill>
              </a:rPr>
              <a:t>/resources/models-and-libraries/llama/</a:t>
            </a:r>
          </a:p>
        </p:txBody>
      </p:sp>
    </p:spTree>
    <p:extLst>
      <p:ext uri="{BB962C8B-B14F-4D97-AF65-F5344CB8AC3E}">
        <p14:creationId xmlns:p14="http://schemas.microsoft.com/office/powerpoint/2010/main" val="27092719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104</a:t>
            </a:fld>
            <a:endParaRPr lang="en-US"/>
          </a:p>
        </p:txBody>
      </p:sp>
      <p:pic>
        <p:nvPicPr>
          <p:cNvPr id="7" name="Picture 6">
            <a:extLst>
              <a:ext uri="{FF2B5EF4-FFF2-40B4-BE49-F238E27FC236}">
                <a16:creationId xmlns:a16="http://schemas.microsoft.com/office/drawing/2014/main" id="{DC7F067A-D0FC-9E09-78F2-B89AA36912AD}"/>
              </a:ext>
            </a:extLst>
          </p:cNvPr>
          <p:cNvPicPr>
            <a:picLocks noChangeAspect="1"/>
          </p:cNvPicPr>
          <p:nvPr/>
        </p:nvPicPr>
        <p:blipFill>
          <a:blip r:embed="rId2"/>
          <a:stretch>
            <a:fillRect/>
          </a:stretch>
        </p:blipFill>
        <p:spPr>
          <a:xfrm>
            <a:off x="419267" y="1302693"/>
            <a:ext cx="11479242" cy="4971011"/>
          </a:xfrm>
          <a:prstGeom prst="rect">
            <a:avLst/>
          </a:prstGeom>
        </p:spPr>
      </p:pic>
      <p:sp>
        <p:nvSpPr>
          <p:cNvPr id="3" name="TextBox 2">
            <a:extLst>
              <a:ext uri="{FF2B5EF4-FFF2-40B4-BE49-F238E27FC236}">
                <a16:creationId xmlns:a16="http://schemas.microsoft.com/office/drawing/2014/main" id="{89308FAD-B353-0231-59C5-9DB4920A9B8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42218658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5"/>
            <a:ext cx="11222181" cy="829172"/>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105</a:t>
            </a:fld>
            <a:endParaRPr lang="en-US"/>
          </a:p>
        </p:txBody>
      </p:sp>
      <p:pic>
        <p:nvPicPr>
          <p:cNvPr id="6" name="Picture 5">
            <a:extLst>
              <a:ext uri="{FF2B5EF4-FFF2-40B4-BE49-F238E27FC236}">
                <a16:creationId xmlns:a16="http://schemas.microsoft.com/office/drawing/2014/main" id="{4E54E77A-001A-78F8-A7CB-D749AEB783C7}"/>
              </a:ext>
            </a:extLst>
          </p:cNvPr>
          <p:cNvPicPr>
            <a:picLocks noChangeAspect="1"/>
          </p:cNvPicPr>
          <p:nvPr/>
        </p:nvPicPr>
        <p:blipFill>
          <a:blip r:embed="rId2"/>
          <a:stretch>
            <a:fillRect/>
          </a:stretch>
        </p:blipFill>
        <p:spPr>
          <a:xfrm>
            <a:off x="2682240" y="2024870"/>
            <a:ext cx="6229004" cy="4540927"/>
          </a:xfrm>
          <a:prstGeom prst="rect">
            <a:avLst/>
          </a:prstGeom>
        </p:spPr>
      </p:pic>
      <p:sp>
        <p:nvSpPr>
          <p:cNvPr id="8" name="TextBox 7">
            <a:extLst>
              <a:ext uri="{FF2B5EF4-FFF2-40B4-BE49-F238E27FC236}">
                <a16:creationId xmlns:a16="http://schemas.microsoft.com/office/drawing/2014/main" id="{CFA30571-8276-CD38-B5E8-67A0A0F9D29B}"/>
              </a:ext>
            </a:extLst>
          </p:cNvPr>
          <p:cNvSpPr txBox="1"/>
          <p:nvPr/>
        </p:nvSpPr>
        <p:spPr>
          <a:xfrm>
            <a:off x="769519" y="964277"/>
            <a:ext cx="10987051" cy="1077218"/>
          </a:xfrm>
          <a:prstGeom prst="rect">
            <a:avLst/>
          </a:prstGeom>
          <a:noFill/>
        </p:spPr>
        <p:txBody>
          <a:bodyPr wrap="square">
            <a:spAutoFit/>
          </a:bodyPr>
          <a:lstStyle/>
          <a:p>
            <a:r>
              <a:rPr lang="en-US" sz="3200" dirty="0" err="1"/>
              <a:t>QL</a:t>
            </a:r>
            <a:r>
              <a:rPr lang="en-US" altLang="zh-TW" sz="3200" dirty="0" err="1"/>
              <a:t>o</a:t>
            </a:r>
            <a:r>
              <a:rPr lang="en-US" sz="3200" dirty="0" err="1"/>
              <a:t>RA</a:t>
            </a:r>
            <a:r>
              <a:rPr lang="en-US" sz="3200" dirty="0"/>
              <a:t> reduces the average memory requirements of finetuning a </a:t>
            </a:r>
            <a:r>
              <a:rPr lang="en-US" sz="3200" b="1" dirty="0">
                <a:solidFill>
                  <a:srgbClr val="C00000"/>
                </a:solidFill>
              </a:rPr>
              <a:t>65B</a:t>
            </a:r>
            <a:r>
              <a:rPr lang="en-US" sz="3200" dirty="0"/>
              <a:t> parameter model from &gt;780GB of </a:t>
            </a:r>
            <a:r>
              <a:rPr lang="en-US" sz="3200" b="1" dirty="0">
                <a:solidFill>
                  <a:srgbClr val="C00000"/>
                </a:solidFill>
              </a:rPr>
              <a:t>GPU memory</a:t>
            </a:r>
            <a:r>
              <a:rPr lang="en-US" sz="3200" dirty="0">
                <a:solidFill>
                  <a:srgbClr val="C00000"/>
                </a:solidFill>
              </a:rPr>
              <a:t> </a:t>
            </a:r>
            <a:r>
              <a:rPr lang="en-US" sz="3200" dirty="0"/>
              <a:t>to </a:t>
            </a:r>
            <a:r>
              <a:rPr lang="en-US" sz="3200" b="1" dirty="0">
                <a:solidFill>
                  <a:srgbClr val="C00000"/>
                </a:solidFill>
              </a:rPr>
              <a:t>&lt;48GB</a:t>
            </a:r>
          </a:p>
        </p:txBody>
      </p:sp>
      <p:sp>
        <p:nvSpPr>
          <p:cNvPr id="11" name="TextBox 10">
            <a:extLst>
              <a:ext uri="{FF2B5EF4-FFF2-40B4-BE49-F238E27FC236}">
                <a16:creationId xmlns:a16="http://schemas.microsoft.com/office/drawing/2014/main" id="{4FBC1BE8-5CA1-3C59-3F73-5E0B4BE7692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012983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106</a:t>
            </a:fld>
            <a:endParaRPr lang="en-US"/>
          </a:p>
        </p:txBody>
      </p:sp>
      <p:pic>
        <p:nvPicPr>
          <p:cNvPr id="6" name="Picture 5">
            <a:extLst>
              <a:ext uri="{FF2B5EF4-FFF2-40B4-BE49-F238E27FC236}">
                <a16:creationId xmlns:a16="http://schemas.microsoft.com/office/drawing/2014/main" id="{06920F3E-A768-488C-3291-D928A31CEA17}"/>
              </a:ext>
            </a:extLst>
          </p:cNvPr>
          <p:cNvPicPr>
            <a:picLocks noChangeAspect="1"/>
          </p:cNvPicPr>
          <p:nvPr/>
        </p:nvPicPr>
        <p:blipFill>
          <a:blip r:embed="rId2"/>
          <a:stretch>
            <a:fillRect/>
          </a:stretch>
        </p:blipFill>
        <p:spPr>
          <a:xfrm>
            <a:off x="1516740" y="1014153"/>
            <a:ext cx="9257477" cy="5548091"/>
          </a:xfrm>
          <a:prstGeom prst="rect">
            <a:avLst/>
          </a:prstGeom>
        </p:spPr>
      </p:pic>
      <p:sp>
        <p:nvSpPr>
          <p:cNvPr id="8" name="TextBox 7">
            <a:extLst>
              <a:ext uri="{FF2B5EF4-FFF2-40B4-BE49-F238E27FC236}">
                <a16:creationId xmlns:a16="http://schemas.microsoft.com/office/drawing/2014/main" id="{A3B311C6-87A5-501C-51AA-4CEE51CD1BC8}"/>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6897978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25E-503E-529B-9452-53A87A41C9A2}"/>
              </a:ext>
            </a:extLst>
          </p:cNvPr>
          <p:cNvSpPr>
            <a:spLocks noGrp="1"/>
          </p:cNvSpPr>
          <p:nvPr>
            <p:ph type="title"/>
          </p:nvPr>
        </p:nvSpPr>
        <p:spPr>
          <a:xfrm>
            <a:off x="534389" y="58905"/>
            <a:ext cx="11222181" cy="929178"/>
          </a:xfrm>
        </p:spPr>
        <p:txBody>
          <a:bodyPr>
            <a:normAutofit/>
          </a:bodyPr>
          <a:lstStyle/>
          <a:p>
            <a:r>
              <a:rPr lang="en-US" dirty="0"/>
              <a:t>Prompt Engineering with </a:t>
            </a:r>
            <a:r>
              <a:rPr lang="en-US" dirty="0" err="1"/>
              <a:t>ChatGPT</a:t>
            </a:r>
            <a:r>
              <a:rPr lang="en-US" dirty="0"/>
              <a:t> for NLP</a:t>
            </a:r>
          </a:p>
        </p:txBody>
      </p:sp>
      <p:pic>
        <p:nvPicPr>
          <p:cNvPr id="6" name="Content Placeholder 5">
            <a:extLst>
              <a:ext uri="{FF2B5EF4-FFF2-40B4-BE49-F238E27FC236}">
                <a16:creationId xmlns:a16="http://schemas.microsoft.com/office/drawing/2014/main" id="{DB208B14-148B-108F-3743-11755157FA5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147" t="7739" r="7280" b="8321"/>
          <a:stretch/>
        </p:blipFill>
        <p:spPr>
          <a:xfrm>
            <a:off x="655321" y="988083"/>
            <a:ext cx="11002290" cy="5565112"/>
          </a:xfrm>
        </p:spPr>
      </p:pic>
      <p:sp>
        <p:nvSpPr>
          <p:cNvPr id="4" name="Slide Number Placeholder 3">
            <a:extLst>
              <a:ext uri="{FF2B5EF4-FFF2-40B4-BE49-F238E27FC236}">
                <a16:creationId xmlns:a16="http://schemas.microsoft.com/office/drawing/2014/main" id="{D9CD3F62-39F6-95D7-6961-4E3EC3D182C7}"/>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7" name="TextBox 6">
            <a:extLst>
              <a:ext uri="{FF2B5EF4-FFF2-40B4-BE49-F238E27FC236}">
                <a16:creationId xmlns:a16="http://schemas.microsoft.com/office/drawing/2014/main" id="{C9232C47-0CD6-A193-184E-3CB57727A52F}"/>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www.predera.com</a:t>
            </a:r>
            <a:r>
              <a:rPr lang="en-US" sz="800" dirty="0">
                <a:solidFill>
                  <a:schemeClr val="bg1">
                    <a:lumMod val="75000"/>
                  </a:schemeClr>
                </a:solidFill>
              </a:rPr>
              <a:t>/blog/prompt-engineering-for-</a:t>
            </a:r>
            <a:r>
              <a:rPr lang="en-US" sz="800" dirty="0" err="1">
                <a:solidFill>
                  <a:schemeClr val="bg1">
                    <a:lumMod val="75000"/>
                  </a:schemeClr>
                </a:solidFill>
              </a:rPr>
              <a:t>nlp</a:t>
            </a:r>
            <a:r>
              <a:rPr lang="en-US" sz="800" dirty="0">
                <a:solidFill>
                  <a:schemeClr val="bg1">
                    <a:lumMod val="75000"/>
                  </a:schemeClr>
                </a:solidFill>
              </a:rPr>
              <a:t>-tasks</a:t>
            </a:r>
          </a:p>
        </p:txBody>
      </p:sp>
    </p:spTree>
    <p:extLst>
      <p:ext uri="{BB962C8B-B14F-4D97-AF65-F5344CB8AC3E}">
        <p14:creationId xmlns:p14="http://schemas.microsoft.com/office/powerpoint/2010/main" val="19637538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10269262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109</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1649536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a:stretch>
            <a:fillRect/>
          </a:stretch>
        </p:blipFill>
        <p:spPr>
          <a:xfrm>
            <a:off x="1077951" y="1082613"/>
            <a:ext cx="10029091" cy="5441225"/>
          </a:xfrm>
          <a:prstGeom prst="rect">
            <a:avLst/>
          </a:prstGeom>
        </p:spPr>
      </p:pic>
      <p:sp>
        <p:nvSpPr>
          <p:cNvPr id="11" name="TextBox 10">
            <a:extLst>
              <a:ext uri="{FF2B5EF4-FFF2-40B4-BE49-F238E27FC236}">
                <a16:creationId xmlns:a16="http://schemas.microsoft.com/office/drawing/2014/main" id="{A3481CA2-46BA-7C50-6577-D46A999FFE53}"/>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NLP with Transformers</a:t>
            </a:r>
          </a:p>
        </p:txBody>
      </p:sp>
    </p:spTree>
    <p:extLst>
      <p:ext uri="{BB962C8B-B14F-4D97-AF65-F5344CB8AC3E}">
        <p14:creationId xmlns:p14="http://schemas.microsoft.com/office/powerpoint/2010/main" val="24877336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3" name="Picture 2">
            <a:extLst>
              <a:ext uri="{FF2B5EF4-FFF2-40B4-BE49-F238E27FC236}">
                <a16:creationId xmlns:a16="http://schemas.microsoft.com/office/drawing/2014/main" id="{9256C98C-AC48-CF4F-8581-C09897454D64}"/>
              </a:ext>
            </a:extLst>
          </p:cNvPr>
          <p:cNvPicPr>
            <a:picLocks noChangeAspect="1"/>
          </p:cNvPicPr>
          <p:nvPr/>
        </p:nvPicPr>
        <p:blipFill>
          <a:blip r:embed="rId4"/>
          <a:stretch>
            <a:fillRect/>
          </a:stretch>
        </p:blipFill>
        <p:spPr>
          <a:xfrm>
            <a:off x="1043307" y="1053043"/>
            <a:ext cx="10152185" cy="5449693"/>
          </a:xfrm>
          <a:prstGeom prst="rect">
            <a:avLst/>
          </a:prstGeom>
        </p:spPr>
      </p:pic>
      <p:sp>
        <p:nvSpPr>
          <p:cNvPr id="8" name="TextBox 7">
            <a:extLst>
              <a:ext uri="{FF2B5EF4-FFF2-40B4-BE49-F238E27FC236}">
                <a16:creationId xmlns:a16="http://schemas.microsoft.com/office/drawing/2014/main" id="{677970E7-C838-D00F-0F23-AC4A932B4E9D}"/>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Text Classification</a:t>
            </a:r>
          </a:p>
        </p:txBody>
      </p:sp>
    </p:spTree>
    <p:extLst>
      <p:ext uri="{BB962C8B-B14F-4D97-AF65-F5344CB8AC3E}">
        <p14:creationId xmlns:p14="http://schemas.microsoft.com/office/powerpoint/2010/main" val="35193095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5" name="Picture 4">
            <a:extLst>
              <a:ext uri="{FF2B5EF4-FFF2-40B4-BE49-F238E27FC236}">
                <a16:creationId xmlns:a16="http://schemas.microsoft.com/office/drawing/2014/main" id="{086842A4-4D02-0C4E-9CC8-945A765D050F}"/>
              </a:ext>
            </a:extLst>
          </p:cNvPr>
          <p:cNvPicPr>
            <a:picLocks noChangeAspect="1"/>
          </p:cNvPicPr>
          <p:nvPr/>
        </p:nvPicPr>
        <p:blipFill>
          <a:blip r:embed="rId4"/>
          <a:stretch>
            <a:fillRect/>
          </a:stretch>
        </p:blipFill>
        <p:spPr>
          <a:xfrm>
            <a:off x="914400" y="1174041"/>
            <a:ext cx="10363200" cy="5388203"/>
          </a:xfrm>
          <a:prstGeom prst="rect">
            <a:avLst/>
          </a:prstGeom>
        </p:spPr>
      </p:pic>
      <p:sp>
        <p:nvSpPr>
          <p:cNvPr id="8" name="TextBox 7">
            <a:extLst>
              <a:ext uri="{FF2B5EF4-FFF2-40B4-BE49-F238E27FC236}">
                <a16:creationId xmlns:a16="http://schemas.microsoft.com/office/drawing/2014/main" id="{379C3E0A-B97D-9354-3783-2742CF595879}"/>
              </a:ext>
            </a:extLst>
          </p:cNvPr>
          <p:cNvSpPr txBox="1"/>
          <p:nvPr/>
        </p:nvSpPr>
        <p:spPr>
          <a:xfrm>
            <a:off x="3139247" y="958597"/>
            <a:ext cx="5706534" cy="584775"/>
          </a:xfrm>
          <a:prstGeom prst="rect">
            <a:avLst/>
          </a:prstGeom>
          <a:noFill/>
        </p:spPr>
        <p:txBody>
          <a:bodyPr wrap="square">
            <a:spAutoFit/>
          </a:bodyPr>
          <a:lstStyle/>
          <a:p>
            <a:pPr algn="ctr"/>
            <a:r>
              <a:rPr lang="en-US" sz="3200" b="1" dirty="0">
                <a:solidFill>
                  <a:srgbClr val="C00000"/>
                </a:solidFill>
              </a:rPr>
              <a:t>Named Entity Recognition (NER)</a:t>
            </a:r>
          </a:p>
        </p:txBody>
      </p:sp>
    </p:spTree>
    <p:extLst>
      <p:ext uri="{BB962C8B-B14F-4D97-AF65-F5344CB8AC3E}">
        <p14:creationId xmlns:p14="http://schemas.microsoft.com/office/powerpoint/2010/main" val="807681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114</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41464C58-3FD9-EC45-9C46-1735161B1E10}"/>
              </a:ext>
            </a:extLst>
          </p:cNvPr>
          <p:cNvPicPr>
            <a:picLocks noChangeAspect="1"/>
          </p:cNvPicPr>
          <p:nvPr/>
        </p:nvPicPr>
        <p:blipFill>
          <a:blip r:embed="rId4"/>
          <a:stretch>
            <a:fillRect/>
          </a:stretch>
        </p:blipFill>
        <p:spPr>
          <a:xfrm>
            <a:off x="1252409" y="1091958"/>
            <a:ext cx="10099729" cy="5336926"/>
          </a:xfrm>
          <a:prstGeom prst="rect">
            <a:avLst/>
          </a:prstGeom>
        </p:spPr>
      </p:pic>
      <p:sp>
        <p:nvSpPr>
          <p:cNvPr id="11" name="TextBox 10">
            <a:extLst>
              <a:ext uri="{FF2B5EF4-FFF2-40B4-BE49-F238E27FC236}">
                <a16:creationId xmlns:a16="http://schemas.microsoft.com/office/drawing/2014/main" id="{F5856BBC-B3F1-C560-0FA6-47AA06D53696}"/>
              </a:ext>
            </a:extLst>
          </p:cNvPr>
          <p:cNvSpPr txBox="1"/>
          <p:nvPr/>
        </p:nvSpPr>
        <p:spPr>
          <a:xfrm>
            <a:off x="3048000" y="1187816"/>
            <a:ext cx="6096000" cy="584775"/>
          </a:xfrm>
          <a:prstGeom prst="rect">
            <a:avLst/>
          </a:prstGeom>
          <a:noFill/>
        </p:spPr>
        <p:txBody>
          <a:bodyPr wrap="square">
            <a:spAutoFit/>
          </a:bodyPr>
          <a:lstStyle/>
          <a:p>
            <a:pPr algn="ctr"/>
            <a:r>
              <a:rPr lang="en-US" sz="3200" b="1" dirty="0">
                <a:solidFill>
                  <a:srgbClr val="C00000"/>
                </a:solidFill>
              </a:rPr>
              <a:t>Text Summarization</a:t>
            </a:r>
          </a:p>
        </p:txBody>
      </p:sp>
    </p:spTree>
    <p:extLst>
      <p:ext uri="{BB962C8B-B14F-4D97-AF65-F5344CB8AC3E}">
        <p14:creationId xmlns:p14="http://schemas.microsoft.com/office/powerpoint/2010/main" val="3231971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115</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11" name="Picture 10">
            <a:extLst>
              <a:ext uri="{FF2B5EF4-FFF2-40B4-BE49-F238E27FC236}">
                <a16:creationId xmlns:a16="http://schemas.microsoft.com/office/drawing/2014/main" id="{5D925D0D-2FC0-1D89-8DE7-9B77898B8BBF}"/>
              </a:ext>
            </a:extLst>
          </p:cNvPr>
          <p:cNvPicPr>
            <a:picLocks noChangeAspect="1"/>
          </p:cNvPicPr>
          <p:nvPr/>
        </p:nvPicPr>
        <p:blipFill>
          <a:blip r:embed="rId4"/>
          <a:stretch>
            <a:fillRect/>
          </a:stretch>
        </p:blipFill>
        <p:spPr>
          <a:xfrm>
            <a:off x="558138" y="1187816"/>
            <a:ext cx="10681253" cy="5374428"/>
          </a:xfrm>
          <a:prstGeom prst="rect">
            <a:avLst/>
          </a:prstGeom>
        </p:spPr>
      </p:pic>
      <p:sp>
        <p:nvSpPr>
          <p:cNvPr id="12" name="TextBox 11">
            <a:extLst>
              <a:ext uri="{FF2B5EF4-FFF2-40B4-BE49-F238E27FC236}">
                <a16:creationId xmlns:a16="http://schemas.microsoft.com/office/drawing/2014/main" id="{4FCDFE47-5D96-D367-EED0-2CA8F1600455}"/>
              </a:ext>
            </a:extLst>
          </p:cNvPr>
          <p:cNvSpPr txBox="1"/>
          <p:nvPr/>
        </p:nvSpPr>
        <p:spPr>
          <a:xfrm>
            <a:off x="3048000" y="1187816"/>
            <a:ext cx="6096000" cy="584775"/>
          </a:xfrm>
          <a:prstGeom prst="rect">
            <a:avLst/>
          </a:prstGeom>
          <a:noFill/>
        </p:spPr>
        <p:txBody>
          <a:bodyPr wrap="square">
            <a:spAutoFit/>
          </a:bodyPr>
          <a:lstStyle/>
          <a:p>
            <a:pPr algn="ctr"/>
            <a:r>
              <a:rPr lang="en-US" sz="3200" b="1" dirty="0">
                <a:solidFill>
                  <a:srgbClr val="C00000"/>
                </a:solidFill>
              </a:rPr>
              <a:t>Text Generation</a:t>
            </a:r>
          </a:p>
        </p:txBody>
      </p:sp>
    </p:spTree>
    <p:extLst>
      <p:ext uri="{BB962C8B-B14F-4D97-AF65-F5344CB8AC3E}">
        <p14:creationId xmlns:p14="http://schemas.microsoft.com/office/powerpoint/2010/main" val="25747741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7A04FA-E4ED-F3F1-9FFE-A568DF142825}"/>
              </a:ext>
            </a:extLst>
          </p:cNvPr>
          <p:cNvPicPr>
            <a:picLocks noChangeAspect="1"/>
          </p:cNvPicPr>
          <p:nvPr/>
        </p:nvPicPr>
        <p:blipFill>
          <a:blip r:embed="rId2"/>
          <a:stretch>
            <a:fillRect/>
          </a:stretch>
        </p:blipFill>
        <p:spPr>
          <a:xfrm>
            <a:off x="1013861" y="1128761"/>
            <a:ext cx="10239214" cy="5359907"/>
          </a:xfrm>
          <a:prstGeom prst="rect">
            <a:avLst/>
          </a:prstGeom>
        </p:spPr>
      </p:pic>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116</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
        <p:nvSpPr>
          <p:cNvPr id="12" name="TextBox 11">
            <a:extLst>
              <a:ext uri="{FF2B5EF4-FFF2-40B4-BE49-F238E27FC236}">
                <a16:creationId xmlns:a16="http://schemas.microsoft.com/office/drawing/2014/main" id="{4FCDFE47-5D96-D367-EED0-2CA8F1600455}"/>
              </a:ext>
            </a:extLst>
          </p:cNvPr>
          <p:cNvSpPr txBox="1"/>
          <p:nvPr/>
        </p:nvSpPr>
        <p:spPr>
          <a:xfrm>
            <a:off x="2687370" y="1451598"/>
            <a:ext cx="7588007" cy="584775"/>
          </a:xfrm>
          <a:prstGeom prst="rect">
            <a:avLst/>
          </a:prstGeom>
          <a:noFill/>
        </p:spPr>
        <p:txBody>
          <a:bodyPr wrap="square">
            <a:spAutoFit/>
          </a:bodyPr>
          <a:lstStyle/>
          <a:p>
            <a:pPr algn="ctr"/>
            <a:r>
              <a:rPr lang="en-US" sz="3200" b="1" dirty="0">
                <a:solidFill>
                  <a:srgbClr val="C00000"/>
                </a:solidFill>
              </a:rPr>
              <a:t>Question Answering and Dialogue Systems</a:t>
            </a:r>
          </a:p>
        </p:txBody>
      </p:sp>
    </p:spTree>
    <p:extLst>
      <p:ext uri="{BB962C8B-B14F-4D97-AF65-F5344CB8AC3E}">
        <p14:creationId xmlns:p14="http://schemas.microsoft.com/office/powerpoint/2010/main" val="40512985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B9C5D-57B3-ABCF-020A-DCBC14210C5E}"/>
              </a:ext>
            </a:extLst>
          </p:cNvPr>
          <p:cNvPicPr>
            <a:picLocks noChangeAspect="1"/>
          </p:cNvPicPr>
          <p:nvPr/>
        </p:nvPicPr>
        <p:blipFill>
          <a:blip r:embed="rId2"/>
          <a:stretch>
            <a:fillRect/>
          </a:stretch>
        </p:blipFill>
        <p:spPr>
          <a:xfrm>
            <a:off x="1269987" y="1020863"/>
            <a:ext cx="9889810" cy="5467805"/>
          </a:xfrm>
          <a:prstGeom prst="rect">
            <a:avLst/>
          </a:prstGeom>
        </p:spPr>
      </p:pic>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117</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
        <p:nvSpPr>
          <p:cNvPr id="8" name="TextBox 7">
            <a:extLst>
              <a:ext uri="{FF2B5EF4-FFF2-40B4-BE49-F238E27FC236}">
                <a16:creationId xmlns:a16="http://schemas.microsoft.com/office/drawing/2014/main" id="{677970E7-C838-D00F-0F23-AC4A932B4E9D}"/>
              </a:ext>
            </a:extLst>
          </p:cNvPr>
          <p:cNvSpPr txBox="1"/>
          <p:nvPr/>
        </p:nvSpPr>
        <p:spPr>
          <a:xfrm>
            <a:off x="2850765" y="1494767"/>
            <a:ext cx="6096000" cy="584775"/>
          </a:xfrm>
          <a:prstGeom prst="rect">
            <a:avLst/>
          </a:prstGeom>
          <a:noFill/>
        </p:spPr>
        <p:txBody>
          <a:bodyPr wrap="square">
            <a:spAutoFit/>
          </a:bodyPr>
          <a:lstStyle/>
          <a:p>
            <a:pPr algn="ctr"/>
            <a:r>
              <a:rPr lang="en-US" sz="3200" b="1" dirty="0">
                <a:solidFill>
                  <a:srgbClr val="C00000"/>
                </a:solidFill>
              </a:rPr>
              <a:t>Question Answering</a:t>
            </a:r>
          </a:p>
        </p:txBody>
      </p:sp>
    </p:spTree>
    <p:extLst>
      <p:ext uri="{BB962C8B-B14F-4D97-AF65-F5344CB8AC3E}">
        <p14:creationId xmlns:p14="http://schemas.microsoft.com/office/powerpoint/2010/main" val="33491584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118</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945397" y="1"/>
            <a:ext cx="9996406"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65CBBE5A-FCDE-6C45-BA04-B05FE1474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340768"/>
            <a:ext cx="9144000" cy="5126400"/>
          </a:xfrm>
          <a:prstGeom prst="rect">
            <a:avLst/>
          </a:prstGeom>
        </p:spPr>
      </p:pic>
      <p:sp>
        <p:nvSpPr>
          <p:cNvPr id="9" name="Rectangle 8">
            <a:extLst>
              <a:ext uri="{FF2B5EF4-FFF2-40B4-BE49-F238E27FC236}">
                <a16:creationId xmlns:a16="http://schemas.microsoft.com/office/drawing/2014/main" id="{BDEE4846-A0A3-2F42-9B12-9A3CFE6226F1}"/>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2" name="Rectangle 1">
            <a:extLst>
              <a:ext uri="{FF2B5EF4-FFF2-40B4-BE49-F238E27FC236}">
                <a16:creationId xmlns:a16="http://schemas.microsoft.com/office/drawing/2014/main" id="{23943873-BFF8-5947-A927-67B225AA042E}"/>
              </a:ext>
            </a:extLst>
          </p:cNvPr>
          <p:cNvSpPr/>
          <p:nvPr/>
        </p:nvSpPr>
        <p:spPr>
          <a:xfrm>
            <a:off x="6599486" y="2381980"/>
            <a:ext cx="3961011" cy="830997"/>
          </a:xfrm>
          <a:prstGeom prst="rect">
            <a:avLst/>
          </a:prstGeom>
        </p:spPr>
        <p:txBody>
          <a:bodyPr wrap="square">
            <a:spAutoFit/>
          </a:bodyPr>
          <a:lstStyle/>
          <a:p>
            <a:r>
              <a:rPr lang="en-US" sz="2400" b="1" dirty="0">
                <a:solidFill>
                  <a:srgbClr val="C00000"/>
                </a:solidFill>
              </a:rPr>
              <a:t>Question Answering and </a:t>
            </a:r>
            <a:br>
              <a:rPr lang="en-US" sz="2400" b="1" dirty="0">
                <a:solidFill>
                  <a:srgbClr val="C00000"/>
                </a:solidFill>
              </a:rPr>
            </a:br>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20905609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119</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799" y="1"/>
            <a:ext cx="1009299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C1F94F31-D94C-604F-885E-D084235DA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268760"/>
            <a:ext cx="9144000" cy="5188654"/>
          </a:xfrm>
          <a:prstGeom prst="rect">
            <a:avLst/>
          </a:prstGeom>
        </p:spPr>
      </p:pic>
      <p:sp>
        <p:nvSpPr>
          <p:cNvPr id="9" name="Rectangle 8">
            <a:extLst>
              <a:ext uri="{FF2B5EF4-FFF2-40B4-BE49-F238E27FC236}">
                <a16:creationId xmlns:a16="http://schemas.microsoft.com/office/drawing/2014/main" id="{D37D25F6-969C-6540-8FAA-28422E8B5301}"/>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4002631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2885277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120</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945397" y="1"/>
            <a:ext cx="102144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9" name="Picture 8">
            <a:extLst>
              <a:ext uri="{FF2B5EF4-FFF2-40B4-BE49-F238E27FC236}">
                <a16:creationId xmlns:a16="http://schemas.microsoft.com/office/drawing/2014/main" id="{E7F64DA9-4FFA-5846-AAE9-CA5B88C2F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268761"/>
            <a:ext cx="9144000" cy="5186905"/>
          </a:xfrm>
          <a:prstGeom prst="rect">
            <a:avLst/>
          </a:prstGeom>
        </p:spPr>
      </p:pic>
      <p:sp>
        <p:nvSpPr>
          <p:cNvPr id="10" name="Rectangle 9">
            <a:extLst>
              <a:ext uri="{FF2B5EF4-FFF2-40B4-BE49-F238E27FC236}">
                <a16:creationId xmlns:a16="http://schemas.microsoft.com/office/drawing/2014/main" id="{E9259742-354E-1940-AAD1-59FD77B031A2}"/>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11" name="Rectangle 10">
            <a:extLst>
              <a:ext uri="{FF2B5EF4-FFF2-40B4-BE49-F238E27FC236}">
                <a16:creationId xmlns:a16="http://schemas.microsoft.com/office/drawing/2014/main" id="{8B528952-8765-DAB3-66DF-9C96C77BD7BB}"/>
              </a:ext>
            </a:extLst>
          </p:cNvPr>
          <p:cNvSpPr/>
          <p:nvPr/>
        </p:nvSpPr>
        <p:spPr>
          <a:xfrm>
            <a:off x="6094494" y="1886034"/>
            <a:ext cx="3961011" cy="461665"/>
          </a:xfrm>
          <a:prstGeom prst="rect">
            <a:avLst/>
          </a:prstGeom>
        </p:spPr>
        <p:txBody>
          <a:bodyPr wrap="square">
            <a:spAutoFit/>
          </a:bodyPr>
          <a:lstStyle/>
          <a:p>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1168998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121</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800" y="1"/>
            <a:ext cx="9890502"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DE94E5D-1261-9C4F-B960-0115A3F90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400920"/>
            <a:ext cx="9144000" cy="4980408"/>
          </a:xfrm>
          <a:prstGeom prst="rect">
            <a:avLst/>
          </a:prstGeom>
        </p:spPr>
      </p:pic>
      <p:sp>
        <p:nvSpPr>
          <p:cNvPr id="9" name="Rectangle 8">
            <a:extLst>
              <a:ext uri="{FF2B5EF4-FFF2-40B4-BE49-F238E27FC236}">
                <a16:creationId xmlns:a16="http://schemas.microsoft.com/office/drawing/2014/main" id="{CF5DCCD7-B045-4546-A31E-756D1E7248A6}"/>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33525203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122</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799" y="1"/>
            <a:ext cx="1009299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19B11FCF-D665-1F4B-8C88-047BD195D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268761"/>
            <a:ext cx="9144000" cy="5166143"/>
          </a:xfrm>
          <a:prstGeom prst="rect">
            <a:avLst/>
          </a:prstGeom>
        </p:spPr>
      </p:pic>
      <p:sp>
        <p:nvSpPr>
          <p:cNvPr id="9" name="Rectangle 8">
            <a:extLst>
              <a:ext uri="{FF2B5EF4-FFF2-40B4-BE49-F238E27FC236}">
                <a16:creationId xmlns:a16="http://schemas.microsoft.com/office/drawing/2014/main" id="{05690DBC-FF03-B14C-98A3-28E3E87DD815}"/>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20300740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350529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867905" y="274639"/>
            <a:ext cx="10291892" cy="6034087"/>
          </a:xfrm>
        </p:spPr>
        <p:txBody>
          <a:bodyPr>
            <a:normAutofit/>
          </a:bodyPr>
          <a:lstStyle/>
          <a:p>
            <a:r>
              <a:rPr lang="en-US" altLang="zh-TW" sz="8000" dirty="0">
                <a:solidFill>
                  <a:srgbClr val="C00000"/>
                </a:solidFill>
                <a:latin typeface="Calibri" charset="0"/>
                <a:ea typeface="標楷體" charset="-120"/>
              </a:rPr>
              <a:t>Question Answering </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13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7305777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3106660"/>
            <a:ext cx="11586107"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latin typeface="Courier New" panose="02070309020205020404" pitchFamily="49" charset="0"/>
              </a:rPr>
              <a:t>from</a:t>
            </a:r>
            <a:r>
              <a:rPr lang="en-US" sz="2400" b="1" dirty="0">
                <a:solidFill>
                  <a:srgbClr val="000000"/>
                </a:solidFill>
                <a:latin typeface="Courier New" panose="02070309020205020404" pitchFamily="49" charset="0"/>
              </a:rPr>
              <a:t> transformers </a:t>
            </a:r>
            <a:r>
              <a:rPr lang="en-US" sz="2400" b="1" dirty="0">
                <a:solidFill>
                  <a:srgbClr val="AF00DB"/>
                </a:solidFill>
                <a:latin typeface="Courier New" panose="02070309020205020404" pitchFamily="49" charset="0"/>
              </a:rPr>
              <a:t>import</a:t>
            </a:r>
            <a:r>
              <a:rPr lang="en-US" sz="2400" b="1" dirty="0">
                <a:solidFill>
                  <a:srgbClr val="000000"/>
                </a:solidFill>
                <a:latin typeface="Courier New" panose="02070309020205020404" pitchFamily="49" charset="0"/>
              </a:rPr>
              <a:t> pipeline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4765809"/>
            <a:ext cx="11404146" cy="1569660"/>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400" b="1" dirty="0">
              <a:solidFill>
                <a:srgbClr val="7030A0"/>
              </a:solidFill>
            </a:endParaRPr>
          </a:p>
        </p:txBody>
      </p:sp>
      <p:sp>
        <p:nvSpPr>
          <p:cNvPr id="7" name="TextBox 6">
            <a:extLst>
              <a:ext uri="{FF2B5EF4-FFF2-40B4-BE49-F238E27FC236}">
                <a16:creationId xmlns:a16="http://schemas.microsoft.com/office/drawing/2014/main" id="{3AF6D0F6-7DF8-9C46-9F8A-A10596D50678}"/>
              </a:ext>
            </a:extLst>
          </p:cNvPr>
          <p:cNvSpPr txBox="1"/>
          <p:nvPr/>
        </p:nvSpPr>
        <p:spPr>
          <a:xfrm>
            <a:off x="352424" y="967553"/>
            <a:ext cx="11586107"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Tree>
    <p:extLst>
      <p:ext uri="{BB962C8B-B14F-4D97-AF65-F5344CB8AC3E}">
        <p14:creationId xmlns:p14="http://schemas.microsoft.com/office/powerpoint/2010/main" val="27985310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13084890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24012195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136</a:t>
            </a:fld>
            <a:endParaRPr lang="en-US"/>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10" name="TextBox 9">
            <a:extLst>
              <a:ext uri="{FF2B5EF4-FFF2-40B4-BE49-F238E27FC236}">
                <a16:creationId xmlns:a16="http://schemas.microsoft.com/office/drawing/2014/main" id="{F58D933F-D5FF-9CD0-3312-4AAAE699C50F}"/>
              </a:ext>
            </a:extLst>
          </p:cNvPr>
          <p:cNvSpPr txBox="1"/>
          <p:nvPr/>
        </p:nvSpPr>
        <p:spPr>
          <a:xfrm>
            <a:off x="559078" y="940683"/>
            <a:ext cx="11073843" cy="1015663"/>
          </a:xfrm>
          <a:prstGeom prst="rect">
            <a:avLst/>
          </a:prstGeom>
          <a:solidFill>
            <a:schemeClr val="accent4">
              <a:lumMod val="20000"/>
              <a:lumOff val="80000"/>
            </a:schemeClr>
          </a:solidFill>
        </p:spPr>
        <p:txBody>
          <a:bodyPr wrap="square">
            <a:spAutoFit/>
          </a:bodyPr>
          <a:lstStyle/>
          <a:p>
            <a:r>
              <a:rPr lang="en-US" sz="2000" b="0" dirty="0">
                <a:solidFill>
                  <a:srgbClr val="008000"/>
                </a:solidFill>
                <a:effectLst/>
                <a:latin typeface="Courier New" panose="02070309020205020404" pitchFamily="49" charset="0"/>
              </a:rPr>
              <a:t># Install transformers from source - only needed for versions &lt;= v4.34</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t>
            </a:r>
            <a:r>
              <a:rPr lang="en-US" sz="2000" b="0" dirty="0" err="1">
                <a:solidFill>
                  <a:srgbClr val="000000"/>
                </a:solidFill>
                <a:effectLst/>
                <a:latin typeface="Courier New" panose="02070309020205020404" pitchFamily="49" charset="0"/>
              </a:rPr>
              <a:t>git+https</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github.com</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huggingface</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transformers.git</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accelerate</a:t>
            </a:r>
          </a:p>
        </p:txBody>
      </p:sp>
      <p:sp>
        <p:nvSpPr>
          <p:cNvPr id="6" name="Title 1">
            <a:extLst>
              <a:ext uri="{FF2B5EF4-FFF2-40B4-BE49-F238E27FC236}">
                <a16:creationId xmlns:a16="http://schemas.microsoft.com/office/drawing/2014/main" id="{64AC96B7-AA43-2146-B757-84E57F55018F}"/>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Tree>
    <p:extLst>
      <p:ext uri="{BB962C8B-B14F-4D97-AF65-F5344CB8AC3E}">
        <p14:creationId xmlns:p14="http://schemas.microsoft.com/office/powerpoint/2010/main" val="4500279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3539430"/>
          </a:xfrm>
          <a:prstGeom prst="rect">
            <a:avLst/>
          </a:prstGeom>
          <a:solidFill>
            <a:schemeClr val="accent4">
              <a:lumMod val="20000"/>
              <a:lumOff val="80000"/>
            </a:schemeClr>
          </a:solidFill>
        </p:spPr>
        <p:txBody>
          <a:bodyPr wrap="square">
            <a:spAutoFit/>
          </a:bodyPr>
          <a:lstStyle/>
          <a:p>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torch</a:t>
            </a:r>
          </a:p>
          <a:p>
            <a:r>
              <a:rPr lang="en-US" sz="3200" b="0" dirty="0">
                <a:solidFill>
                  <a:srgbClr val="AF00DB"/>
                </a:solidFill>
                <a:effectLst/>
                <a:latin typeface="Courier New" panose="02070309020205020404" pitchFamily="49" charset="0"/>
              </a:rPr>
              <a:t>from</a:t>
            </a:r>
            <a:r>
              <a:rPr lang="en-US" sz="3200" b="0" dirty="0">
                <a:solidFill>
                  <a:srgbClr val="000000"/>
                </a:solidFill>
                <a:effectLst/>
                <a:latin typeface="Courier New" panose="02070309020205020404" pitchFamily="49" charset="0"/>
              </a:rPr>
              <a:t> transformers </a:t>
            </a:r>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pipeline</a:t>
            </a:r>
          </a:p>
          <a:p>
            <a:br>
              <a:rPr lang="en-US" sz="3200" b="0" dirty="0">
                <a:solidFill>
                  <a:srgbClr val="000000"/>
                </a:solidFill>
                <a:effectLst/>
                <a:latin typeface="Courier New" panose="02070309020205020404" pitchFamily="49" charset="0"/>
              </a:rPr>
            </a:br>
            <a:r>
              <a:rPr lang="en-US" sz="3200" b="0" dirty="0">
                <a:solidFill>
                  <a:srgbClr val="000000"/>
                </a:solidFill>
                <a:effectLst/>
                <a:latin typeface="Courier New" panose="02070309020205020404" pitchFamily="49" charset="0"/>
              </a:rPr>
              <a:t>pipe = pipeline(</a:t>
            </a:r>
            <a:r>
              <a:rPr lang="en-US" sz="3200" b="0" dirty="0">
                <a:solidFill>
                  <a:srgbClr val="A31515"/>
                </a:solidFill>
                <a:effectLst/>
                <a:latin typeface="Courier New" panose="02070309020205020404" pitchFamily="49" charset="0"/>
              </a:rPr>
              <a:t>"text-generation"</a:t>
            </a:r>
            <a:r>
              <a:rPr lang="en-US" sz="3200" b="0" dirty="0">
                <a:solidFill>
                  <a:srgbClr val="000000"/>
                </a:solidFill>
                <a:effectLst/>
                <a:latin typeface="Courier New" panose="02070309020205020404" pitchFamily="49" charset="0"/>
              </a:rPr>
              <a:t>, model=</a:t>
            </a:r>
            <a:r>
              <a:rPr lang="en-US" sz="3200" b="0" dirty="0">
                <a:solidFill>
                  <a:srgbClr val="A31515"/>
                </a:solidFill>
                <a:effectLst/>
                <a:latin typeface="Courier New" panose="02070309020205020404" pitchFamily="49" charset="0"/>
              </a:rPr>
              <a:t>"HuggingFaceH4/zephyr-7b-beta"</a:t>
            </a:r>
            <a:r>
              <a:rPr lang="en-US" sz="3200" b="0" dirty="0">
                <a:solidFill>
                  <a:srgbClr val="000000"/>
                </a:solidFill>
                <a:effectLst/>
                <a:latin typeface="Courier New" panose="02070309020205020404" pitchFamily="49" charset="0"/>
              </a:rPr>
              <a:t>, </a:t>
            </a:r>
            <a:r>
              <a:rPr lang="en-US" sz="3200" b="0" dirty="0" err="1">
                <a:solidFill>
                  <a:srgbClr val="000000"/>
                </a:solidFill>
                <a:effectLst/>
                <a:latin typeface="Courier New" panose="02070309020205020404" pitchFamily="49" charset="0"/>
              </a:rPr>
              <a:t>torch_dtype</a:t>
            </a:r>
            <a:r>
              <a:rPr lang="en-US" sz="3200" b="0" dirty="0">
                <a:solidFill>
                  <a:srgbClr val="000000"/>
                </a:solidFill>
                <a:effectLst/>
                <a:latin typeface="Courier New" panose="02070309020205020404" pitchFamily="49" charset="0"/>
              </a:rPr>
              <a:t>=torch.bfloat16, </a:t>
            </a:r>
            <a:r>
              <a:rPr lang="en-US" sz="3200" b="0" dirty="0" err="1">
                <a:solidFill>
                  <a:srgbClr val="000000"/>
                </a:solidFill>
                <a:effectLst/>
                <a:latin typeface="Courier New" panose="02070309020205020404" pitchFamily="49" charset="0"/>
              </a:rPr>
              <a:t>device_map</a:t>
            </a:r>
            <a:r>
              <a:rPr lang="en-US" sz="3200" b="0" dirty="0">
                <a:solidFill>
                  <a:srgbClr val="000000"/>
                </a:solidFill>
                <a:effectLst/>
                <a:latin typeface="Courier New" panose="02070309020205020404" pitchFamily="49" charset="0"/>
              </a:rPr>
              <a:t>=</a:t>
            </a:r>
            <a:r>
              <a:rPr lang="en-US" sz="3200" b="0" dirty="0">
                <a:solidFill>
                  <a:srgbClr val="A31515"/>
                </a:solidFill>
                <a:effectLst/>
                <a:latin typeface="Courier New" panose="02070309020205020404" pitchFamily="49" charset="0"/>
              </a:rPr>
              <a:t>"auto"</a:t>
            </a:r>
            <a:r>
              <a:rPr lang="en-US" sz="32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26529722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447645"/>
          </a:xfrm>
          <a:prstGeom prst="rect">
            <a:avLst/>
          </a:prstGeom>
          <a:solidFill>
            <a:schemeClr val="accent4">
              <a:lumMod val="20000"/>
              <a:lumOff val="80000"/>
            </a:schemeClr>
          </a:solidFill>
        </p:spPr>
        <p:txBody>
          <a:bodyPr wrap="square">
            <a:spAutoFit/>
          </a:bodyPr>
          <a:lstStyle/>
          <a:p>
            <a:br>
              <a:rPr lang="en-US" sz="1200" b="0" dirty="0">
                <a:solidFill>
                  <a:srgbClr val="000000"/>
                </a:solidFill>
                <a:effectLst/>
                <a:latin typeface="Courier New" panose="02070309020205020404" pitchFamily="49" charset="0"/>
              </a:rPr>
            </a:br>
            <a:r>
              <a:rPr lang="en-US" sz="2000" b="0" dirty="0">
                <a:solidFill>
                  <a:srgbClr val="008000"/>
                </a:solidFill>
                <a:effectLst/>
                <a:latin typeface="Courier New" panose="02070309020205020404" pitchFamily="49" charset="0"/>
              </a:rPr>
              <a:t># We use the tokenizer's chat template to format each message - see https://</a:t>
            </a:r>
            <a:r>
              <a:rPr lang="en-US" sz="2000" b="0" dirty="0" err="1">
                <a:solidFill>
                  <a:srgbClr val="008000"/>
                </a:solidFill>
                <a:effectLst/>
                <a:latin typeface="Courier New" panose="02070309020205020404" pitchFamily="49" charset="0"/>
              </a:rPr>
              <a:t>huggingface.co</a:t>
            </a:r>
            <a:r>
              <a:rPr lang="en-US" sz="2000" b="0" dirty="0">
                <a:solidFill>
                  <a:srgbClr val="008000"/>
                </a:solidFill>
                <a:effectLst/>
                <a:latin typeface="Courier New" panose="02070309020205020404" pitchFamily="49" charset="0"/>
              </a:rPr>
              <a:t>/docs/transformers/main/</a:t>
            </a:r>
            <a:r>
              <a:rPr lang="en-US" sz="2000" b="0" dirty="0" err="1">
                <a:solidFill>
                  <a:srgbClr val="008000"/>
                </a:solidFill>
                <a:effectLst/>
                <a:latin typeface="Courier New" panose="02070309020205020404" pitchFamily="49" charset="0"/>
              </a:rPr>
              <a:t>en</a:t>
            </a:r>
            <a:r>
              <a:rPr lang="en-US" sz="2000" b="0" dirty="0">
                <a:solidFill>
                  <a:srgbClr val="008000"/>
                </a:solidFill>
                <a:effectLst/>
                <a:latin typeface="Courier New" panose="02070309020205020404" pitchFamily="49" charset="0"/>
              </a:rPr>
              <a:t>/</a:t>
            </a:r>
            <a:r>
              <a:rPr lang="en-US" sz="2000" b="0" dirty="0" err="1">
                <a:solidFill>
                  <a:srgbClr val="008000"/>
                </a:solidFill>
                <a:effectLst/>
                <a:latin typeface="Courier New" panose="02070309020205020404" pitchFamily="49" charset="0"/>
              </a:rPr>
              <a:t>chat_templating</a:t>
            </a:r>
            <a:endParaRPr lang="en-US" sz="20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600" b="0" dirty="0">
                <a:solidFill>
                  <a:srgbClr val="000000"/>
                </a:solidFill>
                <a:effectLst/>
                <a:latin typeface="Courier New" panose="02070309020205020404" pitchFamily="49" charset="0"/>
              </a:rPr>
              <a:t>prompt = </a:t>
            </a:r>
            <a:r>
              <a:rPr lang="en-US" sz="2600" b="0" dirty="0" err="1">
                <a:solidFill>
                  <a:srgbClr val="000000"/>
                </a:solidFill>
                <a:effectLst/>
                <a:latin typeface="Courier New" panose="02070309020205020404" pitchFamily="49" charset="0"/>
              </a:rPr>
              <a:t>pipe.tokenizer.apply_chat_template</a:t>
            </a:r>
            <a:r>
              <a:rPr lang="en-US" sz="2600" b="0" dirty="0">
                <a:solidFill>
                  <a:srgbClr val="000000"/>
                </a:solidFill>
                <a:effectLst/>
                <a:latin typeface="Courier New" panose="02070309020205020404" pitchFamily="49" charset="0"/>
              </a:rPr>
              <a:t>(messages, tokenize=</a:t>
            </a:r>
            <a:r>
              <a:rPr lang="en-US" sz="2600" b="0" dirty="0">
                <a:solidFill>
                  <a:srgbClr val="0000FF"/>
                </a:solidFill>
                <a:effectLst/>
                <a:latin typeface="Courier New" panose="02070309020205020404" pitchFamily="49" charset="0"/>
              </a:rPr>
              <a:t>False</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add_generation_prompt</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a:t>
            </a:r>
          </a:p>
          <a:p>
            <a:endParaRPr lang="en-US" sz="2600" b="0" dirty="0">
              <a:solidFill>
                <a:srgbClr val="000000"/>
              </a:solidFill>
              <a:effectLst/>
              <a:latin typeface="Courier New" panose="02070309020205020404" pitchFamily="49" charset="0"/>
            </a:endParaRPr>
          </a:p>
          <a:p>
            <a:r>
              <a:rPr lang="en-US" sz="2600" b="0" dirty="0">
                <a:solidFill>
                  <a:srgbClr val="000000"/>
                </a:solidFill>
                <a:effectLst/>
                <a:latin typeface="Courier New" panose="02070309020205020404" pitchFamily="49" charset="0"/>
              </a:rPr>
              <a:t>outputs = pipe(prompt, </a:t>
            </a:r>
            <a:r>
              <a:rPr lang="en-US" sz="2600" b="0" dirty="0" err="1">
                <a:solidFill>
                  <a:srgbClr val="000000"/>
                </a:solidFill>
                <a:effectLst/>
                <a:latin typeface="Courier New" panose="02070309020205020404" pitchFamily="49" charset="0"/>
              </a:rPr>
              <a:t>max_new_tokens</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256</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do_sample</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 temperature=</a:t>
            </a:r>
            <a:r>
              <a:rPr lang="en-US" sz="2600" b="0" dirty="0">
                <a:solidFill>
                  <a:srgbClr val="116644"/>
                </a:solidFill>
                <a:effectLst/>
                <a:latin typeface="Courier New" panose="02070309020205020404" pitchFamily="49" charset="0"/>
              </a:rPr>
              <a:t>0.7</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top_k</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50</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top_p</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0.95</a:t>
            </a:r>
            <a:r>
              <a:rPr lang="en-US" sz="2600" b="0" dirty="0">
                <a:solidFill>
                  <a:srgbClr val="000000"/>
                </a:solidFill>
                <a:effectLst/>
                <a:latin typeface="Courier New" panose="02070309020205020404" pitchFamily="49" charset="0"/>
              </a:rPr>
              <a:t>)</a:t>
            </a:r>
            <a:endParaRPr lang="en-US" sz="2600" b="0" dirty="0">
              <a:solidFill>
                <a:srgbClr val="795E26"/>
              </a:solidFill>
              <a:effectLst/>
              <a:latin typeface="Courier New" panose="02070309020205020404" pitchFamily="49" charset="0"/>
            </a:endParaRPr>
          </a:p>
          <a:p>
            <a:r>
              <a:rPr lang="en-US" sz="2600" b="0" dirty="0">
                <a:solidFill>
                  <a:srgbClr val="795E26"/>
                </a:solidFill>
                <a:effectLst/>
                <a:latin typeface="Courier New" panose="02070309020205020404" pitchFamily="49" charset="0"/>
              </a:rPr>
              <a:t>print</a:t>
            </a:r>
            <a:r>
              <a:rPr lang="en-US" sz="2600" b="0" dirty="0">
                <a:solidFill>
                  <a:srgbClr val="000000"/>
                </a:solidFill>
                <a:effectLst/>
                <a:latin typeface="Courier New" panose="02070309020205020404" pitchFamily="49" charset="0"/>
              </a:rPr>
              <a:t>(outputs[</a:t>
            </a:r>
            <a:r>
              <a:rPr lang="en-US" sz="2600" b="0" dirty="0">
                <a:solidFill>
                  <a:srgbClr val="116644"/>
                </a:solidFill>
                <a:effectLst/>
                <a:latin typeface="Courier New" panose="02070309020205020404" pitchFamily="49" charset="0"/>
              </a:rPr>
              <a:t>0</a:t>
            </a:r>
            <a:r>
              <a:rPr lang="en-US" sz="2600" b="0" dirty="0">
                <a:solidFill>
                  <a:srgbClr val="000000"/>
                </a:solidFill>
                <a:effectLst/>
                <a:latin typeface="Courier New" panose="02070309020205020404" pitchFamily="49" charset="0"/>
              </a:rPr>
              <a:t>][</a:t>
            </a:r>
            <a:r>
              <a:rPr lang="en-US" sz="2600" b="0" dirty="0">
                <a:solidFill>
                  <a:srgbClr val="A31515"/>
                </a:solidFill>
                <a:effectLst/>
                <a:latin typeface="Courier New" panose="02070309020205020404" pitchFamily="49" charset="0"/>
              </a:rPr>
              <a:t>"</a:t>
            </a:r>
            <a:r>
              <a:rPr lang="en-US" sz="2600" b="0" dirty="0" err="1">
                <a:solidFill>
                  <a:srgbClr val="A31515"/>
                </a:solidFill>
                <a:effectLst/>
                <a:latin typeface="Courier New" panose="02070309020205020404" pitchFamily="49" charset="0"/>
              </a:rPr>
              <a:t>generated_text</a:t>
            </a:r>
            <a:r>
              <a:rPr lang="en-US" sz="2600" b="0" dirty="0">
                <a:solidFill>
                  <a:srgbClr val="A31515"/>
                </a:solidFill>
                <a:effectLst/>
                <a:latin typeface="Courier New" panose="02070309020205020404" pitchFamily="49" charset="0"/>
              </a:rPr>
              <a:t>"</a:t>
            </a:r>
            <a:r>
              <a:rPr lang="en-US" sz="26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6725822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139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724644"/>
          </a:xfrm>
          <a:prstGeom prst="rect">
            <a:avLst/>
          </a:prstGeom>
          <a:solidFill>
            <a:schemeClr val="accent4">
              <a:lumMod val="20000"/>
              <a:lumOff val="80000"/>
            </a:schemeClr>
          </a:solidFill>
        </p:spPr>
        <p:txBody>
          <a:bodyPr wrap="square">
            <a:spAutoFit/>
          </a:bodyPr>
          <a:lstStyle/>
          <a:p>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torch</a:t>
            </a:r>
          </a:p>
          <a:p>
            <a:r>
              <a:rPr lang="en-US" b="0" dirty="0">
                <a:solidFill>
                  <a:srgbClr val="AF00DB"/>
                </a:solidFill>
                <a:effectLst/>
                <a:latin typeface="Courier New" panose="02070309020205020404" pitchFamily="49" charset="0"/>
              </a:rPr>
              <a:t>from</a:t>
            </a:r>
            <a:r>
              <a:rPr lang="en-US" b="0" dirty="0">
                <a:solidFill>
                  <a:srgbClr val="000000"/>
                </a:solidFill>
                <a:effectLst/>
                <a:latin typeface="Courier New" panose="02070309020205020404" pitchFamily="49" charset="0"/>
              </a:rPr>
              <a:t> transformers </a:t>
            </a:r>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pipeline</a:t>
            </a:r>
          </a:p>
          <a:p>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pipe = pipeline(</a:t>
            </a:r>
            <a:r>
              <a:rPr lang="en-US" b="0" dirty="0">
                <a:solidFill>
                  <a:srgbClr val="A31515"/>
                </a:solidFill>
                <a:effectLst/>
                <a:latin typeface="Courier New" panose="02070309020205020404" pitchFamily="49" charset="0"/>
              </a:rPr>
              <a:t>"text-generation"</a:t>
            </a:r>
            <a:r>
              <a:rPr lang="en-US" b="0" dirty="0">
                <a:solidFill>
                  <a:srgbClr val="000000"/>
                </a:solidFill>
                <a:effectLst/>
                <a:latin typeface="Courier New" panose="02070309020205020404" pitchFamily="49" charset="0"/>
              </a:rPr>
              <a:t>, model=</a:t>
            </a:r>
            <a:r>
              <a:rPr lang="en-US" b="0" dirty="0">
                <a:solidFill>
                  <a:srgbClr val="A31515"/>
                </a:solidFill>
                <a:effectLst/>
                <a:latin typeface="Courier New" panose="02070309020205020404" pitchFamily="49" charset="0"/>
              </a:rPr>
              <a:t>"HuggingFaceH4/zephyr-7b-beta"</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torch_dtype</a:t>
            </a:r>
            <a:r>
              <a:rPr lang="en-US" b="0" dirty="0">
                <a:solidFill>
                  <a:srgbClr val="000000"/>
                </a:solidFill>
                <a:effectLst/>
                <a:latin typeface="Courier New" panose="02070309020205020404" pitchFamily="49" charset="0"/>
              </a:rPr>
              <a:t>=torch.bfloat16, </a:t>
            </a:r>
            <a:r>
              <a:rPr lang="en-US" b="0" dirty="0" err="1">
                <a:solidFill>
                  <a:srgbClr val="000000"/>
                </a:solidFill>
                <a:effectLst/>
                <a:latin typeface="Courier New" panose="02070309020205020404" pitchFamily="49" charset="0"/>
              </a:rPr>
              <a:t>device_map</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"auto"</a:t>
            </a:r>
            <a:r>
              <a:rPr lang="en-US" b="0" dirty="0">
                <a:solidFill>
                  <a:srgbClr val="000000"/>
                </a:solidFill>
                <a:effectLst/>
                <a:latin typeface="Courier New" panose="02070309020205020404" pitchFamily="49" charset="0"/>
              </a:rPr>
              <a:t>)</a:t>
            </a:r>
          </a:p>
          <a:p>
            <a:br>
              <a:rPr lang="en-US" sz="1200" b="0" dirty="0">
                <a:solidFill>
                  <a:srgbClr val="000000"/>
                </a:solidFill>
                <a:effectLst/>
                <a:latin typeface="Courier New" panose="02070309020205020404" pitchFamily="49" charset="0"/>
              </a:rPr>
            </a:br>
            <a:r>
              <a:rPr lang="en-US" sz="1200" b="0" dirty="0">
                <a:solidFill>
                  <a:srgbClr val="008000"/>
                </a:solidFill>
                <a:effectLst/>
                <a:latin typeface="Courier New" panose="02070309020205020404" pitchFamily="49" charset="0"/>
              </a:rPr>
              <a:t># We use the tokenizer's chat template to format each message - see https://</a:t>
            </a:r>
            <a:r>
              <a:rPr lang="en-US" sz="1200" b="0" dirty="0" err="1">
                <a:solidFill>
                  <a:srgbClr val="008000"/>
                </a:solidFill>
                <a:effectLst/>
                <a:latin typeface="Courier New" panose="02070309020205020404" pitchFamily="49" charset="0"/>
              </a:rPr>
              <a:t>huggingface.co</a:t>
            </a:r>
            <a:r>
              <a:rPr lang="en-US" sz="1200" b="0" dirty="0">
                <a:solidFill>
                  <a:srgbClr val="008000"/>
                </a:solidFill>
                <a:effectLst/>
                <a:latin typeface="Courier New" panose="02070309020205020404" pitchFamily="49" charset="0"/>
              </a:rPr>
              <a:t>/docs/transformers/main/</a:t>
            </a:r>
            <a:r>
              <a:rPr lang="en-US" sz="1200" b="0" dirty="0" err="1">
                <a:solidFill>
                  <a:srgbClr val="008000"/>
                </a:solidFill>
                <a:effectLst/>
                <a:latin typeface="Courier New" panose="02070309020205020404" pitchFamily="49" charset="0"/>
              </a:rPr>
              <a:t>en</a:t>
            </a:r>
            <a:r>
              <a:rPr lang="en-US" sz="1200" b="0" dirty="0">
                <a:solidFill>
                  <a:srgbClr val="008000"/>
                </a:solidFill>
                <a:effectLst/>
                <a:latin typeface="Courier New" panose="02070309020205020404" pitchFamily="49" charset="0"/>
              </a:rPr>
              <a:t>/</a:t>
            </a:r>
            <a:r>
              <a:rPr lang="en-US" sz="1200" b="0" dirty="0" err="1">
                <a:solidFill>
                  <a:srgbClr val="008000"/>
                </a:solidFill>
                <a:effectLst/>
                <a:latin typeface="Courier New" panose="02070309020205020404" pitchFamily="49" charset="0"/>
              </a:rPr>
              <a:t>chat_templating</a:t>
            </a:r>
            <a:endParaRPr lang="en-US" sz="12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b="0" dirty="0">
                <a:solidFill>
                  <a:srgbClr val="000000"/>
                </a:solidFill>
                <a:effectLst/>
                <a:latin typeface="Courier New" panose="02070309020205020404" pitchFamily="49" charset="0"/>
              </a:rPr>
              <a:t>prompt = </a:t>
            </a:r>
            <a:r>
              <a:rPr lang="en-US" b="0" dirty="0" err="1">
                <a:solidFill>
                  <a:srgbClr val="000000"/>
                </a:solidFill>
                <a:effectLst/>
                <a:latin typeface="Courier New" panose="02070309020205020404" pitchFamily="49" charset="0"/>
              </a:rPr>
              <a:t>pipe.tokenizer.apply_chat_template</a:t>
            </a:r>
            <a:r>
              <a:rPr lang="en-US" b="0" dirty="0">
                <a:solidFill>
                  <a:srgbClr val="000000"/>
                </a:solidFill>
                <a:effectLst/>
                <a:latin typeface="Courier New" panose="02070309020205020404" pitchFamily="49" charset="0"/>
              </a:rPr>
              <a:t>(messages, tokenize=</a:t>
            </a:r>
            <a:r>
              <a:rPr lang="en-US" b="0" dirty="0">
                <a:solidFill>
                  <a:srgbClr val="0000FF"/>
                </a:solidFill>
                <a:effectLst/>
                <a:latin typeface="Courier New" panose="02070309020205020404" pitchFamily="49" charset="0"/>
              </a:rPr>
              <a:t>False</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add_generation_prompt</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a:t>
            </a:r>
          </a:p>
          <a:p>
            <a:r>
              <a:rPr lang="en-US" b="0" dirty="0">
                <a:solidFill>
                  <a:srgbClr val="000000"/>
                </a:solidFill>
                <a:effectLst/>
                <a:latin typeface="Courier New" panose="02070309020205020404" pitchFamily="49" charset="0"/>
              </a:rPr>
              <a:t>outputs = pipe(prompt, </a:t>
            </a:r>
            <a:r>
              <a:rPr lang="en-US" b="0" dirty="0" err="1">
                <a:solidFill>
                  <a:srgbClr val="000000"/>
                </a:solidFill>
                <a:effectLst/>
                <a:latin typeface="Courier New" panose="02070309020205020404" pitchFamily="49" charset="0"/>
              </a:rPr>
              <a:t>max_new_tokens</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256</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do_sample</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 temperature=</a:t>
            </a:r>
            <a:r>
              <a:rPr lang="en-US" b="0" dirty="0">
                <a:solidFill>
                  <a:srgbClr val="116644"/>
                </a:solidFill>
                <a:effectLst/>
                <a:latin typeface="Courier New" panose="02070309020205020404" pitchFamily="49" charset="0"/>
              </a:rPr>
              <a:t>0.7</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top_k</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50</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top_p</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0.95</a:t>
            </a:r>
            <a:r>
              <a:rPr lang="en-US" b="0" dirty="0">
                <a:solidFill>
                  <a:srgbClr val="000000"/>
                </a:solidFill>
                <a:effectLst/>
                <a:latin typeface="Courier New" panose="02070309020205020404" pitchFamily="49" charset="0"/>
              </a:rPr>
              <a:t>)</a:t>
            </a:r>
          </a:p>
          <a:p>
            <a:r>
              <a:rPr lang="en-US" b="0" dirty="0">
                <a:solidFill>
                  <a:srgbClr val="795E26"/>
                </a:solidFill>
                <a:effectLst/>
                <a:latin typeface="Courier New" panose="02070309020205020404" pitchFamily="49" charset="0"/>
              </a:rPr>
              <a:t>print</a:t>
            </a:r>
            <a:r>
              <a:rPr lang="en-US" b="0" dirty="0">
                <a:solidFill>
                  <a:srgbClr val="000000"/>
                </a:solidFill>
                <a:effectLst/>
                <a:latin typeface="Courier New" panose="02070309020205020404" pitchFamily="49" charset="0"/>
              </a:rPr>
              <a:t>(outputs[</a:t>
            </a:r>
            <a:r>
              <a:rPr lang="en-US" b="0" dirty="0">
                <a:solidFill>
                  <a:srgbClr val="116644"/>
                </a:solidFill>
                <a:effectLst/>
                <a:latin typeface="Courier New" panose="02070309020205020404" pitchFamily="49" charset="0"/>
              </a:rPr>
              <a:t>0</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t>
            </a:r>
            <a:r>
              <a:rPr lang="en-US" b="0" dirty="0" err="1">
                <a:solidFill>
                  <a:srgbClr val="A31515"/>
                </a:solidFill>
                <a:effectLst/>
                <a:latin typeface="Courier New" panose="02070309020205020404" pitchFamily="49" charset="0"/>
              </a:rPr>
              <a:t>generated_text</a:t>
            </a:r>
            <a:r>
              <a:rPr lang="en-US" b="0" dirty="0">
                <a:solidFill>
                  <a:srgbClr val="A31515"/>
                </a:solidFill>
                <a:effectLst/>
                <a:latin typeface="Courier New" panose="02070309020205020404" pitchFamily="49" charset="0"/>
              </a:rPr>
              <a:t>"</a:t>
            </a:r>
            <a:r>
              <a:rPr lang="en-US"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229836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Question Answering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A7569266-7A73-62D5-9467-573456F70F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5401" y="1612571"/>
            <a:ext cx="7120154" cy="4957175"/>
          </a:xfrm>
          <a:prstGeom prst="rect">
            <a:avLst/>
          </a:prstGeom>
        </p:spPr>
      </p:pic>
      <p:sp>
        <p:nvSpPr>
          <p:cNvPr id="7" name="TextBox 6">
            <a:extLst>
              <a:ext uri="{FF2B5EF4-FFF2-40B4-BE49-F238E27FC236}">
                <a16:creationId xmlns:a16="http://schemas.microsoft.com/office/drawing/2014/main" id="{F6D65409-8297-C315-495D-50775CCBF89A}"/>
              </a:ext>
            </a:extLst>
          </p:cNvPr>
          <p:cNvSpPr txBox="1"/>
          <p:nvPr/>
        </p:nvSpPr>
        <p:spPr>
          <a:xfrm>
            <a:off x="2442521" y="852487"/>
            <a:ext cx="7820554" cy="830997"/>
          </a:xfrm>
          <a:prstGeom prst="rect">
            <a:avLst/>
          </a:prstGeom>
          <a:noFill/>
        </p:spPr>
        <p:txBody>
          <a:bodyPr wrap="square">
            <a:spAutoFit/>
          </a:bodyPr>
          <a:lstStyle/>
          <a:p>
            <a:pPr algn="ctr"/>
            <a:r>
              <a:rPr lang="en-US" sz="2400" b="1" dirty="0">
                <a:solidFill>
                  <a:schemeClr val="accent6">
                    <a:lumMod val="75000"/>
                  </a:schemeClr>
                </a:solidFill>
              </a:rPr>
              <a:t>When did Marie Curie win her first Nobel Prize?</a:t>
            </a:r>
          </a:p>
          <a:p>
            <a:pPr algn="ctr"/>
            <a:r>
              <a:rPr lang="en-US" sz="2400" b="1" dirty="0">
                <a:solidFill>
                  <a:srgbClr val="C00000"/>
                </a:solidFill>
              </a:rPr>
              <a:t>1903</a:t>
            </a:r>
          </a:p>
        </p:txBody>
      </p:sp>
    </p:spTree>
    <p:extLst>
      <p:ext uri="{BB962C8B-B14F-4D97-AF65-F5344CB8AC3E}">
        <p14:creationId xmlns:p14="http://schemas.microsoft.com/office/powerpoint/2010/main" val="10827232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Summary</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140</a:t>
            </a:fld>
            <a:endParaRPr lang="zh-TW" altLang="en-US"/>
          </a:p>
        </p:txBody>
      </p:sp>
      <p:sp>
        <p:nvSpPr>
          <p:cNvPr id="7" name="Content Placeholder 2">
            <a:extLst>
              <a:ext uri="{FF2B5EF4-FFF2-40B4-BE49-F238E27FC236}">
                <a16:creationId xmlns:a16="http://schemas.microsoft.com/office/drawing/2014/main" id="{4955ED94-65AB-ED4B-8969-AA65A4D625EB}"/>
              </a:ext>
            </a:extLst>
          </p:cNvPr>
          <p:cNvSpPr>
            <a:spLocks noGrp="1"/>
          </p:cNvSpPr>
          <p:nvPr>
            <p:ph idx="1"/>
          </p:nvPr>
        </p:nvSpPr>
        <p:spPr>
          <a:xfrm>
            <a:off x="520321" y="1285461"/>
            <a:ext cx="11222181" cy="5437435"/>
          </a:xfrm>
        </p:spPr>
        <p:txBody>
          <a:bodyPr>
            <a:normAutofit/>
          </a:bodyPr>
          <a:lstStyle/>
          <a:p>
            <a:pPr marL="320040" indent="-320040"/>
            <a:r>
              <a:rPr lang="en-US" sz="4400" dirty="0">
                <a:solidFill>
                  <a:schemeClr val="accent1"/>
                </a:solidFill>
              </a:rPr>
              <a:t>Question Answering</a:t>
            </a:r>
          </a:p>
          <a:p>
            <a:pPr marL="320040" indent="-320040"/>
            <a:r>
              <a:rPr lang="en-US" sz="4400" dirty="0">
                <a:solidFill>
                  <a:schemeClr val="accent1"/>
                </a:solidFill>
              </a:rPr>
              <a:t>Dialogue Systems</a:t>
            </a:r>
          </a:p>
          <a:p>
            <a:pPr marL="777240" lvl="1" indent="-320040"/>
            <a:r>
              <a:rPr lang="en-US" sz="4000" dirty="0">
                <a:solidFill>
                  <a:schemeClr val="accent1"/>
                </a:solidFill>
              </a:rPr>
              <a:t>Task Oriented Dialogue (TOD) System</a:t>
            </a:r>
          </a:p>
          <a:p>
            <a:pPr marL="320040" indent="-320040"/>
            <a:r>
              <a:rPr lang="en-US" sz="4400" dirty="0">
                <a:solidFill>
                  <a:schemeClr val="accent1"/>
                </a:solidFill>
              </a:rPr>
              <a:t>Task-Oriented Dialogue System (TDS)</a:t>
            </a:r>
          </a:p>
          <a:p>
            <a:pPr marL="320040" indent="-320040"/>
            <a:r>
              <a:rPr lang="en-US" sz="4400" dirty="0">
                <a:solidFill>
                  <a:schemeClr val="accent1"/>
                </a:solidFill>
              </a:rPr>
              <a:t>Conversational Dialogue System (CDS) </a:t>
            </a:r>
          </a:p>
          <a:p>
            <a:pPr marL="320040" indent="-320040"/>
            <a:r>
              <a:rPr lang="en-US" sz="4400" dirty="0">
                <a:solidFill>
                  <a:schemeClr val="accent1"/>
                </a:solidFill>
              </a:rPr>
              <a:t>Question Answering Dialogue System (QADS) </a:t>
            </a:r>
          </a:p>
        </p:txBody>
      </p:sp>
    </p:spTree>
    <p:extLst>
      <p:ext uri="{BB962C8B-B14F-4D97-AF65-F5344CB8AC3E}">
        <p14:creationId xmlns:p14="http://schemas.microsoft.com/office/powerpoint/2010/main" val="37706624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365760" y="836712"/>
            <a:ext cx="11409473" cy="6021288"/>
          </a:xfrm>
        </p:spPr>
        <p:txBody>
          <a:bodyPr>
            <a:noAutofit/>
          </a:bodyPr>
          <a:lstStyle/>
          <a:p>
            <a:pPr>
              <a:lnSpc>
                <a:spcPct val="120000"/>
              </a:lnSpc>
              <a:spcAft>
                <a:spcPts val="0"/>
              </a:spcAft>
            </a:pPr>
            <a:r>
              <a:rPr lang="en-US" altLang="zh-TW" sz="10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000" b="0" dirty="0">
                <a:latin typeface="Calibri" charset="0"/>
                <a:ea typeface="標楷體" charset="-120"/>
              </a:rPr>
              <a:t>Denis Rothman (2021), Transformers for Natural Language Processing: Build innovative deep neural network architectures for NLP with Python, </a:t>
            </a:r>
            <a:r>
              <a:rPr lang="en-US" altLang="zh-TW" sz="1000" b="0" dirty="0" err="1">
                <a:latin typeface="Calibri" charset="0"/>
                <a:ea typeface="標楷體" charset="-120"/>
              </a:rPr>
              <a:t>PyTorch</a:t>
            </a:r>
            <a:r>
              <a:rPr lang="en-US" altLang="zh-TW" sz="1000" b="0" dirty="0">
                <a:latin typeface="Calibri" charset="0"/>
                <a:ea typeface="標楷體" charset="-120"/>
              </a:rPr>
              <a:t>, TensorFlow, BERT, </a:t>
            </a:r>
            <a:r>
              <a:rPr lang="en-US" altLang="zh-TW" sz="1000" b="0" dirty="0" err="1">
                <a:latin typeface="Calibri" charset="0"/>
                <a:ea typeface="標楷體" charset="-120"/>
              </a:rPr>
              <a:t>RoBERTa</a:t>
            </a:r>
            <a:r>
              <a:rPr lang="en-US" altLang="zh-TW" sz="1000" b="0" dirty="0">
                <a:latin typeface="Calibri" charset="0"/>
                <a:ea typeface="標楷體" charset="-120"/>
              </a:rPr>
              <a:t>, and more, </a:t>
            </a:r>
            <a:r>
              <a:rPr lang="en-US" altLang="zh-TW" sz="1000" b="0" dirty="0" err="1">
                <a:latin typeface="Calibri" charset="0"/>
                <a:ea typeface="標楷體" charset="-120"/>
              </a:rPr>
              <a:t>Packt</a:t>
            </a:r>
            <a:r>
              <a:rPr lang="en-US" altLang="zh-TW" sz="1000" b="0" dirty="0">
                <a:latin typeface="Calibri" charset="0"/>
                <a:ea typeface="標楷體" charset="-120"/>
              </a:rPr>
              <a:t> Publishing.</a:t>
            </a:r>
          </a:p>
          <a:p>
            <a:pPr>
              <a:lnSpc>
                <a:spcPct val="120000"/>
              </a:lnSpc>
              <a:spcAft>
                <a:spcPts val="0"/>
              </a:spcAft>
            </a:pPr>
            <a:r>
              <a:rPr lang="en-US" altLang="zh-TW" sz="1000" b="0" dirty="0" err="1">
                <a:latin typeface="Calibri" charset="0"/>
                <a:ea typeface="標楷體" charset="-120"/>
              </a:rPr>
              <a:t>Savaş</a:t>
            </a:r>
            <a:r>
              <a:rPr lang="en-US" altLang="zh-TW" sz="1000" b="0" dirty="0">
                <a:latin typeface="Calibri" charset="0"/>
                <a:ea typeface="標楷體" charset="-120"/>
              </a:rPr>
              <a:t> </a:t>
            </a:r>
            <a:r>
              <a:rPr lang="en-US" altLang="zh-TW" sz="1000" b="0" dirty="0" err="1">
                <a:latin typeface="Calibri" charset="0"/>
                <a:ea typeface="標楷體" charset="-120"/>
              </a:rPr>
              <a:t>Yıldırım</a:t>
            </a:r>
            <a:r>
              <a:rPr lang="en-US" altLang="zh-TW" sz="1000" b="0" dirty="0">
                <a:latin typeface="Calibri" charset="0"/>
                <a:ea typeface="標楷體" charset="-120"/>
              </a:rPr>
              <a:t> and </a:t>
            </a:r>
            <a:r>
              <a:rPr lang="en-US" altLang="zh-TW" sz="1000" b="0" dirty="0" err="1">
                <a:latin typeface="Calibri" charset="0"/>
                <a:ea typeface="標楷體" charset="-120"/>
              </a:rPr>
              <a:t>Meysam</a:t>
            </a:r>
            <a:r>
              <a:rPr lang="en-US" altLang="zh-TW" sz="1000" b="0" dirty="0">
                <a:latin typeface="Calibri" charset="0"/>
                <a:ea typeface="標楷體" charset="-120"/>
              </a:rPr>
              <a:t> </a:t>
            </a:r>
            <a:r>
              <a:rPr lang="en-US" altLang="zh-TW" sz="1000" b="0" dirty="0" err="1">
                <a:latin typeface="Calibri" charset="0"/>
                <a:ea typeface="標楷體" charset="-120"/>
              </a:rPr>
              <a:t>Asgari-Chenaghlu</a:t>
            </a:r>
            <a:r>
              <a:rPr lang="en-US" altLang="zh-TW" sz="1000" b="0" dirty="0">
                <a:latin typeface="Calibri" charset="0"/>
                <a:ea typeface="標楷體" charset="-120"/>
              </a:rPr>
              <a:t> (2021), Mastering Transformers: Build state-of-the-art models from scratch with advanced natural language processing techniques, </a:t>
            </a:r>
            <a:r>
              <a:rPr lang="en-US" altLang="zh-TW" sz="1000" b="0" dirty="0" err="1">
                <a:latin typeface="Calibri" charset="0"/>
                <a:ea typeface="標楷體" charset="-120"/>
              </a:rPr>
              <a:t>Packt</a:t>
            </a:r>
            <a:r>
              <a:rPr lang="en-US" altLang="zh-TW" sz="1000" b="0" dirty="0">
                <a:latin typeface="Calibri" charset="0"/>
                <a:ea typeface="標楷體" charset="-120"/>
              </a:rPr>
              <a:t> Publishing.</a:t>
            </a:r>
          </a:p>
          <a:p>
            <a:pPr eaLnBrk="1" hangingPunct="1">
              <a:lnSpc>
                <a:spcPct val="120000"/>
              </a:lnSpc>
              <a:spcAft>
                <a:spcPts val="0"/>
              </a:spcAft>
            </a:pPr>
            <a:r>
              <a:rPr lang="en-US" altLang="zh-TW" sz="1000" b="0" dirty="0" err="1">
                <a:latin typeface="Calibri" charset="0"/>
                <a:ea typeface="標楷體" charset="-120"/>
              </a:rPr>
              <a:t>Rafailov</a:t>
            </a:r>
            <a:r>
              <a:rPr lang="en-US" altLang="zh-TW" sz="1000" b="0" dirty="0">
                <a:latin typeface="Calibri" charset="0"/>
                <a:ea typeface="標楷體" charset="-120"/>
              </a:rPr>
              <a:t>, R., Sharma, A., Mitchell, E., </a:t>
            </a:r>
            <a:r>
              <a:rPr lang="en-US" altLang="zh-TW" sz="1000" b="0" dirty="0" err="1">
                <a:latin typeface="Calibri" charset="0"/>
                <a:ea typeface="標楷體" charset="-120"/>
              </a:rPr>
              <a:t>Ermon</a:t>
            </a:r>
            <a:r>
              <a:rPr lang="en-US" altLang="zh-TW" sz="1000" b="0" dirty="0">
                <a:latin typeface="Calibri" charset="0"/>
                <a:ea typeface="標楷體" charset="-120"/>
              </a:rPr>
              <a:t>, S., Manning, C. D., &amp; Finn, C. (2023). Direct preference optimization: Your language model is secretly a reward model. </a:t>
            </a:r>
            <a:r>
              <a:rPr lang="en-US" altLang="zh-TW" sz="1000" b="0" dirty="0" err="1">
                <a:latin typeface="Calibri" charset="0"/>
                <a:ea typeface="標楷體" charset="-120"/>
              </a:rPr>
              <a:t>arXiv</a:t>
            </a:r>
            <a:r>
              <a:rPr lang="en-US" altLang="zh-TW" sz="1000" b="0" dirty="0">
                <a:latin typeface="Calibri" charset="0"/>
                <a:ea typeface="標楷體" charset="-120"/>
              </a:rPr>
              <a:t> preprint arXiv:2305.18290.</a:t>
            </a:r>
          </a:p>
          <a:p>
            <a:pPr eaLnBrk="1" hangingPunct="1">
              <a:lnSpc>
                <a:spcPct val="120000"/>
              </a:lnSpc>
              <a:spcAft>
                <a:spcPts val="0"/>
              </a:spcAft>
            </a:pPr>
            <a:r>
              <a:rPr lang="en-US" altLang="zh-TW" sz="1000" b="0" dirty="0">
                <a:latin typeface="Calibri" charset="0"/>
                <a:ea typeface="標楷體" charset="-120"/>
              </a:rPr>
              <a:t>Tunstall, Lewis, Edward </a:t>
            </a:r>
            <a:r>
              <a:rPr lang="en-US" altLang="zh-TW" sz="1000" b="0" dirty="0" err="1">
                <a:latin typeface="Calibri" charset="0"/>
                <a:ea typeface="標楷體" charset="-120"/>
              </a:rPr>
              <a:t>Beeching</a:t>
            </a:r>
            <a:r>
              <a:rPr lang="en-US" altLang="zh-TW" sz="1000" b="0" dirty="0">
                <a:latin typeface="Calibri" charset="0"/>
                <a:ea typeface="標楷體" charset="-120"/>
              </a:rPr>
              <a:t>, Nathan Lambert, Nazneen Rajani, Kashif Rasul, Younes </a:t>
            </a:r>
            <a:r>
              <a:rPr lang="en-US" altLang="zh-TW" sz="1000" b="0" dirty="0" err="1">
                <a:latin typeface="Calibri" charset="0"/>
                <a:ea typeface="標楷體" charset="-120"/>
              </a:rPr>
              <a:t>Belkada</a:t>
            </a:r>
            <a:r>
              <a:rPr lang="en-US" altLang="zh-TW" sz="1000" b="0" dirty="0">
                <a:latin typeface="Calibri" charset="0"/>
                <a:ea typeface="標楷體" charset="-120"/>
              </a:rPr>
              <a:t>, </a:t>
            </a:r>
            <a:r>
              <a:rPr lang="en-US" altLang="zh-TW" sz="1000" b="0" dirty="0" err="1">
                <a:latin typeface="Calibri" charset="0"/>
                <a:ea typeface="標楷體" charset="-120"/>
              </a:rPr>
              <a:t>Shengyi</a:t>
            </a:r>
            <a:r>
              <a:rPr lang="en-US" altLang="zh-TW" sz="1000" b="0" dirty="0">
                <a:latin typeface="Calibri" charset="0"/>
                <a:ea typeface="標楷體" charset="-120"/>
              </a:rPr>
              <a:t> Huang et al. "Zephyr: Direct Distillation of LM Alignment." </a:t>
            </a:r>
            <a:r>
              <a:rPr lang="en-US" altLang="zh-TW" sz="1000" b="0" dirty="0" err="1">
                <a:latin typeface="Calibri" charset="0"/>
                <a:ea typeface="標楷體" charset="-120"/>
              </a:rPr>
              <a:t>arXiv</a:t>
            </a:r>
            <a:r>
              <a:rPr lang="en-US" altLang="zh-TW" sz="1000" b="0" dirty="0">
                <a:latin typeface="Calibri" charset="0"/>
                <a:ea typeface="標楷體" charset="-120"/>
              </a:rPr>
              <a:t> preprint arXiv:2310.16944 (2023).</a:t>
            </a:r>
          </a:p>
          <a:p>
            <a:pPr>
              <a:lnSpc>
                <a:spcPct val="120000"/>
              </a:lnSpc>
              <a:spcAft>
                <a:spcPts val="0"/>
              </a:spcAft>
            </a:pPr>
            <a:r>
              <a:rPr lang="en-US" sz="1000" b="0" dirty="0"/>
              <a:t>Yihan Cao, </a:t>
            </a:r>
            <a:r>
              <a:rPr lang="en-US" sz="1000" b="0" dirty="0" err="1"/>
              <a:t>Siyu</a:t>
            </a:r>
            <a:r>
              <a:rPr lang="en-US" sz="1000" b="0" dirty="0"/>
              <a:t> Li, </a:t>
            </a:r>
            <a:r>
              <a:rPr lang="en-US" sz="1000" b="0" dirty="0" err="1"/>
              <a:t>Yixin</a:t>
            </a:r>
            <a:r>
              <a:rPr lang="en-US" sz="1000" b="0" dirty="0"/>
              <a:t> Liu, </a:t>
            </a:r>
            <a:r>
              <a:rPr lang="en-US" sz="1000" b="0" dirty="0" err="1"/>
              <a:t>Zhiling</a:t>
            </a:r>
            <a:r>
              <a:rPr lang="en-US" sz="1000" b="0" dirty="0"/>
              <a:t> Yan, Yutong Dai, Philip S. Yu, and </a:t>
            </a:r>
            <a:r>
              <a:rPr lang="en-US" sz="1000" b="0" dirty="0" err="1"/>
              <a:t>Lichao</a:t>
            </a:r>
            <a:r>
              <a:rPr lang="en-US" sz="1000" b="0" dirty="0"/>
              <a:t> Sun (2023). "A Comprehensive Survey of AI-Generated Content (AIGC): A History of Generative AI from GAN to </a:t>
            </a:r>
            <a:r>
              <a:rPr lang="en-US" sz="1000" b="0" dirty="0" err="1"/>
              <a:t>ChatGPT</a:t>
            </a:r>
            <a:r>
              <a:rPr lang="en-US" sz="1000" b="0" dirty="0"/>
              <a:t>." </a:t>
            </a:r>
            <a:r>
              <a:rPr lang="en-US" sz="1000" b="0" dirty="0" err="1"/>
              <a:t>arXiv</a:t>
            </a:r>
            <a:r>
              <a:rPr lang="en-US" sz="1000" b="0" dirty="0"/>
              <a:t> preprint arXiv:2303.04226.</a:t>
            </a:r>
          </a:p>
          <a:p>
            <a:pPr>
              <a:lnSpc>
                <a:spcPct val="120000"/>
              </a:lnSpc>
              <a:spcAft>
                <a:spcPts val="0"/>
              </a:spcAft>
            </a:pPr>
            <a:r>
              <a:rPr lang="en-US" sz="1000" b="0" dirty="0" err="1"/>
              <a:t>Pengfei</a:t>
            </a:r>
            <a:r>
              <a:rPr lang="en-US" sz="1000" b="0" dirty="0"/>
              <a:t> Liu, </a:t>
            </a:r>
            <a:r>
              <a:rPr lang="en-US" sz="1000" b="0" dirty="0" err="1"/>
              <a:t>Weizhe</a:t>
            </a:r>
            <a:r>
              <a:rPr lang="en-US" sz="1000" b="0" dirty="0"/>
              <a:t> Yuan, </a:t>
            </a:r>
            <a:r>
              <a:rPr lang="en-US" sz="1000" b="0" dirty="0" err="1"/>
              <a:t>Jinlan</a:t>
            </a:r>
            <a:r>
              <a:rPr lang="en-US" sz="1000" b="0" dirty="0"/>
              <a:t> Fu, </a:t>
            </a:r>
            <a:r>
              <a:rPr lang="en-US" sz="1000" b="0" dirty="0" err="1"/>
              <a:t>Zhengbao</a:t>
            </a:r>
            <a:r>
              <a:rPr lang="en-US" sz="1000" b="0" dirty="0"/>
              <a:t> Jiang, Hiroaki Hayashi, and Graham </a:t>
            </a:r>
            <a:r>
              <a:rPr lang="en-US" sz="1000" b="0" dirty="0" err="1"/>
              <a:t>Neubig</a:t>
            </a:r>
            <a:r>
              <a:rPr lang="en-US" sz="1000" b="0" dirty="0"/>
              <a:t>. (2023) "Pre-train, prompt, and predict: A systematic survey of prompting methods in natural language processing." ACM Computing Surveys 55, no. 9 (2023): 1-35.</a:t>
            </a:r>
          </a:p>
          <a:p>
            <a:pPr>
              <a:lnSpc>
                <a:spcPct val="120000"/>
              </a:lnSpc>
              <a:spcAft>
                <a:spcPts val="0"/>
              </a:spcAft>
            </a:pPr>
            <a:r>
              <a:rPr lang="en-US" sz="1000" b="0" dirty="0"/>
              <a:t>Wayne Xin Zhao, </a:t>
            </a:r>
            <a:r>
              <a:rPr lang="en-US" sz="1000" b="0" dirty="0" err="1"/>
              <a:t>Kun</a:t>
            </a:r>
            <a:r>
              <a:rPr lang="en-US" sz="1000" b="0" dirty="0"/>
              <a:t> Zhou, </a:t>
            </a:r>
            <a:r>
              <a:rPr lang="en-US" sz="1000" b="0" dirty="0" err="1"/>
              <a:t>Junyi</a:t>
            </a:r>
            <a:r>
              <a:rPr lang="en-US" sz="1000" b="0" dirty="0"/>
              <a:t> Li, </a:t>
            </a:r>
            <a:r>
              <a:rPr lang="en-US" sz="1000" b="0" dirty="0" err="1"/>
              <a:t>Tianyi</a:t>
            </a:r>
            <a:r>
              <a:rPr lang="en-US" sz="1000" b="0" dirty="0"/>
              <a:t> Tang, </a:t>
            </a:r>
            <a:r>
              <a:rPr lang="en-US" sz="1000" b="0" dirty="0" err="1"/>
              <a:t>Xiaolei</a:t>
            </a:r>
            <a:r>
              <a:rPr lang="en-US" sz="1000" b="0" dirty="0"/>
              <a:t> Wang, </a:t>
            </a:r>
            <a:r>
              <a:rPr lang="en-US" sz="1000" b="0" dirty="0" err="1"/>
              <a:t>Yupeng</a:t>
            </a:r>
            <a:r>
              <a:rPr lang="en-US" sz="1000" b="0" dirty="0"/>
              <a:t> Hou, </a:t>
            </a:r>
            <a:r>
              <a:rPr lang="en-US" sz="1000" b="0" dirty="0" err="1"/>
              <a:t>Yingqian</a:t>
            </a:r>
            <a:r>
              <a:rPr lang="en-US" sz="1000" b="0" dirty="0"/>
              <a:t> Min et al. (2023) "A Survey of Large Language Models." </a:t>
            </a:r>
            <a:r>
              <a:rPr lang="en-US" sz="1000" b="0" dirty="0" err="1"/>
              <a:t>arXiv</a:t>
            </a:r>
            <a:r>
              <a:rPr lang="en-US" sz="1000" b="0" dirty="0"/>
              <a:t> preprint arXiv:2303.18223.</a:t>
            </a:r>
          </a:p>
          <a:p>
            <a:pPr>
              <a:lnSpc>
                <a:spcPct val="120000"/>
              </a:lnSpc>
              <a:spcAft>
                <a:spcPts val="0"/>
              </a:spcAft>
            </a:pPr>
            <a:r>
              <a:rPr lang="en-US" sz="1000" b="0" dirty="0" err="1"/>
              <a:t>Touvron</a:t>
            </a:r>
            <a:r>
              <a:rPr lang="en-US" sz="1000" b="0" dirty="0"/>
              <a:t>, Hugo, Louis Martin, Kevin Stone, Peter Albert, Amjad </a:t>
            </a:r>
            <a:r>
              <a:rPr lang="en-US" sz="1000" b="0" dirty="0" err="1"/>
              <a:t>Almahairi</a:t>
            </a:r>
            <a:r>
              <a:rPr lang="en-US" sz="1000" b="0" dirty="0"/>
              <a:t>, Yasmine </a:t>
            </a:r>
            <a:r>
              <a:rPr lang="en-US" sz="1000" b="0" dirty="0" err="1"/>
              <a:t>Babaei</a:t>
            </a:r>
            <a:r>
              <a:rPr lang="en-US" sz="1000" b="0" dirty="0"/>
              <a:t>, Nikolay </a:t>
            </a:r>
            <a:r>
              <a:rPr lang="en-US" sz="1000" b="0" dirty="0" err="1"/>
              <a:t>Bashlykov</a:t>
            </a:r>
            <a:r>
              <a:rPr lang="en-US" sz="1000" b="0" dirty="0"/>
              <a:t> et al. (2023) "Llama 2: Open Foundation and Fine-Tuned Chat Models." </a:t>
            </a:r>
            <a:r>
              <a:rPr lang="en-US" sz="1000" b="0" dirty="0" err="1"/>
              <a:t>arXiv</a:t>
            </a:r>
            <a:r>
              <a:rPr lang="en-US" sz="1000" b="0" dirty="0"/>
              <a:t> preprint arXiv:2307.09288 (2023). </a:t>
            </a:r>
          </a:p>
          <a:p>
            <a:pPr>
              <a:lnSpc>
                <a:spcPct val="120000"/>
              </a:lnSpc>
              <a:spcAft>
                <a:spcPts val="0"/>
              </a:spcAft>
            </a:pPr>
            <a:r>
              <a:rPr lang="en-US" sz="1000" b="0" dirty="0" err="1"/>
              <a:t>Junliang</a:t>
            </a:r>
            <a:r>
              <a:rPr lang="en-US" sz="1000" b="0" dirty="0"/>
              <a:t> Wang, </a:t>
            </a:r>
            <a:r>
              <a:rPr lang="en-US" sz="1000" b="0" dirty="0" err="1"/>
              <a:t>Chuqiao</a:t>
            </a:r>
            <a:r>
              <a:rPr lang="en-US" sz="1000" b="0" dirty="0"/>
              <a:t> Xu, </a:t>
            </a:r>
            <a:r>
              <a:rPr lang="en-US" sz="1000" b="0" dirty="0" err="1"/>
              <a:t>Jie</a:t>
            </a:r>
            <a:r>
              <a:rPr lang="en-US" sz="1000" b="0" dirty="0"/>
              <a:t> Zhang, and Ray Zhong (2022). "Big data analytics for intelligent manufacturing systems: A review." Journal of Manufacturing Systems 62 (2022): 738-752.</a:t>
            </a:r>
          </a:p>
          <a:p>
            <a:pPr>
              <a:lnSpc>
                <a:spcPct val="120000"/>
              </a:lnSpc>
              <a:spcAft>
                <a:spcPts val="0"/>
              </a:spcAft>
            </a:pPr>
            <a:r>
              <a:rPr lang="en-US" sz="1000" b="0" dirty="0"/>
              <a:t>Ouyang, L., Wu, J., Jiang, X., Almeida, D., Wainwright, C. L., Mishkin, P., ... &amp; Lowe, R. (2022). Training language models to follow instructions with human feedback. </a:t>
            </a:r>
            <a:r>
              <a:rPr lang="en-US" sz="1000" b="0" dirty="0" err="1"/>
              <a:t>arXiv</a:t>
            </a:r>
            <a:r>
              <a:rPr lang="en-US" sz="1000" b="0" dirty="0"/>
              <a:t> preprint arXiv:2203.02155.</a:t>
            </a:r>
          </a:p>
          <a:p>
            <a:pPr>
              <a:lnSpc>
                <a:spcPct val="120000"/>
              </a:lnSpc>
              <a:spcAft>
                <a:spcPts val="0"/>
              </a:spcAft>
            </a:pPr>
            <a:r>
              <a:rPr lang="en-US" sz="1000" b="0" dirty="0" err="1"/>
              <a:t>Gozalo-Brizuela</a:t>
            </a:r>
            <a:r>
              <a:rPr lang="en-US" sz="1000" b="0" dirty="0"/>
              <a:t>, Roberto, and Eduardo C. Garrido-</a:t>
            </a:r>
            <a:r>
              <a:rPr lang="en-US" sz="1000" b="0" dirty="0" err="1"/>
              <a:t>Merchan</a:t>
            </a:r>
            <a:r>
              <a:rPr lang="en-US" sz="1000" b="0" dirty="0"/>
              <a:t> (2023). "</a:t>
            </a:r>
            <a:r>
              <a:rPr lang="en-US" sz="1000" b="0" dirty="0" err="1"/>
              <a:t>ChatGPT</a:t>
            </a:r>
            <a:r>
              <a:rPr lang="en-US" sz="1000" b="0" dirty="0"/>
              <a:t> is not all you need. A State of the Art Review of large Generative AI models." </a:t>
            </a:r>
            <a:r>
              <a:rPr lang="en-US" sz="1000" b="0" dirty="0" err="1"/>
              <a:t>arXiv</a:t>
            </a:r>
            <a:r>
              <a:rPr lang="en-US" sz="1000" b="0" dirty="0"/>
              <a:t> preprint arXiv:2301.04655 (2023).</a:t>
            </a:r>
          </a:p>
          <a:p>
            <a:pPr>
              <a:lnSpc>
                <a:spcPct val="120000"/>
              </a:lnSpc>
              <a:spcAft>
                <a:spcPts val="0"/>
              </a:spcAft>
            </a:pPr>
            <a:r>
              <a:rPr lang="en-US" sz="1000" b="0" dirty="0"/>
              <a:t>Wenliang Dai, </a:t>
            </a:r>
            <a:r>
              <a:rPr lang="en-US" sz="1000" b="0" dirty="0" err="1"/>
              <a:t>Junnan</a:t>
            </a:r>
            <a:r>
              <a:rPr lang="en-US" sz="1000" b="0" dirty="0"/>
              <a:t> Li, </a:t>
            </a:r>
            <a:r>
              <a:rPr lang="en-US" sz="1000" b="0" dirty="0" err="1"/>
              <a:t>Dongxu</a:t>
            </a:r>
            <a:r>
              <a:rPr lang="en-US" sz="1000" b="0" dirty="0"/>
              <a:t> Li, Anthony Meng </a:t>
            </a:r>
            <a:r>
              <a:rPr lang="en-US" sz="1000" b="0" dirty="0" err="1"/>
              <a:t>Huat</a:t>
            </a:r>
            <a:r>
              <a:rPr lang="en-US" sz="1000" b="0" dirty="0"/>
              <a:t> Tiong, </a:t>
            </a:r>
            <a:r>
              <a:rPr lang="en-US" sz="1000" b="0" dirty="0" err="1"/>
              <a:t>Junqi</a:t>
            </a:r>
            <a:r>
              <a:rPr lang="en-US" sz="1000" b="0" dirty="0"/>
              <a:t> Zhao, </a:t>
            </a:r>
            <a:r>
              <a:rPr lang="en-US" sz="1000" b="0" dirty="0" err="1"/>
              <a:t>Weisheng</a:t>
            </a:r>
            <a:r>
              <a:rPr lang="en-US" sz="1000" b="0" dirty="0"/>
              <a:t> Wang, </a:t>
            </a:r>
            <a:r>
              <a:rPr lang="en-US" sz="1000" b="0" dirty="0" err="1"/>
              <a:t>Boyang</a:t>
            </a:r>
            <a:r>
              <a:rPr lang="en-US" sz="1000" b="0" dirty="0"/>
              <a:t> Li, Pascale Fung, and Steven Hoi. (2023) "</a:t>
            </a:r>
            <a:r>
              <a:rPr lang="en-US" sz="1000" b="0" dirty="0" err="1"/>
              <a:t>InstructBLIP</a:t>
            </a:r>
            <a:r>
              <a:rPr lang="en-US" sz="1000" b="0" dirty="0"/>
              <a:t>: Towards General-purpose Vision-Language Models with Instruction Tuning." </a:t>
            </a:r>
            <a:r>
              <a:rPr lang="en-US" sz="1000" b="0" dirty="0" err="1"/>
              <a:t>arXiv</a:t>
            </a:r>
            <a:r>
              <a:rPr lang="en-US" sz="1000" b="0" dirty="0"/>
              <a:t> preprint arXiv:2305.06500 (2023).</a:t>
            </a:r>
          </a:p>
          <a:p>
            <a:pPr>
              <a:lnSpc>
                <a:spcPct val="120000"/>
              </a:lnSpc>
              <a:spcAft>
                <a:spcPts val="0"/>
              </a:spcAft>
            </a:pPr>
            <a:r>
              <a:rPr lang="en-US" sz="1000" b="0" dirty="0"/>
              <a:t>Shahab </a:t>
            </a:r>
            <a:r>
              <a:rPr lang="en-US" sz="1000" b="0" dirty="0" err="1"/>
              <a:t>Saquib</a:t>
            </a:r>
            <a:r>
              <a:rPr lang="en-US" sz="1000" b="0" dirty="0"/>
              <a:t> </a:t>
            </a:r>
            <a:r>
              <a:rPr lang="en-US" sz="1000" b="0" dirty="0" err="1"/>
              <a:t>Sohail</a:t>
            </a:r>
            <a:r>
              <a:rPr lang="en-US" sz="1000" b="0" dirty="0"/>
              <a:t>, Faiza Farhat, Yassine </a:t>
            </a:r>
            <a:r>
              <a:rPr lang="en-US" sz="1000" b="0" dirty="0" err="1"/>
              <a:t>Himeur</a:t>
            </a:r>
            <a:r>
              <a:rPr lang="en-US" sz="1000" b="0" dirty="0"/>
              <a:t>, Mohammad Nadeem, Dag </a:t>
            </a:r>
            <a:r>
              <a:rPr lang="en-US" sz="1000" b="0" dirty="0" err="1"/>
              <a:t>Øivind</a:t>
            </a:r>
            <a:r>
              <a:rPr lang="en-US" sz="1000" b="0" dirty="0"/>
              <a:t> Madsen, </a:t>
            </a:r>
            <a:r>
              <a:rPr lang="en-US" sz="1000" b="0" dirty="0" err="1"/>
              <a:t>Yashbir</a:t>
            </a:r>
            <a:r>
              <a:rPr lang="en-US" sz="1000" b="0" dirty="0"/>
              <a:t> Singh, </a:t>
            </a:r>
            <a:r>
              <a:rPr lang="en-US" sz="1000" b="0" dirty="0" err="1"/>
              <a:t>Shadi</a:t>
            </a:r>
            <a:r>
              <a:rPr lang="en-US" sz="1000" b="0" dirty="0"/>
              <a:t> Atalla, and </a:t>
            </a:r>
            <a:r>
              <a:rPr lang="en-US" sz="1000" b="0" dirty="0" err="1"/>
              <a:t>Wathiq</a:t>
            </a:r>
            <a:r>
              <a:rPr lang="en-US" sz="1000" b="0" dirty="0"/>
              <a:t> Mansoor (2023). "The Future of GPT: A Taxonomy of Existing </a:t>
            </a:r>
            <a:r>
              <a:rPr lang="en-US" sz="1000" b="0" dirty="0" err="1"/>
              <a:t>ChatGPT</a:t>
            </a:r>
            <a:r>
              <a:rPr lang="en-US" sz="1000" b="0" dirty="0"/>
              <a:t> Research, Current Challenges, and Possible Future Directions." Current Challenges, and Possible Future Directions (April 8, 2023) (2023).</a:t>
            </a:r>
          </a:p>
          <a:p>
            <a:pPr>
              <a:lnSpc>
                <a:spcPct val="120000"/>
              </a:lnSpc>
              <a:spcAft>
                <a:spcPts val="0"/>
              </a:spcAft>
            </a:pPr>
            <a:r>
              <a:rPr lang="en-US" sz="1000" b="0" dirty="0" err="1"/>
              <a:t>Longbing</a:t>
            </a:r>
            <a:r>
              <a:rPr lang="en-US" sz="1000" b="0" dirty="0"/>
              <a:t> Cao (2022). "Decentralized ai: Edge intelligence and smart blockchain, metaverse, web3, and </a:t>
            </a:r>
            <a:r>
              <a:rPr lang="en-US" sz="1000" b="0" dirty="0" err="1"/>
              <a:t>desci</a:t>
            </a:r>
            <a:r>
              <a:rPr lang="en-US" sz="1000" b="0" dirty="0"/>
              <a:t>." IEEE Intelligent Systems 37, no. 3: 6-19.</a:t>
            </a:r>
          </a:p>
          <a:p>
            <a:pPr>
              <a:lnSpc>
                <a:spcPct val="120000"/>
              </a:lnSpc>
              <a:spcAft>
                <a:spcPts val="0"/>
              </a:spcAft>
            </a:pPr>
            <a:r>
              <a:rPr lang="en-US" sz="1000" b="0" dirty="0"/>
              <a:t>Qinglin Yang, </a:t>
            </a:r>
            <a:r>
              <a:rPr lang="en-US" sz="1000" b="0" dirty="0" err="1"/>
              <a:t>Yetong</a:t>
            </a:r>
            <a:r>
              <a:rPr lang="en-US" sz="1000" b="0" dirty="0"/>
              <a:t> Zhao, Huawei Huang, </a:t>
            </a:r>
            <a:r>
              <a:rPr lang="en-US" sz="1000" b="0" dirty="0" err="1"/>
              <a:t>Zehui</a:t>
            </a:r>
            <a:r>
              <a:rPr lang="en-US" sz="1000" b="0" dirty="0"/>
              <a:t> </a:t>
            </a:r>
            <a:r>
              <a:rPr lang="en-US" sz="1000" b="0" dirty="0" err="1"/>
              <a:t>Xiong</a:t>
            </a:r>
            <a:r>
              <a:rPr lang="en-US" sz="1000" b="0" dirty="0"/>
              <a:t>, </a:t>
            </a:r>
            <a:r>
              <a:rPr lang="en-US" sz="1000" b="0" dirty="0" err="1"/>
              <a:t>Jiawen</a:t>
            </a:r>
            <a:r>
              <a:rPr lang="en-US" sz="1000" b="0" dirty="0"/>
              <a:t> Kang, and </a:t>
            </a:r>
            <a:r>
              <a:rPr lang="en-US" sz="1000" b="0" dirty="0" err="1"/>
              <a:t>Zibin</a:t>
            </a:r>
            <a:r>
              <a:rPr lang="en-US" sz="1000" b="0" dirty="0"/>
              <a:t> Zheng (2022). "Fusing blockchain and AI with metaverse: A survey." IEEE Open Journal of the Computer Society 3 : 122-136.</a:t>
            </a:r>
          </a:p>
          <a:p>
            <a:pPr>
              <a:lnSpc>
                <a:spcPct val="120000"/>
              </a:lnSpc>
              <a:spcAft>
                <a:spcPts val="0"/>
              </a:spcAft>
            </a:pPr>
            <a:r>
              <a:rPr lang="en-US" sz="1000" b="0" dirty="0"/>
              <a:t>Russell Belk, Mariam Humayun, and Myriam </a:t>
            </a:r>
            <a:r>
              <a:rPr lang="en-US" sz="1000" b="0" dirty="0" err="1"/>
              <a:t>Brouard</a:t>
            </a:r>
            <a:r>
              <a:rPr lang="en-US" sz="1000" b="0" dirty="0"/>
              <a:t> (2022). "Money, possessions, and ownership in the Metaverse: NFTs, cryptocurrencies, Web3 and Wild Markets." Journal of Business Research 153: 198-205.</a:t>
            </a:r>
          </a:p>
          <a:p>
            <a:pPr>
              <a:lnSpc>
                <a:spcPct val="120000"/>
              </a:lnSpc>
              <a:spcAft>
                <a:spcPts val="0"/>
              </a:spcAft>
            </a:pPr>
            <a:r>
              <a:rPr lang="en-US" sz="1000" b="0" dirty="0" err="1"/>
              <a:t>Thien</a:t>
            </a:r>
            <a:r>
              <a:rPr lang="en-US" sz="1000" b="0" dirty="0"/>
              <a:t> Huynh-The, Quoc-Viet Pham, Xuan-Qui Pham, Thanh </a:t>
            </a:r>
            <a:r>
              <a:rPr lang="en-US" sz="1000" b="0" dirty="0" err="1"/>
              <a:t>Thi</a:t>
            </a:r>
            <a:r>
              <a:rPr lang="en-US" sz="1000" b="0" dirty="0"/>
              <a:t> Nguyen, Zhu Han, and Dong-</a:t>
            </a:r>
            <a:r>
              <a:rPr lang="en-US" sz="1000" b="0" dirty="0" err="1"/>
              <a:t>Seong</a:t>
            </a:r>
            <a:r>
              <a:rPr lang="en-US" sz="1000" b="0" dirty="0"/>
              <a:t> Kim (2022). "Artificial Intelligence for the Metaverse: A Survey." </a:t>
            </a:r>
            <a:r>
              <a:rPr lang="en-US" sz="1000" b="0" dirty="0" err="1"/>
              <a:t>arXiv</a:t>
            </a:r>
            <a:r>
              <a:rPr lang="en-US" sz="1000" b="0" dirty="0"/>
              <a:t> preprint arXiv:2202.10336.</a:t>
            </a:r>
          </a:p>
          <a:p>
            <a:pPr>
              <a:lnSpc>
                <a:spcPct val="120000"/>
              </a:lnSpc>
              <a:spcAft>
                <a:spcPts val="0"/>
              </a:spcAft>
            </a:pPr>
            <a:r>
              <a:rPr lang="en-US" sz="1000" b="0" dirty="0" err="1"/>
              <a:t>Thippa</a:t>
            </a:r>
            <a:r>
              <a:rPr lang="en-US" sz="1000" b="0" dirty="0"/>
              <a:t> Reddy </a:t>
            </a:r>
            <a:r>
              <a:rPr lang="en-US" sz="1000" b="0" dirty="0" err="1"/>
              <a:t>Gadekallu</a:t>
            </a:r>
            <a:r>
              <a:rPr lang="en-US" sz="1000" b="0" dirty="0"/>
              <a:t>, </a:t>
            </a:r>
            <a:r>
              <a:rPr lang="en-US" sz="1000" b="0" dirty="0" err="1"/>
              <a:t>Thien</a:t>
            </a:r>
            <a:r>
              <a:rPr lang="en-US" sz="1000" b="0" dirty="0"/>
              <a:t> Huynh-The, </a:t>
            </a:r>
            <a:r>
              <a:rPr lang="en-US" sz="1000" b="0" dirty="0" err="1"/>
              <a:t>Weizheng</a:t>
            </a:r>
            <a:r>
              <a:rPr lang="en-US" sz="1000" b="0" dirty="0"/>
              <a:t> Wang, Gokul </a:t>
            </a:r>
            <a:r>
              <a:rPr lang="en-US" sz="1000" b="0" dirty="0" err="1"/>
              <a:t>Yenduri</a:t>
            </a:r>
            <a:r>
              <a:rPr lang="en-US" sz="1000" b="0" dirty="0"/>
              <a:t>, </a:t>
            </a:r>
            <a:r>
              <a:rPr lang="en-US" sz="1000" b="0" dirty="0" err="1"/>
              <a:t>Pasika</a:t>
            </a:r>
            <a:r>
              <a:rPr lang="en-US" sz="1000" b="0" dirty="0"/>
              <a:t> </a:t>
            </a:r>
            <a:r>
              <a:rPr lang="en-US" sz="1000" b="0" dirty="0" err="1"/>
              <a:t>Ranaweera</a:t>
            </a:r>
            <a:r>
              <a:rPr lang="en-US" sz="1000" b="0" dirty="0"/>
              <a:t>, Quoc-Viet Pham, Daniel </a:t>
            </a:r>
            <a:r>
              <a:rPr lang="en-US" sz="1000" b="0" dirty="0" err="1"/>
              <a:t>Benevides</a:t>
            </a:r>
            <a:r>
              <a:rPr lang="en-US" sz="1000" b="0" dirty="0"/>
              <a:t> da Costa, and </a:t>
            </a:r>
            <a:r>
              <a:rPr lang="en-US" sz="1000" b="0" dirty="0" err="1"/>
              <a:t>Madhusanka</a:t>
            </a:r>
            <a:r>
              <a:rPr lang="en-US" sz="1000" b="0" dirty="0"/>
              <a:t> Liyanage (2022). "Blockchain for the Metaverse: A Review." </a:t>
            </a:r>
            <a:r>
              <a:rPr lang="en-US" sz="1000" b="0" dirty="0" err="1"/>
              <a:t>arXiv</a:t>
            </a:r>
            <a:r>
              <a:rPr lang="en-US" sz="1000" b="0" dirty="0"/>
              <a:t> preprint arXiv:2203.09738.</a:t>
            </a:r>
          </a:p>
          <a:p>
            <a:pPr>
              <a:lnSpc>
                <a:spcPct val="120000"/>
              </a:lnSpc>
              <a:spcAft>
                <a:spcPts val="0"/>
              </a:spcAft>
            </a:pPr>
            <a:r>
              <a:rPr lang="en-US" sz="1000" b="0" dirty="0"/>
              <a:t>Ouyang, L., Wu, J., Jiang, X., Almeida, D., Wainwright, C. L., Mishkin, P., ... &amp; Lowe, R. (2022). Training language models to follow instructions with human feedback. </a:t>
            </a:r>
            <a:r>
              <a:rPr lang="en-US" sz="1000" b="0" dirty="0" err="1"/>
              <a:t>arXiv</a:t>
            </a:r>
            <a:r>
              <a:rPr lang="en-US" sz="1000" b="0" dirty="0"/>
              <a:t> preprint arXiv:2203.02155.</a:t>
            </a:r>
          </a:p>
          <a:p>
            <a:pPr eaLnBrk="1" hangingPunct="1">
              <a:lnSpc>
                <a:spcPct val="120000"/>
              </a:lnSpc>
              <a:spcAft>
                <a:spcPts val="0"/>
              </a:spcAft>
            </a:pPr>
            <a:r>
              <a:rPr lang="en-US" altLang="zh-TW" sz="1000" b="0" dirty="0">
                <a:latin typeface="Calibri" charset="0"/>
                <a:ea typeface="標楷體" charset="-120"/>
              </a:rPr>
              <a:t>Devlin, Jacob, Ming-Wei Chang, Kenton Lee, and Kristina Toutanova (2018). "BERT: Pre-training of Deep Bidirectional Transformers for Language Understanding." </a:t>
            </a:r>
            <a:r>
              <a:rPr lang="en-US" altLang="zh-TW" sz="1000" b="0" dirty="0" err="1">
                <a:latin typeface="Calibri" charset="0"/>
                <a:ea typeface="標楷體" charset="-120"/>
              </a:rPr>
              <a:t>arXiv</a:t>
            </a:r>
            <a:r>
              <a:rPr lang="en-US" altLang="zh-TW" sz="1000" b="0" dirty="0">
                <a:latin typeface="Calibri" charset="0"/>
                <a:ea typeface="標楷體" charset="-120"/>
              </a:rPr>
              <a:t> preprint arXiv:1810.04805.</a:t>
            </a:r>
          </a:p>
          <a:p>
            <a:pPr eaLnBrk="1" hangingPunct="1">
              <a:lnSpc>
                <a:spcPct val="120000"/>
              </a:lnSpc>
              <a:spcAft>
                <a:spcPts val="0"/>
              </a:spcAft>
            </a:pPr>
            <a:r>
              <a:rPr lang="en-US" sz="1000" b="0" dirty="0" err="1"/>
              <a:t>OpenAI</a:t>
            </a:r>
            <a:r>
              <a:rPr lang="en-US" sz="1000" b="0" dirty="0"/>
              <a:t> (2023), A Survey of Techniques for Maximizing LLM Performance, </a:t>
            </a:r>
            <a:r>
              <a:rPr lang="en-US" sz="1000" b="0" dirty="0">
                <a:hlinkClick r:id="rId2"/>
              </a:rPr>
              <a:t>https://www.youtube.com/watch?v=ahnGLM-RC1Y</a:t>
            </a:r>
            <a:endParaRPr lang="en-US" sz="1000" b="0" dirty="0"/>
          </a:p>
          <a:p>
            <a:pPr eaLnBrk="1" hangingPunct="1">
              <a:lnSpc>
                <a:spcPct val="120000"/>
              </a:lnSpc>
              <a:spcAft>
                <a:spcPts val="0"/>
              </a:spcAft>
            </a:pPr>
            <a:r>
              <a:rPr lang="en-US" sz="1000" b="0" dirty="0"/>
              <a:t>The Super Duper NLP Repo, </a:t>
            </a:r>
            <a:r>
              <a:rPr lang="en-US" sz="1000" b="0" dirty="0">
                <a:hlinkClick r:id="rId3"/>
              </a:rPr>
              <a:t>https://notebooks.quantumstat.com/</a:t>
            </a:r>
            <a:endParaRPr lang="en-US" sz="1000" b="0" dirty="0"/>
          </a:p>
          <a:p>
            <a:pPr>
              <a:lnSpc>
                <a:spcPct val="120000"/>
              </a:lnSpc>
              <a:spcAft>
                <a:spcPts val="0"/>
              </a:spcAft>
            </a:pPr>
            <a:r>
              <a:rPr lang="en-US" sz="1000" b="0" dirty="0"/>
              <a:t>NLP with Transformer, </a:t>
            </a:r>
            <a:r>
              <a:rPr lang="en-US" sz="1000" b="0" dirty="0">
                <a:hlinkClick r:id="rId4"/>
              </a:rPr>
              <a:t>https://github.com/nlp-with-transformers/notebooks</a:t>
            </a:r>
            <a:endParaRPr lang="en-US" sz="1000" b="0" dirty="0"/>
          </a:p>
          <a:p>
            <a:pPr eaLnBrk="1" hangingPunct="1">
              <a:lnSpc>
                <a:spcPct val="120000"/>
              </a:lnSpc>
              <a:spcAft>
                <a:spcPts val="0"/>
              </a:spcAft>
            </a:pPr>
            <a:r>
              <a:rPr lang="en-US" altLang="zh-TW" sz="1000" b="0" dirty="0">
                <a:latin typeface="Calibri" charset="0"/>
                <a:ea typeface="標楷體" charset="-120"/>
              </a:rPr>
              <a:t>Min-Yuh Day (2023), Python 101, </a:t>
            </a:r>
            <a:r>
              <a:rPr lang="en-US" altLang="zh-TW" sz="1000" b="0" dirty="0">
                <a:latin typeface="Calibri" charset="0"/>
                <a:ea typeface="標楷體" charset="-120"/>
                <a:hlinkClick r:id="rId5"/>
              </a:rPr>
              <a:t>https://tinyurl.com/aintpupython101</a:t>
            </a:r>
            <a:endParaRPr lang="en-US" altLang="zh-TW" sz="10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141</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209023" y="1755"/>
            <a:ext cx="11773954" cy="893596"/>
          </a:xfrm>
        </p:spPr>
        <p:txBody>
          <a:bodyPr>
            <a:noAutofit/>
          </a:bodyPr>
          <a:lstStyle/>
          <a:p>
            <a:r>
              <a:rPr lang="en-US" sz="3600" dirty="0"/>
              <a:t>The Retriever-Reader Architecture for Modern QA Systems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C43673B8-A1B3-ACD4-82EB-D200A705B3BF}"/>
              </a:ext>
            </a:extLst>
          </p:cNvPr>
          <p:cNvPicPr>
            <a:picLocks noChangeAspect="1"/>
          </p:cNvPicPr>
          <p:nvPr/>
        </p:nvPicPr>
        <p:blipFill>
          <a:blip r:embed="rId2"/>
          <a:stretch>
            <a:fillRect/>
          </a:stretch>
        </p:blipFill>
        <p:spPr>
          <a:xfrm>
            <a:off x="209023" y="1743083"/>
            <a:ext cx="11773954" cy="4764203"/>
          </a:xfrm>
          <a:prstGeom prst="rect">
            <a:avLst/>
          </a:prstGeom>
        </p:spPr>
      </p:pic>
      <p:sp>
        <p:nvSpPr>
          <p:cNvPr id="6" name="TextBox 5">
            <a:extLst>
              <a:ext uri="{FF2B5EF4-FFF2-40B4-BE49-F238E27FC236}">
                <a16:creationId xmlns:a16="http://schemas.microsoft.com/office/drawing/2014/main" id="{A321F708-08ED-307F-1303-EABD5E06AFBB}"/>
              </a:ext>
            </a:extLst>
          </p:cNvPr>
          <p:cNvSpPr txBox="1"/>
          <p:nvPr/>
        </p:nvSpPr>
        <p:spPr>
          <a:xfrm>
            <a:off x="2442521" y="852487"/>
            <a:ext cx="7820554" cy="830997"/>
          </a:xfrm>
          <a:prstGeom prst="rect">
            <a:avLst/>
          </a:prstGeom>
          <a:noFill/>
        </p:spPr>
        <p:txBody>
          <a:bodyPr wrap="square">
            <a:spAutoFit/>
          </a:bodyPr>
          <a:lstStyle/>
          <a:p>
            <a:pPr algn="ctr"/>
            <a:r>
              <a:rPr lang="en-US" sz="2400" b="1" dirty="0">
                <a:solidFill>
                  <a:schemeClr val="accent6">
                    <a:lumMod val="75000"/>
                  </a:schemeClr>
                </a:solidFill>
              </a:rPr>
              <a:t>When did Marie Curie win her first Nobel Prize?</a:t>
            </a:r>
          </a:p>
          <a:p>
            <a:pPr algn="ctr"/>
            <a:r>
              <a:rPr lang="en-US" sz="2400" b="1" dirty="0">
                <a:solidFill>
                  <a:srgbClr val="C00000"/>
                </a:solidFill>
              </a:rPr>
              <a:t>1903</a:t>
            </a:r>
          </a:p>
        </p:txBody>
      </p:sp>
    </p:spTree>
    <p:extLst>
      <p:ext uri="{BB962C8B-B14F-4D97-AF65-F5344CB8AC3E}">
        <p14:creationId xmlns:p14="http://schemas.microsoft.com/office/powerpoint/2010/main" val="369495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16</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93007" y="6571388"/>
            <a:ext cx="11605985"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Mutabazi</a:t>
            </a:r>
            <a:r>
              <a:rPr lang="en-US" sz="1000" dirty="0">
                <a:solidFill>
                  <a:schemeClr val="bg1">
                    <a:lumMod val="75000"/>
                  </a:schemeClr>
                </a:solidFill>
              </a:rPr>
              <a:t>, Emmanuel, </a:t>
            </a:r>
            <a:r>
              <a:rPr lang="en-US" sz="1000" dirty="0" err="1">
                <a:solidFill>
                  <a:schemeClr val="bg1">
                    <a:lumMod val="75000"/>
                  </a:schemeClr>
                </a:solidFill>
              </a:rPr>
              <a:t>Jianjun</a:t>
            </a:r>
            <a:r>
              <a:rPr lang="en-US" sz="1000" dirty="0">
                <a:solidFill>
                  <a:schemeClr val="bg1">
                    <a:lumMod val="75000"/>
                  </a:schemeClr>
                </a:solidFill>
              </a:rPr>
              <a:t> Ni, </a:t>
            </a:r>
            <a:r>
              <a:rPr lang="en-US" sz="1000" dirty="0" err="1">
                <a:solidFill>
                  <a:schemeClr val="bg1">
                    <a:lumMod val="75000"/>
                  </a:schemeClr>
                </a:solidFill>
              </a:rPr>
              <a:t>Guangyi</a:t>
            </a:r>
            <a:r>
              <a:rPr lang="en-US" sz="1000" dirty="0">
                <a:solidFill>
                  <a:schemeClr val="bg1">
                    <a:lumMod val="75000"/>
                  </a:schemeClr>
                </a:solidFill>
              </a:rPr>
              <a:t> Tang, and </a:t>
            </a:r>
            <a:r>
              <a:rPr lang="en-US" sz="1000" dirty="0" err="1">
                <a:solidFill>
                  <a:schemeClr val="bg1">
                    <a:lumMod val="75000"/>
                  </a:schemeClr>
                </a:solidFill>
              </a:rPr>
              <a:t>Weidong</a:t>
            </a:r>
            <a:r>
              <a:rPr lang="en-US" sz="1000" dirty="0">
                <a:solidFill>
                  <a:schemeClr val="bg1">
                    <a:lumMod val="75000"/>
                  </a:schemeClr>
                </a:solidFill>
              </a:rPr>
              <a:t> Cao (2021) "A review on medical textual question answering systems based on deep learning approaches." Applied Sciences 11, no. 12 (2021): 5456.</a:t>
            </a:r>
          </a:p>
        </p:txBody>
      </p:sp>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504695"/>
          </a:xfrm>
        </p:spPr>
        <p:txBody>
          <a:bodyPr>
            <a:noAutofit/>
          </a:bodyPr>
          <a:lstStyle/>
          <a:p>
            <a:r>
              <a:rPr lang="en-US" dirty="0">
                <a:solidFill>
                  <a:schemeClr val="accent1"/>
                </a:solidFill>
              </a:rPr>
              <a:t>Question Answering System (QAS)</a:t>
            </a:r>
            <a:endParaRPr lang="en-US" dirty="0">
              <a:solidFill>
                <a:srgbClr val="C00000"/>
              </a:solidFill>
            </a:endParaRPr>
          </a:p>
        </p:txBody>
      </p:sp>
      <p:pic>
        <p:nvPicPr>
          <p:cNvPr id="3" name="Picture 2">
            <a:extLst>
              <a:ext uri="{FF2B5EF4-FFF2-40B4-BE49-F238E27FC236}">
                <a16:creationId xmlns:a16="http://schemas.microsoft.com/office/drawing/2014/main" id="{A02B79CD-C354-9BDE-3590-022CD4B07919}"/>
              </a:ext>
            </a:extLst>
          </p:cNvPr>
          <p:cNvPicPr>
            <a:picLocks noChangeAspect="1"/>
          </p:cNvPicPr>
          <p:nvPr/>
        </p:nvPicPr>
        <p:blipFill>
          <a:blip r:embed="rId2"/>
          <a:stretch>
            <a:fillRect/>
          </a:stretch>
        </p:blipFill>
        <p:spPr>
          <a:xfrm>
            <a:off x="498747" y="2029141"/>
            <a:ext cx="11194506" cy="3750589"/>
          </a:xfrm>
          <a:prstGeom prst="rect">
            <a:avLst/>
          </a:prstGeom>
        </p:spPr>
      </p:pic>
    </p:spTree>
    <p:extLst>
      <p:ext uri="{BB962C8B-B14F-4D97-AF65-F5344CB8AC3E}">
        <p14:creationId xmlns:p14="http://schemas.microsoft.com/office/powerpoint/2010/main" val="3427994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17</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8998"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2855607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The span classification head for QA tasks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472ABEA0-CFE2-AFF2-926D-A4F20C861297}"/>
              </a:ext>
            </a:extLst>
          </p:cNvPr>
          <p:cNvPicPr>
            <a:picLocks noChangeAspect="1"/>
          </p:cNvPicPr>
          <p:nvPr/>
        </p:nvPicPr>
        <p:blipFill>
          <a:blip r:embed="rId2"/>
          <a:stretch>
            <a:fillRect/>
          </a:stretch>
        </p:blipFill>
        <p:spPr>
          <a:xfrm>
            <a:off x="2257425" y="876923"/>
            <a:ext cx="7505462" cy="5692823"/>
          </a:xfrm>
          <a:prstGeom prst="rect">
            <a:avLst/>
          </a:prstGeom>
        </p:spPr>
      </p:pic>
    </p:spTree>
    <p:extLst>
      <p:ext uri="{BB962C8B-B14F-4D97-AF65-F5344CB8AC3E}">
        <p14:creationId xmlns:p14="http://schemas.microsoft.com/office/powerpoint/2010/main" val="2897012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Multiple question-context pairs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5F647D71-41A7-82DD-EDF2-9CCCD8DE5A10}"/>
              </a:ext>
            </a:extLst>
          </p:cNvPr>
          <p:cNvPicPr>
            <a:picLocks noChangeAspect="1"/>
          </p:cNvPicPr>
          <p:nvPr/>
        </p:nvPicPr>
        <p:blipFill>
          <a:blip r:embed="rId2"/>
          <a:stretch>
            <a:fillRect/>
          </a:stretch>
        </p:blipFill>
        <p:spPr>
          <a:xfrm>
            <a:off x="729497" y="1071563"/>
            <a:ext cx="10733006" cy="5329236"/>
          </a:xfrm>
          <a:prstGeom prst="rect">
            <a:avLst/>
          </a:prstGeom>
        </p:spPr>
      </p:pic>
    </p:spTree>
    <p:extLst>
      <p:ext uri="{BB962C8B-B14F-4D97-AF65-F5344CB8AC3E}">
        <p14:creationId xmlns:p14="http://schemas.microsoft.com/office/powerpoint/2010/main" val="2974732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2023/09/13   Introduction to Artificial Intelligence for Text Analytics</a:t>
            </a:r>
          </a:p>
          <a:p>
            <a:pPr marL="0" indent="0">
              <a:buNone/>
            </a:pPr>
            <a:r>
              <a:rPr lang="en-US" sz="2800" dirty="0"/>
              <a:t>2   2023/09/20   Foundations of Text Analytics: </a:t>
            </a:r>
            <a:br>
              <a:rPr lang="en-US" sz="2800" dirty="0"/>
            </a:br>
            <a:r>
              <a:rPr lang="en-US" sz="2800" dirty="0"/>
              <a:t>                              Natural Language Processing (NLP)</a:t>
            </a:r>
          </a:p>
          <a:p>
            <a:pPr marL="0" indent="0">
              <a:buNone/>
            </a:pPr>
            <a:r>
              <a:rPr lang="en-US" sz="2800" dirty="0"/>
              <a:t>3   2023/09/27   Python for Natural Language Processing</a:t>
            </a:r>
          </a:p>
          <a:p>
            <a:pPr marL="0" indent="0">
              <a:buNone/>
            </a:pPr>
            <a:r>
              <a:rPr lang="en-US" sz="2800" dirty="0"/>
              <a:t>4   2023/10/04   Natural Language Processing with Transformers</a:t>
            </a:r>
          </a:p>
          <a:p>
            <a:pPr marL="0" indent="0">
              <a:buNone/>
            </a:pPr>
            <a:r>
              <a:rPr lang="en-US" sz="2800" dirty="0">
                <a:solidFill>
                  <a:srgbClr val="7030A0"/>
                </a:solidFill>
              </a:rPr>
              <a:t>5   2023/10/11   Case Study on Artificial Intelligence for Text Analytics I</a:t>
            </a:r>
          </a:p>
          <a:p>
            <a:pPr marL="0" indent="0">
              <a:buNone/>
            </a:pPr>
            <a:r>
              <a:rPr lang="en-US" sz="2800" dirty="0"/>
              <a:t>6   2023/10/18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Dense Passage Retrieval (DPR)</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1E919304-E7A1-EA55-2EC7-7899692752E3}"/>
              </a:ext>
            </a:extLst>
          </p:cNvPr>
          <p:cNvPicPr>
            <a:picLocks noChangeAspect="1"/>
          </p:cNvPicPr>
          <p:nvPr/>
        </p:nvPicPr>
        <p:blipFill>
          <a:blip r:embed="rId2"/>
          <a:stretch>
            <a:fillRect/>
          </a:stretch>
        </p:blipFill>
        <p:spPr>
          <a:xfrm>
            <a:off x="3192224" y="895351"/>
            <a:ext cx="5011975" cy="5546246"/>
          </a:xfrm>
          <a:prstGeom prst="rect">
            <a:avLst/>
          </a:prstGeom>
        </p:spPr>
      </p:pic>
    </p:spTree>
    <p:extLst>
      <p:ext uri="{BB962C8B-B14F-4D97-AF65-F5344CB8AC3E}">
        <p14:creationId xmlns:p14="http://schemas.microsoft.com/office/powerpoint/2010/main" val="2235342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811547"/>
          </a:xfrm>
        </p:spPr>
        <p:txBody>
          <a:bodyPr>
            <a:normAutofit/>
          </a:bodyPr>
          <a:lstStyle/>
          <a:p>
            <a:r>
              <a:rPr lang="en-US" dirty="0"/>
              <a:t>Going Beyond Extractive QA</a:t>
            </a:r>
            <a:br>
              <a:rPr lang="en-US" dirty="0"/>
            </a:br>
            <a:r>
              <a:rPr lang="en-US" dirty="0"/>
              <a:t> Retrieval-Augmented Generation (RAG)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5EEBC54A-0AE8-587A-EF8F-6735AD3C1B45}"/>
              </a:ext>
            </a:extLst>
          </p:cNvPr>
          <p:cNvPicPr>
            <a:picLocks noChangeAspect="1"/>
          </p:cNvPicPr>
          <p:nvPr/>
        </p:nvPicPr>
        <p:blipFill>
          <a:blip r:embed="rId2"/>
          <a:stretch>
            <a:fillRect/>
          </a:stretch>
        </p:blipFill>
        <p:spPr>
          <a:xfrm>
            <a:off x="444765" y="2558997"/>
            <a:ext cx="11401426" cy="3257550"/>
          </a:xfrm>
          <a:prstGeom prst="rect">
            <a:avLst/>
          </a:prstGeom>
        </p:spPr>
      </p:pic>
      <p:sp>
        <p:nvSpPr>
          <p:cNvPr id="10" name="TextBox 9">
            <a:extLst>
              <a:ext uri="{FF2B5EF4-FFF2-40B4-BE49-F238E27FC236}">
                <a16:creationId xmlns:a16="http://schemas.microsoft.com/office/drawing/2014/main" id="{E182E81E-7B2E-E2AD-1000-508EEE67E04C}"/>
              </a:ext>
            </a:extLst>
          </p:cNvPr>
          <p:cNvSpPr txBox="1"/>
          <p:nvPr/>
        </p:nvSpPr>
        <p:spPr>
          <a:xfrm>
            <a:off x="764583" y="1778527"/>
            <a:ext cx="10662834" cy="492443"/>
          </a:xfrm>
          <a:prstGeom prst="rect">
            <a:avLst/>
          </a:prstGeom>
          <a:noFill/>
        </p:spPr>
        <p:txBody>
          <a:bodyPr wrap="square">
            <a:spAutoFit/>
          </a:bodyPr>
          <a:lstStyle/>
          <a:p>
            <a:pPr algn="ctr"/>
            <a:r>
              <a:rPr lang="en-US" sz="2600" b="1" dirty="0">
                <a:solidFill>
                  <a:schemeClr val="accent1"/>
                </a:solidFill>
              </a:rPr>
              <a:t>The RAG architecture for fine-tuning a retriever and generator end-to-end</a:t>
            </a:r>
          </a:p>
        </p:txBody>
      </p:sp>
    </p:spTree>
    <p:extLst>
      <p:ext uri="{BB962C8B-B14F-4D97-AF65-F5344CB8AC3E}">
        <p14:creationId xmlns:p14="http://schemas.microsoft.com/office/powerpoint/2010/main" val="821933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The QA Hierarchy of Needs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pic>
        <p:nvPicPr>
          <p:cNvPr id="5" name="Picture 4">
            <a:extLst>
              <a:ext uri="{FF2B5EF4-FFF2-40B4-BE49-F238E27FC236}">
                <a16:creationId xmlns:a16="http://schemas.microsoft.com/office/drawing/2014/main" id="{F8CAF63D-B9CD-C370-63DC-1354FACBCD40}"/>
              </a:ext>
            </a:extLst>
          </p:cNvPr>
          <p:cNvPicPr>
            <a:picLocks noChangeAspect="1"/>
          </p:cNvPicPr>
          <p:nvPr/>
        </p:nvPicPr>
        <p:blipFill>
          <a:blip r:embed="rId2"/>
          <a:stretch>
            <a:fillRect/>
          </a:stretch>
        </p:blipFill>
        <p:spPr>
          <a:xfrm>
            <a:off x="1908171" y="1040725"/>
            <a:ext cx="9731975" cy="5383646"/>
          </a:xfrm>
          <a:prstGeom prst="rect">
            <a:avLst/>
          </a:prstGeom>
        </p:spPr>
      </p:pic>
    </p:spTree>
    <p:extLst>
      <p:ext uri="{BB962C8B-B14F-4D97-AF65-F5344CB8AC3E}">
        <p14:creationId xmlns:p14="http://schemas.microsoft.com/office/powerpoint/2010/main" val="419046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23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4" y="1171950"/>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00587" y="56101"/>
            <a:ext cx="10662834" cy="1146133"/>
          </a:xfrm>
        </p:spPr>
        <p:txBody>
          <a:bodyPr>
            <a:noAutofit/>
          </a:bodyPr>
          <a:lstStyle/>
          <a:p>
            <a:r>
              <a:rPr lang="en-US" dirty="0">
                <a:solidFill>
                  <a:schemeClr val="accent1"/>
                </a:solidFill>
              </a:rPr>
              <a:t>Fine-tuning BERT on Dialogue</a:t>
            </a:r>
            <a:br>
              <a:rPr lang="en-US" dirty="0">
                <a:solidFill>
                  <a:schemeClr val="accent1"/>
                </a:solidFill>
              </a:rPr>
            </a:br>
            <a:r>
              <a:rPr lang="en-US" sz="4000" dirty="0">
                <a:solidFill>
                  <a:srgbClr val="C00000"/>
                </a:solidFill>
              </a:rPr>
              <a:t>Intent Detection (ID; Classification)</a:t>
            </a:r>
          </a:p>
        </p:txBody>
      </p:sp>
    </p:spTree>
    <p:extLst>
      <p:ext uri="{BB962C8B-B14F-4D97-AF65-F5344CB8AC3E}">
        <p14:creationId xmlns:p14="http://schemas.microsoft.com/office/powerpoint/2010/main" val="2135035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24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583879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1981200" y="274638"/>
            <a:ext cx="8229600" cy="6245225"/>
          </a:xfrm>
        </p:spPr>
        <p:txBody>
          <a:bodyPr/>
          <a:lstStyle/>
          <a:p>
            <a:r>
              <a:rPr lang="en-US" sz="7000" dirty="0">
                <a:solidFill>
                  <a:schemeClr val="accent1"/>
                </a:solidFill>
              </a:rPr>
              <a:t>Question Answering</a:t>
            </a:r>
            <a:br>
              <a:rPr lang="en-US" sz="7000" dirty="0">
                <a:solidFill>
                  <a:schemeClr val="accent1"/>
                </a:solidFill>
              </a:rPr>
            </a:br>
            <a:r>
              <a:rPr lang="en-US" sz="12000" dirty="0">
                <a:solidFill>
                  <a:schemeClr val="accent1"/>
                </a:solidFill>
              </a:rPr>
              <a:t>(QA)</a:t>
            </a:r>
            <a:br>
              <a:rPr lang="en-US" sz="7000" dirty="0">
                <a:solidFill>
                  <a:schemeClr val="accent1"/>
                </a:solidFill>
              </a:rPr>
            </a:br>
            <a:r>
              <a:rPr lang="en-US" sz="12000" dirty="0" err="1">
                <a:solidFill>
                  <a:schemeClr val="accent1"/>
                </a:solidFill>
              </a:rPr>
              <a:t>SQuAD</a:t>
            </a:r>
            <a:br>
              <a:rPr lang="en-US" sz="7000" dirty="0">
                <a:solidFill>
                  <a:schemeClr val="accent1"/>
                </a:solidFill>
              </a:rPr>
            </a:br>
            <a:r>
              <a:rPr lang="en-US" sz="3800" dirty="0">
                <a:solidFill>
                  <a:srgbClr val="FF0000"/>
                </a:solidFill>
              </a:rPr>
              <a:t>S</a:t>
            </a:r>
            <a:r>
              <a:rPr lang="en-US" sz="3800" dirty="0">
                <a:solidFill>
                  <a:schemeClr val="accent1"/>
                </a:solidFill>
              </a:rPr>
              <a:t>tanford </a:t>
            </a:r>
            <a:r>
              <a:rPr lang="en-US" sz="3800" dirty="0">
                <a:solidFill>
                  <a:srgbClr val="FF0000"/>
                </a:solidFill>
              </a:rPr>
              <a:t>Qu</a:t>
            </a:r>
            <a:r>
              <a:rPr lang="en-US" sz="3800" dirty="0">
                <a:solidFill>
                  <a:schemeClr val="accent1"/>
                </a:solidFill>
              </a:rPr>
              <a:t>estion </a:t>
            </a:r>
            <a:r>
              <a:rPr lang="en-US" sz="3800" dirty="0">
                <a:solidFill>
                  <a:srgbClr val="FF0000"/>
                </a:solidFill>
              </a:rPr>
              <a:t>A</a:t>
            </a:r>
            <a:r>
              <a:rPr lang="en-US" sz="3800" dirty="0">
                <a:solidFill>
                  <a:schemeClr val="accent1"/>
                </a:solidFill>
              </a:rPr>
              <a:t>nswering </a:t>
            </a:r>
            <a:r>
              <a:rPr lang="en-US" sz="3800" dirty="0">
                <a:solidFill>
                  <a:srgbClr val="FF0000"/>
                </a:solidFill>
              </a:rPr>
              <a:t>D</a:t>
            </a:r>
            <a:r>
              <a:rPr lang="en-US" sz="3800" dirty="0">
                <a:solidFill>
                  <a:schemeClr val="accent1"/>
                </a:solidFill>
              </a:rPr>
              <a:t>ataset</a:t>
            </a:r>
            <a:endParaRPr lang="en-US" sz="7000" dirty="0">
              <a:solidFill>
                <a:schemeClr val="accent1"/>
              </a:solidFill>
            </a:endParaRP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Tree>
    <p:extLst>
      <p:ext uri="{BB962C8B-B14F-4D97-AF65-F5344CB8AC3E}">
        <p14:creationId xmlns:p14="http://schemas.microsoft.com/office/powerpoint/2010/main" val="178117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298-5ACA-3147-A936-DBD00E9E2354}"/>
              </a:ext>
            </a:extLst>
          </p:cNvPr>
          <p:cNvSpPr>
            <a:spLocks noGrp="1"/>
          </p:cNvSpPr>
          <p:nvPr>
            <p:ph type="title"/>
          </p:nvPr>
        </p:nvSpPr>
        <p:spPr>
          <a:xfrm>
            <a:off x="1981200" y="1"/>
            <a:ext cx="8229600" cy="1054377"/>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6534EA6E-AB2C-9343-9E00-2C6E111E43BF}"/>
              </a:ext>
            </a:extLst>
          </p:cNvPr>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pic>
        <p:nvPicPr>
          <p:cNvPr id="6" name="Picture 5">
            <a:extLst>
              <a:ext uri="{FF2B5EF4-FFF2-40B4-BE49-F238E27FC236}">
                <a16:creationId xmlns:a16="http://schemas.microsoft.com/office/drawing/2014/main" id="{37F7FEB8-6EDD-984B-BAF7-983C462C7F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910362"/>
            <a:ext cx="9144000" cy="5470967"/>
          </a:xfrm>
          <a:prstGeom prst="rect">
            <a:avLst/>
          </a:prstGeom>
        </p:spPr>
      </p:pic>
      <p:sp>
        <p:nvSpPr>
          <p:cNvPr id="7" name="Rectangle 6">
            <a:extLst>
              <a:ext uri="{FF2B5EF4-FFF2-40B4-BE49-F238E27FC236}">
                <a16:creationId xmlns:a16="http://schemas.microsoft.com/office/drawing/2014/main" id="{3F776563-3345-1D47-8465-DDCC562526F8}"/>
              </a:ext>
            </a:extLst>
          </p:cNvPr>
          <p:cNvSpPr/>
          <p:nvPr/>
        </p:nvSpPr>
        <p:spPr>
          <a:xfrm>
            <a:off x="3719736" y="6519863"/>
            <a:ext cx="4326056" cy="369332"/>
          </a:xfrm>
          <a:prstGeom prst="rect">
            <a:avLst/>
          </a:prstGeom>
        </p:spPr>
        <p:txBody>
          <a:bodyPr wrap="none">
            <a:spAutoFit/>
          </a:bodyPr>
          <a:lstStyle/>
          <a:p>
            <a:r>
              <a:rPr lang="en-US" dirty="0">
                <a:hlinkClick r:id="rId3"/>
              </a:rPr>
              <a:t>https://rajpurkar.github.io/SQuAD-explorer/</a:t>
            </a:r>
            <a:endParaRPr lang="en-US" dirty="0"/>
          </a:p>
        </p:txBody>
      </p:sp>
    </p:spTree>
    <p:extLst>
      <p:ext uri="{BB962C8B-B14F-4D97-AF65-F5344CB8AC3E}">
        <p14:creationId xmlns:p14="http://schemas.microsoft.com/office/powerpoint/2010/main" val="9360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8B2-6C5C-274D-887F-7357820ACE2C}"/>
              </a:ext>
            </a:extLst>
          </p:cNvPr>
          <p:cNvSpPr>
            <a:spLocks noGrp="1"/>
          </p:cNvSpPr>
          <p:nvPr>
            <p:ph type="title"/>
          </p:nvPr>
        </p:nvSpPr>
        <p:spPr>
          <a:xfrm>
            <a:off x="1981200" y="0"/>
            <a:ext cx="8229600" cy="749442"/>
          </a:xfrm>
        </p:spPr>
        <p:txBody>
          <a:bodyPr>
            <a:normAutofit fontScale="90000"/>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3F624E29-1D51-E842-8B0F-382AE3574A10}"/>
              </a:ext>
            </a:extLst>
          </p:cNvPr>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pic>
        <p:nvPicPr>
          <p:cNvPr id="6" name="Picture 5">
            <a:extLst>
              <a:ext uri="{FF2B5EF4-FFF2-40B4-BE49-F238E27FC236}">
                <a16:creationId xmlns:a16="http://schemas.microsoft.com/office/drawing/2014/main" id="{5ACB6CF4-3E3D-7545-8BA0-DFD13696E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3664" y="692697"/>
            <a:ext cx="6388681" cy="5770421"/>
          </a:xfrm>
          <a:prstGeom prst="rect">
            <a:avLst/>
          </a:prstGeom>
        </p:spPr>
      </p:pic>
      <p:sp>
        <p:nvSpPr>
          <p:cNvPr id="7" name="Rectangle 6">
            <a:extLst>
              <a:ext uri="{FF2B5EF4-FFF2-40B4-BE49-F238E27FC236}">
                <a16:creationId xmlns:a16="http://schemas.microsoft.com/office/drawing/2014/main" id="{4C0EFC61-80CC-CC43-AD8C-957FA26A644E}"/>
              </a:ext>
            </a:extLst>
          </p:cNvPr>
          <p:cNvSpPr/>
          <p:nvPr/>
        </p:nvSpPr>
        <p:spPr>
          <a:xfrm>
            <a:off x="2444990" y="6457890"/>
            <a:ext cx="746743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Rajpurkar</a:t>
            </a:r>
            <a:r>
              <a:rPr lang="en-US" sz="1000" dirty="0">
                <a:solidFill>
                  <a:schemeClr val="bg1">
                    <a:lumMod val="75000"/>
                  </a:schemeClr>
                </a:solidFill>
              </a:rPr>
              <a:t>, Pranav, Jian Zhang, Konstantin </a:t>
            </a:r>
            <a:r>
              <a:rPr lang="en-US" sz="1000" dirty="0" err="1">
                <a:solidFill>
                  <a:schemeClr val="bg1">
                    <a:lumMod val="75000"/>
                  </a:schemeClr>
                </a:solidFill>
              </a:rPr>
              <a:t>Lopyrev</a:t>
            </a:r>
            <a:r>
              <a:rPr lang="en-US" sz="1000" dirty="0">
                <a:solidFill>
                  <a:schemeClr val="bg1">
                    <a:lumMod val="75000"/>
                  </a:schemeClr>
                </a:solidFill>
              </a:rPr>
              <a:t>, and Percy Liang. </a:t>
            </a:r>
            <a:br>
              <a:rPr lang="en-US" sz="1000" dirty="0">
                <a:solidFill>
                  <a:schemeClr val="bg1">
                    <a:lumMod val="75000"/>
                  </a:schemeClr>
                </a:solidFill>
              </a:rPr>
            </a:br>
            <a:r>
              <a:rPr lang="en-US" sz="1000" dirty="0">
                <a:solidFill>
                  <a:schemeClr val="bg1">
                    <a:lumMod val="75000"/>
                  </a:schemeClr>
                </a:solidFill>
              </a:rPr>
              <a:t>"Squad: 100,000+ questions for machine comprehension of text." </a:t>
            </a:r>
            <a:r>
              <a:rPr lang="en-US" sz="1000" dirty="0" err="1">
                <a:solidFill>
                  <a:schemeClr val="bg1">
                    <a:lumMod val="75000"/>
                  </a:schemeClr>
                </a:solidFill>
              </a:rPr>
              <a:t>arXiv</a:t>
            </a:r>
            <a:r>
              <a:rPr lang="en-US" sz="1000" dirty="0">
                <a:solidFill>
                  <a:schemeClr val="bg1">
                    <a:lumMod val="75000"/>
                  </a:schemeClr>
                </a:solidFill>
              </a:rPr>
              <a:t> preprint arXiv:1606.05250 (2016).</a:t>
            </a:r>
          </a:p>
        </p:txBody>
      </p:sp>
    </p:spTree>
    <p:extLst>
      <p:ext uri="{BB962C8B-B14F-4D97-AF65-F5344CB8AC3E}">
        <p14:creationId xmlns:p14="http://schemas.microsoft.com/office/powerpoint/2010/main" val="3377239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28</a:t>
            </a:fld>
            <a:endParaRPr lang="zh-TW" altLang="en-US"/>
          </a:p>
        </p:txBody>
      </p:sp>
      <p:sp>
        <p:nvSpPr>
          <p:cNvPr id="3" name="Rectangle 2">
            <a:extLst>
              <a:ext uri="{FF2B5EF4-FFF2-40B4-BE49-F238E27FC236}">
                <a16:creationId xmlns:a16="http://schemas.microsoft.com/office/drawing/2014/main" id="{735DA4EC-95EB-914E-9542-87D22C356BF7}"/>
              </a:ext>
            </a:extLst>
          </p:cNvPr>
          <p:cNvSpPr/>
          <p:nvPr/>
        </p:nvSpPr>
        <p:spPr>
          <a:xfrm>
            <a:off x="4143974" y="6515656"/>
            <a:ext cx="4326826" cy="369332"/>
          </a:xfrm>
          <a:prstGeom prst="rect">
            <a:avLst/>
          </a:prstGeom>
        </p:spPr>
        <p:txBody>
          <a:bodyPr wrap="none">
            <a:spAutoFit/>
          </a:bodyPr>
          <a:lstStyle/>
          <a:p>
            <a:r>
              <a:rPr lang="en-US" dirty="0">
                <a:hlinkClick r:id="rId2"/>
              </a:rPr>
              <a:t>https://en.wikipedia.org/wiki/Precipitation</a:t>
            </a:r>
            <a:endParaRPr lang="en-US" dirty="0"/>
          </a:p>
        </p:txBody>
      </p:sp>
      <p:pic>
        <p:nvPicPr>
          <p:cNvPr id="8" name="Picture 7">
            <a:extLst>
              <a:ext uri="{FF2B5EF4-FFF2-40B4-BE49-F238E27FC236}">
                <a16:creationId xmlns:a16="http://schemas.microsoft.com/office/drawing/2014/main" id="{94594EF1-FFC9-9B4F-B087-13A801FDA0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5854" y="1675568"/>
            <a:ext cx="8541530" cy="4752528"/>
          </a:xfrm>
          <a:prstGeom prst="rect">
            <a:avLst/>
          </a:prstGeom>
        </p:spPr>
      </p:pic>
      <p:sp>
        <p:nvSpPr>
          <p:cNvPr id="11" name="Title 1">
            <a:extLst>
              <a:ext uri="{FF2B5EF4-FFF2-40B4-BE49-F238E27FC236}">
                <a16:creationId xmlns:a16="http://schemas.microsoft.com/office/drawing/2014/main" id="{93A3E151-EBD3-8A41-8C38-0CBDE44E1CF5}"/>
              </a:ext>
            </a:extLst>
          </p:cNvPr>
          <p:cNvSpPr>
            <a:spLocks noGrp="1"/>
          </p:cNvSpPr>
          <p:nvPr>
            <p:ph type="title"/>
          </p:nvPr>
        </p:nvSpPr>
        <p:spPr>
          <a:xfrm>
            <a:off x="1965854" y="89973"/>
            <a:ext cx="8229600" cy="932457"/>
          </a:xfrm>
        </p:spPr>
        <p:txBody>
          <a:bodyPr/>
          <a:lstStyle/>
          <a:p>
            <a:r>
              <a:rPr lang="en-US" dirty="0" err="1">
                <a:solidFill>
                  <a:schemeClr val="accent1"/>
                </a:solidFill>
              </a:rPr>
              <a:t>SQuAD</a:t>
            </a:r>
            <a:r>
              <a:rPr lang="en-US" dirty="0">
                <a:solidFill>
                  <a:schemeClr val="accent1"/>
                </a:solidFill>
              </a:rPr>
              <a:t> (Question Answering)</a:t>
            </a:r>
          </a:p>
        </p:txBody>
      </p:sp>
      <p:sp>
        <p:nvSpPr>
          <p:cNvPr id="12" name="Rectangle 11">
            <a:extLst>
              <a:ext uri="{FF2B5EF4-FFF2-40B4-BE49-F238E27FC236}">
                <a16:creationId xmlns:a16="http://schemas.microsoft.com/office/drawing/2014/main" id="{45D15F53-A008-8144-B51B-F67B503A106D}"/>
              </a:ext>
            </a:extLst>
          </p:cNvPr>
          <p:cNvSpPr/>
          <p:nvPr/>
        </p:nvSpPr>
        <p:spPr>
          <a:xfrm>
            <a:off x="2387481" y="980729"/>
            <a:ext cx="6975756" cy="646331"/>
          </a:xfrm>
          <a:prstGeom prst="rect">
            <a:avLst/>
          </a:prstGeom>
        </p:spPr>
        <p:txBody>
          <a:bodyPr wrap="none">
            <a:spAutoFit/>
          </a:bodyPr>
          <a:lstStyle/>
          <a:p>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Tree>
    <p:extLst>
      <p:ext uri="{BB962C8B-B14F-4D97-AF65-F5344CB8AC3E}">
        <p14:creationId xmlns:p14="http://schemas.microsoft.com/office/powerpoint/2010/main" val="3627868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sp>
        <p:nvSpPr>
          <p:cNvPr id="6" name="Title 1">
            <a:extLst>
              <a:ext uri="{FF2B5EF4-FFF2-40B4-BE49-F238E27FC236}">
                <a16:creationId xmlns:a16="http://schemas.microsoft.com/office/drawing/2014/main" id="{50952035-16BB-2F42-B27B-EB5212B8E8F2}"/>
              </a:ext>
            </a:extLst>
          </p:cNvPr>
          <p:cNvSpPr>
            <a:spLocks noGrp="1"/>
          </p:cNvSpPr>
          <p:nvPr>
            <p:ph type="title"/>
          </p:nvPr>
        </p:nvSpPr>
        <p:spPr>
          <a:xfrm>
            <a:off x="1981200" y="274639"/>
            <a:ext cx="8229600" cy="778885"/>
          </a:xfrm>
        </p:spPr>
        <p:txBody>
          <a:bodyPr>
            <a:normAutofit fontScale="90000"/>
          </a:bodyPr>
          <a:lstStyle/>
          <a:p>
            <a:r>
              <a:rPr lang="en-US" dirty="0" err="1">
                <a:solidFill>
                  <a:schemeClr val="accent1"/>
                </a:solidFill>
              </a:rPr>
              <a:t>SQuAD</a:t>
            </a:r>
            <a:r>
              <a:rPr lang="en-US" dirty="0">
                <a:solidFill>
                  <a:schemeClr val="accent1"/>
                </a:solidFill>
              </a:rPr>
              <a:t> (Question Answering)</a:t>
            </a:r>
          </a:p>
        </p:txBody>
      </p:sp>
      <p:sp>
        <p:nvSpPr>
          <p:cNvPr id="7" name="Rounded Rectangle 6">
            <a:extLst>
              <a:ext uri="{FF2B5EF4-FFF2-40B4-BE49-F238E27FC236}">
                <a16:creationId xmlns:a16="http://schemas.microsoft.com/office/drawing/2014/main" id="{C97BF94F-15FD-4243-8161-558B09408029}"/>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FB968B-20E6-8343-BE25-8A31166335F8}"/>
              </a:ext>
            </a:extLst>
          </p:cNvPr>
          <p:cNvSpPr/>
          <p:nvPr/>
        </p:nvSpPr>
        <p:spPr>
          <a:xfrm>
            <a:off x="1847528" y="5050051"/>
            <a:ext cx="6975756" cy="646331"/>
          </a:xfrm>
          <a:prstGeom prst="rect">
            <a:avLst/>
          </a:prstGeom>
        </p:spPr>
        <p:txBody>
          <a:bodyPr wrap="none">
            <a:spAutoFit/>
          </a:bodyPr>
          <a:lstStyle/>
          <a:p>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
        <p:nvSpPr>
          <p:cNvPr id="9" name="TextBox 8">
            <a:extLst>
              <a:ext uri="{FF2B5EF4-FFF2-40B4-BE49-F238E27FC236}">
                <a16:creationId xmlns:a16="http://schemas.microsoft.com/office/drawing/2014/main" id="{7A3AF850-D3E8-3D42-8628-AAC9ECCEED2F}"/>
              </a:ext>
            </a:extLst>
          </p:cNvPr>
          <p:cNvSpPr txBox="1"/>
          <p:nvPr/>
        </p:nvSpPr>
        <p:spPr>
          <a:xfrm>
            <a:off x="1847529" y="1053524"/>
            <a:ext cx="2304256" cy="584775"/>
          </a:xfrm>
          <a:prstGeom prst="rect">
            <a:avLst/>
          </a:prstGeom>
          <a:noFill/>
        </p:spPr>
        <p:txBody>
          <a:bodyPr wrap="square" rtlCol="0">
            <a:spAutoFit/>
          </a:bodyPr>
          <a:lstStyle/>
          <a:p>
            <a:r>
              <a:rPr lang="en-US" sz="3200" dirty="0">
                <a:solidFill>
                  <a:schemeClr val="bg1">
                    <a:lumMod val="65000"/>
                  </a:schemeClr>
                </a:solidFill>
                <a:latin typeface="Calibri" panose="020F0502020204030204" pitchFamily="34" charset="0"/>
                <a:cs typeface="Calibri" panose="020F0502020204030204" pitchFamily="34" charset="0"/>
              </a:rPr>
              <a:t>Paragraph</a:t>
            </a:r>
          </a:p>
        </p:txBody>
      </p:sp>
    </p:spTree>
    <p:extLst>
      <p:ext uri="{BB962C8B-B14F-4D97-AF65-F5344CB8AC3E}">
        <p14:creationId xmlns:p14="http://schemas.microsoft.com/office/powerpoint/2010/main" val="388649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2023/10/25   Multilingual Named Entity Recognition (NER)</a:t>
            </a:r>
          </a:p>
          <a:p>
            <a:pPr marL="0" indent="0">
              <a:buNone/>
            </a:pPr>
            <a:r>
              <a:rPr lang="en-US" sz="2800" dirty="0">
                <a:solidFill>
                  <a:schemeClr val="accent2"/>
                </a:solidFill>
              </a:rPr>
              <a:t>8   2023/11/01   Midterm Project Report</a:t>
            </a:r>
          </a:p>
          <a:p>
            <a:pPr marL="0" indent="0">
              <a:buNone/>
            </a:pPr>
            <a:r>
              <a:rPr lang="en-US" sz="2800" dirty="0"/>
              <a:t>9   2023/11/08   Text Similarity and Clustering</a:t>
            </a:r>
          </a:p>
          <a:p>
            <a:pPr marL="0" indent="0">
              <a:buNone/>
            </a:pPr>
            <a:r>
              <a:rPr lang="en-US" sz="2800" dirty="0"/>
              <a:t>10 2023/11/15   Text Summarization and Topic Models</a:t>
            </a:r>
          </a:p>
          <a:p>
            <a:pPr marL="0" indent="0">
              <a:buNone/>
            </a:pPr>
            <a:r>
              <a:rPr lang="en-US" sz="2800" dirty="0"/>
              <a:t>11 2023/11/22   Text Generation with Large Language Models (LLMs)</a:t>
            </a:r>
          </a:p>
          <a:p>
            <a:pPr marL="0" indent="0">
              <a:buNone/>
            </a:pPr>
            <a:r>
              <a:rPr lang="en-US" sz="2800" dirty="0">
                <a:solidFill>
                  <a:srgbClr val="7030A0"/>
                </a:solidFill>
              </a:rPr>
              <a:t>12 2023/11/29   Case Study on Artificial Intelligence for Text Analytics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lstStyle/>
          <a:p>
            <a:pPr marL="0" indent="0">
              <a:buNone/>
            </a:pPr>
            <a:r>
              <a:rPr lang="en-US" sz="2600" dirty="0"/>
              <a:t>In meteorology, precipitation is any product of the condensation of atmospheric water vapor that falls under </a:t>
            </a:r>
            <a:r>
              <a:rPr lang="en-US" sz="2600" u="sng" dirty="0">
                <a:solidFill>
                  <a:srgbClr val="FF0000"/>
                </a:solidFill>
              </a:rPr>
              <a:t>gravity</a:t>
            </a:r>
            <a:r>
              <a:rPr lang="en-US" sz="2600" dirty="0"/>
              <a:t>.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dirty="0">
                <a:solidFill>
                  <a:schemeClr val="accent6">
                    <a:lumMod val="75000"/>
                  </a:schemeClr>
                </a:solidFill>
              </a:rPr>
              <a:t>Q: What causes precipitation to fall?</a:t>
            </a:r>
          </a:p>
          <a:p>
            <a:pPr marL="0" indent="0">
              <a:buNone/>
            </a:pPr>
            <a:r>
              <a:rPr lang="en-US" sz="2600" dirty="0">
                <a:solidFill>
                  <a:schemeClr val="accent4"/>
                </a:solidFill>
              </a:rPr>
              <a:t>A: </a:t>
            </a:r>
            <a:r>
              <a:rPr lang="en-US" sz="2600" u="sng" dirty="0">
                <a:solidFill>
                  <a:srgbClr val="FF0000"/>
                </a:solidFill>
              </a:rPr>
              <a:t>gravity</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
        <p:nvSpPr>
          <p:cNvPr id="5" name="Rounded Rectangle 4">
            <a:extLst>
              <a:ext uri="{FF2B5EF4-FFF2-40B4-BE49-F238E27FC236}">
                <a16:creationId xmlns:a16="http://schemas.microsoft.com/office/drawing/2014/main" id="{B53427C5-2EA4-A442-A669-73685FAA3CA8}"/>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30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normAutofit lnSpcReduction="10000"/>
          </a:bodyPr>
          <a:lstStyle/>
          <a:p>
            <a:pPr marL="0" indent="0">
              <a:buNone/>
            </a:pPr>
            <a:r>
              <a:rPr lang="en-US" sz="2600" dirty="0"/>
              <a:t>In meteorology, precipitation is any product of the condensation of atmospheric water vapor that falls under gravity. The main forms of precipitation include drizzle, rain, sleet, snow, </a:t>
            </a:r>
            <a:r>
              <a:rPr lang="en-US" sz="2600" u="sng" dirty="0">
                <a:solidFill>
                  <a:srgbClr val="00B050"/>
                </a:solidFill>
              </a:rPr>
              <a:t>graupel</a:t>
            </a:r>
            <a:r>
              <a:rPr lang="en-US" sz="2600" dirty="0"/>
              <a:t>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dirty="0">
                <a:solidFill>
                  <a:schemeClr val="accent6">
                    <a:lumMod val="75000"/>
                  </a:schemeClr>
                </a:solidFill>
              </a:rPr>
              <a:t>Q: What is another main form of precipitation besides drizzle, rain, snow, sleet and hail? </a:t>
            </a:r>
          </a:p>
          <a:p>
            <a:pPr marL="0" indent="0">
              <a:buNone/>
            </a:pPr>
            <a:r>
              <a:rPr lang="en-US" sz="2600" dirty="0">
                <a:solidFill>
                  <a:schemeClr val="accent4"/>
                </a:solidFill>
              </a:rPr>
              <a:t>A: </a:t>
            </a:r>
            <a:r>
              <a:rPr lang="en-US" sz="2600" u="sng" dirty="0">
                <a:solidFill>
                  <a:srgbClr val="00B050"/>
                </a:solidFill>
              </a:rPr>
              <a:t>graupel</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sp>
        <p:nvSpPr>
          <p:cNvPr id="5" name="Rounded Rectangle 4">
            <a:extLst>
              <a:ext uri="{FF2B5EF4-FFF2-40B4-BE49-F238E27FC236}">
                <a16:creationId xmlns:a16="http://schemas.microsoft.com/office/drawing/2014/main" id="{C4BAEC11-BE33-FE4A-8B89-172B26F015C9}"/>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55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normAutofit lnSpcReduction="10000"/>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a:t>
            </a:r>
            <a:r>
              <a:rPr lang="en-US" sz="2600" u="sng" dirty="0">
                <a:solidFill>
                  <a:srgbClr val="0432FF"/>
                </a:solidFill>
              </a:rPr>
              <a:t>within a cloud</a:t>
            </a:r>
            <a:r>
              <a:rPr lang="en-US" sz="2600" dirty="0"/>
              <a:t>. Short, intense periods of rain in scattered locations are called “showers”.</a:t>
            </a:r>
          </a:p>
          <a:p>
            <a:pPr marL="0" indent="0">
              <a:buNone/>
            </a:pPr>
            <a:endParaRPr lang="en-US" sz="2600" dirty="0"/>
          </a:p>
          <a:p>
            <a:pPr marL="0" indent="0">
              <a:buNone/>
            </a:pPr>
            <a:r>
              <a:rPr lang="en-US" sz="2600" dirty="0">
                <a:solidFill>
                  <a:schemeClr val="accent6">
                    <a:lumMod val="75000"/>
                  </a:schemeClr>
                </a:solidFill>
              </a:rPr>
              <a:t>Q: Where do water droplets collide with ice crystals to form precipitation?</a:t>
            </a:r>
          </a:p>
          <a:p>
            <a:pPr marL="0" indent="0">
              <a:buNone/>
            </a:pPr>
            <a:r>
              <a:rPr lang="en-US" sz="2600" dirty="0">
                <a:solidFill>
                  <a:schemeClr val="accent4"/>
                </a:solidFill>
              </a:rPr>
              <a:t>A: </a:t>
            </a:r>
            <a:r>
              <a:rPr lang="en-US" sz="2600" u="sng" dirty="0">
                <a:solidFill>
                  <a:srgbClr val="0432FF"/>
                </a:solidFill>
              </a:rPr>
              <a:t>within a cloud</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
        <p:nvSpPr>
          <p:cNvPr id="5" name="Rounded Rectangle 4">
            <a:extLst>
              <a:ext uri="{FF2B5EF4-FFF2-40B4-BE49-F238E27FC236}">
                <a16:creationId xmlns:a16="http://schemas.microsoft.com/office/drawing/2014/main" id="{C1A5246C-A211-5F4A-BCB8-15955C7B2E2B}"/>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02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775520" y="1196752"/>
            <a:ext cx="8640960" cy="5472608"/>
          </a:xfrm>
        </p:spPr>
        <p:txBody>
          <a:bodyPr>
            <a:normAutofit fontScale="92500"/>
          </a:bodyPr>
          <a:lstStyle/>
          <a:p>
            <a:pPr marL="0" indent="0">
              <a:buNone/>
            </a:pPr>
            <a:r>
              <a:rPr lang="en-US" sz="2200" dirty="0"/>
              <a:t>In meteorology, precipitation is any product of the condensation of atmospheric water vapor that falls under </a:t>
            </a:r>
            <a:r>
              <a:rPr lang="en-US" sz="2200" u="sng" dirty="0">
                <a:solidFill>
                  <a:srgbClr val="FF0000"/>
                </a:solidFill>
              </a:rPr>
              <a:t>gravity</a:t>
            </a:r>
            <a:r>
              <a:rPr lang="en-US" sz="2200" dirty="0"/>
              <a:t>. The main forms of precipitation include drizzle, rain, sleet, snow, </a:t>
            </a:r>
            <a:r>
              <a:rPr lang="en-US" sz="2200" u="sng" dirty="0">
                <a:solidFill>
                  <a:srgbClr val="00B050"/>
                </a:solidFill>
              </a:rPr>
              <a:t>graupel</a:t>
            </a:r>
            <a:r>
              <a:rPr lang="en-US" sz="2200" dirty="0"/>
              <a:t> and hail... Precipitation forms as smaller droplets coalesce via collision with other rain drops or ice crystals </a:t>
            </a:r>
            <a:r>
              <a:rPr lang="en-US" sz="2200" u="sng" dirty="0">
                <a:solidFill>
                  <a:srgbClr val="0432FF"/>
                </a:solidFill>
              </a:rPr>
              <a:t>within a cloud</a:t>
            </a:r>
            <a:r>
              <a:rPr lang="en-US" sz="2200" dirty="0"/>
              <a:t>. Short, intense periods of rain in scattered locations are called “showers”.</a:t>
            </a:r>
          </a:p>
          <a:p>
            <a:pPr marL="0" indent="0">
              <a:buNone/>
            </a:pPr>
            <a:endParaRPr lang="en-US" sz="2200" dirty="0"/>
          </a:p>
          <a:p>
            <a:pPr marL="0" indent="0">
              <a:buNone/>
            </a:pPr>
            <a:r>
              <a:rPr lang="en-US" sz="2200" dirty="0">
                <a:solidFill>
                  <a:schemeClr val="accent6">
                    <a:lumMod val="75000"/>
                  </a:schemeClr>
                </a:solidFill>
              </a:rPr>
              <a:t>Q: What causes precipitation to fall?</a:t>
            </a:r>
          </a:p>
          <a:p>
            <a:pPr marL="0" indent="0">
              <a:buNone/>
            </a:pPr>
            <a:r>
              <a:rPr lang="en-US" sz="2200" dirty="0">
                <a:solidFill>
                  <a:schemeClr val="accent4"/>
                </a:solidFill>
              </a:rPr>
              <a:t>A: </a:t>
            </a:r>
            <a:r>
              <a:rPr lang="en-US" sz="2200" dirty="0">
                <a:solidFill>
                  <a:srgbClr val="FF0000"/>
                </a:solidFill>
              </a:rPr>
              <a:t>gravity</a:t>
            </a:r>
          </a:p>
          <a:p>
            <a:pPr marL="0" indent="0">
              <a:buNone/>
            </a:pPr>
            <a:r>
              <a:rPr lang="en-US" sz="2200" dirty="0">
                <a:solidFill>
                  <a:schemeClr val="accent6">
                    <a:lumMod val="75000"/>
                  </a:schemeClr>
                </a:solidFill>
              </a:rPr>
              <a:t>Q: What is another main form of precipitation besides drizzle, rain, snow, sleet and hail? </a:t>
            </a:r>
          </a:p>
          <a:p>
            <a:pPr marL="0" indent="0">
              <a:buNone/>
            </a:pPr>
            <a:r>
              <a:rPr lang="en-US" sz="2200" dirty="0">
                <a:solidFill>
                  <a:schemeClr val="accent4"/>
                </a:solidFill>
              </a:rPr>
              <a:t>A: </a:t>
            </a:r>
            <a:r>
              <a:rPr lang="en-US" sz="2200" u="sng" dirty="0">
                <a:solidFill>
                  <a:srgbClr val="00B050"/>
                </a:solidFill>
              </a:rPr>
              <a:t>graupel</a:t>
            </a:r>
            <a:endParaRPr lang="en-US" sz="2200" dirty="0">
              <a:solidFill>
                <a:schemeClr val="accent6">
                  <a:lumMod val="75000"/>
                </a:schemeClr>
              </a:solidFill>
            </a:endParaRPr>
          </a:p>
          <a:p>
            <a:pPr marL="0" indent="0">
              <a:buNone/>
            </a:pPr>
            <a:r>
              <a:rPr lang="en-US" sz="2200" dirty="0">
                <a:solidFill>
                  <a:schemeClr val="accent6">
                    <a:lumMod val="75000"/>
                  </a:schemeClr>
                </a:solidFill>
              </a:rPr>
              <a:t>Q: Where do water droplets collide with ice crystals to form precipitation?</a:t>
            </a:r>
          </a:p>
          <a:p>
            <a:pPr marL="0" indent="0">
              <a:buNone/>
            </a:pPr>
            <a:r>
              <a:rPr lang="en-US" sz="2200" dirty="0">
                <a:solidFill>
                  <a:schemeClr val="accent4"/>
                </a:solidFill>
              </a:rPr>
              <a:t>A: </a:t>
            </a:r>
            <a:r>
              <a:rPr lang="en-US" sz="2200" u="sng" dirty="0">
                <a:solidFill>
                  <a:srgbClr val="0432FF"/>
                </a:solidFill>
              </a:rPr>
              <a:t>within a cloud</a:t>
            </a:r>
            <a:endParaRPr lang="en-US" sz="2200" dirty="0">
              <a:solidFill>
                <a:srgbClr val="FF0000"/>
              </a:solidFill>
            </a:endParaRPr>
          </a:p>
          <a:p>
            <a:pPr marL="0" indent="0">
              <a:buNone/>
            </a:pPr>
            <a:endParaRPr lang="en-US" sz="22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5" name="Title 1">
            <a:extLst>
              <a:ext uri="{FF2B5EF4-FFF2-40B4-BE49-F238E27FC236}">
                <a16:creationId xmlns:a16="http://schemas.microsoft.com/office/drawing/2014/main" id="{E7C69BD2-4D1D-894C-A797-44A95ECF93F2}"/>
              </a:ext>
            </a:extLst>
          </p:cNvPr>
          <p:cNvSpPr>
            <a:spLocks noGrp="1"/>
          </p:cNvSpPr>
          <p:nvPr>
            <p:ph type="title"/>
          </p:nvPr>
        </p:nvSpPr>
        <p:spPr>
          <a:xfrm>
            <a:off x="1981200" y="116632"/>
            <a:ext cx="8229600" cy="864492"/>
          </a:xfrm>
        </p:spPr>
        <p:txBody>
          <a:bodyPr/>
          <a:lstStyle/>
          <a:p>
            <a:r>
              <a:rPr lang="en-US" dirty="0" err="1">
                <a:solidFill>
                  <a:schemeClr val="accent1"/>
                </a:solidFill>
              </a:rPr>
              <a:t>SQuAD</a:t>
            </a:r>
            <a:r>
              <a:rPr lang="en-US" dirty="0">
                <a:solidFill>
                  <a:schemeClr val="accent1"/>
                </a:solidFill>
              </a:rPr>
              <a:t> (Question Answering)</a:t>
            </a:r>
          </a:p>
        </p:txBody>
      </p:sp>
      <p:sp>
        <p:nvSpPr>
          <p:cNvPr id="6" name="Rounded Rectangle 5">
            <a:extLst>
              <a:ext uri="{FF2B5EF4-FFF2-40B4-BE49-F238E27FC236}">
                <a16:creationId xmlns:a16="http://schemas.microsoft.com/office/drawing/2014/main" id="{C9C4BD9C-7D9B-DB42-BFD2-15AFEA07A0ED}"/>
              </a:ext>
            </a:extLst>
          </p:cNvPr>
          <p:cNvSpPr/>
          <p:nvPr/>
        </p:nvSpPr>
        <p:spPr>
          <a:xfrm>
            <a:off x="1703512" y="1027702"/>
            <a:ext cx="8712968" cy="2071959"/>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21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B9C5D-57B3-ABCF-020A-DCBC14210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987" y="1020863"/>
            <a:ext cx="9889810" cy="5467805"/>
          </a:xfrm>
          <a:prstGeom prst="rect">
            <a:avLst/>
          </a:prstGeom>
        </p:spPr>
      </p:pic>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
        <p:nvSpPr>
          <p:cNvPr id="8" name="TextBox 7">
            <a:extLst>
              <a:ext uri="{FF2B5EF4-FFF2-40B4-BE49-F238E27FC236}">
                <a16:creationId xmlns:a16="http://schemas.microsoft.com/office/drawing/2014/main" id="{677970E7-C838-D00F-0F23-AC4A932B4E9D}"/>
              </a:ext>
            </a:extLst>
          </p:cNvPr>
          <p:cNvSpPr txBox="1"/>
          <p:nvPr/>
        </p:nvSpPr>
        <p:spPr>
          <a:xfrm>
            <a:off x="2850765" y="1494767"/>
            <a:ext cx="6096000" cy="584775"/>
          </a:xfrm>
          <a:prstGeom prst="rect">
            <a:avLst/>
          </a:prstGeom>
          <a:noFill/>
        </p:spPr>
        <p:txBody>
          <a:bodyPr wrap="square">
            <a:spAutoFit/>
          </a:bodyPr>
          <a:lstStyle/>
          <a:p>
            <a:pPr algn="ctr"/>
            <a:r>
              <a:rPr lang="en-US" sz="3200" b="1" dirty="0">
                <a:solidFill>
                  <a:srgbClr val="C00000"/>
                </a:solidFill>
              </a:rPr>
              <a:t>Question Answering</a:t>
            </a:r>
          </a:p>
        </p:txBody>
      </p:sp>
    </p:spTree>
    <p:extLst>
      <p:ext uri="{BB962C8B-B14F-4D97-AF65-F5344CB8AC3E}">
        <p14:creationId xmlns:p14="http://schemas.microsoft.com/office/powerpoint/2010/main" val="1979332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373C717E-777E-5206-E227-D4F3E8A0A51B}"/>
              </a:ext>
            </a:extLst>
          </p:cNvPr>
          <p:cNvSpPr txBox="1"/>
          <p:nvPr/>
        </p:nvSpPr>
        <p:spPr>
          <a:xfrm>
            <a:off x="435430" y="1033202"/>
            <a:ext cx="11321140" cy="4431983"/>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causes precipitation to fall?"</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947670F7-D98C-FB2E-F8BD-47E491377E5B}"/>
              </a:ext>
            </a:extLst>
          </p:cNvPr>
          <p:cNvSpPr txBox="1"/>
          <p:nvPr/>
        </p:nvSpPr>
        <p:spPr>
          <a:xfrm>
            <a:off x="534389" y="5792260"/>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gravity</a:t>
            </a:r>
            <a:endParaRPr lang="en-US" sz="2400" b="1" dirty="0">
              <a:solidFill>
                <a:srgbClr val="7030A0"/>
              </a:solidFill>
            </a:endParaRPr>
          </a:p>
        </p:txBody>
      </p:sp>
    </p:spTree>
    <p:extLst>
      <p:ext uri="{BB962C8B-B14F-4D97-AF65-F5344CB8AC3E}">
        <p14:creationId xmlns:p14="http://schemas.microsoft.com/office/powerpoint/2010/main" val="1810047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484909" y="115973"/>
            <a:ext cx="11222181" cy="1155533"/>
          </a:xfrm>
        </p:spPr>
        <p:txBody>
          <a:bodyPr>
            <a:normAutofit fontScale="90000"/>
          </a:bodyPr>
          <a:lstStyle/>
          <a:p>
            <a:r>
              <a:rPr lang="en-US" dirty="0"/>
              <a:t>Question Answering on SQuAD2.0</a:t>
            </a:r>
            <a:br>
              <a:rPr lang="en-US" dirty="0"/>
            </a:br>
            <a:r>
              <a:rPr lang="en-US" sz="2700" dirty="0" err="1"/>
              <a:t>SQuAD</a:t>
            </a:r>
            <a:r>
              <a:rPr lang="en-US" sz="2700" dirty="0"/>
              <a:t> 2.0 benchmark (Papers with Code)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7" name="TextBox 6">
            <a:extLst>
              <a:ext uri="{FF2B5EF4-FFF2-40B4-BE49-F238E27FC236}">
                <a16:creationId xmlns:a16="http://schemas.microsoft.com/office/drawing/2014/main" id="{5C38FDFB-0EAF-1612-F61A-F1F9ED0CAA23}"/>
              </a:ext>
            </a:extLst>
          </p:cNvPr>
          <p:cNvSpPr txBox="1"/>
          <p:nvPr/>
        </p:nvSpPr>
        <p:spPr>
          <a:xfrm>
            <a:off x="2702917" y="6011997"/>
            <a:ext cx="6885122" cy="369332"/>
          </a:xfrm>
          <a:prstGeom prst="rect">
            <a:avLst/>
          </a:prstGeom>
          <a:noFill/>
        </p:spPr>
        <p:txBody>
          <a:bodyPr wrap="square">
            <a:spAutoFit/>
          </a:bodyPr>
          <a:lstStyle/>
          <a:p>
            <a:pPr algn="ctr"/>
            <a:r>
              <a:rPr lang="en-US" dirty="0">
                <a:hlinkClick r:id="rId2"/>
              </a:rPr>
              <a:t>https://paperswithcode.com/sota/question-answering-on-squad20</a:t>
            </a:r>
            <a:endParaRPr lang="en-US" dirty="0"/>
          </a:p>
        </p:txBody>
      </p:sp>
      <p:pic>
        <p:nvPicPr>
          <p:cNvPr id="8" name="Picture 7">
            <a:extLst>
              <a:ext uri="{FF2B5EF4-FFF2-40B4-BE49-F238E27FC236}">
                <a16:creationId xmlns:a16="http://schemas.microsoft.com/office/drawing/2014/main" id="{24EFFE96-EF9A-14D1-58E6-8345B71FF5F5}"/>
              </a:ext>
            </a:extLst>
          </p:cNvPr>
          <p:cNvPicPr>
            <a:picLocks noChangeAspect="1"/>
          </p:cNvPicPr>
          <p:nvPr/>
        </p:nvPicPr>
        <p:blipFill>
          <a:blip r:embed="rId3"/>
          <a:stretch>
            <a:fillRect/>
          </a:stretch>
        </p:blipFill>
        <p:spPr>
          <a:xfrm>
            <a:off x="260350" y="1754742"/>
            <a:ext cx="11671300" cy="3746500"/>
          </a:xfrm>
          <a:prstGeom prst="rect">
            <a:avLst/>
          </a:prstGeom>
        </p:spPr>
      </p:pic>
    </p:spTree>
    <p:extLst>
      <p:ext uri="{BB962C8B-B14F-4D97-AF65-F5344CB8AC3E}">
        <p14:creationId xmlns:p14="http://schemas.microsoft.com/office/powerpoint/2010/main" val="867587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313040"/>
          </a:xfrm>
        </p:spPr>
        <p:txBody>
          <a:bodyPr>
            <a:normAutofit fontScale="90000"/>
          </a:bodyPr>
          <a:lstStyle/>
          <a:p>
            <a:r>
              <a:rPr lang="en-US" sz="4900" dirty="0"/>
              <a:t>Neural Image Captioning (NIC) </a:t>
            </a:r>
            <a:br>
              <a:rPr lang="en-US" sz="4900" dirty="0"/>
            </a:br>
            <a:r>
              <a:rPr lang="en-US" sz="3600" dirty="0"/>
              <a:t>image-to-text description generation</a:t>
            </a:r>
          </a:p>
        </p:txBody>
      </p:sp>
      <p:sp>
        <p:nvSpPr>
          <p:cNvPr id="5" name="TextBox 4">
            <a:extLst>
              <a:ext uri="{FF2B5EF4-FFF2-40B4-BE49-F238E27FC236}">
                <a16:creationId xmlns:a16="http://schemas.microsoft.com/office/drawing/2014/main" id="{29D3B296-4A27-2542-A81E-489419E85716}"/>
              </a:ext>
            </a:extLst>
          </p:cNvPr>
          <p:cNvSpPr txBox="1"/>
          <p:nvPr/>
        </p:nvSpPr>
        <p:spPr>
          <a:xfrm>
            <a:off x="322459" y="6457890"/>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(2022). "Neural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A9A39BA3-050C-B450-D9A6-F60565115D5A}"/>
              </a:ext>
            </a:extLst>
          </p:cNvPr>
          <p:cNvPicPr>
            <a:picLocks noChangeAspect="1"/>
          </p:cNvPicPr>
          <p:nvPr/>
        </p:nvPicPr>
        <p:blipFill>
          <a:blip r:embed="rId2"/>
          <a:stretch>
            <a:fillRect/>
          </a:stretch>
        </p:blipFill>
        <p:spPr>
          <a:xfrm>
            <a:off x="404487" y="1707445"/>
            <a:ext cx="11383025" cy="4524022"/>
          </a:xfrm>
          <a:prstGeom prst="rect">
            <a:avLst/>
          </a:prstGeom>
        </p:spPr>
      </p:pic>
    </p:spTree>
    <p:extLst>
      <p:ext uri="{BB962C8B-B14F-4D97-AF65-F5344CB8AC3E}">
        <p14:creationId xmlns:p14="http://schemas.microsoft.com/office/powerpoint/2010/main" val="55674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285100"/>
          </a:xfrm>
        </p:spPr>
        <p:txBody>
          <a:bodyPr>
            <a:normAutofit fontScale="90000"/>
          </a:bodyPr>
          <a:lstStyle/>
          <a:p>
            <a:r>
              <a:rPr lang="en-US" sz="4900" dirty="0"/>
              <a:t>Visual Question Answering</a:t>
            </a:r>
            <a:br>
              <a:rPr lang="en-US" sz="3600" dirty="0"/>
            </a:br>
            <a:r>
              <a:rPr lang="en-US" sz="3600" b="0" dirty="0"/>
              <a:t>Neural caption generation is employed to aid answer prediction</a:t>
            </a:r>
          </a:p>
        </p:txBody>
      </p:sp>
      <p:sp>
        <p:nvSpPr>
          <p:cNvPr id="5" name="TextBox 4">
            <a:extLst>
              <a:ext uri="{FF2B5EF4-FFF2-40B4-BE49-F238E27FC236}">
                <a16:creationId xmlns:a16="http://schemas.microsoft.com/office/drawing/2014/main" id="{29D3B296-4A27-2542-A81E-489419E85716}"/>
              </a:ext>
            </a:extLst>
          </p:cNvPr>
          <p:cNvSpPr txBox="1"/>
          <p:nvPr/>
        </p:nvSpPr>
        <p:spPr>
          <a:xfrm>
            <a:off x="322459" y="6457890"/>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(2022). "Neural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2BA013D1-9596-C66C-FA3E-9A229312A1C2}"/>
              </a:ext>
            </a:extLst>
          </p:cNvPr>
          <p:cNvPicPr>
            <a:picLocks noChangeAspect="1"/>
          </p:cNvPicPr>
          <p:nvPr/>
        </p:nvPicPr>
        <p:blipFill>
          <a:blip r:embed="rId2"/>
          <a:stretch>
            <a:fillRect/>
          </a:stretch>
        </p:blipFill>
        <p:spPr>
          <a:xfrm>
            <a:off x="217715" y="1771052"/>
            <a:ext cx="11756570" cy="4512204"/>
          </a:xfrm>
          <a:prstGeom prst="rect">
            <a:avLst/>
          </a:prstGeom>
        </p:spPr>
      </p:pic>
    </p:spTree>
    <p:extLst>
      <p:ext uri="{BB962C8B-B14F-4D97-AF65-F5344CB8AC3E}">
        <p14:creationId xmlns:p14="http://schemas.microsoft.com/office/powerpoint/2010/main" val="1674568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755245"/>
          </a:xfrm>
        </p:spPr>
        <p:txBody>
          <a:bodyPr>
            <a:normAutofit/>
          </a:bodyPr>
          <a:lstStyle/>
          <a:p>
            <a:r>
              <a:rPr lang="en-US" sz="4000" dirty="0"/>
              <a:t>Pipeline of Instruction Tuning LLMs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97262"/>
            <a:ext cx="10995002" cy="215444"/>
          </a:xfrm>
          <a:prstGeom prst="rect">
            <a:avLst/>
          </a:prstGeom>
          <a:noFill/>
        </p:spPr>
        <p:txBody>
          <a:bodyPr wrap="square">
            <a:spAutoFit/>
          </a:bodyPr>
          <a:lstStyle/>
          <a:p>
            <a:pPr algn="ctr"/>
            <a:r>
              <a:rPr lang="en-US" sz="800" dirty="0">
                <a:solidFill>
                  <a:schemeClr val="bg1">
                    <a:lumMod val="75000"/>
                  </a:schemeClr>
                </a:solidFill>
              </a:rPr>
              <a:t>Source: Wang, </a:t>
            </a:r>
            <a:r>
              <a:rPr lang="en-US" sz="800" dirty="0" err="1">
                <a:solidFill>
                  <a:schemeClr val="bg1">
                    <a:lumMod val="75000"/>
                  </a:schemeClr>
                </a:solidFill>
              </a:rPr>
              <a:t>Yidong</a:t>
            </a:r>
            <a:r>
              <a:rPr lang="en-US" sz="800" dirty="0">
                <a:solidFill>
                  <a:schemeClr val="bg1">
                    <a:lumMod val="75000"/>
                  </a:schemeClr>
                </a:solidFill>
              </a:rPr>
              <a:t>, </a:t>
            </a:r>
            <a:r>
              <a:rPr lang="en-US" sz="800" dirty="0" err="1">
                <a:solidFill>
                  <a:schemeClr val="bg1">
                    <a:lumMod val="75000"/>
                  </a:schemeClr>
                </a:solidFill>
              </a:rPr>
              <a:t>Zhuohao</a:t>
            </a:r>
            <a:r>
              <a:rPr lang="en-US" sz="800" dirty="0">
                <a:solidFill>
                  <a:schemeClr val="bg1">
                    <a:lumMod val="75000"/>
                  </a:schemeClr>
                </a:solidFill>
              </a:rPr>
              <a:t> Yu, </a:t>
            </a:r>
            <a:r>
              <a:rPr lang="en-US" sz="800" dirty="0" err="1">
                <a:solidFill>
                  <a:schemeClr val="bg1">
                    <a:lumMod val="75000"/>
                  </a:schemeClr>
                </a:solidFill>
              </a:rPr>
              <a:t>Zhengran</a:t>
            </a:r>
            <a:r>
              <a:rPr lang="en-US" sz="800" dirty="0">
                <a:solidFill>
                  <a:schemeClr val="bg1">
                    <a:lumMod val="75000"/>
                  </a:schemeClr>
                </a:solidFill>
              </a:rPr>
              <a:t> Zeng, Linyi Yang, </a:t>
            </a:r>
            <a:r>
              <a:rPr lang="en-US" sz="800" dirty="0" err="1">
                <a:solidFill>
                  <a:schemeClr val="bg1">
                    <a:lumMod val="75000"/>
                  </a:schemeClr>
                </a:solidFill>
              </a:rPr>
              <a:t>Cunxiang</a:t>
            </a:r>
            <a:r>
              <a:rPr lang="en-US" sz="800" dirty="0">
                <a:solidFill>
                  <a:schemeClr val="bg1">
                    <a:lumMod val="75000"/>
                  </a:schemeClr>
                </a:solidFill>
              </a:rPr>
              <a:t> Wang, Hao Chen, </a:t>
            </a:r>
            <a:r>
              <a:rPr lang="en-US" sz="800" dirty="0" err="1">
                <a:solidFill>
                  <a:schemeClr val="bg1">
                    <a:lumMod val="75000"/>
                  </a:schemeClr>
                </a:solidFill>
              </a:rPr>
              <a:t>Chaoya</a:t>
            </a:r>
            <a:r>
              <a:rPr lang="en-US" sz="800" dirty="0">
                <a:solidFill>
                  <a:schemeClr val="bg1">
                    <a:lumMod val="75000"/>
                  </a:schemeClr>
                </a:solidFill>
              </a:rPr>
              <a:t> Jiang et al. "</a:t>
            </a:r>
            <a:r>
              <a:rPr lang="en-US" sz="800" dirty="0" err="1">
                <a:solidFill>
                  <a:schemeClr val="bg1">
                    <a:lumMod val="75000"/>
                  </a:schemeClr>
                </a:solidFill>
              </a:rPr>
              <a:t>PandaLM</a:t>
            </a:r>
            <a:r>
              <a:rPr lang="en-US" sz="800" dirty="0">
                <a:solidFill>
                  <a:schemeClr val="bg1">
                    <a:lumMod val="75000"/>
                  </a:schemeClr>
                </a:solidFill>
              </a:rPr>
              <a:t>: An Automatic Evaluation Benchmark for LLM Instruction Tuning Optimization." </a:t>
            </a:r>
            <a:r>
              <a:rPr lang="en-US" sz="800" dirty="0" err="1">
                <a:solidFill>
                  <a:schemeClr val="bg1">
                    <a:lumMod val="75000"/>
                  </a:schemeClr>
                </a:solidFill>
              </a:rPr>
              <a:t>arXiv</a:t>
            </a:r>
            <a:r>
              <a:rPr lang="en-US" sz="800" dirty="0">
                <a:solidFill>
                  <a:schemeClr val="bg1">
                    <a:lumMod val="75000"/>
                  </a:schemeClr>
                </a:solidFill>
              </a:rPr>
              <a:t> preprint arXiv:2306.05087 (2023).</a:t>
            </a:r>
          </a:p>
        </p:txBody>
      </p:sp>
      <p:pic>
        <p:nvPicPr>
          <p:cNvPr id="3" name="Picture 2">
            <a:extLst>
              <a:ext uri="{FF2B5EF4-FFF2-40B4-BE49-F238E27FC236}">
                <a16:creationId xmlns:a16="http://schemas.microsoft.com/office/drawing/2014/main" id="{6BCAB66B-9AF5-7EE6-F797-B5E7C0ABD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9473" y="811346"/>
            <a:ext cx="9015241" cy="5750898"/>
          </a:xfrm>
          <a:prstGeom prst="rect">
            <a:avLst/>
          </a:prstGeom>
        </p:spPr>
      </p:pic>
    </p:spTree>
    <p:extLst>
      <p:ext uri="{BB962C8B-B14F-4D97-AF65-F5344CB8AC3E}">
        <p14:creationId xmlns:p14="http://schemas.microsoft.com/office/powerpoint/2010/main" val="417574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rgbClr val="C00000"/>
                </a:solidFill>
              </a:rPr>
              <a:t>13   2023/12/06   Question Answering and Dialogue Systems</a:t>
            </a:r>
          </a:p>
          <a:p>
            <a:pPr marL="0" indent="0">
              <a:buNone/>
            </a:pPr>
            <a:r>
              <a:rPr lang="en-US" sz="2800" dirty="0"/>
              <a:t>14   2023/12/13   Deep Learning, Generative AI, Transfer Learning, </a:t>
            </a:r>
            <a:br>
              <a:rPr lang="en-US" sz="2800" dirty="0"/>
            </a:br>
            <a:r>
              <a:rPr lang="en-US" sz="2800" dirty="0"/>
              <a:t>                                Zero-Shot, and Few-Shot Learning for Text Analytics</a:t>
            </a:r>
          </a:p>
          <a:p>
            <a:pPr marL="0" indent="0">
              <a:buNone/>
            </a:pPr>
            <a:r>
              <a:rPr lang="en-US" sz="2800" dirty="0">
                <a:solidFill>
                  <a:schemeClr val="accent2"/>
                </a:solidFill>
              </a:rPr>
              <a:t>15   2023/12/20   Final Project Report I</a:t>
            </a:r>
          </a:p>
          <a:p>
            <a:pPr marL="0" indent="0">
              <a:buNone/>
            </a:pPr>
            <a:r>
              <a:rPr lang="en-US" sz="2800" dirty="0">
                <a:solidFill>
                  <a:schemeClr val="accent2"/>
                </a:solidFill>
              </a:rPr>
              <a:t>16   2023/12/27   Final Project Report II</a:t>
            </a:r>
          </a:p>
          <a:p>
            <a:pPr marL="0" indent="0">
              <a:buNone/>
            </a:pPr>
            <a:r>
              <a:rPr lang="en-US" sz="2800" dirty="0">
                <a:solidFill>
                  <a:schemeClr val="bg1">
                    <a:lumMod val="50000"/>
                  </a:schemeClr>
                </a:solidFill>
              </a:rPr>
              <a:t>1</a:t>
            </a:r>
            <a:r>
              <a:rPr lang="en-US" altLang="zh-TW" sz="2800" dirty="0">
                <a:solidFill>
                  <a:schemeClr val="bg1">
                    <a:lumMod val="50000"/>
                  </a:schemeClr>
                </a:solidFill>
              </a:rPr>
              <a:t>7</a:t>
            </a:r>
            <a:r>
              <a:rPr lang="en-US" sz="2800" dirty="0">
                <a:solidFill>
                  <a:schemeClr val="bg1">
                    <a:lumMod val="50000"/>
                  </a:schemeClr>
                </a:solidFill>
              </a:rPr>
              <a:t>   2024/01/03   Self-learning</a:t>
            </a:r>
          </a:p>
          <a:p>
            <a:pPr marL="0" indent="0">
              <a:buNone/>
            </a:pPr>
            <a:r>
              <a:rPr lang="en-US" sz="2800" dirty="0">
                <a:solidFill>
                  <a:schemeClr val="bg1">
                    <a:lumMod val="50000"/>
                  </a:schemeClr>
                </a:solidFill>
              </a:rPr>
              <a:t>1</a:t>
            </a:r>
            <a:r>
              <a:rPr lang="en-US" altLang="zh-TW" sz="2800" dirty="0">
                <a:solidFill>
                  <a:schemeClr val="bg1">
                    <a:lumMod val="50000"/>
                  </a:schemeClr>
                </a:solidFill>
              </a:rPr>
              <a:t>8</a:t>
            </a:r>
            <a:r>
              <a:rPr lang="en-US" sz="2800" dirty="0">
                <a:solidFill>
                  <a:schemeClr val="bg1">
                    <a:lumMod val="50000"/>
                  </a:schemeClr>
                </a:solidFill>
              </a:rPr>
              <a:t>   2024/01/10   Self-learning</a:t>
            </a:r>
          </a:p>
          <a:p>
            <a:pPr marL="0" indent="0">
              <a:buNone/>
            </a:pPr>
            <a:endParaRPr lang="en-US" sz="2800" dirty="0">
              <a:solidFill>
                <a:schemeClr val="accent2"/>
              </a:solidFill>
            </a:endParaRP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563654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1475024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Pre-train, </a:t>
            </a:r>
            <a:br>
              <a:rPr lang="en-US" altLang="zh-TW" sz="8000" dirty="0">
                <a:solidFill>
                  <a:srgbClr val="C00000"/>
                </a:solidFill>
              </a:rPr>
            </a:br>
            <a:r>
              <a:rPr lang="en-US" altLang="zh-TW" sz="8000" dirty="0">
                <a:solidFill>
                  <a:srgbClr val="C00000"/>
                </a:solidFill>
              </a:rPr>
              <a:t>Prompt, and Predict: </a:t>
            </a:r>
            <a:br>
              <a:rPr lang="en-US" altLang="zh-TW" sz="8000" dirty="0">
                <a:solidFill>
                  <a:srgbClr val="C00000"/>
                </a:solidFill>
              </a:rPr>
            </a:br>
            <a:r>
              <a:rPr lang="en-US" altLang="zh-TW" sz="8000" dirty="0">
                <a:solidFill>
                  <a:srgbClr val="C00000"/>
                </a:solidFill>
              </a:rPr>
              <a:t>Prompting Methods </a:t>
            </a:r>
            <a:br>
              <a:rPr lang="en-US" altLang="zh-TW" sz="8000" dirty="0">
                <a:solidFill>
                  <a:srgbClr val="C00000"/>
                </a:solidFill>
              </a:rPr>
            </a:br>
            <a:r>
              <a:rPr lang="en-US" altLang="zh-TW" sz="6000" dirty="0">
                <a:solidFill>
                  <a:srgbClr val="C00000"/>
                </a:solidFill>
              </a:rPr>
              <a:t>in Natural Language Processing</a:t>
            </a:r>
            <a:br>
              <a:rPr lang="en-US" altLang="zh-TW" sz="6000" dirty="0">
                <a:solidFill>
                  <a:srgbClr val="C00000"/>
                </a:solidFill>
              </a:rPr>
            </a:br>
            <a:r>
              <a:rPr lang="en-US" altLang="zh-TW" sz="6000" dirty="0">
                <a:solidFill>
                  <a:srgbClr val="C00000"/>
                </a:solidFill>
              </a:rPr>
              <a:t>(LLMs)</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42</a:t>
            </a:fld>
            <a:endParaRPr lang="zh-TW" altLang="en-US"/>
          </a:p>
        </p:txBody>
      </p:sp>
      <p:sp>
        <p:nvSpPr>
          <p:cNvPr id="3" name="TextBox 2">
            <a:extLst>
              <a:ext uri="{FF2B5EF4-FFF2-40B4-BE49-F238E27FC236}">
                <a16:creationId xmlns:a16="http://schemas.microsoft.com/office/drawing/2014/main" id="{5EC1C84E-F8B6-6FC4-9515-FD351AF95391}"/>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5933343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1423009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27470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3875755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262353" y="78343"/>
            <a:ext cx="11769212" cy="691153"/>
          </a:xfrm>
        </p:spPr>
        <p:txBody>
          <a:bodyPr>
            <a:noAutofit/>
          </a:bodyPr>
          <a:lstStyle/>
          <a:p>
            <a:r>
              <a:rPr lang="en-US" sz="3600" dirty="0"/>
              <a:t>Examples of Input, Template, and Answer for Different Tasks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7C2BD6D9-BFB0-EC49-5C40-68A8FDD31642}"/>
              </a:ext>
            </a:extLst>
          </p:cNvPr>
          <p:cNvPicPr>
            <a:picLocks noGrp="1" noChangeAspect="1"/>
          </p:cNvPicPr>
          <p:nvPr>
            <p:ph idx="1"/>
          </p:nvPr>
        </p:nvPicPr>
        <p:blipFill>
          <a:blip r:embed="rId2"/>
          <a:stretch>
            <a:fillRect/>
          </a:stretch>
        </p:blipFill>
        <p:spPr>
          <a:xfrm>
            <a:off x="1547528" y="768796"/>
            <a:ext cx="9198863" cy="5832799"/>
          </a:xfrm>
        </p:spPr>
      </p:pic>
    </p:spTree>
    <p:extLst>
      <p:ext uri="{BB962C8B-B14F-4D97-AF65-F5344CB8AC3E}">
        <p14:creationId xmlns:p14="http://schemas.microsoft.com/office/powerpoint/2010/main" val="1664735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403795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421588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GPT Prompt Engineering for </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lstStyle/>
          <a:p>
            <a:r>
              <a:rPr lang="en-US" dirty="0"/>
              <a:t>Find the answer to the question from the given context. </a:t>
            </a:r>
          </a:p>
          <a:p>
            <a:r>
              <a:rPr lang="en-US" dirty="0"/>
              <a:t>When the question cannot be answered with the given context, say "unanswerable". </a:t>
            </a:r>
          </a:p>
          <a:p>
            <a:r>
              <a:rPr lang="en-US" dirty="0"/>
              <a:t>Just say the answer without repeating the question.</a:t>
            </a:r>
          </a:p>
          <a:p>
            <a:r>
              <a:rPr lang="en-US" dirty="0"/>
              <a:t>Context: {context}</a:t>
            </a:r>
          </a:p>
          <a:p>
            <a:r>
              <a:rPr lang="en-US" dirty="0"/>
              <a:t>Question:{question}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49</a:t>
            </a:fld>
            <a:endParaRPr lang="en-US"/>
          </a:p>
        </p:txBody>
      </p:sp>
    </p:spTree>
    <p:extLst>
      <p:ext uri="{BB962C8B-B14F-4D97-AF65-F5344CB8AC3E}">
        <p14:creationId xmlns:p14="http://schemas.microsoft.com/office/powerpoint/2010/main" val="315329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867905" y="274639"/>
            <a:ext cx="10291892" cy="6034087"/>
          </a:xfrm>
        </p:spPr>
        <p:txBody>
          <a:bodyPr>
            <a:normAutofit/>
          </a:bodyPr>
          <a:lstStyle/>
          <a:p>
            <a:r>
              <a:rPr lang="en-US" altLang="zh-TW" sz="8000" dirty="0">
                <a:solidFill>
                  <a:srgbClr val="C00000"/>
                </a:solidFill>
                <a:latin typeface="Calibri" charset="0"/>
                <a:ea typeface="標楷體" charset="-120"/>
              </a:rPr>
              <a:t>Question Answering </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and </a:t>
            </a:r>
            <a:br>
              <a:rPr lang="en-US" altLang="zh-TW" sz="8000" dirty="0">
                <a:solidFill>
                  <a:srgbClr val="C00000"/>
                </a:solidFill>
                <a:latin typeface="Calibri" charset="0"/>
                <a:ea typeface="標楷體" charset="-120"/>
              </a:rPr>
            </a:br>
            <a:r>
              <a:rPr lang="en-US" altLang="zh-TW" sz="8000" dirty="0">
                <a:solidFill>
                  <a:srgbClr val="C00000"/>
                </a:solidFill>
                <a:latin typeface="Calibri" charset="0"/>
                <a:ea typeface="標楷體" charset="-120"/>
              </a:rPr>
              <a:t>Dialogue Systems</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288096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Prompts and QA Inference For FLAN T5</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normAutofit/>
          </a:bodyPr>
          <a:lstStyle/>
          <a:p>
            <a:r>
              <a:rPr lang="en-US" dirty="0"/>
              <a:t>Prompts and QA Inference For FLAN T5, we follow [41] and use the following prompt:</a:t>
            </a:r>
          </a:p>
          <a:p>
            <a:r>
              <a:rPr lang="en-US" dirty="0"/>
              <a:t>Context: {context}\</a:t>
            </a:r>
            <a:r>
              <a:rPr lang="en-US" dirty="0" err="1"/>
              <a:t>nQuestion</a:t>
            </a:r>
            <a:r>
              <a:rPr lang="en-US" dirty="0"/>
              <a:t>: {question}\</a:t>
            </a:r>
            <a:r>
              <a:rPr lang="en-US" dirty="0" err="1"/>
              <a:t>nAnswer</a:t>
            </a:r>
            <a:r>
              <a:rPr lang="en-US" dirty="0"/>
              <a:t>:</a:t>
            </a:r>
          </a:p>
          <a:p>
            <a:endParaRPr lang="en-US" dirty="0"/>
          </a:p>
          <a:p>
            <a:r>
              <a:rPr lang="en-US" dirty="0"/>
              <a:t>Context: {context}</a:t>
            </a:r>
          </a:p>
          <a:p>
            <a:r>
              <a:rPr lang="en-US" dirty="0"/>
              <a:t>Question: {question}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50</a:t>
            </a:fld>
            <a:endParaRPr lang="en-US"/>
          </a:p>
        </p:txBody>
      </p:sp>
    </p:spTree>
    <p:extLst>
      <p:ext uri="{BB962C8B-B14F-4D97-AF65-F5344CB8AC3E}">
        <p14:creationId xmlns:p14="http://schemas.microsoft.com/office/powerpoint/2010/main" val="221344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0C92-3729-8DE3-398B-6DBD314ADC64}"/>
              </a:ext>
            </a:extLst>
          </p:cNvPr>
          <p:cNvSpPr>
            <a:spLocks noGrp="1"/>
          </p:cNvSpPr>
          <p:nvPr>
            <p:ph type="title"/>
          </p:nvPr>
        </p:nvSpPr>
        <p:spPr>
          <a:xfrm>
            <a:off x="534389" y="135104"/>
            <a:ext cx="11222181" cy="946935"/>
          </a:xfrm>
        </p:spPr>
        <p:txBody>
          <a:bodyPr>
            <a:normAutofit/>
          </a:bodyPr>
          <a:lstStyle/>
          <a:p>
            <a:r>
              <a:rPr lang="en-US" dirty="0"/>
              <a:t>Prompt Engineering</a:t>
            </a:r>
          </a:p>
        </p:txBody>
      </p:sp>
      <p:sp>
        <p:nvSpPr>
          <p:cNvPr id="3" name="Content Placeholder 2">
            <a:extLst>
              <a:ext uri="{FF2B5EF4-FFF2-40B4-BE49-F238E27FC236}">
                <a16:creationId xmlns:a16="http://schemas.microsoft.com/office/drawing/2014/main" id="{92555C49-1333-0949-1B2D-5911F1FCCBDC}"/>
              </a:ext>
            </a:extLst>
          </p:cNvPr>
          <p:cNvSpPr>
            <a:spLocks noGrp="1"/>
          </p:cNvSpPr>
          <p:nvPr>
            <p:ph idx="1"/>
          </p:nvPr>
        </p:nvSpPr>
        <p:spPr>
          <a:xfrm>
            <a:off x="534389" y="1203960"/>
            <a:ext cx="11222181" cy="5149340"/>
          </a:xfrm>
        </p:spPr>
        <p:txBody>
          <a:bodyPr>
            <a:normAutofit fontScale="85000" lnSpcReduction="20000"/>
          </a:bodyPr>
          <a:lstStyle/>
          <a:p>
            <a:r>
              <a:rPr lang="en-US" dirty="0"/>
              <a:t>Prompts For FLAN models</a:t>
            </a:r>
          </a:p>
          <a:p>
            <a:pPr lvl="1"/>
            <a:r>
              <a:rPr lang="en-US" b="0" i="0" dirty="0" err="1">
                <a:solidFill>
                  <a:srgbClr val="222222"/>
                </a:solidFill>
                <a:effectLst/>
                <a:latin typeface="Arial" panose="020B0604020202020204" pitchFamily="34" charset="0"/>
              </a:rPr>
              <a:t>Longpre</a:t>
            </a:r>
            <a:r>
              <a:rPr lang="en-US" b="0" i="0" dirty="0">
                <a:solidFill>
                  <a:srgbClr val="222222"/>
                </a:solidFill>
                <a:effectLst/>
                <a:latin typeface="Arial" panose="020B0604020202020204" pitchFamily="34" charset="0"/>
              </a:rPr>
              <a:t>, S., Hou, L., Vu, T., </a:t>
            </a:r>
            <a:r>
              <a:rPr lang="en-US" b="0" i="0" dirty="0" err="1">
                <a:solidFill>
                  <a:srgbClr val="222222"/>
                </a:solidFill>
                <a:effectLst/>
                <a:latin typeface="Arial" panose="020B0604020202020204" pitchFamily="34" charset="0"/>
              </a:rPr>
              <a:t>Webson</a:t>
            </a:r>
            <a:r>
              <a:rPr lang="en-US" b="0" i="0" dirty="0">
                <a:solidFill>
                  <a:srgbClr val="222222"/>
                </a:solidFill>
                <a:effectLst/>
                <a:latin typeface="Arial" panose="020B0604020202020204" pitchFamily="34" charset="0"/>
              </a:rPr>
              <a:t>, A., Chung, H. W., Tay, Y., ... &amp; Roberts, A. (2023). The flan collection: Designing data and methods for effective instruction tuning.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arXiv:2301.13688</a:t>
            </a:r>
            <a:r>
              <a:rPr lang="en-US" b="0" i="0" dirty="0">
                <a:solidFill>
                  <a:srgbClr val="222222"/>
                </a:solidFill>
                <a:effectLst/>
                <a:latin typeface="Arial" panose="020B0604020202020204" pitchFamily="34" charset="0"/>
              </a:rPr>
              <a:t>.</a:t>
            </a:r>
            <a:endParaRPr lang="en-US" dirty="0"/>
          </a:p>
          <a:p>
            <a:r>
              <a:rPr lang="en-US" dirty="0"/>
              <a:t>MNLI, NLI-FEVER, </a:t>
            </a:r>
            <a:r>
              <a:rPr lang="en-US" dirty="0" err="1"/>
              <a:t>VitaminC</a:t>
            </a:r>
            <a:r>
              <a:rPr lang="en-US" dirty="0"/>
              <a:t>:</a:t>
            </a:r>
          </a:p>
          <a:p>
            <a:pPr lvl="1"/>
            <a:r>
              <a:rPr lang="en-US" dirty="0"/>
              <a:t>"Premise: {premise}\n\</a:t>
            </a:r>
            <a:r>
              <a:rPr lang="en-US" dirty="0" err="1"/>
              <a:t>nHypothesis</a:t>
            </a:r>
            <a:r>
              <a:rPr lang="en-US" dirty="0"/>
              <a:t>: {hypothesis}\n\</a:t>
            </a:r>
            <a:r>
              <a:rPr lang="en-US" dirty="0" err="1"/>
              <a:t>nDoes</a:t>
            </a:r>
            <a:r>
              <a:rPr lang="en-US" dirty="0"/>
              <a:t> the premise entail the hypothesis?\n\</a:t>
            </a:r>
            <a:r>
              <a:rPr lang="en-US" dirty="0" err="1"/>
              <a:t>nA</a:t>
            </a:r>
            <a:r>
              <a:rPr lang="en-US" dirty="0"/>
              <a:t> yes\</a:t>
            </a:r>
            <a:r>
              <a:rPr lang="en-US" dirty="0" err="1"/>
              <a:t>nB</a:t>
            </a:r>
            <a:r>
              <a:rPr lang="en-US" dirty="0"/>
              <a:t> it is not possible to tell\</a:t>
            </a:r>
            <a:r>
              <a:rPr lang="en-US" dirty="0" err="1"/>
              <a:t>nC</a:t>
            </a:r>
            <a:r>
              <a:rPr lang="en-US" dirty="0"/>
              <a:t> no"</a:t>
            </a:r>
          </a:p>
          <a:p>
            <a:r>
              <a:rPr lang="en-US" dirty="0"/>
              <a:t>ANLI:</a:t>
            </a:r>
          </a:p>
          <a:p>
            <a:pPr lvl="1"/>
            <a:r>
              <a:rPr lang="en-US" dirty="0"/>
              <a:t>"{context}\n\</a:t>
            </a:r>
            <a:r>
              <a:rPr lang="en-US" dirty="0" err="1"/>
              <a:t>nBased</a:t>
            </a:r>
            <a:r>
              <a:rPr lang="en-US" dirty="0"/>
              <a:t> on the paragraph above can we conclude that\"{hypothesis}\"?\n\</a:t>
            </a:r>
            <a:r>
              <a:rPr lang="en-US" dirty="0" err="1"/>
              <a:t>nA</a:t>
            </a:r>
            <a:r>
              <a:rPr lang="en-US" dirty="0"/>
              <a:t> Yes\</a:t>
            </a:r>
            <a:r>
              <a:rPr lang="en-US" dirty="0" err="1"/>
              <a:t>nB</a:t>
            </a:r>
            <a:r>
              <a:rPr lang="en-US" dirty="0"/>
              <a:t> It’s impossible to say\</a:t>
            </a:r>
            <a:r>
              <a:rPr lang="en-US" dirty="0" err="1"/>
              <a:t>nC</a:t>
            </a:r>
            <a:r>
              <a:rPr lang="en-US" dirty="0"/>
              <a:t> No"</a:t>
            </a:r>
          </a:p>
          <a:p>
            <a:r>
              <a:rPr lang="en-US" dirty="0"/>
              <a:t>SNLI:</a:t>
            </a:r>
          </a:p>
          <a:p>
            <a:pPr lvl="1"/>
            <a:r>
              <a:rPr lang="en-US" dirty="0"/>
              <a:t>"If \"{premise}\", does this mean that \"{hypothesis}\"?\n\</a:t>
            </a:r>
            <a:r>
              <a:rPr lang="en-US" dirty="0" err="1"/>
              <a:t>nA</a:t>
            </a:r>
            <a:r>
              <a:rPr lang="en-US" dirty="0"/>
              <a:t> yes\</a:t>
            </a:r>
            <a:r>
              <a:rPr lang="en-US" dirty="0" err="1"/>
              <a:t>nB</a:t>
            </a:r>
            <a:r>
              <a:rPr lang="en-US" dirty="0"/>
              <a:t> it is not possible to tell\</a:t>
            </a:r>
            <a:r>
              <a:rPr lang="en-US" dirty="0" err="1"/>
              <a:t>nC</a:t>
            </a:r>
            <a:r>
              <a:rPr lang="en-US" dirty="0"/>
              <a:t> no"</a:t>
            </a:r>
          </a:p>
        </p:txBody>
      </p:sp>
      <p:sp>
        <p:nvSpPr>
          <p:cNvPr id="4" name="Slide Number Placeholder 3">
            <a:extLst>
              <a:ext uri="{FF2B5EF4-FFF2-40B4-BE49-F238E27FC236}">
                <a16:creationId xmlns:a16="http://schemas.microsoft.com/office/drawing/2014/main" id="{BE5FFE96-F42F-180E-60E3-11FA2D377E66}"/>
              </a:ext>
            </a:extLst>
          </p:cNvPr>
          <p:cNvSpPr>
            <a:spLocks noGrp="1"/>
          </p:cNvSpPr>
          <p:nvPr>
            <p:ph type="sldNum" sz="quarter" idx="12"/>
          </p:nvPr>
        </p:nvSpPr>
        <p:spPr/>
        <p:txBody>
          <a:bodyPr/>
          <a:lstStyle/>
          <a:p>
            <a:fld id="{5D6FF71F-CF6A-4C46-8F9B-61D49EEA70E3}" type="slidenum">
              <a:rPr lang="en-US" smtClean="0"/>
              <a:t>51</a:t>
            </a:fld>
            <a:endParaRPr lang="en-US"/>
          </a:p>
        </p:txBody>
      </p:sp>
    </p:spTree>
    <p:extLst>
      <p:ext uri="{BB962C8B-B14F-4D97-AF65-F5344CB8AC3E}">
        <p14:creationId xmlns:p14="http://schemas.microsoft.com/office/powerpoint/2010/main" val="549386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altLang="zh-TW" sz="12000" dirty="0">
                <a:solidFill>
                  <a:srgbClr val="C00000"/>
                </a:solidFill>
              </a:rPr>
              <a:t>Dialogue Systems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52</a:t>
            </a:fld>
            <a:endParaRPr lang="zh-TW" altLang="en-US"/>
          </a:p>
        </p:txBody>
      </p:sp>
    </p:spTree>
    <p:extLst>
      <p:ext uri="{BB962C8B-B14F-4D97-AF65-F5344CB8AC3E}">
        <p14:creationId xmlns:p14="http://schemas.microsoft.com/office/powerpoint/2010/main" val="139189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7232-92B1-6772-9DAB-AFE92021ED46}"/>
              </a:ext>
            </a:extLst>
          </p:cNvPr>
          <p:cNvSpPr>
            <a:spLocks noGrp="1"/>
          </p:cNvSpPr>
          <p:nvPr>
            <p:ph type="title"/>
          </p:nvPr>
        </p:nvSpPr>
        <p:spPr>
          <a:xfrm>
            <a:off x="534389" y="135104"/>
            <a:ext cx="11222181" cy="6427140"/>
          </a:xfrm>
        </p:spPr>
        <p:txBody>
          <a:bodyPr>
            <a:normAutofit fontScale="90000"/>
          </a:bodyPr>
          <a:lstStyle/>
          <a:p>
            <a:r>
              <a:rPr lang="en-US" sz="7200" dirty="0">
                <a:solidFill>
                  <a:srgbClr val="C00000"/>
                </a:solidFill>
              </a:rPr>
              <a:t>Fine-tuning LLM for </a:t>
            </a:r>
            <a:br>
              <a:rPr lang="en-US" sz="7200" dirty="0">
                <a:solidFill>
                  <a:srgbClr val="C00000"/>
                </a:solidFill>
              </a:rPr>
            </a:br>
            <a:r>
              <a:rPr lang="en-US" sz="7200" dirty="0">
                <a:solidFill>
                  <a:srgbClr val="C00000"/>
                </a:solidFill>
              </a:rPr>
              <a:t>Dialogue System</a:t>
            </a:r>
            <a:br>
              <a:rPr lang="en-US" dirty="0"/>
            </a:br>
            <a:br>
              <a:rPr lang="en-US" sz="6000" dirty="0"/>
            </a:br>
            <a:r>
              <a:rPr lang="en-US" altLang="zh-TW" sz="6000" dirty="0">
                <a:solidFill>
                  <a:srgbClr val="C00000"/>
                </a:solidFill>
              </a:rPr>
              <a:t>Reinforcement Learning from </a:t>
            </a:r>
            <a:br>
              <a:rPr lang="en-US" altLang="zh-TW" sz="6000" dirty="0">
                <a:solidFill>
                  <a:srgbClr val="C00000"/>
                </a:solidFill>
              </a:rPr>
            </a:br>
            <a:r>
              <a:rPr lang="en-US" altLang="zh-TW" sz="6000" dirty="0">
                <a:solidFill>
                  <a:srgbClr val="C00000"/>
                </a:solidFill>
              </a:rPr>
              <a:t>Human Feedback (RLHF)</a:t>
            </a:r>
            <a:br>
              <a:rPr lang="en-US" sz="6000" dirty="0"/>
            </a:br>
            <a:br>
              <a:rPr lang="en-US" sz="6000" dirty="0"/>
            </a:br>
            <a:r>
              <a:rPr lang="en-US" dirty="0" err="1"/>
              <a:t>ChatGPT</a:t>
            </a:r>
            <a:r>
              <a:rPr lang="en-US" dirty="0"/>
              <a:t>: </a:t>
            </a:r>
            <a:br>
              <a:rPr lang="en-US" dirty="0"/>
            </a:br>
            <a:r>
              <a:rPr lang="en-US" dirty="0"/>
              <a:t>Optimizing Language Models for Dialogue</a:t>
            </a:r>
          </a:p>
        </p:txBody>
      </p:sp>
      <p:sp>
        <p:nvSpPr>
          <p:cNvPr id="4" name="Slide Number Placeholder 3">
            <a:extLst>
              <a:ext uri="{FF2B5EF4-FFF2-40B4-BE49-F238E27FC236}">
                <a16:creationId xmlns:a16="http://schemas.microsoft.com/office/drawing/2014/main" id="{5FEED272-1ED8-DB61-A76C-892F2128065E}"/>
              </a:ext>
            </a:extLst>
          </p:cNvPr>
          <p:cNvSpPr>
            <a:spLocks noGrp="1"/>
          </p:cNvSpPr>
          <p:nvPr>
            <p:ph type="sldNum" sz="quarter" idx="12"/>
          </p:nvPr>
        </p:nvSpPr>
        <p:spPr/>
        <p:txBody>
          <a:bodyPr/>
          <a:lstStyle/>
          <a:p>
            <a:fld id="{5D6FF71F-CF6A-4C46-8F9B-61D49EEA70E3}" type="slidenum">
              <a:rPr lang="en-US" smtClean="0"/>
              <a:t>53</a:t>
            </a:fld>
            <a:endParaRPr lang="en-US"/>
          </a:p>
        </p:txBody>
      </p:sp>
    </p:spTree>
    <p:extLst>
      <p:ext uri="{BB962C8B-B14F-4D97-AF65-F5344CB8AC3E}">
        <p14:creationId xmlns:p14="http://schemas.microsoft.com/office/powerpoint/2010/main" val="145468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5520" y="188641"/>
            <a:ext cx="8435280" cy="6245225"/>
          </a:xfrm>
        </p:spPr>
        <p:txBody>
          <a:bodyPr/>
          <a:lstStyle/>
          <a:p>
            <a:r>
              <a:rPr lang="en-US" altLang="zh-TW" sz="13000" dirty="0">
                <a:solidFill>
                  <a:srgbClr val="C00000"/>
                </a:solidFill>
              </a:rPr>
              <a:t>Chatbot</a:t>
            </a:r>
            <a:br>
              <a:rPr lang="en-US" altLang="zh-TW" sz="9600" dirty="0">
                <a:solidFill>
                  <a:srgbClr val="C00000"/>
                </a:solidFill>
              </a:rPr>
            </a:br>
            <a:r>
              <a:rPr lang="en-US" altLang="zh-TW" sz="8800" dirty="0">
                <a:solidFill>
                  <a:srgbClr val="C00000"/>
                </a:solidFill>
              </a:rPr>
              <a:t>Dialogue System</a:t>
            </a:r>
            <a:br>
              <a:rPr lang="en-US" altLang="zh-TW" sz="8800" dirty="0">
                <a:solidFill>
                  <a:srgbClr val="C00000"/>
                </a:solidFill>
              </a:rPr>
            </a:br>
            <a:r>
              <a:rPr lang="en-US" altLang="zh-TW" sz="8800" dirty="0">
                <a:solidFill>
                  <a:srgbClr val="C00000"/>
                </a:solidFill>
              </a:rPr>
              <a:t>Intelligent Agent</a:t>
            </a:r>
            <a:endParaRPr lang="zh-TW" altLang="en-US" sz="8800" dirty="0">
              <a:solidFill>
                <a:srgbClr val="C0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54</a:t>
            </a:fld>
            <a:endParaRPr lang="zh-TW" altLang="en-US"/>
          </a:p>
        </p:txBody>
      </p:sp>
    </p:spTree>
    <p:extLst>
      <p:ext uri="{BB962C8B-B14F-4D97-AF65-F5344CB8AC3E}">
        <p14:creationId xmlns:p14="http://schemas.microsoft.com/office/powerpoint/2010/main" val="4283124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spTree>
    <p:extLst>
      <p:ext uri="{BB962C8B-B14F-4D97-AF65-F5344CB8AC3E}">
        <p14:creationId xmlns:p14="http://schemas.microsoft.com/office/powerpoint/2010/main" val="2859806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6"/>
            <a:ext cx="11222181" cy="2153420"/>
          </a:xfrm>
        </p:spPr>
        <p:txBody>
          <a:bodyPr>
            <a:normAutofit/>
          </a:bodyPr>
          <a:lstStyle/>
          <a:p>
            <a:r>
              <a:rPr lang="en-US" sz="5400" dirty="0"/>
              <a:t>Dialogue System</a:t>
            </a:r>
            <a:br>
              <a:rPr lang="en-US" sz="4400" dirty="0"/>
            </a:br>
            <a:r>
              <a:rPr lang="en-US" sz="3800" b="0" dirty="0"/>
              <a:t>Different types of dialogues in </a:t>
            </a:r>
            <a:br>
              <a:rPr lang="en-US" sz="3800" b="0" dirty="0"/>
            </a:br>
            <a:r>
              <a:rPr lang="en-US" sz="3800" b="0" dirty="0"/>
              <a:t>Task-oriented DS (TOD) and Open-domain DS (ODD)</a:t>
            </a:r>
          </a:p>
        </p:txBody>
      </p:sp>
      <p:pic>
        <p:nvPicPr>
          <p:cNvPr id="9" name="Picture 8">
            <a:extLst>
              <a:ext uri="{FF2B5EF4-FFF2-40B4-BE49-F238E27FC236}">
                <a16:creationId xmlns:a16="http://schemas.microsoft.com/office/drawing/2014/main" id="{D4784D14-1059-B5AB-E0CF-4292D6EDC3CE}"/>
              </a:ext>
            </a:extLst>
          </p:cNvPr>
          <p:cNvPicPr>
            <a:picLocks noChangeAspect="1"/>
          </p:cNvPicPr>
          <p:nvPr/>
        </p:nvPicPr>
        <p:blipFill>
          <a:blip r:embed="rId2"/>
          <a:stretch>
            <a:fillRect/>
          </a:stretch>
        </p:blipFill>
        <p:spPr>
          <a:xfrm>
            <a:off x="418031" y="2682824"/>
            <a:ext cx="11367451" cy="2153420"/>
          </a:xfrm>
          <a:prstGeom prst="rect">
            <a:avLst/>
          </a:prstGeom>
        </p:spPr>
      </p:pic>
    </p:spTree>
    <p:extLst>
      <p:ext uri="{BB962C8B-B14F-4D97-AF65-F5344CB8AC3E}">
        <p14:creationId xmlns:p14="http://schemas.microsoft.com/office/powerpoint/2010/main" val="2544233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093621"/>
          </a:xfrm>
        </p:spPr>
        <p:txBody>
          <a:bodyPr/>
          <a:lstStyle/>
          <a:p>
            <a:r>
              <a:rPr lang="en-US" sz="6000" dirty="0">
                <a:solidFill>
                  <a:schemeClr val="accent1"/>
                </a:solidFill>
              </a:rPr>
              <a:t>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57</a:t>
            </a:fld>
            <a:endParaRPr lang="zh-TW" altLang="en-US"/>
          </a:p>
        </p:txBody>
      </p:sp>
      <p:pic>
        <p:nvPicPr>
          <p:cNvPr id="5" name="Picture 4"/>
          <p:cNvPicPr>
            <a:picLocks noChangeAspect="1"/>
          </p:cNvPicPr>
          <p:nvPr/>
        </p:nvPicPr>
        <p:blipFill>
          <a:blip r:embed="rId2"/>
          <a:stretch>
            <a:fillRect/>
          </a:stretch>
        </p:blipFill>
        <p:spPr>
          <a:xfrm>
            <a:off x="1147039" y="1228725"/>
            <a:ext cx="10830006" cy="4980889"/>
          </a:xfrm>
          <a:prstGeom prst="rect">
            <a:avLst/>
          </a:prstGeom>
        </p:spPr>
      </p:pic>
      <p:sp>
        <p:nvSpPr>
          <p:cNvPr id="6" name="Rectangle 5"/>
          <p:cNvSpPr/>
          <p:nvPr/>
        </p:nvSpPr>
        <p:spPr>
          <a:xfrm>
            <a:off x="1703512" y="6457890"/>
            <a:ext cx="8507288" cy="400110"/>
          </a:xfrm>
          <a:prstGeom prst="rect">
            <a:avLst/>
          </a:prstGeom>
        </p:spPr>
        <p:txBody>
          <a:bodyPr wrap="square">
            <a:spAutoFit/>
          </a:bodyPr>
          <a:lstStyle/>
          <a:p>
            <a:r>
              <a:rPr lang="en-US" sz="1000">
                <a:solidFill>
                  <a:schemeClr val="bg1">
                    <a:lumMod val="75000"/>
                  </a:schemeClr>
                </a:solidFill>
              </a:rPr>
              <a:t>Source: </a:t>
            </a:r>
            <a:r>
              <a:rPr lang="en-US" sz="1000" dirty="0" err="1">
                <a:solidFill>
                  <a:schemeClr val="bg1">
                    <a:lumMod val="75000"/>
                  </a:schemeClr>
                </a:solidFill>
              </a:rPr>
              <a:t>Serban</a:t>
            </a:r>
            <a:r>
              <a:rPr lang="en-US" sz="1000" dirty="0">
                <a:solidFill>
                  <a:schemeClr val="bg1">
                    <a:lumMod val="75000"/>
                  </a:schemeClr>
                </a:solidFill>
              </a:rPr>
              <a:t>, I. V., Lowe, R., </a:t>
            </a:r>
            <a:r>
              <a:rPr lang="en-US" sz="1000" dirty="0" err="1">
                <a:solidFill>
                  <a:schemeClr val="bg1">
                    <a:lumMod val="75000"/>
                  </a:schemeClr>
                </a:solidFill>
              </a:rPr>
              <a:t>Charlin</a:t>
            </a:r>
            <a:r>
              <a:rPr lang="en-US" sz="1000" dirty="0">
                <a:solidFill>
                  <a:schemeClr val="bg1">
                    <a:lumMod val="75000"/>
                  </a:schemeClr>
                </a:solidFill>
              </a:rPr>
              <a:t>, L., &amp; </a:t>
            </a:r>
            <a:r>
              <a:rPr lang="en-US" sz="1000" dirty="0" err="1">
                <a:solidFill>
                  <a:schemeClr val="bg1">
                    <a:lumMod val="75000"/>
                  </a:schemeClr>
                </a:solidFill>
              </a:rPr>
              <a:t>Pineau</a:t>
            </a:r>
            <a:r>
              <a:rPr lang="en-US" sz="1000" dirty="0">
                <a:solidFill>
                  <a:schemeClr val="bg1">
                    <a:lumMod val="75000"/>
                  </a:schemeClr>
                </a:solidFill>
              </a:rPr>
              <a:t>, J. (2015). A survey of available corpora for building data-driven dialogue systems. </a:t>
            </a:r>
            <a:r>
              <a:rPr lang="en-US" sz="1000" i="1" dirty="0" err="1">
                <a:solidFill>
                  <a:schemeClr val="bg1">
                    <a:lumMod val="75000"/>
                  </a:schemeClr>
                </a:solidFill>
              </a:rPr>
              <a:t>arXiv</a:t>
            </a:r>
            <a:r>
              <a:rPr lang="en-US" sz="1000" i="1" dirty="0">
                <a:solidFill>
                  <a:schemeClr val="bg1">
                    <a:lumMod val="75000"/>
                  </a:schemeClr>
                </a:solidFill>
              </a:rPr>
              <a:t> preprint arXiv:1512.05742</a:t>
            </a:r>
            <a:r>
              <a:rPr lang="en-US" sz="1000" dirty="0">
                <a:solidFill>
                  <a:schemeClr val="bg1">
                    <a:lumMod val="75000"/>
                  </a:schemeClr>
                </a:solidFill>
              </a:rPr>
              <a:t>.</a:t>
            </a:r>
          </a:p>
        </p:txBody>
      </p:sp>
    </p:spTree>
    <p:extLst>
      <p:ext uri="{BB962C8B-B14F-4D97-AF65-F5344CB8AC3E}">
        <p14:creationId xmlns:p14="http://schemas.microsoft.com/office/powerpoint/2010/main" val="649515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B40C-58F5-5043-9E97-865C01AE4427}"/>
              </a:ext>
            </a:extLst>
          </p:cNvPr>
          <p:cNvSpPr>
            <a:spLocks noGrp="1"/>
          </p:cNvSpPr>
          <p:nvPr>
            <p:ph type="title"/>
          </p:nvPr>
        </p:nvSpPr>
        <p:spPr>
          <a:xfrm>
            <a:off x="1981200" y="116633"/>
            <a:ext cx="8229600" cy="1490265"/>
          </a:xfrm>
        </p:spPr>
        <p:txBody>
          <a:bodyPr>
            <a:normAutofit fontScale="90000"/>
          </a:bodyPr>
          <a:lstStyle/>
          <a:p>
            <a:r>
              <a:rPr lang="en-US" sz="5400" dirty="0">
                <a:solidFill>
                  <a:schemeClr val="accent1"/>
                </a:solidFill>
              </a:rPr>
              <a:t>Overall Architecture of </a:t>
            </a:r>
            <a:br>
              <a:rPr lang="en-US" sz="5400" dirty="0">
                <a:solidFill>
                  <a:schemeClr val="accent1"/>
                </a:solidFill>
              </a:rPr>
            </a:br>
            <a:r>
              <a:rPr lang="en-US" sz="5400" dirty="0">
                <a:solidFill>
                  <a:schemeClr val="accent1"/>
                </a:solidFill>
              </a:rPr>
              <a:t>Intelligent Chatbot</a:t>
            </a:r>
          </a:p>
        </p:txBody>
      </p:sp>
      <p:sp>
        <p:nvSpPr>
          <p:cNvPr id="4" name="Slide Number Placeholder 3">
            <a:extLst>
              <a:ext uri="{FF2B5EF4-FFF2-40B4-BE49-F238E27FC236}">
                <a16:creationId xmlns:a16="http://schemas.microsoft.com/office/drawing/2014/main" id="{89DF0614-4769-D64B-AD04-988BE64F8C3E}"/>
              </a:ext>
            </a:extLst>
          </p:cNvPr>
          <p:cNvSpPr>
            <a:spLocks noGrp="1"/>
          </p:cNvSpPr>
          <p:nvPr>
            <p:ph type="sldNum" sz="quarter" idx="12"/>
          </p:nvPr>
        </p:nvSpPr>
        <p:spPr/>
        <p:txBody>
          <a:bodyPr/>
          <a:lstStyle/>
          <a:p>
            <a:pPr>
              <a:defRPr/>
            </a:pPr>
            <a:fld id="{E78C9E75-97FD-45D9-8ED3-955348887BB1}" type="slidenum">
              <a:rPr lang="zh-TW" altLang="en-US" smtClean="0"/>
              <a:pPr>
                <a:defRPr/>
              </a:pPr>
              <a:t>58</a:t>
            </a:fld>
            <a:endParaRPr lang="zh-TW" altLang="en-US"/>
          </a:p>
        </p:txBody>
      </p:sp>
      <p:pic>
        <p:nvPicPr>
          <p:cNvPr id="7" name="Picture 6">
            <a:extLst>
              <a:ext uri="{FF2B5EF4-FFF2-40B4-BE49-F238E27FC236}">
                <a16:creationId xmlns:a16="http://schemas.microsoft.com/office/drawing/2014/main" id="{8C7280C6-64A8-2B41-ABDD-F72EC7B2C5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7529" y="1628800"/>
            <a:ext cx="8683191" cy="4752528"/>
          </a:xfrm>
          <a:prstGeom prst="rect">
            <a:avLst/>
          </a:prstGeom>
        </p:spPr>
      </p:pic>
      <p:sp>
        <p:nvSpPr>
          <p:cNvPr id="8" name="Rectangle 7">
            <a:extLst>
              <a:ext uri="{FF2B5EF4-FFF2-40B4-BE49-F238E27FC236}">
                <a16:creationId xmlns:a16="http://schemas.microsoft.com/office/drawing/2014/main" id="{5DA962BD-E1AD-5F46-8452-F862279B1FCC}"/>
              </a:ext>
            </a:extLst>
          </p:cNvPr>
          <p:cNvSpPr/>
          <p:nvPr/>
        </p:nvSpPr>
        <p:spPr>
          <a:xfrm>
            <a:off x="2197224" y="6546830"/>
            <a:ext cx="8003232" cy="338554"/>
          </a:xfrm>
          <a:prstGeom prst="rect">
            <a:avLst/>
          </a:prstGeom>
        </p:spPr>
        <p:txBody>
          <a:bodyPr wrap="square">
            <a:spAutoFit/>
          </a:bodyPr>
          <a:lstStyle/>
          <a:p>
            <a:pPr algn="ctr"/>
            <a:r>
              <a:rPr lang="en-US" sz="800" dirty="0">
                <a:solidFill>
                  <a:schemeClr val="bg1">
                    <a:lumMod val="75000"/>
                  </a:schemeClr>
                </a:solidFill>
              </a:rPr>
              <a:t>Source: Borah, </a:t>
            </a:r>
            <a:r>
              <a:rPr lang="en-US" sz="800" dirty="0" err="1">
                <a:solidFill>
                  <a:schemeClr val="bg1">
                    <a:lumMod val="75000"/>
                  </a:schemeClr>
                </a:solidFill>
              </a:rPr>
              <a:t>Bhriguraj</a:t>
            </a:r>
            <a:r>
              <a:rPr lang="en-US" sz="800" dirty="0">
                <a:solidFill>
                  <a:schemeClr val="bg1">
                    <a:lumMod val="75000"/>
                  </a:schemeClr>
                </a:solidFill>
              </a:rPr>
              <a:t>, </a:t>
            </a:r>
            <a:r>
              <a:rPr lang="en-US" sz="800" dirty="0" err="1">
                <a:solidFill>
                  <a:schemeClr val="bg1">
                    <a:lumMod val="75000"/>
                  </a:schemeClr>
                </a:solidFill>
              </a:rPr>
              <a:t>Dhrubajyoti</a:t>
            </a:r>
            <a:r>
              <a:rPr lang="en-US" sz="800" dirty="0">
                <a:solidFill>
                  <a:schemeClr val="bg1">
                    <a:lumMod val="75000"/>
                  </a:schemeClr>
                </a:solidFill>
              </a:rPr>
              <a:t> Pathak, </a:t>
            </a:r>
            <a:r>
              <a:rPr lang="en-US" sz="800" dirty="0" err="1">
                <a:solidFill>
                  <a:schemeClr val="bg1">
                    <a:lumMod val="75000"/>
                  </a:schemeClr>
                </a:solidFill>
              </a:rPr>
              <a:t>Priyankoo</a:t>
            </a:r>
            <a:r>
              <a:rPr lang="en-US" sz="800" dirty="0">
                <a:solidFill>
                  <a:schemeClr val="bg1">
                    <a:lumMod val="75000"/>
                  </a:schemeClr>
                </a:solidFill>
              </a:rPr>
              <a:t> </a:t>
            </a:r>
            <a:r>
              <a:rPr lang="en-US" sz="800" dirty="0" err="1">
                <a:solidFill>
                  <a:schemeClr val="bg1">
                    <a:lumMod val="75000"/>
                  </a:schemeClr>
                </a:solidFill>
              </a:rPr>
              <a:t>Sarmah</a:t>
            </a:r>
            <a:r>
              <a:rPr lang="en-US" sz="800" dirty="0">
                <a:solidFill>
                  <a:schemeClr val="bg1">
                    <a:lumMod val="75000"/>
                  </a:schemeClr>
                </a:solidFill>
              </a:rPr>
              <a:t>, </a:t>
            </a:r>
            <a:r>
              <a:rPr lang="en-US" sz="800" dirty="0" err="1">
                <a:solidFill>
                  <a:schemeClr val="bg1">
                    <a:lumMod val="75000"/>
                  </a:schemeClr>
                </a:solidFill>
              </a:rPr>
              <a:t>Bidisha</a:t>
            </a:r>
            <a:r>
              <a:rPr lang="en-US" sz="800" dirty="0">
                <a:solidFill>
                  <a:schemeClr val="bg1">
                    <a:lumMod val="75000"/>
                  </a:schemeClr>
                </a:solidFill>
              </a:rPr>
              <a:t> </a:t>
            </a:r>
            <a:r>
              <a:rPr lang="en-US" sz="800" dirty="0" err="1">
                <a:solidFill>
                  <a:schemeClr val="bg1">
                    <a:lumMod val="75000"/>
                  </a:schemeClr>
                </a:solidFill>
              </a:rPr>
              <a:t>Som</a:t>
            </a:r>
            <a:r>
              <a:rPr lang="en-US" sz="800" dirty="0">
                <a:solidFill>
                  <a:schemeClr val="bg1">
                    <a:lumMod val="75000"/>
                  </a:schemeClr>
                </a:solidFill>
              </a:rPr>
              <a:t>, and Sukumar Nandi. "Survey of </a:t>
            </a:r>
            <a:r>
              <a:rPr lang="en-US" sz="800" dirty="0" err="1">
                <a:solidFill>
                  <a:schemeClr val="bg1">
                    <a:lumMod val="75000"/>
                  </a:schemeClr>
                </a:solidFill>
              </a:rPr>
              <a:t>Textbased</a:t>
            </a:r>
            <a:r>
              <a:rPr lang="en-US" sz="800" dirty="0">
                <a:solidFill>
                  <a:schemeClr val="bg1">
                    <a:lumMod val="75000"/>
                  </a:schemeClr>
                </a:solidFill>
              </a:rPr>
              <a:t> Chatbot in Perspective of Recent Technologies." In International Conference on Computational Intelligence, Communications, and Business Analytics, pp. 84-96. Springer, Singapore, 2018.</a:t>
            </a:r>
          </a:p>
        </p:txBody>
      </p:sp>
    </p:spTree>
    <p:extLst>
      <p:ext uri="{BB962C8B-B14F-4D97-AF65-F5344CB8AC3E}">
        <p14:creationId xmlns:p14="http://schemas.microsoft.com/office/powerpoint/2010/main" val="4178914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1434854"/>
          </a:xfrm>
        </p:spPr>
        <p:txBody>
          <a:bodyPr>
            <a:normAutofit/>
          </a:bodyPr>
          <a:lstStyle/>
          <a:p>
            <a:r>
              <a:rPr lang="en-US" dirty="0"/>
              <a:t>Modular Speech-based Dialogue System</a:t>
            </a:r>
            <a:endParaRPr lang="en-US" sz="2700" dirty="0"/>
          </a:p>
        </p:txBody>
      </p:sp>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222A27FB-5E43-AE88-CD8B-8AFFF9490F5E}"/>
              </a:ext>
            </a:extLst>
          </p:cNvPr>
          <p:cNvPicPr>
            <a:picLocks noChangeAspect="1"/>
          </p:cNvPicPr>
          <p:nvPr/>
        </p:nvPicPr>
        <p:blipFill>
          <a:blip r:embed="rId2"/>
          <a:stretch>
            <a:fillRect/>
          </a:stretch>
        </p:blipFill>
        <p:spPr>
          <a:xfrm>
            <a:off x="682665" y="1557338"/>
            <a:ext cx="11205363" cy="4225867"/>
          </a:xfrm>
          <a:prstGeom prst="rect">
            <a:avLst/>
          </a:prstGeom>
        </p:spPr>
      </p:pic>
    </p:spTree>
    <p:extLst>
      <p:ext uri="{BB962C8B-B14F-4D97-AF65-F5344CB8AC3E}">
        <p14:creationId xmlns:p14="http://schemas.microsoft.com/office/powerpoint/2010/main" val="265649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Outline</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7" name="Content Placeholder 2">
            <a:extLst>
              <a:ext uri="{FF2B5EF4-FFF2-40B4-BE49-F238E27FC236}">
                <a16:creationId xmlns:a16="http://schemas.microsoft.com/office/drawing/2014/main" id="{4955ED94-65AB-ED4B-8969-AA65A4D625EB}"/>
              </a:ext>
            </a:extLst>
          </p:cNvPr>
          <p:cNvSpPr>
            <a:spLocks noGrp="1"/>
          </p:cNvSpPr>
          <p:nvPr>
            <p:ph idx="1"/>
          </p:nvPr>
        </p:nvSpPr>
        <p:spPr>
          <a:xfrm>
            <a:off x="520321" y="1285461"/>
            <a:ext cx="11222181" cy="5437435"/>
          </a:xfrm>
        </p:spPr>
        <p:txBody>
          <a:bodyPr>
            <a:normAutofit/>
          </a:bodyPr>
          <a:lstStyle/>
          <a:p>
            <a:pPr marL="320040" indent="-320040"/>
            <a:r>
              <a:rPr lang="en-US" sz="4400" dirty="0">
                <a:solidFill>
                  <a:schemeClr val="accent1"/>
                </a:solidFill>
              </a:rPr>
              <a:t>Question Answering</a:t>
            </a:r>
          </a:p>
          <a:p>
            <a:pPr marL="320040" indent="-320040"/>
            <a:r>
              <a:rPr lang="en-US" sz="4400" dirty="0">
                <a:solidFill>
                  <a:schemeClr val="accent1"/>
                </a:solidFill>
              </a:rPr>
              <a:t>Dialogue Systems</a:t>
            </a:r>
          </a:p>
          <a:p>
            <a:pPr marL="777240" lvl="1" indent="-320040"/>
            <a:r>
              <a:rPr lang="en-US" sz="4000" dirty="0">
                <a:solidFill>
                  <a:schemeClr val="accent1"/>
                </a:solidFill>
              </a:rPr>
              <a:t>Task Oriented Dialogue (TOD) System</a:t>
            </a:r>
          </a:p>
          <a:p>
            <a:pPr marL="320040" indent="-320040"/>
            <a:r>
              <a:rPr lang="en-US" sz="4400" dirty="0">
                <a:solidFill>
                  <a:schemeClr val="accent1"/>
                </a:solidFill>
              </a:rPr>
              <a:t>Task-Oriented Dialogue System (TDS)</a:t>
            </a:r>
          </a:p>
          <a:p>
            <a:pPr marL="320040" indent="-320040"/>
            <a:r>
              <a:rPr lang="en-US" sz="4400" dirty="0">
                <a:solidFill>
                  <a:schemeClr val="accent1"/>
                </a:solidFill>
              </a:rPr>
              <a:t>Conversational Dialogue System (CDS) </a:t>
            </a:r>
          </a:p>
          <a:p>
            <a:pPr marL="320040" indent="-320040"/>
            <a:r>
              <a:rPr lang="en-US" sz="4400" dirty="0">
                <a:solidFill>
                  <a:schemeClr val="accent1"/>
                </a:solidFill>
              </a:rPr>
              <a:t>Question Answering Dialogue System (QADS) </a:t>
            </a:r>
          </a:p>
          <a:p>
            <a:pPr marL="777240" lvl="1" indent="-320040"/>
            <a:endParaRPr lang="en-US" sz="4400" dirty="0">
              <a:solidFill>
                <a:schemeClr val="accent1"/>
              </a:solidFill>
            </a:endParaRPr>
          </a:p>
          <a:p>
            <a:pPr marL="320040" indent="-320040"/>
            <a:endParaRPr lang="en-US" sz="4400" dirty="0">
              <a:solidFill>
                <a:schemeClr val="accent1"/>
              </a:solidFill>
            </a:endParaRPr>
          </a:p>
        </p:txBody>
      </p:sp>
    </p:spTree>
    <p:extLst>
      <p:ext uri="{BB962C8B-B14F-4D97-AF65-F5344CB8AC3E}">
        <p14:creationId xmlns:p14="http://schemas.microsoft.com/office/powerpoint/2010/main" val="1448110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3358064"/>
          </a:xfrm>
        </p:spPr>
        <p:txBody>
          <a:bodyPr>
            <a:normAutofit/>
          </a:bodyPr>
          <a:lstStyle/>
          <a:p>
            <a:r>
              <a:rPr lang="en-US" dirty="0"/>
              <a:t>Categories of Dialogue Systems:</a:t>
            </a:r>
            <a:br>
              <a:rPr lang="en-US" dirty="0"/>
            </a:br>
            <a:r>
              <a:rPr lang="en-US" sz="4400" b="0" dirty="0"/>
              <a:t>Task-Oriented Dialogue System (TDS)</a:t>
            </a:r>
            <a:br>
              <a:rPr lang="en-US" sz="4400" b="0" dirty="0"/>
            </a:br>
            <a:r>
              <a:rPr lang="en-US" sz="4400" b="0" dirty="0"/>
              <a:t>Conversational Dialogue System (CDS) </a:t>
            </a:r>
            <a:br>
              <a:rPr lang="en-US" sz="4400" b="0" dirty="0"/>
            </a:br>
            <a:r>
              <a:rPr lang="en-US" sz="4400" b="0" dirty="0"/>
              <a:t>Question Answering Dialogue System (QADS) </a:t>
            </a:r>
          </a:p>
        </p:txBody>
      </p:sp>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66FD40ED-8534-F036-910E-808311B5ACCD}"/>
              </a:ext>
            </a:extLst>
          </p:cNvPr>
          <p:cNvPicPr>
            <a:picLocks noChangeAspect="1"/>
          </p:cNvPicPr>
          <p:nvPr/>
        </p:nvPicPr>
        <p:blipFill>
          <a:blip r:embed="rId2"/>
          <a:stretch>
            <a:fillRect/>
          </a:stretch>
        </p:blipFill>
        <p:spPr>
          <a:xfrm>
            <a:off x="142269" y="3578268"/>
            <a:ext cx="11907461" cy="1805709"/>
          </a:xfrm>
          <a:prstGeom prst="rect">
            <a:avLst/>
          </a:prstGeom>
        </p:spPr>
      </p:pic>
    </p:spTree>
    <p:extLst>
      <p:ext uri="{BB962C8B-B14F-4D97-AF65-F5344CB8AC3E}">
        <p14:creationId xmlns:p14="http://schemas.microsoft.com/office/powerpoint/2010/main" val="3108580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7"/>
            <a:ext cx="11222181" cy="773494"/>
          </a:xfrm>
        </p:spPr>
        <p:txBody>
          <a:bodyPr>
            <a:normAutofit fontScale="90000"/>
          </a:bodyPr>
          <a:lstStyle/>
          <a:p>
            <a:r>
              <a:rPr lang="en-US" dirty="0"/>
              <a:t>Taxonomy of LM-based Dialogue System</a:t>
            </a:r>
            <a:endParaRPr lang="en-US" sz="2700" dirty="0"/>
          </a:p>
        </p:txBody>
      </p:sp>
      <p:pic>
        <p:nvPicPr>
          <p:cNvPr id="2" name="Picture 1">
            <a:extLst>
              <a:ext uri="{FF2B5EF4-FFF2-40B4-BE49-F238E27FC236}">
                <a16:creationId xmlns:a16="http://schemas.microsoft.com/office/drawing/2014/main" id="{856F5823-A4D9-62A8-5EF2-393ABB869F85}"/>
              </a:ext>
            </a:extLst>
          </p:cNvPr>
          <p:cNvPicPr>
            <a:picLocks noChangeAspect="1"/>
          </p:cNvPicPr>
          <p:nvPr/>
        </p:nvPicPr>
        <p:blipFill>
          <a:blip r:embed="rId2"/>
          <a:stretch>
            <a:fillRect/>
          </a:stretch>
        </p:blipFill>
        <p:spPr>
          <a:xfrm>
            <a:off x="633194" y="844431"/>
            <a:ext cx="10720085" cy="5705851"/>
          </a:xfrm>
          <a:prstGeom prst="rect">
            <a:avLst/>
          </a:prstGeom>
        </p:spPr>
      </p:pic>
    </p:spTree>
    <p:extLst>
      <p:ext uri="{BB962C8B-B14F-4D97-AF65-F5344CB8AC3E}">
        <p14:creationId xmlns:p14="http://schemas.microsoft.com/office/powerpoint/2010/main" val="4213178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DFCEB-20F0-8C7D-3F7E-6B86A832B05E}"/>
              </a:ext>
            </a:extLst>
          </p:cNvPr>
          <p:cNvPicPr>
            <a:picLocks noChangeAspect="1"/>
          </p:cNvPicPr>
          <p:nvPr/>
        </p:nvPicPr>
        <p:blipFill>
          <a:blip r:embed="rId2"/>
          <a:stretch>
            <a:fillRect/>
          </a:stretch>
        </p:blipFill>
        <p:spPr>
          <a:xfrm>
            <a:off x="435430" y="657226"/>
            <a:ext cx="10858779" cy="5893056"/>
          </a:xfrm>
          <a:prstGeom prst="rect">
            <a:avLst/>
          </a:prstGeo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435430" y="56101"/>
            <a:ext cx="11251093" cy="858299"/>
          </a:xfrm>
        </p:spPr>
        <p:txBody>
          <a:bodyPr>
            <a:noAutofit/>
          </a:bodyPr>
          <a:lstStyle/>
          <a:p>
            <a:r>
              <a:rPr lang="en-US" sz="4000" dirty="0"/>
              <a:t>LLM-based Dialogue System </a:t>
            </a:r>
          </a:p>
        </p:txBody>
      </p:sp>
      <p:sp>
        <p:nvSpPr>
          <p:cNvPr id="7" name="TextBox 6">
            <a:extLst>
              <a:ext uri="{FF2B5EF4-FFF2-40B4-BE49-F238E27FC236}">
                <a16:creationId xmlns:a16="http://schemas.microsoft.com/office/drawing/2014/main" id="{BD0E1DA7-AE35-BC76-CF86-7BAF899320F0}"/>
              </a:ext>
            </a:extLst>
          </p:cNvPr>
          <p:cNvSpPr txBox="1"/>
          <p:nvPr/>
        </p:nvSpPr>
        <p:spPr>
          <a:xfrm>
            <a:off x="735131" y="5813158"/>
            <a:ext cx="4270656" cy="646331"/>
          </a:xfrm>
          <a:prstGeom prst="rect">
            <a:avLst/>
          </a:prstGeom>
          <a:noFill/>
        </p:spPr>
        <p:txBody>
          <a:bodyPr wrap="square">
            <a:spAutoFit/>
          </a:bodyPr>
          <a:lstStyle/>
          <a:p>
            <a:r>
              <a:rPr lang="en-US" dirty="0">
                <a:solidFill>
                  <a:schemeClr val="accent2">
                    <a:lumMod val="75000"/>
                  </a:schemeClr>
                </a:solidFill>
              </a:rPr>
              <a:t>1) response based on internal reasoning and dialogue context; </a:t>
            </a:r>
          </a:p>
        </p:txBody>
      </p:sp>
      <p:sp>
        <p:nvSpPr>
          <p:cNvPr id="8" name="TextBox 7">
            <a:extLst>
              <a:ext uri="{FF2B5EF4-FFF2-40B4-BE49-F238E27FC236}">
                <a16:creationId xmlns:a16="http://schemas.microsoft.com/office/drawing/2014/main" id="{AAA74FAF-A608-00AF-2E54-F63C0115476E}"/>
              </a:ext>
            </a:extLst>
          </p:cNvPr>
          <p:cNvSpPr txBox="1"/>
          <p:nvPr/>
        </p:nvSpPr>
        <p:spPr>
          <a:xfrm>
            <a:off x="6966077" y="5838384"/>
            <a:ext cx="4193720" cy="646331"/>
          </a:xfrm>
          <a:prstGeom prst="rect">
            <a:avLst/>
          </a:prstGeom>
          <a:noFill/>
        </p:spPr>
        <p:txBody>
          <a:bodyPr wrap="square">
            <a:spAutoFit/>
          </a:bodyPr>
          <a:lstStyle/>
          <a:p>
            <a:r>
              <a:rPr lang="en-US" dirty="0">
                <a:solidFill>
                  <a:schemeClr val="accent2">
                    <a:lumMod val="75000"/>
                  </a:schemeClr>
                </a:solidFill>
              </a:rPr>
              <a:t>2) response based on external sources and dialogue context</a:t>
            </a:r>
          </a:p>
        </p:txBody>
      </p:sp>
      <p:sp>
        <p:nvSpPr>
          <p:cNvPr id="9" name="TextBox 8">
            <a:extLst>
              <a:ext uri="{FF2B5EF4-FFF2-40B4-BE49-F238E27FC236}">
                <a16:creationId xmlns:a16="http://schemas.microsoft.com/office/drawing/2014/main" id="{1A9CEF33-F103-73D1-1D00-7AA7DBFC037A}"/>
              </a:ext>
            </a:extLst>
          </p:cNvPr>
          <p:cNvSpPr txBox="1"/>
          <p:nvPr/>
        </p:nvSpPr>
        <p:spPr>
          <a:xfrm>
            <a:off x="7768134" y="1708745"/>
            <a:ext cx="4193720" cy="646331"/>
          </a:xfrm>
          <a:prstGeom prst="rect">
            <a:avLst/>
          </a:prstGeom>
          <a:noFill/>
        </p:spPr>
        <p:txBody>
          <a:bodyPr wrap="square">
            <a:spAutoFit/>
          </a:bodyPr>
          <a:lstStyle/>
          <a:p>
            <a:r>
              <a:rPr lang="en-US" dirty="0">
                <a:solidFill>
                  <a:schemeClr val="accent2">
                    <a:lumMod val="75000"/>
                  </a:schemeClr>
                </a:solidFill>
              </a:rPr>
              <a:t>3) response based on internal reasoning, external sources, and dialogue context</a:t>
            </a:r>
          </a:p>
        </p:txBody>
      </p:sp>
    </p:spTree>
    <p:extLst>
      <p:ext uri="{BB962C8B-B14F-4D97-AF65-F5344CB8AC3E}">
        <p14:creationId xmlns:p14="http://schemas.microsoft.com/office/powerpoint/2010/main" val="2560271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DA34F9-F4B4-B849-8016-E5B10C3B4B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7753" y="883092"/>
            <a:ext cx="8651875" cy="5715145"/>
          </a:xfrm>
          <a:prstGeom prst="rect">
            <a:avLst/>
          </a:prstGeom>
        </p:spPr>
      </p:pic>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81200" y="0"/>
            <a:ext cx="8229600" cy="944126"/>
          </a:xfrm>
        </p:spPr>
        <p:txBody>
          <a:bodyPr/>
          <a:lstStyle/>
          <a:p>
            <a:r>
              <a:rPr lang="en-US" sz="5400" dirty="0">
                <a:solidFill>
                  <a:schemeClr val="accent1"/>
                </a:solidFill>
              </a:rPr>
              <a:t>Dialogue Subtasks</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63</a:t>
            </a:fld>
            <a:endParaRPr lang="zh-TW" altLang="en-US"/>
          </a:p>
        </p:txBody>
      </p:sp>
      <p:sp>
        <p:nvSpPr>
          <p:cNvPr id="7" name="Rounded Rectangle 6">
            <a:extLst>
              <a:ext uri="{FF2B5EF4-FFF2-40B4-BE49-F238E27FC236}">
                <a16:creationId xmlns:a16="http://schemas.microsoft.com/office/drawing/2014/main" id="{CC8AFDB5-2F8B-124D-BE3E-2D8B4FC8B615}"/>
              </a:ext>
            </a:extLst>
          </p:cNvPr>
          <p:cNvSpPr/>
          <p:nvPr/>
        </p:nvSpPr>
        <p:spPr>
          <a:xfrm>
            <a:off x="1775520" y="1628800"/>
            <a:ext cx="1584176" cy="1157626"/>
          </a:xfrm>
          <a:prstGeom prst="roundRect">
            <a:avLst>
              <a:gd name="adj" fmla="val 8399"/>
            </a:avLst>
          </a:prstGeom>
          <a:solidFill>
            <a:schemeClr val="accent5">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Dialogue Generation</a:t>
            </a:r>
          </a:p>
        </p:txBody>
      </p:sp>
      <p:sp>
        <p:nvSpPr>
          <p:cNvPr id="9" name="Rounded Rectangle 8">
            <a:extLst>
              <a:ext uri="{FF2B5EF4-FFF2-40B4-BE49-F238E27FC236}">
                <a16:creationId xmlns:a16="http://schemas.microsoft.com/office/drawing/2014/main" id="{BADF50FA-9E1A-D743-8D56-22E89116C846}"/>
              </a:ext>
            </a:extLst>
          </p:cNvPr>
          <p:cNvSpPr/>
          <p:nvPr/>
        </p:nvSpPr>
        <p:spPr>
          <a:xfrm>
            <a:off x="5310485" y="1628800"/>
            <a:ext cx="1584176" cy="1157626"/>
          </a:xfrm>
          <a:prstGeom prst="roundRect">
            <a:avLst>
              <a:gd name="adj" fmla="val 8399"/>
            </a:avLst>
          </a:prstGeom>
          <a:solidFill>
            <a:schemeClr val="accent6">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rgbClr val="C00000"/>
                </a:solidFill>
              </a:rPr>
              <a:t>Task-Oriented </a:t>
            </a:r>
            <a:r>
              <a:rPr lang="en-US" sz="2000" b="1" dirty="0">
                <a:solidFill>
                  <a:srgbClr val="C00000"/>
                </a:solidFill>
              </a:rPr>
              <a:t>Dialogue Systems</a:t>
            </a:r>
          </a:p>
        </p:txBody>
      </p:sp>
      <p:sp>
        <p:nvSpPr>
          <p:cNvPr id="11" name="Rectangle 10">
            <a:extLst>
              <a:ext uri="{FF2B5EF4-FFF2-40B4-BE49-F238E27FC236}">
                <a16:creationId xmlns:a16="http://schemas.microsoft.com/office/drawing/2014/main" id="{956722DA-5BC5-2D4F-8428-6C942DF73938}"/>
              </a:ext>
            </a:extLst>
          </p:cNvPr>
          <p:cNvSpPr/>
          <p:nvPr/>
        </p:nvSpPr>
        <p:spPr>
          <a:xfrm>
            <a:off x="2070956" y="6598237"/>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https://paperswithcode.com/area/natural-language-processing/dialogue</a:t>
            </a:r>
            <a:endParaRPr lang="en-US" sz="1000" dirty="0"/>
          </a:p>
        </p:txBody>
      </p:sp>
      <p:sp>
        <p:nvSpPr>
          <p:cNvPr id="12" name="Rounded Rectangle 11">
            <a:extLst>
              <a:ext uri="{FF2B5EF4-FFF2-40B4-BE49-F238E27FC236}">
                <a16:creationId xmlns:a16="http://schemas.microsoft.com/office/drawing/2014/main" id="{B23E72C8-C4FF-C343-B281-F4D8A30E6BA8}"/>
              </a:ext>
            </a:extLst>
          </p:cNvPr>
          <p:cNvSpPr/>
          <p:nvPr/>
        </p:nvSpPr>
        <p:spPr>
          <a:xfrm>
            <a:off x="7032104" y="4293096"/>
            <a:ext cx="1584176" cy="1157626"/>
          </a:xfrm>
          <a:prstGeom prst="roundRect">
            <a:avLst>
              <a:gd name="adj" fmla="val 8399"/>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Short-Text Conversation</a:t>
            </a:r>
          </a:p>
        </p:txBody>
      </p:sp>
    </p:spTree>
    <p:extLst>
      <p:ext uri="{BB962C8B-B14F-4D97-AF65-F5344CB8AC3E}">
        <p14:creationId xmlns:p14="http://schemas.microsoft.com/office/powerpoint/2010/main" val="3051831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9CF6-16A7-A542-A95C-CE1351010188}"/>
              </a:ext>
            </a:extLst>
          </p:cNvPr>
          <p:cNvSpPr>
            <a:spLocks noGrp="1"/>
          </p:cNvSpPr>
          <p:nvPr>
            <p:ph type="title"/>
          </p:nvPr>
        </p:nvSpPr>
        <p:spPr>
          <a:xfrm>
            <a:off x="1524000" y="39762"/>
            <a:ext cx="9144000" cy="1156990"/>
          </a:xfrm>
        </p:spPr>
        <p:txBody>
          <a:bodyPr>
            <a:normAutofit fontScale="90000"/>
          </a:bodyPr>
          <a:lstStyle/>
          <a:p>
            <a:r>
              <a:rPr lang="en-US" dirty="0">
                <a:solidFill>
                  <a:schemeClr val="accent1"/>
                </a:solidFill>
              </a:rPr>
              <a:t>Conversational Commerce: </a:t>
            </a:r>
            <a:br>
              <a:rPr lang="en-US" dirty="0">
                <a:solidFill>
                  <a:schemeClr val="accent1"/>
                </a:solidFill>
              </a:rPr>
            </a:br>
            <a:r>
              <a:rPr lang="en-US" dirty="0">
                <a:solidFill>
                  <a:schemeClr val="accent1"/>
                </a:solidFill>
              </a:rPr>
              <a:t>eBay AI Chatbots</a:t>
            </a:r>
          </a:p>
        </p:txBody>
      </p:sp>
      <p:sp>
        <p:nvSpPr>
          <p:cNvPr id="4" name="Slide Number Placeholder 3">
            <a:extLst>
              <a:ext uri="{FF2B5EF4-FFF2-40B4-BE49-F238E27FC236}">
                <a16:creationId xmlns:a16="http://schemas.microsoft.com/office/drawing/2014/main" id="{0240EE13-11AE-714A-98ED-C89898A99AF8}"/>
              </a:ext>
            </a:extLst>
          </p:cNvPr>
          <p:cNvSpPr>
            <a:spLocks noGrp="1"/>
          </p:cNvSpPr>
          <p:nvPr>
            <p:ph type="sldNum" sz="quarter" idx="12"/>
          </p:nvPr>
        </p:nvSpPr>
        <p:spPr/>
        <p:txBody>
          <a:bodyPr/>
          <a:lstStyle/>
          <a:p>
            <a:pPr>
              <a:defRPr/>
            </a:pPr>
            <a:fld id="{E78C9E75-97FD-45D9-8ED3-955348887BB1}" type="slidenum">
              <a:rPr lang="zh-TW" altLang="en-US" smtClean="0"/>
              <a:pPr>
                <a:defRPr/>
              </a:pPr>
              <a:t>64</a:t>
            </a:fld>
            <a:endParaRPr lang="zh-TW" altLang="en-US"/>
          </a:p>
        </p:txBody>
      </p:sp>
      <p:sp>
        <p:nvSpPr>
          <p:cNvPr id="6" name="Rectangle 5">
            <a:extLst>
              <a:ext uri="{FF2B5EF4-FFF2-40B4-BE49-F238E27FC236}">
                <a16:creationId xmlns:a16="http://schemas.microsoft.com/office/drawing/2014/main" id="{26155073-F811-3A43-94BD-1984DC79C1B3}"/>
              </a:ext>
            </a:extLst>
          </p:cNvPr>
          <p:cNvSpPr/>
          <p:nvPr/>
        </p:nvSpPr>
        <p:spPr>
          <a:xfrm>
            <a:off x="2135560" y="6597353"/>
            <a:ext cx="792088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www.forbes.com</a:t>
            </a:r>
            <a:r>
              <a:rPr lang="en-US" sz="1000" dirty="0">
                <a:solidFill>
                  <a:schemeClr val="bg1">
                    <a:lumMod val="75000"/>
                  </a:schemeClr>
                </a:solidFill>
              </a:rPr>
              <a:t>/sites/</a:t>
            </a:r>
            <a:r>
              <a:rPr lang="en-US" sz="1000" dirty="0" err="1">
                <a:solidFill>
                  <a:schemeClr val="bg1">
                    <a:lumMod val="75000"/>
                  </a:schemeClr>
                </a:solidFill>
              </a:rPr>
              <a:t>rachelarthur</a:t>
            </a:r>
            <a:r>
              <a:rPr lang="en-US" sz="1000" dirty="0">
                <a:solidFill>
                  <a:schemeClr val="bg1">
                    <a:lumMod val="75000"/>
                  </a:schemeClr>
                </a:solidFill>
              </a:rPr>
              <a:t>/2017/07/19/conversational-commerce-</a:t>
            </a:r>
            <a:r>
              <a:rPr lang="en-US" sz="1000" dirty="0" err="1">
                <a:solidFill>
                  <a:schemeClr val="bg1">
                    <a:lumMod val="75000"/>
                  </a:schemeClr>
                </a:solidFill>
              </a:rPr>
              <a:t>ebay</a:t>
            </a:r>
            <a:r>
              <a:rPr lang="en-US" sz="1000" dirty="0">
                <a:solidFill>
                  <a:schemeClr val="bg1">
                    <a:lumMod val="75000"/>
                  </a:schemeClr>
                </a:solidFill>
              </a:rPr>
              <a:t>-</a:t>
            </a:r>
            <a:r>
              <a:rPr lang="en-US" sz="1000" dirty="0" err="1">
                <a:solidFill>
                  <a:schemeClr val="bg1">
                    <a:lumMod val="75000"/>
                  </a:schemeClr>
                </a:solidFill>
              </a:rPr>
              <a:t>ai</a:t>
            </a:r>
            <a:r>
              <a:rPr lang="en-US" sz="1000" dirty="0">
                <a:solidFill>
                  <a:schemeClr val="bg1">
                    <a:lumMod val="75000"/>
                  </a:schemeClr>
                </a:solidFill>
              </a:rPr>
              <a:t>-chatbot/</a:t>
            </a:r>
          </a:p>
        </p:txBody>
      </p:sp>
      <p:pic>
        <p:nvPicPr>
          <p:cNvPr id="7" name="Picture 6">
            <a:extLst>
              <a:ext uri="{FF2B5EF4-FFF2-40B4-BE49-F238E27FC236}">
                <a16:creationId xmlns:a16="http://schemas.microsoft.com/office/drawing/2014/main" id="{E9BB500F-8E57-BD4C-93B6-9004B0E630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7849" y="1340768"/>
            <a:ext cx="2957983" cy="5256584"/>
          </a:xfrm>
          <a:prstGeom prst="rect">
            <a:avLst/>
          </a:prstGeom>
        </p:spPr>
      </p:pic>
    </p:spTree>
    <p:extLst>
      <p:ext uri="{BB962C8B-B14F-4D97-AF65-F5344CB8AC3E}">
        <p14:creationId xmlns:p14="http://schemas.microsoft.com/office/powerpoint/2010/main" val="2517605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E39C-201D-8848-9670-563249DD323E}"/>
              </a:ext>
            </a:extLst>
          </p:cNvPr>
          <p:cNvSpPr>
            <a:spLocks noGrp="1"/>
          </p:cNvSpPr>
          <p:nvPr>
            <p:ph type="title"/>
          </p:nvPr>
        </p:nvSpPr>
        <p:spPr>
          <a:xfrm>
            <a:off x="1981200" y="0"/>
            <a:ext cx="8229600" cy="836712"/>
          </a:xfrm>
        </p:spPr>
        <p:txBody>
          <a:bodyPr/>
          <a:lstStyle/>
          <a:p>
            <a:r>
              <a:rPr lang="en-US" dirty="0">
                <a:solidFill>
                  <a:schemeClr val="accent1"/>
                </a:solidFill>
              </a:rPr>
              <a:t>Hotel Chatbot</a:t>
            </a:r>
          </a:p>
        </p:txBody>
      </p:sp>
      <p:sp>
        <p:nvSpPr>
          <p:cNvPr id="4" name="Slide Number Placeholder 3">
            <a:extLst>
              <a:ext uri="{FF2B5EF4-FFF2-40B4-BE49-F238E27FC236}">
                <a16:creationId xmlns:a16="http://schemas.microsoft.com/office/drawing/2014/main" id="{469B4573-F9D3-4A43-9A12-826D2609DC4C}"/>
              </a:ext>
            </a:extLst>
          </p:cNvPr>
          <p:cNvSpPr>
            <a:spLocks noGrp="1"/>
          </p:cNvSpPr>
          <p:nvPr>
            <p:ph type="sldNum" sz="quarter" idx="12"/>
          </p:nvPr>
        </p:nvSpPr>
        <p:spPr/>
        <p:txBody>
          <a:bodyPr/>
          <a:lstStyle/>
          <a:p>
            <a:pPr>
              <a:defRPr/>
            </a:pPr>
            <a:fld id="{E78C9E75-97FD-45D9-8ED3-955348887BB1}" type="slidenum">
              <a:rPr lang="zh-TW" altLang="en-US" smtClean="0"/>
              <a:pPr>
                <a:defRPr/>
              </a:pPr>
              <a:t>65</a:t>
            </a:fld>
            <a:endParaRPr lang="zh-TW" altLang="en-US"/>
          </a:p>
        </p:txBody>
      </p:sp>
      <p:pic>
        <p:nvPicPr>
          <p:cNvPr id="5" name="Picture 4">
            <a:extLst>
              <a:ext uri="{FF2B5EF4-FFF2-40B4-BE49-F238E27FC236}">
                <a16:creationId xmlns:a16="http://schemas.microsoft.com/office/drawing/2014/main" id="{D758DE61-DE21-654B-B2D2-D9C28D93BB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1505" y="836712"/>
            <a:ext cx="7708629" cy="5793113"/>
          </a:xfrm>
          <a:prstGeom prst="rect">
            <a:avLst/>
          </a:prstGeom>
        </p:spPr>
      </p:pic>
      <p:sp>
        <p:nvSpPr>
          <p:cNvPr id="6" name="Rectangle 5">
            <a:extLst>
              <a:ext uri="{FF2B5EF4-FFF2-40B4-BE49-F238E27FC236}">
                <a16:creationId xmlns:a16="http://schemas.microsoft.com/office/drawing/2014/main" id="{F16D311F-E89A-DA4C-94C0-40D91A7F6C73}"/>
              </a:ext>
            </a:extLst>
          </p:cNvPr>
          <p:cNvSpPr/>
          <p:nvPr/>
        </p:nvSpPr>
        <p:spPr>
          <a:xfrm>
            <a:off x="2783632" y="6629826"/>
            <a:ext cx="64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sdtimes.com</a:t>
            </a:r>
            <a:r>
              <a:rPr lang="en-US" sz="1000" dirty="0">
                <a:solidFill>
                  <a:schemeClr val="bg1">
                    <a:lumMod val="75000"/>
                  </a:schemeClr>
                </a:solidFill>
              </a:rPr>
              <a:t>/amazon/guest-view-capitalize-amazon-</a:t>
            </a:r>
            <a:r>
              <a:rPr lang="en-US" sz="1000" dirty="0" err="1">
                <a:solidFill>
                  <a:schemeClr val="bg1">
                    <a:lumMod val="75000"/>
                  </a:schemeClr>
                </a:solidFill>
              </a:rPr>
              <a:t>lex</a:t>
            </a:r>
            <a:r>
              <a:rPr lang="en-US" sz="1000" dirty="0">
                <a:solidFill>
                  <a:schemeClr val="bg1">
                    <a:lumMod val="75000"/>
                  </a:schemeClr>
                </a:solidFill>
              </a:rPr>
              <a:t>-available-general-public/</a:t>
            </a:r>
          </a:p>
        </p:txBody>
      </p:sp>
      <p:sp>
        <p:nvSpPr>
          <p:cNvPr id="7" name="Rounded Rectangle 6">
            <a:extLst>
              <a:ext uri="{FF2B5EF4-FFF2-40B4-BE49-F238E27FC236}">
                <a16:creationId xmlns:a16="http://schemas.microsoft.com/office/drawing/2014/main" id="{95AEE2DC-D77D-6149-937F-6A8921CF6CA5}"/>
              </a:ext>
            </a:extLst>
          </p:cNvPr>
          <p:cNvSpPr/>
          <p:nvPr/>
        </p:nvSpPr>
        <p:spPr>
          <a:xfrm>
            <a:off x="8859752" y="836710"/>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Intent Detection</a:t>
            </a:r>
          </a:p>
        </p:txBody>
      </p:sp>
      <p:sp>
        <p:nvSpPr>
          <p:cNvPr id="8" name="Rounded Rectangle 7">
            <a:extLst>
              <a:ext uri="{FF2B5EF4-FFF2-40B4-BE49-F238E27FC236}">
                <a16:creationId xmlns:a16="http://schemas.microsoft.com/office/drawing/2014/main" id="{BC21EF67-AE6F-2043-AB41-21849B6C97C0}"/>
              </a:ext>
            </a:extLst>
          </p:cNvPr>
          <p:cNvSpPr/>
          <p:nvPr/>
        </p:nvSpPr>
        <p:spPr>
          <a:xfrm>
            <a:off x="8859752" y="2780928"/>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00000"/>
                </a:solidFill>
              </a:rPr>
              <a:t>Slot Filling</a:t>
            </a:r>
          </a:p>
        </p:txBody>
      </p:sp>
    </p:spTree>
    <p:extLst>
      <p:ext uri="{BB962C8B-B14F-4D97-AF65-F5344CB8AC3E}">
        <p14:creationId xmlns:p14="http://schemas.microsoft.com/office/powerpoint/2010/main" val="1173059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66</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4" y="1171950"/>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00587" y="56101"/>
            <a:ext cx="10662834" cy="1146133"/>
          </a:xfrm>
        </p:spPr>
        <p:txBody>
          <a:bodyPr>
            <a:noAutofit/>
          </a:bodyPr>
          <a:lstStyle/>
          <a:p>
            <a:r>
              <a:rPr lang="en-US" dirty="0">
                <a:solidFill>
                  <a:schemeClr val="accent1"/>
                </a:solidFill>
              </a:rPr>
              <a:t>Fine-tuning BERT on Dialogue</a:t>
            </a:r>
            <a:br>
              <a:rPr lang="en-US" dirty="0">
                <a:solidFill>
                  <a:schemeClr val="accent1"/>
                </a:solidFill>
              </a:rPr>
            </a:br>
            <a:r>
              <a:rPr lang="en-US" sz="4000" dirty="0">
                <a:solidFill>
                  <a:srgbClr val="C00000"/>
                </a:solidFill>
              </a:rPr>
              <a:t>Intent Detection (ID; Classification)</a:t>
            </a:r>
          </a:p>
        </p:txBody>
      </p:sp>
    </p:spTree>
    <p:extLst>
      <p:ext uri="{BB962C8B-B14F-4D97-AF65-F5344CB8AC3E}">
        <p14:creationId xmlns:p14="http://schemas.microsoft.com/office/powerpoint/2010/main" val="536651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67</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872649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034463"/>
          </a:xfrm>
        </p:spPr>
        <p:txBody>
          <a:bodyPr>
            <a:normAutofit fontScale="90000"/>
          </a:bodyPr>
          <a:lstStyle/>
          <a:p>
            <a:r>
              <a:rPr lang="en-US" dirty="0" err="1">
                <a:solidFill>
                  <a:schemeClr val="accent1"/>
                </a:solidFill>
              </a:rPr>
              <a:t>Chatbot</a:t>
            </a:r>
            <a:r>
              <a:rPr lang="en-US" dirty="0">
                <a:solidFill>
                  <a:schemeClr val="accent1"/>
                </a:solidFill>
              </a:rPr>
              <a:t> Conversation Framework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68</a:t>
            </a:fld>
            <a:endParaRPr lang="zh-TW" altLang="en-US"/>
          </a:p>
        </p:txBody>
      </p:sp>
      <p:sp>
        <p:nvSpPr>
          <p:cNvPr id="5" name="Rectangle 4"/>
          <p:cNvSpPr/>
          <p:nvPr/>
        </p:nvSpPr>
        <p:spPr>
          <a:xfrm>
            <a:off x="2003630" y="6606843"/>
            <a:ext cx="8363272" cy="276999"/>
          </a:xfrm>
          <a:prstGeom prst="rect">
            <a:avLst/>
          </a:prstGeom>
        </p:spPr>
        <p:txBody>
          <a:bodyPr wrap="square">
            <a:spAutoFit/>
          </a:bodyPr>
          <a:lstStyle/>
          <a:p>
            <a:pPr algn="ctr"/>
            <a:r>
              <a:rPr lang="en-US" sz="120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chatbotslife.com</a:t>
            </a:r>
            <a:r>
              <a:rPr lang="en-US" sz="1200" dirty="0">
                <a:solidFill>
                  <a:schemeClr val="bg1">
                    <a:lumMod val="75000"/>
                  </a:schemeClr>
                </a:solidFill>
              </a:rPr>
              <a:t>/ultimate-guide-to-leveraging-nlp-machine-learning-for-you-chatbot-531ff2dd870c</a:t>
            </a:r>
          </a:p>
        </p:txBody>
      </p:sp>
      <p:pic>
        <p:nvPicPr>
          <p:cNvPr id="6" name="Picture 5"/>
          <p:cNvPicPr>
            <a:picLocks noChangeAspect="1"/>
          </p:cNvPicPr>
          <p:nvPr/>
        </p:nvPicPr>
        <p:blipFill>
          <a:blip r:embed="rId2"/>
          <a:stretch>
            <a:fillRect/>
          </a:stretch>
        </p:blipFill>
        <p:spPr>
          <a:xfrm>
            <a:off x="2927649" y="905930"/>
            <a:ext cx="6099457" cy="5700913"/>
          </a:xfrm>
          <a:prstGeom prst="rect">
            <a:avLst/>
          </a:prstGeom>
        </p:spPr>
      </p:pic>
    </p:spTree>
    <p:extLst>
      <p:ext uri="{BB962C8B-B14F-4D97-AF65-F5344CB8AC3E}">
        <p14:creationId xmlns:p14="http://schemas.microsoft.com/office/powerpoint/2010/main" val="1960104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301006"/>
          </a:xfrm>
        </p:spPr>
        <p:txBody>
          <a:bodyPr>
            <a:normAutofit fontScale="90000"/>
          </a:bodyPr>
          <a:lstStyle/>
          <a:p>
            <a:r>
              <a:rPr lang="en-US" dirty="0" err="1">
                <a:solidFill>
                  <a:schemeClr val="accent1"/>
                </a:solidFill>
              </a:rPr>
              <a:t>Chatbots</a:t>
            </a:r>
            <a:br>
              <a:rPr lang="en-US" dirty="0">
                <a:solidFill>
                  <a:schemeClr val="accent1"/>
                </a:solidFill>
              </a:rPr>
            </a:br>
            <a:r>
              <a:rPr lang="en-US" dirty="0">
                <a:solidFill>
                  <a:schemeClr val="accent1"/>
                </a:solidFill>
              </a:rPr>
              <a:t>Bot Maturity Model</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69</a:t>
            </a:fld>
            <a:endParaRPr lang="zh-TW" altLang="en-US"/>
          </a:p>
        </p:txBody>
      </p:sp>
      <p:pic>
        <p:nvPicPr>
          <p:cNvPr id="5" name="Picture 4"/>
          <p:cNvPicPr>
            <a:picLocks noChangeAspect="1"/>
          </p:cNvPicPr>
          <p:nvPr/>
        </p:nvPicPr>
        <p:blipFill>
          <a:blip r:embed="rId2"/>
          <a:stretch>
            <a:fillRect/>
          </a:stretch>
        </p:blipFill>
        <p:spPr>
          <a:xfrm>
            <a:off x="1489075" y="1786828"/>
            <a:ext cx="9144000" cy="4876800"/>
          </a:xfrm>
          <a:prstGeom prst="rect">
            <a:avLst/>
          </a:prstGeom>
        </p:spPr>
      </p:pic>
      <p:sp>
        <p:nvSpPr>
          <p:cNvPr id="6" name="Rectangle 5"/>
          <p:cNvSpPr/>
          <p:nvPr/>
        </p:nvSpPr>
        <p:spPr>
          <a:xfrm>
            <a:off x="2495600" y="6638768"/>
            <a:ext cx="72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www.capgemini.com</a:t>
            </a:r>
            <a:r>
              <a:rPr lang="en-US" sz="1000" dirty="0">
                <a:solidFill>
                  <a:schemeClr val="bg1">
                    <a:lumMod val="75000"/>
                  </a:schemeClr>
                </a:solidFill>
              </a:rPr>
              <a:t>/2017/04/how-can-</a:t>
            </a:r>
            <a:r>
              <a:rPr lang="en-US" sz="1000" dirty="0" err="1">
                <a:solidFill>
                  <a:schemeClr val="bg1">
                    <a:lumMod val="75000"/>
                  </a:schemeClr>
                </a:solidFill>
              </a:rPr>
              <a:t>chatbots</a:t>
            </a:r>
            <a:r>
              <a:rPr lang="en-US" sz="1000" dirty="0">
                <a:solidFill>
                  <a:schemeClr val="bg1">
                    <a:lumMod val="75000"/>
                  </a:schemeClr>
                </a:solidFill>
              </a:rPr>
              <a:t>-meet-expectations-introducing-the-bot-maturity/</a:t>
            </a:r>
          </a:p>
        </p:txBody>
      </p:sp>
      <p:sp>
        <p:nvSpPr>
          <p:cNvPr id="7" name="Rectangle 6"/>
          <p:cNvSpPr/>
          <p:nvPr/>
        </p:nvSpPr>
        <p:spPr>
          <a:xfrm>
            <a:off x="1524000" y="1149970"/>
            <a:ext cx="9144000" cy="830997"/>
          </a:xfrm>
          <a:prstGeom prst="rect">
            <a:avLst/>
          </a:prstGeom>
        </p:spPr>
        <p:txBody>
          <a:bodyPr wrap="square">
            <a:spAutoFit/>
          </a:bodyPr>
          <a:lstStyle/>
          <a:p>
            <a:pPr algn="ctr"/>
            <a:r>
              <a:rPr lang="en-US" sz="2400">
                <a:solidFill>
                  <a:schemeClr val="accent1"/>
                </a:solidFill>
                <a:latin typeface="Calibri" charset="0"/>
                <a:ea typeface="Calibri" charset="0"/>
                <a:cs typeface="Calibri" charset="0"/>
              </a:rPr>
              <a:t>Customers want to have simpler means to interact with businesses and </a:t>
            </a:r>
            <a:br>
              <a:rPr lang="en-US" sz="2400">
                <a:solidFill>
                  <a:schemeClr val="accent1"/>
                </a:solidFill>
                <a:latin typeface="Calibri" charset="0"/>
                <a:ea typeface="Calibri" charset="0"/>
                <a:cs typeface="Calibri" charset="0"/>
              </a:rPr>
            </a:br>
            <a:r>
              <a:rPr lang="en-US" sz="2400">
                <a:solidFill>
                  <a:schemeClr val="accent1"/>
                </a:solidFill>
                <a:latin typeface="Calibri" charset="0"/>
                <a:ea typeface="Calibri" charset="0"/>
                <a:cs typeface="Calibri" charset="0"/>
              </a:rPr>
              <a:t>get faster response to a question or complaint.</a:t>
            </a:r>
          </a:p>
        </p:txBody>
      </p:sp>
    </p:spTree>
    <p:extLst>
      <p:ext uri="{BB962C8B-B14F-4D97-AF65-F5344CB8AC3E}">
        <p14:creationId xmlns:p14="http://schemas.microsoft.com/office/powerpoint/2010/main" val="269257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spTree>
    <p:extLst>
      <p:ext uri="{BB962C8B-B14F-4D97-AF65-F5344CB8AC3E}">
        <p14:creationId xmlns:p14="http://schemas.microsoft.com/office/powerpoint/2010/main" val="355976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7"/>
            <a:ext cx="11222181" cy="773494"/>
          </a:xfrm>
        </p:spPr>
        <p:txBody>
          <a:bodyPr>
            <a:normAutofit fontScale="90000"/>
          </a:bodyPr>
          <a:lstStyle/>
          <a:p>
            <a:r>
              <a:rPr lang="en-US" dirty="0"/>
              <a:t>LM-based Dialogue Systems</a:t>
            </a:r>
            <a:endParaRPr lang="en-US" sz="2700" dirty="0"/>
          </a:p>
        </p:txBody>
      </p:sp>
      <p:pic>
        <p:nvPicPr>
          <p:cNvPr id="2" name="Picture 1">
            <a:extLst>
              <a:ext uri="{FF2B5EF4-FFF2-40B4-BE49-F238E27FC236}">
                <a16:creationId xmlns:a16="http://schemas.microsoft.com/office/drawing/2014/main" id="{60B39FE8-DE2A-E2C2-17BE-5B6FCB78CCD7}"/>
              </a:ext>
            </a:extLst>
          </p:cNvPr>
          <p:cNvPicPr>
            <a:picLocks noChangeAspect="1"/>
          </p:cNvPicPr>
          <p:nvPr/>
        </p:nvPicPr>
        <p:blipFill>
          <a:blip r:embed="rId2"/>
          <a:stretch>
            <a:fillRect/>
          </a:stretch>
        </p:blipFill>
        <p:spPr>
          <a:xfrm>
            <a:off x="3248689" y="1000125"/>
            <a:ext cx="8367930" cy="5550157"/>
          </a:xfrm>
          <a:prstGeom prst="rect">
            <a:avLst/>
          </a:prstGeom>
        </p:spPr>
      </p:pic>
      <p:sp>
        <p:nvSpPr>
          <p:cNvPr id="7" name="TextBox 6">
            <a:extLst>
              <a:ext uri="{FF2B5EF4-FFF2-40B4-BE49-F238E27FC236}">
                <a16:creationId xmlns:a16="http://schemas.microsoft.com/office/drawing/2014/main" id="{17393AA9-7D2A-66DC-E0C8-E9EAC1007CB1}"/>
              </a:ext>
            </a:extLst>
          </p:cNvPr>
          <p:cNvSpPr txBox="1"/>
          <p:nvPr/>
        </p:nvSpPr>
        <p:spPr>
          <a:xfrm>
            <a:off x="239144" y="1257727"/>
            <a:ext cx="3104129" cy="4524315"/>
          </a:xfrm>
          <a:prstGeom prst="rect">
            <a:avLst/>
          </a:prstGeom>
          <a:noFill/>
        </p:spPr>
        <p:txBody>
          <a:bodyPr wrap="square">
            <a:spAutoFit/>
          </a:bodyPr>
          <a:lstStyle/>
          <a:p>
            <a:r>
              <a:rPr lang="en-US" sz="3200" dirty="0"/>
              <a:t>The number of publication at ACL Anthology conferences of different research directions in LM-based dialogue systems</a:t>
            </a:r>
          </a:p>
        </p:txBody>
      </p:sp>
    </p:spTree>
    <p:extLst>
      <p:ext uri="{BB962C8B-B14F-4D97-AF65-F5344CB8AC3E}">
        <p14:creationId xmlns:p14="http://schemas.microsoft.com/office/powerpoint/2010/main" val="3448016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6"/>
            <a:ext cx="11222181" cy="1243514"/>
          </a:xfrm>
        </p:spPr>
        <p:txBody>
          <a:bodyPr>
            <a:normAutofit fontScale="90000"/>
          </a:bodyPr>
          <a:lstStyle/>
          <a:p>
            <a:r>
              <a:rPr lang="en-US" dirty="0"/>
              <a:t>End-to-End (E2E) </a:t>
            </a:r>
            <a:br>
              <a:rPr lang="en-US" dirty="0"/>
            </a:br>
            <a:r>
              <a:rPr lang="en-US" dirty="0"/>
              <a:t>Task-oriented Dialogue System</a:t>
            </a:r>
            <a:endParaRPr lang="en-US" sz="2700" dirty="0"/>
          </a:p>
        </p:txBody>
      </p:sp>
      <p:pic>
        <p:nvPicPr>
          <p:cNvPr id="2" name="Picture 1">
            <a:extLst>
              <a:ext uri="{FF2B5EF4-FFF2-40B4-BE49-F238E27FC236}">
                <a16:creationId xmlns:a16="http://schemas.microsoft.com/office/drawing/2014/main" id="{D4732400-38C9-9E7B-9C0C-ABE8C168E747}"/>
              </a:ext>
            </a:extLst>
          </p:cNvPr>
          <p:cNvPicPr>
            <a:picLocks noChangeAspect="1"/>
          </p:cNvPicPr>
          <p:nvPr/>
        </p:nvPicPr>
        <p:blipFill>
          <a:blip r:embed="rId2"/>
          <a:stretch>
            <a:fillRect/>
          </a:stretch>
        </p:blipFill>
        <p:spPr>
          <a:xfrm>
            <a:off x="200987" y="1504984"/>
            <a:ext cx="11790026" cy="3848032"/>
          </a:xfrm>
          <a:prstGeom prst="rect">
            <a:avLst/>
          </a:prstGeom>
        </p:spPr>
      </p:pic>
    </p:spTree>
    <p:extLst>
      <p:ext uri="{BB962C8B-B14F-4D97-AF65-F5344CB8AC3E}">
        <p14:creationId xmlns:p14="http://schemas.microsoft.com/office/powerpoint/2010/main" val="2323858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7"/>
            <a:ext cx="11222181" cy="1043488"/>
          </a:xfrm>
        </p:spPr>
        <p:txBody>
          <a:bodyPr>
            <a:normAutofit/>
          </a:bodyPr>
          <a:lstStyle/>
          <a:p>
            <a:r>
              <a:rPr lang="en-US" dirty="0"/>
              <a:t>High-level of fusion between TOD and ODD</a:t>
            </a:r>
            <a:endParaRPr lang="en-US" sz="2700" dirty="0"/>
          </a:p>
        </p:txBody>
      </p:sp>
      <p:pic>
        <p:nvPicPr>
          <p:cNvPr id="7" name="Picture 6">
            <a:extLst>
              <a:ext uri="{FF2B5EF4-FFF2-40B4-BE49-F238E27FC236}">
                <a16:creationId xmlns:a16="http://schemas.microsoft.com/office/drawing/2014/main" id="{8A0DB421-1434-63E1-9A12-BF2ED7C189DA}"/>
              </a:ext>
            </a:extLst>
          </p:cNvPr>
          <p:cNvPicPr>
            <a:picLocks noChangeAspect="1"/>
          </p:cNvPicPr>
          <p:nvPr/>
        </p:nvPicPr>
        <p:blipFill>
          <a:blip r:embed="rId2"/>
          <a:stretch>
            <a:fillRect/>
          </a:stretch>
        </p:blipFill>
        <p:spPr>
          <a:xfrm>
            <a:off x="203268" y="2292268"/>
            <a:ext cx="11785464" cy="3571790"/>
          </a:xfrm>
          <a:prstGeom prst="rect">
            <a:avLst/>
          </a:prstGeom>
        </p:spPr>
      </p:pic>
      <p:sp>
        <p:nvSpPr>
          <p:cNvPr id="9" name="TextBox 8">
            <a:extLst>
              <a:ext uri="{FF2B5EF4-FFF2-40B4-BE49-F238E27FC236}">
                <a16:creationId xmlns:a16="http://schemas.microsoft.com/office/drawing/2014/main" id="{0A489529-2835-D8E2-5016-5037E4100BC2}"/>
              </a:ext>
            </a:extLst>
          </p:cNvPr>
          <p:cNvSpPr txBox="1"/>
          <p:nvPr/>
        </p:nvSpPr>
        <p:spPr>
          <a:xfrm>
            <a:off x="3950494" y="1215050"/>
            <a:ext cx="4764881" cy="1077218"/>
          </a:xfrm>
          <a:prstGeom prst="rect">
            <a:avLst/>
          </a:prstGeom>
          <a:noFill/>
        </p:spPr>
        <p:txBody>
          <a:bodyPr wrap="square">
            <a:spAutoFit/>
          </a:bodyPr>
          <a:lstStyle/>
          <a:p>
            <a:r>
              <a:rPr lang="en-US" sz="3200" dirty="0"/>
              <a:t>Task-oriented DS (TOD) </a:t>
            </a:r>
          </a:p>
          <a:p>
            <a:r>
              <a:rPr lang="en-US" sz="3200" dirty="0"/>
              <a:t>Open-domain DS (ODD)</a:t>
            </a:r>
          </a:p>
        </p:txBody>
      </p:sp>
    </p:spTree>
    <p:extLst>
      <p:ext uri="{BB962C8B-B14F-4D97-AF65-F5344CB8AC3E}">
        <p14:creationId xmlns:p14="http://schemas.microsoft.com/office/powerpoint/2010/main" val="2020695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7"/>
            <a:ext cx="11222181" cy="773494"/>
          </a:xfrm>
        </p:spPr>
        <p:txBody>
          <a:bodyPr>
            <a:normAutofit/>
          </a:bodyPr>
          <a:lstStyle/>
          <a:p>
            <a:r>
              <a:rPr lang="en-US" sz="3800" dirty="0"/>
              <a:t>Dialogue Models based on Large Language Models</a:t>
            </a:r>
          </a:p>
        </p:txBody>
      </p:sp>
      <p:pic>
        <p:nvPicPr>
          <p:cNvPr id="2" name="Picture 1">
            <a:extLst>
              <a:ext uri="{FF2B5EF4-FFF2-40B4-BE49-F238E27FC236}">
                <a16:creationId xmlns:a16="http://schemas.microsoft.com/office/drawing/2014/main" id="{0D412CF1-A319-6E45-6CD2-950F2959A971}"/>
              </a:ext>
            </a:extLst>
          </p:cNvPr>
          <p:cNvPicPr>
            <a:picLocks noChangeAspect="1"/>
          </p:cNvPicPr>
          <p:nvPr/>
        </p:nvPicPr>
        <p:blipFill>
          <a:blip r:embed="rId2"/>
          <a:stretch>
            <a:fillRect/>
          </a:stretch>
        </p:blipFill>
        <p:spPr>
          <a:xfrm>
            <a:off x="451575" y="1042988"/>
            <a:ext cx="11668921" cy="5507294"/>
          </a:xfrm>
          <a:prstGeom prst="rect">
            <a:avLst/>
          </a:prstGeom>
        </p:spPr>
      </p:pic>
    </p:spTree>
    <p:extLst>
      <p:ext uri="{BB962C8B-B14F-4D97-AF65-F5344CB8AC3E}">
        <p14:creationId xmlns:p14="http://schemas.microsoft.com/office/powerpoint/2010/main" val="234809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Dialogue System</a:t>
            </a:r>
            <a:endParaRPr lang="en-US" sz="2700" dirty="0"/>
          </a:p>
        </p:txBody>
      </p:sp>
      <p:pic>
        <p:nvPicPr>
          <p:cNvPr id="3" name="Picture 2">
            <a:extLst>
              <a:ext uri="{FF2B5EF4-FFF2-40B4-BE49-F238E27FC236}">
                <a16:creationId xmlns:a16="http://schemas.microsoft.com/office/drawing/2014/main" id="{9696FE46-49B2-7EF3-B597-A19BFC59D312}"/>
              </a:ext>
            </a:extLst>
          </p:cNvPr>
          <p:cNvPicPr>
            <a:picLocks noChangeAspect="1"/>
          </p:cNvPicPr>
          <p:nvPr/>
        </p:nvPicPr>
        <p:blipFill>
          <a:blip r:embed="rId2"/>
          <a:stretch>
            <a:fillRect/>
          </a:stretch>
        </p:blipFill>
        <p:spPr>
          <a:xfrm>
            <a:off x="534389" y="1787797"/>
            <a:ext cx="11264135" cy="1735415"/>
          </a:xfrm>
          <a:prstGeom prst="rect">
            <a:avLst/>
          </a:prstGeom>
        </p:spPr>
      </p:pic>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spTree>
    <p:extLst>
      <p:ext uri="{BB962C8B-B14F-4D97-AF65-F5344CB8AC3E}">
        <p14:creationId xmlns:p14="http://schemas.microsoft.com/office/powerpoint/2010/main" val="2733458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1978897"/>
          </a:xfrm>
        </p:spPr>
        <p:txBody>
          <a:bodyPr>
            <a:normAutofit fontScale="90000"/>
          </a:bodyPr>
          <a:lstStyle/>
          <a:p>
            <a:r>
              <a:rPr lang="en-US" dirty="0"/>
              <a:t>Dialogue System</a:t>
            </a:r>
            <a:br>
              <a:rPr lang="en-US" dirty="0"/>
            </a:br>
            <a:r>
              <a:rPr lang="en-US" sz="2900" b="0" dirty="0"/>
              <a:t>Extracted information for the example sentence </a:t>
            </a:r>
            <a:br>
              <a:rPr lang="en-US" sz="2900" b="0" dirty="0"/>
            </a:br>
            <a:r>
              <a:rPr lang="en-US" sz="2900" b="0" dirty="0"/>
              <a:t>show restaurant at New York tomorrow </a:t>
            </a:r>
            <a:br>
              <a:rPr lang="en-US" sz="2900" b="0" dirty="0"/>
            </a:br>
            <a:r>
              <a:rPr lang="en-US" sz="2900" b="0" dirty="0"/>
              <a:t>by the module natural language understanding</a:t>
            </a:r>
          </a:p>
        </p:txBody>
      </p:sp>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pic>
        <p:nvPicPr>
          <p:cNvPr id="3" name="Picture 2">
            <a:extLst>
              <a:ext uri="{FF2B5EF4-FFF2-40B4-BE49-F238E27FC236}">
                <a16:creationId xmlns:a16="http://schemas.microsoft.com/office/drawing/2014/main" id="{ADEE5CF7-F32D-18DA-2437-FA22A06F00BD}"/>
              </a:ext>
            </a:extLst>
          </p:cNvPr>
          <p:cNvPicPr>
            <a:picLocks noChangeAspect="1"/>
          </p:cNvPicPr>
          <p:nvPr/>
        </p:nvPicPr>
        <p:blipFill>
          <a:blip r:embed="rId2"/>
          <a:stretch>
            <a:fillRect/>
          </a:stretch>
        </p:blipFill>
        <p:spPr>
          <a:xfrm>
            <a:off x="738981" y="2144245"/>
            <a:ext cx="10714037" cy="2700867"/>
          </a:xfrm>
          <a:prstGeom prst="rect">
            <a:avLst/>
          </a:prstGeom>
        </p:spPr>
      </p:pic>
    </p:spTree>
    <p:extLst>
      <p:ext uri="{BB962C8B-B14F-4D97-AF65-F5344CB8AC3E}">
        <p14:creationId xmlns:p14="http://schemas.microsoft.com/office/powerpoint/2010/main" val="3258879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Dialogue System</a:t>
            </a:r>
            <a:endParaRPr lang="en-US" sz="2700" dirty="0"/>
          </a:p>
        </p:txBody>
      </p:sp>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pic>
        <p:nvPicPr>
          <p:cNvPr id="3" name="Picture 2">
            <a:extLst>
              <a:ext uri="{FF2B5EF4-FFF2-40B4-BE49-F238E27FC236}">
                <a16:creationId xmlns:a16="http://schemas.microsoft.com/office/drawing/2014/main" id="{D202EDF5-6972-2A22-B8B5-EFBD5DB3A38B}"/>
              </a:ext>
            </a:extLst>
          </p:cNvPr>
          <p:cNvPicPr>
            <a:picLocks noChangeAspect="1"/>
          </p:cNvPicPr>
          <p:nvPr/>
        </p:nvPicPr>
        <p:blipFill>
          <a:blip r:embed="rId2"/>
          <a:stretch>
            <a:fillRect/>
          </a:stretch>
        </p:blipFill>
        <p:spPr>
          <a:xfrm>
            <a:off x="4021287" y="165113"/>
            <a:ext cx="7772400" cy="6236676"/>
          </a:xfrm>
          <a:prstGeom prst="rect">
            <a:avLst/>
          </a:prstGeom>
        </p:spPr>
      </p:pic>
      <p:sp>
        <p:nvSpPr>
          <p:cNvPr id="7" name="TextBox 6">
            <a:extLst>
              <a:ext uri="{FF2B5EF4-FFF2-40B4-BE49-F238E27FC236}">
                <a16:creationId xmlns:a16="http://schemas.microsoft.com/office/drawing/2014/main" id="{BBFA675D-5371-62FD-A305-5AA34F465BB4}"/>
              </a:ext>
            </a:extLst>
          </p:cNvPr>
          <p:cNvSpPr txBox="1"/>
          <p:nvPr/>
        </p:nvSpPr>
        <p:spPr>
          <a:xfrm>
            <a:off x="134385" y="2171555"/>
            <a:ext cx="4001150" cy="1477328"/>
          </a:xfrm>
          <a:prstGeom prst="rect">
            <a:avLst/>
          </a:prstGeom>
          <a:noFill/>
        </p:spPr>
        <p:txBody>
          <a:bodyPr wrap="square">
            <a:spAutoFit/>
          </a:bodyPr>
          <a:lstStyle/>
          <a:p>
            <a:r>
              <a:rPr lang="en-US" dirty="0"/>
              <a:t>Selected intelligent virtual assistants, </a:t>
            </a:r>
            <a:br>
              <a:rPr lang="en-US" dirty="0"/>
            </a:br>
            <a:r>
              <a:rPr lang="en-US" dirty="0"/>
              <a:t>commercial frameworks and </a:t>
            </a:r>
            <a:br>
              <a:rPr lang="en-US" dirty="0"/>
            </a:br>
            <a:r>
              <a:rPr lang="en-US" dirty="0"/>
              <a:t>research dialogue systems </a:t>
            </a:r>
            <a:r>
              <a:rPr lang="en-US" dirty="0" err="1"/>
              <a:t>categorised</a:t>
            </a:r>
            <a:r>
              <a:rPr lang="en-US" dirty="0"/>
              <a:t> </a:t>
            </a:r>
            <a:br>
              <a:rPr lang="en-US" dirty="0"/>
            </a:br>
            <a:r>
              <a:rPr lang="en-US" dirty="0"/>
              <a:t>by objective, modality, </a:t>
            </a:r>
            <a:br>
              <a:rPr lang="en-US" dirty="0"/>
            </a:br>
            <a:r>
              <a:rPr lang="en-US" dirty="0"/>
              <a:t>domain, architecture and model</a:t>
            </a:r>
          </a:p>
        </p:txBody>
      </p:sp>
      <p:sp>
        <p:nvSpPr>
          <p:cNvPr id="13" name="Title 1">
            <a:extLst>
              <a:ext uri="{FF2B5EF4-FFF2-40B4-BE49-F238E27FC236}">
                <a16:creationId xmlns:a16="http://schemas.microsoft.com/office/drawing/2014/main" id="{AD09A312-33BF-C5D2-B0F5-D2AC59DE1EBC}"/>
              </a:ext>
            </a:extLst>
          </p:cNvPr>
          <p:cNvSpPr txBox="1">
            <a:spLocks/>
          </p:cNvSpPr>
          <p:nvPr/>
        </p:nvSpPr>
        <p:spPr>
          <a:xfrm>
            <a:off x="400051" y="457684"/>
            <a:ext cx="3094635" cy="1371116"/>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Dialogue System</a:t>
            </a:r>
            <a:endParaRPr lang="en-US" sz="2700" dirty="0"/>
          </a:p>
        </p:txBody>
      </p:sp>
    </p:spTree>
    <p:extLst>
      <p:ext uri="{BB962C8B-B14F-4D97-AF65-F5344CB8AC3E}">
        <p14:creationId xmlns:p14="http://schemas.microsoft.com/office/powerpoint/2010/main" val="154920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52E463E7-F1DB-08CF-3AC5-E3BE9ABC4D8F}"/>
              </a:ext>
            </a:extLst>
          </p:cNvPr>
          <p:cNvPicPr>
            <a:picLocks noChangeAspect="1"/>
          </p:cNvPicPr>
          <p:nvPr/>
        </p:nvPicPr>
        <p:blipFill>
          <a:blip r:embed="rId2"/>
          <a:stretch>
            <a:fillRect/>
          </a:stretch>
        </p:blipFill>
        <p:spPr>
          <a:xfrm>
            <a:off x="3984170" y="3212678"/>
            <a:ext cx="7772400" cy="3146248"/>
          </a:xfrm>
          <a:prstGeom prst="rect">
            <a:avLst/>
          </a:prstGeom>
        </p:spPr>
      </p:pic>
      <p:pic>
        <p:nvPicPr>
          <p:cNvPr id="3" name="Picture 2">
            <a:extLst>
              <a:ext uri="{FF2B5EF4-FFF2-40B4-BE49-F238E27FC236}">
                <a16:creationId xmlns:a16="http://schemas.microsoft.com/office/drawing/2014/main" id="{A6DDEFC8-7B7A-930A-ED0D-1913FC017829}"/>
              </a:ext>
            </a:extLst>
          </p:cNvPr>
          <p:cNvPicPr>
            <a:picLocks noChangeAspect="1"/>
          </p:cNvPicPr>
          <p:nvPr/>
        </p:nvPicPr>
        <p:blipFill>
          <a:blip r:embed="rId3"/>
          <a:stretch>
            <a:fillRect/>
          </a:stretch>
        </p:blipFill>
        <p:spPr>
          <a:xfrm>
            <a:off x="3927018" y="844431"/>
            <a:ext cx="7772400" cy="2364495"/>
          </a:xfrm>
          <a:prstGeom prst="rect">
            <a:avLst/>
          </a:prstGeom>
        </p:spPr>
      </p:pic>
      <p:sp>
        <p:nvSpPr>
          <p:cNvPr id="6" name="TextBox 5">
            <a:extLst>
              <a:ext uri="{FF2B5EF4-FFF2-40B4-BE49-F238E27FC236}">
                <a16:creationId xmlns:a16="http://schemas.microsoft.com/office/drawing/2014/main" id="{92EE9BA4-8CAC-5F99-928C-3DF074A61DEE}"/>
              </a:ext>
            </a:extLst>
          </p:cNvPr>
          <p:cNvSpPr txBox="1"/>
          <p:nvPr/>
        </p:nvSpPr>
        <p:spPr>
          <a:xfrm>
            <a:off x="134385" y="2171555"/>
            <a:ext cx="4001150" cy="1477328"/>
          </a:xfrm>
          <a:prstGeom prst="rect">
            <a:avLst/>
          </a:prstGeom>
          <a:noFill/>
        </p:spPr>
        <p:txBody>
          <a:bodyPr wrap="square">
            <a:spAutoFit/>
          </a:bodyPr>
          <a:lstStyle/>
          <a:p>
            <a:r>
              <a:rPr lang="en-US" dirty="0"/>
              <a:t>Selected intelligent virtual assistants, </a:t>
            </a:r>
            <a:br>
              <a:rPr lang="en-US" dirty="0"/>
            </a:br>
            <a:r>
              <a:rPr lang="en-US" dirty="0"/>
              <a:t>commercial frameworks and </a:t>
            </a:r>
            <a:br>
              <a:rPr lang="en-US" dirty="0"/>
            </a:br>
            <a:r>
              <a:rPr lang="en-US" dirty="0"/>
              <a:t>research dialogue systems </a:t>
            </a:r>
            <a:r>
              <a:rPr lang="en-US" dirty="0" err="1"/>
              <a:t>categorised</a:t>
            </a:r>
            <a:r>
              <a:rPr lang="en-US" dirty="0"/>
              <a:t> </a:t>
            </a:r>
            <a:br>
              <a:rPr lang="en-US" dirty="0"/>
            </a:br>
            <a:r>
              <a:rPr lang="en-US" dirty="0"/>
              <a:t>by objective, modality, </a:t>
            </a:r>
            <a:br>
              <a:rPr lang="en-US" dirty="0"/>
            </a:br>
            <a:r>
              <a:rPr lang="en-US" dirty="0"/>
              <a:t>domain, architecture and model</a:t>
            </a:r>
          </a:p>
        </p:txBody>
      </p:sp>
      <p:sp>
        <p:nvSpPr>
          <p:cNvPr id="9" name="Title 1">
            <a:extLst>
              <a:ext uri="{FF2B5EF4-FFF2-40B4-BE49-F238E27FC236}">
                <a16:creationId xmlns:a16="http://schemas.microsoft.com/office/drawing/2014/main" id="{487F017A-9841-5FBB-DD3A-3F918D8EC0F1}"/>
              </a:ext>
            </a:extLst>
          </p:cNvPr>
          <p:cNvSpPr txBox="1">
            <a:spLocks/>
          </p:cNvSpPr>
          <p:nvPr/>
        </p:nvSpPr>
        <p:spPr>
          <a:xfrm>
            <a:off x="400051" y="457684"/>
            <a:ext cx="3094635" cy="1371116"/>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Dialogue System</a:t>
            </a:r>
            <a:endParaRPr lang="en-US" sz="2700" dirty="0"/>
          </a:p>
        </p:txBody>
      </p:sp>
    </p:spTree>
    <p:extLst>
      <p:ext uri="{BB962C8B-B14F-4D97-AF65-F5344CB8AC3E}">
        <p14:creationId xmlns:p14="http://schemas.microsoft.com/office/powerpoint/2010/main" val="2996670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484909" y="129553"/>
            <a:ext cx="11222181" cy="927722"/>
          </a:xfrm>
        </p:spPr>
        <p:txBody>
          <a:bodyPr>
            <a:normAutofit fontScale="90000"/>
          </a:bodyPr>
          <a:lstStyle/>
          <a:p>
            <a:r>
              <a:rPr lang="en-US" dirty="0"/>
              <a:t>Properties relevant for implementation of research dialogue systems</a:t>
            </a:r>
            <a:endParaRPr lang="en-US" sz="2700" dirty="0"/>
          </a:p>
        </p:txBody>
      </p:sp>
      <p:sp>
        <p:nvSpPr>
          <p:cNvPr id="5" name="Rectangle 4">
            <a:extLst>
              <a:ext uri="{FF2B5EF4-FFF2-40B4-BE49-F238E27FC236}">
                <a16:creationId xmlns:a16="http://schemas.microsoft.com/office/drawing/2014/main" id="{13460145-65B1-5E6B-0056-BF8D25B80DF0}"/>
              </a:ext>
            </a:extLst>
          </p:cNvPr>
          <p:cNvSpPr/>
          <p:nvPr/>
        </p:nvSpPr>
        <p:spPr>
          <a:xfrm>
            <a:off x="400051" y="6453336"/>
            <a:ext cx="11222180" cy="400110"/>
          </a:xfrm>
          <a:prstGeom prst="rect">
            <a:avLst/>
          </a:prstGeom>
        </p:spPr>
        <p:txBody>
          <a:bodyPr wrap="square">
            <a:spAutoFit/>
          </a:bodyPr>
          <a:lstStyle/>
          <a:p>
            <a:pPr algn="ctr"/>
            <a:r>
              <a:rPr lang="en-US" sz="1000" dirty="0">
                <a:solidFill>
                  <a:schemeClr val="bg1">
                    <a:lumMod val="75000"/>
                  </a:schemeClr>
                </a:solidFill>
              </a:rPr>
              <a:t>Source: Kath, Hannes, Bengt </a:t>
            </a:r>
            <a:r>
              <a:rPr lang="en-US" sz="1000" dirty="0" err="1">
                <a:solidFill>
                  <a:schemeClr val="bg1">
                    <a:lumMod val="75000"/>
                  </a:schemeClr>
                </a:solidFill>
              </a:rPr>
              <a:t>Lüers</a:t>
            </a:r>
            <a:r>
              <a:rPr lang="en-US" sz="1000" dirty="0">
                <a:solidFill>
                  <a:schemeClr val="bg1">
                    <a:lumMod val="75000"/>
                  </a:schemeClr>
                </a:solidFill>
              </a:rPr>
              <a:t>, Thiago S. </a:t>
            </a:r>
            <a:r>
              <a:rPr lang="en-US" sz="1000" dirty="0" err="1">
                <a:solidFill>
                  <a:schemeClr val="bg1">
                    <a:lumMod val="75000"/>
                  </a:schemeClr>
                </a:solidFill>
              </a:rPr>
              <a:t>Gouvêa</a:t>
            </a:r>
            <a:r>
              <a:rPr lang="en-US" sz="1000" dirty="0">
                <a:solidFill>
                  <a:schemeClr val="bg1">
                    <a:lumMod val="75000"/>
                  </a:schemeClr>
                </a:solidFill>
              </a:rPr>
              <a:t>, and Daniel Sonntag. "Lost in Dialogue: A Review and </a:t>
            </a:r>
            <a:r>
              <a:rPr lang="en-US" sz="1000" dirty="0" err="1">
                <a:solidFill>
                  <a:schemeClr val="bg1">
                    <a:lumMod val="75000"/>
                  </a:schemeClr>
                </a:solidFill>
              </a:rPr>
              <a:t>Categorisation</a:t>
            </a:r>
            <a:r>
              <a:rPr lang="en-US" sz="1000" dirty="0">
                <a:solidFill>
                  <a:schemeClr val="bg1">
                    <a:lumMod val="75000"/>
                  </a:schemeClr>
                </a:solidFill>
              </a:rPr>
              <a:t> of Current Dialogue System Approaches and Technical Solutions." In German Conference on Artificial Intelligence (</a:t>
            </a:r>
            <a:r>
              <a:rPr lang="en-US" sz="1000" dirty="0" err="1">
                <a:solidFill>
                  <a:schemeClr val="bg1">
                    <a:lumMod val="75000"/>
                  </a:schemeClr>
                </a:solidFill>
              </a:rPr>
              <a:t>Künstliche</a:t>
            </a:r>
            <a:r>
              <a:rPr lang="en-US" sz="1000" dirty="0">
                <a:solidFill>
                  <a:schemeClr val="bg1">
                    <a:lumMod val="75000"/>
                  </a:schemeClr>
                </a:solidFill>
              </a:rPr>
              <a:t> </a:t>
            </a:r>
            <a:r>
              <a:rPr lang="en-US" sz="1000" dirty="0" err="1">
                <a:solidFill>
                  <a:schemeClr val="bg1">
                    <a:lumMod val="75000"/>
                  </a:schemeClr>
                </a:solidFill>
              </a:rPr>
              <a:t>Intelligenz</a:t>
            </a:r>
            <a:r>
              <a:rPr lang="en-US" sz="1000" dirty="0">
                <a:solidFill>
                  <a:schemeClr val="bg1">
                    <a:lumMod val="75000"/>
                  </a:schemeClr>
                </a:solidFill>
              </a:rPr>
              <a:t>), pp. 98-113. Cham: Springer Nature Switzerland, 2023.</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F3EFAE36-1682-D51A-9267-053BFCF8AA69}"/>
              </a:ext>
            </a:extLst>
          </p:cNvPr>
          <p:cNvPicPr>
            <a:picLocks noChangeAspect="1"/>
          </p:cNvPicPr>
          <p:nvPr/>
        </p:nvPicPr>
        <p:blipFill>
          <a:blip r:embed="rId2"/>
          <a:stretch>
            <a:fillRect/>
          </a:stretch>
        </p:blipFill>
        <p:spPr>
          <a:xfrm>
            <a:off x="1911350" y="1252931"/>
            <a:ext cx="7772400" cy="5272022"/>
          </a:xfrm>
          <a:prstGeom prst="rect">
            <a:avLst/>
          </a:prstGeom>
        </p:spPr>
      </p:pic>
    </p:spTree>
    <p:extLst>
      <p:ext uri="{BB962C8B-B14F-4D97-AF65-F5344CB8AC3E}">
        <p14:creationId xmlns:p14="http://schemas.microsoft.com/office/powerpoint/2010/main" val="3744233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altLang="zh-TW" sz="9600" dirty="0">
                <a:solidFill>
                  <a:srgbClr val="C00000"/>
                </a:solidFill>
              </a:rPr>
              <a:t>Task-Oriented 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Tree>
    <p:extLst>
      <p:ext uri="{BB962C8B-B14F-4D97-AF65-F5344CB8AC3E}">
        <p14:creationId xmlns:p14="http://schemas.microsoft.com/office/powerpoint/2010/main" val="234746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sp>
        <p:nvSpPr>
          <p:cNvPr id="6" name="Title 1">
            <a:extLst>
              <a:ext uri="{FF2B5EF4-FFF2-40B4-BE49-F238E27FC236}">
                <a16:creationId xmlns:a16="http://schemas.microsoft.com/office/drawing/2014/main" id="{527BA75E-1682-BF60-6E3A-DBA21923F16D}"/>
              </a:ext>
            </a:extLst>
          </p:cNvPr>
          <p:cNvSpPr>
            <a:spLocks noGrp="1"/>
          </p:cNvSpPr>
          <p:nvPr>
            <p:ph type="title"/>
          </p:nvPr>
        </p:nvSpPr>
        <p:spPr>
          <a:xfrm>
            <a:off x="534389" y="70936"/>
            <a:ext cx="11222181" cy="2153420"/>
          </a:xfrm>
        </p:spPr>
        <p:txBody>
          <a:bodyPr>
            <a:normAutofit/>
          </a:bodyPr>
          <a:lstStyle/>
          <a:p>
            <a:r>
              <a:rPr lang="en-US" sz="5400" dirty="0"/>
              <a:t>Dialogue System</a:t>
            </a:r>
            <a:br>
              <a:rPr lang="en-US" sz="4400" dirty="0"/>
            </a:br>
            <a:r>
              <a:rPr lang="en-US" sz="3800" b="0" dirty="0"/>
              <a:t>Different types of dialogues in </a:t>
            </a:r>
            <a:br>
              <a:rPr lang="en-US" sz="3800" b="0" dirty="0"/>
            </a:br>
            <a:r>
              <a:rPr lang="en-US" sz="3800" b="0" dirty="0"/>
              <a:t>Task-oriented DS (TOD) and Open-domain DS (ODD)</a:t>
            </a:r>
          </a:p>
        </p:txBody>
      </p:sp>
      <p:pic>
        <p:nvPicPr>
          <p:cNvPr id="9" name="Picture 8">
            <a:extLst>
              <a:ext uri="{FF2B5EF4-FFF2-40B4-BE49-F238E27FC236}">
                <a16:creationId xmlns:a16="http://schemas.microsoft.com/office/drawing/2014/main" id="{D4784D14-1059-B5AB-E0CF-4292D6EDC3CE}"/>
              </a:ext>
            </a:extLst>
          </p:cNvPr>
          <p:cNvPicPr>
            <a:picLocks noChangeAspect="1"/>
          </p:cNvPicPr>
          <p:nvPr/>
        </p:nvPicPr>
        <p:blipFill>
          <a:blip r:embed="rId2"/>
          <a:stretch>
            <a:fillRect/>
          </a:stretch>
        </p:blipFill>
        <p:spPr>
          <a:xfrm>
            <a:off x="418031" y="2682824"/>
            <a:ext cx="11367451" cy="2153420"/>
          </a:xfrm>
          <a:prstGeom prst="rect">
            <a:avLst/>
          </a:prstGeom>
        </p:spPr>
      </p:pic>
    </p:spTree>
    <p:extLst>
      <p:ext uri="{BB962C8B-B14F-4D97-AF65-F5344CB8AC3E}">
        <p14:creationId xmlns:p14="http://schemas.microsoft.com/office/powerpoint/2010/main" val="3558823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5" name="Picture 4">
            <a:extLst>
              <a:ext uri="{FF2B5EF4-FFF2-40B4-BE49-F238E27FC236}">
                <a16:creationId xmlns:a16="http://schemas.microsoft.com/office/drawing/2014/main" id="{8F5E7C59-ACAD-A944-9B8A-5582495384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3756" y="1844825"/>
            <a:ext cx="8964488" cy="4439759"/>
          </a:xfrm>
          <a:prstGeom prst="rect">
            <a:avLst/>
          </a:prstGeom>
        </p:spPr>
      </p:pic>
      <p:sp>
        <p:nvSpPr>
          <p:cNvPr id="13" name="Title 1">
            <a:extLst>
              <a:ext uri="{FF2B5EF4-FFF2-40B4-BE49-F238E27FC236}">
                <a16:creationId xmlns:a16="http://schemas.microsoft.com/office/drawing/2014/main" id="{E21BE882-EDFF-034C-88F2-1F64F0656A98}"/>
              </a:ext>
            </a:extLst>
          </p:cNvPr>
          <p:cNvSpPr>
            <a:spLocks noGrp="1"/>
          </p:cNvSpPr>
          <p:nvPr>
            <p:ph type="title"/>
          </p:nvPr>
        </p:nvSpPr>
        <p:spPr>
          <a:xfrm>
            <a:off x="1981200" y="44624"/>
            <a:ext cx="8229600" cy="1224136"/>
          </a:xfrm>
        </p:spPr>
        <p:txBody>
          <a:bodyPr/>
          <a:lstStyle/>
          <a:p>
            <a:r>
              <a:rPr lang="en-US" sz="4600" dirty="0">
                <a:solidFill>
                  <a:schemeClr val="accent1"/>
                </a:solidFill>
              </a:rPr>
              <a:t>Task-Oriented Dialogue System</a:t>
            </a:r>
            <a:br>
              <a:rPr lang="en-US" sz="4600" dirty="0">
                <a:solidFill>
                  <a:schemeClr val="accent1"/>
                </a:solidFill>
              </a:rPr>
            </a:br>
            <a:r>
              <a:rPr lang="en-US" sz="2400" dirty="0">
                <a:solidFill>
                  <a:schemeClr val="accent1"/>
                </a:solidFill>
              </a:rPr>
              <a:t>(</a:t>
            </a:r>
            <a:r>
              <a:rPr lang="en-US" sz="2400" dirty="0" err="1">
                <a:solidFill>
                  <a:schemeClr val="accent1"/>
                </a:solidFill>
              </a:rPr>
              <a:t>Deriu</a:t>
            </a:r>
            <a:r>
              <a:rPr lang="en-US" sz="2400" dirty="0">
                <a:solidFill>
                  <a:schemeClr val="accent1"/>
                </a:solidFill>
              </a:rPr>
              <a:t> et al., 2021)</a:t>
            </a:r>
          </a:p>
        </p:txBody>
      </p:sp>
    </p:spTree>
    <p:extLst>
      <p:ext uri="{BB962C8B-B14F-4D97-AF65-F5344CB8AC3E}">
        <p14:creationId xmlns:p14="http://schemas.microsoft.com/office/powerpoint/2010/main" val="43879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a:solidFill>
                  <a:schemeClr val="bg1">
                    <a:lumMod val="75000"/>
                  </a:schemeClr>
                </a:solidFill>
              </a:rPr>
              <a:t>Zhang, Zheng, Ryuichi Takanobu, Qi Zhu, </a:t>
            </a:r>
            <a:r>
              <a:rPr lang="en-US" altLang="zh-TW" sz="1000" dirty="0" err="1">
                <a:solidFill>
                  <a:schemeClr val="bg1">
                    <a:lumMod val="75000"/>
                  </a:schemeClr>
                </a:solidFill>
              </a:rPr>
              <a:t>Minlie</a:t>
            </a:r>
            <a:r>
              <a:rPr lang="en-US" altLang="zh-TW" sz="1000" dirty="0">
                <a:solidFill>
                  <a:schemeClr val="bg1">
                    <a:lumMod val="75000"/>
                  </a:schemeClr>
                </a:solidFill>
              </a:rPr>
              <a:t> Huang, and </a:t>
            </a:r>
            <a:r>
              <a:rPr lang="en-US" altLang="zh-TW" sz="1000" dirty="0" err="1">
                <a:solidFill>
                  <a:schemeClr val="bg1">
                    <a:lumMod val="75000"/>
                  </a:schemeClr>
                </a:solidFill>
              </a:rPr>
              <a:t>Xiaoyan</a:t>
            </a:r>
            <a:r>
              <a:rPr lang="en-US" altLang="zh-TW" sz="1000" dirty="0">
                <a:solidFill>
                  <a:schemeClr val="bg1">
                    <a:lumMod val="75000"/>
                  </a:schemeClr>
                </a:solidFill>
              </a:rPr>
              <a:t> Zhu (2020). </a:t>
            </a:r>
            <a:br>
              <a:rPr lang="en-US" altLang="zh-TW" sz="1000" dirty="0">
                <a:solidFill>
                  <a:schemeClr val="bg1">
                    <a:lumMod val="75000"/>
                  </a:schemeClr>
                </a:solidFill>
              </a:rPr>
            </a:br>
            <a:r>
              <a:rPr lang="en-US" altLang="zh-TW" sz="1000" dirty="0">
                <a:solidFill>
                  <a:schemeClr val="bg1">
                    <a:lumMod val="75000"/>
                  </a:schemeClr>
                </a:solidFill>
              </a:rPr>
              <a:t>"Recent advances and challenges in task-oriented dialog systems." Science China Technological Sciences (2020): 1-17.</a:t>
            </a:r>
          </a:p>
        </p:txBody>
      </p:sp>
      <p:sp>
        <p:nvSpPr>
          <p:cNvPr id="13" name="Title 1">
            <a:extLst>
              <a:ext uri="{FF2B5EF4-FFF2-40B4-BE49-F238E27FC236}">
                <a16:creationId xmlns:a16="http://schemas.microsoft.com/office/drawing/2014/main" id="{E21BE882-EDFF-034C-88F2-1F64F0656A98}"/>
              </a:ext>
            </a:extLst>
          </p:cNvPr>
          <p:cNvSpPr>
            <a:spLocks noGrp="1"/>
          </p:cNvSpPr>
          <p:nvPr>
            <p:ph type="title"/>
          </p:nvPr>
        </p:nvSpPr>
        <p:spPr>
          <a:xfrm>
            <a:off x="1981200" y="44624"/>
            <a:ext cx="8229600" cy="864096"/>
          </a:xfrm>
        </p:spPr>
        <p:txBody>
          <a:bodyPr>
            <a:normAutofit fontScale="90000"/>
          </a:bodyPr>
          <a:lstStyle/>
          <a:p>
            <a:r>
              <a:rPr lang="en-US" sz="4600" dirty="0">
                <a:solidFill>
                  <a:schemeClr val="accent1"/>
                </a:solidFill>
              </a:rPr>
              <a:t>Task-Oriented Dialogue Systems</a:t>
            </a:r>
            <a:br>
              <a:rPr lang="en-US" sz="4600" dirty="0">
                <a:solidFill>
                  <a:schemeClr val="accent1"/>
                </a:solidFill>
              </a:rPr>
            </a:br>
            <a:r>
              <a:rPr lang="en-US" sz="2400" dirty="0">
                <a:solidFill>
                  <a:schemeClr val="accent1"/>
                </a:solidFill>
              </a:rPr>
              <a:t>(Zhang et al., 2020)</a:t>
            </a:r>
          </a:p>
        </p:txBody>
      </p:sp>
      <p:pic>
        <p:nvPicPr>
          <p:cNvPr id="3" name="Picture 2">
            <a:extLst>
              <a:ext uri="{FF2B5EF4-FFF2-40B4-BE49-F238E27FC236}">
                <a16:creationId xmlns:a16="http://schemas.microsoft.com/office/drawing/2014/main" id="{470DD07B-C5AC-0748-B682-0BAEC8ACE9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3713" y="1052737"/>
            <a:ext cx="5472608" cy="5432735"/>
          </a:xfrm>
          <a:prstGeom prst="rect">
            <a:avLst/>
          </a:prstGeom>
        </p:spPr>
      </p:pic>
    </p:spTree>
    <p:extLst>
      <p:ext uri="{BB962C8B-B14F-4D97-AF65-F5344CB8AC3E}">
        <p14:creationId xmlns:p14="http://schemas.microsoft.com/office/powerpoint/2010/main" val="1970792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81200" y="44624"/>
            <a:ext cx="8229600" cy="792088"/>
          </a:xfrm>
        </p:spPr>
        <p:txBody>
          <a:bodyPr>
            <a:normAutofit fontScale="90000"/>
          </a:bodyPr>
          <a:lstStyle/>
          <a:p>
            <a:r>
              <a:rPr lang="en-US" sz="4600" dirty="0">
                <a:solidFill>
                  <a:schemeClr val="accent1"/>
                </a:solidFill>
              </a:rPr>
              <a:t>Dialog State Tracker (DST)</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6" name="Picture 5">
            <a:extLst>
              <a:ext uri="{FF2B5EF4-FFF2-40B4-BE49-F238E27FC236}">
                <a16:creationId xmlns:a16="http://schemas.microsoft.com/office/drawing/2014/main" id="{EB1AB5DA-8A7E-A340-A9E4-C9EE20FFED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7478" y="783532"/>
            <a:ext cx="8550188" cy="5669805"/>
          </a:xfrm>
          <a:prstGeom prst="rect">
            <a:avLst/>
          </a:prstGeom>
        </p:spPr>
      </p:pic>
    </p:spTree>
    <p:extLst>
      <p:ext uri="{BB962C8B-B14F-4D97-AF65-F5344CB8AC3E}">
        <p14:creationId xmlns:p14="http://schemas.microsoft.com/office/powerpoint/2010/main" val="3383910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79596" y="188640"/>
            <a:ext cx="8229600" cy="1224136"/>
          </a:xfrm>
        </p:spPr>
        <p:txBody>
          <a:bodyPr>
            <a:normAutofit fontScale="90000"/>
          </a:bodyPr>
          <a:lstStyle/>
          <a:p>
            <a:r>
              <a:rPr lang="en-US" sz="5400" dirty="0">
                <a:solidFill>
                  <a:schemeClr val="accent1"/>
                </a:solidFill>
              </a:rPr>
              <a:t>Dialogue Acts </a:t>
            </a:r>
            <a:br>
              <a:rPr lang="en-US" sz="4600" dirty="0">
                <a:solidFill>
                  <a:schemeClr val="accent1"/>
                </a:solidFill>
              </a:rPr>
            </a:br>
            <a:r>
              <a:rPr lang="en-US" sz="2400" dirty="0">
                <a:solidFill>
                  <a:schemeClr val="accent1"/>
                </a:solidFill>
              </a:rPr>
              <a:t>(Young et al., 2010)</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5" name="Picture 4">
            <a:extLst>
              <a:ext uri="{FF2B5EF4-FFF2-40B4-BE49-F238E27FC236}">
                <a16:creationId xmlns:a16="http://schemas.microsoft.com/office/drawing/2014/main" id="{C072B28B-43F0-3349-B558-96269BD83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1477" y="1628801"/>
            <a:ext cx="8729046" cy="4552635"/>
          </a:xfrm>
          <a:prstGeom prst="rect">
            <a:avLst/>
          </a:prstGeom>
        </p:spPr>
      </p:pic>
    </p:spTree>
    <p:extLst>
      <p:ext uri="{BB962C8B-B14F-4D97-AF65-F5344CB8AC3E}">
        <p14:creationId xmlns:p14="http://schemas.microsoft.com/office/powerpoint/2010/main" val="39471699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81200" y="44624"/>
            <a:ext cx="8229600" cy="792088"/>
          </a:xfrm>
        </p:spPr>
        <p:txBody>
          <a:bodyPr>
            <a:normAutofit fontScale="90000"/>
          </a:bodyPr>
          <a:lstStyle/>
          <a:p>
            <a:r>
              <a:rPr lang="en-US" sz="4600" dirty="0">
                <a:solidFill>
                  <a:schemeClr val="accent1"/>
                </a:solidFill>
              </a:rPr>
              <a:t>Sample Dialogue Acts</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5" name="Picture 4">
            <a:extLst>
              <a:ext uri="{FF2B5EF4-FFF2-40B4-BE49-F238E27FC236}">
                <a16:creationId xmlns:a16="http://schemas.microsoft.com/office/drawing/2014/main" id="{4E244785-E262-EC4C-A764-D64FF076C5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1504" y="1124744"/>
            <a:ext cx="8964488" cy="5184576"/>
          </a:xfrm>
          <a:prstGeom prst="rect">
            <a:avLst/>
          </a:prstGeom>
        </p:spPr>
      </p:pic>
    </p:spTree>
    <p:extLst>
      <p:ext uri="{BB962C8B-B14F-4D97-AF65-F5344CB8AC3E}">
        <p14:creationId xmlns:p14="http://schemas.microsoft.com/office/powerpoint/2010/main" val="4045985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1981200" y="274638"/>
            <a:ext cx="8229600" cy="6245225"/>
          </a:xfrm>
        </p:spPr>
        <p:txBody>
          <a:bodyPr/>
          <a:lstStyle/>
          <a:p>
            <a:r>
              <a:rPr lang="en-US" sz="7000" dirty="0">
                <a:solidFill>
                  <a:schemeClr val="accent1"/>
                </a:solidFill>
              </a:rPr>
              <a:t>Dialogue </a:t>
            </a:r>
            <a:br>
              <a:rPr lang="en-US" sz="7000" dirty="0">
                <a:solidFill>
                  <a:schemeClr val="accent1"/>
                </a:solidFill>
              </a:rPr>
            </a:br>
            <a:r>
              <a:rPr lang="en-US" sz="7000" dirty="0">
                <a:solidFill>
                  <a:schemeClr val="accent1"/>
                </a:solidFill>
              </a:rPr>
              <a:t>on</a:t>
            </a:r>
            <a:br>
              <a:rPr lang="en-US" sz="7000" dirty="0">
                <a:solidFill>
                  <a:schemeClr val="accent1"/>
                </a:solidFill>
              </a:rPr>
            </a:br>
            <a:r>
              <a:rPr lang="en-US" sz="7000" dirty="0">
                <a:solidFill>
                  <a:schemeClr val="accent1"/>
                </a:solidFill>
              </a:rPr>
              <a:t>Airline Travel Information System (ATIS)  </a:t>
            </a: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Tree>
    <p:extLst>
      <p:ext uri="{BB962C8B-B14F-4D97-AF65-F5344CB8AC3E}">
        <p14:creationId xmlns:p14="http://schemas.microsoft.com/office/powerpoint/2010/main" val="620532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1703513" y="116632"/>
            <a:ext cx="8788025" cy="2004640"/>
          </a:xfrm>
        </p:spPr>
        <p:txBody>
          <a:bodyPr>
            <a:normAutofit fontScale="90000"/>
          </a:bodyPr>
          <a:lstStyle/>
          <a:p>
            <a:r>
              <a:rPr lang="en-US" dirty="0">
                <a:solidFill>
                  <a:schemeClr val="accent1"/>
                </a:solidFill>
              </a:rPr>
              <a:t>The ATIS </a:t>
            </a:r>
            <a:br>
              <a:rPr lang="en-US" dirty="0">
                <a:solidFill>
                  <a:schemeClr val="accent1"/>
                </a:solidFill>
              </a:rPr>
            </a:br>
            <a:r>
              <a:rPr lang="en-US" dirty="0">
                <a:solidFill>
                  <a:schemeClr val="accent1"/>
                </a:solidFill>
              </a:rPr>
              <a:t>(Airline Travel Information System) </a:t>
            </a:r>
            <a:br>
              <a:rPr lang="en-US" dirty="0">
                <a:solidFill>
                  <a:schemeClr val="accent1"/>
                </a:solidFill>
              </a:rPr>
            </a:br>
            <a:r>
              <a:rPr lang="en-US" dirty="0">
                <a:solidFill>
                  <a:schemeClr val="accent1"/>
                </a:solidFill>
              </a:rPr>
              <a:t>Dataset</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6" name="Picture 5">
            <a:extLst>
              <a:ext uri="{FF2B5EF4-FFF2-40B4-BE49-F238E27FC236}">
                <a16:creationId xmlns:a16="http://schemas.microsoft.com/office/drawing/2014/main" id="{07501B4A-F145-5D46-A414-2702706EB1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6327" y="2558559"/>
            <a:ext cx="8519131" cy="1441699"/>
          </a:xfrm>
          <a:prstGeom prst="rect">
            <a:avLst/>
          </a:prstGeom>
        </p:spPr>
      </p:pic>
      <p:sp>
        <p:nvSpPr>
          <p:cNvPr id="7" name="Rectangle 6">
            <a:extLst>
              <a:ext uri="{FF2B5EF4-FFF2-40B4-BE49-F238E27FC236}">
                <a16:creationId xmlns:a16="http://schemas.microsoft.com/office/drawing/2014/main" id="{0517A095-B10A-0E4A-AE08-0812C968F7FC}"/>
              </a:ext>
            </a:extLst>
          </p:cNvPr>
          <p:cNvSpPr/>
          <p:nvPr/>
        </p:nvSpPr>
        <p:spPr>
          <a:xfrm>
            <a:off x="1820988"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sp>
        <p:nvSpPr>
          <p:cNvPr id="8" name="Rectangle 7">
            <a:extLst>
              <a:ext uri="{FF2B5EF4-FFF2-40B4-BE49-F238E27FC236}">
                <a16:creationId xmlns:a16="http://schemas.microsoft.com/office/drawing/2014/main" id="{97568097-165B-ED4B-900A-9C16B0804C7B}"/>
              </a:ext>
            </a:extLst>
          </p:cNvPr>
          <p:cNvSpPr/>
          <p:nvPr/>
        </p:nvSpPr>
        <p:spPr>
          <a:xfrm>
            <a:off x="3729891" y="4437543"/>
            <a:ext cx="4572000" cy="1938992"/>
          </a:xfrm>
          <a:prstGeom prst="rect">
            <a:avLst/>
          </a:prstGeom>
        </p:spPr>
        <p:txBody>
          <a:bodyPr>
            <a:spAutoFit/>
          </a:bodyPr>
          <a:lstStyle/>
          <a:p>
            <a:r>
              <a:rPr lang="en-US" sz="2400" dirty="0"/>
              <a:t>Training samples: 4978</a:t>
            </a:r>
          </a:p>
          <a:p>
            <a:r>
              <a:rPr lang="en-US" sz="2400" dirty="0"/>
              <a:t>Testing samples:  893</a:t>
            </a:r>
          </a:p>
          <a:p>
            <a:r>
              <a:rPr lang="en-US" sz="2400" dirty="0"/>
              <a:t>Vocab size:  943</a:t>
            </a:r>
          </a:p>
          <a:p>
            <a:r>
              <a:rPr lang="en-US" sz="2400" dirty="0">
                <a:solidFill>
                  <a:schemeClr val="accent1"/>
                </a:solidFill>
              </a:rPr>
              <a:t>Slot count:  129</a:t>
            </a:r>
          </a:p>
          <a:p>
            <a:r>
              <a:rPr lang="en-US" sz="2400" dirty="0">
                <a:solidFill>
                  <a:schemeClr val="accent1"/>
                </a:solidFill>
              </a:rPr>
              <a:t>Intent count:   26</a:t>
            </a:r>
          </a:p>
        </p:txBody>
      </p:sp>
      <p:sp>
        <p:nvSpPr>
          <p:cNvPr id="9" name="Rectangle 8">
            <a:extLst>
              <a:ext uri="{FF2B5EF4-FFF2-40B4-BE49-F238E27FC236}">
                <a16:creationId xmlns:a16="http://schemas.microsoft.com/office/drawing/2014/main" id="{73949530-BC8C-3845-817B-26A9DC069175}"/>
              </a:ext>
            </a:extLst>
          </p:cNvPr>
          <p:cNvSpPr/>
          <p:nvPr/>
        </p:nvSpPr>
        <p:spPr>
          <a:xfrm>
            <a:off x="2740271" y="2121273"/>
            <a:ext cx="6551240" cy="276999"/>
          </a:xfrm>
          <a:prstGeom prst="rect">
            <a:avLst/>
          </a:prstGeom>
        </p:spPr>
        <p:txBody>
          <a:bodyPr wrap="square">
            <a:spAutoFit/>
          </a:bodyPr>
          <a:lstStyle/>
          <a:p>
            <a:pPr algn="ctr"/>
            <a:r>
              <a:rPr lang="en-US" sz="1200" dirty="0">
                <a:hlinkClick r:id="rId3"/>
              </a:rPr>
              <a:t>https://www.kaggle.com/siddhadev/atis-dataset-from-ms-cntk</a:t>
            </a:r>
            <a:endParaRPr lang="en-US" sz="1200" dirty="0"/>
          </a:p>
        </p:txBody>
      </p:sp>
    </p:spTree>
    <p:extLst>
      <p:ext uri="{BB962C8B-B14F-4D97-AF65-F5344CB8AC3E}">
        <p14:creationId xmlns:p14="http://schemas.microsoft.com/office/powerpoint/2010/main" val="29608960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1981200" y="0"/>
            <a:ext cx="8229600" cy="2132856"/>
          </a:xfrm>
        </p:spPr>
        <p:txBody>
          <a:bodyPr>
            <a:normAutofit fontScale="90000"/>
          </a:bodyPr>
          <a:lstStyle/>
          <a:p>
            <a:r>
              <a:rPr lang="en-US" dirty="0">
                <a:solidFill>
                  <a:schemeClr val="accent1"/>
                </a:solidFill>
              </a:rPr>
              <a:t>SF-ID Network </a:t>
            </a:r>
            <a:r>
              <a:rPr lang="en-US" sz="2400" dirty="0">
                <a:solidFill>
                  <a:schemeClr val="accent1"/>
                </a:solidFill>
              </a:rPr>
              <a:t>(E et al., 2019)</a:t>
            </a:r>
            <a:br>
              <a:rPr lang="en-US" sz="2400" dirty="0">
                <a:solidFill>
                  <a:schemeClr val="accent1"/>
                </a:solidFill>
              </a:rPr>
            </a:br>
            <a:r>
              <a:rPr lang="en-US" dirty="0">
                <a:solidFill>
                  <a:schemeClr val="accent1"/>
                </a:solidFill>
              </a:rPr>
              <a:t>Slot Filling (SF) </a:t>
            </a:r>
            <a:br>
              <a:rPr lang="en-US" dirty="0">
                <a:solidFill>
                  <a:schemeClr val="accent1"/>
                </a:solidFill>
              </a:rPr>
            </a:br>
            <a:r>
              <a:rPr lang="en-US" dirty="0">
                <a:solidFill>
                  <a:schemeClr val="accent1"/>
                </a:solidFill>
              </a:rPr>
              <a:t>Intent Detection (ID)</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7" name="Rectangle 6">
            <a:extLst>
              <a:ext uri="{FF2B5EF4-FFF2-40B4-BE49-F238E27FC236}">
                <a16:creationId xmlns:a16="http://schemas.microsoft.com/office/drawing/2014/main" id="{0517A095-B10A-0E4A-AE08-0812C968F7FC}"/>
              </a:ext>
            </a:extLst>
          </p:cNvPr>
          <p:cNvSpPr/>
          <p:nvPr/>
        </p:nvSpPr>
        <p:spPr>
          <a:xfrm>
            <a:off x="1820988"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pic>
        <p:nvPicPr>
          <p:cNvPr id="5" name="Picture 4">
            <a:extLst>
              <a:ext uri="{FF2B5EF4-FFF2-40B4-BE49-F238E27FC236}">
                <a16:creationId xmlns:a16="http://schemas.microsoft.com/office/drawing/2014/main" id="{07F16C0C-F059-514A-9FFB-631708CFDC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6063" y="2551272"/>
            <a:ext cx="8847013" cy="3816424"/>
          </a:xfrm>
          <a:prstGeom prst="rect">
            <a:avLst/>
          </a:prstGeom>
        </p:spPr>
      </p:pic>
      <p:sp>
        <p:nvSpPr>
          <p:cNvPr id="8" name="Rectangle 7">
            <a:extLst>
              <a:ext uri="{FF2B5EF4-FFF2-40B4-BE49-F238E27FC236}">
                <a16:creationId xmlns:a16="http://schemas.microsoft.com/office/drawing/2014/main" id="{93743C18-F461-E44C-BCED-FFFA5C86D01B}"/>
              </a:ext>
            </a:extLst>
          </p:cNvPr>
          <p:cNvSpPr/>
          <p:nvPr/>
        </p:nvSpPr>
        <p:spPr>
          <a:xfrm>
            <a:off x="1623601" y="2084551"/>
            <a:ext cx="8944799" cy="400110"/>
          </a:xfrm>
          <a:prstGeom prst="rect">
            <a:avLst/>
          </a:prstGeom>
        </p:spPr>
        <p:txBody>
          <a:bodyPr wrap="square">
            <a:spAutoFit/>
          </a:bodyPr>
          <a:lstStyle/>
          <a:p>
            <a:pPr algn="ctr"/>
            <a:r>
              <a:rPr lang="en-US" altLang="zh-TW" sz="2000" b="1" dirty="0">
                <a:latin typeface="Calibri" panose="020F0502020204030204" pitchFamily="34" charset="0"/>
                <a:cs typeface="Calibri" panose="020F0502020204030204" pitchFamily="34" charset="0"/>
              </a:rPr>
              <a:t>A Novel Bi-directional Interrelated Model for Joint Intent Detection and Slot Filling</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5159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81200" y="188640"/>
            <a:ext cx="8229600" cy="1008112"/>
          </a:xfrm>
        </p:spPr>
        <p:txBody>
          <a:bodyPr>
            <a:normAutofit fontScale="90000"/>
          </a:bodyPr>
          <a:lstStyle/>
          <a:p>
            <a:r>
              <a:rPr lang="en-US" sz="3600" dirty="0" err="1">
                <a:solidFill>
                  <a:schemeClr val="accent1"/>
                </a:solidFill>
              </a:rPr>
              <a:t>PARAdigm</a:t>
            </a:r>
            <a:r>
              <a:rPr lang="en-US" sz="3600" dirty="0">
                <a:solidFill>
                  <a:schemeClr val="accent1"/>
                </a:solidFill>
              </a:rPr>
              <a:t> for Dialog System Evaluation</a:t>
            </a:r>
            <a:br>
              <a:rPr lang="en-US" sz="3600" dirty="0">
                <a:solidFill>
                  <a:schemeClr val="accent1"/>
                </a:solidFill>
              </a:rPr>
            </a:br>
            <a:r>
              <a:rPr lang="en-US" sz="3600" dirty="0">
                <a:solidFill>
                  <a:schemeClr val="accent1"/>
                </a:solidFill>
              </a:rPr>
              <a:t>PARADISE Framework </a:t>
            </a:r>
            <a:r>
              <a:rPr lang="en-US" sz="2400" dirty="0">
                <a:solidFill>
                  <a:schemeClr val="accent1"/>
                </a:solidFill>
              </a:rPr>
              <a:t>(Walker et al. 1997)</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14" name="Picture 13">
            <a:extLst>
              <a:ext uri="{FF2B5EF4-FFF2-40B4-BE49-F238E27FC236}">
                <a16:creationId xmlns:a16="http://schemas.microsoft.com/office/drawing/2014/main" id="{0F8645C3-B3E3-BA46-882F-9A47B0395D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1196753"/>
            <a:ext cx="8376920" cy="5209177"/>
          </a:xfrm>
          <a:prstGeom prst="rect">
            <a:avLst/>
          </a:prstGeom>
        </p:spPr>
      </p:pic>
    </p:spTree>
    <p:extLst>
      <p:ext uri="{BB962C8B-B14F-4D97-AF65-F5344CB8AC3E}">
        <p14:creationId xmlns:p14="http://schemas.microsoft.com/office/powerpoint/2010/main" val="3460393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81200" y="44624"/>
            <a:ext cx="8229600" cy="1152128"/>
          </a:xfrm>
        </p:spPr>
        <p:txBody>
          <a:bodyPr>
            <a:normAutofit fontScale="90000"/>
          </a:bodyPr>
          <a:lstStyle/>
          <a:p>
            <a:r>
              <a:rPr lang="en-US" sz="4600" dirty="0">
                <a:solidFill>
                  <a:schemeClr val="accent1"/>
                </a:solidFill>
              </a:rPr>
              <a:t> Interaction Quality procedure </a:t>
            </a:r>
            <a:br>
              <a:rPr lang="en-US" sz="4600" dirty="0">
                <a:solidFill>
                  <a:schemeClr val="accent1"/>
                </a:solidFill>
              </a:rPr>
            </a:br>
            <a:r>
              <a:rPr lang="en-US" sz="2400" dirty="0">
                <a:solidFill>
                  <a:schemeClr val="accent1"/>
                </a:solidFill>
              </a:rPr>
              <a:t>(Schmitt and </a:t>
            </a:r>
            <a:r>
              <a:rPr lang="en-US" sz="2400" dirty="0" err="1">
                <a:solidFill>
                  <a:schemeClr val="accent1"/>
                </a:solidFill>
              </a:rPr>
              <a:t>Ultes</a:t>
            </a:r>
            <a:r>
              <a:rPr lang="en-US" sz="2400" dirty="0">
                <a:solidFill>
                  <a:schemeClr val="accent1"/>
                </a:solidFill>
              </a:rPr>
              <a:t>, 2015)</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5" name="Picture 4">
            <a:extLst>
              <a:ext uri="{FF2B5EF4-FFF2-40B4-BE49-F238E27FC236}">
                <a16:creationId xmlns:a16="http://schemas.microsoft.com/office/drawing/2014/main" id="{C92280BD-933F-F34E-9CC1-2B5633F773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9911" y="1196752"/>
            <a:ext cx="8686800" cy="5063870"/>
          </a:xfrm>
          <a:prstGeom prst="rect">
            <a:avLst/>
          </a:prstGeom>
        </p:spPr>
      </p:pic>
    </p:spTree>
    <p:extLst>
      <p:ext uri="{BB962C8B-B14F-4D97-AF65-F5344CB8AC3E}">
        <p14:creationId xmlns:p14="http://schemas.microsoft.com/office/powerpoint/2010/main" val="197973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230375" y="6488668"/>
            <a:ext cx="5336781" cy="400110"/>
          </a:xfrm>
          <a:prstGeom prst="rect">
            <a:avLst/>
          </a:prstGeom>
        </p:spPr>
        <p:txBody>
          <a:bodyPr wrap="none">
            <a:spAutoFit/>
          </a:bodyPr>
          <a:lstStyle/>
          <a:p>
            <a:pPr algn="ctr"/>
            <a:r>
              <a:rPr lang="en-US" sz="2000" dirty="0">
                <a:hlinkClick r:id="rId2"/>
              </a:rPr>
              <a:t>https://huggingface.co/tasks/question-answering</a:t>
            </a:r>
          </a:p>
        </p:txBody>
      </p:sp>
      <p:pic>
        <p:nvPicPr>
          <p:cNvPr id="3" name="Picture 2">
            <a:extLst>
              <a:ext uri="{FF2B5EF4-FFF2-40B4-BE49-F238E27FC236}">
                <a16:creationId xmlns:a16="http://schemas.microsoft.com/office/drawing/2014/main" id="{24E1BFF6-E9BE-6EBD-1580-ED7AFBA8C9D1}"/>
              </a:ext>
            </a:extLst>
          </p:cNvPr>
          <p:cNvPicPr>
            <a:picLocks noChangeAspect="1"/>
          </p:cNvPicPr>
          <p:nvPr/>
        </p:nvPicPr>
        <p:blipFill>
          <a:blip r:embed="rId3"/>
          <a:stretch>
            <a:fillRect/>
          </a:stretch>
        </p:blipFill>
        <p:spPr>
          <a:xfrm>
            <a:off x="1371431" y="1012486"/>
            <a:ext cx="10190306" cy="5476182"/>
          </a:xfrm>
          <a:prstGeom prst="rect">
            <a:avLst/>
          </a:prstGeom>
        </p:spPr>
      </p:pic>
    </p:spTree>
    <p:extLst>
      <p:ext uri="{BB962C8B-B14F-4D97-AF65-F5344CB8AC3E}">
        <p14:creationId xmlns:p14="http://schemas.microsoft.com/office/powerpoint/2010/main" val="34558788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1957772" y="188641"/>
            <a:ext cx="8229600" cy="1368151"/>
          </a:xfrm>
        </p:spPr>
        <p:txBody>
          <a:bodyPr>
            <a:normAutofit fontScale="90000"/>
          </a:bodyPr>
          <a:lstStyle/>
          <a:p>
            <a:r>
              <a:rPr lang="en-US" sz="4600" dirty="0">
                <a:solidFill>
                  <a:schemeClr val="accent1"/>
                </a:solidFill>
              </a:rPr>
              <a:t>Datasets for </a:t>
            </a:r>
            <a:br>
              <a:rPr lang="en-US" sz="4600" dirty="0">
                <a:solidFill>
                  <a:schemeClr val="accent1"/>
                </a:solidFill>
              </a:rPr>
            </a:br>
            <a:r>
              <a:rPr lang="en-US" sz="4600" dirty="0">
                <a:solidFill>
                  <a:schemeClr val="accent1"/>
                </a:solidFill>
              </a:rPr>
              <a:t>task-oriented dialogue systems</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11" name="Rectangle 10">
            <a:extLst>
              <a:ext uri="{FF2B5EF4-FFF2-40B4-BE49-F238E27FC236}">
                <a16:creationId xmlns:a16="http://schemas.microsoft.com/office/drawing/2014/main" id="{956722DA-5BC5-2D4F-8428-6C942DF73938}"/>
              </a:ext>
            </a:extLst>
          </p:cNvPr>
          <p:cNvSpPr/>
          <p:nvPr/>
        </p:nvSpPr>
        <p:spPr>
          <a:xfrm>
            <a:off x="2070956" y="6453336"/>
            <a:ext cx="8003232" cy="400110"/>
          </a:xfrm>
          <a:prstGeom prst="rect">
            <a:avLst/>
          </a:prstGeom>
        </p:spPr>
        <p:txBody>
          <a:bodyPr wrap="square">
            <a:spAutoFit/>
          </a:bodyPr>
          <a:lstStyle/>
          <a:p>
            <a:pPr algn="ctr"/>
            <a:r>
              <a:rPr lang="en-US" sz="1000" dirty="0">
                <a:solidFill>
                  <a:schemeClr val="bg1">
                    <a:lumMod val="75000"/>
                  </a:schemeClr>
                </a:solidFill>
              </a:rPr>
              <a:t>Source: </a:t>
            </a:r>
            <a:r>
              <a:rPr lang="en-US" altLang="zh-TW" sz="1000" dirty="0" err="1">
                <a:solidFill>
                  <a:schemeClr val="bg1">
                    <a:lumMod val="75000"/>
                  </a:schemeClr>
                </a:solidFill>
              </a:rPr>
              <a:t>Deriu</a:t>
            </a:r>
            <a:r>
              <a:rPr lang="en-US" altLang="zh-TW" sz="1000" dirty="0">
                <a:solidFill>
                  <a:schemeClr val="bg1">
                    <a:lumMod val="75000"/>
                  </a:schemeClr>
                </a:solidFill>
              </a:rPr>
              <a:t>, Jan, Alvaro Rodrigo, </a:t>
            </a:r>
            <a:r>
              <a:rPr lang="en-US" altLang="zh-TW" sz="1000" dirty="0" err="1">
                <a:solidFill>
                  <a:schemeClr val="bg1">
                    <a:lumMod val="75000"/>
                  </a:schemeClr>
                </a:solidFill>
              </a:rPr>
              <a:t>Arantxa</a:t>
            </a:r>
            <a:r>
              <a:rPr lang="en-US" altLang="zh-TW" sz="1000" dirty="0">
                <a:solidFill>
                  <a:schemeClr val="bg1">
                    <a:lumMod val="75000"/>
                  </a:schemeClr>
                </a:solidFill>
              </a:rPr>
              <a:t> </a:t>
            </a:r>
            <a:r>
              <a:rPr lang="en-US" altLang="zh-TW" sz="1000" dirty="0" err="1">
                <a:solidFill>
                  <a:schemeClr val="bg1">
                    <a:lumMod val="75000"/>
                  </a:schemeClr>
                </a:solidFill>
              </a:rPr>
              <a:t>Otegi</a:t>
            </a:r>
            <a:r>
              <a:rPr lang="en-US" altLang="zh-TW" sz="1000" dirty="0">
                <a:solidFill>
                  <a:schemeClr val="bg1">
                    <a:lumMod val="75000"/>
                  </a:schemeClr>
                </a:solidFill>
              </a:rPr>
              <a:t>, Guillermo </a:t>
            </a:r>
            <a:r>
              <a:rPr lang="en-US" altLang="zh-TW" sz="1000" dirty="0" err="1">
                <a:solidFill>
                  <a:schemeClr val="bg1">
                    <a:lumMod val="75000"/>
                  </a:schemeClr>
                </a:solidFill>
              </a:rPr>
              <a:t>Echegoyen</a:t>
            </a:r>
            <a:r>
              <a:rPr lang="en-US" altLang="zh-TW" sz="1000" dirty="0">
                <a:solidFill>
                  <a:schemeClr val="bg1">
                    <a:lumMod val="75000"/>
                  </a:schemeClr>
                </a:solidFill>
              </a:rPr>
              <a:t>, Sophie Rosset, </a:t>
            </a:r>
            <a:r>
              <a:rPr lang="en-US" altLang="zh-TW" sz="1000" dirty="0" err="1">
                <a:solidFill>
                  <a:schemeClr val="bg1">
                    <a:lumMod val="75000"/>
                  </a:schemeClr>
                </a:solidFill>
              </a:rPr>
              <a:t>Eneko</a:t>
            </a:r>
            <a:r>
              <a:rPr lang="en-US" altLang="zh-TW" sz="1000" dirty="0">
                <a:solidFill>
                  <a:schemeClr val="bg1">
                    <a:lumMod val="75000"/>
                  </a:schemeClr>
                </a:solidFill>
              </a:rPr>
              <a:t> </a:t>
            </a:r>
            <a:r>
              <a:rPr lang="en-US" altLang="zh-TW" sz="1000" dirty="0" err="1">
                <a:solidFill>
                  <a:schemeClr val="bg1">
                    <a:lumMod val="75000"/>
                  </a:schemeClr>
                </a:solidFill>
              </a:rPr>
              <a:t>Agirre</a:t>
            </a:r>
            <a:r>
              <a:rPr lang="en-US" altLang="zh-TW" sz="1000" dirty="0">
                <a:solidFill>
                  <a:schemeClr val="bg1">
                    <a:lumMod val="75000"/>
                  </a:schemeClr>
                </a:solidFill>
              </a:rPr>
              <a:t>, and Mark </a:t>
            </a:r>
            <a:r>
              <a:rPr lang="en-US" altLang="zh-TW" sz="1000" dirty="0" err="1">
                <a:solidFill>
                  <a:schemeClr val="bg1">
                    <a:lumMod val="75000"/>
                  </a:schemeClr>
                </a:solidFill>
              </a:rPr>
              <a:t>Cieliebak</a:t>
            </a:r>
            <a:r>
              <a:rPr lang="en-US" altLang="zh-TW" sz="1000" dirty="0">
                <a:solidFill>
                  <a:schemeClr val="bg1">
                    <a:lumMod val="75000"/>
                  </a:schemeClr>
                </a:solidFill>
              </a:rPr>
              <a:t> (2021). "Survey on evaluation methods for dialogue systems." Artificial Intelligence Review 54, no. 1 (2021): 755-810.</a:t>
            </a:r>
          </a:p>
        </p:txBody>
      </p:sp>
      <p:pic>
        <p:nvPicPr>
          <p:cNvPr id="5" name="Picture 4">
            <a:extLst>
              <a:ext uri="{FF2B5EF4-FFF2-40B4-BE49-F238E27FC236}">
                <a16:creationId xmlns:a16="http://schemas.microsoft.com/office/drawing/2014/main" id="{F1A347CF-1DE5-5847-B704-D25F3BF073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514" y="1733314"/>
            <a:ext cx="10454972" cy="4720022"/>
          </a:xfrm>
          <a:prstGeom prst="rect">
            <a:avLst/>
          </a:prstGeom>
        </p:spPr>
      </p:pic>
    </p:spTree>
    <p:extLst>
      <p:ext uri="{BB962C8B-B14F-4D97-AF65-F5344CB8AC3E}">
        <p14:creationId xmlns:p14="http://schemas.microsoft.com/office/powerpoint/2010/main" val="2459554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932D-E483-6740-8B39-08DB436E63D3}"/>
              </a:ext>
            </a:extLst>
          </p:cNvPr>
          <p:cNvSpPr>
            <a:spLocks noGrp="1"/>
          </p:cNvSpPr>
          <p:nvPr>
            <p:ph type="title"/>
          </p:nvPr>
        </p:nvSpPr>
        <p:spPr/>
        <p:txBody>
          <a:bodyPr/>
          <a:lstStyle/>
          <a:p>
            <a:r>
              <a:rPr lang="en-US" dirty="0">
                <a:solidFill>
                  <a:schemeClr val="accent1"/>
                </a:solidFill>
              </a:rPr>
              <a:t>Restaurants Dialogue Datasets</a:t>
            </a:r>
          </a:p>
        </p:txBody>
      </p:sp>
      <p:sp>
        <p:nvSpPr>
          <p:cNvPr id="3" name="Content Placeholder 2">
            <a:extLst>
              <a:ext uri="{FF2B5EF4-FFF2-40B4-BE49-F238E27FC236}">
                <a16:creationId xmlns:a16="http://schemas.microsoft.com/office/drawing/2014/main" id="{F7B4703E-CF3B-9A45-9524-24F16BB7A3A7}"/>
              </a:ext>
            </a:extLst>
          </p:cNvPr>
          <p:cNvSpPr>
            <a:spLocks noGrp="1"/>
          </p:cNvSpPr>
          <p:nvPr>
            <p:ph idx="1"/>
          </p:nvPr>
        </p:nvSpPr>
        <p:spPr>
          <a:xfrm>
            <a:off x="1909192" y="1600201"/>
            <a:ext cx="8435280" cy="4525963"/>
          </a:xfrm>
        </p:spPr>
        <p:txBody>
          <a:bodyPr/>
          <a:lstStyle/>
          <a:p>
            <a:r>
              <a:rPr lang="en-US" dirty="0"/>
              <a:t>MIT Restaurant Corpus</a:t>
            </a:r>
          </a:p>
          <a:p>
            <a:pPr lvl="1"/>
            <a:r>
              <a:rPr lang="en-US" sz="2400" dirty="0">
                <a:hlinkClick r:id="rId2"/>
              </a:rPr>
              <a:t>https://groups.csail.mit.edu/sls/downloads/restaurant/</a:t>
            </a:r>
            <a:endParaRPr lang="en-US" sz="2400" dirty="0"/>
          </a:p>
          <a:p>
            <a:r>
              <a:rPr lang="en-US" dirty="0"/>
              <a:t>CamRest676 </a:t>
            </a:r>
            <a:br>
              <a:rPr lang="en-US" dirty="0"/>
            </a:br>
            <a:r>
              <a:rPr lang="en-US" dirty="0"/>
              <a:t>(Cambridge restaurant dialogue domain dataset)</a:t>
            </a:r>
          </a:p>
          <a:p>
            <a:pPr lvl="1"/>
            <a:r>
              <a:rPr lang="en-US" sz="2400" dirty="0">
                <a:hlinkClick r:id="rId3"/>
              </a:rPr>
              <a:t>https://www.repository.cam.ac.uk/handle/1810/260970</a:t>
            </a:r>
            <a:endParaRPr lang="en-US" dirty="0"/>
          </a:p>
          <a:p>
            <a:r>
              <a:rPr lang="en-US" dirty="0"/>
              <a:t>DSTC2 (Dialog State Tracking Challenge 2 &amp; 3)</a:t>
            </a:r>
          </a:p>
          <a:p>
            <a:pPr lvl="1"/>
            <a:r>
              <a:rPr lang="en-US" dirty="0">
                <a:hlinkClick r:id="rId4"/>
              </a:rPr>
              <a:t>http://camdial.org/~mh521/dstc/</a:t>
            </a:r>
            <a:endParaRPr lang="en-US" dirty="0"/>
          </a:p>
        </p:txBody>
      </p:sp>
      <p:sp>
        <p:nvSpPr>
          <p:cNvPr id="4" name="Slide Number Placeholder 3">
            <a:extLst>
              <a:ext uri="{FF2B5EF4-FFF2-40B4-BE49-F238E27FC236}">
                <a16:creationId xmlns:a16="http://schemas.microsoft.com/office/drawing/2014/main" id="{0DDABEBC-384F-8846-9BB4-B56BA567A71F}"/>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Tree>
    <p:extLst>
      <p:ext uri="{BB962C8B-B14F-4D97-AF65-F5344CB8AC3E}">
        <p14:creationId xmlns:p14="http://schemas.microsoft.com/office/powerpoint/2010/main" val="4234260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F367-705C-0F4A-AAA0-9D837069C68F}"/>
              </a:ext>
            </a:extLst>
          </p:cNvPr>
          <p:cNvSpPr>
            <a:spLocks noGrp="1"/>
          </p:cNvSpPr>
          <p:nvPr>
            <p:ph type="title"/>
          </p:nvPr>
        </p:nvSpPr>
        <p:spPr>
          <a:xfrm>
            <a:off x="1991544" y="188640"/>
            <a:ext cx="8229600" cy="1786210"/>
          </a:xfrm>
        </p:spPr>
        <p:txBody>
          <a:bodyPr>
            <a:normAutofit fontScale="90000"/>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a:t>
            </a:r>
            <a:br>
              <a:rPr lang="en-US" sz="4000" dirty="0">
                <a:solidFill>
                  <a:schemeClr val="accent1"/>
                </a:solidFill>
              </a:rPr>
            </a:br>
            <a:r>
              <a:rPr lang="en-US" sz="4000" dirty="0">
                <a:solidFill>
                  <a:schemeClr val="accent1"/>
                </a:solidFill>
              </a:rPr>
              <a:t>Task-Oriented Dialogue Dataset</a:t>
            </a:r>
          </a:p>
        </p:txBody>
      </p:sp>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pic>
        <p:nvPicPr>
          <p:cNvPr id="6" name="Picture 5">
            <a:extLst>
              <a:ext uri="{FF2B5EF4-FFF2-40B4-BE49-F238E27FC236}">
                <a16:creationId xmlns:a16="http://schemas.microsoft.com/office/drawing/2014/main" id="{AF5824C2-DD75-FC48-8E6A-E9903F195B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515" y="2260006"/>
            <a:ext cx="11708970" cy="3806180"/>
          </a:xfrm>
          <a:prstGeom prst="rect">
            <a:avLst/>
          </a:prstGeom>
        </p:spPr>
      </p:pic>
      <p:sp>
        <p:nvSpPr>
          <p:cNvPr id="8" name="TextBox 7">
            <a:extLst>
              <a:ext uri="{FF2B5EF4-FFF2-40B4-BE49-F238E27FC236}">
                <a16:creationId xmlns:a16="http://schemas.microsoft.com/office/drawing/2014/main" id="{866BEEA7-190B-6549-A054-7AF5A5B79591}"/>
              </a:ext>
            </a:extLst>
          </p:cNvPr>
          <p:cNvSpPr txBox="1"/>
          <p:nvPr/>
        </p:nvSpPr>
        <p:spPr>
          <a:xfrm>
            <a:off x="2387588" y="6396336"/>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Tree>
    <p:extLst>
      <p:ext uri="{BB962C8B-B14F-4D97-AF65-F5344CB8AC3E}">
        <p14:creationId xmlns:p14="http://schemas.microsoft.com/office/powerpoint/2010/main" val="4006038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D7C634-C645-744C-B9AE-CEC5BC54880F}"/>
              </a:ext>
            </a:extLst>
          </p:cNvPr>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pic>
        <p:nvPicPr>
          <p:cNvPr id="6" name="Picture 5">
            <a:extLst>
              <a:ext uri="{FF2B5EF4-FFF2-40B4-BE49-F238E27FC236}">
                <a16:creationId xmlns:a16="http://schemas.microsoft.com/office/drawing/2014/main" id="{5AB26218-4BBE-1748-880E-043974FDC7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033" y="2185989"/>
            <a:ext cx="11063934" cy="3940980"/>
          </a:xfrm>
          <a:prstGeom prst="rect">
            <a:avLst/>
          </a:prstGeom>
        </p:spPr>
      </p:pic>
      <p:sp>
        <p:nvSpPr>
          <p:cNvPr id="7" name="TextBox 6">
            <a:extLst>
              <a:ext uri="{FF2B5EF4-FFF2-40B4-BE49-F238E27FC236}">
                <a16:creationId xmlns:a16="http://schemas.microsoft.com/office/drawing/2014/main" id="{67F7CA72-0EA8-A844-A9C0-738B264194D8}"/>
              </a:ext>
            </a:extLst>
          </p:cNvPr>
          <p:cNvSpPr txBox="1"/>
          <p:nvPr/>
        </p:nvSpPr>
        <p:spPr>
          <a:xfrm>
            <a:off x="2387588" y="6396336"/>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
        <p:nvSpPr>
          <p:cNvPr id="8" name="Title 1">
            <a:extLst>
              <a:ext uri="{FF2B5EF4-FFF2-40B4-BE49-F238E27FC236}">
                <a16:creationId xmlns:a16="http://schemas.microsoft.com/office/drawing/2014/main" id="{ACFA226A-474F-E642-A1CC-CB28626701B1}"/>
              </a:ext>
            </a:extLst>
          </p:cNvPr>
          <p:cNvSpPr>
            <a:spLocks noGrp="1"/>
          </p:cNvSpPr>
          <p:nvPr>
            <p:ph type="title"/>
          </p:nvPr>
        </p:nvSpPr>
        <p:spPr>
          <a:xfrm>
            <a:off x="1991544" y="188640"/>
            <a:ext cx="8229600" cy="1786210"/>
          </a:xfrm>
        </p:spPr>
        <p:txBody>
          <a:bodyPr>
            <a:normAutofit fontScale="90000"/>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a:t>
            </a:r>
            <a:br>
              <a:rPr lang="en-US" sz="4000" dirty="0">
                <a:solidFill>
                  <a:schemeClr val="accent1"/>
                </a:solidFill>
              </a:rPr>
            </a:br>
            <a:r>
              <a:rPr lang="en-US" sz="4000" dirty="0">
                <a:solidFill>
                  <a:schemeClr val="accent1"/>
                </a:solidFill>
              </a:rPr>
              <a:t>Task-Oriented Dialogue Dataset</a:t>
            </a:r>
          </a:p>
        </p:txBody>
      </p:sp>
    </p:spTree>
    <p:extLst>
      <p:ext uri="{BB962C8B-B14F-4D97-AF65-F5344CB8AC3E}">
        <p14:creationId xmlns:p14="http://schemas.microsoft.com/office/powerpoint/2010/main" val="15231459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pic>
        <p:nvPicPr>
          <p:cNvPr id="5" name="Picture 4">
            <a:extLst>
              <a:ext uri="{FF2B5EF4-FFF2-40B4-BE49-F238E27FC236}">
                <a16:creationId xmlns:a16="http://schemas.microsoft.com/office/drawing/2014/main" id="{82343EA1-CD56-9340-9C52-22D230D2EA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78588" y="990749"/>
            <a:ext cx="3160166" cy="5467350"/>
          </a:xfrm>
          <a:prstGeom prst="rect">
            <a:avLst/>
          </a:prstGeom>
        </p:spPr>
      </p:pic>
      <p:pic>
        <p:nvPicPr>
          <p:cNvPr id="8" name="Picture 7">
            <a:extLst>
              <a:ext uri="{FF2B5EF4-FFF2-40B4-BE49-F238E27FC236}">
                <a16:creationId xmlns:a16="http://schemas.microsoft.com/office/drawing/2014/main" id="{35131D20-20FB-9A46-8DD3-3C5F6FB03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9474" y="3682110"/>
            <a:ext cx="4652590" cy="2750114"/>
          </a:xfrm>
          <a:prstGeom prst="rect">
            <a:avLst/>
          </a:prstGeom>
        </p:spPr>
      </p:pic>
      <p:sp>
        <p:nvSpPr>
          <p:cNvPr id="9" name="TextBox 8">
            <a:extLst>
              <a:ext uri="{FF2B5EF4-FFF2-40B4-BE49-F238E27FC236}">
                <a16:creationId xmlns:a16="http://schemas.microsoft.com/office/drawing/2014/main" id="{ED312A9D-A0A5-4B43-A906-C55F80F66F75}"/>
              </a:ext>
            </a:extLst>
          </p:cNvPr>
          <p:cNvSpPr txBox="1"/>
          <p:nvPr/>
        </p:nvSpPr>
        <p:spPr>
          <a:xfrm>
            <a:off x="2387588" y="6396336"/>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pic>
        <p:nvPicPr>
          <p:cNvPr id="10" name="Picture 9">
            <a:extLst>
              <a:ext uri="{FF2B5EF4-FFF2-40B4-BE49-F238E27FC236}">
                <a16:creationId xmlns:a16="http://schemas.microsoft.com/office/drawing/2014/main" id="{A4857C57-EE84-3040-9708-75CA97E895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1200" y="1052654"/>
            <a:ext cx="4937812" cy="2544688"/>
          </a:xfrm>
          <a:prstGeom prst="rect">
            <a:avLst/>
          </a:prstGeom>
        </p:spPr>
      </p:pic>
      <p:sp>
        <p:nvSpPr>
          <p:cNvPr id="11" name="Title 1">
            <a:extLst>
              <a:ext uri="{FF2B5EF4-FFF2-40B4-BE49-F238E27FC236}">
                <a16:creationId xmlns:a16="http://schemas.microsoft.com/office/drawing/2014/main" id="{314B32E4-5113-1447-924B-690A4E7D3315}"/>
              </a:ext>
            </a:extLst>
          </p:cNvPr>
          <p:cNvSpPr>
            <a:spLocks noGrp="1"/>
          </p:cNvSpPr>
          <p:nvPr>
            <p:ph type="title"/>
          </p:nvPr>
        </p:nvSpPr>
        <p:spPr>
          <a:xfrm>
            <a:off x="1981200" y="50814"/>
            <a:ext cx="8229600" cy="855167"/>
          </a:xfrm>
        </p:spPr>
        <p:txBody>
          <a:bodyPr/>
          <a:lstStyle/>
          <a:p>
            <a:r>
              <a:rPr lang="en-US" sz="4000" dirty="0">
                <a:solidFill>
                  <a:schemeClr val="accent1"/>
                </a:solidFill>
              </a:rPr>
              <a:t>Task-Oriented Dialogue</a:t>
            </a:r>
          </a:p>
        </p:txBody>
      </p:sp>
    </p:spTree>
    <p:extLst>
      <p:ext uri="{BB962C8B-B14F-4D97-AF65-F5344CB8AC3E}">
        <p14:creationId xmlns:p14="http://schemas.microsoft.com/office/powerpoint/2010/main" val="7714447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
        <p:nvSpPr>
          <p:cNvPr id="11" name="Title 1">
            <a:extLst>
              <a:ext uri="{FF2B5EF4-FFF2-40B4-BE49-F238E27FC236}">
                <a16:creationId xmlns:a16="http://schemas.microsoft.com/office/drawing/2014/main" id="{314B32E4-5113-1447-924B-690A4E7D3315}"/>
              </a:ext>
            </a:extLst>
          </p:cNvPr>
          <p:cNvSpPr>
            <a:spLocks noGrp="1"/>
          </p:cNvSpPr>
          <p:nvPr>
            <p:ph type="title"/>
          </p:nvPr>
        </p:nvSpPr>
        <p:spPr>
          <a:xfrm>
            <a:off x="433953" y="50814"/>
            <a:ext cx="10972800" cy="855167"/>
          </a:xfrm>
        </p:spPr>
        <p:txBody>
          <a:bodyPr>
            <a:normAutofit fontScale="90000"/>
          </a:bodyPr>
          <a:lstStyle/>
          <a:p>
            <a:r>
              <a:rPr lang="en-US" sz="4000" dirty="0">
                <a:solidFill>
                  <a:schemeClr val="accent1"/>
                </a:solidFill>
              </a:rPr>
              <a:t>An example dialog from the test set for </a:t>
            </a:r>
            <a:r>
              <a:rPr lang="en-US" sz="4000" dirty="0" err="1">
                <a:solidFill>
                  <a:schemeClr val="accent1"/>
                </a:solidFill>
              </a:rPr>
              <a:t>MultiWOZ</a:t>
            </a:r>
            <a:r>
              <a:rPr lang="en-US" sz="4000" dirty="0">
                <a:solidFill>
                  <a:schemeClr val="accent1"/>
                </a:solidFill>
              </a:rPr>
              <a:t> </a:t>
            </a:r>
            <a:br>
              <a:rPr lang="en-US" sz="4000" dirty="0">
                <a:solidFill>
                  <a:schemeClr val="accent1"/>
                </a:solidFill>
              </a:rPr>
            </a:br>
            <a:r>
              <a:rPr lang="en-US" sz="2700" dirty="0">
                <a:solidFill>
                  <a:schemeClr val="accent1"/>
                </a:solidFill>
              </a:rPr>
              <a:t>(</a:t>
            </a:r>
            <a:r>
              <a:rPr lang="en-US" sz="2700" dirty="0" err="1">
                <a:solidFill>
                  <a:schemeClr val="accent1"/>
                </a:solidFill>
              </a:rPr>
              <a:t>en→zh</a:t>
            </a:r>
            <a:r>
              <a:rPr lang="en-US" sz="2700" dirty="0">
                <a:solidFill>
                  <a:schemeClr val="accent1"/>
                </a:solidFill>
              </a:rPr>
              <a:t>) sub-task</a:t>
            </a:r>
          </a:p>
        </p:txBody>
      </p:sp>
      <p:pic>
        <p:nvPicPr>
          <p:cNvPr id="12" name="Picture 11">
            <a:extLst>
              <a:ext uri="{FF2B5EF4-FFF2-40B4-BE49-F238E27FC236}">
                <a16:creationId xmlns:a16="http://schemas.microsoft.com/office/drawing/2014/main" id="{2BA3AD6C-85C5-5869-8575-99671996D8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5151" y="920222"/>
            <a:ext cx="7801697" cy="5761849"/>
          </a:xfrm>
          <a:prstGeom prst="rect">
            <a:avLst/>
          </a:prstGeom>
        </p:spPr>
      </p:pic>
    </p:spTree>
    <p:extLst>
      <p:ext uri="{BB962C8B-B14F-4D97-AF65-F5344CB8AC3E}">
        <p14:creationId xmlns:p14="http://schemas.microsoft.com/office/powerpoint/2010/main" val="42173716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7200" dirty="0">
                <a:solidFill>
                  <a:srgbClr val="C00000"/>
                </a:solidFill>
              </a:rPr>
              <a:t>Reinforcement Learning from Human Feedback (RLHF)</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Tree>
    <p:extLst>
      <p:ext uri="{BB962C8B-B14F-4D97-AF65-F5344CB8AC3E}">
        <p14:creationId xmlns:p14="http://schemas.microsoft.com/office/powerpoint/2010/main" val="2030644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4000" dirty="0" err="1"/>
              <a:t>ChatGPT</a:t>
            </a:r>
            <a:r>
              <a:rPr lang="en-US" sz="4000" dirty="0"/>
              <a:t>: Optimizing Language Models for Dialogue</a:t>
            </a:r>
          </a:p>
        </p:txBody>
      </p:sp>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7" name="TextBox 6">
            <a:extLst>
              <a:ext uri="{FF2B5EF4-FFF2-40B4-BE49-F238E27FC236}">
                <a16:creationId xmlns:a16="http://schemas.microsoft.com/office/drawing/2014/main" id="{DC9A59FB-0B40-6AF7-B0ED-EB961B638F58}"/>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https://openai.com/blog/chatgpt/</a:t>
            </a:r>
            <a:endParaRPr lang="en-US" sz="2000" dirty="0">
              <a:solidFill>
                <a:schemeClr val="bg1">
                  <a:lumMod val="75000"/>
                </a:schemeClr>
              </a:solidFill>
            </a:endParaRPr>
          </a:p>
        </p:txBody>
      </p:sp>
      <p:pic>
        <p:nvPicPr>
          <p:cNvPr id="10" name="Graphic 9">
            <a:extLst>
              <a:ext uri="{FF2B5EF4-FFF2-40B4-BE49-F238E27FC236}">
                <a16:creationId xmlns:a16="http://schemas.microsoft.com/office/drawing/2014/main" id="{54C0D1BF-92E5-CE3A-61E9-1CAA9A0CC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76" y="712853"/>
            <a:ext cx="9854848" cy="5843751"/>
          </a:xfrm>
          <a:prstGeom prst="rect">
            <a:avLst/>
          </a:prstGeom>
        </p:spPr>
      </p:pic>
    </p:spTree>
    <p:extLst>
      <p:ext uri="{BB962C8B-B14F-4D97-AF65-F5344CB8AC3E}">
        <p14:creationId xmlns:p14="http://schemas.microsoft.com/office/powerpoint/2010/main" val="3939709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BCA8-7231-B9A6-A233-3512084A89CD}"/>
              </a:ext>
            </a:extLst>
          </p:cNvPr>
          <p:cNvSpPr>
            <a:spLocks noGrp="1"/>
          </p:cNvSpPr>
          <p:nvPr>
            <p:ph type="title"/>
          </p:nvPr>
        </p:nvSpPr>
        <p:spPr>
          <a:xfrm>
            <a:off x="366802" y="-3534"/>
            <a:ext cx="11458396" cy="739539"/>
          </a:xfrm>
        </p:spPr>
        <p:txBody>
          <a:bodyPr>
            <a:normAutofit/>
          </a:bodyPr>
          <a:lstStyle/>
          <a:p>
            <a:r>
              <a:rPr lang="en-US" sz="3000" dirty="0"/>
              <a:t>Training language models to follow instructions with human feedback</a:t>
            </a:r>
          </a:p>
        </p:txBody>
      </p:sp>
      <p:pic>
        <p:nvPicPr>
          <p:cNvPr id="6" name="Content Placeholder 5">
            <a:extLst>
              <a:ext uri="{FF2B5EF4-FFF2-40B4-BE49-F238E27FC236}">
                <a16:creationId xmlns:a16="http://schemas.microsoft.com/office/drawing/2014/main" id="{F4081C59-A7EC-2E83-B53D-D7E66016021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61278" y="1086739"/>
            <a:ext cx="9489536" cy="5647277"/>
          </a:xfrm>
        </p:spPr>
      </p:pic>
      <p:sp>
        <p:nvSpPr>
          <p:cNvPr id="4" name="Slide Number Placeholder 3">
            <a:extLst>
              <a:ext uri="{FF2B5EF4-FFF2-40B4-BE49-F238E27FC236}">
                <a16:creationId xmlns:a16="http://schemas.microsoft.com/office/drawing/2014/main" id="{6DD3CB92-628A-8AF2-7EED-BB14D6D0B30C}"/>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8" name="TextBox 7">
            <a:extLst>
              <a:ext uri="{FF2B5EF4-FFF2-40B4-BE49-F238E27FC236}">
                <a16:creationId xmlns:a16="http://schemas.microsoft.com/office/drawing/2014/main" id="{759E3DED-29D9-51CC-48BE-A3A538F85B1E}"/>
              </a:ext>
            </a:extLst>
          </p:cNvPr>
          <p:cNvSpPr txBox="1"/>
          <p:nvPr/>
        </p:nvSpPr>
        <p:spPr>
          <a:xfrm>
            <a:off x="2527600" y="563956"/>
            <a:ext cx="6102626" cy="584775"/>
          </a:xfrm>
          <a:prstGeom prst="rect">
            <a:avLst/>
          </a:prstGeom>
          <a:noFill/>
        </p:spPr>
        <p:txBody>
          <a:bodyPr wrap="square">
            <a:spAutoFit/>
          </a:bodyPr>
          <a:lstStyle/>
          <a:p>
            <a:pPr algn="ctr"/>
            <a:r>
              <a:rPr lang="en-US" sz="3200" b="1" dirty="0" err="1">
                <a:solidFill>
                  <a:srgbClr val="C00000"/>
                </a:solidFill>
              </a:rPr>
              <a:t>InstructGPT</a:t>
            </a:r>
            <a:r>
              <a:rPr lang="en-US" sz="3200" b="1" dirty="0">
                <a:solidFill>
                  <a:srgbClr val="C00000"/>
                </a:solidFill>
              </a:rPr>
              <a:t> and GPT 3.5</a:t>
            </a:r>
          </a:p>
        </p:txBody>
      </p:sp>
      <p:sp>
        <p:nvSpPr>
          <p:cNvPr id="5" name="TextBox 4">
            <a:extLst>
              <a:ext uri="{FF2B5EF4-FFF2-40B4-BE49-F238E27FC236}">
                <a16:creationId xmlns:a16="http://schemas.microsoft.com/office/drawing/2014/main" id="{D7E7E2E8-FC1B-43C6-19BE-EBCC62AB7A04}"/>
              </a:ext>
            </a:extLst>
          </p:cNvPr>
          <p:cNvSpPr txBox="1"/>
          <p:nvPr/>
        </p:nvSpPr>
        <p:spPr>
          <a:xfrm>
            <a:off x="735795" y="6611779"/>
            <a:ext cx="10908990" cy="246221"/>
          </a:xfrm>
          <a:prstGeom prst="rect">
            <a:avLst/>
          </a:prstGeom>
          <a:noFill/>
        </p:spPr>
        <p:txBody>
          <a:bodyPr wrap="square">
            <a:spAutoFit/>
          </a:bodyPr>
          <a:lstStyle/>
          <a:p>
            <a:r>
              <a:rPr lang="en-US" sz="1000" dirty="0">
                <a:solidFill>
                  <a:schemeClr val="bg1">
                    <a:lumMod val="75000"/>
                  </a:schemeClr>
                </a:solidFill>
              </a:rPr>
              <a:t>Source: Ouyang, L., Wu, J., Jiang, X., Almeida, D., Wainwright, C. L., Mishkin, P., ... &amp; Lowe, R. (2022). Training language models to follow instructions with human feedback. </a:t>
            </a:r>
            <a:r>
              <a:rPr lang="en-US" sz="1000" dirty="0" err="1">
                <a:solidFill>
                  <a:schemeClr val="bg1">
                    <a:lumMod val="75000"/>
                  </a:schemeClr>
                </a:solidFill>
              </a:rPr>
              <a:t>arXiv</a:t>
            </a:r>
            <a:r>
              <a:rPr lang="en-US" sz="1000" dirty="0">
                <a:solidFill>
                  <a:schemeClr val="bg1">
                    <a:lumMod val="75000"/>
                  </a:schemeClr>
                </a:solidFill>
              </a:rPr>
              <a:t> preprint arXiv:2203.02155.</a:t>
            </a:r>
          </a:p>
        </p:txBody>
      </p:sp>
    </p:spTree>
    <p:extLst>
      <p:ext uri="{BB962C8B-B14F-4D97-AF65-F5344CB8AC3E}">
        <p14:creationId xmlns:p14="http://schemas.microsoft.com/office/powerpoint/2010/main" val="37089998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8ACD-0AB9-EF2B-3D9F-E398877E7029}"/>
              </a:ext>
            </a:extLst>
          </p:cNvPr>
          <p:cNvSpPr>
            <a:spLocks noGrp="1"/>
          </p:cNvSpPr>
          <p:nvPr>
            <p:ph type="title"/>
          </p:nvPr>
        </p:nvSpPr>
        <p:spPr/>
        <p:txBody>
          <a:bodyPr>
            <a:normAutofit fontScale="90000"/>
          </a:bodyPr>
          <a:lstStyle/>
          <a:p>
            <a:r>
              <a:rPr lang="en-US" dirty="0"/>
              <a:t>Reinforcement Learning from Human Feedback (RLHF)</a:t>
            </a:r>
          </a:p>
        </p:txBody>
      </p:sp>
      <p:sp>
        <p:nvSpPr>
          <p:cNvPr id="3" name="Content Placeholder 2">
            <a:extLst>
              <a:ext uri="{FF2B5EF4-FFF2-40B4-BE49-F238E27FC236}">
                <a16:creationId xmlns:a16="http://schemas.microsoft.com/office/drawing/2014/main" id="{E2097C14-267C-0D1F-56C5-E73B28FCCC49}"/>
              </a:ext>
            </a:extLst>
          </p:cNvPr>
          <p:cNvSpPr>
            <a:spLocks noGrp="1"/>
          </p:cNvSpPr>
          <p:nvPr>
            <p:ph idx="1"/>
          </p:nvPr>
        </p:nvSpPr>
        <p:spPr/>
        <p:txBody>
          <a:bodyPr>
            <a:normAutofit/>
          </a:bodyPr>
          <a:lstStyle/>
          <a:p>
            <a:pPr marL="514350" indent="-514350">
              <a:buFont typeface="+mj-lt"/>
              <a:buAutoNum type="arabicPeriod"/>
            </a:pPr>
            <a:r>
              <a:rPr lang="en-US" sz="4000" dirty="0">
                <a:solidFill>
                  <a:srgbClr val="FF0000"/>
                </a:solidFill>
              </a:rPr>
              <a:t>Pretraining</a:t>
            </a:r>
            <a:r>
              <a:rPr lang="en-US" sz="4000" dirty="0"/>
              <a:t> a </a:t>
            </a:r>
            <a:r>
              <a:rPr lang="en-US" sz="4000" dirty="0">
                <a:solidFill>
                  <a:srgbClr val="FF0000"/>
                </a:solidFill>
              </a:rPr>
              <a:t>Language Model (LM)</a:t>
            </a:r>
          </a:p>
          <a:p>
            <a:pPr marL="514350" indent="-514350">
              <a:buFont typeface="+mj-lt"/>
              <a:buAutoNum type="arabicPeriod"/>
            </a:pPr>
            <a:r>
              <a:rPr lang="en-US" sz="4000" dirty="0"/>
              <a:t>Gathering Data and Training a </a:t>
            </a:r>
            <a:r>
              <a:rPr lang="en-US" sz="4000" dirty="0">
                <a:solidFill>
                  <a:srgbClr val="FF0000"/>
                </a:solidFill>
              </a:rPr>
              <a:t>Reward Model</a:t>
            </a:r>
          </a:p>
          <a:p>
            <a:pPr marL="514350" indent="-514350">
              <a:buFont typeface="+mj-lt"/>
              <a:buAutoNum type="arabicPeriod"/>
            </a:pPr>
            <a:r>
              <a:rPr lang="en-US" sz="4000" dirty="0">
                <a:solidFill>
                  <a:srgbClr val="FF0000"/>
                </a:solidFill>
              </a:rPr>
              <a:t>Fine-tuning</a:t>
            </a:r>
            <a:r>
              <a:rPr lang="en-US" sz="4000" dirty="0"/>
              <a:t> the LM with </a:t>
            </a:r>
            <a:r>
              <a:rPr lang="en-US" sz="4000" dirty="0">
                <a:solidFill>
                  <a:srgbClr val="FF0000"/>
                </a:solidFill>
              </a:rPr>
              <a:t>Reinforcement Learning</a:t>
            </a:r>
          </a:p>
        </p:txBody>
      </p:sp>
      <p:sp>
        <p:nvSpPr>
          <p:cNvPr id="4" name="Slide Number Placeholder 3">
            <a:extLst>
              <a:ext uri="{FF2B5EF4-FFF2-40B4-BE49-F238E27FC236}">
                <a16:creationId xmlns:a16="http://schemas.microsoft.com/office/drawing/2014/main" id="{3E37B410-274F-1109-CB38-F75E5319F4A0}"/>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6" name="TextBox 5">
            <a:extLst>
              <a:ext uri="{FF2B5EF4-FFF2-40B4-BE49-F238E27FC236}">
                <a16:creationId xmlns:a16="http://schemas.microsoft.com/office/drawing/2014/main" id="{D56A4A08-3C2C-8EDA-811E-3744E5DB2584}"/>
              </a:ext>
            </a:extLst>
          </p:cNvPr>
          <p:cNvSpPr txBox="1"/>
          <p:nvPr/>
        </p:nvSpPr>
        <p:spPr>
          <a:xfrm>
            <a:off x="3096188" y="6524900"/>
            <a:ext cx="6098582"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https://huggingface.co/blog/rlhf</a:t>
            </a:r>
            <a:endParaRPr lang="en-US" sz="1200" dirty="0">
              <a:solidFill>
                <a:schemeClr val="bg1">
                  <a:lumMod val="75000"/>
                </a:schemeClr>
              </a:solidFill>
            </a:endParaRPr>
          </a:p>
        </p:txBody>
      </p:sp>
    </p:spTree>
    <p:extLst>
      <p:ext uri="{BB962C8B-B14F-4D97-AF65-F5344CB8AC3E}">
        <p14:creationId xmlns:p14="http://schemas.microsoft.com/office/powerpoint/2010/main" val="41112206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17254</TotalTime>
  <Words>9371</Words>
  <Application>Microsoft Macintosh PowerPoint</Application>
  <PresentationFormat>Widescreen</PresentationFormat>
  <Paragraphs>738</Paragraphs>
  <Slides>141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141</vt:i4>
      </vt:variant>
    </vt:vector>
  </HeadingPairs>
  <TitlesOfParts>
    <vt:vector size="145" baseType="lpstr">
      <vt:lpstr>Arial</vt:lpstr>
      <vt:lpstr>Calibri</vt:lpstr>
      <vt:lpstr>Courier New</vt:lpstr>
      <vt:lpstr>Office Theme</vt:lpstr>
      <vt:lpstr>Question Answering and  Dialogue Systems</vt:lpstr>
      <vt:lpstr>Syllabus</vt:lpstr>
      <vt:lpstr>Syllabus</vt:lpstr>
      <vt:lpstr>Syllabus</vt:lpstr>
      <vt:lpstr>Question Answering  and  Dialogue Systems</vt:lpstr>
      <vt:lpstr>Outline</vt:lpstr>
      <vt:lpstr>The Development of LM-based Dialogue Systems 1) Early Stage (1966 - 2015)  2) The Independent Development of TOD and ODD (2015 - 2019) 3) Fusions of Dialogue Systems (2019 - 2022) 4) LLM-based DS (2022 - Now)</vt:lpstr>
      <vt:lpstr>Dialogue System Different types of dialogues in  Task-oriented DS (TOD) and Open-domain DS (ODD)</vt:lpstr>
      <vt:lpstr>Question Answering</vt:lpstr>
      <vt:lpstr>Question Answering</vt:lpstr>
      <vt:lpstr>Question Answering</vt:lpstr>
      <vt:lpstr>Question Answering</vt:lpstr>
      <vt:lpstr>Question Answering </vt:lpstr>
      <vt:lpstr>Question Answering</vt:lpstr>
      <vt:lpstr>The Retriever-Reader Architecture for Modern QA Systems</vt:lpstr>
      <vt:lpstr>Question Answering System (QAS)</vt:lpstr>
      <vt:lpstr>Fine-tuning BERT on  Question Answering (QA)</vt:lpstr>
      <vt:lpstr>The span classification head for QA tasks</vt:lpstr>
      <vt:lpstr>Multiple question-context pairs</vt:lpstr>
      <vt:lpstr>Dense Passage Retrieval (DPR)</vt:lpstr>
      <vt:lpstr>Going Beyond Extractive QA  Retrieval-Augmented Generation (RAG)</vt:lpstr>
      <vt:lpstr>The QA Hierarchy of Needs</vt:lpstr>
      <vt:lpstr>Fine-tuning BERT on Dialogue Intent Detection (ID; Classification)</vt:lpstr>
      <vt:lpstr>Fine-tuning BERT on Dialogue Slot Filling (SF)</vt:lpstr>
      <vt:lpstr>Question Answering (QA) SQuAD Stanford Question Answering Dataset</vt:lpstr>
      <vt:lpstr>SQuAD</vt:lpstr>
      <vt:lpstr>SQuAD</vt:lpstr>
      <vt:lpstr>SQuAD (Question Answering)</vt:lpstr>
      <vt:lpstr>SQuAD (Question Answering)</vt:lpstr>
      <vt:lpstr>SQuAD (Question Answering)</vt:lpstr>
      <vt:lpstr>SQuAD (Question Answering)</vt:lpstr>
      <vt:lpstr>SQuAD (Question Answering)</vt:lpstr>
      <vt:lpstr>SQuAD (Question Answering)</vt:lpstr>
      <vt:lpstr>Python in Google Colab (Python101)</vt:lpstr>
      <vt:lpstr>Question Answering</vt:lpstr>
      <vt:lpstr>Question Answering on SQuAD2.0 SQuAD 2.0 benchmark (Papers with Code)</vt:lpstr>
      <vt:lpstr>Neural Image Captioning (NIC)  image-to-text description generation</vt:lpstr>
      <vt:lpstr>Visual Question Answering Neural caption generation is employed to aid answer prediction</vt:lpstr>
      <vt:lpstr>Pipeline of Instruction Tuning LLMs</vt:lpstr>
      <vt:lpstr>Instance Formatting and Two Different Methods for Constructing the  Instruction-formatted Instances</vt:lpstr>
      <vt:lpstr>In-context Learning (ICL) and  Chain-of-thought (CoT) Prompting</vt:lpstr>
      <vt:lpstr>Pre-train,  Prompt, and Predict:  Prompting Methods  in Natural Language Processing (LLMs)</vt:lpstr>
      <vt:lpstr>Four Paradigms in NLP</vt:lpstr>
      <vt:lpstr>Typology of Prompting Methods</vt:lpstr>
      <vt:lpstr>Different Multi-Prompt Learning Strategies</vt:lpstr>
      <vt:lpstr>Examples of Input, Template, and Answer for Different Tasks</vt:lpstr>
      <vt:lpstr>Characteristics of Different Tuning Strategies</vt:lpstr>
      <vt:lpstr>Multi-prompt Learning for  Multi-task, Multi-domain,  or Multi-lingual Learning</vt:lpstr>
      <vt:lpstr>GPT Prompt Engineering for  Question Answering</vt:lpstr>
      <vt:lpstr>Prompts and QA Inference For FLAN T5 Question Answering</vt:lpstr>
      <vt:lpstr>Prompt Engineering</vt:lpstr>
      <vt:lpstr>Dialogue Systems</vt:lpstr>
      <vt:lpstr>Fine-tuning LLM for  Dialogue System  Reinforcement Learning from  Human Feedback (RLHF)  ChatGPT:  Optimizing Language Models for Dialogue</vt:lpstr>
      <vt:lpstr>Chatbot Dialogue System Intelligent Agent</vt:lpstr>
      <vt:lpstr>The Development of LM-based Dialogue Systems 1) Early Stage (1966 - 2015)  2) The Independent Development of TOD and ODD (2015 - 2019) 3) Fusions of Dialogue Systems (2019 - 2022) 4) LLM-based DS (2022 - Now)</vt:lpstr>
      <vt:lpstr>Dialogue System Different types of dialogues in  Task-oriented DS (TOD) and Open-domain DS (ODD)</vt:lpstr>
      <vt:lpstr>Dialogue System</vt:lpstr>
      <vt:lpstr>Overall Architecture of  Intelligent Chatbot</vt:lpstr>
      <vt:lpstr>Modular Speech-based Dialogue System</vt:lpstr>
      <vt:lpstr>Categories of Dialogue Systems: Task-Oriented Dialogue System (TDS) Conversational Dialogue System (CDS)  Question Answering Dialogue System (QADS) </vt:lpstr>
      <vt:lpstr>Taxonomy of LM-based Dialogue System</vt:lpstr>
      <vt:lpstr>LLM-based Dialogue System </vt:lpstr>
      <vt:lpstr>Dialogue Subtasks</vt:lpstr>
      <vt:lpstr>Conversational Commerce:  eBay AI Chatbots</vt:lpstr>
      <vt:lpstr>Hotel Chatbot</vt:lpstr>
      <vt:lpstr>Fine-tuning BERT on Dialogue Intent Detection (ID; Classification)</vt:lpstr>
      <vt:lpstr>Fine-tuning BERT on Dialogue Slot Filling (SF)</vt:lpstr>
      <vt:lpstr>Chatbot Conversation Framework</vt:lpstr>
      <vt:lpstr>Chatbots Bot Maturity Model</vt:lpstr>
      <vt:lpstr>LM-based Dialogue Systems</vt:lpstr>
      <vt:lpstr>End-to-End (E2E)  Task-oriented Dialogue System</vt:lpstr>
      <vt:lpstr>High-level of fusion between TOD and ODD</vt:lpstr>
      <vt:lpstr>Dialogue Models based on Large Language Models</vt:lpstr>
      <vt:lpstr>Dialogue System</vt:lpstr>
      <vt:lpstr>Dialogue System Extracted information for the example sentence  show restaurant at New York tomorrow  by the module natural language understanding</vt:lpstr>
      <vt:lpstr>Dialogue System</vt:lpstr>
      <vt:lpstr>PowerPoint Presentation</vt:lpstr>
      <vt:lpstr>Properties relevant for implementation of research dialogue systems</vt:lpstr>
      <vt:lpstr>Task-Oriented Dialogue System</vt:lpstr>
      <vt:lpstr>Task-Oriented Dialogue System (Deriu et al., 2021)</vt:lpstr>
      <vt:lpstr>Task-Oriented Dialogue Systems (Zhang et al., 2020)</vt:lpstr>
      <vt:lpstr>Dialog State Tracker (DST)</vt:lpstr>
      <vt:lpstr>Dialogue Acts  (Young et al., 2010)</vt:lpstr>
      <vt:lpstr>Sample Dialogue Acts</vt:lpstr>
      <vt:lpstr>Dialogue  on Airline Travel Information System (ATIS)  </vt:lpstr>
      <vt:lpstr>The ATIS  (Airline Travel Information System)  Dataset</vt:lpstr>
      <vt:lpstr>SF-ID Network (E et al., 2019) Slot Filling (SF)  Intent Detection (ID)</vt:lpstr>
      <vt:lpstr>PARAdigm for Dialog System Evaluation PARADISE Framework (Walker et al. 1997)</vt:lpstr>
      <vt:lpstr> Interaction Quality procedure  (Schmitt and Ultes, 2015)</vt:lpstr>
      <vt:lpstr>Datasets for  task-oriented dialogue systems</vt:lpstr>
      <vt:lpstr>Restaurants Dialogue Datasets</vt:lpstr>
      <vt:lpstr>CrossWOZ:  A Large-Scale Chinese Cross-Domain  Task-Oriented Dialogue Dataset</vt:lpstr>
      <vt:lpstr>CrossWOZ:  A Large-Scale Chinese Cross-Domain  Task-Oriented Dialogue Dataset</vt:lpstr>
      <vt:lpstr>Task-Oriented Dialogue</vt:lpstr>
      <vt:lpstr>An example dialog from the test set for MultiWOZ  (en→zh) sub-task</vt:lpstr>
      <vt:lpstr>Reinforcement Learning from Human Feedback (RLHF)</vt:lpstr>
      <vt:lpstr>ChatGPT: Optimizing Language Models for Dialogue</vt:lpstr>
      <vt:lpstr>Training language models to follow instructions with human feedback</vt:lpstr>
      <vt:lpstr>Reinforcement Learning from Human Feedback (RLHF)</vt:lpstr>
      <vt:lpstr>PowerPoint Presentation</vt:lpstr>
      <vt:lpstr>Reinforcement Learning  from Human Feedback (RLHF)  Step 2. Gathering Data and  Training a  Reward Model</vt:lpstr>
      <vt:lpstr>Reinforcement Learning  from Human Feedback (RLHF)  Step 3. Fine-tuning the LM with Reinforcement Learning </vt:lpstr>
      <vt:lpstr>Llama-2-chat uses RLHF to ensure safety and helpfulness</vt:lpstr>
      <vt:lpstr>QLoRA: Efficient Finetuning of Quantized LLMs</vt:lpstr>
      <vt:lpstr>QLoRA: Efficient Finetuning of Quantized LLMs</vt:lpstr>
      <vt:lpstr>QLoRA: Efficient Finetuning of Quantized LLMs</vt:lpstr>
      <vt:lpstr>Prompt Engineering with ChatGPT for NLP</vt:lpstr>
      <vt:lpstr>Hugging Face Tasks Natural Language Processing</vt:lpstr>
      <vt:lpstr>NLP with Transformers Github</vt:lpstr>
      <vt:lpstr>NLP with Transformers Github Notebooks</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NLP with Transformers</vt:lpstr>
      <vt:lpstr>Text Classification</vt:lpstr>
      <vt:lpstr>Text Classification</vt:lpstr>
      <vt:lpstr>Text Classification</vt:lpstr>
      <vt:lpstr>Named Entity Recognition</vt:lpstr>
      <vt:lpstr>Question Answering</vt:lpstr>
      <vt:lpstr>Summarization</vt:lpstr>
      <vt:lpstr>Text Summarization</vt:lpstr>
      <vt:lpstr>Translation</vt:lpstr>
      <vt:lpstr>Text Generation</vt:lpstr>
      <vt:lpstr>Text Generation</vt:lpstr>
      <vt:lpstr>Question Answering</vt:lpstr>
      <vt:lpstr>Question Answering</vt:lpstr>
      <vt:lpstr>Text Generation with LLM (zephyr-7b-beta)</vt:lpstr>
      <vt:lpstr>Text Generation with LLM (zephyr-7b-beta)</vt:lpstr>
      <vt:lpstr>Text Generation with LLM (zephyr-7b-beta)</vt:lpstr>
      <vt:lpstr>Text Generation with LLM (zephyr-7b-beta)</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MY DAY</cp:lastModifiedBy>
  <cp:revision>860</cp:revision>
  <cp:lastPrinted>2020-12-23T14:44:17Z</cp:lastPrinted>
  <dcterms:created xsi:type="dcterms:W3CDTF">2019-09-12T03:09:52Z</dcterms:created>
  <dcterms:modified xsi:type="dcterms:W3CDTF">2023-12-05T23:39:12Z</dcterms:modified>
  <cp:category/>
</cp:coreProperties>
</file>