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2"/>
  </p:notesMasterIdLst>
  <p:sldIdLst>
    <p:sldId id="3462" r:id="rId2"/>
    <p:sldId id="3780" r:id="rId3"/>
    <p:sldId id="3784" r:id="rId4"/>
    <p:sldId id="4651" r:id="rId5"/>
    <p:sldId id="3720" r:id="rId6"/>
    <p:sldId id="2420" r:id="rId7"/>
    <p:sldId id="4842" r:id="rId8"/>
    <p:sldId id="2384" r:id="rId9"/>
    <p:sldId id="3257" r:id="rId10"/>
    <p:sldId id="3260" r:id="rId11"/>
    <p:sldId id="2452" r:id="rId12"/>
    <p:sldId id="2718" r:id="rId13"/>
    <p:sldId id="1781" r:id="rId14"/>
    <p:sldId id="2583" r:id="rId15"/>
    <p:sldId id="4841" r:id="rId16"/>
    <p:sldId id="4843" r:id="rId17"/>
    <p:sldId id="4844" r:id="rId18"/>
    <p:sldId id="4845" r:id="rId19"/>
    <p:sldId id="936" r:id="rId20"/>
    <p:sldId id="2612" r:id="rId21"/>
    <p:sldId id="2627" r:id="rId22"/>
    <p:sldId id="2628" r:id="rId23"/>
    <p:sldId id="2629" r:id="rId24"/>
    <p:sldId id="2630" r:id="rId25"/>
    <p:sldId id="2631" r:id="rId26"/>
    <p:sldId id="2632" r:id="rId27"/>
    <p:sldId id="2633" r:id="rId28"/>
    <p:sldId id="2649" r:id="rId29"/>
    <p:sldId id="3256" r:id="rId30"/>
    <p:sldId id="2383" r:id="rId31"/>
    <p:sldId id="2373" r:id="rId32"/>
    <p:sldId id="2389" r:id="rId33"/>
    <p:sldId id="2381" r:id="rId34"/>
    <p:sldId id="2376" r:id="rId35"/>
    <p:sldId id="2378" r:id="rId36"/>
    <p:sldId id="2379" r:id="rId37"/>
    <p:sldId id="2380" r:id="rId38"/>
    <p:sldId id="2396" r:id="rId39"/>
    <p:sldId id="2397" r:id="rId40"/>
    <p:sldId id="2398" r:id="rId41"/>
    <p:sldId id="2683" r:id="rId42"/>
    <p:sldId id="2399" r:id="rId43"/>
    <p:sldId id="3856" r:id="rId44"/>
    <p:sldId id="3222" r:id="rId45"/>
    <p:sldId id="4831" r:id="rId46"/>
    <p:sldId id="1749" r:id="rId47"/>
    <p:sldId id="1750" r:id="rId48"/>
    <p:sldId id="4835" r:id="rId49"/>
    <p:sldId id="4836" r:id="rId50"/>
    <p:sldId id="4837" r:id="rId51"/>
    <p:sldId id="4838" r:id="rId52"/>
    <p:sldId id="4839" r:id="rId53"/>
    <p:sldId id="1766" r:id="rId54"/>
    <p:sldId id="1767" r:id="rId55"/>
    <p:sldId id="1768" r:id="rId56"/>
    <p:sldId id="1769" r:id="rId57"/>
    <p:sldId id="1770" r:id="rId58"/>
    <p:sldId id="1752" r:id="rId59"/>
    <p:sldId id="948" r:id="rId60"/>
    <p:sldId id="949" r:id="rId61"/>
    <p:sldId id="2681" r:id="rId62"/>
    <p:sldId id="2682" r:id="rId63"/>
    <p:sldId id="3263" r:id="rId64"/>
    <p:sldId id="2684" r:id="rId65"/>
    <p:sldId id="2685" r:id="rId66"/>
    <p:sldId id="2686" r:id="rId67"/>
    <p:sldId id="2687" r:id="rId68"/>
    <p:sldId id="2688" r:id="rId69"/>
    <p:sldId id="4840" r:id="rId70"/>
    <p:sldId id="4822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42"/>
    <p:restoredTop sz="90655"/>
  </p:normalViewPr>
  <p:slideViewPr>
    <p:cSldViewPr snapToGrid="0" snapToObjects="1">
      <p:cViewPr varScale="1">
        <p:scale>
          <a:sx n="92" d="100"/>
          <a:sy n="92" d="100"/>
        </p:scale>
        <p:origin x="18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8152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print("hello, world")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7971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World")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World\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nThis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 is a message")</a:t>
            </a:r>
          </a:p>
          <a:p>
            <a:pPr eaLnBrk="1" hangingPunct="1"/>
            <a:endParaRPr lang="fr-FR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x = 3</a:t>
            </a:r>
          </a:p>
          <a:p>
            <a:pPr eaLnBrk="1" hangingPunct="1"/>
            <a:r>
              <a:rPr lang="fr-FR" altLang="en-US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(x)</a:t>
            </a:r>
          </a:p>
          <a:p>
            <a:pPr eaLnBrk="1" hangingPunct="1"/>
            <a:endParaRPr lang="fr-FR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x = 2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y = 3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print(x, ' ', y)</a:t>
            </a: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name = input("Enter a name: ")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int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(input("What is x? "))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float(input("Write a number "))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0296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World")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World\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nThis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 is a message")</a:t>
            </a:r>
          </a:p>
          <a:p>
            <a:pPr eaLnBrk="1" hangingPunct="1"/>
            <a:endParaRPr lang="fr-FR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x = 3</a:t>
            </a:r>
          </a:p>
          <a:p>
            <a:pPr eaLnBrk="1" hangingPunct="1"/>
            <a:r>
              <a:rPr lang="fr-FR" altLang="en-US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(x)</a:t>
            </a:r>
          </a:p>
          <a:p>
            <a:pPr eaLnBrk="1" hangingPunct="1"/>
            <a:endParaRPr lang="fr-FR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x = 2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y = 3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print(x, ' ', y)</a:t>
            </a: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name = input("Enter a name: ")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int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(input("What is x? "))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float(input("Write a number "))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5669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10/11/23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10/11/23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10/11/23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10/11/23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10/11/23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10/11/23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10/11/23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10/11/23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10/11/23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10/11/23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10/11/23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10/11/23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atplotlib.org/" TargetMode="External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pandas.pydata.org/" TargetMode="External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python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python/trypython.asp?filename=demo_default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learnpython.org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developers.google.com/edu/python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notebooks/welcome.ipynb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naconda.com/download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pythonfiddle.com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pythonprogramminglanguage.com/text-input-and-output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http://pythonprogramminglanguage.com/text-input-and-output/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spectrum.ieee.org/the-top-programming-languages-2023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3schools.com/python/" TargetMode="External"/><Relationship Id="rId3" Type="http://schemas.openxmlformats.org/officeDocument/2006/relationships/hyperlink" Target="https://www.python.org/" TargetMode="External"/><Relationship Id="rId7" Type="http://schemas.openxmlformats.org/officeDocument/2006/relationships/hyperlink" Target="http://scikit-learn.org/" TargetMode="External"/><Relationship Id="rId2" Type="http://schemas.openxmlformats.org/officeDocument/2006/relationships/hyperlink" Target="https://pythonprogramming.n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andas.pydata.org/" TargetMode="External"/><Relationship Id="rId11" Type="http://schemas.openxmlformats.org/officeDocument/2006/relationships/hyperlink" Target="https://tinyurl.com/aintpupython101" TargetMode="External"/><Relationship Id="rId5" Type="http://schemas.openxmlformats.org/officeDocument/2006/relationships/hyperlink" Target="http://www.numpy.org/" TargetMode="External"/><Relationship Id="rId10" Type="http://schemas.openxmlformats.org/officeDocument/2006/relationships/hyperlink" Target="https://developers.google.com/edu/python" TargetMode="External"/><Relationship Id="rId4" Type="http://schemas.openxmlformats.org/officeDocument/2006/relationships/hyperlink" Target="http://pythonprogramminglanguage.com/" TargetMode="External"/><Relationship Id="rId9" Type="http://schemas.openxmlformats.org/officeDocument/2006/relationships/hyperlink" Target="https://www.learnpython.org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819066" cy="191306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5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Python Programming and </a:t>
            </a:r>
            <a:br>
              <a:rPr lang="en-US" altLang="zh-TW" sz="5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5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Data Science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002"/>
            <a:ext cx="9144000" cy="82760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Python for Accounting Applications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1121PAA02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ACC2, NTPU (M5265) (Fall 2023)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Wed 6, 7, 8, (14:10-17:00) (9:10-12:00) (B3F10)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2023-09-20</a:t>
            </a:r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0"/>
            <a:ext cx="8640960" cy="846138"/>
          </a:xfrm>
        </p:spPr>
        <p:txBody>
          <a:bodyPr/>
          <a:lstStyle/>
          <a:p>
            <a:r>
              <a:rPr lang="en-US" sz="4200" dirty="0">
                <a:solidFill>
                  <a:schemeClr val="accent1"/>
                </a:solidFill>
              </a:rPr>
              <a:t>Python Ecosystem for Data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Source:https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duchesnay.github.io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pystatsml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/introduction/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python_ecosystem.html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2A03E9-E294-AB4D-9416-984401124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7608" y="804138"/>
            <a:ext cx="6890612" cy="58652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D49DB0-BA50-A847-8E48-0E4E0600F9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136" y="4163482"/>
            <a:ext cx="1008112" cy="20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62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461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Quant Finance </a:t>
            </a:r>
            <a:r>
              <a:rPr lang="en-US" dirty="0" err="1">
                <a:solidFill>
                  <a:schemeClr val="accent1"/>
                </a:solidFill>
              </a:rPr>
              <a:t>PyData</a:t>
            </a:r>
            <a:r>
              <a:rPr lang="en-US" dirty="0">
                <a:solidFill>
                  <a:schemeClr val="accent1"/>
                </a:solidFill>
              </a:rPr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000" y="846138"/>
            <a:ext cx="7658000" cy="57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81C073-5E47-274F-B8E8-15D06F1705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3303" y="3185406"/>
            <a:ext cx="857934" cy="1715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41320B-DE46-864A-AE2A-9F6A0A4392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682" y="2891634"/>
            <a:ext cx="857934" cy="19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45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270E4FD-5655-7346-92B9-AF4FA9ED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1841396"/>
          </a:xfrm>
        </p:spPr>
        <p:txBody>
          <a:bodyPr>
            <a:normAutofit fontScale="90000"/>
          </a:bodyPr>
          <a:lstStyle/>
          <a:p>
            <a:r>
              <a:rPr lang="en-US" altLang="en-US" sz="15000" dirty="0" err="1">
                <a:solidFill>
                  <a:srgbClr val="C00000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150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160" y="2116035"/>
            <a:ext cx="1691680" cy="1691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35660" y="3933057"/>
            <a:ext cx="61206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accent1"/>
                </a:solidFill>
              </a:rPr>
              <a:t>NumPy</a:t>
            </a:r>
            <a:endParaRPr lang="en-US" sz="4000" dirty="0">
              <a:solidFill>
                <a:schemeClr val="accent1"/>
              </a:solidFill>
            </a:endParaRPr>
          </a:p>
          <a:p>
            <a:pPr algn="ctr"/>
            <a:r>
              <a:rPr lang="en-US" sz="4000" dirty="0">
                <a:solidFill>
                  <a:schemeClr val="accent1"/>
                </a:solidFill>
              </a:rPr>
              <a:t>Base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b="1" dirty="0">
                <a:solidFill>
                  <a:schemeClr val="accent1"/>
                </a:solidFill>
              </a:rPr>
              <a:t>N-dimensional array </a:t>
            </a:r>
            <a:r>
              <a:rPr lang="en-US" sz="4000" dirty="0">
                <a:solidFill>
                  <a:schemeClr val="accent1"/>
                </a:solidFill>
              </a:rPr>
              <a:t>package</a:t>
            </a:r>
          </a:p>
        </p:txBody>
      </p:sp>
    </p:spTree>
    <p:extLst>
      <p:ext uri="{BB962C8B-B14F-4D97-AF65-F5344CB8AC3E}">
        <p14:creationId xmlns:p14="http://schemas.microsoft.com/office/powerpoint/2010/main" val="2792450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matplotlib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14680E-A239-E847-A451-41BD74875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281" y="3956298"/>
            <a:ext cx="7889436" cy="1892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5035358" y="6558777"/>
            <a:ext cx="21212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https://matplotlib.org/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162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182881"/>
            <a:ext cx="8229600" cy="4171248"/>
          </a:xfrm>
        </p:spPr>
        <p:txBody>
          <a:bodyPr>
            <a:norm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Pandas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89" y="4262689"/>
            <a:ext cx="7812218" cy="16275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B1D976-1C78-3B44-8AEF-5E58B6A61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6488114"/>
            <a:ext cx="274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3"/>
              </a:rPr>
              <a:t>http://pandas.pydata.org/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515276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A647CE-2D98-C494-4512-DC22076F8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1164599"/>
            <a:ext cx="9702800" cy="5397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https://www.w3schools.com/python/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823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Python: Try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D013D4-6103-B090-9113-AE487E0BA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1921565" y="6497405"/>
            <a:ext cx="8653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https://www.w3schools.com/python/trypython.asp?filename=demo_default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1419D6-D62B-EC59-6542-0D49853FA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880" y="1512142"/>
            <a:ext cx="11316239" cy="491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80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3804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LearnPython.org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1921565" y="6497405"/>
            <a:ext cx="8653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https://www.learnpython.org/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336EFE-A64B-076C-83FD-7B996ED29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437" y="873146"/>
            <a:ext cx="9040083" cy="568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88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38042"/>
          </a:xfrm>
        </p:spPr>
        <p:txBody>
          <a:bodyPr>
            <a:normAutofit fontScale="90000"/>
          </a:bodyPr>
          <a:lstStyle/>
          <a:p>
            <a:r>
              <a:rPr lang="en-US"/>
              <a:t>Google’s </a:t>
            </a:r>
            <a:r>
              <a:rPr lang="en-US" dirty="0"/>
              <a:t>Python Class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1921565" y="6497405"/>
            <a:ext cx="8653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https://developers.google.com/edu/python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52CCE9-85CF-89D3-97B7-857016977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339" y="873146"/>
            <a:ext cx="10288279" cy="562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57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9CDA4-3594-E341-ADD2-EFE8A7915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7001"/>
            <a:ext cx="8229600" cy="79768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47BC2-F6DC-5349-9A08-C081E906F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F8BDCD-A161-484D-9DFD-78BB79EE88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850746"/>
            <a:ext cx="9144000" cy="56815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1CE3A4-FE65-9740-867D-1B6C751548E7}"/>
              </a:ext>
            </a:extLst>
          </p:cNvPr>
          <p:cNvSpPr/>
          <p:nvPr/>
        </p:nvSpPr>
        <p:spPr>
          <a:xfrm>
            <a:off x="2578100" y="6572672"/>
            <a:ext cx="66929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https://colab.research.google.com/notebooks/welcome.ipynb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40622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2023/09/13 Introduction to Python for Accounting Applications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2 2023/09/20 Python Programming and Data Science</a:t>
            </a:r>
          </a:p>
          <a:p>
            <a:pPr marL="0" indent="0">
              <a:buNone/>
            </a:pPr>
            <a:r>
              <a:rPr lang="en-US" sz="2800" dirty="0"/>
              <a:t>3 2023/09/27 Foundations of Python Programming</a:t>
            </a:r>
          </a:p>
          <a:p>
            <a:pPr marL="0" indent="0">
              <a:buNone/>
            </a:pPr>
            <a:r>
              <a:rPr lang="en-US" sz="2800" dirty="0"/>
              <a:t>4 2023/10/04 Data Structures</a:t>
            </a:r>
          </a:p>
          <a:p>
            <a:pPr marL="0" indent="0">
              <a:buNone/>
            </a:pPr>
            <a:r>
              <a:rPr lang="en-US" sz="2800" dirty="0"/>
              <a:t>5 2023/10/11 Control Logic and Loops</a:t>
            </a:r>
          </a:p>
          <a:p>
            <a:pPr marL="0" indent="0">
              <a:buNone/>
            </a:pPr>
            <a:r>
              <a:rPr lang="en-US" sz="2800" dirty="0"/>
              <a:t>6 2023/10/18 Functions and Modules </a:t>
            </a:r>
          </a:p>
          <a:p>
            <a:pPr marL="0" indent="0">
              <a:buNone/>
            </a:pPr>
            <a:r>
              <a:rPr lang="en-US" sz="2800" dirty="0"/>
              <a:t>7 2023/10/25 Files and Exception Handling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/>
                </a:solidFill>
              </a:rPr>
              <a:t>8 2023/11/01 Midterm Project Report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04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974" y="0"/>
            <a:ext cx="9303026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Connect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in Google Drive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C8A506-C614-2445-A5E4-05CBE0A8CF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795339"/>
            <a:ext cx="9144000" cy="5664679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4ADDD96-A1E2-CF49-BE64-7EF830E51C73}"/>
              </a:ext>
            </a:extLst>
          </p:cNvPr>
          <p:cNvSpPr/>
          <p:nvPr/>
        </p:nvSpPr>
        <p:spPr>
          <a:xfrm>
            <a:off x="1524000" y="2458996"/>
            <a:ext cx="1804086" cy="36040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F71598C-A3BE-7F4E-B7FA-F339BB56DE6F}"/>
              </a:ext>
            </a:extLst>
          </p:cNvPr>
          <p:cNvSpPr/>
          <p:nvPr/>
        </p:nvSpPr>
        <p:spPr>
          <a:xfrm>
            <a:off x="2603156" y="4576120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833A1DC-3FBE-4E46-84CD-26F3D9A83A1A}"/>
              </a:ext>
            </a:extLst>
          </p:cNvPr>
          <p:cNvSpPr/>
          <p:nvPr/>
        </p:nvSpPr>
        <p:spPr>
          <a:xfrm>
            <a:off x="5128053" y="5865341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66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6E397-4BAA-4042-A411-973FC18E81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49842"/>
            <a:ext cx="9144000" cy="5650302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1F047D9-4999-934B-BCAA-CA5CFBDF9FB6}"/>
              </a:ext>
            </a:extLst>
          </p:cNvPr>
          <p:cNvSpPr/>
          <p:nvPr/>
        </p:nvSpPr>
        <p:spPr>
          <a:xfrm>
            <a:off x="7084541" y="2627874"/>
            <a:ext cx="1820560" cy="25125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0698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CDC766-FBF7-8845-9FCB-FBEEDB6085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04110"/>
            <a:ext cx="9144000" cy="559119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D953698-332C-DA47-BF1C-154E8F8004D8}"/>
              </a:ext>
            </a:extLst>
          </p:cNvPr>
          <p:cNvSpPr/>
          <p:nvPr/>
        </p:nvSpPr>
        <p:spPr>
          <a:xfrm>
            <a:off x="7764162" y="3035646"/>
            <a:ext cx="992658" cy="26360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9ADB802-CD27-D54F-B82D-461CF5C138EC}"/>
              </a:ext>
            </a:extLst>
          </p:cNvPr>
          <p:cNvSpPr/>
          <p:nvPr/>
        </p:nvSpPr>
        <p:spPr>
          <a:xfrm>
            <a:off x="3216877" y="2879129"/>
            <a:ext cx="5688225" cy="102560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994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722" y="0"/>
            <a:ext cx="9475304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Connect </a:t>
            </a:r>
            <a:r>
              <a:rPr lang="en-US" dirty="0" err="1">
                <a:solidFill>
                  <a:schemeClr val="accent1"/>
                </a:solidFill>
              </a:rPr>
              <a:t>Colaboratory</a:t>
            </a:r>
            <a:r>
              <a:rPr lang="en-US" dirty="0">
                <a:solidFill>
                  <a:schemeClr val="accent1"/>
                </a:solidFill>
              </a:rPr>
              <a:t> to Google Drive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5E735C-38EF-E547-BAF5-541818DD83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743" y="961457"/>
            <a:ext cx="9144000" cy="56448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A637FCA-EAD0-DD4F-8CEA-237E262C1C7B}"/>
              </a:ext>
            </a:extLst>
          </p:cNvPr>
          <p:cNvSpPr/>
          <p:nvPr/>
        </p:nvSpPr>
        <p:spPr>
          <a:xfrm>
            <a:off x="7232823" y="4695568"/>
            <a:ext cx="547813" cy="23477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5609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F80714-7C0A-1444-9836-FDA6130CD7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05436"/>
            <a:ext cx="9144000" cy="5687209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1846EB2-F7BC-C94C-BFC8-3AFE130A97D7}"/>
              </a:ext>
            </a:extLst>
          </p:cNvPr>
          <p:cNvSpPr/>
          <p:nvPr/>
        </p:nvSpPr>
        <p:spPr>
          <a:xfrm>
            <a:off x="1524000" y="2580916"/>
            <a:ext cx="1804086" cy="36040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F9A470A-706C-1845-8AE5-A9507E8B596D}"/>
              </a:ext>
            </a:extLst>
          </p:cNvPr>
          <p:cNvSpPr/>
          <p:nvPr/>
        </p:nvSpPr>
        <p:spPr>
          <a:xfrm>
            <a:off x="2496476" y="4698040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858FDE7-A53B-8348-9677-6CBAC738B92C}"/>
              </a:ext>
            </a:extLst>
          </p:cNvPr>
          <p:cNvSpPr/>
          <p:nvPr/>
        </p:nvSpPr>
        <p:spPr>
          <a:xfrm>
            <a:off x="5128053" y="5865341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4925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E37B79-5323-9743-BF52-F0654A7873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571513"/>
            <a:ext cx="9144000" cy="371497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F21E05B-C4B6-9743-91FE-FA26C14D1A55}"/>
              </a:ext>
            </a:extLst>
          </p:cNvPr>
          <p:cNvSpPr/>
          <p:nvPr/>
        </p:nvSpPr>
        <p:spPr>
          <a:xfrm>
            <a:off x="1524000" y="1828800"/>
            <a:ext cx="9106029" cy="150876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6835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E83CE9-77F5-DF4F-942B-BBE7A675B1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562583"/>
            <a:ext cx="9144000" cy="3732835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002058C-9D67-894E-AB87-A529EAFBDC8F}"/>
              </a:ext>
            </a:extLst>
          </p:cNvPr>
          <p:cNvSpPr/>
          <p:nvPr/>
        </p:nvSpPr>
        <p:spPr>
          <a:xfrm>
            <a:off x="3207813" y="2344901"/>
            <a:ext cx="434548" cy="1849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6D469E4-264F-C440-8179-74DFE057578F}"/>
              </a:ext>
            </a:extLst>
          </p:cNvPr>
          <p:cNvSpPr/>
          <p:nvPr/>
        </p:nvSpPr>
        <p:spPr>
          <a:xfrm>
            <a:off x="3207813" y="4478501"/>
            <a:ext cx="1851867" cy="23065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278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223294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Run </a:t>
            </a:r>
            <a:r>
              <a:rPr lang="en-US" dirty="0" err="1">
                <a:solidFill>
                  <a:schemeClr val="accent1"/>
                </a:solidFill>
              </a:rPr>
              <a:t>Jupyter</a:t>
            </a:r>
            <a:r>
              <a:rPr lang="en-US" dirty="0">
                <a:solidFill>
                  <a:schemeClr val="accent1"/>
                </a:solidFill>
              </a:rPr>
              <a:t> Notebook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Python3 GPU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ADD6BC-A96F-A94D-955A-FC404C7B86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264897"/>
            <a:ext cx="9144000" cy="4309407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8826843-CE29-1845-98B5-AB6573BCAFEF}"/>
              </a:ext>
            </a:extLst>
          </p:cNvPr>
          <p:cNvSpPr/>
          <p:nvPr/>
        </p:nvSpPr>
        <p:spPr>
          <a:xfrm>
            <a:off x="4785361" y="4935700"/>
            <a:ext cx="1539240" cy="3373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E74607F-01BB-0643-AD3A-61157C72CF04}"/>
              </a:ext>
            </a:extLst>
          </p:cNvPr>
          <p:cNvSpPr/>
          <p:nvPr/>
        </p:nvSpPr>
        <p:spPr>
          <a:xfrm>
            <a:off x="4785361" y="5414658"/>
            <a:ext cx="1539240" cy="3373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4453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C23074-2897-874E-BF1C-CF7ED7B66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43B4D-AF5A-C049-8819-EED1AC408A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543780"/>
            <a:ext cx="9144000" cy="18923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B4CCAE2-E50A-E640-B265-5BFB51F2A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79702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Python Hello World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print('Hello World')</a:t>
            </a:r>
          </a:p>
        </p:txBody>
      </p:sp>
    </p:spTree>
    <p:extLst>
      <p:ext uri="{BB962C8B-B14F-4D97-AF65-F5344CB8AC3E}">
        <p14:creationId xmlns:p14="http://schemas.microsoft.com/office/powerpoint/2010/main" val="13664398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3566420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9   2023/11/08 Data Analytics and Visualization with Python</a:t>
            </a:r>
          </a:p>
          <a:p>
            <a:pPr marL="0" indent="0">
              <a:buNone/>
            </a:pPr>
            <a:r>
              <a:rPr lang="en-US" sz="2800" dirty="0"/>
              <a:t>10 2023/11/15 Obtaining Data From the Web with Python</a:t>
            </a:r>
          </a:p>
          <a:p>
            <a:pPr marL="0" indent="0">
              <a:buNone/>
            </a:pPr>
            <a:r>
              <a:rPr lang="en-US" sz="2800" dirty="0"/>
              <a:t>11 2023/11/22 Statistical Analysis with Python</a:t>
            </a:r>
          </a:p>
          <a:p>
            <a:pPr marL="0" indent="0">
              <a:buNone/>
            </a:pPr>
            <a:r>
              <a:rPr lang="en-US" sz="2800" dirty="0"/>
              <a:t>12 2023/11/29 Machine Learning with Python</a:t>
            </a:r>
          </a:p>
          <a:p>
            <a:pPr marL="0" indent="0">
              <a:buNone/>
            </a:pPr>
            <a:r>
              <a:rPr lang="en-US" sz="2800" dirty="0"/>
              <a:t>13 2023/12/06 Text Analytics with Python and </a:t>
            </a:r>
            <a:br>
              <a:rPr lang="en-US" sz="2800" dirty="0"/>
            </a:br>
            <a:r>
              <a:rPr lang="en-US" sz="2800" dirty="0"/>
              <a:t>                             Large Language Models (LLMs)</a:t>
            </a:r>
          </a:p>
          <a:p>
            <a:pPr marL="0" indent="0">
              <a:buNone/>
            </a:pPr>
            <a:r>
              <a:rPr lang="en-US" sz="2800" dirty="0"/>
              <a:t>14 2023/12/13 Applications of Accounting Data Analytics with Python</a:t>
            </a:r>
          </a:p>
          <a:p>
            <a:pPr marL="0" indent="0">
              <a:buNone/>
            </a:pPr>
            <a:r>
              <a:rPr lang="en-US" sz="2800" dirty="0"/>
              <a:t>15 2023/12/20 Applications of ESG Data Analytics with Python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/>
                </a:solidFill>
              </a:rPr>
              <a:t>16 2023/12/27 Final Project Report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905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84" y="1218655"/>
            <a:ext cx="8229600" cy="5416695"/>
          </a:xfrm>
        </p:spPr>
        <p:txBody>
          <a:bodyPr>
            <a:normAutofit fontScale="90000"/>
          </a:bodyPr>
          <a:lstStyle/>
          <a:p>
            <a:r>
              <a:rPr lang="en-US" altLang="zh-TW" sz="7200" dirty="0">
                <a:solidFill>
                  <a:srgbClr val="00B050"/>
                </a:solidFill>
              </a:rPr>
              <a:t>Anaconda</a:t>
            </a:r>
            <a:br>
              <a:rPr lang="en-US" altLang="zh-TW" sz="7200" dirty="0"/>
            </a:br>
            <a:r>
              <a:rPr lang="en-US" altLang="zh-TW" sz="7200" dirty="0"/>
              <a:t>The Most Popular </a:t>
            </a:r>
            <a:r>
              <a:rPr lang="en-US" altLang="zh-TW" sz="7200" dirty="0">
                <a:solidFill>
                  <a:srgbClr val="FF0000"/>
                </a:solidFill>
              </a:rPr>
              <a:t>Python</a:t>
            </a:r>
            <a:r>
              <a:rPr lang="en-US" altLang="zh-TW" sz="7200" dirty="0"/>
              <a:t> </a:t>
            </a:r>
            <a:br>
              <a:rPr lang="en-US" altLang="zh-TW" sz="7200" dirty="0"/>
            </a:br>
            <a:r>
              <a:rPr lang="en-US" altLang="zh-TW" sz="7200" dirty="0">
                <a:solidFill>
                  <a:srgbClr val="FF0000"/>
                </a:solidFill>
              </a:rPr>
              <a:t>Data Science </a:t>
            </a:r>
            <a:r>
              <a:rPr lang="en-US" altLang="zh-TW" sz="7200" dirty="0"/>
              <a:t>Platform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30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5032249" y="6635351"/>
            <a:ext cx="21275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www.anaconda.com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700AB8-990B-2B46-92A2-56126843B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150" y="112568"/>
            <a:ext cx="29337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3184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EE00735-01A2-4644-B113-7B82B17F9C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954" y="1052736"/>
            <a:ext cx="9584092" cy="51213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143729-F8ED-3B46-B6C2-B37E786CE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6440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Download Anaconda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E4741-35C4-884E-B598-4955D0951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206DBB-69ED-E146-9214-AE6090E09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800" y="5718592"/>
            <a:ext cx="2736850" cy="8248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76E002-95A8-D94D-96E4-12B597FF5FAB}"/>
              </a:ext>
            </a:extLst>
          </p:cNvPr>
          <p:cNvSpPr/>
          <p:nvPr/>
        </p:nvSpPr>
        <p:spPr>
          <a:xfrm>
            <a:off x="4063263" y="6488668"/>
            <a:ext cx="3993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https://www.anaconda.com/download</a:t>
            </a:r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AD76563-B4A8-AA4C-B987-0CD5B9C5F85F}"/>
              </a:ext>
            </a:extLst>
          </p:cNvPr>
          <p:cNvSpPr/>
          <p:nvPr/>
        </p:nvSpPr>
        <p:spPr>
          <a:xfrm>
            <a:off x="4295800" y="5057234"/>
            <a:ext cx="3528392" cy="1431433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7147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Python</a:t>
            </a:r>
            <a:br>
              <a:rPr lang="en-US" sz="18000" dirty="0">
                <a:solidFill>
                  <a:srgbClr val="FF0000"/>
                </a:solidFill>
              </a:rPr>
            </a:br>
            <a:r>
              <a:rPr lang="en-US" sz="12000" dirty="0">
                <a:solidFill>
                  <a:srgbClr val="FF0000"/>
                </a:solidFill>
              </a:rPr>
              <a:t>HelloWorld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5740" y="0"/>
            <a:ext cx="4680520" cy="15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1559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>
                <a:solidFill>
                  <a:schemeClr val="accent1"/>
                </a:solidFill>
              </a:rPr>
              <a:t>Anaconda-Navigator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33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650" y="1758950"/>
            <a:ext cx="7632700" cy="4419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143672" y="5733256"/>
            <a:ext cx="360040" cy="402082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60690" y="5320712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Launchpad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341137" y="1803368"/>
            <a:ext cx="1890767" cy="1337600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045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188D8-78D9-0040-B8CA-A1B3B0223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Anaconda Navigator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F25B3B-071C-1643-96E1-AE2D91A75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A24909-8328-514D-85A3-E159472B23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692697"/>
            <a:ext cx="9144000" cy="5922065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E6892E1-A944-0243-B192-CC293BC2D8A9}"/>
              </a:ext>
            </a:extLst>
          </p:cNvPr>
          <p:cNvSpPr/>
          <p:nvPr/>
        </p:nvSpPr>
        <p:spPr>
          <a:xfrm>
            <a:off x="5519936" y="1844824"/>
            <a:ext cx="2160240" cy="2448272"/>
          </a:xfrm>
          <a:prstGeom prst="roundRect">
            <a:avLst>
              <a:gd name="adj" fmla="val 5065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E1F4ABD-9683-C946-85FD-5F9D703DB9CF}"/>
              </a:ext>
            </a:extLst>
          </p:cNvPr>
          <p:cNvSpPr/>
          <p:nvPr/>
        </p:nvSpPr>
        <p:spPr>
          <a:xfrm>
            <a:off x="6168008" y="3789040"/>
            <a:ext cx="792088" cy="504056"/>
          </a:xfrm>
          <a:prstGeom prst="roundRect">
            <a:avLst>
              <a:gd name="adj" fmla="val 17840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0243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DC5FA-6C4E-074B-886D-47705D014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0799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Jupyter</a:t>
            </a:r>
            <a:r>
              <a:rPr lang="en-US" dirty="0">
                <a:solidFill>
                  <a:schemeClr val="accent1"/>
                </a:solidFill>
              </a:rPr>
              <a:t> Notebook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67A478-CB80-C448-8837-AFA666BC3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1F5D52-103B-A747-B924-B8072A0D92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6430" y="707993"/>
            <a:ext cx="8892480" cy="5811871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B1DB0BF-8F54-A14A-87BE-13CF7D4628FD}"/>
              </a:ext>
            </a:extLst>
          </p:cNvPr>
          <p:cNvSpPr/>
          <p:nvPr/>
        </p:nvSpPr>
        <p:spPr>
          <a:xfrm>
            <a:off x="1981200" y="2852936"/>
            <a:ext cx="5698976" cy="1080120"/>
          </a:xfrm>
          <a:prstGeom prst="roundRect">
            <a:avLst>
              <a:gd name="adj" fmla="val 5065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5465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7780A3-83D8-8E43-B6D0-ED28D4ABA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803BB4-3A25-1448-BABF-5C1DD8BA1F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518"/>
          <a:stretch/>
        </p:blipFill>
        <p:spPr>
          <a:xfrm>
            <a:off x="1524000" y="1772817"/>
            <a:ext cx="9144000" cy="4747047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6B98C78-AE8D-5F46-984F-F49960B409BF}"/>
              </a:ext>
            </a:extLst>
          </p:cNvPr>
          <p:cNvSpPr/>
          <p:nvPr/>
        </p:nvSpPr>
        <p:spPr>
          <a:xfrm>
            <a:off x="8256240" y="4149080"/>
            <a:ext cx="1728192" cy="360040"/>
          </a:xfrm>
          <a:prstGeom prst="roundRect">
            <a:avLst>
              <a:gd name="adj" fmla="val 30104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5E5422B-DF4E-5645-B664-9066C384189C}"/>
              </a:ext>
            </a:extLst>
          </p:cNvPr>
          <p:cNvSpPr/>
          <p:nvPr/>
        </p:nvSpPr>
        <p:spPr>
          <a:xfrm>
            <a:off x="9480376" y="3677242"/>
            <a:ext cx="504056" cy="327822"/>
          </a:xfrm>
          <a:prstGeom prst="roundRect">
            <a:avLst>
              <a:gd name="adj" fmla="val 26527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ACEBA32-E209-7240-822A-46D681E17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17231"/>
            <a:ext cx="8229600" cy="1655995"/>
          </a:xfrm>
        </p:spPr>
        <p:txBody>
          <a:bodyPr>
            <a:normAutofit fontScale="90000"/>
          </a:bodyPr>
          <a:lstStyle/>
          <a:p>
            <a:r>
              <a:rPr lang="en-US" sz="6000" dirty="0" err="1">
                <a:solidFill>
                  <a:schemeClr val="accent1"/>
                </a:solidFill>
              </a:rPr>
              <a:t>Jupyter</a:t>
            </a:r>
            <a:r>
              <a:rPr lang="en-US" sz="6000" dirty="0">
                <a:solidFill>
                  <a:schemeClr val="accent1"/>
                </a:solidFill>
              </a:rPr>
              <a:t> Notebook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New Python 3</a:t>
            </a:r>
          </a:p>
        </p:txBody>
      </p:sp>
    </p:spTree>
    <p:extLst>
      <p:ext uri="{BB962C8B-B14F-4D97-AF65-F5344CB8AC3E}">
        <p14:creationId xmlns:p14="http://schemas.microsoft.com/office/powerpoint/2010/main" val="29233665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7CD37-0483-3B4A-881C-CCA2BC9AD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57863"/>
            <a:ext cx="8229600" cy="830997"/>
          </a:xfr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kumimoji="1" lang="en-US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print("hello, world")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AD15F-233D-1741-B106-A88059050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B29932-E85F-454F-9111-76A521E806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0518" y="1052737"/>
            <a:ext cx="8347442" cy="5452203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2FF5865-F0F8-214E-A2C3-BFDB892E13B8}"/>
              </a:ext>
            </a:extLst>
          </p:cNvPr>
          <p:cNvSpPr/>
          <p:nvPr/>
        </p:nvSpPr>
        <p:spPr>
          <a:xfrm>
            <a:off x="3431704" y="3284984"/>
            <a:ext cx="1872208" cy="360040"/>
          </a:xfrm>
          <a:prstGeom prst="roundRect">
            <a:avLst>
              <a:gd name="adj" fmla="val 30104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B4968EC-2283-2E47-AFDB-503BAA224278}"/>
              </a:ext>
            </a:extLst>
          </p:cNvPr>
          <p:cNvSpPr/>
          <p:nvPr/>
        </p:nvSpPr>
        <p:spPr>
          <a:xfrm>
            <a:off x="4511824" y="2564904"/>
            <a:ext cx="648072" cy="288032"/>
          </a:xfrm>
          <a:prstGeom prst="roundRect">
            <a:avLst>
              <a:gd name="adj" fmla="val 30104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8685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CADB4DB-4E0F-D64A-9C21-7356ECF10C8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9933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826" y="2205039"/>
            <a:ext cx="852646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ctangle 5"/>
          <p:cNvSpPr>
            <a:spLocks noChangeArrowheads="1"/>
          </p:cNvSpPr>
          <p:nvPr/>
        </p:nvSpPr>
        <p:spPr bwMode="auto">
          <a:xfrm>
            <a:off x="4319588" y="6561138"/>
            <a:ext cx="35544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https://www.python.org/community/logos/</a:t>
            </a:r>
          </a:p>
        </p:txBody>
      </p:sp>
    </p:spTree>
    <p:extLst>
      <p:ext uri="{BB962C8B-B14F-4D97-AF65-F5344CB8AC3E}">
        <p14:creationId xmlns:p14="http://schemas.microsoft.com/office/powerpoint/2010/main" val="415131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6633"/>
            <a:ext cx="8229600" cy="805087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accent1"/>
                </a:solidFill>
              </a:rPr>
              <a:t>Python Fiddle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39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21719"/>
            <a:ext cx="9144000" cy="5608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11033" y="6480284"/>
            <a:ext cx="2569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http://pythonfiddle.com/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365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Python Programming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and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Data Science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48737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>
          <a:xfrm>
            <a:off x="1992313" y="1"/>
            <a:ext cx="8229600" cy="765175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Text input and output</a:t>
            </a:r>
          </a:p>
        </p:txBody>
      </p:sp>
      <p:sp>
        <p:nvSpPr>
          <p:cNvPr id="10035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56BEE47-845C-9B4F-BD4B-7ABBEDFDED9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0355" name="Rectangle 4"/>
          <p:cNvSpPr>
            <a:spLocks noChangeArrowheads="1"/>
          </p:cNvSpPr>
          <p:nvPr/>
        </p:nvSpPr>
        <p:spPr bwMode="auto">
          <a:xfrm>
            <a:off x="2711451" y="6581776"/>
            <a:ext cx="62468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rgbClr val="BFBFBF"/>
                </a:solidFill>
              </a:rPr>
              <a:t>Source: </a:t>
            </a:r>
            <a:r>
              <a:rPr lang="en-US" altLang="en-US" sz="1200" dirty="0">
                <a:solidFill>
                  <a:srgbClr val="BFBFBF"/>
                </a:solidFill>
                <a:hlinkClick r:id="rId3"/>
              </a:rPr>
              <a:t>http://pythonprogramminglanguage.com/text-input-and-output/</a:t>
            </a:r>
            <a:endParaRPr lang="en-US" altLang="en-US" sz="1200" dirty="0">
              <a:solidFill>
                <a:srgbClr val="BFBFBF"/>
              </a:solidFill>
            </a:endParaRPr>
          </a:p>
        </p:txBody>
      </p:sp>
      <p:sp>
        <p:nvSpPr>
          <p:cNvPr id="100356" name="Rectangle 5"/>
          <p:cNvSpPr>
            <a:spLocks noChangeArrowheads="1"/>
          </p:cNvSpPr>
          <p:nvPr/>
        </p:nvSpPr>
        <p:spPr bwMode="auto">
          <a:xfrm>
            <a:off x="2279650" y="4652963"/>
            <a:ext cx="7704138" cy="461962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name = input("Enter a name: ")</a:t>
            </a:r>
          </a:p>
        </p:txBody>
      </p:sp>
      <p:sp>
        <p:nvSpPr>
          <p:cNvPr id="100357" name="Rectangle 6"/>
          <p:cNvSpPr>
            <a:spLocks noChangeArrowheads="1"/>
          </p:cNvSpPr>
          <p:nvPr/>
        </p:nvSpPr>
        <p:spPr bwMode="auto">
          <a:xfrm>
            <a:off x="2279650" y="5373688"/>
            <a:ext cx="7704138" cy="461962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int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(input("What is x? "))</a:t>
            </a:r>
          </a:p>
        </p:txBody>
      </p:sp>
      <p:sp>
        <p:nvSpPr>
          <p:cNvPr id="100358" name="Rectangle 7"/>
          <p:cNvSpPr>
            <a:spLocks noChangeArrowheads="1"/>
          </p:cNvSpPr>
          <p:nvPr/>
        </p:nvSpPr>
        <p:spPr bwMode="auto">
          <a:xfrm>
            <a:off x="2279650" y="3213100"/>
            <a:ext cx="7704138" cy="1200150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x = 2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y = 3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print(x, ' ', y)</a:t>
            </a:r>
            <a:endParaRPr lang="en-US" altLang="en-US" dirty="0">
              <a:solidFill>
                <a:srgbClr val="4F81BD"/>
              </a:solidFill>
              <a:latin typeface="Courier" charset="0"/>
            </a:endParaRPr>
          </a:p>
        </p:txBody>
      </p:sp>
      <p:sp>
        <p:nvSpPr>
          <p:cNvPr id="100359" name="Rectangle 8"/>
          <p:cNvSpPr>
            <a:spLocks noChangeArrowheads="1"/>
          </p:cNvSpPr>
          <p:nvPr/>
        </p:nvSpPr>
        <p:spPr bwMode="auto">
          <a:xfrm>
            <a:off x="2279650" y="2133601"/>
            <a:ext cx="7704138" cy="830263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x = 3</a:t>
            </a:r>
          </a:p>
          <a:p>
            <a:pPr eaLnBrk="1" hangingPunct="1"/>
            <a:r>
              <a:rPr lang="fr-FR" altLang="en-US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(x)</a:t>
            </a:r>
            <a:endParaRPr lang="en-US" altLang="en-US" dirty="0">
              <a:solidFill>
                <a:srgbClr val="4F81BD"/>
              </a:solidFill>
              <a:latin typeface="Courier" charset="0"/>
            </a:endParaRPr>
          </a:p>
        </p:txBody>
      </p:sp>
      <p:sp>
        <p:nvSpPr>
          <p:cNvPr id="100360" name="Rectangle 9"/>
          <p:cNvSpPr>
            <a:spLocks noChangeArrowheads="1"/>
          </p:cNvSpPr>
          <p:nvPr/>
        </p:nvSpPr>
        <p:spPr bwMode="auto">
          <a:xfrm>
            <a:off x="2279650" y="836613"/>
            <a:ext cx="7704138" cy="461962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World")</a:t>
            </a:r>
          </a:p>
        </p:txBody>
      </p:sp>
      <p:sp>
        <p:nvSpPr>
          <p:cNvPr id="100361" name="Rectangle 10"/>
          <p:cNvSpPr>
            <a:spLocks noChangeArrowheads="1"/>
          </p:cNvSpPr>
          <p:nvPr/>
        </p:nvSpPr>
        <p:spPr bwMode="auto">
          <a:xfrm>
            <a:off x="2279650" y="1484313"/>
            <a:ext cx="7704138" cy="461962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World\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nThis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 is a message")</a:t>
            </a:r>
          </a:p>
        </p:txBody>
      </p:sp>
      <p:sp>
        <p:nvSpPr>
          <p:cNvPr id="100362" name="Rectangle 11"/>
          <p:cNvSpPr>
            <a:spLocks noChangeArrowheads="1"/>
          </p:cNvSpPr>
          <p:nvPr/>
        </p:nvSpPr>
        <p:spPr bwMode="auto">
          <a:xfrm>
            <a:off x="2279650" y="6021388"/>
            <a:ext cx="7704138" cy="461962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float(input("Write a number "))</a:t>
            </a:r>
          </a:p>
        </p:txBody>
      </p:sp>
      <p:pic>
        <p:nvPicPr>
          <p:cNvPr id="10036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916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41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B9879A-8D87-474F-8AC1-298DCFDC2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3442E7-C01F-2842-8023-FB5950B04B95}"/>
              </a:ext>
            </a:extLst>
          </p:cNvPr>
          <p:cNvSpPr/>
          <p:nvPr/>
        </p:nvSpPr>
        <p:spPr>
          <a:xfrm>
            <a:off x="1631504" y="662843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91F000-46C4-7642-A1B3-F0F6A2D36A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63941"/>
            <a:ext cx="9144000" cy="55429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7D0DF9-2BB0-7F42-A886-EEF82DEEE420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12131787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42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673" y="924827"/>
            <a:ext cx="6163587" cy="5622921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711451" y="6581776"/>
            <a:ext cx="62468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rgbClr val="BFBFBF"/>
                </a:solidFill>
              </a:rPr>
              <a:t>Source: </a:t>
            </a:r>
            <a:r>
              <a:rPr lang="en-US" altLang="en-US" sz="1200" dirty="0">
                <a:solidFill>
                  <a:srgbClr val="BFBFBF"/>
                </a:solidFill>
                <a:hlinkClick r:id="rId4"/>
              </a:rPr>
              <a:t>http://pythonprogramminglanguage.com/text-input-and-output/</a:t>
            </a:r>
            <a:endParaRPr lang="en-US" altLang="en-US" sz="1200" dirty="0">
              <a:solidFill>
                <a:srgbClr val="BFBFBF"/>
              </a:solidFill>
            </a:endParaRP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992313" y="1"/>
            <a:ext cx="8229600" cy="765175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Text input and output</a:t>
            </a:r>
          </a:p>
        </p:txBody>
      </p:sp>
    </p:spTree>
    <p:extLst>
      <p:ext uri="{BB962C8B-B14F-4D97-AF65-F5344CB8AC3E}">
        <p14:creationId xmlns:p14="http://schemas.microsoft.com/office/powerpoint/2010/main" val="32635070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427140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Data Science</a:t>
            </a:r>
            <a:endParaRPr lang="en-US" sz="1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758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350E-C22F-3744-B665-0859223A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22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AI, Big Data, Cloud Computing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Evolution of Decision Support, Business Intelligence, and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53333-FD96-FF4B-B82B-483AD297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44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390DC-1A50-9148-B677-58C96BA33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956" y="2780928"/>
            <a:ext cx="8744533" cy="324036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6513A895-9AA5-F241-B415-FB2F9BEEF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4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DD6DB-96C9-1849-8048-C37BF82BF676}"/>
              </a:ext>
            </a:extLst>
          </p:cNvPr>
          <p:cNvSpPr txBox="1"/>
          <p:nvPr/>
        </p:nvSpPr>
        <p:spPr>
          <a:xfrm>
            <a:off x="1927508" y="2356510"/>
            <a:ext cx="45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D32C1E-8C48-F44A-A823-7251F95BB278}"/>
              </a:ext>
            </a:extLst>
          </p:cNvPr>
          <p:cNvSpPr txBox="1"/>
          <p:nvPr/>
        </p:nvSpPr>
        <p:spPr>
          <a:xfrm>
            <a:off x="5421014" y="2356510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Cloud Computing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7B8E16-E0F5-F345-AEEA-5798AFEEDD52}"/>
              </a:ext>
            </a:extLst>
          </p:cNvPr>
          <p:cNvSpPr txBox="1"/>
          <p:nvPr/>
        </p:nvSpPr>
        <p:spPr>
          <a:xfrm>
            <a:off x="8300293" y="2356510"/>
            <a:ext cx="124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Big Data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7F7362-9C56-344B-A504-E283CA3FB680}"/>
              </a:ext>
            </a:extLst>
          </p:cNvPr>
          <p:cNvSpPr/>
          <p:nvPr/>
        </p:nvSpPr>
        <p:spPr>
          <a:xfrm rot="2617693">
            <a:off x="2072700" y="3557554"/>
            <a:ext cx="35257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FC055B-2A76-1C4D-BAF5-3F808415766D}"/>
              </a:ext>
            </a:extLst>
          </p:cNvPr>
          <p:cNvSpPr/>
          <p:nvPr/>
        </p:nvSpPr>
        <p:spPr>
          <a:xfrm rot="2617693">
            <a:off x="5783288" y="3766321"/>
            <a:ext cx="1544363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020D1D3-6FEE-9444-8450-509EF5EA063B}"/>
              </a:ext>
            </a:extLst>
          </p:cNvPr>
          <p:cNvSpPr/>
          <p:nvPr/>
        </p:nvSpPr>
        <p:spPr>
          <a:xfrm rot="2617693">
            <a:off x="7584527" y="4081603"/>
            <a:ext cx="1732476" cy="332094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3D91960-0BB2-9F43-8442-3021FB9CE124}"/>
              </a:ext>
            </a:extLst>
          </p:cNvPr>
          <p:cNvSpPr/>
          <p:nvPr/>
        </p:nvSpPr>
        <p:spPr>
          <a:xfrm rot="2617693">
            <a:off x="6783993" y="4022111"/>
            <a:ext cx="184405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4DD7452-ED3A-764D-8069-7032C158C7FD}"/>
              </a:ext>
            </a:extLst>
          </p:cNvPr>
          <p:cNvSpPr/>
          <p:nvPr/>
        </p:nvSpPr>
        <p:spPr>
          <a:xfrm rot="2617693">
            <a:off x="6482205" y="4071423"/>
            <a:ext cx="1652419" cy="308163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35EB1-85BC-AD44-9178-76EA6EA478FD}"/>
              </a:ext>
            </a:extLst>
          </p:cNvPr>
          <p:cNvSpPr txBox="1"/>
          <p:nvPr/>
        </p:nvSpPr>
        <p:spPr>
          <a:xfrm>
            <a:off x="6231501" y="2931021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5ACF1-27D9-3F4B-8974-307A8393827A}"/>
              </a:ext>
            </a:extLst>
          </p:cNvPr>
          <p:cNvSpPr txBox="1"/>
          <p:nvPr/>
        </p:nvSpPr>
        <p:spPr>
          <a:xfrm>
            <a:off x="6853643" y="2910423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D247676A-FAFB-6244-AB52-DAB57304C3D2}"/>
              </a:ext>
            </a:extLst>
          </p:cNvPr>
          <p:cNvSpPr/>
          <p:nvPr/>
        </p:nvSpPr>
        <p:spPr>
          <a:xfrm>
            <a:off x="1849021" y="1834675"/>
            <a:ext cx="8534400" cy="595030"/>
          </a:xfrm>
          <a:prstGeom prst="rightArrow">
            <a:avLst>
              <a:gd name="adj1" fmla="val 62806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2879892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45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775" y="80682"/>
            <a:ext cx="10797987" cy="620688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The Development of Big Data Analytics</a:t>
            </a:r>
          </a:p>
        </p:txBody>
      </p:sp>
      <p:sp>
        <p:nvSpPr>
          <p:cNvPr id="9" name="矩形 4">
            <a:extLst>
              <a:ext uri="{FF2B5EF4-FFF2-40B4-BE49-F238E27FC236}">
                <a16:creationId xmlns:a16="http://schemas.microsoft.com/office/drawing/2014/main" id="{85EE6371-3331-2843-B2EF-5DE098ED8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006" y="6578993"/>
            <a:ext cx="107979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Wang, </a:t>
            </a:r>
            <a:r>
              <a:rPr lang="en-US" altLang="zh-TW" sz="1000" dirty="0" err="1">
                <a:solidFill>
                  <a:srgbClr val="A6A6A6"/>
                </a:solidFill>
              </a:rPr>
              <a:t>Junliang</a:t>
            </a:r>
            <a:r>
              <a:rPr lang="en-US" altLang="zh-TW" sz="1000" dirty="0">
                <a:solidFill>
                  <a:srgbClr val="A6A6A6"/>
                </a:solidFill>
              </a:rPr>
              <a:t>, </a:t>
            </a:r>
            <a:r>
              <a:rPr lang="en-US" altLang="zh-TW" sz="1000" dirty="0" err="1">
                <a:solidFill>
                  <a:srgbClr val="A6A6A6"/>
                </a:solidFill>
              </a:rPr>
              <a:t>Chuqiao</a:t>
            </a:r>
            <a:r>
              <a:rPr lang="en-US" altLang="zh-TW" sz="1000" dirty="0">
                <a:solidFill>
                  <a:srgbClr val="A6A6A6"/>
                </a:solidFill>
              </a:rPr>
              <a:t> Xu, </a:t>
            </a:r>
            <a:r>
              <a:rPr lang="en-US" altLang="zh-TW" sz="1000" dirty="0" err="1">
                <a:solidFill>
                  <a:srgbClr val="A6A6A6"/>
                </a:solidFill>
              </a:rPr>
              <a:t>Jie</a:t>
            </a:r>
            <a:r>
              <a:rPr lang="en-US" altLang="zh-TW" sz="1000" dirty="0">
                <a:solidFill>
                  <a:srgbClr val="A6A6A6"/>
                </a:solidFill>
              </a:rPr>
              <a:t> Zhang, and Ray Zhong (2022). "Big data analytics for intelligent manufacturing systems: A review." Journal of Manufacturing Systems 62 (2022): 738-752.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8366E1-0AB6-BF67-E841-09C9F2A301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804954"/>
            <a:ext cx="7772400" cy="576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22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A93D2-D881-F94B-A3B0-4F82BF5B1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05201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Data Analyst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55BEC-CDBF-FB4D-B0B8-84670AB1D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87116"/>
            <a:ext cx="11222181" cy="5166183"/>
          </a:xfrm>
        </p:spPr>
        <p:txBody>
          <a:bodyPr>
            <a:noAutofit/>
          </a:bodyPr>
          <a:lstStyle/>
          <a:p>
            <a:r>
              <a:rPr lang="en-US" sz="4000" dirty="0"/>
              <a:t>Data analyst is just another term for professionals who were doing </a:t>
            </a:r>
            <a:r>
              <a:rPr lang="en-US" sz="4000" dirty="0">
                <a:solidFill>
                  <a:srgbClr val="C00000"/>
                </a:solidFill>
              </a:rPr>
              <a:t>BI</a:t>
            </a:r>
            <a:r>
              <a:rPr lang="en-US" sz="4000" dirty="0"/>
              <a:t> in the form of </a:t>
            </a:r>
            <a:r>
              <a:rPr lang="en-US" sz="4000" dirty="0">
                <a:solidFill>
                  <a:srgbClr val="C00000"/>
                </a:solidFill>
              </a:rPr>
              <a:t>data compilation</a:t>
            </a:r>
            <a:r>
              <a:rPr lang="en-US" sz="4000" dirty="0"/>
              <a:t>, </a:t>
            </a:r>
            <a:r>
              <a:rPr lang="en-US" sz="4000" dirty="0">
                <a:solidFill>
                  <a:srgbClr val="C00000"/>
                </a:solidFill>
              </a:rPr>
              <a:t>cleaning</a:t>
            </a:r>
            <a:r>
              <a:rPr lang="en-US" sz="4000" dirty="0"/>
              <a:t>, </a:t>
            </a:r>
            <a:r>
              <a:rPr lang="en-US" sz="4000" dirty="0">
                <a:solidFill>
                  <a:srgbClr val="C00000"/>
                </a:solidFill>
              </a:rPr>
              <a:t>reporting</a:t>
            </a:r>
            <a:r>
              <a:rPr lang="en-US" sz="4000" dirty="0"/>
              <a:t>, and perhaps some </a:t>
            </a:r>
            <a:r>
              <a:rPr lang="en-US" sz="4000" dirty="0">
                <a:solidFill>
                  <a:srgbClr val="C00000"/>
                </a:solidFill>
              </a:rPr>
              <a:t>visualization</a:t>
            </a:r>
            <a:r>
              <a:rPr lang="en-US" sz="4000" dirty="0"/>
              <a:t>. </a:t>
            </a:r>
          </a:p>
          <a:p>
            <a:r>
              <a:rPr lang="en-US" sz="4000" dirty="0"/>
              <a:t>Their skill sets included Excel, some SQL knowledge, and reporting. </a:t>
            </a:r>
          </a:p>
          <a:p>
            <a:r>
              <a:rPr lang="en-US" sz="4000" dirty="0"/>
              <a:t>You would recognize those capabilities as </a:t>
            </a:r>
            <a:r>
              <a:rPr lang="en-US" sz="4000" dirty="0">
                <a:solidFill>
                  <a:srgbClr val="C00000"/>
                </a:solidFill>
              </a:rPr>
              <a:t>descriptive</a:t>
            </a:r>
            <a:r>
              <a:rPr lang="en-US" sz="4000" dirty="0"/>
              <a:t> or </a:t>
            </a:r>
            <a:r>
              <a:rPr lang="en-US" sz="4000" dirty="0">
                <a:solidFill>
                  <a:srgbClr val="C00000"/>
                </a:solidFill>
              </a:rPr>
              <a:t>reporting analytics</a:t>
            </a:r>
            <a:r>
              <a:rPr lang="en-US" sz="40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2E8E29-1F01-DA4E-B1F1-61940ADDB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46</a:t>
            </a:fld>
            <a:endParaRPr lang="zh-TW" altLang="en-US"/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940EA63D-04CF-A541-BA08-E4D805DCCC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801298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37841-6B15-DC45-BA71-91CCFF061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13222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Data Scientist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2F1C4-91CA-8C4A-9B35-990349563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643" y="1267326"/>
            <a:ext cx="10951758" cy="5165558"/>
          </a:xfrm>
        </p:spPr>
        <p:txBody>
          <a:bodyPr>
            <a:noAutofit/>
          </a:bodyPr>
          <a:lstStyle/>
          <a:p>
            <a:r>
              <a:rPr lang="en-US" sz="2800" dirty="0"/>
              <a:t>Data scientist is responsible for </a:t>
            </a:r>
            <a:r>
              <a:rPr lang="en-US" sz="2800" dirty="0">
                <a:solidFill>
                  <a:srgbClr val="C00000"/>
                </a:solidFill>
              </a:rPr>
              <a:t>predictive analysis</a:t>
            </a:r>
            <a:r>
              <a:rPr lang="en-US" sz="2800" dirty="0"/>
              <a:t>, </a:t>
            </a:r>
            <a:r>
              <a:rPr lang="en-US" sz="2800" dirty="0">
                <a:solidFill>
                  <a:srgbClr val="C00000"/>
                </a:solidFill>
              </a:rPr>
              <a:t>statistical analysis</a:t>
            </a:r>
            <a:r>
              <a:rPr lang="en-US" sz="2800" dirty="0"/>
              <a:t>, and more </a:t>
            </a:r>
            <a:r>
              <a:rPr lang="en-US" sz="2800" dirty="0">
                <a:solidFill>
                  <a:srgbClr val="C00000"/>
                </a:solidFill>
              </a:rPr>
              <a:t>advanced analytical tools and algorithms</a:t>
            </a:r>
            <a:r>
              <a:rPr lang="en-US" sz="2800" dirty="0"/>
              <a:t>.</a:t>
            </a:r>
          </a:p>
          <a:p>
            <a:r>
              <a:rPr lang="en-US" sz="2800" dirty="0"/>
              <a:t>They may have a deeper knowledge of algorithms and may recognize them under various labels—</a:t>
            </a:r>
            <a:r>
              <a:rPr lang="en-US" sz="2800" dirty="0">
                <a:solidFill>
                  <a:srgbClr val="C00000"/>
                </a:solidFill>
              </a:rPr>
              <a:t>data mining, knowledge discovery, or machine learning</a:t>
            </a:r>
            <a:r>
              <a:rPr lang="en-US" sz="2800" dirty="0"/>
              <a:t>. </a:t>
            </a:r>
          </a:p>
          <a:p>
            <a:r>
              <a:rPr lang="en-US" sz="2800" dirty="0"/>
              <a:t>Some of these professionals may also need deeper programming knowledge to be able to write code for data cleaning/analysis in current Web-oriented languages such as Java or Python and statistical languages such as R. </a:t>
            </a:r>
          </a:p>
          <a:p>
            <a:r>
              <a:rPr lang="en-US" sz="2800" dirty="0"/>
              <a:t>Many analytics professionals also need to build significant expertise in </a:t>
            </a:r>
            <a:r>
              <a:rPr lang="en-US" sz="2800" dirty="0">
                <a:solidFill>
                  <a:srgbClr val="C00000"/>
                </a:solidFill>
              </a:rPr>
              <a:t>statistical modeling, experimentation</a:t>
            </a:r>
            <a:r>
              <a:rPr lang="en-US" sz="2800" dirty="0"/>
              <a:t>, and </a:t>
            </a:r>
            <a:r>
              <a:rPr lang="en-US" sz="2800" dirty="0">
                <a:solidFill>
                  <a:srgbClr val="C00000"/>
                </a:solidFill>
              </a:rPr>
              <a:t>analysis</a:t>
            </a:r>
            <a:r>
              <a:rPr lang="en-US" sz="28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0B385E-F02F-FF4E-84F0-E8A760C14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47</a:t>
            </a:fld>
            <a:endParaRPr lang="zh-TW" altLang="en-US"/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E71C3C9F-BB2D-884D-8627-61826C50A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2200706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/>
          <p:cNvSpPr>
            <a:spLocks noGrp="1"/>
          </p:cNvSpPr>
          <p:nvPr>
            <p:ph type="title"/>
          </p:nvPr>
        </p:nvSpPr>
        <p:spPr>
          <a:xfrm>
            <a:off x="1981200" y="115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Data Science </a:t>
            </a: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Intelligence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662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62CD534-C34A-BC45-ACD1-E18C60C10BA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3963" y="1341439"/>
            <a:ext cx="6915150" cy="525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2279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  <p:sp>
        <p:nvSpPr>
          <p:cNvPr id="8" name="圓角矩形 30"/>
          <p:cNvSpPr/>
          <p:nvPr/>
        </p:nvSpPr>
        <p:spPr>
          <a:xfrm>
            <a:off x="6312025" y="1556226"/>
            <a:ext cx="3097089" cy="1512734"/>
          </a:xfrm>
          <a:prstGeom prst="roundRect">
            <a:avLst>
              <a:gd name="adj" fmla="val 12834"/>
            </a:avLst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7200" b="1" dirty="0">
              <a:solidFill>
                <a:srgbClr val="FF0000"/>
              </a:solidFill>
            </a:endParaRPr>
          </a:p>
        </p:txBody>
      </p:sp>
      <p:sp>
        <p:nvSpPr>
          <p:cNvPr id="9" name="圓角矩形 30"/>
          <p:cNvSpPr/>
          <p:nvPr/>
        </p:nvSpPr>
        <p:spPr>
          <a:xfrm>
            <a:off x="4583832" y="2924944"/>
            <a:ext cx="1224136" cy="864096"/>
          </a:xfrm>
          <a:prstGeom prst="roundRect">
            <a:avLst>
              <a:gd name="adj" fmla="val 26874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7200" b="1" dirty="0">
              <a:solidFill>
                <a:srgbClr val="FF0000"/>
              </a:solidFill>
            </a:endParaRPr>
          </a:p>
        </p:txBody>
      </p:sp>
      <p:sp>
        <p:nvSpPr>
          <p:cNvPr id="10" name="圓角矩形 30"/>
          <p:cNvSpPr/>
          <p:nvPr/>
        </p:nvSpPr>
        <p:spPr>
          <a:xfrm>
            <a:off x="2317142" y="1556227"/>
            <a:ext cx="1258578" cy="4681085"/>
          </a:xfrm>
          <a:prstGeom prst="roundRect">
            <a:avLst>
              <a:gd name="adj" fmla="val 26874"/>
            </a:avLst>
          </a:prstGeom>
          <a:noFill/>
          <a:ln w="381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7200" b="1" dirty="0">
              <a:solidFill>
                <a:srgbClr val="FF0000"/>
              </a:solidFill>
            </a:endParaRPr>
          </a:p>
        </p:txBody>
      </p:sp>
      <p:sp>
        <p:nvSpPr>
          <p:cNvPr id="11" name="圓角矩形 30"/>
          <p:cNvSpPr/>
          <p:nvPr/>
        </p:nvSpPr>
        <p:spPr>
          <a:xfrm>
            <a:off x="3752541" y="6237311"/>
            <a:ext cx="5367796" cy="357164"/>
          </a:xfrm>
          <a:prstGeom prst="roundRect">
            <a:avLst>
              <a:gd name="adj" fmla="val 26874"/>
            </a:avLst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0208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/>
          <p:cNvSpPr>
            <a:spLocks noGrp="1"/>
          </p:cNvSpPr>
          <p:nvPr>
            <p:ph type="title"/>
          </p:nvPr>
        </p:nvSpPr>
        <p:spPr>
          <a:xfrm>
            <a:off x="1981200" y="115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Data Science </a:t>
            </a: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Intelligence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662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62CD534-C34A-BC45-ACD1-E18C60C10BA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3963" y="1341439"/>
            <a:ext cx="6915150" cy="525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2279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  <p:sp>
        <p:nvSpPr>
          <p:cNvPr id="7" name="圓角矩形 30"/>
          <p:cNvSpPr/>
          <p:nvPr/>
        </p:nvSpPr>
        <p:spPr>
          <a:xfrm>
            <a:off x="1873639" y="3068961"/>
            <a:ext cx="8542842" cy="3119715"/>
          </a:xfrm>
          <a:prstGeom prst="roundRect">
            <a:avLst>
              <a:gd name="adj" fmla="val 4665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6600" b="1" dirty="0">
                <a:solidFill>
                  <a:srgbClr val="C00000"/>
                </a:solidFill>
              </a:rPr>
              <a:t>Predictive Analytics </a:t>
            </a:r>
            <a:br>
              <a:rPr lang="en-US" altLang="zh-TW" sz="6600" b="1" dirty="0">
                <a:solidFill>
                  <a:srgbClr val="C00000"/>
                </a:solidFill>
              </a:rPr>
            </a:br>
            <a:r>
              <a:rPr lang="en-US" altLang="zh-TW" sz="6600" b="1" dirty="0">
                <a:solidFill>
                  <a:srgbClr val="C00000"/>
                </a:solidFill>
              </a:rPr>
              <a:t>and Data Mining </a:t>
            </a:r>
          </a:p>
          <a:p>
            <a:pPr algn="ctr">
              <a:defRPr/>
            </a:pPr>
            <a:r>
              <a:rPr lang="en-US" altLang="zh-TW" sz="6600" b="1" dirty="0">
                <a:solidFill>
                  <a:srgbClr val="FF0000"/>
                </a:solidFill>
              </a:rPr>
              <a:t>(Data Science)</a:t>
            </a:r>
          </a:p>
        </p:txBody>
      </p:sp>
      <p:sp>
        <p:nvSpPr>
          <p:cNvPr id="8" name="圓角矩形 30"/>
          <p:cNvSpPr/>
          <p:nvPr/>
        </p:nvSpPr>
        <p:spPr>
          <a:xfrm>
            <a:off x="6312025" y="1556226"/>
            <a:ext cx="3097089" cy="1512734"/>
          </a:xfrm>
          <a:prstGeom prst="roundRect">
            <a:avLst>
              <a:gd name="adj" fmla="val 12834"/>
            </a:avLst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161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239864"/>
            <a:ext cx="11222181" cy="5217907"/>
          </a:xfrm>
        </p:spPr>
        <p:txBody>
          <a:bodyPr>
            <a:normAutofit/>
          </a:bodyPr>
          <a:lstStyle/>
          <a:p>
            <a:pPr indent="-411480"/>
            <a:r>
              <a:rPr lang="en-US" sz="6000" dirty="0"/>
              <a:t>Python Programming</a:t>
            </a:r>
          </a:p>
          <a:p>
            <a:pPr indent="-411480"/>
            <a:r>
              <a:rPr lang="en-US" sz="6000" dirty="0"/>
              <a:t>Data Science</a:t>
            </a:r>
          </a:p>
          <a:p>
            <a:pPr lvl="1" indent="-411480"/>
            <a:endParaRPr lang="en-US" sz="4000" dirty="0"/>
          </a:p>
          <a:p>
            <a:pPr indent="-411480"/>
            <a:endParaRPr lang="en-US" sz="4400" dirty="0"/>
          </a:p>
          <a:p>
            <a:pPr indent="-411480"/>
            <a:endParaRPr lang="en-US" sz="4400" dirty="0"/>
          </a:p>
          <a:p>
            <a:pPr indent="-411480"/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121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/>
          <p:cNvSpPr>
            <a:spLocks noGrp="1"/>
          </p:cNvSpPr>
          <p:nvPr>
            <p:ph type="title"/>
          </p:nvPr>
        </p:nvSpPr>
        <p:spPr>
          <a:xfrm>
            <a:off x="1981200" y="115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Data Science </a:t>
            </a: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Intelligence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662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62CD534-C34A-BC45-ACD1-E18C60C10BA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279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  <p:sp>
        <p:nvSpPr>
          <p:cNvPr id="7" name="圓角矩形 30"/>
          <p:cNvSpPr/>
          <p:nvPr/>
        </p:nvSpPr>
        <p:spPr>
          <a:xfrm>
            <a:off x="1844720" y="43880"/>
            <a:ext cx="8553535" cy="1914731"/>
          </a:xfrm>
          <a:prstGeom prst="roundRect">
            <a:avLst>
              <a:gd name="adj" fmla="val 4665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4400" b="1" dirty="0">
                <a:solidFill>
                  <a:srgbClr val="C00000"/>
                </a:solidFill>
              </a:rPr>
              <a:t>Predictive Analytics </a:t>
            </a:r>
            <a:br>
              <a:rPr lang="en-US" altLang="zh-TW" sz="4400" b="1" dirty="0">
                <a:solidFill>
                  <a:srgbClr val="C00000"/>
                </a:solidFill>
              </a:rPr>
            </a:br>
            <a:r>
              <a:rPr lang="en-US" altLang="zh-TW" sz="4400" b="1" dirty="0">
                <a:solidFill>
                  <a:srgbClr val="C00000"/>
                </a:solidFill>
              </a:rPr>
              <a:t>and Data Mining </a:t>
            </a:r>
          </a:p>
          <a:p>
            <a:pPr algn="ctr">
              <a:defRPr/>
            </a:pPr>
            <a:r>
              <a:rPr lang="en-US" altLang="zh-TW" sz="4400" b="1" dirty="0">
                <a:solidFill>
                  <a:srgbClr val="FF0000"/>
                </a:solidFill>
              </a:rPr>
              <a:t>(Data Science)</a:t>
            </a:r>
          </a:p>
        </p:txBody>
      </p:sp>
      <p:sp>
        <p:nvSpPr>
          <p:cNvPr id="8" name="圓角矩形 8"/>
          <p:cNvSpPr/>
          <p:nvPr/>
        </p:nvSpPr>
        <p:spPr>
          <a:xfrm>
            <a:off x="1844720" y="4124245"/>
            <a:ext cx="8553535" cy="2241729"/>
          </a:xfrm>
          <a:prstGeom prst="roundRect">
            <a:avLst>
              <a:gd name="adj" fmla="val 5595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What if</a:t>
            </a:r>
            <a:r>
              <a:rPr lang="mr-IN" altLang="zh-TW" sz="2800" dirty="0">
                <a:solidFill>
                  <a:schemeClr val="tx1"/>
                </a:solidFill>
              </a:rPr>
              <a:t>…</a:t>
            </a:r>
            <a:r>
              <a:rPr lang="en-US" altLang="zh-TW" sz="2800" dirty="0">
                <a:solidFill>
                  <a:schemeClr val="tx1"/>
                </a:solidFill>
              </a:rPr>
              <a:t>?</a:t>
            </a:r>
          </a:p>
          <a:p>
            <a:pPr algn="ctr"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What’s the optimal scenario for our business?</a:t>
            </a:r>
          </a:p>
          <a:p>
            <a:pPr algn="ctr"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What will happen next?</a:t>
            </a:r>
          </a:p>
          <a:p>
            <a:pPr algn="ctr"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What if these trends </a:t>
            </a:r>
            <a:r>
              <a:rPr lang="en-US" altLang="zh-TW" sz="2800" dirty="0" err="1">
                <a:solidFill>
                  <a:schemeClr val="tx1"/>
                </a:solidFill>
              </a:rPr>
              <a:t>countinue</a:t>
            </a:r>
            <a:r>
              <a:rPr lang="en-US" altLang="zh-TW" sz="2800" dirty="0">
                <a:solidFill>
                  <a:schemeClr val="tx1"/>
                </a:solidFill>
              </a:rPr>
              <a:t>?</a:t>
            </a:r>
          </a:p>
          <a:p>
            <a:pPr algn="ctr"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Why is this happening?</a:t>
            </a:r>
          </a:p>
        </p:txBody>
      </p:sp>
      <p:sp>
        <p:nvSpPr>
          <p:cNvPr id="10" name="圓角矩形 12"/>
          <p:cNvSpPr/>
          <p:nvPr/>
        </p:nvSpPr>
        <p:spPr>
          <a:xfrm>
            <a:off x="1844720" y="3161618"/>
            <a:ext cx="8553535" cy="808736"/>
          </a:xfrm>
          <a:prstGeom prst="roundRect">
            <a:avLst>
              <a:gd name="adj" fmla="val 14714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tx1"/>
                </a:solidFill>
              </a:rPr>
              <a:t>Optimization, predictive modeling, forecasting statistical analysis</a:t>
            </a:r>
          </a:p>
        </p:txBody>
      </p:sp>
      <p:sp>
        <p:nvSpPr>
          <p:cNvPr id="11" name="圓角矩形 16"/>
          <p:cNvSpPr/>
          <p:nvPr/>
        </p:nvSpPr>
        <p:spPr>
          <a:xfrm>
            <a:off x="1844720" y="2132856"/>
            <a:ext cx="8553534" cy="874872"/>
          </a:xfrm>
          <a:prstGeom prst="roundRect">
            <a:avLst>
              <a:gd name="adj" fmla="val 15445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tx1"/>
                </a:solidFill>
              </a:rPr>
              <a:t>Structured/unstructured data, many types of sources, </a:t>
            </a:r>
            <a:br>
              <a:rPr lang="en-US" altLang="zh-TW" sz="2400" dirty="0">
                <a:solidFill>
                  <a:schemeClr val="tx1"/>
                </a:solidFill>
              </a:rPr>
            </a:br>
            <a:r>
              <a:rPr lang="en-US" altLang="zh-TW" sz="2400" dirty="0">
                <a:solidFill>
                  <a:schemeClr val="tx1"/>
                </a:solidFill>
              </a:rPr>
              <a:t>very large datasets</a:t>
            </a:r>
          </a:p>
        </p:txBody>
      </p:sp>
    </p:spTree>
    <p:extLst>
      <p:ext uri="{BB962C8B-B14F-4D97-AF65-F5344CB8AC3E}">
        <p14:creationId xmlns:p14="http://schemas.microsoft.com/office/powerpoint/2010/main" val="22557476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標題 1">
            <a:extLst>
              <a:ext uri="{FF2B5EF4-FFF2-40B4-BE49-F238E27FC236}">
                <a16:creationId xmlns:a16="http://schemas.microsoft.com/office/drawing/2014/main" id="{10DF0151-DD89-E44A-91A9-B9482C5D0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261"/>
            <a:ext cx="8229600" cy="922337"/>
          </a:xfrm>
        </p:spPr>
        <p:txBody>
          <a:bodyPr/>
          <a:lstStyle/>
          <a:p>
            <a:r>
              <a:rPr lang="en-US" altLang="zh-TW" dirty="0">
                <a:solidFill>
                  <a:schemeClr val="accent1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Profile of a Data Scientist</a:t>
            </a:r>
            <a:endParaRPr lang="zh-TW" altLang="en-US" dirty="0">
              <a:solidFill>
                <a:schemeClr val="accent1"/>
              </a:solidFill>
              <a:ea typeface="標楷體" panose="03000509000000000000" pitchFamily="49" charset="-120"/>
              <a:cs typeface="標楷體" panose="03000509000000000000" pitchFamily="49" charset="-120"/>
            </a:endParaRPr>
          </a:p>
        </p:txBody>
      </p:sp>
      <p:sp>
        <p:nvSpPr>
          <p:cNvPr id="49155" name="內容版面配置區 2">
            <a:extLst>
              <a:ext uri="{FF2B5EF4-FFF2-40B4-BE49-F238E27FC236}">
                <a16:creationId xmlns:a16="http://schemas.microsoft.com/office/drawing/2014/main" id="{098F44BE-EE70-D042-AB28-5F62ABB39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8674" y="1196976"/>
            <a:ext cx="10258926" cy="5220493"/>
          </a:xfrm>
        </p:spPr>
        <p:txBody>
          <a:bodyPr>
            <a:normAutofit lnSpcReduction="10000"/>
          </a:bodyPr>
          <a:lstStyle/>
          <a:p>
            <a:r>
              <a:rPr lang="en-US" altLang="zh-TW" b="1" dirty="0">
                <a:solidFill>
                  <a:srgbClr val="0070C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Quantitative </a:t>
            </a:r>
          </a:p>
          <a:p>
            <a:pPr lvl="1"/>
            <a:r>
              <a:rPr lang="en-US" altLang="zh-TW" sz="3200" dirty="0">
                <a:ea typeface="標楷體" panose="03000509000000000000" pitchFamily="49" charset="-120"/>
                <a:cs typeface="標楷體" panose="03000509000000000000" pitchFamily="49" charset="-120"/>
              </a:rPr>
              <a:t>mathematics or statistics</a:t>
            </a:r>
          </a:p>
          <a:p>
            <a:r>
              <a:rPr lang="en-US" altLang="zh-TW" b="1" dirty="0">
                <a:solidFill>
                  <a:srgbClr val="0070C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Technical </a:t>
            </a:r>
          </a:p>
          <a:p>
            <a:pPr lvl="1"/>
            <a:r>
              <a:rPr lang="en-US" altLang="zh-TW" sz="3200" dirty="0">
                <a:ea typeface="標楷體" panose="03000509000000000000" pitchFamily="49" charset="-120"/>
                <a:cs typeface="標楷體" panose="03000509000000000000" pitchFamily="49" charset="-120"/>
              </a:rPr>
              <a:t>software engineering, </a:t>
            </a:r>
            <a:br>
              <a:rPr lang="en-US" altLang="zh-TW" sz="3200" dirty="0">
                <a:ea typeface="標楷體" panose="03000509000000000000" pitchFamily="49" charset="-120"/>
                <a:cs typeface="標楷體" panose="03000509000000000000" pitchFamily="49" charset="-120"/>
              </a:rPr>
            </a:br>
            <a:r>
              <a:rPr lang="en-US" altLang="zh-TW" sz="3200" dirty="0">
                <a:ea typeface="標楷體" panose="03000509000000000000" pitchFamily="49" charset="-120"/>
                <a:cs typeface="標楷體" panose="03000509000000000000" pitchFamily="49" charset="-120"/>
              </a:rPr>
              <a:t>machine learning, </a:t>
            </a:r>
            <a:br>
              <a:rPr lang="en-US" altLang="zh-TW" sz="3200" dirty="0">
                <a:ea typeface="標楷體" panose="03000509000000000000" pitchFamily="49" charset="-120"/>
                <a:cs typeface="標楷體" panose="03000509000000000000" pitchFamily="49" charset="-120"/>
              </a:rPr>
            </a:br>
            <a:r>
              <a:rPr lang="en-US" altLang="zh-TW" sz="3200" dirty="0">
                <a:ea typeface="標楷體" panose="03000509000000000000" pitchFamily="49" charset="-120"/>
                <a:cs typeface="標楷體" panose="03000509000000000000" pitchFamily="49" charset="-120"/>
              </a:rPr>
              <a:t>and programming skills</a:t>
            </a:r>
          </a:p>
          <a:p>
            <a:r>
              <a:rPr lang="en-US" altLang="zh-TW" b="1" dirty="0">
                <a:solidFill>
                  <a:srgbClr val="C0000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Skeptical mind-set </a:t>
            </a:r>
            <a:r>
              <a:rPr lang="en-US" altLang="zh-TW" dirty="0">
                <a:ea typeface="標楷體" panose="03000509000000000000" pitchFamily="49" charset="-120"/>
                <a:cs typeface="標楷體" panose="03000509000000000000" pitchFamily="49" charset="-120"/>
              </a:rPr>
              <a:t>and </a:t>
            </a:r>
            <a:r>
              <a:rPr lang="en-US" altLang="zh-TW" b="1" dirty="0">
                <a:solidFill>
                  <a:srgbClr val="C0000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critical thinking</a:t>
            </a:r>
          </a:p>
          <a:p>
            <a:r>
              <a:rPr lang="en-US" altLang="zh-TW" b="1" dirty="0">
                <a:solidFill>
                  <a:srgbClr val="C0000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Curious</a:t>
            </a:r>
            <a:r>
              <a:rPr lang="en-US" altLang="zh-TW" dirty="0">
                <a:ea typeface="標楷體" panose="03000509000000000000" pitchFamily="49" charset="-120"/>
                <a:cs typeface="標楷體" panose="03000509000000000000" pitchFamily="49" charset="-120"/>
              </a:rPr>
              <a:t> and </a:t>
            </a:r>
            <a:r>
              <a:rPr lang="en-US" altLang="zh-TW" b="1" dirty="0">
                <a:solidFill>
                  <a:srgbClr val="C0000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creative</a:t>
            </a:r>
          </a:p>
          <a:p>
            <a:r>
              <a:rPr lang="en-US" altLang="zh-TW" b="1" dirty="0">
                <a:solidFill>
                  <a:srgbClr val="C0000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Communicative</a:t>
            </a:r>
            <a:r>
              <a:rPr lang="en-US" altLang="zh-TW" dirty="0">
                <a:ea typeface="標楷體" panose="03000509000000000000" pitchFamily="49" charset="-120"/>
                <a:cs typeface="標楷體" panose="03000509000000000000" pitchFamily="49" charset="-120"/>
              </a:rPr>
              <a:t> and </a:t>
            </a:r>
            <a:r>
              <a:rPr lang="en-US" altLang="zh-TW" b="1" dirty="0">
                <a:solidFill>
                  <a:srgbClr val="C0000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collaborative</a:t>
            </a:r>
            <a:endParaRPr lang="zh-TW" altLang="en-US" b="1" dirty="0">
              <a:solidFill>
                <a:srgbClr val="C00000"/>
              </a:solidFill>
              <a:ea typeface="標楷體" panose="03000509000000000000" pitchFamily="49" charset="-120"/>
              <a:cs typeface="標楷體" panose="03000509000000000000" pitchFamily="49" charset="-120"/>
            </a:endParaRPr>
          </a:p>
        </p:txBody>
      </p:sp>
      <p:sp>
        <p:nvSpPr>
          <p:cNvPr id="49156" name="投影片編號版面配置區 3">
            <a:extLst>
              <a:ext uri="{FF2B5EF4-FFF2-40B4-BE49-F238E27FC236}">
                <a16:creationId xmlns:a16="http://schemas.microsoft.com/office/drawing/2014/main" id="{8D10D4AE-2FA2-BF42-A9D4-65E92FEBF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1B7E8F2-B2DE-BA43-9D6B-8469643F7FD2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1DB5B25-28E4-2747-BE0E-783EB253E205}"/>
              </a:ext>
            </a:extLst>
          </p:cNvPr>
          <p:cNvSpPr/>
          <p:nvPr/>
        </p:nvSpPr>
        <p:spPr>
          <a:xfrm>
            <a:off x="2279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</a:rPr>
              <a:t>Source: EMC Education Services, Data Science and Big Data Analytics: Discovering, Analyzing, Visualizing and Presenting Data, Wiley, 2015</a:t>
            </a:r>
          </a:p>
        </p:txBody>
      </p:sp>
    </p:spTree>
    <p:extLst>
      <p:ext uri="{BB962C8B-B14F-4D97-AF65-F5344CB8AC3E}">
        <p14:creationId xmlns:p14="http://schemas.microsoft.com/office/powerpoint/2010/main" val="20176403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33A4677-6A3D-E74E-A659-8072DAF1DEE9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52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橢圓 5"/>
          <p:cNvSpPr>
            <a:spLocks noChangeArrowheads="1"/>
          </p:cNvSpPr>
          <p:nvPr/>
        </p:nvSpPr>
        <p:spPr bwMode="auto">
          <a:xfrm>
            <a:off x="6888163" y="2057401"/>
            <a:ext cx="1655762" cy="1647825"/>
          </a:xfrm>
          <a:prstGeom prst="ellipse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rgbClr val="C00000"/>
                </a:solidFill>
              </a:rPr>
              <a:t>Curious </a:t>
            </a:r>
            <a:br>
              <a:rPr lang="en-US" altLang="zh-TW" sz="2400" b="1" dirty="0">
                <a:solidFill>
                  <a:srgbClr val="C00000"/>
                </a:solidFill>
              </a:rPr>
            </a:br>
            <a:r>
              <a:rPr lang="en-US" altLang="zh-TW" sz="2400" b="1" dirty="0">
                <a:solidFill>
                  <a:srgbClr val="C00000"/>
                </a:solidFill>
              </a:rPr>
              <a:t>and </a:t>
            </a:r>
            <a:br>
              <a:rPr lang="en-US" altLang="zh-TW" sz="2400" b="1" dirty="0">
                <a:solidFill>
                  <a:srgbClr val="C00000"/>
                </a:solidFill>
              </a:rPr>
            </a:br>
            <a:r>
              <a:rPr lang="en-US" altLang="zh-TW" sz="2400" b="1" dirty="0">
                <a:solidFill>
                  <a:srgbClr val="C00000"/>
                </a:solidFill>
              </a:rPr>
              <a:t>Creative</a:t>
            </a:r>
            <a:endParaRPr lang="zh-TW" altLang="en-US" sz="2400" b="1" dirty="0">
              <a:solidFill>
                <a:srgbClr val="C00000"/>
              </a:solidFill>
            </a:endParaRPr>
          </a:p>
        </p:txBody>
      </p:sp>
      <p:sp>
        <p:nvSpPr>
          <p:cNvPr id="7" name="橢圓 6"/>
          <p:cNvSpPr>
            <a:spLocks noChangeArrowheads="1"/>
          </p:cNvSpPr>
          <p:nvPr/>
        </p:nvSpPr>
        <p:spPr bwMode="auto">
          <a:xfrm>
            <a:off x="6240463" y="4641851"/>
            <a:ext cx="1655762" cy="1647825"/>
          </a:xfrm>
          <a:prstGeom prst="ellipse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altLang="zh-TW" b="1" dirty="0">
                <a:solidFill>
                  <a:srgbClr val="C00000"/>
                </a:solidFill>
              </a:rPr>
              <a:t>Communicative </a:t>
            </a:r>
            <a:br>
              <a:rPr lang="en-US" altLang="zh-TW" b="1" dirty="0">
                <a:solidFill>
                  <a:srgbClr val="C00000"/>
                </a:solidFill>
              </a:rPr>
            </a:br>
            <a:r>
              <a:rPr lang="en-US" altLang="zh-TW" b="1" dirty="0">
                <a:solidFill>
                  <a:srgbClr val="C00000"/>
                </a:solidFill>
              </a:rPr>
              <a:t>and </a:t>
            </a:r>
            <a:br>
              <a:rPr lang="en-US" altLang="zh-TW" b="1" dirty="0">
                <a:solidFill>
                  <a:srgbClr val="C00000"/>
                </a:solidFill>
              </a:rPr>
            </a:br>
            <a:r>
              <a:rPr lang="en-US" altLang="zh-TW" b="1" dirty="0">
                <a:solidFill>
                  <a:srgbClr val="C00000"/>
                </a:solidFill>
              </a:rPr>
              <a:t>Collaborative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  <p:sp>
        <p:nvSpPr>
          <p:cNvPr id="8" name="橢圓 7"/>
          <p:cNvSpPr>
            <a:spLocks noChangeArrowheads="1"/>
          </p:cNvSpPr>
          <p:nvPr/>
        </p:nvSpPr>
        <p:spPr bwMode="auto">
          <a:xfrm>
            <a:off x="3575050" y="4652964"/>
            <a:ext cx="1657350" cy="1647825"/>
          </a:xfrm>
          <a:prstGeom prst="ellipse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rgbClr val="C00000"/>
                </a:solidFill>
              </a:rPr>
              <a:t>Skeptical</a:t>
            </a:r>
            <a:endParaRPr lang="zh-TW" altLang="en-US" sz="2400" b="1" dirty="0">
              <a:solidFill>
                <a:srgbClr val="C00000"/>
              </a:solidFill>
            </a:endParaRPr>
          </a:p>
        </p:txBody>
      </p:sp>
      <p:sp>
        <p:nvSpPr>
          <p:cNvPr id="9" name="橢圓 8"/>
          <p:cNvSpPr>
            <a:spLocks noChangeArrowheads="1"/>
          </p:cNvSpPr>
          <p:nvPr/>
        </p:nvSpPr>
        <p:spPr bwMode="auto">
          <a:xfrm>
            <a:off x="2855913" y="2057401"/>
            <a:ext cx="1655762" cy="1647825"/>
          </a:xfrm>
          <a:prstGeom prst="ellipse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2"/>
                </a:solidFill>
              </a:rPr>
              <a:t>Technical</a:t>
            </a:r>
            <a:endParaRPr lang="zh-TW" altLang="en-US" sz="2400" b="1" dirty="0">
              <a:solidFill>
                <a:schemeClr val="tx2"/>
              </a:solidFill>
            </a:endParaRPr>
          </a:p>
        </p:txBody>
      </p:sp>
      <p:sp>
        <p:nvSpPr>
          <p:cNvPr id="10" name="橢圓 9"/>
          <p:cNvSpPr>
            <a:spLocks noChangeArrowheads="1"/>
          </p:cNvSpPr>
          <p:nvPr/>
        </p:nvSpPr>
        <p:spPr bwMode="auto">
          <a:xfrm>
            <a:off x="4929188" y="981076"/>
            <a:ext cx="1655762" cy="1647825"/>
          </a:xfrm>
          <a:prstGeom prst="ellipse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2"/>
                </a:solidFill>
              </a:rPr>
              <a:t>Quantitative</a:t>
            </a:r>
            <a:endParaRPr lang="zh-TW" altLang="en-US" sz="2000" b="1" dirty="0">
              <a:solidFill>
                <a:schemeClr val="tx2"/>
              </a:solidFill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4856163" y="3016250"/>
            <a:ext cx="1803400" cy="1625600"/>
          </a:xfrm>
          <a:prstGeom prst="roundRect">
            <a:avLst>
              <a:gd name="adj" fmla="val 33977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3200" b="1" dirty="0">
                <a:solidFill>
                  <a:srgbClr val="FF0000"/>
                </a:solidFill>
              </a:rPr>
              <a:t>Data Scientist</a:t>
            </a:r>
          </a:p>
        </p:txBody>
      </p:sp>
      <p:cxnSp>
        <p:nvCxnSpPr>
          <p:cNvPr id="12" name="直線接點 11"/>
          <p:cNvCxnSpPr>
            <a:stCxn id="6" idx="3"/>
            <a:endCxn id="11" idx="3"/>
          </p:cNvCxnSpPr>
          <p:nvPr/>
        </p:nvCxnSpPr>
        <p:spPr>
          <a:xfrm flipH="1">
            <a:off x="6659564" y="3463926"/>
            <a:ext cx="471487" cy="365125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>
            <a:stCxn id="7" idx="1"/>
          </p:cNvCxnSpPr>
          <p:nvPr/>
        </p:nvCxnSpPr>
        <p:spPr>
          <a:xfrm flipH="1" flipV="1">
            <a:off x="6240464" y="4641850"/>
            <a:ext cx="242887" cy="24130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>
            <a:stCxn id="8" idx="7"/>
          </p:cNvCxnSpPr>
          <p:nvPr/>
        </p:nvCxnSpPr>
        <p:spPr>
          <a:xfrm flipV="1">
            <a:off x="4989514" y="4641851"/>
            <a:ext cx="242887" cy="252413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/>
          <p:cNvCxnSpPr>
            <a:stCxn id="9" idx="5"/>
            <a:endCxn id="11" idx="1"/>
          </p:cNvCxnSpPr>
          <p:nvPr/>
        </p:nvCxnSpPr>
        <p:spPr>
          <a:xfrm>
            <a:off x="4268789" y="3463926"/>
            <a:ext cx="587375" cy="365125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>
            <a:stCxn id="11" idx="0"/>
            <a:endCxn id="10" idx="4"/>
          </p:cNvCxnSpPr>
          <p:nvPr/>
        </p:nvCxnSpPr>
        <p:spPr>
          <a:xfrm flipV="1">
            <a:off x="5757863" y="2628900"/>
            <a:ext cx="0" cy="38735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90" name="標題 1"/>
          <p:cNvSpPr>
            <a:spLocks noGrp="1"/>
          </p:cNvSpPr>
          <p:nvPr>
            <p:ph type="title"/>
          </p:nvPr>
        </p:nvSpPr>
        <p:spPr>
          <a:xfrm>
            <a:off x="1981200" y="71439"/>
            <a:ext cx="8229600" cy="76517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Data Scientist Profile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279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</p:spTree>
    <p:extLst>
      <p:ext uri="{BB962C8B-B14F-4D97-AF65-F5344CB8AC3E}">
        <p14:creationId xmlns:p14="http://schemas.microsoft.com/office/powerpoint/2010/main" val="13977740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標題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6034087"/>
          </a:xfrm>
        </p:spPr>
        <p:txBody>
          <a:bodyPr/>
          <a:lstStyle/>
          <a:p>
            <a: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Big Data Analytics Lifecycle</a:t>
            </a:r>
            <a:endParaRPr lang="zh-TW" altLang="en-US" sz="80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5120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C4069A1-4C33-1541-B71A-7B99E4741BE2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53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9426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標題 1"/>
          <p:cNvSpPr>
            <a:spLocks noGrp="1"/>
          </p:cNvSpPr>
          <p:nvPr>
            <p:ph type="title"/>
          </p:nvPr>
        </p:nvSpPr>
        <p:spPr>
          <a:xfrm>
            <a:off x="1981200" y="444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Key Roles for a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Successful Analytics Project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5222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952758E-CB26-E94E-BC94-F35B4DAEB1AF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54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9289" y="1412876"/>
            <a:ext cx="8320087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2279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</p:spTree>
    <p:extLst>
      <p:ext uri="{BB962C8B-B14F-4D97-AF65-F5344CB8AC3E}">
        <p14:creationId xmlns:p14="http://schemas.microsoft.com/office/powerpoint/2010/main" val="40420570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標題 1"/>
          <p:cNvSpPr>
            <a:spLocks noGrp="1"/>
          </p:cNvSpPr>
          <p:nvPr>
            <p:ph type="title"/>
          </p:nvPr>
        </p:nvSpPr>
        <p:spPr>
          <a:xfrm>
            <a:off x="1595438" y="115888"/>
            <a:ext cx="8964612" cy="100965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Overview of Data Analytics Lifecycle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5325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6FF84E8-8A1D-2B41-A8F5-6BEDAC5B36C6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55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1" y="1052514"/>
            <a:ext cx="5711825" cy="545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2279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</p:spTree>
    <p:extLst>
      <p:ext uri="{BB962C8B-B14F-4D97-AF65-F5344CB8AC3E}">
        <p14:creationId xmlns:p14="http://schemas.microsoft.com/office/powerpoint/2010/main" val="38770543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sz="4000" dirty="0">
                <a:latin typeface="Calibri" charset="0"/>
                <a:ea typeface="標楷體" charset="-120"/>
              </a:rPr>
              <a:t>1. Discovery</a:t>
            </a:r>
          </a:p>
          <a:p>
            <a:pPr marL="0" indent="0">
              <a:buNone/>
            </a:pPr>
            <a:r>
              <a:rPr lang="en-US" altLang="zh-TW" sz="4000" dirty="0">
                <a:latin typeface="Calibri" charset="0"/>
                <a:ea typeface="標楷體" charset="-120"/>
              </a:rPr>
              <a:t>2. Data preparation</a:t>
            </a:r>
          </a:p>
          <a:p>
            <a:pPr marL="0" indent="0">
              <a:buNone/>
            </a:pPr>
            <a:r>
              <a:rPr lang="en-US" altLang="zh-TW" sz="4000" dirty="0">
                <a:latin typeface="Calibri" charset="0"/>
                <a:ea typeface="標楷體" charset="-120"/>
              </a:rPr>
              <a:t>3. Model planning</a:t>
            </a:r>
          </a:p>
          <a:p>
            <a:pPr marL="0" indent="0">
              <a:buNone/>
            </a:pPr>
            <a:r>
              <a:rPr lang="en-US" altLang="zh-TW" sz="4000" dirty="0">
                <a:latin typeface="Calibri" charset="0"/>
                <a:ea typeface="標楷體" charset="-120"/>
              </a:rPr>
              <a:t>4. Model building</a:t>
            </a:r>
          </a:p>
          <a:p>
            <a:pPr marL="0" indent="0">
              <a:buNone/>
            </a:pPr>
            <a:r>
              <a:rPr lang="en-US" altLang="zh-TW" sz="4000" dirty="0">
                <a:latin typeface="Calibri" charset="0"/>
                <a:ea typeface="標楷體" charset="-120"/>
              </a:rPr>
              <a:t>5. Communicate results</a:t>
            </a:r>
          </a:p>
          <a:p>
            <a:pPr marL="0" indent="0">
              <a:buNone/>
            </a:pPr>
            <a:r>
              <a:rPr lang="en-US" altLang="zh-TW" sz="4000" dirty="0">
                <a:latin typeface="Calibri" charset="0"/>
                <a:ea typeface="標楷體" charset="-120"/>
              </a:rPr>
              <a:t>6. Operationalize</a:t>
            </a:r>
            <a:endParaRPr lang="zh-TW" altLang="en-US" sz="4000" dirty="0">
              <a:latin typeface="Calibri" charset="0"/>
              <a:ea typeface="標楷體" charset="-120"/>
            </a:endParaRPr>
          </a:p>
        </p:txBody>
      </p:sp>
      <p:sp>
        <p:nvSpPr>
          <p:cNvPr id="5427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1FD9D2C-7671-1A46-AB90-828EB4BB2A21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56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4276" name="標題 1"/>
          <p:cNvSpPr>
            <a:spLocks noGrp="1"/>
          </p:cNvSpPr>
          <p:nvPr>
            <p:ph type="title"/>
          </p:nvPr>
        </p:nvSpPr>
        <p:spPr>
          <a:xfrm>
            <a:off x="1595438" y="115888"/>
            <a:ext cx="8964612" cy="100965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Overview of Data Analytics Lifecycle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279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</p:spTree>
    <p:extLst>
      <p:ext uri="{BB962C8B-B14F-4D97-AF65-F5344CB8AC3E}">
        <p14:creationId xmlns:p14="http://schemas.microsoft.com/office/powerpoint/2010/main" val="22129645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標題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1141413"/>
          </a:xfrm>
        </p:spPr>
        <p:txBody>
          <a:bodyPr>
            <a:normAutofit fontScale="90000"/>
          </a:bodyPr>
          <a:lstStyle/>
          <a:p>
            <a:r>
              <a:rPr lang="en-US" altLang="zh-TW" sz="4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Key Outputs from a </a:t>
            </a:r>
            <a:br>
              <a:rPr lang="en-US" altLang="zh-TW" sz="40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Successful Analytics Project</a:t>
            </a:r>
            <a:endParaRPr lang="zh-TW" altLang="en-US" sz="40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5529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FEC5EB5-601B-EC48-B22B-326099EC5A85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57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76" y="1212850"/>
            <a:ext cx="7826375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2279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</p:spTree>
    <p:extLst>
      <p:ext uri="{BB962C8B-B14F-4D97-AF65-F5344CB8AC3E}">
        <p14:creationId xmlns:p14="http://schemas.microsoft.com/office/powerpoint/2010/main" val="19108613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68842-A296-054D-A4E1-32928FE2A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Example of Analytics Applications in a Retail Value Chain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273A2-55D4-3744-BBE5-235603015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58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C4D733-521B-6D4D-9495-C9A92A665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050" y="2181944"/>
            <a:ext cx="8597900" cy="4343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A69880A-01CF-5A43-945F-CC5FD5AB524D}"/>
              </a:ext>
            </a:extLst>
          </p:cNvPr>
          <p:cNvSpPr/>
          <p:nvPr/>
        </p:nvSpPr>
        <p:spPr>
          <a:xfrm>
            <a:off x="2423593" y="1394192"/>
            <a:ext cx="75850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Retail Value Chain</a:t>
            </a:r>
          </a:p>
          <a:p>
            <a:pPr algn="ctr"/>
            <a:r>
              <a:rPr lang="en-US" dirty="0"/>
              <a:t>Critical needs at every touch point of the Retail Value Chain</a:t>
            </a:r>
          </a:p>
        </p:txBody>
      </p:sp>
      <p:sp>
        <p:nvSpPr>
          <p:cNvPr id="9" name="矩形 4">
            <a:extLst>
              <a:ext uri="{FF2B5EF4-FFF2-40B4-BE49-F238E27FC236}">
                <a16:creationId xmlns:a16="http://schemas.microsoft.com/office/drawing/2014/main" id="{7BFBBAB1-85BA-C24A-8D26-AAB220C3E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7625139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3531E1-D79E-C849-9F84-986FADAB5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59</a:t>
            </a:fld>
            <a:endParaRPr lang="zh-TW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1D289CC-F11A-F149-8589-AD7B17560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536" y="72008"/>
            <a:ext cx="8229600" cy="83671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Analytics Ecosystem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6FE6B0-E38C-9F44-8A78-6E115958C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409" y="891228"/>
            <a:ext cx="6499183" cy="5522182"/>
          </a:xfrm>
          <a:prstGeom prst="rect">
            <a:avLst/>
          </a:prstGeom>
        </p:spPr>
      </p:pic>
      <p:sp>
        <p:nvSpPr>
          <p:cNvPr id="9" name="矩形 4">
            <a:extLst>
              <a:ext uri="{FF2B5EF4-FFF2-40B4-BE49-F238E27FC236}">
                <a16:creationId xmlns:a16="http://schemas.microsoft.com/office/drawing/2014/main" id="{DF9BF247-672B-404C-8FB7-A56839E9A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620556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Python</a:t>
            </a:r>
            <a:br>
              <a:rPr lang="en-US" sz="18000" dirty="0">
                <a:solidFill>
                  <a:srgbClr val="FF0000"/>
                </a:solidFill>
              </a:rPr>
            </a:br>
            <a:r>
              <a:rPr lang="en-US" sz="9600" dirty="0">
                <a:solidFill>
                  <a:srgbClr val="FF0000"/>
                </a:solidFill>
              </a:rPr>
              <a:t>Programming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5740" y="0"/>
            <a:ext cx="4680520" cy="15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3217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3531E1-D79E-C849-9F84-986FADAB5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60</a:t>
            </a:fld>
            <a:endParaRPr lang="zh-TW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1D289CC-F11A-F149-8589-AD7B17560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536" y="72008"/>
            <a:ext cx="8229600" cy="83671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Job Titles of Analytics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826704-852D-4E43-AB9E-1CE30F4ED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908" y="908721"/>
            <a:ext cx="5222856" cy="5506707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E7779582-4E9D-8E45-94A6-322D3C16D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41950366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61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7A348A-5425-6B4E-82CF-89B25169A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154" y="620688"/>
            <a:ext cx="6896365" cy="582463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536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Three Types of Analytics 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42524085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3671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 Data to Knowledge Continuum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62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47340E-9804-B54F-A842-BBF0BA84B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890" y="847674"/>
            <a:ext cx="7554809" cy="5749678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40900948-7DBA-9B44-A816-951844988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9474833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3671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Simple Taxonomy of Data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63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7F4035-B352-D54B-B826-FFC09E2DA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840" y="1052737"/>
            <a:ext cx="8576490" cy="5219145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16AEA7C4-29CC-9143-B896-8A1C515C5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3089751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249" y="0"/>
            <a:ext cx="8348133" cy="6604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Data Preprocessing Steps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64</a:t>
            </a:fld>
            <a:endParaRPr lang="zh-TW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CE2942-5476-4D4D-BF4F-1271CDAE32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8605" y="711202"/>
            <a:ext cx="1840197" cy="5895055"/>
          </a:xfrm>
          <a:prstGeom prst="rect">
            <a:avLst/>
          </a:prstGeom>
        </p:spPr>
      </p:pic>
      <p:sp>
        <p:nvSpPr>
          <p:cNvPr id="10" name="矩形 4">
            <a:extLst>
              <a:ext uri="{FF2B5EF4-FFF2-40B4-BE49-F238E27FC236}">
                <a16:creationId xmlns:a16="http://schemas.microsoft.com/office/drawing/2014/main" id="{C2264C70-0355-5B44-81E5-49012E7AA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4277168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8488"/>
            <a:ext cx="8229600" cy="43660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An Analytics Approach to Predicting Student Attrition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65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B2AE06-1F68-3E49-AE00-0B37BFC1B4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8134" y="674548"/>
            <a:ext cx="3124334" cy="588494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630D8102-1AAC-D24F-A002-1D07FC67C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5513598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1"/>
            <a:ext cx="8229600" cy="128426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Graphical Depiction of the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Class Imbalance Problem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66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1816DA-671F-9641-8D33-378161E29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418" y="1396559"/>
            <a:ext cx="11127164" cy="5165685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273483EC-A847-654B-A037-C4F44508E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8593975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1"/>
            <a:ext cx="8229600" cy="11792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Relationship between Statistics and Descriptive Analytics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67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014881-5972-6E49-BF36-2D980E5AE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668" y="1179250"/>
            <a:ext cx="7002279" cy="5278641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A6DB48A7-24DF-9B45-AB14-F26EF2097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1752721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3671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Understanding the Specifics about </a:t>
            </a:r>
            <a:br>
              <a:rPr lang="en-US" sz="2800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Box-and-Whiskers Plots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68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2ED3B1-2A66-3043-93BE-6E6BE0E681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7122" y="817686"/>
            <a:ext cx="4685282" cy="5771868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090A2F12-C146-3249-88F9-0F24696A0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62488449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239864"/>
            <a:ext cx="11222181" cy="5217907"/>
          </a:xfrm>
        </p:spPr>
        <p:txBody>
          <a:bodyPr>
            <a:normAutofit/>
          </a:bodyPr>
          <a:lstStyle/>
          <a:p>
            <a:pPr indent="-411480"/>
            <a:r>
              <a:rPr lang="en-US" sz="6000" dirty="0"/>
              <a:t>Python Programming</a:t>
            </a:r>
          </a:p>
          <a:p>
            <a:pPr indent="-411480"/>
            <a:r>
              <a:rPr lang="en-US" sz="6000" dirty="0"/>
              <a:t>Data Science</a:t>
            </a:r>
          </a:p>
          <a:p>
            <a:pPr lvl="1" indent="-411480"/>
            <a:endParaRPr lang="en-US" sz="4000" dirty="0"/>
          </a:p>
          <a:p>
            <a:pPr indent="-411480"/>
            <a:endParaRPr lang="en-US" sz="4400" dirty="0"/>
          </a:p>
          <a:p>
            <a:pPr indent="-411480"/>
            <a:endParaRPr lang="en-US" sz="4400" dirty="0"/>
          </a:p>
          <a:p>
            <a:pPr indent="-411480"/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551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Top Programming Languages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2246243" y="6445819"/>
            <a:ext cx="76995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https://spectrum.ieee.org/the-top-programming-languages-2023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C6B7C6-6099-02AB-DF14-59AF0D601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29" y="1226152"/>
            <a:ext cx="11344816" cy="49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678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16F70-8938-FB4A-954F-072E275BE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695" y="44624"/>
            <a:ext cx="10133102" cy="907306"/>
          </a:xfrm>
        </p:spPr>
        <p:txBody>
          <a:bodyPr/>
          <a:lstStyle/>
          <a:p>
            <a:r>
              <a:rPr lang="en-US" altLang="zh-TW" dirty="0">
                <a:solidFill>
                  <a:schemeClr val="tx2"/>
                </a:solidFill>
              </a:rPr>
              <a:t>References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9B6D8-C75A-8144-8E1A-6A08EAB1D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926" y="857801"/>
            <a:ext cx="11518232" cy="5789439"/>
          </a:xfrm>
        </p:spPr>
        <p:txBody>
          <a:bodyPr>
            <a:noAutofit/>
          </a:bodyPr>
          <a:lstStyle/>
          <a:p>
            <a:pPr marL="228600" indent="-228600">
              <a:spcAft>
                <a:spcPts val="200"/>
              </a:spcAft>
            </a:pPr>
            <a:r>
              <a:rPr lang="en-US" altLang="zh-TW" sz="1400" b="0" dirty="0"/>
              <a:t>Wes McKinney (2022), "Python for Data Analysis: Data Wrangling with pandas, NumPy, and </a:t>
            </a:r>
            <a:r>
              <a:rPr lang="en-US" altLang="zh-TW" sz="1400" b="0" dirty="0" err="1"/>
              <a:t>Jupyter</a:t>
            </a:r>
            <a:r>
              <a:rPr lang="en-US" altLang="zh-TW" sz="1400" b="0" dirty="0"/>
              <a:t>", 3rd Edition, O'Reilly Media.</a:t>
            </a:r>
          </a:p>
          <a:p>
            <a:pPr marL="228600" indent="-228600">
              <a:spcAft>
                <a:spcPts val="200"/>
              </a:spcAft>
            </a:pPr>
            <a:r>
              <a:rPr lang="en-US" altLang="zh-TW" sz="1400" b="0" dirty="0" err="1"/>
              <a:t>Aurélien</a:t>
            </a:r>
            <a:r>
              <a:rPr lang="en-US" altLang="zh-TW" sz="1400" b="0" dirty="0"/>
              <a:t> </a:t>
            </a:r>
            <a:r>
              <a:rPr lang="en-US" altLang="zh-TW" sz="1400" b="0" dirty="0" err="1"/>
              <a:t>Géron</a:t>
            </a:r>
            <a:r>
              <a:rPr lang="en-US" altLang="zh-TW" sz="1400" b="0" dirty="0"/>
              <a:t> (2023), Hands-On Machine Learning with Scikit-Learn, </a:t>
            </a:r>
            <a:r>
              <a:rPr lang="en-US" altLang="zh-TW" sz="1400" b="0" dirty="0" err="1"/>
              <a:t>Keras</a:t>
            </a:r>
            <a:r>
              <a:rPr lang="en-US" altLang="zh-TW" sz="1400" b="0" dirty="0"/>
              <a:t>, and TensorFlow: Concepts, Tools, and Techniques to Build Intelligent Systems, 3rd Edition, O’Reilly Media.</a:t>
            </a:r>
          </a:p>
          <a:p>
            <a:pPr marL="228600" indent="-228600">
              <a:spcAft>
                <a:spcPts val="200"/>
              </a:spcAft>
            </a:pPr>
            <a:r>
              <a:rPr lang="en-US" sz="1400" b="0" dirty="0"/>
              <a:t>Steven </a:t>
            </a:r>
            <a:r>
              <a:rPr lang="en-US" sz="1400" b="0" dirty="0" err="1"/>
              <a:t>D'Ascoli</a:t>
            </a:r>
            <a:r>
              <a:rPr lang="en-US" sz="1400" b="0" dirty="0"/>
              <a:t> (2022), Artificial Intelligence and Deep Learning with Python:  Every Line of Code Explained For Readers New to AI and New to Python, Independently published.</a:t>
            </a:r>
          </a:p>
          <a:p>
            <a:pPr marL="228600" indent="-228600">
              <a:spcAft>
                <a:spcPts val="200"/>
              </a:spcAft>
            </a:pPr>
            <a:r>
              <a:rPr lang="en-US" altLang="zh-TW" sz="1400" b="0" dirty="0"/>
              <a:t>Stuart Russell and Peter Norvig (2020), Artificial Intelligence: A Modern Approach, 4th Edition, Pearson.</a:t>
            </a:r>
          </a:p>
          <a:p>
            <a:pPr>
              <a:spcAft>
                <a:spcPts val="200"/>
              </a:spcAft>
            </a:pPr>
            <a:r>
              <a:rPr lang="en-US" altLang="zh-TW" sz="1400" b="0" dirty="0"/>
              <a:t>Varun Grover, Roger HL Chiang, Ting-Peng Liang, and </a:t>
            </a:r>
            <a:r>
              <a:rPr lang="en-US" altLang="zh-TW" sz="1400" b="0" dirty="0" err="1"/>
              <a:t>Dongsong</a:t>
            </a:r>
            <a:r>
              <a:rPr lang="en-US" altLang="zh-TW" sz="1400" b="0" dirty="0"/>
              <a:t> Zhang (2018), "Creating Strategic Business Value from Big Data Analytics: A Research Framework", Journal of Management Information Systems, 35, no. 2, pp. 388-423.</a:t>
            </a:r>
          </a:p>
          <a:p>
            <a:pPr marL="228600" indent="-228600">
              <a:spcAft>
                <a:spcPts val="200"/>
              </a:spcAft>
            </a:pPr>
            <a:r>
              <a:rPr lang="en-US" sz="1400" b="0" dirty="0" err="1"/>
              <a:t>Junliang</a:t>
            </a:r>
            <a:r>
              <a:rPr lang="en-US" sz="1400" b="0" dirty="0"/>
              <a:t> Wang, </a:t>
            </a:r>
            <a:r>
              <a:rPr lang="en-US" sz="1400" b="0" dirty="0" err="1"/>
              <a:t>Chuqiao</a:t>
            </a:r>
            <a:r>
              <a:rPr lang="en-US" sz="1400" b="0" dirty="0"/>
              <a:t> Xu, </a:t>
            </a:r>
            <a:r>
              <a:rPr lang="en-US" sz="1400" b="0" dirty="0" err="1"/>
              <a:t>Jie</a:t>
            </a:r>
            <a:r>
              <a:rPr lang="en-US" sz="1400" b="0" dirty="0"/>
              <a:t> Zhang, and Ray Zhong (2022). "Big data analytics for intelligent manufacturing systems: A review." Journal of Manufacturing Systems 62 (2022): 738-752.</a:t>
            </a:r>
          </a:p>
          <a:p>
            <a:pPr marL="228600" indent="-228600">
              <a:spcAft>
                <a:spcPts val="200"/>
              </a:spcAft>
            </a:pPr>
            <a:r>
              <a:rPr lang="en-US" sz="1400" b="0" dirty="0"/>
              <a:t>Ramesh Sharda, </a:t>
            </a:r>
            <a:r>
              <a:rPr lang="en-US" sz="1400" b="0" dirty="0" err="1"/>
              <a:t>Dursun</a:t>
            </a:r>
            <a:r>
              <a:rPr lang="en-US" sz="1400" b="0" dirty="0"/>
              <a:t> </a:t>
            </a:r>
            <a:r>
              <a:rPr lang="en-US" sz="1400" b="0" dirty="0" err="1"/>
              <a:t>Delen</a:t>
            </a:r>
            <a:r>
              <a:rPr lang="en-US" sz="1400" b="0" dirty="0"/>
              <a:t>, and Efraim Turban (2017),  Business Intelligence, Analytics, and Data Science: A Managerial Perspective, 4th Edition, Pearson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Python Programming, </a:t>
            </a:r>
            <a:r>
              <a:rPr lang="en-US" sz="1400" b="0" dirty="0">
                <a:hlinkClick r:id="rId2"/>
              </a:rPr>
              <a:t>https://pythonprogramming.net/</a:t>
            </a: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Python, </a:t>
            </a:r>
            <a:r>
              <a:rPr lang="en-US" sz="1400" b="0" dirty="0">
                <a:hlinkClick r:id="rId3"/>
              </a:rPr>
              <a:t>https://www.python.org/</a:t>
            </a: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Python Programming Language, </a:t>
            </a:r>
            <a:r>
              <a:rPr lang="en-US" sz="1400" b="0" dirty="0">
                <a:hlinkClick r:id="rId4"/>
              </a:rPr>
              <a:t>http://pythonprogramminglanguage.com/</a:t>
            </a: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 err="1"/>
              <a:t>Numpy</a:t>
            </a:r>
            <a:r>
              <a:rPr lang="en-US" sz="1400" b="0" dirty="0"/>
              <a:t>, </a:t>
            </a:r>
            <a:r>
              <a:rPr lang="en-US" sz="1400" b="0" dirty="0">
                <a:hlinkClick r:id="rId5"/>
              </a:rPr>
              <a:t>http://www.numpy.org/</a:t>
            </a: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Pandas, </a:t>
            </a:r>
            <a:r>
              <a:rPr lang="en-US" sz="1400" b="0" dirty="0">
                <a:hlinkClick r:id="rId6"/>
              </a:rPr>
              <a:t>http://pandas.pydata.org/</a:t>
            </a:r>
            <a:endParaRPr lang="en-US" sz="1400" b="0" dirty="0"/>
          </a:p>
          <a:p>
            <a:pPr marL="228600" indent="-228600">
              <a:spcAft>
                <a:spcPts val="200"/>
              </a:spcAft>
            </a:pPr>
            <a:r>
              <a:rPr lang="en-US" sz="1400" b="0" dirty="0" err="1"/>
              <a:t>Skikit</a:t>
            </a:r>
            <a:r>
              <a:rPr lang="en-US" sz="1400" b="0" dirty="0"/>
              <a:t>-learn, </a:t>
            </a:r>
            <a:r>
              <a:rPr lang="en-US" sz="1400" b="0" dirty="0">
                <a:hlinkClick r:id="rId7"/>
              </a:rPr>
              <a:t>http://scikit-learn.org/</a:t>
            </a:r>
            <a:endParaRPr lang="en-US" sz="1400" b="0" dirty="0"/>
          </a:p>
          <a:p>
            <a:pPr marL="228600" indent="-228600">
              <a:spcAft>
                <a:spcPts val="200"/>
              </a:spcAft>
            </a:pPr>
            <a:r>
              <a:rPr lang="en-US" sz="1400" b="0" dirty="0"/>
              <a:t>W3Schools Python, </a:t>
            </a:r>
            <a:r>
              <a:rPr lang="en-US" sz="1400" b="0" dirty="0">
                <a:hlinkClick r:id="rId8"/>
              </a:rPr>
              <a:t>https://www.w3schools.com/python/</a:t>
            </a:r>
            <a:endParaRPr lang="en-US" sz="1400" b="0" dirty="0"/>
          </a:p>
          <a:p>
            <a:pPr marL="228600" indent="-228600">
              <a:spcAft>
                <a:spcPts val="200"/>
              </a:spcAft>
            </a:pPr>
            <a:r>
              <a:rPr lang="en-US" sz="1400" b="0" dirty="0"/>
              <a:t>Learn Python, </a:t>
            </a:r>
            <a:r>
              <a:rPr lang="en-US" sz="1400" b="0" dirty="0">
                <a:hlinkClick r:id="rId9"/>
              </a:rPr>
              <a:t>https://www.learnpython.org/</a:t>
            </a:r>
            <a:endParaRPr lang="en-US" sz="1400" b="0" dirty="0"/>
          </a:p>
          <a:p>
            <a:pPr marL="228600" indent="-228600">
              <a:spcAft>
                <a:spcPts val="200"/>
              </a:spcAft>
            </a:pPr>
            <a:r>
              <a:rPr lang="en-US" sz="1400" b="0" dirty="0"/>
              <a:t>Google’s Python Class, </a:t>
            </a:r>
            <a:r>
              <a:rPr lang="en-US" sz="1400" b="0" dirty="0">
                <a:hlinkClick r:id="rId10"/>
              </a:rPr>
              <a:t>https://developers.google.com/edu/python</a:t>
            </a:r>
            <a:endParaRPr lang="en-US" sz="1400" b="0" dirty="0"/>
          </a:p>
          <a:p>
            <a:pPr marL="228600" indent="-228600">
              <a:spcAft>
                <a:spcPts val="200"/>
              </a:spcAft>
            </a:pPr>
            <a:r>
              <a:rPr lang="en-US" sz="1400" b="0" dirty="0"/>
              <a:t>Min-Yuh Day (2023), Python 101, </a:t>
            </a:r>
            <a:r>
              <a:rPr lang="en-US" sz="1400" b="0" dirty="0">
                <a:hlinkClick r:id="rId11"/>
              </a:rPr>
              <a:t>https://tinyurl.com/aintpupython101</a:t>
            </a:r>
            <a:endParaRPr lang="en-US" sz="1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8DDE3-DE9A-684D-A2C4-2DDE871B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4783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2063750" y="333376"/>
            <a:ext cx="8229600" cy="6119813"/>
          </a:xfrm>
        </p:spPr>
        <p:txBody>
          <a:bodyPr>
            <a:normAutofit fontScale="90000"/>
          </a:bodyPr>
          <a:lstStyle/>
          <a:p>
            <a:r>
              <a:rPr lang="en-US" altLang="en-US" sz="7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Python</a:t>
            </a:r>
            <a:r>
              <a:rPr lang="en-US" altLang="en-US" sz="5400" dirty="0">
                <a:latin typeface="Calibri" charset="0"/>
                <a:ea typeface="標楷體" charset="-120"/>
              </a:rPr>
              <a:t> is an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interpreted, </a:t>
            </a:r>
            <a:b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object-oriented, </a:t>
            </a:r>
            <a:b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high-level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programming language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latin typeface="Calibri" charset="0"/>
                <a:ea typeface="標楷體" charset="-120"/>
              </a:rPr>
              <a:t>with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dynamic semantics</a:t>
            </a:r>
            <a:r>
              <a:rPr lang="en-US" altLang="en-US" sz="5400" dirty="0">
                <a:latin typeface="Calibri" charset="0"/>
                <a:ea typeface="標楷體" charset="-120"/>
              </a:rPr>
              <a:t>.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5BB7546-F9C2-5A4E-B2EC-FB08DC6BB16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91719" y="6550026"/>
            <a:ext cx="34085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www.python.org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/doc/essays/blurb/</a:t>
            </a:r>
          </a:p>
        </p:txBody>
      </p:sp>
      <p:pic>
        <p:nvPicPr>
          <p:cNvPr id="2867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5589" y="1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289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0"/>
            <a:ext cx="8640960" cy="846138"/>
          </a:xfrm>
        </p:spPr>
        <p:txBody>
          <a:bodyPr/>
          <a:lstStyle/>
          <a:p>
            <a:r>
              <a:rPr lang="en-US" sz="4200" dirty="0">
                <a:solidFill>
                  <a:schemeClr val="accent1"/>
                </a:solidFill>
              </a:rPr>
              <a:t>Python Ecosystem for Data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pyfinance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/why-python-is-best-choice-for-financial-data-modeling-in-2019-c0d0d1858c45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D46150-4286-0841-8417-BA1580E85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175" y="885931"/>
            <a:ext cx="9307650" cy="571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238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12544</TotalTime>
  <Words>2410</Words>
  <Application>Microsoft Macintosh PowerPoint</Application>
  <PresentationFormat>Widescreen</PresentationFormat>
  <Paragraphs>335</Paragraphs>
  <Slides>70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4" baseType="lpstr">
      <vt:lpstr>Arial</vt:lpstr>
      <vt:lpstr>Calibri</vt:lpstr>
      <vt:lpstr>Courier</vt:lpstr>
      <vt:lpstr>Office Theme</vt:lpstr>
      <vt:lpstr>Python Programming and  Data Science</vt:lpstr>
      <vt:lpstr>Syllabus</vt:lpstr>
      <vt:lpstr>Syllabus</vt:lpstr>
      <vt:lpstr>Python Programming  and  Data Science</vt:lpstr>
      <vt:lpstr>Outline</vt:lpstr>
      <vt:lpstr>Python Programming</vt:lpstr>
      <vt:lpstr>Top Programming Languages</vt:lpstr>
      <vt:lpstr>Python is an  interpreted,  object-oriented,  high-level  programming language  with  dynamic semantics.</vt:lpstr>
      <vt:lpstr>Python Ecosystem for Data Science</vt:lpstr>
      <vt:lpstr>Python Ecosystem for Data Science</vt:lpstr>
      <vt:lpstr>The Quant Finance PyData Stack</vt:lpstr>
      <vt:lpstr>Numpy</vt:lpstr>
      <vt:lpstr>Python matplotlib</vt:lpstr>
      <vt:lpstr>Python Pandas</vt:lpstr>
      <vt:lpstr>W3Schools Python</vt:lpstr>
      <vt:lpstr>W3Schools Python: Try Python</vt:lpstr>
      <vt:lpstr>LearnPython.org</vt:lpstr>
      <vt:lpstr>Google’s Python Class</vt:lpstr>
      <vt:lpstr>Google Colab</vt:lpstr>
      <vt:lpstr>Connect Google Colab in Google Drive</vt:lpstr>
      <vt:lpstr>Google Colab</vt:lpstr>
      <vt:lpstr>Google Colab</vt:lpstr>
      <vt:lpstr>Connect Colaboratory to Google Drive</vt:lpstr>
      <vt:lpstr>Google Colab</vt:lpstr>
      <vt:lpstr>Google Colab</vt:lpstr>
      <vt:lpstr>Google Colab</vt:lpstr>
      <vt:lpstr>Run Jupyter Notebook  Python3 GPU Google Colab</vt:lpstr>
      <vt:lpstr>Google Colab Python Hello World print('Hello World')</vt:lpstr>
      <vt:lpstr>PowerPoint Presentation</vt:lpstr>
      <vt:lpstr>Anaconda The Most Popular Python  Data Science Platform</vt:lpstr>
      <vt:lpstr>Download Anaconda</vt:lpstr>
      <vt:lpstr>Python HelloWorld</vt:lpstr>
      <vt:lpstr>Anaconda-Navigator</vt:lpstr>
      <vt:lpstr>Anaconda Navigator</vt:lpstr>
      <vt:lpstr>Jupyter Notebook</vt:lpstr>
      <vt:lpstr>Jupyter Notebook New Python 3</vt:lpstr>
      <vt:lpstr>print("hello, world")</vt:lpstr>
      <vt:lpstr>PowerPoint Presentation</vt:lpstr>
      <vt:lpstr>Python Fiddle</vt:lpstr>
      <vt:lpstr>Text input and output</vt:lpstr>
      <vt:lpstr>Python in Google Colab</vt:lpstr>
      <vt:lpstr>Text input and output</vt:lpstr>
      <vt:lpstr>Data Science</vt:lpstr>
      <vt:lpstr>AI, Big Data, Cloud Computing Evolution of Decision Support, Business Intelligence, and Analytics</vt:lpstr>
      <vt:lpstr>The Development of Big Data Analytics</vt:lpstr>
      <vt:lpstr>Data Analyst</vt:lpstr>
      <vt:lpstr>Data Scientist</vt:lpstr>
      <vt:lpstr>Data Science and  Business Intelligence</vt:lpstr>
      <vt:lpstr>Data Science and  Business Intelligence</vt:lpstr>
      <vt:lpstr>Data Science and  Business Intelligence</vt:lpstr>
      <vt:lpstr>Profile of a Data Scientist</vt:lpstr>
      <vt:lpstr>Data Scientist Profile</vt:lpstr>
      <vt:lpstr>Big Data Analytics Lifecycle</vt:lpstr>
      <vt:lpstr>Key Roles for a  Successful Analytics Project</vt:lpstr>
      <vt:lpstr>Overview of Data Analytics Lifecycle</vt:lpstr>
      <vt:lpstr>Overview of Data Analytics Lifecycle</vt:lpstr>
      <vt:lpstr>Key Outputs from a  Successful Analytics Project</vt:lpstr>
      <vt:lpstr>Example of Analytics Applications in a Retail Value Chain</vt:lpstr>
      <vt:lpstr>Analytics Ecosystem</vt:lpstr>
      <vt:lpstr>Job Titles of Analytics</vt:lpstr>
      <vt:lpstr>Three Types of Analytics </vt:lpstr>
      <vt:lpstr>A Data to Knowledge Continuum</vt:lpstr>
      <vt:lpstr>A Simple Taxonomy of Data</vt:lpstr>
      <vt:lpstr>Data Preprocessing Steps</vt:lpstr>
      <vt:lpstr>An Analytics Approach to Predicting Student Attrition</vt:lpstr>
      <vt:lpstr>A Graphical Depiction of the  Class Imbalance Problem</vt:lpstr>
      <vt:lpstr>Relationship between Statistics and Descriptive Analytics</vt:lpstr>
      <vt:lpstr>Understanding the Specifics about  Box-and-Whiskers Plots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Python for Accounting Applications</dc:title>
  <dc:subject/>
  <dc:creator>Min-Yuh Day</dc:creator>
  <cp:keywords>Python, Accounting, Applications, PAA</cp:keywords>
  <dc:description>Python for Accounting Applications</dc:description>
  <cp:lastModifiedBy>MY DAY</cp:lastModifiedBy>
  <cp:revision>740</cp:revision>
  <cp:lastPrinted>2020-12-23T14:44:17Z</cp:lastPrinted>
  <dcterms:created xsi:type="dcterms:W3CDTF">2019-09-12T03:09:52Z</dcterms:created>
  <dcterms:modified xsi:type="dcterms:W3CDTF">2023-10-11T09:43:40Z</dcterms:modified>
  <cp:category/>
</cp:coreProperties>
</file>