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8"/>
  </p:notesMasterIdLst>
  <p:sldIdLst>
    <p:sldId id="3462" r:id="rId2"/>
    <p:sldId id="3780" r:id="rId3"/>
    <p:sldId id="3784" r:id="rId4"/>
    <p:sldId id="4651" r:id="rId5"/>
    <p:sldId id="3720" r:id="rId6"/>
    <p:sldId id="4876" r:id="rId7"/>
    <p:sldId id="4842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4841" r:id="rId16"/>
    <p:sldId id="4923" r:id="rId17"/>
    <p:sldId id="4843" r:id="rId18"/>
    <p:sldId id="4844" r:id="rId19"/>
    <p:sldId id="4845" r:id="rId20"/>
    <p:sldId id="936" r:id="rId21"/>
    <p:sldId id="2612" r:id="rId22"/>
    <p:sldId id="2627" r:id="rId23"/>
    <p:sldId id="2628" r:id="rId24"/>
    <p:sldId id="2629" r:id="rId25"/>
    <p:sldId id="2630" r:id="rId26"/>
    <p:sldId id="2631" r:id="rId27"/>
    <p:sldId id="2632" r:id="rId28"/>
    <p:sldId id="2633" r:id="rId29"/>
    <p:sldId id="2649" r:id="rId30"/>
    <p:sldId id="3256" r:id="rId31"/>
    <p:sldId id="2396" r:id="rId32"/>
    <p:sldId id="2420" r:id="rId33"/>
    <p:sldId id="4854" r:id="rId34"/>
    <p:sldId id="4870" r:id="rId35"/>
    <p:sldId id="4856" r:id="rId36"/>
    <p:sldId id="4855" r:id="rId37"/>
    <p:sldId id="4869" r:id="rId38"/>
    <p:sldId id="4858" r:id="rId39"/>
    <p:sldId id="4872" r:id="rId40"/>
    <p:sldId id="4873" r:id="rId41"/>
    <p:sldId id="4859" r:id="rId42"/>
    <p:sldId id="4860" r:id="rId43"/>
    <p:sldId id="4861" r:id="rId44"/>
    <p:sldId id="4857" r:id="rId45"/>
    <p:sldId id="4874" r:id="rId46"/>
    <p:sldId id="4868" r:id="rId47"/>
    <p:sldId id="4867" r:id="rId48"/>
    <p:sldId id="2404" r:id="rId49"/>
    <p:sldId id="4862" r:id="rId50"/>
    <p:sldId id="4863" r:id="rId51"/>
    <p:sldId id="4864" r:id="rId52"/>
    <p:sldId id="4898" r:id="rId53"/>
    <p:sldId id="4888" r:id="rId54"/>
    <p:sldId id="4890" r:id="rId55"/>
    <p:sldId id="4891" r:id="rId56"/>
    <p:sldId id="4877" r:id="rId57"/>
    <p:sldId id="4892" r:id="rId58"/>
    <p:sldId id="4899" r:id="rId59"/>
    <p:sldId id="4878" r:id="rId60"/>
    <p:sldId id="4880" r:id="rId61"/>
    <p:sldId id="4879" r:id="rId62"/>
    <p:sldId id="4889" r:id="rId63"/>
    <p:sldId id="4894" r:id="rId64"/>
    <p:sldId id="4895" r:id="rId65"/>
    <p:sldId id="4896" r:id="rId66"/>
    <p:sldId id="4897" r:id="rId67"/>
    <p:sldId id="4917" r:id="rId68"/>
    <p:sldId id="4920" r:id="rId69"/>
    <p:sldId id="4918" r:id="rId70"/>
    <p:sldId id="4911" r:id="rId71"/>
    <p:sldId id="4922" r:id="rId72"/>
    <p:sldId id="4921" r:id="rId73"/>
    <p:sldId id="4914" r:id="rId74"/>
    <p:sldId id="4900" r:id="rId75"/>
    <p:sldId id="4912" r:id="rId76"/>
    <p:sldId id="4915" r:id="rId77"/>
    <p:sldId id="4901" r:id="rId78"/>
    <p:sldId id="4902" r:id="rId79"/>
    <p:sldId id="4919" r:id="rId80"/>
    <p:sldId id="4903" r:id="rId81"/>
    <p:sldId id="4930" r:id="rId82"/>
    <p:sldId id="4931" r:id="rId83"/>
    <p:sldId id="4945" r:id="rId84"/>
    <p:sldId id="4924" r:id="rId85"/>
    <p:sldId id="4925" r:id="rId86"/>
    <p:sldId id="4926" r:id="rId87"/>
    <p:sldId id="4927" r:id="rId88"/>
    <p:sldId id="4928" r:id="rId89"/>
    <p:sldId id="4929" r:id="rId90"/>
    <p:sldId id="4939" r:id="rId91"/>
    <p:sldId id="4946" r:id="rId92"/>
    <p:sldId id="4932" r:id="rId93"/>
    <p:sldId id="4933" r:id="rId94"/>
    <p:sldId id="4934" r:id="rId95"/>
    <p:sldId id="4937" r:id="rId96"/>
    <p:sldId id="4936" r:id="rId97"/>
    <p:sldId id="4938" r:id="rId98"/>
    <p:sldId id="4944" r:id="rId99"/>
    <p:sldId id="4947" r:id="rId100"/>
    <p:sldId id="4940" r:id="rId101"/>
    <p:sldId id="4941" r:id="rId102"/>
    <p:sldId id="4942" r:id="rId103"/>
    <p:sldId id="4943" r:id="rId104"/>
    <p:sldId id="4935" r:id="rId105"/>
    <p:sldId id="4916" r:id="rId106"/>
    <p:sldId id="4822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D579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5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w3schools.com/pyth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classes.asp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python.org/en/Classes_and_Objects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and Modules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1121PAA06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2023-10-18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294788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7B264-FDC0-2209-F9B6-B9D96A3B766B}"/>
              </a:ext>
            </a:extLst>
          </p:cNvPr>
          <p:cNvSpPr txBox="1"/>
          <p:nvPr/>
        </p:nvSpPr>
        <p:spPr>
          <a:xfrm>
            <a:off x="680162" y="5072213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1327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1443841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Hello World\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nThis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is Python File Input Output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4388" y="5823581"/>
            <a:ext cx="10001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 This is Python File Input 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0729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91440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filename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'''def greeting(name):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print("Hello, " + name)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'''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8067" y="5434058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9465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9683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440560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BB7C-009A-4A86-76D6-75B4A75C1A33}"/>
              </a:ext>
            </a:extLst>
          </p:cNvPr>
          <p:cNvSpPr txBox="1"/>
          <p:nvPr/>
        </p:nvSpPr>
        <p:spPr>
          <a:xfrm>
            <a:off x="680162" y="51815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Hello, Alan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2018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dirty="0"/>
              <a:t>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main() function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World!"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__name__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"__main__"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main()</a:t>
            </a:r>
          </a:p>
          <a:p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842668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7E3D07-F8DD-3356-0373-3309467E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</a:t>
            </a:r>
          </a:p>
          <a:p>
            <a:pPr lvl="1" indent="-411480"/>
            <a:r>
              <a:rPr lang="en-US" sz="3600" b="1" dirty="0" err="1"/>
              <a:t>mymodule.py</a:t>
            </a:r>
            <a:endParaRPr lang="en-US" sz="3600" b="1" dirty="0"/>
          </a:p>
          <a:p>
            <a:pPr lvl="1" indent="-411480"/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59224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20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29EEA-F66F-0B1D-BAB6-8AD3B08BC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46" y="1016870"/>
            <a:ext cx="9626107" cy="55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0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/>
              <a:t>4 2023/10/04 Data Structures</a:t>
            </a:r>
          </a:p>
          <a:p>
            <a:pPr marL="0" indent="0">
              <a:buNone/>
            </a:pPr>
            <a:r>
              <a:rPr lang="en-US" sz="2800" dirty="0"/>
              <a:t>5 2023/10/11 Control Logic and Loops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6 2023/10/18 Functions and Modules </a:t>
            </a:r>
          </a:p>
          <a:p>
            <a:pPr marL="0" indent="0">
              <a:buNone/>
            </a:pPr>
            <a:r>
              <a:rPr lang="en-US" sz="2800" dirty="0"/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41513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</a:t>
            </a:r>
          </a:p>
          <a:p>
            <a:pPr lvl="1" indent="-411480"/>
            <a:r>
              <a:rPr lang="en-US" sz="3600" b="1" dirty="0" err="1"/>
              <a:t>mymodule.py</a:t>
            </a:r>
            <a:endParaRPr lang="en-US" sz="3600" b="1" dirty="0"/>
          </a:p>
          <a:p>
            <a:pPr lvl="1" indent="-411480"/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020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3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Lists </a:t>
            </a:r>
            <a:endParaRPr lang="en-US" sz="3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expenses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72.50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80.75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50.00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90.25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(expenses)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"Total expenses:"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86CB8-60D1-209A-3D95-925A75534744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E4F7-61A6-E939-7876-47FEBE09A227}"/>
              </a:ext>
            </a:extLst>
          </p:cNvPr>
          <p:cNvSpPr txBox="1"/>
          <p:nvPr/>
        </p:nvSpPr>
        <p:spPr>
          <a:xfrm>
            <a:off x="534389" y="3982162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Total expenses: 293.5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3383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Tuples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((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"Inventory"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accounts: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53712-5A96-D97D-362A-BD002D0C4F55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5A14-B186-F238-F5FC-D76848BC2121}"/>
              </a:ext>
            </a:extLst>
          </p:cNvPr>
          <p:cNvSpPr txBox="1"/>
          <p:nvPr/>
        </p:nvSpPr>
        <p:spPr>
          <a:xfrm>
            <a:off x="534389" y="3982162"/>
            <a:ext cx="1029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Account number: 1001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Account number: 1002 Account name: Inventory Account number: 1003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1040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Sets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1004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1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"is not in use."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3DCA3-97E3-9673-B1D1-F03D8362581D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5862F-CE05-8410-2AD5-E7A9B8BE49D6}"/>
              </a:ext>
            </a:extLst>
          </p:cNvPr>
          <p:cNvSpPr txBox="1"/>
          <p:nvPr/>
        </p:nvSpPr>
        <p:spPr>
          <a:xfrm>
            <a:off x="534389" y="3860391"/>
            <a:ext cx="8671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 1004 is not in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81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Dictionaries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"1002"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"2001"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Payable"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750.00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"Liability"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}}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accounts.items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balance:"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type:"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7F5BB-0054-E194-446A-BC8BEF766493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07425-9382-482F-D088-52D7AE6B5DD6}"/>
              </a:ext>
            </a:extLst>
          </p:cNvPr>
          <p:cNvSpPr txBox="1"/>
          <p:nvPr/>
        </p:nvSpPr>
        <p:spPr>
          <a:xfrm>
            <a:off x="1029191" y="4721662"/>
            <a:ext cx="609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1001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500.0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1002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1000.0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F07EA-FAC4-9CEE-DA1D-E58B86536E8B}"/>
              </a:ext>
            </a:extLst>
          </p:cNvPr>
          <p:cNvSpPr txBox="1"/>
          <p:nvPr/>
        </p:nvSpPr>
        <p:spPr>
          <a:xfrm>
            <a:off x="5525234" y="4851331"/>
            <a:ext cx="6231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2001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Payable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750.0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Liability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632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051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7500" lnSpcReduction="20000"/>
          </a:bodyPr>
          <a:lstStyle/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if else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if </a:t>
            </a:r>
            <a:r>
              <a:rPr lang="en-US" sz="4000" b="1" dirty="0" err="1">
                <a:solidFill>
                  <a:srgbClr val="C00000"/>
                </a:solidFill>
              </a:rPr>
              <a:t>elif</a:t>
            </a:r>
            <a:r>
              <a:rPr lang="en-US" sz="4000" b="1" dirty="0">
                <a:solidFill>
                  <a:srgbClr val="C00000"/>
                </a:solidFill>
              </a:rPr>
              <a:t> else</a:t>
            </a:r>
          </a:p>
          <a:p>
            <a:pPr lvl="3" indent="-411480"/>
            <a:r>
              <a:rPr lang="en-US" sz="3600" b="1" dirty="0"/>
              <a:t>Booleans: True, False</a:t>
            </a:r>
          </a:p>
          <a:p>
            <a:pPr lvl="3" indent="-411480"/>
            <a:r>
              <a:rPr lang="en-US" sz="3600" b="1" dirty="0"/>
              <a:t>Operators: ==, !=, &gt;, &lt;, &gt;=, &lt;=, and, or, not</a:t>
            </a:r>
            <a:endParaRPr lang="en-US" sz="4000" b="1" dirty="0">
              <a:solidFill>
                <a:srgbClr val="C00000"/>
              </a:solidFill>
            </a:endParaRPr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for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for</a:t>
            </a:r>
            <a:endParaRPr lang="en-US" sz="4400" b="1" dirty="0"/>
          </a:p>
          <a:p>
            <a:pPr lvl="2" indent="-411480"/>
            <a:r>
              <a:rPr lang="en-US" sz="4400" b="1" dirty="0"/>
              <a:t>Python </a:t>
            </a:r>
            <a:r>
              <a:rPr lang="en-US" sz="4400" b="1" dirty="0">
                <a:solidFill>
                  <a:srgbClr val="C00000"/>
                </a:solidFill>
              </a:rPr>
              <a:t>while</a:t>
            </a:r>
            <a:r>
              <a:rPr lang="en-US" sz="4400" b="1" dirty="0"/>
              <a:t> Loops</a:t>
            </a:r>
          </a:p>
          <a:p>
            <a:pPr lvl="3" indent="-411480"/>
            <a:r>
              <a:rPr lang="en-US" sz="4000" b="1" dirty="0">
                <a:solidFill>
                  <a:srgbClr val="C00000"/>
                </a:solidFill>
              </a:rPr>
              <a:t>While</a:t>
            </a:r>
          </a:p>
          <a:p>
            <a:pPr lvl="4" indent="-411480"/>
            <a:r>
              <a:rPr lang="en-US" sz="3600" b="1" dirty="0"/>
              <a:t>break </a:t>
            </a:r>
          </a:p>
          <a:p>
            <a:pPr lvl="4" indent="-411480"/>
            <a:r>
              <a:rPr lang="en-US" sz="36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495526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7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1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32404"/>
              </p:ext>
            </p:extLst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3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71355"/>
              </p:ext>
            </p:extLst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936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91617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35353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551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1056352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554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51455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6825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4175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482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884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ED9A-D1FD-BF6E-ABC8-BD3043A8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266B-52DF-DC45-FF65-6A8C4352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block of code which only runs when it is called.</a:t>
            </a:r>
          </a:p>
          <a:p>
            <a:r>
              <a:rPr lang="en-US" dirty="0"/>
              <a:t>You can pass data, known as parameters, into a function.</a:t>
            </a:r>
          </a:p>
          <a:p>
            <a:r>
              <a:rPr lang="en-US" dirty="0"/>
              <a:t>A function can return data as a result.</a:t>
            </a:r>
          </a:p>
          <a:p>
            <a:r>
              <a:rPr lang="en-US" dirty="0"/>
              <a:t>Creating a Function</a:t>
            </a:r>
          </a:p>
          <a:p>
            <a:pPr lvl="1"/>
            <a:r>
              <a:rPr lang="en-US" sz="3200" dirty="0"/>
              <a:t>In Python a function is defined using the </a:t>
            </a:r>
            <a:r>
              <a:rPr lang="en-US" sz="3200" dirty="0">
                <a:solidFill>
                  <a:srgbClr val="C00000"/>
                </a:solidFill>
              </a:rPr>
              <a:t>def</a:t>
            </a:r>
            <a:r>
              <a:rPr lang="en-US" sz="3200" dirty="0"/>
              <a:t> keyword: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CDD6-F78F-0C73-AC39-E1943952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def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6125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079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31237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1904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1536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000" b="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+mn-cs"/>
              </a:rPr>
              <a:t>def </a:t>
            </a:r>
            <a:r>
              <a:rPr lang="en-US" sz="40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4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C00000"/>
                </a:solidFill>
              </a:rPr>
              <a:t> define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get future value </a:t>
            </a:r>
            <a:r>
              <a:rPr lang="en-US" dirty="0">
                <a:solidFill>
                  <a:srgbClr val="C00000"/>
                </a:solidFill>
              </a:rPr>
              <a:t>function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Classes/Objects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8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5864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101B-4A31-EFCA-38AB-92D7345A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E7F3-FF64-F7F0-5FC7-78AF8E08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is an object oriented programming language.</a:t>
            </a:r>
          </a:p>
          <a:p>
            <a:r>
              <a:rPr lang="en-US" dirty="0"/>
              <a:t>Almost everything in Python is an object, with its properties and methods.</a:t>
            </a:r>
          </a:p>
          <a:p>
            <a:r>
              <a:rPr lang="en-US" dirty="0"/>
              <a:t>A Class is like an object constructor, or a "blueprint" for creating objects.</a:t>
            </a:r>
          </a:p>
          <a:p>
            <a:r>
              <a:rPr lang="en-US" dirty="0"/>
              <a:t>Create a Class:</a:t>
            </a:r>
          </a:p>
          <a:p>
            <a:pPr lvl="1"/>
            <a:r>
              <a:rPr lang="en-US" dirty="0"/>
              <a:t>To create a class, use the keyword </a:t>
            </a:r>
            <a:r>
              <a:rPr lang="en-US" dirty="0">
                <a:solidFill>
                  <a:srgbClr val="C00000"/>
                </a:solidFill>
              </a:rPr>
              <a:t>class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FA0-2579-A3B1-D4CE-136E7B28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68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class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c1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(c1.x)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18147" y="6550660"/>
            <a:ext cx="3752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https://www.w3schools.com/python/python_classes.asp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2895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62712"/>
            <a:ext cx="9802307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E85AC-74FD-51E4-DCAB-E80CC5429A53}"/>
              </a:ext>
            </a:extLst>
          </p:cNvPr>
          <p:cNvSpPr txBox="1"/>
          <p:nvPr/>
        </p:nvSpPr>
        <p:spPr>
          <a:xfrm>
            <a:off x="10399280" y="5109577"/>
            <a:ext cx="1554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2921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950679"/>
            <a:ext cx="1122218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509043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337629" y="960453"/>
            <a:ext cx="1141894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3C09A-E231-52EA-A050-3A558E86AB23}"/>
              </a:ext>
            </a:extLst>
          </p:cNvPr>
          <p:cNvSpPr txBox="1"/>
          <p:nvPr/>
        </p:nvSpPr>
        <p:spPr>
          <a:xfrm>
            <a:off x="6838122" y="4857985"/>
            <a:ext cx="491844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my name is 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0837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</a:t>
            </a:r>
            <a:r>
              <a:rPr lang="en-US" dirty="0" err="1">
                <a:solidFill>
                  <a:srgbClr val="C00000"/>
                </a:solidFill>
              </a:rPr>
              <a:t>Obects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877847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3120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041460"/>
            <a:ext cx="5135519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"Fer"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"convertible"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"Jump"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"van"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(car1.name)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(car2.name)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83549" y="6550660"/>
            <a:ext cx="3621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https://www.learnpython.org/en/Classes_and_Objects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080B-E141-DEAD-248C-AC090553C869}"/>
              </a:ext>
            </a:extLst>
          </p:cNvPr>
          <p:cNvSpPr txBox="1"/>
          <p:nvPr/>
        </p:nvSpPr>
        <p:spPr>
          <a:xfrm>
            <a:off x="6096000" y="5197682"/>
            <a:ext cx="58609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is a red convertible worth $60000.00.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 is a blue van worth $10000.00.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14410-E218-0E24-5110-5C8F61432A70}"/>
              </a:ext>
            </a:extLst>
          </p:cNvPr>
          <p:cNvSpPr txBox="1"/>
          <p:nvPr/>
        </p:nvSpPr>
        <p:spPr>
          <a:xfrm>
            <a:off x="5724940" y="1035899"/>
            <a:ext cx="623205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872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489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34A0-D868-F4B0-14E5-E67311D5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1E6B-5247-7FC5-57EC-23E7BFC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to be the same as a </a:t>
            </a:r>
            <a:r>
              <a:rPr lang="en-US" dirty="0">
                <a:solidFill>
                  <a:srgbClr val="C00000"/>
                </a:solidFill>
              </a:rPr>
              <a:t>code library</a:t>
            </a:r>
            <a:r>
              <a:rPr lang="en-US" dirty="0"/>
              <a:t>.</a:t>
            </a:r>
          </a:p>
          <a:p>
            <a:r>
              <a:rPr lang="en-US" dirty="0"/>
              <a:t>A file containing a set of functions you want to include in your application.</a:t>
            </a:r>
          </a:p>
          <a:p>
            <a:r>
              <a:rPr lang="en-US" dirty="0"/>
              <a:t>Create a Module</a:t>
            </a:r>
          </a:p>
          <a:p>
            <a:pPr lvl="1"/>
            <a:r>
              <a:rPr lang="en-US" dirty="0"/>
              <a:t>To create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just save the code you want in a </a:t>
            </a:r>
            <a:r>
              <a:rPr lang="en-US" dirty="0">
                <a:solidFill>
                  <a:srgbClr val="C00000"/>
                </a:solidFill>
              </a:rPr>
              <a:t>file</a:t>
            </a:r>
            <a:r>
              <a:rPr lang="en-US" dirty="0"/>
              <a:t> with the file extension 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 err="1">
                <a:solidFill>
                  <a:srgbClr val="C00000"/>
                </a:solidFill>
              </a:rPr>
              <a:t>py</a:t>
            </a:r>
            <a:r>
              <a:rPr lang="en-US" dirty="0"/>
              <a:t>:</a:t>
            </a:r>
          </a:p>
          <a:p>
            <a:r>
              <a:rPr lang="en-US" dirty="0"/>
              <a:t>Use a Module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import</a:t>
            </a:r>
            <a:r>
              <a:rPr lang="en-US" dirty="0"/>
              <a:t>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B4382-0666-37F7-ADFD-82F25CA7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14620</TotalTime>
  <Words>4765</Words>
  <Application>Microsoft Macintosh PowerPoint</Application>
  <PresentationFormat>Widescreen</PresentationFormat>
  <Paragraphs>799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Arial</vt:lpstr>
      <vt:lpstr>Calibri</vt:lpstr>
      <vt:lpstr>Courier New</vt:lpstr>
      <vt:lpstr>Verdana</vt:lpstr>
      <vt:lpstr>Office Theme</vt:lpstr>
      <vt:lpstr>Functions and Modules </vt:lpstr>
      <vt:lpstr>Syllabus</vt:lpstr>
      <vt:lpstr>Syllabus</vt:lpstr>
      <vt:lpstr>Python  Functions  and  Modules 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for Accounting Applications</vt:lpstr>
      <vt:lpstr>Python for Accounting Applications</vt:lpstr>
      <vt:lpstr>Python for Accounting Applications</vt:lpstr>
      <vt:lpstr>Python for Accounting Applications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Python  Functions  and  Modules </vt:lpstr>
      <vt:lpstr>Python  Functions </vt:lpstr>
      <vt:lpstr>Python Functions</vt:lpstr>
      <vt:lpstr>Python Function def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Function  def getfv() define get future value function</vt:lpstr>
      <vt:lpstr>Python Classes/Objects class MyClass:</vt:lpstr>
      <vt:lpstr>Python Classes/Objects</vt:lpstr>
      <vt:lpstr>Python Classes/Objects class MyClass:</vt:lpstr>
      <vt:lpstr>Python Classes/Objects</vt:lpstr>
      <vt:lpstr>Python Classes/Objects</vt:lpstr>
      <vt:lpstr>Python Classes/Objects</vt:lpstr>
      <vt:lpstr>Python Classes and Obects</vt:lpstr>
      <vt:lpstr>Python Classes and Objects</vt:lpstr>
      <vt:lpstr>Python  Modules </vt:lpstr>
      <vt:lpstr>Python Modules</vt:lpstr>
      <vt:lpstr>Python Modules</vt:lpstr>
      <vt:lpstr>Python File Input / Output</vt:lpstr>
      <vt:lpstr>Python File Input / Output</vt:lpstr>
      <vt:lpstr>Python Modules import mymodule</vt:lpstr>
      <vt:lpstr>Python main() function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857</cp:revision>
  <cp:lastPrinted>2020-12-23T14:44:17Z</cp:lastPrinted>
  <dcterms:created xsi:type="dcterms:W3CDTF">2019-09-12T03:09:52Z</dcterms:created>
  <dcterms:modified xsi:type="dcterms:W3CDTF">2023-10-18T05:53:41Z</dcterms:modified>
  <cp:category/>
</cp:coreProperties>
</file>