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3"/>
  </p:notesMasterIdLst>
  <p:sldIdLst>
    <p:sldId id="3462" r:id="rId2"/>
    <p:sldId id="3780" r:id="rId3"/>
    <p:sldId id="3784" r:id="rId4"/>
    <p:sldId id="4651" r:id="rId5"/>
    <p:sldId id="3720" r:id="rId6"/>
    <p:sldId id="4876" r:id="rId7"/>
    <p:sldId id="4842" r:id="rId8"/>
    <p:sldId id="2384" r:id="rId9"/>
    <p:sldId id="3257" r:id="rId10"/>
    <p:sldId id="3260" r:id="rId11"/>
    <p:sldId id="2452" r:id="rId12"/>
    <p:sldId id="2718" r:id="rId13"/>
    <p:sldId id="1781" r:id="rId14"/>
    <p:sldId id="2583" r:id="rId15"/>
    <p:sldId id="4841" r:id="rId16"/>
    <p:sldId id="4923" r:id="rId17"/>
    <p:sldId id="4948" r:id="rId18"/>
    <p:sldId id="4843" r:id="rId19"/>
    <p:sldId id="4844" r:id="rId20"/>
    <p:sldId id="4845" r:id="rId21"/>
    <p:sldId id="936" r:id="rId22"/>
    <p:sldId id="2612" r:id="rId23"/>
    <p:sldId id="2627" r:id="rId24"/>
    <p:sldId id="2628" r:id="rId25"/>
    <p:sldId id="2629" r:id="rId26"/>
    <p:sldId id="2630" r:id="rId27"/>
    <p:sldId id="2631" r:id="rId28"/>
    <p:sldId id="2632" r:id="rId29"/>
    <p:sldId id="2633" r:id="rId30"/>
    <p:sldId id="2649" r:id="rId31"/>
    <p:sldId id="3256" r:id="rId32"/>
    <p:sldId id="2396" r:id="rId33"/>
    <p:sldId id="2420" r:id="rId34"/>
    <p:sldId id="4854" r:id="rId35"/>
    <p:sldId id="4870" r:id="rId36"/>
    <p:sldId id="4856" r:id="rId37"/>
    <p:sldId id="4855" r:id="rId38"/>
    <p:sldId id="4869" r:id="rId39"/>
    <p:sldId id="4858" r:id="rId40"/>
    <p:sldId id="4872" r:id="rId41"/>
    <p:sldId id="4873" r:id="rId42"/>
    <p:sldId id="4859" r:id="rId43"/>
    <p:sldId id="4860" r:id="rId44"/>
    <p:sldId id="4861" r:id="rId45"/>
    <p:sldId id="4857" r:id="rId46"/>
    <p:sldId id="4874" r:id="rId47"/>
    <p:sldId id="4868" r:id="rId48"/>
    <p:sldId id="4867" r:id="rId49"/>
    <p:sldId id="2404" r:id="rId50"/>
    <p:sldId id="4862" r:id="rId51"/>
    <p:sldId id="4863" r:id="rId52"/>
    <p:sldId id="4864" r:id="rId53"/>
    <p:sldId id="4898" r:id="rId54"/>
    <p:sldId id="4888" r:id="rId55"/>
    <p:sldId id="4890" r:id="rId56"/>
    <p:sldId id="4891" r:id="rId57"/>
    <p:sldId id="4877" r:id="rId58"/>
    <p:sldId id="4892" r:id="rId59"/>
    <p:sldId id="4899" r:id="rId60"/>
    <p:sldId id="4878" r:id="rId61"/>
    <p:sldId id="4880" r:id="rId62"/>
    <p:sldId id="4879" r:id="rId63"/>
    <p:sldId id="4889" r:id="rId64"/>
    <p:sldId id="4894" r:id="rId65"/>
    <p:sldId id="4895" r:id="rId66"/>
    <p:sldId id="4896" r:id="rId67"/>
    <p:sldId id="4897" r:id="rId68"/>
    <p:sldId id="4917" r:id="rId69"/>
    <p:sldId id="4920" r:id="rId70"/>
    <p:sldId id="4918" r:id="rId71"/>
    <p:sldId id="4911" r:id="rId72"/>
    <p:sldId id="4922" r:id="rId73"/>
    <p:sldId id="4921" r:id="rId74"/>
    <p:sldId id="4914" r:id="rId75"/>
    <p:sldId id="4900" r:id="rId76"/>
    <p:sldId id="4912" r:id="rId77"/>
    <p:sldId id="4915" r:id="rId78"/>
    <p:sldId id="4901" r:id="rId79"/>
    <p:sldId id="4902" r:id="rId80"/>
    <p:sldId id="4919" r:id="rId81"/>
    <p:sldId id="4903" r:id="rId82"/>
    <p:sldId id="4930" r:id="rId83"/>
    <p:sldId id="4931" r:id="rId84"/>
    <p:sldId id="4945" r:id="rId85"/>
    <p:sldId id="4924" r:id="rId86"/>
    <p:sldId id="4925" r:id="rId87"/>
    <p:sldId id="4926" r:id="rId88"/>
    <p:sldId id="4927" r:id="rId89"/>
    <p:sldId id="4928" r:id="rId90"/>
    <p:sldId id="4929" r:id="rId91"/>
    <p:sldId id="4939" r:id="rId92"/>
    <p:sldId id="4946" r:id="rId93"/>
    <p:sldId id="4932" r:id="rId94"/>
    <p:sldId id="4933" r:id="rId95"/>
    <p:sldId id="4934" r:id="rId96"/>
    <p:sldId id="4937" r:id="rId97"/>
    <p:sldId id="4936" r:id="rId98"/>
    <p:sldId id="4938" r:id="rId99"/>
    <p:sldId id="4944" r:id="rId100"/>
    <p:sldId id="4947" r:id="rId101"/>
    <p:sldId id="4940" r:id="rId102"/>
    <p:sldId id="4941" r:id="rId103"/>
    <p:sldId id="4942" r:id="rId104"/>
    <p:sldId id="4943" r:id="rId105"/>
    <p:sldId id="4949" r:id="rId106"/>
    <p:sldId id="4950" r:id="rId107"/>
    <p:sldId id="4951" r:id="rId108"/>
    <p:sldId id="4994" r:id="rId109"/>
    <p:sldId id="4935" r:id="rId110"/>
    <p:sldId id="4995" r:id="rId111"/>
    <p:sldId id="4952" r:id="rId112"/>
    <p:sldId id="4966" r:id="rId113"/>
    <p:sldId id="4967" r:id="rId114"/>
    <p:sldId id="4968" r:id="rId115"/>
    <p:sldId id="4969" r:id="rId116"/>
    <p:sldId id="4970" r:id="rId117"/>
    <p:sldId id="4971" r:id="rId118"/>
    <p:sldId id="4972" r:id="rId119"/>
    <p:sldId id="4997" r:id="rId120"/>
    <p:sldId id="4998" r:id="rId121"/>
    <p:sldId id="4996" r:id="rId122"/>
    <p:sldId id="4973" r:id="rId123"/>
    <p:sldId id="4980" r:id="rId124"/>
    <p:sldId id="4974" r:id="rId125"/>
    <p:sldId id="4989" r:id="rId126"/>
    <p:sldId id="4981" r:id="rId127"/>
    <p:sldId id="4990" r:id="rId128"/>
    <p:sldId id="4991" r:id="rId129"/>
    <p:sldId id="4993" r:id="rId130"/>
    <p:sldId id="4916" r:id="rId131"/>
    <p:sldId id="4822" r:id="rId1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FD579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4"/>
    <p:restoredTop sz="90655"/>
  </p:normalViewPr>
  <p:slideViewPr>
    <p:cSldViewPr snapToGrid="0" snapToObjects="1">
      <p:cViewPr varScale="1">
        <p:scale>
          <a:sx n="90" d="100"/>
          <a:sy n="90" d="100"/>
        </p:scale>
        <p:origin x="24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w3schools.com/pyth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w3schools.com/pyth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classes.asp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python.org/en/Classes_and_Objects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Files and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Exception Handling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1121PAA07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2023-10-25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34A0-D868-F4B0-14E5-E67311D5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1E6B-5247-7FC5-57EC-23E7BFC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a </a:t>
            </a:r>
            <a:r>
              <a:rPr lang="en-US" dirty="0">
                <a:solidFill>
                  <a:srgbClr val="C00000"/>
                </a:solidFill>
              </a:rPr>
              <a:t>module</a:t>
            </a:r>
            <a:r>
              <a:rPr lang="en-US" dirty="0"/>
              <a:t> to be the same as a </a:t>
            </a:r>
            <a:r>
              <a:rPr lang="en-US" dirty="0">
                <a:solidFill>
                  <a:srgbClr val="C00000"/>
                </a:solidFill>
              </a:rPr>
              <a:t>code library</a:t>
            </a:r>
            <a:r>
              <a:rPr lang="en-US" dirty="0"/>
              <a:t>.</a:t>
            </a:r>
          </a:p>
          <a:p>
            <a:r>
              <a:rPr lang="en-US" dirty="0"/>
              <a:t>A file containing a set of functions you want to include in your application.</a:t>
            </a:r>
          </a:p>
          <a:p>
            <a:r>
              <a:rPr lang="en-US" dirty="0"/>
              <a:t>Create a Module</a:t>
            </a:r>
          </a:p>
          <a:p>
            <a:pPr lvl="1"/>
            <a:r>
              <a:rPr lang="en-US" dirty="0"/>
              <a:t>To create a </a:t>
            </a:r>
            <a:r>
              <a:rPr lang="en-US" dirty="0">
                <a:solidFill>
                  <a:srgbClr val="C00000"/>
                </a:solidFill>
              </a:rPr>
              <a:t>module</a:t>
            </a:r>
            <a:r>
              <a:rPr lang="en-US" dirty="0"/>
              <a:t> just save the code you want in a </a:t>
            </a:r>
            <a:r>
              <a:rPr lang="en-US" dirty="0">
                <a:solidFill>
                  <a:srgbClr val="C00000"/>
                </a:solidFill>
              </a:rPr>
              <a:t>file</a:t>
            </a:r>
            <a:r>
              <a:rPr lang="en-US" dirty="0"/>
              <a:t> with the file extension 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 err="1">
                <a:solidFill>
                  <a:srgbClr val="C00000"/>
                </a:solidFill>
              </a:rPr>
              <a:t>py</a:t>
            </a:r>
            <a:r>
              <a:rPr lang="en-US" dirty="0"/>
              <a:t>:</a:t>
            </a:r>
          </a:p>
          <a:p>
            <a:r>
              <a:rPr lang="en-US" dirty="0"/>
              <a:t>Use a Module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import</a:t>
            </a:r>
            <a:r>
              <a:rPr lang="en-US" dirty="0"/>
              <a:t>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B4382-0666-37F7-ADFD-82F25CA7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59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680162" y="3593766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mymodule.greeting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680163" y="1294788"/>
            <a:ext cx="1122218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mymodule.py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"Hello, 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name)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7B264-FDC0-2209-F9B6-B9D96A3B766B}"/>
              </a:ext>
            </a:extLst>
          </p:cNvPr>
          <p:cNvSpPr txBox="1"/>
          <p:nvPr/>
        </p:nvSpPr>
        <p:spPr>
          <a:xfrm>
            <a:off x="680162" y="5072213"/>
            <a:ext cx="10001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def greeting(name):</a:t>
            </a:r>
          </a:p>
          <a:p>
            <a:r>
              <a:rPr lang="en-US" sz="2400" dirty="0">
                <a:solidFill>
                  <a:srgbClr val="212121"/>
                </a:solidFill>
                <a:latin typeface="Courier New" panose="02070309020205020404" pitchFamily="49" charset="0"/>
              </a:rPr>
              <a:t>	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print("Hello, " + name)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1327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File Input /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534389" y="1443841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Hello World\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nThis</a:t>
            </a:r>
            <a:r>
              <a:rPr lang="en-US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is Python File Input Output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8E71-487B-A5A1-B66D-2B1667A56C78}"/>
              </a:ext>
            </a:extLst>
          </p:cNvPr>
          <p:cNvSpPr txBox="1"/>
          <p:nvPr/>
        </p:nvSpPr>
        <p:spPr>
          <a:xfrm>
            <a:off x="534388" y="5823581"/>
            <a:ext cx="10001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 This is Python File Input Output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0729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File Input /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534389" y="914401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filename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'''def greeting(name):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	print("Hello, " + name)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	'''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8E71-487B-A5A1-B66D-2B1667A56C78}"/>
              </a:ext>
            </a:extLst>
          </p:cNvPr>
          <p:cNvSpPr txBox="1"/>
          <p:nvPr/>
        </p:nvSpPr>
        <p:spPr>
          <a:xfrm>
            <a:off x="538067" y="5434058"/>
            <a:ext cx="10001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def greeting(name):</a:t>
            </a:r>
          </a:p>
          <a:p>
            <a:r>
              <a:rPr lang="en-US" sz="2400" dirty="0">
                <a:solidFill>
                  <a:srgbClr val="212121"/>
                </a:solidFill>
                <a:latin typeface="Courier New" panose="02070309020205020404" pitchFamily="49" charset="0"/>
              </a:rPr>
              <a:t>	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print("Hello, " + name)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9465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59683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680162" y="3593766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mymodule.greeting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680163" y="1440560"/>
            <a:ext cx="1122218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mymodule.py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"Hello, 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name)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6BB7C-009A-4A86-76D6-75B4A75C1A33}"/>
              </a:ext>
            </a:extLst>
          </p:cNvPr>
          <p:cNvSpPr txBox="1"/>
          <p:nvPr/>
        </p:nvSpPr>
        <p:spPr>
          <a:xfrm>
            <a:off x="680162" y="51815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Hello, Alan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2018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US" dirty="0"/>
              <a:t>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main() function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World!"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__name__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"__main__"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main()</a:t>
            </a:r>
          </a:p>
          <a:p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5874257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Files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Exception Handling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080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Files and Exception Handling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Files (File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pPr lvl="1" indent="-411480"/>
            <a:r>
              <a:rPr lang="en-US" sz="3800" b="1" dirty="0"/>
              <a:t>f = open("</a:t>
            </a:r>
            <a:r>
              <a:rPr lang="en-US" sz="3800" b="1" dirty="0" err="1"/>
              <a:t>myfile.txt</a:t>
            </a:r>
            <a:r>
              <a:rPr lang="en-US" sz="3800" b="1" dirty="0"/>
              <a:t>")</a:t>
            </a:r>
          </a:p>
          <a:p>
            <a:pPr indent="-411480"/>
            <a:r>
              <a:rPr lang="en-US" sz="4000" b="1" dirty="0"/>
              <a:t>Python Try Except (Exception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try: 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except: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else: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finally:</a:t>
            </a:r>
            <a:endParaRPr lang="en-US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161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CE60-12AF-D141-C44A-34B9C5BB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4678"/>
          </a:xfrm>
        </p:spPr>
        <p:txBody>
          <a:bodyPr>
            <a:normAutofit/>
          </a:bodyPr>
          <a:lstStyle/>
          <a:p>
            <a:r>
              <a:rPr lang="en-US" dirty="0"/>
              <a:t>File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14C6D-598E-5B5D-F461-2D119140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28726"/>
            <a:ext cx="11222181" cy="51245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key function for working with files in Python is the </a:t>
            </a:r>
            <a:r>
              <a:rPr lang="en-US" dirty="0">
                <a:solidFill>
                  <a:srgbClr val="C00000"/>
                </a:solidFill>
              </a:rPr>
              <a:t>open() </a:t>
            </a:r>
            <a:r>
              <a:rPr lang="en-US" dirty="0"/>
              <a:t>function.</a:t>
            </a:r>
          </a:p>
          <a:p>
            <a:r>
              <a:rPr lang="en-US" dirty="0"/>
              <a:t>The open() function takes two parameters; </a:t>
            </a:r>
            <a:r>
              <a:rPr lang="en-US" dirty="0">
                <a:solidFill>
                  <a:srgbClr val="C00000"/>
                </a:solidFill>
              </a:rPr>
              <a:t>filename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.</a:t>
            </a:r>
          </a:p>
          <a:p>
            <a:r>
              <a:rPr lang="en-US" dirty="0"/>
              <a:t>There are four different methods (modes) for opening a file: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"r" - Read </a:t>
            </a:r>
            <a:r>
              <a:rPr lang="en-US" dirty="0"/>
              <a:t>- Default value. Opens a file for reading, error if the file does not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"a" - Append </a:t>
            </a:r>
            <a:r>
              <a:rPr lang="en-US" dirty="0"/>
              <a:t>- Opens a file for appending, creates the file if it does not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"w" - Write </a:t>
            </a:r>
            <a:r>
              <a:rPr lang="en-US" dirty="0"/>
              <a:t>- Opens a file for writing, creates the file if it does not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"x" - Create </a:t>
            </a:r>
            <a:r>
              <a:rPr lang="en-US" dirty="0"/>
              <a:t>- Creates the specified file, returns an error if the file exists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7384E-EA11-A7D8-A75F-43DFDCDE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067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5313"/>
          </a:xfrm>
        </p:spPr>
        <p:txBody>
          <a:bodyPr>
            <a:normAutofit/>
          </a:bodyPr>
          <a:lstStyle/>
          <a:p>
            <a:r>
              <a:rPr lang="en-US" dirty="0"/>
              <a:t>Python Files (File Handling)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23029" y="1155461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"w"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f.close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f.close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6A9B6-1417-4239-E228-4795AC046736}"/>
              </a:ext>
            </a:extLst>
          </p:cNvPr>
          <p:cNvSpPr txBox="1"/>
          <p:nvPr/>
        </p:nvSpPr>
        <p:spPr>
          <a:xfrm>
            <a:off x="523029" y="56916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118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5313"/>
          </a:xfrm>
        </p:spPr>
        <p:txBody>
          <a:bodyPr>
            <a:normAutofit/>
          </a:bodyPr>
          <a:lstStyle/>
          <a:p>
            <a:r>
              <a:rPr lang="en-US" dirty="0"/>
              <a:t>Python Files (File Handling)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23029" y="1255477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 World'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6A9B6-1417-4239-E228-4795AC046736}"/>
              </a:ext>
            </a:extLst>
          </p:cNvPr>
          <p:cNvSpPr txBox="1"/>
          <p:nvPr/>
        </p:nvSpPr>
        <p:spPr>
          <a:xfrm>
            <a:off x="534389" y="54608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265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 World\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nPython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File IO'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81480-1815-D402-E53B-E6583402BA59}"/>
              </a:ext>
            </a:extLst>
          </p:cNvPr>
          <p:cNvSpPr txBox="1"/>
          <p:nvPr/>
        </p:nvSpPr>
        <p:spPr>
          <a:xfrm>
            <a:off x="534388" y="5338699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File 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5757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'a+'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'\n'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'New line'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E56B4-6C63-C7BB-DECC-D7025C506AD0}"/>
              </a:ext>
            </a:extLst>
          </p:cNvPr>
          <p:cNvSpPr txBox="1"/>
          <p:nvPr/>
        </p:nvSpPr>
        <p:spPr>
          <a:xfrm>
            <a:off x="534388" y="519150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File IO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New 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756291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!ls list files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B8064-F973-1A06-6764-6E893E670ABC}"/>
              </a:ext>
            </a:extLst>
          </p:cNvPr>
          <p:cNvSpPr txBox="1"/>
          <p:nvPr/>
        </p:nvSpPr>
        <p:spPr>
          <a:xfrm>
            <a:off x="534388" y="2829307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sample_data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D4119C-D71E-36A5-0EF2-9AF56103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385" y="2368678"/>
            <a:ext cx="5213184" cy="39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838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OS, IO, files, and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os.getcwd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1A454-CECB-C314-6F29-B087A731BAFA}"/>
              </a:ext>
            </a:extLst>
          </p:cNvPr>
          <p:cNvSpPr txBox="1"/>
          <p:nvPr/>
        </p:nvSpPr>
        <p:spPr>
          <a:xfrm>
            <a:off x="534388" y="3733226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/content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86420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9DDB2-2675-B96F-9747-1FB25C4AF3E1}"/>
              </a:ext>
            </a:extLst>
          </p:cNvPr>
          <p:cNvSpPr txBox="1"/>
          <p:nvPr/>
        </p:nvSpPr>
        <p:spPr>
          <a:xfrm>
            <a:off x="534388" y="2244208"/>
            <a:ext cx="6100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['.config', '</a:t>
            </a:r>
            <a:r>
              <a:rPr lang="en-US" sz="36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6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sample_data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']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B2580-5F4E-CD6F-9258-B32E975C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385" y="2368678"/>
            <a:ext cx="5213184" cy="39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6909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os.path.join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path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os.path.join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sample_data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(path)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(path)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92584-D4A1-30E9-846D-53C9E95839A1}"/>
              </a:ext>
            </a:extLst>
          </p:cNvPr>
          <p:cNvSpPr txBox="1"/>
          <p:nvPr/>
        </p:nvSpPr>
        <p:spPr>
          <a:xfrm>
            <a:off x="534388" y="3278539"/>
            <a:ext cx="83381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/content/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sample_data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README.md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anscombe.json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mnist_train_small.csv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mnist_test.csv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california_housing_train.csv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california_housing_test.csv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3CF18-AF4B-2F5E-4F12-419810D21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896" y="2922675"/>
            <a:ext cx="36576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991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google.colab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google.colab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files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io_file_myday.txt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f.write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'Google 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Colab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File Write Text some content 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Myday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time</a:t>
            </a:r>
          </a:p>
          <a:p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time.sleep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time sleep 1 second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files.download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io_file_myday.txt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'downloaded'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CD812-7808-E302-6730-758015CA6FC9}"/>
              </a:ext>
            </a:extLst>
          </p:cNvPr>
          <p:cNvSpPr txBox="1"/>
          <p:nvPr/>
        </p:nvSpPr>
        <p:spPr>
          <a:xfrm>
            <a:off x="534388" y="5730118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downloaded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324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google.colab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files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uploaded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files.upload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uploaded.keys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'User uploaded file "{name}" with length {length} 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bytes'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name=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length=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(uploaded[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6EFFF-FD42-AFD5-EC92-96AF6FF9295F}"/>
              </a:ext>
            </a:extLst>
          </p:cNvPr>
          <p:cNvSpPr txBox="1"/>
          <p:nvPr/>
        </p:nvSpPr>
        <p:spPr>
          <a:xfrm>
            <a:off x="534387" y="5368556"/>
            <a:ext cx="11222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User uploaded file "io_file_myday2.txt" with length 47 bytes</a:t>
            </a:r>
          </a:p>
        </p:txBody>
      </p:sp>
    </p:spTree>
    <p:extLst>
      <p:ext uri="{BB962C8B-B14F-4D97-AF65-F5344CB8AC3E}">
        <p14:creationId xmlns:p14="http://schemas.microsoft.com/office/powerpoint/2010/main" val="5320339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os.remove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os.path.exists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removed"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"The file does not exist"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09191-9385-0909-80B5-41DB42A61562}"/>
              </a:ext>
            </a:extLst>
          </p:cNvPr>
          <p:cNvSpPr txBox="1"/>
          <p:nvPr/>
        </p:nvSpPr>
        <p:spPr>
          <a:xfrm>
            <a:off x="678656" y="4993433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removed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784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79370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os.mkdir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80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os.rmdir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80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64223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os.mkdir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os.rmdir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8509658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6E63-6F7C-730B-12D1-40550706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35036-63A7-D586-8DE8-D8CA0389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try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test a block of code for errors.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except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handle the error.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else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execute code when there is no error.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finally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execute code, regardless of the result of the try- and except blocks.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FC9C-D812-AD01-22C7-407A86D9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8897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2222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Python Try Except (Exception Handling)</a:t>
            </a:r>
            <a:br>
              <a:rPr lang="en-US" sz="4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</a:b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1720840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try except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325382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try except finally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2CBD1-7F4E-D4C6-CB18-74A144690EB9}"/>
              </a:ext>
            </a:extLst>
          </p:cNvPr>
          <p:cNvSpPr txBox="1"/>
          <p:nvPr/>
        </p:nvSpPr>
        <p:spPr>
          <a:xfrm>
            <a:off x="534388" y="53607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168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try except else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"No exception"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A7E46-9417-0510-94EB-906D750B9B3C}"/>
              </a:ext>
            </a:extLst>
          </p:cNvPr>
          <p:cNvSpPr txBox="1"/>
          <p:nvPr/>
        </p:nvSpPr>
        <p:spPr>
          <a:xfrm>
            <a:off x="534388" y="522426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No exception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78792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"No exception"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76B8C-5A17-7C72-FF10-947E1BBFBB82}"/>
              </a:ext>
            </a:extLst>
          </p:cNvPr>
          <p:cNvSpPr txBox="1"/>
          <p:nvPr/>
        </p:nvSpPr>
        <p:spPr>
          <a:xfrm>
            <a:off x="534389" y="569266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No exception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856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045277"/>
            <a:ext cx="11222181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price = </a:t>
            </a:r>
            <a:r>
              <a:rPr lang="en-US" sz="20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"Enter the price of the stock (e.g. 10):"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shares = </a:t>
            </a:r>
            <a:r>
              <a:rPr lang="en-US" sz="20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"Enter the number of shares (e.g. 2):"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total = price * shares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Exception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error:"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(e))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"The total value of the shares is:"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total)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"Thank you."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F0C60-19DC-8517-8335-AE363A488C6B}"/>
              </a:ext>
            </a:extLst>
          </p:cNvPr>
          <p:cNvSpPr txBox="1"/>
          <p:nvPr/>
        </p:nvSpPr>
        <p:spPr>
          <a:xfrm>
            <a:off x="534389" y="5270655"/>
            <a:ext cx="8053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Enter the price of the stock (e.g. 10):10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Enter the number of shares (e.g. 2):2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The total value of the shares is: 20.0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Thank you.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79F375-48E7-62AD-BACE-E9444D7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580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write file"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"file saved"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file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085B6-CD70-D442-5E7E-25E9906E8270}"/>
              </a:ext>
            </a:extLst>
          </p:cNvPr>
          <p:cNvSpPr txBox="1"/>
          <p:nvPr/>
        </p:nvSpPr>
        <p:spPr>
          <a:xfrm>
            <a:off x="534389" y="4962655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Exception file Error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837813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file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write file"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"file saved"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file Error"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.close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D1B7E-B855-A4D9-123C-C0F670844237}"/>
              </a:ext>
            </a:extLst>
          </p:cNvPr>
          <p:cNvSpPr txBox="1"/>
          <p:nvPr/>
        </p:nvSpPr>
        <p:spPr>
          <a:xfrm>
            <a:off x="417965" y="5415666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Exception file Error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45764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file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2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'w’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write file"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"file saved"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file Error"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.close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01AFA-F020-C4FF-0816-C0547EB28E0E}"/>
              </a:ext>
            </a:extLst>
          </p:cNvPr>
          <p:cNvSpPr txBox="1"/>
          <p:nvPr/>
        </p:nvSpPr>
        <p:spPr>
          <a:xfrm>
            <a:off x="417965" y="5730118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file saved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18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7E3D07-F8DD-3356-0373-3309467E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Files (File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pPr lvl="1" indent="-411480"/>
            <a:r>
              <a:rPr lang="en-US" sz="3800" b="1" dirty="0"/>
              <a:t>f = open("</a:t>
            </a:r>
            <a:r>
              <a:rPr lang="en-US" sz="3800" b="1" dirty="0" err="1"/>
              <a:t>myfile.txt</a:t>
            </a:r>
            <a:r>
              <a:rPr lang="en-US" sz="3800" b="1" dirty="0"/>
              <a:t>")</a:t>
            </a:r>
          </a:p>
          <a:p>
            <a:pPr indent="-411480"/>
            <a:r>
              <a:rPr lang="en-US" sz="4000" b="1" dirty="0"/>
              <a:t>Python Try Except (Exception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try: 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except: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else: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finally:</a:t>
            </a:r>
            <a:endParaRPr lang="en-US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2243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857801"/>
            <a:ext cx="11518232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Wes McKinney (2022), "Python for Data Analysis: Data Wrangling with pandas, NumPy, and </a:t>
            </a:r>
            <a:r>
              <a:rPr lang="en-US" altLang="zh-TW" sz="1400" b="0" dirty="0" err="1"/>
              <a:t>Jupyter</a:t>
            </a:r>
            <a:r>
              <a:rPr lang="en-US" altLang="zh-TW" sz="1400" b="0" dirty="0"/>
              <a:t>", 3rd Edition, O'Reilly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 err="1"/>
              <a:t>Aurélien</a:t>
            </a:r>
            <a:r>
              <a:rPr lang="en-US" altLang="zh-TW" sz="1400" b="0" dirty="0"/>
              <a:t> </a:t>
            </a:r>
            <a:r>
              <a:rPr lang="en-US" altLang="zh-TW" sz="1400" b="0" dirty="0" err="1"/>
              <a:t>Géron</a:t>
            </a:r>
            <a:r>
              <a:rPr lang="en-US" altLang="zh-TW" sz="1400" b="0" dirty="0"/>
              <a:t> (2023), Hands-On Machine Learning with Scikit-Learn, </a:t>
            </a:r>
            <a:r>
              <a:rPr lang="en-US" altLang="zh-TW" sz="1400" b="0" dirty="0" err="1"/>
              <a:t>Keras</a:t>
            </a:r>
            <a:r>
              <a:rPr lang="en-US" altLang="zh-TW" sz="14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Steven </a:t>
            </a:r>
            <a:r>
              <a:rPr lang="en-US" sz="1400" b="0" dirty="0" err="1"/>
              <a:t>D'Ascoli</a:t>
            </a:r>
            <a:r>
              <a:rPr lang="en-US" sz="14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200"/>
              </a:spcAft>
            </a:pPr>
            <a:r>
              <a:rPr lang="en-US" altLang="zh-TW" sz="1400" b="0" dirty="0"/>
              <a:t>Varun Grover, Roger HL Chiang, Ting-Peng Liang, and </a:t>
            </a:r>
            <a:r>
              <a:rPr lang="en-US" altLang="zh-TW" sz="1400" b="0" dirty="0" err="1"/>
              <a:t>Dongsong</a:t>
            </a:r>
            <a:r>
              <a:rPr lang="en-US" altLang="zh-TW" sz="14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Junliang</a:t>
            </a:r>
            <a:r>
              <a:rPr lang="en-US" sz="1400" b="0" dirty="0"/>
              <a:t> Wang, </a:t>
            </a:r>
            <a:r>
              <a:rPr lang="en-US" sz="1400" b="0" dirty="0" err="1"/>
              <a:t>Chuqiao</a:t>
            </a:r>
            <a:r>
              <a:rPr lang="en-US" sz="1400" b="0" dirty="0"/>
              <a:t> Xu, </a:t>
            </a:r>
            <a:r>
              <a:rPr lang="en-US" sz="1400" b="0" dirty="0" err="1"/>
              <a:t>Jie</a:t>
            </a:r>
            <a:r>
              <a:rPr lang="en-US" sz="14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Ramesh Sharda, </a:t>
            </a:r>
            <a:r>
              <a:rPr lang="en-US" sz="1400" b="0" dirty="0" err="1"/>
              <a:t>Dursun</a:t>
            </a:r>
            <a:r>
              <a:rPr lang="en-US" sz="1400" b="0" dirty="0"/>
              <a:t> </a:t>
            </a:r>
            <a:r>
              <a:rPr lang="en-US" sz="1400" b="0" dirty="0" err="1"/>
              <a:t>Delen</a:t>
            </a:r>
            <a:r>
              <a:rPr lang="en-US" sz="1400" b="0" dirty="0"/>
              <a:t>, and Efraim Turban (2017),  Business Intelligence, Analytics, and Data Science: A Managerial Perspective, 4th Edition, Pearson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Programming, </a:t>
            </a:r>
            <a:r>
              <a:rPr lang="en-US" sz="1400" b="0" dirty="0">
                <a:hlinkClick r:id="rId2"/>
              </a:rPr>
              <a:t>https://pythonprogramming.net/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Python, </a:t>
            </a:r>
            <a:r>
              <a:rPr lang="en-US" sz="1400" b="0" dirty="0">
                <a:hlinkClick r:id="rId3"/>
              </a:rPr>
              <a:t>https://www.python.org/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 Language, </a:t>
            </a:r>
            <a:r>
              <a:rPr lang="en-US" sz="1400" b="0" dirty="0">
                <a:hlinkClick r:id="rId4"/>
              </a:rPr>
              <a:t>http://pythonprogramminglanguage.com/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Numpy</a:t>
            </a:r>
            <a:r>
              <a:rPr lang="en-US" sz="1400" b="0" dirty="0"/>
              <a:t>, </a:t>
            </a:r>
            <a:r>
              <a:rPr lang="en-US" sz="1400" b="0" dirty="0">
                <a:hlinkClick r:id="rId5"/>
              </a:rPr>
              <a:t>http://www.numpy.org/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Pandas, </a:t>
            </a:r>
            <a:r>
              <a:rPr lang="en-US" sz="1400" b="0" dirty="0">
                <a:hlinkClick r:id="rId6"/>
              </a:rPr>
              <a:t>http://pandas.pydata.org/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Skikit</a:t>
            </a:r>
            <a:r>
              <a:rPr lang="en-US" sz="1400" b="0" dirty="0"/>
              <a:t>-learn, </a:t>
            </a:r>
            <a:r>
              <a:rPr lang="en-US" sz="1400" b="0" dirty="0">
                <a:hlinkClick r:id="rId7"/>
              </a:rPr>
              <a:t>http://scikit-learn.org/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W3Schools Python, </a:t>
            </a:r>
            <a:r>
              <a:rPr lang="en-US" sz="1400" b="0" dirty="0">
                <a:hlinkClick r:id="rId8"/>
              </a:rPr>
              <a:t>https://www.w3schools.com/python/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Learn Python, </a:t>
            </a:r>
            <a:r>
              <a:rPr lang="en-US" sz="1400" b="0" dirty="0">
                <a:hlinkClick r:id="rId9"/>
              </a:rPr>
              <a:t>https://www.learnpython.org/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Google’s Python Class, </a:t>
            </a:r>
            <a:r>
              <a:rPr lang="en-US" sz="1400" b="0" dirty="0">
                <a:hlinkClick r:id="rId10"/>
              </a:rPr>
              <a:t>https://developers.google.com/edu/python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Min-Yuh Day (2023), Python 101, </a:t>
            </a:r>
            <a:r>
              <a:rPr lang="en-US" sz="1400" b="0" dirty="0">
                <a:hlinkClick r:id="rId11"/>
              </a:rPr>
              <a:t>https://tinyurl.com/aintpupython101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8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29EEA-F66F-0B1D-BAB6-8AD3B08BC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46" y="1016870"/>
            <a:ext cx="9626107" cy="55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0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70E25-368E-E36B-BDF8-5AD1B96B0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208" y="919760"/>
            <a:ext cx="9320541" cy="55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2023/09/13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2023/09/20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2023/09/27 Foundations of Python Programming</a:t>
            </a:r>
          </a:p>
          <a:p>
            <a:pPr marL="0" indent="0">
              <a:buNone/>
            </a:pPr>
            <a:r>
              <a:rPr lang="en-US" sz="2800" dirty="0"/>
              <a:t>4 2023/10/04 Data Structures</a:t>
            </a:r>
          </a:p>
          <a:p>
            <a:pPr marL="0" indent="0">
              <a:buNone/>
            </a:pPr>
            <a:r>
              <a:rPr lang="en-US" sz="2800" dirty="0"/>
              <a:t>5 2023/10/11 Control Logic and Loops</a:t>
            </a:r>
          </a:p>
          <a:p>
            <a:pPr marL="0" indent="0">
              <a:buNone/>
            </a:pPr>
            <a:r>
              <a:rPr lang="en-US" sz="2800" dirty="0"/>
              <a:t>6 2023/10/18 Functions and Modules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7 2023/10/25 Files and Exception Handling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2023/11/01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9   2023/11/08 Data Analytics and Visualization with Python</a:t>
            </a:r>
          </a:p>
          <a:p>
            <a:pPr marL="0" indent="0">
              <a:buNone/>
            </a:pPr>
            <a:r>
              <a:rPr lang="en-US" sz="2800" dirty="0"/>
              <a:t>10 2023/11/15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2023/11/22 Statistical Analysis with Python</a:t>
            </a:r>
          </a:p>
          <a:p>
            <a:pPr marL="0" indent="0">
              <a:buNone/>
            </a:pPr>
            <a:r>
              <a:rPr lang="en-US" sz="2800" dirty="0"/>
              <a:t>12 2023/11/29 Machine Learning with Python</a:t>
            </a:r>
          </a:p>
          <a:p>
            <a:pPr marL="0" indent="0">
              <a:buNone/>
            </a:pPr>
            <a:r>
              <a:rPr lang="en-US" sz="2800" dirty="0"/>
              <a:t>13 2023/12/06 Text Analytics with Python and </a:t>
            </a:r>
            <a:br>
              <a:rPr lang="en-US" sz="2800" dirty="0"/>
            </a:br>
            <a:r>
              <a:rPr lang="en-US" sz="2800" dirty="0"/>
              <a:t>                             Large Language Models (LLMs)</a:t>
            </a:r>
          </a:p>
          <a:p>
            <a:pPr marL="0" indent="0">
              <a:buNone/>
            </a:pPr>
            <a:r>
              <a:rPr lang="en-US" sz="2800" dirty="0"/>
              <a:t>14 2023/12/13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2023/12/20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2023/12/27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41513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Files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Exception Handling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Files (File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pPr lvl="1" indent="-411480"/>
            <a:r>
              <a:rPr lang="en-US" sz="3800" b="1" dirty="0"/>
              <a:t>f = open("</a:t>
            </a:r>
            <a:r>
              <a:rPr lang="en-US" sz="3800" b="1" dirty="0" err="1"/>
              <a:t>myfile.txt</a:t>
            </a:r>
            <a:r>
              <a:rPr lang="en-US" sz="3800" b="1" dirty="0"/>
              <a:t>")</a:t>
            </a:r>
          </a:p>
          <a:p>
            <a:pPr indent="-411480"/>
            <a:r>
              <a:rPr lang="en-US" sz="4000" b="1" dirty="0"/>
              <a:t>Python Try Except (Exception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try: 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except: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else: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finally:</a:t>
            </a:r>
            <a:endParaRPr lang="en-US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12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020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63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Lists </a:t>
            </a:r>
            <a:endParaRPr lang="en-US" sz="36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expenses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72.50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80.75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50.00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90.25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(expenses)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"Total expenses:"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F86CB8-60D1-209A-3D95-925A75534744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2E4F7-61A6-E939-7876-47FEBE09A227}"/>
              </a:ext>
            </a:extLst>
          </p:cNvPr>
          <p:cNvSpPr txBox="1"/>
          <p:nvPr/>
        </p:nvSpPr>
        <p:spPr>
          <a:xfrm>
            <a:off x="534389" y="3982162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Total expenses: 293.5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33833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Tuples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((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"Inventory"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accounts: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53712-5A96-D97D-362A-BD002D0C4F55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5A14-B186-F238-F5FC-D76848BC2121}"/>
              </a:ext>
            </a:extLst>
          </p:cNvPr>
          <p:cNvSpPr txBox="1"/>
          <p:nvPr/>
        </p:nvSpPr>
        <p:spPr>
          <a:xfrm>
            <a:off x="534389" y="3982162"/>
            <a:ext cx="10294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Account number: 1001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Account number: 1002 Account name: Inventory Account number: 1003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1040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Sets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1004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1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"is not in use."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3DCA3-97E3-9673-B1D1-F03D8362581D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5862F-CE05-8410-2AD5-E7A9B8BE49D6}"/>
              </a:ext>
            </a:extLst>
          </p:cNvPr>
          <p:cNvSpPr txBox="1"/>
          <p:nvPr/>
        </p:nvSpPr>
        <p:spPr>
          <a:xfrm>
            <a:off x="534389" y="3860391"/>
            <a:ext cx="8671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 1004 is not in use.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9813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Dictionaries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"1002"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"2001"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Payable"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750.00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"Liability"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}}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accounts.items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balance:"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type:"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7F5BB-0054-E194-446A-BC8BEF766493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07425-9382-482F-D088-52D7AE6B5DD6}"/>
              </a:ext>
            </a:extLst>
          </p:cNvPr>
          <p:cNvSpPr txBox="1"/>
          <p:nvPr/>
        </p:nvSpPr>
        <p:spPr>
          <a:xfrm>
            <a:off x="1029191" y="4721662"/>
            <a:ext cx="60985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1001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500.0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1002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1000.0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F07EA-FAC4-9CEE-DA1D-E58B86536E8B}"/>
              </a:ext>
            </a:extLst>
          </p:cNvPr>
          <p:cNvSpPr txBox="1"/>
          <p:nvPr/>
        </p:nvSpPr>
        <p:spPr>
          <a:xfrm>
            <a:off x="5525234" y="4851331"/>
            <a:ext cx="6231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2001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Payable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750.0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Liability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632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051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Control Logic and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322380"/>
          </a:xfrm>
        </p:spPr>
        <p:txBody>
          <a:bodyPr>
            <a:normAutofit fontScale="77500" lnSpcReduction="20000"/>
          </a:bodyPr>
          <a:lstStyle/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if else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if </a:t>
            </a:r>
            <a:r>
              <a:rPr lang="en-US" sz="4000" b="1" dirty="0" err="1">
                <a:solidFill>
                  <a:srgbClr val="C00000"/>
                </a:solidFill>
              </a:rPr>
              <a:t>elif</a:t>
            </a:r>
            <a:r>
              <a:rPr lang="en-US" sz="4000" b="1" dirty="0">
                <a:solidFill>
                  <a:srgbClr val="C00000"/>
                </a:solidFill>
              </a:rPr>
              <a:t> else</a:t>
            </a:r>
          </a:p>
          <a:p>
            <a:pPr lvl="3" indent="-411480"/>
            <a:r>
              <a:rPr lang="en-US" sz="3600" b="1" dirty="0"/>
              <a:t>Booleans: True, False</a:t>
            </a:r>
          </a:p>
          <a:p>
            <a:pPr lvl="3" indent="-411480"/>
            <a:r>
              <a:rPr lang="en-US" sz="3600" b="1" dirty="0"/>
              <a:t>Operators: ==, !=, &gt;, &lt;, &gt;=, &lt;=, and, or, not</a:t>
            </a:r>
            <a:endParaRPr lang="en-US" sz="4000" b="1" dirty="0">
              <a:solidFill>
                <a:srgbClr val="C00000"/>
              </a:solidFill>
            </a:endParaRPr>
          </a:p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for</a:t>
            </a:r>
            <a:r>
              <a:rPr lang="en-US" sz="4400" b="1" dirty="0"/>
              <a:t> Loops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for</a:t>
            </a:r>
            <a:endParaRPr lang="en-US" sz="4400" b="1" dirty="0"/>
          </a:p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while</a:t>
            </a:r>
            <a:r>
              <a:rPr lang="en-US" sz="4400" b="1" dirty="0"/>
              <a:t> Loops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While</a:t>
            </a:r>
          </a:p>
          <a:p>
            <a:pPr lvl="4" indent="-411480"/>
            <a:r>
              <a:rPr lang="en-US" sz="3600" b="1" dirty="0"/>
              <a:t>break </a:t>
            </a:r>
          </a:p>
          <a:p>
            <a:pPr lvl="4" indent="-411480"/>
            <a:r>
              <a:rPr lang="en-US" sz="36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4955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7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if...else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27018"/>
            <a:ext cx="11222181" cy="5155554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if...else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3" indent="-411480"/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805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B6-A7D3-B76A-DE78-41612A1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Conditions and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11B-0633-B567-35BF-616336BA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supports the usual </a:t>
            </a:r>
            <a:r>
              <a:rPr lang="en-US" dirty="0">
                <a:solidFill>
                  <a:srgbClr val="C00000"/>
                </a:solidFill>
              </a:rPr>
              <a:t>logical conditions </a:t>
            </a:r>
            <a:r>
              <a:rPr lang="en-US" dirty="0"/>
              <a:t>from mathematics:</a:t>
            </a:r>
          </a:p>
          <a:p>
            <a:pPr lvl="1"/>
            <a:r>
              <a:rPr lang="en-US" sz="3200" dirty="0"/>
              <a:t>Equals: a </a:t>
            </a:r>
            <a:r>
              <a:rPr lang="en-US" sz="3200" dirty="0">
                <a:solidFill>
                  <a:srgbClr val="C00000"/>
                </a:solidFill>
              </a:rPr>
              <a:t>==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Not Equals: a </a:t>
            </a:r>
            <a:r>
              <a:rPr lang="en-US" sz="3200" dirty="0">
                <a:solidFill>
                  <a:srgbClr val="C00000"/>
                </a:solidFill>
              </a:rPr>
              <a:t>!=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than: a </a:t>
            </a:r>
            <a:r>
              <a:rPr lang="en-US" sz="3200" dirty="0">
                <a:solidFill>
                  <a:srgbClr val="C00000"/>
                </a:solidFill>
              </a:rPr>
              <a:t>&lt;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 or equal to: a </a:t>
            </a:r>
            <a:r>
              <a:rPr lang="en-US" sz="3200" dirty="0">
                <a:solidFill>
                  <a:srgbClr val="C00000"/>
                </a:solidFill>
              </a:rPr>
              <a:t>&lt;=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than: a </a:t>
            </a:r>
            <a:r>
              <a:rPr lang="en-US" sz="3200" dirty="0">
                <a:solidFill>
                  <a:srgbClr val="C00000"/>
                </a:solidFill>
              </a:rPr>
              <a:t>&gt;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 or equal to: a </a:t>
            </a:r>
            <a:r>
              <a:rPr lang="en-US" sz="3200" dirty="0">
                <a:solidFill>
                  <a:srgbClr val="C00000"/>
                </a:solidFill>
              </a:rPr>
              <a:t>&gt;=</a:t>
            </a:r>
            <a:r>
              <a:rPr lang="en-US" sz="3200" dirty="0"/>
              <a:t>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7FFE-6B5C-B774-81D8-E389B854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1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Comparison Operators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F392C8-4148-21AF-A6A7-E04BCFC04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132404"/>
              </p:ext>
            </p:extLst>
          </p:nvPr>
        </p:nvGraphicFramePr>
        <p:xfrm>
          <a:off x="707531" y="1720724"/>
          <a:ext cx="10452266" cy="433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010">
                  <a:extLst>
                    <a:ext uri="{9D8B030D-6E8A-4147-A177-3AD203B41FA5}">
                      <a16:colId xmlns:a16="http://schemas.microsoft.com/office/drawing/2014/main" val="3034444930"/>
                    </a:ext>
                  </a:extLst>
                </a:gridCol>
                <a:gridCol w="4456622">
                  <a:extLst>
                    <a:ext uri="{9D8B030D-6E8A-4147-A177-3AD203B41FA5}">
                      <a16:colId xmlns:a16="http://schemas.microsoft.com/office/drawing/2014/main" val="801379384"/>
                    </a:ext>
                  </a:extLst>
                </a:gridCol>
                <a:gridCol w="4091634">
                  <a:extLst>
                    <a:ext uri="{9D8B030D-6E8A-4147-A177-3AD203B41FA5}">
                      <a16:colId xmlns:a16="http://schemas.microsoft.com/office/drawing/2014/main" val="2352127533"/>
                    </a:ext>
                  </a:extLst>
                </a:gridCol>
              </a:tblGrid>
              <a:tr h="332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Name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Example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093661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==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==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560714945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!=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Not 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!=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778774773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150892236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89879814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83554709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8618621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B8076-7D6D-3E3C-3A43-FDB762A7BE47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43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Logical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6E860-3975-3D3C-F3F7-1946EABE55D3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BE5A37D-D67A-EACD-8BF9-14B3D9649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71355"/>
              </p:ext>
            </p:extLst>
          </p:nvPr>
        </p:nvGraphicFramePr>
        <p:xfrm>
          <a:off x="748145" y="1460667"/>
          <a:ext cx="11008425" cy="483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51">
                  <a:extLst>
                    <a:ext uri="{9D8B030D-6E8A-4147-A177-3AD203B41FA5}">
                      <a16:colId xmlns:a16="http://schemas.microsoft.com/office/drawing/2014/main" val="464004786"/>
                    </a:ext>
                  </a:extLst>
                </a:gridCol>
                <a:gridCol w="4994927">
                  <a:extLst>
                    <a:ext uri="{9D8B030D-6E8A-4147-A177-3AD203B41FA5}">
                      <a16:colId xmlns:a16="http://schemas.microsoft.com/office/drawing/2014/main" val="118338084"/>
                    </a:ext>
                  </a:extLst>
                </a:gridCol>
                <a:gridCol w="4309347">
                  <a:extLst>
                    <a:ext uri="{9D8B030D-6E8A-4147-A177-3AD203B41FA5}">
                      <a16:colId xmlns:a16="http://schemas.microsoft.com/office/drawing/2014/main" val="3458559952"/>
                    </a:ext>
                  </a:extLst>
                </a:gridCol>
              </a:tblGrid>
              <a:tr h="61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Description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Example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920975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and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both statements are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</a:t>
                      </a:r>
                      <a:r>
                        <a:rPr lang="en-US" sz="3200" u="none" strike="noStrike" dirty="0">
                          <a:effectLst/>
                        </a:rPr>
                        <a:t>  x &lt; 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1303621667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one of the statements is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or</a:t>
                      </a:r>
                      <a:r>
                        <a:rPr lang="en-US" sz="3200" u="none" strike="noStrike" dirty="0">
                          <a:effectLst/>
                        </a:rPr>
                        <a:t> x &lt; 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4024127801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not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Reverse the result, returns False if the result is true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</a:t>
                      </a:r>
                      <a:r>
                        <a:rPr lang="en-US" sz="3200" u="none" strike="noStrike" dirty="0">
                          <a:effectLst/>
                        </a:rPr>
                        <a:t>(x &lt; 5 and x &lt; 10)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2074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936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</a:p>
          <a:p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6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6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6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916175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else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353532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95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551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  <a:r>
              <a:rPr lang="en-US" sz="2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else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(grade)</a:t>
            </a:r>
          </a:p>
        </p:txBody>
      </p:sp>
    </p:spTree>
    <p:extLst>
      <p:ext uri="{BB962C8B-B14F-4D97-AF65-F5344CB8AC3E}">
        <p14:creationId xmlns:p14="http://schemas.microsoft.com/office/powerpoint/2010/main" val="10563524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/>
              <a:t>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CAD93-D38F-952D-A2A5-91D60FD5C8D2}"/>
              </a:ext>
            </a:extLst>
          </p:cNvPr>
          <p:cNvSpPr txBox="1"/>
          <p:nvPr/>
        </p:nvSpPr>
        <p:spPr>
          <a:xfrm>
            <a:off x="698085" y="385370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5543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for loops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*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, j 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=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*j)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5145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while</a:t>
            </a:r>
            <a:r>
              <a:rPr lang="en-US" sz="6000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D827-92E5-6254-3E10-57F72157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136073"/>
            <a:ext cx="11222181" cy="5446499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6825482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while loops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age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(age)</a:t>
            </a:r>
          </a:p>
          <a:p>
            <a:r>
              <a:rPr lang="en-US" sz="3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age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34175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Modules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4825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8847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ED9A-D1FD-BF6E-ABC8-BD3043A8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266B-52DF-DC45-FF65-6A8C4352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a block of code which only runs when it is called.</a:t>
            </a:r>
          </a:p>
          <a:p>
            <a:r>
              <a:rPr lang="en-US" dirty="0"/>
              <a:t>You can pass data, known as parameters, into a function.</a:t>
            </a:r>
          </a:p>
          <a:p>
            <a:r>
              <a:rPr lang="en-US" dirty="0"/>
              <a:t>A function can return data as a result.</a:t>
            </a:r>
          </a:p>
          <a:p>
            <a:r>
              <a:rPr lang="en-US" dirty="0"/>
              <a:t>Creating a Function</a:t>
            </a:r>
          </a:p>
          <a:p>
            <a:pPr lvl="1"/>
            <a:r>
              <a:rPr lang="en-US" sz="3200" dirty="0"/>
              <a:t>In Python a function is defined using the </a:t>
            </a:r>
            <a:r>
              <a:rPr lang="en-US" sz="3200" dirty="0">
                <a:solidFill>
                  <a:srgbClr val="C00000"/>
                </a:solidFill>
              </a:rPr>
              <a:t>def</a:t>
            </a:r>
            <a:r>
              <a:rPr lang="en-US" sz="3200" dirty="0"/>
              <a:t> keyword: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CDD6-F78F-0C73-AC39-E1943952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5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Function def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Function def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indentation for blocks. four spaces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E638-75C8-5A92-F82A-9D3A531266E8}"/>
              </a:ext>
            </a:extLst>
          </p:cNvPr>
          <p:cNvSpPr txBox="1"/>
          <p:nvPr/>
        </p:nvSpPr>
        <p:spPr>
          <a:xfrm>
            <a:off x="554204" y="58157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6125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86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079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31237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1904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115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Function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000" b="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  <a:cs typeface="+mn-cs"/>
              </a:rPr>
              <a:t>def </a:t>
            </a:r>
            <a:r>
              <a:rPr lang="en-US" sz="40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4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C00000"/>
                </a:solidFill>
              </a:rPr>
              <a:t> define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get future value </a:t>
            </a:r>
            <a:r>
              <a:rPr lang="en-US" dirty="0">
                <a:solidFill>
                  <a:srgbClr val="C00000"/>
                </a:solidFill>
              </a:rPr>
              <a:t>function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Function def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indentation for blocks. four spaces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E638-75C8-5A92-F82A-9D3A531266E8}"/>
              </a:ext>
            </a:extLst>
          </p:cNvPr>
          <p:cNvSpPr txBox="1"/>
          <p:nvPr/>
        </p:nvSpPr>
        <p:spPr>
          <a:xfrm>
            <a:off x="554204" y="58157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9489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Classes/Objects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sz="8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8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8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5864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101B-4A31-EFCA-38AB-92D7345A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E7F3-FF64-F7F0-5FC7-78AF8E08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is an object oriented programming language.</a:t>
            </a:r>
          </a:p>
          <a:p>
            <a:r>
              <a:rPr lang="en-US" dirty="0"/>
              <a:t>Almost everything in Python is an object, with its properties and methods.</a:t>
            </a:r>
          </a:p>
          <a:p>
            <a:r>
              <a:rPr lang="en-US" dirty="0"/>
              <a:t>A Class is like an object constructor, or a "blueprint" for creating objects.</a:t>
            </a:r>
          </a:p>
          <a:p>
            <a:r>
              <a:rPr lang="en-US" dirty="0"/>
              <a:t>Create a Class:</a:t>
            </a:r>
          </a:p>
          <a:p>
            <a:pPr lvl="1"/>
            <a:r>
              <a:rPr lang="en-US" dirty="0"/>
              <a:t>To create a class, use the keyword </a:t>
            </a:r>
            <a:r>
              <a:rPr lang="en-US" dirty="0">
                <a:solidFill>
                  <a:srgbClr val="C00000"/>
                </a:solidFill>
              </a:rPr>
              <a:t>class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E3FA0-2579-A3B1-D4CE-136E7B28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68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class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c1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(c1.x)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218147" y="6550660"/>
            <a:ext cx="3752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https://www.w3schools.com/python/python_classes.asp</a:t>
            </a:r>
            <a:endParaRPr lang="en-US" altLang="zh-TW" sz="1200" dirty="0"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2895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62712"/>
            <a:ext cx="9802307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(p1.name)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E85AC-74FD-51E4-DCAB-E80CC5429A53}"/>
              </a:ext>
            </a:extLst>
          </p:cNvPr>
          <p:cNvSpPr txBox="1"/>
          <p:nvPr/>
        </p:nvSpPr>
        <p:spPr>
          <a:xfrm>
            <a:off x="10399280" y="5109577"/>
            <a:ext cx="15541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Alan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2921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950679"/>
            <a:ext cx="11222181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myfunc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my name is 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p1.myfunc()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509043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337629" y="960453"/>
            <a:ext cx="1141894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myfunc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	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my name is 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p1.myfunc()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(p1.name)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3C09A-E231-52EA-A050-3A558E86AB23}"/>
              </a:ext>
            </a:extLst>
          </p:cNvPr>
          <p:cNvSpPr txBox="1"/>
          <p:nvPr/>
        </p:nvSpPr>
        <p:spPr>
          <a:xfrm>
            <a:off x="6838122" y="4857985"/>
            <a:ext cx="491844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my name is Alan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Alan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0837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 and </a:t>
            </a:r>
            <a:r>
              <a:rPr lang="en-US" dirty="0" err="1">
                <a:solidFill>
                  <a:srgbClr val="C00000"/>
                </a:solidFill>
              </a:rPr>
              <a:t>Obects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847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Vehicle: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name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kind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"car"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color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value =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100.00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description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"%s is a %s %s worth $%.2f."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.color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.kind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877847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3120"/>
          </a:xfrm>
        </p:spPr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 and 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1041460"/>
            <a:ext cx="5135519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 = Vehicle()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car1.name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"Fer"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car1.color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car1.kind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"convertible"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car1.value = </a:t>
            </a:r>
            <a:r>
              <a:rPr lang="en-US" sz="2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60000.00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 = Vehicle()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car2.name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"Jump"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car2.color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car2.kind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"van"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car2.value = </a:t>
            </a:r>
            <a:r>
              <a:rPr lang="en-US" sz="2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10000.00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(car1.description())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(car1.name)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(car2.description())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(car2.name)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283549" y="6550660"/>
            <a:ext cx="3621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https://www.learnpython.org/en/Classes_and_Objects</a:t>
            </a:r>
            <a:endParaRPr lang="en-US" altLang="zh-TW" sz="1200" dirty="0">
              <a:latin typeface="Calibri" charset="0"/>
              <a:ea typeface="標楷體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080B-E141-DEAD-248C-AC090553C869}"/>
              </a:ext>
            </a:extLst>
          </p:cNvPr>
          <p:cNvSpPr txBox="1"/>
          <p:nvPr/>
        </p:nvSpPr>
        <p:spPr>
          <a:xfrm>
            <a:off x="6096000" y="5197682"/>
            <a:ext cx="58609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Fer is a red convertible worth $60000.00.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Fer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Jump is a blue van worth $10000.00.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Jump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14410-E218-0E24-5110-5C8F61432A70}"/>
              </a:ext>
            </a:extLst>
          </p:cNvPr>
          <p:cNvSpPr txBox="1"/>
          <p:nvPr/>
        </p:nvSpPr>
        <p:spPr>
          <a:xfrm>
            <a:off x="5724940" y="1035899"/>
            <a:ext cx="6232052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Vehicle: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name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kind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"car"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color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value = 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100.00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description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"%s is a %s %s worth $%.2f."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.color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.kind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	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872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Modules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14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15856</TotalTime>
  <Words>6258</Words>
  <Application>Microsoft Macintosh PowerPoint</Application>
  <PresentationFormat>Widescreen</PresentationFormat>
  <Paragraphs>1032</Paragraphs>
  <Slides>131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7" baseType="lpstr">
      <vt:lpstr>Arial</vt:lpstr>
      <vt:lpstr>Calibri</vt:lpstr>
      <vt:lpstr>Courier New</vt:lpstr>
      <vt:lpstr>Roboto</vt:lpstr>
      <vt:lpstr>Verdana</vt:lpstr>
      <vt:lpstr>Office Theme</vt:lpstr>
      <vt:lpstr>Files and  Exception Handling</vt:lpstr>
      <vt:lpstr>Syllabus</vt:lpstr>
      <vt:lpstr>Syllabus</vt:lpstr>
      <vt:lpstr>Files  and  Exception Handling</vt:lpstr>
      <vt:lpstr>Outline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Python for Accounting Applications</vt:lpstr>
      <vt:lpstr>Python for Accounting Applications</vt:lpstr>
      <vt:lpstr>Python for Accounting Applications</vt:lpstr>
      <vt:lpstr>Python for Accounting Applications</vt:lpstr>
      <vt:lpstr>Python  Control Logic  and  Loops</vt:lpstr>
      <vt:lpstr>Python Control Logic and Loops</vt:lpstr>
      <vt:lpstr>Python if...else</vt:lpstr>
      <vt:lpstr>Python Conditions and If statements</vt:lpstr>
      <vt:lpstr>Python Comparison Operators</vt:lpstr>
      <vt:lpstr>Python Logical Operators</vt:lpstr>
      <vt:lpstr>Python if</vt:lpstr>
      <vt:lpstr>Python if else</vt:lpstr>
      <vt:lpstr>Python if elif else</vt:lpstr>
      <vt:lpstr>Python if elif else</vt:lpstr>
      <vt:lpstr>Python for Loops </vt:lpstr>
      <vt:lpstr>Python for loops</vt:lpstr>
      <vt:lpstr>Python while Loops</vt:lpstr>
      <vt:lpstr>Python while loops</vt:lpstr>
      <vt:lpstr>Python  Functions  and  Modules </vt:lpstr>
      <vt:lpstr>Python  Functions </vt:lpstr>
      <vt:lpstr>Python Functions</vt:lpstr>
      <vt:lpstr>Python Function def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Function  def getfv() define get future value function</vt:lpstr>
      <vt:lpstr>Python Classes/Objects class MyClass:</vt:lpstr>
      <vt:lpstr>Python Classes/Objects</vt:lpstr>
      <vt:lpstr>Python Classes/Objects class MyClass:</vt:lpstr>
      <vt:lpstr>Python Classes/Objects</vt:lpstr>
      <vt:lpstr>Python Classes/Objects</vt:lpstr>
      <vt:lpstr>Python Classes/Objects</vt:lpstr>
      <vt:lpstr>Python Classes and Obects</vt:lpstr>
      <vt:lpstr>Python Classes and Objects</vt:lpstr>
      <vt:lpstr>Python  Modules </vt:lpstr>
      <vt:lpstr>Python Modules</vt:lpstr>
      <vt:lpstr>Python Modules</vt:lpstr>
      <vt:lpstr>Python File Input / Output</vt:lpstr>
      <vt:lpstr>Python File Input / Output</vt:lpstr>
      <vt:lpstr>Python Modules import mymodule</vt:lpstr>
      <vt:lpstr>Python main() function</vt:lpstr>
      <vt:lpstr>Files  and  Exception Handling</vt:lpstr>
      <vt:lpstr>Files and Exception Handling</vt:lpstr>
      <vt:lpstr>File Handling</vt:lpstr>
      <vt:lpstr>Python Files (File Handling)</vt:lpstr>
      <vt:lpstr>Python Files (File Handling)</vt:lpstr>
      <vt:lpstr>Python Files</vt:lpstr>
      <vt:lpstr>Python Files</vt:lpstr>
      <vt:lpstr>Python Files</vt:lpstr>
      <vt:lpstr>Python OS, IO, files, and Google Drive</vt:lpstr>
      <vt:lpstr>os.listdir()</vt:lpstr>
      <vt:lpstr>os.path.join()</vt:lpstr>
      <vt:lpstr>from google.colab import files</vt:lpstr>
      <vt:lpstr>Python Files</vt:lpstr>
      <vt:lpstr>os.remove()</vt:lpstr>
      <vt:lpstr>os.mkdir("myfolder1") os.rmdir("myfolder1")</vt:lpstr>
      <vt:lpstr>Python Try Except</vt:lpstr>
      <vt:lpstr>Python Try Except (Exception Handling) try: except:</vt:lpstr>
      <vt:lpstr>Python try: except: finally:</vt:lpstr>
      <vt:lpstr>Python try: except: else:</vt:lpstr>
      <vt:lpstr>Python try: except: else: finally:</vt:lpstr>
      <vt:lpstr>Python try: except: else: finally:</vt:lpstr>
      <vt:lpstr>Python try: except: else: finally:</vt:lpstr>
      <vt:lpstr>Python try: except: else: finally:</vt:lpstr>
      <vt:lpstr>Python try: except: else: finally: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905</cp:revision>
  <cp:lastPrinted>2020-12-23T14:44:17Z</cp:lastPrinted>
  <dcterms:created xsi:type="dcterms:W3CDTF">2019-09-12T03:09:52Z</dcterms:created>
  <dcterms:modified xsi:type="dcterms:W3CDTF">2023-10-25T05:58:47Z</dcterms:modified>
  <cp:category/>
</cp:coreProperties>
</file>