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4"/>
  </p:notesMasterIdLst>
  <p:sldIdLst>
    <p:sldId id="3462" r:id="rId2"/>
    <p:sldId id="3780" r:id="rId3"/>
    <p:sldId id="3784" r:id="rId4"/>
    <p:sldId id="4651" r:id="rId5"/>
    <p:sldId id="5006" r:id="rId6"/>
    <p:sldId id="4876" r:id="rId7"/>
    <p:sldId id="4842" r:id="rId8"/>
    <p:sldId id="2384" r:id="rId9"/>
    <p:sldId id="3257" r:id="rId10"/>
    <p:sldId id="3260" r:id="rId11"/>
    <p:sldId id="2452" r:id="rId12"/>
    <p:sldId id="2718" r:id="rId13"/>
    <p:sldId id="1781" r:id="rId14"/>
    <p:sldId id="2583" r:id="rId15"/>
    <p:sldId id="4841" r:id="rId16"/>
    <p:sldId id="5008" r:id="rId17"/>
    <p:sldId id="5009" r:id="rId18"/>
    <p:sldId id="5060" r:id="rId19"/>
    <p:sldId id="4843" r:id="rId20"/>
    <p:sldId id="4844" r:id="rId21"/>
    <p:sldId id="4845" r:id="rId22"/>
    <p:sldId id="936" r:id="rId23"/>
    <p:sldId id="2612" r:id="rId24"/>
    <p:sldId id="2627" r:id="rId25"/>
    <p:sldId id="2628" r:id="rId26"/>
    <p:sldId id="2629" r:id="rId27"/>
    <p:sldId id="2630" r:id="rId28"/>
    <p:sldId id="2631" r:id="rId29"/>
    <p:sldId id="2632" r:id="rId30"/>
    <p:sldId id="2633" r:id="rId31"/>
    <p:sldId id="2649" r:id="rId32"/>
    <p:sldId id="3256" r:id="rId33"/>
    <p:sldId id="2396" r:id="rId34"/>
    <p:sldId id="2420" r:id="rId35"/>
    <p:sldId id="5002" r:id="rId36"/>
    <p:sldId id="5003" r:id="rId37"/>
    <p:sldId id="5054" r:id="rId38"/>
    <p:sldId id="5055" r:id="rId39"/>
    <p:sldId id="5056" r:id="rId40"/>
    <p:sldId id="5004" r:id="rId41"/>
    <p:sldId id="5057" r:id="rId42"/>
    <p:sldId id="2450" r:id="rId43"/>
    <p:sldId id="2451" r:id="rId44"/>
    <p:sldId id="2486" r:id="rId45"/>
    <p:sldId id="2487" r:id="rId46"/>
    <p:sldId id="2488" r:id="rId47"/>
    <p:sldId id="2489" r:id="rId48"/>
    <p:sldId id="4889" r:id="rId49"/>
    <p:sldId id="4877" r:id="rId50"/>
    <p:sldId id="2490" r:id="rId51"/>
    <p:sldId id="2491" r:id="rId52"/>
    <p:sldId id="2493" r:id="rId53"/>
    <p:sldId id="2494" r:id="rId54"/>
    <p:sldId id="2495" r:id="rId55"/>
    <p:sldId id="2496" r:id="rId56"/>
    <p:sldId id="2497" r:id="rId57"/>
    <p:sldId id="2498" r:id="rId58"/>
    <p:sldId id="2499" r:id="rId59"/>
    <p:sldId id="2500" r:id="rId60"/>
    <p:sldId id="2501" r:id="rId61"/>
    <p:sldId id="2502" r:id="rId62"/>
    <p:sldId id="2503" r:id="rId63"/>
    <p:sldId id="1726" r:id="rId64"/>
    <p:sldId id="2938" r:id="rId65"/>
    <p:sldId id="2508" r:id="rId66"/>
    <p:sldId id="1493" r:id="rId67"/>
    <p:sldId id="1494" r:id="rId68"/>
    <p:sldId id="1495" r:id="rId69"/>
    <p:sldId id="1496" r:id="rId70"/>
    <p:sldId id="1497" r:id="rId71"/>
    <p:sldId id="2510" r:id="rId72"/>
    <p:sldId id="2511" r:id="rId73"/>
    <p:sldId id="2514" r:id="rId74"/>
    <p:sldId id="2515" r:id="rId75"/>
    <p:sldId id="2516" r:id="rId76"/>
    <p:sldId id="2517" r:id="rId77"/>
    <p:sldId id="2518" r:id="rId78"/>
    <p:sldId id="2519" r:id="rId79"/>
    <p:sldId id="5059" r:id="rId80"/>
    <p:sldId id="5010" r:id="rId81"/>
    <p:sldId id="5011" r:id="rId82"/>
    <p:sldId id="5012" r:id="rId83"/>
    <p:sldId id="5013" r:id="rId84"/>
    <p:sldId id="5014" r:id="rId85"/>
    <p:sldId id="5015" r:id="rId86"/>
    <p:sldId id="5016" r:id="rId87"/>
    <p:sldId id="5017" r:id="rId88"/>
    <p:sldId id="5018" r:id="rId89"/>
    <p:sldId id="5019" r:id="rId90"/>
    <p:sldId id="5020" r:id="rId91"/>
    <p:sldId id="5021" r:id="rId92"/>
    <p:sldId id="5022" r:id="rId93"/>
    <p:sldId id="5023" r:id="rId94"/>
    <p:sldId id="5024" r:id="rId95"/>
    <p:sldId id="5025" r:id="rId96"/>
    <p:sldId id="5026" r:id="rId97"/>
    <p:sldId id="5027" r:id="rId98"/>
    <p:sldId id="5028" r:id="rId99"/>
    <p:sldId id="5029" r:id="rId100"/>
    <p:sldId id="5030" r:id="rId101"/>
    <p:sldId id="5031" r:id="rId102"/>
    <p:sldId id="5043" r:id="rId103"/>
    <p:sldId id="5044" r:id="rId104"/>
    <p:sldId id="5045" r:id="rId105"/>
    <p:sldId id="5046" r:id="rId106"/>
    <p:sldId id="5047" r:id="rId107"/>
    <p:sldId id="5048" r:id="rId108"/>
    <p:sldId id="5049" r:id="rId109"/>
    <p:sldId id="5050" r:id="rId110"/>
    <p:sldId id="5051" r:id="rId111"/>
    <p:sldId id="5052" r:id="rId112"/>
    <p:sldId id="5053" r:id="rId113"/>
    <p:sldId id="5062" r:id="rId114"/>
    <p:sldId id="4902" r:id="rId115"/>
    <p:sldId id="5061" r:id="rId116"/>
    <p:sldId id="4824" r:id="rId117"/>
    <p:sldId id="2505" r:id="rId118"/>
    <p:sldId id="4823" r:id="rId119"/>
    <p:sldId id="3258" r:id="rId120"/>
    <p:sldId id="3824" r:id="rId121"/>
    <p:sldId id="4916" r:id="rId122"/>
    <p:sldId id="4822" r:id="rId1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FFD579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0"/>
    <p:restoredTop sz="90655"/>
  </p:normalViewPr>
  <p:slideViewPr>
    <p:cSldViewPr snapToGrid="0" snapToObjects="1">
      <p:cViewPr varScale="1">
        <p:scale>
          <a:sx n="88" d="100"/>
          <a:sy n="88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ref_requests_get.asp" TargetMode="External"/><Relationship Id="rId2" Type="http://schemas.openxmlformats.org/officeDocument/2006/relationships/hyperlink" Target="https://www.w3schools.com/python/ref_requests_delete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schools.com/python/module_requests.asp" TargetMode="External"/><Relationship Id="rId5" Type="http://schemas.openxmlformats.org/officeDocument/2006/relationships/hyperlink" Target="https://www.w3schools.com/python/ref_requests_post.asp" TargetMode="External"/><Relationship Id="rId4" Type="http://schemas.openxmlformats.org/officeDocument/2006/relationships/hyperlink" Target="https://www.w3schools.com/python/ref_requests_head.asp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cs231n.github.io/python-numpy-tutorial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tif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Obtaining Data From the Web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8276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Python for Accounting Applications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1121PAA09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ACC2, NTPU (M5265)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6, 7, 8, (14:10-17:00) (9:10-12:00) (B3F10)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2023-11-15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A3A9-9B11-F664-4D90-B16E53AD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8" y="1252311"/>
            <a:ext cx="10101941" cy="5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894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8953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74057"/>
            <a:ext cx="1122218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pip install requests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90A8F-9010-9559-9AF8-7D0C64B257C8}"/>
              </a:ext>
            </a:extLst>
          </p:cNvPr>
          <p:cNvSpPr txBox="1"/>
          <p:nvPr/>
        </p:nvSpPr>
        <p:spPr>
          <a:xfrm>
            <a:off x="483402" y="1838598"/>
            <a:ext cx="11222181" cy="24929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requests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requests.get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'https://w3schools.com/python/</a:t>
            </a:r>
            <a:r>
              <a:rPr lang="en-US" sz="2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demopage.htm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x.text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1533-DF48-28A4-0590-81A480AC4C5A}"/>
              </a:ext>
            </a:extLst>
          </p:cNvPr>
          <p:cNvSpPr txBox="1"/>
          <p:nvPr/>
        </p:nvSpPr>
        <p:spPr>
          <a:xfrm>
            <a:off x="483402" y="4471627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&lt;!DOCTYPE html&gt;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&lt;html&gt;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&lt;body&gt;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&lt;h1&gt;This is a Test Page&lt;/h1&gt;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&lt;/body&gt; </a:t>
            </a:r>
          </a:p>
          <a:p>
            <a:r>
              <a:rPr lang="en-US" sz="2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&lt;/html&gt;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7CEE-F921-44C5-848F-55FC40D6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Methods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553AE4E-C0A0-3055-C89D-5118E70358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518544"/>
              </p:ext>
            </p:extLst>
          </p:nvPr>
        </p:nvGraphicFramePr>
        <p:xfrm>
          <a:off x="534390" y="1456927"/>
          <a:ext cx="11222180" cy="5023917"/>
        </p:xfrm>
        <a:graphic>
          <a:graphicData uri="http://schemas.openxmlformats.org/drawingml/2006/table">
            <a:tbl>
              <a:tblPr/>
              <a:tblGrid>
                <a:gridCol w="4080835">
                  <a:extLst>
                    <a:ext uri="{9D8B030D-6E8A-4147-A177-3AD203B41FA5}">
                      <a16:colId xmlns:a16="http://schemas.microsoft.com/office/drawing/2014/main" val="1791200148"/>
                    </a:ext>
                  </a:extLst>
                </a:gridCol>
                <a:gridCol w="7141345">
                  <a:extLst>
                    <a:ext uri="{9D8B030D-6E8A-4147-A177-3AD203B41FA5}">
                      <a16:colId xmlns:a16="http://schemas.microsoft.com/office/drawing/2014/main" val="2045359453"/>
                    </a:ext>
                  </a:extLst>
                </a:gridCol>
              </a:tblGrid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Method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Description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049095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2"/>
                        </a:rPr>
                        <a:t>delete(</a:t>
                      </a:r>
                      <a:r>
                        <a:rPr lang="en-US" sz="2400" i="1">
                          <a:effectLst/>
                          <a:hlinkClick r:id="rId2"/>
                        </a:rPr>
                        <a:t>url</a:t>
                      </a:r>
                      <a:r>
                        <a:rPr lang="en-US" sz="2400">
                          <a:effectLst/>
                          <a:hlinkClick r:id="rId2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2"/>
                        </a:rPr>
                        <a:t>args</a:t>
                      </a:r>
                      <a:r>
                        <a:rPr lang="en-US" sz="2400">
                          <a:effectLst/>
                          <a:hlinkClick r:id="rId2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DELETE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49688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3"/>
                        </a:rPr>
                        <a:t>get(</a:t>
                      </a:r>
                      <a:r>
                        <a:rPr lang="en-US" sz="2400" i="1">
                          <a:effectLst/>
                          <a:hlinkClick r:id="rId3"/>
                        </a:rPr>
                        <a:t>url</a:t>
                      </a:r>
                      <a:r>
                        <a:rPr lang="en-US" sz="2400">
                          <a:effectLst/>
                          <a:hlinkClick r:id="rId3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3"/>
                        </a:rPr>
                        <a:t>params, args</a:t>
                      </a:r>
                      <a:r>
                        <a:rPr lang="en-US" sz="2400">
                          <a:effectLst/>
                          <a:hlinkClick r:id="rId3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GET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905446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4"/>
                        </a:rPr>
                        <a:t>head(</a:t>
                      </a:r>
                      <a:r>
                        <a:rPr lang="en-US" sz="2400" i="1">
                          <a:effectLst/>
                          <a:hlinkClick r:id="rId4"/>
                        </a:rPr>
                        <a:t>url</a:t>
                      </a:r>
                      <a:r>
                        <a:rPr lang="en-US" sz="2400">
                          <a:effectLst/>
                          <a:hlinkClick r:id="rId4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4"/>
                        </a:rPr>
                        <a:t>args</a:t>
                      </a:r>
                      <a:r>
                        <a:rPr lang="en-US" sz="2400">
                          <a:effectLst/>
                          <a:hlinkClick r:id="rId4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HEAD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81483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patch(</a:t>
                      </a:r>
                      <a:r>
                        <a:rPr lang="en-US" sz="2400" i="1">
                          <a:effectLst/>
                        </a:rPr>
                        <a:t>url</a:t>
                      </a:r>
                      <a:r>
                        <a:rPr lang="en-US" sz="2400">
                          <a:effectLst/>
                        </a:rPr>
                        <a:t>, </a:t>
                      </a:r>
                      <a:r>
                        <a:rPr lang="en-US" sz="2400" i="1">
                          <a:effectLst/>
                        </a:rPr>
                        <a:t>data, args</a:t>
                      </a:r>
                      <a:r>
                        <a:rPr lang="en-US" sz="240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PATCH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76487"/>
                  </a:ext>
                </a:extLst>
              </a:tr>
              <a:tr h="54347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  <a:hlinkClick r:id="rId5"/>
                        </a:rPr>
                        <a:t>post(</a:t>
                      </a:r>
                      <a:r>
                        <a:rPr lang="en-US" sz="2400" i="1">
                          <a:effectLst/>
                          <a:hlinkClick r:id="rId5"/>
                        </a:rPr>
                        <a:t>url</a:t>
                      </a:r>
                      <a:r>
                        <a:rPr lang="en-US" sz="2400">
                          <a:effectLst/>
                          <a:hlinkClick r:id="rId5"/>
                        </a:rPr>
                        <a:t>, </a:t>
                      </a:r>
                      <a:r>
                        <a:rPr lang="en-US" sz="2400" i="1">
                          <a:effectLst/>
                          <a:hlinkClick r:id="rId5"/>
                        </a:rPr>
                        <a:t>data, json, args</a:t>
                      </a:r>
                      <a:r>
                        <a:rPr lang="en-US" sz="2400">
                          <a:effectLst/>
                          <a:hlinkClick r:id="rId5"/>
                        </a:rPr>
                        <a:t>)</a:t>
                      </a:r>
                      <a:endParaRPr lang="en-US" sz="2400">
                        <a:effectLst/>
                      </a:endParaRP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POST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79663"/>
                  </a:ext>
                </a:extLst>
              </a:tr>
              <a:tr h="870254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effectLst/>
                        </a:rPr>
                        <a:t>put(</a:t>
                      </a:r>
                      <a:r>
                        <a:rPr lang="en-US" sz="2400" i="1">
                          <a:effectLst/>
                        </a:rPr>
                        <a:t>url</a:t>
                      </a:r>
                      <a:r>
                        <a:rPr lang="en-US" sz="2400">
                          <a:effectLst/>
                        </a:rPr>
                        <a:t>, </a:t>
                      </a:r>
                      <a:r>
                        <a:rPr lang="en-US" sz="2400" i="1">
                          <a:effectLst/>
                        </a:rPr>
                        <a:t>data, args</a:t>
                      </a:r>
                      <a:r>
                        <a:rPr lang="en-US" sz="240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PUT request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0699"/>
                  </a:ext>
                </a:extLst>
              </a:tr>
              <a:tr h="89284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effectLst/>
                        </a:rPr>
                        <a:t>request(</a:t>
                      </a:r>
                      <a:r>
                        <a:rPr lang="en-US" sz="2400" i="1" dirty="0">
                          <a:effectLst/>
                        </a:rPr>
                        <a:t>method</a:t>
                      </a:r>
                      <a:r>
                        <a:rPr lang="en-US" sz="2400" dirty="0">
                          <a:effectLst/>
                        </a:rPr>
                        <a:t>, </a:t>
                      </a:r>
                      <a:r>
                        <a:rPr lang="en-US" sz="2400" i="1" dirty="0" err="1">
                          <a:effectLst/>
                        </a:rPr>
                        <a:t>url</a:t>
                      </a:r>
                      <a:r>
                        <a:rPr lang="en-US" sz="2400" dirty="0">
                          <a:effectLst/>
                        </a:rPr>
                        <a:t>, </a:t>
                      </a:r>
                      <a:r>
                        <a:rPr lang="en-US" sz="2400" i="1" dirty="0" err="1">
                          <a:effectLst/>
                        </a:rPr>
                        <a:t>args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</a:p>
                  </a:txBody>
                  <a:tcPr marL="1524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dirty="0">
                          <a:effectLst/>
                        </a:rPr>
                        <a:t>Sends a request of the specified method to the specified </a:t>
                      </a:r>
                      <a:r>
                        <a:rPr lang="en-US" sz="2200" dirty="0" err="1">
                          <a:effectLst/>
                        </a:rPr>
                        <a:t>url</a:t>
                      </a:r>
                      <a:endParaRPr lang="en-US" sz="2200" dirty="0"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9346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512C7-A75C-135A-B88A-E675B385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E7E55-7A67-9762-0C68-042BB15090E0}"/>
              </a:ext>
            </a:extLst>
          </p:cNvPr>
          <p:cNvSpPr txBox="1"/>
          <p:nvPr/>
        </p:nvSpPr>
        <p:spPr>
          <a:xfrm>
            <a:off x="3097479" y="64808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https://www.w3schools.com/python/module_requests.asp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488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68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207926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22331606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1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7924502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93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7E3D07-F8DD-3356-0373-3309467E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000" b="1" dirty="0"/>
              <a:t>Requests</a:t>
            </a:r>
          </a:p>
          <a:p>
            <a:pPr indent="-411480">
              <a:spcAft>
                <a:spcPts val="600"/>
              </a:spcAft>
            </a:pPr>
            <a:r>
              <a:rPr lang="en-US" sz="4000" b="1" dirty="0" err="1"/>
              <a:t>BeautifulSoup</a:t>
            </a:r>
            <a:endParaRPr lang="en-US" sz="4000" b="1" dirty="0"/>
          </a:p>
          <a:p>
            <a:pPr indent="-411480">
              <a:spcAft>
                <a:spcPts val="600"/>
              </a:spcAft>
            </a:pPr>
            <a:r>
              <a:rPr lang="en-US" sz="4000" b="1" dirty="0"/>
              <a:t>Pandas</a:t>
            </a:r>
            <a:endParaRPr lang="en-US" sz="3600" b="1" dirty="0"/>
          </a:p>
          <a:p>
            <a:pPr indent="-411480">
              <a:spcAft>
                <a:spcPts val="600"/>
              </a:spcAft>
            </a:pP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4592243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857801"/>
            <a:ext cx="11518232" cy="5789439"/>
          </a:xfrm>
        </p:spPr>
        <p:txBody>
          <a:bodyPr>
            <a:noAutofit/>
          </a:bodyPr>
          <a:lstStyle/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Wes McKinney (2022), "Python for Data Analysis: Data Wrangling with pandas, NumPy, and </a:t>
            </a:r>
            <a:r>
              <a:rPr lang="en-US" altLang="zh-TW" sz="1400" b="0" dirty="0" err="1"/>
              <a:t>Jupyter</a:t>
            </a:r>
            <a:r>
              <a:rPr lang="en-US" altLang="zh-TW" sz="14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 err="1"/>
              <a:t>Aurélien</a:t>
            </a:r>
            <a:r>
              <a:rPr lang="en-US" altLang="zh-TW" sz="1400" b="0" dirty="0"/>
              <a:t> </a:t>
            </a:r>
            <a:r>
              <a:rPr lang="en-US" altLang="zh-TW" sz="1400" b="0" dirty="0" err="1"/>
              <a:t>Géron</a:t>
            </a:r>
            <a:r>
              <a:rPr lang="en-US" altLang="zh-TW" sz="1400" b="0" dirty="0"/>
              <a:t> (2023), Hands-On Machine Learning with Scikit-Learn, </a:t>
            </a:r>
            <a:r>
              <a:rPr lang="en-US" altLang="zh-TW" sz="1400" b="0" dirty="0" err="1"/>
              <a:t>Keras</a:t>
            </a:r>
            <a:r>
              <a:rPr lang="en-US" altLang="zh-TW" sz="14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Steven </a:t>
            </a:r>
            <a:r>
              <a:rPr lang="en-US" sz="1400" b="0" dirty="0" err="1"/>
              <a:t>D'Ascoli</a:t>
            </a:r>
            <a:r>
              <a:rPr lang="en-US" sz="14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400" b="0" dirty="0"/>
              <a:t>Stuart Russell and Peter Norvig (2020), Artificial Intelligence: A Modern Approach, 4th Edition, Pearson.</a:t>
            </a:r>
          </a:p>
          <a:p>
            <a:pPr>
              <a:spcAft>
                <a:spcPts val="200"/>
              </a:spcAft>
            </a:pPr>
            <a:r>
              <a:rPr lang="en-US" altLang="zh-TW" sz="1400" b="0" dirty="0"/>
              <a:t>Varun Grover, Roger HL Chiang, Ting-Peng Liang, and </a:t>
            </a:r>
            <a:r>
              <a:rPr lang="en-US" altLang="zh-TW" sz="1400" b="0" dirty="0" err="1"/>
              <a:t>Dongsong</a:t>
            </a:r>
            <a:r>
              <a:rPr lang="en-US" altLang="zh-TW" sz="1400" b="0" dirty="0"/>
              <a:t> Zhang (2018), "Creating Strategic Business Value from Big Data Analytics: A Research Framework", Journal of Management Information Systems, 35, no. 2, pp. 388-423.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Junliang</a:t>
            </a:r>
            <a:r>
              <a:rPr lang="en-US" sz="1400" b="0" dirty="0"/>
              <a:t> Wang, </a:t>
            </a:r>
            <a:r>
              <a:rPr lang="en-US" sz="1400" b="0" dirty="0" err="1"/>
              <a:t>Chuqiao</a:t>
            </a:r>
            <a:r>
              <a:rPr lang="en-US" sz="1400" b="0" dirty="0"/>
              <a:t> Xu, </a:t>
            </a:r>
            <a:r>
              <a:rPr lang="en-US" sz="1400" b="0" dirty="0" err="1"/>
              <a:t>Jie</a:t>
            </a:r>
            <a:r>
              <a:rPr lang="en-US" sz="1400" b="0" dirty="0"/>
              <a:t> Zhang, and Ray Zhong (2022). "Big data analytics for intelligent manufacturing systems: A review." Journal of Manufacturing Systems 62 (2022): 738-752.</a:t>
            </a:r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Ramesh Sharda, </a:t>
            </a:r>
            <a:r>
              <a:rPr lang="en-US" sz="1400" b="0" dirty="0" err="1"/>
              <a:t>Dursun</a:t>
            </a:r>
            <a:r>
              <a:rPr lang="en-US" sz="1400" b="0" dirty="0"/>
              <a:t> </a:t>
            </a:r>
            <a:r>
              <a:rPr lang="en-US" sz="1400" b="0" dirty="0" err="1"/>
              <a:t>Delen</a:t>
            </a:r>
            <a:r>
              <a:rPr lang="en-US" sz="1400" b="0" dirty="0"/>
              <a:t>, and Efraim Turban (2017),  Business Intelligence, Analytics, and Data Science: A Managerial Perspective, 4th Edition, Pearson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Programming, </a:t>
            </a:r>
            <a:r>
              <a:rPr lang="en-US" sz="1400" b="0" dirty="0">
                <a:hlinkClick r:id="rId2"/>
              </a:rPr>
              <a:t>https://pythonprogramming.net/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Python, </a:t>
            </a:r>
            <a:r>
              <a:rPr lang="en-US" sz="1400" b="0" dirty="0">
                <a:hlinkClick r:id="rId3"/>
              </a:rPr>
              <a:t>https://www.python.org/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Python Programming Language, </a:t>
            </a:r>
            <a:r>
              <a:rPr lang="en-US" sz="1400" b="0" dirty="0">
                <a:hlinkClick r:id="rId4"/>
              </a:rPr>
              <a:t>http://pythonprogramminglanguage.com/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 err="1"/>
              <a:t>Numpy</a:t>
            </a:r>
            <a:r>
              <a:rPr lang="en-US" sz="1400" b="0" dirty="0"/>
              <a:t>, </a:t>
            </a:r>
            <a:r>
              <a:rPr lang="en-US" sz="1400" b="0" dirty="0">
                <a:hlinkClick r:id="rId5"/>
              </a:rPr>
              <a:t>http://www.numpy.org/</a:t>
            </a:r>
            <a:endParaRPr lang="en-US" sz="1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400" b="0" dirty="0"/>
              <a:t>Pandas, </a:t>
            </a:r>
            <a:r>
              <a:rPr lang="en-US" sz="1400" b="0" dirty="0">
                <a:hlinkClick r:id="rId6"/>
              </a:rPr>
              <a:t>http://pandas.pydata.org/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 err="1"/>
              <a:t>Skikit</a:t>
            </a:r>
            <a:r>
              <a:rPr lang="en-US" sz="1400" b="0" dirty="0"/>
              <a:t>-learn, </a:t>
            </a:r>
            <a:r>
              <a:rPr lang="en-US" sz="1400" b="0" dirty="0">
                <a:hlinkClick r:id="rId7"/>
              </a:rPr>
              <a:t>http://scikit-learn.org/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W3Schools Python, </a:t>
            </a:r>
            <a:r>
              <a:rPr lang="en-US" sz="1400" b="0" dirty="0">
                <a:hlinkClick r:id="rId8"/>
              </a:rPr>
              <a:t>https://www.w3schools.com/python/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Learn Python, </a:t>
            </a:r>
            <a:r>
              <a:rPr lang="en-US" sz="1400" b="0" dirty="0">
                <a:hlinkClick r:id="rId9"/>
              </a:rPr>
              <a:t>https://www.learnpython.org/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Google’s Python Class, </a:t>
            </a:r>
            <a:r>
              <a:rPr lang="en-US" sz="1400" b="0" dirty="0">
                <a:hlinkClick r:id="rId10"/>
              </a:rPr>
              <a:t>https://developers.google.com/edu/python</a:t>
            </a:r>
            <a:endParaRPr lang="en-US" sz="1400" b="0" dirty="0"/>
          </a:p>
          <a:p>
            <a:pPr marL="228600" indent="-228600">
              <a:spcAft>
                <a:spcPts val="200"/>
              </a:spcAft>
            </a:pPr>
            <a:r>
              <a:rPr lang="en-US" sz="1400" b="0" dirty="0"/>
              <a:t>Min-Yuh Day (2023), Python 101, </a:t>
            </a:r>
            <a:r>
              <a:rPr lang="en-US" sz="1400" b="0" dirty="0">
                <a:hlinkClick r:id="rId11"/>
              </a:rPr>
              <a:t>https://tinyurl.com/aintpupython101</a:t>
            </a:r>
            <a:endParaRPr lang="en-US" sz="1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78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6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51527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3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8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962005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>
                <a:solidFill>
                  <a:srgbClr val="C00000"/>
                </a:solidFill>
              </a:rPr>
              <a:t>Requests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A3A9-9B11-F664-4D90-B16E53AD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08" y="1252311"/>
            <a:ext cx="10101941" cy="5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47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2023/09/13 Introduction to Python for Accounting Applications</a:t>
            </a:r>
          </a:p>
          <a:p>
            <a:pPr marL="0" indent="0">
              <a:buNone/>
            </a:pPr>
            <a:r>
              <a:rPr lang="en-US" sz="2800" dirty="0"/>
              <a:t>2 2023/09/20 Python Programming and Data Science</a:t>
            </a:r>
          </a:p>
          <a:p>
            <a:pPr marL="0" indent="0">
              <a:buNone/>
            </a:pPr>
            <a:r>
              <a:rPr lang="en-US" sz="2800" dirty="0"/>
              <a:t>3 2023/09/27 Foundations of Python Programming</a:t>
            </a:r>
          </a:p>
          <a:p>
            <a:pPr marL="0" indent="0">
              <a:buNone/>
            </a:pPr>
            <a:r>
              <a:rPr lang="en-US" sz="2800" dirty="0"/>
              <a:t>4 2023/10/04 Data Structures</a:t>
            </a:r>
          </a:p>
          <a:p>
            <a:pPr marL="0" indent="0">
              <a:buNone/>
            </a:pPr>
            <a:r>
              <a:rPr lang="en-US" sz="2800" dirty="0"/>
              <a:t>5 2023/10/11 Control Logic and Loops</a:t>
            </a:r>
          </a:p>
          <a:p>
            <a:pPr marL="0" indent="0">
              <a:buNone/>
            </a:pPr>
            <a:r>
              <a:rPr lang="en-US" sz="2800" dirty="0"/>
              <a:t>6 2023/10/18 Functions and Modules </a:t>
            </a:r>
          </a:p>
          <a:p>
            <a:pPr marL="0" indent="0">
              <a:buNone/>
            </a:pPr>
            <a:r>
              <a:rPr lang="en-US" sz="2800" dirty="0"/>
              <a:t>7 2023/10/25 Files and Exception Handling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8 2023/11/01 Midterm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8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5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0622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6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99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0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92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7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9   2023/11/08 Data Analytics and Visualization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10 2023/11/15 Obtaining Data From the Web with Python</a:t>
            </a:r>
          </a:p>
          <a:p>
            <a:pPr marL="0" indent="0">
              <a:buNone/>
            </a:pPr>
            <a:r>
              <a:rPr lang="en-US" sz="2800" dirty="0"/>
              <a:t>11 2023/11/22 Statistical Analysis with Python</a:t>
            </a:r>
          </a:p>
          <a:p>
            <a:pPr marL="0" indent="0">
              <a:buNone/>
            </a:pPr>
            <a:r>
              <a:rPr lang="en-US" sz="2800" dirty="0"/>
              <a:t>12 2023/11/29 Machine Learning with Python</a:t>
            </a:r>
          </a:p>
          <a:p>
            <a:pPr marL="0" indent="0">
              <a:buNone/>
            </a:pPr>
            <a:r>
              <a:rPr lang="en-US" sz="2800" dirty="0"/>
              <a:t>13 2023/12/06 Text Analytics with Python and </a:t>
            </a:r>
            <a:br>
              <a:rPr lang="en-US" sz="2800" dirty="0"/>
            </a:br>
            <a:r>
              <a:rPr lang="en-US" sz="2800" dirty="0"/>
              <a:t>                             Large Language Models (LLMs)</a:t>
            </a:r>
          </a:p>
          <a:p>
            <a:pPr marL="0" indent="0">
              <a:buNone/>
            </a:pPr>
            <a:r>
              <a:rPr lang="en-US" sz="2800" dirty="0"/>
              <a:t>14 2023/12/13 Applications of Accounting Data Analytics with Python</a:t>
            </a:r>
          </a:p>
          <a:p>
            <a:pPr marL="0" indent="0">
              <a:buNone/>
            </a:pPr>
            <a:r>
              <a:rPr lang="en-US" sz="2800" dirty="0"/>
              <a:t>15 2023/12/20 Applications of ESG Data Analytics with Python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/>
                </a:solidFill>
              </a:rPr>
              <a:t>16 2023/12/27 Final Project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9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5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1366439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664204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CADB4DB-4E0F-D64A-9C21-7356ECF10C8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93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205039"/>
            <a:ext cx="85264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5"/>
          <p:cNvSpPr>
            <a:spLocks noChangeArrowheads="1"/>
          </p:cNvSpPr>
          <p:nvPr/>
        </p:nvSpPr>
        <p:spPr bwMode="auto">
          <a:xfrm>
            <a:off x="4319588" y="6561138"/>
            <a:ext cx="355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https://www.python.org/community/logos/</a:t>
            </a:r>
          </a:p>
        </p:txBody>
      </p:sp>
    </p:spTree>
    <p:extLst>
      <p:ext uri="{BB962C8B-B14F-4D97-AF65-F5344CB8AC3E}">
        <p14:creationId xmlns:p14="http://schemas.microsoft.com/office/powerpoint/2010/main" val="41513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Obtaining Data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From the Web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1470773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09485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70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8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1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50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3"/>
            <a:ext cx="11222181" cy="5451881"/>
          </a:xfrm>
        </p:spPr>
        <p:txBody>
          <a:bodyPr>
            <a:normAutofit/>
          </a:bodyPr>
          <a:lstStyle/>
          <a:p>
            <a:pPr indent="-411480">
              <a:spcAft>
                <a:spcPts val="600"/>
              </a:spcAft>
            </a:pPr>
            <a:r>
              <a:rPr lang="en-US" sz="4400" b="1" dirty="0"/>
              <a:t>Requests</a:t>
            </a:r>
          </a:p>
          <a:p>
            <a:pPr indent="-411480">
              <a:spcAft>
                <a:spcPts val="600"/>
              </a:spcAft>
            </a:pPr>
            <a:r>
              <a:rPr lang="en-US" sz="4400" b="1" dirty="0" err="1"/>
              <a:t>BeautifulSoup</a:t>
            </a:r>
            <a:endParaRPr lang="en-US" sz="4400" b="1" dirty="0"/>
          </a:p>
          <a:p>
            <a:pPr indent="-411480">
              <a:spcAft>
                <a:spcPts val="600"/>
              </a:spcAft>
            </a:pPr>
            <a:r>
              <a:rPr lang="en-US" sz="4400" b="1" dirty="0"/>
              <a:t>Pandas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6016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986242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3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64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36811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7225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83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3923938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288079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489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325499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02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5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4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8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04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687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78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37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37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59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86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74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21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267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73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629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9482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Accounting Application with Pandas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4" y="929933"/>
            <a:ext cx="7625649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Create a </a:t>
            </a:r>
            <a:r>
              <a:rPr lang="en-US" sz="1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DataFrame</a:t>
            </a: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to store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columns = 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'Date'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'Description'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(columns=columns)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add a transaction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date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amount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global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([[date, description, amount]], columns=columns)</a:t>
            </a:r>
          </a:p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ledger =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pd.concat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([ledger,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new_transaction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ignore_index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view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(ledger)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Function to get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1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ledger[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'Amount'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</a:t>
            </a:r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sum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Adding sample transactions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'2023-11-01'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'Income'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'2023-11-02'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'Groceries'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-200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add_transaction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'2023-11-03'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'Utilities'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>
                <a:solidFill>
                  <a:srgbClr val="116644"/>
                </a:solidFill>
                <a:effectLst/>
                <a:latin typeface="Courier New" panose="02070309020205020404" pitchFamily="49" charset="0"/>
              </a:rPr>
              <a:t>-100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Viewing the ledger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view_ledger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Checking the current balance</a:t>
            </a:r>
            <a:endParaRPr lang="en-US" sz="1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"Current Balance:"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1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get_balance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E484A-0EB9-5BE5-FE11-FE3F596E78C0}"/>
              </a:ext>
            </a:extLst>
          </p:cNvPr>
          <p:cNvSpPr txBox="1"/>
          <p:nvPr/>
        </p:nvSpPr>
        <p:spPr>
          <a:xfrm>
            <a:off x="8123567" y="2462127"/>
            <a:ext cx="40114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 Date Description Amount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0 2023-11-01 Income 1000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2023-11-02 Groceries -200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2023-11-03 Utilities -100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Current Balance: 700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88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289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36BFB-5A82-7148-933A-BC133EE5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04" y="4619791"/>
            <a:ext cx="1387872" cy="1387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FE8C0A-1B7B-6D4E-9EF6-0937243ECF56}"/>
              </a:ext>
            </a:extLst>
          </p:cNvPr>
          <p:cNvSpPr/>
          <p:nvPr/>
        </p:nvSpPr>
        <p:spPr>
          <a:xfrm>
            <a:off x="7625377" y="4748952"/>
            <a:ext cx="249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Altair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43" t="12782" r="13993" b="9486"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923724" y="6558777"/>
            <a:ext cx="234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>
                <a:hlinkClick r:id="rId2"/>
              </a:rPr>
              <a:t> https://altair-viz.github.io/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C0DC0-FA0F-514A-A7C1-252BBC4B0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3429000"/>
            <a:ext cx="2736304" cy="273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0A2DF-0B4D-7D47-B773-4A42C2E917A4}"/>
              </a:ext>
            </a:extLst>
          </p:cNvPr>
          <p:cNvSpPr/>
          <p:nvPr/>
        </p:nvSpPr>
        <p:spPr>
          <a:xfrm>
            <a:off x="5591944" y="387630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/>
              <a:t>Altair</a:t>
            </a:r>
          </a:p>
        </p:txBody>
      </p:sp>
    </p:spTree>
    <p:extLst>
      <p:ext uri="{BB962C8B-B14F-4D97-AF65-F5344CB8AC3E}">
        <p14:creationId xmlns:p14="http://schemas.microsoft.com/office/powerpoint/2010/main" val="26106096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https://altair-viz.github.io/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BE0FE-4EEF-3543-9CCA-2520E88CCB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863" y="44624"/>
            <a:ext cx="1080120" cy="1080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DA711-EE0F-E973-4A34-EDE244C573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770" y="1210742"/>
            <a:ext cx="9476460" cy="52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29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16253</TotalTime>
  <Words>4733</Words>
  <Application>Microsoft Macintosh PowerPoint</Application>
  <PresentationFormat>Widescreen</PresentationFormat>
  <Paragraphs>779</Paragraphs>
  <Slides>122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7" baseType="lpstr">
      <vt:lpstr>Arial</vt:lpstr>
      <vt:lpstr>Calibri</vt:lpstr>
      <vt:lpstr>Courier</vt:lpstr>
      <vt:lpstr>Courier New</vt:lpstr>
      <vt:lpstr>Office Theme</vt:lpstr>
      <vt:lpstr>Obtaining Data From the Web  with Python</vt:lpstr>
      <vt:lpstr>Syllabus</vt:lpstr>
      <vt:lpstr>Syllabus</vt:lpstr>
      <vt:lpstr>Obtaining Data  From the Web  with Python</vt:lpstr>
      <vt:lpstr>Outline</vt:lpstr>
      <vt:lpstr>Python Programming</vt:lpstr>
      <vt:lpstr>Top Programming Languages</vt:lpstr>
      <vt:lpstr>Python is an  interpreted,  object-oriented,  high-level  programming language  with  dynamic semantics.</vt:lpstr>
      <vt:lpstr>Python Ecosystem for Data Science</vt:lpstr>
      <vt:lpstr>Python Ecosystem for Data Science</vt:lpstr>
      <vt:lpstr>The Quant Finance PyData Stack</vt:lpstr>
      <vt:lpstr>Numpy</vt:lpstr>
      <vt:lpstr>Python matplotlib</vt:lpstr>
      <vt:lpstr>Python Pandas</vt:lpstr>
      <vt:lpstr>W3Schools Python</vt:lpstr>
      <vt:lpstr>W3Schools Python Numpy</vt:lpstr>
      <vt:lpstr>W3Schools Python Pandas</vt:lpstr>
      <vt:lpstr>W3Schools Python Requests Module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PowerPoint Presentation</vt:lpstr>
      <vt:lpstr>Python Programming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Accounting Application with Pandas 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 Altair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Python Altair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W3Schools Python Requests Module</vt:lpstr>
      <vt:lpstr>Python requests</vt:lpstr>
      <vt:lpstr>Requests Methods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for Accounting Applications</dc:title>
  <dc:subject/>
  <dc:creator>Min-Yuh Day</dc:creator>
  <cp:keywords>Python, Accounting, Applications, PAA</cp:keywords>
  <dc:description>Python for Accounting Applications</dc:description>
  <cp:lastModifiedBy>MY DAY</cp:lastModifiedBy>
  <cp:revision>931</cp:revision>
  <cp:lastPrinted>2020-12-23T14:44:17Z</cp:lastPrinted>
  <dcterms:created xsi:type="dcterms:W3CDTF">2019-09-12T03:09:52Z</dcterms:created>
  <dcterms:modified xsi:type="dcterms:W3CDTF">2023-11-22T06:03:48Z</dcterms:modified>
  <cp:category/>
</cp:coreProperties>
</file>