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1"/>
  </p:notesMasterIdLst>
  <p:sldIdLst>
    <p:sldId id="3462" r:id="rId2"/>
    <p:sldId id="3780" r:id="rId3"/>
    <p:sldId id="3784" r:id="rId4"/>
    <p:sldId id="4651" r:id="rId5"/>
    <p:sldId id="5006" r:id="rId6"/>
    <p:sldId id="4876" r:id="rId7"/>
    <p:sldId id="4842" r:id="rId8"/>
    <p:sldId id="2384" r:id="rId9"/>
    <p:sldId id="3257" r:id="rId10"/>
    <p:sldId id="3260" r:id="rId11"/>
    <p:sldId id="2452" r:id="rId12"/>
    <p:sldId id="2718" r:id="rId13"/>
    <p:sldId id="1781" r:id="rId14"/>
    <p:sldId id="2583" r:id="rId15"/>
    <p:sldId id="4841" r:id="rId16"/>
    <p:sldId id="5008" r:id="rId17"/>
    <p:sldId id="5009" r:id="rId18"/>
    <p:sldId id="5060" r:id="rId19"/>
    <p:sldId id="4843" r:id="rId20"/>
    <p:sldId id="4844" r:id="rId21"/>
    <p:sldId id="4845" r:id="rId22"/>
    <p:sldId id="936" r:id="rId23"/>
    <p:sldId id="2612" r:id="rId24"/>
    <p:sldId id="2627" r:id="rId25"/>
    <p:sldId id="2628" r:id="rId26"/>
    <p:sldId id="2629" r:id="rId27"/>
    <p:sldId id="2630" r:id="rId28"/>
    <p:sldId id="2631" r:id="rId29"/>
    <p:sldId id="2632" r:id="rId30"/>
    <p:sldId id="2633" r:id="rId31"/>
    <p:sldId id="2649" r:id="rId32"/>
    <p:sldId id="3256" r:id="rId33"/>
    <p:sldId id="2396" r:id="rId34"/>
    <p:sldId id="2420" r:id="rId35"/>
    <p:sldId id="5002" r:id="rId36"/>
    <p:sldId id="5003" r:id="rId37"/>
    <p:sldId id="5054" r:id="rId38"/>
    <p:sldId id="5055" r:id="rId39"/>
    <p:sldId id="5056" r:id="rId40"/>
    <p:sldId id="5004" r:id="rId41"/>
    <p:sldId id="5057" r:id="rId42"/>
    <p:sldId id="2450" r:id="rId43"/>
    <p:sldId id="2451" r:id="rId44"/>
    <p:sldId id="2486" r:id="rId45"/>
    <p:sldId id="2487" r:id="rId46"/>
    <p:sldId id="2488" r:id="rId47"/>
    <p:sldId id="2489" r:id="rId48"/>
    <p:sldId id="4889" r:id="rId49"/>
    <p:sldId id="4877" r:id="rId50"/>
    <p:sldId id="2490" r:id="rId51"/>
    <p:sldId id="2491" r:id="rId52"/>
    <p:sldId id="2493" r:id="rId53"/>
    <p:sldId id="2494" r:id="rId54"/>
    <p:sldId id="2495" r:id="rId55"/>
    <p:sldId id="2496" r:id="rId56"/>
    <p:sldId id="2497" r:id="rId57"/>
    <p:sldId id="2498" r:id="rId58"/>
    <p:sldId id="2499" r:id="rId59"/>
    <p:sldId id="2500" r:id="rId60"/>
    <p:sldId id="2501" r:id="rId61"/>
    <p:sldId id="2502" r:id="rId62"/>
    <p:sldId id="2503" r:id="rId63"/>
    <p:sldId id="1726" r:id="rId64"/>
    <p:sldId id="2938" r:id="rId65"/>
    <p:sldId id="2508" r:id="rId66"/>
    <p:sldId id="1493" r:id="rId67"/>
    <p:sldId id="1494" r:id="rId68"/>
    <p:sldId id="1495" r:id="rId69"/>
    <p:sldId id="1496" r:id="rId70"/>
    <p:sldId id="1497" r:id="rId71"/>
    <p:sldId id="2510" r:id="rId72"/>
    <p:sldId id="2511" r:id="rId73"/>
    <p:sldId id="2514" r:id="rId74"/>
    <p:sldId id="2515" r:id="rId75"/>
    <p:sldId id="2516" r:id="rId76"/>
    <p:sldId id="2517" r:id="rId77"/>
    <p:sldId id="2518" r:id="rId78"/>
    <p:sldId id="2519" r:id="rId79"/>
    <p:sldId id="5059" r:id="rId80"/>
    <p:sldId id="5010" r:id="rId81"/>
    <p:sldId id="5011" r:id="rId82"/>
    <p:sldId id="5012" r:id="rId83"/>
    <p:sldId id="5013" r:id="rId84"/>
    <p:sldId id="5014" r:id="rId85"/>
    <p:sldId id="5015" r:id="rId86"/>
    <p:sldId id="5016" r:id="rId87"/>
    <p:sldId id="5017" r:id="rId88"/>
    <p:sldId id="5018" r:id="rId89"/>
    <p:sldId id="5019" r:id="rId90"/>
    <p:sldId id="5020" r:id="rId91"/>
    <p:sldId id="5021" r:id="rId92"/>
    <p:sldId id="5022" r:id="rId93"/>
    <p:sldId id="5023" r:id="rId94"/>
    <p:sldId id="5024" r:id="rId95"/>
    <p:sldId id="5025" r:id="rId96"/>
    <p:sldId id="5026" r:id="rId97"/>
    <p:sldId id="5027" r:id="rId98"/>
    <p:sldId id="5028" r:id="rId99"/>
    <p:sldId id="5029" r:id="rId100"/>
    <p:sldId id="5030" r:id="rId101"/>
    <p:sldId id="5031" r:id="rId102"/>
    <p:sldId id="5043" r:id="rId103"/>
    <p:sldId id="5044" r:id="rId104"/>
    <p:sldId id="5045" r:id="rId105"/>
    <p:sldId id="5046" r:id="rId106"/>
    <p:sldId id="5047" r:id="rId107"/>
    <p:sldId id="5048" r:id="rId108"/>
    <p:sldId id="5049" r:id="rId109"/>
    <p:sldId id="5050" r:id="rId110"/>
    <p:sldId id="5051" r:id="rId111"/>
    <p:sldId id="5052" r:id="rId112"/>
    <p:sldId id="5053" r:id="rId113"/>
    <p:sldId id="5062" r:id="rId114"/>
    <p:sldId id="4902" r:id="rId115"/>
    <p:sldId id="5061" r:id="rId116"/>
    <p:sldId id="5063" r:id="rId117"/>
    <p:sldId id="5092" r:id="rId118"/>
    <p:sldId id="5064" r:id="rId119"/>
    <p:sldId id="5065" r:id="rId120"/>
    <p:sldId id="5077" r:id="rId121"/>
    <p:sldId id="5078" r:id="rId122"/>
    <p:sldId id="5066" r:id="rId123"/>
    <p:sldId id="5081" r:id="rId124"/>
    <p:sldId id="5082" r:id="rId125"/>
    <p:sldId id="5083" r:id="rId126"/>
    <p:sldId id="5091" r:id="rId127"/>
    <p:sldId id="5093" r:id="rId128"/>
    <p:sldId id="5094" r:id="rId129"/>
    <p:sldId id="5095" r:id="rId130"/>
    <p:sldId id="5096" r:id="rId131"/>
    <p:sldId id="5097" r:id="rId132"/>
    <p:sldId id="5098" r:id="rId133"/>
    <p:sldId id="5102" r:id="rId134"/>
    <p:sldId id="5099" r:id="rId135"/>
    <p:sldId id="5104" r:id="rId136"/>
    <p:sldId id="5103" r:id="rId137"/>
    <p:sldId id="5100" r:id="rId138"/>
    <p:sldId id="5101" r:id="rId139"/>
    <p:sldId id="5067" r:id="rId140"/>
    <p:sldId id="4950" r:id="rId141"/>
    <p:sldId id="4951" r:id="rId142"/>
    <p:sldId id="4952" r:id="rId143"/>
    <p:sldId id="4953" r:id="rId144"/>
    <p:sldId id="4954" r:id="rId145"/>
    <p:sldId id="4956" r:id="rId146"/>
    <p:sldId id="4957" r:id="rId147"/>
    <p:sldId id="4958" r:id="rId148"/>
    <p:sldId id="4959" r:id="rId149"/>
    <p:sldId id="4955" r:id="rId150"/>
    <p:sldId id="4975" r:id="rId151"/>
    <p:sldId id="4976" r:id="rId152"/>
    <p:sldId id="4977" r:id="rId153"/>
    <p:sldId id="4824" r:id="rId154"/>
    <p:sldId id="2505" r:id="rId155"/>
    <p:sldId id="4823" r:id="rId156"/>
    <p:sldId id="3258" r:id="rId157"/>
    <p:sldId id="3824" r:id="rId158"/>
    <p:sldId id="5080" r:id="rId159"/>
    <p:sldId id="4822" r:id="rId1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FFD579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5"/>
    <p:restoredTop sz="90655"/>
  </p:normalViewPr>
  <p:slideViewPr>
    <p:cSldViewPr snapToGrid="0" snapToObjects="1">
      <p:cViewPr varScale="1">
        <p:scale>
          <a:sx n="94" d="100"/>
          <a:sy n="94" d="100"/>
        </p:scale>
        <p:origin x="2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ref_requests_get.asp" TargetMode="External"/><Relationship Id="rId2" Type="http://schemas.openxmlformats.org/officeDocument/2006/relationships/hyperlink" Target="https://www.w3schools.com/python/ref_requests_delete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schools.com/python/module_requests.asp" TargetMode="External"/><Relationship Id="rId5" Type="http://schemas.openxmlformats.org/officeDocument/2006/relationships/hyperlink" Target="https://www.w3schools.com/python/ref_requests_post.asp" TargetMode="External"/><Relationship Id="rId4" Type="http://schemas.openxmlformats.org/officeDocument/2006/relationships/hyperlink" Target="https://www.w3schools.com/python/ref_requests_head.asp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tinyurl.com/imtkupython101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cs231n.github.io/python-numpy-tutorial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tif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430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Statistical Analysis with Python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1121PAA10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2023-11-22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A3A9-9B11-F664-4D90-B16E53AD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8" y="1252311"/>
            <a:ext cx="10101941" cy="5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94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8953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74057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 install requests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90A8F-9010-9559-9AF8-7D0C64B257C8}"/>
              </a:ext>
            </a:extLst>
          </p:cNvPr>
          <p:cNvSpPr txBox="1"/>
          <p:nvPr/>
        </p:nvSpPr>
        <p:spPr>
          <a:xfrm>
            <a:off x="483402" y="1838598"/>
            <a:ext cx="11222181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requests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requests.get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'https://w3schools.com/python/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demopage.htm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x.text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1533-DF48-28A4-0590-81A480AC4C5A}"/>
              </a:ext>
            </a:extLst>
          </p:cNvPr>
          <p:cNvSpPr txBox="1"/>
          <p:nvPr/>
        </p:nvSpPr>
        <p:spPr>
          <a:xfrm>
            <a:off x="483402" y="4471627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&lt;!DOCTYPE html&gt;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&lt;html&gt;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&lt;body&gt;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&lt;h1&gt;This is a Test Page&lt;/h1&gt;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&lt;/body&gt;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&lt;/html&gt;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7CEE-F921-44C5-848F-55FC40D6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Methods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553AE4E-C0A0-3055-C89D-5118E7035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518544"/>
              </p:ext>
            </p:extLst>
          </p:nvPr>
        </p:nvGraphicFramePr>
        <p:xfrm>
          <a:off x="534390" y="1456927"/>
          <a:ext cx="11222180" cy="5023917"/>
        </p:xfrm>
        <a:graphic>
          <a:graphicData uri="http://schemas.openxmlformats.org/drawingml/2006/table">
            <a:tbl>
              <a:tblPr/>
              <a:tblGrid>
                <a:gridCol w="4080835">
                  <a:extLst>
                    <a:ext uri="{9D8B030D-6E8A-4147-A177-3AD203B41FA5}">
                      <a16:colId xmlns:a16="http://schemas.microsoft.com/office/drawing/2014/main" val="1791200148"/>
                    </a:ext>
                  </a:extLst>
                </a:gridCol>
                <a:gridCol w="7141345">
                  <a:extLst>
                    <a:ext uri="{9D8B030D-6E8A-4147-A177-3AD203B41FA5}">
                      <a16:colId xmlns:a16="http://schemas.microsoft.com/office/drawing/2014/main" val="2045359453"/>
                    </a:ext>
                  </a:extLst>
                </a:gridCol>
              </a:tblGrid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Method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Description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049095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2"/>
                        </a:rPr>
                        <a:t>delete(</a:t>
                      </a:r>
                      <a:r>
                        <a:rPr lang="en-US" sz="2400" i="1">
                          <a:effectLst/>
                          <a:hlinkClick r:id="rId2"/>
                        </a:rPr>
                        <a:t>url</a:t>
                      </a:r>
                      <a:r>
                        <a:rPr lang="en-US" sz="2400">
                          <a:effectLst/>
                          <a:hlinkClick r:id="rId2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2"/>
                        </a:rPr>
                        <a:t>args</a:t>
                      </a:r>
                      <a:r>
                        <a:rPr lang="en-US" sz="2400">
                          <a:effectLst/>
                          <a:hlinkClick r:id="rId2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DELETE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49688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3"/>
                        </a:rPr>
                        <a:t>get(</a:t>
                      </a:r>
                      <a:r>
                        <a:rPr lang="en-US" sz="2400" i="1">
                          <a:effectLst/>
                          <a:hlinkClick r:id="rId3"/>
                        </a:rPr>
                        <a:t>url</a:t>
                      </a:r>
                      <a:r>
                        <a:rPr lang="en-US" sz="2400">
                          <a:effectLst/>
                          <a:hlinkClick r:id="rId3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3"/>
                        </a:rPr>
                        <a:t>params, args</a:t>
                      </a:r>
                      <a:r>
                        <a:rPr lang="en-US" sz="2400">
                          <a:effectLst/>
                          <a:hlinkClick r:id="rId3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GET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905446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4"/>
                        </a:rPr>
                        <a:t>head(</a:t>
                      </a:r>
                      <a:r>
                        <a:rPr lang="en-US" sz="2400" i="1">
                          <a:effectLst/>
                          <a:hlinkClick r:id="rId4"/>
                        </a:rPr>
                        <a:t>url</a:t>
                      </a:r>
                      <a:r>
                        <a:rPr lang="en-US" sz="2400">
                          <a:effectLst/>
                          <a:hlinkClick r:id="rId4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4"/>
                        </a:rPr>
                        <a:t>args</a:t>
                      </a:r>
                      <a:r>
                        <a:rPr lang="en-US" sz="2400">
                          <a:effectLst/>
                          <a:hlinkClick r:id="rId4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HEAD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81483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patch(</a:t>
                      </a:r>
                      <a:r>
                        <a:rPr lang="en-US" sz="2400" i="1">
                          <a:effectLst/>
                        </a:rPr>
                        <a:t>url</a:t>
                      </a:r>
                      <a:r>
                        <a:rPr lang="en-US" sz="2400">
                          <a:effectLst/>
                        </a:rPr>
                        <a:t>, </a:t>
                      </a:r>
                      <a:r>
                        <a:rPr lang="en-US" sz="2400" i="1">
                          <a:effectLst/>
                        </a:rPr>
                        <a:t>data, args</a:t>
                      </a:r>
                      <a:r>
                        <a:rPr lang="en-US" sz="240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PATCH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76487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5"/>
                        </a:rPr>
                        <a:t>post(</a:t>
                      </a:r>
                      <a:r>
                        <a:rPr lang="en-US" sz="2400" i="1">
                          <a:effectLst/>
                          <a:hlinkClick r:id="rId5"/>
                        </a:rPr>
                        <a:t>url</a:t>
                      </a:r>
                      <a:r>
                        <a:rPr lang="en-US" sz="2400">
                          <a:effectLst/>
                          <a:hlinkClick r:id="rId5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5"/>
                        </a:rPr>
                        <a:t>data, json, args</a:t>
                      </a:r>
                      <a:r>
                        <a:rPr lang="en-US" sz="2400">
                          <a:effectLst/>
                          <a:hlinkClick r:id="rId5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POST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79663"/>
                  </a:ext>
                </a:extLst>
              </a:tr>
              <a:tr h="87025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put(</a:t>
                      </a:r>
                      <a:r>
                        <a:rPr lang="en-US" sz="2400" i="1">
                          <a:effectLst/>
                        </a:rPr>
                        <a:t>url</a:t>
                      </a:r>
                      <a:r>
                        <a:rPr lang="en-US" sz="2400">
                          <a:effectLst/>
                        </a:rPr>
                        <a:t>, </a:t>
                      </a:r>
                      <a:r>
                        <a:rPr lang="en-US" sz="2400" i="1">
                          <a:effectLst/>
                        </a:rPr>
                        <a:t>data, args</a:t>
                      </a:r>
                      <a:r>
                        <a:rPr lang="en-US" sz="240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PUT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0699"/>
                  </a:ext>
                </a:extLst>
              </a:tr>
              <a:tr h="89284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request(</a:t>
                      </a:r>
                      <a:r>
                        <a:rPr lang="en-US" sz="2400" i="1" dirty="0">
                          <a:effectLst/>
                        </a:rPr>
                        <a:t>method</a:t>
                      </a:r>
                      <a:r>
                        <a:rPr lang="en-US" sz="2400" dirty="0">
                          <a:effectLst/>
                        </a:rPr>
                        <a:t>, </a:t>
                      </a:r>
                      <a:r>
                        <a:rPr lang="en-US" sz="2400" i="1" dirty="0" err="1">
                          <a:effectLst/>
                        </a:rPr>
                        <a:t>url</a:t>
                      </a:r>
                      <a:r>
                        <a:rPr lang="en-US" sz="2400" dirty="0">
                          <a:effectLst/>
                        </a:rPr>
                        <a:t>, </a:t>
                      </a:r>
                      <a:r>
                        <a:rPr lang="en-US" sz="2400" i="1" dirty="0" err="1">
                          <a:effectLst/>
                        </a:rPr>
                        <a:t>args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request of the specified method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9346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512C7-A75C-135A-B88A-E675B385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E7E55-7A67-9762-0C68-042BB15090E0}"/>
              </a:ext>
            </a:extLst>
          </p:cNvPr>
          <p:cNvSpPr txBox="1"/>
          <p:nvPr/>
        </p:nvSpPr>
        <p:spPr>
          <a:xfrm>
            <a:off x="3097479" y="64808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https://www.w3schools.com/python/module_requests.asp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488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Statistical Analysis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3996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6000" b="1" dirty="0"/>
              <a:t>Statistical Analysis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lvl="1" indent="-411480">
              <a:spcAft>
                <a:spcPts val="600"/>
              </a:spcAft>
            </a:pPr>
            <a:r>
              <a:rPr lang="en-US" sz="4000" b="1" dirty="0"/>
              <a:t>Descriptive Statistics </a:t>
            </a:r>
          </a:p>
          <a:p>
            <a:pPr lvl="2"/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df.mean</a:t>
            </a:r>
            <a:r>
              <a:rPr lang="en-US" sz="2600" dirty="0">
                <a:solidFill>
                  <a:srgbClr val="000000"/>
                </a:solidFill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4400" b="1" dirty="0"/>
              <a:t>Inferential Statistics </a:t>
            </a:r>
          </a:p>
          <a:p>
            <a:pPr lvl="2" indent="-411480">
              <a:spcAft>
                <a:spcPts val="600"/>
              </a:spcAft>
            </a:pP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pPr lvl="2" indent="-411480">
              <a:spcAft>
                <a:spcPts val="600"/>
              </a:spcAft>
            </a:pP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t_statistic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(ga,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358978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02E9-9B6C-DC05-DE0F-9F2B4A00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SciPy: Scientific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B5C6-4D2E-A9FA-F9AE-E66B7C7A5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SciPy</a:t>
            </a:r>
            <a:r>
              <a:rPr lang="en-US" dirty="0"/>
              <a:t> is a </a:t>
            </a:r>
            <a:r>
              <a:rPr lang="en-US" dirty="0">
                <a:solidFill>
                  <a:srgbClr val="C00000"/>
                </a:solidFill>
              </a:rPr>
              <a:t>scientific computation </a:t>
            </a:r>
            <a:r>
              <a:rPr lang="en-US" dirty="0"/>
              <a:t>library </a:t>
            </a:r>
            <a:br>
              <a:rPr lang="en-US" dirty="0"/>
            </a:br>
            <a:r>
              <a:rPr lang="en-US" dirty="0"/>
              <a:t>that uses </a:t>
            </a:r>
            <a:r>
              <a:rPr lang="en-US" dirty="0">
                <a:solidFill>
                  <a:srgbClr val="C00000"/>
                </a:solidFill>
              </a:rPr>
              <a:t>NumPy</a:t>
            </a:r>
            <a:r>
              <a:rPr lang="en-US" dirty="0"/>
              <a:t> underneath.</a:t>
            </a:r>
          </a:p>
          <a:p>
            <a:r>
              <a:rPr lang="en-US" dirty="0">
                <a:solidFill>
                  <a:srgbClr val="C00000"/>
                </a:solidFill>
              </a:rPr>
              <a:t>SciPy</a:t>
            </a:r>
            <a:r>
              <a:rPr lang="en-US" dirty="0"/>
              <a:t> stands for </a:t>
            </a:r>
            <a:r>
              <a:rPr lang="en-US" dirty="0">
                <a:solidFill>
                  <a:srgbClr val="C00000"/>
                </a:solidFill>
              </a:rPr>
              <a:t>Scientific Python</a:t>
            </a:r>
            <a:r>
              <a:rPr lang="en-US" dirty="0"/>
              <a:t>.</a:t>
            </a:r>
          </a:p>
          <a:p>
            <a:r>
              <a:rPr lang="en-US" dirty="0"/>
              <a:t>SciPy provides more utility functions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optimization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stats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signal processing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CD4E6-AEE1-E2FB-AFB4-B5B1CE9F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01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185B2-C012-D9EB-764E-CDB96EC5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SciPy Statistical Significance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572FF-5795-0126-53A3-416FA9DEE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statistics, statistical significance means that the result that was produced has a reason behind it, it was not produced randomly, or by chance.</a:t>
            </a:r>
          </a:p>
          <a:p>
            <a:endParaRPr lang="en-US" dirty="0"/>
          </a:p>
          <a:p>
            <a:r>
              <a:rPr lang="en-US" dirty="0"/>
              <a:t>SciPy provides us with a module called </a:t>
            </a:r>
            <a:r>
              <a:rPr lang="en-US" dirty="0" err="1">
                <a:solidFill>
                  <a:srgbClr val="C00000"/>
                </a:solidFill>
              </a:rPr>
              <a:t>scipy.stats</a:t>
            </a:r>
            <a:r>
              <a:rPr lang="en-US" dirty="0"/>
              <a:t>, which has functions for performing statistical significance tests.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47191-6977-34B9-B4CA-A3787783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60B5E-E16F-5741-C142-D24D30BAB8E3}"/>
              </a:ext>
            </a:extLst>
          </p:cNvPr>
          <p:cNvSpPr txBox="1"/>
          <p:nvPr/>
        </p:nvSpPr>
        <p:spPr>
          <a:xfrm>
            <a:off x="3097479" y="659262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https://www.w3schools.com/python/</a:t>
            </a:r>
            <a:r>
              <a:rPr lang="en-US" sz="1200" dirty="0" err="1"/>
              <a:t>scipy</a:t>
            </a:r>
            <a:r>
              <a:rPr lang="en-US" sz="1200" dirty="0"/>
              <a:t>/</a:t>
            </a:r>
            <a:r>
              <a:rPr lang="en-US" sz="1200" dirty="0" err="1"/>
              <a:t>scipy_statistical_significance_tests.php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047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7924502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4555-56E7-865A-4694-CFE13C6B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ESG Score and Financial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91E84-6F2B-FF71-94C9-02B854932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8250"/>
            <a:ext cx="11222181" cy="53239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How Python can be used to analyze and visualize ESG-related financial data, combining statistical analysis with effective data visualization techniques.</a:t>
            </a:r>
          </a:p>
          <a:p>
            <a:pPr marL="0" indent="0">
              <a:buNone/>
            </a:pPr>
            <a:r>
              <a:rPr lang="en-US" dirty="0"/>
              <a:t>1. Two datasets for high and low ESG score companies are generated, each with normally distributed ESG scores and financial performance metrics.</a:t>
            </a:r>
          </a:p>
          <a:p>
            <a:pPr marL="0" indent="0">
              <a:buNone/>
            </a:pPr>
            <a:r>
              <a:rPr lang="en-US" dirty="0"/>
              <a:t>2. Descriptive statistics provide insights into the central tendency and variability of the data.</a:t>
            </a:r>
          </a:p>
          <a:p>
            <a:pPr marL="0" indent="0">
              <a:buNone/>
            </a:pPr>
            <a:r>
              <a:rPr lang="en-US" dirty="0"/>
              <a:t>3. An inferential t-test is used to determine if there is a statistically significant difference in financial performance between the two groups.</a:t>
            </a:r>
          </a:p>
          <a:p>
            <a:pPr marL="0" indent="0">
              <a:buNone/>
            </a:pPr>
            <a:r>
              <a:rPr lang="en-US" dirty="0"/>
              <a:t>4. Data visualizations, including histograms and box plots, illustrate the distribution of ESG scores and financial performance, helping to visualize the differences between the high and low ESG score companies.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63E0B-6F6C-C58B-C2D3-7E9B2B01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16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14366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1450428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767146"/>
            <a:ext cx="11222181" cy="572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1: Generate Datasets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  <a:b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Seed for reproducibility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np.random.seed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1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Number of companies in each group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</a:t>
            </a:r>
            <a:b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7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High ESG Score Companies (ESG scores and financial performance follow a normal distribution)</a:t>
            </a:r>
            <a:endParaRPr lang="en-US" sz="17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high_esg_means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high_esg_stds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high_esg_data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17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'High_ESG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_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7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)],</a:t>
            </a:r>
          </a:p>
          <a:p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high_esg_means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high_esg_stds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high_esg_means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high_esg_stds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7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high_esg_data</a:t>
            </a:r>
            <a:r>
              <a:rPr lang="en-US" sz="17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7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7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17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120684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767146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Low ESG Score Companies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low_esg_means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low_esg_stds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'Low_ESG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_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)],</a:t>
            </a:r>
          </a:p>
          <a:p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low_esg_means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low_esg_stds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low_esg_means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low_esg_stds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n_companies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F92F5-788E-A4E5-9477-5D3A94F7529A}"/>
              </a:ext>
            </a:extLst>
          </p:cNvPr>
          <p:cNvSpPr txBox="1"/>
          <p:nvPr/>
        </p:nvSpPr>
        <p:spPr>
          <a:xfrm>
            <a:off x="623387" y="4104409"/>
            <a:ext cx="8434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Low_ESG_0  34.371429               5.688458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Low_ESG_1  23.532317              15.358420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Low_ESG_2  29.601295               3.895490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Low_ESG_3  32.822428              10.298077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Low_ESG_4  36.167355              10.012221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784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83DBD-DE61-7FE6-68EA-D96F930D3F81}"/>
              </a:ext>
            </a:extLst>
          </p:cNvPr>
          <p:cNvSpPr txBox="1"/>
          <p:nvPr/>
        </p:nvSpPr>
        <p:spPr>
          <a:xfrm>
            <a:off x="534389" y="4791155"/>
            <a:ext cx="7305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 High_ESG_45  77.057028              14.452728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  High_ESG_46  75.630589              18.395358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 High_ESG_47  80.148569              10.722814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  High_ESG_48  68.758711              13.498970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  High_ESG_49  78.661191              25.790747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A21A4-A786-546C-F74E-CC19315A2813}"/>
              </a:ext>
            </a:extLst>
          </p:cNvPr>
          <p:cNvSpPr txBox="1"/>
          <p:nvPr/>
        </p:nvSpPr>
        <p:spPr>
          <a:xfrm>
            <a:off x="623689" y="1118951"/>
            <a:ext cx="87119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High_ESG_0  88.943142              20.065917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High_ESG_1  82.182549              19.263989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High_ESG_2  80.482487              20.540937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High_ESG_3  70.682536              20.596953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High_ESG_4  78.613059              22.437716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High_ESG_5  78.226205               9.408497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  High_ESG_6  79.586293              19.229167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   High_ESG_7  76.864997               5.695552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High_ESG_8  79.780909              11.985574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   High_ESG_9  77.613910               5.427640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329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83111-8009-E545-BAE2-D15AD42F9EDC}"/>
              </a:ext>
            </a:extLst>
          </p:cNvPr>
          <p:cNvSpPr txBox="1"/>
          <p:nvPr/>
        </p:nvSpPr>
        <p:spPr>
          <a:xfrm>
            <a:off x="914400" y="930904"/>
            <a:ext cx="84346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Low_ESG_0  34.371429               5.688458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Low_ESG_1  23.532317              15.358420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Low_ESG_2  29.601295               3.895490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Low_ESG_3  32.822428              10.298077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Low_ESG_4  36.167355              10.012221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Low_ESG_5  30.744932              12.123179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  Low_ESG_6  27.347089               6.372833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   Low_ESG_7  26.347367               9.825283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Low_ESG_8  33.225310               9.296900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   Low_ESG_9  31.565302              14.985442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5CE9-0C14-F010-9364-F03DD0A19957}"/>
              </a:ext>
            </a:extLst>
          </p:cNvPr>
          <p:cNvSpPr txBox="1"/>
          <p:nvPr/>
        </p:nvSpPr>
        <p:spPr>
          <a:xfrm>
            <a:off x="914400" y="5073332"/>
            <a:ext cx="82284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 Low_ESG_45  33.657329               6.086455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  Low_ESG_46  32.129834              19.942448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 Low_ESG_47  29.254931              15.975292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  Low_ESG_48  34.179220               9.523812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  Low_ESG_49  32.460595               7.364061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360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Descriptive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426052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2: Descriptive Statistics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"High ESG Companies Statistics:"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high_esg_df.describe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"\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nLow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ESG Companies Statistics:"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low_esg_df.describe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893309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Descriptive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426052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high_esg_df.describe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3F6A0-B554-B6A2-5021-783A8BDD1880}"/>
              </a:ext>
            </a:extLst>
          </p:cNvPr>
          <p:cNvSpPr txBox="1"/>
          <p:nvPr/>
        </p:nvSpPr>
        <p:spPr>
          <a:xfrm>
            <a:off x="261434" y="2378416"/>
            <a:ext cx="6100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ESG Companies Statistics: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  50.000000              50.000000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   78.530366              15.383263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std     5.043011               5.529527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    67.904584               0.421311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25%    75.443427              11.014420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50%    78.222426              15.758906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75%    81.008308              19.438516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   89.880554              25.790747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D9F9-E50C-8521-4F22-57DDAC376878}"/>
              </a:ext>
            </a:extLst>
          </p:cNvPr>
          <p:cNvSpPr txBox="1"/>
          <p:nvPr/>
        </p:nvSpPr>
        <p:spPr>
          <a:xfrm>
            <a:off x="6145479" y="2405857"/>
            <a:ext cx="6100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 ESG Companies Statistics: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ESG_Score</a:t>
            </a: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kern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Financial_Performance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  50.000000              50.000000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   30.145838               9.524720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std     3.909959               4.894234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    21.279449              -0.151968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25%    27.353736               6.158049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50%    30.541058               9.357192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75%    32.815212              12.202473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   39.546384              23.380562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948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Inferential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3914"/>
            <a:ext cx="11222181" cy="372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3: Inferential Statistics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#Perform a t-test to compare the financial performance between the two groups.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T-test for Financial Performance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6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</a:t>
            </a:r>
            <a:r>
              <a:rPr lang="en-US" sz="2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-statistic: 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P-value: 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42310-789D-1151-2F50-5CB607A8CE18}"/>
              </a:ext>
            </a:extLst>
          </p:cNvPr>
          <p:cNvSpPr txBox="1"/>
          <p:nvPr/>
        </p:nvSpPr>
        <p:spPr>
          <a:xfrm>
            <a:off x="534389" y="5165045"/>
            <a:ext cx="6100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T-statistic: 5.609964050849995, </a:t>
            </a:r>
            <a:b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P-value: 1.876011775191166e-07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475144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57219" y="836774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#Step 4: Data Visualization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#Visualize the data with histograms and box plots.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#Histograms of ESG Scores</a:t>
            </a:r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matplotlib.pyplot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seaborn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sns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Score Distribution'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Score'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'Density'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plt.legend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0559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24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830106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ESG_Score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16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13996-1047-4F56-B860-9FFC51889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770" y="1453371"/>
            <a:ext cx="6453448" cy="50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594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of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4909" y="962028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#Histograms of Financial Performance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plt.hist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bins=</a:t>
            </a:r>
            <a:r>
              <a:rPr lang="en-US" sz="28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density=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 Distribution'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'Density'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plt.legend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643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Histograms of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B9F53-AB79-A021-9C3F-009BBA68D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52" y="836774"/>
            <a:ext cx="7196351" cy="56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138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Box Plot for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71210"/>
            <a:ext cx="11222181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Box Plot for Financial Performance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sns.boxplot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'Group'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data=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high_esg_df.assign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low_esg_df.assign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)]))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 Comparison'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Group'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'Financial Performance'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238777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Box Plot for Financial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835678"/>
            <a:ext cx="11222181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sns.boxplot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'Group'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data=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high_esg_df.assign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low_esg_df.assign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(Group=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55BCD-FFA5-6EB5-3086-6275650F6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361" y="1604582"/>
            <a:ext cx="6110750" cy="49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46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836774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Calculate basic statistics for each group with formatting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basic_statistics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stats_dict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'Std'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'Median'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'Max'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'Min'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'Skewness'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2"/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'Kurtosis'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sz="2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pPr lvl="1"/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pd.Series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stats_dict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8319895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836774"/>
            <a:ext cx="11222181" cy="5324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high_esg_stats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basic_statistics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low_esg_stats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basic_statistics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Perform t-test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Financial_Performance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Determine significance level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significance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0.001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'***'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20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20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0.05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0212445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836774"/>
            <a:ext cx="11222181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table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table_data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'Statistic'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'Std'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'Median'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'Max'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'Min'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'Skewness'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'Kurtosis'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'T-statistic'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'P-value'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'High ESG'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high_esg_stats.tolist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+ [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{t_stat</a:t>
            </a:r>
            <a:r>
              <a:rPr lang="en-US" sz="2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{p_value</a:t>
            </a:r>
            <a:r>
              <a:rPr lang="en-US" sz="2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:.4f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'Low ESG'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low_esg_stats.tolist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+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'Significance'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* </a:t>
            </a:r>
            <a:r>
              <a:rPr lang="en-US" sz="2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[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significance(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)]</a:t>
            </a:r>
          </a:p>
          <a:p>
            <a:pPr lvl="1"/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table_data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Printing the table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080558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870"/>
            <a:ext cx="11222181" cy="768904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EB540-C061-D6EF-F869-CDB2E5AAC13E}"/>
              </a:ext>
            </a:extLst>
          </p:cNvPr>
          <p:cNvSpPr txBox="1"/>
          <p:nvPr/>
        </p:nvSpPr>
        <p:spPr>
          <a:xfrm>
            <a:off x="1368431" y="1536174"/>
            <a:ext cx="94521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>
                <a:solidFill>
                  <a:srgbClr val="212121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Statistic High ESG  Low ESG Significance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     Mean  15.3833   9.5247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       Std   5.5295   4.8942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   Median  15.7589   9.3572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      Max  25.7907  23.3806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         Min   0.4213  -0.1520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 Skewness  -0.3003   0.5287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   Kurtosis  -0.2029   0.3327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 T-statistic   5.6100                      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     P-value   0.0000                   ***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2783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9505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Statistical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823F0-675F-0979-1346-18A35CD4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81" y="918573"/>
            <a:ext cx="10788226" cy="56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5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52762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38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683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22331606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175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Statistical Analysis with Python</a:t>
            </a:r>
          </a:p>
          <a:p>
            <a:pPr lvl="1" indent="-411480">
              <a:spcAft>
                <a:spcPts val="600"/>
              </a:spcAft>
            </a:pPr>
            <a:r>
              <a:rPr lang="en-US" sz="4000" b="1" dirty="0"/>
              <a:t>Descriptive Statistics </a:t>
            </a:r>
          </a:p>
          <a:p>
            <a:pPr lvl="2"/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df.mean</a:t>
            </a:r>
            <a:r>
              <a:rPr lang="en-US" sz="2600" dirty="0">
                <a:solidFill>
                  <a:srgbClr val="000000"/>
                </a:solidFill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4400" b="1" dirty="0"/>
              <a:t>Inferential Statistics </a:t>
            </a:r>
          </a:p>
          <a:p>
            <a:pPr lvl="2" indent="-411480">
              <a:spcAft>
                <a:spcPts val="600"/>
              </a:spcAft>
            </a:pP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pPr lvl="2" indent="-411480">
              <a:spcAft>
                <a:spcPts val="600"/>
              </a:spcAft>
            </a:pP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t_statistic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(ga,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8652064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20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Min-Yuh Day (2023), Python 101, </a:t>
            </a:r>
            <a:r>
              <a:rPr lang="en-US" sz="1400" b="0" dirty="0">
                <a:hlinkClick r:id="rId11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962005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A3A9-9B11-F664-4D90-B16E53AD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8" y="1252311"/>
            <a:ext cx="10101941" cy="5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7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2023/09/13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2023/09/20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2023/09/27 Foundations of Python Programming</a:t>
            </a:r>
          </a:p>
          <a:p>
            <a:pPr marL="0" indent="0">
              <a:buNone/>
            </a:pPr>
            <a:r>
              <a:rPr lang="en-US" sz="2800" dirty="0"/>
              <a:t>4 2023/10/04 Data Structures</a:t>
            </a:r>
          </a:p>
          <a:p>
            <a:pPr marL="0" indent="0">
              <a:buNone/>
            </a:pPr>
            <a:r>
              <a:rPr lang="en-US" sz="2800" dirty="0"/>
              <a:t>5 2023/10/11 Control Logic and Loops</a:t>
            </a:r>
          </a:p>
          <a:p>
            <a:pPr marL="0" indent="0">
              <a:buNone/>
            </a:pPr>
            <a:r>
              <a:rPr lang="en-US" sz="2800" dirty="0"/>
              <a:t>6 2023/10/18 Functions and Modules </a:t>
            </a:r>
          </a:p>
          <a:p>
            <a:pPr marL="0" indent="0">
              <a:buNone/>
            </a:pPr>
            <a:r>
              <a:rPr lang="en-US" sz="2800" dirty="0"/>
              <a:t>7 2023/10/25 Files and Exception Handling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2023/11/01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9   2023/11/08 Data Analytics and Visualization with Python</a:t>
            </a:r>
          </a:p>
          <a:p>
            <a:pPr marL="0" indent="0">
              <a:buNone/>
            </a:pPr>
            <a:r>
              <a:rPr lang="en-US" sz="2800" dirty="0"/>
              <a:t>10 2023/11/15 Obtaining Data From the Web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11 2023/11/22 Statistical Analysis with Python</a:t>
            </a:r>
          </a:p>
          <a:p>
            <a:pPr marL="0" indent="0">
              <a:buNone/>
            </a:pPr>
            <a:r>
              <a:rPr lang="en-US" sz="2800" dirty="0"/>
              <a:t>12 2023/11/29 Machine Learning with Python</a:t>
            </a:r>
          </a:p>
          <a:p>
            <a:pPr marL="0" indent="0">
              <a:buNone/>
            </a:pPr>
            <a:r>
              <a:rPr lang="en-US" sz="2800" dirty="0"/>
              <a:t>13 2023/12/06 Text Analytics with Python and </a:t>
            </a:r>
            <a:br>
              <a:rPr lang="en-US" sz="2800" dirty="0"/>
            </a:br>
            <a:r>
              <a:rPr lang="en-US" sz="2800" dirty="0"/>
              <a:t>                             Large Language Models (LLMs)</a:t>
            </a:r>
          </a:p>
          <a:p>
            <a:pPr marL="0" indent="0">
              <a:buNone/>
            </a:pPr>
            <a:r>
              <a:rPr lang="en-US" sz="2800" dirty="0"/>
              <a:t>14 2023/12/13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2023/12/20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2023/12/27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66420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Statistical Analysis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Statistical Analysis with Python</a:t>
            </a:r>
          </a:p>
          <a:p>
            <a:pPr lvl="1" indent="-411480">
              <a:spcAft>
                <a:spcPts val="600"/>
              </a:spcAft>
            </a:pPr>
            <a:r>
              <a:rPr lang="en-US" sz="4000" b="1" dirty="0"/>
              <a:t>Descriptive Statistics </a:t>
            </a:r>
          </a:p>
          <a:p>
            <a:pPr lvl="2"/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df.mean</a:t>
            </a:r>
            <a:r>
              <a:rPr lang="en-US" sz="2600" dirty="0">
                <a:solidFill>
                  <a:srgbClr val="000000"/>
                </a:solidFill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df.std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df.median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</a:t>
            </a:r>
            <a:r>
              <a:rPr lang="en-US" sz="2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df.skew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df.kurtosis</a:t>
            </a:r>
            <a:r>
              <a:rPr lang="en-US" sz="2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4400" b="1" dirty="0"/>
              <a:t>Inferential Statistics </a:t>
            </a:r>
          </a:p>
          <a:p>
            <a:pPr lvl="2" indent="-411480">
              <a:spcAft>
                <a:spcPts val="600"/>
              </a:spcAft>
            </a:pP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scipy.stats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stats</a:t>
            </a:r>
          </a:p>
          <a:p>
            <a:pPr lvl="2" indent="-411480">
              <a:spcAft>
                <a:spcPts val="600"/>
              </a:spcAft>
            </a:pP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t_statistic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p_value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stats.ttest_ind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(ga,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601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8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4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87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7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7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7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6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21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6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7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9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9482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Accounting Application with Pandas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4" y="929933"/>
            <a:ext cx="7625649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a </a:t>
            </a:r>
            <a:r>
              <a:rPr lang="en-US" sz="1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to store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columns = 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'Description'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(columns=columns)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add a transaction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date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amount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global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([[date, description, amount]], columns=columns)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([ledger,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ignore_index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view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(ledger)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get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sum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Adding sample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'2023-11-01'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'Income'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'2023-11-02'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'Groceries'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-200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'2023-11-03'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'Utilities'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Viewing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Checking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"Current Balance:"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E484A-0EB9-5BE5-FE11-FE3F596E78C0}"/>
              </a:ext>
            </a:extLst>
          </p:cNvPr>
          <p:cNvSpPr txBox="1"/>
          <p:nvPr/>
        </p:nvSpPr>
        <p:spPr>
          <a:xfrm>
            <a:off x="8123567" y="2462127"/>
            <a:ext cx="40114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 Date Description Amount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 2023-11-01 Income 1000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2023-11-02 Groceries -200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2023-11-03 Utilities -100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Current Balance: 700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8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36BFB-5A82-7148-933A-BC133EE5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04" y="4619791"/>
            <a:ext cx="1387872" cy="1387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FE8C0A-1B7B-6D4E-9EF6-0937243ECF56}"/>
              </a:ext>
            </a:extLst>
          </p:cNvPr>
          <p:cNvSpPr/>
          <p:nvPr/>
        </p:nvSpPr>
        <p:spPr>
          <a:xfrm>
            <a:off x="7625377" y="4748952"/>
            <a:ext cx="249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Altair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923724" y="6558777"/>
            <a:ext cx="234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>
                <a:hlinkClick r:id="rId2"/>
              </a:rPr>
              <a:t> https://altair-viz.github.io/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C0DC0-FA0F-514A-A7C1-252BBC4B0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3429000"/>
            <a:ext cx="2736304" cy="273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0A2DF-0B4D-7D47-B773-4A42C2E917A4}"/>
              </a:ext>
            </a:extLst>
          </p:cNvPr>
          <p:cNvSpPr/>
          <p:nvPr/>
        </p:nvSpPr>
        <p:spPr>
          <a:xfrm>
            <a:off x="5591944" y="387630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/>
              <a:t>Altair</a:t>
            </a:r>
          </a:p>
        </p:txBody>
      </p:sp>
    </p:spTree>
    <p:extLst>
      <p:ext uri="{BB962C8B-B14F-4D97-AF65-F5344CB8AC3E}">
        <p14:creationId xmlns:p14="http://schemas.microsoft.com/office/powerpoint/2010/main" val="26106096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https://altair-viz.github.io/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BE0FE-4EEF-3543-9CCA-2520E88CC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63" y="44624"/>
            <a:ext cx="1080120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DA711-EE0F-E973-4A34-EDE244C57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770" y="1210742"/>
            <a:ext cx="9476460" cy="5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29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17086</TotalTime>
  <Words>7509</Words>
  <Application>Microsoft Macintosh PowerPoint</Application>
  <PresentationFormat>Widescreen</PresentationFormat>
  <Paragraphs>1102</Paragraphs>
  <Slides>159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6" baseType="lpstr">
      <vt:lpstr>Arial</vt:lpstr>
      <vt:lpstr>Barlow</vt:lpstr>
      <vt:lpstr>Calibri</vt:lpstr>
      <vt:lpstr>Courier</vt:lpstr>
      <vt:lpstr>Courier New</vt:lpstr>
      <vt:lpstr>Source Sans Pro</vt:lpstr>
      <vt:lpstr>Office Theme</vt:lpstr>
      <vt:lpstr>Statistical Analysis with Python</vt:lpstr>
      <vt:lpstr>Syllabus</vt:lpstr>
      <vt:lpstr>Syllabus</vt:lpstr>
      <vt:lpstr>Statistical Analysis  with Python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 Numpy</vt:lpstr>
      <vt:lpstr>W3Schools Python Pandas</vt:lpstr>
      <vt:lpstr>W3Schools Python Requests Module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PowerPoint Presentation</vt:lpstr>
      <vt:lpstr>Python Programming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Accounting Application with Pandas 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 Altair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Python Altair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W3Schools Python Requests Module</vt:lpstr>
      <vt:lpstr>Python requests</vt:lpstr>
      <vt:lpstr>Requests Methods</vt:lpstr>
      <vt:lpstr>Statistical Analysis  with Python</vt:lpstr>
      <vt:lpstr>Statistical Analysis with Python</vt:lpstr>
      <vt:lpstr>SciPy: Scientific Python</vt:lpstr>
      <vt:lpstr>SciPy Statistical Significance Tests</vt:lpstr>
      <vt:lpstr>ESG Score and Financial Performance</vt:lpstr>
      <vt:lpstr>Python Statistical Analysis</vt:lpstr>
      <vt:lpstr>Python Statistical Analysis</vt:lpstr>
      <vt:lpstr>Python Statistical Analysis</vt:lpstr>
      <vt:lpstr>Python Statistical Analysis</vt:lpstr>
      <vt:lpstr>Python Statistical Analysis</vt:lpstr>
      <vt:lpstr>Descriptive Statistics</vt:lpstr>
      <vt:lpstr>Descriptive Statistics</vt:lpstr>
      <vt:lpstr>Inferential Statistics</vt:lpstr>
      <vt:lpstr>Python Statistical Analysis</vt:lpstr>
      <vt:lpstr>Histograms of ESG Scores</vt:lpstr>
      <vt:lpstr>Histograms of Financial Performance</vt:lpstr>
      <vt:lpstr>Histograms of Financial Performance</vt:lpstr>
      <vt:lpstr>Box Plot for Financial Performance</vt:lpstr>
      <vt:lpstr>Box Plot for Financial Performance</vt:lpstr>
      <vt:lpstr>Python Statistical Analysis</vt:lpstr>
      <vt:lpstr>Python Statistical Analysis</vt:lpstr>
      <vt:lpstr>Python Statistical Analysis</vt:lpstr>
      <vt:lpstr>Python Statistical Analysis</vt:lpstr>
      <vt:lpstr>Python Statistical Analysis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954</cp:revision>
  <cp:lastPrinted>2020-12-23T14:44:17Z</cp:lastPrinted>
  <dcterms:created xsi:type="dcterms:W3CDTF">2019-09-12T03:09:52Z</dcterms:created>
  <dcterms:modified xsi:type="dcterms:W3CDTF">2023-12-06T00:20:06Z</dcterms:modified>
  <cp:category/>
</cp:coreProperties>
</file>