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3462" r:id="rId2"/>
    <p:sldId id="5039" r:id="rId3"/>
    <p:sldId id="5040" r:id="rId4"/>
    <p:sldId id="5041" r:id="rId5"/>
    <p:sldId id="3856" r:id="rId6"/>
    <p:sldId id="5132" r:id="rId7"/>
    <p:sldId id="5212" r:id="rId8"/>
    <p:sldId id="5167" r:id="rId9"/>
    <p:sldId id="3899" r:id="rId10"/>
    <p:sldId id="3900" r:id="rId11"/>
    <p:sldId id="5232" r:id="rId12"/>
    <p:sldId id="5234" r:id="rId13"/>
    <p:sldId id="5224" r:id="rId14"/>
    <p:sldId id="5225" r:id="rId15"/>
    <p:sldId id="5226" r:id="rId16"/>
    <p:sldId id="5235" r:id="rId17"/>
    <p:sldId id="5240" r:id="rId18"/>
    <p:sldId id="5243" r:id="rId19"/>
    <p:sldId id="5244" r:id="rId20"/>
    <p:sldId id="5245" r:id="rId21"/>
    <p:sldId id="5242" r:id="rId22"/>
    <p:sldId id="4991" r:id="rId23"/>
    <p:sldId id="4324" r:id="rId24"/>
    <p:sldId id="4992" r:id="rId25"/>
    <p:sldId id="4260" r:id="rId26"/>
    <p:sldId id="4258" r:id="rId27"/>
    <p:sldId id="5236" r:id="rId28"/>
    <p:sldId id="5233" r:id="rId29"/>
    <p:sldId id="5237" r:id="rId30"/>
    <p:sldId id="5227" r:id="rId31"/>
    <p:sldId id="5228" r:id="rId32"/>
    <p:sldId id="5229" r:id="rId33"/>
    <p:sldId id="5230" r:id="rId34"/>
    <p:sldId id="5231" r:id="rId35"/>
    <p:sldId id="5239" r:id="rId36"/>
    <p:sldId id="4948" r:id="rId37"/>
    <p:sldId id="4949" r:id="rId38"/>
    <p:sldId id="4950" r:id="rId39"/>
    <p:sldId id="4951" r:id="rId40"/>
    <p:sldId id="4952" r:id="rId41"/>
    <p:sldId id="4953" r:id="rId42"/>
    <p:sldId id="4954" r:id="rId43"/>
    <p:sldId id="4956" r:id="rId44"/>
    <p:sldId id="4957" r:id="rId45"/>
    <p:sldId id="4958" r:id="rId46"/>
    <p:sldId id="4959" r:id="rId47"/>
    <p:sldId id="4955" r:id="rId48"/>
    <p:sldId id="4975" r:id="rId49"/>
    <p:sldId id="4976" r:id="rId50"/>
    <p:sldId id="4977" r:id="rId51"/>
    <p:sldId id="5169" r:id="rId52"/>
    <p:sldId id="5157" r:id="rId53"/>
    <p:sldId id="5246" r:id="rId54"/>
    <p:sldId id="5247" r:id="rId55"/>
    <p:sldId id="5238" r:id="rId56"/>
    <p:sldId id="349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90"/>
    <p:restoredTop sz="90655"/>
  </p:normalViewPr>
  <p:slideViewPr>
    <p:cSldViewPr snapToGrid="0" snapToObjects="1">
      <p:cViewPr>
        <p:scale>
          <a:sx n="100" d="100"/>
          <a:sy n="100" d="100"/>
        </p:scale>
        <p:origin x="1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5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amazon.com/Chief-Sustainability-Officers-Work-Successful/dp/1484278658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weforum.org/agenda/2022/07/net-zero-tracker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intelligence.weforum.org/topics/a1G680000004C93EA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ntelligence.weforum.org/topics/a1G0X000006DIDZUA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ogle/technology/ai/google-gemini-ai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openai.com/research/video-generation-models-as-world-simulato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.net/" TargetMode="External"/><Relationship Id="rId7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www.globalreportin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sb-tcfd.org/" TargetMode="External"/><Relationship Id="rId5" Type="http://schemas.openxmlformats.org/officeDocument/2006/relationships/hyperlink" Target="https://www.ifrs.org/groups/international-sustainability-standards-board/" TargetMode="External"/><Relationship Id="rId4" Type="http://schemas.openxmlformats.org/officeDocument/2006/relationships/hyperlink" Target="https://sasb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4779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環境、社會與治理 </a:t>
            </a: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(ESG) 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淨零數位轉型</a:t>
            </a:r>
            <a:br>
              <a:rPr lang="en-US" altLang="zh-TW" sz="5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(Environmental, Social, and Governance (ESG) in </a:t>
            </a:r>
            <a:b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Net-Zero Digital Transformation)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7759"/>
            <a:ext cx="9144000" cy="968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永續數據分析 </a:t>
            </a:r>
            <a:b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(Sustainability and ESG Data Analytics)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45998" y="4372340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戴敏育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0563C1"/>
                </a:solidFill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7281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1122ESGDA02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DM4, NTPU (N4084) (Spring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Fri, 10, 11, 12 (18:30-21:15) 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臺北大學民生校區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305)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2024-03-01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7344B-E708-7354-4240-7FF7A6A2A14A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FAD229-1004-BE9C-B526-E001969D99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6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4D52C6-2BA8-557F-F73D-AC92C699D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78" y="2485424"/>
            <a:ext cx="4825683" cy="2757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in Net-Zero Digital Transformation: Foundations and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615044"/>
            <a:ext cx="8172288" cy="3341269"/>
          </a:xfrm>
        </p:spPr>
        <p:txBody>
          <a:bodyPr/>
          <a:lstStyle/>
          <a:p>
            <a:r>
              <a:rPr lang="en-US" dirty="0"/>
              <a:t>Environmental, Social, and Governance (ESG)</a:t>
            </a:r>
          </a:p>
          <a:p>
            <a:r>
              <a:rPr lang="en-US" dirty="0"/>
              <a:t>Net-Zero Transformation</a:t>
            </a:r>
          </a:p>
          <a:p>
            <a:r>
              <a:rPr lang="en-US" dirty="0"/>
              <a:t>Digital Transformation</a:t>
            </a:r>
          </a:p>
          <a:p>
            <a:r>
              <a:rPr lang="en-US" dirty="0"/>
              <a:t>Opportunities and responsibilities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2096"/>
            <a:ext cx="11222181" cy="2078009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Tech for Good – </a:t>
            </a:r>
            <a:br>
              <a:rPr lang="en-US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Your Solutions!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F9DCA-5840-A285-9534-2CB4D2B65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75" y="2733682"/>
            <a:ext cx="4910024" cy="280572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C3C50A-0ADE-BA64-3D13-AC2F14877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2733682"/>
            <a:ext cx="6210967" cy="2222631"/>
          </a:xfrm>
        </p:spPr>
        <p:txBody>
          <a:bodyPr>
            <a:noAutofit/>
          </a:bodyPr>
          <a:lstStyle/>
          <a:p>
            <a:r>
              <a:rPr lang="en-US" sz="3600" dirty="0"/>
              <a:t>Challenge: </a:t>
            </a:r>
            <a:br>
              <a:rPr lang="en-US" sz="3600" dirty="0"/>
            </a:br>
            <a:r>
              <a:rPr lang="en-US" sz="3600" dirty="0"/>
              <a:t>Most innovative tech solution </a:t>
            </a:r>
            <a:br>
              <a:rPr lang="en-US" sz="3600" dirty="0"/>
            </a:br>
            <a:r>
              <a:rPr lang="en-US" sz="3600" dirty="0"/>
              <a:t>to an environmental OR </a:t>
            </a:r>
            <a:br>
              <a:rPr lang="en-US" sz="3600" dirty="0"/>
            </a:br>
            <a:r>
              <a:rPr lang="en-US" sz="3600" dirty="0"/>
              <a:t>social problem</a:t>
            </a:r>
          </a:p>
        </p:txBody>
      </p:sp>
    </p:spTree>
    <p:extLst>
      <p:ext uri="{BB962C8B-B14F-4D97-AF65-F5344CB8AC3E}">
        <p14:creationId xmlns:p14="http://schemas.microsoft.com/office/powerpoint/2010/main" val="3617819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Cino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Robin Castelli, Cyril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Shmatov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Quantitative Methods for ESG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Wiley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B53E7-31CB-E409-3F48-F379D8EF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6" y="1858666"/>
            <a:ext cx="3280734" cy="46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Simon Thompson (2023),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Green and Sustainable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: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Principles and Practice in Banking, Investment and Insurance,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2nd Edition, Kogan Page.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896D5-6CD7-DA93-CDE7-04B456A57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05" y="1749589"/>
            <a:ext cx="3236790" cy="48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6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37910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Chrissa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Pagitsas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(2023),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Chief Sustainability Officers At Work: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How CSOs Build Successful Sustainability and ESG Strategies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Apress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https://www.amazon.com/Chief-Sustainability-Officers-Work-Successful/dp/1484278658/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69546-AB68-49A0-2DB7-7A3ED631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73" y="1811211"/>
            <a:ext cx="3163699" cy="48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and Net-Zero: The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7"/>
            <a:ext cx="10995001" cy="558320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Environmental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Climate impact, resource use, pollution, biodiversity</a:t>
            </a:r>
          </a:p>
          <a:p>
            <a:pPr>
              <a:spcAft>
                <a:spcPts val="600"/>
              </a:spcAft>
            </a:pPr>
            <a:r>
              <a:rPr lang="en-US" dirty="0"/>
              <a:t>Social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Labor practices, human rights, community impact, diversity &amp; inclusion</a:t>
            </a:r>
          </a:p>
          <a:p>
            <a:pPr>
              <a:spcAft>
                <a:spcPts val="600"/>
              </a:spcAft>
            </a:pPr>
            <a:r>
              <a:rPr lang="en-US" dirty="0"/>
              <a:t>Governance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Transparency, ethics, board structure, risk management</a:t>
            </a:r>
          </a:p>
          <a:p>
            <a:pPr>
              <a:spcAft>
                <a:spcPts val="600"/>
              </a:spcAft>
            </a:pPr>
            <a:r>
              <a:rPr lang="en-US" dirty="0"/>
              <a:t>Net-Zero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Balancing emissions produced with emissions removed globally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64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</p:spTree>
    <p:extLst>
      <p:ext uri="{BB962C8B-B14F-4D97-AF65-F5344CB8AC3E}">
        <p14:creationId xmlns:p14="http://schemas.microsoft.com/office/powerpoint/2010/main" val="1496574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https://www.weforum.org/agenda/2022/07/net-zero-tracker/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 Enablers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33AC-8395-FE05-4FEF-41A17C1B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3" y="952500"/>
            <a:ext cx="11718514" cy="56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92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https://intelligence.weforum.org/topics/a1G680000004C93EAE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3455263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 Zero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3B250-9192-86FF-4F98-026247467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266" y="198735"/>
            <a:ext cx="8420100" cy="62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2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 2024/02/23 </a:t>
            </a:r>
            <a:r>
              <a:rPr lang="zh-TW" altLang="en-US" sz="2800" dirty="0"/>
              <a:t>永續數據分析概論 </a:t>
            </a:r>
            <a:br>
              <a:rPr lang="en-US" altLang="zh-TW" sz="2800" dirty="0"/>
            </a:br>
            <a:r>
              <a:rPr lang="en-US" altLang="zh-TW" sz="2800" dirty="0"/>
              <a:t>                          (</a:t>
            </a:r>
            <a:r>
              <a:rPr lang="en-US" sz="2800" dirty="0"/>
              <a:t>Introduction Sustainability and ESG Data Analytics)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rgbClr val="C00000"/>
                </a:solidFill>
              </a:rPr>
              <a:t>2 2024/03/01 </a:t>
            </a:r>
            <a:r>
              <a:rPr lang="zh-TW" altLang="en-US" sz="2800" dirty="0">
                <a:solidFill>
                  <a:srgbClr val="C00000"/>
                </a:solidFill>
              </a:rPr>
              <a:t>環境、社會與治理 </a:t>
            </a:r>
            <a:r>
              <a:rPr lang="en-US" altLang="zh-TW" sz="2800" dirty="0">
                <a:solidFill>
                  <a:srgbClr val="C00000"/>
                </a:solidFill>
              </a:rPr>
              <a:t>(</a:t>
            </a:r>
            <a:r>
              <a:rPr lang="en-US" sz="2800" dirty="0">
                <a:solidFill>
                  <a:srgbClr val="C00000"/>
                </a:solidFill>
              </a:rPr>
              <a:t>ESG) </a:t>
            </a:r>
            <a:r>
              <a:rPr lang="zh-TW" altLang="en-US" sz="2800" dirty="0">
                <a:solidFill>
                  <a:srgbClr val="C00000"/>
                </a:solidFill>
              </a:rPr>
              <a:t>淨零數位轉型 </a:t>
            </a:r>
            <a:br>
              <a:rPr lang="en-US" altLang="zh-TW" sz="2800" dirty="0">
                <a:solidFill>
                  <a:srgbClr val="C00000"/>
                </a:solidFill>
              </a:rPr>
            </a:br>
            <a:r>
              <a:rPr lang="en-US" altLang="zh-TW" sz="2800" dirty="0">
                <a:solidFill>
                  <a:srgbClr val="C00000"/>
                </a:solidFill>
              </a:rPr>
              <a:t>                          </a:t>
            </a:r>
            <a:r>
              <a:rPr lang="en-US" altLang="zh-TW" sz="2000" dirty="0">
                <a:solidFill>
                  <a:srgbClr val="C00000"/>
                </a:solidFill>
              </a:rPr>
              <a:t>(</a:t>
            </a:r>
            <a:r>
              <a:rPr lang="en-US" sz="2000" dirty="0">
                <a:solidFill>
                  <a:srgbClr val="C00000"/>
                </a:solidFill>
              </a:rPr>
              <a:t>Environmental, Social, and Governance (ESG) in Net-Zero Digital Transformation)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3 2024/03/08 </a:t>
            </a:r>
            <a:r>
              <a:rPr lang="zh-TW" altLang="en-US" sz="2800" dirty="0"/>
              <a:t>永續與</a:t>
            </a:r>
            <a:r>
              <a:rPr lang="en-US" sz="2800" dirty="0"/>
              <a:t>ESG </a:t>
            </a:r>
            <a:r>
              <a:rPr lang="zh-TW" altLang="en-US" sz="2800" dirty="0"/>
              <a:t>資料科學 </a:t>
            </a:r>
            <a:br>
              <a:rPr lang="en-US" altLang="zh-TW" sz="2800" dirty="0"/>
            </a:br>
            <a:r>
              <a:rPr lang="en-US" altLang="zh-TW" sz="2800" dirty="0"/>
              <a:t>                          (</a:t>
            </a:r>
            <a:r>
              <a:rPr lang="en-US" sz="2800" dirty="0"/>
              <a:t>Data Science for Sustainability and ESG)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4 2024/03/15 </a:t>
            </a:r>
            <a:r>
              <a:rPr lang="zh-TW" altLang="en-US" sz="2800" dirty="0">
                <a:solidFill>
                  <a:srgbClr val="7030A0"/>
                </a:solidFill>
              </a:rPr>
              <a:t>永續數據分析個案研究 </a:t>
            </a:r>
            <a:r>
              <a:rPr lang="en-US" sz="2800" dirty="0">
                <a:solidFill>
                  <a:srgbClr val="7030A0"/>
                </a:solidFill>
              </a:rPr>
              <a:t>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(Case Study on Sustainability and ESG Data Analytics I)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5 2024/03/22 Web 3.0 </a:t>
            </a:r>
            <a:r>
              <a:rPr lang="zh-TW" altLang="en-US" sz="2800" dirty="0"/>
              <a:t>和大數據分析在金融科技、綠色永續金融 </a:t>
            </a:r>
            <a:br>
              <a:rPr lang="en-US" altLang="zh-TW" sz="2800" dirty="0"/>
            </a:br>
            <a:r>
              <a:rPr lang="en-US" altLang="zh-TW" sz="2800" dirty="0"/>
              <a:t>                          </a:t>
            </a:r>
            <a:r>
              <a:rPr lang="en-US" altLang="zh-TW" sz="2200" dirty="0"/>
              <a:t>(</a:t>
            </a:r>
            <a:r>
              <a:rPr lang="en-US" sz="2200" dirty="0"/>
              <a:t>Web 3.0 and Big Data Analysis in Fintech, Green and Sustainable Finance)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6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https://intelligence.weforum.org/topics/a1G0X000006DIDZUA4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4221097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Digital Transformation of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DD8AB-CACC-C62A-8B93-5F3DD3976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95" y="520700"/>
            <a:ext cx="7667821" cy="57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91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434337" y="6581001"/>
            <a:ext cx="8921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Reis, João, and Nuno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Melão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 "Digital transformation: A meta-review and guidelines for future research."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Heliyon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B16D7-6604-ECE3-B221-695C88CE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1" y="825501"/>
            <a:ext cx="10016797" cy="571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92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08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789591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2427390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1560032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62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 ESG Meets – It's All Connected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98713"/>
            <a:ext cx="10835975" cy="542418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Environmental Justice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Underserved communities disproportionately impacted by pollution, climate hazards</a:t>
            </a:r>
          </a:p>
          <a:p>
            <a:pPr>
              <a:spcAft>
                <a:spcPts val="600"/>
              </a:spcAft>
            </a:pPr>
            <a:r>
              <a:rPr lang="en-US" dirty="0"/>
              <a:t>Responsible Tech Supply Chains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Resource extraction, e-waste, labor rights across the tech lifecycle </a:t>
            </a:r>
          </a:p>
          <a:p>
            <a:pPr>
              <a:spcAft>
                <a:spcPts val="600"/>
              </a:spcAft>
            </a:pPr>
            <a:r>
              <a:rPr lang="en-US" dirty="0"/>
              <a:t>Inclusive Product Design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Accessibility, addressing digital divides, social impacts of technology.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4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Digital Transformation: Enabler and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Enabler</a:t>
            </a:r>
          </a:p>
          <a:p>
            <a:pPr lvl="1"/>
            <a:r>
              <a:rPr lang="en-US" sz="3600" dirty="0"/>
              <a:t>Data-driven decision-making, efficiency gains, new business models, collaboration</a:t>
            </a:r>
          </a:p>
          <a:p>
            <a:pPr lvl="1"/>
            <a:r>
              <a:rPr lang="en-US" sz="3600" dirty="0">
                <a:solidFill>
                  <a:schemeClr val="accent1"/>
                </a:solidFill>
              </a:rPr>
              <a:t>AI optimizing renewable energy</a:t>
            </a:r>
          </a:p>
          <a:p>
            <a:r>
              <a:rPr lang="en-US" sz="3600" dirty="0"/>
              <a:t>Challenge</a:t>
            </a:r>
          </a:p>
          <a:p>
            <a:pPr lvl="1"/>
            <a:r>
              <a:rPr lang="en-US" sz="3600" dirty="0"/>
              <a:t>Energy consumption, e-waste, planned obsolescence, AI ethics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AI servers representing increased energy use</a:t>
            </a:r>
          </a:p>
          <a:p>
            <a:pPr lvl="1"/>
            <a:endParaRPr lang="en-US" sz="3600" dirty="0"/>
          </a:p>
          <a:p>
            <a:endParaRPr lang="en-US" sz="3600" dirty="0"/>
          </a:p>
          <a:p>
            <a:pPr lvl="1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60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Mapping the ESG Standards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64974"/>
            <a:ext cx="11222181" cy="5197270"/>
          </a:xfrm>
        </p:spPr>
        <p:txBody>
          <a:bodyPr>
            <a:noAutofit/>
          </a:bodyPr>
          <a:lstStyle/>
          <a:p>
            <a:r>
              <a:rPr lang="en-US" dirty="0"/>
              <a:t>The most prevalent ESG reporting frameworks</a:t>
            </a:r>
          </a:p>
          <a:p>
            <a:pPr lvl="1"/>
            <a:r>
              <a:rPr lang="en-US" sz="3200" dirty="0"/>
              <a:t>GRI (Global Report Initiative)</a:t>
            </a:r>
          </a:p>
          <a:p>
            <a:pPr lvl="1"/>
            <a:r>
              <a:rPr lang="en-US" sz="3200" dirty="0"/>
              <a:t>CDP (Carbon Disclosure Project)</a:t>
            </a:r>
          </a:p>
          <a:p>
            <a:pPr lvl="1"/>
            <a:r>
              <a:rPr lang="en-US" sz="3200" dirty="0"/>
              <a:t>SASB (Sustainability Accounting Standards Board</a:t>
            </a:r>
          </a:p>
          <a:p>
            <a:pPr lvl="1"/>
            <a:r>
              <a:rPr lang="en-US" sz="3200" dirty="0"/>
              <a:t>ISSB (International Sustainability Standards Board)</a:t>
            </a:r>
          </a:p>
          <a:p>
            <a:pPr lvl="1"/>
            <a:r>
              <a:rPr lang="en-US" sz="3200" dirty="0"/>
              <a:t>TCFD (Task Force on Climate-related Financial Disclosures</a:t>
            </a:r>
          </a:p>
          <a:p>
            <a:r>
              <a:rPr lang="en-US" dirty="0"/>
              <a:t>How companies choose</a:t>
            </a:r>
          </a:p>
          <a:p>
            <a:pPr lvl="1"/>
            <a:r>
              <a:rPr lang="en-US" sz="3200" dirty="0"/>
              <a:t>Materiality, industry-specific standards, investor alignment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1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6 2024/03/29 TCFD </a:t>
            </a:r>
            <a:r>
              <a:rPr lang="zh-TW" altLang="en-US" sz="2800" dirty="0"/>
              <a:t>氣候相關財務揭露與</a:t>
            </a:r>
            <a:r>
              <a:rPr lang="en-US" altLang="zh-TW" sz="2800" dirty="0" err="1"/>
              <a:t>En</a:t>
            </a:r>
            <a:r>
              <a:rPr lang="en-US" altLang="zh-TW" sz="2800" dirty="0"/>
              <a:t>-ROADS </a:t>
            </a:r>
            <a:r>
              <a:rPr lang="zh-TW" altLang="en-US" sz="2800" dirty="0"/>
              <a:t>氣候變遷模擬</a:t>
            </a:r>
            <a:br>
              <a:rPr lang="en-US" altLang="zh-TW" sz="2800" dirty="0"/>
            </a:br>
            <a:r>
              <a:rPr lang="en-US" altLang="zh-TW" sz="2800" dirty="0"/>
              <a:t>                          (Task Force on Climate-Related Financial Disclosures (TCFD)</a:t>
            </a:r>
            <a:br>
              <a:rPr lang="en-US" altLang="zh-TW" sz="2800" dirty="0"/>
            </a:br>
            <a:r>
              <a:rPr lang="en-US" altLang="zh-TW" sz="2800" dirty="0"/>
              <a:t>                           and </a:t>
            </a:r>
            <a:r>
              <a:rPr lang="en-US" altLang="zh-TW" sz="2800" dirty="0" err="1"/>
              <a:t>En</a:t>
            </a:r>
            <a:r>
              <a:rPr lang="en-US" altLang="zh-TW" sz="2800" dirty="0"/>
              <a:t>-Roads Interactive)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7 2024/04/05 </a:t>
            </a:r>
            <a:r>
              <a:rPr lang="zh-TW" altLang="en-US" sz="2800" dirty="0">
                <a:solidFill>
                  <a:schemeClr val="bg1">
                    <a:lumMod val="65000"/>
                  </a:schemeClr>
                </a:solidFill>
              </a:rPr>
              <a:t>放假 </a:t>
            </a: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(No Classes)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8 2024/04/12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期中報告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9 2024/04/19 ESG</a:t>
            </a:r>
            <a:r>
              <a:rPr lang="zh-TW" altLang="en-US" sz="2800" dirty="0"/>
              <a:t>數據的收集、分析和視覺化 </a:t>
            </a:r>
            <a:br>
              <a:rPr lang="en-US" altLang="zh-TW" sz="2800" dirty="0"/>
            </a:br>
            <a:r>
              <a:rPr lang="en-US" altLang="zh-TW" sz="2800" dirty="0"/>
              <a:t>                          (ESG Data Gathering, Analysis, and Visualization)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10 2024/04/26 ESG</a:t>
            </a:r>
            <a:r>
              <a:rPr lang="zh-TW" altLang="en-US" sz="2800" dirty="0"/>
              <a:t>數據報告 </a:t>
            </a:r>
            <a:r>
              <a:rPr lang="en-US" altLang="zh-TW" sz="2800" dirty="0"/>
              <a:t>(ESG Data Reporting); </a:t>
            </a:r>
            <a:br>
              <a:rPr lang="en-US" altLang="zh-TW" sz="2800" dirty="0"/>
            </a:br>
            <a:r>
              <a:rPr lang="en-US" altLang="zh-TW" sz="2800" dirty="0"/>
              <a:t>                            </a:t>
            </a:r>
            <a:r>
              <a:rPr lang="zh-TW" altLang="en-US" sz="2800" dirty="0"/>
              <a:t>企業永續報告書 </a:t>
            </a:r>
            <a:r>
              <a:rPr lang="en-US" altLang="zh-TW" sz="2800" dirty="0"/>
              <a:t>(Corporate Sustainability Reports)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98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230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0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6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2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57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Human Impact of ESG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90" y="1615044"/>
            <a:ext cx="6069488" cy="3867832"/>
          </a:xfrm>
        </p:spPr>
        <p:txBody>
          <a:bodyPr>
            <a:noAutofit/>
          </a:bodyPr>
          <a:lstStyle/>
          <a:p>
            <a:r>
              <a:rPr lang="en-US" sz="4000" dirty="0"/>
              <a:t>Digital Initiatives</a:t>
            </a:r>
          </a:p>
          <a:p>
            <a:r>
              <a:rPr lang="en-US" sz="4000" dirty="0"/>
              <a:t>This isn't abstract, </a:t>
            </a:r>
            <a:br>
              <a:rPr lang="en-US" sz="4000" dirty="0"/>
            </a:br>
            <a:r>
              <a:rPr lang="en-US" sz="4000" dirty="0"/>
              <a:t>it's about improving lives</a:t>
            </a:r>
          </a:p>
          <a:p>
            <a:r>
              <a:rPr lang="en-US" sz="4000" dirty="0"/>
              <a:t>Positive potential </a:t>
            </a:r>
            <a:br>
              <a:rPr lang="en-US" sz="4000" dirty="0"/>
            </a:br>
            <a:r>
              <a:rPr lang="en-US" sz="4000" dirty="0"/>
              <a:t>when ESG is prioritized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A1FB8-72FC-EE10-BC24-449545CD7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661" y="1754561"/>
            <a:ext cx="5860535" cy="33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6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11 2024/05/03 ESG</a:t>
            </a:r>
            <a:r>
              <a:rPr lang="zh-TW" altLang="en-US" sz="2800" dirty="0"/>
              <a:t>數據驗證 </a:t>
            </a:r>
            <a:r>
              <a:rPr lang="en-US" altLang="zh-TW" sz="2800" dirty="0"/>
              <a:t>(ESG Data Verification)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7030A0"/>
                </a:solidFill>
              </a:rPr>
              <a:t>12 2024/05/10 </a:t>
            </a:r>
            <a:r>
              <a:rPr lang="zh-TW" altLang="en-US" sz="2800" dirty="0">
                <a:solidFill>
                  <a:srgbClr val="7030A0"/>
                </a:solidFill>
              </a:rPr>
              <a:t>永續數據分析個案研究 </a:t>
            </a:r>
            <a:r>
              <a:rPr lang="en-US" altLang="zh-TW" sz="2800" dirty="0">
                <a:solidFill>
                  <a:srgbClr val="7030A0"/>
                </a:solidFill>
              </a:rPr>
              <a:t>II </a:t>
            </a:r>
            <a:br>
              <a:rPr lang="en-US" altLang="zh-TW" sz="2800" dirty="0">
                <a:solidFill>
                  <a:srgbClr val="7030A0"/>
                </a:solidFill>
              </a:rPr>
            </a:br>
            <a:r>
              <a:rPr lang="en-US" altLang="zh-TW" sz="2800" dirty="0">
                <a:solidFill>
                  <a:srgbClr val="7030A0"/>
                </a:solidFill>
              </a:rPr>
              <a:t>                            (Case Study on Sustainability and ESG Data Analytics II)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13 2024/05/17 </a:t>
            </a:r>
            <a:r>
              <a:rPr lang="zh-TW" altLang="en-US" sz="2800" dirty="0"/>
              <a:t>能源之星報告與數據揭露 </a:t>
            </a:r>
            <a:br>
              <a:rPr lang="en-US" altLang="zh-TW" sz="2800" dirty="0"/>
            </a:br>
            <a:r>
              <a:rPr lang="en-US" altLang="zh-TW" sz="2800" dirty="0"/>
              <a:t>                            (Energy Star Reporting and Data Disclosure)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14 2024/05/24 </a:t>
            </a:r>
            <a:r>
              <a:rPr lang="zh-TW" altLang="en-US" sz="2800" dirty="0"/>
              <a:t>人工智慧物聯網在</a:t>
            </a:r>
            <a:r>
              <a:rPr lang="en-US" altLang="zh-TW" sz="2800" dirty="0"/>
              <a:t>ESG</a:t>
            </a:r>
            <a:r>
              <a:rPr lang="zh-TW" altLang="en-US" sz="2800" dirty="0"/>
              <a:t>永續應用 </a:t>
            </a:r>
            <a:br>
              <a:rPr lang="en-US" altLang="zh-TW" sz="2800" dirty="0"/>
            </a:br>
            <a:r>
              <a:rPr lang="en-US" altLang="zh-TW" sz="2800" dirty="0"/>
              <a:t>                            </a:t>
            </a:r>
            <a:r>
              <a:rPr lang="en-US" altLang="zh-TW" sz="2000" dirty="0"/>
              <a:t>(Artificial Intelligence of things (</a:t>
            </a:r>
            <a:r>
              <a:rPr lang="en-US" altLang="zh-TW" sz="2000" dirty="0" err="1"/>
              <a:t>AIoT</a:t>
            </a:r>
            <a:r>
              <a:rPr lang="en-US" altLang="zh-TW" sz="2000" dirty="0"/>
              <a:t>) in ESG and Sustainability Applications)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15 2024/05/31 </a:t>
            </a:r>
            <a:r>
              <a:rPr lang="zh-TW" altLang="en-US" sz="2800" dirty="0"/>
              <a:t>生成式</a:t>
            </a:r>
            <a:r>
              <a:rPr lang="en-US" altLang="zh-TW" sz="2800" dirty="0"/>
              <a:t>AI</a:t>
            </a:r>
            <a:r>
              <a:rPr lang="zh-TW" altLang="en-US" sz="2800" dirty="0"/>
              <a:t>於永續評等和報告生成 </a:t>
            </a:r>
            <a:br>
              <a:rPr lang="en-US" altLang="zh-TW" sz="2800" dirty="0"/>
            </a:br>
            <a:r>
              <a:rPr lang="en-US" altLang="zh-TW" sz="2800" dirty="0"/>
              <a:t>                            (Generative AI for ESG Rating and Reporting Generation)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16 2024/06/07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(Final Project Report)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6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Social, and </a:t>
            </a:r>
            <a:b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 (ESG) </a:t>
            </a:r>
            <a:b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Net-Zero Digital Transformation</a:t>
            </a:r>
            <a:endParaRPr lang="en-US" sz="6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7429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Google Gemini</a:t>
            </a:r>
            <a:br>
              <a:rPr lang="en-US" dirty="0"/>
            </a:br>
            <a:r>
              <a:rPr lang="en-US" sz="4000" dirty="0"/>
              <a:t>Largest and most capable AI model</a:t>
            </a:r>
            <a:br>
              <a:rPr lang="en-US" sz="4000" dirty="0"/>
            </a:br>
            <a:r>
              <a:rPr lang="en-US" sz="4000" dirty="0"/>
              <a:t>Making AI more helpful for everyone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F22FA-CCEF-0283-AFCF-C0570450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7" y="1998546"/>
            <a:ext cx="11222180" cy="4602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https://blog.google/technology/ai/google-gemini-ai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3289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2190189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OpenAI</a:t>
            </a:r>
            <a:r>
              <a:rPr lang="en-US" sz="6000" dirty="0"/>
              <a:t> Sora</a:t>
            </a:r>
            <a:br>
              <a:rPr lang="en-US" dirty="0"/>
            </a:br>
            <a:r>
              <a:rPr lang="en-US" dirty="0"/>
              <a:t>Text-to-Video</a:t>
            </a:r>
            <a:br>
              <a:rPr lang="en-US" dirty="0"/>
            </a:br>
            <a:r>
              <a:rPr lang="en-US" sz="4000" dirty="0"/>
              <a:t>Video generation models as world simulators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https://openai.com/research/video-generation-models-as-world-simulators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DBF61-40E2-1ECE-5DEF-178B2F3CE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05" y="2779165"/>
            <a:ext cx="11825095" cy="2689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85556-697A-EFB7-5E71-A10328ACDE88}"/>
              </a:ext>
            </a:extLst>
          </p:cNvPr>
          <p:cNvSpPr txBox="1"/>
          <p:nvPr/>
        </p:nvSpPr>
        <p:spPr>
          <a:xfrm>
            <a:off x="1956225" y="5430635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Turning visual data into patches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B6A77-81BC-5543-FBE8-2555882A0A55}"/>
              </a:ext>
            </a:extLst>
          </p:cNvPr>
          <p:cNvSpPr txBox="1"/>
          <p:nvPr/>
        </p:nvSpPr>
        <p:spPr>
          <a:xfrm>
            <a:off x="1351107" y="5884507"/>
            <a:ext cx="8515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LLMs have text tokens, Sora has visual patches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1E953F-EE05-8B13-699B-14FCFB69C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120" y="135104"/>
            <a:ext cx="2629157" cy="14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08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indent="-320040"/>
            <a:r>
              <a:rPr lang="en-US" sz="4300" dirty="0"/>
              <a:t>Environmental, Social, and Governance (ESG)</a:t>
            </a:r>
          </a:p>
          <a:p>
            <a:pPr indent="-320040"/>
            <a:r>
              <a:rPr lang="en-US" sz="4300" dirty="0"/>
              <a:t>Net-Zero Digital Transformation</a:t>
            </a:r>
          </a:p>
          <a:p>
            <a:pPr lvl="1" indent="-320040"/>
            <a:r>
              <a:rPr lang="en-US" sz="4000" dirty="0"/>
              <a:t>Net-Zero Transformation</a:t>
            </a:r>
          </a:p>
          <a:p>
            <a:pPr lvl="1" indent="-320040"/>
            <a:r>
              <a:rPr lang="en-US" sz="4000" dirty="0"/>
              <a:t>Digital Transformation</a:t>
            </a:r>
          </a:p>
          <a:p>
            <a:pPr lvl="1" indent="-320040"/>
            <a:endParaRPr lang="en-US" sz="3900" dirty="0"/>
          </a:p>
          <a:p>
            <a:pPr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5281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57970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 err="1"/>
              <a:t>Cino</a:t>
            </a:r>
            <a:r>
              <a:rPr lang="en-US" sz="1800" b="0" dirty="0"/>
              <a:t> Robin Castelli, Cyril </a:t>
            </a:r>
            <a:r>
              <a:rPr lang="en-US" sz="1800" b="0" dirty="0" err="1"/>
              <a:t>Shmatov</a:t>
            </a:r>
            <a:r>
              <a:rPr lang="en-US" sz="18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 err="1"/>
              <a:t>Chrissa</a:t>
            </a:r>
            <a:r>
              <a:rPr lang="en-US" sz="1800" b="0" dirty="0"/>
              <a:t> </a:t>
            </a:r>
            <a:r>
              <a:rPr lang="en-US" sz="1800" b="0" dirty="0" err="1"/>
              <a:t>Pagitsas</a:t>
            </a:r>
            <a:r>
              <a:rPr lang="en-US" sz="1800" b="0" dirty="0"/>
              <a:t> (2023), Chief Sustainability Officers At Work: How CSOs Build Successful Sustainability and ESG Strategies, </a:t>
            </a:r>
            <a:r>
              <a:rPr lang="en-US" sz="1800" b="0" dirty="0" err="1"/>
              <a:t>Apress</a:t>
            </a:r>
            <a:r>
              <a:rPr lang="en-US" sz="180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GRI (Global Report Initiative): </a:t>
            </a:r>
            <a:br>
              <a:rPr lang="en-US" sz="1800" b="0" dirty="0"/>
            </a:br>
            <a:r>
              <a:rPr lang="en-US" sz="1800" b="0" dirty="0">
                <a:hlinkClick r:id="rId2"/>
              </a:rPr>
              <a:t>https://www.globalreporting.org/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CDP (Carbon Disclosure Project): </a:t>
            </a:r>
            <a:br>
              <a:rPr lang="en-US" sz="1800" b="0" dirty="0"/>
            </a:br>
            <a:r>
              <a:rPr lang="en-US" sz="1800" b="0" dirty="0">
                <a:hlinkClick r:id="rId3"/>
              </a:rPr>
              <a:t>https://www.cdp.net/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SASB (Sustainability Accounting Standards Board): </a:t>
            </a:r>
            <a:br>
              <a:rPr lang="en-US" sz="1800" b="0" dirty="0"/>
            </a:br>
            <a:r>
              <a:rPr lang="en-US" sz="1800" b="0" dirty="0">
                <a:hlinkClick r:id="rId4"/>
              </a:rPr>
              <a:t>https://sasb.org/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ISSB (International Sustainability Standards Board):</a:t>
            </a:r>
            <a:br>
              <a:rPr lang="en-US" sz="1800" b="0" dirty="0"/>
            </a:br>
            <a:r>
              <a:rPr lang="en-US" sz="1800" b="0" dirty="0">
                <a:hlinkClick r:id="rId5"/>
              </a:rPr>
              <a:t>https://www.ifrs.org/groups/international-sustainability-standards-board/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TCFD (Task Force on Climate-related Financial Disclosures): </a:t>
            </a:r>
            <a:br>
              <a:rPr lang="en-US" sz="1800" b="0" dirty="0"/>
            </a:br>
            <a:r>
              <a:rPr lang="en-US" sz="1800" b="0" dirty="0">
                <a:hlinkClick r:id="rId6"/>
              </a:rPr>
              <a:t>https://www.fsb-tcfd.org/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Min-Yuh Day (2024), Python 101, </a:t>
            </a:r>
            <a:r>
              <a:rPr lang="en-US" sz="1800" b="0" dirty="0">
                <a:hlinkClick r:id="rId7"/>
              </a:rPr>
              <a:t>https://tinyurl.com/aintpupython101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800" b="0" dirty="0"/>
          </a:p>
          <a:p>
            <a:pPr>
              <a:spcAft>
                <a:spcPts val="0"/>
              </a:spcAft>
            </a:pPr>
            <a:endParaRPr lang="en-US" sz="1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indent="-320040"/>
            <a:r>
              <a:rPr lang="en-US" sz="4300" dirty="0"/>
              <a:t>Environmental, Social, and Governance (ESG)</a:t>
            </a:r>
          </a:p>
          <a:p>
            <a:pPr indent="-320040"/>
            <a:r>
              <a:rPr lang="en-US" sz="4300" dirty="0"/>
              <a:t>Net-Zero Digital Transformation</a:t>
            </a:r>
          </a:p>
          <a:p>
            <a:pPr lvl="1" indent="-320040"/>
            <a:r>
              <a:rPr lang="en-US" sz="4000" dirty="0"/>
              <a:t>Net-Zero Transformation</a:t>
            </a:r>
          </a:p>
          <a:p>
            <a:pPr lvl="1" indent="-320040"/>
            <a:r>
              <a:rPr lang="en-US" sz="4000" dirty="0"/>
              <a:t>Digital Transformation</a:t>
            </a:r>
          </a:p>
          <a:p>
            <a:pPr lvl="1" indent="-320040"/>
            <a:endParaRPr lang="en-US" sz="3900" dirty="0"/>
          </a:p>
          <a:p>
            <a:pPr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35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8823-0448-9650-D585-364F75C9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衡量企業永續關鍵指標　</a:t>
            </a:r>
            <a:br>
              <a:rPr lang="en-US" altLang="zh-TW" dirty="0"/>
            </a:br>
            <a:r>
              <a:rPr lang="zh-TW" altLang="en-US" dirty="0"/>
              <a:t>臺北大學獨創</a:t>
            </a:r>
            <a:r>
              <a:rPr lang="en-US" dirty="0"/>
              <a:t>ESG</a:t>
            </a:r>
            <a:r>
              <a:rPr lang="zh-TW" altLang="en-US" dirty="0"/>
              <a:t>永續評鑑系統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EDD59A-2740-94B1-3F06-DC71D3C9A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269" y="1811282"/>
            <a:ext cx="11983227" cy="44329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D7F34-6A7C-BC0A-29AD-730F166F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8E181-AAD7-B0CC-6694-77AC81DCCC46}"/>
              </a:ext>
            </a:extLst>
          </p:cNvPr>
          <p:cNvSpPr txBox="1"/>
          <p:nvPr/>
        </p:nvSpPr>
        <p:spPr>
          <a:xfrm>
            <a:off x="2774819" y="6522573"/>
            <a:ext cx="6741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www.aacsb.ntpu.edu.tw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twsvi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view.php?id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Nzc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D1090-21C1-D30F-825C-054ED25A9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41064-572D-1451-3507-CEE0584DA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BFD0C-632F-A9E6-36BC-9D2A641AC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88" y="135104"/>
            <a:ext cx="1845325" cy="3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37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1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42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14533</TotalTime>
  <Words>2377</Words>
  <Application>Microsoft Macintosh PowerPoint</Application>
  <PresentationFormat>Widescreen</PresentationFormat>
  <Paragraphs>292</Paragraphs>
  <Slides>56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Akkurat</vt:lpstr>
      <vt:lpstr>Heiti TC Medium</vt:lpstr>
      <vt:lpstr>Arial</vt:lpstr>
      <vt:lpstr>Barlow</vt:lpstr>
      <vt:lpstr>Calibri</vt:lpstr>
      <vt:lpstr>Source Sans Pro</vt:lpstr>
      <vt:lpstr>Office Theme</vt:lpstr>
      <vt:lpstr>環境、社會與治理 (ESG) 淨零數位轉型 (Environmental, Social, and Governance (ESG) in  Net-Zero Digital Transformation)</vt:lpstr>
      <vt:lpstr>課程大綱 (Syllabus)</vt:lpstr>
      <vt:lpstr>課程大綱 (Syllabus)</vt:lpstr>
      <vt:lpstr>課程大綱 (Syllabus)</vt:lpstr>
      <vt:lpstr>Environmental, Social, and  Governance (ESG)  in Net-Zero Digital Transformation</vt:lpstr>
      <vt:lpstr>Outline</vt:lpstr>
      <vt:lpstr>衡量企業永續關鍵指標　 臺北大學獨創ESG永續評鑑系統</vt:lpstr>
      <vt:lpstr>Sustainability and ESG Data Analytics</vt:lpstr>
      <vt:lpstr>ESG: Environmental Social Governance</vt:lpstr>
      <vt:lpstr>CSR: Corporate Social Responsibility</vt:lpstr>
      <vt:lpstr>ESG in Net-Zero Digital Transformation: Foundations and Frameworks</vt:lpstr>
      <vt:lpstr>Tech for Good –  Your Solutions!</vt:lpstr>
      <vt:lpstr>Cino Robin Castelli, Cyril Shmatov (2022),  Quantitative Methods for ESG Finance,  Wiley</vt:lpstr>
      <vt:lpstr>Simon Thompson (2023),  Green and Sustainable Finance:  Principles and Practice in Banking, Investment and Insurance,  2nd Edition, Kogan Page.</vt:lpstr>
      <vt:lpstr>Chrissa Pagitsas (2023),  Chief Sustainability Officers At Work:  How CSOs Build Successful Sustainability and ESG Strategies,  Apress.</vt:lpstr>
      <vt:lpstr>ESG and Net-Zero: The Essentials</vt:lpstr>
      <vt:lpstr>Net-Zero Transformation</vt:lpstr>
      <vt:lpstr>Net-Zero Transformation Enablers</vt:lpstr>
      <vt:lpstr>The  Net Zero Transition</vt:lpstr>
      <vt:lpstr>The  Digital Transformation of Business</vt:lpstr>
      <vt:lpstr>Digital Transformation</vt:lpstr>
      <vt:lpstr>Sustainable Development Goals (SDGs)</vt:lpstr>
      <vt:lpstr>Evolution of Sustainable Finance Research</vt:lpstr>
      <vt:lpstr>Sustainable Development Goals (SDGs) and 5P</vt:lpstr>
      <vt:lpstr>ESG to 17 SDGs</vt:lpstr>
      <vt:lpstr>ESG to 17 SDGs</vt:lpstr>
      <vt:lpstr>Where ESG Meets – It's All Connected</vt:lpstr>
      <vt:lpstr>Digital Transformation: Enabler and Challenge</vt:lpstr>
      <vt:lpstr>Mapping the ESG Standards Landscape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The Human Impact of ESG Choices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Generative AI and LLMs for Sustainability and  ESG Data Analytics</vt:lpstr>
      <vt:lpstr>Generative AI for ESG Rating and Reporting Generation</vt:lpstr>
      <vt:lpstr>Google Gemini Largest and most capable AI model Making AI more helpful for everyone</vt:lpstr>
      <vt:lpstr>OpenAI Sora Text-to-Video Video generation models as world simulators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永續數據分析 (Sustainability and ESG Data Analytics)</dc:title>
  <dc:subject/>
  <dc:creator>Min-Yuh Day</dc:creator>
  <cp:keywords>永續, 數據分析, Sustainability, ESG, Data Analytics</cp:keywords>
  <dc:description>永續數據分析 (Sustainability and ESG Data Analytics)</dc:description>
  <cp:lastModifiedBy>MY DAY</cp:lastModifiedBy>
  <cp:revision>808</cp:revision>
  <cp:lastPrinted>2020-12-23T14:44:17Z</cp:lastPrinted>
  <dcterms:created xsi:type="dcterms:W3CDTF">2019-09-12T03:09:52Z</dcterms:created>
  <dcterms:modified xsi:type="dcterms:W3CDTF">2024-03-01T08:36:58Z</dcterms:modified>
  <cp:category/>
</cp:coreProperties>
</file>