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8"/>
  </p:notesMasterIdLst>
  <p:sldIdLst>
    <p:sldId id="3462" r:id="rId2"/>
    <p:sldId id="5039" r:id="rId3"/>
    <p:sldId id="5040" r:id="rId4"/>
    <p:sldId id="5041" r:id="rId5"/>
    <p:sldId id="3856" r:id="rId6"/>
    <p:sldId id="5132" r:id="rId7"/>
    <p:sldId id="5167" r:id="rId8"/>
    <p:sldId id="5235" r:id="rId9"/>
    <p:sldId id="5249" r:id="rId10"/>
    <p:sldId id="5250" r:id="rId11"/>
    <p:sldId id="5251" r:id="rId12"/>
    <p:sldId id="5252" r:id="rId13"/>
    <p:sldId id="5272" r:id="rId14"/>
    <p:sldId id="3899" r:id="rId15"/>
    <p:sldId id="4991" r:id="rId16"/>
    <p:sldId id="4992" r:id="rId17"/>
    <p:sldId id="4260" r:id="rId18"/>
    <p:sldId id="4258" r:id="rId19"/>
    <p:sldId id="5227" r:id="rId20"/>
    <p:sldId id="5228" r:id="rId21"/>
    <p:sldId id="5229" r:id="rId22"/>
    <p:sldId id="5230" r:id="rId23"/>
    <p:sldId id="5231" r:id="rId24"/>
    <p:sldId id="5273" r:id="rId25"/>
    <p:sldId id="5274" r:id="rId26"/>
    <p:sldId id="5275" r:id="rId27"/>
    <p:sldId id="5276" r:id="rId28"/>
    <p:sldId id="5277" r:id="rId29"/>
    <p:sldId id="5278" r:id="rId30"/>
    <p:sldId id="5294" r:id="rId31"/>
    <p:sldId id="4324" r:id="rId32"/>
    <p:sldId id="5280" r:id="rId33"/>
    <p:sldId id="5281" r:id="rId34"/>
    <p:sldId id="5282" r:id="rId35"/>
    <p:sldId id="5283" r:id="rId36"/>
    <p:sldId id="4948" r:id="rId37"/>
    <p:sldId id="4949" r:id="rId38"/>
    <p:sldId id="4950" r:id="rId39"/>
    <p:sldId id="4951" r:id="rId40"/>
    <p:sldId id="4952" r:id="rId41"/>
    <p:sldId id="4953" r:id="rId42"/>
    <p:sldId id="4954" r:id="rId43"/>
    <p:sldId id="4956" r:id="rId44"/>
    <p:sldId id="4957" r:id="rId45"/>
    <p:sldId id="4958" r:id="rId46"/>
    <p:sldId id="4959" r:id="rId47"/>
    <p:sldId id="4955" r:id="rId48"/>
    <p:sldId id="4975" r:id="rId49"/>
    <p:sldId id="4976" r:id="rId50"/>
    <p:sldId id="4977" r:id="rId51"/>
    <p:sldId id="5169" r:id="rId52"/>
    <p:sldId id="5157" r:id="rId53"/>
    <p:sldId id="5246" r:id="rId54"/>
    <p:sldId id="5247" r:id="rId55"/>
    <p:sldId id="5717" r:id="rId56"/>
    <p:sldId id="5320" r:id="rId57"/>
    <p:sldId id="5321" r:id="rId58"/>
    <p:sldId id="5322" r:id="rId59"/>
    <p:sldId id="4876" r:id="rId60"/>
    <p:sldId id="4842" r:id="rId61"/>
    <p:sldId id="5319" r:id="rId62"/>
    <p:sldId id="5323" r:id="rId63"/>
    <p:sldId id="5324" r:id="rId64"/>
    <p:sldId id="5325" r:id="rId65"/>
    <p:sldId id="4841" r:id="rId66"/>
    <p:sldId id="5326" r:id="rId67"/>
    <p:sldId id="5327" r:id="rId68"/>
    <p:sldId id="5328" r:id="rId69"/>
    <p:sldId id="5329" r:id="rId70"/>
    <p:sldId id="5330" r:id="rId71"/>
    <p:sldId id="5331" r:id="rId72"/>
    <p:sldId id="5332" r:id="rId73"/>
    <p:sldId id="5333" r:id="rId74"/>
    <p:sldId id="5334" r:id="rId75"/>
    <p:sldId id="5335" r:id="rId76"/>
    <p:sldId id="5336" r:id="rId77"/>
    <p:sldId id="5337" r:id="rId78"/>
    <p:sldId id="5338" r:id="rId79"/>
    <p:sldId id="5339" r:id="rId80"/>
    <p:sldId id="5340" r:id="rId81"/>
    <p:sldId id="5341" r:id="rId82"/>
    <p:sldId id="5342" r:id="rId83"/>
    <p:sldId id="5343" r:id="rId84"/>
    <p:sldId id="5344" r:id="rId85"/>
    <p:sldId id="5345" r:id="rId86"/>
    <p:sldId id="5346" r:id="rId87"/>
    <p:sldId id="5347" r:id="rId88"/>
    <p:sldId id="5349" r:id="rId89"/>
    <p:sldId id="3720" r:id="rId90"/>
    <p:sldId id="4854" r:id="rId91"/>
    <p:sldId id="4870" r:id="rId92"/>
    <p:sldId id="4856" r:id="rId93"/>
    <p:sldId id="4855" r:id="rId94"/>
    <p:sldId id="4869" r:id="rId95"/>
    <p:sldId id="4858" r:id="rId96"/>
    <p:sldId id="4872" r:id="rId97"/>
    <p:sldId id="4873" r:id="rId98"/>
    <p:sldId id="4859" r:id="rId99"/>
    <p:sldId id="4860" r:id="rId100"/>
    <p:sldId id="4861" r:id="rId101"/>
    <p:sldId id="4857" r:id="rId102"/>
    <p:sldId id="4874" r:id="rId103"/>
    <p:sldId id="4868" r:id="rId104"/>
    <p:sldId id="4867" r:id="rId105"/>
    <p:sldId id="5350" r:id="rId106"/>
    <p:sldId id="4862" r:id="rId107"/>
    <p:sldId id="4863" r:id="rId108"/>
    <p:sldId id="4864" r:id="rId109"/>
    <p:sldId id="4651" r:id="rId110"/>
    <p:sldId id="5352" r:id="rId111"/>
    <p:sldId id="4881" r:id="rId112"/>
    <p:sldId id="4888" r:id="rId113"/>
    <p:sldId id="4890" r:id="rId114"/>
    <p:sldId id="4891" r:id="rId115"/>
    <p:sldId id="4877" r:id="rId116"/>
    <p:sldId id="4892" r:id="rId117"/>
    <p:sldId id="4899" r:id="rId118"/>
    <p:sldId id="4878" r:id="rId119"/>
    <p:sldId id="4880" r:id="rId120"/>
    <p:sldId id="4879" r:id="rId121"/>
    <p:sldId id="4889" r:id="rId122"/>
    <p:sldId id="5400" r:id="rId123"/>
    <p:sldId id="4920" r:id="rId124"/>
    <p:sldId id="4918" r:id="rId125"/>
    <p:sldId id="4911" r:id="rId126"/>
    <p:sldId id="4922" r:id="rId127"/>
    <p:sldId id="4921" r:id="rId128"/>
    <p:sldId id="4914" r:id="rId129"/>
    <p:sldId id="4900" r:id="rId130"/>
    <p:sldId id="4912" r:id="rId131"/>
    <p:sldId id="4915" r:id="rId132"/>
    <p:sldId id="4901" r:id="rId133"/>
    <p:sldId id="4902" r:id="rId134"/>
    <p:sldId id="4919" r:id="rId135"/>
    <p:sldId id="4903" r:id="rId136"/>
    <p:sldId id="4930" r:id="rId137"/>
    <p:sldId id="5539" r:id="rId138"/>
    <p:sldId id="4931" r:id="rId139"/>
    <p:sldId id="4945" r:id="rId140"/>
    <p:sldId id="4924" r:id="rId141"/>
    <p:sldId id="4925" r:id="rId142"/>
    <p:sldId id="4926" r:id="rId143"/>
    <p:sldId id="4927" r:id="rId144"/>
    <p:sldId id="4928" r:id="rId145"/>
    <p:sldId id="4929" r:id="rId146"/>
    <p:sldId id="4939" r:id="rId147"/>
    <p:sldId id="4946" r:id="rId148"/>
    <p:sldId id="4932" r:id="rId149"/>
    <p:sldId id="4933" r:id="rId150"/>
    <p:sldId id="4934" r:id="rId151"/>
    <p:sldId id="4937" r:id="rId152"/>
    <p:sldId id="4936" r:id="rId153"/>
    <p:sldId id="4938" r:id="rId154"/>
    <p:sldId id="4944" r:id="rId155"/>
    <p:sldId id="4947" r:id="rId156"/>
    <p:sldId id="4940" r:id="rId157"/>
    <p:sldId id="4941" r:id="rId158"/>
    <p:sldId id="4942" r:id="rId159"/>
    <p:sldId id="4943" r:id="rId160"/>
    <p:sldId id="4935" r:id="rId161"/>
    <p:sldId id="5544" r:id="rId162"/>
    <p:sldId id="5545" r:id="rId163"/>
    <p:sldId id="4994" r:id="rId164"/>
    <p:sldId id="5644" r:id="rId165"/>
    <p:sldId id="4995" r:id="rId166"/>
    <p:sldId id="5645" r:id="rId167"/>
    <p:sldId id="4966" r:id="rId168"/>
    <p:sldId id="4967" r:id="rId169"/>
    <p:sldId id="4968" r:id="rId170"/>
    <p:sldId id="4969" r:id="rId171"/>
    <p:sldId id="4970" r:id="rId172"/>
    <p:sldId id="4971" r:id="rId173"/>
    <p:sldId id="4972" r:id="rId174"/>
    <p:sldId id="4997" r:id="rId175"/>
    <p:sldId id="4998" r:id="rId176"/>
    <p:sldId id="4996" r:id="rId177"/>
    <p:sldId id="4973" r:id="rId178"/>
    <p:sldId id="4980" r:id="rId179"/>
    <p:sldId id="4974" r:id="rId180"/>
    <p:sldId id="4989" r:id="rId181"/>
    <p:sldId id="4981" r:id="rId182"/>
    <p:sldId id="4990" r:id="rId183"/>
    <p:sldId id="5646" r:id="rId184"/>
    <p:sldId id="4993" r:id="rId185"/>
    <p:sldId id="5002" r:id="rId186"/>
    <p:sldId id="5003" r:id="rId187"/>
    <p:sldId id="5054" r:id="rId188"/>
    <p:sldId id="5055" r:id="rId189"/>
    <p:sldId id="5056" r:id="rId190"/>
    <p:sldId id="5004" r:id="rId191"/>
    <p:sldId id="5057" r:id="rId192"/>
    <p:sldId id="5675" r:id="rId193"/>
    <p:sldId id="5676" r:id="rId194"/>
    <p:sldId id="5677" r:id="rId195"/>
    <p:sldId id="5678" r:id="rId196"/>
    <p:sldId id="5679" r:id="rId197"/>
    <p:sldId id="5680" r:id="rId198"/>
    <p:sldId id="5681" r:id="rId199"/>
    <p:sldId id="5682" r:id="rId200"/>
    <p:sldId id="5683" r:id="rId201"/>
    <p:sldId id="5684" r:id="rId202"/>
    <p:sldId id="5685" r:id="rId203"/>
    <p:sldId id="5686" r:id="rId204"/>
    <p:sldId id="5687" r:id="rId205"/>
    <p:sldId id="5688" r:id="rId206"/>
    <p:sldId id="5689" r:id="rId207"/>
    <p:sldId id="5690" r:id="rId208"/>
    <p:sldId id="5691" r:id="rId209"/>
    <p:sldId id="5692" r:id="rId210"/>
    <p:sldId id="5693" r:id="rId211"/>
    <p:sldId id="5694" r:id="rId212"/>
    <p:sldId id="5695" r:id="rId213"/>
    <p:sldId id="5696" r:id="rId214"/>
    <p:sldId id="5697" r:id="rId215"/>
    <p:sldId id="5698" r:id="rId216"/>
    <p:sldId id="5699" r:id="rId217"/>
    <p:sldId id="5700" r:id="rId218"/>
    <p:sldId id="5701" r:id="rId219"/>
    <p:sldId id="5702" r:id="rId220"/>
    <p:sldId id="5703" r:id="rId221"/>
    <p:sldId id="5704" r:id="rId222"/>
    <p:sldId id="5705" r:id="rId223"/>
    <p:sldId id="5706" r:id="rId224"/>
    <p:sldId id="5707" r:id="rId225"/>
    <p:sldId id="5708" r:id="rId226"/>
    <p:sldId id="5709" r:id="rId227"/>
    <p:sldId id="5710" r:id="rId228"/>
    <p:sldId id="5711" r:id="rId229"/>
    <p:sldId id="5010" r:id="rId230"/>
    <p:sldId id="5011" r:id="rId231"/>
    <p:sldId id="5012" r:id="rId232"/>
    <p:sldId id="5013" r:id="rId233"/>
    <p:sldId id="5014" r:id="rId234"/>
    <p:sldId id="5015" r:id="rId235"/>
    <p:sldId id="5017" r:id="rId236"/>
    <p:sldId id="5018" r:id="rId237"/>
    <p:sldId id="5019" r:id="rId238"/>
    <p:sldId id="5020" r:id="rId239"/>
    <p:sldId id="5021" r:id="rId240"/>
    <p:sldId id="5022" r:id="rId241"/>
    <p:sldId id="5023" r:id="rId242"/>
    <p:sldId id="5024" r:id="rId243"/>
    <p:sldId id="5025" r:id="rId244"/>
    <p:sldId id="5027" r:id="rId245"/>
    <p:sldId id="5028" r:id="rId246"/>
    <p:sldId id="5029" r:id="rId247"/>
    <p:sldId id="5030" r:id="rId248"/>
    <p:sldId id="5031" r:id="rId249"/>
    <p:sldId id="5043" r:id="rId250"/>
    <p:sldId id="5044" r:id="rId251"/>
    <p:sldId id="5045" r:id="rId252"/>
    <p:sldId id="5046" r:id="rId253"/>
    <p:sldId id="5047" r:id="rId254"/>
    <p:sldId id="5048" r:id="rId255"/>
    <p:sldId id="5049" r:id="rId256"/>
    <p:sldId id="5050" r:id="rId257"/>
    <p:sldId id="5051" r:id="rId258"/>
    <p:sldId id="5052" r:id="rId259"/>
    <p:sldId id="5053" r:id="rId260"/>
    <p:sldId id="5712" r:id="rId261"/>
    <p:sldId id="5713" r:id="rId262"/>
    <p:sldId id="5714" r:id="rId263"/>
    <p:sldId id="5715" r:id="rId264"/>
    <p:sldId id="5716" r:id="rId265"/>
    <p:sldId id="5295" r:id="rId266"/>
    <p:sldId id="3490" r:id="rId2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9"/>
    <p:restoredTop sz="90630"/>
  </p:normalViewPr>
  <p:slideViewPr>
    <p:cSldViewPr snapToGrid="0" snapToObjects="1">
      <p:cViewPr varScale="1">
        <p:scale>
          <a:sx n="89" d="100"/>
          <a:sy n="89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viewProps" Target="viewProp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tableStyles" Target="tableStyles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6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016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15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print("hello, world")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7971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27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201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402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243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080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hyperlink" Target="https://meet.google.com/miy-fbif-max" TargetMode="External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lists_methods.asp" TargetMode="Externa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pythonprogramminglanguage.com/dictionary" TargetMode="Externa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schools.com/python/python_classes.asp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hyperlink" Target="https://sdgs.un.org/go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python.org/en/Classes_and_Objects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ustainometric.com/esg-to-sdgs-connected-paths-to-a-sustainable-future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w3schools.com/python/numpy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w3schools.com/python/pandas/default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reporting.org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pandas/default.asp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dp.net/" TargetMode="Externa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hyperlink" Target="http://cs231n.github.io/python-numpy-tutorial/" TargetMode="Externa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sasb.org/" TargetMode="Externa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ifrs.org/groups/international-sustainability-standards-board/" TargetMode="Externa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fsb-tcfd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frs.org/sustainability/tcfd/" TargetMode="Externa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tiff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tiff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tiff"/><Relationship Id="rId4" Type="http://schemas.openxmlformats.org/officeDocument/2006/relationships/image" Target="../media/image143.tiff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github.com/wesm/pydata-book/blob/3rd-edition/ch04.ipynb" TargetMode="Externa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hyperlink" Target="https://tinyurl.com/imtkupython101" TargetMode="Externa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https://paperswithcode.com/sota" TargetMode="Externa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3schools.com/python/" TargetMode="External"/><Relationship Id="rId3" Type="http://schemas.openxmlformats.org/officeDocument/2006/relationships/hyperlink" Target="https://www.python.org/" TargetMode="External"/><Relationship Id="rId7" Type="http://schemas.openxmlformats.org/officeDocument/2006/relationships/hyperlink" Target="http://scikit-learn.org/" TargetMode="External"/><Relationship Id="rId2" Type="http://schemas.openxmlformats.org/officeDocument/2006/relationships/hyperlink" Target="https://pythonprogramm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" TargetMode="External"/><Relationship Id="rId11" Type="http://schemas.openxmlformats.org/officeDocument/2006/relationships/hyperlink" Target="https://tinyurl.com/aintpupython101" TargetMode="External"/><Relationship Id="rId5" Type="http://schemas.openxmlformats.org/officeDocument/2006/relationships/hyperlink" Target="http://www.numpy.org/" TargetMode="External"/><Relationship Id="rId10" Type="http://schemas.openxmlformats.org/officeDocument/2006/relationships/hyperlink" Target="https://developers.google.com/edu/python" TargetMode="External"/><Relationship Id="rId4" Type="http://schemas.openxmlformats.org/officeDocument/2006/relationships/hyperlink" Target="http://pythonprogramminglanguage.com/" TargetMode="External"/><Relationship Id="rId9" Type="http://schemas.openxmlformats.org/officeDocument/2006/relationships/hyperlink" Target="https://www.learnpython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ogle/technology/ai/google-gemini-a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openai.com/research/video-generation-models-as-world-simulato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spectrum.ieee.org/the-top-programming-languages-2023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andas.pydata.org/" TargetMode="External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schools.com/python/trypython.asp?filename=demo_default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learnpython.org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developers.google.com/edu/python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conda.com/download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77993"/>
            <a:ext cx="11819066" cy="19130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永續與</a:t>
            </a:r>
            <a:r>
              <a:rPr lang="en-US" altLang="zh-TW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 ESG </a:t>
            </a:r>
            <a:r>
              <a:rPr lang="zh-TW" altLang="en-US" sz="72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資料科學</a:t>
            </a:r>
            <a:b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(Data Science for Sustainability and ESG)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77759"/>
            <a:ext cx="9144000" cy="968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zh-TW" alt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永續數據分析 </a:t>
            </a:r>
            <a:b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(Sustainability and ESG Data Analytics)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45998" y="4372340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sz="14400" dirty="0">
                <a:solidFill>
                  <a:schemeClr val="accent1"/>
                </a:solidFill>
                <a:latin typeface="Heiti TC Medium" pitchFamily="2" charset="-128"/>
                <a:ea typeface="Heiti TC Medium" pitchFamily="2" charset="-128"/>
              </a:rPr>
              <a:t>戴敏育</a:t>
            </a:r>
            <a:endParaRPr lang="en-US" altLang="zh-TW" sz="14400" dirty="0">
              <a:solidFill>
                <a:schemeClr val="accent1"/>
              </a:solidFill>
              <a:latin typeface="Heiti TC Medium" pitchFamily="2" charset="-128"/>
              <a:ea typeface="Heiti TC Medium" pitchFamily="2" charset="-128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2800" dirty="0">
                <a:solidFill>
                  <a:srgbClr val="0563C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Min-Yuh Day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28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28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7281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1122ESGDA03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DM4, NTPU (N4084) (Spring 2024)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Fri, 10, 11, 12 (18:30-21:15) (</a:t>
            </a:r>
            <a:r>
              <a:rPr lang="zh-TW" alt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臺北大學民生校區</a:t>
            </a: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305)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2024-03-08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7344B-E708-7354-4240-7FF7A6A2A14A}"/>
              </a:ext>
            </a:extLst>
          </p:cNvPr>
          <p:cNvSpPr txBox="1"/>
          <p:nvPr/>
        </p:nvSpPr>
        <p:spPr>
          <a:xfrm>
            <a:off x="10322343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5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FAD229-1004-BE9C-B526-E001969D99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15629" y="3476315"/>
            <a:ext cx="1436835" cy="143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Interconnectedness of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Data, Sustainability &amp; ESG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Sustainability encompasses environmental, social, and governance concerns.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ESG provides a framework for measuring and reporting sustainability performance.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Data science offers the tools to collect, analyze, and use ESG data for decision-making.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1691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0605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3.4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float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47F6B-97B0-810B-3647-6AECB9D5F133}"/>
              </a:ext>
            </a:extLst>
          </p:cNvPr>
          <p:cNvSpPr txBox="1"/>
          <p:nvPr/>
        </p:nvSpPr>
        <p:spPr>
          <a:xfrm>
            <a:off x="562098" y="5216441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3.4 &lt;class 'float’&gt;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7j &lt;class 'complex'&gt;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43452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Arithmetic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460667"/>
            <a:ext cx="11222181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Operator Name Example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+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Addition 7 + 2 = 9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-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Subtraction 7 - 2 = 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Multiplication 7 * 2 = 14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Division 7 / 2 = 3.5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//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Floor division 7 // 2 = 3  (Quotient)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Modulus 7 % 2 = 1          (Remainder)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Exponentiation 7 ** 2 = 49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532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Basic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1772312"/>
            <a:ext cx="7321138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+ 2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'7 - 2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-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//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//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'7 %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'7 ** 2 ='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15A6-1D34-632D-5AF5-70527D435ED5}"/>
              </a:ext>
            </a:extLst>
          </p:cNvPr>
          <p:cNvSpPr txBox="1"/>
          <p:nvPr/>
        </p:nvSpPr>
        <p:spPr>
          <a:xfrm>
            <a:off x="8341768" y="1798951"/>
            <a:ext cx="341480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+ 2 = 9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7 - 2 = 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 2 = 14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 2 = 3.5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// 2 = 3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7 % 2 = 1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 ** 2 = 49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686069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80732"/>
          </a:xfrm>
        </p:spPr>
        <p:txBody>
          <a:bodyPr>
            <a:normAutofit/>
          </a:bodyPr>
          <a:lstStyle/>
          <a:p>
            <a:r>
              <a:rPr lang="en-US" dirty="0"/>
              <a:t>Python Booleans: </a:t>
            </a:r>
            <a:br>
              <a:rPr lang="en-US" dirty="0"/>
            </a:br>
            <a:r>
              <a:rPr lang="en-US" dirty="0"/>
              <a:t>True or False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90" y="2255358"/>
            <a:ext cx="9255070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Booleans: True or False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&gt;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050B67-191B-428D-B0A3-E99FC2C4141E}"/>
              </a:ext>
            </a:extLst>
          </p:cNvPr>
          <p:cNvSpPr txBox="1"/>
          <p:nvPr/>
        </p:nvSpPr>
        <p:spPr>
          <a:xfrm>
            <a:off x="9924385" y="2788272"/>
            <a:ext cx="18321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9757641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BMI Calculator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700644" y="1460667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BMI Calculator in Python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170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height_cm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BMI = 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weight_kg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/(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height_m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**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"Your BMI is: "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4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(BMI,</a:t>
            </a:r>
            <a:r>
              <a:rPr lang="en-US" sz="3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ACDD42-7570-6F81-F125-5C5DBD8C9A42}"/>
              </a:ext>
            </a:extLst>
          </p:cNvPr>
          <p:cNvSpPr txBox="1"/>
          <p:nvPr/>
        </p:nvSpPr>
        <p:spPr>
          <a:xfrm>
            <a:off x="700644" y="5704226"/>
            <a:ext cx="6099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Your BMI is: 20.8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89110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1256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861080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97069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333899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Structures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487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482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Understanding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Quantitative data: Measurable metrics </a:t>
            </a:r>
            <a:br>
              <a:rPr lang="en-US" sz="4000" dirty="0"/>
            </a:br>
            <a:r>
              <a:rPr lang="en-US" sz="4000" dirty="0"/>
              <a:t>(e.g., carbon emissions, employee diversity)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Qualitative data: Text-based information </a:t>
            </a:r>
            <a:br>
              <a:rPr lang="en-US" sz="4000" dirty="0"/>
            </a:br>
            <a:r>
              <a:rPr lang="en-US" sz="4000" dirty="0"/>
              <a:t>(e.g., policies, news articles)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Structured data: Organized in databases 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Unstructured data: Requires processing </a:t>
            </a:r>
            <a:br>
              <a:rPr lang="en-US" sz="4000" dirty="0"/>
            </a:br>
            <a:r>
              <a:rPr lang="en-US" sz="4000" dirty="0"/>
              <a:t>(e.g., social media)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689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Data Structures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Lists </a:t>
            </a:r>
            <a:r>
              <a:rPr lang="en-US" sz="4800" b="1" dirty="0">
                <a:solidFill>
                  <a:srgbClr val="C00000"/>
                </a:solidFill>
              </a:rPr>
              <a:t>[]</a:t>
            </a:r>
          </a:p>
          <a:p>
            <a:pPr lvl="1" indent="-411480"/>
            <a:r>
              <a:rPr lang="en-US" sz="4800" b="1" dirty="0"/>
              <a:t>Python Tuples </a:t>
            </a:r>
            <a:r>
              <a:rPr lang="en-US" sz="4800" b="1" dirty="0">
                <a:solidFill>
                  <a:srgbClr val="C00000"/>
                </a:solidFill>
              </a:rPr>
              <a:t>()</a:t>
            </a:r>
          </a:p>
          <a:p>
            <a:pPr lvl="1" indent="-411480"/>
            <a:r>
              <a:rPr lang="en-US" sz="4800" b="1" dirty="0"/>
              <a:t>Python Sets </a:t>
            </a:r>
            <a:r>
              <a:rPr lang="en-US" sz="4800" b="1" dirty="0">
                <a:solidFill>
                  <a:srgbClr val="C00000"/>
                </a:solidFill>
              </a:rPr>
              <a:t>{}</a:t>
            </a:r>
          </a:p>
          <a:p>
            <a:pPr lvl="1" indent="-411480"/>
            <a:r>
              <a:rPr lang="en-US" sz="4800" b="1" dirty="0"/>
              <a:t>Python Dictionaries </a:t>
            </a:r>
            <a:r>
              <a:rPr lang="en-US" sz="4800" b="1" dirty="0">
                <a:solidFill>
                  <a:srgbClr val="C00000"/>
                </a:solidFill>
              </a:rPr>
              <a:t>{</a:t>
            </a:r>
            <a:r>
              <a:rPr lang="en-US" sz="4800" b="1" dirty="0" err="1">
                <a:solidFill>
                  <a:srgbClr val="C00000"/>
                </a:solidFill>
              </a:rPr>
              <a:t>k:v</a:t>
            </a:r>
            <a:r>
              <a:rPr lang="en-US" sz="4800" b="1" dirty="0">
                <a:solidFill>
                  <a:srgbClr val="C00000"/>
                </a:solidFill>
              </a:rPr>
              <a:t>}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3477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4477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23795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C392-F8B7-C0D6-8FB6-6970A9262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11600"/>
          </a:xfrm>
        </p:spPr>
        <p:txBody>
          <a:bodyPr>
            <a:normAutofit/>
          </a:bodyPr>
          <a:lstStyle/>
          <a:p>
            <a:r>
              <a:rPr lang="en-US" dirty="0"/>
              <a:t>Python Collections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0BB1-2DBC-4D8B-B41B-0566E1088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6359"/>
            <a:ext cx="11222181" cy="5275885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There are four collection data types in the Python programming language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List []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Tuple ()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unchangeable. Allows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Set {}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unordered, unchangeable, and unindexed. No duplicate members.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Dictionary {</a:t>
            </a:r>
            <a:r>
              <a:rPr lang="en-US" sz="2800" dirty="0" err="1"/>
              <a:t>k:v</a:t>
            </a:r>
            <a:r>
              <a:rPr lang="en-US" sz="2800" dirty="0"/>
              <a:t>}</a:t>
            </a:r>
          </a:p>
          <a:p>
            <a:pPr lvl="1">
              <a:spcAft>
                <a:spcPts val="600"/>
              </a:spcAft>
            </a:pPr>
            <a:r>
              <a:rPr lang="en-US" sz="2600" dirty="0"/>
              <a:t>a collection which is ordered and changeable. No duplicate members.</a:t>
            </a:r>
          </a:p>
          <a:p>
            <a:pPr lvl="1">
              <a:spcAft>
                <a:spcPts val="600"/>
              </a:spcAft>
            </a:pPr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0A0A9-273C-6BCB-E179-5131318C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02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8ED-1C89-8EF9-2CB0-638BD5C34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Dictionaries {</a:t>
            </a:r>
            <a:r>
              <a:rPr lang="en-US" dirty="0" err="1"/>
              <a:t>k:v</a:t>
            </a:r>
            <a:r>
              <a:rPr lang="en-US" dirty="0"/>
              <a:t>}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D72B-8ADE-B50B-A5B0-E8D133F3A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of Python version 3.7, dictionaries are ordered. </a:t>
            </a:r>
          </a:p>
          <a:p>
            <a:r>
              <a:rPr lang="en-US" dirty="0"/>
              <a:t>In Python 3.6 and earlier, dictionaries are unordered.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336A6-4F79-FC6E-658B-3DDE0FCCE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814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2610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A87BD-354F-A962-C385-F864E6D6C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len</a:t>
            </a:r>
            <a:r>
              <a:rPr lang="en-US" dirty="0"/>
              <a:t>(): how many items </a:t>
            </a:r>
          </a:p>
          <a:p>
            <a:r>
              <a:rPr lang="en-US" dirty="0"/>
              <a:t>type(): data type</a:t>
            </a:r>
          </a:p>
          <a:p>
            <a:r>
              <a:rPr lang="en-US" dirty="0"/>
              <a:t>list() constructor: creating a new list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DE06A-DE37-BD7B-2925-7960B0AE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53A442-586D-7E74-D3A5-BD1FA7809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E866B30F-04E7-7CDA-12BA-12FAC6806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36684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0615E-E678-CE14-3559-92292B8E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3159"/>
          </a:xfrm>
        </p:spPr>
        <p:txBody>
          <a:bodyPr/>
          <a:lstStyle/>
          <a:p>
            <a:r>
              <a:rPr lang="en-US" dirty="0"/>
              <a:t>Python List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DCDD2-6C3A-283B-DCA3-70C60703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39864"/>
            <a:ext cx="11222181" cy="511343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Method	Description</a:t>
            </a:r>
          </a:p>
          <a:p>
            <a:r>
              <a:rPr lang="en-US" b="0" dirty="0"/>
              <a:t>append()	Adds an element at the end of the list</a:t>
            </a:r>
          </a:p>
          <a:p>
            <a:r>
              <a:rPr lang="en-US" b="0" dirty="0"/>
              <a:t>clear()	Removes all the elements from the list</a:t>
            </a:r>
          </a:p>
          <a:p>
            <a:r>
              <a:rPr lang="en-US" b="0" dirty="0"/>
              <a:t>copy()	Returns a copy of the list</a:t>
            </a:r>
          </a:p>
          <a:p>
            <a:r>
              <a:rPr lang="en-US" b="0" dirty="0"/>
              <a:t>count()	Returns the number of elements with the specified value</a:t>
            </a:r>
          </a:p>
          <a:p>
            <a:r>
              <a:rPr lang="en-US" b="0" dirty="0"/>
              <a:t>extend()	Add the elements of a list (or any </a:t>
            </a:r>
            <a:r>
              <a:rPr lang="en-US" b="0" dirty="0" err="1"/>
              <a:t>iterable</a:t>
            </a:r>
            <a:r>
              <a:rPr lang="en-US" b="0" dirty="0"/>
              <a:t>), to the end of the current list</a:t>
            </a:r>
          </a:p>
          <a:p>
            <a:r>
              <a:rPr lang="en-US" b="0" dirty="0"/>
              <a:t>index()	Returns the index of the first element with the specified value</a:t>
            </a:r>
          </a:p>
          <a:p>
            <a:r>
              <a:rPr lang="en-US" b="0" dirty="0"/>
              <a:t>insert()	Adds an element at the specified position</a:t>
            </a:r>
          </a:p>
          <a:p>
            <a:r>
              <a:rPr lang="en-US" b="0" dirty="0"/>
              <a:t>pop()		Removes the element at the specified position</a:t>
            </a:r>
          </a:p>
          <a:p>
            <a:r>
              <a:rPr lang="en-US" b="0" dirty="0"/>
              <a:t>remove()	Removes the item with the specified value</a:t>
            </a:r>
          </a:p>
          <a:p>
            <a:r>
              <a:rPr lang="en-US" b="0" dirty="0"/>
              <a:t>reverse()	Reverses the order of the list</a:t>
            </a:r>
          </a:p>
          <a:p>
            <a:r>
              <a:rPr lang="en-US" b="0" dirty="0"/>
              <a:t>sort()		Sorts the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76647-44D8-79D0-ED4A-8C5FE1C9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93070-77AE-14C5-2C1F-F73A35838A89}"/>
              </a:ext>
            </a:extLst>
          </p:cNvPr>
          <p:cNvSpPr txBox="1"/>
          <p:nvPr/>
        </p:nvSpPr>
        <p:spPr>
          <a:xfrm>
            <a:off x="2646336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2"/>
              </a:rPr>
              <a:t>https://www.w3schools.com/python/python_lists_methods.asp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36396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9043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00407" y="2451102"/>
            <a:ext cx="6938779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40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CEEF2B1D-B3E2-4406-3D7E-FD2F23A7C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390" y="1125539"/>
            <a:ext cx="1122218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1987DC-1FA6-0ADE-3B6B-E3FE78A4E94F}"/>
              </a:ext>
            </a:extLst>
          </p:cNvPr>
          <p:cNvSpPr txBox="1"/>
          <p:nvPr/>
        </p:nvSpPr>
        <p:spPr>
          <a:xfrm>
            <a:off x="7896113" y="3005100"/>
            <a:ext cx="3795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50</a:t>
            </a:r>
            <a:endParaRPr lang="en-US" sz="3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A1B167-EADA-BA0C-E3F4-5015ED4ACA36}"/>
              </a:ext>
            </a:extLst>
          </p:cNvPr>
          <p:cNvSpPr/>
          <p:nvPr/>
        </p:nvSpPr>
        <p:spPr>
          <a:xfrm>
            <a:off x="3287713" y="6524626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CDB28BE4-50C8-9790-E75C-1B98901D6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3967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3427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accent1"/>
                </a:solidFill>
              </a:rPr>
              <a:t>Sets </a:t>
            </a:r>
            <a:r>
              <a:rPr lang="en-US" sz="4800" dirty="0">
                <a:solidFill>
                  <a:srgbClr val="FF0000"/>
                </a:solidFill>
              </a:rPr>
              <a:t>{}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35430" y="987768"/>
            <a:ext cx="7013286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'fish'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animals)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animals.add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(animals))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1002E-FC12-276E-441A-AA1E23820ED2}"/>
              </a:ext>
            </a:extLst>
          </p:cNvPr>
          <p:cNvSpPr txBox="1"/>
          <p:nvPr/>
        </p:nvSpPr>
        <p:spPr>
          <a:xfrm>
            <a:off x="7826644" y="1551143"/>
            <a:ext cx="392992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False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True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endParaRPr lang="en-US" sz="3600" b="0" i="0" dirty="0">
              <a:solidFill>
                <a:srgbClr val="212121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E783E52-0EA1-1737-C3C2-862031414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49081-8891-2B5F-963B-6C5B44EA7392}"/>
              </a:ext>
            </a:extLst>
          </p:cNvPr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15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336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of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8470"/>
            <a:ext cx="10995001" cy="5128591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Lack of standardization: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Different reporting frameworks and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Reliability: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Concerns about "greenwashing" and accuracy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Availability: 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Data gaps, especially for smaller companies and certain sectors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82967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{key : value}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93653" y="391327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 = {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EN'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FR'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}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(k[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0CA73F-F621-D351-64F5-98A1E63B3657}"/>
              </a:ext>
            </a:extLst>
          </p:cNvPr>
          <p:cNvSpPr txBox="1"/>
          <p:nvPr/>
        </p:nvSpPr>
        <p:spPr>
          <a:xfrm>
            <a:off x="534389" y="52956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English</a:t>
            </a: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0A4372-6A14-2882-EB15-02F52E5D96E1}"/>
              </a:ext>
            </a:extLst>
          </p:cNvPr>
          <p:cNvSpPr/>
          <p:nvPr/>
        </p:nvSpPr>
        <p:spPr>
          <a:xfrm>
            <a:off x="3004344" y="662386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F7D8B4-90C2-10F3-4FCA-9C8036FB58EE}"/>
              </a:ext>
            </a:extLst>
          </p:cNvPr>
          <p:cNvSpPr txBox="1"/>
          <p:nvPr/>
        </p:nvSpPr>
        <p:spPr>
          <a:xfrm>
            <a:off x="593653" y="1310467"/>
            <a:ext cx="1116291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Python Dictionary </a:t>
            </a:r>
          </a:p>
          <a:p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Key  </a:t>
            </a:r>
            <a:r>
              <a:rPr lang="en-US" sz="36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Value</a:t>
            </a:r>
            <a:endParaRPr lang="en-US" sz="3600" b="1" dirty="0">
              <a:solidFill>
                <a:srgbClr val="A31515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'English’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'FR’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sym typeface="Wingdings" pitchFamily="2" charset="2"/>
              </a:rPr>
              <a:t>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'French'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dirty="0"/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12B29EC-7776-9D1E-E039-6C342D60D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5828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2239312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Control Logic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Loops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1776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Control Logic and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322380"/>
          </a:xfrm>
        </p:spPr>
        <p:txBody>
          <a:bodyPr>
            <a:normAutofit fontScale="70000" lnSpcReduction="20000"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 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for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for</a:t>
            </a:r>
            <a:endParaRPr lang="en-US" sz="4800" b="1" dirty="0"/>
          </a:p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while</a:t>
            </a:r>
            <a:r>
              <a:rPr lang="en-US" sz="4800" b="1" dirty="0"/>
              <a:t> Loops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While</a:t>
            </a:r>
          </a:p>
          <a:p>
            <a:pPr lvl="3" indent="-411480"/>
            <a:r>
              <a:rPr lang="en-US" sz="3800" b="1" dirty="0"/>
              <a:t>break </a:t>
            </a:r>
          </a:p>
          <a:p>
            <a:pPr lvl="3" indent="-411480"/>
            <a:r>
              <a:rPr lang="en-US" sz="38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15495526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if...else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023750-73E5-FE18-003B-33758DF67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427018"/>
            <a:ext cx="11222181" cy="5155554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/>
              <a:t>Python </a:t>
            </a:r>
            <a:r>
              <a:rPr lang="en-US" sz="4800" b="1" dirty="0">
                <a:solidFill>
                  <a:srgbClr val="C00000"/>
                </a:solidFill>
              </a:rPr>
              <a:t>if...else</a:t>
            </a:r>
          </a:p>
          <a:p>
            <a:pPr lvl="2" indent="-411480"/>
            <a:r>
              <a:rPr lang="en-US" sz="4400" b="1" dirty="0">
                <a:solidFill>
                  <a:srgbClr val="C00000"/>
                </a:solidFill>
              </a:rPr>
              <a:t>if </a:t>
            </a:r>
            <a:r>
              <a:rPr lang="en-US" sz="4400" b="1" dirty="0" err="1">
                <a:solidFill>
                  <a:srgbClr val="C00000"/>
                </a:solidFill>
              </a:rPr>
              <a:t>elif</a:t>
            </a:r>
            <a:r>
              <a:rPr lang="en-US" sz="4400" b="1" dirty="0">
                <a:solidFill>
                  <a:srgbClr val="C00000"/>
                </a:solidFill>
              </a:rPr>
              <a:t>  else</a:t>
            </a:r>
          </a:p>
          <a:p>
            <a:pPr lvl="2" indent="-411480"/>
            <a:r>
              <a:rPr lang="en-US" sz="4000" b="1" dirty="0"/>
              <a:t>Booleans: True, False</a:t>
            </a:r>
          </a:p>
          <a:p>
            <a:pPr lvl="2" indent="-411480"/>
            <a:r>
              <a:rPr lang="en-US" sz="4000" b="1" dirty="0"/>
              <a:t>Operators: ==, !=, &gt;, &lt;, &gt;=, &lt;=, and, or, not</a:t>
            </a:r>
            <a:endParaRPr lang="en-US" sz="4400" b="1" dirty="0">
              <a:solidFill>
                <a:srgbClr val="C00000"/>
              </a:solidFill>
            </a:endParaRPr>
          </a:p>
          <a:p>
            <a:pPr lvl="3" indent="-411480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9805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BCB6-A7D3-B76A-DE78-41612A16B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Conditions and </a:t>
            </a:r>
            <a:r>
              <a:rPr lang="en-US" dirty="0">
                <a:solidFill>
                  <a:srgbClr val="C00000"/>
                </a:solidFill>
              </a:rPr>
              <a:t>If</a:t>
            </a:r>
            <a:r>
              <a:rPr lang="en-US" dirty="0"/>
              <a:t> statements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8911B-0633-B567-35BF-616336BA3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supports the usual </a:t>
            </a:r>
            <a:r>
              <a:rPr lang="en-US" dirty="0">
                <a:solidFill>
                  <a:srgbClr val="C00000"/>
                </a:solidFill>
              </a:rPr>
              <a:t>logical conditions </a:t>
            </a:r>
            <a:r>
              <a:rPr lang="en-US" dirty="0"/>
              <a:t>from mathematics:</a:t>
            </a:r>
          </a:p>
          <a:p>
            <a:pPr lvl="1"/>
            <a:r>
              <a:rPr lang="en-US" sz="3200" dirty="0"/>
              <a:t>Equals: a </a:t>
            </a:r>
            <a:r>
              <a:rPr lang="en-US" sz="3200" dirty="0">
                <a:solidFill>
                  <a:srgbClr val="C00000"/>
                </a:solidFill>
              </a:rPr>
              <a:t>==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Not Equals: a </a:t>
            </a:r>
            <a:r>
              <a:rPr lang="en-US" sz="3200" dirty="0">
                <a:solidFill>
                  <a:srgbClr val="C00000"/>
                </a:solidFill>
              </a:rPr>
              <a:t>!=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than: a </a:t>
            </a:r>
            <a:r>
              <a:rPr lang="en-US" sz="3200" dirty="0">
                <a:solidFill>
                  <a:srgbClr val="C00000"/>
                </a:solidFill>
              </a:rPr>
              <a:t>&lt;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Less than or equal to: a </a:t>
            </a:r>
            <a:r>
              <a:rPr lang="en-US" sz="3200" dirty="0">
                <a:solidFill>
                  <a:srgbClr val="C00000"/>
                </a:solidFill>
              </a:rPr>
              <a:t>&lt;=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than: a </a:t>
            </a:r>
            <a:r>
              <a:rPr lang="en-US" sz="3200" dirty="0">
                <a:solidFill>
                  <a:srgbClr val="C00000"/>
                </a:solidFill>
              </a:rPr>
              <a:t>&gt;</a:t>
            </a:r>
            <a:r>
              <a:rPr lang="en-US" sz="3200" dirty="0"/>
              <a:t> b</a:t>
            </a:r>
          </a:p>
          <a:p>
            <a:pPr lvl="1"/>
            <a:r>
              <a:rPr lang="en-US" sz="3200" dirty="0"/>
              <a:t>Greater than or equal to: a </a:t>
            </a:r>
            <a:r>
              <a:rPr lang="en-US" sz="3200" dirty="0">
                <a:solidFill>
                  <a:srgbClr val="C00000"/>
                </a:solidFill>
              </a:rPr>
              <a:t>&gt;=</a:t>
            </a:r>
            <a:r>
              <a:rPr lang="en-US" sz="3200" dirty="0"/>
              <a:t> 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C57FFE-6B5C-B774-81D8-E389B854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2180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Comparison Operators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CF392C8-4148-21AF-A6A7-E04BCFC04C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7531" y="1720724"/>
          <a:ext cx="10452266" cy="43376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010">
                  <a:extLst>
                    <a:ext uri="{9D8B030D-6E8A-4147-A177-3AD203B41FA5}">
                      <a16:colId xmlns:a16="http://schemas.microsoft.com/office/drawing/2014/main" val="3034444930"/>
                    </a:ext>
                  </a:extLst>
                </a:gridCol>
                <a:gridCol w="4456622">
                  <a:extLst>
                    <a:ext uri="{9D8B030D-6E8A-4147-A177-3AD203B41FA5}">
                      <a16:colId xmlns:a16="http://schemas.microsoft.com/office/drawing/2014/main" val="801379384"/>
                    </a:ext>
                  </a:extLst>
                </a:gridCol>
                <a:gridCol w="4091634">
                  <a:extLst>
                    <a:ext uri="{9D8B030D-6E8A-4147-A177-3AD203B41FA5}">
                      <a16:colId xmlns:a16="http://schemas.microsoft.com/office/drawing/2014/main" val="2352127533"/>
                    </a:ext>
                  </a:extLst>
                </a:gridCol>
              </a:tblGrid>
              <a:tr h="332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Name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Example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9093661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==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==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560714945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!=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Not equal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!=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778774773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3150892236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89879814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&gt;=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Greater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&gt;=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2835547097"/>
                  </a:ext>
                </a:extLst>
              </a:tr>
              <a:tr h="5255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&lt;=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Less than or equal to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x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&lt;=</a:t>
                      </a:r>
                      <a:r>
                        <a:rPr lang="en-US" sz="3200" u="none" strike="noStrike" dirty="0">
                          <a:effectLst/>
                        </a:rPr>
                        <a:t> y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b"/>
                </a:tc>
                <a:extLst>
                  <a:ext uri="{0D108BD9-81ED-4DB2-BD59-A6C34878D82A}">
                    <a16:rowId xmlns:a16="http://schemas.microsoft.com/office/drawing/2014/main" val="18618621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1B8076-7D6D-3E3C-3A43-FDB762A7BE47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3343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6689-EE53-6D06-468A-1566E33D1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Logical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6933-D92C-C0BD-D020-EC1599F76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6E860-3975-3D3C-F3F7-1946EABE55D3}"/>
              </a:ext>
            </a:extLst>
          </p:cNvPr>
          <p:cNvSpPr txBox="1"/>
          <p:nvPr/>
        </p:nvSpPr>
        <p:spPr>
          <a:xfrm>
            <a:off x="3048000" y="659978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https://www.w3schools.com/python/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python_operators.asp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FBE5A37D-D67A-EACD-8BF9-14B3D9649F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8145" y="1460667"/>
          <a:ext cx="11008425" cy="4835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4151">
                  <a:extLst>
                    <a:ext uri="{9D8B030D-6E8A-4147-A177-3AD203B41FA5}">
                      <a16:colId xmlns:a16="http://schemas.microsoft.com/office/drawing/2014/main" val="464004786"/>
                    </a:ext>
                  </a:extLst>
                </a:gridCol>
                <a:gridCol w="4994927">
                  <a:extLst>
                    <a:ext uri="{9D8B030D-6E8A-4147-A177-3AD203B41FA5}">
                      <a16:colId xmlns:a16="http://schemas.microsoft.com/office/drawing/2014/main" val="118338084"/>
                    </a:ext>
                  </a:extLst>
                </a:gridCol>
                <a:gridCol w="4309347">
                  <a:extLst>
                    <a:ext uri="{9D8B030D-6E8A-4147-A177-3AD203B41FA5}">
                      <a16:colId xmlns:a16="http://schemas.microsoft.com/office/drawing/2014/main" val="3458559952"/>
                    </a:ext>
                  </a:extLst>
                </a:gridCol>
              </a:tblGrid>
              <a:tr h="6195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Operator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Description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Example</a:t>
                      </a:r>
                      <a:endParaRPr lang="en-US" sz="3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5920975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and 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both statements are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and</a:t>
                      </a:r>
                      <a:r>
                        <a:rPr lang="en-US" sz="3200" u="none" strike="noStrike" dirty="0">
                          <a:effectLst/>
                        </a:rPr>
                        <a:t>  x &lt; 10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1303621667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or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Returns True if one of the statements is true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x &lt; 5 </a:t>
                      </a:r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or</a:t>
                      </a:r>
                      <a:r>
                        <a:rPr lang="en-US" sz="3200" u="none" strike="noStrike" dirty="0">
                          <a:effectLst/>
                        </a:rPr>
                        <a:t> x &lt; 4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4024127801"/>
                  </a:ext>
                </a:extLst>
              </a:tr>
              <a:tr h="14052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none" strike="noStrike" dirty="0">
                          <a:effectLst/>
                        </a:rPr>
                        <a:t>not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Reverse the result, returns False if the result is true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not</a:t>
                      </a:r>
                      <a:r>
                        <a:rPr lang="en-US" sz="3200" u="none" strike="noStrike" dirty="0">
                          <a:effectLst/>
                        </a:rPr>
                        <a:t>(x &lt; 5 and x &lt; 10)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76200" marB="76200" anchor="ctr"/>
                </a:tc>
                <a:extLst>
                  <a:ext uri="{0D108BD9-81ED-4DB2-BD59-A6C34878D82A}">
                    <a16:rowId xmlns:a16="http://schemas.microsoft.com/office/drawing/2014/main" val="207466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269362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1549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</a:p>
          <a:p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6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6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6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6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6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916175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6675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else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73535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Key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Global Reporting Initiative (GRI):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Comprehensive sustainability standards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Sustainability Accounting Standards Board (SASB):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Industry-specific metrics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UN Sustainable Development Goals (SDGs):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Global goals for 2030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959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48320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95</a:t>
            </a:r>
            <a:endParaRPr lang="en-US" sz="4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4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4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4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"Fail"</a:t>
            </a:r>
            <a:r>
              <a:rPr lang="en-US" sz="4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96551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3212-0C7A-7AE8-B1EF-C73BB6F0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dirty="0" err="1">
                <a:solidFill>
                  <a:srgbClr val="C00000"/>
                </a:solidFill>
              </a:rPr>
              <a:t>elif</a:t>
            </a:r>
            <a:r>
              <a:rPr lang="en-US" dirty="0">
                <a:solidFill>
                  <a:srgbClr val="C00000"/>
                </a:solidFill>
              </a:rPr>
              <a:t> 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EA654-E636-CA00-6258-CB18A2C4E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E90DD-9688-4ECB-2481-7ECB3CF8363A}"/>
              </a:ext>
            </a:extLst>
          </p:cNvPr>
          <p:cNvSpPr txBox="1"/>
          <p:nvPr/>
        </p:nvSpPr>
        <p:spPr>
          <a:xfrm>
            <a:off x="534389" y="1356675"/>
            <a:ext cx="1122218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if </a:t>
            </a:r>
            <a:r>
              <a:rPr lang="en-US" sz="24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else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 err="1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elif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 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"D"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grade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"E"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(grade)</a:t>
            </a:r>
          </a:p>
        </p:txBody>
      </p:sp>
    </p:spTree>
    <p:extLst>
      <p:ext uri="{BB962C8B-B14F-4D97-AF65-F5344CB8AC3E}">
        <p14:creationId xmlns:p14="http://schemas.microsoft.com/office/powerpoint/2010/main" val="10563524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 </a:t>
            </a:r>
            <a:r>
              <a:rPr lang="en-US" dirty="0"/>
              <a:t>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6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6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6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6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8CAD93-D38F-952D-A2A5-91D60FD5C8D2}"/>
              </a:ext>
            </a:extLst>
          </p:cNvPr>
          <p:cNvSpPr txBox="1"/>
          <p:nvPr/>
        </p:nvSpPr>
        <p:spPr>
          <a:xfrm>
            <a:off x="698085" y="3853709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8055434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for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for loops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for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j </a:t>
            </a:r>
            <a:r>
              <a:rPr lang="en-US" sz="32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3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*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, j 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 = '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*j)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55145585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Python </a:t>
            </a:r>
            <a:r>
              <a:rPr lang="en-US" sz="6000" dirty="0">
                <a:solidFill>
                  <a:srgbClr val="C00000"/>
                </a:solidFill>
              </a:rPr>
              <a:t>while</a:t>
            </a:r>
            <a:r>
              <a:rPr lang="en-US" sz="6000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134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4FD827-92E5-6254-3E10-57F721579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136073"/>
            <a:ext cx="11222181" cy="5446499"/>
          </a:xfrm>
        </p:spPr>
        <p:txBody>
          <a:bodyPr>
            <a:normAutofit/>
          </a:bodyPr>
          <a:lstStyle/>
          <a:p>
            <a:pPr lvl="1" indent="-411480"/>
            <a:r>
              <a:rPr lang="en-US" sz="4800" b="1" dirty="0">
                <a:solidFill>
                  <a:srgbClr val="C00000"/>
                </a:solidFill>
              </a:rPr>
              <a:t>while</a:t>
            </a:r>
          </a:p>
          <a:p>
            <a:pPr lvl="2" indent="-411480"/>
            <a:r>
              <a:rPr lang="en-US" sz="4200" b="1" dirty="0"/>
              <a:t>break </a:t>
            </a:r>
          </a:p>
          <a:p>
            <a:pPr lvl="2" indent="-411480"/>
            <a:r>
              <a:rPr lang="en-US" sz="4200" b="1" dirty="0"/>
              <a:t>continue</a:t>
            </a:r>
          </a:p>
        </p:txBody>
      </p:sp>
    </p:spTree>
    <p:extLst>
      <p:ext uri="{BB962C8B-B14F-4D97-AF65-F5344CB8AC3E}">
        <p14:creationId xmlns:p14="http://schemas.microsoft.com/office/powerpoint/2010/main" val="36825482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while</a:t>
            </a:r>
            <a:r>
              <a:rPr lang="en-US" dirty="0"/>
              <a:t> loops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while loops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while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age &lt;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(age)</a:t>
            </a:r>
          </a:p>
          <a:p>
            <a:r>
              <a:rPr lang="en-US" sz="3600" dirty="0">
                <a:solidFill>
                  <a:srgbClr val="000000"/>
                </a:solidFill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age = age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65341756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 fontScale="90000"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Functions,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Classes,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48253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Python Functions, Classes,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A7E3D07-F8DD-3356-0373-3309467EE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Functions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def</a:t>
            </a:r>
            <a:r>
              <a:rPr lang="en-US" sz="3600" dirty="0"/>
              <a:t> </a:t>
            </a:r>
            <a:r>
              <a:rPr lang="en-US" sz="3600" dirty="0" err="1"/>
              <a:t>myfunction</a:t>
            </a:r>
            <a:r>
              <a:rPr lang="en-US" sz="3600" dirty="0"/>
              <a:t>():</a:t>
            </a:r>
            <a:endParaRPr lang="en-US" sz="3600" b="1" dirty="0"/>
          </a:p>
          <a:p>
            <a:pPr indent="-411480"/>
            <a:r>
              <a:rPr lang="en-US" sz="4000" b="1" dirty="0"/>
              <a:t>Python Classes/Objects</a:t>
            </a:r>
          </a:p>
          <a:p>
            <a:pPr lvl="1" indent="-411480"/>
            <a:r>
              <a:rPr lang="en-US" sz="3600" dirty="0">
                <a:solidFill>
                  <a:srgbClr val="C00000"/>
                </a:solidFill>
              </a:rPr>
              <a:t>class</a:t>
            </a:r>
            <a:r>
              <a:rPr lang="en-US" sz="3600" dirty="0"/>
              <a:t> </a:t>
            </a:r>
            <a:r>
              <a:rPr lang="en-US" sz="3600" dirty="0" err="1"/>
              <a:t>MyClass</a:t>
            </a:r>
            <a:r>
              <a:rPr lang="en-US" sz="3600" dirty="0"/>
              <a:t>:</a:t>
            </a:r>
            <a:endParaRPr lang="en-US" sz="3600" b="1" dirty="0"/>
          </a:p>
          <a:p>
            <a:pPr indent="-411480"/>
            <a:r>
              <a:rPr lang="en-US" sz="4000" b="1" dirty="0"/>
              <a:t>Python Modules</a:t>
            </a:r>
          </a:p>
          <a:p>
            <a:pPr lvl="1" indent="-411480"/>
            <a:r>
              <a:rPr lang="en-US" sz="3600" b="1" dirty="0" err="1"/>
              <a:t>mymodule.py</a:t>
            </a:r>
            <a:endParaRPr lang="en-US" sz="3600" b="1" dirty="0"/>
          </a:p>
          <a:p>
            <a:pPr lvl="1" indent="-411480"/>
            <a:r>
              <a:rPr lang="en-US" sz="3600" b="1" dirty="0">
                <a:solidFill>
                  <a:srgbClr val="C00000"/>
                </a:solidFill>
              </a:rPr>
              <a:t>import</a:t>
            </a:r>
            <a:r>
              <a:rPr lang="en-US" sz="3600" b="1" dirty="0"/>
              <a:t> </a:t>
            </a:r>
            <a:r>
              <a:rPr lang="en-US" sz="3600" b="1" dirty="0" err="1"/>
              <a:t>mymodule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8182324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Functions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088471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CED9A-D1FD-BF6E-ABC8-BD3043A8E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C266B-52DF-DC45-FF65-6A8C43523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function is a block of code which only runs when it is called.</a:t>
            </a:r>
          </a:p>
          <a:p>
            <a:r>
              <a:rPr lang="en-US" dirty="0"/>
              <a:t>You can pass data, known as parameters, into a function.</a:t>
            </a:r>
          </a:p>
          <a:p>
            <a:r>
              <a:rPr lang="en-US" dirty="0"/>
              <a:t>A function can return data as a result.</a:t>
            </a:r>
          </a:p>
          <a:p>
            <a:r>
              <a:rPr lang="en-US" dirty="0"/>
              <a:t>Creating a Function</a:t>
            </a:r>
          </a:p>
          <a:p>
            <a:pPr lvl="1"/>
            <a:r>
              <a:rPr lang="en-US" sz="3200" dirty="0"/>
              <a:t>In Python a function is defined using the </a:t>
            </a:r>
            <a:r>
              <a:rPr lang="en-US" sz="3200" dirty="0">
                <a:solidFill>
                  <a:srgbClr val="C00000"/>
                </a:solidFill>
              </a:rPr>
              <a:t>def</a:t>
            </a:r>
            <a:r>
              <a:rPr lang="en-US" sz="3200" dirty="0"/>
              <a:t> keyword: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BCDD6-F78F-0C73-AC39-E19439520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263" y="215430"/>
            <a:ext cx="8715375" cy="642714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ESG: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E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nvironmental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ocial</a:t>
            </a:r>
            <a:b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133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G</a:t>
            </a:r>
            <a:r>
              <a:rPr lang="en-US" altLang="zh-TW" sz="96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overnance</a:t>
            </a:r>
            <a:endParaRPr lang="en-US" sz="9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76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def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061258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0648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24808" y="6611780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0794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your $100 worth </a:t>
            </a:r>
            <a:br>
              <a:rPr lang="en-US" dirty="0"/>
            </a:br>
            <a:r>
              <a:rPr lang="en-US" dirty="0"/>
              <a:t>after 7 years?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2467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How much is your $100 worth after 7 years?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**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= 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output = 194.87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8DE1C2-0F56-D057-1AF3-718F23F73A8C}"/>
              </a:ext>
            </a:extLst>
          </p:cNvPr>
          <p:cNvSpPr txBox="1"/>
          <p:nvPr/>
        </p:nvSpPr>
        <p:spPr>
          <a:xfrm>
            <a:off x="534389" y="4705887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= 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312370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7FE5D-15F6-D5FA-22A0-7B8342526FAD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631904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Future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7856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Future Value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amount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interest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#10% = 0.01 * 10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years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amount * ((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</a:t>
            </a:r>
            <a:r>
              <a:rPr lang="en-US" sz="24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0.01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interest)) ** years)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future_value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5B4BDE-F92E-4576-BAAD-C189613DB9A1}"/>
              </a:ext>
            </a:extLst>
          </p:cNvPr>
          <p:cNvSpPr txBox="1"/>
          <p:nvPr/>
        </p:nvSpPr>
        <p:spPr>
          <a:xfrm>
            <a:off x="534389" y="5583050"/>
            <a:ext cx="61030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911536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Function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000" b="0" dirty="0">
                <a:solidFill>
                  <a:srgbClr val="0000FF"/>
                </a:solidFill>
                <a:latin typeface="Courier New" panose="02070309020205020404" pitchFamily="49" charset="0"/>
                <a:ea typeface="+mn-ea"/>
                <a:cs typeface="+mn-cs"/>
              </a:rPr>
              <a:t>def </a:t>
            </a:r>
            <a:r>
              <a:rPr lang="en-US" sz="40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4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r>
              <a:rPr lang="en-US" dirty="0">
                <a:solidFill>
                  <a:srgbClr val="C00000"/>
                </a:solidFill>
              </a:rPr>
              <a:t> define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get future value </a:t>
            </a:r>
            <a:r>
              <a:rPr lang="en-US" dirty="0">
                <a:solidFill>
                  <a:srgbClr val="C00000"/>
                </a:solidFill>
              </a:rPr>
              <a:t>function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Function def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indentation for blocks. four spaces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* ((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(r)) ** n)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return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getfv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0.1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round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fv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F0E638-75C8-5A92-F82A-9D3A531266E8}"/>
              </a:ext>
            </a:extLst>
          </p:cNvPr>
          <p:cNvSpPr txBox="1"/>
          <p:nvPr/>
        </p:nvSpPr>
        <p:spPr>
          <a:xfrm>
            <a:off x="554204" y="581573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194.87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159489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Classes/Objects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sz="8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8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8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458642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101B-4A31-EFCA-38AB-92D7345A2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DE7F3-FF64-F7F0-5FC7-78AF8E08B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is an object oriented programming language.</a:t>
            </a:r>
          </a:p>
          <a:p>
            <a:r>
              <a:rPr lang="en-US" dirty="0"/>
              <a:t>Almost everything in Python is an object, with its properties and methods.</a:t>
            </a:r>
          </a:p>
          <a:p>
            <a:r>
              <a:rPr lang="en-US" dirty="0"/>
              <a:t>A Class is like an object constructor, or a "blueprint" for creating objects.</a:t>
            </a:r>
          </a:p>
          <a:p>
            <a:r>
              <a:rPr lang="en-US" dirty="0"/>
              <a:t>Create a Class:</a:t>
            </a:r>
          </a:p>
          <a:p>
            <a:pPr lvl="1"/>
            <a:r>
              <a:rPr lang="en-US" dirty="0"/>
              <a:t>To create a class, use the keyword </a:t>
            </a:r>
            <a:r>
              <a:rPr lang="en-US" dirty="0">
                <a:solidFill>
                  <a:srgbClr val="C00000"/>
                </a:solidFill>
              </a:rPr>
              <a:t>class</a:t>
            </a:r>
            <a:r>
              <a:rPr lang="en-US" dirty="0"/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E3FA0-2579-A3B1-D4CE-136E7B28D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9683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class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c1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(c1.x)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18147" y="6550660"/>
            <a:ext cx="375269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https://www.w3schools.com/python/python_classes.asp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228957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62712"/>
            <a:ext cx="9802307" cy="5078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E85AC-74FD-51E4-DCAB-E80CC5429A53}"/>
              </a:ext>
            </a:extLst>
          </p:cNvPr>
          <p:cNvSpPr txBox="1"/>
          <p:nvPr/>
        </p:nvSpPr>
        <p:spPr>
          <a:xfrm>
            <a:off x="10399280" y="5109577"/>
            <a:ext cx="1554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9292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0A6639-4C55-814F-0841-6DAE80953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917957"/>
            <a:ext cx="18288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BE3DD3-C332-0F08-6A8D-50EFD37CB5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59" y="917957"/>
            <a:ext cx="18288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6EC06-D191-862D-72D1-578C7AEF39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03" y="913290"/>
            <a:ext cx="1828800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B876DF-DA69-3294-61EA-FAAF151A91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882" y="91329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0B9930-FE79-5C61-4967-E2182A336D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61" y="91329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64708A-53B3-0058-7B91-18BBFA22AC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913290"/>
            <a:ext cx="1828800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769E7B-3D9C-DA8A-1B8F-CE53B4F4A86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15" y="2842031"/>
            <a:ext cx="1828800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00BA9-07CD-0339-640C-469E6030D4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2060" y="2842031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B3E97-6956-E1C8-FAEF-EEA7382587B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05" y="2842031"/>
            <a:ext cx="182880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6740FD7-0C9B-E44D-FA9F-91342EFB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50" y="2842031"/>
            <a:ext cx="1828800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6E7CA3-23E0-B5CE-5595-CD06A7C3AAC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995" y="2842031"/>
            <a:ext cx="182880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1E183A-63D2-C9F2-87D4-043BE9B3624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639" y="2842031"/>
            <a:ext cx="182880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9285F5C-C733-2D5D-D88F-CA40601942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87" y="4756808"/>
            <a:ext cx="182880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54E33B-1565-5230-92A0-D48B27DE973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467" y="4756808"/>
            <a:ext cx="1828800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C50DD1-6139-D9B2-ED4F-7AC3598E690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847" y="4756808"/>
            <a:ext cx="1828800" cy="18288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C452BE1-7969-AB8B-02BE-D8D20B40569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227" y="4756808"/>
            <a:ext cx="1828800" cy="1828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83E086-6AF9-8680-CD49-DD21754645F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607" y="4756808"/>
            <a:ext cx="1828800" cy="1828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001827A-1578-9B41-3497-D72D9E9DAC79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371" y="4916960"/>
            <a:ext cx="1806513" cy="1550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DF7A47-0B9D-A391-A6F3-F639ED631EA8}"/>
              </a:ext>
            </a:extLst>
          </p:cNvPr>
          <p:cNvSpPr txBox="1"/>
          <p:nvPr/>
        </p:nvSpPr>
        <p:spPr>
          <a:xfrm>
            <a:off x="2987505" y="6562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20"/>
              </a:rPr>
              <a:t>https://sdgs.un.org/goals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147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950679"/>
            <a:ext cx="11222181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85090430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Classes/Objects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337629" y="960453"/>
            <a:ext cx="11418941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Person:</a:t>
            </a: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name</a:t>
            </a:r>
          </a:p>
          <a:p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.age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age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myfunc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my name is 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 = Person(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p1.myfunc()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(p1.name)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(p1.age)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03C09A-E231-52EA-A050-3A558E86AB23}"/>
              </a:ext>
            </a:extLst>
          </p:cNvPr>
          <p:cNvSpPr txBox="1"/>
          <p:nvPr/>
        </p:nvSpPr>
        <p:spPr>
          <a:xfrm>
            <a:off x="6838122" y="4857985"/>
            <a:ext cx="4918448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my name is 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Alan</a:t>
            </a:r>
          </a:p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20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373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</a:t>
            </a:r>
            <a:r>
              <a:rPr lang="en-US" dirty="0" err="1">
                <a:solidFill>
                  <a:srgbClr val="C00000"/>
                </a:solidFill>
              </a:rPr>
              <a:t>Obects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8472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8778478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120"/>
          </a:xfrm>
        </p:spPr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Classes and Objects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041460"/>
            <a:ext cx="5135519" cy="5509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"Fer"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"convertible"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car1.value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 = Vehicle()</a:t>
            </a: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car2.name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"Jump"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car2.color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car2.kind = </a:t>
            </a:r>
            <a:r>
              <a:rPr lang="en-US" sz="2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"van"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car2.value = </a:t>
            </a:r>
            <a:r>
              <a:rPr lang="en-US" sz="22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10000.00</a:t>
            </a:r>
            <a:endParaRPr lang="en-US" sz="2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(car1.name)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(car2.description())</a:t>
            </a:r>
          </a:p>
          <a:p>
            <a:r>
              <a:rPr lang="en-US" sz="2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(car2.name)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283549" y="6550660"/>
            <a:ext cx="36218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https://www.learnpython.org/en/Classes_and_Objects</a:t>
            </a:r>
            <a:endParaRPr lang="en-US" altLang="zh-TW" sz="1200" dirty="0">
              <a:latin typeface="Calibri" charset="0"/>
              <a:ea typeface="標楷體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6080B-E141-DEAD-248C-AC090553C869}"/>
              </a:ext>
            </a:extLst>
          </p:cNvPr>
          <p:cNvSpPr txBox="1"/>
          <p:nvPr/>
        </p:nvSpPr>
        <p:spPr>
          <a:xfrm>
            <a:off x="6096000" y="5197682"/>
            <a:ext cx="5860991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is a red convertible worth $60000.00.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Fer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 is a blue van worth $10000.00.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Jump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14410-E218-0E24-5110-5C8F61432A70}"/>
              </a:ext>
            </a:extLst>
          </p:cNvPr>
          <p:cNvSpPr txBox="1"/>
          <p:nvPr/>
        </p:nvSpPr>
        <p:spPr>
          <a:xfrm>
            <a:off x="5724940" y="1035899"/>
            <a:ext cx="623205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Vehicle: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name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kind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"car"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color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""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value = </a:t>
            </a:r>
            <a:r>
              <a:rPr lang="en-US" sz="20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100.00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	def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description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	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"%s is a %s %s worth $%.2f."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% (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.name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.color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.kind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.value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		return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desc_str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8724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Python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Modules 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14895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34A0-D868-F4B0-14E5-E67311D53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C1E6B-5247-7FC5-57EC-23E7BFCFB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to be the same as a </a:t>
            </a:r>
            <a:r>
              <a:rPr lang="en-US" dirty="0">
                <a:solidFill>
                  <a:srgbClr val="C00000"/>
                </a:solidFill>
              </a:rPr>
              <a:t>code library</a:t>
            </a:r>
            <a:r>
              <a:rPr lang="en-US" dirty="0"/>
              <a:t>.</a:t>
            </a:r>
          </a:p>
          <a:p>
            <a:r>
              <a:rPr lang="en-US" dirty="0"/>
              <a:t>A file containing a set of functions you want to include in your application.</a:t>
            </a:r>
          </a:p>
          <a:p>
            <a:r>
              <a:rPr lang="en-US" dirty="0"/>
              <a:t>Create a Module</a:t>
            </a:r>
          </a:p>
          <a:p>
            <a:pPr lvl="1"/>
            <a:r>
              <a:rPr lang="en-US" dirty="0"/>
              <a:t>To create a </a:t>
            </a:r>
            <a:r>
              <a:rPr lang="en-US" dirty="0">
                <a:solidFill>
                  <a:srgbClr val="C00000"/>
                </a:solidFill>
              </a:rPr>
              <a:t>module</a:t>
            </a:r>
            <a:r>
              <a:rPr lang="en-US" dirty="0"/>
              <a:t> just save the code you want in a </a:t>
            </a:r>
            <a:r>
              <a:rPr lang="en-US" dirty="0">
                <a:solidFill>
                  <a:srgbClr val="C00000"/>
                </a:solidFill>
              </a:rPr>
              <a:t>file</a:t>
            </a:r>
            <a:r>
              <a:rPr lang="en-US" dirty="0"/>
              <a:t> with the file extension 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 err="1">
                <a:solidFill>
                  <a:srgbClr val="C00000"/>
                </a:solidFill>
              </a:rPr>
              <a:t>py</a:t>
            </a:r>
            <a:r>
              <a:rPr lang="en-US" dirty="0"/>
              <a:t>:</a:t>
            </a:r>
          </a:p>
          <a:p>
            <a:r>
              <a:rPr lang="en-US" dirty="0"/>
              <a:t>Use a Module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import</a:t>
            </a:r>
            <a:r>
              <a:rPr lang="en-US" dirty="0"/>
              <a:t> module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4382-0666-37F7-ADFD-82F25CA7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759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294788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B264-FDC0-2209-F9B6-B9D96A3B766B}"/>
              </a:ext>
            </a:extLst>
          </p:cNvPr>
          <p:cNvSpPr txBox="1"/>
          <p:nvPr/>
        </p:nvSpPr>
        <p:spPr>
          <a:xfrm>
            <a:off x="680162" y="5072213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13270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1443841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Hello World\</a:t>
            </a:r>
            <a:r>
              <a:rPr lang="en-US" sz="1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nThis</a:t>
            </a:r>
            <a:r>
              <a:rPr lang="en-US" sz="1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is Python File Input Output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4388" y="5823581"/>
            <a:ext cx="100010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 This is Python File Input Output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7307292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File Input /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158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534389" y="91440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filename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'''def greeting(name):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print("Hello, " + name)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	'''</a:t>
            </a:r>
          </a:p>
          <a:p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b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(filename, 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4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4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24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24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(filename)</a:t>
            </a:r>
          </a:p>
          <a:p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B8E71-487B-A5A1-B66D-2B1667A56C78}"/>
              </a:ext>
            </a:extLst>
          </p:cNvPr>
          <p:cNvSpPr txBox="1"/>
          <p:nvPr/>
        </p:nvSpPr>
        <p:spPr>
          <a:xfrm>
            <a:off x="538067" y="5434058"/>
            <a:ext cx="100010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mymodule.py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def greeting(name):</a:t>
            </a:r>
          </a:p>
          <a:p>
            <a:r>
              <a:rPr lang="en-US" sz="2400" dirty="0">
                <a:solidFill>
                  <a:srgbClr val="212121"/>
                </a:solidFill>
                <a:latin typeface="Courier New" panose="02070309020205020404" pitchFamily="49" charset="0"/>
              </a:rPr>
              <a:t>	</a:t>
            </a:r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print("Hello, " + name)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594652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59683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</a:rPr>
              <a:t>Modules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680162" y="3593766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mymodule.greeting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"Alan"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5C1831-9EA5-F2AC-2073-5037FD39E90E}"/>
              </a:ext>
            </a:extLst>
          </p:cNvPr>
          <p:cNvSpPr txBox="1"/>
          <p:nvPr/>
        </p:nvSpPr>
        <p:spPr>
          <a:xfrm>
            <a:off x="680163" y="1440560"/>
            <a:ext cx="11222181" cy="17543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mymodule.py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greeting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name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"Hello, 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name)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86BB7C-009A-4A86-76D6-75B4A75C1A33}"/>
              </a:ext>
            </a:extLst>
          </p:cNvPr>
          <p:cNvSpPr txBox="1"/>
          <p:nvPr/>
        </p:nvSpPr>
        <p:spPr>
          <a:xfrm>
            <a:off x="680162" y="518158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Hello, Alan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1201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471AE-F2F6-13B3-056D-5AD13B7D2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78245"/>
          </a:xfrm>
        </p:spPr>
        <p:txBody>
          <a:bodyPr>
            <a:normAutofit fontScale="90000"/>
          </a:bodyPr>
          <a:lstStyle/>
          <a:p>
            <a:r>
              <a:rPr lang="en-US" dirty="0"/>
              <a:t>Sustainable Development Goals (SDGs) and 5P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E495B-520B-FF9E-BABF-722787DEE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C5A74-CE1A-86B4-0777-88BE3023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2797" y="1010653"/>
            <a:ext cx="7341432" cy="54222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DB6DA1-2175-A0A4-BA02-C4BFD123E19D}"/>
              </a:ext>
            </a:extLst>
          </p:cNvPr>
          <p:cNvSpPr txBox="1"/>
          <p:nvPr/>
        </p:nvSpPr>
        <p:spPr>
          <a:xfrm>
            <a:off x="534389" y="6626119"/>
            <a:ext cx="1079082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Folke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Carl,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Reinette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Biggs, Albert V.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Belinda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Reyers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Johan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Rockström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"Social-ecological resilience and biosphere-based sustainability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science.”Ecology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and Society 21, no. 3 (2016).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2788EA-5F4B-C1E4-A63F-3B31E0E7B75E}"/>
              </a:ext>
            </a:extLst>
          </p:cNvPr>
          <p:cNvSpPr txBox="1"/>
          <p:nvPr/>
        </p:nvSpPr>
        <p:spPr>
          <a:xfrm>
            <a:off x="350075" y="4154753"/>
            <a:ext cx="1271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Planet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F5A956-3385-FED4-F3F1-37F192EEA786}"/>
              </a:ext>
            </a:extLst>
          </p:cNvPr>
          <p:cNvSpPr txBox="1"/>
          <p:nvPr/>
        </p:nvSpPr>
        <p:spPr>
          <a:xfrm>
            <a:off x="350075" y="3344720"/>
            <a:ext cx="1351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People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D924807-B0F9-8737-CF53-1F332A937AA4}"/>
              </a:ext>
            </a:extLst>
          </p:cNvPr>
          <p:cNvSpPr txBox="1"/>
          <p:nvPr/>
        </p:nvSpPr>
        <p:spPr>
          <a:xfrm>
            <a:off x="350075" y="2534687"/>
            <a:ext cx="1938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Prosperity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AE5BDD-983A-D41E-8164-1F7137BABC48}"/>
              </a:ext>
            </a:extLst>
          </p:cNvPr>
          <p:cNvSpPr txBox="1"/>
          <p:nvPr/>
        </p:nvSpPr>
        <p:spPr>
          <a:xfrm>
            <a:off x="350075" y="1724654"/>
            <a:ext cx="1183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Peace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2CE221-4D05-43A7-713F-D24821987F2C}"/>
              </a:ext>
            </a:extLst>
          </p:cNvPr>
          <p:cNvSpPr txBox="1"/>
          <p:nvPr/>
        </p:nvSpPr>
        <p:spPr>
          <a:xfrm>
            <a:off x="350075" y="914621"/>
            <a:ext cx="2165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54445674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</a:t>
            </a:r>
            <a:r>
              <a:rPr lang="en-US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main() </a:t>
            </a:r>
            <a:r>
              <a:rPr lang="en-US" dirty="0"/>
              <a:t>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653043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main() function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main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World!"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__name__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"__main__"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main()</a:t>
            </a:r>
          </a:p>
          <a:p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48426681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Files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Exception Handling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671030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Files and Exception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080655"/>
            <a:ext cx="11222181" cy="5611090"/>
          </a:xfrm>
        </p:spPr>
        <p:txBody>
          <a:bodyPr>
            <a:normAutofit/>
          </a:bodyPr>
          <a:lstStyle/>
          <a:p>
            <a:pPr indent="-411480"/>
            <a:r>
              <a:rPr lang="en-US" sz="4000" b="1" dirty="0"/>
              <a:t>Python Files (File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open()</a:t>
            </a:r>
          </a:p>
          <a:p>
            <a:pPr lvl="1" indent="-411480"/>
            <a:r>
              <a:rPr lang="en-US" sz="3800" b="1" dirty="0"/>
              <a:t>f = open("</a:t>
            </a:r>
            <a:r>
              <a:rPr lang="en-US" sz="3800" b="1" dirty="0" err="1"/>
              <a:t>myfile.txt</a:t>
            </a:r>
            <a:r>
              <a:rPr lang="en-US" sz="3800" b="1" dirty="0"/>
              <a:t>")</a:t>
            </a:r>
          </a:p>
          <a:p>
            <a:pPr indent="-411480"/>
            <a:r>
              <a:rPr lang="en-US" sz="4000" b="1" dirty="0"/>
              <a:t>Python Try Except (Exception Handling)</a:t>
            </a:r>
          </a:p>
          <a:p>
            <a:pPr lvl="1" indent="-411480"/>
            <a:r>
              <a:rPr lang="en-US" sz="3800" dirty="0">
                <a:solidFill>
                  <a:srgbClr val="C00000"/>
                </a:solidFill>
              </a:rPr>
              <a:t>try: 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except: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else:</a:t>
            </a:r>
            <a:br>
              <a:rPr lang="en-US" sz="3800" dirty="0">
                <a:solidFill>
                  <a:srgbClr val="C00000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finally:</a:t>
            </a:r>
            <a:endParaRPr lang="en-US" sz="3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1614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CE60-12AF-D141-C44A-34B9C5BB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4678"/>
          </a:xfrm>
        </p:spPr>
        <p:txBody>
          <a:bodyPr>
            <a:normAutofit/>
          </a:bodyPr>
          <a:lstStyle/>
          <a:p>
            <a:r>
              <a:rPr lang="en-US" dirty="0"/>
              <a:t>File Handling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14C6D-598E-5B5D-F461-2D1191403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28726"/>
            <a:ext cx="11222181" cy="51245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key function for working with files in Python is the </a:t>
            </a:r>
            <a:r>
              <a:rPr lang="en-US" dirty="0">
                <a:solidFill>
                  <a:srgbClr val="C00000"/>
                </a:solidFill>
              </a:rPr>
              <a:t>open() </a:t>
            </a:r>
            <a:r>
              <a:rPr lang="en-US" dirty="0"/>
              <a:t>function.</a:t>
            </a:r>
          </a:p>
          <a:p>
            <a:r>
              <a:rPr lang="en-US" dirty="0"/>
              <a:t>The open() function takes two parameters; </a:t>
            </a:r>
            <a:r>
              <a:rPr lang="en-US" dirty="0">
                <a:solidFill>
                  <a:srgbClr val="C00000"/>
                </a:solidFill>
              </a:rPr>
              <a:t>filename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mode</a:t>
            </a:r>
            <a:r>
              <a:rPr lang="en-US" dirty="0"/>
              <a:t>.</a:t>
            </a:r>
          </a:p>
          <a:p>
            <a:r>
              <a:rPr lang="en-US" dirty="0"/>
              <a:t>There are four different methods (modes) for opening a file: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"r" - Read </a:t>
            </a:r>
            <a:r>
              <a:rPr lang="en-US" dirty="0"/>
              <a:t>- Default value. Opens a file for reading, error if the file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"a" - Append </a:t>
            </a:r>
            <a:r>
              <a:rPr lang="en-US" dirty="0"/>
              <a:t>- Opens a file for appending,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"w" - Write </a:t>
            </a:r>
            <a:r>
              <a:rPr lang="en-US" dirty="0"/>
              <a:t>- Opens a file for writing, creates the file if it does not exist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"x" - Create </a:t>
            </a:r>
            <a:r>
              <a:rPr lang="en-US" dirty="0"/>
              <a:t>- Creates the specified file, returns an error if the file exists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A7384E-EA11-A7D8-A75F-43DFDCDE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0679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155461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"w"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text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f.close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23029" y="56916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118688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5313"/>
          </a:xfrm>
        </p:spPr>
        <p:txBody>
          <a:bodyPr>
            <a:normAutofit/>
          </a:bodyPr>
          <a:lstStyle/>
          <a:p>
            <a:r>
              <a:rPr lang="en-US" dirty="0"/>
              <a:t>Python Files (File Handling)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23029" y="1255477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E6A9B6-1417-4239-E228-4795AC046736}"/>
              </a:ext>
            </a:extLst>
          </p:cNvPr>
          <p:cNvSpPr txBox="1"/>
          <p:nvPr/>
        </p:nvSpPr>
        <p:spPr>
          <a:xfrm>
            <a:off x="534389" y="546085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432653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 World\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nPython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IO'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81480-1815-D402-E53B-E6583402BA59}"/>
              </a:ext>
            </a:extLst>
          </p:cNvPr>
          <p:cNvSpPr txBox="1"/>
          <p:nvPr/>
        </p:nvSpPr>
        <p:spPr>
          <a:xfrm>
            <a:off x="534388" y="533869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57577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File Input / Output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'a+'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'\n'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+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'New line'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'r'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text = 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.read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(text)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DE56B4-6C63-C7BB-DECC-D7025C506AD0}"/>
              </a:ext>
            </a:extLst>
          </p:cNvPr>
          <p:cNvSpPr txBox="1"/>
          <p:nvPr/>
        </p:nvSpPr>
        <p:spPr>
          <a:xfrm>
            <a:off x="534388" y="5191509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World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File IO</a:t>
            </a:r>
          </a:p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New line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27562913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!ls list files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B8064-F973-1A06-6764-6E893E670ABC}"/>
              </a:ext>
            </a:extLst>
          </p:cNvPr>
          <p:cNvSpPr txBox="1"/>
          <p:nvPr/>
        </p:nvSpPr>
        <p:spPr>
          <a:xfrm>
            <a:off x="534388" y="2829307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4119C-D71E-36A5-0EF2-9AF561031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382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OS, IO, files, and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os.getcwd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1A454-CECB-C314-6F29-B087A731BAFA}"/>
              </a:ext>
            </a:extLst>
          </p:cNvPr>
          <p:cNvSpPr txBox="1"/>
          <p:nvPr/>
        </p:nvSpPr>
        <p:spPr>
          <a:xfrm>
            <a:off x="534388" y="3733226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8642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D47EA-AB93-0538-7669-8FCC536C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64995"/>
          </a:xfrm>
        </p:spPr>
        <p:txBody>
          <a:bodyPr>
            <a:normAutofit fontScale="90000"/>
          </a:bodyPr>
          <a:lstStyle/>
          <a:p>
            <a:r>
              <a:rPr lang="en-US" dirty="0"/>
              <a:t>ESG to 17 SDGs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E21A-8676-42A2-5B3F-F3A8BD87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7B1A3A-8EC5-3119-DD07-8B44FC1F8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00099"/>
            <a:ext cx="10903038" cy="56621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9FB8BA-9C33-8A9E-62CB-131437D76C4B}"/>
              </a:ext>
            </a:extLst>
          </p:cNvPr>
          <p:cNvSpPr txBox="1"/>
          <p:nvPr/>
        </p:nvSpPr>
        <p:spPr>
          <a:xfrm>
            <a:off x="920118" y="6591251"/>
            <a:ext cx="104507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Henrik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Skaug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Sætra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(2021) "A Framework for Evaluating and Disclosing the ESG Related Impacts of AI with the SDGs." Sustainability 13, no. 15 (2021): 8503.</a:t>
            </a:r>
          </a:p>
        </p:txBody>
      </p:sp>
    </p:spTree>
    <p:extLst>
      <p:ext uri="{BB962C8B-B14F-4D97-AF65-F5344CB8AC3E}">
        <p14:creationId xmlns:p14="http://schemas.microsoft.com/office/powerpoint/2010/main" val="384270818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9DDB2-2675-B96F-9747-1FB25C4AF3E1}"/>
              </a:ext>
            </a:extLst>
          </p:cNvPr>
          <p:cNvSpPr txBox="1"/>
          <p:nvPr/>
        </p:nvSpPr>
        <p:spPr>
          <a:xfrm>
            <a:off x="534388" y="2244208"/>
            <a:ext cx="61007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['.config',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0B2580-5F4E-CD6F-9258-B32E975C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385" y="2368678"/>
            <a:ext cx="5213184" cy="396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909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path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os.path.join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cwd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(path)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C92584-D4A1-30E9-846D-53C9E95839A1}"/>
              </a:ext>
            </a:extLst>
          </p:cNvPr>
          <p:cNvSpPr txBox="1"/>
          <p:nvPr/>
        </p:nvSpPr>
        <p:spPr>
          <a:xfrm>
            <a:off x="534388" y="3278539"/>
            <a:ext cx="83381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/content/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sample_data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['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README.md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anscombe.json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mnist_train_small.csv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mnist_test.csv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california_housing_train.csv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', '</a:t>
            </a:r>
            <a:r>
              <a:rPr lang="en-US" sz="32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california_housing_test.csv</a:t>
            </a:r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']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E3CF18-AF4B-2F5E-4F12-419810D21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96" y="2922675"/>
            <a:ext cx="36576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9134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44012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with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f:</a:t>
            </a: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f.write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'Google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Colab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File Write Text some content </a:t>
            </a:r>
            <a:r>
              <a:rPr lang="en-US" sz="2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Myday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time</a:t>
            </a:r>
          </a:p>
          <a:p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time.sleep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time sleep 1 second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b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8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files.download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io_file_myday.txt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'downloaded'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D812-7808-E302-6730-758015CA6FC9}"/>
              </a:ext>
            </a:extLst>
          </p:cNvPr>
          <p:cNvSpPr txBox="1"/>
          <p:nvPr/>
        </p:nvSpPr>
        <p:spPr>
          <a:xfrm>
            <a:off x="534388" y="57301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downloaded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5324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dirty="0"/>
              <a:t>Python 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google.colab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files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files.upload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uploaded.keys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'User uploaded file "{name}" with length {length} 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bytes'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format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name=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length=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(uploaded[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])))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56EFFF-FD42-AFD5-EC92-96AF6FF9295F}"/>
              </a:ext>
            </a:extLst>
          </p:cNvPr>
          <p:cNvSpPr txBox="1"/>
          <p:nvPr/>
        </p:nvSpPr>
        <p:spPr>
          <a:xfrm>
            <a:off x="534387" y="5368556"/>
            <a:ext cx="112221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solidFill>
                  <a:srgbClr val="212121"/>
                </a:solidFill>
                <a:effectLst/>
                <a:latin typeface="Roboto" panose="02000000000000000000" pitchFamily="2" charset="0"/>
              </a:rPr>
              <a:t>User uploaded file "io_file_myday2.txt" with length 47 bytes</a:t>
            </a:r>
          </a:p>
        </p:txBody>
      </p:sp>
    </p:spTree>
    <p:extLst>
      <p:ext uri="{BB962C8B-B14F-4D97-AF65-F5344CB8AC3E}">
        <p14:creationId xmlns:p14="http://schemas.microsoft.com/office/powerpoint/2010/main" val="532033943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os.path.exists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os.remove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removed"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file does not exist"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09191-9385-0909-80B5-41DB42A61562}"/>
              </a:ext>
            </a:extLst>
          </p:cNvPr>
          <p:cNvSpPr txBox="1"/>
          <p:nvPr/>
        </p:nvSpPr>
        <p:spPr>
          <a:xfrm>
            <a:off x="678656" y="4993433"/>
            <a:ext cx="6100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 removed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7840731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79370"/>
          </a:xfrm>
        </p:spPr>
        <p:txBody>
          <a:bodyPr>
            <a:normAutofit fontScale="90000"/>
          </a:bodyPr>
          <a:lstStyle/>
          <a:p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  <a:b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48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642236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os.mkdir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os.rmdir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"myfolder1"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os.listdir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3850965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F6E63-6F7C-730B-12D1-40550706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Try 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35036-63A7-D586-8DE8-D8CA0389B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try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test a block of code for errors.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except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handle the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else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 when there is no error.</a:t>
            </a:r>
          </a:p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The </a:t>
            </a:r>
            <a:r>
              <a:rPr lang="en-US" i="0" dirty="0">
                <a:solidFill>
                  <a:srgbClr val="C00000"/>
                </a:solidFill>
                <a:effectLst/>
                <a:latin typeface="Verdana" panose="020B0604030504040204" pitchFamily="34" charset="0"/>
              </a:rPr>
              <a:t>finally</a:t>
            </a:r>
            <a:r>
              <a:rPr lang="en-US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block lets you execute code, regardless of the result of the try- and except blocks.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FC9C-D812-AD01-22C7-407A86D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8897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22220"/>
          </a:xfrm>
        </p:spPr>
        <p:txBody>
          <a:bodyPr>
            <a:normAutofit fontScale="90000"/>
          </a:bodyPr>
          <a:lstStyle/>
          <a:p>
            <a:r>
              <a:rPr lang="en-US" sz="4800" b="1" dirty="0"/>
              <a:t>Python Try Except (Exception Handling)</a:t>
            </a:r>
            <a:br>
              <a:rPr lang="en-US" sz="4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</a:b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480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48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83403" y="1720840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932538213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finally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2CBD1-7F4E-D4C6-CB18-74A144690EB9}"/>
              </a:ext>
            </a:extLst>
          </p:cNvPr>
          <p:cNvSpPr txBox="1"/>
          <p:nvPr/>
        </p:nvSpPr>
        <p:spPr>
          <a:xfrm>
            <a:off x="534388" y="536078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461683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8" y="1127882"/>
            <a:ext cx="11222181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#Python try except else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7E46-9417-0510-94EB-906D750B9B3C}"/>
              </a:ext>
            </a:extLst>
          </p:cNvPr>
          <p:cNvSpPr txBox="1"/>
          <p:nvPr/>
        </p:nvSpPr>
        <p:spPr>
          <a:xfrm>
            <a:off x="534388" y="522426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77879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A9E2C-0578-1629-4EA8-755E02C9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05800"/>
          </a:xfrm>
        </p:spPr>
        <p:txBody>
          <a:bodyPr>
            <a:noAutofit/>
          </a:bodyPr>
          <a:lstStyle/>
          <a:p>
            <a:r>
              <a:rPr lang="en-US" sz="5400" dirty="0"/>
              <a:t>ESG to 17 SDGs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6A1C1-138F-BBD3-1A8E-3B172AB1B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2928" y="940905"/>
            <a:ext cx="9986143" cy="5621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D2E36-C8AA-6546-DD58-EC64715F1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F6B54-B2B2-F17F-33BF-65A460D7E20B}"/>
              </a:ext>
            </a:extLst>
          </p:cNvPr>
          <p:cNvSpPr txBox="1"/>
          <p:nvPr/>
        </p:nvSpPr>
        <p:spPr>
          <a:xfrm>
            <a:off x="3047999" y="65843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https://sustainometric.com/esg-to-sdgs-connected-paths-to-a-sustainable-future/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161169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"No exception"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976B8C-5A17-7C72-FF10-947E1BBFBB82}"/>
              </a:ext>
            </a:extLst>
          </p:cNvPr>
          <p:cNvSpPr txBox="1"/>
          <p:nvPr/>
        </p:nvSpPr>
        <p:spPr>
          <a:xfrm>
            <a:off x="534389" y="569266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Hello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No exception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08561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045277"/>
            <a:ext cx="11222181" cy="40318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price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price of the stock (e.g. 10):"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shares = </a:t>
            </a:r>
            <a:r>
              <a:rPr lang="en-US" sz="20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"Enter the number of shares (e.g. 2):"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	total = price * shares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Exception </a:t>
            </a:r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e: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error:"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(e))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4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"The total value of the shares is:"</a:t>
            </a:r>
            <a:r>
              <a:rPr lang="en-US" sz="24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total)</a:t>
            </a:r>
          </a:p>
          <a:p>
            <a:r>
              <a:rPr lang="en-US" sz="28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28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"Thank you."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F0C60-19DC-8517-8335-AE363A488C6B}"/>
              </a:ext>
            </a:extLst>
          </p:cNvPr>
          <p:cNvSpPr txBox="1"/>
          <p:nvPr/>
        </p:nvSpPr>
        <p:spPr>
          <a:xfrm>
            <a:off x="534389" y="5270655"/>
            <a:ext cx="80537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price of the stock (e.g. 10):10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Enter the number of shares (e.g. 2):2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The total value of the shares is: 20.0 </a:t>
            </a: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Thank you.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9F375-48E7-62AD-BACE-E9444D7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5809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085B6-CD70-D442-5E7E-25E9906E8270}"/>
              </a:ext>
            </a:extLst>
          </p:cNvPr>
          <p:cNvSpPr txBox="1"/>
          <p:nvPr/>
        </p:nvSpPr>
        <p:spPr>
          <a:xfrm>
            <a:off x="534389" y="4962655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28378137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2473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0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0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0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1D1B7E-B855-A4D9-123C-C0F670844237}"/>
              </a:ext>
            </a:extLst>
          </p:cNvPr>
          <p:cNvSpPr txBox="1"/>
          <p:nvPr/>
        </p:nvSpPr>
        <p:spPr>
          <a:xfrm>
            <a:off x="417965" y="5415666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Exception file Error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545764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52310"/>
          </a:xfrm>
        </p:spPr>
        <p:txBody>
          <a:bodyPr>
            <a:normAutofit/>
          </a:bodyPr>
          <a:lstStyle/>
          <a:p>
            <a:r>
              <a:rPr lang="en-US" sz="4800" b="1" dirty="0"/>
              <a:t>Python </a:t>
            </a:r>
            <a:r>
              <a:rPr lang="en-US" sz="4800" b="1" dirty="0">
                <a:solidFill>
                  <a:srgbClr val="7030A0"/>
                </a:solidFill>
              </a:rPr>
              <a:t>try: except: else: finally: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417965" y="112788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try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file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open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myfile.txt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'w’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.write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write file"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"file saved"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except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"Exception file Error"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32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finally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r>
              <a:rPr lang="en-US" sz="32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	</a:t>
            </a:r>
            <a:r>
              <a:rPr lang="en-US" sz="32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file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.close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	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"Finally process"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D01AFA-F020-C4FF-0816-C0547EB28E0E}"/>
              </a:ext>
            </a:extLst>
          </p:cNvPr>
          <p:cNvSpPr txBox="1"/>
          <p:nvPr/>
        </p:nvSpPr>
        <p:spPr>
          <a:xfrm>
            <a:off x="417965" y="5730118"/>
            <a:ext cx="6100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file saved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Finally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518484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74638"/>
            <a:ext cx="11286308" cy="6245225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 Analytics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Visualization </a:t>
            </a:r>
            <a:b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with Python</a:t>
            </a:r>
            <a:endParaRPr lang="en-US" sz="88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040376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7"/>
            <a:ext cx="11222181" cy="1639935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Data Analytics and Visualization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186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9A4AC-FAC6-76AB-9EEC-596AF1B50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69143"/>
            <a:ext cx="11222181" cy="5022601"/>
          </a:xfrm>
        </p:spPr>
        <p:txBody>
          <a:bodyPr>
            <a:noAutofit/>
          </a:bodyPr>
          <a:lstStyle/>
          <a:p>
            <a:pPr indent="-411480">
              <a:spcAft>
                <a:spcPts val="600"/>
              </a:spcAft>
            </a:pPr>
            <a:r>
              <a:rPr lang="en-US" sz="3600" b="1" dirty="0"/>
              <a:t>NumPy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Numerical Python N-dimensional array 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Pandas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Data Analytics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Matplotlib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Basic Data Visualization</a:t>
            </a:r>
          </a:p>
          <a:p>
            <a:pPr indent="-411480">
              <a:spcAft>
                <a:spcPts val="600"/>
              </a:spcAft>
            </a:pPr>
            <a:r>
              <a:rPr lang="en-US" sz="3600" b="1" dirty="0"/>
              <a:t>Seaborn</a:t>
            </a:r>
          </a:p>
          <a:p>
            <a:pPr lvl="1" indent="-411480">
              <a:spcAft>
                <a:spcPts val="600"/>
              </a:spcAft>
            </a:pPr>
            <a:r>
              <a:rPr lang="en-US" sz="3600" b="1" dirty="0"/>
              <a:t>Advanced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3859109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</a:t>
            </a:r>
            <a:r>
              <a:rPr lang="en-US" dirty="0" err="1"/>
              <a:t>Numpy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https://www.w3schools.com/python/numpy/default.asp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D2C6EA-8064-534F-2A27-B0A09D4F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3506" y="1175240"/>
            <a:ext cx="9353064" cy="538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300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 Pandas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https://www.w3schools.com/python/pandas/default.asp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014F5F-2572-77D5-5678-531C5FFFD0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71" y="1512942"/>
            <a:ext cx="1944502" cy="1516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4C3FB-13B8-5984-FFAC-2C1646CB43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742" y="1008804"/>
            <a:ext cx="9477828" cy="5597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20757D-D33A-3DF1-A6B2-852393265076}"/>
              </a:ext>
            </a:extLst>
          </p:cNvPr>
          <p:cNvSpPr txBox="1"/>
          <p:nvPr/>
        </p:nvSpPr>
        <p:spPr>
          <a:xfrm>
            <a:off x="7750630" y="747938"/>
            <a:ext cx="416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Pandas Tutorial</a:t>
            </a:r>
          </a:p>
        </p:txBody>
      </p:sp>
    </p:spTree>
    <p:extLst>
      <p:ext uri="{BB962C8B-B14F-4D97-AF65-F5344CB8AC3E}">
        <p14:creationId xmlns:p14="http://schemas.microsoft.com/office/powerpoint/2010/main" val="189310124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77FD8-FCF1-C6B0-4C15-50B2A13D5B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721" y="1122719"/>
            <a:ext cx="9632557" cy="5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18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GRI (Global Report Initiative)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4998-3297-AEF4-5496-31D33D5BD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4" y="786809"/>
            <a:ext cx="10387838" cy="5754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3"/>
              </a:rPr>
              <a:t>https://www.globalreporting.org/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861553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/>
          </a:bodyPr>
          <a:lstStyle/>
          <a:p>
            <a:r>
              <a:rPr lang="en-US" sz="6000" dirty="0"/>
              <a:t>Pandas: </a:t>
            </a:r>
            <a:r>
              <a:rPr lang="en-US" sz="4900" dirty="0"/>
              <a:t>Data Analytics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0690A-1106-1B24-B8F8-CB57F0FA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631" y="1103614"/>
            <a:ext cx="8474737" cy="5408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D0389-B069-5882-920B-CFD99F0A7BA2}"/>
              </a:ext>
            </a:extLst>
          </p:cNvPr>
          <p:cNvSpPr txBox="1"/>
          <p:nvPr/>
        </p:nvSpPr>
        <p:spPr>
          <a:xfrm>
            <a:off x="2801257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https://www.w3schools.com/python/pandas/default.asp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7614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9560194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06979205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869430" y="1439481"/>
            <a:ext cx="10290367" cy="4929411"/>
          </a:xfrm>
        </p:spPr>
        <p:txBody>
          <a:bodyPr>
            <a:normAutofit lnSpcReduction="10000"/>
          </a:bodyPr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7433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43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1919288" y="1484314"/>
            <a:ext cx="8229600" cy="475297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9487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1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300716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6622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fruits = [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#lists []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colors = (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"red"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"green"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"blue"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#tuples ()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animals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'cat'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'dog'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8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#sets {}</a:t>
            </a:r>
            <a:endParaRPr lang="en-US" sz="28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person = {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8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28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28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24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#dictionaries {}</a:t>
            </a:r>
            <a:endParaRPr lang="en-US" sz="24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A459A0-79BD-0906-B1D7-ADC39E03CEF8}"/>
              </a:ext>
            </a:extLst>
          </p:cNvPr>
          <p:cNvSpPr/>
          <p:nvPr/>
        </p:nvSpPr>
        <p:spPr>
          <a:xfrm>
            <a:off x="4840721" y="6550660"/>
            <a:ext cx="2507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200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sz="1200" dirty="0"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75637466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7269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 </a:t>
            </a:r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[]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53858"/>
            <a:ext cx="6842804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90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len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(x[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-1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2174-4889-7A4C-6F05-074B0E623868}"/>
              </a:ext>
            </a:extLst>
          </p:cNvPr>
          <p:cNvSpPr txBox="1"/>
          <p:nvPr/>
        </p:nvSpPr>
        <p:spPr>
          <a:xfrm>
            <a:off x="7625166" y="1892358"/>
            <a:ext cx="36819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4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60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70 </a:t>
            </a:r>
          </a:p>
          <a:p>
            <a:r>
              <a:rPr lang="en-US" sz="36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90</a:t>
            </a:r>
            <a:endParaRPr lang="en-US" sz="36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C91350F-B4AF-4F08-C75A-9B2849A01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4" y="104108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08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 2024/02/23 </a:t>
            </a:r>
            <a:r>
              <a:rPr lang="zh-TW" altLang="en-US" sz="2800" dirty="0"/>
              <a:t>永續數據分析概論 </a:t>
            </a:r>
            <a:br>
              <a:rPr lang="en-US" altLang="zh-TW" sz="2800" dirty="0"/>
            </a:br>
            <a:r>
              <a:rPr lang="en-US" altLang="zh-TW" sz="2800" dirty="0"/>
              <a:t>                          (</a:t>
            </a:r>
            <a:r>
              <a:rPr lang="en-US" sz="2800" dirty="0"/>
              <a:t>Introduction Sustainability and ESG Data Analytics)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2 2024/03/01 </a:t>
            </a:r>
            <a:r>
              <a:rPr lang="zh-TW" altLang="en-US" sz="2800" dirty="0"/>
              <a:t>環境、社會與治理 </a:t>
            </a:r>
            <a:r>
              <a:rPr lang="en-US" altLang="zh-TW" sz="2800" dirty="0"/>
              <a:t>(</a:t>
            </a:r>
            <a:r>
              <a:rPr lang="en-US" sz="2800" dirty="0"/>
              <a:t>ESG) </a:t>
            </a:r>
            <a:r>
              <a:rPr lang="zh-TW" altLang="en-US" sz="2800" dirty="0"/>
              <a:t>淨零數位轉型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000" dirty="0"/>
              <a:t>(</a:t>
            </a:r>
            <a:r>
              <a:rPr lang="en-US" sz="2000" dirty="0"/>
              <a:t>Environmental, Social, and Governance (ESG) in Net-Zero Digital Transformation)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C00000"/>
                </a:solidFill>
              </a:rPr>
              <a:t>3 2024/03/08 </a:t>
            </a:r>
            <a:r>
              <a:rPr lang="zh-TW" altLang="en-US" sz="2800" dirty="0">
                <a:solidFill>
                  <a:srgbClr val="C00000"/>
                </a:solidFill>
              </a:rPr>
              <a:t>永續與</a:t>
            </a:r>
            <a:r>
              <a:rPr lang="en-US" sz="2800" dirty="0">
                <a:solidFill>
                  <a:srgbClr val="C00000"/>
                </a:solidFill>
              </a:rPr>
              <a:t>ESG </a:t>
            </a:r>
            <a:r>
              <a:rPr lang="zh-TW" altLang="en-US" sz="2800" dirty="0">
                <a:solidFill>
                  <a:srgbClr val="C00000"/>
                </a:solidFill>
              </a:rPr>
              <a:t>資料科學 </a:t>
            </a:r>
            <a:br>
              <a:rPr lang="en-US" altLang="zh-TW" sz="2800" dirty="0">
                <a:solidFill>
                  <a:srgbClr val="C00000"/>
                </a:solidFill>
              </a:rPr>
            </a:br>
            <a:r>
              <a:rPr lang="en-US" altLang="zh-TW" sz="2800" dirty="0">
                <a:solidFill>
                  <a:srgbClr val="C00000"/>
                </a:solidFill>
              </a:rPr>
              <a:t>                          (</a:t>
            </a:r>
            <a:r>
              <a:rPr lang="en-US" sz="2800" dirty="0">
                <a:solidFill>
                  <a:srgbClr val="C00000"/>
                </a:solidFill>
              </a:rPr>
              <a:t>Data Science for Sustainability and ESG)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>
                <a:solidFill>
                  <a:srgbClr val="7030A0"/>
                </a:solidFill>
              </a:rPr>
              <a:t>4 2024/03/15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sz="2800" dirty="0">
                <a:solidFill>
                  <a:srgbClr val="7030A0"/>
                </a:solidFill>
              </a:rPr>
              <a:t>I </a:t>
            </a:r>
            <a:br>
              <a:rPr lang="en-US" sz="2800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7030A0"/>
                </a:solidFill>
              </a:rPr>
              <a:t>                          (Case Study on Sustainability and ESG Data Analytics 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2800" dirty="0"/>
              <a:t>5 2024/03/22 Web 3.0 </a:t>
            </a:r>
            <a:r>
              <a:rPr lang="zh-TW" altLang="en-US" sz="2800" dirty="0"/>
              <a:t>和大數據分析在金融科技、綠色永續金融 </a:t>
            </a:r>
            <a:br>
              <a:rPr lang="en-US" altLang="zh-TW" sz="2800" dirty="0"/>
            </a:br>
            <a:r>
              <a:rPr lang="en-US" altLang="zh-TW" sz="2800" dirty="0"/>
              <a:t>                          </a:t>
            </a:r>
            <a:r>
              <a:rPr lang="en-US" altLang="zh-TW" sz="2200" dirty="0"/>
              <a:t>(</a:t>
            </a:r>
            <a:r>
              <a:rPr lang="en-US" sz="2200" dirty="0"/>
              <a:t>Web 3.0 and Big Data Analysis in Fintech, Green and Sustainable Finance)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76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CDP (Carbon Disclosure Project)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https://www.cdp.net/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3E50D5-338B-F713-904D-A825819628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72" y="929967"/>
            <a:ext cx="10412901" cy="55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563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729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NumPy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021013" y="1367700"/>
            <a:ext cx="7857727" cy="3096344"/>
          </a:xfr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63864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51260740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201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981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16796" y="657931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075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624" y="1456711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0" y="659735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2021012" y="46858"/>
            <a:ext cx="8189788" cy="1370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58856" y="1737389"/>
            <a:ext cx="3826768" cy="14875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903556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450" y="973412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35546" y="6581002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27929511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4163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205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04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215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431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981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153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206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060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0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9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03512" y="72008"/>
            <a:ext cx="8784976" cy="126876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8083138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207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215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431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75520" y="94047"/>
            <a:ext cx="8712968" cy="886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190942133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208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847528" y="567644"/>
            <a:ext cx="8496944" cy="2861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096000" y="3583323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55067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209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16" y="2110826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25364" y="3501009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746216" y="629839"/>
            <a:ext cx="8886858" cy="11382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241368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SASB (Sustainability Accounting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https://sasb.org/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60486-F8C4-EAB4-216C-6A16B9A2B9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57" y="959495"/>
            <a:ext cx="10249786" cy="5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6841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210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59277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1440"/>
            <a:ext cx="8229600" cy="78527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315" y="820062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639412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07568" y="6603980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99350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Tensor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790" y="1417639"/>
            <a:ext cx="9210261" cy="51022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3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dirty="0"/>
              <a:t>a rank 0 tensor; this is a </a:t>
            </a:r>
            <a:r>
              <a:rPr lang="en-US" b="1" dirty="0">
                <a:solidFill>
                  <a:srgbClr val="FF0000"/>
                </a:solidFill>
              </a:rPr>
              <a:t>scalar</a:t>
            </a:r>
            <a:r>
              <a:rPr lang="en-US" dirty="0"/>
              <a:t> with shape []</a:t>
            </a:r>
          </a:p>
          <a:p>
            <a:r>
              <a:rPr lang="en-US" b="1" dirty="0">
                <a:solidFill>
                  <a:schemeClr val="accent1"/>
                </a:solidFill>
              </a:rPr>
              <a:t>[1. ,2., 3.] </a:t>
            </a:r>
          </a:p>
          <a:p>
            <a:pPr lvl="1"/>
            <a:r>
              <a:rPr lang="en-US" dirty="0"/>
              <a:t>a rank 1 tensor; this is a </a:t>
            </a:r>
            <a:r>
              <a:rPr lang="en-US" b="1" dirty="0">
                <a:solidFill>
                  <a:srgbClr val="FF0000"/>
                </a:solidFill>
              </a:rPr>
              <a:t>vector</a:t>
            </a:r>
            <a:r>
              <a:rPr lang="en-US" dirty="0"/>
              <a:t> with shape [3]</a:t>
            </a:r>
          </a:p>
          <a:p>
            <a:r>
              <a:rPr lang="en-US" b="1" dirty="0">
                <a:solidFill>
                  <a:srgbClr val="FF0000"/>
                </a:solidFill>
              </a:rPr>
              <a:t>[[1., 2., 3.], [4., 5., 6.]] </a:t>
            </a:r>
          </a:p>
          <a:p>
            <a:pPr lvl="1"/>
            <a:r>
              <a:rPr lang="en-US" dirty="0"/>
              <a:t>a rank 2 tensor; a </a:t>
            </a:r>
            <a:r>
              <a:rPr lang="en-US" b="1" dirty="0">
                <a:solidFill>
                  <a:srgbClr val="FF0000"/>
                </a:solidFill>
              </a:rPr>
              <a:t>matrix</a:t>
            </a:r>
            <a:r>
              <a:rPr lang="en-US" dirty="0"/>
              <a:t> with shape [2, 3]</a:t>
            </a:r>
          </a:p>
          <a:p>
            <a:r>
              <a:rPr lang="en-US" sz="2800" dirty="0">
                <a:solidFill>
                  <a:srgbClr val="C00000"/>
                </a:solidFill>
              </a:rPr>
              <a:t>[[[1., 2., 3.]], [[7., 8., 9.]]] </a:t>
            </a:r>
          </a:p>
          <a:p>
            <a:pPr lvl="1"/>
            <a:r>
              <a:rPr lang="en-US" dirty="0"/>
              <a:t>a rank 3 </a:t>
            </a:r>
            <a:r>
              <a:rPr lang="en-US" b="1" dirty="0">
                <a:solidFill>
                  <a:srgbClr val="FF0000"/>
                </a:solidFill>
              </a:rPr>
              <a:t>tensor</a:t>
            </a:r>
            <a:r>
              <a:rPr lang="en-US" dirty="0"/>
              <a:t> with shape [2, 1, 3]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213</a:t>
            </a:fld>
            <a:endParaRPr lang="zh-TW" alt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583114" y="6477000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>
                <a:hlinkClick r:id="rId2"/>
              </a:rPr>
              <a:t>https://</a:t>
            </a:r>
            <a:r>
              <a:rPr lang="en-US" altLang="en-US" sz="1800" dirty="0">
                <a:hlinkClick r:id="rId2"/>
              </a:rPr>
              <a:t>www.tensorflow.org/</a:t>
            </a:r>
            <a:endParaRPr lang="en-US" altLang="en-US" sz="18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538" y="44624"/>
            <a:ext cx="773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29830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A9220-A70E-3C44-A346-5359ADA19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214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74398-FF68-494F-96BF-77BD010FDDA3}"/>
              </a:ext>
            </a:extLst>
          </p:cNvPr>
          <p:cNvSpPr/>
          <p:nvPr/>
        </p:nvSpPr>
        <p:spPr>
          <a:xfrm>
            <a:off x="7443828" y="492784"/>
            <a:ext cx="7393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80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78592-C4F5-B54E-9087-CC9CF2B7FEB9}"/>
              </a:ext>
            </a:extLst>
          </p:cNvPr>
          <p:cNvSpPr/>
          <p:nvPr/>
        </p:nvSpPr>
        <p:spPr>
          <a:xfrm>
            <a:off x="6354873" y="1700809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</a:t>
            </a:r>
            <a:endParaRPr lang="en-US" sz="3600" b="1" dirty="0">
              <a:latin typeface="Courie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14213E-99F0-CC46-A688-B0292D0F7EFA}"/>
              </a:ext>
            </a:extLst>
          </p:cNvPr>
          <p:cNvSpPr/>
          <p:nvPr/>
        </p:nvSpPr>
        <p:spPr>
          <a:xfrm>
            <a:off x="6611869" y="3082186"/>
            <a:ext cx="24032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50 60 70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55 65 75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DA0188-3510-0246-AAA5-7036317EC854}"/>
              </a:ext>
            </a:extLst>
          </p:cNvPr>
          <p:cNvSpPr/>
          <p:nvPr/>
        </p:nvSpPr>
        <p:spPr>
          <a:xfrm>
            <a:off x="4439639" y="4869161"/>
            <a:ext cx="600837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[50 60 70] [70 80 90]</a:t>
            </a:r>
          </a:p>
          <a:p>
            <a:r>
              <a:rPr lang="en-US" sz="3600" b="1" dirty="0">
                <a:solidFill>
                  <a:schemeClr val="accent1"/>
                </a:solidFill>
                <a:latin typeface="Courier" pitchFamily="2" charset="0"/>
              </a:rPr>
              <a:t>[55 65 75] [75 85 95]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53CD109D-1531-7B4B-895A-A93FC709125C}"/>
              </a:ext>
            </a:extLst>
          </p:cNvPr>
          <p:cNvSpPr/>
          <p:nvPr/>
        </p:nvSpPr>
        <p:spPr>
          <a:xfrm>
            <a:off x="10200456" y="4869160"/>
            <a:ext cx="216024" cy="1170570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A70AE9E4-70EA-0740-AFAF-17A8A21FD37D}"/>
              </a:ext>
            </a:extLst>
          </p:cNvPr>
          <p:cNvSpPr/>
          <p:nvPr/>
        </p:nvSpPr>
        <p:spPr>
          <a:xfrm>
            <a:off x="4439816" y="4894113"/>
            <a:ext cx="288032" cy="1206307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2008507E-35BE-E545-BA3A-F7E51E297088}"/>
              </a:ext>
            </a:extLst>
          </p:cNvPr>
          <p:cNvSpPr/>
          <p:nvPr/>
        </p:nvSpPr>
        <p:spPr>
          <a:xfrm>
            <a:off x="6524346" y="3068961"/>
            <a:ext cx="271410" cy="1143549"/>
          </a:xfrm>
          <a:prstGeom prst="lef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ket 14">
            <a:extLst>
              <a:ext uri="{FF2B5EF4-FFF2-40B4-BE49-F238E27FC236}">
                <a16:creationId xmlns:a16="http://schemas.microsoft.com/office/drawing/2014/main" id="{DFADBA74-BD77-9547-B6D9-F1F595C5EBEB}"/>
              </a:ext>
            </a:extLst>
          </p:cNvPr>
          <p:cNvSpPr/>
          <p:nvPr/>
        </p:nvSpPr>
        <p:spPr>
          <a:xfrm>
            <a:off x="8837838" y="3068961"/>
            <a:ext cx="210491" cy="1140809"/>
          </a:xfrm>
          <a:prstGeom prst="rightBracket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C9E1E4-4C0F-3C41-AF8B-08A24A5C1C60}"/>
              </a:ext>
            </a:extLst>
          </p:cNvPr>
          <p:cNvSpPr/>
          <p:nvPr/>
        </p:nvSpPr>
        <p:spPr>
          <a:xfrm>
            <a:off x="1944008" y="369674"/>
            <a:ext cx="15791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45DBD9-92D7-D24F-8D58-5BAC062705FF}"/>
              </a:ext>
            </a:extLst>
          </p:cNvPr>
          <p:cNvSpPr/>
          <p:nvPr/>
        </p:nvSpPr>
        <p:spPr>
          <a:xfrm>
            <a:off x="1929133" y="1639253"/>
            <a:ext cx="170194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Vector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440790-6A62-904F-A0E8-1F6641A6A4CC}"/>
              </a:ext>
            </a:extLst>
          </p:cNvPr>
          <p:cNvSpPr/>
          <p:nvPr/>
        </p:nvSpPr>
        <p:spPr>
          <a:xfrm>
            <a:off x="1960839" y="3206923"/>
            <a:ext cx="1745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0408944-620F-AD42-9531-05474BFD33D3}"/>
              </a:ext>
            </a:extLst>
          </p:cNvPr>
          <p:cNvSpPr/>
          <p:nvPr/>
        </p:nvSpPr>
        <p:spPr>
          <a:xfrm>
            <a:off x="1871969" y="5112545"/>
            <a:ext cx="17292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46821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1981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0939" y="6583364"/>
            <a:ext cx="2324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D73C80-AA54-6F72-42CE-61E0DA4DD7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959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351" y="1600201"/>
            <a:ext cx="10463134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1558925" y="115889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15C1DE-8DBA-F1BE-2EEA-65F2FC2DFF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19462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1981200" y="44451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1049311" y="1700213"/>
            <a:ext cx="10388184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51200" y="6608764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6AAC0-890A-19F3-797D-05B55F685C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2307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944380" y="1600201"/>
            <a:ext cx="10553075" cy="4708525"/>
          </a:xfrm>
        </p:spPr>
        <p:txBody>
          <a:bodyPr/>
          <a:lstStyle/>
          <a:p>
            <a:r>
              <a:rPr lang="en-US" altLang="en-US" sz="4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everything that R’s </a:t>
            </a:r>
            <a:r>
              <a:rPr lang="en-US" altLang="en-US" sz="4000" dirty="0" err="1">
                <a:latin typeface="Calibri" charset="0"/>
                <a:ea typeface="標楷體" charset="-120"/>
              </a:rPr>
              <a:t>data.frame</a:t>
            </a:r>
            <a:r>
              <a:rPr lang="en-US" altLang="en-US" sz="4000" dirty="0">
                <a:latin typeface="Calibri" charset="0"/>
                <a:ea typeface="標楷體" charset="-120"/>
              </a:rPr>
              <a:t> provides and much more.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 dirty="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36B85B-9ED5-C872-A66B-871483A604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98602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1981200" y="188914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349115" y="1773238"/>
          <a:ext cx="9548734" cy="4612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4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4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62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3251200" y="6597651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1D324D-A95B-AC20-2CC2-59AB5D07B4E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96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"/>
            <a:ext cx="11335871" cy="978194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ISSB (International Sustainability Standards Board)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1930220" y="6466420"/>
            <a:ext cx="8497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https://www.ifrs.org/groups/international-sustainability-standards-board/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F5EB5-6F9A-1E7B-998D-B557530ACB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30" y="809344"/>
            <a:ext cx="10249786" cy="565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8515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49401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692697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893C98-0992-AB35-AE40-DE40B71FE5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72278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135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35560" y="4450080"/>
            <a:ext cx="7919847" cy="20733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3442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7731E-19D4-E33B-4B6A-3A77190827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77335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222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711624" y="2228416"/>
            <a:ext cx="6013016" cy="936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19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3EDBC-9A77-0C53-D52F-B0F7046697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60559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1992313" y="549276"/>
            <a:ext cx="8388350" cy="2016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1992314" y="3213101"/>
            <a:ext cx="8351837" cy="122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2063750" y="4710113"/>
            <a:ext cx="8280400" cy="18145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3810000" y="6567489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B2B8E-8894-2199-0ADE-58E9208067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1925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90" y="426720"/>
            <a:ext cx="8409460" cy="59131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9784FB-F29B-94DC-F045-B9A7D2326B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5869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07" y="2494280"/>
            <a:ext cx="7912100" cy="345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CFEED4-B799-43B3-F10D-8712182977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0600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03389" y="188914"/>
            <a:ext cx="8785225" cy="1800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296" y="2697481"/>
            <a:ext cx="8977744" cy="18633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87AB9E-B8A5-DF5D-2EE7-4DCB54EE6E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57237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1919288" y="260350"/>
            <a:ext cx="8424862" cy="2089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389" y="2484121"/>
            <a:ext cx="7134180" cy="3942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6A08F4-EAAA-0006-D990-829383B86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490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228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2351088" y="476250"/>
            <a:ext cx="7632700" cy="7699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89" y="1844824"/>
            <a:ext cx="4326055" cy="345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69BD0-35E1-9F15-ADC2-7B3BA8B259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047" y="92335"/>
            <a:ext cx="1480363" cy="59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3574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947" y="145891"/>
            <a:ext cx="10508105" cy="1525656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229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101" y="3429001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545" y="3443600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7" y="4869161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88" y="1758052"/>
            <a:ext cx="3784941" cy="1526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4275" y="1924128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1"/>
            <a:ext cx="11335871" cy="1190845"/>
          </a:xfrm>
        </p:spPr>
        <p:txBody>
          <a:bodyPr>
            <a:normAutofit fontScale="90000"/>
          </a:bodyPr>
          <a:lstStyle/>
          <a:p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TCFD </a:t>
            </a:r>
            <a:b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4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(Task Force on Climate-related Financial Disclosures)</a:t>
            </a:r>
            <a:endParaRPr lang="en-US" altLang="zh-TW" sz="27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7CDB8-B835-C3AD-75AB-0990DE44B356}"/>
              </a:ext>
            </a:extLst>
          </p:cNvPr>
          <p:cNvSpPr txBox="1"/>
          <p:nvPr/>
        </p:nvSpPr>
        <p:spPr>
          <a:xfrm>
            <a:off x="2905306" y="6511463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dirty="0">
                <a:solidFill>
                  <a:schemeClr val="accent1"/>
                </a:solidFill>
                <a:latin typeface="Calibri" charset="0"/>
                <a:ea typeface="標楷體" charset="-120"/>
                <a:hlinkClick r:id="rId2"/>
              </a:rPr>
              <a:t>https://www.fsb-tcfd.org/</a:t>
            </a:r>
            <a:endParaRPr lang="en-US" altLang="zh-TW" sz="18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6DF80-5BDE-4A18-ED5B-60B230A04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0" y="1263656"/>
            <a:ext cx="9290239" cy="5174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6B0620-611E-1C21-2549-3CF68DDA198E}"/>
              </a:ext>
            </a:extLst>
          </p:cNvPr>
          <p:cNvSpPr txBox="1"/>
          <p:nvPr/>
        </p:nvSpPr>
        <p:spPr>
          <a:xfrm>
            <a:off x="3264197" y="1306186"/>
            <a:ext cx="610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4"/>
              </a:rPr>
              <a:t>https://www.ifrs.org/sustainability/tcfd/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9491875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3672" y="4149081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3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65218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56516" y="6563926"/>
            <a:ext cx="24393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217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5852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4872845" y="6519864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649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474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7" y="6558777"/>
            <a:ext cx="18596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270" y="4163520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9165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59509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590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735986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08034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341" y="1412777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26321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4" y="980729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6284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1663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54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Analyzing Sustainability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Company sustainability report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 which framework was used, key ESG metrics, areas of strength and weakness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How the company presents its ESG data and </a:t>
            </a:r>
            <a:br>
              <a:rPr lang="en-US" sz="3600" dirty="0"/>
            </a:br>
            <a:r>
              <a:rPr lang="en-US" sz="3600" dirty="0"/>
              <a:t>whether it aligns with the ESG key framework identified</a:t>
            </a:r>
          </a:p>
          <a:p>
            <a:pPr lvl="1">
              <a:spcAft>
                <a:spcPts val="600"/>
              </a:spcAft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85016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763" y="878546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85270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759" y="845382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0013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736237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60" y="128797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6707" y="908721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1997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062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4474505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3" y="195923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61626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3116796" y="6597353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796" y="2487082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2211741" y="1646086"/>
            <a:ext cx="15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4777371" y="1646086"/>
            <a:ext cx="22614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7991788" y="1667587"/>
            <a:ext cx="19677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3180488" y="6392325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1768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245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943" y="1124745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</a:t>
            </a:r>
            <a:r>
              <a:rPr lang="en-US" sz="7200" dirty="0" err="1">
                <a:solidFill>
                  <a:schemeClr val="accent1"/>
                </a:solidFill>
              </a:rPr>
              <a:t>Classfication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3116796" y="6638768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360007566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2023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2101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4368" y="1586596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6614369" y="1097487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523" y="5373217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6613527" y="4911552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8463214" y="3140969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59506070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1" y="1101721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88901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499301932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821" y="137446"/>
            <a:ext cx="9866026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6815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2033373" y="111037"/>
            <a:ext cx="8140357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807" y="1373477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2960596" y="6624480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2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2983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Data Science Techniques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for ESG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1382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0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23522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3877165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3429" y="116633"/>
            <a:ext cx="10682514" cy="19613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167616949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71" y="116632"/>
            <a:ext cx="10755086" cy="12702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3320182847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830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199" y="116632"/>
            <a:ext cx="10448597" cy="128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999803297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040" y="116632"/>
            <a:ext cx="8713788" cy="1252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47639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676189251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12244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85004536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761" y="932474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518383597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7572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78032353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1" y="707955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6632"/>
            <a:ext cx="8713788" cy="5065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3805398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 Preparation &amp; Cleaning: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Preparing ESG Data for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Handling missing values: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Imputation, deletion, etc.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Detecting and addressing outliers.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Ensuring data consistency (formatting, units).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Feature engineering: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Creating new metrics based on raw ESG data.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13529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9482" y="14162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260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4092888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https://github.com/wesm/pydata-book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89A3A-F008-254C-A990-68055EEBF0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12" y="980514"/>
            <a:ext cx="9569859" cy="558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118A9F-4E58-9AFF-FDAA-4819DC262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9113" y="3033314"/>
            <a:ext cx="2716658" cy="35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09961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261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1778832" y="6581002"/>
            <a:ext cx="9044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https://github.com/wesm/pydata-book/blob/3rd-edition/ch04.ipynb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02C61-7649-5FA5-FB4C-16EA227B4B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042" y="779148"/>
            <a:ext cx="9148997" cy="58587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0B1ECD-0033-10BA-71DB-602F0677C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482" y="126631"/>
            <a:ext cx="10613036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(2022), "Python for Data Analysis: Data Wrangling with pandas, NumPy, and </a:t>
            </a:r>
            <a:r>
              <a:rPr lang="en-US" sz="2400" dirty="0" err="1">
                <a:solidFill>
                  <a:schemeClr val="accent1"/>
                </a:solidFill>
              </a:rPr>
              <a:t>Jupyter</a:t>
            </a:r>
            <a:r>
              <a:rPr lang="en-US" sz="2400" dirty="0">
                <a:solidFill>
                  <a:schemeClr val="accent1"/>
                </a:solidFill>
              </a:rPr>
              <a:t>", 3rd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85419359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908759854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512" y="1169746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410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4A9F-4664-D544-A4A6-2A548570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19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Papers with Code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State-of-the-Art (SOTA)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BF997-E09C-484C-8C9B-0387329EE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3B1D34-4357-0D4E-AB86-D0B0FD219162}"/>
              </a:ext>
            </a:extLst>
          </p:cNvPr>
          <p:cNvSpPr/>
          <p:nvPr/>
        </p:nvSpPr>
        <p:spPr>
          <a:xfrm>
            <a:off x="4418457" y="6536350"/>
            <a:ext cx="3355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https://paperswithcode.com/sota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883DEA-C0D0-FD98-E32C-48E67F8976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078" y="1481470"/>
            <a:ext cx="9331844" cy="508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6130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Summary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for Sustainability and ESG: Foundations &amp; Frameworks</a:t>
            </a:r>
          </a:p>
          <a:p>
            <a:pPr marL="320040" indent="-320040"/>
            <a:r>
              <a:rPr lang="en-US" sz="4800" dirty="0"/>
              <a:t>Data Science Techniques for ESG Analysis</a:t>
            </a:r>
          </a:p>
          <a:p>
            <a:pPr marL="320040" indent="-320040"/>
            <a:r>
              <a:rPr lang="en-US" sz="4800" dirty="0"/>
              <a:t>Real-World ESG Data Science Applications &amp; Impact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40107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13777-B538-DE44-B8A9-4A94BC6E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15438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A3E83-9DC9-834C-98CD-C9A1A8CB2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31" y="765213"/>
            <a:ext cx="11321140" cy="579703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Cino</a:t>
            </a:r>
            <a:r>
              <a:rPr lang="en-US" sz="1600" b="0" dirty="0"/>
              <a:t> Robin Castelli, Cyril </a:t>
            </a:r>
            <a:r>
              <a:rPr lang="en-US" sz="1600" b="0" dirty="0" err="1"/>
              <a:t>Shmatov</a:t>
            </a:r>
            <a:r>
              <a:rPr lang="en-US" sz="1600" b="0" dirty="0"/>
              <a:t> (2022), Quantitative Methods for ESG Finance, Wiley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Simon Thompson (2023), Green and Sustainable Finance: Principles and Practice in Banking, Investment and Insurance, 2nd Edition, Kogan Page.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Chrissa</a:t>
            </a:r>
            <a:r>
              <a:rPr lang="en-US" sz="1600" b="0" dirty="0"/>
              <a:t> </a:t>
            </a:r>
            <a:r>
              <a:rPr lang="en-US" sz="1600" b="0" dirty="0" err="1"/>
              <a:t>Pagitsas</a:t>
            </a:r>
            <a:r>
              <a:rPr lang="en-US" sz="1600" b="0" dirty="0"/>
              <a:t> (2023), Chief Sustainability Officers At Work: How CSOs Build Successful Sustainability and ESG Strategies, </a:t>
            </a:r>
            <a:r>
              <a:rPr lang="en-US" sz="1600" b="0" dirty="0" err="1"/>
              <a:t>Apress</a:t>
            </a:r>
            <a:r>
              <a:rPr lang="en-US" sz="1600" b="0" dirty="0"/>
              <a:t>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/>
              <a:t>Wes McKinney (2022), "Python for Data Analysis: Data Wrangling with pandas, NumPy, and </a:t>
            </a:r>
            <a:r>
              <a:rPr lang="en-US" altLang="zh-TW" sz="1600" b="0" dirty="0" err="1"/>
              <a:t>Jupyter</a:t>
            </a:r>
            <a:r>
              <a:rPr lang="en-US" altLang="zh-TW" sz="1600" b="0" dirty="0"/>
              <a:t>", 3rd Edition, O'Reilly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altLang="zh-TW" sz="1600" b="0" dirty="0" err="1"/>
              <a:t>Aurélien</a:t>
            </a:r>
            <a:r>
              <a:rPr lang="en-US" altLang="zh-TW" sz="1600" b="0" dirty="0"/>
              <a:t> </a:t>
            </a:r>
            <a:r>
              <a:rPr lang="en-US" altLang="zh-TW" sz="1600" b="0" dirty="0" err="1"/>
              <a:t>Géron</a:t>
            </a:r>
            <a:r>
              <a:rPr lang="en-US" altLang="zh-TW" sz="1600" b="0" dirty="0"/>
              <a:t> (2023), Hands-On Machine Learning with Scikit-Learn, </a:t>
            </a:r>
            <a:r>
              <a:rPr lang="en-US" altLang="zh-TW" sz="1600" b="0" dirty="0" err="1"/>
              <a:t>Keras</a:t>
            </a:r>
            <a:r>
              <a:rPr lang="en-US" altLang="zh-TW" sz="1600" b="0" dirty="0"/>
              <a:t>, and TensorFlow: Concepts, Tools, and Techniques to Build Intelligent Systems, 3rd Edition, O’Reilly Media.</a:t>
            </a:r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Steven </a:t>
            </a:r>
            <a:r>
              <a:rPr lang="en-US" sz="1600" b="0" dirty="0" err="1"/>
              <a:t>D'Ascoli</a:t>
            </a:r>
            <a:r>
              <a:rPr lang="en-US" sz="1600" b="0" dirty="0"/>
              <a:t> (2022), Artificial Intelligence and Deep Learning with Python:  Every Line of Code Explained For Readers New to AI and New to Python, Independently published.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 Programming, </a:t>
            </a:r>
            <a:r>
              <a:rPr lang="en-US" sz="1600" b="0" dirty="0">
                <a:hlinkClick r:id="rId2"/>
              </a:rPr>
              <a:t>https://pythonprogramming.net/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Python, </a:t>
            </a:r>
            <a:r>
              <a:rPr lang="en-US" sz="1600" b="0" dirty="0">
                <a:hlinkClick r:id="rId3"/>
              </a:rPr>
              <a:t>https://www.python.org/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Python Programming Language, </a:t>
            </a:r>
            <a:r>
              <a:rPr lang="en-US" sz="1600" b="0" dirty="0">
                <a:hlinkClick r:id="rId4"/>
              </a:rPr>
              <a:t>http://pythonprogramminglanguage.com/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 err="1"/>
              <a:t>Numpy</a:t>
            </a:r>
            <a:r>
              <a:rPr lang="en-US" sz="1600" b="0" dirty="0"/>
              <a:t>, </a:t>
            </a:r>
            <a:r>
              <a:rPr lang="en-US" sz="1600" b="0" dirty="0">
                <a:hlinkClick r:id="rId5"/>
              </a:rPr>
              <a:t>http://www.numpy.org/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Pandas, </a:t>
            </a:r>
            <a:r>
              <a:rPr lang="en-US" sz="1600" b="0" dirty="0">
                <a:hlinkClick r:id="rId6"/>
              </a:rPr>
              <a:t>http://pandas.pydata.org/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 err="1"/>
              <a:t>Skikit</a:t>
            </a:r>
            <a:r>
              <a:rPr lang="en-US" sz="1600" b="0" dirty="0"/>
              <a:t>-learn, </a:t>
            </a:r>
            <a:r>
              <a:rPr lang="en-US" sz="1600" b="0" dirty="0">
                <a:hlinkClick r:id="rId7"/>
              </a:rPr>
              <a:t>http://scikit-learn.org/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W3Schools Python, </a:t>
            </a:r>
            <a:r>
              <a:rPr lang="en-US" sz="1600" b="0" dirty="0">
                <a:hlinkClick r:id="rId8"/>
              </a:rPr>
              <a:t>https://www.w3schools.com/python/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Learn Python, </a:t>
            </a:r>
            <a:r>
              <a:rPr lang="en-US" sz="1600" b="0" dirty="0">
                <a:hlinkClick r:id="rId9"/>
              </a:rPr>
              <a:t>https://www.learnpython.org/</a:t>
            </a:r>
            <a:endParaRPr lang="en-US" sz="1600" b="0" dirty="0"/>
          </a:p>
          <a:p>
            <a:pPr marL="228600" indent="-228600">
              <a:spcAft>
                <a:spcPts val="200"/>
              </a:spcAft>
            </a:pPr>
            <a:r>
              <a:rPr lang="en-US" sz="1600" b="0" dirty="0"/>
              <a:t>Google’s Python Class, </a:t>
            </a:r>
            <a:r>
              <a:rPr lang="en-US" sz="1600" b="0" dirty="0">
                <a:hlinkClick r:id="rId10"/>
              </a:rPr>
              <a:t>https://developers.google.com/edu/python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b="0" dirty="0"/>
              <a:t>Min-Yuh Day (2024), Python 101, </a:t>
            </a:r>
            <a:r>
              <a:rPr lang="en-US" sz="1600" b="0" dirty="0">
                <a:hlinkClick r:id="rId11"/>
              </a:rPr>
              <a:t>https://tinyurl.com/aintpupython101</a:t>
            </a: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1600" b="0" dirty="0"/>
          </a:p>
          <a:p>
            <a:pPr>
              <a:spcAft>
                <a:spcPts val="0"/>
              </a:spcAft>
            </a:pPr>
            <a:endParaRPr lang="en-US" sz="16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D5F9-DB73-CB42-A896-0B89E15D2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5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06467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Exploratory Data Analysis (EDA) &amp; Visualization: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Uncovering Patterns in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94965"/>
            <a:ext cx="10995001" cy="417209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Exploratory Data Analysis (EDA)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Using statistical summaries and visualizations.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Identifying trends, correlations, and unusual patterns in ESG data.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Storytelling with data: </a:t>
            </a:r>
          </a:p>
          <a:p>
            <a:pPr lvl="1">
              <a:spcAft>
                <a:spcPts val="600"/>
              </a:spcAft>
            </a:pPr>
            <a:r>
              <a:rPr lang="en-US" sz="4000" dirty="0"/>
              <a:t>Effective visualizations for ESG insights.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4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Predictive Modeling: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Forecasting with ESG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Predicting continuous ESG outcomes (e.g., emissions)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Classification: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Categorizing companies (e.g., high/low ESG risk)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Time Series: 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Forecasting ESG metrics over time.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6211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94470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Natural Language Processing (NLP) for Sentiment Analysis: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Sentiment Analysis for ESG Insights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259106"/>
            <a:ext cx="10995001" cy="430313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Natural Language Processing (NLP):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Enabling computers to understand human language.</a:t>
            </a:r>
          </a:p>
          <a:p>
            <a:pPr>
              <a:spcAft>
                <a:spcPts val="600"/>
              </a:spcAft>
            </a:pPr>
            <a:r>
              <a:rPr lang="en-US" dirty="0"/>
              <a:t>Sentiment analysis: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Determining the emotional tone of text </a:t>
            </a:r>
            <a:br>
              <a:rPr lang="en-US" sz="3200" dirty="0"/>
            </a:br>
            <a:r>
              <a:rPr lang="en-US" sz="3200" dirty="0"/>
              <a:t>(positive, negative, neutral)</a:t>
            </a:r>
          </a:p>
          <a:p>
            <a:pPr>
              <a:spcAft>
                <a:spcPts val="600"/>
              </a:spcAft>
            </a:pPr>
            <a:r>
              <a:rPr lang="en-US" dirty="0"/>
              <a:t>Applications for ESG: </a:t>
            </a:r>
          </a:p>
          <a:p>
            <a:pPr lvl="1">
              <a:spcAft>
                <a:spcPts val="600"/>
              </a:spcAft>
            </a:pPr>
            <a:r>
              <a:rPr lang="en-US" sz="3200" dirty="0"/>
              <a:t>Tracking public opinion, identifying ESG risks and opportunities.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1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6 2024/03/29 TCFD </a:t>
            </a:r>
            <a:r>
              <a:rPr lang="zh-TW" altLang="en-US" sz="2800" dirty="0"/>
              <a:t>氣候相關財務揭露與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</a:t>
            </a:r>
            <a:r>
              <a:rPr lang="zh-TW" altLang="en-US" sz="2800" dirty="0"/>
              <a:t>氣候變遷模擬</a:t>
            </a:r>
            <a:br>
              <a:rPr lang="en-US" altLang="zh-TW" sz="2800" dirty="0"/>
            </a:br>
            <a:r>
              <a:rPr lang="en-US" altLang="zh-TW" sz="2800" dirty="0"/>
              <a:t>                          (Task Force on Climate-Related Financial Disclosures (TCFD)</a:t>
            </a:r>
            <a:br>
              <a:rPr lang="en-US" altLang="zh-TW" sz="2800" dirty="0"/>
            </a:br>
            <a:r>
              <a:rPr lang="en-US" altLang="zh-TW" sz="2800" dirty="0"/>
              <a:t>                           and </a:t>
            </a:r>
            <a:r>
              <a:rPr lang="en-US" altLang="zh-TW" sz="2800" dirty="0" err="1"/>
              <a:t>En</a:t>
            </a:r>
            <a:r>
              <a:rPr lang="en-US" altLang="zh-TW" sz="2800" dirty="0"/>
              <a:t>-Roads Interactive)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7 2024/04/05 </a:t>
            </a:r>
            <a:r>
              <a:rPr lang="zh-TW" altLang="en-US" sz="2800" dirty="0">
                <a:solidFill>
                  <a:schemeClr val="bg1">
                    <a:lumMod val="65000"/>
                  </a:schemeClr>
                </a:solidFill>
              </a:rPr>
              <a:t>放假 </a:t>
            </a:r>
            <a:r>
              <a:rPr lang="en-US" altLang="zh-TW" sz="2800" dirty="0">
                <a:solidFill>
                  <a:schemeClr val="bg1">
                    <a:lumMod val="65000"/>
                  </a:schemeClr>
                </a:solidFill>
              </a:rPr>
              <a:t>(No Classes)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8 2024/04/12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期中報告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9 2024/04/19 ESG</a:t>
            </a:r>
            <a:r>
              <a:rPr lang="zh-TW" altLang="en-US" sz="2800" dirty="0"/>
              <a:t>數據的收集、分析和視覺化 </a:t>
            </a:r>
            <a:br>
              <a:rPr lang="en-US" altLang="zh-TW" sz="2800" dirty="0"/>
            </a:br>
            <a:r>
              <a:rPr lang="en-US" altLang="zh-TW" sz="2800" dirty="0"/>
              <a:t>                          (ESG Data Gathering, Analysis, and Visualization)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10 2024/04/26 ESG</a:t>
            </a:r>
            <a:r>
              <a:rPr lang="zh-TW" altLang="en-US" sz="2800" dirty="0"/>
              <a:t>數據報告 </a:t>
            </a:r>
            <a:r>
              <a:rPr lang="en-US" altLang="zh-TW" sz="2800" dirty="0"/>
              <a:t>(ESG Data Reporting);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zh-TW" altLang="en-US" sz="2800" dirty="0"/>
              <a:t>企業永續報告書 </a:t>
            </a:r>
            <a:r>
              <a:rPr lang="en-US" altLang="zh-TW" sz="2800" dirty="0"/>
              <a:t>(Corporate Sustainability Reports)</a:t>
            </a: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82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29838"/>
          </a:xfrm>
        </p:spPr>
        <p:txBody>
          <a:bodyPr>
            <a:noAutofit/>
          </a:bodyPr>
          <a:lstStyle/>
          <a:p>
            <a:r>
              <a:rPr lang="en-US" sz="8000" dirty="0">
                <a:solidFill>
                  <a:srgbClr val="C00000"/>
                </a:solidFill>
              </a:rPr>
              <a:t>Real-World </a:t>
            </a:r>
            <a:br>
              <a:rPr lang="en-US" sz="8000" dirty="0">
                <a:solidFill>
                  <a:srgbClr val="C00000"/>
                </a:solidFill>
              </a:rPr>
            </a:br>
            <a:r>
              <a:rPr lang="en-US" sz="8000" dirty="0">
                <a:solidFill>
                  <a:srgbClr val="C00000"/>
                </a:solidFill>
              </a:rPr>
              <a:t>ESG Data Science Applications &amp; Impact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946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080F9-C6C9-165B-7935-3DA120070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765469"/>
          </a:xfrm>
        </p:spPr>
        <p:txBody>
          <a:bodyPr>
            <a:noAutofit/>
          </a:bodyPr>
          <a:lstStyle/>
          <a:p>
            <a:r>
              <a:rPr lang="en-US" sz="3600" dirty="0"/>
              <a:t>Evolution of </a:t>
            </a:r>
            <a:r>
              <a:rPr lang="en-US" sz="3600" dirty="0">
                <a:solidFill>
                  <a:srgbClr val="C00000"/>
                </a:solidFill>
              </a:rPr>
              <a:t>Sustainable Finance </a:t>
            </a:r>
            <a:r>
              <a:rPr lang="en-US" sz="3600" dirty="0"/>
              <a:t>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7FDB9-3E27-44C2-DD16-161F7ECD2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67B25-767E-5244-DA11-F6358EFD402B}"/>
              </a:ext>
            </a:extLst>
          </p:cNvPr>
          <p:cNvSpPr txBox="1"/>
          <p:nvPr/>
        </p:nvSpPr>
        <p:spPr>
          <a:xfrm>
            <a:off x="843121" y="6383146"/>
            <a:ext cx="106047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Kumar, S., Sharma, D., Rao, S., Lim, W. M., &amp;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Mangla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S. K. (2022). Past, present, and future of sustainable finance: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Insights from big data analytics through machine learning of scholarly research. Annals of Operations Research, 1-44.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718EA73-7A78-F1FF-4157-D06326AC5338}"/>
              </a:ext>
            </a:extLst>
          </p:cNvPr>
          <p:cNvCxnSpPr>
            <a:cxnSpLocks/>
          </p:cNvCxnSpPr>
          <p:nvPr/>
        </p:nvCxnSpPr>
        <p:spPr>
          <a:xfrm>
            <a:off x="408889" y="5990859"/>
            <a:ext cx="1123381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26289D3-316E-29E2-6A31-4733567F022B}"/>
              </a:ext>
            </a:extLst>
          </p:cNvPr>
          <p:cNvSpPr txBox="1"/>
          <p:nvPr/>
        </p:nvSpPr>
        <p:spPr>
          <a:xfrm>
            <a:off x="154297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1986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BF1A919-62B9-85DE-091D-4EC6C330E0DF}"/>
              </a:ext>
            </a:extLst>
          </p:cNvPr>
          <p:cNvCxnSpPr>
            <a:cxnSpLocks/>
          </p:cNvCxnSpPr>
          <p:nvPr/>
        </p:nvCxnSpPr>
        <p:spPr>
          <a:xfrm flipV="1">
            <a:off x="52739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82061-82D0-0861-5396-2E84C4F59435}"/>
              </a:ext>
            </a:extLst>
          </p:cNvPr>
          <p:cNvCxnSpPr>
            <a:cxnSpLocks/>
          </p:cNvCxnSpPr>
          <p:nvPr/>
        </p:nvCxnSpPr>
        <p:spPr>
          <a:xfrm flipV="1">
            <a:off x="2990130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3F939E7-56FA-E3EE-C45B-E3430416547E}"/>
              </a:ext>
            </a:extLst>
          </p:cNvPr>
          <p:cNvCxnSpPr>
            <a:cxnSpLocks/>
          </p:cNvCxnSpPr>
          <p:nvPr/>
        </p:nvCxnSpPr>
        <p:spPr>
          <a:xfrm flipV="1">
            <a:off x="5661619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71F6A2-5546-D7FE-5539-9B06FE7C46D4}"/>
              </a:ext>
            </a:extLst>
          </p:cNvPr>
          <p:cNvCxnSpPr>
            <a:cxnSpLocks/>
          </p:cNvCxnSpPr>
          <p:nvPr/>
        </p:nvCxnSpPr>
        <p:spPr>
          <a:xfrm flipV="1">
            <a:off x="8541244" y="5876247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4E63FE-0F9E-DD0B-7D0D-3D1A656825C2}"/>
              </a:ext>
            </a:extLst>
          </p:cNvPr>
          <p:cNvCxnSpPr>
            <a:cxnSpLocks/>
          </p:cNvCxnSpPr>
          <p:nvPr/>
        </p:nvCxnSpPr>
        <p:spPr>
          <a:xfrm flipV="1">
            <a:off x="10894089" y="5889163"/>
            <a:ext cx="0" cy="24137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E1415C2-0FF1-B810-DC67-70924A336A7D}"/>
              </a:ext>
            </a:extLst>
          </p:cNvPr>
          <p:cNvSpPr txBox="1"/>
          <p:nvPr/>
        </p:nvSpPr>
        <p:spPr>
          <a:xfrm>
            <a:off x="2586814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1995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0C3CF9-EEE3-93FF-2E07-BA3B592CD8B1}"/>
              </a:ext>
            </a:extLst>
          </p:cNvPr>
          <p:cNvSpPr txBox="1"/>
          <p:nvPr/>
        </p:nvSpPr>
        <p:spPr>
          <a:xfrm>
            <a:off x="5283592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0714E7-3A0E-6317-6532-72AD31B5B2F3}"/>
              </a:ext>
            </a:extLst>
          </p:cNvPr>
          <p:cNvSpPr txBox="1"/>
          <p:nvPr/>
        </p:nvSpPr>
        <p:spPr>
          <a:xfrm>
            <a:off x="8116760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C473E16-7B66-DB81-0BA4-3D8D765F9F3C}"/>
              </a:ext>
            </a:extLst>
          </p:cNvPr>
          <p:cNvSpPr txBox="1"/>
          <p:nvPr/>
        </p:nvSpPr>
        <p:spPr>
          <a:xfrm>
            <a:off x="10397228" y="6014031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CD1E048-DB78-A16A-4977-D6A48CF6384F}"/>
              </a:ext>
            </a:extLst>
          </p:cNvPr>
          <p:cNvCxnSpPr>
            <a:cxnSpLocks/>
          </p:cNvCxnSpPr>
          <p:nvPr/>
        </p:nvCxnSpPr>
        <p:spPr>
          <a:xfrm flipV="1">
            <a:off x="445525" y="947895"/>
            <a:ext cx="0" cy="506195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38748D1-F514-8263-144F-1622DBFDC078}"/>
              </a:ext>
            </a:extLst>
          </p:cNvPr>
          <p:cNvSpPr txBox="1"/>
          <p:nvPr/>
        </p:nvSpPr>
        <p:spPr>
          <a:xfrm>
            <a:off x="96837" y="575097"/>
            <a:ext cx="832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Topic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3B12801-E6C0-7BDF-0D27-17E3E0C0653D}"/>
              </a:ext>
            </a:extLst>
          </p:cNvPr>
          <p:cNvSpPr/>
          <p:nvPr/>
        </p:nvSpPr>
        <p:spPr>
          <a:xfrm>
            <a:off x="557616" y="5435701"/>
            <a:ext cx="10602181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Socially Responsible Investing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FCDD7041-2855-E71F-729F-744FEE23E70B}"/>
              </a:ext>
            </a:extLst>
          </p:cNvPr>
          <p:cNvSpPr/>
          <p:nvPr/>
        </p:nvSpPr>
        <p:spPr>
          <a:xfrm>
            <a:off x="3013357" y="4981034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Ethical Investing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C81AE005-8C1A-6342-092A-674AE68EE731}"/>
              </a:ext>
            </a:extLst>
          </p:cNvPr>
          <p:cNvSpPr/>
          <p:nvPr/>
        </p:nvSpPr>
        <p:spPr>
          <a:xfrm>
            <a:off x="3013357" y="4526370"/>
            <a:ext cx="8146440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Green Financing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03B2C51-A582-6402-87DA-44A00DB85B18}"/>
              </a:ext>
            </a:extLst>
          </p:cNvPr>
          <p:cNvSpPr/>
          <p:nvPr/>
        </p:nvSpPr>
        <p:spPr>
          <a:xfrm>
            <a:off x="5661620" y="4071706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Carbon Financing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F077C0F-7CF9-4F4D-E138-38F7453DDA42}"/>
              </a:ext>
            </a:extLst>
          </p:cNvPr>
          <p:cNvSpPr/>
          <p:nvPr/>
        </p:nvSpPr>
        <p:spPr>
          <a:xfrm>
            <a:off x="5661620" y="3617042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Climate Financing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79E60958-643B-E860-3DF9-1CDC6E5EEDCC}"/>
              </a:ext>
            </a:extLst>
          </p:cNvPr>
          <p:cNvSpPr/>
          <p:nvPr/>
        </p:nvSpPr>
        <p:spPr>
          <a:xfrm>
            <a:off x="5661620" y="3162378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Conscious Capitalism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157069E-1A69-ADB3-065D-FAE3B1BC86E0}"/>
              </a:ext>
            </a:extLst>
          </p:cNvPr>
          <p:cNvSpPr/>
          <p:nvPr/>
        </p:nvSpPr>
        <p:spPr>
          <a:xfrm>
            <a:off x="5661620" y="2707714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CSR: </a:t>
            </a:r>
            <a:r>
              <a:rPr lang="en-US" sz="2000" b="1" dirty="0">
                <a:solidFill>
                  <a:schemeClr val="tx1"/>
                </a:solidFill>
              </a:rPr>
              <a:t>Corporate Social Responsibility 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4E2D7100-80C5-5F4D-A191-9BF4CC23CA15}"/>
              </a:ext>
            </a:extLst>
          </p:cNvPr>
          <p:cNvSpPr/>
          <p:nvPr/>
        </p:nvSpPr>
        <p:spPr>
          <a:xfrm>
            <a:off x="5661620" y="2253050"/>
            <a:ext cx="5498177" cy="411005"/>
          </a:xfrm>
          <a:prstGeom prst="roundRect">
            <a:avLst>
              <a:gd name="adj" fmla="val 15111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ESG: </a:t>
            </a:r>
            <a:r>
              <a:rPr lang="en-US" sz="2000" b="1" dirty="0">
                <a:solidFill>
                  <a:schemeClr val="tx1"/>
                </a:solidFill>
              </a:rPr>
              <a:t>Environmental, Social, and Governance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3A2139B3-04A5-5C4C-F00E-2AD62E05CE9B}"/>
              </a:ext>
            </a:extLst>
          </p:cNvPr>
          <p:cNvSpPr/>
          <p:nvPr/>
        </p:nvSpPr>
        <p:spPr>
          <a:xfrm>
            <a:off x="8364511" y="1798386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Impact Investing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3C089094-7BEB-A96F-6934-DBA1EC6F3C0D}"/>
              </a:ext>
            </a:extLst>
          </p:cNvPr>
          <p:cNvSpPr/>
          <p:nvPr/>
        </p:nvSpPr>
        <p:spPr>
          <a:xfrm>
            <a:off x="8364511" y="1343722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Innovative Financial Instrument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CF27B98-856D-76AD-F33E-566370EFC05D}"/>
              </a:ext>
            </a:extLst>
          </p:cNvPr>
          <p:cNvSpPr/>
          <p:nvPr/>
        </p:nvSpPr>
        <p:spPr>
          <a:xfrm>
            <a:off x="8364511" y="889058"/>
            <a:ext cx="2795286" cy="411005"/>
          </a:xfrm>
          <a:prstGeom prst="roundRect">
            <a:avLst>
              <a:gd name="adj" fmla="val 1511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SDGs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AD0DA5-34B9-DAA2-475E-6759F5EFCBA3}"/>
              </a:ext>
            </a:extLst>
          </p:cNvPr>
          <p:cNvSpPr txBox="1"/>
          <p:nvPr/>
        </p:nvSpPr>
        <p:spPr>
          <a:xfrm>
            <a:off x="1483928" y="913594"/>
            <a:ext cx="63971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SDGs: 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989100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Data-Driven Sustainable Investing: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Building ESG-Conscious Portfolios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ESG investing: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Considering environmental, social, and governance factors in investment decisions.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Performance of ESG-focused funds vs. </a:t>
            </a:r>
            <a:br>
              <a:rPr lang="en-US" sz="4000" dirty="0"/>
            </a:br>
            <a:r>
              <a:rPr lang="en-US" sz="4000" dirty="0"/>
              <a:t>traditional funds.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Building ESG portfolios: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Screening, index funds, impact investing.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43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ESG Risk Assessment and Mitigation: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Managing ESG Risks for 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Identifying ESG risks across the supply chain</a:t>
            </a:r>
            <a:br>
              <a:rPr lang="en-US" sz="4000" dirty="0"/>
            </a:br>
            <a:r>
              <a:rPr lang="en-US" sz="4000" dirty="0"/>
              <a:t> (environmental impact, labor practices).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Using data to quantify potential </a:t>
            </a:r>
            <a:br>
              <a:rPr lang="en-US" sz="4000" dirty="0"/>
            </a:br>
            <a:r>
              <a:rPr lang="en-US" sz="4000" dirty="0"/>
              <a:t>financial consequences of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Developing strategies to mitigate ESG risks.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Integrating ESG risk monitoring into </a:t>
            </a:r>
            <a:br>
              <a:rPr lang="en-US" sz="4000" dirty="0"/>
            </a:br>
            <a:r>
              <a:rPr lang="en-US" sz="4000" dirty="0"/>
              <a:t>decision-making for greater resilience.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6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Driving Corporate Sustainability: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Data-Powered Sustainability Transformations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Setting data-driven ESG targets and tracking progress.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Utilizing dashboards and analytics for real-time ESG insights.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Engaging stakeholders through transparent ESG reporting.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07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49647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Future of Data-Driven ESG: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 Sustainable Future Powered by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CE5D-D1EF-531E-0868-A14E31162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792941"/>
            <a:ext cx="10995001" cy="467412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4000" dirty="0"/>
              <a:t>Emerging trends in ESG data and analytics </a:t>
            </a:r>
          </a:p>
          <a:p>
            <a:pPr lvl="1">
              <a:spcAft>
                <a:spcPts val="600"/>
              </a:spcAft>
            </a:pPr>
            <a:r>
              <a:rPr lang="en-US" sz="3600" dirty="0"/>
              <a:t>e.g., AI for ESG insights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potential of data to drive progress towards global sustainability goals.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The role of data scientists in shaping ethical and equitable ESG practices.</a:t>
            </a:r>
          </a:p>
          <a:p>
            <a:pPr>
              <a:spcAft>
                <a:spcPts val="600"/>
              </a:spcAft>
            </a:pPr>
            <a:r>
              <a:rPr lang="en-US" sz="4000" dirty="0"/>
              <a:t>Be part of the ESG Data Science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44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Productivity:</a:t>
            </a:r>
            <a:br>
              <a:rPr lang="en-US" dirty="0"/>
            </a:br>
            <a:r>
              <a:rPr lang="en-US" dirty="0"/>
              <a:t>Finance ESG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86898F-7D64-92FA-2183-D93A4CD1C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658" y="1618750"/>
            <a:ext cx="11786684" cy="46471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</p:spTree>
    <p:extLst>
      <p:ext uri="{BB962C8B-B14F-4D97-AF65-F5344CB8AC3E}">
        <p14:creationId xmlns:p14="http://schemas.microsoft.com/office/powerpoint/2010/main" val="26527108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Sustainable Resilient Manufacturing</a:t>
            </a:r>
            <a:br>
              <a:rPr lang="en-US" dirty="0"/>
            </a:br>
            <a:r>
              <a:rPr lang="en-US" dirty="0"/>
              <a:t>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Huang,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Ziqi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Yang Shen,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Jiayi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Li, Marcel Fey, and Christian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Brecher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(2021). "A survey on AI-driven digital twins in Industry 4.0: Smart manufacturing and advanced robotics." Sensors 21, no. 19: 6340.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7BE9AA-22E2-B66C-8218-F2E7CEC3B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543" y="1817699"/>
            <a:ext cx="11342914" cy="4421814"/>
          </a:xfrm>
        </p:spPr>
      </p:pic>
    </p:spTree>
    <p:extLst>
      <p:ext uri="{BB962C8B-B14F-4D97-AF65-F5344CB8AC3E}">
        <p14:creationId xmlns:p14="http://schemas.microsoft.com/office/powerpoint/2010/main" val="774465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13E5-BEC0-0F58-5BCA-F8D1AE2E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ESG Indexes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0A3F-997E-17B4-EDB7-C3AD2D856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MSCI ESG Index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Dow Jones Sustainability Indices (DJSI)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FTSE ESG 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F2EA4-3956-D8AF-AC57-4924385F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97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39316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Rating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E2DC5-F96C-C4C1-2BC0-85B309E31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969" y="672438"/>
            <a:ext cx="7104062" cy="59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40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zh-TW" altLang="en-US" dirty="0"/>
              <a:t>課程大綱 </a:t>
            </a:r>
            <a:r>
              <a:rPr lang="en-US" altLang="zh-TW" dirty="0"/>
              <a:t>(</a:t>
            </a:r>
            <a:r>
              <a:rPr lang="en-US" dirty="0"/>
              <a:t>Syllabus)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zh-TW" altLang="en-US" sz="2800" dirty="0"/>
              <a:t>週次 </a:t>
            </a:r>
            <a:r>
              <a:rPr lang="en-US" altLang="zh-TW" sz="2800" dirty="0"/>
              <a:t>(Week)    </a:t>
            </a:r>
            <a:r>
              <a:rPr lang="zh-TW" altLang="en-US" sz="2800" dirty="0"/>
              <a:t>日期 </a:t>
            </a:r>
            <a:r>
              <a:rPr lang="en-US" altLang="zh-TW" sz="2800" dirty="0"/>
              <a:t>(Date)    </a:t>
            </a:r>
            <a:r>
              <a:rPr lang="zh-TW" altLang="en-US" sz="2800" dirty="0"/>
              <a:t>內容 </a:t>
            </a:r>
            <a:r>
              <a:rPr lang="en-US" altLang="zh-TW" sz="2800" dirty="0"/>
              <a:t>(Subject/Topics)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11 2024/05/03 ESG</a:t>
            </a:r>
            <a:r>
              <a:rPr lang="zh-TW" altLang="en-US" sz="2800" dirty="0"/>
              <a:t>數據驗證 </a:t>
            </a:r>
            <a:r>
              <a:rPr lang="en-US" altLang="zh-TW" sz="2800" dirty="0"/>
              <a:t>(ESG Data Verification)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7030A0"/>
                </a:solidFill>
              </a:rPr>
              <a:t>12 2024/05/10 </a:t>
            </a:r>
            <a:r>
              <a:rPr lang="zh-TW" altLang="en-US" sz="2800" dirty="0">
                <a:solidFill>
                  <a:srgbClr val="7030A0"/>
                </a:solidFill>
              </a:rPr>
              <a:t>永續數據分析個案研究 </a:t>
            </a:r>
            <a:r>
              <a:rPr lang="en-US" altLang="zh-TW" sz="2800" dirty="0">
                <a:solidFill>
                  <a:srgbClr val="7030A0"/>
                </a:solidFill>
              </a:rPr>
              <a:t>II </a:t>
            </a:r>
            <a:br>
              <a:rPr lang="en-US" altLang="zh-TW" sz="2800" dirty="0">
                <a:solidFill>
                  <a:srgbClr val="7030A0"/>
                </a:solidFill>
              </a:rPr>
            </a:br>
            <a:r>
              <a:rPr lang="en-US" altLang="zh-TW" sz="2800" dirty="0">
                <a:solidFill>
                  <a:srgbClr val="7030A0"/>
                </a:solidFill>
              </a:rPr>
              <a:t>                            (Case Study on Sustainability and ESG Data Analytics II)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13 2024/05/17 </a:t>
            </a:r>
            <a:r>
              <a:rPr lang="zh-TW" altLang="en-US" sz="2800" dirty="0"/>
              <a:t>能源之星報告與數據揭露 </a:t>
            </a:r>
            <a:br>
              <a:rPr lang="en-US" altLang="zh-TW" sz="2800" dirty="0"/>
            </a:br>
            <a:r>
              <a:rPr lang="en-US" altLang="zh-TW" sz="2800" dirty="0"/>
              <a:t>                            (Energy Star Reporting and Data Disclosure)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14 2024/05/24 </a:t>
            </a:r>
            <a:r>
              <a:rPr lang="zh-TW" altLang="en-US" sz="2800" dirty="0"/>
              <a:t>人工智慧物聯網在</a:t>
            </a:r>
            <a:r>
              <a:rPr lang="en-US" altLang="zh-TW" sz="2800" dirty="0"/>
              <a:t>ESG</a:t>
            </a:r>
            <a:r>
              <a:rPr lang="zh-TW" altLang="en-US" sz="2800" dirty="0"/>
              <a:t>永續應用 </a:t>
            </a:r>
            <a:br>
              <a:rPr lang="en-US" altLang="zh-TW" sz="2800" dirty="0"/>
            </a:br>
            <a:r>
              <a:rPr lang="en-US" altLang="zh-TW" sz="2800" dirty="0"/>
              <a:t>                            </a:t>
            </a:r>
            <a:r>
              <a:rPr lang="en-US" altLang="zh-TW" sz="2000" dirty="0"/>
              <a:t>(Artificial Intelligence of things (</a:t>
            </a:r>
            <a:r>
              <a:rPr lang="en-US" altLang="zh-TW" sz="2000" dirty="0" err="1"/>
              <a:t>AIoT</a:t>
            </a:r>
            <a:r>
              <a:rPr lang="en-US" altLang="zh-TW" sz="2000" dirty="0"/>
              <a:t>) in ESG and Sustainability Applications)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/>
              <a:t>15 2024/05/31 </a:t>
            </a:r>
            <a:r>
              <a:rPr lang="zh-TW" altLang="en-US" sz="2800" dirty="0"/>
              <a:t>生成式</a:t>
            </a:r>
            <a:r>
              <a:rPr lang="en-US" altLang="zh-TW" sz="2800" dirty="0"/>
              <a:t>AI</a:t>
            </a:r>
            <a:r>
              <a:rPr lang="zh-TW" altLang="en-US" sz="2800" dirty="0"/>
              <a:t>於永續評等和報告生成 </a:t>
            </a:r>
            <a:br>
              <a:rPr lang="en-US" altLang="zh-TW" sz="2800" dirty="0"/>
            </a:br>
            <a:r>
              <a:rPr lang="en-US" altLang="zh-TW" sz="2800" dirty="0"/>
              <a:t>                            (Generative AI for ESG Rating and Reporting Generation)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16 2024/06/07 </a:t>
            </a:r>
            <a:r>
              <a:rPr lang="zh-TW" altLang="en-US" sz="2800" dirty="0">
                <a:solidFill>
                  <a:schemeClr val="accent2">
                    <a:lumMod val="75000"/>
                  </a:schemeClr>
                </a:solidFill>
              </a:rPr>
              <a:t>期末報告 </a:t>
            </a: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(Final Project Report)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06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ESG Key Issue Hierarchy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996B0A-AD3D-B6EB-A738-6149DB8DD5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755" y="810461"/>
            <a:ext cx="7920489" cy="57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0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Governance Model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95F51-2221-B9B0-23EC-BCEEA1087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939654"/>
            <a:ext cx="10983452" cy="56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5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4A9CE-5C5B-C84C-F0CF-1D5DAD90A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77953"/>
            <a:ext cx="11222181" cy="693570"/>
          </a:xfrm>
        </p:spPr>
        <p:txBody>
          <a:bodyPr>
            <a:normAutofit fontScale="90000"/>
          </a:bodyPr>
          <a:lstStyle/>
          <a:p>
            <a:r>
              <a:rPr lang="en-US" dirty="0"/>
              <a:t>MSCI Hierarchy of ESG Scores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6B8-A3CF-BB79-BF2E-2C3FB5EFF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FC79EF-9DD9-A4AB-94A6-31A0BB3EAFA1}"/>
              </a:ext>
            </a:extLst>
          </p:cNvPr>
          <p:cNvSpPr txBox="1"/>
          <p:nvPr/>
        </p:nvSpPr>
        <p:spPr>
          <a:xfrm>
            <a:off x="591982" y="6596545"/>
            <a:ext cx="11008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www.msci.com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/documents/1296102/21901542/ESG-Ratings-Methodology-Exec-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Summary.pdf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A7D8-1911-4656-15DE-43D6D2E2BF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486" y="855299"/>
            <a:ext cx="4575028" cy="577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0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DJSI S&amp;P Global ESG Score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DJSI, S&amp;P Global Corporate Sustainability Assessment (CSA),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www.spglobal.com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/solutions/data-intelligence-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-scores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855F1-76C8-0583-AE15-F55EDABF9A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06" y="853670"/>
            <a:ext cx="11452545" cy="555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46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CCFD-285A-A21E-A39D-57900B596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613731"/>
          </a:xfrm>
        </p:spPr>
        <p:txBody>
          <a:bodyPr>
            <a:normAutofit fontScale="90000"/>
          </a:bodyPr>
          <a:lstStyle/>
          <a:p>
            <a:r>
              <a:rPr lang="en-US" dirty="0"/>
              <a:t>FTSE Russell ESG Ratings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B841FF-79B3-7C8D-2F2E-9328D3A87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5078" y="651272"/>
            <a:ext cx="6103721" cy="59109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737D5-2654-B74C-F5EB-44792E9EF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4C90B7-6B54-E184-1C81-D2A5D50E1974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www.ftserussell.com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/data/sustainability-and-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-ratings</a:t>
            </a:r>
          </a:p>
        </p:txBody>
      </p:sp>
    </p:spTree>
    <p:extLst>
      <p:ext uri="{BB962C8B-B14F-4D97-AF65-F5344CB8AC3E}">
        <p14:creationId xmlns:p14="http://schemas.microsoft.com/office/powerpoint/2010/main" val="16858741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9A8-6698-AF1E-E6DA-753E1110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822284"/>
          </a:xfrm>
        </p:spPr>
        <p:txBody>
          <a:bodyPr>
            <a:noAutofit/>
          </a:bodyPr>
          <a:lstStyle/>
          <a:p>
            <a:r>
              <a:rPr lang="en-US" sz="6000" dirty="0" err="1"/>
              <a:t>Sustainalytics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Risk Ratings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11C016-06D5-3134-CDCD-F6537C93F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88" y="4255690"/>
            <a:ext cx="11222037" cy="14851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3C11-B203-0F04-B8A5-AD69060A6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6A4C9-1EC1-C99C-C39B-421819F1B4AE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www.sustainalytics.com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796459-469D-69F7-4FBC-6FFBBCDAEA71}"/>
              </a:ext>
            </a:extLst>
          </p:cNvPr>
          <p:cNvSpPr txBox="1"/>
          <p:nvPr/>
        </p:nvSpPr>
        <p:spPr>
          <a:xfrm>
            <a:off x="464340" y="2137660"/>
            <a:ext cx="112220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</a:rPr>
              <a:t>Sustainalytics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’ ESG Risk Ratings measure a company’s exposure to industry-specific material ESG risks and how well a company is managing those risks.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41634-CAB3-2624-728A-34DFF6DD23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775" y="171577"/>
            <a:ext cx="2675452" cy="81693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70EBFB-D79F-DCD2-B8B0-472FAAA0CD2C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Analyst-based </a:t>
            </a:r>
            <a:br>
              <a:rPr lang="en-US" sz="2400" b="1" dirty="0"/>
            </a:br>
            <a:r>
              <a:rPr lang="en-US" sz="2400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4087555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4BBD1-D7CE-29D9-997D-EC44E4B17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1736559"/>
          </a:xfrm>
        </p:spPr>
        <p:txBody>
          <a:bodyPr>
            <a:noAutofit/>
          </a:bodyPr>
          <a:lstStyle/>
          <a:p>
            <a:r>
              <a:rPr lang="en-US" sz="6000" dirty="0" err="1"/>
              <a:t>Truvalue</a:t>
            </a:r>
            <a:r>
              <a:rPr lang="en-US" sz="6000" dirty="0"/>
              <a:t> </a:t>
            </a:r>
            <a:br>
              <a:rPr lang="en-US" sz="6000" dirty="0"/>
            </a:br>
            <a:r>
              <a:rPr lang="en-US" sz="6000" dirty="0"/>
              <a:t>ESG Ranks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C4A96-63A0-C518-4E97-6E129DF24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28824"/>
            <a:ext cx="11222181" cy="4533419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Truvalue</a:t>
            </a:r>
            <a:r>
              <a:rPr lang="en-US" sz="2800" dirty="0">
                <a:solidFill>
                  <a:srgbClr val="C00000"/>
                </a:solidFill>
              </a:rPr>
              <a:t> Labs </a:t>
            </a:r>
            <a:r>
              <a:rPr lang="en-US" sz="2800" dirty="0"/>
              <a:t>applies </a:t>
            </a:r>
            <a:r>
              <a:rPr lang="en-US" sz="2800" dirty="0">
                <a:solidFill>
                  <a:srgbClr val="C00000"/>
                </a:solidFill>
              </a:rPr>
              <a:t>AI</a:t>
            </a:r>
            <a:r>
              <a:rPr lang="en-US" sz="2800" dirty="0"/>
              <a:t> to analyze over </a:t>
            </a:r>
            <a:r>
              <a:rPr lang="en-US" sz="2800" dirty="0">
                <a:solidFill>
                  <a:srgbClr val="C00000"/>
                </a:solidFill>
              </a:rPr>
              <a:t>100,000 sources </a:t>
            </a:r>
            <a:r>
              <a:rPr lang="en-US" sz="2800" dirty="0"/>
              <a:t>and uncover </a:t>
            </a:r>
            <a:r>
              <a:rPr lang="en-US" sz="2800" dirty="0">
                <a:solidFill>
                  <a:srgbClr val="C00000"/>
                </a:solidFill>
              </a:rPr>
              <a:t>ESG risks </a:t>
            </a:r>
            <a:r>
              <a:rPr lang="en-US" sz="2800" dirty="0"/>
              <a:t>and opportunities hidden in </a:t>
            </a:r>
            <a:r>
              <a:rPr lang="en-US" sz="2800" dirty="0">
                <a:solidFill>
                  <a:srgbClr val="C00000"/>
                </a:solidFill>
              </a:rPr>
              <a:t>unstructured text</a:t>
            </a:r>
            <a:r>
              <a:rPr lang="en-US" sz="2800" dirty="0"/>
              <a:t>. </a:t>
            </a:r>
          </a:p>
          <a:p>
            <a:r>
              <a:rPr lang="en-US" sz="2800" dirty="0"/>
              <a:t>The ESG Ranks data service produces an overall company rank based on industry percentile leveraging the </a:t>
            </a:r>
            <a:r>
              <a:rPr lang="en-US" sz="2800" dirty="0">
                <a:solidFill>
                  <a:srgbClr val="C00000"/>
                </a:solidFill>
              </a:rPr>
              <a:t>26 ESG categories </a:t>
            </a:r>
            <a:r>
              <a:rPr lang="en-US" sz="2800" dirty="0"/>
              <a:t>defined by the </a:t>
            </a:r>
            <a:r>
              <a:rPr lang="en-US" sz="2800" dirty="0">
                <a:solidFill>
                  <a:srgbClr val="C00000"/>
                </a:solidFill>
              </a:rPr>
              <a:t>Sustainability Accounting Standards Board (SASB)</a:t>
            </a:r>
            <a:r>
              <a:rPr lang="en-US" sz="2800" dirty="0"/>
              <a:t>.  </a:t>
            </a:r>
          </a:p>
          <a:p>
            <a:r>
              <a:rPr lang="en-US" sz="2800" dirty="0"/>
              <a:t>The data feed covers 20,000+ companies with more than 13 years of history.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EDDDD-FA56-ECF5-64D1-A91CDABC2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F15DDB-78F5-B60F-5C07-F9C37F2A77E2}"/>
              </a:ext>
            </a:extLst>
          </p:cNvPr>
          <p:cNvSpPr txBox="1"/>
          <p:nvPr/>
        </p:nvSpPr>
        <p:spPr>
          <a:xfrm>
            <a:off x="1995055" y="6599785"/>
            <a:ext cx="85066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:https://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developer.truvaluelabs.com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-ranks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AA2796-4F38-EDC3-1A20-2314E809B3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81" y="643541"/>
            <a:ext cx="1934008" cy="3738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88FE59-408A-84C0-CC7A-8969D82B2A74}"/>
              </a:ext>
            </a:extLst>
          </p:cNvPr>
          <p:cNvSpPr txBox="1"/>
          <p:nvPr/>
        </p:nvSpPr>
        <p:spPr>
          <a:xfrm>
            <a:off x="129141" y="62723"/>
            <a:ext cx="275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333333"/>
                </a:solidFill>
                <a:effectLst/>
                <a:latin typeface="Barlow" pitchFamily="2" charset="77"/>
              </a:rPr>
              <a:t>TruValue</a:t>
            </a:r>
            <a:r>
              <a:rPr lang="en-US" sz="2800" b="1" i="0" dirty="0">
                <a:solidFill>
                  <a:srgbClr val="333333"/>
                </a:solidFill>
                <a:effectLst/>
                <a:latin typeface="Barlow" pitchFamily="2" charset="77"/>
              </a:rPr>
              <a:t> Labs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F3FC06-780F-614B-4851-102359DABE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72" y="5539639"/>
            <a:ext cx="10387254" cy="97973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74B64F-6922-24C3-54B5-1F5D73578A33}"/>
              </a:ext>
            </a:extLst>
          </p:cNvPr>
          <p:cNvSpPr/>
          <p:nvPr/>
        </p:nvSpPr>
        <p:spPr>
          <a:xfrm>
            <a:off x="9848821" y="274562"/>
            <a:ext cx="2241332" cy="842612"/>
          </a:xfrm>
          <a:prstGeom prst="roundRect">
            <a:avLst>
              <a:gd name="adj" fmla="val 1114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Machine-based approach</a:t>
            </a:r>
          </a:p>
        </p:txBody>
      </p:sp>
    </p:spTree>
    <p:extLst>
      <p:ext uri="{BB962C8B-B14F-4D97-AF65-F5344CB8AC3E}">
        <p14:creationId xmlns:p14="http://schemas.microsoft.com/office/powerpoint/2010/main" val="4525470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1E70F4-4DEE-376D-8222-B1C397848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40" y="1197736"/>
            <a:ext cx="11835790" cy="51386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332" y="224209"/>
            <a:ext cx="10619594" cy="883374"/>
          </a:xfrm>
        </p:spPr>
        <p:txBody>
          <a:bodyPr>
            <a:normAutofit/>
          </a:bodyPr>
          <a:lstStyle/>
          <a:p>
            <a:r>
              <a:rPr lang="en-US" dirty="0"/>
              <a:t>Analyst-driven vs. AI-driven ESG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87762" y="6482016"/>
            <a:ext cx="60981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Mark Tulay (2020), Man vs. machine: A tale of two sustainability ratings systems,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GreenBiz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www.greenbiz.com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/article/man-vs-machine-tale-two-sustainability-ratings-systems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225C4-4A5E-EB06-B0C3-5D3E41F26111}"/>
              </a:ext>
            </a:extLst>
          </p:cNvPr>
          <p:cNvSpPr txBox="1"/>
          <p:nvPr/>
        </p:nvSpPr>
        <p:spPr>
          <a:xfrm>
            <a:off x="5709633" y="1197736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 err="1">
                <a:solidFill>
                  <a:schemeClr val="accent1"/>
                </a:solidFill>
                <a:effectLst/>
                <a:latin typeface="Source Sans Pro" panose="020B0503030403020204" pitchFamily="34" charset="0"/>
              </a:rPr>
              <a:t>Sustainalytics</a:t>
            </a:r>
            <a:endParaRPr lang="en-US" sz="3200" b="1" i="0" dirty="0">
              <a:solidFill>
                <a:schemeClr val="accent1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3BB92-8E53-513E-B995-17F5756EF563}"/>
              </a:ext>
            </a:extLst>
          </p:cNvPr>
          <p:cNvSpPr txBox="1"/>
          <p:nvPr/>
        </p:nvSpPr>
        <p:spPr>
          <a:xfrm>
            <a:off x="5709633" y="4003184"/>
            <a:ext cx="28494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Truvalue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Source Sans Pro" panose="020B0503030403020204" pitchFamily="34" charset="0"/>
              </a:rPr>
              <a:t> Labs</a:t>
            </a:r>
          </a:p>
        </p:txBody>
      </p:sp>
    </p:spTree>
    <p:extLst>
      <p:ext uri="{BB962C8B-B14F-4D97-AF65-F5344CB8AC3E}">
        <p14:creationId xmlns:p14="http://schemas.microsoft.com/office/powerpoint/2010/main" val="989957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3" y="284613"/>
            <a:ext cx="4037611" cy="4107084"/>
          </a:xfrm>
        </p:spPr>
        <p:txBody>
          <a:bodyPr>
            <a:normAutofit/>
          </a:bodyPr>
          <a:lstStyle/>
          <a:p>
            <a:r>
              <a:rPr lang="en-US" dirty="0"/>
              <a:t>Analyst based </a:t>
            </a:r>
            <a:br>
              <a:rPr lang="en-US" dirty="0"/>
            </a:br>
            <a:r>
              <a:rPr lang="en-US" dirty="0"/>
              <a:t>ESG Research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AI based </a:t>
            </a:r>
            <a:br>
              <a:rPr lang="en-US" dirty="0"/>
            </a:br>
            <a:r>
              <a:rPr lang="en-US" dirty="0"/>
              <a:t>ESG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F3BD91-C8E6-E3B0-1B71-F17F3C1FF2C3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9B8FC5-737B-AA11-7B7F-EC80DCEE5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724" y="553792"/>
            <a:ext cx="7779718" cy="5782614"/>
          </a:xfrm>
        </p:spPr>
      </p:pic>
    </p:spTree>
    <p:extLst>
      <p:ext uri="{BB962C8B-B14F-4D97-AF65-F5344CB8AC3E}">
        <p14:creationId xmlns:p14="http://schemas.microsoft.com/office/powerpoint/2010/main" val="26698149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3E6F2-C7CF-F7BA-93AB-1200C2CB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46646"/>
          </a:xfrm>
        </p:spPr>
        <p:txBody>
          <a:bodyPr>
            <a:normAutofit fontScale="90000"/>
          </a:bodyPr>
          <a:lstStyle/>
          <a:p>
            <a:r>
              <a:rPr lang="en-US" dirty="0"/>
              <a:t>ESG Analytics: NLP Taxonomy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60E80C-59C1-F549-27D4-BE8D9EBBF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33"/>
          <a:stretch/>
        </p:blipFill>
        <p:spPr>
          <a:xfrm>
            <a:off x="628887" y="991673"/>
            <a:ext cx="11033184" cy="56081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A170FF-79AD-1778-CA00-1050EB74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14BD8-D6F3-1344-608B-DAC4A66F9BA7}"/>
              </a:ext>
            </a:extLst>
          </p:cNvPr>
          <p:cNvSpPr txBox="1"/>
          <p:nvPr/>
        </p:nvSpPr>
        <p:spPr>
          <a:xfrm>
            <a:off x="3096406" y="6599784"/>
            <a:ext cx="60981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www.esganalytics.io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/insights/how-data-is-accelerating-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63C9D-A74F-104B-9D6B-EA7291271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Data Science for </a:t>
            </a:r>
            <a:b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8800" dirty="0">
                <a:solidFill>
                  <a:srgbClr val="C00000"/>
                </a:solidFill>
                <a:ea typeface="Heiti TC Medium" pitchFamily="2" charset="-128"/>
                <a:cs typeface="Arial" panose="020B0604020202020204" pitchFamily="34" charset="0"/>
              </a:rPr>
              <a:t>Sustainability and ESG</a:t>
            </a:r>
            <a:endParaRPr lang="en-US" sz="8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92C22-1811-3542-9185-D8DF8CC32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5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D409-A1AC-5FAA-FDB1-CA1764C9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89" y="135104"/>
            <a:ext cx="4340181" cy="2299003"/>
          </a:xfrm>
        </p:spPr>
        <p:txBody>
          <a:bodyPr>
            <a:normAutofit/>
          </a:bodyPr>
          <a:lstStyle/>
          <a:p>
            <a:r>
              <a:rPr lang="en-US" dirty="0"/>
              <a:t>Top </a:t>
            </a:r>
            <a:br>
              <a:rPr lang="en-US" dirty="0"/>
            </a:br>
            <a:r>
              <a:rPr lang="en-US" dirty="0"/>
              <a:t>ESG Reporting Software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43275-D401-045A-CA00-8BB29A11C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17596-F8B8-5CD2-69D3-235B217B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758" y="185061"/>
            <a:ext cx="7158812" cy="6377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02BF5E-78EE-D698-19BC-6EB801ECA21E}"/>
              </a:ext>
            </a:extLst>
          </p:cNvPr>
          <p:cNvSpPr txBox="1"/>
          <p:nvPr/>
        </p:nvSpPr>
        <p:spPr>
          <a:xfrm>
            <a:off x="2179213" y="6584396"/>
            <a:ext cx="78335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www.softwarereviews.com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/categories/environmental-social-and-governance-reporting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D8A8AE1-3349-B1F1-AF87-57742F1E1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2562896"/>
            <a:ext cx="4063368" cy="380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Environmental, Social and Governance (ESG) Reporting software</a:t>
            </a:r>
            <a:r>
              <a:rPr lang="en-US" sz="2400" dirty="0"/>
              <a:t> or </a:t>
            </a:r>
            <a:r>
              <a:rPr lang="en-US" sz="2400" dirty="0">
                <a:solidFill>
                  <a:srgbClr val="C00000"/>
                </a:solidFill>
              </a:rPr>
              <a:t>Sustainability software</a:t>
            </a:r>
            <a:r>
              <a:rPr lang="en-US" sz="2400" dirty="0"/>
              <a:t> helps organizations </a:t>
            </a:r>
            <a:r>
              <a:rPr lang="en-US" sz="2400" dirty="0">
                <a:solidFill>
                  <a:schemeClr val="accent2"/>
                </a:solidFill>
              </a:rPr>
              <a:t>manage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operational data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/>
                </a:solidFill>
              </a:rPr>
              <a:t>evaluate</a:t>
            </a:r>
            <a:r>
              <a:rPr lang="en-US" sz="2400" dirty="0"/>
              <a:t> their </a:t>
            </a:r>
            <a:r>
              <a:rPr lang="en-US" sz="2400" dirty="0">
                <a:solidFill>
                  <a:schemeClr val="accent2"/>
                </a:solidFill>
              </a:rPr>
              <a:t>impact</a:t>
            </a:r>
            <a:r>
              <a:rPr lang="en-US" sz="2400" dirty="0"/>
              <a:t> on the </a:t>
            </a:r>
            <a:r>
              <a:rPr lang="en-US" sz="2400" dirty="0">
                <a:solidFill>
                  <a:schemeClr val="accent2"/>
                </a:solidFill>
              </a:rPr>
              <a:t>environment</a:t>
            </a:r>
            <a:r>
              <a:rPr lang="en-US" sz="2400" dirty="0"/>
              <a:t> and </a:t>
            </a:r>
            <a:r>
              <a:rPr lang="en-US" sz="2400" dirty="0">
                <a:solidFill>
                  <a:schemeClr val="accent2"/>
                </a:solidFill>
              </a:rPr>
              <a:t>provide reporting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2"/>
                </a:solidFill>
              </a:rPr>
              <a:t>perform audits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066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8" y="0"/>
            <a:ext cx="11222181" cy="1316326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Generative AI and LLMs for Sustainability and </a:t>
            </a:r>
            <a:br>
              <a:rPr lang="en-US" sz="4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E6D37F-D4DD-662D-E57D-E878C02FF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72" y="1304529"/>
            <a:ext cx="9312012" cy="53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5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56101"/>
            <a:ext cx="11222181" cy="14324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Generative AI for ESG Rating and Reporting 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F57AA-BB5A-D4C4-6E21-AF6CE0D65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742" y="1444054"/>
            <a:ext cx="9376229" cy="535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57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7429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Google Gemini</a:t>
            </a:r>
            <a:br>
              <a:rPr lang="en-US" dirty="0"/>
            </a:br>
            <a:r>
              <a:rPr lang="en-US" sz="4000" dirty="0"/>
              <a:t>Largest and most capable AI model</a:t>
            </a:r>
            <a:br>
              <a:rPr lang="en-US" sz="4000" dirty="0"/>
            </a:br>
            <a:r>
              <a:rPr lang="en-US" sz="4000" dirty="0"/>
              <a:t>Making AI more helpful for everyone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F22FA-CCEF-0283-AFCF-C0570450A2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7" y="1998546"/>
            <a:ext cx="11222180" cy="46021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https://blog.google/technology/ai/google-gemini-ai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3289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096C7-2314-FFEA-E9AB-2619F7331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2190189"/>
          </a:xfrm>
        </p:spPr>
        <p:txBody>
          <a:bodyPr>
            <a:normAutofit fontScale="90000"/>
          </a:bodyPr>
          <a:lstStyle/>
          <a:p>
            <a:r>
              <a:rPr lang="en-US" sz="6000" dirty="0" err="1"/>
              <a:t>OpenAI</a:t>
            </a:r>
            <a:r>
              <a:rPr lang="en-US" sz="6000" dirty="0"/>
              <a:t> Sora</a:t>
            </a:r>
            <a:br>
              <a:rPr lang="en-US" dirty="0"/>
            </a:br>
            <a:r>
              <a:rPr lang="en-US" dirty="0"/>
              <a:t>Text-to-Video</a:t>
            </a:r>
            <a:br>
              <a:rPr lang="en-US" dirty="0"/>
            </a:br>
            <a:r>
              <a:rPr lang="en-US" sz="4000" dirty="0"/>
              <a:t>Video generation models as world simulators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5572F-EE66-5C22-B2DB-EA992345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8F290-F95C-A126-F580-FEEC77995658}"/>
              </a:ext>
            </a:extLst>
          </p:cNvPr>
          <p:cNvSpPr txBox="1"/>
          <p:nvPr/>
        </p:nvSpPr>
        <p:spPr>
          <a:xfrm>
            <a:off x="3046880" y="6560360"/>
            <a:ext cx="6098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https://openai.com/research/video-generation-models-as-world-simulators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ADBF61-40E2-1ECE-5DEF-178B2F3C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05" y="2779165"/>
            <a:ext cx="11825095" cy="2689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85556-697A-EFB7-5E71-A10328ACDE88}"/>
              </a:ext>
            </a:extLst>
          </p:cNvPr>
          <p:cNvSpPr txBox="1"/>
          <p:nvPr/>
        </p:nvSpPr>
        <p:spPr>
          <a:xfrm>
            <a:off x="1956225" y="5430635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Turning visual data into patches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FB6A77-81BC-5543-FBE8-2555882A0A55}"/>
              </a:ext>
            </a:extLst>
          </p:cNvPr>
          <p:cNvSpPr txBox="1"/>
          <p:nvPr/>
        </p:nvSpPr>
        <p:spPr>
          <a:xfrm>
            <a:off x="1351107" y="5884507"/>
            <a:ext cx="85153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LLMs have text tokens, Sora has visual patches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1E953F-EE05-8B13-699B-14FCFB69CC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5120" y="135104"/>
            <a:ext cx="2629157" cy="147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088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35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56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175" y="885931"/>
            <a:ext cx="9307650" cy="571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100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608" y="804138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422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303" y="3185406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80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56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7544-B14D-9544-B491-78860F36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0135"/>
            <a:ext cx="11222181" cy="915126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Outline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D713E-14BC-8D4E-81D6-882C7A3ED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0231"/>
            <a:ext cx="11222181" cy="551201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4800" dirty="0"/>
              <a:t>Data Science for Sustainability and ESG: Foundations &amp; Frameworks</a:t>
            </a:r>
          </a:p>
          <a:p>
            <a:pPr marL="320040" indent="-320040"/>
            <a:r>
              <a:rPr lang="en-US" sz="4800" dirty="0"/>
              <a:t>Data Science Techniques for ESG Analysis</a:t>
            </a:r>
          </a:p>
          <a:p>
            <a:pPr marL="320040" indent="-320040"/>
            <a:r>
              <a:rPr lang="en-US" sz="4800" dirty="0"/>
              <a:t>Real-World ESG Data Science Applications &amp; Impact</a:t>
            </a:r>
          </a:p>
          <a:p>
            <a:pPr marL="320040" indent="-320040"/>
            <a:r>
              <a:rPr lang="en-US" sz="4800" dirty="0"/>
              <a:t>ESG Data Science Foundation with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228DE-7DBA-0446-B386-05BD7D50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DD930-A596-9D45-B277-A87B118E9EA1}"/>
              </a:ext>
            </a:extLst>
          </p:cNvPr>
          <p:cNvSpPr/>
          <p:nvPr/>
        </p:nvSpPr>
        <p:spPr>
          <a:xfrm>
            <a:off x="2423592" y="6597351"/>
            <a:ext cx="74888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Dipanjan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Sarkar (2019), Text Analytics with Python: A Practitioner’s Guide to Natural Language Processing, Second Edition.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APress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01356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Top Programming Languages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2246243" y="6445819"/>
            <a:ext cx="7699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https://spectrum.ieee.org/the-top-programming-languages-2023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C6B7C6-6099-02AB-DF14-59AF0D601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29" y="1226152"/>
            <a:ext cx="11344816" cy="4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678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063750" y="333376"/>
            <a:ext cx="8229600" cy="6119813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Python</a:t>
            </a:r>
            <a:r>
              <a:rPr lang="en-US" altLang="en-US" sz="5400" dirty="0">
                <a:latin typeface="Calibri" charset="0"/>
                <a:ea typeface="標楷體" charset="-120"/>
              </a:rPr>
              <a:t> is an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interpreted,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object-oriented, </a:t>
            </a:r>
            <a:b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high-level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programming language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latin typeface="Calibri" charset="0"/>
                <a:ea typeface="標楷體" charset="-120"/>
              </a:rPr>
              <a:t>with </a:t>
            </a:r>
            <a:br>
              <a:rPr lang="en-US" altLang="en-US" sz="5400" dirty="0">
                <a:latin typeface="Calibri" charset="0"/>
                <a:ea typeface="標楷體" charset="-120"/>
              </a:rPr>
            </a:br>
            <a:r>
              <a:rPr lang="en-US" altLang="en-US" sz="5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dynamic semantics</a:t>
            </a:r>
            <a:r>
              <a:rPr lang="en-US" altLang="en-US" sz="5400" dirty="0">
                <a:latin typeface="Calibri" charset="0"/>
                <a:ea typeface="標楷體" charset="-120"/>
              </a:rPr>
              <a:t>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5BB7546-F9C2-5A4E-B2EC-FB08DC6BB16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91719" y="6550026"/>
            <a:ext cx="34085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www.python.org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/doc/essays/blurb/</a:t>
            </a:r>
          </a:p>
        </p:txBody>
      </p:sp>
      <p:pic>
        <p:nvPicPr>
          <p:cNvPr id="2867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89" y="1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1477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C0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35660" y="3933057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4258781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5035358" y="6558777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57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81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89" y="4262689"/>
            <a:ext cx="7812218" cy="16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6138" y="6488114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http://pandas.pydata.org/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293009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47CE-2D98-C494-4512-DC22076F83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164599"/>
            <a:ext cx="9702800" cy="5397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3097479" y="64974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1DA339-125F-66EA-90CA-EF7108C8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18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80896"/>
          </a:xfrm>
        </p:spPr>
        <p:txBody>
          <a:bodyPr>
            <a:normAutofit/>
          </a:bodyPr>
          <a:lstStyle/>
          <a:p>
            <a:r>
              <a:rPr lang="en-US" dirty="0"/>
              <a:t>W3Schools Python: Try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013D4-6103-B090-9113-AE487E0BA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8" y="135104"/>
            <a:ext cx="1336153" cy="1029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https://www.w3schools.com/python/trypython.asp?filename=demo_default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1419D6-D62B-EC59-6542-0D49853FA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0" y="1512142"/>
            <a:ext cx="11316239" cy="49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650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LearnPython.org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https://www.learnpython.org/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36EFE-A64B-076C-83FD-7B996ED29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437" y="873146"/>
            <a:ext cx="9040083" cy="568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074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ACDEA-BE5C-1B2D-5ECB-F570E62A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738042"/>
          </a:xfrm>
        </p:spPr>
        <p:txBody>
          <a:bodyPr>
            <a:normAutofit fontScale="90000"/>
          </a:bodyPr>
          <a:lstStyle/>
          <a:p>
            <a:r>
              <a:rPr lang="en-US"/>
              <a:t>Google’s </a:t>
            </a:r>
            <a:r>
              <a:rPr lang="en-US" dirty="0"/>
              <a:t>Python Class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1B481-D8D2-734F-A25B-BC08FCD8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61BB37-5670-1E9F-3C45-EEE1CE5E8A50}"/>
              </a:ext>
            </a:extLst>
          </p:cNvPr>
          <p:cNvSpPr txBox="1"/>
          <p:nvPr/>
        </p:nvSpPr>
        <p:spPr>
          <a:xfrm>
            <a:off x="1921565" y="6497405"/>
            <a:ext cx="8653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https://developers.google.com/edu/python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2CCE9-85CF-89D3-97B7-8570169772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39" y="873146"/>
            <a:ext cx="10288279" cy="56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394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7001"/>
            <a:ext cx="8229600" cy="7976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2578100" y="6572672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0637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D376-4448-F9CE-B472-F09CC9BC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60" y="56101"/>
            <a:ext cx="11222181" cy="880896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Sustainability and ESG Data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61CBE-25C6-8B74-128A-568071FBB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23429F-221A-2955-6B60-EC95D2EAA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760" y="907103"/>
            <a:ext cx="10248037" cy="576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11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974" y="0"/>
            <a:ext cx="9303026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795339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1524000" y="245899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2603156" y="457612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9190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7084541" y="2627874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862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7764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3216877" y="2879129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320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2" y="0"/>
            <a:ext cx="9475304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743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7232823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740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5436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1524000" y="2580916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2496476" y="46980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5128053" y="5865341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6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1524000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8802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562583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3207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3207813" y="4478501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27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22329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264897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4785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4785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176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79702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600268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359992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42714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</a:rPr>
              <a:t>Data Science for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Sustainability and ESG: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Transforming Decision-Making </a:t>
            </a:r>
            <a:br>
              <a:rPr lang="en-US" sz="6600" dirty="0">
                <a:solidFill>
                  <a:srgbClr val="C00000"/>
                </a:solidFill>
              </a:rPr>
            </a:br>
            <a:r>
              <a:rPr lang="en-US" sz="6600" dirty="0">
                <a:solidFill>
                  <a:srgbClr val="C00000"/>
                </a:solidFill>
              </a:rPr>
              <a:t>for a Better Future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641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84" y="1218655"/>
            <a:ext cx="8229600" cy="5416695"/>
          </a:xfrm>
        </p:spPr>
        <p:txBody>
          <a:bodyPr>
            <a:normAutofit fontScale="90000"/>
          </a:bodyPr>
          <a:lstStyle/>
          <a:p>
            <a:r>
              <a:rPr lang="en-US" altLang="zh-TW" sz="7200" dirty="0">
                <a:solidFill>
                  <a:srgbClr val="00B050"/>
                </a:solidFill>
              </a:rPr>
              <a:t>Anaconda</a:t>
            </a:r>
            <a:br>
              <a:rPr lang="en-US" altLang="zh-TW" sz="7200" dirty="0"/>
            </a:br>
            <a:r>
              <a:rPr lang="en-US" altLang="zh-TW" sz="7200" dirty="0"/>
              <a:t>The Most Popular </a:t>
            </a:r>
            <a:r>
              <a:rPr lang="en-US" altLang="zh-TW" sz="7200" dirty="0">
                <a:solidFill>
                  <a:srgbClr val="FF0000"/>
                </a:solidFill>
              </a:rPr>
              <a:t>Python</a:t>
            </a:r>
            <a:r>
              <a:rPr lang="en-US" altLang="zh-TW" sz="7200" dirty="0"/>
              <a:t> </a:t>
            </a:r>
            <a:br>
              <a:rPr lang="en-US" altLang="zh-TW" sz="7200" dirty="0"/>
            </a:br>
            <a:r>
              <a:rPr lang="en-US" altLang="zh-TW" sz="7200" dirty="0">
                <a:solidFill>
                  <a:srgbClr val="FF0000"/>
                </a:solidFill>
              </a:rPr>
              <a:t>Data Science </a:t>
            </a:r>
            <a:r>
              <a:rPr lang="en-US" altLang="zh-TW" sz="7200" dirty="0"/>
              <a:t>Platform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80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5032249" y="6635351"/>
            <a:ext cx="21275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www.anaconda.com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700AB8-990B-2B46-92A2-56126843B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150" y="112568"/>
            <a:ext cx="2933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86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E00735-01A2-4644-B113-7B82B17F9C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954" y="1052736"/>
            <a:ext cx="9584092" cy="5121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3729-F8ED-3B46-B6C2-B37E786CE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644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Download Anaconda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E4741-35C4-884E-B598-4955D095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06DBB-69ED-E146-9214-AE6090E09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5718592"/>
            <a:ext cx="2736850" cy="8248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76E002-95A8-D94D-96E4-12B597FF5FAB}"/>
              </a:ext>
            </a:extLst>
          </p:cNvPr>
          <p:cNvSpPr/>
          <p:nvPr/>
        </p:nvSpPr>
        <p:spPr>
          <a:xfrm>
            <a:off x="4063263" y="6488668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https://www.anaconda.com/download</a:t>
            </a:r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D76563-B4A8-AA4C-B987-0CD5B9C5F85F}"/>
              </a:ext>
            </a:extLst>
          </p:cNvPr>
          <p:cNvSpPr/>
          <p:nvPr/>
        </p:nvSpPr>
        <p:spPr>
          <a:xfrm>
            <a:off x="4295800" y="5057234"/>
            <a:ext cx="3528392" cy="1431433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4390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solidFill>
                  <a:schemeClr val="accent1"/>
                </a:solidFill>
              </a:rPr>
              <a:t>Anaconda-Navigator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650" y="1758950"/>
            <a:ext cx="7632700" cy="44196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143672" y="5733256"/>
            <a:ext cx="360040" cy="402082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60690" y="532071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Launchpad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41137" y="1803368"/>
            <a:ext cx="1890767" cy="1337600"/>
          </a:xfrm>
          <a:prstGeom prst="roundRect">
            <a:avLst>
              <a:gd name="adj" fmla="val 10431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02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188D8-78D9-0040-B8CA-A1B3B022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Anaconda Navigator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25B3B-071C-1643-96E1-AE2D91A7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A24909-8328-514D-85A3-E159472B23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692697"/>
            <a:ext cx="9144000" cy="5922065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E6892E1-A944-0243-B192-CC293BC2D8A9}"/>
              </a:ext>
            </a:extLst>
          </p:cNvPr>
          <p:cNvSpPr/>
          <p:nvPr/>
        </p:nvSpPr>
        <p:spPr>
          <a:xfrm>
            <a:off x="5519936" y="1844824"/>
            <a:ext cx="2160240" cy="2448272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E1F4ABD-9683-C946-85FD-5F9D703DB9CF}"/>
              </a:ext>
            </a:extLst>
          </p:cNvPr>
          <p:cNvSpPr/>
          <p:nvPr/>
        </p:nvSpPr>
        <p:spPr>
          <a:xfrm>
            <a:off x="6168008" y="3789040"/>
            <a:ext cx="792088" cy="504056"/>
          </a:xfrm>
          <a:prstGeom prst="roundRect">
            <a:avLst>
              <a:gd name="adj" fmla="val 17840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101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C5FA-6C4E-074B-886D-47705D014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0799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7A478-CB80-C448-8837-AFA666BC3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1F5D52-103B-A747-B924-B8072A0D92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6430" y="707993"/>
            <a:ext cx="8892480" cy="581187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1DB0BF-8F54-A14A-87BE-13CF7D4628FD}"/>
              </a:ext>
            </a:extLst>
          </p:cNvPr>
          <p:cNvSpPr/>
          <p:nvPr/>
        </p:nvSpPr>
        <p:spPr>
          <a:xfrm>
            <a:off x="1981200" y="2852936"/>
            <a:ext cx="5698976" cy="1080120"/>
          </a:xfrm>
          <a:prstGeom prst="roundRect">
            <a:avLst>
              <a:gd name="adj" fmla="val 5065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104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780A3-83D8-8E43-B6D0-ED28D4ABA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03BB4-3A25-1448-BABF-5C1DD8BA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772817"/>
            <a:ext cx="9144000" cy="4747047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6B98C78-AE8D-5F46-984F-F49960B409BF}"/>
              </a:ext>
            </a:extLst>
          </p:cNvPr>
          <p:cNvSpPr/>
          <p:nvPr/>
        </p:nvSpPr>
        <p:spPr>
          <a:xfrm>
            <a:off x="8256240" y="4149080"/>
            <a:ext cx="1728192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5E5422B-DF4E-5645-B664-9066C384189C}"/>
              </a:ext>
            </a:extLst>
          </p:cNvPr>
          <p:cNvSpPr/>
          <p:nvPr/>
        </p:nvSpPr>
        <p:spPr>
          <a:xfrm>
            <a:off x="9480376" y="3677242"/>
            <a:ext cx="504056" cy="327822"/>
          </a:xfrm>
          <a:prstGeom prst="roundRect">
            <a:avLst>
              <a:gd name="adj" fmla="val 26527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ACEBA32-E209-7240-822A-46D681E17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-17231"/>
            <a:ext cx="8229600" cy="1655995"/>
          </a:xfrm>
        </p:spPr>
        <p:txBody>
          <a:bodyPr>
            <a:normAutofit fontScale="90000"/>
          </a:bodyPr>
          <a:lstStyle/>
          <a:p>
            <a:r>
              <a:rPr lang="en-US" sz="6000" dirty="0" err="1">
                <a:solidFill>
                  <a:schemeClr val="accent1"/>
                </a:solidFill>
              </a:rPr>
              <a:t>Jupyter</a:t>
            </a:r>
            <a:r>
              <a:rPr lang="en-US" sz="6000" dirty="0">
                <a:solidFill>
                  <a:schemeClr val="accent1"/>
                </a:solidFill>
              </a:rPr>
              <a:t> Notebook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New Python 3</a:t>
            </a:r>
          </a:p>
        </p:txBody>
      </p:sp>
    </p:spTree>
    <p:extLst>
      <p:ext uri="{BB962C8B-B14F-4D97-AF65-F5344CB8AC3E}">
        <p14:creationId xmlns:p14="http://schemas.microsoft.com/office/powerpoint/2010/main" val="13545718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7CD37-0483-3B4A-881C-CCA2BC9AD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7863"/>
            <a:ext cx="8229600" cy="830997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kumimoji="1" lang="en-US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print("hello,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AD15F-233D-1741-B106-A880590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29932-E85F-454F-9111-76A521E80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518" y="1052737"/>
            <a:ext cx="8347442" cy="5452203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2FF5865-F0F8-214E-A2C3-BFDB892E13B8}"/>
              </a:ext>
            </a:extLst>
          </p:cNvPr>
          <p:cNvSpPr/>
          <p:nvPr/>
        </p:nvSpPr>
        <p:spPr>
          <a:xfrm>
            <a:off x="3431704" y="3284984"/>
            <a:ext cx="1872208" cy="360040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4968EC-2283-2E47-AFDB-503BAA224278}"/>
              </a:ext>
            </a:extLst>
          </p:cNvPr>
          <p:cNvSpPr/>
          <p:nvPr/>
        </p:nvSpPr>
        <p:spPr>
          <a:xfrm>
            <a:off x="4511824" y="2564904"/>
            <a:ext cx="648072" cy="288032"/>
          </a:xfrm>
          <a:prstGeom prst="roundRect">
            <a:avLst>
              <a:gd name="adj" fmla="val 30104"/>
            </a:avLst>
          </a:prstGeom>
          <a:noFill/>
          <a:ln w="38100" cmpd="sng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24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9600" dirty="0">
                <a:solidFill>
                  <a:srgbClr val="FF0000"/>
                </a:solidFill>
              </a:rPr>
              <a:t>Programming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5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32173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10656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Foundations of Python Programming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239864"/>
            <a:ext cx="11222181" cy="5217907"/>
          </a:xfrm>
        </p:spPr>
        <p:txBody>
          <a:bodyPr>
            <a:normAutofit fontScale="47500" lnSpcReduction="20000"/>
          </a:bodyPr>
          <a:lstStyle/>
          <a:p>
            <a:pPr indent="-411480"/>
            <a:r>
              <a:rPr lang="en-US" sz="6700" dirty="0"/>
              <a:t>Python Syntax</a:t>
            </a:r>
          </a:p>
          <a:p>
            <a:pPr lvl="1" indent="-411480"/>
            <a:r>
              <a:rPr lang="en-US" sz="6700" dirty="0"/>
              <a:t>Python Comments</a:t>
            </a:r>
          </a:p>
          <a:p>
            <a:pPr indent="-411480"/>
            <a:r>
              <a:rPr lang="en-US" sz="6700" dirty="0"/>
              <a:t>Python Variables</a:t>
            </a:r>
          </a:p>
          <a:p>
            <a:pPr indent="-411480"/>
            <a:r>
              <a:rPr lang="en-US" sz="6700" dirty="0"/>
              <a:t>Python Data Types</a:t>
            </a:r>
          </a:p>
          <a:p>
            <a:pPr lvl="1" indent="-411480"/>
            <a:r>
              <a:rPr lang="en-US" sz="6700" dirty="0"/>
              <a:t>Python Numbers</a:t>
            </a:r>
          </a:p>
          <a:p>
            <a:pPr lvl="1" indent="-411480"/>
            <a:r>
              <a:rPr lang="en-US" sz="6700" dirty="0"/>
              <a:t>Python Casting</a:t>
            </a:r>
          </a:p>
          <a:p>
            <a:pPr lvl="1" indent="-411480"/>
            <a:r>
              <a:rPr lang="en-US" sz="6700" dirty="0"/>
              <a:t>Python Strings</a:t>
            </a:r>
          </a:p>
          <a:p>
            <a:pPr indent="-411480"/>
            <a:r>
              <a:rPr lang="en-US" sz="6700" dirty="0"/>
              <a:t>Python Operators</a:t>
            </a:r>
          </a:p>
          <a:p>
            <a:pPr indent="-411480"/>
            <a:r>
              <a:rPr lang="en-US" sz="6700" dirty="0"/>
              <a:t>Python Booleans</a:t>
            </a:r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35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2E41-956D-7606-D931-F1109235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6247768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Data Science for Sustainability and ESG: Foundations &amp; Frameworks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C80FF-8AD1-1F29-68AD-15B4C8FD8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6798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37208"/>
          </a:xfrm>
        </p:spPr>
        <p:txBody>
          <a:bodyPr>
            <a:normAutofit/>
          </a:bodyPr>
          <a:lstStyle/>
          <a:p>
            <a:r>
              <a:rPr lang="en-US" dirty="0"/>
              <a:t>Python Hello World</a:t>
            </a:r>
            <a:br>
              <a:rPr lang="en-US" dirty="0"/>
            </a:br>
            <a:r>
              <a:rPr lang="en-US" dirty="0"/>
              <a:t>print("Hello World")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011967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334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969718"/>
          </a:xfrm>
        </p:spPr>
        <p:txBody>
          <a:bodyPr>
            <a:normAutofit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sz="480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104822"/>
            <a:ext cx="11222181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4805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3"/>
            <a:ext cx="11222181" cy="2220169"/>
          </a:xfrm>
        </p:spPr>
        <p:txBody>
          <a:bodyPr>
            <a:normAutofit fontScale="90000"/>
          </a:bodyPr>
          <a:lstStyle/>
          <a:p>
            <a:r>
              <a:rPr lang="en-US" dirty="0"/>
              <a:t>Python Syntax</a:t>
            </a:r>
            <a:br>
              <a:rPr lang="en-US" dirty="0"/>
            </a:br>
            <a:r>
              <a:rPr lang="en-US" dirty="0"/>
              <a:t>Indentation </a:t>
            </a:r>
            <a:br>
              <a:rPr lang="en-US" dirty="0"/>
            </a:br>
            <a:r>
              <a:rPr lang="en-US" sz="3600" b="0" dirty="0"/>
              <a:t>the spaces at the beginning of a code line</a:t>
            </a:r>
            <a:br>
              <a:rPr lang="en-US" sz="3600" b="0" dirty="0"/>
            </a:br>
            <a:r>
              <a:rPr lang="en-US" sz="3600" b="0" dirty="0"/>
              <a:t>4 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2575875"/>
            <a:ext cx="11222181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score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80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score &gt;=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    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"Pass"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477295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Python Variables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price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</a:p>
          <a:p>
            <a:b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'Hello'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"Hello"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word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'''Hello'''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59836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Variables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x +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73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python_version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16927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comment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platform </a:t>
            </a:r>
            <a:r>
              <a:rPr lang="en-US" sz="3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2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"Python Version:"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python_version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7E94D-A98E-F37B-795D-0166DA20902F}"/>
              </a:ext>
            </a:extLst>
          </p:cNvPr>
          <p:cNvSpPr txBox="1"/>
          <p:nvPr/>
        </p:nvSpPr>
        <p:spPr>
          <a:xfrm>
            <a:off x="534389" y="4574361"/>
            <a:ext cx="73203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Python Version: 3.10.12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2243030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 World"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#str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#int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2.5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#float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7j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           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#complex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9131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39087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[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#list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(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#tuple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#range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"name"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"Tom"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"age"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: 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20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dict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{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#set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2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({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"apple"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"banana"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32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"cherry"</a:t>
            </a:r>
            <a:r>
              <a:rPr lang="en-US" sz="3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}) 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2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frozenset</a:t>
            </a:r>
            <a:r>
              <a:rPr lang="en-US" sz="32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2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159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Data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772312"/>
            <a:ext cx="11222181" cy="28623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#bool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b</a:t>
            </a:r>
            <a:r>
              <a:rPr lang="en-US" sz="3600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"Hello</a:t>
            </a:r>
            <a:r>
              <a:rPr lang="en-US" sz="36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"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#bytes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bytearray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bytes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memoryview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 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None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</a:t>
            </a:r>
            <a:r>
              <a:rPr lang="en-US" sz="3600" b="0" dirty="0" err="1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NoneType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93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E5D4C-FFC9-C4EF-DC6D-52752B8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Casting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3983E-48CC-B5F0-B7CB-B6E3946A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8079B0-893A-7770-654A-21BEFBCE0777}"/>
              </a:ext>
            </a:extLst>
          </p:cNvPr>
          <p:cNvSpPr txBox="1"/>
          <p:nvPr/>
        </p:nvSpPr>
        <p:spPr>
          <a:xfrm>
            <a:off x="534389" y="1339931"/>
            <a:ext cx="11222181" cy="34163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x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str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x will be '3'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y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y will be 3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z =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float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3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 </a:t>
            </a:r>
            <a:r>
              <a:rPr lang="en-US" sz="36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 z will be 3.0</a:t>
            </a:r>
            <a:endParaRPr lang="en-US" sz="36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(x))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(y))</a:t>
            </a:r>
          </a:p>
          <a:p>
            <a:r>
              <a:rPr lang="en-US" sz="3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(z, </a:t>
            </a:r>
            <a:r>
              <a:rPr lang="en-US" sz="36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type</a:t>
            </a:r>
            <a:r>
              <a:rPr lang="en-US" sz="3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(z))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821790-927B-D992-4E0E-8D912EAF4E9B}"/>
              </a:ext>
            </a:extLst>
          </p:cNvPr>
          <p:cNvSpPr txBox="1"/>
          <p:nvPr/>
        </p:nvSpPr>
        <p:spPr>
          <a:xfrm>
            <a:off x="680605" y="5097158"/>
            <a:ext cx="60994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'str’&gt;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 &lt;class 'int’&gt; </a:t>
            </a:r>
          </a:p>
          <a:p>
            <a:r>
              <a:rPr lang="en-US" sz="2400" b="0" i="0" dirty="0">
                <a:solidFill>
                  <a:srgbClr val="212121"/>
                </a:solidFill>
                <a:effectLst/>
                <a:latin typeface="Courier New" panose="02070309020205020404" pitchFamily="49" charset="0"/>
              </a:rPr>
              <a:t>3.0 &lt;class 'float'&gt;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6202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14774</TotalTime>
  <Words>11262</Words>
  <Application>Microsoft Macintosh PowerPoint</Application>
  <PresentationFormat>Widescreen</PresentationFormat>
  <Paragraphs>1828</Paragraphs>
  <Slides>266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266</vt:i4>
      </vt:variant>
    </vt:vector>
  </HeadingPairs>
  <TitlesOfParts>
    <vt:vector size="276" baseType="lpstr">
      <vt:lpstr>Heiti TC Medium</vt:lpstr>
      <vt:lpstr>Arial</vt:lpstr>
      <vt:lpstr>Barlow</vt:lpstr>
      <vt:lpstr>Calibri</vt:lpstr>
      <vt:lpstr>Courier</vt:lpstr>
      <vt:lpstr>Courier New</vt:lpstr>
      <vt:lpstr>Roboto</vt:lpstr>
      <vt:lpstr>Source Sans Pro</vt:lpstr>
      <vt:lpstr>Verdana</vt:lpstr>
      <vt:lpstr>Office Theme</vt:lpstr>
      <vt:lpstr>永續與 ESG 資料科學 (Data Science for Sustainability and ESG)</vt:lpstr>
      <vt:lpstr>課程大綱 (Syllabus)</vt:lpstr>
      <vt:lpstr>課程大綱 (Syllabus)</vt:lpstr>
      <vt:lpstr>課程大綱 (Syllabus)</vt:lpstr>
      <vt:lpstr>Data Science for  Sustainability and ESG</vt:lpstr>
      <vt:lpstr>Outline</vt:lpstr>
      <vt:lpstr>Sustainability and ESG Data Analytics</vt:lpstr>
      <vt:lpstr>Data Science for  Sustainability and ESG:  Transforming Decision-Making  for a Better Future</vt:lpstr>
      <vt:lpstr>Data Science for Sustainability and ESG: Foundations &amp; Frameworks</vt:lpstr>
      <vt:lpstr>The Interconnectedness of  Data, Sustainability &amp; ESG</vt:lpstr>
      <vt:lpstr>Understanding ESG Data</vt:lpstr>
      <vt:lpstr>Challenges of ESG Data</vt:lpstr>
      <vt:lpstr>ESG Key Frameworks</vt:lpstr>
      <vt:lpstr>ESG: Environmental Social Governance</vt:lpstr>
      <vt:lpstr>Sustainable Development Goals (SDGs)</vt:lpstr>
      <vt:lpstr>Sustainable Development Goals (SDGs) and 5P</vt:lpstr>
      <vt:lpstr>ESG to 17 SDGs</vt:lpstr>
      <vt:lpstr>ESG to 17 SDGs</vt:lpstr>
      <vt:lpstr>GRI (Global Report Initiative)</vt:lpstr>
      <vt:lpstr>CDP (Carbon Disclosure Project)</vt:lpstr>
      <vt:lpstr>SASB (Sustainability Accounting Standards Board)</vt:lpstr>
      <vt:lpstr>ISSB (International Sustainability Standards Board)</vt:lpstr>
      <vt:lpstr>TCFD  (Task Force on Climate-related Financial Disclosures)</vt:lpstr>
      <vt:lpstr>Analyzing Sustainability Reports</vt:lpstr>
      <vt:lpstr>Data Science Techniques  for ESG Analysis</vt:lpstr>
      <vt:lpstr>Data Preparation &amp; Cleaning: Preparing ESG Data for Analysis</vt:lpstr>
      <vt:lpstr>Exploratory Data Analysis (EDA) &amp; Visualization: Uncovering Patterns in ESG Data</vt:lpstr>
      <vt:lpstr>ESG Predictive Modeling: Forecasting with ESG Data</vt:lpstr>
      <vt:lpstr>Natural Language Processing (NLP) for Sentiment Analysis:  Sentiment Analysis for ESG Insights</vt:lpstr>
      <vt:lpstr>Real-World  ESG Data Science Applications &amp; Impact</vt:lpstr>
      <vt:lpstr>Evolution of Sustainable Finance Research</vt:lpstr>
      <vt:lpstr>Data-Driven Sustainable Investing: Building ESG-Conscious Portfolios</vt:lpstr>
      <vt:lpstr>ESG Risk Assessment and Mitigation: Managing ESG Risks for Resilience</vt:lpstr>
      <vt:lpstr>Driving Corporate Sustainability: Data-Powered Sustainability Transformations</vt:lpstr>
      <vt:lpstr>The Future of Data-Driven ESG: A Sustainable Future Powered by Data</vt:lpstr>
      <vt:lpstr>Sustainable Productivity: Finance ESG</vt:lpstr>
      <vt:lpstr>Sustainable Resilient Manufacturing ESG</vt:lpstr>
      <vt:lpstr>ESG Indexes</vt:lpstr>
      <vt:lpstr>MSCI ESG Rating Framework</vt:lpstr>
      <vt:lpstr>MSCI ESG Key Issue Hierarchy</vt:lpstr>
      <vt:lpstr>MSCI Governance Model Structure</vt:lpstr>
      <vt:lpstr>MSCI Hierarchy of ESG Scores</vt:lpstr>
      <vt:lpstr>DJSI S&amp;P Global ESG Score</vt:lpstr>
      <vt:lpstr>FTSE Russell ESG Ratings</vt:lpstr>
      <vt:lpstr>Sustainalytics  ESG Risk Ratings</vt:lpstr>
      <vt:lpstr>Truvalue  ESG Ranks</vt:lpstr>
      <vt:lpstr>Analyst-driven vs. AI-driven ESG</vt:lpstr>
      <vt:lpstr>Analyst based  ESG Research  AI based  ESG Research</vt:lpstr>
      <vt:lpstr>ESG Analytics: NLP Taxonomy</vt:lpstr>
      <vt:lpstr>Top  ESG Reporting Software</vt:lpstr>
      <vt:lpstr>Generative AI and LLMs for Sustainability and  ESG Data Analytics</vt:lpstr>
      <vt:lpstr>Generative AI for ESG Rating and Reporting Generation</vt:lpstr>
      <vt:lpstr>Google Gemini Largest and most capable AI model Making AI more helpful for everyone</vt:lpstr>
      <vt:lpstr>OpenAI Sora Text-to-Video Video generation models as world simulators</vt:lpstr>
      <vt:lpstr>ESG Data Science Foundation with Python</vt:lpstr>
      <vt:lpstr>Python Ecosystem for Data Science</vt:lpstr>
      <vt:lpstr>Python Ecosystem for Data Science</vt:lpstr>
      <vt:lpstr>The Quant Finance PyData Stack</vt:lpstr>
      <vt:lpstr>Python Programming</vt:lpstr>
      <vt:lpstr>Top Programming Languages</vt:lpstr>
      <vt:lpstr>Python is an  interpreted,  object-oriented,  high-level  programming language  with  dynamic semantics.</vt:lpstr>
      <vt:lpstr>Numpy</vt:lpstr>
      <vt:lpstr>Python matplotlib</vt:lpstr>
      <vt:lpstr>Python Pandas</vt:lpstr>
      <vt:lpstr>W3Schools Python</vt:lpstr>
      <vt:lpstr>W3Schools Python: Try Python</vt:lpstr>
      <vt:lpstr>LearnPython.org</vt:lpstr>
      <vt:lpstr>Google’s Python Class</vt:lpstr>
      <vt:lpstr>Google Colab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PowerPoint Presentation</vt:lpstr>
      <vt:lpstr>Anaconda The Most Popular Python  Data Science Platform</vt:lpstr>
      <vt:lpstr>Download Anaconda</vt:lpstr>
      <vt:lpstr>Python HelloWorld</vt:lpstr>
      <vt:lpstr>Anaconda-Navigator</vt:lpstr>
      <vt:lpstr>Anaconda Navigator</vt:lpstr>
      <vt:lpstr>Jupyter Notebook</vt:lpstr>
      <vt:lpstr>Jupyter Notebook New Python 3</vt:lpstr>
      <vt:lpstr>print("hello, world")</vt:lpstr>
      <vt:lpstr>Python Programming</vt:lpstr>
      <vt:lpstr>Foundations of Python Programming</vt:lpstr>
      <vt:lpstr>Python Hello World print("Hello World")</vt:lpstr>
      <vt:lpstr>Python Syntax # comment</vt:lpstr>
      <vt:lpstr>Python Syntax Indentation  the spaces at the beginning of a code line 4 spaces</vt:lpstr>
      <vt:lpstr>Python Variables</vt:lpstr>
      <vt:lpstr>Python Variables</vt:lpstr>
      <vt:lpstr>python_version()</vt:lpstr>
      <vt:lpstr>Python Data Types</vt:lpstr>
      <vt:lpstr>Python Data Types</vt:lpstr>
      <vt:lpstr>Python Data Types</vt:lpstr>
      <vt:lpstr>Python Casting</vt:lpstr>
      <vt:lpstr>Python Numbers</vt:lpstr>
      <vt:lpstr>Python Arithmetic Operators</vt:lpstr>
      <vt:lpstr>Python Basic Operators</vt:lpstr>
      <vt:lpstr>Python Booleans:  True or False</vt:lpstr>
      <vt:lpstr>Python BMI Calculator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 Data Structures</vt:lpstr>
      <vt:lpstr>Python Data Structures</vt:lpstr>
      <vt:lpstr>Python Data Structures</vt:lpstr>
      <vt:lpstr>Python Data Types</vt:lpstr>
      <vt:lpstr>Python Collections</vt:lpstr>
      <vt:lpstr>Python Dictionaries {k:v}</vt:lpstr>
      <vt:lpstr>Lists []</vt:lpstr>
      <vt:lpstr>Lists []</vt:lpstr>
      <vt:lpstr>Python List Methods</vt:lpstr>
      <vt:lpstr>Tuples ()</vt:lpstr>
      <vt:lpstr>Sets {}</vt:lpstr>
      <vt:lpstr>Dictionary {key : value}</vt:lpstr>
      <vt:lpstr>Python Data Structures</vt:lpstr>
      <vt:lpstr>Python  Control Logic  and  Loops</vt:lpstr>
      <vt:lpstr>Python Control Logic and Loops</vt:lpstr>
      <vt:lpstr>Python if...else</vt:lpstr>
      <vt:lpstr>Python Conditions and If statements</vt:lpstr>
      <vt:lpstr>Python Comparison Operators</vt:lpstr>
      <vt:lpstr>Python Logical Operators</vt:lpstr>
      <vt:lpstr>Python if</vt:lpstr>
      <vt:lpstr>Python if else</vt:lpstr>
      <vt:lpstr>Python if elif else</vt:lpstr>
      <vt:lpstr>Python if elif else</vt:lpstr>
      <vt:lpstr>Python for Loops </vt:lpstr>
      <vt:lpstr>Python for loops</vt:lpstr>
      <vt:lpstr>Python while Loops</vt:lpstr>
      <vt:lpstr>Python while loops</vt:lpstr>
      <vt:lpstr>Python  Functions,  Classes, and  Modules </vt:lpstr>
      <vt:lpstr>Python Functions, Classes, Modules</vt:lpstr>
      <vt:lpstr>Python  Functions </vt:lpstr>
      <vt:lpstr>Python Functions</vt:lpstr>
      <vt:lpstr>Python Function def</vt:lpstr>
      <vt:lpstr>Future value  of a specified  principal amount,  rate of interest, and  a number of years</vt:lpstr>
      <vt:lpstr>How much is your $100 worth  after 7 years?</vt:lpstr>
      <vt:lpstr>Future Value</vt:lpstr>
      <vt:lpstr>Future Value</vt:lpstr>
      <vt:lpstr>Python Function  def getfv() define get future value function</vt:lpstr>
      <vt:lpstr>Python Classes/Objects class MyClass:</vt:lpstr>
      <vt:lpstr>Python Classes/Objects</vt:lpstr>
      <vt:lpstr>Python Classes/Objects class MyClass:</vt:lpstr>
      <vt:lpstr>Python Classes/Objects</vt:lpstr>
      <vt:lpstr>Python Classes/Objects</vt:lpstr>
      <vt:lpstr>Python Classes/Objects</vt:lpstr>
      <vt:lpstr>Python Classes and Obects</vt:lpstr>
      <vt:lpstr>Python Classes and Objects</vt:lpstr>
      <vt:lpstr>Python  Modules </vt:lpstr>
      <vt:lpstr>Python Modules</vt:lpstr>
      <vt:lpstr>Python Modules</vt:lpstr>
      <vt:lpstr>Python File Input / Output</vt:lpstr>
      <vt:lpstr>Python File Input / Output</vt:lpstr>
      <vt:lpstr>Python Modules import mymodule</vt:lpstr>
      <vt:lpstr>Python main() function</vt:lpstr>
      <vt:lpstr>Files  and  Exception Handling</vt:lpstr>
      <vt:lpstr>Files and Exception Handling</vt:lpstr>
      <vt:lpstr>File Handling</vt:lpstr>
      <vt:lpstr>Python Files (File Handling)</vt:lpstr>
      <vt:lpstr>Python Files (File Handling)</vt:lpstr>
      <vt:lpstr>Python Files</vt:lpstr>
      <vt:lpstr>Python Files</vt:lpstr>
      <vt:lpstr>Python Files</vt:lpstr>
      <vt:lpstr>Python OS, IO, files, and Google Drive</vt:lpstr>
      <vt:lpstr>os.listdir()</vt:lpstr>
      <vt:lpstr>os.path.join()</vt:lpstr>
      <vt:lpstr>from google.colab import files</vt:lpstr>
      <vt:lpstr>Python Files</vt:lpstr>
      <vt:lpstr>os.remove()</vt:lpstr>
      <vt:lpstr>os.mkdir("myfolder1") os.rmdir("myfolder1")</vt:lpstr>
      <vt:lpstr>Python Try Except</vt:lpstr>
      <vt:lpstr>Python Try Except (Exception Handling) try: except:</vt:lpstr>
      <vt:lpstr>Python try: except: finally:</vt:lpstr>
      <vt:lpstr>Python try: except: else:</vt:lpstr>
      <vt:lpstr>Python try: except: else: finally:</vt:lpstr>
      <vt:lpstr>Python try: except: else: finally:</vt:lpstr>
      <vt:lpstr>Python try: except: else: finally:</vt:lpstr>
      <vt:lpstr>Python try: except: else: finally:</vt:lpstr>
      <vt:lpstr>Python try: except: else: finally:</vt:lpstr>
      <vt:lpstr>Data Analytics  and  Visualization  with Python</vt:lpstr>
      <vt:lpstr>Data Analytics and Visualization  with Python</vt:lpstr>
      <vt:lpstr>W3Schools Python Numpy</vt:lpstr>
      <vt:lpstr>W3Schools Python Pandas</vt:lpstr>
      <vt:lpstr>W3Schools Python</vt:lpstr>
      <vt:lpstr>Pandas: Data Analytics and Visualization</vt:lpstr>
      <vt:lpstr>Wes McKinney (2022), "Python for Data Analysis: Data Wrangling with pandas, NumPy, and Jupyter", 3rd Edition, O'Reilly Media.</vt:lpstr>
      <vt:lpstr>Numpy</vt:lpstr>
      <vt:lpstr>NumPy  is the  fundamental package  for  scientific computing  with Python.</vt:lpstr>
      <vt:lpstr>NumPy</vt:lpstr>
      <vt:lpstr>NumPy ndarray</vt:lpstr>
      <vt:lpstr>v = list(range(1, 6)) v 2 * v import numpy as np v = np.arange(1, 6) v 2 * v</vt:lpstr>
      <vt:lpstr>PowerPoint Presentation</vt:lpstr>
      <vt:lpstr>Python Data Structures</vt:lpstr>
      <vt:lpstr>Lists []</vt:lpstr>
      <vt:lpstr>import numpy as np a = np.array([1, 2, 3]) b = np.array([4, 5, 6]) c = a * b c</vt:lpstr>
      <vt:lpstr>PowerPoint Presentation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Tensor</vt:lpstr>
      <vt:lpstr>PowerPoint Presentation</vt:lpstr>
      <vt:lpstr>pandas Python Data Analysis Library providing high-performance, easy-to-use  data structures and data analysis tools  for the Python programming language.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(2022), "Python for Data Analysis: Data Wrangling with pandas, NumPy, and Jupyter", 3rd Edition, O'Reilly Media.</vt:lpstr>
      <vt:lpstr>Wes McKinney (2022), "Python for Data Analysis: Data Wrangling with pandas, NumPy, and Jupyter", 3rd Edition, O'Reilly Media.</vt:lpstr>
      <vt:lpstr>PowerPoint Presentation</vt:lpstr>
      <vt:lpstr>PowerPoint Presentation</vt:lpstr>
      <vt:lpstr>Papers with Code State-of-the-Art (SOTA)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永續數據分析 (Sustainability and ESG Data Analytics)</dc:title>
  <dc:subject/>
  <dc:creator>Min-Yuh Day</dc:creator>
  <cp:keywords>永續, 數據分析, Sustainability, ESG, Data Analytics</cp:keywords>
  <dc:description>永續數據分析 (Sustainability and ESG Data Analytics)</dc:description>
  <cp:lastModifiedBy>MY DAY</cp:lastModifiedBy>
  <cp:revision>838</cp:revision>
  <cp:lastPrinted>2020-12-23T14:44:17Z</cp:lastPrinted>
  <dcterms:created xsi:type="dcterms:W3CDTF">2019-09-12T03:09:52Z</dcterms:created>
  <dcterms:modified xsi:type="dcterms:W3CDTF">2024-03-08T07:56:57Z</dcterms:modified>
  <cp:category/>
</cp:coreProperties>
</file>