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tiff" ContentType="image/tif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91"/>
  </p:notesMasterIdLst>
  <p:sldIdLst>
    <p:sldId id="3462" r:id="rId2"/>
    <p:sldId id="3806" r:id="rId3"/>
    <p:sldId id="4878" r:id="rId4"/>
    <p:sldId id="4877" r:id="rId5"/>
    <p:sldId id="3968" r:id="rId6"/>
    <p:sldId id="4843" r:id="rId7"/>
    <p:sldId id="3849" r:id="rId8"/>
    <p:sldId id="4844" r:id="rId9"/>
    <p:sldId id="4845" r:id="rId10"/>
    <p:sldId id="4846" r:id="rId11"/>
    <p:sldId id="4847" r:id="rId12"/>
    <p:sldId id="4848" r:id="rId13"/>
    <p:sldId id="4849" r:id="rId14"/>
    <p:sldId id="4850" r:id="rId15"/>
    <p:sldId id="4851" r:id="rId16"/>
    <p:sldId id="4852" r:id="rId17"/>
    <p:sldId id="4853" r:id="rId18"/>
    <p:sldId id="4854" r:id="rId19"/>
    <p:sldId id="4855" r:id="rId20"/>
    <p:sldId id="4856" r:id="rId21"/>
    <p:sldId id="4857" r:id="rId22"/>
    <p:sldId id="4858" r:id="rId23"/>
    <p:sldId id="4859" r:id="rId24"/>
    <p:sldId id="4860" r:id="rId25"/>
    <p:sldId id="4861" r:id="rId26"/>
    <p:sldId id="4862" r:id="rId27"/>
    <p:sldId id="4863" r:id="rId28"/>
    <p:sldId id="4864" r:id="rId29"/>
    <p:sldId id="4865" r:id="rId30"/>
    <p:sldId id="4866" r:id="rId31"/>
    <p:sldId id="4867" r:id="rId32"/>
    <p:sldId id="4868" r:id="rId33"/>
    <p:sldId id="4869" r:id="rId34"/>
    <p:sldId id="4870" r:id="rId35"/>
    <p:sldId id="3024" r:id="rId36"/>
    <p:sldId id="3696" r:id="rId37"/>
    <p:sldId id="3419" r:id="rId38"/>
    <p:sldId id="3420" r:id="rId39"/>
    <p:sldId id="3430" r:id="rId40"/>
    <p:sldId id="3421" r:id="rId41"/>
    <p:sldId id="3422" r:id="rId42"/>
    <p:sldId id="3431" r:id="rId43"/>
    <p:sldId id="3423" r:id="rId44"/>
    <p:sldId id="3424" r:id="rId45"/>
    <p:sldId id="3425" r:id="rId46"/>
    <p:sldId id="3426" r:id="rId47"/>
    <p:sldId id="3427" r:id="rId48"/>
    <p:sldId id="3428" r:id="rId49"/>
    <p:sldId id="3432" r:id="rId50"/>
    <p:sldId id="3433" r:id="rId51"/>
    <p:sldId id="3429" r:id="rId52"/>
    <p:sldId id="3434" r:id="rId53"/>
    <p:sldId id="3435" r:id="rId54"/>
    <p:sldId id="3436" r:id="rId55"/>
    <p:sldId id="3967" r:id="rId56"/>
    <p:sldId id="3445" r:id="rId57"/>
    <p:sldId id="3439" r:id="rId58"/>
    <p:sldId id="3468" r:id="rId59"/>
    <p:sldId id="3469" r:id="rId60"/>
    <p:sldId id="3472" r:id="rId61"/>
    <p:sldId id="3473" r:id="rId62"/>
    <p:sldId id="3440" r:id="rId63"/>
    <p:sldId id="3474" r:id="rId64"/>
    <p:sldId id="3441" r:id="rId65"/>
    <p:sldId id="3442" r:id="rId66"/>
    <p:sldId id="3475" r:id="rId67"/>
    <p:sldId id="3476" r:id="rId68"/>
    <p:sldId id="3467" r:id="rId69"/>
    <p:sldId id="3443" r:id="rId70"/>
    <p:sldId id="3446" r:id="rId71"/>
    <p:sldId id="3444" r:id="rId72"/>
    <p:sldId id="3438" r:id="rId73"/>
    <p:sldId id="3447" r:id="rId74"/>
    <p:sldId id="3453" r:id="rId75"/>
    <p:sldId id="3457" r:id="rId76"/>
    <p:sldId id="3454" r:id="rId77"/>
    <p:sldId id="3477" r:id="rId78"/>
    <p:sldId id="3455" r:id="rId79"/>
    <p:sldId id="3456" r:id="rId80"/>
    <p:sldId id="3459" r:id="rId81"/>
    <p:sldId id="3448" r:id="rId82"/>
    <p:sldId id="3460" r:id="rId83"/>
    <p:sldId id="3465" r:id="rId84"/>
    <p:sldId id="3466" r:id="rId85"/>
    <p:sldId id="3449" r:id="rId86"/>
    <p:sldId id="3461" r:id="rId87"/>
    <p:sldId id="3966" r:id="rId88"/>
    <p:sldId id="3463" r:id="rId89"/>
    <p:sldId id="3025" r:id="rId9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D579"/>
    <a:srgbClr val="A9D18E"/>
    <a:srgbClr val="D883FF"/>
    <a:srgbClr val="FF8AD8"/>
    <a:srgbClr val="FF2600"/>
    <a:srgbClr val="FF7E79"/>
    <a:srgbClr val="C00000"/>
    <a:srgbClr val="F8CBAD"/>
    <a:srgbClr val="000000"/>
    <a:srgbClr val="FF85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8428"/>
    <p:restoredTop sz="89457"/>
  </p:normalViewPr>
  <p:slideViewPr>
    <p:cSldViewPr snapToGrid="0" snapToObjects="1">
      <p:cViewPr varScale="1">
        <p:scale>
          <a:sx n="62" d="100"/>
          <a:sy n="62" d="100"/>
        </p:scale>
        <p:origin x="216" y="92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tableStyles" Target="tableStyles.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viewProps" Target="view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presProps" Target="presProps.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55A3957-4C3A-0949-A668-E5B432EFB7B5}" type="datetimeFigureOut">
              <a:rPr lang="en-US" smtClean="0"/>
              <a:t>5/7/24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113BE1D-9CA5-194E-A79F-6FE8485E6EFE}" type="slidenum">
              <a:rPr lang="en-US" smtClean="0"/>
              <a:t>‹#›</a:t>
            </a:fld>
            <a:endParaRPr lang="en-US"/>
          </a:p>
        </p:txBody>
      </p:sp>
    </p:spTree>
    <p:extLst>
      <p:ext uri="{BB962C8B-B14F-4D97-AF65-F5344CB8AC3E}">
        <p14:creationId xmlns:p14="http://schemas.microsoft.com/office/powerpoint/2010/main" val="340116501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7DCC4B-04C0-E345-9135-AF2AAC1F6D59}"/>
              </a:ext>
            </a:extLst>
          </p:cNvPr>
          <p:cNvSpPr>
            <a:spLocks noGrp="1"/>
          </p:cNvSpPr>
          <p:nvPr>
            <p:ph type="ctrTitle"/>
          </p:nvPr>
        </p:nvSpPr>
        <p:spPr>
          <a:xfrm>
            <a:off x="1524000" y="1122363"/>
            <a:ext cx="9144000" cy="2387600"/>
          </a:xfrm>
        </p:spPr>
        <p:txBody>
          <a:bodyPr anchor="b"/>
          <a:lstStyle>
            <a:lvl1pPr algn="ctr">
              <a:defRPr sz="6000">
                <a:solidFill>
                  <a:schemeClr val="accent1">
                    <a:lumMod val="75000"/>
                  </a:schemeClr>
                </a:solidFill>
              </a:defRPr>
            </a:lvl1pPr>
          </a:lstStyle>
          <a:p>
            <a:r>
              <a:rPr lang="en-US" dirty="0"/>
              <a:t>Click to edit Master title style</a:t>
            </a:r>
          </a:p>
        </p:txBody>
      </p:sp>
      <p:sp>
        <p:nvSpPr>
          <p:cNvPr id="3" name="Subtitle 2">
            <a:extLst>
              <a:ext uri="{FF2B5EF4-FFF2-40B4-BE49-F238E27FC236}">
                <a16:creationId xmlns:a16="http://schemas.microsoft.com/office/drawing/2014/main" id="{8B97307F-E82F-6C41-94D7-0B918F0307C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6E3F9956-9324-FB4E-AEF2-D9D738D02FDE}"/>
              </a:ext>
            </a:extLst>
          </p:cNvPr>
          <p:cNvSpPr>
            <a:spLocks noGrp="1"/>
          </p:cNvSpPr>
          <p:nvPr>
            <p:ph type="dt" sz="half" idx="10"/>
          </p:nvPr>
        </p:nvSpPr>
        <p:spPr/>
        <p:txBody>
          <a:bodyPr/>
          <a:lstStyle/>
          <a:p>
            <a:fld id="{16CB3FA3-22CF-D24E-9257-B4BAD3401880}" type="datetime1">
              <a:rPr lang="en-US" smtClean="0"/>
              <a:t>5/7/24</a:t>
            </a:fld>
            <a:endParaRPr lang="en-US"/>
          </a:p>
        </p:txBody>
      </p:sp>
      <p:sp>
        <p:nvSpPr>
          <p:cNvPr id="5" name="Footer Placeholder 4">
            <a:extLst>
              <a:ext uri="{FF2B5EF4-FFF2-40B4-BE49-F238E27FC236}">
                <a16:creationId xmlns:a16="http://schemas.microsoft.com/office/drawing/2014/main" id="{B672AD58-8C94-5746-A2CF-4E8B65CDE4B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D2A6D2F-B142-C34E-B53B-8319FC5621D4}"/>
              </a:ext>
            </a:extLst>
          </p:cNvPr>
          <p:cNvSpPr>
            <a:spLocks noGrp="1"/>
          </p:cNvSpPr>
          <p:nvPr>
            <p:ph type="sldNum" sz="quarter" idx="12"/>
          </p:nvPr>
        </p:nvSpPr>
        <p:spPr/>
        <p:txBody>
          <a:bodyPr/>
          <a:lstStyle/>
          <a:p>
            <a:fld id="{5D6FF71F-CF6A-4C46-8F9B-61D49EEA70E3}" type="slidenum">
              <a:rPr lang="en-US" smtClean="0"/>
              <a:t>‹#›</a:t>
            </a:fld>
            <a:endParaRPr lang="en-US"/>
          </a:p>
        </p:txBody>
      </p:sp>
    </p:spTree>
    <p:extLst>
      <p:ext uri="{BB962C8B-B14F-4D97-AF65-F5344CB8AC3E}">
        <p14:creationId xmlns:p14="http://schemas.microsoft.com/office/powerpoint/2010/main" val="40349653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A46172-8336-0A40-B4C3-4D8A5C93F4C4}"/>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81E20883-F177-154D-8E05-CA7696CC36CA}"/>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56D4DA9-1F29-B84E-80DC-389667922023}"/>
              </a:ext>
            </a:extLst>
          </p:cNvPr>
          <p:cNvSpPr>
            <a:spLocks noGrp="1"/>
          </p:cNvSpPr>
          <p:nvPr>
            <p:ph type="dt" sz="half" idx="10"/>
          </p:nvPr>
        </p:nvSpPr>
        <p:spPr/>
        <p:txBody>
          <a:bodyPr/>
          <a:lstStyle/>
          <a:p>
            <a:fld id="{AB039A0E-6D67-224D-9CFD-01A351FD6A9C}" type="datetime1">
              <a:rPr lang="en-US" smtClean="0"/>
              <a:t>5/7/24</a:t>
            </a:fld>
            <a:endParaRPr lang="en-US"/>
          </a:p>
        </p:txBody>
      </p:sp>
      <p:sp>
        <p:nvSpPr>
          <p:cNvPr id="5" name="Footer Placeholder 4">
            <a:extLst>
              <a:ext uri="{FF2B5EF4-FFF2-40B4-BE49-F238E27FC236}">
                <a16:creationId xmlns:a16="http://schemas.microsoft.com/office/drawing/2014/main" id="{4705BD03-736F-184E-8D7C-026EFBAE6F5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7FAE6B7-5864-5F49-A039-0A08BCD12538}"/>
              </a:ext>
            </a:extLst>
          </p:cNvPr>
          <p:cNvSpPr>
            <a:spLocks noGrp="1"/>
          </p:cNvSpPr>
          <p:nvPr>
            <p:ph type="sldNum" sz="quarter" idx="12"/>
          </p:nvPr>
        </p:nvSpPr>
        <p:spPr/>
        <p:txBody>
          <a:bodyPr/>
          <a:lstStyle/>
          <a:p>
            <a:fld id="{5D6FF71F-CF6A-4C46-8F9B-61D49EEA70E3}" type="slidenum">
              <a:rPr lang="en-US" smtClean="0"/>
              <a:t>‹#›</a:t>
            </a:fld>
            <a:endParaRPr lang="en-US"/>
          </a:p>
        </p:txBody>
      </p:sp>
    </p:spTree>
    <p:extLst>
      <p:ext uri="{BB962C8B-B14F-4D97-AF65-F5344CB8AC3E}">
        <p14:creationId xmlns:p14="http://schemas.microsoft.com/office/powerpoint/2010/main" val="24611938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D38E1BA-4517-8F4C-BECF-2D4D4F9475E7}"/>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D4935B11-57DD-6647-A778-87C8BED79BD5}"/>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055C4B8-A561-E841-8C61-AA17720C8D40}"/>
              </a:ext>
            </a:extLst>
          </p:cNvPr>
          <p:cNvSpPr>
            <a:spLocks noGrp="1"/>
          </p:cNvSpPr>
          <p:nvPr>
            <p:ph type="dt" sz="half" idx="10"/>
          </p:nvPr>
        </p:nvSpPr>
        <p:spPr/>
        <p:txBody>
          <a:bodyPr/>
          <a:lstStyle/>
          <a:p>
            <a:fld id="{C11E26E0-5B06-6D4B-BE9C-55EAEC63A6AC}" type="datetime1">
              <a:rPr lang="en-US" smtClean="0"/>
              <a:t>5/7/24</a:t>
            </a:fld>
            <a:endParaRPr lang="en-US"/>
          </a:p>
        </p:txBody>
      </p:sp>
      <p:sp>
        <p:nvSpPr>
          <p:cNvPr id="5" name="Footer Placeholder 4">
            <a:extLst>
              <a:ext uri="{FF2B5EF4-FFF2-40B4-BE49-F238E27FC236}">
                <a16:creationId xmlns:a16="http://schemas.microsoft.com/office/drawing/2014/main" id="{85337148-7E46-1642-856B-2C5035058ED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6149ADD-0B1A-2C4D-963C-BCAD6CA8EDD2}"/>
              </a:ext>
            </a:extLst>
          </p:cNvPr>
          <p:cNvSpPr>
            <a:spLocks noGrp="1"/>
          </p:cNvSpPr>
          <p:nvPr>
            <p:ph type="sldNum" sz="quarter" idx="12"/>
          </p:nvPr>
        </p:nvSpPr>
        <p:spPr/>
        <p:txBody>
          <a:bodyPr/>
          <a:lstStyle/>
          <a:p>
            <a:fld id="{5D6FF71F-CF6A-4C46-8F9B-61D49EEA70E3}" type="slidenum">
              <a:rPr lang="en-US" smtClean="0"/>
              <a:t>‹#›</a:t>
            </a:fld>
            <a:endParaRPr lang="en-US"/>
          </a:p>
        </p:txBody>
      </p:sp>
    </p:spTree>
    <p:extLst>
      <p:ext uri="{BB962C8B-B14F-4D97-AF65-F5344CB8AC3E}">
        <p14:creationId xmlns:p14="http://schemas.microsoft.com/office/powerpoint/2010/main" val="20822969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9BE4ED-5B09-6A4A-B804-3F95E7CDB23A}"/>
              </a:ext>
            </a:extLst>
          </p:cNvPr>
          <p:cNvSpPr>
            <a:spLocks noGrp="1"/>
          </p:cNvSpPr>
          <p:nvPr>
            <p:ph type="title"/>
          </p:nvPr>
        </p:nvSpPr>
        <p:spPr>
          <a:xfrm>
            <a:off x="534389" y="135104"/>
            <a:ext cx="11222181" cy="1325563"/>
          </a:xfrm>
        </p:spPr>
        <p:txBody>
          <a:bodyPr>
            <a:normAutofit/>
          </a:bodyPr>
          <a:lstStyle>
            <a:lvl1pPr algn="ctr">
              <a:lnSpc>
                <a:spcPct val="100000"/>
              </a:lnSpc>
              <a:defRPr sz="4800" b="1">
                <a:solidFill>
                  <a:schemeClr val="accent1">
                    <a:lumMod val="75000"/>
                  </a:schemeClr>
                </a:solidFill>
                <a:latin typeface="Calibri" panose="020F0502020204030204" pitchFamily="34" charset="0"/>
                <a:ea typeface="HEITI TC MEDIUM" pitchFamily="2" charset="-128"/>
                <a:cs typeface="Calibri" panose="020F0502020204030204" pitchFamily="34" charset="0"/>
              </a:defRPr>
            </a:lvl1pPr>
          </a:lstStyle>
          <a:p>
            <a:r>
              <a:rPr lang="en-US" dirty="0"/>
              <a:t>Click to edit Master title style</a:t>
            </a:r>
          </a:p>
        </p:txBody>
      </p:sp>
      <p:sp>
        <p:nvSpPr>
          <p:cNvPr id="3" name="Content Placeholder 2">
            <a:extLst>
              <a:ext uri="{FF2B5EF4-FFF2-40B4-BE49-F238E27FC236}">
                <a16:creationId xmlns:a16="http://schemas.microsoft.com/office/drawing/2014/main" id="{FBC68D9A-CD57-CE49-8834-30E3992BCD9F}"/>
              </a:ext>
            </a:extLst>
          </p:cNvPr>
          <p:cNvSpPr>
            <a:spLocks noGrp="1"/>
          </p:cNvSpPr>
          <p:nvPr>
            <p:ph idx="1"/>
          </p:nvPr>
        </p:nvSpPr>
        <p:spPr>
          <a:xfrm>
            <a:off x="534389" y="1615044"/>
            <a:ext cx="11222181" cy="4738255"/>
          </a:xfrm>
        </p:spPr>
        <p:txBody>
          <a:bodyPr/>
          <a:lstStyle>
            <a:lvl1pPr>
              <a:lnSpc>
                <a:spcPct val="100000"/>
              </a:lnSpc>
              <a:spcBef>
                <a:spcPts val="0"/>
              </a:spcBef>
              <a:spcAft>
                <a:spcPts val="1200"/>
              </a:spcAft>
              <a:defRPr sz="3200">
                <a:latin typeface="Calibri" panose="020F0502020204030204" pitchFamily="34" charset="0"/>
                <a:ea typeface="Heiti TC Medium" pitchFamily="2" charset="-128"/>
                <a:cs typeface="Calibri" panose="020F0502020204030204" pitchFamily="34" charset="0"/>
              </a:defRPr>
            </a:lvl1pPr>
            <a:lvl2pPr>
              <a:lnSpc>
                <a:spcPct val="100000"/>
              </a:lnSpc>
              <a:spcBef>
                <a:spcPts val="0"/>
              </a:spcBef>
              <a:spcAft>
                <a:spcPts val="1200"/>
              </a:spcAft>
              <a:defRPr sz="2800">
                <a:latin typeface="Calibri" panose="020F0502020204030204" pitchFamily="34" charset="0"/>
                <a:ea typeface="Heiti TC Medium" pitchFamily="2" charset="-128"/>
                <a:cs typeface="Calibri" panose="020F0502020204030204" pitchFamily="34" charset="0"/>
              </a:defRPr>
            </a:lvl2pPr>
            <a:lvl3pPr>
              <a:lnSpc>
                <a:spcPct val="100000"/>
              </a:lnSpc>
              <a:spcBef>
                <a:spcPts val="0"/>
              </a:spcBef>
              <a:spcAft>
                <a:spcPts val="1200"/>
              </a:spcAft>
              <a:defRPr sz="2400">
                <a:latin typeface="Calibri" panose="020F0502020204030204" pitchFamily="34" charset="0"/>
                <a:ea typeface="Heiti TC Medium" pitchFamily="2" charset="-128"/>
                <a:cs typeface="Calibri" panose="020F0502020204030204" pitchFamily="34" charset="0"/>
              </a:defRPr>
            </a:lvl3pPr>
            <a:lvl4pPr>
              <a:lnSpc>
                <a:spcPct val="100000"/>
              </a:lnSpc>
              <a:spcBef>
                <a:spcPts val="0"/>
              </a:spcBef>
              <a:spcAft>
                <a:spcPts val="1200"/>
              </a:spcAft>
              <a:defRPr sz="2000">
                <a:latin typeface="Calibri" panose="020F0502020204030204" pitchFamily="34" charset="0"/>
                <a:ea typeface="Heiti TC Medium" pitchFamily="2" charset="-128"/>
                <a:cs typeface="Calibri" panose="020F0502020204030204" pitchFamily="34" charset="0"/>
              </a:defRPr>
            </a:lvl4pPr>
            <a:lvl5pPr>
              <a:lnSpc>
                <a:spcPct val="100000"/>
              </a:lnSpc>
              <a:spcBef>
                <a:spcPts val="0"/>
              </a:spcBef>
              <a:spcAft>
                <a:spcPts val="1200"/>
              </a:spcAft>
              <a:defRPr>
                <a:latin typeface="Calibri" panose="020F0502020204030204" pitchFamily="34" charset="0"/>
                <a:ea typeface="Heiti TC Medium" pitchFamily="2" charset="-128"/>
                <a:cs typeface="Calibri" panose="020F0502020204030204" pitchFamily="34"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18</a:t>
            </a:r>
          </a:p>
        </p:txBody>
      </p:sp>
      <p:sp>
        <p:nvSpPr>
          <p:cNvPr id="4" name="Date Placeholder 3">
            <a:extLst>
              <a:ext uri="{FF2B5EF4-FFF2-40B4-BE49-F238E27FC236}">
                <a16:creationId xmlns:a16="http://schemas.microsoft.com/office/drawing/2014/main" id="{47C9C6CC-B570-4F45-86AC-540D1BEBC145}"/>
              </a:ext>
            </a:extLst>
          </p:cNvPr>
          <p:cNvSpPr>
            <a:spLocks noGrp="1"/>
          </p:cNvSpPr>
          <p:nvPr>
            <p:ph type="dt" sz="half" idx="10"/>
          </p:nvPr>
        </p:nvSpPr>
        <p:spPr>
          <a:xfrm>
            <a:off x="74267" y="6460525"/>
            <a:ext cx="2743200" cy="365125"/>
          </a:xfrm>
        </p:spPr>
        <p:txBody>
          <a:bodyPr/>
          <a:lstStyle/>
          <a:p>
            <a:fld id="{3AF6F8BD-BCC6-7D43-A79E-885049D004FB}" type="datetime1">
              <a:rPr lang="en-US" smtClean="0"/>
              <a:t>5/7/24</a:t>
            </a:fld>
            <a:endParaRPr lang="en-US"/>
          </a:p>
        </p:txBody>
      </p:sp>
      <p:sp>
        <p:nvSpPr>
          <p:cNvPr id="5" name="Footer Placeholder 4">
            <a:extLst>
              <a:ext uri="{FF2B5EF4-FFF2-40B4-BE49-F238E27FC236}">
                <a16:creationId xmlns:a16="http://schemas.microsoft.com/office/drawing/2014/main" id="{8DD60589-8BB0-5240-B769-F0C1B0E4F398}"/>
              </a:ext>
            </a:extLst>
          </p:cNvPr>
          <p:cNvSpPr>
            <a:spLocks noGrp="1"/>
          </p:cNvSpPr>
          <p:nvPr>
            <p:ph type="ftr" sz="quarter" idx="11"/>
          </p:nvPr>
        </p:nvSpPr>
        <p:spPr>
          <a:xfrm>
            <a:off x="4038600" y="6472098"/>
            <a:ext cx="4114800" cy="365125"/>
          </a:xfrm>
        </p:spPr>
        <p:txBody>
          <a:bodyPr/>
          <a:lstStyle/>
          <a:p>
            <a:endParaRPr lang="en-US"/>
          </a:p>
        </p:txBody>
      </p:sp>
      <p:sp>
        <p:nvSpPr>
          <p:cNvPr id="6" name="Slide Number Placeholder 5">
            <a:extLst>
              <a:ext uri="{FF2B5EF4-FFF2-40B4-BE49-F238E27FC236}">
                <a16:creationId xmlns:a16="http://schemas.microsoft.com/office/drawing/2014/main" id="{0816F5F2-9431-DB42-A29F-B6D0844B88ED}"/>
              </a:ext>
            </a:extLst>
          </p:cNvPr>
          <p:cNvSpPr>
            <a:spLocks noGrp="1"/>
          </p:cNvSpPr>
          <p:nvPr>
            <p:ph type="sldNum" sz="quarter" idx="12"/>
          </p:nvPr>
        </p:nvSpPr>
        <p:spPr>
          <a:xfrm>
            <a:off x="11159797" y="6562244"/>
            <a:ext cx="960699" cy="239655"/>
          </a:xfrm>
        </p:spPr>
        <p:txBody>
          <a:bodyPr/>
          <a:lstStyle/>
          <a:p>
            <a:fld id="{5D6FF71F-CF6A-4C46-8F9B-61D49EEA70E3}" type="slidenum">
              <a:rPr lang="en-US" smtClean="0"/>
              <a:t>‹#›</a:t>
            </a:fld>
            <a:endParaRPr lang="en-US"/>
          </a:p>
        </p:txBody>
      </p:sp>
    </p:spTree>
    <p:extLst>
      <p:ext uri="{BB962C8B-B14F-4D97-AF65-F5344CB8AC3E}">
        <p14:creationId xmlns:p14="http://schemas.microsoft.com/office/powerpoint/2010/main" val="38010640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FA8BE4-B9DB-8B46-BE99-ED3CD203475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9DDFA206-4434-6C49-93D6-8FB3309A094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2496590A-DE44-944F-A5EE-1F6F42A0698A}"/>
              </a:ext>
            </a:extLst>
          </p:cNvPr>
          <p:cNvSpPr>
            <a:spLocks noGrp="1"/>
          </p:cNvSpPr>
          <p:nvPr>
            <p:ph type="dt" sz="half" idx="10"/>
          </p:nvPr>
        </p:nvSpPr>
        <p:spPr/>
        <p:txBody>
          <a:bodyPr/>
          <a:lstStyle/>
          <a:p>
            <a:fld id="{162B91CB-B2E0-BC45-A47A-800ECE7C338D}" type="datetime1">
              <a:rPr lang="en-US" smtClean="0"/>
              <a:t>5/7/24</a:t>
            </a:fld>
            <a:endParaRPr lang="en-US"/>
          </a:p>
        </p:txBody>
      </p:sp>
      <p:sp>
        <p:nvSpPr>
          <p:cNvPr id="5" name="Footer Placeholder 4">
            <a:extLst>
              <a:ext uri="{FF2B5EF4-FFF2-40B4-BE49-F238E27FC236}">
                <a16:creationId xmlns:a16="http://schemas.microsoft.com/office/drawing/2014/main" id="{1BF59D8B-60E1-EF4B-98C5-B7F4C2B7875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1EB3723-86B1-B349-9F2F-09C62F85EF93}"/>
              </a:ext>
            </a:extLst>
          </p:cNvPr>
          <p:cNvSpPr>
            <a:spLocks noGrp="1"/>
          </p:cNvSpPr>
          <p:nvPr>
            <p:ph type="sldNum" sz="quarter" idx="12"/>
          </p:nvPr>
        </p:nvSpPr>
        <p:spPr/>
        <p:txBody>
          <a:bodyPr/>
          <a:lstStyle/>
          <a:p>
            <a:fld id="{5D6FF71F-CF6A-4C46-8F9B-61D49EEA70E3}" type="slidenum">
              <a:rPr lang="en-US" smtClean="0"/>
              <a:t>‹#›</a:t>
            </a:fld>
            <a:endParaRPr lang="en-US"/>
          </a:p>
        </p:txBody>
      </p:sp>
    </p:spTree>
    <p:extLst>
      <p:ext uri="{BB962C8B-B14F-4D97-AF65-F5344CB8AC3E}">
        <p14:creationId xmlns:p14="http://schemas.microsoft.com/office/powerpoint/2010/main" val="12483583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165C9C-EC45-E046-A3D4-2894A3040F07}"/>
              </a:ext>
            </a:extLst>
          </p:cNvPr>
          <p:cNvSpPr>
            <a:spLocks noGrp="1"/>
          </p:cNvSpPr>
          <p:nvPr>
            <p:ph type="title"/>
          </p:nvPr>
        </p:nvSpPr>
        <p:spPr/>
        <p:txBody>
          <a:bodyPr/>
          <a:lstStyle/>
          <a:p>
            <a:r>
              <a:rPr lang="en-US" dirty="0"/>
              <a:t>Click to edit Master title style</a:t>
            </a:r>
          </a:p>
        </p:txBody>
      </p:sp>
      <p:sp>
        <p:nvSpPr>
          <p:cNvPr id="3" name="Content Placeholder 2">
            <a:extLst>
              <a:ext uri="{FF2B5EF4-FFF2-40B4-BE49-F238E27FC236}">
                <a16:creationId xmlns:a16="http://schemas.microsoft.com/office/drawing/2014/main" id="{4A92FDE4-30E7-4649-822C-2D4099F6B022}"/>
              </a:ext>
            </a:extLst>
          </p:cNvPr>
          <p:cNvSpPr>
            <a:spLocks noGrp="1"/>
          </p:cNvSpPr>
          <p:nvPr>
            <p:ph sz="half" idx="1"/>
          </p:nvPr>
        </p:nvSpPr>
        <p:spPr>
          <a:xfrm>
            <a:off x="838200" y="1825625"/>
            <a:ext cx="5181600" cy="4351338"/>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a:extLst>
              <a:ext uri="{FF2B5EF4-FFF2-40B4-BE49-F238E27FC236}">
                <a16:creationId xmlns:a16="http://schemas.microsoft.com/office/drawing/2014/main" id="{3FDCFADF-67B0-0644-8361-4420EA3D409F}"/>
              </a:ext>
            </a:extLst>
          </p:cNvPr>
          <p:cNvSpPr>
            <a:spLocks noGrp="1"/>
          </p:cNvSpPr>
          <p:nvPr>
            <p:ph sz="half" idx="2"/>
          </p:nvPr>
        </p:nvSpPr>
        <p:spPr>
          <a:xfrm>
            <a:off x="6172200" y="1825625"/>
            <a:ext cx="5181600" cy="4351338"/>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a:extLst>
              <a:ext uri="{FF2B5EF4-FFF2-40B4-BE49-F238E27FC236}">
                <a16:creationId xmlns:a16="http://schemas.microsoft.com/office/drawing/2014/main" id="{AFBDBED8-2B40-EA47-A7D2-0AA3D29F0666}"/>
              </a:ext>
            </a:extLst>
          </p:cNvPr>
          <p:cNvSpPr>
            <a:spLocks noGrp="1"/>
          </p:cNvSpPr>
          <p:nvPr>
            <p:ph type="dt" sz="half" idx="10"/>
          </p:nvPr>
        </p:nvSpPr>
        <p:spPr/>
        <p:txBody>
          <a:bodyPr/>
          <a:lstStyle/>
          <a:p>
            <a:fld id="{8FF5BBA4-D3DD-E64D-B22D-26AB1DAC96C8}" type="datetime1">
              <a:rPr lang="en-US" smtClean="0"/>
              <a:t>5/7/24</a:t>
            </a:fld>
            <a:endParaRPr lang="en-US"/>
          </a:p>
        </p:txBody>
      </p:sp>
      <p:sp>
        <p:nvSpPr>
          <p:cNvPr id="6" name="Footer Placeholder 5">
            <a:extLst>
              <a:ext uri="{FF2B5EF4-FFF2-40B4-BE49-F238E27FC236}">
                <a16:creationId xmlns:a16="http://schemas.microsoft.com/office/drawing/2014/main" id="{968B1922-CDFB-504A-97B2-40E4B4D8ACF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1CEE245-AF96-D849-A4E3-6D346AFC5212}"/>
              </a:ext>
            </a:extLst>
          </p:cNvPr>
          <p:cNvSpPr>
            <a:spLocks noGrp="1"/>
          </p:cNvSpPr>
          <p:nvPr>
            <p:ph type="sldNum" sz="quarter" idx="12"/>
          </p:nvPr>
        </p:nvSpPr>
        <p:spPr/>
        <p:txBody>
          <a:bodyPr/>
          <a:lstStyle/>
          <a:p>
            <a:fld id="{5D6FF71F-CF6A-4C46-8F9B-61D49EEA70E3}" type="slidenum">
              <a:rPr lang="en-US" smtClean="0"/>
              <a:t>‹#›</a:t>
            </a:fld>
            <a:endParaRPr lang="en-US"/>
          </a:p>
        </p:txBody>
      </p:sp>
    </p:spTree>
    <p:extLst>
      <p:ext uri="{BB962C8B-B14F-4D97-AF65-F5344CB8AC3E}">
        <p14:creationId xmlns:p14="http://schemas.microsoft.com/office/powerpoint/2010/main" val="17924356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62ECE3-9FE9-2549-980A-462110ABE28E}"/>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C61AEA5C-9D0D-8540-A802-044357BA9A79}"/>
              </a:ext>
            </a:extLst>
          </p:cNvPr>
          <p:cNvSpPr>
            <a:spLocks noGrp="1"/>
          </p:cNvSpPr>
          <p:nvPr>
            <p:ph type="body" idx="1"/>
          </p:nvPr>
        </p:nvSpPr>
        <p:spPr>
          <a:xfrm>
            <a:off x="839788" y="1681163"/>
            <a:ext cx="5157787" cy="823912"/>
          </a:xfrm>
        </p:spPr>
        <p:txBody>
          <a:bodyPr anchor="b">
            <a:normAutofit/>
          </a:bodyPr>
          <a:lstStyle>
            <a:lvl1pPr marL="0" indent="0">
              <a:buNone/>
              <a:defRPr sz="3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Edit Master text styles</a:t>
            </a:r>
          </a:p>
        </p:txBody>
      </p:sp>
      <p:sp>
        <p:nvSpPr>
          <p:cNvPr id="4" name="Content Placeholder 3">
            <a:extLst>
              <a:ext uri="{FF2B5EF4-FFF2-40B4-BE49-F238E27FC236}">
                <a16:creationId xmlns:a16="http://schemas.microsoft.com/office/drawing/2014/main" id="{40E4DC00-D8DE-A24F-A23A-E81A91EDE3CC}"/>
              </a:ext>
            </a:extLst>
          </p:cNvPr>
          <p:cNvSpPr>
            <a:spLocks noGrp="1"/>
          </p:cNvSpPr>
          <p:nvPr>
            <p:ph sz="half" idx="2"/>
          </p:nvPr>
        </p:nvSpPr>
        <p:spPr>
          <a:xfrm>
            <a:off x="839788" y="2505075"/>
            <a:ext cx="5157787" cy="3684588"/>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a:extLst>
              <a:ext uri="{FF2B5EF4-FFF2-40B4-BE49-F238E27FC236}">
                <a16:creationId xmlns:a16="http://schemas.microsoft.com/office/drawing/2014/main" id="{E7DFDA34-08D1-8B4A-A358-1EB1A2A082E2}"/>
              </a:ext>
            </a:extLst>
          </p:cNvPr>
          <p:cNvSpPr>
            <a:spLocks noGrp="1"/>
          </p:cNvSpPr>
          <p:nvPr>
            <p:ph type="body" sz="quarter" idx="3"/>
          </p:nvPr>
        </p:nvSpPr>
        <p:spPr>
          <a:xfrm>
            <a:off x="6172200" y="1681163"/>
            <a:ext cx="5183188" cy="823912"/>
          </a:xfrm>
        </p:spPr>
        <p:txBody>
          <a:bodyPr anchor="b">
            <a:normAutofit/>
          </a:bodyPr>
          <a:lstStyle>
            <a:lvl1pPr marL="0" indent="0">
              <a:buNone/>
              <a:defRPr sz="3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Edit Master text styles</a:t>
            </a:r>
          </a:p>
        </p:txBody>
      </p:sp>
      <p:sp>
        <p:nvSpPr>
          <p:cNvPr id="6" name="Content Placeholder 5">
            <a:extLst>
              <a:ext uri="{FF2B5EF4-FFF2-40B4-BE49-F238E27FC236}">
                <a16:creationId xmlns:a16="http://schemas.microsoft.com/office/drawing/2014/main" id="{29C2EC87-22D6-044E-A89A-063D1D3ED320}"/>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98721565-F153-184B-8089-F20E5C8BE508}"/>
              </a:ext>
            </a:extLst>
          </p:cNvPr>
          <p:cNvSpPr>
            <a:spLocks noGrp="1"/>
          </p:cNvSpPr>
          <p:nvPr>
            <p:ph type="dt" sz="half" idx="10"/>
          </p:nvPr>
        </p:nvSpPr>
        <p:spPr/>
        <p:txBody>
          <a:bodyPr/>
          <a:lstStyle/>
          <a:p>
            <a:fld id="{0D08BD54-CFAB-9A4A-A893-D1FFE0B82A24}" type="datetime1">
              <a:rPr lang="en-US" smtClean="0"/>
              <a:t>5/7/24</a:t>
            </a:fld>
            <a:endParaRPr lang="en-US"/>
          </a:p>
        </p:txBody>
      </p:sp>
      <p:sp>
        <p:nvSpPr>
          <p:cNvPr id="8" name="Footer Placeholder 7">
            <a:extLst>
              <a:ext uri="{FF2B5EF4-FFF2-40B4-BE49-F238E27FC236}">
                <a16:creationId xmlns:a16="http://schemas.microsoft.com/office/drawing/2014/main" id="{F4E93DEC-A740-CB4B-9590-8DF2B9765256}"/>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D417F901-E097-5540-B08C-3E642445C744}"/>
              </a:ext>
            </a:extLst>
          </p:cNvPr>
          <p:cNvSpPr>
            <a:spLocks noGrp="1"/>
          </p:cNvSpPr>
          <p:nvPr>
            <p:ph type="sldNum" sz="quarter" idx="12"/>
          </p:nvPr>
        </p:nvSpPr>
        <p:spPr/>
        <p:txBody>
          <a:bodyPr/>
          <a:lstStyle/>
          <a:p>
            <a:fld id="{5D6FF71F-CF6A-4C46-8F9B-61D49EEA70E3}" type="slidenum">
              <a:rPr lang="en-US" smtClean="0"/>
              <a:t>‹#›</a:t>
            </a:fld>
            <a:endParaRPr lang="en-US"/>
          </a:p>
        </p:txBody>
      </p:sp>
    </p:spTree>
    <p:extLst>
      <p:ext uri="{BB962C8B-B14F-4D97-AF65-F5344CB8AC3E}">
        <p14:creationId xmlns:p14="http://schemas.microsoft.com/office/powerpoint/2010/main" val="20910069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49EC7A-C47E-9946-9B90-160BDE67B762}"/>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D948236E-5C25-094A-990A-B390F559EE28}"/>
              </a:ext>
            </a:extLst>
          </p:cNvPr>
          <p:cNvSpPr>
            <a:spLocks noGrp="1"/>
          </p:cNvSpPr>
          <p:nvPr>
            <p:ph type="dt" sz="half" idx="10"/>
          </p:nvPr>
        </p:nvSpPr>
        <p:spPr/>
        <p:txBody>
          <a:bodyPr/>
          <a:lstStyle/>
          <a:p>
            <a:fld id="{F87865FB-1085-8649-9C39-7DD624120DB2}" type="datetime1">
              <a:rPr lang="en-US" smtClean="0"/>
              <a:t>5/7/24</a:t>
            </a:fld>
            <a:endParaRPr lang="en-US"/>
          </a:p>
        </p:txBody>
      </p:sp>
      <p:sp>
        <p:nvSpPr>
          <p:cNvPr id="4" name="Footer Placeholder 3">
            <a:extLst>
              <a:ext uri="{FF2B5EF4-FFF2-40B4-BE49-F238E27FC236}">
                <a16:creationId xmlns:a16="http://schemas.microsoft.com/office/drawing/2014/main" id="{7DFB224D-7B77-F246-86B4-B234C2E94BEC}"/>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E81347A5-4489-DF44-9AA3-B64959E2CC3D}"/>
              </a:ext>
            </a:extLst>
          </p:cNvPr>
          <p:cNvSpPr>
            <a:spLocks noGrp="1"/>
          </p:cNvSpPr>
          <p:nvPr>
            <p:ph type="sldNum" sz="quarter" idx="12"/>
          </p:nvPr>
        </p:nvSpPr>
        <p:spPr/>
        <p:txBody>
          <a:bodyPr/>
          <a:lstStyle/>
          <a:p>
            <a:fld id="{5D6FF71F-CF6A-4C46-8F9B-61D49EEA70E3}" type="slidenum">
              <a:rPr lang="en-US" smtClean="0"/>
              <a:t>‹#›</a:t>
            </a:fld>
            <a:endParaRPr lang="en-US"/>
          </a:p>
        </p:txBody>
      </p:sp>
    </p:spTree>
    <p:extLst>
      <p:ext uri="{BB962C8B-B14F-4D97-AF65-F5344CB8AC3E}">
        <p14:creationId xmlns:p14="http://schemas.microsoft.com/office/powerpoint/2010/main" val="41663302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FD6F886-4BA7-0040-8ACE-5C7FAE557022}"/>
              </a:ext>
            </a:extLst>
          </p:cNvPr>
          <p:cNvSpPr>
            <a:spLocks noGrp="1"/>
          </p:cNvSpPr>
          <p:nvPr>
            <p:ph type="dt" sz="half" idx="10"/>
          </p:nvPr>
        </p:nvSpPr>
        <p:spPr/>
        <p:txBody>
          <a:bodyPr/>
          <a:lstStyle/>
          <a:p>
            <a:fld id="{E2A09962-BA7E-D649-BE8D-7B231E22E385}" type="datetime1">
              <a:rPr lang="en-US" smtClean="0"/>
              <a:t>5/7/24</a:t>
            </a:fld>
            <a:endParaRPr lang="en-US"/>
          </a:p>
        </p:txBody>
      </p:sp>
      <p:sp>
        <p:nvSpPr>
          <p:cNvPr id="3" name="Footer Placeholder 2">
            <a:extLst>
              <a:ext uri="{FF2B5EF4-FFF2-40B4-BE49-F238E27FC236}">
                <a16:creationId xmlns:a16="http://schemas.microsoft.com/office/drawing/2014/main" id="{C27D98E3-0A3F-0448-8AA0-D38E4BFA117D}"/>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1B35C1BB-88EF-9448-8DE7-F4A5DABE9537}"/>
              </a:ext>
            </a:extLst>
          </p:cNvPr>
          <p:cNvSpPr>
            <a:spLocks noGrp="1"/>
          </p:cNvSpPr>
          <p:nvPr>
            <p:ph type="sldNum" sz="quarter" idx="12"/>
          </p:nvPr>
        </p:nvSpPr>
        <p:spPr/>
        <p:txBody>
          <a:bodyPr/>
          <a:lstStyle/>
          <a:p>
            <a:fld id="{5D6FF71F-CF6A-4C46-8F9B-61D49EEA70E3}" type="slidenum">
              <a:rPr lang="en-US" smtClean="0"/>
              <a:t>‹#›</a:t>
            </a:fld>
            <a:endParaRPr lang="en-US"/>
          </a:p>
        </p:txBody>
      </p:sp>
    </p:spTree>
    <p:extLst>
      <p:ext uri="{BB962C8B-B14F-4D97-AF65-F5344CB8AC3E}">
        <p14:creationId xmlns:p14="http://schemas.microsoft.com/office/powerpoint/2010/main" val="11664576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96DE33-7AE5-8543-AF89-B5653C781EE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EA9E98C8-7EDE-CE4D-A528-970586C98EB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a:extLst>
              <a:ext uri="{FF2B5EF4-FFF2-40B4-BE49-F238E27FC236}">
                <a16:creationId xmlns:a16="http://schemas.microsoft.com/office/drawing/2014/main" id="{AD9EB3E7-F144-F641-B54D-3EB47B8E723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Edit Master text styles</a:t>
            </a:r>
          </a:p>
        </p:txBody>
      </p:sp>
      <p:sp>
        <p:nvSpPr>
          <p:cNvPr id="5" name="Date Placeholder 4">
            <a:extLst>
              <a:ext uri="{FF2B5EF4-FFF2-40B4-BE49-F238E27FC236}">
                <a16:creationId xmlns:a16="http://schemas.microsoft.com/office/drawing/2014/main" id="{A4F0B833-546C-6148-B1FA-57BC3099BAB4}"/>
              </a:ext>
            </a:extLst>
          </p:cNvPr>
          <p:cNvSpPr>
            <a:spLocks noGrp="1"/>
          </p:cNvSpPr>
          <p:nvPr>
            <p:ph type="dt" sz="half" idx="10"/>
          </p:nvPr>
        </p:nvSpPr>
        <p:spPr/>
        <p:txBody>
          <a:bodyPr/>
          <a:lstStyle/>
          <a:p>
            <a:fld id="{5CBA777E-FE95-3E40-9E3A-837DD39FEE15}" type="datetime1">
              <a:rPr lang="en-US" smtClean="0"/>
              <a:t>5/7/24</a:t>
            </a:fld>
            <a:endParaRPr lang="en-US"/>
          </a:p>
        </p:txBody>
      </p:sp>
      <p:sp>
        <p:nvSpPr>
          <p:cNvPr id="6" name="Footer Placeholder 5">
            <a:extLst>
              <a:ext uri="{FF2B5EF4-FFF2-40B4-BE49-F238E27FC236}">
                <a16:creationId xmlns:a16="http://schemas.microsoft.com/office/drawing/2014/main" id="{944FA3FB-D1B1-0746-848E-1BEF540F206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4DA8433-197A-2142-8CEE-EF06B5D6F8D8}"/>
              </a:ext>
            </a:extLst>
          </p:cNvPr>
          <p:cNvSpPr>
            <a:spLocks noGrp="1"/>
          </p:cNvSpPr>
          <p:nvPr>
            <p:ph type="sldNum" sz="quarter" idx="12"/>
          </p:nvPr>
        </p:nvSpPr>
        <p:spPr/>
        <p:txBody>
          <a:bodyPr/>
          <a:lstStyle/>
          <a:p>
            <a:fld id="{5D6FF71F-CF6A-4C46-8F9B-61D49EEA70E3}" type="slidenum">
              <a:rPr lang="en-US" smtClean="0"/>
              <a:t>‹#›</a:t>
            </a:fld>
            <a:endParaRPr lang="en-US"/>
          </a:p>
        </p:txBody>
      </p:sp>
    </p:spTree>
    <p:extLst>
      <p:ext uri="{BB962C8B-B14F-4D97-AF65-F5344CB8AC3E}">
        <p14:creationId xmlns:p14="http://schemas.microsoft.com/office/powerpoint/2010/main" val="42577036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CF806E-8191-AF49-8CB3-41DE28791EF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54DE83BE-7594-C041-A25D-3B73D4218E7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9D88B594-88B6-6149-B1FD-74BAD06D934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32AC2BA2-1BA6-C449-A364-D072C486CE7E}"/>
              </a:ext>
            </a:extLst>
          </p:cNvPr>
          <p:cNvSpPr>
            <a:spLocks noGrp="1"/>
          </p:cNvSpPr>
          <p:nvPr>
            <p:ph type="dt" sz="half" idx="10"/>
          </p:nvPr>
        </p:nvSpPr>
        <p:spPr/>
        <p:txBody>
          <a:bodyPr/>
          <a:lstStyle/>
          <a:p>
            <a:fld id="{21262F62-C870-1A46-B89C-F9319BBEAAC6}" type="datetime1">
              <a:rPr lang="en-US" smtClean="0"/>
              <a:t>5/7/24</a:t>
            </a:fld>
            <a:endParaRPr lang="en-US"/>
          </a:p>
        </p:txBody>
      </p:sp>
      <p:sp>
        <p:nvSpPr>
          <p:cNvPr id="6" name="Footer Placeholder 5">
            <a:extLst>
              <a:ext uri="{FF2B5EF4-FFF2-40B4-BE49-F238E27FC236}">
                <a16:creationId xmlns:a16="http://schemas.microsoft.com/office/drawing/2014/main" id="{82635E02-B667-C745-939D-5B704920F6A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B628B53-7F35-524C-B44E-89322CDF96B4}"/>
              </a:ext>
            </a:extLst>
          </p:cNvPr>
          <p:cNvSpPr>
            <a:spLocks noGrp="1"/>
          </p:cNvSpPr>
          <p:nvPr>
            <p:ph type="sldNum" sz="quarter" idx="12"/>
          </p:nvPr>
        </p:nvSpPr>
        <p:spPr/>
        <p:txBody>
          <a:bodyPr/>
          <a:lstStyle/>
          <a:p>
            <a:fld id="{5D6FF71F-CF6A-4C46-8F9B-61D49EEA70E3}" type="slidenum">
              <a:rPr lang="en-US" smtClean="0"/>
              <a:t>‹#›</a:t>
            </a:fld>
            <a:endParaRPr lang="en-US"/>
          </a:p>
        </p:txBody>
      </p:sp>
    </p:spTree>
    <p:extLst>
      <p:ext uri="{BB962C8B-B14F-4D97-AF65-F5344CB8AC3E}">
        <p14:creationId xmlns:p14="http://schemas.microsoft.com/office/powerpoint/2010/main" val="16608282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D8214AE-FC9D-504C-9A5B-0B18C04B9FB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a:extLst>
              <a:ext uri="{FF2B5EF4-FFF2-40B4-BE49-F238E27FC236}">
                <a16:creationId xmlns:a16="http://schemas.microsoft.com/office/drawing/2014/main" id="{A8A25B55-C874-BC45-9CCA-C277E871D42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7C61020D-CF91-734E-B3D3-51E961C971C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5277300-BA5E-404D-9C5C-6790A31E4A9D}" type="datetime1">
              <a:rPr lang="en-US" smtClean="0"/>
              <a:t>5/7/24</a:t>
            </a:fld>
            <a:endParaRPr lang="en-US"/>
          </a:p>
        </p:txBody>
      </p:sp>
      <p:sp>
        <p:nvSpPr>
          <p:cNvPr id="5" name="Footer Placeholder 4">
            <a:extLst>
              <a:ext uri="{FF2B5EF4-FFF2-40B4-BE49-F238E27FC236}">
                <a16:creationId xmlns:a16="http://schemas.microsoft.com/office/drawing/2014/main" id="{CEA2CA18-9323-ED4D-9C5F-8CE6AE06314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267D4A42-A60C-0741-81C2-92B55CA94A0D}"/>
              </a:ext>
            </a:extLst>
          </p:cNvPr>
          <p:cNvSpPr>
            <a:spLocks noGrp="1"/>
          </p:cNvSpPr>
          <p:nvPr>
            <p:ph type="sldNum" sz="quarter" idx="4"/>
          </p:nvPr>
        </p:nvSpPr>
        <p:spPr>
          <a:xfrm>
            <a:off x="11150931" y="6481000"/>
            <a:ext cx="1005444" cy="344426"/>
          </a:xfrm>
          <a:prstGeom prst="rect">
            <a:avLst/>
          </a:prstGeom>
        </p:spPr>
        <p:txBody>
          <a:bodyPr vert="horz" lIns="91440" tIns="45720" rIns="91440" bIns="45720" rtlCol="0" anchor="ctr"/>
          <a:lstStyle>
            <a:lvl1pPr algn="r">
              <a:defRPr sz="1200">
                <a:solidFill>
                  <a:schemeClr val="tx1">
                    <a:tint val="75000"/>
                  </a:schemeClr>
                </a:solidFill>
              </a:defRPr>
            </a:lvl1pPr>
          </a:lstStyle>
          <a:p>
            <a:fld id="{5D6FF71F-CF6A-4C46-8F9B-61D49EEA70E3}" type="slidenum">
              <a:rPr lang="en-US" smtClean="0"/>
              <a:t>‹#›</a:t>
            </a:fld>
            <a:endParaRPr lang="en-US"/>
          </a:p>
        </p:txBody>
      </p:sp>
    </p:spTree>
    <p:extLst>
      <p:ext uri="{BB962C8B-B14F-4D97-AF65-F5344CB8AC3E}">
        <p14:creationId xmlns:p14="http://schemas.microsoft.com/office/powerpoint/2010/main" val="187699136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b="1" kern="1200">
          <a:solidFill>
            <a:schemeClr val="accent1">
              <a:lumMod val="75000"/>
            </a:schemeClr>
          </a:solidFill>
          <a:latin typeface="+mn-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b="1"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b="1"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2.png"/><Relationship Id="rId13" Type="http://schemas.openxmlformats.org/officeDocument/2006/relationships/image" Target="../media/image7.png"/><Relationship Id="rId3" Type="http://schemas.openxmlformats.org/officeDocument/2006/relationships/hyperlink" Target="http://www.mis.ntpu.edu.tw/en/" TargetMode="External"/><Relationship Id="rId7" Type="http://schemas.openxmlformats.org/officeDocument/2006/relationships/image" Target="../media/image1.jpeg"/><Relationship Id="rId12" Type="http://schemas.openxmlformats.org/officeDocument/2006/relationships/image" Target="../media/image6.jpeg"/><Relationship Id="rId2" Type="http://schemas.openxmlformats.org/officeDocument/2006/relationships/hyperlink" Target="https://web.ntpu.edu.tw/~myday/" TargetMode="External"/><Relationship Id="rId16" Type="http://schemas.openxmlformats.org/officeDocument/2006/relationships/hyperlink" Target="https://meet.google.com/ish-gzmy-pmo" TargetMode="External"/><Relationship Id="rId1" Type="http://schemas.openxmlformats.org/officeDocument/2006/relationships/slideLayout" Target="../slideLayouts/slideLayout1.xml"/><Relationship Id="rId6" Type="http://schemas.openxmlformats.org/officeDocument/2006/relationships/hyperlink" Target="https://web.ntpu.edu.tw/~myday" TargetMode="External"/><Relationship Id="rId11" Type="http://schemas.openxmlformats.org/officeDocument/2006/relationships/image" Target="../media/image5.png"/><Relationship Id="rId5" Type="http://schemas.openxmlformats.org/officeDocument/2006/relationships/hyperlink" Target="http://mail.im.tku.edu.tw/~myday/" TargetMode="External"/><Relationship Id="rId15" Type="http://schemas.openxmlformats.org/officeDocument/2006/relationships/image" Target="../media/image9.png"/><Relationship Id="rId10" Type="http://schemas.openxmlformats.org/officeDocument/2006/relationships/image" Target="../media/image4.png"/><Relationship Id="rId4" Type="http://schemas.openxmlformats.org/officeDocument/2006/relationships/hyperlink" Target="https://www.ntpu.edu.tw/" TargetMode="External"/><Relationship Id="rId9" Type="http://schemas.openxmlformats.org/officeDocument/2006/relationships/image" Target="../media/image3.png"/><Relationship Id="rId14" Type="http://schemas.openxmlformats.org/officeDocument/2006/relationships/image" Target="../media/image8.tif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2" Type="http://schemas.openxmlformats.org/officeDocument/2006/relationships/hyperlink" Target="https://trafficinfo.net/incidents/" TargetMode="External"/><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2" Type="http://schemas.openxmlformats.org/officeDocument/2006/relationships/hyperlink" Target="https://trafficinfo.net/incidents/A90/stonehaven/north/1" TargetMode="External"/><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183241-FC1A-9D47-B630-2B20ADB2CA68}"/>
              </a:ext>
            </a:extLst>
          </p:cNvPr>
          <p:cNvSpPr>
            <a:spLocks noGrp="1"/>
          </p:cNvSpPr>
          <p:nvPr>
            <p:ph type="ctrTitle"/>
          </p:nvPr>
        </p:nvSpPr>
        <p:spPr>
          <a:xfrm>
            <a:off x="157174" y="1073983"/>
            <a:ext cx="11819066" cy="2322751"/>
          </a:xfrm>
        </p:spPr>
        <p:txBody>
          <a:bodyPr>
            <a:noAutofit/>
          </a:bodyPr>
          <a:lstStyle/>
          <a:p>
            <a:pPr>
              <a:lnSpc>
                <a:spcPct val="100000"/>
              </a:lnSpc>
            </a:pPr>
            <a:r>
              <a:rPr lang="en-US" altLang="zh-TW" dirty="0">
                <a:solidFill>
                  <a:srgbClr val="C00000"/>
                </a:solidFill>
                <a:latin typeface="Calibri" panose="020F0502020204030204" pitchFamily="34" charset="0"/>
                <a:ea typeface="Heiti TC Medium" pitchFamily="2" charset="-128"/>
                <a:cs typeface="Arial" panose="020B0604020202020204" pitchFamily="34" charset="0"/>
              </a:rPr>
              <a:t>Microservices Architecture: </a:t>
            </a:r>
            <a:br>
              <a:rPr lang="en-US" altLang="zh-TW" sz="5600" dirty="0">
                <a:solidFill>
                  <a:srgbClr val="C00000"/>
                </a:solidFill>
                <a:latin typeface="Calibri" panose="020F0502020204030204" pitchFamily="34" charset="0"/>
                <a:ea typeface="Heiti TC Medium" pitchFamily="2" charset="-128"/>
                <a:cs typeface="Arial" panose="020B0604020202020204" pitchFamily="34" charset="0"/>
              </a:rPr>
            </a:br>
            <a:r>
              <a:rPr lang="en-US" altLang="zh-TW" sz="5600" dirty="0">
                <a:solidFill>
                  <a:srgbClr val="C00000"/>
                </a:solidFill>
                <a:latin typeface="Calibri" panose="020F0502020204030204" pitchFamily="34" charset="0"/>
                <a:ea typeface="Heiti TC Medium" pitchFamily="2" charset="-128"/>
                <a:cs typeface="Arial" panose="020B0604020202020204" pitchFamily="34" charset="0"/>
              </a:rPr>
              <a:t>RESTful services, Service deployment</a:t>
            </a:r>
            <a:endParaRPr lang="en-US" sz="5600" dirty="0"/>
          </a:p>
        </p:txBody>
      </p:sp>
      <p:sp>
        <p:nvSpPr>
          <p:cNvPr id="3" name="Subtitle 2">
            <a:extLst>
              <a:ext uri="{FF2B5EF4-FFF2-40B4-BE49-F238E27FC236}">
                <a16:creationId xmlns:a16="http://schemas.microsoft.com/office/drawing/2014/main" id="{FAF739AE-61B3-9644-82E1-CFFEDC066458}"/>
              </a:ext>
            </a:extLst>
          </p:cNvPr>
          <p:cNvSpPr>
            <a:spLocks noGrp="1"/>
          </p:cNvSpPr>
          <p:nvPr>
            <p:ph type="subTitle" idx="1"/>
          </p:nvPr>
        </p:nvSpPr>
        <p:spPr>
          <a:xfrm>
            <a:off x="1524000" y="38002"/>
            <a:ext cx="9144000" cy="827605"/>
          </a:xfrm>
        </p:spPr>
        <p:txBody>
          <a:bodyPr>
            <a:noAutofit/>
          </a:bodyPr>
          <a:lstStyle/>
          <a:p>
            <a:pPr>
              <a:lnSpc>
                <a:spcPct val="100000"/>
              </a:lnSpc>
              <a:spcBef>
                <a:spcPts val="0"/>
              </a:spcBef>
            </a:pPr>
            <a:r>
              <a:rPr lang="en-US" altLang="zh-TW" sz="4800" dirty="0">
                <a:solidFill>
                  <a:schemeClr val="accent1">
                    <a:lumMod val="75000"/>
                  </a:schemeClr>
                </a:solidFill>
                <a:latin typeface="Calibri" panose="020F0502020204030204" pitchFamily="34" charset="0"/>
                <a:ea typeface="Heiti TC Medium" pitchFamily="2" charset="-128"/>
                <a:cs typeface="Calibri" panose="020F0502020204030204" pitchFamily="34" charset="0"/>
              </a:rPr>
              <a:t>Software Engineering</a:t>
            </a:r>
            <a:endParaRPr lang="en-US" sz="4800" dirty="0">
              <a:solidFill>
                <a:schemeClr val="accent1">
                  <a:lumMod val="75000"/>
                </a:schemeClr>
              </a:solidFill>
            </a:endParaRPr>
          </a:p>
        </p:txBody>
      </p:sp>
      <p:sp>
        <p:nvSpPr>
          <p:cNvPr id="4" name="Slide Number Placeholder 3">
            <a:extLst>
              <a:ext uri="{FF2B5EF4-FFF2-40B4-BE49-F238E27FC236}">
                <a16:creationId xmlns:a16="http://schemas.microsoft.com/office/drawing/2014/main" id="{759ED901-FEBB-2F45-A237-0DFFB7BB41A4}"/>
              </a:ext>
            </a:extLst>
          </p:cNvPr>
          <p:cNvSpPr>
            <a:spLocks noGrp="1"/>
          </p:cNvSpPr>
          <p:nvPr>
            <p:ph type="sldNum" sz="quarter" idx="12"/>
          </p:nvPr>
        </p:nvSpPr>
        <p:spPr>
          <a:xfrm>
            <a:off x="9448800" y="6492875"/>
            <a:ext cx="2743200" cy="365125"/>
          </a:xfrm>
        </p:spPr>
        <p:txBody>
          <a:bodyPr/>
          <a:lstStyle/>
          <a:p>
            <a:fld id="{5D6FF71F-CF6A-4C46-8F9B-61D49EEA70E3}" type="slidenum">
              <a:rPr lang="en-US" smtClean="0"/>
              <a:t>1</a:t>
            </a:fld>
            <a:endParaRPr lang="en-US" dirty="0"/>
          </a:p>
        </p:txBody>
      </p:sp>
      <p:sp>
        <p:nvSpPr>
          <p:cNvPr id="5" name="Subtitle 2">
            <a:extLst>
              <a:ext uri="{FF2B5EF4-FFF2-40B4-BE49-F238E27FC236}">
                <a16:creationId xmlns:a16="http://schemas.microsoft.com/office/drawing/2014/main" id="{122C2EBB-D9C1-D646-BE1E-780D746DC521}"/>
              </a:ext>
            </a:extLst>
          </p:cNvPr>
          <p:cNvSpPr txBox="1">
            <a:spLocks/>
          </p:cNvSpPr>
          <p:nvPr/>
        </p:nvSpPr>
        <p:spPr>
          <a:xfrm>
            <a:off x="1875514" y="4699887"/>
            <a:ext cx="8440972" cy="1916740"/>
          </a:xfrm>
          <a:prstGeom prst="rect">
            <a:avLst/>
          </a:prstGeom>
        </p:spPr>
        <p:txBody>
          <a:bodyPr vert="horz" lIns="91440" tIns="45720" rIns="91440" bIns="45720" rtlCol="0">
            <a:normAutofit fontScale="25000" lnSpcReduction="20000"/>
          </a:bodyPr>
          <a:lstStyle>
            <a:lvl1pPr marL="0" indent="0" algn="ctr" defTabSz="914400" rtl="0" eaLnBrk="1" latinLnBrk="0" hangingPunct="1">
              <a:lnSpc>
                <a:spcPct val="90000"/>
              </a:lnSpc>
              <a:spcBef>
                <a:spcPts val="1000"/>
              </a:spcBef>
              <a:buFont typeface="Arial" panose="020B0604020202020204" pitchFamily="34" charset="0"/>
              <a:buNone/>
              <a:defRPr sz="2400" b="1"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b="1"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nSpc>
                <a:spcPct val="120000"/>
              </a:lnSpc>
              <a:spcBef>
                <a:spcPts val="0"/>
              </a:spcBef>
            </a:pPr>
            <a:r>
              <a:rPr lang="en-US" altLang="zh-TW" sz="14400" dirty="0">
                <a:solidFill>
                  <a:srgbClr val="898989"/>
                </a:solidFill>
                <a:cs typeface="Calibri" panose="020F0502020204030204" pitchFamily="34" charset="0"/>
                <a:hlinkClick r:id="rId2"/>
              </a:rPr>
              <a:t>Min-Yuh Day</a:t>
            </a:r>
            <a:r>
              <a:rPr lang="en-US" altLang="zh-TW" sz="14400" dirty="0">
                <a:solidFill>
                  <a:schemeClr val="accent1"/>
                </a:solidFill>
                <a:latin typeface="Calibri" panose="020F0502020204030204" pitchFamily="34" charset="0"/>
                <a:ea typeface="標楷體" pitchFamily="65" charset="-120"/>
                <a:cs typeface="Calibri" panose="020F0502020204030204" pitchFamily="34" charset="0"/>
              </a:rPr>
              <a:t>, </a:t>
            </a:r>
            <a:r>
              <a:rPr lang="en-US" altLang="zh-TW" sz="14400" dirty="0" err="1">
                <a:solidFill>
                  <a:schemeClr val="accent1"/>
                </a:solidFill>
                <a:latin typeface="Calibri" panose="020F0502020204030204" pitchFamily="34" charset="0"/>
                <a:ea typeface="標楷體" pitchFamily="65" charset="-120"/>
                <a:cs typeface="Calibri" panose="020F0502020204030204" pitchFamily="34" charset="0"/>
              </a:rPr>
              <a:t>Ph.D</a:t>
            </a:r>
            <a:r>
              <a:rPr lang="en-US" altLang="zh-TW" sz="14400" dirty="0">
                <a:solidFill>
                  <a:schemeClr val="accent1"/>
                </a:solidFill>
                <a:latin typeface="Calibri" panose="020F0502020204030204" pitchFamily="34" charset="0"/>
                <a:ea typeface="標楷體" pitchFamily="65" charset="-120"/>
                <a:cs typeface="Calibri" panose="020F0502020204030204" pitchFamily="34" charset="0"/>
              </a:rPr>
              <a:t>, </a:t>
            </a:r>
            <a:br>
              <a:rPr lang="en-US" altLang="zh-TW" sz="14400">
                <a:solidFill>
                  <a:schemeClr val="accent1"/>
                </a:solidFill>
                <a:latin typeface="Calibri" panose="020F0502020204030204" pitchFamily="34" charset="0"/>
                <a:ea typeface="標楷體" pitchFamily="65" charset="-120"/>
                <a:cs typeface="Calibri" panose="020F0502020204030204" pitchFamily="34" charset="0"/>
              </a:rPr>
            </a:br>
            <a:r>
              <a:rPr lang="en-US" altLang="zh-TW" sz="14400">
                <a:solidFill>
                  <a:schemeClr val="accent1"/>
                </a:solidFill>
                <a:latin typeface="Calibri" panose="020F0502020204030204" pitchFamily="34" charset="0"/>
                <a:ea typeface="標楷體" pitchFamily="65" charset="-120"/>
                <a:cs typeface="Calibri" panose="020F0502020204030204" pitchFamily="34" charset="0"/>
              </a:rPr>
              <a:t>Professor</a:t>
            </a:r>
            <a:endParaRPr lang="en-US" altLang="zh-TW" sz="14400" dirty="0">
              <a:solidFill>
                <a:schemeClr val="accent1"/>
              </a:solidFill>
              <a:latin typeface="Calibri" panose="020F0502020204030204" pitchFamily="34" charset="0"/>
              <a:ea typeface="標楷體" pitchFamily="65" charset="-120"/>
              <a:cs typeface="Calibri" panose="020F0502020204030204" pitchFamily="34" charset="0"/>
            </a:endParaRPr>
          </a:p>
          <a:p>
            <a:pPr>
              <a:lnSpc>
                <a:spcPct val="120000"/>
              </a:lnSpc>
              <a:spcBef>
                <a:spcPts val="600"/>
              </a:spcBef>
            </a:pPr>
            <a:r>
              <a:rPr lang="en-US" sz="8000" dirty="0">
                <a:latin typeface="Calibri" panose="020F0502020204030204" pitchFamily="34" charset="0"/>
                <a:cs typeface="Calibri" panose="020F0502020204030204" pitchFamily="34" charset="0"/>
                <a:hlinkClick r:id="rId3"/>
              </a:rPr>
              <a:t>Institute of Information Management</a:t>
            </a:r>
            <a:r>
              <a:rPr lang="en-US" sz="8000" dirty="0">
                <a:latin typeface="Calibri" panose="020F0502020204030204" pitchFamily="34" charset="0"/>
                <a:cs typeface="Calibri" panose="020F0502020204030204" pitchFamily="34" charset="0"/>
              </a:rPr>
              <a:t>, </a:t>
            </a:r>
            <a:r>
              <a:rPr lang="en-US" sz="8000" dirty="0">
                <a:latin typeface="Calibri" panose="020F0502020204030204" pitchFamily="34" charset="0"/>
                <a:cs typeface="Calibri" panose="020F0502020204030204" pitchFamily="34" charset="0"/>
                <a:hlinkClick r:id="rId4"/>
              </a:rPr>
              <a:t>National Taipei University</a:t>
            </a:r>
            <a:endParaRPr lang="en-US" altLang="zh-TW" sz="8000" dirty="0">
              <a:solidFill>
                <a:srgbClr val="898989"/>
              </a:solidFill>
              <a:latin typeface="Calibri" panose="020F0502020204030204" pitchFamily="34" charset="0"/>
              <a:cs typeface="Calibri" panose="020F0502020204030204" pitchFamily="34" charset="0"/>
              <a:hlinkClick r:id="rId5"/>
            </a:endParaRPr>
          </a:p>
          <a:p>
            <a:pPr>
              <a:lnSpc>
                <a:spcPct val="120000"/>
              </a:lnSpc>
              <a:spcBef>
                <a:spcPts val="600"/>
              </a:spcBef>
            </a:pPr>
            <a:r>
              <a:rPr lang="en-US" sz="4800" b="0" dirty="0">
                <a:latin typeface="Arial" panose="020B0604020202020204" pitchFamily="34" charset="0"/>
                <a:cs typeface="Arial" panose="020B0604020202020204" pitchFamily="34" charset="0"/>
                <a:hlinkClick r:id="rId6"/>
              </a:rPr>
              <a:t>https://web.ntpu.edu.tw/~myday</a:t>
            </a:r>
            <a:endParaRPr lang="en-US" sz="4800" b="0" dirty="0">
              <a:latin typeface="Arial" panose="020B0604020202020204" pitchFamily="34" charset="0"/>
              <a:cs typeface="Arial" panose="020B0604020202020204" pitchFamily="34" charset="0"/>
            </a:endParaRPr>
          </a:p>
        </p:txBody>
      </p:sp>
      <p:pic>
        <p:nvPicPr>
          <p:cNvPr id="6" name="Picture 4" descr="http://mail.tku.edu.tw/myday/images/Myday_Photo.jpg">
            <a:extLst>
              <a:ext uri="{FF2B5EF4-FFF2-40B4-BE49-F238E27FC236}">
                <a16:creationId xmlns:a16="http://schemas.microsoft.com/office/drawing/2014/main" id="{8392620C-E0E7-BD47-A4BD-CD41DE2035A4}"/>
              </a:ext>
            </a:extLst>
          </p:cNvPr>
          <p:cNvPicPr>
            <a:picLocks noChangeAspect="1" noChangeArrowheads="1"/>
          </p:cNvPicPr>
          <p:nvPr/>
        </p:nvPicPr>
        <p:blipFill>
          <a:blip r:embed="rId7" cstate="print">
            <a:extLst>
              <a:ext uri="{28A0092B-C50C-407E-A947-70E740481C1C}">
                <a14:useLocalDpi xmlns:a14="http://schemas.microsoft.com/office/drawing/2010/main"/>
              </a:ext>
            </a:extLst>
          </a:blip>
          <a:srcRect/>
          <a:stretch>
            <a:fillRect/>
          </a:stretch>
        </p:blipFill>
        <p:spPr bwMode="auto">
          <a:xfrm>
            <a:off x="1374973" y="4738465"/>
            <a:ext cx="1206269" cy="1493475"/>
          </a:xfrm>
          <a:prstGeom prst="rect">
            <a:avLst/>
          </a:prstGeom>
          <a:noFill/>
        </p:spPr>
      </p:pic>
      <p:pic>
        <p:nvPicPr>
          <p:cNvPr id="7" name="Picture 6">
            <a:extLst>
              <a:ext uri="{FF2B5EF4-FFF2-40B4-BE49-F238E27FC236}">
                <a16:creationId xmlns:a16="http://schemas.microsoft.com/office/drawing/2014/main" id="{67A123DF-B5B7-0741-A601-C566754FCABF}"/>
              </a:ext>
            </a:extLst>
          </p:cNvPr>
          <p:cNvPicPr>
            <a:picLocks noChangeAspect="1"/>
          </p:cNvPicPr>
          <p:nvPr/>
        </p:nvPicPr>
        <p:blipFill>
          <a:blip r:embed="rId8" cstate="print">
            <a:extLst>
              <a:ext uri="{28A0092B-C50C-407E-A947-70E740481C1C}">
                <a14:useLocalDpi xmlns:a14="http://schemas.microsoft.com/office/drawing/2010/main"/>
              </a:ext>
            </a:extLst>
          </a:blip>
          <a:stretch>
            <a:fillRect/>
          </a:stretch>
        </p:blipFill>
        <p:spPr>
          <a:xfrm>
            <a:off x="509547" y="5320739"/>
            <a:ext cx="421513" cy="511280"/>
          </a:xfrm>
          <a:prstGeom prst="rect">
            <a:avLst/>
          </a:prstGeom>
        </p:spPr>
      </p:pic>
      <p:pic>
        <p:nvPicPr>
          <p:cNvPr id="8" name="Picture 7">
            <a:extLst>
              <a:ext uri="{FF2B5EF4-FFF2-40B4-BE49-F238E27FC236}">
                <a16:creationId xmlns:a16="http://schemas.microsoft.com/office/drawing/2014/main" id="{31554C2F-EE75-1146-9192-B193DB4DD7A1}"/>
              </a:ext>
            </a:extLst>
          </p:cNvPr>
          <p:cNvPicPr>
            <a:picLocks noChangeAspect="1"/>
          </p:cNvPicPr>
          <p:nvPr/>
        </p:nvPicPr>
        <p:blipFill>
          <a:blip r:embed="rId9" cstate="print">
            <a:extLst>
              <a:ext uri="{28A0092B-C50C-407E-A947-70E740481C1C}">
                <a14:useLocalDpi xmlns:a14="http://schemas.microsoft.com/office/drawing/2010/main"/>
              </a:ext>
            </a:extLst>
          </a:blip>
          <a:stretch>
            <a:fillRect/>
          </a:stretch>
        </p:blipFill>
        <p:spPr>
          <a:xfrm>
            <a:off x="214532" y="5753055"/>
            <a:ext cx="511280" cy="511280"/>
          </a:xfrm>
          <a:prstGeom prst="rect">
            <a:avLst/>
          </a:prstGeom>
        </p:spPr>
      </p:pic>
      <p:pic>
        <p:nvPicPr>
          <p:cNvPr id="9" name="Picture 8">
            <a:extLst>
              <a:ext uri="{FF2B5EF4-FFF2-40B4-BE49-F238E27FC236}">
                <a16:creationId xmlns:a16="http://schemas.microsoft.com/office/drawing/2014/main" id="{0E384EC2-A8FB-574F-A3A4-C14C04FDAE7A}"/>
              </a:ext>
            </a:extLst>
          </p:cNvPr>
          <p:cNvPicPr>
            <a:picLocks noChangeAspect="1"/>
          </p:cNvPicPr>
          <p:nvPr/>
        </p:nvPicPr>
        <p:blipFill>
          <a:blip r:embed="rId10" cstate="print">
            <a:extLst>
              <a:ext uri="{28A0092B-C50C-407E-A947-70E740481C1C}">
                <a14:useLocalDpi xmlns:a14="http://schemas.microsoft.com/office/drawing/2010/main"/>
              </a:ext>
            </a:extLst>
          </a:blip>
          <a:stretch>
            <a:fillRect/>
          </a:stretch>
        </p:blipFill>
        <p:spPr>
          <a:xfrm>
            <a:off x="714727" y="5748361"/>
            <a:ext cx="511280" cy="511280"/>
          </a:xfrm>
          <a:prstGeom prst="rect">
            <a:avLst/>
          </a:prstGeom>
        </p:spPr>
      </p:pic>
      <p:pic>
        <p:nvPicPr>
          <p:cNvPr id="10" name="Picture 9">
            <a:extLst>
              <a:ext uri="{FF2B5EF4-FFF2-40B4-BE49-F238E27FC236}">
                <a16:creationId xmlns:a16="http://schemas.microsoft.com/office/drawing/2014/main" id="{6D576615-D765-F74F-A854-B57D46746B92}"/>
              </a:ext>
            </a:extLst>
          </p:cNvPr>
          <p:cNvPicPr>
            <a:picLocks noChangeAspect="1"/>
          </p:cNvPicPr>
          <p:nvPr/>
        </p:nvPicPr>
        <p:blipFill>
          <a:blip r:embed="rId11" cstate="print">
            <a:extLst>
              <a:ext uri="{28A0092B-C50C-407E-A947-70E740481C1C}">
                <a14:useLocalDpi xmlns:a14="http://schemas.microsoft.com/office/drawing/2010/main"/>
              </a:ext>
            </a:extLst>
          </a:blip>
          <a:stretch>
            <a:fillRect/>
          </a:stretch>
        </p:blipFill>
        <p:spPr>
          <a:xfrm>
            <a:off x="272194" y="4798351"/>
            <a:ext cx="935665" cy="421967"/>
          </a:xfrm>
          <a:prstGeom prst="rect">
            <a:avLst/>
          </a:prstGeom>
        </p:spPr>
      </p:pic>
      <p:pic>
        <p:nvPicPr>
          <p:cNvPr id="11" name="Picture 10">
            <a:extLst>
              <a:ext uri="{FF2B5EF4-FFF2-40B4-BE49-F238E27FC236}">
                <a16:creationId xmlns:a16="http://schemas.microsoft.com/office/drawing/2014/main" id="{0E53A563-6F2F-4D43-A9CA-738A2637D05A}"/>
              </a:ext>
            </a:extLst>
          </p:cNvPr>
          <p:cNvPicPr>
            <a:picLocks noChangeAspect="1"/>
          </p:cNvPicPr>
          <p:nvPr/>
        </p:nvPicPr>
        <p:blipFill>
          <a:blip r:embed="rId12" cstate="print">
            <a:extLst>
              <a:ext uri="{28A0092B-C50C-407E-A947-70E740481C1C}">
                <a14:useLocalDpi xmlns:a14="http://schemas.microsoft.com/office/drawing/2010/main"/>
              </a:ext>
            </a:extLst>
          </a:blip>
          <a:stretch>
            <a:fillRect/>
          </a:stretch>
        </p:blipFill>
        <p:spPr>
          <a:xfrm>
            <a:off x="11129194" y="137553"/>
            <a:ext cx="962066" cy="620688"/>
          </a:xfrm>
          <a:prstGeom prst="rect">
            <a:avLst/>
          </a:prstGeom>
        </p:spPr>
      </p:pic>
      <p:pic>
        <p:nvPicPr>
          <p:cNvPr id="12" name="Picture 11">
            <a:extLst>
              <a:ext uri="{FF2B5EF4-FFF2-40B4-BE49-F238E27FC236}">
                <a16:creationId xmlns:a16="http://schemas.microsoft.com/office/drawing/2014/main" id="{25E914CD-8B6C-2D41-ACC1-7849D3B7E721}"/>
              </a:ext>
            </a:extLst>
          </p:cNvPr>
          <p:cNvPicPr>
            <a:picLocks noChangeAspect="1"/>
          </p:cNvPicPr>
          <p:nvPr/>
        </p:nvPicPr>
        <p:blipFill>
          <a:blip r:embed="rId13" cstate="print">
            <a:extLst>
              <a:ext uri="{28A0092B-C50C-407E-A947-70E740481C1C}">
                <a14:useLocalDpi xmlns:a14="http://schemas.microsoft.com/office/drawing/2010/main"/>
              </a:ext>
            </a:extLst>
          </a:blip>
          <a:stretch>
            <a:fillRect/>
          </a:stretch>
        </p:blipFill>
        <p:spPr>
          <a:xfrm>
            <a:off x="11128086" y="811230"/>
            <a:ext cx="964282" cy="235043"/>
          </a:xfrm>
          <a:prstGeom prst="rect">
            <a:avLst/>
          </a:prstGeom>
        </p:spPr>
      </p:pic>
      <p:pic>
        <p:nvPicPr>
          <p:cNvPr id="13" name="Picture 12">
            <a:extLst>
              <a:ext uri="{FF2B5EF4-FFF2-40B4-BE49-F238E27FC236}">
                <a16:creationId xmlns:a16="http://schemas.microsoft.com/office/drawing/2014/main" id="{2A2132BE-AEB3-A34C-888A-14B934025607}"/>
              </a:ext>
            </a:extLst>
          </p:cNvPr>
          <p:cNvPicPr>
            <a:picLocks noChangeAspect="1"/>
          </p:cNvPicPr>
          <p:nvPr/>
        </p:nvPicPr>
        <p:blipFill>
          <a:blip r:embed="rId14" cstate="print">
            <a:extLst>
              <a:ext uri="{28A0092B-C50C-407E-A947-70E740481C1C}">
                <a14:useLocalDpi xmlns:a14="http://schemas.microsoft.com/office/drawing/2010/main"/>
              </a:ext>
            </a:extLst>
          </a:blip>
          <a:stretch>
            <a:fillRect/>
          </a:stretch>
        </p:blipFill>
        <p:spPr>
          <a:xfrm>
            <a:off x="11316105" y="5976255"/>
            <a:ext cx="791692" cy="791692"/>
          </a:xfrm>
          <a:prstGeom prst="rect">
            <a:avLst/>
          </a:prstGeom>
        </p:spPr>
      </p:pic>
      <p:sp>
        <p:nvSpPr>
          <p:cNvPr id="15" name="TextBox 14">
            <a:extLst>
              <a:ext uri="{FF2B5EF4-FFF2-40B4-BE49-F238E27FC236}">
                <a16:creationId xmlns:a16="http://schemas.microsoft.com/office/drawing/2014/main" id="{93DF0C98-61FE-964B-A9AA-9A27B763C0CD}"/>
              </a:ext>
            </a:extLst>
          </p:cNvPr>
          <p:cNvSpPr txBox="1"/>
          <p:nvPr/>
        </p:nvSpPr>
        <p:spPr>
          <a:xfrm>
            <a:off x="3180607" y="3587805"/>
            <a:ext cx="5830785" cy="830997"/>
          </a:xfrm>
          <a:prstGeom prst="rect">
            <a:avLst/>
          </a:prstGeom>
          <a:noFill/>
        </p:spPr>
        <p:txBody>
          <a:bodyPr wrap="square" rtlCol="0">
            <a:spAutoFit/>
          </a:bodyPr>
          <a:lstStyle/>
          <a:p>
            <a:pPr algn="ctr"/>
            <a:r>
              <a:rPr lang="en-US" altLang="zh-TW" sz="1600" dirty="0">
                <a:solidFill>
                  <a:schemeClr val="bg1">
                    <a:lumMod val="65000"/>
                  </a:schemeClr>
                </a:solidFill>
                <a:latin typeface="Calibri" panose="020F0502020204030204" pitchFamily="34" charset="0"/>
                <a:ea typeface="Heiti TC Medium" pitchFamily="2" charset="-128"/>
                <a:cs typeface="Calibri" panose="020F0502020204030204" pitchFamily="34" charset="0"/>
              </a:rPr>
              <a:t>1122SE07</a:t>
            </a:r>
          </a:p>
          <a:p>
            <a:pPr algn="ctr"/>
            <a:r>
              <a:rPr lang="en-US" altLang="zh-TW" sz="1600" dirty="0">
                <a:solidFill>
                  <a:schemeClr val="bg1">
                    <a:lumMod val="65000"/>
                  </a:schemeClr>
                </a:solidFill>
                <a:latin typeface="Calibri" panose="020F0502020204030204" pitchFamily="34" charset="0"/>
                <a:ea typeface="Heiti TC Medium" pitchFamily="2" charset="-128"/>
                <a:cs typeface="Calibri" panose="020F0502020204030204" pitchFamily="34" charset="0"/>
              </a:rPr>
              <a:t>MBA, IM, NTPU (M5010) (Spring 2024)</a:t>
            </a:r>
            <a:br>
              <a:rPr lang="en-US" altLang="zh-TW" sz="1600" dirty="0">
                <a:solidFill>
                  <a:schemeClr val="bg1">
                    <a:lumMod val="65000"/>
                  </a:schemeClr>
                </a:solidFill>
                <a:latin typeface="Calibri" panose="020F0502020204030204" pitchFamily="34" charset="0"/>
                <a:ea typeface="Heiti TC Medium" pitchFamily="2" charset="-128"/>
                <a:cs typeface="Calibri" panose="020F0502020204030204" pitchFamily="34" charset="0"/>
              </a:rPr>
            </a:br>
            <a:r>
              <a:rPr lang="en-US" altLang="zh-TW" sz="1600" dirty="0">
                <a:solidFill>
                  <a:schemeClr val="bg1">
                    <a:lumMod val="65000"/>
                  </a:schemeClr>
                </a:solidFill>
                <a:latin typeface="Calibri" panose="020F0502020204030204" pitchFamily="34" charset="0"/>
                <a:ea typeface="Heiti TC Medium" pitchFamily="2" charset="-128"/>
                <a:cs typeface="Calibri" panose="020F0502020204030204" pitchFamily="34" charset="0"/>
              </a:rPr>
              <a:t> Wed 2, 3, 4 (9:10-12:00) (B3F17)</a:t>
            </a:r>
          </a:p>
        </p:txBody>
      </p:sp>
      <p:sp>
        <p:nvSpPr>
          <p:cNvPr id="16" name="TextBox 15">
            <a:extLst>
              <a:ext uri="{FF2B5EF4-FFF2-40B4-BE49-F238E27FC236}">
                <a16:creationId xmlns:a16="http://schemas.microsoft.com/office/drawing/2014/main" id="{D56B0928-98E1-A94A-9E81-B0F0F78D4E86}"/>
              </a:ext>
            </a:extLst>
          </p:cNvPr>
          <p:cNvSpPr txBox="1"/>
          <p:nvPr/>
        </p:nvSpPr>
        <p:spPr>
          <a:xfrm>
            <a:off x="4540332" y="6616627"/>
            <a:ext cx="3111336" cy="276999"/>
          </a:xfrm>
          <a:prstGeom prst="rect">
            <a:avLst/>
          </a:prstGeom>
          <a:noFill/>
        </p:spPr>
        <p:txBody>
          <a:bodyPr wrap="square" rtlCol="0">
            <a:spAutoFit/>
          </a:bodyPr>
          <a:lstStyle/>
          <a:p>
            <a:pPr algn="ctr"/>
            <a:r>
              <a:rPr lang="en-US" altLang="zh-TW" sz="1200" dirty="0">
                <a:solidFill>
                  <a:schemeClr val="bg1">
                    <a:lumMod val="65000"/>
                  </a:schemeClr>
                </a:solidFill>
                <a:latin typeface="Calibri" panose="020F0502020204030204" pitchFamily="34" charset="0"/>
                <a:ea typeface="Heiti TC Medium" pitchFamily="2" charset="-128"/>
                <a:cs typeface="Calibri" panose="020F0502020204030204" pitchFamily="34" charset="0"/>
              </a:rPr>
              <a:t>2024-05-08</a:t>
            </a:r>
          </a:p>
        </p:txBody>
      </p:sp>
      <p:pic>
        <p:nvPicPr>
          <p:cNvPr id="18" name="Picture 17">
            <a:extLst>
              <a:ext uri="{FF2B5EF4-FFF2-40B4-BE49-F238E27FC236}">
                <a16:creationId xmlns:a16="http://schemas.microsoft.com/office/drawing/2014/main" id="{78C2FCF3-02C7-BB40-9AAE-C09343A9041F}"/>
              </a:ext>
            </a:extLst>
          </p:cNvPr>
          <p:cNvPicPr>
            <a:picLocks noChangeAspect="1"/>
          </p:cNvPicPr>
          <p:nvPr/>
        </p:nvPicPr>
        <p:blipFill>
          <a:blip r:embed="rId15"/>
          <a:stretch>
            <a:fillRect/>
          </a:stretch>
        </p:blipFill>
        <p:spPr>
          <a:xfrm>
            <a:off x="10523004" y="3389801"/>
            <a:ext cx="1453236" cy="1453236"/>
          </a:xfrm>
          <a:prstGeom prst="rect">
            <a:avLst/>
          </a:prstGeom>
        </p:spPr>
      </p:pic>
      <p:sp>
        <p:nvSpPr>
          <p:cNvPr id="20" name="TextBox 19">
            <a:extLst>
              <a:ext uri="{FF2B5EF4-FFF2-40B4-BE49-F238E27FC236}">
                <a16:creationId xmlns:a16="http://schemas.microsoft.com/office/drawing/2014/main" id="{EDC6737D-F09F-CE4D-8A99-08E768DBEFD6}"/>
              </a:ext>
            </a:extLst>
          </p:cNvPr>
          <p:cNvSpPr txBox="1"/>
          <p:nvPr/>
        </p:nvSpPr>
        <p:spPr>
          <a:xfrm>
            <a:off x="10473181" y="4799713"/>
            <a:ext cx="1552881" cy="400110"/>
          </a:xfrm>
          <a:prstGeom prst="rect">
            <a:avLst/>
          </a:prstGeom>
          <a:noFill/>
        </p:spPr>
        <p:txBody>
          <a:bodyPr wrap="square">
            <a:spAutoFit/>
          </a:bodyPr>
          <a:lstStyle/>
          <a:p>
            <a:pPr algn="ctr"/>
            <a:r>
              <a:rPr lang="en-US" sz="1000" dirty="0">
                <a:solidFill>
                  <a:schemeClr val="accent1"/>
                </a:solidFill>
                <a:hlinkClick r:id="rId16">
                  <a:extLst>
                    <a:ext uri="{A12FA001-AC4F-418D-AE19-62706E023703}">
                      <ahyp:hlinkClr xmlns:ahyp="http://schemas.microsoft.com/office/drawing/2018/hyperlinkcolor" val="tx"/>
                    </a:ext>
                  </a:extLst>
                </a:hlinkClick>
              </a:rPr>
              <a:t>https://meet.google.com/ish-gzmy-pmo</a:t>
            </a:r>
            <a:endParaRPr lang="en-US" sz="1000" dirty="0"/>
          </a:p>
        </p:txBody>
      </p:sp>
    </p:spTree>
    <p:extLst>
      <p:ext uri="{BB962C8B-B14F-4D97-AF65-F5344CB8AC3E}">
        <p14:creationId xmlns:p14="http://schemas.microsoft.com/office/powerpoint/2010/main" val="153425159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F2940D-C259-8D4C-B1EA-4CEB2ABAF0FD}"/>
              </a:ext>
            </a:extLst>
          </p:cNvPr>
          <p:cNvSpPr>
            <a:spLocks noGrp="1"/>
          </p:cNvSpPr>
          <p:nvPr>
            <p:ph type="title"/>
          </p:nvPr>
        </p:nvSpPr>
        <p:spPr>
          <a:xfrm>
            <a:off x="2013450" y="260648"/>
            <a:ext cx="8229600" cy="792088"/>
          </a:xfrm>
        </p:spPr>
        <p:txBody>
          <a:bodyPr>
            <a:normAutofit fontScale="90000"/>
          </a:bodyPr>
          <a:lstStyle/>
          <a:p>
            <a:r>
              <a:rPr lang="en-US" dirty="0">
                <a:solidFill>
                  <a:srgbClr val="C00000"/>
                </a:solidFill>
              </a:rPr>
              <a:t>Product</a:t>
            </a:r>
            <a:r>
              <a:rPr lang="en-US" dirty="0">
                <a:solidFill>
                  <a:schemeClr val="tx2"/>
                </a:solidFill>
              </a:rPr>
              <a:t> </a:t>
            </a:r>
            <a:r>
              <a:rPr lang="en-US" dirty="0">
                <a:solidFill>
                  <a:schemeClr val="accent1"/>
                </a:solidFill>
              </a:rPr>
              <a:t>software engineering</a:t>
            </a:r>
          </a:p>
        </p:txBody>
      </p:sp>
      <p:sp>
        <p:nvSpPr>
          <p:cNvPr id="4" name="Slide Number Placeholder 3">
            <a:extLst>
              <a:ext uri="{FF2B5EF4-FFF2-40B4-BE49-F238E27FC236}">
                <a16:creationId xmlns:a16="http://schemas.microsoft.com/office/drawing/2014/main" id="{A348F833-D1B4-084E-A918-4CD2DC9AB2BC}"/>
              </a:ext>
            </a:extLst>
          </p:cNvPr>
          <p:cNvSpPr>
            <a:spLocks noGrp="1"/>
          </p:cNvSpPr>
          <p:nvPr>
            <p:ph type="sldNum" sz="quarter" idx="12"/>
          </p:nvPr>
        </p:nvSpPr>
        <p:spPr/>
        <p:txBody>
          <a:bodyPr/>
          <a:lstStyle/>
          <a:p>
            <a:pPr>
              <a:defRPr/>
            </a:pPr>
            <a:fld id="{E78C9E75-97FD-45D9-8ED3-955348887BB1}" type="slidenum">
              <a:rPr lang="zh-TW" altLang="en-US" smtClean="0"/>
              <a:pPr>
                <a:defRPr/>
              </a:pPr>
              <a:t>10</a:t>
            </a:fld>
            <a:endParaRPr lang="zh-TW" altLang="en-US"/>
          </a:p>
        </p:txBody>
      </p:sp>
      <p:sp>
        <p:nvSpPr>
          <p:cNvPr id="5" name="Footer Placeholder 4">
            <a:extLst>
              <a:ext uri="{FF2B5EF4-FFF2-40B4-BE49-F238E27FC236}">
                <a16:creationId xmlns:a16="http://schemas.microsoft.com/office/drawing/2014/main" id="{AC0043E4-D1E5-D94A-BCB4-D613CC7A24C1}"/>
              </a:ext>
            </a:extLst>
          </p:cNvPr>
          <p:cNvSpPr>
            <a:spLocks noGrp="1"/>
          </p:cNvSpPr>
          <p:nvPr>
            <p:ph type="ftr" sz="quarter" idx="11"/>
          </p:nvPr>
        </p:nvSpPr>
        <p:spPr bwMode="auto">
          <a:xfrm>
            <a:off x="2135832" y="6597650"/>
            <a:ext cx="7848600" cy="260350"/>
          </a:xfrm>
          <a:ln>
            <a:miter lim="800000"/>
            <a:headEnd/>
            <a:tailEnd/>
          </a:ln>
        </p:spPr>
        <p:txBody>
          <a:bodyPr/>
          <a:lstStyle/>
          <a:p>
            <a:pPr>
              <a:defRPr/>
            </a:pPr>
            <a:r>
              <a:rPr lang="en-US" altLang="zh-TW" sz="1000" dirty="0"/>
              <a:t>Source: Ian Sommerville (2019), Engineering Software Products:  An Introduction to Modern Software Engineering, Pearson.</a:t>
            </a:r>
            <a:endParaRPr lang="es-ES" altLang="zh-TW" sz="1000" dirty="0"/>
          </a:p>
        </p:txBody>
      </p:sp>
      <p:sp>
        <p:nvSpPr>
          <p:cNvPr id="8" name="Oval 7">
            <a:extLst>
              <a:ext uri="{FF2B5EF4-FFF2-40B4-BE49-F238E27FC236}">
                <a16:creationId xmlns:a16="http://schemas.microsoft.com/office/drawing/2014/main" id="{02472AC1-5622-5044-9808-14F0C4975DF3}"/>
              </a:ext>
            </a:extLst>
          </p:cNvPr>
          <p:cNvSpPr/>
          <p:nvPr/>
        </p:nvSpPr>
        <p:spPr>
          <a:xfrm>
            <a:off x="4871864" y="1736204"/>
            <a:ext cx="2808312" cy="1296144"/>
          </a:xfrm>
          <a:prstGeom prst="ellipse">
            <a:avLst/>
          </a:prstGeom>
          <a:solidFill>
            <a:schemeClr val="accent6">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2800" b="1" dirty="0">
                <a:solidFill>
                  <a:schemeClr val="tx1"/>
                </a:solidFill>
              </a:rPr>
              <a:t>Opportunity</a:t>
            </a:r>
          </a:p>
        </p:txBody>
      </p:sp>
      <p:sp>
        <p:nvSpPr>
          <p:cNvPr id="9" name="Oval 8">
            <a:extLst>
              <a:ext uri="{FF2B5EF4-FFF2-40B4-BE49-F238E27FC236}">
                <a16:creationId xmlns:a16="http://schemas.microsoft.com/office/drawing/2014/main" id="{A7D76207-EC3E-5C4E-8E26-4503441C05FC}"/>
              </a:ext>
            </a:extLst>
          </p:cNvPr>
          <p:cNvSpPr/>
          <p:nvPr/>
        </p:nvSpPr>
        <p:spPr>
          <a:xfrm>
            <a:off x="7392144" y="4577160"/>
            <a:ext cx="2808312" cy="1296144"/>
          </a:xfrm>
          <a:prstGeom prst="ellipse">
            <a:avLst/>
          </a:prstGeom>
          <a:solidFill>
            <a:schemeClr val="accent5">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2800" b="1" dirty="0">
                <a:solidFill>
                  <a:schemeClr val="tx1"/>
                </a:solidFill>
              </a:rPr>
              <a:t>Software</a:t>
            </a:r>
          </a:p>
        </p:txBody>
      </p:sp>
      <p:sp>
        <p:nvSpPr>
          <p:cNvPr id="10" name="Oval 9">
            <a:extLst>
              <a:ext uri="{FF2B5EF4-FFF2-40B4-BE49-F238E27FC236}">
                <a16:creationId xmlns:a16="http://schemas.microsoft.com/office/drawing/2014/main" id="{4CD29FF6-00EF-2C43-BF23-36251C892A03}"/>
              </a:ext>
            </a:extLst>
          </p:cNvPr>
          <p:cNvSpPr/>
          <p:nvPr/>
        </p:nvSpPr>
        <p:spPr>
          <a:xfrm>
            <a:off x="2567608" y="4605017"/>
            <a:ext cx="2808312" cy="1296144"/>
          </a:xfrm>
          <a:prstGeom prst="ellipse">
            <a:avLst/>
          </a:prstGeom>
          <a:solidFill>
            <a:schemeClr val="accent4">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2800" b="1" dirty="0">
                <a:solidFill>
                  <a:schemeClr val="tx1"/>
                </a:solidFill>
              </a:rPr>
              <a:t>Product features</a:t>
            </a:r>
          </a:p>
        </p:txBody>
      </p:sp>
      <p:sp>
        <p:nvSpPr>
          <p:cNvPr id="12" name="TextBox 11">
            <a:extLst>
              <a:ext uri="{FF2B5EF4-FFF2-40B4-BE49-F238E27FC236}">
                <a16:creationId xmlns:a16="http://schemas.microsoft.com/office/drawing/2014/main" id="{4422BC15-F569-0E41-8FCB-F870D3CAF143}"/>
              </a:ext>
            </a:extLst>
          </p:cNvPr>
          <p:cNvSpPr txBox="1"/>
          <p:nvPr/>
        </p:nvSpPr>
        <p:spPr>
          <a:xfrm>
            <a:off x="5231905" y="1196753"/>
            <a:ext cx="1652697" cy="461665"/>
          </a:xfrm>
          <a:prstGeom prst="rect">
            <a:avLst/>
          </a:prstGeom>
          <a:noFill/>
        </p:spPr>
        <p:txBody>
          <a:bodyPr wrap="none" rtlCol="0">
            <a:spAutoFit/>
          </a:bodyPr>
          <a:lstStyle/>
          <a:p>
            <a:r>
              <a:rPr lang="en-US" sz="2400" dirty="0">
                <a:solidFill>
                  <a:schemeClr val="accent1"/>
                </a:solidFill>
              </a:rPr>
              <a:t>DEVELOPER</a:t>
            </a:r>
          </a:p>
        </p:txBody>
      </p:sp>
      <p:sp>
        <p:nvSpPr>
          <p:cNvPr id="13" name="TextBox 12">
            <a:extLst>
              <a:ext uri="{FF2B5EF4-FFF2-40B4-BE49-F238E27FC236}">
                <a16:creationId xmlns:a16="http://schemas.microsoft.com/office/drawing/2014/main" id="{5A058A7E-1AAA-984F-948E-33991B5CBCAD}"/>
              </a:ext>
            </a:extLst>
          </p:cNvPr>
          <p:cNvSpPr txBox="1"/>
          <p:nvPr/>
        </p:nvSpPr>
        <p:spPr>
          <a:xfrm>
            <a:off x="2805274" y="5974868"/>
            <a:ext cx="1652697" cy="461665"/>
          </a:xfrm>
          <a:prstGeom prst="rect">
            <a:avLst/>
          </a:prstGeom>
          <a:noFill/>
        </p:spPr>
        <p:txBody>
          <a:bodyPr wrap="none" rtlCol="0">
            <a:spAutoFit/>
          </a:bodyPr>
          <a:lstStyle/>
          <a:p>
            <a:r>
              <a:rPr lang="en-US" sz="2400" dirty="0">
                <a:solidFill>
                  <a:schemeClr val="accent1"/>
                </a:solidFill>
              </a:rPr>
              <a:t>DEVELOPER</a:t>
            </a:r>
          </a:p>
        </p:txBody>
      </p:sp>
      <p:sp>
        <p:nvSpPr>
          <p:cNvPr id="14" name="TextBox 13">
            <a:extLst>
              <a:ext uri="{FF2B5EF4-FFF2-40B4-BE49-F238E27FC236}">
                <a16:creationId xmlns:a16="http://schemas.microsoft.com/office/drawing/2014/main" id="{02AE4414-B7C8-BE4B-B745-8195D9529253}"/>
              </a:ext>
            </a:extLst>
          </p:cNvPr>
          <p:cNvSpPr txBox="1"/>
          <p:nvPr/>
        </p:nvSpPr>
        <p:spPr>
          <a:xfrm>
            <a:off x="7845834" y="5932477"/>
            <a:ext cx="1652697" cy="461665"/>
          </a:xfrm>
          <a:prstGeom prst="rect">
            <a:avLst/>
          </a:prstGeom>
          <a:noFill/>
        </p:spPr>
        <p:txBody>
          <a:bodyPr wrap="none" rtlCol="0">
            <a:spAutoFit/>
          </a:bodyPr>
          <a:lstStyle/>
          <a:p>
            <a:r>
              <a:rPr lang="en-US" sz="2400" dirty="0">
                <a:solidFill>
                  <a:schemeClr val="accent1"/>
                </a:solidFill>
              </a:rPr>
              <a:t>DEVELOPER</a:t>
            </a:r>
          </a:p>
        </p:txBody>
      </p:sp>
      <p:sp>
        <p:nvSpPr>
          <p:cNvPr id="15" name="TextBox 14">
            <a:extLst>
              <a:ext uri="{FF2B5EF4-FFF2-40B4-BE49-F238E27FC236}">
                <a16:creationId xmlns:a16="http://schemas.microsoft.com/office/drawing/2014/main" id="{F4A579CF-B6AC-634C-A30C-BB83139AE88A}"/>
              </a:ext>
            </a:extLst>
          </p:cNvPr>
          <p:cNvSpPr txBox="1"/>
          <p:nvPr/>
        </p:nvSpPr>
        <p:spPr>
          <a:xfrm>
            <a:off x="3287689" y="3389580"/>
            <a:ext cx="1147237" cy="461665"/>
          </a:xfrm>
          <a:prstGeom prst="rect">
            <a:avLst/>
          </a:prstGeom>
          <a:noFill/>
        </p:spPr>
        <p:txBody>
          <a:bodyPr wrap="none" rtlCol="0">
            <a:spAutoFit/>
          </a:bodyPr>
          <a:lstStyle/>
          <a:p>
            <a:r>
              <a:rPr lang="en-US" sz="2400" dirty="0">
                <a:solidFill>
                  <a:schemeClr val="accent1"/>
                </a:solidFill>
              </a:rPr>
              <a:t>inspires</a:t>
            </a:r>
          </a:p>
        </p:txBody>
      </p:sp>
      <p:sp>
        <p:nvSpPr>
          <p:cNvPr id="16" name="TextBox 15">
            <a:extLst>
              <a:ext uri="{FF2B5EF4-FFF2-40B4-BE49-F238E27FC236}">
                <a16:creationId xmlns:a16="http://schemas.microsoft.com/office/drawing/2014/main" id="{3EF88423-15EF-9441-8745-C546088A3E39}"/>
              </a:ext>
            </a:extLst>
          </p:cNvPr>
          <p:cNvSpPr txBox="1"/>
          <p:nvPr/>
        </p:nvSpPr>
        <p:spPr>
          <a:xfrm>
            <a:off x="5223667" y="4556699"/>
            <a:ext cx="2254463" cy="461665"/>
          </a:xfrm>
          <a:prstGeom prst="rect">
            <a:avLst/>
          </a:prstGeom>
          <a:noFill/>
        </p:spPr>
        <p:txBody>
          <a:bodyPr wrap="none" rtlCol="0">
            <a:spAutoFit/>
          </a:bodyPr>
          <a:lstStyle/>
          <a:p>
            <a:r>
              <a:rPr lang="en-US" sz="2400" dirty="0">
                <a:solidFill>
                  <a:schemeClr val="accent1"/>
                </a:solidFill>
              </a:rPr>
              <a:t>implemented-by</a:t>
            </a:r>
          </a:p>
        </p:txBody>
      </p:sp>
      <p:sp>
        <p:nvSpPr>
          <p:cNvPr id="17" name="TextBox 16">
            <a:extLst>
              <a:ext uri="{FF2B5EF4-FFF2-40B4-BE49-F238E27FC236}">
                <a16:creationId xmlns:a16="http://schemas.microsoft.com/office/drawing/2014/main" id="{DA1B8A5A-3A21-EC46-A0BD-A74B23D825E2}"/>
              </a:ext>
            </a:extLst>
          </p:cNvPr>
          <p:cNvSpPr txBox="1"/>
          <p:nvPr/>
        </p:nvSpPr>
        <p:spPr>
          <a:xfrm>
            <a:off x="8247307" y="3389580"/>
            <a:ext cx="1119474" cy="461665"/>
          </a:xfrm>
          <a:prstGeom prst="rect">
            <a:avLst/>
          </a:prstGeom>
          <a:noFill/>
        </p:spPr>
        <p:txBody>
          <a:bodyPr wrap="none" rtlCol="0">
            <a:spAutoFit/>
          </a:bodyPr>
          <a:lstStyle/>
          <a:p>
            <a:r>
              <a:rPr lang="en-US" sz="2400" dirty="0">
                <a:solidFill>
                  <a:schemeClr val="accent1"/>
                </a:solidFill>
              </a:rPr>
              <a:t>realizes</a:t>
            </a:r>
          </a:p>
        </p:txBody>
      </p:sp>
      <p:cxnSp>
        <p:nvCxnSpPr>
          <p:cNvPr id="21" name="Straight Arrow Connector 20">
            <a:extLst>
              <a:ext uri="{FF2B5EF4-FFF2-40B4-BE49-F238E27FC236}">
                <a16:creationId xmlns:a16="http://schemas.microsoft.com/office/drawing/2014/main" id="{DCA90CE1-8CB5-5941-9DCD-63539040AEF2}"/>
              </a:ext>
            </a:extLst>
          </p:cNvPr>
          <p:cNvCxnSpPr>
            <a:cxnSpLocks/>
            <a:stCxn id="8" idx="3"/>
            <a:endCxn id="10" idx="0"/>
          </p:cNvCxnSpPr>
          <p:nvPr/>
        </p:nvCxnSpPr>
        <p:spPr>
          <a:xfrm flipH="1">
            <a:off x="3971764" y="2842533"/>
            <a:ext cx="1311368" cy="1762485"/>
          </a:xfrm>
          <a:prstGeom prst="straightConnector1">
            <a:avLst/>
          </a:prstGeom>
          <a:ln w="101600">
            <a:solidFill>
              <a:schemeClr val="bg1">
                <a:lumMod val="65000"/>
              </a:schemeClr>
            </a:solidFill>
            <a:tailEnd type="stealth" w="med" len="med"/>
          </a:ln>
        </p:spPr>
        <p:style>
          <a:lnRef idx="1">
            <a:schemeClr val="accent1"/>
          </a:lnRef>
          <a:fillRef idx="0">
            <a:schemeClr val="accent1"/>
          </a:fillRef>
          <a:effectRef idx="0">
            <a:schemeClr val="accent1"/>
          </a:effectRef>
          <a:fontRef idx="minor">
            <a:schemeClr val="tx1"/>
          </a:fontRef>
        </p:style>
      </p:cxnSp>
      <p:cxnSp>
        <p:nvCxnSpPr>
          <p:cNvPr id="24" name="Straight Arrow Connector 23">
            <a:extLst>
              <a:ext uri="{FF2B5EF4-FFF2-40B4-BE49-F238E27FC236}">
                <a16:creationId xmlns:a16="http://schemas.microsoft.com/office/drawing/2014/main" id="{ABE37E0E-96A9-4C48-9E01-AE313509497C}"/>
              </a:ext>
            </a:extLst>
          </p:cNvPr>
          <p:cNvCxnSpPr>
            <a:cxnSpLocks/>
            <a:stCxn id="10" idx="6"/>
            <a:endCxn id="9" idx="2"/>
          </p:cNvCxnSpPr>
          <p:nvPr/>
        </p:nvCxnSpPr>
        <p:spPr>
          <a:xfrm flipV="1">
            <a:off x="5375920" y="5225233"/>
            <a:ext cx="2016224" cy="27857"/>
          </a:xfrm>
          <a:prstGeom prst="straightConnector1">
            <a:avLst/>
          </a:prstGeom>
          <a:ln w="101600">
            <a:solidFill>
              <a:schemeClr val="bg1">
                <a:lumMod val="65000"/>
              </a:schemeClr>
            </a:solidFill>
            <a:tailEnd type="stealth" w="med" len="med"/>
          </a:ln>
        </p:spPr>
        <p:style>
          <a:lnRef idx="1">
            <a:schemeClr val="accent1"/>
          </a:lnRef>
          <a:fillRef idx="0">
            <a:schemeClr val="accent1"/>
          </a:fillRef>
          <a:effectRef idx="0">
            <a:schemeClr val="accent1"/>
          </a:effectRef>
          <a:fontRef idx="minor">
            <a:schemeClr val="tx1"/>
          </a:fontRef>
        </p:style>
      </p:cxnSp>
      <p:cxnSp>
        <p:nvCxnSpPr>
          <p:cNvPr id="28" name="Straight Arrow Connector 27">
            <a:extLst>
              <a:ext uri="{FF2B5EF4-FFF2-40B4-BE49-F238E27FC236}">
                <a16:creationId xmlns:a16="http://schemas.microsoft.com/office/drawing/2014/main" id="{BFA67944-96C3-8C48-8F4D-1CD760919879}"/>
              </a:ext>
            </a:extLst>
          </p:cNvPr>
          <p:cNvCxnSpPr>
            <a:cxnSpLocks/>
            <a:stCxn id="9" idx="0"/>
          </p:cNvCxnSpPr>
          <p:nvPr/>
        </p:nvCxnSpPr>
        <p:spPr>
          <a:xfrm flipH="1" flipV="1">
            <a:off x="7256826" y="2842534"/>
            <a:ext cx="1539474" cy="1734626"/>
          </a:xfrm>
          <a:prstGeom prst="straightConnector1">
            <a:avLst/>
          </a:prstGeom>
          <a:ln w="101600">
            <a:solidFill>
              <a:schemeClr val="bg1">
                <a:lumMod val="65000"/>
              </a:schemeClr>
            </a:solidFill>
            <a:tailEnd type="stealth" w="med" len="med"/>
          </a:ln>
        </p:spPr>
        <p:style>
          <a:lnRef idx="1">
            <a:schemeClr val="accent1"/>
          </a:lnRef>
          <a:fillRef idx="0">
            <a:schemeClr val="accent1"/>
          </a:fillRef>
          <a:effectRef idx="0">
            <a:schemeClr val="accent1"/>
          </a:effectRef>
          <a:fontRef idx="minor">
            <a:schemeClr val="tx1"/>
          </a:fontRef>
        </p:style>
      </p:cxnSp>
      <p:grpSp>
        <p:nvGrpSpPr>
          <p:cNvPr id="39" name="Group 38">
            <a:extLst>
              <a:ext uri="{FF2B5EF4-FFF2-40B4-BE49-F238E27FC236}">
                <a16:creationId xmlns:a16="http://schemas.microsoft.com/office/drawing/2014/main" id="{A8B48951-791E-AA44-A04E-097AE7B3BE58}"/>
              </a:ext>
            </a:extLst>
          </p:cNvPr>
          <p:cNvGrpSpPr/>
          <p:nvPr/>
        </p:nvGrpSpPr>
        <p:grpSpPr>
          <a:xfrm>
            <a:off x="4130818" y="1947858"/>
            <a:ext cx="586408" cy="769441"/>
            <a:chOff x="383232" y="4797290"/>
            <a:chExt cx="586408" cy="769441"/>
          </a:xfrm>
        </p:grpSpPr>
        <p:sp>
          <p:nvSpPr>
            <p:cNvPr id="40" name="文字方塊 14">
              <a:extLst>
                <a:ext uri="{FF2B5EF4-FFF2-40B4-BE49-F238E27FC236}">
                  <a16:creationId xmlns:a16="http://schemas.microsoft.com/office/drawing/2014/main" id="{0130F48C-E365-C44E-8449-CA365E3EF1ED}"/>
                </a:ext>
              </a:extLst>
            </p:cNvPr>
            <p:cNvSpPr txBox="1"/>
            <p:nvPr/>
          </p:nvSpPr>
          <p:spPr>
            <a:xfrm>
              <a:off x="427009" y="4797290"/>
              <a:ext cx="470000" cy="769441"/>
            </a:xfrm>
            <a:prstGeom prst="rect">
              <a:avLst/>
            </a:prstGeom>
            <a:noFill/>
          </p:spPr>
          <p:txBody>
            <a:bodyPr wrap="none" rtlCol="0">
              <a:spAutoFit/>
            </a:bodyPr>
            <a:lstStyle/>
            <a:p>
              <a:r>
                <a:rPr lang="en-US" altLang="zh-TW" sz="4400" b="1" dirty="0">
                  <a:solidFill>
                    <a:srgbClr val="FF0000"/>
                  </a:solidFill>
                </a:rPr>
                <a:t>1</a:t>
              </a:r>
              <a:endParaRPr lang="zh-TW" altLang="en-US" sz="4400" b="1" dirty="0">
                <a:solidFill>
                  <a:srgbClr val="FF0000"/>
                </a:solidFill>
              </a:endParaRPr>
            </a:p>
          </p:txBody>
        </p:sp>
        <p:sp>
          <p:nvSpPr>
            <p:cNvPr id="41" name="Oval 40">
              <a:extLst>
                <a:ext uri="{FF2B5EF4-FFF2-40B4-BE49-F238E27FC236}">
                  <a16:creationId xmlns:a16="http://schemas.microsoft.com/office/drawing/2014/main" id="{C6E94A96-BCC7-0143-B15F-A7326F670552}"/>
                </a:ext>
              </a:extLst>
            </p:cNvPr>
            <p:cNvSpPr/>
            <p:nvPr/>
          </p:nvSpPr>
          <p:spPr>
            <a:xfrm>
              <a:off x="383232" y="4889093"/>
              <a:ext cx="586408" cy="585834"/>
            </a:xfrm>
            <a:prstGeom prst="ellipse">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117524532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F2940D-C259-8D4C-B1EA-4CEB2ABAF0FD}"/>
              </a:ext>
            </a:extLst>
          </p:cNvPr>
          <p:cNvSpPr>
            <a:spLocks noGrp="1"/>
          </p:cNvSpPr>
          <p:nvPr>
            <p:ph type="title"/>
          </p:nvPr>
        </p:nvSpPr>
        <p:spPr>
          <a:xfrm>
            <a:off x="2013450" y="260648"/>
            <a:ext cx="8229600" cy="792088"/>
          </a:xfrm>
        </p:spPr>
        <p:txBody>
          <a:bodyPr>
            <a:normAutofit fontScale="90000"/>
          </a:bodyPr>
          <a:lstStyle/>
          <a:p>
            <a:r>
              <a:rPr lang="en-US" dirty="0">
                <a:solidFill>
                  <a:schemeClr val="accent1"/>
                </a:solidFill>
              </a:rPr>
              <a:t>Software execution models</a:t>
            </a:r>
          </a:p>
        </p:txBody>
      </p:sp>
      <p:sp>
        <p:nvSpPr>
          <p:cNvPr id="5" name="Footer Placeholder 4">
            <a:extLst>
              <a:ext uri="{FF2B5EF4-FFF2-40B4-BE49-F238E27FC236}">
                <a16:creationId xmlns:a16="http://schemas.microsoft.com/office/drawing/2014/main" id="{AC0043E4-D1E5-D94A-BCB4-D613CC7A24C1}"/>
              </a:ext>
            </a:extLst>
          </p:cNvPr>
          <p:cNvSpPr>
            <a:spLocks noGrp="1"/>
          </p:cNvSpPr>
          <p:nvPr>
            <p:ph type="ftr" sz="quarter" idx="11"/>
          </p:nvPr>
        </p:nvSpPr>
        <p:spPr bwMode="auto">
          <a:xfrm>
            <a:off x="2135832" y="6597650"/>
            <a:ext cx="7848600" cy="260350"/>
          </a:xfrm>
          <a:ln>
            <a:miter lim="800000"/>
            <a:headEnd/>
            <a:tailEnd/>
          </a:ln>
        </p:spPr>
        <p:txBody>
          <a:bodyPr/>
          <a:lstStyle/>
          <a:p>
            <a:pPr>
              <a:defRPr/>
            </a:pPr>
            <a:r>
              <a:rPr lang="en-US" altLang="zh-TW" sz="1000" dirty="0"/>
              <a:t>Source: Ian Sommerville (2019), Engineering Software Products:  An Introduction to Modern Software Engineering, Pearson.</a:t>
            </a:r>
            <a:endParaRPr lang="es-ES" altLang="zh-TW" sz="1000" dirty="0"/>
          </a:p>
        </p:txBody>
      </p:sp>
      <p:cxnSp>
        <p:nvCxnSpPr>
          <p:cNvPr id="28" name="Straight Arrow Connector 27">
            <a:extLst>
              <a:ext uri="{FF2B5EF4-FFF2-40B4-BE49-F238E27FC236}">
                <a16:creationId xmlns:a16="http://schemas.microsoft.com/office/drawing/2014/main" id="{BFA67944-96C3-8C48-8F4D-1CD760919879}"/>
              </a:ext>
            </a:extLst>
          </p:cNvPr>
          <p:cNvCxnSpPr>
            <a:cxnSpLocks/>
            <a:stCxn id="27" idx="0"/>
            <a:endCxn id="22" idx="2"/>
          </p:cNvCxnSpPr>
          <p:nvPr/>
        </p:nvCxnSpPr>
        <p:spPr>
          <a:xfrm flipV="1">
            <a:off x="3215680" y="3741938"/>
            <a:ext cx="0" cy="911198"/>
          </a:xfrm>
          <a:prstGeom prst="straightConnector1">
            <a:avLst/>
          </a:prstGeom>
          <a:ln w="101600">
            <a:solidFill>
              <a:schemeClr val="bg1">
                <a:lumMod val="65000"/>
              </a:schemeClr>
            </a:solidFill>
            <a:tailEnd type="stealth" w="med" len="med"/>
          </a:ln>
        </p:spPr>
        <p:style>
          <a:lnRef idx="1">
            <a:schemeClr val="accent1"/>
          </a:lnRef>
          <a:fillRef idx="0">
            <a:schemeClr val="accent1"/>
          </a:fillRef>
          <a:effectRef idx="0">
            <a:schemeClr val="accent1"/>
          </a:effectRef>
          <a:fontRef idx="minor">
            <a:schemeClr val="tx1"/>
          </a:fontRef>
        </p:style>
      </p:cxnSp>
      <p:sp>
        <p:nvSpPr>
          <p:cNvPr id="22" name="Rounded Rectangle 21">
            <a:extLst>
              <a:ext uri="{FF2B5EF4-FFF2-40B4-BE49-F238E27FC236}">
                <a16:creationId xmlns:a16="http://schemas.microsoft.com/office/drawing/2014/main" id="{96B7BEBA-5FA2-274A-9D33-90033C6A80CE}"/>
              </a:ext>
            </a:extLst>
          </p:cNvPr>
          <p:cNvSpPr>
            <a:spLocks noChangeArrowheads="1"/>
          </p:cNvSpPr>
          <p:nvPr/>
        </p:nvSpPr>
        <p:spPr bwMode="auto">
          <a:xfrm>
            <a:off x="2090566" y="2492896"/>
            <a:ext cx="2250228" cy="1249042"/>
          </a:xfrm>
          <a:prstGeom prst="roundRect">
            <a:avLst>
              <a:gd name="adj" fmla="val 23989"/>
            </a:avLst>
          </a:prstGeom>
          <a:solidFill>
            <a:schemeClr val="accent6">
              <a:lumMod val="40000"/>
              <a:lumOff val="60000"/>
            </a:schemeClr>
          </a:solidFill>
          <a:ln w="19050">
            <a:solidFill>
              <a:schemeClr val="tx2"/>
            </a:solidFill>
            <a:round/>
            <a:headEnd/>
            <a:tailEnd/>
          </a:ln>
          <a:effectLst>
            <a:outerShdw blurRad="40000" dist="23000" dir="5400000" rotWithShape="0">
              <a:srgbClr val="808080">
                <a:alpha val="34999"/>
              </a:srgbClr>
            </a:outerShdw>
          </a:effectLst>
        </p:spPr>
        <p:txBody>
          <a:bodyPr lIns="0" tIns="0" rIns="0" bIns="0" anchor="ctr"/>
          <a:lstStyle/>
          <a:p>
            <a:pPr algn="ctr">
              <a:defRPr/>
            </a:pPr>
            <a:r>
              <a:rPr lang="en-US" sz="1700" dirty="0"/>
              <a:t>User interface </a:t>
            </a:r>
          </a:p>
          <a:p>
            <a:pPr algn="ctr">
              <a:defRPr/>
            </a:pPr>
            <a:r>
              <a:rPr lang="en-US" sz="1700" dirty="0"/>
              <a:t>Product functionality</a:t>
            </a:r>
          </a:p>
          <a:p>
            <a:pPr algn="ctr">
              <a:defRPr/>
            </a:pPr>
            <a:r>
              <a:rPr lang="en-US" sz="1700" dirty="0"/>
              <a:t>User data</a:t>
            </a:r>
          </a:p>
        </p:txBody>
      </p:sp>
      <p:sp>
        <p:nvSpPr>
          <p:cNvPr id="23" name="TextBox 22">
            <a:extLst>
              <a:ext uri="{FF2B5EF4-FFF2-40B4-BE49-F238E27FC236}">
                <a16:creationId xmlns:a16="http://schemas.microsoft.com/office/drawing/2014/main" id="{95B624DE-0DC6-9A41-830F-8FAEFCEFE2B3}"/>
              </a:ext>
            </a:extLst>
          </p:cNvPr>
          <p:cNvSpPr txBox="1"/>
          <p:nvPr/>
        </p:nvSpPr>
        <p:spPr>
          <a:xfrm>
            <a:off x="1910546" y="1689397"/>
            <a:ext cx="2610268" cy="400110"/>
          </a:xfrm>
          <a:prstGeom prst="rect">
            <a:avLst/>
          </a:prstGeom>
          <a:noFill/>
        </p:spPr>
        <p:txBody>
          <a:bodyPr wrap="square" rtlCol="0">
            <a:spAutoFit/>
          </a:bodyPr>
          <a:lstStyle/>
          <a:p>
            <a:pPr algn="ctr"/>
            <a:r>
              <a:rPr lang="en-US" sz="2000" b="1" dirty="0">
                <a:solidFill>
                  <a:schemeClr val="tx2"/>
                </a:solidFill>
              </a:rPr>
              <a:t>Stand-alone execution</a:t>
            </a:r>
          </a:p>
        </p:txBody>
      </p:sp>
      <p:sp>
        <p:nvSpPr>
          <p:cNvPr id="25" name="TextBox 24">
            <a:extLst>
              <a:ext uri="{FF2B5EF4-FFF2-40B4-BE49-F238E27FC236}">
                <a16:creationId xmlns:a16="http://schemas.microsoft.com/office/drawing/2014/main" id="{2B16FF25-D41B-FA4C-88FF-14E9F79668A9}"/>
              </a:ext>
            </a:extLst>
          </p:cNvPr>
          <p:cNvSpPr txBox="1"/>
          <p:nvPr/>
        </p:nvSpPr>
        <p:spPr>
          <a:xfrm>
            <a:off x="4792997" y="1689397"/>
            <a:ext cx="2610268" cy="400110"/>
          </a:xfrm>
          <a:prstGeom prst="rect">
            <a:avLst/>
          </a:prstGeom>
          <a:noFill/>
        </p:spPr>
        <p:txBody>
          <a:bodyPr wrap="square" rtlCol="0">
            <a:spAutoFit/>
          </a:bodyPr>
          <a:lstStyle/>
          <a:p>
            <a:pPr algn="ctr"/>
            <a:r>
              <a:rPr lang="en-US" sz="2000" b="1" dirty="0">
                <a:solidFill>
                  <a:schemeClr val="tx2"/>
                </a:solidFill>
              </a:rPr>
              <a:t>Hybrid execution</a:t>
            </a:r>
          </a:p>
        </p:txBody>
      </p:sp>
      <p:sp>
        <p:nvSpPr>
          <p:cNvPr id="27" name="Rounded Rectangle 26">
            <a:extLst>
              <a:ext uri="{FF2B5EF4-FFF2-40B4-BE49-F238E27FC236}">
                <a16:creationId xmlns:a16="http://schemas.microsoft.com/office/drawing/2014/main" id="{3E8A027A-9A9D-144C-BDEB-776149CD077E}"/>
              </a:ext>
            </a:extLst>
          </p:cNvPr>
          <p:cNvSpPr>
            <a:spLocks noChangeArrowheads="1"/>
          </p:cNvSpPr>
          <p:nvPr/>
        </p:nvSpPr>
        <p:spPr bwMode="auto">
          <a:xfrm>
            <a:off x="2090566" y="4653136"/>
            <a:ext cx="2250228" cy="1249042"/>
          </a:xfrm>
          <a:prstGeom prst="roundRect">
            <a:avLst>
              <a:gd name="adj" fmla="val 23989"/>
            </a:avLst>
          </a:prstGeom>
          <a:solidFill>
            <a:schemeClr val="accent6">
              <a:lumMod val="40000"/>
              <a:lumOff val="60000"/>
            </a:schemeClr>
          </a:solidFill>
          <a:ln w="19050">
            <a:solidFill>
              <a:schemeClr val="tx2"/>
            </a:solidFill>
            <a:round/>
            <a:headEnd/>
            <a:tailEnd/>
          </a:ln>
          <a:effectLst>
            <a:outerShdw blurRad="40000" dist="23000" dir="5400000" rotWithShape="0">
              <a:srgbClr val="808080">
                <a:alpha val="34999"/>
              </a:srgbClr>
            </a:outerShdw>
          </a:effectLst>
        </p:spPr>
        <p:txBody>
          <a:bodyPr lIns="0" tIns="0" rIns="0" bIns="0" anchor="ctr"/>
          <a:lstStyle/>
          <a:p>
            <a:pPr algn="ctr">
              <a:defRPr/>
            </a:pPr>
            <a:r>
              <a:rPr lang="en-US" sz="1700" dirty="0"/>
              <a:t>Product updates</a:t>
            </a:r>
          </a:p>
        </p:txBody>
      </p:sp>
      <p:sp>
        <p:nvSpPr>
          <p:cNvPr id="32" name="TextBox 31">
            <a:extLst>
              <a:ext uri="{FF2B5EF4-FFF2-40B4-BE49-F238E27FC236}">
                <a16:creationId xmlns:a16="http://schemas.microsoft.com/office/drawing/2014/main" id="{8C2ABC9C-040D-A647-A1B7-282891201F44}"/>
              </a:ext>
            </a:extLst>
          </p:cNvPr>
          <p:cNvSpPr txBox="1"/>
          <p:nvPr/>
        </p:nvSpPr>
        <p:spPr>
          <a:xfrm>
            <a:off x="1910546" y="2115348"/>
            <a:ext cx="2610268" cy="353943"/>
          </a:xfrm>
          <a:prstGeom prst="rect">
            <a:avLst/>
          </a:prstGeom>
          <a:noFill/>
        </p:spPr>
        <p:txBody>
          <a:bodyPr wrap="square" rtlCol="0">
            <a:spAutoFit/>
          </a:bodyPr>
          <a:lstStyle/>
          <a:p>
            <a:pPr algn="ctr"/>
            <a:r>
              <a:rPr lang="en-US" sz="1700" dirty="0">
                <a:solidFill>
                  <a:schemeClr val="tx2"/>
                </a:solidFill>
              </a:rPr>
              <a:t>User’s computer</a:t>
            </a:r>
          </a:p>
        </p:txBody>
      </p:sp>
      <p:sp>
        <p:nvSpPr>
          <p:cNvPr id="33" name="TextBox 32">
            <a:extLst>
              <a:ext uri="{FF2B5EF4-FFF2-40B4-BE49-F238E27FC236}">
                <a16:creationId xmlns:a16="http://schemas.microsoft.com/office/drawing/2014/main" id="{1998508C-ACBB-F24A-8FE3-ED48166B1B6F}"/>
              </a:ext>
            </a:extLst>
          </p:cNvPr>
          <p:cNvSpPr txBox="1"/>
          <p:nvPr/>
        </p:nvSpPr>
        <p:spPr>
          <a:xfrm>
            <a:off x="1910546" y="6021289"/>
            <a:ext cx="2610268" cy="353943"/>
          </a:xfrm>
          <a:prstGeom prst="rect">
            <a:avLst/>
          </a:prstGeom>
          <a:noFill/>
        </p:spPr>
        <p:txBody>
          <a:bodyPr wrap="square" rtlCol="0">
            <a:spAutoFit/>
          </a:bodyPr>
          <a:lstStyle/>
          <a:p>
            <a:pPr algn="ctr"/>
            <a:r>
              <a:rPr lang="en-US" sz="1700" dirty="0">
                <a:solidFill>
                  <a:schemeClr val="tx2"/>
                </a:solidFill>
              </a:rPr>
              <a:t>Vendor’s servers</a:t>
            </a:r>
          </a:p>
        </p:txBody>
      </p:sp>
      <p:cxnSp>
        <p:nvCxnSpPr>
          <p:cNvPr id="34" name="Straight Arrow Connector 33">
            <a:extLst>
              <a:ext uri="{FF2B5EF4-FFF2-40B4-BE49-F238E27FC236}">
                <a16:creationId xmlns:a16="http://schemas.microsoft.com/office/drawing/2014/main" id="{E4A3F47E-3AF0-E043-B857-DD59F9954BD6}"/>
              </a:ext>
            </a:extLst>
          </p:cNvPr>
          <p:cNvCxnSpPr>
            <a:cxnSpLocks/>
          </p:cNvCxnSpPr>
          <p:nvPr/>
        </p:nvCxnSpPr>
        <p:spPr>
          <a:xfrm flipV="1">
            <a:off x="6098131" y="3748035"/>
            <a:ext cx="0" cy="911198"/>
          </a:xfrm>
          <a:prstGeom prst="straightConnector1">
            <a:avLst/>
          </a:prstGeom>
          <a:ln w="101600">
            <a:solidFill>
              <a:schemeClr val="bg1">
                <a:lumMod val="65000"/>
              </a:schemeClr>
            </a:solidFill>
            <a:headEnd type="stealth"/>
            <a:tailEnd type="stealth" w="med" len="med"/>
          </a:ln>
        </p:spPr>
        <p:style>
          <a:lnRef idx="1">
            <a:schemeClr val="accent1"/>
          </a:lnRef>
          <a:fillRef idx="0">
            <a:schemeClr val="accent1"/>
          </a:fillRef>
          <a:effectRef idx="0">
            <a:schemeClr val="accent1"/>
          </a:effectRef>
          <a:fontRef idx="minor">
            <a:schemeClr val="tx1"/>
          </a:fontRef>
        </p:style>
      </p:cxnSp>
      <p:sp>
        <p:nvSpPr>
          <p:cNvPr id="35" name="Rounded Rectangle 34">
            <a:extLst>
              <a:ext uri="{FF2B5EF4-FFF2-40B4-BE49-F238E27FC236}">
                <a16:creationId xmlns:a16="http://schemas.microsoft.com/office/drawing/2014/main" id="{3F8EEA15-4DAF-654B-91D2-55198A014FF8}"/>
              </a:ext>
            </a:extLst>
          </p:cNvPr>
          <p:cNvSpPr>
            <a:spLocks noChangeArrowheads="1"/>
          </p:cNvSpPr>
          <p:nvPr/>
        </p:nvSpPr>
        <p:spPr bwMode="auto">
          <a:xfrm>
            <a:off x="4973017" y="2498993"/>
            <a:ext cx="2250228" cy="1249042"/>
          </a:xfrm>
          <a:prstGeom prst="roundRect">
            <a:avLst>
              <a:gd name="adj" fmla="val 23989"/>
            </a:avLst>
          </a:prstGeom>
          <a:solidFill>
            <a:schemeClr val="accent5">
              <a:lumMod val="40000"/>
              <a:lumOff val="60000"/>
            </a:schemeClr>
          </a:solidFill>
          <a:ln w="19050">
            <a:solidFill>
              <a:schemeClr val="tx2"/>
            </a:solidFill>
            <a:round/>
            <a:headEnd/>
            <a:tailEnd/>
          </a:ln>
          <a:effectLst>
            <a:outerShdw blurRad="40000" dist="23000" dir="5400000" rotWithShape="0">
              <a:srgbClr val="808080">
                <a:alpha val="34999"/>
              </a:srgbClr>
            </a:outerShdw>
          </a:effectLst>
        </p:spPr>
        <p:txBody>
          <a:bodyPr lIns="0" tIns="0" rIns="0" bIns="0" anchor="ctr"/>
          <a:lstStyle/>
          <a:p>
            <a:pPr algn="ctr">
              <a:defRPr/>
            </a:pPr>
            <a:r>
              <a:rPr lang="en-US" sz="1700" dirty="0"/>
              <a:t>User interface </a:t>
            </a:r>
          </a:p>
          <a:p>
            <a:pPr algn="ctr">
              <a:defRPr/>
            </a:pPr>
            <a:r>
              <a:rPr lang="en-US" sz="1700" dirty="0"/>
              <a:t>Partial functionality</a:t>
            </a:r>
          </a:p>
          <a:p>
            <a:pPr algn="ctr">
              <a:defRPr/>
            </a:pPr>
            <a:r>
              <a:rPr lang="en-US" sz="1700" dirty="0"/>
              <a:t>User data</a:t>
            </a:r>
          </a:p>
        </p:txBody>
      </p:sp>
      <p:sp>
        <p:nvSpPr>
          <p:cNvPr id="36" name="Rounded Rectangle 35">
            <a:extLst>
              <a:ext uri="{FF2B5EF4-FFF2-40B4-BE49-F238E27FC236}">
                <a16:creationId xmlns:a16="http://schemas.microsoft.com/office/drawing/2014/main" id="{05664AD5-DF95-0C42-B2E7-21FF6B658394}"/>
              </a:ext>
            </a:extLst>
          </p:cNvPr>
          <p:cNvSpPr>
            <a:spLocks noChangeArrowheads="1"/>
          </p:cNvSpPr>
          <p:nvPr/>
        </p:nvSpPr>
        <p:spPr bwMode="auto">
          <a:xfrm>
            <a:off x="4973017" y="4659233"/>
            <a:ext cx="2250228" cy="1249042"/>
          </a:xfrm>
          <a:prstGeom prst="roundRect">
            <a:avLst>
              <a:gd name="adj" fmla="val 23989"/>
            </a:avLst>
          </a:prstGeom>
          <a:solidFill>
            <a:schemeClr val="accent5">
              <a:lumMod val="40000"/>
              <a:lumOff val="60000"/>
            </a:schemeClr>
          </a:solidFill>
          <a:ln w="19050">
            <a:solidFill>
              <a:schemeClr val="tx2"/>
            </a:solidFill>
            <a:round/>
            <a:headEnd/>
            <a:tailEnd/>
          </a:ln>
          <a:effectLst>
            <a:outerShdw blurRad="40000" dist="23000" dir="5400000" rotWithShape="0">
              <a:srgbClr val="808080">
                <a:alpha val="34999"/>
              </a:srgbClr>
            </a:outerShdw>
          </a:effectLst>
        </p:spPr>
        <p:txBody>
          <a:bodyPr lIns="0" tIns="0" rIns="0" bIns="0" anchor="ctr"/>
          <a:lstStyle/>
          <a:p>
            <a:pPr algn="ctr">
              <a:defRPr/>
            </a:pPr>
            <a:r>
              <a:rPr lang="en-US" sz="1700" dirty="0"/>
              <a:t>Additional functionality</a:t>
            </a:r>
          </a:p>
          <a:p>
            <a:pPr algn="ctr">
              <a:defRPr/>
            </a:pPr>
            <a:r>
              <a:rPr lang="en-US" sz="1700" dirty="0"/>
              <a:t>User data backups</a:t>
            </a:r>
          </a:p>
          <a:p>
            <a:pPr algn="ctr">
              <a:defRPr/>
            </a:pPr>
            <a:r>
              <a:rPr lang="en-US" sz="1700" dirty="0"/>
              <a:t>Product updates</a:t>
            </a:r>
          </a:p>
        </p:txBody>
      </p:sp>
      <p:sp>
        <p:nvSpPr>
          <p:cNvPr id="37" name="TextBox 36">
            <a:extLst>
              <a:ext uri="{FF2B5EF4-FFF2-40B4-BE49-F238E27FC236}">
                <a16:creationId xmlns:a16="http://schemas.microsoft.com/office/drawing/2014/main" id="{CA2AFEFC-9081-A943-B9E5-F3D49D77E0D7}"/>
              </a:ext>
            </a:extLst>
          </p:cNvPr>
          <p:cNvSpPr txBox="1"/>
          <p:nvPr/>
        </p:nvSpPr>
        <p:spPr>
          <a:xfrm>
            <a:off x="4792997" y="2121445"/>
            <a:ext cx="2610268" cy="353943"/>
          </a:xfrm>
          <a:prstGeom prst="rect">
            <a:avLst/>
          </a:prstGeom>
          <a:noFill/>
        </p:spPr>
        <p:txBody>
          <a:bodyPr wrap="square" rtlCol="0">
            <a:spAutoFit/>
          </a:bodyPr>
          <a:lstStyle/>
          <a:p>
            <a:pPr algn="ctr"/>
            <a:r>
              <a:rPr lang="en-US" sz="1700" dirty="0">
                <a:solidFill>
                  <a:schemeClr val="tx2"/>
                </a:solidFill>
              </a:rPr>
              <a:t>User’s computer</a:t>
            </a:r>
          </a:p>
        </p:txBody>
      </p:sp>
      <p:sp>
        <p:nvSpPr>
          <p:cNvPr id="38" name="TextBox 37">
            <a:extLst>
              <a:ext uri="{FF2B5EF4-FFF2-40B4-BE49-F238E27FC236}">
                <a16:creationId xmlns:a16="http://schemas.microsoft.com/office/drawing/2014/main" id="{09CA7BAC-80D7-E84B-9AAC-2C4EDDE6B4F5}"/>
              </a:ext>
            </a:extLst>
          </p:cNvPr>
          <p:cNvSpPr txBox="1"/>
          <p:nvPr/>
        </p:nvSpPr>
        <p:spPr>
          <a:xfrm>
            <a:off x="4792997" y="6027386"/>
            <a:ext cx="2610268" cy="353943"/>
          </a:xfrm>
          <a:prstGeom prst="rect">
            <a:avLst/>
          </a:prstGeom>
          <a:noFill/>
        </p:spPr>
        <p:txBody>
          <a:bodyPr wrap="square" rtlCol="0">
            <a:spAutoFit/>
          </a:bodyPr>
          <a:lstStyle/>
          <a:p>
            <a:pPr algn="ctr"/>
            <a:r>
              <a:rPr lang="en-US" sz="1700" dirty="0">
                <a:solidFill>
                  <a:schemeClr val="tx2"/>
                </a:solidFill>
              </a:rPr>
              <a:t>Vendor’s servers</a:t>
            </a:r>
          </a:p>
        </p:txBody>
      </p:sp>
      <p:sp>
        <p:nvSpPr>
          <p:cNvPr id="42" name="TextBox 41">
            <a:extLst>
              <a:ext uri="{FF2B5EF4-FFF2-40B4-BE49-F238E27FC236}">
                <a16:creationId xmlns:a16="http://schemas.microsoft.com/office/drawing/2014/main" id="{EA154760-DC1B-2747-9A97-1826A8714C05}"/>
              </a:ext>
            </a:extLst>
          </p:cNvPr>
          <p:cNvSpPr txBox="1"/>
          <p:nvPr/>
        </p:nvSpPr>
        <p:spPr>
          <a:xfrm>
            <a:off x="7608168" y="1706906"/>
            <a:ext cx="2610268" cy="400110"/>
          </a:xfrm>
          <a:prstGeom prst="rect">
            <a:avLst/>
          </a:prstGeom>
          <a:noFill/>
        </p:spPr>
        <p:txBody>
          <a:bodyPr wrap="square" rtlCol="0">
            <a:spAutoFit/>
          </a:bodyPr>
          <a:lstStyle/>
          <a:p>
            <a:pPr algn="ctr"/>
            <a:r>
              <a:rPr lang="en-US" sz="2000" b="1" dirty="0">
                <a:solidFill>
                  <a:srgbClr val="C00000"/>
                </a:solidFill>
              </a:rPr>
              <a:t>Software as a service</a:t>
            </a:r>
          </a:p>
        </p:txBody>
      </p:sp>
      <p:cxnSp>
        <p:nvCxnSpPr>
          <p:cNvPr id="43" name="Straight Arrow Connector 42">
            <a:extLst>
              <a:ext uri="{FF2B5EF4-FFF2-40B4-BE49-F238E27FC236}">
                <a16:creationId xmlns:a16="http://schemas.microsoft.com/office/drawing/2014/main" id="{FF74CDA3-82A9-424E-B2AC-645CEF704FEC}"/>
              </a:ext>
            </a:extLst>
          </p:cNvPr>
          <p:cNvCxnSpPr>
            <a:cxnSpLocks/>
            <a:stCxn id="45" idx="0"/>
          </p:cNvCxnSpPr>
          <p:nvPr/>
        </p:nvCxnSpPr>
        <p:spPr>
          <a:xfrm flipH="1" flipV="1">
            <a:off x="8893360" y="3765544"/>
            <a:ext cx="19942" cy="911198"/>
          </a:xfrm>
          <a:prstGeom prst="straightConnector1">
            <a:avLst/>
          </a:prstGeom>
          <a:ln w="101600">
            <a:solidFill>
              <a:schemeClr val="bg1">
                <a:lumMod val="65000"/>
              </a:schemeClr>
            </a:solidFill>
            <a:headEnd type="stealth"/>
            <a:tailEnd type="stealth" w="med" len="med"/>
          </a:ln>
        </p:spPr>
        <p:style>
          <a:lnRef idx="1">
            <a:schemeClr val="accent1"/>
          </a:lnRef>
          <a:fillRef idx="0">
            <a:schemeClr val="accent1"/>
          </a:fillRef>
          <a:effectRef idx="0">
            <a:schemeClr val="accent1"/>
          </a:effectRef>
          <a:fontRef idx="minor">
            <a:schemeClr val="tx1"/>
          </a:fontRef>
        </p:style>
      </p:cxnSp>
      <p:sp>
        <p:nvSpPr>
          <p:cNvPr id="44" name="Rounded Rectangle 43">
            <a:extLst>
              <a:ext uri="{FF2B5EF4-FFF2-40B4-BE49-F238E27FC236}">
                <a16:creationId xmlns:a16="http://schemas.microsoft.com/office/drawing/2014/main" id="{AA8F57A4-0AC4-EF4B-8CFC-E62C647B9074}"/>
              </a:ext>
            </a:extLst>
          </p:cNvPr>
          <p:cNvSpPr>
            <a:spLocks noChangeArrowheads="1"/>
          </p:cNvSpPr>
          <p:nvPr/>
        </p:nvSpPr>
        <p:spPr bwMode="auto">
          <a:xfrm>
            <a:off x="7788188" y="2516502"/>
            <a:ext cx="2250228" cy="1249042"/>
          </a:xfrm>
          <a:prstGeom prst="roundRect">
            <a:avLst>
              <a:gd name="adj" fmla="val 23989"/>
            </a:avLst>
          </a:prstGeom>
          <a:solidFill>
            <a:srgbClr val="FFC000"/>
          </a:solidFill>
          <a:ln w="19050">
            <a:solidFill>
              <a:schemeClr val="tx2"/>
            </a:solidFill>
            <a:round/>
            <a:headEnd/>
            <a:tailEnd/>
          </a:ln>
          <a:effectLst>
            <a:outerShdw blurRad="40000" dist="23000" dir="5400000" rotWithShape="0">
              <a:srgbClr val="808080">
                <a:alpha val="34999"/>
              </a:srgbClr>
            </a:outerShdw>
          </a:effectLst>
        </p:spPr>
        <p:txBody>
          <a:bodyPr lIns="0" tIns="0" rIns="0" bIns="0" anchor="ctr"/>
          <a:lstStyle/>
          <a:p>
            <a:pPr algn="ctr">
              <a:defRPr/>
            </a:pPr>
            <a:r>
              <a:rPr lang="en-US" sz="1700" dirty="0"/>
              <a:t>User interface </a:t>
            </a:r>
          </a:p>
          <a:p>
            <a:pPr algn="ctr">
              <a:defRPr/>
            </a:pPr>
            <a:r>
              <a:rPr lang="en-US" sz="1700" dirty="0"/>
              <a:t>(browser or app)</a:t>
            </a:r>
          </a:p>
        </p:txBody>
      </p:sp>
      <p:sp>
        <p:nvSpPr>
          <p:cNvPr id="45" name="Rounded Rectangle 44">
            <a:extLst>
              <a:ext uri="{FF2B5EF4-FFF2-40B4-BE49-F238E27FC236}">
                <a16:creationId xmlns:a16="http://schemas.microsoft.com/office/drawing/2014/main" id="{25BC42CC-0223-364D-9264-7DACB71D2F85}"/>
              </a:ext>
            </a:extLst>
          </p:cNvPr>
          <p:cNvSpPr>
            <a:spLocks noChangeArrowheads="1"/>
          </p:cNvSpPr>
          <p:nvPr/>
        </p:nvSpPr>
        <p:spPr bwMode="auto">
          <a:xfrm>
            <a:off x="7788188" y="4676742"/>
            <a:ext cx="2250228" cy="1249042"/>
          </a:xfrm>
          <a:prstGeom prst="roundRect">
            <a:avLst>
              <a:gd name="adj" fmla="val 23989"/>
            </a:avLst>
          </a:prstGeom>
          <a:solidFill>
            <a:srgbClr val="FFC000"/>
          </a:solidFill>
          <a:ln w="19050">
            <a:solidFill>
              <a:schemeClr val="tx2"/>
            </a:solidFill>
            <a:round/>
            <a:headEnd/>
            <a:tailEnd/>
          </a:ln>
          <a:effectLst>
            <a:outerShdw blurRad="40000" dist="23000" dir="5400000" rotWithShape="0">
              <a:srgbClr val="808080">
                <a:alpha val="34999"/>
              </a:srgbClr>
            </a:outerShdw>
          </a:effectLst>
        </p:spPr>
        <p:txBody>
          <a:bodyPr lIns="0" tIns="0" rIns="0" bIns="0" anchor="ctr"/>
          <a:lstStyle/>
          <a:p>
            <a:pPr algn="ctr">
              <a:defRPr/>
            </a:pPr>
            <a:r>
              <a:rPr lang="en-US" sz="1700" dirty="0"/>
              <a:t>Product functionality</a:t>
            </a:r>
          </a:p>
          <a:p>
            <a:pPr algn="ctr">
              <a:defRPr/>
            </a:pPr>
            <a:r>
              <a:rPr lang="en-US" sz="1700" dirty="0"/>
              <a:t>User data</a:t>
            </a:r>
          </a:p>
        </p:txBody>
      </p:sp>
      <p:sp>
        <p:nvSpPr>
          <p:cNvPr id="46" name="TextBox 45">
            <a:extLst>
              <a:ext uri="{FF2B5EF4-FFF2-40B4-BE49-F238E27FC236}">
                <a16:creationId xmlns:a16="http://schemas.microsoft.com/office/drawing/2014/main" id="{BA2A361E-A90C-FE4F-B4F3-43410894C2EA}"/>
              </a:ext>
            </a:extLst>
          </p:cNvPr>
          <p:cNvSpPr txBox="1"/>
          <p:nvPr/>
        </p:nvSpPr>
        <p:spPr>
          <a:xfrm>
            <a:off x="7608168" y="2138954"/>
            <a:ext cx="2610268" cy="353943"/>
          </a:xfrm>
          <a:prstGeom prst="rect">
            <a:avLst/>
          </a:prstGeom>
          <a:noFill/>
        </p:spPr>
        <p:txBody>
          <a:bodyPr wrap="square" rtlCol="0">
            <a:spAutoFit/>
          </a:bodyPr>
          <a:lstStyle/>
          <a:p>
            <a:pPr algn="ctr"/>
            <a:r>
              <a:rPr lang="en-US" sz="1700" dirty="0">
                <a:solidFill>
                  <a:schemeClr val="tx2"/>
                </a:solidFill>
              </a:rPr>
              <a:t>User’s computer</a:t>
            </a:r>
          </a:p>
        </p:txBody>
      </p:sp>
      <p:sp>
        <p:nvSpPr>
          <p:cNvPr id="47" name="TextBox 46">
            <a:extLst>
              <a:ext uri="{FF2B5EF4-FFF2-40B4-BE49-F238E27FC236}">
                <a16:creationId xmlns:a16="http://schemas.microsoft.com/office/drawing/2014/main" id="{C1A9FF29-70D0-6143-BC8F-21E0B8C2CD3D}"/>
              </a:ext>
            </a:extLst>
          </p:cNvPr>
          <p:cNvSpPr txBox="1"/>
          <p:nvPr/>
        </p:nvSpPr>
        <p:spPr>
          <a:xfrm>
            <a:off x="7608168" y="6044895"/>
            <a:ext cx="2610268" cy="353943"/>
          </a:xfrm>
          <a:prstGeom prst="rect">
            <a:avLst/>
          </a:prstGeom>
          <a:noFill/>
        </p:spPr>
        <p:txBody>
          <a:bodyPr wrap="square" rtlCol="0">
            <a:spAutoFit/>
          </a:bodyPr>
          <a:lstStyle/>
          <a:p>
            <a:pPr algn="ctr"/>
            <a:r>
              <a:rPr lang="en-US" sz="1700" dirty="0">
                <a:solidFill>
                  <a:schemeClr val="tx2"/>
                </a:solidFill>
              </a:rPr>
              <a:t>Vendor’s servers</a:t>
            </a:r>
          </a:p>
        </p:txBody>
      </p:sp>
    </p:spTree>
    <p:extLst>
      <p:ext uri="{BB962C8B-B14F-4D97-AF65-F5344CB8AC3E}">
        <p14:creationId xmlns:p14="http://schemas.microsoft.com/office/powerpoint/2010/main" val="376208932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F2940D-C259-8D4C-B1EA-4CEB2ABAF0FD}"/>
              </a:ext>
            </a:extLst>
          </p:cNvPr>
          <p:cNvSpPr>
            <a:spLocks noGrp="1"/>
          </p:cNvSpPr>
          <p:nvPr>
            <p:ph type="title"/>
          </p:nvPr>
        </p:nvSpPr>
        <p:spPr>
          <a:xfrm>
            <a:off x="2013450" y="0"/>
            <a:ext cx="8229600" cy="1030924"/>
          </a:xfrm>
        </p:spPr>
        <p:txBody>
          <a:bodyPr/>
          <a:lstStyle/>
          <a:p>
            <a:r>
              <a:rPr lang="en-US" dirty="0">
                <a:solidFill>
                  <a:schemeClr val="accent1"/>
                </a:solidFill>
              </a:rPr>
              <a:t>Product management concerns</a:t>
            </a:r>
          </a:p>
        </p:txBody>
      </p:sp>
      <p:sp>
        <p:nvSpPr>
          <p:cNvPr id="4" name="Slide Number Placeholder 3">
            <a:extLst>
              <a:ext uri="{FF2B5EF4-FFF2-40B4-BE49-F238E27FC236}">
                <a16:creationId xmlns:a16="http://schemas.microsoft.com/office/drawing/2014/main" id="{A348F833-D1B4-084E-A918-4CD2DC9AB2BC}"/>
              </a:ext>
            </a:extLst>
          </p:cNvPr>
          <p:cNvSpPr>
            <a:spLocks noGrp="1"/>
          </p:cNvSpPr>
          <p:nvPr>
            <p:ph type="sldNum" sz="quarter" idx="12"/>
          </p:nvPr>
        </p:nvSpPr>
        <p:spPr/>
        <p:txBody>
          <a:bodyPr/>
          <a:lstStyle/>
          <a:p>
            <a:pPr>
              <a:defRPr/>
            </a:pPr>
            <a:fld id="{E78C9E75-97FD-45D9-8ED3-955348887BB1}" type="slidenum">
              <a:rPr lang="zh-TW" altLang="en-US" smtClean="0"/>
              <a:pPr>
                <a:defRPr/>
              </a:pPr>
              <a:t>12</a:t>
            </a:fld>
            <a:endParaRPr lang="zh-TW" altLang="en-US"/>
          </a:p>
        </p:txBody>
      </p:sp>
      <p:sp>
        <p:nvSpPr>
          <p:cNvPr id="5" name="Footer Placeholder 4">
            <a:extLst>
              <a:ext uri="{FF2B5EF4-FFF2-40B4-BE49-F238E27FC236}">
                <a16:creationId xmlns:a16="http://schemas.microsoft.com/office/drawing/2014/main" id="{AC0043E4-D1E5-D94A-BCB4-D613CC7A24C1}"/>
              </a:ext>
            </a:extLst>
          </p:cNvPr>
          <p:cNvSpPr>
            <a:spLocks noGrp="1"/>
          </p:cNvSpPr>
          <p:nvPr>
            <p:ph type="ftr" sz="quarter" idx="11"/>
          </p:nvPr>
        </p:nvSpPr>
        <p:spPr bwMode="auto">
          <a:xfrm>
            <a:off x="2135832" y="6597650"/>
            <a:ext cx="7848600" cy="260350"/>
          </a:xfrm>
          <a:ln>
            <a:miter lim="800000"/>
            <a:headEnd/>
            <a:tailEnd/>
          </a:ln>
        </p:spPr>
        <p:txBody>
          <a:bodyPr/>
          <a:lstStyle/>
          <a:p>
            <a:pPr>
              <a:defRPr/>
            </a:pPr>
            <a:r>
              <a:rPr lang="en-US" altLang="zh-TW" sz="1000" dirty="0"/>
              <a:t>Source: Ian Sommerville (2019), Engineering Software Products:  An Introduction to Modern Software Engineering, Pearson.</a:t>
            </a:r>
            <a:endParaRPr lang="es-ES" altLang="zh-TW" sz="1000" dirty="0"/>
          </a:p>
        </p:txBody>
      </p:sp>
      <p:sp>
        <p:nvSpPr>
          <p:cNvPr id="8" name="Oval 7">
            <a:extLst>
              <a:ext uri="{FF2B5EF4-FFF2-40B4-BE49-F238E27FC236}">
                <a16:creationId xmlns:a16="http://schemas.microsoft.com/office/drawing/2014/main" id="{02472AC1-5622-5044-9808-14F0C4975DF3}"/>
              </a:ext>
            </a:extLst>
          </p:cNvPr>
          <p:cNvSpPr/>
          <p:nvPr/>
        </p:nvSpPr>
        <p:spPr>
          <a:xfrm>
            <a:off x="5161916" y="3183044"/>
            <a:ext cx="1961226" cy="1743869"/>
          </a:xfrm>
          <a:prstGeom prst="ellipse">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2800" b="1" dirty="0">
                <a:solidFill>
                  <a:schemeClr val="tx1"/>
                </a:solidFill>
              </a:rPr>
              <a:t>Product manager</a:t>
            </a:r>
          </a:p>
        </p:txBody>
      </p:sp>
      <p:cxnSp>
        <p:nvCxnSpPr>
          <p:cNvPr id="23" name="Straight Arrow Connector 22">
            <a:extLst>
              <a:ext uri="{FF2B5EF4-FFF2-40B4-BE49-F238E27FC236}">
                <a16:creationId xmlns:a16="http://schemas.microsoft.com/office/drawing/2014/main" id="{0FFAC8EA-274E-6845-BC78-923E0F4B1DD8}"/>
              </a:ext>
            </a:extLst>
          </p:cNvPr>
          <p:cNvCxnSpPr>
            <a:cxnSpLocks/>
            <a:stCxn id="8" idx="0"/>
            <a:endCxn id="39" idx="4"/>
          </p:cNvCxnSpPr>
          <p:nvPr/>
        </p:nvCxnSpPr>
        <p:spPr>
          <a:xfrm flipV="1">
            <a:off x="6142529" y="2652589"/>
            <a:ext cx="52978" cy="530454"/>
          </a:xfrm>
          <a:prstGeom prst="straightConnector1">
            <a:avLst/>
          </a:prstGeom>
          <a:ln w="76200">
            <a:solidFill>
              <a:schemeClr val="bg1">
                <a:lumMod val="65000"/>
              </a:schemeClr>
            </a:solidFill>
            <a:headEnd type="stealth"/>
            <a:tailEnd type="stealth" w="med" len="med"/>
          </a:ln>
        </p:spPr>
        <p:style>
          <a:lnRef idx="1">
            <a:schemeClr val="accent1"/>
          </a:lnRef>
          <a:fillRef idx="0">
            <a:schemeClr val="accent1"/>
          </a:fillRef>
          <a:effectRef idx="0">
            <a:schemeClr val="accent1"/>
          </a:effectRef>
          <a:fontRef idx="minor">
            <a:schemeClr val="tx1"/>
          </a:fontRef>
        </p:style>
      </p:cxnSp>
      <p:cxnSp>
        <p:nvCxnSpPr>
          <p:cNvPr id="35" name="Straight Arrow Connector 34">
            <a:extLst>
              <a:ext uri="{FF2B5EF4-FFF2-40B4-BE49-F238E27FC236}">
                <a16:creationId xmlns:a16="http://schemas.microsoft.com/office/drawing/2014/main" id="{5B560C62-2788-E141-AC3E-A199E695708B}"/>
              </a:ext>
            </a:extLst>
          </p:cNvPr>
          <p:cNvCxnSpPr>
            <a:cxnSpLocks/>
            <a:stCxn id="44" idx="1"/>
            <a:endCxn id="8" idx="5"/>
          </p:cNvCxnSpPr>
          <p:nvPr/>
        </p:nvCxnSpPr>
        <p:spPr>
          <a:xfrm flipH="1" flipV="1">
            <a:off x="6835927" y="4671528"/>
            <a:ext cx="627408" cy="381008"/>
          </a:xfrm>
          <a:prstGeom prst="straightConnector1">
            <a:avLst/>
          </a:prstGeom>
          <a:ln w="76200">
            <a:solidFill>
              <a:schemeClr val="bg1">
                <a:lumMod val="65000"/>
              </a:schemeClr>
            </a:solidFill>
            <a:headEnd type="stealth"/>
            <a:tailEnd type="stealth" w="med" len="med"/>
          </a:ln>
        </p:spPr>
        <p:style>
          <a:lnRef idx="1">
            <a:schemeClr val="accent1"/>
          </a:lnRef>
          <a:fillRef idx="0">
            <a:schemeClr val="accent1"/>
          </a:fillRef>
          <a:effectRef idx="0">
            <a:schemeClr val="accent1"/>
          </a:effectRef>
          <a:fontRef idx="minor">
            <a:schemeClr val="tx1"/>
          </a:fontRef>
        </p:style>
      </p:cxnSp>
      <p:cxnSp>
        <p:nvCxnSpPr>
          <p:cNvPr id="42" name="Straight Arrow Connector 41">
            <a:extLst>
              <a:ext uri="{FF2B5EF4-FFF2-40B4-BE49-F238E27FC236}">
                <a16:creationId xmlns:a16="http://schemas.microsoft.com/office/drawing/2014/main" id="{47E40601-CBB1-2E45-9950-1EA9B9D59C06}"/>
              </a:ext>
            </a:extLst>
          </p:cNvPr>
          <p:cNvCxnSpPr>
            <a:cxnSpLocks/>
            <a:stCxn id="8" idx="3"/>
            <a:endCxn id="40" idx="7"/>
          </p:cNvCxnSpPr>
          <p:nvPr/>
        </p:nvCxnSpPr>
        <p:spPr>
          <a:xfrm flipH="1">
            <a:off x="4901869" y="4671528"/>
            <a:ext cx="547262" cy="301872"/>
          </a:xfrm>
          <a:prstGeom prst="straightConnector1">
            <a:avLst/>
          </a:prstGeom>
          <a:ln w="76200">
            <a:solidFill>
              <a:schemeClr val="bg1">
                <a:lumMod val="65000"/>
              </a:schemeClr>
            </a:solidFill>
            <a:headEnd type="stealth"/>
            <a:tailEnd type="stealth" w="med" len="med"/>
          </a:ln>
        </p:spPr>
        <p:style>
          <a:lnRef idx="1">
            <a:schemeClr val="accent1"/>
          </a:lnRef>
          <a:fillRef idx="0">
            <a:schemeClr val="accent1"/>
          </a:fillRef>
          <a:effectRef idx="0">
            <a:schemeClr val="accent1"/>
          </a:effectRef>
          <a:fontRef idx="minor">
            <a:schemeClr val="tx1"/>
          </a:fontRef>
        </p:style>
      </p:cxnSp>
      <p:sp>
        <p:nvSpPr>
          <p:cNvPr id="33" name="Arc 32">
            <a:extLst>
              <a:ext uri="{FF2B5EF4-FFF2-40B4-BE49-F238E27FC236}">
                <a16:creationId xmlns:a16="http://schemas.microsoft.com/office/drawing/2014/main" id="{B90BB890-DAF0-F941-A1D5-9E7FFA8488D1}"/>
              </a:ext>
            </a:extLst>
          </p:cNvPr>
          <p:cNvSpPr/>
          <p:nvPr/>
        </p:nvSpPr>
        <p:spPr>
          <a:xfrm>
            <a:off x="3701318" y="1730396"/>
            <a:ext cx="5022974" cy="4598793"/>
          </a:xfrm>
          <a:prstGeom prst="arc">
            <a:avLst>
              <a:gd name="adj1" fmla="val 9741802"/>
              <a:gd name="adj2" fmla="val 14635118"/>
            </a:avLst>
          </a:prstGeom>
          <a:noFill/>
          <a:ln w="101600">
            <a:solidFill>
              <a:schemeClr val="bg1">
                <a:lumMod val="65000"/>
              </a:schemeClr>
            </a:solidFill>
            <a:headEnd type="stealth"/>
            <a:tailEnd type="stealt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4" name="Arc 33">
            <a:extLst>
              <a:ext uri="{FF2B5EF4-FFF2-40B4-BE49-F238E27FC236}">
                <a16:creationId xmlns:a16="http://schemas.microsoft.com/office/drawing/2014/main" id="{5CE6C5C4-5FEB-A14D-A26F-29680D3A7CA9}"/>
              </a:ext>
            </a:extLst>
          </p:cNvPr>
          <p:cNvSpPr/>
          <p:nvPr/>
        </p:nvSpPr>
        <p:spPr>
          <a:xfrm>
            <a:off x="3701318" y="1730396"/>
            <a:ext cx="5022974" cy="4598793"/>
          </a:xfrm>
          <a:prstGeom prst="arc">
            <a:avLst>
              <a:gd name="adj1" fmla="val 3775274"/>
              <a:gd name="adj2" fmla="val 7120452"/>
            </a:avLst>
          </a:prstGeom>
          <a:noFill/>
          <a:ln w="101600">
            <a:solidFill>
              <a:schemeClr val="bg1">
                <a:lumMod val="65000"/>
              </a:schemeClr>
            </a:solidFill>
            <a:headEnd type="stealth"/>
            <a:tailEnd type="stealt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7" name="Arc 36">
            <a:extLst>
              <a:ext uri="{FF2B5EF4-FFF2-40B4-BE49-F238E27FC236}">
                <a16:creationId xmlns:a16="http://schemas.microsoft.com/office/drawing/2014/main" id="{B641726D-2A04-C344-867A-777D0D9C13A5}"/>
              </a:ext>
            </a:extLst>
          </p:cNvPr>
          <p:cNvSpPr/>
          <p:nvPr/>
        </p:nvSpPr>
        <p:spPr>
          <a:xfrm>
            <a:off x="3701318" y="1730396"/>
            <a:ext cx="5022974" cy="4598793"/>
          </a:xfrm>
          <a:prstGeom prst="arc">
            <a:avLst>
              <a:gd name="adj1" fmla="val 17753740"/>
              <a:gd name="adj2" fmla="val 1006704"/>
            </a:avLst>
          </a:prstGeom>
          <a:noFill/>
          <a:ln w="101600">
            <a:solidFill>
              <a:schemeClr val="bg1">
                <a:lumMod val="65000"/>
              </a:schemeClr>
            </a:solidFill>
            <a:headEnd type="stealth"/>
            <a:tailEnd type="stealt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9" name="Oval 38">
            <a:extLst>
              <a:ext uri="{FF2B5EF4-FFF2-40B4-BE49-F238E27FC236}">
                <a16:creationId xmlns:a16="http://schemas.microsoft.com/office/drawing/2014/main" id="{CF45E486-27D8-CF45-B954-E18AA9D79371}"/>
              </a:ext>
            </a:extLst>
          </p:cNvPr>
          <p:cNvSpPr/>
          <p:nvPr/>
        </p:nvSpPr>
        <p:spPr>
          <a:xfrm>
            <a:off x="5214894" y="908721"/>
            <a:ext cx="1961226" cy="1743869"/>
          </a:xfrm>
          <a:prstGeom prst="ellipse">
            <a:avLst/>
          </a:prstGeom>
          <a:solidFill>
            <a:schemeClr val="accent6">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defRPr/>
            </a:pPr>
            <a:r>
              <a:rPr lang="en-US" sz="2600" dirty="0">
                <a:solidFill>
                  <a:schemeClr val="tx1"/>
                </a:solidFill>
              </a:rPr>
              <a:t>Business </a:t>
            </a:r>
            <a:br>
              <a:rPr lang="en-US" sz="2600" dirty="0">
                <a:solidFill>
                  <a:schemeClr val="tx1"/>
                </a:solidFill>
              </a:rPr>
            </a:br>
            <a:r>
              <a:rPr lang="en-US" sz="2600" dirty="0">
                <a:solidFill>
                  <a:schemeClr val="tx1"/>
                </a:solidFill>
              </a:rPr>
              <a:t>needs</a:t>
            </a:r>
          </a:p>
        </p:txBody>
      </p:sp>
      <p:sp>
        <p:nvSpPr>
          <p:cNvPr id="40" name="Oval 39">
            <a:extLst>
              <a:ext uri="{FF2B5EF4-FFF2-40B4-BE49-F238E27FC236}">
                <a16:creationId xmlns:a16="http://schemas.microsoft.com/office/drawing/2014/main" id="{5C4926C6-4649-FC44-BCBF-0BF5FAEC0729}"/>
              </a:ext>
            </a:extLst>
          </p:cNvPr>
          <p:cNvSpPr/>
          <p:nvPr/>
        </p:nvSpPr>
        <p:spPr>
          <a:xfrm>
            <a:off x="3227858" y="4718017"/>
            <a:ext cx="1961226" cy="1743869"/>
          </a:xfrm>
          <a:prstGeom prst="ellipse">
            <a:avLst/>
          </a:prstGeom>
          <a:solidFill>
            <a:schemeClr val="accent5">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algn="ctr">
              <a:defRPr/>
            </a:pPr>
            <a:r>
              <a:rPr lang="en-US" sz="2600" dirty="0">
                <a:solidFill>
                  <a:schemeClr val="tx1"/>
                </a:solidFill>
              </a:rPr>
              <a:t>Technology </a:t>
            </a:r>
            <a:br>
              <a:rPr lang="en-US" sz="2600" dirty="0">
                <a:solidFill>
                  <a:schemeClr val="tx1"/>
                </a:solidFill>
              </a:rPr>
            </a:br>
            <a:r>
              <a:rPr lang="en-US" sz="2600" dirty="0">
                <a:solidFill>
                  <a:schemeClr val="tx1"/>
                </a:solidFill>
              </a:rPr>
              <a:t>constraints</a:t>
            </a:r>
          </a:p>
        </p:txBody>
      </p:sp>
      <p:sp>
        <p:nvSpPr>
          <p:cNvPr id="44" name="Oval 43">
            <a:extLst>
              <a:ext uri="{FF2B5EF4-FFF2-40B4-BE49-F238E27FC236}">
                <a16:creationId xmlns:a16="http://schemas.microsoft.com/office/drawing/2014/main" id="{FF10589E-910A-A640-945F-3E5E43895909}"/>
              </a:ext>
            </a:extLst>
          </p:cNvPr>
          <p:cNvSpPr/>
          <p:nvPr/>
        </p:nvSpPr>
        <p:spPr>
          <a:xfrm>
            <a:off x="7176120" y="4797153"/>
            <a:ext cx="1961226" cy="1743869"/>
          </a:xfrm>
          <a:prstGeom prst="ellipse">
            <a:avLst/>
          </a:prstGeom>
          <a:solidFill>
            <a:schemeClr val="accent2">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algn="ctr">
              <a:defRPr/>
            </a:pPr>
            <a:r>
              <a:rPr lang="en-US" sz="2600" dirty="0">
                <a:solidFill>
                  <a:schemeClr val="tx1"/>
                </a:solidFill>
              </a:rPr>
              <a:t>Customer </a:t>
            </a:r>
            <a:br>
              <a:rPr lang="en-US" sz="2600" dirty="0">
                <a:solidFill>
                  <a:schemeClr val="tx1"/>
                </a:solidFill>
              </a:rPr>
            </a:br>
            <a:r>
              <a:rPr lang="en-US" sz="2600" dirty="0">
                <a:solidFill>
                  <a:schemeClr val="tx1"/>
                </a:solidFill>
              </a:rPr>
              <a:t>experience</a:t>
            </a:r>
          </a:p>
        </p:txBody>
      </p:sp>
    </p:spTree>
    <p:extLst>
      <p:ext uri="{BB962C8B-B14F-4D97-AF65-F5344CB8AC3E}">
        <p14:creationId xmlns:p14="http://schemas.microsoft.com/office/powerpoint/2010/main" val="133544441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F2940D-C259-8D4C-B1EA-4CEB2ABAF0FD}"/>
              </a:ext>
            </a:extLst>
          </p:cNvPr>
          <p:cNvSpPr>
            <a:spLocks noGrp="1"/>
          </p:cNvSpPr>
          <p:nvPr>
            <p:ph type="title"/>
          </p:nvPr>
        </p:nvSpPr>
        <p:spPr>
          <a:xfrm>
            <a:off x="2013450" y="0"/>
            <a:ext cx="8229600" cy="1391588"/>
          </a:xfrm>
        </p:spPr>
        <p:txBody>
          <a:bodyPr>
            <a:normAutofit fontScale="90000"/>
          </a:bodyPr>
          <a:lstStyle/>
          <a:p>
            <a:r>
              <a:rPr lang="en-US" dirty="0">
                <a:solidFill>
                  <a:schemeClr val="accent1"/>
                </a:solidFill>
              </a:rPr>
              <a:t>Technical interactions of </a:t>
            </a:r>
            <a:br>
              <a:rPr lang="en-US" dirty="0">
                <a:solidFill>
                  <a:schemeClr val="accent1"/>
                </a:solidFill>
              </a:rPr>
            </a:br>
            <a:r>
              <a:rPr lang="en-US" dirty="0">
                <a:solidFill>
                  <a:schemeClr val="accent1"/>
                </a:solidFill>
              </a:rPr>
              <a:t>product managers</a:t>
            </a:r>
          </a:p>
        </p:txBody>
      </p:sp>
      <p:sp>
        <p:nvSpPr>
          <p:cNvPr id="4" name="Slide Number Placeholder 3">
            <a:extLst>
              <a:ext uri="{FF2B5EF4-FFF2-40B4-BE49-F238E27FC236}">
                <a16:creationId xmlns:a16="http://schemas.microsoft.com/office/drawing/2014/main" id="{A348F833-D1B4-084E-A918-4CD2DC9AB2BC}"/>
              </a:ext>
            </a:extLst>
          </p:cNvPr>
          <p:cNvSpPr>
            <a:spLocks noGrp="1"/>
          </p:cNvSpPr>
          <p:nvPr>
            <p:ph type="sldNum" sz="quarter" idx="12"/>
          </p:nvPr>
        </p:nvSpPr>
        <p:spPr/>
        <p:txBody>
          <a:bodyPr/>
          <a:lstStyle/>
          <a:p>
            <a:pPr>
              <a:defRPr/>
            </a:pPr>
            <a:fld id="{E78C9E75-97FD-45D9-8ED3-955348887BB1}" type="slidenum">
              <a:rPr lang="zh-TW" altLang="en-US" smtClean="0"/>
              <a:pPr>
                <a:defRPr/>
              </a:pPr>
              <a:t>13</a:t>
            </a:fld>
            <a:endParaRPr lang="zh-TW" altLang="en-US"/>
          </a:p>
        </p:txBody>
      </p:sp>
      <p:sp>
        <p:nvSpPr>
          <p:cNvPr id="5" name="Footer Placeholder 4">
            <a:extLst>
              <a:ext uri="{FF2B5EF4-FFF2-40B4-BE49-F238E27FC236}">
                <a16:creationId xmlns:a16="http://schemas.microsoft.com/office/drawing/2014/main" id="{AC0043E4-D1E5-D94A-BCB4-D613CC7A24C1}"/>
              </a:ext>
            </a:extLst>
          </p:cNvPr>
          <p:cNvSpPr>
            <a:spLocks noGrp="1"/>
          </p:cNvSpPr>
          <p:nvPr>
            <p:ph type="ftr" sz="quarter" idx="11"/>
          </p:nvPr>
        </p:nvSpPr>
        <p:spPr bwMode="auto">
          <a:xfrm>
            <a:off x="2135832" y="6597650"/>
            <a:ext cx="7848600" cy="260350"/>
          </a:xfrm>
          <a:ln>
            <a:miter lim="800000"/>
            <a:headEnd/>
            <a:tailEnd/>
          </a:ln>
        </p:spPr>
        <p:txBody>
          <a:bodyPr/>
          <a:lstStyle/>
          <a:p>
            <a:pPr>
              <a:defRPr/>
            </a:pPr>
            <a:r>
              <a:rPr lang="en-US" altLang="zh-TW" sz="1000" dirty="0"/>
              <a:t>Source: Ian Sommerville (2019), Engineering Software Products:  An Introduction to Modern Software Engineering, Pearson.</a:t>
            </a:r>
            <a:endParaRPr lang="es-ES" altLang="zh-TW" sz="1000" dirty="0"/>
          </a:p>
        </p:txBody>
      </p:sp>
      <p:sp>
        <p:nvSpPr>
          <p:cNvPr id="8" name="Oval 7">
            <a:extLst>
              <a:ext uri="{FF2B5EF4-FFF2-40B4-BE49-F238E27FC236}">
                <a16:creationId xmlns:a16="http://schemas.microsoft.com/office/drawing/2014/main" id="{02472AC1-5622-5044-9808-14F0C4975DF3}"/>
              </a:ext>
            </a:extLst>
          </p:cNvPr>
          <p:cNvSpPr/>
          <p:nvPr/>
        </p:nvSpPr>
        <p:spPr>
          <a:xfrm>
            <a:off x="5161916" y="3095359"/>
            <a:ext cx="1961226" cy="1743869"/>
          </a:xfrm>
          <a:prstGeom prst="ellipse">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2800" b="1" dirty="0">
                <a:solidFill>
                  <a:schemeClr val="tx1"/>
                </a:solidFill>
              </a:rPr>
              <a:t>Product manager</a:t>
            </a:r>
          </a:p>
        </p:txBody>
      </p:sp>
      <p:cxnSp>
        <p:nvCxnSpPr>
          <p:cNvPr id="23" name="Straight Arrow Connector 22">
            <a:extLst>
              <a:ext uri="{FF2B5EF4-FFF2-40B4-BE49-F238E27FC236}">
                <a16:creationId xmlns:a16="http://schemas.microsoft.com/office/drawing/2014/main" id="{0FFAC8EA-274E-6845-BC78-923E0F4B1DD8}"/>
              </a:ext>
            </a:extLst>
          </p:cNvPr>
          <p:cNvCxnSpPr>
            <a:cxnSpLocks/>
          </p:cNvCxnSpPr>
          <p:nvPr/>
        </p:nvCxnSpPr>
        <p:spPr>
          <a:xfrm flipH="1" flipV="1">
            <a:off x="6136574" y="2534906"/>
            <a:ext cx="11913" cy="560452"/>
          </a:xfrm>
          <a:prstGeom prst="straightConnector1">
            <a:avLst/>
          </a:prstGeom>
          <a:ln w="76200">
            <a:solidFill>
              <a:schemeClr val="bg1">
                <a:lumMod val="65000"/>
              </a:schemeClr>
            </a:solidFill>
            <a:headEnd type="stealth"/>
            <a:tailEnd type="stealth" w="med" len="med"/>
          </a:ln>
        </p:spPr>
        <p:style>
          <a:lnRef idx="1">
            <a:schemeClr val="accent1"/>
          </a:lnRef>
          <a:fillRef idx="0">
            <a:schemeClr val="accent1"/>
          </a:fillRef>
          <a:effectRef idx="0">
            <a:schemeClr val="accent1"/>
          </a:effectRef>
          <a:fontRef idx="minor">
            <a:schemeClr val="tx1"/>
          </a:fontRef>
        </p:style>
      </p:cxnSp>
      <p:sp>
        <p:nvSpPr>
          <p:cNvPr id="25" name="Rounded Rectangle 24">
            <a:extLst>
              <a:ext uri="{FF2B5EF4-FFF2-40B4-BE49-F238E27FC236}">
                <a16:creationId xmlns:a16="http://schemas.microsoft.com/office/drawing/2014/main" id="{FA3CAFD3-1096-4A49-B367-BF0108CA1BAC}"/>
              </a:ext>
            </a:extLst>
          </p:cNvPr>
          <p:cNvSpPr>
            <a:spLocks noChangeArrowheads="1"/>
          </p:cNvSpPr>
          <p:nvPr/>
        </p:nvSpPr>
        <p:spPr bwMode="auto">
          <a:xfrm>
            <a:off x="2495601" y="2564904"/>
            <a:ext cx="1962729" cy="1017670"/>
          </a:xfrm>
          <a:prstGeom prst="roundRect">
            <a:avLst>
              <a:gd name="adj" fmla="val 7883"/>
            </a:avLst>
          </a:prstGeom>
          <a:solidFill>
            <a:schemeClr val="accent2">
              <a:lumMod val="20000"/>
              <a:lumOff val="80000"/>
            </a:schemeClr>
          </a:solidFill>
          <a:ln w="19050">
            <a:solidFill>
              <a:schemeClr val="tx2"/>
            </a:solidFill>
            <a:round/>
            <a:headEnd/>
            <a:tailEnd/>
          </a:ln>
          <a:effectLst>
            <a:outerShdw blurRad="40000" dist="23000" dir="5400000" rotWithShape="0">
              <a:srgbClr val="808080">
                <a:alpha val="34999"/>
              </a:srgbClr>
            </a:outerShdw>
          </a:effectLst>
        </p:spPr>
        <p:txBody>
          <a:bodyPr lIns="0" tIns="0" rIns="0" bIns="0" anchor="ctr"/>
          <a:lstStyle/>
          <a:p>
            <a:pPr algn="ctr">
              <a:defRPr/>
            </a:pPr>
            <a:r>
              <a:rPr lang="en-US" sz="2200" dirty="0"/>
              <a:t>Product </a:t>
            </a:r>
            <a:br>
              <a:rPr lang="en-US" sz="2200" dirty="0"/>
            </a:br>
            <a:r>
              <a:rPr lang="en-US" sz="2200" dirty="0"/>
              <a:t>backlog management</a:t>
            </a:r>
          </a:p>
        </p:txBody>
      </p:sp>
      <p:sp>
        <p:nvSpPr>
          <p:cNvPr id="26" name="Rounded Rectangle 25">
            <a:extLst>
              <a:ext uri="{FF2B5EF4-FFF2-40B4-BE49-F238E27FC236}">
                <a16:creationId xmlns:a16="http://schemas.microsoft.com/office/drawing/2014/main" id="{FA5EA15E-1EE4-BB4F-B800-8A06560A3046}"/>
              </a:ext>
            </a:extLst>
          </p:cNvPr>
          <p:cNvSpPr>
            <a:spLocks noChangeArrowheads="1"/>
          </p:cNvSpPr>
          <p:nvPr/>
        </p:nvSpPr>
        <p:spPr bwMode="auto">
          <a:xfrm>
            <a:off x="5161166" y="1517236"/>
            <a:ext cx="1962729" cy="1017670"/>
          </a:xfrm>
          <a:prstGeom prst="roundRect">
            <a:avLst>
              <a:gd name="adj" fmla="val 7883"/>
            </a:avLst>
          </a:prstGeom>
          <a:solidFill>
            <a:schemeClr val="accent2">
              <a:lumMod val="20000"/>
              <a:lumOff val="80000"/>
            </a:schemeClr>
          </a:solidFill>
          <a:ln w="19050">
            <a:solidFill>
              <a:schemeClr val="tx2"/>
            </a:solidFill>
            <a:round/>
            <a:headEnd/>
            <a:tailEnd/>
          </a:ln>
          <a:effectLst>
            <a:outerShdw blurRad="40000" dist="23000" dir="5400000" rotWithShape="0">
              <a:srgbClr val="808080">
                <a:alpha val="34999"/>
              </a:srgbClr>
            </a:outerShdw>
          </a:effectLst>
        </p:spPr>
        <p:txBody>
          <a:bodyPr lIns="0" tIns="0" rIns="0" bIns="0" anchor="ctr"/>
          <a:lstStyle/>
          <a:p>
            <a:pPr algn="ctr">
              <a:defRPr/>
            </a:pPr>
            <a:r>
              <a:rPr lang="en-US" sz="2200" dirty="0"/>
              <a:t>Product </a:t>
            </a:r>
            <a:br>
              <a:rPr lang="en-US" sz="2200" dirty="0"/>
            </a:br>
            <a:r>
              <a:rPr lang="en-US" sz="2200" dirty="0"/>
              <a:t>vision management</a:t>
            </a:r>
          </a:p>
        </p:txBody>
      </p:sp>
      <p:sp>
        <p:nvSpPr>
          <p:cNvPr id="27" name="Rounded Rectangle 26">
            <a:extLst>
              <a:ext uri="{FF2B5EF4-FFF2-40B4-BE49-F238E27FC236}">
                <a16:creationId xmlns:a16="http://schemas.microsoft.com/office/drawing/2014/main" id="{B532AB51-04A7-3D45-A465-5343822D1580}"/>
              </a:ext>
            </a:extLst>
          </p:cNvPr>
          <p:cNvSpPr>
            <a:spLocks noChangeArrowheads="1"/>
          </p:cNvSpPr>
          <p:nvPr/>
        </p:nvSpPr>
        <p:spPr bwMode="auto">
          <a:xfrm>
            <a:off x="2527643" y="4365104"/>
            <a:ext cx="1962729" cy="1017670"/>
          </a:xfrm>
          <a:prstGeom prst="roundRect">
            <a:avLst>
              <a:gd name="adj" fmla="val 7883"/>
            </a:avLst>
          </a:prstGeom>
          <a:solidFill>
            <a:schemeClr val="accent5">
              <a:lumMod val="40000"/>
              <a:lumOff val="60000"/>
            </a:schemeClr>
          </a:solidFill>
          <a:ln w="19050">
            <a:solidFill>
              <a:schemeClr val="tx2"/>
            </a:solidFill>
            <a:round/>
            <a:headEnd/>
            <a:tailEnd/>
          </a:ln>
          <a:effectLst>
            <a:outerShdw blurRad="40000" dist="23000" dir="5400000" rotWithShape="0">
              <a:srgbClr val="808080">
                <a:alpha val="34999"/>
              </a:srgbClr>
            </a:outerShdw>
          </a:effectLst>
        </p:spPr>
        <p:txBody>
          <a:bodyPr lIns="0" tIns="0" rIns="0" bIns="0" anchor="ctr"/>
          <a:lstStyle/>
          <a:p>
            <a:pPr algn="ctr">
              <a:defRPr/>
            </a:pPr>
            <a:r>
              <a:rPr lang="en-US" sz="2200" dirty="0"/>
              <a:t>Acceptance </a:t>
            </a:r>
            <a:br>
              <a:rPr lang="en-US" sz="2200" dirty="0"/>
            </a:br>
            <a:r>
              <a:rPr lang="en-US" sz="2200" dirty="0"/>
              <a:t>testing</a:t>
            </a:r>
          </a:p>
        </p:txBody>
      </p:sp>
      <p:sp>
        <p:nvSpPr>
          <p:cNvPr id="29" name="Rounded Rectangle 28">
            <a:extLst>
              <a:ext uri="{FF2B5EF4-FFF2-40B4-BE49-F238E27FC236}">
                <a16:creationId xmlns:a16="http://schemas.microsoft.com/office/drawing/2014/main" id="{0F2110A9-5DD6-8C4E-8E1F-E46C8E26634B}"/>
              </a:ext>
            </a:extLst>
          </p:cNvPr>
          <p:cNvSpPr>
            <a:spLocks noChangeArrowheads="1"/>
          </p:cNvSpPr>
          <p:nvPr/>
        </p:nvSpPr>
        <p:spPr bwMode="auto">
          <a:xfrm>
            <a:off x="5238828" y="5368714"/>
            <a:ext cx="1807402" cy="1157183"/>
          </a:xfrm>
          <a:prstGeom prst="roundRect">
            <a:avLst>
              <a:gd name="adj" fmla="val 7883"/>
            </a:avLst>
          </a:prstGeom>
          <a:solidFill>
            <a:schemeClr val="accent5">
              <a:lumMod val="40000"/>
              <a:lumOff val="60000"/>
            </a:schemeClr>
          </a:solidFill>
          <a:ln w="19050">
            <a:solidFill>
              <a:schemeClr val="tx2"/>
            </a:solidFill>
            <a:round/>
            <a:headEnd/>
            <a:tailEnd/>
          </a:ln>
          <a:effectLst>
            <a:outerShdw blurRad="40000" dist="23000" dir="5400000" rotWithShape="0">
              <a:srgbClr val="808080">
                <a:alpha val="34999"/>
              </a:srgbClr>
            </a:outerShdw>
          </a:effectLst>
        </p:spPr>
        <p:txBody>
          <a:bodyPr lIns="0" tIns="0" rIns="0" bIns="0" anchor="ctr"/>
          <a:lstStyle/>
          <a:p>
            <a:pPr algn="ctr">
              <a:defRPr/>
            </a:pPr>
            <a:r>
              <a:rPr lang="en-US" sz="2200" dirty="0"/>
              <a:t>User </a:t>
            </a:r>
            <a:br>
              <a:rPr lang="en-US" sz="2200" dirty="0"/>
            </a:br>
            <a:r>
              <a:rPr lang="en-US" sz="2200" dirty="0"/>
              <a:t>interface </a:t>
            </a:r>
            <a:br>
              <a:rPr lang="en-US" sz="2200" dirty="0"/>
            </a:br>
            <a:r>
              <a:rPr lang="en-US" sz="2200" dirty="0"/>
              <a:t>design</a:t>
            </a:r>
          </a:p>
        </p:txBody>
      </p:sp>
      <p:sp>
        <p:nvSpPr>
          <p:cNvPr id="30" name="Rounded Rectangle 29">
            <a:extLst>
              <a:ext uri="{FF2B5EF4-FFF2-40B4-BE49-F238E27FC236}">
                <a16:creationId xmlns:a16="http://schemas.microsoft.com/office/drawing/2014/main" id="{09647544-1085-F444-BF6C-2A7BCD12B563}"/>
              </a:ext>
            </a:extLst>
          </p:cNvPr>
          <p:cNvSpPr>
            <a:spLocks noChangeArrowheads="1"/>
          </p:cNvSpPr>
          <p:nvPr/>
        </p:nvSpPr>
        <p:spPr bwMode="auto">
          <a:xfrm>
            <a:off x="7733672" y="4365104"/>
            <a:ext cx="1962729" cy="1017670"/>
          </a:xfrm>
          <a:prstGeom prst="roundRect">
            <a:avLst>
              <a:gd name="adj" fmla="val 7883"/>
            </a:avLst>
          </a:prstGeom>
          <a:solidFill>
            <a:schemeClr val="accent5">
              <a:lumMod val="40000"/>
              <a:lumOff val="60000"/>
            </a:schemeClr>
          </a:solidFill>
          <a:ln w="19050">
            <a:solidFill>
              <a:schemeClr val="tx2"/>
            </a:solidFill>
            <a:round/>
            <a:headEnd/>
            <a:tailEnd/>
          </a:ln>
          <a:effectLst>
            <a:outerShdw blurRad="40000" dist="23000" dir="5400000" rotWithShape="0">
              <a:srgbClr val="808080">
                <a:alpha val="34999"/>
              </a:srgbClr>
            </a:outerShdw>
          </a:effectLst>
        </p:spPr>
        <p:txBody>
          <a:bodyPr lIns="0" tIns="0" rIns="0" bIns="0" anchor="ctr"/>
          <a:lstStyle/>
          <a:p>
            <a:pPr algn="ctr">
              <a:defRPr/>
            </a:pPr>
            <a:r>
              <a:rPr lang="en-US" sz="2200" dirty="0"/>
              <a:t>Customer </a:t>
            </a:r>
            <a:br>
              <a:rPr lang="en-US" sz="2200" dirty="0"/>
            </a:br>
            <a:r>
              <a:rPr lang="en-US" sz="2200" dirty="0"/>
              <a:t>testing</a:t>
            </a:r>
          </a:p>
        </p:txBody>
      </p:sp>
      <p:sp>
        <p:nvSpPr>
          <p:cNvPr id="31" name="Rounded Rectangle 30">
            <a:extLst>
              <a:ext uri="{FF2B5EF4-FFF2-40B4-BE49-F238E27FC236}">
                <a16:creationId xmlns:a16="http://schemas.microsoft.com/office/drawing/2014/main" id="{19A1516E-1840-F34F-821B-D6419C620882}"/>
              </a:ext>
            </a:extLst>
          </p:cNvPr>
          <p:cNvSpPr>
            <a:spLocks noChangeArrowheads="1"/>
          </p:cNvSpPr>
          <p:nvPr/>
        </p:nvSpPr>
        <p:spPr bwMode="auto">
          <a:xfrm>
            <a:off x="7733672" y="2564904"/>
            <a:ext cx="1962729" cy="1017670"/>
          </a:xfrm>
          <a:prstGeom prst="roundRect">
            <a:avLst>
              <a:gd name="adj" fmla="val 7883"/>
            </a:avLst>
          </a:prstGeom>
          <a:solidFill>
            <a:schemeClr val="accent2">
              <a:lumMod val="20000"/>
              <a:lumOff val="80000"/>
            </a:schemeClr>
          </a:solidFill>
          <a:ln w="19050">
            <a:solidFill>
              <a:schemeClr val="tx2"/>
            </a:solidFill>
            <a:round/>
            <a:headEnd/>
            <a:tailEnd/>
          </a:ln>
          <a:effectLst>
            <a:outerShdw blurRad="40000" dist="23000" dir="5400000" rotWithShape="0">
              <a:srgbClr val="808080">
                <a:alpha val="34999"/>
              </a:srgbClr>
            </a:outerShdw>
          </a:effectLst>
        </p:spPr>
        <p:txBody>
          <a:bodyPr lIns="0" tIns="0" rIns="0" bIns="0" anchor="ctr"/>
          <a:lstStyle/>
          <a:p>
            <a:pPr algn="ctr">
              <a:defRPr/>
            </a:pPr>
            <a:r>
              <a:rPr lang="en-US" sz="2200" dirty="0"/>
              <a:t>User stories </a:t>
            </a:r>
            <a:br>
              <a:rPr lang="en-US" sz="2200" dirty="0"/>
            </a:br>
            <a:r>
              <a:rPr lang="en-US" sz="2200" dirty="0"/>
              <a:t> and </a:t>
            </a:r>
            <a:br>
              <a:rPr lang="en-US" sz="2200" dirty="0"/>
            </a:br>
            <a:r>
              <a:rPr lang="en-US" sz="2200" dirty="0"/>
              <a:t>scenarios</a:t>
            </a:r>
          </a:p>
        </p:txBody>
      </p:sp>
      <p:cxnSp>
        <p:nvCxnSpPr>
          <p:cNvPr id="35" name="Straight Arrow Connector 34">
            <a:extLst>
              <a:ext uri="{FF2B5EF4-FFF2-40B4-BE49-F238E27FC236}">
                <a16:creationId xmlns:a16="http://schemas.microsoft.com/office/drawing/2014/main" id="{5B560C62-2788-E141-AC3E-A199E695708B}"/>
              </a:ext>
            </a:extLst>
          </p:cNvPr>
          <p:cNvCxnSpPr>
            <a:cxnSpLocks/>
          </p:cNvCxnSpPr>
          <p:nvPr/>
        </p:nvCxnSpPr>
        <p:spPr>
          <a:xfrm flipH="1" flipV="1">
            <a:off x="6124661" y="4823744"/>
            <a:ext cx="11913" cy="560452"/>
          </a:xfrm>
          <a:prstGeom prst="straightConnector1">
            <a:avLst/>
          </a:prstGeom>
          <a:ln w="76200">
            <a:solidFill>
              <a:schemeClr val="bg1">
                <a:lumMod val="65000"/>
              </a:schemeClr>
            </a:solidFill>
            <a:headEnd type="stealth"/>
            <a:tailEnd type="stealth" w="med" len="med"/>
          </a:ln>
        </p:spPr>
        <p:style>
          <a:lnRef idx="1">
            <a:schemeClr val="accent1"/>
          </a:lnRef>
          <a:fillRef idx="0">
            <a:schemeClr val="accent1"/>
          </a:fillRef>
          <a:effectRef idx="0">
            <a:schemeClr val="accent1"/>
          </a:effectRef>
          <a:fontRef idx="minor">
            <a:schemeClr val="tx1"/>
          </a:fontRef>
        </p:style>
      </p:cxnSp>
      <p:cxnSp>
        <p:nvCxnSpPr>
          <p:cNvPr id="36" name="Straight Arrow Connector 35">
            <a:extLst>
              <a:ext uri="{FF2B5EF4-FFF2-40B4-BE49-F238E27FC236}">
                <a16:creationId xmlns:a16="http://schemas.microsoft.com/office/drawing/2014/main" id="{9DED2CB2-17ED-8145-B6D5-479F97D69BA3}"/>
              </a:ext>
            </a:extLst>
          </p:cNvPr>
          <p:cNvCxnSpPr>
            <a:cxnSpLocks/>
            <a:stCxn id="8" idx="1"/>
            <a:endCxn id="25" idx="3"/>
          </p:cNvCxnSpPr>
          <p:nvPr/>
        </p:nvCxnSpPr>
        <p:spPr>
          <a:xfrm flipH="1" flipV="1">
            <a:off x="4458329" y="3073740"/>
            <a:ext cx="990802" cy="277003"/>
          </a:xfrm>
          <a:prstGeom prst="straightConnector1">
            <a:avLst/>
          </a:prstGeom>
          <a:ln w="76200">
            <a:solidFill>
              <a:schemeClr val="bg1">
                <a:lumMod val="65000"/>
              </a:schemeClr>
            </a:solidFill>
            <a:headEnd type="stealth"/>
            <a:tailEnd type="stealth" w="med" len="med"/>
          </a:ln>
        </p:spPr>
        <p:style>
          <a:lnRef idx="1">
            <a:schemeClr val="accent1"/>
          </a:lnRef>
          <a:fillRef idx="0">
            <a:schemeClr val="accent1"/>
          </a:fillRef>
          <a:effectRef idx="0">
            <a:schemeClr val="accent1"/>
          </a:effectRef>
          <a:fontRef idx="minor">
            <a:schemeClr val="tx1"/>
          </a:fontRef>
        </p:style>
      </p:cxnSp>
      <p:cxnSp>
        <p:nvCxnSpPr>
          <p:cNvPr id="42" name="Straight Arrow Connector 41">
            <a:extLst>
              <a:ext uri="{FF2B5EF4-FFF2-40B4-BE49-F238E27FC236}">
                <a16:creationId xmlns:a16="http://schemas.microsoft.com/office/drawing/2014/main" id="{47E40601-CBB1-2E45-9950-1EA9B9D59C06}"/>
              </a:ext>
            </a:extLst>
          </p:cNvPr>
          <p:cNvCxnSpPr>
            <a:cxnSpLocks/>
            <a:stCxn id="8" idx="3"/>
            <a:endCxn id="27" idx="3"/>
          </p:cNvCxnSpPr>
          <p:nvPr/>
        </p:nvCxnSpPr>
        <p:spPr>
          <a:xfrm flipH="1">
            <a:off x="4490371" y="4583843"/>
            <a:ext cx="958760" cy="290096"/>
          </a:xfrm>
          <a:prstGeom prst="straightConnector1">
            <a:avLst/>
          </a:prstGeom>
          <a:ln w="76200">
            <a:solidFill>
              <a:schemeClr val="bg1">
                <a:lumMod val="65000"/>
              </a:schemeClr>
            </a:solidFill>
            <a:headEnd type="stealth"/>
            <a:tailEnd type="stealth" w="med" len="med"/>
          </a:ln>
        </p:spPr>
        <p:style>
          <a:lnRef idx="1">
            <a:schemeClr val="accent1"/>
          </a:lnRef>
          <a:fillRef idx="0">
            <a:schemeClr val="accent1"/>
          </a:fillRef>
          <a:effectRef idx="0">
            <a:schemeClr val="accent1"/>
          </a:effectRef>
          <a:fontRef idx="minor">
            <a:schemeClr val="tx1"/>
          </a:fontRef>
        </p:style>
      </p:cxnSp>
      <p:cxnSp>
        <p:nvCxnSpPr>
          <p:cNvPr id="43" name="Straight Arrow Connector 42">
            <a:extLst>
              <a:ext uri="{FF2B5EF4-FFF2-40B4-BE49-F238E27FC236}">
                <a16:creationId xmlns:a16="http://schemas.microsoft.com/office/drawing/2014/main" id="{3EAF0EF7-6B7B-9142-88BA-E3366C4FA14E}"/>
              </a:ext>
            </a:extLst>
          </p:cNvPr>
          <p:cNvCxnSpPr>
            <a:cxnSpLocks/>
            <a:stCxn id="8" idx="5"/>
            <a:endCxn id="30" idx="1"/>
          </p:cNvCxnSpPr>
          <p:nvPr/>
        </p:nvCxnSpPr>
        <p:spPr>
          <a:xfrm>
            <a:off x="6835927" y="4583843"/>
            <a:ext cx="897744" cy="290096"/>
          </a:xfrm>
          <a:prstGeom prst="straightConnector1">
            <a:avLst/>
          </a:prstGeom>
          <a:ln w="76200">
            <a:solidFill>
              <a:schemeClr val="bg1">
                <a:lumMod val="65000"/>
              </a:schemeClr>
            </a:solidFill>
            <a:headEnd type="stealth"/>
            <a:tailEnd type="stealth" w="med" len="med"/>
          </a:ln>
        </p:spPr>
        <p:style>
          <a:lnRef idx="1">
            <a:schemeClr val="accent1"/>
          </a:lnRef>
          <a:fillRef idx="0">
            <a:schemeClr val="accent1"/>
          </a:fillRef>
          <a:effectRef idx="0">
            <a:schemeClr val="accent1"/>
          </a:effectRef>
          <a:fontRef idx="minor">
            <a:schemeClr val="tx1"/>
          </a:fontRef>
        </p:style>
      </p:cxnSp>
      <p:cxnSp>
        <p:nvCxnSpPr>
          <p:cNvPr id="48" name="Straight Arrow Connector 47">
            <a:extLst>
              <a:ext uri="{FF2B5EF4-FFF2-40B4-BE49-F238E27FC236}">
                <a16:creationId xmlns:a16="http://schemas.microsoft.com/office/drawing/2014/main" id="{2A5ADFAA-8A60-354E-92F0-4E186229AA9C}"/>
              </a:ext>
            </a:extLst>
          </p:cNvPr>
          <p:cNvCxnSpPr>
            <a:cxnSpLocks/>
            <a:stCxn id="8" idx="7"/>
            <a:endCxn id="31" idx="1"/>
          </p:cNvCxnSpPr>
          <p:nvPr/>
        </p:nvCxnSpPr>
        <p:spPr>
          <a:xfrm flipV="1">
            <a:off x="6835927" y="3073740"/>
            <a:ext cx="897744" cy="277003"/>
          </a:xfrm>
          <a:prstGeom prst="straightConnector1">
            <a:avLst/>
          </a:prstGeom>
          <a:ln w="76200">
            <a:solidFill>
              <a:schemeClr val="bg1">
                <a:lumMod val="65000"/>
              </a:schemeClr>
            </a:solidFill>
            <a:headEnd type="stealth"/>
            <a:tailEnd type="stealth" w="med" len="me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3438153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806107-ACB8-8043-AE51-A250C2BEAD45}"/>
              </a:ext>
            </a:extLst>
          </p:cNvPr>
          <p:cNvSpPr>
            <a:spLocks noGrp="1"/>
          </p:cNvSpPr>
          <p:nvPr>
            <p:ph type="title"/>
          </p:nvPr>
        </p:nvSpPr>
        <p:spPr>
          <a:xfrm>
            <a:off x="1631505" y="188640"/>
            <a:ext cx="8929563" cy="1143000"/>
          </a:xfrm>
        </p:spPr>
        <p:txBody>
          <a:bodyPr>
            <a:normAutofit fontScale="90000"/>
          </a:bodyPr>
          <a:lstStyle/>
          <a:p>
            <a:r>
              <a:rPr lang="en-US" dirty="0">
                <a:solidFill>
                  <a:schemeClr val="accent1"/>
                </a:solidFill>
              </a:rPr>
              <a:t>Software Development Life Cycle </a:t>
            </a:r>
            <a:r>
              <a:rPr lang="en-US" sz="2400" dirty="0">
                <a:solidFill>
                  <a:schemeClr val="accent1"/>
                </a:solidFill>
              </a:rPr>
              <a:t>(SDLC)</a:t>
            </a:r>
            <a:br>
              <a:rPr lang="en-US" dirty="0">
                <a:solidFill>
                  <a:schemeClr val="accent1"/>
                </a:solidFill>
              </a:rPr>
            </a:br>
            <a:r>
              <a:rPr lang="en-US" dirty="0">
                <a:solidFill>
                  <a:schemeClr val="accent1"/>
                </a:solidFill>
              </a:rPr>
              <a:t>The waterfall model</a:t>
            </a:r>
          </a:p>
        </p:txBody>
      </p:sp>
      <p:sp>
        <p:nvSpPr>
          <p:cNvPr id="4" name="Slide Number Placeholder 3">
            <a:extLst>
              <a:ext uri="{FF2B5EF4-FFF2-40B4-BE49-F238E27FC236}">
                <a16:creationId xmlns:a16="http://schemas.microsoft.com/office/drawing/2014/main" id="{E1395118-C47B-5F49-B125-5F0A919AD413}"/>
              </a:ext>
            </a:extLst>
          </p:cNvPr>
          <p:cNvSpPr>
            <a:spLocks noGrp="1"/>
          </p:cNvSpPr>
          <p:nvPr>
            <p:ph type="sldNum" sz="quarter" idx="12"/>
          </p:nvPr>
        </p:nvSpPr>
        <p:spPr/>
        <p:txBody>
          <a:bodyPr/>
          <a:lstStyle/>
          <a:p>
            <a:pPr>
              <a:defRPr/>
            </a:pPr>
            <a:fld id="{E78C9E75-97FD-45D9-8ED3-955348887BB1}" type="slidenum">
              <a:rPr lang="zh-TW" altLang="en-US" smtClean="0"/>
              <a:pPr>
                <a:defRPr/>
              </a:pPr>
              <a:t>14</a:t>
            </a:fld>
            <a:endParaRPr lang="zh-TW" altLang="en-US"/>
          </a:p>
        </p:txBody>
      </p:sp>
      <p:sp>
        <p:nvSpPr>
          <p:cNvPr id="6" name="Rounded Rectangle 5">
            <a:extLst>
              <a:ext uri="{FF2B5EF4-FFF2-40B4-BE49-F238E27FC236}">
                <a16:creationId xmlns:a16="http://schemas.microsoft.com/office/drawing/2014/main" id="{3A9A958F-91EC-E34B-A881-86AE4075C39F}"/>
              </a:ext>
            </a:extLst>
          </p:cNvPr>
          <p:cNvSpPr>
            <a:spLocks noChangeArrowheads="1"/>
          </p:cNvSpPr>
          <p:nvPr/>
        </p:nvSpPr>
        <p:spPr bwMode="auto">
          <a:xfrm>
            <a:off x="1795190" y="1670020"/>
            <a:ext cx="1808738" cy="860683"/>
          </a:xfrm>
          <a:prstGeom prst="roundRect">
            <a:avLst>
              <a:gd name="adj" fmla="val 50000"/>
            </a:avLst>
          </a:prstGeom>
          <a:solidFill>
            <a:schemeClr val="accent1">
              <a:lumMod val="20000"/>
              <a:lumOff val="80000"/>
            </a:schemeClr>
          </a:solidFill>
          <a:ln w="19050">
            <a:solidFill>
              <a:schemeClr val="tx2"/>
            </a:solidFill>
            <a:round/>
            <a:headEnd/>
            <a:tailEnd/>
          </a:ln>
          <a:effectLst>
            <a:outerShdw blurRad="40000" dist="23000" dir="5400000" rotWithShape="0">
              <a:srgbClr val="808080">
                <a:alpha val="34999"/>
              </a:srgbClr>
            </a:outerShdw>
          </a:effectLst>
        </p:spPr>
        <p:txBody>
          <a:bodyPr lIns="0" tIns="0" rIns="0" bIns="0" anchor="ctr"/>
          <a:lstStyle/>
          <a:p>
            <a:pPr algn="ctr">
              <a:defRPr/>
            </a:pPr>
            <a:r>
              <a:rPr lang="en-US" dirty="0"/>
              <a:t>Requirements </a:t>
            </a:r>
            <a:br>
              <a:rPr lang="en-US" dirty="0"/>
            </a:br>
            <a:r>
              <a:rPr lang="en-US" dirty="0"/>
              <a:t>definition</a:t>
            </a:r>
          </a:p>
        </p:txBody>
      </p:sp>
      <p:sp>
        <p:nvSpPr>
          <p:cNvPr id="7" name="Rounded Rectangle 6">
            <a:extLst>
              <a:ext uri="{FF2B5EF4-FFF2-40B4-BE49-F238E27FC236}">
                <a16:creationId xmlns:a16="http://schemas.microsoft.com/office/drawing/2014/main" id="{C83D832D-73E8-8F4A-AFFA-068082B57CF8}"/>
              </a:ext>
            </a:extLst>
          </p:cNvPr>
          <p:cNvSpPr>
            <a:spLocks noChangeArrowheads="1"/>
          </p:cNvSpPr>
          <p:nvPr/>
        </p:nvSpPr>
        <p:spPr bwMode="auto">
          <a:xfrm>
            <a:off x="3495174" y="2663755"/>
            <a:ext cx="1808738" cy="860683"/>
          </a:xfrm>
          <a:prstGeom prst="roundRect">
            <a:avLst>
              <a:gd name="adj" fmla="val 50000"/>
            </a:avLst>
          </a:prstGeom>
          <a:solidFill>
            <a:schemeClr val="accent1">
              <a:lumMod val="20000"/>
              <a:lumOff val="80000"/>
            </a:schemeClr>
          </a:solidFill>
          <a:ln w="19050">
            <a:solidFill>
              <a:schemeClr val="tx2"/>
            </a:solidFill>
            <a:round/>
            <a:headEnd/>
            <a:tailEnd/>
          </a:ln>
          <a:effectLst>
            <a:outerShdw blurRad="40000" dist="23000" dir="5400000" rotWithShape="0">
              <a:srgbClr val="808080">
                <a:alpha val="34999"/>
              </a:srgbClr>
            </a:outerShdw>
          </a:effectLst>
        </p:spPr>
        <p:txBody>
          <a:bodyPr lIns="0" tIns="0" rIns="0" bIns="0" anchor="ctr"/>
          <a:lstStyle/>
          <a:p>
            <a:pPr algn="ctr">
              <a:defRPr/>
            </a:pPr>
            <a:r>
              <a:rPr lang="en-US" dirty="0"/>
              <a:t>System and Software design</a:t>
            </a:r>
          </a:p>
        </p:txBody>
      </p:sp>
      <p:sp>
        <p:nvSpPr>
          <p:cNvPr id="8" name="Rounded Rectangle 7">
            <a:extLst>
              <a:ext uri="{FF2B5EF4-FFF2-40B4-BE49-F238E27FC236}">
                <a16:creationId xmlns:a16="http://schemas.microsoft.com/office/drawing/2014/main" id="{35D50CBC-2606-A942-B96C-D6596FAB01EF}"/>
              </a:ext>
            </a:extLst>
          </p:cNvPr>
          <p:cNvSpPr>
            <a:spLocks noChangeArrowheads="1"/>
          </p:cNvSpPr>
          <p:nvPr/>
        </p:nvSpPr>
        <p:spPr bwMode="auto">
          <a:xfrm>
            <a:off x="5084522" y="3667005"/>
            <a:ext cx="1808738" cy="860683"/>
          </a:xfrm>
          <a:prstGeom prst="roundRect">
            <a:avLst>
              <a:gd name="adj" fmla="val 50000"/>
            </a:avLst>
          </a:prstGeom>
          <a:solidFill>
            <a:schemeClr val="accent1">
              <a:lumMod val="20000"/>
              <a:lumOff val="80000"/>
            </a:schemeClr>
          </a:solidFill>
          <a:ln w="19050">
            <a:solidFill>
              <a:schemeClr val="tx2"/>
            </a:solidFill>
            <a:round/>
            <a:headEnd/>
            <a:tailEnd/>
          </a:ln>
          <a:effectLst>
            <a:outerShdw blurRad="40000" dist="23000" dir="5400000" rotWithShape="0">
              <a:srgbClr val="808080">
                <a:alpha val="34999"/>
              </a:srgbClr>
            </a:outerShdw>
          </a:effectLst>
        </p:spPr>
        <p:txBody>
          <a:bodyPr lIns="0" tIns="0" rIns="0" bIns="0" anchor="ctr"/>
          <a:lstStyle/>
          <a:p>
            <a:pPr algn="ctr">
              <a:defRPr/>
            </a:pPr>
            <a:r>
              <a:rPr lang="en-US" dirty="0"/>
              <a:t>Implementation and unit testing</a:t>
            </a:r>
          </a:p>
        </p:txBody>
      </p:sp>
      <p:sp>
        <p:nvSpPr>
          <p:cNvPr id="9" name="Rounded Rectangle 8">
            <a:extLst>
              <a:ext uri="{FF2B5EF4-FFF2-40B4-BE49-F238E27FC236}">
                <a16:creationId xmlns:a16="http://schemas.microsoft.com/office/drawing/2014/main" id="{FA33732E-8DB7-494E-8310-2C66B049C0F3}"/>
              </a:ext>
            </a:extLst>
          </p:cNvPr>
          <p:cNvSpPr>
            <a:spLocks noChangeArrowheads="1"/>
          </p:cNvSpPr>
          <p:nvPr/>
        </p:nvSpPr>
        <p:spPr bwMode="auto">
          <a:xfrm>
            <a:off x="6701745" y="4590107"/>
            <a:ext cx="1808738" cy="860683"/>
          </a:xfrm>
          <a:prstGeom prst="roundRect">
            <a:avLst>
              <a:gd name="adj" fmla="val 50000"/>
            </a:avLst>
          </a:prstGeom>
          <a:solidFill>
            <a:schemeClr val="accent1">
              <a:lumMod val="20000"/>
              <a:lumOff val="80000"/>
            </a:schemeClr>
          </a:solidFill>
          <a:ln w="19050">
            <a:solidFill>
              <a:schemeClr val="tx2"/>
            </a:solidFill>
            <a:round/>
            <a:headEnd/>
            <a:tailEnd/>
          </a:ln>
          <a:effectLst>
            <a:outerShdw blurRad="40000" dist="23000" dir="5400000" rotWithShape="0">
              <a:srgbClr val="808080">
                <a:alpha val="34999"/>
              </a:srgbClr>
            </a:outerShdw>
          </a:effectLst>
        </p:spPr>
        <p:txBody>
          <a:bodyPr lIns="0" tIns="0" rIns="0" bIns="0" anchor="ctr"/>
          <a:lstStyle/>
          <a:p>
            <a:pPr algn="ctr">
              <a:defRPr/>
            </a:pPr>
            <a:r>
              <a:rPr lang="en-US" dirty="0"/>
              <a:t>Integration and system testing</a:t>
            </a:r>
          </a:p>
        </p:txBody>
      </p:sp>
      <p:sp>
        <p:nvSpPr>
          <p:cNvPr id="10" name="Rounded Rectangle 9">
            <a:extLst>
              <a:ext uri="{FF2B5EF4-FFF2-40B4-BE49-F238E27FC236}">
                <a16:creationId xmlns:a16="http://schemas.microsoft.com/office/drawing/2014/main" id="{E423AB6A-7872-C249-80C3-4D99C08C97CA}"/>
              </a:ext>
            </a:extLst>
          </p:cNvPr>
          <p:cNvSpPr>
            <a:spLocks noChangeArrowheads="1"/>
          </p:cNvSpPr>
          <p:nvPr/>
        </p:nvSpPr>
        <p:spPr bwMode="auto">
          <a:xfrm>
            <a:off x="8256240" y="5592654"/>
            <a:ext cx="1808738" cy="860683"/>
          </a:xfrm>
          <a:prstGeom prst="roundRect">
            <a:avLst>
              <a:gd name="adj" fmla="val 50000"/>
            </a:avLst>
          </a:prstGeom>
          <a:solidFill>
            <a:schemeClr val="accent1">
              <a:lumMod val="20000"/>
              <a:lumOff val="80000"/>
            </a:schemeClr>
          </a:solidFill>
          <a:ln w="19050">
            <a:solidFill>
              <a:schemeClr val="tx2"/>
            </a:solidFill>
            <a:round/>
            <a:headEnd/>
            <a:tailEnd/>
          </a:ln>
          <a:effectLst>
            <a:outerShdw blurRad="40000" dist="23000" dir="5400000" rotWithShape="0">
              <a:srgbClr val="808080">
                <a:alpha val="34999"/>
              </a:srgbClr>
            </a:outerShdw>
          </a:effectLst>
        </p:spPr>
        <p:txBody>
          <a:bodyPr lIns="0" tIns="0" rIns="0" bIns="0" anchor="ctr"/>
          <a:lstStyle/>
          <a:p>
            <a:pPr algn="ctr">
              <a:defRPr/>
            </a:pPr>
            <a:r>
              <a:rPr lang="en-US" dirty="0"/>
              <a:t>Operation and maintenance</a:t>
            </a:r>
          </a:p>
        </p:txBody>
      </p:sp>
      <p:cxnSp>
        <p:nvCxnSpPr>
          <p:cNvPr id="12" name="Elbow Connector 11">
            <a:extLst>
              <a:ext uri="{FF2B5EF4-FFF2-40B4-BE49-F238E27FC236}">
                <a16:creationId xmlns:a16="http://schemas.microsoft.com/office/drawing/2014/main" id="{5713B6F8-7E0B-6D42-836B-0511318A58BA}"/>
              </a:ext>
            </a:extLst>
          </p:cNvPr>
          <p:cNvCxnSpPr>
            <a:stCxn id="6" idx="3"/>
            <a:endCxn id="7" idx="0"/>
          </p:cNvCxnSpPr>
          <p:nvPr/>
        </p:nvCxnSpPr>
        <p:spPr>
          <a:xfrm>
            <a:off x="3603929" y="2100362"/>
            <a:ext cx="795615" cy="563393"/>
          </a:xfrm>
          <a:prstGeom prst="bentConnector2">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3" name="Elbow Connector 12">
            <a:extLst>
              <a:ext uri="{FF2B5EF4-FFF2-40B4-BE49-F238E27FC236}">
                <a16:creationId xmlns:a16="http://schemas.microsoft.com/office/drawing/2014/main" id="{60D15B15-F223-124D-95EE-3354069FE8EF}"/>
              </a:ext>
            </a:extLst>
          </p:cNvPr>
          <p:cNvCxnSpPr>
            <a:cxnSpLocks/>
            <a:stCxn id="7" idx="3"/>
            <a:endCxn id="8" idx="0"/>
          </p:cNvCxnSpPr>
          <p:nvPr/>
        </p:nvCxnSpPr>
        <p:spPr>
          <a:xfrm>
            <a:off x="5303913" y="3094096"/>
            <a:ext cx="684979" cy="572908"/>
          </a:xfrm>
          <a:prstGeom prst="bentConnector2">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4" name="Elbow Connector 13">
            <a:extLst>
              <a:ext uri="{FF2B5EF4-FFF2-40B4-BE49-F238E27FC236}">
                <a16:creationId xmlns:a16="http://schemas.microsoft.com/office/drawing/2014/main" id="{65E72B4D-3F99-3546-B8EC-D07EE18CEEC5}"/>
              </a:ext>
            </a:extLst>
          </p:cNvPr>
          <p:cNvCxnSpPr>
            <a:cxnSpLocks/>
            <a:stCxn id="8" idx="3"/>
            <a:endCxn id="9" idx="0"/>
          </p:cNvCxnSpPr>
          <p:nvPr/>
        </p:nvCxnSpPr>
        <p:spPr>
          <a:xfrm>
            <a:off x="6893260" y="4097346"/>
            <a:ext cx="712854" cy="492760"/>
          </a:xfrm>
          <a:prstGeom prst="bentConnector2">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5" name="Elbow Connector 14">
            <a:extLst>
              <a:ext uri="{FF2B5EF4-FFF2-40B4-BE49-F238E27FC236}">
                <a16:creationId xmlns:a16="http://schemas.microsoft.com/office/drawing/2014/main" id="{AB950C16-F3DB-A542-A012-AA15A7275720}"/>
              </a:ext>
            </a:extLst>
          </p:cNvPr>
          <p:cNvCxnSpPr>
            <a:cxnSpLocks/>
            <a:stCxn id="9" idx="3"/>
            <a:endCxn id="10" idx="0"/>
          </p:cNvCxnSpPr>
          <p:nvPr/>
        </p:nvCxnSpPr>
        <p:spPr>
          <a:xfrm>
            <a:off x="8510483" y="5020449"/>
            <a:ext cx="650126" cy="572205"/>
          </a:xfrm>
          <a:prstGeom prst="bentConnector2">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2" name="Elbow Connector 21">
            <a:extLst>
              <a:ext uri="{FF2B5EF4-FFF2-40B4-BE49-F238E27FC236}">
                <a16:creationId xmlns:a16="http://schemas.microsoft.com/office/drawing/2014/main" id="{6EE27BCA-556C-614A-BB49-DDEB2B603352}"/>
              </a:ext>
            </a:extLst>
          </p:cNvPr>
          <p:cNvCxnSpPr>
            <a:cxnSpLocks/>
            <a:endCxn id="9" idx="2"/>
          </p:cNvCxnSpPr>
          <p:nvPr/>
        </p:nvCxnSpPr>
        <p:spPr>
          <a:xfrm rot="10800000">
            <a:off x="7606114" y="5450789"/>
            <a:ext cx="650126" cy="572206"/>
          </a:xfrm>
          <a:prstGeom prst="bentConnector2">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5" name="Elbow Connector 24">
            <a:extLst>
              <a:ext uri="{FF2B5EF4-FFF2-40B4-BE49-F238E27FC236}">
                <a16:creationId xmlns:a16="http://schemas.microsoft.com/office/drawing/2014/main" id="{11B03968-A895-364D-B1FE-8C285A585806}"/>
              </a:ext>
            </a:extLst>
          </p:cNvPr>
          <p:cNvCxnSpPr>
            <a:cxnSpLocks/>
            <a:endCxn id="8" idx="2"/>
          </p:cNvCxnSpPr>
          <p:nvPr/>
        </p:nvCxnSpPr>
        <p:spPr>
          <a:xfrm rot="10800000">
            <a:off x="5988891" y="4527689"/>
            <a:ext cx="2216792" cy="1495307"/>
          </a:xfrm>
          <a:prstGeom prst="bentConnector2">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6" name="Elbow Connector 25">
            <a:extLst>
              <a:ext uri="{FF2B5EF4-FFF2-40B4-BE49-F238E27FC236}">
                <a16:creationId xmlns:a16="http://schemas.microsoft.com/office/drawing/2014/main" id="{BF98DC7C-98C4-1F4A-A84E-D469D700A067}"/>
              </a:ext>
            </a:extLst>
          </p:cNvPr>
          <p:cNvCxnSpPr>
            <a:cxnSpLocks/>
            <a:stCxn id="10" idx="1"/>
            <a:endCxn id="7" idx="2"/>
          </p:cNvCxnSpPr>
          <p:nvPr/>
        </p:nvCxnSpPr>
        <p:spPr>
          <a:xfrm rot="10800000">
            <a:off x="4399545" y="3524437"/>
            <a:ext cx="3856697" cy="2498558"/>
          </a:xfrm>
          <a:prstGeom prst="bentConnector2">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8" name="Elbow Connector 27">
            <a:extLst>
              <a:ext uri="{FF2B5EF4-FFF2-40B4-BE49-F238E27FC236}">
                <a16:creationId xmlns:a16="http://schemas.microsoft.com/office/drawing/2014/main" id="{3404DA58-E4DB-2A4F-88D8-E3DF3DBDA9F2}"/>
              </a:ext>
            </a:extLst>
          </p:cNvPr>
          <p:cNvCxnSpPr>
            <a:cxnSpLocks/>
            <a:stCxn id="10" idx="1"/>
            <a:endCxn id="6" idx="2"/>
          </p:cNvCxnSpPr>
          <p:nvPr/>
        </p:nvCxnSpPr>
        <p:spPr>
          <a:xfrm rot="10800000">
            <a:off x="2699561" y="2530704"/>
            <a:ext cx="5556681" cy="3492293"/>
          </a:xfrm>
          <a:prstGeom prst="bentConnector2">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5" name="Footer Placeholder 4">
            <a:extLst>
              <a:ext uri="{FF2B5EF4-FFF2-40B4-BE49-F238E27FC236}">
                <a16:creationId xmlns:a16="http://schemas.microsoft.com/office/drawing/2014/main" id="{7F45DC00-2FBD-EF44-A879-A63DCAA5E5E9}"/>
              </a:ext>
            </a:extLst>
          </p:cNvPr>
          <p:cNvSpPr>
            <a:spLocks noGrp="1"/>
          </p:cNvSpPr>
          <p:nvPr>
            <p:ph type="ftr" sz="quarter" idx="11"/>
          </p:nvPr>
        </p:nvSpPr>
        <p:spPr bwMode="auto">
          <a:xfrm>
            <a:off x="2135832" y="6597650"/>
            <a:ext cx="7848600" cy="260350"/>
          </a:xfrm>
          <a:ln>
            <a:miter lim="800000"/>
            <a:headEnd/>
            <a:tailEnd/>
          </a:ln>
        </p:spPr>
        <p:txBody>
          <a:bodyPr/>
          <a:lstStyle/>
          <a:p>
            <a:pPr>
              <a:defRPr/>
            </a:pPr>
            <a:r>
              <a:rPr lang="en-US" altLang="zh-TW" sz="1000" dirty="0"/>
              <a:t>Source: Ian Sommerville (2015), Software Engineering, 10th Edition, Pearson.</a:t>
            </a:r>
          </a:p>
        </p:txBody>
      </p:sp>
    </p:spTree>
    <p:extLst>
      <p:ext uri="{BB962C8B-B14F-4D97-AF65-F5344CB8AC3E}">
        <p14:creationId xmlns:p14="http://schemas.microsoft.com/office/powerpoint/2010/main" val="208528812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5F4003-70CE-1C4B-8D04-E377B30A3F5A}"/>
              </a:ext>
            </a:extLst>
          </p:cNvPr>
          <p:cNvSpPr>
            <a:spLocks noGrp="1"/>
          </p:cNvSpPr>
          <p:nvPr>
            <p:ph type="title"/>
          </p:nvPr>
        </p:nvSpPr>
        <p:spPr>
          <a:xfrm>
            <a:off x="2063553" y="142925"/>
            <a:ext cx="8388003" cy="1143000"/>
          </a:xfrm>
        </p:spPr>
        <p:txBody>
          <a:bodyPr>
            <a:normAutofit fontScale="90000"/>
          </a:bodyPr>
          <a:lstStyle/>
          <a:p>
            <a:r>
              <a:rPr lang="en-US" dirty="0">
                <a:solidFill>
                  <a:schemeClr val="accent1"/>
                </a:solidFill>
              </a:rPr>
              <a:t>Plan-based and Agile development</a:t>
            </a:r>
          </a:p>
        </p:txBody>
      </p:sp>
      <p:sp>
        <p:nvSpPr>
          <p:cNvPr id="4" name="Slide Number Placeholder 3">
            <a:extLst>
              <a:ext uri="{FF2B5EF4-FFF2-40B4-BE49-F238E27FC236}">
                <a16:creationId xmlns:a16="http://schemas.microsoft.com/office/drawing/2014/main" id="{9843BCCC-8979-DB48-A55A-2607F6E92C40}"/>
              </a:ext>
            </a:extLst>
          </p:cNvPr>
          <p:cNvSpPr>
            <a:spLocks noGrp="1"/>
          </p:cNvSpPr>
          <p:nvPr>
            <p:ph type="sldNum" sz="quarter" idx="12"/>
          </p:nvPr>
        </p:nvSpPr>
        <p:spPr/>
        <p:txBody>
          <a:bodyPr/>
          <a:lstStyle/>
          <a:p>
            <a:pPr>
              <a:defRPr/>
            </a:pPr>
            <a:fld id="{E78C9E75-97FD-45D9-8ED3-955348887BB1}" type="slidenum">
              <a:rPr lang="zh-TW" altLang="en-US" smtClean="0"/>
              <a:pPr>
                <a:defRPr/>
              </a:pPr>
              <a:t>15</a:t>
            </a:fld>
            <a:endParaRPr lang="zh-TW" altLang="en-US"/>
          </a:p>
        </p:txBody>
      </p:sp>
      <p:sp>
        <p:nvSpPr>
          <p:cNvPr id="6" name="Rounded Rectangle 5">
            <a:extLst>
              <a:ext uri="{FF2B5EF4-FFF2-40B4-BE49-F238E27FC236}">
                <a16:creationId xmlns:a16="http://schemas.microsoft.com/office/drawing/2014/main" id="{7CB8732F-9CC3-254D-96BF-A595CE3726C6}"/>
              </a:ext>
            </a:extLst>
          </p:cNvPr>
          <p:cNvSpPr>
            <a:spLocks noChangeArrowheads="1"/>
          </p:cNvSpPr>
          <p:nvPr/>
        </p:nvSpPr>
        <p:spPr bwMode="auto">
          <a:xfrm>
            <a:off x="5150856" y="2264252"/>
            <a:ext cx="1584176" cy="720080"/>
          </a:xfrm>
          <a:prstGeom prst="roundRect">
            <a:avLst>
              <a:gd name="adj" fmla="val 9274"/>
            </a:avLst>
          </a:prstGeom>
          <a:solidFill>
            <a:schemeClr val="accent6">
              <a:lumMod val="60000"/>
              <a:lumOff val="40000"/>
            </a:schemeClr>
          </a:solidFill>
          <a:ln w="19050">
            <a:solidFill>
              <a:schemeClr val="tx2"/>
            </a:solidFill>
            <a:round/>
            <a:headEnd/>
            <a:tailEnd/>
          </a:ln>
          <a:effectLst>
            <a:outerShdw blurRad="40000" dist="23000" dir="5400000" rotWithShape="0">
              <a:srgbClr val="808080">
                <a:alpha val="34999"/>
              </a:srgbClr>
            </a:outerShdw>
          </a:effectLst>
        </p:spPr>
        <p:txBody>
          <a:bodyPr lIns="0" tIns="0" rIns="0" bIns="0" anchor="ctr"/>
          <a:lstStyle/>
          <a:p>
            <a:pPr algn="ctr">
              <a:defRPr/>
            </a:pPr>
            <a:r>
              <a:rPr lang="en-US" dirty="0"/>
              <a:t>Requirements </a:t>
            </a:r>
            <a:br>
              <a:rPr lang="en-US" dirty="0"/>
            </a:br>
            <a:r>
              <a:rPr lang="en-US" dirty="0"/>
              <a:t>specification</a:t>
            </a:r>
          </a:p>
        </p:txBody>
      </p:sp>
      <p:sp>
        <p:nvSpPr>
          <p:cNvPr id="7" name="Rounded Rectangle 6">
            <a:extLst>
              <a:ext uri="{FF2B5EF4-FFF2-40B4-BE49-F238E27FC236}">
                <a16:creationId xmlns:a16="http://schemas.microsoft.com/office/drawing/2014/main" id="{78E97ABE-E234-B24E-93C3-8D7267262F7B}"/>
              </a:ext>
            </a:extLst>
          </p:cNvPr>
          <p:cNvSpPr>
            <a:spLocks noChangeArrowheads="1"/>
          </p:cNvSpPr>
          <p:nvPr/>
        </p:nvSpPr>
        <p:spPr bwMode="auto">
          <a:xfrm>
            <a:off x="2567608" y="2193952"/>
            <a:ext cx="1808738" cy="860683"/>
          </a:xfrm>
          <a:prstGeom prst="roundRect">
            <a:avLst>
              <a:gd name="adj" fmla="val 50000"/>
            </a:avLst>
          </a:prstGeom>
          <a:solidFill>
            <a:schemeClr val="accent1">
              <a:lumMod val="20000"/>
              <a:lumOff val="80000"/>
            </a:schemeClr>
          </a:solidFill>
          <a:ln w="19050">
            <a:solidFill>
              <a:schemeClr val="tx2"/>
            </a:solidFill>
            <a:round/>
            <a:headEnd/>
            <a:tailEnd/>
          </a:ln>
          <a:effectLst>
            <a:outerShdw blurRad="40000" dist="23000" dir="5400000" rotWithShape="0">
              <a:srgbClr val="808080">
                <a:alpha val="34999"/>
              </a:srgbClr>
            </a:outerShdw>
          </a:effectLst>
        </p:spPr>
        <p:txBody>
          <a:bodyPr lIns="0" tIns="0" rIns="0" bIns="0" anchor="ctr"/>
          <a:lstStyle/>
          <a:p>
            <a:pPr algn="ctr">
              <a:defRPr/>
            </a:pPr>
            <a:r>
              <a:rPr lang="en-US" dirty="0"/>
              <a:t>Requirements </a:t>
            </a:r>
            <a:br>
              <a:rPr lang="en-US" dirty="0"/>
            </a:br>
            <a:r>
              <a:rPr lang="en-US" dirty="0"/>
              <a:t>engineering</a:t>
            </a:r>
          </a:p>
        </p:txBody>
      </p:sp>
      <p:sp>
        <p:nvSpPr>
          <p:cNvPr id="8" name="Rounded Rectangle 7">
            <a:extLst>
              <a:ext uri="{FF2B5EF4-FFF2-40B4-BE49-F238E27FC236}">
                <a16:creationId xmlns:a16="http://schemas.microsoft.com/office/drawing/2014/main" id="{FB9B2A56-7BC7-FF49-B2FE-9D6243E74860}"/>
              </a:ext>
            </a:extLst>
          </p:cNvPr>
          <p:cNvSpPr>
            <a:spLocks noChangeArrowheads="1"/>
          </p:cNvSpPr>
          <p:nvPr/>
        </p:nvSpPr>
        <p:spPr bwMode="auto">
          <a:xfrm>
            <a:off x="7412527" y="2193952"/>
            <a:ext cx="1808738" cy="860683"/>
          </a:xfrm>
          <a:prstGeom prst="roundRect">
            <a:avLst>
              <a:gd name="adj" fmla="val 50000"/>
            </a:avLst>
          </a:prstGeom>
          <a:solidFill>
            <a:schemeClr val="accent1">
              <a:lumMod val="20000"/>
              <a:lumOff val="80000"/>
            </a:schemeClr>
          </a:solidFill>
          <a:ln w="19050">
            <a:solidFill>
              <a:schemeClr val="tx2"/>
            </a:solidFill>
            <a:round/>
            <a:headEnd/>
            <a:tailEnd/>
          </a:ln>
          <a:effectLst>
            <a:outerShdw blurRad="40000" dist="23000" dir="5400000" rotWithShape="0">
              <a:srgbClr val="808080">
                <a:alpha val="34999"/>
              </a:srgbClr>
            </a:outerShdw>
          </a:effectLst>
        </p:spPr>
        <p:txBody>
          <a:bodyPr lIns="0" tIns="0" rIns="0" bIns="0" anchor="ctr"/>
          <a:lstStyle/>
          <a:p>
            <a:pPr algn="ctr">
              <a:defRPr/>
            </a:pPr>
            <a:r>
              <a:rPr lang="en-US" dirty="0"/>
              <a:t>Design and implementation</a:t>
            </a:r>
          </a:p>
        </p:txBody>
      </p:sp>
      <p:sp>
        <p:nvSpPr>
          <p:cNvPr id="9" name="Rounded Rectangle 8">
            <a:extLst>
              <a:ext uri="{FF2B5EF4-FFF2-40B4-BE49-F238E27FC236}">
                <a16:creationId xmlns:a16="http://schemas.microsoft.com/office/drawing/2014/main" id="{E58FAFFD-4F61-334F-8F04-013342838648}"/>
              </a:ext>
            </a:extLst>
          </p:cNvPr>
          <p:cNvSpPr>
            <a:spLocks noChangeArrowheads="1"/>
          </p:cNvSpPr>
          <p:nvPr/>
        </p:nvSpPr>
        <p:spPr bwMode="auto">
          <a:xfrm>
            <a:off x="3732208" y="4941169"/>
            <a:ext cx="1808738" cy="860683"/>
          </a:xfrm>
          <a:prstGeom prst="roundRect">
            <a:avLst>
              <a:gd name="adj" fmla="val 50000"/>
            </a:avLst>
          </a:prstGeom>
          <a:solidFill>
            <a:schemeClr val="accent1">
              <a:lumMod val="20000"/>
              <a:lumOff val="80000"/>
            </a:schemeClr>
          </a:solidFill>
          <a:ln w="19050">
            <a:solidFill>
              <a:schemeClr val="tx2"/>
            </a:solidFill>
            <a:round/>
            <a:headEnd/>
            <a:tailEnd/>
          </a:ln>
          <a:effectLst>
            <a:outerShdw blurRad="40000" dist="23000" dir="5400000" rotWithShape="0">
              <a:srgbClr val="808080">
                <a:alpha val="34999"/>
              </a:srgbClr>
            </a:outerShdw>
          </a:effectLst>
        </p:spPr>
        <p:txBody>
          <a:bodyPr lIns="0" tIns="0" rIns="0" bIns="0" anchor="ctr"/>
          <a:lstStyle/>
          <a:p>
            <a:pPr algn="ctr">
              <a:defRPr/>
            </a:pPr>
            <a:r>
              <a:rPr lang="en-US" dirty="0"/>
              <a:t>Requirements </a:t>
            </a:r>
            <a:br>
              <a:rPr lang="en-US" dirty="0"/>
            </a:br>
            <a:r>
              <a:rPr lang="en-US" dirty="0"/>
              <a:t>engineering</a:t>
            </a:r>
          </a:p>
        </p:txBody>
      </p:sp>
      <p:sp>
        <p:nvSpPr>
          <p:cNvPr id="10" name="Rounded Rectangle 9">
            <a:extLst>
              <a:ext uri="{FF2B5EF4-FFF2-40B4-BE49-F238E27FC236}">
                <a16:creationId xmlns:a16="http://schemas.microsoft.com/office/drawing/2014/main" id="{0EFF814C-1A7D-024A-A7D3-91789FEB91E7}"/>
              </a:ext>
            </a:extLst>
          </p:cNvPr>
          <p:cNvSpPr>
            <a:spLocks noChangeArrowheads="1"/>
          </p:cNvSpPr>
          <p:nvPr/>
        </p:nvSpPr>
        <p:spPr bwMode="auto">
          <a:xfrm>
            <a:off x="6705545" y="4941169"/>
            <a:ext cx="1808738" cy="860683"/>
          </a:xfrm>
          <a:prstGeom prst="roundRect">
            <a:avLst>
              <a:gd name="adj" fmla="val 50000"/>
            </a:avLst>
          </a:prstGeom>
          <a:solidFill>
            <a:schemeClr val="accent1">
              <a:lumMod val="20000"/>
              <a:lumOff val="80000"/>
            </a:schemeClr>
          </a:solidFill>
          <a:ln w="19050">
            <a:solidFill>
              <a:schemeClr val="tx2"/>
            </a:solidFill>
            <a:round/>
            <a:headEnd/>
            <a:tailEnd/>
          </a:ln>
          <a:effectLst>
            <a:outerShdw blurRad="40000" dist="23000" dir="5400000" rotWithShape="0">
              <a:srgbClr val="808080">
                <a:alpha val="34999"/>
              </a:srgbClr>
            </a:outerShdw>
          </a:effectLst>
        </p:spPr>
        <p:txBody>
          <a:bodyPr lIns="0" tIns="0" rIns="0" bIns="0" anchor="ctr"/>
          <a:lstStyle/>
          <a:p>
            <a:pPr algn="ctr">
              <a:defRPr/>
            </a:pPr>
            <a:r>
              <a:rPr lang="en-US" dirty="0"/>
              <a:t>Design and implementation</a:t>
            </a:r>
          </a:p>
        </p:txBody>
      </p:sp>
      <p:sp>
        <p:nvSpPr>
          <p:cNvPr id="11" name="Arc 10">
            <a:extLst>
              <a:ext uri="{FF2B5EF4-FFF2-40B4-BE49-F238E27FC236}">
                <a16:creationId xmlns:a16="http://schemas.microsoft.com/office/drawing/2014/main" id="{969FA192-6CB8-2F44-BE9B-253D39C048D8}"/>
              </a:ext>
            </a:extLst>
          </p:cNvPr>
          <p:cNvSpPr/>
          <p:nvPr/>
        </p:nvSpPr>
        <p:spPr>
          <a:xfrm>
            <a:off x="5015880" y="4437112"/>
            <a:ext cx="2160240" cy="1475121"/>
          </a:xfrm>
          <a:prstGeom prst="arc">
            <a:avLst>
              <a:gd name="adj1" fmla="val 11598803"/>
              <a:gd name="adj2" fmla="val 20782976"/>
            </a:avLst>
          </a:prstGeom>
          <a:noFill/>
          <a:ln w="38100">
            <a:solidFill>
              <a:schemeClr val="tx1"/>
            </a:solidFill>
            <a:headEnd type="none"/>
            <a:tailEnd type="stealt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2" name="Arc 11">
            <a:extLst>
              <a:ext uri="{FF2B5EF4-FFF2-40B4-BE49-F238E27FC236}">
                <a16:creationId xmlns:a16="http://schemas.microsoft.com/office/drawing/2014/main" id="{BD6BB434-3CBA-6C40-B79B-C000F4590C26}"/>
              </a:ext>
            </a:extLst>
          </p:cNvPr>
          <p:cNvSpPr/>
          <p:nvPr/>
        </p:nvSpPr>
        <p:spPr>
          <a:xfrm>
            <a:off x="3863752" y="4589512"/>
            <a:ext cx="4464496" cy="1719809"/>
          </a:xfrm>
          <a:prstGeom prst="arc">
            <a:avLst>
              <a:gd name="adj1" fmla="val 629487"/>
              <a:gd name="adj2" fmla="val 10150990"/>
            </a:avLst>
          </a:prstGeom>
          <a:noFill/>
          <a:ln w="38100">
            <a:solidFill>
              <a:schemeClr val="tx1"/>
            </a:solidFill>
            <a:headEnd type="none"/>
            <a:tailEnd type="stealt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3" name="Arc 12">
            <a:extLst>
              <a:ext uri="{FF2B5EF4-FFF2-40B4-BE49-F238E27FC236}">
                <a16:creationId xmlns:a16="http://schemas.microsoft.com/office/drawing/2014/main" id="{4F967C7C-A30E-B345-8978-9D4245F900E7}"/>
              </a:ext>
            </a:extLst>
          </p:cNvPr>
          <p:cNvSpPr/>
          <p:nvPr/>
        </p:nvSpPr>
        <p:spPr>
          <a:xfrm>
            <a:off x="3431402" y="1790650"/>
            <a:ext cx="5068073" cy="1822063"/>
          </a:xfrm>
          <a:prstGeom prst="arc">
            <a:avLst>
              <a:gd name="adj1" fmla="val 673640"/>
              <a:gd name="adj2" fmla="val 10250129"/>
            </a:avLst>
          </a:prstGeom>
          <a:noFill/>
          <a:ln w="38100">
            <a:solidFill>
              <a:schemeClr val="tx1"/>
            </a:solidFill>
            <a:headEnd type="none"/>
            <a:tailEnd type="stealt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5" name="Arc 14">
            <a:extLst>
              <a:ext uri="{FF2B5EF4-FFF2-40B4-BE49-F238E27FC236}">
                <a16:creationId xmlns:a16="http://schemas.microsoft.com/office/drawing/2014/main" id="{BB49CD8C-3F9C-1946-AF3E-F92B3E18671F}"/>
              </a:ext>
            </a:extLst>
          </p:cNvPr>
          <p:cNvSpPr/>
          <p:nvPr/>
        </p:nvSpPr>
        <p:spPr>
          <a:xfrm>
            <a:off x="7998898" y="1855539"/>
            <a:ext cx="1193447" cy="960750"/>
          </a:xfrm>
          <a:prstGeom prst="arc">
            <a:avLst>
              <a:gd name="adj1" fmla="val 11598803"/>
              <a:gd name="adj2" fmla="val 659380"/>
            </a:avLst>
          </a:prstGeom>
          <a:noFill/>
          <a:ln w="38100">
            <a:solidFill>
              <a:schemeClr val="tx1"/>
            </a:solidFill>
            <a:headEnd type="stealth"/>
            <a:tailEnd type="non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6" name="Arc 15">
            <a:extLst>
              <a:ext uri="{FF2B5EF4-FFF2-40B4-BE49-F238E27FC236}">
                <a16:creationId xmlns:a16="http://schemas.microsoft.com/office/drawing/2014/main" id="{F66C27CD-6966-5C45-B29F-BE36DBE47AC1}"/>
              </a:ext>
            </a:extLst>
          </p:cNvPr>
          <p:cNvSpPr/>
          <p:nvPr/>
        </p:nvSpPr>
        <p:spPr>
          <a:xfrm>
            <a:off x="3143673" y="1805943"/>
            <a:ext cx="1193447" cy="960750"/>
          </a:xfrm>
          <a:prstGeom prst="arc">
            <a:avLst>
              <a:gd name="adj1" fmla="val 11598803"/>
              <a:gd name="adj2" fmla="val 659380"/>
            </a:avLst>
          </a:prstGeom>
          <a:noFill/>
          <a:ln w="38100">
            <a:solidFill>
              <a:schemeClr val="tx1"/>
            </a:solidFill>
            <a:headEnd type="stealth"/>
            <a:tailEnd type="non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cxnSp>
        <p:nvCxnSpPr>
          <p:cNvPr id="17" name="Straight Arrow Connector 16">
            <a:extLst>
              <a:ext uri="{FF2B5EF4-FFF2-40B4-BE49-F238E27FC236}">
                <a16:creationId xmlns:a16="http://schemas.microsoft.com/office/drawing/2014/main" id="{DAAB656A-C08C-A84F-8C0A-29798DAA603E}"/>
              </a:ext>
            </a:extLst>
          </p:cNvPr>
          <p:cNvCxnSpPr>
            <a:cxnSpLocks/>
            <a:stCxn id="7" idx="3"/>
            <a:endCxn id="6" idx="1"/>
          </p:cNvCxnSpPr>
          <p:nvPr/>
        </p:nvCxnSpPr>
        <p:spPr>
          <a:xfrm flipV="1">
            <a:off x="4376346" y="2624293"/>
            <a:ext cx="774510" cy="1"/>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0" name="Straight Arrow Connector 19">
            <a:extLst>
              <a:ext uri="{FF2B5EF4-FFF2-40B4-BE49-F238E27FC236}">
                <a16:creationId xmlns:a16="http://schemas.microsoft.com/office/drawing/2014/main" id="{2425CEA0-5DCF-A84D-A12E-95366EA835A7}"/>
              </a:ext>
            </a:extLst>
          </p:cNvPr>
          <p:cNvCxnSpPr>
            <a:cxnSpLocks/>
            <a:endCxn id="8" idx="1"/>
          </p:cNvCxnSpPr>
          <p:nvPr/>
        </p:nvCxnSpPr>
        <p:spPr>
          <a:xfrm>
            <a:off x="6735033" y="2624293"/>
            <a:ext cx="677495" cy="1"/>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5" name="TextBox 24">
            <a:extLst>
              <a:ext uri="{FF2B5EF4-FFF2-40B4-BE49-F238E27FC236}">
                <a16:creationId xmlns:a16="http://schemas.microsoft.com/office/drawing/2014/main" id="{445B936D-40E5-CE40-8BDE-8D2D13B64AC4}"/>
              </a:ext>
            </a:extLst>
          </p:cNvPr>
          <p:cNvSpPr txBox="1"/>
          <p:nvPr/>
        </p:nvSpPr>
        <p:spPr>
          <a:xfrm>
            <a:off x="2251203" y="4514602"/>
            <a:ext cx="2589941" cy="461665"/>
          </a:xfrm>
          <a:prstGeom prst="rect">
            <a:avLst/>
          </a:prstGeom>
          <a:noFill/>
        </p:spPr>
        <p:txBody>
          <a:bodyPr wrap="none" rtlCol="0">
            <a:spAutoFit/>
          </a:bodyPr>
          <a:lstStyle/>
          <a:p>
            <a:pPr algn="ctr"/>
            <a:r>
              <a:rPr lang="en-US" sz="2400" b="1" dirty="0">
                <a:solidFill>
                  <a:schemeClr val="accent2">
                    <a:lumMod val="75000"/>
                  </a:schemeClr>
                </a:solidFill>
                <a:latin typeface="Calibri" panose="020F0502020204030204" pitchFamily="34" charset="0"/>
                <a:cs typeface="Calibri" panose="020F0502020204030204" pitchFamily="34" charset="0"/>
              </a:rPr>
              <a:t>Agile development</a:t>
            </a:r>
          </a:p>
        </p:txBody>
      </p:sp>
      <p:sp>
        <p:nvSpPr>
          <p:cNvPr id="26" name="TextBox 25">
            <a:extLst>
              <a:ext uri="{FF2B5EF4-FFF2-40B4-BE49-F238E27FC236}">
                <a16:creationId xmlns:a16="http://schemas.microsoft.com/office/drawing/2014/main" id="{8E1BBF84-FFF3-0547-B3F1-8EDCBD57A11B}"/>
              </a:ext>
            </a:extLst>
          </p:cNvPr>
          <p:cNvSpPr txBox="1"/>
          <p:nvPr/>
        </p:nvSpPr>
        <p:spPr>
          <a:xfrm>
            <a:off x="1795706" y="1340769"/>
            <a:ext cx="3364191" cy="461665"/>
          </a:xfrm>
          <a:prstGeom prst="rect">
            <a:avLst/>
          </a:prstGeom>
          <a:noFill/>
        </p:spPr>
        <p:txBody>
          <a:bodyPr wrap="none" rtlCol="0">
            <a:spAutoFit/>
          </a:bodyPr>
          <a:lstStyle/>
          <a:p>
            <a:pPr algn="ctr"/>
            <a:r>
              <a:rPr lang="en-US" sz="2400" b="1" dirty="0">
                <a:solidFill>
                  <a:schemeClr val="accent1"/>
                </a:solidFill>
                <a:latin typeface="Calibri" panose="020F0502020204030204" pitchFamily="34" charset="0"/>
                <a:cs typeface="Calibri" panose="020F0502020204030204" pitchFamily="34" charset="0"/>
              </a:rPr>
              <a:t>Plan-based development</a:t>
            </a:r>
          </a:p>
        </p:txBody>
      </p:sp>
      <p:sp>
        <p:nvSpPr>
          <p:cNvPr id="27" name="TextBox 26">
            <a:extLst>
              <a:ext uri="{FF2B5EF4-FFF2-40B4-BE49-F238E27FC236}">
                <a16:creationId xmlns:a16="http://schemas.microsoft.com/office/drawing/2014/main" id="{2DE1A086-DAAE-DE49-8E09-72CC4F20BF04}"/>
              </a:ext>
            </a:extLst>
          </p:cNvPr>
          <p:cNvSpPr txBox="1"/>
          <p:nvPr/>
        </p:nvSpPr>
        <p:spPr>
          <a:xfrm>
            <a:off x="4037341" y="3645025"/>
            <a:ext cx="4041556" cy="461665"/>
          </a:xfrm>
          <a:prstGeom prst="rect">
            <a:avLst/>
          </a:prstGeom>
          <a:noFill/>
        </p:spPr>
        <p:txBody>
          <a:bodyPr wrap="none" rtlCol="0">
            <a:spAutoFit/>
          </a:bodyPr>
          <a:lstStyle/>
          <a:p>
            <a:pPr algn="ctr"/>
            <a:r>
              <a:rPr lang="en-US" sz="2400" dirty="0">
                <a:latin typeface="Calibri" panose="020F0502020204030204" pitchFamily="34" charset="0"/>
                <a:cs typeface="Calibri" panose="020F0502020204030204" pitchFamily="34" charset="0"/>
              </a:rPr>
              <a:t>Requirements change requests</a:t>
            </a:r>
          </a:p>
        </p:txBody>
      </p:sp>
      <p:sp>
        <p:nvSpPr>
          <p:cNvPr id="28" name="Rounded Rectangle 27">
            <a:extLst>
              <a:ext uri="{FF2B5EF4-FFF2-40B4-BE49-F238E27FC236}">
                <a16:creationId xmlns:a16="http://schemas.microsoft.com/office/drawing/2014/main" id="{8BFB92F3-2C50-9E45-99FF-A1DA687B91AE}"/>
              </a:ext>
            </a:extLst>
          </p:cNvPr>
          <p:cNvSpPr>
            <a:spLocks noChangeArrowheads="1"/>
          </p:cNvSpPr>
          <p:nvPr/>
        </p:nvSpPr>
        <p:spPr bwMode="auto">
          <a:xfrm>
            <a:off x="1775521" y="1360836"/>
            <a:ext cx="8568951" cy="2721207"/>
          </a:xfrm>
          <a:prstGeom prst="roundRect">
            <a:avLst>
              <a:gd name="adj" fmla="val 3436"/>
            </a:avLst>
          </a:prstGeom>
          <a:noFill/>
          <a:ln w="38100">
            <a:solidFill>
              <a:schemeClr val="accent5">
                <a:lumMod val="75000"/>
              </a:schemeClr>
            </a:solidFill>
            <a:prstDash val="dash"/>
            <a:round/>
            <a:headEnd/>
            <a:tailEnd/>
          </a:ln>
          <a:effectLst/>
        </p:spPr>
        <p:txBody>
          <a:bodyPr lIns="0" tIns="0" rIns="0" bIns="0" anchor="ctr"/>
          <a:lstStyle/>
          <a:p>
            <a:pPr algn="ctr">
              <a:defRPr/>
            </a:pPr>
            <a:endParaRPr lang="en-US" dirty="0"/>
          </a:p>
        </p:txBody>
      </p:sp>
      <p:sp>
        <p:nvSpPr>
          <p:cNvPr id="29" name="Rounded Rectangle 28">
            <a:extLst>
              <a:ext uri="{FF2B5EF4-FFF2-40B4-BE49-F238E27FC236}">
                <a16:creationId xmlns:a16="http://schemas.microsoft.com/office/drawing/2014/main" id="{0B40B72B-A736-8D41-BAD3-17CFFC2D8FFF}"/>
              </a:ext>
            </a:extLst>
          </p:cNvPr>
          <p:cNvSpPr>
            <a:spLocks noChangeArrowheads="1"/>
          </p:cNvSpPr>
          <p:nvPr/>
        </p:nvSpPr>
        <p:spPr bwMode="auto">
          <a:xfrm>
            <a:off x="1795706" y="4240254"/>
            <a:ext cx="8568951" cy="2279610"/>
          </a:xfrm>
          <a:prstGeom prst="roundRect">
            <a:avLst>
              <a:gd name="adj" fmla="val 3436"/>
            </a:avLst>
          </a:prstGeom>
          <a:noFill/>
          <a:ln w="38100">
            <a:solidFill>
              <a:schemeClr val="accent2">
                <a:lumMod val="75000"/>
              </a:schemeClr>
            </a:solidFill>
            <a:prstDash val="dash"/>
            <a:round/>
            <a:headEnd/>
            <a:tailEnd/>
          </a:ln>
          <a:effectLst/>
        </p:spPr>
        <p:txBody>
          <a:bodyPr lIns="0" tIns="0" rIns="0" bIns="0" anchor="ctr"/>
          <a:lstStyle/>
          <a:p>
            <a:pPr algn="ctr">
              <a:defRPr/>
            </a:pPr>
            <a:endParaRPr lang="en-US" dirty="0"/>
          </a:p>
        </p:txBody>
      </p:sp>
      <p:sp>
        <p:nvSpPr>
          <p:cNvPr id="30" name="Footer Placeholder 4">
            <a:extLst>
              <a:ext uri="{FF2B5EF4-FFF2-40B4-BE49-F238E27FC236}">
                <a16:creationId xmlns:a16="http://schemas.microsoft.com/office/drawing/2014/main" id="{F8C12879-4ED1-3F43-990A-E19146D63FBF}"/>
              </a:ext>
            </a:extLst>
          </p:cNvPr>
          <p:cNvSpPr>
            <a:spLocks noGrp="1"/>
          </p:cNvSpPr>
          <p:nvPr>
            <p:ph type="ftr" sz="quarter" idx="11"/>
          </p:nvPr>
        </p:nvSpPr>
        <p:spPr bwMode="auto">
          <a:xfrm>
            <a:off x="2135832" y="6597650"/>
            <a:ext cx="7848600" cy="260350"/>
          </a:xfrm>
          <a:ln>
            <a:miter lim="800000"/>
            <a:headEnd/>
            <a:tailEnd/>
          </a:ln>
        </p:spPr>
        <p:txBody>
          <a:bodyPr/>
          <a:lstStyle/>
          <a:p>
            <a:pPr>
              <a:defRPr/>
            </a:pPr>
            <a:r>
              <a:rPr lang="en-US" altLang="zh-TW" sz="1000" dirty="0"/>
              <a:t>Source: Ian Sommerville (2015), Software Engineering, 10th Edition, Pearson.</a:t>
            </a:r>
          </a:p>
        </p:txBody>
      </p:sp>
    </p:spTree>
    <p:extLst>
      <p:ext uri="{BB962C8B-B14F-4D97-AF65-F5344CB8AC3E}">
        <p14:creationId xmlns:p14="http://schemas.microsoft.com/office/powerpoint/2010/main" val="330485356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E8310C-0562-6C41-AEDD-99C0FAC81303}"/>
              </a:ext>
            </a:extLst>
          </p:cNvPr>
          <p:cNvSpPr>
            <a:spLocks noGrp="1"/>
          </p:cNvSpPr>
          <p:nvPr>
            <p:ph type="title"/>
          </p:nvPr>
        </p:nvSpPr>
        <p:spPr>
          <a:xfrm>
            <a:off x="1981200" y="188640"/>
            <a:ext cx="8229600" cy="864096"/>
          </a:xfrm>
        </p:spPr>
        <p:txBody>
          <a:bodyPr/>
          <a:lstStyle/>
          <a:p>
            <a:r>
              <a:rPr lang="en-US" dirty="0">
                <a:solidFill>
                  <a:schemeClr val="accent1"/>
                </a:solidFill>
              </a:rPr>
              <a:t>The Continuum of Life Cycles</a:t>
            </a:r>
          </a:p>
        </p:txBody>
      </p:sp>
      <p:sp>
        <p:nvSpPr>
          <p:cNvPr id="4" name="Slide Number Placeholder 3">
            <a:extLst>
              <a:ext uri="{FF2B5EF4-FFF2-40B4-BE49-F238E27FC236}">
                <a16:creationId xmlns:a16="http://schemas.microsoft.com/office/drawing/2014/main" id="{B716F69D-FD14-7B4F-A6E4-2B2A87857C54}"/>
              </a:ext>
            </a:extLst>
          </p:cNvPr>
          <p:cNvSpPr>
            <a:spLocks noGrp="1"/>
          </p:cNvSpPr>
          <p:nvPr>
            <p:ph type="sldNum" sz="quarter" idx="12"/>
          </p:nvPr>
        </p:nvSpPr>
        <p:spPr/>
        <p:txBody>
          <a:bodyPr/>
          <a:lstStyle/>
          <a:p>
            <a:pPr>
              <a:defRPr/>
            </a:pPr>
            <a:fld id="{E78C9E75-97FD-45D9-8ED3-955348887BB1}" type="slidenum">
              <a:rPr lang="zh-TW" altLang="en-US" smtClean="0"/>
              <a:pPr>
                <a:defRPr/>
              </a:pPr>
              <a:t>16</a:t>
            </a:fld>
            <a:endParaRPr lang="zh-TW" altLang="en-US"/>
          </a:p>
        </p:txBody>
      </p:sp>
      <p:sp>
        <p:nvSpPr>
          <p:cNvPr id="6" name="Footer Placeholder 4">
            <a:extLst>
              <a:ext uri="{FF2B5EF4-FFF2-40B4-BE49-F238E27FC236}">
                <a16:creationId xmlns:a16="http://schemas.microsoft.com/office/drawing/2014/main" id="{AF465C67-23E6-1F4A-AB5B-83F9C4ACD654}"/>
              </a:ext>
            </a:extLst>
          </p:cNvPr>
          <p:cNvSpPr>
            <a:spLocks noGrp="1"/>
          </p:cNvSpPr>
          <p:nvPr>
            <p:ph type="ftr" sz="quarter" idx="11"/>
          </p:nvPr>
        </p:nvSpPr>
        <p:spPr bwMode="auto">
          <a:xfrm>
            <a:off x="2135832" y="6597650"/>
            <a:ext cx="7848600" cy="260350"/>
          </a:xfrm>
          <a:ln>
            <a:miter lim="800000"/>
            <a:headEnd/>
            <a:tailEnd/>
          </a:ln>
        </p:spPr>
        <p:txBody>
          <a:bodyPr/>
          <a:lstStyle/>
          <a:p>
            <a:pPr>
              <a:defRPr/>
            </a:pPr>
            <a:r>
              <a:rPr lang="en-US" altLang="zh-TW" sz="1000" dirty="0"/>
              <a:t>Source: Project Management Institute (2017), Agile Practice Guide, Project Management Institute</a:t>
            </a:r>
          </a:p>
        </p:txBody>
      </p:sp>
      <p:cxnSp>
        <p:nvCxnSpPr>
          <p:cNvPr id="8" name="Straight Arrow Connector 7">
            <a:extLst>
              <a:ext uri="{FF2B5EF4-FFF2-40B4-BE49-F238E27FC236}">
                <a16:creationId xmlns:a16="http://schemas.microsoft.com/office/drawing/2014/main" id="{EDA04CE6-8008-0740-B484-099DDAA62B0F}"/>
              </a:ext>
            </a:extLst>
          </p:cNvPr>
          <p:cNvCxnSpPr>
            <a:cxnSpLocks/>
          </p:cNvCxnSpPr>
          <p:nvPr/>
        </p:nvCxnSpPr>
        <p:spPr>
          <a:xfrm>
            <a:off x="3719736" y="5805264"/>
            <a:ext cx="5472608" cy="0"/>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0" name="Straight Arrow Connector 9">
            <a:extLst>
              <a:ext uri="{FF2B5EF4-FFF2-40B4-BE49-F238E27FC236}">
                <a16:creationId xmlns:a16="http://schemas.microsoft.com/office/drawing/2014/main" id="{BCC744E3-94F6-B04F-A4C8-9044C2AD2B7B}"/>
              </a:ext>
            </a:extLst>
          </p:cNvPr>
          <p:cNvCxnSpPr>
            <a:cxnSpLocks/>
          </p:cNvCxnSpPr>
          <p:nvPr/>
        </p:nvCxnSpPr>
        <p:spPr>
          <a:xfrm flipV="1">
            <a:off x="3719736" y="1340769"/>
            <a:ext cx="0" cy="4464497"/>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5" name="TextBox 14">
            <a:extLst>
              <a:ext uri="{FF2B5EF4-FFF2-40B4-BE49-F238E27FC236}">
                <a16:creationId xmlns:a16="http://schemas.microsoft.com/office/drawing/2014/main" id="{3F32194A-FC68-4F4A-835E-301D04771E46}"/>
              </a:ext>
            </a:extLst>
          </p:cNvPr>
          <p:cNvSpPr txBox="1"/>
          <p:nvPr/>
        </p:nvSpPr>
        <p:spPr>
          <a:xfrm>
            <a:off x="7464153" y="5149645"/>
            <a:ext cx="1613775" cy="584775"/>
          </a:xfrm>
          <a:prstGeom prst="rect">
            <a:avLst/>
          </a:prstGeom>
          <a:noFill/>
        </p:spPr>
        <p:txBody>
          <a:bodyPr wrap="none" rtlCol="0">
            <a:spAutoFit/>
          </a:bodyPr>
          <a:lstStyle/>
          <a:p>
            <a:pPr algn="ctr"/>
            <a:r>
              <a:rPr lang="en-US" sz="3200" b="1" dirty="0">
                <a:solidFill>
                  <a:srgbClr val="C00000"/>
                </a:solidFill>
                <a:latin typeface="Calibri" panose="020F0502020204030204" pitchFamily="34" charset="0"/>
                <a:cs typeface="Calibri" panose="020F0502020204030204" pitchFamily="34" charset="0"/>
              </a:rPr>
              <a:t>Iterative</a:t>
            </a:r>
          </a:p>
        </p:txBody>
      </p:sp>
      <p:sp>
        <p:nvSpPr>
          <p:cNvPr id="16" name="TextBox 15">
            <a:extLst>
              <a:ext uri="{FF2B5EF4-FFF2-40B4-BE49-F238E27FC236}">
                <a16:creationId xmlns:a16="http://schemas.microsoft.com/office/drawing/2014/main" id="{1D7BAA53-9E12-4D45-A568-81B554EBFE43}"/>
              </a:ext>
            </a:extLst>
          </p:cNvPr>
          <p:cNvSpPr txBox="1"/>
          <p:nvPr/>
        </p:nvSpPr>
        <p:spPr>
          <a:xfrm>
            <a:off x="3924801" y="5149645"/>
            <a:ext cx="1883465" cy="584775"/>
          </a:xfrm>
          <a:prstGeom prst="rect">
            <a:avLst/>
          </a:prstGeom>
          <a:noFill/>
        </p:spPr>
        <p:txBody>
          <a:bodyPr wrap="none" rtlCol="0">
            <a:spAutoFit/>
          </a:bodyPr>
          <a:lstStyle/>
          <a:p>
            <a:pPr algn="ctr"/>
            <a:r>
              <a:rPr lang="en-US" sz="3200" b="1" dirty="0">
                <a:solidFill>
                  <a:srgbClr val="C00000"/>
                </a:solidFill>
                <a:latin typeface="Calibri" panose="020F0502020204030204" pitchFamily="34" charset="0"/>
                <a:cs typeface="Calibri" panose="020F0502020204030204" pitchFamily="34" charset="0"/>
              </a:rPr>
              <a:t>Predictive</a:t>
            </a:r>
          </a:p>
        </p:txBody>
      </p:sp>
      <p:sp>
        <p:nvSpPr>
          <p:cNvPr id="17" name="TextBox 16">
            <a:extLst>
              <a:ext uri="{FF2B5EF4-FFF2-40B4-BE49-F238E27FC236}">
                <a16:creationId xmlns:a16="http://schemas.microsoft.com/office/drawing/2014/main" id="{EBFD77F3-C42B-E04F-9ED4-49517A58EA6F}"/>
              </a:ext>
            </a:extLst>
          </p:cNvPr>
          <p:cNvSpPr txBox="1"/>
          <p:nvPr/>
        </p:nvSpPr>
        <p:spPr>
          <a:xfrm>
            <a:off x="3863752" y="1710221"/>
            <a:ext cx="2230482" cy="584775"/>
          </a:xfrm>
          <a:prstGeom prst="rect">
            <a:avLst/>
          </a:prstGeom>
          <a:noFill/>
        </p:spPr>
        <p:txBody>
          <a:bodyPr wrap="none" rtlCol="0">
            <a:spAutoFit/>
          </a:bodyPr>
          <a:lstStyle/>
          <a:p>
            <a:pPr algn="ctr"/>
            <a:r>
              <a:rPr lang="en-US" sz="3200" b="1" dirty="0">
                <a:solidFill>
                  <a:srgbClr val="C00000"/>
                </a:solidFill>
                <a:latin typeface="Calibri" panose="020F0502020204030204" pitchFamily="34" charset="0"/>
                <a:cs typeface="Calibri" panose="020F0502020204030204" pitchFamily="34" charset="0"/>
              </a:rPr>
              <a:t>Incremental</a:t>
            </a:r>
          </a:p>
        </p:txBody>
      </p:sp>
      <p:sp>
        <p:nvSpPr>
          <p:cNvPr id="18" name="TextBox 17">
            <a:extLst>
              <a:ext uri="{FF2B5EF4-FFF2-40B4-BE49-F238E27FC236}">
                <a16:creationId xmlns:a16="http://schemas.microsoft.com/office/drawing/2014/main" id="{9ACFEF0C-46E5-624E-91C7-9BA04E533506}"/>
              </a:ext>
            </a:extLst>
          </p:cNvPr>
          <p:cNvSpPr txBox="1"/>
          <p:nvPr/>
        </p:nvSpPr>
        <p:spPr>
          <a:xfrm>
            <a:off x="7940460" y="1764106"/>
            <a:ext cx="1035861" cy="584775"/>
          </a:xfrm>
          <a:prstGeom prst="rect">
            <a:avLst/>
          </a:prstGeom>
          <a:noFill/>
        </p:spPr>
        <p:txBody>
          <a:bodyPr wrap="none" rtlCol="0">
            <a:spAutoFit/>
          </a:bodyPr>
          <a:lstStyle/>
          <a:p>
            <a:pPr algn="ctr"/>
            <a:r>
              <a:rPr lang="en-US" sz="3200" b="1" dirty="0">
                <a:solidFill>
                  <a:srgbClr val="C00000"/>
                </a:solidFill>
                <a:latin typeface="Calibri" panose="020F0502020204030204" pitchFamily="34" charset="0"/>
                <a:cs typeface="Calibri" panose="020F0502020204030204" pitchFamily="34" charset="0"/>
              </a:rPr>
              <a:t>Agile</a:t>
            </a:r>
          </a:p>
        </p:txBody>
      </p:sp>
      <p:sp>
        <p:nvSpPr>
          <p:cNvPr id="19" name="TextBox 18">
            <a:extLst>
              <a:ext uri="{FF2B5EF4-FFF2-40B4-BE49-F238E27FC236}">
                <a16:creationId xmlns:a16="http://schemas.microsoft.com/office/drawing/2014/main" id="{3778A967-CF89-1A41-B280-158639D24E54}"/>
              </a:ext>
            </a:extLst>
          </p:cNvPr>
          <p:cNvSpPr txBox="1"/>
          <p:nvPr/>
        </p:nvSpPr>
        <p:spPr>
          <a:xfrm>
            <a:off x="5202054" y="6063855"/>
            <a:ext cx="2068963" cy="400110"/>
          </a:xfrm>
          <a:prstGeom prst="rect">
            <a:avLst/>
          </a:prstGeom>
          <a:noFill/>
        </p:spPr>
        <p:txBody>
          <a:bodyPr wrap="none" rtlCol="0">
            <a:spAutoFit/>
          </a:bodyPr>
          <a:lstStyle/>
          <a:p>
            <a:pPr algn="ctr"/>
            <a:r>
              <a:rPr lang="en-US" sz="2000" b="1" dirty="0">
                <a:latin typeface="Calibri" panose="020F0502020204030204" pitchFamily="34" charset="0"/>
                <a:cs typeface="Calibri" panose="020F0502020204030204" pitchFamily="34" charset="0"/>
              </a:rPr>
              <a:t>Degree of Change</a:t>
            </a:r>
          </a:p>
        </p:txBody>
      </p:sp>
      <p:sp>
        <p:nvSpPr>
          <p:cNvPr id="20" name="TextBox 19">
            <a:extLst>
              <a:ext uri="{FF2B5EF4-FFF2-40B4-BE49-F238E27FC236}">
                <a16:creationId xmlns:a16="http://schemas.microsoft.com/office/drawing/2014/main" id="{28C15C9C-A136-2C44-8E8C-3018F1A25288}"/>
              </a:ext>
            </a:extLst>
          </p:cNvPr>
          <p:cNvSpPr txBox="1"/>
          <p:nvPr/>
        </p:nvSpPr>
        <p:spPr>
          <a:xfrm rot="16200000">
            <a:off x="1760404" y="3488452"/>
            <a:ext cx="2508123" cy="400110"/>
          </a:xfrm>
          <a:prstGeom prst="rect">
            <a:avLst/>
          </a:prstGeom>
          <a:noFill/>
        </p:spPr>
        <p:txBody>
          <a:bodyPr wrap="none" rtlCol="0">
            <a:spAutoFit/>
          </a:bodyPr>
          <a:lstStyle/>
          <a:p>
            <a:pPr algn="ctr"/>
            <a:r>
              <a:rPr lang="en-US" sz="2000" b="1" dirty="0">
                <a:latin typeface="Calibri" panose="020F0502020204030204" pitchFamily="34" charset="0"/>
                <a:cs typeface="Calibri" panose="020F0502020204030204" pitchFamily="34" charset="0"/>
              </a:rPr>
              <a:t>Frequency of Delivery</a:t>
            </a:r>
          </a:p>
        </p:txBody>
      </p:sp>
      <p:sp>
        <p:nvSpPr>
          <p:cNvPr id="21" name="TextBox 20">
            <a:extLst>
              <a:ext uri="{FF2B5EF4-FFF2-40B4-BE49-F238E27FC236}">
                <a16:creationId xmlns:a16="http://schemas.microsoft.com/office/drawing/2014/main" id="{A4D655B4-6473-284A-A7DC-77B1A4C4131E}"/>
              </a:ext>
            </a:extLst>
          </p:cNvPr>
          <p:cNvSpPr txBox="1"/>
          <p:nvPr/>
        </p:nvSpPr>
        <p:spPr>
          <a:xfrm rot="16200000">
            <a:off x="3152695" y="5372549"/>
            <a:ext cx="526876" cy="338554"/>
          </a:xfrm>
          <a:prstGeom prst="rect">
            <a:avLst/>
          </a:prstGeom>
          <a:noFill/>
        </p:spPr>
        <p:txBody>
          <a:bodyPr wrap="none" rtlCol="0">
            <a:spAutoFit/>
          </a:bodyPr>
          <a:lstStyle/>
          <a:p>
            <a:pPr algn="ctr"/>
            <a:r>
              <a:rPr lang="en-US" sz="1600" dirty="0">
                <a:latin typeface="Calibri" panose="020F0502020204030204" pitchFamily="34" charset="0"/>
                <a:cs typeface="Calibri" panose="020F0502020204030204" pitchFamily="34" charset="0"/>
              </a:rPr>
              <a:t>Low</a:t>
            </a:r>
          </a:p>
        </p:txBody>
      </p:sp>
      <p:sp>
        <p:nvSpPr>
          <p:cNvPr id="22" name="TextBox 21">
            <a:extLst>
              <a:ext uri="{FF2B5EF4-FFF2-40B4-BE49-F238E27FC236}">
                <a16:creationId xmlns:a16="http://schemas.microsoft.com/office/drawing/2014/main" id="{AD5ECB1B-2028-B84B-8DBC-ED8CAEFB3982}"/>
              </a:ext>
            </a:extLst>
          </p:cNvPr>
          <p:cNvSpPr txBox="1"/>
          <p:nvPr/>
        </p:nvSpPr>
        <p:spPr>
          <a:xfrm rot="16200000">
            <a:off x="3120810" y="1524987"/>
            <a:ext cx="562975" cy="338554"/>
          </a:xfrm>
          <a:prstGeom prst="rect">
            <a:avLst/>
          </a:prstGeom>
          <a:noFill/>
        </p:spPr>
        <p:txBody>
          <a:bodyPr wrap="none" rtlCol="0">
            <a:spAutoFit/>
          </a:bodyPr>
          <a:lstStyle/>
          <a:p>
            <a:pPr algn="ctr"/>
            <a:r>
              <a:rPr lang="en-US" sz="1600" dirty="0">
                <a:latin typeface="Calibri" panose="020F0502020204030204" pitchFamily="34" charset="0"/>
                <a:cs typeface="Calibri" panose="020F0502020204030204" pitchFamily="34" charset="0"/>
              </a:rPr>
              <a:t>High</a:t>
            </a:r>
          </a:p>
        </p:txBody>
      </p:sp>
      <p:sp>
        <p:nvSpPr>
          <p:cNvPr id="23" name="TextBox 22">
            <a:extLst>
              <a:ext uri="{FF2B5EF4-FFF2-40B4-BE49-F238E27FC236}">
                <a16:creationId xmlns:a16="http://schemas.microsoft.com/office/drawing/2014/main" id="{C491A8C9-4BC3-2744-B696-6C4FFAB3FFCF}"/>
              </a:ext>
            </a:extLst>
          </p:cNvPr>
          <p:cNvSpPr txBox="1"/>
          <p:nvPr/>
        </p:nvSpPr>
        <p:spPr>
          <a:xfrm>
            <a:off x="3652243" y="5867980"/>
            <a:ext cx="568490" cy="369332"/>
          </a:xfrm>
          <a:prstGeom prst="rect">
            <a:avLst/>
          </a:prstGeom>
          <a:noFill/>
        </p:spPr>
        <p:txBody>
          <a:bodyPr wrap="none" rtlCol="0">
            <a:spAutoFit/>
          </a:bodyPr>
          <a:lstStyle/>
          <a:p>
            <a:pPr algn="ctr"/>
            <a:r>
              <a:rPr lang="en-US" dirty="0">
                <a:latin typeface="Calibri" panose="020F0502020204030204" pitchFamily="34" charset="0"/>
                <a:cs typeface="Calibri" panose="020F0502020204030204" pitchFamily="34" charset="0"/>
              </a:rPr>
              <a:t>Low</a:t>
            </a:r>
          </a:p>
        </p:txBody>
      </p:sp>
      <p:sp>
        <p:nvSpPr>
          <p:cNvPr id="24" name="TextBox 23">
            <a:extLst>
              <a:ext uri="{FF2B5EF4-FFF2-40B4-BE49-F238E27FC236}">
                <a16:creationId xmlns:a16="http://schemas.microsoft.com/office/drawing/2014/main" id="{82A00467-8644-7C44-9EAA-718831C78469}"/>
              </a:ext>
            </a:extLst>
          </p:cNvPr>
          <p:cNvSpPr txBox="1"/>
          <p:nvPr/>
        </p:nvSpPr>
        <p:spPr>
          <a:xfrm>
            <a:off x="8601765" y="5877272"/>
            <a:ext cx="612668" cy="369332"/>
          </a:xfrm>
          <a:prstGeom prst="rect">
            <a:avLst/>
          </a:prstGeom>
          <a:noFill/>
        </p:spPr>
        <p:txBody>
          <a:bodyPr wrap="none" rtlCol="0">
            <a:spAutoFit/>
          </a:bodyPr>
          <a:lstStyle/>
          <a:p>
            <a:pPr algn="ctr"/>
            <a:r>
              <a:rPr lang="en-US" dirty="0">
                <a:latin typeface="Calibri" panose="020F0502020204030204" pitchFamily="34" charset="0"/>
                <a:cs typeface="Calibri" panose="020F0502020204030204" pitchFamily="34" charset="0"/>
              </a:rPr>
              <a:t>High</a:t>
            </a:r>
          </a:p>
        </p:txBody>
      </p:sp>
      <p:sp>
        <p:nvSpPr>
          <p:cNvPr id="25" name="Up-Down Arrow 24">
            <a:extLst>
              <a:ext uri="{FF2B5EF4-FFF2-40B4-BE49-F238E27FC236}">
                <a16:creationId xmlns:a16="http://schemas.microsoft.com/office/drawing/2014/main" id="{2445BDD8-CB4D-5545-9BE0-BA1744B2037E}"/>
              </a:ext>
            </a:extLst>
          </p:cNvPr>
          <p:cNvSpPr/>
          <p:nvPr/>
        </p:nvSpPr>
        <p:spPr>
          <a:xfrm rot="2700925">
            <a:off x="5708106" y="1723164"/>
            <a:ext cx="1440160" cy="3979443"/>
          </a:xfrm>
          <a:prstGeom prst="upDownArrow">
            <a:avLst>
              <a:gd name="adj1" fmla="val 63410"/>
              <a:gd name="adj2" fmla="val 70232"/>
            </a:avLst>
          </a:prstGeom>
          <a:solidFill>
            <a:srgbClr val="FFD57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02673526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E8310C-0562-6C41-AEDD-99C0FAC81303}"/>
              </a:ext>
            </a:extLst>
          </p:cNvPr>
          <p:cNvSpPr>
            <a:spLocks noGrp="1"/>
          </p:cNvSpPr>
          <p:nvPr>
            <p:ph type="title"/>
          </p:nvPr>
        </p:nvSpPr>
        <p:spPr/>
        <p:txBody>
          <a:bodyPr/>
          <a:lstStyle/>
          <a:p>
            <a:r>
              <a:rPr lang="en-US" dirty="0">
                <a:solidFill>
                  <a:schemeClr val="accent1"/>
                </a:solidFill>
              </a:rPr>
              <a:t>Predictive Life Cycle</a:t>
            </a:r>
          </a:p>
        </p:txBody>
      </p:sp>
      <p:sp>
        <p:nvSpPr>
          <p:cNvPr id="4" name="Slide Number Placeholder 3">
            <a:extLst>
              <a:ext uri="{FF2B5EF4-FFF2-40B4-BE49-F238E27FC236}">
                <a16:creationId xmlns:a16="http://schemas.microsoft.com/office/drawing/2014/main" id="{B716F69D-FD14-7B4F-A6E4-2B2A87857C54}"/>
              </a:ext>
            </a:extLst>
          </p:cNvPr>
          <p:cNvSpPr>
            <a:spLocks noGrp="1"/>
          </p:cNvSpPr>
          <p:nvPr>
            <p:ph type="sldNum" sz="quarter" idx="12"/>
          </p:nvPr>
        </p:nvSpPr>
        <p:spPr/>
        <p:txBody>
          <a:bodyPr/>
          <a:lstStyle/>
          <a:p>
            <a:pPr>
              <a:defRPr/>
            </a:pPr>
            <a:fld id="{E78C9E75-97FD-45D9-8ED3-955348887BB1}" type="slidenum">
              <a:rPr lang="zh-TW" altLang="en-US" smtClean="0"/>
              <a:pPr>
                <a:defRPr/>
              </a:pPr>
              <a:t>17</a:t>
            </a:fld>
            <a:endParaRPr lang="zh-TW" altLang="en-US"/>
          </a:p>
        </p:txBody>
      </p:sp>
      <p:sp>
        <p:nvSpPr>
          <p:cNvPr id="6" name="Footer Placeholder 4">
            <a:extLst>
              <a:ext uri="{FF2B5EF4-FFF2-40B4-BE49-F238E27FC236}">
                <a16:creationId xmlns:a16="http://schemas.microsoft.com/office/drawing/2014/main" id="{AF465C67-23E6-1F4A-AB5B-83F9C4ACD654}"/>
              </a:ext>
            </a:extLst>
          </p:cNvPr>
          <p:cNvSpPr>
            <a:spLocks noGrp="1"/>
          </p:cNvSpPr>
          <p:nvPr>
            <p:ph type="ftr" sz="quarter" idx="11"/>
          </p:nvPr>
        </p:nvSpPr>
        <p:spPr bwMode="auto">
          <a:xfrm>
            <a:off x="2135832" y="6597650"/>
            <a:ext cx="7848600" cy="260350"/>
          </a:xfrm>
          <a:ln>
            <a:miter lim="800000"/>
            <a:headEnd/>
            <a:tailEnd/>
          </a:ln>
        </p:spPr>
        <p:txBody>
          <a:bodyPr/>
          <a:lstStyle/>
          <a:p>
            <a:pPr>
              <a:defRPr/>
            </a:pPr>
            <a:r>
              <a:rPr lang="en-US" altLang="zh-TW" sz="1000" dirty="0"/>
              <a:t>Source: Project Management Institute (2017), Agile Practice Guide, Project Management Institute</a:t>
            </a:r>
          </a:p>
        </p:txBody>
      </p:sp>
      <p:sp>
        <p:nvSpPr>
          <p:cNvPr id="7" name="Rounded Rectangle 6">
            <a:extLst>
              <a:ext uri="{FF2B5EF4-FFF2-40B4-BE49-F238E27FC236}">
                <a16:creationId xmlns:a16="http://schemas.microsoft.com/office/drawing/2014/main" id="{400FAB96-6CA6-C84C-BC09-2F218226D905}"/>
              </a:ext>
            </a:extLst>
          </p:cNvPr>
          <p:cNvSpPr>
            <a:spLocks noChangeArrowheads="1"/>
          </p:cNvSpPr>
          <p:nvPr/>
        </p:nvSpPr>
        <p:spPr bwMode="auto">
          <a:xfrm>
            <a:off x="2015912" y="2942946"/>
            <a:ext cx="1343784" cy="918102"/>
          </a:xfrm>
          <a:prstGeom prst="roundRect">
            <a:avLst>
              <a:gd name="adj" fmla="val 10737"/>
            </a:avLst>
          </a:prstGeom>
          <a:solidFill>
            <a:schemeClr val="accent5">
              <a:lumMod val="40000"/>
              <a:lumOff val="60000"/>
            </a:schemeClr>
          </a:solidFill>
          <a:ln w="28575">
            <a:solidFill>
              <a:schemeClr val="tx2"/>
            </a:solidFill>
            <a:round/>
            <a:headEnd/>
            <a:tailEnd/>
          </a:ln>
          <a:effectLst>
            <a:outerShdw blurRad="40000" dist="23000" dir="5400000" rotWithShape="0">
              <a:srgbClr val="808080">
                <a:alpha val="34999"/>
              </a:srgbClr>
            </a:outerShdw>
          </a:effectLst>
        </p:spPr>
        <p:txBody>
          <a:bodyPr lIns="0" tIns="0" rIns="0" bIns="0" anchor="ctr"/>
          <a:lstStyle/>
          <a:p>
            <a:pPr algn="ctr">
              <a:defRPr/>
            </a:pPr>
            <a:r>
              <a:rPr lang="en-US" sz="2400" b="1" dirty="0"/>
              <a:t>Analyze</a:t>
            </a:r>
          </a:p>
        </p:txBody>
      </p:sp>
      <p:cxnSp>
        <p:nvCxnSpPr>
          <p:cNvPr id="8" name="Straight Arrow Connector 7">
            <a:extLst>
              <a:ext uri="{FF2B5EF4-FFF2-40B4-BE49-F238E27FC236}">
                <a16:creationId xmlns:a16="http://schemas.microsoft.com/office/drawing/2014/main" id="{9C2F0C49-0C9B-A349-A0FE-704737E52AE3}"/>
              </a:ext>
            </a:extLst>
          </p:cNvPr>
          <p:cNvCxnSpPr>
            <a:cxnSpLocks/>
            <a:stCxn id="7" idx="3"/>
            <a:endCxn id="9" idx="1"/>
          </p:cNvCxnSpPr>
          <p:nvPr/>
        </p:nvCxnSpPr>
        <p:spPr>
          <a:xfrm>
            <a:off x="3359696" y="3401997"/>
            <a:ext cx="375834" cy="0"/>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9" name="Rounded Rectangle 8">
            <a:extLst>
              <a:ext uri="{FF2B5EF4-FFF2-40B4-BE49-F238E27FC236}">
                <a16:creationId xmlns:a16="http://schemas.microsoft.com/office/drawing/2014/main" id="{7F0D68B3-74C9-A341-9C2E-7FE71E736652}"/>
              </a:ext>
            </a:extLst>
          </p:cNvPr>
          <p:cNvSpPr>
            <a:spLocks noChangeArrowheads="1"/>
          </p:cNvSpPr>
          <p:nvPr/>
        </p:nvSpPr>
        <p:spPr bwMode="auto">
          <a:xfrm>
            <a:off x="3735530" y="2942946"/>
            <a:ext cx="1343784" cy="918102"/>
          </a:xfrm>
          <a:prstGeom prst="roundRect">
            <a:avLst>
              <a:gd name="adj" fmla="val 10737"/>
            </a:avLst>
          </a:prstGeom>
          <a:solidFill>
            <a:schemeClr val="accent5">
              <a:lumMod val="40000"/>
              <a:lumOff val="60000"/>
            </a:schemeClr>
          </a:solidFill>
          <a:ln w="28575">
            <a:solidFill>
              <a:schemeClr val="tx2"/>
            </a:solidFill>
            <a:round/>
            <a:headEnd/>
            <a:tailEnd/>
          </a:ln>
          <a:effectLst>
            <a:outerShdw blurRad="40000" dist="23000" dir="5400000" rotWithShape="0">
              <a:srgbClr val="808080">
                <a:alpha val="34999"/>
              </a:srgbClr>
            </a:outerShdw>
          </a:effectLst>
        </p:spPr>
        <p:txBody>
          <a:bodyPr lIns="0" tIns="0" rIns="0" bIns="0" anchor="ctr"/>
          <a:lstStyle/>
          <a:p>
            <a:pPr algn="ctr">
              <a:defRPr/>
            </a:pPr>
            <a:r>
              <a:rPr lang="en-US" sz="2400" b="1" dirty="0"/>
              <a:t>Design</a:t>
            </a:r>
          </a:p>
        </p:txBody>
      </p:sp>
      <p:sp>
        <p:nvSpPr>
          <p:cNvPr id="10" name="Rounded Rectangle 9">
            <a:extLst>
              <a:ext uri="{FF2B5EF4-FFF2-40B4-BE49-F238E27FC236}">
                <a16:creationId xmlns:a16="http://schemas.microsoft.com/office/drawing/2014/main" id="{F8C49311-C68C-7C41-A2D6-48D129FED12E}"/>
              </a:ext>
            </a:extLst>
          </p:cNvPr>
          <p:cNvSpPr>
            <a:spLocks noChangeArrowheads="1"/>
          </p:cNvSpPr>
          <p:nvPr/>
        </p:nvSpPr>
        <p:spPr bwMode="auto">
          <a:xfrm>
            <a:off x="5455148" y="2942946"/>
            <a:ext cx="1343784" cy="918102"/>
          </a:xfrm>
          <a:prstGeom prst="roundRect">
            <a:avLst>
              <a:gd name="adj" fmla="val 10737"/>
            </a:avLst>
          </a:prstGeom>
          <a:solidFill>
            <a:schemeClr val="accent5">
              <a:lumMod val="40000"/>
              <a:lumOff val="60000"/>
            </a:schemeClr>
          </a:solidFill>
          <a:ln w="28575">
            <a:solidFill>
              <a:schemeClr val="tx2"/>
            </a:solidFill>
            <a:round/>
            <a:headEnd/>
            <a:tailEnd/>
          </a:ln>
          <a:effectLst>
            <a:outerShdw blurRad="40000" dist="23000" dir="5400000" rotWithShape="0">
              <a:srgbClr val="808080">
                <a:alpha val="34999"/>
              </a:srgbClr>
            </a:outerShdw>
          </a:effectLst>
        </p:spPr>
        <p:txBody>
          <a:bodyPr lIns="0" tIns="0" rIns="0" bIns="0" anchor="ctr"/>
          <a:lstStyle/>
          <a:p>
            <a:pPr algn="ctr">
              <a:defRPr/>
            </a:pPr>
            <a:r>
              <a:rPr lang="en-US" sz="2400" b="1" dirty="0"/>
              <a:t>Build</a:t>
            </a:r>
          </a:p>
        </p:txBody>
      </p:sp>
      <p:sp>
        <p:nvSpPr>
          <p:cNvPr id="11" name="Rounded Rectangle 10">
            <a:extLst>
              <a:ext uri="{FF2B5EF4-FFF2-40B4-BE49-F238E27FC236}">
                <a16:creationId xmlns:a16="http://schemas.microsoft.com/office/drawing/2014/main" id="{13C33793-94ED-6B47-9E82-B87039CC980E}"/>
              </a:ext>
            </a:extLst>
          </p:cNvPr>
          <p:cNvSpPr>
            <a:spLocks noChangeArrowheads="1"/>
          </p:cNvSpPr>
          <p:nvPr/>
        </p:nvSpPr>
        <p:spPr bwMode="auto">
          <a:xfrm>
            <a:off x="7174766" y="2942946"/>
            <a:ext cx="1343784" cy="918102"/>
          </a:xfrm>
          <a:prstGeom prst="roundRect">
            <a:avLst>
              <a:gd name="adj" fmla="val 10737"/>
            </a:avLst>
          </a:prstGeom>
          <a:solidFill>
            <a:schemeClr val="accent5">
              <a:lumMod val="40000"/>
              <a:lumOff val="60000"/>
            </a:schemeClr>
          </a:solidFill>
          <a:ln w="28575">
            <a:solidFill>
              <a:schemeClr val="tx2"/>
            </a:solidFill>
            <a:round/>
            <a:headEnd/>
            <a:tailEnd/>
          </a:ln>
          <a:effectLst>
            <a:outerShdw blurRad="40000" dist="23000" dir="5400000" rotWithShape="0">
              <a:srgbClr val="808080">
                <a:alpha val="34999"/>
              </a:srgbClr>
            </a:outerShdw>
          </a:effectLst>
        </p:spPr>
        <p:txBody>
          <a:bodyPr lIns="0" tIns="0" rIns="0" bIns="0" anchor="ctr"/>
          <a:lstStyle/>
          <a:p>
            <a:pPr algn="ctr">
              <a:defRPr/>
            </a:pPr>
            <a:r>
              <a:rPr lang="en-US" sz="2400" b="1" dirty="0"/>
              <a:t>Test</a:t>
            </a:r>
          </a:p>
        </p:txBody>
      </p:sp>
      <p:sp>
        <p:nvSpPr>
          <p:cNvPr id="12" name="Rounded Rectangle 11">
            <a:extLst>
              <a:ext uri="{FF2B5EF4-FFF2-40B4-BE49-F238E27FC236}">
                <a16:creationId xmlns:a16="http://schemas.microsoft.com/office/drawing/2014/main" id="{5C831C68-5249-B548-83DF-D9C10556FD42}"/>
              </a:ext>
            </a:extLst>
          </p:cNvPr>
          <p:cNvSpPr>
            <a:spLocks noChangeArrowheads="1"/>
          </p:cNvSpPr>
          <p:nvPr/>
        </p:nvSpPr>
        <p:spPr bwMode="auto">
          <a:xfrm>
            <a:off x="8894383" y="2942946"/>
            <a:ext cx="1343784" cy="918102"/>
          </a:xfrm>
          <a:prstGeom prst="roundRect">
            <a:avLst>
              <a:gd name="adj" fmla="val 10737"/>
            </a:avLst>
          </a:prstGeom>
          <a:solidFill>
            <a:schemeClr val="accent5">
              <a:lumMod val="40000"/>
              <a:lumOff val="60000"/>
            </a:schemeClr>
          </a:solidFill>
          <a:ln w="28575">
            <a:solidFill>
              <a:schemeClr val="tx2"/>
            </a:solidFill>
            <a:round/>
            <a:headEnd/>
            <a:tailEnd/>
          </a:ln>
          <a:effectLst>
            <a:outerShdw blurRad="40000" dist="23000" dir="5400000" rotWithShape="0">
              <a:srgbClr val="808080">
                <a:alpha val="34999"/>
              </a:srgbClr>
            </a:outerShdw>
          </a:effectLst>
        </p:spPr>
        <p:txBody>
          <a:bodyPr lIns="0" tIns="0" rIns="0" bIns="0" anchor="ctr"/>
          <a:lstStyle/>
          <a:p>
            <a:pPr algn="ctr">
              <a:defRPr/>
            </a:pPr>
            <a:r>
              <a:rPr lang="en-US" sz="2400" b="1" dirty="0"/>
              <a:t>Deliver</a:t>
            </a:r>
          </a:p>
        </p:txBody>
      </p:sp>
      <p:cxnSp>
        <p:nvCxnSpPr>
          <p:cNvPr id="14" name="Straight Arrow Connector 13">
            <a:extLst>
              <a:ext uri="{FF2B5EF4-FFF2-40B4-BE49-F238E27FC236}">
                <a16:creationId xmlns:a16="http://schemas.microsoft.com/office/drawing/2014/main" id="{F18C3B97-8D4B-344C-BF02-08D3156CA41A}"/>
              </a:ext>
            </a:extLst>
          </p:cNvPr>
          <p:cNvCxnSpPr>
            <a:cxnSpLocks/>
            <a:stCxn id="9" idx="3"/>
            <a:endCxn id="10" idx="1"/>
          </p:cNvCxnSpPr>
          <p:nvPr/>
        </p:nvCxnSpPr>
        <p:spPr>
          <a:xfrm>
            <a:off x="5079314" y="3401997"/>
            <a:ext cx="375834" cy="0"/>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5" name="Straight Arrow Connector 14">
            <a:extLst>
              <a:ext uri="{FF2B5EF4-FFF2-40B4-BE49-F238E27FC236}">
                <a16:creationId xmlns:a16="http://schemas.microsoft.com/office/drawing/2014/main" id="{3964CB77-6170-5342-AFAC-BA4CE372E62E}"/>
              </a:ext>
            </a:extLst>
          </p:cNvPr>
          <p:cNvCxnSpPr>
            <a:cxnSpLocks/>
            <a:stCxn id="10" idx="3"/>
            <a:endCxn id="11" idx="1"/>
          </p:cNvCxnSpPr>
          <p:nvPr/>
        </p:nvCxnSpPr>
        <p:spPr>
          <a:xfrm>
            <a:off x="6798932" y="3401997"/>
            <a:ext cx="375834" cy="0"/>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6" name="Straight Arrow Connector 15">
            <a:extLst>
              <a:ext uri="{FF2B5EF4-FFF2-40B4-BE49-F238E27FC236}">
                <a16:creationId xmlns:a16="http://schemas.microsoft.com/office/drawing/2014/main" id="{B7723A19-86FF-8941-9FBE-B02D825AA54B}"/>
              </a:ext>
            </a:extLst>
          </p:cNvPr>
          <p:cNvCxnSpPr>
            <a:cxnSpLocks/>
            <a:stCxn id="11" idx="3"/>
            <a:endCxn id="12" idx="1"/>
          </p:cNvCxnSpPr>
          <p:nvPr/>
        </p:nvCxnSpPr>
        <p:spPr>
          <a:xfrm>
            <a:off x="8518551" y="3401997"/>
            <a:ext cx="375833" cy="0"/>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0124117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E8310C-0562-6C41-AEDD-99C0FAC81303}"/>
              </a:ext>
            </a:extLst>
          </p:cNvPr>
          <p:cNvSpPr>
            <a:spLocks noGrp="1"/>
          </p:cNvSpPr>
          <p:nvPr>
            <p:ph type="title"/>
          </p:nvPr>
        </p:nvSpPr>
        <p:spPr/>
        <p:txBody>
          <a:bodyPr/>
          <a:lstStyle/>
          <a:p>
            <a:r>
              <a:rPr lang="en-US" dirty="0">
                <a:solidFill>
                  <a:schemeClr val="accent1"/>
                </a:solidFill>
              </a:rPr>
              <a:t>Iterative Life Cycle</a:t>
            </a:r>
          </a:p>
        </p:txBody>
      </p:sp>
      <p:sp>
        <p:nvSpPr>
          <p:cNvPr id="4" name="Slide Number Placeholder 3">
            <a:extLst>
              <a:ext uri="{FF2B5EF4-FFF2-40B4-BE49-F238E27FC236}">
                <a16:creationId xmlns:a16="http://schemas.microsoft.com/office/drawing/2014/main" id="{B716F69D-FD14-7B4F-A6E4-2B2A87857C54}"/>
              </a:ext>
            </a:extLst>
          </p:cNvPr>
          <p:cNvSpPr>
            <a:spLocks noGrp="1"/>
          </p:cNvSpPr>
          <p:nvPr>
            <p:ph type="sldNum" sz="quarter" idx="12"/>
          </p:nvPr>
        </p:nvSpPr>
        <p:spPr/>
        <p:txBody>
          <a:bodyPr/>
          <a:lstStyle/>
          <a:p>
            <a:pPr>
              <a:defRPr/>
            </a:pPr>
            <a:fld id="{E78C9E75-97FD-45D9-8ED3-955348887BB1}" type="slidenum">
              <a:rPr lang="zh-TW" altLang="en-US" smtClean="0"/>
              <a:pPr>
                <a:defRPr/>
              </a:pPr>
              <a:t>18</a:t>
            </a:fld>
            <a:endParaRPr lang="zh-TW" altLang="en-US"/>
          </a:p>
        </p:txBody>
      </p:sp>
      <p:sp>
        <p:nvSpPr>
          <p:cNvPr id="6" name="Footer Placeholder 4">
            <a:extLst>
              <a:ext uri="{FF2B5EF4-FFF2-40B4-BE49-F238E27FC236}">
                <a16:creationId xmlns:a16="http://schemas.microsoft.com/office/drawing/2014/main" id="{AF465C67-23E6-1F4A-AB5B-83F9C4ACD654}"/>
              </a:ext>
            </a:extLst>
          </p:cNvPr>
          <p:cNvSpPr>
            <a:spLocks noGrp="1"/>
          </p:cNvSpPr>
          <p:nvPr>
            <p:ph type="ftr" sz="quarter" idx="11"/>
          </p:nvPr>
        </p:nvSpPr>
        <p:spPr bwMode="auto">
          <a:xfrm>
            <a:off x="2135832" y="6597650"/>
            <a:ext cx="7848600" cy="260350"/>
          </a:xfrm>
          <a:ln>
            <a:miter lim="800000"/>
            <a:headEnd/>
            <a:tailEnd/>
          </a:ln>
        </p:spPr>
        <p:txBody>
          <a:bodyPr/>
          <a:lstStyle/>
          <a:p>
            <a:pPr>
              <a:defRPr/>
            </a:pPr>
            <a:r>
              <a:rPr lang="en-US" altLang="zh-TW" sz="1000" dirty="0"/>
              <a:t>Source: Project Management Institute (2017), Agile Practice Guide, Project Management Institute</a:t>
            </a:r>
          </a:p>
        </p:txBody>
      </p:sp>
      <p:sp>
        <p:nvSpPr>
          <p:cNvPr id="7" name="Rounded Rectangle 6">
            <a:extLst>
              <a:ext uri="{FF2B5EF4-FFF2-40B4-BE49-F238E27FC236}">
                <a16:creationId xmlns:a16="http://schemas.microsoft.com/office/drawing/2014/main" id="{625D02D6-4FD3-2348-AFED-F77A9CDDACA9}"/>
              </a:ext>
            </a:extLst>
          </p:cNvPr>
          <p:cNvSpPr>
            <a:spLocks noChangeArrowheads="1"/>
          </p:cNvSpPr>
          <p:nvPr/>
        </p:nvSpPr>
        <p:spPr bwMode="auto">
          <a:xfrm>
            <a:off x="1991544" y="3645024"/>
            <a:ext cx="1656184" cy="1080120"/>
          </a:xfrm>
          <a:prstGeom prst="roundRect">
            <a:avLst>
              <a:gd name="adj" fmla="val 10737"/>
            </a:avLst>
          </a:prstGeom>
          <a:solidFill>
            <a:schemeClr val="accent5">
              <a:lumMod val="40000"/>
              <a:lumOff val="60000"/>
            </a:schemeClr>
          </a:solidFill>
          <a:ln w="28575">
            <a:solidFill>
              <a:schemeClr val="tx2"/>
            </a:solidFill>
            <a:round/>
            <a:headEnd/>
            <a:tailEnd/>
          </a:ln>
          <a:effectLst>
            <a:outerShdw blurRad="40000" dist="23000" dir="5400000" rotWithShape="0">
              <a:srgbClr val="808080">
                <a:alpha val="34999"/>
              </a:srgbClr>
            </a:outerShdw>
          </a:effectLst>
        </p:spPr>
        <p:txBody>
          <a:bodyPr lIns="0" tIns="0" rIns="0" bIns="0" anchor="ctr"/>
          <a:lstStyle/>
          <a:p>
            <a:pPr algn="ctr">
              <a:defRPr/>
            </a:pPr>
            <a:r>
              <a:rPr lang="en-US" sz="2400" b="1" dirty="0"/>
              <a:t>Analyze</a:t>
            </a:r>
          </a:p>
        </p:txBody>
      </p:sp>
      <p:cxnSp>
        <p:nvCxnSpPr>
          <p:cNvPr id="8" name="Straight Arrow Connector 7">
            <a:extLst>
              <a:ext uri="{FF2B5EF4-FFF2-40B4-BE49-F238E27FC236}">
                <a16:creationId xmlns:a16="http://schemas.microsoft.com/office/drawing/2014/main" id="{A4A5F37E-AC6A-0541-B062-0B938318CCC7}"/>
              </a:ext>
            </a:extLst>
          </p:cNvPr>
          <p:cNvCxnSpPr>
            <a:cxnSpLocks/>
            <a:stCxn id="7" idx="3"/>
            <a:endCxn id="9" idx="1"/>
          </p:cNvCxnSpPr>
          <p:nvPr/>
        </p:nvCxnSpPr>
        <p:spPr>
          <a:xfrm>
            <a:off x="3647728" y="4185084"/>
            <a:ext cx="576064" cy="0"/>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9" name="Rounded Rectangle 8">
            <a:extLst>
              <a:ext uri="{FF2B5EF4-FFF2-40B4-BE49-F238E27FC236}">
                <a16:creationId xmlns:a16="http://schemas.microsoft.com/office/drawing/2014/main" id="{2D3C769D-A14E-014E-869D-77C03B94D9C9}"/>
              </a:ext>
            </a:extLst>
          </p:cNvPr>
          <p:cNvSpPr>
            <a:spLocks noChangeArrowheads="1"/>
          </p:cNvSpPr>
          <p:nvPr/>
        </p:nvSpPr>
        <p:spPr bwMode="auto">
          <a:xfrm>
            <a:off x="4223792" y="3645024"/>
            <a:ext cx="1656184" cy="1080120"/>
          </a:xfrm>
          <a:prstGeom prst="roundRect">
            <a:avLst>
              <a:gd name="adj" fmla="val 10737"/>
            </a:avLst>
          </a:prstGeom>
          <a:solidFill>
            <a:schemeClr val="accent5">
              <a:lumMod val="40000"/>
              <a:lumOff val="60000"/>
            </a:schemeClr>
          </a:solidFill>
          <a:ln w="28575">
            <a:solidFill>
              <a:schemeClr val="tx2"/>
            </a:solidFill>
            <a:round/>
            <a:headEnd/>
            <a:tailEnd/>
          </a:ln>
          <a:effectLst>
            <a:outerShdw blurRad="40000" dist="23000" dir="5400000" rotWithShape="0">
              <a:srgbClr val="808080">
                <a:alpha val="34999"/>
              </a:srgbClr>
            </a:outerShdw>
          </a:effectLst>
        </p:spPr>
        <p:txBody>
          <a:bodyPr lIns="0" tIns="0" rIns="0" bIns="0" anchor="ctr"/>
          <a:lstStyle/>
          <a:p>
            <a:pPr algn="ctr">
              <a:defRPr/>
            </a:pPr>
            <a:r>
              <a:rPr lang="en-US" sz="2400" b="1" dirty="0"/>
              <a:t>Analyze</a:t>
            </a:r>
          </a:p>
          <a:p>
            <a:pPr algn="ctr">
              <a:defRPr/>
            </a:pPr>
            <a:r>
              <a:rPr lang="en-US" sz="2400" b="1" dirty="0"/>
              <a:t>Design</a:t>
            </a:r>
          </a:p>
        </p:txBody>
      </p:sp>
      <p:sp>
        <p:nvSpPr>
          <p:cNvPr id="11" name="Rounded Rectangle 10">
            <a:extLst>
              <a:ext uri="{FF2B5EF4-FFF2-40B4-BE49-F238E27FC236}">
                <a16:creationId xmlns:a16="http://schemas.microsoft.com/office/drawing/2014/main" id="{25251283-A15F-DD44-8B38-13646FAD9FDD}"/>
              </a:ext>
            </a:extLst>
          </p:cNvPr>
          <p:cNvSpPr>
            <a:spLocks noChangeArrowheads="1"/>
          </p:cNvSpPr>
          <p:nvPr/>
        </p:nvSpPr>
        <p:spPr bwMode="auto">
          <a:xfrm>
            <a:off x="6456040" y="3645024"/>
            <a:ext cx="1656184" cy="1080120"/>
          </a:xfrm>
          <a:prstGeom prst="roundRect">
            <a:avLst>
              <a:gd name="adj" fmla="val 10737"/>
            </a:avLst>
          </a:prstGeom>
          <a:solidFill>
            <a:schemeClr val="accent5">
              <a:lumMod val="40000"/>
              <a:lumOff val="60000"/>
            </a:schemeClr>
          </a:solidFill>
          <a:ln w="28575">
            <a:solidFill>
              <a:schemeClr val="tx2"/>
            </a:solidFill>
            <a:round/>
            <a:headEnd/>
            <a:tailEnd/>
          </a:ln>
          <a:effectLst>
            <a:outerShdw blurRad="40000" dist="23000" dir="5400000" rotWithShape="0">
              <a:srgbClr val="808080">
                <a:alpha val="34999"/>
              </a:srgbClr>
            </a:outerShdw>
          </a:effectLst>
        </p:spPr>
        <p:txBody>
          <a:bodyPr lIns="0" tIns="0" rIns="0" bIns="0" anchor="ctr"/>
          <a:lstStyle/>
          <a:p>
            <a:pPr algn="ctr">
              <a:defRPr/>
            </a:pPr>
            <a:r>
              <a:rPr lang="en-US" sz="2400" b="1" dirty="0"/>
              <a:t>Build</a:t>
            </a:r>
          </a:p>
          <a:p>
            <a:pPr algn="ctr">
              <a:defRPr/>
            </a:pPr>
            <a:r>
              <a:rPr lang="en-US" sz="2400" b="1" dirty="0"/>
              <a:t>Test</a:t>
            </a:r>
          </a:p>
        </p:txBody>
      </p:sp>
      <p:sp>
        <p:nvSpPr>
          <p:cNvPr id="12" name="Rounded Rectangle 11">
            <a:extLst>
              <a:ext uri="{FF2B5EF4-FFF2-40B4-BE49-F238E27FC236}">
                <a16:creationId xmlns:a16="http://schemas.microsoft.com/office/drawing/2014/main" id="{9CC4DFCA-6C1E-CB49-80F0-800A6E500329}"/>
              </a:ext>
            </a:extLst>
          </p:cNvPr>
          <p:cNvSpPr>
            <a:spLocks noChangeArrowheads="1"/>
          </p:cNvSpPr>
          <p:nvPr/>
        </p:nvSpPr>
        <p:spPr bwMode="auto">
          <a:xfrm>
            <a:off x="8688288" y="3645024"/>
            <a:ext cx="1656184" cy="1080120"/>
          </a:xfrm>
          <a:prstGeom prst="roundRect">
            <a:avLst>
              <a:gd name="adj" fmla="val 10737"/>
            </a:avLst>
          </a:prstGeom>
          <a:solidFill>
            <a:schemeClr val="accent5">
              <a:lumMod val="40000"/>
              <a:lumOff val="60000"/>
            </a:schemeClr>
          </a:solidFill>
          <a:ln w="28575">
            <a:solidFill>
              <a:schemeClr val="tx2"/>
            </a:solidFill>
            <a:round/>
            <a:headEnd/>
            <a:tailEnd/>
          </a:ln>
          <a:effectLst>
            <a:outerShdw blurRad="40000" dist="23000" dir="5400000" rotWithShape="0">
              <a:srgbClr val="808080">
                <a:alpha val="34999"/>
              </a:srgbClr>
            </a:outerShdw>
          </a:effectLst>
        </p:spPr>
        <p:txBody>
          <a:bodyPr lIns="0" tIns="0" rIns="0" bIns="0" anchor="ctr"/>
          <a:lstStyle/>
          <a:p>
            <a:pPr algn="ctr">
              <a:defRPr/>
            </a:pPr>
            <a:r>
              <a:rPr lang="en-US" sz="2400" b="1" dirty="0"/>
              <a:t>Deliver</a:t>
            </a:r>
          </a:p>
        </p:txBody>
      </p:sp>
      <p:cxnSp>
        <p:nvCxnSpPr>
          <p:cNvPr id="13" name="Straight Arrow Connector 12">
            <a:extLst>
              <a:ext uri="{FF2B5EF4-FFF2-40B4-BE49-F238E27FC236}">
                <a16:creationId xmlns:a16="http://schemas.microsoft.com/office/drawing/2014/main" id="{B560287C-833C-F74F-ADF9-2D60018CBD12}"/>
              </a:ext>
            </a:extLst>
          </p:cNvPr>
          <p:cNvCxnSpPr>
            <a:cxnSpLocks/>
            <a:stCxn id="9" idx="3"/>
            <a:endCxn id="11" idx="1"/>
          </p:cNvCxnSpPr>
          <p:nvPr/>
        </p:nvCxnSpPr>
        <p:spPr>
          <a:xfrm>
            <a:off x="5879976" y="4185084"/>
            <a:ext cx="576064" cy="0"/>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5" name="Straight Arrow Connector 14">
            <a:extLst>
              <a:ext uri="{FF2B5EF4-FFF2-40B4-BE49-F238E27FC236}">
                <a16:creationId xmlns:a16="http://schemas.microsoft.com/office/drawing/2014/main" id="{E2BCCD76-CAEE-8343-8FF7-3CAE419B3BDE}"/>
              </a:ext>
            </a:extLst>
          </p:cNvPr>
          <p:cNvCxnSpPr>
            <a:cxnSpLocks/>
            <a:stCxn id="11" idx="3"/>
            <a:endCxn id="12" idx="1"/>
          </p:cNvCxnSpPr>
          <p:nvPr/>
        </p:nvCxnSpPr>
        <p:spPr>
          <a:xfrm>
            <a:off x="8112224" y="4185084"/>
            <a:ext cx="576064" cy="0"/>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0" name="Arc 19">
            <a:extLst>
              <a:ext uri="{FF2B5EF4-FFF2-40B4-BE49-F238E27FC236}">
                <a16:creationId xmlns:a16="http://schemas.microsoft.com/office/drawing/2014/main" id="{7C4449D8-8AE8-EA4C-A232-CA8391B00313}"/>
              </a:ext>
            </a:extLst>
          </p:cNvPr>
          <p:cNvSpPr/>
          <p:nvPr/>
        </p:nvSpPr>
        <p:spPr>
          <a:xfrm>
            <a:off x="4511824" y="3094208"/>
            <a:ext cx="936104" cy="1047656"/>
          </a:xfrm>
          <a:prstGeom prst="arc">
            <a:avLst>
              <a:gd name="adj1" fmla="val 10932647"/>
              <a:gd name="adj2" fmla="val 21298226"/>
            </a:avLst>
          </a:prstGeom>
          <a:noFill/>
          <a:ln w="38100">
            <a:solidFill>
              <a:schemeClr val="tx1"/>
            </a:solidFill>
            <a:headEnd type="arrow"/>
            <a:tailEnd type="non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2400"/>
          </a:p>
        </p:txBody>
      </p:sp>
      <p:sp>
        <p:nvSpPr>
          <p:cNvPr id="22" name="TextBox 21">
            <a:extLst>
              <a:ext uri="{FF2B5EF4-FFF2-40B4-BE49-F238E27FC236}">
                <a16:creationId xmlns:a16="http://schemas.microsoft.com/office/drawing/2014/main" id="{EB161867-A0E6-C248-ABFF-A43D8AE1CC7E}"/>
              </a:ext>
            </a:extLst>
          </p:cNvPr>
          <p:cNvSpPr txBox="1"/>
          <p:nvPr/>
        </p:nvSpPr>
        <p:spPr>
          <a:xfrm>
            <a:off x="4308902" y="2719570"/>
            <a:ext cx="1461875" cy="461665"/>
          </a:xfrm>
          <a:prstGeom prst="rect">
            <a:avLst/>
          </a:prstGeom>
          <a:noFill/>
        </p:spPr>
        <p:txBody>
          <a:bodyPr wrap="none" rtlCol="0">
            <a:spAutoFit/>
          </a:bodyPr>
          <a:lstStyle/>
          <a:p>
            <a:pPr algn="ctr"/>
            <a:r>
              <a:rPr lang="en-US" sz="2400" b="1" dirty="0">
                <a:latin typeface="Calibri" panose="020F0502020204030204" pitchFamily="34" charset="0"/>
                <a:cs typeface="Calibri" panose="020F0502020204030204" pitchFamily="34" charset="0"/>
              </a:rPr>
              <a:t>Prototype</a:t>
            </a:r>
          </a:p>
        </p:txBody>
      </p:sp>
      <p:sp>
        <p:nvSpPr>
          <p:cNvPr id="23" name="Arc 22">
            <a:extLst>
              <a:ext uri="{FF2B5EF4-FFF2-40B4-BE49-F238E27FC236}">
                <a16:creationId xmlns:a16="http://schemas.microsoft.com/office/drawing/2014/main" id="{5E31662D-57C7-F442-A725-B44D6842EDED}"/>
              </a:ext>
            </a:extLst>
          </p:cNvPr>
          <p:cNvSpPr/>
          <p:nvPr/>
        </p:nvSpPr>
        <p:spPr>
          <a:xfrm>
            <a:off x="6790908" y="3110257"/>
            <a:ext cx="936104" cy="1047656"/>
          </a:xfrm>
          <a:prstGeom prst="arc">
            <a:avLst>
              <a:gd name="adj1" fmla="val 10932647"/>
              <a:gd name="adj2" fmla="val 21298226"/>
            </a:avLst>
          </a:prstGeom>
          <a:noFill/>
          <a:ln w="38100">
            <a:solidFill>
              <a:schemeClr val="tx1"/>
            </a:solidFill>
            <a:headEnd type="arrow"/>
            <a:tailEnd type="non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2400"/>
          </a:p>
        </p:txBody>
      </p:sp>
      <p:sp>
        <p:nvSpPr>
          <p:cNvPr id="24" name="TextBox 23">
            <a:extLst>
              <a:ext uri="{FF2B5EF4-FFF2-40B4-BE49-F238E27FC236}">
                <a16:creationId xmlns:a16="http://schemas.microsoft.com/office/drawing/2014/main" id="{76FD4313-D679-9547-A99A-E3AD77069564}"/>
              </a:ext>
            </a:extLst>
          </p:cNvPr>
          <p:cNvSpPr txBox="1"/>
          <p:nvPr/>
        </p:nvSpPr>
        <p:spPr>
          <a:xfrm>
            <a:off x="6758824" y="2710148"/>
            <a:ext cx="1000275" cy="461665"/>
          </a:xfrm>
          <a:prstGeom prst="rect">
            <a:avLst/>
          </a:prstGeom>
          <a:noFill/>
        </p:spPr>
        <p:txBody>
          <a:bodyPr wrap="none" rtlCol="0">
            <a:spAutoFit/>
          </a:bodyPr>
          <a:lstStyle/>
          <a:p>
            <a:pPr algn="ctr"/>
            <a:r>
              <a:rPr lang="en-US" sz="2400" b="1" dirty="0">
                <a:latin typeface="Calibri" panose="020F0502020204030204" pitchFamily="34" charset="0"/>
                <a:cs typeface="Calibri" panose="020F0502020204030204" pitchFamily="34" charset="0"/>
              </a:rPr>
              <a:t>Refine</a:t>
            </a:r>
          </a:p>
        </p:txBody>
      </p:sp>
    </p:spTree>
    <p:extLst>
      <p:ext uri="{BB962C8B-B14F-4D97-AF65-F5344CB8AC3E}">
        <p14:creationId xmlns:p14="http://schemas.microsoft.com/office/powerpoint/2010/main" val="53796385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E8310C-0562-6C41-AEDD-99C0FAC81303}"/>
              </a:ext>
            </a:extLst>
          </p:cNvPr>
          <p:cNvSpPr>
            <a:spLocks noGrp="1"/>
          </p:cNvSpPr>
          <p:nvPr>
            <p:ph type="title"/>
          </p:nvPr>
        </p:nvSpPr>
        <p:spPr/>
        <p:txBody>
          <a:bodyPr>
            <a:normAutofit fontScale="90000"/>
          </a:bodyPr>
          <a:lstStyle/>
          <a:p>
            <a:r>
              <a:rPr lang="en-US" dirty="0">
                <a:solidFill>
                  <a:schemeClr val="accent1"/>
                </a:solidFill>
              </a:rPr>
              <a:t>A Life Cycle of </a:t>
            </a:r>
            <a:br>
              <a:rPr lang="en-US" dirty="0">
                <a:solidFill>
                  <a:schemeClr val="accent1"/>
                </a:solidFill>
              </a:rPr>
            </a:br>
            <a:r>
              <a:rPr lang="en-US" dirty="0">
                <a:solidFill>
                  <a:schemeClr val="accent1"/>
                </a:solidFill>
              </a:rPr>
              <a:t>Varying-Sized Increments</a:t>
            </a:r>
          </a:p>
        </p:txBody>
      </p:sp>
      <p:sp>
        <p:nvSpPr>
          <p:cNvPr id="4" name="Slide Number Placeholder 3">
            <a:extLst>
              <a:ext uri="{FF2B5EF4-FFF2-40B4-BE49-F238E27FC236}">
                <a16:creationId xmlns:a16="http://schemas.microsoft.com/office/drawing/2014/main" id="{B716F69D-FD14-7B4F-A6E4-2B2A87857C54}"/>
              </a:ext>
            </a:extLst>
          </p:cNvPr>
          <p:cNvSpPr>
            <a:spLocks noGrp="1"/>
          </p:cNvSpPr>
          <p:nvPr>
            <p:ph type="sldNum" sz="quarter" idx="12"/>
          </p:nvPr>
        </p:nvSpPr>
        <p:spPr/>
        <p:txBody>
          <a:bodyPr/>
          <a:lstStyle/>
          <a:p>
            <a:pPr>
              <a:defRPr/>
            </a:pPr>
            <a:fld id="{E78C9E75-97FD-45D9-8ED3-955348887BB1}" type="slidenum">
              <a:rPr lang="zh-TW" altLang="en-US" smtClean="0"/>
              <a:pPr>
                <a:defRPr/>
              </a:pPr>
              <a:t>19</a:t>
            </a:fld>
            <a:endParaRPr lang="zh-TW" altLang="en-US"/>
          </a:p>
        </p:txBody>
      </p:sp>
      <p:sp>
        <p:nvSpPr>
          <p:cNvPr id="6" name="Footer Placeholder 4">
            <a:extLst>
              <a:ext uri="{FF2B5EF4-FFF2-40B4-BE49-F238E27FC236}">
                <a16:creationId xmlns:a16="http://schemas.microsoft.com/office/drawing/2014/main" id="{AF465C67-23E6-1F4A-AB5B-83F9C4ACD654}"/>
              </a:ext>
            </a:extLst>
          </p:cNvPr>
          <p:cNvSpPr>
            <a:spLocks noGrp="1"/>
          </p:cNvSpPr>
          <p:nvPr>
            <p:ph type="ftr" sz="quarter" idx="11"/>
          </p:nvPr>
        </p:nvSpPr>
        <p:spPr bwMode="auto">
          <a:xfrm>
            <a:off x="2135832" y="6597650"/>
            <a:ext cx="7848600" cy="260350"/>
          </a:xfrm>
          <a:ln>
            <a:miter lim="800000"/>
            <a:headEnd/>
            <a:tailEnd/>
          </a:ln>
        </p:spPr>
        <p:txBody>
          <a:bodyPr/>
          <a:lstStyle/>
          <a:p>
            <a:pPr>
              <a:defRPr/>
            </a:pPr>
            <a:r>
              <a:rPr lang="en-US" altLang="zh-TW" sz="1000" dirty="0"/>
              <a:t>Source: Project Management Institute (2017), Agile Practice Guide, Project Management Institute</a:t>
            </a:r>
          </a:p>
        </p:txBody>
      </p:sp>
      <p:sp>
        <p:nvSpPr>
          <p:cNvPr id="9" name="Rounded Rectangle 8">
            <a:extLst>
              <a:ext uri="{FF2B5EF4-FFF2-40B4-BE49-F238E27FC236}">
                <a16:creationId xmlns:a16="http://schemas.microsoft.com/office/drawing/2014/main" id="{3FAEA39F-66A7-5049-AD68-3E91BAC8DCC2}"/>
              </a:ext>
            </a:extLst>
          </p:cNvPr>
          <p:cNvSpPr>
            <a:spLocks noChangeArrowheads="1"/>
          </p:cNvSpPr>
          <p:nvPr/>
        </p:nvSpPr>
        <p:spPr bwMode="auto">
          <a:xfrm>
            <a:off x="1862258" y="2780928"/>
            <a:ext cx="3153623" cy="2520280"/>
          </a:xfrm>
          <a:prstGeom prst="roundRect">
            <a:avLst>
              <a:gd name="adj" fmla="val 10737"/>
            </a:avLst>
          </a:prstGeom>
          <a:solidFill>
            <a:schemeClr val="accent5">
              <a:lumMod val="40000"/>
              <a:lumOff val="60000"/>
            </a:schemeClr>
          </a:solidFill>
          <a:ln w="28575">
            <a:solidFill>
              <a:schemeClr val="tx2"/>
            </a:solidFill>
            <a:round/>
            <a:headEnd/>
            <a:tailEnd/>
          </a:ln>
          <a:effectLst>
            <a:outerShdw blurRad="40000" dist="23000" dir="5400000" rotWithShape="0">
              <a:srgbClr val="808080">
                <a:alpha val="34999"/>
              </a:srgbClr>
            </a:outerShdw>
          </a:effectLst>
        </p:spPr>
        <p:txBody>
          <a:bodyPr lIns="0" tIns="0" rIns="0" bIns="0" anchor="ctr"/>
          <a:lstStyle/>
          <a:p>
            <a:pPr algn="ctr">
              <a:defRPr/>
            </a:pPr>
            <a:r>
              <a:rPr lang="en-US" sz="2800" b="1" dirty="0">
                <a:latin typeface="Calibri" panose="020F0502020204030204" pitchFamily="34" charset="0"/>
                <a:cs typeface="Calibri" panose="020F0502020204030204" pitchFamily="34" charset="0"/>
              </a:rPr>
              <a:t>Analyze</a:t>
            </a:r>
          </a:p>
          <a:p>
            <a:pPr algn="ctr">
              <a:defRPr/>
            </a:pPr>
            <a:r>
              <a:rPr lang="en-US" sz="2800" b="1" dirty="0">
                <a:latin typeface="Calibri" panose="020F0502020204030204" pitchFamily="34" charset="0"/>
                <a:cs typeface="Calibri" panose="020F0502020204030204" pitchFamily="34" charset="0"/>
              </a:rPr>
              <a:t>Design</a:t>
            </a:r>
          </a:p>
          <a:p>
            <a:pPr algn="ctr">
              <a:defRPr/>
            </a:pPr>
            <a:r>
              <a:rPr lang="en-US" sz="2800" b="1" dirty="0">
                <a:latin typeface="Calibri" panose="020F0502020204030204" pitchFamily="34" charset="0"/>
                <a:cs typeface="Calibri" panose="020F0502020204030204" pitchFamily="34" charset="0"/>
              </a:rPr>
              <a:t>Build</a:t>
            </a:r>
          </a:p>
          <a:p>
            <a:pPr algn="ctr">
              <a:defRPr/>
            </a:pPr>
            <a:r>
              <a:rPr lang="en-US" sz="2800" b="1" dirty="0">
                <a:latin typeface="Calibri" panose="020F0502020204030204" pitchFamily="34" charset="0"/>
                <a:cs typeface="Calibri" panose="020F0502020204030204" pitchFamily="34" charset="0"/>
              </a:rPr>
              <a:t>Test</a:t>
            </a:r>
          </a:p>
          <a:p>
            <a:pPr algn="ctr">
              <a:defRPr/>
            </a:pPr>
            <a:r>
              <a:rPr lang="en-US" sz="2800" b="1" dirty="0">
                <a:latin typeface="Calibri" panose="020F0502020204030204" pitchFamily="34" charset="0"/>
                <a:cs typeface="Calibri" panose="020F0502020204030204" pitchFamily="34" charset="0"/>
              </a:rPr>
              <a:t>Deliver</a:t>
            </a:r>
          </a:p>
        </p:txBody>
      </p:sp>
      <p:sp>
        <p:nvSpPr>
          <p:cNvPr id="10" name="Rounded Rectangle 9">
            <a:extLst>
              <a:ext uri="{FF2B5EF4-FFF2-40B4-BE49-F238E27FC236}">
                <a16:creationId xmlns:a16="http://schemas.microsoft.com/office/drawing/2014/main" id="{37CDF35D-BB5A-634F-B31A-071CFD12FFA7}"/>
              </a:ext>
            </a:extLst>
          </p:cNvPr>
          <p:cNvSpPr>
            <a:spLocks noChangeArrowheads="1"/>
          </p:cNvSpPr>
          <p:nvPr/>
        </p:nvSpPr>
        <p:spPr bwMode="auto">
          <a:xfrm>
            <a:off x="5627948" y="2780928"/>
            <a:ext cx="1656184" cy="2520280"/>
          </a:xfrm>
          <a:prstGeom prst="roundRect">
            <a:avLst>
              <a:gd name="adj" fmla="val 10737"/>
            </a:avLst>
          </a:prstGeom>
          <a:solidFill>
            <a:schemeClr val="accent5">
              <a:lumMod val="40000"/>
              <a:lumOff val="60000"/>
            </a:schemeClr>
          </a:solidFill>
          <a:ln w="28575">
            <a:solidFill>
              <a:schemeClr val="tx2"/>
            </a:solidFill>
            <a:round/>
            <a:headEnd/>
            <a:tailEnd/>
          </a:ln>
          <a:effectLst>
            <a:outerShdw blurRad="40000" dist="23000" dir="5400000" rotWithShape="0">
              <a:srgbClr val="808080">
                <a:alpha val="34999"/>
              </a:srgbClr>
            </a:outerShdw>
          </a:effectLst>
        </p:spPr>
        <p:txBody>
          <a:bodyPr lIns="0" tIns="0" rIns="0" bIns="0" anchor="ctr"/>
          <a:lstStyle/>
          <a:p>
            <a:pPr algn="ctr">
              <a:defRPr/>
            </a:pPr>
            <a:r>
              <a:rPr lang="en-US" sz="2800" b="1" dirty="0">
                <a:latin typeface="Calibri" panose="020F0502020204030204" pitchFamily="34" charset="0"/>
                <a:cs typeface="Calibri" panose="020F0502020204030204" pitchFamily="34" charset="0"/>
              </a:rPr>
              <a:t>Analyze</a:t>
            </a:r>
          </a:p>
          <a:p>
            <a:pPr algn="ctr">
              <a:defRPr/>
            </a:pPr>
            <a:r>
              <a:rPr lang="en-US" sz="2800" b="1" dirty="0">
                <a:latin typeface="Calibri" panose="020F0502020204030204" pitchFamily="34" charset="0"/>
                <a:cs typeface="Calibri" panose="020F0502020204030204" pitchFamily="34" charset="0"/>
              </a:rPr>
              <a:t>Design</a:t>
            </a:r>
          </a:p>
          <a:p>
            <a:pPr algn="ctr">
              <a:defRPr/>
            </a:pPr>
            <a:r>
              <a:rPr lang="en-US" sz="2800" b="1" dirty="0">
                <a:latin typeface="Calibri" panose="020F0502020204030204" pitchFamily="34" charset="0"/>
                <a:cs typeface="Calibri" panose="020F0502020204030204" pitchFamily="34" charset="0"/>
              </a:rPr>
              <a:t>Build</a:t>
            </a:r>
          </a:p>
          <a:p>
            <a:pPr algn="ctr">
              <a:defRPr/>
            </a:pPr>
            <a:r>
              <a:rPr lang="en-US" sz="2800" b="1" dirty="0">
                <a:latin typeface="Calibri" panose="020F0502020204030204" pitchFamily="34" charset="0"/>
                <a:cs typeface="Calibri" panose="020F0502020204030204" pitchFamily="34" charset="0"/>
              </a:rPr>
              <a:t>Test</a:t>
            </a:r>
          </a:p>
          <a:p>
            <a:pPr algn="ctr">
              <a:defRPr/>
            </a:pPr>
            <a:r>
              <a:rPr lang="en-US" sz="2800" b="1" dirty="0">
                <a:latin typeface="Calibri" panose="020F0502020204030204" pitchFamily="34" charset="0"/>
                <a:cs typeface="Calibri" panose="020F0502020204030204" pitchFamily="34" charset="0"/>
              </a:rPr>
              <a:t>Deliver</a:t>
            </a:r>
          </a:p>
        </p:txBody>
      </p:sp>
      <p:sp>
        <p:nvSpPr>
          <p:cNvPr id="11" name="Rounded Rectangle 10">
            <a:extLst>
              <a:ext uri="{FF2B5EF4-FFF2-40B4-BE49-F238E27FC236}">
                <a16:creationId xmlns:a16="http://schemas.microsoft.com/office/drawing/2014/main" id="{9A1B14DE-685A-3A43-934D-8DB7C5F00C2F}"/>
              </a:ext>
            </a:extLst>
          </p:cNvPr>
          <p:cNvSpPr>
            <a:spLocks noChangeArrowheads="1"/>
          </p:cNvSpPr>
          <p:nvPr/>
        </p:nvSpPr>
        <p:spPr bwMode="auto">
          <a:xfrm>
            <a:off x="7896200" y="2780928"/>
            <a:ext cx="2314600" cy="2520280"/>
          </a:xfrm>
          <a:prstGeom prst="roundRect">
            <a:avLst>
              <a:gd name="adj" fmla="val 10737"/>
            </a:avLst>
          </a:prstGeom>
          <a:solidFill>
            <a:schemeClr val="accent5">
              <a:lumMod val="40000"/>
              <a:lumOff val="60000"/>
            </a:schemeClr>
          </a:solidFill>
          <a:ln w="28575">
            <a:solidFill>
              <a:schemeClr val="tx2"/>
            </a:solidFill>
            <a:round/>
            <a:headEnd/>
            <a:tailEnd/>
          </a:ln>
          <a:effectLst>
            <a:outerShdw blurRad="40000" dist="23000" dir="5400000" rotWithShape="0">
              <a:srgbClr val="808080">
                <a:alpha val="34999"/>
              </a:srgbClr>
            </a:outerShdw>
          </a:effectLst>
        </p:spPr>
        <p:txBody>
          <a:bodyPr lIns="0" tIns="0" rIns="0" bIns="0" anchor="ctr"/>
          <a:lstStyle/>
          <a:p>
            <a:pPr algn="ctr">
              <a:defRPr/>
            </a:pPr>
            <a:r>
              <a:rPr lang="en-US" sz="2800" b="1" dirty="0">
                <a:latin typeface="Calibri" panose="020F0502020204030204" pitchFamily="34" charset="0"/>
                <a:cs typeface="Calibri" panose="020F0502020204030204" pitchFamily="34" charset="0"/>
              </a:rPr>
              <a:t>Analyze</a:t>
            </a:r>
          </a:p>
          <a:p>
            <a:pPr algn="ctr">
              <a:defRPr/>
            </a:pPr>
            <a:r>
              <a:rPr lang="en-US" sz="2800" b="1" dirty="0">
                <a:latin typeface="Calibri" panose="020F0502020204030204" pitchFamily="34" charset="0"/>
                <a:cs typeface="Calibri" panose="020F0502020204030204" pitchFamily="34" charset="0"/>
              </a:rPr>
              <a:t>Design</a:t>
            </a:r>
          </a:p>
          <a:p>
            <a:pPr algn="ctr">
              <a:defRPr/>
            </a:pPr>
            <a:r>
              <a:rPr lang="en-US" sz="2800" b="1" dirty="0">
                <a:latin typeface="Calibri" panose="020F0502020204030204" pitchFamily="34" charset="0"/>
                <a:cs typeface="Calibri" panose="020F0502020204030204" pitchFamily="34" charset="0"/>
              </a:rPr>
              <a:t>Build</a:t>
            </a:r>
          </a:p>
          <a:p>
            <a:pPr algn="ctr">
              <a:defRPr/>
            </a:pPr>
            <a:r>
              <a:rPr lang="en-US" sz="2800" b="1" dirty="0">
                <a:latin typeface="Calibri" panose="020F0502020204030204" pitchFamily="34" charset="0"/>
                <a:cs typeface="Calibri" panose="020F0502020204030204" pitchFamily="34" charset="0"/>
              </a:rPr>
              <a:t>Test</a:t>
            </a:r>
          </a:p>
          <a:p>
            <a:pPr algn="ctr">
              <a:defRPr/>
            </a:pPr>
            <a:r>
              <a:rPr lang="en-US" sz="2800" b="1" dirty="0">
                <a:latin typeface="Calibri" panose="020F0502020204030204" pitchFamily="34" charset="0"/>
                <a:cs typeface="Calibri" panose="020F0502020204030204" pitchFamily="34" charset="0"/>
              </a:rPr>
              <a:t>Deliver</a:t>
            </a:r>
          </a:p>
        </p:txBody>
      </p:sp>
      <p:cxnSp>
        <p:nvCxnSpPr>
          <p:cNvPr id="12" name="Straight Arrow Connector 11">
            <a:extLst>
              <a:ext uri="{FF2B5EF4-FFF2-40B4-BE49-F238E27FC236}">
                <a16:creationId xmlns:a16="http://schemas.microsoft.com/office/drawing/2014/main" id="{71F4B625-92D9-A84E-B4AD-C545C0D5C4A7}"/>
              </a:ext>
            </a:extLst>
          </p:cNvPr>
          <p:cNvCxnSpPr>
            <a:cxnSpLocks/>
            <a:stCxn id="9" idx="3"/>
            <a:endCxn id="10" idx="1"/>
          </p:cNvCxnSpPr>
          <p:nvPr/>
        </p:nvCxnSpPr>
        <p:spPr>
          <a:xfrm>
            <a:off x="5015880" y="4041068"/>
            <a:ext cx="612068" cy="0"/>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3" name="Straight Arrow Connector 12">
            <a:extLst>
              <a:ext uri="{FF2B5EF4-FFF2-40B4-BE49-F238E27FC236}">
                <a16:creationId xmlns:a16="http://schemas.microsoft.com/office/drawing/2014/main" id="{24AC59D0-A832-A244-BFA8-17AD64CCFE58}"/>
              </a:ext>
            </a:extLst>
          </p:cNvPr>
          <p:cNvCxnSpPr>
            <a:cxnSpLocks/>
            <a:stCxn id="10" idx="3"/>
            <a:endCxn id="11" idx="1"/>
          </p:cNvCxnSpPr>
          <p:nvPr/>
        </p:nvCxnSpPr>
        <p:spPr>
          <a:xfrm>
            <a:off x="7284132" y="4041068"/>
            <a:ext cx="612068" cy="0"/>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771333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DDA260-D82C-834A-A2BC-FCBAD5A4CC28}"/>
              </a:ext>
            </a:extLst>
          </p:cNvPr>
          <p:cNvSpPr>
            <a:spLocks noGrp="1"/>
          </p:cNvSpPr>
          <p:nvPr>
            <p:ph type="title"/>
          </p:nvPr>
        </p:nvSpPr>
        <p:spPr>
          <a:xfrm>
            <a:off x="534389" y="107394"/>
            <a:ext cx="11222181" cy="903987"/>
          </a:xfrm>
        </p:spPr>
        <p:txBody>
          <a:bodyPr>
            <a:normAutofit/>
          </a:bodyPr>
          <a:lstStyle/>
          <a:p>
            <a:r>
              <a:rPr lang="en-US" dirty="0"/>
              <a:t>Syllabus</a:t>
            </a:r>
          </a:p>
        </p:txBody>
      </p:sp>
      <p:sp>
        <p:nvSpPr>
          <p:cNvPr id="3" name="Content Placeholder 2">
            <a:extLst>
              <a:ext uri="{FF2B5EF4-FFF2-40B4-BE49-F238E27FC236}">
                <a16:creationId xmlns:a16="http://schemas.microsoft.com/office/drawing/2014/main" id="{365F60FD-04E7-6242-8CFB-A2F0A9F585AB}"/>
              </a:ext>
            </a:extLst>
          </p:cNvPr>
          <p:cNvSpPr>
            <a:spLocks noGrp="1"/>
          </p:cNvSpPr>
          <p:nvPr>
            <p:ph idx="1"/>
          </p:nvPr>
        </p:nvSpPr>
        <p:spPr>
          <a:xfrm>
            <a:off x="534389" y="1039092"/>
            <a:ext cx="11222181" cy="5683804"/>
          </a:xfrm>
        </p:spPr>
        <p:txBody>
          <a:bodyPr>
            <a:noAutofit/>
          </a:bodyPr>
          <a:lstStyle/>
          <a:p>
            <a:pPr marL="0" indent="0">
              <a:spcAft>
                <a:spcPts val="1200"/>
              </a:spcAft>
              <a:buNone/>
            </a:pPr>
            <a:r>
              <a:rPr lang="en-US" altLang="zh-TW" sz="2800" dirty="0"/>
              <a:t>Week    Date    Subject/Topics</a:t>
            </a:r>
          </a:p>
          <a:p>
            <a:pPr marL="0" indent="0">
              <a:spcAft>
                <a:spcPts val="600"/>
              </a:spcAft>
              <a:buNone/>
            </a:pPr>
            <a:r>
              <a:rPr lang="en-US" sz="2800" dirty="0"/>
              <a:t>1  2024/02/21  Introduction to Software Engineering</a:t>
            </a:r>
          </a:p>
          <a:p>
            <a:pPr marL="0" indent="0">
              <a:spcAft>
                <a:spcPts val="600"/>
              </a:spcAft>
              <a:buNone/>
            </a:pPr>
            <a:r>
              <a:rPr lang="en-US" sz="2800" dirty="0">
                <a:solidFill>
                  <a:schemeClr val="bg1">
                    <a:lumMod val="65000"/>
                  </a:schemeClr>
                </a:solidFill>
              </a:rPr>
              <a:t>2  2024/02/28  Peace Memorial Day (Day Off)</a:t>
            </a:r>
          </a:p>
          <a:p>
            <a:pPr marL="0" indent="0">
              <a:spcAft>
                <a:spcPts val="600"/>
              </a:spcAft>
              <a:buNone/>
            </a:pPr>
            <a:r>
              <a:rPr lang="en-US" sz="2800" dirty="0"/>
              <a:t>3  2024/03/06  Software Products and Project Management: </a:t>
            </a:r>
            <a:br>
              <a:rPr lang="en-US" sz="2800" dirty="0"/>
            </a:br>
            <a:r>
              <a:rPr lang="en-US" sz="2800" dirty="0"/>
              <a:t>                            Software product management and prototyping</a:t>
            </a:r>
          </a:p>
          <a:p>
            <a:pPr marL="0" indent="0">
              <a:spcAft>
                <a:spcPts val="600"/>
              </a:spcAft>
              <a:buNone/>
            </a:pPr>
            <a:r>
              <a:rPr lang="en-US" sz="2800" dirty="0"/>
              <a:t>4  2024/03/13  Agile Software Engineering: Agile methods, Scrum, </a:t>
            </a:r>
            <a:br>
              <a:rPr lang="en-US" sz="2800" dirty="0"/>
            </a:br>
            <a:r>
              <a:rPr lang="en-US" sz="2800" dirty="0"/>
              <a:t>                            and Extreme Programming</a:t>
            </a:r>
          </a:p>
          <a:p>
            <a:pPr marL="0" indent="0">
              <a:spcAft>
                <a:spcPts val="600"/>
              </a:spcAft>
              <a:buNone/>
            </a:pPr>
            <a:r>
              <a:rPr lang="en-US" sz="2800" dirty="0">
                <a:solidFill>
                  <a:srgbClr val="7030A0"/>
                </a:solidFill>
              </a:rPr>
              <a:t>5  2024/03/20  Case Study on Software Engineering I</a:t>
            </a:r>
          </a:p>
          <a:p>
            <a:pPr marL="0" indent="0">
              <a:spcAft>
                <a:spcPts val="600"/>
              </a:spcAft>
              <a:buNone/>
            </a:pPr>
            <a:r>
              <a:rPr lang="en-US" sz="2800" dirty="0"/>
              <a:t>6  2024/03/27  Features, Scenarios, and Stories</a:t>
            </a:r>
          </a:p>
          <a:p>
            <a:pPr marL="0" indent="0">
              <a:spcAft>
                <a:spcPts val="600"/>
              </a:spcAft>
              <a:buNone/>
            </a:pPr>
            <a:r>
              <a:rPr lang="en-US" sz="2800" dirty="0">
                <a:solidFill>
                  <a:schemeClr val="bg1">
                    <a:lumMod val="65000"/>
                  </a:schemeClr>
                </a:solidFill>
              </a:rPr>
              <a:t>7  2024/04/03  Make-up holiday for NTPU Sports Day (No Classes)</a:t>
            </a:r>
          </a:p>
          <a:p>
            <a:pPr marL="0" indent="0">
              <a:spcAft>
                <a:spcPts val="600"/>
              </a:spcAft>
              <a:buNone/>
            </a:pPr>
            <a:r>
              <a:rPr lang="en-US" sz="2800" dirty="0">
                <a:solidFill>
                  <a:schemeClr val="accent2">
                    <a:lumMod val="75000"/>
                  </a:schemeClr>
                </a:solidFill>
              </a:rPr>
              <a:t>8  2024/04/10  Midterm Project Report</a:t>
            </a:r>
          </a:p>
        </p:txBody>
      </p:sp>
      <p:sp>
        <p:nvSpPr>
          <p:cNvPr id="4" name="Slide Number Placeholder 3">
            <a:extLst>
              <a:ext uri="{FF2B5EF4-FFF2-40B4-BE49-F238E27FC236}">
                <a16:creationId xmlns:a16="http://schemas.microsoft.com/office/drawing/2014/main" id="{7C70E0B2-0864-5F44-9C79-2EC8070A3978}"/>
              </a:ext>
            </a:extLst>
          </p:cNvPr>
          <p:cNvSpPr>
            <a:spLocks noGrp="1"/>
          </p:cNvSpPr>
          <p:nvPr>
            <p:ph type="sldNum" sz="quarter" idx="12"/>
          </p:nvPr>
        </p:nvSpPr>
        <p:spPr/>
        <p:txBody>
          <a:bodyPr/>
          <a:lstStyle/>
          <a:p>
            <a:fld id="{5D6FF71F-CF6A-4C46-8F9B-61D49EEA70E3}" type="slidenum">
              <a:rPr lang="en-US" smtClean="0"/>
              <a:t>2</a:t>
            </a:fld>
            <a:endParaRPr lang="en-US"/>
          </a:p>
        </p:txBody>
      </p:sp>
      <p:pic>
        <p:nvPicPr>
          <p:cNvPr id="7" name="Picture 6">
            <a:extLst>
              <a:ext uri="{FF2B5EF4-FFF2-40B4-BE49-F238E27FC236}">
                <a16:creationId xmlns:a16="http://schemas.microsoft.com/office/drawing/2014/main" id="{95C0774D-A256-BA43-877D-8F5FD06E48B5}"/>
              </a:ext>
            </a:extLst>
          </p:cNvPr>
          <p:cNvPicPr>
            <a:picLocks noChangeAspect="1"/>
          </p:cNvPicPr>
          <p:nvPr/>
        </p:nvPicPr>
        <p:blipFill>
          <a:blip r:embed="rId2" cstate="print">
            <a:extLst>
              <a:ext uri="{28A0092B-C50C-407E-A947-70E740481C1C}">
                <a14:useLocalDpi xmlns:a14="http://schemas.microsoft.com/office/drawing/2010/main"/>
              </a:ext>
            </a:extLst>
          </a:blip>
          <a:stretch>
            <a:fillRect/>
          </a:stretch>
        </p:blipFill>
        <p:spPr>
          <a:xfrm>
            <a:off x="11129194" y="137553"/>
            <a:ext cx="962066" cy="620688"/>
          </a:xfrm>
          <a:prstGeom prst="rect">
            <a:avLst/>
          </a:prstGeom>
        </p:spPr>
      </p:pic>
      <p:pic>
        <p:nvPicPr>
          <p:cNvPr id="8" name="Picture 7">
            <a:extLst>
              <a:ext uri="{FF2B5EF4-FFF2-40B4-BE49-F238E27FC236}">
                <a16:creationId xmlns:a16="http://schemas.microsoft.com/office/drawing/2014/main" id="{F4EE8C73-3AA1-EA46-A8F6-0F326BF9EB1A}"/>
              </a:ext>
            </a:extLst>
          </p:cNvPr>
          <p:cNvPicPr>
            <a:picLocks noChangeAspect="1"/>
          </p:cNvPicPr>
          <p:nvPr/>
        </p:nvPicPr>
        <p:blipFill>
          <a:blip r:embed="rId3" cstate="print">
            <a:extLst>
              <a:ext uri="{28A0092B-C50C-407E-A947-70E740481C1C}">
                <a14:useLocalDpi xmlns:a14="http://schemas.microsoft.com/office/drawing/2010/main"/>
              </a:ext>
            </a:extLst>
          </a:blip>
          <a:stretch>
            <a:fillRect/>
          </a:stretch>
        </p:blipFill>
        <p:spPr>
          <a:xfrm>
            <a:off x="11128086" y="811230"/>
            <a:ext cx="964282" cy="235043"/>
          </a:xfrm>
          <a:prstGeom prst="rect">
            <a:avLst/>
          </a:prstGeom>
        </p:spPr>
      </p:pic>
    </p:spTree>
    <p:extLst>
      <p:ext uri="{BB962C8B-B14F-4D97-AF65-F5344CB8AC3E}">
        <p14:creationId xmlns:p14="http://schemas.microsoft.com/office/powerpoint/2010/main" val="237640846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E8310C-0562-6C41-AEDD-99C0FAC81303}"/>
              </a:ext>
            </a:extLst>
          </p:cNvPr>
          <p:cNvSpPr>
            <a:spLocks noGrp="1"/>
          </p:cNvSpPr>
          <p:nvPr>
            <p:ph type="title"/>
          </p:nvPr>
        </p:nvSpPr>
        <p:spPr>
          <a:xfrm>
            <a:off x="1981200" y="116632"/>
            <a:ext cx="8229600" cy="1143000"/>
          </a:xfrm>
        </p:spPr>
        <p:txBody>
          <a:bodyPr>
            <a:normAutofit fontScale="90000"/>
          </a:bodyPr>
          <a:lstStyle/>
          <a:p>
            <a:r>
              <a:rPr lang="en-US" dirty="0">
                <a:solidFill>
                  <a:schemeClr val="accent1"/>
                </a:solidFill>
              </a:rPr>
              <a:t>Iteration-Based and Flow-Based Agile Life Cycles</a:t>
            </a:r>
          </a:p>
        </p:txBody>
      </p:sp>
      <p:sp>
        <p:nvSpPr>
          <p:cNvPr id="4" name="Slide Number Placeholder 3">
            <a:extLst>
              <a:ext uri="{FF2B5EF4-FFF2-40B4-BE49-F238E27FC236}">
                <a16:creationId xmlns:a16="http://schemas.microsoft.com/office/drawing/2014/main" id="{B716F69D-FD14-7B4F-A6E4-2B2A87857C54}"/>
              </a:ext>
            </a:extLst>
          </p:cNvPr>
          <p:cNvSpPr>
            <a:spLocks noGrp="1"/>
          </p:cNvSpPr>
          <p:nvPr>
            <p:ph type="sldNum" sz="quarter" idx="12"/>
          </p:nvPr>
        </p:nvSpPr>
        <p:spPr/>
        <p:txBody>
          <a:bodyPr/>
          <a:lstStyle/>
          <a:p>
            <a:pPr>
              <a:defRPr/>
            </a:pPr>
            <a:fld id="{E78C9E75-97FD-45D9-8ED3-955348887BB1}" type="slidenum">
              <a:rPr lang="zh-TW" altLang="en-US" smtClean="0"/>
              <a:pPr>
                <a:defRPr/>
              </a:pPr>
              <a:t>20</a:t>
            </a:fld>
            <a:endParaRPr lang="zh-TW" altLang="en-US"/>
          </a:p>
        </p:txBody>
      </p:sp>
      <p:sp>
        <p:nvSpPr>
          <p:cNvPr id="6" name="Footer Placeholder 4">
            <a:extLst>
              <a:ext uri="{FF2B5EF4-FFF2-40B4-BE49-F238E27FC236}">
                <a16:creationId xmlns:a16="http://schemas.microsoft.com/office/drawing/2014/main" id="{AF465C67-23E6-1F4A-AB5B-83F9C4ACD654}"/>
              </a:ext>
            </a:extLst>
          </p:cNvPr>
          <p:cNvSpPr>
            <a:spLocks noGrp="1"/>
          </p:cNvSpPr>
          <p:nvPr>
            <p:ph type="ftr" sz="quarter" idx="11"/>
          </p:nvPr>
        </p:nvSpPr>
        <p:spPr bwMode="auto">
          <a:xfrm>
            <a:off x="2135832" y="6597650"/>
            <a:ext cx="7848600" cy="260350"/>
          </a:xfrm>
          <a:ln>
            <a:miter lim="800000"/>
            <a:headEnd/>
            <a:tailEnd/>
          </a:ln>
        </p:spPr>
        <p:txBody>
          <a:bodyPr/>
          <a:lstStyle/>
          <a:p>
            <a:pPr>
              <a:defRPr/>
            </a:pPr>
            <a:r>
              <a:rPr lang="en-US" altLang="zh-TW" sz="1000" dirty="0"/>
              <a:t>Source: Project Management Institute (2017), Agile Practice Guide, Project Management Institute</a:t>
            </a:r>
          </a:p>
        </p:txBody>
      </p:sp>
      <p:sp>
        <p:nvSpPr>
          <p:cNvPr id="8" name="Rounded Rectangle 7">
            <a:extLst>
              <a:ext uri="{FF2B5EF4-FFF2-40B4-BE49-F238E27FC236}">
                <a16:creationId xmlns:a16="http://schemas.microsoft.com/office/drawing/2014/main" id="{5BAF8388-CCB7-5948-AE8A-4BF2308C1253}"/>
              </a:ext>
            </a:extLst>
          </p:cNvPr>
          <p:cNvSpPr>
            <a:spLocks noChangeArrowheads="1"/>
          </p:cNvSpPr>
          <p:nvPr/>
        </p:nvSpPr>
        <p:spPr bwMode="auto">
          <a:xfrm>
            <a:off x="1847529" y="1969686"/>
            <a:ext cx="1219851" cy="1663684"/>
          </a:xfrm>
          <a:prstGeom prst="roundRect">
            <a:avLst>
              <a:gd name="adj" fmla="val 10737"/>
            </a:avLst>
          </a:prstGeom>
          <a:solidFill>
            <a:schemeClr val="accent5">
              <a:lumMod val="40000"/>
              <a:lumOff val="60000"/>
            </a:schemeClr>
          </a:solidFill>
          <a:ln w="28575">
            <a:solidFill>
              <a:schemeClr val="tx2"/>
            </a:solidFill>
            <a:round/>
            <a:headEnd/>
            <a:tailEnd/>
          </a:ln>
          <a:effectLst>
            <a:outerShdw blurRad="40000" dist="23000" dir="5400000" rotWithShape="0">
              <a:srgbClr val="808080">
                <a:alpha val="34999"/>
              </a:srgbClr>
            </a:outerShdw>
          </a:effectLst>
        </p:spPr>
        <p:txBody>
          <a:bodyPr lIns="0" tIns="0" rIns="0" bIns="0" anchor="ctr"/>
          <a:lstStyle/>
          <a:p>
            <a:pPr algn="ctr">
              <a:defRPr/>
            </a:pPr>
            <a:r>
              <a:rPr lang="en-US" sz="1500" b="1" dirty="0">
                <a:latin typeface="Calibri" panose="020F0502020204030204" pitchFamily="34" charset="0"/>
                <a:cs typeface="Calibri" panose="020F0502020204030204" pitchFamily="34" charset="0"/>
              </a:rPr>
              <a:t>Requirements</a:t>
            </a:r>
          </a:p>
          <a:p>
            <a:pPr algn="ctr">
              <a:defRPr/>
            </a:pPr>
            <a:r>
              <a:rPr lang="en-US" sz="1500" b="1" dirty="0">
                <a:latin typeface="Calibri" panose="020F0502020204030204" pitchFamily="34" charset="0"/>
                <a:cs typeface="Calibri" panose="020F0502020204030204" pitchFamily="34" charset="0"/>
              </a:rPr>
              <a:t>Analysis</a:t>
            </a:r>
          </a:p>
          <a:p>
            <a:pPr algn="ctr">
              <a:defRPr/>
            </a:pPr>
            <a:r>
              <a:rPr lang="en-US" sz="1500" b="1" dirty="0">
                <a:latin typeface="Calibri" panose="020F0502020204030204" pitchFamily="34" charset="0"/>
                <a:cs typeface="Calibri" panose="020F0502020204030204" pitchFamily="34" charset="0"/>
              </a:rPr>
              <a:t>Design</a:t>
            </a:r>
          </a:p>
          <a:p>
            <a:pPr algn="ctr">
              <a:defRPr/>
            </a:pPr>
            <a:r>
              <a:rPr lang="en-US" sz="1500" b="1" dirty="0">
                <a:latin typeface="Calibri" panose="020F0502020204030204" pitchFamily="34" charset="0"/>
                <a:cs typeface="Calibri" panose="020F0502020204030204" pitchFamily="34" charset="0"/>
              </a:rPr>
              <a:t>Build</a:t>
            </a:r>
          </a:p>
          <a:p>
            <a:pPr algn="ctr">
              <a:defRPr/>
            </a:pPr>
            <a:r>
              <a:rPr lang="en-US" sz="1500" b="1" dirty="0">
                <a:latin typeface="Calibri" panose="020F0502020204030204" pitchFamily="34" charset="0"/>
                <a:cs typeface="Calibri" panose="020F0502020204030204" pitchFamily="34" charset="0"/>
              </a:rPr>
              <a:t>Test</a:t>
            </a:r>
          </a:p>
        </p:txBody>
      </p:sp>
      <p:sp>
        <p:nvSpPr>
          <p:cNvPr id="9" name="Rounded Rectangle 8">
            <a:extLst>
              <a:ext uri="{FF2B5EF4-FFF2-40B4-BE49-F238E27FC236}">
                <a16:creationId xmlns:a16="http://schemas.microsoft.com/office/drawing/2014/main" id="{719EA8F8-F823-1645-9D83-BB215145B11B}"/>
              </a:ext>
            </a:extLst>
          </p:cNvPr>
          <p:cNvSpPr>
            <a:spLocks noChangeArrowheads="1"/>
          </p:cNvSpPr>
          <p:nvPr/>
        </p:nvSpPr>
        <p:spPr bwMode="auto">
          <a:xfrm>
            <a:off x="3073691" y="1969686"/>
            <a:ext cx="1219851" cy="1663684"/>
          </a:xfrm>
          <a:prstGeom prst="roundRect">
            <a:avLst>
              <a:gd name="adj" fmla="val 10737"/>
            </a:avLst>
          </a:prstGeom>
          <a:solidFill>
            <a:schemeClr val="accent5">
              <a:lumMod val="40000"/>
              <a:lumOff val="60000"/>
            </a:schemeClr>
          </a:solidFill>
          <a:ln w="28575">
            <a:solidFill>
              <a:schemeClr val="tx2"/>
            </a:solidFill>
            <a:round/>
            <a:headEnd/>
            <a:tailEnd/>
          </a:ln>
          <a:effectLst>
            <a:outerShdw blurRad="40000" dist="23000" dir="5400000" rotWithShape="0">
              <a:srgbClr val="808080">
                <a:alpha val="34999"/>
              </a:srgbClr>
            </a:outerShdw>
          </a:effectLst>
        </p:spPr>
        <p:txBody>
          <a:bodyPr lIns="0" tIns="0" rIns="0" bIns="0" anchor="ctr"/>
          <a:lstStyle/>
          <a:p>
            <a:pPr algn="ctr">
              <a:defRPr/>
            </a:pPr>
            <a:r>
              <a:rPr lang="en-US" sz="1500" b="1" dirty="0">
                <a:latin typeface="Calibri" panose="020F0502020204030204" pitchFamily="34" charset="0"/>
                <a:cs typeface="Calibri" panose="020F0502020204030204" pitchFamily="34" charset="0"/>
              </a:rPr>
              <a:t>Requirements</a:t>
            </a:r>
          </a:p>
          <a:p>
            <a:pPr algn="ctr">
              <a:defRPr/>
            </a:pPr>
            <a:r>
              <a:rPr lang="en-US" sz="1500" b="1" dirty="0">
                <a:latin typeface="Calibri" panose="020F0502020204030204" pitchFamily="34" charset="0"/>
                <a:cs typeface="Calibri" panose="020F0502020204030204" pitchFamily="34" charset="0"/>
              </a:rPr>
              <a:t>Analysis</a:t>
            </a:r>
          </a:p>
          <a:p>
            <a:pPr algn="ctr">
              <a:defRPr/>
            </a:pPr>
            <a:r>
              <a:rPr lang="en-US" sz="1500" b="1" dirty="0">
                <a:latin typeface="Calibri" panose="020F0502020204030204" pitchFamily="34" charset="0"/>
                <a:cs typeface="Calibri" panose="020F0502020204030204" pitchFamily="34" charset="0"/>
              </a:rPr>
              <a:t>Design</a:t>
            </a:r>
          </a:p>
          <a:p>
            <a:pPr algn="ctr">
              <a:defRPr/>
            </a:pPr>
            <a:r>
              <a:rPr lang="en-US" sz="1500" b="1" dirty="0">
                <a:latin typeface="Calibri" panose="020F0502020204030204" pitchFamily="34" charset="0"/>
                <a:cs typeface="Calibri" panose="020F0502020204030204" pitchFamily="34" charset="0"/>
              </a:rPr>
              <a:t>Build</a:t>
            </a:r>
          </a:p>
          <a:p>
            <a:pPr algn="ctr">
              <a:defRPr/>
            </a:pPr>
            <a:r>
              <a:rPr lang="en-US" sz="1500" b="1" dirty="0">
                <a:latin typeface="Calibri" panose="020F0502020204030204" pitchFamily="34" charset="0"/>
                <a:cs typeface="Calibri" panose="020F0502020204030204" pitchFamily="34" charset="0"/>
              </a:rPr>
              <a:t>Test</a:t>
            </a:r>
          </a:p>
        </p:txBody>
      </p:sp>
      <p:sp>
        <p:nvSpPr>
          <p:cNvPr id="10" name="Rounded Rectangle 9">
            <a:extLst>
              <a:ext uri="{FF2B5EF4-FFF2-40B4-BE49-F238E27FC236}">
                <a16:creationId xmlns:a16="http://schemas.microsoft.com/office/drawing/2014/main" id="{A71743F9-E6D3-5A40-A560-050C28C44135}"/>
              </a:ext>
            </a:extLst>
          </p:cNvPr>
          <p:cNvSpPr>
            <a:spLocks noChangeArrowheads="1"/>
          </p:cNvSpPr>
          <p:nvPr/>
        </p:nvSpPr>
        <p:spPr bwMode="auto">
          <a:xfrm>
            <a:off x="4299853" y="1969686"/>
            <a:ext cx="1219851" cy="1663684"/>
          </a:xfrm>
          <a:prstGeom prst="roundRect">
            <a:avLst>
              <a:gd name="adj" fmla="val 10737"/>
            </a:avLst>
          </a:prstGeom>
          <a:solidFill>
            <a:schemeClr val="accent5">
              <a:lumMod val="40000"/>
              <a:lumOff val="60000"/>
            </a:schemeClr>
          </a:solidFill>
          <a:ln w="28575">
            <a:solidFill>
              <a:schemeClr val="tx2"/>
            </a:solidFill>
            <a:round/>
            <a:headEnd/>
            <a:tailEnd/>
          </a:ln>
          <a:effectLst>
            <a:outerShdw blurRad="40000" dist="23000" dir="5400000" rotWithShape="0">
              <a:srgbClr val="808080">
                <a:alpha val="34999"/>
              </a:srgbClr>
            </a:outerShdw>
          </a:effectLst>
        </p:spPr>
        <p:txBody>
          <a:bodyPr lIns="0" tIns="0" rIns="0" bIns="0" anchor="ctr"/>
          <a:lstStyle/>
          <a:p>
            <a:pPr algn="ctr">
              <a:defRPr/>
            </a:pPr>
            <a:r>
              <a:rPr lang="en-US" sz="1500" b="1" dirty="0">
                <a:latin typeface="Calibri" panose="020F0502020204030204" pitchFamily="34" charset="0"/>
                <a:cs typeface="Calibri" panose="020F0502020204030204" pitchFamily="34" charset="0"/>
              </a:rPr>
              <a:t>Requirements</a:t>
            </a:r>
          </a:p>
          <a:p>
            <a:pPr algn="ctr">
              <a:defRPr/>
            </a:pPr>
            <a:r>
              <a:rPr lang="en-US" sz="1500" b="1" dirty="0">
                <a:latin typeface="Calibri" panose="020F0502020204030204" pitchFamily="34" charset="0"/>
                <a:cs typeface="Calibri" panose="020F0502020204030204" pitchFamily="34" charset="0"/>
              </a:rPr>
              <a:t>Analysis</a:t>
            </a:r>
          </a:p>
          <a:p>
            <a:pPr algn="ctr">
              <a:defRPr/>
            </a:pPr>
            <a:r>
              <a:rPr lang="en-US" sz="1500" b="1" dirty="0">
                <a:latin typeface="Calibri" panose="020F0502020204030204" pitchFamily="34" charset="0"/>
                <a:cs typeface="Calibri" panose="020F0502020204030204" pitchFamily="34" charset="0"/>
              </a:rPr>
              <a:t>Design</a:t>
            </a:r>
          </a:p>
          <a:p>
            <a:pPr algn="ctr">
              <a:defRPr/>
            </a:pPr>
            <a:r>
              <a:rPr lang="en-US" sz="1500" b="1" dirty="0">
                <a:latin typeface="Calibri" panose="020F0502020204030204" pitchFamily="34" charset="0"/>
                <a:cs typeface="Calibri" panose="020F0502020204030204" pitchFamily="34" charset="0"/>
              </a:rPr>
              <a:t>Build</a:t>
            </a:r>
          </a:p>
          <a:p>
            <a:pPr algn="ctr">
              <a:defRPr/>
            </a:pPr>
            <a:r>
              <a:rPr lang="en-US" sz="1500" b="1" dirty="0">
                <a:latin typeface="Calibri" panose="020F0502020204030204" pitchFamily="34" charset="0"/>
                <a:cs typeface="Calibri" panose="020F0502020204030204" pitchFamily="34" charset="0"/>
              </a:rPr>
              <a:t>Test</a:t>
            </a:r>
          </a:p>
        </p:txBody>
      </p:sp>
      <p:sp>
        <p:nvSpPr>
          <p:cNvPr id="11" name="Rounded Rectangle 10">
            <a:extLst>
              <a:ext uri="{FF2B5EF4-FFF2-40B4-BE49-F238E27FC236}">
                <a16:creationId xmlns:a16="http://schemas.microsoft.com/office/drawing/2014/main" id="{B557C97C-05F3-5C4D-94E2-D15DCAB64146}"/>
              </a:ext>
            </a:extLst>
          </p:cNvPr>
          <p:cNvSpPr>
            <a:spLocks noChangeArrowheads="1"/>
          </p:cNvSpPr>
          <p:nvPr/>
        </p:nvSpPr>
        <p:spPr bwMode="auto">
          <a:xfrm>
            <a:off x="5526015" y="1969686"/>
            <a:ext cx="1219851" cy="1663684"/>
          </a:xfrm>
          <a:prstGeom prst="roundRect">
            <a:avLst>
              <a:gd name="adj" fmla="val 10737"/>
            </a:avLst>
          </a:prstGeom>
          <a:solidFill>
            <a:schemeClr val="accent5">
              <a:lumMod val="40000"/>
              <a:lumOff val="60000"/>
            </a:schemeClr>
          </a:solidFill>
          <a:ln w="28575">
            <a:solidFill>
              <a:schemeClr val="tx2"/>
            </a:solidFill>
            <a:round/>
            <a:headEnd/>
            <a:tailEnd/>
          </a:ln>
          <a:effectLst>
            <a:outerShdw blurRad="40000" dist="23000" dir="5400000" rotWithShape="0">
              <a:srgbClr val="808080">
                <a:alpha val="34999"/>
              </a:srgbClr>
            </a:outerShdw>
          </a:effectLst>
        </p:spPr>
        <p:txBody>
          <a:bodyPr lIns="0" tIns="0" rIns="0" bIns="0" anchor="ctr"/>
          <a:lstStyle/>
          <a:p>
            <a:pPr algn="ctr">
              <a:defRPr/>
            </a:pPr>
            <a:r>
              <a:rPr lang="en-US" sz="1500" b="1" dirty="0">
                <a:latin typeface="Calibri" panose="020F0502020204030204" pitchFamily="34" charset="0"/>
                <a:cs typeface="Calibri" panose="020F0502020204030204" pitchFamily="34" charset="0"/>
              </a:rPr>
              <a:t>Requirements</a:t>
            </a:r>
          </a:p>
          <a:p>
            <a:pPr algn="ctr">
              <a:defRPr/>
            </a:pPr>
            <a:r>
              <a:rPr lang="en-US" sz="1500" b="1" dirty="0">
                <a:latin typeface="Calibri" panose="020F0502020204030204" pitchFamily="34" charset="0"/>
                <a:cs typeface="Calibri" panose="020F0502020204030204" pitchFamily="34" charset="0"/>
              </a:rPr>
              <a:t>Analysis</a:t>
            </a:r>
          </a:p>
          <a:p>
            <a:pPr algn="ctr">
              <a:defRPr/>
            </a:pPr>
            <a:r>
              <a:rPr lang="en-US" sz="1500" b="1" dirty="0">
                <a:latin typeface="Calibri" panose="020F0502020204030204" pitchFamily="34" charset="0"/>
                <a:cs typeface="Calibri" panose="020F0502020204030204" pitchFamily="34" charset="0"/>
              </a:rPr>
              <a:t>Design</a:t>
            </a:r>
          </a:p>
          <a:p>
            <a:pPr algn="ctr">
              <a:defRPr/>
            </a:pPr>
            <a:r>
              <a:rPr lang="en-US" sz="1500" b="1" dirty="0">
                <a:latin typeface="Calibri" panose="020F0502020204030204" pitchFamily="34" charset="0"/>
                <a:cs typeface="Calibri" panose="020F0502020204030204" pitchFamily="34" charset="0"/>
              </a:rPr>
              <a:t>Build</a:t>
            </a:r>
          </a:p>
          <a:p>
            <a:pPr algn="ctr">
              <a:defRPr/>
            </a:pPr>
            <a:r>
              <a:rPr lang="en-US" sz="1500" b="1" dirty="0">
                <a:latin typeface="Calibri" panose="020F0502020204030204" pitchFamily="34" charset="0"/>
                <a:cs typeface="Calibri" panose="020F0502020204030204" pitchFamily="34" charset="0"/>
              </a:rPr>
              <a:t>Test</a:t>
            </a:r>
          </a:p>
        </p:txBody>
      </p:sp>
      <p:sp>
        <p:nvSpPr>
          <p:cNvPr id="12" name="Rounded Rectangle 11">
            <a:extLst>
              <a:ext uri="{FF2B5EF4-FFF2-40B4-BE49-F238E27FC236}">
                <a16:creationId xmlns:a16="http://schemas.microsoft.com/office/drawing/2014/main" id="{E4F02FAA-4EA4-C145-AD1A-DAA93C6A3F50}"/>
              </a:ext>
            </a:extLst>
          </p:cNvPr>
          <p:cNvSpPr>
            <a:spLocks noChangeArrowheads="1"/>
          </p:cNvSpPr>
          <p:nvPr/>
        </p:nvSpPr>
        <p:spPr bwMode="auto">
          <a:xfrm>
            <a:off x="6752177" y="1969686"/>
            <a:ext cx="1219851" cy="1663684"/>
          </a:xfrm>
          <a:prstGeom prst="roundRect">
            <a:avLst>
              <a:gd name="adj" fmla="val 10737"/>
            </a:avLst>
          </a:prstGeom>
          <a:solidFill>
            <a:schemeClr val="accent5">
              <a:lumMod val="40000"/>
              <a:lumOff val="60000"/>
            </a:schemeClr>
          </a:solidFill>
          <a:ln w="28575">
            <a:solidFill>
              <a:schemeClr val="tx2"/>
            </a:solidFill>
            <a:round/>
            <a:headEnd/>
            <a:tailEnd/>
          </a:ln>
          <a:effectLst>
            <a:outerShdw blurRad="40000" dist="23000" dir="5400000" rotWithShape="0">
              <a:srgbClr val="808080">
                <a:alpha val="34999"/>
              </a:srgbClr>
            </a:outerShdw>
          </a:effectLst>
        </p:spPr>
        <p:txBody>
          <a:bodyPr lIns="0" tIns="0" rIns="0" bIns="0" anchor="ctr"/>
          <a:lstStyle/>
          <a:p>
            <a:pPr algn="ctr">
              <a:defRPr/>
            </a:pPr>
            <a:r>
              <a:rPr lang="en-US" sz="1500" b="1" dirty="0">
                <a:latin typeface="Calibri" panose="020F0502020204030204" pitchFamily="34" charset="0"/>
                <a:cs typeface="Calibri" panose="020F0502020204030204" pitchFamily="34" charset="0"/>
              </a:rPr>
              <a:t>Repeat </a:t>
            </a:r>
            <a:br>
              <a:rPr lang="en-US" sz="1500" b="1" dirty="0">
                <a:latin typeface="Calibri" panose="020F0502020204030204" pitchFamily="34" charset="0"/>
                <a:cs typeface="Calibri" panose="020F0502020204030204" pitchFamily="34" charset="0"/>
              </a:rPr>
            </a:br>
            <a:r>
              <a:rPr lang="en-US" sz="1500" b="1" dirty="0">
                <a:latin typeface="Calibri" panose="020F0502020204030204" pitchFamily="34" charset="0"/>
                <a:cs typeface="Calibri" panose="020F0502020204030204" pitchFamily="34" charset="0"/>
              </a:rPr>
              <a:t>as needed</a:t>
            </a:r>
          </a:p>
          <a:p>
            <a:pPr algn="ctr">
              <a:defRPr/>
            </a:pPr>
            <a:r>
              <a:rPr lang="en-US" sz="1500" b="1" dirty="0">
                <a:latin typeface="Calibri" panose="020F0502020204030204" pitchFamily="34" charset="0"/>
                <a:cs typeface="Calibri" panose="020F0502020204030204" pitchFamily="34" charset="0"/>
              </a:rPr>
              <a:t>…</a:t>
            </a:r>
          </a:p>
        </p:txBody>
      </p:sp>
      <p:sp>
        <p:nvSpPr>
          <p:cNvPr id="13" name="Rounded Rectangle 12">
            <a:extLst>
              <a:ext uri="{FF2B5EF4-FFF2-40B4-BE49-F238E27FC236}">
                <a16:creationId xmlns:a16="http://schemas.microsoft.com/office/drawing/2014/main" id="{1A23ADBF-A3D3-E743-BF03-3549DAC8CDBD}"/>
              </a:ext>
            </a:extLst>
          </p:cNvPr>
          <p:cNvSpPr>
            <a:spLocks noChangeArrowheads="1"/>
          </p:cNvSpPr>
          <p:nvPr/>
        </p:nvSpPr>
        <p:spPr bwMode="auto">
          <a:xfrm>
            <a:off x="7978339" y="1969686"/>
            <a:ext cx="1219851" cy="1663684"/>
          </a:xfrm>
          <a:prstGeom prst="roundRect">
            <a:avLst>
              <a:gd name="adj" fmla="val 10737"/>
            </a:avLst>
          </a:prstGeom>
          <a:solidFill>
            <a:schemeClr val="accent5">
              <a:lumMod val="40000"/>
              <a:lumOff val="60000"/>
            </a:schemeClr>
          </a:solidFill>
          <a:ln w="28575">
            <a:solidFill>
              <a:schemeClr val="tx2"/>
            </a:solidFill>
            <a:round/>
            <a:headEnd/>
            <a:tailEnd/>
          </a:ln>
          <a:effectLst>
            <a:outerShdw blurRad="40000" dist="23000" dir="5400000" rotWithShape="0">
              <a:srgbClr val="808080">
                <a:alpha val="34999"/>
              </a:srgbClr>
            </a:outerShdw>
          </a:effectLst>
        </p:spPr>
        <p:txBody>
          <a:bodyPr lIns="0" tIns="0" rIns="0" bIns="0" anchor="ctr"/>
          <a:lstStyle/>
          <a:p>
            <a:pPr algn="ctr">
              <a:defRPr/>
            </a:pPr>
            <a:r>
              <a:rPr lang="en-US" sz="1500" b="1" dirty="0">
                <a:latin typeface="Calibri" panose="020F0502020204030204" pitchFamily="34" charset="0"/>
                <a:cs typeface="Calibri" panose="020F0502020204030204" pitchFamily="34" charset="0"/>
              </a:rPr>
              <a:t>Requirements</a:t>
            </a:r>
          </a:p>
          <a:p>
            <a:pPr algn="ctr">
              <a:defRPr/>
            </a:pPr>
            <a:r>
              <a:rPr lang="en-US" sz="1500" b="1" dirty="0">
                <a:latin typeface="Calibri" panose="020F0502020204030204" pitchFamily="34" charset="0"/>
                <a:cs typeface="Calibri" panose="020F0502020204030204" pitchFamily="34" charset="0"/>
              </a:rPr>
              <a:t>Analysis</a:t>
            </a:r>
          </a:p>
          <a:p>
            <a:pPr algn="ctr">
              <a:defRPr/>
            </a:pPr>
            <a:r>
              <a:rPr lang="en-US" sz="1500" b="1" dirty="0">
                <a:latin typeface="Calibri" panose="020F0502020204030204" pitchFamily="34" charset="0"/>
                <a:cs typeface="Calibri" panose="020F0502020204030204" pitchFamily="34" charset="0"/>
              </a:rPr>
              <a:t>Design</a:t>
            </a:r>
          </a:p>
          <a:p>
            <a:pPr algn="ctr">
              <a:defRPr/>
            </a:pPr>
            <a:r>
              <a:rPr lang="en-US" sz="1500" b="1" dirty="0">
                <a:latin typeface="Calibri" panose="020F0502020204030204" pitchFamily="34" charset="0"/>
                <a:cs typeface="Calibri" panose="020F0502020204030204" pitchFamily="34" charset="0"/>
              </a:rPr>
              <a:t>Build</a:t>
            </a:r>
          </a:p>
          <a:p>
            <a:pPr algn="ctr">
              <a:defRPr/>
            </a:pPr>
            <a:r>
              <a:rPr lang="en-US" sz="1500" b="1" dirty="0">
                <a:latin typeface="Calibri" panose="020F0502020204030204" pitchFamily="34" charset="0"/>
                <a:cs typeface="Calibri" panose="020F0502020204030204" pitchFamily="34" charset="0"/>
              </a:rPr>
              <a:t>Test</a:t>
            </a:r>
          </a:p>
        </p:txBody>
      </p:sp>
      <p:sp>
        <p:nvSpPr>
          <p:cNvPr id="14" name="Rounded Rectangle 13">
            <a:extLst>
              <a:ext uri="{FF2B5EF4-FFF2-40B4-BE49-F238E27FC236}">
                <a16:creationId xmlns:a16="http://schemas.microsoft.com/office/drawing/2014/main" id="{87AE58B7-90AF-4F46-A56A-7A7D22D40CA0}"/>
              </a:ext>
            </a:extLst>
          </p:cNvPr>
          <p:cNvSpPr>
            <a:spLocks noChangeArrowheads="1"/>
          </p:cNvSpPr>
          <p:nvPr/>
        </p:nvSpPr>
        <p:spPr bwMode="auto">
          <a:xfrm>
            <a:off x="9204503" y="1969686"/>
            <a:ext cx="1219851" cy="1663684"/>
          </a:xfrm>
          <a:prstGeom prst="roundRect">
            <a:avLst>
              <a:gd name="adj" fmla="val 10737"/>
            </a:avLst>
          </a:prstGeom>
          <a:solidFill>
            <a:schemeClr val="accent5">
              <a:lumMod val="40000"/>
              <a:lumOff val="60000"/>
            </a:schemeClr>
          </a:solidFill>
          <a:ln w="28575">
            <a:solidFill>
              <a:schemeClr val="tx2"/>
            </a:solidFill>
            <a:round/>
            <a:headEnd/>
            <a:tailEnd/>
          </a:ln>
          <a:effectLst>
            <a:outerShdw blurRad="40000" dist="23000" dir="5400000" rotWithShape="0">
              <a:srgbClr val="808080">
                <a:alpha val="34999"/>
              </a:srgbClr>
            </a:outerShdw>
          </a:effectLst>
        </p:spPr>
        <p:txBody>
          <a:bodyPr lIns="0" tIns="0" rIns="0" bIns="0" anchor="ctr"/>
          <a:lstStyle/>
          <a:p>
            <a:pPr algn="ctr">
              <a:defRPr/>
            </a:pPr>
            <a:r>
              <a:rPr lang="en-US" sz="1500" b="1" dirty="0">
                <a:latin typeface="Calibri" panose="020F0502020204030204" pitchFamily="34" charset="0"/>
                <a:cs typeface="Calibri" panose="020F0502020204030204" pitchFamily="34" charset="0"/>
              </a:rPr>
              <a:t>Requirements</a:t>
            </a:r>
          </a:p>
          <a:p>
            <a:pPr algn="ctr">
              <a:defRPr/>
            </a:pPr>
            <a:r>
              <a:rPr lang="en-US" sz="1500" b="1" dirty="0">
                <a:latin typeface="Calibri" panose="020F0502020204030204" pitchFamily="34" charset="0"/>
                <a:cs typeface="Calibri" panose="020F0502020204030204" pitchFamily="34" charset="0"/>
              </a:rPr>
              <a:t>Analysis</a:t>
            </a:r>
          </a:p>
          <a:p>
            <a:pPr algn="ctr">
              <a:defRPr/>
            </a:pPr>
            <a:r>
              <a:rPr lang="en-US" sz="1500" b="1" dirty="0">
                <a:latin typeface="Calibri" panose="020F0502020204030204" pitchFamily="34" charset="0"/>
                <a:cs typeface="Calibri" panose="020F0502020204030204" pitchFamily="34" charset="0"/>
              </a:rPr>
              <a:t>Design</a:t>
            </a:r>
          </a:p>
          <a:p>
            <a:pPr algn="ctr">
              <a:defRPr/>
            </a:pPr>
            <a:r>
              <a:rPr lang="en-US" sz="1500" b="1" dirty="0">
                <a:latin typeface="Calibri" panose="020F0502020204030204" pitchFamily="34" charset="0"/>
                <a:cs typeface="Calibri" panose="020F0502020204030204" pitchFamily="34" charset="0"/>
              </a:rPr>
              <a:t>Build</a:t>
            </a:r>
          </a:p>
          <a:p>
            <a:pPr algn="ctr">
              <a:defRPr/>
            </a:pPr>
            <a:r>
              <a:rPr lang="en-US" sz="1500" b="1" dirty="0">
                <a:latin typeface="Calibri" panose="020F0502020204030204" pitchFamily="34" charset="0"/>
                <a:cs typeface="Calibri" panose="020F0502020204030204" pitchFamily="34" charset="0"/>
              </a:rPr>
              <a:t>Test</a:t>
            </a:r>
          </a:p>
        </p:txBody>
      </p:sp>
      <p:sp>
        <p:nvSpPr>
          <p:cNvPr id="15" name="TextBox 14">
            <a:extLst>
              <a:ext uri="{FF2B5EF4-FFF2-40B4-BE49-F238E27FC236}">
                <a16:creationId xmlns:a16="http://schemas.microsoft.com/office/drawing/2014/main" id="{56510D07-8E1B-4C4B-96CF-94186D56E72B}"/>
              </a:ext>
            </a:extLst>
          </p:cNvPr>
          <p:cNvSpPr txBox="1"/>
          <p:nvPr/>
        </p:nvSpPr>
        <p:spPr>
          <a:xfrm>
            <a:off x="4526635" y="1434042"/>
            <a:ext cx="2861104" cy="461665"/>
          </a:xfrm>
          <a:prstGeom prst="rect">
            <a:avLst/>
          </a:prstGeom>
          <a:noFill/>
        </p:spPr>
        <p:txBody>
          <a:bodyPr wrap="none" rtlCol="0">
            <a:spAutoFit/>
          </a:bodyPr>
          <a:lstStyle/>
          <a:p>
            <a:pPr algn="ctr"/>
            <a:r>
              <a:rPr lang="en-US" sz="2400" b="1" dirty="0">
                <a:latin typeface="Calibri" panose="020F0502020204030204" pitchFamily="34" charset="0"/>
                <a:cs typeface="Calibri" panose="020F0502020204030204" pitchFamily="34" charset="0"/>
              </a:rPr>
              <a:t>Iteration-Based Agile</a:t>
            </a:r>
          </a:p>
        </p:txBody>
      </p:sp>
      <p:sp>
        <p:nvSpPr>
          <p:cNvPr id="16" name="Rounded Rectangle 15">
            <a:extLst>
              <a:ext uri="{FF2B5EF4-FFF2-40B4-BE49-F238E27FC236}">
                <a16:creationId xmlns:a16="http://schemas.microsoft.com/office/drawing/2014/main" id="{4885981A-1118-3E43-A2D8-211AE913143F}"/>
              </a:ext>
            </a:extLst>
          </p:cNvPr>
          <p:cNvSpPr>
            <a:spLocks noChangeArrowheads="1"/>
          </p:cNvSpPr>
          <p:nvPr/>
        </p:nvSpPr>
        <p:spPr bwMode="auto">
          <a:xfrm>
            <a:off x="1873165" y="4251149"/>
            <a:ext cx="1455254" cy="2268714"/>
          </a:xfrm>
          <a:prstGeom prst="roundRect">
            <a:avLst>
              <a:gd name="adj" fmla="val 10737"/>
            </a:avLst>
          </a:prstGeom>
          <a:solidFill>
            <a:schemeClr val="accent2">
              <a:lumMod val="20000"/>
              <a:lumOff val="80000"/>
            </a:schemeClr>
          </a:solidFill>
          <a:ln w="28575">
            <a:solidFill>
              <a:schemeClr val="tx2"/>
            </a:solidFill>
            <a:round/>
            <a:headEnd/>
            <a:tailEnd/>
          </a:ln>
          <a:effectLst>
            <a:outerShdw blurRad="40000" dist="23000" dir="5400000" rotWithShape="0">
              <a:srgbClr val="808080">
                <a:alpha val="34999"/>
              </a:srgbClr>
            </a:outerShdw>
          </a:effectLst>
        </p:spPr>
        <p:txBody>
          <a:bodyPr lIns="0" tIns="0" rIns="0" bIns="0" anchor="ctr"/>
          <a:lstStyle/>
          <a:p>
            <a:pPr algn="ctr">
              <a:defRPr/>
            </a:pPr>
            <a:r>
              <a:rPr lang="en-US" sz="1500" b="1" dirty="0">
                <a:latin typeface="Calibri" panose="020F0502020204030204" pitchFamily="34" charset="0"/>
                <a:cs typeface="Calibri" panose="020F0502020204030204" pitchFamily="34" charset="0"/>
              </a:rPr>
              <a:t>Requirements</a:t>
            </a:r>
          </a:p>
          <a:p>
            <a:pPr algn="ctr">
              <a:defRPr/>
            </a:pPr>
            <a:r>
              <a:rPr lang="en-US" sz="1500" b="1" dirty="0">
                <a:latin typeface="Calibri" panose="020F0502020204030204" pitchFamily="34" charset="0"/>
                <a:cs typeface="Calibri" panose="020F0502020204030204" pitchFamily="34" charset="0"/>
              </a:rPr>
              <a:t>Analysis</a:t>
            </a:r>
          </a:p>
          <a:p>
            <a:pPr algn="ctr">
              <a:defRPr/>
            </a:pPr>
            <a:r>
              <a:rPr lang="en-US" sz="1500" b="1" dirty="0">
                <a:latin typeface="Calibri" panose="020F0502020204030204" pitchFamily="34" charset="0"/>
                <a:cs typeface="Calibri" panose="020F0502020204030204" pitchFamily="34" charset="0"/>
              </a:rPr>
              <a:t>Design</a:t>
            </a:r>
          </a:p>
          <a:p>
            <a:pPr algn="ctr">
              <a:defRPr/>
            </a:pPr>
            <a:r>
              <a:rPr lang="en-US" sz="1500" b="1" dirty="0">
                <a:latin typeface="Calibri" panose="020F0502020204030204" pitchFamily="34" charset="0"/>
                <a:cs typeface="Calibri" panose="020F0502020204030204" pitchFamily="34" charset="0"/>
              </a:rPr>
              <a:t>Build</a:t>
            </a:r>
          </a:p>
          <a:p>
            <a:pPr algn="ctr">
              <a:defRPr/>
            </a:pPr>
            <a:r>
              <a:rPr lang="en-US" sz="1500" b="1" dirty="0">
                <a:latin typeface="Calibri" panose="020F0502020204030204" pitchFamily="34" charset="0"/>
                <a:cs typeface="Calibri" panose="020F0502020204030204" pitchFamily="34" charset="0"/>
              </a:rPr>
              <a:t>Test</a:t>
            </a:r>
          </a:p>
          <a:p>
            <a:pPr algn="ctr">
              <a:defRPr/>
            </a:pPr>
            <a:r>
              <a:rPr lang="en-US" sz="1500" dirty="0">
                <a:latin typeface="Calibri" panose="020F0502020204030204" pitchFamily="34" charset="0"/>
                <a:cs typeface="Calibri" panose="020F0502020204030204" pitchFamily="34" charset="0"/>
              </a:rPr>
              <a:t>the number of features in the WIP limit</a:t>
            </a:r>
          </a:p>
        </p:txBody>
      </p:sp>
      <p:sp>
        <p:nvSpPr>
          <p:cNvPr id="17" name="Rounded Rectangle 16">
            <a:extLst>
              <a:ext uri="{FF2B5EF4-FFF2-40B4-BE49-F238E27FC236}">
                <a16:creationId xmlns:a16="http://schemas.microsoft.com/office/drawing/2014/main" id="{DE781752-7FB6-DA41-8A09-9FBAA8DE8EFD}"/>
              </a:ext>
            </a:extLst>
          </p:cNvPr>
          <p:cNvSpPr>
            <a:spLocks noChangeArrowheads="1"/>
          </p:cNvSpPr>
          <p:nvPr/>
        </p:nvSpPr>
        <p:spPr bwMode="auto">
          <a:xfrm>
            <a:off x="3328419" y="4251149"/>
            <a:ext cx="1198215" cy="2268714"/>
          </a:xfrm>
          <a:prstGeom prst="roundRect">
            <a:avLst>
              <a:gd name="adj" fmla="val 10737"/>
            </a:avLst>
          </a:prstGeom>
          <a:solidFill>
            <a:schemeClr val="accent2">
              <a:lumMod val="20000"/>
              <a:lumOff val="80000"/>
            </a:schemeClr>
          </a:solidFill>
          <a:ln w="28575">
            <a:solidFill>
              <a:schemeClr val="tx2"/>
            </a:solidFill>
            <a:round/>
            <a:headEnd/>
            <a:tailEnd/>
          </a:ln>
          <a:effectLst>
            <a:outerShdw blurRad="40000" dist="23000" dir="5400000" rotWithShape="0">
              <a:srgbClr val="808080">
                <a:alpha val="34999"/>
              </a:srgbClr>
            </a:outerShdw>
          </a:effectLst>
        </p:spPr>
        <p:txBody>
          <a:bodyPr lIns="0" tIns="0" rIns="0" bIns="0" anchor="ctr"/>
          <a:lstStyle/>
          <a:p>
            <a:pPr algn="ctr">
              <a:defRPr/>
            </a:pPr>
            <a:r>
              <a:rPr lang="en-US" sz="1500" b="1" dirty="0">
                <a:latin typeface="Calibri" panose="020F0502020204030204" pitchFamily="34" charset="0"/>
                <a:cs typeface="Calibri" panose="020F0502020204030204" pitchFamily="34" charset="0"/>
              </a:rPr>
              <a:t>Requirements</a:t>
            </a:r>
          </a:p>
          <a:p>
            <a:pPr algn="ctr">
              <a:defRPr/>
            </a:pPr>
            <a:r>
              <a:rPr lang="en-US" sz="1500" b="1" dirty="0">
                <a:latin typeface="Calibri" panose="020F0502020204030204" pitchFamily="34" charset="0"/>
                <a:cs typeface="Calibri" panose="020F0502020204030204" pitchFamily="34" charset="0"/>
              </a:rPr>
              <a:t>Analysis</a:t>
            </a:r>
          </a:p>
          <a:p>
            <a:pPr algn="ctr">
              <a:defRPr/>
            </a:pPr>
            <a:r>
              <a:rPr lang="en-US" sz="1500" b="1" dirty="0">
                <a:latin typeface="Calibri" panose="020F0502020204030204" pitchFamily="34" charset="0"/>
                <a:cs typeface="Calibri" panose="020F0502020204030204" pitchFamily="34" charset="0"/>
              </a:rPr>
              <a:t>Design</a:t>
            </a:r>
          </a:p>
          <a:p>
            <a:pPr algn="ctr">
              <a:defRPr/>
            </a:pPr>
            <a:r>
              <a:rPr lang="en-US" sz="1500" b="1" dirty="0">
                <a:latin typeface="Calibri" panose="020F0502020204030204" pitchFamily="34" charset="0"/>
                <a:cs typeface="Calibri" panose="020F0502020204030204" pitchFamily="34" charset="0"/>
              </a:rPr>
              <a:t>Build</a:t>
            </a:r>
          </a:p>
          <a:p>
            <a:pPr algn="ctr">
              <a:defRPr/>
            </a:pPr>
            <a:r>
              <a:rPr lang="en-US" sz="1500" b="1" dirty="0">
                <a:latin typeface="Calibri" panose="020F0502020204030204" pitchFamily="34" charset="0"/>
                <a:cs typeface="Calibri" panose="020F0502020204030204" pitchFamily="34" charset="0"/>
              </a:rPr>
              <a:t>Test</a:t>
            </a:r>
          </a:p>
          <a:p>
            <a:pPr algn="ctr">
              <a:defRPr/>
            </a:pPr>
            <a:r>
              <a:rPr lang="en-US" sz="1500" dirty="0">
                <a:latin typeface="Calibri" panose="020F0502020204030204" pitchFamily="34" charset="0"/>
                <a:cs typeface="Calibri" panose="020F0502020204030204" pitchFamily="34" charset="0"/>
              </a:rPr>
              <a:t>the number of features in the WIP limit</a:t>
            </a:r>
          </a:p>
        </p:txBody>
      </p:sp>
      <p:sp>
        <p:nvSpPr>
          <p:cNvPr id="18" name="Rounded Rectangle 17">
            <a:extLst>
              <a:ext uri="{FF2B5EF4-FFF2-40B4-BE49-F238E27FC236}">
                <a16:creationId xmlns:a16="http://schemas.microsoft.com/office/drawing/2014/main" id="{47F8613E-294F-D144-9472-81A82FA905D1}"/>
              </a:ext>
            </a:extLst>
          </p:cNvPr>
          <p:cNvSpPr>
            <a:spLocks noChangeArrowheads="1"/>
          </p:cNvSpPr>
          <p:nvPr/>
        </p:nvSpPr>
        <p:spPr bwMode="auto">
          <a:xfrm>
            <a:off x="4526635" y="4251149"/>
            <a:ext cx="1785388" cy="2268714"/>
          </a:xfrm>
          <a:prstGeom prst="roundRect">
            <a:avLst>
              <a:gd name="adj" fmla="val 10737"/>
            </a:avLst>
          </a:prstGeom>
          <a:solidFill>
            <a:schemeClr val="accent2">
              <a:lumMod val="20000"/>
              <a:lumOff val="80000"/>
            </a:schemeClr>
          </a:solidFill>
          <a:ln w="28575">
            <a:solidFill>
              <a:schemeClr val="tx2"/>
            </a:solidFill>
            <a:round/>
            <a:headEnd/>
            <a:tailEnd/>
          </a:ln>
          <a:effectLst>
            <a:outerShdw blurRad="40000" dist="23000" dir="5400000" rotWithShape="0">
              <a:srgbClr val="808080">
                <a:alpha val="34999"/>
              </a:srgbClr>
            </a:outerShdw>
          </a:effectLst>
        </p:spPr>
        <p:txBody>
          <a:bodyPr lIns="0" tIns="0" rIns="0" bIns="0" anchor="ctr"/>
          <a:lstStyle/>
          <a:p>
            <a:pPr algn="ctr">
              <a:defRPr/>
            </a:pPr>
            <a:r>
              <a:rPr lang="en-US" sz="1500" b="1" dirty="0">
                <a:latin typeface="Calibri" panose="020F0502020204030204" pitchFamily="34" charset="0"/>
                <a:cs typeface="Calibri" panose="020F0502020204030204" pitchFamily="34" charset="0"/>
              </a:rPr>
              <a:t>Requirements</a:t>
            </a:r>
          </a:p>
          <a:p>
            <a:pPr algn="ctr">
              <a:defRPr/>
            </a:pPr>
            <a:r>
              <a:rPr lang="en-US" sz="1500" b="1" dirty="0">
                <a:latin typeface="Calibri" panose="020F0502020204030204" pitchFamily="34" charset="0"/>
                <a:cs typeface="Calibri" panose="020F0502020204030204" pitchFamily="34" charset="0"/>
              </a:rPr>
              <a:t>Analysis</a:t>
            </a:r>
          </a:p>
          <a:p>
            <a:pPr algn="ctr">
              <a:defRPr/>
            </a:pPr>
            <a:r>
              <a:rPr lang="en-US" sz="1500" b="1" dirty="0">
                <a:latin typeface="Calibri" panose="020F0502020204030204" pitchFamily="34" charset="0"/>
                <a:cs typeface="Calibri" panose="020F0502020204030204" pitchFamily="34" charset="0"/>
              </a:rPr>
              <a:t>Design</a:t>
            </a:r>
          </a:p>
          <a:p>
            <a:pPr algn="ctr">
              <a:defRPr/>
            </a:pPr>
            <a:r>
              <a:rPr lang="en-US" sz="1500" b="1" dirty="0">
                <a:latin typeface="Calibri" panose="020F0502020204030204" pitchFamily="34" charset="0"/>
                <a:cs typeface="Calibri" panose="020F0502020204030204" pitchFamily="34" charset="0"/>
              </a:rPr>
              <a:t>Build</a:t>
            </a:r>
          </a:p>
          <a:p>
            <a:pPr algn="ctr">
              <a:defRPr/>
            </a:pPr>
            <a:r>
              <a:rPr lang="en-US" sz="1500" b="1" dirty="0">
                <a:latin typeface="Calibri" panose="020F0502020204030204" pitchFamily="34" charset="0"/>
                <a:cs typeface="Calibri" panose="020F0502020204030204" pitchFamily="34" charset="0"/>
              </a:rPr>
              <a:t>Test</a:t>
            </a:r>
          </a:p>
          <a:p>
            <a:pPr algn="ctr">
              <a:defRPr/>
            </a:pPr>
            <a:r>
              <a:rPr lang="en-US" sz="1500" dirty="0">
                <a:latin typeface="Calibri" panose="020F0502020204030204" pitchFamily="34" charset="0"/>
                <a:cs typeface="Calibri" panose="020F0502020204030204" pitchFamily="34" charset="0"/>
              </a:rPr>
              <a:t>the number of features in the WIP limit</a:t>
            </a:r>
          </a:p>
        </p:txBody>
      </p:sp>
      <p:sp>
        <p:nvSpPr>
          <p:cNvPr id="20" name="Rounded Rectangle 19">
            <a:extLst>
              <a:ext uri="{FF2B5EF4-FFF2-40B4-BE49-F238E27FC236}">
                <a16:creationId xmlns:a16="http://schemas.microsoft.com/office/drawing/2014/main" id="{4BED75C5-0104-FF4E-AFC1-E9370A9B882B}"/>
              </a:ext>
            </a:extLst>
          </p:cNvPr>
          <p:cNvSpPr>
            <a:spLocks noChangeArrowheads="1"/>
          </p:cNvSpPr>
          <p:nvPr/>
        </p:nvSpPr>
        <p:spPr bwMode="auto">
          <a:xfrm>
            <a:off x="6312025" y="4251149"/>
            <a:ext cx="1075835" cy="2268714"/>
          </a:xfrm>
          <a:prstGeom prst="roundRect">
            <a:avLst>
              <a:gd name="adj" fmla="val 10737"/>
            </a:avLst>
          </a:prstGeom>
          <a:solidFill>
            <a:schemeClr val="accent2">
              <a:lumMod val="20000"/>
              <a:lumOff val="80000"/>
            </a:schemeClr>
          </a:solidFill>
          <a:ln w="28575">
            <a:solidFill>
              <a:schemeClr val="tx2"/>
            </a:solidFill>
            <a:round/>
            <a:headEnd/>
            <a:tailEnd/>
          </a:ln>
          <a:effectLst>
            <a:outerShdw blurRad="40000" dist="23000" dir="5400000" rotWithShape="0">
              <a:srgbClr val="808080">
                <a:alpha val="34999"/>
              </a:srgbClr>
            </a:outerShdw>
          </a:effectLst>
        </p:spPr>
        <p:txBody>
          <a:bodyPr lIns="0" tIns="0" rIns="0" bIns="0" anchor="ctr"/>
          <a:lstStyle/>
          <a:p>
            <a:pPr algn="ctr">
              <a:defRPr/>
            </a:pPr>
            <a:r>
              <a:rPr lang="en-US" sz="1500" b="1" dirty="0">
                <a:latin typeface="Calibri" panose="020F0502020204030204" pitchFamily="34" charset="0"/>
                <a:cs typeface="Calibri" panose="020F0502020204030204" pitchFamily="34" charset="0"/>
              </a:rPr>
              <a:t>Repeat </a:t>
            </a:r>
            <a:br>
              <a:rPr lang="en-US" sz="1500" b="1" dirty="0">
                <a:latin typeface="Calibri" panose="020F0502020204030204" pitchFamily="34" charset="0"/>
                <a:cs typeface="Calibri" panose="020F0502020204030204" pitchFamily="34" charset="0"/>
              </a:rPr>
            </a:br>
            <a:r>
              <a:rPr lang="en-US" sz="1500" b="1" dirty="0">
                <a:latin typeface="Calibri" panose="020F0502020204030204" pitchFamily="34" charset="0"/>
                <a:cs typeface="Calibri" panose="020F0502020204030204" pitchFamily="34" charset="0"/>
              </a:rPr>
              <a:t>as needed</a:t>
            </a:r>
          </a:p>
          <a:p>
            <a:pPr algn="ctr">
              <a:defRPr/>
            </a:pPr>
            <a:r>
              <a:rPr lang="en-US" sz="1500" b="1" dirty="0">
                <a:latin typeface="Calibri" panose="020F0502020204030204" pitchFamily="34" charset="0"/>
                <a:cs typeface="Calibri" panose="020F0502020204030204" pitchFamily="34" charset="0"/>
              </a:rPr>
              <a:t>…</a:t>
            </a:r>
          </a:p>
        </p:txBody>
      </p:sp>
      <p:sp>
        <p:nvSpPr>
          <p:cNvPr id="21" name="Rounded Rectangle 20">
            <a:extLst>
              <a:ext uri="{FF2B5EF4-FFF2-40B4-BE49-F238E27FC236}">
                <a16:creationId xmlns:a16="http://schemas.microsoft.com/office/drawing/2014/main" id="{7E32A7ED-5481-F44E-9B70-21044D3E9B9E}"/>
              </a:ext>
            </a:extLst>
          </p:cNvPr>
          <p:cNvSpPr>
            <a:spLocks noChangeArrowheads="1"/>
          </p:cNvSpPr>
          <p:nvPr/>
        </p:nvSpPr>
        <p:spPr bwMode="auto">
          <a:xfrm>
            <a:off x="7387622" y="4251149"/>
            <a:ext cx="1228659" cy="2268714"/>
          </a:xfrm>
          <a:prstGeom prst="roundRect">
            <a:avLst>
              <a:gd name="adj" fmla="val 10737"/>
            </a:avLst>
          </a:prstGeom>
          <a:solidFill>
            <a:schemeClr val="accent2">
              <a:lumMod val="20000"/>
              <a:lumOff val="80000"/>
            </a:schemeClr>
          </a:solidFill>
          <a:ln w="28575">
            <a:solidFill>
              <a:schemeClr val="tx2"/>
            </a:solidFill>
            <a:round/>
            <a:headEnd/>
            <a:tailEnd/>
          </a:ln>
          <a:effectLst>
            <a:outerShdw blurRad="40000" dist="23000" dir="5400000" rotWithShape="0">
              <a:srgbClr val="808080">
                <a:alpha val="34999"/>
              </a:srgbClr>
            </a:outerShdw>
          </a:effectLst>
        </p:spPr>
        <p:txBody>
          <a:bodyPr lIns="0" tIns="0" rIns="0" bIns="0" anchor="ctr"/>
          <a:lstStyle/>
          <a:p>
            <a:pPr algn="ctr">
              <a:defRPr/>
            </a:pPr>
            <a:r>
              <a:rPr lang="en-US" sz="1500" b="1" dirty="0">
                <a:latin typeface="Calibri" panose="020F0502020204030204" pitchFamily="34" charset="0"/>
                <a:cs typeface="Calibri" panose="020F0502020204030204" pitchFamily="34" charset="0"/>
              </a:rPr>
              <a:t>Requirements</a:t>
            </a:r>
          </a:p>
          <a:p>
            <a:pPr algn="ctr">
              <a:defRPr/>
            </a:pPr>
            <a:r>
              <a:rPr lang="en-US" sz="1500" b="1" dirty="0">
                <a:latin typeface="Calibri" panose="020F0502020204030204" pitchFamily="34" charset="0"/>
                <a:cs typeface="Calibri" panose="020F0502020204030204" pitchFamily="34" charset="0"/>
              </a:rPr>
              <a:t>Analysis</a:t>
            </a:r>
          </a:p>
          <a:p>
            <a:pPr algn="ctr">
              <a:defRPr/>
            </a:pPr>
            <a:r>
              <a:rPr lang="en-US" sz="1500" b="1" dirty="0">
                <a:latin typeface="Calibri" panose="020F0502020204030204" pitchFamily="34" charset="0"/>
                <a:cs typeface="Calibri" panose="020F0502020204030204" pitchFamily="34" charset="0"/>
              </a:rPr>
              <a:t>Design</a:t>
            </a:r>
          </a:p>
          <a:p>
            <a:pPr algn="ctr">
              <a:defRPr/>
            </a:pPr>
            <a:r>
              <a:rPr lang="en-US" sz="1500" b="1" dirty="0">
                <a:latin typeface="Calibri" panose="020F0502020204030204" pitchFamily="34" charset="0"/>
                <a:cs typeface="Calibri" panose="020F0502020204030204" pitchFamily="34" charset="0"/>
              </a:rPr>
              <a:t>Build</a:t>
            </a:r>
          </a:p>
          <a:p>
            <a:pPr algn="ctr">
              <a:defRPr/>
            </a:pPr>
            <a:r>
              <a:rPr lang="en-US" sz="1500" b="1" dirty="0">
                <a:latin typeface="Calibri" panose="020F0502020204030204" pitchFamily="34" charset="0"/>
                <a:cs typeface="Calibri" panose="020F0502020204030204" pitchFamily="34" charset="0"/>
              </a:rPr>
              <a:t>Test</a:t>
            </a:r>
          </a:p>
          <a:p>
            <a:pPr algn="ctr">
              <a:defRPr/>
            </a:pPr>
            <a:r>
              <a:rPr lang="en-US" sz="1500" dirty="0">
                <a:latin typeface="Calibri" panose="020F0502020204030204" pitchFamily="34" charset="0"/>
                <a:cs typeface="Calibri" panose="020F0502020204030204" pitchFamily="34" charset="0"/>
              </a:rPr>
              <a:t>the number of features in the WIP limit</a:t>
            </a:r>
          </a:p>
        </p:txBody>
      </p:sp>
      <p:sp>
        <p:nvSpPr>
          <p:cNvPr id="22" name="Rounded Rectangle 21">
            <a:extLst>
              <a:ext uri="{FF2B5EF4-FFF2-40B4-BE49-F238E27FC236}">
                <a16:creationId xmlns:a16="http://schemas.microsoft.com/office/drawing/2014/main" id="{87AF3BA4-05F2-6946-AAD6-61571838B3AB}"/>
              </a:ext>
            </a:extLst>
          </p:cNvPr>
          <p:cNvSpPr>
            <a:spLocks noChangeArrowheads="1"/>
          </p:cNvSpPr>
          <p:nvPr/>
        </p:nvSpPr>
        <p:spPr bwMode="auto">
          <a:xfrm>
            <a:off x="8616281" y="4251149"/>
            <a:ext cx="1833710" cy="2268714"/>
          </a:xfrm>
          <a:prstGeom prst="roundRect">
            <a:avLst>
              <a:gd name="adj" fmla="val 10737"/>
            </a:avLst>
          </a:prstGeom>
          <a:solidFill>
            <a:schemeClr val="accent2">
              <a:lumMod val="20000"/>
              <a:lumOff val="80000"/>
            </a:schemeClr>
          </a:solidFill>
          <a:ln w="28575">
            <a:solidFill>
              <a:schemeClr val="tx2"/>
            </a:solidFill>
            <a:round/>
            <a:headEnd/>
            <a:tailEnd/>
          </a:ln>
          <a:effectLst>
            <a:outerShdw blurRad="40000" dist="23000" dir="5400000" rotWithShape="0">
              <a:srgbClr val="808080">
                <a:alpha val="34999"/>
              </a:srgbClr>
            </a:outerShdw>
          </a:effectLst>
        </p:spPr>
        <p:txBody>
          <a:bodyPr lIns="0" tIns="0" rIns="0" bIns="0" anchor="ctr"/>
          <a:lstStyle/>
          <a:p>
            <a:pPr algn="ctr">
              <a:defRPr/>
            </a:pPr>
            <a:r>
              <a:rPr lang="en-US" sz="1500" b="1" dirty="0">
                <a:latin typeface="Calibri" panose="020F0502020204030204" pitchFamily="34" charset="0"/>
                <a:cs typeface="Calibri" panose="020F0502020204030204" pitchFamily="34" charset="0"/>
              </a:rPr>
              <a:t>Requirements</a:t>
            </a:r>
          </a:p>
          <a:p>
            <a:pPr algn="ctr">
              <a:defRPr/>
            </a:pPr>
            <a:r>
              <a:rPr lang="en-US" sz="1500" b="1" dirty="0">
                <a:latin typeface="Calibri" panose="020F0502020204030204" pitchFamily="34" charset="0"/>
                <a:cs typeface="Calibri" panose="020F0502020204030204" pitchFamily="34" charset="0"/>
              </a:rPr>
              <a:t>Analysis</a:t>
            </a:r>
          </a:p>
          <a:p>
            <a:pPr algn="ctr">
              <a:defRPr/>
            </a:pPr>
            <a:r>
              <a:rPr lang="en-US" sz="1500" b="1" dirty="0">
                <a:latin typeface="Calibri" panose="020F0502020204030204" pitchFamily="34" charset="0"/>
                <a:cs typeface="Calibri" panose="020F0502020204030204" pitchFamily="34" charset="0"/>
              </a:rPr>
              <a:t>Design</a:t>
            </a:r>
          </a:p>
          <a:p>
            <a:pPr algn="ctr">
              <a:defRPr/>
            </a:pPr>
            <a:r>
              <a:rPr lang="en-US" sz="1500" b="1" dirty="0">
                <a:latin typeface="Calibri" panose="020F0502020204030204" pitchFamily="34" charset="0"/>
                <a:cs typeface="Calibri" panose="020F0502020204030204" pitchFamily="34" charset="0"/>
              </a:rPr>
              <a:t>Build</a:t>
            </a:r>
          </a:p>
          <a:p>
            <a:pPr algn="ctr">
              <a:defRPr/>
            </a:pPr>
            <a:r>
              <a:rPr lang="en-US" sz="1500" b="1" dirty="0">
                <a:latin typeface="Calibri" panose="020F0502020204030204" pitchFamily="34" charset="0"/>
                <a:cs typeface="Calibri" panose="020F0502020204030204" pitchFamily="34" charset="0"/>
              </a:rPr>
              <a:t>Test</a:t>
            </a:r>
          </a:p>
          <a:p>
            <a:pPr algn="ctr">
              <a:defRPr/>
            </a:pPr>
            <a:r>
              <a:rPr lang="en-US" sz="1500" dirty="0">
                <a:latin typeface="Calibri" panose="020F0502020204030204" pitchFamily="34" charset="0"/>
                <a:cs typeface="Calibri" panose="020F0502020204030204" pitchFamily="34" charset="0"/>
              </a:rPr>
              <a:t>the number of features in the WIP limit</a:t>
            </a:r>
          </a:p>
        </p:txBody>
      </p:sp>
      <p:sp>
        <p:nvSpPr>
          <p:cNvPr id="23" name="TextBox 22">
            <a:extLst>
              <a:ext uri="{FF2B5EF4-FFF2-40B4-BE49-F238E27FC236}">
                <a16:creationId xmlns:a16="http://schemas.microsoft.com/office/drawing/2014/main" id="{7B0E318F-70D0-BF42-8E43-8845D81F8F49}"/>
              </a:ext>
            </a:extLst>
          </p:cNvPr>
          <p:cNvSpPr txBox="1"/>
          <p:nvPr/>
        </p:nvSpPr>
        <p:spPr>
          <a:xfrm>
            <a:off x="4776543" y="3762497"/>
            <a:ext cx="2361288" cy="461665"/>
          </a:xfrm>
          <a:prstGeom prst="rect">
            <a:avLst/>
          </a:prstGeom>
          <a:noFill/>
        </p:spPr>
        <p:txBody>
          <a:bodyPr wrap="none" rtlCol="0">
            <a:spAutoFit/>
          </a:bodyPr>
          <a:lstStyle/>
          <a:p>
            <a:pPr algn="ctr"/>
            <a:r>
              <a:rPr lang="en-US" sz="2400" b="1" dirty="0">
                <a:solidFill>
                  <a:schemeClr val="accent2">
                    <a:lumMod val="75000"/>
                  </a:schemeClr>
                </a:solidFill>
                <a:latin typeface="Calibri" panose="020F0502020204030204" pitchFamily="34" charset="0"/>
                <a:cs typeface="Calibri" panose="020F0502020204030204" pitchFamily="34" charset="0"/>
              </a:rPr>
              <a:t>Flow-Based Agile</a:t>
            </a:r>
          </a:p>
        </p:txBody>
      </p:sp>
    </p:spTree>
    <p:extLst>
      <p:ext uri="{BB962C8B-B14F-4D97-AF65-F5344CB8AC3E}">
        <p14:creationId xmlns:p14="http://schemas.microsoft.com/office/powerpoint/2010/main" val="115265797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2B4753-5A15-F84F-97C2-423BF5C1BA04}"/>
              </a:ext>
            </a:extLst>
          </p:cNvPr>
          <p:cNvSpPr>
            <a:spLocks noGrp="1"/>
          </p:cNvSpPr>
          <p:nvPr>
            <p:ph type="title"/>
          </p:nvPr>
        </p:nvSpPr>
        <p:spPr>
          <a:xfrm>
            <a:off x="1981200" y="56735"/>
            <a:ext cx="8229600" cy="833959"/>
          </a:xfrm>
        </p:spPr>
        <p:txBody>
          <a:bodyPr/>
          <a:lstStyle/>
          <a:p>
            <a:r>
              <a:rPr lang="en-US" dirty="0">
                <a:solidFill>
                  <a:schemeClr val="accent1"/>
                </a:solidFill>
              </a:rPr>
              <a:t>From personas to features</a:t>
            </a:r>
          </a:p>
        </p:txBody>
      </p:sp>
      <p:sp>
        <p:nvSpPr>
          <p:cNvPr id="4" name="Slide Number Placeholder 3">
            <a:extLst>
              <a:ext uri="{FF2B5EF4-FFF2-40B4-BE49-F238E27FC236}">
                <a16:creationId xmlns:a16="http://schemas.microsoft.com/office/drawing/2014/main" id="{76779704-0609-B54C-AC1D-EC6C6D0912B9}"/>
              </a:ext>
            </a:extLst>
          </p:cNvPr>
          <p:cNvSpPr>
            <a:spLocks noGrp="1"/>
          </p:cNvSpPr>
          <p:nvPr>
            <p:ph type="sldNum" sz="quarter" idx="12"/>
          </p:nvPr>
        </p:nvSpPr>
        <p:spPr/>
        <p:txBody>
          <a:bodyPr/>
          <a:lstStyle/>
          <a:p>
            <a:pPr>
              <a:defRPr/>
            </a:pPr>
            <a:fld id="{E78C9E75-97FD-45D9-8ED3-955348887BB1}" type="slidenum">
              <a:rPr lang="zh-TW" altLang="en-US" smtClean="0"/>
              <a:pPr>
                <a:defRPr/>
              </a:pPr>
              <a:t>21</a:t>
            </a:fld>
            <a:endParaRPr lang="zh-TW" altLang="en-US"/>
          </a:p>
        </p:txBody>
      </p:sp>
      <p:sp>
        <p:nvSpPr>
          <p:cNvPr id="6" name="Natural language descriptions of a user interacting with a software product">
            <a:extLst>
              <a:ext uri="{FF2B5EF4-FFF2-40B4-BE49-F238E27FC236}">
                <a16:creationId xmlns:a16="http://schemas.microsoft.com/office/drawing/2014/main" id="{0FAC68B3-D91F-4547-A3DC-992F67FF82F0}"/>
              </a:ext>
            </a:extLst>
          </p:cNvPr>
          <p:cNvSpPr txBox="1"/>
          <p:nvPr/>
        </p:nvSpPr>
        <p:spPr>
          <a:xfrm>
            <a:off x="5514797" y="2613721"/>
            <a:ext cx="4957831" cy="71814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0800" tIns="50800" rIns="50800" bIns="50800" anchor="ctr">
            <a:spAutoFit/>
          </a:bodyPr>
          <a:lstStyle>
            <a:lvl1pPr algn="l">
              <a:defRPr sz="1800">
                <a:solidFill>
                  <a:schemeClr val="accent5"/>
                </a:solidFill>
              </a:defRPr>
            </a:lvl1pPr>
          </a:lstStyle>
          <a:p>
            <a:r>
              <a:rPr sz="2000" dirty="0">
                <a:solidFill>
                  <a:srgbClr val="C00000"/>
                </a:solidFill>
              </a:rPr>
              <a:t>Natural language descriptions of a user interacting with a software product</a:t>
            </a:r>
          </a:p>
        </p:txBody>
      </p:sp>
      <p:sp>
        <p:nvSpPr>
          <p:cNvPr id="7" name="A way of representing users">
            <a:extLst>
              <a:ext uri="{FF2B5EF4-FFF2-40B4-BE49-F238E27FC236}">
                <a16:creationId xmlns:a16="http://schemas.microsoft.com/office/drawing/2014/main" id="{DCE2F4B2-EFA6-9841-84D6-F65BC36D772C}"/>
              </a:ext>
            </a:extLst>
          </p:cNvPr>
          <p:cNvSpPr txBox="1"/>
          <p:nvPr/>
        </p:nvSpPr>
        <p:spPr>
          <a:xfrm>
            <a:off x="5807968" y="1218432"/>
            <a:ext cx="3436498" cy="41036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0800" tIns="50800" rIns="50800" bIns="50800" anchor="ctr">
            <a:spAutoFit/>
          </a:bodyPr>
          <a:lstStyle>
            <a:lvl1pPr>
              <a:defRPr sz="1800">
                <a:solidFill>
                  <a:schemeClr val="accent5"/>
                </a:solidFill>
              </a:defRPr>
            </a:lvl1pPr>
          </a:lstStyle>
          <a:p>
            <a:r>
              <a:rPr sz="2000" dirty="0">
                <a:solidFill>
                  <a:srgbClr val="C00000"/>
                </a:solidFill>
              </a:rPr>
              <a:t>A way of representing users</a:t>
            </a:r>
          </a:p>
        </p:txBody>
      </p:sp>
      <p:sp>
        <p:nvSpPr>
          <p:cNvPr id="8" name="Fragments of product functionality">
            <a:extLst>
              <a:ext uri="{FF2B5EF4-FFF2-40B4-BE49-F238E27FC236}">
                <a16:creationId xmlns:a16="http://schemas.microsoft.com/office/drawing/2014/main" id="{E77145DD-55E2-DA49-8E7E-3728BB2D854B}"/>
              </a:ext>
            </a:extLst>
          </p:cNvPr>
          <p:cNvSpPr txBox="1"/>
          <p:nvPr/>
        </p:nvSpPr>
        <p:spPr>
          <a:xfrm>
            <a:off x="2639617" y="6186984"/>
            <a:ext cx="4066357" cy="41036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0800" tIns="50800" rIns="50800" bIns="50800" anchor="ctr">
            <a:spAutoFit/>
          </a:bodyPr>
          <a:lstStyle>
            <a:lvl1pPr>
              <a:defRPr sz="1800">
                <a:solidFill>
                  <a:schemeClr val="accent5"/>
                </a:solidFill>
              </a:defRPr>
            </a:lvl1pPr>
          </a:lstStyle>
          <a:p>
            <a:r>
              <a:rPr sz="2000" dirty="0">
                <a:solidFill>
                  <a:srgbClr val="C00000"/>
                </a:solidFill>
              </a:rPr>
              <a:t>Fragments of product functionality</a:t>
            </a:r>
          </a:p>
        </p:txBody>
      </p:sp>
      <p:sp>
        <p:nvSpPr>
          <p:cNvPr id="9" name="Natural language descriptions of something that is needed or wanted by users">
            <a:extLst>
              <a:ext uri="{FF2B5EF4-FFF2-40B4-BE49-F238E27FC236}">
                <a16:creationId xmlns:a16="http://schemas.microsoft.com/office/drawing/2014/main" id="{ACE7B491-990E-7D49-9354-151989A055CE}"/>
              </a:ext>
            </a:extLst>
          </p:cNvPr>
          <p:cNvSpPr txBox="1"/>
          <p:nvPr/>
        </p:nvSpPr>
        <p:spPr>
          <a:xfrm>
            <a:off x="8328248" y="4379234"/>
            <a:ext cx="2262764" cy="164147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0800" tIns="50800" rIns="50800" bIns="50800" anchor="ctr">
            <a:spAutoFit/>
          </a:bodyPr>
          <a:lstStyle>
            <a:lvl1pPr algn="l">
              <a:defRPr sz="1800">
                <a:solidFill>
                  <a:schemeClr val="accent5"/>
                </a:solidFill>
              </a:defRPr>
            </a:lvl1pPr>
          </a:lstStyle>
          <a:p>
            <a:r>
              <a:rPr sz="2000" dirty="0">
                <a:solidFill>
                  <a:srgbClr val="C00000"/>
                </a:solidFill>
              </a:rPr>
              <a:t>Natural language descriptions of something that is needed or wanted by users</a:t>
            </a:r>
          </a:p>
        </p:txBody>
      </p:sp>
      <p:sp>
        <p:nvSpPr>
          <p:cNvPr id="11" name="Footer Placeholder 4">
            <a:extLst>
              <a:ext uri="{FF2B5EF4-FFF2-40B4-BE49-F238E27FC236}">
                <a16:creationId xmlns:a16="http://schemas.microsoft.com/office/drawing/2014/main" id="{046F8F36-1069-5449-B054-03346C99330D}"/>
              </a:ext>
            </a:extLst>
          </p:cNvPr>
          <p:cNvSpPr>
            <a:spLocks noGrp="1"/>
          </p:cNvSpPr>
          <p:nvPr>
            <p:ph type="ftr" sz="quarter" idx="11"/>
          </p:nvPr>
        </p:nvSpPr>
        <p:spPr bwMode="auto">
          <a:xfrm>
            <a:off x="2135832" y="6597650"/>
            <a:ext cx="7848600" cy="260350"/>
          </a:xfrm>
          <a:ln>
            <a:miter lim="800000"/>
            <a:headEnd/>
            <a:tailEnd/>
          </a:ln>
        </p:spPr>
        <p:txBody>
          <a:bodyPr/>
          <a:lstStyle/>
          <a:p>
            <a:pPr>
              <a:defRPr/>
            </a:pPr>
            <a:r>
              <a:rPr lang="en-US" altLang="zh-TW" sz="1000" dirty="0"/>
              <a:t>Source: Ian Sommerville (2019), Engineering Software Products:  An Introduction to Modern Software Engineering, Pearson.</a:t>
            </a:r>
            <a:endParaRPr lang="es-ES" altLang="zh-TW" sz="1000" dirty="0"/>
          </a:p>
        </p:txBody>
      </p:sp>
      <p:sp>
        <p:nvSpPr>
          <p:cNvPr id="14" name="Arc 13">
            <a:extLst>
              <a:ext uri="{FF2B5EF4-FFF2-40B4-BE49-F238E27FC236}">
                <a16:creationId xmlns:a16="http://schemas.microsoft.com/office/drawing/2014/main" id="{C8DD8C7A-DE62-6148-A878-ED05BF61C528}"/>
              </a:ext>
            </a:extLst>
          </p:cNvPr>
          <p:cNvSpPr/>
          <p:nvPr/>
        </p:nvSpPr>
        <p:spPr>
          <a:xfrm>
            <a:off x="2763528" y="3575720"/>
            <a:ext cx="5053290" cy="3674132"/>
          </a:xfrm>
          <a:prstGeom prst="arc">
            <a:avLst>
              <a:gd name="adj1" fmla="val 17032185"/>
              <a:gd name="adj2" fmla="val 20017287"/>
            </a:avLst>
          </a:prstGeom>
          <a:noFill/>
          <a:ln w="152400">
            <a:solidFill>
              <a:schemeClr val="accent2"/>
            </a:solidFill>
            <a:headEnd type="none"/>
            <a:tailEnd type="stealt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17" name="Arc 16">
            <a:extLst>
              <a:ext uri="{FF2B5EF4-FFF2-40B4-BE49-F238E27FC236}">
                <a16:creationId xmlns:a16="http://schemas.microsoft.com/office/drawing/2014/main" id="{3804EC97-EA51-724B-A017-EA3BBE8D9409}"/>
              </a:ext>
            </a:extLst>
          </p:cNvPr>
          <p:cNvSpPr/>
          <p:nvPr/>
        </p:nvSpPr>
        <p:spPr>
          <a:xfrm>
            <a:off x="4547257" y="2350028"/>
            <a:ext cx="3056535" cy="3521148"/>
          </a:xfrm>
          <a:prstGeom prst="arc">
            <a:avLst>
              <a:gd name="adj1" fmla="val 2150912"/>
              <a:gd name="adj2" fmla="val 6057485"/>
            </a:avLst>
          </a:prstGeom>
          <a:noFill/>
          <a:ln w="152400">
            <a:solidFill>
              <a:schemeClr val="accent2">
                <a:lumMod val="60000"/>
                <a:lumOff val="40000"/>
              </a:schemeClr>
            </a:solidFill>
            <a:headEnd type="none"/>
            <a:tailEnd type="stealt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cxnSp>
        <p:nvCxnSpPr>
          <p:cNvPr id="18" name="Straight Arrow Connector 17">
            <a:extLst>
              <a:ext uri="{FF2B5EF4-FFF2-40B4-BE49-F238E27FC236}">
                <a16:creationId xmlns:a16="http://schemas.microsoft.com/office/drawing/2014/main" id="{16B9256F-69C7-0745-8870-F5406674EC6D}"/>
              </a:ext>
            </a:extLst>
          </p:cNvPr>
          <p:cNvCxnSpPr>
            <a:cxnSpLocks/>
            <a:stCxn id="20" idx="2"/>
            <a:endCxn id="23" idx="0"/>
          </p:cNvCxnSpPr>
          <p:nvPr/>
        </p:nvCxnSpPr>
        <p:spPr>
          <a:xfrm>
            <a:off x="4773109" y="1772817"/>
            <a:ext cx="0" cy="1561445"/>
          </a:xfrm>
          <a:prstGeom prst="straightConnector1">
            <a:avLst/>
          </a:prstGeom>
          <a:ln w="152400">
            <a:solidFill>
              <a:schemeClr val="accent2">
                <a:lumMod val="50000"/>
              </a:schemeClr>
            </a:solidFill>
            <a:headEnd type="none"/>
            <a:tailEnd type="stealth" w="med" len="med"/>
          </a:ln>
        </p:spPr>
        <p:style>
          <a:lnRef idx="1">
            <a:schemeClr val="accent1"/>
          </a:lnRef>
          <a:fillRef idx="0">
            <a:schemeClr val="accent1"/>
          </a:fillRef>
          <a:effectRef idx="0">
            <a:schemeClr val="accent1"/>
          </a:effectRef>
          <a:fontRef idx="minor">
            <a:schemeClr val="tx1"/>
          </a:fontRef>
        </p:style>
      </p:cxnSp>
      <p:sp>
        <p:nvSpPr>
          <p:cNvPr id="19" name="TextBox 18">
            <a:extLst>
              <a:ext uri="{FF2B5EF4-FFF2-40B4-BE49-F238E27FC236}">
                <a16:creationId xmlns:a16="http://schemas.microsoft.com/office/drawing/2014/main" id="{A4FD1B8E-7582-7647-B58D-BC301E2D79A2}"/>
              </a:ext>
            </a:extLst>
          </p:cNvPr>
          <p:cNvSpPr txBox="1"/>
          <p:nvPr/>
        </p:nvSpPr>
        <p:spPr>
          <a:xfrm>
            <a:off x="4974606" y="1972061"/>
            <a:ext cx="1337418" cy="584775"/>
          </a:xfrm>
          <a:prstGeom prst="rect">
            <a:avLst/>
          </a:prstGeom>
          <a:noFill/>
        </p:spPr>
        <p:txBody>
          <a:bodyPr wrap="none" rtlCol="0">
            <a:spAutoFit/>
          </a:bodyPr>
          <a:lstStyle/>
          <a:p>
            <a:pPr algn="ctr"/>
            <a:r>
              <a:rPr lang="en-US" sz="3200" b="1" dirty="0">
                <a:solidFill>
                  <a:schemeClr val="accent1"/>
                </a:solidFill>
                <a:latin typeface="Calibri" panose="020F0502020204030204" pitchFamily="34" charset="0"/>
                <a:cs typeface="Calibri" panose="020F0502020204030204" pitchFamily="34" charset="0"/>
              </a:rPr>
              <a:t>inspire</a:t>
            </a:r>
          </a:p>
        </p:txBody>
      </p:sp>
      <p:sp>
        <p:nvSpPr>
          <p:cNvPr id="28" name="Arc 27">
            <a:extLst>
              <a:ext uri="{FF2B5EF4-FFF2-40B4-BE49-F238E27FC236}">
                <a16:creationId xmlns:a16="http://schemas.microsoft.com/office/drawing/2014/main" id="{26509453-EBEC-CF45-BEDC-B77190A5C24A}"/>
              </a:ext>
            </a:extLst>
          </p:cNvPr>
          <p:cNvSpPr/>
          <p:nvPr/>
        </p:nvSpPr>
        <p:spPr>
          <a:xfrm>
            <a:off x="3148302" y="3191196"/>
            <a:ext cx="4925385" cy="3188053"/>
          </a:xfrm>
          <a:prstGeom prst="arc">
            <a:avLst>
              <a:gd name="adj1" fmla="val 8990352"/>
              <a:gd name="adj2" fmla="val 12622057"/>
            </a:avLst>
          </a:prstGeom>
          <a:noFill/>
          <a:ln w="152400">
            <a:solidFill>
              <a:schemeClr val="accent5">
                <a:lumMod val="60000"/>
                <a:lumOff val="40000"/>
              </a:schemeClr>
            </a:solidFill>
            <a:headEnd type="stealth"/>
            <a:tailEnd type="non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29" name="TextBox 28">
            <a:extLst>
              <a:ext uri="{FF2B5EF4-FFF2-40B4-BE49-F238E27FC236}">
                <a16:creationId xmlns:a16="http://schemas.microsoft.com/office/drawing/2014/main" id="{7C9329D4-0351-3242-AA2B-AA9D297714E8}"/>
              </a:ext>
            </a:extLst>
          </p:cNvPr>
          <p:cNvSpPr txBox="1"/>
          <p:nvPr/>
        </p:nvSpPr>
        <p:spPr>
          <a:xfrm>
            <a:off x="6680679" y="3341104"/>
            <a:ext cx="3451009" cy="584775"/>
          </a:xfrm>
          <a:prstGeom prst="rect">
            <a:avLst/>
          </a:prstGeom>
          <a:noFill/>
        </p:spPr>
        <p:txBody>
          <a:bodyPr wrap="none" rtlCol="0">
            <a:spAutoFit/>
          </a:bodyPr>
          <a:lstStyle/>
          <a:p>
            <a:pPr algn="ctr"/>
            <a:r>
              <a:rPr lang="en-US" sz="3200" b="1" dirty="0">
                <a:solidFill>
                  <a:schemeClr val="accent1"/>
                </a:solidFill>
                <a:latin typeface="Calibri" panose="020F0502020204030204" pitchFamily="34" charset="0"/>
                <a:cs typeface="Calibri" panose="020F0502020204030204" pitchFamily="34" charset="0"/>
              </a:rPr>
              <a:t>are-developed-into</a:t>
            </a:r>
          </a:p>
        </p:txBody>
      </p:sp>
      <p:sp>
        <p:nvSpPr>
          <p:cNvPr id="30" name="TextBox 29">
            <a:extLst>
              <a:ext uri="{FF2B5EF4-FFF2-40B4-BE49-F238E27FC236}">
                <a16:creationId xmlns:a16="http://schemas.microsoft.com/office/drawing/2014/main" id="{D4FC2654-237A-A84A-8D11-BC84BF69AAED}"/>
              </a:ext>
            </a:extLst>
          </p:cNvPr>
          <p:cNvSpPr txBox="1"/>
          <p:nvPr/>
        </p:nvSpPr>
        <p:spPr>
          <a:xfrm>
            <a:off x="6702926" y="5564413"/>
            <a:ext cx="1265282" cy="584775"/>
          </a:xfrm>
          <a:prstGeom prst="rect">
            <a:avLst/>
          </a:prstGeom>
          <a:noFill/>
        </p:spPr>
        <p:txBody>
          <a:bodyPr wrap="none" rtlCol="0">
            <a:spAutoFit/>
          </a:bodyPr>
          <a:lstStyle/>
          <a:p>
            <a:pPr algn="ctr"/>
            <a:r>
              <a:rPr lang="en-US" sz="3200" b="1" dirty="0">
                <a:solidFill>
                  <a:schemeClr val="accent1"/>
                </a:solidFill>
                <a:latin typeface="Calibri" panose="020F0502020204030204" pitchFamily="34" charset="0"/>
                <a:cs typeface="Calibri" panose="020F0502020204030204" pitchFamily="34" charset="0"/>
              </a:rPr>
              <a:t>define</a:t>
            </a:r>
          </a:p>
        </p:txBody>
      </p:sp>
      <p:sp>
        <p:nvSpPr>
          <p:cNvPr id="32" name="TextBox 31">
            <a:extLst>
              <a:ext uri="{FF2B5EF4-FFF2-40B4-BE49-F238E27FC236}">
                <a16:creationId xmlns:a16="http://schemas.microsoft.com/office/drawing/2014/main" id="{987CCB33-175D-2E4C-BDD0-297BEB051650}"/>
              </a:ext>
            </a:extLst>
          </p:cNvPr>
          <p:cNvSpPr txBox="1"/>
          <p:nvPr/>
        </p:nvSpPr>
        <p:spPr>
          <a:xfrm>
            <a:off x="1734246" y="4363320"/>
            <a:ext cx="1337418" cy="584775"/>
          </a:xfrm>
          <a:prstGeom prst="rect">
            <a:avLst/>
          </a:prstGeom>
          <a:noFill/>
        </p:spPr>
        <p:txBody>
          <a:bodyPr wrap="none" rtlCol="0">
            <a:spAutoFit/>
          </a:bodyPr>
          <a:lstStyle/>
          <a:p>
            <a:pPr algn="ctr"/>
            <a:r>
              <a:rPr lang="en-US" sz="3200" b="1" dirty="0">
                <a:solidFill>
                  <a:schemeClr val="accent1"/>
                </a:solidFill>
                <a:latin typeface="Calibri" panose="020F0502020204030204" pitchFamily="34" charset="0"/>
                <a:cs typeface="Calibri" panose="020F0502020204030204" pitchFamily="34" charset="0"/>
              </a:rPr>
              <a:t>inspire</a:t>
            </a:r>
          </a:p>
        </p:txBody>
      </p:sp>
      <p:sp>
        <p:nvSpPr>
          <p:cNvPr id="20" name="Rounded Rectangle 19">
            <a:extLst>
              <a:ext uri="{FF2B5EF4-FFF2-40B4-BE49-F238E27FC236}">
                <a16:creationId xmlns:a16="http://schemas.microsoft.com/office/drawing/2014/main" id="{D53F87F9-CBF4-584C-B60E-5BDC7D53B51D}"/>
              </a:ext>
            </a:extLst>
          </p:cNvPr>
          <p:cNvSpPr>
            <a:spLocks noChangeArrowheads="1"/>
          </p:cNvSpPr>
          <p:nvPr/>
        </p:nvSpPr>
        <p:spPr bwMode="auto">
          <a:xfrm>
            <a:off x="3791745" y="1109096"/>
            <a:ext cx="1962729" cy="663721"/>
          </a:xfrm>
          <a:prstGeom prst="roundRect">
            <a:avLst>
              <a:gd name="adj" fmla="val 7883"/>
            </a:avLst>
          </a:prstGeom>
          <a:solidFill>
            <a:srgbClr val="FFD579"/>
          </a:solidFill>
          <a:ln w="19050">
            <a:solidFill>
              <a:schemeClr val="tx2"/>
            </a:solidFill>
            <a:round/>
            <a:headEnd/>
            <a:tailEnd/>
          </a:ln>
          <a:effectLst>
            <a:outerShdw blurRad="40000" dist="23000" dir="5400000" rotWithShape="0">
              <a:srgbClr val="808080">
                <a:alpha val="34999"/>
              </a:srgbClr>
            </a:outerShdw>
          </a:effectLst>
        </p:spPr>
        <p:txBody>
          <a:bodyPr lIns="0" tIns="0" rIns="0" bIns="0" anchor="ctr"/>
          <a:lstStyle/>
          <a:p>
            <a:pPr algn="ctr">
              <a:defRPr/>
            </a:pPr>
            <a:r>
              <a:rPr lang="en-US" sz="3200" b="1" dirty="0"/>
              <a:t>Personas</a:t>
            </a:r>
          </a:p>
        </p:txBody>
      </p:sp>
      <p:sp>
        <p:nvSpPr>
          <p:cNvPr id="23" name="Rounded Rectangle 22">
            <a:extLst>
              <a:ext uri="{FF2B5EF4-FFF2-40B4-BE49-F238E27FC236}">
                <a16:creationId xmlns:a16="http://schemas.microsoft.com/office/drawing/2014/main" id="{EA3CF226-A569-034F-9346-461F7479D0AA}"/>
              </a:ext>
            </a:extLst>
          </p:cNvPr>
          <p:cNvSpPr>
            <a:spLocks noChangeArrowheads="1"/>
          </p:cNvSpPr>
          <p:nvPr/>
        </p:nvSpPr>
        <p:spPr bwMode="auto">
          <a:xfrm>
            <a:off x="3791745" y="3334262"/>
            <a:ext cx="1962729" cy="663721"/>
          </a:xfrm>
          <a:prstGeom prst="roundRect">
            <a:avLst>
              <a:gd name="adj" fmla="val 7883"/>
            </a:avLst>
          </a:prstGeom>
          <a:solidFill>
            <a:srgbClr val="FFD579"/>
          </a:solidFill>
          <a:ln w="19050">
            <a:solidFill>
              <a:schemeClr val="tx2"/>
            </a:solidFill>
            <a:round/>
            <a:headEnd/>
            <a:tailEnd/>
          </a:ln>
          <a:effectLst>
            <a:outerShdw blurRad="40000" dist="23000" dir="5400000" rotWithShape="0">
              <a:srgbClr val="808080">
                <a:alpha val="34999"/>
              </a:srgbClr>
            </a:outerShdw>
          </a:effectLst>
        </p:spPr>
        <p:txBody>
          <a:bodyPr lIns="0" tIns="0" rIns="0" bIns="0" anchor="ctr"/>
          <a:lstStyle/>
          <a:p>
            <a:pPr algn="ctr">
              <a:defRPr/>
            </a:pPr>
            <a:r>
              <a:rPr lang="en-US" sz="3200" b="1" dirty="0"/>
              <a:t>Scenarios</a:t>
            </a:r>
          </a:p>
        </p:txBody>
      </p:sp>
      <p:sp>
        <p:nvSpPr>
          <p:cNvPr id="24" name="Rounded Rectangle 23">
            <a:extLst>
              <a:ext uri="{FF2B5EF4-FFF2-40B4-BE49-F238E27FC236}">
                <a16:creationId xmlns:a16="http://schemas.microsoft.com/office/drawing/2014/main" id="{D0068D27-F887-2346-A0CA-2B7B25E5F8D9}"/>
              </a:ext>
            </a:extLst>
          </p:cNvPr>
          <p:cNvSpPr>
            <a:spLocks noChangeArrowheads="1"/>
          </p:cNvSpPr>
          <p:nvPr/>
        </p:nvSpPr>
        <p:spPr bwMode="auto">
          <a:xfrm>
            <a:off x="6305070" y="4386388"/>
            <a:ext cx="1962729" cy="663721"/>
          </a:xfrm>
          <a:prstGeom prst="roundRect">
            <a:avLst>
              <a:gd name="adj" fmla="val 7883"/>
            </a:avLst>
          </a:prstGeom>
          <a:solidFill>
            <a:srgbClr val="FFD579"/>
          </a:solidFill>
          <a:ln w="19050">
            <a:solidFill>
              <a:schemeClr val="tx2"/>
            </a:solidFill>
            <a:round/>
            <a:headEnd/>
            <a:tailEnd/>
          </a:ln>
          <a:effectLst>
            <a:outerShdw blurRad="40000" dist="23000" dir="5400000" rotWithShape="0">
              <a:srgbClr val="808080">
                <a:alpha val="34999"/>
              </a:srgbClr>
            </a:outerShdw>
          </a:effectLst>
        </p:spPr>
        <p:txBody>
          <a:bodyPr lIns="0" tIns="0" rIns="0" bIns="0" anchor="ctr"/>
          <a:lstStyle/>
          <a:p>
            <a:pPr algn="ctr">
              <a:defRPr/>
            </a:pPr>
            <a:r>
              <a:rPr lang="en-US" sz="3200" b="1" dirty="0"/>
              <a:t>Stories</a:t>
            </a:r>
          </a:p>
        </p:txBody>
      </p:sp>
      <p:sp>
        <p:nvSpPr>
          <p:cNvPr id="25" name="Rounded Rectangle 24">
            <a:extLst>
              <a:ext uri="{FF2B5EF4-FFF2-40B4-BE49-F238E27FC236}">
                <a16:creationId xmlns:a16="http://schemas.microsoft.com/office/drawing/2014/main" id="{AA0D7EA1-8A7F-6A4E-9E1D-BCC4F4332AEF}"/>
              </a:ext>
            </a:extLst>
          </p:cNvPr>
          <p:cNvSpPr>
            <a:spLocks noChangeArrowheads="1"/>
          </p:cNvSpPr>
          <p:nvPr/>
        </p:nvSpPr>
        <p:spPr bwMode="auto">
          <a:xfrm>
            <a:off x="3791745" y="5473404"/>
            <a:ext cx="1962729" cy="663721"/>
          </a:xfrm>
          <a:prstGeom prst="roundRect">
            <a:avLst>
              <a:gd name="adj" fmla="val 7883"/>
            </a:avLst>
          </a:prstGeom>
          <a:solidFill>
            <a:srgbClr val="FFD579"/>
          </a:solidFill>
          <a:ln w="19050">
            <a:solidFill>
              <a:schemeClr val="tx2"/>
            </a:solidFill>
            <a:round/>
            <a:headEnd/>
            <a:tailEnd/>
          </a:ln>
          <a:effectLst>
            <a:outerShdw blurRad="40000" dist="23000" dir="5400000" rotWithShape="0">
              <a:srgbClr val="808080">
                <a:alpha val="34999"/>
              </a:srgbClr>
            </a:outerShdw>
          </a:effectLst>
        </p:spPr>
        <p:txBody>
          <a:bodyPr lIns="0" tIns="0" rIns="0" bIns="0" anchor="ctr"/>
          <a:lstStyle/>
          <a:p>
            <a:pPr algn="ctr">
              <a:defRPr/>
            </a:pPr>
            <a:r>
              <a:rPr lang="en-US" sz="3200" b="1" dirty="0"/>
              <a:t>Features</a:t>
            </a:r>
          </a:p>
        </p:txBody>
      </p:sp>
      <p:sp>
        <p:nvSpPr>
          <p:cNvPr id="34" name="Oval 33">
            <a:extLst>
              <a:ext uri="{FF2B5EF4-FFF2-40B4-BE49-F238E27FC236}">
                <a16:creationId xmlns:a16="http://schemas.microsoft.com/office/drawing/2014/main" id="{65490703-02B2-E847-86EF-D0275769DCAB}"/>
              </a:ext>
            </a:extLst>
          </p:cNvPr>
          <p:cNvSpPr/>
          <p:nvPr/>
        </p:nvSpPr>
        <p:spPr>
          <a:xfrm>
            <a:off x="3359696" y="980728"/>
            <a:ext cx="410378" cy="411480"/>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2800" b="1" dirty="0">
                <a:latin typeface="Arial" panose="020B0604020202020204" pitchFamily="34" charset="0"/>
                <a:cs typeface="Arial" panose="020B0604020202020204" pitchFamily="34" charset="0"/>
              </a:rPr>
              <a:t>1</a:t>
            </a:r>
          </a:p>
        </p:txBody>
      </p:sp>
      <p:sp>
        <p:nvSpPr>
          <p:cNvPr id="35" name="Oval 34">
            <a:extLst>
              <a:ext uri="{FF2B5EF4-FFF2-40B4-BE49-F238E27FC236}">
                <a16:creationId xmlns:a16="http://schemas.microsoft.com/office/drawing/2014/main" id="{BD4575A0-618A-8540-9DC6-B2C09A1B4D41}"/>
              </a:ext>
            </a:extLst>
          </p:cNvPr>
          <p:cNvSpPr/>
          <p:nvPr/>
        </p:nvSpPr>
        <p:spPr>
          <a:xfrm>
            <a:off x="3453374" y="2996952"/>
            <a:ext cx="410378" cy="411480"/>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2800" b="1" dirty="0">
                <a:latin typeface="Arial" panose="020B0604020202020204" pitchFamily="34" charset="0"/>
                <a:cs typeface="Arial" panose="020B0604020202020204" pitchFamily="34" charset="0"/>
              </a:rPr>
              <a:t>2</a:t>
            </a:r>
          </a:p>
        </p:txBody>
      </p:sp>
      <p:sp>
        <p:nvSpPr>
          <p:cNvPr id="36" name="Oval 35">
            <a:extLst>
              <a:ext uri="{FF2B5EF4-FFF2-40B4-BE49-F238E27FC236}">
                <a16:creationId xmlns:a16="http://schemas.microsoft.com/office/drawing/2014/main" id="{CC54D719-265F-A440-8CE1-58F71E11C64F}"/>
              </a:ext>
            </a:extLst>
          </p:cNvPr>
          <p:cNvSpPr/>
          <p:nvPr/>
        </p:nvSpPr>
        <p:spPr>
          <a:xfrm>
            <a:off x="5901646" y="4087303"/>
            <a:ext cx="410378" cy="411480"/>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2800" b="1" dirty="0">
                <a:latin typeface="Arial" panose="020B0604020202020204" pitchFamily="34" charset="0"/>
                <a:cs typeface="Arial" panose="020B0604020202020204" pitchFamily="34" charset="0"/>
              </a:rPr>
              <a:t>3</a:t>
            </a:r>
          </a:p>
        </p:txBody>
      </p:sp>
      <p:sp>
        <p:nvSpPr>
          <p:cNvPr id="37" name="Oval 36">
            <a:extLst>
              <a:ext uri="{FF2B5EF4-FFF2-40B4-BE49-F238E27FC236}">
                <a16:creationId xmlns:a16="http://schemas.microsoft.com/office/drawing/2014/main" id="{C83BD1D9-7B6A-5C42-95D4-0FE40A86E073}"/>
              </a:ext>
            </a:extLst>
          </p:cNvPr>
          <p:cNvSpPr/>
          <p:nvPr/>
        </p:nvSpPr>
        <p:spPr>
          <a:xfrm>
            <a:off x="3597632" y="5049559"/>
            <a:ext cx="410378" cy="411480"/>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2800" b="1" dirty="0">
                <a:latin typeface="Arial" panose="020B0604020202020204" pitchFamily="34" charset="0"/>
                <a:cs typeface="Arial" panose="020B0604020202020204" pitchFamily="34" charset="0"/>
              </a:rPr>
              <a:t>4</a:t>
            </a:r>
          </a:p>
        </p:txBody>
      </p:sp>
    </p:spTree>
    <p:extLst>
      <p:ext uri="{BB962C8B-B14F-4D97-AF65-F5344CB8AC3E}">
        <p14:creationId xmlns:p14="http://schemas.microsoft.com/office/powerpoint/2010/main" val="228020226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FFC4CF-2B82-DF4C-B073-207CB4B839BC}"/>
              </a:ext>
            </a:extLst>
          </p:cNvPr>
          <p:cNvSpPr>
            <a:spLocks noGrp="1"/>
          </p:cNvSpPr>
          <p:nvPr>
            <p:ph type="title"/>
          </p:nvPr>
        </p:nvSpPr>
        <p:spPr>
          <a:xfrm>
            <a:off x="1772924" y="114414"/>
            <a:ext cx="8718161" cy="797190"/>
          </a:xfrm>
        </p:spPr>
        <p:txBody>
          <a:bodyPr>
            <a:normAutofit fontScale="90000"/>
          </a:bodyPr>
          <a:lstStyle/>
          <a:p>
            <a:r>
              <a:rPr lang="en-US" dirty="0">
                <a:solidFill>
                  <a:schemeClr val="accent1"/>
                </a:solidFill>
              </a:rPr>
              <a:t>Multi-tier client-server architecture</a:t>
            </a:r>
          </a:p>
        </p:txBody>
      </p:sp>
      <p:sp>
        <p:nvSpPr>
          <p:cNvPr id="4" name="Slide Number Placeholder 3">
            <a:extLst>
              <a:ext uri="{FF2B5EF4-FFF2-40B4-BE49-F238E27FC236}">
                <a16:creationId xmlns:a16="http://schemas.microsoft.com/office/drawing/2014/main" id="{DB506B33-FAF4-354F-8222-6235EE5A2254}"/>
              </a:ext>
            </a:extLst>
          </p:cNvPr>
          <p:cNvSpPr>
            <a:spLocks noGrp="1"/>
          </p:cNvSpPr>
          <p:nvPr>
            <p:ph type="sldNum" sz="quarter" idx="12"/>
          </p:nvPr>
        </p:nvSpPr>
        <p:spPr/>
        <p:txBody>
          <a:bodyPr/>
          <a:lstStyle/>
          <a:p>
            <a:pPr>
              <a:defRPr/>
            </a:pPr>
            <a:fld id="{E78C9E75-97FD-45D9-8ED3-955348887BB1}" type="slidenum">
              <a:rPr lang="zh-TW" altLang="en-US" smtClean="0"/>
              <a:pPr>
                <a:defRPr/>
              </a:pPr>
              <a:t>22</a:t>
            </a:fld>
            <a:endParaRPr lang="zh-TW" altLang="en-US"/>
          </a:p>
        </p:txBody>
      </p:sp>
      <p:sp>
        <p:nvSpPr>
          <p:cNvPr id="6" name="Footer Placeholder 4">
            <a:extLst>
              <a:ext uri="{FF2B5EF4-FFF2-40B4-BE49-F238E27FC236}">
                <a16:creationId xmlns:a16="http://schemas.microsoft.com/office/drawing/2014/main" id="{7FA2F476-FB37-734B-87FF-2499BFB0A632}"/>
              </a:ext>
            </a:extLst>
          </p:cNvPr>
          <p:cNvSpPr>
            <a:spLocks noGrp="1"/>
          </p:cNvSpPr>
          <p:nvPr>
            <p:ph type="ftr" sz="quarter" idx="11"/>
          </p:nvPr>
        </p:nvSpPr>
        <p:spPr bwMode="auto">
          <a:xfrm>
            <a:off x="2135832" y="6597650"/>
            <a:ext cx="7848600" cy="260350"/>
          </a:xfrm>
          <a:ln>
            <a:miter lim="800000"/>
            <a:headEnd/>
            <a:tailEnd/>
          </a:ln>
        </p:spPr>
        <p:txBody>
          <a:bodyPr/>
          <a:lstStyle/>
          <a:p>
            <a:pPr>
              <a:defRPr/>
            </a:pPr>
            <a:r>
              <a:rPr lang="en-US" altLang="zh-TW" sz="1000" dirty="0"/>
              <a:t>Source: Ian Sommerville (2019), Engineering Software Products:  An Introduction to Modern Software Engineering, Pearson.</a:t>
            </a:r>
            <a:endParaRPr lang="es-ES" altLang="zh-TW" sz="1000" dirty="0"/>
          </a:p>
        </p:txBody>
      </p:sp>
      <p:sp>
        <p:nvSpPr>
          <p:cNvPr id="7" name="Rounded Rectangle 6">
            <a:extLst>
              <a:ext uri="{FF2B5EF4-FFF2-40B4-BE49-F238E27FC236}">
                <a16:creationId xmlns:a16="http://schemas.microsoft.com/office/drawing/2014/main" id="{83DDC8C0-1B89-6942-95B9-32F1F15FF16B}"/>
              </a:ext>
            </a:extLst>
          </p:cNvPr>
          <p:cNvSpPr>
            <a:spLocks noChangeArrowheads="1"/>
          </p:cNvSpPr>
          <p:nvPr/>
        </p:nvSpPr>
        <p:spPr bwMode="auto">
          <a:xfrm>
            <a:off x="1991544" y="1484785"/>
            <a:ext cx="1440160" cy="674385"/>
          </a:xfrm>
          <a:prstGeom prst="roundRect">
            <a:avLst>
              <a:gd name="adj" fmla="val 50000"/>
            </a:avLst>
          </a:prstGeom>
          <a:solidFill>
            <a:schemeClr val="accent6">
              <a:lumMod val="40000"/>
              <a:lumOff val="60000"/>
              <a:alpha val="50196"/>
            </a:schemeClr>
          </a:solidFill>
          <a:ln w="28575">
            <a:solidFill>
              <a:schemeClr val="accent6">
                <a:lumMod val="50000"/>
              </a:schemeClr>
            </a:solidFill>
            <a:round/>
            <a:headEnd/>
            <a:tailEnd/>
          </a:ln>
          <a:effectLst/>
        </p:spPr>
        <p:txBody>
          <a:bodyPr lIns="0" tIns="0" rIns="0" bIns="0" anchor="ctr"/>
          <a:lstStyle/>
          <a:p>
            <a:pPr algn="ctr">
              <a:defRPr/>
            </a:pPr>
            <a:r>
              <a:rPr lang="en-US" sz="2400" b="1" dirty="0">
                <a:solidFill>
                  <a:srgbClr val="C00000"/>
                </a:solidFill>
                <a:latin typeface="Calibri" panose="020F0502020204030204" pitchFamily="34" charset="0"/>
                <a:cs typeface="Calibri" panose="020F0502020204030204" pitchFamily="34" charset="0"/>
              </a:rPr>
              <a:t>Client 1</a:t>
            </a:r>
          </a:p>
        </p:txBody>
      </p:sp>
      <p:sp>
        <p:nvSpPr>
          <p:cNvPr id="8" name="Rounded Rectangle 7">
            <a:extLst>
              <a:ext uri="{FF2B5EF4-FFF2-40B4-BE49-F238E27FC236}">
                <a16:creationId xmlns:a16="http://schemas.microsoft.com/office/drawing/2014/main" id="{614229A8-EFCE-4B46-A499-A8D9D7A4DEE7}"/>
              </a:ext>
            </a:extLst>
          </p:cNvPr>
          <p:cNvSpPr>
            <a:spLocks noChangeArrowheads="1"/>
          </p:cNvSpPr>
          <p:nvPr/>
        </p:nvSpPr>
        <p:spPr bwMode="auto">
          <a:xfrm>
            <a:off x="1991544" y="2846169"/>
            <a:ext cx="1440160" cy="674385"/>
          </a:xfrm>
          <a:prstGeom prst="roundRect">
            <a:avLst>
              <a:gd name="adj" fmla="val 50000"/>
            </a:avLst>
          </a:prstGeom>
          <a:solidFill>
            <a:schemeClr val="accent6">
              <a:lumMod val="40000"/>
              <a:lumOff val="60000"/>
              <a:alpha val="50196"/>
            </a:schemeClr>
          </a:solidFill>
          <a:ln w="28575">
            <a:solidFill>
              <a:schemeClr val="accent6">
                <a:lumMod val="50000"/>
              </a:schemeClr>
            </a:solidFill>
            <a:round/>
            <a:headEnd/>
            <a:tailEnd/>
          </a:ln>
          <a:effectLst/>
        </p:spPr>
        <p:txBody>
          <a:bodyPr lIns="0" tIns="0" rIns="0" bIns="0" anchor="ctr"/>
          <a:lstStyle/>
          <a:p>
            <a:pPr algn="ctr">
              <a:defRPr/>
            </a:pPr>
            <a:r>
              <a:rPr lang="en-US" sz="2400" b="1" dirty="0">
                <a:solidFill>
                  <a:srgbClr val="C00000"/>
                </a:solidFill>
                <a:latin typeface="Calibri" panose="020F0502020204030204" pitchFamily="34" charset="0"/>
                <a:cs typeface="Calibri" panose="020F0502020204030204" pitchFamily="34" charset="0"/>
              </a:rPr>
              <a:t>Client 2</a:t>
            </a:r>
          </a:p>
        </p:txBody>
      </p:sp>
      <p:sp>
        <p:nvSpPr>
          <p:cNvPr id="9" name="Rounded Rectangle 8">
            <a:extLst>
              <a:ext uri="{FF2B5EF4-FFF2-40B4-BE49-F238E27FC236}">
                <a16:creationId xmlns:a16="http://schemas.microsoft.com/office/drawing/2014/main" id="{74D4B456-B61A-FD49-9F34-3ED09BA5043B}"/>
              </a:ext>
            </a:extLst>
          </p:cNvPr>
          <p:cNvSpPr>
            <a:spLocks noChangeArrowheads="1"/>
          </p:cNvSpPr>
          <p:nvPr/>
        </p:nvSpPr>
        <p:spPr bwMode="auto">
          <a:xfrm>
            <a:off x="1991544" y="4125627"/>
            <a:ext cx="1440160" cy="674385"/>
          </a:xfrm>
          <a:prstGeom prst="roundRect">
            <a:avLst>
              <a:gd name="adj" fmla="val 50000"/>
            </a:avLst>
          </a:prstGeom>
          <a:solidFill>
            <a:schemeClr val="accent6">
              <a:lumMod val="40000"/>
              <a:lumOff val="60000"/>
              <a:alpha val="50196"/>
            </a:schemeClr>
          </a:solidFill>
          <a:ln w="28575">
            <a:solidFill>
              <a:schemeClr val="accent6">
                <a:lumMod val="50000"/>
              </a:schemeClr>
            </a:solidFill>
            <a:round/>
            <a:headEnd/>
            <a:tailEnd/>
          </a:ln>
          <a:effectLst/>
        </p:spPr>
        <p:txBody>
          <a:bodyPr lIns="0" tIns="0" rIns="0" bIns="0" anchor="ctr"/>
          <a:lstStyle/>
          <a:p>
            <a:pPr algn="ctr">
              <a:defRPr/>
            </a:pPr>
            <a:r>
              <a:rPr lang="en-US" sz="2400" b="1" dirty="0">
                <a:solidFill>
                  <a:srgbClr val="C00000"/>
                </a:solidFill>
                <a:latin typeface="Calibri" panose="020F0502020204030204" pitchFamily="34" charset="0"/>
                <a:cs typeface="Calibri" panose="020F0502020204030204" pitchFamily="34" charset="0"/>
              </a:rPr>
              <a:t>Client 3</a:t>
            </a:r>
          </a:p>
        </p:txBody>
      </p:sp>
      <p:sp>
        <p:nvSpPr>
          <p:cNvPr id="10" name="Rounded Rectangle 9">
            <a:extLst>
              <a:ext uri="{FF2B5EF4-FFF2-40B4-BE49-F238E27FC236}">
                <a16:creationId xmlns:a16="http://schemas.microsoft.com/office/drawing/2014/main" id="{7243EF1C-F855-2D47-B5FF-355CBDABC0BF}"/>
              </a:ext>
            </a:extLst>
          </p:cNvPr>
          <p:cNvSpPr>
            <a:spLocks noChangeArrowheads="1"/>
          </p:cNvSpPr>
          <p:nvPr/>
        </p:nvSpPr>
        <p:spPr bwMode="auto">
          <a:xfrm>
            <a:off x="1991544" y="5418912"/>
            <a:ext cx="1440160" cy="674385"/>
          </a:xfrm>
          <a:prstGeom prst="roundRect">
            <a:avLst>
              <a:gd name="adj" fmla="val 50000"/>
            </a:avLst>
          </a:prstGeom>
          <a:solidFill>
            <a:schemeClr val="accent6">
              <a:lumMod val="40000"/>
              <a:lumOff val="60000"/>
              <a:alpha val="50196"/>
            </a:schemeClr>
          </a:solidFill>
          <a:ln w="28575">
            <a:solidFill>
              <a:schemeClr val="accent6">
                <a:lumMod val="50000"/>
              </a:schemeClr>
            </a:solidFill>
            <a:round/>
            <a:headEnd/>
            <a:tailEnd/>
          </a:ln>
          <a:effectLst/>
        </p:spPr>
        <p:txBody>
          <a:bodyPr lIns="0" tIns="0" rIns="0" bIns="0" anchor="ctr"/>
          <a:lstStyle/>
          <a:p>
            <a:pPr algn="ctr">
              <a:defRPr/>
            </a:pPr>
            <a:r>
              <a:rPr lang="en-US" sz="2400" b="1" dirty="0">
                <a:solidFill>
                  <a:srgbClr val="C00000"/>
                </a:solidFill>
                <a:latin typeface="Calibri" panose="020F0502020204030204" pitchFamily="34" charset="0"/>
                <a:cs typeface="Calibri" panose="020F0502020204030204" pitchFamily="34" charset="0"/>
              </a:rPr>
              <a:t>Client …</a:t>
            </a:r>
          </a:p>
        </p:txBody>
      </p:sp>
      <p:cxnSp>
        <p:nvCxnSpPr>
          <p:cNvPr id="11" name="Straight Arrow Connector 10">
            <a:extLst>
              <a:ext uri="{FF2B5EF4-FFF2-40B4-BE49-F238E27FC236}">
                <a16:creationId xmlns:a16="http://schemas.microsoft.com/office/drawing/2014/main" id="{E0E7D060-4D5F-BF46-A243-CFD28C2601D7}"/>
              </a:ext>
            </a:extLst>
          </p:cNvPr>
          <p:cNvCxnSpPr>
            <a:cxnSpLocks/>
            <a:stCxn id="7" idx="3"/>
          </p:cNvCxnSpPr>
          <p:nvPr/>
        </p:nvCxnSpPr>
        <p:spPr>
          <a:xfrm>
            <a:off x="3431705" y="1821977"/>
            <a:ext cx="835897" cy="1698576"/>
          </a:xfrm>
          <a:prstGeom prst="straightConnector1">
            <a:avLst/>
          </a:prstGeom>
          <a:ln w="38100">
            <a:solidFill>
              <a:schemeClr val="accent1">
                <a:lumMod val="75000"/>
              </a:schemeClr>
            </a:solidFill>
            <a:headEnd type="stealth"/>
            <a:tailEnd type="stealth"/>
          </a:ln>
        </p:spPr>
        <p:style>
          <a:lnRef idx="1">
            <a:schemeClr val="accent1"/>
          </a:lnRef>
          <a:fillRef idx="0">
            <a:schemeClr val="accent1"/>
          </a:fillRef>
          <a:effectRef idx="0">
            <a:schemeClr val="accent1"/>
          </a:effectRef>
          <a:fontRef idx="minor">
            <a:schemeClr val="tx1"/>
          </a:fontRef>
        </p:style>
      </p:cxnSp>
      <p:sp>
        <p:nvSpPr>
          <p:cNvPr id="13" name="Rounded Rectangle 12">
            <a:extLst>
              <a:ext uri="{FF2B5EF4-FFF2-40B4-BE49-F238E27FC236}">
                <a16:creationId xmlns:a16="http://schemas.microsoft.com/office/drawing/2014/main" id="{8E66E3E7-EDF4-C04C-B60C-0FC6D7CDAFBC}"/>
              </a:ext>
            </a:extLst>
          </p:cNvPr>
          <p:cNvSpPr>
            <a:spLocks noChangeArrowheads="1"/>
          </p:cNvSpPr>
          <p:nvPr/>
        </p:nvSpPr>
        <p:spPr bwMode="auto">
          <a:xfrm>
            <a:off x="4295800" y="3465753"/>
            <a:ext cx="1584176" cy="991786"/>
          </a:xfrm>
          <a:prstGeom prst="roundRect">
            <a:avLst>
              <a:gd name="adj" fmla="val 3899"/>
            </a:avLst>
          </a:prstGeom>
          <a:solidFill>
            <a:srgbClr val="76D6FF">
              <a:alpha val="50196"/>
            </a:srgbClr>
          </a:solidFill>
          <a:ln w="28575">
            <a:solidFill>
              <a:schemeClr val="accent1">
                <a:lumMod val="75000"/>
              </a:schemeClr>
            </a:solidFill>
            <a:round/>
            <a:headEnd/>
            <a:tailEnd/>
          </a:ln>
          <a:effectLst/>
        </p:spPr>
        <p:txBody>
          <a:bodyPr wrap="none" lIns="0" tIns="0" rIns="0" bIns="0" anchor="ctr"/>
          <a:lstStyle/>
          <a:p>
            <a:pPr algn="ctr">
              <a:defRPr/>
            </a:pPr>
            <a:r>
              <a:rPr lang="en-US" sz="2800" b="1" dirty="0">
                <a:latin typeface="Calibri" panose="020F0502020204030204" pitchFamily="34" charset="0"/>
                <a:cs typeface="Calibri" panose="020F0502020204030204" pitchFamily="34" charset="0"/>
              </a:rPr>
              <a:t>Web </a:t>
            </a:r>
            <a:br>
              <a:rPr lang="en-US" sz="2800" b="1" dirty="0">
                <a:latin typeface="Calibri" panose="020F0502020204030204" pitchFamily="34" charset="0"/>
                <a:cs typeface="Calibri" panose="020F0502020204030204" pitchFamily="34" charset="0"/>
              </a:rPr>
            </a:br>
            <a:r>
              <a:rPr lang="en-US" sz="2800" b="1" dirty="0">
                <a:latin typeface="Calibri" panose="020F0502020204030204" pitchFamily="34" charset="0"/>
                <a:cs typeface="Calibri" panose="020F0502020204030204" pitchFamily="34" charset="0"/>
              </a:rPr>
              <a:t>Server</a:t>
            </a:r>
          </a:p>
        </p:txBody>
      </p:sp>
      <p:sp>
        <p:nvSpPr>
          <p:cNvPr id="14" name="Rounded Rectangle 13">
            <a:extLst>
              <a:ext uri="{FF2B5EF4-FFF2-40B4-BE49-F238E27FC236}">
                <a16:creationId xmlns:a16="http://schemas.microsoft.com/office/drawing/2014/main" id="{D6E72E19-A547-4B42-A90C-9E4F91B9C229}"/>
              </a:ext>
            </a:extLst>
          </p:cNvPr>
          <p:cNvSpPr>
            <a:spLocks noChangeArrowheads="1"/>
          </p:cNvSpPr>
          <p:nvPr/>
        </p:nvSpPr>
        <p:spPr bwMode="auto">
          <a:xfrm>
            <a:off x="6384032" y="3465753"/>
            <a:ext cx="1872208" cy="991786"/>
          </a:xfrm>
          <a:prstGeom prst="roundRect">
            <a:avLst>
              <a:gd name="adj" fmla="val 3899"/>
            </a:avLst>
          </a:prstGeom>
          <a:solidFill>
            <a:srgbClr val="76D6FF">
              <a:alpha val="50196"/>
            </a:srgbClr>
          </a:solidFill>
          <a:ln w="28575">
            <a:solidFill>
              <a:schemeClr val="accent1">
                <a:lumMod val="75000"/>
              </a:schemeClr>
            </a:solidFill>
            <a:round/>
            <a:headEnd/>
            <a:tailEnd/>
          </a:ln>
          <a:effectLst/>
        </p:spPr>
        <p:txBody>
          <a:bodyPr wrap="none" lIns="0" tIns="0" rIns="0" bIns="0" anchor="ctr"/>
          <a:lstStyle/>
          <a:p>
            <a:pPr algn="ctr">
              <a:defRPr/>
            </a:pPr>
            <a:r>
              <a:rPr lang="en-US" sz="2800" b="1" dirty="0">
                <a:latin typeface="Calibri" panose="020F0502020204030204" pitchFamily="34" charset="0"/>
                <a:cs typeface="Calibri" panose="020F0502020204030204" pitchFamily="34" charset="0"/>
              </a:rPr>
              <a:t>Application </a:t>
            </a:r>
            <a:br>
              <a:rPr lang="en-US" sz="2800" b="1" dirty="0">
                <a:latin typeface="Calibri" panose="020F0502020204030204" pitchFamily="34" charset="0"/>
                <a:cs typeface="Calibri" panose="020F0502020204030204" pitchFamily="34" charset="0"/>
              </a:rPr>
            </a:br>
            <a:r>
              <a:rPr lang="en-US" sz="2800" b="1" dirty="0">
                <a:latin typeface="Calibri" panose="020F0502020204030204" pitchFamily="34" charset="0"/>
                <a:cs typeface="Calibri" panose="020F0502020204030204" pitchFamily="34" charset="0"/>
              </a:rPr>
              <a:t>Server</a:t>
            </a:r>
          </a:p>
        </p:txBody>
      </p:sp>
      <p:sp>
        <p:nvSpPr>
          <p:cNvPr id="15" name="Rounded Rectangle 14">
            <a:extLst>
              <a:ext uri="{FF2B5EF4-FFF2-40B4-BE49-F238E27FC236}">
                <a16:creationId xmlns:a16="http://schemas.microsoft.com/office/drawing/2014/main" id="{B6421BB7-447C-3B43-BADA-AD842BD7221F}"/>
              </a:ext>
            </a:extLst>
          </p:cNvPr>
          <p:cNvSpPr>
            <a:spLocks noChangeArrowheads="1"/>
          </p:cNvSpPr>
          <p:nvPr/>
        </p:nvSpPr>
        <p:spPr bwMode="auto">
          <a:xfrm>
            <a:off x="8760296" y="3465753"/>
            <a:ext cx="1517360" cy="991786"/>
          </a:xfrm>
          <a:prstGeom prst="roundRect">
            <a:avLst>
              <a:gd name="adj" fmla="val 3899"/>
            </a:avLst>
          </a:prstGeom>
          <a:solidFill>
            <a:srgbClr val="76D6FF">
              <a:alpha val="50196"/>
            </a:srgbClr>
          </a:solidFill>
          <a:ln w="28575">
            <a:solidFill>
              <a:schemeClr val="accent1">
                <a:lumMod val="75000"/>
              </a:schemeClr>
            </a:solidFill>
            <a:round/>
            <a:headEnd/>
            <a:tailEnd/>
          </a:ln>
          <a:effectLst/>
        </p:spPr>
        <p:txBody>
          <a:bodyPr wrap="none" lIns="0" tIns="0" rIns="0" bIns="0" anchor="ctr"/>
          <a:lstStyle/>
          <a:p>
            <a:pPr algn="ctr">
              <a:defRPr/>
            </a:pPr>
            <a:r>
              <a:rPr lang="en-US" sz="2800" b="1" dirty="0">
                <a:latin typeface="Calibri" panose="020F0502020204030204" pitchFamily="34" charset="0"/>
                <a:cs typeface="Calibri" panose="020F0502020204030204" pitchFamily="34" charset="0"/>
              </a:rPr>
              <a:t>Database </a:t>
            </a:r>
            <a:br>
              <a:rPr lang="en-US" sz="2800" b="1" dirty="0">
                <a:latin typeface="Calibri" panose="020F0502020204030204" pitchFamily="34" charset="0"/>
                <a:cs typeface="Calibri" panose="020F0502020204030204" pitchFamily="34" charset="0"/>
              </a:rPr>
            </a:br>
            <a:r>
              <a:rPr lang="en-US" sz="2800" b="1" dirty="0">
                <a:latin typeface="Calibri" panose="020F0502020204030204" pitchFamily="34" charset="0"/>
                <a:cs typeface="Calibri" panose="020F0502020204030204" pitchFamily="34" charset="0"/>
              </a:rPr>
              <a:t>Server</a:t>
            </a:r>
          </a:p>
        </p:txBody>
      </p:sp>
      <p:cxnSp>
        <p:nvCxnSpPr>
          <p:cNvPr id="16" name="Straight Arrow Connector 15">
            <a:extLst>
              <a:ext uri="{FF2B5EF4-FFF2-40B4-BE49-F238E27FC236}">
                <a16:creationId xmlns:a16="http://schemas.microsoft.com/office/drawing/2014/main" id="{6026BD55-99DA-1948-A121-F28E148B2B38}"/>
              </a:ext>
            </a:extLst>
          </p:cNvPr>
          <p:cNvCxnSpPr>
            <a:cxnSpLocks/>
            <a:stCxn id="8" idx="3"/>
          </p:cNvCxnSpPr>
          <p:nvPr/>
        </p:nvCxnSpPr>
        <p:spPr>
          <a:xfrm>
            <a:off x="3431704" y="3183362"/>
            <a:ext cx="864096" cy="605679"/>
          </a:xfrm>
          <a:prstGeom prst="straightConnector1">
            <a:avLst/>
          </a:prstGeom>
          <a:ln w="38100">
            <a:solidFill>
              <a:schemeClr val="accent1">
                <a:lumMod val="75000"/>
              </a:schemeClr>
            </a:solidFill>
            <a:headEnd type="stealth"/>
            <a:tailEnd type="stealth"/>
          </a:ln>
        </p:spPr>
        <p:style>
          <a:lnRef idx="1">
            <a:schemeClr val="accent1"/>
          </a:lnRef>
          <a:fillRef idx="0">
            <a:schemeClr val="accent1"/>
          </a:fillRef>
          <a:effectRef idx="0">
            <a:schemeClr val="accent1"/>
          </a:effectRef>
          <a:fontRef idx="minor">
            <a:schemeClr val="tx1"/>
          </a:fontRef>
        </p:style>
      </p:cxnSp>
      <p:cxnSp>
        <p:nvCxnSpPr>
          <p:cNvPr id="19" name="Straight Arrow Connector 18">
            <a:extLst>
              <a:ext uri="{FF2B5EF4-FFF2-40B4-BE49-F238E27FC236}">
                <a16:creationId xmlns:a16="http://schemas.microsoft.com/office/drawing/2014/main" id="{012BD0A2-9D85-F84D-ADE0-813BDDCB0F3E}"/>
              </a:ext>
            </a:extLst>
          </p:cNvPr>
          <p:cNvCxnSpPr>
            <a:cxnSpLocks/>
            <a:endCxn id="13" idx="1"/>
          </p:cNvCxnSpPr>
          <p:nvPr/>
        </p:nvCxnSpPr>
        <p:spPr>
          <a:xfrm flipV="1">
            <a:off x="3431704" y="3961646"/>
            <a:ext cx="864096" cy="514360"/>
          </a:xfrm>
          <a:prstGeom prst="straightConnector1">
            <a:avLst/>
          </a:prstGeom>
          <a:ln w="38100">
            <a:solidFill>
              <a:schemeClr val="accent1">
                <a:lumMod val="75000"/>
              </a:schemeClr>
            </a:solidFill>
            <a:headEnd type="stealth"/>
            <a:tailEnd type="stealth"/>
          </a:ln>
        </p:spPr>
        <p:style>
          <a:lnRef idx="1">
            <a:schemeClr val="accent1"/>
          </a:lnRef>
          <a:fillRef idx="0">
            <a:schemeClr val="accent1"/>
          </a:fillRef>
          <a:effectRef idx="0">
            <a:schemeClr val="accent1"/>
          </a:effectRef>
          <a:fontRef idx="minor">
            <a:schemeClr val="tx1"/>
          </a:fontRef>
        </p:style>
      </p:cxnSp>
      <p:cxnSp>
        <p:nvCxnSpPr>
          <p:cNvPr id="22" name="Straight Arrow Connector 21">
            <a:extLst>
              <a:ext uri="{FF2B5EF4-FFF2-40B4-BE49-F238E27FC236}">
                <a16:creationId xmlns:a16="http://schemas.microsoft.com/office/drawing/2014/main" id="{1D2A9B62-8AE1-9642-B085-D9AC662D4729}"/>
              </a:ext>
            </a:extLst>
          </p:cNvPr>
          <p:cNvCxnSpPr>
            <a:cxnSpLocks/>
            <a:stCxn id="10" idx="3"/>
          </p:cNvCxnSpPr>
          <p:nvPr/>
        </p:nvCxnSpPr>
        <p:spPr>
          <a:xfrm flipV="1">
            <a:off x="3431705" y="4258620"/>
            <a:ext cx="835897" cy="1497484"/>
          </a:xfrm>
          <a:prstGeom prst="straightConnector1">
            <a:avLst/>
          </a:prstGeom>
          <a:ln w="38100">
            <a:solidFill>
              <a:schemeClr val="accent1">
                <a:lumMod val="75000"/>
              </a:schemeClr>
            </a:solidFill>
            <a:headEnd type="stealth"/>
            <a:tailEnd type="stealth"/>
          </a:ln>
        </p:spPr>
        <p:style>
          <a:lnRef idx="1">
            <a:schemeClr val="accent1"/>
          </a:lnRef>
          <a:fillRef idx="0">
            <a:schemeClr val="accent1"/>
          </a:fillRef>
          <a:effectRef idx="0">
            <a:schemeClr val="accent1"/>
          </a:effectRef>
          <a:fontRef idx="minor">
            <a:schemeClr val="tx1"/>
          </a:fontRef>
        </p:style>
      </p:cxnSp>
      <p:cxnSp>
        <p:nvCxnSpPr>
          <p:cNvPr id="25" name="Straight Arrow Connector 24">
            <a:extLst>
              <a:ext uri="{FF2B5EF4-FFF2-40B4-BE49-F238E27FC236}">
                <a16:creationId xmlns:a16="http://schemas.microsoft.com/office/drawing/2014/main" id="{6F451DCD-E231-C140-9674-B00637A861A9}"/>
              </a:ext>
            </a:extLst>
          </p:cNvPr>
          <p:cNvCxnSpPr>
            <a:cxnSpLocks/>
            <a:stCxn id="13" idx="3"/>
            <a:endCxn id="14" idx="1"/>
          </p:cNvCxnSpPr>
          <p:nvPr/>
        </p:nvCxnSpPr>
        <p:spPr>
          <a:xfrm>
            <a:off x="5879976" y="3961646"/>
            <a:ext cx="504056" cy="0"/>
          </a:xfrm>
          <a:prstGeom prst="straightConnector1">
            <a:avLst/>
          </a:prstGeom>
          <a:ln w="76200">
            <a:solidFill>
              <a:schemeClr val="bg1">
                <a:lumMod val="50000"/>
              </a:schemeClr>
            </a:solidFill>
            <a:headEnd type="stealth"/>
            <a:tailEnd type="stealth"/>
          </a:ln>
        </p:spPr>
        <p:style>
          <a:lnRef idx="1">
            <a:schemeClr val="accent1"/>
          </a:lnRef>
          <a:fillRef idx="0">
            <a:schemeClr val="accent1"/>
          </a:fillRef>
          <a:effectRef idx="0">
            <a:schemeClr val="accent1"/>
          </a:effectRef>
          <a:fontRef idx="minor">
            <a:schemeClr val="tx1"/>
          </a:fontRef>
        </p:style>
      </p:cxnSp>
      <p:cxnSp>
        <p:nvCxnSpPr>
          <p:cNvPr id="29" name="Straight Arrow Connector 28">
            <a:extLst>
              <a:ext uri="{FF2B5EF4-FFF2-40B4-BE49-F238E27FC236}">
                <a16:creationId xmlns:a16="http://schemas.microsoft.com/office/drawing/2014/main" id="{09029525-8325-6948-9242-A1B9C5984EC9}"/>
              </a:ext>
            </a:extLst>
          </p:cNvPr>
          <p:cNvCxnSpPr>
            <a:cxnSpLocks/>
            <a:stCxn id="14" idx="3"/>
            <a:endCxn id="15" idx="1"/>
          </p:cNvCxnSpPr>
          <p:nvPr/>
        </p:nvCxnSpPr>
        <p:spPr>
          <a:xfrm>
            <a:off x="8256240" y="3961646"/>
            <a:ext cx="504056" cy="0"/>
          </a:xfrm>
          <a:prstGeom prst="straightConnector1">
            <a:avLst/>
          </a:prstGeom>
          <a:ln w="76200">
            <a:solidFill>
              <a:schemeClr val="bg1">
                <a:lumMod val="50000"/>
              </a:schemeClr>
            </a:solidFill>
            <a:headEnd type="stealth"/>
            <a:tailEnd type="stealth"/>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9691355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427AFC-0AF6-F943-AC72-8FC760DDABF6}"/>
              </a:ext>
            </a:extLst>
          </p:cNvPr>
          <p:cNvSpPr>
            <a:spLocks noGrp="1"/>
          </p:cNvSpPr>
          <p:nvPr>
            <p:ph type="title"/>
          </p:nvPr>
        </p:nvSpPr>
        <p:spPr>
          <a:xfrm>
            <a:off x="1991544" y="0"/>
            <a:ext cx="8229600" cy="1143000"/>
          </a:xfrm>
        </p:spPr>
        <p:txBody>
          <a:bodyPr/>
          <a:lstStyle/>
          <a:p>
            <a:r>
              <a:rPr lang="en-US" dirty="0">
                <a:solidFill>
                  <a:schemeClr val="accent1"/>
                </a:solidFill>
              </a:rPr>
              <a:t>Service-oriented Architecture</a:t>
            </a:r>
          </a:p>
        </p:txBody>
      </p:sp>
      <p:sp>
        <p:nvSpPr>
          <p:cNvPr id="4" name="Slide Number Placeholder 3">
            <a:extLst>
              <a:ext uri="{FF2B5EF4-FFF2-40B4-BE49-F238E27FC236}">
                <a16:creationId xmlns:a16="http://schemas.microsoft.com/office/drawing/2014/main" id="{49B1607B-8F93-D845-A10F-36DAE5C64ACE}"/>
              </a:ext>
            </a:extLst>
          </p:cNvPr>
          <p:cNvSpPr>
            <a:spLocks noGrp="1"/>
          </p:cNvSpPr>
          <p:nvPr>
            <p:ph type="sldNum" sz="quarter" idx="12"/>
          </p:nvPr>
        </p:nvSpPr>
        <p:spPr/>
        <p:txBody>
          <a:bodyPr/>
          <a:lstStyle/>
          <a:p>
            <a:pPr>
              <a:defRPr/>
            </a:pPr>
            <a:fld id="{E78C9E75-97FD-45D9-8ED3-955348887BB1}" type="slidenum">
              <a:rPr lang="zh-TW" altLang="en-US" smtClean="0"/>
              <a:pPr>
                <a:defRPr/>
              </a:pPr>
              <a:t>23</a:t>
            </a:fld>
            <a:endParaRPr lang="zh-TW" altLang="en-US"/>
          </a:p>
        </p:txBody>
      </p:sp>
      <p:sp>
        <p:nvSpPr>
          <p:cNvPr id="6" name="Footer Placeholder 4">
            <a:extLst>
              <a:ext uri="{FF2B5EF4-FFF2-40B4-BE49-F238E27FC236}">
                <a16:creationId xmlns:a16="http://schemas.microsoft.com/office/drawing/2014/main" id="{E3D1346C-E8F4-0D48-ACCE-AC3FFBE32627}"/>
              </a:ext>
            </a:extLst>
          </p:cNvPr>
          <p:cNvSpPr>
            <a:spLocks noGrp="1"/>
          </p:cNvSpPr>
          <p:nvPr>
            <p:ph type="ftr" sz="quarter" idx="11"/>
          </p:nvPr>
        </p:nvSpPr>
        <p:spPr bwMode="auto">
          <a:xfrm>
            <a:off x="2135832" y="6597650"/>
            <a:ext cx="7848600" cy="260350"/>
          </a:xfrm>
          <a:ln>
            <a:miter lim="800000"/>
            <a:headEnd/>
            <a:tailEnd/>
          </a:ln>
        </p:spPr>
        <p:txBody>
          <a:bodyPr/>
          <a:lstStyle/>
          <a:p>
            <a:pPr>
              <a:defRPr/>
            </a:pPr>
            <a:r>
              <a:rPr lang="en-US" altLang="zh-TW" sz="1000" dirty="0"/>
              <a:t>Source: Ian Sommerville (2019), Engineering Software Products:  An Introduction to Modern Software Engineering, Pearson.</a:t>
            </a:r>
            <a:endParaRPr lang="es-ES" altLang="zh-TW" sz="1000" dirty="0"/>
          </a:p>
        </p:txBody>
      </p:sp>
      <p:sp>
        <p:nvSpPr>
          <p:cNvPr id="7" name="Rounded Rectangle 6">
            <a:extLst>
              <a:ext uri="{FF2B5EF4-FFF2-40B4-BE49-F238E27FC236}">
                <a16:creationId xmlns:a16="http://schemas.microsoft.com/office/drawing/2014/main" id="{2C806B80-989C-124F-8BF7-FA9A50585A6D}"/>
              </a:ext>
            </a:extLst>
          </p:cNvPr>
          <p:cNvSpPr>
            <a:spLocks noChangeArrowheads="1"/>
          </p:cNvSpPr>
          <p:nvPr/>
        </p:nvSpPr>
        <p:spPr bwMode="auto">
          <a:xfrm>
            <a:off x="1991544" y="1484785"/>
            <a:ext cx="1440160" cy="674385"/>
          </a:xfrm>
          <a:prstGeom prst="roundRect">
            <a:avLst>
              <a:gd name="adj" fmla="val 50000"/>
            </a:avLst>
          </a:prstGeom>
          <a:solidFill>
            <a:schemeClr val="accent6">
              <a:lumMod val="40000"/>
              <a:lumOff val="60000"/>
              <a:alpha val="50196"/>
            </a:schemeClr>
          </a:solidFill>
          <a:ln w="28575">
            <a:solidFill>
              <a:schemeClr val="accent6">
                <a:lumMod val="50000"/>
              </a:schemeClr>
            </a:solidFill>
            <a:round/>
            <a:headEnd/>
            <a:tailEnd/>
          </a:ln>
          <a:effectLst/>
        </p:spPr>
        <p:txBody>
          <a:bodyPr lIns="0" tIns="0" rIns="0" bIns="0" anchor="ctr"/>
          <a:lstStyle/>
          <a:p>
            <a:pPr algn="ctr">
              <a:defRPr/>
            </a:pPr>
            <a:r>
              <a:rPr lang="en-US" sz="2400" b="1" dirty="0">
                <a:solidFill>
                  <a:srgbClr val="C00000"/>
                </a:solidFill>
                <a:latin typeface="Calibri" panose="020F0502020204030204" pitchFamily="34" charset="0"/>
                <a:cs typeface="Calibri" panose="020F0502020204030204" pitchFamily="34" charset="0"/>
              </a:rPr>
              <a:t>Client 1</a:t>
            </a:r>
          </a:p>
        </p:txBody>
      </p:sp>
      <p:sp>
        <p:nvSpPr>
          <p:cNvPr id="8" name="Rounded Rectangle 7">
            <a:extLst>
              <a:ext uri="{FF2B5EF4-FFF2-40B4-BE49-F238E27FC236}">
                <a16:creationId xmlns:a16="http://schemas.microsoft.com/office/drawing/2014/main" id="{FE49F451-352B-5A4F-AF69-35A93955C967}"/>
              </a:ext>
            </a:extLst>
          </p:cNvPr>
          <p:cNvSpPr>
            <a:spLocks noChangeArrowheads="1"/>
          </p:cNvSpPr>
          <p:nvPr/>
        </p:nvSpPr>
        <p:spPr bwMode="auto">
          <a:xfrm>
            <a:off x="1991544" y="2846169"/>
            <a:ext cx="1440160" cy="674385"/>
          </a:xfrm>
          <a:prstGeom prst="roundRect">
            <a:avLst>
              <a:gd name="adj" fmla="val 50000"/>
            </a:avLst>
          </a:prstGeom>
          <a:solidFill>
            <a:schemeClr val="accent6">
              <a:lumMod val="40000"/>
              <a:lumOff val="60000"/>
              <a:alpha val="50196"/>
            </a:schemeClr>
          </a:solidFill>
          <a:ln w="28575">
            <a:solidFill>
              <a:schemeClr val="accent6">
                <a:lumMod val="50000"/>
              </a:schemeClr>
            </a:solidFill>
            <a:round/>
            <a:headEnd/>
            <a:tailEnd/>
          </a:ln>
          <a:effectLst/>
        </p:spPr>
        <p:txBody>
          <a:bodyPr lIns="0" tIns="0" rIns="0" bIns="0" anchor="ctr"/>
          <a:lstStyle/>
          <a:p>
            <a:pPr algn="ctr">
              <a:defRPr/>
            </a:pPr>
            <a:r>
              <a:rPr lang="en-US" sz="2400" b="1" dirty="0">
                <a:solidFill>
                  <a:srgbClr val="C00000"/>
                </a:solidFill>
                <a:latin typeface="Calibri" panose="020F0502020204030204" pitchFamily="34" charset="0"/>
                <a:cs typeface="Calibri" panose="020F0502020204030204" pitchFamily="34" charset="0"/>
              </a:rPr>
              <a:t>Client 2</a:t>
            </a:r>
          </a:p>
        </p:txBody>
      </p:sp>
      <p:sp>
        <p:nvSpPr>
          <p:cNvPr id="9" name="Rounded Rectangle 8">
            <a:extLst>
              <a:ext uri="{FF2B5EF4-FFF2-40B4-BE49-F238E27FC236}">
                <a16:creationId xmlns:a16="http://schemas.microsoft.com/office/drawing/2014/main" id="{06EC7FF9-4122-4B48-9C01-08D73A16274D}"/>
              </a:ext>
            </a:extLst>
          </p:cNvPr>
          <p:cNvSpPr>
            <a:spLocks noChangeArrowheads="1"/>
          </p:cNvSpPr>
          <p:nvPr/>
        </p:nvSpPr>
        <p:spPr bwMode="auto">
          <a:xfrm>
            <a:off x="1991544" y="4125627"/>
            <a:ext cx="1440160" cy="674385"/>
          </a:xfrm>
          <a:prstGeom prst="roundRect">
            <a:avLst>
              <a:gd name="adj" fmla="val 50000"/>
            </a:avLst>
          </a:prstGeom>
          <a:solidFill>
            <a:schemeClr val="accent6">
              <a:lumMod val="40000"/>
              <a:lumOff val="60000"/>
              <a:alpha val="50196"/>
            </a:schemeClr>
          </a:solidFill>
          <a:ln w="28575">
            <a:solidFill>
              <a:schemeClr val="accent6">
                <a:lumMod val="50000"/>
              </a:schemeClr>
            </a:solidFill>
            <a:round/>
            <a:headEnd/>
            <a:tailEnd/>
          </a:ln>
          <a:effectLst/>
        </p:spPr>
        <p:txBody>
          <a:bodyPr lIns="0" tIns="0" rIns="0" bIns="0" anchor="ctr"/>
          <a:lstStyle/>
          <a:p>
            <a:pPr algn="ctr">
              <a:defRPr/>
            </a:pPr>
            <a:r>
              <a:rPr lang="en-US" sz="2400" b="1" dirty="0">
                <a:solidFill>
                  <a:srgbClr val="C00000"/>
                </a:solidFill>
                <a:latin typeface="Calibri" panose="020F0502020204030204" pitchFamily="34" charset="0"/>
                <a:cs typeface="Calibri" panose="020F0502020204030204" pitchFamily="34" charset="0"/>
              </a:rPr>
              <a:t>Client 3</a:t>
            </a:r>
          </a:p>
        </p:txBody>
      </p:sp>
      <p:sp>
        <p:nvSpPr>
          <p:cNvPr id="10" name="Rounded Rectangle 9">
            <a:extLst>
              <a:ext uri="{FF2B5EF4-FFF2-40B4-BE49-F238E27FC236}">
                <a16:creationId xmlns:a16="http://schemas.microsoft.com/office/drawing/2014/main" id="{DC01CA66-4215-0D43-BDE4-BE3D13F01556}"/>
              </a:ext>
            </a:extLst>
          </p:cNvPr>
          <p:cNvSpPr>
            <a:spLocks noChangeArrowheads="1"/>
          </p:cNvSpPr>
          <p:nvPr/>
        </p:nvSpPr>
        <p:spPr bwMode="auto">
          <a:xfrm>
            <a:off x="1991544" y="5418912"/>
            <a:ext cx="1440160" cy="674385"/>
          </a:xfrm>
          <a:prstGeom prst="roundRect">
            <a:avLst>
              <a:gd name="adj" fmla="val 50000"/>
            </a:avLst>
          </a:prstGeom>
          <a:solidFill>
            <a:schemeClr val="accent6">
              <a:lumMod val="40000"/>
              <a:lumOff val="60000"/>
              <a:alpha val="50196"/>
            </a:schemeClr>
          </a:solidFill>
          <a:ln w="28575">
            <a:solidFill>
              <a:schemeClr val="accent6">
                <a:lumMod val="50000"/>
              </a:schemeClr>
            </a:solidFill>
            <a:round/>
            <a:headEnd/>
            <a:tailEnd/>
          </a:ln>
          <a:effectLst/>
        </p:spPr>
        <p:txBody>
          <a:bodyPr lIns="0" tIns="0" rIns="0" bIns="0" anchor="ctr"/>
          <a:lstStyle/>
          <a:p>
            <a:pPr algn="ctr">
              <a:defRPr/>
            </a:pPr>
            <a:r>
              <a:rPr lang="en-US" sz="2400" b="1" dirty="0">
                <a:solidFill>
                  <a:srgbClr val="C00000"/>
                </a:solidFill>
                <a:latin typeface="Calibri" panose="020F0502020204030204" pitchFamily="34" charset="0"/>
                <a:cs typeface="Calibri" panose="020F0502020204030204" pitchFamily="34" charset="0"/>
              </a:rPr>
              <a:t>Client …</a:t>
            </a:r>
          </a:p>
        </p:txBody>
      </p:sp>
      <p:sp>
        <p:nvSpPr>
          <p:cNvPr id="12" name="Rounded Rectangle 11">
            <a:extLst>
              <a:ext uri="{FF2B5EF4-FFF2-40B4-BE49-F238E27FC236}">
                <a16:creationId xmlns:a16="http://schemas.microsoft.com/office/drawing/2014/main" id="{DE456382-3B0A-D94D-B95C-93CDEB97B857}"/>
              </a:ext>
            </a:extLst>
          </p:cNvPr>
          <p:cNvSpPr>
            <a:spLocks noChangeArrowheads="1"/>
          </p:cNvSpPr>
          <p:nvPr/>
        </p:nvSpPr>
        <p:spPr bwMode="auto">
          <a:xfrm>
            <a:off x="4295800" y="3465753"/>
            <a:ext cx="1584176" cy="991786"/>
          </a:xfrm>
          <a:prstGeom prst="roundRect">
            <a:avLst>
              <a:gd name="adj" fmla="val 3899"/>
            </a:avLst>
          </a:prstGeom>
          <a:solidFill>
            <a:srgbClr val="76D6FF">
              <a:alpha val="50196"/>
            </a:srgbClr>
          </a:solidFill>
          <a:ln w="28575">
            <a:solidFill>
              <a:schemeClr val="accent1">
                <a:lumMod val="75000"/>
              </a:schemeClr>
            </a:solidFill>
            <a:round/>
            <a:headEnd/>
            <a:tailEnd/>
          </a:ln>
          <a:effectLst/>
        </p:spPr>
        <p:txBody>
          <a:bodyPr wrap="none" lIns="0" tIns="0" rIns="0" bIns="0" anchor="ctr"/>
          <a:lstStyle/>
          <a:p>
            <a:pPr algn="ctr">
              <a:defRPr/>
            </a:pPr>
            <a:r>
              <a:rPr lang="en-US" sz="2800" b="1" dirty="0">
                <a:latin typeface="Calibri" panose="020F0502020204030204" pitchFamily="34" charset="0"/>
                <a:cs typeface="Calibri" panose="020F0502020204030204" pitchFamily="34" charset="0"/>
              </a:rPr>
              <a:t>Web </a:t>
            </a:r>
            <a:br>
              <a:rPr lang="en-US" sz="2800" b="1" dirty="0">
                <a:latin typeface="Calibri" panose="020F0502020204030204" pitchFamily="34" charset="0"/>
                <a:cs typeface="Calibri" panose="020F0502020204030204" pitchFamily="34" charset="0"/>
              </a:rPr>
            </a:br>
            <a:r>
              <a:rPr lang="en-US" sz="2800" b="1" dirty="0">
                <a:latin typeface="Calibri" panose="020F0502020204030204" pitchFamily="34" charset="0"/>
                <a:cs typeface="Calibri" panose="020F0502020204030204" pitchFamily="34" charset="0"/>
              </a:rPr>
              <a:t>Server</a:t>
            </a:r>
          </a:p>
        </p:txBody>
      </p:sp>
      <p:sp>
        <p:nvSpPr>
          <p:cNvPr id="13" name="Rounded Rectangle 12">
            <a:extLst>
              <a:ext uri="{FF2B5EF4-FFF2-40B4-BE49-F238E27FC236}">
                <a16:creationId xmlns:a16="http://schemas.microsoft.com/office/drawing/2014/main" id="{3D8111DF-8367-2C43-BEC0-A9A65E95DE10}"/>
              </a:ext>
            </a:extLst>
          </p:cNvPr>
          <p:cNvSpPr>
            <a:spLocks noChangeArrowheads="1"/>
          </p:cNvSpPr>
          <p:nvPr/>
        </p:nvSpPr>
        <p:spPr bwMode="auto">
          <a:xfrm>
            <a:off x="6715873" y="3465753"/>
            <a:ext cx="1540367" cy="991786"/>
          </a:xfrm>
          <a:prstGeom prst="roundRect">
            <a:avLst>
              <a:gd name="adj" fmla="val 3899"/>
            </a:avLst>
          </a:prstGeom>
          <a:solidFill>
            <a:srgbClr val="76D6FF">
              <a:alpha val="50196"/>
            </a:srgbClr>
          </a:solidFill>
          <a:ln w="28575">
            <a:solidFill>
              <a:schemeClr val="accent1">
                <a:lumMod val="75000"/>
              </a:schemeClr>
            </a:solidFill>
            <a:round/>
            <a:headEnd/>
            <a:tailEnd/>
          </a:ln>
          <a:effectLst/>
        </p:spPr>
        <p:txBody>
          <a:bodyPr wrap="none" lIns="0" tIns="0" rIns="0" bIns="0" anchor="ctr"/>
          <a:lstStyle/>
          <a:p>
            <a:pPr algn="ctr">
              <a:defRPr/>
            </a:pPr>
            <a:r>
              <a:rPr lang="en-US" sz="2800" b="1" dirty="0">
                <a:latin typeface="Calibri" panose="020F0502020204030204" pitchFamily="34" charset="0"/>
                <a:cs typeface="Calibri" panose="020F0502020204030204" pitchFamily="34" charset="0"/>
              </a:rPr>
              <a:t>Service </a:t>
            </a:r>
            <a:br>
              <a:rPr lang="en-US" sz="2800" b="1" dirty="0">
                <a:latin typeface="Calibri" panose="020F0502020204030204" pitchFamily="34" charset="0"/>
                <a:cs typeface="Calibri" panose="020F0502020204030204" pitchFamily="34" charset="0"/>
              </a:rPr>
            </a:br>
            <a:r>
              <a:rPr lang="en-US" sz="2800" b="1" dirty="0">
                <a:latin typeface="Calibri" panose="020F0502020204030204" pitchFamily="34" charset="0"/>
                <a:cs typeface="Calibri" panose="020F0502020204030204" pitchFamily="34" charset="0"/>
              </a:rPr>
              <a:t>gateway</a:t>
            </a:r>
          </a:p>
        </p:txBody>
      </p:sp>
      <p:cxnSp>
        <p:nvCxnSpPr>
          <p:cNvPr id="15" name="Straight Arrow Connector 14">
            <a:extLst>
              <a:ext uri="{FF2B5EF4-FFF2-40B4-BE49-F238E27FC236}">
                <a16:creationId xmlns:a16="http://schemas.microsoft.com/office/drawing/2014/main" id="{2723C180-48E3-7044-A4A0-330B3F94DAD1}"/>
              </a:ext>
            </a:extLst>
          </p:cNvPr>
          <p:cNvCxnSpPr>
            <a:cxnSpLocks/>
            <a:stCxn id="8" idx="3"/>
          </p:cNvCxnSpPr>
          <p:nvPr/>
        </p:nvCxnSpPr>
        <p:spPr>
          <a:xfrm>
            <a:off x="3431704" y="3183362"/>
            <a:ext cx="864096" cy="605679"/>
          </a:xfrm>
          <a:prstGeom prst="straightConnector1">
            <a:avLst/>
          </a:prstGeom>
          <a:ln w="38100">
            <a:solidFill>
              <a:schemeClr val="accent1">
                <a:lumMod val="75000"/>
              </a:schemeClr>
            </a:solidFill>
            <a:headEnd type="stealth"/>
            <a:tailEnd type="stealth"/>
          </a:ln>
        </p:spPr>
        <p:style>
          <a:lnRef idx="1">
            <a:schemeClr val="accent1"/>
          </a:lnRef>
          <a:fillRef idx="0">
            <a:schemeClr val="accent1"/>
          </a:fillRef>
          <a:effectRef idx="0">
            <a:schemeClr val="accent1"/>
          </a:effectRef>
          <a:fontRef idx="minor">
            <a:schemeClr val="tx1"/>
          </a:fontRef>
        </p:style>
      </p:cxnSp>
      <p:cxnSp>
        <p:nvCxnSpPr>
          <p:cNvPr id="16" name="Straight Arrow Connector 15">
            <a:extLst>
              <a:ext uri="{FF2B5EF4-FFF2-40B4-BE49-F238E27FC236}">
                <a16:creationId xmlns:a16="http://schemas.microsoft.com/office/drawing/2014/main" id="{47228757-BE0A-4146-83DE-CC478EE8E8AE}"/>
              </a:ext>
            </a:extLst>
          </p:cNvPr>
          <p:cNvCxnSpPr>
            <a:cxnSpLocks/>
            <a:endCxn id="12" idx="1"/>
          </p:cNvCxnSpPr>
          <p:nvPr/>
        </p:nvCxnSpPr>
        <p:spPr>
          <a:xfrm flipV="1">
            <a:off x="3431704" y="3961646"/>
            <a:ext cx="864096" cy="514360"/>
          </a:xfrm>
          <a:prstGeom prst="straightConnector1">
            <a:avLst/>
          </a:prstGeom>
          <a:ln w="38100">
            <a:solidFill>
              <a:schemeClr val="accent1">
                <a:lumMod val="75000"/>
              </a:schemeClr>
            </a:solidFill>
            <a:headEnd type="stealth"/>
            <a:tailEnd type="stealth"/>
          </a:ln>
        </p:spPr>
        <p:style>
          <a:lnRef idx="1">
            <a:schemeClr val="accent1"/>
          </a:lnRef>
          <a:fillRef idx="0">
            <a:schemeClr val="accent1"/>
          </a:fillRef>
          <a:effectRef idx="0">
            <a:schemeClr val="accent1"/>
          </a:effectRef>
          <a:fontRef idx="minor">
            <a:schemeClr val="tx1"/>
          </a:fontRef>
        </p:style>
      </p:cxnSp>
      <p:cxnSp>
        <p:nvCxnSpPr>
          <p:cNvPr id="17" name="Straight Arrow Connector 16">
            <a:extLst>
              <a:ext uri="{FF2B5EF4-FFF2-40B4-BE49-F238E27FC236}">
                <a16:creationId xmlns:a16="http://schemas.microsoft.com/office/drawing/2014/main" id="{FCF61CE4-44F9-8842-9528-4FF279E1AC80}"/>
              </a:ext>
            </a:extLst>
          </p:cNvPr>
          <p:cNvCxnSpPr>
            <a:cxnSpLocks/>
            <a:stCxn id="10" idx="3"/>
          </p:cNvCxnSpPr>
          <p:nvPr/>
        </p:nvCxnSpPr>
        <p:spPr>
          <a:xfrm flipV="1">
            <a:off x="3431705" y="4258620"/>
            <a:ext cx="835897" cy="1497484"/>
          </a:xfrm>
          <a:prstGeom prst="straightConnector1">
            <a:avLst/>
          </a:prstGeom>
          <a:ln w="38100">
            <a:solidFill>
              <a:schemeClr val="accent1">
                <a:lumMod val="75000"/>
              </a:schemeClr>
            </a:solidFill>
            <a:headEnd type="stealth"/>
            <a:tailEnd type="stealth"/>
          </a:ln>
        </p:spPr>
        <p:style>
          <a:lnRef idx="1">
            <a:schemeClr val="accent1"/>
          </a:lnRef>
          <a:fillRef idx="0">
            <a:schemeClr val="accent1"/>
          </a:fillRef>
          <a:effectRef idx="0">
            <a:schemeClr val="accent1"/>
          </a:effectRef>
          <a:fontRef idx="minor">
            <a:schemeClr val="tx1"/>
          </a:fontRef>
        </p:style>
      </p:cxnSp>
      <p:cxnSp>
        <p:nvCxnSpPr>
          <p:cNvPr id="18" name="Straight Arrow Connector 17">
            <a:extLst>
              <a:ext uri="{FF2B5EF4-FFF2-40B4-BE49-F238E27FC236}">
                <a16:creationId xmlns:a16="http://schemas.microsoft.com/office/drawing/2014/main" id="{CB75842D-145C-7445-A925-85810C10F85F}"/>
              </a:ext>
            </a:extLst>
          </p:cNvPr>
          <p:cNvCxnSpPr>
            <a:cxnSpLocks/>
            <a:stCxn id="12" idx="3"/>
            <a:endCxn id="13" idx="1"/>
          </p:cNvCxnSpPr>
          <p:nvPr/>
        </p:nvCxnSpPr>
        <p:spPr>
          <a:xfrm>
            <a:off x="5879976" y="3961646"/>
            <a:ext cx="835896" cy="0"/>
          </a:xfrm>
          <a:prstGeom prst="straightConnector1">
            <a:avLst/>
          </a:prstGeom>
          <a:ln w="76200">
            <a:solidFill>
              <a:schemeClr val="bg1">
                <a:lumMod val="50000"/>
              </a:schemeClr>
            </a:solidFill>
            <a:headEnd type="stealth"/>
            <a:tailEnd type="stealth"/>
          </a:ln>
        </p:spPr>
        <p:style>
          <a:lnRef idx="1">
            <a:schemeClr val="accent1"/>
          </a:lnRef>
          <a:fillRef idx="0">
            <a:schemeClr val="accent1"/>
          </a:fillRef>
          <a:effectRef idx="0">
            <a:schemeClr val="accent1"/>
          </a:effectRef>
          <a:fontRef idx="minor">
            <a:schemeClr val="tx1"/>
          </a:fontRef>
        </p:style>
      </p:cxnSp>
      <p:sp>
        <p:nvSpPr>
          <p:cNvPr id="23" name="Rounded Rectangle 22">
            <a:extLst>
              <a:ext uri="{FF2B5EF4-FFF2-40B4-BE49-F238E27FC236}">
                <a16:creationId xmlns:a16="http://schemas.microsoft.com/office/drawing/2014/main" id="{DB0699A9-9B24-AE4B-A40B-9E751B0A33A9}"/>
              </a:ext>
            </a:extLst>
          </p:cNvPr>
          <p:cNvSpPr>
            <a:spLocks noChangeArrowheads="1"/>
          </p:cNvSpPr>
          <p:nvPr/>
        </p:nvSpPr>
        <p:spPr bwMode="auto">
          <a:xfrm>
            <a:off x="9464203" y="1607621"/>
            <a:ext cx="576065" cy="553217"/>
          </a:xfrm>
          <a:prstGeom prst="roundRect">
            <a:avLst>
              <a:gd name="adj" fmla="val 13021"/>
            </a:avLst>
          </a:prstGeom>
          <a:solidFill>
            <a:schemeClr val="accent5">
              <a:lumMod val="20000"/>
              <a:lumOff val="80000"/>
              <a:alpha val="50196"/>
            </a:schemeClr>
          </a:solidFill>
          <a:ln w="28575">
            <a:solidFill>
              <a:schemeClr val="accent1">
                <a:lumMod val="75000"/>
              </a:schemeClr>
            </a:solidFill>
            <a:round/>
            <a:headEnd/>
            <a:tailEnd/>
          </a:ln>
          <a:effectLst/>
        </p:spPr>
        <p:txBody>
          <a:bodyPr lIns="0" tIns="0" rIns="0" bIns="0" anchor="ctr"/>
          <a:lstStyle/>
          <a:p>
            <a:pPr algn="ctr">
              <a:defRPr/>
            </a:pPr>
            <a:r>
              <a:rPr lang="en-US" sz="2400" b="1" dirty="0">
                <a:solidFill>
                  <a:schemeClr val="tx2"/>
                </a:solidFill>
                <a:latin typeface="Calibri" panose="020F0502020204030204" pitchFamily="34" charset="0"/>
                <a:cs typeface="Calibri" panose="020F0502020204030204" pitchFamily="34" charset="0"/>
              </a:rPr>
              <a:t>S1</a:t>
            </a:r>
          </a:p>
        </p:txBody>
      </p:sp>
      <p:sp>
        <p:nvSpPr>
          <p:cNvPr id="24" name="Rounded Rectangle 23">
            <a:extLst>
              <a:ext uri="{FF2B5EF4-FFF2-40B4-BE49-F238E27FC236}">
                <a16:creationId xmlns:a16="http://schemas.microsoft.com/office/drawing/2014/main" id="{9671BD47-9A12-DB44-B97E-88771D71B12A}"/>
              </a:ext>
            </a:extLst>
          </p:cNvPr>
          <p:cNvSpPr>
            <a:spLocks noChangeArrowheads="1"/>
          </p:cNvSpPr>
          <p:nvPr/>
        </p:nvSpPr>
        <p:spPr bwMode="auto">
          <a:xfrm>
            <a:off x="9464203" y="2350908"/>
            <a:ext cx="576065" cy="553217"/>
          </a:xfrm>
          <a:prstGeom prst="roundRect">
            <a:avLst>
              <a:gd name="adj" fmla="val 13021"/>
            </a:avLst>
          </a:prstGeom>
          <a:solidFill>
            <a:schemeClr val="accent5">
              <a:lumMod val="20000"/>
              <a:lumOff val="80000"/>
              <a:alpha val="50196"/>
            </a:schemeClr>
          </a:solidFill>
          <a:ln w="28575">
            <a:solidFill>
              <a:schemeClr val="accent1">
                <a:lumMod val="75000"/>
              </a:schemeClr>
            </a:solidFill>
            <a:round/>
            <a:headEnd/>
            <a:tailEnd/>
          </a:ln>
          <a:effectLst/>
        </p:spPr>
        <p:txBody>
          <a:bodyPr lIns="0" tIns="0" rIns="0" bIns="0" anchor="ctr"/>
          <a:lstStyle/>
          <a:p>
            <a:pPr algn="ctr">
              <a:defRPr/>
            </a:pPr>
            <a:r>
              <a:rPr lang="en-US" sz="2400" b="1" dirty="0">
                <a:solidFill>
                  <a:schemeClr val="tx2"/>
                </a:solidFill>
                <a:latin typeface="Calibri" panose="020F0502020204030204" pitchFamily="34" charset="0"/>
                <a:cs typeface="Calibri" panose="020F0502020204030204" pitchFamily="34" charset="0"/>
              </a:rPr>
              <a:t>S2</a:t>
            </a:r>
          </a:p>
        </p:txBody>
      </p:sp>
      <p:sp>
        <p:nvSpPr>
          <p:cNvPr id="25" name="Rounded Rectangle 24">
            <a:extLst>
              <a:ext uri="{FF2B5EF4-FFF2-40B4-BE49-F238E27FC236}">
                <a16:creationId xmlns:a16="http://schemas.microsoft.com/office/drawing/2014/main" id="{4FA7EB08-66B1-5142-9EB8-29BBEECD9AEF}"/>
              </a:ext>
            </a:extLst>
          </p:cNvPr>
          <p:cNvSpPr>
            <a:spLocks noChangeArrowheads="1"/>
          </p:cNvSpPr>
          <p:nvPr/>
        </p:nvSpPr>
        <p:spPr bwMode="auto">
          <a:xfrm>
            <a:off x="9464203" y="3094195"/>
            <a:ext cx="576065" cy="553217"/>
          </a:xfrm>
          <a:prstGeom prst="roundRect">
            <a:avLst>
              <a:gd name="adj" fmla="val 13021"/>
            </a:avLst>
          </a:prstGeom>
          <a:solidFill>
            <a:schemeClr val="accent5">
              <a:lumMod val="20000"/>
              <a:lumOff val="80000"/>
              <a:alpha val="50196"/>
            </a:schemeClr>
          </a:solidFill>
          <a:ln w="28575">
            <a:solidFill>
              <a:schemeClr val="accent1">
                <a:lumMod val="75000"/>
              </a:schemeClr>
            </a:solidFill>
            <a:round/>
            <a:headEnd/>
            <a:tailEnd/>
          </a:ln>
          <a:effectLst/>
        </p:spPr>
        <p:txBody>
          <a:bodyPr lIns="0" tIns="0" rIns="0" bIns="0" anchor="ctr"/>
          <a:lstStyle/>
          <a:p>
            <a:pPr algn="ctr">
              <a:defRPr/>
            </a:pPr>
            <a:r>
              <a:rPr lang="en-US" sz="2400" b="1" dirty="0">
                <a:solidFill>
                  <a:schemeClr val="tx2"/>
                </a:solidFill>
                <a:latin typeface="Calibri" panose="020F0502020204030204" pitchFamily="34" charset="0"/>
                <a:cs typeface="Calibri" panose="020F0502020204030204" pitchFamily="34" charset="0"/>
              </a:rPr>
              <a:t>S3</a:t>
            </a:r>
          </a:p>
        </p:txBody>
      </p:sp>
      <p:sp>
        <p:nvSpPr>
          <p:cNvPr id="26" name="Rounded Rectangle 25">
            <a:extLst>
              <a:ext uri="{FF2B5EF4-FFF2-40B4-BE49-F238E27FC236}">
                <a16:creationId xmlns:a16="http://schemas.microsoft.com/office/drawing/2014/main" id="{0B2067E9-CE44-D147-994B-A5F9A0BEA34B}"/>
              </a:ext>
            </a:extLst>
          </p:cNvPr>
          <p:cNvSpPr>
            <a:spLocks noChangeArrowheads="1"/>
          </p:cNvSpPr>
          <p:nvPr/>
        </p:nvSpPr>
        <p:spPr bwMode="auto">
          <a:xfrm>
            <a:off x="9464203" y="3837482"/>
            <a:ext cx="576065" cy="553217"/>
          </a:xfrm>
          <a:prstGeom prst="roundRect">
            <a:avLst>
              <a:gd name="adj" fmla="val 13021"/>
            </a:avLst>
          </a:prstGeom>
          <a:solidFill>
            <a:schemeClr val="accent5">
              <a:lumMod val="20000"/>
              <a:lumOff val="80000"/>
              <a:alpha val="50196"/>
            </a:schemeClr>
          </a:solidFill>
          <a:ln w="28575">
            <a:solidFill>
              <a:schemeClr val="accent1">
                <a:lumMod val="75000"/>
              </a:schemeClr>
            </a:solidFill>
            <a:round/>
            <a:headEnd/>
            <a:tailEnd/>
          </a:ln>
          <a:effectLst/>
        </p:spPr>
        <p:txBody>
          <a:bodyPr lIns="0" tIns="0" rIns="0" bIns="0" anchor="ctr"/>
          <a:lstStyle/>
          <a:p>
            <a:pPr algn="ctr">
              <a:defRPr/>
            </a:pPr>
            <a:r>
              <a:rPr lang="en-US" sz="2400" b="1" dirty="0">
                <a:solidFill>
                  <a:schemeClr val="tx2"/>
                </a:solidFill>
                <a:latin typeface="Calibri" panose="020F0502020204030204" pitchFamily="34" charset="0"/>
                <a:cs typeface="Calibri" panose="020F0502020204030204" pitchFamily="34" charset="0"/>
              </a:rPr>
              <a:t>S4</a:t>
            </a:r>
          </a:p>
        </p:txBody>
      </p:sp>
      <p:sp>
        <p:nvSpPr>
          <p:cNvPr id="27" name="Rounded Rectangle 26">
            <a:extLst>
              <a:ext uri="{FF2B5EF4-FFF2-40B4-BE49-F238E27FC236}">
                <a16:creationId xmlns:a16="http://schemas.microsoft.com/office/drawing/2014/main" id="{CA3792B4-0DC1-1043-A627-A9E6C0DA4B00}"/>
              </a:ext>
            </a:extLst>
          </p:cNvPr>
          <p:cNvSpPr>
            <a:spLocks noChangeArrowheads="1"/>
          </p:cNvSpPr>
          <p:nvPr/>
        </p:nvSpPr>
        <p:spPr bwMode="auto">
          <a:xfrm>
            <a:off x="9464203" y="4580769"/>
            <a:ext cx="576065" cy="553217"/>
          </a:xfrm>
          <a:prstGeom prst="roundRect">
            <a:avLst>
              <a:gd name="adj" fmla="val 13021"/>
            </a:avLst>
          </a:prstGeom>
          <a:solidFill>
            <a:schemeClr val="accent5">
              <a:lumMod val="20000"/>
              <a:lumOff val="80000"/>
              <a:alpha val="50196"/>
            </a:schemeClr>
          </a:solidFill>
          <a:ln w="28575">
            <a:solidFill>
              <a:schemeClr val="accent1">
                <a:lumMod val="75000"/>
              </a:schemeClr>
            </a:solidFill>
            <a:round/>
            <a:headEnd/>
            <a:tailEnd/>
          </a:ln>
          <a:effectLst/>
        </p:spPr>
        <p:txBody>
          <a:bodyPr lIns="0" tIns="0" rIns="0" bIns="0" anchor="ctr"/>
          <a:lstStyle/>
          <a:p>
            <a:pPr algn="ctr">
              <a:defRPr/>
            </a:pPr>
            <a:r>
              <a:rPr lang="en-US" sz="2400" b="1" dirty="0">
                <a:solidFill>
                  <a:schemeClr val="tx2"/>
                </a:solidFill>
                <a:latin typeface="Calibri" panose="020F0502020204030204" pitchFamily="34" charset="0"/>
                <a:cs typeface="Calibri" panose="020F0502020204030204" pitchFamily="34" charset="0"/>
              </a:rPr>
              <a:t>S5</a:t>
            </a:r>
          </a:p>
        </p:txBody>
      </p:sp>
      <p:sp>
        <p:nvSpPr>
          <p:cNvPr id="28" name="Rounded Rectangle 27">
            <a:extLst>
              <a:ext uri="{FF2B5EF4-FFF2-40B4-BE49-F238E27FC236}">
                <a16:creationId xmlns:a16="http://schemas.microsoft.com/office/drawing/2014/main" id="{C1350348-B151-7043-A7E1-804ABE5BDB40}"/>
              </a:ext>
            </a:extLst>
          </p:cNvPr>
          <p:cNvSpPr>
            <a:spLocks noChangeArrowheads="1"/>
          </p:cNvSpPr>
          <p:nvPr/>
        </p:nvSpPr>
        <p:spPr bwMode="auto">
          <a:xfrm>
            <a:off x="9464203" y="5324056"/>
            <a:ext cx="576065" cy="553217"/>
          </a:xfrm>
          <a:prstGeom prst="roundRect">
            <a:avLst>
              <a:gd name="adj" fmla="val 13021"/>
            </a:avLst>
          </a:prstGeom>
          <a:solidFill>
            <a:schemeClr val="accent5">
              <a:lumMod val="20000"/>
              <a:lumOff val="80000"/>
              <a:alpha val="50196"/>
            </a:schemeClr>
          </a:solidFill>
          <a:ln w="28575">
            <a:solidFill>
              <a:schemeClr val="accent1">
                <a:lumMod val="75000"/>
              </a:schemeClr>
            </a:solidFill>
            <a:round/>
            <a:headEnd/>
            <a:tailEnd/>
          </a:ln>
          <a:effectLst/>
        </p:spPr>
        <p:txBody>
          <a:bodyPr lIns="0" tIns="0" rIns="0" bIns="0" anchor="ctr"/>
          <a:lstStyle/>
          <a:p>
            <a:pPr algn="ctr">
              <a:defRPr/>
            </a:pPr>
            <a:r>
              <a:rPr lang="en-US" sz="2400" b="1" dirty="0">
                <a:solidFill>
                  <a:schemeClr val="tx2"/>
                </a:solidFill>
                <a:latin typeface="Calibri" panose="020F0502020204030204" pitchFamily="34" charset="0"/>
                <a:cs typeface="Calibri" panose="020F0502020204030204" pitchFamily="34" charset="0"/>
              </a:rPr>
              <a:t>S6</a:t>
            </a:r>
          </a:p>
        </p:txBody>
      </p:sp>
      <p:sp>
        <p:nvSpPr>
          <p:cNvPr id="31" name="TextBox 30">
            <a:extLst>
              <a:ext uri="{FF2B5EF4-FFF2-40B4-BE49-F238E27FC236}">
                <a16:creationId xmlns:a16="http://schemas.microsoft.com/office/drawing/2014/main" id="{8CBABF6A-DFD5-0B4F-A0BF-CF0C4FB052C6}"/>
              </a:ext>
            </a:extLst>
          </p:cNvPr>
          <p:cNvSpPr txBox="1"/>
          <p:nvPr/>
        </p:nvSpPr>
        <p:spPr>
          <a:xfrm>
            <a:off x="9048329" y="5991672"/>
            <a:ext cx="1226105" cy="461665"/>
          </a:xfrm>
          <a:prstGeom prst="rect">
            <a:avLst/>
          </a:prstGeom>
          <a:noFill/>
        </p:spPr>
        <p:txBody>
          <a:bodyPr wrap="none" rtlCol="0">
            <a:spAutoFit/>
          </a:bodyPr>
          <a:lstStyle/>
          <a:p>
            <a:pPr algn="ctr"/>
            <a:r>
              <a:rPr lang="en-US" sz="2400" b="1" dirty="0">
                <a:solidFill>
                  <a:schemeClr val="accent1"/>
                </a:solidFill>
                <a:latin typeface="Calibri" panose="020F0502020204030204" pitchFamily="34" charset="0"/>
                <a:cs typeface="Calibri" panose="020F0502020204030204" pitchFamily="34" charset="0"/>
              </a:rPr>
              <a:t>Services</a:t>
            </a:r>
          </a:p>
        </p:txBody>
      </p:sp>
      <p:cxnSp>
        <p:nvCxnSpPr>
          <p:cNvPr id="32" name="Straight Arrow Connector 31">
            <a:extLst>
              <a:ext uri="{FF2B5EF4-FFF2-40B4-BE49-F238E27FC236}">
                <a16:creationId xmlns:a16="http://schemas.microsoft.com/office/drawing/2014/main" id="{5EE868D7-C9E3-8648-B9C9-2084366B4FA4}"/>
              </a:ext>
            </a:extLst>
          </p:cNvPr>
          <p:cNvCxnSpPr>
            <a:cxnSpLocks/>
            <a:endCxn id="23" idx="1"/>
          </p:cNvCxnSpPr>
          <p:nvPr/>
        </p:nvCxnSpPr>
        <p:spPr>
          <a:xfrm flipV="1">
            <a:off x="8252914" y="1884229"/>
            <a:ext cx="1211289" cy="1634236"/>
          </a:xfrm>
          <a:prstGeom prst="straightConnector1">
            <a:avLst/>
          </a:prstGeom>
          <a:ln w="38100">
            <a:solidFill>
              <a:schemeClr val="accent1">
                <a:lumMod val="75000"/>
              </a:schemeClr>
            </a:solidFill>
            <a:headEnd type="stealth"/>
            <a:tailEnd type="stealth"/>
          </a:ln>
        </p:spPr>
        <p:style>
          <a:lnRef idx="1">
            <a:schemeClr val="accent1"/>
          </a:lnRef>
          <a:fillRef idx="0">
            <a:schemeClr val="accent1"/>
          </a:fillRef>
          <a:effectRef idx="0">
            <a:schemeClr val="accent1"/>
          </a:effectRef>
          <a:fontRef idx="minor">
            <a:schemeClr val="tx1"/>
          </a:fontRef>
        </p:style>
      </p:cxnSp>
      <p:cxnSp>
        <p:nvCxnSpPr>
          <p:cNvPr id="38" name="Straight Arrow Connector 37">
            <a:extLst>
              <a:ext uri="{FF2B5EF4-FFF2-40B4-BE49-F238E27FC236}">
                <a16:creationId xmlns:a16="http://schemas.microsoft.com/office/drawing/2014/main" id="{AE9D74E1-4C70-1846-B53D-DED355E51557}"/>
              </a:ext>
            </a:extLst>
          </p:cNvPr>
          <p:cNvCxnSpPr>
            <a:cxnSpLocks/>
            <a:endCxn id="24" idx="1"/>
          </p:cNvCxnSpPr>
          <p:nvPr/>
        </p:nvCxnSpPr>
        <p:spPr>
          <a:xfrm flipV="1">
            <a:off x="8254576" y="2627517"/>
            <a:ext cx="1209626" cy="1072563"/>
          </a:xfrm>
          <a:prstGeom prst="straightConnector1">
            <a:avLst/>
          </a:prstGeom>
          <a:ln w="38100">
            <a:solidFill>
              <a:schemeClr val="accent1">
                <a:lumMod val="75000"/>
              </a:schemeClr>
            </a:solidFill>
            <a:headEnd type="stealth"/>
            <a:tailEnd type="stealth"/>
          </a:ln>
        </p:spPr>
        <p:style>
          <a:lnRef idx="1">
            <a:schemeClr val="accent1"/>
          </a:lnRef>
          <a:fillRef idx="0">
            <a:schemeClr val="accent1"/>
          </a:fillRef>
          <a:effectRef idx="0">
            <a:schemeClr val="accent1"/>
          </a:effectRef>
          <a:fontRef idx="minor">
            <a:schemeClr val="tx1"/>
          </a:fontRef>
        </p:style>
      </p:cxnSp>
      <p:cxnSp>
        <p:nvCxnSpPr>
          <p:cNvPr id="39" name="Straight Arrow Connector 38">
            <a:extLst>
              <a:ext uri="{FF2B5EF4-FFF2-40B4-BE49-F238E27FC236}">
                <a16:creationId xmlns:a16="http://schemas.microsoft.com/office/drawing/2014/main" id="{A85E1E7B-1312-F349-8932-77E7834D8AE0}"/>
              </a:ext>
            </a:extLst>
          </p:cNvPr>
          <p:cNvCxnSpPr>
            <a:cxnSpLocks/>
            <a:stCxn id="13" idx="3"/>
            <a:endCxn id="25" idx="1"/>
          </p:cNvCxnSpPr>
          <p:nvPr/>
        </p:nvCxnSpPr>
        <p:spPr>
          <a:xfrm flipV="1">
            <a:off x="8256240" y="3370804"/>
            <a:ext cx="1207963" cy="590843"/>
          </a:xfrm>
          <a:prstGeom prst="straightConnector1">
            <a:avLst/>
          </a:prstGeom>
          <a:ln w="38100">
            <a:solidFill>
              <a:schemeClr val="accent1">
                <a:lumMod val="75000"/>
              </a:schemeClr>
            </a:solidFill>
            <a:headEnd type="stealth"/>
            <a:tailEnd type="stealth"/>
          </a:ln>
        </p:spPr>
        <p:style>
          <a:lnRef idx="1">
            <a:schemeClr val="accent1"/>
          </a:lnRef>
          <a:fillRef idx="0">
            <a:schemeClr val="accent1"/>
          </a:fillRef>
          <a:effectRef idx="0">
            <a:schemeClr val="accent1"/>
          </a:effectRef>
          <a:fontRef idx="minor">
            <a:schemeClr val="tx1"/>
          </a:fontRef>
        </p:style>
      </p:cxnSp>
      <p:cxnSp>
        <p:nvCxnSpPr>
          <p:cNvPr id="40" name="Straight Arrow Connector 39">
            <a:extLst>
              <a:ext uri="{FF2B5EF4-FFF2-40B4-BE49-F238E27FC236}">
                <a16:creationId xmlns:a16="http://schemas.microsoft.com/office/drawing/2014/main" id="{1AF918B7-304D-724B-BA0D-B94B97241942}"/>
              </a:ext>
            </a:extLst>
          </p:cNvPr>
          <p:cNvCxnSpPr>
            <a:cxnSpLocks/>
            <a:endCxn id="26" idx="1"/>
          </p:cNvCxnSpPr>
          <p:nvPr/>
        </p:nvCxnSpPr>
        <p:spPr>
          <a:xfrm>
            <a:off x="8229468" y="4114090"/>
            <a:ext cx="1234735" cy="0"/>
          </a:xfrm>
          <a:prstGeom prst="straightConnector1">
            <a:avLst/>
          </a:prstGeom>
          <a:ln w="38100">
            <a:solidFill>
              <a:schemeClr val="accent1">
                <a:lumMod val="75000"/>
              </a:schemeClr>
            </a:solidFill>
            <a:headEnd type="stealth"/>
            <a:tailEnd type="stealth"/>
          </a:ln>
        </p:spPr>
        <p:style>
          <a:lnRef idx="1">
            <a:schemeClr val="accent1"/>
          </a:lnRef>
          <a:fillRef idx="0">
            <a:schemeClr val="accent1"/>
          </a:fillRef>
          <a:effectRef idx="0">
            <a:schemeClr val="accent1"/>
          </a:effectRef>
          <a:fontRef idx="minor">
            <a:schemeClr val="tx1"/>
          </a:fontRef>
        </p:style>
      </p:cxnSp>
      <p:cxnSp>
        <p:nvCxnSpPr>
          <p:cNvPr id="41" name="Straight Arrow Connector 40">
            <a:extLst>
              <a:ext uri="{FF2B5EF4-FFF2-40B4-BE49-F238E27FC236}">
                <a16:creationId xmlns:a16="http://schemas.microsoft.com/office/drawing/2014/main" id="{AA4DCB04-2680-8D4D-A4AD-A9E76D099C79}"/>
              </a:ext>
            </a:extLst>
          </p:cNvPr>
          <p:cNvCxnSpPr>
            <a:cxnSpLocks/>
            <a:endCxn id="27" idx="1"/>
          </p:cNvCxnSpPr>
          <p:nvPr/>
        </p:nvCxnSpPr>
        <p:spPr>
          <a:xfrm>
            <a:off x="8252914" y="4290995"/>
            <a:ext cx="1211289" cy="566382"/>
          </a:xfrm>
          <a:prstGeom prst="straightConnector1">
            <a:avLst/>
          </a:prstGeom>
          <a:ln w="38100">
            <a:solidFill>
              <a:schemeClr val="accent1">
                <a:lumMod val="75000"/>
              </a:schemeClr>
            </a:solidFill>
            <a:headEnd type="stealth"/>
            <a:tailEnd type="stealth"/>
          </a:ln>
        </p:spPr>
        <p:style>
          <a:lnRef idx="1">
            <a:schemeClr val="accent1"/>
          </a:lnRef>
          <a:fillRef idx="0">
            <a:schemeClr val="accent1"/>
          </a:fillRef>
          <a:effectRef idx="0">
            <a:schemeClr val="accent1"/>
          </a:effectRef>
          <a:fontRef idx="minor">
            <a:schemeClr val="tx1"/>
          </a:fontRef>
        </p:style>
      </p:cxnSp>
      <p:cxnSp>
        <p:nvCxnSpPr>
          <p:cNvPr id="42" name="Straight Arrow Connector 41">
            <a:extLst>
              <a:ext uri="{FF2B5EF4-FFF2-40B4-BE49-F238E27FC236}">
                <a16:creationId xmlns:a16="http://schemas.microsoft.com/office/drawing/2014/main" id="{650562E5-144B-0F42-9CEB-831BB82851CE}"/>
              </a:ext>
            </a:extLst>
          </p:cNvPr>
          <p:cNvCxnSpPr>
            <a:cxnSpLocks/>
            <a:endCxn id="28" idx="1"/>
          </p:cNvCxnSpPr>
          <p:nvPr/>
        </p:nvCxnSpPr>
        <p:spPr>
          <a:xfrm>
            <a:off x="8229468" y="4413816"/>
            <a:ext cx="1234735" cy="1186849"/>
          </a:xfrm>
          <a:prstGeom prst="straightConnector1">
            <a:avLst/>
          </a:prstGeom>
          <a:ln w="38100">
            <a:solidFill>
              <a:schemeClr val="accent1">
                <a:lumMod val="75000"/>
              </a:schemeClr>
            </a:solidFill>
            <a:headEnd type="stealth"/>
            <a:tailEnd type="stealth"/>
          </a:ln>
        </p:spPr>
        <p:style>
          <a:lnRef idx="1">
            <a:schemeClr val="accent1"/>
          </a:lnRef>
          <a:fillRef idx="0">
            <a:schemeClr val="accent1"/>
          </a:fillRef>
          <a:effectRef idx="0">
            <a:schemeClr val="accent1"/>
          </a:effectRef>
          <a:fontRef idx="minor">
            <a:schemeClr val="tx1"/>
          </a:fontRef>
        </p:style>
      </p:cxnSp>
      <p:cxnSp>
        <p:nvCxnSpPr>
          <p:cNvPr id="29" name="Straight Arrow Connector 28">
            <a:extLst>
              <a:ext uri="{FF2B5EF4-FFF2-40B4-BE49-F238E27FC236}">
                <a16:creationId xmlns:a16="http://schemas.microsoft.com/office/drawing/2014/main" id="{347A0A10-96A1-5646-ABC9-0ECA5298A21A}"/>
              </a:ext>
            </a:extLst>
          </p:cNvPr>
          <p:cNvCxnSpPr>
            <a:cxnSpLocks/>
          </p:cNvCxnSpPr>
          <p:nvPr/>
        </p:nvCxnSpPr>
        <p:spPr>
          <a:xfrm>
            <a:off x="3431705" y="1821977"/>
            <a:ext cx="835897" cy="1698576"/>
          </a:xfrm>
          <a:prstGeom prst="straightConnector1">
            <a:avLst/>
          </a:prstGeom>
          <a:ln w="38100">
            <a:solidFill>
              <a:schemeClr val="accent1">
                <a:lumMod val="75000"/>
              </a:schemeClr>
            </a:solidFill>
            <a:headEnd type="stealth"/>
            <a:tailEnd type="stealth"/>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8381857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79189E-BDBA-6440-BD04-2BF3C2039AE9}"/>
              </a:ext>
            </a:extLst>
          </p:cNvPr>
          <p:cNvSpPr>
            <a:spLocks noGrp="1"/>
          </p:cNvSpPr>
          <p:nvPr>
            <p:ph type="title"/>
          </p:nvPr>
        </p:nvSpPr>
        <p:spPr>
          <a:xfrm>
            <a:off x="1991544" y="0"/>
            <a:ext cx="3960440" cy="1147270"/>
          </a:xfrm>
        </p:spPr>
        <p:txBody>
          <a:bodyPr/>
          <a:lstStyle/>
          <a:p>
            <a:r>
              <a:rPr lang="en-US" dirty="0">
                <a:solidFill>
                  <a:schemeClr val="accent1"/>
                </a:solidFill>
              </a:rPr>
              <a:t>VM</a:t>
            </a:r>
            <a:endParaRPr lang="en-US" sz="3600" dirty="0">
              <a:solidFill>
                <a:schemeClr val="accent1"/>
              </a:solidFill>
            </a:endParaRPr>
          </a:p>
        </p:txBody>
      </p:sp>
      <p:sp>
        <p:nvSpPr>
          <p:cNvPr id="4" name="Slide Number Placeholder 3">
            <a:extLst>
              <a:ext uri="{FF2B5EF4-FFF2-40B4-BE49-F238E27FC236}">
                <a16:creationId xmlns:a16="http://schemas.microsoft.com/office/drawing/2014/main" id="{1BD0C5A5-7C27-294A-A870-205F8B8DA75B}"/>
              </a:ext>
            </a:extLst>
          </p:cNvPr>
          <p:cNvSpPr>
            <a:spLocks noGrp="1"/>
          </p:cNvSpPr>
          <p:nvPr>
            <p:ph type="sldNum" sz="quarter" idx="12"/>
          </p:nvPr>
        </p:nvSpPr>
        <p:spPr/>
        <p:txBody>
          <a:bodyPr/>
          <a:lstStyle/>
          <a:p>
            <a:pPr>
              <a:defRPr/>
            </a:pPr>
            <a:fld id="{E78C9E75-97FD-45D9-8ED3-955348887BB1}" type="slidenum">
              <a:rPr lang="zh-TW" altLang="en-US" smtClean="0"/>
              <a:pPr>
                <a:defRPr/>
              </a:pPr>
              <a:t>24</a:t>
            </a:fld>
            <a:endParaRPr lang="zh-TW" altLang="en-US"/>
          </a:p>
        </p:txBody>
      </p:sp>
      <p:sp>
        <p:nvSpPr>
          <p:cNvPr id="6" name="Footer Placeholder 4">
            <a:extLst>
              <a:ext uri="{FF2B5EF4-FFF2-40B4-BE49-F238E27FC236}">
                <a16:creationId xmlns:a16="http://schemas.microsoft.com/office/drawing/2014/main" id="{385BDC13-5700-6C4C-939F-6B954C33F35B}"/>
              </a:ext>
            </a:extLst>
          </p:cNvPr>
          <p:cNvSpPr>
            <a:spLocks noGrp="1"/>
          </p:cNvSpPr>
          <p:nvPr>
            <p:ph type="ftr" sz="quarter" idx="11"/>
          </p:nvPr>
        </p:nvSpPr>
        <p:spPr bwMode="auto">
          <a:xfrm>
            <a:off x="2135832" y="6597650"/>
            <a:ext cx="7848600" cy="260350"/>
          </a:xfrm>
          <a:ln>
            <a:miter lim="800000"/>
            <a:headEnd/>
            <a:tailEnd/>
          </a:ln>
        </p:spPr>
        <p:txBody>
          <a:bodyPr/>
          <a:lstStyle/>
          <a:p>
            <a:pPr>
              <a:defRPr/>
            </a:pPr>
            <a:r>
              <a:rPr lang="en-US" altLang="zh-TW" sz="1000" dirty="0"/>
              <a:t>Source: Ian Sommerville (2019), Engineering Software Products:  An Introduction to Modern Software Engineering, Pearson.</a:t>
            </a:r>
            <a:endParaRPr lang="es-ES" altLang="zh-TW" sz="1000" dirty="0"/>
          </a:p>
        </p:txBody>
      </p:sp>
      <p:sp>
        <p:nvSpPr>
          <p:cNvPr id="8" name="Rounded Rectangle 7">
            <a:extLst>
              <a:ext uri="{FF2B5EF4-FFF2-40B4-BE49-F238E27FC236}">
                <a16:creationId xmlns:a16="http://schemas.microsoft.com/office/drawing/2014/main" id="{3FC2BDAE-515A-A64A-B0D4-423D4A1F7B18}"/>
              </a:ext>
            </a:extLst>
          </p:cNvPr>
          <p:cNvSpPr>
            <a:spLocks noChangeArrowheads="1"/>
          </p:cNvSpPr>
          <p:nvPr/>
        </p:nvSpPr>
        <p:spPr bwMode="auto">
          <a:xfrm>
            <a:off x="6671351" y="3229302"/>
            <a:ext cx="1368152" cy="919778"/>
          </a:xfrm>
          <a:prstGeom prst="roundRect">
            <a:avLst>
              <a:gd name="adj" fmla="val 3899"/>
            </a:avLst>
          </a:prstGeom>
          <a:solidFill>
            <a:srgbClr val="76D6FF">
              <a:alpha val="50196"/>
            </a:srgbClr>
          </a:solidFill>
          <a:ln w="28575">
            <a:solidFill>
              <a:schemeClr val="accent1">
                <a:lumMod val="75000"/>
              </a:schemeClr>
            </a:solidFill>
            <a:round/>
            <a:headEnd/>
            <a:tailEnd/>
          </a:ln>
          <a:effectLst/>
        </p:spPr>
        <p:txBody>
          <a:bodyPr wrap="none" lIns="0" tIns="0" rIns="0" bIns="0" anchor="ctr"/>
          <a:lstStyle/>
          <a:p>
            <a:pPr algn="ctr">
              <a:defRPr/>
            </a:pPr>
            <a:r>
              <a:rPr lang="en-US" sz="2400" b="1" dirty="0">
                <a:latin typeface="Calibri" panose="020F0502020204030204" pitchFamily="34" charset="0"/>
                <a:cs typeface="Calibri" panose="020F0502020204030204" pitchFamily="34" charset="0"/>
              </a:rPr>
              <a:t>Server </a:t>
            </a:r>
            <a:br>
              <a:rPr lang="en-US" sz="2400" b="1" dirty="0">
                <a:latin typeface="Calibri" panose="020F0502020204030204" pitchFamily="34" charset="0"/>
                <a:cs typeface="Calibri" panose="020F0502020204030204" pitchFamily="34" charset="0"/>
              </a:rPr>
            </a:br>
            <a:r>
              <a:rPr lang="en-US" sz="2400" b="1" dirty="0">
                <a:latin typeface="Calibri" panose="020F0502020204030204" pitchFamily="34" charset="0"/>
                <a:cs typeface="Calibri" panose="020F0502020204030204" pitchFamily="34" charset="0"/>
              </a:rPr>
              <a:t>software</a:t>
            </a:r>
          </a:p>
        </p:txBody>
      </p:sp>
      <p:sp>
        <p:nvSpPr>
          <p:cNvPr id="9" name="Rounded Rectangle 8">
            <a:extLst>
              <a:ext uri="{FF2B5EF4-FFF2-40B4-BE49-F238E27FC236}">
                <a16:creationId xmlns:a16="http://schemas.microsoft.com/office/drawing/2014/main" id="{15D893B6-9AB5-A34D-BE63-563049097DB9}"/>
              </a:ext>
            </a:extLst>
          </p:cNvPr>
          <p:cNvSpPr>
            <a:spLocks noChangeArrowheads="1"/>
          </p:cNvSpPr>
          <p:nvPr/>
        </p:nvSpPr>
        <p:spPr bwMode="auto">
          <a:xfrm>
            <a:off x="6671351" y="2060848"/>
            <a:ext cx="1368152" cy="919778"/>
          </a:xfrm>
          <a:prstGeom prst="roundRect">
            <a:avLst>
              <a:gd name="adj" fmla="val 3899"/>
            </a:avLst>
          </a:prstGeom>
          <a:solidFill>
            <a:schemeClr val="accent2">
              <a:lumMod val="20000"/>
              <a:lumOff val="80000"/>
              <a:alpha val="50196"/>
            </a:schemeClr>
          </a:solidFill>
          <a:ln w="28575">
            <a:solidFill>
              <a:schemeClr val="accent1">
                <a:lumMod val="75000"/>
              </a:schemeClr>
            </a:solidFill>
            <a:round/>
            <a:headEnd/>
            <a:tailEnd/>
          </a:ln>
          <a:effectLst/>
        </p:spPr>
        <p:txBody>
          <a:bodyPr wrap="none" lIns="0" tIns="0" rIns="0" bIns="0" anchor="ctr"/>
          <a:lstStyle/>
          <a:p>
            <a:pPr algn="ctr">
              <a:defRPr/>
            </a:pPr>
            <a:r>
              <a:rPr lang="en-US" sz="2100" b="1" dirty="0">
                <a:latin typeface="Calibri" panose="020F0502020204030204" pitchFamily="34" charset="0"/>
                <a:cs typeface="Calibri" panose="020F0502020204030204" pitchFamily="34" charset="0"/>
              </a:rPr>
              <a:t>Application</a:t>
            </a:r>
            <a:br>
              <a:rPr lang="en-US" sz="2400" b="1" dirty="0">
                <a:latin typeface="Calibri" panose="020F0502020204030204" pitchFamily="34" charset="0"/>
                <a:cs typeface="Calibri" panose="020F0502020204030204" pitchFamily="34" charset="0"/>
              </a:rPr>
            </a:br>
            <a:r>
              <a:rPr lang="en-US" sz="2400" b="1" dirty="0">
                <a:latin typeface="Calibri" panose="020F0502020204030204" pitchFamily="34" charset="0"/>
                <a:cs typeface="Calibri" panose="020F0502020204030204" pitchFamily="34" charset="0"/>
              </a:rPr>
              <a:t>software</a:t>
            </a:r>
          </a:p>
        </p:txBody>
      </p:sp>
      <p:sp>
        <p:nvSpPr>
          <p:cNvPr id="10" name="Rounded Rectangle 9">
            <a:extLst>
              <a:ext uri="{FF2B5EF4-FFF2-40B4-BE49-F238E27FC236}">
                <a16:creationId xmlns:a16="http://schemas.microsoft.com/office/drawing/2014/main" id="{B650D574-1317-7D47-998E-7ABF0B5A2720}"/>
              </a:ext>
            </a:extLst>
          </p:cNvPr>
          <p:cNvSpPr>
            <a:spLocks noChangeArrowheads="1"/>
          </p:cNvSpPr>
          <p:nvPr/>
        </p:nvSpPr>
        <p:spPr bwMode="auto">
          <a:xfrm>
            <a:off x="6455327" y="4437112"/>
            <a:ext cx="3816424" cy="541622"/>
          </a:xfrm>
          <a:prstGeom prst="roundRect">
            <a:avLst>
              <a:gd name="adj" fmla="val 3899"/>
            </a:avLst>
          </a:prstGeom>
          <a:solidFill>
            <a:srgbClr val="FFC000">
              <a:alpha val="50196"/>
            </a:srgbClr>
          </a:solidFill>
          <a:ln w="28575">
            <a:solidFill>
              <a:schemeClr val="accent1">
                <a:lumMod val="75000"/>
              </a:schemeClr>
            </a:solidFill>
            <a:round/>
            <a:headEnd/>
            <a:tailEnd/>
          </a:ln>
          <a:effectLst/>
        </p:spPr>
        <p:txBody>
          <a:bodyPr wrap="none" lIns="0" tIns="0" rIns="0" bIns="0" anchor="ctr"/>
          <a:lstStyle/>
          <a:p>
            <a:pPr algn="ctr">
              <a:defRPr/>
            </a:pPr>
            <a:r>
              <a:rPr lang="en-US" sz="2800" b="1" dirty="0">
                <a:solidFill>
                  <a:schemeClr val="accent2">
                    <a:lumMod val="50000"/>
                  </a:schemeClr>
                </a:solidFill>
                <a:latin typeface="Calibri" panose="020F0502020204030204" pitchFamily="34" charset="0"/>
                <a:cs typeface="Calibri" panose="020F0502020204030204" pitchFamily="34" charset="0"/>
              </a:rPr>
              <a:t>Container manager</a:t>
            </a:r>
          </a:p>
        </p:txBody>
      </p:sp>
      <p:sp>
        <p:nvSpPr>
          <p:cNvPr id="11" name="Rounded Rectangle 10">
            <a:extLst>
              <a:ext uri="{FF2B5EF4-FFF2-40B4-BE49-F238E27FC236}">
                <a16:creationId xmlns:a16="http://schemas.microsoft.com/office/drawing/2014/main" id="{D4FA08E2-5D31-BC4D-B585-01672841F638}"/>
              </a:ext>
            </a:extLst>
          </p:cNvPr>
          <p:cNvSpPr>
            <a:spLocks noChangeArrowheads="1"/>
          </p:cNvSpPr>
          <p:nvPr/>
        </p:nvSpPr>
        <p:spPr bwMode="auto">
          <a:xfrm>
            <a:off x="6454614" y="5193863"/>
            <a:ext cx="3816424" cy="541622"/>
          </a:xfrm>
          <a:prstGeom prst="roundRect">
            <a:avLst>
              <a:gd name="adj" fmla="val 3899"/>
            </a:avLst>
          </a:prstGeom>
          <a:solidFill>
            <a:schemeClr val="accent6">
              <a:lumMod val="40000"/>
              <a:lumOff val="60000"/>
              <a:alpha val="50196"/>
            </a:schemeClr>
          </a:solidFill>
          <a:ln w="28575">
            <a:solidFill>
              <a:schemeClr val="accent1">
                <a:lumMod val="75000"/>
              </a:schemeClr>
            </a:solidFill>
            <a:round/>
            <a:headEnd/>
            <a:tailEnd/>
          </a:ln>
          <a:effectLst/>
        </p:spPr>
        <p:txBody>
          <a:bodyPr wrap="none" lIns="0" tIns="0" rIns="0" bIns="0" anchor="ctr"/>
          <a:lstStyle/>
          <a:p>
            <a:pPr algn="ctr">
              <a:defRPr/>
            </a:pPr>
            <a:r>
              <a:rPr lang="en-US" sz="2800" b="1" dirty="0">
                <a:latin typeface="Calibri" panose="020F0502020204030204" pitchFamily="34" charset="0"/>
                <a:cs typeface="Calibri" panose="020F0502020204030204" pitchFamily="34" charset="0"/>
              </a:rPr>
              <a:t>Host OS</a:t>
            </a:r>
          </a:p>
        </p:txBody>
      </p:sp>
      <p:sp>
        <p:nvSpPr>
          <p:cNvPr id="12" name="Rounded Rectangle 11">
            <a:extLst>
              <a:ext uri="{FF2B5EF4-FFF2-40B4-BE49-F238E27FC236}">
                <a16:creationId xmlns:a16="http://schemas.microsoft.com/office/drawing/2014/main" id="{25636023-7C48-E444-8F90-08EF28DC5120}"/>
              </a:ext>
            </a:extLst>
          </p:cNvPr>
          <p:cNvSpPr>
            <a:spLocks noChangeArrowheads="1"/>
          </p:cNvSpPr>
          <p:nvPr/>
        </p:nvSpPr>
        <p:spPr bwMode="auto">
          <a:xfrm>
            <a:off x="6454614" y="5911714"/>
            <a:ext cx="3816424" cy="541622"/>
          </a:xfrm>
          <a:prstGeom prst="roundRect">
            <a:avLst>
              <a:gd name="adj" fmla="val 3899"/>
            </a:avLst>
          </a:prstGeom>
          <a:solidFill>
            <a:schemeClr val="accent6">
              <a:lumMod val="75000"/>
              <a:alpha val="50196"/>
            </a:schemeClr>
          </a:solidFill>
          <a:ln w="28575">
            <a:solidFill>
              <a:schemeClr val="accent1">
                <a:lumMod val="75000"/>
              </a:schemeClr>
            </a:solidFill>
            <a:round/>
            <a:headEnd/>
            <a:tailEnd/>
          </a:ln>
          <a:effectLst/>
        </p:spPr>
        <p:txBody>
          <a:bodyPr wrap="none" lIns="0" tIns="0" rIns="0" bIns="0" anchor="ctr"/>
          <a:lstStyle/>
          <a:p>
            <a:pPr algn="ctr">
              <a:defRPr/>
            </a:pPr>
            <a:r>
              <a:rPr lang="en-US" sz="2800" b="1" dirty="0">
                <a:latin typeface="Calibri" panose="020F0502020204030204" pitchFamily="34" charset="0"/>
                <a:cs typeface="Calibri" panose="020F0502020204030204" pitchFamily="34" charset="0"/>
              </a:rPr>
              <a:t>Server Hardware</a:t>
            </a:r>
          </a:p>
        </p:txBody>
      </p:sp>
      <p:sp>
        <p:nvSpPr>
          <p:cNvPr id="13" name="Rounded Rectangle 12">
            <a:extLst>
              <a:ext uri="{FF2B5EF4-FFF2-40B4-BE49-F238E27FC236}">
                <a16:creationId xmlns:a16="http://schemas.microsoft.com/office/drawing/2014/main" id="{B55645A0-ACC3-EE4F-BCA7-85F999DEFD9E}"/>
              </a:ext>
            </a:extLst>
          </p:cNvPr>
          <p:cNvSpPr>
            <a:spLocks noChangeArrowheads="1"/>
          </p:cNvSpPr>
          <p:nvPr/>
        </p:nvSpPr>
        <p:spPr bwMode="auto">
          <a:xfrm>
            <a:off x="6454615" y="1897430"/>
            <a:ext cx="1800913" cy="2395368"/>
          </a:xfrm>
          <a:prstGeom prst="roundRect">
            <a:avLst>
              <a:gd name="adj" fmla="val 3436"/>
            </a:avLst>
          </a:prstGeom>
          <a:noFill/>
          <a:ln w="38100">
            <a:solidFill>
              <a:schemeClr val="accent6">
                <a:lumMod val="75000"/>
              </a:schemeClr>
            </a:solidFill>
            <a:prstDash val="sysDash"/>
            <a:round/>
            <a:headEnd/>
            <a:tailEnd/>
          </a:ln>
          <a:effectLst/>
        </p:spPr>
        <p:txBody>
          <a:bodyPr lIns="0" tIns="0" rIns="0" bIns="0" anchor="ctr"/>
          <a:lstStyle/>
          <a:p>
            <a:pPr algn="ctr">
              <a:defRPr/>
            </a:pPr>
            <a:endParaRPr lang="en-US" dirty="0"/>
          </a:p>
        </p:txBody>
      </p:sp>
      <p:sp>
        <p:nvSpPr>
          <p:cNvPr id="16" name="Rounded Rectangle 15">
            <a:extLst>
              <a:ext uri="{FF2B5EF4-FFF2-40B4-BE49-F238E27FC236}">
                <a16:creationId xmlns:a16="http://schemas.microsoft.com/office/drawing/2014/main" id="{33D07F47-2E16-B542-8728-D34E0501DB26}"/>
              </a:ext>
            </a:extLst>
          </p:cNvPr>
          <p:cNvSpPr>
            <a:spLocks noChangeArrowheads="1"/>
          </p:cNvSpPr>
          <p:nvPr/>
        </p:nvSpPr>
        <p:spPr bwMode="auto">
          <a:xfrm>
            <a:off x="8471552" y="1916832"/>
            <a:ext cx="1800913" cy="2395368"/>
          </a:xfrm>
          <a:prstGeom prst="roundRect">
            <a:avLst>
              <a:gd name="adj" fmla="val 3436"/>
            </a:avLst>
          </a:prstGeom>
          <a:noFill/>
          <a:ln w="38100">
            <a:solidFill>
              <a:schemeClr val="accent6">
                <a:lumMod val="75000"/>
              </a:schemeClr>
            </a:solidFill>
            <a:prstDash val="sysDash"/>
            <a:round/>
            <a:headEnd/>
            <a:tailEnd/>
          </a:ln>
          <a:effectLst/>
        </p:spPr>
        <p:txBody>
          <a:bodyPr lIns="0" tIns="0" rIns="0" bIns="0" anchor="ctr"/>
          <a:lstStyle/>
          <a:p>
            <a:pPr algn="ctr">
              <a:defRPr/>
            </a:pPr>
            <a:endParaRPr lang="en-US" dirty="0"/>
          </a:p>
        </p:txBody>
      </p:sp>
      <p:sp>
        <p:nvSpPr>
          <p:cNvPr id="21" name="TextBox 20">
            <a:extLst>
              <a:ext uri="{FF2B5EF4-FFF2-40B4-BE49-F238E27FC236}">
                <a16:creationId xmlns:a16="http://schemas.microsoft.com/office/drawing/2014/main" id="{46E7292A-8F47-504C-A606-08F3ECD12EDD}"/>
              </a:ext>
            </a:extLst>
          </p:cNvPr>
          <p:cNvSpPr txBox="1"/>
          <p:nvPr/>
        </p:nvSpPr>
        <p:spPr>
          <a:xfrm>
            <a:off x="6496112" y="1085836"/>
            <a:ext cx="1661545" cy="830997"/>
          </a:xfrm>
          <a:prstGeom prst="rect">
            <a:avLst/>
          </a:prstGeom>
          <a:noFill/>
        </p:spPr>
        <p:txBody>
          <a:bodyPr wrap="none" rtlCol="0">
            <a:spAutoFit/>
          </a:bodyPr>
          <a:lstStyle/>
          <a:p>
            <a:pPr algn="ctr"/>
            <a:r>
              <a:rPr lang="en-US" sz="2400" b="1" dirty="0">
                <a:solidFill>
                  <a:srgbClr val="C00000"/>
                </a:solidFill>
                <a:latin typeface="Calibri" panose="020F0502020204030204" pitchFamily="34" charset="0"/>
                <a:cs typeface="Calibri" panose="020F0502020204030204" pitchFamily="34" charset="0"/>
              </a:rPr>
              <a:t>User 1</a:t>
            </a:r>
            <a:br>
              <a:rPr lang="en-US" sz="2400" b="1" dirty="0">
                <a:solidFill>
                  <a:srgbClr val="C00000"/>
                </a:solidFill>
                <a:latin typeface="Calibri" panose="020F0502020204030204" pitchFamily="34" charset="0"/>
                <a:cs typeface="Calibri" panose="020F0502020204030204" pitchFamily="34" charset="0"/>
              </a:rPr>
            </a:br>
            <a:r>
              <a:rPr lang="en-US" sz="2400" b="1" dirty="0">
                <a:solidFill>
                  <a:srgbClr val="C00000"/>
                </a:solidFill>
                <a:latin typeface="Calibri" panose="020F0502020204030204" pitchFamily="34" charset="0"/>
                <a:cs typeface="Calibri" panose="020F0502020204030204" pitchFamily="34" charset="0"/>
              </a:rPr>
              <a:t>Container 1</a:t>
            </a:r>
          </a:p>
        </p:txBody>
      </p:sp>
      <p:sp>
        <p:nvSpPr>
          <p:cNvPr id="22" name="TextBox 21">
            <a:extLst>
              <a:ext uri="{FF2B5EF4-FFF2-40B4-BE49-F238E27FC236}">
                <a16:creationId xmlns:a16="http://schemas.microsoft.com/office/drawing/2014/main" id="{0CD4DF06-7BC3-A44D-9F31-712A3FE9040B}"/>
              </a:ext>
            </a:extLst>
          </p:cNvPr>
          <p:cNvSpPr txBox="1"/>
          <p:nvPr/>
        </p:nvSpPr>
        <p:spPr>
          <a:xfrm>
            <a:off x="8502922" y="1085836"/>
            <a:ext cx="1661545" cy="830997"/>
          </a:xfrm>
          <a:prstGeom prst="rect">
            <a:avLst/>
          </a:prstGeom>
          <a:noFill/>
        </p:spPr>
        <p:txBody>
          <a:bodyPr wrap="none" rtlCol="0">
            <a:spAutoFit/>
          </a:bodyPr>
          <a:lstStyle/>
          <a:p>
            <a:pPr algn="ctr"/>
            <a:r>
              <a:rPr lang="en-US" sz="2400" b="1" dirty="0">
                <a:solidFill>
                  <a:srgbClr val="C00000"/>
                </a:solidFill>
                <a:latin typeface="Calibri" panose="020F0502020204030204" pitchFamily="34" charset="0"/>
                <a:cs typeface="Calibri" panose="020F0502020204030204" pitchFamily="34" charset="0"/>
              </a:rPr>
              <a:t>User 2</a:t>
            </a:r>
            <a:br>
              <a:rPr lang="en-US" sz="2400" b="1" dirty="0">
                <a:solidFill>
                  <a:srgbClr val="C00000"/>
                </a:solidFill>
                <a:latin typeface="Calibri" panose="020F0502020204030204" pitchFamily="34" charset="0"/>
                <a:cs typeface="Calibri" panose="020F0502020204030204" pitchFamily="34" charset="0"/>
              </a:rPr>
            </a:br>
            <a:r>
              <a:rPr lang="en-US" sz="2400" b="1" dirty="0">
                <a:solidFill>
                  <a:srgbClr val="C00000"/>
                </a:solidFill>
                <a:latin typeface="Calibri" panose="020F0502020204030204" pitchFamily="34" charset="0"/>
                <a:cs typeface="Calibri" panose="020F0502020204030204" pitchFamily="34" charset="0"/>
              </a:rPr>
              <a:t>Container 2</a:t>
            </a:r>
          </a:p>
        </p:txBody>
      </p:sp>
      <p:sp>
        <p:nvSpPr>
          <p:cNvPr id="23" name="Rounded Rectangle 22">
            <a:extLst>
              <a:ext uri="{FF2B5EF4-FFF2-40B4-BE49-F238E27FC236}">
                <a16:creationId xmlns:a16="http://schemas.microsoft.com/office/drawing/2014/main" id="{ABFE1EAC-A5B2-9544-ACF7-209DE65B3D9E}"/>
              </a:ext>
            </a:extLst>
          </p:cNvPr>
          <p:cNvSpPr>
            <a:spLocks noChangeArrowheads="1"/>
          </p:cNvSpPr>
          <p:nvPr/>
        </p:nvSpPr>
        <p:spPr bwMode="auto">
          <a:xfrm>
            <a:off x="8687575" y="3229302"/>
            <a:ext cx="1368152" cy="919778"/>
          </a:xfrm>
          <a:prstGeom prst="roundRect">
            <a:avLst>
              <a:gd name="adj" fmla="val 3899"/>
            </a:avLst>
          </a:prstGeom>
          <a:solidFill>
            <a:srgbClr val="76D6FF">
              <a:alpha val="50196"/>
            </a:srgbClr>
          </a:solidFill>
          <a:ln w="28575">
            <a:solidFill>
              <a:schemeClr val="accent1">
                <a:lumMod val="75000"/>
              </a:schemeClr>
            </a:solidFill>
            <a:round/>
            <a:headEnd/>
            <a:tailEnd/>
          </a:ln>
          <a:effectLst/>
        </p:spPr>
        <p:txBody>
          <a:bodyPr wrap="none" lIns="0" tIns="0" rIns="0" bIns="0" anchor="ctr"/>
          <a:lstStyle/>
          <a:p>
            <a:pPr algn="ctr">
              <a:defRPr/>
            </a:pPr>
            <a:r>
              <a:rPr lang="en-US" sz="2400" b="1" dirty="0">
                <a:latin typeface="Calibri" panose="020F0502020204030204" pitchFamily="34" charset="0"/>
                <a:cs typeface="Calibri" panose="020F0502020204030204" pitchFamily="34" charset="0"/>
              </a:rPr>
              <a:t>Server </a:t>
            </a:r>
            <a:br>
              <a:rPr lang="en-US" sz="2400" b="1" dirty="0">
                <a:latin typeface="Calibri" panose="020F0502020204030204" pitchFamily="34" charset="0"/>
                <a:cs typeface="Calibri" panose="020F0502020204030204" pitchFamily="34" charset="0"/>
              </a:rPr>
            </a:br>
            <a:r>
              <a:rPr lang="en-US" sz="2400" b="1" dirty="0">
                <a:latin typeface="Calibri" panose="020F0502020204030204" pitchFamily="34" charset="0"/>
                <a:cs typeface="Calibri" panose="020F0502020204030204" pitchFamily="34" charset="0"/>
              </a:rPr>
              <a:t>software</a:t>
            </a:r>
          </a:p>
        </p:txBody>
      </p:sp>
      <p:sp>
        <p:nvSpPr>
          <p:cNvPr id="24" name="Rounded Rectangle 23">
            <a:extLst>
              <a:ext uri="{FF2B5EF4-FFF2-40B4-BE49-F238E27FC236}">
                <a16:creationId xmlns:a16="http://schemas.microsoft.com/office/drawing/2014/main" id="{C074ADE2-A88F-A846-87F8-C0EE293ABB5B}"/>
              </a:ext>
            </a:extLst>
          </p:cNvPr>
          <p:cNvSpPr>
            <a:spLocks noChangeArrowheads="1"/>
          </p:cNvSpPr>
          <p:nvPr/>
        </p:nvSpPr>
        <p:spPr bwMode="auto">
          <a:xfrm>
            <a:off x="8687575" y="2060848"/>
            <a:ext cx="1368152" cy="919778"/>
          </a:xfrm>
          <a:prstGeom prst="roundRect">
            <a:avLst>
              <a:gd name="adj" fmla="val 3899"/>
            </a:avLst>
          </a:prstGeom>
          <a:solidFill>
            <a:schemeClr val="accent2">
              <a:lumMod val="20000"/>
              <a:lumOff val="80000"/>
              <a:alpha val="50196"/>
            </a:schemeClr>
          </a:solidFill>
          <a:ln w="28575">
            <a:solidFill>
              <a:schemeClr val="accent1">
                <a:lumMod val="75000"/>
              </a:schemeClr>
            </a:solidFill>
            <a:round/>
            <a:headEnd/>
            <a:tailEnd/>
          </a:ln>
          <a:effectLst/>
        </p:spPr>
        <p:txBody>
          <a:bodyPr wrap="none" lIns="0" tIns="0" rIns="0" bIns="0" anchor="ctr"/>
          <a:lstStyle/>
          <a:p>
            <a:pPr algn="ctr">
              <a:defRPr/>
            </a:pPr>
            <a:r>
              <a:rPr lang="en-US" sz="2100" b="1" dirty="0">
                <a:latin typeface="Calibri" panose="020F0502020204030204" pitchFamily="34" charset="0"/>
                <a:cs typeface="Calibri" panose="020F0502020204030204" pitchFamily="34" charset="0"/>
              </a:rPr>
              <a:t>Application</a:t>
            </a:r>
            <a:br>
              <a:rPr lang="en-US" sz="2400" b="1" dirty="0">
                <a:latin typeface="Calibri" panose="020F0502020204030204" pitchFamily="34" charset="0"/>
                <a:cs typeface="Calibri" panose="020F0502020204030204" pitchFamily="34" charset="0"/>
              </a:rPr>
            </a:br>
            <a:r>
              <a:rPr lang="en-US" sz="2400" b="1" dirty="0">
                <a:latin typeface="Calibri" panose="020F0502020204030204" pitchFamily="34" charset="0"/>
                <a:cs typeface="Calibri" panose="020F0502020204030204" pitchFamily="34" charset="0"/>
              </a:rPr>
              <a:t>software</a:t>
            </a:r>
          </a:p>
        </p:txBody>
      </p:sp>
      <p:sp>
        <p:nvSpPr>
          <p:cNvPr id="20" name="Rounded Rectangle 19">
            <a:extLst>
              <a:ext uri="{FF2B5EF4-FFF2-40B4-BE49-F238E27FC236}">
                <a16:creationId xmlns:a16="http://schemas.microsoft.com/office/drawing/2014/main" id="{13459B39-8DC2-634D-8E0A-CDD1F02089FB}"/>
              </a:ext>
            </a:extLst>
          </p:cNvPr>
          <p:cNvSpPr>
            <a:spLocks noChangeArrowheads="1"/>
          </p:cNvSpPr>
          <p:nvPr/>
        </p:nvSpPr>
        <p:spPr bwMode="auto">
          <a:xfrm>
            <a:off x="2206855" y="2060848"/>
            <a:ext cx="1368152" cy="919778"/>
          </a:xfrm>
          <a:prstGeom prst="roundRect">
            <a:avLst>
              <a:gd name="adj" fmla="val 3899"/>
            </a:avLst>
          </a:prstGeom>
          <a:solidFill>
            <a:srgbClr val="76D6FF">
              <a:alpha val="50196"/>
            </a:srgbClr>
          </a:solidFill>
          <a:ln w="28575">
            <a:solidFill>
              <a:schemeClr val="accent1">
                <a:lumMod val="75000"/>
              </a:schemeClr>
            </a:solidFill>
            <a:round/>
            <a:headEnd/>
            <a:tailEnd/>
          </a:ln>
          <a:effectLst/>
        </p:spPr>
        <p:txBody>
          <a:bodyPr wrap="none" lIns="0" tIns="0" rIns="0" bIns="0" anchor="ctr"/>
          <a:lstStyle/>
          <a:p>
            <a:pPr algn="ctr">
              <a:defRPr/>
            </a:pPr>
            <a:r>
              <a:rPr lang="en-US" sz="2400" b="1" dirty="0">
                <a:latin typeface="Calibri" panose="020F0502020204030204" pitchFamily="34" charset="0"/>
                <a:cs typeface="Calibri" panose="020F0502020204030204" pitchFamily="34" charset="0"/>
              </a:rPr>
              <a:t>Server </a:t>
            </a:r>
            <a:br>
              <a:rPr lang="en-US" sz="2400" b="1" dirty="0">
                <a:latin typeface="Calibri" panose="020F0502020204030204" pitchFamily="34" charset="0"/>
                <a:cs typeface="Calibri" panose="020F0502020204030204" pitchFamily="34" charset="0"/>
              </a:rPr>
            </a:br>
            <a:r>
              <a:rPr lang="en-US" sz="2400" b="1" dirty="0">
                <a:latin typeface="Calibri" panose="020F0502020204030204" pitchFamily="34" charset="0"/>
                <a:cs typeface="Calibri" panose="020F0502020204030204" pitchFamily="34" charset="0"/>
              </a:rPr>
              <a:t>software</a:t>
            </a:r>
          </a:p>
        </p:txBody>
      </p:sp>
      <p:sp>
        <p:nvSpPr>
          <p:cNvPr id="27" name="Rounded Rectangle 26">
            <a:extLst>
              <a:ext uri="{FF2B5EF4-FFF2-40B4-BE49-F238E27FC236}">
                <a16:creationId xmlns:a16="http://schemas.microsoft.com/office/drawing/2014/main" id="{4967E727-07EB-0644-860C-B4CF4A060894}"/>
              </a:ext>
            </a:extLst>
          </p:cNvPr>
          <p:cNvSpPr>
            <a:spLocks noChangeArrowheads="1"/>
          </p:cNvSpPr>
          <p:nvPr/>
        </p:nvSpPr>
        <p:spPr bwMode="auto">
          <a:xfrm>
            <a:off x="2206855" y="3229302"/>
            <a:ext cx="1368152" cy="919778"/>
          </a:xfrm>
          <a:prstGeom prst="roundRect">
            <a:avLst>
              <a:gd name="adj" fmla="val 3899"/>
            </a:avLst>
          </a:prstGeom>
          <a:solidFill>
            <a:schemeClr val="accent5">
              <a:lumMod val="40000"/>
              <a:lumOff val="60000"/>
              <a:alpha val="50196"/>
            </a:schemeClr>
          </a:solidFill>
          <a:ln w="28575">
            <a:solidFill>
              <a:schemeClr val="accent1">
                <a:lumMod val="75000"/>
              </a:schemeClr>
            </a:solidFill>
            <a:round/>
            <a:headEnd/>
            <a:tailEnd/>
          </a:ln>
          <a:effectLst/>
        </p:spPr>
        <p:txBody>
          <a:bodyPr wrap="none" lIns="0" tIns="0" rIns="0" bIns="0" anchor="ctr"/>
          <a:lstStyle/>
          <a:p>
            <a:pPr algn="ctr">
              <a:defRPr/>
            </a:pPr>
            <a:r>
              <a:rPr lang="en-US" sz="2400" b="1" dirty="0">
                <a:latin typeface="Calibri" panose="020F0502020204030204" pitchFamily="34" charset="0"/>
                <a:cs typeface="Calibri" panose="020F0502020204030204" pitchFamily="34" charset="0"/>
              </a:rPr>
              <a:t>Guest </a:t>
            </a:r>
            <a:br>
              <a:rPr lang="en-US" sz="2400" b="1" dirty="0">
                <a:latin typeface="Calibri" panose="020F0502020204030204" pitchFamily="34" charset="0"/>
                <a:cs typeface="Calibri" panose="020F0502020204030204" pitchFamily="34" charset="0"/>
              </a:rPr>
            </a:br>
            <a:r>
              <a:rPr lang="en-US" sz="2400" b="1" dirty="0">
                <a:latin typeface="Calibri" panose="020F0502020204030204" pitchFamily="34" charset="0"/>
                <a:cs typeface="Calibri" panose="020F0502020204030204" pitchFamily="34" charset="0"/>
              </a:rPr>
              <a:t>OS</a:t>
            </a:r>
          </a:p>
        </p:txBody>
      </p:sp>
      <p:sp>
        <p:nvSpPr>
          <p:cNvPr id="28" name="Rounded Rectangle 27">
            <a:extLst>
              <a:ext uri="{FF2B5EF4-FFF2-40B4-BE49-F238E27FC236}">
                <a16:creationId xmlns:a16="http://schemas.microsoft.com/office/drawing/2014/main" id="{49C2AB61-85B2-014A-B95A-462E83062227}"/>
              </a:ext>
            </a:extLst>
          </p:cNvPr>
          <p:cNvSpPr>
            <a:spLocks noChangeArrowheads="1"/>
          </p:cNvSpPr>
          <p:nvPr/>
        </p:nvSpPr>
        <p:spPr bwMode="auto">
          <a:xfrm>
            <a:off x="1990831" y="4437112"/>
            <a:ext cx="3816424" cy="541622"/>
          </a:xfrm>
          <a:prstGeom prst="roundRect">
            <a:avLst>
              <a:gd name="adj" fmla="val 3899"/>
            </a:avLst>
          </a:prstGeom>
          <a:solidFill>
            <a:schemeClr val="accent4">
              <a:lumMod val="20000"/>
              <a:lumOff val="80000"/>
              <a:alpha val="50196"/>
            </a:schemeClr>
          </a:solidFill>
          <a:ln w="28575">
            <a:solidFill>
              <a:schemeClr val="accent1">
                <a:lumMod val="75000"/>
              </a:schemeClr>
            </a:solidFill>
            <a:round/>
            <a:headEnd/>
            <a:tailEnd/>
          </a:ln>
          <a:effectLst/>
        </p:spPr>
        <p:txBody>
          <a:bodyPr wrap="none" lIns="0" tIns="0" rIns="0" bIns="0" anchor="ctr"/>
          <a:lstStyle/>
          <a:p>
            <a:pPr algn="ctr">
              <a:defRPr/>
            </a:pPr>
            <a:r>
              <a:rPr lang="en-US" sz="2800" b="1" dirty="0">
                <a:solidFill>
                  <a:schemeClr val="accent2">
                    <a:lumMod val="50000"/>
                  </a:schemeClr>
                </a:solidFill>
                <a:latin typeface="Calibri" panose="020F0502020204030204" pitchFamily="34" charset="0"/>
                <a:cs typeface="Calibri" panose="020F0502020204030204" pitchFamily="34" charset="0"/>
              </a:rPr>
              <a:t>Hypervisor</a:t>
            </a:r>
          </a:p>
        </p:txBody>
      </p:sp>
      <p:sp>
        <p:nvSpPr>
          <p:cNvPr id="29" name="Rounded Rectangle 28">
            <a:extLst>
              <a:ext uri="{FF2B5EF4-FFF2-40B4-BE49-F238E27FC236}">
                <a16:creationId xmlns:a16="http://schemas.microsoft.com/office/drawing/2014/main" id="{0E5A521A-7351-D047-AC04-47CDAAB3CA93}"/>
              </a:ext>
            </a:extLst>
          </p:cNvPr>
          <p:cNvSpPr>
            <a:spLocks noChangeArrowheads="1"/>
          </p:cNvSpPr>
          <p:nvPr/>
        </p:nvSpPr>
        <p:spPr bwMode="auto">
          <a:xfrm>
            <a:off x="1990118" y="5193863"/>
            <a:ext cx="3816424" cy="541622"/>
          </a:xfrm>
          <a:prstGeom prst="roundRect">
            <a:avLst>
              <a:gd name="adj" fmla="val 3899"/>
            </a:avLst>
          </a:prstGeom>
          <a:solidFill>
            <a:schemeClr val="accent6">
              <a:lumMod val="40000"/>
              <a:lumOff val="60000"/>
              <a:alpha val="50196"/>
            </a:schemeClr>
          </a:solidFill>
          <a:ln w="28575">
            <a:solidFill>
              <a:schemeClr val="accent1">
                <a:lumMod val="75000"/>
              </a:schemeClr>
            </a:solidFill>
            <a:round/>
            <a:headEnd/>
            <a:tailEnd/>
          </a:ln>
          <a:effectLst/>
        </p:spPr>
        <p:txBody>
          <a:bodyPr wrap="none" lIns="0" tIns="0" rIns="0" bIns="0" anchor="ctr"/>
          <a:lstStyle/>
          <a:p>
            <a:pPr algn="ctr">
              <a:defRPr/>
            </a:pPr>
            <a:r>
              <a:rPr lang="en-US" sz="2800" b="1" dirty="0">
                <a:latin typeface="Calibri" panose="020F0502020204030204" pitchFamily="34" charset="0"/>
                <a:cs typeface="Calibri" panose="020F0502020204030204" pitchFamily="34" charset="0"/>
              </a:rPr>
              <a:t>Host OS</a:t>
            </a:r>
          </a:p>
        </p:txBody>
      </p:sp>
      <p:sp>
        <p:nvSpPr>
          <p:cNvPr id="30" name="Rounded Rectangle 29">
            <a:extLst>
              <a:ext uri="{FF2B5EF4-FFF2-40B4-BE49-F238E27FC236}">
                <a16:creationId xmlns:a16="http://schemas.microsoft.com/office/drawing/2014/main" id="{228B751C-95AB-D544-8E84-B1258B8726E9}"/>
              </a:ext>
            </a:extLst>
          </p:cNvPr>
          <p:cNvSpPr>
            <a:spLocks noChangeArrowheads="1"/>
          </p:cNvSpPr>
          <p:nvPr/>
        </p:nvSpPr>
        <p:spPr bwMode="auto">
          <a:xfrm>
            <a:off x="1990118" y="5911714"/>
            <a:ext cx="3816424" cy="541622"/>
          </a:xfrm>
          <a:prstGeom prst="roundRect">
            <a:avLst>
              <a:gd name="adj" fmla="val 3899"/>
            </a:avLst>
          </a:prstGeom>
          <a:solidFill>
            <a:schemeClr val="accent6">
              <a:lumMod val="75000"/>
              <a:alpha val="50196"/>
            </a:schemeClr>
          </a:solidFill>
          <a:ln w="28575">
            <a:solidFill>
              <a:schemeClr val="accent1">
                <a:lumMod val="75000"/>
              </a:schemeClr>
            </a:solidFill>
            <a:round/>
            <a:headEnd/>
            <a:tailEnd/>
          </a:ln>
          <a:effectLst/>
        </p:spPr>
        <p:txBody>
          <a:bodyPr wrap="none" lIns="0" tIns="0" rIns="0" bIns="0" anchor="ctr"/>
          <a:lstStyle/>
          <a:p>
            <a:pPr algn="ctr">
              <a:defRPr/>
            </a:pPr>
            <a:r>
              <a:rPr lang="en-US" sz="2800" b="1" dirty="0">
                <a:latin typeface="Calibri" panose="020F0502020204030204" pitchFamily="34" charset="0"/>
                <a:cs typeface="Calibri" panose="020F0502020204030204" pitchFamily="34" charset="0"/>
              </a:rPr>
              <a:t>Server Hardware</a:t>
            </a:r>
          </a:p>
        </p:txBody>
      </p:sp>
      <p:sp>
        <p:nvSpPr>
          <p:cNvPr id="31" name="Rounded Rectangle 30">
            <a:extLst>
              <a:ext uri="{FF2B5EF4-FFF2-40B4-BE49-F238E27FC236}">
                <a16:creationId xmlns:a16="http://schemas.microsoft.com/office/drawing/2014/main" id="{66CF5269-4E73-514A-A5EA-1547CDCDB49C}"/>
              </a:ext>
            </a:extLst>
          </p:cNvPr>
          <p:cNvSpPr>
            <a:spLocks noChangeArrowheads="1"/>
          </p:cNvSpPr>
          <p:nvPr/>
        </p:nvSpPr>
        <p:spPr bwMode="auto">
          <a:xfrm>
            <a:off x="1990119" y="1897430"/>
            <a:ext cx="1800913" cy="2395368"/>
          </a:xfrm>
          <a:prstGeom prst="roundRect">
            <a:avLst>
              <a:gd name="adj" fmla="val 3436"/>
            </a:avLst>
          </a:prstGeom>
          <a:noFill/>
          <a:ln w="38100">
            <a:solidFill>
              <a:schemeClr val="accent6">
                <a:lumMod val="75000"/>
              </a:schemeClr>
            </a:solidFill>
            <a:prstDash val="sysDash"/>
            <a:round/>
            <a:headEnd/>
            <a:tailEnd/>
          </a:ln>
          <a:effectLst/>
        </p:spPr>
        <p:txBody>
          <a:bodyPr lIns="0" tIns="0" rIns="0" bIns="0" anchor="ctr"/>
          <a:lstStyle/>
          <a:p>
            <a:pPr algn="ctr">
              <a:defRPr/>
            </a:pPr>
            <a:endParaRPr lang="en-US" dirty="0"/>
          </a:p>
        </p:txBody>
      </p:sp>
      <p:sp>
        <p:nvSpPr>
          <p:cNvPr id="32" name="Rounded Rectangle 31">
            <a:extLst>
              <a:ext uri="{FF2B5EF4-FFF2-40B4-BE49-F238E27FC236}">
                <a16:creationId xmlns:a16="http://schemas.microsoft.com/office/drawing/2014/main" id="{29B4B3DB-A4F9-D849-961A-8B9CF5B831A1}"/>
              </a:ext>
            </a:extLst>
          </p:cNvPr>
          <p:cNvSpPr>
            <a:spLocks noChangeArrowheads="1"/>
          </p:cNvSpPr>
          <p:nvPr/>
        </p:nvSpPr>
        <p:spPr bwMode="auto">
          <a:xfrm>
            <a:off x="4223792" y="2080250"/>
            <a:ext cx="1368152" cy="919778"/>
          </a:xfrm>
          <a:prstGeom prst="roundRect">
            <a:avLst>
              <a:gd name="adj" fmla="val 3899"/>
            </a:avLst>
          </a:prstGeom>
          <a:solidFill>
            <a:srgbClr val="76D6FF">
              <a:alpha val="50196"/>
            </a:srgbClr>
          </a:solidFill>
          <a:ln w="28575">
            <a:solidFill>
              <a:schemeClr val="accent1">
                <a:lumMod val="75000"/>
              </a:schemeClr>
            </a:solidFill>
            <a:round/>
            <a:headEnd/>
            <a:tailEnd/>
          </a:ln>
          <a:effectLst/>
        </p:spPr>
        <p:txBody>
          <a:bodyPr wrap="none" lIns="0" tIns="0" rIns="0" bIns="0" anchor="ctr"/>
          <a:lstStyle/>
          <a:p>
            <a:pPr algn="ctr">
              <a:defRPr/>
            </a:pPr>
            <a:r>
              <a:rPr lang="en-US" sz="2400" b="1" dirty="0">
                <a:latin typeface="Calibri" panose="020F0502020204030204" pitchFamily="34" charset="0"/>
                <a:cs typeface="Calibri" panose="020F0502020204030204" pitchFamily="34" charset="0"/>
              </a:rPr>
              <a:t>Server </a:t>
            </a:r>
            <a:br>
              <a:rPr lang="en-US" sz="2400" b="1" dirty="0">
                <a:latin typeface="Calibri" panose="020F0502020204030204" pitchFamily="34" charset="0"/>
                <a:cs typeface="Calibri" panose="020F0502020204030204" pitchFamily="34" charset="0"/>
              </a:rPr>
            </a:br>
            <a:r>
              <a:rPr lang="en-US" sz="2400" b="1" dirty="0">
                <a:latin typeface="Calibri" panose="020F0502020204030204" pitchFamily="34" charset="0"/>
                <a:cs typeface="Calibri" panose="020F0502020204030204" pitchFamily="34" charset="0"/>
              </a:rPr>
              <a:t>software</a:t>
            </a:r>
          </a:p>
        </p:txBody>
      </p:sp>
      <p:sp>
        <p:nvSpPr>
          <p:cNvPr id="33" name="Rounded Rectangle 32">
            <a:extLst>
              <a:ext uri="{FF2B5EF4-FFF2-40B4-BE49-F238E27FC236}">
                <a16:creationId xmlns:a16="http://schemas.microsoft.com/office/drawing/2014/main" id="{9AB0F91F-A654-AF40-B979-4A7A7CEC1935}"/>
              </a:ext>
            </a:extLst>
          </p:cNvPr>
          <p:cNvSpPr>
            <a:spLocks noChangeArrowheads="1"/>
          </p:cNvSpPr>
          <p:nvPr/>
        </p:nvSpPr>
        <p:spPr bwMode="auto">
          <a:xfrm>
            <a:off x="4223792" y="3248704"/>
            <a:ext cx="1368152" cy="919778"/>
          </a:xfrm>
          <a:prstGeom prst="roundRect">
            <a:avLst>
              <a:gd name="adj" fmla="val 3899"/>
            </a:avLst>
          </a:prstGeom>
          <a:solidFill>
            <a:schemeClr val="accent5">
              <a:lumMod val="40000"/>
              <a:lumOff val="60000"/>
              <a:alpha val="50196"/>
            </a:schemeClr>
          </a:solidFill>
          <a:ln w="28575">
            <a:solidFill>
              <a:schemeClr val="accent1">
                <a:lumMod val="75000"/>
              </a:schemeClr>
            </a:solidFill>
            <a:round/>
            <a:headEnd/>
            <a:tailEnd/>
          </a:ln>
          <a:effectLst/>
        </p:spPr>
        <p:txBody>
          <a:bodyPr wrap="none" lIns="0" tIns="0" rIns="0" bIns="0" anchor="ctr"/>
          <a:lstStyle/>
          <a:p>
            <a:pPr algn="ctr">
              <a:defRPr/>
            </a:pPr>
            <a:r>
              <a:rPr lang="en-US" sz="2400" b="1" dirty="0">
                <a:latin typeface="Calibri" panose="020F0502020204030204" pitchFamily="34" charset="0"/>
                <a:cs typeface="Calibri" panose="020F0502020204030204" pitchFamily="34" charset="0"/>
              </a:rPr>
              <a:t>Guest </a:t>
            </a:r>
            <a:br>
              <a:rPr lang="en-US" sz="2400" b="1" dirty="0">
                <a:latin typeface="Calibri" panose="020F0502020204030204" pitchFamily="34" charset="0"/>
                <a:cs typeface="Calibri" panose="020F0502020204030204" pitchFamily="34" charset="0"/>
              </a:rPr>
            </a:br>
            <a:r>
              <a:rPr lang="en-US" sz="2400" b="1" dirty="0">
                <a:latin typeface="Calibri" panose="020F0502020204030204" pitchFamily="34" charset="0"/>
                <a:cs typeface="Calibri" panose="020F0502020204030204" pitchFamily="34" charset="0"/>
              </a:rPr>
              <a:t>OS</a:t>
            </a:r>
          </a:p>
        </p:txBody>
      </p:sp>
      <p:sp>
        <p:nvSpPr>
          <p:cNvPr id="34" name="Rounded Rectangle 33">
            <a:extLst>
              <a:ext uri="{FF2B5EF4-FFF2-40B4-BE49-F238E27FC236}">
                <a16:creationId xmlns:a16="http://schemas.microsoft.com/office/drawing/2014/main" id="{7651534B-849C-2044-86F7-FDD7A2930301}"/>
              </a:ext>
            </a:extLst>
          </p:cNvPr>
          <p:cNvSpPr>
            <a:spLocks noChangeArrowheads="1"/>
          </p:cNvSpPr>
          <p:nvPr/>
        </p:nvSpPr>
        <p:spPr bwMode="auto">
          <a:xfrm>
            <a:off x="4007056" y="1916832"/>
            <a:ext cx="1800913" cy="2395368"/>
          </a:xfrm>
          <a:prstGeom prst="roundRect">
            <a:avLst>
              <a:gd name="adj" fmla="val 3436"/>
            </a:avLst>
          </a:prstGeom>
          <a:noFill/>
          <a:ln w="38100">
            <a:solidFill>
              <a:schemeClr val="accent6">
                <a:lumMod val="75000"/>
              </a:schemeClr>
            </a:solidFill>
            <a:prstDash val="sysDash"/>
            <a:round/>
            <a:headEnd/>
            <a:tailEnd/>
          </a:ln>
          <a:effectLst/>
        </p:spPr>
        <p:txBody>
          <a:bodyPr lIns="0" tIns="0" rIns="0" bIns="0" anchor="ctr"/>
          <a:lstStyle/>
          <a:p>
            <a:pPr algn="ctr">
              <a:defRPr/>
            </a:pPr>
            <a:endParaRPr lang="en-US" dirty="0"/>
          </a:p>
        </p:txBody>
      </p:sp>
      <p:sp>
        <p:nvSpPr>
          <p:cNvPr id="35" name="TextBox 34">
            <a:extLst>
              <a:ext uri="{FF2B5EF4-FFF2-40B4-BE49-F238E27FC236}">
                <a16:creationId xmlns:a16="http://schemas.microsoft.com/office/drawing/2014/main" id="{90A0AB8D-F128-B74A-9435-751BF8C29D25}"/>
              </a:ext>
            </a:extLst>
          </p:cNvPr>
          <p:cNvSpPr txBox="1"/>
          <p:nvPr/>
        </p:nvSpPr>
        <p:spPr>
          <a:xfrm>
            <a:off x="2062840" y="1085836"/>
            <a:ext cx="1599091" cy="830997"/>
          </a:xfrm>
          <a:prstGeom prst="rect">
            <a:avLst/>
          </a:prstGeom>
          <a:noFill/>
        </p:spPr>
        <p:txBody>
          <a:bodyPr wrap="none" rtlCol="0">
            <a:spAutoFit/>
          </a:bodyPr>
          <a:lstStyle/>
          <a:p>
            <a:pPr algn="ctr"/>
            <a:r>
              <a:rPr lang="en-US" sz="2400" b="1" dirty="0">
                <a:solidFill>
                  <a:srgbClr val="C00000"/>
                </a:solidFill>
                <a:latin typeface="Calibri" panose="020F0502020204030204" pitchFamily="34" charset="0"/>
                <a:cs typeface="Calibri" panose="020F0502020204030204" pitchFamily="34" charset="0"/>
              </a:rPr>
              <a:t>Virtual </a:t>
            </a:r>
            <a:br>
              <a:rPr lang="en-US" sz="2400" b="1" dirty="0">
                <a:solidFill>
                  <a:srgbClr val="C00000"/>
                </a:solidFill>
                <a:latin typeface="Calibri" panose="020F0502020204030204" pitchFamily="34" charset="0"/>
                <a:cs typeface="Calibri" panose="020F0502020204030204" pitchFamily="34" charset="0"/>
              </a:rPr>
            </a:br>
            <a:r>
              <a:rPr lang="en-US" sz="2400" b="1" dirty="0">
                <a:solidFill>
                  <a:srgbClr val="C00000"/>
                </a:solidFill>
                <a:latin typeface="Calibri" panose="020F0502020204030204" pitchFamily="34" charset="0"/>
                <a:cs typeface="Calibri" panose="020F0502020204030204" pitchFamily="34" charset="0"/>
              </a:rPr>
              <a:t>web server</a:t>
            </a:r>
          </a:p>
        </p:txBody>
      </p:sp>
      <p:sp>
        <p:nvSpPr>
          <p:cNvPr id="36" name="TextBox 35">
            <a:extLst>
              <a:ext uri="{FF2B5EF4-FFF2-40B4-BE49-F238E27FC236}">
                <a16:creationId xmlns:a16="http://schemas.microsoft.com/office/drawing/2014/main" id="{A2B145D6-6131-DE44-BA23-281246691EDA}"/>
              </a:ext>
            </a:extLst>
          </p:cNvPr>
          <p:cNvSpPr txBox="1"/>
          <p:nvPr/>
        </p:nvSpPr>
        <p:spPr>
          <a:xfrm>
            <a:off x="4066828" y="1085836"/>
            <a:ext cx="1604735" cy="830997"/>
          </a:xfrm>
          <a:prstGeom prst="rect">
            <a:avLst/>
          </a:prstGeom>
          <a:noFill/>
        </p:spPr>
        <p:txBody>
          <a:bodyPr wrap="none" rtlCol="0">
            <a:spAutoFit/>
          </a:bodyPr>
          <a:lstStyle/>
          <a:p>
            <a:pPr algn="ctr"/>
            <a:r>
              <a:rPr lang="en-US" sz="2400" b="1" dirty="0">
                <a:solidFill>
                  <a:srgbClr val="C00000"/>
                </a:solidFill>
                <a:latin typeface="Calibri" panose="020F0502020204030204" pitchFamily="34" charset="0"/>
                <a:cs typeface="Calibri" panose="020F0502020204030204" pitchFamily="34" charset="0"/>
              </a:rPr>
              <a:t>Virtual </a:t>
            </a:r>
            <a:br>
              <a:rPr lang="en-US" sz="2400" b="1" dirty="0">
                <a:solidFill>
                  <a:srgbClr val="C00000"/>
                </a:solidFill>
                <a:latin typeface="Calibri" panose="020F0502020204030204" pitchFamily="34" charset="0"/>
                <a:cs typeface="Calibri" panose="020F0502020204030204" pitchFamily="34" charset="0"/>
              </a:rPr>
            </a:br>
            <a:r>
              <a:rPr lang="en-US" sz="2400" b="1" dirty="0">
                <a:solidFill>
                  <a:srgbClr val="C00000"/>
                </a:solidFill>
                <a:latin typeface="Calibri" panose="020F0502020204030204" pitchFamily="34" charset="0"/>
                <a:cs typeface="Calibri" panose="020F0502020204030204" pitchFamily="34" charset="0"/>
              </a:rPr>
              <a:t>mail server</a:t>
            </a:r>
          </a:p>
        </p:txBody>
      </p:sp>
      <p:cxnSp>
        <p:nvCxnSpPr>
          <p:cNvPr id="14" name="Straight Connector 13">
            <a:extLst>
              <a:ext uri="{FF2B5EF4-FFF2-40B4-BE49-F238E27FC236}">
                <a16:creationId xmlns:a16="http://schemas.microsoft.com/office/drawing/2014/main" id="{B5D9AD85-1A41-9741-A728-A87742E9D9D0}"/>
              </a:ext>
            </a:extLst>
          </p:cNvPr>
          <p:cNvCxnSpPr>
            <a:cxnSpLocks/>
          </p:cNvCxnSpPr>
          <p:nvPr/>
        </p:nvCxnSpPr>
        <p:spPr>
          <a:xfrm>
            <a:off x="6168008" y="1085835"/>
            <a:ext cx="0" cy="5434028"/>
          </a:xfrm>
          <a:prstGeom prst="line">
            <a:avLst/>
          </a:prstGeom>
          <a:ln w="28575">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
        <p:nvSpPr>
          <p:cNvPr id="37" name="Title 1">
            <a:extLst>
              <a:ext uri="{FF2B5EF4-FFF2-40B4-BE49-F238E27FC236}">
                <a16:creationId xmlns:a16="http://schemas.microsoft.com/office/drawing/2014/main" id="{A146C5CA-887E-A640-B8BE-B3037814955C}"/>
              </a:ext>
            </a:extLst>
          </p:cNvPr>
          <p:cNvSpPr txBox="1">
            <a:spLocks/>
          </p:cNvSpPr>
          <p:nvPr/>
        </p:nvSpPr>
        <p:spPr bwMode="auto">
          <a:xfrm>
            <a:off x="6415518" y="99652"/>
            <a:ext cx="3680018" cy="9499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b="1" kern="1200" baseline="0">
                <a:solidFill>
                  <a:schemeClr val="tx1"/>
                </a:solidFill>
                <a:latin typeface="Calibri" pitchFamily="34" charset="0"/>
                <a:ea typeface="標楷體" pitchFamily="65" charset="-120"/>
                <a:cs typeface="新細明體" charset="0"/>
              </a:defRPr>
            </a:lvl1pPr>
            <a:lvl2pPr algn="ctr" rtl="0" eaLnBrk="0" fontAlgn="base" hangingPunct="0">
              <a:spcBef>
                <a:spcPct val="0"/>
              </a:spcBef>
              <a:spcAft>
                <a:spcPct val="0"/>
              </a:spcAft>
              <a:defRPr sz="4400">
                <a:solidFill>
                  <a:schemeClr val="tx1"/>
                </a:solidFill>
                <a:latin typeface="Calibri" pitchFamily="34" charset="0"/>
                <a:ea typeface="新細明體" pitchFamily="18" charset="-120"/>
                <a:cs typeface="新細明體" charset="0"/>
              </a:defRPr>
            </a:lvl2pPr>
            <a:lvl3pPr algn="ctr" rtl="0" eaLnBrk="0" fontAlgn="base" hangingPunct="0">
              <a:spcBef>
                <a:spcPct val="0"/>
              </a:spcBef>
              <a:spcAft>
                <a:spcPct val="0"/>
              </a:spcAft>
              <a:defRPr sz="4400">
                <a:solidFill>
                  <a:schemeClr val="tx1"/>
                </a:solidFill>
                <a:latin typeface="Calibri" pitchFamily="34" charset="0"/>
                <a:ea typeface="新細明體" pitchFamily="18" charset="-120"/>
                <a:cs typeface="新細明體" charset="0"/>
              </a:defRPr>
            </a:lvl3pPr>
            <a:lvl4pPr algn="ctr" rtl="0" eaLnBrk="0" fontAlgn="base" hangingPunct="0">
              <a:spcBef>
                <a:spcPct val="0"/>
              </a:spcBef>
              <a:spcAft>
                <a:spcPct val="0"/>
              </a:spcAft>
              <a:defRPr sz="4400">
                <a:solidFill>
                  <a:schemeClr val="tx1"/>
                </a:solidFill>
                <a:latin typeface="Calibri" pitchFamily="34" charset="0"/>
                <a:ea typeface="新細明體" pitchFamily="18" charset="-120"/>
                <a:cs typeface="新細明體" charset="0"/>
              </a:defRPr>
            </a:lvl4pPr>
            <a:lvl5pPr algn="ctr" rtl="0" eaLnBrk="0" fontAlgn="base" hangingPunct="0">
              <a:spcBef>
                <a:spcPct val="0"/>
              </a:spcBef>
              <a:spcAft>
                <a:spcPct val="0"/>
              </a:spcAft>
              <a:defRPr sz="4400">
                <a:solidFill>
                  <a:schemeClr val="tx1"/>
                </a:solidFill>
                <a:latin typeface="Calibri" pitchFamily="34" charset="0"/>
                <a:ea typeface="新細明體" pitchFamily="18" charset="-120"/>
                <a:cs typeface="新細明體" charset="0"/>
              </a:defRPr>
            </a:lvl5pPr>
            <a:lvl6pPr marL="457200" algn="ctr" rtl="0" fontAlgn="base">
              <a:spcBef>
                <a:spcPct val="0"/>
              </a:spcBef>
              <a:spcAft>
                <a:spcPct val="0"/>
              </a:spcAft>
              <a:defRPr sz="4400">
                <a:solidFill>
                  <a:schemeClr val="tx1"/>
                </a:solidFill>
                <a:latin typeface="Calibri" pitchFamily="34" charset="0"/>
                <a:ea typeface="新細明體" pitchFamily="18" charset="-120"/>
              </a:defRPr>
            </a:lvl6pPr>
            <a:lvl7pPr marL="914400" algn="ctr" rtl="0" fontAlgn="base">
              <a:spcBef>
                <a:spcPct val="0"/>
              </a:spcBef>
              <a:spcAft>
                <a:spcPct val="0"/>
              </a:spcAft>
              <a:defRPr sz="4400">
                <a:solidFill>
                  <a:schemeClr val="tx1"/>
                </a:solidFill>
                <a:latin typeface="Calibri" pitchFamily="34" charset="0"/>
                <a:ea typeface="新細明體" pitchFamily="18" charset="-120"/>
              </a:defRPr>
            </a:lvl7pPr>
            <a:lvl8pPr marL="1371600" algn="ctr" rtl="0" fontAlgn="base">
              <a:spcBef>
                <a:spcPct val="0"/>
              </a:spcBef>
              <a:spcAft>
                <a:spcPct val="0"/>
              </a:spcAft>
              <a:defRPr sz="4400">
                <a:solidFill>
                  <a:schemeClr val="tx1"/>
                </a:solidFill>
                <a:latin typeface="Calibri" pitchFamily="34" charset="0"/>
                <a:ea typeface="新細明體" pitchFamily="18" charset="-120"/>
              </a:defRPr>
            </a:lvl8pPr>
            <a:lvl9pPr marL="1828800" algn="ctr" rtl="0" fontAlgn="base">
              <a:spcBef>
                <a:spcPct val="0"/>
              </a:spcBef>
              <a:spcAft>
                <a:spcPct val="0"/>
              </a:spcAft>
              <a:defRPr sz="4400">
                <a:solidFill>
                  <a:schemeClr val="tx1"/>
                </a:solidFill>
                <a:latin typeface="Calibri" pitchFamily="34" charset="0"/>
                <a:ea typeface="新細明體" pitchFamily="18" charset="-120"/>
              </a:defRPr>
            </a:lvl9pPr>
          </a:lstStyle>
          <a:p>
            <a:r>
              <a:rPr lang="en-US" dirty="0">
                <a:solidFill>
                  <a:schemeClr val="accent1"/>
                </a:solidFill>
              </a:rPr>
              <a:t>Container</a:t>
            </a:r>
          </a:p>
        </p:txBody>
      </p:sp>
    </p:spTree>
    <p:extLst>
      <p:ext uri="{BB962C8B-B14F-4D97-AF65-F5344CB8AC3E}">
        <p14:creationId xmlns:p14="http://schemas.microsoft.com/office/powerpoint/2010/main" val="121635556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79189E-BDBA-6440-BD04-2BF3C2039AE9}"/>
              </a:ext>
            </a:extLst>
          </p:cNvPr>
          <p:cNvSpPr>
            <a:spLocks noGrp="1"/>
          </p:cNvSpPr>
          <p:nvPr>
            <p:ph type="title"/>
          </p:nvPr>
        </p:nvSpPr>
        <p:spPr>
          <a:xfrm>
            <a:off x="1991544" y="116633"/>
            <a:ext cx="8229600" cy="949995"/>
          </a:xfrm>
        </p:spPr>
        <p:txBody>
          <a:bodyPr/>
          <a:lstStyle/>
          <a:p>
            <a:r>
              <a:rPr lang="en-US" dirty="0">
                <a:solidFill>
                  <a:schemeClr val="accent1"/>
                </a:solidFill>
              </a:rPr>
              <a:t>Everything as a service</a:t>
            </a:r>
          </a:p>
        </p:txBody>
      </p:sp>
      <p:sp>
        <p:nvSpPr>
          <p:cNvPr id="4" name="Slide Number Placeholder 3">
            <a:extLst>
              <a:ext uri="{FF2B5EF4-FFF2-40B4-BE49-F238E27FC236}">
                <a16:creationId xmlns:a16="http://schemas.microsoft.com/office/drawing/2014/main" id="{1BD0C5A5-7C27-294A-A870-205F8B8DA75B}"/>
              </a:ext>
            </a:extLst>
          </p:cNvPr>
          <p:cNvSpPr>
            <a:spLocks noGrp="1"/>
          </p:cNvSpPr>
          <p:nvPr>
            <p:ph type="sldNum" sz="quarter" idx="12"/>
          </p:nvPr>
        </p:nvSpPr>
        <p:spPr/>
        <p:txBody>
          <a:bodyPr/>
          <a:lstStyle/>
          <a:p>
            <a:pPr>
              <a:defRPr/>
            </a:pPr>
            <a:fld id="{E78C9E75-97FD-45D9-8ED3-955348887BB1}" type="slidenum">
              <a:rPr lang="zh-TW" altLang="en-US" smtClean="0"/>
              <a:pPr>
                <a:defRPr/>
              </a:pPr>
              <a:t>25</a:t>
            </a:fld>
            <a:endParaRPr lang="zh-TW" altLang="en-US"/>
          </a:p>
        </p:txBody>
      </p:sp>
      <p:sp>
        <p:nvSpPr>
          <p:cNvPr id="6" name="Footer Placeholder 4">
            <a:extLst>
              <a:ext uri="{FF2B5EF4-FFF2-40B4-BE49-F238E27FC236}">
                <a16:creationId xmlns:a16="http://schemas.microsoft.com/office/drawing/2014/main" id="{385BDC13-5700-6C4C-939F-6B954C33F35B}"/>
              </a:ext>
            </a:extLst>
          </p:cNvPr>
          <p:cNvSpPr>
            <a:spLocks noGrp="1"/>
          </p:cNvSpPr>
          <p:nvPr>
            <p:ph type="ftr" sz="quarter" idx="11"/>
          </p:nvPr>
        </p:nvSpPr>
        <p:spPr bwMode="auto">
          <a:xfrm>
            <a:off x="2135832" y="6597650"/>
            <a:ext cx="7848600" cy="260350"/>
          </a:xfrm>
          <a:ln>
            <a:miter lim="800000"/>
            <a:headEnd/>
            <a:tailEnd/>
          </a:ln>
        </p:spPr>
        <p:txBody>
          <a:bodyPr/>
          <a:lstStyle/>
          <a:p>
            <a:pPr>
              <a:defRPr/>
            </a:pPr>
            <a:r>
              <a:rPr lang="en-US" altLang="zh-TW" sz="1000" dirty="0"/>
              <a:t>Source: Ian Sommerville (2019), Engineering Software Products:  An Introduction to Modern Software Engineering, Pearson.</a:t>
            </a:r>
            <a:endParaRPr lang="es-ES" altLang="zh-TW" sz="1000" dirty="0"/>
          </a:p>
        </p:txBody>
      </p:sp>
      <p:sp>
        <p:nvSpPr>
          <p:cNvPr id="11" name="Rounded Rectangle 10">
            <a:extLst>
              <a:ext uri="{FF2B5EF4-FFF2-40B4-BE49-F238E27FC236}">
                <a16:creationId xmlns:a16="http://schemas.microsoft.com/office/drawing/2014/main" id="{0C4BF621-0910-7B46-BA5F-6D3852C8A958}"/>
              </a:ext>
            </a:extLst>
          </p:cNvPr>
          <p:cNvSpPr>
            <a:spLocks noChangeArrowheads="1"/>
          </p:cNvSpPr>
          <p:nvPr/>
        </p:nvSpPr>
        <p:spPr bwMode="auto">
          <a:xfrm>
            <a:off x="4223792" y="4010348"/>
            <a:ext cx="4065806" cy="1081431"/>
          </a:xfrm>
          <a:prstGeom prst="roundRect">
            <a:avLst>
              <a:gd name="adj" fmla="val 3899"/>
            </a:avLst>
          </a:prstGeom>
          <a:solidFill>
            <a:srgbClr val="00B0F0">
              <a:alpha val="50196"/>
            </a:srgbClr>
          </a:solidFill>
          <a:ln w="28575">
            <a:solidFill>
              <a:schemeClr val="accent1">
                <a:lumMod val="75000"/>
              </a:schemeClr>
            </a:solidFill>
            <a:round/>
            <a:headEnd/>
            <a:tailEnd/>
          </a:ln>
          <a:effectLst/>
        </p:spPr>
        <p:txBody>
          <a:bodyPr wrap="none" lIns="0" tIns="0" rIns="0" bIns="0" anchor="ctr"/>
          <a:lstStyle/>
          <a:p>
            <a:pPr algn="ctr">
              <a:defRPr/>
            </a:pPr>
            <a:r>
              <a:rPr lang="en-US" sz="2800" b="1" dirty="0">
                <a:latin typeface="Calibri" panose="020F0502020204030204" pitchFamily="34" charset="0"/>
                <a:cs typeface="Calibri" panose="020F0502020204030204" pitchFamily="34" charset="0"/>
              </a:rPr>
              <a:t>Infrastructure as a service </a:t>
            </a:r>
            <a:br>
              <a:rPr lang="en-US" sz="2800" b="1" dirty="0">
                <a:latin typeface="Calibri" panose="020F0502020204030204" pitchFamily="34" charset="0"/>
                <a:cs typeface="Calibri" panose="020F0502020204030204" pitchFamily="34" charset="0"/>
              </a:rPr>
            </a:br>
            <a:r>
              <a:rPr lang="en-US" sz="2800" b="1" dirty="0">
                <a:latin typeface="Calibri" panose="020F0502020204030204" pitchFamily="34" charset="0"/>
                <a:cs typeface="Calibri" panose="020F0502020204030204" pitchFamily="34" charset="0"/>
              </a:rPr>
              <a:t>(IaaS)</a:t>
            </a:r>
          </a:p>
        </p:txBody>
      </p:sp>
      <p:sp>
        <p:nvSpPr>
          <p:cNvPr id="12" name="Rounded Rectangle 11">
            <a:extLst>
              <a:ext uri="{FF2B5EF4-FFF2-40B4-BE49-F238E27FC236}">
                <a16:creationId xmlns:a16="http://schemas.microsoft.com/office/drawing/2014/main" id="{E993333B-8AF2-A747-9EB7-BEBA8627E143}"/>
              </a:ext>
            </a:extLst>
          </p:cNvPr>
          <p:cNvSpPr>
            <a:spLocks noChangeArrowheads="1"/>
          </p:cNvSpPr>
          <p:nvPr/>
        </p:nvSpPr>
        <p:spPr bwMode="auto">
          <a:xfrm>
            <a:off x="4224505" y="5303584"/>
            <a:ext cx="4065806" cy="1077745"/>
          </a:xfrm>
          <a:prstGeom prst="roundRect">
            <a:avLst>
              <a:gd name="adj" fmla="val 3899"/>
            </a:avLst>
          </a:prstGeom>
          <a:solidFill>
            <a:schemeClr val="accent6">
              <a:lumMod val="60000"/>
              <a:lumOff val="40000"/>
              <a:alpha val="50196"/>
            </a:schemeClr>
          </a:solidFill>
          <a:ln w="28575">
            <a:solidFill>
              <a:schemeClr val="accent1">
                <a:lumMod val="75000"/>
              </a:schemeClr>
            </a:solidFill>
            <a:round/>
            <a:headEnd/>
            <a:tailEnd/>
          </a:ln>
          <a:effectLst/>
        </p:spPr>
        <p:txBody>
          <a:bodyPr wrap="none" lIns="0" tIns="0" rIns="0" bIns="0" anchor="ctr"/>
          <a:lstStyle/>
          <a:p>
            <a:pPr algn="ctr">
              <a:defRPr/>
            </a:pPr>
            <a:r>
              <a:rPr lang="en-US" sz="2800" b="1" dirty="0">
                <a:latin typeface="Calibri" panose="020F0502020204030204" pitchFamily="34" charset="0"/>
                <a:cs typeface="Calibri" panose="020F0502020204030204" pitchFamily="34" charset="0"/>
              </a:rPr>
              <a:t>Cloud data center</a:t>
            </a:r>
          </a:p>
        </p:txBody>
      </p:sp>
      <p:sp>
        <p:nvSpPr>
          <p:cNvPr id="16" name="TextBox 15">
            <a:extLst>
              <a:ext uri="{FF2B5EF4-FFF2-40B4-BE49-F238E27FC236}">
                <a16:creationId xmlns:a16="http://schemas.microsoft.com/office/drawing/2014/main" id="{EA0A5B95-DDE5-8A48-B0B4-E08EDAF2E502}"/>
              </a:ext>
            </a:extLst>
          </p:cNvPr>
          <p:cNvSpPr txBox="1"/>
          <p:nvPr/>
        </p:nvSpPr>
        <p:spPr>
          <a:xfrm>
            <a:off x="1801013" y="1556793"/>
            <a:ext cx="2224011" cy="830997"/>
          </a:xfrm>
          <a:prstGeom prst="rect">
            <a:avLst/>
          </a:prstGeom>
          <a:noFill/>
        </p:spPr>
        <p:txBody>
          <a:bodyPr wrap="square" rtlCol="0">
            <a:spAutoFit/>
          </a:bodyPr>
          <a:lstStyle/>
          <a:p>
            <a:pPr algn="ctr"/>
            <a:r>
              <a:rPr lang="en-US" sz="2400" b="1" dirty="0">
                <a:solidFill>
                  <a:schemeClr val="accent1"/>
                </a:solidFill>
                <a:latin typeface="Calibri" panose="020F0502020204030204" pitchFamily="34" charset="0"/>
                <a:cs typeface="Calibri" panose="020F0502020204030204" pitchFamily="34" charset="0"/>
              </a:rPr>
              <a:t>Photo </a:t>
            </a:r>
            <a:br>
              <a:rPr lang="en-US" sz="2400" b="1" dirty="0">
                <a:solidFill>
                  <a:schemeClr val="accent1"/>
                </a:solidFill>
                <a:latin typeface="Calibri" panose="020F0502020204030204" pitchFamily="34" charset="0"/>
                <a:cs typeface="Calibri" panose="020F0502020204030204" pitchFamily="34" charset="0"/>
              </a:rPr>
            </a:br>
            <a:r>
              <a:rPr lang="en-US" sz="2400" b="1" dirty="0">
                <a:solidFill>
                  <a:schemeClr val="accent1"/>
                </a:solidFill>
                <a:latin typeface="Calibri" panose="020F0502020204030204" pitchFamily="34" charset="0"/>
                <a:cs typeface="Calibri" panose="020F0502020204030204" pitchFamily="34" charset="0"/>
              </a:rPr>
              <a:t>editing</a:t>
            </a:r>
          </a:p>
        </p:txBody>
      </p:sp>
      <p:sp>
        <p:nvSpPr>
          <p:cNvPr id="21" name="TextBox 20">
            <a:extLst>
              <a:ext uri="{FF2B5EF4-FFF2-40B4-BE49-F238E27FC236}">
                <a16:creationId xmlns:a16="http://schemas.microsoft.com/office/drawing/2014/main" id="{FE880652-CF07-F846-8542-8EDF597FA6C4}"/>
              </a:ext>
            </a:extLst>
          </p:cNvPr>
          <p:cNvSpPr txBox="1"/>
          <p:nvPr/>
        </p:nvSpPr>
        <p:spPr>
          <a:xfrm>
            <a:off x="8462788" y="1492297"/>
            <a:ext cx="1877630" cy="830997"/>
          </a:xfrm>
          <a:prstGeom prst="rect">
            <a:avLst/>
          </a:prstGeom>
          <a:noFill/>
        </p:spPr>
        <p:txBody>
          <a:bodyPr wrap="none" rtlCol="0">
            <a:spAutoFit/>
          </a:bodyPr>
          <a:lstStyle/>
          <a:p>
            <a:pPr algn="ctr"/>
            <a:r>
              <a:rPr lang="en-US" sz="2400" b="1" dirty="0">
                <a:solidFill>
                  <a:schemeClr val="accent1"/>
                </a:solidFill>
                <a:latin typeface="Calibri" panose="020F0502020204030204" pitchFamily="34" charset="0"/>
                <a:cs typeface="Calibri" panose="020F0502020204030204" pitchFamily="34" charset="0"/>
              </a:rPr>
              <a:t>Logistics </a:t>
            </a:r>
            <a:br>
              <a:rPr lang="en-US" sz="2400" b="1" dirty="0">
                <a:solidFill>
                  <a:schemeClr val="accent1"/>
                </a:solidFill>
                <a:latin typeface="Calibri" panose="020F0502020204030204" pitchFamily="34" charset="0"/>
                <a:cs typeface="Calibri" panose="020F0502020204030204" pitchFamily="34" charset="0"/>
              </a:rPr>
            </a:br>
            <a:r>
              <a:rPr lang="en-US" sz="2400" b="1" dirty="0">
                <a:solidFill>
                  <a:schemeClr val="accent1"/>
                </a:solidFill>
                <a:latin typeface="Calibri" panose="020F0502020204030204" pitchFamily="34" charset="0"/>
                <a:cs typeface="Calibri" panose="020F0502020204030204" pitchFamily="34" charset="0"/>
              </a:rPr>
              <a:t>management</a:t>
            </a:r>
          </a:p>
        </p:txBody>
      </p:sp>
      <p:sp>
        <p:nvSpPr>
          <p:cNvPr id="22" name="TextBox 21">
            <a:extLst>
              <a:ext uri="{FF2B5EF4-FFF2-40B4-BE49-F238E27FC236}">
                <a16:creationId xmlns:a16="http://schemas.microsoft.com/office/drawing/2014/main" id="{AEB6EA08-BFA5-9D48-81EA-F7C2A27DFBAF}"/>
              </a:ext>
            </a:extLst>
          </p:cNvPr>
          <p:cNvSpPr txBox="1"/>
          <p:nvPr/>
        </p:nvSpPr>
        <p:spPr>
          <a:xfrm>
            <a:off x="8289599" y="4125171"/>
            <a:ext cx="2224011" cy="830997"/>
          </a:xfrm>
          <a:prstGeom prst="rect">
            <a:avLst/>
          </a:prstGeom>
          <a:noFill/>
        </p:spPr>
        <p:txBody>
          <a:bodyPr wrap="square" rtlCol="0">
            <a:spAutoFit/>
          </a:bodyPr>
          <a:lstStyle/>
          <a:p>
            <a:pPr algn="ctr"/>
            <a:r>
              <a:rPr lang="en-US" sz="2400" b="1" dirty="0">
                <a:solidFill>
                  <a:schemeClr val="accent1"/>
                </a:solidFill>
                <a:latin typeface="Calibri" panose="020F0502020204030204" pitchFamily="34" charset="0"/>
                <a:cs typeface="Calibri" panose="020F0502020204030204" pitchFamily="34" charset="0"/>
              </a:rPr>
              <a:t>Computing Virtualization</a:t>
            </a:r>
          </a:p>
        </p:txBody>
      </p:sp>
      <p:sp>
        <p:nvSpPr>
          <p:cNvPr id="23" name="Rounded Rectangle 22">
            <a:extLst>
              <a:ext uri="{FF2B5EF4-FFF2-40B4-BE49-F238E27FC236}">
                <a16:creationId xmlns:a16="http://schemas.microsoft.com/office/drawing/2014/main" id="{A0FD596D-8C75-654F-BDF6-D66AAC0493C8}"/>
              </a:ext>
            </a:extLst>
          </p:cNvPr>
          <p:cNvSpPr>
            <a:spLocks noChangeArrowheads="1"/>
          </p:cNvSpPr>
          <p:nvPr/>
        </p:nvSpPr>
        <p:spPr bwMode="auto">
          <a:xfrm>
            <a:off x="4224505" y="2717113"/>
            <a:ext cx="4065806" cy="1081431"/>
          </a:xfrm>
          <a:prstGeom prst="roundRect">
            <a:avLst>
              <a:gd name="adj" fmla="val 3899"/>
            </a:avLst>
          </a:prstGeom>
          <a:solidFill>
            <a:schemeClr val="accent5">
              <a:lumMod val="40000"/>
              <a:lumOff val="60000"/>
              <a:alpha val="50196"/>
            </a:schemeClr>
          </a:solidFill>
          <a:ln w="28575">
            <a:solidFill>
              <a:schemeClr val="accent1">
                <a:lumMod val="75000"/>
              </a:schemeClr>
            </a:solidFill>
            <a:round/>
            <a:headEnd/>
            <a:tailEnd/>
          </a:ln>
          <a:effectLst/>
        </p:spPr>
        <p:txBody>
          <a:bodyPr wrap="none" lIns="0" tIns="0" rIns="0" bIns="0" anchor="ctr"/>
          <a:lstStyle/>
          <a:p>
            <a:pPr algn="ctr">
              <a:defRPr/>
            </a:pPr>
            <a:r>
              <a:rPr lang="en-US" sz="2800" b="1" dirty="0">
                <a:latin typeface="Calibri" panose="020F0502020204030204" pitchFamily="34" charset="0"/>
                <a:cs typeface="Calibri" panose="020F0502020204030204" pitchFamily="34" charset="0"/>
              </a:rPr>
              <a:t>Platform as a service</a:t>
            </a:r>
            <a:br>
              <a:rPr lang="en-US" sz="2800" b="1" dirty="0">
                <a:latin typeface="Calibri" panose="020F0502020204030204" pitchFamily="34" charset="0"/>
                <a:cs typeface="Calibri" panose="020F0502020204030204" pitchFamily="34" charset="0"/>
              </a:rPr>
            </a:br>
            <a:r>
              <a:rPr lang="en-US" sz="2800" b="1" dirty="0">
                <a:latin typeface="Calibri" panose="020F0502020204030204" pitchFamily="34" charset="0"/>
                <a:cs typeface="Calibri" panose="020F0502020204030204" pitchFamily="34" charset="0"/>
              </a:rPr>
              <a:t>(PaaS)</a:t>
            </a:r>
          </a:p>
        </p:txBody>
      </p:sp>
      <p:sp>
        <p:nvSpPr>
          <p:cNvPr id="24" name="Rounded Rectangle 23">
            <a:extLst>
              <a:ext uri="{FF2B5EF4-FFF2-40B4-BE49-F238E27FC236}">
                <a16:creationId xmlns:a16="http://schemas.microsoft.com/office/drawing/2014/main" id="{35C214BE-61D9-494C-87B4-342E1D1B11FF}"/>
              </a:ext>
            </a:extLst>
          </p:cNvPr>
          <p:cNvSpPr>
            <a:spLocks noChangeArrowheads="1"/>
          </p:cNvSpPr>
          <p:nvPr/>
        </p:nvSpPr>
        <p:spPr bwMode="auto">
          <a:xfrm>
            <a:off x="4223792" y="1423878"/>
            <a:ext cx="4065806" cy="1081431"/>
          </a:xfrm>
          <a:prstGeom prst="roundRect">
            <a:avLst>
              <a:gd name="adj" fmla="val 3899"/>
            </a:avLst>
          </a:prstGeom>
          <a:solidFill>
            <a:srgbClr val="FFD579">
              <a:alpha val="50196"/>
            </a:srgbClr>
          </a:solidFill>
          <a:ln w="28575">
            <a:solidFill>
              <a:schemeClr val="accent1">
                <a:lumMod val="75000"/>
              </a:schemeClr>
            </a:solidFill>
            <a:round/>
            <a:headEnd/>
            <a:tailEnd/>
          </a:ln>
          <a:effectLst/>
        </p:spPr>
        <p:txBody>
          <a:bodyPr wrap="none" lIns="0" tIns="0" rIns="0" bIns="0" anchor="ctr"/>
          <a:lstStyle/>
          <a:p>
            <a:pPr algn="ctr">
              <a:defRPr/>
            </a:pPr>
            <a:r>
              <a:rPr lang="en-US" sz="2800" b="1" dirty="0">
                <a:latin typeface="Calibri" panose="020F0502020204030204" pitchFamily="34" charset="0"/>
                <a:cs typeface="Calibri" panose="020F0502020204030204" pitchFamily="34" charset="0"/>
              </a:rPr>
              <a:t>Software as a service</a:t>
            </a:r>
            <a:br>
              <a:rPr lang="en-US" sz="2800" b="1" dirty="0">
                <a:latin typeface="Calibri" panose="020F0502020204030204" pitchFamily="34" charset="0"/>
                <a:cs typeface="Calibri" panose="020F0502020204030204" pitchFamily="34" charset="0"/>
              </a:rPr>
            </a:br>
            <a:r>
              <a:rPr lang="en-US" sz="2800" b="1" dirty="0">
                <a:latin typeface="Calibri" panose="020F0502020204030204" pitchFamily="34" charset="0"/>
                <a:cs typeface="Calibri" panose="020F0502020204030204" pitchFamily="34" charset="0"/>
              </a:rPr>
              <a:t>(SaaS)</a:t>
            </a:r>
          </a:p>
        </p:txBody>
      </p:sp>
      <p:sp>
        <p:nvSpPr>
          <p:cNvPr id="25" name="TextBox 24">
            <a:extLst>
              <a:ext uri="{FF2B5EF4-FFF2-40B4-BE49-F238E27FC236}">
                <a16:creationId xmlns:a16="http://schemas.microsoft.com/office/drawing/2014/main" id="{4CA60299-C367-2545-AE6B-DA38A2D2ED56}"/>
              </a:ext>
            </a:extLst>
          </p:cNvPr>
          <p:cNvSpPr txBox="1"/>
          <p:nvPr/>
        </p:nvSpPr>
        <p:spPr>
          <a:xfrm>
            <a:off x="1801013" y="2732728"/>
            <a:ext cx="2224011" cy="1200329"/>
          </a:xfrm>
          <a:prstGeom prst="rect">
            <a:avLst/>
          </a:prstGeom>
          <a:noFill/>
        </p:spPr>
        <p:txBody>
          <a:bodyPr wrap="square" rtlCol="0">
            <a:spAutoFit/>
          </a:bodyPr>
          <a:lstStyle/>
          <a:p>
            <a:pPr algn="ctr"/>
            <a:r>
              <a:rPr lang="en-US" sz="2400" b="1" dirty="0">
                <a:solidFill>
                  <a:schemeClr val="accent1"/>
                </a:solidFill>
                <a:latin typeface="Calibri" panose="020F0502020204030204" pitchFamily="34" charset="0"/>
                <a:cs typeface="Calibri" panose="020F0502020204030204" pitchFamily="34" charset="0"/>
              </a:rPr>
              <a:t>Cloud management </a:t>
            </a:r>
            <a:br>
              <a:rPr lang="en-US" sz="2400" b="1" dirty="0">
                <a:solidFill>
                  <a:schemeClr val="accent1"/>
                </a:solidFill>
                <a:latin typeface="Calibri" panose="020F0502020204030204" pitchFamily="34" charset="0"/>
                <a:cs typeface="Calibri" panose="020F0502020204030204" pitchFamily="34" charset="0"/>
              </a:rPr>
            </a:br>
            <a:r>
              <a:rPr lang="en-US" sz="2400" b="1" dirty="0">
                <a:solidFill>
                  <a:schemeClr val="accent1"/>
                </a:solidFill>
                <a:latin typeface="Calibri" panose="020F0502020204030204" pitchFamily="34" charset="0"/>
                <a:cs typeface="Calibri" panose="020F0502020204030204" pitchFamily="34" charset="0"/>
              </a:rPr>
              <a:t>Monitoring</a:t>
            </a:r>
          </a:p>
        </p:txBody>
      </p:sp>
      <p:sp>
        <p:nvSpPr>
          <p:cNvPr id="26" name="TextBox 25">
            <a:extLst>
              <a:ext uri="{FF2B5EF4-FFF2-40B4-BE49-F238E27FC236}">
                <a16:creationId xmlns:a16="http://schemas.microsoft.com/office/drawing/2014/main" id="{1859EB65-60AB-EF4F-A5C8-7CE1ABAAF2AF}"/>
              </a:ext>
            </a:extLst>
          </p:cNvPr>
          <p:cNvSpPr txBox="1"/>
          <p:nvPr/>
        </p:nvSpPr>
        <p:spPr>
          <a:xfrm>
            <a:off x="1801013" y="4077073"/>
            <a:ext cx="2224011" cy="830997"/>
          </a:xfrm>
          <a:prstGeom prst="rect">
            <a:avLst/>
          </a:prstGeom>
          <a:noFill/>
        </p:spPr>
        <p:txBody>
          <a:bodyPr wrap="square" rtlCol="0">
            <a:spAutoFit/>
          </a:bodyPr>
          <a:lstStyle/>
          <a:p>
            <a:pPr algn="ctr"/>
            <a:r>
              <a:rPr lang="en-US" sz="2400" b="1" dirty="0">
                <a:solidFill>
                  <a:schemeClr val="accent1"/>
                </a:solidFill>
                <a:latin typeface="Calibri" panose="020F0502020204030204" pitchFamily="34" charset="0"/>
                <a:cs typeface="Calibri" panose="020F0502020204030204" pitchFamily="34" charset="0"/>
              </a:rPr>
              <a:t>Storage Network</a:t>
            </a:r>
          </a:p>
        </p:txBody>
      </p:sp>
      <p:sp>
        <p:nvSpPr>
          <p:cNvPr id="27" name="TextBox 26">
            <a:extLst>
              <a:ext uri="{FF2B5EF4-FFF2-40B4-BE49-F238E27FC236}">
                <a16:creationId xmlns:a16="http://schemas.microsoft.com/office/drawing/2014/main" id="{4BD30EE8-ABBD-6843-8BB8-3185A49CD0CC}"/>
              </a:ext>
            </a:extLst>
          </p:cNvPr>
          <p:cNvSpPr txBox="1"/>
          <p:nvPr/>
        </p:nvSpPr>
        <p:spPr>
          <a:xfrm>
            <a:off x="8460097" y="2649471"/>
            <a:ext cx="1883015" cy="1200329"/>
          </a:xfrm>
          <a:prstGeom prst="rect">
            <a:avLst/>
          </a:prstGeom>
          <a:noFill/>
        </p:spPr>
        <p:txBody>
          <a:bodyPr wrap="none" rtlCol="0">
            <a:spAutoFit/>
          </a:bodyPr>
          <a:lstStyle/>
          <a:p>
            <a:pPr algn="ctr"/>
            <a:r>
              <a:rPr lang="en-US" sz="2400" b="1" dirty="0">
                <a:solidFill>
                  <a:schemeClr val="accent1"/>
                </a:solidFill>
                <a:latin typeface="Calibri" panose="020F0502020204030204" pitchFamily="34" charset="0"/>
                <a:cs typeface="Calibri" panose="020F0502020204030204" pitchFamily="34" charset="0"/>
              </a:rPr>
              <a:t>Database</a:t>
            </a:r>
          </a:p>
          <a:p>
            <a:pPr algn="ctr"/>
            <a:r>
              <a:rPr lang="en-US" sz="2400" b="1" dirty="0">
                <a:solidFill>
                  <a:schemeClr val="accent1"/>
                </a:solidFill>
                <a:latin typeface="Calibri" panose="020F0502020204030204" pitchFamily="34" charset="0"/>
                <a:cs typeface="Calibri" panose="020F0502020204030204" pitchFamily="34" charset="0"/>
              </a:rPr>
              <a:t>Software </a:t>
            </a:r>
            <a:br>
              <a:rPr lang="en-US" sz="2400" b="1" dirty="0">
                <a:solidFill>
                  <a:schemeClr val="accent1"/>
                </a:solidFill>
                <a:latin typeface="Calibri" panose="020F0502020204030204" pitchFamily="34" charset="0"/>
                <a:cs typeface="Calibri" panose="020F0502020204030204" pitchFamily="34" charset="0"/>
              </a:rPr>
            </a:br>
            <a:r>
              <a:rPr lang="en-US" sz="2400" b="1" dirty="0">
                <a:solidFill>
                  <a:schemeClr val="accent1"/>
                </a:solidFill>
                <a:latin typeface="Calibri" panose="020F0502020204030204" pitchFamily="34" charset="0"/>
                <a:cs typeface="Calibri" panose="020F0502020204030204" pitchFamily="34" charset="0"/>
              </a:rPr>
              <a:t>development</a:t>
            </a:r>
          </a:p>
        </p:txBody>
      </p:sp>
    </p:spTree>
    <p:extLst>
      <p:ext uri="{BB962C8B-B14F-4D97-AF65-F5344CB8AC3E}">
        <p14:creationId xmlns:p14="http://schemas.microsoft.com/office/powerpoint/2010/main" val="398193708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79189E-BDBA-6440-BD04-2BF3C2039AE9}"/>
              </a:ext>
            </a:extLst>
          </p:cNvPr>
          <p:cNvSpPr>
            <a:spLocks noGrp="1"/>
          </p:cNvSpPr>
          <p:nvPr>
            <p:ph type="title"/>
          </p:nvPr>
        </p:nvSpPr>
        <p:spPr>
          <a:xfrm>
            <a:off x="1991544" y="116633"/>
            <a:ext cx="8229600" cy="949995"/>
          </a:xfrm>
        </p:spPr>
        <p:txBody>
          <a:bodyPr/>
          <a:lstStyle/>
          <a:p>
            <a:r>
              <a:rPr lang="en-US" dirty="0">
                <a:solidFill>
                  <a:schemeClr val="accent1"/>
                </a:solidFill>
              </a:rPr>
              <a:t>Software as a service</a:t>
            </a:r>
          </a:p>
        </p:txBody>
      </p:sp>
      <p:sp>
        <p:nvSpPr>
          <p:cNvPr id="4" name="Slide Number Placeholder 3">
            <a:extLst>
              <a:ext uri="{FF2B5EF4-FFF2-40B4-BE49-F238E27FC236}">
                <a16:creationId xmlns:a16="http://schemas.microsoft.com/office/drawing/2014/main" id="{1BD0C5A5-7C27-294A-A870-205F8B8DA75B}"/>
              </a:ext>
            </a:extLst>
          </p:cNvPr>
          <p:cNvSpPr>
            <a:spLocks noGrp="1"/>
          </p:cNvSpPr>
          <p:nvPr>
            <p:ph type="sldNum" sz="quarter" idx="12"/>
          </p:nvPr>
        </p:nvSpPr>
        <p:spPr/>
        <p:txBody>
          <a:bodyPr/>
          <a:lstStyle/>
          <a:p>
            <a:pPr>
              <a:defRPr/>
            </a:pPr>
            <a:fld id="{E78C9E75-97FD-45D9-8ED3-955348887BB1}" type="slidenum">
              <a:rPr lang="zh-TW" altLang="en-US" smtClean="0"/>
              <a:pPr>
                <a:defRPr/>
              </a:pPr>
              <a:t>26</a:t>
            </a:fld>
            <a:endParaRPr lang="zh-TW" altLang="en-US"/>
          </a:p>
        </p:txBody>
      </p:sp>
      <p:sp>
        <p:nvSpPr>
          <p:cNvPr id="6" name="Footer Placeholder 4">
            <a:extLst>
              <a:ext uri="{FF2B5EF4-FFF2-40B4-BE49-F238E27FC236}">
                <a16:creationId xmlns:a16="http://schemas.microsoft.com/office/drawing/2014/main" id="{385BDC13-5700-6C4C-939F-6B954C33F35B}"/>
              </a:ext>
            </a:extLst>
          </p:cNvPr>
          <p:cNvSpPr>
            <a:spLocks noGrp="1"/>
          </p:cNvSpPr>
          <p:nvPr>
            <p:ph type="ftr" sz="quarter" idx="11"/>
          </p:nvPr>
        </p:nvSpPr>
        <p:spPr bwMode="auto">
          <a:xfrm>
            <a:off x="2135832" y="6597650"/>
            <a:ext cx="7848600" cy="260350"/>
          </a:xfrm>
          <a:ln>
            <a:miter lim="800000"/>
            <a:headEnd/>
            <a:tailEnd/>
          </a:ln>
        </p:spPr>
        <p:txBody>
          <a:bodyPr/>
          <a:lstStyle/>
          <a:p>
            <a:pPr>
              <a:defRPr/>
            </a:pPr>
            <a:r>
              <a:rPr lang="en-US" altLang="zh-TW" sz="1000" dirty="0"/>
              <a:t>Source: Ian Sommerville (2019), Engineering Software Products:  An Introduction to Modern Software Engineering, Pearson.</a:t>
            </a:r>
            <a:endParaRPr lang="es-ES" altLang="zh-TW" sz="1000" dirty="0"/>
          </a:p>
        </p:txBody>
      </p:sp>
      <p:sp>
        <p:nvSpPr>
          <p:cNvPr id="8" name="Freeform 7">
            <a:extLst>
              <a:ext uri="{FF2B5EF4-FFF2-40B4-BE49-F238E27FC236}">
                <a16:creationId xmlns:a16="http://schemas.microsoft.com/office/drawing/2014/main" id="{94E86622-7958-454E-A564-9F8F03167032}"/>
              </a:ext>
            </a:extLst>
          </p:cNvPr>
          <p:cNvSpPr/>
          <p:nvPr/>
        </p:nvSpPr>
        <p:spPr>
          <a:xfrm>
            <a:off x="4295800" y="3647865"/>
            <a:ext cx="5472608" cy="2088232"/>
          </a:xfrm>
          <a:custGeom>
            <a:avLst/>
            <a:gdLst>
              <a:gd name="connsiteX0" fmla="*/ 104172 w 3900668"/>
              <a:gd name="connsiteY0" fmla="*/ 798653 h 2407534"/>
              <a:gd name="connsiteX1" fmla="*/ 0 w 3900668"/>
              <a:gd name="connsiteY1" fmla="*/ 2407534 h 2407534"/>
              <a:gd name="connsiteX2" fmla="*/ 3900668 w 3900668"/>
              <a:gd name="connsiteY2" fmla="*/ 2372810 h 2407534"/>
              <a:gd name="connsiteX3" fmla="*/ 3541853 w 3900668"/>
              <a:gd name="connsiteY3" fmla="*/ 775504 h 2407534"/>
              <a:gd name="connsiteX4" fmla="*/ 2060294 w 3900668"/>
              <a:gd name="connsiteY4" fmla="*/ 0 h 2407534"/>
              <a:gd name="connsiteX5" fmla="*/ 104172 w 3900668"/>
              <a:gd name="connsiteY5" fmla="*/ 798653 h 2407534"/>
              <a:gd name="connsiteX0" fmla="*/ 104172 w 3900668"/>
              <a:gd name="connsiteY0" fmla="*/ 1146139 h 2755020"/>
              <a:gd name="connsiteX1" fmla="*/ 0 w 3900668"/>
              <a:gd name="connsiteY1" fmla="*/ 2755020 h 2755020"/>
              <a:gd name="connsiteX2" fmla="*/ 3900668 w 3900668"/>
              <a:gd name="connsiteY2" fmla="*/ 2720296 h 2755020"/>
              <a:gd name="connsiteX3" fmla="*/ 3541853 w 3900668"/>
              <a:gd name="connsiteY3" fmla="*/ 1122990 h 2755020"/>
              <a:gd name="connsiteX4" fmla="*/ 2060294 w 3900668"/>
              <a:gd name="connsiteY4" fmla="*/ 347486 h 2755020"/>
              <a:gd name="connsiteX5" fmla="*/ 104172 w 3900668"/>
              <a:gd name="connsiteY5" fmla="*/ 1146139 h 2755020"/>
              <a:gd name="connsiteX0" fmla="*/ 104172 w 3900668"/>
              <a:gd name="connsiteY0" fmla="*/ 1396284 h 3005165"/>
              <a:gd name="connsiteX1" fmla="*/ 0 w 3900668"/>
              <a:gd name="connsiteY1" fmla="*/ 3005165 h 3005165"/>
              <a:gd name="connsiteX2" fmla="*/ 3900668 w 3900668"/>
              <a:gd name="connsiteY2" fmla="*/ 2970441 h 3005165"/>
              <a:gd name="connsiteX3" fmla="*/ 3541853 w 3900668"/>
              <a:gd name="connsiteY3" fmla="*/ 1373135 h 3005165"/>
              <a:gd name="connsiteX4" fmla="*/ 2060294 w 3900668"/>
              <a:gd name="connsiteY4" fmla="*/ 597631 h 3005165"/>
              <a:gd name="connsiteX5" fmla="*/ 104172 w 3900668"/>
              <a:gd name="connsiteY5" fmla="*/ 1396284 h 3005165"/>
              <a:gd name="connsiteX0" fmla="*/ 104172 w 3900668"/>
              <a:gd name="connsiteY0" fmla="*/ 1391247 h 3000128"/>
              <a:gd name="connsiteX1" fmla="*/ 0 w 3900668"/>
              <a:gd name="connsiteY1" fmla="*/ 3000128 h 3000128"/>
              <a:gd name="connsiteX2" fmla="*/ 3900668 w 3900668"/>
              <a:gd name="connsiteY2" fmla="*/ 2965404 h 3000128"/>
              <a:gd name="connsiteX3" fmla="*/ 3541853 w 3900668"/>
              <a:gd name="connsiteY3" fmla="*/ 1368098 h 3000128"/>
              <a:gd name="connsiteX4" fmla="*/ 2060294 w 3900668"/>
              <a:gd name="connsiteY4" fmla="*/ 592594 h 3000128"/>
              <a:gd name="connsiteX5" fmla="*/ 104172 w 3900668"/>
              <a:gd name="connsiteY5" fmla="*/ 1391247 h 3000128"/>
              <a:gd name="connsiteX0" fmla="*/ 764501 w 4560997"/>
              <a:gd name="connsiteY0" fmla="*/ 1391247 h 3000128"/>
              <a:gd name="connsiteX1" fmla="*/ 660329 w 4560997"/>
              <a:gd name="connsiteY1" fmla="*/ 3000128 h 3000128"/>
              <a:gd name="connsiteX2" fmla="*/ 4560997 w 4560997"/>
              <a:gd name="connsiteY2" fmla="*/ 2965404 h 3000128"/>
              <a:gd name="connsiteX3" fmla="*/ 4202182 w 4560997"/>
              <a:gd name="connsiteY3" fmla="*/ 1368098 h 3000128"/>
              <a:gd name="connsiteX4" fmla="*/ 2720623 w 4560997"/>
              <a:gd name="connsiteY4" fmla="*/ 592594 h 3000128"/>
              <a:gd name="connsiteX5" fmla="*/ 764501 w 4560997"/>
              <a:gd name="connsiteY5" fmla="*/ 1391247 h 3000128"/>
              <a:gd name="connsiteX0" fmla="*/ 802770 w 4599266"/>
              <a:gd name="connsiteY0" fmla="*/ 1391247 h 3000128"/>
              <a:gd name="connsiteX1" fmla="*/ 698598 w 4599266"/>
              <a:gd name="connsiteY1" fmla="*/ 3000128 h 3000128"/>
              <a:gd name="connsiteX2" fmla="*/ 4599266 w 4599266"/>
              <a:gd name="connsiteY2" fmla="*/ 2965404 h 3000128"/>
              <a:gd name="connsiteX3" fmla="*/ 4240451 w 4599266"/>
              <a:gd name="connsiteY3" fmla="*/ 1368098 h 3000128"/>
              <a:gd name="connsiteX4" fmla="*/ 2758892 w 4599266"/>
              <a:gd name="connsiteY4" fmla="*/ 592594 h 3000128"/>
              <a:gd name="connsiteX5" fmla="*/ 802770 w 4599266"/>
              <a:gd name="connsiteY5" fmla="*/ 1391247 h 3000128"/>
              <a:gd name="connsiteX0" fmla="*/ 807912 w 4604408"/>
              <a:gd name="connsiteY0" fmla="*/ 1391247 h 3000128"/>
              <a:gd name="connsiteX1" fmla="*/ 703740 w 4604408"/>
              <a:gd name="connsiteY1" fmla="*/ 3000128 h 3000128"/>
              <a:gd name="connsiteX2" fmla="*/ 4604408 w 4604408"/>
              <a:gd name="connsiteY2" fmla="*/ 2965404 h 3000128"/>
              <a:gd name="connsiteX3" fmla="*/ 4245593 w 4604408"/>
              <a:gd name="connsiteY3" fmla="*/ 1368098 h 3000128"/>
              <a:gd name="connsiteX4" fmla="*/ 2764034 w 4604408"/>
              <a:gd name="connsiteY4" fmla="*/ 592594 h 3000128"/>
              <a:gd name="connsiteX5" fmla="*/ 807912 w 4604408"/>
              <a:gd name="connsiteY5" fmla="*/ 1391247 h 3000128"/>
              <a:gd name="connsiteX0" fmla="*/ 869950 w 4666446"/>
              <a:gd name="connsiteY0" fmla="*/ 1391247 h 3000128"/>
              <a:gd name="connsiteX1" fmla="*/ 765778 w 4666446"/>
              <a:gd name="connsiteY1" fmla="*/ 3000128 h 3000128"/>
              <a:gd name="connsiteX2" fmla="*/ 4666446 w 4666446"/>
              <a:gd name="connsiteY2" fmla="*/ 2965404 h 3000128"/>
              <a:gd name="connsiteX3" fmla="*/ 4307631 w 4666446"/>
              <a:gd name="connsiteY3" fmla="*/ 1368098 h 3000128"/>
              <a:gd name="connsiteX4" fmla="*/ 2826072 w 4666446"/>
              <a:gd name="connsiteY4" fmla="*/ 592594 h 3000128"/>
              <a:gd name="connsiteX5" fmla="*/ 869950 w 4666446"/>
              <a:gd name="connsiteY5" fmla="*/ 1391247 h 3000128"/>
              <a:gd name="connsiteX0" fmla="*/ 783328 w 4579824"/>
              <a:gd name="connsiteY0" fmla="*/ 1391247 h 3000128"/>
              <a:gd name="connsiteX1" fmla="*/ 679156 w 4579824"/>
              <a:gd name="connsiteY1" fmla="*/ 3000128 h 3000128"/>
              <a:gd name="connsiteX2" fmla="*/ 4579824 w 4579824"/>
              <a:gd name="connsiteY2" fmla="*/ 2965404 h 3000128"/>
              <a:gd name="connsiteX3" fmla="*/ 4221009 w 4579824"/>
              <a:gd name="connsiteY3" fmla="*/ 1368098 h 3000128"/>
              <a:gd name="connsiteX4" fmla="*/ 2739450 w 4579824"/>
              <a:gd name="connsiteY4" fmla="*/ 592594 h 3000128"/>
              <a:gd name="connsiteX5" fmla="*/ 783328 w 4579824"/>
              <a:gd name="connsiteY5" fmla="*/ 1391247 h 3000128"/>
              <a:gd name="connsiteX0" fmla="*/ 805054 w 4601550"/>
              <a:gd name="connsiteY0" fmla="*/ 1391247 h 3000128"/>
              <a:gd name="connsiteX1" fmla="*/ 700882 w 4601550"/>
              <a:gd name="connsiteY1" fmla="*/ 3000128 h 3000128"/>
              <a:gd name="connsiteX2" fmla="*/ 4601550 w 4601550"/>
              <a:gd name="connsiteY2" fmla="*/ 2965404 h 3000128"/>
              <a:gd name="connsiteX3" fmla="*/ 4242735 w 4601550"/>
              <a:gd name="connsiteY3" fmla="*/ 1368098 h 3000128"/>
              <a:gd name="connsiteX4" fmla="*/ 2761176 w 4601550"/>
              <a:gd name="connsiteY4" fmla="*/ 592594 h 3000128"/>
              <a:gd name="connsiteX5" fmla="*/ 805054 w 4601550"/>
              <a:gd name="connsiteY5" fmla="*/ 1391247 h 3000128"/>
              <a:gd name="connsiteX0" fmla="*/ 805054 w 4601550"/>
              <a:gd name="connsiteY0" fmla="*/ 1391247 h 3000128"/>
              <a:gd name="connsiteX1" fmla="*/ 700882 w 4601550"/>
              <a:gd name="connsiteY1" fmla="*/ 3000128 h 3000128"/>
              <a:gd name="connsiteX2" fmla="*/ 4601550 w 4601550"/>
              <a:gd name="connsiteY2" fmla="*/ 2965404 h 3000128"/>
              <a:gd name="connsiteX3" fmla="*/ 4242735 w 4601550"/>
              <a:gd name="connsiteY3" fmla="*/ 1368098 h 3000128"/>
              <a:gd name="connsiteX4" fmla="*/ 2761176 w 4601550"/>
              <a:gd name="connsiteY4" fmla="*/ 592594 h 3000128"/>
              <a:gd name="connsiteX5" fmla="*/ 805054 w 4601550"/>
              <a:gd name="connsiteY5" fmla="*/ 1391247 h 3000128"/>
              <a:gd name="connsiteX0" fmla="*/ 805054 w 4601550"/>
              <a:gd name="connsiteY0" fmla="*/ 1391247 h 3000128"/>
              <a:gd name="connsiteX1" fmla="*/ 700882 w 4601550"/>
              <a:gd name="connsiteY1" fmla="*/ 3000128 h 3000128"/>
              <a:gd name="connsiteX2" fmla="*/ 4601550 w 4601550"/>
              <a:gd name="connsiteY2" fmla="*/ 2965404 h 3000128"/>
              <a:gd name="connsiteX3" fmla="*/ 4242735 w 4601550"/>
              <a:gd name="connsiteY3" fmla="*/ 1368098 h 3000128"/>
              <a:gd name="connsiteX4" fmla="*/ 2761176 w 4601550"/>
              <a:gd name="connsiteY4" fmla="*/ 592594 h 3000128"/>
              <a:gd name="connsiteX5" fmla="*/ 805054 w 4601550"/>
              <a:gd name="connsiteY5" fmla="*/ 1391247 h 3000128"/>
              <a:gd name="connsiteX0" fmla="*/ 805054 w 4601550"/>
              <a:gd name="connsiteY0" fmla="*/ 1391247 h 3000128"/>
              <a:gd name="connsiteX1" fmla="*/ 700882 w 4601550"/>
              <a:gd name="connsiteY1" fmla="*/ 3000128 h 3000128"/>
              <a:gd name="connsiteX2" fmla="*/ 4601550 w 4601550"/>
              <a:gd name="connsiteY2" fmla="*/ 2965404 h 3000128"/>
              <a:gd name="connsiteX3" fmla="*/ 4242735 w 4601550"/>
              <a:gd name="connsiteY3" fmla="*/ 1368098 h 3000128"/>
              <a:gd name="connsiteX4" fmla="*/ 2761176 w 4601550"/>
              <a:gd name="connsiteY4" fmla="*/ 592594 h 3000128"/>
              <a:gd name="connsiteX5" fmla="*/ 805054 w 4601550"/>
              <a:gd name="connsiteY5" fmla="*/ 1391247 h 3000128"/>
              <a:gd name="connsiteX0" fmla="*/ 805054 w 4601550"/>
              <a:gd name="connsiteY0" fmla="*/ 1391247 h 3000128"/>
              <a:gd name="connsiteX1" fmla="*/ 700882 w 4601550"/>
              <a:gd name="connsiteY1" fmla="*/ 3000128 h 3000128"/>
              <a:gd name="connsiteX2" fmla="*/ 4601550 w 4601550"/>
              <a:gd name="connsiteY2" fmla="*/ 2965404 h 3000128"/>
              <a:gd name="connsiteX3" fmla="*/ 4242735 w 4601550"/>
              <a:gd name="connsiteY3" fmla="*/ 1368098 h 3000128"/>
              <a:gd name="connsiteX4" fmla="*/ 2761176 w 4601550"/>
              <a:gd name="connsiteY4" fmla="*/ 592594 h 3000128"/>
              <a:gd name="connsiteX5" fmla="*/ 805054 w 4601550"/>
              <a:gd name="connsiteY5" fmla="*/ 1391247 h 3000128"/>
              <a:gd name="connsiteX0" fmla="*/ 805054 w 4841325"/>
              <a:gd name="connsiteY0" fmla="*/ 1391247 h 3000128"/>
              <a:gd name="connsiteX1" fmla="*/ 700882 w 4841325"/>
              <a:gd name="connsiteY1" fmla="*/ 3000128 h 3000128"/>
              <a:gd name="connsiteX2" fmla="*/ 4601550 w 4841325"/>
              <a:gd name="connsiteY2" fmla="*/ 2965404 h 3000128"/>
              <a:gd name="connsiteX3" fmla="*/ 4242735 w 4841325"/>
              <a:gd name="connsiteY3" fmla="*/ 1368098 h 3000128"/>
              <a:gd name="connsiteX4" fmla="*/ 2761176 w 4841325"/>
              <a:gd name="connsiteY4" fmla="*/ 592594 h 3000128"/>
              <a:gd name="connsiteX5" fmla="*/ 805054 w 4841325"/>
              <a:gd name="connsiteY5" fmla="*/ 1391247 h 3000128"/>
              <a:gd name="connsiteX0" fmla="*/ 805054 w 5231855"/>
              <a:gd name="connsiteY0" fmla="*/ 1391247 h 3000128"/>
              <a:gd name="connsiteX1" fmla="*/ 700882 w 5231855"/>
              <a:gd name="connsiteY1" fmla="*/ 3000128 h 3000128"/>
              <a:gd name="connsiteX2" fmla="*/ 4601550 w 5231855"/>
              <a:gd name="connsiteY2" fmla="*/ 2965404 h 3000128"/>
              <a:gd name="connsiteX3" fmla="*/ 4242735 w 5231855"/>
              <a:gd name="connsiteY3" fmla="*/ 1368098 h 3000128"/>
              <a:gd name="connsiteX4" fmla="*/ 2761176 w 5231855"/>
              <a:gd name="connsiteY4" fmla="*/ 592594 h 3000128"/>
              <a:gd name="connsiteX5" fmla="*/ 805054 w 5231855"/>
              <a:gd name="connsiteY5" fmla="*/ 1391247 h 30001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231855" h="3000128">
                <a:moveTo>
                  <a:pt x="805054" y="1391247"/>
                </a:moveTo>
                <a:cubicBezTo>
                  <a:pt x="261044" y="1267784"/>
                  <a:pt x="-641781" y="2544857"/>
                  <a:pt x="700882" y="3000128"/>
                </a:cubicBezTo>
                <a:lnTo>
                  <a:pt x="4601550" y="2965404"/>
                </a:lnTo>
                <a:cubicBezTo>
                  <a:pt x="5558390" y="2826509"/>
                  <a:pt x="5415636" y="1344948"/>
                  <a:pt x="4242735" y="1368098"/>
                </a:cubicBezTo>
                <a:cubicBezTo>
                  <a:pt x="4397064" y="785505"/>
                  <a:pt x="3648569" y="-5432"/>
                  <a:pt x="2761176" y="592594"/>
                </a:cubicBezTo>
                <a:cubicBezTo>
                  <a:pt x="2155434" y="-425977"/>
                  <a:pt x="484822" y="-113462"/>
                  <a:pt x="805054" y="1391247"/>
                </a:cubicBezTo>
                <a:close/>
              </a:path>
            </a:pathLst>
          </a:custGeom>
          <a:solidFill>
            <a:schemeClr val="accent1">
              <a:lumMod val="20000"/>
              <a:lumOff val="80000"/>
            </a:schemeClr>
          </a:solidFill>
          <a:ln w="76200">
            <a:solidFill>
              <a:schemeClr val="tx2">
                <a:lumMod val="60000"/>
                <a:lumOff val="40000"/>
              </a:schemeClr>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200" b="1" dirty="0">
              <a:solidFill>
                <a:srgbClr val="C00000"/>
              </a:solidFill>
            </a:endParaRPr>
          </a:p>
          <a:p>
            <a:pPr algn="ctr"/>
            <a:endParaRPr lang="en-US" sz="3200" b="1" dirty="0">
              <a:solidFill>
                <a:srgbClr val="C00000"/>
              </a:solidFill>
            </a:endParaRPr>
          </a:p>
          <a:p>
            <a:pPr algn="ctr"/>
            <a:r>
              <a:rPr lang="en-US" sz="3200" b="1" dirty="0">
                <a:solidFill>
                  <a:srgbClr val="C00000"/>
                </a:solidFill>
              </a:rPr>
              <a:t>Cloud Infrastructure</a:t>
            </a:r>
          </a:p>
        </p:txBody>
      </p:sp>
      <p:sp>
        <p:nvSpPr>
          <p:cNvPr id="9" name="TextBox 8">
            <a:extLst>
              <a:ext uri="{FF2B5EF4-FFF2-40B4-BE49-F238E27FC236}">
                <a16:creationId xmlns:a16="http://schemas.microsoft.com/office/drawing/2014/main" id="{8AD5362C-4E30-F145-BB0F-0B69EF4C91A7}"/>
              </a:ext>
            </a:extLst>
          </p:cNvPr>
          <p:cNvSpPr txBox="1"/>
          <p:nvPr/>
        </p:nvSpPr>
        <p:spPr>
          <a:xfrm>
            <a:off x="1581557" y="4616481"/>
            <a:ext cx="2664296" cy="954107"/>
          </a:xfrm>
          <a:prstGeom prst="rect">
            <a:avLst/>
          </a:prstGeom>
          <a:noFill/>
        </p:spPr>
        <p:txBody>
          <a:bodyPr wrap="square" rtlCol="0">
            <a:spAutoFit/>
          </a:bodyPr>
          <a:lstStyle/>
          <a:p>
            <a:pPr algn="ctr"/>
            <a:r>
              <a:rPr lang="en-US" sz="2800" b="1" dirty="0">
                <a:solidFill>
                  <a:schemeClr val="accent1"/>
                </a:solidFill>
                <a:latin typeface="Calibri" panose="020F0502020204030204" pitchFamily="34" charset="0"/>
                <a:cs typeface="Calibri" panose="020F0502020204030204" pitchFamily="34" charset="0"/>
              </a:rPr>
              <a:t>Cloud </a:t>
            </a:r>
            <a:br>
              <a:rPr lang="en-US" sz="2800" b="1" dirty="0">
                <a:solidFill>
                  <a:schemeClr val="accent1"/>
                </a:solidFill>
                <a:latin typeface="Calibri" panose="020F0502020204030204" pitchFamily="34" charset="0"/>
                <a:cs typeface="Calibri" panose="020F0502020204030204" pitchFamily="34" charset="0"/>
              </a:rPr>
            </a:br>
            <a:r>
              <a:rPr lang="en-US" sz="2800" b="1" dirty="0">
                <a:solidFill>
                  <a:schemeClr val="accent1"/>
                </a:solidFill>
                <a:latin typeface="Calibri" panose="020F0502020204030204" pitchFamily="34" charset="0"/>
                <a:cs typeface="Calibri" panose="020F0502020204030204" pitchFamily="34" charset="0"/>
              </a:rPr>
              <a:t>provider</a:t>
            </a:r>
          </a:p>
        </p:txBody>
      </p:sp>
      <p:sp>
        <p:nvSpPr>
          <p:cNvPr id="10" name="TextBox 9">
            <a:extLst>
              <a:ext uri="{FF2B5EF4-FFF2-40B4-BE49-F238E27FC236}">
                <a16:creationId xmlns:a16="http://schemas.microsoft.com/office/drawing/2014/main" id="{89BF91EB-D624-2446-AD23-6D01AA0714CF}"/>
              </a:ext>
            </a:extLst>
          </p:cNvPr>
          <p:cNvSpPr txBox="1"/>
          <p:nvPr/>
        </p:nvSpPr>
        <p:spPr>
          <a:xfrm>
            <a:off x="1693640" y="3153037"/>
            <a:ext cx="2592288" cy="954107"/>
          </a:xfrm>
          <a:prstGeom prst="rect">
            <a:avLst/>
          </a:prstGeom>
          <a:noFill/>
        </p:spPr>
        <p:txBody>
          <a:bodyPr wrap="square" rtlCol="0">
            <a:spAutoFit/>
          </a:bodyPr>
          <a:lstStyle/>
          <a:p>
            <a:pPr algn="ctr"/>
            <a:r>
              <a:rPr lang="en-US" sz="2800" b="1" dirty="0">
                <a:solidFill>
                  <a:schemeClr val="accent1"/>
                </a:solidFill>
                <a:latin typeface="Calibri" panose="020F0502020204030204" pitchFamily="34" charset="0"/>
                <a:cs typeface="Calibri" panose="020F0502020204030204" pitchFamily="34" charset="0"/>
              </a:rPr>
              <a:t>Software </a:t>
            </a:r>
            <a:br>
              <a:rPr lang="en-US" sz="2800" b="1" dirty="0">
                <a:solidFill>
                  <a:schemeClr val="accent1"/>
                </a:solidFill>
                <a:latin typeface="Calibri" panose="020F0502020204030204" pitchFamily="34" charset="0"/>
                <a:cs typeface="Calibri" panose="020F0502020204030204" pitchFamily="34" charset="0"/>
              </a:rPr>
            </a:br>
            <a:r>
              <a:rPr lang="en-US" sz="2800" b="1" dirty="0">
                <a:solidFill>
                  <a:schemeClr val="accent1"/>
                </a:solidFill>
                <a:latin typeface="Calibri" panose="020F0502020204030204" pitchFamily="34" charset="0"/>
                <a:cs typeface="Calibri" panose="020F0502020204030204" pitchFamily="34" charset="0"/>
              </a:rPr>
              <a:t>provider</a:t>
            </a:r>
          </a:p>
        </p:txBody>
      </p:sp>
      <p:sp>
        <p:nvSpPr>
          <p:cNvPr id="11" name="TextBox 10">
            <a:extLst>
              <a:ext uri="{FF2B5EF4-FFF2-40B4-BE49-F238E27FC236}">
                <a16:creationId xmlns:a16="http://schemas.microsoft.com/office/drawing/2014/main" id="{8D6E7849-E569-CD46-8B92-BAB959CC73C3}"/>
              </a:ext>
            </a:extLst>
          </p:cNvPr>
          <p:cNvSpPr txBox="1"/>
          <p:nvPr/>
        </p:nvSpPr>
        <p:spPr>
          <a:xfrm>
            <a:off x="1613489" y="1616637"/>
            <a:ext cx="2900892" cy="954107"/>
          </a:xfrm>
          <a:prstGeom prst="rect">
            <a:avLst/>
          </a:prstGeom>
          <a:noFill/>
        </p:spPr>
        <p:txBody>
          <a:bodyPr wrap="square" rtlCol="0">
            <a:spAutoFit/>
          </a:bodyPr>
          <a:lstStyle/>
          <a:p>
            <a:pPr algn="ctr"/>
            <a:r>
              <a:rPr lang="en-US" sz="2800" b="1" dirty="0">
                <a:solidFill>
                  <a:schemeClr val="accent1"/>
                </a:solidFill>
                <a:latin typeface="Calibri" panose="020F0502020204030204" pitchFamily="34" charset="0"/>
                <a:cs typeface="Calibri" panose="020F0502020204030204" pitchFamily="34" charset="0"/>
              </a:rPr>
              <a:t>Software customers</a:t>
            </a:r>
          </a:p>
        </p:txBody>
      </p:sp>
      <p:sp>
        <p:nvSpPr>
          <p:cNvPr id="12" name="Rounded Rectangle 11">
            <a:extLst>
              <a:ext uri="{FF2B5EF4-FFF2-40B4-BE49-F238E27FC236}">
                <a16:creationId xmlns:a16="http://schemas.microsoft.com/office/drawing/2014/main" id="{12665BFB-0A2B-B047-88B1-DA119784EFAF}"/>
              </a:ext>
            </a:extLst>
          </p:cNvPr>
          <p:cNvSpPr>
            <a:spLocks noChangeArrowheads="1"/>
          </p:cNvSpPr>
          <p:nvPr/>
        </p:nvSpPr>
        <p:spPr bwMode="auto">
          <a:xfrm>
            <a:off x="5303912" y="3068961"/>
            <a:ext cx="3600400" cy="1010953"/>
          </a:xfrm>
          <a:prstGeom prst="roundRect">
            <a:avLst>
              <a:gd name="adj" fmla="val 3899"/>
            </a:avLst>
          </a:prstGeom>
          <a:solidFill>
            <a:srgbClr val="FFD579"/>
          </a:solidFill>
          <a:ln w="28575">
            <a:solidFill>
              <a:schemeClr val="accent1">
                <a:lumMod val="75000"/>
              </a:schemeClr>
            </a:solidFill>
            <a:round/>
            <a:headEnd/>
            <a:tailEnd/>
          </a:ln>
          <a:effectLst/>
        </p:spPr>
        <p:txBody>
          <a:bodyPr wrap="none" lIns="0" tIns="0" rIns="0" bIns="0" anchor="ctr"/>
          <a:lstStyle/>
          <a:p>
            <a:pPr algn="ctr">
              <a:defRPr/>
            </a:pPr>
            <a:r>
              <a:rPr lang="en-US" sz="3200" b="1" dirty="0">
                <a:solidFill>
                  <a:srgbClr val="C00000"/>
                </a:solidFill>
                <a:latin typeface="Calibri" panose="020F0502020204030204" pitchFamily="34" charset="0"/>
                <a:cs typeface="Calibri" panose="020F0502020204030204" pitchFamily="34" charset="0"/>
              </a:rPr>
              <a:t>Software services</a:t>
            </a:r>
          </a:p>
        </p:txBody>
      </p:sp>
      <p:sp>
        <p:nvSpPr>
          <p:cNvPr id="13" name="Rounded Rectangle 12">
            <a:extLst>
              <a:ext uri="{FF2B5EF4-FFF2-40B4-BE49-F238E27FC236}">
                <a16:creationId xmlns:a16="http://schemas.microsoft.com/office/drawing/2014/main" id="{D14F6028-7812-9D4E-A2EA-F4CDF698AF6A}"/>
              </a:ext>
            </a:extLst>
          </p:cNvPr>
          <p:cNvSpPr>
            <a:spLocks noChangeArrowheads="1"/>
          </p:cNvSpPr>
          <p:nvPr/>
        </p:nvSpPr>
        <p:spPr bwMode="auto">
          <a:xfrm>
            <a:off x="4799856" y="1868642"/>
            <a:ext cx="504056" cy="480239"/>
          </a:xfrm>
          <a:prstGeom prst="roundRect">
            <a:avLst>
              <a:gd name="adj" fmla="val 3899"/>
            </a:avLst>
          </a:prstGeom>
          <a:solidFill>
            <a:srgbClr val="FDEADA">
              <a:alpha val="50196"/>
            </a:srgbClr>
          </a:solidFill>
          <a:ln w="28575">
            <a:solidFill>
              <a:schemeClr val="accent1">
                <a:lumMod val="75000"/>
              </a:schemeClr>
            </a:solidFill>
            <a:round/>
            <a:headEnd/>
            <a:tailEnd/>
          </a:ln>
          <a:effectLst/>
        </p:spPr>
        <p:txBody>
          <a:bodyPr wrap="none" lIns="0" tIns="0" rIns="0" bIns="0" anchor="ctr"/>
          <a:lstStyle/>
          <a:p>
            <a:pPr algn="ctr">
              <a:defRPr/>
            </a:pPr>
            <a:endParaRPr lang="en-US" sz="2800" b="1" dirty="0">
              <a:latin typeface="Calibri" panose="020F0502020204030204" pitchFamily="34" charset="0"/>
              <a:cs typeface="Calibri" panose="020F0502020204030204" pitchFamily="34" charset="0"/>
            </a:endParaRPr>
          </a:p>
        </p:txBody>
      </p:sp>
      <p:sp>
        <p:nvSpPr>
          <p:cNvPr id="16" name="Rounded Rectangle 15">
            <a:extLst>
              <a:ext uri="{FF2B5EF4-FFF2-40B4-BE49-F238E27FC236}">
                <a16:creationId xmlns:a16="http://schemas.microsoft.com/office/drawing/2014/main" id="{78056D21-C9B0-B14E-9675-C61925BC3681}"/>
              </a:ext>
            </a:extLst>
          </p:cNvPr>
          <p:cNvSpPr>
            <a:spLocks noChangeArrowheads="1"/>
          </p:cNvSpPr>
          <p:nvPr/>
        </p:nvSpPr>
        <p:spPr bwMode="auto">
          <a:xfrm>
            <a:off x="5611959" y="1868642"/>
            <a:ext cx="504056" cy="480239"/>
          </a:xfrm>
          <a:prstGeom prst="roundRect">
            <a:avLst>
              <a:gd name="adj" fmla="val 3899"/>
            </a:avLst>
          </a:prstGeom>
          <a:solidFill>
            <a:srgbClr val="FDEADA">
              <a:alpha val="50196"/>
            </a:srgbClr>
          </a:solidFill>
          <a:ln w="28575">
            <a:solidFill>
              <a:schemeClr val="accent1">
                <a:lumMod val="75000"/>
              </a:schemeClr>
            </a:solidFill>
            <a:round/>
            <a:headEnd/>
            <a:tailEnd/>
          </a:ln>
          <a:effectLst/>
        </p:spPr>
        <p:txBody>
          <a:bodyPr wrap="none" lIns="0" tIns="0" rIns="0" bIns="0" anchor="ctr"/>
          <a:lstStyle/>
          <a:p>
            <a:pPr algn="ctr">
              <a:defRPr/>
            </a:pPr>
            <a:endParaRPr lang="en-US" sz="2800" b="1" dirty="0">
              <a:latin typeface="Calibri" panose="020F0502020204030204" pitchFamily="34" charset="0"/>
              <a:cs typeface="Calibri" panose="020F0502020204030204" pitchFamily="34" charset="0"/>
            </a:endParaRPr>
          </a:p>
        </p:txBody>
      </p:sp>
      <p:sp>
        <p:nvSpPr>
          <p:cNvPr id="17" name="Rounded Rectangle 16">
            <a:extLst>
              <a:ext uri="{FF2B5EF4-FFF2-40B4-BE49-F238E27FC236}">
                <a16:creationId xmlns:a16="http://schemas.microsoft.com/office/drawing/2014/main" id="{9466D557-6D52-484C-9CFE-7EADCE74083D}"/>
              </a:ext>
            </a:extLst>
          </p:cNvPr>
          <p:cNvSpPr>
            <a:spLocks noChangeArrowheads="1"/>
          </p:cNvSpPr>
          <p:nvPr/>
        </p:nvSpPr>
        <p:spPr bwMode="auto">
          <a:xfrm>
            <a:off x="6424062" y="1868642"/>
            <a:ext cx="504056" cy="480239"/>
          </a:xfrm>
          <a:prstGeom prst="roundRect">
            <a:avLst>
              <a:gd name="adj" fmla="val 3899"/>
            </a:avLst>
          </a:prstGeom>
          <a:solidFill>
            <a:srgbClr val="FDEADA">
              <a:alpha val="50196"/>
            </a:srgbClr>
          </a:solidFill>
          <a:ln w="28575">
            <a:solidFill>
              <a:schemeClr val="accent1">
                <a:lumMod val="75000"/>
              </a:schemeClr>
            </a:solidFill>
            <a:round/>
            <a:headEnd/>
            <a:tailEnd/>
          </a:ln>
          <a:effectLst/>
        </p:spPr>
        <p:txBody>
          <a:bodyPr wrap="none" lIns="0" tIns="0" rIns="0" bIns="0" anchor="ctr"/>
          <a:lstStyle/>
          <a:p>
            <a:pPr algn="ctr">
              <a:defRPr/>
            </a:pPr>
            <a:endParaRPr lang="en-US" sz="2800" b="1" dirty="0">
              <a:latin typeface="Calibri" panose="020F0502020204030204" pitchFamily="34" charset="0"/>
              <a:cs typeface="Calibri" panose="020F0502020204030204" pitchFamily="34" charset="0"/>
            </a:endParaRPr>
          </a:p>
        </p:txBody>
      </p:sp>
      <p:sp>
        <p:nvSpPr>
          <p:cNvPr id="18" name="Rounded Rectangle 17">
            <a:extLst>
              <a:ext uri="{FF2B5EF4-FFF2-40B4-BE49-F238E27FC236}">
                <a16:creationId xmlns:a16="http://schemas.microsoft.com/office/drawing/2014/main" id="{2329F139-09C1-734F-9FC8-CBBBE12E21B2}"/>
              </a:ext>
            </a:extLst>
          </p:cNvPr>
          <p:cNvSpPr>
            <a:spLocks noChangeArrowheads="1"/>
          </p:cNvSpPr>
          <p:nvPr/>
        </p:nvSpPr>
        <p:spPr bwMode="auto">
          <a:xfrm>
            <a:off x="7236165" y="1868642"/>
            <a:ext cx="504056" cy="480239"/>
          </a:xfrm>
          <a:prstGeom prst="roundRect">
            <a:avLst>
              <a:gd name="adj" fmla="val 3899"/>
            </a:avLst>
          </a:prstGeom>
          <a:solidFill>
            <a:srgbClr val="FDEADA">
              <a:alpha val="50196"/>
            </a:srgbClr>
          </a:solidFill>
          <a:ln w="28575">
            <a:solidFill>
              <a:schemeClr val="accent1">
                <a:lumMod val="75000"/>
              </a:schemeClr>
            </a:solidFill>
            <a:round/>
            <a:headEnd/>
            <a:tailEnd/>
          </a:ln>
          <a:effectLst/>
        </p:spPr>
        <p:txBody>
          <a:bodyPr wrap="none" lIns="0" tIns="0" rIns="0" bIns="0" anchor="ctr"/>
          <a:lstStyle/>
          <a:p>
            <a:pPr algn="ctr">
              <a:defRPr/>
            </a:pPr>
            <a:endParaRPr lang="en-US" sz="2800" b="1" dirty="0">
              <a:latin typeface="Calibri" panose="020F0502020204030204" pitchFamily="34" charset="0"/>
              <a:cs typeface="Calibri" panose="020F0502020204030204" pitchFamily="34" charset="0"/>
            </a:endParaRPr>
          </a:p>
        </p:txBody>
      </p:sp>
      <p:sp>
        <p:nvSpPr>
          <p:cNvPr id="19" name="Rounded Rectangle 18">
            <a:extLst>
              <a:ext uri="{FF2B5EF4-FFF2-40B4-BE49-F238E27FC236}">
                <a16:creationId xmlns:a16="http://schemas.microsoft.com/office/drawing/2014/main" id="{CDF86182-66D3-1143-9BDE-355D142D47D2}"/>
              </a:ext>
            </a:extLst>
          </p:cNvPr>
          <p:cNvSpPr>
            <a:spLocks noChangeArrowheads="1"/>
          </p:cNvSpPr>
          <p:nvPr/>
        </p:nvSpPr>
        <p:spPr bwMode="auto">
          <a:xfrm>
            <a:off x="8048268" y="1868642"/>
            <a:ext cx="504056" cy="480239"/>
          </a:xfrm>
          <a:prstGeom prst="roundRect">
            <a:avLst>
              <a:gd name="adj" fmla="val 3899"/>
            </a:avLst>
          </a:prstGeom>
          <a:solidFill>
            <a:srgbClr val="FDEADA">
              <a:alpha val="50196"/>
            </a:srgbClr>
          </a:solidFill>
          <a:ln w="28575">
            <a:solidFill>
              <a:schemeClr val="accent1">
                <a:lumMod val="75000"/>
              </a:schemeClr>
            </a:solidFill>
            <a:round/>
            <a:headEnd/>
            <a:tailEnd/>
          </a:ln>
          <a:effectLst/>
        </p:spPr>
        <p:txBody>
          <a:bodyPr wrap="none" lIns="0" tIns="0" rIns="0" bIns="0" anchor="ctr"/>
          <a:lstStyle/>
          <a:p>
            <a:pPr algn="ctr">
              <a:defRPr/>
            </a:pPr>
            <a:endParaRPr lang="en-US" sz="2800" b="1" dirty="0">
              <a:latin typeface="Calibri" panose="020F0502020204030204" pitchFamily="34" charset="0"/>
              <a:cs typeface="Calibri" panose="020F0502020204030204" pitchFamily="34" charset="0"/>
            </a:endParaRPr>
          </a:p>
        </p:txBody>
      </p:sp>
      <p:sp>
        <p:nvSpPr>
          <p:cNvPr id="20" name="Rounded Rectangle 19">
            <a:extLst>
              <a:ext uri="{FF2B5EF4-FFF2-40B4-BE49-F238E27FC236}">
                <a16:creationId xmlns:a16="http://schemas.microsoft.com/office/drawing/2014/main" id="{BCE23D12-AFCD-0643-9A4E-60794D7DA080}"/>
              </a:ext>
            </a:extLst>
          </p:cNvPr>
          <p:cNvSpPr>
            <a:spLocks noChangeArrowheads="1"/>
          </p:cNvSpPr>
          <p:nvPr/>
        </p:nvSpPr>
        <p:spPr bwMode="auto">
          <a:xfrm>
            <a:off x="8860369" y="1868642"/>
            <a:ext cx="504056" cy="480239"/>
          </a:xfrm>
          <a:prstGeom prst="roundRect">
            <a:avLst>
              <a:gd name="adj" fmla="val 3899"/>
            </a:avLst>
          </a:prstGeom>
          <a:solidFill>
            <a:srgbClr val="FDEADA">
              <a:alpha val="50196"/>
            </a:srgbClr>
          </a:solidFill>
          <a:ln w="28575">
            <a:solidFill>
              <a:schemeClr val="accent1">
                <a:lumMod val="75000"/>
              </a:schemeClr>
            </a:solidFill>
            <a:round/>
            <a:headEnd/>
            <a:tailEnd/>
          </a:ln>
          <a:effectLst/>
        </p:spPr>
        <p:txBody>
          <a:bodyPr wrap="none" lIns="0" tIns="0" rIns="0" bIns="0" anchor="ctr"/>
          <a:lstStyle/>
          <a:p>
            <a:pPr algn="ctr">
              <a:defRPr/>
            </a:pPr>
            <a:endParaRPr lang="en-US" sz="2800" b="1" dirty="0">
              <a:latin typeface="Calibri" panose="020F0502020204030204" pitchFamily="34" charset="0"/>
              <a:cs typeface="Calibri" panose="020F0502020204030204" pitchFamily="34" charset="0"/>
            </a:endParaRPr>
          </a:p>
        </p:txBody>
      </p:sp>
      <p:cxnSp>
        <p:nvCxnSpPr>
          <p:cNvPr id="21" name="Straight Connector 20">
            <a:extLst>
              <a:ext uri="{FF2B5EF4-FFF2-40B4-BE49-F238E27FC236}">
                <a16:creationId xmlns:a16="http://schemas.microsoft.com/office/drawing/2014/main" id="{4D37ABD4-F3E9-BA40-AFCE-AD81673F63DE}"/>
              </a:ext>
            </a:extLst>
          </p:cNvPr>
          <p:cNvCxnSpPr>
            <a:cxnSpLocks/>
            <a:stCxn id="13" idx="2"/>
          </p:cNvCxnSpPr>
          <p:nvPr/>
        </p:nvCxnSpPr>
        <p:spPr>
          <a:xfrm>
            <a:off x="5051885" y="2348880"/>
            <a:ext cx="560075" cy="720080"/>
          </a:xfrm>
          <a:prstGeom prst="line">
            <a:avLst/>
          </a:prstGeom>
          <a:ln w="285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id="{5B627AAA-91B9-6041-BB30-65344C24D7C8}"/>
              </a:ext>
            </a:extLst>
          </p:cNvPr>
          <p:cNvCxnSpPr>
            <a:cxnSpLocks/>
            <a:stCxn id="16" idx="2"/>
          </p:cNvCxnSpPr>
          <p:nvPr/>
        </p:nvCxnSpPr>
        <p:spPr>
          <a:xfrm>
            <a:off x="5863987" y="2348880"/>
            <a:ext cx="252028" cy="720080"/>
          </a:xfrm>
          <a:prstGeom prst="line">
            <a:avLst/>
          </a:prstGeom>
          <a:ln w="285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6" name="Straight Connector 25">
            <a:extLst>
              <a:ext uri="{FF2B5EF4-FFF2-40B4-BE49-F238E27FC236}">
                <a16:creationId xmlns:a16="http://schemas.microsoft.com/office/drawing/2014/main" id="{3164A022-AB40-074C-A6A9-D07A47176672}"/>
              </a:ext>
            </a:extLst>
          </p:cNvPr>
          <p:cNvCxnSpPr>
            <a:cxnSpLocks/>
            <a:stCxn id="17" idx="2"/>
          </p:cNvCxnSpPr>
          <p:nvPr/>
        </p:nvCxnSpPr>
        <p:spPr>
          <a:xfrm>
            <a:off x="6676090" y="2348880"/>
            <a:ext cx="0" cy="720080"/>
          </a:xfrm>
          <a:prstGeom prst="line">
            <a:avLst/>
          </a:prstGeom>
          <a:ln w="285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9" name="Straight Connector 28">
            <a:extLst>
              <a:ext uri="{FF2B5EF4-FFF2-40B4-BE49-F238E27FC236}">
                <a16:creationId xmlns:a16="http://schemas.microsoft.com/office/drawing/2014/main" id="{EB999A84-5BC6-5248-B138-E4606EDD96A9}"/>
              </a:ext>
            </a:extLst>
          </p:cNvPr>
          <p:cNvCxnSpPr>
            <a:cxnSpLocks/>
            <a:stCxn id="18" idx="2"/>
          </p:cNvCxnSpPr>
          <p:nvPr/>
        </p:nvCxnSpPr>
        <p:spPr>
          <a:xfrm>
            <a:off x="7488193" y="2348880"/>
            <a:ext cx="0" cy="720080"/>
          </a:xfrm>
          <a:prstGeom prst="line">
            <a:avLst/>
          </a:prstGeom>
          <a:ln w="285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32" name="Straight Connector 31">
            <a:extLst>
              <a:ext uri="{FF2B5EF4-FFF2-40B4-BE49-F238E27FC236}">
                <a16:creationId xmlns:a16="http://schemas.microsoft.com/office/drawing/2014/main" id="{DC3CB9CB-3FE5-B74E-BCCF-FA2B4F2BC8FD}"/>
              </a:ext>
            </a:extLst>
          </p:cNvPr>
          <p:cNvCxnSpPr>
            <a:cxnSpLocks/>
            <a:stCxn id="19" idx="2"/>
          </p:cNvCxnSpPr>
          <p:nvPr/>
        </p:nvCxnSpPr>
        <p:spPr>
          <a:xfrm flipH="1">
            <a:off x="8048268" y="2348880"/>
            <a:ext cx="252028" cy="720080"/>
          </a:xfrm>
          <a:prstGeom prst="line">
            <a:avLst/>
          </a:prstGeom>
          <a:ln w="285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35" name="Straight Connector 34">
            <a:extLst>
              <a:ext uri="{FF2B5EF4-FFF2-40B4-BE49-F238E27FC236}">
                <a16:creationId xmlns:a16="http://schemas.microsoft.com/office/drawing/2014/main" id="{BC0FD8E9-89DD-2248-B722-D95B4328CDCB}"/>
              </a:ext>
            </a:extLst>
          </p:cNvPr>
          <p:cNvCxnSpPr>
            <a:cxnSpLocks/>
            <a:stCxn id="20" idx="2"/>
          </p:cNvCxnSpPr>
          <p:nvPr/>
        </p:nvCxnSpPr>
        <p:spPr>
          <a:xfrm flipH="1">
            <a:off x="8499475" y="2348880"/>
            <a:ext cx="612922" cy="720080"/>
          </a:xfrm>
          <a:prstGeom prst="line">
            <a:avLst/>
          </a:prstGeom>
          <a:ln w="28575">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8975421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5FC0CE1A-0F43-D642-83BB-37DC2E74A642}"/>
              </a:ext>
            </a:extLst>
          </p:cNvPr>
          <p:cNvSpPr>
            <a:spLocks noGrp="1"/>
          </p:cNvSpPr>
          <p:nvPr>
            <p:ph type="sldNum" sz="quarter" idx="12"/>
          </p:nvPr>
        </p:nvSpPr>
        <p:spPr/>
        <p:txBody>
          <a:bodyPr/>
          <a:lstStyle/>
          <a:p>
            <a:pPr>
              <a:defRPr/>
            </a:pPr>
            <a:fld id="{E78C9E75-97FD-45D9-8ED3-955348887BB1}" type="slidenum">
              <a:rPr lang="zh-TW" altLang="en-US" smtClean="0"/>
              <a:pPr>
                <a:defRPr/>
              </a:pPr>
              <a:t>27</a:t>
            </a:fld>
            <a:endParaRPr lang="zh-TW" altLang="en-US"/>
          </a:p>
        </p:txBody>
      </p:sp>
      <p:sp>
        <p:nvSpPr>
          <p:cNvPr id="5" name="Footer Placeholder 4">
            <a:extLst>
              <a:ext uri="{FF2B5EF4-FFF2-40B4-BE49-F238E27FC236}">
                <a16:creationId xmlns:a16="http://schemas.microsoft.com/office/drawing/2014/main" id="{47D1029D-DF43-8440-A5D5-8C0AA89257A6}"/>
              </a:ext>
            </a:extLst>
          </p:cNvPr>
          <p:cNvSpPr>
            <a:spLocks noGrp="1"/>
          </p:cNvSpPr>
          <p:nvPr>
            <p:ph type="ftr" sz="quarter" idx="11"/>
          </p:nvPr>
        </p:nvSpPr>
        <p:spPr bwMode="auto">
          <a:xfrm>
            <a:off x="2135832" y="6597650"/>
            <a:ext cx="7848600" cy="260350"/>
          </a:xfrm>
          <a:ln>
            <a:miter lim="800000"/>
            <a:headEnd/>
            <a:tailEnd/>
          </a:ln>
        </p:spPr>
        <p:txBody>
          <a:bodyPr/>
          <a:lstStyle/>
          <a:p>
            <a:pPr>
              <a:defRPr/>
            </a:pPr>
            <a:r>
              <a:rPr lang="en-US" altLang="zh-TW" sz="1000" dirty="0"/>
              <a:t>Source: Ian Sommerville (2019), Engineering Software Products:  An Introduction to Modern Software Engineering, Pearson.</a:t>
            </a:r>
            <a:endParaRPr lang="es-ES" altLang="zh-TW" sz="1000" dirty="0"/>
          </a:p>
        </p:txBody>
      </p:sp>
      <p:sp>
        <p:nvSpPr>
          <p:cNvPr id="6" name="Title 1">
            <a:extLst>
              <a:ext uri="{FF2B5EF4-FFF2-40B4-BE49-F238E27FC236}">
                <a16:creationId xmlns:a16="http://schemas.microsoft.com/office/drawing/2014/main" id="{0CFA4C37-6E89-4349-BAC6-EBAD3F680900}"/>
              </a:ext>
            </a:extLst>
          </p:cNvPr>
          <p:cNvSpPr>
            <a:spLocks noGrp="1"/>
          </p:cNvSpPr>
          <p:nvPr>
            <p:ph type="title"/>
          </p:nvPr>
        </p:nvSpPr>
        <p:spPr>
          <a:xfrm>
            <a:off x="1991544" y="116632"/>
            <a:ext cx="8229600" cy="1152128"/>
          </a:xfrm>
        </p:spPr>
        <p:txBody>
          <a:bodyPr>
            <a:normAutofit fontScale="90000"/>
          </a:bodyPr>
          <a:lstStyle/>
          <a:p>
            <a:r>
              <a:rPr lang="en-US" dirty="0">
                <a:solidFill>
                  <a:schemeClr val="accent1"/>
                </a:solidFill>
              </a:rPr>
              <a:t>Microservices architecture – </a:t>
            </a:r>
            <a:br>
              <a:rPr lang="en-US" dirty="0">
                <a:solidFill>
                  <a:schemeClr val="accent1"/>
                </a:solidFill>
              </a:rPr>
            </a:br>
            <a:r>
              <a:rPr lang="en-US" dirty="0">
                <a:solidFill>
                  <a:schemeClr val="accent1"/>
                </a:solidFill>
              </a:rPr>
              <a:t>key design questions</a:t>
            </a:r>
          </a:p>
        </p:txBody>
      </p:sp>
      <p:cxnSp>
        <p:nvCxnSpPr>
          <p:cNvPr id="7" name="Straight Arrow Connector 6">
            <a:extLst>
              <a:ext uri="{FF2B5EF4-FFF2-40B4-BE49-F238E27FC236}">
                <a16:creationId xmlns:a16="http://schemas.microsoft.com/office/drawing/2014/main" id="{B14CBDD7-4BA5-F445-A911-3F6C7917EC31}"/>
              </a:ext>
            </a:extLst>
          </p:cNvPr>
          <p:cNvCxnSpPr>
            <a:cxnSpLocks/>
            <a:stCxn id="13" idx="1"/>
          </p:cNvCxnSpPr>
          <p:nvPr/>
        </p:nvCxnSpPr>
        <p:spPr>
          <a:xfrm flipH="1">
            <a:off x="7390270" y="3524332"/>
            <a:ext cx="562210" cy="529529"/>
          </a:xfrm>
          <a:prstGeom prst="straightConnector1">
            <a:avLst/>
          </a:prstGeom>
          <a:ln w="76200">
            <a:solidFill>
              <a:schemeClr val="bg1">
                <a:lumMod val="65000"/>
              </a:schemeClr>
            </a:solidFill>
            <a:headEnd type="oval"/>
            <a:tailEnd type="oval" w="med" len="med"/>
          </a:ln>
        </p:spPr>
        <p:style>
          <a:lnRef idx="1">
            <a:schemeClr val="accent1"/>
          </a:lnRef>
          <a:fillRef idx="0">
            <a:schemeClr val="accent1"/>
          </a:fillRef>
          <a:effectRef idx="0">
            <a:schemeClr val="accent1"/>
          </a:effectRef>
          <a:fontRef idx="minor">
            <a:schemeClr val="tx1"/>
          </a:fontRef>
        </p:style>
      </p:cxnSp>
      <p:cxnSp>
        <p:nvCxnSpPr>
          <p:cNvPr id="8" name="Straight Arrow Connector 7">
            <a:extLst>
              <a:ext uri="{FF2B5EF4-FFF2-40B4-BE49-F238E27FC236}">
                <a16:creationId xmlns:a16="http://schemas.microsoft.com/office/drawing/2014/main" id="{7507A3C3-C62F-7D45-B3A4-D9FCE1B44005}"/>
              </a:ext>
            </a:extLst>
          </p:cNvPr>
          <p:cNvCxnSpPr>
            <a:cxnSpLocks/>
            <a:stCxn id="14" idx="1"/>
          </p:cNvCxnSpPr>
          <p:nvPr/>
        </p:nvCxnSpPr>
        <p:spPr>
          <a:xfrm flipH="1" flipV="1">
            <a:off x="6744072" y="5038838"/>
            <a:ext cx="679570" cy="793050"/>
          </a:xfrm>
          <a:prstGeom prst="straightConnector1">
            <a:avLst/>
          </a:prstGeom>
          <a:ln w="76200">
            <a:solidFill>
              <a:schemeClr val="bg1">
                <a:lumMod val="65000"/>
              </a:schemeClr>
            </a:solidFill>
            <a:headEnd type="oval"/>
            <a:tailEnd type="oval" w="med" len="med"/>
          </a:ln>
        </p:spPr>
        <p:style>
          <a:lnRef idx="1">
            <a:schemeClr val="accent1"/>
          </a:lnRef>
          <a:fillRef idx="0">
            <a:schemeClr val="accent1"/>
          </a:fillRef>
          <a:effectRef idx="0">
            <a:schemeClr val="accent1"/>
          </a:effectRef>
          <a:fontRef idx="minor">
            <a:schemeClr val="tx1"/>
          </a:fontRef>
        </p:style>
      </p:cxnSp>
      <p:cxnSp>
        <p:nvCxnSpPr>
          <p:cNvPr id="9" name="Straight Arrow Connector 8">
            <a:extLst>
              <a:ext uri="{FF2B5EF4-FFF2-40B4-BE49-F238E27FC236}">
                <a16:creationId xmlns:a16="http://schemas.microsoft.com/office/drawing/2014/main" id="{4DCEBBC0-0ACE-7546-88E4-A331A33C4A57}"/>
              </a:ext>
            </a:extLst>
          </p:cNvPr>
          <p:cNvCxnSpPr>
            <a:cxnSpLocks/>
            <a:stCxn id="17" idx="3"/>
          </p:cNvCxnSpPr>
          <p:nvPr/>
        </p:nvCxnSpPr>
        <p:spPr>
          <a:xfrm flipV="1">
            <a:off x="4923115" y="5038838"/>
            <a:ext cx="805587" cy="793050"/>
          </a:xfrm>
          <a:prstGeom prst="straightConnector1">
            <a:avLst/>
          </a:prstGeom>
          <a:ln w="76200">
            <a:solidFill>
              <a:schemeClr val="bg1">
                <a:lumMod val="65000"/>
              </a:schemeClr>
            </a:solidFill>
            <a:headEnd type="oval"/>
            <a:tailEnd type="oval" w="med" len="med"/>
          </a:ln>
        </p:spPr>
        <p:style>
          <a:lnRef idx="1">
            <a:schemeClr val="accent1"/>
          </a:lnRef>
          <a:fillRef idx="0">
            <a:schemeClr val="accent1"/>
          </a:fillRef>
          <a:effectRef idx="0">
            <a:schemeClr val="accent1"/>
          </a:effectRef>
          <a:fontRef idx="minor">
            <a:schemeClr val="tx1"/>
          </a:fontRef>
        </p:style>
      </p:cxnSp>
      <p:cxnSp>
        <p:nvCxnSpPr>
          <p:cNvPr id="10" name="Straight Arrow Connector 9">
            <a:extLst>
              <a:ext uri="{FF2B5EF4-FFF2-40B4-BE49-F238E27FC236}">
                <a16:creationId xmlns:a16="http://schemas.microsoft.com/office/drawing/2014/main" id="{9C744E67-903E-0542-A4F4-9B274D5E5AAD}"/>
              </a:ext>
            </a:extLst>
          </p:cNvPr>
          <p:cNvCxnSpPr>
            <a:cxnSpLocks/>
            <a:stCxn id="15" idx="3"/>
          </p:cNvCxnSpPr>
          <p:nvPr/>
        </p:nvCxnSpPr>
        <p:spPr>
          <a:xfrm>
            <a:off x="4491067" y="3524331"/>
            <a:ext cx="562211" cy="571780"/>
          </a:xfrm>
          <a:prstGeom prst="straightConnector1">
            <a:avLst/>
          </a:prstGeom>
          <a:ln w="76200">
            <a:solidFill>
              <a:schemeClr val="bg1">
                <a:lumMod val="65000"/>
              </a:schemeClr>
            </a:solidFill>
            <a:headEnd type="oval"/>
            <a:tailEnd type="oval" w="med" len="med"/>
          </a:ln>
        </p:spPr>
        <p:style>
          <a:lnRef idx="1">
            <a:schemeClr val="accent1"/>
          </a:lnRef>
          <a:fillRef idx="0">
            <a:schemeClr val="accent1"/>
          </a:fillRef>
          <a:effectRef idx="0">
            <a:schemeClr val="accent1"/>
          </a:effectRef>
          <a:fontRef idx="minor">
            <a:schemeClr val="tx1"/>
          </a:fontRef>
        </p:style>
      </p:cxnSp>
      <p:cxnSp>
        <p:nvCxnSpPr>
          <p:cNvPr id="11" name="Straight Arrow Connector 10">
            <a:extLst>
              <a:ext uri="{FF2B5EF4-FFF2-40B4-BE49-F238E27FC236}">
                <a16:creationId xmlns:a16="http://schemas.microsoft.com/office/drawing/2014/main" id="{3154EAA7-2B36-2B4F-9155-68A9FE21CBFE}"/>
              </a:ext>
            </a:extLst>
          </p:cNvPr>
          <p:cNvCxnSpPr>
            <a:cxnSpLocks/>
            <a:stCxn id="16" idx="2"/>
            <a:endCxn id="12" idx="0"/>
          </p:cNvCxnSpPr>
          <p:nvPr/>
        </p:nvCxnSpPr>
        <p:spPr>
          <a:xfrm flipH="1">
            <a:off x="6212517" y="2690037"/>
            <a:ext cx="1" cy="816046"/>
          </a:xfrm>
          <a:prstGeom prst="straightConnector1">
            <a:avLst/>
          </a:prstGeom>
          <a:ln w="76200">
            <a:solidFill>
              <a:schemeClr val="bg1">
                <a:lumMod val="65000"/>
              </a:schemeClr>
            </a:solidFill>
            <a:headEnd type="oval"/>
            <a:tailEnd type="oval" w="med" len="med"/>
          </a:ln>
        </p:spPr>
        <p:style>
          <a:lnRef idx="1">
            <a:schemeClr val="accent1"/>
          </a:lnRef>
          <a:fillRef idx="0">
            <a:schemeClr val="accent1"/>
          </a:fillRef>
          <a:effectRef idx="0">
            <a:schemeClr val="accent1"/>
          </a:effectRef>
          <a:fontRef idx="minor">
            <a:schemeClr val="tx1"/>
          </a:fontRef>
        </p:style>
      </p:cxnSp>
      <p:sp>
        <p:nvSpPr>
          <p:cNvPr id="12" name="Rounded Rectangle 11">
            <a:extLst>
              <a:ext uri="{FF2B5EF4-FFF2-40B4-BE49-F238E27FC236}">
                <a16:creationId xmlns:a16="http://schemas.microsoft.com/office/drawing/2014/main" id="{D77490C7-8C10-B742-9B78-719B68A10AD8}"/>
              </a:ext>
            </a:extLst>
          </p:cNvPr>
          <p:cNvSpPr>
            <a:spLocks noChangeArrowheads="1"/>
          </p:cNvSpPr>
          <p:nvPr/>
        </p:nvSpPr>
        <p:spPr bwMode="auto">
          <a:xfrm>
            <a:off x="5034763" y="3506084"/>
            <a:ext cx="2355506" cy="1532753"/>
          </a:xfrm>
          <a:prstGeom prst="roundRect">
            <a:avLst>
              <a:gd name="adj" fmla="val 21979"/>
            </a:avLst>
          </a:prstGeom>
          <a:solidFill>
            <a:srgbClr val="FFD579"/>
          </a:solidFill>
          <a:ln w="28575">
            <a:solidFill>
              <a:schemeClr val="accent2">
                <a:lumMod val="50000"/>
              </a:schemeClr>
            </a:solidFill>
            <a:round/>
            <a:headEnd/>
            <a:tailEnd/>
          </a:ln>
          <a:effectLst/>
        </p:spPr>
        <p:txBody>
          <a:bodyPr lIns="0" tIns="0" rIns="0" bIns="0" anchor="ctr"/>
          <a:lstStyle/>
          <a:p>
            <a:pPr algn="ctr">
              <a:defRPr/>
            </a:pPr>
            <a:r>
              <a:rPr lang="en-US" sz="2800" b="1" dirty="0">
                <a:solidFill>
                  <a:srgbClr val="C00000"/>
                </a:solidFill>
                <a:latin typeface="Calibri" panose="020F0502020204030204" pitchFamily="34" charset="0"/>
                <a:cs typeface="Calibri" panose="020F0502020204030204" pitchFamily="34" charset="0"/>
              </a:rPr>
              <a:t>Microservices architecture</a:t>
            </a:r>
          </a:p>
          <a:p>
            <a:pPr algn="ctr">
              <a:defRPr/>
            </a:pPr>
            <a:r>
              <a:rPr lang="en-US" sz="2800" b="1" dirty="0">
                <a:solidFill>
                  <a:srgbClr val="C00000"/>
                </a:solidFill>
                <a:latin typeface="Calibri" panose="020F0502020204030204" pitchFamily="34" charset="0"/>
                <a:cs typeface="Calibri" panose="020F0502020204030204" pitchFamily="34" charset="0"/>
              </a:rPr>
              <a:t>design</a:t>
            </a:r>
          </a:p>
        </p:txBody>
      </p:sp>
      <p:sp>
        <p:nvSpPr>
          <p:cNvPr id="13" name="Rounded Rectangle 12">
            <a:extLst>
              <a:ext uri="{FF2B5EF4-FFF2-40B4-BE49-F238E27FC236}">
                <a16:creationId xmlns:a16="http://schemas.microsoft.com/office/drawing/2014/main" id="{D4B66ADE-1CCC-5140-AE7C-8177CE0C6061}"/>
              </a:ext>
            </a:extLst>
          </p:cNvPr>
          <p:cNvSpPr>
            <a:spLocks noChangeArrowheads="1"/>
          </p:cNvSpPr>
          <p:nvPr/>
        </p:nvSpPr>
        <p:spPr bwMode="auto">
          <a:xfrm>
            <a:off x="7952480" y="2827575"/>
            <a:ext cx="2355506" cy="1393513"/>
          </a:xfrm>
          <a:prstGeom prst="roundRect">
            <a:avLst>
              <a:gd name="adj" fmla="val 15458"/>
            </a:avLst>
          </a:prstGeom>
          <a:solidFill>
            <a:srgbClr val="FDEADA"/>
          </a:solidFill>
          <a:ln w="28575">
            <a:solidFill>
              <a:schemeClr val="accent2">
                <a:lumMod val="75000"/>
              </a:schemeClr>
            </a:solidFill>
            <a:round/>
            <a:headEnd/>
            <a:tailEnd/>
          </a:ln>
          <a:effectLst/>
        </p:spPr>
        <p:txBody>
          <a:bodyPr lIns="0" tIns="0" rIns="0" bIns="0" anchor="ctr"/>
          <a:lstStyle/>
          <a:p>
            <a:pPr algn="ctr">
              <a:defRPr/>
            </a:pPr>
            <a:r>
              <a:rPr lang="en-US" sz="2200" b="1" dirty="0">
                <a:solidFill>
                  <a:schemeClr val="accent6">
                    <a:lumMod val="50000"/>
                  </a:schemeClr>
                </a:solidFill>
                <a:latin typeface="Calibri" panose="020F0502020204030204" pitchFamily="34" charset="0"/>
                <a:cs typeface="Calibri" panose="020F0502020204030204" pitchFamily="34" charset="0"/>
              </a:rPr>
              <a:t>How should microservices communicate with each other?</a:t>
            </a:r>
          </a:p>
        </p:txBody>
      </p:sp>
      <p:sp>
        <p:nvSpPr>
          <p:cNvPr id="14" name="Rounded Rectangle 13">
            <a:extLst>
              <a:ext uri="{FF2B5EF4-FFF2-40B4-BE49-F238E27FC236}">
                <a16:creationId xmlns:a16="http://schemas.microsoft.com/office/drawing/2014/main" id="{13433704-A5A6-774E-9A7D-E3F467C90734}"/>
              </a:ext>
            </a:extLst>
          </p:cNvPr>
          <p:cNvSpPr>
            <a:spLocks noChangeArrowheads="1"/>
          </p:cNvSpPr>
          <p:nvPr/>
        </p:nvSpPr>
        <p:spPr bwMode="auto">
          <a:xfrm>
            <a:off x="7423642" y="5143913"/>
            <a:ext cx="2355506" cy="1375950"/>
          </a:xfrm>
          <a:prstGeom prst="roundRect">
            <a:avLst>
              <a:gd name="adj" fmla="val 15458"/>
            </a:avLst>
          </a:prstGeom>
          <a:solidFill>
            <a:srgbClr val="FDEADA"/>
          </a:solidFill>
          <a:ln w="28575">
            <a:solidFill>
              <a:schemeClr val="accent2">
                <a:lumMod val="75000"/>
              </a:schemeClr>
            </a:solidFill>
            <a:round/>
            <a:headEnd/>
            <a:tailEnd/>
          </a:ln>
          <a:effectLst/>
        </p:spPr>
        <p:txBody>
          <a:bodyPr lIns="0" tIns="0" rIns="0" bIns="0" anchor="ctr"/>
          <a:lstStyle/>
          <a:p>
            <a:pPr algn="ctr">
              <a:defRPr/>
            </a:pPr>
            <a:r>
              <a:rPr lang="en-US" sz="2200" b="1" dirty="0">
                <a:solidFill>
                  <a:schemeClr val="accent6">
                    <a:lumMod val="50000"/>
                  </a:schemeClr>
                </a:solidFill>
                <a:latin typeface="Calibri" panose="020F0502020204030204" pitchFamily="34" charset="0"/>
                <a:cs typeface="Calibri" panose="020F0502020204030204" pitchFamily="34" charset="0"/>
              </a:rPr>
              <a:t>How should service failure be detected, reported and managed?</a:t>
            </a:r>
          </a:p>
        </p:txBody>
      </p:sp>
      <p:sp>
        <p:nvSpPr>
          <p:cNvPr id="15" name="Rounded Rectangle 14">
            <a:extLst>
              <a:ext uri="{FF2B5EF4-FFF2-40B4-BE49-F238E27FC236}">
                <a16:creationId xmlns:a16="http://schemas.microsoft.com/office/drawing/2014/main" id="{1B55C4AF-4C9A-F448-A97E-64BE95D44608}"/>
              </a:ext>
            </a:extLst>
          </p:cNvPr>
          <p:cNvSpPr>
            <a:spLocks noChangeArrowheads="1"/>
          </p:cNvSpPr>
          <p:nvPr/>
        </p:nvSpPr>
        <p:spPr bwMode="auto">
          <a:xfrm>
            <a:off x="2135560" y="2827575"/>
            <a:ext cx="2355506" cy="1393513"/>
          </a:xfrm>
          <a:prstGeom prst="roundRect">
            <a:avLst>
              <a:gd name="adj" fmla="val 17014"/>
            </a:avLst>
          </a:prstGeom>
          <a:solidFill>
            <a:srgbClr val="FDEADA"/>
          </a:solidFill>
          <a:ln w="28575">
            <a:solidFill>
              <a:schemeClr val="accent2">
                <a:lumMod val="75000"/>
              </a:schemeClr>
            </a:solidFill>
            <a:round/>
            <a:headEnd/>
            <a:tailEnd/>
          </a:ln>
          <a:effectLst/>
        </p:spPr>
        <p:txBody>
          <a:bodyPr lIns="0" tIns="0" rIns="0" bIns="0" anchor="ctr"/>
          <a:lstStyle/>
          <a:p>
            <a:pPr algn="ctr">
              <a:defRPr/>
            </a:pPr>
            <a:r>
              <a:rPr lang="en-US" sz="2200" b="1" dirty="0">
                <a:solidFill>
                  <a:schemeClr val="accent6">
                    <a:lumMod val="50000"/>
                  </a:schemeClr>
                </a:solidFill>
                <a:latin typeface="Calibri" panose="020F0502020204030204" pitchFamily="34" charset="0"/>
                <a:cs typeface="Calibri" panose="020F0502020204030204" pitchFamily="34" charset="0"/>
              </a:rPr>
              <a:t>How should data be distributed and shared?</a:t>
            </a:r>
          </a:p>
        </p:txBody>
      </p:sp>
      <p:sp>
        <p:nvSpPr>
          <p:cNvPr id="16" name="Rounded Rectangle 15">
            <a:extLst>
              <a:ext uri="{FF2B5EF4-FFF2-40B4-BE49-F238E27FC236}">
                <a16:creationId xmlns:a16="http://schemas.microsoft.com/office/drawing/2014/main" id="{2CC90AAE-732E-A340-9DF6-C34A4090BC32}"/>
              </a:ext>
            </a:extLst>
          </p:cNvPr>
          <p:cNvSpPr>
            <a:spLocks noChangeArrowheads="1"/>
          </p:cNvSpPr>
          <p:nvPr/>
        </p:nvSpPr>
        <p:spPr bwMode="auto">
          <a:xfrm>
            <a:off x="4904281" y="1446913"/>
            <a:ext cx="2616473" cy="1243124"/>
          </a:xfrm>
          <a:prstGeom prst="roundRect">
            <a:avLst>
              <a:gd name="adj" fmla="val 21871"/>
            </a:avLst>
          </a:prstGeom>
          <a:solidFill>
            <a:srgbClr val="FDEADA"/>
          </a:solidFill>
          <a:ln w="28575">
            <a:solidFill>
              <a:schemeClr val="accent2">
                <a:lumMod val="75000"/>
              </a:schemeClr>
            </a:solidFill>
            <a:round/>
            <a:headEnd/>
            <a:tailEnd/>
          </a:ln>
          <a:effectLst/>
        </p:spPr>
        <p:txBody>
          <a:bodyPr lIns="0" tIns="0" rIns="0" bIns="0" anchor="ctr"/>
          <a:lstStyle/>
          <a:p>
            <a:pPr algn="ctr">
              <a:defRPr/>
            </a:pPr>
            <a:r>
              <a:rPr lang="en-US" sz="2200" b="1" dirty="0">
                <a:solidFill>
                  <a:schemeClr val="accent6">
                    <a:lumMod val="50000"/>
                  </a:schemeClr>
                </a:solidFill>
                <a:latin typeface="Calibri" panose="020F0502020204030204" pitchFamily="34" charset="0"/>
                <a:cs typeface="Calibri" panose="020F0502020204030204" pitchFamily="34" charset="0"/>
              </a:rPr>
              <a:t>What are the microservices that make up the system? </a:t>
            </a:r>
          </a:p>
        </p:txBody>
      </p:sp>
      <p:sp>
        <p:nvSpPr>
          <p:cNvPr id="17" name="Rounded Rectangle 16">
            <a:extLst>
              <a:ext uri="{FF2B5EF4-FFF2-40B4-BE49-F238E27FC236}">
                <a16:creationId xmlns:a16="http://schemas.microsoft.com/office/drawing/2014/main" id="{F9471A82-03B9-B14F-8048-2460DFD3F049}"/>
              </a:ext>
            </a:extLst>
          </p:cNvPr>
          <p:cNvSpPr>
            <a:spLocks noChangeArrowheads="1"/>
          </p:cNvSpPr>
          <p:nvPr/>
        </p:nvSpPr>
        <p:spPr bwMode="auto">
          <a:xfrm>
            <a:off x="2567608" y="5143913"/>
            <a:ext cx="2355506" cy="1375950"/>
          </a:xfrm>
          <a:prstGeom prst="roundRect">
            <a:avLst>
              <a:gd name="adj" fmla="val 13902"/>
            </a:avLst>
          </a:prstGeom>
          <a:solidFill>
            <a:srgbClr val="FDEADA"/>
          </a:solidFill>
          <a:ln w="28575">
            <a:solidFill>
              <a:schemeClr val="accent2">
                <a:lumMod val="75000"/>
              </a:schemeClr>
            </a:solidFill>
            <a:round/>
            <a:headEnd/>
            <a:tailEnd/>
          </a:ln>
          <a:effectLst/>
        </p:spPr>
        <p:txBody>
          <a:bodyPr lIns="0" tIns="0" rIns="0" bIns="0" anchor="ctr"/>
          <a:lstStyle/>
          <a:p>
            <a:pPr algn="ctr">
              <a:defRPr/>
            </a:pPr>
            <a:r>
              <a:rPr lang="en-US" sz="2200" b="1" dirty="0">
                <a:solidFill>
                  <a:schemeClr val="accent6">
                    <a:lumMod val="50000"/>
                  </a:schemeClr>
                </a:solidFill>
                <a:latin typeface="Calibri" panose="020F0502020204030204" pitchFamily="34" charset="0"/>
                <a:cs typeface="Calibri" panose="020F0502020204030204" pitchFamily="34" charset="0"/>
              </a:rPr>
              <a:t>How should the microservices in the system be coordinated?</a:t>
            </a:r>
          </a:p>
        </p:txBody>
      </p:sp>
    </p:spTree>
    <p:extLst>
      <p:ext uri="{BB962C8B-B14F-4D97-AF65-F5344CB8AC3E}">
        <p14:creationId xmlns:p14="http://schemas.microsoft.com/office/powerpoint/2010/main" val="162711707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5FC0CE1A-0F43-D642-83BB-37DC2E74A642}"/>
              </a:ext>
            </a:extLst>
          </p:cNvPr>
          <p:cNvSpPr>
            <a:spLocks noGrp="1"/>
          </p:cNvSpPr>
          <p:nvPr>
            <p:ph type="sldNum" sz="quarter" idx="12"/>
          </p:nvPr>
        </p:nvSpPr>
        <p:spPr/>
        <p:txBody>
          <a:bodyPr/>
          <a:lstStyle/>
          <a:p>
            <a:pPr>
              <a:defRPr/>
            </a:pPr>
            <a:fld id="{E78C9E75-97FD-45D9-8ED3-955348887BB1}" type="slidenum">
              <a:rPr lang="zh-TW" altLang="en-US" smtClean="0"/>
              <a:pPr>
                <a:defRPr/>
              </a:pPr>
              <a:t>28</a:t>
            </a:fld>
            <a:endParaRPr lang="zh-TW" altLang="en-US"/>
          </a:p>
        </p:txBody>
      </p:sp>
      <p:sp>
        <p:nvSpPr>
          <p:cNvPr id="5" name="Footer Placeholder 4">
            <a:extLst>
              <a:ext uri="{FF2B5EF4-FFF2-40B4-BE49-F238E27FC236}">
                <a16:creationId xmlns:a16="http://schemas.microsoft.com/office/drawing/2014/main" id="{47D1029D-DF43-8440-A5D5-8C0AA89257A6}"/>
              </a:ext>
            </a:extLst>
          </p:cNvPr>
          <p:cNvSpPr>
            <a:spLocks noGrp="1"/>
          </p:cNvSpPr>
          <p:nvPr>
            <p:ph type="ftr" sz="quarter" idx="11"/>
          </p:nvPr>
        </p:nvSpPr>
        <p:spPr bwMode="auto">
          <a:xfrm>
            <a:off x="2135832" y="6597650"/>
            <a:ext cx="7848600" cy="260350"/>
          </a:xfrm>
          <a:ln>
            <a:miter lim="800000"/>
            <a:headEnd/>
            <a:tailEnd/>
          </a:ln>
        </p:spPr>
        <p:txBody>
          <a:bodyPr/>
          <a:lstStyle/>
          <a:p>
            <a:pPr>
              <a:defRPr/>
            </a:pPr>
            <a:r>
              <a:rPr lang="en-US" altLang="zh-TW" sz="1000" dirty="0"/>
              <a:t>Source: Ian Sommerville (2019), Engineering Software Products:  An Introduction to Modern Software Engineering, Pearson.</a:t>
            </a:r>
            <a:endParaRPr lang="es-ES" altLang="zh-TW" sz="1000" dirty="0"/>
          </a:p>
        </p:txBody>
      </p:sp>
      <p:sp>
        <p:nvSpPr>
          <p:cNvPr id="6" name="Title 1">
            <a:extLst>
              <a:ext uri="{FF2B5EF4-FFF2-40B4-BE49-F238E27FC236}">
                <a16:creationId xmlns:a16="http://schemas.microsoft.com/office/drawing/2014/main" id="{0CFA4C37-6E89-4349-BAC6-EBAD3F680900}"/>
              </a:ext>
            </a:extLst>
          </p:cNvPr>
          <p:cNvSpPr>
            <a:spLocks noGrp="1"/>
          </p:cNvSpPr>
          <p:nvPr>
            <p:ph type="title"/>
          </p:nvPr>
        </p:nvSpPr>
        <p:spPr>
          <a:xfrm>
            <a:off x="1991544" y="116633"/>
            <a:ext cx="8229600" cy="738384"/>
          </a:xfrm>
        </p:spPr>
        <p:txBody>
          <a:bodyPr>
            <a:normAutofit fontScale="90000"/>
          </a:bodyPr>
          <a:lstStyle/>
          <a:p>
            <a:r>
              <a:rPr lang="en-US" dirty="0">
                <a:solidFill>
                  <a:schemeClr val="accent1"/>
                </a:solidFill>
              </a:rPr>
              <a:t>Types of security threat</a:t>
            </a:r>
          </a:p>
        </p:txBody>
      </p:sp>
      <p:sp>
        <p:nvSpPr>
          <p:cNvPr id="8" name="Rounded Rectangle 7">
            <a:extLst>
              <a:ext uri="{FF2B5EF4-FFF2-40B4-BE49-F238E27FC236}">
                <a16:creationId xmlns:a16="http://schemas.microsoft.com/office/drawing/2014/main" id="{D3677C37-FC27-704D-AEB4-DE7417EB0C8A}"/>
              </a:ext>
            </a:extLst>
          </p:cNvPr>
          <p:cNvSpPr>
            <a:spLocks noChangeArrowheads="1"/>
          </p:cNvSpPr>
          <p:nvPr/>
        </p:nvSpPr>
        <p:spPr bwMode="auto">
          <a:xfrm>
            <a:off x="2578794" y="1844825"/>
            <a:ext cx="1973619" cy="871391"/>
          </a:xfrm>
          <a:prstGeom prst="roundRect">
            <a:avLst>
              <a:gd name="adj" fmla="val 20942"/>
            </a:avLst>
          </a:prstGeom>
          <a:solidFill>
            <a:schemeClr val="accent2">
              <a:lumMod val="40000"/>
              <a:lumOff val="60000"/>
              <a:alpha val="50196"/>
            </a:schemeClr>
          </a:solidFill>
          <a:ln w="28575">
            <a:solidFill>
              <a:schemeClr val="accent1">
                <a:lumMod val="75000"/>
              </a:schemeClr>
            </a:solidFill>
            <a:round/>
            <a:headEnd/>
            <a:tailEnd/>
          </a:ln>
          <a:effectLst/>
        </p:spPr>
        <p:txBody>
          <a:bodyPr wrap="none" lIns="0" tIns="0" rIns="0" bIns="0" anchor="ctr"/>
          <a:lstStyle/>
          <a:p>
            <a:pPr algn="ctr">
              <a:defRPr/>
            </a:pPr>
            <a:r>
              <a:rPr lang="en-US" sz="2800" b="1" dirty="0">
                <a:solidFill>
                  <a:srgbClr val="C00000"/>
                </a:solidFill>
                <a:latin typeface="Calibri" panose="020F0502020204030204" pitchFamily="34" charset="0"/>
                <a:cs typeface="Calibri" panose="020F0502020204030204" pitchFamily="34" charset="0"/>
              </a:rPr>
              <a:t>Availability</a:t>
            </a:r>
          </a:p>
          <a:p>
            <a:pPr algn="ctr">
              <a:defRPr/>
            </a:pPr>
            <a:r>
              <a:rPr lang="en-US" sz="2800" b="1" dirty="0">
                <a:solidFill>
                  <a:srgbClr val="C00000"/>
                </a:solidFill>
                <a:latin typeface="Calibri" panose="020F0502020204030204" pitchFamily="34" charset="0"/>
                <a:cs typeface="Calibri" panose="020F0502020204030204" pitchFamily="34" charset="0"/>
              </a:rPr>
              <a:t>threats</a:t>
            </a:r>
          </a:p>
        </p:txBody>
      </p:sp>
      <p:sp>
        <p:nvSpPr>
          <p:cNvPr id="9" name="Rounded Rectangle 8">
            <a:extLst>
              <a:ext uri="{FF2B5EF4-FFF2-40B4-BE49-F238E27FC236}">
                <a16:creationId xmlns:a16="http://schemas.microsoft.com/office/drawing/2014/main" id="{A14EEECC-02D2-984B-A993-BBB1EA0979BB}"/>
              </a:ext>
            </a:extLst>
          </p:cNvPr>
          <p:cNvSpPr>
            <a:spLocks noChangeArrowheads="1"/>
          </p:cNvSpPr>
          <p:nvPr/>
        </p:nvSpPr>
        <p:spPr bwMode="auto">
          <a:xfrm>
            <a:off x="5142031" y="3484053"/>
            <a:ext cx="1836202" cy="593020"/>
          </a:xfrm>
          <a:prstGeom prst="roundRect">
            <a:avLst>
              <a:gd name="adj" fmla="val 8023"/>
            </a:avLst>
          </a:prstGeom>
          <a:solidFill>
            <a:srgbClr val="FFD579">
              <a:alpha val="50196"/>
            </a:srgbClr>
          </a:solidFill>
          <a:ln w="28575">
            <a:solidFill>
              <a:schemeClr val="accent1">
                <a:lumMod val="75000"/>
              </a:schemeClr>
            </a:solidFill>
            <a:round/>
            <a:headEnd/>
            <a:tailEnd/>
          </a:ln>
          <a:effectLst/>
        </p:spPr>
        <p:txBody>
          <a:bodyPr wrap="none" lIns="0" tIns="0" rIns="0" bIns="0" anchor="ctr"/>
          <a:lstStyle/>
          <a:p>
            <a:pPr algn="ctr">
              <a:defRPr/>
            </a:pPr>
            <a:r>
              <a:rPr lang="en-US" sz="2000" b="1" dirty="0">
                <a:latin typeface="Calibri" panose="020F0502020204030204" pitchFamily="34" charset="0"/>
                <a:cs typeface="Calibri" panose="020F0502020204030204" pitchFamily="34" charset="0"/>
              </a:rPr>
              <a:t>DATA</a:t>
            </a:r>
          </a:p>
        </p:txBody>
      </p:sp>
      <p:cxnSp>
        <p:nvCxnSpPr>
          <p:cNvPr id="11" name="Straight Arrow Connector 10">
            <a:extLst>
              <a:ext uri="{FF2B5EF4-FFF2-40B4-BE49-F238E27FC236}">
                <a16:creationId xmlns:a16="http://schemas.microsoft.com/office/drawing/2014/main" id="{79D311A2-2819-EE4D-B4A1-E5715F99134E}"/>
              </a:ext>
            </a:extLst>
          </p:cNvPr>
          <p:cNvCxnSpPr>
            <a:cxnSpLocks/>
            <a:stCxn id="37" idx="0"/>
            <a:endCxn id="9" idx="2"/>
          </p:cNvCxnSpPr>
          <p:nvPr/>
        </p:nvCxnSpPr>
        <p:spPr>
          <a:xfrm flipV="1">
            <a:off x="6060132" y="4077074"/>
            <a:ext cx="0" cy="749847"/>
          </a:xfrm>
          <a:prstGeom prst="straightConnector1">
            <a:avLst/>
          </a:prstGeom>
          <a:ln w="76200">
            <a:solidFill>
              <a:schemeClr val="bg1">
                <a:lumMod val="50000"/>
              </a:schemeClr>
            </a:solidFill>
            <a:headEnd type="none"/>
            <a:tailEnd type="stealth"/>
          </a:ln>
        </p:spPr>
        <p:style>
          <a:lnRef idx="1">
            <a:schemeClr val="accent1"/>
          </a:lnRef>
          <a:fillRef idx="0">
            <a:schemeClr val="accent1"/>
          </a:fillRef>
          <a:effectRef idx="0">
            <a:schemeClr val="accent1"/>
          </a:effectRef>
          <a:fontRef idx="minor">
            <a:schemeClr val="tx1"/>
          </a:fontRef>
        </p:style>
      </p:cxnSp>
      <p:cxnSp>
        <p:nvCxnSpPr>
          <p:cNvPr id="12" name="Elbow Connector 11">
            <a:extLst>
              <a:ext uri="{FF2B5EF4-FFF2-40B4-BE49-F238E27FC236}">
                <a16:creationId xmlns:a16="http://schemas.microsoft.com/office/drawing/2014/main" id="{CC11C8B9-F148-6B4F-9297-96C460107AAF}"/>
              </a:ext>
            </a:extLst>
          </p:cNvPr>
          <p:cNvCxnSpPr>
            <a:cxnSpLocks/>
            <a:stCxn id="31" idx="2"/>
          </p:cNvCxnSpPr>
          <p:nvPr/>
        </p:nvCxnSpPr>
        <p:spPr>
          <a:xfrm rot="5400000">
            <a:off x="7166618" y="2470842"/>
            <a:ext cx="1199663" cy="1576425"/>
          </a:xfrm>
          <a:prstGeom prst="bentConnector2">
            <a:avLst/>
          </a:prstGeom>
          <a:ln w="76200">
            <a:solidFill>
              <a:schemeClr val="bg1">
                <a:lumMod val="50000"/>
              </a:schemeClr>
            </a:solidFill>
            <a:tailEnd type="stealth"/>
          </a:ln>
        </p:spPr>
        <p:style>
          <a:lnRef idx="1">
            <a:schemeClr val="accent1"/>
          </a:lnRef>
          <a:fillRef idx="0">
            <a:schemeClr val="accent1"/>
          </a:fillRef>
          <a:effectRef idx="0">
            <a:schemeClr val="accent1"/>
          </a:effectRef>
          <a:fontRef idx="minor">
            <a:schemeClr val="tx1"/>
          </a:fontRef>
        </p:style>
      </p:cxnSp>
      <p:cxnSp>
        <p:nvCxnSpPr>
          <p:cNvPr id="13" name="Elbow Connector 12">
            <a:extLst>
              <a:ext uri="{FF2B5EF4-FFF2-40B4-BE49-F238E27FC236}">
                <a16:creationId xmlns:a16="http://schemas.microsoft.com/office/drawing/2014/main" id="{C9BEB3EF-4CD1-3141-B3E5-90EA95C979B2}"/>
              </a:ext>
            </a:extLst>
          </p:cNvPr>
          <p:cNvCxnSpPr>
            <a:cxnSpLocks/>
            <a:stCxn id="8" idx="2"/>
            <a:endCxn id="17" idx="1"/>
          </p:cNvCxnSpPr>
          <p:nvPr/>
        </p:nvCxnSpPr>
        <p:spPr>
          <a:xfrm rot="16200000" flipH="1">
            <a:off x="4089995" y="2191823"/>
            <a:ext cx="527644" cy="1576428"/>
          </a:xfrm>
          <a:prstGeom prst="bentConnector2">
            <a:avLst/>
          </a:prstGeom>
          <a:ln w="76200">
            <a:solidFill>
              <a:schemeClr val="bg1">
                <a:lumMod val="50000"/>
              </a:schemeClr>
            </a:solidFill>
            <a:tailEnd type="stealth"/>
          </a:ln>
        </p:spPr>
        <p:style>
          <a:lnRef idx="1">
            <a:schemeClr val="accent1"/>
          </a:lnRef>
          <a:fillRef idx="0">
            <a:schemeClr val="accent1"/>
          </a:fillRef>
          <a:effectRef idx="0">
            <a:schemeClr val="accent1"/>
          </a:effectRef>
          <a:fontRef idx="minor">
            <a:schemeClr val="tx1"/>
          </a:fontRef>
        </p:style>
      </p:cxnSp>
      <p:sp>
        <p:nvSpPr>
          <p:cNvPr id="15" name="TextBox 14">
            <a:extLst>
              <a:ext uri="{FF2B5EF4-FFF2-40B4-BE49-F238E27FC236}">
                <a16:creationId xmlns:a16="http://schemas.microsoft.com/office/drawing/2014/main" id="{D6E8D716-2C8E-0F46-B066-B78F69FE261F}"/>
              </a:ext>
            </a:extLst>
          </p:cNvPr>
          <p:cNvSpPr txBox="1"/>
          <p:nvPr/>
        </p:nvSpPr>
        <p:spPr>
          <a:xfrm>
            <a:off x="5062508" y="2185615"/>
            <a:ext cx="1995249" cy="830997"/>
          </a:xfrm>
          <a:prstGeom prst="rect">
            <a:avLst/>
          </a:prstGeom>
          <a:noFill/>
        </p:spPr>
        <p:txBody>
          <a:bodyPr wrap="square" rtlCol="0">
            <a:spAutoFit/>
          </a:bodyPr>
          <a:lstStyle/>
          <a:p>
            <a:pPr algn="ctr"/>
            <a:r>
              <a:rPr lang="en-US" sz="2400" b="1" dirty="0">
                <a:solidFill>
                  <a:schemeClr val="accent6">
                    <a:lumMod val="50000"/>
                  </a:schemeClr>
                </a:solidFill>
                <a:latin typeface="Calibri" panose="020F0502020204030204" pitchFamily="34" charset="0"/>
                <a:cs typeface="Calibri" panose="020F0502020204030204" pitchFamily="34" charset="0"/>
              </a:rPr>
              <a:t>SOFTWARE PRODUCT</a:t>
            </a:r>
          </a:p>
        </p:txBody>
      </p:sp>
      <p:sp>
        <p:nvSpPr>
          <p:cNvPr id="16" name="TextBox 15">
            <a:extLst>
              <a:ext uri="{FF2B5EF4-FFF2-40B4-BE49-F238E27FC236}">
                <a16:creationId xmlns:a16="http://schemas.microsoft.com/office/drawing/2014/main" id="{8A25E924-F387-1A4C-9190-698AF4F7578D}"/>
              </a:ext>
            </a:extLst>
          </p:cNvPr>
          <p:cNvSpPr txBox="1"/>
          <p:nvPr/>
        </p:nvSpPr>
        <p:spPr>
          <a:xfrm>
            <a:off x="2135832" y="915710"/>
            <a:ext cx="2853356" cy="923330"/>
          </a:xfrm>
          <a:prstGeom prst="rect">
            <a:avLst/>
          </a:prstGeom>
          <a:noFill/>
        </p:spPr>
        <p:txBody>
          <a:bodyPr wrap="square" rtlCol="0">
            <a:spAutoFit/>
          </a:bodyPr>
          <a:lstStyle/>
          <a:p>
            <a:pPr algn="ctr"/>
            <a:r>
              <a:rPr lang="en-US" dirty="0">
                <a:solidFill>
                  <a:schemeClr val="accent1">
                    <a:lumMod val="75000"/>
                  </a:schemeClr>
                </a:solidFill>
                <a:latin typeface="Calibri" panose="020F0502020204030204" pitchFamily="34" charset="0"/>
                <a:cs typeface="Calibri" panose="020F0502020204030204" pitchFamily="34" charset="0"/>
              </a:rPr>
              <a:t>An attacker attempts to deny access to the system for legitimate users</a:t>
            </a:r>
          </a:p>
        </p:txBody>
      </p:sp>
      <p:sp>
        <p:nvSpPr>
          <p:cNvPr id="17" name="Rounded Rectangle 16">
            <a:extLst>
              <a:ext uri="{FF2B5EF4-FFF2-40B4-BE49-F238E27FC236}">
                <a16:creationId xmlns:a16="http://schemas.microsoft.com/office/drawing/2014/main" id="{394E44DF-6F9D-0E4D-A31B-5D6B44915A2A}"/>
              </a:ext>
            </a:extLst>
          </p:cNvPr>
          <p:cNvSpPr>
            <a:spLocks noChangeArrowheads="1"/>
          </p:cNvSpPr>
          <p:nvPr/>
        </p:nvSpPr>
        <p:spPr bwMode="auto">
          <a:xfrm>
            <a:off x="5142031" y="3021368"/>
            <a:ext cx="1836202" cy="444983"/>
          </a:xfrm>
          <a:prstGeom prst="roundRect">
            <a:avLst>
              <a:gd name="adj" fmla="val 8023"/>
            </a:avLst>
          </a:prstGeom>
          <a:solidFill>
            <a:srgbClr val="FFD579">
              <a:alpha val="50196"/>
            </a:srgbClr>
          </a:solidFill>
          <a:ln w="28575">
            <a:solidFill>
              <a:schemeClr val="accent1">
                <a:lumMod val="75000"/>
              </a:schemeClr>
            </a:solidFill>
            <a:round/>
            <a:headEnd/>
            <a:tailEnd/>
          </a:ln>
          <a:effectLst/>
        </p:spPr>
        <p:txBody>
          <a:bodyPr wrap="none" lIns="0" tIns="0" rIns="0" bIns="0" anchor="ctr"/>
          <a:lstStyle/>
          <a:p>
            <a:pPr algn="ctr">
              <a:defRPr/>
            </a:pPr>
            <a:r>
              <a:rPr lang="en-US" sz="2000" b="1" dirty="0">
                <a:latin typeface="Calibri" panose="020F0502020204030204" pitchFamily="34" charset="0"/>
                <a:cs typeface="Calibri" panose="020F0502020204030204" pitchFamily="34" charset="0"/>
              </a:rPr>
              <a:t>PROGRAM</a:t>
            </a:r>
          </a:p>
        </p:txBody>
      </p:sp>
      <p:sp>
        <p:nvSpPr>
          <p:cNvPr id="31" name="Rounded Rectangle 30">
            <a:extLst>
              <a:ext uri="{FF2B5EF4-FFF2-40B4-BE49-F238E27FC236}">
                <a16:creationId xmlns:a16="http://schemas.microsoft.com/office/drawing/2014/main" id="{822C562E-53C2-AB4A-BD24-83CB9D2388FB}"/>
              </a:ext>
            </a:extLst>
          </p:cNvPr>
          <p:cNvSpPr>
            <a:spLocks noChangeArrowheads="1"/>
          </p:cNvSpPr>
          <p:nvPr/>
        </p:nvSpPr>
        <p:spPr bwMode="auto">
          <a:xfrm>
            <a:off x="7567851" y="1787832"/>
            <a:ext cx="1973619" cy="871391"/>
          </a:xfrm>
          <a:prstGeom prst="roundRect">
            <a:avLst>
              <a:gd name="adj" fmla="val 20942"/>
            </a:avLst>
          </a:prstGeom>
          <a:solidFill>
            <a:schemeClr val="accent2">
              <a:lumMod val="40000"/>
              <a:lumOff val="60000"/>
              <a:alpha val="50196"/>
            </a:schemeClr>
          </a:solidFill>
          <a:ln w="28575">
            <a:solidFill>
              <a:schemeClr val="accent1">
                <a:lumMod val="75000"/>
              </a:schemeClr>
            </a:solidFill>
            <a:round/>
            <a:headEnd/>
            <a:tailEnd/>
          </a:ln>
          <a:effectLst/>
        </p:spPr>
        <p:txBody>
          <a:bodyPr wrap="none" lIns="0" tIns="0" rIns="0" bIns="0" anchor="ctr"/>
          <a:lstStyle/>
          <a:p>
            <a:pPr algn="ctr">
              <a:defRPr/>
            </a:pPr>
            <a:r>
              <a:rPr lang="en-US" sz="2800" b="1" dirty="0">
                <a:solidFill>
                  <a:srgbClr val="C00000"/>
                </a:solidFill>
                <a:latin typeface="Calibri" panose="020F0502020204030204" pitchFamily="34" charset="0"/>
                <a:cs typeface="Calibri" panose="020F0502020204030204" pitchFamily="34" charset="0"/>
              </a:rPr>
              <a:t>Integrity</a:t>
            </a:r>
          </a:p>
          <a:p>
            <a:pPr algn="ctr">
              <a:defRPr/>
            </a:pPr>
            <a:r>
              <a:rPr lang="en-US" sz="2800" b="1" dirty="0">
                <a:solidFill>
                  <a:srgbClr val="C00000"/>
                </a:solidFill>
                <a:latin typeface="Calibri" panose="020F0502020204030204" pitchFamily="34" charset="0"/>
                <a:cs typeface="Calibri" panose="020F0502020204030204" pitchFamily="34" charset="0"/>
              </a:rPr>
              <a:t>threats</a:t>
            </a:r>
          </a:p>
        </p:txBody>
      </p:sp>
      <p:sp>
        <p:nvSpPr>
          <p:cNvPr id="36" name="TextBox 35">
            <a:extLst>
              <a:ext uri="{FF2B5EF4-FFF2-40B4-BE49-F238E27FC236}">
                <a16:creationId xmlns:a16="http://schemas.microsoft.com/office/drawing/2014/main" id="{213319DC-B5EB-414A-A22C-B8FB0E47119B}"/>
              </a:ext>
            </a:extLst>
          </p:cNvPr>
          <p:cNvSpPr txBox="1"/>
          <p:nvPr/>
        </p:nvSpPr>
        <p:spPr>
          <a:xfrm>
            <a:off x="7388809" y="915710"/>
            <a:ext cx="2221333" cy="923330"/>
          </a:xfrm>
          <a:prstGeom prst="rect">
            <a:avLst/>
          </a:prstGeom>
          <a:noFill/>
        </p:spPr>
        <p:txBody>
          <a:bodyPr wrap="square" rtlCol="0">
            <a:spAutoFit/>
          </a:bodyPr>
          <a:lstStyle/>
          <a:p>
            <a:pPr algn="ctr"/>
            <a:r>
              <a:rPr lang="en-US" dirty="0">
                <a:solidFill>
                  <a:schemeClr val="accent1">
                    <a:lumMod val="75000"/>
                  </a:schemeClr>
                </a:solidFill>
                <a:latin typeface="Calibri" panose="020F0502020204030204" pitchFamily="34" charset="0"/>
                <a:cs typeface="Calibri" panose="020F0502020204030204" pitchFamily="34" charset="0"/>
              </a:rPr>
              <a:t>An attacker attempts to damage the system or its data</a:t>
            </a:r>
          </a:p>
        </p:txBody>
      </p:sp>
      <p:sp>
        <p:nvSpPr>
          <p:cNvPr id="37" name="Rounded Rectangle 36">
            <a:extLst>
              <a:ext uri="{FF2B5EF4-FFF2-40B4-BE49-F238E27FC236}">
                <a16:creationId xmlns:a16="http://schemas.microsoft.com/office/drawing/2014/main" id="{1DA7C7F1-A22E-664C-98CD-801A3073708A}"/>
              </a:ext>
            </a:extLst>
          </p:cNvPr>
          <p:cNvSpPr>
            <a:spLocks noChangeArrowheads="1"/>
          </p:cNvSpPr>
          <p:nvPr/>
        </p:nvSpPr>
        <p:spPr bwMode="auto">
          <a:xfrm>
            <a:off x="4763988" y="4826921"/>
            <a:ext cx="2592288" cy="871391"/>
          </a:xfrm>
          <a:prstGeom prst="roundRect">
            <a:avLst>
              <a:gd name="adj" fmla="val 20942"/>
            </a:avLst>
          </a:prstGeom>
          <a:solidFill>
            <a:schemeClr val="accent2">
              <a:lumMod val="40000"/>
              <a:lumOff val="60000"/>
              <a:alpha val="50196"/>
            </a:schemeClr>
          </a:solidFill>
          <a:ln w="28575">
            <a:solidFill>
              <a:schemeClr val="accent1">
                <a:lumMod val="75000"/>
              </a:schemeClr>
            </a:solidFill>
            <a:round/>
            <a:headEnd/>
            <a:tailEnd/>
          </a:ln>
          <a:effectLst/>
        </p:spPr>
        <p:txBody>
          <a:bodyPr wrap="none" lIns="0" tIns="0" rIns="0" bIns="0" anchor="ctr"/>
          <a:lstStyle/>
          <a:p>
            <a:pPr algn="ctr">
              <a:defRPr/>
            </a:pPr>
            <a:r>
              <a:rPr lang="en-US" sz="2800" b="1" dirty="0">
                <a:solidFill>
                  <a:srgbClr val="C00000"/>
                </a:solidFill>
                <a:latin typeface="Calibri" panose="020F0502020204030204" pitchFamily="34" charset="0"/>
                <a:cs typeface="Calibri" panose="020F0502020204030204" pitchFamily="34" charset="0"/>
              </a:rPr>
              <a:t>Confidentiality </a:t>
            </a:r>
            <a:br>
              <a:rPr lang="en-US" sz="2800" b="1" dirty="0">
                <a:solidFill>
                  <a:srgbClr val="C00000"/>
                </a:solidFill>
                <a:latin typeface="Calibri" panose="020F0502020204030204" pitchFamily="34" charset="0"/>
                <a:cs typeface="Calibri" panose="020F0502020204030204" pitchFamily="34" charset="0"/>
              </a:rPr>
            </a:br>
            <a:r>
              <a:rPr lang="en-US" sz="2800" b="1" dirty="0">
                <a:solidFill>
                  <a:srgbClr val="C00000"/>
                </a:solidFill>
                <a:latin typeface="Calibri" panose="020F0502020204030204" pitchFamily="34" charset="0"/>
                <a:cs typeface="Calibri" panose="020F0502020204030204" pitchFamily="34" charset="0"/>
              </a:rPr>
              <a:t>threats</a:t>
            </a:r>
          </a:p>
        </p:txBody>
      </p:sp>
      <p:sp>
        <p:nvSpPr>
          <p:cNvPr id="38" name="TextBox 37">
            <a:extLst>
              <a:ext uri="{FF2B5EF4-FFF2-40B4-BE49-F238E27FC236}">
                <a16:creationId xmlns:a16="http://schemas.microsoft.com/office/drawing/2014/main" id="{1FA05B98-9277-8C4C-8C2A-C4395F78C961}"/>
              </a:ext>
            </a:extLst>
          </p:cNvPr>
          <p:cNvSpPr txBox="1"/>
          <p:nvPr/>
        </p:nvSpPr>
        <p:spPr>
          <a:xfrm>
            <a:off x="4474891" y="5663541"/>
            <a:ext cx="2954186" cy="923330"/>
          </a:xfrm>
          <a:prstGeom prst="rect">
            <a:avLst/>
          </a:prstGeom>
          <a:noFill/>
        </p:spPr>
        <p:txBody>
          <a:bodyPr wrap="square" rtlCol="0">
            <a:spAutoFit/>
          </a:bodyPr>
          <a:lstStyle/>
          <a:p>
            <a:pPr algn="ctr"/>
            <a:r>
              <a:rPr lang="en-US" dirty="0">
                <a:solidFill>
                  <a:schemeClr val="accent1">
                    <a:lumMod val="75000"/>
                  </a:schemeClr>
                </a:solidFill>
                <a:latin typeface="Calibri" panose="020F0502020204030204" pitchFamily="34" charset="0"/>
                <a:cs typeface="Calibri" panose="020F0502020204030204" pitchFamily="34" charset="0"/>
              </a:rPr>
              <a:t>An attacker tries to gain access to private information held by the system</a:t>
            </a:r>
          </a:p>
        </p:txBody>
      </p:sp>
      <p:cxnSp>
        <p:nvCxnSpPr>
          <p:cNvPr id="41" name="Elbow Connector 40">
            <a:extLst>
              <a:ext uri="{FF2B5EF4-FFF2-40B4-BE49-F238E27FC236}">
                <a16:creationId xmlns:a16="http://schemas.microsoft.com/office/drawing/2014/main" id="{A01C568F-81E4-B747-92D2-ABA64995C254}"/>
              </a:ext>
            </a:extLst>
          </p:cNvPr>
          <p:cNvCxnSpPr>
            <a:cxnSpLocks/>
            <a:stCxn id="31" idx="2"/>
            <a:endCxn id="17" idx="3"/>
          </p:cNvCxnSpPr>
          <p:nvPr/>
        </p:nvCxnSpPr>
        <p:spPr>
          <a:xfrm rot="5400000">
            <a:off x="7474130" y="2163328"/>
            <a:ext cx="584637" cy="1576427"/>
          </a:xfrm>
          <a:prstGeom prst="bentConnector2">
            <a:avLst/>
          </a:prstGeom>
          <a:ln w="76200">
            <a:solidFill>
              <a:schemeClr val="bg1">
                <a:lumMod val="50000"/>
              </a:schemeClr>
            </a:solidFill>
            <a:tailEnd type="stealth"/>
          </a:ln>
        </p:spPr>
        <p:style>
          <a:lnRef idx="1">
            <a:schemeClr val="accent1"/>
          </a:lnRef>
          <a:fillRef idx="0">
            <a:schemeClr val="accent1"/>
          </a:fillRef>
          <a:effectRef idx="0">
            <a:schemeClr val="accent1"/>
          </a:effectRef>
          <a:fontRef idx="minor">
            <a:schemeClr val="tx1"/>
          </a:fontRef>
        </p:style>
      </p:cxnSp>
      <p:sp>
        <p:nvSpPr>
          <p:cNvPr id="44" name="TextBox 43">
            <a:extLst>
              <a:ext uri="{FF2B5EF4-FFF2-40B4-BE49-F238E27FC236}">
                <a16:creationId xmlns:a16="http://schemas.microsoft.com/office/drawing/2014/main" id="{2E0214C1-2156-9F42-B730-1A8D2291999C}"/>
              </a:ext>
            </a:extLst>
          </p:cNvPr>
          <p:cNvSpPr txBox="1"/>
          <p:nvPr/>
        </p:nvSpPr>
        <p:spPr>
          <a:xfrm>
            <a:off x="2532242" y="3277747"/>
            <a:ext cx="2286698" cy="646331"/>
          </a:xfrm>
          <a:prstGeom prst="rect">
            <a:avLst/>
          </a:prstGeom>
          <a:noFill/>
        </p:spPr>
        <p:txBody>
          <a:bodyPr wrap="square" rtlCol="0">
            <a:spAutoFit/>
          </a:bodyPr>
          <a:lstStyle/>
          <a:p>
            <a:pPr algn="ctr"/>
            <a:r>
              <a:rPr lang="en-US" dirty="0">
                <a:solidFill>
                  <a:schemeClr val="accent1">
                    <a:lumMod val="75000"/>
                  </a:schemeClr>
                </a:solidFill>
                <a:latin typeface="Calibri" panose="020F0502020204030204" pitchFamily="34" charset="0"/>
                <a:cs typeface="Calibri" panose="020F0502020204030204" pitchFamily="34" charset="0"/>
              </a:rPr>
              <a:t>Distributed denial of service (DDoS) attack</a:t>
            </a:r>
          </a:p>
        </p:txBody>
      </p:sp>
      <p:sp>
        <p:nvSpPr>
          <p:cNvPr id="45" name="TextBox 44">
            <a:extLst>
              <a:ext uri="{FF2B5EF4-FFF2-40B4-BE49-F238E27FC236}">
                <a16:creationId xmlns:a16="http://schemas.microsoft.com/office/drawing/2014/main" id="{05C45189-ADCB-6945-9561-1A05D0AADDC1}"/>
              </a:ext>
            </a:extLst>
          </p:cNvPr>
          <p:cNvSpPr txBox="1"/>
          <p:nvPr/>
        </p:nvSpPr>
        <p:spPr>
          <a:xfrm>
            <a:off x="7226792" y="3302640"/>
            <a:ext cx="1050057" cy="369332"/>
          </a:xfrm>
          <a:prstGeom prst="rect">
            <a:avLst/>
          </a:prstGeom>
          <a:noFill/>
        </p:spPr>
        <p:txBody>
          <a:bodyPr wrap="square" rtlCol="0">
            <a:spAutoFit/>
          </a:bodyPr>
          <a:lstStyle/>
          <a:p>
            <a:pPr algn="ctr"/>
            <a:r>
              <a:rPr lang="en-US" dirty="0">
                <a:solidFill>
                  <a:schemeClr val="accent1">
                    <a:lumMod val="75000"/>
                  </a:schemeClr>
                </a:solidFill>
                <a:latin typeface="Calibri" panose="020F0502020204030204" pitchFamily="34" charset="0"/>
                <a:cs typeface="Calibri" panose="020F0502020204030204" pitchFamily="34" charset="0"/>
              </a:rPr>
              <a:t>Virus</a:t>
            </a:r>
          </a:p>
        </p:txBody>
      </p:sp>
      <p:sp>
        <p:nvSpPr>
          <p:cNvPr id="46" name="TextBox 45">
            <a:extLst>
              <a:ext uri="{FF2B5EF4-FFF2-40B4-BE49-F238E27FC236}">
                <a16:creationId xmlns:a16="http://schemas.microsoft.com/office/drawing/2014/main" id="{7EC4BE91-61BE-6D44-B6DA-50DB55F82255}"/>
              </a:ext>
            </a:extLst>
          </p:cNvPr>
          <p:cNvSpPr txBox="1"/>
          <p:nvPr/>
        </p:nvSpPr>
        <p:spPr>
          <a:xfrm>
            <a:off x="7033417" y="3933639"/>
            <a:ext cx="1521242" cy="369332"/>
          </a:xfrm>
          <a:prstGeom prst="rect">
            <a:avLst/>
          </a:prstGeom>
          <a:noFill/>
        </p:spPr>
        <p:txBody>
          <a:bodyPr wrap="square" rtlCol="0">
            <a:spAutoFit/>
          </a:bodyPr>
          <a:lstStyle/>
          <a:p>
            <a:pPr algn="ctr"/>
            <a:r>
              <a:rPr lang="en-US" dirty="0">
                <a:solidFill>
                  <a:schemeClr val="accent1">
                    <a:lumMod val="75000"/>
                  </a:schemeClr>
                </a:solidFill>
                <a:latin typeface="Calibri" panose="020F0502020204030204" pitchFamily="34" charset="0"/>
                <a:cs typeface="Calibri" panose="020F0502020204030204" pitchFamily="34" charset="0"/>
              </a:rPr>
              <a:t>Ransomware</a:t>
            </a:r>
          </a:p>
        </p:txBody>
      </p:sp>
      <p:sp>
        <p:nvSpPr>
          <p:cNvPr id="50" name="TextBox 49">
            <a:extLst>
              <a:ext uri="{FF2B5EF4-FFF2-40B4-BE49-F238E27FC236}">
                <a16:creationId xmlns:a16="http://schemas.microsoft.com/office/drawing/2014/main" id="{9EF585B0-3647-7543-BCDD-C1847E0D2A2B}"/>
              </a:ext>
            </a:extLst>
          </p:cNvPr>
          <p:cNvSpPr txBox="1"/>
          <p:nvPr/>
        </p:nvSpPr>
        <p:spPr>
          <a:xfrm>
            <a:off x="4691188" y="4286416"/>
            <a:ext cx="1457756" cy="369332"/>
          </a:xfrm>
          <a:prstGeom prst="rect">
            <a:avLst/>
          </a:prstGeom>
          <a:noFill/>
        </p:spPr>
        <p:txBody>
          <a:bodyPr wrap="square" rtlCol="0">
            <a:spAutoFit/>
          </a:bodyPr>
          <a:lstStyle/>
          <a:p>
            <a:pPr algn="ctr"/>
            <a:r>
              <a:rPr lang="en-US" dirty="0">
                <a:solidFill>
                  <a:schemeClr val="accent1">
                    <a:lumMod val="75000"/>
                  </a:schemeClr>
                </a:solidFill>
                <a:latin typeface="Calibri" panose="020F0502020204030204" pitchFamily="34" charset="0"/>
                <a:cs typeface="Calibri" panose="020F0502020204030204" pitchFamily="34" charset="0"/>
              </a:rPr>
              <a:t>Data theft</a:t>
            </a:r>
          </a:p>
        </p:txBody>
      </p:sp>
    </p:spTree>
    <p:extLst>
      <p:ext uri="{BB962C8B-B14F-4D97-AF65-F5344CB8AC3E}">
        <p14:creationId xmlns:p14="http://schemas.microsoft.com/office/powerpoint/2010/main" val="105125116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5FC0CE1A-0F43-D642-83BB-37DC2E74A642}"/>
              </a:ext>
            </a:extLst>
          </p:cNvPr>
          <p:cNvSpPr>
            <a:spLocks noGrp="1"/>
          </p:cNvSpPr>
          <p:nvPr>
            <p:ph type="sldNum" sz="quarter" idx="12"/>
          </p:nvPr>
        </p:nvSpPr>
        <p:spPr/>
        <p:txBody>
          <a:bodyPr/>
          <a:lstStyle/>
          <a:p>
            <a:pPr>
              <a:defRPr/>
            </a:pPr>
            <a:fld id="{E78C9E75-97FD-45D9-8ED3-955348887BB1}" type="slidenum">
              <a:rPr lang="zh-TW" altLang="en-US" smtClean="0"/>
              <a:pPr>
                <a:defRPr/>
              </a:pPr>
              <a:t>29</a:t>
            </a:fld>
            <a:endParaRPr lang="zh-TW" altLang="en-US"/>
          </a:p>
        </p:txBody>
      </p:sp>
      <p:sp>
        <p:nvSpPr>
          <p:cNvPr id="5" name="Footer Placeholder 4">
            <a:extLst>
              <a:ext uri="{FF2B5EF4-FFF2-40B4-BE49-F238E27FC236}">
                <a16:creationId xmlns:a16="http://schemas.microsoft.com/office/drawing/2014/main" id="{47D1029D-DF43-8440-A5D5-8C0AA89257A6}"/>
              </a:ext>
            </a:extLst>
          </p:cNvPr>
          <p:cNvSpPr>
            <a:spLocks noGrp="1"/>
          </p:cNvSpPr>
          <p:nvPr>
            <p:ph type="ftr" sz="quarter" idx="11"/>
          </p:nvPr>
        </p:nvSpPr>
        <p:spPr bwMode="auto">
          <a:xfrm>
            <a:off x="2135832" y="6597650"/>
            <a:ext cx="7848600" cy="260350"/>
          </a:xfrm>
          <a:ln>
            <a:miter lim="800000"/>
            <a:headEnd/>
            <a:tailEnd/>
          </a:ln>
        </p:spPr>
        <p:txBody>
          <a:bodyPr/>
          <a:lstStyle/>
          <a:p>
            <a:pPr>
              <a:defRPr/>
            </a:pPr>
            <a:r>
              <a:rPr lang="en-US" altLang="zh-TW" sz="1000" dirty="0"/>
              <a:t>Source: Ian Sommerville (2019), Engineering Software Products:  An Introduction to Modern Software Engineering, Pearson.</a:t>
            </a:r>
            <a:endParaRPr lang="es-ES" altLang="zh-TW" sz="1000" dirty="0"/>
          </a:p>
        </p:txBody>
      </p:sp>
      <p:sp>
        <p:nvSpPr>
          <p:cNvPr id="6" name="Title 1">
            <a:extLst>
              <a:ext uri="{FF2B5EF4-FFF2-40B4-BE49-F238E27FC236}">
                <a16:creationId xmlns:a16="http://schemas.microsoft.com/office/drawing/2014/main" id="{0CFA4C37-6E89-4349-BAC6-EBAD3F680900}"/>
              </a:ext>
            </a:extLst>
          </p:cNvPr>
          <p:cNvSpPr>
            <a:spLocks noGrp="1"/>
          </p:cNvSpPr>
          <p:nvPr>
            <p:ph type="title"/>
          </p:nvPr>
        </p:nvSpPr>
        <p:spPr>
          <a:xfrm>
            <a:off x="1775520" y="44625"/>
            <a:ext cx="8712968" cy="949995"/>
          </a:xfrm>
        </p:spPr>
        <p:txBody>
          <a:bodyPr>
            <a:normAutofit fontScale="90000"/>
          </a:bodyPr>
          <a:lstStyle/>
          <a:p>
            <a:r>
              <a:rPr lang="en-US" dirty="0">
                <a:solidFill>
                  <a:schemeClr val="accent1"/>
                </a:solidFill>
              </a:rPr>
              <a:t>Software product quality attributes</a:t>
            </a:r>
          </a:p>
        </p:txBody>
      </p:sp>
      <p:sp>
        <p:nvSpPr>
          <p:cNvPr id="8" name="Oval 7">
            <a:extLst>
              <a:ext uri="{FF2B5EF4-FFF2-40B4-BE49-F238E27FC236}">
                <a16:creationId xmlns:a16="http://schemas.microsoft.com/office/drawing/2014/main" id="{B6CB130A-3A6E-AE4A-9682-BB266D317926}"/>
              </a:ext>
            </a:extLst>
          </p:cNvPr>
          <p:cNvSpPr/>
          <p:nvPr/>
        </p:nvSpPr>
        <p:spPr>
          <a:xfrm>
            <a:off x="4495800" y="2209572"/>
            <a:ext cx="3200400" cy="3200400"/>
          </a:xfrm>
          <a:prstGeom prst="ellipse">
            <a:avLst/>
          </a:prstGeom>
          <a:solidFill>
            <a:srgbClr val="FFD579">
              <a:alpha val="50196"/>
            </a:srgb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3200" b="1" dirty="0">
                <a:solidFill>
                  <a:srgbClr val="C00000"/>
                </a:solidFill>
              </a:rPr>
              <a:t>Software product quality attributes</a:t>
            </a:r>
          </a:p>
        </p:txBody>
      </p:sp>
      <p:sp>
        <p:nvSpPr>
          <p:cNvPr id="9" name="Oval 8">
            <a:extLst>
              <a:ext uri="{FF2B5EF4-FFF2-40B4-BE49-F238E27FC236}">
                <a16:creationId xmlns:a16="http://schemas.microsoft.com/office/drawing/2014/main" id="{3266C410-BF93-4449-BDA1-56C2F406F114}"/>
              </a:ext>
            </a:extLst>
          </p:cNvPr>
          <p:cNvSpPr/>
          <p:nvPr/>
        </p:nvSpPr>
        <p:spPr>
          <a:xfrm>
            <a:off x="4079776" y="893044"/>
            <a:ext cx="1961226" cy="1743869"/>
          </a:xfrm>
          <a:prstGeom prst="ellipse">
            <a:avLst/>
          </a:prstGeom>
          <a:solidFill>
            <a:schemeClr val="accent5">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defRPr/>
            </a:pPr>
            <a:r>
              <a:rPr lang="en-US" sz="2600" dirty="0">
                <a:solidFill>
                  <a:schemeClr val="tx1"/>
                </a:solidFill>
              </a:rPr>
              <a:t>Reliability</a:t>
            </a:r>
          </a:p>
        </p:txBody>
      </p:sp>
      <p:sp>
        <p:nvSpPr>
          <p:cNvPr id="10" name="Oval 9">
            <a:extLst>
              <a:ext uri="{FF2B5EF4-FFF2-40B4-BE49-F238E27FC236}">
                <a16:creationId xmlns:a16="http://schemas.microsoft.com/office/drawing/2014/main" id="{620A8874-5882-C148-8FC8-D3F3933BD436}"/>
              </a:ext>
            </a:extLst>
          </p:cNvPr>
          <p:cNvSpPr/>
          <p:nvPr/>
        </p:nvSpPr>
        <p:spPr>
          <a:xfrm>
            <a:off x="3126662" y="4277420"/>
            <a:ext cx="1961226" cy="1743869"/>
          </a:xfrm>
          <a:prstGeom prst="ellipse">
            <a:avLst/>
          </a:prstGeom>
          <a:solidFill>
            <a:schemeClr val="accent5">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algn="ctr">
              <a:defRPr/>
            </a:pPr>
            <a:r>
              <a:rPr lang="en-US" sz="2600" dirty="0">
                <a:solidFill>
                  <a:schemeClr val="tx1"/>
                </a:solidFill>
              </a:rPr>
              <a:t>Usability</a:t>
            </a:r>
          </a:p>
        </p:txBody>
      </p:sp>
      <p:sp>
        <p:nvSpPr>
          <p:cNvPr id="11" name="Oval 10">
            <a:extLst>
              <a:ext uri="{FF2B5EF4-FFF2-40B4-BE49-F238E27FC236}">
                <a16:creationId xmlns:a16="http://schemas.microsoft.com/office/drawing/2014/main" id="{363BA09A-0FD0-824C-B8E1-4031AC080873}"/>
              </a:ext>
            </a:extLst>
          </p:cNvPr>
          <p:cNvSpPr/>
          <p:nvPr/>
        </p:nvSpPr>
        <p:spPr>
          <a:xfrm>
            <a:off x="7104112" y="4277420"/>
            <a:ext cx="1961226" cy="1743869"/>
          </a:xfrm>
          <a:prstGeom prst="ellipse">
            <a:avLst/>
          </a:prstGeom>
          <a:solidFill>
            <a:schemeClr val="accent5">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algn="ctr">
              <a:defRPr/>
            </a:pPr>
            <a:r>
              <a:rPr lang="en-US" sz="2300" dirty="0">
                <a:solidFill>
                  <a:schemeClr val="tx1"/>
                </a:solidFill>
              </a:rPr>
              <a:t>Maintainability</a:t>
            </a:r>
          </a:p>
        </p:txBody>
      </p:sp>
      <p:sp>
        <p:nvSpPr>
          <p:cNvPr id="12" name="Oval 11">
            <a:extLst>
              <a:ext uri="{FF2B5EF4-FFF2-40B4-BE49-F238E27FC236}">
                <a16:creationId xmlns:a16="http://schemas.microsoft.com/office/drawing/2014/main" id="{77F63CCB-EE49-9E4C-B6D4-D280E935AFAE}"/>
              </a:ext>
            </a:extLst>
          </p:cNvPr>
          <p:cNvSpPr/>
          <p:nvPr/>
        </p:nvSpPr>
        <p:spPr>
          <a:xfrm>
            <a:off x="2694614" y="2405212"/>
            <a:ext cx="1961226" cy="1743869"/>
          </a:xfrm>
          <a:prstGeom prst="ellipse">
            <a:avLst/>
          </a:prstGeom>
          <a:solidFill>
            <a:schemeClr val="accent5">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algn="ctr">
              <a:defRPr/>
            </a:pPr>
            <a:r>
              <a:rPr lang="en-US" sz="2600" dirty="0">
                <a:solidFill>
                  <a:schemeClr val="tx1"/>
                </a:solidFill>
              </a:rPr>
              <a:t>Security</a:t>
            </a:r>
          </a:p>
        </p:txBody>
      </p:sp>
      <p:sp>
        <p:nvSpPr>
          <p:cNvPr id="13" name="Oval 12">
            <a:extLst>
              <a:ext uri="{FF2B5EF4-FFF2-40B4-BE49-F238E27FC236}">
                <a16:creationId xmlns:a16="http://schemas.microsoft.com/office/drawing/2014/main" id="{BE08CC0F-8870-7347-8AEC-47DD30042119}"/>
              </a:ext>
            </a:extLst>
          </p:cNvPr>
          <p:cNvSpPr/>
          <p:nvPr/>
        </p:nvSpPr>
        <p:spPr>
          <a:xfrm>
            <a:off x="5107442" y="4925492"/>
            <a:ext cx="1961226" cy="1743869"/>
          </a:xfrm>
          <a:prstGeom prst="ellipse">
            <a:avLst/>
          </a:prstGeom>
          <a:solidFill>
            <a:schemeClr val="accent5">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algn="ctr">
              <a:defRPr/>
            </a:pPr>
            <a:r>
              <a:rPr lang="en-US" sz="2200" dirty="0">
                <a:solidFill>
                  <a:schemeClr val="tx1"/>
                </a:solidFill>
              </a:rPr>
              <a:t>Responsiveness</a:t>
            </a:r>
          </a:p>
        </p:txBody>
      </p:sp>
      <p:sp>
        <p:nvSpPr>
          <p:cNvPr id="14" name="Oval 13">
            <a:extLst>
              <a:ext uri="{FF2B5EF4-FFF2-40B4-BE49-F238E27FC236}">
                <a16:creationId xmlns:a16="http://schemas.microsoft.com/office/drawing/2014/main" id="{B74087CB-743D-1B4B-AFB3-86257B912CD9}"/>
              </a:ext>
            </a:extLst>
          </p:cNvPr>
          <p:cNvSpPr/>
          <p:nvPr/>
        </p:nvSpPr>
        <p:spPr>
          <a:xfrm>
            <a:off x="7536160" y="2405212"/>
            <a:ext cx="1961226" cy="1743869"/>
          </a:xfrm>
          <a:prstGeom prst="ellipse">
            <a:avLst/>
          </a:prstGeom>
          <a:solidFill>
            <a:schemeClr val="accent5">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algn="ctr">
              <a:defRPr/>
            </a:pPr>
            <a:r>
              <a:rPr lang="en-US" sz="2600" dirty="0">
                <a:solidFill>
                  <a:schemeClr val="tx1"/>
                </a:solidFill>
              </a:rPr>
              <a:t>Resilience</a:t>
            </a:r>
          </a:p>
        </p:txBody>
      </p:sp>
      <p:sp>
        <p:nvSpPr>
          <p:cNvPr id="15" name="Oval 14">
            <a:extLst>
              <a:ext uri="{FF2B5EF4-FFF2-40B4-BE49-F238E27FC236}">
                <a16:creationId xmlns:a16="http://schemas.microsoft.com/office/drawing/2014/main" id="{5EC4D51D-7243-6144-81CF-B27D96616167}"/>
              </a:ext>
            </a:extLst>
          </p:cNvPr>
          <p:cNvSpPr/>
          <p:nvPr/>
        </p:nvSpPr>
        <p:spPr>
          <a:xfrm>
            <a:off x="6240016" y="893044"/>
            <a:ext cx="1961226" cy="1743869"/>
          </a:xfrm>
          <a:prstGeom prst="ellipse">
            <a:avLst/>
          </a:prstGeom>
          <a:solidFill>
            <a:schemeClr val="accent5">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algn="ctr">
              <a:defRPr/>
            </a:pPr>
            <a:r>
              <a:rPr lang="en-US" sz="2600" dirty="0">
                <a:solidFill>
                  <a:schemeClr val="tx1"/>
                </a:solidFill>
              </a:rPr>
              <a:t>Availability</a:t>
            </a:r>
          </a:p>
        </p:txBody>
      </p:sp>
      <p:sp>
        <p:nvSpPr>
          <p:cNvPr id="16" name="Oval 15">
            <a:extLst>
              <a:ext uri="{FF2B5EF4-FFF2-40B4-BE49-F238E27FC236}">
                <a16:creationId xmlns:a16="http://schemas.microsoft.com/office/drawing/2014/main" id="{2BA6B37D-39D0-9F46-89C5-7D2B4BED9D7D}"/>
              </a:ext>
            </a:extLst>
          </p:cNvPr>
          <p:cNvSpPr/>
          <p:nvPr/>
        </p:nvSpPr>
        <p:spPr>
          <a:xfrm>
            <a:off x="4855200" y="1002214"/>
            <a:ext cx="410378" cy="411480"/>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2800" b="1" dirty="0">
                <a:latin typeface="Arial" panose="020B0604020202020204" pitchFamily="34" charset="0"/>
                <a:cs typeface="Arial" panose="020B0604020202020204" pitchFamily="34" charset="0"/>
              </a:rPr>
              <a:t>1</a:t>
            </a:r>
          </a:p>
        </p:txBody>
      </p:sp>
      <p:sp>
        <p:nvSpPr>
          <p:cNvPr id="17" name="Oval 16">
            <a:extLst>
              <a:ext uri="{FF2B5EF4-FFF2-40B4-BE49-F238E27FC236}">
                <a16:creationId xmlns:a16="http://schemas.microsoft.com/office/drawing/2014/main" id="{16E12D3D-3C2E-5A43-9990-1E6018DDDE72}"/>
              </a:ext>
            </a:extLst>
          </p:cNvPr>
          <p:cNvSpPr/>
          <p:nvPr/>
        </p:nvSpPr>
        <p:spPr>
          <a:xfrm>
            <a:off x="6979436" y="977839"/>
            <a:ext cx="410378" cy="411480"/>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2800" b="1" dirty="0">
                <a:latin typeface="Arial" panose="020B0604020202020204" pitchFamily="34" charset="0"/>
                <a:cs typeface="Arial" panose="020B0604020202020204" pitchFamily="34" charset="0"/>
              </a:rPr>
              <a:t>2</a:t>
            </a:r>
          </a:p>
        </p:txBody>
      </p:sp>
      <p:sp>
        <p:nvSpPr>
          <p:cNvPr id="18" name="Oval 17">
            <a:extLst>
              <a:ext uri="{FF2B5EF4-FFF2-40B4-BE49-F238E27FC236}">
                <a16:creationId xmlns:a16="http://schemas.microsoft.com/office/drawing/2014/main" id="{6F6F73F0-1328-3D4D-ACCF-B43468393369}"/>
              </a:ext>
            </a:extLst>
          </p:cNvPr>
          <p:cNvSpPr/>
          <p:nvPr/>
        </p:nvSpPr>
        <p:spPr>
          <a:xfrm>
            <a:off x="8294286" y="2478373"/>
            <a:ext cx="410378" cy="411480"/>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2800" b="1" dirty="0">
                <a:latin typeface="Arial" panose="020B0604020202020204" pitchFamily="34" charset="0"/>
                <a:cs typeface="Arial" panose="020B0604020202020204" pitchFamily="34" charset="0"/>
              </a:rPr>
              <a:t>3</a:t>
            </a:r>
          </a:p>
        </p:txBody>
      </p:sp>
      <p:sp>
        <p:nvSpPr>
          <p:cNvPr id="19" name="Oval 18">
            <a:extLst>
              <a:ext uri="{FF2B5EF4-FFF2-40B4-BE49-F238E27FC236}">
                <a16:creationId xmlns:a16="http://schemas.microsoft.com/office/drawing/2014/main" id="{F7FED701-BF7F-F940-935C-2055FBAA077E}"/>
              </a:ext>
            </a:extLst>
          </p:cNvPr>
          <p:cNvSpPr/>
          <p:nvPr/>
        </p:nvSpPr>
        <p:spPr>
          <a:xfrm>
            <a:off x="7823513" y="4344719"/>
            <a:ext cx="410378" cy="411480"/>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2800" b="1" dirty="0">
                <a:latin typeface="Arial" panose="020B0604020202020204" pitchFamily="34" charset="0"/>
                <a:cs typeface="Arial" panose="020B0604020202020204" pitchFamily="34" charset="0"/>
              </a:rPr>
              <a:t>4</a:t>
            </a:r>
          </a:p>
        </p:txBody>
      </p:sp>
      <p:sp>
        <p:nvSpPr>
          <p:cNvPr id="20" name="Oval 19">
            <a:extLst>
              <a:ext uri="{FF2B5EF4-FFF2-40B4-BE49-F238E27FC236}">
                <a16:creationId xmlns:a16="http://schemas.microsoft.com/office/drawing/2014/main" id="{C40DBF97-8510-F246-9DAA-3E6F2BA55148}"/>
              </a:ext>
            </a:extLst>
          </p:cNvPr>
          <p:cNvSpPr/>
          <p:nvPr/>
        </p:nvSpPr>
        <p:spPr>
          <a:xfrm>
            <a:off x="5854943" y="4998492"/>
            <a:ext cx="410378" cy="411480"/>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2800" b="1" dirty="0">
                <a:latin typeface="Arial" panose="020B0604020202020204" pitchFamily="34" charset="0"/>
                <a:cs typeface="Arial" panose="020B0604020202020204" pitchFamily="34" charset="0"/>
              </a:rPr>
              <a:t>5</a:t>
            </a:r>
          </a:p>
        </p:txBody>
      </p:sp>
      <p:sp>
        <p:nvSpPr>
          <p:cNvPr id="21" name="Oval 20">
            <a:extLst>
              <a:ext uri="{FF2B5EF4-FFF2-40B4-BE49-F238E27FC236}">
                <a16:creationId xmlns:a16="http://schemas.microsoft.com/office/drawing/2014/main" id="{B133731F-3377-274E-9319-10718768E29A}"/>
              </a:ext>
            </a:extLst>
          </p:cNvPr>
          <p:cNvSpPr/>
          <p:nvPr/>
        </p:nvSpPr>
        <p:spPr>
          <a:xfrm>
            <a:off x="3902086" y="4315026"/>
            <a:ext cx="410378" cy="411480"/>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2800" b="1" dirty="0">
                <a:latin typeface="Arial" panose="020B0604020202020204" pitchFamily="34" charset="0"/>
                <a:cs typeface="Arial" panose="020B0604020202020204" pitchFamily="34" charset="0"/>
              </a:rPr>
              <a:t>6</a:t>
            </a:r>
          </a:p>
        </p:txBody>
      </p:sp>
      <p:sp>
        <p:nvSpPr>
          <p:cNvPr id="22" name="Oval 21">
            <a:extLst>
              <a:ext uri="{FF2B5EF4-FFF2-40B4-BE49-F238E27FC236}">
                <a16:creationId xmlns:a16="http://schemas.microsoft.com/office/drawing/2014/main" id="{B179B9BE-971A-4840-9A00-F565780E42D7}"/>
              </a:ext>
            </a:extLst>
          </p:cNvPr>
          <p:cNvSpPr/>
          <p:nvPr/>
        </p:nvSpPr>
        <p:spPr>
          <a:xfrm>
            <a:off x="3461386" y="2475454"/>
            <a:ext cx="410378" cy="411480"/>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2800" b="1" dirty="0">
                <a:latin typeface="Arial" panose="020B0604020202020204" pitchFamily="34" charset="0"/>
                <a:cs typeface="Arial" panose="020B0604020202020204" pitchFamily="34" charset="0"/>
              </a:rPr>
              <a:t>7</a:t>
            </a:r>
          </a:p>
        </p:txBody>
      </p:sp>
    </p:spTree>
    <p:extLst>
      <p:ext uri="{BB962C8B-B14F-4D97-AF65-F5344CB8AC3E}">
        <p14:creationId xmlns:p14="http://schemas.microsoft.com/office/powerpoint/2010/main" val="27724786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DDA260-D82C-834A-A2BC-FCBAD5A4CC28}"/>
              </a:ext>
            </a:extLst>
          </p:cNvPr>
          <p:cNvSpPr>
            <a:spLocks noGrp="1"/>
          </p:cNvSpPr>
          <p:nvPr>
            <p:ph type="title"/>
          </p:nvPr>
        </p:nvSpPr>
        <p:spPr>
          <a:xfrm>
            <a:off x="534389" y="107394"/>
            <a:ext cx="11222181" cy="903987"/>
          </a:xfrm>
        </p:spPr>
        <p:txBody>
          <a:bodyPr>
            <a:normAutofit/>
          </a:bodyPr>
          <a:lstStyle/>
          <a:p>
            <a:r>
              <a:rPr lang="en-US" dirty="0"/>
              <a:t>Syllabus</a:t>
            </a:r>
          </a:p>
        </p:txBody>
      </p:sp>
      <p:sp>
        <p:nvSpPr>
          <p:cNvPr id="3" name="Content Placeholder 2">
            <a:extLst>
              <a:ext uri="{FF2B5EF4-FFF2-40B4-BE49-F238E27FC236}">
                <a16:creationId xmlns:a16="http://schemas.microsoft.com/office/drawing/2014/main" id="{365F60FD-04E7-6242-8CFB-A2F0A9F585AB}"/>
              </a:ext>
            </a:extLst>
          </p:cNvPr>
          <p:cNvSpPr>
            <a:spLocks noGrp="1"/>
          </p:cNvSpPr>
          <p:nvPr>
            <p:ph idx="1"/>
          </p:nvPr>
        </p:nvSpPr>
        <p:spPr>
          <a:xfrm>
            <a:off x="534389" y="1039092"/>
            <a:ext cx="11222181" cy="5683804"/>
          </a:xfrm>
        </p:spPr>
        <p:txBody>
          <a:bodyPr>
            <a:noAutofit/>
          </a:bodyPr>
          <a:lstStyle/>
          <a:p>
            <a:pPr marL="0" indent="0">
              <a:spcAft>
                <a:spcPts val="1200"/>
              </a:spcAft>
              <a:buNone/>
            </a:pPr>
            <a:r>
              <a:rPr lang="en-US" altLang="zh-TW" sz="2800" dirty="0"/>
              <a:t>Week    Date    Subject/Topics</a:t>
            </a:r>
          </a:p>
          <a:p>
            <a:pPr marL="0" indent="0">
              <a:spcAft>
                <a:spcPts val="600"/>
              </a:spcAft>
              <a:buNone/>
            </a:pPr>
            <a:r>
              <a:rPr lang="en-US" sz="2800" dirty="0"/>
              <a:t>9  2024/04/17  Software Architecture: Architectural design, </a:t>
            </a:r>
            <a:br>
              <a:rPr lang="en-US" sz="2800" dirty="0"/>
            </a:br>
            <a:r>
              <a:rPr lang="en-US" sz="2800" dirty="0"/>
              <a:t>                            System decomposition, and Distribution architecture</a:t>
            </a:r>
          </a:p>
          <a:p>
            <a:pPr marL="0" indent="0">
              <a:spcAft>
                <a:spcPts val="600"/>
              </a:spcAft>
              <a:buNone/>
            </a:pPr>
            <a:r>
              <a:rPr lang="en-US" sz="2800" dirty="0"/>
              <a:t>10  2024/04/24  Cloud-Based Software: Virtualization and containers, </a:t>
            </a:r>
            <a:br>
              <a:rPr lang="en-US" sz="2800" dirty="0"/>
            </a:br>
            <a:r>
              <a:rPr lang="en-US" sz="2800" dirty="0"/>
              <a:t>                               Everything as a service, Software as a service; </a:t>
            </a:r>
            <a:br>
              <a:rPr lang="en-US" sz="2800" dirty="0"/>
            </a:br>
            <a:r>
              <a:rPr lang="en-US" sz="2800" dirty="0"/>
              <a:t>                               Cloud Computing and Cloud Software Architecture</a:t>
            </a:r>
          </a:p>
          <a:p>
            <a:pPr marL="0" indent="0">
              <a:spcAft>
                <a:spcPts val="600"/>
              </a:spcAft>
              <a:buNone/>
            </a:pPr>
            <a:r>
              <a:rPr lang="en-US" sz="2800" dirty="0">
                <a:solidFill>
                  <a:srgbClr val="7030A0"/>
                </a:solidFill>
              </a:rPr>
              <a:t>11  2024/05/01  Case Study on Software Engineering II</a:t>
            </a:r>
          </a:p>
          <a:p>
            <a:pPr marL="0" indent="0">
              <a:spcAft>
                <a:spcPts val="600"/>
              </a:spcAft>
              <a:buNone/>
            </a:pPr>
            <a:r>
              <a:rPr lang="en-US" sz="2800" dirty="0">
                <a:solidFill>
                  <a:srgbClr val="C00000"/>
                </a:solidFill>
              </a:rPr>
              <a:t>12  2024/05/08  Microservices Architecture: RESTful services, </a:t>
            </a:r>
            <a:br>
              <a:rPr lang="en-US" sz="2800" dirty="0">
                <a:solidFill>
                  <a:srgbClr val="C00000"/>
                </a:solidFill>
              </a:rPr>
            </a:br>
            <a:r>
              <a:rPr lang="en-US" sz="2800" dirty="0">
                <a:solidFill>
                  <a:srgbClr val="C00000"/>
                </a:solidFill>
              </a:rPr>
              <a:t>                               Service deployment</a:t>
            </a:r>
          </a:p>
        </p:txBody>
      </p:sp>
      <p:sp>
        <p:nvSpPr>
          <p:cNvPr id="4" name="Slide Number Placeholder 3">
            <a:extLst>
              <a:ext uri="{FF2B5EF4-FFF2-40B4-BE49-F238E27FC236}">
                <a16:creationId xmlns:a16="http://schemas.microsoft.com/office/drawing/2014/main" id="{7C70E0B2-0864-5F44-9C79-2EC8070A3978}"/>
              </a:ext>
            </a:extLst>
          </p:cNvPr>
          <p:cNvSpPr>
            <a:spLocks noGrp="1"/>
          </p:cNvSpPr>
          <p:nvPr>
            <p:ph type="sldNum" sz="quarter" idx="12"/>
          </p:nvPr>
        </p:nvSpPr>
        <p:spPr/>
        <p:txBody>
          <a:bodyPr/>
          <a:lstStyle/>
          <a:p>
            <a:fld id="{5D6FF71F-CF6A-4C46-8F9B-61D49EEA70E3}" type="slidenum">
              <a:rPr lang="en-US" smtClean="0"/>
              <a:t>3</a:t>
            </a:fld>
            <a:endParaRPr lang="en-US"/>
          </a:p>
        </p:txBody>
      </p:sp>
      <p:pic>
        <p:nvPicPr>
          <p:cNvPr id="7" name="Picture 6">
            <a:extLst>
              <a:ext uri="{FF2B5EF4-FFF2-40B4-BE49-F238E27FC236}">
                <a16:creationId xmlns:a16="http://schemas.microsoft.com/office/drawing/2014/main" id="{95C0774D-A256-BA43-877D-8F5FD06E48B5}"/>
              </a:ext>
            </a:extLst>
          </p:cNvPr>
          <p:cNvPicPr>
            <a:picLocks noChangeAspect="1"/>
          </p:cNvPicPr>
          <p:nvPr/>
        </p:nvPicPr>
        <p:blipFill>
          <a:blip r:embed="rId2" cstate="print">
            <a:extLst>
              <a:ext uri="{28A0092B-C50C-407E-A947-70E740481C1C}">
                <a14:useLocalDpi xmlns:a14="http://schemas.microsoft.com/office/drawing/2010/main"/>
              </a:ext>
            </a:extLst>
          </a:blip>
          <a:stretch>
            <a:fillRect/>
          </a:stretch>
        </p:blipFill>
        <p:spPr>
          <a:xfrm>
            <a:off x="11129194" y="137553"/>
            <a:ext cx="962066" cy="620688"/>
          </a:xfrm>
          <a:prstGeom prst="rect">
            <a:avLst/>
          </a:prstGeom>
        </p:spPr>
      </p:pic>
      <p:pic>
        <p:nvPicPr>
          <p:cNvPr id="8" name="Picture 7">
            <a:extLst>
              <a:ext uri="{FF2B5EF4-FFF2-40B4-BE49-F238E27FC236}">
                <a16:creationId xmlns:a16="http://schemas.microsoft.com/office/drawing/2014/main" id="{F4EE8C73-3AA1-EA46-A8F6-0F326BF9EB1A}"/>
              </a:ext>
            </a:extLst>
          </p:cNvPr>
          <p:cNvPicPr>
            <a:picLocks noChangeAspect="1"/>
          </p:cNvPicPr>
          <p:nvPr/>
        </p:nvPicPr>
        <p:blipFill>
          <a:blip r:embed="rId3" cstate="print">
            <a:extLst>
              <a:ext uri="{28A0092B-C50C-407E-A947-70E740481C1C}">
                <a14:useLocalDpi xmlns:a14="http://schemas.microsoft.com/office/drawing/2010/main"/>
              </a:ext>
            </a:extLst>
          </a:blip>
          <a:stretch>
            <a:fillRect/>
          </a:stretch>
        </p:blipFill>
        <p:spPr>
          <a:xfrm>
            <a:off x="11128086" y="811230"/>
            <a:ext cx="964282" cy="235043"/>
          </a:xfrm>
          <a:prstGeom prst="rect">
            <a:avLst/>
          </a:prstGeom>
        </p:spPr>
      </p:pic>
    </p:spTree>
    <p:extLst>
      <p:ext uri="{BB962C8B-B14F-4D97-AF65-F5344CB8AC3E}">
        <p14:creationId xmlns:p14="http://schemas.microsoft.com/office/powerpoint/2010/main" val="112312092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5FC0CE1A-0F43-D642-83BB-37DC2E74A642}"/>
              </a:ext>
            </a:extLst>
          </p:cNvPr>
          <p:cNvSpPr>
            <a:spLocks noGrp="1"/>
          </p:cNvSpPr>
          <p:nvPr>
            <p:ph type="sldNum" sz="quarter" idx="12"/>
          </p:nvPr>
        </p:nvSpPr>
        <p:spPr/>
        <p:txBody>
          <a:bodyPr/>
          <a:lstStyle/>
          <a:p>
            <a:pPr>
              <a:defRPr/>
            </a:pPr>
            <a:fld id="{E78C9E75-97FD-45D9-8ED3-955348887BB1}" type="slidenum">
              <a:rPr lang="zh-TW" altLang="en-US" smtClean="0"/>
              <a:pPr>
                <a:defRPr/>
              </a:pPr>
              <a:t>30</a:t>
            </a:fld>
            <a:endParaRPr lang="zh-TW" altLang="en-US"/>
          </a:p>
        </p:txBody>
      </p:sp>
      <p:sp>
        <p:nvSpPr>
          <p:cNvPr id="5" name="Footer Placeholder 4">
            <a:extLst>
              <a:ext uri="{FF2B5EF4-FFF2-40B4-BE49-F238E27FC236}">
                <a16:creationId xmlns:a16="http://schemas.microsoft.com/office/drawing/2014/main" id="{47D1029D-DF43-8440-A5D5-8C0AA89257A6}"/>
              </a:ext>
            </a:extLst>
          </p:cNvPr>
          <p:cNvSpPr>
            <a:spLocks noGrp="1"/>
          </p:cNvSpPr>
          <p:nvPr>
            <p:ph type="ftr" sz="quarter" idx="11"/>
          </p:nvPr>
        </p:nvSpPr>
        <p:spPr bwMode="auto">
          <a:xfrm>
            <a:off x="2135832" y="6597650"/>
            <a:ext cx="7848600" cy="260350"/>
          </a:xfrm>
          <a:ln>
            <a:miter lim="800000"/>
            <a:headEnd/>
            <a:tailEnd/>
          </a:ln>
        </p:spPr>
        <p:txBody>
          <a:bodyPr/>
          <a:lstStyle/>
          <a:p>
            <a:pPr>
              <a:defRPr/>
            </a:pPr>
            <a:r>
              <a:rPr lang="en-US" altLang="zh-TW" sz="1000" dirty="0"/>
              <a:t>Source: Ian Sommerville (2019), Engineering Software Products:  An Introduction to Modern Software Engineering, Pearson.</a:t>
            </a:r>
            <a:endParaRPr lang="es-ES" altLang="zh-TW" sz="1000" dirty="0"/>
          </a:p>
        </p:txBody>
      </p:sp>
      <p:sp>
        <p:nvSpPr>
          <p:cNvPr id="6" name="Title 1">
            <a:extLst>
              <a:ext uri="{FF2B5EF4-FFF2-40B4-BE49-F238E27FC236}">
                <a16:creationId xmlns:a16="http://schemas.microsoft.com/office/drawing/2014/main" id="{0CFA4C37-6E89-4349-BAC6-EBAD3F680900}"/>
              </a:ext>
            </a:extLst>
          </p:cNvPr>
          <p:cNvSpPr>
            <a:spLocks noGrp="1"/>
          </p:cNvSpPr>
          <p:nvPr>
            <p:ph type="title"/>
          </p:nvPr>
        </p:nvSpPr>
        <p:spPr>
          <a:xfrm>
            <a:off x="1775520" y="44625"/>
            <a:ext cx="8712968" cy="949995"/>
          </a:xfrm>
        </p:spPr>
        <p:txBody>
          <a:bodyPr/>
          <a:lstStyle/>
          <a:p>
            <a:r>
              <a:rPr lang="en-US" dirty="0">
                <a:solidFill>
                  <a:schemeClr val="accent1"/>
                </a:solidFill>
              </a:rPr>
              <a:t>A refactoring process</a:t>
            </a:r>
          </a:p>
        </p:txBody>
      </p:sp>
      <p:sp>
        <p:nvSpPr>
          <p:cNvPr id="8" name="Arc 7">
            <a:extLst>
              <a:ext uri="{FF2B5EF4-FFF2-40B4-BE49-F238E27FC236}">
                <a16:creationId xmlns:a16="http://schemas.microsoft.com/office/drawing/2014/main" id="{07D7969C-5DFD-9D48-A18B-8327D710E043}"/>
              </a:ext>
            </a:extLst>
          </p:cNvPr>
          <p:cNvSpPr/>
          <p:nvPr/>
        </p:nvSpPr>
        <p:spPr>
          <a:xfrm>
            <a:off x="4799856" y="3717032"/>
            <a:ext cx="2526852" cy="2655893"/>
          </a:xfrm>
          <a:prstGeom prst="arc">
            <a:avLst>
              <a:gd name="adj1" fmla="val 11501282"/>
              <a:gd name="adj2" fmla="val 21102937"/>
            </a:avLst>
          </a:prstGeom>
          <a:noFill/>
          <a:ln w="152400">
            <a:solidFill>
              <a:schemeClr val="accent2"/>
            </a:solidFill>
            <a:headEnd type="none"/>
            <a:tailEnd type="stealt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cxnSp>
        <p:nvCxnSpPr>
          <p:cNvPr id="9" name="Straight Arrow Connector 8">
            <a:extLst>
              <a:ext uri="{FF2B5EF4-FFF2-40B4-BE49-F238E27FC236}">
                <a16:creationId xmlns:a16="http://schemas.microsoft.com/office/drawing/2014/main" id="{590A464F-49C2-794C-BC13-39105D84FFEF}"/>
              </a:ext>
            </a:extLst>
          </p:cNvPr>
          <p:cNvCxnSpPr>
            <a:cxnSpLocks/>
          </p:cNvCxnSpPr>
          <p:nvPr/>
        </p:nvCxnSpPr>
        <p:spPr>
          <a:xfrm>
            <a:off x="2704688" y="2704607"/>
            <a:ext cx="1303081" cy="0"/>
          </a:xfrm>
          <a:prstGeom prst="straightConnector1">
            <a:avLst/>
          </a:prstGeom>
          <a:ln w="152400">
            <a:solidFill>
              <a:schemeClr val="accent2">
                <a:lumMod val="50000"/>
              </a:schemeClr>
            </a:solidFill>
            <a:headEnd type="none"/>
            <a:tailEnd type="stealth" w="med" len="med"/>
          </a:ln>
        </p:spPr>
        <p:style>
          <a:lnRef idx="1">
            <a:schemeClr val="accent1"/>
          </a:lnRef>
          <a:fillRef idx="0">
            <a:schemeClr val="accent1"/>
          </a:fillRef>
          <a:effectRef idx="0">
            <a:schemeClr val="accent1"/>
          </a:effectRef>
          <a:fontRef idx="minor">
            <a:schemeClr val="tx1"/>
          </a:fontRef>
        </p:style>
      </p:cxnSp>
      <p:sp>
        <p:nvSpPr>
          <p:cNvPr id="11" name="TextBox 10">
            <a:extLst>
              <a:ext uri="{FF2B5EF4-FFF2-40B4-BE49-F238E27FC236}">
                <a16:creationId xmlns:a16="http://schemas.microsoft.com/office/drawing/2014/main" id="{7FF84A9D-B039-8F49-A406-23108DAFB2B5}"/>
              </a:ext>
            </a:extLst>
          </p:cNvPr>
          <p:cNvSpPr txBox="1"/>
          <p:nvPr/>
        </p:nvSpPr>
        <p:spPr>
          <a:xfrm>
            <a:off x="2704687" y="2039269"/>
            <a:ext cx="1007776" cy="584775"/>
          </a:xfrm>
          <a:prstGeom prst="rect">
            <a:avLst/>
          </a:prstGeom>
          <a:noFill/>
        </p:spPr>
        <p:txBody>
          <a:bodyPr wrap="none" rtlCol="0">
            <a:spAutoFit/>
          </a:bodyPr>
          <a:lstStyle/>
          <a:p>
            <a:pPr algn="ctr"/>
            <a:r>
              <a:rPr lang="en-US" sz="3200" b="1" dirty="0">
                <a:solidFill>
                  <a:schemeClr val="accent1"/>
                </a:solidFill>
                <a:latin typeface="Calibri" panose="020F0502020204030204" pitchFamily="34" charset="0"/>
                <a:cs typeface="Calibri" panose="020F0502020204030204" pitchFamily="34" charset="0"/>
              </a:rPr>
              <a:t>Start</a:t>
            </a:r>
          </a:p>
        </p:txBody>
      </p:sp>
      <p:sp>
        <p:nvSpPr>
          <p:cNvPr id="13" name="Rounded Rectangle 12">
            <a:extLst>
              <a:ext uri="{FF2B5EF4-FFF2-40B4-BE49-F238E27FC236}">
                <a16:creationId xmlns:a16="http://schemas.microsoft.com/office/drawing/2014/main" id="{C156F571-121E-9541-B989-4C15D0B654E6}"/>
              </a:ext>
            </a:extLst>
          </p:cNvPr>
          <p:cNvSpPr>
            <a:spLocks noChangeArrowheads="1"/>
          </p:cNvSpPr>
          <p:nvPr/>
        </p:nvSpPr>
        <p:spPr bwMode="auto">
          <a:xfrm>
            <a:off x="4075082" y="2226802"/>
            <a:ext cx="2207548" cy="1079722"/>
          </a:xfrm>
          <a:prstGeom prst="roundRect">
            <a:avLst>
              <a:gd name="adj" fmla="val 7883"/>
            </a:avLst>
          </a:prstGeom>
          <a:solidFill>
            <a:srgbClr val="FFD579"/>
          </a:solidFill>
          <a:ln w="19050">
            <a:solidFill>
              <a:schemeClr val="tx2"/>
            </a:solidFill>
            <a:round/>
            <a:headEnd/>
            <a:tailEnd/>
          </a:ln>
          <a:effectLst>
            <a:outerShdw blurRad="40000" dist="23000" dir="5400000" rotWithShape="0">
              <a:srgbClr val="808080">
                <a:alpha val="34999"/>
              </a:srgbClr>
            </a:outerShdw>
          </a:effectLst>
        </p:spPr>
        <p:txBody>
          <a:bodyPr lIns="0" tIns="0" rIns="0" bIns="0" anchor="ctr"/>
          <a:lstStyle/>
          <a:p>
            <a:pPr algn="ctr">
              <a:defRPr/>
            </a:pPr>
            <a:r>
              <a:rPr lang="en-US" sz="2400" b="1" dirty="0"/>
              <a:t>Identify code </a:t>
            </a:r>
            <a:br>
              <a:rPr lang="en-US" sz="2400" b="1" dirty="0"/>
            </a:br>
            <a:r>
              <a:rPr lang="en-US" sz="2400" b="1" dirty="0"/>
              <a:t>‘smell’</a:t>
            </a:r>
          </a:p>
        </p:txBody>
      </p:sp>
      <p:sp>
        <p:nvSpPr>
          <p:cNvPr id="16" name="Rounded Rectangle 15">
            <a:extLst>
              <a:ext uri="{FF2B5EF4-FFF2-40B4-BE49-F238E27FC236}">
                <a16:creationId xmlns:a16="http://schemas.microsoft.com/office/drawing/2014/main" id="{93FDF478-C920-3048-A29E-5FCD2C4423D1}"/>
              </a:ext>
            </a:extLst>
          </p:cNvPr>
          <p:cNvSpPr>
            <a:spLocks noChangeArrowheads="1"/>
          </p:cNvSpPr>
          <p:nvPr/>
        </p:nvSpPr>
        <p:spPr bwMode="auto">
          <a:xfrm>
            <a:off x="6901271" y="2226802"/>
            <a:ext cx="2207548" cy="1079722"/>
          </a:xfrm>
          <a:prstGeom prst="roundRect">
            <a:avLst>
              <a:gd name="adj" fmla="val 7883"/>
            </a:avLst>
          </a:prstGeom>
          <a:solidFill>
            <a:srgbClr val="FFD579"/>
          </a:solidFill>
          <a:ln w="19050">
            <a:solidFill>
              <a:schemeClr val="tx2"/>
            </a:solidFill>
            <a:round/>
            <a:headEnd/>
            <a:tailEnd/>
          </a:ln>
          <a:effectLst>
            <a:outerShdw blurRad="40000" dist="23000" dir="5400000" rotWithShape="0">
              <a:srgbClr val="808080">
                <a:alpha val="34999"/>
              </a:srgbClr>
            </a:outerShdw>
          </a:effectLst>
        </p:spPr>
        <p:txBody>
          <a:bodyPr lIns="0" tIns="0" rIns="0" bIns="0" anchor="ctr"/>
          <a:lstStyle/>
          <a:p>
            <a:pPr algn="ctr">
              <a:defRPr/>
            </a:pPr>
            <a:r>
              <a:rPr lang="en-US" sz="2400" b="1" dirty="0"/>
              <a:t>Identify refactoring strategy</a:t>
            </a:r>
          </a:p>
        </p:txBody>
      </p:sp>
      <p:sp>
        <p:nvSpPr>
          <p:cNvPr id="17" name="Arc 16">
            <a:extLst>
              <a:ext uri="{FF2B5EF4-FFF2-40B4-BE49-F238E27FC236}">
                <a16:creationId xmlns:a16="http://schemas.microsoft.com/office/drawing/2014/main" id="{1174417D-28A0-9B4B-B610-05D3A10D4113}"/>
              </a:ext>
            </a:extLst>
          </p:cNvPr>
          <p:cNvSpPr/>
          <p:nvPr/>
        </p:nvSpPr>
        <p:spPr>
          <a:xfrm>
            <a:off x="4954228" y="1393449"/>
            <a:ext cx="2808440" cy="2393634"/>
          </a:xfrm>
          <a:prstGeom prst="arc">
            <a:avLst>
              <a:gd name="adj1" fmla="val 11908221"/>
              <a:gd name="adj2" fmla="val 20671112"/>
            </a:avLst>
          </a:prstGeom>
          <a:noFill/>
          <a:ln w="152400">
            <a:solidFill>
              <a:schemeClr val="accent2"/>
            </a:solidFill>
            <a:headEnd type="none"/>
            <a:tailEnd type="stealt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18" name="Arc 17">
            <a:extLst>
              <a:ext uri="{FF2B5EF4-FFF2-40B4-BE49-F238E27FC236}">
                <a16:creationId xmlns:a16="http://schemas.microsoft.com/office/drawing/2014/main" id="{9C3A63C2-D3D8-DD46-B116-EA3E3198D4D8}"/>
              </a:ext>
            </a:extLst>
          </p:cNvPr>
          <p:cNvSpPr/>
          <p:nvPr/>
        </p:nvSpPr>
        <p:spPr>
          <a:xfrm>
            <a:off x="5024645" y="2147041"/>
            <a:ext cx="2808440" cy="2393634"/>
          </a:xfrm>
          <a:prstGeom prst="arc">
            <a:avLst>
              <a:gd name="adj1" fmla="val 182114"/>
              <a:gd name="adj2" fmla="val 2924959"/>
            </a:avLst>
          </a:prstGeom>
          <a:noFill/>
          <a:ln w="152400">
            <a:solidFill>
              <a:schemeClr val="accent2"/>
            </a:solidFill>
            <a:headEnd type="none"/>
            <a:tailEnd type="stealt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19" name="Rounded Rectangle 18">
            <a:extLst>
              <a:ext uri="{FF2B5EF4-FFF2-40B4-BE49-F238E27FC236}">
                <a16:creationId xmlns:a16="http://schemas.microsoft.com/office/drawing/2014/main" id="{4DC352EE-AE47-CA4C-AEB2-1AB139062745}"/>
              </a:ext>
            </a:extLst>
          </p:cNvPr>
          <p:cNvSpPr>
            <a:spLocks noChangeArrowheads="1"/>
          </p:cNvSpPr>
          <p:nvPr/>
        </p:nvSpPr>
        <p:spPr bwMode="auto">
          <a:xfrm>
            <a:off x="6454386" y="4869558"/>
            <a:ext cx="2757399" cy="1079722"/>
          </a:xfrm>
          <a:prstGeom prst="roundRect">
            <a:avLst>
              <a:gd name="adj" fmla="val 7883"/>
            </a:avLst>
          </a:prstGeom>
          <a:solidFill>
            <a:srgbClr val="FFD579"/>
          </a:solidFill>
          <a:ln w="19050">
            <a:solidFill>
              <a:schemeClr val="tx2"/>
            </a:solidFill>
            <a:round/>
            <a:headEnd/>
            <a:tailEnd/>
          </a:ln>
          <a:effectLst>
            <a:outerShdw blurRad="40000" dist="23000" dir="5400000" rotWithShape="0">
              <a:srgbClr val="808080">
                <a:alpha val="34999"/>
              </a:srgbClr>
            </a:outerShdw>
          </a:effectLst>
        </p:spPr>
        <p:txBody>
          <a:bodyPr lIns="0" tIns="0" rIns="0" bIns="0" anchor="ctr"/>
          <a:lstStyle/>
          <a:p>
            <a:pPr algn="ctr">
              <a:defRPr/>
            </a:pPr>
            <a:r>
              <a:rPr lang="en-US" sz="2400" b="1" dirty="0"/>
              <a:t>Make small </a:t>
            </a:r>
          </a:p>
          <a:p>
            <a:pPr algn="ctr">
              <a:defRPr/>
            </a:pPr>
            <a:r>
              <a:rPr lang="en-US" sz="2400" b="1" dirty="0"/>
              <a:t>improvement until strategy completed</a:t>
            </a:r>
          </a:p>
        </p:txBody>
      </p:sp>
      <p:sp>
        <p:nvSpPr>
          <p:cNvPr id="20" name="Arc 19">
            <a:extLst>
              <a:ext uri="{FF2B5EF4-FFF2-40B4-BE49-F238E27FC236}">
                <a16:creationId xmlns:a16="http://schemas.microsoft.com/office/drawing/2014/main" id="{E9304CC2-7841-4A4D-A2A7-6E5CAF519AF8}"/>
              </a:ext>
            </a:extLst>
          </p:cNvPr>
          <p:cNvSpPr/>
          <p:nvPr/>
        </p:nvSpPr>
        <p:spPr>
          <a:xfrm>
            <a:off x="4799856" y="2147041"/>
            <a:ext cx="2808440" cy="2393634"/>
          </a:xfrm>
          <a:prstGeom prst="arc">
            <a:avLst>
              <a:gd name="adj1" fmla="val 8966232"/>
              <a:gd name="adj2" fmla="val 10829317"/>
            </a:avLst>
          </a:prstGeom>
          <a:noFill/>
          <a:ln w="152400">
            <a:solidFill>
              <a:schemeClr val="accent2"/>
            </a:solidFill>
            <a:headEnd type="none"/>
            <a:tailEnd type="stealt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21" name="Rounded Rectangle 20">
            <a:extLst>
              <a:ext uri="{FF2B5EF4-FFF2-40B4-BE49-F238E27FC236}">
                <a16:creationId xmlns:a16="http://schemas.microsoft.com/office/drawing/2014/main" id="{20C3ECB1-64C8-834D-AC72-5705E3E65828}"/>
              </a:ext>
            </a:extLst>
          </p:cNvPr>
          <p:cNvSpPr>
            <a:spLocks noChangeArrowheads="1"/>
          </p:cNvSpPr>
          <p:nvPr/>
        </p:nvSpPr>
        <p:spPr bwMode="auto">
          <a:xfrm>
            <a:off x="3567597" y="4869558"/>
            <a:ext cx="2207548" cy="1079722"/>
          </a:xfrm>
          <a:prstGeom prst="roundRect">
            <a:avLst>
              <a:gd name="adj" fmla="val 7883"/>
            </a:avLst>
          </a:prstGeom>
          <a:solidFill>
            <a:srgbClr val="FFD579"/>
          </a:solidFill>
          <a:ln w="19050">
            <a:solidFill>
              <a:schemeClr val="tx2"/>
            </a:solidFill>
            <a:round/>
            <a:headEnd/>
            <a:tailEnd/>
          </a:ln>
          <a:effectLst>
            <a:outerShdw blurRad="40000" dist="23000" dir="5400000" rotWithShape="0">
              <a:srgbClr val="808080">
                <a:alpha val="34999"/>
              </a:srgbClr>
            </a:outerShdw>
          </a:effectLst>
        </p:spPr>
        <p:txBody>
          <a:bodyPr lIns="0" tIns="0" rIns="0" bIns="0" anchor="ctr"/>
          <a:lstStyle/>
          <a:p>
            <a:pPr algn="ctr">
              <a:defRPr/>
            </a:pPr>
            <a:r>
              <a:rPr lang="en-US" sz="2400" b="1" dirty="0"/>
              <a:t>Run automated code tests</a:t>
            </a:r>
          </a:p>
        </p:txBody>
      </p:sp>
      <p:sp>
        <p:nvSpPr>
          <p:cNvPr id="22" name="Arc 21">
            <a:extLst>
              <a:ext uri="{FF2B5EF4-FFF2-40B4-BE49-F238E27FC236}">
                <a16:creationId xmlns:a16="http://schemas.microsoft.com/office/drawing/2014/main" id="{E537ECEC-2BC2-5A4F-A8B4-26467163DD6B}"/>
              </a:ext>
            </a:extLst>
          </p:cNvPr>
          <p:cNvSpPr/>
          <p:nvPr/>
        </p:nvSpPr>
        <p:spPr>
          <a:xfrm>
            <a:off x="4717016" y="3869452"/>
            <a:ext cx="2681700" cy="2655893"/>
          </a:xfrm>
          <a:prstGeom prst="arc">
            <a:avLst>
              <a:gd name="adj1" fmla="val 2513734"/>
              <a:gd name="adj2" fmla="val 8510562"/>
            </a:avLst>
          </a:prstGeom>
          <a:noFill/>
          <a:ln w="152400">
            <a:solidFill>
              <a:schemeClr val="accent2"/>
            </a:solidFill>
            <a:headEnd type="none"/>
            <a:tailEnd type="stealt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23" name="Oval 22">
            <a:extLst>
              <a:ext uri="{FF2B5EF4-FFF2-40B4-BE49-F238E27FC236}">
                <a16:creationId xmlns:a16="http://schemas.microsoft.com/office/drawing/2014/main" id="{A449C71D-E90B-4246-A506-8DAA3C0DD667}"/>
              </a:ext>
            </a:extLst>
          </p:cNvPr>
          <p:cNvSpPr/>
          <p:nvPr/>
        </p:nvSpPr>
        <p:spPr>
          <a:xfrm>
            <a:off x="4533494" y="1772816"/>
            <a:ext cx="410378" cy="411480"/>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2800" b="1" dirty="0">
                <a:latin typeface="Arial" panose="020B0604020202020204" pitchFamily="34" charset="0"/>
                <a:cs typeface="Arial" panose="020B0604020202020204" pitchFamily="34" charset="0"/>
              </a:rPr>
              <a:t>1</a:t>
            </a:r>
          </a:p>
        </p:txBody>
      </p:sp>
      <p:sp>
        <p:nvSpPr>
          <p:cNvPr id="24" name="Oval 23">
            <a:extLst>
              <a:ext uri="{FF2B5EF4-FFF2-40B4-BE49-F238E27FC236}">
                <a16:creationId xmlns:a16="http://schemas.microsoft.com/office/drawing/2014/main" id="{D6073081-3ABA-B74D-B3B5-5224578B82BD}"/>
              </a:ext>
            </a:extLst>
          </p:cNvPr>
          <p:cNvSpPr/>
          <p:nvPr/>
        </p:nvSpPr>
        <p:spPr>
          <a:xfrm>
            <a:off x="7832554" y="1793384"/>
            <a:ext cx="410378" cy="411480"/>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2800" b="1" dirty="0">
                <a:latin typeface="Arial" panose="020B0604020202020204" pitchFamily="34" charset="0"/>
                <a:cs typeface="Arial" panose="020B0604020202020204" pitchFamily="34" charset="0"/>
              </a:rPr>
              <a:t>2</a:t>
            </a:r>
          </a:p>
        </p:txBody>
      </p:sp>
      <p:sp>
        <p:nvSpPr>
          <p:cNvPr id="25" name="Oval 24">
            <a:extLst>
              <a:ext uri="{FF2B5EF4-FFF2-40B4-BE49-F238E27FC236}">
                <a16:creationId xmlns:a16="http://schemas.microsoft.com/office/drawing/2014/main" id="{65527DD0-9E16-8E4B-86D7-35F7F0106C12}"/>
              </a:ext>
            </a:extLst>
          </p:cNvPr>
          <p:cNvSpPr/>
          <p:nvPr/>
        </p:nvSpPr>
        <p:spPr>
          <a:xfrm>
            <a:off x="7730336" y="4437112"/>
            <a:ext cx="410378" cy="411480"/>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2800" b="1" dirty="0">
                <a:latin typeface="Arial" panose="020B0604020202020204" pitchFamily="34" charset="0"/>
                <a:cs typeface="Arial" panose="020B0604020202020204" pitchFamily="34" charset="0"/>
              </a:rPr>
              <a:t>3</a:t>
            </a:r>
          </a:p>
        </p:txBody>
      </p:sp>
      <p:sp>
        <p:nvSpPr>
          <p:cNvPr id="26" name="Oval 25">
            <a:extLst>
              <a:ext uri="{FF2B5EF4-FFF2-40B4-BE49-F238E27FC236}">
                <a16:creationId xmlns:a16="http://schemas.microsoft.com/office/drawing/2014/main" id="{EDCCADE3-C25F-3D42-B306-12CD5632A3C9}"/>
              </a:ext>
            </a:extLst>
          </p:cNvPr>
          <p:cNvSpPr/>
          <p:nvPr/>
        </p:nvSpPr>
        <p:spPr>
          <a:xfrm>
            <a:off x="4223668" y="4376864"/>
            <a:ext cx="410378" cy="411480"/>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2800" b="1" dirty="0">
                <a:latin typeface="Arial" panose="020B0604020202020204" pitchFamily="34" charset="0"/>
                <a:cs typeface="Arial" panose="020B0604020202020204" pitchFamily="34" charset="0"/>
              </a:rPr>
              <a:t>4</a:t>
            </a:r>
          </a:p>
        </p:txBody>
      </p:sp>
    </p:spTree>
    <p:extLst>
      <p:ext uri="{BB962C8B-B14F-4D97-AF65-F5344CB8AC3E}">
        <p14:creationId xmlns:p14="http://schemas.microsoft.com/office/powerpoint/2010/main" val="392689211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5FC0CE1A-0F43-D642-83BB-37DC2E74A642}"/>
              </a:ext>
            </a:extLst>
          </p:cNvPr>
          <p:cNvSpPr>
            <a:spLocks noGrp="1"/>
          </p:cNvSpPr>
          <p:nvPr>
            <p:ph type="sldNum" sz="quarter" idx="12"/>
          </p:nvPr>
        </p:nvSpPr>
        <p:spPr/>
        <p:txBody>
          <a:bodyPr/>
          <a:lstStyle/>
          <a:p>
            <a:pPr>
              <a:defRPr/>
            </a:pPr>
            <a:fld id="{E78C9E75-97FD-45D9-8ED3-955348887BB1}" type="slidenum">
              <a:rPr lang="zh-TW" altLang="en-US" smtClean="0"/>
              <a:pPr>
                <a:defRPr/>
              </a:pPr>
              <a:t>31</a:t>
            </a:fld>
            <a:endParaRPr lang="zh-TW" altLang="en-US"/>
          </a:p>
        </p:txBody>
      </p:sp>
      <p:sp>
        <p:nvSpPr>
          <p:cNvPr id="5" name="Footer Placeholder 4">
            <a:extLst>
              <a:ext uri="{FF2B5EF4-FFF2-40B4-BE49-F238E27FC236}">
                <a16:creationId xmlns:a16="http://schemas.microsoft.com/office/drawing/2014/main" id="{47D1029D-DF43-8440-A5D5-8C0AA89257A6}"/>
              </a:ext>
            </a:extLst>
          </p:cNvPr>
          <p:cNvSpPr>
            <a:spLocks noGrp="1"/>
          </p:cNvSpPr>
          <p:nvPr>
            <p:ph type="ftr" sz="quarter" idx="11"/>
          </p:nvPr>
        </p:nvSpPr>
        <p:spPr bwMode="auto">
          <a:xfrm>
            <a:off x="2135832" y="6597650"/>
            <a:ext cx="7848600" cy="260350"/>
          </a:xfrm>
          <a:ln>
            <a:miter lim="800000"/>
            <a:headEnd/>
            <a:tailEnd/>
          </a:ln>
        </p:spPr>
        <p:txBody>
          <a:bodyPr/>
          <a:lstStyle/>
          <a:p>
            <a:pPr>
              <a:defRPr/>
            </a:pPr>
            <a:r>
              <a:rPr lang="en-US" altLang="zh-TW" sz="1000" dirty="0"/>
              <a:t>Source: Ian Sommerville (2019), Engineering Software Products:  An Introduction to Modern Software Engineering, Pearson.</a:t>
            </a:r>
            <a:endParaRPr lang="es-ES" altLang="zh-TW" sz="1000" dirty="0"/>
          </a:p>
        </p:txBody>
      </p:sp>
      <p:sp>
        <p:nvSpPr>
          <p:cNvPr id="6" name="Title 1">
            <a:extLst>
              <a:ext uri="{FF2B5EF4-FFF2-40B4-BE49-F238E27FC236}">
                <a16:creationId xmlns:a16="http://schemas.microsoft.com/office/drawing/2014/main" id="{0CFA4C37-6E89-4349-BAC6-EBAD3F680900}"/>
              </a:ext>
            </a:extLst>
          </p:cNvPr>
          <p:cNvSpPr>
            <a:spLocks noGrp="1"/>
          </p:cNvSpPr>
          <p:nvPr>
            <p:ph type="title"/>
          </p:nvPr>
        </p:nvSpPr>
        <p:spPr>
          <a:xfrm>
            <a:off x="1991544" y="116633"/>
            <a:ext cx="8229600" cy="949995"/>
          </a:xfrm>
        </p:spPr>
        <p:txBody>
          <a:bodyPr/>
          <a:lstStyle/>
          <a:p>
            <a:r>
              <a:rPr lang="en-US" dirty="0">
                <a:solidFill>
                  <a:schemeClr val="accent1"/>
                </a:solidFill>
              </a:rPr>
              <a:t>Functional testing</a:t>
            </a:r>
          </a:p>
        </p:txBody>
      </p:sp>
      <p:cxnSp>
        <p:nvCxnSpPr>
          <p:cNvPr id="9" name="Straight Arrow Connector 8">
            <a:extLst>
              <a:ext uri="{FF2B5EF4-FFF2-40B4-BE49-F238E27FC236}">
                <a16:creationId xmlns:a16="http://schemas.microsoft.com/office/drawing/2014/main" id="{A3E6C89E-6FE1-514B-9840-2C4FEB0A0021}"/>
              </a:ext>
            </a:extLst>
          </p:cNvPr>
          <p:cNvCxnSpPr>
            <a:cxnSpLocks/>
          </p:cNvCxnSpPr>
          <p:nvPr/>
        </p:nvCxnSpPr>
        <p:spPr>
          <a:xfrm>
            <a:off x="6060132" y="1793385"/>
            <a:ext cx="0" cy="524553"/>
          </a:xfrm>
          <a:prstGeom prst="straightConnector1">
            <a:avLst/>
          </a:prstGeom>
          <a:ln w="152400">
            <a:solidFill>
              <a:schemeClr val="accent6">
                <a:lumMod val="50000"/>
              </a:schemeClr>
            </a:solidFill>
            <a:headEnd type="none"/>
            <a:tailEnd type="stealth" w="med" len="med"/>
          </a:ln>
        </p:spPr>
        <p:style>
          <a:lnRef idx="1">
            <a:schemeClr val="accent1"/>
          </a:lnRef>
          <a:fillRef idx="0">
            <a:schemeClr val="accent1"/>
          </a:fillRef>
          <a:effectRef idx="0">
            <a:schemeClr val="accent1"/>
          </a:effectRef>
          <a:fontRef idx="minor">
            <a:schemeClr val="tx1"/>
          </a:fontRef>
        </p:style>
      </p:cxnSp>
      <p:sp>
        <p:nvSpPr>
          <p:cNvPr id="10" name="TextBox 9">
            <a:extLst>
              <a:ext uri="{FF2B5EF4-FFF2-40B4-BE49-F238E27FC236}">
                <a16:creationId xmlns:a16="http://schemas.microsoft.com/office/drawing/2014/main" id="{7F300884-307F-2743-B3E1-AFC5E928E0F0}"/>
              </a:ext>
            </a:extLst>
          </p:cNvPr>
          <p:cNvSpPr txBox="1"/>
          <p:nvPr/>
        </p:nvSpPr>
        <p:spPr>
          <a:xfrm>
            <a:off x="5519936" y="1205738"/>
            <a:ext cx="1007776" cy="584775"/>
          </a:xfrm>
          <a:prstGeom prst="rect">
            <a:avLst/>
          </a:prstGeom>
          <a:noFill/>
        </p:spPr>
        <p:txBody>
          <a:bodyPr wrap="none" rtlCol="0">
            <a:spAutoFit/>
          </a:bodyPr>
          <a:lstStyle/>
          <a:p>
            <a:pPr algn="ctr"/>
            <a:r>
              <a:rPr lang="en-US" sz="3200" b="1" dirty="0">
                <a:solidFill>
                  <a:schemeClr val="accent1"/>
                </a:solidFill>
                <a:latin typeface="Calibri" panose="020F0502020204030204" pitchFamily="34" charset="0"/>
                <a:cs typeface="Calibri" panose="020F0502020204030204" pitchFamily="34" charset="0"/>
              </a:rPr>
              <a:t>Start</a:t>
            </a:r>
          </a:p>
        </p:txBody>
      </p:sp>
      <p:sp>
        <p:nvSpPr>
          <p:cNvPr id="11" name="Rounded Rectangle 10">
            <a:extLst>
              <a:ext uri="{FF2B5EF4-FFF2-40B4-BE49-F238E27FC236}">
                <a16:creationId xmlns:a16="http://schemas.microsoft.com/office/drawing/2014/main" id="{BFFE4DB1-BA01-FB45-9530-EAA99168B751}"/>
              </a:ext>
            </a:extLst>
          </p:cNvPr>
          <p:cNvSpPr>
            <a:spLocks noChangeArrowheads="1"/>
          </p:cNvSpPr>
          <p:nvPr/>
        </p:nvSpPr>
        <p:spPr bwMode="auto">
          <a:xfrm>
            <a:off x="5189486" y="2292246"/>
            <a:ext cx="1813028" cy="875102"/>
          </a:xfrm>
          <a:prstGeom prst="roundRect">
            <a:avLst>
              <a:gd name="adj" fmla="val 7883"/>
            </a:avLst>
          </a:prstGeom>
          <a:solidFill>
            <a:srgbClr val="FFD579"/>
          </a:solidFill>
          <a:ln w="19050">
            <a:solidFill>
              <a:schemeClr val="tx2"/>
            </a:solidFill>
            <a:round/>
            <a:headEnd/>
            <a:tailEnd/>
          </a:ln>
          <a:effectLst>
            <a:outerShdw blurRad="40000" dist="23000" dir="5400000" rotWithShape="0">
              <a:srgbClr val="808080">
                <a:alpha val="34999"/>
              </a:srgbClr>
            </a:outerShdw>
          </a:effectLst>
        </p:spPr>
        <p:txBody>
          <a:bodyPr lIns="0" tIns="0" rIns="0" bIns="0" anchor="ctr"/>
          <a:lstStyle/>
          <a:p>
            <a:pPr algn="ctr">
              <a:defRPr/>
            </a:pPr>
            <a:r>
              <a:rPr lang="en-US" sz="2800" b="1" dirty="0"/>
              <a:t>Unit </a:t>
            </a:r>
            <a:br>
              <a:rPr lang="en-US" sz="2800" b="1" dirty="0"/>
            </a:br>
            <a:r>
              <a:rPr lang="en-US" sz="2800" b="1" dirty="0"/>
              <a:t>Testing</a:t>
            </a:r>
          </a:p>
        </p:txBody>
      </p:sp>
      <p:sp>
        <p:nvSpPr>
          <p:cNvPr id="13" name="Arc 12">
            <a:extLst>
              <a:ext uri="{FF2B5EF4-FFF2-40B4-BE49-F238E27FC236}">
                <a16:creationId xmlns:a16="http://schemas.microsoft.com/office/drawing/2014/main" id="{B970074F-E481-834A-AD49-3E2F6AE69B34}"/>
              </a:ext>
            </a:extLst>
          </p:cNvPr>
          <p:cNvSpPr/>
          <p:nvPr/>
        </p:nvSpPr>
        <p:spPr>
          <a:xfrm>
            <a:off x="4330040" y="2510155"/>
            <a:ext cx="3566160" cy="3566160"/>
          </a:xfrm>
          <a:prstGeom prst="arc">
            <a:avLst>
              <a:gd name="adj1" fmla="val 11870910"/>
              <a:gd name="adj2" fmla="val 14281114"/>
            </a:avLst>
          </a:prstGeom>
          <a:noFill/>
          <a:ln w="152400">
            <a:solidFill>
              <a:schemeClr val="accent2"/>
            </a:solidFill>
            <a:headEnd type="none"/>
            <a:tailEnd type="stealt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23" name="Arc 22">
            <a:extLst>
              <a:ext uri="{FF2B5EF4-FFF2-40B4-BE49-F238E27FC236}">
                <a16:creationId xmlns:a16="http://schemas.microsoft.com/office/drawing/2014/main" id="{7766D682-46E3-7C45-A63C-CFD96DA47FCB}"/>
              </a:ext>
            </a:extLst>
          </p:cNvPr>
          <p:cNvSpPr/>
          <p:nvPr/>
        </p:nvSpPr>
        <p:spPr>
          <a:xfrm>
            <a:off x="4330040" y="2510155"/>
            <a:ext cx="3566160" cy="3566160"/>
          </a:xfrm>
          <a:prstGeom prst="arc">
            <a:avLst>
              <a:gd name="adj1" fmla="val 18184479"/>
              <a:gd name="adj2" fmla="val 20693068"/>
            </a:avLst>
          </a:prstGeom>
          <a:noFill/>
          <a:ln w="152400">
            <a:solidFill>
              <a:schemeClr val="accent2"/>
            </a:solidFill>
            <a:headEnd type="none"/>
            <a:tailEnd type="stealt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24" name="Arc 23">
            <a:extLst>
              <a:ext uri="{FF2B5EF4-FFF2-40B4-BE49-F238E27FC236}">
                <a16:creationId xmlns:a16="http://schemas.microsoft.com/office/drawing/2014/main" id="{22207BE4-590A-0446-8FC3-E49FADD033D7}"/>
              </a:ext>
            </a:extLst>
          </p:cNvPr>
          <p:cNvSpPr/>
          <p:nvPr/>
        </p:nvSpPr>
        <p:spPr>
          <a:xfrm>
            <a:off x="4330040" y="2510155"/>
            <a:ext cx="3566160" cy="3566160"/>
          </a:xfrm>
          <a:prstGeom prst="arc">
            <a:avLst>
              <a:gd name="adj1" fmla="val 1136777"/>
              <a:gd name="adj2" fmla="val 3784898"/>
            </a:avLst>
          </a:prstGeom>
          <a:noFill/>
          <a:ln w="152400">
            <a:solidFill>
              <a:schemeClr val="accent2"/>
            </a:solidFill>
            <a:headEnd type="none"/>
            <a:tailEnd type="stealt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25" name="Arc 24">
            <a:extLst>
              <a:ext uri="{FF2B5EF4-FFF2-40B4-BE49-F238E27FC236}">
                <a16:creationId xmlns:a16="http://schemas.microsoft.com/office/drawing/2014/main" id="{ACD8DFB4-402D-B946-8F03-EC73050C6ADE}"/>
              </a:ext>
            </a:extLst>
          </p:cNvPr>
          <p:cNvSpPr/>
          <p:nvPr/>
        </p:nvSpPr>
        <p:spPr>
          <a:xfrm>
            <a:off x="4330040" y="2510155"/>
            <a:ext cx="3566160" cy="3566160"/>
          </a:xfrm>
          <a:prstGeom prst="arc">
            <a:avLst>
              <a:gd name="adj1" fmla="val 7389206"/>
              <a:gd name="adj2" fmla="val 9871474"/>
            </a:avLst>
          </a:prstGeom>
          <a:noFill/>
          <a:ln w="152400">
            <a:solidFill>
              <a:schemeClr val="accent2"/>
            </a:solidFill>
            <a:headEnd type="none"/>
            <a:tailEnd type="stealt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26" name="Rounded Rectangle 25">
            <a:extLst>
              <a:ext uri="{FF2B5EF4-FFF2-40B4-BE49-F238E27FC236}">
                <a16:creationId xmlns:a16="http://schemas.microsoft.com/office/drawing/2014/main" id="{1A40DE2B-9707-4344-8D81-D6CD2DA2A51E}"/>
              </a:ext>
            </a:extLst>
          </p:cNvPr>
          <p:cNvSpPr>
            <a:spLocks noChangeArrowheads="1"/>
          </p:cNvSpPr>
          <p:nvPr/>
        </p:nvSpPr>
        <p:spPr bwMode="auto">
          <a:xfrm>
            <a:off x="7104112" y="3814352"/>
            <a:ext cx="1813028" cy="875102"/>
          </a:xfrm>
          <a:prstGeom prst="roundRect">
            <a:avLst>
              <a:gd name="adj" fmla="val 7883"/>
            </a:avLst>
          </a:prstGeom>
          <a:solidFill>
            <a:srgbClr val="FFD579"/>
          </a:solidFill>
          <a:ln w="19050">
            <a:solidFill>
              <a:schemeClr val="tx2"/>
            </a:solidFill>
            <a:round/>
            <a:headEnd/>
            <a:tailEnd/>
          </a:ln>
          <a:effectLst>
            <a:outerShdw blurRad="40000" dist="23000" dir="5400000" rotWithShape="0">
              <a:srgbClr val="808080">
                <a:alpha val="34999"/>
              </a:srgbClr>
            </a:outerShdw>
          </a:effectLst>
        </p:spPr>
        <p:txBody>
          <a:bodyPr lIns="0" tIns="0" rIns="0" bIns="0" anchor="ctr"/>
          <a:lstStyle/>
          <a:p>
            <a:pPr algn="ctr">
              <a:defRPr/>
            </a:pPr>
            <a:r>
              <a:rPr lang="en-US" sz="2800" b="1" dirty="0"/>
              <a:t>Feature</a:t>
            </a:r>
            <a:br>
              <a:rPr lang="en-US" sz="2800" b="1" dirty="0"/>
            </a:br>
            <a:r>
              <a:rPr lang="en-US" sz="2800" b="1" dirty="0"/>
              <a:t>Testing</a:t>
            </a:r>
          </a:p>
        </p:txBody>
      </p:sp>
      <p:sp>
        <p:nvSpPr>
          <p:cNvPr id="27" name="Rounded Rectangle 26">
            <a:extLst>
              <a:ext uri="{FF2B5EF4-FFF2-40B4-BE49-F238E27FC236}">
                <a16:creationId xmlns:a16="http://schemas.microsoft.com/office/drawing/2014/main" id="{C758FA69-D833-5847-821F-505FD08AC1F2}"/>
              </a:ext>
            </a:extLst>
          </p:cNvPr>
          <p:cNvSpPr>
            <a:spLocks noChangeArrowheads="1"/>
          </p:cNvSpPr>
          <p:nvPr/>
        </p:nvSpPr>
        <p:spPr bwMode="auto">
          <a:xfrm>
            <a:off x="5189486" y="5484827"/>
            <a:ext cx="1813028" cy="875102"/>
          </a:xfrm>
          <a:prstGeom prst="roundRect">
            <a:avLst>
              <a:gd name="adj" fmla="val 7883"/>
            </a:avLst>
          </a:prstGeom>
          <a:solidFill>
            <a:srgbClr val="FFD579"/>
          </a:solidFill>
          <a:ln w="19050">
            <a:solidFill>
              <a:schemeClr val="tx2"/>
            </a:solidFill>
            <a:round/>
            <a:headEnd/>
            <a:tailEnd/>
          </a:ln>
          <a:effectLst>
            <a:outerShdw blurRad="40000" dist="23000" dir="5400000" rotWithShape="0">
              <a:srgbClr val="808080">
                <a:alpha val="34999"/>
              </a:srgbClr>
            </a:outerShdw>
          </a:effectLst>
        </p:spPr>
        <p:txBody>
          <a:bodyPr lIns="0" tIns="0" rIns="0" bIns="0" anchor="ctr"/>
          <a:lstStyle/>
          <a:p>
            <a:pPr algn="ctr">
              <a:defRPr/>
            </a:pPr>
            <a:r>
              <a:rPr lang="en-US" sz="2800" b="1" dirty="0"/>
              <a:t>System</a:t>
            </a:r>
            <a:br>
              <a:rPr lang="en-US" sz="2800" b="1" dirty="0"/>
            </a:br>
            <a:r>
              <a:rPr lang="en-US" sz="2800" b="1" dirty="0"/>
              <a:t>Testing</a:t>
            </a:r>
          </a:p>
        </p:txBody>
      </p:sp>
      <p:sp>
        <p:nvSpPr>
          <p:cNvPr id="28" name="Rounded Rectangle 27">
            <a:extLst>
              <a:ext uri="{FF2B5EF4-FFF2-40B4-BE49-F238E27FC236}">
                <a16:creationId xmlns:a16="http://schemas.microsoft.com/office/drawing/2014/main" id="{E40671DF-5222-294B-B02D-957C8F72CE19}"/>
              </a:ext>
            </a:extLst>
          </p:cNvPr>
          <p:cNvSpPr>
            <a:spLocks noChangeArrowheads="1"/>
          </p:cNvSpPr>
          <p:nvPr/>
        </p:nvSpPr>
        <p:spPr bwMode="auto">
          <a:xfrm>
            <a:off x="3359696" y="3814352"/>
            <a:ext cx="1813028" cy="875102"/>
          </a:xfrm>
          <a:prstGeom prst="roundRect">
            <a:avLst>
              <a:gd name="adj" fmla="val 7883"/>
            </a:avLst>
          </a:prstGeom>
          <a:solidFill>
            <a:srgbClr val="FFD579"/>
          </a:solidFill>
          <a:ln w="19050">
            <a:solidFill>
              <a:schemeClr val="tx2"/>
            </a:solidFill>
            <a:round/>
            <a:headEnd/>
            <a:tailEnd/>
          </a:ln>
          <a:effectLst>
            <a:outerShdw blurRad="40000" dist="23000" dir="5400000" rotWithShape="0">
              <a:srgbClr val="808080">
                <a:alpha val="34999"/>
              </a:srgbClr>
            </a:outerShdw>
          </a:effectLst>
        </p:spPr>
        <p:txBody>
          <a:bodyPr lIns="0" tIns="0" rIns="0" bIns="0" anchor="ctr"/>
          <a:lstStyle/>
          <a:p>
            <a:pPr algn="ctr">
              <a:defRPr/>
            </a:pPr>
            <a:r>
              <a:rPr lang="en-US" sz="2800" b="1" dirty="0"/>
              <a:t>Release</a:t>
            </a:r>
            <a:br>
              <a:rPr lang="en-US" sz="2800" b="1" dirty="0"/>
            </a:br>
            <a:r>
              <a:rPr lang="en-US" sz="2800" b="1" dirty="0"/>
              <a:t>Testing</a:t>
            </a:r>
          </a:p>
        </p:txBody>
      </p:sp>
      <p:sp>
        <p:nvSpPr>
          <p:cNvPr id="19" name="Oval 18">
            <a:extLst>
              <a:ext uri="{FF2B5EF4-FFF2-40B4-BE49-F238E27FC236}">
                <a16:creationId xmlns:a16="http://schemas.microsoft.com/office/drawing/2014/main" id="{2DC19CDE-E27C-4340-BC5D-42F86B53D0BE}"/>
              </a:ext>
            </a:extLst>
          </p:cNvPr>
          <p:cNvSpPr/>
          <p:nvPr/>
        </p:nvSpPr>
        <p:spPr>
          <a:xfrm>
            <a:off x="5009242" y="2112197"/>
            <a:ext cx="410378" cy="411480"/>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2800" b="1" dirty="0">
                <a:latin typeface="Arial" panose="020B0604020202020204" pitchFamily="34" charset="0"/>
                <a:cs typeface="Arial" panose="020B0604020202020204" pitchFamily="34" charset="0"/>
              </a:rPr>
              <a:t>1</a:t>
            </a:r>
          </a:p>
        </p:txBody>
      </p:sp>
      <p:sp>
        <p:nvSpPr>
          <p:cNvPr id="20" name="Oval 19">
            <a:extLst>
              <a:ext uri="{FF2B5EF4-FFF2-40B4-BE49-F238E27FC236}">
                <a16:creationId xmlns:a16="http://schemas.microsoft.com/office/drawing/2014/main" id="{46FB1351-8E58-BA4E-8393-784494B73C59}"/>
              </a:ext>
            </a:extLst>
          </p:cNvPr>
          <p:cNvSpPr/>
          <p:nvPr/>
        </p:nvSpPr>
        <p:spPr>
          <a:xfrm>
            <a:off x="6888088" y="3573016"/>
            <a:ext cx="410378" cy="411480"/>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2800" b="1" dirty="0">
                <a:latin typeface="Arial" panose="020B0604020202020204" pitchFamily="34" charset="0"/>
                <a:cs typeface="Arial" panose="020B0604020202020204" pitchFamily="34" charset="0"/>
              </a:rPr>
              <a:t>2</a:t>
            </a:r>
          </a:p>
        </p:txBody>
      </p:sp>
      <p:sp>
        <p:nvSpPr>
          <p:cNvPr id="21" name="Oval 20">
            <a:extLst>
              <a:ext uri="{FF2B5EF4-FFF2-40B4-BE49-F238E27FC236}">
                <a16:creationId xmlns:a16="http://schemas.microsoft.com/office/drawing/2014/main" id="{086EFD2E-A804-D44D-A8C0-A1E9EA8F6718}"/>
              </a:ext>
            </a:extLst>
          </p:cNvPr>
          <p:cNvSpPr/>
          <p:nvPr/>
        </p:nvSpPr>
        <p:spPr>
          <a:xfrm>
            <a:off x="5015880" y="5249768"/>
            <a:ext cx="410378" cy="411480"/>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2800" b="1" dirty="0">
                <a:latin typeface="Arial" panose="020B0604020202020204" pitchFamily="34" charset="0"/>
                <a:cs typeface="Arial" panose="020B0604020202020204" pitchFamily="34" charset="0"/>
              </a:rPr>
              <a:t>3</a:t>
            </a:r>
          </a:p>
        </p:txBody>
      </p:sp>
      <p:sp>
        <p:nvSpPr>
          <p:cNvPr id="22" name="Oval 21">
            <a:extLst>
              <a:ext uri="{FF2B5EF4-FFF2-40B4-BE49-F238E27FC236}">
                <a16:creationId xmlns:a16="http://schemas.microsoft.com/office/drawing/2014/main" id="{EFD5E467-67D9-7E43-B6E2-CEAC19BF969D}"/>
              </a:ext>
            </a:extLst>
          </p:cNvPr>
          <p:cNvSpPr/>
          <p:nvPr/>
        </p:nvSpPr>
        <p:spPr>
          <a:xfrm>
            <a:off x="3143672" y="3593584"/>
            <a:ext cx="410378" cy="411480"/>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2800" b="1" dirty="0">
                <a:latin typeface="Arial" panose="020B0604020202020204" pitchFamily="34" charset="0"/>
                <a:cs typeface="Arial" panose="020B0604020202020204" pitchFamily="34" charset="0"/>
              </a:rPr>
              <a:t>4</a:t>
            </a:r>
          </a:p>
        </p:txBody>
      </p:sp>
    </p:spTree>
    <p:extLst>
      <p:ext uri="{BB962C8B-B14F-4D97-AF65-F5344CB8AC3E}">
        <p14:creationId xmlns:p14="http://schemas.microsoft.com/office/powerpoint/2010/main" val="95982359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5FC0CE1A-0F43-D642-83BB-37DC2E74A642}"/>
              </a:ext>
            </a:extLst>
          </p:cNvPr>
          <p:cNvSpPr>
            <a:spLocks noGrp="1"/>
          </p:cNvSpPr>
          <p:nvPr>
            <p:ph type="sldNum" sz="quarter" idx="12"/>
          </p:nvPr>
        </p:nvSpPr>
        <p:spPr/>
        <p:txBody>
          <a:bodyPr/>
          <a:lstStyle/>
          <a:p>
            <a:pPr>
              <a:defRPr/>
            </a:pPr>
            <a:fld id="{E78C9E75-97FD-45D9-8ED3-955348887BB1}" type="slidenum">
              <a:rPr lang="zh-TW" altLang="en-US" smtClean="0"/>
              <a:pPr>
                <a:defRPr/>
              </a:pPr>
              <a:t>32</a:t>
            </a:fld>
            <a:endParaRPr lang="zh-TW" altLang="en-US"/>
          </a:p>
        </p:txBody>
      </p:sp>
      <p:sp>
        <p:nvSpPr>
          <p:cNvPr id="5" name="Footer Placeholder 4">
            <a:extLst>
              <a:ext uri="{FF2B5EF4-FFF2-40B4-BE49-F238E27FC236}">
                <a16:creationId xmlns:a16="http://schemas.microsoft.com/office/drawing/2014/main" id="{47D1029D-DF43-8440-A5D5-8C0AA89257A6}"/>
              </a:ext>
            </a:extLst>
          </p:cNvPr>
          <p:cNvSpPr>
            <a:spLocks noGrp="1"/>
          </p:cNvSpPr>
          <p:nvPr>
            <p:ph type="ftr" sz="quarter" idx="11"/>
          </p:nvPr>
        </p:nvSpPr>
        <p:spPr bwMode="auto">
          <a:xfrm>
            <a:off x="2135832" y="6597650"/>
            <a:ext cx="7848600" cy="260350"/>
          </a:xfrm>
          <a:ln>
            <a:miter lim="800000"/>
            <a:headEnd/>
            <a:tailEnd/>
          </a:ln>
        </p:spPr>
        <p:txBody>
          <a:bodyPr/>
          <a:lstStyle/>
          <a:p>
            <a:pPr>
              <a:defRPr/>
            </a:pPr>
            <a:r>
              <a:rPr lang="en-US" altLang="zh-TW" sz="1000" dirty="0"/>
              <a:t>Source: Ian Sommerville (2019), Engineering Software Products:  An Introduction to Modern Software Engineering, Pearson.</a:t>
            </a:r>
            <a:endParaRPr lang="es-ES" altLang="zh-TW" sz="1000" dirty="0"/>
          </a:p>
        </p:txBody>
      </p:sp>
      <p:sp>
        <p:nvSpPr>
          <p:cNvPr id="6" name="Title 1">
            <a:extLst>
              <a:ext uri="{FF2B5EF4-FFF2-40B4-BE49-F238E27FC236}">
                <a16:creationId xmlns:a16="http://schemas.microsoft.com/office/drawing/2014/main" id="{0CFA4C37-6E89-4349-BAC6-EBAD3F680900}"/>
              </a:ext>
            </a:extLst>
          </p:cNvPr>
          <p:cNvSpPr>
            <a:spLocks noGrp="1"/>
          </p:cNvSpPr>
          <p:nvPr>
            <p:ph type="title"/>
          </p:nvPr>
        </p:nvSpPr>
        <p:spPr>
          <a:xfrm>
            <a:off x="1991544" y="27198"/>
            <a:ext cx="8229600" cy="796738"/>
          </a:xfrm>
        </p:spPr>
        <p:txBody>
          <a:bodyPr>
            <a:normAutofit fontScale="90000"/>
          </a:bodyPr>
          <a:lstStyle/>
          <a:p>
            <a:r>
              <a:rPr lang="en-US" dirty="0">
                <a:solidFill>
                  <a:schemeClr val="accent1"/>
                </a:solidFill>
              </a:rPr>
              <a:t>Test-driven development (TDD)</a:t>
            </a:r>
          </a:p>
        </p:txBody>
      </p:sp>
      <p:cxnSp>
        <p:nvCxnSpPr>
          <p:cNvPr id="9" name="Straight Arrow Connector 8">
            <a:extLst>
              <a:ext uri="{FF2B5EF4-FFF2-40B4-BE49-F238E27FC236}">
                <a16:creationId xmlns:a16="http://schemas.microsoft.com/office/drawing/2014/main" id="{1A996CCD-F0C7-7B47-968E-1D62ABBC712E}"/>
              </a:ext>
            </a:extLst>
          </p:cNvPr>
          <p:cNvCxnSpPr>
            <a:cxnSpLocks/>
          </p:cNvCxnSpPr>
          <p:nvPr/>
        </p:nvCxnSpPr>
        <p:spPr>
          <a:xfrm>
            <a:off x="3121926" y="1393449"/>
            <a:ext cx="669819" cy="0"/>
          </a:xfrm>
          <a:prstGeom prst="straightConnector1">
            <a:avLst/>
          </a:prstGeom>
          <a:ln w="101600">
            <a:solidFill>
              <a:schemeClr val="accent2">
                <a:lumMod val="75000"/>
              </a:schemeClr>
            </a:solidFill>
            <a:headEnd type="none"/>
            <a:tailEnd type="stealth" w="med" len="med"/>
          </a:ln>
        </p:spPr>
        <p:style>
          <a:lnRef idx="1">
            <a:schemeClr val="accent1"/>
          </a:lnRef>
          <a:fillRef idx="0">
            <a:schemeClr val="accent1"/>
          </a:fillRef>
          <a:effectRef idx="0">
            <a:schemeClr val="accent1"/>
          </a:effectRef>
          <a:fontRef idx="minor">
            <a:schemeClr val="tx1"/>
          </a:fontRef>
        </p:style>
      </p:cxnSp>
      <p:sp>
        <p:nvSpPr>
          <p:cNvPr id="10" name="TextBox 9">
            <a:extLst>
              <a:ext uri="{FF2B5EF4-FFF2-40B4-BE49-F238E27FC236}">
                <a16:creationId xmlns:a16="http://schemas.microsoft.com/office/drawing/2014/main" id="{5C2C20CA-A475-BF4B-81BB-FEACED8872AC}"/>
              </a:ext>
            </a:extLst>
          </p:cNvPr>
          <p:cNvSpPr txBox="1"/>
          <p:nvPr/>
        </p:nvSpPr>
        <p:spPr>
          <a:xfrm>
            <a:off x="2891959" y="995255"/>
            <a:ext cx="698333" cy="400110"/>
          </a:xfrm>
          <a:prstGeom prst="rect">
            <a:avLst/>
          </a:prstGeom>
          <a:noFill/>
        </p:spPr>
        <p:txBody>
          <a:bodyPr wrap="none" rtlCol="0">
            <a:spAutoFit/>
          </a:bodyPr>
          <a:lstStyle/>
          <a:p>
            <a:pPr algn="ctr"/>
            <a:r>
              <a:rPr lang="en-US" sz="2000" b="1" dirty="0">
                <a:solidFill>
                  <a:schemeClr val="accent1"/>
                </a:solidFill>
                <a:latin typeface="Calibri" panose="020F0502020204030204" pitchFamily="34" charset="0"/>
                <a:cs typeface="Calibri" panose="020F0502020204030204" pitchFamily="34" charset="0"/>
              </a:rPr>
              <a:t>Start</a:t>
            </a:r>
          </a:p>
        </p:txBody>
      </p:sp>
      <p:sp>
        <p:nvSpPr>
          <p:cNvPr id="11" name="Rounded Rectangle 10">
            <a:extLst>
              <a:ext uri="{FF2B5EF4-FFF2-40B4-BE49-F238E27FC236}">
                <a16:creationId xmlns:a16="http://schemas.microsoft.com/office/drawing/2014/main" id="{226C5B62-B50A-7E4F-AE8B-D46740B8D5E6}"/>
              </a:ext>
            </a:extLst>
          </p:cNvPr>
          <p:cNvSpPr>
            <a:spLocks noChangeArrowheads="1"/>
          </p:cNvSpPr>
          <p:nvPr/>
        </p:nvSpPr>
        <p:spPr bwMode="auto">
          <a:xfrm>
            <a:off x="3863753" y="1052736"/>
            <a:ext cx="1852701" cy="715810"/>
          </a:xfrm>
          <a:prstGeom prst="roundRect">
            <a:avLst>
              <a:gd name="adj" fmla="val 7883"/>
            </a:avLst>
          </a:prstGeom>
          <a:solidFill>
            <a:srgbClr val="FFD579"/>
          </a:solidFill>
          <a:ln w="19050">
            <a:solidFill>
              <a:schemeClr val="tx2"/>
            </a:solidFill>
            <a:round/>
            <a:headEnd/>
            <a:tailEnd/>
          </a:ln>
          <a:effectLst>
            <a:outerShdw blurRad="40000" dist="23000" dir="5400000" rotWithShape="0">
              <a:srgbClr val="808080">
                <a:alpha val="34999"/>
              </a:srgbClr>
            </a:outerShdw>
          </a:effectLst>
        </p:spPr>
        <p:txBody>
          <a:bodyPr lIns="0" tIns="0" rIns="0" bIns="0" anchor="ctr"/>
          <a:lstStyle/>
          <a:p>
            <a:pPr algn="ctr">
              <a:defRPr/>
            </a:pPr>
            <a:r>
              <a:rPr lang="en-US" sz="2000" b="1" dirty="0"/>
              <a:t>Identify new </a:t>
            </a:r>
            <a:br>
              <a:rPr lang="en-US" sz="2000" b="1" dirty="0"/>
            </a:br>
            <a:r>
              <a:rPr lang="en-US" sz="2000" b="1" dirty="0"/>
              <a:t>functionality</a:t>
            </a:r>
          </a:p>
        </p:txBody>
      </p:sp>
      <p:sp>
        <p:nvSpPr>
          <p:cNvPr id="13" name="Arc 12">
            <a:extLst>
              <a:ext uri="{FF2B5EF4-FFF2-40B4-BE49-F238E27FC236}">
                <a16:creationId xmlns:a16="http://schemas.microsoft.com/office/drawing/2014/main" id="{22A16064-4395-FF40-8AB1-DD3AAF8258EB}"/>
              </a:ext>
            </a:extLst>
          </p:cNvPr>
          <p:cNvSpPr>
            <a:spLocks/>
          </p:cNvSpPr>
          <p:nvPr/>
        </p:nvSpPr>
        <p:spPr>
          <a:xfrm>
            <a:off x="3579912" y="1525871"/>
            <a:ext cx="2560320" cy="2560320"/>
          </a:xfrm>
          <a:prstGeom prst="arc">
            <a:avLst>
              <a:gd name="adj1" fmla="val 6412394"/>
              <a:gd name="adj2" fmla="val 13844082"/>
            </a:avLst>
          </a:prstGeom>
          <a:noFill/>
          <a:ln w="101600">
            <a:solidFill>
              <a:schemeClr val="accent2"/>
            </a:solidFill>
            <a:headEnd type="none"/>
            <a:tailEnd type="stealt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19" name="Oval 18">
            <a:extLst>
              <a:ext uri="{FF2B5EF4-FFF2-40B4-BE49-F238E27FC236}">
                <a16:creationId xmlns:a16="http://schemas.microsoft.com/office/drawing/2014/main" id="{E681FCD6-01EE-3A47-B756-6E590EC901B3}"/>
              </a:ext>
            </a:extLst>
          </p:cNvPr>
          <p:cNvSpPr/>
          <p:nvPr/>
        </p:nvSpPr>
        <p:spPr>
          <a:xfrm>
            <a:off x="3716849" y="922432"/>
            <a:ext cx="274320" cy="274320"/>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2000" b="1" dirty="0">
                <a:latin typeface="Arial" panose="020B0604020202020204" pitchFamily="34" charset="0"/>
                <a:cs typeface="Arial" panose="020B0604020202020204" pitchFamily="34" charset="0"/>
              </a:rPr>
              <a:t>1</a:t>
            </a:r>
          </a:p>
        </p:txBody>
      </p:sp>
      <p:sp>
        <p:nvSpPr>
          <p:cNvPr id="25" name="Arc 24">
            <a:extLst>
              <a:ext uri="{FF2B5EF4-FFF2-40B4-BE49-F238E27FC236}">
                <a16:creationId xmlns:a16="http://schemas.microsoft.com/office/drawing/2014/main" id="{8E2AAB76-8B03-F947-ADAD-994F13175FEB}"/>
              </a:ext>
            </a:extLst>
          </p:cNvPr>
          <p:cNvSpPr>
            <a:spLocks/>
          </p:cNvSpPr>
          <p:nvPr/>
        </p:nvSpPr>
        <p:spPr>
          <a:xfrm>
            <a:off x="3579912" y="1525871"/>
            <a:ext cx="2560320" cy="2560320"/>
          </a:xfrm>
          <a:prstGeom prst="arc">
            <a:avLst>
              <a:gd name="adj1" fmla="val 18547087"/>
              <a:gd name="adj2" fmla="val 19641147"/>
            </a:avLst>
          </a:prstGeom>
          <a:noFill/>
          <a:ln w="101600">
            <a:solidFill>
              <a:schemeClr val="accent2"/>
            </a:solidFill>
            <a:headEnd type="none"/>
            <a:tailEnd type="stealt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26" name="Arc 25">
            <a:extLst>
              <a:ext uri="{FF2B5EF4-FFF2-40B4-BE49-F238E27FC236}">
                <a16:creationId xmlns:a16="http://schemas.microsoft.com/office/drawing/2014/main" id="{04BCFA5A-742F-1E45-958A-6D8CCC2E2F9C}"/>
              </a:ext>
            </a:extLst>
          </p:cNvPr>
          <p:cNvSpPr>
            <a:spLocks/>
          </p:cNvSpPr>
          <p:nvPr/>
        </p:nvSpPr>
        <p:spPr>
          <a:xfrm>
            <a:off x="4439816" y="2507704"/>
            <a:ext cx="3657600" cy="3657600"/>
          </a:xfrm>
          <a:prstGeom prst="arc">
            <a:avLst>
              <a:gd name="adj1" fmla="val 10272211"/>
              <a:gd name="adj2" fmla="val 14504715"/>
            </a:avLst>
          </a:prstGeom>
          <a:noFill/>
          <a:ln w="101600">
            <a:solidFill>
              <a:srgbClr val="ED7D31"/>
            </a:solidFill>
            <a:headEnd type="none"/>
            <a:tailEnd type="stealt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27" name="Arc 26">
            <a:extLst>
              <a:ext uri="{FF2B5EF4-FFF2-40B4-BE49-F238E27FC236}">
                <a16:creationId xmlns:a16="http://schemas.microsoft.com/office/drawing/2014/main" id="{008C6929-72F3-C146-941A-9D90A87ACCB5}"/>
              </a:ext>
            </a:extLst>
          </p:cNvPr>
          <p:cNvSpPr>
            <a:spLocks/>
          </p:cNvSpPr>
          <p:nvPr/>
        </p:nvSpPr>
        <p:spPr>
          <a:xfrm>
            <a:off x="7219528" y="4377631"/>
            <a:ext cx="1828800" cy="1828800"/>
          </a:xfrm>
          <a:prstGeom prst="arc">
            <a:avLst>
              <a:gd name="adj1" fmla="val 884595"/>
              <a:gd name="adj2" fmla="val 2333932"/>
            </a:avLst>
          </a:prstGeom>
          <a:noFill/>
          <a:ln w="101600">
            <a:solidFill>
              <a:schemeClr val="accent2"/>
            </a:solidFill>
            <a:headEnd type="none"/>
            <a:tailEnd type="stealt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28" name="Arc 27">
            <a:extLst>
              <a:ext uri="{FF2B5EF4-FFF2-40B4-BE49-F238E27FC236}">
                <a16:creationId xmlns:a16="http://schemas.microsoft.com/office/drawing/2014/main" id="{8443C285-9633-1C40-93F3-12C5C75431B4}"/>
              </a:ext>
            </a:extLst>
          </p:cNvPr>
          <p:cNvSpPr>
            <a:spLocks/>
          </p:cNvSpPr>
          <p:nvPr/>
        </p:nvSpPr>
        <p:spPr>
          <a:xfrm>
            <a:off x="4439816" y="2507704"/>
            <a:ext cx="3657600" cy="3657600"/>
          </a:xfrm>
          <a:prstGeom prst="arc">
            <a:avLst>
              <a:gd name="adj1" fmla="val 18014088"/>
              <a:gd name="adj2" fmla="val 18771691"/>
            </a:avLst>
          </a:prstGeom>
          <a:noFill/>
          <a:ln w="101600">
            <a:solidFill>
              <a:srgbClr val="ED7D31"/>
            </a:solidFill>
            <a:headEnd type="none"/>
            <a:tailEnd type="stealt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29" name="Arc 28">
            <a:extLst>
              <a:ext uri="{FF2B5EF4-FFF2-40B4-BE49-F238E27FC236}">
                <a16:creationId xmlns:a16="http://schemas.microsoft.com/office/drawing/2014/main" id="{8EC88C20-1FD2-C446-8616-2C22E3752DB2}"/>
              </a:ext>
            </a:extLst>
          </p:cNvPr>
          <p:cNvSpPr>
            <a:spLocks/>
          </p:cNvSpPr>
          <p:nvPr/>
        </p:nvSpPr>
        <p:spPr>
          <a:xfrm>
            <a:off x="4439816" y="2507704"/>
            <a:ext cx="3657600" cy="3657600"/>
          </a:xfrm>
          <a:prstGeom prst="arc">
            <a:avLst>
              <a:gd name="adj1" fmla="val 20260350"/>
              <a:gd name="adj2" fmla="val 21012695"/>
            </a:avLst>
          </a:prstGeom>
          <a:noFill/>
          <a:ln w="101600">
            <a:solidFill>
              <a:schemeClr val="accent2"/>
            </a:solidFill>
            <a:headEnd type="none"/>
            <a:tailEnd type="stealt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0" name="Arc 29">
            <a:extLst>
              <a:ext uri="{FF2B5EF4-FFF2-40B4-BE49-F238E27FC236}">
                <a16:creationId xmlns:a16="http://schemas.microsoft.com/office/drawing/2014/main" id="{77AD3061-811C-274E-AD58-E57F2B8896F8}"/>
              </a:ext>
            </a:extLst>
          </p:cNvPr>
          <p:cNvSpPr>
            <a:spLocks/>
          </p:cNvSpPr>
          <p:nvPr/>
        </p:nvSpPr>
        <p:spPr>
          <a:xfrm>
            <a:off x="4439816" y="2507704"/>
            <a:ext cx="3657600" cy="3657600"/>
          </a:xfrm>
          <a:prstGeom prst="arc">
            <a:avLst>
              <a:gd name="adj1" fmla="val 3297678"/>
              <a:gd name="adj2" fmla="val 8944735"/>
            </a:avLst>
          </a:prstGeom>
          <a:noFill/>
          <a:ln w="101600">
            <a:solidFill>
              <a:schemeClr val="accent2"/>
            </a:solidFill>
            <a:headEnd type="none"/>
            <a:tailEnd type="stealt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1" name="Arc 30">
            <a:extLst>
              <a:ext uri="{FF2B5EF4-FFF2-40B4-BE49-F238E27FC236}">
                <a16:creationId xmlns:a16="http://schemas.microsoft.com/office/drawing/2014/main" id="{F747A4E7-17EC-734A-897C-B13B2DC0D231}"/>
              </a:ext>
            </a:extLst>
          </p:cNvPr>
          <p:cNvSpPr>
            <a:spLocks/>
          </p:cNvSpPr>
          <p:nvPr/>
        </p:nvSpPr>
        <p:spPr>
          <a:xfrm>
            <a:off x="7219528" y="4377631"/>
            <a:ext cx="1828800" cy="1828800"/>
          </a:xfrm>
          <a:prstGeom prst="arc">
            <a:avLst>
              <a:gd name="adj1" fmla="val 8374020"/>
              <a:gd name="adj2" fmla="val 9900318"/>
            </a:avLst>
          </a:prstGeom>
          <a:noFill/>
          <a:ln w="101600">
            <a:solidFill>
              <a:srgbClr val="ED7D31">
                <a:alpha val="70196"/>
              </a:srgbClr>
            </a:solidFill>
            <a:headEnd type="none"/>
            <a:tailEnd type="stealt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2" name="Arc 31">
            <a:extLst>
              <a:ext uri="{FF2B5EF4-FFF2-40B4-BE49-F238E27FC236}">
                <a16:creationId xmlns:a16="http://schemas.microsoft.com/office/drawing/2014/main" id="{5B01A486-676F-2A42-AF3A-03DA45C00A14}"/>
              </a:ext>
            </a:extLst>
          </p:cNvPr>
          <p:cNvSpPr>
            <a:spLocks/>
          </p:cNvSpPr>
          <p:nvPr/>
        </p:nvSpPr>
        <p:spPr>
          <a:xfrm>
            <a:off x="4439816" y="2492896"/>
            <a:ext cx="3657600" cy="3657600"/>
          </a:xfrm>
          <a:prstGeom prst="arc">
            <a:avLst>
              <a:gd name="adj1" fmla="val 513796"/>
              <a:gd name="adj2" fmla="val 1204879"/>
            </a:avLst>
          </a:prstGeom>
          <a:noFill/>
          <a:ln w="101600">
            <a:solidFill>
              <a:schemeClr val="accent2"/>
            </a:solidFill>
            <a:headEnd type="none"/>
            <a:tailEnd type="stealt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3" name="Rounded Rectangle 32">
            <a:extLst>
              <a:ext uri="{FF2B5EF4-FFF2-40B4-BE49-F238E27FC236}">
                <a16:creationId xmlns:a16="http://schemas.microsoft.com/office/drawing/2014/main" id="{874C6919-168B-0849-805B-ACC227498DD2}"/>
              </a:ext>
            </a:extLst>
          </p:cNvPr>
          <p:cNvSpPr>
            <a:spLocks noChangeArrowheads="1"/>
          </p:cNvSpPr>
          <p:nvPr/>
        </p:nvSpPr>
        <p:spPr bwMode="auto">
          <a:xfrm>
            <a:off x="4287611" y="2093554"/>
            <a:ext cx="2953509" cy="615936"/>
          </a:xfrm>
          <a:prstGeom prst="roundRect">
            <a:avLst>
              <a:gd name="adj" fmla="val 7883"/>
            </a:avLst>
          </a:prstGeom>
          <a:solidFill>
            <a:srgbClr val="FFD579"/>
          </a:solidFill>
          <a:ln w="19050">
            <a:solidFill>
              <a:schemeClr val="tx2"/>
            </a:solidFill>
            <a:round/>
            <a:headEnd/>
            <a:tailEnd/>
          </a:ln>
          <a:effectLst>
            <a:outerShdw blurRad="40000" dist="23000" dir="5400000" rotWithShape="0">
              <a:srgbClr val="808080">
                <a:alpha val="34999"/>
              </a:srgbClr>
            </a:outerShdw>
          </a:effectLst>
        </p:spPr>
        <p:txBody>
          <a:bodyPr wrap="none" lIns="0" tIns="0" rIns="0" bIns="0" anchor="ctr"/>
          <a:lstStyle/>
          <a:p>
            <a:pPr algn="ctr">
              <a:defRPr/>
            </a:pPr>
            <a:r>
              <a:rPr lang="en-US" sz="1700" b="1" dirty="0"/>
              <a:t>Identify partial implementation </a:t>
            </a:r>
          </a:p>
          <a:p>
            <a:pPr algn="ctr">
              <a:defRPr/>
            </a:pPr>
            <a:r>
              <a:rPr lang="en-US" sz="1700" b="1" dirty="0"/>
              <a:t>of functionality</a:t>
            </a:r>
          </a:p>
        </p:txBody>
      </p:sp>
      <p:sp>
        <p:nvSpPr>
          <p:cNvPr id="34" name="Rounded Rectangle 33">
            <a:extLst>
              <a:ext uri="{FF2B5EF4-FFF2-40B4-BE49-F238E27FC236}">
                <a16:creationId xmlns:a16="http://schemas.microsoft.com/office/drawing/2014/main" id="{B91FBE67-EF5D-0749-B42D-9FD79081A214}"/>
              </a:ext>
            </a:extLst>
          </p:cNvPr>
          <p:cNvSpPr>
            <a:spLocks noChangeArrowheads="1"/>
          </p:cNvSpPr>
          <p:nvPr/>
        </p:nvSpPr>
        <p:spPr bwMode="auto">
          <a:xfrm>
            <a:off x="7178053" y="3034499"/>
            <a:ext cx="1996717" cy="615937"/>
          </a:xfrm>
          <a:prstGeom prst="roundRect">
            <a:avLst>
              <a:gd name="adj" fmla="val 7883"/>
            </a:avLst>
          </a:prstGeom>
          <a:solidFill>
            <a:srgbClr val="FFD579"/>
          </a:solidFill>
          <a:ln w="19050">
            <a:solidFill>
              <a:schemeClr val="tx2"/>
            </a:solidFill>
            <a:round/>
            <a:headEnd/>
            <a:tailEnd/>
          </a:ln>
          <a:effectLst>
            <a:outerShdw blurRad="40000" dist="23000" dir="5400000" rotWithShape="0">
              <a:srgbClr val="808080">
                <a:alpha val="34999"/>
              </a:srgbClr>
            </a:outerShdw>
          </a:effectLst>
        </p:spPr>
        <p:txBody>
          <a:bodyPr lIns="0" tIns="0" rIns="0" bIns="0" anchor="ctr"/>
          <a:lstStyle/>
          <a:p>
            <a:pPr algn="ctr">
              <a:defRPr/>
            </a:pPr>
            <a:r>
              <a:rPr lang="en-US" b="1" dirty="0"/>
              <a:t>Write code stub </a:t>
            </a:r>
            <a:br>
              <a:rPr lang="en-US" b="1" dirty="0"/>
            </a:br>
            <a:r>
              <a:rPr lang="en-US" b="1" dirty="0"/>
              <a:t>that will fail test</a:t>
            </a:r>
          </a:p>
        </p:txBody>
      </p:sp>
      <p:sp>
        <p:nvSpPr>
          <p:cNvPr id="35" name="Rounded Rectangle 34">
            <a:extLst>
              <a:ext uri="{FF2B5EF4-FFF2-40B4-BE49-F238E27FC236}">
                <a16:creationId xmlns:a16="http://schemas.microsoft.com/office/drawing/2014/main" id="{AE7A4998-3D7D-D942-95E0-C86FD42FB93B}"/>
              </a:ext>
            </a:extLst>
          </p:cNvPr>
          <p:cNvSpPr>
            <a:spLocks noChangeArrowheads="1"/>
          </p:cNvSpPr>
          <p:nvPr/>
        </p:nvSpPr>
        <p:spPr bwMode="auto">
          <a:xfrm>
            <a:off x="7602526" y="3975444"/>
            <a:ext cx="1651122" cy="615937"/>
          </a:xfrm>
          <a:prstGeom prst="roundRect">
            <a:avLst>
              <a:gd name="adj" fmla="val 7883"/>
            </a:avLst>
          </a:prstGeom>
          <a:solidFill>
            <a:srgbClr val="FFD579"/>
          </a:solidFill>
          <a:ln w="19050">
            <a:solidFill>
              <a:schemeClr val="tx2"/>
            </a:solidFill>
            <a:round/>
            <a:headEnd/>
            <a:tailEnd/>
          </a:ln>
          <a:effectLst>
            <a:outerShdw blurRad="40000" dist="23000" dir="5400000" rotWithShape="0">
              <a:srgbClr val="808080">
                <a:alpha val="34999"/>
              </a:srgbClr>
            </a:outerShdw>
          </a:effectLst>
        </p:spPr>
        <p:txBody>
          <a:bodyPr lIns="0" tIns="0" rIns="0" bIns="0" anchor="ctr"/>
          <a:lstStyle/>
          <a:p>
            <a:pPr algn="ctr">
              <a:defRPr/>
            </a:pPr>
            <a:r>
              <a:rPr lang="en-US" b="1" dirty="0"/>
              <a:t>Run all </a:t>
            </a:r>
            <a:br>
              <a:rPr lang="en-US" b="1" dirty="0"/>
            </a:br>
            <a:r>
              <a:rPr lang="en-US" b="1" dirty="0"/>
              <a:t>automated test </a:t>
            </a:r>
          </a:p>
        </p:txBody>
      </p:sp>
      <p:sp>
        <p:nvSpPr>
          <p:cNvPr id="36" name="Rounded Rectangle 35">
            <a:extLst>
              <a:ext uri="{FF2B5EF4-FFF2-40B4-BE49-F238E27FC236}">
                <a16:creationId xmlns:a16="http://schemas.microsoft.com/office/drawing/2014/main" id="{87A47B02-16D9-C044-8565-7C7192490D19}"/>
              </a:ext>
            </a:extLst>
          </p:cNvPr>
          <p:cNvSpPr>
            <a:spLocks noChangeArrowheads="1"/>
          </p:cNvSpPr>
          <p:nvPr/>
        </p:nvSpPr>
        <p:spPr bwMode="auto">
          <a:xfrm>
            <a:off x="7392325" y="5857336"/>
            <a:ext cx="1651122" cy="615937"/>
          </a:xfrm>
          <a:prstGeom prst="roundRect">
            <a:avLst>
              <a:gd name="adj" fmla="val 7883"/>
            </a:avLst>
          </a:prstGeom>
          <a:solidFill>
            <a:srgbClr val="FFD579"/>
          </a:solidFill>
          <a:ln w="19050">
            <a:solidFill>
              <a:schemeClr val="tx2"/>
            </a:solidFill>
            <a:round/>
            <a:headEnd/>
            <a:tailEnd/>
          </a:ln>
          <a:effectLst>
            <a:outerShdw blurRad="40000" dist="23000" dir="5400000" rotWithShape="0">
              <a:srgbClr val="808080">
                <a:alpha val="34999"/>
              </a:srgbClr>
            </a:outerShdw>
          </a:effectLst>
        </p:spPr>
        <p:txBody>
          <a:bodyPr lIns="0" tIns="0" rIns="0" bIns="0" anchor="ctr"/>
          <a:lstStyle/>
          <a:p>
            <a:pPr algn="ctr">
              <a:defRPr/>
            </a:pPr>
            <a:r>
              <a:rPr lang="en-US" b="1" dirty="0"/>
              <a:t>Run all </a:t>
            </a:r>
            <a:br>
              <a:rPr lang="en-US" b="1" dirty="0"/>
            </a:br>
            <a:r>
              <a:rPr lang="en-US" b="1" dirty="0"/>
              <a:t>automated test </a:t>
            </a:r>
          </a:p>
        </p:txBody>
      </p:sp>
      <p:sp>
        <p:nvSpPr>
          <p:cNvPr id="37" name="Rounded Rectangle 36">
            <a:extLst>
              <a:ext uri="{FF2B5EF4-FFF2-40B4-BE49-F238E27FC236}">
                <a16:creationId xmlns:a16="http://schemas.microsoft.com/office/drawing/2014/main" id="{5376F632-3B52-954C-B327-6BC94C86F019}"/>
              </a:ext>
            </a:extLst>
          </p:cNvPr>
          <p:cNvSpPr>
            <a:spLocks noChangeArrowheads="1"/>
          </p:cNvSpPr>
          <p:nvPr/>
        </p:nvSpPr>
        <p:spPr bwMode="auto">
          <a:xfrm>
            <a:off x="6596608" y="4916389"/>
            <a:ext cx="3001616" cy="615937"/>
          </a:xfrm>
          <a:prstGeom prst="roundRect">
            <a:avLst>
              <a:gd name="adj" fmla="val 7883"/>
            </a:avLst>
          </a:prstGeom>
          <a:solidFill>
            <a:srgbClr val="FFD579"/>
          </a:solidFill>
          <a:ln w="19050">
            <a:solidFill>
              <a:schemeClr val="tx2"/>
            </a:solidFill>
            <a:round/>
            <a:headEnd/>
            <a:tailEnd/>
          </a:ln>
          <a:effectLst>
            <a:outerShdw blurRad="40000" dist="23000" dir="5400000" rotWithShape="0">
              <a:srgbClr val="808080">
                <a:alpha val="34999"/>
              </a:srgbClr>
            </a:outerShdw>
          </a:effectLst>
        </p:spPr>
        <p:txBody>
          <a:bodyPr lIns="0" tIns="0" rIns="0" bIns="0" anchor="ctr"/>
          <a:lstStyle/>
          <a:p>
            <a:pPr algn="ctr">
              <a:defRPr/>
            </a:pPr>
            <a:r>
              <a:rPr lang="en-US" b="1" dirty="0"/>
              <a:t>Implement code that should cause failing test to pass</a:t>
            </a:r>
          </a:p>
        </p:txBody>
      </p:sp>
      <p:sp>
        <p:nvSpPr>
          <p:cNvPr id="38" name="Rounded Rectangle 37">
            <a:extLst>
              <a:ext uri="{FF2B5EF4-FFF2-40B4-BE49-F238E27FC236}">
                <a16:creationId xmlns:a16="http://schemas.microsoft.com/office/drawing/2014/main" id="{FA12384F-C003-874C-B133-0203A09D38EE}"/>
              </a:ext>
            </a:extLst>
          </p:cNvPr>
          <p:cNvSpPr>
            <a:spLocks noChangeArrowheads="1"/>
          </p:cNvSpPr>
          <p:nvPr/>
        </p:nvSpPr>
        <p:spPr bwMode="auto">
          <a:xfrm>
            <a:off x="3863752" y="4621572"/>
            <a:ext cx="1651122" cy="615937"/>
          </a:xfrm>
          <a:prstGeom prst="roundRect">
            <a:avLst>
              <a:gd name="adj" fmla="val 7883"/>
            </a:avLst>
          </a:prstGeom>
          <a:solidFill>
            <a:srgbClr val="FFD579"/>
          </a:solidFill>
          <a:ln w="19050">
            <a:solidFill>
              <a:schemeClr val="tx2"/>
            </a:solidFill>
            <a:round/>
            <a:headEnd/>
            <a:tailEnd/>
          </a:ln>
          <a:effectLst>
            <a:outerShdw blurRad="40000" dist="23000" dir="5400000" rotWithShape="0">
              <a:srgbClr val="808080">
                <a:alpha val="34999"/>
              </a:srgbClr>
            </a:outerShdw>
          </a:effectLst>
        </p:spPr>
        <p:txBody>
          <a:bodyPr lIns="0" tIns="0" rIns="0" bIns="0" anchor="ctr"/>
          <a:lstStyle/>
          <a:p>
            <a:pPr algn="ctr">
              <a:defRPr/>
            </a:pPr>
            <a:r>
              <a:rPr lang="en-US" b="1" dirty="0"/>
              <a:t>Refactor code </a:t>
            </a:r>
            <a:br>
              <a:rPr lang="en-US" b="1" dirty="0"/>
            </a:br>
            <a:r>
              <a:rPr lang="en-US" b="1" dirty="0"/>
              <a:t>if required</a:t>
            </a:r>
          </a:p>
        </p:txBody>
      </p:sp>
      <p:sp>
        <p:nvSpPr>
          <p:cNvPr id="39" name="TextBox 38">
            <a:extLst>
              <a:ext uri="{FF2B5EF4-FFF2-40B4-BE49-F238E27FC236}">
                <a16:creationId xmlns:a16="http://schemas.microsoft.com/office/drawing/2014/main" id="{F608A466-FA7D-F044-B1BF-41D9E6A74104}"/>
              </a:ext>
            </a:extLst>
          </p:cNvPr>
          <p:cNvSpPr txBox="1"/>
          <p:nvPr/>
        </p:nvSpPr>
        <p:spPr>
          <a:xfrm>
            <a:off x="4671925" y="3376253"/>
            <a:ext cx="1630575" cy="707886"/>
          </a:xfrm>
          <a:prstGeom prst="rect">
            <a:avLst/>
          </a:prstGeom>
          <a:noFill/>
        </p:spPr>
        <p:txBody>
          <a:bodyPr wrap="none" rtlCol="0">
            <a:spAutoFit/>
          </a:bodyPr>
          <a:lstStyle/>
          <a:p>
            <a:pPr algn="ctr"/>
            <a:r>
              <a:rPr lang="en-US" sz="2000" b="1" dirty="0">
                <a:solidFill>
                  <a:schemeClr val="accent1"/>
                </a:solidFill>
                <a:latin typeface="Calibri" panose="020F0502020204030204" pitchFamily="34" charset="0"/>
                <a:cs typeface="Calibri" panose="020F0502020204030204" pitchFamily="34" charset="0"/>
              </a:rPr>
              <a:t>Functionality </a:t>
            </a:r>
            <a:br>
              <a:rPr lang="en-US" sz="2000" b="1" dirty="0">
                <a:solidFill>
                  <a:schemeClr val="accent1"/>
                </a:solidFill>
                <a:latin typeface="Calibri" panose="020F0502020204030204" pitchFamily="34" charset="0"/>
                <a:cs typeface="Calibri" panose="020F0502020204030204" pitchFamily="34" charset="0"/>
              </a:rPr>
            </a:br>
            <a:r>
              <a:rPr lang="en-US" sz="2000" b="1" dirty="0">
                <a:solidFill>
                  <a:schemeClr val="accent1"/>
                </a:solidFill>
                <a:latin typeface="Calibri" panose="020F0502020204030204" pitchFamily="34" charset="0"/>
                <a:cs typeface="Calibri" panose="020F0502020204030204" pitchFamily="34" charset="0"/>
              </a:rPr>
              <a:t>incomplete</a:t>
            </a:r>
          </a:p>
        </p:txBody>
      </p:sp>
      <p:sp>
        <p:nvSpPr>
          <p:cNvPr id="40" name="TextBox 39">
            <a:extLst>
              <a:ext uri="{FF2B5EF4-FFF2-40B4-BE49-F238E27FC236}">
                <a16:creationId xmlns:a16="http://schemas.microsoft.com/office/drawing/2014/main" id="{676F7209-7649-3149-A6E3-96EA3D1AC02E}"/>
              </a:ext>
            </a:extLst>
          </p:cNvPr>
          <p:cNvSpPr txBox="1"/>
          <p:nvPr/>
        </p:nvSpPr>
        <p:spPr>
          <a:xfrm>
            <a:off x="2207569" y="3376253"/>
            <a:ext cx="1630575" cy="707886"/>
          </a:xfrm>
          <a:prstGeom prst="rect">
            <a:avLst/>
          </a:prstGeom>
          <a:noFill/>
        </p:spPr>
        <p:txBody>
          <a:bodyPr wrap="none" rtlCol="0">
            <a:spAutoFit/>
          </a:bodyPr>
          <a:lstStyle/>
          <a:p>
            <a:pPr algn="ctr"/>
            <a:r>
              <a:rPr lang="en-US" sz="2000" b="1" dirty="0">
                <a:solidFill>
                  <a:schemeClr val="accent1"/>
                </a:solidFill>
                <a:latin typeface="Calibri" panose="020F0502020204030204" pitchFamily="34" charset="0"/>
                <a:cs typeface="Calibri" panose="020F0502020204030204" pitchFamily="34" charset="0"/>
              </a:rPr>
              <a:t>Functionality </a:t>
            </a:r>
            <a:br>
              <a:rPr lang="en-US" sz="2000" b="1" dirty="0">
                <a:solidFill>
                  <a:schemeClr val="accent1"/>
                </a:solidFill>
                <a:latin typeface="Calibri" panose="020F0502020204030204" pitchFamily="34" charset="0"/>
                <a:cs typeface="Calibri" panose="020F0502020204030204" pitchFamily="34" charset="0"/>
              </a:rPr>
            </a:br>
            <a:r>
              <a:rPr lang="en-US" sz="2000" b="1" dirty="0">
                <a:solidFill>
                  <a:schemeClr val="accent1"/>
                </a:solidFill>
                <a:latin typeface="Calibri" panose="020F0502020204030204" pitchFamily="34" charset="0"/>
                <a:cs typeface="Calibri" panose="020F0502020204030204" pitchFamily="34" charset="0"/>
              </a:rPr>
              <a:t>complete</a:t>
            </a:r>
          </a:p>
        </p:txBody>
      </p:sp>
      <p:sp>
        <p:nvSpPr>
          <p:cNvPr id="41" name="TextBox 40">
            <a:extLst>
              <a:ext uri="{FF2B5EF4-FFF2-40B4-BE49-F238E27FC236}">
                <a16:creationId xmlns:a16="http://schemas.microsoft.com/office/drawing/2014/main" id="{6E9F351E-67B8-484C-A0D5-457ACE31CD5D}"/>
              </a:ext>
            </a:extLst>
          </p:cNvPr>
          <p:cNvSpPr txBox="1"/>
          <p:nvPr/>
        </p:nvSpPr>
        <p:spPr>
          <a:xfrm>
            <a:off x="4295801" y="6085054"/>
            <a:ext cx="1555619" cy="400110"/>
          </a:xfrm>
          <a:prstGeom prst="rect">
            <a:avLst/>
          </a:prstGeom>
          <a:noFill/>
        </p:spPr>
        <p:txBody>
          <a:bodyPr wrap="none" rtlCol="0">
            <a:spAutoFit/>
          </a:bodyPr>
          <a:lstStyle/>
          <a:p>
            <a:pPr algn="ctr"/>
            <a:r>
              <a:rPr lang="en-US" sz="2000" b="1" dirty="0">
                <a:solidFill>
                  <a:schemeClr val="accent1"/>
                </a:solidFill>
                <a:latin typeface="Calibri" panose="020F0502020204030204" pitchFamily="34" charset="0"/>
                <a:cs typeface="Calibri" panose="020F0502020204030204" pitchFamily="34" charset="0"/>
              </a:rPr>
              <a:t>All tests pass</a:t>
            </a:r>
          </a:p>
        </p:txBody>
      </p:sp>
      <p:sp>
        <p:nvSpPr>
          <p:cNvPr id="42" name="TextBox 41">
            <a:extLst>
              <a:ext uri="{FF2B5EF4-FFF2-40B4-BE49-F238E27FC236}">
                <a16:creationId xmlns:a16="http://schemas.microsoft.com/office/drawing/2014/main" id="{0EE3E6BA-4D86-7B47-874D-92A78C60E3C9}"/>
              </a:ext>
            </a:extLst>
          </p:cNvPr>
          <p:cNvSpPr txBox="1"/>
          <p:nvPr/>
        </p:nvSpPr>
        <p:spPr>
          <a:xfrm>
            <a:off x="7361579" y="5507940"/>
            <a:ext cx="1229887" cy="369332"/>
          </a:xfrm>
          <a:prstGeom prst="rect">
            <a:avLst/>
          </a:prstGeom>
          <a:noFill/>
          <a:ln>
            <a:noFill/>
          </a:ln>
        </p:spPr>
        <p:txBody>
          <a:bodyPr wrap="none" rtlCol="0">
            <a:spAutoFit/>
          </a:bodyPr>
          <a:lstStyle/>
          <a:p>
            <a:pPr algn="ctr"/>
            <a:r>
              <a:rPr lang="en-US" b="1" dirty="0">
                <a:solidFill>
                  <a:schemeClr val="accent1"/>
                </a:solidFill>
                <a:latin typeface="Calibri" panose="020F0502020204030204" pitchFamily="34" charset="0"/>
                <a:cs typeface="Calibri" panose="020F0502020204030204" pitchFamily="34" charset="0"/>
              </a:rPr>
              <a:t>Test failure</a:t>
            </a:r>
          </a:p>
        </p:txBody>
      </p:sp>
      <p:sp>
        <p:nvSpPr>
          <p:cNvPr id="43" name="Oval 42">
            <a:extLst>
              <a:ext uri="{FF2B5EF4-FFF2-40B4-BE49-F238E27FC236}">
                <a16:creationId xmlns:a16="http://schemas.microsoft.com/office/drawing/2014/main" id="{565F1F2A-2B7B-DA43-B86A-BB6C08C4FCED}"/>
              </a:ext>
            </a:extLst>
          </p:cNvPr>
          <p:cNvSpPr/>
          <p:nvPr/>
        </p:nvSpPr>
        <p:spPr>
          <a:xfrm>
            <a:off x="4239396" y="1890184"/>
            <a:ext cx="274320" cy="274320"/>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2000" b="1" dirty="0">
                <a:latin typeface="Arial" panose="020B0604020202020204" pitchFamily="34" charset="0"/>
                <a:cs typeface="Arial" panose="020B0604020202020204" pitchFamily="34" charset="0"/>
              </a:rPr>
              <a:t>2</a:t>
            </a:r>
          </a:p>
        </p:txBody>
      </p:sp>
      <p:sp>
        <p:nvSpPr>
          <p:cNvPr id="44" name="Oval 43">
            <a:extLst>
              <a:ext uri="{FF2B5EF4-FFF2-40B4-BE49-F238E27FC236}">
                <a16:creationId xmlns:a16="http://schemas.microsoft.com/office/drawing/2014/main" id="{BBFAE1C1-B98B-2142-B090-9B1E4B53F5B7}"/>
              </a:ext>
            </a:extLst>
          </p:cNvPr>
          <p:cNvSpPr/>
          <p:nvPr/>
        </p:nvSpPr>
        <p:spPr>
          <a:xfrm>
            <a:off x="7015785" y="2912860"/>
            <a:ext cx="274320" cy="274320"/>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2000" b="1" dirty="0">
                <a:latin typeface="Arial" panose="020B0604020202020204" pitchFamily="34" charset="0"/>
                <a:cs typeface="Arial" panose="020B0604020202020204" pitchFamily="34" charset="0"/>
              </a:rPr>
              <a:t>3</a:t>
            </a:r>
          </a:p>
        </p:txBody>
      </p:sp>
      <p:sp>
        <p:nvSpPr>
          <p:cNvPr id="45" name="Oval 44">
            <a:extLst>
              <a:ext uri="{FF2B5EF4-FFF2-40B4-BE49-F238E27FC236}">
                <a16:creationId xmlns:a16="http://schemas.microsoft.com/office/drawing/2014/main" id="{3B6F4141-9640-DC41-9106-6A550E69B9DE}"/>
              </a:ext>
            </a:extLst>
          </p:cNvPr>
          <p:cNvSpPr/>
          <p:nvPr/>
        </p:nvSpPr>
        <p:spPr>
          <a:xfrm>
            <a:off x="7490473" y="3879236"/>
            <a:ext cx="274320" cy="274320"/>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2000" b="1" dirty="0">
                <a:latin typeface="Arial" panose="020B0604020202020204" pitchFamily="34" charset="0"/>
                <a:cs typeface="Arial" panose="020B0604020202020204" pitchFamily="34" charset="0"/>
              </a:rPr>
              <a:t>4</a:t>
            </a:r>
          </a:p>
        </p:txBody>
      </p:sp>
      <p:sp>
        <p:nvSpPr>
          <p:cNvPr id="46" name="Oval 45">
            <a:extLst>
              <a:ext uri="{FF2B5EF4-FFF2-40B4-BE49-F238E27FC236}">
                <a16:creationId xmlns:a16="http://schemas.microsoft.com/office/drawing/2014/main" id="{C383EA74-B739-3646-95F0-84945BD33CF2}"/>
              </a:ext>
            </a:extLst>
          </p:cNvPr>
          <p:cNvSpPr/>
          <p:nvPr/>
        </p:nvSpPr>
        <p:spPr>
          <a:xfrm>
            <a:off x="6496588" y="4764420"/>
            <a:ext cx="274320" cy="274320"/>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2000" b="1" dirty="0">
                <a:latin typeface="Arial" panose="020B0604020202020204" pitchFamily="34" charset="0"/>
                <a:cs typeface="Arial" panose="020B0604020202020204" pitchFamily="34" charset="0"/>
              </a:rPr>
              <a:t>5</a:t>
            </a:r>
          </a:p>
        </p:txBody>
      </p:sp>
      <p:sp>
        <p:nvSpPr>
          <p:cNvPr id="47" name="Oval 46">
            <a:extLst>
              <a:ext uri="{FF2B5EF4-FFF2-40B4-BE49-F238E27FC236}">
                <a16:creationId xmlns:a16="http://schemas.microsoft.com/office/drawing/2014/main" id="{BF813A16-7CF3-D042-B637-37893D05C44B}"/>
              </a:ext>
            </a:extLst>
          </p:cNvPr>
          <p:cNvSpPr/>
          <p:nvPr/>
        </p:nvSpPr>
        <p:spPr>
          <a:xfrm>
            <a:off x="7353137" y="5857333"/>
            <a:ext cx="274320" cy="274320"/>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2000" b="1" dirty="0">
                <a:latin typeface="Arial" panose="020B0604020202020204" pitchFamily="34" charset="0"/>
                <a:cs typeface="Arial" panose="020B0604020202020204" pitchFamily="34" charset="0"/>
              </a:rPr>
              <a:t>6</a:t>
            </a:r>
          </a:p>
        </p:txBody>
      </p:sp>
      <p:sp>
        <p:nvSpPr>
          <p:cNvPr id="48" name="Oval 47">
            <a:extLst>
              <a:ext uri="{FF2B5EF4-FFF2-40B4-BE49-F238E27FC236}">
                <a16:creationId xmlns:a16="http://schemas.microsoft.com/office/drawing/2014/main" id="{8A03A9C2-9729-D842-A2B2-110E8DAE953F}"/>
              </a:ext>
            </a:extLst>
          </p:cNvPr>
          <p:cNvSpPr/>
          <p:nvPr/>
        </p:nvSpPr>
        <p:spPr>
          <a:xfrm>
            <a:off x="3732827" y="4492851"/>
            <a:ext cx="274320" cy="274320"/>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2000" b="1" dirty="0">
                <a:latin typeface="Arial" panose="020B0604020202020204" pitchFamily="34" charset="0"/>
                <a:cs typeface="Arial" panose="020B0604020202020204" pitchFamily="34" charset="0"/>
              </a:rPr>
              <a:t>7</a:t>
            </a:r>
          </a:p>
        </p:txBody>
      </p:sp>
    </p:spTree>
    <p:extLst>
      <p:ext uri="{BB962C8B-B14F-4D97-AF65-F5344CB8AC3E}">
        <p14:creationId xmlns:p14="http://schemas.microsoft.com/office/powerpoint/2010/main" val="340303632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5FC0CE1A-0F43-D642-83BB-37DC2E74A642}"/>
              </a:ext>
            </a:extLst>
          </p:cNvPr>
          <p:cNvSpPr>
            <a:spLocks noGrp="1"/>
          </p:cNvSpPr>
          <p:nvPr>
            <p:ph type="sldNum" sz="quarter" idx="12"/>
          </p:nvPr>
        </p:nvSpPr>
        <p:spPr/>
        <p:txBody>
          <a:bodyPr/>
          <a:lstStyle/>
          <a:p>
            <a:pPr>
              <a:defRPr/>
            </a:pPr>
            <a:fld id="{E78C9E75-97FD-45D9-8ED3-955348887BB1}" type="slidenum">
              <a:rPr lang="zh-TW" altLang="en-US" smtClean="0"/>
              <a:pPr>
                <a:defRPr/>
              </a:pPr>
              <a:t>33</a:t>
            </a:fld>
            <a:endParaRPr lang="zh-TW" altLang="en-US"/>
          </a:p>
        </p:txBody>
      </p:sp>
      <p:sp>
        <p:nvSpPr>
          <p:cNvPr id="5" name="Footer Placeholder 4">
            <a:extLst>
              <a:ext uri="{FF2B5EF4-FFF2-40B4-BE49-F238E27FC236}">
                <a16:creationId xmlns:a16="http://schemas.microsoft.com/office/drawing/2014/main" id="{47D1029D-DF43-8440-A5D5-8C0AA89257A6}"/>
              </a:ext>
            </a:extLst>
          </p:cNvPr>
          <p:cNvSpPr>
            <a:spLocks noGrp="1"/>
          </p:cNvSpPr>
          <p:nvPr>
            <p:ph type="ftr" sz="quarter" idx="11"/>
          </p:nvPr>
        </p:nvSpPr>
        <p:spPr bwMode="auto">
          <a:xfrm>
            <a:off x="2135832" y="6597650"/>
            <a:ext cx="7848600" cy="260350"/>
          </a:xfrm>
          <a:ln>
            <a:miter lim="800000"/>
            <a:headEnd/>
            <a:tailEnd/>
          </a:ln>
        </p:spPr>
        <p:txBody>
          <a:bodyPr/>
          <a:lstStyle/>
          <a:p>
            <a:pPr>
              <a:defRPr/>
            </a:pPr>
            <a:r>
              <a:rPr lang="en-US" altLang="zh-TW" sz="1000" dirty="0"/>
              <a:t>Source: Ian Sommerville (2019), Engineering Software Products:  An Introduction to Modern Software Engineering, Pearson.</a:t>
            </a:r>
            <a:endParaRPr lang="es-ES" altLang="zh-TW" sz="1000" dirty="0"/>
          </a:p>
        </p:txBody>
      </p:sp>
      <p:sp>
        <p:nvSpPr>
          <p:cNvPr id="6" name="Title 1">
            <a:extLst>
              <a:ext uri="{FF2B5EF4-FFF2-40B4-BE49-F238E27FC236}">
                <a16:creationId xmlns:a16="http://schemas.microsoft.com/office/drawing/2014/main" id="{0CFA4C37-6E89-4349-BAC6-EBAD3F680900}"/>
              </a:ext>
            </a:extLst>
          </p:cNvPr>
          <p:cNvSpPr>
            <a:spLocks noGrp="1"/>
          </p:cNvSpPr>
          <p:nvPr>
            <p:ph type="title"/>
          </p:nvPr>
        </p:nvSpPr>
        <p:spPr>
          <a:xfrm>
            <a:off x="1991544" y="116633"/>
            <a:ext cx="8229600" cy="949995"/>
          </a:xfrm>
        </p:spPr>
        <p:txBody>
          <a:bodyPr>
            <a:normAutofit fontScale="90000"/>
          </a:bodyPr>
          <a:lstStyle/>
          <a:p>
            <a:r>
              <a:rPr lang="en-US" sz="7200" dirty="0">
                <a:solidFill>
                  <a:schemeClr val="accent1"/>
                </a:solidFill>
              </a:rPr>
              <a:t>DevOps</a:t>
            </a:r>
          </a:p>
        </p:txBody>
      </p:sp>
      <p:sp>
        <p:nvSpPr>
          <p:cNvPr id="8" name="Oval 7">
            <a:extLst>
              <a:ext uri="{FF2B5EF4-FFF2-40B4-BE49-F238E27FC236}">
                <a16:creationId xmlns:a16="http://schemas.microsoft.com/office/drawing/2014/main" id="{EAC9AA54-51E5-AD4E-966B-1EF8666F210A}"/>
              </a:ext>
            </a:extLst>
          </p:cNvPr>
          <p:cNvSpPr/>
          <p:nvPr/>
        </p:nvSpPr>
        <p:spPr>
          <a:xfrm>
            <a:off x="4724400" y="1458312"/>
            <a:ext cx="2743200" cy="2743200"/>
          </a:xfrm>
          <a:prstGeom prst="ellipse">
            <a:avLst/>
          </a:prstGeom>
          <a:solidFill>
            <a:srgbClr val="FFC000">
              <a:alpha val="50000"/>
            </a:srgb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algn="ctr">
              <a:defRPr/>
            </a:pPr>
            <a:endParaRPr lang="en-US" sz="2800" b="1" dirty="0">
              <a:solidFill>
                <a:schemeClr val="tx1"/>
              </a:solidFill>
            </a:endParaRPr>
          </a:p>
        </p:txBody>
      </p:sp>
      <p:sp>
        <p:nvSpPr>
          <p:cNvPr id="9" name="Oval 8">
            <a:extLst>
              <a:ext uri="{FF2B5EF4-FFF2-40B4-BE49-F238E27FC236}">
                <a16:creationId xmlns:a16="http://schemas.microsoft.com/office/drawing/2014/main" id="{B030FA86-3515-0248-9496-195D06C78561}"/>
              </a:ext>
            </a:extLst>
          </p:cNvPr>
          <p:cNvSpPr/>
          <p:nvPr/>
        </p:nvSpPr>
        <p:spPr>
          <a:xfrm>
            <a:off x="3712840" y="2990056"/>
            <a:ext cx="2743200" cy="2743200"/>
          </a:xfrm>
          <a:prstGeom prst="ellipse">
            <a:avLst/>
          </a:prstGeom>
          <a:solidFill>
            <a:srgbClr val="76D6FF">
              <a:alpha val="50000"/>
            </a:srgb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algn="ctr">
              <a:defRPr/>
            </a:pPr>
            <a:endParaRPr lang="en-US" sz="2800" b="1" dirty="0">
              <a:solidFill>
                <a:schemeClr val="tx1"/>
              </a:solidFill>
            </a:endParaRPr>
          </a:p>
        </p:txBody>
      </p:sp>
      <p:sp>
        <p:nvSpPr>
          <p:cNvPr id="10" name="Oval 9">
            <a:extLst>
              <a:ext uri="{FF2B5EF4-FFF2-40B4-BE49-F238E27FC236}">
                <a16:creationId xmlns:a16="http://schemas.microsoft.com/office/drawing/2014/main" id="{6547D04E-DA28-424A-A2CF-D47188C52526}"/>
              </a:ext>
            </a:extLst>
          </p:cNvPr>
          <p:cNvSpPr/>
          <p:nvPr/>
        </p:nvSpPr>
        <p:spPr>
          <a:xfrm>
            <a:off x="5735960" y="2990056"/>
            <a:ext cx="2743200" cy="2743200"/>
          </a:xfrm>
          <a:prstGeom prst="ellipse">
            <a:avLst/>
          </a:prstGeom>
          <a:solidFill>
            <a:srgbClr val="92D050">
              <a:alpha val="50000"/>
            </a:srgb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algn="ctr">
              <a:defRPr/>
            </a:pPr>
            <a:endParaRPr lang="en-US" sz="2800" b="1" dirty="0">
              <a:solidFill>
                <a:schemeClr val="tx1"/>
              </a:solidFill>
            </a:endParaRPr>
          </a:p>
        </p:txBody>
      </p:sp>
      <p:sp>
        <p:nvSpPr>
          <p:cNvPr id="11" name="TextBox 10">
            <a:extLst>
              <a:ext uri="{FF2B5EF4-FFF2-40B4-BE49-F238E27FC236}">
                <a16:creationId xmlns:a16="http://schemas.microsoft.com/office/drawing/2014/main" id="{07984A84-C903-C249-94A8-AD560309D158}"/>
              </a:ext>
            </a:extLst>
          </p:cNvPr>
          <p:cNvSpPr txBox="1"/>
          <p:nvPr/>
        </p:nvSpPr>
        <p:spPr>
          <a:xfrm>
            <a:off x="5015558" y="2268161"/>
            <a:ext cx="2197653" cy="523220"/>
          </a:xfrm>
          <a:prstGeom prst="rect">
            <a:avLst/>
          </a:prstGeom>
          <a:noFill/>
        </p:spPr>
        <p:txBody>
          <a:bodyPr wrap="none" rtlCol="0">
            <a:spAutoFit/>
          </a:bodyPr>
          <a:lstStyle/>
          <a:p>
            <a:pPr algn="ctr"/>
            <a:r>
              <a:rPr lang="en-US" sz="2800" b="1" dirty="0">
                <a:latin typeface="Calibri" panose="020F0502020204030204" pitchFamily="34" charset="0"/>
                <a:cs typeface="Calibri" panose="020F0502020204030204" pitchFamily="34" charset="0"/>
              </a:rPr>
              <a:t>Development</a:t>
            </a:r>
          </a:p>
        </p:txBody>
      </p:sp>
      <p:sp>
        <p:nvSpPr>
          <p:cNvPr id="12" name="TextBox 11">
            <a:extLst>
              <a:ext uri="{FF2B5EF4-FFF2-40B4-BE49-F238E27FC236}">
                <a16:creationId xmlns:a16="http://schemas.microsoft.com/office/drawing/2014/main" id="{0C51856D-5720-1349-B4FC-EAD6DBB77F1E}"/>
              </a:ext>
            </a:extLst>
          </p:cNvPr>
          <p:cNvSpPr txBox="1"/>
          <p:nvPr/>
        </p:nvSpPr>
        <p:spPr>
          <a:xfrm>
            <a:off x="3719737" y="4253557"/>
            <a:ext cx="2019463" cy="523220"/>
          </a:xfrm>
          <a:prstGeom prst="rect">
            <a:avLst/>
          </a:prstGeom>
          <a:noFill/>
        </p:spPr>
        <p:txBody>
          <a:bodyPr wrap="none" rtlCol="0">
            <a:spAutoFit/>
          </a:bodyPr>
          <a:lstStyle/>
          <a:p>
            <a:pPr algn="ctr"/>
            <a:r>
              <a:rPr lang="en-US" sz="2800" b="1" dirty="0">
                <a:latin typeface="Calibri" panose="020F0502020204030204" pitchFamily="34" charset="0"/>
                <a:cs typeface="Calibri" panose="020F0502020204030204" pitchFamily="34" charset="0"/>
              </a:rPr>
              <a:t>Deployment</a:t>
            </a:r>
          </a:p>
        </p:txBody>
      </p:sp>
      <p:sp>
        <p:nvSpPr>
          <p:cNvPr id="13" name="TextBox 12">
            <a:extLst>
              <a:ext uri="{FF2B5EF4-FFF2-40B4-BE49-F238E27FC236}">
                <a16:creationId xmlns:a16="http://schemas.microsoft.com/office/drawing/2014/main" id="{DADBF2AC-A85D-6343-9983-AD139B2D1234}"/>
              </a:ext>
            </a:extLst>
          </p:cNvPr>
          <p:cNvSpPr txBox="1"/>
          <p:nvPr/>
        </p:nvSpPr>
        <p:spPr>
          <a:xfrm>
            <a:off x="6806932" y="4256283"/>
            <a:ext cx="1377300" cy="523220"/>
          </a:xfrm>
          <a:prstGeom prst="rect">
            <a:avLst/>
          </a:prstGeom>
          <a:noFill/>
        </p:spPr>
        <p:txBody>
          <a:bodyPr wrap="none" rtlCol="0">
            <a:spAutoFit/>
          </a:bodyPr>
          <a:lstStyle/>
          <a:p>
            <a:pPr algn="ctr"/>
            <a:r>
              <a:rPr lang="en-US" sz="2800" b="1" dirty="0">
                <a:latin typeface="Calibri" panose="020F0502020204030204" pitchFamily="34" charset="0"/>
                <a:cs typeface="Calibri" panose="020F0502020204030204" pitchFamily="34" charset="0"/>
              </a:rPr>
              <a:t>Support</a:t>
            </a:r>
          </a:p>
        </p:txBody>
      </p:sp>
      <p:sp>
        <p:nvSpPr>
          <p:cNvPr id="14" name="TextBox 13">
            <a:extLst>
              <a:ext uri="{FF2B5EF4-FFF2-40B4-BE49-F238E27FC236}">
                <a16:creationId xmlns:a16="http://schemas.microsoft.com/office/drawing/2014/main" id="{9E442FF4-2879-4B4F-B7CD-2E0B19EBD55B}"/>
              </a:ext>
            </a:extLst>
          </p:cNvPr>
          <p:cNvSpPr txBox="1"/>
          <p:nvPr/>
        </p:nvSpPr>
        <p:spPr>
          <a:xfrm>
            <a:off x="3176002" y="5889466"/>
            <a:ext cx="5839997" cy="707886"/>
          </a:xfrm>
          <a:prstGeom prst="rect">
            <a:avLst/>
          </a:prstGeom>
          <a:noFill/>
        </p:spPr>
        <p:txBody>
          <a:bodyPr wrap="none" rtlCol="0">
            <a:spAutoFit/>
          </a:bodyPr>
          <a:lstStyle/>
          <a:p>
            <a:pPr algn="ctr"/>
            <a:r>
              <a:rPr lang="en-US" sz="4000" b="1" dirty="0">
                <a:solidFill>
                  <a:schemeClr val="accent1"/>
                </a:solidFill>
                <a:latin typeface="Calibri" panose="020F0502020204030204" pitchFamily="34" charset="0"/>
                <a:cs typeface="Calibri" panose="020F0502020204030204" pitchFamily="34" charset="0"/>
              </a:rPr>
              <a:t>Multi-skilled DevOps team</a:t>
            </a:r>
          </a:p>
        </p:txBody>
      </p:sp>
    </p:spTree>
    <p:extLst>
      <p:ext uri="{BB962C8B-B14F-4D97-AF65-F5344CB8AC3E}">
        <p14:creationId xmlns:p14="http://schemas.microsoft.com/office/powerpoint/2010/main" val="263987686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5FC0CE1A-0F43-D642-83BB-37DC2E74A642}"/>
              </a:ext>
            </a:extLst>
          </p:cNvPr>
          <p:cNvSpPr>
            <a:spLocks noGrp="1"/>
          </p:cNvSpPr>
          <p:nvPr>
            <p:ph type="sldNum" sz="quarter" idx="12"/>
          </p:nvPr>
        </p:nvSpPr>
        <p:spPr/>
        <p:txBody>
          <a:bodyPr/>
          <a:lstStyle/>
          <a:p>
            <a:pPr>
              <a:defRPr/>
            </a:pPr>
            <a:fld id="{E78C9E75-97FD-45D9-8ED3-955348887BB1}" type="slidenum">
              <a:rPr lang="zh-TW" altLang="en-US" smtClean="0"/>
              <a:pPr>
                <a:defRPr/>
              </a:pPr>
              <a:t>34</a:t>
            </a:fld>
            <a:endParaRPr lang="zh-TW" altLang="en-US"/>
          </a:p>
        </p:txBody>
      </p:sp>
      <p:sp>
        <p:nvSpPr>
          <p:cNvPr id="5" name="Footer Placeholder 4">
            <a:extLst>
              <a:ext uri="{FF2B5EF4-FFF2-40B4-BE49-F238E27FC236}">
                <a16:creationId xmlns:a16="http://schemas.microsoft.com/office/drawing/2014/main" id="{47D1029D-DF43-8440-A5D5-8C0AA89257A6}"/>
              </a:ext>
            </a:extLst>
          </p:cNvPr>
          <p:cNvSpPr>
            <a:spLocks noGrp="1"/>
          </p:cNvSpPr>
          <p:nvPr>
            <p:ph type="ftr" sz="quarter" idx="11"/>
          </p:nvPr>
        </p:nvSpPr>
        <p:spPr bwMode="auto">
          <a:xfrm>
            <a:off x="2135832" y="6597650"/>
            <a:ext cx="7848600" cy="260350"/>
          </a:xfrm>
          <a:ln>
            <a:miter lim="800000"/>
            <a:headEnd/>
            <a:tailEnd/>
          </a:ln>
        </p:spPr>
        <p:txBody>
          <a:bodyPr/>
          <a:lstStyle/>
          <a:p>
            <a:pPr>
              <a:defRPr/>
            </a:pPr>
            <a:r>
              <a:rPr lang="en-US" altLang="zh-TW" sz="1000" dirty="0"/>
              <a:t>Source: Ian Sommerville (2019), Engineering Software Products:  An Introduction to Modern Software Engineering, Pearson.</a:t>
            </a:r>
            <a:endParaRPr lang="es-ES" altLang="zh-TW" sz="1000" dirty="0"/>
          </a:p>
        </p:txBody>
      </p:sp>
      <p:sp>
        <p:nvSpPr>
          <p:cNvPr id="6" name="Title 1">
            <a:extLst>
              <a:ext uri="{FF2B5EF4-FFF2-40B4-BE49-F238E27FC236}">
                <a16:creationId xmlns:a16="http://schemas.microsoft.com/office/drawing/2014/main" id="{0CFA4C37-6E89-4349-BAC6-EBAD3F680900}"/>
              </a:ext>
            </a:extLst>
          </p:cNvPr>
          <p:cNvSpPr>
            <a:spLocks noGrp="1"/>
          </p:cNvSpPr>
          <p:nvPr>
            <p:ph type="title"/>
          </p:nvPr>
        </p:nvSpPr>
        <p:spPr>
          <a:xfrm>
            <a:off x="1991544" y="116633"/>
            <a:ext cx="8229600" cy="949995"/>
          </a:xfrm>
        </p:spPr>
        <p:txBody>
          <a:bodyPr/>
          <a:lstStyle/>
          <a:p>
            <a:r>
              <a:rPr lang="en-US" dirty="0">
                <a:solidFill>
                  <a:schemeClr val="accent1"/>
                </a:solidFill>
              </a:rPr>
              <a:t>Code management and DevOps</a:t>
            </a:r>
          </a:p>
        </p:txBody>
      </p:sp>
      <p:sp>
        <p:nvSpPr>
          <p:cNvPr id="8" name="Rounded Rectangle 7">
            <a:extLst>
              <a:ext uri="{FF2B5EF4-FFF2-40B4-BE49-F238E27FC236}">
                <a16:creationId xmlns:a16="http://schemas.microsoft.com/office/drawing/2014/main" id="{820C5958-35A4-4149-B1A7-D5CF3530283B}"/>
              </a:ext>
            </a:extLst>
          </p:cNvPr>
          <p:cNvSpPr>
            <a:spLocks noChangeArrowheads="1"/>
          </p:cNvSpPr>
          <p:nvPr/>
        </p:nvSpPr>
        <p:spPr bwMode="auto">
          <a:xfrm>
            <a:off x="2510488" y="1484784"/>
            <a:ext cx="6999664" cy="950146"/>
          </a:xfrm>
          <a:prstGeom prst="roundRect">
            <a:avLst>
              <a:gd name="adj" fmla="val 9613"/>
            </a:avLst>
          </a:prstGeom>
          <a:solidFill>
            <a:schemeClr val="accent6">
              <a:lumMod val="20000"/>
              <a:lumOff val="80000"/>
              <a:alpha val="50196"/>
            </a:schemeClr>
          </a:solidFill>
          <a:ln w="28575">
            <a:solidFill>
              <a:schemeClr val="accent1">
                <a:lumMod val="75000"/>
              </a:schemeClr>
            </a:solidFill>
            <a:round/>
            <a:headEnd/>
            <a:tailEnd/>
          </a:ln>
          <a:effectLst/>
        </p:spPr>
        <p:txBody>
          <a:bodyPr wrap="none" lIns="0" tIns="0" rIns="0" bIns="0" anchor="ctr"/>
          <a:lstStyle/>
          <a:p>
            <a:pPr algn="ctr">
              <a:defRPr/>
            </a:pPr>
            <a:endParaRPr lang="en-US" sz="2800" b="1" dirty="0">
              <a:solidFill>
                <a:srgbClr val="FF0000"/>
              </a:solidFill>
              <a:latin typeface="Calibri" panose="020F0502020204030204" pitchFamily="34" charset="0"/>
              <a:cs typeface="Calibri" panose="020F0502020204030204" pitchFamily="34" charset="0"/>
            </a:endParaRPr>
          </a:p>
        </p:txBody>
      </p:sp>
      <p:sp>
        <p:nvSpPr>
          <p:cNvPr id="10" name="Rounded Rectangle 9">
            <a:extLst>
              <a:ext uri="{FF2B5EF4-FFF2-40B4-BE49-F238E27FC236}">
                <a16:creationId xmlns:a16="http://schemas.microsoft.com/office/drawing/2014/main" id="{1350CDFE-3FBD-AB4F-AA15-C83899A94DBD}"/>
              </a:ext>
            </a:extLst>
          </p:cNvPr>
          <p:cNvSpPr>
            <a:spLocks noChangeArrowheads="1"/>
          </p:cNvSpPr>
          <p:nvPr/>
        </p:nvSpPr>
        <p:spPr bwMode="auto">
          <a:xfrm>
            <a:off x="2495600" y="2965681"/>
            <a:ext cx="6999664" cy="1975487"/>
          </a:xfrm>
          <a:prstGeom prst="roundRect">
            <a:avLst>
              <a:gd name="adj" fmla="val 9613"/>
            </a:avLst>
          </a:prstGeom>
          <a:solidFill>
            <a:schemeClr val="accent1">
              <a:lumMod val="20000"/>
              <a:lumOff val="80000"/>
              <a:alpha val="50196"/>
            </a:schemeClr>
          </a:solidFill>
          <a:ln w="28575">
            <a:solidFill>
              <a:schemeClr val="accent1">
                <a:lumMod val="75000"/>
              </a:schemeClr>
            </a:solidFill>
            <a:round/>
            <a:headEnd/>
            <a:tailEnd/>
          </a:ln>
          <a:effectLst/>
        </p:spPr>
        <p:txBody>
          <a:bodyPr wrap="none" lIns="0" tIns="0" rIns="0" bIns="0" anchor="ctr"/>
          <a:lstStyle/>
          <a:p>
            <a:pPr algn="ctr">
              <a:defRPr/>
            </a:pPr>
            <a:endParaRPr lang="en-US" sz="2800" b="1" dirty="0">
              <a:solidFill>
                <a:srgbClr val="FF0000"/>
              </a:solidFill>
              <a:latin typeface="Calibri" panose="020F0502020204030204" pitchFamily="34" charset="0"/>
              <a:cs typeface="Calibri" panose="020F0502020204030204" pitchFamily="34" charset="0"/>
            </a:endParaRPr>
          </a:p>
        </p:txBody>
      </p:sp>
      <p:sp>
        <p:nvSpPr>
          <p:cNvPr id="11" name="Rounded Rectangle 10">
            <a:extLst>
              <a:ext uri="{FF2B5EF4-FFF2-40B4-BE49-F238E27FC236}">
                <a16:creationId xmlns:a16="http://schemas.microsoft.com/office/drawing/2014/main" id="{8D34F5D5-8CF5-0045-9CE9-48A87540DDF9}"/>
              </a:ext>
            </a:extLst>
          </p:cNvPr>
          <p:cNvSpPr>
            <a:spLocks noChangeArrowheads="1"/>
          </p:cNvSpPr>
          <p:nvPr/>
        </p:nvSpPr>
        <p:spPr bwMode="auto">
          <a:xfrm>
            <a:off x="2495600" y="5524101"/>
            <a:ext cx="6999664" cy="995763"/>
          </a:xfrm>
          <a:prstGeom prst="roundRect">
            <a:avLst>
              <a:gd name="adj" fmla="val 9613"/>
            </a:avLst>
          </a:prstGeom>
          <a:solidFill>
            <a:schemeClr val="accent3">
              <a:lumMod val="20000"/>
              <a:lumOff val="80000"/>
              <a:alpha val="50196"/>
            </a:schemeClr>
          </a:solidFill>
          <a:ln w="28575">
            <a:solidFill>
              <a:schemeClr val="accent1">
                <a:lumMod val="75000"/>
              </a:schemeClr>
            </a:solidFill>
            <a:round/>
            <a:headEnd/>
            <a:tailEnd/>
          </a:ln>
          <a:effectLst/>
        </p:spPr>
        <p:txBody>
          <a:bodyPr wrap="none" lIns="0" tIns="0" rIns="0" bIns="0" anchor="ctr"/>
          <a:lstStyle/>
          <a:p>
            <a:pPr algn="ctr">
              <a:defRPr/>
            </a:pPr>
            <a:endParaRPr lang="en-US" sz="2800" b="1" dirty="0">
              <a:solidFill>
                <a:srgbClr val="FF0000"/>
              </a:solidFill>
              <a:latin typeface="Calibri" panose="020F0502020204030204" pitchFamily="34" charset="0"/>
              <a:cs typeface="Calibri" panose="020F0502020204030204" pitchFamily="34" charset="0"/>
            </a:endParaRPr>
          </a:p>
        </p:txBody>
      </p:sp>
      <p:cxnSp>
        <p:nvCxnSpPr>
          <p:cNvPr id="12" name="Straight Arrow Connector 11">
            <a:extLst>
              <a:ext uri="{FF2B5EF4-FFF2-40B4-BE49-F238E27FC236}">
                <a16:creationId xmlns:a16="http://schemas.microsoft.com/office/drawing/2014/main" id="{9706E5BF-3C48-8949-8FA6-2749A005EADD}"/>
              </a:ext>
            </a:extLst>
          </p:cNvPr>
          <p:cNvCxnSpPr>
            <a:cxnSpLocks/>
          </p:cNvCxnSpPr>
          <p:nvPr/>
        </p:nvCxnSpPr>
        <p:spPr>
          <a:xfrm>
            <a:off x="7968208" y="2434930"/>
            <a:ext cx="0" cy="530750"/>
          </a:xfrm>
          <a:prstGeom prst="straightConnector1">
            <a:avLst/>
          </a:prstGeom>
          <a:ln w="101600">
            <a:solidFill>
              <a:schemeClr val="bg1">
                <a:lumMod val="50000"/>
              </a:schemeClr>
            </a:solidFill>
            <a:headEnd type="none"/>
            <a:tailEnd type="stealth" w="med" len="med"/>
          </a:ln>
        </p:spPr>
        <p:style>
          <a:lnRef idx="1">
            <a:schemeClr val="accent1"/>
          </a:lnRef>
          <a:fillRef idx="0">
            <a:schemeClr val="accent1"/>
          </a:fillRef>
          <a:effectRef idx="0">
            <a:schemeClr val="accent1"/>
          </a:effectRef>
          <a:fontRef idx="minor">
            <a:schemeClr val="tx1"/>
          </a:fontRef>
        </p:style>
      </p:cxnSp>
      <p:sp>
        <p:nvSpPr>
          <p:cNvPr id="13" name="Rounded Rectangle 12">
            <a:extLst>
              <a:ext uri="{FF2B5EF4-FFF2-40B4-BE49-F238E27FC236}">
                <a16:creationId xmlns:a16="http://schemas.microsoft.com/office/drawing/2014/main" id="{397BD22D-3479-194B-9F8C-CE5913D1B553}"/>
              </a:ext>
            </a:extLst>
          </p:cNvPr>
          <p:cNvSpPr>
            <a:spLocks noChangeArrowheads="1"/>
          </p:cNvSpPr>
          <p:nvPr/>
        </p:nvSpPr>
        <p:spPr bwMode="auto">
          <a:xfrm>
            <a:off x="4385989" y="3447802"/>
            <a:ext cx="3203998" cy="875785"/>
          </a:xfrm>
          <a:prstGeom prst="roundRect">
            <a:avLst>
              <a:gd name="adj" fmla="val 12554"/>
            </a:avLst>
          </a:prstGeom>
          <a:solidFill>
            <a:schemeClr val="accent1">
              <a:lumMod val="60000"/>
              <a:lumOff val="40000"/>
              <a:alpha val="50196"/>
            </a:schemeClr>
          </a:solidFill>
          <a:ln w="28575">
            <a:solidFill>
              <a:schemeClr val="accent1">
                <a:lumMod val="75000"/>
              </a:schemeClr>
            </a:solidFill>
            <a:round/>
            <a:headEnd/>
            <a:tailEnd/>
          </a:ln>
          <a:effectLst/>
        </p:spPr>
        <p:txBody>
          <a:bodyPr wrap="none" lIns="0" tIns="0" rIns="0" bIns="0" anchor="ctr"/>
          <a:lstStyle/>
          <a:p>
            <a:pPr algn="ctr">
              <a:defRPr/>
            </a:pPr>
            <a:r>
              <a:rPr lang="en-US" sz="2400" b="1" dirty="0">
                <a:latin typeface="Calibri" panose="020F0502020204030204" pitchFamily="34" charset="0"/>
                <a:cs typeface="Calibri" panose="020F0502020204030204" pitchFamily="34" charset="0"/>
              </a:rPr>
              <a:t>Code </a:t>
            </a:r>
            <a:br>
              <a:rPr lang="en-US" sz="2400" b="1" dirty="0">
                <a:latin typeface="Calibri" panose="020F0502020204030204" pitchFamily="34" charset="0"/>
                <a:cs typeface="Calibri" panose="020F0502020204030204" pitchFamily="34" charset="0"/>
              </a:rPr>
            </a:br>
            <a:r>
              <a:rPr lang="en-US" sz="2400" b="1" dirty="0">
                <a:latin typeface="Calibri" panose="020F0502020204030204" pitchFamily="34" charset="0"/>
                <a:cs typeface="Calibri" panose="020F0502020204030204" pitchFamily="34" charset="0"/>
              </a:rPr>
              <a:t>repository</a:t>
            </a:r>
          </a:p>
        </p:txBody>
      </p:sp>
      <p:sp>
        <p:nvSpPr>
          <p:cNvPr id="14" name="TextBox 13">
            <a:extLst>
              <a:ext uri="{FF2B5EF4-FFF2-40B4-BE49-F238E27FC236}">
                <a16:creationId xmlns:a16="http://schemas.microsoft.com/office/drawing/2014/main" id="{E63A097E-03FC-A640-8137-77F58C693741}"/>
              </a:ext>
            </a:extLst>
          </p:cNvPr>
          <p:cNvSpPr txBox="1"/>
          <p:nvPr/>
        </p:nvSpPr>
        <p:spPr>
          <a:xfrm>
            <a:off x="4601987" y="1023120"/>
            <a:ext cx="2742226" cy="461665"/>
          </a:xfrm>
          <a:prstGeom prst="rect">
            <a:avLst/>
          </a:prstGeom>
          <a:noFill/>
        </p:spPr>
        <p:txBody>
          <a:bodyPr wrap="none" rtlCol="0">
            <a:spAutoFit/>
          </a:bodyPr>
          <a:lstStyle/>
          <a:p>
            <a:pPr algn="ctr"/>
            <a:r>
              <a:rPr lang="en-US" sz="2400" b="1" dirty="0">
                <a:solidFill>
                  <a:schemeClr val="accent2">
                    <a:lumMod val="50000"/>
                  </a:schemeClr>
                </a:solidFill>
                <a:latin typeface="Calibri" panose="020F0502020204030204" pitchFamily="34" charset="0"/>
                <a:cs typeface="Calibri" panose="020F0502020204030204" pitchFamily="34" charset="0"/>
              </a:rPr>
              <a:t>DevOps automation</a:t>
            </a:r>
          </a:p>
        </p:txBody>
      </p:sp>
      <p:sp>
        <p:nvSpPr>
          <p:cNvPr id="15" name="TextBox 14">
            <a:extLst>
              <a:ext uri="{FF2B5EF4-FFF2-40B4-BE49-F238E27FC236}">
                <a16:creationId xmlns:a16="http://schemas.microsoft.com/office/drawing/2014/main" id="{DC3FE0FF-D534-AA4B-976E-E85660DAF3F4}"/>
              </a:ext>
            </a:extLst>
          </p:cNvPr>
          <p:cNvSpPr txBox="1"/>
          <p:nvPr/>
        </p:nvSpPr>
        <p:spPr>
          <a:xfrm>
            <a:off x="4281857" y="2466819"/>
            <a:ext cx="3556551" cy="461665"/>
          </a:xfrm>
          <a:prstGeom prst="rect">
            <a:avLst/>
          </a:prstGeom>
          <a:noFill/>
        </p:spPr>
        <p:txBody>
          <a:bodyPr wrap="none" rtlCol="0">
            <a:spAutoFit/>
          </a:bodyPr>
          <a:lstStyle/>
          <a:p>
            <a:pPr algn="ctr"/>
            <a:r>
              <a:rPr lang="en-US" sz="2400" b="1" dirty="0">
                <a:solidFill>
                  <a:schemeClr val="accent1"/>
                </a:solidFill>
                <a:latin typeface="Calibri" panose="020F0502020204030204" pitchFamily="34" charset="0"/>
                <a:cs typeface="Calibri" panose="020F0502020204030204" pitchFamily="34" charset="0"/>
              </a:rPr>
              <a:t>Code management system</a:t>
            </a:r>
          </a:p>
        </p:txBody>
      </p:sp>
      <p:sp>
        <p:nvSpPr>
          <p:cNvPr id="16" name="TextBox 15">
            <a:extLst>
              <a:ext uri="{FF2B5EF4-FFF2-40B4-BE49-F238E27FC236}">
                <a16:creationId xmlns:a16="http://schemas.microsoft.com/office/drawing/2014/main" id="{AE80C629-C95D-3D49-8699-93337FA3EC0F}"/>
              </a:ext>
            </a:extLst>
          </p:cNvPr>
          <p:cNvSpPr txBox="1"/>
          <p:nvPr/>
        </p:nvSpPr>
        <p:spPr>
          <a:xfrm>
            <a:off x="4460346" y="5039680"/>
            <a:ext cx="3025508" cy="461665"/>
          </a:xfrm>
          <a:prstGeom prst="rect">
            <a:avLst/>
          </a:prstGeom>
          <a:noFill/>
        </p:spPr>
        <p:txBody>
          <a:bodyPr wrap="none" rtlCol="0">
            <a:spAutoFit/>
          </a:bodyPr>
          <a:lstStyle/>
          <a:p>
            <a:pPr algn="ctr"/>
            <a:r>
              <a:rPr lang="en-US" sz="2400" b="1" dirty="0">
                <a:solidFill>
                  <a:schemeClr val="accent6">
                    <a:lumMod val="75000"/>
                  </a:schemeClr>
                </a:solidFill>
                <a:latin typeface="Calibri" panose="020F0502020204030204" pitchFamily="34" charset="0"/>
                <a:cs typeface="Calibri" panose="020F0502020204030204" pitchFamily="34" charset="0"/>
              </a:rPr>
              <a:t>DevOps measurement</a:t>
            </a:r>
          </a:p>
        </p:txBody>
      </p:sp>
      <p:cxnSp>
        <p:nvCxnSpPr>
          <p:cNvPr id="18" name="Straight Arrow Connector 17">
            <a:extLst>
              <a:ext uri="{FF2B5EF4-FFF2-40B4-BE49-F238E27FC236}">
                <a16:creationId xmlns:a16="http://schemas.microsoft.com/office/drawing/2014/main" id="{12AA05F5-38D0-A747-97E1-DE640653896E}"/>
              </a:ext>
            </a:extLst>
          </p:cNvPr>
          <p:cNvCxnSpPr>
            <a:cxnSpLocks/>
          </p:cNvCxnSpPr>
          <p:nvPr/>
        </p:nvCxnSpPr>
        <p:spPr>
          <a:xfrm>
            <a:off x="7968208" y="4941168"/>
            <a:ext cx="0" cy="530750"/>
          </a:xfrm>
          <a:prstGeom prst="straightConnector1">
            <a:avLst/>
          </a:prstGeom>
          <a:ln w="101600">
            <a:solidFill>
              <a:schemeClr val="bg1">
                <a:lumMod val="50000"/>
              </a:schemeClr>
            </a:solidFill>
            <a:headEnd type="none"/>
            <a:tailEnd type="stealth" w="med" len="med"/>
          </a:ln>
        </p:spPr>
        <p:style>
          <a:lnRef idx="1">
            <a:schemeClr val="accent1"/>
          </a:lnRef>
          <a:fillRef idx="0">
            <a:schemeClr val="accent1"/>
          </a:fillRef>
          <a:effectRef idx="0">
            <a:schemeClr val="accent1"/>
          </a:effectRef>
          <a:fontRef idx="minor">
            <a:schemeClr val="tx1"/>
          </a:fontRef>
        </p:style>
      </p:cxnSp>
      <p:cxnSp>
        <p:nvCxnSpPr>
          <p:cNvPr id="19" name="Straight Arrow Connector 18">
            <a:extLst>
              <a:ext uri="{FF2B5EF4-FFF2-40B4-BE49-F238E27FC236}">
                <a16:creationId xmlns:a16="http://schemas.microsoft.com/office/drawing/2014/main" id="{1674606A-7A7D-684D-B819-4EE94140FFA0}"/>
              </a:ext>
            </a:extLst>
          </p:cNvPr>
          <p:cNvCxnSpPr>
            <a:cxnSpLocks/>
          </p:cNvCxnSpPr>
          <p:nvPr/>
        </p:nvCxnSpPr>
        <p:spPr>
          <a:xfrm flipV="1">
            <a:off x="4007768" y="2434930"/>
            <a:ext cx="0" cy="534110"/>
          </a:xfrm>
          <a:prstGeom prst="straightConnector1">
            <a:avLst/>
          </a:prstGeom>
          <a:ln w="101600">
            <a:solidFill>
              <a:schemeClr val="bg1">
                <a:lumMod val="50000"/>
              </a:schemeClr>
            </a:solidFill>
            <a:headEnd type="none"/>
            <a:tailEnd type="stealth" w="med" len="med"/>
          </a:ln>
        </p:spPr>
        <p:style>
          <a:lnRef idx="1">
            <a:schemeClr val="accent1"/>
          </a:lnRef>
          <a:fillRef idx="0">
            <a:schemeClr val="accent1"/>
          </a:fillRef>
          <a:effectRef idx="0">
            <a:schemeClr val="accent1"/>
          </a:effectRef>
          <a:fontRef idx="minor">
            <a:schemeClr val="tx1"/>
          </a:fontRef>
        </p:style>
      </p:cxnSp>
      <p:cxnSp>
        <p:nvCxnSpPr>
          <p:cNvPr id="21" name="Straight Arrow Connector 20">
            <a:extLst>
              <a:ext uri="{FF2B5EF4-FFF2-40B4-BE49-F238E27FC236}">
                <a16:creationId xmlns:a16="http://schemas.microsoft.com/office/drawing/2014/main" id="{31A39D82-8535-2F4B-B164-F7BAE64EC1A6}"/>
              </a:ext>
            </a:extLst>
          </p:cNvPr>
          <p:cNvCxnSpPr>
            <a:cxnSpLocks/>
          </p:cNvCxnSpPr>
          <p:nvPr/>
        </p:nvCxnSpPr>
        <p:spPr>
          <a:xfrm flipV="1">
            <a:off x="4007768" y="4911114"/>
            <a:ext cx="0" cy="534110"/>
          </a:xfrm>
          <a:prstGeom prst="straightConnector1">
            <a:avLst/>
          </a:prstGeom>
          <a:ln w="101600">
            <a:solidFill>
              <a:schemeClr val="bg1">
                <a:lumMod val="50000"/>
              </a:schemeClr>
            </a:solidFill>
            <a:headEnd type="none"/>
            <a:tailEnd type="stealth" w="med" len="med"/>
          </a:ln>
        </p:spPr>
        <p:style>
          <a:lnRef idx="1">
            <a:schemeClr val="accent1"/>
          </a:lnRef>
          <a:fillRef idx="0">
            <a:schemeClr val="accent1"/>
          </a:fillRef>
          <a:effectRef idx="0">
            <a:schemeClr val="accent1"/>
          </a:effectRef>
          <a:fontRef idx="minor">
            <a:schemeClr val="tx1"/>
          </a:fontRef>
        </p:style>
      </p:cxnSp>
      <p:sp>
        <p:nvSpPr>
          <p:cNvPr id="22" name="Rounded Rectangle 21">
            <a:extLst>
              <a:ext uri="{FF2B5EF4-FFF2-40B4-BE49-F238E27FC236}">
                <a16:creationId xmlns:a16="http://schemas.microsoft.com/office/drawing/2014/main" id="{857BD21B-783D-6F48-8AFA-FC2A1AEBEBE1}"/>
              </a:ext>
            </a:extLst>
          </p:cNvPr>
          <p:cNvSpPr>
            <a:spLocks noChangeArrowheads="1"/>
          </p:cNvSpPr>
          <p:nvPr/>
        </p:nvSpPr>
        <p:spPr bwMode="auto">
          <a:xfrm>
            <a:off x="2783633" y="1645794"/>
            <a:ext cx="1511597" cy="633765"/>
          </a:xfrm>
          <a:prstGeom prst="roundRect">
            <a:avLst>
              <a:gd name="adj" fmla="val 12554"/>
            </a:avLst>
          </a:prstGeom>
          <a:solidFill>
            <a:srgbClr val="FFC000">
              <a:alpha val="50196"/>
            </a:srgbClr>
          </a:solidFill>
          <a:ln w="28575">
            <a:solidFill>
              <a:schemeClr val="accent1">
                <a:lumMod val="75000"/>
              </a:schemeClr>
            </a:solidFill>
            <a:round/>
            <a:headEnd/>
            <a:tailEnd/>
          </a:ln>
          <a:effectLst/>
        </p:spPr>
        <p:txBody>
          <a:bodyPr wrap="none" lIns="0" tIns="0" rIns="0" bIns="0" anchor="ctr"/>
          <a:lstStyle/>
          <a:p>
            <a:pPr algn="ctr">
              <a:defRPr/>
            </a:pPr>
            <a:r>
              <a:rPr lang="en-US" b="1" dirty="0">
                <a:solidFill>
                  <a:srgbClr val="C00000"/>
                </a:solidFill>
                <a:latin typeface="Calibri" panose="020F0502020204030204" pitchFamily="34" charset="0"/>
                <a:cs typeface="Calibri" panose="020F0502020204030204" pitchFamily="34" charset="0"/>
              </a:rPr>
              <a:t>Continuous </a:t>
            </a:r>
            <a:br>
              <a:rPr lang="en-US" b="1" dirty="0">
                <a:solidFill>
                  <a:srgbClr val="C00000"/>
                </a:solidFill>
                <a:latin typeface="Calibri" panose="020F0502020204030204" pitchFamily="34" charset="0"/>
                <a:cs typeface="Calibri" panose="020F0502020204030204" pitchFamily="34" charset="0"/>
              </a:rPr>
            </a:br>
            <a:r>
              <a:rPr lang="en-US" b="1" dirty="0">
                <a:solidFill>
                  <a:srgbClr val="C00000"/>
                </a:solidFill>
                <a:latin typeface="Calibri" panose="020F0502020204030204" pitchFamily="34" charset="0"/>
                <a:cs typeface="Calibri" panose="020F0502020204030204" pitchFamily="34" charset="0"/>
              </a:rPr>
              <a:t>integration</a:t>
            </a:r>
          </a:p>
        </p:txBody>
      </p:sp>
      <p:sp>
        <p:nvSpPr>
          <p:cNvPr id="23" name="Rounded Rectangle 22">
            <a:extLst>
              <a:ext uri="{FF2B5EF4-FFF2-40B4-BE49-F238E27FC236}">
                <a16:creationId xmlns:a16="http://schemas.microsoft.com/office/drawing/2014/main" id="{5FD95943-F214-2C4B-8303-26941341BA4C}"/>
              </a:ext>
            </a:extLst>
          </p:cNvPr>
          <p:cNvSpPr>
            <a:spLocks noChangeArrowheads="1"/>
          </p:cNvSpPr>
          <p:nvPr/>
        </p:nvSpPr>
        <p:spPr bwMode="auto">
          <a:xfrm>
            <a:off x="4474900" y="1645794"/>
            <a:ext cx="1511597" cy="633765"/>
          </a:xfrm>
          <a:prstGeom prst="roundRect">
            <a:avLst>
              <a:gd name="adj" fmla="val 12554"/>
            </a:avLst>
          </a:prstGeom>
          <a:solidFill>
            <a:srgbClr val="FFC000">
              <a:alpha val="50196"/>
            </a:srgbClr>
          </a:solidFill>
          <a:ln w="28575">
            <a:solidFill>
              <a:schemeClr val="accent1">
                <a:lumMod val="75000"/>
              </a:schemeClr>
            </a:solidFill>
            <a:round/>
            <a:headEnd/>
            <a:tailEnd/>
          </a:ln>
          <a:effectLst/>
        </p:spPr>
        <p:txBody>
          <a:bodyPr wrap="none" lIns="0" tIns="0" rIns="0" bIns="0" anchor="ctr"/>
          <a:lstStyle/>
          <a:p>
            <a:pPr algn="ctr">
              <a:defRPr/>
            </a:pPr>
            <a:r>
              <a:rPr lang="en-US" b="1" dirty="0">
                <a:solidFill>
                  <a:srgbClr val="C00000"/>
                </a:solidFill>
                <a:latin typeface="Calibri" panose="020F0502020204030204" pitchFamily="34" charset="0"/>
                <a:cs typeface="Calibri" panose="020F0502020204030204" pitchFamily="34" charset="0"/>
              </a:rPr>
              <a:t>Continuous </a:t>
            </a:r>
            <a:br>
              <a:rPr lang="en-US" b="1" dirty="0">
                <a:solidFill>
                  <a:srgbClr val="C00000"/>
                </a:solidFill>
                <a:latin typeface="Calibri" panose="020F0502020204030204" pitchFamily="34" charset="0"/>
                <a:cs typeface="Calibri" panose="020F0502020204030204" pitchFamily="34" charset="0"/>
              </a:rPr>
            </a:br>
            <a:r>
              <a:rPr lang="en-US" b="1" dirty="0">
                <a:solidFill>
                  <a:srgbClr val="C00000"/>
                </a:solidFill>
                <a:latin typeface="Calibri" panose="020F0502020204030204" pitchFamily="34" charset="0"/>
                <a:cs typeface="Calibri" panose="020F0502020204030204" pitchFamily="34" charset="0"/>
              </a:rPr>
              <a:t>deployment</a:t>
            </a:r>
          </a:p>
        </p:txBody>
      </p:sp>
      <p:sp>
        <p:nvSpPr>
          <p:cNvPr id="24" name="Rounded Rectangle 23">
            <a:extLst>
              <a:ext uri="{FF2B5EF4-FFF2-40B4-BE49-F238E27FC236}">
                <a16:creationId xmlns:a16="http://schemas.microsoft.com/office/drawing/2014/main" id="{03092E3E-0E7E-BA4A-AF9F-B0E06BE4F40B}"/>
              </a:ext>
            </a:extLst>
          </p:cNvPr>
          <p:cNvSpPr>
            <a:spLocks noChangeArrowheads="1"/>
          </p:cNvSpPr>
          <p:nvPr/>
        </p:nvSpPr>
        <p:spPr bwMode="auto">
          <a:xfrm>
            <a:off x="6166167" y="1645794"/>
            <a:ext cx="1511597" cy="633765"/>
          </a:xfrm>
          <a:prstGeom prst="roundRect">
            <a:avLst>
              <a:gd name="adj" fmla="val 12554"/>
            </a:avLst>
          </a:prstGeom>
          <a:solidFill>
            <a:srgbClr val="FFC000">
              <a:alpha val="50196"/>
            </a:srgbClr>
          </a:solidFill>
          <a:ln w="28575">
            <a:solidFill>
              <a:schemeClr val="accent1">
                <a:lumMod val="75000"/>
              </a:schemeClr>
            </a:solidFill>
            <a:round/>
            <a:headEnd/>
            <a:tailEnd/>
          </a:ln>
          <a:effectLst/>
        </p:spPr>
        <p:txBody>
          <a:bodyPr wrap="none" lIns="0" tIns="0" rIns="0" bIns="0" anchor="ctr"/>
          <a:lstStyle/>
          <a:p>
            <a:pPr algn="ctr">
              <a:defRPr/>
            </a:pPr>
            <a:r>
              <a:rPr lang="en-US" b="1" dirty="0">
                <a:solidFill>
                  <a:srgbClr val="C00000"/>
                </a:solidFill>
                <a:latin typeface="Calibri" panose="020F0502020204030204" pitchFamily="34" charset="0"/>
                <a:cs typeface="Calibri" panose="020F0502020204030204" pitchFamily="34" charset="0"/>
              </a:rPr>
              <a:t>Continuous </a:t>
            </a:r>
            <a:br>
              <a:rPr lang="en-US" b="1" dirty="0">
                <a:solidFill>
                  <a:srgbClr val="C00000"/>
                </a:solidFill>
                <a:latin typeface="Calibri" panose="020F0502020204030204" pitchFamily="34" charset="0"/>
                <a:cs typeface="Calibri" panose="020F0502020204030204" pitchFamily="34" charset="0"/>
              </a:rPr>
            </a:br>
            <a:r>
              <a:rPr lang="en-US" b="1" dirty="0">
                <a:solidFill>
                  <a:srgbClr val="C00000"/>
                </a:solidFill>
                <a:latin typeface="Calibri" panose="020F0502020204030204" pitchFamily="34" charset="0"/>
                <a:cs typeface="Calibri" panose="020F0502020204030204" pitchFamily="34" charset="0"/>
              </a:rPr>
              <a:t>delivery</a:t>
            </a:r>
          </a:p>
        </p:txBody>
      </p:sp>
      <p:sp>
        <p:nvSpPr>
          <p:cNvPr id="25" name="Rounded Rectangle 24">
            <a:extLst>
              <a:ext uri="{FF2B5EF4-FFF2-40B4-BE49-F238E27FC236}">
                <a16:creationId xmlns:a16="http://schemas.microsoft.com/office/drawing/2014/main" id="{3528A953-99FC-DA4E-A836-14BCBBE29730}"/>
              </a:ext>
            </a:extLst>
          </p:cNvPr>
          <p:cNvSpPr>
            <a:spLocks noChangeArrowheads="1"/>
          </p:cNvSpPr>
          <p:nvPr/>
        </p:nvSpPr>
        <p:spPr bwMode="auto">
          <a:xfrm>
            <a:off x="7857434" y="1645794"/>
            <a:ext cx="1511597" cy="633765"/>
          </a:xfrm>
          <a:prstGeom prst="roundRect">
            <a:avLst>
              <a:gd name="adj" fmla="val 12554"/>
            </a:avLst>
          </a:prstGeom>
          <a:solidFill>
            <a:srgbClr val="FFC000">
              <a:alpha val="50196"/>
            </a:srgbClr>
          </a:solidFill>
          <a:ln w="28575">
            <a:solidFill>
              <a:schemeClr val="accent1">
                <a:lumMod val="75000"/>
              </a:schemeClr>
            </a:solidFill>
            <a:round/>
            <a:headEnd/>
            <a:tailEnd/>
          </a:ln>
          <a:effectLst/>
        </p:spPr>
        <p:txBody>
          <a:bodyPr wrap="none" lIns="0" tIns="0" rIns="0" bIns="0" anchor="ctr"/>
          <a:lstStyle/>
          <a:p>
            <a:pPr algn="ctr">
              <a:defRPr/>
            </a:pPr>
            <a:r>
              <a:rPr lang="en-US" b="1" dirty="0">
                <a:solidFill>
                  <a:srgbClr val="C00000"/>
                </a:solidFill>
                <a:latin typeface="Calibri" panose="020F0502020204030204" pitchFamily="34" charset="0"/>
                <a:cs typeface="Calibri" panose="020F0502020204030204" pitchFamily="34" charset="0"/>
              </a:rPr>
              <a:t>Infrastructure </a:t>
            </a:r>
            <a:br>
              <a:rPr lang="en-US" b="1" dirty="0">
                <a:solidFill>
                  <a:srgbClr val="C00000"/>
                </a:solidFill>
                <a:latin typeface="Calibri" panose="020F0502020204030204" pitchFamily="34" charset="0"/>
                <a:cs typeface="Calibri" panose="020F0502020204030204" pitchFamily="34" charset="0"/>
              </a:rPr>
            </a:br>
            <a:r>
              <a:rPr lang="en-US" b="1" dirty="0">
                <a:solidFill>
                  <a:srgbClr val="C00000"/>
                </a:solidFill>
                <a:latin typeface="Calibri" panose="020F0502020204030204" pitchFamily="34" charset="0"/>
                <a:cs typeface="Calibri" panose="020F0502020204030204" pitchFamily="34" charset="0"/>
              </a:rPr>
              <a:t>as code</a:t>
            </a:r>
          </a:p>
        </p:txBody>
      </p:sp>
      <p:sp>
        <p:nvSpPr>
          <p:cNvPr id="26" name="Rounded Rectangle 25">
            <a:extLst>
              <a:ext uri="{FF2B5EF4-FFF2-40B4-BE49-F238E27FC236}">
                <a16:creationId xmlns:a16="http://schemas.microsoft.com/office/drawing/2014/main" id="{1786B62D-E2BD-DB43-A1CF-D9AE96012FC7}"/>
              </a:ext>
            </a:extLst>
          </p:cNvPr>
          <p:cNvSpPr>
            <a:spLocks noChangeArrowheads="1"/>
          </p:cNvSpPr>
          <p:nvPr/>
        </p:nvSpPr>
        <p:spPr bwMode="auto">
          <a:xfrm>
            <a:off x="3062150" y="5677550"/>
            <a:ext cx="1665699" cy="679130"/>
          </a:xfrm>
          <a:prstGeom prst="roundRect">
            <a:avLst>
              <a:gd name="adj" fmla="val 12554"/>
            </a:avLst>
          </a:prstGeom>
          <a:solidFill>
            <a:srgbClr val="92D050">
              <a:alpha val="50196"/>
            </a:srgbClr>
          </a:solidFill>
          <a:ln w="28575">
            <a:solidFill>
              <a:schemeClr val="accent1">
                <a:lumMod val="75000"/>
              </a:schemeClr>
            </a:solidFill>
            <a:round/>
            <a:headEnd/>
            <a:tailEnd/>
          </a:ln>
          <a:effectLst/>
        </p:spPr>
        <p:txBody>
          <a:bodyPr wrap="none" lIns="0" tIns="0" rIns="0" bIns="0" anchor="ctr"/>
          <a:lstStyle/>
          <a:p>
            <a:pPr algn="ctr">
              <a:defRPr/>
            </a:pPr>
            <a:r>
              <a:rPr lang="en-US" sz="2000" b="1" dirty="0">
                <a:latin typeface="Calibri" panose="020F0502020204030204" pitchFamily="34" charset="0"/>
                <a:cs typeface="Calibri" panose="020F0502020204030204" pitchFamily="34" charset="0"/>
              </a:rPr>
              <a:t>Data </a:t>
            </a:r>
            <a:br>
              <a:rPr lang="en-US" sz="2000" b="1" dirty="0">
                <a:latin typeface="Calibri" panose="020F0502020204030204" pitchFamily="34" charset="0"/>
                <a:cs typeface="Calibri" panose="020F0502020204030204" pitchFamily="34" charset="0"/>
              </a:rPr>
            </a:br>
            <a:r>
              <a:rPr lang="en-US" sz="2000" b="1" dirty="0">
                <a:latin typeface="Calibri" panose="020F0502020204030204" pitchFamily="34" charset="0"/>
                <a:cs typeface="Calibri" panose="020F0502020204030204" pitchFamily="34" charset="0"/>
              </a:rPr>
              <a:t>collection</a:t>
            </a:r>
          </a:p>
        </p:txBody>
      </p:sp>
      <p:sp>
        <p:nvSpPr>
          <p:cNvPr id="27" name="Rounded Rectangle 26">
            <a:extLst>
              <a:ext uri="{FF2B5EF4-FFF2-40B4-BE49-F238E27FC236}">
                <a16:creationId xmlns:a16="http://schemas.microsoft.com/office/drawing/2014/main" id="{10AD0183-3A93-C44F-A3C5-6B198342CAE1}"/>
              </a:ext>
            </a:extLst>
          </p:cNvPr>
          <p:cNvSpPr>
            <a:spLocks noChangeArrowheads="1"/>
          </p:cNvSpPr>
          <p:nvPr/>
        </p:nvSpPr>
        <p:spPr bwMode="auto">
          <a:xfrm>
            <a:off x="5222390" y="5677550"/>
            <a:ext cx="1665699" cy="679130"/>
          </a:xfrm>
          <a:prstGeom prst="roundRect">
            <a:avLst>
              <a:gd name="adj" fmla="val 12554"/>
            </a:avLst>
          </a:prstGeom>
          <a:solidFill>
            <a:srgbClr val="92D050">
              <a:alpha val="50196"/>
            </a:srgbClr>
          </a:solidFill>
          <a:ln w="28575">
            <a:solidFill>
              <a:schemeClr val="accent1">
                <a:lumMod val="75000"/>
              </a:schemeClr>
            </a:solidFill>
            <a:round/>
            <a:headEnd/>
            <a:tailEnd/>
          </a:ln>
          <a:effectLst/>
        </p:spPr>
        <p:txBody>
          <a:bodyPr wrap="none" lIns="0" tIns="0" rIns="0" bIns="0" anchor="ctr"/>
          <a:lstStyle/>
          <a:p>
            <a:pPr algn="ctr">
              <a:defRPr/>
            </a:pPr>
            <a:r>
              <a:rPr lang="en-US" sz="2000" b="1" dirty="0">
                <a:latin typeface="Calibri" panose="020F0502020204030204" pitchFamily="34" charset="0"/>
                <a:cs typeface="Calibri" panose="020F0502020204030204" pitchFamily="34" charset="0"/>
              </a:rPr>
              <a:t>Data </a:t>
            </a:r>
            <a:br>
              <a:rPr lang="en-US" sz="2000" b="1" dirty="0">
                <a:latin typeface="Calibri" panose="020F0502020204030204" pitchFamily="34" charset="0"/>
                <a:cs typeface="Calibri" panose="020F0502020204030204" pitchFamily="34" charset="0"/>
              </a:rPr>
            </a:br>
            <a:r>
              <a:rPr lang="en-US" sz="2000" b="1" dirty="0">
                <a:latin typeface="Calibri" panose="020F0502020204030204" pitchFamily="34" charset="0"/>
                <a:cs typeface="Calibri" panose="020F0502020204030204" pitchFamily="34" charset="0"/>
              </a:rPr>
              <a:t>analysis</a:t>
            </a:r>
          </a:p>
        </p:txBody>
      </p:sp>
      <p:sp>
        <p:nvSpPr>
          <p:cNvPr id="28" name="Rounded Rectangle 27">
            <a:extLst>
              <a:ext uri="{FF2B5EF4-FFF2-40B4-BE49-F238E27FC236}">
                <a16:creationId xmlns:a16="http://schemas.microsoft.com/office/drawing/2014/main" id="{9B28B3D0-69A9-F640-8A21-EAE5E6DF2E09}"/>
              </a:ext>
            </a:extLst>
          </p:cNvPr>
          <p:cNvSpPr>
            <a:spLocks noChangeArrowheads="1"/>
          </p:cNvSpPr>
          <p:nvPr/>
        </p:nvSpPr>
        <p:spPr bwMode="auto">
          <a:xfrm>
            <a:off x="7382630" y="5677550"/>
            <a:ext cx="1665699" cy="679130"/>
          </a:xfrm>
          <a:prstGeom prst="roundRect">
            <a:avLst>
              <a:gd name="adj" fmla="val 12554"/>
            </a:avLst>
          </a:prstGeom>
          <a:solidFill>
            <a:srgbClr val="92D050">
              <a:alpha val="50196"/>
            </a:srgbClr>
          </a:solidFill>
          <a:ln w="28575">
            <a:solidFill>
              <a:schemeClr val="accent1">
                <a:lumMod val="75000"/>
              </a:schemeClr>
            </a:solidFill>
            <a:round/>
            <a:headEnd/>
            <a:tailEnd/>
          </a:ln>
          <a:effectLst/>
        </p:spPr>
        <p:txBody>
          <a:bodyPr wrap="none" lIns="0" tIns="0" rIns="0" bIns="0" anchor="ctr"/>
          <a:lstStyle/>
          <a:p>
            <a:pPr algn="ctr">
              <a:defRPr/>
            </a:pPr>
            <a:r>
              <a:rPr lang="en-US" sz="2000" b="1" dirty="0">
                <a:latin typeface="Calibri" panose="020F0502020204030204" pitchFamily="34" charset="0"/>
                <a:cs typeface="Calibri" panose="020F0502020204030204" pitchFamily="34" charset="0"/>
              </a:rPr>
              <a:t>Report </a:t>
            </a:r>
            <a:br>
              <a:rPr lang="en-US" sz="2000" b="1" dirty="0">
                <a:latin typeface="Calibri" panose="020F0502020204030204" pitchFamily="34" charset="0"/>
                <a:cs typeface="Calibri" panose="020F0502020204030204" pitchFamily="34" charset="0"/>
              </a:rPr>
            </a:br>
            <a:r>
              <a:rPr lang="en-US" sz="2000" b="1" dirty="0">
                <a:latin typeface="Calibri" panose="020F0502020204030204" pitchFamily="34" charset="0"/>
                <a:cs typeface="Calibri" panose="020F0502020204030204" pitchFamily="34" charset="0"/>
              </a:rPr>
              <a:t>generation</a:t>
            </a:r>
          </a:p>
        </p:txBody>
      </p:sp>
      <p:sp>
        <p:nvSpPr>
          <p:cNvPr id="29" name="TextBox 28">
            <a:extLst>
              <a:ext uri="{FF2B5EF4-FFF2-40B4-BE49-F238E27FC236}">
                <a16:creationId xmlns:a16="http://schemas.microsoft.com/office/drawing/2014/main" id="{AAB94754-C05B-B547-9C76-26E1A67FC336}"/>
              </a:ext>
            </a:extLst>
          </p:cNvPr>
          <p:cNvSpPr txBox="1"/>
          <p:nvPr/>
        </p:nvSpPr>
        <p:spPr>
          <a:xfrm>
            <a:off x="2613312" y="3369381"/>
            <a:ext cx="1449819" cy="1015663"/>
          </a:xfrm>
          <a:prstGeom prst="rect">
            <a:avLst/>
          </a:prstGeom>
          <a:noFill/>
        </p:spPr>
        <p:txBody>
          <a:bodyPr wrap="none" rtlCol="0">
            <a:spAutoFit/>
          </a:bodyPr>
          <a:lstStyle/>
          <a:p>
            <a:pPr algn="ctr"/>
            <a:r>
              <a:rPr lang="en-US" sz="2000" b="1" dirty="0">
                <a:solidFill>
                  <a:schemeClr val="tx2"/>
                </a:solidFill>
                <a:latin typeface="Calibri" panose="020F0502020204030204" pitchFamily="34" charset="0"/>
                <a:cs typeface="Calibri" panose="020F0502020204030204" pitchFamily="34" charset="0"/>
              </a:rPr>
              <a:t>Recover </a:t>
            </a:r>
            <a:br>
              <a:rPr lang="en-US" sz="2000" b="1" dirty="0">
                <a:solidFill>
                  <a:schemeClr val="tx2"/>
                </a:solidFill>
                <a:latin typeface="Calibri" panose="020F0502020204030204" pitchFamily="34" charset="0"/>
                <a:cs typeface="Calibri" panose="020F0502020204030204" pitchFamily="34" charset="0"/>
              </a:rPr>
            </a:br>
            <a:r>
              <a:rPr lang="en-US" sz="2000" b="1" dirty="0">
                <a:solidFill>
                  <a:schemeClr val="tx2"/>
                </a:solidFill>
                <a:latin typeface="Calibri" panose="020F0502020204030204" pitchFamily="34" charset="0"/>
                <a:cs typeface="Calibri" panose="020F0502020204030204" pitchFamily="34" charset="0"/>
              </a:rPr>
              <a:t>version </a:t>
            </a:r>
            <a:br>
              <a:rPr lang="en-US" sz="2000" b="1" dirty="0">
                <a:solidFill>
                  <a:schemeClr val="tx2"/>
                </a:solidFill>
                <a:latin typeface="Calibri" panose="020F0502020204030204" pitchFamily="34" charset="0"/>
                <a:cs typeface="Calibri" panose="020F0502020204030204" pitchFamily="34" charset="0"/>
              </a:rPr>
            </a:br>
            <a:r>
              <a:rPr lang="en-US" sz="2000" b="1" dirty="0">
                <a:solidFill>
                  <a:schemeClr val="tx2"/>
                </a:solidFill>
                <a:latin typeface="Calibri" panose="020F0502020204030204" pitchFamily="34" charset="0"/>
                <a:cs typeface="Calibri" panose="020F0502020204030204" pitchFamily="34" charset="0"/>
              </a:rPr>
              <a:t>information</a:t>
            </a:r>
          </a:p>
        </p:txBody>
      </p:sp>
      <p:sp>
        <p:nvSpPr>
          <p:cNvPr id="30" name="TextBox 29">
            <a:extLst>
              <a:ext uri="{FF2B5EF4-FFF2-40B4-BE49-F238E27FC236}">
                <a16:creationId xmlns:a16="http://schemas.microsoft.com/office/drawing/2014/main" id="{B8ED03D9-6BA3-4543-AC9A-EEFBA6E71607}"/>
              </a:ext>
            </a:extLst>
          </p:cNvPr>
          <p:cNvSpPr txBox="1"/>
          <p:nvPr/>
        </p:nvSpPr>
        <p:spPr>
          <a:xfrm>
            <a:off x="7968208" y="3354704"/>
            <a:ext cx="1196546" cy="1015663"/>
          </a:xfrm>
          <a:prstGeom prst="rect">
            <a:avLst/>
          </a:prstGeom>
          <a:noFill/>
        </p:spPr>
        <p:txBody>
          <a:bodyPr wrap="none" rtlCol="0">
            <a:spAutoFit/>
          </a:bodyPr>
          <a:lstStyle/>
          <a:p>
            <a:pPr algn="ctr"/>
            <a:r>
              <a:rPr lang="en-US" sz="2000" b="1" dirty="0">
                <a:solidFill>
                  <a:schemeClr val="tx2"/>
                </a:solidFill>
                <a:latin typeface="Calibri" panose="020F0502020204030204" pitchFamily="34" charset="0"/>
                <a:cs typeface="Calibri" panose="020F0502020204030204" pitchFamily="34" charset="0"/>
              </a:rPr>
              <a:t>Save and </a:t>
            </a:r>
            <a:br>
              <a:rPr lang="en-US" sz="2000" b="1" dirty="0">
                <a:solidFill>
                  <a:schemeClr val="tx2"/>
                </a:solidFill>
                <a:latin typeface="Calibri" panose="020F0502020204030204" pitchFamily="34" charset="0"/>
                <a:cs typeface="Calibri" panose="020F0502020204030204" pitchFamily="34" charset="0"/>
              </a:rPr>
            </a:br>
            <a:r>
              <a:rPr lang="en-US" sz="2000" b="1" dirty="0">
                <a:solidFill>
                  <a:schemeClr val="tx2"/>
                </a:solidFill>
                <a:latin typeface="Calibri" panose="020F0502020204030204" pitchFamily="34" charset="0"/>
                <a:cs typeface="Calibri" panose="020F0502020204030204" pitchFamily="34" charset="0"/>
              </a:rPr>
              <a:t>retrieve</a:t>
            </a:r>
            <a:br>
              <a:rPr lang="en-US" sz="2000" b="1" dirty="0">
                <a:solidFill>
                  <a:schemeClr val="tx2"/>
                </a:solidFill>
                <a:latin typeface="Calibri" panose="020F0502020204030204" pitchFamily="34" charset="0"/>
                <a:cs typeface="Calibri" panose="020F0502020204030204" pitchFamily="34" charset="0"/>
              </a:rPr>
            </a:br>
            <a:r>
              <a:rPr lang="en-US" sz="2000" b="1" dirty="0">
                <a:solidFill>
                  <a:schemeClr val="tx2"/>
                </a:solidFill>
                <a:latin typeface="Calibri" panose="020F0502020204030204" pitchFamily="34" charset="0"/>
                <a:cs typeface="Calibri" panose="020F0502020204030204" pitchFamily="34" charset="0"/>
              </a:rPr>
              <a:t>versions</a:t>
            </a:r>
          </a:p>
        </p:txBody>
      </p:sp>
      <p:sp>
        <p:nvSpPr>
          <p:cNvPr id="31" name="TextBox 30">
            <a:extLst>
              <a:ext uri="{FF2B5EF4-FFF2-40B4-BE49-F238E27FC236}">
                <a16:creationId xmlns:a16="http://schemas.microsoft.com/office/drawing/2014/main" id="{67E6ED03-FBC0-BC4F-A645-D405F609FE34}"/>
              </a:ext>
            </a:extLst>
          </p:cNvPr>
          <p:cNvSpPr txBox="1"/>
          <p:nvPr/>
        </p:nvSpPr>
        <p:spPr>
          <a:xfrm>
            <a:off x="4232806" y="3008253"/>
            <a:ext cx="3506631" cy="400110"/>
          </a:xfrm>
          <a:prstGeom prst="rect">
            <a:avLst/>
          </a:prstGeom>
          <a:noFill/>
        </p:spPr>
        <p:txBody>
          <a:bodyPr wrap="square" rtlCol="0">
            <a:spAutoFit/>
          </a:bodyPr>
          <a:lstStyle/>
          <a:p>
            <a:pPr algn="ctr"/>
            <a:r>
              <a:rPr lang="en-US" sz="2000" b="1" dirty="0">
                <a:solidFill>
                  <a:schemeClr val="tx2"/>
                </a:solidFill>
                <a:latin typeface="Calibri" panose="020F0502020204030204" pitchFamily="34" charset="0"/>
                <a:cs typeface="Calibri" panose="020F0502020204030204" pitchFamily="34" charset="0"/>
              </a:rPr>
              <a:t>Branching and merging</a:t>
            </a:r>
          </a:p>
        </p:txBody>
      </p:sp>
      <p:sp>
        <p:nvSpPr>
          <p:cNvPr id="32" name="TextBox 31">
            <a:extLst>
              <a:ext uri="{FF2B5EF4-FFF2-40B4-BE49-F238E27FC236}">
                <a16:creationId xmlns:a16="http://schemas.microsoft.com/office/drawing/2014/main" id="{72ED3E7B-44C3-C349-B9B7-D5B56902B2FB}"/>
              </a:ext>
            </a:extLst>
          </p:cNvPr>
          <p:cNvSpPr txBox="1"/>
          <p:nvPr/>
        </p:nvSpPr>
        <p:spPr>
          <a:xfrm>
            <a:off x="3338220" y="4437016"/>
            <a:ext cx="5050416" cy="400110"/>
          </a:xfrm>
          <a:prstGeom prst="rect">
            <a:avLst/>
          </a:prstGeom>
          <a:noFill/>
        </p:spPr>
        <p:txBody>
          <a:bodyPr wrap="square" rtlCol="0">
            <a:spAutoFit/>
          </a:bodyPr>
          <a:lstStyle/>
          <a:p>
            <a:pPr algn="ctr"/>
            <a:r>
              <a:rPr lang="en-US" sz="2000" b="1" dirty="0">
                <a:solidFill>
                  <a:schemeClr val="tx2"/>
                </a:solidFill>
                <a:latin typeface="Calibri" panose="020F0502020204030204" pitchFamily="34" charset="0"/>
                <a:cs typeface="Calibri" panose="020F0502020204030204" pitchFamily="34" charset="0"/>
              </a:rPr>
              <a:t>Transfer code to/from developer’s </a:t>
            </a:r>
            <a:r>
              <a:rPr lang="en-US" sz="2000" b="1" dirty="0" err="1">
                <a:solidFill>
                  <a:schemeClr val="tx2"/>
                </a:solidFill>
                <a:latin typeface="Calibri" panose="020F0502020204030204" pitchFamily="34" charset="0"/>
                <a:cs typeface="Calibri" panose="020F0502020204030204" pitchFamily="34" charset="0"/>
              </a:rPr>
              <a:t>filestore</a:t>
            </a:r>
            <a:endParaRPr lang="en-US" sz="2000" b="1" dirty="0">
              <a:solidFill>
                <a:schemeClr val="tx2"/>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421417004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658368" y="274638"/>
            <a:ext cx="10936224" cy="6245225"/>
          </a:xfrm>
        </p:spPr>
        <p:txBody>
          <a:bodyPr>
            <a:normAutofit/>
          </a:bodyPr>
          <a:lstStyle/>
          <a:p>
            <a:r>
              <a:rPr lang="en-US" altLang="zh-TW" sz="7200" dirty="0">
                <a:solidFill>
                  <a:srgbClr val="C00000"/>
                </a:solidFill>
              </a:rPr>
              <a:t>Microservices Architecture: </a:t>
            </a:r>
            <a:br>
              <a:rPr lang="en-US" altLang="zh-TW" sz="7200" dirty="0">
                <a:solidFill>
                  <a:srgbClr val="C00000"/>
                </a:solidFill>
              </a:rPr>
            </a:br>
            <a:r>
              <a:rPr lang="en-US" altLang="zh-TW" sz="7200" dirty="0">
                <a:solidFill>
                  <a:srgbClr val="C00000"/>
                </a:solidFill>
              </a:rPr>
              <a:t>RESTful services, </a:t>
            </a:r>
            <a:br>
              <a:rPr lang="en-US" altLang="zh-TW" sz="7200" dirty="0">
                <a:solidFill>
                  <a:srgbClr val="C00000"/>
                </a:solidFill>
              </a:rPr>
            </a:br>
            <a:r>
              <a:rPr lang="en-US" altLang="zh-TW" sz="7200" dirty="0">
                <a:solidFill>
                  <a:srgbClr val="C00000"/>
                </a:solidFill>
              </a:rPr>
              <a:t>Service deployment</a:t>
            </a:r>
            <a:endParaRPr lang="zh-TW" altLang="en-US" sz="7200" dirty="0">
              <a:solidFill>
                <a:srgbClr val="FF0000"/>
              </a:solidFill>
            </a:endParaRPr>
          </a:p>
        </p:txBody>
      </p:sp>
      <p:sp>
        <p:nvSpPr>
          <p:cNvPr id="4" name="投影片編號版面配置區 3"/>
          <p:cNvSpPr>
            <a:spLocks noGrp="1"/>
          </p:cNvSpPr>
          <p:nvPr>
            <p:ph type="sldNum" sz="quarter" idx="12"/>
          </p:nvPr>
        </p:nvSpPr>
        <p:spPr/>
        <p:txBody>
          <a:bodyPr/>
          <a:lstStyle/>
          <a:p>
            <a:pPr>
              <a:defRPr/>
            </a:pPr>
            <a:fld id="{E78C9E75-97FD-45D9-8ED3-955348887BB1}" type="slidenum">
              <a:rPr lang="zh-TW" altLang="en-US" smtClean="0"/>
              <a:pPr>
                <a:defRPr/>
              </a:pPr>
              <a:t>35</a:t>
            </a:fld>
            <a:endParaRPr lang="zh-TW" altLang="en-US"/>
          </a:p>
        </p:txBody>
      </p:sp>
    </p:spTree>
    <p:extLst>
      <p:ext uri="{BB962C8B-B14F-4D97-AF65-F5344CB8AC3E}">
        <p14:creationId xmlns:p14="http://schemas.microsoft.com/office/powerpoint/2010/main" val="135744835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A5A5D8-1366-7F4E-8684-40F571C5E32A}"/>
              </a:ext>
            </a:extLst>
          </p:cNvPr>
          <p:cNvSpPr>
            <a:spLocks noGrp="1"/>
          </p:cNvSpPr>
          <p:nvPr>
            <p:ph type="title"/>
          </p:nvPr>
        </p:nvSpPr>
        <p:spPr>
          <a:xfrm>
            <a:off x="1078991" y="274638"/>
            <a:ext cx="10080805" cy="749300"/>
          </a:xfrm>
        </p:spPr>
        <p:txBody>
          <a:bodyPr>
            <a:normAutofit fontScale="90000"/>
          </a:bodyPr>
          <a:lstStyle/>
          <a:p>
            <a:r>
              <a:rPr lang="en-US" sz="5400" dirty="0">
                <a:solidFill>
                  <a:schemeClr val="accent1"/>
                </a:solidFill>
              </a:rPr>
              <a:t>Outline</a:t>
            </a:r>
          </a:p>
        </p:txBody>
      </p:sp>
      <p:sp>
        <p:nvSpPr>
          <p:cNvPr id="3" name="Content Placeholder 2">
            <a:extLst>
              <a:ext uri="{FF2B5EF4-FFF2-40B4-BE49-F238E27FC236}">
                <a16:creationId xmlns:a16="http://schemas.microsoft.com/office/drawing/2014/main" id="{9EC8173C-66A3-264E-94CB-06DA62308AE2}"/>
              </a:ext>
            </a:extLst>
          </p:cNvPr>
          <p:cNvSpPr>
            <a:spLocks noGrp="1"/>
          </p:cNvSpPr>
          <p:nvPr>
            <p:ph idx="1"/>
          </p:nvPr>
        </p:nvSpPr>
        <p:spPr>
          <a:xfrm>
            <a:off x="1078991" y="1207096"/>
            <a:ext cx="10080805" cy="5030217"/>
          </a:xfrm>
        </p:spPr>
        <p:txBody>
          <a:bodyPr/>
          <a:lstStyle/>
          <a:p>
            <a:r>
              <a:rPr lang="en-US" sz="4400" dirty="0"/>
              <a:t>Microservices Architecture</a:t>
            </a:r>
          </a:p>
          <a:p>
            <a:r>
              <a:rPr lang="en-US" sz="4400" dirty="0"/>
              <a:t>RESTful services</a:t>
            </a:r>
          </a:p>
          <a:p>
            <a:r>
              <a:rPr lang="en-US" sz="4400" dirty="0"/>
              <a:t>Service deployment</a:t>
            </a:r>
          </a:p>
          <a:p>
            <a:endParaRPr lang="en-US" sz="2800" dirty="0"/>
          </a:p>
          <a:p>
            <a:endParaRPr lang="en-US" sz="2800" dirty="0"/>
          </a:p>
          <a:p>
            <a:endParaRPr lang="en-US" sz="2800" dirty="0"/>
          </a:p>
          <a:p>
            <a:endParaRPr lang="en-US" sz="2800" dirty="0"/>
          </a:p>
          <a:p>
            <a:endParaRPr lang="en-US" sz="2800" dirty="0"/>
          </a:p>
          <a:p>
            <a:endParaRPr lang="en-US" sz="2800" dirty="0"/>
          </a:p>
          <a:p>
            <a:endParaRPr lang="en-US" sz="2800" dirty="0"/>
          </a:p>
        </p:txBody>
      </p:sp>
      <p:sp>
        <p:nvSpPr>
          <p:cNvPr id="4" name="Slide Number Placeholder 3">
            <a:extLst>
              <a:ext uri="{FF2B5EF4-FFF2-40B4-BE49-F238E27FC236}">
                <a16:creationId xmlns:a16="http://schemas.microsoft.com/office/drawing/2014/main" id="{1987625A-1DE5-8B41-BA0C-CF9F244437CE}"/>
              </a:ext>
            </a:extLst>
          </p:cNvPr>
          <p:cNvSpPr>
            <a:spLocks noGrp="1"/>
          </p:cNvSpPr>
          <p:nvPr>
            <p:ph type="sldNum" sz="quarter" idx="12"/>
          </p:nvPr>
        </p:nvSpPr>
        <p:spPr/>
        <p:txBody>
          <a:bodyPr/>
          <a:lstStyle/>
          <a:p>
            <a:pPr>
              <a:defRPr/>
            </a:pPr>
            <a:fld id="{E78C9E75-97FD-45D9-8ED3-955348887BB1}" type="slidenum">
              <a:rPr lang="zh-TW" altLang="en-US" smtClean="0"/>
              <a:pPr>
                <a:defRPr/>
              </a:pPr>
              <a:t>36</a:t>
            </a:fld>
            <a:endParaRPr lang="zh-TW" altLang="en-US"/>
          </a:p>
        </p:txBody>
      </p:sp>
    </p:spTree>
    <p:extLst>
      <p:ext uri="{BB962C8B-B14F-4D97-AF65-F5344CB8AC3E}">
        <p14:creationId xmlns:p14="http://schemas.microsoft.com/office/powerpoint/2010/main" val="73888922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5FC0CE1A-0F43-D642-83BB-37DC2E74A642}"/>
              </a:ext>
            </a:extLst>
          </p:cNvPr>
          <p:cNvSpPr>
            <a:spLocks noGrp="1"/>
          </p:cNvSpPr>
          <p:nvPr>
            <p:ph type="sldNum" sz="quarter" idx="12"/>
          </p:nvPr>
        </p:nvSpPr>
        <p:spPr/>
        <p:txBody>
          <a:bodyPr/>
          <a:lstStyle/>
          <a:p>
            <a:pPr>
              <a:defRPr/>
            </a:pPr>
            <a:fld id="{E78C9E75-97FD-45D9-8ED3-955348887BB1}" type="slidenum">
              <a:rPr lang="zh-TW" altLang="en-US" smtClean="0"/>
              <a:pPr>
                <a:defRPr/>
              </a:pPr>
              <a:t>37</a:t>
            </a:fld>
            <a:endParaRPr lang="zh-TW" altLang="en-US"/>
          </a:p>
        </p:txBody>
      </p:sp>
      <p:sp>
        <p:nvSpPr>
          <p:cNvPr id="5" name="Footer Placeholder 4">
            <a:extLst>
              <a:ext uri="{FF2B5EF4-FFF2-40B4-BE49-F238E27FC236}">
                <a16:creationId xmlns:a16="http://schemas.microsoft.com/office/drawing/2014/main" id="{47D1029D-DF43-8440-A5D5-8C0AA89257A6}"/>
              </a:ext>
            </a:extLst>
          </p:cNvPr>
          <p:cNvSpPr>
            <a:spLocks noGrp="1"/>
          </p:cNvSpPr>
          <p:nvPr>
            <p:ph type="ftr" sz="quarter" idx="11"/>
          </p:nvPr>
        </p:nvSpPr>
        <p:spPr bwMode="auto">
          <a:xfrm>
            <a:off x="2135832" y="6597650"/>
            <a:ext cx="7848600" cy="260350"/>
          </a:xfrm>
          <a:ln>
            <a:miter lim="800000"/>
            <a:headEnd/>
            <a:tailEnd/>
          </a:ln>
        </p:spPr>
        <p:txBody>
          <a:bodyPr/>
          <a:lstStyle/>
          <a:p>
            <a:pPr>
              <a:defRPr/>
            </a:pPr>
            <a:r>
              <a:rPr lang="en-US" altLang="zh-TW" sz="1000" dirty="0"/>
              <a:t>Source: Ian Sommerville (2019), Engineering Software Products:  An Introduction to Modern Software Engineering, Pearson.</a:t>
            </a:r>
            <a:endParaRPr lang="es-ES" altLang="zh-TW" sz="1000" dirty="0"/>
          </a:p>
        </p:txBody>
      </p:sp>
      <p:sp>
        <p:nvSpPr>
          <p:cNvPr id="6" name="Title 1">
            <a:extLst>
              <a:ext uri="{FF2B5EF4-FFF2-40B4-BE49-F238E27FC236}">
                <a16:creationId xmlns:a16="http://schemas.microsoft.com/office/drawing/2014/main" id="{0CFA4C37-6E89-4349-BAC6-EBAD3F680900}"/>
              </a:ext>
            </a:extLst>
          </p:cNvPr>
          <p:cNvSpPr>
            <a:spLocks noGrp="1"/>
          </p:cNvSpPr>
          <p:nvPr>
            <p:ph type="title"/>
          </p:nvPr>
        </p:nvSpPr>
        <p:spPr>
          <a:xfrm>
            <a:off x="1991544" y="116633"/>
            <a:ext cx="8229600" cy="6376243"/>
          </a:xfrm>
        </p:spPr>
        <p:txBody>
          <a:bodyPr/>
          <a:lstStyle/>
          <a:p>
            <a:r>
              <a:rPr lang="en-US" sz="10000" dirty="0">
                <a:solidFill>
                  <a:srgbClr val="C00000"/>
                </a:solidFill>
              </a:rPr>
              <a:t>Microservices </a:t>
            </a:r>
            <a:br>
              <a:rPr lang="en-US" sz="10000" dirty="0">
                <a:solidFill>
                  <a:srgbClr val="C00000"/>
                </a:solidFill>
              </a:rPr>
            </a:br>
            <a:r>
              <a:rPr lang="en-US" sz="10000" dirty="0">
                <a:solidFill>
                  <a:srgbClr val="C00000"/>
                </a:solidFill>
              </a:rPr>
              <a:t>Architecture</a:t>
            </a:r>
          </a:p>
        </p:txBody>
      </p:sp>
    </p:spTree>
    <p:extLst>
      <p:ext uri="{BB962C8B-B14F-4D97-AF65-F5344CB8AC3E}">
        <p14:creationId xmlns:p14="http://schemas.microsoft.com/office/powerpoint/2010/main" val="365602570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78480D8-C0FA-A940-9033-50DBEED74D6E}"/>
              </a:ext>
            </a:extLst>
          </p:cNvPr>
          <p:cNvSpPr>
            <a:spLocks noGrp="1"/>
          </p:cNvSpPr>
          <p:nvPr>
            <p:ph idx="1"/>
          </p:nvPr>
        </p:nvSpPr>
        <p:spPr>
          <a:xfrm>
            <a:off x="950975" y="1144414"/>
            <a:ext cx="10208821" cy="5375449"/>
          </a:xfrm>
        </p:spPr>
        <p:txBody>
          <a:bodyPr>
            <a:normAutofit/>
          </a:bodyPr>
          <a:lstStyle/>
          <a:p>
            <a:r>
              <a:rPr lang="en-US" dirty="0"/>
              <a:t>A </a:t>
            </a:r>
            <a:r>
              <a:rPr lang="en-US" b="1" dirty="0">
                <a:solidFill>
                  <a:srgbClr val="C00000"/>
                </a:solidFill>
              </a:rPr>
              <a:t>software service </a:t>
            </a:r>
            <a:r>
              <a:rPr lang="en-US" dirty="0"/>
              <a:t>is a </a:t>
            </a:r>
            <a:r>
              <a:rPr lang="en-US" dirty="0">
                <a:solidFill>
                  <a:schemeClr val="accent6">
                    <a:lumMod val="50000"/>
                  </a:schemeClr>
                </a:solidFill>
              </a:rPr>
              <a:t>software component </a:t>
            </a:r>
            <a:r>
              <a:rPr lang="en-US" dirty="0"/>
              <a:t>that can be accessed from remote computers over the Internet. Given an input, a service produces a corresponding output, without side effects.  </a:t>
            </a:r>
          </a:p>
          <a:p>
            <a:pPr lvl="1"/>
            <a:r>
              <a:rPr lang="en-US" dirty="0"/>
              <a:t>The service is accessed through its published </a:t>
            </a:r>
            <a:r>
              <a:rPr lang="en-US" dirty="0">
                <a:solidFill>
                  <a:srgbClr val="C00000"/>
                </a:solidFill>
              </a:rPr>
              <a:t>interface </a:t>
            </a:r>
            <a:r>
              <a:rPr lang="en-US" dirty="0"/>
              <a:t>and </a:t>
            </a:r>
            <a:r>
              <a:rPr lang="en-US" dirty="0">
                <a:solidFill>
                  <a:schemeClr val="accent6">
                    <a:lumMod val="50000"/>
                  </a:schemeClr>
                </a:solidFill>
              </a:rPr>
              <a:t>all details of the service implementation are hidden</a:t>
            </a:r>
            <a:r>
              <a:rPr lang="en-US" dirty="0"/>
              <a:t>. </a:t>
            </a:r>
          </a:p>
          <a:p>
            <a:pPr lvl="1"/>
            <a:r>
              <a:rPr lang="en-US" dirty="0"/>
              <a:t>Services do not maintain any </a:t>
            </a:r>
            <a:r>
              <a:rPr lang="en-US" dirty="0">
                <a:solidFill>
                  <a:srgbClr val="C00000"/>
                </a:solidFill>
              </a:rPr>
              <a:t>internal state</a:t>
            </a:r>
            <a:r>
              <a:rPr lang="en-US" dirty="0"/>
              <a:t>. </a:t>
            </a:r>
            <a:br>
              <a:rPr lang="en-US" dirty="0"/>
            </a:br>
            <a:r>
              <a:rPr lang="en-US" dirty="0">
                <a:solidFill>
                  <a:schemeClr val="accent6">
                    <a:lumMod val="50000"/>
                  </a:schemeClr>
                </a:solidFill>
              </a:rPr>
              <a:t>State information </a:t>
            </a:r>
            <a:r>
              <a:rPr lang="en-US" dirty="0"/>
              <a:t>is either stored in a </a:t>
            </a:r>
            <a:r>
              <a:rPr lang="en-US" dirty="0">
                <a:solidFill>
                  <a:schemeClr val="accent6">
                    <a:lumMod val="50000"/>
                  </a:schemeClr>
                </a:solidFill>
              </a:rPr>
              <a:t>database</a:t>
            </a:r>
            <a:r>
              <a:rPr lang="en-US" dirty="0"/>
              <a:t> or is maintained by the </a:t>
            </a:r>
            <a:r>
              <a:rPr lang="en-US" dirty="0">
                <a:solidFill>
                  <a:schemeClr val="accent6">
                    <a:lumMod val="50000"/>
                  </a:schemeClr>
                </a:solidFill>
              </a:rPr>
              <a:t>service requestor</a:t>
            </a:r>
            <a:r>
              <a:rPr lang="en-US" dirty="0"/>
              <a:t>. </a:t>
            </a:r>
          </a:p>
          <a:p>
            <a:endParaRPr lang="en-US" dirty="0"/>
          </a:p>
          <a:p>
            <a:endParaRPr lang="en-US" dirty="0"/>
          </a:p>
        </p:txBody>
      </p:sp>
      <p:sp>
        <p:nvSpPr>
          <p:cNvPr id="4" name="Slide Number Placeholder 3">
            <a:extLst>
              <a:ext uri="{FF2B5EF4-FFF2-40B4-BE49-F238E27FC236}">
                <a16:creationId xmlns:a16="http://schemas.microsoft.com/office/drawing/2014/main" id="{5FC0CE1A-0F43-D642-83BB-37DC2E74A642}"/>
              </a:ext>
            </a:extLst>
          </p:cNvPr>
          <p:cNvSpPr>
            <a:spLocks noGrp="1"/>
          </p:cNvSpPr>
          <p:nvPr>
            <p:ph type="sldNum" sz="quarter" idx="12"/>
          </p:nvPr>
        </p:nvSpPr>
        <p:spPr/>
        <p:txBody>
          <a:bodyPr/>
          <a:lstStyle/>
          <a:p>
            <a:pPr>
              <a:defRPr/>
            </a:pPr>
            <a:fld id="{E78C9E75-97FD-45D9-8ED3-955348887BB1}" type="slidenum">
              <a:rPr lang="zh-TW" altLang="en-US" smtClean="0"/>
              <a:pPr>
                <a:defRPr/>
              </a:pPr>
              <a:t>38</a:t>
            </a:fld>
            <a:endParaRPr lang="zh-TW" altLang="en-US"/>
          </a:p>
        </p:txBody>
      </p:sp>
      <p:sp>
        <p:nvSpPr>
          <p:cNvPr id="5" name="Footer Placeholder 4">
            <a:extLst>
              <a:ext uri="{FF2B5EF4-FFF2-40B4-BE49-F238E27FC236}">
                <a16:creationId xmlns:a16="http://schemas.microsoft.com/office/drawing/2014/main" id="{47D1029D-DF43-8440-A5D5-8C0AA89257A6}"/>
              </a:ext>
            </a:extLst>
          </p:cNvPr>
          <p:cNvSpPr>
            <a:spLocks noGrp="1"/>
          </p:cNvSpPr>
          <p:nvPr>
            <p:ph type="ftr" sz="quarter" idx="11"/>
          </p:nvPr>
        </p:nvSpPr>
        <p:spPr bwMode="auto">
          <a:xfrm>
            <a:off x="2135832" y="6597650"/>
            <a:ext cx="7848600" cy="260350"/>
          </a:xfrm>
          <a:ln>
            <a:miter lim="800000"/>
            <a:headEnd/>
            <a:tailEnd/>
          </a:ln>
        </p:spPr>
        <p:txBody>
          <a:bodyPr/>
          <a:lstStyle/>
          <a:p>
            <a:pPr>
              <a:defRPr/>
            </a:pPr>
            <a:r>
              <a:rPr lang="en-US" altLang="zh-TW" sz="1000" dirty="0"/>
              <a:t>Source: Ian Sommerville (2019), Engineering Software Products:  An Introduction to Modern Software Engineering, Pearson.</a:t>
            </a:r>
            <a:endParaRPr lang="es-ES" altLang="zh-TW" sz="1000" dirty="0"/>
          </a:p>
        </p:txBody>
      </p:sp>
      <p:sp>
        <p:nvSpPr>
          <p:cNvPr id="6" name="Title 1">
            <a:extLst>
              <a:ext uri="{FF2B5EF4-FFF2-40B4-BE49-F238E27FC236}">
                <a16:creationId xmlns:a16="http://schemas.microsoft.com/office/drawing/2014/main" id="{0CFA4C37-6E89-4349-BAC6-EBAD3F680900}"/>
              </a:ext>
            </a:extLst>
          </p:cNvPr>
          <p:cNvSpPr>
            <a:spLocks noGrp="1"/>
          </p:cNvSpPr>
          <p:nvPr>
            <p:ph type="title"/>
          </p:nvPr>
        </p:nvSpPr>
        <p:spPr>
          <a:xfrm>
            <a:off x="950975" y="116633"/>
            <a:ext cx="10208821" cy="949995"/>
          </a:xfrm>
        </p:spPr>
        <p:txBody>
          <a:bodyPr/>
          <a:lstStyle/>
          <a:p>
            <a:r>
              <a:rPr lang="en-US" dirty="0">
                <a:solidFill>
                  <a:schemeClr val="accent1"/>
                </a:solidFill>
              </a:rPr>
              <a:t>Software services</a:t>
            </a:r>
          </a:p>
        </p:txBody>
      </p:sp>
    </p:spTree>
    <p:extLst>
      <p:ext uri="{BB962C8B-B14F-4D97-AF65-F5344CB8AC3E}">
        <p14:creationId xmlns:p14="http://schemas.microsoft.com/office/powerpoint/2010/main" val="113201119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78480D8-C0FA-A940-9033-50DBEED74D6E}"/>
              </a:ext>
            </a:extLst>
          </p:cNvPr>
          <p:cNvSpPr>
            <a:spLocks noGrp="1"/>
          </p:cNvSpPr>
          <p:nvPr>
            <p:ph idx="1"/>
          </p:nvPr>
        </p:nvSpPr>
        <p:spPr>
          <a:xfrm>
            <a:off x="854439" y="1144414"/>
            <a:ext cx="10305357" cy="5375449"/>
          </a:xfrm>
        </p:spPr>
        <p:txBody>
          <a:bodyPr>
            <a:normAutofit/>
          </a:bodyPr>
          <a:lstStyle/>
          <a:p>
            <a:r>
              <a:rPr lang="en-US" sz="3600" dirty="0"/>
              <a:t>When a service request is made, the </a:t>
            </a:r>
            <a:r>
              <a:rPr lang="en-US" sz="3600" dirty="0">
                <a:solidFill>
                  <a:srgbClr val="C00000"/>
                </a:solidFill>
              </a:rPr>
              <a:t>state information</a:t>
            </a:r>
            <a:r>
              <a:rPr lang="en-US" sz="3600" dirty="0"/>
              <a:t> may be included as part of the request and the </a:t>
            </a:r>
            <a:r>
              <a:rPr lang="en-US" sz="3600" dirty="0">
                <a:solidFill>
                  <a:srgbClr val="C00000"/>
                </a:solidFill>
              </a:rPr>
              <a:t>updated state information </a:t>
            </a:r>
            <a:r>
              <a:rPr lang="en-US" sz="3600" dirty="0"/>
              <a:t>is returned as part of the service result. </a:t>
            </a:r>
          </a:p>
          <a:p>
            <a:r>
              <a:rPr lang="en-US" sz="3600" dirty="0"/>
              <a:t>As there is </a:t>
            </a:r>
            <a:r>
              <a:rPr lang="en-US" sz="3600" dirty="0">
                <a:solidFill>
                  <a:srgbClr val="C00000"/>
                </a:solidFill>
              </a:rPr>
              <a:t>no local state</a:t>
            </a:r>
            <a:r>
              <a:rPr lang="en-US" sz="3600" dirty="0"/>
              <a:t>, services can be </a:t>
            </a:r>
            <a:r>
              <a:rPr lang="en-US" sz="3600" dirty="0">
                <a:solidFill>
                  <a:srgbClr val="C00000"/>
                </a:solidFill>
              </a:rPr>
              <a:t>dynamically reallocated </a:t>
            </a:r>
            <a:r>
              <a:rPr lang="en-US" sz="3600" dirty="0"/>
              <a:t>from one virtual server to another and replicated across several servers.</a:t>
            </a:r>
          </a:p>
          <a:p>
            <a:endParaRPr lang="en-US" sz="3600" dirty="0"/>
          </a:p>
          <a:p>
            <a:endParaRPr lang="en-US" sz="3600" dirty="0"/>
          </a:p>
          <a:p>
            <a:endParaRPr lang="en-US" sz="3600" dirty="0"/>
          </a:p>
        </p:txBody>
      </p:sp>
      <p:sp>
        <p:nvSpPr>
          <p:cNvPr id="4" name="Slide Number Placeholder 3">
            <a:extLst>
              <a:ext uri="{FF2B5EF4-FFF2-40B4-BE49-F238E27FC236}">
                <a16:creationId xmlns:a16="http://schemas.microsoft.com/office/drawing/2014/main" id="{5FC0CE1A-0F43-D642-83BB-37DC2E74A642}"/>
              </a:ext>
            </a:extLst>
          </p:cNvPr>
          <p:cNvSpPr>
            <a:spLocks noGrp="1"/>
          </p:cNvSpPr>
          <p:nvPr>
            <p:ph type="sldNum" sz="quarter" idx="12"/>
          </p:nvPr>
        </p:nvSpPr>
        <p:spPr/>
        <p:txBody>
          <a:bodyPr/>
          <a:lstStyle/>
          <a:p>
            <a:pPr>
              <a:defRPr/>
            </a:pPr>
            <a:fld id="{E78C9E75-97FD-45D9-8ED3-955348887BB1}" type="slidenum">
              <a:rPr lang="zh-TW" altLang="en-US" smtClean="0"/>
              <a:pPr>
                <a:defRPr/>
              </a:pPr>
              <a:t>39</a:t>
            </a:fld>
            <a:endParaRPr lang="zh-TW" altLang="en-US"/>
          </a:p>
        </p:txBody>
      </p:sp>
      <p:sp>
        <p:nvSpPr>
          <p:cNvPr id="5" name="Footer Placeholder 4">
            <a:extLst>
              <a:ext uri="{FF2B5EF4-FFF2-40B4-BE49-F238E27FC236}">
                <a16:creationId xmlns:a16="http://schemas.microsoft.com/office/drawing/2014/main" id="{47D1029D-DF43-8440-A5D5-8C0AA89257A6}"/>
              </a:ext>
            </a:extLst>
          </p:cNvPr>
          <p:cNvSpPr>
            <a:spLocks noGrp="1"/>
          </p:cNvSpPr>
          <p:nvPr>
            <p:ph type="ftr" sz="quarter" idx="11"/>
          </p:nvPr>
        </p:nvSpPr>
        <p:spPr bwMode="auto">
          <a:xfrm>
            <a:off x="2135832" y="6597650"/>
            <a:ext cx="7848600" cy="260350"/>
          </a:xfrm>
          <a:ln>
            <a:miter lim="800000"/>
            <a:headEnd/>
            <a:tailEnd/>
          </a:ln>
        </p:spPr>
        <p:txBody>
          <a:bodyPr/>
          <a:lstStyle/>
          <a:p>
            <a:pPr>
              <a:defRPr/>
            </a:pPr>
            <a:r>
              <a:rPr lang="en-US" altLang="zh-TW" sz="1000" dirty="0"/>
              <a:t>Source: Ian Sommerville (2019), Engineering Software Products:  An Introduction to Modern Software Engineering, Pearson.</a:t>
            </a:r>
            <a:endParaRPr lang="es-ES" altLang="zh-TW" sz="1000" dirty="0"/>
          </a:p>
        </p:txBody>
      </p:sp>
      <p:sp>
        <p:nvSpPr>
          <p:cNvPr id="6" name="Title 1">
            <a:extLst>
              <a:ext uri="{FF2B5EF4-FFF2-40B4-BE49-F238E27FC236}">
                <a16:creationId xmlns:a16="http://schemas.microsoft.com/office/drawing/2014/main" id="{0CFA4C37-6E89-4349-BAC6-EBAD3F680900}"/>
              </a:ext>
            </a:extLst>
          </p:cNvPr>
          <p:cNvSpPr>
            <a:spLocks noGrp="1"/>
          </p:cNvSpPr>
          <p:nvPr>
            <p:ph type="title"/>
          </p:nvPr>
        </p:nvSpPr>
        <p:spPr>
          <a:xfrm>
            <a:off x="1042415" y="116633"/>
            <a:ext cx="10117381" cy="949995"/>
          </a:xfrm>
        </p:spPr>
        <p:txBody>
          <a:bodyPr/>
          <a:lstStyle/>
          <a:p>
            <a:r>
              <a:rPr lang="en-US" dirty="0">
                <a:solidFill>
                  <a:schemeClr val="accent1"/>
                </a:solidFill>
              </a:rPr>
              <a:t>Software services</a:t>
            </a:r>
          </a:p>
        </p:txBody>
      </p:sp>
    </p:spTree>
    <p:extLst>
      <p:ext uri="{BB962C8B-B14F-4D97-AF65-F5344CB8AC3E}">
        <p14:creationId xmlns:p14="http://schemas.microsoft.com/office/powerpoint/2010/main" val="6147166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DDA260-D82C-834A-A2BC-FCBAD5A4CC28}"/>
              </a:ext>
            </a:extLst>
          </p:cNvPr>
          <p:cNvSpPr>
            <a:spLocks noGrp="1"/>
          </p:cNvSpPr>
          <p:nvPr>
            <p:ph type="title"/>
          </p:nvPr>
        </p:nvSpPr>
        <p:spPr>
          <a:xfrm>
            <a:off x="534389" y="107394"/>
            <a:ext cx="11222181" cy="903987"/>
          </a:xfrm>
        </p:spPr>
        <p:txBody>
          <a:bodyPr>
            <a:normAutofit/>
          </a:bodyPr>
          <a:lstStyle/>
          <a:p>
            <a:r>
              <a:rPr lang="en-US" dirty="0"/>
              <a:t>Syllabus</a:t>
            </a:r>
          </a:p>
        </p:txBody>
      </p:sp>
      <p:sp>
        <p:nvSpPr>
          <p:cNvPr id="3" name="Content Placeholder 2">
            <a:extLst>
              <a:ext uri="{FF2B5EF4-FFF2-40B4-BE49-F238E27FC236}">
                <a16:creationId xmlns:a16="http://schemas.microsoft.com/office/drawing/2014/main" id="{365F60FD-04E7-6242-8CFB-A2F0A9F585AB}"/>
              </a:ext>
            </a:extLst>
          </p:cNvPr>
          <p:cNvSpPr>
            <a:spLocks noGrp="1"/>
          </p:cNvSpPr>
          <p:nvPr>
            <p:ph idx="1"/>
          </p:nvPr>
        </p:nvSpPr>
        <p:spPr>
          <a:xfrm>
            <a:off x="534389" y="1039092"/>
            <a:ext cx="11222181" cy="5683804"/>
          </a:xfrm>
        </p:spPr>
        <p:txBody>
          <a:bodyPr>
            <a:noAutofit/>
          </a:bodyPr>
          <a:lstStyle/>
          <a:p>
            <a:pPr marL="0" indent="0">
              <a:spcAft>
                <a:spcPts val="1200"/>
              </a:spcAft>
              <a:buNone/>
            </a:pPr>
            <a:r>
              <a:rPr lang="en-US" altLang="zh-TW" sz="2800" dirty="0"/>
              <a:t>Week    Date    Subject/Topics</a:t>
            </a:r>
          </a:p>
          <a:p>
            <a:pPr marL="0" indent="0">
              <a:spcAft>
                <a:spcPts val="600"/>
              </a:spcAft>
              <a:buNone/>
            </a:pPr>
            <a:r>
              <a:rPr lang="en-US" sz="2800" dirty="0"/>
              <a:t>13  2024/05/15  Security and Privacy; Reliable Programming; </a:t>
            </a:r>
            <a:br>
              <a:rPr lang="en-US" sz="2800" dirty="0"/>
            </a:br>
            <a:r>
              <a:rPr lang="en-US" sz="2800" dirty="0"/>
              <a:t>                              Testing: Functional testing, Test automation, </a:t>
            </a:r>
            <a:br>
              <a:rPr lang="en-US" sz="2800" dirty="0"/>
            </a:br>
            <a:r>
              <a:rPr lang="en-US" sz="2800" dirty="0"/>
              <a:t>                              Test-driven development, and Code reviews; </a:t>
            </a:r>
            <a:br>
              <a:rPr lang="en-US" sz="2800" dirty="0"/>
            </a:br>
            <a:r>
              <a:rPr lang="en-US" sz="2800" dirty="0"/>
              <a:t>                              DevOps and Code Management: </a:t>
            </a:r>
            <a:br>
              <a:rPr lang="en-US" sz="2800" dirty="0"/>
            </a:br>
            <a:r>
              <a:rPr lang="en-US" sz="2800" dirty="0"/>
              <a:t>                              Code management and DevOps automation</a:t>
            </a:r>
          </a:p>
          <a:p>
            <a:pPr marL="0" indent="0">
              <a:spcAft>
                <a:spcPts val="600"/>
              </a:spcAft>
              <a:buNone/>
            </a:pPr>
            <a:r>
              <a:rPr lang="en-US" sz="2800" dirty="0">
                <a:solidFill>
                  <a:schemeClr val="accent6">
                    <a:lumMod val="75000"/>
                  </a:schemeClr>
                </a:solidFill>
              </a:rPr>
              <a:t>14  2024/05/22  Industry Practices of Software Engineering</a:t>
            </a:r>
          </a:p>
          <a:p>
            <a:pPr marL="0" indent="0">
              <a:spcAft>
                <a:spcPts val="600"/>
              </a:spcAft>
              <a:buNone/>
            </a:pPr>
            <a:r>
              <a:rPr lang="en-US" sz="2800" dirty="0">
                <a:solidFill>
                  <a:schemeClr val="accent2">
                    <a:lumMod val="75000"/>
                  </a:schemeClr>
                </a:solidFill>
              </a:rPr>
              <a:t>15  2024/05/29  Final Project Report I</a:t>
            </a:r>
          </a:p>
          <a:p>
            <a:pPr marL="0" indent="0">
              <a:spcAft>
                <a:spcPts val="600"/>
              </a:spcAft>
              <a:buNone/>
            </a:pPr>
            <a:r>
              <a:rPr lang="en-US" sz="2800" dirty="0">
                <a:solidFill>
                  <a:schemeClr val="accent2">
                    <a:lumMod val="75000"/>
                  </a:schemeClr>
                </a:solidFill>
              </a:rPr>
              <a:t>16  2024/06/05  Final Project Report II</a:t>
            </a:r>
          </a:p>
        </p:txBody>
      </p:sp>
      <p:sp>
        <p:nvSpPr>
          <p:cNvPr id="4" name="Slide Number Placeholder 3">
            <a:extLst>
              <a:ext uri="{FF2B5EF4-FFF2-40B4-BE49-F238E27FC236}">
                <a16:creationId xmlns:a16="http://schemas.microsoft.com/office/drawing/2014/main" id="{7C70E0B2-0864-5F44-9C79-2EC8070A3978}"/>
              </a:ext>
            </a:extLst>
          </p:cNvPr>
          <p:cNvSpPr>
            <a:spLocks noGrp="1"/>
          </p:cNvSpPr>
          <p:nvPr>
            <p:ph type="sldNum" sz="quarter" idx="12"/>
          </p:nvPr>
        </p:nvSpPr>
        <p:spPr/>
        <p:txBody>
          <a:bodyPr/>
          <a:lstStyle/>
          <a:p>
            <a:fld id="{5D6FF71F-CF6A-4C46-8F9B-61D49EEA70E3}" type="slidenum">
              <a:rPr lang="en-US" smtClean="0"/>
              <a:t>4</a:t>
            </a:fld>
            <a:endParaRPr lang="en-US"/>
          </a:p>
        </p:txBody>
      </p:sp>
      <p:pic>
        <p:nvPicPr>
          <p:cNvPr id="7" name="Picture 6">
            <a:extLst>
              <a:ext uri="{FF2B5EF4-FFF2-40B4-BE49-F238E27FC236}">
                <a16:creationId xmlns:a16="http://schemas.microsoft.com/office/drawing/2014/main" id="{95C0774D-A256-BA43-877D-8F5FD06E48B5}"/>
              </a:ext>
            </a:extLst>
          </p:cNvPr>
          <p:cNvPicPr>
            <a:picLocks noChangeAspect="1"/>
          </p:cNvPicPr>
          <p:nvPr/>
        </p:nvPicPr>
        <p:blipFill>
          <a:blip r:embed="rId2" cstate="print">
            <a:extLst>
              <a:ext uri="{28A0092B-C50C-407E-A947-70E740481C1C}">
                <a14:useLocalDpi xmlns:a14="http://schemas.microsoft.com/office/drawing/2010/main"/>
              </a:ext>
            </a:extLst>
          </a:blip>
          <a:stretch>
            <a:fillRect/>
          </a:stretch>
        </p:blipFill>
        <p:spPr>
          <a:xfrm>
            <a:off x="11129194" y="137553"/>
            <a:ext cx="962066" cy="620688"/>
          </a:xfrm>
          <a:prstGeom prst="rect">
            <a:avLst/>
          </a:prstGeom>
        </p:spPr>
      </p:pic>
      <p:pic>
        <p:nvPicPr>
          <p:cNvPr id="8" name="Picture 7">
            <a:extLst>
              <a:ext uri="{FF2B5EF4-FFF2-40B4-BE49-F238E27FC236}">
                <a16:creationId xmlns:a16="http://schemas.microsoft.com/office/drawing/2014/main" id="{F4EE8C73-3AA1-EA46-A8F6-0F326BF9EB1A}"/>
              </a:ext>
            </a:extLst>
          </p:cNvPr>
          <p:cNvPicPr>
            <a:picLocks noChangeAspect="1"/>
          </p:cNvPicPr>
          <p:nvPr/>
        </p:nvPicPr>
        <p:blipFill>
          <a:blip r:embed="rId3" cstate="print">
            <a:extLst>
              <a:ext uri="{28A0092B-C50C-407E-A947-70E740481C1C}">
                <a14:useLocalDpi xmlns:a14="http://schemas.microsoft.com/office/drawing/2010/main"/>
              </a:ext>
            </a:extLst>
          </a:blip>
          <a:stretch>
            <a:fillRect/>
          </a:stretch>
        </p:blipFill>
        <p:spPr>
          <a:xfrm>
            <a:off x="11128086" y="811230"/>
            <a:ext cx="964282" cy="235043"/>
          </a:xfrm>
          <a:prstGeom prst="rect">
            <a:avLst/>
          </a:prstGeom>
        </p:spPr>
      </p:pic>
    </p:spTree>
    <p:extLst>
      <p:ext uri="{BB962C8B-B14F-4D97-AF65-F5344CB8AC3E}">
        <p14:creationId xmlns:p14="http://schemas.microsoft.com/office/powerpoint/2010/main" val="96559182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78480D8-C0FA-A940-9033-50DBEED74D6E}"/>
              </a:ext>
            </a:extLst>
          </p:cNvPr>
          <p:cNvSpPr>
            <a:spLocks noGrp="1"/>
          </p:cNvSpPr>
          <p:nvPr>
            <p:ph idx="1"/>
          </p:nvPr>
        </p:nvSpPr>
        <p:spPr>
          <a:xfrm>
            <a:off x="696201" y="1144414"/>
            <a:ext cx="10727861" cy="5375449"/>
          </a:xfrm>
        </p:spPr>
        <p:txBody>
          <a:bodyPr>
            <a:noAutofit/>
          </a:bodyPr>
          <a:lstStyle/>
          <a:p>
            <a:r>
              <a:rPr lang="en-US" sz="2800" dirty="0"/>
              <a:t>After various experiments in the 1990s with </a:t>
            </a:r>
            <a:r>
              <a:rPr lang="en-US" sz="2800" dirty="0">
                <a:solidFill>
                  <a:srgbClr val="C00000"/>
                </a:solidFill>
              </a:rPr>
              <a:t>service-oriented computing</a:t>
            </a:r>
            <a:r>
              <a:rPr lang="en-US" sz="2800" dirty="0"/>
              <a:t>, the idea of </a:t>
            </a:r>
            <a:r>
              <a:rPr lang="en-US" sz="2800" dirty="0">
                <a:solidFill>
                  <a:srgbClr val="C00000"/>
                </a:solidFill>
              </a:rPr>
              <a:t>‘big’ Web Services</a:t>
            </a:r>
            <a:r>
              <a:rPr lang="en-US" sz="2800" dirty="0"/>
              <a:t> emerged in the early 2000s. </a:t>
            </a:r>
          </a:p>
          <a:p>
            <a:pPr lvl="1"/>
            <a:r>
              <a:rPr lang="en-US" dirty="0"/>
              <a:t>These were based on </a:t>
            </a:r>
            <a:r>
              <a:rPr lang="en-US" dirty="0">
                <a:solidFill>
                  <a:srgbClr val="C00000"/>
                </a:solidFill>
              </a:rPr>
              <a:t>XML-based </a:t>
            </a:r>
            <a:r>
              <a:rPr lang="en-US" dirty="0"/>
              <a:t>protocols and standards such as </a:t>
            </a:r>
            <a:r>
              <a:rPr lang="en-US" dirty="0">
                <a:solidFill>
                  <a:srgbClr val="C00000"/>
                </a:solidFill>
              </a:rPr>
              <a:t>Simple Object Access Protocol  (SOAP)</a:t>
            </a:r>
            <a:r>
              <a:rPr lang="en-US" dirty="0"/>
              <a:t> for service interaction and </a:t>
            </a:r>
            <a:r>
              <a:rPr lang="en-US" dirty="0">
                <a:solidFill>
                  <a:srgbClr val="C00000"/>
                </a:solidFill>
              </a:rPr>
              <a:t>Web Service Definition Language (WSDL)</a:t>
            </a:r>
            <a:r>
              <a:rPr lang="en-US" dirty="0"/>
              <a:t> for interface description.</a:t>
            </a:r>
          </a:p>
          <a:p>
            <a:pPr lvl="1"/>
            <a:r>
              <a:rPr lang="en-US" dirty="0"/>
              <a:t>Most software services don’t need the generality that’s inherent in the design of web service protocols. </a:t>
            </a:r>
          </a:p>
          <a:p>
            <a:r>
              <a:rPr lang="en-US" sz="2800" dirty="0"/>
              <a:t>Consequently, modern service-oriented systems, use simpler, </a:t>
            </a:r>
            <a:r>
              <a:rPr lang="en-US" sz="2800" dirty="0">
                <a:solidFill>
                  <a:srgbClr val="C00000"/>
                </a:solidFill>
              </a:rPr>
              <a:t>‘lighter weight’ service-interaction </a:t>
            </a:r>
            <a:r>
              <a:rPr lang="en-US" sz="2800" dirty="0"/>
              <a:t>protocols that have lower overheads and, consequently, faster execution.</a:t>
            </a:r>
          </a:p>
          <a:p>
            <a:endParaRPr lang="en-US" sz="2800" dirty="0"/>
          </a:p>
          <a:p>
            <a:endParaRPr lang="en-US" sz="2800" dirty="0"/>
          </a:p>
        </p:txBody>
      </p:sp>
      <p:sp>
        <p:nvSpPr>
          <p:cNvPr id="4" name="Slide Number Placeholder 3">
            <a:extLst>
              <a:ext uri="{FF2B5EF4-FFF2-40B4-BE49-F238E27FC236}">
                <a16:creationId xmlns:a16="http://schemas.microsoft.com/office/drawing/2014/main" id="{5FC0CE1A-0F43-D642-83BB-37DC2E74A642}"/>
              </a:ext>
            </a:extLst>
          </p:cNvPr>
          <p:cNvSpPr>
            <a:spLocks noGrp="1"/>
          </p:cNvSpPr>
          <p:nvPr>
            <p:ph type="sldNum" sz="quarter" idx="12"/>
          </p:nvPr>
        </p:nvSpPr>
        <p:spPr/>
        <p:txBody>
          <a:bodyPr/>
          <a:lstStyle/>
          <a:p>
            <a:pPr>
              <a:defRPr/>
            </a:pPr>
            <a:fld id="{E78C9E75-97FD-45D9-8ED3-955348887BB1}" type="slidenum">
              <a:rPr lang="zh-TW" altLang="en-US" smtClean="0"/>
              <a:pPr>
                <a:defRPr/>
              </a:pPr>
              <a:t>40</a:t>
            </a:fld>
            <a:endParaRPr lang="zh-TW" altLang="en-US"/>
          </a:p>
        </p:txBody>
      </p:sp>
      <p:sp>
        <p:nvSpPr>
          <p:cNvPr id="5" name="Footer Placeholder 4">
            <a:extLst>
              <a:ext uri="{FF2B5EF4-FFF2-40B4-BE49-F238E27FC236}">
                <a16:creationId xmlns:a16="http://schemas.microsoft.com/office/drawing/2014/main" id="{47D1029D-DF43-8440-A5D5-8C0AA89257A6}"/>
              </a:ext>
            </a:extLst>
          </p:cNvPr>
          <p:cNvSpPr>
            <a:spLocks noGrp="1"/>
          </p:cNvSpPr>
          <p:nvPr>
            <p:ph type="ftr" sz="quarter" idx="11"/>
          </p:nvPr>
        </p:nvSpPr>
        <p:spPr bwMode="auto">
          <a:xfrm>
            <a:off x="2135832" y="6597650"/>
            <a:ext cx="7848600" cy="260350"/>
          </a:xfrm>
          <a:ln>
            <a:miter lim="800000"/>
            <a:headEnd/>
            <a:tailEnd/>
          </a:ln>
        </p:spPr>
        <p:txBody>
          <a:bodyPr/>
          <a:lstStyle/>
          <a:p>
            <a:pPr>
              <a:defRPr/>
            </a:pPr>
            <a:r>
              <a:rPr lang="en-US" altLang="zh-TW" sz="1000" dirty="0"/>
              <a:t>Source: Ian Sommerville (2019), Engineering Software Products:  An Introduction to Modern Software Engineering, Pearson.</a:t>
            </a:r>
            <a:endParaRPr lang="es-ES" altLang="zh-TW" sz="1000" dirty="0"/>
          </a:p>
        </p:txBody>
      </p:sp>
      <p:sp>
        <p:nvSpPr>
          <p:cNvPr id="6" name="Title 1">
            <a:extLst>
              <a:ext uri="{FF2B5EF4-FFF2-40B4-BE49-F238E27FC236}">
                <a16:creationId xmlns:a16="http://schemas.microsoft.com/office/drawing/2014/main" id="{0CFA4C37-6E89-4349-BAC6-EBAD3F680900}"/>
              </a:ext>
            </a:extLst>
          </p:cNvPr>
          <p:cNvSpPr>
            <a:spLocks noGrp="1"/>
          </p:cNvSpPr>
          <p:nvPr>
            <p:ph type="title"/>
          </p:nvPr>
        </p:nvSpPr>
        <p:spPr>
          <a:xfrm>
            <a:off x="914400" y="116633"/>
            <a:ext cx="10245397" cy="949995"/>
          </a:xfrm>
        </p:spPr>
        <p:txBody>
          <a:bodyPr/>
          <a:lstStyle/>
          <a:p>
            <a:r>
              <a:rPr lang="en-US" dirty="0">
                <a:solidFill>
                  <a:schemeClr val="accent1"/>
                </a:solidFill>
              </a:rPr>
              <a:t>Modern web services</a:t>
            </a:r>
          </a:p>
        </p:txBody>
      </p:sp>
    </p:spTree>
    <p:extLst>
      <p:ext uri="{BB962C8B-B14F-4D97-AF65-F5344CB8AC3E}">
        <p14:creationId xmlns:p14="http://schemas.microsoft.com/office/powerpoint/2010/main" val="208113902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78480D8-C0FA-A940-9033-50DBEED74D6E}"/>
              </a:ext>
            </a:extLst>
          </p:cNvPr>
          <p:cNvSpPr>
            <a:spLocks noGrp="1"/>
          </p:cNvSpPr>
          <p:nvPr>
            <p:ph idx="1"/>
          </p:nvPr>
        </p:nvSpPr>
        <p:spPr>
          <a:xfrm>
            <a:off x="914399" y="1144414"/>
            <a:ext cx="10245397" cy="5375449"/>
          </a:xfrm>
        </p:spPr>
        <p:txBody>
          <a:bodyPr/>
          <a:lstStyle/>
          <a:p>
            <a:r>
              <a:rPr lang="en-US" dirty="0">
                <a:solidFill>
                  <a:srgbClr val="C00000"/>
                </a:solidFill>
              </a:rPr>
              <a:t>Microservices</a:t>
            </a:r>
            <a:r>
              <a:rPr lang="en-US" dirty="0"/>
              <a:t> are </a:t>
            </a:r>
            <a:r>
              <a:rPr lang="en-US" dirty="0">
                <a:solidFill>
                  <a:srgbClr val="C00000"/>
                </a:solidFill>
              </a:rPr>
              <a:t>small-scale, stateless, services </a:t>
            </a:r>
            <a:r>
              <a:rPr lang="en-US" dirty="0"/>
              <a:t>that have a </a:t>
            </a:r>
            <a:r>
              <a:rPr lang="en-US" dirty="0">
                <a:solidFill>
                  <a:srgbClr val="C00000"/>
                </a:solidFill>
              </a:rPr>
              <a:t>single responsibility</a:t>
            </a:r>
            <a:r>
              <a:rPr lang="en-US" dirty="0"/>
              <a:t>. They are combined to create applications.</a:t>
            </a:r>
          </a:p>
          <a:p>
            <a:r>
              <a:rPr lang="en-US" dirty="0"/>
              <a:t>They are completely </a:t>
            </a:r>
            <a:r>
              <a:rPr lang="en-US" dirty="0">
                <a:solidFill>
                  <a:srgbClr val="C00000"/>
                </a:solidFill>
              </a:rPr>
              <a:t>independent</a:t>
            </a:r>
            <a:r>
              <a:rPr lang="en-US" dirty="0"/>
              <a:t> with their own </a:t>
            </a:r>
            <a:r>
              <a:rPr lang="en-US" dirty="0">
                <a:solidFill>
                  <a:schemeClr val="accent6">
                    <a:lumMod val="50000"/>
                  </a:schemeClr>
                </a:solidFill>
              </a:rPr>
              <a:t>database</a:t>
            </a:r>
            <a:r>
              <a:rPr lang="en-US" dirty="0">
                <a:solidFill>
                  <a:srgbClr val="C00000"/>
                </a:solidFill>
              </a:rPr>
              <a:t> </a:t>
            </a:r>
            <a:r>
              <a:rPr lang="en-US" dirty="0"/>
              <a:t>and </a:t>
            </a:r>
            <a:r>
              <a:rPr lang="en-US" dirty="0">
                <a:solidFill>
                  <a:schemeClr val="accent6">
                    <a:lumMod val="50000"/>
                  </a:schemeClr>
                </a:solidFill>
              </a:rPr>
              <a:t>UI management code</a:t>
            </a:r>
            <a:r>
              <a:rPr lang="en-US" dirty="0"/>
              <a:t>.</a:t>
            </a:r>
          </a:p>
          <a:p>
            <a:r>
              <a:rPr lang="en-US" dirty="0">
                <a:solidFill>
                  <a:srgbClr val="C00000"/>
                </a:solidFill>
              </a:rPr>
              <a:t>Software products </a:t>
            </a:r>
            <a:r>
              <a:rPr lang="en-US" dirty="0"/>
              <a:t>that use microservices have a </a:t>
            </a:r>
            <a:r>
              <a:rPr lang="en-US" dirty="0">
                <a:solidFill>
                  <a:srgbClr val="C00000"/>
                </a:solidFill>
              </a:rPr>
              <a:t>microservices architecture</a:t>
            </a:r>
            <a:r>
              <a:rPr lang="en-US" dirty="0"/>
              <a:t>. </a:t>
            </a:r>
          </a:p>
          <a:p>
            <a:pPr lvl="1"/>
            <a:r>
              <a:rPr lang="en-US" sz="3200" dirty="0"/>
              <a:t>Create cloud-based software products that are adaptable, </a:t>
            </a:r>
            <a:r>
              <a:rPr lang="en-US" sz="3200" dirty="0" err="1"/>
              <a:t>scaleable</a:t>
            </a:r>
            <a:r>
              <a:rPr lang="en-US" sz="3200" dirty="0"/>
              <a:t> and resilient.</a:t>
            </a:r>
          </a:p>
          <a:p>
            <a:endParaRPr lang="en-US" dirty="0"/>
          </a:p>
          <a:p>
            <a:endParaRPr lang="en-US" dirty="0"/>
          </a:p>
        </p:txBody>
      </p:sp>
      <p:sp>
        <p:nvSpPr>
          <p:cNvPr id="4" name="Slide Number Placeholder 3">
            <a:extLst>
              <a:ext uri="{FF2B5EF4-FFF2-40B4-BE49-F238E27FC236}">
                <a16:creationId xmlns:a16="http://schemas.microsoft.com/office/drawing/2014/main" id="{5FC0CE1A-0F43-D642-83BB-37DC2E74A642}"/>
              </a:ext>
            </a:extLst>
          </p:cNvPr>
          <p:cNvSpPr>
            <a:spLocks noGrp="1"/>
          </p:cNvSpPr>
          <p:nvPr>
            <p:ph type="sldNum" sz="quarter" idx="12"/>
          </p:nvPr>
        </p:nvSpPr>
        <p:spPr/>
        <p:txBody>
          <a:bodyPr/>
          <a:lstStyle/>
          <a:p>
            <a:pPr>
              <a:defRPr/>
            </a:pPr>
            <a:fld id="{E78C9E75-97FD-45D9-8ED3-955348887BB1}" type="slidenum">
              <a:rPr lang="zh-TW" altLang="en-US" smtClean="0"/>
              <a:pPr>
                <a:defRPr/>
              </a:pPr>
              <a:t>41</a:t>
            </a:fld>
            <a:endParaRPr lang="zh-TW" altLang="en-US"/>
          </a:p>
        </p:txBody>
      </p:sp>
      <p:sp>
        <p:nvSpPr>
          <p:cNvPr id="5" name="Footer Placeholder 4">
            <a:extLst>
              <a:ext uri="{FF2B5EF4-FFF2-40B4-BE49-F238E27FC236}">
                <a16:creationId xmlns:a16="http://schemas.microsoft.com/office/drawing/2014/main" id="{47D1029D-DF43-8440-A5D5-8C0AA89257A6}"/>
              </a:ext>
            </a:extLst>
          </p:cNvPr>
          <p:cNvSpPr>
            <a:spLocks noGrp="1"/>
          </p:cNvSpPr>
          <p:nvPr>
            <p:ph type="ftr" sz="quarter" idx="11"/>
          </p:nvPr>
        </p:nvSpPr>
        <p:spPr bwMode="auto">
          <a:xfrm>
            <a:off x="2135832" y="6597650"/>
            <a:ext cx="7848600" cy="260350"/>
          </a:xfrm>
          <a:ln>
            <a:miter lim="800000"/>
            <a:headEnd/>
            <a:tailEnd/>
          </a:ln>
        </p:spPr>
        <p:txBody>
          <a:bodyPr/>
          <a:lstStyle/>
          <a:p>
            <a:pPr>
              <a:defRPr/>
            </a:pPr>
            <a:r>
              <a:rPr lang="en-US" altLang="zh-TW" sz="1000" dirty="0"/>
              <a:t>Source: Ian Sommerville (2019), Engineering Software Products:  An Introduction to Modern Software Engineering, Pearson.</a:t>
            </a:r>
            <a:endParaRPr lang="es-ES" altLang="zh-TW" sz="1000" dirty="0"/>
          </a:p>
        </p:txBody>
      </p:sp>
      <p:sp>
        <p:nvSpPr>
          <p:cNvPr id="6" name="Title 1">
            <a:extLst>
              <a:ext uri="{FF2B5EF4-FFF2-40B4-BE49-F238E27FC236}">
                <a16:creationId xmlns:a16="http://schemas.microsoft.com/office/drawing/2014/main" id="{0CFA4C37-6E89-4349-BAC6-EBAD3F680900}"/>
              </a:ext>
            </a:extLst>
          </p:cNvPr>
          <p:cNvSpPr>
            <a:spLocks noGrp="1"/>
          </p:cNvSpPr>
          <p:nvPr>
            <p:ph type="title"/>
          </p:nvPr>
        </p:nvSpPr>
        <p:spPr>
          <a:xfrm>
            <a:off x="1991544" y="116633"/>
            <a:ext cx="8229600" cy="949995"/>
          </a:xfrm>
        </p:spPr>
        <p:txBody>
          <a:bodyPr/>
          <a:lstStyle/>
          <a:p>
            <a:r>
              <a:rPr lang="en-US" dirty="0">
                <a:solidFill>
                  <a:schemeClr val="accent1"/>
                </a:solidFill>
              </a:rPr>
              <a:t>Microservices</a:t>
            </a:r>
          </a:p>
        </p:txBody>
      </p:sp>
    </p:spTree>
    <p:extLst>
      <p:ext uri="{BB962C8B-B14F-4D97-AF65-F5344CB8AC3E}">
        <p14:creationId xmlns:p14="http://schemas.microsoft.com/office/powerpoint/2010/main" val="30526715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78480D8-C0FA-A940-9033-50DBEED74D6E}"/>
              </a:ext>
            </a:extLst>
          </p:cNvPr>
          <p:cNvSpPr>
            <a:spLocks noGrp="1"/>
          </p:cNvSpPr>
          <p:nvPr>
            <p:ph idx="1"/>
          </p:nvPr>
        </p:nvSpPr>
        <p:spPr>
          <a:xfrm>
            <a:off x="877824" y="1144414"/>
            <a:ext cx="10497311" cy="5375449"/>
          </a:xfrm>
        </p:spPr>
        <p:txBody>
          <a:bodyPr>
            <a:normAutofit/>
          </a:bodyPr>
          <a:lstStyle/>
          <a:p>
            <a:r>
              <a:rPr lang="en-US" b="1" dirty="0">
                <a:solidFill>
                  <a:srgbClr val="C00000"/>
                </a:solidFill>
              </a:rPr>
              <a:t>System authentication</a:t>
            </a:r>
          </a:p>
          <a:p>
            <a:pPr lvl="1"/>
            <a:r>
              <a:rPr lang="en-US" dirty="0">
                <a:solidFill>
                  <a:srgbClr val="C00000"/>
                </a:solidFill>
              </a:rPr>
              <a:t>User registration</a:t>
            </a:r>
            <a:r>
              <a:rPr lang="en-US" dirty="0"/>
              <a:t>, where users provide information about their identity, security information, mobile (cell) phone number and email address.</a:t>
            </a:r>
          </a:p>
          <a:p>
            <a:pPr lvl="1"/>
            <a:r>
              <a:rPr lang="en-US" dirty="0">
                <a:solidFill>
                  <a:srgbClr val="C00000"/>
                </a:solidFill>
              </a:rPr>
              <a:t>Authentication</a:t>
            </a:r>
            <a:r>
              <a:rPr lang="en-US" dirty="0"/>
              <a:t> using UID/password.</a:t>
            </a:r>
          </a:p>
          <a:p>
            <a:pPr lvl="1"/>
            <a:r>
              <a:rPr lang="en-US" dirty="0">
                <a:solidFill>
                  <a:srgbClr val="C00000"/>
                </a:solidFill>
              </a:rPr>
              <a:t>Two-factor authentication </a:t>
            </a:r>
            <a:r>
              <a:rPr lang="en-US" dirty="0"/>
              <a:t>using code sent to mobile phone.</a:t>
            </a:r>
          </a:p>
          <a:p>
            <a:pPr lvl="1"/>
            <a:r>
              <a:rPr lang="en-US" dirty="0">
                <a:solidFill>
                  <a:srgbClr val="C00000"/>
                </a:solidFill>
              </a:rPr>
              <a:t>User information management </a:t>
            </a:r>
            <a:r>
              <a:rPr lang="en-US" dirty="0"/>
              <a:t>e.g. change password or mobile phone number.</a:t>
            </a:r>
          </a:p>
          <a:p>
            <a:pPr lvl="1"/>
            <a:r>
              <a:rPr lang="en-US" dirty="0"/>
              <a:t>Reset forgotten password.</a:t>
            </a:r>
          </a:p>
        </p:txBody>
      </p:sp>
      <p:sp>
        <p:nvSpPr>
          <p:cNvPr id="4" name="Slide Number Placeholder 3">
            <a:extLst>
              <a:ext uri="{FF2B5EF4-FFF2-40B4-BE49-F238E27FC236}">
                <a16:creationId xmlns:a16="http://schemas.microsoft.com/office/drawing/2014/main" id="{5FC0CE1A-0F43-D642-83BB-37DC2E74A642}"/>
              </a:ext>
            </a:extLst>
          </p:cNvPr>
          <p:cNvSpPr>
            <a:spLocks noGrp="1"/>
          </p:cNvSpPr>
          <p:nvPr>
            <p:ph type="sldNum" sz="quarter" idx="12"/>
          </p:nvPr>
        </p:nvSpPr>
        <p:spPr/>
        <p:txBody>
          <a:bodyPr/>
          <a:lstStyle/>
          <a:p>
            <a:pPr>
              <a:defRPr/>
            </a:pPr>
            <a:fld id="{E78C9E75-97FD-45D9-8ED3-955348887BB1}" type="slidenum">
              <a:rPr lang="zh-TW" altLang="en-US" smtClean="0"/>
              <a:pPr>
                <a:defRPr/>
              </a:pPr>
              <a:t>42</a:t>
            </a:fld>
            <a:endParaRPr lang="zh-TW" altLang="en-US"/>
          </a:p>
        </p:txBody>
      </p:sp>
      <p:sp>
        <p:nvSpPr>
          <p:cNvPr id="5" name="Footer Placeholder 4">
            <a:extLst>
              <a:ext uri="{FF2B5EF4-FFF2-40B4-BE49-F238E27FC236}">
                <a16:creationId xmlns:a16="http://schemas.microsoft.com/office/drawing/2014/main" id="{47D1029D-DF43-8440-A5D5-8C0AA89257A6}"/>
              </a:ext>
            </a:extLst>
          </p:cNvPr>
          <p:cNvSpPr>
            <a:spLocks noGrp="1"/>
          </p:cNvSpPr>
          <p:nvPr>
            <p:ph type="ftr" sz="quarter" idx="11"/>
          </p:nvPr>
        </p:nvSpPr>
        <p:spPr bwMode="auto">
          <a:xfrm>
            <a:off x="2135832" y="6597650"/>
            <a:ext cx="7848600" cy="260350"/>
          </a:xfrm>
          <a:ln>
            <a:miter lim="800000"/>
            <a:headEnd/>
            <a:tailEnd/>
          </a:ln>
        </p:spPr>
        <p:txBody>
          <a:bodyPr/>
          <a:lstStyle/>
          <a:p>
            <a:pPr>
              <a:defRPr/>
            </a:pPr>
            <a:r>
              <a:rPr lang="en-US" altLang="zh-TW" sz="1000" dirty="0"/>
              <a:t>Source: Ian Sommerville (2019), Engineering Software Products:  An Introduction to Modern Software Engineering, Pearson.</a:t>
            </a:r>
            <a:endParaRPr lang="es-ES" altLang="zh-TW" sz="1000" dirty="0"/>
          </a:p>
        </p:txBody>
      </p:sp>
      <p:sp>
        <p:nvSpPr>
          <p:cNvPr id="6" name="Title 1">
            <a:extLst>
              <a:ext uri="{FF2B5EF4-FFF2-40B4-BE49-F238E27FC236}">
                <a16:creationId xmlns:a16="http://schemas.microsoft.com/office/drawing/2014/main" id="{0CFA4C37-6E89-4349-BAC6-EBAD3F680900}"/>
              </a:ext>
            </a:extLst>
          </p:cNvPr>
          <p:cNvSpPr>
            <a:spLocks noGrp="1"/>
          </p:cNvSpPr>
          <p:nvPr>
            <p:ph type="title"/>
          </p:nvPr>
        </p:nvSpPr>
        <p:spPr>
          <a:xfrm>
            <a:off x="1991544" y="116633"/>
            <a:ext cx="8229600" cy="949995"/>
          </a:xfrm>
        </p:spPr>
        <p:txBody>
          <a:bodyPr/>
          <a:lstStyle/>
          <a:p>
            <a:r>
              <a:rPr lang="en-US" dirty="0">
                <a:solidFill>
                  <a:schemeClr val="accent1"/>
                </a:solidFill>
              </a:rPr>
              <a:t>A microservice example</a:t>
            </a:r>
          </a:p>
        </p:txBody>
      </p:sp>
    </p:spTree>
    <p:extLst>
      <p:ext uri="{BB962C8B-B14F-4D97-AF65-F5344CB8AC3E}">
        <p14:creationId xmlns:p14="http://schemas.microsoft.com/office/powerpoint/2010/main" val="3116388671"/>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78480D8-C0FA-A940-9033-50DBEED74D6E}"/>
              </a:ext>
            </a:extLst>
          </p:cNvPr>
          <p:cNvSpPr>
            <a:spLocks noGrp="1"/>
          </p:cNvSpPr>
          <p:nvPr>
            <p:ph idx="1"/>
          </p:nvPr>
        </p:nvSpPr>
        <p:spPr>
          <a:xfrm>
            <a:off x="822959" y="1144414"/>
            <a:ext cx="10336837" cy="5375449"/>
          </a:xfrm>
        </p:spPr>
        <p:txBody>
          <a:bodyPr>
            <a:normAutofit/>
          </a:bodyPr>
          <a:lstStyle/>
          <a:p>
            <a:r>
              <a:rPr lang="en-US" b="1" dirty="0">
                <a:solidFill>
                  <a:srgbClr val="C00000"/>
                </a:solidFill>
              </a:rPr>
              <a:t>System authentication</a:t>
            </a:r>
          </a:p>
          <a:p>
            <a:r>
              <a:rPr lang="en-US" dirty="0"/>
              <a:t>Each of these features could be implemented as a </a:t>
            </a:r>
            <a:r>
              <a:rPr lang="en-US" dirty="0">
                <a:solidFill>
                  <a:srgbClr val="C00000"/>
                </a:solidFill>
              </a:rPr>
              <a:t>separate service </a:t>
            </a:r>
            <a:r>
              <a:rPr lang="en-US" dirty="0"/>
              <a:t>that uses a </a:t>
            </a:r>
            <a:r>
              <a:rPr lang="en-US" dirty="0">
                <a:solidFill>
                  <a:srgbClr val="C00000"/>
                </a:solidFill>
              </a:rPr>
              <a:t>central shared database</a:t>
            </a:r>
            <a:r>
              <a:rPr lang="en-US" dirty="0"/>
              <a:t> to hold </a:t>
            </a:r>
            <a:r>
              <a:rPr lang="en-US" dirty="0">
                <a:solidFill>
                  <a:srgbClr val="C00000"/>
                </a:solidFill>
              </a:rPr>
              <a:t>authentication information</a:t>
            </a:r>
            <a:r>
              <a:rPr lang="en-US" dirty="0"/>
              <a:t>.</a:t>
            </a:r>
          </a:p>
          <a:p>
            <a:r>
              <a:rPr lang="en-US" dirty="0"/>
              <a:t>However, these features are too large to be microservices. To identify the microservices that might be used in the authentication system, you need to </a:t>
            </a:r>
            <a:r>
              <a:rPr lang="en-US" dirty="0">
                <a:solidFill>
                  <a:srgbClr val="C00000"/>
                </a:solidFill>
              </a:rPr>
              <a:t>break down </a:t>
            </a:r>
            <a:r>
              <a:rPr lang="en-US" dirty="0"/>
              <a:t>the coarse-grain features </a:t>
            </a:r>
            <a:r>
              <a:rPr lang="en-US" dirty="0">
                <a:solidFill>
                  <a:srgbClr val="C00000"/>
                </a:solidFill>
              </a:rPr>
              <a:t>into more detailed functions</a:t>
            </a:r>
            <a:r>
              <a:rPr lang="en-US" dirty="0"/>
              <a:t>. </a:t>
            </a:r>
          </a:p>
          <a:p>
            <a:endParaRPr lang="en-US" dirty="0"/>
          </a:p>
          <a:p>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id="{5FC0CE1A-0F43-D642-83BB-37DC2E74A642}"/>
              </a:ext>
            </a:extLst>
          </p:cNvPr>
          <p:cNvSpPr>
            <a:spLocks noGrp="1"/>
          </p:cNvSpPr>
          <p:nvPr>
            <p:ph type="sldNum" sz="quarter" idx="12"/>
          </p:nvPr>
        </p:nvSpPr>
        <p:spPr/>
        <p:txBody>
          <a:bodyPr/>
          <a:lstStyle/>
          <a:p>
            <a:pPr>
              <a:defRPr/>
            </a:pPr>
            <a:fld id="{E78C9E75-97FD-45D9-8ED3-955348887BB1}" type="slidenum">
              <a:rPr lang="zh-TW" altLang="en-US" smtClean="0"/>
              <a:pPr>
                <a:defRPr/>
              </a:pPr>
              <a:t>43</a:t>
            </a:fld>
            <a:endParaRPr lang="zh-TW" altLang="en-US"/>
          </a:p>
        </p:txBody>
      </p:sp>
      <p:sp>
        <p:nvSpPr>
          <p:cNvPr id="5" name="Footer Placeholder 4">
            <a:extLst>
              <a:ext uri="{FF2B5EF4-FFF2-40B4-BE49-F238E27FC236}">
                <a16:creationId xmlns:a16="http://schemas.microsoft.com/office/drawing/2014/main" id="{47D1029D-DF43-8440-A5D5-8C0AA89257A6}"/>
              </a:ext>
            </a:extLst>
          </p:cNvPr>
          <p:cNvSpPr>
            <a:spLocks noGrp="1"/>
          </p:cNvSpPr>
          <p:nvPr>
            <p:ph type="ftr" sz="quarter" idx="11"/>
          </p:nvPr>
        </p:nvSpPr>
        <p:spPr bwMode="auto">
          <a:xfrm>
            <a:off x="2135832" y="6597650"/>
            <a:ext cx="7848600" cy="260350"/>
          </a:xfrm>
          <a:ln>
            <a:miter lim="800000"/>
            <a:headEnd/>
            <a:tailEnd/>
          </a:ln>
        </p:spPr>
        <p:txBody>
          <a:bodyPr/>
          <a:lstStyle/>
          <a:p>
            <a:pPr>
              <a:defRPr/>
            </a:pPr>
            <a:r>
              <a:rPr lang="en-US" altLang="zh-TW" sz="1000" dirty="0"/>
              <a:t>Source: Ian Sommerville (2019), Engineering Software Products:  An Introduction to Modern Software Engineering, Pearson.</a:t>
            </a:r>
            <a:endParaRPr lang="es-ES" altLang="zh-TW" sz="1000" dirty="0"/>
          </a:p>
        </p:txBody>
      </p:sp>
      <p:sp>
        <p:nvSpPr>
          <p:cNvPr id="6" name="Title 1">
            <a:extLst>
              <a:ext uri="{FF2B5EF4-FFF2-40B4-BE49-F238E27FC236}">
                <a16:creationId xmlns:a16="http://schemas.microsoft.com/office/drawing/2014/main" id="{0CFA4C37-6E89-4349-BAC6-EBAD3F680900}"/>
              </a:ext>
            </a:extLst>
          </p:cNvPr>
          <p:cNvSpPr>
            <a:spLocks noGrp="1"/>
          </p:cNvSpPr>
          <p:nvPr>
            <p:ph type="title"/>
          </p:nvPr>
        </p:nvSpPr>
        <p:spPr>
          <a:xfrm>
            <a:off x="1991544" y="116633"/>
            <a:ext cx="8229600" cy="949995"/>
          </a:xfrm>
        </p:spPr>
        <p:txBody>
          <a:bodyPr/>
          <a:lstStyle/>
          <a:p>
            <a:r>
              <a:rPr lang="en-US" dirty="0">
                <a:solidFill>
                  <a:schemeClr val="accent1"/>
                </a:solidFill>
              </a:rPr>
              <a:t>A microservice example</a:t>
            </a:r>
          </a:p>
        </p:txBody>
      </p:sp>
    </p:spTree>
    <p:extLst>
      <p:ext uri="{BB962C8B-B14F-4D97-AF65-F5344CB8AC3E}">
        <p14:creationId xmlns:p14="http://schemas.microsoft.com/office/powerpoint/2010/main" val="1254050835"/>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5FC0CE1A-0F43-D642-83BB-37DC2E74A642}"/>
              </a:ext>
            </a:extLst>
          </p:cNvPr>
          <p:cNvSpPr>
            <a:spLocks noGrp="1"/>
          </p:cNvSpPr>
          <p:nvPr>
            <p:ph type="sldNum" sz="quarter" idx="12"/>
          </p:nvPr>
        </p:nvSpPr>
        <p:spPr/>
        <p:txBody>
          <a:bodyPr/>
          <a:lstStyle/>
          <a:p>
            <a:pPr>
              <a:defRPr/>
            </a:pPr>
            <a:fld id="{E78C9E75-97FD-45D9-8ED3-955348887BB1}" type="slidenum">
              <a:rPr lang="zh-TW" altLang="en-US" smtClean="0"/>
              <a:pPr>
                <a:defRPr/>
              </a:pPr>
              <a:t>44</a:t>
            </a:fld>
            <a:endParaRPr lang="zh-TW" altLang="en-US"/>
          </a:p>
        </p:txBody>
      </p:sp>
      <p:sp>
        <p:nvSpPr>
          <p:cNvPr id="5" name="Footer Placeholder 4">
            <a:extLst>
              <a:ext uri="{FF2B5EF4-FFF2-40B4-BE49-F238E27FC236}">
                <a16:creationId xmlns:a16="http://schemas.microsoft.com/office/drawing/2014/main" id="{47D1029D-DF43-8440-A5D5-8C0AA89257A6}"/>
              </a:ext>
            </a:extLst>
          </p:cNvPr>
          <p:cNvSpPr>
            <a:spLocks noGrp="1"/>
          </p:cNvSpPr>
          <p:nvPr>
            <p:ph type="ftr" sz="quarter" idx="11"/>
          </p:nvPr>
        </p:nvSpPr>
        <p:spPr bwMode="auto">
          <a:xfrm>
            <a:off x="2135832" y="6597650"/>
            <a:ext cx="7848600" cy="260350"/>
          </a:xfrm>
          <a:ln>
            <a:miter lim="800000"/>
            <a:headEnd/>
            <a:tailEnd/>
          </a:ln>
        </p:spPr>
        <p:txBody>
          <a:bodyPr/>
          <a:lstStyle/>
          <a:p>
            <a:pPr>
              <a:defRPr/>
            </a:pPr>
            <a:r>
              <a:rPr lang="en-US" altLang="zh-TW" sz="1000" dirty="0"/>
              <a:t>Source: Ian Sommerville (2019), Engineering Software Products:  An Introduction to Modern Software Engineering, Pearson.</a:t>
            </a:r>
            <a:endParaRPr lang="es-ES" altLang="zh-TW" sz="1000" dirty="0"/>
          </a:p>
        </p:txBody>
      </p:sp>
      <p:sp>
        <p:nvSpPr>
          <p:cNvPr id="6" name="Title 1">
            <a:extLst>
              <a:ext uri="{FF2B5EF4-FFF2-40B4-BE49-F238E27FC236}">
                <a16:creationId xmlns:a16="http://schemas.microsoft.com/office/drawing/2014/main" id="{0CFA4C37-6E89-4349-BAC6-EBAD3F680900}"/>
              </a:ext>
            </a:extLst>
          </p:cNvPr>
          <p:cNvSpPr>
            <a:spLocks noGrp="1"/>
          </p:cNvSpPr>
          <p:nvPr>
            <p:ph type="title"/>
          </p:nvPr>
        </p:nvSpPr>
        <p:spPr>
          <a:xfrm>
            <a:off x="1991544" y="116632"/>
            <a:ext cx="8229600" cy="1152128"/>
          </a:xfrm>
        </p:spPr>
        <p:txBody>
          <a:bodyPr>
            <a:normAutofit fontScale="90000"/>
          </a:bodyPr>
          <a:lstStyle/>
          <a:p>
            <a:r>
              <a:rPr lang="en-US" dirty="0">
                <a:solidFill>
                  <a:schemeClr val="accent1"/>
                </a:solidFill>
              </a:rPr>
              <a:t>Functional breakdown of authentication features</a:t>
            </a:r>
          </a:p>
        </p:txBody>
      </p:sp>
      <p:sp>
        <p:nvSpPr>
          <p:cNvPr id="8" name="Rounded Rectangle 7">
            <a:extLst>
              <a:ext uri="{FF2B5EF4-FFF2-40B4-BE49-F238E27FC236}">
                <a16:creationId xmlns:a16="http://schemas.microsoft.com/office/drawing/2014/main" id="{8227D36F-9AF1-6E43-966F-3D8257233E01}"/>
              </a:ext>
            </a:extLst>
          </p:cNvPr>
          <p:cNvSpPr>
            <a:spLocks noChangeArrowheads="1"/>
          </p:cNvSpPr>
          <p:nvPr/>
        </p:nvSpPr>
        <p:spPr bwMode="auto">
          <a:xfrm>
            <a:off x="2039496" y="2409448"/>
            <a:ext cx="3840480" cy="731520"/>
          </a:xfrm>
          <a:prstGeom prst="roundRect">
            <a:avLst>
              <a:gd name="adj" fmla="val 3899"/>
            </a:avLst>
          </a:prstGeom>
          <a:solidFill>
            <a:srgbClr val="FFD579">
              <a:alpha val="50196"/>
            </a:srgbClr>
          </a:solidFill>
          <a:ln w="28575">
            <a:solidFill>
              <a:schemeClr val="accent1">
                <a:lumMod val="75000"/>
              </a:schemeClr>
            </a:solidFill>
            <a:round/>
            <a:headEnd/>
            <a:tailEnd/>
          </a:ln>
          <a:effectLst/>
        </p:spPr>
        <p:txBody>
          <a:bodyPr wrap="none" lIns="0" tIns="0" rIns="0" bIns="0" anchor="ctr"/>
          <a:lstStyle/>
          <a:p>
            <a:pPr algn="ctr">
              <a:defRPr/>
            </a:pPr>
            <a:r>
              <a:rPr lang="en-US" sz="2400" dirty="0">
                <a:latin typeface="Calibri" panose="020F0502020204030204" pitchFamily="34" charset="0"/>
                <a:cs typeface="Calibri" panose="020F0502020204030204" pitchFamily="34" charset="0"/>
              </a:rPr>
              <a:t>Setup new login ID</a:t>
            </a:r>
          </a:p>
        </p:txBody>
      </p:sp>
      <p:sp>
        <p:nvSpPr>
          <p:cNvPr id="9" name="Rounded Rectangle 8">
            <a:extLst>
              <a:ext uri="{FF2B5EF4-FFF2-40B4-BE49-F238E27FC236}">
                <a16:creationId xmlns:a16="http://schemas.microsoft.com/office/drawing/2014/main" id="{4683F608-53B1-6F41-A562-4FB433D1F8E6}"/>
              </a:ext>
            </a:extLst>
          </p:cNvPr>
          <p:cNvSpPr>
            <a:spLocks noChangeArrowheads="1"/>
          </p:cNvSpPr>
          <p:nvPr/>
        </p:nvSpPr>
        <p:spPr bwMode="auto">
          <a:xfrm>
            <a:off x="2039496" y="3258402"/>
            <a:ext cx="3840480" cy="731520"/>
          </a:xfrm>
          <a:prstGeom prst="roundRect">
            <a:avLst>
              <a:gd name="adj" fmla="val 3899"/>
            </a:avLst>
          </a:prstGeom>
          <a:solidFill>
            <a:srgbClr val="FFD579">
              <a:alpha val="50196"/>
            </a:srgbClr>
          </a:solidFill>
          <a:ln w="28575">
            <a:solidFill>
              <a:schemeClr val="accent1">
                <a:lumMod val="75000"/>
              </a:schemeClr>
            </a:solidFill>
            <a:round/>
            <a:headEnd/>
            <a:tailEnd/>
          </a:ln>
          <a:effectLst/>
        </p:spPr>
        <p:txBody>
          <a:bodyPr wrap="none" lIns="0" tIns="0" rIns="0" bIns="0" anchor="ctr"/>
          <a:lstStyle/>
          <a:p>
            <a:pPr algn="ctr">
              <a:defRPr/>
            </a:pPr>
            <a:r>
              <a:rPr lang="en-US" sz="2400" dirty="0">
                <a:latin typeface="Calibri" panose="020F0502020204030204" pitchFamily="34" charset="0"/>
                <a:cs typeface="Calibri" panose="020F0502020204030204" pitchFamily="34" charset="0"/>
              </a:rPr>
              <a:t>Setup new Password</a:t>
            </a:r>
          </a:p>
        </p:txBody>
      </p:sp>
      <p:sp>
        <p:nvSpPr>
          <p:cNvPr id="10" name="Rounded Rectangle 9">
            <a:extLst>
              <a:ext uri="{FF2B5EF4-FFF2-40B4-BE49-F238E27FC236}">
                <a16:creationId xmlns:a16="http://schemas.microsoft.com/office/drawing/2014/main" id="{EEAE9D77-8C01-E64B-9F74-A29C06F3AAFA}"/>
              </a:ext>
            </a:extLst>
          </p:cNvPr>
          <p:cNvSpPr>
            <a:spLocks noChangeArrowheads="1"/>
          </p:cNvSpPr>
          <p:nvPr/>
        </p:nvSpPr>
        <p:spPr bwMode="auto">
          <a:xfrm>
            <a:off x="2039496" y="4107356"/>
            <a:ext cx="3840480" cy="731520"/>
          </a:xfrm>
          <a:prstGeom prst="roundRect">
            <a:avLst>
              <a:gd name="adj" fmla="val 3899"/>
            </a:avLst>
          </a:prstGeom>
          <a:solidFill>
            <a:srgbClr val="FFD579">
              <a:alpha val="50196"/>
            </a:srgbClr>
          </a:solidFill>
          <a:ln w="28575">
            <a:solidFill>
              <a:schemeClr val="accent1">
                <a:lumMod val="75000"/>
              </a:schemeClr>
            </a:solidFill>
            <a:round/>
            <a:headEnd/>
            <a:tailEnd/>
          </a:ln>
          <a:effectLst/>
        </p:spPr>
        <p:txBody>
          <a:bodyPr wrap="none" lIns="0" tIns="0" rIns="0" bIns="0" anchor="ctr"/>
          <a:lstStyle/>
          <a:p>
            <a:pPr algn="ctr">
              <a:defRPr/>
            </a:pPr>
            <a:r>
              <a:rPr lang="en-US" sz="2400" dirty="0">
                <a:latin typeface="Calibri" panose="020F0502020204030204" pitchFamily="34" charset="0"/>
                <a:cs typeface="Calibri" panose="020F0502020204030204" pitchFamily="34" charset="0"/>
              </a:rPr>
              <a:t>Setup Password </a:t>
            </a:r>
            <a:br>
              <a:rPr lang="en-US" sz="2400" dirty="0">
                <a:latin typeface="Calibri" panose="020F0502020204030204" pitchFamily="34" charset="0"/>
                <a:cs typeface="Calibri" panose="020F0502020204030204" pitchFamily="34" charset="0"/>
              </a:rPr>
            </a:br>
            <a:r>
              <a:rPr lang="en-US" sz="2400" dirty="0">
                <a:latin typeface="Calibri" panose="020F0502020204030204" pitchFamily="34" charset="0"/>
                <a:cs typeface="Calibri" panose="020F0502020204030204" pitchFamily="34" charset="0"/>
              </a:rPr>
              <a:t>recovery information</a:t>
            </a:r>
          </a:p>
        </p:txBody>
      </p:sp>
      <p:sp>
        <p:nvSpPr>
          <p:cNvPr id="11" name="Rounded Rectangle 10">
            <a:extLst>
              <a:ext uri="{FF2B5EF4-FFF2-40B4-BE49-F238E27FC236}">
                <a16:creationId xmlns:a16="http://schemas.microsoft.com/office/drawing/2014/main" id="{F824760F-143E-5C4A-96F9-B8B1089032C4}"/>
              </a:ext>
            </a:extLst>
          </p:cNvPr>
          <p:cNvSpPr>
            <a:spLocks noChangeArrowheads="1"/>
          </p:cNvSpPr>
          <p:nvPr/>
        </p:nvSpPr>
        <p:spPr bwMode="auto">
          <a:xfrm>
            <a:off x="2039496" y="4956310"/>
            <a:ext cx="3840480" cy="731520"/>
          </a:xfrm>
          <a:prstGeom prst="roundRect">
            <a:avLst>
              <a:gd name="adj" fmla="val 3899"/>
            </a:avLst>
          </a:prstGeom>
          <a:solidFill>
            <a:srgbClr val="FFD579">
              <a:alpha val="50196"/>
            </a:srgbClr>
          </a:solidFill>
          <a:ln w="28575">
            <a:solidFill>
              <a:schemeClr val="accent1">
                <a:lumMod val="75000"/>
              </a:schemeClr>
            </a:solidFill>
            <a:round/>
            <a:headEnd/>
            <a:tailEnd/>
          </a:ln>
          <a:effectLst/>
        </p:spPr>
        <p:txBody>
          <a:bodyPr wrap="none" lIns="0" tIns="0" rIns="0" bIns="0" anchor="ctr"/>
          <a:lstStyle/>
          <a:p>
            <a:pPr algn="ctr">
              <a:defRPr/>
            </a:pPr>
            <a:r>
              <a:rPr lang="en-US" sz="2400" dirty="0">
                <a:latin typeface="Calibri" panose="020F0502020204030204" pitchFamily="34" charset="0"/>
                <a:cs typeface="Calibri" panose="020F0502020204030204" pitchFamily="34" charset="0"/>
              </a:rPr>
              <a:t>Setup Two-factor </a:t>
            </a:r>
            <a:br>
              <a:rPr lang="en-US" sz="2400" dirty="0">
                <a:latin typeface="Calibri" panose="020F0502020204030204" pitchFamily="34" charset="0"/>
                <a:cs typeface="Calibri" panose="020F0502020204030204" pitchFamily="34" charset="0"/>
              </a:rPr>
            </a:br>
            <a:r>
              <a:rPr lang="en-US" sz="2400" dirty="0">
                <a:latin typeface="Calibri" panose="020F0502020204030204" pitchFamily="34" charset="0"/>
                <a:cs typeface="Calibri" panose="020F0502020204030204" pitchFamily="34" charset="0"/>
              </a:rPr>
              <a:t>authentication</a:t>
            </a:r>
          </a:p>
        </p:txBody>
      </p:sp>
      <p:sp>
        <p:nvSpPr>
          <p:cNvPr id="12" name="Rounded Rectangle 11">
            <a:extLst>
              <a:ext uri="{FF2B5EF4-FFF2-40B4-BE49-F238E27FC236}">
                <a16:creationId xmlns:a16="http://schemas.microsoft.com/office/drawing/2014/main" id="{B245DA56-6460-1E41-B7E6-6411A242DFFC}"/>
              </a:ext>
            </a:extLst>
          </p:cNvPr>
          <p:cNvSpPr>
            <a:spLocks noChangeArrowheads="1"/>
          </p:cNvSpPr>
          <p:nvPr/>
        </p:nvSpPr>
        <p:spPr bwMode="auto">
          <a:xfrm>
            <a:off x="2039496" y="5805264"/>
            <a:ext cx="3840480" cy="731520"/>
          </a:xfrm>
          <a:prstGeom prst="roundRect">
            <a:avLst>
              <a:gd name="adj" fmla="val 3899"/>
            </a:avLst>
          </a:prstGeom>
          <a:solidFill>
            <a:srgbClr val="FFD579">
              <a:alpha val="50196"/>
            </a:srgbClr>
          </a:solidFill>
          <a:ln w="28575">
            <a:solidFill>
              <a:schemeClr val="accent1">
                <a:lumMod val="75000"/>
              </a:schemeClr>
            </a:solidFill>
            <a:round/>
            <a:headEnd/>
            <a:tailEnd/>
          </a:ln>
          <a:effectLst/>
        </p:spPr>
        <p:txBody>
          <a:bodyPr wrap="none" lIns="0" tIns="0" rIns="0" bIns="0" anchor="ctr"/>
          <a:lstStyle/>
          <a:p>
            <a:pPr algn="ctr">
              <a:defRPr/>
            </a:pPr>
            <a:r>
              <a:rPr lang="en-US" sz="2400" dirty="0">
                <a:latin typeface="Calibri" panose="020F0502020204030204" pitchFamily="34" charset="0"/>
                <a:cs typeface="Calibri" panose="020F0502020204030204" pitchFamily="34" charset="0"/>
              </a:rPr>
              <a:t>Confirm registration</a:t>
            </a:r>
          </a:p>
        </p:txBody>
      </p:sp>
      <p:sp>
        <p:nvSpPr>
          <p:cNvPr id="19" name="Rounded Rectangle 18">
            <a:extLst>
              <a:ext uri="{FF2B5EF4-FFF2-40B4-BE49-F238E27FC236}">
                <a16:creationId xmlns:a16="http://schemas.microsoft.com/office/drawing/2014/main" id="{740D87AD-2B26-8C47-A200-C4D7E75601B4}"/>
              </a:ext>
            </a:extLst>
          </p:cNvPr>
          <p:cNvSpPr>
            <a:spLocks noChangeArrowheads="1"/>
          </p:cNvSpPr>
          <p:nvPr/>
        </p:nvSpPr>
        <p:spPr bwMode="auto">
          <a:xfrm>
            <a:off x="6411123" y="2412045"/>
            <a:ext cx="3840480" cy="731520"/>
          </a:xfrm>
          <a:prstGeom prst="roundRect">
            <a:avLst>
              <a:gd name="adj" fmla="val 3899"/>
            </a:avLst>
          </a:prstGeom>
          <a:solidFill>
            <a:srgbClr val="00B0F0">
              <a:alpha val="50196"/>
            </a:srgbClr>
          </a:solidFill>
          <a:ln w="28575">
            <a:solidFill>
              <a:schemeClr val="accent1">
                <a:lumMod val="75000"/>
              </a:schemeClr>
            </a:solidFill>
            <a:round/>
            <a:headEnd/>
            <a:tailEnd/>
          </a:ln>
          <a:effectLst/>
        </p:spPr>
        <p:txBody>
          <a:bodyPr wrap="none" lIns="0" tIns="0" rIns="0" bIns="0" anchor="ctr"/>
          <a:lstStyle/>
          <a:p>
            <a:pPr algn="ctr">
              <a:defRPr/>
            </a:pPr>
            <a:r>
              <a:rPr lang="en-US" sz="2400" dirty="0">
                <a:latin typeface="Calibri" panose="020F0502020204030204" pitchFamily="34" charset="0"/>
                <a:cs typeface="Calibri" panose="020F0502020204030204" pitchFamily="34" charset="0"/>
              </a:rPr>
              <a:t>Get login ID</a:t>
            </a:r>
          </a:p>
        </p:txBody>
      </p:sp>
      <p:sp>
        <p:nvSpPr>
          <p:cNvPr id="20" name="Rounded Rectangle 19">
            <a:extLst>
              <a:ext uri="{FF2B5EF4-FFF2-40B4-BE49-F238E27FC236}">
                <a16:creationId xmlns:a16="http://schemas.microsoft.com/office/drawing/2014/main" id="{687AB88D-95B0-B14E-9D3D-A9B512875507}"/>
              </a:ext>
            </a:extLst>
          </p:cNvPr>
          <p:cNvSpPr>
            <a:spLocks noChangeArrowheads="1"/>
          </p:cNvSpPr>
          <p:nvPr/>
        </p:nvSpPr>
        <p:spPr bwMode="auto">
          <a:xfrm>
            <a:off x="6411123" y="3260091"/>
            <a:ext cx="3840480" cy="731520"/>
          </a:xfrm>
          <a:prstGeom prst="roundRect">
            <a:avLst>
              <a:gd name="adj" fmla="val 3899"/>
            </a:avLst>
          </a:prstGeom>
          <a:solidFill>
            <a:srgbClr val="00B0F0">
              <a:alpha val="50196"/>
            </a:srgbClr>
          </a:solidFill>
          <a:ln w="28575">
            <a:solidFill>
              <a:schemeClr val="accent1">
                <a:lumMod val="75000"/>
              </a:schemeClr>
            </a:solidFill>
            <a:round/>
            <a:headEnd/>
            <a:tailEnd/>
          </a:ln>
          <a:effectLst/>
        </p:spPr>
        <p:txBody>
          <a:bodyPr wrap="none" lIns="0" tIns="0" rIns="0" bIns="0" anchor="ctr"/>
          <a:lstStyle/>
          <a:p>
            <a:pPr algn="ctr">
              <a:defRPr/>
            </a:pPr>
            <a:r>
              <a:rPr lang="en-US" sz="2400" dirty="0">
                <a:latin typeface="Calibri" panose="020F0502020204030204" pitchFamily="34" charset="0"/>
                <a:cs typeface="Calibri" panose="020F0502020204030204" pitchFamily="34" charset="0"/>
              </a:rPr>
              <a:t>Get Password</a:t>
            </a:r>
          </a:p>
        </p:txBody>
      </p:sp>
      <p:sp>
        <p:nvSpPr>
          <p:cNvPr id="21" name="Rounded Rectangle 20">
            <a:extLst>
              <a:ext uri="{FF2B5EF4-FFF2-40B4-BE49-F238E27FC236}">
                <a16:creationId xmlns:a16="http://schemas.microsoft.com/office/drawing/2014/main" id="{77A87628-7601-354F-99C5-E698A8A26DFB}"/>
              </a:ext>
            </a:extLst>
          </p:cNvPr>
          <p:cNvSpPr>
            <a:spLocks noChangeArrowheads="1"/>
          </p:cNvSpPr>
          <p:nvPr/>
        </p:nvSpPr>
        <p:spPr bwMode="auto">
          <a:xfrm>
            <a:off x="6411123" y="4108137"/>
            <a:ext cx="3840480" cy="731520"/>
          </a:xfrm>
          <a:prstGeom prst="roundRect">
            <a:avLst>
              <a:gd name="adj" fmla="val 3899"/>
            </a:avLst>
          </a:prstGeom>
          <a:solidFill>
            <a:srgbClr val="00B0F0">
              <a:alpha val="50196"/>
            </a:srgbClr>
          </a:solidFill>
          <a:ln w="28575">
            <a:solidFill>
              <a:schemeClr val="accent1">
                <a:lumMod val="75000"/>
              </a:schemeClr>
            </a:solidFill>
            <a:round/>
            <a:headEnd/>
            <a:tailEnd/>
          </a:ln>
          <a:effectLst/>
        </p:spPr>
        <p:txBody>
          <a:bodyPr wrap="none" lIns="0" tIns="0" rIns="0" bIns="0" anchor="ctr"/>
          <a:lstStyle/>
          <a:p>
            <a:pPr algn="ctr">
              <a:defRPr/>
            </a:pPr>
            <a:r>
              <a:rPr lang="en-US" sz="2400" dirty="0">
                <a:latin typeface="Calibri" panose="020F0502020204030204" pitchFamily="34" charset="0"/>
                <a:cs typeface="Calibri" panose="020F0502020204030204" pitchFamily="34" charset="0"/>
              </a:rPr>
              <a:t>Check Credentials</a:t>
            </a:r>
          </a:p>
        </p:txBody>
      </p:sp>
      <p:sp>
        <p:nvSpPr>
          <p:cNvPr id="22" name="Rounded Rectangle 21">
            <a:extLst>
              <a:ext uri="{FF2B5EF4-FFF2-40B4-BE49-F238E27FC236}">
                <a16:creationId xmlns:a16="http://schemas.microsoft.com/office/drawing/2014/main" id="{84F7BA94-93F1-9243-8753-321DBF11C3B0}"/>
              </a:ext>
            </a:extLst>
          </p:cNvPr>
          <p:cNvSpPr>
            <a:spLocks noChangeArrowheads="1"/>
          </p:cNvSpPr>
          <p:nvPr/>
        </p:nvSpPr>
        <p:spPr bwMode="auto">
          <a:xfrm>
            <a:off x="6411123" y="4956182"/>
            <a:ext cx="3840480" cy="731520"/>
          </a:xfrm>
          <a:prstGeom prst="roundRect">
            <a:avLst>
              <a:gd name="adj" fmla="val 3899"/>
            </a:avLst>
          </a:prstGeom>
          <a:solidFill>
            <a:srgbClr val="00B0F0">
              <a:alpha val="50196"/>
            </a:srgbClr>
          </a:solidFill>
          <a:ln w="28575">
            <a:solidFill>
              <a:schemeClr val="accent1">
                <a:lumMod val="75000"/>
              </a:schemeClr>
            </a:solidFill>
            <a:round/>
            <a:headEnd/>
            <a:tailEnd/>
          </a:ln>
          <a:effectLst/>
        </p:spPr>
        <p:txBody>
          <a:bodyPr wrap="none" lIns="0" tIns="0" rIns="0" bIns="0" anchor="ctr"/>
          <a:lstStyle/>
          <a:p>
            <a:pPr algn="ctr">
              <a:defRPr/>
            </a:pPr>
            <a:r>
              <a:rPr lang="en-US" sz="2400" dirty="0">
                <a:latin typeface="Calibri" panose="020F0502020204030204" pitchFamily="34" charset="0"/>
                <a:cs typeface="Calibri" panose="020F0502020204030204" pitchFamily="34" charset="0"/>
              </a:rPr>
              <a:t>Confirm authentication</a:t>
            </a:r>
          </a:p>
        </p:txBody>
      </p:sp>
      <p:sp>
        <p:nvSpPr>
          <p:cNvPr id="23" name="TextBox 22">
            <a:extLst>
              <a:ext uri="{FF2B5EF4-FFF2-40B4-BE49-F238E27FC236}">
                <a16:creationId xmlns:a16="http://schemas.microsoft.com/office/drawing/2014/main" id="{A8244770-5C10-3647-AEEC-290ADA5E9BF2}"/>
              </a:ext>
            </a:extLst>
          </p:cNvPr>
          <p:cNvSpPr txBox="1"/>
          <p:nvPr/>
        </p:nvSpPr>
        <p:spPr>
          <a:xfrm>
            <a:off x="2039496" y="1375808"/>
            <a:ext cx="3840480" cy="523220"/>
          </a:xfrm>
          <a:prstGeom prst="rect">
            <a:avLst/>
          </a:prstGeom>
          <a:noFill/>
        </p:spPr>
        <p:txBody>
          <a:bodyPr wrap="square" rtlCol="0">
            <a:spAutoFit/>
          </a:bodyPr>
          <a:lstStyle/>
          <a:p>
            <a:pPr algn="ctr"/>
            <a:r>
              <a:rPr lang="en-US" sz="2800" b="1" dirty="0">
                <a:solidFill>
                  <a:schemeClr val="accent1"/>
                </a:solidFill>
                <a:latin typeface="Calibri" panose="020F0502020204030204" pitchFamily="34" charset="0"/>
                <a:cs typeface="Calibri" panose="020F0502020204030204" pitchFamily="34" charset="0"/>
              </a:rPr>
              <a:t>User registration</a:t>
            </a:r>
          </a:p>
        </p:txBody>
      </p:sp>
      <p:sp>
        <p:nvSpPr>
          <p:cNvPr id="24" name="TextBox 23">
            <a:extLst>
              <a:ext uri="{FF2B5EF4-FFF2-40B4-BE49-F238E27FC236}">
                <a16:creationId xmlns:a16="http://schemas.microsoft.com/office/drawing/2014/main" id="{F57484CE-EA84-2041-B1FE-01377B2DCDE5}"/>
              </a:ext>
            </a:extLst>
          </p:cNvPr>
          <p:cNvSpPr txBox="1"/>
          <p:nvPr/>
        </p:nvSpPr>
        <p:spPr>
          <a:xfrm>
            <a:off x="6411123" y="1374471"/>
            <a:ext cx="3840480" cy="954107"/>
          </a:xfrm>
          <a:prstGeom prst="rect">
            <a:avLst/>
          </a:prstGeom>
          <a:noFill/>
        </p:spPr>
        <p:txBody>
          <a:bodyPr wrap="square" rtlCol="0">
            <a:spAutoFit/>
          </a:bodyPr>
          <a:lstStyle/>
          <a:p>
            <a:pPr algn="ctr"/>
            <a:r>
              <a:rPr lang="en-US" sz="2800" b="1" dirty="0">
                <a:solidFill>
                  <a:schemeClr val="accent1"/>
                </a:solidFill>
                <a:latin typeface="Calibri" panose="020F0502020204030204" pitchFamily="34" charset="0"/>
                <a:cs typeface="Calibri" panose="020F0502020204030204" pitchFamily="34" charset="0"/>
              </a:rPr>
              <a:t>Authentication using UID/Password</a:t>
            </a:r>
          </a:p>
        </p:txBody>
      </p:sp>
      <p:sp>
        <p:nvSpPr>
          <p:cNvPr id="25" name="Rounded Rectangle 24">
            <a:extLst>
              <a:ext uri="{FF2B5EF4-FFF2-40B4-BE49-F238E27FC236}">
                <a16:creationId xmlns:a16="http://schemas.microsoft.com/office/drawing/2014/main" id="{92F38A52-E77E-5840-B732-EE3C21EEE52A}"/>
              </a:ext>
            </a:extLst>
          </p:cNvPr>
          <p:cNvSpPr>
            <a:spLocks noChangeArrowheads="1"/>
          </p:cNvSpPr>
          <p:nvPr/>
        </p:nvSpPr>
        <p:spPr bwMode="auto">
          <a:xfrm>
            <a:off x="1919536" y="1386194"/>
            <a:ext cx="4104456" cy="5211456"/>
          </a:xfrm>
          <a:prstGeom prst="roundRect">
            <a:avLst>
              <a:gd name="adj" fmla="val 3436"/>
            </a:avLst>
          </a:prstGeom>
          <a:noFill/>
          <a:ln w="38100">
            <a:solidFill>
              <a:schemeClr val="accent2">
                <a:lumMod val="75000"/>
              </a:schemeClr>
            </a:solidFill>
            <a:prstDash val="sysDash"/>
            <a:round/>
            <a:headEnd/>
            <a:tailEnd/>
          </a:ln>
          <a:effectLst/>
        </p:spPr>
        <p:txBody>
          <a:bodyPr lIns="0" tIns="0" rIns="0" bIns="0" anchor="ctr"/>
          <a:lstStyle/>
          <a:p>
            <a:pPr algn="ctr">
              <a:defRPr/>
            </a:pPr>
            <a:endParaRPr lang="en-US" dirty="0"/>
          </a:p>
        </p:txBody>
      </p:sp>
      <p:sp>
        <p:nvSpPr>
          <p:cNvPr id="26" name="Rounded Rectangle 25">
            <a:extLst>
              <a:ext uri="{FF2B5EF4-FFF2-40B4-BE49-F238E27FC236}">
                <a16:creationId xmlns:a16="http://schemas.microsoft.com/office/drawing/2014/main" id="{6AACBABA-10B0-A143-B27E-F4D02DAF8B75}"/>
              </a:ext>
            </a:extLst>
          </p:cNvPr>
          <p:cNvSpPr>
            <a:spLocks noChangeArrowheads="1"/>
          </p:cNvSpPr>
          <p:nvPr/>
        </p:nvSpPr>
        <p:spPr bwMode="auto">
          <a:xfrm>
            <a:off x="6312024" y="1386194"/>
            <a:ext cx="4104456" cy="5211456"/>
          </a:xfrm>
          <a:prstGeom prst="roundRect">
            <a:avLst>
              <a:gd name="adj" fmla="val 3436"/>
            </a:avLst>
          </a:prstGeom>
          <a:noFill/>
          <a:ln w="38100">
            <a:solidFill>
              <a:schemeClr val="accent2">
                <a:lumMod val="75000"/>
              </a:schemeClr>
            </a:solidFill>
            <a:prstDash val="sysDash"/>
            <a:round/>
            <a:headEnd/>
            <a:tailEnd/>
          </a:ln>
          <a:effectLst/>
        </p:spPr>
        <p:txBody>
          <a:bodyPr lIns="0" tIns="0" rIns="0" bIns="0" anchor="ctr"/>
          <a:lstStyle/>
          <a:p>
            <a:pPr algn="ctr">
              <a:defRPr/>
            </a:pPr>
            <a:endParaRPr lang="en-US" dirty="0"/>
          </a:p>
        </p:txBody>
      </p:sp>
    </p:spTree>
    <p:extLst>
      <p:ext uri="{BB962C8B-B14F-4D97-AF65-F5344CB8AC3E}">
        <p14:creationId xmlns:p14="http://schemas.microsoft.com/office/powerpoint/2010/main" val="2883719230"/>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5FC0CE1A-0F43-D642-83BB-37DC2E74A642}"/>
              </a:ext>
            </a:extLst>
          </p:cNvPr>
          <p:cNvSpPr>
            <a:spLocks noGrp="1"/>
          </p:cNvSpPr>
          <p:nvPr>
            <p:ph type="sldNum" sz="quarter" idx="12"/>
          </p:nvPr>
        </p:nvSpPr>
        <p:spPr/>
        <p:txBody>
          <a:bodyPr/>
          <a:lstStyle/>
          <a:p>
            <a:pPr>
              <a:defRPr/>
            </a:pPr>
            <a:fld id="{E78C9E75-97FD-45D9-8ED3-955348887BB1}" type="slidenum">
              <a:rPr lang="zh-TW" altLang="en-US" smtClean="0"/>
              <a:pPr>
                <a:defRPr/>
              </a:pPr>
              <a:t>45</a:t>
            </a:fld>
            <a:endParaRPr lang="zh-TW" altLang="en-US"/>
          </a:p>
        </p:txBody>
      </p:sp>
      <p:sp>
        <p:nvSpPr>
          <p:cNvPr id="5" name="Footer Placeholder 4">
            <a:extLst>
              <a:ext uri="{FF2B5EF4-FFF2-40B4-BE49-F238E27FC236}">
                <a16:creationId xmlns:a16="http://schemas.microsoft.com/office/drawing/2014/main" id="{47D1029D-DF43-8440-A5D5-8C0AA89257A6}"/>
              </a:ext>
            </a:extLst>
          </p:cNvPr>
          <p:cNvSpPr>
            <a:spLocks noGrp="1"/>
          </p:cNvSpPr>
          <p:nvPr>
            <p:ph type="ftr" sz="quarter" idx="11"/>
          </p:nvPr>
        </p:nvSpPr>
        <p:spPr bwMode="auto">
          <a:xfrm>
            <a:off x="2135832" y="6597650"/>
            <a:ext cx="7848600" cy="260350"/>
          </a:xfrm>
          <a:ln>
            <a:miter lim="800000"/>
            <a:headEnd/>
            <a:tailEnd/>
          </a:ln>
        </p:spPr>
        <p:txBody>
          <a:bodyPr/>
          <a:lstStyle/>
          <a:p>
            <a:pPr>
              <a:defRPr/>
            </a:pPr>
            <a:r>
              <a:rPr lang="en-US" altLang="zh-TW" sz="1000" dirty="0"/>
              <a:t>Source: Ian Sommerville (2019), Engineering Software Products:  An Introduction to Modern Software Engineering, Pearson.</a:t>
            </a:r>
            <a:endParaRPr lang="es-ES" altLang="zh-TW" sz="1000" dirty="0"/>
          </a:p>
        </p:txBody>
      </p:sp>
      <p:sp>
        <p:nvSpPr>
          <p:cNvPr id="6" name="Title 1">
            <a:extLst>
              <a:ext uri="{FF2B5EF4-FFF2-40B4-BE49-F238E27FC236}">
                <a16:creationId xmlns:a16="http://schemas.microsoft.com/office/drawing/2014/main" id="{0CFA4C37-6E89-4349-BAC6-EBAD3F680900}"/>
              </a:ext>
            </a:extLst>
          </p:cNvPr>
          <p:cNvSpPr>
            <a:spLocks noGrp="1"/>
          </p:cNvSpPr>
          <p:nvPr>
            <p:ph type="title"/>
          </p:nvPr>
        </p:nvSpPr>
        <p:spPr>
          <a:xfrm>
            <a:off x="1991544" y="116633"/>
            <a:ext cx="8229600" cy="949995"/>
          </a:xfrm>
        </p:spPr>
        <p:txBody>
          <a:bodyPr/>
          <a:lstStyle/>
          <a:p>
            <a:r>
              <a:rPr lang="en-US" dirty="0">
                <a:solidFill>
                  <a:schemeClr val="accent1"/>
                </a:solidFill>
              </a:rPr>
              <a:t>Authentication microservices</a:t>
            </a:r>
          </a:p>
        </p:txBody>
      </p:sp>
      <p:sp>
        <p:nvSpPr>
          <p:cNvPr id="12" name="Rounded Rectangle 11">
            <a:extLst>
              <a:ext uri="{FF2B5EF4-FFF2-40B4-BE49-F238E27FC236}">
                <a16:creationId xmlns:a16="http://schemas.microsoft.com/office/drawing/2014/main" id="{CF22F78F-4530-3040-AB78-E23086544F1D}"/>
              </a:ext>
            </a:extLst>
          </p:cNvPr>
          <p:cNvSpPr>
            <a:spLocks noChangeArrowheads="1"/>
          </p:cNvSpPr>
          <p:nvPr/>
        </p:nvSpPr>
        <p:spPr bwMode="auto">
          <a:xfrm>
            <a:off x="1778268" y="3236427"/>
            <a:ext cx="2415634" cy="959816"/>
          </a:xfrm>
          <a:prstGeom prst="roundRect">
            <a:avLst>
              <a:gd name="adj" fmla="val 20942"/>
            </a:avLst>
          </a:prstGeom>
          <a:solidFill>
            <a:srgbClr val="00B0F0">
              <a:alpha val="50196"/>
            </a:srgbClr>
          </a:solidFill>
          <a:ln w="28575">
            <a:solidFill>
              <a:schemeClr val="accent1">
                <a:lumMod val="75000"/>
              </a:schemeClr>
            </a:solidFill>
            <a:round/>
            <a:headEnd/>
            <a:tailEnd/>
          </a:ln>
          <a:effectLst/>
        </p:spPr>
        <p:txBody>
          <a:bodyPr wrap="none" lIns="0" tIns="0" rIns="0" bIns="0" anchor="ctr"/>
          <a:lstStyle/>
          <a:p>
            <a:pPr algn="ctr">
              <a:defRPr/>
            </a:pPr>
            <a:r>
              <a:rPr lang="en-US" sz="2800" b="1" dirty="0">
                <a:latin typeface="Calibri" panose="020F0502020204030204" pitchFamily="34" charset="0"/>
                <a:cs typeface="Calibri" panose="020F0502020204030204" pitchFamily="34" charset="0"/>
              </a:rPr>
              <a:t>Authentication</a:t>
            </a:r>
          </a:p>
        </p:txBody>
      </p:sp>
      <p:cxnSp>
        <p:nvCxnSpPr>
          <p:cNvPr id="17" name="Straight Arrow Connector 16">
            <a:extLst>
              <a:ext uri="{FF2B5EF4-FFF2-40B4-BE49-F238E27FC236}">
                <a16:creationId xmlns:a16="http://schemas.microsoft.com/office/drawing/2014/main" id="{6DA8157E-138B-884F-BDF0-3CA4EC17EF54}"/>
              </a:ext>
            </a:extLst>
          </p:cNvPr>
          <p:cNvCxnSpPr>
            <a:cxnSpLocks/>
            <a:stCxn id="42" idx="3"/>
            <a:endCxn id="18" idx="1"/>
          </p:cNvCxnSpPr>
          <p:nvPr/>
        </p:nvCxnSpPr>
        <p:spPr>
          <a:xfrm>
            <a:off x="7251967" y="2252724"/>
            <a:ext cx="1235886" cy="0"/>
          </a:xfrm>
          <a:prstGeom prst="straightConnector1">
            <a:avLst/>
          </a:prstGeom>
          <a:ln w="76200">
            <a:solidFill>
              <a:schemeClr val="bg1">
                <a:lumMod val="50000"/>
              </a:schemeClr>
            </a:solidFill>
            <a:headEnd type="stealth"/>
            <a:tailEnd type="stealth"/>
          </a:ln>
        </p:spPr>
        <p:style>
          <a:lnRef idx="1">
            <a:schemeClr val="accent1"/>
          </a:lnRef>
          <a:fillRef idx="0">
            <a:schemeClr val="accent1"/>
          </a:fillRef>
          <a:effectRef idx="0">
            <a:schemeClr val="accent1"/>
          </a:effectRef>
          <a:fontRef idx="minor">
            <a:schemeClr val="tx1"/>
          </a:fontRef>
        </p:style>
      </p:cxnSp>
      <p:sp>
        <p:nvSpPr>
          <p:cNvPr id="18" name="Rounded Rectangle 17">
            <a:extLst>
              <a:ext uri="{FF2B5EF4-FFF2-40B4-BE49-F238E27FC236}">
                <a16:creationId xmlns:a16="http://schemas.microsoft.com/office/drawing/2014/main" id="{B96A834E-DDF3-FE47-98F8-70157D8E8457}"/>
              </a:ext>
            </a:extLst>
          </p:cNvPr>
          <p:cNvSpPr>
            <a:spLocks noChangeArrowheads="1"/>
          </p:cNvSpPr>
          <p:nvPr/>
        </p:nvSpPr>
        <p:spPr bwMode="auto">
          <a:xfrm>
            <a:off x="8487854" y="1835439"/>
            <a:ext cx="1692881" cy="834570"/>
          </a:xfrm>
          <a:prstGeom prst="roundRect">
            <a:avLst>
              <a:gd name="adj" fmla="val 50000"/>
            </a:avLst>
          </a:prstGeom>
          <a:solidFill>
            <a:srgbClr val="92D050">
              <a:alpha val="50196"/>
            </a:srgbClr>
          </a:solidFill>
          <a:ln w="28575">
            <a:solidFill>
              <a:schemeClr val="accent1">
                <a:lumMod val="75000"/>
              </a:schemeClr>
            </a:solidFill>
            <a:round/>
            <a:headEnd/>
            <a:tailEnd/>
          </a:ln>
          <a:effectLst/>
        </p:spPr>
        <p:txBody>
          <a:bodyPr lIns="0" tIns="0" rIns="0" bIns="0" anchor="ctr"/>
          <a:lstStyle/>
          <a:p>
            <a:pPr algn="ctr">
              <a:defRPr/>
            </a:pPr>
            <a:r>
              <a:rPr lang="en-US" sz="2400" b="1" dirty="0">
                <a:solidFill>
                  <a:schemeClr val="tx2"/>
                </a:solidFill>
                <a:latin typeface="Calibri" panose="020F0502020204030204" pitchFamily="34" charset="0"/>
                <a:cs typeface="Calibri" panose="020F0502020204030204" pitchFamily="34" charset="0"/>
              </a:rPr>
              <a:t>UID </a:t>
            </a:r>
            <a:br>
              <a:rPr lang="en-US" sz="2400" b="1" dirty="0">
                <a:solidFill>
                  <a:schemeClr val="tx2"/>
                </a:solidFill>
                <a:latin typeface="Calibri" panose="020F0502020204030204" pitchFamily="34" charset="0"/>
                <a:cs typeface="Calibri" panose="020F0502020204030204" pitchFamily="34" charset="0"/>
              </a:rPr>
            </a:br>
            <a:r>
              <a:rPr lang="en-US" sz="2400" b="1" dirty="0">
                <a:solidFill>
                  <a:schemeClr val="tx2"/>
                </a:solidFill>
                <a:latin typeface="Calibri" panose="020F0502020204030204" pitchFamily="34" charset="0"/>
                <a:cs typeface="Calibri" panose="020F0502020204030204" pitchFamily="34" charset="0"/>
              </a:rPr>
              <a:t>data</a:t>
            </a:r>
          </a:p>
        </p:txBody>
      </p:sp>
      <p:cxnSp>
        <p:nvCxnSpPr>
          <p:cNvPr id="31" name="Straight Arrow Connector 30">
            <a:extLst>
              <a:ext uri="{FF2B5EF4-FFF2-40B4-BE49-F238E27FC236}">
                <a16:creationId xmlns:a16="http://schemas.microsoft.com/office/drawing/2014/main" id="{AF7E2296-27A9-7448-9A95-908BEE3C2565}"/>
              </a:ext>
            </a:extLst>
          </p:cNvPr>
          <p:cNvCxnSpPr>
            <a:cxnSpLocks/>
            <a:stCxn id="12" idx="3"/>
            <a:endCxn id="42" idx="1"/>
          </p:cNvCxnSpPr>
          <p:nvPr/>
        </p:nvCxnSpPr>
        <p:spPr>
          <a:xfrm flipV="1">
            <a:off x="4193902" y="2252725"/>
            <a:ext cx="763256" cy="1463611"/>
          </a:xfrm>
          <a:prstGeom prst="straightConnector1">
            <a:avLst/>
          </a:prstGeom>
          <a:ln w="38100">
            <a:solidFill>
              <a:schemeClr val="accent1">
                <a:lumMod val="75000"/>
              </a:schemeClr>
            </a:solidFill>
            <a:headEnd type="none"/>
            <a:tailEnd type="none"/>
          </a:ln>
        </p:spPr>
        <p:style>
          <a:lnRef idx="1">
            <a:schemeClr val="accent1"/>
          </a:lnRef>
          <a:fillRef idx="0">
            <a:schemeClr val="accent1"/>
          </a:fillRef>
          <a:effectRef idx="0">
            <a:schemeClr val="accent1"/>
          </a:effectRef>
          <a:fontRef idx="minor">
            <a:schemeClr val="tx1"/>
          </a:fontRef>
        </p:style>
      </p:cxnSp>
      <p:sp>
        <p:nvSpPr>
          <p:cNvPr id="42" name="Rounded Rectangle 41">
            <a:extLst>
              <a:ext uri="{FF2B5EF4-FFF2-40B4-BE49-F238E27FC236}">
                <a16:creationId xmlns:a16="http://schemas.microsoft.com/office/drawing/2014/main" id="{F0E84F91-13F5-2D4A-B1CD-F7CCC7A716B9}"/>
              </a:ext>
            </a:extLst>
          </p:cNvPr>
          <p:cNvSpPr>
            <a:spLocks noChangeArrowheads="1"/>
          </p:cNvSpPr>
          <p:nvPr/>
        </p:nvSpPr>
        <p:spPr bwMode="auto">
          <a:xfrm>
            <a:off x="4957159" y="1772816"/>
            <a:ext cx="2294809" cy="959816"/>
          </a:xfrm>
          <a:prstGeom prst="roundRect">
            <a:avLst>
              <a:gd name="adj" fmla="val 31046"/>
            </a:avLst>
          </a:prstGeom>
          <a:solidFill>
            <a:srgbClr val="76D6FF">
              <a:alpha val="50196"/>
            </a:srgbClr>
          </a:solidFill>
          <a:ln w="28575">
            <a:solidFill>
              <a:schemeClr val="accent1">
                <a:lumMod val="75000"/>
              </a:schemeClr>
            </a:solidFill>
            <a:round/>
            <a:headEnd/>
            <a:tailEnd/>
          </a:ln>
          <a:effectLst/>
        </p:spPr>
        <p:txBody>
          <a:bodyPr wrap="none" lIns="0" tIns="0" rIns="0" bIns="0" anchor="ctr"/>
          <a:lstStyle/>
          <a:p>
            <a:pPr algn="ctr">
              <a:defRPr/>
            </a:pPr>
            <a:r>
              <a:rPr lang="en-US" sz="2800" b="1" dirty="0">
                <a:latin typeface="Calibri" panose="020F0502020204030204" pitchFamily="34" charset="0"/>
                <a:cs typeface="Calibri" panose="020F0502020204030204" pitchFamily="34" charset="0"/>
              </a:rPr>
              <a:t>UID </a:t>
            </a:r>
            <a:br>
              <a:rPr lang="en-US" sz="2800" b="1" dirty="0">
                <a:latin typeface="Calibri" panose="020F0502020204030204" pitchFamily="34" charset="0"/>
                <a:cs typeface="Calibri" panose="020F0502020204030204" pitchFamily="34" charset="0"/>
              </a:rPr>
            </a:br>
            <a:r>
              <a:rPr lang="en-US" sz="2800" b="1" dirty="0">
                <a:latin typeface="Calibri" panose="020F0502020204030204" pitchFamily="34" charset="0"/>
                <a:cs typeface="Calibri" panose="020F0502020204030204" pitchFamily="34" charset="0"/>
              </a:rPr>
              <a:t>management</a:t>
            </a:r>
          </a:p>
        </p:txBody>
      </p:sp>
      <p:sp>
        <p:nvSpPr>
          <p:cNvPr id="51" name="Rounded Rectangle 50">
            <a:extLst>
              <a:ext uri="{FF2B5EF4-FFF2-40B4-BE49-F238E27FC236}">
                <a16:creationId xmlns:a16="http://schemas.microsoft.com/office/drawing/2014/main" id="{1021F14B-F71E-6843-97C5-1CFF02950138}"/>
              </a:ext>
            </a:extLst>
          </p:cNvPr>
          <p:cNvSpPr>
            <a:spLocks noChangeArrowheads="1"/>
          </p:cNvSpPr>
          <p:nvPr/>
        </p:nvSpPr>
        <p:spPr bwMode="auto">
          <a:xfrm>
            <a:off x="8487854" y="3299050"/>
            <a:ext cx="1692881" cy="834570"/>
          </a:xfrm>
          <a:prstGeom prst="roundRect">
            <a:avLst>
              <a:gd name="adj" fmla="val 50000"/>
            </a:avLst>
          </a:prstGeom>
          <a:solidFill>
            <a:srgbClr val="92D050">
              <a:alpha val="50196"/>
            </a:srgbClr>
          </a:solidFill>
          <a:ln w="28575">
            <a:solidFill>
              <a:schemeClr val="accent1">
                <a:lumMod val="75000"/>
              </a:schemeClr>
            </a:solidFill>
            <a:round/>
            <a:headEnd/>
            <a:tailEnd/>
          </a:ln>
          <a:effectLst/>
        </p:spPr>
        <p:txBody>
          <a:bodyPr lIns="0" tIns="0" rIns="0" bIns="0" anchor="ctr"/>
          <a:lstStyle/>
          <a:p>
            <a:pPr algn="ctr">
              <a:defRPr/>
            </a:pPr>
            <a:r>
              <a:rPr lang="en-US" sz="2400" b="1" dirty="0">
                <a:solidFill>
                  <a:schemeClr val="tx2"/>
                </a:solidFill>
                <a:latin typeface="Calibri" panose="020F0502020204030204" pitchFamily="34" charset="0"/>
                <a:cs typeface="Calibri" panose="020F0502020204030204" pitchFamily="34" charset="0"/>
              </a:rPr>
              <a:t>Password data</a:t>
            </a:r>
          </a:p>
        </p:txBody>
      </p:sp>
      <p:sp>
        <p:nvSpPr>
          <p:cNvPr id="52" name="Rounded Rectangle 51">
            <a:extLst>
              <a:ext uri="{FF2B5EF4-FFF2-40B4-BE49-F238E27FC236}">
                <a16:creationId xmlns:a16="http://schemas.microsoft.com/office/drawing/2014/main" id="{32024EB6-0DC7-624E-A834-A896F7BDFC87}"/>
              </a:ext>
            </a:extLst>
          </p:cNvPr>
          <p:cNvSpPr>
            <a:spLocks noChangeArrowheads="1"/>
          </p:cNvSpPr>
          <p:nvPr/>
        </p:nvSpPr>
        <p:spPr bwMode="auto">
          <a:xfrm>
            <a:off x="8487854" y="4787767"/>
            <a:ext cx="1692881" cy="834570"/>
          </a:xfrm>
          <a:prstGeom prst="roundRect">
            <a:avLst>
              <a:gd name="adj" fmla="val 50000"/>
            </a:avLst>
          </a:prstGeom>
          <a:solidFill>
            <a:srgbClr val="92D050">
              <a:alpha val="50196"/>
            </a:srgbClr>
          </a:solidFill>
          <a:ln w="28575">
            <a:solidFill>
              <a:schemeClr val="accent1">
                <a:lumMod val="75000"/>
              </a:schemeClr>
            </a:solidFill>
            <a:round/>
            <a:headEnd/>
            <a:tailEnd/>
          </a:ln>
          <a:effectLst/>
        </p:spPr>
        <p:txBody>
          <a:bodyPr lIns="0" tIns="0" rIns="0" bIns="0" anchor="ctr"/>
          <a:lstStyle/>
          <a:p>
            <a:pPr algn="ctr">
              <a:defRPr/>
            </a:pPr>
            <a:r>
              <a:rPr lang="en-US" sz="2400" b="1" dirty="0">
                <a:solidFill>
                  <a:schemeClr val="tx2"/>
                </a:solidFill>
                <a:latin typeface="Calibri" panose="020F0502020204030204" pitchFamily="34" charset="0"/>
                <a:cs typeface="Calibri" panose="020F0502020204030204" pitchFamily="34" charset="0"/>
              </a:rPr>
              <a:t>User </a:t>
            </a:r>
            <a:br>
              <a:rPr lang="en-US" sz="2400" b="1" dirty="0">
                <a:solidFill>
                  <a:schemeClr val="tx2"/>
                </a:solidFill>
                <a:latin typeface="Calibri" panose="020F0502020204030204" pitchFamily="34" charset="0"/>
                <a:cs typeface="Calibri" panose="020F0502020204030204" pitchFamily="34" charset="0"/>
              </a:rPr>
            </a:br>
            <a:r>
              <a:rPr lang="en-US" sz="2400" b="1" dirty="0">
                <a:solidFill>
                  <a:schemeClr val="tx2"/>
                </a:solidFill>
                <a:latin typeface="Calibri" panose="020F0502020204030204" pitchFamily="34" charset="0"/>
                <a:cs typeface="Calibri" panose="020F0502020204030204" pitchFamily="34" charset="0"/>
              </a:rPr>
              <a:t>data</a:t>
            </a:r>
          </a:p>
        </p:txBody>
      </p:sp>
      <p:sp>
        <p:nvSpPr>
          <p:cNvPr id="53" name="Rounded Rectangle 52">
            <a:extLst>
              <a:ext uri="{FF2B5EF4-FFF2-40B4-BE49-F238E27FC236}">
                <a16:creationId xmlns:a16="http://schemas.microsoft.com/office/drawing/2014/main" id="{F1F5F6D2-9F1B-B641-AD1D-042821C3118D}"/>
              </a:ext>
            </a:extLst>
          </p:cNvPr>
          <p:cNvSpPr>
            <a:spLocks noChangeArrowheads="1"/>
          </p:cNvSpPr>
          <p:nvPr/>
        </p:nvSpPr>
        <p:spPr bwMode="auto">
          <a:xfrm>
            <a:off x="4957159" y="3236427"/>
            <a:ext cx="2294809" cy="959816"/>
          </a:xfrm>
          <a:prstGeom prst="roundRect">
            <a:avLst>
              <a:gd name="adj" fmla="val 31046"/>
            </a:avLst>
          </a:prstGeom>
          <a:solidFill>
            <a:srgbClr val="76D6FF">
              <a:alpha val="50196"/>
            </a:srgbClr>
          </a:solidFill>
          <a:ln w="28575">
            <a:solidFill>
              <a:schemeClr val="accent1">
                <a:lumMod val="75000"/>
              </a:schemeClr>
            </a:solidFill>
            <a:round/>
            <a:headEnd/>
            <a:tailEnd/>
          </a:ln>
          <a:effectLst/>
        </p:spPr>
        <p:txBody>
          <a:bodyPr wrap="none" lIns="0" tIns="0" rIns="0" bIns="0" anchor="ctr"/>
          <a:lstStyle/>
          <a:p>
            <a:pPr algn="ctr">
              <a:defRPr/>
            </a:pPr>
            <a:r>
              <a:rPr lang="en-US" sz="2800" b="1" dirty="0">
                <a:latin typeface="Calibri" panose="020F0502020204030204" pitchFamily="34" charset="0"/>
                <a:cs typeface="Calibri" panose="020F0502020204030204" pitchFamily="34" charset="0"/>
              </a:rPr>
              <a:t>Password</a:t>
            </a:r>
            <a:br>
              <a:rPr lang="en-US" sz="2800" b="1" dirty="0">
                <a:latin typeface="Calibri" panose="020F0502020204030204" pitchFamily="34" charset="0"/>
                <a:cs typeface="Calibri" panose="020F0502020204030204" pitchFamily="34" charset="0"/>
              </a:rPr>
            </a:br>
            <a:r>
              <a:rPr lang="en-US" sz="2800" b="1" dirty="0">
                <a:latin typeface="Calibri" panose="020F0502020204030204" pitchFamily="34" charset="0"/>
                <a:cs typeface="Calibri" panose="020F0502020204030204" pitchFamily="34" charset="0"/>
              </a:rPr>
              <a:t>management</a:t>
            </a:r>
          </a:p>
        </p:txBody>
      </p:sp>
      <p:sp>
        <p:nvSpPr>
          <p:cNvPr id="54" name="Rounded Rectangle 53">
            <a:extLst>
              <a:ext uri="{FF2B5EF4-FFF2-40B4-BE49-F238E27FC236}">
                <a16:creationId xmlns:a16="http://schemas.microsoft.com/office/drawing/2014/main" id="{6FE9865A-4ED5-714A-B294-AF7578B35EBB}"/>
              </a:ext>
            </a:extLst>
          </p:cNvPr>
          <p:cNvSpPr>
            <a:spLocks noChangeArrowheads="1"/>
          </p:cNvSpPr>
          <p:nvPr/>
        </p:nvSpPr>
        <p:spPr bwMode="auto">
          <a:xfrm>
            <a:off x="4957159" y="4725144"/>
            <a:ext cx="2294809" cy="959816"/>
          </a:xfrm>
          <a:prstGeom prst="roundRect">
            <a:avLst>
              <a:gd name="adj" fmla="val 31046"/>
            </a:avLst>
          </a:prstGeom>
          <a:solidFill>
            <a:srgbClr val="76D6FF">
              <a:alpha val="50196"/>
            </a:srgbClr>
          </a:solidFill>
          <a:ln w="28575">
            <a:solidFill>
              <a:schemeClr val="accent1">
                <a:lumMod val="75000"/>
              </a:schemeClr>
            </a:solidFill>
            <a:round/>
            <a:headEnd/>
            <a:tailEnd/>
          </a:ln>
          <a:effectLst/>
        </p:spPr>
        <p:txBody>
          <a:bodyPr wrap="none" lIns="0" tIns="0" rIns="0" bIns="0" anchor="ctr"/>
          <a:lstStyle/>
          <a:p>
            <a:pPr algn="ctr">
              <a:defRPr/>
            </a:pPr>
            <a:r>
              <a:rPr lang="en-US" sz="2800" b="1" dirty="0">
                <a:latin typeface="Calibri" panose="020F0502020204030204" pitchFamily="34" charset="0"/>
                <a:cs typeface="Calibri" panose="020F0502020204030204" pitchFamily="34" charset="0"/>
              </a:rPr>
              <a:t>User Info</a:t>
            </a:r>
            <a:br>
              <a:rPr lang="en-US" sz="2800" b="1" dirty="0">
                <a:latin typeface="Calibri" panose="020F0502020204030204" pitchFamily="34" charset="0"/>
                <a:cs typeface="Calibri" panose="020F0502020204030204" pitchFamily="34" charset="0"/>
              </a:rPr>
            </a:br>
            <a:r>
              <a:rPr lang="en-US" sz="2800" b="1" dirty="0">
                <a:latin typeface="Calibri" panose="020F0502020204030204" pitchFamily="34" charset="0"/>
                <a:cs typeface="Calibri" panose="020F0502020204030204" pitchFamily="34" charset="0"/>
              </a:rPr>
              <a:t>management</a:t>
            </a:r>
          </a:p>
        </p:txBody>
      </p:sp>
      <p:cxnSp>
        <p:nvCxnSpPr>
          <p:cNvPr id="58" name="Straight Arrow Connector 57">
            <a:extLst>
              <a:ext uri="{FF2B5EF4-FFF2-40B4-BE49-F238E27FC236}">
                <a16:creationId xmlns:a16="http://schemas.microsoft.com/office/drawing/2014/main" id="{AD77CC6A-BE57-CB46-86E4-FEF6B2D7A4C7}"/>
              </a:ext>
            </a:extLst>
          </p:cNvPr>
          <p:cNvCxnSpPr>
            <a:cxnSpLocks/>
            <a:stCxn id="12" idx="3"/>
            <a:endCxn id="53" idx="1"/>
          </p:cNvCxnSpPr>
          <p:nvPr/>
        </p:nvCxnSpPr>
        <p:spPr>
          <a:xfrm>
            <a:off x="4193902" y="3716335"/>
            <a:ext cx="763256" cy="0"/>
          </a:xfrm>
          <a:prstGeom prst="straightConnector1">
            <a:avLst/>
          </a:prstGeom>
          <a:ln w="38100">
            <a:solidFill>
              <a:schemeClr val="accent1">
                <a:lumMod val="75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59" name="Straight Arrow Connector 58">
            <a:extLst>
              <a:ext uri="{FF2B5EF4-FFF2-40B4-BE49-F238E27FC236}">
                <a16:creationId xmlns:a16="http://schemas.microsoft.com/office/drawing/2014/main" id="{8945269C-A799-C84E-B22D-5F05B09E2588}"/>
              </a:ext>
            </a:extLst>
          </p:cNvPr>
          <p:cNvCxnSpPr>
            <a:cxnSpLocks/>
            <a:stCxn id="12" idx="3"/>
            <a:endCxn id="54" idx="1"/>
          </p:cNvCxnSpPr>
          <p:nvPr/>
        </p:nvCxnSpPr>
        <p:spPr>
          <a:xfrm>
            <a:off x="4193902" y="3716336"/>
            <a:ext cx="763256" cy="1488717"/>
          </a:xfrm>
          <a:prstGeom prst="straightConnector1">
            <a:avLst/>
          </a:prstGeom>
          <a:ln w="38100">
            <a:solidFill>
              <a:schemeClr val="accent1">
                <a:lumMod val="75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68" name="Straight Arrow Connector 67">
            <a:extLst>
              <a:ext uri="{FF2B5EF4-FFF2-40B4-BE49-F238E27FC236}">
                <a16:creationId xmlns:a16="http://schemas.microsoft.com/office/drawing/2014/main" id="{E555A2FC-CDB8-8E43-9CC1-BFAD9DDFA266}"/>
              </a:ext>
            </a:extLst>
          </p:cNvPr>
          <p:cNvCxnSpPr>
            <a:cxnSpLocks/>
            <a:stCxn id="53" idx="3"/>
            <a:endCxn id="51" idx="1"/>
          </p:cNvCxnSpPr>
          <p:nvPr/>
        </p:nvCxnSpPr>
        <p:spPr>
          <a:xfrm>
            <a:off x="7251967" y="3716335"/>
            <a:ext cx="1235886" cy="0"/>
          </a:xfrm>
          <a:prstGeom prst="straightConnector1">
            <a:avLst/>
          </a:prstGeom>
          <a:ln w="76200">
            <a:solidFill>
              <a:schemeClr val="bg1">
                <a:lumMod val="50000"/>
              </a:schemeClr>
            </a:solidFill>
            <a:headEnd type="stealth"/>
            <a:tailEnd type="stealth"/>
          </a:ln>
        </p:spPr>
        <p:style>
          <a:lnRef idx="1">
            <a:schemeClr val="accent1"/>
          </a:lnRef>
          <a:fillRef idx="0">
            <a:schemeClr val="accent1"/>
          </a:fillRef>
          <a:effectRef idx="0">
            <a:schemeClr val="accent1"/>
          </a:effectRef>
          <a:fontRef idx="minor">
            <a:schemeClr val="tx1"/>
          </a:fontRef>
        </p:style>
      </p:cxnSp>
      <p:cxnSp>
        <p:nvCxnSpPr>
          <p:cNvPr id="71" name="Straight Arrow Connector 70">
            <a:extLst>
              <a:ext uri="{FF2B5EF4-FFF2-40B4-BE49-F238E27FC236}">
                <a16:creationId xmlns:a16="http://schemas.microsoft.com/office/drawing/2014/main" id="{110F9ECE-AD38-A443-8E79-52876AE38AFB}"/>
              </a:ext>
            </a:extLst>
          </p:cNvPr>
          <p:cNvCxnSpPr>
            <a:cxnSpLocks/>
            <a:endCxn id="52" idx="1"/>
          </p:cNvCxnSpPr>
          <p:nvPr/>
        </p:nvCxnSpPr>
        <p:spPr>
          <a:xfrm>
            <a:off x="7230051" y="5205052"/>
            <a:ext cx="1257802" cy="0"/>
          </a:xfrm>
          <a:prstGeom prst="straightConnector1">
            <a:avLst/>
          </a:prstGeom>
          <a:ln w="76200">
            <a:solidFill>
              <a:schemeClr val="bg1">
                <a:lumMod val="50000"/>
              </a:schemeClr>
            </a:solidFill>
            <a:headEnd type="stealth"/>
            <a:tailEnd type="stealth"/>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355127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78480D8-C0FA-A940-9033-50DBEED74D6E}"/>
              </a:ext>
            </a:extLst>
          </p:cNvPr>
          <p:cNvSpPr>
            <a:spLocks noGrp="1"/>
          </p:cNvSpPr>
          <p:nvPr>
            <p:ph idx="1"/>
          </p:nvPr>
        </p:nvSpPr>
        <p:spPr>
          <a:xfrm>
            <a:off x="614597" y="833770"/>
            <a:ext cx="11197652" cy="5763879"/>
          </a:xfrm>
        </p:spPr>
        <p:txBody>
          <a:bodyPr>
            <a:noAutofit/>
          </a:bodyPr>
          <a:lstStyle/>
          <a:p>
            <a:pPr>
              <a:spcAft>
                <a:spcPts val="300"/>
              </a:spcAft>
            </a:pPr>
            <a:r>
              <a:rPr lang="en-US" sz="2800" dirty="0">
                <a:solidFill>
                  <a:srgbClr val="C00000"/>
                </a:solidFill>
              </a:rPr>
              <a:t>Self-contained</a:t>
            </a:r>
          </a:p>
          <a:p>
            <a:pPr lvl="1">
              <a:spcAft>
                <a:spcPts val="300"/>
              </a:spcAft>
            </a:pPr>
            <a:r>
              <a:rPr lang="en-US" sz="2400" dirty="0"/>
              <a:t>Microservices do not have external dependencies. They manage their own data and implement their own user interface.</a:t>
            </a:r>
          </a:p>
          <a:p>
            <a:pPr>
              <a:spcAft>
                <a:spcPts val="300"/>
              </a:spcAft>
            </a:pPr>
            <a:r>
              <a:rPr lang="en-US" sz="2800" dirty="0">
                <a:solidFill>
                  <a:srgbClr val="C00000"/>
                </a:solidFill>
              </a:rPr>
              <a:t>Lightweight</a:t>
            </a:r>
          </a:p>
          <a:p>
            <a:pPr lvl="1">
              <a:spcAft>
                <a:spcPts val="300"/>
              </a:spcAft>
            </a:pPr>
            <a:r>
              <a:rPr lang="en-US" sz="2400" dirty="0"/>
              <a:t>Microservices communicate using lightweight protocols.</a:t>
            </a:r>
          </a:p>
          <a:p>
            <a:pPr>
              <a:spcAft>
                <a:spcPts val="300"/>
              </a:spcAft>
            </a:pPr>
            <a:r>
              <a:rPr lang="en-US" sz="2800" dirty="0">
                <a:solidFill>
                  <a:srgbClr val="C00000"/>
                </a:solidFill>
              </a:rPr>
              <a:t>Implementation-independent</a:t>
            </a:r>
          </a:p>
          <a:p>
            <a:pPr lvl="1">
              <a:spcAft>
                <a:spcPts val="300"/>
              </a:spcAft>
            </a:pPr>
            <a:r>
              <a:rPr lang="en-US" sz="2400" dirty="0"/>
              <a:t>Microservices may be implemented using different programming languages and may use different technologies in their implementation.</a:t>
            </a:r>
          </a:p>
          <a:p>
            <a:pPr>
              <a:spcAft>
                <a:spcPts val="300"/>
              </a:spcAft>
            </a:pPr>
            <a:r>
              <a:rPr lang="en-US" sz="2800" dirty="0">
                <a:solidFill>
                  <a:srgbClr val="C00000"/>
                </a:solidFill>
              </a:rPr>
              <a:t>Independently deployable</a:t>
            </a:r>
          </a:p>
          <a:p>
            <a:pPr lvl="1">
              <a:spcAft>
                <a:spcPts val="300"/>
              </a:spcAft>
            </a:pPr>
            <a:r>
              <a:rPr lang="en-US" sz="2400" dirty="0"/>
              <a:t>Each microservice runs in its own process and is independently deployable, using automated systems.</a:t>
            </a:r>
          </a:p>
          <a:p>
            <a:pPr>
              <a:spcAft>
                <a:spcPts val="300"/>
              </a:spcAft>
            </a:pPr>
            <a:r>
              <a:rPr lang="en-US" sz="2800" dirty="0">
                <a:solidFill>
                  <a:srgbClr val="C00000"/>
                </a:solidFill>
              </a:rPr>
              <a:t>Business-oriented</a:t>
            </a:r>
          </a:p>
          <a:p>
            <a:pPr lvl="1">
              <a:spcAft>
                <a:spcPts val="300"/>
              </a:spcAft>
            </a:pPr>
            <a:r>
              <a:rPr lang="en-US" sz="2400" dirty="0"/>
              <a:t>Microservices should implement business capabilities and needs, rather than simply provide a technical service.</a:t>
            </a:r>
          </a:p>
          <a:p>
            <a:pPr>
              <a:spcAft>
                <a:spcPts val="300"/>
              </a:spcAft>
            </a:pPr>
            <a:endParaRPr lang="en-US" sz="2400" dirty="0"/>
          </a:p>
          <a:p>
            <a:pPr>
              <a:spcAft>
                <a:spcPts val="300"/>
              </a:spcAft>
            </a:pPr>
            <a:endParaRPr lang="en-US" sz="2400" dirty="0"/>
          </a:p>
        </p:txBody>
      </p:sp>
      <p:sp>
        <p:nvSpPr>
          <p:cNvPr id="4" name="Slide Number Placeholder 3">
            <a:extLst>
              <a:ext uri="{FF2B5EF4-FFF2-40B4-BE49-F238E27FC236}">
                <a16:creationId xmlns:a16="http://schemas.microsoft.com/office/drawing/2014/main" id="{5FC0CE1A-0F43-D642-83BB-37DC2E74A642}"/>
              </a:ext>
            </a:extLst>
          </p:cNvPr>
          <p:cNvSpPr>
            <a:spLocks noGrp="1"/>
          </p:cNvSpPr>
          <p:nvPr>
            <p:ph type="sldNum" sz="quarter" idx="12"/>
          </p:nvPr>
        </p:nvSpPr>
        <p:spPr/>
        <p:txBody>
          <a:bodyPr/>
          <a:lstStyle/>
          <a:p>
            <a:pPr>
              <a:defRPr/>
            </a:pPr>
            <a:fld id="{E78C9E75-97FD-45D9-8ED3-955348887BB1}" type="slidenum">
              <a:rPr lang="zh-TW" altLang="en-US" smtClean="0"/>
              <a:pPr>
                <a:defRPr/>
              </a:pPr>
              <a:t>46</a:t>
            </a:fld>
            <a:endParaRPr lang="zh-TW" altLang="en-US"/>
          </a:p>
        </p:txBody>
      </p:sp>
      <p:sp>
        <p:nvSpPr>
          <p:cNvPr id="5" name="Footer Placeholder 4">
            <a:extLst>
              <a:ext uri="{FF2B5EF4-FFF2-40B4-BE49-F238E27FC236}">
                <a16:creationId xmlns:a16="http://schemas.microsoft.com/office/drawing/2014/main" id="{47D1029D-DF43-8440-A5D5-8C0AA89257A6}"/>
              </a:ext>
            </a:extLst>
          </p:cNvPr>
          <p:cNvSpPr>
            <a:spLocks noGrp="1"/>
          </p:cNvSpPr>
          <p:nvPr>
            <p:ph type="ftr" sz="quarter" idx="11"/>
          </p:nvPr>
        </p:nvSpPr>
        <p:spPr bwMode="auto">
          <a:xfrm>
            <a:off x="2135832" y="6597650"/>
            <a:ext cx="7848600" cy="260350"/>
          </a:xfrm>
          <a:ln>
            <a:miter lim="800000"/>
            <a:headEnd/>
            <a:tailEnd/>
          </a:ln>
        </p:spPr>
        <p:txBody>
          <a:bodyPr/>
          <a:lstStyle/>
          <a:p>
            <a:pPr>
              <a:defRPr/>
            </a:pPr>
            <a:r>
              <a:rPr lang="en-US" altLang="zh-TW" sz="1000" dirty="0"/>
              <a:t>Source: Ian Sommerville (2019), Engineering Software Products:  An Introduction to Modern Software Engineering, Pearson.</a:t>
            </a:r>
            <a:endParaRPr lang="es-ES" altLang="zh-TW" sz="1000" dirty="0"/>
          </a:p>
        </p:txBody>
      </p:sp>
      <p:sp>
        <p:nvSpPr>
          <p:cNvPr id="6" name="Title 1">
            <a:extLst>
              <a:ext uri="{FF2B5EF4-FFF2-40B4-BE49-F238E27FC236}">
                <a16:creationId xmlns:a16="http://schemas.microsoft.com/office/drawing/2014/main" id="{0CFA4C37-6E89-4349-BAC6-EBAD3F680900}"/>
              </a:ext>
            </a:extLst>
          </p:cNvPr>
          <p:cNvSpPr>
            <a:spLocks noGrp="1"/>
          </p:cNvSpPr>
          <p:nvPr>
            <p:ph type="title"/>
          </p:nvPr>
        </p:nvSpPr>
        <p:spPr>
          <a:xfrm>
            <a:off x="1991544" y="71663"/>
            <a:ext cx="8229600" cy="792089"/>
          </a:xfrm>
        </p:spPr>
        <p:txBody>
          <a:bodyPr>
            <a:normAutofit fontScale="90000"/>
          </a:bodyPr>
          <a:lstStyle/>
          <a:p>
            <a:r>
              <a:rPr lang="en-US" dirty="0">
                <a:solidFill>
                  <a:schemeClr val="accent1"/>
                </a:solidFill>
              </a:rPr>
              <a:t>Characteristics of microservices</a:t>
            </a:r>
          </a:p>
        </p:txBody>
      </p:sp>
    </p:spTree>
    <p:extLst>
      <p:ext uri="{BB962C8B-B14F-4D97-AF65-F5344CB8AC3E}">
        <p14:creationId xmlns:p14="http://schemas.microsoft.com/office/powerpoint/2010/main" val="2508402046"/>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78480D8-C0FA-A940-9033-50DBEED74D6E}"/>
              </a:ext>
            </a:extLst>
          </p:cNvPr>
          <p:cNvSpPr>
            <a:spLocks noGrp="1"/>
          </p:cNvSpPr>
          <p:nvPr>
            <p:ph idx="1"/>
          </p:nvPr>
        </p:nvSpPr>
        <p:spPr>
          <a:xfrm>
            <a:off x="914399" y="1144414"/>
            <a:ext cx="10424161" cy="5375449"/>
          </a:xfrm>
        </p:spPr>
        <p:txBody>
          <a:bodyPr>
            <a:normAutofit/>
          </a:bodyPr>
          <a:lstStyle/>
          <a:p>
            <a:r>
              <a:rPr lang="en-US" sz="2800" dirty="0">
                <a:solidFill>
                  <a:srgbClr val="C00000"/>
                </a:solidFill>
              </a:rPr>
              <a:t>Microservices communicate </a:t>
            </a:r>
            <a:r>
              <a:rPr lang="en-US" sz="2800" dirty="0"/>
              <a:t>by </a:t>
            </a:r>
            <a:r>
              <a:rPr lang="en-US" sz="2800" dirty="0">
                <a:solidFill>
                  <a:srgbClr val="C00000"/>
                </a:solidFill>
              </a:rPr>
              <a:t>exchanging messages</a:t>
            </a:r>
            <a:r>
              <a:rPr lang="en-US" sz="2800" dirty="0"/>
              <a:t>. </a:t>
            </a:r>
          </a:p>
          <a:p>
            <a:r>
              <a:rPr lang="en-US" sz="2800" dirty="0"/>
              <a:t>A message that is sent between services includes some administrative information, a </a:t>
            </a:r>
            <a:r>
              <a:rPr lang="en-US" sz="2800" dirty="0">
                <a:solidFill>
                  <a:srgbClr val="C00000"/>
                </a:solidFill>
              </a:rPr>
              <a:t>service request </a:t>
            </a:r>
            <a:r>
              <a:rPr lang="en-US" sz="2800" dirty="0"/>
              <a:t>and the </a:t>
            </a:r>
            <a:r>
              <a:rPr lang="en-US" sz="2800" dirty="0">
                <a:solidFill>
                  <a:srgbClr val="C00000"/>
                </a:solidFill>
              </a:rPr>
              <a:t>data</a:t>
            </a:r>
            <a:r>
              <a:rPr lang="en-US" sz="2800" dirty="0"/>
              <a:t> required to deliver the requested service. </a:t>
            </a:r>
          </a:p>
          <a:p>
            <a:r>
              <a:rPr lang="en-US" sz="2800" dirty="0"/>
              <a:t>Services return a response to service request messages.</a:t>
            </a:r>
          </a:p>
          <a:p>
            <a:pPr lvl="1"/>
            <a:r>
              <a:rPr lang="en-US" sz="2600" dirty="0"/>
              <a:t>An authentication service may send a message to a login service that includes the name input by the user. </a:t>
            </a:r>
          </a:p>
          <a:p>
            <a:pPr lvl="1"/>
            <a:r>
              <a:rPr lang="en-US" sz="2600" dirty="0"/>
              <a:t>The response may be a token associated with a valid user name or might be an error saying that there is no registered user.</a:t>
            </a:r>
          </a:p>
          <a:p>
            <a:endParaRPr lang="en-US" sz="2800" dirty="0"/>
          </a:p>
          <a:p>
            <a:endParaRPr lang="en-US" sz="2800" dirty="0"/>
          </a:p>
        </p:txBody>
      </p:sp>
      <p:sp>
        <p:nvSpPr>
          <p:cNvPr id="4" name="Slide Number Placeholder 3">
            <a:extLst>
              <a:ext uri="{FF2B5EF4-FFF2-40B4-BE49-F238E27FC236}">
                <a16:creationId xmlns:a16="http://schemas.microsoft.com/office/drawing/2014/main" id="{5FC0CE1A-0F43-D642-83BB-37DC2E74A642}"/>
              </a:ext>
            </a:extLst>
          </p:cNvPr>
          <p:cNvSpPr>
            <a:spLocks noGrp="1"/>
          </p:cNvSpPr>
          <p:nvPr>
            <p:ph type="sldNum" sz="quarter" idx="12"/>
          </p:nvPr>
        </p:nvSpPr>
        <p:spPr/>
        <p:txBody>
          <a:bodyPr/>
          <a:lstStyle/>
          <a:p>
            <a:pPr>
              <a:defRPr/>
            </a:pPr>
            <a:fld id="{E78C9E75-97FD-45D9-8ED3-955348887BB1}" type="slidenum">
              <a:rPr lang="zh-TW" altLang="en-US" smtClean="0"/>
              <a:pPr>
                <a:defRPr/>
              </a:pPr>
              <a:t>47</a:t>
            </a:fld>
            <a:endParaRPr lang="zh-TW" altLang="en-US"/>
          </a:p>
        </p:txBody>
      </p:sp>
      <p:sp>
        <p:nvSpPr>
          <p:cNvPr id="5" name="Footer Placeholder 4">
            <a:extLst>
              <a:ext uri="{FF2B5EF4-FFF2-40B4-BE49-F238E27FC236}">
                <a16:creationId xmlns:a16="http://schemas.microsoft.com/office/drawing/2014/main" id="{47D1029D-DF43-8440-A5D5-8C0AA89257A6}"/>
              </a:ext>
            </a:extLst>
          </p:cNvPr>
          <p:cNvSpPr>
            <a:spLocks noGrp="1"/>
          </p:cNvSpPr>
          <p:nvPr>
            <p:ph type="ftr" sz="quarter" idx="11"/>
          </p:nvPr>
        </p:nvSpPr>
        <p:spPr bwMode="auto">
          <a:xfrm>
            <a:off x="2135832" y="6597650"/>
            <a:ext cx="7848600" cy="260350"/>
          </a:xfrm>
          <a:ln>
            <a:miter lim="800000"/>
            <a:headEnd/>
            <a:tailEnd/>
          </a:ln>
        </p:spPr>
        <p:txBody>
          <a:bodyPr/>
          <a:lstStyle/>
          <a:p>
            <a:pPr>
              <a:defRPr/>
            </a:pPr>
            <a:r>
              <a:rPr lang="en-US" altLang="zh-TW" sz="1000" dirty="0"/>
              <a:t>Source: Ian Sommerville (2019), Engineering Software Products:  An Introduction to Modern Software Engineering, Pearson.</a:t>
            </a:r>
            <a:endParaRPr lang="es-ES" altLang="zh-TW" sz="1000" dirty="0"/>
          </a:p>
        </p:txBody>
      </p:sp>
      <p:sp>
        <p:nvSpPr>
          <p:cNvPr id="6" name="Title 1">
            <a:extLst>
              <a:ext uri="{FF2B5EF4-FFF2-40B4-BE49-F238E27FC236}">
                <a16:creationId xmlns:a16="http://schemas.microsoft.com/office/drawing/2014/main" id="{0CFA4C37-6E89-4349-BAC6-EBAD3F680900}"/>
              </a:ext>
            </a:extLst>
          </p:cNvPr>
          <p:cNvSpPr>
            <a:spLocks noGrp="1"/>
          </p:cNvSpPr>
          <p:nvPr>
            <p:ph type="title"/>
          </p:nvPr>
        </p:nvSpPr>
        <p:spPr>
          <a:xfrm>
            <a:off x="1991544" y="116633"/>
            <a:ext cx="8229600" cy="949995"/>
          </a:xfrm>
        </p:spPr>
        <p:txBody>
          <a:bodyPr/>
          <a:lstStyle/>
          <a:p>
            <a:r>
              <a:rPr lang="en-US" dirty="0">
                <a:solidFill>
                  <a:schemeClr val="accent1"/>
                </a:solidFill>
              </a:rPr>
              <a:t>Microservice communication</a:t>
            </a:r>
          </a:p>
        </p:txBody>
      </p:sp>
    </p:spTree>
    <p:extLst>
      <p:ext uri="{BB962C8B-B14F-4D97-AF65-F5344CB8AC3E}">
        <p14:creationId xmlns:p14="http://schemas.microsoft.com/office/powerpoint/2010/main" val="1412456841"/>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78480D8-C0FA-A940-9033-50DBEED74D6E}"/>
              </a:ext>
            </a:extLst>
          </p:cNvPr>
          <p:cNvSpPr>
            <a:spLocks noGrp="1"/>
          </p:cNvSpPr>
          <p:nvPr>
            <p:ph idx="1"/>
          </p:nvPr>
        </p:nvSpPr>
        <p:spPr>
          <a:xfrm>
            <a:off x="950975" y="1144414"/>
            <a:ext cx="10208821" cy="5375449"/>
          </a:xfrm>
        </p:spPr>
        <p:txBody>
          <a:bodyPr>
            <a:normAutofit/>
          </a:bodyPr>
          <a:lstStyle/>
          <a:p>
            <a:r>
              <a:rPr lang="en-US" dirty="0"/>
              <a:t>A </a:t>
            </a:r>
            <a:r>
              <a:rPr lang="en-US" b="1" dirty="0">
                <a:solidFill>
                  <a:srgbClr val="C00000"/>
                </a:solidFill>
              </a:rPr>
              <a:t>well-designed microservice </a:t>
            </a:r>
            <a:r>
              <a:rPr lang="en-US" dirty="0"/>
              <a:t>should have </a:t>
            </a:r>
            <a:r>
              <a:rPr lang="en-US" dirty="0">
                <a:solidFill>
                  <a:srgbClr val="C00000"/>
                </a:solidFill>
              </a:rPr>
              <a:t>high cohesion</a:t>
            </a:r>
            <a:r>
              <a:rPr lang="en-US" dirty="0"/>
              <a:t> and </a:t>
            </a:r>
            <a:r>
              <a:rPr lang="en-US" dirty="0">
                <a:solidFill>
                  <a:srgbClr val="C00000"/>
                </a:solidFill>
              </a:rPr>
              <a:t>low coupling</a:t>
            </a:r>
            <a:r>
              <a:rPr lang="en-US" dirty="0"/>
              <a:t>.</a:t>
            </a:r>
          </a:p>
          <a:p>
            <a:pPr lvl="1"/>
            <a:r>
              <a:rPr lang="en-US" sz="2600" dirty="0">
                <a:solidFill>
                  <a:srgbClr val="C00000"/>
                </a:solidFill>
              </a:rPr>
              <a:t>Cohesion</a:t>
            </a:r>
            <a:r>
              <a:rPr lang="en-US" sz="2600" dirty="0"/>
              <a:t> is a measure of the number of relationships that parts of a component have with each other. </a:t>
            </a:r>
          </a:p>
          <a:p>
            <a:pPr lvl="2"/>
            <a:r>
              <a:rPr lang="en-US" sz="2600" b="1" dirty="0">
                <a:solidFill>
                  <a:srgbClr val="C00000"/>
                </a:solidFill>
              </a:rPr>
              <a:t>High cohesion </a:t>
            </a:r>
            <a:r>
              <a:rPr lang="en-US" sz="2600" dirty="0"/>
              <a:t>means that all of the parts that are needed to deliver the component’s functionality are included in the component. </a:t>
            </a:r>
          </a:p>
          <a:p>
            <a:pPr lvl="1"/>
            <a:r>
              <a:rPr lang="en-US" sz="2600" dirty="0">
                <a:solidFill>
                  <a:srgbClr val="C00000"/>
                </a:solidFill>
              </a:rPr>
              <a:t>Coupling</a:t>
            </a:r>
            <a:r>
              <a:rPr lang="en-US" sz="2600" dirty="0"/>
              <a:t> is a measure of the number of relationships that one component has with other components in the system. </a:t>
            </a:r>
          </a:p>
          <a:p>
            <a:pPr lvl="2"/>
            <a:r>
              <a:rPr lang="en-US" sz="2600" b="1" dirty="0">
                <a:solidFill>
                  <a:srgbClr val="C00000"/>
                </a:solidFill>
              </a:rPr>
              <a:t>Low coupling </a:t>
            </a:r>
            <a:r>
              <a:rPr lang="en-US" sz="2600" dirty="0"/>
              <a:t>means that components do not have many relationships with other components. </a:t>
            </a:r>
            <a:endParaRPr lang="en-US" dirty="0"/>
          </a:p>
        </p:txBody>
      </p:sp>
      <p:sp>
        <p:nvSpPr>
          <p:cNvPr id="4" name="Slide Number Placeholder 3">
            <a:extLst>
              <a:ext uri="{FF2B5EF4-FFF2-40B4-BE49-F238E27FC236}">
                <a16:creationId xmlns:a16="http://schemas.microsoft.com/office/drawing/2014/main" id="{5FC0CE1A-0F43-D642-83BB-37DC2E74A642}"/>
              </a:ext>
            </a:extLst>
          </p:cNvPr>
          <p:cNvSpPr>
            <a:spLocks noGrp="1"/>
          </p:cNvSpPr>
          <p:nvPr>
            <p:ph type="sldNum" sz="quarter" idx="12"/>
          </p:nvPr>
        </p:nvSpPr>
        <p:spPr/>
        <p:txBody>
          <a:bodyPr/>
          <a:lstStyle/>
          <a:p>
            <a:pPr>
              <a:defRPr/>
            </a:pPr>
            <a:fld id="{E78C9E75-97FD-45D9-8ED3-955348887BB1}" type="slidenum">
              <a:rPr lang="zh-TW" altLang="en-US" smtClean="0"/>
              <a:pPr>
                <a:defRPr/>
              </a:pPr>
              <a:t>48</a:t>
            </a:fld>
            <a:endParaRPr lang="zh-TW" altLang="en-US"/>
          </a:p>
        </p:txBody>
      </p:sp>
      <p:sp>
        <p:nvSpPr>
          <p:cNvPr id="5" name="Footer Placeholder 4">
            <a:extLst>
              <a:ext uri="{FF2B5EF4-FFF2-40B4-BE49-F238E27FC236}">
                <a16:creationId xmlns:a16="http://schemas.microsoft.com/office/drawing/2014/main" id="{47D1029D-DF43-8440-A5D5-8C0AA89257A6}"/>
              </a:ext>
            </a:extLst>
          </p:cNvPr>
          <p:cNvSpPr>
            <a:spLocks noGrp="1"/>
          </p:cNvSpPr>
          <p:nvPr>
            <p:ph type="ftr" sz="quarter" idx="11"/>
          </p:nvPr>
        </p:nvSpPr>
        <p:spPr bwMode="auto">
          <a:xfrm>
            <a:off x="2135832" y="6597650"/>
            <a:ext cx="7848600" cy="260350"/>
          </a:xfrm>
          <a:ln>
            <a:miter lim="800000"/>
            <a:headEnd/>
            <a:tailEnd/>
          </a:ln>
        </p:spPr>
        <p:txBody>
          <a:bodyPr/>
          <a:lstStyle/>
          <a:p>
            <a:pPr>
              <a:defRPr/>
            </a:pPr>
            <a:r>
              <a:rPr lang="en-US" altLang="zh-TW" sz="1000" dirty="0"/>
              <a:t>Source: Ian Sommerville (2019), Engineering Software Products:  An Introduction to Modern Software Engineering, Pearson.</a:t>
            </a:r>
            <a:endParaRPr lang="es-ES" altLang="zh-TW" sz="1000" dirty="0"/>
          </a:p>
        </p:txBody>
      </p:sp>
      <p:sp>
        <p:nvSpPr>
          <p:cNvPr id="6" name="Title 1">
            <a:extLst>
              <a:ext uri="{FF2B5EF4-FFF2-40B4-BE49-F238E27FC236}">
                <a16:creationId xmlns:a16="http://schemas.microsoft.com/office/drawing/2014/main" id="{0CFA4C37-6E89-4349-BAC6-EBAD3F680900}"/>
              </a:ext>
            </a:extLst>
          </p:cNvPr>
          <p:cNvSpPr>
            <a:spLocks noGrp="1"/>
          </p:cNvSpPr>
          <p:nvPr>
            <p:ph type="title"/>
          </p:nvPr>
        </p:nvSpPr>
        <p:spPr>
          <a:xfrm>
            <a:off x="1991544" y="116633"/>
            <a:ext cx="8229600" cy="949995"/>
          </a:xfrm>
        </p:spPr>
        <p:txBody>
          <a:bodyPr/>
          <a:lstStyle/>
          <a:p>
            <a:r>
              <a:rPr lang="en-US" dirty="0">
                <a:solidFill>
                  <a:schemeClr val="accent1"/>
                </a:solidFill>
              </a:rPr>
              <a:t>Microservice characteristics</a:t>
            </a:r>
          </a:p>
        </p:txBody>
      </p:sp>
    </p:spTree>
    <p:extLst>
      <p:ext uri="{BB962C8B-B14F-4D97-AF65-F5344CB8AC3E}">
        <p14:creationId xmlns:p14="http://schemas.microsoft.com/office/powerpoint/2010/main" val="437340718"/>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78480D8-C0FA-A940-9033-50DBEED74D6E}"/>
              </a:ext>
            </a:extLst>
          </p:cNvPr>
          <p:cNvSpPr>
            <a:spLocks noGrp="1"/>
          </p:cNvSpPr>
          <p:nvPr>
            <p:ph idx="1"/>
          </p:nvPr>
        </p:nvSpPr>
        <p:spPr>
          <a:xfrm>
            <a:off x="914400" y="1144414"/>
            <a:ext cx="10405872" cy="5375449"/>
          </a:xfrm>
        </p:spPr>
        <p:txBody>
          <a:bodyPr>
            <a:normAutofit/>
          </a:bodyPr>
          <a:lstStyle/>
          <a:p>
            <a:r>
              <a:rPr lang="en-US" sz="3600" dirty="0"/>
              <a:t>Each microservice should have a </a:t>
            </a:r>
            <a:r>
              <a:rPr lang="en-US" sz="3600" dirty="0">
                <a:solidFill>
                  <a:srgbClr val="C00000"/>
                </a:solidFill>
              </a:rPr>
              <a:t>single responsibility</a:t>
            </a:r>
            <a:r>
              <a:rPr lang="en-US" sz="3600" dirty="0"/>
              <a:t> i.e. it should </a:t>
            </a:r>
            <a:r>
              <a:rPr lang="en-US" sz="3600" dirty="0">
                <a:solidFill>
                  <a:srgbClr val="C00000"/>
                </a:solidFill>
              </a:rPr>
              <a:t>do one thing only </a:t>
            </a:r>
            <a:r>
              <a:rPr lang="en-US" sz="3600" dirty="0"/>
              <a:t>and it should do it well.  </a:t>
            </a:r>
          </a:p>
          <a:p>
            <a:pPr lvl="1"/>
            <a:r>
              <a:rPr lang="en-US" sz="3600" dirty="0"/>
              <a:t>However, ‘one thing only’ is difficult to define in a way that’s applicable to all services.</a:t>
            </a:r>
          </a:p>
          <a:p>
            <a:pPr lvl="1"/>
            <a:r>
              <a:rPr lang="en-US" sz="3600" dirty="0"/>
              <a:t>Responsibility does not always mean a single, functional activity. </a:t>
            </a:r>
          </a:p>
          <a:p>
            <a:endParaRPr lang="en-US" sz="3600" dirty="0"/>
          </a:p>
          <a:p>
            <a:endParaRPr lang="en-US" sz="3600" dirty="0"/>
          </a:p>
        </p:txBody>
      </p:sp>
      <p:sp>
        <p:nvSpPr>
          <p:cNvPr id="4" name="Slide Number Placeholder 3">
            <a:extLst>
              <a:ext uri="{FF2B5EF4-FFF2-40B4-BE49-F238E27FC236}">
                <a16:creationId xmlns:a16="http://schemas.microsoft.com/office/drawing/2014/main" id="{5FC0CE1A-0F43-D642-83BB-37DC2E74A642}"/>
              </a:ext>
            </a:extLst>
          </p:cNvPr>
          <p:cNvSpPr>
            <a:spLocks noGrp="1"/>
          </p:cNvSpPr>
          <p:nvPr>
            <p:ph type="sldNum" sz="quarter" idx="12"/>
          </p:nvPr>
        </p:nvSpPr>
        <p:spPr/>
        <p:txBody>
          <a:bodyPr/>
          <a:lstStyle/>
          <a:p>
            <a:pPr>
              <a:defRPr/>
            </a:pPr>
            <a:fld id="{E78C9E75-97FD-45D9-8ED3-955348887BB1}" type="slidenum">
              <a:rPr lang="zh-TW" altLang="en-US" smtClean="0"/>
              <a:pPr>
                <a:defRPr/>
              </a:pPr>
              <a:t>49</a:t>
            </a:fld>
            <a:endParaRPr lang="zh-TW" altLang="en-US"/>
          </a:p>
        </p:txBody>
      </p:sp>
      <p:sp>
        <p:nvSpPr>
          <p:cNvPr id="5" name="Footer Placeholder 4">
            <a:extLst>
              <a:ext uri="{FF2B5EF4-FFF2-40B4-BE49-F238E27FC236}">
                <a16:creationId xmlns:a16="http://schemas.microsoft.com/office/drawing/2014/main" id="{47D1029D-DF43-8440-A5D5-8C0AA89257A6}"/>
              </a:ext>
            </a:extLst>
          </p:cNvPr>
          <p:cNvSpPr>
            <a:spLocks noGrp="1"/>
          </p:cNvSpPr>
          <p:nvPr>
            <p:ph type="ftr" sz="quarter" idx="11"/>
          </p:nvPr>
        </p:nvSpPr>
        <p:spPr bwMode="auto">
          <a:xfrm>
            <a:off x="2135832" y="6597650"/>
            <a:ext cx="7848600" cy="260350"/>
          </a:xfrm>
          <a:ln>
            <a:miter lim="800000"/>
            <a:headEnd/>
            <a:tailEnd/>
          </a:ln>
        </p:spPr>
        <p:txBody>
          <a:bodyPr/>
          <a:lstStyle/>
          <a:p>
            <a:pPr>
              <a:defRPr/>
            </a:pPr>
            <a:r>
              <a:rPr lang="en-US" altLang="zh-TW" sz="1000" dirty="0"/>
              <a:t>Source: Ian Sommerville (2019), Engineering Software Products:  An Introduction to Modern Software Engineering, Pearson.</a:t>
            </a:r>
            <a:endParaRPr lang="es-ES" altLang="zh-TW" sz="1000" dirty="0"/>
          </a:p>
        </p:txBody>
      </p:sp>
      <p:sp>
        <p:nvSpPr>
          <p:cNvPr id="6" name="Title 1">
            <a:extLst>
              <a:ext uri="{FF2B5EF4-FFF2-40B4-BE49-F238E27FC236}">
                <a16:creationId xmlns:a16="http://schemas.microsoft.com/office/drawing/2014/main" id="{0CFA4C37-6E89-4349-BAC6-EBAD3F680900}"/>
              </a:ext>
            </a:extLst>
          </p:cNvPr>
          <p:cNvSpPr>
            <a:spLocks noGrp="1"/>
          </p:cNvSpPr>
          <p:nvPr>
            <p:ph type="title"/>
          </p:nvPr>
        </p:nvSpPr>
        <p:spPr>
          <a:xfrm>
            <a:off x="1991544" y="116633"/>
            <a:ext cx="8229600" cy="949995"/>
          </a:xfrm>
        </p:spPr>
        <p:txBody>
          <a:bodyPr/>
          <a:lstStyle/>
          <a:p>
            <a:r>
              <a:rPr lang="en-US" dirty="0">
                <a:solidFill>
                  <a:schemeClr val="accent1"/>
                </a:solidFill>
              </a:rPr>
              <a:t>Microservice characteristics</a:t>
            </a:r>
          </a:p>
        </p:txBody>
      </p:sp>
    </p:spTree>
    <p:extLst>
      <p:ext uri="{BB962C8B-B14F-4D97-AF65-F5344CB8AC3E}">
        <p14:creationId xmlns:p14="http://schemas.microsoft.com/office/powerpoint/2010/main" val="349330559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658368" y="274638"/>
            <a:ext cx="10936224" cy="6245225"/>
          </a:xfrm>
        </p:spPr>
        <p:txBody>
          <a:bodyPr>
            <a:normAutofit/>
          </a:bodyPr>
          <a:lstStyle/>
          <a:p>
            <a:r>
              <a:rPr lang="en-US" altLang="zh-TW" sz="7200" dirty="0">
                <a:solidFill>
                  <a:srgbClr val="C00000"/>
                </a:solidFill>
              </a:rPr>
              <a:t>Microservices Architecture: </a:t>
            </a:r>
            <a:br>
              <a:rPr lang="en-US" altLang="zh-TW" sz="7200" dirty="0">
                <a:solidFill>
                  <a:srgbClr val="C00000"/>
                </a:solidFill>
              </a:rPr>
            </a:br>
            <a:r>
              <a:rPr lang="en-US" altLang="zh-TW" sz="7200" dirty="0">
                <a:solidFill>
                  <a:srgbClr val="C00000"/>
                </a:solidFill>
              </a:rPr>
              <a:t>RESTful services, </a:t>
            </a:r>
            <a:br>
              <a:rPr lang="en-US" altLang="zh-TW" sz="7200" dirty="0">
                <a:solidFill>
                  <a:srgbClr val="C00000"/>
                </a:solidFill>
              </a:rPr>
            </a:br>
            <a:r>
              <a:rPr lang="en-US" altLang="zh-TW" sz="7200" dirty="0">
                <a:solidFill>
                  <a:srgbClr val="C00000"/>
                </a:solidFill>
              </a:rPr>
              <a:t>Service deployment</a:t>
            </a:r>
            <a:endParaRPr lang="zh-TW" altLang="en-US" sz="7200" dirty="0">
              <a:solidFill>
                <a:srgbClr val="FF0000"/>
              </a:solidFill>
            </a:endParaRPr>
          </a:p>
        </p:txBody>
      </p:sp>
      <p:sp>
        <p:nvSpPr>
          <p:cNvPr id="4" name="投影片編號版面配置區 3"/>
          <p:cNvSpPr>
            <a:spLocks noGrp="1"/>
          </p:cNvSpPr>
          <p:nvPr>
            <p:ph type="sldNum" sz="quarter" idx="12"/>
          </p:nvPr>
        </p:nvSpPr>
        <p:spPr/>
        <p:txBody>
          <a:bodyPr/>
          <a:lstStyle/>
          <a:p>
            <a:pPr>
              <a:defRPr/>
            </a:pPr>
            <a:fld id="{E78C9E75-97FD-45D9-8ED3-955348887BB1}" type="slidenum">
              <a:rPr lang="zh-TW" altLang="en-US" smtClean="0"/>
              <a:pPr>
                <a:defRPr/>
              </a:pPr>
              <a:t>5</a:t>
            </a:fld>
            <a:endParaRPr lang="zh-TW" altLang="en-US"/>
          </a:p>
        </p:txBody>
      </p:sp>
    </p:spTree>
    <p:extLst>
      <p:ext uri="{BB962C8B-B14F-4D97-AF65-F5344CB8AC3E}">
        <p14:creationId xmlns:p14="http://schemas.microsoft.com/office/powerpoint/2010/main" val="2971714659"/>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5FC0CE1A-0F43-D642-83BB-37DC2E74A642}"/>
              </a:ext>
            </a:extLst>
          </p:cNvPr>
          <p:cNvSpPr>
            <a:spLocks noGrp="1"/>
          </p:cNvSpPr>
          <p:nvPr>
            <p:ph type="sldNum" sz="quarter" idx="12"/>
          </p:nvPr>
        </p:nvSpPr>
        <p:spPr/>
        <p:txBody>
          <a:bodyPr/>
          <a:lstStyle/>
          <a:p>
            <a:pPr>
              <a:defRPr/>
            </a:pPr>
            <a:fld id="{E78C9E75-97FD-45D9-8ED3-955348887BB1}" type="slidenum">
              <a:rPr lang="zh-TW" altLang="en-US" smtClean="0"/>
              <a:pPr>
                <a:defRPr/>
              </a:pPr>
              <a:t>50</a:t>
            </a:fld>
            <a:endParaRPr lang="zh-TW" altLang="en-US"/>
          </a:p>
        </p:txBody>
      </p:sp>
      <p:sp>
        <p:nvSpPr>
          <p:cNvPr id="5" name="Footer Placeholder 4">
            <a:extLst>
              <a:ext uri="{FF2B5EF4-FFF2-40B4-BE49-F238E27FC236}">
                <a16:creationId xmlns:a16="http://schemas.microsoft.com/office/drawing/2014/main" id="{47D1029D-DF43-8440-A5D5-8C0AA89257A6}"/>
              </a:ext>
            </a:extLst>
          </p:cNvPr>
          <p:cNvSpPr>
            <a:spLocks noGrp="1"/>
          </p:cNvSpPr>
          <p:nvPr>
            <p:ph type="ftr" sz="quarter" idx="11"/>
          </p:nvPr>
        </p:nvSpPr>
        <p:spPr bwMode="auto">
          <a:xfrm>
            <a:off x="2135832" y="6597650"/>
            <a:ext cx="7848600" cy="260350"/>
          </a:xfrm>
          <a:ln>
            <a:miter lim="800000"/>
            <a:headEnd/>
            <a:tailEnd/>
          </a:ln>
        </p:spPr>
        <p:txBody>
          <a:bodyPr/>
          <a:lstStyle/>
          <a:p>
            <a:pPr>
              <a:defRPr/>
            </a:pPr>
            <a:r>
              <a:rPr lang="en-US" altLang="zh-TW" sz="1000" dirty="0"/>
              <a:t>Source: Ian Sommerville (2019), Engineering Software Products:  An Introduction to Modern Software Engineering, Pearson.</a:t>
            </a:r>
            <a:endParaRPr lang="es-ES" altLang="zh-TW" sz="1000" dirty="0"/>
          </a:p>
        </p:txBody>
      </p:sp>
      <p:sp>
        <p:nvSpPr>
          <p:cNvPr id="6" name="Title 1">
            <a:extLst>
              <a:ext uri="{FF2B5EF4-FFF2-40B4-BE49-F238E27FC236}">
                <a16:creationId xmlns:a16="http://schemas.microsoft.com/office/drawing/2014/main" id="{0CFA4C37-6E89-4349-BAC6-EBAD3F680900}"/>
              </a:ext>
            </a:extLst>
          </p:cNvPr>
          <p:cNvSpPr>
            <a:spLocks noGrp="1"/>
          </p:cNvSpPr>
          <p:nvPr>
            <p:ph type="title"/>
          </p:nvPr>
        </p:nvSpPr>
        <p:spPr>
          <a:xfrm>
            <a:off x="1991544" y="116632"/>
            <a:ext cx="8229600" cy="1152128"/>
          </a:xfrm>
        </p:spPr>
        <p:txBody>
          <a:bodyPr>
            <a:normAutofit fontScale="90000"/>
          </a:bodyPr>
          <a:lstStyle/>
          <a:p>
            <a:r>
              <a:rPr lang="en-US" dirty="0">
                <a:solidFill>
                  <a:schemeClr val="accent1"/>
                </a:solidFill>
              </a:rPr>
              <a:t>Password management functionality</a:t>
            </a:r>
          </a:p>
        </p:txBody>
      </p:sp>
      <p:sp>
        <p:nvSpPr>
          <p:cNvPr id="8" name="Rounded Rectangle 7">
            <a:extLst>
              <a:ext uri="{FF2B5EF4-FFF2-40B4-BE49-F238E27FC236}">
                <a16:creationId xmlns:a16="http://schemas.microsoft.com/office/drawing/2014/main" id="{8227D36F-9AF1-6E43-966F-3D8257233E01}"/>
              </a:ext>
            </a:extLst>
          </p:cNvPr>
          <p:cNvSpPr>
            <a:spLocks noChangeArrowheads="1"/>
          </p:cNvSpPr>
          <p:nvPr/>
        </p:nvSpPr>
        <p:spPr bwMode="auto">
          <a:xfrm>
            <a:off x="2039496" y="2311175"/>
            <a:ext cx="3840480" cy="640080"/>
          </a:xfrm>
          <a:prstGeom prst="roundRect">
            <a:avLst>
              <a:gd name="adj" fmla="val 3899"/>
            </a:avLst>
          </a:prstGeom>
          <a:solidFill>
            <a:srgbClr val="FFD579">
              <a:alpha val="50196"/>
            </a:srgbClr>
          </a:solidFill>
          <a:ln w="28575">
            <a:solidFill>
              <a:schemeClr val="accent1">
                <a:lumMod val="75000"/>
              </a:schemeClr>
            </a:solidFill>
            <a:round/>
            <a:headEnd/>
            <a:tailEnd/>
          </a:ln>
          <a:effectLst/>
        </p:spPr>
        <p:txBody>
          <a:bodyPr wrap="none" lIns="0" tIns="0" rIns="0" bIns="0" anchor="ctr"/>
          <a:lstStyle/>
          <a:p>
            <a:pPr algn="ctr">
              <a:defRPr/>
            </a:pPr>
            <a:r>
              <a:rPr lang="en-US" sz="2400" dirty="0">
                <a:latin typeface="Calibri" panose="020F0502020204030204" pitchFamily="34" charset="0"/>
                <a:cs typeface="Calibri" panose="020F0502020204030204" pitchFamily="34" charset="0"/>
              </a:rPr>
              <a:t>Create password</a:t>
            </a:r>
          </a:p>
        </p:txBody>
      </p:sp>
      <p:sp>
        <p:nvSpPr>
          <p:cNvPr id="9" name="Rounded Rectangle 8">
            <a:extLst>
              <a:ext uri="{FF2B5EF4-FFF2-40B4-BE49-F238E27FC236}">
                <a16:creationId xmlns:a16="http://schemas.microsoft.com/office/drawing/2014/main" id="{4683F608-53B1-6F41-A562-4FB433D1F8E6}"/>
              </a:ext>
            </a:extLst>
          </p:cNvPr>
          <p:cNvSpPr>
            <a:spLocks noChangeArrowheads="1"/>
          </p:cNvSpPr>
          <p:nvPr/>
        </p:nvSpPr>
        <p:spPr bwMode="auto">
          <a:xfrm>
            <a:off x="2039496" y="3011937"/>
            <a:ext cx="3840480" cy="640080"/>
          </a:xfrm>
          <a:prstGeom prst="roundRect">
            <a:avLst>
              <a:gd name="adj" fmla="val 3899"/>
            </a:avLst>
          </a:prstGeom>
          <a:solidFill>
            <a:srgbClr val="FFD579">
              <a:alpha val="50196"/>
            </a:srgbClr>
          </a:solidFill>
          <a:ln w="28575">
            <a:solidFill>
              <a:schemeClr val="accent1">
                <a:lumMod val="75000"/>
              </a:schemeClr>
            </a:solidFill>
            <a:round/>
            <a:headEnd/>
            <a:tailEnd/>
          </a:ln>
          <a:effectLst/>
        </p:spPr>
        <p:txBody>
          <a:bodyPr wrap="none" lIns="0" tIns="0" rIns="0" bIns="0" anchor="ctr"/>
          <a:lstStyle/>
          <a:p>
            <a:pPr algn="ctr">
              <a:defRPr/>
            </a:pPr>
            <a:r>
              <a:rPr lang="en-US" sz="2400" dirty="0">
                <a:latin typeface="Calibri" panose="020F0502020204030204" pitchFamily="34" charset="0"/>
                <a:cs typeface="Calibri" panose="020F0502020204030204" pitchFamily="34" charset="0"/>
              </a:rPr>
              <a:t>Change password</a:t>
            </a:r>
          </a:p>
        </p:txBody>
      </p:sp>
      <p:sp>
        <p:nvSpPr>
          <p:cNvPr id="10" name="Rounded Rectangle 9">
            <a:extLst>
              <a:ext uri="{FF2B5EF4-FFF2-40B4-BE49-F238E27FC236}">
                <a16:creationId xmlns:a16="http://schemas.microsoft.com/office/drawing/2014/main" id="{EEAE9D77-8C01-E64B-9F74-A29C06F3AAFA}"/>
              </a:ext>
            </a:extLst>
          </p:cNvPr>
          <p:cNvSpPr>
            <a:spLocks noChangeArrowheads="1"/>
          </p:cNvSpPr>
          <p:nvPr/>
        </p:nvSpPr>
        <p:spPr bwMode="auto">
          <a:xfrm>
            <a:off x="2039496" y="3712699"/>
            <a:ext cx="3840480" cy="640080"/>
          </a:xfrm>
          <a:prstGeom prst="roundRect">
            <a:avLst>
              <a:gd name="adj" fmla="val 3899"/>
            </a:avLst>
          </a:prstGeom>
          <a:solidFill>
            <a:srgbClr val="FFD579">
              <a:alpha val="50196"/>
            </a:srgbClr>
          </a:solidFill>
          <a:ln w="28575">
            <a:solidFill>
              <a:schemeClr val="accent1">
                <a:lumMod val="75000"/>
              </a:schemeClr>
            </a:solidFill>
            <a:round/>
            <a:headEnd/>
            <a:tailEnd/>
          </a:ln>
          <a:effectLst/>
        </p:spPr>
        <p:txBody>
          <a:bodyPr wrap="none" lIns="0" tIns="0" rIns="0" bIns="0" anchor="ctr"/>
          <a:lstStyle/>
          <a:p>
            <a:pPr algn="ctr">
              <a:defRPr/>
            </a:pPr>
            <a:r>
              <a:rPr lang="en-US" sz="2400" dirty="0">
                <a:latin typeface="Calibri" panose="020F0502020204030204" pitchFamily="34" charset="0"/>
                <a:cs typeface="Calibri" panose="020F0502020204030204" pitchFamily="34" charset="0"/>
              </a:rPr>
              <a:t>Check password</a:t>
            </a:r>
          </a:p>
        </p:txBody>
      </p:sp>
      <p:sp>
        <p:nvSpPr>
          <p:cNvPr id="11" name="Rounded Rectangle 10">
            <a:extLst>
              <a:ext uri="{FF2B5EF4-FFF2-40B4-BE49-F238E27FC236}">
                <a16:creationId xmlns:a16="http://schemas.microsoft.com/office/drawing/2014/main" id="{F824760F-143E-5C4A-96F9-B8B1089032C4}"/>
              </a:ext>
            </a:extLst>
          </p:cNvPr>
          <p:cNvSpPr>
            <a:spLocks noChangeArrowheads="1"/>
          </p:cNvSpPr>
          <p:nvPr/>
        </p:nvSpPr>
        <p:spPr bwMode="auto">
          <a:xfrm>
            <a:off x="2051524" y="4413462"/>
            <a:ext cx="3840480" cy="640080"/>
          </a:xfrm>
          <a:prstGeom prst="roundRect">
            <a:avLst>
              <a:gd name="adj" fmla="val 3899"/>
            </a:avLst>
          </a:prstGeom>
          <a:solidFill>
            <a:srgbClr val="FFD579">
              <a:alpha val="50196"/>
            </a:srgbClr>
          </a:solidFill>
          <a:ln w="28575">
            <a:solidFill>
              <a:schemeClr val="accent1">
                <a:lumMod val="75000"/>
              </a:schemeClr>
            </a:solidFill>
            <a:round/>
            <a:headEnd/>
            <a:tailEnd/>
          </a:ln>
          <a:effectLst/>
        </p:spPr>
        <p:txBody>
          <a:bodyPr wrap="none" lIns="0" tIns="0" rIns="0" bIns="0" anchor="ctr"/>
          <a:lstStyle/>
          <a:p>
            <a:pPr algn="ctr">
              <a:defRPr/>
            </a:pPr>
            <a:r>
              <a:rPr lang="en-US" sz="2400" dirty="0">
                <a:latin typeface="Calibri" panose="020F0502020204030204" pitchFamily="34" charset="0"/>
                <a:cs typeface="Calibri" panose="020F0502020204030204" pitchFamily="34" charset="0"/>
              </a:rPr>
              <a:t>Recover password</a:t>
            </a:r>
          </a:p>
        </p:txBody>
      </p:sp>
      <p:sp>
        <p:nvSpPr>
          <p:cNvPr id="19" name="Rounded Rectangle 18">
            <a:extLst>
              <a:ext uri="{FF2B5EF4-FFF2-40B4-BE49-F238E27FC236}">
                <a16:creationId xmlns:a16="http://schemas.microsoft.com/office/drawing/2014/main" id="{740D87AD-2B26-8C47-A200-C4D7E75601B4}"/>
              </a:ext>
            </a:extLst>
          </p:cNvPr>
          <p:cNvSpPr>
            <a:spLocks noChangeArrowheads="1"/>
          </p:cNvSpPr>
          <p:nvPr/>
        </p:nvSpPr>
        <p:spPr bwMode="auto">
          <a:xfrm>
            <a:off x="6418343" y="2313771"/>
            <a:ext cx="3840480" cy="640080"/>
          </a:xfrm>
          <a:prstGeom prst="roundRect">
            <a:avLst>
              <a:gd name="adj" fmla="val 3899"/>
            </a:avLst>
          </a:prstGeom>
          <a:solidFill>
            <a:srgbClr val="92D050">
              <a:alpha val="50196"/>
            </a:srgbClr>
          </a:solidFill>
          <a:ln w="28575">
            <a:solidFill>
              <a:schemeClr val="accent1">
                <a:lumMod val="75000"/>
              </a:schemeClr>
            </a:solidFill>
            <a:round/>
            <a:headEnd/>
            <a:tailEnd/>
          </a:ln>
          <a:effectLst/>
        </p:spPr>
        <p:txBody>
          <a:bodyPr wrap="none" lIns="0" tIns="0" rIns="0" bIns="0" anchor="ctr"/>
          <a:lstStyle/>
          <a:p>
            <a:pPr algn="ctr">
              <a:defRPr/>
            </a:pPr>
            <a:r>
              <a:rPr lang="en-US" sz="2400" dirty="0">
                <a:latin typeface="Calibri" panose="020F0502020204030204" pitchFamily="34" charset="0"/>
                <a:cs typeface="Calibri" panose="020F0502020204030204" pitchFamily="34" charset="0"/>
              </a:rPr>
              <a:t>Check password validity</a:t>
            </a:r>
          </a:p>
        </p:txBody>
      </p:sp>
      <p:sp>
        <p:nvSpPr>
          <p:cNvPr id="20" name="Rounded Rectangle 19">
            <a:extLst>
              <a:ext uri="{FF2B5EF4-FFF2-40B4-BE49-F238E27FC236}">
                <a16:creationId xmlns:a16="http://schemas.microsoft.com/office/drawing/2014/main" id="{687AB88D-95B0-B14E-9D3D-A9B512875507}"/>
              </a:ext>
            </a:extLst>
          </p:cNvPr>
          <p:cNvSpPr>
            <a:spLocks noChangeArrowheads="1"/>
          </p:cNvSpPr>
          <p:nvPr/>
        </p:nvSpPr>
        <p:spPr bwMode="auto">
          <a:xfrm>
            <a:off x="6418343" y="3013668"/>
            <a:ext cx="3840480" cy="640080"/>
          </a:xfrm>
          <a:prstGeom prst="roundRect">
            <a:avLst>
              <a:gd name="adj" fmla="val 3899"/>
            </a:avLst>
          </a:prstGeom>
          <a:solidFill>
            <a:srgbClr val="92D050">
              <a:alpha val="50196"/>
            </a:srgbClr>
          </a:solidFill>
          <a:ln w="28575">
            <a:solidFill>
              <a:schemeClr val="accent1">
                <a:lumMod val="75000"/>
              </a:schemeClr>
            </a:solidFill>
            <a:round/>
            <a:headEnd/>
            <a:tailEnd/>
          </a:ln>
          <a:effectLst/>
        </p:spPr>
        <p:txBody>
          <a:bodyPr wrap="none" lIns="0" tIns="0" rIns="0" bIns="0" anchor="ctr"/>
          <a:lstStyle/>
          <a:p>
            <a:pPr algn="ctr">
              <a:defRPr/>
            </a:pPr>
            <a:r>
              <a:rPr lang="en-US" sz="2400" dirty="0">
                <a:latin typeface="Calibri" panose="020F0502020204030204" pitchFamily="34" charset="0"/>
                <a:cs typeface="Calibri" panose="020F0502020204030204" pitchFamily="34" charset="0"/>
              </a:rPr>
              <a:t>Delete password</a:t>
            </a:r>
          </a:p>
        </p:txBody>
      </p:sp>
      <p:sp>
        <p:nvSpPr>
          <p:cNvPr id="21" name="Rounded Rectangle 20">
            <a:extLst>
              <a:ext uri="{FF2B5EF4-FFF2-40B4-BE49-F238E27FC236}">
                <a16:creationId xmlns:a16="http://schemas.microsoft.com/office/drawing/2014/main" id="{77A87628-7601-354F-99C5-E698A8A26DFB}"/>
              </a:ext>
            </a:extLst>
          </p:cNvPr>
          <p:cNvSpPr>
            <a:spLocks noChangeArrowheads="1"/>
          </p:cNvSpPr>
          <p:nvPr/>
        </p:nvSpPr>
        <p:spPr bwMode="auto">
          <a:xfrm>
            <a:off x="6418343" y="3713565"/>
            <a:ext cx="3840480" cy="640080"/>
          </a:xfrm>
          <a:prstGeom prst="roundRect">
            <a:avLst>
              <a:gd name="adj" fmla="val 3899"/>
            </a:avLst>
          </a:prstGeom>
          <a:solidFill>
            <a:srgbClr val="92D050">
              <a:alpha val="50196"/>
            </a:srgbClr>
          </a:solidFill>
          <a:ln w="28575">
            <a:solidFill>
              <a:schemeClr val="accent1">
                <a:lumMod val="75000"/>
              </a:schemeClr>
            </a:solidFill>
            <a:round/>
            <a:headEnd/>
            <a:tailEnd/>
          </a:ln>
          <a:effectLst/>
        </p:spPr>
        <p:txBody>
          <a:bodyPr wrap="none" lIns="0" tIns="0" rIns="0" bIns="0" anchor="ctr"/>
          <a:lstStyle/>
          <a:p>
            <a:pPr algn="ctr">
              <a:defRPr/>
            </a:pPr>
            <a:r>
              <a:rPr lang="en-US" sz="2400" dirty="0">
                <a:latin typeface="Calibri" panose="020F0502020204030204" pitchFamily="34" charset="0"/>
                <a:cs typeface="Calibri" panose="020F0502020204030204" pitchFamily="34" charset="0"/>
              </a:rPr>
              <a:t>Backup password database</a:t>
            </a:r>
          </a:p>
        </p:txBody>
      </p:sp>
      <p:sp>
        <p:nvSpPr>
          <p:cNvPr id="22" name="Rounded Rectangle 21">
            <a:extLst>
              <a:ext uri="{FF2B5EF4-FFF2-40B4-BE49-F238E27FC236}">
                <a16:creationId xmlns:a16="http://schemas.microsoft.com/office/drawing/2014/main" id="{84F7BA94-93F1-9243-8753-321DBF11C3B0}"/>
              </a:ext>
            </a:extLst>
          </p:cNvPr>
          <p:cNvSpPr>
            <a:spLocks noChangeArrowheads="1"/>
          </p:cNvSpPr>
          <p:nvPr/>
        </p:nvSpPr>
        <p:spPr bwMode="auto">
          <a:xfrm>
            <a:off x="6418343" y="4413462"/>
            <a:ext cx="3840480" cy="640080"/>
          </a:xfrm>
          <a:prstGeom prst="roundRect">
            <a:avLst>
              <a:gd name="adj" fmla="val 3899"/>
            </a:avLst>
          </a:prstGeom>
          <a:solidFill>
            <a:srgbClr val="92D050">
              <a:alpha val="50196"/>
            </a:srgbClr>
          </a:solidFill>
          <a:ln w="28575">
            <a:solidFill>
              <a:schemeClr val="accent1">
                <a:lumMod val="75000"/>
              </a:schemeClr>
            </a:solidFill>
            <a:round/>
            <a:headEnd/>
            <a:tailEnd/>
          </a:ln>
          <a:effectLst/>
        </p:spPr>
        <p:txBody>
          <a:bodyPr wrap="none" lIns="0" tIns="0" rIns="0" bIns="0" anchor="ctr"/>
          <a:lstStyle/>
          <a:p>
            <a:pPr algn="ctr">
              <a:defRPr/>
            </a:pPr>
            <a:r>
              <a:rPr lang="en-US" sz="2400" dirty="0">
                <a:latin typeface="Calibri" panose="020F0502020204030204" pitchFamily="34" charset="0"/>
                <a:cs typeface="Calibri" panose="020F0502020204030204" pitchFamily="34" charset="0"/>
              </a:rPr>
              <a:t>Recover password database</a:t>
            </a:r>
          </a:p>
        </p:txBody>
      </p:sp>
      <p:sp>
        <p:nvSpPr>
          <p:cNvPr id="23" name="TextBox 22">
            <a:extLst>
              <a:ext uri="{FF2B5EF4-FFF2-40B4-BE49-F238E27FC236}">
                <a16:creationId xmlns:a16="http://schemas.microsoft.com/office/drawing/2014/main" id="{A8244770-5C10-3647-AEEC-290ADA5E9BF2}"/>
              </a:ext>
            </a:extLst>
          </p:cNvPr>
          <p:cNvSpPr txBox="1"/>
          <p:nvPr/>
        </p:nvSpPr>
        <p:spPr>
          <a:xfrm>
            <a:off x="2039496" y="1375808"/>
            <a:ext cx="3840480" cy="523220"/>
          </a:xfrm>
          <a:prstGeom prst="rect">
            <a:avLst/>
          </a:prstGeom>
          <a:noFill/>
        </p:spPr>
        <p:txBody>
          <a:bodyPr wrap="square" rtlCol="0">
            <a:spAutoFit/>
          </a:bodyPr>
          <a:lstStyle/>
          <a:p>
            <a:pPr algn="ctr"/>
            <a:r>
              <a:rPr lang="en-US" sz="2800" b="1" dirty="0">
                <a:solidFill>
                  <a:srgbClr val="C00000"/>
                </a:solidFill>
                <a:latin typeface="Calibri" panose="020F0502020204030204" pitchFamily="34" charset="0"/>
                <a:cs typeface="Calibri" panose="020F0502020204030204" pitchFamily="34" charset="0"/>
              </a:rPr>
              <a:t>User functions</a:t>
            </a:r>
          </a:p>
        </p:txBody>
      </p:sp>
      <p:sp>
        <p:nvSpPr>
          <p:cNvPr id="24" name="TextBox 23">
            <a:extLst>
              <a:ext uri="{FF2B5EF4-FFF2-40B4-BE49-F238E27FC236}">
                <a16:creationId xmlns:a16="http://schemas.microsoft.com/office/drawing/2014/main" id="{F57484CE-EA84-2041-B1FE-01377B2DCDE5}"/>
              </a:ext>
            </a:extLst>
          </p:cNvPr>
          <p:cNvSpPr txBox="1"/>
          <p:nvPr/>
        </p:nvSpPr>
        <p:spPr>
          <a:xfrm>
            <a:off x="6411123" y="1374470"/>
            <a:ext cx="3840480" cy="523220"/>
          </a:xfrm>
          <a:prstGeom prst="rect">
            <a:avLst/>
          </a:prstGeom>
          <a:noFill/>
        </p:spPr>
        <p:txBody>
          <a:bodyPr wrap="square" rtlCol="0">
            <a:spAutoFit/>
          </a:bodyPr>
          <a:lstStyle/>
          <a:p>
            <a:pPr algn="ctr"/>
            <a:r>
              <a:rPr lang="en-US" sz="2800" b="1" dirty="0">
                <a:solidFill>
                  <a:srgbClr val="C00000"/>
                </a:solidFill>
                <a:latin typeface="Calibri" panose="020F0502020204030204" pitchFamily="34" charset="0"/>
                <a:cs typeface="Calibri" panose="020F0502020204030204" pitchFamily="34" charset="0"/>
              </a:rPr>
              <a:t>Supporting functions</a:t>
            </a:r>
          </a:p>
        </p:txBody>
      </p:sp>
      <p:sp>
        <p:nvSpPr>
          <p:cNvPr id="25" name="Rounded Rectangle 24">
            <a:extLst>
              <a:ext uri="{FF2B5EF4-FFF2-40B4-BE49-F238E27FC236}">
                <a16:creationId xmlns:a16="http://schemas.microsoft.com/office/drawing/2014/main" id="{92F38A52-E77E-5840-B732-EE3C21EEE52A}"/>
              </a:ext>
            </a:extLst>
          </p:cNvPr>
          <p:cNvSpPr>
            <a:spLocks noChangeArrowheads="1"/>
          </p:cNvSpPr>
          <p:nvPr/>
        </p:nvSpPr>
        <p:spPr bwMode="auto">
          <a:xfrm>
            <a:off x="1919536" y="1386194"/>
            <a:ext cx="4104456" cy="5211456"/>
          </a:xfrm>
          <a:prstGeom prst="roundRect">
            <a:avLst>
              <a:gd name="adj" fmla="val 3436"/>
            </a:avLst>
          </a:prstGeom>
          <a:noFill/>
          <a:ln w="38100">
            <a:solidFill>
              <a:schemeClr val="accent2">
                <a:lumMod val="75000"/>
              </a:schemeClr>
            </a:solidFill>
            <a:prstDash val="sysDash"/>
            <a:round/>
            <a:headEnd/>
            <a:tailEnd/>
          </a:ln>
          <a:effectLst/>
        </p:spPr>
        <p:txBody>
          <a:bodyPr lIns="0" tIns="0" rIns="0" bIns="0" anchor="ctr"/>
          <a:lstStyle/>
          <a:p>
            <a:pPr algn="ctr">
              <a:defRPr/>
            </a:pPr>
            <a:endParaRPr lang="en-US" dirty="0"/>
          </a:p>
        </p:txBody>
      </p:sp>
      <p:sp>
        <p:nvSpPr>
          <p:cNvPr id="26" name="Rounded Rectangle 25">
            <a:extLst>
              <a:ext uri="{FF2B5EF4-FFF2-40B4-BE49-F238E27FC236}">
                <a16:creationId xmlns:a16="http://schemas.microsoft.com/office/drawing/2014/main" id="{6AACBABA-10B0-A143-B27E-F4D02DAF8B75}"/>
              </a:ext>
            </a:extLst>
          </p:cNvPr>
          <p:cNvSpPr>
            <a:spLocks noChangeArrowheads="1"/>
          </p:cNvSpPr>
          <p:nvPr/>
        </p:nvSpPr>
        <p:spPr bwMode="auto">
          <a:xfrm>
            <a:off x="6312024" y="1386194"/>
            <a:ext cx="4104456" cy="5211456"/>
          </a:xfrm>
          <a:prstGeom prst="roundRect">
            <a:avLst>
              <a:gd name="adj" fmla="val 3436"/>
            </a:avLst>
          </a:prstGeom>
          <a:noFill/>
          <a:ln w="38100">
            <a:solidFill>
              <a:schemeClr val="accent2">
                <a:lumMod val="75000"/>
              </a:schemeClr>
            </a:solidFill>
            <a:prstDash val="sysDash"/>
            <a:round/>
            <a:headEnd/>
            <a:tailEnd/>
          </a:ln>
          <a:effectLst/>
        </p:spPr>
        <p:txBody>
          <a:bodyPr lIns="0" tIns="0" rIns="0" bIns="0" anchor="ctr"/>
          <a:lstStyle/>
          <a:p>
            <a:pPr algn="ctr">
              <a:defRPr/>
            </a:pPr>
            <a:endParaRPr lang="en-US" dirty="0"/>
          </a:p>
        </p:txBody>
      </p:sp>
      <p:sp>
        <p:nvSpPr>
          <p:cNvPr id="27" name="Rounded Rectangle 26">
            <a:extLst>
              <a:ext uri="{FF2B5EF4-FFF2-40B4-BE49-F238E27FC236}">
                <a16:creationId xmlns:a16="http://schemas.microsoft.com/office/drawing/2014/main" id="{08A82517-E14F-0540-A690-4D733BDFF175}"/>
              </a:ext>
            </a:extLst>
          </p:cNvPr>
          <p:cNvSpPr>
            <a:spLocks noChangeArrowheads="1"/>
          </p:cNvSpPr>
          <p:nvPr/>
        </p:nvSpPr>
        <p:spPr bwMode="auto">
          <a:xfrm>
            <a:off x="6418343" y="5113359"/>
            <a:ext cx="3840480" cy="640080"/>
          </a:xfrm>
          <a:prstGeom prst="roundRect">
            <a:avLst>
              <a:gd name="adj" fmla="val 3899"/>
            </a:avLst>
          </a:prstGeom>
          <a:solidFill>
            <a:srgbClr val="92D050">
              <a:alpha val="50196"/>
            </a:srgbClr>
          </a:solidFill>
          <a:ln w="28575">
            <a:solidFill>
              <a:schemeClr val="accent1">
                <a:lumMod val="75000"/>
              </a:schemeClr>
            </a:solidFill>
            <a:round/>
            <a:headEnd/>
            <a:tailEnd/>
          </a:ln>
          <a:effectLst/>
        </p:spPr>
        <p:txBody>
          <a:bodyPr wrap="none" lIns="0" tIns="0" rIns="0" bIns="0" anchor="ctr"/>
          <a:lstStyle/>
          <a:p>
            <a:pPr algn="ctr">
              <a:defRPr/>
            </a:pPr>
            <a:r>
              <a:rPr lang="en-US" sz="2400" dirty="0">
                <a:latin typeface="Calibri" panose="020F0502020204030204" pitchFamily="34" charset="0"/>
                <a:cs typeface="Calibri" panose="020F0502020204030204" pitchFamily="34" charset="0"/>
              </a:rPr>
              <a:t>Check database integrity</a:t>
            </a:r>
          </a:p>
        </p:txBody>
      </p:sp>
      <p:sp>
        <p:nvSpPr>
          <p:cNvPr id="28" name="Rounded Rectangle 27">
            <a:extLst>
              <a:ext uri="{FF2B5EF4-FFF2-40B4-BE49-F238E27FC236}">
                <a16:creationId xmlns:a16="http://schemas.microsoft.com/office/drawing/2014/main" id="{E95454E0-A1DB-E245-BC2C-4691AA0075D3}"/>
              </a:ext>
            </a:extLst>
          </p:cNvPr>
          <p:cNvSpPr>
            <a:spLocks noChangeArrowheads="1"/>
          </p:cNvSpPr>
          <p:nvPr/>
        </p:nvSpPr>
        <p:spPr bwMode="auto">
          <a:xfrm>
            <a:off x="6418343" y="5813256"/>
            <a:ext cx="3840480" cy="640080"/>
          </a:xfrm>
          <a:prstGeom prst="roundRect">
            <a:avLst>
              <a:gd name="adj" fmla="val 3899"/>
            </a:avLst>
          </a:prstGeom>
          <a:solidFill>
            <a:srgbClr val="92D050">
              <a:alpha val="50196"/>
            </a:srgbClr>
          </a:solidFill>
          <a:ln w="28575">
            <a:solidFill>
              <a:schemeClr val="accent1">
                <a:lumMod val="75000"/>
              </a:schemeClr>
            </a:solidFill>
            <a:round/>
            <a:headEnd/>
            <a:tailEnd/>
          </a:ln>
          <a:effectLst/>
        </p:spPr>
        <p:txBody>
          <a:bodyPr wrap="none" lIns="0" tIns="0" rIns="0" bIns="0" anchor="ctr"/>
          <a:lstStyle/>
          <a:p>
            <a:pPr algn="ctr">
              <a:defRPr/>
            </a:pPr>
            <a:r>
              <a:rPr lang="en-US" sz="2400" dirty="0">
                <a:latin typeface="Calibri" panose="020F0502020204030204" pitchFamily="34" charset="0"/>
                <a:cs typeface="Calibri" panose="020F0502020204030204" pitchFamily="34" charset="0"/>
              </a:rPr>
              <a:t>Repair database DB</a:t>
            </a:r>
          </a:p>
        </p:txBody>
      </p:sp>
    </p:spTree>
    <p:extLst>
      <p:ext uri="{BB962C8B-B14F-4D97-AF65-F5344CB8AC3E}">
        <p14:creationId xmlns:p14="http://schemas.microsoft.com/office/powerpoint/2010/main" val="2554198628"/>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5FC0CE1A-0F43-D642-83BB-37DC2E74A642}"/>
              </a:ext>
            </a:extLst>
          </p:cNvPr>
          <p:cNvSpPr>
            <a:spLocks noGrp="1"/>
          </p:cNvSpPr>
          <p:nvPr>
            <p:ph type="sldNum" sz="quarter" idx="12"/>
          </p:nvPr>
        </p:nvSpPr>
        <p:spPr/>
        <p:txBody>
          <a:bodyPr/>
          <a:lstStyle/>
          <a:p>
            <a:pPr>
              <a:defRPr/>
            </a:pPr>
            <a:fld id="{E78C9E75-97FD-45D9-8ED3-955348887BB1}" type="slidenum">
              <a:rPr lang="zh-TW" altLang="en-US" smtClean="0"/>
              <a:pPr>
                <a:defRPr/>
              </a:pPr>
              <a:t>51</a:t>
            </a:fld>
            <a:endParaRPr lang="zh-TW" altLang="en-US"/>
          </a:p>
        </p:txBody>
      </p:sp>
      <p:sp>
        <p:nvSpPr>
          <p:cNvPr id="5" name="Footer Placeholder 4">
            <a:extLst>
              <a:ext uri="{FF2B5EF4-FFF2-40B4-BE49-F238E27FC236}">
                <a16:creationId xmlns:a16="http://schemas.microsoft.com/office/drawing/2014/main" id="{47D1029D-DF43-8440-A5D5-8C0AA89257A6}"/>
              </a:ext>
            </a:extLst>
          </p:cNvPr>
          <p:cNvSpPr>
            <a:spLocks noGrp="1"/>
          </p:cNvSpPr>
          <p:nvPr>
            <p:ph type="ftr" sz="quarter" idx="11"/>
          </p:nvPr>
        </p:nvSpPr>
        <p:spPr bwMode="auto">
          <a:xfrm>
            <a:off x="2135832" y="6597650"/>
            <a:ext cx="7848600" cy="260350"/>
          </a:xfrm>
          <a:ln>
            <a:miter lim="800000"/>
            <a:headEnd/>
            <a:tailEnd/>
          </a:ln>
        </p:spPr>
        <p:txBody>
          <a:bodyPr/>
          <a:lstStyle/>
          <a:p>
            <a:pPr>
              <a:defRPr/>
            </a:pPr>
            <a:r>
              <a:rPr lang="en-US" altLang="zh-TW" sz="1000" dirty="0"/>
              <a:t>Source: Ian Sommerville (2019), Engineering Software Products:  An Introduction to Modern Software Engineering, Pearson.</a:t>
            </a:r>
            <a:endParaRPr lang="es-ES" altLang="zh-TW" sz="1000" dirty="0"/>
          </a:p>
        </p:txBody>
      </p:sp>
      <p:sp>
        <p:nvSpPr>
          <p:cNvPr id="6" name="Title 1">
            <a:extLst>
              <a:ext uri="{FF2B5EF4-FFF2-40B4-BE49-F238E27FC236}">
                <a16:creationId xmlns:a16="http://schemas.microsoft.com/office/drawing/2014/main" id="{0CFA4C37-6E89-4349-BAC6-EBAD3F680900}"/>
              </a:ext>
            </a:extLst>
          </p:cNvPr>
          <p:cNvSpPr>
            <a:spLocks noGrp="1"/>
          </p:cNvSpPr>
          <p:nvPr>
            <p:ph type="title"/>
          </p:nvPr>
        </p:nvSpPr>
        <p:spPr>
          <a:xfrm>
            <a:off x="1991544" y="116633"/>
            <a:ext cx="8229600" cy="949995"/>
          </a:xfrm>
        </p:spPr>
        <p:txBody>
          <a:bodyPr/>
          <a:lstStyle/>
          <a:p>
            <a:r>
              <a:rPr lang="en-US" dirty="0">
                <a:solidFill>
                  <a:schemeClr val="accent1"/>
                </a:solidFill>
              </a:rPr>
              <a:t>Microservice support code</a:t>
            </a:r>
          </a:p>
        </p:txBody>
      </p:sp>
      <p:sp>
        <p:nvSpPr>
          <p:cNvPr id="8" name="Rounded Rectangle 7">
            <a:extLst>
              <a:ext uri="{FF2B5EF4-FFF2-40B4-BE49-F238E27FC236}">
                <a16:creationId xmlns:a16="http://schemas.microsoft.com/office/drawing/2014/main" id="{D3E3B8AE-44D9-3747-AC5B-754CC1F17A52}"/>
              </a:ext>
            </a:extLst>
          </p:cNvPr>
          <p:cNvSpPr>
            <a:spLocks noChangeArrowheads="1"/>
          </p:cNvSpPr>
          <p:nvPr/>
        </p:nvSpPr>
        <p:spPr bwMode="auto">
          <a:xfrm>
            <a:off x="1821868" y="2204864"/>
            <a:ext cx="8547122" cy="1008112"/>
          </a:xfrm>
          <a:prstGeom prst="roundRect">
            <a:avLst>
              <a:gd name="adj" fmla="val 3899"/>
            </a:avLst>
          </a:prstGeom>
          <a:solidFill>
            <a:srgbClr val="0096FF">
              <a:alpha val="50196"/>
            </a:srgbClr>
          </a:solidFill>
          <a:ln w="28575">
            <a:solidFill>
              <a:schemeClr val="accent1">
                <a:lumMod val="75000"/>
              </a:schemeClr>
            </a:solidFill>
            <a:round/>
            <a:headEnd/>
            <a:tailEnd/>
          </a:ln>
          <a:effectLst/>
        </p:spPr>
        <p:txBody>
          <a:bodyPr wrap="none" lIns="0" tIns="0" rIns="0" bIns="0" anchor="ctr"/>
          <a:lstStyle/>
          <a:p>
            <a:pPr algn="ctr">
              <a:defRPr/>
            </a:pPr>
            <a:r>
              <a:rPr lang="en-US" sz="3600" b="1" dirty="0">
                <a:latin typeface="Calibri" panose="020F0502020204030204" pitchFamily="34" charset="0"/>
                <a:cs typeface="Calibri" panose="020F0502020204030204" pitchFamily="34" charset="0"/>
              </a:rPr>
              <a:t>Service functionality</a:t>
            </a:r>
          </a:p>
        </p:txBody>
      </p:sp>
      <p:sp>
        <p:nvSpPr>
          <p:cNvPr id="9" name="TextBox 8">
            <a:extLst>
              <a:ext uri="{FF2B5EF4-FFF2-40B4-BE49-F238E27FC236}">
                <a16:creationId xmlns:a16="http://schemas.microsoft.com/office/drawing/2014/main" id="{4C785DAC-A8F2-9C41-928E-152AA1D3C2FA}"/>
              </a:ext>
            </a:extLst>
          </p:cNvPr>
          <p:cNvSpPr txBox="1"/>
          <p:nvPr/>
        </p:nvSpPr>
        <p:spPr>
          <a:xfrm>
            <a:off x="4211764" y="1403243"/>
            <a:ext cx="3840480" cy="707886"/>
          </a:xfrm>
          <a:prstGeom prst="rect">
            <a:avLst/>
          </a:prstGeom>
          <a:noFill/>
        </p:spPr>
        <p:txBody>
          <a:bodyPr wrap="square" rtlCol="0">
            <a:spAutoFit/>
          </a:bodyPr>
          <a:lstStyle/>
          <a:p>
            <a:pPr algn="ctr"/>
            <a:r>
              <a:rPr lang="en-US" sz="4000" b="1" dirty="0">
                <a:solidFill>
                  <a:schemeClr val="accent1"/>
                </a:solidFill>
                <a:latin typeface="Calibri" panose="020F0502020204030204" pitchFamily="34" charset="0"/>
                <a:cs typeface="Calibri" panose="020F0502020204030204" pitchFamily="34" charset="0"/>
              </a:rPr>
              <a:t>Microservice X</a:t>
            </a:r>
          </a:p>
        </p:txBody>
      </p:sp>
      <p:sp>
        <p:nvSpPr>
          <p:cNvPr id="11" name="Rounded Rectangle 10">
            <a:extLst>
              <a:ext uri="{FF2B5EF4-FFF2-40B4-BE49-F238E27FC236}">
                <a16:creationId xmlns:a16="http://schemas.microsoft.com/office/drawing/2014/main" id="{79C5EBE3-0C94-3D41-AD78-EF85B5659DCD}"/>
              </a:ext>
            </a:extLst>
          </p:cNvPr>
          <p:cNvSpPr>
            <a:spLocks noChangeArrowheads="1"/>
          </p:cNvSpPr>
          <p:nvPr/>
        </p:nvSpPr>
        <p:spPr bwMode="auto">
          <a:xfrm>
            <a:off x="1821869" y="3212976"/>
            <a:ext cx="4273561" cy="1368152"/>
          </a:xfrm>
          <a:prstGeom prst="roundRect">
            <a:avLst>
              <a:gd name="adj" fmla="val 3899"/>
            </a:avLst>
          </a:prstGeom>
          <a:solidFill>
            <a:srgbClr val="00B0F0">
              <a:alpha val="50196"/>
            </a:srgbClr>
          </a:solidFill>
          <a:ln w="28575">
            <a:solidFill>
              <a:schemeClr val="accent1">
                <a:lumMod val="75000"/>
              </a:schemeClr>
            </a:solidFill>
            <a:round/>
            <a:headEnd/>
            <a:tailEnd/>
          </a:ln>
          <a:effectLst/>
        </p:spPr>
        <p:txBody>
          <a:bodyPr wrap="none" lIns="0" tIns="0" rIns="0" bIns="0" anchor="ctr"/>
          <a:lstStyle/>
          <a:p>
            <a:pPr algn="ctr">
              <a:defRPr/>
            </a:pPr>
            <a:r>
              <a:rPr lang="en-US" sz="3600" b="1" dirty="0">
                <a:latin typeface="Calibri" panose="020F0502020204030204" pitchFamily="34" charset="0"/>
                <a:cs typeface="Calibri" panose="020F0502020204030204" pitchFamily="34" charset="0"/>
              </a:rPr>
              <a:t>Message </a:t>
            </a:r>
            <a:br>
              <a:rPr lang="en-US" sz="3600" b="1" dirty="0">
                <a:latin typeface="Calibri" panose="020F0502020204030204" pitchFamily="34" charset="0"/>
                <a:cs typeface="Calibri" panose="020F0502020204030204" pitchFamily="34" charset="0"/>
              </a:rPr>
            </a:br>
            <a:r>
              <a:rPr lang="en-US" sz="3600" b="1" dirty="0">
                <a:latin typeface="Calibri" panose="020F0502020204030204" pitchFamily="34" charset="0"/>
                <a:cs typeface="Calibri" panose="020F0502020204030204" pitchFamily="34" charset="0"/>
              </a:rPr>
              <a:t>management</a:t>
            </a:r>
          </a:p>
        </p:txBody>
      </p:sp>
      <p:sp>
        <p:nvSpPr>
          <p:cNvPr id="12" name="Rounded Rectangle 11">
            <a:extLst>
              <a:ext uri="{FF2B5EF4-FFF2-40B4-BE49-F238E27FC236}">
                <a16:creationId xmlns:a16="http://schemas.microsoft.com/office/drawing/2014/main" id="{F1866705-9FE1-2147-A69F-85755A17421B}"/>
              </a:ext>
            </a:extLst>
          </p:cNvPr>
          <p:cNvSpPr>
            <a:spLocks noChangeArrowheads="1"/>
          </p:cNvSpPr>
          <p:nvPr/>
        </p:nvSpPr>
        <p:spPr bwMode="auto">
          <a:xfrm>
            <a:off x="1821869" y="4581128"/>
            <a:ext cx="4273561" cy="1368152"/>
          </a:xfrm>
          <a:prstGeom prst="roundRect">
            <a:avLst>
              <a:gd name="adj" fmla="val 3899"/>
            </a:avLst>
          </a:prstGeom>
          <a:solidFill>
            <a:srgbClr val="00B0F0">
              <a:alpha val="50196"/>
            </a:srgbClr>
          </a:solidFill>
          <a:ln w="28575">
            <a:solidFill>
              <a:schemeClr val="accent1">
                <a:lumMod val="75000"/>
              </a:schemeClr>
            </a:solidFill>
            <a:round/>
            <a:headEnd/>
            <a:tailEnd/>
          </a:ln>
          <a:effectLst/>
        </p:spPr>
        <p:txBody>
          <a:bodyPr wrap="none" lIns="0" tIns="0" rIns="0" bIns="0" anchor="ctr"/>
          <a:lstStyle/>
          <a:p>
            <a:pPr algn="ctr">
              <a:defRPr/>
            </a:pPr>
            <a:r>
              <a:rPr lang="en-US" sz="3600" b="1" dirty="0">
                <a:latin typeface="Calibri" panose="020F0502020204030204" pitchFamily="34" charset="0"/>
                <a:cs typeface="Calibri" panose="020F0502020204030204" pitchFamily="34" charset="0"/>
              </a:rPr>
              <a:t>UI </a:t>
            </a:r>
            <a:br>
              <a:rPr lang="en-US" sz="3600" b="1" dirty="0">
                <a:latin typeface="Calibri" panose="020F0502020204030204" pitchFamily="34" charset="0"/>
                <a:cs typeface="Calibri" panose="020F0502020204030204" pitchFamily="34" charset="0"/>
              </a:rPr>
            </a:br>
            <a:r>
              <a:rPr lang="en-US" sz="3600" b="1" dirty="0">
                <a:latin typeface="Calibri" panose="020F0502020204030204" pitchFamily="34" charset="0"/>
                <a:cs typeface="Calibri" panose="020F0502020204030204" pitchFamily="34" charset="0"/>
              </a:rPr>
              <a:t>implementation</a:t>
            </a:r>
          </a:p>
        </p:txBody>
      </p:sp>
      <p:sp>
        <p:nvSpPr>
          <p:cNvPr id="13" name="Rounded Rectangle 12">
            <a:extLst>
              <a:ext uri="{FF2B5EF4-FFF2-40B4-BE49-F238E27FC236}">
                <a16:creationId xmlns:a16="http://schemas.microsoft.com/office/drawing/2014/main" id="{35B962FA-8DB5-8A44-91D0-3D2697C654E3}"/>
              </a:ext>
            </a:extLst>
          </p:cNvPr>
          <p:cNvSpPr>
            <a:spLocks noChangeArrowheads="1"/>
          </p:cNvSpPr>
          <p:nvPr/>
        </p:nvSpPr>
        <p:spPr bwMode="auto">
          <a:xfrm>
            <a:off x="6095430" y="3212976"/>
            <a:ext cx="4273561" cy="1368152"/>
          </a:xfrm>
          <a:prstGeom prst="roundRect">
            <a:avLst>
              <a:gd name="adj" fmla="val 3899"/>
            </a:avLst>
          </a:prstGeom>
          <a:solidFill>
            <a:srgbClr val="00B0F0">
              <a:alpha val="50196"/>
            </a:srgbClr>
          </a:solidFill>
          <a:ln w="28575">
            <a:solidFill>
              <a:schemeClr val="accent1">
                <a:lumMod val="75000"/>
              </a:schemeClr>
            </a:solidFill>
            <a:round/>
            <a:headEnd/>
            <a:tailEnd/>
          </a:ln>
          <a:effectLst/>
        </p:spPr>
        <p:txBody>
          <a:bodyPr wrap="none" lIns="0" tIns="0" rIns="0" bIns="0" anchor="ctr"/>
          <a:lstStyle/>
          <a:p>
            <a:pPr algn="ctr">
              <a:defRPr/>
            </a:pPr>
            <a:r>
              <a:rPr lang="en-US" sz="3600" b="1" dirty="0">
                <a:latin typeface="Calibri" panose="020F0502020204030204" pitchFamily="34" charset="0"/>
                <a:cs typeface="Calibri" panose="020F0502020204030204" pitchFamily="34" charset="0"/>
              </a:rPr>
              <a:t>Failure </a:t>
            </a:r>
            <a:br>
              <a:rPr lang="en-US" sz="3600" b="1" dirty="0">
                <a:latin typeface="Calibri" panose="020F0502020204030204" pitchFamily="34" charset="0"/>
                <a:cs typeface="Calibri" panose="020F0502020204030204" pitchFamily="34" charset="0"/>
              </a:rPr>
            </a:br>
            <a:r>
              <a:rPr lang="en-US" sz="3600" b="1" dirty="0">
                <a:latin typeface="Calibri" panose="020F0502020204030204" pitchFamily="34" charset="0"/>
                <a:cs typeface="Calibri" panose="020F0502020204030204" pitchFamily="34" charset="0"/>
              </a:rPr>
              <a:t>management</a:t>
            </a:r>
          </a:p>
        </p:txBody>
      </p:sp>
      <p:sp>
        <p:nvSpPr>
          <p:cNvPr id="14" name="Rounded Rectangle 13">
            <a:extLst>
              <a:ext uri="{FF2B5EF4-FFF2-40B4-BE49-F238E27FC236}">
                <a16:creationId xmlns:a16="http://schemas.microsoft.com/office/drawing/2014/main" id="{4EE017F8-5018-C444-8A1C-AA31BBD6D751}"/>
              </a:ext>
            </a:extLst>
          </p:cNvPr>
          <p:cNvSpPr>
            <a:spLocks noChangeArrowheads="1"/>
          </p:cNvSpPr>
          <p:nvPr/>
        </p:nvSpPr>
        <p:spPr bwMode="auto">
          <a:xfrm>
            <a:off x="6095430" y="4581128"/>
            <a:ext cx="4273561" cy="1368152"/>
          </a:xfrm>
          <a:prstGeom prst="roundRect">
            <a:avLst>
              <a:gd name="adj" fmla="val 3899"/>
            </a:avLst>
          </a:prstGeom>
          <a:solidFill>
            <a:srgbClr val="00B0F0">
              <a:alpha val="50196"/>
            </a:srgbClr>
          </a:solidFill>
          <a:ln w="28575">
            <a:solidFill>
              <a:schemeClr val="accent1">
                <a:lumMod val="75000"/>
              </a:schemeClr>
            </a:solidFill>
            <a:round/>
            <a:headEnd/>
            <a:tailEnd/>
          </a:ln>
          <a:effectLst/>
        </p:spPr>
        <p:txBody>
          <a:bodyPr wrap="none" lIns="0" tIns="0" rIns="0" bIns="0" anchor="ctr"/>
          <a:lstStyle/>
          <a:p>
            <a:pPr algn="ctr">
              <a:defRPr/>
            </a:pPr>
            <a:r>
              <a:rPr lang="en-US" sz="3600" b="1" dirty="0">
                <a:latin typeface="Calibri" panose="020F0502020204030204" pitchFamily="34" charset="0"/>
                <a:cs typeface="Calibri" panose="020F0502020204030204" pitchFamily="34" charset="0"/>
              </a:rPr>
              <a:t>Data consistency</a:t>
            </a:r>
            <a:br>
              <a:rPr lang="en-US" sz="3600" b="1" dirty="0">
                <a:latin typeface="Calibri" panose="020F0502020204030204" pitchFamily="34" charset="0"/>
                <a:cs typeface="Calibri" panose="020F0502020204030204" pitchFamily="34" charset="0"/>
              </a:rPr>
            </a:br>
            <a:r>
              <a:rPr lang="en-US" sz="3600" b="1" dirty="0">
                <a:latin typeface="Calibri" panose="020F0502020204030204" pitchFamily="34" charset="0"/>
                <a:cs typeface="Calibri" panose="020F0502020204030204" pitchFamily="34" charset="0"/>
              </a:rPr>
              <a:t>management</a:t>
            </a:r>
          </a:p>
        </p:txBody>
      </p:sp>
    </p:spTree>
    <p:extLst>
      <p:ext uri="{BB962C8B-B14F-4D97-AF65-F5344CB8AC3E}">
        <p14:creationId xmlns:p14="http://schemas.microsoft.com/office/powerpoint/2010/main" val="2840786920"/>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78480D8-C0FA-A940-9033-50DBEED74D6E}"/>
              </a:ext>
            </a:extLst>
          </p:cNvPr>
          <p:cNvSpPr>
            <a:spLocks noGrp="1"/>
          </p:cNvSpPr>
          <p:nvPr>
            <p:ph idx="1"/>
          </p:nvPr>
        </p:nvSpPr>
        <p:spPr>
          <a:xfrm>
            <a:off x="896111" y="1144414"/>
            <a:ext cx="10263685" cy="5375449"/>
          </a:xfrm>
        </p:spPr>
        <p:txBody>
          <a:bodyPr>
            <a:normAutofit lnSpcReduction="10000"/>
          </a:bodyPr>
          <a:lstStyle/>
          <a:p>
            <a:r>
              <a:rPr lang="en-US" sz="2800" dirty="0"/>
              <a:t>A </a:t>
            </a:r>
            <a:r>
              <a:rPr lang="en-US" sz="2800" dirty="0">
                <a:solidFill>
                  <a:srgbClr val="C00000"/>
                </a:solidFill>
              </a:rPr>
              <a:t>microservices architecture </a:t>
            </a:r>
            <a:r>
              <a:rPr lang="en-US" sz="2800" dirty="0"/>
              <a:t>is an </a:t>
            </a:r>
            <a:r>
              <a:rPr lang="en-US" sz="2800" dirty="0">
                <a:solidFill>
                  <a:srgbClr val="C00000"/>
                </a:solidFill>
              </a:rPr>
              <a:t>architectural style </a:t>
            </a:r>
            <a:r>
              <a:rPr lang="en-US" sz="2800" dirty="0"/>
              <a:t>–  a tried and tested way of implementing a </a:t>
            </a:r>
            <a:r>
              <a:rPr lang="en-US" sz="2800" dirty="0">
                <a:solidFill>
                  <a:srgbClr val="C00000"/>
                </a:solidFill>
              </a:rPr>
              <a:t>logical software architecture</a:t>
            </a:r>
            <a:r>
              <a:rPr lang="en-US" sz="2800" dirty="0"/>
              <a:t>.   </a:t>
            </a:r>
          </a:p>
          <a:p>
            <a:r>
              <a:rPr lang="en-US" sz="2800" dirty="0"/>
              <a:t>This architectural style addresses two problems with </a:t>
            </a:r>
            <a:r>
              <a:rPr lang="en-US" sz="2800" dirty="0">
                <a:solidFill>
                  <a:srgbClr val="C00000"/>
                </a:solidFill>
              </a:rPr>
              <a:t>monolithic applications</a:t>
            </a:r>
          </a:p>
          <a:p>
            <a:pPr lvl="1"/>
            <a:r>
              <a:rPr lang="en-US" dirty="0"/>
              <a:t>The </a:t>
            </a:r>
            <a:r>
              <a:rPr lang="en-US" dirty="0">
                <a:solidFill>
                  <a:schemeClr val="accent1"/>
                </a:solidFill>
              </a:rPr>
              <a:t>whole system has to be rebuilt, re-tested and re-deployed </a:t>
            </a:r>
            <a:r>
              <a:rPr lang="en-US" dirty="0"/>
              <a:t>when any change is made. This can be a slow process as changes to one part of the system can adversely affect other components.  </a:t>
            </a:r>
          </a:p>
          <a:p>
            <a:pPr lvl="1"/>
            <a:r>
              <a:rPr lang="en-US" dirty="0"/>
              <a:t>As the </a:t>
            </a:r>
            <a:r>
              <a:rPr lang="en-US" dirty="0">
                <a:solidFill>
                  <a:schemeClr val="accent1"/>
                </a:solidFill>
              </a:rPr>
              <a:t>demand</a:t>
            </a:r>
            <a:r>
              <a:rPr lang="en-US" dirty="0"/>
              <a:t> on the system </a:t>
            </a:r>
            <a:r>
              <a:rPr lang="en-US" dirty="0">
                <a:solidFill>
                  <a:schemeClr val="accent1"/>
                </a:solidFill>
              </a:rPr>
              <a:t>increases</a:t>
            </a:r>
            <a:r>
              <a:rPr lang="en-US" dirty="0"/>
              <a:t>, the whole system has to be </a:t>
            </a:r>
            <a:r>
              <a:rPr lang="en-US" dirty="0">
                <a:solidFill>
                  <a:schemeClr val="accent1"/>
                </a:solidFill>
              </a:rPr>
              <a:t>scaled</a:t>
            </a:r>
            <a:r>
              <a:rPr lang="en-US" dirty="0"/>
              <a:t>, even if the demand is localized to a small number of system components that implement the most popular system functions. </a:t>
            </a:r>
          </a:p>
          <a:p>
            <a:pPr lvl="1"/>
            <a:endParaRPr lang="en-US" dirty="0"/>
          </a:p>
          <a:p>
            <a:endParaRPr lang="en-US" sz="2800" dirty="0"/>
          </a:p>
        </p:txBody>
      </p:sp>
      <p:sp>
        <p:nvSpPr>
          <p:cNvPr id="4" name="Slide Number Placeholder 3">
            <a:extLst>
              <a:ext uri="{FF2B5EF4-FFF2-40B4-BE49-F238E27FC236}">
                <a16:creationId xmlns:a16="http://schemas.microsoft.com/office/drawing/2014/main" id="{5FC0CE1A-0F43-D642-83BB-37DC2E74A642}"/>
              </a:ext>
            </a:extLst>
          </p:cNvPr>
          <p:cNvSpPr>
            <a:spLocks noGrp="1"/>
          </p:cNvSpPr>
          <p:nvPr>
            <p:ph type="sldNum" sz="quarter" idx="12"/>
          </p:nvPr>
        </p:nvSpPr>
        <p:spPr/>
        <p:txBody>
          <a:bodyPr/>
          <a:lstStyle/>
          <a:p>
            <a:pPr>
              <a:defRPr/>
            </a:pPr>
            <a:fld id="{E78C9E75-97FD-45D9-8ED3-955348887BB1}" type="slidenum">
              <a:rPr lang="zh-TW" altLang="en-US" smtClean="0"/>
              <a:pPr>
                <a:defRPr/>
              </a:pPr>
              <a:t>52</a:t>
            </a:fld>
            <a:endParaRPr lang="zh-TW" altLang="en-US"/>
          </a:p>
        </p:txBody>
      </p:sp>
      <p:sp>
        <p:nvSpPr>
          <p:cNvPr id="5" name="Footer Placeholder 4">
            <a:extLst>
              <a:ext uri="{FF2B5EF4-FFF2-40B4-BE49-F238E27FC236}">
                <a16:creationId xmlns:a16="http://schemas.microsoft.com/office/drawing/2014/main" id="{47D1029D-DF43-8440-A5D5-8C0AA89257A6}"/>
              </a:ext>
            </a:extLst>
          </p:cNvPr>
          <p:cNvSpPr>
            <a:spLocks noGrp="1"/>
          </p:cNvSpPr>
          <p:nvPr>
            <p:ph type="ftr" sz="quarter" idx="11"/>
          </p:nvPr>
        </p:nvSpPr>
        <p:spPr bwMode="auto">
          <a:xfrm>
            <a:off x="2135832" y="6597650"/>
            <a:ext cx="7848600" cy="260350"/>
          </a:xfrm>
          <a:ln>
            <a:miter lim="800000"/>
            <a:headEnd/>
            <a:tailEnd/>
          </a:ln>
        </p:spPr>
        <p:txBody>
          <a:bodyPr/>
          <a:lstStyle/>
          <a:p>
            <a:pPr>
              <a:defRPr/>
            </a:pPr>
            <a:r>
              <a:rPr lang="en-US" altLang="zh-TW" sz="1000" dirty="0"/>
              <a:t>Source: Ian Sommerville (2019), Engineering Software Products:  An Introduction to Modern Software Engineering, Pearson.</a:t>
            </a:r>
            <a:endParaRPr lang="es-ES" altLang="zh-TW" sz="1000" dirty="0"/>
          </a:p>
        </p:txBody>
      </p:sp>
      <p:sp>
        <p:nvSpPr>
          <p:cNvPr id="6" name="Title 1">
            <a:extLst>
              <a:ext uri="{FF2B5EF4-FFF2-40B4-BE49-F238E27FC236}">
                <a16:creationId xmlns:a16="http://schemas.microsoft.com/office/drawing/2014/main" id="{0CFA4C37-6E89-4349-BAC6-EBAD3F680900}"/>
              </a:ext>
            </a:extLst>
          </p:cNvPr>
          <p:cNvSpPr>
            <a:spLocks noGrp="1"/>
          </p:cNvSpPr>
          <p:nvPr>
            <p:ph type="title"/>
          </p:nvPr>
        </p:nvSpPr>
        <p:spPr>
          <a:xfrm>
            <a:off x="1991544" y="116633"/>
            <a:ext cx="8229600" cy="949995"/>
          </a:xfrm>
        </p:spPr>
        <p:txBody>
          <a:bodyPr/>
          <a:lstStyle/>
          <a:p>
            <a:r>
              <a:rPr lang="en-US" dirty="0">
                <a:solidFill>
                  <a:schemeClr val="accent1"/>
                </a:solidFill>
              </a:rPr>
              <a:t>Microservices architecture</a:t>
            </a:r>
          </a:p>
        </p:txBody>
      </p:sp>
    </p:spTree>
    <p:extLst>
      <p:ext uri="{BB962C8B-B14F-4D97-AF65-F5344CB8AC3E}">
        <p14:creationId xmlns:p14="http://schemas.microsoft.com/office/powerpoint/2010/main" val="623998752"/>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78480D8-C0FA-A940-9033-50DBEED74D6E}"/>
              </a:ext>
            </a:extLst>
          </p:cNvPr>
          <p:cNvSpPr>
            <a:spLocks noGrp="1"/>
          </p:cNvSpPr>
          <p:nvPr>
            <p:ph idx="1"/>
          </p:nvPr>
        </p:nvSpPr>
        <p:spPr>
          <a:xfrm>
            <a:off x="841248" y="1418556"/>
            <a:ext cx="10533888" cy="5101307"/>
          </a:xfrm>
        </p:spPr>
        <p:txBody>
          <a:bodyPr/>
          <a:lstStyle/>
          <a:p>
            <a:r>
              <a:rPr lang="en-US" sz="2800" dirty="0">
                <a:solidFill>
                  <a:srgbClr val="C00000"/>
                </a:solidFill>
              </a:rPr>
              <a:t>Microservices</a:t>
            </a:r>
            <a:r>
              <a:rPr lang="en-US" sz="2800" dirty="0"/>
              <a:t> are </a:t>
            </a:r>
            <a:r>
              <a:rPr lang="en-US" sz="2800" dirty="0">
                <a:solidFill>
                  <a:srgbClr val="C00000"/>
                </a:solidFill>
              </a:rPr>
              <a:t>self-contained</a:t>
            </a:r>
            <a:r>
              <a:rPr lang="en-US" sz="2800" dirty="0"/>
              <a:t> and run in separate processes. </a:t>
            </a:r>
          </a:p>
          <a:p>
            <a:r>
              <a:rPr lang="en-US" sz="2800" dirty="0"/>
              <a:t>In </a:t>
            </a:r>
            <a:r>
              <a:rPr lang="en-US" sz="2800" dirty="0">
                <a:solidFill>
                  <a:srgbClr val="C00000"/>
                </a:solidFill>
              </a:rPr>
              <a:t>cloud-based systems</a:t>
            </a:r>
            <a:r>
              <a:rPr lang="en-US" sz="2800" dirty="0"/>
              <a:t>, each </a:t>
            </a:r>
            <a:r>
              <a:rPr lang="en-US" sz="2800" dirty="0">
                <a:solidFill>
                  <a:srgbClr val="C00000"/>
                </a:solidFill>
              </a:rPr>
              <a:t>microservice</a:t>
            </a:r>
            <a:r>
              <a:rPr lang="en-US" sz="2800" dirty="0"/>
              <a:t> may be </a:t>
            </a:r>
            <a:r>
              <a:rPr lang="en-US" sz="2800" dirty="0">
                <a:solidFill>
                  <a:srgbClr val="C00000"/>
                </a:solidFill>
              </a:rPr>
              <a:t>deployed</a:t>
            </a:r>
            <a:r>
              <a:rPr lang="en-US" sz="2800" dirty="0"/>
              <a:t> in its own </a:t>
            </a:r>
            <a:r>
              <a:rPr lang="en-US" sz="2800" dirty="0">
                <a:solidFill>
                  <a:srgbClr val="C00000"/>
                </a:solidFill>
              </a:rPr>
              <a:t>container</a:t>
            </a:r>
            <a:r>
              <a:rPr lang="en-US" sz="2800" dirty="0"/>
              <a:t>. This means a microservice can be stopped and restarted without affecting other parts of the system. </a:t>
            </a:r>
          </a:p>
          <a:p>
            <a:r>
              <a:rPr lang="en-US" sz="2800" dirty="0"/>
              <a:t>If the demand on a service increases, </a:t>
            </a:r>
            <a:r>
              <a:rPr lang="en-US" sz="2800" dirty="0">
                <a:solidFill>
                  <a:srgbClr val="C00000"/>
                </a:solidFill>
              </a:rPr>
              <a:t>service replicas </a:t>
            </a:r>
            <a:r>
              <a:rPr lang="en-US" sz="2800" dirty="0"/>
              <a:t>can be quickly created and deployed. These do not require a more powerful server so ‘</a:t>
            </a:r>
            <a:r>
              <a:rPr lang="en-US" sz="2800" dirty="0">
                <a:solidFill>
                  <a:srgbClr val="C00000"/>
                </a:solidFill>
              </a:rPr>
              <a:t>scaling-out</a:t>
            </a:r>
            <a:r>
              <a:rPr lang="en-US" sz="2800" dirty="0"/>
              <a:t>’ is, typically, much cheaper than ’scaling up’.</a:t>
            </a:r>
          </a:p>
          <a:p>
            <a:endParaRPr lang="en-US" sz="2800" dirty="0"/>
          </a:p>
          <a:p>
            <a:endParaRPr lang="en-US" sz="2800" dirty="0"/>
          </a:p>
        </p:txBody>
      </p:sp>
      <p:sp>
        <p:nvSpPr>
          <p:cNvPr id="4" name="Slide Number Placeholder 3">
            <a:extLst>
              <a:ext uri="{FF2B5EF4-FFF2-40B4-BE49-F238E27FC236}">
                <a16:creationId xmlns:a16="http://schemas.microsoft.com/office/drawing/2014/main" id="{5FC0CE1A-0F43-D642-83BB-37DC2E74A642}"/>
              </a:ext>
            </a:extLst>
          </p:cNvPr>
          <p:cNvSpPr>
            <a:spLocks noGrp="1"/>
          </p:cNvSpPr>
          <p:nvPr>
            <p:ph type="sldNum" sz="quarter" idx="12"/>
          </p:nvPr>
        </p:nvSpPr>
        <p:spPr/>
        <p:txBody>
          <a:bodyPr/>
          <a:lstStyle/>
          <a:p>
            <a:pPr>
              <a:defRPr/>
            </a:pPr>
            <a:fld id="{E78C9E75-97FD-45D9-8ED3-955348887BB1}" type="slidenum">
              <a:rPr lang="zh-TW" altLang="en-US" smtClean="0"/>
              <a:pPr>
                <a:defRPr/>
              </a:pPr>
              <a:t>53</a:t>
            </a:fld>
            <a:endParaRPr lang="zh-TW" altLang="en-US"/>
          </a:p>
        </p:txBody>
      </p:sp>
      <p:sp>
        <p:nvSpPr>
          <p:cNvPr id="5" name="Footer Placeholder 4">
            <a:extLst>
              <a:ext uri="{FF2B5EF4-FFF2-40B4-BE49-F238E27FC236}">
                <a16:creationId xmlns:a16="http://schemas.microsoft.com/office/drawing/2014/main" id="{47D1029D-DF43-8440-A5D5-8C0AA89257A6}"/>
              </a:ext>
            </a:extLst>
          </p:cNvPr>
          <p:cNvSpPr>
            <a:spLocks noGrp="1"/>
          </p:cNvSpPr>
          <p:nvPr>
            <p:ph type="ftr" sz="quarter" idx="11"/>
          </p:nvPr>
        </p:nvSpPr>
        <p:spPr bwMode="auto">
          <a:xfrm>
            <a:off x="2135832" y="6597650"/>
            <a:ext cx="7848600" cy="260350"/>
          </a:xfrm>
          <a:ln>
            <a:miter lim="800000"/>
            <a:headEnd/>
            <a:tailEnd/>
          </a:ln>
        </p:spPr>
        <p:txBody>
          <a:bodyPr/>
          <a:lstStyle/>
          <a:p>
            <a:pPr>
              <a:defRPr/>
            </a:pPr>
            <a:r>
              <a:rPr lang="en-US" altLang="zh-TW" sz="1000" dirty="0"/>
              <a:t>Source: Ian Sommerville (2019), Engineering Software Products:  An Introduction to Modern Software Engineering, Pearson.</a:t>
            </a:r>
            <a:endParaRPr lang="es-ES" altLang="zh-TW" sz="1000" dirty="0"/>
          </a:p>
        </p:txBody>
      </p:sp>
      <p:sp>
        <p:nvSpPr>
          <p:cNvPr id="6" name="Title 1">
            <a:extLst>
              <a:ext uri="{FF2B5EF4-FFF2-40B4-BE49-F238E27FC236}">
                <a16:creationId xmlns:a16="http://schemas.microsoft.com/office/drawing/2014/main" id="{0CFA4C37-6E89-4349-BAC6-EBAD3F680900}"/>
              </a:ext>
            </a:extLst>
          </p:cNvPr>
          <p:cNvSpPr>
            <a:spLocks noGrp="1"/>
          </p:cNvSpPr>
          <p:nvPr>
            <p:ph type="title"/>
          </p:nvPr>
        </p:nvSpPr>
        <p:spPr>
          <a:xfrm>
            <a:off x="1064301" y="116632"/>
            <a:ext cx="10095495" cy="1224136"/>
          </a:xfrm>
        </p:spPr>
        <p:txBody>
          <a:bodyPr>
            <a:normAutofit/>
          </a:bodyPr>
          <a:lstStyle/>
          <a:p>
            <a:r>
              <a:rPr lang="en-US" dirty="0">
                <a:solidFill>
                  <a:schemeClr val="accent1"/>
                </a:solidFill>
              </a:rPr>
              <a:t>Benefits of microservices architecture</a:t>
            </a:r>
          </a:p>
        </p:txBody>
      </p:sp>
    </p:spTree>
    <p:extLst>
      <p:ext uri="{BB962C8B-B14F-4D97-AF65-F5344CB8AC3E}">
        <p14:creationId xmlns:p14="http://schemas.microsoft.com/office/powerpoint/2010/main" val="664727666"/>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5FC0CE1A-0F43-D642-83BB-37DC2E74A642}"/>
              </a:ext>
            </a:extLst>
          </p:cNvPr>
          <p:cNvSpPr>
            <a:spLocks noGrp="1"/>
          </p:cNvSpPr>
          <p:nvPr>
            <p:ph type="sldNum" sz="quarter" idx="12"/>
          </p:nvPr>
        </p:nvSpPr>
        <p:spPr/>
        <p:txBody>
          <a:bodyPr/>
          <a:lstStyle/>
          <a:p>
            <a:pPr>
              <a:defRPr/>
            </a:pPr>
            <a:fld id="{E78C9E75-97FD-45D9-8ED3-955348887BB1}" type="slidenum">
              <a:rPr lang="zh-TW" altLang="en-US" smtClean="0"/>
              <a:pPr>
                <a:defRPr/>
              </a:pPr>
              <a:t>54</a:t>
            </a:fld>
            <a:endParaRPr lang="zh-TW" altLang="en-US"/>
          </a:p>
        </p:txBody>
      </p:sp>
      <p:sp>
        <p:nvSpPr>
          <p:cNvPr id="5" name="Footer Placeholder 4">
            <a:extLst>
              <a:ext uri="{FF2B5EF4-FFF2-40B4-BE49-F238E27FC236}">
                <a16:creationId xmlns:a16="http://schemas.microsoft.com/office/drawing/2014/main" id="{47D1029D-DF43-8440-A5D5-8C0AA89257A6}"/>
              </a:ext>
            </a:extLst>
          </p:cNvPr>
          <p:cNvSpPr>
            <a:spLocks noGrp="1"/>
          </p:cNvSpPr>
          <p:nvPr>
            <p:ph type="ftr" sz="quarter" idx="11"/>
          </p:nvPr>
        </p:nvSpPr>
        <p:spPr bwMode="auto">
          <a:xfrm>
            <a:off x="2135832" y="6597650"/>
            <a:ext cx="7848600" cy="260350"/>
          </a:xfrm>
          <a:ln>
            <a:miter lim="800000"/>
            <a:headEnd/>
            <a:tailEnd/>
          </a:ln>
        </p:spPr>
        <p:txBody>
          <a:bodyPr/>
          <a:lstStyle/>
          <a:p>
            <a:pPr>
              <a:defRPr/>
            </a:pPr>
            <a:r>
              <a:rPr lang="en-US" altLang="zh-TW" sz="1000" dirty="0"/>
              <a:t>Source: Ian Sommerville (2019), Engineering Software Products:  An Introduction to Modern Software Engineering, Pearson.</a:t>
            </a:r>
            <a:endParaRPr lang="es-ES" altLang="zh-TW" sz="1000" dirty="0"/>
          </a:p>
        </p:txBody>
      </p:sp>
      <p:sp>
        <p:nvSpPr>
          <p:cNvPr id="6" name="Title 1">
            <a:extLst>
              <a:ext uri="{FF2B5EF4-FFF2-40B4-BE49-F238E27FC236}">
                <a16:creationId xmlns:a16="http://schemas.microsoft.com/office/drawing/2014/main" id="{0CFA4C37-6E89-4349-BAC6-EBAD3F680900}"/>
              </a:ext>
            </a:extLst>
          </p:cNvPr>
          <p:cNvSpPr>
            <a:spLocks noGrp="1"/>
          </p:cNvSpPr>
          <p:nvPr>
            <p:ph type="title"/>
          </p:nvPr>
        </p:nvSpPr>
        <p:spPr>
          <a:xfrm>
            <a:off x="1139251" y="116632"/>
            <a:ext cx="9773587" cy="1152128"/>
          </a:xfrm>
        </p:spPr>
        <p:txBody>
          <a:bodyPr>
            <a:normAutofit fontScale="90000"/>
          </a:bodyPr>
          <a:lstStyle/>
          <a:p>
            <a:r>
              <a:rPr lang="en-US" dirty="0">
                <a:solidFill>
                  <a:schemeClr val="accent1"/>
                </a:solidFill>
              </a:rPr>
              <a:t>A microservices architecture for </a:t>
            </a:r>
            <a:br>
              <a:rPr lang="en-US" dirty="0">
                <a:solidFill>
                  <a:schemeClr val="accent1"/>
                </a:solidFill>
              </a:rPr>
            </a:br>
            <a:r>
              <a:rPr lang="en-US" dirty="0">
                <a:solidFill>
                  <a:schemeClr val="accent1"/>
                </a:solidFill>
              </a:rPr>
              <a:t>a photo printing system</a:t>
            </a:r>
          </a:p>
        </p:txBody>
      </p:sp>
      <p:sp>
        <p:nvSpPr>
          <p:cNvPr id="12" name="Rounded Rectangle 11">
            <a:extLst>
              <a:ext uri="{FF2B5EF4-FFF2-40B4-BE49-F238E27FC236}">
                <a16:creationId xmlns:a16="http://schemas.microsoft.com/office/drawing/2014/main" id="{DBF71643-0075-6242-B935-AD6CF49BA69D}"/>
              </a:ext>
            </a:extLst>
          </p:cNvPr>
          <p:cNvSpPr>
            <a:spLocks noChangeArrowheads="1"/>
          </p:cNvSpPr>
          <p:nvPr/>
        </p:nvSpPr>
        <p:spPr bwMode="auto">
          <a:xfrm>
            <a:off x="2460452" y="3284477"/>
            <a:ext cx="1584176" cy="1635245"/>
          </a:xfrm>
          <a:prstGeom prst="roundRect">
            <a:avLst>
              <a:gd name="adj" fmla="val 50000"/>
            </a:avLst>
          </a:prstGeom>
          <a:solidFill>
            <a:srgbClr val="FFC000">
              <a:alpha val="50196"/>
            </a:srgbClr>
          </a:solidFill>
          <a:ln w="28575">
            <a:solidFill>
              <a:schemeClr val="accent1">
                <a:lumMod val="75000"/>
              </a:schemeClr>
            </a:solidFill>
            <a:round/>
            <a:headEnd/>
            <a:tailEnd/>
          </a:ln>
          <a:effectLst/>
        </p:spPr>
        <p:txBody>
          <a:bodyPr wrap="none" lIns="0" tIns="0" rIns="0" bIns="0" anchor="ctr"/>
          <a:lstStyle/>
          <a:p>
            <a:pPr algn="ctr">
              <a:defRPr/>
            </a:pPr>
            <a:r>
              <a:rPr lang="en-US" sz="2800" b="1" dirty="0">
                <a:latin typeface="Calibri" panose="020F0502020204030204" pitchFamily="34" charset="0"/>
                <a:cs typeface="Calibri" panose="020F0502020204030204" pitchFamily="34" charset="0"/>
              </a:rPr>
              <a:t>Mobile </a:t>
            </a:r>
            <a:br>
              <a:rPr lang="en-US" sz="2800" b="1" dirty="0">
                <a:latin typeface="Calibri" panose="020F0502020204030204" pitchFamily="34" charset="0"/>
                <a:cs typeface="Calibri" panose="020F0502020204030204" pitchFamily="34" charset="0"/>
              </a:rPr>
            </a:br>
            <a:r>
              <a:rPr lang="en-US" sz="2800" b="1" dirty="0">
                <a:latin typeface="Calibri" panose="020F0502020204030204" pitchFamily="34" charset="0"/>
                <a:cs typeface="Calibri" panose="020F0502020204030204" pitchFamily="34" charset="0"/>
              </a:rPr>
              <a:t>App</a:t>
            </a:r>
          </a:p>
        </p:txBody>
      </p:sp>
      <p:sp>
        <p:nvSpPr>
          <p:cNvPr id="13" name="Rounded Rectangle 12">
            <a:extLst>
              <a:ext uri="{FF2B5EF4-FFF2-40B4-BE49-F238E27FC236}">
                <a16:creationId xmlns:a16="http://schemas.microsoft.com/office/drawing/2014/main" id="{8178277E-B00E-6147-84FA-AED133F9C529}"/>
              </a:ext>
            </a:extLst>
          </p:cNvPr>
          <p:cNvSpPr>
            <a:spLocks noChangeArrowheads="1"/>
          </p:cNvSpPr>
          <p:nvPr/>
        </p:nvSpPr>
        <p:spPr bwMode="auto">
          <a:xfrm>
            <a:off x="4871865" y="3105731"/>
            <a:ext cx="1540367" cy="2039791"/>
          </a:xfrm>
          <a:prstGeom prst="roundRect">
            <a:avLst>
              <a:gd name="adj" fmla="val 3899"/>
            </a:avLst>
          </a:prstGeom>
          <a:solidFill>
            <a:srgbClr val="76D6FF">
              <a:alpha val="50196"/>
            </a:srgbClr>
          </a:solidFill>
          <a:ln w="28575">
            <a:solidFill>
              <a:schemeClr val="accent1">
                <a:lumMod val="75000"/>
              </a:schemeClr>
            </a:solidFill>
            <a:round/>
            <a:headEnd/>
            <a:tailEnd/>
          </a:ln>
          <a:effectLst/>
        </p:spPr>
        <p:txBody>
          <a:bodyPr wrap="none" lIns="0" tIns="0" rIns="0" bIns="0" anchor="ctr"/>
          <a:lstStyle/>
          <a:p>
            <a:pPr algn="ctr">
              <a:defRPr/>
            </a:pPr>
            <a:r>
              <a:rPr lang="en-US" sz="2800" b="1" dirty="0">
                <a:latin typeface="Calibri" panose="020F0502020204030204" pitchFamily="34" charset="0"/>
                <a:cs typeface="Calibri" panose="020F0502020204030204" pitchFamily="34" charset="0"/>
              </a:rPr>
              <a:t>API </a:t>
            </a:r>
            <a:br>
              <a:rPr lang="en-US" sz="2800" b="1" dirty="0">
                <a:latin typeface="Calibri" panose="020F0502020204030204" pitchFamily="34" charset="0"/>
                <a:cs typeface="Calibri" panose="020F0502020204030204" pitchFamily="34" charset="0"/>
              </a:rPr>
            </a:br>
            <a:r>
              <a:rPr lang="en-US" sz="2800" b="1" dirty="0">
                <a:latin typeface="Calibri" panose="020F0502020204030204" pitchFamily="34" charset="0"/>
                <a:cs typeface="Calibri" panose="020F0502020204030204" pitchFamily="34" charset="0"/>
              </a:rPr>
              <a:t>gateway</a:t>
            </a:r>
          </a:p>
        </p:txBody>
      </p:sp>
      <p:cxnSp>
        <p:nvCxnSpPr>
          <p:cNvPr id="17" name="Straight Arrow Connector 16">
            <a:extLst>
              <a:ext uri="{FF2B5EF4-FFF2-40B4-BE49-F238E27FC236}">
                <a16:creationId xmlns:a16="http://schemas.microsoft.com/office/drawing/2014/main" id="{B01A1CE0-F6E9-4648-ABFC-79327623B6EA}"/>
              </a:ext>
            </a:extLst>
          </p:cNvPr>
          <p:cNvCxnSpPr>
            <a:cxnSpLocks/>
            <a:endCxn id="13" idx="1"/>
          </p:cNvCxnSpPr>
          <p:nvPr/>
        </p:nvCxnSpPr>
        <p:spPr>
          <a:xfrm flipV="1">
            <a:off x="4035968" y="4125626"/>
            <a:ext cx="835896" cy="2"/>
          </a:xfrm>
          <a:prstGeom prst="straightConnector1">
            <a:avLst/>
          </a:prstGeom>
          <a:ln w="76200">
            <a:solidFill>
              <a:schemeClr val="bg1">
                <a:lumMod val="50000"/>
              </a:schemeClr>
            </a:solidFill>
            <a:headEnd type="stealth"/>
            <a:tailEnd type="stealth"/>
          </a:ln>
        </p:spPr>
        <p:style>
          <a:lnRef idx="1">
            <a:schemeClr val="accent1"/>
          </a:lnRef>
          <a:fillRef idx="0">
            <a:schemeClr val="accent1"/>
          </a:fillRef>
          <a:effectRef idx="0">
            <a:schemeClr val="accent1"/>
          </a:effectRef>
          <a:fontRef idx="minor">
            <a:schemeClr val="tx1"/>
          </a:fontRef>
        </p:style>
      </p:cxnSp>
      <p:sp>
        <p:nvSpPr>
          <p:cNvPr id="18" name="Rounded Rectangle 17">
            <a:extLst>
              <a:ext uri="{FF2B5EF4-FFF2-40B4-BE49-F238E27FC236}">
                <a16:creationId xmlns:a16="http://schemas.microsoft.com/office/drawing/2014/main" id="{63C1C17E-532C-2645-AE65-9FBD36E3D880}"/>
              </a:ext>
            </a:extLst>
          </p:cNvPr>
          <p:cNvSpPr>
            <a:spLocks noChangeArrowheads="1"/>
          </p:cNvSpPr>
          <p:nvPr/>
        </p:nvSpPr>
        <p:spPr bwMode="auto">
          <a:xfrm>
            <a:off x="7658543" y="1916833"/>
            <a:ext cx="2348623" cy="553217"/>
          </a:xfrm>
          <a:prstGeom prst="roundRect">
            <a:avLst>
              <a:gd name="adj" fmla="val 13021"/>
            </a:avLst>
          </a:prstGeom>
          <a:solidFill>
            <a:schemeClr val="accent5">
              <a:lumMod val="40000"/>
              <a:lumOff val="60000"/>
              <a:alpha val="50196"/>
            </a:schemeClr>
          </a:solidFill>
          <a:ln w="28575">
            <a:solidFill>
              <a:schemeClr val="accent1">
                <a:lumMod val="75000"/>
              </a:schemeClr>
            </a:solidFill>
            <a:round/>
            <a:headEnd/>
            <a:tailEnd/>
          </a:ln>
          <a:effectLst/>
        </p:spPr>
        <p:txBody>
          <a:bodyPr lIns="0" tIns="0" rIns="0" bIns="0" anchor="ctr"/>
          <a:lstStyle/>
          <a:p>
            <a:pPr algn="ctr">
              <a:defRPr/>
            </a:pPr>
            <a:r>
              <a:rPr lang="en-US" sz="2400" b="1" dirty="0">
                <a:solidFill>
                  <a:schemeClr val="tx2"/>
                </a:solidFill>
                <a:latin typeface="Calibri" panose="020F0502020204030204" pitchFamily="34" charset="0"/>
                <a:cs typeface="Calibri" panose="020F0502020204030204" pitchFamily="34" charset="0"/>
              </a:rPr>
              <a:t>Registration</a:t>
            </a:r>
          </a:p>
        </p:txBody>
      </p:sp>
      <p:sp>
        <p:nvSpPr>
          <p:cNvPr id="24" name="TextBox 23">
            <a:extLst>
              <a:ext uri="{FF2B5EF4-FFF2-40B4-BE49-F238E27FC236}">
                <a16:creationId xmlns:a16="http://schemas.microsoft.com/office/drawing/2014/main" id="{4DA222CE-0DA0-6E4E-8C77-4B2107B0AFE2}"/>
              </a:ext>
            </a:extLst>
          </p:cNvPr>
          <p:cNvSpPr txBox="1"/>
          <p:nvPr/>
        </p:nvSpPr>
        <p:spPr>
          <a:xfrm>
            <a:off x="7950752" y="1332058"/>
            <a:ext cx="1764202" cy="584775"/>
          </a:xfrm>
          <a:prstGeom prst="rect">
            <a:avLst/>
          </a:prstGeom>
          <a:noFill/>
        </p:spPr>
        <p:txBody>
          <a:bodyPr wrap="none" rtlCol="0">
            <a:spAutoFit/>
          </a:bodyPr>
          <a:lstStyle/>
          <a:p>
            <a:pPr algn="ctr"/>
            <a:r>
              <a:rPr lang="en-US" sz="3200" b="1" dirty="0">
                <a:solidFill>
                  <a:schemeClr val="accent1"/>
                </a:solidFill>
                <a:latin typeface="Calibri" panose="020F0502020204030204" pitchFamily="34" charset="0"/>
                <a:cs typeface="Calibri" panose="020F0502020204030204" pitchFamily="34" charset="0"/>
              </a:rPr>
              <a:t>SERVICES</a:t>
            </a:r>
          </a:p>
        </p:txBody>
      </p:sp>
      <p:cxnSp>
        <p:nvCxnSpPr>
          <p:cNvPr id="25" name="Straight Arrow Connector 24">
            <a:extLst>
              <a:ext uri="{FF2B5EF4-FFF2-40B4-BE49-F238E27FC236}">
                <a16:creationId xmlns:a16="http://schemas.microsoft.com/office/drawing/2014/main" id="{284B0070-CC28-0344-ACB3-5365365C4C71}"/>
              </a:ext>
            </a:extLst>
          </p:cNvPr>
          <p:cNvCxnSpPr>
            <a:cxnSpLocks/>
            <a:endCxn id="18" idx="1"/>
          </p:cNvCxnSpPr>
          <p:nvPr/>
        </p:nvCxnSpPr>
        <p:spPr>
          <a:xfrm flipV="1">
            <a:off x="6417694" y="2193441"/>
            <a:ext cx="1240849" cy="982794"/>
          </a:xfrm>
          <a:prstGeom prst="straightConnector1">
            <a:avLst/>
          </a:prstGeom>
          <a:ln w="38100">
            <a:solidFill>
              <a:schemeClr val="accent1">
                <a:lumMod val="75000"/>
              </a:schemeClr>
            </a:solidFill>
            <a:headEnd type="stealth"/>
            <a:tailEnd type="stealth"/>
          </a:ln>
        </p:spPr>
        <p:style>
          <a:lnRef idx="1">
            <a:schemeClr val="accent1"/>
          </a:lnRef>
          <a:fillRef idx="0">
            <a:schemeClr val="accent1"/>
          </a:fillRef>
          <a:effectRef idx="0">
            <a:schemeClr val="accent1"/>
          </a:effectRef>
          <a:fontRef idx="minor">
            <a:schemeClr val="tx1"/>
          </a:fontRef>
        </p:style>
      </p:cxnSp>
      <p:cxnSp>
        <p:nvCxnSpPr>
          <p:cNvPr id="26" name="Straight Arrow Connector 25">
            <a:extLst>
              <a:ext uri="{FF2B5EF4-FFF2-40B4-BE49-F238E27FC236}">
                <a16:creationId xmlns:a16="http://schemas.microsoft.com/office/drawing/2014/main" id="{A3634AFA-2CDC-924F-AEB6-CD6F81CA7305}"/>
              </a:ext>
            </a:extLst>
          </p:cNvPr>
          <p:cNvCxnSpPr>
            <a:cxnSpLocks/>
            <a:endCxn id="40" idx="1"/>
          </p:cNvCxnSpPr>
          <p:nvPr/>
        </p:nvCxnSpPr>
        <p:spPr>
          <a:xfrm flipV="1">
            <a:off x="6412232" y="2975255"/>
            <a:ext cx="1246311" cy="519700"/>
          </a:xfrm>
          <a:prstGeom prst="straightConnector1">
            <a:avLst/>
          </a:prstGeom>
          <a:ln w="38100">
            <a:solidFill>
              <a:schemeClr val="accent1">
                <a:lumMod val="75000"/>
              </a:schemeClr>
            </a:solidFill>
            <a:headEnd type="stealth"/>
            <a:tailEnd type="stealth"/>
          </a:ln>
        </p:spPr>
        <p:style>
          <a:lnRef idx="1">
            <a:schemeClr val="accent1"/>
          </a:lnRef>
          <a:fillRef idx="0">
            <a:schemeClr val="accent1"/>
          </a:fillRef>
          <a:effectRef idx="0">
            <a:schemeClr val="accent1"/>
          </a:effectRef>
          <a:fontRef idx="minor">
            <a:schemeClr val="tx1"/>
          </a:fontRef>
        </p:style>
      </p:cxnSp>
      <p:cxnSp>
        <p:nvCxnSpPr>
          <p:cNvPr id="27" name="Straight Arrow Connector 26">
            <a:extLst>
              <a:ext uri="{FF2B5EF4-FFF2-40B4-BE49-F238E27FC236}">
                <a16:creationId xmlns:a16="http://schemas.microsoft.com/office/drawing/2014/main" id="{D935DDD3-37A3-A64B-8D46-CB3C6A82BC0A}"/>
              </a:ext>
            </a:extLst>
          </p:cNvPr>
          <p:cNvCxnSpPr>
            <a:cxnSpLocks/>
            <a:endCxn id="42" idx="1"/>
          </p:cNvCxnSpPr>
          <p:nvPr/>
        </p:nvCxnSpPr>
        <p:spPr>
          <a:xfrm flipV="1">
            <a:off x="6412232" y="3757070"/>
            <a:ext cx="1246311" cy="100095"/>
          </a:xfrm>
          <a:prstGeom prst="straightConnector1">
            <a:avLst/>
          </a:prstGeom>
          <a:ln w="38100">
            <a:solidFill>
              <a:schemeClr val="accent1">
                <a:lumMod val="75000"/>
              </a:schemeClr>
            </a:solidFill>
            <a:headEnd type="stealth"/>
            <a:tailEnd type="stealth"/>
          </a:ln>
        </p:spPr>
        <p:style>
          <a:lnRef idx="1">
            <a:schemeClr val="accent1"/>
          </a:lnRef>
          <a:fillRef idx="0">
            <a:schemeClr val="accent1"/>
          </a:fillRef>
          <a:effectRef idx="0">
            <a:schemeClr val="accent1"/>
          </a:effectRef>
          <a:fontRef idx="minor">
            <a:schemeClr val="tx1"/>
          </a:fontRef>
        </p:style>
      </p:cxnSp>
      <p:cxnSp>
        <p:nvCxnSpPr>
          <p:cNvPr id="28" name="Straight Arrow Connector 27">
            <a:extLst>
              <a:ext uri="{FF2B5EF4-FFF2-40B4-BE49-F238E27FC236}">
                <a16:creationId xmlns:a16="http://schemas.microsoft.com/office/drawing/2014/main" id="{226907DD-B764-3046-AC72-DFCC31B04CB6}"/>
              </a:ext>
            </a:extLst>
          </p:cNvPr>
          <p:cNvCxnSpPr>
            <a:cxnSpLocks/>
            <a:endCxn id="43" idx="1"/>
          </p:cNvCxnSpPr>
          <p:nvPr/>
        </p:nvCxnSpPr>
        <p:spPr>
          <a:xfrm>
            <a:off x="6412232" y="4359685"/>
            <a:ext cx="1246311" cy="179199"/>
          </a:xfrm>
          <a:prstGeom prst="straightConnector1">
            <a:avLst/>
          </a:prstGeom>
          <a:ln w="38100">
            <a:solidFill>
              <a:schemeClr val="accent1">
                <a:lumMod val="75000"/>
              </a:schemeClr>
            </a:solidFill>
            <a:headEnd type="stealth"/>
            <a:tailEnd type="stealth"/>
          </a:ln>
        </p:spPr>
        <p:style>
          <a:lnRef idx="1">
            <a:schemeClr val="accent1"/>
          </a:lnRef>
          <a:fillRef idx="0">
            <a:schemeClr val="accent1"/>
          </a:fillRef>
          <a:effectRef idx="0">
            <a:schemeClr val="accent1"/>
          </a:effectRef>
          <a:fontRef idx="minor">
            <a:schemeClr val="tx1"/>
          </a:fontRef>
        </p:style>
      </p:cxnSp>
      <p:cxnSp>
        <p:nvCxnSpPr>
          <p:cNvPr id="29" name="Straight Arrow Connector 28">
            <a:extLst>
              <a:ext uri="{FF2B5EF4-FFF2-40B4-BE49-F238E27FC236}">
                <a16:creationId xmlns:a16="http://schemas.microsoft.com/office/drawing/2014/main" id="{0B67254B-CCB2-EB4C-A9A7-043383EB1E9F}"/>
              </a:ext>
            </a:extLst>
          </p:cNvPr>
          <p:cNvCxnSpPr>
            <a:cxnSpLocks/>
            <a:endCxn id="44" idx="1"/>
          </p:cNvCxnSpPr>
          <p:nvPr/>
        </p:nvCxnSpPr>
        <p:spPr>
          <a:xfrm>
            <a:off x="6412232" y="4836331"/>
            <a:ext cx="1246311" cy="484366"/>
          </a:xfrm>
          <a:prstGeom prst="straightConnector1">
            <a:avLst/>
          </a:prstGeom>
          <a:ln w="38100">
            <a:solidFill>
              <a:schemeClr val="accent1">
                <a:lumMod val="75000"/>
              </a:schemeClr>
            </a:solidFill>
            <a:headEnd type="stealth"/>
            <a:tailEnd type="stealth"/>
          </a:ln>
        </p:spPr>
        <p:style>
          <a:lnRef idx="1">
            <a:schemeClr val="accent1"/>
          </a:lnRef>
          <a:fillRef idx="0">
            <a:schemeClr val="accent1"/>
          </a:fillRef>
          <a:effectRef idx="0">
            <a:schemeClr val="accent1"/>
          </a:effectRef>
          <a:fontRef idx="minor">
            <a:schemeClr val="tx1"/>
          </a:fontRef>
        </p:style>
      </p:cxnSp>
      <p:cxnSp>
        <p:nvCxnSpPr>
          <p:cNvPr id="30" name="Straight Arrow Connector 29">
            <a:extLst>
              <a:ext uri="{FF2B5EF4-FFF2-40B4-BE49-F238E27FC236}">
                <a16:creationId xmlns:a16="http://schemas.microsoft.com/office/drawing/2014/main" id="{F7C62CF3-86AF-844E-9849-6B755BC57E4C}"/>
              </a:ext>
            </a:extLst>
          </p:cNvPr>
          <p:cNvCxnSpPr>
            <a:cxnSpLocks/>
            <a:endCxn id="45" idx="1"/>
          </p:cNvCxnSpPr>
          <p:nvPr/>
        </p:nvCxnSpPr>
        <p:spPr>
          <a:xfrm>
            <a:off x="6412232" y="5141498"/>
            <a:ext cx="1246311" cy="961012"/>
          </a:xfrm>
          <a:prstGeom prst="straightConnector1">
            <a:avLst/>
          </a:prstGeom>
          <a:ln w="38100">
            <a:solidFill>
              <a:schemeClr val="accent1">
                <a:lumMod val="75000"/>
              </a:schemeClr>
            </a:solidFill>
            <a:headEnd type="stealth"/>
            <a:tailEnd type="stealth"/>
          </a:ln>
        </p:spPr>
        <p:style>
          <a:lnRef idx="1">
            <a:schemeClr val="accent1"/>
          </a:lnRef>
          <a:fillRef idx="0">
            <a:schemeClr val="accent1"/>
          </a:fillRef>
          <a:effectRef idx="0">
            <a:schemeClr val="accent1"/>
          </a:effectRef>
          <a:fontRef idx="minor">
            <a:schemeClr val="tx1"/>
          </a:fontRef>
        </p:style>
      </p:cxnSp>
      <p:sp>
        <p:nvSpPr>
          <p:cNvPr id="40" name="Rounded Rectangle 39">
            <a:extLst>
              <a:ext uri="{FF2B5EF4-FFF2-40B4-BE49-F238E27FC236}">
                <a16:creationId xmlns:a16="http://schemas.microsoft.com/office/drawing/2014/main" id="{316A6275-9A29-114F-910A-5FB1D0EE5B72}"/>
              </a:ext>
            </a:extLst>
          </p:cNvPr>
          <p:cNvSpPr>
            <a:spLocks noChangeArrowheads="1"/>
          </p:cNvSpPr>
          <p:nvPr/>
        </p:nvSpPr>
        <p:spPr bwMode="auto">
          <a:xfrm>
            <a:off x="7658543" y="2698647"/>
            <a:ext cx="2348623" cy="553217"/>
          </a:xfrm>
          <a:prstGeom prst="roundRect">
            <a:avLst>
              <a:gd name="adj" fmla="val 13021"/>
            </a:avLst>
          </a:prstGeom>
          <a:solidFill>
            <a:schemeClr val="accent5">
              <a:lumMod val="40000"/>
              <a:lumOff val="60000"/>
              <a:alpha val="50196"/>
            </a:schemeClr>
          </a:solidFill>
          <a:ln w="28575">
            <a:solidFill>
              <a:schemeClr val="accent1">
                <a:lumMod val="75000"/>
              </a:schemeClr>
            </a:solidFill>
            <a:round/>
            <a:headEnd/>
            <a:tailEnd/>
          </a:ln>
          <a:effectLst/>
        </p:spPr>
        <p:txBody>
          <a:bodyPr lIns="0" tIns="0" rIns="0" bIns="0" anchor="ctr"/>
          <a:lstStyle/>
          <a:p>
            <a:pPr algn="ctr">
              <a:defRPr/>
            </a:pPr>
            <a:r>
              <a:rPr lang="en-US" sz="2400" b="1" dirty="0">
                <a:solidFill>
                  <a:schemeClr val="tx2"/>
                </a:solidFill>
                <a:latin typeface="Calibri" panose="020F0502020204030204" pitchFamily="34" charset="0"/>
                <a:cs typeface="Calibri" panose="020F0502020204030204" pitchFamily="34" charset="0"/>
              </a:rPr>
              <a:t>Authentication</a:t>
            </a:r>
          </a:p>
        </p:txBody>
      </p:sp>
      <p:sp>
        <p:nvSpPr>
          <p:cNvPr id="42" name="Rounded Rectangle 41">
            <a:extLst>
              <a:ext uri="{FF2B5EF4-FFF2-40B4-BE49-F238E27FC236}">
                <a16:creationId xmlns:a16="http://schemas.microsoft.com/office/drawing/2014/main" id="{43193486-B6A2-004B-B029-EC60D020C300}"/>
              </a:ext>
            </a:extLst>
          </p:cNvPr>
          <p:cNvSpPr>
            <a:spLocks noChangeArrowheads="1"/>
          </p:cNvSpPr>
          <p:nvPr/>
        </p:nvSpPr>
        <p:spPr bwMode="auto">
          <a:xfrm>
            <a:off x="7658543" y="3480461"/>
            <a:ext cx="2348623" cy="553217"/>
          </a:xfrm>
          <a:prstGeom prst="roundRect">
            <a:avLst>
              <a:gd name="adj" fmla="val 13021"/>
            </a:avLst>
          </a:prstGeom>
          <a:solidFill>
            <a:schemeClr val="accent5">
              <a:lumMod val="40000"/>
              <a:lumOff val="60000"/>
              <a:alpha val="50196"/>
            </a:schemeClr>
          </a:solidFill>
          <a:ln w="28575">
            <a:solidFill>
              <a:schemeClr val="accent1">
                <a:lumMod val="75000"/>
              </a:schemeClr>
            </a:solidFill>
            <a:round/>
            <a:headEnd/>
            <a:tailEnd/>
          </a:ln>
          <a:effectLst/>
        </p:spPr>
        <p:txBody>
          <a:bodyPr lIns="0" tIns="0" rIns="0" bIns="0" anchor="ctr"/>
          <a:lstStyle/>
          <a:p>
            <a:pPr algn="ctr">
              <a:defRPr/>
            </a:pPr>
            <a:r>
              <a:rPr lang="en-US" sz="2400" b="1" dirty="0">
                <a:solidFill>
                  <a:schemeClr val="tx2"/>
                </a:solidFill>
                <a:latin typeface="Calibri" panose="020F0502020204030204" pitchFamily="34" charset="0"/>
                <a:cs typeface="Calibri" panose="020F0502020204030204" pitchFamily="34" charset="0"/>
              </a:rPr>
              <a:t>Upload</a:t>
            </a:r>
          </a:p>
        </p:txBody>
      </p:sp>
      <p:sp>
        <p:nvSpPr>
          <p:cNvPr id="43" name="Rounded Rectangle 42">
            <a:extLst>
              <a:ext uri="{FF2B5EF4-FFF2-40B4-BE49-F238E27FC236}">
                <a16:creationId xmlns:a16="http://schemas.microsoft.com/office/drawing/2014/main" id="{17A3485F-11C7-F840-89F0-477682EFC2BA}"/>
              </a:ext>
            </a:extLst>
          </p:cNvPr>
          <p:cNvSpPr>
            <a:spLocks noChangeArrowheads="1"/>
          </p:cNvSpPr>
          <p:nvPr/>
        </p:nvSpPr>
        <p:spPr bwMode="auto">
          <a:xfrm>
            <a:off x="7658543" y="4262275"/>
            <a:ext cx="2348623" cy="553217"/>
          </a:xfrm>
          <a:prstGeom prst="roundRect">
            <a:avLst>
              <a:gd name="adj" fmla="val 13021"/>
            </a:avLst>
          </a:prstGeom>
          <a:solidFill>
            <a:schemeClr val="accent5">
              <a:lumMod val="40000"/>
              <a:lumOff val="60000"/>
              <a:alpha val="50196"/>
            </a:schemeClr>
          </a:solidFill>
          <a:ln w="28575">
            <a:solidFill>
              <a:schemeClr val="accent1">
                <a:lumMod val="75000"/>
              </a:schemeClr>
            </a:solidFill>
            <a:round/>
            <a:headEnd/>
            <a:tailEnd/>
          </a:ln>
          <a:effectLst/>
        </p:spPr>
        <p:txBody>
          <a:bodyPr lIns="0" tIns="0" rIns="0" bIns="0" anchor="ctr"/>
          <a:lstStyle/>
          <a:p>
            <a:pPr algn="ctr">
              <a:defRPr/>
            </a:pPr>
            <a:r>
              <a:rPr lang="en-US" sz="2400" b="1" dirty="0">
                <a:solidFill>
                  <a:schemeClr val="tx2"/>
                </a:solidFill>
                <a:latin typeface="Calibri" panose="020F0502020204030204" pitchFamily="34" charset="0"/>
                <a:cs typeface="Calibri" panose="020F0502020204030204" pitchFamily="34" charset="0"/>
              </a:rPr>
              <a:t>Payment</a:t>
            </a:r>
          </a:p>
        </p:txBody>
      </p:sp>
      <p:sp>
        <p:nvSpPr>
          <p:cNvPr id="44" name="Rounded Rectangle 43">
            <a:extLst>
              <a:ext uri="{FF2B5EF4-FFF2-40B4-BE49-F238E27FC236}">
                <a16:creationId xmlns:a16="http://schemas.microsoft.com/office/drawing/2014/main" id="{E64B2D3C-964D-AE4E-9C1A-454E4F63D083}"/>
              </a:ext>
            </a:extLst>
          </p:cNvPr>
          <p:cNvSpPr>
            <a:spLocks noChangeArrowheads="1"/>
          </p:cNvSpPr>
          <p:nvPr/>
        </p:nvSpPr>
        <p:spPr bwMode="auto">
          <a:xfrm>
            <a:off x="7658543" y="5044089"/>
            <a:ext cx="2348623" cy="553217"/>
          </a:xfrm>
          <a:prstGeom prst="roundRect">
            <a:avLst>
              <a:gd name="adj" fmla="val 13021"/>
            </a:avLst>
          </a:prstGeom>
          <a:solidFill>
            <a:schemeClr val="accent5">
              <a:lumMod val="40000"/>
              <a:lumOff val="60000"/>
              <a:alpha val="50196"/>
            </a:schemeClr>
          </a:solidFill>
          <a:ln w="28575">
            <a:solidFill>
              <a:schemeClr val="accent1">
                <a:lumMod val="75000"/>
              </a:schemeClr>
            </a:solidFill>
            <a:round/>
            <a:headEnd/>
            <a:tailEnd/>
          </a:ln>
          <a:effectLst/>
        </p:spPr>
        <p:txBody>
          <a:bodyPr lIns="0" tIns="0" rIns="0" bIns="0" anchor="ctr"/>
          <a:lstStyle/>
          <a:p>
            <a:pPr algn="ctr">
              <a:defRPr/>
            </a:pPr>
            <a:r>
              <a:rPr lang="en-US" sz="2400" b="1" dirty="0">
                <a:solidFill>
                  <a:schemeClr val="tx2"/>
                </a:solidFill>
                <a:latin typeface="Calibri" panose="020F0502020204030204" pitchFamily="34" charset="0"/>
                <a:cs typeface="Calibri" panose="020F0502020204030204" pitchFamily="34" charset="0"/>
              </a:rPr>
              <a:t>Printing</a:t>
            </a:r>
          </a:p>
        </p:txBody>
      </p:sp>
      <p:sp>
        <p:nvSpPr>
          <p:cNvPr id="45" name="Rounded Rectangle 44">
            <a:extLst>
              <a:ext uri="{FF2B5EF4-FFF2-40B4-BE49-F238E27FC236}">
                <a16:creationId xmlns:a16="http://schemas.microsoft.com/office/drawing/2014/main" id="{FC2D301F-BF96-7848-8B84-CF5B9C6B0030}"/>
              </a:ext>
            </a:extLst>
          </p:cNvPr>
          <p:cNvSpPr>
            <a:spLocks noChangeArrowheads="1"/>
          </p:cNvSpPr>
          <p:nvPr/>
        </p:nvSpPr>
        <p:spPr bwMode="auto">
          <a:xfrm>
            <a:off x="7658543" y="5825902"/>
            <a:ext cx="2348623" cy="553217"/>
          </a:xfrm>
          <a:prstGeom prst="roundRect">
            <a:avLst>
              <a:gd name="adj" fmla="val 13021"/>
            </a:avLst>
          </a:prstGeom>
          <a:solidFill>
            <a:schemeClr val="accent5">
              <a:lumMod val="40000"/>
              <a:lumOff val="60000"/>
              <a:alpha val="50196"/>
            </a:schemeClr>
          </a:solidFill>
          <a:ln w="28575">
            <a:solidFill>
              <a:schemeClr val="accent1">
                <a:lumMod val="75000"/>
              </a:schemeClr>
            </a:solidFill>
            <a:round/>
            <a:headEnd/>
            <a:tailEnd/>
          </a:ln>
          <a:effectLst/>
        </p:spPr>
        <p:txBody>
          <a:bodyPr lIns="0" tIns="0" rIns="0" bIns="0" anchor="ctr"/>
          <a:lstStyle/>
          <a:p>
            <a:pPr algn="ctr">
              <a:defRPr/>
            </a:pPr>
            <a:r>
              <a:rPr lang="en-US" sz="2400" b="1" dirty="0" err="1">
                <a:solidFill>
                  <a:schemeClr val="tx2"/>
                </a:solidFill>
                <a:latin typeface="Calibri" panose="020F0502020204030204" pitchFamily="34" charset="0"/>
                <a:cs typeface="Calibri" panose="020F0502020204030204" pitchFamily="34" charset="0"/>
              </a:rPr>
              <a:t>Despatch</a:t>
            </a:r>
            <a:endParaRPr lang="en-US" sz="2400" b="1" dirty="0">
              <a:solidFill>
                <a:schemeClr val="tx2"/>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90417202"/>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5FC0CE1A-0F43-D642-83BB-37DC2E74A642}"/>
              </a:ext>
            </a:extLst>
          </p:cNvPr>
          <p:cNvSpPr>
            <a:spLocks noGrp="1"/>
          </p:cNvSpPr>
          <p:nvPr>
            <p:ph type="sldNum" sz="quarter" idx="12"/>
          </p:nvPr>
        </p:nvSpPr>
        <p:spPr/>
        <p:txBody>
          <a:bodyPr/>
          <a:lstStyle/>
          <a:p>
            <a:pPr>
              <a:defRPr/>
            </a:pPr>
            <a:fld id="{E78C9E75-97FD-45D9-8ED3-955348887BB1}" type="slidenum">
              <a:rPr lang="zh-TW" altLang="en-US" smtClean="0"/>
              <a:pPr>
                <a:defRPr/>
              </a:pPr>
              <a:t>55</a:t>
            </a:fld>
            <a:endParaRPr lang="zh-TW" altLang="en-US"/>
          </a:p>
        </p:txBody>
      </p:sp>
      <p:sp>
        <p:nvSpPr>
          <p:cNvPr id="5" name="Footer Placeholder 4">
            <a:extLst>
              <a:ext uri="{FF2B5EF4-FFF2-40B4-BE49-F238E27FC236}">
                <a16:creationId xmlns:a16="http://schemas.microsoft.com/office/drawing/2014/main" id="{47D1029D-DF43-8440-A5D5-8C0AA89257A6}"/>
              </a:ext>
            </a:extLst>
          </p:cNvPr>
          <p:cNvSpPr>
            <a:spLocks noGrp="1"/>
          </p:cNvSpPr>
          <p:nvPr>
            <p:ph type="ftr" sz="quarter" idx="11"/>
          </p:nvPr>
        </p:nvSpPr>
        <p:spPr bwMode="auto">
          <a:xfrm>
            <a:off x="2135832" y="6597650"/>
            <a:ext cx="7848600" cy="260350"/>
          </a:xfrm>
          <a:ln>
            <a:miter lim="800000"/>
            <a:headEnd/>
            <a:tailEnd/>
          </a:ln>
        </p:spPr>
        <p:txBody>
          <a:bodyPr/>
          <a:lstStyle/>
          <a:p>
            <a:pPr>
              <a:defRPr/>
            </a:pPr>
            <a:r>
              <a:rPr lang="en-US" altLang="zh-TW" sz="1000" dirty="0"/>
              <a:t>Source: Ian Sommerville (2019), Engineering Software Products:  An Introduction to Modern Software Engineering, Pearson.</a:t>
            </a:r>
            <a:endParaRPr lang="es-ES" altLang="zh-TW" sz="1000" dirty="0"/>
          </a:p>
        </p:txBody>
      </p:sp>
      <p:sp>
        <p:nvSpPr>
          <p:cNvPr id="6" name="Title 1">
            <a:extLst>
              <a:ext uri="{FF2B5EF4-FFF2-40B4-BE49-F238E27FC236}">
                <a16:creationId xmlns:a16="http://schemas.microsoft.com/office/drawing/2014/main" id="{0CFA4C37-6E89-4349-BAC6-EBAD3F680900}"/>
              </a:ext>
            </a:extLst>
          </p:cNvPr>
          <p:cNvSpPr>
            <a:spLocks noGrp="1"/>
          </p:cNvSpPr>
          <p:nvPr>
            <p:ph type="title"/>
          </p:nvPr>
        </p:nvSpPr>
        <p:spPr>
          <a:xfrm>
            <a:off x="1991544" y="116632"/>
            <a:ext cx="8229600" cy="1152128"/>
          </a:xfrm>
        </p:spPr>
        <p:txBody>
          <a:bodyPr>
            <a:normAutofit fontScale="90000"/>
          </a:bodyPr>
          <a:lstStyle/>
          <a:p>
            <a:r>
              <a:rPr lang="en-US" dirty="0">
                <a:solidFill>
                  <a:schemeClr val="accent1"/>
                </a:solidFill>
              </a:rPr>
              <a:t>Microservices architecture – </a:t>
            </a:r>
            <a:br>
              <a:rPr lang="en-US" dirty="0">
                <a:solidFill>
                  <a:schemeClr val="accent1"/>
                </a:solidFill>
              </a:rPr>
            </a:br>
            <a:r>
              <a:rPr lang="en-US" dirty="0">
                <a:solidFill>
                  <a:schemeClr val="accent1"/>
                </a:solidFill>
              </a:rPr>
              <a:t>key design questions</a:t>
            </a:r>
          </a:p>
        </p:txBody>
      </p:sp>
      <p:cxnSp>
        <p:nvCxnSpPr>
          <p:cNvPr id="7" name="Straight Arrow Connector 6">
            <a:extLst>
              <a:ext uri="{FF2B5EF4-FFF2-40B4-BE49-F238E27FC236}">
                <a16:creationId xmlns:a16="http://schemas.microsoft.com/office/drawing/2014/main" id="{B14CBDD7-4BA5-F445-A911-3F6C7917EC31}"/>
              </a:ext>
            </a:extLst>
          </p:cNvPr>
          <p:cNvCxnSpPr>
            <a:cxnSpLocks/>
            <a:stCxn id="13" idx="1"/>
          </p:cNvCxnSpPr>
          <p:nvPr/>
        </p:nvCxnSpPr>
        <p:spPr>
          <a:xfrm flipH="1">
            <a:off x="7390270" y="3524332"/>
            <a:ext cx="562210" cy="529529"/>
          </a:xfrm>
          <a:prstGeom prst="straightConnector1">
            <a:avLst/>
          </a:prstGeom>
          <a:ln w="76200">
            <a:solidFill>
              <a:schemeClr val="bg1">
                <a:lumMod val="65000"/>
              </a:schemeClr>
            </a:solidFill>
            <a:headEnd type="oval"/>
            <a:tailEnd type="oval" w="med" len="med"/>
          </a:ln>
        </p:spPr>
        <p:style>
          <a:lnRef idx="1">
            <a:schemeClr val="accent1"/>
          </a:lnRef>
          <a:fillRef idx="0">
            <a:schemeClr val="accent1"/>
          </a:fillRef>
          <a:effectRef idx="0">
            <a:schemeClr val="accent1"/>
          </a:effectRef>
          <a:fontRef idx="minor">
            <a:schemeClr val="tx1"/>
          </a:fontRef>
        </p:style>
      </p:cxnSp>
      <p:cxnSp>
        <p:nvCxnSpPr>
          <p:cNvPr id="8" name="Straight Arrow Connector 7">
            <a:extLst>
              <a:ext uri="{FF2B5EF4-FFF2-40B4-BE49-F238E27FC236}">
                <a16:creationId xmlns:a16="http://schemas.microsoft.com/office/drawing/2014/main" id="{7507A3C3-C62F-7D45-B3A4-D9FCE1B44005}"/>
              </a:ext>
            </a:extLst>
          </p:cNvPr>
          <p:cNvCxnSpPr>
            <a:cxnSpLocks/>
            <a:stCxn id="14" idx="1"/>
          </p:cNvCxnSpPr>
          <p:nvPr/>
        </p:nvCxnSpPr>
        <p:spPr>
          <a:xfrm flipH="1" flipV="1">
            <a:off x="6744072" y="5038838"/>
            <a:ext cx="679570" cy="793050"/>
          </a:xfrm>
          <a:prstGeom prst="straightConnector1">
            <a:avLst/>
          </a:prstGeom>
          <a:ln w="76200">
            <a:solidFill>
              <a:schemeClr val="bg1">
                <a:lumMod val="65000"/>
              </a:schemeClr>
            </a:solidFill>
            <a:headEnd type="oval"/>
            <a:tailEnd type="oval" w="med" len="med"/>
          </a:ln>
        </p:spPr>
        <p:style>
          <a:lnRef idx="1">
            <a:schemeClr val="accent1"/>
          </a:lnRef>
          <a:fillRef idx="0">
            <a:schemeClr val="accent1"/>
          </a:fillRef>
          <a:effectRef idx="0">
            <a:schemeClr val="accent1"/>
          </a:effectRef>
          <a:fontRef idx="minor">
            <a:schemeClr val="tx1"/>
          </a:fontRef>
        </p:style>
      </p:cxnSp>
      <p:cxnSp>
        <p:nvCxnSpPr>
          <p:cNvPr id="9" name="Straight Arrow Connector 8">
            <a:extLst>
              <a:ext uri="{FF2B5EF4-FFF2-40B4-BE49-F238E27FC236}">
                <a16:creationId xmlns:a16="http://schemas.microsoft.com/office/drawing/2014/main" id="{4DCEBBC0-0ACE-7546-88E4-A331A33C4A57}"/>
              </a:ext>
            </a:extLst>
          </p:cNvPr>
          <p:cNvCxnSpPr>
            <a:cxnSpLocks/>
            <a:stCxn id="17" idx="3"/>
          </p:cNvCxnSpPr>
          <p:nvPr/>
        </p:nvCxnSpPr>
        <p:spPr>
          <a:xfrm flipV="1">
            <a:off x="4923115" y="5038838"/>
            <a:ext cx="805587" cy="793050"/>
          </a:xfrm>
          <a:prstGeom prst="straightConnector1">
            <a:avLst/>
          </a:prstGeom>
          <a:ln w="76200">
            <a:solidFill>
              <a:schemeClr val="bg1">
                <a:lumMod val="65000"/>
              </a:schemeClr>
            </a:solidFill>
            <a:headEnd type="oval"/>
            <a:tailEnd type="oval" w="med" len="med"/>
          </a:ln>
        </p:spPr>
        <p:style>
          <a:lnRef idx="1">
            <a:schemeClr val="accent1"/>
          </a:lnRef>
          <a:fillRef idx="0">
            <a:schemeClr val="accent1"/>
          </a:fillRef>
          <a:effectRef idx="0">
            <a:schemeClr val="accent1"/>
          </a:effectRef>
          <a:fontRef idx="minor">
            <a:schemeClr val="tx1"/>
          </a:fontRef>
        </p:style>
      </p:cxnSp>
      <p:cxnSp>
        <p:nvCxnSpPr>
          <p:cNvPr id="10" name="Straight Arrow Connector 9">
            <a:extLst>
              <a:ext uri="{FF2B5EF4-FFF2-40B4-BE49-F238E27FC236}">
                <a16:creationId xmlns:a16="http://schemas.microsoft.com/office/drawing/2014/main" id="{9C744E67-903E-0542-A4F4-9B274D5E5AAD}"/>
              </a:ext>
            </a:extLst>
          </p:cNvPr>
          <p:cNvCxnSpPr>
            <a:cxnSpLocks/>
            <a:stCxn id="15" idx="3"/>
          </p:cNvCxnSpPr>
          <p:nvPr/>
        </p:nvCxnSpPr>
        <p:spPr>
          <a:xfrm>
            <a:off x="4491067" y="3524331"/>
            <a:ext cx="562211" cy="571780"/>
          </a:xfrm>
          <a:prstGeom prst="straightConnector1">
            <a:avLst/>
          </a:prstGeom>
          <a:ln w="76200">
            <a:solidFill>
              <a:schemeClr val="bg1">
                <a:lumMod val="65000"/>
              </a:schemeClr>
            </a:solidFill>
            <a:headEnd type="oval"/>
            <a:tailEnd type="oval" w="med" len="med"/>
          </a:ln>
        </p:spPr>
        <p:style>
          <a:lnRef idx="1">
            <a:schemeClr val="accent1"/>
          </a:lnRef>
          <a:fillRef idx="0">
            <a:schemeClr val="accent1"/>
          </a:fillRef>
          <a:effectRef idx="0">
            <a:schemeClr val="accent1"/>
          </a:effectRef>
          <a:fontRef idx="minor">
            <a:schemeClr val="tx1"/>
          </a:fontRef>
        </p:style>
      </p:cxnSp>
      <p:cxnSp>
        <p:nvCxnSpPr>
          <p:cNvPr id="11" name="Straight Arrow Connector 10">
            <a:extLst>
              <a:ext uri="{FF2B5EF4-FFF2-40B4-BE49-F238E27FC236}">
                <a16:creationId xmlns:a16="http://schemas.microsoft.com/office/drawing/2014/main" id="{3154EAA7-2B36-2B4F-9155-68A9FE21CBFE}"/>
              </a:ext>
            </a:extLst>
          </p:cNvPr>
          <p:cNvCxnSpPr>
            <a:cxnSpLocks/>
            <a:stCxn id="16" idx="2"/>
            <a:endCxn id="12" idx="0"/>
          </p:cNvCxnSpPr>
          <p:nvPr/>
        </p:nvCxnSpPr>
        <p:spPr>
          <a:xfrm flipH="1">
            <a:off x="6212517" y="2690037"/>
            <a:ext cx="1" cy="816046"/>
          </a:xfrm>
          <a:prstGeom prst="straightConnector1">
            <a:avLst/>
          </a:prstGeom>
          <a:ln w="76200">
            <a:solidFill>
              <a:schemeClr val="bg1">
                <a:lumMod val="65000"/>
              </a:schemeClr>
            </a:solidFill>
            <a:headEnd type="oval"/>
            <a:tailEnd type="oval" w="med" len="med"/>
          </a:ln>
        </p:spPr>
        <p:style>
          <a:lnRef idx="1">
            <a:schemeClr val="accent1"/>
          </a:lnRef>
          <a:fillRef idx="0">
            <a:schemeClr val="accent1"/>
          </a:fillRef>
          <a:effectRef idx="0">
            <a:schemeClr val="accent1"/>
          </a:effectRef>
          <a:fontRef idx="minor">
            <a:schemeClr val="tx1"/>
          </a:fontRef>
        </p:style>
      </p:cxnSp>
      <p:sp>
        <p:nvSpPr>
          <p:cNvPr id="12" name="Rounded Rectangle 11">
            <a:extLst>
              <a:ext uri="{FF2B5EF4-FFF2-40B4-BE49-F238E27FC236}">
                <a16:creationId xmlns:a16="http://schemas.microsoft.com/office/drawing/2014/main" id="{D77490C7-8C10-B742-9B78-719B68A10AD8}"/>
              </a:ext>
            </a:extLst>
          </p:cNvPr>
          <p:cNvSpPr>
            <a:spLocks noChangeArrowheads="1"/>
          </p:cNvSpPr>
          <p:nvPr/>
        </p:nvSpPr>
        <p:spPr bwMode="auto">
          <a:xfrm>
            <a:off x="5034763" y="3506084"/>
            <a:ext cx="2355506" cy="1532753"/>
          </a:xfrm>
          <a:prstGeom prst="roundRect">
            <a:avLst>
              <a:gd name="adj" fmla="val 21979"/>
            </a:avLst>
          </a:prstGeom>
          <a:solidFill>
            <a:srgbClr val="FFD579"/>
          </a:solidFill>
          <a:ln w="28575">
            <a:solidFill>
              <a:schemeClr val="accent2">
                <a:lumMod val="50000"/>
              </a:schemeClr>
            </a:solidFill>
            <a:round/>
            <a:headEnd/>
            <a:tailEnd/>
          </a:ln>
          <a:effectLst/>
        </p:spPr>
        <p:txBody>
          <a:bodyPr lIns="0" tIns="0" rIns="0" bIns="0" anchor="ctr"/>
          <a:lstStyle/>
          <a:p>
            <a:pPr algn="ctr">
              <a:defRPr/>
            </a:pPr>
            <a:r>
              <a:rPr lang="en-US" sz="2800" b="1" dirty="0">
                <a:solidFill>
                  <a:srgbClr val="C00000"/>
                </a:solidFill>
                <a:latin typeface="Calibri" panose="020F0502020204030204" pitchFamily="34" charset="0"/>
                <a:cs typeface="Calibri" panose="020F0502020204030204" pitchFamily="34" charset="0"/>
              </a:rPr>
              <a:t>Microservices architecture</a:t>
            </a:r>
          </a:p>
          <a:p>
            <a:pPr algn="ctr">
              <a:defRPr/>
            </a:pPr>
            <a:r>
              <a:rPr lang="en-US" sz="2800" b="1" dirty="0">
                <a:solidFill>
                  <a:srgbClr val="C00000"/>
                </a:solidFill>
                <a:latin typeface="Calibri" panose="020F0502020204030204" pitchFamily="34" charset="0"/>
                <a:cs typeface="Calibri" panose="020F0502020204030204" pitchFamily="34" charset="0"/>
              </a:rPr>
              <a:t>design</a:t>
            </a:r>
          </a:p>
        </p:txBody>
      </p:sp>
      <p:sp>
        <p:nvSpPr>
          <p:cNvPr id="13" name="Rounded Rectangle 12">
            <a:extLst>
              <a:ext uri="{FF2B5EF4-FFF2-40B4-BE49-F238E27FC236}">
                <a16:creationId xmlns:a16="http://schemas.microsoft.com/office/drawing/2014/main" id="{D4B66ADE-1CCC-5140-AE7C-8177CE0C6061}"/>
              </a:ext>
            </a:extLst>
          </p:cNvPr>
          <p:cNvSpPr>
            <a:spLocks noChangeArrowheads="1"/>
          </p:cNvSpPr>
          <p:nvPr/>
        </p:nvSpPr>
        <p:spPr bwMode="auto">
          <a:xfrm>
            <a:off x="7952480" y="2827575"/>
            <a:ext cx="2355506" cy="1393513"/>
          </a:xfrm>
          <a:prstGeom prst="roundRect">
            <a:avLst>
              <a:gd name="adj" fmla="val 15458"/>
            </a:avLst>
          </a:prstGeom>
          <a:solidFill>
            <a:srgbClr val="FDEADA"/>
          </a:solidFill>
          <a:ln w="28575">
            <a:solidFill>
              <a:schemeClr val="accent2">
                <a:lumMod val="75000"/>
              </a:schemeClr>
            </a:solidFill>
            <a:round/>
            <a:headEnd/>
            <a:tailEnd/>
          </a:ln>
          <a:effectLst/>
        </p:spPr>
        <p:txBody>
          <a:bodyPr lIns="0" tIns="0" rIns="0" bIns="0" anchor="ctr"/>
          <a:lstStyle/>
          <a:p>
            <a:pPr algn="ctr">
              <a:defRPr/>
            </a:pPr>
            <a:r>
              <a:rPr lang="en-US" sz="2200" b="1" dirty="0">
                <a:solidFill>
                  <a:schemeClr val="accent6">
                    <a:lumMod val="50000"/>
                  </a:schemeClr>
                </a:solidFill>
                <a:latin typeface="Calibri" panose="020F0502020204030204" pitchFamily="34" charset="0"/>
                <a:cs typeface="Calibri" panose="020F0502020204030204" pitchFamily="34" charset="0"/>
              </a:rPr>
              <a:t>How should microservices communicate with each other?</a:t>
            </a:r>
          </a:p>
        </p:txBody>
      </p:sp>
      <p:sp>
        <p:nvSpPr>
          <p:cNvPr id="14" name="Rounded Rectangle 13">
            <a:extLst>
              <a:ext uri="{FF2B5EF4-FFF2-40B4-BE49-F238E27FC236}">
                <a16:creationId xmlns:a16="http://schemas.microsoft.com/office/drawing/2014/main" id="{13433704-A5A6-774E-9A7D-E3F467C90734}"/>
              </a:ext>
            </a:extLst>
          </p:cNvPr>
          <p:cNvSpPr>
            <a:spLocks noChangeArrowheads="1"/>
          </p:cNvSpPr>
          <p:nvPr/>
        </p:nvSpPr>
        <p:spPr bwMode="auto">
          <a:xfrm>
            <a:off x="7423642" y="5143913"/>
            <a:ext cx="2355506" cy="1375950"/>
          </a:xfrm>
          <a:prstGeom prst="roundRect">
            <a:avLst>
              <a:gd name="adj" fmla="val 15458"/>
            </a:avLst>
          </a:prstGeom>
          <a:solidFill>
            <a:srgbClr val="FDEADA"/>
          </a:solidFill>
          <a:ln w="28575">
            <a:solidFill>
              <a:schemeClr val="accent2">
                <a:lumMod val="75000"/>
              </a:schemeClr>
            </a:solidFill>
            <a:round/>
            <a:headEnd/>
            <a:tailEnd/>
          </a:ln>
          <a:effectLst/>
        </p:spPr>
        <p:txBody>
          <a:bodyPr lIns="0" tIns="0" rIns="0" bIns="0" anchor="ctr"/>
          <a:lstStyle/>
          <a:p>
            <a:pPr algn="ctr">
              <a:defRPr/>
            </a:pPr>
            <a:r>
              <a:rPr lang="en-US" sz="2200" b="1" dirty="0">
                <a:solidFill>
                  <a:schemeClr val="accent6">
                    <a:lumMod val="50000"/>
                  </a:schemeClr>
                </a:solidFill>
                <a:latin typeface="Calibri" panose="020F0502020204030204" pitchFamily="34" charset="0"/>
                <a:cs typeface="Calibri" panose="020F0502020204030204" pitchFamily="34" charset="0"/>
              </a:rPr>
              <a:t>How should service failure be detected, reported and managed?</a:t>
            </a:r>
          </a:p>
        </p:txBody>
      </p:sp>
      <p:sp>
        <p:nvSpPr>
          <p:cNvPr id="15" name="Rounded Rectangle 14">
            <a:extLst>
              <a:ext uri="{FF2B5EF4-FFF2-40B4-BE49-F238E27FC236}">
                <a16:creationId xmlns:a16="http://schemas.microsoft.com/office/drawing/2014/main" id="{1B55C4AF-4C9A-F448-A97E-64BE95D44608}"/>
              </a:ext>
            </a:extLst>
          </p:cNvPr>
          <p:cNvSpPr>
            <a:spLocks noChangeArrowheads="1"/>
          </p:cNvSpPr>
          <p:nvPr/>
        </p:nvSpPr>
        <p:spPr bwMode="auto">
          <a:xfrm>
            <a:off x="2135560" y="2827575"/>
            <a:ext cx="2355506" cy="1393513"/>
          </a:xfrm>
          <a:prstGeom prst="roundRect">
            <a:avLst>
              <a:gd name="adj" fmla="val 17014"/>
            </a:avLst>
          </a:prstGeom>
          <a:solidFill>
            <a:srgbClr val="FDEADA"/>
          </a:solidFill>
          <a:ln w="28575">
            <a:solidFill>
              <a:schemeClr val="accent2">
                <a:lumMod val="75000"/>
              </a:schemeClr>
            </a:solidFill>
            <a:round/>
            <a:headEnd/>
            <a:tailEnd/>
          </a:ln>
          <a:effectLst/>
        </p:spPr>
        <p:txBody>
          <a:bodyPr lIns="0" tIns="0" rIns="0" bIns="0" anchor="ctr"/>
          <a:lstStyle/>
          <a:p>
            <a:pPr algn="ctr">
              <a:defRPr/>
            </a:pPr>
            <a:r>
              <a:rPr lang="en-US" sz="2200" b="1" dirty="0">
                <a:solidFill>
                  <a:schemeClr val="accent6">
                    <a:lumMod val="50000"/>
                  </a:schemeClr>
                </a:solidFill>
                <a:latin typeface="Calibri" panose="020F0502020204030204" pitchFamily="34" charset="0"/>
                <a:cs typeface="Calibri" panose="020F0502020204030204" pitchFamily="34" charset="0"/>
              </a:rPr>
              <a:t>How should data be distributed and shared?</a:t>
            </a:r>
          </a:p>
        </p:txBody>
      </p:sp>
      <p:sp>
        <p:nvSpPr>
          <p:cNvPr id="16" name="Rounded Rectangle 15">
            <a:extLst>
              <a:ext uri="{FF2B5EF4-FFF2-40B4-BE49-F238E27FC236}">
                <a16:creationId xmlns:a16="http://schemas.microsoft.com/office/drawing/2014/main" id="{2CC90AAE-732E-A340-9DF6-C34A4090BC32}"/>
              </a:ext>
            </a:extLst>
          </p:cNvPr>
          <p:cNvSpPr>
            <a:spLocks noChangeArrowheads="1"/>
          </p:cNvSpPr>
          <p:nvPr/>
        </p:nvSpPr>
        <p:spPr bwMode="auto">
          <a:xfrm>
            <a:off x="4904281" y="1446913"/>
            <a:ext cx="2616473" cy="1243124"/>
          </a:xfrm>
          <a:prstGeom prst="roundRect">
            <a:avLst>
              <a:gd name="adj" fmla="val 21871"/>
            </a:avLst>
          </a:prstGeom>
          <a:solidFill>
            <a:srgbClr val="FDEADA"/>
          </a:solidFill>
          <a:ln w="28575">
            <a:solidFill>
              <a:schemeClr val="accent2">
                <a:lumMod val="75000"/>
              </a:schemeClr>
            </a:solidFill>
            <a:round/>
            <a:headEnd/>
            <a:tailEnd/>
          </a:ln>
          <a:effectLst/>
        </p:spPr>
        <p:txBody>
          <a:bodyPr lIns="0" tIns="0" rIns="0" bIns="0" anchor="ctr"/>
          <a:lstStyle/>
          <a:p>
            <a:pPr algn="ctr">
              <a:defRPr/>
            </a:pPr>
            <a:r>
              <a:rPr lang="en-US" sz="2200" b="1" dirty="0">
                <a:solidFill>
                  <a:schemeClr val="accent6">
                    <a:lumMod val="50000"/>
                  </a:schemeClr>
                </a:solidFill>
                <a:latin typeface="Calibri" panose="020F0502020204030204" pitchFamily="34" charset="0"/>
                <a:cs typeface="Calibri" panose="020F0502020204030204" pitchFamily="34" charset="0"/>
              </a:rPr>
              <a:t>What are the microservices that make up the system? </a:t>
            </a:r>
          </a:p>
        </p:txBody>
      </p:sp>
      <p:sp>
        <p:nvSpPr>
          <p:cNvPr id="17" name="Rounded Rectangle 16">
            <a:extLst>
              <a:ext uri="{FF2B5EF4-FFF2-40B4-BE49-F238E27FC236}">
                <a16:creationId xmlns:a16="http://schemas.microsoft.com/office/drawing/2014/main" id="{F9471A82-03B9-B14F-8048-2460DFD3F049}"/>
              </a:ext>
            </a:extLst>
          </p:cNvPr>
          <p:cNvSpPr>
            <a:spLocks noChangeArrowheads="1"/>
          </p:cNvSpPr>
          <p:nvPr/>
        </p:nvSpPr>
        <p:spPr bwMode="auto">
          <a:xfrm>
            <a:off x="2567608" y="5143913"/>
            <a:ext cx="2355506" cy="1375950"/>
          </a:xfrm>
          <a:prstGeom prst="roundRect">
            <a:avLst>
              <a:gd name="adj" fmla="val 13902"/>
            </a:avLst>
          </a:prstGeom>
          <a:solidFill>
            <a:srgbClr val="FDEADA"/>
          </a:solidFill>
          <a:ln w="28575">
            <a:solidFill>
              <a:schemeClr val="accent2">
                <a:lumMod val="75000"/>
              </a:schemeClr>
            </a:solidFill>
            <a:round/>
            <a:headEnd/>
            <a:tailEnd/>
          </a:ln>
          <a:effectLst/>
        </p:spPr>
        <p:txBody>
          <a:bodyPr lIns="0" tIns="0" rIns="0" bIns="0" anchor="ctr"/>
          <a:lstStyle/>
          <a:p>
            <a:pPr algn="ctr">
              <a:defRPr/>
            </a:pPr>
            <a:r>
              <a:rPr lang="en-US" sz="2200" b="1" dirty="0">
                <a:solidFill>
                  <a:schemeClr val="accent6">
                    <a:lumMod val="50000"/>
                  </a:schemeClr>
                </a:solidFill>
                <a:latin typeface="Calibri" panose="020F0502020204030204" pitchFamily="34" charset="0"/>
                <a:cs typeface="Calibri" panose="020F0502020204030204" pitchFamily="34" charset="0"/>
              </a:rPr>
              <a:t>How should the microservices in the system be coordinated?</a:t>
            </a:r>
          </a:p>
        </p:txBody>
      </p:sp>
    </p:spTree>
    <p:extLst>
      <p:ext uri="{BB962C8B-B14F-4D97-AF65-F5344CB8AC3E}">
        <p14:creationId xmlns:p14="http://schemas.microsoft.com/office/powerpoint/2010/main" val="3914584519"/>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5FC0CE1A-0F43-D642-83BB-37DC2E74A642}"/>
              </a:ext>
            </a:extLst>
          </p:cNvPr>
          <p:cNvSpPr>
            <a:spLocks noGrp="1"/>
          </p:cNvSpPr>
          <p:nvPr>
            <p:ph type="sldNum" sz="quarter" idx="12"/>
          </p:nvPr>
        </p:nvSpPr>
        <p:spPr/>
        <p:txBody>
          <a:bodyPr/>
          <a:lstStyle/>
          <a:p>
            <a:pPr>
              <a:defRPr/>
            </a:pPr>
            <a:fld id="{E78C9E75-97FD-45D9-8ED3-955348887BB1}" type="slidenum">
              <a:rPr lang="zh-TW" altLang="en-US" smtClean="0"/>
              <a:pPr>
                <a:defRPr/>
              </a:pPr>
              <a:t>56</a:t>
            </a:fld>
            <a:endParaRPr lang="zh-TW" altLang="en-US"/>
          </a:p>
        </p:txBody>
      </p:sp>
      <p:sp>
        <p:nvSpPr>
          <p:cNvPr id="5" name="Footer Placeholder 4">
            <a:extLst>
              <a:ext uri="{FF2B5EF4-FFF2-40B4-BE49-F238E27FC236}">
                <a16:creationId xmlns:a16="http://schemas.microsoft.com/office/drawing/2014/main" id="{47D1029D-DF43-8440-A5D5-8C0AA89257A6}"/>
              </a:ext>
            </a:extLst>
          </p:cNvPr>
          <p:cNvSpPr>
            <a:spLocks noGrp="1"/>
          </p:cNvSpPr>
          <p:nvPr>
            <p:ph type="ftr" sz="quarter" idx="11"/>
          </p:nvPr>
        </p:nvSpPr>
        <p:spPr bwMode="auto">
          <a:xfrm>
            <a:off x="2135832" y="6597650"/>
            <a:ext cx="7848600" cy="260350"/>
          </a:xfrm>
          <a:ln>
            <a:miter lim="800000"/>
            <a:headEnd/>
            <a:tailEnd/>
          </a:ln>
        </p:spPr>
        <p:txBody>
          <a:bodyPr/>
          <a:lstStyle/>
          <a:p>
            <a:pPr>
              <a:defRPr/>
            </a:pPr>
            <a:r>
              <a:rPr lang="en-US" altLang="zh-TW" sz="1000" dirty="0"/>
              <a:t>Source: Ian Sommerville (2019), Engineering Software Products:  An Introduction to Modern Software Engineering, Pearson.</a:t>
            </a:r>
            <a:endParaRPr lang="es-ES" altLang="zh-TW" sz="1000" dirty="0"/>
          </a:p>
        </p:txBody>
      </p:sp>
      <p:sp>
        <p:nvSpPr>
          <p:cNvPr id="6" name="Title 1">
            <a:extLst>
              <a:ext uri="{FF2B5EF4-FFF2-40B4-BE49-F238E27FC236}">
                <a16:creationId xmlns:a16="http://schemas.microsoft.com/office/drawing/2014/main" id="{0CFA4C37-6E89-4349-BAC6-EBAD3F680900}"/>
              </a:ext>
            </a:extLst>
          </p:cNvPr>
          <p:cNvSpPr>
            <a:spLocks noGrp="1"/>
          </p:cNvSpPr>
          <p:nvPr>
            <p:ph type="title"/>
          </p:nvPr>
        </p:nvSpPr>
        <p:spPr>
          <a:xfrm>
            <a:off x="1349119" y="84772"/>
            <a:ext cx="9188785" cy="1111980"/>
          </a:xfrm>
        </p:spPr>
        <p:txBody>
          <a:bodyPr>
            <a:normAutofit fontScale="90000"/>
          </a:bodyPr>
          <a:lstStyle/>
          <a:p>
            <a:r>
              <a:rPr lang="en-US" dirty="0">
                <a:solidFill>
                  <a:schemeClr val="accent1"/>
                </a:solidFill>
              </a:rPr>
              <a:t>Synchronous and asynchronous microservice interaction</a:t>
            </a:r>
          </a:p>
        </p:txBody>
      </p:sp>
      <p:sp>
        <p:nvSpPr>
          <p:cNvPr id="8" name="Rounded Rectangle 7">
            <a:extLst>
              <a:ext uri="{FF2B5EF4-FFF2-40B4-BE49-F238E27FC236}">
                <a16:creationId xmlns:a16="http://schemas.microsoft.com/office/drawing/2014/main" id="{9FDAE3E8-9F01-E04E-A0D0-F8BF4B69671F}"/>
              </a:ext>
            </a:extLst>
          </p:cNvPr>
          <p:cNvSpPr>
            <a:spLocks noChangeArrowheads="1"/>
          </p:cNvSpPr>
          <p:nvPr/>
        </p:nvSpPr>
        <p:spPr bwMode="auto">
          <a:xfrm>
            <a:off x="1775520" y="2863875"/>
            <a:ext cx="1152128" cy="606049"/>
          </a:xfrm>
          <a:prstGeom prst="roundRect">
            <a:avLst>
              <a:gd name="adj" fmla="val 20942"/>
            </a:avLst>
          </a:prstGeom>
          <a:solidFill>
            <a:srgbClr val="00B0F0">
              <a:alpha val="50196"/>
            </a:srgbClr>
          </a:solidFill>
          <a:ln w="28575">
            <a:solidFill>
              <a:schemeClr val="accent1">
                <a:lumMod val="75000"/>
              </a:schemeClr>
            </a:solidFill>
            <a:round/>
            <a:headEnd/>
            <a:tailEnd/>
          </a:ln>
          <a:effectLst/>
        </p:spPr>
        <p:txBody>
          <a:bodyPr wrap="none" lIns="0" tIns="0" rIns="0" bIns="0" anchor="ctr"/>
          <a:lstStyle/>
          <a:p>
            <a:pPr algn="ctr">
              <a:defRPr/>
            </a:pPr>
            <a:r>
              <a:rPr lang="en-US" b="1" dirty="0">
                <a:latin typeface="Calibri" panose="020F0502020204030204" pitchFamily="34" charset="0"/>
                <a:cs typeface="Calibri" panose="020F0502020204030204" pitchFamily="34" charset="0"/>
              </a:rPr>
              <a:t>Processing</a:t>
            </a:r>
          </a:p>
        </p:txBody>
      </p:sp>
      <p:cxnSp>
        <p:nvCxnSpPr>
          <p:cNvPr id="9" name="Straight Arrow Connector 8">
            <a:extLst>
              <a:ext uri="{FF2B5EF4-FFF2-40B4-BE49-F238E27FC236}">
                <a16:creationId xmlns:a16="http://schemas.microsoft.com/office/drawing/2014/main" id="{22BF6211-805C-824B-8584-99106CE55345}"/>
              </a:ext>
            </a:extLst>
          </p:cNvPr>
          <p:cNvCxnSpPr>
            <a:cxnSpLocks/>
          </p:cNvCxnSpPr>
          <p:nvPr/>
        </p:nvCxnSpPr>
        <p:spPr>
          <a:xfrm flipV="1">
            <a:off x="2927648" y="3161429"/>
            <a:ext cx="288032" cy="10938"/>
          </a:xfrm>
          <a:prstGeom prst="straightConnector1">
            <a:avLst/>
          </a:prstGeom>
          <a:ln w="76200">
            <a:solidFill>
              <a:schemeClr val="bg1">
                <a:lumMod val="50000"/>
              </a:schemeClr>
            </a:solidFill>
            <a:headEnd type="none"/>
            <a:tailEnd type="stealth"/>
          </a:ln>
        </p:spPr>
        <p:style>
          <a:lnRef idx="1">
            <a:schemeClr val="accent1"/>
          </a:lnRef>
          <a:fillRef idx="0">
            <a:schemeClr val="accent1"/>
          </a:fillRef>
          <a:effectRef idx="0">
            <a:schemeClr val="accent1"/>
          </a:effectRef>
          <a:fontRef idx="minor">
            <a:schemeClr val="tx1"/>
          </a:fontRef>
        </p:style>
      </p:cxnSp>
      <p:sp>
        <p:nvSpPr>
          <p:cNvPr id="12" name="Rounded Rectangle 11">
            <a:extLst>
              <a:ext uri="{FF2B5EF4-FFF2-40B4-BE49-F238E27FC236}">
                <a16:creationId xmlns:a16="http://schemas.microsoft.com/office/drawing/2014/main" id="{9D32F262-0A12-4E45-B479-C3749F2DC960}"/>
              </a:ext>
            </a:extLst>
          </p:cNvPr>
          <p:cNvSpPr>
            <a:spLocks noChangeArrowheads="1"/>
          </p:cNvSpPr>
          <p:nvPr/>
        </p:nvSpPr>
        <p:spPr bwMode="auto">
          <a:xfrm>
            <a:off x="6768719" y="2863875"/>
            <a:ext cx="1203129" cy="606049"/>
          </a:xfrm>
          <a:prstGeom prst="roundRect">
            <a:avLst>
              <a:gd name="adj" fmla="val 31046"/>
            </a:avLst>
          </a:prstGeom>
          <a:solidFill>
            <a:srgbClr val="76D6FF">
              <a:alpha val="50196"/>
            </a:srgbClr>
          </a:solidFill>
          <a:ln w="28575">
            <a:solidFill>
              <a:schemeClr val="accent1">
                <a:lumMod val="75000"/>
              </a:schemeClr>
            </a:solidFill>
            <a:round/>
            <a:headEnd/>
            <a:tailEnd/>
          </a:ln>
          <a:effectLst/>
        </p:spPr>
        <p:txBody>
          <a:bodyPr wrap="none" lIns="0" tIns="0" rIns="0" bIns="0" anchor="ctr"/>
          <a:lstStyle/>
          <a:p>
            <a:pPr algn="ctr">
              <a:defRPr/>
            </a:pPr>
            <a:r>
              <a:rPr lang="en-US" b="1" dirty="0">
                <a:latin typeface="Calibri" panose="020F0502020204030204" pitchFamily="34" charset="0"/>
                <a:cs typeface="Calibri" panose="020F0502020204030204" pitchFamily="34" charset="0"/>
              </a:rPr>
              <a:t>Processing</a:t>
            </a:r>
          </a:p>
        </p:txBody>
      </p:sp>
      <p:sp>
        <p:nvSpPr>
          <p:cNvPr id="32" name="Rounded Rectangle 31">
            <a:extLst>
              <a:ext uri="{FF2B5EF4-FFF2-40B4-BE49-F238E27FC236}">
                <a16:creationId xmlns:a16="http://schemas.microsoft.com/office/drawing/2014/main" id="{8B0AAE3A-0A69-E741-83BC-30BE239C1134}"/>
              </a:ext>
            </a:extLst>
          </p:cNvPr>
          <p:cNvSpPr>
            <a:spLocks noChangeArrowheads="1"/>
          </p:cNvSpPr>
          <p:nvPr/>
        </p:nvSpPr>
        <p:spPr bwMode="auto">
          <a:xfrm>
            <a:off x="1775520" y="5314873"/>
            <a:ext cx="1152128" cy="606049"/>
          </a:xfrm>
          <a:prstGeom prst="roundRect">
            <a:avLst>
              <a:gd name="adj" fmla="val 20942"/>
            </a:avLst>
          </a:prstGeom>
          <a:solidFill>
            <a:srgbClr val="92D050">
              <a:alpha val="50196"/>
            </a:srgbClr>
          </a:solidFill>
          <a:ln w="28575">
            <a:solidFill>
              <a:schemeClr val="accent1">
                <a:lumMod val="75000"/>
              </a:schemeClr>
            </a:solidFill>
            <a:round/>
            <a:headEnd/>
            <a:tailEnd/>
          </a:ln>
          <a:effectLst/>
        </p:spPr>
        <p:txBody>
          <a:bodyPr wrap="none" lIns="0" tIns="0" rIns="0" bIns="0" anchor="ctr"/>
          <a:lstStyle/>
          <a:p>
            <a:pPr algn="ctr">
              <a:defRPr/>
            </a:pPr>
            <a:r>
              <a:rPr lang="en-US" b="1" dirty="0">
                <a:latin typeface="Calibri" panose="020F0502020204030204" pitchFamily="34" charset="0"/>
                <a:cs typeface="Calibri" panose="020F0502020204030204" pitchFamily="34" charset="0"/>
              </a:rPr>
              <a:t>Processing</a:t>
            </a:r>
          </a:p>
        </p:txBody>
      </p:sp>
      <p:sp>
        <p:nvSpPr>
          <p:cNvPr id="33" name="Rounded Rectangle 32">
            <a:extLst>
              <a:ext uri="{FF2B5EF4-FFF2-40B4-BE49-F238E27FC236}">
                <a16:creationId xmlns:a16="http://schemas.microsoft.com/office/drawing/2014/main" id="{94A9DDBB-3B16-0F46-BB4E-0C40E8A58325}"/>
              </a:ext>
            </a:extLst>
          </p:cNvPr>
          <p:cNvSpPr>
            <a:spLocks noChangeArrowheads="1"/>
          </p:cNvSpPr>
          <p:nvPr/>
        </p:nvSpPr>
        <p:spPr bwMode="auto">
          <a:xfrm>
            <a:off x="3215680" y="5314873"/>
            <a:ext cx="1152128" cy="606049"/>
          </a:xfrm>
          <a:prstGeom prst="roundRect">
            <a:avLst>
              <a:gd name="adj" fmla="val 20942"/>
            </a:avLst>
          </a:prstGeom>
          <a:solidFill>
            <a:srgbClr val="92D050">
              <a:alpha val="50196"/>
            </a:srgbClr>
          </a:solidFill>
          <a:ln w="28575">
            <a:solidFill>
              <a:schemeClr val="accent1">
                <a:lumMod val="75000"/>
              </a:schemeClr>
            </a:solidFill>
            <a:round/>
            <a:headEnd/>
            <a:tailEnd/>
          </a:ln>
          <a:effectLst/>
        </p:spPr>
        <p:txBody>
          <a:bodyPr wrap="none" lIns="0" tIns="0" rIns="0" bIns="0" anchor="ctr"/>
          <a:lstStyle/>
          <a:p>
            <a:pPr algn="ctr">
              <a:defRPr/>
            </a:pPr>
            <a:r>
              <a:rPr lang="en-US" b="1" dirty="0">
                <a:latin typeface="Calibri" panose="020F0502020204030204" pitchFamily="34" charset="0"/>
                <a:cs typeface="Calibri" panose="020F0502020204030204" pitchFamily="34" charset="0"/>
              </a:rPr>
              <a:t>Processing</a:t>
            </a:r>
          </a:p>
        </p:txBody>
      </p:sp>
      <p:sp>
        <p:nvSpPr>
          <p:cNvPr id="34" name="Rounded Rectangle 33">
            <a:extLst>
              <a:ext uri="{FF2B5EF4-FFF2-40B4-BE49-F238E27FC236}">
                <a16:creationId xmlns:a16="http://schemas.microsoft.com/office/drawing/2014/main" id="{79CAEEE5-475D-444B-AE08-F066D743E3F2}"/>
              </a:ext>
            </a:extLst>
          </p:cNvPr>
          <p:cNvSpPr>
            <a:spLocks noChangeArrowheads="1"/>
          </p:cNvSpPr>
          <p:nvPr/>
        </p:nvSpPr>
        <p:spPr bwMode="auto">
          <a:xfrm>
            <a:off x="3215680" y="2863875"/>
            <a:ext cx="1152128" cy="606049"/>
          </a:xfrm>
          <a:prstGeom prst="roundRect">
            <a:avLst>
              <a:gd name="adj" fmla="val 20942"/>
            </a:avLst>
          </a:prstGeom>
          <a:solidFill>
            <a:schemeClr val="accent2">
              <a:lumMod val="40000"/>
              <a:lumOff val="60000"/>
              <a:alpha val="50196"/>
            </a:schemeClr>
          </a:solidFill>
          <a:ln w="28575">
            <a:solidFill>
              <a:schemeClr val="accent1">
                <a:lumMod val="75000"/>
              </a:schemeClr>
            </a:solidFill>
            <a:round/>
            <a:headEnd/>
            <a:tailEnd/>
          </a:ln>
          <a:effectLst/>
        </p:spPr>
        <p:txBody>
          <a:bodyPr wrap="none" lIns="0" tIns="0" rIns="0" bIns="0" anchor="ctr"/>
          <a:lstStyle/>
          <a:p>
            <a:pPr algn="ctr">
              <a:defRPr/>
            </a:pPr>
            <a:r>
              <a:rPr lang="en-US" b="1" dirty="0">
                <a:latin typeface="Calibri" panose="020F0502020204030204" pitchFamily="34" charset="0"/>
                <a:cs typeface="Calibri" panose="020F0502020204030204" pitchFamily="34" charset="0"/>
              </a:rPr>
              <a:t>Waiting</a:t>
            </a:r>
          </a:p>
        </p:txBody>
      </p:sp>
      <p:sp>
        <p:nvSpPr>
          <p:cNvPr id="35" name="Rounded Rectangle 34">
            <a:extLst>
              <a:ext uri="{FF2B5EF4-FFF2-40B4-BE49-F238E27FC236}">
                <a16:creationId xmlns:a16="http://schemas.microsoft.com/office/drawing/2014/main" id="{22E958FF-3EDD-B540-BDE3-743937E31A75}"/>
              </a:ext>
            </a:extLst>
          </p:cNvPr>
          <p:cNvSpPr>
            <a:spLocks noChangeArrowheads="1"/>
          </p:cNvSpPr>
          <p:nvPr/>
        </p:nvSpPr>
        <p:spPr bwMode="auto">
          <a:xfrm>
            <a:off x="4655840" y="2863875"/>
            <a:ext cx="1152128" cy="606049"/>
          </a:xfrm>
          <a:prstGeom prst="roundRect">
            <a:avLst>
              <a:gd name="adj" fmla="val 20942"/>
            </a:avLst>
          </a:prstGeom>
          <a:solidFill>
            <a:srgbClr val="00B0F0">
              <a:alpha val="50196"/>
            </a:srgbClr>
          </a:solidFill>
          <a:ln w="28575">
            <a:solidFill>
              <a:schemeClr val="accent1">
                <a:lumMod val="75000"/>
              </a:schemeClr>
            </a:solidFill>
            <a:round/>
            <a:headEnd/>
            <a:tailEnd/>
          </a:ln>
          <a:effectLst/>
        </p:spPr>
        <p:txBody>
          <a:bodyPr wrap="none" lIns="0" tIns="0" rIns="0" bIns="0" anchor="ctr"/>
          <a:lstStyle/>
          <a:p>
            <a:pPr algn="ctr">
              <a:defRPr/>
            </a:pPr>
            <a:r>
              <a:rPr lang="en-US" b="1" dirty="0">
                <a:latin typeface="Calibri" panose="020F0502020204030204" pitchFamily="34" charset="0"/>
                <a:cs typeface="Calibri" panose="020F0502020204030204" pitchFamily="34" charset="0"/>
              </a:rPr>
              <a:t>Processing</a:t>
            </a:r>
          </a:p>
        </p:txBody>
      </p:sp>
      <p:cxnSp>
        <p:nvCxnSpPr>
          <p:cNvPr id="37" name="Straight Arrow Connector 36">
            <a:extLst>
              <a:ext uri="{FF2B5EF4-FFF2-40B4-BE49-F238E27FC236}">
                <a16:creationId xmlns:a16="http://schemas.microsoft.com/office/drawing/2014/main" id="{B1C70CA8-AFAE-0949-8081-CF4DECD186E5}"/>
              </a:ext>
            </a:extLst>
          </p:cNvPr>
          <p:cNvCxnSpPr>
            <a:cxnSpLocks/>
          </p:cNvCxnSpPr>
          <p:nvPr/>
        </p:nvCxnSpPr>
        <p:spPr>
          <a:xfrm>
            <a:off x="4367808" y="3166898"/>
            <a:ext cx="288032" cy="0"/>
          </a:xfrm>
          <a:prstGeom prst="straightConnector1">
            <a:avLst/>
          </a:prstGeom>
          <a:ln w="76200">
            <a:solidFill>
              <a:schemeClr val="bg1">
                <a:lumMod val="50000"/>
              </a:schemeClr>
            </a:solidFill>
            <a:headEnd type="none"/>
            <a:tailEnd type="stealth"/>
          </a:ln>
        </p:spPr>
        <p:style>
          <a:lnRef idx="1">
            <a:schemeClr val="accent1"/>
          </a:lnRef>
          <a:fillRef idx="0">
            <a:schemeClr val="accent1"/>
          </a:fillRef>
          <a:effectRef idx="0">
            <a:schemeClr val="accent1"/>
          </a:effectRef>
          <a:fontRef idx="minor">
            <a:schemeClr val="tx1"/>
          </a:fontRef>
        </p:style>
      </p:cxnSp>
      <p:cxnSp>
        <p:nvCxnSpPr>
          <p:cNvPr id="38" name="Straight Arrow Connector 37">
            <a:extLst>
              <a:ext uri="{FF2B5EF4-FFF2-40B4-BE49-F238E27FC236}">
                <a16:creationId xmlns:a16="http://schemas.microsoft.com/office/drawing/2014/main" id="{74AC936B-A510-BC43-87D5-FB2C75361AF0}"/>
              </a:ext>
            </a:extLst>
          </p:cNvPr>
          <p:cNvCxnSpPr>
            <a:cxnSpLocks/>
          </p:cNvCxnSpPr>
          <p:nvPr/>
        </p:nvCxnSpPr>
        <p:spPr>
          <a:xfrm>
            <a:off x="2914088" y="5611063"/>
            <a:ext cx="301592" cy="13666"/>
          </a:xfrm>
          <a:prstGeom prst="straightConnector1">
            <a:avLst/>
          </a:prstGeom>
          <a:ln w="76200">
            <a:solidFill>
              <a:schemeClr val="bg1">
                <a:lumMod val="50000"/>
              </a:schemeClr>
            </a:solidFill>
            <a:headEnd type="none"/>
            <a:tailEnd type="stealth"/>
          </a:ln>
        </p:spPr>
        <p:style>
          <a:lnRef idx="1">
            <a:schemeClr val="accent1"/>
          </a:lnRef>
          <a:fillRef idx="0">
            <a:schemeClr val="accent1"/>
          </a:fillRef>
          <a:effectRef idx="0">
            <a:schemeClr val="accent1"/>
          </a:effectRef>
          <a:fontRef idx="minor">
            <a:schemeClr val="tx1"/>
          </a:fontRef>
        </p:style>
      </p:cxnSp>
      <p:cxnSp>
        <p:nvCxnSpPr>
          <p:cNvPr id="39" name="Straight Arrow Connector 38">
            <a:extLst>
              <a:ext uri="{FF2B5EF4-FFF2-40B4-BE49-F238E27FC236}">
                <a16:creationId xmlns:a16="http://schemas.microsoft.com/office/drawing/2014/main" id="{8629903B-B1FF-F84F-9836-48888C8A64FB}"/>
              </a:ext>
            </a:extLst>
          </p:cNvPr>
          <p:cNvCxnSpPr>
            <a:cxnSpLocks/>
          </p:cNvCxnSpPr>
          <p:nvPr/>
        </p:nvCxnSpPr>
        <p:spPr>
          <a:xfrm>
            <a:off x="4367808" y="5615456"/>
            <a:ext cx="320600" cy="4883"/>
          </a:xfrm>
          <a:prstGeom prst="straightConnector1">
            <a:avLst/>
          </a:prstGeom>
          <a:ln w="76200">
            <a:solidFill>
              <a:schemeClr val="bg1">
                <a:lumMod val="50000"/>
              </a:schemeClr>
            </a:solidFill>
            <a:headEnd type="none"/>
            <a:tailEnd type="stealth"/>
          </a:ln>
        </p:spPr>
        <p:style>
          <a:lnRef idx="1">
            <a:schemeClr val="accent1"/>
          </a:lnRef>
          <a:fillRef idx="0">
            <a:schemeClr val="accent1"/>
          </a:fillRef>
          <a:effectRef idx="0">
            <a:schemeClr val="accent1"/>
          </a:effectRef>
          <a:fontRef idx="minor">
            <a:schemeClr val="tx1"/>
          </a:fontRef>
        </p:style>
      </p:cxnSp>
      <p:cxnSp>
        <p:nvCxnSpPr>
          <p:cNvPr id="40" name="Straight Arrow Connector 39">
            <a:extLst>
              <a:ext uri="{FF2B5EF4-FFF2-40B4-BE49-F238E27FC236}">
                <a16:creationId xmlns:a16="http://schemas.microsoft.com/office/drawing/2014/main" id="{D66E5F2D-4570-C642-92C4-869D40970501}"/>
              </a:ext>
            </a:extLst>
          </p:cNvPr>
          <p:cNvCxnSpPr>
            <a:cxnSpLocks/>
            <a:stCxn id="35" idx="3"/>
          </p:cNvCxnSpPr>
          <p:nvPr/>
        </p:nvCxnSpPr>
        <p:spPr>
          <a:xfrm flipV="1">
            <a:off x="5807968" y="3161429"/>
            <a:ext cx="288032" cy="5470"/>
          </a:xfrm>
          <a:prstGeom prst="straightConnector1">
            <a:avLst/>
          </a:prstGeom>
          <a:ln w="76200">
            <a:solidFill>
              <a:schemeClr val="bg1">
                <a:lumMod val="50000"/>
              </a:schemeClr>
            </a:solidFill>
            <a:headEnd type="none"/>
            <a:tailEnd type="stealth"/>
          </a:ln>
        </p:spPr>
        <p:style>
          <a:lnRef idx="1">
            <a:schemeClr val="accent1"/>
          </a:lnRef>
          <a:fillRef idx="0">
            <a:schemeClr val="accent1"/>
          </a:fillRef>
          <a:effectRef idx="0">
            <a:schemeClr val="accent1"/>
          </a:effectRef>
          <a:fontRef idx="minor">
            <a:schemeClr val="tx1"/>
          </a:fontRef>
        </p:style>
      </p:cxnSp>
      <p:cxnSp>
        <p:nvCxnSpPr>
          <p:cNvPr id="41" name="Straight Arrow Connector 40">
            <a:extLst>
              <a:ext uri="{FF2B5EF4-FFF2-40B4-BE49-F238E27FC236}">
                <a16:creationId xmlns:a16="http://schemas.microsoft.com/office/drawing/2014/main" id="{43BA898D-8252-A34C-B686-657CE42FC20F}"/>
              </a:ext>
            </a:extLst>
          </p:cNvPr>
          <p:cNvCxnSpPr>
            <a:cxnSpLocks/>
            <a:stCxn id="8" idx="2"/>
            <a:endCxn id="32" idx="0"/>
          </p:cNvCxnSpPr>
          <p:nvPr/>
        </p:nvCxnSpPr>
        <p:spPr>
          <a:xfrm>
            <a:off x="2351584" y="3469924"/>
            <a:ext cx="0" cy="1844949"/>
          </a:xfrm>
          <a:prstGeom prst="straightConnector1">
            <a:avLst/>
          </a:prstGeom>
          <a:ln w="76200">
            <a:solidFill>
              <a:schemeClr val="bg1">
                <a:lumMod val="50000"/>
              </a:schemeClr>
            </a:solidFill>
            <a:headEnd type="none"/>
            <a:tailEnd type="stealth"/>
          </a:ln>
        </p:spPr>
        <p:style>
          <a:lnRef idx="1">
            <a:schemeClr val="accent1"/>
          </a:lnRef>
          <a:fillRef idx="0">
            <a:schemeClr val="accent1"/>
          </a:fillRef>
          <a:effectRef idx="0">
            <a:schemeClr val="accent1"/>
          </a:effectRef>
          <a:fontRef idx="minor">
            <a:schemeClr val="tx1"/>
          </a:fontRef>
        </p:style>
      </p:cxnSp>
      <p:cxnSp>
        <p:nvCxnSpPr>
          <p:cNvPr id="43" name="Straight Arrow Connector 42">
            <a:extLst>
              <a:ext uri="{FF2B5EF4-FFF2-40B4-BE49-F238E27FC236}">
                <a16:creationId xmlns:a16="http://schemas.microsoft.com/office/drawing/2014/main" id="{2B84D990-0167-034B-BA4B-5B1896A33AD7}"/>
              </a:ext>
            </a:extLst>
          </p:cNvPr>
          <p:cNvCxnSpPr>
            <a:cxnSpLocks/>
            <a:stCxn id="33" idx="0"/>
            <a:endCxn id="34" idx="2"/>
          </p:cNvCxnSpPr>
          <p:nvPr/>
        </p:nvCxnSpPr>
        <p:spPr>
          <a:xfrm flipV="1">
            <a:off x="3791744" y="3469924"/>
            <a:ext cx="0" cy="1844949"/>
          </a:xfrm>
          <a:prstGeom prst="straightConnector1">
            <a:avLst/>
          </a:prstGeom>
          <a:ln w="76200">
            <a:solidFill>
              <a:schemeClr val="bg1">
                <a:lumMod val="50000"/>
              </a:schemeClr>
            </a:solidFill>
            <a:headEnd type="none"/>
            <a:tailEnd type="stealth"/>
          </a:ln>
        </p:spPr>
        <p:style>
          <a:lnRef idx="1">
            <a:schemeClr val="accent1"/>
          </a:lnRef>
          <a:fillRef idx="0">
            <a:schemeClr val="accent1"/>
          </a:fillRef>
          <a:effectRef idx="0">
            <a:schemeClr val="accent1"/>
          </a:effectRef>
          <a:fontRef idx="minor">
            <a:schemeClr val="tx1"/>
          </a:fontRef>
        </p:style>
      </p:cxnSp>
      <p:sp>
        <p:nvSpPr>
          <p:cNvPr id="50" name="Rounded Rectangle 49">
            <a:extLst>
              <a:ext uri="{FF2B5EF4-FFF2-40B4-BE49-F238E27FC236}">
                <a16:creationId xmlns:a16="http://schemas.microsoft.com/office/drawing/2014/main" id="{F01079B8-7D66-D340-A6F0-0A4214BD237E}"/>
              </a:ext>
            </a:extLst>
          </p:cNvPr>
          <p:cNvSpPr>
            <a:spLocks noChangeArrowheads="1"/>
          </p:cNvSpPr>
          <p:nvPr/>
        </p:nvSpPr>
        <p:spPr bwMode="auto">
          <a:xfrm>
            <a:off x="6768719" y="5314873"/>
            <a:ext cx="1203129" cy="606049"/>
          </a:xfrm>
          <a:prstGeom prst="roundRect">
            <a:avLst>
              <a:gd name="adj" fmla="val 31046"/>
            </a:avLst>
          </a:prstGeom>
          <a:solidFill>
            <a:schemeClr val="accent4">
              <a:lumMod val="40000"/>
              <a:lumOff val="60000"/>
              <a:alpha val="50196"/>
            </a:schemeClr>
          </a:solidFill>
          <a:ln w="28575">
            <a:solidFill>
              <a:schemeClr val="accent1">
                <a:lumMod val="75000"/>
              </a:schemeClr>
            </a:solidFill>
            <a:round/>
            <a:headEnd/>
            <a:tailEnd/>
          </a:ln>
          <a:effectLst/>
        </p:spPr>
        <p:txBody>
          <a:bodyPr wrap="none" lIns="0" tIns="0" rIns="0" bIns="0" anchor="ctr"/>
          <a:lstStyle/>
          <a:p>
            <a:pPr algn="ctr">
              <a:defRPr/>
            </a:pPr>
            <a:r>
              <a:rPr lang="en-US" b="1" dirty="0">
                <a:latin typeface="Calibri" panose="020F0502020204030204" pitchFamily="34" charset="0"/>
                <a:cs typeface="Calibri" panose="020F0502020204030204" pitchFamily="34" charset="0"/>
              </a:rPr>
              <a:t>Processing</a:t>
            </a:r>
          </a:p>
        </p:txBody>
      </p:sp>
      <p:sp>
        <p:nvSpPr>
          <p:cNvPr id="51" name="Rounded Rectangle 50">
            <a:extLst>
              <a:ext uri="{FF2B5EF4-FFF2-40B4-BE49-F238E27FC236}">
                <a16:creationId xmlns:a16="http://schemas.microsoft.com/office/drawing/2014/main" id="{88188A31-F237-D843-834B-9C65372684C5}"/>
              </a:ext>
            </a:extLst>
          </p:cNvPr>
          <p:cNvSpPr>
            <a:spLocks noChangeArrowheads="1"/>
          </p:cNvSpPr>
          <p:nvPr/>
        </p:nvSpPr>
        <p:spPr bwMode="auto">
          <a:xfrm>
            <a:off x="8709296" y="5314873"/>
            <a:ext cx="1203129" cy="606049"/>
          </a:xfrm>
          <a:prstGeom prst="roundRect">
            <a:avLst>
              <a:gd name="adj" fmla="val 31046"/>
            </a:avLst>
          </a:prstGeom>
          <a:solidFill>
            <a:schemeClr val="accent4">
              <a:lumMod val="40000"/>
              <a:lumOff val="60000"/>
              <a:alpha val="50196"/>
            </a:schemeClr>
          </a:solidFill>
          <a:ln w="28575">
            <a:solidFill>
              <a:schemeClr val="accent1">
                <a:lumMod val="75000"/>
              </a:schemeClr>
            </a:solidFill>
            <a:round/>
            <a:headEnd/>
            <a:tailEnd/>
          </a:ln>
          <a:effectLst/>
        </p:spPr>
        <p:txBody>
          <a:bodyPr wrap="none" lIns="0" tIns="0" rIns="0" bIns="0" anchor="ctr"/>
          <a:lstStyle/>
          <a:p>
            <a:pPr algn="ctr">
              <a:defRPr/>
            </a:pPr>
            <a:r>
              <a:rPr lang="en-US" b="1" dirty="0">
                <a:latin typeface="Calibri" panose="020F0502020204030204" pitchFamily="34" charset="0"/>
                <a:cs typeface="Calibri" panose="020F0502020204030204" pitchFamily="34" charset="0"/>
              </a:rPr>
              <a:t>Processing</a:t>
            </a:r>
          </a:p>
        </p:txBody>
      </p:sp>
      <p:sp>
        <p:nvSpPr>
          <p:cNvPr id="52" name="Rounded Rectangle 51">
            <a:extLst>
              <a:ext uri="{FF2B5EF4-FFF2-40B4-BE49-F238E27FC236}">
                <a16:creationId xmlns:a16="http://schemas.microsoft.com/office/drawing/2014/main" id="{FAD61069-1347-8149-9032-280FDA9932AC}"/>
              </a:ext>
            </a:extLst>
          </p:cNvPr>
          <p:cNvSpPr>
            <a:spLocks noChangeArrowheads="1"/>
          </p:cNvSpPr>
          <p:nvPr/>
        </p:nvSpPr>
        <p:spPr bwMode="auto">
          <a:xfrm>
            <a:off x="8709296" y="2863875"/>
            <a:ext cx="1203129" cy="606049"/>
          </a:xfrm>
          <a:prstGeom prst="roundRect">
            <a:avLst>
              <a:gd name="adj" fmla="val 31046"/>
            </a:avLst>
          </a:prstGeom>
          <a:solidFill>
            <a:srgbClr val="76D6FF">
              <a:alpha val="50196"/>
            </a:srgbClr>
          </a:solidFill>
          <a:ln w="28575">
            <a:solidFill>
              <a:schemeClr val="accent1">
                <a:lumMod val="75000"/>
              </a:schemeClr>
            </a:solidFill>
            <a:round/>
            <a:headEnd/>
            <a:tailEnd/>
          </a:ln>
          <a:effectLst/>
        </p:spPr>
        <p:txBody>
          <a:bodyPr wrap="none" lIns="0" tIns="0" rIns="0" bIns="0" anchor="ctr"/>
          <a:lstStyle/>
          <a:p>
            <a:pPr algn="ctr">
              <a:defRPr/>
            </a:pPr>
            <a:r>
              <a:rPr lang="en-US" b="1" dirty="0">
                <a:latin typeface="Calibri" panose="020F0502020204030204" pitchFamily="34" charset="0"/>
                <a:cs typeface="Calibri" panose="020F0502020204030204" pitchFamily="34" charset="0"/>
              </a:rPr>
              <a:t>Processing</a:t>
            </a:r>
          </a:p>
        </p:txBody>
      </p:sp>
      <p:sp>
        <p:nvSpPr>
          <p:cNvPr id="53" name="Rounded Rectangle 52">
            <a:extLst>
              <a:ext uri="{FF2B5EF4-FFF2-40B4-BE49-F238E27FC236}">
                <a16:creationId xmlns:a16="http://schemas.microsoft.com/office/drawing/2014/main" id="{9C6DA20E-4984-124A-866E-39D9BBA855FE}"/>
              </a:ext>
            </a:extLst>
          </p:cNvPr>
          <p:cNvSpPr>
            <a:spLocks noChangeArrowheads="1"/>
          </p:cNvSpPr>
          <p:nvPr/>
        </p:nvSpPr>
        <p:spPr bwMode="auto">
          <a:xfrm>
            <a:off x="6768719" y="4164048"/>
            <a:ext cx="1203129" cy="606049"/>
          </a:xfrm>
          <a:prstGeom prst="roundRect">
            <a:avLst>
              <a:gd name="adj" fmla="val 10472"/>
            </a:avLst>
          </a:prstGeom>
          <a:solidFill>
            <a:srgbClr val="FFC000">
              <a:alpha val="50196"/>
            </a:srgbClr>
          </a:solidFill>
          <a:ln w="28575">
            <a:solidFill>
              <a:schemeClr val="accent1">
                <a:lumMod val="75000"/>
              </a:schemeClr>
            </a:solidFill>
            <a:round/>
            <a:headEnd/>
            <a:tailEnd/>
          </a:ln>
          <a:effectLst/>
        </p:spPr>
        <p:txBody>
          <a:bodyPr wrap="none" lIns="0" tIns="0" rIns="0" bIns="0" anchor="ctr"/>
          <a:lstStyle/>
          <a:p>
            <a:pPr algn="ctr">
              <a:defRPr/>
            </a:pPr>
            <a:r>
              <a:rPr lang="en-US" b="1" dirty="0">
                <a:latin typeface="Calibri" panose="020F0502020204030204" pitchFamily="34" charset="0"/>
                <a:cs typeface="Calibri" panose="020F0502020204030204" pitchFamily="34" charset="0"/>
              </a:rPr>
              <a:t>Queue B</a:t>
            </a:r>
          </a:p>
        </p:txBody>
      </p:sp>
      <p:sp>
        <p:nvSpPr>
          <p:cNvPr id="54" name="Rounded Rectangle 53">
            <a:extLst>
              <a:ext uri="{FF2B5EF4-FFF2-40B4-BE49-F238E27FC236}">
                <a16:creationId xmlns:a16="http://schemas.microsoft.com/office/drawing/2014/main" id="{C14E9F01-62B1-6C4A-9A71-BB11A73923C9}"/>
              </a:ext>
            </a:extLst>
          </p:cNvPr>
          <p:cNvSpPr>
            <a:spLocks noChangeArrowheads="1"/>
          </p:cNvSpPr>
          <p:nvPr/>
        </p:nvSpPr>
        <p:spPr bwMode="auto">
          <a:xfrm>
            <a:off x="8709296" y="4149081"/>
            <a:ext cx="1203129" cy="606049"/>
          </a:xfrm>
          <a:prstGeom prst="roundRect">
            <a:avLst>
              <a:gd name="adj" fmla="val 10472"/>
            </a:avLst>
          </a:prstGeom>
          <a:solidFill>
            <a:srgbClr val="FFC000">
              <a:alpha val="50196"/>
            </a:srgbClr>
          </a:solidFill>
          <a:ln w="28575">
            <a:solidFill>
              <a:schemeClr val="accent1">
                <a:lumMod val="75000"/>
              </a:schemeClr>
            </a:solidFill>
            <a:round/>
            <a:headEnd/>
            <a:tailEnd/>
          </a:ln>
          <a:effectLst/>
        </p:spPr>
        <p:txBody>
          <a:bodyPr wrap="none" lIns="0" tIns="0" rIns="0" bIns="0" anchor="ctr"/>
          <a:lstStyle/>
          <a:p>
            <a:pPr algn="ctr">
              <a:defRPr/>
            </a:pPr>
            <a:r>
              <a:rPr lang="en-US" b="1" dirty="0">
                <a:latin typeface="Calibri" panose="020F0502020204030204" pitchFamily="34" charset="0"/>
                <a:cs typeface="Calibri" panose="020F0502020204030204" pitchFamily="34" charset="0"/>
              </a:rPr>
              <a:t>Queue A</a:t>
            </a:r>
          </a:p>
        </p:txBody>
      </p:sp>
      <p:sp>
        <p:nvSpPr>
          <p:cNvPr id="55" name="TextBox 54">
            <a:extLst>
              <a:ext uri="{FF2B5EF4-FFF2-40B4-BE49-F238E27FC236}">
                <a16:creationId xmlns:a16="http://schemas.microsoft.com/office/drawing/2014/main" id="{351FAE0E-DEBD-0343-B860-826884F663E2}"/>
              </a:ext>
            </a:extLst>
          </p:cNvPr>
          <p:cNvSpPr txBox="1"/>
          <p:nvPr/>
        </p:nvSpPr>
        <p:spPr>
          <a:xfrm>
            <a:off x="2414412" y="1258092"/>
            <a:ext cx="2754665" cy="1015663"/>
          </a:xfrm>
          <a:prstGeom prst="rect">
            <a:avLst/>
          </a:prstGeom>
          <a:noFill/>
        </p:spPr>
        <p:txBody>
          <a:bodyPr wrap="none" rtlCol="0">
            <a:spAutoFit/>
          </a:bodyPr>
          <a:lstStyle/>
          <a:p>
            <a:pPr algn="ctr"/>
            <a:r>
              <a:rPr lang="en-US" sz="3200" b="1" dirty="0">
                <a:solidFill>
                  <a:srgbClr val="C00000"/>
                </a:solidFill>
                <a:latin typeface="Calibri" panose="020F0502020204030204" pitchFamily="34" charset="0"/>
                <a:cs typeface="Calibri" panose="020F0502020204030204" pitchFamily="34" charset="0"/>
              </a:rPr>
              <a:t>Synchronous – </a:t>
            </a:r>
            <a:br>
              <a:rPr lang="en-US" sz="3200" b="1" dirty="0">
                <a:solidFill>
                  <a:srgbClr val="C00000"/>
                </a:solidFill>
                <a:latin typeface="Calibri" panose="020F0502020204030204" pitchFamily="34" charset="0"/>
                <a:cs typeface="Calibri" panose="020F0502020204030204" pitchFamily="34" charset="0"/>
              </a:rPr>
            </a:br>
            <a:r>
              <a:rPr lang="en-US" sz="2800" b="1" dirty="0">
                <a:solidFill>
                  <a:srgbClr val="C00000"/>
                </a:solidFill>
                <a:latin typeface="Calibri" panose="020F0502020204030204" pitchFamily="34" charset="0"/>
                <a:cs typeface="Calibri" panose="020F0502020204030204" pitchFamily="34" charset="0"/>
              </a:rPr>
              <a:t>A waits for B</a:t>
            </a:r>
          </a:p>
        </p:txBody>
      </p:sp>
      <p:sp>
        <p:nvSpPr>
          <p:cNvPr id="56" name="TextBox 55">
            <a:extLst>
              <a:ext uri="{FF2B5EF4-FFF2-40B4-BE49-F238E27FC236}">
                <a16:creationId xmlns:a16="http://schemas.microsoft.com/office/drawing/2014/main" id="{D04D3B63-A0EA-D546-BB86-A0FB2A75966B}"/>
              </a:ext>
            </a:extLst>
          </p:cNvPr>
          <p:cNvSpPr txBox="1"/>
          <p:nvPr/>
        </p:nvSpPr>
        <p:spPr>
          <a:xfrm>
            <a:off x="1775520" y="2288576"/>
            <a:ext cx="1556772" cy="523220"/>
          </a:xfrm>
          <a:prstGeom prst="rect">
            <a:avLst/>
          </a:prstGeom>
          <a:noFill/>
        </p:spPr>
        <p:txBody>
          <a:bodyPr wrap="none" rtlCol="0">
            <a:spAutoFit/>
          </a:bodyPr>
          <a:lstStyle/>
          <a:p>
            <a:pPr algn="ctr"/>
            <a:r>
              <a:rPr lang="en-US" sz="2800" b="1" dirty="0">
                <a:solidFill>
                  <a:schemeClr val="accent1"/>
                </a:solidFill>
                <a:latin typeface="Calibri" panose="020F0502020204030204" pitchFamily="34" charset="0"/>
                <a:cs typeface="Calibri" panose="020F0502020204030204" pitchFamily="34" charset="0"/>
              </a:rPr>
              <a:t>Service A</a:t>
            </a:r>
          </a:p>
        </p:txBody>
      </p:sp>
      <p:sp>
        <p:nvSpPr>
          <p:cNvPr id="57" name="TextBox 56">
            <a:extLst>
              <a:ext uri="{FF2B5EF4-FFF2-40B4-BE49-F238E27FC236}">
                <a16:creationId xmlns:a16="http://schemas.microsoft.com/office/drawing/2014/main" id="{D6A92E52-17EC-3249-B66D-57B5F6C461BC}"/>
              </a:ext>
            </a:extLst>
          </p:cNvPr>
          <p:cNvSpPr txBox="1"/>
          <p:nvPr/>
        </p:nvSpPr>
        <p:spPr>
          <a:xfrm>
            <a:off x="1775521" y="5949280"/>
            <a:ext cx="1540743" cy="523220"/>
          </a:xfrm>
          <a:prstGeom prst="rect">
            <a:avLst/>
          </a:prstGeom>
          <a:noFill/>
        </p:spPr>
        <p:txBody>
          <a:bodyPr wrap="none" rtlCol="0">
            <a:spAutoFit/>
          </a:bodyPr>
          <a:lstStyle/>
          <a:p>
            <a:pPr algn="ctr"/>
            <a:r>
              <a:rPr lang="en-US" sz="2800" b="1" dirty="0">
                <a:solidFill>
                  <a:schemeClr val="accent3">
                    <a:lumMod val="75000"/>
                  </a:schemeClr>
                </a:solidFill>
                <a:latin typeface="Calibri" panose="020F0502020204030204" pitchFamily="34" charset="0"/>
                <a:cs typeface="Calibri" panose="020F0502020204030204" pitchFamily="34" charset="0"/>
              </a:rPr>
              <a:t>Service B</a:t>
            </a:r>
          </a:p>
        </p:txBody>
      </p:sp>
      <p:sp>
        <p:nvSpPr>
          <p:cNvPr id="58" name="TextBox 57">
            <a:extLst>
              <a:ext uri="{FF2B5EF4-FFF2-40B4-BE49-F238E27FC236}">
                <a16:creationId xmlns:a16="http://schemas.microsoft.com/office/drawing/2014/main" id="{03ED7925-F9B0-E24B-8D44-2D9EEFF22DCF}"/>
              </a:ext>
            </a:extLst>
          </p:cNvPr>
          <p:cNvSpPr txBox="1"/>
          <p:nvPr/>
        </p:nvSpPr>
        <p:spPr>
          <a:xfrm>
            <a:off x="2364716" y="3500125"/>
            <a:ext cx="623889" cy="369332"/>
          </a:xfrm>
          <a:prstGeom prst="rect">
            <a:avLst/>
          </a:prstGeom>
          <a:noFill/>
        </p:spPr>
        <p:txBody>
          <a:bodyPr wrap="none" rtlCol="0">
            <a:spAutoFit/>
          </a:bodyPr>
          <a:lstStyle/>
          <a:p>
            <a:pPr algn="ctr"/>
            <a:r>
              <a:rPr lang="en-US" b="1" dirty="0">
                <a:solidFill>
                  <a:schemeClr val="accent1"/>
                </a:solidFill>
                <a:latin typeface="Calibri" panose="020F0502020204030204" pitchFamily="34" charset="0"/>
                <a:cs typeface="Calibri" panose="020F0502020204030204" pitchFamily="34" charset="0"/>
              </a:rPr>
              <a:t>Calls</a:t>
            </a:r>
          </a:p>
        </p:txBody>
      </p:sp>
      <p:sp>
        <p:nvSpPr>
          <p:cNvPr id="59" name="TextBox 58">
            <a:extLst>
              <a:ext uri="{FF2B5EF4-FFF2-40B4-BE49-F238E27FC236}">
                <a16:creationId xmlns:a16="http://schemas.microsoft.com/office/drawing/2014/main" id="{BCBAAC1E-7617-914A-A48A-9B23267EDDCD}"/>
              </a:ext>
            </a:extLst>
          </p:cNvPr>
          <p:cNvSpPr txBox="1"/>
          <p:nvPr/>
        </p:nvSpPr>
        <p:spPr>
          <a:xfrm>
            <a:off x="3791745" y="4831938"/>
            <a:ext cx="925061" cy="369332"/>
          </a:xfrm>
          <a:prstGeom prst="rect">
            <a:avLst/>
          </a:prstGeom>
          <a:noFill/>
        </p:spPr>
        <p:txBody>
          <a:bodyPr wrap="none" rtlCol="0">
            <a:spAutoFit/>
          </a:bodyPr>
          <a:lstStyle/>
          <a:p>
            <a:pPr algn="ctr"/>
            <a:r>
              <a:rPr lang="en-US" b="1" dirty="0">
                <a:solidFill>
                  <a:schemeClr val="accent1"/>
                </a:solidFill>
                <a:latin typeface="Calibri" panose="020F0502020204030204" pitchFamily="34" charset="0"/>
                <a:cs typeface="Calibri" panose="020F0502020204030204" pitchFamily="34" charset="0"/>
              </a:rPr>
              <a:t>Returns</a:t>
            </a:r>
          </a:p>
        </p:txBody>
      </p:sp>
      <p:sp>
        <p:nvSpPr>
          <p:cNvPr id="60" name="TextBox 59">
            <a:extLst>
              <a:ext uri="{FF2B5EF4-FFF2-40B4-BE49-F238E27FC236}">
                <a16:creationId xmlns:a16="http://schemas.microsoft.com/office/drawing/2014/main" id="{89CA821C-767F-4942-830D-062250D02317}"/>
              </a:ext>
            </a:extLst>
          </p:cNvPr>
          <p:cNvSpPr txBox="1"/>
          <p:nvPr/>
        </p:nvSpPr>
        <p:spPr>
          <a:xfrm>
            <a:off x="7384150" y="3501008"/>
            <a:ext cx="1376146" cy="369332"/>
          </a:xfrm>
          <a:prstGeom prst="rect">
            <a:avLst/>
          </a:prstGeom>
          <a:noFill/>
        </p:spPr>
        <p:txBody>
          <a:bodyPr wrap="none" rtlCol="0">
            <a:spAutoFit/>
          </a:bodyPr>
          <a:lstStyle/>
          <a:p>
            <a:pPr algn="ctr"/>
            <a:r>
              <a:rPr lang="en-US" b="1" dirty="0">
                <a:solidFill>
                  <a:schemeClr val="accent1"/>
                </a:solidFill>
                <a:latin typeface="Calibri" panose="020F0502020204030204" pitchFamily="34" charset="0"/>
                <a:cs typeface="Calibri" panose="020F0502020204030204" pitchFamily="34" charset="0"/>
              </a:rPr>
              <a:t>Requests (B)</a:t>
            </a:r>
          </a:p>
        </p:txBody>
      </p:sp>
      <p:sp>
        <p:nvSpPr>
          <p:cNvPr id="61" name="TextBox 60">
            <a:extLst>
              <a:ext uri="{FF2B5EF4-FFF2-40B4-BE49-F238E27FC236}">
                <a16:creationId xmlns:a16="http://schemas.microsoft.com/office/drawing/2014/main" id="{6D0F39E8-DDF9-B744-B92C-5F67968F7948}"/>
              </a:ext>
            </a:extLst>
          </p:cNvPr>
          <p:cNvSpPr txBox="1"/>
          <p:nvPr/>
        </p:nvSpPr>
        <p:spPr>
          <a:xfrm>
            <a:off x="6745791" y="2288211"/>
            <a:ext cx="1556772" cy="523220"/>
          </a:xfrm>
          <a:prstGeom prst="rect">
            <a:avLst/>
          </a:prstGeom>
          <a:noFill/>
        </p:spPr>
        <p:txBody>
          <a:bodyPr wrap="none" rtlCol="0">
            <a:spAutoFit/>
          </a:bodyPr>
          <a:lstStyle/>
          <a:p>
            <a:pPr algn="ctr"/>
            <a:r>
              <a:rPr lang="en-US" sz="2800" b="1" dirty="0">
                <a:solidFill>
                  <a:schemeClr val="accent1"/>
                </a:solidFill>
                <a:latin typeface="Calibri" panose="020F0502020204030204" pitchFamily="34" charset="0"/>
                <a:cs typeface="Calibri" panose="020F0502020204030204" pitchFamily="34" charset="0"/>
              </a:rPr>
              <a:t>Service A</a:t>
            </a:r>
          </a:p>
        </p:txBody>
      </p:sp>
      <p:sp>
        <p:nvSpPr>
          <p:cNvPr id="62" name="TextBox 61">
            <a:extLst>
              <a:ext uri="{FF2B5EF4-FFF2-40B4-BE49-F238E27FC236}">
                <a16:creationId xmlns:a16="http://schemas.microsoft.com/office/drawing/2014/main" id="{7FE1F833-2965-D748-BC3D-3F094035B3BD}"/>
              </a:ext>
            </a:extLst>
          </p:cNvPr>
          <p:cNvSpPr txBox="1"/>
          <p:nvPr/>
        </p:nvSpPr>
        <p:spPr>
          <a:xfrm>
            <a:off x="6761821" y="5930116"/>
            <a:ext cx="1540743" cy="523220"/>
          </a:xfrm>
          <a:prstGeom prst="rect">
            <a:avLst/>
          </a:prstGeom>
          <a:noFill/>
        </p:spPr>
        <p:txBody>
          <a:bodyPr wrap="none" rtlCol="0">
            <a:spAutoFit/>
          </a:bodyPr>
          <a:lstStyle/>
          <a:p>
            <a:pPr algn="ctr"/>
            <a:r>
              <a:rPr lang="en-US" sz="2800" b="1" dirty="0">
                <a:solidFill>
                  <a:schemeClr val="accent4">
                    <a:lumMod val="75000"/>
                  </a:schemeClr>
                </a:solidFill>
                <a:latin typeface="Calibri" panose="020F0502020204030204" pitchFamily="34" charset="0"/>
                <a:cs typeface="Calibri" panose="020F0502020204030204" pitchFamily="34" charset="0"/>
              </a:rPr>
              <a:t>Service B</a:t>
            </a:r>
          </a:p>
        </p:txBody>
      </p:sp>
      <p:sp>
        <p:nvSpPr>
          <p:cNvPr id="63" name="TextBox 62">
            <a:extLst>
              <a:ext uri="{FF2B5EF4-FFF2-40B4-BE49-F238E27FC236}">
                <a16:creationId xmlns:a16="http://schemas.microsoft.com/office/drawing/2014/main" id="{74FDDEDC-99B3-1D4D-9FE4-7ADCBBFB788B}"/>
              </a:ext>
            </a:extLst>
          </p:cNvPr>
          <p:cNvSpPr txBox="1"/>
          <p:nvPr/>
        </p:nvSpPr>
        <p:spPr>
          <a:xfrm>
            <a:off x="6312024" y="1246025"/>
            <a:ext cx="4225900" cy="984885"/>
          </a:xfrm>
          <a:prstGeom prst="rect">
            <a:avLst/>
          </a:prstGeom>
          <a:noFill/>
        </p:spPr>
        <p:txBody>
          <a:bodyPr wrap="none" rtlCol="0">
            <a:spAutoFit/>
          </a:bodyPr>
          <a:lstStyle/>
          <a:p>
            <a:pPr algn="ctr"/>
            <a:r>
              <a:rPr lang="en-US" sz="3200" b="1" dirty="0">
                <a:solidFill>
                  <a:srgbClr val="C00000"/>
                </a:solidFill>
                <a:latin typeface="Calibri" panose="020F0502020204030204" pitchFamily="34" charset="0"/>
                <a:cs typeface="Calibri" panose="020F0502020204030204" pitchFamily="34" charset="0"/>
              </a:rPr>
              <a:t>Asynchronous – </a:t>
            </a:r>
            <a:br>
              <a:rPr lang="en-US" sz="2800" b="1" dirty="0">
                <a:solidFill>
                  <a:srgbClr val="C00000"/>
                </a:solidFill>
                <a:latin typeface="Calibri" panose="020F0502020204030204" pitchFamily="34" charset="0"/>
                <a:cs typeface="Calibri" panose="020F0502020204030204" pitchFamily="34" charset="0"/>
              </a:rPr>
            </a:br>
            <a:r>
              <a:rPr lang="en-US" sz="2600" b="1" dirty="0">
                <a:solidFill>
                  <a:srgbClr val="C00000"/>
                </a:solidFill>
                <a:latin typeface="Calibri" panose="020F0502020204030204" pitchFamily="34" charset="0"/>
                <a:cs typeface="Calibri" panose="020F0502020204030204" pitchFamily="34" charset="0"/>
              </a:rPr>
              <a:t>A and B execute concurrently</a:t>
            </a:r>
          </a:p>
        </p:txBody>
      </p:sp>
      <p:sp>
        <p:nvSpPr>
          <p:cNvPr id="64" name="TextBox 63">
            <a:extLst>
              <a:ext uri="{FF2B5EF4-FFF2-40B4-BE49-F238E27FC236}">
                <a16:creationId xmlns:a16="http://schemas.microsoft.com/office/drawing/2014/main" id="{749B1071-0942-3B4E-BF6C-89762C707D14}"/>
              </a:ext>
            </a:extLst>
          </p:cNvPr>
          <p:cNvSpPr txBox="1"/>
          <p:nvPr/>
        </p:nvSpPr>
        <p:spPr>
          <a:xfrm>
            <a:off x="9306357" y="4915606"/>
            <a:ext cx="1376146" cy="369332"/>
          </a:xfrm>
          <a:prstGeom prst="rect">
            <a:avLst/>
          </a:prstGeom>
          <a:noFill/>
        </p:spPr>
        <p:txBody>
          <a:bodyPr wrap="none" rtlCol="0">
            <a:spAutoFit/>
          </a:bodyPr>
          <a:lstStyle/>
          <a:p>
            <a:pPr algn="ctr"/>
            <a:r>
              <a:rPr lang="en-US" b="1" dirty="0">
                <a:solidFill>
                  <a:schemeClr val="accent1"/>
                </a:solidFill>
                <a:latin typeface="Calibri" panose="020F0502020204030204" pitchFamily="34" charset="0"/>
                <a:cs typeface="Calibri" panose="020F0502020204030204" pitchFamily="34" charset="0"/>
              </a:rPr>
              <a:t>Requests (A)</a:t>
            </a:r>
          </a:p>
        </p:txBody>
      </p:sp>
      <p:cxnSp>
        <p:nvCxnSpPr>
          <p:cNvPr id="74" name="Straight Arrow Connector 73">
            <a:extLst>
              <a:ext uri="{FF2B5EF4-FFF2-40B4-BE49-F238E27FC236}">
                <a16:creationId xmlns:a16="http://schemas.microsoft.com/office/drawing/2014/main" id="{9F59F450-D48B-AE4A-A9D2-2FCE382B138C}"/>
              </a:ext>
            </a:extLst>
          </p:cNvPr>
          <p:cNvCxnSpPr>
            <a:cxnSpLocks/>
            <a:stCxn id="12" idx="2"/>
            <a:endCxn id="53" idx="0"/>
          </p:cNvCxnSpPr>
          <p:nvPr/>
        </p:nvCxnSpPr>
        <p:spPr>
          <a:xfrm>
            <a:off x="7370283" y="3469923"/>
            <a:ext cx="0" cy="694124"/>
          </a:xfrm>
          <a:prstGeom prst="straightConnector1">
            <a:avLst/>
          </a:prstGeom>
          <a:ln w="76200">
            <a:solidFill>
              <a:schemeClr val="bg1">
                <a:lumMod val="50000"/>
              </a:schemeClr>
            </a:solidFill>
            <a:headEnd type="none"/>
            <a:tailEnd type="stealth"/>
          </a:ln>
        </p:spPr>
        <p:style>
          <a:lnRef idx="1">
            <a:schemeClr val="accent1"/>
          </a:lnRef>
          <a:fillRef idx="0">
            <a:schemeClr val="accent1"/>
          </a:fillRef>
          <a:effectRef idx="0">
            <a:schemeClr val="accent1"/>
          </a:effectRef>
          <a:fontRef idx="minor">
            <a:schemeClr val="tx1"/>
          </a:fontRef>
        </p:style>
      </p:cxnSp>
      <p:cxnSp>
        <p:nvCxnSpPr>
          <p:cNvPr id="78" name="Straight Arrow Connector 77">
            <a:extLst>
              <a:ext uri="{FF2B5EF4-FFF2-40B4-BE49-F238E27FC236}">
                <a16:creationId xmlns:a16="http://schemas.microsoft.com/office/drawing/2014/main" id="{68D432DA-88D7-074D-80F5-FFA02FA318B2}"/>
              </a:ext>
            </a:extLst>
          </p:cNvPr>
          <p:cNvCxnSpPr>
            <a:cxnSpLocks/>
            <a:stCxn id="53" idx="2"/>
            <a:endCxn id="50" idx="0"/>
          </p:cNvCxnSpPr>
          <p:nvPr/>
        </p:nvCxnSpPr>
        <p:spPr>
          <a:xfrm>
            <a:off x="7370283" y="4770096"/>
            <a:ext cx="0" cy="544776"/>
          </a:xfrm>
          <a:prstGeom prst="straightConnector1">
            <a:avLst/>
          </a:prstGeom>
          <a:ln w="76200">
            <a:solidFill>
              <a:schemeClr val="bg1">
                <a:lumMod val="50000"/>
              </a:schemeClr>
            </a:solidFill>
            <a:headEnd type="none"/>
            <a:tailEnd type="stealth"/>
          </a:ln>
        </p:spPr>
        <p:style>
          <a:lnRef idx="1">
            <a:schemeClr val="accent1"/>
          </a:lnRef>
          <a:fillRef idx="0">
            <a:schemeClr val="accent1"/>
          </a:fillRef>
          <a:effectRef idx="0">
            <a:schemeClr val="accent1"/>
          </a:effectRef>
          <a:fontRef idx="minor">
            <a:schemeClr val="tx1"/>
          </a:fontRef>
        </p:style>
      </p:cxnSp>
      <p:cxnSp>
        <p:nvCxnSpPr>
          <p:cNvPr id="81" name="Straight Arrow Connector 80">
            <a:extLst>
              <a:ext uri="{FF2B5EF4-FFF2-40B4-BE49-F238E27FC236}">
                <a16:creationId xmlns:a16="http://schemas.microsoft.com/office/drawing/2014/main" id="{14B64901-80C9-4547-A4F0-53C8F378235B}"/>
              </a:ext>
            </a:extLst>
          </p:cNvPr>
          <p:cNvCxnSpPr>
            <a:cxnSpLocks/>
            <a:endCxn id="51" idx="1"/>
          </p:cNvCxnSpPr>
          <p:nvPr/>
        </p:nvCxnSpPr>
        <p:spPr>
          <a:xfrm>
            <a:off x="7971847" y="5611065"/>
            <a:ext cx="737448" cy="6833"/>
          </a:xfrm>
          <a:prstGeom prst="straightConnector1">
            <a:avLst/>
          </a:prstGeom>
          <a:ln w="76200">
            <a:solidFill>
              <a:schemeClr val="bg1">
                <a:lumMod val="50000"/>
              </a:schemeClr>
            </a:solidFill>
            <a:headEnd type="none"/>
            <a:tailEnd type="stealth"/>
          </a:ln>
        </p:spPr>
        <p:style>
          <a:lnRef idx="1">
            <a:schemeClr val="accent1"/>
          </a:lnRef>
          <a:fillRef idx="0">
            <a:schemeClr val="accent1"/>
          </a:fillRef>
          <a:effectRef idx="0">
            <a:schemeClr val="accent1"/>
          </a:effectRef>
          <a:fontRef idx="minor">
            <a:schemeClr val="tx1"/>
          </a:fontRef>
        </p:style>
      </p:cxnSp>
      <p:cxnSp>
        <p:nvCxnSpPr>
          <p:cNvPr id="84" name="Straight Arrow Connector 83">
            <a:extLst>
              <a:ext uri="{FF2B5EF4-FFF2-40B4-BE49-F238E27FC236}">
                <a16:creationId xmlns:a16="http://schemas.microsoft.com/office/drawing/2014/main" id="{3F78EACD-A00F-0B4E-BCC2-63397CB7F608}"/>
              </a:ext>
            </a:extLst>
          </p:cNvPr>
          <p:cNvCxnSpPr>
            <a:cxnSpLocks/>
            <a:endCxn id="52" idx="1"/>
          </p:cNvCxnSpPr>
          <p:nvPr/>
        </p:nvCxnSpPr>
        <p:spPr>
          <a:xfrm>
            <a:off x="7971847" y="3166899"/>
            <a:ext cx="737448" cy="1"/>
          </a:xfrm>
          <a:prstGeom prst="straightConnector1">
            <a:avLst/>
          </a:prstGeom>
          <a:ln w="76200">
            <a:solidFill>
              <a:schemeClr val="bg1">
                <a:lumMod val="50000"/>
              </a:schemeClr>
            </a:solidFill>
            <a:headEnd type="none"/>
            <a:tailEnd type="stealth"/>
          </a:ln>
        </p:spPr>
        <p:style>
          <a:lnRef idx="1">
            <a:schemeClr val="accent1"/>
          </a:lnRef>
          <a:fillRef idx="0">
            <a:schemeClr val="accent1"/>
          </a:fillRef>
          <a:effectRef idx="0">
            <a:schemeClr val="accent1"/>
          </a:effectRef>
          <a:fontRef idx="minor">
            <a:schemeClr val="tx1"/>
          </a:fontRef>
        </p:style>
      </p:cxnSp>
      <p:cxnSp>
        <p:nvCxnSpPr>
          <p:cNvPr id="87" name="Straight Arrow Connector 86">
            <a:extLst>
              <a:ext uri="{FF2B5EF4-FFF2-40B4-BE49-F238E27FC236}">
                <a16:creationId xmlns:a16="http://schemas.microsoft.com/office/drawing/2014/main" id="{2CE7242B-4CD0-4541-9130-F6D7BE4275EF}"/>
              </a:ext>
            </a:extLst>
          </p:cNvPr>
          <p:cNvCxnSpPr>
            <a:cxnSpLocks/>
            <a:stCxn id="51" idx="0"/>
            <a:endCxn id="54" idx="2"/>
          </p:cNvCxnSpPr>
          <p:nvPr/>
        </p:nvCxnSpPr>
        <p:spPr>
          <a:xfrm flipV="1">
            <a:off x="9310860" y="4755130"/>
            <a:ext cx="0" cy="559743"/>
          </a:xfrm>
          <a:prstGeom prst="straightConnector1">
            <a:avLst/>
          </a:prstGeom>
          <a:ln w="76200">
            <a:solidFill>
              <a:schemeClr val="bg1">
                <a:lumMod val="50000"/>
              </a:schemeClr>
            </a:solidFill>
            <a:headEnd type="none"/>
            <a:tailEnd type="stealth"/>
          </a:ln>
        </p:spPr>
        <p:style>
          <a:lnRef idx="1">
            <a:schemeClr val="accent1"/>
          </a:lnRef>
          <a:fillRef idx="0">
            <a:schemeClr val="accent1"/>
          </a:fillRef>
          <a:effectRef idx="0">
            <a:schemeClr val="accent1"/>
          </a:effectRef>
          <a:fontRef idx="minor">
            <a:schemeClr val="tx1"/>
          </a:fontRef>
        </p:style>
      </p:cxnSp>
      <p:cxnSp>
        <p:nvCxnSpPr>
          <p:cNvPr id="91" name="Straight Arrow Connector 90">
            <a:extLst>
              <a:ext uri="{FF2B5EF4-FFF2-40B4-BE49-F238E27FC236}">
                <a16:creationId xmlns:a16="http://schemas.microsoft.com/office/drawing/2014/main" id="{A93DCF61-1AC6-7A44-8F2A-F6BFAF500F87}"/>
              </a:ext>
            </a:extLst>
          </p:cNvPr>
          <p:cNvCxnSpPr>
            <a:cxnSpLocks/>
            <a:stCxn id="54" idx="0"/>
            <a:endCxn id="52" idx="2"/>
          </p:cNvCxnSpPr>
          <p:nvPr/>
        </p:nvCxnSpPr>
        <p:spPr>
          <a:xfrm flipV="1">
            <a:off x="9310860" y="3469924"/>
            <a:ext cx="0" cy="679157"/>
          </a:xfrm>
          <a:prstGeom prst="straightConnector1">
            <a:avLst/>
          </a:prstGeom>
          <a:ln w="76200">
            <a:solidFill>
              <a:schemeClr val="bg1">
                <a:lumMod val="50000"/>
              </a:schemeClr>
            </a:solidFill>
            <a:headEnd type="none"/>
            <a:tailEnd type="stealth"/>
          </a:ln>
        </p:spPr>
        <p:style>
          <a:lnRef idx="1">
            <a:schemeClr val="accent1"/>
          </a:lnRef>
          <a:fillRef idx="0">
            <a:schemeClr val="accent1"/>
          </a:fillRef>
          <a:effectRef idx="0">
            <a:schemeClr val="accent1"/>
          </a:effectRef>
          <a:fontRef idx="minor">
            <a:schemeClr val="tx1"/>
          </a:fontRef>
        </p:style>
      </p:cxnSp>
      <p:cxnSp>
        <p:nvCxnSpPr>
          <p:cNvPr id="96" name="Straight Connector 95">
            <a:extLst>
              <a:ext uri="{FF2B5EF4-FFF2-40B4-BE49-F238E27FC236}">
                <a16:creationId xmlns:a16="http://schemas.microsoft.com/office/drawing/2014/main" id="{FE67DD94-234E-1D4E-AC06-442BFE1CDF0E}"/>
              </a:ext>
            </a:extLst>
          </p:cNvPr>
          <p:cNvCxnSpPr>
            <a:cxnSpLocks/>
          </p:cNvCxnSpPr>
          <p:nvPr/>
        </p:nvCxnSpPr>
        <p:spPr>
          <a:xfrm>
            <a:off x="6168008" y="1340769"/>
            <a:ext cx="0" cy="5179095"/>
          </a:xfrm>
          <a:prstGeom prst="line">
            <a:avLst/>
          </a:prstGeom>
          <a:ln w="28575">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69736477"/>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5FC0CE1A-0F43-D642-83BB-37DC2E74A642}"/>
              </a:ext>
            </a:extLst>
          </p:cNvPr>
          <p:cNvSpPr>
            <a:spLocks noGrp="1"/>
          </p:cNvSpPr>
          <p:nvPr>
            <p:ph type="sldNum" sz="quarter" idx="12"/>
          </p:nvPr>
        </p:nvSpPr>
        <p:spPr/>
        <p:txBody>
          <a:bodyPr/>
          <a:lstStyle/>
          <a:p>
            <a:pPr>
              <a:defRPr/>
            </a:pPr>
            <a:fld id="{E78C9E75-97FD-45D9-8ED3-955348887BB1}" type="slidenum">
              <a:rPr lang="zh-TW" altLang="en-US" smtClean="0"/>
              <a:pPr>
                <a:defRPr/>
              </a:pPr>
              <a:t>57</a:t>
            </a:fld>
            <a:endParaRPr lang="zh-TW" altLang="en-US"/>
          </a:p>
        </p:txBody>
      </p:sp>
      <p:sp>
        <p:nvSpPr>
          <p:cNvPr id="5" name="Footer Placeholder 4">
            <a:extLst>
              <a:ext uri="{FF2B5EF4-FFF2-40B4-BE49-F238E27FC236}">
                <a16:creationId xmlns:a16="http://schemas.microsoft.com/office/drawing/2014/main" id="{47D1029D-DF43-8440-A5D5-8C0AA89257A6}"/>
              </a:ext>
            </a:extLst>
          </p:cNvPr>
          <p:cNvSpPr>
            <a:spLocks noGrp="1"/>
          </p:cNvSpPr>
          <p:nvPr>
            <p:ph type="ftr" sz="quarter" idx="11"/>
          </p:nvPr>
        </p:nvSpPr>
        <p:spPr bwMode="auto">
          <a:xfrm>
            <a:off x="2135832" y="6597650"/>
            <a:ext cx="7848600" cy="260350"/>
          </a:xfrm>
          <a:ln>
            <a:miter lim="800000"/>
            <a:headEnd/>
            <a:tailEnd/>
          </a:ln>
        </p:spPr>
        <p:txBody>
          <a:bodyPr/>
          <a:lstStyle/>
          <a:p>
            <a:pPr>
              <a:defRPr/>
            </a:pPr>
            <a:r>
              <a:rPr lang="en-US" altLang="zh-TW" sz="1000" dirty="0"/>
              <a:t>Source: Ian Sommerville (2019), Engineering Software Products:  An Introduction to Modern Software Engineering, Pearson.</a:t>
            </a:r>
            <a:endParaRPr lang="es-ES" altLang="zh-TW" sz="1000" dirty="0"/>
          </a:p>
        </p:txBody>
      </p:sp>
      <p:sp>
        <p:nvSpPr>
          <p:cNvPr id="6" name="Title 1">
            <a:extLst>
              <a:ext uri="{FF2B5EF4-FFF2-40B4-BE49-F238E27FC236}">
                <a16:creationId xmlns:a16="http://schemas.microsoft.com/office/drawing/2014/main" id="{0CFA4C37-6E89-4349-BAC6-EBAD3F680900}"/>
              </a:ext>
            </a:extLst>
          </p:cNvPr>
          <p:cNvSpPr>
            <a:spLocks noGrp="1"/>
          </p:cNvSpPr>
          <p:nvPr>
            <p:ph type="title"/>
          </p:nvPr>
        </p:nvSpPr>
        <p:spPr>
          <a:xfrm>
            <a:off x="1991544" y="116633"/>
            <a:ext cx="8229600" cy="1129815"/>
          </a:xfrm>
        </p:spPr>
        <p:txBody>
          <a:bodyPr>
            <a:normAutofit fontScale="90000"/>
          </a:bodyPr>
          <a:lstStyle/>
          <a:p>
            <a:r>
              <a:rPr lang="en-US" dirty="0">
                <a:solidFill>
                  <a:schemeClr val="accent1"/>
                </a:solidFill>
              </a:rPr>
              <a:t>Direct and indirect service communication</a:t>
            </a:r>
          </a:p>
        </p:txBody>
      </p:sp>
      <p:sp>
        <p:nvSpPr>
          <p:cNvPr id="8" name="Rounded Rectangle 7">
            <a:extLst>
              <a:ext uri="{FF2B5EF4-FFF2-40B4-BE49-F238E27FC236}">
                <a16:creationId xmlns:a16="http://schemas.microsoft.com/office/drawing/2014/main" id="{7D0C58EA-7F6F-144A-A568-1727F9A3DCBE}"/>
              </a:ext>
            </a:extLst>
          </p:cNvPr>
          <p:cNvSpPr>
            <a:spLocks noChangeArrowheads="1"/>
          </p:cNvSpPr>
          <p:nvPr/>
        </p:nvSpPr>
        <p:spPr bwMode="auto">
          <a:xfrm>
            <a:off x="3503712" y="2553000"/>
            <a:ext cx="1912503" cy="606049"/>
          </a:xfrm>
          <a:prstGeom prst="roundRect">
            <a:avLst>
              <a:gd name="adj" fmla="val 20942"/>
            </a:avLst>
          </a:prstGeom>
          <a:solidFill>
            <a:srgbClr val="0096FF">
              <a:alpha val="50196"/>
            </a:srgbClr>
          </a:solidFill>
          <a:ln w="28575">
            <a:solidFill>
              <a:schemeClr val="accent1">
                <a:lumMod val="75000"/>
              </a:schemeClr>
            </a:solidFill>
            <a:round/>
            <a:headEnd/>
            <a:tailEnd/>
          </a:ln>
          <a:effectLst/>
        </p:spPr>
        <p:txBody>
          <a:bodyPr wrap="none" lIns="0" tIns="0" rIns="0" bIns="0" anchor="ctr"/>
          <a:lstStyle/>
          <a:p>
            <a:pPr algn="ctr">
              <a:defRPr/>
            </a:pPr>
            <a:r>
              <a:rPr lang="en-US" sz="2800" b="1" dirty="0">
                <a:latin typeface="Calibri" panose="020F0502020204030204" pitchFamily="34" charset="0"/>
                <a:cs typeface="Calibri" panose="020F0502020204030204" pitchFamily="34" charset="0"/>
              </a:rPr>
              <a:t>Service A</a:t>
            </a:r>
          </a:p>
        </p:txBody>
      </p:sp>
      <p:sp>
        <p:nvSpPr>
          <p:cNvPr id="20" name="TextBox 19">
            <a:extLst>
              <a:ext uri="{FF2B5EF4-FFF2-40B4-BE49-F238E27FC236}">
                <a16:creationId xmlns:a16="http://schemas.microsoft.com/office/drawing/2014/main" id="{ABDCFA6D-9029-1549-8ACD-08209FD7ACE5}"/>
              </a:ext>
            </a:extLst>
          </p:cNvPr>
          <p:cNvSpPr txBox="1"/>
          <p:nvPr/>
        </p:nvSpPr>
        <p:spPr>
          <a:xfrm>
            <a:off x="2850183" y="1458898"/>
            <a:ext cx="6419898" cy="1077218"/>
          </a:xfrm>
          <a:prstGeom prst="rect">
            <a:avLst/>
          </a:prstGeom>
          <a:noFill/>
        </p:spPr>
        <p:txBody>
          <a:bodyPr wrap="none" rtlCol="0">
            <a:spAutoFit/>
          </a:bodyPr>
          <a:lstStyle/>
          <a:p>
            <a:pPr algn="ctr"/>
            <a:r>
              <a:rPr lang="en-US" sz="3200" b="1" dirty="0">
                <a:solidFill>
                  <a:srgbClr val="C00000"/>
                </a:solidFill>
                <a:latin typeface="Calibri" panose="020F0502020204030204" pitchFamily="34" charset="0"/>
                <a:cs typeface="Calibri" panose="020F0502020204030204" pitchFamily="34" charset="0"/>
              </a:rPr>
              <a:t>Direct communication – </a:t>
            </a:r>
            <a:br>
              <a:rPr lang="en-US" sz="3200" b="1" dirty="0">
                <a:solidFill>
                  <a:srgbClr val="C00000"/>
                </a:solidFill>
                <a:latin typeface="Calibri" panose="020F0502020204030204" pitchFamily="34" charset="0"/>
                <a:cs typeface="Calibri" panose="020F0502020204030204" pitchFamily="34" charset="0"/>
              </a:rPr>
            </a:br>
            <a:r>
              <a:rPr lang="en-US" sz="3200" b="1" dirty="0">
                <a:solidFill>
                  <a:srgbClr val="C00000"/>
                </a:solidFill>
                <a:latin typeface="Calibri" panose="020F0502020204030204" pitchFamily="34" charset="0"/>
                <a:cs typeface="Calibri" panose="020F0502020204030204" pitchFamily="34" charset="0"/>
              </a:rPr>
              <a:t>A and B send message to each other </a:t>
            </a:r>
            <a:endParaRPr lang="en-US" sz="2800" b="1" dirty="0">
              <a:solidFill>
                <a:srgbClr val="C00000"/>
              </a:solidFill>
              <a:latin typeface="Calibri" panose="020F0502020204030204" pitchFamily="34" charset="0"/>
              <a:cs typeface="Calibri" panose="020F0502020204030204" pitchFamily="34" charset="0"/>
            </a:endParaRPr>
          </a:p>
        </p:txBody>
      </p:sp>
      <p:sp>
        <p:nvSpPr>
          <p:cNvPr id="29" name="Rounded Rectangle 28">
            <a:extLst>
              <a:ext uri="{FF2B5EF4-FFF2-40B4-BE49-F238E27FC236}">
                <a16:creationId xmlns:a16="http://schemas.microsoft.com/office/drawing/2014/main" id="{378BE41A-60F9-9E4E-A876-9D5E52DCC4B3}"/>
              </a:ext>
            </a:extLst>
          </p:cNvPr>
          <p:cNvSpPr>
            <a:spLocks noChangeArrowheads="1"/>
          </p:cNvSpPr>
          <p:nvPr/>
        </p:nvSpPr>
        <p:spPr bwMode="auto">
          <a:xfrm>
            <a:off x="6433666" y="2573109"/>
            <a:ext cx="1912503" cy="606049"/>
          </a:xfrm>
          <a:prstGeom prst="roundRect">
            <a:avLst>
              <a:gd name="adj" fmla="val 20942"/>
            </a:avLst>
          </a:prstGeom>
          <a:solidFill>
            <a:srgbClr val="00B0F0">
              <a:alpha val="50196"/>
            </a:srgbClr>
          </a:solidFill>
          <a:ln w="28575">
            <a:solidFill>
              <a:schemeClr val="accent1">
                <a:lumMod val="75000"/>
              </a:schemeClr>
            </a:solidFill>
            <a:round/>
            <a:headEnd/>
            <a:tailEnd/>
          </a:ln>
          <a:effectLst/>
        </p:spPr>
        <p:txBody>
          <a:bodyPr wrap="none" lIns="0" tIns="0" rIns="0" bIns="0" anchor="ctr"/>
          <a:lstStyle/>
          <a:p>
            <a:pPr algn="ctr">
              <a:defRPr/>
            </a:pPr>
            <a:r>
              <a:rPr lang="en-US" sz="2800" b="1" dirty="0">
                <a:latin typeface="Calibri" panose="020F0502020204030204" pitchFamily="34" charset="0"/>
                <a:cs typeface="Calibri" panose="020F0502020204030204" pitchFamily="34" charset="0"/>
              </a:rPr>
              <a:t>Service B</a:t>
            </a:r>
          </a:p>
        </p:txBody>
      </p:sp>
      <p:cxnSp>
        <p:nvCxnSpPr>
          <p:cNvPr id="30" name="Straight Arrow Connector 29">
            <a:extLst>
              <a:ext uri="{FF2B5EF4-FFF2-40B4-BE49-F238E27FC236}">
                <a16:creationId xmlns:a16="http://schemas.microsoft.com/office/drawing/2014/main" id="{0EED6809-6B65-B543-8583-99FD85059183}"/>
              </a:ext>
            </a:extLst>
          </p:cNvPr>
          <p:cNvCxnSpPr>
            <a:cxnSpLocks/>
            <a:endCxn id="29" idx="1"/>
          </p:cNvCxnSpPr>
          <p:nvPr/>
        </p:nvCxnSpPr>
        <p:spPr>
          <a:xfrm flipV="1">
            <a:off x="5416215" y="2876133"/>
            <a:ext cx="1017451" cy="18524"/>
          </a:xfrm>
          <a:prstGeom prst="straightConnector1">
            <a:avLst/>
          </a:prstGeom>
          <a:ln w="76200">
            <a:solidFill>
              <a:schemeClr val="bg1">
                <a:lumMod val="50000"/>
              </a:schemeClr>
            </a:solidFill>
            <a:headEnd type="stealth"/>
            <a:tailEnd type="stealth"/>
          </a:ln>
        </p:spPr>
        <p:style>
          <a:lnRef idx="1">
            <a:schemeClr val="accent1"/>
          </a:lnRef>
          <a:fillRef idx="0">
            <a:schemeClr val="accent1"/>
          </a:fillRef>
          <a:effectRef idx="0">
            <a:schemeClr val="accent1"/>
          </a:effectRef>
          <a:fontRef idx="minor">
            <a:schemeClr val="tx1"/>
          </a:fontRef>
        </p:style>
      </p:cxnSp>
      <p:sp>
        <p:nvSpPr>
          <p:cNvPr id="32" name="TextBox 31">
            <a:extLst>
              <a:ext uri="{FF2B5EF4-FFF2-40B4-BE49-F238E27FC236}">
                <a16:creationId xmlns:a16="http://schemas.microsoft.com/office/drawing/2014/main" id="{37565C18-89A9-4D46-B517-71C6340EBB7E}"/>
              </a:ext>
            </a:extLst>
          </p:cNvPr>
          <p:cNvSpPr txBox="1"/>
          <p:nvPr/>
        </p:nvSpPr>
        <p:spPr>
          <a:xfrm>
            <a:off x="2005588" y="3431902"/>
            <a:ext cx="8410892" cy="1077218"/>
          </a:xfrm>
          <a:prstGeom prst="rect">
            <a:avLst/>
          </a:prstGeom>
          <a:noFill/>
        </p:spPr>
        <p:txBody>
          <a:bodyPr wrap="none" rtlCol="0">
            <a:spAutoFit/>
          </a:bodyPr>
          <a:lstStyle/>
          <a:p>
            <a:pPr algn="ctr"/>
            <a:r>
              <a:rPr lang="en-US" sz="3200" b="1" dirty="0">
                <a:solidFill>
                  <a:srgbClr val="C00000"/>
                </a:solidFill>
                <a:latin typeface="Calibri" panose="020F0502020204030204" pitchFamily="34" charset="0"/>
                <a:cs typeface="Calibri" panose="020F0502020204030204" pitchFamily="34" charset="0"/>
              </a:rPr>
              <a:t>Indirect communication – </a:t>
            </a:r>
            <a:br>
              <a:rPr lang="en-US" sz="3200" b="1" dirty="0">
                <a:solidFill>
                  <a:srgbClr val="C00000"/>
                </a:solidFill>
                <a:latin typeface="Calibri" panose="020F0502020204030204" pitchFamily="34" charset="0"/>
                <a:cs typeface="Calibri" panose="020F0502020204030204" pitchFamily="34" charset="0"/>
              </a:rPr>
            </a:br>
            <a:r>
              <a:rPr lang="en-US" sz="3200" b="1" dirty="0">
                <a:solidFill>
                  <a:srgbClr val="C00000"/>
                </a:solidFill>
                <a:latin typeface="Calibri" panose="020F0502020204030204" pitchFamily="34" charset="0"/>
                <a:cs typeface="Calibri" panose="020F0502020204030204" pitchFamily="34" charset="0"/>
              </a:rPr>
              <a:t>A and B communicate through a message broker</a:t>
            </a:r>
            <a:endParaRPr lang="en-US" sz="2800" b="1" dirty="0">
              <a:solidFill>
                <a:srgbClr val="C00000"/>
              </a:solidFill>
              <a:latin typeface="Calibri" panose="020F0502020204030204" pitchFamily="34" charset="0"/>
              <a:cs typeface="Calibri" panose="020F0502020204030204" pitchFamily="34" charset="0"/>
            </a:endParaRPr>
          </a:p>
        </p:txBody>
      </p:sp>
      <p:sp>
        <p:nvSpPr>
          <p:cNvPr id="33" name="Rounded Rectangle 32">
            <a:extLst>
              <a:ext uri="{FF2B5EF4-FFF2-40B4-BE49-F238E27FC236}">
                <a16:creationId xmlns:a16="http://schemas.microsoft.com/office/drawing/2014/main" id="{C39AA9DA-6E81-D444-B01E-B7459839F1C2}"/>
              </a:ext>
            </a:extLst>
          </p:cNvPr>
          <p:cNvSpPr>
            <a:spLocks noChangeArrowheads="1"/>
          </p:cNvSpPr>
          <p:nvPr/>
        </p:nvSpPr>
        <p:spPr bwMode="auto">
          <a:xfrm>
            <a:off x="3359697" y="5755171"/>
            <a:ext cx="1912503" cy="606049"/>
          </a:xfrm>
          <a:prstGeom prst="roundRect">
            <a:avLst>
              <a:gd name="adj" fmla="val 20942"/>
            </a:avLst>
          </a:prstGeom>
          <a:solidFill>
            <a:srgbClr val="0096FF">
              <a:alpha val="50196"/>
            </a:srgbClr>
          </a:solidFill>
          <a:ln w="28575">
            <a:solidFill>
              <a:schemeClr val="accent1">
                <a:lumMod val="75000"/>
              </a:schemeClr>
            </a:solidFill>
            <a:round/>
            <a:headEnd/>
            <a:tailEnd/>
          </a:ln>
          <a:effectLst/>
        </p:spPr>
        <p:txBody>
          <a:bodyPr wrap="none" lIns="0" tIns="0" rIns="0" bIns="0" anchor="ctr"/>
          <a:lstStyle/>
          <a:p>
            <a:pPr algn="ctr">
              <a:defRPr/>
            </a:pPr>
            <a:r>
              <a:rPr lang="en-US" sz="2800" b="1" dirty="0">
                <a:latin typeface="Calibri" panose="020F0502020204030204" pitchFamily="34" charset="0"/>
                <a:cs typeface="Calibri" panose="020F0502020204030204" pitchFamily="34" charset="0"/>
              </a:rPr>
              <a:t>Service A</a:t>
            </a:r>
          </a:p>
        </p:txBody>
      </p:sp>
      <p:sp>
        <p:nvSpPr>
          <p:cNvPr id="34" name="Rounded Rectangle 33">
            <a:extLst>
              <a:ext uri="{FF2B5EF4-FFF2-40B4-BE49-F238E27FC236}">
                <a16:creationId xmlns:a16="http://schemas.microsoft.com/office/drawing/2014/main" id="{D12A8754-711D-F840-B1E1-CD9CF4754F13}"/>
              </a:ext>
            </a:extLst>
          </p:cNvPr>
          <p:cNvSpPr>
            <a:spLocks noChangeArrowheads="1"/>
          </p:cNvSpPr>
          <p:nvPr/>
        </p:nvSpPr>
        <p:spPr bwMode="auto">
          <a:xfrm>
            <a:off x="6289651" y="5775280"/>
            <a:ext cx="1912503" cy="606049"/>
          </a:xfrm>
          <a:prstGeom prst="roundRect">
            <a:avLst>
              <a:gd name="adj" fmla="val 20942"/>
            </a:avLst>
          </a:prstGeom>
          <a:solidFill>
            <a:srgbClr val="00B0F0">
              <a:alpha val="50196"/>
            </a:srgbClr>
          </a:solidFill>
          <a:ln w="28575">
            <a:solidFill>
              <a:schemeClr val="accent1">
                <a:lumMod val="75000"/>
              </a:schemeClr>
            </a:solidFill>
            <a:round/>
            <a:headEnd/>
            <a:tailEnd/>
          </a:ln>
          <a:effectLst/>
        </p:spPr>
        <p:txBody>
          <a:bodyPr wrap="none" lIns="0" tIns="0" rIns="0" bIns="0" anchor="ctr"/>
          <a:lstStyle/>
          <a:p>
            <a:pPr algn="ctr">
              <a:defRPr/>
            </a:pPr>
            <a:r>
              <a:rPr lang="en-US" sz="2800" b="1" dirty="0">
                <a:latin typeface="Calibri" panose="020F0502020204030204" pitchFamily="34" charset="0"/>
                <a:cs typeface="Calibri" panose="020F0502020204030204" pitchFamily="34" charset="0"/>
              </a:rPr>
              <a:t>Service B</a:t>
            </a:r>
          </a:p>
        </p:txBody>
      </p:sp>
      <p:cxnSp>
        <p:nvCxnSpPr>
          <p:cNvPr id="35" name="Straight Arrow Connector 34">
            <a:extLst>
              <a:ext uri="{FF2B5EF4-FFF2-40B4-BE49-F238E27FC236}">
                <a16:creationId xmlns:a16="http://schemas.microsoft.com/office/drawing/2014/main" id="{47CD7069-3DD6-A540-9DA5-07800F149B2B}"/>
              </a:ext>
            </a:extLst>
          </p:cNvPr>
          <p:cNvCxnSpPr>
            <a:cxnSpLocks/>
            <a:endCxn id="33" idx="0"/>
          </p:cNvCxnSpPr>
          <p:nvPr/>
        </p:nvCxnSpPr>
        <p:spPr>
          <a:xfrm>
            <a:off x="4315948" y="5236496"/>
            <a:ext cx="0" cy="518674"/>
          </a:xfrm>
          <a:prstGeom prst="straightConnector1">
            <a:avLst/>
          </a:prstGeom>
          <a:ln w="76200">
            <a:solidFill>
              <a:schemeClr val="bg1">
                <a:lumMod val="50000"/>
              </a:schemeClr>
            </a:solidFill>
            <a:headEnd type="stealth"/>
            <a:tailEnd type="stealth"/>
          </a:ln>
        </p:spPr>
        <p:style>
          <a:lnRef idx="1">
            <a:schemeClr val="accent1"/>
          </a:lnRef>
          <a:fillRef idx="0">
            <a:schemeClr val="accent1"/>
          </a:fillRef>
          <a:effectRef idx="0">
            <a:schemeClr val="accent1"/>
          </a:effectRef>
          <a:fontRef idx="minor">
            <a:schemeClr val="tx1"/>
          </a:fontRef>
        </p:style>
      </p:cxnSp>
      <p:sp>
        <p:nvSpPr>
          <p:cNvPr id="36" name="Rounded Rectangle 35">
            <a:extLst>
              <a:ext uri="{FF2B5EF4-FFF2-40B4-BE49-F238E27FC236}">
                <a16:creationId xmlns:a16="http://schemas.microsoft.com/office/drawing/2014/main" id="{8DC586E7-7ED4-784F-BBE8-350AC7E6F649}"/>
              </a:ext>
            </a:extLst>
          </p:cNvPr>
          <p:cNvSpPr>
            <a:spLocks noChangeArrowheads="1"/>
          </p:cNvSpPr>
          <p:nvPr/>
        </p:nvSpPr>
        <p:spPr bwMode="auto">
          <a:xfrm>
            <a:off x="3359696" y="4630448"/>
            <a:ext cx="4842457" cy="606049"/>
          </a:xfrm>
          <a:prstGeom prst="roundRect">
            <a:avLst>
              <a:gd name="adj" fmla="val 4940"/>
            </a:avLst>
          </a:prstGeom>
          <a:solidFill>
            <a:srgbClr val="FFC000">
              <a:alpha val="50196"/>
            </a:srgbClr>
          </a:solidFill>
          <a:ln w="28575">
            <a:solidFill>
              <a:schemeClr val="accent1">
                <a:lumMod val="75000"/>
              </a:schemeClr>
            </a:solidFill>
            <a:round/>
            <a:headEnd/>
            <a:tailEnd/>
          </a:ln>
          <a:effectLst/>
        </p:spPr>
        <p:txBody>
          <a:bodyPr wrap="none" lIns="0" tIns="0" rIns="0" bIns="0" anchor="ctr"/>
          <a:lstStyle/>
          <a:p>
            <a:pPr algn="ctr">
              <a:defRPr/>
            </a:pPr>
            <a:r>
              <a:rPr lang="en-US" sz="2800" b="1" dirty="0">
                <a:latin typeface="Calibri" panose="020F0502020204030204" pitchFamily="34" charset="0"/>
                <a:cs typeface="Calibri" panose="020F0502020204030204" pitchFamily="34" charset="0"/>
              </a:rPr>
              <a:t>Message broker</a:t>
            </a:r>
          </a:p>
        </p:txBody>
      </p:sp>
      <p:cxnSp>
        <p:nvCxnSpPr>
          <p:cNvPr id="40" name="Straight Arrow Connector 39">
            <a:extLst>
              <a:ext uri="{FF2B5EF4-FFF2-40B4-BE49-F238E27FC236}">
                <a16:creationId xmlns:a16="http://schemas.microsoft.com/office/drawing/2014/main" id="{E6683FC2-9118-3A42-B14F-974C5FA65990}"/>
              </a:ext>
            </a:extLst>
          </p:cNvPr>
          <p:cNvCxnSpPr>
            <a:cxnSpLocks/>
            <a:endCxn id="34" idx="0"/>
          </p:cNvCxnSpPr>
          <p:nvPr/>
        </p:nvCxnSpPr>
        <p:spPr>
          <a:xfrm>
            <a:off x="7245902" y="5236497"/>
            <a:ext cx="0" cy="538783"/>
          </a:xfrm>
          <a:prstGeom prst="straightConnector1">
            <a:avLst/>
          </a:prstGeom>
          <a:ln w="76200">
            <a:solidFill>
              <a:schemeClr val="bg1">
                <a:lumMod val="50000"/>
              </a:schemeClr>
            </a:solidFill>
            <a:headEnd type="stealth"/>
            <a:tailEnd type="stealth"/>
          </a:ln>
        </p:spPr>
        <p:style>
          <a:lnRef idx="1">
            <a:schemeClr val="accent1"/>
          </a:lnRef>
          <a:fillRef idx="0">
            <a:schemeClr val="accent1"/>
          </a:fillRef>
          <a:effectRef idx="0">
            <a:schemeClr val="accent1"/>
          </a:effectRef>
          <a:fontRef idx="minor">
            <a:schemeClr val="tx1"/>
          </a:fontRef>
        </p:style>
      </p:cxnSp>
      <p:sp>
        <p:nvSpPr>
          <p:cNvPr id="43" name="Rounded Rectangle 42">
            <a:extLst>
              <a:ext uri="{FF2B5EF4-FFF2-40B4-BE49-F238E27FC236}">
                <a16:creationId xmlns:a16="http://schemas.microsoft.com/office/drawing/2014/main" id="{453BB199-4024-2840-B18D-1C48406F3C39}"/>
              </a:ext>
            </a:extLst>
          </p:cNvPr>
          <p:cNvSpPr>
            <a:spLocks noChangeArrowheads="1"/>
          </p:cNvSpPr>
          <p:nvPr/>
        </p:nvSpPr>
        <p:spPr bwMode="auto">
          <a:xfrm>
            <a:off x="1919536" y="3388868"/>
            <a:ext cx="8496944" cy="3208782"/>
          </a:xfrm>
          <a:prstGeom prst="roundRect">
            <a:avLst>
              <a:gd name="adj" fmla="val 3436"/>
            </a:avLst>
          </a:prstGeom>
          <a:noFill/>
          <a:ln w="38100">
            <a:solidFill>
              <a:schemeClr val="accent2">
                <a:lumMod val="75000"/>
              </a:schemeClr>
            </a:solidFill>
            <a:prstDash val="sysDash"/>
            <a:round/>
            <a:headEnd/>
            <a:tailEnd/>
          </a:ln>
          <a:effectLst/>
        </p:spPr>
        <p:txBody>
          <a:bodyPr lIns="0" tIns="0" rIns="0" bIns="0" anchor="ctr"/>
          <a:lstStyle/>
          <a:p>
            <a:pPr algn="ctr">
              <a:defRPr/>
            </a:pPr>
            <a:endParaRPr lang="en-US" dirty="0"/>
          </a:p>
        </p:txBody>
      </p:sp>
      <p:sp>
        <p:nvSpPr>
          <p:cNvPr id="44" name="Rounded Rectangle 43">
            <a:extLst>
              <a:ext uri="{FF2B5EF4-FFF2-40B4-BE49-F238E27FC236}">
                <a16:creationId xmlns:a16="http://schemas.microsoft.com/office/drawing/2014/main" id="{78654E2D-9B18-6F4E-94A6-2B64A690B7EE}"/>
              </a:ext>
            </a:extLst>
          </p:cNvPr>
          <p:cNvSpPr>
            <a:spLocks noChangeArrowheads="1"/>
          </p:cNvSpPr>
          <p:nvPr/>
        </p:nvSpPr>
        <p:spPr bwMode="auto">
          <a:xfrm>
            <a:off x="1919536" y="1412777"/>
            <a:ext cx="8496944" cy="1927905"/>
          </a:xfrm>
          <a:prstGeom prst="roundRect">
            <a:avLst>
              <a:gd name="adj" fmla="val 3436"/>
            </a:avLst>
          </a:prstGeom>
          <a:noFill/>
          <a:ln w="38100">
            <a:solidFill>
              <a:schemeClr val="accent2">
                <a:lumMod val="75000"/>
              </a:schemeClr>
            </a:solidFill>
            <a:prstDash val="sysDash"/>
            <a:round/>
            <a:headEnd/>
            <a:tailEnd/>
          </a:ln>
          <a:effectLst/>
        </p:spPr>
        <p:txBody>
          <a:bodyPr lIns="0" tIns="0" rIns="0" bIns="0" anchor="ctr"/>
          <a:lstStyle/>
          <a:p>
            <a:pPr algn="ctr">
              <a:defRPr/>
            </a:pPr>
            <a:endParaRPr lang="en-US" dirty="0"/>
          </a:p>
        </p:txBody>
      </p:sp>
    </p:spTree>
    <p:extLst>
      <p:ext uri="{BB962C8B-B14F-4D97-AF65-F5344CB8AC3E}">
        <p14:creationId xmlns:p14="http://schemas.microsoft.com/office/powerpoint/2010/main" val="2919197368"/>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78480D8-C0FA-A940-9033-50DBEED74D6E}"/>
              </a:ext>
            </a:extLst>
          </p:cNvPr>
          <p:cNvSpPr>
            <a:spLocks noGrp="1"/>
          </p:cNvSpPr>
          <p:nvPr>
            <p:ph idx="1"/>
          </p:nvPr>
        </p:nvSpPr>
        <p:spPr>
          <a:xfrm>
            <a:off x="1981200" y="1418556"/>
            <a:ext cx="8229600" cy="5101307"/>
          </a:xfrm>
        </p:spPr>
        <p:txBody>
          <a:bodyPr/>
          <a:lstStyle/>
          <a:p>
            <a:endParaRPr lang="en-US" sz="2800" dirty="0"/>
          </a:p>
          <a:p>
            <a:endParaRPr lang="en-US" sz="2800" dirty="0"/>
          </a:p>
        </p:txBody>
      </p:sp>
      <p:sp>
        <p:nvSpPr>
          <p:cNvPr id="4" name="Slide Number Placeholder 3">
            <a:extLst>
              <a:ext uri="{FF2B5EF4-FFF2-40B4-BE49-F238E27FC236}">
                <a16:creationId xmlns:a16="http://schemas.microsoft.com/office/drawing/2014/main" id="{5FC0CE1A-0F43-D642-83BB-37DC2E74A642}"/>
              </a:ext>
            </a:extLst>
          </p:cNvPr>
          <p:cNvSpPr>
            <a:spLocks noGrp="1"/>
          </p:cNvSpPr>
          <p:nvPr>
            <p:ph type="sldNum" sz="quarter" idx="12"/>
          </p:nvPr>
        </p:nvSpPr>
        <p:spPr/>
        <p:txBody>
          <a:bodyPr/>
          <a:lstStyle/>
          <a:p>
            <a:pPr>
              <a:defRPr/>
            </a:pPr>
            <a:fld id="{E78C9E75-97FD-45D9-8ED3-955348887BB1}" type="slidenum">
              <a:rPr lang="zh-TW" altLang="en-US" smtClean="0"/>
              <a:pPr>
                <a:defRPr/>
              </a:pPr>
              <a:t>58</a:t>
            </a:fld>
            <a:endParaRPr lang="zh-TW" altLang="en-US"/>
          </a:p>
        </p:txBody>
      </p:sp>
      <p:sp>
        <p:nvSpPr>
          <p:cNvPr id="5" name="Footer Placeholder 4">
            <a:extLst>
              <a:ext uri="{FF2B5EF4-FFF2-40B4-BE49-F238E27FC236}">
                <a16:creationId xmlns:a16="http://schemas.microsoft.com/office/drawing/2014/main" id="{47D1029D-DF43-8440-A5D5-8C0AA89257A6}"/>
              </a:ext>
            </a:extLst>
          </p:cNvPr>
          <p:cNvSpPr>
            <a:spLocks noGrp="1"/>
          </p:cNvSpPr>
          <p:nvPr>
            <p:ph type="ftr" sz="quarter" idx="11"/>
          </p:nvPr>
        </p:nvSpPr>
        <p:spPr bwMode="auto">
          <a:xfrm>
            <a:off x="2135832" y="6597650"/>
            <a:ext cx="7848600" cy="260350"/>
          </a:xfrm>
          <a:ln>
            <a:miter lim="800000"/>
            <a:headEnd/>
            <a:tailEnd/>
          </a:ln>
        </p:spPr>
        <p:txBody>
          <a:bodyPr/>
          <a:lstStyle/>
          <a:p>
            <a:pPr>
              <a:defRPr/>
            </a:pPr>
            <a:r>
              <a:rPr lang="en-US" altLang="zh-TW" sz="1000" dirty="0"/>
              <a:t>Source: Ian Sommerville (2019), Engineering Software Products:  An Introduction to Modern Software Engineering, Pearson.</a:t>
            </a:r>
            <a:endParaRPr lang="es-ES" altLang="zh-TW" sz="1000" dirty="0"/>
          </a:p>
        </p:txBody>
      </p:sp>
      <p:sp>
        <p:nvSpPr>
          <p:cNvPr id="6" name="Title 1">
            <a:extLst>
              <a:ext uri="{FF2B5EF4-FFF2-40B4-BE49-F238E27FC236}">
                <a16:creationId xmlns:a16="http://schemas.microsoft.com/office/drawing/2014/main" id="{0CFA4C37-6E89-4349-BAC6-EBAD3F680900}"/>
              </a:ext>
            </a:extLst>
          </p:cNvPr>
          <p:cNvSpPr>
            <a:spLocks noGrp="1"/>
          </p:cNvSpPr>
          <p:nvPr>
            <p:ph type="title"/>
          </p:nvPr>
        </p:nvSpPr>
        <p:spPr>
          <a:xfrm>
            <a:off x="1991544" y="116633"/>
            <a:ext cx="8229600" cy="1000793"/>
          </a:xfrm>
        </p:spPr>
        <p:txBody>
          <a:bodyPr/>
          <a:lstStyle/>
          <a:p>
            <a:r>
              <a:rPr lang="en-US" dirty="0">
                <a:solidFill>
                  <a:schemeClr val="accent1"/>
                </a:solidFill>
              </a:rPr>
              <a:t>Microservice data design</a:t>
            </a:r>
          </a:p>
        </p:txBody>
      </p:sp>
      <p:sp>
        <p:nvSpPr>
          <p:cNvPr id="8" name="Content Placeholder 2">
            <a:extLst>
              <a:ext uri="{FF2B5EF4-FFF2-40B4-BE49-F238E27FC236}">
                <a16:creationId xmlns:a16="http://schemas.microsoft.com/office/drawing/2014/main" id="{49B2B687-92E2-7F4E-956C-07F9DFF1F981}"/>
              </a:ext>
            </a:extLst>
          </p:cNvPr>
          <p:cNvSpPr txBox="1">
            <a:spLocks/>
          </p:cNvSpPr>
          <p:nvPr/>
        </p:nvSpPr>
        <p:spPr bwMode="auto">
          <a:xfrm>
            <a:off x="822960" y="1144414"/>
            <a:ext cx="10552176" cy="53754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Font typeface="Arial" charset="0"/>
              <a:buChar char="•"/>
              <a:defRPr sz="3200" kern="1200" baseline="0">
                <a:solidFill>
                  <a:schemeClr val="tx1"/>
                </a:solidFill>
                <a:latin typeface="Calibri" pitchFamily="34" charset="0"/>
                <a:ea typeface="標楷體" pitchFamily="65" charset="-120"/>
                <a:cs typeface="新細明體" charset="0"/>
              </a:defRPr>
            </a:lvl1pPr>
            <a:lvl2pPr marL="742950" indent="-285750" algn="l" rtl="0" eaLnBrk="0" fontAlgn="base" hangingPunct="0">
              <a:spcBef>
                <a:spcPct val="20000"/>
              </a:spcBef>
              <a:spcAft>
                <a:spcPct val="0"/>
              </a:spcAft>
              <a:buFont typeface="Arial" charset="0"/>
              <a:buChar char="–"/>
              <a:defRPr sz="2800" kern="1200" baseline="0">
                <a:solidFill>
                  <a:schemeClr val="tx1"/>
                </a:solidFill>
                <a:latin typeface="Calibri" pitchFamily="34" charset="0"/>
                <a:ea typeface="標楷體" pitchFamily="65" charset="-120"/>
                <a:cs typeface="新細明體" charset="0"/>
              </a:defRPr>
            </a:lvl2pPr>
            <a:lvl3pPr marL="1143000" indent="-228600" algn="l" rtl="0" eaLnBrk="0" fontAlgn="base" hangingPunct="0">
              <a:spcBef>
                <a:spcPct val="20000"/>
              </a:spcBef>
              <a:spcAft>
                <a:spcPct val="0"/>
              </a:spcAft>
              <a:buFont typeface="Arial" charset="0"/>
              <a:buChar char="•"/>
              <a:defRPr sz="2400" kern="1200" baseline="0">
                <a:solidFill>
                  <a:schemeClr val="tx1"/>
                </a:solidFill>
                <a:latin typeface="Calibri" pitchFamily="34" charset="0"/>
                <a:ea typeface="標楷體" pitchFamily="65" charset="-120"/>
                <a:cs typeface="新細明體" charset="0"/>
              </a:defRPr>
            </a:lvl3pPr>
            <a:lvl4pPr marL="1600200" indent="-228600" algn="l" rtl="0" eaLnBrk="0" fontAlgn="base" hangingPunct="0">
              <a:spcBef>
                <a:spcPct val="20000"/>
              </a:spcBef>
              <a:spcAft>
                <a:spcPct val="0"/>
              </a:spcAft>
              <a:buFont typeface="Arial" charset="0"/>
              <a:buChar char="–"/>
              <a:defRPr sz="2000" kern="1200" baseline="0">
                <a:solidFill>
                  <a:schemeClr val="tx1"/>
                </a:solidFill>
                <a:latin typeface="Calibri" pitchFamily="34" charset="0"/>
                <a:ea typeface="標楷體" pitchFamily="65" charset="-120"/>
                <a:cs typeface="新細明體" charset="0"/>
              </a:defRPr>
            </a:lvl4pPr>
            <a:lvl5pPr marL="2057400" indent="-228600" algn="l" rtl="0" eaLnBrk="0" fontAlgn="base" hangingPunct="0">
              <a:spcBef>
                <a:spcPct val="20000"/>
              </a:spcBef>
              <a:spcAft>
                <a:spcPct val="0"/>
              </a:spcAft>
              <a:buFont typeface="Arial" charset="0"/>
              <a:buChar char="»"/>
              <a:defRPr sz="2000" kern="1200" baseline="0">
                <a:solidFill>
                  <a:schemeClr val="tx1"/>
                </a:solidFill>
                <a:latin typeface="Calibri" pitchFamily="34" charset="0"/>
                <a:ea typeface="標楷體" pitchFamily="65" charset="-120"/>
                <a:cs typeface="新細明體"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b="1" dirty="0"/>
              <a:t>You should </a:t>
            </a:r>
            <a:r>
              <a:rPr lang="en-US" b="1" dirty="0">
                <a:solidFill>
                  <a:srgbClr val="C00000"/>
                </a:solidFill>
              </a:rPr>
              <a:t>isolate data </a:t>
            </a:r>
            <a:r>
              <a:rPr lang="en-US" b="1" dirty="0"/>
              <a:t>within each system service with as </a:t>
            </a:r>
            <a:r>
              <a:rPr lang="en-US" b="1" dirty="0">
                <a:solidFill>
                  <a:srgbClr val="C00000"/>
                </a:solidFill>
              </a:rPr>
              <a:t>little data sharing </a:t>
            </a:r>
            <a:r>
              <a:rPr lang="en-US" b="1" dirty="0"/>
              <a:t>as possible.</a:t>
            </a:r>
          </a:p>
          <a:p>
            <a:r>
              <a:rPr lang="en-US" b="1" dirty="0"/>
              <a:t>If data sharing is unavoidable, you should design microservices so that most sharing is ‘</a:t>
            </a:r>
            <a:r>
              <a:rPr lang="en-US" b="1" dirty="0">
                <a:solidFill>
                  <a:srgbClr val="C00000"/>
                </a:solidFill>
              </a:rPr>
              <a:t>read-only</a:t>
            </a:r>
            <a:r>
              <a:rPr lang="en-US" b="1" dirty="0"/>
              <a:t>’, with a minimal number of services responsible for data updates.</a:t>
            </a:r>
          </a:p>
          <a:p>
            <a:r>
              <a:rPr lang="en-US" b="1" dirty="0"/>
              <a:t>If services are replicated in your system, you must include a mechanism that can keep the database copies used by </a:t>
            </a:r>
            <a:r>
              <a:rPr lang="en-US" b="1" dirty="0">
                <a:solidFill>
                  <a:srgbClr val="C00000"/>
                </a:solidFill>
              </a:rPr>
              <a:t>replica services consistent</a:t>
            </a:r>
            <a:r>
              <a:rPr lang="en-US" b="1" dirty="0"/>
              <a:t>.</a:t>
            </a:r>
          </a:p>
          <a:p>
            <a:endParaRPr lang="en-US" b="1" dirty="0"/>
          </a:p>
          <a:p>
            <a:endParaRPr lang="en-US" sz="2800" b="1" dirty="0"/>
          </a:p>
        </p:txBody>
      </p:sp>
    </p:spTree>
    <p:extLst>
      <p:ext uri="{BB962C8B-B14F-4D97-AF65-F5344CB8AC3E}">
        <p14:creationId xmlns:p14="http://schemas.microsoft.com/office/powerpoint/2010/main" val="130643516"/>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78480D8-C0FA-A940-9033-50DBEED74D6E}"/>
              </a:ext>
            </a:extLst>
          </p:cNvPr>
          <p:cNvSpPr>
            <a:spLocks noGrp="1"/>
          </p:cNvSpPr>
          <p:nvPr>
            <p:ph idx="1"/>
          </p:nvPr>
        </p:nvSpPr>
        <p:spPr>
          <a:xfrm>
            <a:off x="1981200" y="1418556"/>
            <a:ext cx="8229600" cy="5101307"/>
          </a:xfrm>
        </p:spPr>
        <p:txBody>
          <a:bodyPr/>
          <a:lstStyle/>
          <a:p>
            <a:endParaRPr lang="en-US" sz="2800" dirty="0"/>
          </a:p>
          <a:p>
            <a:endParaRPr lang="en-US" sz="2800" dirty="0"/>
          </a:p>
        </p:txBody>
      </p:sp>
      <p:sp>
        <p:nvSpPr>
          <p:cNvPr id="4" name="Slide Number Placeholder 3">
            <a:extLst>
              <a:ext uri="{FF2B5EF4-FFF2-40B4-BE49-F238E27FC236}">
                <a16:creationId xmlns:a16="http://schemas.microsoft.com/office/drawing/2014/main" id="{5FC0CE1A-0F43-D642-83BB-37DC2E74A642}"/>
              </a:ext>
            </a:extLst>
          </p:cNvPr>
          <p:cNvSpPr>
            <a:spLocks noGrp="1"/>
          </p:cNvSpPr>
          <p:nvPr>
            <p:ph type="sldNum" sz="quarter" idx="12"/>
          </p:nvPr>
        </p:nvSpPr>
        <p:spPr/>
        <p:txBody>
          <a:bodyPr/>
          <a:lstStyle/>
          <a:p>
            <a:pPr>
              <a:defRPr/>
            </a:pPr>
            <a:fld id="{E78C9E75-97FD-45D9-8ED3-955348887BB1}" type="slidenum">
              <a:rPr lang="zh-TW" altLang="en-US" smtClean="0"/>
              <a:pPr>
                <a:defRPr/>
              </a:pPr>
              <a:t>59</a:t>
            </a:fld>
            <a:endParaRPr lang="zh-TW" altLang="en-US"/>
          </a:p>
        </p:txBody>
      </p:sp>
      <p:sp>
        <p:nvSpPr>
          <p:cNvPr id="5" name="Footer Placeholder 4">
            <a:extLst>
              <a:ext uri="{FF2B5EF4-FFF2-40B4-BE49-F238E27FC236}">
                <a16:creationId xmlns:a16="http://schemas.microsoft.com/office/drawing/2014/main" id="{47D1029D-DF43-8440-A5D5-8C0AA89257A6}"/>
              </a:ext>
            </a:extLst>
          </p:cNvPr>
          <p:cNvSpPr>
            <a:spLocks noGrp="1"/>
          </p:cNvSpPr>
          <p:nvPr>
            <p:ph type="ftr" sz="quarter" idx="11"/>
          </p:nvPr>
        </p:nvSpPr>
        <p:spPr bwMode="auto">
          <a:xfrm>
            <a:off x="2135832" y="6597650"/>
            <a:ext cx="7848600" cy="260350"/>
          </a:xfrm>
          <a:ln>
            <a:miter lim="800000"/>
            <a:headEnd/>
            <a:tailEnd/>
          </a:ln>
        </p:spPr>
        <p:txBody>
          <a:bodyPr/>
          <a:lstStyle/>
          <a:p>
            <a:pPr>
              <a:defRPr/>
            </a:pPr>
            <a:r>
              <a:rPr lang="en-US" altLang="zh-TW" sz="1000" dirty="0"/>
              <a:t>Source: Ian Sommerville (2019), Engineering Software Products:  An Introduction to Modern Software Engineering, Pearson.</a:t>
            </a:r>
            <a:endParaRPr lang="es-ES" altLang="zh-TW" sz="1000" dirty="0"/>
          </a:p>
        </p:txBody>
      </p:sp>
      <p:sp>
        <p:nvSpPr>
          <p:cNvPr id="6" name="Title 1">
            <a:extLst>
              <a:ext uri="{FF2B5EF4-FFF2-40B4-BE49-F238E27FC236}">
                <a16:creationId xmlns:a16="http://schemas.microsoft.com/office/drawing/2014/main" id="{0CFA4C37-6E89-4349-BAC6-EBAD3F680900}"/>
              </a:ext>
            </a:extLst>
          </p:cNvPr>
          <p:cNvSpPr>
            <a:spLocks noGrp="1"/>
          </p:cNvSpPr>
          <p:nvPr>
            <p:ph type="title"/>
          </p:nvPr>
        </p:nvSpPr>
        <p:spPr>
          <a:xfrm>
            <a:off x="1991544" y="116633"/>
            <a:ext cx="8229600" cy="949993"/>
          </a:xfrm>
        </p:spPr>
        <p:txBody>
          <a:bodyPr/>
          <a:lstStyle/>
          <a:p>
            <a:r>
              <a:rPr lang="en-US" dirty="0">
                <a:solidFill>
                  <a:schemeClr val="accent1"/>
                </a:solidFill>
              </a:rPr>
              <a:t>Inconsistency management</a:t>
            </a:r>
          </a:p>
        </p:txBody>
      </p:sp>
      <p:sp>
        <p:nvSpPr>
          <p:cNvPr id="8" name="Content Placeholder 2">
            <a:extLst>
              <a:ext uri="{FF2B5EF4-FFF2-40B4-BE49-F238E27FC236}">
                <a16:creationId xmlns:a16="http://schemas.microsoft.com/office/drawing/2014/main" id="{49B2B687-92E2-7F4E-956C-07F9DFF1F981}"/>
              </a:ext>
            </a:extLst>
          </p:cNvPr>
          <p:cNvSpPr txBox="1">
            <a:spLocks/>
          </p:cNvSpPr>
          <p:nvPr/>
        </p:nvSpPr>
        <p:spPr bwMode="auto">
          <a:xfrm>
            <a:off x="822960" y="1144414"/>
            <a:ext cx="10552176" cy="53754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Font typeface="Arial" charset="0"/>
              <a:buChar char="•"/>
              <a:defRPr sz="3200" kern="1200" baseline="0">
                <a:solidFill>
                  <a:schemeClr val="tx1"/>
                </a:solidFill>
                <a:latin typeface="Calibri" pitchFamily="34" charset="0"/>
                <a:ea typeface="標楷體" pitchFamily="65" charset="-120"/>
                <a:cs typeface="新細明體" charset="0"/>
              </a:defRPr>
            </a:lvl1pPr>
            <a:lvl2pPr marL="742950" indent="-285750" algn="l" rtl="0" eaLnBrk="0" fontAlgn="base" hangingPunct="0">
              <a:spcBef>
                <a:spcPct val="20000"/>
              </a:spcBef>
              <a:spcAft>
                <a:spcPct val="0"/>
              </a:spcAft>
              <a:buFont typeface="Arial" charset="0"/>
              <a:buChar char="–"/>
              <a:defRPr sz="2800" kern="1200" baseline="0">
                <a:solidFill>
                  <a:schemeClr val="tx1"/>
                </a:solidFill>
                <a:latin typeface="Calibri" pitchFamily="34" charset="0"/>
                <a:ea typeface="標楷體" pitchFamily="65" charset="-120"/>
                <a:cs typeface="新細明體" charset="0"/>
              </a:defRPr>
            </a:lvl2pPr>
            <a:lvl3pPr marL="1143000" indent="-228600" algn="l" rtl="0" eaLnBrk="0" fontAlgn="base" hangingPunct="0">
              <a:spcBef>
                <a:spcPct val="20000"/>
              </a:spcBef>
              <a:spcAft>
                <a:spcPct val="0"/>
              </a:spcAft>
              <a:buFont typeface="Arial" charset="0"/>
              <a:buChar char="•"/>
              <a:defRPr sz="2400" kern="1200" baseline="0">
                <a:solidFill>
                  <a:schemeClr val="tx1"/>
                </a:solidFill>
                <a:latin typeface="Calibri" pitchFamily="34" charset="0"/>
                <a:ea typeface="標楷體" pitchFamily="65" charset="-120"/>
                <a:cs typeface="新細明體" charset="0"/>
              </a:defRPr>
            </a:lvl3pPr>
            <a:lvl4pPr marL="1600200" indent="-228600" algn="l" rtl="0" eaLnBrk="0" fontAlgn="base" hangingPunct="0">
              <a:spcBef>
                <a:spcPct val="20000"/>
              </a:spcBef>
              <a:spcAft>
                <a:spcPct val="0"/>
              </a:spcAft>
              <a:buFont typeface="Arial" charset="0"/>
              <a:buChar char="–"/>
              <a:defRPr sz="2000" kern="1200" baseline="0">
                <a:solidFill>
                  <a:schemeClr val="tx1"/>
                </a:solidFill>
                <a:latin typeface="Calibri" pitchFamily="34" charset="0"/>
                <a:ea typeface="標楷體" pitchFamily="65" charset="-120"/>
                <a:cs typeface="新細明體" charset="0"/>
              </a:defRPr>
            </a:lvl4pPr>
            <a:lvl5pPr marL="2057400" indent="-228600" algn="l" rtl="0" eaLnBrk="0" fontAlgn="base" hangingPunct="0">
              <a:spcBef>
                <a:spcPct val="20000"/>
              </a:spcBef>
              <a:spcAft>
                <a:spcPct val="0"/>
              </a:spcAft>
              <a:buFont typeface="Arial" charset="0"/>
              <a:buChar char="»"/>
              <a:defRPr sz="2000" kern="1200" baseline="0">
                <a:solidFill>
                  <a:schemeClr val="tx1"/>
                </a:solidFill>
                <a:latin typeface="Calibri" pitchFamily="34" charset="0"/>
                <a:ea typeface="標楷體" pitchFamily="65" charset="-120"/>
                <a:cs typeface="新細明體"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b="1" dirty="0"/>
              <a:t>An </a:t>
            </a:r>
            <a:r>
              <a:rPr lang="en-US" b="1" dirty="0">
                <a:solidFill>
                  <a:srgbClr val="C00000"/>
                </a:solidFill>
              </a:rPr>
              <a:t>ACID (atomicity, consistency, isolation, durability) </a:t>
            </a:r>
            <a:r>
              <a:rPr lang="en-US" b="1" dirty="0"/>
              <a:t>transaction bundles a set of data updates into a single unit so that either all updates are completed or none of them are. </a:t>
            </a:r>
          </a:p>
          <a:p>
            <a:r>
              <a:rPr lang="en-US" b="1" dirty="0"/>
              <a:t>ACID transactions are impractical in a microservices architecture.</a:t>
            </a:r>
          </a:p>
          <a:p>
            <a:r>
              <a:rPr lang="en-US" b="1" dirty="0"/>
              <a:t>The databases used by different microservices or microservice replicas need not be completely consistent all of the time.  </a:t>
            </a:r>
          </a:p>
          <a:p>
            <a:endParaRPr lang="en-US" b="1" dirty="0"/>
          </a:p>
          <a:p>
            <a:endParaRPr lang="en-US" sz="2800" b="1" dirty="0"/>
          </a:p>
        </p:txBody>
      </p:sp>
    </p:spTree>
    <p:extLst>
      <p:ext uri="{BB962C8B-B14F-4D97-AF65-F5344CB8AC3E}">
        <p14:creationId xmlns:p14="http://schemas.microsoft.com/office/powerpoint/2010/main" val="162438273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E8310C-0562-6C41-AEDD-99C0FAC81303}"/>
              </a:ext>
            </a:extLst>
          </p:cNvPr>
          <p:cNvSpPr>
            <a:spLocks noGrp="1"/>
          </p:cNvSpPr>
          <p:nvPr>
            <p:ph type="title"/>
          </p:nvPr>
        </p:nvSpPr>
        <p:spPr>
          <a:xfrm>
            <a:off x="1991544" y="116632"/>
            <a:ext cx="8229600" cy="1944210"/>
          </a:xfrm>
        </p:spPr>
        <p:txBody>
          <a:bodyPr>
            <a:normAutofit fontScale="90000"/>
          </a:bodyPr>
          <a:lstStyle/>
          <a:p>
            <a:r>
              <a:rPr lang="en-US" dirty="0">
                <a:solidFill>
                  <a:srgbClr val="C00000"/>
                </a:solidFill>
              </a:rPr>
              <a:t>Software Engineering </a:t>
            </a:r>
            <a:br>
              <a:rPr lang="en-US" dirty="0">
                <a:solidFill>
                  <a:schemeClr val="tx2"/>
                </a:solidFill>
              </a:rPr>
            </a:br>
            <a:r>
              <a:rPr lang="en-US" dirty="0">
                <a:solidFill>
                  <a:schemeClr val="accent1"/>
                </a:solidFill>
              </a:rPr>
              <a:t>and </a:t>
            </a:r>
            <a:br>
              <a:rPr lang="en-US" dirty="0">
                <a:solidFill>
                  <a:schemeClr val="tx2"/>
                </a:solidFill>
              </a:rPr>
            </a:br>
            <a:r>
              <a:rPr lang="en-US" dirty="0">
                <a:solidFill>
                  <a:srgbClr val="C00000"/>
                </a:solidFill>
              </a:rPr>
              <a:t>Project Management</a:t>
            </a:r>
          </a:p>
        </p:txBody>
      </p:sp>
      <p:sp>
        <p:nvSpPr>
          <p:cNvPr id="4" name="Slide Number Placeholder 3">
            <a:extLst>
              <a:ext uri="{FF2B5EF4-FFF2-40B4-BE49-F238E27FC236}">
                <a16:creationId xmlns:a16="http://schemas.microsoft.com/office/drawing/2014/main" id="{B716F69D-FD14-7B4F-A6E4-2B2A87857C54}"/>
              </a:ext>
            </a:extLst>
          </p:cNvPr>
          <p:cNvSpPr>
            <a:spLocks noGrp="1"/>
          </p:cNvSpPr>
          <p:nvPr>
            <p:ph type="sldNum" sz="quarter" idx="12"/>
          </p:nvPr>
        </p:nvSpPr>
        <p:spPr/>
        <p:txBody>
          <a:bodyPr/>
          <a:lstStyle/>
          <a:p>
            <a:pPr>
              <a:defRPr/>
            </a:pPr>
            <a:fld id="{E78C9E75-97FD-45D9-8ED3-955348887BB1}" type="slidenum">
              <a:rPr lang="zh-TW" altLang="en-US" smtClean="0"/>
              <a:pPr>
                <a:defRPr/>
              </a:pPr>
              <a:t>6</a:t>
            </a:fld>
            <a:endParaRPr lang="zh-TW" altLang="en-US"/>
          </a:p>
        </p:txBody>
      </p:sp>
      <p:sp>
        <p:nvSpPr>
          <p:cNvPr id="7" name="Rounded Rectangle 6">
            <a:extLst>
              <a:ext uri="{FF2B5EF4-FFF2-40B4-BE49-F238E27FC236}">
                <a16:creationId xmlns:a16="http://schemas.microsoft.com/office/drawing/2014/main" id="{400FAB96-6CA6-C84C-BC09-2F218226D905}"/>
              </a:ext>
            </a:extLst>
          </p:cNvPr>
          <p:cNvSpPr>
            <a:spLocks noChangeArrowheads="1"/>
          </p:cNvSpPr>
          <p:nvPr/>
        </p:nvSpPr>
        <p:spPr bwMode="auto">
          <a:xfrm>
            <a:off x="1713443" y="2564905"/>
            <a:ext cx="1512167" cy="2110373"/>
          </a:xfrm>
          <a:prstGeom prst="roundRect">
            <a:avLst>
              <a:gd name="adj" fmla="val 10737"/>
            </a:avLst>
          </a:prstGeom>
          <a:solidFill>
            <a:schemeClr val="accent1">
              <a:lumMod val="20000"/>
              <a:lumOff val="80000"/>
            </a:schemeClr>
          </a:solidFill>
          <a:ln w="28575">
            <a:solidFill>
              <a:schemeClr val="tx2"/>
            </a:solidFill>
            <a:round/>
            <a:headEnd/>
            <a:tailEnd/>
          </a:ln>
          <a:effectLst>
            <a:outerShdw blurRad="40000" dist="23000" dir="5400000" rotWithShape="0">
              <a:srgbClr val="808080">
                <a:alpha val="34999"/>
              </a:srgbClr>
            </a:outerShdw>
          </a:effectLst>
        </p:spPr>
        <p:txBody>
          <a:bodyPr lIns="0" tIns="0" rIns="0" bIns="0" anchor="ctr"/>
          <a:lstStyle/>
          <a:p>
            <a:pPr algn="ctr">
              <a:defRPr/>
            </a:pPr>
            <a:r>
              <a:rPr lang="en-US" sz="2800" b="1" dirty="0">
                <a:solidFill>
                  <a:srgbClr val="C00000"/>
                </a:solidFill>
              </a:rPr>
              <a:t>Analyze</a:t>
            </a:r>
          </a:p>
          <a:p>
            <a:pPr algn="ctr">
              <a:defRPr/>
            </a:pPr>
            <a:endParaRPr lang="en-US" sz="2400" b="1" dirty="0"/>
          </a:p>
          <a:p>
            <a:pPr algn="ctr">
              <a:defRPr/>
            </a:pPr>
            <a:r>
              <a:rPr lang="en-US" sz="1700" dirty="0">
                <a:latin typeface="Calibri" panose="020F0502020204030204" pitchFamily="34" charset="0"/>
                <a:cs typeface="Calibri" panose="020F0502020204030204" pitchFamily="34" charset="0"/>
              </a:rPr>
              <a:t>Requirements </a:t>
            </a:r>
            <a:br>
              <a:rPr lang="en-US" sz="1700" dirty="0">
                <a:latin typeface="Calibri" panose="020F0502020204030204" pitchFamily="34" charset="0"/>
                <a:cs typeface="Calibri" panose="020F0502020204030204" pitchFamily="34" charset="0"/>
              </a:rPr>
            </a:br>
            <a:r>
              <a:rPr lang="en-US" sz="1700" dirty="0">
                <a:latin typeface="Calibri" panose="020F0502020204030204" pitchFamily="34" charset="0"/>
                <a:cs typeface="Calibri" panose="020F0502020204030204" pitchFamily="34" charset="0"/>
              </a:rPr>
              <a:t>definition</a:t>
            </a:r>
          </a:p>
          <a:p>
            <a:pPr algn="ctr">
              <a:defRPr/>
            </a:pPr>
            <a:endParaRPr lang="en-US" sz="1700" dirty="0">
              <a:latin typeface="Calibri" panose="020F0502020204030204" pitchFamily="34" charset="0"/>
              <a:cs typeface="Calibri" panose="020F0502020204030204" pitchFamily="34" charset="0"/>
            </a:endParaRPr>
          </a:p>
        </p:txBody>
      </p:sp>
      <p:cxnSp>
        <p:nvCxnSpPr>
          <p:cNvPr id="8" name="Straight Arrow Connector 7">
            <a:extLst>
              <a:ext uri="{FF2B5EF4-FFF2-40B4-BE49-F238E27FC236}">
                <a16:creationId xmlns:a16="http://schemas.microsoft.com/office/drawing/2014/main" id="{9C2F0C49-0C9B-A349-A0FE-704737E52AE3}"/>
              </a:ext>
            </a:extLst>
          </p:cNvPr>
          <p:cNvCxnSpPr>
            <a:cxnSpLocks/>
            <a:stCxn id="7" idx="3"/>
            <a:endCxn id="9" idx="1"/>
          </p:cNvCxnSpPr>
          <p:nvPr/>
        </p:nvCxnSpPr>
        <p:spPr>
          <a:xfrm>
            <a:off x="3225609" y="3620091"/>
            <a:ext cx="267548" cy="0"/>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9" name="Rounded Rectangle 8">
            <a:extLst>
              <a:ext uri="{FF2B5EF4-FFF2-40B4-BE49-F238E27FC236}">
                <a16:creationId xmlns:a16="http://schemas.microsoft.com/office/drawing/2014/main" id="{7F0D68B3-74C9-A341-9C2E-7FE71E736652}"/>
              </a:ext>
            </a:extLst>
          </p:cNvPr>
          <p:cNvSpPr>
            <a:spLocks noChangeArrowheads="1"/>
          </p:cNvSpPr>
          <p:nvPr/>
        </p:nvSpPr>
        <p:spPr bwMode="auto">
          <a:xfrm>
            <a:off x="3493158" y="2564905"/>
            <a:ext cx="1512167" cy="2110373"/>
          </a:xfrm>
          <a:prstGeom prst="roundRect">
            <a:avLst>
              <a:gd name="adj" fmla="val 10737"/>
            </a:avLst>
          </a:prstGeom>
          <a:solidFill>
            <a:schemeClr val="accent1">
              <a:lumMod val="20000"/>
              <a:lumOff val="80000"/>
            </a:schemeClr>
          </a:solidFill>
          <a:ln w="28575">
            <a:solidFill>
              <a:schemeClr val="tx2"/>
            </a:solidFill>
            <a:round/>
            <a:headEnd/>
            <a:tailEnd/>
          </a:ln>
          <a:effectLst>
            <a:outerShdw blurRad="40000" dist="23000" dir="5400000" rotWithShape="0">
              <a:srgbClr val="808080">
                <a:alpha val="34999"/>
              </a:srgbClr>
            </a:outerShdw>
          </a:effectLst>
        </p:spPr>
        <p:txBody>
          <a:bodyPr lIns="0" tIns="0" rIns="0" bIns="0" anchor="ctr"/>
          <a:lstStyle/>
          <a:p>
            <a:pPr algn="ctr">
              <a:defRPr/>
            </a:pPr>
            <a:r>
              <a:rPr lang="en-US" sz="2800" b="1" dirty="0">
                <a:solidFill>
                  <a:srgbClr val="C00000"/>
                </a:solidFill>
              </a:rPr>
              <a:t>Design</a:t>
            </a:r>
          </a:p>
          <a:p>
            <a:pPr algn="ctr">
              <a:defRPr/>
            </a:pPr>
            <a:endParaRPr lang="en-US" sz="2400" b="1" dirty="0"/>
          </a:p>
          <a:p>
            <a:pPr algn="ctr">
              <a:defRPr/>
            </a:pPr>
            <a:r>
              <a:rPr lang="en-US" dirty="0"/>
              <a:t>System and Software design</a:t>
            </a:r>
          </a:p>
        </p:txBody>
      </p:sp>
      <p:sp>
        <p:nvSpPr>
          <p:cNvPr id="10" name="Rounded Rectangle 9">
            <a:extLst>
              <a:ext uri="{FF2B5EF4-FFF2-40B4-BE49-F238E27FC236}">
                <a16:creationId xmlns:a16="http://schemas.microsoft.com/office/drawing/2014/main" id="{F8C49311-C68C-7C41-A2D6-48D129FED12E}"/>
              </a:ext>
            </a:extLst>
          </p:cNvPr>
          <p:cNvSpPr>
            <a:spLocks noChangeArrowheads="1"/>
          </p:cNvSpPr>
          <p:nvPr/>
        </p:nvSpPr>
        <p:spPr bwMode="auto">
          <a:xfrm>
            <a:off x="5272873" y="2564905"/>
            <a:ext cx="1512167" cy="2110373"/>
          </a:xfrm>
          <a:prstGeom prst="roundRect">
            <a:avLst>
              <a:gd name="adj" fmla="val 10737"/>
            </a:avLst>
          </a:prstGeom>
          <a:solidFill>
            <a:schemeClr val="accent1">
              <a:lumMod val="20000"/>
              <a:lumOff val="80000"/>
            </a:schemeClr>
          </a:solidFill>
          <a:ln w="28575">
            <a:solidFill>
              <a:schemeClr val="tx2"/>
            </a:solidFill>
            <a:round/>
            <a:headEnd/>
            <a:tailEnd/>
          </a:ln>
          <a:effectLst>
            <a:outerShdw blurRad="40000" dist="23000" dir="5400000" rotWithShape="0">
              <a:srgbClr val="808080">
                <a:alpha val="34999"/>
              </a:srgbClr>
            </a:outerShdw>
          </a:effectLst>
        </p:spPr>
        <p:txBody>
          <a:bodyPr lIns="0" tIns="0" rIns="0" bIns="0" anchor="ctr"/>
          <a:lstStyle/>
          <a:p>
            <a:pPr algn="ctr">
              <a:defRPr/>
            </a:pPr>
            <a:r>
              <a:rPr lang="en-US" sz="2800" b="1" dirty="0">
                <a:solidFill>
                  <a:srgbClr val="C00000"/>
                </a:solidFill>
              </a:rPr>
              <a:t>Build</a:t>
            </a:r>
          </a:p>
          <a:p>
            <a:pPr algn="ctr">
              <a:defRPr/>
            </a:pPr>
            <a:endParaRPr lang="en-US" sz="2400" b="1" dirty="0"/>
          </a:p>
          <a:p>
            <a:pPr algn="ctr">
              <a:defRPr/>
            </a:pPr>
            <a:r>
              <a:rPr lang="en-US" sz="1600" dirty="0">
                <a:solidFill>
                  <a:srgbClr val="C00000"/>
                </a:solidFill>
              </a:rPr>
              <a:t>I</a:t>
            </a:r>
            <a:r>
              <a:rPr lang="en-US" sz="1700" dirty="0">
                <a:solidFill>
                  <a:srgbClr val="C00000"/>
                </a:solidFill>
              </a:rPr>
              <a:t>mplementation</a:t>
            </a:r>
            <a:r>
              <a:rPr lang="en-US" sz="1600" dirty="0">
                <a:solidFill>
                  <a:srgbClr val="C00000"/>
                </a:solidFill>
              </a:rPr>
              <a:t> </a:t>
            </a:r>
            <a:r>
              <a:rPr lang="en-US" dirty="0"/>
              <a:t>and </a:t>
            </a:r>
          </a:p>
          <a:p>
            <a:pPr algn="ctr">
              <a:defRPr/>
            </a:pPr>
            <a:r>
              <a:rPr lang="en-US" dirty="0"/>
              <a:t>unit testing</a:t>
            </a:r>
          </a:p>
        </p:txBody>
      </p:sp>
      <p:sp>
        <p:nvSpPr>
          <p:cNvPr id="11" name="Rounded Rectangle 10">
            <a:extLst>
              <a:ext uri="{FF2B5EF4-FFF2-40B4-BE49-F238E27FC236}">
                <a16:creationId xmlns:a16="http://schemas.microsoft.com/office/drawing/2014/main" id="{13C33793-94ED-6B47-9E82-B87039CC980E}"/>
              </a:ext>
            </a:extLst>
          </p:cNvPr>
          <p:cNvSpPr>
            <a:spLocks noChangeArrowheads="1"/>
          </p:cNvSpPr>
          <p:nvPr/>
        </p:nvSpPr>
        <p:spPr bwMode="auto">
          <a:xfrm>
            <a:off x="7052588" y="2564905"/>
            <a:ext cx="1512167" cy="2110373"/>
          </a:xfrm>
          <a:prstGeom prst="roundRect">
            <a:avLst>
              <a:gd name="adj" fmla="val 10737"/>
            </a:avLst>
          </a:prstGeom>
          <a:solidFill>
            <a:schemeClr val="accent1">
              <a:lumMod val="20000"/>
              <a:lumOff val="80000"/>
            </a:schemeClr>
          </a:solidFill>
          <a:ln w="28575">
            <a:solidFill>
              <a:schemeClr val="tx2"/>
            </a:solidFill>
            <a:round/>
            <a:headEnd/>
            <a:tailEnd/>
          </a:ln>
          <a:effectLst>
            <a:outerShdw blurRad="40000" dist="23000" dir="5400000" rotWithShape="0">
              <a:srgbClr val="808080">
                <a:alpha val="34999"/>
              </a:srgbClr>
            </a:outerShdw>
          </a:effectLst>
        </p:spPr>
        <p:txBody>
          <a:bodyPr lIns="0" tIns="0" rIns="0" bIns="0" anchor="ctr"/>
          <a:lstStyle/>
          <a:p>
            <a:pPr algn="ctr">
              <a:defRPr/>
            </a:pPr>
            <a:r>
              <a:rPr lang="en-US" sz="2800" b="1" dirty="0">
                <a:solidFill>
                  <a:srgbClr val="C00000"/>
                </a:solidFill>
              </a:rPr>
              <a:t>Test</a:t>
            </a:r>
          </a:p>
          <a:p>
            <a:pPr algn="ctr">
              <a:defRPr/>
            </a:pPr>
            <a:endParaRPr lang="en-US" sz="2400" b="1" dirty="0"/>
          </a:p>
          <a:p>
            <a:pPr algn="ctr">
              <a:defRPr/>
            </a:pPr>
            <a:r>
              <a:rPr lang="en-US" dirty="0"/>
              <a:t>Integration </a:t>
            </a:r>
            <a:br>
              <a:rPr lang="en-US" dirty="0"/>
            </a:br>
            <a:r>
              <a:rPr lang="en-US" dirty="0"/>
              <a:t>and </a:t>
            </a:r>
            <a:br>
              <a:rPr lang="en-US" dirty="0"/>
            </a:br>
            <a:r>
              <a:rPr lang="en-US" dirty="0"/>
              <a:t>system testing</a:t>
            </a:r>
          </a:p>
        </p:txBody>
      </p:sp>
      <p:sp>
        <p:nvSpPr>
          <p:cNvPr id="12" name="Rounded Rectangle 11">
            <a:extLst>
              <a:ext uri="{FF2B5EF4-FFF2-40B4-BE49-F238E27FC236}">
                <a16:creationId xmlns:a16="http://schemas.microsoft.com/office/drawing/2014/main" id="{5C831C68-5249-B548-83DF-D9C10556FD42}"/>
              </a:ext>
            </a:extLst>
          </p:cNvPr>
          <p:cNvSpPr>
            <a:spLocks noChangeArrowheads="1"/>
          </p:cNvSpPr>
          <p:nvPr/>
        </p:nvSpPr>
        <p:spPr bwMode="auto">
          <a:xfrm>
            <a:off x="8832305" y="2564905"/>
            <a:ext cx="1512167" cy="2110373"/>
          </a:xfrm>
          <a:prstGeom prst="roundRect">
            <a:avLst>
              <a:gd name="adj" fmla="val 10737"/>
            </a:avLst>
          </a:prstGeom>
          <a:solidFill>
            <a:schemeClr val="accent1">
              <a:lumMod val="20000"/>
              <a:lumOff val="80000"/>
            </a:schemeClr>
          </a:solidFill>
          <a:ln w="28575">
            <a:solidFill>
              <a:schemeClr val="tx2"/>
            </a:solidFill>
            <a:round/>
            <a:headEnd/>
            <a:tailEnd/>
          </a:ln>
          <a:effectLst>
            <a:outerShdw blurRad="40000" dist="23000" dir="5400000" rotWithShape="0">
              <a:srgbClr val="808080">
                <a:alpha val="34999"/>
              </a:srgbClr>
            </a:outerShdw>
          </a:effectLst>
        </p:spPr>
        <p:txBody>
          <a:bodyPr lIns="0" tIns="0" rIns="0" bIns="0" anchor="ctr"/>
          <a:lstStyle/>
          <a:p>
            <a:pPr algn="ctr">
              <a:defRPr/>
            </a:pPr>
            <a:r>
              <a:rPr lang="en-US" sz="2800" b="1" dirty="0">
                <a:solidFill>
                  <a:srgbClr val="C00000"/>
                </a:solidFill>
              </a:rPr>
              <a:t>Deliver</a:t>
            </a:r>
          </a:p>
          <a:p>
            <a:pPr algn="ctr">
              <a:defRPr/>
            </a:pPr>
            <a:endParaRPr lang="en-US" sz="2400" b="1" dirty="0"/>
          </a:p>
          <a:p>
            <a:pPr algn="ctr">
              <a:defRPr/>
            </a:pPr>
            <a:r>
              <a:rPr lang="en-US" dirty="0"/>
              <a:t>Operation </a:t>
            </a:r>
            <a:br>
              <a:rPr lang="en-US" dirty="0"/>
            </a:br>
            <a:r>
              <a:rPr lang="en-US" dirty="0"/>
              <a:t>and maintenance</a:t>
            </a:r>
          </a:p>
        </p:txBody>
      </p:sp>
      <p:cxnSp>
        <p:nvCxnSpPr>
          <p:cNvPr id="14" name="Straight Arrow Connector 13">
            <a:extLst>
              <a:ext uri="{FF2B5EF4-FFF2-40B4-BE49-F238E27FC236}">
                <a16:creationId xmlns:a16="http://schemas.microsoft.com/office/drawing/2014/main" id="{F18C3B97-8D4B-344C-BF02-08D3156CA41A}"/>
              </a:ext>
            </a:extLst>
          </p:cNvPr>
          <p:cNvCxnSpPr>
            <a:cxnSpLocks/>
            <a:stCxn id="9" idx="3"/>
            <a:endCxn id="10" idx="1"/>
          </p:cNvCxnSpPr>
          <p:nvPr/>
        </p:nvCxnSpPr>
        <p:spPr>
          <a:xfrm>
            <a:off x="5005324" y="3620091"/>
            <a:ext cx="267548" cy="0"/>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5" name="Straight Arrow Connector 14">
            <a:extLst>
              <a:ext uri="{FF2B5EF4-FFF2-40B4-BE49-F238E27FC236}">
                <a16:creationId xmlns:a16="http://schemas.microsoft.com/office/drawing/2014/main" id="{3964CB77-6170-5342-AFAC-BA4CE372E62E}"/>
              </a:ext>
            </a:extLst>
          </p:cNvPr>
          <p:cNvCxnSpPr>
            <a:cxnSpLocks/>
            <a:stCxn id="10" idx="3"/>
            <a:endCxn id="11" idx="1"/>
          </p:cNvCxnSpPr>
          <p:nvPr/>
        </p:nvCxnSpPr>
        <p:spPr>
          <a:xfrm>
            <a:off x="6785039" y="3620091"/>
            <a:ext cx="267548" cy="0"/>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6" name="Straight Arrow Connector 15">
            <a:extLst>
              <a:ext uri="{FF2B5EF4-FFF2-40B4-BE49-F238E27FC236}">
                <a16:creationId xmlns:a16="http://schemas.microsoft.com/office/drawing/2014/main" id="{B7723A19-86FF-8941-9FBE-B02D825AA54B}"/>
              </a:ext>
            </a:extLst>
          </p:cNvPr>
          <p:cNvCxnSpPr>
            <a:cxnSpLocks/>
            <a:stCxn id="11" idx="3"/>
            <a:endCxn id="12" idx="1"/>
          </p:cNvCxnSpPr>
          <p:nvPr/>
        </p:nvCxnSpPr>
        <p:spPr>
          <a:xfrm>
            <a:off x="8564754" y="3620091"/>
            <a:ext cx="267550" cy="0"/>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6" name="Rounded Rectangle 25">
            <a:extLst>
              <a:ext uri="{FF2B5EF4-FFF2-40B4-BE49-F238E27FC236}">
                <a16:creationId xmlns:a16="http://schemas.microsoft.com/office/drawing/2014/main" id="{6AB093D2-1C24-EB44-94DE-BF8BAB00A709}"/>
              </a:ext>
            </a:extLst>
          </p:cNvPr>
          <p:cNvSpPr>
            <a:spLocks noChangeArrowheads="1"/>
          </p:cNvSpPr>
          <p:nvPr/>
        </p:nvSpPr>
        <p:spPr bwMode="auto">
          <a:xfrm>
            <a:off x="1713443" y="5013176"/>
            <a:ext cx="8631029" cy="881478"/>
          </a:xfrm>
          <a:prstGeom prst="roundRect">
            <a:avLst>
              <a:gd name="adj" fmla="val 10737"/>
            </a:avLst>
          </a:prstGeom>
          <a:solidFill>
            <a:srgbClr val="FFD579"/>
          </a:solidFill>
          <a:ln w="28575">
            <a:solidFill>
              <a:schemeClr val="tx2"/>
            </a:solidFill>
            <a:round/>
            <a:headEnd/>
            <a:tailEnd/>
          </a:ln>
          <a:effectLst>
            <a:outerShdw blurRad="40000" dist="23000" dir="5400000" rotWithShape="0">
              <a:srgbClr val="808080">
                <a:alpha val="34999"/>
              </a:srgbClr>
            </a:outerShdw>
          </a:effectLst>
        </p:spPr>
        <p:txBody>
          <a:bodyPr lIns="0" tIns="0" rIns="0" bIns="0" anchor="ctr"/>
          <a:lstStyle/>
          <a:p>
            <a:pPr algn="ctr">
              <a:defRPr/>
            </a:pPr>
            <a:r>
              <a:rPr lang="en-US" sz="4000" b="1" dirty="0">
                <a:solidFill>
                  <a:srgbClr val="C00000"/>
                </a:solidFill>
              </a:rPr>
              <a:t>Project Management</a:t>
            </a:r>
          </a:p>
        </p:txBody>
      </p:sp>
    </p:spTree>
    <p:extLst>
      <p:ext uri="{BB962C8B-B14F-4D97-AF65-F5344CB8AC3E}">
        <p14:creationId xmlns:p14="http://schemas.microsoft.com/office/powerpoint/2010/main" val="575526891"/>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78480D8-C0FA-A940-9033-50DBEED74D6E}"/>
              </a:ext>
            </a:extLst>
          </p:cNvPr>
          <p:cNvSpPr>
            <a:spLocks noGrp="1"/>
          </p:cNvSpPr>
          <p:nvPr>
            <p:ph idx="1"/>
          </p:nvPr>
        </p:nvSpPr>
        <p:spPr>
          <a:xfrm>
            <a:off x="1981200" y="1418556"/>
            <a:ext cx="8229600" cy="5101307"/>
          </a:xfrm>
        </p:spPr>
        <p:txBody>
          <a:bodyPr/>
          <a:lstStyle/>
          <a:p>
            <a:endParaRPr lang="en-US" sz="2800" dirty="0"/>
          </a:p>
          <a:p>
            <a:endParaRPr lang="en-US" sz="2800" dirty="0"/>
          </a:p>
        </p:txBody>
      </p:sp>
      <p:sp>
        <p:nvSpPr>
          <p:cNvPr id="4" name="Slide Number Placeholder 3">
            <a:extLst>
              <a:ext uri="{FF2B5EF4-FFF2-40B4-BE49-F238E27FC236}">
                <a16:creationId xmlns:a16="http://schemas.microsoft.com/office/drawing/2014/main" id="{5FC0CE1A-0F43-D642-83BB-37DC2E74A642}"/>
              </a:ext>
            </a:extLst>
          </p:cNvPr>
          <p:cNvSpPr>
            <a:spLocks noGrp="1"/>
          </p:cNvSpPr>
          <p:nvPr>
            <p:ph type="sldNum" sz="quarter" idx="12"/>
          </p:nvPr>
        </p:nvSpPr>
        <p:spPr/>
        <p:txBody>
          <a:bodyPr/>
          <a:lstStyle/>
          <a:p>
            <a:pPr>
              <a:defRPr/>
            </a:pPr>
            <a:fld id="{E78C9E75-97FD-45D9-8ED3-955348887BB1}" type="slidenum">
              <a:rPr lang="zh-TW" altLang="en-US" smtClean="0"/>
              <a:pPr>
                <a:defRPr/>
              </a:pPr>
              <a:t>60</a:t>
            </a:fld>
            <a:endParaRPr lang="zh-TW" altLang="en-US"/>
          </a:p>
        </p:txBody>
      </p:sp>
      <p:sp>
        <p:nvSpPr>
          <p:cNvPr id="5" name="Footer Placeholder 4">
            <a:extLst>
              <a:ext uri="{FF2B5EF4-FFF2-40B4-BE49-F238E27FC236}">
                <a16:creationId xmlns:a16="http://schemas.microsoft.com/office/drawing/2014/main" id="{47D1029D-DF43-8440-A5D5-8C0AA89257A6}"/>
              </a:ext>
            </a:extLst>
          </p:cNvPr>
          <p:cNvSpPr>
            <a:spLocks noGrp="1"/>
          </p:cNvSpPr>
          <p:nvPr>
            <p:ph type="ftr" sz="quarter" idx="11"/>
          </p:nvPr>
        </p:nvSpPr>
        <p:spPr bwMode="auto">
          <a:xfrm>
            <a:off x="2135832" y="6597650"/>
            <a:ext cx="7848600" cy="260350"/>
          </a:xfrm>
          <a:ln>
            <a:miter lim="800000"/>
            <a:headEnd/>
            <a:tailEnd/>
          </a:ln>
        </p:spPr>
        <p:txBody>
          <a:bodyPr/>
          <a:lstStyle/>
          <a:p>
            <a:pPr>
              <a:defRPr/>
            </a:pPr>
            <a:r>
              <a:rPr lang="en-US" altLang="zh-TW" sz="1000" dirty="0"/>
              <a:t>Source: Ian Sommerville (2019), Engineering Software Products:  An Introduction to Modern Software Engineering, Pearson.</a:t>
            </a:r>
            <a:endParaRPr lang="es-ES" altLang="zh-TW" sz="1000" dirty="0"/>
          </a:p>
        </p:txBody>
      </p:sp>
      <p:sp>
        <p:nvSpPr>
          <p:cNvPr id="6" name="Title 1">
            <a:extLst>
              <a:ext uri="{FF2B5EF4-FFF2-40B4-BE49-F238E27FC236}">
                <a16:creationId xmlns:a16="http://schemas.microsoft.com/office/drawing/2014/main" id="{0CFA4C37-6E89-4349-BAC6-EBAD3F680900}"/>
              </a:ext>
            </a:extLst>
          </p:cNvPr>
          <p:cNvSpPr>
            <a:spLocks noGrp="1"/>
          </p:cNvSpPr>
          <p:nvPr>
            <p:ph type="title"/>
          </p:nvPr>
        </p:nvSpPr>
        <p:spPr>
          <a:xfrm>
            <a:off x="1991544" y="116633"/>
            <a:ext cx="8229600" cy="949993"/>
          </a:xfrm>
        </p:spPr>
        <p:txBody>
          <a:bodyPr/>
          <a:lstStyle/>
          <a:p>
            <a:r>
              <a:rPr lang="en-US" dirty="0">
                <a:solidFill>
                  <a:schemeClr val="accent1"/>
                </a:solidFill>
              </a:rPr>
              <a:t>Inconsistency management</a:t>
            </a:r>
          </a:p>
        </p:txBody>
      </p:sp>
      <p:sp>
        <p:nvSpPr>
          <p:cNvPr id="8" name="Content Placeholder 2">
            <a:extLst>
              <a:ext uri="{FF2B5EF4-FFF2-40B4-BE49-F238E27FC236}">
                <a16:creationId xmlns:a16="http://schemas.microsoft.com/office/drawing/2014/main" id="{49B2B687-92E2-7F4E-956C-07F9DFF1F981}"/>
              </a:ext>
            </a:extLst>
          </p:cNvPr>
          <p:cNvSpPr txBox="1">
            <a:spLocks/>
          </p:cNvSpPr>
          <p:nvPr/>
        </p:nvSpPr>
        <p:spPr bwMode="auto">
          <a:xfrm>
            <a:off x="859536" y="1144414"/>
            <a:ext cx="10479024" cy="53754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Font typeface="Arial" charset="0"/>
              <a:buChar char="•"/>
              <a:defRPr sz="3200" kern="1200" baseline="0">
                <a:solidFill>
                  <a:schemeClr val="tx1"/>
                </a:solidFill>
                <a:latin typeface="Calibri" pitchFamily="34" charset="0"/>
                <a:ea typeface="標楷體" pitchFamily="65" charset="-120"/>
                <a:cs typeface="新細明體" charset="0"/>
              </a:defRPr>
            </a:lvl1pPr>
            <a:lvl2pPr marL="742950" indent="-285750" algn="l" rtl="0" eaLnBrk="0" fontAlgn="base" hangingPunct="0">
              <a:spcBef>
                <a:spcPct val="20000"/>
              </a:spcBef>
              <a:spcAft>
                <a:spcPct val="0"/>
              </a:spcAft>
              <a:buFont typeface="Arial" charset="0"/>
              <a:buChar char="–"/>
              <a:defRPr sz="2800" kern="1200" baseline="0">
                <a:solidFill>
                  <a:schemeClr val="tx1"/>
                </a:solidFill>
                <a:latin typeface="Calibri" pitchFamily="34" charset="0"/>
                <a:ea typeface="標楷體" pitchFamily="65" charset="-120"/>
                <a:cs typeface="新細明體" charset="0"/>
              </a:defRPr>
            </a:lvl2pPr>
            <a:lvl3pPr marL="1143000" indent="-228600" algn="l" rtl="0" eaLnBrk="0" fontAlgn="base" hangingPunct="0">
              <a:spcBef>
                <a:spcPct val="20000"/>
              </a:spcBef>
              <a:spcAft>
                <a:spcPct val="0"/>
              </a:spcAft>
              <a:buFont typeface="Arial" charset="0"/>
              <a:buChar char="•"/>
              <a:defRPr sz="2400" kern="1200" baseline="0">
                <a:solidFill>
                  <a:schemeClr val="tx1"/>
                </a:solidFill>
                <a:latin typeface="Calibri" pitchFamily="34" charset="0"/>
                <a:ea typeface="標楷體" pitchFamily="65" charset="-120"/>
                <a:cs typeface="新細明體" charset="0"/>
              </a:defRPr>
            </a:lvl3pPr>
            <a:lvl4pPr marL="1600200" indent="-228600" algn="l" rtl="0" eaLnBrk="0" fontAlgn="base" hangingPunct="0">
              <a:spcBef>
                <a:spcPct val="20000"/>
              </a:spcBef>
              <a:spcAft>
                <a:spcPct val="0"/>
              </a:spcAft>
              <a:buFont typeface="Arial" charset="0"/>
              <a:buChar char="–"/>
              <a:defRPr sz="2000" kern="1200" baseline="0">
                <a:solidFill>
                  <a:schemeClr val="tx1"/>
                </a:solidFill>
                <a:latin typeface="Calibri" pitchFamily="34" charset="0"/>
                <a:ea typeface="標楷體" pitchFamily="65" charset="-120"/>
                <a:cs typeface="新細明體" charset="0"/>
              </a:defRPr>
            </a:lvl4pPr>
            <a:lvl5pPr marL="2057400" indent="-228600" algn="l" rtl="0" eaLnBrk="0" fontAlgn="base" hangingPunct="0">
              <a:spcBef>
                <a:spcPct val="20000"/>
              </a:spcBef>
              <a:spcAft>
                <a:spcPct val="0"/>
              </a:spcAft>
              <a:buFont typeface="Arial" charset="0"/>
              <a:buChar char="»"/>
              <a:defRPr sz="2000" kern="1200" baseline="0">
                <a:solidFill>
                  <a:schemeClr val="tx1"/>
                </a:solidFill>
                <a:latin typeface="Calibri" pitchFamily="34" charset="0"/>
                <a:ea typeface="標楷體" pitchFamily="65" charset="-120"/>
                <a:cs typeface="新細明體"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b="1" dirty="0">
                <a:solidFill>
                  <a:srgbClr val="C00000"/>
                </a:solidFill>
              </a:rPr>
              <a:t>Dependent data inconsistency </a:t>
            </a:r>
          </a:p>
          <a:p>
            <a:pPr lvl="1"/>
            <a:r>
              <a:rPr lang="en-US" b="1" dirty="0"/>
              <a:t>The actions or failures of one service can cause the data managed by another service to become inconsistent.</a:t>
            </a:r>
          </a:p>
          <a:p>
            <a:r>
              <a:rPr lang="en-US" b="1" dirty="0">
                <a:solidFill>
                  <a:srgbClr val="C00000"/>
                </a:solidFill>
              </a:rPr>
              <a:t>Replica inconsistency</a:t>
            </a:r>
          </a:p>
          <a:p>
            <a:pPr lvl="1"/>
            <a:r>
              <a:rPr lang="en-US" b="1" dirty="0"/>
              <a:t>There are several replicas of the same service that are executing concurrently. These all have their own database copy and each updates its own copy of the service data. You need a way of making these databases ‘eventually consistent’ so that all replicas are working on the same data.</a:t>
            </a:r>
          </a:p>
          <a:p>
            <a:endParaRPr lang="en-US" b="1" dirty="0"/>
          </a:p>
          <a:p>
            <a:endParaRPr lang="en-US" sz="2800" b="1" dirty="0"/>
          </a:p>
        </p:txBody>
      </p:sp>
    </p:spTree>
    <p:extLst>
      <p:ext uri="{BB962C8B-B14F-4D97-AF65-F5344CB8AC3E}">
        <p14:creationId xmlns:p14="http://schemas.microsoft.com/office/powerpoint/2010/main" val="2465402373"/>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78480D8-C0FA-A940-9033-50DBEED74D6E}"/>
              </a:ext>
            </a:extLst>
          </p:cNvPr>
          <p:cNvSpPr>
            <a:spLocks noGrp="1"/>
          </p:cNvSpPr>
          <p:nvPr>
            <p:ph idx="1"/>
          </p:nvPr>
        </p:nvSpPr>
        <p:spPr>
          <a:xfrm>
            <a:off x="1981200" y="1418556"/>
            <a:ext cx="8229600" cy="5101307"/>
          </a:xfrm>
        </p:spPr>
        <p:txBody>
          <a:bodyPr/>
          <a:lstStyle/>
          <a:p>
            <a:endParaRPr lang="en-US" sz="2800" dirty="0"/>
          </a:p>
          <a:p>
            <a:endParaRPr lang="en-US" sz="2800" dirty="0"/>
          </a:p>
        </p:txBody>
      </p:sp>
      <p:sp>
        <p:nvSpPr>
          <p:cNvPr id="4" name="Slide Number Placeholder 3">
            <a:extLst>
              <a:ext uri="{FF2B5EF4-FFF2-40B4-BE49-F238E27FC236}">
                <a16:creationId xmlns:a16="http://schemas.microsoft.com/office/drawing/2014/main" id="{5FC0CE1A-0F43-D642-83BB-37DC2E74A642}"/>
              </a:ext>
            </a:extLst>
          </p:cNvPr>
          <p:cNvSpPr>
            <a:spLocks noGrp="1"/>
          </p:cNvSpPr>
          <p:nvPr>
            <p:ph type="sldNum" sz="quarter" idx="12"/>
          </p:nvPr>
        </p:nvSpPr>
        <p:spPr/>
        <p:txBody>
          <a:bodyPr/>
          <a:lstStyle/>
          <a:p>
            <a:pPr>
              <a:defRPr/>
            </a:pPr>
            <a:fld id="{E78C9E75-97FD-45D9-8ED3-955348887BB1}" type="slidenum">
              <a:rPr lang="zh-TW" altLang="en-US" smtClean="0"/>
              <a:pPr>
                <a:defRPr/>
              </a:pPr>
              <a:t>61</a:t>
            </a:fld>
            <a:endParaRPr lang="zh-TW" altLang="en-US"/>
          </a:p>
        </p:txBody>
      </p:sp>
      <p:sp>
        <p:nvSpPr>
          <p:cNvPr id="5" name="Footer Placeholder 4">
            <a:extLst>
              <a:ext uri="{FF2B5EF4-FFF2-40B4-BE49-F238E27FC236}">
                <a16:creationId xmlns:a16="http://schemas.microsoft.com/office/drawing/2014/main" id="{47D1029D-DF43-8440-A5D5-8C0AA89257A6}"/>
              </a:ext>
            </a:extLst>
          </p:cNvPr>
          <p:cNvSpPr>
            <a:spLocks noGrp="1"/>
          </p:cNvSpPr>
          <p:nvPr>
            <p:ph type="ftr" sz="quarter" idx="11"/>
          </p:nvPr>
        </p:nvSpPr>
        <p:spPr bwMode="auto">
          <a:xfrm>
            <a:off x="2135832" y="6597650"/>
            <a:ext cx="7848600" cy="260350"/>
          </a:xfrm>
          <a:ln>
            <a:miter lim="800000"/>
            <a:headEnd/>
            <a:tailEnd/>
          </a:ln>
        </p:spPr>
        <p:txBody>
          <a:bodyPr/>
          <a:lstStyle/>
          <a:p>
            <a:pPr>
              <a:defRPr/>
            </a:pPr>
            <a:r>
              <a:rPr lang="en-US" altLang="zh-TW" sz="1000" dirty="0"/>
              <a:t>Source: Ian Sommerville (2019), Engineering Software Products:  An Introduction to Modern Software Engineering, Pearson.</a:t>
            </a:r>
            <a:endParaRPr lang="es-ES" altLang="zh-TW" sz="1000" dirty="0"/>
          </a:p>
        </p:txBody>
      </p:sp>
      <p:sp>
        <p:nvSpPr>
          <p:cNvPr id="6" name="Title 1">
            <a:extLst>
              <a:ext uri="{FF2B5EF4-FFF2-40B4-BE49-F238E27FC236}">
                <a16:creationId xmlns:a16="http://schemas.microsoft.com/office/drawing/2014/main" id="{0CFA4C37-6E89-4349-BAC6-EBAD3F680900}"/>
              </a:ext>
            </a:extLst>
          </p:cNvPr>
          <p:cNvSpPr>
            <a:spLocks noGrp="1"/>
          </p:cNvSpPr>
          <p:nvPr>
            <p:ph type="title"/>
          </p:nvPr>
        </p:nvSpPr>
        <p:spPr>
          <a:xfrm>
            <a:off x="1991544" y="116633"/>
            <a:ext cx="8229600" cy="949993"/>
          </a:xfrm>
        </p:spPr>
        <p:txBody>
          <a:bodyPr/>
          <a:lstStyle/>
          <a:p>
            <a:r>
              <a:rPr lang="en-US" dirty="0">
                <a:solidFill>
                  <a:schemeClr val="accent1"/>
                </a:solidFill>
              </a:rPr>
              <a:t>Eventual consistency</a:t>
            </a:r>
          </a:p>
        </p:txBody>
      </p:sp>
      <p:sp>
        <p:nvSpPr>
          <p:cNvPr id="8" name="Content Placeholder 2">
            <a:extLst>
              <a:ext uri="{FF2B5EF4-FFF2-40B4-BE49-F238E27FC236}">
                <a16:creationId xmlns:a16="http://schemas.microsoft.com/office/drawing/2014/main" id="{49B2B687-92E2-7F4E-956C-07F9DFF1F981}"/>
              </a:ext>
            </a:extLst>
          </p:cNvPr>
          <p:cNvSpPr txBox="1">
            <a:spLocks/>
          </p:cNvSpPr>
          <p:nvPr/>
        </p:nvSpPr>
        <p:spPr bwMode="auto">
          <a:xfrm>
            <a:off x="896112" y="1144414"/>
            <a:ext cx="10442448" cy="53754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Font typeface="Arial" charset="0"/>
              <a:buChar char="•"/>
              <a:defRPr sz="3200" kern="1200" baseline="0">
                <a:solidFill>
                  <a:schemeClr val="tx1"/>
                </a:solidFill>
                <a:latin typeface="Calibri" pitchFamily="34" charset="0"/>
                <a:ea typeface="標楷體" pitchFamily="65" charset="-120"/>
                <a:cs typeface="新細明體" charset="0"/>
              </a:defRPr>
            </a:lvl1pPr>
            <a:lvl2pPr marL="742950" indent="-285750" algn="l" rtl="0" eaLnBrk="0" fontAlgn="base" hangingPunct="0">
              <a:spcBef>
                <a:spcPct val="20000"/>
              </a:spcBef>
              <a:spcAft>
                <a:spcPct val="0"/>
              </a:spcAft>
              <a:buFont typeface="Arial" charset="0"/>
              <a:buChar char="–"/>
              <a:defRPr sz="2800" kern="1200" baseline="0">
                <a:solidFill>
                  <a:schemeClr val="tx1"/>
                </a:solidFill>
                <a:latin typeface="Calibri" pitchFamily="34" charset="0"/>
                <a:ea typeface="標楷體" pitchFamily="65" charset="-120"/>
                <a:cs typeface="新細明體" charset="0"/>
              </a:defRPr>
            </a:lvl2pPr>
            <a:lvl3pPr marL="1143000" indent="-228600" algn="l" rtl="0" eaLnBrk="0" fontAlgn="base" hangingPunct="0">
              <a:spcBef>
                <a:spcPct val="20000"/>
              </a:spcBef>
              <a:spcAft>
                <a:spcPct val="0"/>
              </a:spcAft>
              <a:buFont typeface="Arial" charset="0"/>
              <a:buChar char="•"/>
              <a:defRPr sz="2400" kern="1200" baseline="0">
                <a:solidFill>
                  <a:schemeClr val="tx1"/>
                </a:solidFill>
                <a:latin typeface="Calibri" pitchFamily="34" charset="0"/>
                <a:ea typeface="標楷體" pitchFamily="65" charset="-120"/>
                <a:cs typeface="新細明體" charset="0"/>
              </a:defRPr>
            </a:lvl3pPr>
            <a:lvl4pPr marL="1600200" indent="-228600" algn="l" rtl="0" eaLnBrk="0" fontAlgn="base" hangingPunct="0">
              <a:spcBef>
                <a:spcPct val="20000"/>
              </a:spcBef>
              <a:spcAft>
                <a:spcPct val="0"/>
              </a:spcAft>
              <a:buFont typeface="Arial" charset="0"/>
              <a:buChar char="–"/>
              <a:defRPr sz="2000" kern="1200" baseline="0">
                <a:solidFill>
                  <a:schemeClr val="tx1"/>
                </a:solidFill>
                <a:latin typeface="Calibri" pitchFamily="34" charset="0"/>
                <a:ea typeface="標楷體" pitchFamily="65" charset="-120"/>
                <a:cs typeface="新細明體" charset="0"/>
              </a:defRPr>
            </a:lvl4pPr>
            <a:lvl5pPr marL="2057400" indent="-228600" algn="l" rtl="0" eaLnBrk="0" fontAlgn="base" hangingPunct="0">
              <a:spcBef>
                <a:spcPct val="20000"/>
              </a:spcBef>
              <a:spcAft>
                <a:spcPct val="0"/>
              </a:spcAft>
              <a:buFont typeface="Arial" charset="0"/>
              <a:buChar char="»"/>
              <a:defRPr sz="2000" kern="1200" baseline="0">
                <a:solidFill>
                  <a:schemeClr val="tx1"/>
                </a:solidFill>
                <a:latin typeface="Calibri" pitchFamily="34" charset="0"/>
                <a:ea typeface="標楷體" pitchFamily="65" charset="-120"/>
                <a:cs typeface="新細明體"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b="1" dirty="0">
                <a:solidFill>
                  <a:srgbClr val="C00000"/>
                </a:solidFill>
              </a:rPr>
              <a:t>Eventual consistency </a:t>
            </a:r>
            <a:r>
              <a:rPr lang="en-US" b="1" dirty="0"/>
              <a:t>is a situation where the system guarantees that the </a:t>
            </a:r>
            <a:r>
              <a:rPr lang="en-US" b="1" dirty="0">
                <a:solidFill>
                  <a:srgbClr val="C00000"/>
                </a:solidFill>
              </a:rPr>
              <a:t>databases will eventually become consistent</a:t>
            </a:r>
            <a:r>
              <a:rPr lang="en-US" b="1" dirty="0"/>
              <a:t>.   </a:t>
            </a:r>
          </a:p>
          <a:p>
            <a:r>
              <a:rPr lang="en-US" b="1" dirty="0"/>
              <a:t>You can implement eventual consistency by </a:t>
            </a:r>
            <a:r>
              <a:rPr lang="en-US" b="1" dirty="0">
                <a:solidFill>
                  <a:srgbClr val="C00000"/>
                </a:solidFill>
              </a:rPr>
              <a:t>maintaining a transaction log</a:t>
            </a:r>
            <a:r>
              <a:rPr lang="en-US" b="1" dirty="0"/>
              <a:t>. </a:t>
            </a:r>
          </a:p>
          <a:p>
            <a:r>
              <a:rPr lang="en-US" b="1" dirty="0"/>
              <a:t>When a database change is made, this is recorded on a ‘</a:t>
            </a:r>
            <a:r>
              <a:rPr lang="en-US" b="1" dirty="0">
                <a:solidFill>
                  <a:srgbClr val="C00000"/>
                </a:solidFill>
              </a:rPr>
              <a:t>pending updates</a:t>
            </a:r>
            <a:r>
              <a:rPr lang="en-US" b="1" dirty="0"/>
              <a:t>’ log. </a:t>
            </a:r>
          </a:p>
          <a:p>
            <a:r>
              <a:rPr lang="en-US" b="1" dirty="0"/>
              <a:t>Other service instances look at this log, update their own database and indicate that they have made the change</a:t>
            </a:r>
            <a:endParaRPr lang="en-US" sz="2800" b="1" dirty="0"/>
          </a:p>
        </p:txBody>
      </p:sp>
    </p:spTree>
    <p:extLst>
      <p:ext uri="{BB962C8B-B14F-4D97-AF65-F5344CB8AC3E}">
        <p14:creationId xmlns:p14="http://schemas.microsoft.com/office/powerpoint/2010/main" val="1407090500"/>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5FC0CE1A-0F43-D642-83BB-37DC2E74A642}"/>
              </a:ext>
            </a:extLst>
          </p:cNvPr>
          <p:cNvSpPr>
            <a:spLocks noGrp="1"/>
          </p:cNvSpPr>
          <p:nvPr>
            <p:ph type="sldNum" sz="quarter" idx="12"/>
          </p:nvPr>
        </p:nvSpPr>
        <p:spPr/>
        <p:txBody>
          <a:bodyPr/>
          <a:lstStyle/>
          <a:p>
            <a:pPr>
              <a:defRPr/>
            </a:pPr>
            <a:fld id="{E78C9E75-97FD-45D9-8ED3-955348887BB1}" type="slidenum">
              <a:rPr lang="zh-TW" altLang="en-US" smtClean="0"/>
              <a:pPr>
                <a:defRPr/>
              </a:pPr>
              <a:t>62</a:t>
            </a:fld>
            <a:endParaRPr lang="zh-TW" altLang="en-US"/>
          </a:p>
        </p:txBody>
      </p:sp>
      <p:sp>
        <p:nvSpPr>
          <p:cNvPr id="5" name="Footer Placeholder 4">
            <a:extLst>
              <a:ext uri="{FF2B5EF4-FFF2-40B4-BE49-F238E27FC236}">
                <a16:creationId xmlns:a16="http://schemas.microsoft.com/office/drawing/2014/main" id="{47D1029D-DF43-8440-A5D5-8C0AA89257A6}"/>
              </a:ext>
            </a:extLst>
          </p:cNvPr>
          <p:cNvSpPr>
            <a:spLocks noGrp="1"/>
          </p:cNvSpPr>
          <p:nvPr>
            <p:ph type="ftr" sz="quarter" idx="11"/>
          </p:nvPr>
        </p:nvSpPr>
        <p:spPr bwMode="auto">
          <a:xfrm>
            <a:off x="2135832" y="6597650"/>
            <a:ext cx="7848600" cy="260350"/>
          </a:xfrm>
          <a:ln>
            <a:miter lim="800000"/>
            <a:headEnd/>
            <a:tailEnd/>
          </a:ln>
        </p:spPr>
        <p:txBody>
          <a:bodyPr/>
          <a:lstStyle/>
          <a:p>
            <a:pPr>
              <a:defRPr/>
            </a:pPr>
            <a:r>
              <a:rPr lang="en-US" altLang="zh-TW" sz="1000" dirty="0"/>
              <a:t>Source: Ian Sommerville (2019), Engineering Software Products:  An Introduction to Modern Software Engineering, Pearson.</a:t>
            </a:r>
            <a:endParaRPr lang="es-ES" altLang="zh-TW" sz="1000" dirty="0"/>
          </a:p>
        </p:txBody>
      </p:sp>
      <p:sp>
        <p:nvSpPr>
          <p:cNvPr id="6" name="Title 1">
            <a:extLst>
              <a:ext uri="{FF2B5EF4-FFF2-40B4-BE49-F238E27FC236}">
                <a16:creationId xmlns:a16="http://schemas.microsoft.com/office/drawing/2014/main" id="{0CFA4C37-6E89-4349-BAC6-EBAD3F680900}"/>
              </a:ext>
            </a:extLst>
          </p:cNvPr>
          <p:cNvSpPr>
            <a:spLocks noGrp="1"/>
          </p:cNvSpPr>
          <p:nvPr>
            <p:ph type="title"/>
          </p:nvPr>
        </p:nvSpPr>
        <p:spPr>
          <a:xfrm>
            <a:off x="1991544" y="116633"/>
            <a:ext cx="8229600" cy="949995"/>
          </a:xfrm>
        </p:spPr>
        <p:txBody>
          <a:bodyPr/>
          <a:lstStyle/>
          <a:p>
            <a:r>
              <a:rPr lang="en-US" dirty="0">
                <a:solidFill>
                  <a:schemeClr val="accent1"/>
                </a:solidFill>
              </a:rPr>
              <a:t>Using a pending transaction log</a:t>
            </a:r>
          </a:p>
        </p:txBody>
      </p:sp>
      <p:sp>
        <p:nvSpPr>
          <p:cNvPr id="8" name="Rounded Rectangle 7">
            <a:extLst>
              <a:ext uri="{FF2B5EF4-FFF2-40B4-BE49-F238E27FC236}">
                <a16:creationId xmlns:a16="http://schemas.microsoft.com/office/drawing/2014/main" id="{A3128ACF-1E31-754F-B1E9-14666542ED5A}"/>
              </a:ext>
            </a:extLst>
          </p:cNvPr>
          <p:cNvSpPr>
            <a:spLocks noChangeArrowheads="1"/>
          </p:cNvSpPr>
          <p:nvPr/>
        </p:nvSpPr>
        <p:spPr bwMode="auto">
          <a:xfrm>
            <a:off x="3895466" y="1340768"/>
            <a:ext cx="1912503" cy="1152128"/>
          </a:xfrm>
          <a:prstGeom prst="roundRect">
            <a:avLst>
              <a:gd name="adj" fmla="val 20942"/>
            </a:avLst>
          </a:prstGeom>
          <a:solidFill>
            <a:srgbClr val="0096FF">
              <a:alpha val="50196"/>
            </a:srgbClr>
          </a:solidFill>
          <a:ln w="28575">
            <a:solidFill>
              <a:schemeClr val="accent1">
                <a:lumMod val="75000"/>
              </a:schemeClr>
            </a:solidFill>
            <a:round/>
            <a:headEnd/>
            <a:tailEnd/>
          </a:ln>
          <a:effectLst/>
        </p:spPr>
        <p:txBody>
          <a:bodyPr wrap="none" lIns="0" tIns="0" rIns="0" bIns="0" anchor="ctr"/>
          <a:lstStyle/>
          <a:p>
            <a:pPr algn="ctr">
              <a:defRPr/>
            </a:pPr>
            <a:r>
              <a:rPr lang="en-US" sz="2800" b="1" dirty="0">
                <a:latin typeface="Calibri" panose="020F0502020204030204" pitchFamily="34" charset="0"/>
                <a:cs typeface="Calibri" panose="020F0502020204030204" pitchFamily="34" charset="0"/>
              </a:rPr>
              <a:t>Service A1</a:t>
            </a:r>
          </a:p>
          <a:p>
            <a:pPr algn="ctr">
              <a:defRPr/>
            </a:pPr>
            <a:r>
              <a:rPr lang="en-US" sz="2800" b="1" dirty="0">
                <a:latin typeface="Calibri" panose="020F0502020204030204" pitchFamily="34" charset="0"/>
                <a:cs typeface="Calibri" panose="020F0502020204030204" pitchFamily="34" charset="0"/>
              </a:rPr>
              <a:t>Database A</a:t>
            </a:r>
          </a:p>
        </p:txBody>
      </p:sp>
      <p:sp>
        <p:nvSpPr>
          <p:cNvPr id="9" name="Rounded Rectangle 8">
            <a:extLst>
              <a:ext uri="{FF2B5EF4-FFF2-40B4-BE49-F238E27FC236}">
                <a16:creationId xmlns:a16="http://schemas.microsoft.com/office/drawing/2014/main" id="{ADAC50A5-5349-874D-AC37-506C7D16A6A1}"/>
              </a:ext>
            </a:extLst>
          </p:cNvPr>
          <p:cNvSpPr>
            <a:spLocks noChangeArrowheads="1"/>
          </p:cNvSpPr>
          <p:nvPr/>
        </p:nvSpPr>
        <p:spPr bwMode="auto">
          <a:xfrm>
            <a:off x="6559762" y="1340768"/>
            <a:ext cx="1912503" cy="1152128"/>
          </a:xfrm>
          <a:prstGeom prst="roundRect">
            <a:avLst>
              <a:gd name="adj" fmla="val 20942"/>
            </a:avLst>
          </a:prstGeom>
          <a:solidFill>
            <a:srgbClr val="00B0F0">
              <a:alpha val="50196"/>
            </a:srgbClr>
          </a:solidFill>
          <a:ln w="28575">
            <a:solidFill>
              <a:schemeClr val="accent1">
                <a:lumMod val="75000"/>
              </a:schemeClr>
            </a:solidFill>
            <a:round/>
            <a:headEnd/>
            <a:tailEnd/>
          </a:ln>
          <a:effectLst/>
        </p:spPr>
        <p:txBody>
          <a:bodyPr wrap="none" lIns="0" tIns="0" rIns="0" bIns="0" anchor="ctr"/>
          <a:lstStyle/>
          <a:p>
            <a:pPr algn="ctr">
              <a:defRPr/>
            </a:pPr>
            <a:r>
              <a:rPr lang="en-US" sz="2800" b="1" dirty="0">
                <a:latin typeface="Calibri" panose="020F0502020204030204" pitchFamily="34" charset="0"/>
                <a:cs typeface="Calibri" panose="020F0502020204030204" pitchFamily="34" charset="0"/>
              </a:rPr>
              <a:t>Service A2</a:t>
            </a:r>
          </a:p>
          <a:p>
            <a:pPr algn="ctr">
              <a:defRPr/>
            </a:pPr>
            <a:r>
              <a:rPr lang="en-US" sz="2800" b="1" dirty="0">
                <a:latin typeface="Calibri" panose="020F0502020204030204" pitchFamily="34" charset="0"/>
                <a:cs typeface="Calibri" panose="020F0502020204030204" pitchFamily="34" charset="0"/>
              </a:rPr>
              <a:t>Database A</a:t>
            </a:r>
          </a:p>
        </p:txBody>
      </p:sp>
      <p:cxnSp>
        <p:nvCxnSpPr>
          <p:cNvPr id="10" name="Straight Arrow Connector 9">
            <a:extLst>
              <a:ext uri="{FF2B5EF4-FFF2-40B4-BE49-F238E27FC236}">
                <a16:creationId xmlns:a16="http://schemas.microsoft.com/office/drawing/2014/main" id="{CEC30D63-113B-C64B-8FA9-1D92DC01D509}"/>
              </a:ext>
            </a:extLst>
          </p:cNvPr>
          <p:cNvCxnSpPr>
            <a:cxnSpLocks/>
            <a:stCxn id="8" idx="2"/>
          </p:cNvCxnSpPr>
          <p:nvPr/>
        </p:nvCxnSpPr>
        <p:spPr>
          <a:xfrm>
            <a:off x="4851717" y="2492897"/>
            <a:ext cx="0" cy="844995"/>
          </a:xfrm>
          <a:prstGeom prst="straightConnector1">
            <a:avLst/>
          </a:prstGeom>
          <a:ln w="76200">
            <a:solidFill>
              <a:schemeClr val="bg1">
                <a:lumMod val="50000"/>
              </a:schemeClr>
            </a:solidFill>
            <a:headEnd type="stealth"/>
            <a:tailEnd type="stealth"/>
          </a:ln>
        </p:spPr>
        <p:style>
          <a:lnRef idx="1">
            <a:schemeClr val="accent1"/>
          </a:lnRef>
          <a:fillRef idx="0">
            <a:schemeClr val="accent1"/>
          </a:fillRef>
          <a:effectRef idx="0">
            <a:schemeClr val="accent1"/>
          </a:effectRef>
          <a:fontRef idx="minor">
            <a:schemeClr val="tx1"/>
          </a:fontRef>
        </p:style>
      </p:cxnSp>
      <p:sp>
        <p:nvSpPr>
          <p:cNvPr id="12" name="Rounded Rectangle 11">
            <a:extLst>
              <a:ext uri="{FF2B5EF4-FFF2-40B4-BE49-F238E27FC236}">
                <a16:creationId xmlns:a16="http://schemas.microsoft.com/office/drawing/2014/main" id="{370F45AE-F898-BF46-87EF-4EFE2B15DFE2}"/>
              </a:ext>
            </a:extLst>
          </p:cNvPr>
          <p:cNvSpPr>
            <a:spLocks noChangeArrowheads="1"/>
          </p:cNvSpPr>
          <p:nvPr/>
        </p:nvSpPr>
        <p:spPr bwMode="auto">
          <a:xfrm>
            <a:off x="4372922" y="3337892"/>
            <a:ext cx="3672408" cy="657119"/>
          </a:xfrm>
          <a:prstGeom prst="roundRect">
            <a:avLst>
              <a:gd name="adj" fmla="val 1967"/>
            </a:avLst>
          </a:prstGeom>
          <a:solidFill>
            <a:srgbClr val="92D050">
              <a:alpha val="50196"/>
            </a:srgbClr>
          </a:solidFill>
          <a:ln w="28575">
            <a:solidFill>
              <a:schemeClr val="accent1">
                <a:lumMod val="75000"/>
              </a:schemeClr>
            </a:solidFill>
            <a:round/>
            <a:headEnd/>
            <a:tailEnd/>
          </a:ln>
          <a:effectLst/>
        </p:spPr>
        <p:txBody>
          <a:bodyPr wrap="none" lIns="0" tIns="0" rIns="0" bIns="0" anchor="ctr"/>
          <a:lstStyle/>
          <a:p>
            <a:pPr algn="ctr">
              <a:defRPr/>
            </a:pPr>
            <a:r>
              <a:rPr lang="en-US" sz="2800" b="1" dirty="0">
                <a:latin typeface="Calibri" panose="020F0502020204030204" pitchFamily="34" charset="0"/>
                <a:cs typeface="Calibri" panose="020F0502020204030204" pitchFamily="34" charset="0"/>
              </a:rPr>
              <a:t>A1/DB update 1</a:t>
            </a:r>
          </a:p>
        </p:txBody>
      </p:sp>
      <p:sp>
        <p:nvSpPr>
          <p:cNvPr id="13" name="Rounded Rectangle 12">
            <a:extLst>
              <a:ext uri="{FF2B5EF4-FFF2-40B4-BE49-F238E27FC236}">
                <a16:creationId xmlns:a16="http://schemas.microsoft.com/office/drawing/2014/main" id="{3B7654DC-7ED8-A542-8226-2959768270F8}"/>
              </a:ext>
            </a:extLst>
          </p:cNvPr>
          <p:cNvSpPr>
            <a:spLocks noChangeArrowheads="1"/>
          </p:cNvSpPr>
          <p:nvPr/>
        </p:nvSpPr>
        <p:spPr bwMode="auto">
          <a:xfrm>
            <a:off x="4372922" y="4009967"/>
            <a:ext cx="3672408" cy="657119"/>
          </a:xfrm>
          <a:prstGeom prst="roundRect">
            <a:avLst>
              <a:gd name="adj" fmla="val 1967"/>
            </a:avLst>
          </a:prstGeom>
          <a:solidFill>
            <a:srgbClr val="92D050">
              <a:alpha val="50196"/>
            </a:srgbClr>
          </a:solidFill>
          <a:ln w="28575">
            <a:solidFill>
              <a:schemeClr val="accent1">
                <a:lumMod val="75000"/>
              </a:schemeClr>
            </a:solidFill>
            <a:round/>
            <a:headEnd/>
            <a:tailEnd/>
          </a:ln>
          <a:effectLst/>
        </p:spPr>
        <p:txBody>
          <a:bodyPr wrap="none" lIns="0" tIns="0" rIns="0" bIns="0" anchor="ctr"/>
          <a:lstStyle/>
          <a:p>
            <a:pPr algn="ctr">
              <a:defRPr/>
            </a:pPr>
            <a:r>
              <a:rPr lang="en-US" sz="2800" b="1" dirty="0">
                <a:latin typeface="Calibri" panose="020F0502020204030204" pitchFamily="34" charset="0"/>
                <a:cs typeface="Calibri" panose="020F0502020204030204" pitchFamily="34" charset="0"/>
              </a:rPr>
              <a:t>A1/DB update 2</a:t>
            </a:r>
          </a:p>
        </p:txBody>
      </p:sp>
      <p:sp>
        <p:nvSpPr>
          <p:cNvPr id="14" name="Rounded Rectangle 13">
            <a:extLst>
              <a:ext uri="{FF2B5EF4-FFF2-40B4-BE49-F238E27FC236}">
                <a16:creationId xmlns:a16="http://schemas.microsoft.com/office/drawing/2014/main" id="{0756ED2B-311F-864D-8093-3517C5F9F213}"/>
              </a:ext>
            </a:extLst>
          </p:cNvPr>
          <p:cNvSpPr>
            <a:spLocks noChangeArrowheads="1"/>
          </p:cNvSpPr>
          <p:nvPr/>
        </p:nvSpPr>
        <p:spPr bwMode="auto">
          <a:xfrm>
            <a:off x="4372922" y="4682042"/>
            <a:ext cx="3672408" cy="657119"/>
          </a:xfrm>
          <a:prstGeom prst="roundRect">
            <a:avLst>
              <a:gd name="adj" fmla="val 1967"/>
            </a:avLst>
          </a:prstGeom>
          <a:solidFill>
            <a:srgbClr val="92D050">
              <a:alpha val="50196"/>
            </a:srgbClr>
          </a:solidFill>
          <a:ln w="28575">
            <a:solidFill>
              <a:schemeClr val="accent1">
                <a:lumMod val="75000"/>
              </a:schemeClr>
            </a:solidFill>
            <a:round/>
            <a:headEnd/>
            <a:tailEnd/>
          </a:ln>
          <a:effectLst/>
        </p:spPr>
        <p:txBody>
          <a:bodyPr wrap="none" lIns="0" tIns="0" rIns="0" bIns="0" anchor="ctr"/>
          <a:lstStyle/>
          <a:p>
            <a:pPr algn="ctr">
              <a:defRPr/>
            </a:pPr>
            <a:r>
              <a:rPr lang="en-US" sz="2800" b="1" dirty="0">
                <a:latin typeface="Calibri" panose="020F0502020204030204" pitchFamily="34" charset="0"/>
                <a:cs typeface="Calibri" panose="020F0502020204030204" pitchFamily="34" charset="0"/>
              </a:rPr>
              <a:t>A2/DB update 1</a:t>
            </a:r>
          </a:p>
        </p:txBody>
      </p:sp>
      <p:sp>
        <p:nvSpPr>
          <p:cNvPr id="15" name="Rounded Rectangle 14">
            <a:extLst>
              <a:ext uri="{FF2B5EF4-FFF2-40B4-BE49-F238E27FC236}">
                <a16:creationId xmlns:a16="http://schemas.microsoft.com/office/drawing/2014/main" id="{EE151C62-9F6E-E549-95FC-3D06AA27AA39}"/>
              </a:ext>
            </a:extLst>
          </p:cNvPr>
          <p:cNvSpPr>
            <a:spLocks noChangeArrowheads="1"/>
          </p:cNvSpPr>
          <p:nvPr/>
        </p:nvSpPr>
        <p:spPr bwMode="auto">
          <a:xfrm>
            <a:off x="4372922" y="5354116"/>
            <a:ext cx="3672408" cy="657119"/>
          </a:xfrm>
          <a:prstGeom prst="roundRect">
            <a:avLst>
              <a:gd name="adj" fmla="val 1967"/>
            </a:avLst>
          </a:prstGeom>
          <a:solidFill>
            <a:srgbClr val="92D050">
              <a:alpha val="50196"/>
            </a:srgbClr>
          </a:solidFill>
          <a:ln w="28575">
            <a:solidFill>
              <a:schemeClr val="accent1">
                <a:lumMod val="75000"/>
              </a:schemeClr>
            </a:solidFill>
            <a:round/>
            <a:headEnd/>
            <a:tailEnd/>
          </a:ln>
          <a:effectLst/>
        </p:spPr>
        <p:txBody>
          <a:bodyPr wrap="none" lIns="0" tIns="0" rIns="0" bIns="0" anchor="ctr"/>
          <a:lstStyle/>
          <a:p>
            <a:pPr algn="ctr">
              <a:defRPr/>
            </a:pPr>
            <a:endParaRPr lang="en-US" sz="2800" b="1" dirty="0">
              <a:latin typeface="Calibri" panose="020F0502020204030204" pitchFamily="34" charset="0"/>
              <a:cs typeface="Calibri" panose="020F0502020204030204" pitchFamily="34" charset="0"/>
            </a:endParaRPr>
          </a:p>
        </p:txBody>
      </p:sp>
      <p:cxnSp>
        <p:nvCxnSpPr>
          <p:cNvPr id="19" name="Straight Arrow Connector 18">
            <a:extLst>
              <a:ext uri="{FF2B5EF4-FFF2-40B4-BE49-F238E27FC236}">
                <a16:creationId xmlns:a16="http://schemas.microsoft.com/office/drawing/2014/main" id="{B5E8A881-287A-9B44-B5A0-04F6F7F073A3}"/>
              </a:ext>
            </a:extLst>
          </p:cNvPr>
          <p:cNvCxnSpPr>
            <a:cxnSpLocks/>
            <a:stCxn id="9" idx="2"/>
          </p:cNvCxnSpPr>
          <p:nvPr/>
        </p:nvCxnSpPr>
        <p:spPr>
          <a:xfrm>
            <a:off x="7516013" y="2492897"/>
            <a:ext cx="0" cy="844995"/>
          </a:xfrm>
          <a:prstGeom prst="straightConnector1">
            <a:avLst/>
          </a:prstGeom>
          <a:ln w="76200">
            <a:solidFill>
              <a:schemeClr val="bg1">
                <a:lumMod val="50000"/>
              </a:schemeClr>
            </a:solidFill>
            <a:headEnd type="stealth"/>
            <a:tailEnd type="stealth"/>
          </a:ln>
        </p:spPr>
        <p:style>
          <a:lnRef idx="1">
            <a:schemeClr val="accent1"/>
          </a:lnRef>
          <a:fillRef idx="0">
            <a:schemeClr val="accent1"/>
          </a:fillRef>
          <a:effectRef idx="0">
            <a:schemeClr val="accent1"/>
          </a:effectRef>
          <a:fontRef idx="minor">
            <a:schemeClr val="tx1"/>
          </a:fontRef>
        </p:style>
      </p:cxnSp>
      <p:sp>
        <p:nvSpPr>
          <p:cNvPr id="22" name="TextBox 21">
            <a:extLst>
              <a:ext uri="{FF2B5EF4-FFF2-40B4-BE49-F238E27FC236}">
                <a16:creationId xmlns:a16="http://schemas.microsoft.com/office/drawing/2014/main" id="{6ED96A99-96F4-9F40-A356-42FDC0CED699}"/>
              </a:ext>
            </a:extLst>
          </p:cNvPr>
          <p:cNvSpPr txBox="1"/>
          <p:nvPr/>
        </p:nvSpPr>
        <p:spPr>
          <a:xfrm>
            <a:off x="4036704" y="6084586"/>
            <a:ext cx="4344844" cy="584775"/>
          </a:xfrm>
          <a:prstGeom prst="rect">
            <a:avLst/>
          </a:prstGeom>
          <a:noFill/>
        </p:spPr>
        <p:txBody>
          <a:bodyPr wrap="none" rtlCol="0">
            <a:spAutoFit/>
          </a:bodyPr>
          <a:lstStyle/>
          <a:p>
            <a:pPr algn="ctr"/>
            <a:r>
              <a:rPr lang="en-US" sz="3200" b="1" dirty="0">
                <a:solidFill>
                  <a:srgbClr val="C00000"/>
                </a:solidFill>
                <a:latin typeface="Calibri" panose="020F0502020204030204" pitchFamily="34" charset="0"/>
                <a:cs typeface="Calibri" panose="020F0502020204030204" pitchFamily="34" charset="0"/>
              </a:rPr>
              <a:t>Pending transactions log</a:t>
            </a:r>
            <a:endParaRPr lang="en-US" sz="2800" b="1" dirty="0">
              <a:solidFill>
                <a:srgbClr val="C00000"/>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210818949"/>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78480D8-C0FA-A940-9033-50DBEED74D6E}"/>
              </a:ext>
            </a:extLst>
          </p:cNvPr>
          <p:cNvSpPr>
            <a:spLocks noGrp="1"/>
          </p:cNvSpPr>
          <p:nvPr>
            <p:ph idx="1"/>
          </p:nvPr>
        </p:nvSpPr>
        <p:spPr>
          <a:xfrm>
            <a:off x="1981200" y="1418556"/>
            <a:ext cx="8229600" cy="5101307"/>
          </a:xfrm>
        </p:spPr>
        <p:txBody>
          <a:bodyPr/>
          <a:lstStyle/>
          <a:p>
            <a:endParaRPr lang="en-US" sz="2800" dirty="0"/>
          </a:p>
          <a:p>
            <a:endParaRPr lang="en-US" sz="2800" dirty="0"/>
          </a:p>
        </p:txBody>
      </p:sp>
      <p:sp>
        <p:nvSpPr>
          <p:cNvPr id="4" name="Slide Number Placeholder 3">
            <a:extLst>
              <a:ext uri="{FF2B5EF4-FFF2-40B4-BE49-F238E27FC236}">
                <a16:creationId xmlns:a16="http://schemas.microsoft.com/office/drawing/2014/main" id="{5FC0CE1A-0F43-D642-83BB-37DC2E74A642}"/>
              </a:ext>
            </a:extLst>
          </p:cNvPr>
          <p:cNvSpPr>
            <a:spLocks noGrp="1"/>
          </p:cNvSpPr>
          <p:nvPr>
            <p:ph type="sldNum" sz="quarter" idx="12"/>
          </p:nvPr>
        </p:nvSpPr>
        <p:spPr/>
        <p:txBody>
          <a:bodyPr/>
          <a:lstStyle/>
          <a:p>
            <a:pPr>
              <a:defRPr/>
            </a:pPr>
            <a:fld id="{E78C9E75-97FD-45D9-8ED3-955348887BB1}" type="slidenum">
              <a:rPr lang="zh-TW" altLang="en-US" smtClean="0"/>
              <a:pPr>
                <a:defRPr/>
              </a:pPr>
              <a:t>63</a:t>
            </a:fld>
            <a:endParaRPr lang="zh-TW" altLang="en-US"/>
          </a:p>
        </p:txBody>
      </p:sp>
      <p:sp>
        <p:nvSpPr>
          <p:cNvPr id="5" name="Footer Placeholder 4">
            <a:extLst>
              <a:ext uri="{FF2B5EF4-FFF2-40B4-BE49-F238E27FC236}">
                <a16:creationId xmlns:a16="http://schemas.microsoft.com/office/drawing/2014/main" id="{47D1029D-DF43-8440-A5D5-8C0AA89257A6}"/>
              </a:ext>
            </a:extLst>
          </p:cNvPr>
          <p:cNvSpPr>
            <a:spLocks noGrp="1"/>
          </p:cNvSpPr>
          <p:nvPr>
            <p:ph type="ftr" sz="quarter" idx="11"/>
          </p:nvPr>
        </p:nvSpPr>
        <p:spPr bwMode="auto">
          <a:xfrm>
            <a:off x="2135832" y="6597650"/>
            <a:ext cx="7848600" cy="260350"/>
          </a:xfrm>
          <a:ln>
            <a:miter lim="800000"/>
            <a:headEnd/>
            <a:tailEnd/>
          </a:ln>
        </p:spPr>
        <p:txBody>
          <a:bodyPr/>
          <a:lstStyle/>
          <a:p>
            <a:pPr>
              <a:defRPr/>
            </a:pPr>
            <a:r>
              <a:rPr lang="en-US" altLang="zh-TW" sz="1000" dirty="0"/>
              <a:t>Source: Ian Sommerville (2019), Engineering Software Products:  An Introduction to Modern Software Engineering, Pearson.</a:t>
            </a:r>
            <a:endParaRPr lang="es-ES" altLang="zh-TW" sz="1000" dirty="0"/>
          </a:p>
        </p:txBody>
      </p:sp>
      <p:sp>
        <p:nvSpPr>
          <p:cNvPr id="6" name="Title 1">
            <a:extLst>
              <a:ext uri="{FF2B5EF4-FFF2-40B4-BE49-F238E27FC236}">
                <a16:creationId xmlns:a16="http://schemas.microsoft.com/office/drawing/2014/main" id="{0CFA4C37-6E89-4349-BAC6-EBAD3F680900}"/>
              </a:ext>
            </a:extLst>
          </p:cNvPr>
          <p:cNvSpPr>
            <a:spLocks noGrp="1"/>
          </p:cNvSpPr>
          <p:nvPr>
            <p:ph type="title"/>
          </p:nvPr>
        </p:nvSpPr>
        <p:spPr>
          <a:xfrm>
            <a:off x="1991544" y="116633"/>
            <a:ext cx="8229600" cy="949993"/>
          </a:xfrm>
        </p:spPr>
        <p:txBody>
          <a:bodyPr/>
          <a:lstStyle/>
          <a:p>
            <a:r>
              <a:rPr lang="en-US" dirty="0">
                <a:solidFill>
                  <a:schemeClr val="accent1"/>
                </a:solidFill>
              </a:rPr>
              <a:t>Service coordination</a:t>
            </a:r>
          </a:p>
        </p:txBody>
      </p:sp>
      <p:sp>
        <p:nvSpPr>
          <p:cNvPr id="8" name="Content Placeholder 2">
            <a:extLst>
              <a:ext uri="{FF2B5EF4-FFF2-40B4-BE49-F238E27FC236}">
                <a16:creationId xmlns:a16="http://schemas.microsoft.com/office/drawing/2014/main" id="{49B2B687-92E2-7F4E-956C-07F9DFF1F981}"/>
              </a:ext>
            </a:extLst>
          </p:cNvPr>
          <p:cNvSpPr txBox="1">
            <a:spLocks/>
          </p:cNvSpPr>
          <p:nvPr/>
        </p:nvSpPr>
        <p:spPr bwMode="auto">
          <a:xfrm>
            <a:off x="1024127" y="1144414"/>
            <a:ext cx="10135669" cy="53754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Font typeface="Arial" charset="0"/>
              <a:buChar char="•"/>
              <a:defRPr sz="3200" kern="1200" baseline="0">
                <a:solidFill>
                  <a:schemeClr val="tx1"/>
                </a:solidFill>
                <a:latin typeface="Calibri" pitchFamily="34" charset="0"/>
                <a:ea typeface="標楷體" pitchFamily="65" charset="-120"/>
                <a:cs typeface="新細明體" charset="0"/>
              </a:defRPr>
            </a:lvl1pPr>
            <a:lvl2pPr marL="742950" indent="-285750" algn="l" rtl="0" eaLnBrk="0" fontAlgn="base" hangingPunct="0">
              <a:spcBef>
                <a:spcPct val="20000"/>
              </a:spcBef>
              <a:spcAft>
                <a:spcPct val="0"/>
              </a:spcAft>
              <a:buFont typeface="Arial" charset="0"/>
              <a:buChar char="–"/>
              <a:defRPr sz="2800" kern="1200" baseline="0">
                <a:solidFill>
                  <a:schemeClr val="tx1"/>
                </a:solidFill>
                <a:latin typeface="Calibri" pitchFamily="34" charset="0"/>
                <a:ea typeface="標楷體" pitchFamily="65" charset="-120"/>
                <a:cs typeface="新細明體" charset="0"/>
              </a:defRPr>
            </a:lvl2pPr>
            <a:lvl3pPr marL="1143000" indent="-228600" algn="l" rtl="0" eaLnBrk="0" fontAlgn="base" hangingPunct="0">
              <a:spcBef>
                <a:spcPct val="20000"/>
              </a:spcBef>
              <a:spcAft>
                <a:spcPct val="0"/>
              </a:spcAft>
              <a:buFont typeface="Arial" charset="0"/>
              <a:buChar char="•"/>
              <a:defRPr sz="2400" kern="1200" baseline="0">
                <a:solidFill>
                  <a:schemeClr val="tx1"/>
                </a:solidFill>
                <a:latin typeface="Calibri" pitchFamily="34" charset="0"/>
                <a:ea typeface="標楷體" pitchFamily="65" charset="-120"/>
                <a:cs typeface="新細明體" charset="0"/>
              </a:defRPr>
            </a:lvl3pPr>
            <a:lvl4pPr marL="1600200" indent="-228600" algn="l" rtl="0" eaLnBrk="0" fontAlgn="base" hangingPunct="0">
              <a:spcBef>
                <a:spcPct val="20000"/>
              </a:spcBef>
              <a:spcAft>
                <a:spcPct val="0"/>
              </a:spcAft>
              <a:buFont typeface="Arial" charset="0"/>
              <a:buChar char="–"/>
              <a:defRPr sz="2000" kern="1200" baseline="0">
                <a:solidFill>
                  <a:schemeClr val="tx1"/>
                </a:solidFill>
                <a:latin typeface="Calibri" pitchFamily="34" charset="0"/>
                <a:ea typeface="標楷體" pitchFamily="65" charset="-120"/>
                <a:cs typeface="新細明體" charset="0"/>
              </a:defRPr>
            </a:lvl4pPr>
            <a:lvl5pPr marL="2057400" indent="-228600" algn="l" rtl="0" eaLnBrk="0" fontAlgn="base" hangingPunct="0">
              <a:spcBef>
                <a:spcPct val="20000"/>
              </a:spcBef>
              <a:spcAft>
                <a:spcPct val="0"/>
              </a:spcAft>
              <a:buFont typeface="Arial" charset="0"/>
              <a:buChar char="»"/>
              <a:defRPr sz="2000" kern="1200" baseline="0">
                <a:solidFill>
                  <a:schemeClr val="tx1"/>
                </a:solidFill>
                <a:latin typeface="Calibri" pitchFamily="34" charset="0"/>
                <a:ea typeface="標楷體" pitchFamily="65" charset="-120"/>
                <a:cs typeface="新細明體"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b="1" dirty="0"/>
              <a:t>Most </a:t>
            </a:r>
            <a:r>
              <a:rPr lang="en-US" b="1" dirty="0">
                <a:solidFill>
                  <a:srgbClr val="C00000"/>
                </a:solidFill>
              </a:rPr>
              <a:t>user sessions </a:t>
            </a:r>
            <a:r>
              <a:rPr lang="en-US" b="1" dirty="0"/>
              <a:t>involve a </a:t>
            </a:r>
            <a:r>
              <a:rPr lang="en-US" b="1" dirty="0">
                <a:solidFill>
                  <a:srgbClr val="C00000"/>
                </a:solidFill>
              </a:rPr>
              <a:t>series of interactions </a:t>
            </a:r>
            <a:r>
              <a:rPr lang="en-US" b="1" dirty="0"/>
              <a:t>in which operations have to be carried out in a specific order.</a:t>
            </a:r>
          </a:p>
          <a:p>
            <a:r>
              <a:rPr lang="en-US" b="1" dirty="0"/>
              <a:t>This is called a </a:t>
            </a:r>
            <a:r>
              <a:rPr lang="en-US" b="1" dirty="0">
                <a:solidFill>
                  <a:srgbClr val="C00000"/>
                </a:solidFill>
              </a:rPr>
              <a:t>workflow</a:t>
            </a:r>
            <a:r>
              <a:rPr lang="en-US" b="1" dirty="0"/>
              <a:t>. </a:t>
            </a:r>
          </a:p>
          <a:p>
            <a:pPr lvl="1"/>
            <a:r>
              <a:rPr lang="en-US" sz="3200" b="1" dirty="0"/>
              <a:t>An </a:t>
            </a:r>
            <a:r>
              <a:rPr lang="en-US" sz="3200" b="1" dirty="0">
                <a:solidFill>
                  <a:srgbClr val="C00000"/>
                </a:solidFill>
              </a:rPr>
              <a:t>authentication workflow </a:t>
            </a:r>
            <a:r>
              <a:rPr lang="en-US" sz="3200" b="1" dirty="0"/>
              <a:t>for UID/password authentication shows the steps involved in authenticating a user.</a:t>
            </a:r>
          </a:p>
          <a:p>
            <a:pPr lvl="1"/>
            <a:r>
              <a:rPr lang="en-US" sz="3200" b="1" dirty="0"/>
              <a:t>In this example, the user is allowed 3 login attempts before the system indicates that the login has failed.</a:t>
            </a:r>
          </a:p>
          <a:p>
            <a:endParaRPr lang="en-US" b="1" dirty="0"/>
          </a:p>
          <a:p>
            <a:endParaRPr lang="en-US" b="1" dirty="0"/>
          </a:p>
        </p:txBody>
      </p:sp>
    </p:spTree>
    <p:extLst>
      <p:ext uri="{BB962C8B-B14F-4D97-AF65-F5344CB8AC3E}">
        <p14:creationId xmlns:p14="http://schemas.microsoft.com/office/powerpoint/2010/main" val="3297438841"/>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5FC0CE1A-0F43-D642-83BB-37DC2E74A642}"/>
              </a:ext>
            </a:extLst>
          </p:cNvPr>
          <p:cNvSpPr>
            <a:spLocks noGrp="1"/>
          </p:cNvSpPr>
          <p:nvPr>
            <p:ph type="sldNum" sz="quarter" idx="12"/>
          </p:nvPr>
        </p:nvSpPr>
        <p:spPr/>
        <p:txBody>
          <a:bodyPr/>
          <a:lstStyle/>
          <a:p>
            <a:pPr>
              <a:defRPr/>
            </a:pPr>
            <a:fld id="{E78C9E75-97FD-45D9-8ED3-955348887BB1}" type="slidenum">
              <a:rPr lang="zh-TW" altLang="en-US" smtClean="0"/>
              <a:pPr>
                <a:defRPr/>
              </a:pPr>
              <a:t>64</a:t>
            </a:fld>
            <a:endParaRPr lang="zh-TW" altLang="en-US"/>
          </a:p>
        </p:txBody>
      </p:sp>
      <p:sp>
        <p:nvSpPr>
          <p:cNvPr id="5" name="Footer Placeholder 4">
            <a:extLst>
              <a:ext uri="{FF2B5EF4-FFF2-40B4-BE49-F238E27FC236}">
                <a16:creationId xmlns:a16="http://schemas.microsoft.com/office/drawing/2014/main" id="{47D1029D-DF43-8440-A5D5-8C0AA89257A6}"/>
              </a:ext>
            </a:extLst>
          </p:cNvPr>
          <p:cNvSpPr>
            <a:spLocks noGrp="1"/>
          </p:cNvSpPr>
          <p:nvPr>
            <p:ph type="ftr" sz="quarter" idx="11"/>
          </p:nvPr>
        </p:nvSpPr>
        <p:spPr bwMode="auto">
          <a:xfrm>
            <a:off x="2135832" y="6597650"/>
            <a:ext cx="7848600" cy="260350"/>
          </a:xfrm>
          <a:ln>
            <a:miter lim="800000"/>
            <a:headEnd/>
            <a:tailEnd/>
          </a:ln>
        </p:spPr>
        <p:txBody>
          <a:bodyPr/>
          <a:lstStyle/>
          <a:p>
            <a:pPr>
              <a:defRPr/>
            </a:pPr>
            <a:r>
              <a:rPr lang="en-US" altLang="zh-TW" sz="1000" dirty="0"/>
              <a:t>Source: Ian Sommerville (2019), Engineering Software Products:  An Introduction to Modern Software Engineering, Pearson.</a:t>
            </a:r>
            <a:endParaRPr lang="es-ES" altLang="zh-TW" sz="1000" dirty="0"/>
          </a:p>
        </p:txBody>
      </p:sp>
      <p:sp>
        <p:nvSpPr>
          <p:cNvPr id="6" name="Title 1">
            <a:extLst>
              <a:ext uri="{FF2B5EF4-FFF2-40B4-BE49-F238E27FC236}">
                <a16:creationId xmlns:a16="http://schemas.microsoft.com/office/drawing/2014/main" id="{0CFA4C37-6E89-4349-BAC6-EBAD3F680900}"/>
              </a:ext>
            </a:extLst>
          </p:cNvPr>
          <p:cNvSpPr>
            <a:spLocks noGrp="1"/>
          </p:cNvSpPr>
          <p:nvPr>
            <p:ph type="title"/>
          </p:nvPr>
        </p:nvSpPr>
        <p:spPr>
          <a:xfrm>
            <a:off x="1991544" y="116633"/>
            <a:ext cx="8229600" cy="708749"/>
          </a:xfrm>
        </p:spPr>
        <p:txBody>
          <a:bodyPr>
            <a:normAutofit fontScale="90000"/>
          </a:bodyPr>
          <a:lstStyle/>
          <a:p>
            <a:r>
              <a:rPr lang="en-US" dirty="0">
                <a:solidFill>
                  <a:schemeClr val="accent1"/>
                </a:solidFill>
              </a:rPr>
              <a:t>Authentication workflow</a:t>
            </a:r>
          </a:p>
        </p:txBody>
      </p:sp>
      <p:sp>
        <p:nvSpPr>
          <p:cNvPr id="8" name="Rounded Rectangle 7">
            <a:extLst>
              <a:ext uri="{FF2B5EF4-FFF2-40B4-BE49-F238E27FC236}">
                <a16:creationId xmlns:a16="http://schemas.microsoft.com/office/drawing/2014/main" id="{C30A7D5C-9715-664B-9187-C116642E392E}"/>
              </a:ext>
            </a:extLst>
          </p:cNvPr>
          <p:cNvSpPr>
            <a:spLocks noChangeArrowheads="1"/>
          </p:cNvSpPr>
          <p:nvPr/>
        </p:nvSpPr>
        <p:spPr bwMode="auto">
          <a:xfrm>
            <a:off x="3359696" y="1844824"/>
            <a:ext cx="548640" cy="548640"/>
          </a:xfrm>
          <a:prstGeom prst="roundRect">
            <a:avLst>
              <a:gd name="adj" fmla="val 50000"/>
            </a:avLst>
          </a:prstGeom>
          <a:solidFill>
            <a:schemeClr val="accent6">
              <a:lumMod val="40000"/>
              <a:lumOff val="60000"/>
              <a:alpha val="50196"/>
            </a:schemeClr>
          </a:solidFill>
          <a:ln w="28575">
            <a:solidFill>
              <a:schemeClr val="accent1">
                <a:lumMod val="75000"/>
              </a:schemeClr>
            </a:solidFill>
            <a:round/>
            <a:headEnd/>
            <a:tailEnd/>
          </a:ln>
          <a:effectLst/>
        </p:spPr>
        <p:txBody>
          <a:bodyPr wrap="none" lIns="0" tIns="0" rIns="0" bIns="0" anchor="ctr"/>
          <a:lstStyle/>
          <a:p>
            <a:pPr algn="ctr">
              <a:defRPr/>
            </a:pPr>
            <a:r>
              <a:rPr lang="en-US" sz="1400" b="1" dirty="0">
                <a:latin typeface="Calibri" panose="020F0502020204030204" pitchFamily="34" charset="0"/>
                <a:cs typeface="Calibri" panose="020F0502020204030204" pitchFamily="34" charset="0"/>
              </a:rPr>
              <a:t>Start</a:t>
            </a:r>
          </a:p>
        </p:txBody>
      </p:sp>
      <p:sp>
        <p:nvSpPr>
          <p:cNvPr id="9" name="Rounded Rectangle 8">
            <a:extLst>
              <a:ext uri="{FF2B5EF4-FFF2-40B4-BE49-F238E27FC236}">
                <a16:creationId xmlns:a16="http://schemas.microsoft.com/office/drawing/2014/main" id="{8C89E3D1-F21B-CC4B-B7E2-456BC8B30EE8}"/>
              </a:ext>
            </a:extLst>
          </p:cNvPr>
          <p:cNvSpPr>
            <a:spLocks noChangeArrowheads="1"/>
          </p:cNvSpPr>
          <p:nvPr/>
        </p:nvSpPr>
        <p:spPr bwMode="auto">
          <a:xfrm>
            <a:off x="3215680" y="2909593"/>
            <a:ext cx="864096" cy="534761"/>
          </a:xfrm>
          <a:prstGeom prst="roundRect">
            <a:avLst>
              <a:gd name="adj" fmla="val 1967"/>
            </a:avLst>
          </a:prstGeom>
          <a:solidFill>
            <a:srgbClr val="92D050">
              <a:alpha val="50196"/>
            </a:srgbClr>
          </a:solidFill>
          <a:ln w="28575">
            <a:solidFill>
              <a:schemeClr val="accent1">
                <a:lumMod val="75000"/>
              </a:schemeClr>
            </a:solidFill>
            <a:round/>
            <a:headEnd/>
            <a:tailEnd/>
          </a:ln>
          <a:effectLst/>
        </p:spPr>
        <p:txBody>
          <a:bodyPr wrap="none" lIns="0" tIns="0" rIns="0" bIns="0" anchor="ctr"/>
          <a:lstStyle/>
          <a:p>
            <a:pPr algn="ctr">
              <a:defRPr/>
            </a:pPr>
            <a:r>
              <a:rPr lang="en-US" sz="1200" b="1" dirty="0">
                <a:latin typeface="Calibri" panose="020F0502020204030204" pitchFamily="34" charset="0"/>
                <a:cs typeface="Calibri" panose="020F0502020204030204" pitchFamily="34" charset="0"/>
              </a:rPr>
              <a:t>attempts = 1</a:t>
            </a:r>
          </a:p>
          <a:p>
            <a:pPr algn="ctr">
              <a:defRPr/>
            </a:pPr>
            <a:r>
              <a:rPr lang="en-US" sz="1200" b="1" dirty="0" err="1">
                <a:latin typeface="Calibri" panose="020F0502020204030204" pitchFamily="34" charset="0"/>
                <a:cs typeface="Calibri" panose="020F0502020204030204" pitchFamily="34" charset="0"/>
              </a:rPr>
              <a:t>authfail</a:t>
            </a:r>
            <a:r>
              <a:rPr lang="en-US" sz="1200" b="1" dirty="0">
                <a:latin typeface="Calibri" panose="020F0502020204030204" pitchFamily="34" charset="0"/>
                <a:cs typeface="Calibri" panose="020F0502020204030204" pitchFamily="34" charset="0"/>
              </a:rPr>
              <a:t> = F</a:t>
            </a:r>
          </a:p>
        </p:txBody>
      </p:sp>
      <p:sp>
        <p:nvSpPr>
          <p:cNvPr id="10" name="Rounded Rectangle 9">
            <a:extLst>
              <a:ext uri="{FF2B5EF4-FFF2-40B4-BE49-F238E27FC236}">
                <a16:creationId xmlns:a16="http://schemas.microsoft.com/office/drawing/2014/main" id="{C4828DC3-383B-024B-AA6D-ABFD6C2E3CC6}"/>
              </a:ext>
            </a:extLst>
          </p:cNvPr>
          <p:cNvSpPr>
            <a:spLocks noChangeArrowheads="1"/>
          </p:cNvSpPr>
          <p:nvPr/>
        </p:nvSpPr>
        <p:spPr bwMode="auto">
          <a:xfrm>
            <a:off x="4327405" y="2972321"/>
            <a:ext cx="728881" cy="409302"/>
          </a:xfrm>
          <a:prstGeom prst="roundRect">
            <a:avLst>
              <a:gd name="adj" fmla="val 28597"/>
            </a:avLst>
          </a:prstGeom>
          <a:solidFill>
            <a:srgbClr val="0096FF">
              <a:alpha val="50196"/>
            </a:srgbClr>
          </a:solidFill>
          <a:ln w="28575">
            <a:solidFill>
              <a:schemeClr val="accent1">
                <a:lumMod val="75000"/>
              </a:schemeClr>
            </a:solidFill>
            <a:round/>
            <a:headEnd/>
            <a:tailEnd/>
          </a:ln>
          <a:effectLst/>
        </p:spPr>
        <p:txBody>
          <a:bodyPr wrap="none" lIns="0" tIns="0" rIns="0" bIns="0" anchor="ctr"/>
          <a:lstStyle/>
          <a:p>
            <a:pPr algn="ctr">
              <a:defRPr/>
            </a:pPr>
            <a:r>
              <a:rPr lang="en-US" sz="1200" b="1" dirty="0">
                <a:latin typeface="Calibri" panose="020F0502020204030204" pitchFamily="34" charset="0"/>
                <a:cs typeface="Calibri" panose="020F0502020204030204" pitchFamily="34" charset="0"/>
              </a:rPr>
              <a:t>Get login</a:t>
            </a:r>
          </a:p>
        </p:txBody>
      </p:sp>
      <p:cxnSp>
        <p:nvCxnSpPr>
          <p:cNvPr id="11" name="Straight Arrow Connector 10">
            <a:extLst>
              <a:ext uri="{FF2B5EF4-FFF2-40B4-BE49-F238E27FC236}">
                <a16:creationId xmlns:a16="http://schemas.microsoft.com/office/drawing/2014/main" id="{63F44239-5A62-BF4E-BAF6-BAFD84291B11}"/>
              </a:ext>
            </a:extLst>
          </p:cNvPr>
          <p:cNvCxnSpPr>
            <a:cxnSpLocks/>
            <a:stCxn id="8" idx="2"/>
            <a:endCxn id="9" idx="0"/>
          </p:cNvCxnSpPr>
          <p:nvPr/>
        </p:nvCxnSpPr>
        <p:spPr>
          <a:xfrm>
            <a:off x="3634016" y="2393464"/>
            <a:ext cx="13712" cy="516128"/>
          </a:xfrm>
          <a:prstGeom prst="straightConnector1">
            <a:avLst/>
          </a:prstGeom>
          <a:ln w="19050">
            <a:solidFill>
              <a:schemeClr val="accent1">
                <a:lumMod val="75000"/>
              </a:schemeClr>
            </a:solidFill>
            <a:headEnd type="none"/>
            <a:tailEnd type="stealth"/>
          </a:ln>
        </p:spPr>
        <p:style>
          <a:lnRef idx="1">
            <a:schemeClr val="accent1"/>
          </a:lnRef>
          <a:fillRef idx="0">
            <a:schemeClr val="accent1"/>
          </a:fillRef>
          <a:effectRef idx="0">
            <a:schemeClr val="accent1"/>
          </a:effectRef>
          <a:fontRef idx="minor">
            <a:schemeClr val="tx1"/>
          </a:fontRef>
        </p:style>
      </p:cxnSp>
      <p:sp>
        <p:nvSpPr>
          <p:cNvPr id="16" name="Rounded Rectangle 15">
            <a:extLst>
              <a:ext uri="{FF2B5EF4-FFF2-40B4-BE49-F238E27FC236}">
                <a16:creationId xmlns:a16="http://schemas.microsoft.com/office/drawing/2014/main" id="{41E894B1-A102-3B44-B3AB-9729B27CBEFE}"/>
              </a:ext>
            </a:extLst>
          </p:cNvPr>
          <p:cNvSpPr>
            <a:spLocks noChangeArrowheads="1"/>
          </p:cNvSpPr>
          <p:nvPr/>
        </p:nvSpPr>
        <p:spPr bwMode="auto">
          <a:xfrm>
            <a:off x="5347698" y="2964645"/>
            <a:ext cx="728881" cy="424654"/>
          </a:xfrm>
          <a:prstGeom prst="roundRect">
            <a:avLst>
              <a:gd name="adj" fmla="val 28597"/>
            </a:avLst>
          </a:prstGeom>
          <a:solidFill>
            <a:srgbClr val="0096FF">
              <a:alpha val="50196"/>
            </a:srgbClr>
          </a:solidFill>
          <a:ln w="28575">
            <a:solidFill>
              <a:schemeClr val="accent1">
                <a:lumMod val="75000"/>
              </a:schemeClr>
            </a:solidFill>
            <a:round/>
            <a:headEnd/>
            <a:tailEnd/>
          </a:ln>
          <a:effectLst/>
        </p:spPr>
        <p:txBody>
          <a:bodyPr wrap="none" lIns="0" tIns="0" rIns="0" bIns="0" anchor="ctr"/>
          <a:lstStyle/>
          <a:p>
            <a:pPr algn="ctr">
              <a:defRPr/>
            </a:pPr>
            <a:r>
              <a:rPr lang="en-US" sz="1200" b="1" dirty="0">
                <a:latin typeface="Calibri" panose="020F0502020204030204" pitchFamily="34" charset="0"/>
                <a:cs typeface="Calibri" panose="020F0502020204030204" pitchFamily="34" charset="0"/>
              </a:rPr>
              <a:t>Check</a:t>
            </a:r>
            <a:br>
              <a:rPr lang="en-US" sz="1200" b="1" dirty="0">
                <a:latin typeface="Calibri" panose="020F0502020204030204" pitchFamily="34" charset="0"/>
                <a:cs typeface="Calibri" panose="020F0502020204030204" pitchFamily="34" charset="0"/>
              </a:rPr>
            </a:br>
            <a:r>
              <a:rPr lang="en-US" sz="1200" b="1" dirty="0">
                <a:latin typeface="Calibri" panose="020F0502020204030204" pitchFamily="34" charset="0"/>
                <a:cs typeface="Calibri" panose="020F0502020204030204" pitchFamily="34" charset="0"/>
              </a:rPr>
              <a:t>login</a:t>
            </a:r>
          </a:p>
        </p:txBody>
      </p:sp>
      <p:sp>
        <p:nvSpPr>
          <p:cNvPr id="18" name="Rounded Rectangle 17">
            <a:extLst>
              <a:ext uri="{FF2B5EF4-FFF2-40B4-BE49-F238E27FC236}">
                <a16:creationId xmlns:a16="http://schemas.microsoft.com/office/drawing/2014/main" id="{5A625FEF-61CF-9842-AA66-457C71D3BAC5}"/>
              </a:ext>
            </a:extLst>
          </p:cNvPr>
          <p:cNvSpPr>
            <a:spLocks noChangeArrowheads="1"/>
          </p:cNvSpPr>
          <p:nvPr/>
        </p:nvSpPr>
        <p:spPr bwMode="auto">
          <a:xfrm>
            <a:off x="5347698" y="4407049"/>
            <a:ext cx="728881" cy="409302"/>
          </a:xfrm>
          <a:prstGeom prst="roundRect">
            <a:avLst>
              <a:gd name="adj" fmla="val 28597"/>
            </a:avLst>
          </a:prstGeom>
          <a:solidFill>
            <a:srgbClr val="76D6FF">
              <a:alpha val="50196"/>
            </a:srgbClr>
          </a:solidFill>
          <a:ln w="28575">
            <a:solidFill>
              <a:schemeClr val="accent1">
                <a:lumMod val="75000"/>
              </a:schemeClr>
            </a:solidFill>
            <a:round/>
            <a:headEnd/>
            <a:tailEnd/>
          </a:ln>
          <a:effectLst/>
        </p:spPr>
        <p:txBody>
          <a:bodyPr wrap="none" lIns="0" tIns="0" rIns="0" bIns="0" anchor="ctr"/>
          <a:lstStyle/>
          <a:p>
            <a:pPr algn="ctr">
              <a:defRPr/>
            </a:pPr>
            <a:r>
              <a:rPr lang="en-US" sz="1200" b="1" dirty="0">
                <a:latin typeface="Calibri" panose="020F0502020204030204" pitchFamily="34" charset="0"/>
                <a:cs typeface="Calibri" panose="020F0502020204030204" pitchFamily="34" charset="0"/>
              </a:rPr>
              <a:t>Get  </a:t>
            </a:r>
            <a:br>
              <a:rPr lang="en-US" sz="1200" b="1" dirty="0">
                <a:latin typeface="Calibri" panose="020F0502020204030204" pitchFamily="34" charset="0"/>
                <a:cs typeface="Calibri" panose="020F0502020204030204" pitchFamily="34" charset="0"/>
              </a:rPr>
            </a:br>
            <a:r>
              <a:rPr lang="en-US" sz="1200" b="1" dirty="0">
                <a:latin typeface="Calibri" panose="020F0502020204030204" pitchFamily="34" charset="0"/>
                <a:cs typeface="Calibri" panose="020F0502020204030204" pitchFamily="34" charset="0"/>
              </a:rPr>
              <a:t>password</a:t>
            </a:r>
          </a:p>
        </p:txBody>
      </p:sp>
      <p:sp>
        <p:nvSpPr>
          <p:cNvPr id="19" name="Rounded Rectangle 18">
            <a:extLst>
              <a:ext uri="{FF2B5EF4-FFF2-40B4-BE49-F238E27FC236}">
                <a16:creationId xmlns:a16="http://schemas.microsoft.com/office/drawing/2014/main" id="{B452FA5F-8EDE-934C-8F4E-999BE60675CB}"/>
              </a:ext>
            </a:extLst>
          </p:cNvPr>
          <p:cNvSpPr>
            <a:spLocks noChangeArrowheads="1"/>
          </p:cNvSpPr>
          <p:nvPr/>
        </p:nvSpPr>
        <p:spPr bwMode="auto">
          <a:xfrm>
            <a:off x="6384033" y="5297699"/>
            <a:ext cx="728881" cy="409302"/>
          </a:xfrm>
          <a:prstGeom prst="roundRect">
            <a:avLst>
              <a:gd name="adj" fmla="val 28597"/>
            </a:avLst>
          </a:prstGeom>
          <a:solidFill>
            <a:srgbClr val="76D6FF">
              <a:alpha val="50196"/>
            </a:srgbClr>
          </a:solidFill>
          <a:ln w="28575">
            <a:solidFill>
              <a:schemeClr val="accent1">
                <a:lumMod val="75000"/>
              </a:schemeClr>
            </a:solidFill>
            <a:round/>
            <a:headEnd/>
            <a:tailEnd/>
          </a:ln>
          <a:effectLst/>
        </p:spPr>
        <p:txBody>
          <a:bodyPr wrap="none" lIns="0" tIns="0" rIns="0" bIns="0" anchor="ctr"/>
          <a:lstStyle/>
          <a:p>
            <a:pPr algn="ctr">
              <a:defRPr/>
            </a:pPr>
            <a:r>
              <a:rPr lang="en-US" sz="1200" b="1" dirty="0">
                <a:latin typeface="Calibri" panose="020F0502020204030204" pitchFamily="34" charset="0"/>
                <a:cs typeface="Calibri" panose="020F0502020204030204" pitchFamily="34" charset="0"/>
              </a:rPr>
              <a:t>Check</a:t>
            </a:r>
            <a:br>
              <a:rPr lang="en-US" sz="1200" b="1" dirty="0">
                <a:latin typeface="Calibri" panose="020F0502020204030204" pitchFamily="34" charset="0"/>
                <a:cs typeface="Calibri" panose="020F0502020204030204" pitchFamily="34" charset="0"/>
              </a:rPr>
            </a:br>
            <a:r>
              <a:rPr lang="en-US" sz="1200" b="1" dirty="0">
                <a:latin typeface="Calibri" panose="020F0502020204030204" pitchFamily="34" charset="0"/>
                <a:cs typeface="Calibri" panose="020F0502020204030204" pitchFamily="34" charset="0"/>
              </a:rPr>
              <a:t>password</a:t>
            </a:r>
          </a:p>
        </p:txBody>
      </p:sp>
      <p:sp>
        <p:nvSpPr>
          <p:cNvPr id="20" name="Rounded Rectangle 19">
            <a:extLst>
              <a:ext uri="{FF2B5EF4-FFF2-40B4-BE49-F238E27FC236}">
                <a16:creationId xmlns:a16="http://schemas.microsoft.com/office/drawing/2014/main" id="{B6EDC328-618A-694E-BA52-3462EB6EEFD0}"/>
              </a:ext>
            </a:extLst>
          </p:cNvPr>
          <p:cNvSpPr>
            <a:spLocks noChangeArrowheads="1"/>
          </p:cNvSpPr>
          <p:nvPr/>
        </p:nvSpPr>
        <p:spPr bwMode="auto">
          <a:xfrm>
            <a:off x="7032104" y="2438624"/>
            <a:ext cx="806916" cy="409302"/>
          </a:xfrm>
          <a:prstGeom prst="roundRect">
            <a:avLst>
              <a:gd name="adj" fmla="val 28597"/>
            </a:avLst>
          </a:prstGeom>
          <a:solidFill>
            <a:schemeClr val="accent4">
              <a:lumMod val="40000"/>
              <a:lumOff val="60000"/>
              <a:alpha val="50196"/>
            </a:schemeClr>
          </a:solidFill>
          <a:ln w="28575">
            <a:solidFill>
              <a:schemeClr val="accent1">
                <a:lumMod val="75000"/>
              </a:schemeClr>
            </a:solidFill>
            <a:round/>
            <a:headEnd/>
            <a:tailEnd/>
          </a:ln>
          <a:effectLst/>
        </p:spPr>
        <p:txBody>
          <a:bodyPr wrap="none" lIns="0" tIns="0" rIns="0" bIns="0" anchor="ctr"/>
          <a:lstStyle/>
          <a:p>
            <a:pPr algn="ctr">
              <a:defRPr/>
            </a:pPr>
            <a:r>
              <a:rPr lang="en-US" sz="1200" b="1" dirty="0">
                <a:latin typeface="Calibri" panose="020F0502020204030204" pitchFamily="34" charset="0"/>
                <a:cs typeface="Calibri" panose="020F0502020204030204" pitchFamily="34" charset="0"/>
              </a:rPr>
              <a:t>Increment </a:t>
            </a:r>
            <a:br>
              <a:rPr lang="en-US" sz="1200" b="1" dirty="0">
                <a:latin typeface="Calibri" panose="020F0502020204030204" pitchFamily="34" charset="0"/>
                <a:cs typeface="Calibri" panose="020F0502020204030204" pitchFamily="34" charset="0"/>
              </a:rPr>
            </a:br>
            <a:r>
              <a:rPr lang="en-US" sz="1200" b="1" dirty="0">
                <a:latin typeface="Calibri" panose="020F0502020204030204" pitchFamily="34" charset="0"/>
                <a:cs typeface="Calibri" panose="020F0502020204030204" pitchFamily="34" charset="0"/>
              </a:rPr>
              <a:t>attempts</a:t>
            </a:r>
          </a:p>
        </p:txBody>
      </p:sp>
      <p:sp>
        <p:nvSpPr>
          <p:cNvPr id="21" name="Rounded Rectangle 20">
            <a:extLst>
              <a:ext uri="{FF2B5EF4-FFF2-40B4-BE49-F238E27FC236}">
                <a16:creationId xmlns:a16="http://schemas.microsoft.com/office/drawing/2014/main" id="{001D4DF6-4783-7A44-AAA7-7FD0450B61BD}"/>
              </a:ext>
            </a:extLst>
          </p:cNvPr>
          <p:cNvSpPr>
            <a:spLocks noChangeArrowheads="1"/>
          </p:cNvSpPr>
          <p:nvPr/>
        </p:nvSpPr>
        <p:spPr bwMode="auto">
          <a:xfrm>
            <a:off x="8086986" y="1762474"/>
            <a:ext cx="806916" cy="409302"/>
          </a:xfrm>
          <a:prstGeom prst="roundRect">
            <a:avLst>
              <a:gd name="adj" fmla="val 28597"/>
            </a:avLst>
          </a:prstGeom>
          <a:solidFill>
            <a:schemeClr val="accent4">
              <a:lumMod val="40000"/>
              <a:lumOff val="60000"/>
              <a:alpha val="50196"/>
            </a:schemeClr>
          </a:solidFill>
          <a:ln w="28575">
            <a:solidFill>
              <a:schemeClr val="accent1">
                <a:lumMod val="75000"/>
              </a:schemeClr>
            </a:solidFill>
            <a:round/>
            <a:headEnd/>
            <a:tailEnd/>
          </a:ln>
          <a:effectLst/>
        </p:spPr>
        <p:txBody>
          <a:bodyPr wrap="none" lIns="0" tIns="0" rIns="0" bIns="0" anchor="ctr"/>
          <a:lstStyle/>
          <a:p>
            <a:pPr algn="ctr">
              <a:defRPr/>
            </a:pPr>
            <a:r>
              <a:rPr lang="en-US" sz="1200" b="1" dirty="0">
                <a:latin typeface="Calibri" panose="020F0502020204030204" pitchFamily="34" charset="0"/>
                <a:cs typeface="Calibri" panose="020F0502020204030204" pitchFamily="34" charset="0"/>
              </a:rPr>
              <a:t>Indicate </a:t>
            </a:r>
            <a:br>
              <a:rPr lang="en-US" sz="1200" b="1" dirty="0">
                <a:latin typeface="Calibri" panose="020F0502020204030204" pitchFamily="34" charset="0"/>
                <a:cs typeface="Calibri" panose="020F0502020204030204" pitchFamily="34" charset="0"/>
              </a:rPr>
            </a:br>
            <a:r>
              <a:rPr lang="en-US" sz="1200" b="1" dirty="0">
                <a:latin typeface="Calibri" panose="020F0502020204030204" pitchFamily="34" charset="0"/>
                <a:cs typeface="Calibri" panose="020F0502020204030204" pitchFamily="34" charset="0"/>
              </a:rPr>
              <a:t>failure</a:t>
            </a:r>
          </a:p>
        </p:txBody>
      </p:sp>
      <p:sp>
        <p:nvSpPr>
          <p:cNvPr id="22" name="Rounded Rectangle 21">
            <a:extLst>
              <a:ext uri="{FF2B5EF4-FFF2-40B4-BE49-F238E27FC236}">
                <a16:creationId xmlns:a16="http://schemas.microsoft.com/office/drawing/2014/main" id="{617644B0-6078-C04E-9409-767DA9CB98F0}"/>
              </a:ext>
            </a:extLst>
          </p:cNvPr>
          <p:cNvSpPr>
            <a:spLocks noChangeArrowheads="1"/>
          </p:cNvSpPr>
          <p:nvPr/>
        </p:nvSpPr>
        <p:spPr bwMode="auto">
          <a:xfrm>
            <a:off x="5286108" y="1762474"/>
            <a:ext cx="806916" cy="409302"/>
          </a:xfrm>
          <a:prstGeom prst="roundRect">
            <a:avLst>
              <a:gd name="adj" fmla="val 28597"/>
            </a:avLst>
          </a:prstGeom>
          <a:solidFill>
            <a:srgbClr val="0096FF">
              <a:alpha val="50196"/>
            </a:srgbClr>
          </a:solidFill>
          <a:ln w="28575">
            <a:solidFill>
              <a:schemeClr val="accent1">
                <a:lumMod val="75000"/>
              </a:schemeClr>
            </a:solidFill>
            <a:round/>
            <a:headEnd/>
            <a:tailEnd/>
          </a:ln>
          <a:effectLst/>
        </p:spPr>
        <p:txBody>
          <a:bodyPr wrap="none" lIns="0" tIns="0" rIns="0" bIns="0" anchor="ctr"/>
          <a:lstStyle/>
          <a:p>
            <a:pPr algn="ctr">
              <a:defRPr/>
            </a:pPr>
            <a:r>
              <a:rPr lang="en-US" sz="1200" b="1" dirty="0">
                <a:latin typeface="Calibri" panose="020F0502020204030204" pitchFamily="34" charset="0"/>
                <a:cs typeface="Calibri" panose="020F0502020204030204" pitchFamily="34" charset="0"/>
              </a:rPr>
              <a:t>Retry </a:t>
            </a:r>
            <a:br>
              <a:rPr lang="en-US" sz="1200" b="1" dirty="0">
                <a:latin typeface="Calibri" panose="020F0502020204030204" pitchFamily="34" charset="0"/>
                <a:cs typeface="Calibri" panose="020F0502020204030204" pitchFamily="34" charset="0"/>
              </a:rPr>
            </a:br>
            <a:r>
              <a:rPr lang="en-US" sz="1200" b="1" dirty="0">
                <a:latin typeface="Calibri" panose="020F0502020204030204" pitchFamily="34" charset="0"/>
                <a:cs typeface="Calibri" panose="020F0502020204030204" pitchFamily="34" charset="0"/>
              </a:rPr>
              <a:t>login</a:t>
            </a:r>
          </a:p>
        </p:txBody>
      </p:sp>
      <p:sp>
        <p:nvSpPr>
          <p:cNvPr id="26" name="Rounded Rectangle 25">
            <a:extLst>
              <a:ext uri="{FF2B5EF4-FFF2-40B4-BE49-F238E27FC236}">
                <a16:creationId xmlns:a16="http://schemas.microsoft.com/office/drawing/2014/main" id="{8F33B02E-1E9A-2E43-936F-A3D86B9D6907}"/>
              </a:ext>
            </a:extLst>
          </p:cNvPr>
          <p:cNvSpPr>
            <a:spLocks noChangeArrowheads="1"/>
          </p:cNvSpPr>
          <p:nvPr/>
        </p:nvSpPr>
        <p:spPr bwMode="auto">
          <a:xfrm>
            <a:off x="7334964" y="5874778"/>
            <a:ext cx="457200" cy="457200"/>
          </a:xfrm>
          <a:prstGeom prst="roundRect">
            <a:avLst>
              <a:gd name="adj" fmla="val 50000"/>
            </a:avLst>
          </a:prstGeom>
          <a:solidFill>
            <a:schemeClr val="accent6">
              <a:lumMod val="40000"/>
              <a:lumOff val="60000"/>
              <a:alpha val="50196"/>
            </a:schemeClr>
          </a:solidFill>
          <a:ln w="28575">
            <a:solidFill>
              <a:schemeClr val="accent1">
                <a:lumMod val="75000"/>
              </a:schemeClr>
            </a:solidFill>
            <a:round/>
            <a:headEnd/>
            <a:tailEnd/>
          </a:ln>
          <a:effectLst/>
        </p:spPr>
        <p:txBody>
          <a:bodyPr wrap="none" lIns="0" tIns="0" rIns="0" bIns="0" anchor="ctr"/>
          <a:lstStyle/>
          <a:p>
            <a:pPr algn="ctr">
              <a:defRPr/>
            </a:pPr>
            <a:r>
              <a:rPr lang="en-US" sz="1400" b="1" dirty="0">
                <a:latin typeface="Calibri" panose="020F0502020204030204" pitchFamily="34" charset="0"/>
                <a:cs typeface="Calibri" panose="020F0502020204030204" pitchFamily="34" charset="0"/>
              </a:rPr>
              <a:t>End</a:t>
            </a:r>
          </a:p>
        </p:txBody>
      </p:sp>
      <p:sp>
        <p:nvSpPr>
          <p:cNvPr id="27" name="Rounded Rectangle 26">
            <a:extLst>
              <a:ext uri="{FF2B5EF4-FFF2-40B4-BE49-F238E27FC236}">
                <a16:creationId xmlns:a16="http://schemas.microsoft.com/office/drawing/2014/main" id="{C549BA0E-D83C-2449-B021-84128EEB768D}"/>
              </a:ext>
            </a:extLst>
          </p:cNvPr>
          <p:cNvSpPr>
            <a:spLocks noChangeArrowheads="1"/>
          </p:cNvSpPr>
          <p:nvPr/>
        </p:nvSpPr>
        <p:spPr bwMode="auto">
          <a:xfrm>
            <a:off x="8261844" y="980728"/>
            <a:ext cx="457200" cy="457200"/>
          </a:xfrm>
          <a:prstGeom prst="roundRect">
            <a:avLst>
              <a:gd name="adj" fmla="val 50000"/>
            </a:avLst>
          </a:prstGeom>
          <a:solidFill>
            <a:schemeClr val="accent6">
              <a:lumMod val="40000"/>
              <a:lumOff val="60000"/>
              <a:alpha val="50196"/>
            </a:schemeClr>
          </a:solidFill>
          <a:ln w="28575">
            <a:solidFill>
              <a:schemeClr val="accent1">
                <a:lumMod val="75000"/>
              </a:schemeClr>
            </a:solidFill>
            <a:round/>
            <a:headEnd/>
            <a:tailEnd/>
          </a:ln>
          <a:effectLst/>
        </p:spPr>
        <p:txBody>
          <a:bodyPr wrap="none" lIns="0" tIns="0" rIns="0" bIns="0" anchor="ctr"/>
          <a:lstStyle/>
          <a:p>
            <a:pPr algn="ctr">
              <a:defRPr/>
            </a:pPr>
            <a:r>
              <a:rPr lang="en-US" sz="1400" b="1" dirty="0">
                <a:latin typeface="Calibri" panose="020F0502020204030204" pitchFamily="34" charset="0"/>
                <a:cs typeface="Calibri" panose="020F0502020204030204" pitchFamily="34" charset="0"/>
              </a:rPr>
              <a:t>End</a:t>
            </a:r>
          </a:p>
        </p:txBody>
      </p:sp>
      <p:sp>
        <p:nvSpPr>
          <p:cNvPr id="28" name="Rounded Rectangle 27">
            <a:extLst>
              <a:ext uri="{FF2B5EF4-FFF2-40B4-BE49-F238E27FC236}">
                <a16:creationId xmlns:a16="http://schemas.microsoft.com/office/drawing/2014/main" id="{5697DB72-4BF9-3F4B-8C8E-D0874A77719D}"/>
              </a:ext>
            </a:extLst>
          </p:cNvPr>
          <p:cNvSpPr>
            <a:spLocks noChangeArrowheads="1"/>
          </p:cNvSpPr>
          <p:nvPr/>
        </p:nvSpPr>
        <p:spPr bwMode="auto">
          <a:xfrm>
            <a:off x="4259796" y="2286225"/>
            <a:ext cx="864096" cy="304798"/>
          </a:xfrm>
          <a:prstGeom prst="roundRect">
            <a:avLst>
              <a:gd name="adj" fmla="val 1967"/>
            </a:avLst>
          </a:prstGeom>
          <a:solidFill>
            <a:srgbClr val="92D050">
              <a:alpha val="50196"/>
            </a:srgbClr>
          </a:solidFill>
          <a:ln w="28575">
            <a:solidFill>
              <a:schemeClr val="accent1">
                <a:lumMod val="75000"/>
              </a:schemeClr>
            </a:solidFill>
            <a:round/>
            <a:headEnd/>
            <a:tailEnd/>
          </a:ln>
          <a:effectLst/>
        </p:spPr>
        <p:txBody>
          <a:bodyPr wrap="none" lIns="0" tIns="0" rIns="0" bIns="0" anchor="ctr"/>
          <a:lstStyle/>
          <a:p>
            <a:pPr algn="ctr">
              <a:defRPr/>
            </a:pPr>
            <a:r>
              <a:rPr lang="en-US" sz="1200" b="1" dirty="0" err="1">
                <a:latin typeface="Calibri" panose="020F0502020204030204" pitchFamily="34" charset="0"/>
                <a:cs typeface="Calibri" panose="020F0502020204030204" pitchFamily="34" charset="0"/>
              </a:rPr>
              <a:t>authfail</a:t>
            </a:r>
            <a:r>
              <a:rPr lang="en-US" sz="1200" b="1" dirty="0">
                <a:latin typeface="Calibri" panose="020F0502020204030204" pitchFamily="34" charset="0"/>
                <a:cs typeface="Calibri" panose="020F0502020204030204" pitchFamily="34" charset="0"/>
              </a:rPr>
              <a:t> = F</a:t>
            </a:r>
          </a:p>
        </p:txBody>
      </p:sp>
      <p:sp>
        <p:nvSpPr>
          <p:cNvPr id="29" name="Rounded Rectangle 28">
            <a:extLst>
              <a:ext uri="{FF2B5EF4-FFF2-40B4-BE49-F238E27FC236}">
                <a16:creationId xmlns:a16="http://schemas.microsoft.com/office/drawing/2014/main" id="{B1BE4B15-7617-1246-A37B-E354FEF1F456}"/>
              </a:ext>
            </a:extLst>
          </p:cNvPr>
          <p:cNvSpPr>
            <a:spLocks noChangeArrowheads="1"/>
          </p:cNvSpPr>
          <p:nvPr/>
        </p:nvSpPr>
        <p:spPr bwMode="auto">
          <a:xfrm>
            <a:off x="6672064" y="3768014"/>
            <a:ext cx="864096" cy="304798"/>
          </a:xfrm>
          <a:prstGeom prst="roundRect">
            <a:avLst>
              <a:gd name="adj" fmla="val 1967"/>
            </a:avLst>
          </a:prstGeom>
          <a:solidFill>
            <a:srgbClr val="92D050">
              <a:alpha val="50196"/>
            </a:srgbClr>
          </a:solidFill>
          <a:ln w="28575">
            <a:solidFill>
              <a:schemeClr val="accent1">
                <a:lumMod val="75000"/>
              </a:schemeClr>
            </a:solidFill>
            <a:round/>
            <a:headEnd/>
            <a:tailEnd/>
          </a:ln>
          <a:effectLst/>
        </p:spPr>
        <p:txBody>
          <a:bodyPr wrap="none" lIns="0" tIns="0" rIns="0" bIns="0" anchor="ctr"/>
          <a:lstStyle/>
          <a:p>
            <a:pPr algn="ctr">
              <a:defRPr/>
            </a:pPr>
            <a:r>
              <a:rPr lang="en-US" sz="1200" b="1" dirty="0" err="1">
                <a:latin typeface="Calibri" panose="020F0502020204030204" pitchFamily="34" charset="0"/>
                <a:cs typeface="Calibri" panose="020F0502020204030204" pitchFamily="34" charset="0"/>
              </a:rPr>
              <a:t>authfail</a:t>
            </a:r>
            <a:r>
              <a:rPr lang="en-US" sz="1200" b="1" dirty="0">
                <a:latin typeface="Calibri" panose="020F0502020204030204" pitchFamily="34" charset="0"/>
                <a:cs typeface="Calibri" panose="020F0502020204030204" pitchFamily="34" charset="0"/>
              </a:rPr>
              <a:t> = T</a:t>
            </a:r>
          </a:p>
        </p:txBody>
      </p:sp>
      <p:sp>
        <p:nvSpPr>
          <p:cNvPr id="30" name="Diamond 29">
            <a:extLst>
              <a:ext uri="{FF2B5EF4-FFF2-40B4-BE49-F238E27FC236}">
                <a16:creationId xmlns:a16="http://schemas.microsoft.com/office/drawing/2014/main" id="{599D0E68-61A8-9243-AC4A-FA3FF98B631A}"/>
              </a:ext>
            </a:extLst>
          </p:cNvPr>
          <p:cNvSpPr/>
          <p:nvPr/>
        </p:nvSpPr>
        <p:spPr>
          <a:xfrm>
            <a:off x="7344122" y="1875685"/>
            <a:ext cx="182880" cy="182880"/>
          </a:xfrm>
          <a:prstGeom prst="diamond">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Diamond 30">
            <a:extLst>
              <a:ext uri="{FF2B5EF4-FFF2-40B4-BE49-F238E27FC236}">
                <a16:creationId xmlns:a16="http://schemas.microsoft.com/office/drawing/2014/main" id="{50748461-74D7-C442-8ED3-C93C789970EE}"/>
              </a:ext>
            </a:extLst>
          </p:cNvPr>
          <p:cNvSpPr/>
          <p:nvPr/>
        </p:nvSpPr>
        <p:spPr>
          <a:xfrm>
            <a:off x="5620697" y="3817954"/>
            <a:ext cx="182880" cy="182880"/>
          </a:xfrm>
          <a:prstGeom prst="diamond">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Diamond 31">
            <a:extLst>
              <a:ext uri="{FF2B5EF4-FFF2-40B4-BE49-F238E27FC236}">
                <a16:creationId xmlns:a16="http://schemas.microsoft.com/office/drawing/2014/main" id="{1826651C-EDBC-6E4E-B478-E148DA042CF2}"/>
              </a:ext>
            </a:extLst>
          </p:cNvPr>
          <p:cNvSpPr/>
          <p:nvPr/>
        </p:nvSpPr>
        <p:spPr>
          <a:xfrm>
            <a:off x="6657032" y="4633471"/>
            <a:ext cx="182880" cy="182880"/>
          </a:xfrm>
          <a:prstGeom prst="diamond">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Diamond 32">
            <a:extLst>
              <a:ext uri="{FF2B5EF4-FFF2-40B4-BE49-F238E27FC236}">
                <a16:creationId xmlns:a16="http://schemas.microsoft.com/office/drawing/2014/main" id="{D1BD3A55-4D53-0B4B-9956-F76120604C7E}"/>
              </a:ext>
            </a:extLst>
          </p:cNvPr>
          <p:cNvSpPr/>
          <p:nvPr/>
        </p:nvSpPr>
        <p:spPr>
          <a:xfrm>
            <a:off x="7472124" y="5410910"/>
            <a:ext cx="182880" cy="182880"/>
          </a:xfrm>
          <a:prstGeom prst="diamond">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TextBox 33">
            <a:extLst>
              <a:ext uri="{FF2B5EF4-FFF2-40B4-BE49-F238E27FC236}">
                <a16:creationId xmlns:a16="http://schemas.microsoft.com/office/drawing/2014/main" id="{452B594B-7F21-4547-BE7F-7CAB89875B56}"/>
              </a:ext>
            </a:extLst>
          </p:cNvPr>
          <p:cNvSpPr txBox="1"/>
          <p:nvPr/>
        </p:nvSpPr>
        <p:spPr>
          <a:xfrm>
            <a:off x="7206962" y="1556793"/>
            <a:ext cx="1054882" cy="276999"/>
          </a:xfrm>
          <a:prstGeom prst="rect">
            <a:avLst/>
          </a:prstGeom>
          <a:noFill/>
        </p:spPr>
        <p:txBody>
          <a:bodyPr wrap="square" rtlCol="0">
            <a:spAutoFit/>
          </a:bodyPr>
          <a:lstStyle/>
          <a:p>
            <a:pPr algn="ctr"/>
            <a:r>
              <a:rPr lang="en-US" sz="1200" dirty="0">
                <a:solidFill>
                  <a:schemeClr val="tx2"/>
                </a:solidFill>
                <a:latin typeface="Calibri" panose="020F0502020204030204" pitchFamily="34" charset="0"/>
                <a:cs typeface="Calibri" panose="020F0502020204030204" pitchFamily="34" charset="0"/>
              </a:rPr>
              <a:t>attempts &gt; 3 </a:t>
            </a:r>
          </a:p>
        </p:txBody>
      </p:sp>
      <p:sp>
        <p:nvSpPr>
          <p:cNvPr id="35" name="TextBox 34">
            <a:extLst>
              <a:ext uri="{FF2B5EF4-FFF2-40B4-BE49-F238E27FC236}">
                <a16:creationId xmlns:a16="http://schemas.microsoft.com/office/drawing/2014/main" id="{DA86E90E-4477-6341-9D7D-0D745A11B0E3}"/>
              </a:ext>
            </a:extLst>
          </p:cNvPr>
          <p:cNvSpPr txBox="1"/>
          <p:nvPr/>
        </p:nvSpPr>
        <p:spPr>
          <a:xfrm>
            <a:off x="6175973" y="1727168"/>
            <a:ext cx="1043599" cy="276999"/>
          </a:xfrm>
          <a:prstGeom prst="rect">
            <a:avLst/>
          </a:prstGeom>
          <a:noFill/>
        </p:spPr>
        <p:txBody>
          <a:bodyPr wrap="square" rtlCol="0">
            <a:spAutoFit/>
          </a:bodyPr>
          <a:lstStyle/>
          <a:p>
            <a:pPr algn="ctr"/>
            <a:r>
              <a:rPr lang="en-US" sz="1200" dirty="0">
                <a:solidFill>
                  <a:schemeClr val="tx2"/>
                </a:solidFill>
                <a:latin typeface="Calibri" panose="020F0502020204030204" pitchFamily="34" charset="0"/>
                <a:cs typeface="Calibri" panose="020F0502020204030204" pitchFamily="34" charset="0"/>
              </a:rPr>
              <a:t>attempts &lt;= 3 </a:t>
            </a:r>
          </a:p>
        </p:txBody>
      </p:sp>
      <p:sp>
        <p:nvSpPr>
          <p:cNvPr id="36" name="TextBox 35">
            <a:extLst>
              <a:ext uri="{FF2B5EF4-FFF2-40B4-BE49-F238E27FC236}">
                <a16:creationId xmlns:a16="http://schemas.microsoft.com/office/drawing/2014/main" id="{C4E41D47-9388-3D45-B975-7C25E9D47163}"/>
              </a:ext>
            </a:extLst>
          </p:cNvPr>
          <p:cNvSpPr txBox="1"/>
          <p:nvPr/>
        </p:nvSpPr>
        <p:spPr>
          <a:xfrm>
            <a:off x="5807968" y="3501009"/>
            <a:ext cx="720080" cy="461665"/>
          </a:xfrm>
          <a:prstGeom prst="rect">
            <a:avLst/>
          </a:prstGeom>
          <a:noFill/>
        </p:spPr>
        <p:txBody>
          <a:bodyPr wrap="square" rtlCol="0">
            <a:spAutoFit/>
          </a:bodyPr>
          <a:lstStyle/>
          <a:p>
            <a:pPr algn="ctr"/>
            <a:r>
              <a:rPr lang="en-US" sz="1200" dirty="0">
                <a:solidFill>
                  <a:schemeClr val="tx2"/>
                </a:solidFill>
                <a:latin typeface="Calibri" panose="020F0502020204030204" pitchFamily="34" charset="0"/>
                <a:cs typeface="Calibri" panose="020F0502020204030204" pitchFamily="34" charset="0"/>
              </a:rPr>
              <a:t>login invalid</a:t>
            </a:r>
          </a:p>
        </p:txBody>
      </p:sp>
      <p:sp>
        <p:nvSpPr>
          <p:cNvPr id="37" name="TextBox 36">
            <a:extLst>
              <a:ext uri="{FF2B5EF4-FFF2-40B4-BE49-F238E27FC236}">
                <a16:creationId xmlns:a16="http://schemas.microsoft.com/office/drawing/2014/main" id="{F0E6F37A-0130-1A4B-9B27-2A19460ED24B}"/>
              </a:ext>
            </a:extLst>
          </p:cNvPr>
          <p:cNvSpPr txBox="1"/>
          <p:nvPr/>
        </p:nvSpPr>
        <p:spPr>
          <a:xfrm>
            <a:off x="4858171" y="4060331"/>
            <a:ext cx="1011944" cy="276999"/>
          </a:xfrm>
          <a:prstGeom prst="rect">
            <a:avLst/>
          </a:prstGeom>
          <a:noFill/>
        </p:spPr>
        <p:txBody>
          <a:bodyPr wrap="square" rtlCol="0">
            <a:spAutoFit/>
          </a:bodyPr>
          <a:lstStyle/>
          <a:p>
            <a:pPr algn="ctr"/>
            <a:r>
              <a:rPr lang="en-US" sz="1200" dirty="0">
                <a:solidFill>
                  <a:schemeClr val="tx2"/>
                </a:solidFill>
                <a:latin typeface="Calibri" panose="020F0502020204030204" pitchFamily="34" charset="0"/>
                <a:cs typeface="Calibri" panose="020F0502020204030204" pitchFamily="34" charset="0"/>
              </a:rPr>
              <a:t>login OK</a:t>
            </a:r>
          </a:p>
        </p:txBody>
      </p:sp>
      <p:sp>
        <p:nvSpPr>
          <p:cNvPr id="38" name="TextBox 37">
            <a:extLst>
              <a:ext uri="{FF2B5EF4-FFF2-40B4-BE49-F238E27FC236}">
                <a16:creationId xmlns:a16="http://schemas.microsoft.com/office/drawing/2014/main" id="{AFC4A73D-4BA8-4244-8105-8BBE55C80A39}"/>
              </a:ext>
            </a:extLst>
          </p:cNvPr>
          <p:cNvSpPr txBox="1"/>
          <p:nvPr/>
        </p:nvSpPr>
        <p:spPr>
          <a:xfrm>
            <a:off x="8107260" y="4820011"/>
            <a:ext cx="797053" cy="461665"/>
          </a:xfrm>
          <a:prstGeom prst="rect">
            <a:avLst/>
          </a:prstGeom>
          <a:noFill/>
        </p:spPr>
        <p:txBody>
          <a:bodyPr wrap="square" rtlCol="0">
            <a:spAutoFit/>
          </a:bodyPr>
          <a:lstStyle/>
          <a:p>
            <a:pPr algn="ctr"/>
            <a:r>
              <a:rPr lang="en-US" sz="1200" dirty="0">
                <a:solidFill>
                  <a:schemeClr val="tx2"/>
                </a:solidFill>
                <a:latin typeface="Calibri" panose="020F0502020204030204" pitchFamily="34" charset="0"/>
                <a:cs typeface="Calibri" panose="020F0502020204030204" pitchFamily="34" charset="0"/>
              </a:rPr>
              <a:t>password </a:t>
            </a:r>
            <a:br>
              <a:rPr lang="en-US" sz="1200" dirty="0">
                <a:solidFill>
                  <a:schemeClr val="tx2"/>
                </a:solidFill>
                <a:latin typeface="Calibri" panose="020F0502020204030204" pitchFamily="34" charset="0"/>
                <a:cs typeface="Calibri" panose="020F0502020204030204" pitchFamily="34" charset="0"/>
              </a:rPr>
            </a:br>
            <a:r>
              <a:rPr lang="en-US" sz="1200" dirty="0">
                <a:solidFill>
                  <a:schemeClr val="tx2"/>
                </a:solidFill>
                <a:latin typeface="Calibri" panose="020F0502020204030204" pitchFamily="34" charset="0"/>
                <a:cs typeface="Calibri" panose="020F0502020204030204" pitchFamily="34" charset="0"/>
              </a:rPr>
              <a:t>invalid</a:t>
            </a:r>
          </a:p>
        </p:txBody>
      </p:sp>
      <p:sp>
        <p:nvSpPr>
          <p:cNvPr id="39" name="TextBox 38">
            <a:extLst>
              <a:ext uri="{FF2B5EF4-FFF2-40B4-BE49-F238E27FC236}">
                <a16:creationId xmlns:a16="http://schemas.microsoft.com/office/drawing/2014/main" id="{BE4AB02F-6947-F148-BFAC-3221D74FAACE}"/>
              </a:ext>
            </a:extLst>
          </p:cNvPr>
          <p:cNvSpPr txBox="1"/>
          <p:nvPr/>
        </p:nvSpPr>
        <p:spPr>
          <a:xfrm>
            <a:off x="7529350" y="5589241"/>
            <a:ext cx="1015670" cy="276999"/>
          </a:xfrm>
          <a:prstGeom prst="rect">
            <a:avLst/>
          </a:prstGeom>
          <a:noFill/>
        </p:spPr>
        <p:txBody>
          <a:bodyPr wrap="square" rtlCol="0">
            <a:spAutoFit/>
          </a:bodyPr>
          <a:lstStyle/>
          <a:p>
            <a:pPr algn="ctr"/>
            <a:r>
              <a:rPr lang="en-US" sz="1200" dirty="0">
                <a:solidFill>
                  <a:schemeClr val="tx2"/>
                </a:solidFill>
                <a:latin typeface="Calibri" panose="020F0502020204030204" pitchFamily="34" charset="0"/>
                <a:cs typeface="Calibri" panose="020F0502020204030204" pitchFamily="34" charset="0"/>
              </a:rPr>
              <a:t>password OK</a:t>
            </a:r>
          </a:p>
        </p:txBody>
      </p:sp>
      <p:sp>
        <p:nvSpPr>
          <p:cNvPr id="40" name="TextBox 39">
            <a:extLst>
              <a:ext uri="{FF2B5EF4-FFF2-40B4-BE49-F238E27FC236}">
                <a16:creationId xmlns:a16="http://schemas.microsoft.com/office/drawing/2014/main" id="{61A664DA-1253-6245-8308-D10A95B51249}"/>
              </a:ext>
            </a:extLst>
          </p:cNvPr>
          <p:cNvSpPr txBox="1"/>
          <p:nvPr/>
        </p:nvSpPr>
        <p:spPr>
          <a:xfrm>
            <a:off x="6769654" y="4736178"/>
            <a:ext cx="1003288" cy="276999"/>
          </a:xfrm>
          <a:prstGeom prst="rect">
            <a:avLst/>
          </a:prstGeom>
          <a:noFill/>
        </p:spPr>
        <p:txBody>
          <a:bodyPr wrap="square" rtlCol="0">
            <a:spAutoFit/>
          </a:bodyPr>
          <a:lstStyle/>
          <a:p>
            <a:pPr algn="ctr"/>
            <a:r>
              <a:rPr lang="en-US" sz="1200" dirty="0" err="1">
                <a:solidFill>
                  <a:schemeClr val="tx2"/>
                </a:solidFill>
                <a:latin typeface="Calibri" panose="020F0502020204030204" pitchFamily="34" charset="0"/>
                <a:cs typeface="Calibri" panose="020F0502020204030204" pitchFamily="34" charset="0"/>
              </a:rPr>
              <a:t>authfail</a:t>
            </a:r>
            <a:r>
              <a:rPr lang="en-US" sz="1200" dirty="0">
                <a:solidFill>
                  <a:schemeClr val="tx2"/>
                </a:solidFill>
                <a:latin typeface="Calibri" panose="020F0502020204030204" pitchFamily="34" charset="0"/>
                <a:cs typeface="Calibri" panose="020F0502020204030204" pitchFamily="34" charset="0"/>
              </a:rPr>
              <a:t> = T</a:t>
            </a:r>
          </a:p>
        </p:txBody>
      </p:sp>
      <p:sp>
        <p:nvSpPr>
          <p:cNvPr id="41" name="TextBox 40">
            <a:extLst>
              <a:ext uri="{FF2B5EF4-FFF2-40B4-BE49-F238E27FC236}">
                <a16:creationId xmlns:a16="http://schemas.microsoft.com/office/drawing/2014/main" id="{86033D6D-07C7-C444-8C16-A85DE8DB5116}"/>
              </a:ext>
            </a:extLst>
          </p:cNvPr>
          <p:cNvSpPr txBox="1"/>
          <p:nvPr/>
        </p:nvSpPr>
        <p:spPr>
          <a:xfrm>
            <a:off x="5865104" y="4919750"/>
            <a:ext cx="883369" cy="276999"/>
          </a:xfrm>
          <a:prstGeom prst="rect">
            <a:avLst/>
          </a:prstGeom>
          <a:noFill/>
        </p:spPr>
        <p:txBody>
          <a:bodyPr wrap="square" rtlCol="0">
            <a:spAutoFit/>
          </a:bodyPr>
          <a:lstStyle/>
          <a:p>
            <a:pPr algn="ctr"/>
            <a:r>
              <a:rPr lang="en-US" sz="1200" dirty="0" err="1">
                <a:solidFill>
                  <a:schemeClr val="tx2"/>
                </a:solidFill>
                <a:latin typeface="Calibri" panose="020F0502020204030204" pitchFamily="34" charset="0"/>
                <a:cs typeface="Calibri" panose="020F0502020204030204" pitchFamily="34" charset="0"/>
              </a:rPr>
              <a:t>authfail</a:t>
            </a:r>
            <a:r>
              <a:rPr lang="en-US" sz="1200" dirty="0">
                <a:solidFill>
                  <a:schemeClr val="tx2"/>
                </a:solidFill>
                <a:latin typeface="Calibri" panose="020F0502020204030204" pitchFamily="34" charset="0"/>
                <a:cs typeface="Calibri" panose="020F0502020204030204" pitchFamily="34" charset="0"/>
              </a:rPr>
              <a:t> = F</a:t>
            </a:r>
          </a:p>
        </p:txBody>
      </p:sp>
      <p:cxnSp>
        <p:nvCxnSpPr>
          <p:cNvPr id="42" name="Straight Arrow Connector 41">
            <a:extLst>
              <a:ext uri="{FF2B5EF4-FFF2-40B4-BE49-F238E27FC236}">
                <a16:creationId xmlns:a16="http://schemas.microsoft.com/office/drawing/2014/main" id="{A52354B4-1D5A-B543-A427-636A0C01C014}"/>
              </a:ext>
            </a:extLst>
          </p:cNvPr>
          <p:cNvCxnSpPr>
            <a:cxnSpLocks/>
            <a:stCxn id="9" idx="3"/>
            <a:endCxn id="10" idx="1"/>
          </p:cNvCxnSpPr>
          <p:nvPr/>
        </p:nvCxnSpPr>
        <p:spPr>
          <a:xfrm flipV="1">
            <a:off x="4079776" y="3176973"/>
            <a:ext cx="247628" cy="1"/>
          </a:xfrm>
          <a:prstGeom prst="straightConnector1">
            <a:avLst/>
          </a:prstGeom>
          <a:ln w="19050">
            <a:solidFill>
              <a:schemeClr val="accent1">
                <a:lumMod val="75000"/>
              </a:schemeClr>
            </a:solidFill>
            <a:headEnd type="none"/>
            <a:tailEnd type="stealth"/>
          </a:ln>
        </p:spPr>
        <p:style>
          <a:lnRef idx="1">
            <a:schemeClr val="accent1"/>
          </a:lnRef>
          <a:fillRef idx="0">
            <a:schemeClr val="accent1"/>
          </a:fillRef>
          <a:effectRef idx="0">
            <a:schemeClr val="accent1"/>
          </a:effectRef>
          <a:fontRef idx="minor">
            <a:schemeClr val="tx1"/>
          </a:fontRef>
        </p:style>
      </p:cxnSp>
      <p:cxnSp>
        <p:nvCxnSpPr>
          <p:cNvPr id="46" name="Straight Arrow Connector 45">
            <a:extLst>
              <a:ext uri="{FF2B5EF4-FFF2-40B4-BE49-F238E27FC236}">
                <a16:creationId xmlns:a16="http://schemas.microsoft.com/office/drawing/2014/main" id="{9EB98DE1-4EDC-6848-AA89-7FBB6AE2A1C1}"/>
              </a:ext>
            </a:extLst>
          </p:cNvPr>
          <p:cNvCxnSpPr>
            <a:cxnSpLocks/>
            <a:stCxn id="10" idx="3"/>
            <a:endCxn id="16" idx="1"/>
          </p:cNvCxnSpPr>
          <p:nvPr/>
        </p:nvCxnSpPr>
        <p:spPr>
          <a:xfrm>
            <a:off x="5056285" y="3176972"/>
            <a:ext cx="291412" cy="0"/>
          </a:xfrm>
          <a:prstGeom prst="straightConnector1">
            <a:avLst/>
          </a:prstGeom>
          <a:ln w="19050">
            <a:solidFill>
              <a:schemeClr val="accent1">
                <a:lumMod val="75000"/>
              </a:schemeClr>
            </a:solidFill>
            <a:headEnd type="none"/>
            <a:tailEnd type="stealth"/>
          </a:ln>
        </p:spPr>
        <p:style>
          <a:lnRef idx="1">
            <a:schemeClr val="accent1"/>
          </a:lnRef>
          <a:fillRef idx="0">
            <a:schemeClr val="accent1"/>
          </a:fillRef>
          <a:effectRef idx="0">
            <a:schemeClr val="accent1"/>
          </a:effectRef>
          <a:fontRef idx="minor">
            <a:schemeClr val="tx1"/>
          </a:fontRef>
        </p:style>
      </p:cxnSp>
      <p:cxnSp>
        <p:nvCxnSpPr>
          <p:cNvPr id="49" name="Straight Arrow Connector 48">
            <a:extLst>
              <a:ext uri="{FF2B5EF4-FFF2-40B4-BE49-F238E27FC236}">
                <a16:creationId xmlns:a16="http://schemas.microsoft.com/office/drawing/2014/main" id="{EE283817-8F40-BE4C-9CDF-29D051EF9D52}"/>
              </a:ext>
            </a:extLst>
          </p:cNvPr>
          <p:cNvCxnSpPr>
            <a:cxnSpLocks/>
            <a:stCxn id="16" idx="2"/>
          </p:cNvCxnSpPr>
          <p:nvPr/>
        </p:nvCxnSpPr>
        <p:spPr>
          <a:xfrm>
            <a:off x="5712138" y="3389300"/>
            <a:ext cx="0" cy="428655"/>
          </a:xfrm>
          <a:prstGeom prst="straightConnector1">
            <a:avLst/>
          </a:prstGeom>
          <a:ln w="19050">
            <a:solidFill>
              <a:schemeClr val="accent1">
                <a:lumMod val="75000"/>
              </a:schemeClr>
            </a:solidFill>
            <a:headEnd type="none"/>
            <a:tailEnd type="stealth"/>
          </a:ln>
        </p:spPr>
        <p:style>
          <a:lnRef idx="1">
            <a:schemeClr val="accent1"/>
          </a:lnRef>
          <a:fillRef idx="0">
            <a:schemeClr val="accent1"/>
          </a:fillRef>
          <a:effectRef idx="0">
            <a:schemeClr val="accent1"/>
          </a:effectRef>
          <a:fontRef idx="minor">
            <a:schemeClr val="tx1"/>
          </a:fontRef>
        </p:style>
      </p:cxnSp>
      <p:cxnSp>
        <p:nvCxnSpPr>
          <p:cNvPr id="52" name="Straight Arrow Connector 51">
            <a:extLst>
              <a:ext uri="{FF2B5EF4-FFF2-40B4-BE49-F238E27FC236}">
                <a16:creationId xmlns:a16="http://schemas.microsoft.com/office/drawing/2014/main" id="{24DADA1E-7B97-FE48-8C3E-CE5CA4D558C8}"/>
              </a:ext>
            </a:extLst>
          </p:cNvPr>
          <p:cNvCxnSpPr>
            <a:cxnSpLocks/>
          </p:cNvCxnSpPr>
          <p:nvPr/>
        </p:nvCxnSpPr>
        <p:spPr>
          <a:xfrm>
            <a:off x="5712137" y="4012825"/>
            <a:ext cx="0" cy="394224"/>
          </a:xfrm>
          <a:prstGeom prst="straightConnector1">
            <a:avLst/>
          </a:prstGeom>
          <a:ln w="19050">
            <a:solidFill>
              <a:schemeClr val="accent1">
                <a:lumMod val="75000"/>
              </a:schemeClr>
            </a:solidFill>
            <a:headEnd type="none"/>
            <a:tailEnd type="stealth"/>
          </a:ln>
        </p:spPr>
        <p:style>
          <a:lnRef idx="1">
            <a:schemeClr val="accent1"/>
          </a:lnRef>
          <a:fillRef idx="0">
            <a:schemeClr val="accent1"/>
          </a:fillRef>
          <a:effectRef idx="0">
            <a:schemeClr val="accent1"/>
          </a:effectRef>
          <a:fontRef idx="minor">
            <a:schemeClr val="tx1"/>
          </a:fontRef>
        </p:style>
      </p:cxnSp>
      <p:cxnSp>
        <p:nvCxnSpPr>
          <p:cNvPr id="53" name="Straight Arrow Connector 52">
            <a:extLst>
              <a:ext uri="{FF2B5EF4-FFF2-40B4-BE49-F238E27FC236}">
                <a16:creationId xmlns:a16="http://schemas.microsoft.com/office/drawing/2014/main" id="{B6E7707A-3A84-7B49-BF14-14E04AF50752}"/>
              </a:ext>
            </a:extLst>
          </p:cNvPr>
          <p:cNvCxnSpPr>
            <a:cxnSpLocks/>
          </p:cNvCxnSpPr>
          <p:nvPr/>
        </p:nvCxnSpPr>
        <p:spPr>
          <a:xfrm flipV="1">
            <a:off x="5803578" y="3894272"/>
            <a:ext cx="853455" cy="15123"/>
          </a:xfrm>
          <a:prstGeom prst="straightConnector1">
            <a:avLst/>
          </a:prstGeom>
          <a:ln w="19050">
            <a:solidFill>
              <a:schemeClr val="accent1">
                <a:lumMod val="75000"/>
              </a:schemeClr>
            </a:solidFill>
            <a:headEnd type="none"/>
            <a:tailEnd type="stealth"/>
          </a:ln>
        </p:spPr>
        <p:style>
          <a:lnRef idx="1">
            <a:schemeClr val="accent1"/>
          </a:lnRef>
          <a:fillRef idx="0">
            <a:schemeClr val="accent1"/>
          </a:fillRef>
          <a:effectRef idx="0">
            <a:schemeClr val="accent1"/>
          </a:effectRef>
          <a:fontRef idx="minor">
            <a:schemeClr val="tx1"/>
          </a:fontRef>
        </p:style>
      </p:cxnSp>
      <p:cxnSp>
        <p:nvCxnSpPr>
          <p:cNvPr id="56" name="Straight Arrow Connector 55">
            <a:extLst>
              <a:ext uri="{FF2B5EF4-FFF2-40B4-BE49-F238E27FC236}">
                <a16:creationId xmlns:a16="http://schemas.microsoft.com/office/drawing/2014/main" id="{27685A7F-D8AF-2943-B2D9-C84B23543E96}"/>
              </a:ext>
            </a:extLst>
          </p:cNvPr>
          <p:cNvCxnSpPr>
            <a:cxnSpLocks/>
            <a:endCxn id="32" idx="1"/>
          </p:cNvCxnSpPr>
          <p:nvPr/>
        </p:nvCxnSpPr>
        <p:spPr>
          <a:xfrm>
            <a:off x="6093024" y="4719177"/>
            <a:ext cx="564008" cy="5734"/>
          </a:xfrm>
          <a:prstGeom prst="straightConnector1">
            <a:avLst/>
          </a:prstGeom>
          <a:ln w="19050">
            <a:solidFill>
              <a:schemeClr val="accent1">
                <a:lumMod val="75000"/>
              </a:schemeClr>
            </a:solidFill>
            <a:headEnd type="none"/>
            <a:tailEnd type="stealth"/>
          </a:ln>
        </p:spPr>
        <p:style>
          <a:lnRef idx="1">
            <a:schemeClr val="accent1"/>
          </a:lnRef>
          <a:fillRef idx="0">
            <a:schemeClr val="accent1"/>
          </a:fillRef>
          <a:effectRef idx="0">
            <a:schemeClr val="accent1"/>
          </a:effectRef>
          <a:fontRef idx="minor">
            <a:schemeClr val="tx1"/>
          </a:fontRef>
        </p:style>
      </p:cxnSp>
      <p:cxnSp>
        <p:nvCxnSpPr>
          <p:cNvPr id="60" name="Straight Arrow Connector 59">
            <a:extLst>
              <a:ext uri="{FF2B5EF4-FFF2-40B4-BE49-F238E27FC236}">
                <a16:creationId xmlns:a16="http://schemas.microsoft.com/office/drawing/2014/main" id="{A7BFAA11-78DC-D640-99A0-BA68B56DDBB3}"/>
              </a:ext>
            </a:extLst>
          </p:cNvPr>
          <p:cNvCxnSpPr>
            <a:cxnSpLocks/>
            <a:stCxn id="32" idx="2"/>
            <a:endCxn id="19" idx="0"/>
          </p:cNvCxnSpPr>
          <p:nvPr/>
        </p:nvCxnSpPr>
        <p:spPr>
          <a:xfrm>
            <a:off x="6748473" y="4816351"/>
            <a:ext cx="1" cy="481348"/>
          </a:xfrm>
          <a:prstGeom prst="straightConnector1">
            <a:avLst/>
          </a:prstGeom>
          <a:ln w="19050">
            <a:solidFill>
              <a:schemeClr val="accent1">
                <a:lumMod val="75000"/>
              </a:schemeClr>
            </a:solidFill>
            <a:headEnd type="none"/>
            <a:tailEnd type="stealth"/>
          </a:ln>
        </p:spPr>
        <p:style>
          <a:lnRef idx="1">
            <a:schemeClr val="accent1"/>
          </a:lnRef>
          <a:fillRef idx="0">
            <a:schemeClr val="accent1"/>
          </a:fillRef>
          <a:effectRef idx="0">
            <a:schemeClr val="accent1"/>
          </a:effectRef>
          <a:fontRef idx="minor">
            <a:schemeClr val="tx1"/>
          </a:fontRef>
        </p:style>
      </p:cxnSp>
      <p:cxnSp>
        <p:nvCxnSpPr>
          <p:cNvPr id="65" name="Straight Arrow Connector 64">
            <a:extLst>
              <a:ext uri="{FF2B5EF4-FFF2-40B4-BE49-F238E27FC236}">
                <a16:creationId xmlns:a16="http://schemas.microsoft.com/office/drawing/2014/main" id="{8DA46C70-F19D-4042-92B6-CCFA8B3BB411}"/>
              </a:ext>
            </a:extLst>
          </p:cNvPr>
          <p:cNvCxnSpPr>
            <a:cxnSpLocks/>
            <a:stCxn id="19" idx="3"/>
            <a:endCxn id="33" idx="1"/>
          </p:cNvCxnSpPr>
          <p:nvPr/>
        </p:nvCxnSpPr>
        <p:spPr>
          <a:xfrm>
            <a:off x="7112914" y="5502350"/>
            <a:ext cx="359211" cy="0"/>
          </a:xfrm>
          <a:prstGeom prst="straightConnector1">
            <a:avLst/>
          </a:prstGeom>
          <a:ln w="19050">
            <a:solidFill>
              <a:schemeClr val="accent1">
                <a:lumMod val="75000"/>
              </a:schemeClr>
            </a:solidFill>
            <a:headEnd type="none"/>
            <a:tailEnd type="stealth"/>
          </a:ln>
        </p:spPr>
        <p:style>
          <a:lnRef idx="1">
            <a:schemeClr val="accent1"/>
          </a:lnRef>
          <a:fillRef idx="0">
            <a:schemeClr val="accent1"/>
          </a:fillRef>
          <a:effectRef idx="0">
            <a:schemeClr val="accent1"/>
          </a:effectRef>
          <a:fontRef idx="minor">
            <a:schemeClr val="tx1"/>
          </a:fontRef>
        </p:style>
      </p:cxnSp>
      <p:cxnSp>
        <p:nvCxnSpPr>
          <p:cNvPr id="69" name="Straight Arrow Connector 68">
            <a:extLst>
              <a:ext uri="{FF2B5EF4-FFF2-40B4-BE49-F238E27FC236}">
                <a16:creationId xmlns:a16="http://schemas.microsoft.com/office/drawing/2014/main" id="{AAD864E1-40BF-1246-85C9-DC84405CC106}"/>
              </a:ext>
            </a:extLst>
          </p:cNvPr>
          <p:cNvCxnSpPr>
            <a:cxnSpLocks/>
            <a:stCxn id="33" idx="2"/>
            <a:endCxn id="26" idx="0"/>
          </p:cNvCxnSpPr>
          <p:nvPr/>
        </p:nvCxnSpPr>
        <p:spPr>
          <a:xfrm>
            <a:off x="7563564" y="5593790"/>
            <a:ext cx="0" cy="280988"/>
          </a:xfrm>
          <a:prstGeom prst="straightConnector1">
            <a:avLst/>
          </a:prstGeom>
          <a:ln w="19050">
            <a:solidFill>
              <a:schemeClr val="accent1">
                <a:lumMod val="75000"/>
              </a:schemeClr>
            </a:solidFill>
            <a:headEnd type="none"/>
            <a:tailEnd type="stealth"/>
          </a:ln>
        </p:spPr>
        <p:style>
          <a:lnRef idx="1">
            <a:schemeClr val="accent1"/>
          </a:lnRef>
          <a:fillRef idx="0">
            <a:schemeClr val="accent1"/>
          </a:fillRef>
          <a:effectRef idx="0">
            <a:schemeClr val="accent1"/>
          </a:effectRef>
          <a:fontRef idx="minor">
            <a:schemeClr val="tx1"/>
          </a:fontRef>
        </p:style>
      </p:cxnSp>
      <p:cxnSp>
        <p:nvCxnSpPr>
          <p:cNvPr id="72" name="Straight Arrow Connector 71">
            <a:extLst>
              <a:ext uri="{FF2B5EF4-FFF2-40B4-BE49-F238E27FC236}">
                <a16:creationId xmlns:a16="http://schemas.microsoft.com/office/drawing/2014/main" id="{12D88B82-00E6-F241-84FF-24A0373B59E9}"/>
              </a:ext>
            </a:extLst>
          </p:cNvPr>
          <p:cNvCxnSpPr>
            <a:cxnSpLocks/>
            <a:stCxn id="20" idx="0"/>
            <a:endCxn id="30" idx="2"/>
          </p:cNvCxnSpPr>
          <p:nvPr/>
        </p:nvCxnSpPr>
        <p:spPr>
          <a:xfrm flipV="1">
            <a:off x="7435562" y="2058566"/>
            <a:ext cx="0" cy="380059"/>
          </a:xfrm>
          <a:prstGeom prst="straightConnector1">
            <a:avLst/>
          </a:prstGeom>
          <a:ln w="19050">
            <a:solidFill>
              <a:schemeClr val="accent1">
                <a:lumMod val="75000"/>
              </a:schemeClr>
            </a:solidFill>
            <a:headEnd type="none"/>
            <a:tailEnd type="stealth"/>
          </a:ln>
        </p:spPr>
        <p:style>
          <a:lnRef idx="1">
            <a:schemeClr val="accent1"/>
          </a:lnRef>
          <a:fillRef idx="0">
            <a:schemeClr val="accent1"/>
          </a:fillRef>
          <a:effectRef idx="0">
            <a:schemeClr val="accent1"/>
          </a:effectRef>
          <a:fontRef idx="minor">
            <a:schemeClr val="tx1"/>
          </a:fontRef>
        </p:style>
      </p:cxnSp>
      <p:cxnSp>
        <p:nvCxnSpPr>
          <p:cNvPr id="78" name="Straight Arrow Connector 77">
            <a:extLst>
              <a:ext uri="{FF2B5EF4-FFF2-40B4-BE49-F238E27FC236}">
                <a16:creationId xmlns:a16="http://schemas.microsoft.com/office/drawing/2014/main" id="{21A0B608-2575-894D-884C-9BD664A14C15}"/>
              </a:ext>
            </a:extLst>
          </p:cNvPr>
          <p:cNvCxnSpPr>
            <a:cxnSpLocks/>
            <a:stCxn id="30" idx="3"/>
            <a:endCxn id="21" idx="1"/>
          </p:cNvCxnSpPr>
          <p:nvPr/>
        </p:nvCxnSpPr>
        <p:spPr>
          <a:xfrm>
            <a:off x="7527002" y="1967125"/>
            <a:ext cx="559984" cy="0"/>
          </a:xfrm>
          <a:prstGeom prst="straightConnector1">
            <a:avLst/>
          </a:prstGeom>
          <a:ln w="19050">
            <a:solidFill>
              <a:schemeClr val="accent1">
                <a:lumMod val="75000"/>
              </a:schemeClr>
            </a:solidFill>
            <a:headEnd type="none"/>
            <a:tailEnd type="stealth"/>
          </a:ln>
        </p:spPr>
        <p:style>
          <a:lnRef idx="1">
            <a:schemeClr val="accent1"/>
          </a:lnRef>
          <a:fillRef idx="0">
            <a:schemeClr val="accent1"/>
          </a:fillRef>
          <a:effectRef idx="0">
            <a:schemeClr val="accent1"/>
          </a:effectRef>
          <a:fontRef idx="minor">
            <a:schemeClr val="tx1"/>
          </a:fontRef>
        </p:style>
      </p:cxnSp>
      <p:cxnSp>
        <p:nvCxnSpPr>
          <p:cNvPr id="85" name="Straight Arrow Connector 84">
            <a:extLst>
              <a:ext uri="{FF2B5EF4-FFF2-40B4-BE49-F238E27FC236}">
                <a16:creationId xmlns:a16="http://schemas.microsoft.com/office/drawing/2014/main" id="{2D69D8D3-342E-0C41-992A-6EE7C930ECA7}"/>
              </a:ext>
            </a:extLst>
          </p:cNvPr>
          <p:cNvCxnSpPr>
            <a:cxnSpLocks/>
            <a:stCxn id="30" idx="1"/>
          </p:cNvCxnSpPr>
          <p:nvPr/>
        </p:nvCxnSpPr>
        <p:spPr>
          <a:xfrm flipH="1">
            <a:off x="6106344" y="1967125"/>
            <a:ext cx="1237778" cy="0"/>
          </a:xfrm>
          <a:prstGeom prst="straightConnector1">
            <a:avLst/>
          </a:prstGeom>
          <a:ln w="19050">
            <a:solidFill>
              <a:schemeClr val="accent1">
                <a:lumMod val="75000"/>
              </a:schemeClr>
            </a:solidFill>
            <a:headEnd type="none"/>
            <a:tailEnd type="stealth"/>
          </a:ln>
        </p:spPr>
        <p:style>
          <a:lnRef idx="1">
            <a:schemeClr val="accent1"/>
          </a:lnRef>
          <a:fillRef idx="0">
            <a:schemeClr val="accent1"/>
          </a:fillRef>
          <a:effectRef idx="0">
            <a:schemeClr val="accent1"/>
          </a:effectRef>
          <a:fontRef idx="minor">
            <a:schemeClr val="tx1"/>
          </a:fontRef>
        </p:style>
      </p:cxnSp>
      <p:cxnSp>
        <p:nvCxnSpPr>
          <p:cNvPr id="88" name="Straight Arrow Connector 87">
            <a:extLst>
              <a:ext uri="{FF2B5EF4-FFF2-40B4-BE49-F238E27FC236}">
                <a16:creationId xmlns:a16="http://schemas.microsoft.com/office/drawing/2014/main" id="{99B12F65-2F4E-6141-8158-0136761DC6A7}"/>
              </a:ext>
            </a:extLst>
          </p:cNvPr>
          <p:cNvCxnSpPr>
            <a:cxnSpLocks/>
            <a:stCxn id="28" idx="2"/>
            <a:endCxn id="10" idx="0"/>
          </p:cNvCxnSpPr>
          <p:nvPr/>
        </p:nvCxnSpPr>
        <p:spPr>
          <a:xfrm>
            <a:off x="4691845" y="2591023"/>
            <a:ext cx="1" cy="381298"/>
          </a:xfrm>
          <a:prstGeom prst="straightConnector1">
            <a:avLst/>
          </a:prstGeom>
          <a:ln w="19050">
            <a:solidFill>
              <a:schemeClr val="accent1">
                <a:lumMod val="75000"/>
              </a:schemeClr>
            </a:solidFill>
            <a:headEnd type="none"/>
            <a:tailEnd type="stealth"/>
          </a:ln>
        </p:spPr>
        <p:style>
          <a:lnRef idx="1">
            <a:schemeClr val="accent1"/>
          </a:lnRef>
          <a:fillRef idx="0">
            <a:schemeClr val="accent1"/>
          </a:fillRef>
          <a:effectRef idx="0">
            <a:schemeClr val="accent1"/>
          </a:effectRef>
          <a:fontRef idx="minor">
            <a:schemeClr val="tx1"/>
          </a:fontRef>
        </p:style>
      </p:cxnSp>
      <p:cxnSp>
        <p:nvCxnSpPr>
          <p:cNvPr id="92" name="Elbow Connector 91">
            <a:extLst>
              <a:ext uri="{FF2B5EF4-FFF2-40B4-BE49-F238E27FC236}">
                <a16:creationId xmlns:a16="http://schemas.microsoft.com/office/drawing/2014/main" id="{B52B4BE9-B8A2-A94F-8FA5-78A4528FD2DA}"/>
              </a:ext>
            </a:extLst>
          </p:cNvPr>
          <p:cNvCxnSpPr>
            <a:cxnSpLocks/>
            <a:stCxn id="22" idx="1"/>
            <a:endCxn id="28" idx="0"/>
          </p:cNvCxnSpPr>
          <p:nvPr/>
        </p:nvCxnSpPr>
        <p:spPr>
          <a:xfrm rot="10800000" flipV="1">
            <a:off x="4691844" y="1967125"/>
            <a:ext cx="594264" cy="319100"/>
          </a:xfrm>
          <a:prstGeom prst="bentConnector2">
            <a:avLst/>
          </a:prstGeom>
          <a:ln w="19050">
            <a:solidFill>
              <a:schemeClr val="accent1">
                <a:lumMod val="75000"/>
              </a:schemeClr>
            </a:solidFill>
            <a:tailEnd type="stealth"/>
          </a:ln>
        </p:spPr>
        <p:style>
          <a:lnRef idx="1">
            <a:schemeClr val="accent1"/>
          </a:lnRef>
          <a:fillRef idx="0">
            <a:schemeClr val="accent1"/>
          </a:fillRef>
          <a:effectRef idx="0">
            <a:schemeClr val="accent1"/>
          </a:effectRef>
          <a:fontRef idx="minor">
            <a:schemeClr val="tx1"/>
          </a:fontRef>
        </p:style>
      </p:cxnSp>
      <p:cxnSp>
        <p:nvCxnSpPr>
          <p:cNvPr id="97" name="Elbow Connector 96">
            <a:extLst>
              <a:ext uri="{FF2B5EF4-FFF2-40B4-BE49-F238E27FC236}">
                <a16:creationId xmlns:a16="http://schemas.microsoft.com/office/drawing/2014/main" id="{8AFFDBEB-8D6E-CC45-8BEC-AA0DA2D3DD0C}"/>
              </a:ext>
            </a:extLst>
          </p:cNvPr>
          <p:cNvCxnSpPr>
            <a:cxnSpLocks/>
            <a:stCxn id="29" idx="2"/>
          </p:cNvCxnSpPr>
          <p:nvPr/>
        </p:nvCxnSpPr>
        <p:spPr>
          <a:xfrm rot="5400000">
            <a:off x="6383310" y="3766081"/>
            <a:ext cx="414073" cy="1027534"/>
          </a:xfrm>
          <a:prstGeom prst="bentConnector2">
            <a:avLst/>
          </a:prstGeom>
          <a:ln w="19050">
            <a:solidFill>
              <a:schemeClr val="accent1">
                <a:lumMod val="75000"/>
              </a:schemeClr>
            </a:solidFill>
            <a:tailEnd type="stealth"/>
          </a:ln>
        </p:spPr>
        <p:style>
          <a:lnRef idx="1">
            <a:schemeClr val="accent1"/>
          </a:lnRef>
          <a:fillRef idx="0">
            <a:schemeClr val="accent1"/>
          </a:fillRef>
          <a:effectRef idx="0">
            <a:schemeClr val="accent1"/>
          </a:effectRef>
          <a:fontRef idx="minor">
            <a:schemeClr val="tx1"/>
          </a:fontRef>
        </p:style>
      </p:cxnSp>
      <p:cxnSp>
        <p:nvCxnSpPr>
          <p:cNvPr id="102" name="Elbow Connector 101">
            <a:extLst>
              <a:ext uri="{FF2B5EF4-FFF2-40B4-BE49-F238E27FC236}">
                <a16:creationId xmlns:a16="http://schemas.microsoft.com/office/drawing/2014/main" id="{BE96210E-512B-9846-AA5E-B31F59273350}"/>
              </a:ext>
            </a:extLst>
          </p:cNvPr>
          <p:cNvCxnSpPr>
            <a:cxnSpLocks/>
            <a:stCxn id="32" idx="3"/>
          </p:cNvCxnSpPr>
          <p:nvPr/>
        </p:nvCxnSpPr>
        <p:spPr>
          <a:xfrm flipV="1">
            <a:off x="6839913" y="2834553"/>
            <a:ext cx="913823" cy="1890358"/>
          </a:xfrm>
          <a:prstGeom prst="bentConnector2">
            <a:avLst/>
          </a:prstGeom>
          <a:ln w="19050">
            <a:solidFill>
              <a:schemeClr val="accent1">
                <a:lumMod val="75000"/>
              </a:schemeClr>
            </a:solidFill>
            <a:tailEnd type="stealth"/>
          </a:ln>
        </p:spPr>
        <p:style>
          <a:lnRef idx="1">
            <a:schemeClr val="accent1"/>
          </a:lnRef>
          <a:fillRef idx="0">
            <a:schemeClr val="accent1"/>
          </a:fillRef>
          <a:effectRef idx="0">
            <a:schemeClr val="accent1"/>
          </a:effectRef>
          <a:fontRef idx="minor">
            <a:schemeClr val="tx1"/>
          </a:fontRef>
        </p:style>
      </p:cxnSp>
      <p:cxnSp>
        <p:nvCxnSpPr>
          <p:cNvPr id="106" name="Elbow Connector 105">
            <a:extLst>
              <a:ext uri="{FF2B5EF4-FFF2-40B4-BE49-F238E27FC236}">
                <a16:creationId xmlns:a16="http://schemas.microsoft.com/office/drawing/2014/main" id="{B834412D-5049-474F-9BC1-BCF8ADAE8784}"/>
              </a:ext>
            </a:extLst>
          </p:cNvPr>
          <p:cNvCxnSpPr>
            <a:cxnSpLocks/>
            <a:stCxn id="33" idx="3"/>
            <a:endCxn id="20" idx="3"/>
          </p:cNvCxnSpPr>
          <p:nvPr/>
        </p:nvCxnSpPr>
        <p:spPr>
          <a:xfrm flipV="1">
            <a:off x="7655004" y="2643276"/>
            <a:ext cx="184016" cy="2859075"/>
          </a:xfrm>
          <a:prstGeom prst="bentConnector3">
            <a:avLst>
              <a:gd name="adj1" fmla="val 224228"/>
            </a:avLst>
          </a:prstGeom>
          <a:ln w="19050">
            <a:solidFill>
              <a:schemeClr val="accent1">
                <a:lumMod val="75000"/>
              </a:schemeClr>
            </a:solidFill>
            <a:tailEnd type="stealth"/>
          </a:ln>
        </p:spPr>
        <p:style>
          <a:lnRef idx="1">
            <a:schemeClr val="accent1"/>
          </a:lnRef>
          <a:fillRef idx="0">
            <a:schemeClr val="accent1"/>
          </a:fillRef>
          <a:effectRef idx="0">
            <a:schemeClr val="accent1"/>
          </a:effectRef>
          <a:fontRef idx="minor">
            <a:schemeClr val="tx1"/>
          </a:fontRef>
        </p:style>
      </p:cxnSp>
      <p:cxnSp>
        <p:nvCxnSpPr>
          <p:cNvPr id="110" name="Straight Arrow Connector 109">
            <a:extLst>
              <a:ext uri="{FF2B5EF4-FFF2-40B4-BE49-F238E27FC236}">
                <a16:creationId xmlns:a16="http://schemas.microsoft.com/office/drawing/2014/main" id="{D8BB7569-7ED7-8743-A286-A05FD57FF387}"/>
              </a:ext>
            </a:extLst>
          </p:cNvPr>
          <p:cNvCxnSpPr>
            <a:cxnSpLocks/>
            <a:stCxn id="21" idx="0"/>
            <a:endCxn id="27" idx="2"/>
          </p:cNvCxnSpPr>
          <p:nvPr/>
        </p:nvCxnSpPr>
        <p:spPr>
          <a:xfrm flipV="1">
            <a:off x="8490444" y="1437928"/>
            <a:ext cx="0" cy="324546"/>
          </a:xfrm>
          <a:prstGeom prst="straightConnector1">
            <a:avLst/>
          </a:prstGeom>
          <a:ln w="19050">
            <a:solidFill>
              <a:schemeClr val="accent1">
                <a:lumMod val="75000"/>
              </a:schemeClr>
            </a:solidFill>
            <a:headEnd type="none"/>
            <a:tailEnd type="stealth"/>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39681884"/>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5FC0CE1A-0F43-D642-83BB-37DC2E74A642}"/>
              </a:ext>
            </a:extLst>
          </p:cNvPr>
          <p:cNvSpPr>
            <a:spLocks noGrp="1"/>
          </p:cNvSpPr>
          <p:nvPr>
            <p:ph type="sldNum" sz="quarter" idx="12"/>
          </p:nvPr>
        </p:nvSpPr>
        <p:spPr/>
        <p:txBody>
          <a:bodyPr/>
          <a:lstStyle/>
          <a:p>
            <a:pPr>
              <a:defRPr/>
            </a:pPr>
            <a:fld id="{E78C9E75-97FD-45D9-8ED3-955348887BB1}" type="slidenum">
              <a:rPr lang="zh-TW" altLang="en-US" smtClean="0"/>
              <a:pPr>
                <a:defRPr/>
              </a:pPr>
              <a:t>65</a:t>
            </a:fld>
            <a:endParaRPr lang="zh-TW" altLang="en-US"/>
          </a:p>
        </p:txBody>
      </p:sp>
      <p:sp>
        <p:nvSpPr>
          <p:cNvPr id="5" name="Footer Placeholder 4">
            <a:extLst>
              <a:ext uri="{FF2B5EF4-FFF2-40B4-BE49-F238E27FC236}">
                <a16:creationId xmlns:a16="http://schemas.microsoft.com/office/drawing/2014/main" id="{47D1029D-DF43-8440-A5D5-8C0AA89257A6}"/>
              </a:ext>
            </a:extLst>
          </p:cNvPr>
          <p:cNvSpPr>
            <a:spLocks noGrp="1"/>
          </p:cNvSpPr>
          <p:nvPr>
            <p:ph type="ftr" sz="quarter" idx="11"/>
          </p:nvPr>
        </p:nvSpPr>
        <p:spPr bwMode="auto">
          <a:xfrm>
            <a:off x="2135832" y="6597650"/>
            <a:ext cx="7848600" cy="260350"/>
          </a:xfrm>
          <a:ln>
            <a:miter lim="800000"/>
            <a:headEnd/>
            <a:tailEnd/>
          </a:ln>
        </p:spPr>
        <p:txBody>
          <a:bodyPr/>
          <a:lstStyle/>
          <a:p>
            <a:pPr>
              <a:defRPr/>
            </a:pPr>
            <a:r>
              <a:rPr lang="en-US" altLang="zh-TW" sz="1000" dirty="0"/>
              <a:t>Source: Ian Sommerville (2019), Engineering Software Products:  An Introduction to Modern Software Engineering, Pearson.</a:t>
            </a:r>
            <a:endParaRPr lang="es-ES" altLang="zh-TW" sz="1000" dirty="0"/>
          </a:p>
        </p:txBody>
      </p:sp>
      <p:sp>
        <p:nvSpPr>
          <p:cNvPr id="6" name="Title 1">
            <a:extLst>
              <a:ext uri="{FF2B5EF4-FFF2-40B4-BE49-F238E27FC236}">
                <a16:creationId xmlns:a16="http://schemas.microsoft.com/office/drawing/2014/main" id="{0CFA4C37-6E89-4349-BAC6-EBAD3F680900}"/>
              </a:ext>
            </a:extLst>
          </p:cNvPr>
          <p:cNvSpPr>
            <a:spLocks noGrp="1"/>
          </p:cNvSpPr>
          <p:nvPr>
            <p:ph type="title"/>
          </p:nvPr>
        </p:nvSpPr>
        <p:spPr>
          <a:xfrm>
            <a:off x="1991544" y="116633"/>
            <a:ext cx="8229600" cy="949995"/>
          </a:xfrm>
        </p:spPr>
        <p:txBody>
          <a:bodyPr>
            <a:normAutofit fontScale="90000"/>
          </a:bodyPr>
          <a:lstStyle/>
          <a:p>
            <a:r>
              <a:rPr lang="en-US" dirty="0">
                <a:solidFill>
                  <a:schemeClr val="accent1"/>
                </a:solidFill>
              </a:rPr>
              <a:t>Orchestration and choreography</a:t>
            </a:r>
          </a:p>
        </p:txBody>
      </p:sp>
      <p:sp>
        <p:nvSpPr>
          <p:cNvPr id="8" name="Rounded Rectangle 7">
            <a:extLst>
              <a:ext uri="{FF2B5EF4-FFF2-40B4-BE49-F238E27FC236}">
                <a16:creationId xmlns:a16="http://schemas.microsoft.com/office/drawing/2014/main" id="{C738ABCC-2F22-514D-9504-437AB4365FDE}"/>
              </a:ext>
            </a:extLst>
          </p:cNvPr>
          <p:cNvSpPr>
            <a:spLocks noChangeArrowheads="1"/>
          </p:cNvSpPr>
          <p:nvPr/>
        </p:nvSpPr>
        <p:spPr bwMode="auto">
          <a:xfrm>
            <a:off x="2063552" y="4653136"/>
            <a:ext cx="1645920" cy="1188720"/>
          </a:xfrm>
          <a:prstGeom prst="roundRect">
            <a:avLst>
              <a:gd name="adj" fmla="val 20942"/>
            </a:avLst>
          </a:prstGeom>
          <a:solidFill>
            <a:srgbClr val="0096FF">
              <a:alpha val="50196"/>
            </a:srgbClr>
          </a:solidFill>
          <a:ln w="28575">
            <a:solidFill>
              <a:schemeClr val="accent1">
                <a:lumMod val="75000"/>
              </a:schemeClr>
            </a:solidFill>
            <a:round/>
            <a:headEnd/>
            <a:tailEnd/>
          </a:ln>
          <a:effectLst/>
        </p:spPr>
        <p:txBody>
          <a:bodyPr wrap="none" lIns="0" tIns="0" rIns="0" bIns="0" anchor="ctr"/>
          <a:lstStyle/>
          <a:p>
            <a:pPr algn="ctr">
              <a:defRPr/>
            </a:pPr>
            <a:r>
              <a:rPr lang="en-US" sz="2800" b="1" dirty="0">
                <a:latin typeface="Calibri" panose="020F0502020204030204" pitchFamily="34" charset="0"/>
                <a:cs typeface="Calibri" panose="020F0502020204030204" pitchFamily="34" charset="0"/>
              </a:rPr>
              <a:t>Login </a:t>
            </a:r>
            <a:br>
              <a:rPr lang="en-US" sz="2800" b="1" dirty="0">
                <a:latin typeface="Calibri" panose="020F0502020204030204" pitchFamily="34" charset="0"/>
                <a:cs typeface="Calibri" panose="020F0502020204030204" pitchFamily="34" charset="0"/>
              </a:rPr>
            </a:br>
            <a:r>
              <a:rPr lang="en-US" sz="2800" b="1" dirty="0">
                <a:latin typeface="Calibri" panose="020F0502020204030204" pitchFamily="34" charset="0"/>
                <a:cs typeface="Calibri" panose="020F0502020204030204" pitchFamily="34" charset="0"/>
              </a:rPr>
              <a:t>service</a:t>
            </a:r>
          </a:p>
        </p:txBody>
      </p:sp>
      <p:sp>
        <p:nvSpPr>
          <p:cNvPr id="9" name="Rounded Rectangle 8">
            <a:extLst>
              <a:ext uri="{FF2B5EF4-FFF2-40B4-BE49-F238E27FC236}">
                <a16:creationId xmlns:a16="http://schemas.microsoft.com/office/drawing/2014/main" id="{585AEDE5-547F-C544-A7F7-AEF5A066CDA6}"/>
              </a:ext>
            </a:extLst>
          </p:cNvPr>
          <p:cNvSpPr>
            <a:spLocks noChangeArrowheads="1"/>
          </p:cNvSpPr>
          <p:nvPr/>
        </p:nvSpPr>
        <p:spPr bwMode="auto">
          <a:xfrm>
            <a:off x="4234056" y="4653136"/>
            <a:ext cx="1645920" cy="1188720"/>
          </a:xfrm>
          <a:prstGeom prst="roundRect">
            <a:avLst>
              <a:gd name="adj" fmla="val 20942"/>
            </a:avLst>
          </a:prstGeom>
          <a:solidFill>
            <a:srgbClr val="00B0F0">
              <a:alpha val="50196"/>
            </a:srgbClr>
          </a:solidFill>
          <a:ln w="28575">
            <a:solidFill>
              <a:schemeClr val="accent1">
                <a:lumMod val="75000"/>
              </a:schemeClr>
            </a:solidFill>
            <a:round/>
            <a:headEnd/>
            <a:tailEnd/>
          </a:ln>
          <a:effectLst/>
        </p:spPr>
        <p:txBody>
          <a:bodyPr wrap="none" lIns="0" tIns="0" rIns="0" bIns="0" anchor="ctr"/>
          <a:lstStyle/>
          <a:p>
            <a:pPr algn="ctr">
              <a:defRPr/>
            </a:pPr>
            <a:r>
              <a:rPr lang="en-US" sz="2800" b="1" dirty="0">
                <a:latin typeface="Calibri" panose="020F0502020204030204" pitchFamily="34" charset="0"/>
                <a:cs typeface="Calibri" panose="020F0502020204030204" pitchFamily="34" charset="0"/>
              </a:rPr>
              <a:t>Password</a:t>
            </a:r>
          </a:p>
          <a:p>
            <a:pPr algn="ctr">
              <a:defRPr/>
            </a:pPr>
            <a:r>
              <a:rPr lang="en-US" sz="2800" b="1" dirty="0">
                <a:latin typeface="Calibri" panose="020F0502020204030204" pitchFamily="34" charset="0"/>
                <a:cs typeface="Calibri" panose="020F0502020204030204" pitchFamily="34" charset="0"/>
              </a:rPr>
              <a:t>service</a:t>
            </a:r>
          </a:p>
        </p:txBody>
      </p:sp>
      <p:sp>
        <p:nvSpPr>
          <p:cNvPr id="11" name="Rounded Rectangle 10">
            <a:extLst>
              <a:ext uri="{FF2B5EF4-FFF2-40B4-BE49-F238E27FC236}">
                <a16:creationId xmlns:a16="http://schemas.microsoft.com/office/drawing/2014/main" id="{17392267-FF8D-0F42-90A4-405B4E9AD019}"/>
              </a:ext>
            </a:extLst>
          </p:cNvPr>
          <p:cNvSpPr>
            <a:spLocks noChangeArrowheads="1"/>
          </p:cNvSpPr>
          <p:nvPr/>
        </p:nvSpPr>
        <p:spPr bwMode="auto">
          <a:xfrm>
            <a:off x="2351584" y="2438048"/>
            <a:ext cx="3240360" cy="918945"/>
          </a:xfrm>
          <a:prstGeom prst="roundRect">
            <a:avLst>
              <a:gd name="adj" fmla="val 4940"/>
            </a:avLst>
          </a:prstGeom>
          <a:solidFill>
            <a:srgbClr val="FFC000">
              <a:alpha val="50196"/>
            </a:srgbClr>
          </a:solidFill>
          <a:ln w="28575">
            <a:solidFill>
              <a:schemeClr val="accent1">
                <a:lumMod val="75000"/>
              </a:schemeClr>
            </a:solidFill>
            <a:round/>
            <a:headEnd/>
            <a:tailEnd/>
          </a:ln>
          <a:effectLst/>
        </p:spPr>
        <p:txBody>
          <a:bodyPr wrap="none" lIns="0" tIns="0" rIns="0" bIns="0" anchor="ctr"/>
          <a:lstStyle/>
          <a:p>
            <a:pPr algn="ctr">
              <a:defRPr/>
            </a:pPr>
            <a:r>
              <a:rPr lang="en-US" sz="2800" b="1" dirty="0">
                <a:latin typeface="Calibri" panose="020F0502020204030204" pitchFamily="34" charset="0"/>
                <a:cs typeface="Calibri" panose="020F0502020204030204" pitchFamily="34" charset="0"/>
              </a:rPr>
              <a:t>Authentication </a:t>
            </a:r>
            <a:br>
              <a:rPr lang="en-US" sz="2800" b="1" dirty="0">
                <a:latin typeface="Calibri" panose="020F0502020204030204" pitchFamily="34" charset="0"/>
                <a:cs typeface="Calibri" panose="020F0502020204030204" pitchFamily="34" charset="0"/>
              </a:rPr>
            </a:br>
            <a:r>
              <a:rPr lang="en-US" sz="2800" b="1" dirty="0">
                <a:latin typeface="Calibri" panose="020F0502020204030204" pitchFamily="34" charset="0"/>
                <a:cs typeface="Calibri" panose="020F0502020204030204" pitchFamily="34" charset="0"/>
              </a:rPr>
              <a:t>controller</a:t>
            </a:r>
          </a:p>
        </p:txBody>
      </p:sp>
      <p:cxnSp>
        <p:nvCxnSpPr>
          <p:cNvPr id="17" name="Straight Arrow Connector 16">
            <a:extLst>
              <a:ext uri="{FF2B5EF4-FFF2-40B4-BE49-F238E27FC236}">
                <a16:creationId xmlns:a16="http://schemas.microsoft.com/office/drawing/2014/main" id="{85A6F372-4BF4-904E-846F-5625FE16FB93}"/>
              </a:ext>
            </a:extLst>
          </p:cNvPr>
          <p:cNvCxnSpPr>
            <a:cxnSpLocks/>
            <a:stCxn id="8" idx="3"/>
            <a:endCxn id="9" idx="1"/>
          </p:cNvCxnSpPr>
          <p:nvPr/>
        </p:nvCxnSpPr>
        <p:spPr>
          <a:xfrm>
            <a:off x="3709472" y="5247496"/>
            <a:ext cx="524584" cy="0"/>
          </a:xfrm>
          <a:prstGeom prst="straightConnector1">
            <a:avLst/>
          </a:prstGeom>
          <a:ln w="38100">
            <a:solidFill>
              <a:schemeClr val="accent1">
                <a:lumMod val="75000"/>
              </a:schemeClr>
            </a:solidFill>
            <a:headEnd type="none"/>
            <a:tailEnd type="stealth"/>
          </a:ln>
        </p:spPr>
        <p:style>
          <a:lnRef idx="1">
            <a:schemeClr val="accent1"/>
          </a:lnRef>
          <a:fillRef idx="0">
            <a:schemeClr val="accent1"/>
          </a:fillRef>
          <a:effectRef idx="0">
            <a:schemeClr val="accent1"/>
          </a:effectRef>
          <a:fontRef idx="minor">
            <a:schemeClr val="tx1"/>
          </a:fontRef>
        </p:style>
      </p:cxnSp>
      <p:cxnSp>
        <p:nvCxnSpPr>
          <p:cNvPr id="25" name="Straight Arrow Connector 24">
            <a:extLst>
              <a:ext uri="{FF2B5EF4-FFF2-40B4-BE49-F238E27FC236}">
                <a16:creationId xmlns:a16="http://schemas.microsoft.com/office/drawing/2014/main" id="{CB8415BE-F6FA-BA4A-AA41-C98CC7562837}"/>
              </a:ext>
            </a:extLst>
          </p:cNvPr>
          <p:cNvCxnSpPr>
            <a:cxnSpLocks/>
            <a:stCxn id="32" idx="2"/>
          </p:cNvCxnSpPr>
          <p:nvPr/>
        </p:nvCxnSpPr>
        <p:spPr>
          <a:xfrm>
            <a:off x="7260774" y="3556050"/>
            <a:ext cx="0" cy="1307592"/>
          </a:xfrm>
          <a:prstGeom prst="straightConnector1">
            <a:avLst/>
          </a:prstGeom>
          <a:ln w="38100">
            <a:solidFill>
              <a:schemeClr val="accent1">
                <a:lumMod val="75000"/>
              </a:schemeClr>
            </a:solidFill>
            <a:prstDash val="dash"/>
            <a:headEnd type="stealth"/>
            <a:tailEnd type="stealth"/>
          </a:ln>
        </p:spPr>
        <p:style>
          <a:lnRef idx="1">
            <a:schemeClr val="accent1"/>
          </a:lnRef>
          <a:fillRef idx="0">
            <a:schemeClr val="accent1"/>
          </a:fillRef>
          <a:effectRef idx="0">
            <a:schemeClr val="accent1"/>
          </a:effectRef>
          <a:fontRef idx="minor">
            <a:schemeClr val="tx1"/>
          </a:fontRef>
        </p:style>
      </p:cxnSp>
      <p:cxnSp>
        <p:nvCxnSpPr>
          <p:cNvPr id="26" name="Straight Arrow Connector 25">
            <a:extLst>
              <a:ext uri="{FF2B5EF4-FFF2-40B4-BE49-F238E27FC236}">
                <a16:creationId xmlns:a16="http://schemas.microsoft.com/office/drawing/2014/main" id="{1CCA861D-EC57-8446-B38C-9A38185AD7B6}"/>
              </a:ext>
            </a:extLst>
          </p:cNvPr>
          <p:cNvCxnSpPr>
            <a:cxnSpLocks/>
            <a:stCxn id="8" idx="0"/>
            <a:endCxn id="11" idx="2"/>
          </p:cNvCxnSpPr>
          <p:nvPr/>
        </p:nvCxnSpPr>
        <p:spPr>
          <a:xfrm flipV="1">
            <a:off x="2886512" y="3356992"/>
            <a:ext cx="1085252" cy="1296144"/>
          </a:xfrm>
          <a:prstGeom prst="straightConnector1">
            <a:avLst/>
          </a:prstGeom>
          <a:ln w="38100">
            <a:solidFill>
              <a:schemeClr val="accent1">
                <a:lumMod val="75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29" name="Straight Arrow Connector 28">
            <a:extLst>
              <a:ext uri="{FF2B5EF4-FFF2-40B4-BE49-F238E27FC236}">
                <a16:creationId xmlns:a16="http://schemas.microsoft.com/office/drawing/2014/main" id="{55DFABA7-226D-F246-B095-32DEEE960E81}"/>
              </a:ext>
            </a:extLst>
          </p:cNvPr>
          <p:cNvCxnSpPr>
            <a:cxnSpLocks/>
            <a:stCxn id="9" idx="0"/>
            <a:endCxn id="11" idx="2"/>
          </p:cNvCxnSpPr>
          <p:nvPr/>
        </p:nvCxnSpPr>
        <p:spPr>
          <a:xfrm flipH="1" flipV="1">
            <a:off x="3971764" y="3356992"/>
            <a:ext cx="1085252" cy="1296144"/>
          </a:xfrm>
          <a:prstGeom prst="straightConnector1">
            <a:avLst/>
          </a:prstGeom>
          <a:ln w="38100">
            <a:solidFill>
              <a:schemeClr val="accent1">
                <a:lumMod val="75000"/>
              </a:schemeClr>
            </a:solidFill>
            <a:headEnd type="none"/>
            <a:tailEnd type="none"/>
          </a:ln>
        </p:spPr>
        <p:style>
          <a:lnRef idx="1">
            <a:schemeClr val="accent1"/>
          </a:lnRef>
          <a:fillRef idx="0">
            <a:schemeClr val="accent1"/>
          </a:fillRef>
          <a:effectRef idx="0">
            <a:schemeClr val="accent1"/>
          </a:effectRef>
          <a:fontRef idx="minor">
            <a:schemeClr val="tx1"/>
          </a:fontRef>
        </p:style>
      </p:cxnSp>
      <p:sp>
        <p:nvSpPr>
          <p:cNvPr id="32" name="Rounded Rectangle 31">
            <a:extLst>
              <a:ext uri="{FF2B5EF4-FFF2-40B4-BE49-F238E27FC236}">
                <a16:creationId xmlns:a16="http://schemas.microsoft.com/office/drawing/2014/main" id="{DCF86EE3-9FC2-5746-B079-105C69942629}"/>
              </a:ext>
            </a:extLst>
          </p:cNvPr>
          <p:cNvSpPr>
            <a:spLocks noChangeArrowheads="1"/>
          </p:cNvSpPr>
          <p:nvPr/>
        </p:nvSpPr>
        <p:spPr bwMode="auto">
          <a:xfrm>
            <a:off x="6437814" y="2367330"/>
            <a:ext cx="1645920" cy="1188720"/>
          </a:xfrm>
          <a:prstGeom prst="roundRect">
            <a:avLst>
              <a:gd name="adj" fmla="val 20942"/>
            </a:avLst>
          </a:prstGeom>
          <a:solidFill>
            <a:srgbClr val="0096FF">
              <a:alpha val="50196"/>
            </a:srgbClr>
          </a:solidFill>
          <a:ln w="28575">
            <a:solidFill>
              <a:schemeClr val="accent1">
                <a:lumMod val="75000"/>
              </a:schemeClr>
            </a:solidFill>
            <a:round/>
            <a:headEnd/>
            <a:tailEnd/>
          </a:ln>
          <a:effectLst/>
        </p:spPr>
        <p:txBody>
          <a:bodyPr wrap="none" lIns="0" tIns="0" rIns="0" bIns="0" anchor="ctr"/>
          <a:lstStyle/>
          <a:p>
            <a:pPr algn="ctr">
              <a:defRPr/>
            </a:pPr>
            <a:r>
              <a:rPr lang="en-US" sz="2800" b="1" dirty="0">
                <a:latin typeface="Calibri" panose="020F0502020204030204" pitchFamily="34" charset="0"/>
                <a:cs typeface="Calibri" panose="020F0502020204030204" pitchFamily="34" charset="0"/>
              </a:rPr>
              <a:t>Login </a:t>
            </a:r>
            <a:br>
              <a:rPr lang="en-US" sz="2800" b="1" dirty="0">
                <a:latin typeface="Calibri" panose="020F0502020204030204" pitchFamily="34" charset="0"/>
                <a:cs typeface="Calibri" panose="020F0502020204030204" pitchFamily="34" charset="0"/>
              </a:rPr>
            </a:br>
            <a:r>
              <a:rPr lang="en-US" sz="2800" b="1" dirty="0">
                <a:latin typeface="Calibri" panose="020F0502020204030204" pitchFamily="34" charset="0"/>
                <a:cs typeface="Calibri" panose="020F0502020204030204" pitchFamily="34" charset="0"/>
              </a:rPr>
              <a:t>service</a:t>
            </a:r>
          </a:p>
        </p:txBody>
      </p:sp>
      <p:sp>
        <p:nvSpPr>
          <p:cNvPr id="33" name="Rounded Rectangle 32">
            <a:extLst>
              <a:ext uri="{FF2B5EF4-FFF2-40B4-BE49-F238E27FC236}">
                <a16:creationId xmlns:a16="http://schemas.microsoft.com/office/drawing/2014/main" id="{931F77C1-F290-324E-A448-64D6C113F620}"/>
              </a:ext>
            </a:extLst>
          </p:cNvPr>
          <p:cNvSpPr>
            <a:spLocks noChangeArrowheads="1"/>
          </p:cNvSpPr>
          <p:nvPr/>
        </p:nvSpPr>
        <p:spPr bwMode="auto">
          <a:xfrm>
            <a:off x="8338512" y="2367330"/>
            <a:ext cx="1645920" cy="1188720"/>
          </a:xfrm>
          <a:prstGeom prst="roundRect">
            <a:avLst>
              <a:gd name="adj" fmla="val 20942"/>
            </a:avLst>
          </a:prstGeom>
          <a:solidFill>
            <a:srgbClr val="00B0F0">
              <a:alpha val="50196"/>
            </a:srgbClr>
          </a:solidFill>
          <a:ln w="28575">
            <a:solidFill>
              <a:schemeClr val="accent1">
                <a:lumMod val="75000"/>
              </a:schemeClr>
            </a:solidFill>
            <a:round/>
            <a:headEnd/>
            <a:tailEnd/>
          </a:ln>
          <a:effectLst/>
        </p:spPr>
        <p:txBody>
          <a:bodyPr wrap="none" lIns="0" tIns="0" rIns="0" bIns="0" anchor="ctr"/>
          <a:lstStyle/>
          <a:p>
            <a:pPr algn="ctr">
              <a:defRPr/>
            </a:pPr>
            <a:r>
              <a:rPr lang="en-US" sz="2800" b="1" dirty="0">
                <a:latin typeface="Calibri" panose="020F0502020204030204" pitchFamily="34" charset="0"/>
                <a:cs typeface="Calibri" panose="020F0502020204030204" pitchFamily="34" charset="0"/>
              </a:rPr>
              <a:t>Password</a:t>
            </a:r>
          </a:p>
          <a:p>
            <a:pPr algn="ctr">
              <a:defRPr/>
            </a:pPr>
            <a:r>
              <a:rPr lang="en-US" sz="2800" b="1" dirty="0">
                <a:latin typeface="Calibri" panose="020F0502020204030204" pitchFamily="34" charset="0"/>
                <a:cs typeface="Calibri" panose="020F0502020204030204" pitchFamily="34" charset="0"/>
              </a:rPr>
              <a:t>service</a:t>
            </a:r>
          </a:p>
        </p:txBody>
      </p:sp>
      <p:sp>
        <p:nvSpPr>
          <p:cNvPr id="34" name="Rounded Rectangle 33">
            <a:extLst>
              <a:ext uri="{FF2B5EF4-FFF2-40B4-BE49-F238E27FC236}">
                <a16:creationId xmlns:a16="http://schemas.microsoft.com/office/drawing/2014/main" id="{3B4C2E74-A139-0147-8B45-818D477D86C7}"/>
              </a:ext>
            </a:extLst>
          </p:cNvPr>
          <p:cNvSpPr>
            <a:spLocks noChangeArrowheads="1"/>
          </p:cNvSpPr>
          <p:nvPr/>
        </p:nvSpPr>
        <p:spPr bwMode="auto">
          <a:xfrm>
            <a:off x="6437815" y="4863643"/>
            <a:ext cx="3542259" cy="918945"/>
          </a:xfrm>
          <a:prstGeom prst="roundRect">
            <a:avLst>
              <a:gd name="adj" fmla="val 50000"/>
            </a:avLst>
          </a:prstGeom>
          <a:solidFill>
            <a:srgbClr val="FFC000">
              <a:alpha val="50196"/>
            </a:srgbClr>
          </a:solidFill>
          <a:ln w="28575">
            <a:solidFill>
              <a:schemeClr val="accent1">
                <a:lumMod val="75000"/>
              </a:schemeClr>
            </a:solidFill>
            <a:round/>
            <a:headEnd/>
            <a:tailEnd/>
          </a:ln>
          <a:effectLst/>
        </p:spPr>
        <p:txBody>
          <a:bodyPr wrap="none" lIns="0" tIns="0" rIns="0" bIns="0" anchor="ctr"/>
          <a:lstStyle/>
          <a:p>
            <a:pPr algn="ctr">
              <a:defRPr/>
            </a:pPr>
            <a:r>
              <a:rPr lang="en-US" sz="2800" b="1" dirty="0">
                <a:latin typeface="Calibri" panose="020F0502020204030204" pitchFamily="34" charset="0"/>
                <a:cs typeface="Calibri" panose="020F0502020204030204" pitchFamily="34" charset="0"/>
              </a:rPr>
              <a:t>Authentication </a:t>
            </a:r>
            <a:br>
              <a:rPr lang="en-US" sz="2800" b="1" dirty="0">
                <a:latin typeface="Calibri" panose="020F0502020204030204" pitchFamily="34" charset="0"/>
                <a:cs typeface="Calibri" panose="020F0502020204030204" pitchFamily="34" charset="0"/>
              </a:rPr>
            </a:br>
            <a:r>
              <a:rPr lang="en-US" sz="2800" b="1" dirty="0">
                <a:latin typeface="Calibri" panose="020F0502020204030204" pitchFamily="34" charset="0"/>
                <a:cs typeface="Calibri" panose="020F0502020204030204" pitchFamily="34" charset="0"/>
              </a:rPr>
              <a:t>events</a:t>
            </a:r>
          </a:p>
        </p:txBody>
      </p:sp>
      <p:cxnSp>
        <p:nvCxnSpPr>
          <p:cNvPr id="38" name="Straight Arrow Connector 37">
            <a:extLst>
              <a:ext uri="{FF2B5EF4-FFF2-40B4-BE49-F238E27FC236}">
                <a16:creationId xmlns:a16="http://schemas.microsoft.com/office/drawing/2014/main" id="{66F23B58-547B-FA48-83E1-D6CD9AF3242D}"/>
              </a:ext>
            </a:extLst>
          </p:cNvPr>
          <p:cNvCxnSpPr>
            <a:cxnSpLocks/>
          </p:cNvCxnSpPr>
          <p:nvPr/>
        </p:nvCxnSpPr>
        <p:spPr>
          <a:xfrm>
            <a:off x="9130601" y="3556050"/>
            <a:ext cx="0" cy="1307592"/>
          </a:xfrm>
          <a:prstGeom prst="straightConnector1">
            <a:avLst/>
          </a:prstGeom>
          <a:ln w="38100">
            <a:solidFill>
              <a:schemeClr val="accent1">
                <a:lumMod val="75000"/>
              </a:schemeClr>
            </a:solidFill>
            <a:prstDash val="dash"/>
            <a:headEnd type="stealth"/>
            <a:tailEnd type="stealth"/>
          </a:ln>
        </p:spPr>
        <p:style>
          <a:lnRef idx="1">
            <a:schemeClr val="accent1"/>
          </a:lnRef>
          <a:fillRef idx="0">
            <a:schemeClr val="accent1"/>
          </a:fillRef>
          <a:effectRef idx="0">
            <a:schemeClr val="accent1"/>
          </a:effectRef>
          <a:fontRef idx="minor">
            <a:schemeClr val="tx1"/>
          </a:fontRef>
        </p:style>
      </p:cxnSp>
      <p:sp>
        <p:nvSpPr>
          <p:cNvPr id="43" name="TextBox 42">
            <a:extLst>
              <a:ext uri="{FF2B5EF4-FFF2-40B4-BE49-F238E27FC236}">
                <a16:creationId xmlns:a16="http://schemas.microsoft.com/office/drawing/2014/main" id="{52DEC54A-37A0-DF4A-BFC8-81B94E7C0FC3}"/>
              </a:ext>
            </a:extLst>
          </p:cNvPr>
          <p:cNvSpPr txBox="1"/>
          <p:nvPr/>
        </p:nvSpPr>
        <p:spPr>
          <a:xfrm>
            <a:off x="2039496" y="1268760"/>
            <a:ext cx="3840480" cy="1077218"/>
          </a:xfrm>
          <a:prstGeom prst="rect">
            <a:avLst/>
          </a:prstGeom>
          <a:noFill/>
        </p:spPr>
        <p:txBody>
          <a:bodyPr wrap="square" rtlCol="0">
            <a:spAutoFit/>
          </a:bodyPr>
          <a:lstStyle/>
          <a:p>
            <a:pPr algn="ctr"/>
            <a:r>
              <a:rPr lang="en-US" sz="3200" b="1" dirty="0">
                <a:solidFill>
                  <a:srgbClr val="C00000"/>
                </a:solidFill>
                <a:latin typeface="Calibri" panose="020F0502020204030204" pitchFamily="34" charset="0"/>
                <a:cs typeface="Calibri" panose="020F0502020204030204" pitchFamily="34" charset="0"/>
              </a:rPr>
              <a:t>Service </a:t>
            </a:r>
            <a:br>
              <a:rPr lang="en-US" sz="3200" b="1" dirty="0">
                <a:solidFill>
                  <a:srgbClr val="C00000"/>
                </a:solidFill>
                <a:latin typeface="Calibri" panose="020F0502020204030204" pitchFamily="34" charset="0"/>
                <a:cs typeface="Calibri" panose="020F0502020204030204" pitchFamily="34" charset="0"/>
              </a:rPr>
            </a:br>
            <a:r>
              <a:rPr lang="en-US" sz="3200" b="1" dirty="0">
                <a:solidFill>
                  <a:srgbClr val="C00000"/>
                </a:solidFill>
                <a:latin typeface="Calibri" panose="020F0502020204030204" pitchFamily="34" charset="0"/>
                <a:cs typeface="Calibri" panose="020F0502020204030204" pitchFamily="34" charset="0"/>
              </a:rPr>
              <a:t>orchestration</a:t>
            </a:r>
          </a:p>
        </p:txBody>
      </p:sp>
      <p:sp>
        <p:nvSpPr>
          <p:cNvPr id="44" name="Rounded Rectangle 43">
            <a:extLst>
              <a:ext uri="{FF2B5EF4-FFF2-40B4-BE49-F238E27FC236}">
                <a16:creationId xmlns:a16="http://schemas.microsoft.com/office/drawing/2014/main" id="{E09D6957-1560-BD49-9E4A-2975A1C78CFF}"/>
              </a:ext>
            </a:extLst>
          </p:cNvPr>
          <p:cNvSpPr>
            <a:spLocks noChangeArrowheads="1"/>
          </p:cNvSpPr>
          <p:nvPr/>
        </p:nvSpPr>
        <p:spPr bwMode="auto">
          <a:xfrm>
            <a:off x="1919536" y="1268760"/>
            <a:ext cx="4104456" cy="5112568"/>
          </a:xfrm>
          <a:prstGeom prst="roundRect">
            <a:avLst>
              <a:gd name="adj" fmla="val 3436"/>
            </a:avLst>
          </a:prstGeom>
          <a:noFill/>
          <a:ln w="38100">
            <a:solidFill>
              <a:schemeClr val="accent2">
                <a:lumMod val="75000"/>
              </a:schemeClr>
            </a:solidFill>
            <a:prstDash val="sysDash"/>
            <a:round/>
            <a:headEnd/>
            <a:tailEnd/>
          </a:ln>
          <a:effectLst/>
        </p:spPr>
        <p:txBody>
          <a:bodyPr lIns="0" tIns="0" rIns="0" bIns="0" anchor="ctr"/>
          <a:lstStyle/>
          <a:p>
            <a:pPr algn="ctr">
              <a:defRPr/>
            </a:pPr>
            <a:endParaRPr lang="en-US" dirty="0"/>
          </a:p>
        </p:txBody>
      </p:sp>
      <p:sp>
        <p:nvSpPr>
          <p:cNvPr id="54" name="TextBox 53">
            <a:extLst>
              <a:ext uri="{FF2B5EF4-FFF2-40B4-BE49-F238E27FC236}">
                <a16:creationId xmlns:a16="http://schemas.microsoft.com/office/drawing/2014/main" id="{B28BE944-EB9E-6A47-804F-2E3D5D8421E4}"/>
              </a:ext>
            </a:extLst>
          </p:cNvPr>
          <p:cNvSpPr txBox="1"/>
          <p:nvPr/>
        </p:nvSpPr>
        <p:spPr>
          <a:xfrm>
            <a:off x="6287968" y="1268760"/>
            <a:ext cx="3840480" cy="1077218"/>
          </a:xfrm>
          <a:prstGeom prst="rect">
            <a:avLst/>
          </a:prstGeom>
          <a:noFill/>
        </p:spPr>
        <p:txBody>
          <a:bodyPr wrap="square" rtlCol="0">
            <a:spAutoFit/>
          </a:bodyPr>
          <a:lstStyle/>
          <a:p>
            <a:pPr algn="ctr"/>
            <a:r>
              <a:rPr lang="en-US" sz="3200" b="1" dirty="0">
                <a:solidFill>
                  <a:srgbClr val="C00000"/>
                </a:solidFill>
                <a:latin typeface="Calibri" panose="020F0502020204030204" pitchFamily="34" charset="0"/>
                <a:cs typeface="Calibri" panose="020F0502020204030204" pitchFamily="34" charset="0"/>
              </a:rPr>
              <a:t>Service Choreography</a:t>
            </a:r>
          </a:p>
        </p:txBody>
      </p:sp>
      <p:sp>
        <p:nvSpPr>
          <p:cNvPr id="55" name="Rounded Rectangle 54">
            <a:extLst>
              <a:ext uri="{FF2B5EF4-FFF2-40B4-BE49-F238E27FC236}">
                <a16:creationId xmlns:a16="http://schemas.microsoft.com/office/drawing/2014/main" id="{37E8EDB9-2825-2A43-B985-4C75EB71E51B}"/>
              </a:ext>
            </a:extLst>
          </p:cNvPr>
          <p:cNvSpPr>
            <a:spLocks noChangeArrowheads="1"/>
          </p:cNvSpPr>
          <p:nvPr/>
        </p:nvSpPr>
        <p:spPr bwMode="auto">
          <a:xfrm>
            <a:off x="6168008" y="1268760"/>
            <a:ext cx="4104456" cy="5112568"/>
          </a:xfrm>
          <a:prstGeom prst="roundRect">
            <a:avLst>
              <a:gd name="adj" fmla="val 3436"/>
            </a:avLst>
          </a:prstGeom>
          <a:noFill/>
          <a:ln w="38100">
            <a:solidFill>
              <a:schemeClr val="accent2">
                <a:lumMod val="75000"/>
              </a:schemeClr>
            </a:solidFill>
            <a:prstDash val="sysDash"/>
            <a:round/>
            <a:headEnd/>
            <a:tailEnd/>
          </a:ln>
          <a:effectLst/>
        </p:spPr>
        <p:txBody>
          <a:bodyPr lIns="0" tIns="0" rIns="0" bIns="0" anchor="ctr"/>
          <a:lstStyle/>
          <a:p>
            <a:pPr algn="ctr">
              <a:defRPr/>
            </a:pPr>
            <a:endParaRPr lang="en-US" dirty="0"/>
          </a:p>
        </p:txBody>
      </p:sp>
    </p:spTree>
    <p:extLst>
      <p:ext uri="{BB962C8B-B14F-4D97-AF65-F5344CB8AC3E}">
        <p14:creationId xmlns:p14="http://schemas.microsoft.com/office/powerpoint/2010/main" val="1929668876"/>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78480D8-C0FA-A940-9033-50DBEED74D6E}"/>
              </a:ext>
            </a:extLst>
          </p:cNvPr>
          <p:cNvSpPr>
            <a:spLocks noGrp="1"/>
          </p:cNvSpPr>
          <p:nvPr>
            <p:ph idx="1"/>
          </p:nvPr>
        </p:nvSpPr>
        <p:spPr>
          <a:xfrm>
            <a:off x="1981200" y="1418556"/>
            <a:ext cx="8229600" cy="5101307"/>
          </a:xfrm>
        </p:spPr>
        <p:txBody>
          <a:bodyPr/>
          <a:lstStyle/>
          <a:p>
            <a:endParaRPr lang="en-US" sz="2800" dirty="0"/>
          </a:p>
          <a:p>
            <a:endParaRPr lang="en-US" sz="2800" dirty="0"/>
          </a:p>
        </p:txBody>
      </p:sp>
      <p:sp>
        <p:nvSpPr>
          <p:cNvPr id="4" name="Slide Number Placeholder 3">
            <a:extLst>
              <a:ext uri="{FF2B5EF4-FFF2-40B4-BE49-F238E27FC236}">
                <a16:creationId xmlns:a16="http://schemas.microsoft.com/office/drawing/2014/main" id="{5FC0CE1A-0F43-D642-83BB-37DC2E74A642}"/>
              </a:ext>
            </a:extLst>
          </p:cNvPr>
          <p:cNvSpPr>
            <a:spLocks noGrp="1"/>
          </p:cNvSpPr>
          <p:nvPr>
            <p:ph type="sldNum" sz="quarter" idx="12"/>
          </p:nvPr>
        </p:nvSpPr>
        <p:spPr/>
        <p:txBody>
          <a:bodyPr/>
          <a:lstStyle/>
          <a:p>
            <a:pPr>
              <a:defRPr/>
            </a:pPr>
            <a:fld id="{E78C9E75-97FD-45D9-8ED3-955348887BB1}" type="slidenum">
              <a:rPr lang="zh-TW" altLang="en-US" smtClean="0"/>
              <a:pPr>
                <a:defRPr/>
              </a:pPr>
              <a:t>66</a:t>
            </a:fld>
            <a:endParaRPr lang="zh-TW" altLang="en-US"/>
          </a:p>
        </p:txBody>
      </p:sp>
      <p:sp>
        <p:nvSpPr>
          <p:cNvPr id="5" name="Footer Placeholder 4">
            <a:extLst>
              <a:ext uri="{FF2B5EF4-FFF2-40B4-BE49-F238E27FC236}">
                <a16:creationId xmlns:a16="http://schemas.microsoft.com/office/drawing/2014/main" id="{47D1029D-DF43-8440-A5D5-8C0AA89257A6}"/>
              </a:ext>
            </a:extLst>
          </p:cNvPr>
          <p:cNvSpPr>
            <a:spLocks noGrp="1"/>
          </p:cNvSpPr>
          <p:nvPr>
            <p:ph type="ftr" sz="quarter" idx="11"/>
          </p:nvPr>
        </p:nvSpPr>
        <p:spPr bwMode="auto">
          <a:xfrm>
            <a:off x="2135832" y="6597650"/>
            <a:ext cx="7848600" cy="260350"/>
          </a:xfrm>
          <a:ln>
            <a:miter lim="800000"/>
            <a:headEnd/>
            <a:tailEnd/>
          </a:ln>
        </p:spPr>
        <p:txBody>
          <a:bodyPr/>
          <a:lstStyle/>
          <a:p>
            <a:pPr>
              <a:defRPr/>
            </a:pPr>
            <a:r>
              <a:rPr lang="en-US" altLang="zh-TW" sz="1000" dirty="0"/>
              <a:t>Source: Ian Sommerville (2019), Engineering Software Products:  An Introduction to Modern Software Engineering, Pearson.</a:t>
            </a:r>
            <a:endParaRPr lang="es-ES" altLang="zh-TW" sz="1000" dirty="0"/>
          </a:p>
        </p:txBody>
      </p:sp>
      <p:sp>
        <p:nvSpPr>
          <p:cNvPr id="6" name="Title 1">
            <a:extLst>
              <a:ext uri="{FF2B5EF4-FFF2-40B4-BE49-F238E27FC236}">
                <a16:creationId xmlns:a16="http://schemas.microsoft.com/office/drawing/2014/main" id="{0CFA4C37-6E89-4349-BAC6-EBAD3F680900}"/>
              </a:ext>
            </a:extLst>
          </p:cNvPr>
          <p:cNvSpPr>
            <a:spLocks noGrp="1"/>
          </p:cNvSpPr>
          <p:nvPr>
            <p:ph type="title"/>
          </p:nvPr>
        </p:nvSpPr>
        <p:spPr>
          <a:xfrm>
            <a:off x="1991544" y="116633"/>
            <a:ext cx="8229600" cy="1274935"/>
          </a:xfrm>
        </p:spPr>
        <p:txBody>
          <a:bodyPr>
            <a:normAutofit fontScale="90000"/>
          </a:bodyPr>
          <a:lstStyle/>
          <a:p>
            <a:r>
              <a:rPr lang="en-US" dirty="0">
                <a:solidFill>
                  <a:schemeClr val="accent1"/>
                </a:solidFill>
              </a:rPr>
              <a:t>Failure types in a </a:t>
            </a:r>
            <a:br>
              <a:rPr lang="en-US" dirty="0">
                <a:solidFill>
                  <a:schemeClr val="accent1"/>
                </a:solidFill>
              </a:rPr>
            </a:br>
            <a:r>
              <a:rPr lang="en-US" dirty="0">
                <a:solidFill>
                  <a:schemeClr val="accent1"/>
                </a:solidFill>
              </a:rPr>
              <a:t>microservices system</a:t>
            </a:r>
          </a:p>
        </p:txBody>
      </p:sp>
      <p:sp>
        <p:nvSpPr>
          <p:cNvPr id="8" name="Content Placeholder 2">
            <a:extLst>
              <a:ext uri="{FF2B5EF4-FFF2-40B4-BE49-F238E27FC236}">
                <a16:creationId xmlns:a16="http://schemas.microsoft.com/office/drawing/2014/main" id="{49B2B687-92E2-7F4E-956C-07F9DFF1F981}"/>
              </a:ext>
            </a:extLst>
          </p:cNvPr>
          <p:cNvSpPr txBox="1">
            <a:spLocks/>
          </p:cNvSpPr>
          <p:nvPr/>
        </p:nvSpPr>
        <p:spPr bwMode="auto">
          <a:xfrm>
            <a:off x="859536" y="1402828"/>
            <a:ext cx="10479024" cy="51948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Font typeface="Arial" charset="0"/>
              <a:buChar char="•"/>
              <a:defRPr sz="3200" kern="1200" baseline="0">
                <a:solidFill>
                  <a:schemeClr val="tx1"/>
                </a:solidFill>
                <a:latin typeface="Calibri" pitchFamily="34" charset="0"/>
                <a:ea typeface="標楷體" pitchFamily="65" charset="-120"/>
                <a:cs typeface="新細明體" charset="0"/>
              </a:defRPr>
            </a:lvl1pPr>
            <a:lvl2pPr marL="742950" indent="-285750" algn="l" rtl="0" eaLnBrk="0" fontAlgn="base" hangingPunct="0">
              <a:spcBef>
                <a:spcPct val="20000"/>
              </a:spcBef>
              <a:spcAft>
                <a:spcPct val="0"/>
              </a:spcAft>
              <a:buFont typeface="Arial" charset="0"/>
              <a:buChar char="–"/>
              <a:defRPr sz="2800" kern="1200" baseline="0">
                <a:solidFill>
                  <a:schemeClr val="tx1"/>
                </a:solidFill>
                <a:latin typeface="Calibri" pitchFamily="34" charset="0"/>
                <a:ea typeface="標楷體" pitchFamily="65" charset="-120"/>
                <a:cs typeface="新細明體" charset="0"/>
              </a:defRPr>
            </a:lvl2pPr>
            <a:lvl3pPr marL="1143000" indent="-228600" algn="l" rtl="0" eaLnBrk="0" fontAlgn="base" hangingPunct="0">
              <a:spcBef>
                <a:spcPct val="20000"/>
              </a:spcBef>
              <a:spcAft>
                <a:spcPct val="0"/>
              </a:spcAft>
              <a:buFont typeface="Arial" charset="0"/>
              <a:buChar char="•"/>
              <a:defRPr sz="2400" kern="1200" baseline="0">
                <a:solidFill>
                  <a:schemeClr val="tx1"/>
                </a:solidFill>
                <a:latin typeface="Calibri" pitchFamily="34" charset="0"/>
                <a:ea typeface="標楷體" pitchFamily="65" charset="-120"/>
                <a:cs typeface="新細明體" charset="0"/>
              </a:defRPr>
            </a:lvl3pPr>
            <a:lvl4pPr marL="1600200" indent="-228600" algn="l" rtl="0" eaLnBrk="0" fontAlgn="base" hangingPunct="0">
              <a:spcBef>
                <a:spcPct val="20000"/>
              </a:spcBef>
              <a:spcAft>
                <a:spcPct val="0"/>
              </a:spcAft>
              <a:buFont typeface="Arial" charset="0"/>
              <a:buChar char="–"/>
              <a:defRPr sz="2000" kern="1200" baseline="0">
                <a:solidFill>
                  <a:schemeClr val="tx1"/>
                </a:solidFill>
                <a:latin typeface="Calibri" pitchFamily="34" charset="0"/>
                <a:ea typeface="標楷體" pitchFamily="65" charset="-120"/>
                <a:cs typeface="新細明體" charset="0"/>
              </a:defRPr>
            </a:lvl4pPr>
            <a:lvl5pPr marL="2057400" indent="-228600" algn="l" rtl="0" eaLnBrk="0" fontAlgn="base" hangingPunct="0">
              <a:spcBef>
                <a:spcPct val="20000"/>
              </a:spcBef>
              <a:spcAft>
                <a:spcPct val="0"/>
              </a:spcAft>
              <a:buFont typeface="Arial" charset="0"/>
              <a:buChar char="»"/>
              <a:defRPr sz="2000" kern="1200" baseline="0">
                <a:solidFill>
                  <a:schemeClr val="tx1"/>
                </a:solidFill>
                <a:latin typeface="Calibri" pitchFamily="34" charset="0"/>
                <a:ea typeface="標楷體" pitchFamily="65" charset="-120"/>
                <a:cs typeface="新細明體"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b="1" dirty="0">
                <a:solidFill>
                  <a:srgbClr val="C00000"/>
                </a:solidFill>
              </a:rPr>
              <a:t>Internal service failure</a:t>
            </a:r>
          </a:p>
          <a:p>
            <a:pPr lvl="1"/>
            <a:r>
              <a:rPr lang="en-US" sz="2000" dirty="0"/>
              <a:t>These are conditions that are detected by the service and can be reported to the service client in an error message. An example of this type of failure is a service that takes a URL as an input and discovers that this is an invalid link.</a:t>
            </a:r>
          </a:p>
          <a:p>
            <a:r>
              <a:rPr lang="en-US" b="1" dirty="0">
                <a:solidFill>
                  <a:srgbClr val="C00000"/>
                </a:solidFill>
              </a:rPr>
              <a:t>External service failure</a:t>
            </a:r>
          </a:p>
          <a:p>
            <a:pPr lvl="1"/>
            <a:r>
              <a:rPr lang="en-US" sz="2000" dirty="0"/>
              <a:t>These failures have an external cause, which affects the availability of a service. Failure may cause the service to become unresponsive and actions have to be taken to restart the service.</a:t>
            </a:r>
          </a:p>
          <a:p>
            <a:r>
              <a:rPr lang="en-US" b="1" dirty="0">
                <a:solidFill>
                  <a:srgbClr val="C00000"/>
                </a:solidFill>
              </a:rPr>
              <a:t>Service performance failure</a:t>
            </a:r>
          </a:p>
          <a:p>
            <a:pPr lvl="1"/>
            <a:r>
              <a:rPr lang="en-US" sz="2000" dirty="0"/>
              <a:t>The performance of the service degrades to an unacceptable level. This may be due to a heavy load or an internal problem with the service. External service monitoring can be used to detect performance failures and unresponsive services.</a:t>
            </a:r>
          </a:p>
          <a:p>
            <a:endParaRPr lang="en-US" sz="2000" dirty="0"/>
          </a:p>
          <a:p>
            <a:endParaRPr lang="en-US" sz="2000" dirty="0"/>
          </a:p>
          <a:p>
            <a:endParaRPr lang="en-US" sz="2000" dirty="0"/>
          </a:p>
        </p:txBody>
      </p:sp>
    </p:spTree>
    <p:extLst>
      <p:ext uri="{BB962C8B-B14F-4D97-AF65-F5344CB8AC3E}">
        <p14:creationId xmlns:p14="http://schemas.microsoft.com/office/powerpoint/2010/main" val="2683131906"/>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78480D8-C0FA-A940-9033-50DBEED74D6E}"/>
              </a:ext>
            </a:extLst>
          </p:cNvPr>
          <p:cNvSpPr>
            <a:spLocks noGrp="1"/>
          </p:cNvSpPr>
          <p:nvPr>
            <p:ph idx="1"/>
          </p:nvPr>
        </p:nvSpPr>
        <p:spPr>
          <a:xfrm>
            <a:off x="1981200" y="1418556"/>
            <a:ext cx="8229600" cy="5101307"/>
          </a:xfrm>
        </p:spPr>
        <p:txBody>
          <a:bodyPr/>
          <a:lstStyle/>
          <a:p>
            <a:endParaRPr lang="en-US" sz="2800" dirty="0"/>
          </a:p>
          <a:p>
            <a:endParaRPr lang="en-US" sz="2800" dirty="0"/>
          </a:p>
        </p:txBody>
      </p:sp>
      <p:sp>
        <p:nvSpPr>
          <p:cNvPr id="4" name="Slide Number Placeholder 3">
            <a:extLst>
              <a:ext uri="{FF2B5EF4-FFF2-40B4-BE49-F238E27FC236}">
                <a16:creationId xmlns:a16="http://schemas.microsoft.com/office/drawing/2014/main" id="{5FC0CE1A-0F43-D642-83BB-37DC2E74A642}"/>
              </a:ext>
            </a:extLst>
          </p:cNvPr>
          <p:cNvSpPr>
            <a:spLocks noGrp="1"/>
          </p:cNvSpPr>
          <p:nvPr>
            <p:ph type="sldNum" sz="quarter" idx="12"/>
          </p:nvPr>
        </p:nvSpPr>
        <p:spPr/>
        <p:txBody>
          <a:bodyPr/>
          <a:lstStyle/>
          <a:p>
            <a:pPr>
              <a:defRPr/>
            </a:pPr>
            <a:fld id="{E78C9E75-97FD-45D9-8ED3-955348887BB1}" type="slidenum">
              <a:rPr lang="zh-TW" altLang="en-US" smtClean="0"/>
              <a:pPr>
                <a:defRPr/>
              </a:pPr>
              <a:t>67</a:t>
            </a:fld>
            <a:endParaRPr lang="zh-TW" altLang="en-US"/>
          </a:p>
        </p:txBody>
      </p:sp>
      <p:sp>
        <p:nvSpPr>
          <p:cNvPr id="5" name="Footer Placeholder 4">
            <a:extLst>
              <a:ext uri="{FF2B5EF4-FFF2-40B4-BE49-F238E27FC236}">
                <a16:creationId xmlns:a16="http://schemas.microsoft.com/office/drawing/2014/main" id="{47D1029D-DF43-8440-A5D5-8C0AA89257A6}"/>
              </a:ext>
            </a:extLst>
          </p:cNvPr>
          <p:cNvSpPr>
            <a:spLocks noGrp="1"/>
          </p:cNvSpPr>
          <p:nvPr>
            <p:ph type="ftr" sz="quarter" idx="11"/>
          </p:nvPr>
        </p:nvSpPr>
        <p:spPr bwMode="auto">
          <a:xfrm>
            <a:off x="2135832" y="6597650"/>
            <a:ext cx="7848600" cy="260350"/>
          </a:xfrm>
          <a:ln>
            <a:miter lim="800000"/>
            <a:headEnd/>
            <a:tailEnd/>
          </a:ln>
        </p:spPr>
        <p:txBody>
          <a:bodyPr/>
          <a:lstStyle/>
          <a:p>
            <a:pPr>
              <a:defRPr/>
            </a:pPr>
            <a:r>
              <a:rPr lang="en-US" altLang="zh-TW" sz="1000" dirty="0"/>
              <a:t>Source: Ian Sommerville (2019), Engineering Software Products:  An Introduction to Modern Software Engineering, Pearson.</a:t>
            </a:r>
            <a:endParaRPr lang="es-ES" altLang="zh-TW" sz="1000" dirty="0"/>
          </a:p>
        </p:txBody>
      </p:sp>
      <p:sp>
        <p:nvSpPr>
          <p:cNvPr id="6" name="Title 1">
            <a:extLst>
              <a:ext uri="{FF2B5EF4-FFF2-40B4-BE49-F238E27FC236}">
                <a16:creationId xmlns:a16="http://schemas.microsoft.com/office/drawing/2014/main" id="{0CFA4C37-6E89-4349-BAC6-EBAD3F680900}"/>
              </a:ext>
            </a:extLst>
          </p:cNvPr>
          <p:cNvSpPr>
            <a:spLocks noGrp="1"/>
          </p:cNvSpPr>
          <p:nvPr>
            <p:ph type="title"/>
          </p:nvPr>
        </p:nvSpPr>
        <p:spPr>
          <a:xfrm>
            <a:off x="1991544" y="116633"/>
            <a:ext cx="8229600" cy="949993"/>
          </a:xfrm>
        </p:spPr>
        <p:txBody>
          <a:bodyPr/>
          <a:lstStyle/>
          <a:p>
            <a:r>
              <a:rPr lang="en-US" dirty="0">
                <a:solidFill>
                  <a:schemeClr val="accent1"/>
                </a:solidFill>
              </a:rPr>
              <a:t>Timeouts and circuit breakers</a:t>
            </a:r>
          </a:p>
        </p:txBody>
      </p:sp>
      <p:sp>
        <p:nvSpPr>
          <p:cNvPr id="8" name="Content Placeholder 2">
            <a:extLst>
              <a:ext uri="{FF2B5EF4-FFF2-40B4-BE49-F238E27FC236}">
                <a16:creationId xmlns:a16="http://schemas.microsoft.com/office/drawing/2014/main" id="{49B2B687-92E2-7F4E-956C-07F9DFF1F981}"/>
              </a:ext>
            </a:extLst>
          </p:cNvPr>
          <p:cNvSpPr txBox="1">
            <a:spLocks/>
          </p:cNvSpPr>
          <p:nvPr/>
        </p:nvSpPr>
        <p:spPr bwMode="auto">
          <a:xfrm>
            <a:off x="804672" y="1066626"/>
            <a:ext cx="10533887" cy="5531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Font typeface="Arial" charset="0"/>
              <a:buChar char="•"/>
              <a:defRPr sz="3200" kern="1200" baseline="0">
                <a:solidFill>
                  <a:schemeClr val="tx1"/>
                </a:solidFill>
                <a:latin typeface="Calibri" pitchFamily="34" charset="0"/>
                <a:ea typeface="標楷體" pitchFamily="65" charset="-120"/>
                <a:cs typeface="新細明體" charset="0"/>
              </a:defRPr>
            </a:lvl1pPr>
            <a:lvl2pPr marL="742950" indent="-285750" algn="l" rtl="0" eaLnBrk="0" fontAlgn="base" hangingPunct="0">
              <a:spcBef>
                <a:spcPct val="20000"/>
              </a:spcBef>
              <a:spcAft>
                <a:spcPct val="0"/>
              </a:spcAft>
              <a:buFont typeface="Arial" charset="0"/>
              <a:buChar char="–"/>
              <a:defRPr sz="2800" kern="1200" baseline="0">
                <a:solidFill>
                  <a:schemeClr val="tx1"/>
                </a:solidFill>
                <a:latin typeface="Calibri" pitchFamily="34" charset="0"/>
                <a:ea typeface="標楷體" pitchFamily="65" charset="-120"/>
                <a:cs typeface="新細明體" charset="0"/>
              </a:defRPr>
            </a:lvl2pPr>
            <a:lvl3pPr marL="1143000" indent="-228600" algn="l" rtl="0" eaLnBrk="0" fontAlgn="base" hangingPunct="0">
              <a:spcBef>
                <a:spcPct val="20000"/>
              </a:spcBef>
              <a:spcAft>
                <a:spcPct val="0"/>
              </a:spcAft>
              <a:buFont typeface="Arial" charset="0"/>
              <a:buChar char="•"/>
              <a:defRPr sz="2400" kern="1200" baseline="0">
                <a:solidFill>
                  <a:schemeClr val="tx1"/>
                </a:solidFill>
                <a:latin typeface="Calibri" pitchFamily="34" charset="0"/>
                <a:ea typeface="標楷體" pitchFamily="65" charset="-120"/>
                <a:cs typeface="新細明體" charset="0"/>
              </a:defRPr>
            </a:lvl3pPr>
            <a:lvl4pPr marL="1600200" indent="-228600" algn="l" rtl="0" eaLnBrk="0" fontAlgn="base" hangingPunct="0">
              <a:spcBef>
                <a:spcPct val="20000"/>
              </a:spcBef>
              <a:spcAft>
                <a:spcPct val="0"/>
              </a:spcAft>
              <a:buFont typeface="Arial" charset="0"/>
              <a:buChar char="–"/>
              <a:defRPr sz="2000" kern="1200" baseline="0">
                <a:solidFill>
                  <a:schemeClr val="tx1"/>
                </a:solidFill>
                <a:latin typeface="Calibri" pitchFamily="34" charset="0"/>
                <a:ea typeface="標楷體" pitchFamily="65" charset="-120"/>
                <a:cs typeface="新細明體" charset="0"/>
              </a:defRPr>
            </a:lvl4pPr>
            <a:lvl5pPr marL="2057400" indent="-228600" algn="l" rtl="0" eaLnBrk="0" fontAlgn="base" hangingPunct="0">
              <a:spcBef>
                <a:spcPct val="20000"/>
              </a:spcBef>
              <a:spcAft>
                <a:spcPct val="0"/>
              </a:spcAft>
              <a:buFont typeface="Arial" charset="0"/>
              <a:buChar char="»"/>
              <a:defRPr sz="2000" kern="1200" baseline="0">
                <a:solidFill>
                  <a:schemeClr val="tx1"/>
                </a:solidFill>
                <a:latin typeface="Calibri" pitchFamily="34" charset="0"/>
                <a:ea typeface="標楷體" pitchFamily="65" charset="-120"/>
                <a:cs typeface="新細明體"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b="1" dirty="0">
                <a:solidFill>
                  <a:srgbClr val="C00000"/>
                </a:solidFill>
              </a:rPr>
              <a:t>Timeout</a:t>
            </a:r>
          </a:p>
          <a:p>
            <a:pPr lvl="1"/>
            <a:r>
              <a:rPr lang="en-US" sz="2400" dirty="0"/>
              <a:t>A </a:t>
            </a:r>
            <a:r>
              <a:rPr lang="en-US" sz="2400" dirty="0">
                <a:solidFill>
                  <a:srgbClr val="C00000"/>
                </a:solidFill>
              </a:rPr>
              <a:t>timeout</a:t>
            </a:r>
            <a:r>
              <a:rPr lang="en-US" sz="2400" dirty="0"/>
              <a:t> is a counter that this associated with the service requests and starts running when the request is made. </a:t>
            </a:r>
          </a:p>
          <a:p>
            <a:pPr lvl="1"/>
            <a:r>
              <a:rPr lang="en-US" sz="2400" dirty="0"/>
              <a:t>Once the counter reaches some predefined value, such as 10 seconds, the calling service assumes that the service request has failed and acts accordingly.</a:t>
            </a:r>
          </a:p>
          <a:p>
            <a:pPr lvl="1"/>
            <a:r>
              <a:rPr lang="en-US" sz="2400" dirty="0"/>
              <a:t>The problem with the timeout approach is that every service call to a ‘</a:t>
            </a:r>
            <a:r>
              <a:rPr lang="en-US" sz="2400" dirty="0">
                <a:solidFill>
                  <a:srgbClr val="C00000"/>
                </a:solidFill>
              </a:rPr>
              <a:t>failed service</a:t>
            </a:r>
            <a:r>
              <a:rPr lang="en-US" sz="2400" dirty="0"/>
              <a:t>’ is delayed by the timeout value so the whole system slows down. </a:t>
            </a:r>
          </a:p>
          <a:p>
            <a:r>
              <a:rPr lang="en-US" b="1" dirty="0">
                <a:solidFill>
                  <a:srgbClr val="C00000"/>
                </a:solidFill>
              </a:rPr>
              <a:t>Circuit breaker</a:t>
            </a:r>
          </a:p>
          <a:p>
            <a:pPr lvl="1"/>
            <a:r>
              <a:rPr lang="en-US" sz="2400" dirty="0"/>
              <a:t>Instead of using timeouts explicitly when a service call is made</a:t>
            </a:r>
          </a:p>
          <a:p>
            <a:pPr lvl="1"/>
            <a:r>
              <a:rPr lang="en-US" sz="2400" dirty="0"/>
              <a:t>Like an electrical circuit breaker, </a:t>
            </a:r>
            <a:r>
              <a:rPr lang="en-US" sz="2400" dirty="0">
                <a:solidFill>
                  <a:srgbClr val="C00000"/>
                </a:solidFill>
              </a:rPr>
              <a:t>this immediately denies access to a failed service </a:t>
            </a:r>
            <a:r>
              <a:rPr lang="en-US" sz="2400" dirty="0"/>
              <a:t>without the delays associated with timeouts.</a:t>
            </a:r>
          </a:p>
          <a:p>
            <a:endParaRPr lang="en-US" sz="2600" dirty="0"/>
          </a:p>
        </p:txBody>
      </p:sp>
    </p:spTree>
    <p:extLst>
      <p:ext uri="{BB962C8B-B14F-4D97-AF65-F5344CB8AC3E}">
        <p14:creationId xmlns:p14="http://schemas.microsoft.com/office/powerpoint/2010/main" val="2183607911"/>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5FC0CE1A-0F43-D642-83BB-37DC2E74A642}"/>
              </a:ext>
            </a:extLst>
          </p:cNvPr>
          <p:cNvSpPr>
            <a:spLocks noGrp="1"/>
          </p:cNvSpPr>
          <p:nvPr>
            <p:ph type="sldNum" sz="quarter" idx="12"/>
          </p:nvPr>
        </p:nvSpPr>
        <p:spPr/>
        <p:txBody>
          <a:bodyPr/>
          <a:lstStyle/>
          <a:p>
            <a:pPr>
              <a:defRPr/>
            </a:pPr>
            <a:fld id="{E78C9E75-97FD-45D9-8ED3-955348887BB1}" type="slidenum">
              <a:rPr lang="zh-TW" altLang="en-US" smtClean="0"/>
              <a:pPr>
                <a:defRPr/>
              </a:pPr>
              <a:t>68</a:t>
            </a:fld>
            <a:endParaRPr lang="zh-TW" altLang="en-US"/>
          </a:p>
        </p:txBody>
      </p:sp>
      <p:sp>
        <p:nvSpPr>
          <p:cNvPr id="5" name="Footer Placeholder 4">
            <a:extLst>
              <a:ext uri="{FF2B5EF4-FFF2-40B4-BE49-F238E27FC236}">
                <a16:creationId xmlns:a16="http://schemas.microsoft.com/office/drawing/2014/main" id="{47D1029D-DF43-8440-A5D5-8C0AA89257A6}"/>
              </a:ext>
            </a:extLst>
          </p:cNvPr>
          <p:cNvSpPr>
            <a:spLocks noGrp="1"/>
          </p:cNvSpPr>
          <p:nvPr>
            <p:ph type="ftr" sz="quarter" idx="11"/>
          </p:nvPr>
        </p:nvSpPr>
        <p:spPr bwMode="auto">
          <a:xfrm>
            <a:off x="2135832" y="6597650"/>
            <a:ext cx="7848600" cy="260350"/>
          </a:xfrm>
          <a:ln>
            <a:miter lim="800000"/>
            <a:headEnd/>
            <a:tailEnd/>
          </a:ln>
        </p:spPr>
        <p:txBody>
          <a:bodyPr/>
          <a:lstStyle/>
          <a:p>
            <a:pPr>
              <a:defRPr/>
            </a:pPr>
            <a:r>
              <a:rPr lang="en-US" altLang="zh-TW" sz="1000" dirty="0"/>
              <a:t>Source: Ian Sommerville (2019), Engineering Software Products:  An Introduction to Modern Software Engineering, Pearson.</a:t>
            </a:r>
            <a:endParaRPr lang="es-ES" altLang="zh-TW" sz="1000" dirty="0"/>
          </a:p>
        </p:txBody>
      </p:sp>
      <p:sp>
        <p:nvSpPr>
          <p:cNvPr id="6" name="Title 1">
            <a:extLst>
              <a:ext uri="{FF2B5EF4-FFF2-40B4-BE49-F238E27FC236}">
                <a16:creationId xmlns:a16="http://schemas.microsoft.com/office/drawing/2014/main" id="{0CFA4C37-6E89-4349-BAC6-EBAD3F680900}"/>
              </a:ext>
            </a:extLst>
          </p:cNvPr>
          <p:cNvSpPr>
            <a:spLocks noGrp="1"/>
          </p:cNvSpPr>
          <p:nvPr>
            <p:ph type="title"/>
          </p:nvPr>
        </p:nvSpPr>
        <p:spPr>
          <a:xfrm>
            <a:off x="1991544" y="116633"/>
            <a:ext cx="8229600" cy="949995"/>
          </a:xfrm>
        </p:spPr>
        <p:txBody>
          <a:bodyPr>
            <a:normAutofit fontScale="90000"/>
          </a:bodyPr>
          <a:lstStyle/>
          <a:p>
            <a:r>
              <a:rPr lang="en-US" dirty="0">
                <a:solidFill>
                  <a:schemeClr val="accent1"/>
                </a:solidFill>
              </a:rPr>
              <a:t>Using a circuit breaker to </a:t>
            </a:r>
            <a:br>
              <a:rPr lang="en-US" dirty="0">
                <a:solidFill>
                  <a:schemeClr val="accent1"/>
                </a:solidFill>
              </a:rPr>
            </a:br>
            <a:r>
              <a:rPr lang="en-US" dirty="0">
                <a:solidFill>
                  <a:schemeClr val="accent1"/>
                </a:solidFill>
              </a:rPr>
              <a:t>cope with service failure</a:t>
            </a:r>
          </a:p>
        </p:txBody>
      </p:sp>
      <p:sp>
        <p:nvSpPr>
          <p:cNvPr id="8" name="Rounded Rectangle 7">
            <a:extLst>
              <a:ext uri="{FF2B5EF4-FFF2-40B4-BE49-F238E27FC236}">
                <a16:creationId xmlns:a16="http://schemas.microsoft.com/office/drawing/2014/main" id="{C738ABCC-2F22-514D-9504-437AB4365FDE}"/>
              </a:ext>
            </a:extLst>
          </p:cNvPr>
          <p:cNvSpPr>
            <a:spLocks noChangeArrowheads="1"/>
          </p:cNvSpPr>
          <p:nvPr/>
        </p:nvSpPr>
        <p:spPr bwMode="auto">
          <a:xfrm>
            <a:off x="2096806" y="1403297"/>
            <a:ext cx="1766946" cy="696169"/>
          </a:xfrm>
          <a:prstGeom prst="roundRect">
            <a:avLst>
              <a:gd name="adj" fmla="val 20942"/>
            </a:avLst>
          </a:prstGeom>
          <a:solidFill>
            <a:srgbClr val="0096FF">
              <a:alpha val="50196"/>
            </a:srgbClr>
          </a:solidFill>
          <a:ln w="28575">
            <a:solidFill>
              <a:schemeClr val="accent1">
                <a:lumMod val="75000"/>
              </a:schemeClr>
            </a:solidFill>
            <a:round/>
            <a:headEnd/>
            <a:tailEnd/>
          </a:ln>
          <a:effectLst/>
        </p:spPr>
        <p:txBody>
          <a:bodyPr wrap="none" lIns="0" tIns="0" rIns="0" bIns="0" anchor="ctr"/>
          <a:lstStyle/>
          <a:p>
            <a:pPr algn="ctr">
              <a:defRPr/>
            </a:pPr>
            <a:r>
              <a:rPr lang="en-US" sz="2800" b="1" dirty="0">
                <a:latin typeface="Calibri" panose="020F0502020204030204" pitchFamily="34" charset="0"/>
                <a:cs typeface="Calibri" panose="020F0502020204030204" pitchFamily="34" charset="0"/>
              </a:rPr>
              <a:t>Service S1</a:t>
            </a:r>
          </a:p>
        </p:txBody>
      </p:sp>
      <p:cxnSp>
        <p:nvCxnSpPr>
          <p:cNvPr id="17" name="Straight Arrow Connector 16">
            <a:extLst>
              <a:ext uri="{FF2B5EF4-FFF2-40B4-BE49-F238E27FC236}">
                <a16:creationId xmlns:a16="http://schemas.microsoft.com/office/drawing/2014/main" id="{85A6F372-4BF4-904E-846F-5625FE16FB93}"/>
              </a:ext>
            </a:extLst>
          </p:cNvPr>
          <p:cNvCxnSpPr>
            <a:cxnSpLocks/>
            <a:stCxn id="40" idx="3"/>
            <a:endCxn id="42" idx="1"/>
          </p:cNvCxnSpPr>
          <p:nvPr/>
        </p:nvCxnSpPr>
        <p:spPr>
          <a:xfrm>
            <a:off x="7824192" y="3190470"/>
            <a:ext cx="242710" cy="0"/>
          </a:xfrm>
          <a:prstGeom prst="straightConnector1">
            <a:avLst/>
          </a:prstGeom>
          <a:ln w="38100">
            <a:solidFill>
              <a:schemeClr val="accent1">
                <a:lumMod val="75000"/>
              </a:schemeClr>
            </a:solidFill>
            <a:headEnd type="none"/>
            <a:tailEnd type="stealth"/>
          </a:ln>
        </p:spPr>
        <p:style>
          <a:lnRef idx="1">
            <a:schemeClr val="accent1"/>
          </a:lnRef>
          <a:fillRef idx="0">
            <a:schemeClr val="accent1"/>
          </a:fillRef>
          <a:effectRef idx="0">
            <a:schemeClr val="accent1"/>
          </a:effectRef>
          <a:fontRef idx="minor">
            <a:schemeClr val="tx1"/>
          </a:fontRef>
        </p:style>
      </p:cxnSp>
      <p:sp>
        <p:nvSpPr>
          <p:cNvPr id="28" name="Rounded Rectangle 27">
            <a:extLst>
              <a:ext uri="{FF2B5EF4-FFF2-40B4-BE49-F238E27FC236}">
                <a16:creationId xmlns:a16="http://schemas.microsoft.com/office/drawing/2014/main" id="{183692F4-7ACC-BA44-8A3C-2F7B6162CD59}"/>
              </a:ext>
            </a:extLst>
          </p:cNvPr>
          <p:cNvSpPr>
            <a:spLocks noChangeArrowheads="1"/>
          </p:cNvSpPr>
          <p:nvPr/>
        </p:nvSpPr>
        <p:spPr bwMode="auto">
          <a:xfrm>
            <a:off x="8208943" y="1340769"/>
            <a:ext cx="1766946" cy="696169"/>
          </a:xfrm>
          <a:prstGeom prst="roundRect">
            <a:avLst>
              <a:gd name="adj" fmla="val 20942"/>
            </a:avLst>
          </a:prstGeom>
          <a:solidFill>
            <a:srgbClr val="00B0F0">
              <a:alpha val="50196"/>
            </a:srgbClr>
          </a:solidFill>
          <a:ln w="28575">
            <a:solidFill>
              <a:schemeClr val="accent1">
                <a:lumMod val="75000"/>
              </a:schemeClr>
            </a:solidFill>
            <a:round/>
            <a:headEnd/>
            <a:tailEnd/>
          </a:ln>
          <a:effectLst/>
        </p:spPr>
        <p:txBody>
          <a:bodyPr wrap="none" lIns="0" tIns="0" rIns="0" bIns="0" anchor="ctr"/>
          <a:lstStyle/>
          <a:p>
            <a:pPr algn="ctr">
              <a:defRPr/>
            </a:pPr>
            <a:r>
              <a:rPr lang="en-US" sz="2800" b="1" dirty="0">
                <a:latin typeface="Calibri" panose="020F0502020204030204" pitchFamily="34" charset="0"/>
                <a:cs typeface="Calibri" panose="020F0502020204030204" pitchFamily="34" charset="0"/>
              </a:rPr>
              <a:t>Service S2</a:t>
            </a:r>
          </a:p>
        </p:txBody>
      </p:sp>
      <p:sp>
        <p:nvSpPr>
          <p:cNvPr id="30" name="Rounded Rectangle 29">
            <a:extLst>
              <a:ext uri="{FF2B5EF4-FFF2-40B4-BE49-F238E27FC236}">
                <a16:creationId xmlns:a16="http://schemas.microsoft.com/office/drawing/2014/main" id="{6792A6EB-1F8D-644D-893B-15C3C469B298}"/>
              </a:ext>
            </a:extLst>
          </p:cNvPr>
          <p:cNvSpPr>
            <a:spLocks noChangeArrowheads="1"/>
          </p:cNvSpPr>
          <p:nvPr/>
        </p:nvSpPr>
        <p:spPr bwMode="auto">
          <a:xfrm>
            <a:off x="2927648" y="2842386"/>
            <a:ext cx="1474954" cy="696169"/>
          </a:xfrm>
          <a:prstGeom prst="roundRect">
            <a:avLst>
              <a:gd name="adj" fmla="val 20942"/>
            </a:avLst>
          </a:prstGeom>
          <a:solidFill>
            <a:srgbClr val="FFD579">
              <a:alpha val="50196"/>
            </a:srgbClr>
          </a:solidFill>
          <a:ln w="28575">
            <a:solidFill>
              <a:schemeClr val="accent1">
                <a:lumMod val="75000"/>
              </a:schemeClr>
            </a:solidFill>
            <a:round/>
            <a:headEnd/>
            <a:tailEnd/>
          </a:ln>
          <a:effectLst/>
        </p:spPr>
        <p:txBody>
          <a:bodyPr wrap="none" lIns="0" tIns="0" rIns="0" bIns="0" anchor="ctr"/>
          <a:lstStyle/>
          <a:p>
            <a:pPr algn="ctr">
              <a:defRPr/>
            </a:pPr>
            <a:r>
              <a:rPr lang="en-US" sz="2000" b="1" dirty="0">
                <a:latin typeface="Calibri" panose="020F0502020204030204" pitchFamily="34" charset="0"/>
                <a:cs typeface="Calibri" panose="020F0502020204030204" pitchFamily="34" charset="0"/>
              </a:rPr>
              <a:t>Check S2</a:t>
            </a:r>
          </a:p>
          <a:p>
            <a:pPr algn="ctr">
              <a:defRPr/>
            </a:pPr>
            <a:r>
              <a:rPr lang="en-US" sz="2000" b="1" dirty="0">
                <a:latin typeface="Calibri" panose="020F0502020204030204" pitchFamily="34" charset="0"/>
                <a:cs typeface="Calibri" panose="020F0502020204030204" pitchFamily="34" charset="0"/>
              </a:rPr>
              <a:t>availability</a:t>
            </a:r>
          </a:p>
        </p:txBody>
      </p:sp>
      <p:sp>
        <p:nvSpPr>
          <p:cNvPr id="31" name="Rounded Rectangle 30">
            <a:extLst>
              <a:ext uri="{FF2B5EF4-FFF2-40B4-BE49-F238E27FC236}">
                <a16:creationId xmlns:a16="http://schemas.microsoft.com/office/drawing/2014/main" id="{077F7A46-E39B-084D-96E4-C4B0C8E808A5}"/>
              </a:ext>
            </a:extLst>
          </p:cNvPr>
          <p:cNvSpPr>
            <a:spLocks noChangeArrowheads="1"/>
          </p:cNvSpPr>
          <p:nvPr/>
        </p:nvSpPr>
        <p:spPr bwMode="auto">
          <a:xfrm>
            <a:off x="2927648" y="4240216"/>
            <a:ext cx="1474954" cy="696169"/>
          </a:xfrm>
          <a:prstGeom prst="roundRect">
            <a:avLst>
              <a:gd name="adj" fmla="val 20942"/>
            </a:avLst>
          </a:prstGeom>
          <a:solidFill>
            <a:srgbClr val="FFD579">
              <a:alpha val="50196"/>
            </a:srgbClr>
          </a:solidFill>
          <a:ln w="28575">
            <a:solidFill>
              <a:schemeClr val="accent1">
                <a:lumMod val="75000"/>
              </a:schemeClr>
            </a:solidFill>
            <a:round/>
            <a:headEnd/>
            <a:tailEnd/>
          </a:ln>
          <a:effectLst/>
        </p:spPr>
        <p:txBody>
          <a:bodyPr wrap="none" lIns="0" tIns="0" rIns="0" bIns="0" anchor="ctr"/>
          <a:lstStyle/>
          <a:p>
            <a:pPr algn="ctr">
              <a:defRPr/>
            </a:pPr>
            <a:r>
              <a:rPr lang="en-US" sz="2000" b="1" dirty="0">
                <a:latin typeface="Calibri" panose="020F0502020204030204" pitchFamily="34" charset="0"/>
                <a:cs typeface="Calibri" panose="020F0502020204030204" pitchFamily="34" charset="0"/>
              </a:rPr>
              <a:t>Response S2</a:t>
            </a:r>
          </a:p>
          <a:p>
            <a:pPr algn="ctr">
              <a:defRPr/>
            </a:pPr>
            <a:r>
              <a:rPr lang="en-US" sz="2000" b="1" dirty="0">
                <a:latin typeface="Calibri" panose="020F0502020204030204" pitchFamily="34" charset="0"/>
                <a:cs typeface="Calibri" panose="020F0502020204030204" pitchFamily="34" charset="0"/>
              </a:rPr>
              <a:t>availability</a:t>
            </a:r>
          </a:p>
        </p:txBody>
      </p:sp>
      <p:sp>
        <p:nvSpPr>
          <p:cNvPr id="35" name="Rounded Rectangle 34">
            <a:extLst>
              <a:ext uri="{FF2B5EF4-FFF2-40B4-BE49-F238E27FC236}">
                <a16:creationId xmlns:a16="http://schemas.microsoft.com/office/drawing/2014/main" id="{AD85FB37-7D84-9F49-A58A-FBDC3AC7838C}"/>
              </a:ext>
            </a:extLst>
          </p:cNvPr>
          <p:cNvSpPr>
            <a:spLocks noChangeArrowheads="1"/>
          </p:cNvSpPr>
          <p:nvPr/>
        </p:nvSpPr>
        <p:spPr bwMode="auto">
          <a:xfrm>
            <a:off x="2996055" y="5605838"/>
            <a:ext cx="1474954" cy="696169"/>
          </a:xfrm>
          <a:prstGeom prst="roundRect">
            <a:avLst>
              <a:gd name="adj" fmla="val 20942"/>
            </a:avLst>
          </a:prstGeom>
          <a:solidFill>
            <a:srgbClr val="FFD579">
              <a:alpha val="50196"/>
            </a:srgbClr>
          </a:solidFill>
          <a:ln w="28575">
            <a:solidFill>
              <a:schemeClr val="accent1">
                <a:lumMod val="75000"/>
              </a:schemeClr>
            </a:solidFill>
            <a:round/>
            <a:headEnd/>
            <a:tailEnd/>
          </a:ln>
          <a:effectLst/>
        </p:spPr>
        <p:txBody>
          <a:bodyPr wrap="none" lIns="0" tIns="0" rIns="0" bIns="0" anchor="ctr"/>
          <a:lstStyle/>
          <a:p>
            <a:pPr algn="ctr">
              <a:defRPr/>
            </a:pPr>
            <a:r>
              <a:rPr lang="en-US" sz="2000" b="1" dirty="0">
                <a:latin typeface="Calibri" panose="020F0502020204030204" pitchFamily="34" charset="0"/>
                <a:cs typeface="Calibri" panose="020F0502020204030204" pitchFamily="34" charset="0"/>
              </a:rPr>
              <a:t>Route service</a:t>
            </a:r>
            <a:br>
              <a:rPr lang="en-US" sz="2000" b="1" dirty="0">
                <a:latin typeface="Calibri" panose="020F0502020204030204" pitchFamily="34" charset="0"/>
                <a:cs typeface="Calibri" panose="020F0502020204030204" pitchFamily="34" charset="0"/>
              </a:rPr>
            </a:br>
            <a:r>
              <a:rPr lang="en-US" sz="2000" b="1" dirty="0">
                <a:latin typeface="Calibri" panose="020F0502020204030204" pitchFamily="34" charset="0"/>
                <a:cs typeface="Calibri" panose="020F0502020204030204" pitchFamily="34" charset="0"/>
              </a:rPr>
              <a:t>response</a:t>
            </a:r>
          </a:p>
        </p:txBody>
      </p:sp>
      <p:sp>
        <p:nvSpPr>
          <p:cNvPr id="37" name="Rounded Rectangle 36">
            <a:extLst>
              <a:ext uri="{FF2B5EF4-FFF2-40B4-BE49-F238E27FC236}">
                <a16:creationId xmlns:a16="http://schemas.microsoft.com/office/drawing/2014/main" id="{D9B77A4E-7A76-ED43-9DCD-2E4A3EB8626F}"/>
              </a:ext>
            </a:extLst>
          </p:cNvPr>
          <p:cNvSpPr>
            <a:spLocks noChangeArrowheads="1"/>
          </p:cNvSpPr>
          <p:nvPr/>
        </p:nvSpPr>
        <p:spPr bwMode="auto">
          <a:xfrm>
            <a:off x="4885650" y="4240216"/>
            <a:ext cx="1426375" cy="696169"/>
          </a:xfrm>
          <a:prstGeom prst="roundRect">
            <a:avLst>
              <a:gd name="adj" fmla="val 20942"/>
            </a:avLst>
          </a:prstGeom>
          <a:solidFill>
            <a:srgbClr val="FFD579">
              <a:alpha val="50196"/>
            </a:srgbClr>
          </a:solidFill>
          <a:ln w="28575">
            <a:solidFill>
              <a:schemeClr val="accent1">
                <a:lumMod val="75000"/>
              </a:schemeClr>
            </a:solidFill>
            <a:round/>
            <a:headEnd/>
            <a:tailEnd/>
          </a:ln>
          <a:effectLst/>
        </p:spPr>
        <p:txBody>
          <a:bodyPr wrap="none" lIns="0" tIns="0" rIns="0" bIns="0" anchor="ctr"/>
          <a:lstStyle/>
          <a:p>
            <a:pPr algn="ctr">
              <a:defRPr/>
            </a:pPr>
            <a:r>
              <a:rPr lang="en-US" sz="2000" b="1" dirty="0">
                <a:latin typeface="Calibri" panose="020F0502020204030204" pitchFamily="34" charset="0"/>
                <a:cs typeface="Calibri" panose="020F0502020204030204" pitchFamily="34" charset="0"/>
              </a:rPr>
              <a:t>Set S2</a:t>
            </a:r>
          </a:p>
          <a:p>
            <a:pPr algn="ctr">
              <a:defRPr/>
            </a:pPr>
            <a:r>
              <a:rPr lang="en-US" sz="2000" b="1" dirty="0">
                <a:latin typeface="Calibri" panose="020F0502020204030204" pitchFamily="34" charset="0"/>
                <a:cs typeface="Calibri" panose="020F0502020204030204" pitchFamily="34" charset="0"/>
              </a:rPr>
              <a:t>unavailable</a:t>
            </a:r>
          </a:p>
        </p:txBody>
      </p:sp>
      <p:sp>
        <p:nvSpPr>
          <p:cNvPr id="39" name="Rounded Rectangle 38">
            <a:extLst>
              <a:ext uri="{FF2B5EF4-FFF2-40B4-BE49-F238E27FC236}">
                <a16:creationId xmlns:a16="http://schemas.microsoft.com/office/drawing/2014/main" id="{E402AFEA-FB08-A845-BD0F-A85909E9DAB6}"/>
              </a:ext>
            </a:extLst>
          </p:cNvPr>
          <p:cNvSpPr>
            <a:spLocks noChangeArrowheads="1"/>
          </p:cNvSpPr>
          <p:nvPr/>
        </p:nvSpPr>
        <p:spPr bwMode="auto">
          <a:xfrm>
            <a:off x="6349238" y="5109096"/>
            <a:ext cx="1474954" cy="696169"/>
          </a:xfrm>
          <a:prstGeom prst="roundRect">
            <a:avLst>
              <a:gd name="adj" fmla="val 20942"/>
            </a:avLst>
          </a:prstGeom>
          <a:solidFill>
            <a:srgbClr val="FFD579">
              <a:alpha val="50196"/>
            </a:srgbClr>
          </a:solidFill>
          <a:ln w="28575">
            <a:solidFill>
              <a:schemeClr val="accent1">
                <a:lumMod val="75000"/>
              </a:schemeClr>
            </a:solidFill>
            <a:round/>
            <a:headEnd/>
            <a:tailEnd/>
          </a:ln>
          <a:effectLst/>
        </p:spPr>
        <p:txBody>
          <a:bodyPr wrap="none" lIns="0" tIns="0" rIns="0" bIns="0" anchor="ctr"/>
          <a:lstStyle/>
          <a:p>
            <a:pPr algn="ctr">
              <a:defRPr/>
            </a:pPr>
            <a:r>
              <a:rPr lang="en-US" sz="2000" b="1" dirty="0">
                <a:latin typeface="Calibri" panose="020F0502020204030204" pitchFamily="34" charset="0"/>
                <a:cs typeface="Calibri" panose="020F0502020204030204" pitchFamily="34" charset="0"/>
              </a:rPr>
              <a:t>Increment </a:t>
            </a:r>
            <a:br>
              <a:rPr lang="en-US" sz="2000" b="1" dirty="0">
                <a:latin typeface="Calibri" panose="020F0502020204030204" pitchFamily="34" charset="0"/>
                <a:cs typeface="Calibri" panose="020F0502020204030204" pitchFamily="34" charset="0"/>
              </a:rPr>
            </a:br>
            <a:r>
              <a:rPr lang="en-US" sz="2000" b="1" dirty="0">
                <a:latin typeface="Calibri" panose="020F0502020204030204" pitchFamily="34" charset="0"/>
                <a:cs typeface="Calibri" panose="020F0502020204030204" pitchFamily="34" charset="0"/>
              </a:rPr>
              <a:t>retries</a:t>
            </a:r>
          </a:p>
        </p:txBody>
      </p:sp>
      <p:sp>
        <p:nvSpPr>
          <p:cNvPr id="40" name="Rounded Rectangle 39">
            <a:extLst>
              <a:ext uri="{FF2B5EF4-FFF2-40B4-BE49-F238E27FC236}">
                <a16:creationId xmlns:a16="http://schemas.microsoft.com/office/drawing/2014/main" id="{81F80594-8FF5-BA46-96EE-A200CF33C3A1}"/>
              </a:ext>
            </a:extLst>
          </p:cNvPr>
          <p:cNvSpPr>
            <a:spLocks noChangeArrowheads="1"/>
          </p:cNvSpPr>
          <p:nvPr/>
        </p:nvSpPr>
        <p:spPr bwMode="auto">
          <a:xfrm>
            <a:off x="6349238" y="2842386"/>
            <a:ext cx="1474954" cy="696169"/>
          </a:xfrm>
          <a:prstGeom prst="roundRect">
            <a:avLst>
              <a:gd name="adj" fmla="val 20942"/>
            </a:avLst>
          </a:prstGeom>
          <a:solidFill>
            <a:srgbClr val="FFD579">
              <a:alpha val="50196"/>
            </a:srgbClr>
          </a:solidFill>
          <a:ln w="28575">
            <a:solidFill>
              <a:schemeClr val="accent1">
                <a:lumMod val="75000"/>
              </a:schemeClr>
            </a:solidFill>
            <a:round/>
            <a:headEnd/>
            <a:tailEnd/>
          </a:ln>
          <a:effectLst/>
        </p:spPr>
        <p:txBody>
          <a:bodyPr wrap="none" lIns="0" tIns="0" rIns="0" bIns="0" anchor="ctr"/>
          <a:lstStyle/>
          <a:p>
            <a:pPr algn="ctr">
              <a:defRPr/>
            </a:pPr>
            <a:r>
              <a:rPr lang="en-US" sz="2000" b="1" dirty="0">
                <a:latin typeface="Calibri" panose="020F0502020204030204" pitchFamily="34" charset="0"/>
                <a:cs typeface="Calibri" panose="020F0502020204030204" pitchFamily="34" charset="0"/>
              </a:rPr>
              <a:t>Set </a:t>
            </a:r>
            <a:br>
              <a:rPr lang="en-US" sz="2000" b="1" dirty="0">
                <a:latin typeface="Calibri" panose="020F0502020204030204" pitchFamily="34" charset="0"/>
                <a:cs typeface="Calibri" panose="020F0502020204030204" pitchFamily="34" charset="0"/>
              </a:rPr>
            </a:br>
            <a:r>
              <a:rPr lang="en-US" sz="2000" b="1" dirty="0">
                <a:latin typeface="Calibri" panose="020F0502020204030204" pitchFamily="34" charset="0"/>
                <a:cs typeface="Calibri" panose="020F0502020204030204" pitchFamily="34" charset="0"/>
              </a:rPr>
              <a:t>timeout</a:t>
            </a:r>
          </a:p>
        </p:txBody>
      </p:sp>
      <p:sp>
        <p:nvSpPr>
          <p:cNvPr id="41" name="Rounded Rectangle 40">
            <a:extLst>
              <a:ext uri="{FF2B5EF4-FFF2-40B4-BE49-F238E27FC236}">
                <a16:creationId xmlns:a16="http://schemas.microsoft.com/office/drawing/2014/main" id="{114CD176-080E-AC4B-8B30-5BCCE8B79EBD}"/>
              </a:ext>
            </a:extLst>
          </p:cNvPr>
          <p:cNvSpPr>
            <a:spLocks noChangeArrowheads="1"/>
          </p:cNvSpPr>
          <p:nvPr/>
        </p:nvSpPr>
        <p:spPr bwMode="auto">
          <a:xfrm>
            <a:off x="8149723" y="3921846"/>
            <a:ext cx="1474954" cy="696169"/>
          </a:xfrm>
          <a:prstGeom prst="roundRect">
            <a:avLst>
              <a:gd name="adj" fmla="val 20942"/>
            </a:avLst>
          </a:prstGeom>
          <a:solidFill>
            <a:srgbClr val="FFD579">
              <a:alpha val="50196"/>
            </a:srgbClr>
          </a:solidFill>
          <a:ln w="28575">
            <a:solidFill>
              <a:schemeClr val="accent1">
                <a:lumMod val="75000"/>
              </a:schemeClr>
            </a:solidFill>
            <a:round/>
            <a:headEnd/>
            <a:tailEnd/>
          </a:ln>
          <a:effectLst/>
        </p:spPr>
        <p:txBody>
          <a:bodyPr wrap="none" lIns="0" tIns="0" rIns="0" bIns="0" anchor="ctr"/>
          <a:lstStyle/>
          <a:p>
            <a:pPr algn="ctr">
              <a:defRPr/>
            </a:pPr>
            <a:r>
              <a:rPr lang="en-US" sz="2000" b="1" dirty="0">
                <a:latin typeface="Calibri" panose="020F0502020204030204" pitchFamily="34" charset="0"/>
                <a:cs typeface="Calibri" panose="020F0502020204030204" pitchFamily="34" charset="0"/>
              </a:rPr>
              <a:t>Check </a:t>
            </a:r>
            <a:br>
              <a:rPr lang="en-US" sz="2000" b="1" dirty="0">
                <a:latin typeface="Calibri" panose="020F0502020204030204" pitchFamily="34" charset="0"/>
                <a:cs typeface="Calibri" panose="020F0502020204030204" pitchFamily="34" charset="0"/>
              </a:rPr>
            </a:br>
            <a:r>
              <a:rPr lang="en-US" sz="2000" b="1" dirty="0">
                <a:latin typeface="Calibri" panose="020F0502020204030204" pitchFamily="34" charset="0"/>
                <a:cs typeface="Calibri" panose="020F0502020204030204" pitchFamily="34" charset="0"/>
              </a:rPr>
              <a:t>timeout</a:t>
            </a:r>
          </a:p>
        </p:txBody>
      </p:sp>
      <p:sp>
        <p:nvSpPr>
          <p:cNvPr id="42" name="Rounded Rectangle 41">
            <a:extLst>
              <a:ext uri="{FF2B5EF4-FFF2-40B4-BE49-F238E27FC236}">
                <a16:creationId xmlns:a16="http://schemas.microsoft.com/office/drawing/2014/main" id="{AEA25C1B-3D74-6741-BF97-EA7C85D1B74F}"/>
              </a:ext>
            </a:extLst>
          </p:cNvPr>
          <p:cNvSpPr>
            <a:spLocks noChangeArrowheads="1"/>
          </p:cNvSpPr>
          <p:nvPr/>
        </p:nvSpPr>
        <p:spPr bwMode="auto">
          <a:xfrm>
            <a:off x="8066902" y="2842386"/>
            <a:ext cx="1474954" cy="696169"/>
          </a:xfrm>
          <a:prstGeom prst="roundRect">
            <a:avLst>
              <a:gd name="adj" fmla="val 20942"/>
            </a:avLst>
          </a:prstGeom>
          <a:solidFill>
            <a:srgbClr val="FFD579">
              <a:alpha val="50196"/>
            </a:srgbClr>
          </a:solidFill>
          <a:ln w="28575">
            <a:solidFill>
              <a:schemeClr val="accent1">
                <a:lumMod val="75000"/>
              </a:schemeClr>
            </a:solidFill>
            <a:round/>
            <a:headEnd/>
            <a:tailEnd/>
          </a:ln>
          <a:effectLst/>
        </p:spPr>
        <p:txBody>
          <a:bodyPr wrap="none" lIns="0" tIns="0" rIns="0" bIns="0" anchor="ctr"/>
          <a:lstStyle/>
          <a:p>
            <a:pPr algn="ctr">
              <a:defRPr/>
            </a:pPr>
            <a:r>
              <a:rPr lang="en-US" sz="2000" b="1" dirty="0">
                <a:latin typeface="Calibri" panose="020F0502020204030204" pitchFamily="34" charset="0"/>
                <a:cs typeface="Calibri" panose="020F0502020204030204" pitchFamily="34" charset="0"/>
              </a:rPr>
              <a:t>Route service</a:t>
            </a:r>
            <a:br>
              <a:rPr lang="en-US" sz="2000" b="1" dirty="0">
                <a:latin typeface="Calibri" panose="020F0502020204030204" pitchFamily="34" charset="0"/>
                <a:cs typeface="Calibri" panose="020F0502020204030204" pitchFamily="34" charset="0"/>
              </a:rPr>
            </a:br>
            <a:r>
              <a:rPr lang="en-US" sz="2000" b="1" dirty="0">
                <a:latin typeface="Calibri" panose="020F0502020204030204" pitchFamily="34" charset="0"/>
                <a:cs typeface="Calibri" panose="020F0502020204030204" pitchFamily="34" charset="0"/>
              </a:rPr>
              <a:t>request</a:t>
            </a:r>
          </a:p>
        </p:txBody>
      </p:sp>
      <p:sp>
        <p:nvSpPr>
          <p:cNvPr id="45" name="TextBox 44">
            <a:extLst>
              <a:ext uri="{FF2B5EF4-FFF2-40B4-BE49-F238E27FC236}">
                <a16:creationId xmlns:a16="http://schemas.microsoft.com/office/drawing/2014/main" id="{61D0B75E-3313-0B4A-A2F8-9F48E81EF7B1}"/>
              </a:ext>
            </a:extLst>
          </p:cNvPr>
          <p:cNvSpPr txBox="1"/>
          <p:nvPr/>
        </p:nvSpPr>
        <p:spPr>
          <a:xfrm>
            <a:off x="4139891" y="1988841"/>
            <a:ext cx="3840480" cy="584775"/>
          </a:xfrm>
          <a:prstGeom prst="rect">
            <a:avLst/>
          </a:prstGeom>
          <a:noFill/>
        </p:spPr>
        <p:txBody>
          <a:bodyPr wrap="square" rtlCol="0">
            <a:spAutoFit/>
          </a:bodyPr>
          <a:lstStyle/>
          <a:p>
            <a:pPr algn="ctr"/>
            <a:r>
              <a:rPr lang="en-US" sz="3200" b="1" dirty="0">
                <a:solidFill>
                  <a:srgbClr val="C00000"/>
                </a:solidFill>
                <a:latin typeface="Calibri" panose="020F0502020204030204" pitchFamily="34" charset="0"/>
                <a:cs typeface="Calibri" panose="020F0502020204030204" pitchFamily="34" charset="0"/>
              </a:rPr>
              <a:t>Circuit breaker</a:t>
            </a:r>
          </a:p>
        </p:txBody>
      </p:sp>
      <p:sp>
        <p:nvSpPr>
          <p:cNvPr id="46" name="Rounded Rectangle 45">
            <a:extLst>
              <a:ext uri="{FF2B5EF4-FFF2-40B4-BE49-F238E27FC236}">
                <a16:creationId xmlns:a16="http://schemas.microsoft.com/office/drawing/2014/main" id="{F596A99A-CC71-E34A-8B5F-F5BCAD6EF011}"/>
              </a:ext>
            </a:extLst>
          </p:cNvPr>
          <p:cNvSpPr>
            <a:spLocks noChangeArrowheads="1"/>
          </p:cNvSpPr>
          <p:nvPr/>
        </p:nvSpPr>
        <p:spPr bwMode="auto">
          <a:xfrm>
            <a:off x="2639616" y="2561496"/>
            <a:ext cx="7128792" cy="4009167"/>
          </a:xfrm>
          <a:prstGeom prst="roundRect">
            <a:avLst>
              <a:gd name="adj" fmla="val 3436"/>
            </a:avLst>
          </a:prstGeom>
          <a:noFill/>
          <a:ln w="38100">
            <a:solidFill>
              <a:schemeClr val="accent2">
                <a:lumMod val="75000"/>
              </a:schemeClr>
            </a:solidFill>
            <a:prstDash val="sysDash"/>
            <a:round/>
            <a:headEnd/>
            <a:tailEnd/>
          </a:ln>
          <a:effectLst/>
        </p:spPr>
        <p:txBody>
          <a:bodyPr lIns="0" tIns="0" rIns="0" bIns="0" anchor="ctr"/>
          <a:lstStyle/>
          <a:p>
            <a:pPr algn="ctr">
              <a:defRPr/>
            </a:pPr>
            <a:endParaRPr lang="en-US" dirty="0"/>
          </a:p>
        </p:txBody>
      </p:sp>
      <p:sp>
        <p:nvSpPr>
          <p:cNvPr id="47" name="Diamond 46">
            <a:extLst>
              <a:ext uri="{FF2B5EF4-FFF2-40B4-BE49-F238E27FC236}">
                <a16:creationId xmlns:a16="http://schemas.microsoft.com/office/drawing/2014/main" id="{10391E82-EC97-5D48-AD3C-609CAF3D0551}"/>
              </a:ext>
            </a:extLst>
          </p:cNvPr>
          <p:cNvSpPr/>
          <p:nvPr/>
        </p:nvSpPr>
        <p:spPr>
          <a:xfrm>
            <a:off x="4583832" y="3053309"/>
            <a:ext cx="274320" cy="274320"/>
          </a:xfrm>
          <a:prstGeom prst="diamond">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48" name="Straight Arrow Connector 47">
            <a:extLst>
              <a:ext uri="{FF2B5EF4-FFF2-40B4-BE49-F238E27FC236}">
                <a16:creationId xmlns:a16="http://schemas.microsoft.com/office/drawing/2014/main" id="{F6F2BEE5-7129-EF4A-92D4-93AAC5ACCAD1}"/>
              </a:ext>
            </a:extLst>
          </p:cNvPr>
          <p:cNvCxnSpPr>
            <a:cxnSpLocks/>
            <a:endCxn id="30" idx="0"/>
          </p:cNvCxnSpPr>
          <p:nvPr/>
        </p:nvCxnSpPr>
        <p:spPr>
          <a:xfrm>
            <a:off x="3665125" y="2099465"/>
            <a:ext cx="0" cy="742920"/>
          </a:xfrm>
          <a:prstGeom prst="straightConnector1">
            <a:avLst/>
          </a:prstGeom>
          <a:ln w="76200">
            <a:solidFill>
              <a:schemeClr val="bg1">
                <a:lumMod val="50000"/>
              </a:schemeClr>
            </a:solidFill>
            <a:headEnd type="none"/>
            <a:tailEnd type="stealth"/>
          </a:ln>
        </p:spPr>
        <p:style>
          <a:lnRef idx="1">
            <a:schemeClr val="accent1"/>
          </a:lnRef>
          <a:fillRef idx="0">
            <a:schemeClr val="accent1"/>
          </a:fillRef>
          <a:effectRef idx="0">
            <a:schemeClr val="accent1"/>
          </a:effectRef>
          <a:fontRef idx="minor">
            <a:schemeClr val="tx1"/>
          </a:fontRef>
        </p:style>
      </p:cxnSp>
      <p:cxnSp>
        <p:nvCxnSpPr>
          <p:cNvPr id="50" name="Elbow Connector 49">
            <a:extLst>
              <a:ext uri="{FF2B5EF4-FFF2-40B4-BE49-F238E27FC236}">
                <a16:creationId xmlns:a16="http://schemas.microsoft.com/office/drawing/2014/main" id="{752D7146-1E6E-8245-9E4F-DEEF8187333E}"/>
              </a:ext>
            </a:extLst>
          </p:cNvPr>
          <p:cNvCxnSpPr>
            <a:cxnSpLocks/>
            <a:endCxn id="41" idx="1"/>
          </p:cNvCxnSpPr>
          <p:nvPr/>
        </p:nvCxnSpPr>
        <p:spPr>
          <a:xfrm>
            <a:off x="7437225" y="3573762"/>
            <a:ext cx="712498" cy="696169"/>
          </a:xfrm>
          <a:prstGeom prst="bentConnector3">
            <a:avLst>
              <a:gd name="adj1" fmla="val -2285"/>
            </a:avLst>
          </a:prstGeom>
          <a:ln w="25400">
            <a:solidFill>
              <a:schemeClr val="accent1">
                <a:lumMod val="75000"/>
              </a:schemeClr>
            </a:solidFill>
            <a:tailEnd type="stealth"/>
          </a:ln>
        </p:spPr>
        <p:style>
          <a:lnRef idx="1">
            <a:schemeClr val="accent1"/>
          </a:lnRef>
          <a:fillRef idx="0">
            <a:schemeClr val="accent1"/>
          </a:fillRef>
          <a:effectRef idx="0">
            <a:schemeClr val="accent1"/>
          </a:effectRef>
          <a:fontRef idx="minor">
            <a:schemeClr val="tx1"/>
          </a:fontRef>
        </p:style>
      </p:cxnSp>
      <p:cxnSp>
        <p:nvCxnSpPr>
          <p:cNvPr id="53" name="Straight Arrow Connector 52">
            <a:extLst>
              <a:ext uri="{FF2B5EF4-FFF2-40B4-BE49-F238E27FC236}">
                <a16:creationId xmlns:a16="http://schemas.microsoft.com/office/drawing/2014/main" id="{E67132A0-2CCE-EE46-921A-D23B68352DE5}"/>
              </a:ext>
            </a:extLst>
          </p:cNvPr>
          <p:cNvCxnSpPr>
            <a:cxnSpLocks/>
          </p:cNvCxnSpPr>
          <p:nvPr/>
        </p:nvCxnSpPr>
        <p:spPr>
          <a:xfrm flipV="1">
            <a:off x="8499475" y="2019996"/>
            <a:ext cx="0" cy="822390"/>
          </a:xfrm>
          <a:prstGeom prst="straightConnector1">
            <a:avLst/>
          </a:prstGeom>
          <a:ln w="76200">
            <a:solidFill>
              <a:schemeClr val="bg1">
                <a:lumMod val="50000"/>
              </a:schemeClr>
            </a:solidFill>
            <a:headEnd type="none"/>
            <a:tailEnd type="stealth"/>
          </a:ln>
        </p:spPr>
        <p:style>
          <a:lnRef idx="1">
            <a:schemeClr val="accent1"/>
          </a:lnRef>
          <a:fillRef idx="0">
            <a:schemeClr val="accent1"/>
          </a:fillRef>
          <a:effectRef idx="0">
            <a:schemeClr val="accent1"/>
          </a:effectRef>
          <a:fontRef idx="minor">
            <a:schemeClr val="tx1"/>
          </a:fontRef>
        </p:style>
      </p:cxnSp>
      <p:cxnSp>
        <p:nvCxnSpPr>
          <p:cNvPr id="57" name="Elbow Connector 56">
            <a:extLst>
              <a:ext uri="{FF2B5EF4-FFF2-40B4-BE49-F238E27FC236}">
                <a16:creationId xmlns:a16="http://schemas.microsoft.com/office/drawing/2014/main" id="{5EB7AD38-4A8D-524F-9359-E604EF6780E9}"/>
              </a:ext>
            </a:extLst>
          </p:cNvPr>
          <p:cNvCxnSpPr>
            <a:cxnSpLocks/>
            <a:stCxn id="28" idx="3"/>
            <a:endCxn id="41" idx="3"/>
          </p:cNvCxnSpPr>
          <p:nvPr/>
        </p:nvCxnSpPr>
        <p:spPr>
          <a:xfrm flipH="1">
            <a:off x="9624677" y="1688854"/>
            <a:ext cx="351212" cy="2581077"/>
          </a:xfrm>
          <a:prstGeom prst="bentConnector3">
            <a:avLst>
              <a:gd name="adj1" fmla="val -65089"/>
            </a:avLst>
          </a:prstGeom>
          <a:ln w="76200">
            <a:solidFill>
              <a:schemeClr val="bg1">
                <a:lumMod val="50000"/>
              </a:schemeClr>
            </a:solidFill>
            <a:tailEnd type="stealth"/>
          </a:ln>
        </p:spPr>
        <p:style>
          <a:lnRef idx="1">
            <a:schemeClr val="accent1"/>
          </a:lnRef>
          <a:fillRef idx="0">
            <a:schemeClr val="accent1"/>
          </a:fillRef>
          <a:effectRef idx="0">
            <a:schemeClr val="accent1"/>
          </a:effectRef>
          <a:fontRef idx="minor">
            <a:schemeClr val="tx1"/>
          </a:fontRef>
        </p:style>
      </p:cxnSp>
      <p:cxnSp>
        <p:nvCxnSpPr>
          <p:cNvPr id="63" name="Elbow Connector 62">
            <a:extLst>
              <a:ext uri="{FF2B5EF4-FFF2-40B4-BE49-F238E27FC236}">
                <a16:creationId xmlns:a16="http://schemas.microsoft.com/office/drawing/2014/main" id="{F9E83ECA-5344-5B44-B108-76D11AB6F9D9}"/>
              </a:ext>
            </a:extLst>
          </p:cNvPr>
          <p:cNvCxnSpPr>
            <a:cxnSpLocks/>
            <a:stCxn id="31" idx="1"/>
            <a:endCxn id="8" idx="1"/>
          </p:cNvCxnSpPr>
          <p:nvPr/>
        </p:nvCxnSpPr>
        <p:spPr>
          <a:xfrm rot="10800000">
            <a:off x="2096806" y="1751383"/>
            <a:ext cx="830842" cy="2836919"/>
          </a:xfrm>
          <a:prstGeom prst="bentConnector3">
            <a:avLst>
              <a:gd name="adj1" fmla="val 139743"/>
            </a:avLst>
          </a:prstGeom>
          <a:ln w="76200">
            <a:solidFill>
              <a:schemeClr val="bg1">
                <a:lumMod val="50000"/>
              </a:schemeClr>
            </a:solidFill>
            <a:tailEnd type="stealth"/>
          </a:ln>
        </p:spPr>
        <p:style>
          <a:lnRef idx="1">
            <a:schemeClr val="accent1"/>
          </a:lnRef>
          <a:fillRef idx="0">
            <a:schemeClr val="accent1"/>
          </a:fillRef>
          <a:effectRef idx="0">
            <a:schemeClr val="accent1"/>
          </a:effectRef>
          <a:fontRef idx="minor">
            <a:schemeClr val="tx1"/>
          </a:fontRef>
        </p:style>
      </p:cxnSp>
      <p:cxnSp>
        <p:nvCxnSpPr>
          <p:cNvPr id="69" name="Elbow Connector 68">
            <a:extLst>
              <a:ext uri="{FF2B5EF4-FFF2-40B4-BE49-F238E27FC236}">
                <a16:creationId xmlns:a16="http://schemas.microsoft.com/office/drawing/2014/main" id="{397A3055-94C7-6744-A646-4D87A027C8D1}"/>
              </a:ext>
            </a:extLst>
          </p:cNvPr>
          <p:cNvCxnSpPr>
            <a:cxnSpLocks/>
            <a:stCxn id="35" idx="1"/>
            <a:endCxn id="8" idx="1"/>
          </p:cNvCxnSpPr>
          <p:nvPr/>
        </p:nvCxnSpPr>
        <p:spPr>
          <a:xfrm rot="10800000">
            <a:off x="2096808" y="1751383"/>
            <a:ext cx="899249" cy="4202541"/>
          </a:xfrm>
          <a:prstGeom prst="bentConnector3">
            <a:avLst>
              <a:gd name="adj1" fmla="val 138602"/>
            </a:avLst>
          </a:prstGeom>
          <a:ln w="76200">
            <a:solidFill>
              <a:schemeClr val="bg1">
                <a:lumMod val="50000"/>
              </a:schemeClr>
            </a:solidFill>
            <a:tailEnd type="stealth"/>
          </a:ln>
        </p:spPr>
        <p:style>
          <a:lnRef idx="1">
            <a:schemeClr val="accent1"/>
          </a:lnRef>
          <a:fillRef idx="0">
            <a:schemeClr val="accent1"/>
          </a:fillRef>
          <a:effectRef idx="0">
            <a:schemeClr val="accent1"/>
          </a:effectRef>
          <a:fontRef idx="minor">
            <a:schemeClr val="tx1"/>
          </a:fontRef>
        </p:style>
      </p:cxnSp>
      <p:cxnSp>
        <p:nvCxnSpPr>
          <p:cNvPr id="74" name="Straight Arrow Connector 73">
            <a:extLst>
              <a:ext uri="{FF2B5EF4-FFF2-40B4-BE49-F238E27FC236}">
                <a16:creationId xmlns:a16="http://schemas.microsoft.com/office/drawing/2014/main" id="{3795F555-CB47-5641-BA08-C30B8133F9AD}"/>
              </a:ext>
            </a:extLst>
          </p:cNvPr>
          <p:cNvCxnSpPr>
            <a:cxnSpLocks/>
            <a:stCxn id="47" idx="3"/>
            <a:endCxn id="40" idx="1"/>
          </p:cNvCxnSpPr>
          <p:nvPr/>
        </p:nvCxnSpPr>
        <p:spPr>
          <a:xfrm>
            <a:off x="4858152" y="3190470"/>
            <a:ext cx="1491086" cy="1"/>
          </a:xfrm>
          <a:prstGeom prst="straightConnector1">
            <a:avLst/>
          </a:prstGeom>
          <a:ln w="38100">
            <a:solidFill>
              <a:schemeClr val="accent1">
                <a:lumMod val="75000"/>
              </a:schemeClr>
            </a:solidFill>
            <a:headEnd type="none"/>
            <a:tailEnd type="stealth"/>
          </a:ln>
        </p:spPr>
        <p:style>
          <a:lnRef idx="1">
            <a:schemeClr val="accent1"/>
          </a:lnRef>
          <a:fillRef idx="0">
            <a:schemeClr val="accent1"/>
          </a:fillRef>
          <a:effectRef idx="0">
            <a:schemeClr val="accent1"/>
          </a:effectRef>
          <a:fontRef idx="minor">
            <a:schemeClr val="tx1"/>
          </a:fontRef>
        </p:style>
      </p:cxnSp>
      <p:cxnSp>
        <p:nvCxnSpPr>
          <p:cNvPr id="77" name="Straight Arrow Connector 76">
            <a:extLst>
              <a:ext uri="{FF2B5EF4-FFF2-40B4-BE49-F238E27FC236}">
                <a16:creationId xmlns:a16="http://schemas.microsoft.com/office/drawing/2014/main" id="{4343BBAA-8BA2-E44D-BED4-DA0ABDD7054E}"/>
              </a:ext>
            </a:extLst>
          </p:cNvPr>
          <p:cNvCxnSpPr>
            <a:cxnSpLocks/>
            <a:stCxn id="30" idx="3"/>
            <a:endCxn id="47" idx="1"/>
          </p:cNvCxnSpPr>
          <p:nvPr/>
        </p:nvCxnSpPr>
        <p:spPr>
          <a:xfrm flipV="1">
            <a:off x="4402602" y="3190470"/>
            <a:ext cx="181230" cy="1"/>
          </a:xfrm>
          <a:prstGeom prst="straightConnector1">
            <a:avLst/>
          </a:prstGeom>
          <a:ln w="38100">
            <a:solidFill>
              <a:schemeClr val="accent1">
                <a:lumMod val="75000"/>
              </a:schemeClr>
            </a:solidFill>
            <a:headEnd type="none"/>
            <a:tailEnd type="stealth"/>
          </a:ln>
        </p:spPr>
        <p:style>
          <a:lnRef idx="1">
            <a:schemeClr val="accent1"/>
          </a:lnRef>
          <a:fillRef idx="0">
            <a:schemeClr val="accent1"/>
          </a:fillRef>
          <a:effectRef idx="0">
            <a:schemeClr val="accent1"/>
          </a:effectRef>
          <a:fontRef idx="minor">
            <a:schemeClr val="tx1"/>
          </a:fontRef>
        </p:style>
      </p:cxnSp>
      <p:cxnSp>
        <p:nvCxnSpPr>
          <p:cNvPr id="80" name="Elbow Connector 79">
            <a:extLst>
              <a:ext uri="{FF2B5EF4-FFF2-40B4-BE49-F238E27FC236}">
                <a16:creationId xmlns:a16="http://schemas.microsoft.com/office/drawing/2014/main" id="{A2936509-4854-3A4C-8D9A-EA42E7A9C0D4}"/>
              </a:ext>
            </a:extLst>
          </p:cNvPr>
          <p:cNvCxnSpPr>
            <a:cxnSpLocks/>
            <a:stCxn id="86" idx="2"/>
            <a:endCxn id="35" idx="3"/>
          </p:cNvCxnSpPr>
          <p:nvPr/>
        </p:nvCxnSpPr>
        <p:spPr>
          <a:xfrm rot="5400000">
            <a:off x="6504443" y="3560908"/>
            <a:ext cx="359583" cy="4426447"/>
          </a:xfrm>
          <a:prstGeom prst="bentConnector2">
            <a:avLst/>
          </a:prstGeom>
          <a:ln w="25400">
            <a:solidFill>
              <a:schemeClr val="accent1">
                <a:lumMod val="75000"/>
              </a:schemeClr>
            </a:solidFill>
            <a:tailEnd type="stealth"/>
          </a:ln>
        </p:spPr>
        <p:style>
          <a:lnRef idx="1">
            <a:schemeClr val="accent1"/>
          </a:lnRef>
          <a:fillRef idx="0">
            <a:schemeClr val="accent1"/>
          </a:fillRef>
          <a:effectRef idx="0">
            <a:schemeClr val="accent1"/>
          </a:effectRef>
          <a:fontRef idx="minor">
            <a:schemeClr val="tx1"/>
          </a:fontRef>
        </p:style>
      </p:cxnSp>
      <p:sp>
        <p:nvSpPr>
          <p:cNvPr id="85" name="Diamond 84">
            <a:extLst>
              <a:ext uri="{FF2B5EF4-FFF2-40B4-BE49-F238E27FC236}">
                <a16:creationId xmlns:a16="http://schemas.microsoft.com/office/drawing/2014/main" id="{3387EFB4-E456-B24E-832E-6D4224808296}"/>
              </a:ext>
            </a:extLst>
          </p:cNvPr>
          <p:cNvSpPr/>
          <p:nvPr/>
        </p:nvSpPr>
        <p:spPr>
          <a:xfrm>
            <a:off x="6949555" y="4428918"/>
            <a:ext cx="274320" cy="274320"/>
          </a:xfrm>
          <a:prstGeom prst="diamond">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Diamond 85">
            <a:extLst>
              <a:ext uri="{FF2B5EF4-FFF2-40B4-BE49-F238E27FC236}">
                <a16:creationId xmlns:a16="http://schemas.microsoft.com/office/drawing/2014/main" id="{F1F6CD39-1A55-6D4C-BEB6-B36EFFBC40B3}"/>
              </a:ext>
            </a:extLst>
          </p:cNvPr>
          <p:cNvSpPr/>
          <p:nvPr/>
        </p:nvSpPr>
        <p:spPr>
          <a:xfrm>
            <a:off x="8760296" y="5320019"/>
            <a:ext cx="274320" cy="274320"/>
          </a:xfrm>
          <a:prstGeom prst="diamond">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0" name="Straight Arrow Connector 89">
            <a:extLst>
              <a:ext uri="{FF2B5EF4-FFF2-40B4-BE49-F238E27FC236}">
                <a16:creationId xmlns:a16="http://schemas.microsoft.com/office/drawing/2014/main" id="{BBAFA8B5-75A3-4244-8054-7FB1E3995C27}"/>
              </a:ext>
            </a:extLst>
          </p:cNvPr>
          <p:cNvCxnSpPr>
            <a:cxnSpLocks/>
            <a:stCxn id="86" idx="1"/>
            <a:endCxn id="39" idx="3"/>
          </p:cNvCxnSpPr>
          <p:nvPr/>
        </p:nvCxnSpPr>
        <p:spPr>
          <a:xfrm flipH="1">
            <a:off x="7824192" y="5457180"/>
            <a:ext cx="936104" cy="1"/>
          </a:xfrm>
          <a:prstGeom prst="straightConnector1">
            <a:avLst/>
          </a:prstGeom>
          <a:ln w="38100">
            <a:solidFill>
              <a:schemeClr val="accent1">
                <a:lumMod val="75000"/>
              </a:schemeClr>
            </a:solidFill>
            <a:headEnd type="none"/>
            <a:tailEnd type="stealth"/>
          </a:ln>
        </p:spPr>
        <p:style>
          <a:lnRef idx="1">
            <a:schemeClr val="accent1"/>
          </a:lnRef>
          <a:fillRef idx="0">
            <a:schemeClr val="accent1"/>
          </a:fillRef>
          <a:effectRef idx="0">
            <a:schemeClr val="accent1"/>
          </a:effectRef>
          <a:fontRef idx="minor">
            <a:schemeClr val="tx1"/>
          </a:fontRef>
        </p:style>
      </p:cxnSp>
      <p:cxnSp>
        <p:nvCxnSpPr>
          <p:cNvPr id="93" name="Straight Arrow Connector 92">
            <a:extLst>
              <a:ext uri="{FF2B5EF4-FFF2-40B4-BE49-F238E27FC236}">
                <a16:creationId xmlns:a16="http://schemas.microsoft.com/office/drawing/2014/main" id="{DBFECC32-9D79-DD47-98B9-D33ADD45D619}"/>
              </a:ext>
            </a:extLst>
          </p:cNvPr>
          <p:cNvCxnSpPr>
            <a:cxnSpLocks/>
            <a:stCxn id="85" idx="0"/>
            <a:endCxn id="40" idx="2"/>
          </p:cNvCxnSpPr>
          <p:nvPr/>
        </p:nvCxnSpPr>
        <p:spPr>
          <a:xfrm flipV="1">
            <a:off x="7086715" y="3538554"/>
            <a:ext cx="0" cy="890364"/>
          </a:xfrm>
          <a:prstGeom prst="straightConnector1">
            <a:avLst/>
          </a:prstGeom>
          <a:ln w="38100">
            <a:solidFill>
              <a:schemeClr val="accent1">
                <a:lumMod val="75000"/>
              </a:schemeClr>
            </a:solidFill>
            <a:headEnd type="none"/>
            <a:tailEnd type="stealth"/>
          </a:ln>
        </p:spPr>
        <p:style>
          <a:lnRef idx="1">
            <a:schemeClr val="accent1"/>
          </a:lnRef>
          <a:fillRef idx="0">
            <a:schemeClr val="accent1"/>
          </a:fillRef>
          <a:effectRef idx="0">
            <a:schemeClr val="accent1"/>
          </a:effectRef>
          <a:fontRef idx="minor">
            <a:schemeClr val="tx1"/>
          </a:fontRef>
        </p:style>
      </p:cxnSp>
      <p:cxnSp>
        <p:nvCxnSpPr>
          <p:cNvPr id="96" name="Straight Arrow Connector 95">
            <a:extLst>
              <a:ext uri="{FF2B5EF4-FFF2-40B4-BE49-F238E27FC236}">
                <a16:creationId xmlns:a16="http://schemas.microsoft.com/office/drawing/2014/main" id="{C0DA8673-B94B-AA49-97E5-F83A50AF72BE}"/>
              </a:ext>
            </a:extLst>
          </p:cNvPr>
          <p:cNvCxnSpPr>
            <a:cxnSpLocks/>
            <a:stCxn id="85" idx="1"/>
            <a:endCxn id="37" idx="3"/>
          </p:cNvCxnSpPr>
          <p:nvPr/>
        </p:nvCxnSpPr>
        <p:spPr>
          <a:xfrm flipH="1">
            <a:off x="6312025" y="4566078"/>
            <a:ext cx="637531" cy="22222"/>
          </a:xfrm>
          <a:prstGeom prst="straightConnector1">
            <a:avLst/>
          </a:prstGeom>
          <a:ln w="38100">
            <a:solidFill>
              <a:schemeClr val="accent1">
                <a:lumMod val="75000"/>
              </a:schemeClr>
            </a:solidFill>
            <a:headEnd type="none"/>
            <a:tailEnd type="stealth"/>
          </a:ln>
        </p:spPr>
        <p:style>
          <a:lnRef idx="1">
            <a:schemeClr val="accent1"/>
          </a:lnRef>
          <a:fillRef idx="0">
            <a:schemeClr val="accent1"/>
          </a:fillRef>
          <a:effectRef idx="0">
            <a:schemeClr val="accent1"/>
          </a:effectRef>
          <a:fontRef idx="minor">
            <a:schemeClr val="tx1"/>
          </a:fontRef>
        </p:style>
      </p:cxnSp>
      <p:cxnSp>
        <p:nvCxnSpPr>
          <p:cNvPr id="100" name="Straight Arrow Connector 99">
            <a:extLst>
              <a:ext uri="{FF2B5EF4-FFF2-40B4-BE49-F238E27FC236}">
                <a16:creationId xmlns:a16="http://schemas.microsoft.com/office/drawing/2014/main" id="{105DEF87-7AFE-9640-8A82-415D345CED15}"/>
              </a:ext>
            </a:extLst>
          </p:cNvPr>
          <p:cNvCxnSpPr>
            <a:cxnSpLocks/>
            <a:stCxn id="39" idx="0"/>
            <a:endCxn id="85" idx="2"/>
          </p:cNvCxnSpPr>
          <p:nvPr/>
        </p:nvCxnSpPr>
        <p:spPr>
          <a:xfrm flipV="1">
            <a:off x="7086715" y="4703239"/>
            <a:ext cx="0" cy="405857"/>
          </a:xfrm>
          <a:prstGeom prst="straightConnector1">
            <a:avLst/>
          </a:prstGeom>
          <a:ln w="38100">
            <a:solidFill>
              <a:schemeClr val="accent1">
                <a:lumMod val="75000"/>
              </a:schemeClr>
            </a:solidFill>
            <a:headEnd type="none"/>
            <a:tailEnd type="stealth"/>
          </a:ln>
        </p:spPr>
        <p:style>
          <a:lnRef idx="1">
            <a:schemeClr val="accent1"/>
          </a:lnRef>
          <a:fillRef idx="0">
            <a:schemeClr val="accent1"/>
          </a:fillRef>
          <a:effectRef idx="0">
            <a:schemeClr val="accent1"/>
          </a:effectRef>
          <a:fontRef idx="minor">
            <a:schemeClr val="tx1"/>
          </a:fontRef>
        </p:style>
      </p:cxnSp>
      <p:cxnSp>
        <p:nvCxnSpPr>
          <p:cNvPr id="104" name="Elbow Connector 103">
            <a:extLst>
              <a:ext uri="{FF2B5EF4-FFF2-40B4-BE49-F238E27FC236}">
                <a16:creationId xmlns:a16="http://schemas.microsoft.com/office/drawing/2014/main" id="{A0A03AE3-116E-B640-93A5-B82231DAAA64}"/>
              </a:ext>
            </a:extLst>
          </p:cNvPr>
          <p:cNvCxnSpPr>
            <a:cxnSpLocks/>
            <a:stCxn id="47" idx="2"/>
            <a:endCxn id="31" idx="3"/>
          </p:cNvCxnSpPr>
          <p:nvPr/>
        </p:nvCxnSpPr>
        <p:spPr>
          <a:xfrm rot="5400000">
            <a:off x="3931463" y="3798769"/>
            <a:ext cx="1260671" cy="318390"/>
          </a:xfrm>
          <a:prstGeom prst="bentConnector2">
            <a:avLst/>
          </a:prstGeom>
          <a:ln w="25400">
            <a:solidFill>
              <a:schemeClr val="accent1">
                <a:lumMod val="75000"/>
              </a:schemeClr>
            </a:solidFill>
            <a:tailEnd type="stealth"/>
          </a:ln>
        </p:spPr>
        <p:style>
          <a:lnRef idx="1">
            <a:schemeClr val="accent1"/>
          </a:lnRef>
          <a:fillRef idx="0">
            <a:schemeClr val="accent1"/>
          </a:fillRef>
          <a:effectRef idx="0">
            <a:schemeClr val="accent1"/>
          </a:effectRef>
          <a:fontRef idx="minor">
            <a:schemeClr val="tx1"/>
          </a:fontRef>
        </p:style>
      </p:cxnSp>
      <p:cxnSp>
        <p:nvCxnSpPr>
          <p:cNvPr id="107" name="Straight Arrow Connector 106">
            <a:extLst>
              <a:ext uri="{FF2B5EF4-FFF2-40B4-BE49-F238E27FC236}">
                <a16:creationId xmlns:a16="http://schemas.microsoft.com/office/drawing/2014/main" id="{51548353-6C29-6B42-8D45-DC92F0324260}"/>
              </a:ext>
            </a:extLst>
          </p:cNvPr>
          <p:cNvCxnSpPr>
            <a:cxnSpLocks/>
          </p:cNvCxnSpPr>
          <p:nvPr/>
        </p:nvCxnSpPr>
        <p:spPr>
          <a:xfrm flipH="1">
            <a:off x="4411793" y="4733224"/>
            <a:ext cx="473857" cy="0"/>
          </a:xfrm>
          <a:prstGeom prst="straightConnector1">
            <a:avLst/>
          </a:prstGeom>
          <a:ln w="38100">
            <a:solidFill>
              <a:schemeClr val="accent1">
                <a:lumMod val="75000"/>
              </a:schemeClr>
            </a:solidFill>
            <a:headEnd type="none"/>
            <a:tailEnd type="stealth"/>
          </a:ln>
        </p:spPr>
        <p:style>
          <a:lnRef idx="1">
            <a:schemeClr val="accent1"/>
          </a:lnRef>
          <a:fillRef idx="0">
            <a:schemeClr val="accent1"/>
          </a:fillRef>
          <a:effectRef idx="0">
            <a:schemeClr val="accent1"/>
          </a:effectRef>
          <a:fontRef idx="minor">
            <a:schemeClr val="tx1"/>
          </a:fontRef>
        </p:style>
      </p:cxnSp>
      <p:sp>
        <p:nvSpPr>
          <p:cNvPr id="110" name="TextBox 109">
            <a:extLst>
              <a:ext uri="{FF2B5EF4-FFF2-40B4-BE49-F238E27FC236}">
                <a16:creationId xmlns:a16="http://schemas.microsoft.com/office/drawing/2014/main" id="{F106866D-2557-3E47-AAA0-8BC074E647AE}"/>
              </a:ext>
            </a:extLst>
          </p:cNvPr>
          <p:cNvSpPr txBox="1"/>
          <p:nvPr/>
        </p:nvSpPr>
        <p:spPr>
          <a:xfrm>
            <a:off x="4778364" y="2812866"/>
            <a:ext cx="1533661" cy="400110"/>
          </a:xfrm>
          <a:prstGeom prst="rect">
            <a:avLst/>
          </a:prstGeom>
          <a:noFill/>
        </p:spPr>
        <p:txBody>
          <a:bodyPr wrap="square" rtlCol="0">
            <a:spAutoFit/>
          </a:bodyPr>
          <a:lstStyle/>
          <a:p>
            <a:pPr algn="ctr"/>
            <a:r>
              <a:rPr lang="en-US" sz="2000" b="1" dirty="0">
                <a:solidFill>
                  <a:schemeClr val="accent1">
                    <a:lumMod val="75000"/>
                  </a:schemeClr>
                </a:solidFill>
                <a:latin typeface="Calibri" panose="020F0502020204030204" pitchFamily="34" charset="0"/>
                <a:cs typeface="Calibri" panose="020F0502020204030204" pitchFamily="34" charset="0"/>
              </a:rPr>
              <a:t>S2 available</a:t>
            </a:r>
          </a:p>
        </p:txBody>
      </p:sp>
      <p:sp>
        <p:nvSpPr>
          <p:cNvPr id="111" name="TextBox 110">
            <a:extLst>
              <a:ext uri="{FF2B5EF4-FFF2-40B4-BE49-F238E27FC236}">
                <a16:creationId xmlns:a16="http://schemas.microsoft.com/office/drawing/2014/main" id="{13B4B0D9-4EF5-4343-A8C2-A9870694022B}"/>
              </a:ext>
            </a:extLst>
          </p:cNvPr>
          <p:cNvSpPr txBox="1"/>
          <p:nvPr/>
        </p:nvSpPr>
        <p:spPr>
          <a:xfrm>
            <a:off x="2927649" y="3645024"/>
            <a:ext cx="1973619" cy="400110"/>
          </a:xfrm>
          <a:prstGeom prst="rect">
            <a:avLst/>
          </a:prstGeom>
          <a:noFill/>
        </p:spPr>
        <p:txBody>
          <a:bodyPr wrap="square" rtlCol="0">
            <a:spAutoFit/>
          </a:bodyPr>
          <a:lstStyle/>
          <a:p>
            <a:pPr algn="ctr"/>
            <a:r>
              <a:rPr lang="en-US" sz="2000" b="1" dirty="0">
                <a:solidFill>
                  <a:schemeClr val="accent1">
                    <a:lumMod val="75000"/>
                  </a:schemeClr>
                </a:solidFill>
                <a:latin typeface="Calibri" panose="020F0502020204030204" pitchFamily="34" charset="0"/>
                <a:cs typeface="Calibri" panose="020F0502020204030204" pitchFamily="34" charset="0"/>
              </a:rPr>
              <a:t>S2 unavailable</a:t>
            </a:r>
          </a:p>
        </p:txBody>
      </p:sp>
      <p:sp>
        <p:nvSpPr>
          <p:cNvPr id="112" name="TextBox 111">
            <a:extLst>
              <a:ext uri="{FF2B5EF4-FFF2-40B4-BE49-F238E27FC236}">
                <a16:creationId xmlns:a16="http://schemas.microsoft.com/office/drawing/2014/main" id="{D3FB401C-9577-8046-9392-AF574B150E6B}"/>
              </a:ext>
            </a:extLst>
          </p:cNvPr>
          <p:cNvSpPr txBox="1"/>
          <p:nvPr/>
        </p:nvSpPr>
        <p:spPr>
          <a:xfrm>
            <a:off x="7710513" y="4906167"/>
            <a:ext cx="1285624" cy="584775"/>
          </a:xfrm>
          <a:prstGeom prst="rect">
            <a:avLst/>
          </a:prstGeom>
          <a:noFill/>
        </p:spPr>
        <p:txBody>
          <a:bodyPr wrap="square" rtlCol="0">
            <a:spAutoFit/>
          </a:bodyPr>
          <a:lstStyle/>
          <a:p>
            <a:pPr algn="ctr"/>
            <a:r>
              <a:rPr lang="en-US" sz="1600" b="1" dirty="0">
                <a:solidFill>
                  <a:schemeClr val="accent1">
                    <a:lumMod val="75000"/>
                  </a:schemeClr>
                </a:solidFill>
                <a:latin typeface="Calibri" panose="020F0502020204030204" pitchFamily="34" charset="0"/>
                <a:cs typeface="Calibri" panose="020F0502020204030204" pitchFamily="34" charset="0"/>
              </a:rPr>
              <a:t>timeout </a:t>
            </a:r>
            <a:br>
              <a:rPr lang="en-US" sz="1600" b="1" dirty="0">
                <a:solidFill>
                  <a:schemeClr val="accent1">
                    <a:lumMod val="75000"/>
                  </a:schemeClr>
                </a:solidFill>
                <a:latin typeface="Calibri" panose="020F0502020204030204" pitchFamily="34" charset="0"/>
                <a:cs typeface="Calibri" panose="020F0502020204030204" pitchFamily="34" charset="0"/>
              </a:rPr>
            </a:br>
            <a:r>
              <a:rPr lang="en-US" sz="1600" b="1" dirty="0">
                <a:solidFill>
                  <a:schemeClr val="accent1">
                    <a:lumMod val="75000"/>
                  </a:schemeClr>
                </a:solidFill>
                <a:latin typeface="Calibri" panose="020F0502020204030204" pitchFamily="34" charset="0"/>
                <a:cs typeface="Calibri" panose="020F0502020204030204" pitchFamily="34" charset="0"/>
              </a:rPr>
              <a:t>fail</a:t>
            </a:r>
          </a:p>
        </p:txBody>
      </p:sp>
      <p:cxnSp>
        <p:nvCxnSpPr>
          <p:cNvPr id="113" name="Straight Arrow Connector 112">
            <a:extLst>
              <a:ext uri="{FF2B5EF4-FFF2-40B4-BE49-F238E27FC236}">
                <a16:creationId xmlns:a16="http://schemas.microsoft.com/office/drawing/2014/main" id="{94854AAD-6849-1945-9574-0DE70EE70C3F}"/>
              </a:ext>
            </a:extLst>
          </p:cNvPr>
          <p:cNvCxnSpPr>
            <a:cxnSpLocks/>
            <a:stCxn id="41" idx="2"/>
            <a:endCxn id="86" idx="0"/>
          </p:cNvCxnSpPr>
          <p:nvPr/>
        </p:nvCxnSpPr>
        <p:spPr>
          <a:xfrm>
            <a:off x="8887200" y="4618015"/>
            <a:ext cx="10256" cy="702005"/>
          </a:xfrm>
          <a:prstGeom prst="straightConnector1">
            <a:avLst/>
          </a:prstGeom>
          <a:ln w="38100">
            <a:solidFill>
              <a:schemeClr val="accent1">
                <a:lumMod val="75000"/>
              </a:schemeClr>
            </a:solidFill>
            <a:headEnd type="none"/>
            <a:tailEnd type="stealth"/>
          </a:ln>
        </p:spPr>
        <p:style>
          <a:lnRef idx="1">
            <a:schemeClr val="accent1"/>
          </a:lnRef>
          <a:fillRef idx="0">
            <a:schemeClr val="accent1"/>
          </a:fillRef>
          <a:effectRef idx="0">
            <a:schemeClr val="accent1"/>
          </a:effectRef>
          <a:fontRef idx="minor">
            <a:schemeClr val="tx1"/>
          </a:fontRef>
        </p:style>
      </p:cxnSp>
      <p:sp>
        <p:nvSpPr>
          <p:cNvPr id="116" name="TextBox 115">
            <a:extLst>
              <a:ext uri="{FF2B5EF4-FFF2-40B4-BE49-F238E27FC236}">
                <a16:creationId xmlns:a16="http://schemas.microsoft.com/office/drawing/2014/main" id="{11B94F8C-C103-8B43-BB60-DC48A60EFA78}"/>
              </a:ext>
            </a:extLst>
          </p:cNvPr>
          <p:cNvSpPr txBox="1"/>
          <p:nvPr/>
        </p:nvSpPr>
        <p:spPr>
          <a:xfrm>
            <a:off x="7752184" y="5970766"/>
            <a:ext cx="1285624" cy="338554"/>
          </a:xfrm>
          <a:prstGeom prst="rect">
            <a:avLst/>
          </a:prstGeom>
          <a:noFill/>
        </p:spPr>
        <p:txBody>
          <a:bodyPr wrap="square" rtlCol="0">
            <a:spAutoFit/>
          </a:bodyPr>
          <a:lstStyle/>
          <a:p>
            <a:pPr algn="ctr"/>
            <a:r>
              <a:rPr lang="en-US" sz="1600" b="1" dirty="0">
                <a:solidFill>
                  <a:schemeClr val="accent1">
                    <a:lumMod val="75000"/>
                  </a:schemeClr>
                </a:solidFill>
                <a:latin typeface="Calibri" panose="020F0502020204030204" pitchFamily="34" charset="0"/>
                <a:cs typeface="Calibri" panose="020F0502020204030204" pitchFamily="34" charset="0"/>
              </a:rPr>
              <a:t>timeout OK</a:t>
            </a:r>
          </a:p>
        </p:txBody>
      </p:sp>
      <p:sp>
        <p:nvSpPr>
          <p:cNvPr id="117" name="TextBox 116">
            <a:extLst>
              <a:ext uri="{FF2B5EF4-FFF2-40B4-BE49-F238E27FC236}">
                <a16:creationId xmlns:a16="http://schemas.microsoft.com/office/drawing/2014/main" id="{F4ECFA2F-63A2-B948-8F84-6E656DC19D2E}"/>
              </a:ext>
            </a:extLst>
          </p:cNvPr>
          <p:cNvSpPr txBox="1"/>
          <p:nvPr/>
        </p:nvSpPr>
        <p:spPr>
          <a:xfrm>
            <a:off x="6328706" y="4581129"/>
            <a:ext cx="847414" cy="276999"/>
          </a:xfrm>
          <a:prstGeom prst="rect">
            <a:avLst/>
          </a:prstGeom>
          <a:noFill/>
        </p:spPr>
        <p:txBody>
          <a:bodyPr wrap="square" rtlCol="0">
            <a:spAutoFit/>
          </a:bodyPr>
          <a:lstStyle/>
          <a:p>
            <a:pPr algn="ctr"/>
            <a:r>
              <a:rPr lang="en-US" sz="1200" b="1" dirty="0">
                <a:solidFill>
                  <a:schemeClr val="accent1">
                    <a:lumMod val="75000"/>
                  </a:schemeClr>
                </a:solidFill>
                <a:latin typeface="Calibri" panose="020F0502020204030204" pitchFamily="34" charset="0"/>
                <a:cs typeface="Calibri" panose="020F0502020204030204" pitchFamily="34" charset="0"/>
              </a:rPr>
              <a:t>retries &gt;3</a:t>
            </a:r>
          </a:p>
        </p:txBody>
      </p:sp>
      <p:sp>
        <p:nvSpPr>
          <p:cNvPr id="118" name="TextBox 117">
            <a:extLst>
              <a:ext uri="{FF2B5EF4-FFF2-40B4-BE49-F238E27FC236}">
                <a16:creationId xmlns:a16="http://schemas.microsoft.com/office/drawing/2014/main" id="{1856257E-0BB1-8545-8184-9F51E482008C}"/>
              </a:ext>
            </a:extLst>
          </p:cNvPr>
          <p:cNvSpPr txBox="1"/>
          <p:nvPr/>
        </p:nvSpPr>
        <p:spPr>
          <a:xfrm>
            <a:off x="5798849" y="3752568"/>
            <a:ext cx="1285624" cy="338554"/>
          </a:xfrm>
          <a:prstGeom prst="rect">
            <a:avLst/>
          </a:prstGeom>
          <a:noFill/>
        </p:spPr>
        <p:txBody>
          <a:bodyPr wrap="square" rtlCol="0">
            <a:spAutoFit/>
          </a:bodyPr>
          <a:lstStyle/>
          <a:p>
            <a:pPr algn="ctr"/>
            <a:r>
              <a:rPr lang="en-US" sz="1600" b="1" dirty="0">
                <a:solidFill>
                  <a:schemeClr val="accent1">
                    <a:lumMod val="75000"/>
                  </a:schemeClr>
                </a:solidFill>
                <a:latin typeface="Calibri" panose="020F0502020204030204" pitchFamily="34" charset="0"/>
                <a:cs typeface="Calibri" panose="020F0502020204030204" pitchFamily="34" charset="0"/>
              </a:rPr>
              <a:t>retries &lt;=3</a:t>
            </a:r>
          </a:p>
        </p:txBody>
      </p:sp>
    </p:spTree>
    <p:extLst>
      <p:ext uri="{BB962C8B-B14F-4D97-AF65-F5344CB8AC3E}">
        <p14:creationId xmlns:p14="http://schemas.microsoft.com/office/powerpoint/2010/main" val="3572840690"/>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78480D8-C0FA-A940-9033-50DBEED74D6E}"/>
              </a:ext>
            </a:extLst>
          </p:cNvPr>
          <p:cNvSpPr>
            <a:spLocks noGrp="1"/>
          </p:cNvSpPr>
          <p:nvPr>
            <p:ph idx="1"/>
          </p:nvPr>
        </p:nvSpPr>
        <p:spPr>
          <a:xfrm>
            <a:off x="859536" y="1144414"/>
            <a:ext cx="10552176" cy="5375449"/>
          </a:xfrm>
        </p:spPr>
        <p:txBody>
          <a:bodyPr/>
          <a:lstStyle/>
          <a:p>
            <a:r>
              <a:rPr lang="en-US" dirty="0"/>
              <a:t>The </a:t>
            </a:r>
            <a:r>
              <a:rPr lang="en-US" dirty="0">
                <a:solidFill>
                  <a:srgbClr val="C00000"/>
                </a:solidFill>
              </a:rPr>
              <a:t>REST (</a:t>
            </a:r>
            <a:r>
              <a:rPr lang="en-US" dirty="0" err="1">
                <a:solidFill>
                  <a:srgbClr val="C00000"/>
                </a:solidFill>
              </a:rPr>
              <a:t>REpresentational</a:t>
            </a:r>
            <a:r>
              <a:rPr lang="en-US" dirty="0">
                <a:solidFill>
                  <a:srgbClr val="C00000"/>
                </a:solidFill>
              </a:rPr>
              <a:t> State Transfer) </a:t>
            </a:r>
            <a:r>
              <a:rPr lang="en-US" dirty="0"/>
              <a:t>architectural style is based on the idea of transferring representations of digital resources </a:t>
            </a:r>
            <a:r>
              <a:rPr lang="en-US" dirty="0">
                <a:solidFill>
                  <a:schemeClr val="accent6">
                    <a:lumMod val="50000"/>
                  </a:schemeClr>
                </a:solidFill>
              </a:rPr>
              <a:t>from a server to a client</a:t>
            </a:r>
            <a:r>
              <a:rPr lang="en-US" dirty="0"/>
              <a:t>. </a:t>
            </a:r>
          </a:p>
          <a:p>
            <a:pPr lvl="1"/>
            <a:r>
              <a:rPr lang="en-US" dirty="0"/>
              <a:t>You can think of a </a:t>
            </a:r>
            <a:r>
              <a:rPr lang="en-US" dirty="0">
                <a:solidFill>
                  <a:schemeClr val="accent6">
                    <a:lumMod val="50000"/>
                  </a:schemeClr>
                </a:solidFill>
              </a:rPr>
              <a:t>resource</a:t>
            </a:r>
            <a:r>
              <a:rPr lang="en-US" dirty="0"/>
              <a:t> as any chunk of data such as credit card details, an individual’s medical record, a magazine or newspaper, a library catalogue, and so on.</a:t>
            </a:r>
          </a:p>
          <a:p>
            <a:pPr lvl="1"/>
            <a:r>
              <a:rPr lang="en-US" dirty="0"/>
              <a:t>Resources are accessed via their unique </a:t>
            </a:r>
            <a:r>
              <a:rPr lang="en-US" dirty="0">
                <a:solidFill>
                  <a:schemeClr val="accent6">
                    <a:lumMod val="50000"/>
                  </a:schemeClr>
                </a:solidFill>
              </a:rPr>
              <a:t>URI and RESTful services </a:t>
            </a:r>
            <a:r>
              <a:rPr lang="en-US" dirty="0"/>
              <a:t>operate on these resources.</a:t>
            </a:r>
          </a:p>
          <a:p>
            <a:endParaRPr lang="en-US" dirty="0"/>
          </a:p>
          <a:p>
            <a:endParaRPr lang="en-US" dirty="0"/>
          </a:p>
        </p:txBody>
      </p:sp>
      <p:sp>
        <p:nvSpPr>
          <p:cNvPr id="4" name="Slide Number Placeholder 3">
            <a:extLst>
              <a:ext uri="{FF2B5EF4-FFF2-40B4-BE49-F238E27FC236}">
                <a16:creationId xmlns:a16="http://schemas.microsoft.com/office/drawing/2014/main" id="{5FC0CE1A-0F43-D642-83BB-37DC2E74A642}"/>
              </a:ext>
            </a:extLst>
          </p:cNvPr>
          <p:cNvSpPr>
            <a:spLocks noGrp="1"/>
          </p:cNvSpPr>
          <p:nvPr>
            <p:ph type="sldNum" sz="quarter" idx="12"/>
          </p:nvPr>
        </p:nvSpPr>
        <p:spPr/>
        <p:txBody>
          <a:bodyPr/>
          <a:lstStyle/>
          <a:p>
            <a:pPr>
              <a:defRPr/>
            </a:pPr>
            <a:fld id="{E78C9E75-97FD-45D9-8ED3-955348887BB1}" type="slidenum">
              <a:rPr lang="zh-TW" altLang="en-US" smtClean="0"/>
              <a:pPr>
                <a:defRPr/>
              </a:pPr>
              <a:t>69</a:t>
            </a:fld>
            <a:endParaRPr lang="zh-TW" altLang="en-US"/>
          </a:p>
        </p:txBody>
      </p:sp>
      <p:sp>
        <p:nvSpPr>
          <p:cNvPr id="5" name="Footer Placeholder 4">
            <a:extLst>
              <a:ext uri="{FF2B5EF4-FFF2-40B4-BE49-F238E27FC236}">
                <a16:creationId xmlns:a16="http://schemas.microsoft.com/office/drawing/2014/main" id="{47D1029D-DF43-8440-A5D5-8C0AA89257A6}"/>
              </a:ext>
            </a:extLst>
          </p:cNvPr>
          <p:cNvSpPr>
            <a:spLocks noGrp="1"/>
          </p:cNvSpPr>
          <p:nvPr>
            <p:ph type="ftr" sz="quarter" idx="11"/>
          </p:nvPr>
        </p:nvSpPr>
        <p:spPr bwMode="auto">
          <a:xfrm>
            <a:off x="2135832" y="6597650"/>
            <a:ext cx="7848600" cy="260350"/>
          </a:xfrm>
          <a:ln>
            <a:miter lim="800000"/>
            <a:headEnd/>
            <a:tailEnd/>
          </a:ln>
        </p:spPr>
        <p:txBody>
          <a:bodyPr/>
          <a:lstStyle/>
          <a:p>
            <a:pPr>
              <a:defRPr/>
            </a:pPr>
            <a:r>
              <a:rPr lang="en-US" altLang="zh-TW" sz="1000" dirty="0"/>
              <a:t>Source: Ian Sommerville (2019), Engineering Software Products:  An Introduction to Modern Software Engineering, Pearson.</a:t>
            </a:r>
            <a:endParaRPr lang="es-ES" altLang="zh-TW" sz="1000" dirty="0"/>
          </a:p>
        </p:txBody>
      </p:sp>
      <p:sp>
        <p:nvSpPr>
          <p:cNvPr id="6" name="Title 1">
            <a:extLst>
              <a:ext uri="{FF2B5EF4-FFF2-40B4-BE49-F238E27FC236}">
                <a16:creationId xmlns:a16="http://schemas.microsoft.com/office/drawing/2014/main" id="{0CFA4C37-6E89-4349-BAC6-EBAD3F680900}"/>
              </a:ext>
            </a:extLst>
          </p:cNvPr>
          <p:cNvSpPr>
            <a:spLocks noGrp="1"/>
          </p:cNvSpPr>
          <p:nvPr>
            <p:ph type="title"/>
          </p:nvPr>
        </p:nvSpPr>
        <p:spPr>
          <a:xfrm>
            <a:off x="1991544" y="116633"/>
            <a:ext cx="8229600" cy="949995"/>
          </a:xfrm>
        </p:spPr>
        <p:txBody>
          <a:bodyPr/>
          <a:lstStyle/>
          <a:p>
            <a:r>
              <a:rPr lang="en-US" dirty="0">
                <a:solidFill>
                  <a:schemeClr val="accent1"/>
                </a:solidFill>
              </a:rPr>
              <a:t>RESTful services</a:t>
            </a:r>
          </a:p>
        </p:txBody>
      </p:sp>
    </p:spTree>
    <p:extLst>
      <p:ext uri="{BB962C8B-B14F-4D97-AF65-F5344CB8AC3E}">
        <p14:creationId xmlns:p14="http://schemas.microsoft.com/office/powerpoint/2010/main" val="41612783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標題 1"/>
          <p:cNvSpPr>
            <a:spLocks noGrp="1"/>
          </p:cNvSpPr>
          <p:nvPr>
            <p:ph type="title"/>
          </p:nvPr>
        </p:nvSpPr>
        <p:spPr/>
        <p:txBody>
          <a:bodyPr>
            <a:normAutofit fontScale="90000"/>
          </a:bodyPr>
          <a:lstStyle/>
          <a:p>
            <a:r>
              <a:rPr lang="en-US" altLang="zh-TW" dirty="0">
                <a:solidFill>
                  <a:schemeClr val="accent1"/>
                </a:solidFill>
              </a:rPr>
              <a:t>Information Management (MIS)</a:t>
            </a:r>
            <a:br>
              <a:rPr lang="en-US" altLang="zh-TW" dirty="0">
                <a:solidFill>
                  <a:schemeClr val="accent1"/>
                </a:solidFill>
              </a:rPr>
            </a:br>
            <a:r>
              <a:rPr lang="en-US" altLang="zh-TW" dirty="0">
                <a:solidFill>
                  <a:schemeClr val="accent1"/>
                </a:solidFill>
              </a:rPr>
              <a:t>Information Systems</a:t>
            </a:r>
            <a:endParaRPr lang="zh-TW" altLang="en-US" dirty="0">
              <a:solidFill>
                <a:schemeClr val="accent1"/>
              </a:solidFill>
            </a:endParaRPr>
          </a:p>
        </p:txBody>
      </p:sp>
      <p:sp>
        <p:nvSpPr>
          <p:cNvPr id="4" name="投影片編號版面配置區 3"/>
          <p:cNvSpPr>
            <a:spLocks noGrp="1"/>
          </p:cNvSpPr>
          <p:nvPr>
            <p:ph type="sldNum" sz="quarter" idx="12"/>
          </p:nvPr>
        </p:nvSpPr>
        <p:spPr/>
        <p:txBody>
          <a:bodyPr/>
          <a:lstStyle/>
          <a:p>
            <a:pPr>
              <a:defRPr/>
            </a:pPr>
            <a:fld id="{5DB3F112-14A5-4234-9468-B1413C10EC68}" type="slidenum">
              <a:rPr lang="zh-TW" altLang="en-US" smtClean="0"/>
              <a:pPr>
                <a:defRPr/>
              </a:pPr>
              <a:t>7</a:t>
            </a:fld>
            <a:endParaRPr lang="zh-TW" altLang="en-US"/>
          </a:p>
        </p:txBody>
      </p:sp>
      <p:sp>
        <p:nvSpPr>
          <p:cNvPr id="6" name="Footer Placeholder 4"/>
          <p:cNvSpPr>
            <a:spLocks noGrp="1"/>
          </p:cNvSpPr>
          <p:nvPr>
            <p:ph type="ftr" sz="quarter" idx="11"/>
          </p:nvPr>
        </p:nvSpPr>
        <p:spPr bwMode="auto">
          <a:xfrm>
            <a:off x="1992313" y="6597650"/>
            <a:ext cx="7848600" cy="260350"/>
          </a:xfrm>
          <a:ln>
            <a:miter lim="800000"/>
            <a:headEnd/>
            <a:tailEnd/>
          </a:ln>
        </p:spPr>
        <p:txBody>
          <a:bodyPr/>
          <a:lstStyle/>
          <a:p>
            <a:pPr>
              <a:defRPr/>
            </a:pPr>
            <a:r>
              <a:rPr lang="en-US" altLang="zh-TW" sz="1000" dirty="0"/>
              <a:t>Source: Kenneth C. Laudon &amp; Jane P. Laudon (2014), Management Information Systems: Managing the Digital Firm, Thirteenth Edition, Pearson. </a:t>
            </a:r>
            <a:endParaRPr lang="es-ES" altLang="zh-TW" sz="1000" dirty="0"/>
          </a:p>
        </p:txBody>
      </p:sp>
      <p:grpSp>
        <p:nvGrpSpPr>
          <p:cNvPr id="5" name="Group 4">
            <a:extLst>
              <a:ext uri="{FF2B5EF4-FFF2-40B4-BE49-F238E27FC236}">
                <a16:creationId xmlns:a16="http://schemas.microsoft.com/office/drawing/2014/main" id="{169BA17A-1078-BC4C-853D-8C205557F940}"/>
              </a:ext>
            </a:extLst>
          </p:cNvPr>
          <p:cNvGrpSpPr/>
          <p:nvPr/>
        </p:nvGrpSpPr>
        <p:grpSpPr>
          <a:xfrm>
            <a:off x="3025370" y="1619333"/>
            <a:ext cx="5840065" cy="4819650"/>
            <a:chOff x="3025370" y="1619333"/>
            <a:chExt cx="5840065" cy="4819650"/>
          </a:xfrm>
        </p:grpSpPr>
        <p:sp>
          <p:nvSpPr>
            <p:cNvPr id="2" name="Pie 1">
              <a:extLst>
                <a:ext uri="{FF2B5EF4-FFF2-40B4-BE49-F238E27FC236}">
                  <a16:creationId xmlns:a16="http://schemas.microsoft.com/office/drawing/2014/main" id="{980DE626-363D-AD4B-B35A-608FB83FBE07}"/>
                </a:ext>
              </a:extLst>
            </p:cNvPr>
            <p:cNvSpPr/>
            <p:nvPr/>
          </p:nvSpPr>
          <p:spPr>
            <a:xfrm>
              <a:off x="3025370" y="1619333"/>
              <a:ext cx="5840065" cy="4819650"/>
            </a:xfrm>
            <a:prstGeom prst="pie">
              <a:avLst>
                <a:gd name="adj1" fmla="val 9122187"/>
                <a:gd name="adj2" fmla="val 16250759"/>
              </a:avLst>
            </a:prstGeom>
          </p:spPr>
          <p:style>
            <a:lnRef idx="0">
              <a:schemeClr val="accent5"/>
            </a:lnRef>
            <a:fillRef idx="3">
              <a:schemeClr val="accent5"/>
            </a:fillRef>
            <a:effectRef idx="3">
              <a:schemeClr val="accent5"/>
            </a:effectRef>
            <a:fontRef idx="minor">
              <a:schemeClr val="lt1"/>
            </a:fontRef>
          </p:style>
          <p:txBody>
            <a:bodyPr rtlCol="0" anchor="ctr"/>
            <a:lstStyle/>
            <a:p>
              <a:pPr algn="ctr"/>
              <a:endParaRPr lang="en-US" dirty="0">
                <a:solidFill>
                  <a:schemeClr val="tx1"/>
                </a:solidFill>
              </a:endParaRPr>
            </a:p>
          </p:txBody>
        </p:sp>
        <p:sp>
          <p:nvSpPr>
            <p:cNvPr id="7" name="Pie 6">
              <a:extLst>
                <a:ext uri="{FF2B5EF4-FFF2-40B4-BE49-F238E27FC236}">
                  <a16:creationId xmlns:a16="http://schemas.microsoft.com/office/drawing/2014/main" id="{45C0A829-B8EE-574B-8EF0-2969E87D30EC}"/>
                </a:ext>
              </a:extLst>
            </p:cNvPr>
            <p:cNvSpPr/>
            <p:nvPr/>
          </p:nvSpPr>
          <p:spPr>
            <a:xfrm>
              <a:off x="3025370" y="1619333"/>
              <a:ext cx="5840065" cy="4819650"/>
            </a:xfrm>
            <a:prstGeom prst="pie">
              <a:avLst>
                <a:gd name="adj1" fmla="val 16232190"/>
                <a:gd name="adj2" fmla="val 2102315"/>
              </a:avLst>
            </a:prstGeom>
          </p:spPr>
          <p:style>
            <a:lnRef idx="0">
              <a:schemeClr val="accent6"/>
            </a:lnRef>
            <a:fillRef idx="3">
              <a:schemeClr val="accent6"/>
            </a:fillRef>
            <a:effectRef idx="3">
              <a:schemeClr val="accent6"/>
            </a:effectRef>
            <a:fontRef idx="minor">
              <a:schemeClr val="lt1"/>
            </a:fontRef>
          </p:style>
          <p:txBody>
            <a:bodyPr rtlCol="0" anchor="ctr"/>
            <a:lstStyle/>
            <a:p>
              <a:pPr algn="ctr"/>
              <a:endParaRPr lang="en-US">
                <a:solidFill>
                  <a:schemeClr val="tx1"/>
                </a:solidFill>
              </a:endParaRPr>
            </a:p>
          </p:txBody>
        </p:sp>
        <p:sp>
          <p:nvSpPr>
            <p:cNvPr id="8" name="Pie 7">
              <a:extLst>
                <a:ext uri="{FF2B5EF4-FFF2-40B4-BE49-F238E27FC236}">
                  <a16:creationId xmlns:a16="http://schemas.microsoft.com/office/drawing/2014/main" id="{1B4DB169-7FF5-E74A-97C5-1FB7E79B1EB0}"/>
                </a:ext>
              </a:extLst>
            </p:cNvPr>
            <p:cNvSpPr/>
            <p:nvPr/>
          </p:nvSpPr>
          <p:spPr>
            <a:xfrm>
              <a:off x="3025370" y="1619333"/>
              <a:ext cx="5840065" cy="4819650"/>
            </a:xfrm>
            <a:prstGeom prst="pie">
              <a:avLst>
                <a:gd name="adj1" fmla="val 2080744"/>
                <a:gd name="adj2" fmla="val 9136223"/>
              </a:avLst>
            </a:prstGeom>
          </p:spPr>
          <p:style>
            <a:lnRef idx="0">
              <a:schemeClr val="accent2"/>
            </a:lnRef>
            <a:fillRef idx="3">
              <a:schemeClr val="accent2"/>
            </a:fillRef>
            <a:effectRef idx="3">
              <a:schemeClr val="accent2"/>
            </a:effectRef>
            <a:fontRef idx="minor">
              <a:schemeClr val="lt1"/>
            </a:fontRef>
          </p:style>
          <p:txBody>
            <a:bodyPr rtlCol="0" anchor="ctr"/>
            <a:lstStyle/>
            <a:p>
              <a:pPr algn="ctr"/>
              <a:endParaRPr lang="en-US">
                <a:solidFill>
                  <a:schemeClr val="tx1"/>
                </a:solidFill>
              </a:endParaRPr>
            </a:p>
          </p:txBody>
        </p:sp>
        <p:sp>
          <p:nvSpPr>
            <p:cNvPr id="9" name="TextBox 8">
              <a:extLst>
                <a:ext uri="{FF2B5EF4-FFF2-40B4-BE49-F238E27FC236}">
                  <a16:creationId xmlns:a16="http://schemas.microsoft.com/office/drawing/2014/main" id="{4D9CCA30-DD3F-5C4D-9698-8798D8CE6795}"/>
                </a:ext>
              </a:extLst>
            </p:cNvPr>
            <p:cNvSpPr txBox="1"/>
            <p:nvPr/>
          </p:nvSpPr>
          <p:spPr>
            <a:xfrm>
              <a:off x="3625846" y="2829879"/>
              <a:ext cx="1935530" cy="461665"/>
            </a:xfrm>
            <a:prstGeom prst="rect">
              <a:avLst/>
            </a:prstGeom>
            <a:noFill/>
          </p:spPr>
          <p:txBody>
            <a:bodyPr wrap="none" rtlCol="0">
              <a:spAutoFit/>
            </a:bodyPr>
            <a:lstStyle/>
            <a:p>
              <a:r>
                <a:rPr lang="en-US" sz="2400" b="1" dirty="0">
                  <a:solidFill>
                    <a:schemeClr val="bg1"/>
                  </a:solidFill>
                  <a:latin typeface="Calibri" panose="020F0502020204030204" pitchFamily="34" charset="0"/>
                  <a:cs typeface="Calibri" panose="020F0502020204030204" pitchFamily="34" charset="0"/>
                </a:rPr>
                <a:t>Organizations</a:t>
              </a:r>
            </a:p>
          </p:txBody>
        </p:sp>
        <p:sp>
          <p:nvSpPr>
            <p:cNvPr id="10" name="TextBox 9">
              <a:extLst>
                <a:ext uri="{FF2B5EF4-FFF2-40B4-BE49-F238E27FC236}">
                  <a16:creationId xmlns:a16="http://schemas.microsoft.com/office/drawing/2014/main" id="{42FE4F71-4724-BC46-81C5-E9F98FBDB877}"/>
                </a:ext>
              </a:extLst>
            </p:cNvPr>
            <p:cNvSpPr txBox="1"/>
            <p:nvPr/>
          </p:nvSpPr>
          <p:spPr>
            <a:xfrm>
              <a:off x="6577567" y="2862524"/>
              <a:ext cx="1621598" cy="461665"/>
            </a:xfrm>
            <a:prstGeom prst="rect">
              <a:avLst/>
            </a:prstGeom>
            <a:noFill/>
          </p:spPr>
          <p:txBody>
            <a:bodyPr wrap="none" rtlCol="0">
              <a:spAutoFit/>
            </a:bodyPr>
            <a:lstStyle/>
            <a:p>
              <a:r>
                <a:rPr lang="en-US" sz="2400" b="1" dirty="0">
                  <a:solidFill>
                    <a:schemeClr val="bg1"/>
                  </a:solidFill>
                  <a:latin typeface="Calibri" panose="020F0502020204030204" pitchFamily="34" charset="0"/>
                  <a:cs typeface="Calibri" panose="020F0502020204030204" pitchFamily="34" charset="0"/>
                </a:rPr>
                <a:t>Technology</a:t>
              </a:r>
            </a:p>
          </p:txBody>
        </p:sp>
        <p:sp>
          <p:nvSpPr>
            <p:cNvPr id="11" name="TextBox 10">
              <a:extLst>
                <a:ext uri="{FF2B5EF4-FFF2-40B4-BE49-F238E27FC236}">
                  <a16:creationId xmlns:a16="http://schemas.microsoft.com/office/drawing/2014/main" id="{91E22CEF-69DF-E04F-AD26-7A494561AB6F}"/>
                </a:ext>
              </a:extLst>
            </p:cNvPr>
            <p:cNvSpPr txBox="1"/>
            <p:nvPr/>
          </p:nvSpPr>
          <p:spPr>
            <a:xfrm>
              <a:off x="4996969" y="5309305"/>
              <a:ext cx="1896866" cy="461665"/>
            </a:xfrm>
            <a:prstGeom prst="rect">
              <a:avLst/>
            </a:prstGeom>
            <a:noFill/>
          </p:spPr>
          <p:txBody>
            <a:bodyPr wrap="none" rtlCol="0">
              <a:spAutoFit/>
            </a:bodyPr>
            <a:lstStyle/>
            <a:p>
              <a:r>
                <a:rPr lang="en-US" sz="2400" b="1" dirty="0">
                  <a:solidFill>
                    <a:schemeClr val="bg1"/>
                  </a:solidFill>
                  <a:latin typeface="Calibri" panose="020F0502020204030204" pitchFamily="34" charset="0"/>
                  <a:cs typeface="Calibri" panose="020F0502020204030204" pitchFamily="34" charset="0"/>
                </a:rPr>
                <a:t>Management</a:t>
              </a:r>
            </a:p>
          </p:txBody>
        </p:sp>
        <p:sp>
          <p:nvSpPr>
            <p:cNvPr id="3" name="Oval 2">
              <a:extLst>
                <a:ext uri="{FF2B5EF4-FFF2-40B4-BE49-F238E27FC236}">
                  <a16:creationId xmlns:a16="http://schemas.microsoft.com/office/drawing/2014/main" id="{FE4F645F-4B34-A94C-9CF1-0097999B5998}"/>
                </a:ext>
              </a:extLst>
            </p:cNvPr>
            <p:cNvSpPr/>
            <p:nvPr/>
          </p:nvSpPr>
          <p:spPr>
            <a:xfrm>
              <a:off x="4943568" y="3212578"/>
              <a:ext cx="2003668" cy="1633161"/>
            </a:xfrm>
            <a:prstGeom prst="ellipse">
              <a:avLst/>
            </a:prstGeom>
            <a:solidFill>
              <a:srgbClr val="FFC000"/>
            </a:solidFill>
            <a:ln w="38100">
              <a:solidFill>
                <a:schemeClr val="accent4">
                  <a:lumMod val="75000"/>
                </a:schemeClr>
              </a:solidFill>
            </a:ln>
          </p:spPr>
          <p:style>
            <a:lnRef idx="1">
              <a:schemeClr val="accent2"/>
            </a:lnRef>
            <a:fillRef idx="2">
              <a:schemeClr val="accent2"/>
            </a:fillRef>
            <a:effectRef idx="1">
              <a:schemeClr val="accent2"/>
            </a:effectRef>
            <a:fontRef idx="minor">
              <a:schemeClr val="dk1"/>
            </a:fontRef>
          </p:style>
          <p:txBody>
            <a:bodyPr rtlCol="0" anchor="ctr"/>
            <a:lstStyle/>
            <a:p>
              <a:pPr algn="ctr"/>
              <a:endParaRPr lang="en-US"/>
            </a:p>
          </p:txBody>
        </p:sp>
        <p:sp>
          <p:nvSpPr>
            <p:cNvPr id="14" name="TextBox 13">
              <a:extLst>
                <a:ext uri="{FF2B5EF4-FFF2-40B4-BE49-F238E27FC236}">
                  <a16:creationId xmlns:a16="http://schemas.microsoft.com/office/drawing/2014/main" id="{B03F82C4-0DD5-174A-A9EE-FB30DEE20751}"/>
                </a:ext>
              </a:extLst>
            </p:cNvPr>
            <p:cNvSpPr txBox="1"/>
            <p:nvPr/>
          </p:nvSpPr>
          <p:spPr>
            <a:xfrm>
              <a:off x="5042891" y="3654310"/>
              <a:ext cx="1828800" cy="830997"/>
            </a:xfrm>
            <a:prstGeom prst="rect">
              <a:avLst/>
            </a:prstGeom>
            <a:noFill/>
          </p:spPr>
          <p:txBody>
            <a:bodyPr wrap="square" rtlCol="0">
              <a:spAutoFit/>
            </a:bodyPr>
            <a:lstStyle/>
            <a:p>
              <a:pPr algn="ctr"/>
              <a:r>
                <a:rPr lang="en-US" sz="2400" b="1" dirty="0">
                  <a:solidFill>
                    <a:schemeClr val="bg1"/>
                  </a:solidFill>
                  <a:latin typeface="Calibri" panose="020F0502020204030204" pitchFamily="34" charset="0"/>
                  <a:cs typeface="Calibri" panose="020F0502020204030204" pitchFamily="34" charset="0"/>
                </a:rPr>
                <a:t>Information </a:t>
              </a:r>
              <a:br>
                <a:rPr lang="en-US" sz="2400" b="1" dirty="0">
                  <a:solidFill>
                    <a:schemeClr val="bg1"/>
                  </a:solidFill>
                  <a:latin typeface="Calibri" panose="020F0502020204030204" pitchFamily="34" charset="0"/>
                  <a:cs typeface="Calibri" panose="020F0502020204030204" pitchFamily="34" charset="0"/>
                </a:rPr>
              </a:br>
              <a:r>
                <a:rPr lang="en-US" sz="2400" b="1" dirty="0">
                  <a:solidFill>
                    <a:schemeClr val="bg1"/>
                  </a:solidFill>
                  <a:latin typeface="Calibri" panose="020F0502020204030204" pitchFamily="34" charset="0"/>
                  <a:cs typeface="Calibri" panose="020F0502020204030204" pitchFamily="34" charset="0"/>
                </a:rPr>
                <a:t>Systems</a:t>
              </a:r>
            </a:p>
          </p:txBody>
        </p:sp>
      </p:grpSp>
    </p:spTree>
    <p:extLst>
      <p:ext uri="{BB962C8B-B14F-4D97-AF65-F5344CB8AC3E}">
        <p14:creationId xmlns:p14="http://schemas.microsoft.com/office/powerpoint/2010/main" val="3836043030"/>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78480D8-C0FA-A940-9033-50DBEED74D6E}"/>
              </a:ext>
            </a:extLst>
          </p:cNvPr>
          <p:cNvSpPr>
            <a:spLocks noGrp="1"/>
          </p:cNvSpPr>
          <p:nvPr>
            <p:ph idx="1"/>
          </p:nvPr>
        </p:nvSpPr>
        <p:spPr>
          <a:xfrm>
            <a:off x="841249" y="1144414"/>
            <a:ext cx="10460736" cy="5375449"/>
          </a:xfrm>
        </p:spPr>
        <p:txBody>
          <a:bodyPr>
            <a:normAutofit/>
          </a:bodyPr>
          <a:lstStyle/>
          <a:p>
            <a:r>
              <a:rPr lang="en-US" dirty="0"/>
              <a:t>This is the fundamental approach used in the web where the </a:t>
            </a:r>
            <a:r>
              <a:rPr lang="en-US" dirty="0">
                <a:solidFill>
                  <a:srgbClr val="C00000"/>
                </a:solidFill>
              </a:rPr>
              <a:t>resource is a page </a:t>
            </a:r>
            <a:r>
              <a:rPr lang="en-US" dirty="0"/>
              <a:t>to be displayed in the user’s browser. </a:t>
            </a:r>
          </a:p>
          <a:p>
            <a:pPr lvl="1"/>
            <a:r>
              <a:rPr lang="en-US" sz="3200" dirty="0"/>
              <a:t>An HTML representation is generated by the server in response to an </a:t>
            </a:r>
            <a:r>
              <a:rPr lang="en-US" sz="3200" dirty="0">
                <a:solidFill>
                  <a:srgbClr val="C00000"/>
                </a:solidFill>
              </a:rPr>
              <a:t>HTTP GET request </a:t>
            </a:r>
            <a:r>
              <a:rPr lang="en-US" sz="3200" dirty="0"/>
              <a:t>and is transferred to the client for display by a browser or a special-purpose app.</a:t>
            </a:r>
          </a:p>
          <a:p>
            <a:endParaRPr lang="en-US" dirty="0"/>
          </a:p>
          <a:p>
            <a:endParaRPr lang="en-US" dirty="0"/>
          </a:p>
        </p:txBody>
      </p:sp>
      <p:sp>
        <p:nvSpPr>
          <p:cNvPr id="4" name="Slide Number Placeholder 3">
            <a:extLst>
              <a:ext uri="{FF2B5EF4-FFF2-40B4-BE49-F238E27FC236}">
                <a16:creationId xmlns:a16="http://schemas.microsoft.com/office/drawing/2014/main" id="{5FC0CE1A-0F43-D642-83BB-37DC2E74A642}"/>
              </a:ext>
            </a:extLst>
          </p:cNvPr>
          <p:cNvSpPr>
            <a:spLocks noGrp="1"/>
          </p:cNvSpPr>
          <p:nvPr>
            <p:ph type="sldNum" sz="quarter" idx="12"/>
          </p:nvPr>
        </p:nvSpPr>
        <p:spPr/>
        <p:txBody>
          <a:bodyPr/>
          <a:lstStyle/>
          <a:p>
            <a:pPr>
              <a:defRPr/>
            </a:pPr>
            <a:fld id="{E78C9E75-97FD-45D9-8ED3-955348887BB1}" type="slidenum">
              <a:rPr lang="zh-TW" altLang="en-US" smtClean="0"/>
              <a:pPr>
                <a:defRPr/>
              </a:pPr>
              <a:t>70</a:t>
            </a:fld>
            <a:endParaRPr lang="zh-TW" altLang="en-US"/>
          </a:p>
        </p:txBody>
      </p:sp>
      <p:sp>
        <p:nvSpPr>
          <p:cNvPr id="5" name="Footer Placeholder 4">
            <a:extLst>
              <a:ext uri="{FF2B5EF4-FFF2-40B4-BE49-F238E27FC236}">
                <a16:creationId xmlns:a16="http://schemas.microsoft.com/office/drawing/2014/main" id="{47D1029D-DF43-8440-A5D5-8C0AA89257A6}"/>
              </a:ext>
            </a:extLst>
          </p:cNvPr>
          <p:cNvSpPr>
            <a:spLocks noGrp="1"/>
          </p:cNvSpPr>
          <p:nvPr>
            <p:ph type="ftr" sz="quarter" idx="11"/>
          </p:nvPr>
        </p:nvSpPr>
        <p:spPr bwMode="auto">
          <a:xfrm>
            <a:off x="2135832" y="6597650"/>
            <a:ext cx="7848600" cy="260350"/>
          </a:xfrm>
          <a:ln>
            <a:miter lim="800000"/>
            <a:headEnd/>
            <a:tailEnd/>
          </a:ln>
        </p:spPr>
        <p:txBody>
          <a:bodyPr/>
          <a:lstStyle/>
          <a:p>
            <a:pPr>
              <a:defRPr/>
            </a:pPr>
            <a:r>
              <a:rPr lang="en-US" altLang="zh-TW" sz="1000" dirty="0"/>
              <a:t>Source: Ian Sommerville (2019), Engineering Software Products:  An Introduction to Modern Software Engineering, Pearson.</a:t>
            </a:r>
            <a:endParaRPr lang="es-ES" altLang="zh-TW" sz="1000" dirty="0"/>
          </a:p>
        </p:txBody>
      </p:sp>
      <p:sp>
        <p:nvSpPr>
          <p:cNvPr id="6" name="Title 1">
            <a:extLst>
              <a:ext uri="{FF2B5EF4-FFF2-40B4-BE49-F238E27FC236}">
                <a16:creationId xmlns:a16="http://schemas.microsoft.com/office/drawing/2014/main" id="{0CFA4C37-6E89-4349-BAC6-EBAD3F680900}"/>
              </a:ext>
            </a:extLst>
          </p:cNvPr>
          <p:cNvSpPr>
            <a:spLocks noGrp="1"/>
          </p:cNvSpPr>
          <p:nvPr>
            <p:ph type="title"/>
          </p:nvPr>
        </p:nvSpPr>
        <p:spPr>
          <a:xfrm>
            <a:off x="1991544" y="116633"/>
            <a:ext cx="8229600" cy="949995"/>
          </a:xfrm>
        </p:spPr>
        <p:txBody>
          <a:bodyPr/>
          <a:lstStyle/>
          <a:p>
            <a:r>
              <a:rPr lang="en-US" dirty="0">
                <a:solidFill>
                  <a:schemeClr val="accent1"/>
                </a:solidFill>
              </a:rPr>
              <a:t>RESTful services</a:t>
            </a:r>
          </a:p>
        </p:txBody>
      </p:sp>
    </p:spTree>
    <p:extLst>
      <p:ext uri="{BB962C8B-B14F-4D97-AF65-F5344CB8AC3E}">
        <p14:creationId xmlns:p14="http://schemas.microsoft.com/office/powerpoint/2010/main" val="950360278"/>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78480D8-C0FA-A940-9033-50DBEED74D6E}"/>
              </a:ext>
            </a:extLst>
          </p:cNvPr>
          <p:cNvSpPr>
            <a:spLocks noGrp="1"/>
          </p:cNvSpPr>
          <p:nvPr>
            <p:ph idx="1"/>
          </p:nvPr>
        </p:nvSpPr>
        <p:spPr>
          <a:xfrm>
            <a:off x="841248" y="908720"/>
            <a:ext cx="10497312" cy="5661942"/>
          </a:xfrm>
        </p:spPr>
        <p:txBody>
          <a:bodyPr>
            <a:normAutofit lnSpcReduction="10000"/>
          </a:bodyPr>
          <a:lstStyle/>
          <a:p>
            <a:r>
              <a:rPr lang="en-US" sz="2800" dirty="0">
                <a:solidFill>
                  <a:srgbClr val="C00000"/>
                </a:solidFill>
              </a:rPr>
              <a:t>Use HTTP verbs</a:t>
            </a:r>
          </a:p>
          <a:p>
            <a:pPr lvl="1"/>
            <a:r>
              <a:rPr lang="en-US" sz="2200" dirty="0"/>
              <a:t>The basic methods defined in the </a:t>
            </a:r>
            <a:r>
              <a:rPr lang="en-US" sz="2200" dirty="0">
                <a:solidFill>
                  <a:srgbClr val="C00000"/>
                </a:solidFill>
              </a:rPr>
              <a:t>HTTP protocol (GET, PUT,  POST,  DELETE) </a:t>
            </a:r>
            <a:r>
              <a:rPr lang="en-US" sz="2200" dirty="0"/>
              <a:t>must be used to access the operations made available by the service.</a:t>
            </a:r>
          </a:p>
          <a:p>
            <a:r>
              <a:rPr lang="en-US" sz="2800" dirty="0">
                <a:solidFill>
                  <a:srgbClr val="C00000"/>
                </a:solidFill>
              </a:rPr>
              <a:t>Stateless services</a:t>
            </a:r>
          </a:p>
          <a:p>
            <a:pPr lvl="1"/>
            <a:r>
              <a:rPr lang="en-US" sz="2200" dirty="0"/>
              <a:t>Services must never maintain internal state. As I have already explained, microservices are stateless so fit with this principle.</a:t>
            </a:r>
          </a:p>
          <a:p>
            <a:r>
              <a:rPr lang="en-US" sz="2800" dirty="0">
                <a:solidFill>
                  <a:srgbClr val="C00000"/>
                </a:solidFill>
              </a:rPr>
              <a:t>URI addressable</a:t>
            </a:r>
          </a:p>
          <a:p>
            <a:pPr lvl="1"/>
            <a:r>
              <a:rPr lang="en-US" sz="2200" dirty="0"/>
              <a:t>All resources must have a URI, with a hierarchical structure, that is used to access sub-resources.</a:t>
            </a:r>
          </a:p>
          <a:p>
            <a:r>
              <a:rPr lang="en-US" sz="2800" dirty="0">
                <a:solidFill>
                  <a:srgbClr val="C00000"/>
                </a:solidFill>
              </a:rPr>
              <a:t>Use XML or JSON</a:t>
            </a:r>
          </a:p>
          <a:p>
            <a:pPr lvl="1"/>
            <a:r>
              <a:rPr lang="en-US" sz="2200" dirty="0"/>
              <a:t>Resources should normally be represented in JSON or XML or both. Other representations, such as audio and video representations, may be used if appropriate.</a:t>
            </a:r>
          </a:p>
        </p:txBody>
      </p:sp>
      <p:sp>
        <p:nvSpPr>
          <p:cNvPr id="4" name="Slide Number Placeholder 3">
            <a:extLst>
              <a:ext uri="{FF2B5EF4-FFF2-40B4-BE49-F238E27FC236}">
                <a16:creationId xmlns:a16="http://schemas.microsoft.com/office/drawing/2014/main" id="{5FC0CE1A-0F43-D642-83BB-37DC2E74A642}"/>
              </a:ext>
            </a:extLst>
          </p:cNvPr>
          <p:cNvSpPr>
            <a:spLocks noGrp="1"/>
          </p:cNvSpPr>
          <p:nvPr>
            <p:ph type="sldNum" sz="quarter" idx="12"/>
          </p:nvPr>
        </p:nvSpPr>
        <p:spPr/>
        <p:txBody>
          <a:bodyPr/>
          <a:lstStyle/>
          <a:p>
            <a:pPr>
              <a:defRPr/>
            </a:pPr>
            <a:fld id="{E78C9E75-97FD-45D9-8ED3-955348887BB1}" type="slidenum">
              <a:rPr lang="zh-TW" altLang="en-US" smtClean="0"/>
              <a:pPr>
                <a:defRPr/>
              </a:pPr>
              <a:t>71</a:t>
            </a:fld>
            <a:endParaRPr lang="zh-TW" altLang="en-US"/>
          </a:p>
        </p:txBody>
      </p:sp>
      <p:sp>
        <p:nvSpPr>
          <p:cNvPr id="5" name="Footer Placeholder 4">
            <a:extLst>
              <a:ext uri="{FF2B5EF4-FFF2-40B4-BE49-F238E27FC236}">
                <a16:creationId xmlns:a16="http://schemas.microsoft.com/office/drawing/2014/main" id="{47D1029D-DF43-8440-A5D5-8C0AA89257A6}"/>
              </a:ext>
            </a:extLst>
          </p:cNvPr>
          <p:cNvSpPr>
            <a:spLocks noGrp="1"/>
          </p:cNvSpPr>
          <p:nvPr>
            <p:ph type="ftr" sz="quarter" idx="11"/>
          </p:nvPr>
        </p:nvSpPr>
        <p:spPr bwMode="auto">
          <a:xfrm>
            <a:off x="2135832" y="6597650"/>
            <a:ext cx="7848600" cy="260350"/>
          </a:xfrm>
          <a:ln>
            <a:miter lim="800000"/>
            <a:headEnd/>
            <a:tailEnd/>
          </a:ln>
        </p:spPr>
        <p:txBody>
          <a:bodyPr/>
          <a:lstStyle/>
          <a:p>
            <a:pPr>
              <a:defRPr/>
            </a:pPr>
            <a:r>
              <a:rPr lang="en-US" altLang="zh-TW" sz="1000" dirty="0"/>
              <a:t>Source: Ian Sommerville (2019), Engineering Software Products:  An Introduction to Modern Software Engineering, Pearson.</a:t>
            </a:r>
            <a:endParaRPr lang="es-ES" altLang="zh-TW" sz="1000" dirty="0"/>
          </a:p>
        </p:txBody>
      </p:sp>
      <p:sp>
        <p:nvSpPr>
          <p:cNvPr id="6" name="Title 1">
            <a:extLst>
              <a:ext uri="{FF2B5EF4-FFF2-40B4-BE49-F238E27FC236}">
                <a16:creationId xmlns:a16="http://schemas.microsoft.com/office/drawing/2014/main" id="{0CFA4C37-6E89-4349-BAC6-EBAD3F680900}"/>
              </a:ext>
            </a:extLst>
          </p:cNvPr>
          <p:cNvSpPr>
            <a:spLocks noGrp="1"/>
          </p:cNvSpPr>
          <p:nvPr>
            <p:ph type="title"/>
          </p:nvPr>
        </p:nvSpPr>
        <p:spPr>
          <a:xfrm>
            <a:off x="1981200" y="102742"/>
            <a:ext cx="8229600" cy="778991"/>
          </a:xfrm>
        </p:spPr>
        <p:txBody>
          <a:bodyPr>
            <a:normAutofit fontScale="90000"/>
          </a:bodyPr>
          <a:lstStyle/>
          <a:p>
            <a:r>
              <a:rPr lang="en-US" dirty="0">
                <a:solidFill>
                  <a:schemeClr val="accent1"/>
                </a:solidFill>
              </a:rPr>
              <a:t>RESTful service principles</a:t>
            </a:r>
          </a:p>
        </p:txBody>
      </p:sp>
    </p:spTree>
    <p:extLst>
      <p:ext uri="{BB962C8B-B14F-4D97-AF65-F5344CB8AC3E}">
        <p14:creationId xmlns:p14="http://schemas.microsoft.com/office/powerpoint/2010/main" val="108196633"/>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78480D8-C0FA-A940-9033-50DBEED74D6E}"/>
              </a:ext>
            </a:extLst>
          </p:cNvPr>
          <p:cNvSpPr>
            <a:spLocks noGrp="1"/>
          </p:cNvSpPr>
          <p:nvPr>
            <p:ph idx="1"/>
          </p:nvPr>
        </p:nvSpPr>
        <p:spPr>
          <a:xfrm>
            <a:off x="877824" y="980729"/>
            <a:ext cx="10424159" cy="5539134"/>
          </a:xfrm>
        </p:spPr>
        <p:txBody>
          <a:bodyPr>
            <a:normAutofit lnSpcReduction="10000"/>
          </a:bodyPr>
          <a:lstStyle/>
          <a:p>
            <a:r>
              <a:rPr lang="en-US" sz="2800" dirty="0">
                <a:solidFill>
                  <a:srgbClr val="C00000"/>
                </a:solidFill>
              </a:rPr>
              <a:t>Create</a:t>
            </a:r>
          </a:p>
          <a:p>
            <a:pPr lvl="1"/>
            <a:r>
              <a:rPr lang="en-US" sz="2100" dirty="0"/>
              <a:t>Implemented using </a:t>
            </a:r>
            <a:r>
              <a:rPr lang="en-US" sz="2100" dirty="0">
                <a:solidFill>
                  <a:srgbClr val="C00000"/>
                </a:solidFill>
              </a:rPr>
              <a:t>HTTP POST</a:t>
            </a:r>
            <a:r>
              <a:rPr lang="en-US" sz="2100" dirty="0"/>
              <a:t>, which creates the resource with the given URI. If the resource has already been created, an error is returned.</a:t>
            </a:r>
          </a:p>
          <a:p>
            <a:r>
              <a:rPr lang="en-US" sz="2800" dirty="0">
                <a:solidFill>
                  <a:srgbClr val="C00000"/>
                </a:solidFill>
              </a:rPr>
              <a:t>Read</a:t>
            </a:r>
          </a:p>
          <a:p>
            <a:pPr lvl="1"/>
            <a:r>
              <a:rPr lang="en-US" sz="2000" dirty="0"/>
              <a:t>Implemented using </a:t>
            </a:r>
            <a:r>
              <a:rPr lang="en-US" sz="2000" dirty="0">
                <a:solidFill>
                  <a:srgbClr val="C00000"/>
                </a:solidFill>
              </a:rPr>
              <a:t>HTTP GET</a:t>
            </a:r>
            <a:r>
              <a:rPr lang="en-US" sz="2000" dirty="0"/>
              <a:t>, which reads the resource and returns its value. GET operations should never update a resource so that successive GET operations with no intervening PUT operations always return the same value.</a:t>
            </a:r>
          </a:p>
          <a:p>
            <a:r>
              <a:rPr lang="en-US" sz="2800" dirty="0">
                <a:solidFill>
                  <a:srgbClr val="C00000"/>
                </a:solidFill>
              </a:rPr>
              <a:t>Update</a:t>
            </a:r>
          </a:p>
          <a:p>
            <a:pPr lvl="1"/>
            <a:r>
              <a:rPr lang="en-US" sz="2100" dirty="0"/>
              <a:t>Implemented using </a:t>
            </a:r>
            <a:r>
              <a:rPr lang="en-US" sz="2100" dirty="0">
                <a:solidFill>
                  <a:srgbClr val="C00000"/>
                </a:solidFill>
              </a:rPr>
              <a:t>HTTP PUT</a:t>
            </a:r>
            <a:r>
              <a:rPr lang="en-US" sz="2100" dirty="0"/>
              <a:t>, which modifies an existing resource. PUT should not be used for resource creation.</a:t>
            </a:r>
          </a:p>
          <a:p>
            <a:r>
              <a:rPr lang="en-US" sz="2800" dirty="0">
                <a:solidFill>
                  <a:srgbClr val="C00000"/>
                </a:solidFill>
              </a:rPr>
              <a:t>Delete</a:t>
            </a:r>
          </a:p>
          <a:p>
            <a:pPr lvl="1"/>
            <a:r>
              <a:rPr lang="en-US" sz="2000" dirty="0"/>
              <a:t>Implemented using </a:t>
            </a:r>
            <a:r>
              <a:rPr lang="en-US" sz="2000" dirty="0">
                <a:solidFill>
                  <a:srgbClr val="C00000"/>
                </a:solidFill>
              </a:rPr>
              <a:t>HTTP DELETE</a:t>
            </a:r>
            <a:r>
              <a:rPr lang="en-US" sz="2000" dirty="0"/>
              <a:t>, which makes the resource inaccessible using the specified URI. The resource may or may not be physically deleted.</a:t>
            </a:r>
          </a:p>
          <a:p>
            <a:endParaRPr lang="en-US" sz="2000" dirty="0"/>
          </a:p>
          <a:p>
            <a:endParaRPr lang="en-US" sz="2000" dirty="0"/>
          </a:p>
        </p:txBody>
      </p:sp>
      <p:sp>
        <p:nvSpPr>
          <p:cNvPr id="4" name="Slide Number Placeholder 3">
            <a:extLst>
              <a:ext uri="{FF2B5EF4-FFF2-40B4-BE49-F238E27FC236}">
                <a16:creationId xmlns:a16="http://schemas.microsoft.com/office/drawing/2014/main" id="{5FC0CE1A-0F43-D642-83BB-37DC2E74A642}"/>
              </a:ext>
            </a:extLst>
          </p:cNvPr>
          <p:cNvSpPr>
            <a:spLocks noGrp="1"/>
          </p:cNvSpPr>
          <p:nvPr>
            <p:ph type="sldNum" sz="quarter" idx="12"/>
          </p:nvPr>
        </p:nvSpPr>
        <p:spPr/>
        <p:txBody>
          <a:bodyPr/>
          <a:lstStyle/>
          <a:p>
            <a:pPr>
              <a:defRPr/>
            </a:pPr>
            <a:fld id="{E78C9E75-97FD-45D9-8ED3-955348887BB1}" type="slidenum">
              <a:rPr lang="zh-TW" altLang="en-US" smtClean="0"/>
              <a:pPr>
                <a:defRPr/>
              </a:pPr>
              <a:t>72</a:t>
            </a:fld>
            <a:endParaRPr lang="zh-TW" altLang="en-US"/>
          </a:p>
        </p:txBody>
      </p:sp>
      <p:sp>
        <p:nvSpPr>
          <p:cNvPr id="5" name="Footer Placeholder 4">
            <a:extLst>
              <a:ext uri="{FF2B5EF4-FFF2-40B4-BE49-F238E27FC236}">
                <a16:creationId xmlns:a16="http://schemas.microsoft.com/office/drawing/2014/main" id="{47D1029D-DF43-8440-A5D5-8C0AA89257A6}"/>
              </a:ext>
            </a:extLst>
          </p:cNvPr>
          <p:cNvSpPr>
            <a:spLocks noGrp="1"/>
          </p:cNvSpPr>
          <p:nvPr>
            <p:ph type="ftr" sz="quarter" idx="11"/>
          </p:nvPr>
        </p:nvSpPr>
        <p:spPr bwMode="auto">
          <a:xfrm>
            <a:off x="2135832" y="6597650"/>
            <a:ext cx="7848600" cy="260350"/>
          </a:xfrm>
          <a:ln>
            <a:miter lim="800000"/>
            <a:headEnd/>
            <a:tailEnd/>
          </a:ln>
        </p:spPr>
        <p:txBody>
          <a:bodyPr/>
          <a:lstStyle/>
          <a:p>
            <a:pPr>
              <a:defRPr/>
            </a:pPr>
            <a:r>
              <a:rPr lang="en-US" altLang="zh-TW" sz="1000" dirty="0"/>
              <a:t>Source: Ian Sommerville (2019), Engineering Software Products:  An Introduction to Modern Software Engineering, Pearson.</a:t>
            </a:r>
            <a:endParaRPr lang="es-ES" altLang="zh-TW" sz="1000" dirty="0"/>
          </a:p>
        </p:txBody>
      </p:sp>
      <p:sp>
        <p:nvSpPr>
          <p:cNvPr id="6" name="Title 1">
            <a:extLst>
              <a:ext uri="{FF2B5EF4-FFF2-40B4-BE49-F238E27FC236}">
                <a16:creationId xmlns:a16="http://schemas.microsoft.com/office/drawing/2014/main" id="{0CFA4C37-6E89-4349-BAC6-EBAD3F680900}"/>
              </a:ext>
            </a:extLst>
          </p:cNvPr>
          <p:cNvSpPr>
            <a:spLocks noGrp="1"/>
          </p:cNvSpPr>
          <p:nvPr>
            <p:ph type="title"/>
          </p:nvPr>
        </p:nvSpPr>
        <p:spPr>
          <a:xfrm>
            <a:off x="1991544" y="116633"/>
            <a:ext cx="8229600" cy="949995"/>
          </a:xfrm>
        </p:spPr>
        <p:txBody>
          <a:bodyPr/>
          <a:lstStyle/>
          <a:p>
            <a:r>
              <a:rPr lang="en-US" dirty="0">
                <a:solidFill>
                  <a:schemeClr val="accent1"/>
                </a:solidFill>
              </a:rPr>
              <a:t>RESTful service operations</a:t>
            </a:r>
          </a:p>
        </p:txBody>
      </p:sp>
    </p:spTree>
    <p:extLst>
      <p:ext uri="{BB962C8B-B14F-4D97-AF65-F5344CB8AC3E}">
        <p14:creationId xmlns:p14="http://schemas.microsoft.com/office/powerpoint/2010/main" val="3562871079"/>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78480D8-C0FA-A940-9033-50DBEED74D6E}"/>
              </a:ext>
            </a:extLst>
          </p:cNvPr>
          <p:cNvSpPr>
            <a:spLocks noGrp="1"/>
          </p:cNvSpPr>
          <p:nvPr>
            <p:ph idx="1"/>
          </p:nvPr>
        </p:nvSpPr>
        <p:spPr>
          <a:xfrm>
            <a:off x="877824" y="1066628"/>
            <a:ext cx="10424160" cy="5453235"/>
          </a:xfrm>
        </p:spPr>
        <p:txBody>
          <a:bodyPr>
            <a:normAutofit lnSpcReduction="10000"/>
          </a:bodyPr>
          <a:lstStyle/>
          <a:p>
            <a:r>
              <a:rPr lang="en-US" b="1" dirty="0">
                <a:solidFill>
                  <a:srgbClr val="C00000"/>
                </a:solidFill>
              </a:rPr>
              <a:t>Retrieve</a:t>
            </a:r>
          </a:p>
          <a:p>
            <a:pPr lvl="1"/>
            <a:r>
              <a:rPr lang="en-US" sz="2400" dirty="0"/>
              <a:t>Returns information about a reported incident or incidents. Accessed using the </a:t>
            </a:r>
            <a:r>
              <a:rPr lang="en-US" sz="2400" dirty="0">
                <a:solidFill>
                  <a:srgbClr val="C00000"/>
                </a:solidFill>
              </a:rPr>
              <a:t>GET</a:t>
            </a:r>
            <a:r>
              <a:rPr lang="en-US" sz="2400" dirty="0"/>
              <a:t> verb.</a:t>
            </a:r>
          </a:p>
          <a:p>
            <a:r>
              <a:rPr lang="en-US" b="1" dirty="0">
                <a:solidFill>
                  <a:srgbClr val="C00000"/>
                </a:solidFill>
              </a:rPr>
              <a:t>Add</a:t>
            </a:r>
          </a:p>
          <a:p>
            <a:pPr lvl="1"/>
            <a:r>
              <a:rPr lang="en-US" sz="2400" dirty="0"/>
              <a:t>Adds information about a new incident. Accessed using the </a:t>
            </a:r>
            <a:r>
              <a:rPr lang="en-US" sz="2400" dirty="0">
                <a:solidFill>
                  <a:srgbClr val="C00000"/>
                </a:solidFill>
              </a:rPr>
              <a:t>POST</a:t>
            </a:r>
            <a:r>
              <a:rPr lang="en-US" sz="2400" dirty="0"/>
              <a:t> verb.</a:t>
            </a:r>
          </a:p>
          <a:p>
            <a:r>
              <a:rPr lang="en-US" b="1" dirty="0">
                <a:solidFill>
                  <a:srgbClr val="C00000"/>
                </a:solidFill>
              </a:rPr>
              <a:t>Update</a:t>
            </a:r>
          </a:p>
          <a:p>
            <a:pPr lvl="1"/>
            <a:r>
              <a:rPr lang="en-US" sz="2400" dirty="0"/>
              <a:t>Updates the information about a reported incident. Accessed using the </a:t>
            </a:r>
            <a:r>
              <a:rPr lang="en-US" sz="2400" dirty="0">
                <a:solidFill>
                  <a:srgbClr val="C00000"/>
                </a:solidFill>
              </a:rPr>
              <a:t>PUT</a:t>
            </a:r>
            <a:r>
              <a:rPr lang="en-US" sz="2400" dirty="0"/>
              <a:t> verb.</a:t>
            </a:r>
          </a:p>
          <a:p>
            <a:r>
              <a:rPr lang="en-US" b="1" dirty="0">
                <a:solidFill>
                  <a:srgbClr val="C00000"/>
                </a:solidFill>
              </a:rPr>
              <a:t>Delete</a:t>
            </a:r>
          </a:p>
          <a:p>
            <a:pPr lvl="1"/>
            <a:r>
              <a:rPr lang="en-US" sz="2400" dirty="0"/>
              <a:t>Deletes an incident. The </a:t>
            </a:r>
            <a:r>
              <a:rPr lang="en-US" sz="2400" dirty="0">
                <a:solidFill>
                  <a:srgbClr val="C00000"/>
                </a:solidFill>
              </a:rPr>
              <a:t>DELETE</a:t>
            </a:r>
            <a:r>
              <a:rPr lang="en-US" sz="2400" dirty="0"/>
              <a:t> verb is used when an incident has been cleared.</a:t>
            </a:r>
          </a:p>
          <a:p>
            <a:endParaRPr lang="en-US" sz="2400" dirty="0"/>
          </a:p>
          <a:p>
            <a:endParaRPr lang="en-US" sz="2400" dirty="0"/>
          </a:p>
        </p:txBody>
      </p:sp>
      <p:sp>
        <p:nvSpPr>
          <p:cNvPr id="4" name="Slide Number Placeholder 3">
            <a:extLst>
              <a:ext uri="{FF2B5EF4-FFF2-40B4-BE49-F238E27FC236}">
                <a16:creationId xmlns:a16="http://schemas.microsoft.com/office/drawing/2014/main" id="{5FC0CE1A-0F43-D642-83BB-37DC2E74A642}"/>
              </a:ext>
            </a:extLst>
          </p:cNvPr>
          <p:cNvSpPr>
            <a:spLocks noGrp="1"/>
          </p:cNvSpPr>
          <p:nvPr>
            <p:ph type="sldNum" sz="quarter" idx="12"/>
          </p:nvPr>
        </p:nvSpPr>
        <p:spPr/>
        <p:txBody>
          <a:bodyPr/>
          <a:lstStyle/>
          <a:p>
            <a:pPr>
              <a:defRPr/>
            </a:pPr>
            <a:fld id="{E78C9E75-97FD-45D9-8ED3-955348887BB1}" type="slidenum">
              <a:rPr lang="zh-TW" altLang="en-US" smtClean="0"/>
              <a:pPr>
                <a:defRPr/>
              </a:pPr>
              <a:t>73</a:t>
            </a:fld>
            <a:endParaRPr lang="zh-TW" altLang="en-US"/>
          </a:p>
        </p:txBody>
      </p:sp>
      <p:sp>
        <p:nvSpPr>
          <p:cNvPr id="5" name="Footer Placeholder 4">
            <a:extLst>
              <a:ext uri="{FF2B5EF4-FFF2-40B4-BE49-F238E27FC236}">
                <a16:creationId xmlns:a16="http://schemas.microsoft.com/office/drawing/2014/main" id="{47D1029D-DF43-8440-A5D5-8C0AA89257A6}"/>
              </a:ext>
            </a:extLst>
          </p:cNvPr>
          <p:cNvSpPr>
            <a:spLocks noGrp="1"/>
          </p:cNvSpPr>
          <p:nvPr>
            <p:ph type="ftr" sz="quarter" idx="11"/>
          </p:nvPr>
        </p:nvSpPr>
        <p:spPr bwMode="auto">
          <a:xfrm>
            <a:off x="2135832" y="6597650"/>
            <a:ext cx="7848600" cy="260350"/>
          </a:xfrm>
          <a:ln>
            <a:miter lim="800000"/>
            <a:headEnd/>
            <a:tailEnd/>
          </a:ln>
        </p:spPr>
        <p:txBody>
          <a:bodyPr/>
          <a:lstStyle/>
          <a:p>
            <a:pPr>
              <a:defRPr/>
            </a:pPr>
            <a:r>
              <a:rPr lang="en-US" altLang="zh-TW" sz="1000" dirty="0"/>
              <a:t>Source: Ian Sommerville (2019), Engineering Software Products:  An Introduction to Modern Software Engineering, Pearson.</a:t>
            </a:r>
            <a:endParaRPr lang="es-ES" altLang="zh-TW" sz="1000" dirty="0"/>
          </a:p>
        </p:txBody>
      </p:sp>
      <p:sp>
        <p:nvSpPr>
          <p:cNvPr id="6" name="Title 1">
            <a:extLst>
              <a:ext uri="{FF2B5EF4-FFF2-40B4-BE49-F238E27FC236}">
                <a16:creationId xmlns:a16="http://schemas.microsoft.com/office/drawing/2014/main" id="{0CFA4C37-6E89-4349-BAC6-EBAD3F680900}"/>
              </a:ext>
            </a:extLst>
          </p:cNvPr>
          <p:cNvSpPr>
            <a:spLocks noGrp="1"/>
          </p:cNvSpPr>
          <p:nvPr>
            <p:ph type="title"/>
          </p:nvPr>
        </p:nvSpPr>
        <p:spPr>
          <a:xfrm>
            <a:off x="1991544" y="116633"/>
            <a:ext cx="8229600" cy="949995"/>
          </a:xfrm>
        </p:spPr>
        <p:txBody>
          <a:bodyPr/>
          <a:lstStyle/>
          <a:p>
            <a:r>
              <a:rPr lang="en-US" dirty="0">
                <a:solidFill>
                  <a:schemeClr val="accent1"/>
                </a:solidFill>
              </a:rPr>
              <a:t>Service operations</a:t>
            </a:r>
          </a:p>
        </p:txBody>
      </p:sp>
    </p:spTree>
    <p:extLst>
      <p:ext uri="{BB962C8B-B14F-4D97-AF65-F5344CB8AC3E}">
        <p14:creationId xmlns:p14="http://schemas.microsoft.com/office/powerpoint/2010/main" val="125241236"/>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78480D8-C0FA-A940-9033-50DBEED74D6E}"/>
              </a:ext>
            </a:extLst>
          </p:cNvPr>
          <p:cNvSpPr>
            <a:spLocks noGrp="1"/>
          </p:cNvSpPr>
          <p:nvPr>
            <p:ph idx="1"/>
          </p:nvPr>
        </p:nvSpPr>
        <p:spPr>
          <a:xfrm>
            <a:off x="877824" y="1144414"/>
            <a:ext cx="10442448" cy="5375449"/>
          </a:xfrm>
        </p:spPr>
        <p:txBody>
          <a:bodyPr/>
          <a:lstStyle/>
          <a:p>
            <a:r>
              <a:rPr lang="en-US" dirty="0"/>
              <a:t>Imagine a system that maintains information about incidents, such as traffic delays, roadworks and accidents on a national road network. This system can be accessed via a browser using the URL:</a:t>
            </a:r>
          </a:p>
          <a:p>
            <a:pPr lvl="1"/>
            <a:r>
              <a:rPr lang="en-US" dirty="0">
                <a:hlinkClick r:id="rId2"/>
              </a:rPr>
              <a:t>https://trafficinfo.net/incidents/</a:t>
            </a:r>
            <a:endParaRPr lang="en-US" dirty="0"/>
          </a:p>
          <a:p>
            <a:r>
              <a:rPr lang="en-US" dirty="0"/>
              <a:t>Users can query the system to discover incidents on the roads on which they are planning to travel.</a:t>
            </a:r>
          </a:p>
          <a:p>
            <a:endParaRPr lang="en-US" dirty="0"/>
          </a:p>
        </p:txBody>
      </p:sp>
      <p:sp>
        <p:nvSpPr>
          <p:cNvPr id="4" name="Slide Number Placeholder 3">
            <a:extLst>
              <a:ext uri="{FF2B5EF4-FFF2-40B4-BE49-F238E27FC236}">
                <a16:creationId xmlns:a16="http://schemas.microsoft.com/office/drawing/2014/main" id="{5FC0CE1A-0F43-D642-83BB-37DC2E74A642}"/>
              </a:ext>
            </a:extLst>
          </p:cNvPr>
          <p:cNvSpPr>
            <a:spLocks noGrp="1"/>
          </p:cNvSpPr>
          <p:nvPr>
            <p:ph type="sldNum" sz="quarter" idx="12"/>
          </p:nvPr>
        </p:nvSpPr>
        <p:spPr/>
        <p:txBody>
          <a:bodyPr/>
          <a:lstStyle/>
          <a:p>
            <a:pPr>
              <a:defRPr/>
            </a:pPr>
            <a:fld id="{E78C9E75-97FD-45D9-8ED3-955348887BB1}" type="slidenum">
              <a:rPr lang="zh-TW" altLang="en-US" smtClean="0"/>
              <a:pPr>
                <a:defRPr/>
              </a:pPr>
              <a:t>74</a:t>
            </a:fld>
            <a:endParaRPr lang="zh-TW" altLang="en-US"/>
          </a:p>
        </p:txBody>
      </p:sp>
      <p:sp>
        <p:nvSpPr>
          <p:cNvPr id="5" name="Footer Placeholder 4">
            <a:extLst>
              <a:ext uri="{FF2B5EF4-FFF2-40B4-BE49-F238E27FC236}">
                <a16:creationId xmlns:a16="http://schemas.microsoft.com/office/drawing/2014/main" id="{47D1029D-DF43-8440-A5D5-8C0AA89257A6}"/>
              </a:ext>
            </a:extLst>
          </p:cNvPr>
          <p:cNvSpPr>
            <a:spLocks noGrp="1"/>
          </p:cNvSpPr>
          <p:nvPr>
            <p:ph type="ftr" sz="quarter" idx="11"/>
          </p:nvPr>
        </p:nvSpPr>
        <p:spPr bwMode="auto">
          <a:xfrm>
            <a:off x="2135832" y="6597650"/>
            <a:ext cx="7848600" cy="260350"/>
          </a:xfrm>
          <a:ln>
            <a:miter lim="800000"/>
            <a:headEnd/>
            <a:tailEnd/>
          </a:ln>
        </p:spPr>
        <p:txBody>
          <a:bodyPr/>
          <a:lstStyle/>
          <a:p>
            <a:pPr>
              <a:defRPr/>
            </a:pPr>
            <a:r>
              <a:rPr lang="en-US" altLang="zh-TW" sz="1000" dirty="0"/>
              <a:t>Source: Ian Sommerville (2019), Engineering Software Products:  An Introduction to Modern Software Engineering, Pearson.</a:t>
            </a:r>
            <a:endParaRPr lang="es-ES" altLang="zh-TW" sz="1000" dirty="0"/>
          </a:p>
        </p:txBody>
      </p:sp>
      <p:sp>
        <p:nvSpPr>
          <p:cNvPr id="6" name="Title 1">
            <a:extLst>
              <a:ext uri="{FF2B5EF4-FFF2-40B4-BE49-F238E27FC236}">
                <a16:creationId xmlns:a16="http://schemas.microsoft.com/office/drawing/2014/main" id="{0CFA4C37-6E89-4349-BAC6-EBAD3F680900}"/>
              </a:ext>
            </a:extLst>
          </p:cNvPr>
          <p:cNvSpPr>
            <a:spLocks noGrp="1"/>
          </p:cNvSpPr>
          <p:nvPr>
            <p:ph type="title"/>
          </p:nvPr>
        </p:nvSpPr>
        <p:spPr>
          <a:xfrm>
            <a:off x="1991544" y="116633"/>
            <a:ext cx="8229600" cy="949995"/>
          </a:xfrm>
        </p:spPr>
        <p:txBody>
          <a:bodyPr/>
          <a:lstStyle/>
          <a:p>
            <a:r>
              <a:rPr lang="en-US" dirty="0">
                <a:solidFill>
                  <a:schemeClr val="accent1"/>
                </a:solidFill>
              </a:rPr>
              <a:t>Road information system</a:t>
            </a:r>
          </a:p>
        </p:txBody>
      </p:sp>
    </p:spTree>
    <p:extLst>
      <p:ext uri="{BB962C8B-B14F-4D97-AF65-F5344CB8AC3E}">
        <p14:creationId xmlns:p14="http://schemas.microsoft.com/office/powerpoint/2010/main" val="815722113"/>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78480D8-C0FA-A940-9033-50DBEED74D6E}"/>
              </a:ext>
            </a:extLst>
          </p:cNvPr>
          <p:cNvSpPr>
            <a:spLocks noGrp="1"/>
          </p:cNvSpPr>
          <p:nvPr>
            <p:ph idx="1"/>
          </p:nvPr>
        </p:nvSpPr>
        <p:spPr>
          <a:xfrm>
            <a:off x="932687" y="1144414"/>
            <a:ext cx="10227109" cy="5375449"/>
          </a:xfrm>
        </p:spPr>
        <p:txBody>
          <a:bodyPr/>
          <a:lstStyle/>
          <a:p>
            <a:r>
              <a:rPr lang="en-US" dirty="0"/>
              <a:t>When implemented as a RESTful web service, you need to design the resource structure so that incidents are organized hierarchically. </a:t>
            </a:r>
          </a:p>
          <a:p>
            <a:r>
              <a:rPr lang="en-US" dirty="0"/>
              <a:t>For example, incidents may be recorded according to the road identifier (e.g. A90), the location (e.g. </a:t>
            </a:r>
            <a:r>
              <a:rPr lang="en-US" dirty="0" err="1"/>
              <a:t>stonehaven</a:t>
            </a:r>
            <a:r>
              <a:rPr lang="en-US" dirty="0"/>
              <a:t>), the carriageway direction (e.g. north) and an incident number (e.g. 1).  Therefore, each incident can be accessed using its URI:</a:t>
            </a:r>
            <a:r>
              <a:rPr lang="zh-TW" altLang="en-US" dirty="0"/>
              <a:t> </a:t>
            </a:r>
            <a:endParaRPr lang="en-US" altLang="zh-TW" dirty="0"/>
          </a:p>
          <a:p>
            <a:pPr lvl="1"/>
            <a:r>
              <a:rPr lang="en-US" sz="2400" dirty="0">
                <a:hlinkClick r:id="rId2"/>
              </a:rPr>
              <a:t>https://trafficinfo.net/incidents/A90/stonehaven/north/1</a:t>
            </a:r>
            <a:endParaRPr lang="en-US" sz="2400" dirty="0"/>
          </a:p>
          <a:p>
            <a:pPr lvl="1"/>
            <a:endParaRPr lang="en-US" sz="2400" dirty="0"/>
          </a:p>
          <a:p>
            <a:endParaRPr lang="en-US" dirty="0"/>
          </a:p>
          <a:p>
            <a:endParaRPr lang="en-US" dirty="0"/>
          </a:p>
        </p:txBody>
      </p:sp>
      <p:sp>
        <p:nvSpPr>
          <p:cNvPr id="4" name="Slide Number Placeholder 3">
            <a:extLst>
              <a:ext uri="{FF2B5EF4-FFF2-40B4-BE49-F238E27FC236}">
                <a16:creationId xmlns:a16="http://schemas.microsoft.com/office/drawing/2014/main" id="{5FC0CE1A-0F43-D642-83BB-37DC2E74A642}"/>
              </a:ext>
            </a:extLst>
          </p:cNvPr>
          <p:cNvSpPr>
            <a:spLocks noGrp="1"/>
          </p:cNvSpPr>
          <p:nvPr>
            <p:ph type="sldNum" sz="quarter" idx="12"/>
          </p:nvPr>
        </p:nvSpPr>
        <p:spPr/>
        <p:txBody>
          <a:bodyPr/>
          <a:lstStyle/>
          <a:p>
            <a:pPr>
              <a:defRPr/>
            </a:pPr>
            <a:fld id="{E78C9E75-97FD-45D9-8ED3-955348887BB1}" type="slidenum">
              <a:rPr lang="zh-TW" altLang="en-US" smtClean="0"/>
              <a:pPr>
                <a:defRPr/>
              </a:pPr>
              <a:t>75</a:t>
            </a:fld>
            <a:endParaRPr lang="zh-TW" altLang="en-US"/>
          </a:p>
        </p:txBody>
      </p:sp>
      <p:sp>
        <p:nvSpPr>
          <p:cNvPr id="5" name="Footer Placeholder 4">
            <a:extLst>
              <a:ext uri="{FF2B5EF4-FFF2-40B4-BE49-F238E27FC236}">
                <a16:creationId xmlns:a16="http://schemas.microsoft.com/office/drawing/2014/main" id="{47D1029D-DF43-8440-A5D5-8C0AA89257A6}"/>
              </a:ext>
            </a:extLst>
          </p:cNvPr>
          <p:cNvSpPr>
            <a:spLocks noGrp="1"/>
          </p:cNvSpPr>
          <p:nvPr>
            <p:ph type="ftr" sz="quarter" idx="11"/>
          </p:nvPr>
        </p:nvSpPr>
        <p:spPr bwMode="auto">
          <a:xfrm>
            <a:off x="2135832" y="6597650"/>
            <a:ext cx="7848600" cy="260350"/>
          </a:xfrm>
          <a:ln>
            <a:miter lim="800000"/>
            <a:headEnd/>
            <a:tailEnd/>
          </a:ln>
        </p:spPr>
        <p:txBody>
          <a:bodyPr/>
          <a:lstStyle/>
          <a:p>
            <a:pPr>
              <a:defRPr/>
            </a:pPr>
            <a:r>
              <a:rPr lang="en-US" altLang="zh-TW" sz="1000" dirty="0"/>
              <a:t>Source: Ian Sommerville (2019), Engineering Software Products:  An Introduction to Modern Software Engineering, Pearson.</a:t>
            </a:r>
            <a:endParaRPr lang="es-ES" altLang="zh-TW" sz="1000" dirty="0"/>
          </a:p>
        </p:txBody>
      </p:sp>
      <p:sp>
        <p:nvSpPr>
          <p:cNvPr id="6" name="Title 1">
            <a:extLst>
              <a:ext uri="{FF2B5EF4-FFF2-40B4-BE49-F238E27FC236}">
                <a16:creationId xmlns:a16="http://schemas.microsoft.com/office/drawing/2014/main" id="{0CFA4C37-6E89-4349-BAC6-EBAD3F680900}"/>
              </a:ext>
            </a:extLst>
          </p:cNvPr>
          <p:cNvSpPr>
            <a:spLocks noGrp="1"/>
          </p:cNvSpPr>
          <p:nvPr>
            <p:ph type="title"/>
          </p:nvPr>
        </p:nvSpPr>
        <p:spPr>
          <a:xfrm>
            <a:off x="1991544" y="116633"/>
            <a:ext cx="8229600" cy="949995"/>
          </a:xfrm>
        </p:spPr>
        <p:txBody>
          <a:bodyPr/>
          <a:lstStyle/>
          <a:p>
            <a:r>
              <a:rPr lang="en-US" dirty="0">
                <a:solidFill>
                  <a:schemeClr val="accent1"/>
                </a:solidFill>
              </a:rPr>
              <a:t>Road information system</a:t>
            </a:r>
          </a:p>
        </p:txBody>
      </p:sp>
    </p:spTree>
    <p:extLst>
      <p:ext uri="{BB962C8B-B14F-4D97-AF65-F5344CB8AC3E}">
        <p14:creationId xmlns:p14="http://schemas.microsoft.com/office/powerpoint/2010/main" val="923261846"/>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5FC0CE1A-0F43-D642-83BB-37DC2E74A642}"/>
              </a:ext>
            </a:extLst>
          </p:cNvPr>
          <p:cNvSpPr>
            <a:spLocks noGrp="1"/>
          </p:cNvSpPr>
          <p:nvPr>
            <p:ph type="sldNum" sz="quarter" idx="12"/>
          </p:nvPr>
        </p:nvSpPr>
        <p:spPr/>
        <p:txBody>
          <a:bodyPr/>
          <a:lstStyle/>
          <a:p>
            <a:pPr>
              <a:defRPr/>
            </a:pPr>
            <a:fld id="{E78C9E75-97FD-45D9-8ED3-955348887BB1}" type="slidenum">
              <a:rPr lang="zh-TW" altLang="en-US" smtClean="0"/>
              <a:pPr>
                <a:defRPr/>
              </a:pPr>
              <a:t>76</a:t>
            </a:fld>
            <a:endParaRPr lang="zh-TW" altLang="en-US"/>
          </a:p>
        </p:txBody>
      </p:sp>
      <p:sp>
        <p:nvSpPr>
          <p:cNvPr id="5" name="Footer Placeholder 4">
            <a:extLst>
              <a:ext uri="{FF2B5EF4-FFF2-40B4-BE49-F238E27FC236}">
                <a16:creationId xmlns:a16="http://schemas.microsoft.com/office/drawing/2014/main" id="{47D1029D-DF43-8440-A5D5-8C0AA89257A6}"/>
              </a:ext>
            </a:extLst>
          </p:cNvPr>
          <p:cNvSpPr>
            <a:spLocks noGrp="1"/>
          </p:cNvSpPr>
          <p:nvPr>
            <p:ph type="ftr" sz="quarter" idx="11"/>
          </p:nvPr>
        </p:nvSpPr>
        <p:spPr bwMode="auto">
          <a:xfrm>
            <a:off x="2135832" y="6597650"/>
            <a:ext cx="7848600" cy="260350"/>
          </a:xfrm>
          <a:ln>
            <a:miter lim="800000"/>
            <a:headEnd/>
            <a:tailEnd/>
          </a:ln>
        </p:spPr>
        <p:txBody>
          <a:bodyPr/>
          <a:lstStyle/>
          <a:p>
            <a:pPr>
              <a:defRPr/>
            </a:pPr>
            <a:r>
              <a:rPr lang="en-US" altLang="zh-TW" sz="1000" dirty="0"/>
              <a:t>Source: Ian Sommerville (2019), Engineering Software Products:  An Introduction to Modern Software Engineering, Pearson.</a:t>
            </a:r>
            <a:endParaRPr lang="es-ES" altLang="zh-TW" sz="1000" dirty="0"/>
          </a:p>
        </p:txBody>
      </p:sp>
      <p:sp>
        <p:nvSpPr>
          <p:cNvPr id="6" name="Title 1">
            <a:extLst>
              <a:ext uri="{FF2B5EF4-FFF2-40B4-BE49-F238E27FC236}">
                <a16:creationId xmlns:a16="http://schemas.microsoft.com/office/drawing/2014/main" id="{0CFA4C37-6E89-4349-BAC6-EBAD3F680900}"/>
              </a:ext>
            </a:extLst>
          </p:cNvPr>
          <p:cNvSpPr>
            <a:spLocks noGrp="1"/>
          </p:cNvSpPr>
          <p:nvPr>
            <p:ph type="title"/>
          </p:nvPr>
        </p:nvSpPr>
        <p:spPr>
          <a:xfrm>
            <a:off x="1847528" y="44624"/>
            <a:ext cx="8640960" cy="1265188"/>
          </a:xfrm>
        </p:spPr>
        <p:txBody>
          <a:bodyPr>
            <a:normAutofit fontScale="90000"/>
          </a:bodyPr>
          <a:lstStyle/>
          <a:p>
            <a:r>
              <a:rPr lang="en-US" dirty="0">
                <a:solidFill>
                  <a:schemeClr val="accent1"/>
                </a:solidFill>
              </a:rPr>
              <a:t>HTTP request and response processing</a:t>
            </a:r>
          </a:p>
        </p:txBody>
      </p:sp>
      <p:sp>
        <p:nvSpPr>
          <p:cNvPr id="8" name="Rounded Rectangle 7">
            <a:extLst>
              <a:ext uri="{FF2B5EF4-FFF2-40B4-BE49-F238E27FC236}">
                <a16:creationId xmlns:a16="http://schemas.microsoft.com/office/drawing/2014/main" id="{E6D2F6EB-2C7D-EB4B-99FA-551F2ED4E3CC}"/>
              </a:ext>
            </a:extLst>
          </p:cNvPr>
          <p:cNvSpPr>
            <a:spLocks noChangeArrowheads="1"/>
          </p:cNvSpPr>
          <p:nvPr/>
        </p:nvSpPr>
        <p:spPr bwMode="auto">
          <a:xfrm>
            <a:off x="5048117" y="2209013"/>
            <a:ext cx="2028142" cy="896879"/>
          </a:xfrm>
          <a:prstGeom prst="roundRect">
            <a:avLst>
              <a:gd name="adj" fmla="val 20942"/>
            </a:avLst>
          </a:prstGeom>
          <a:solidFill>
            <a:srgbClr val="0096FF">
              <a:alpha val="50196"/>
            </a:srgbClr>
          </a:solidFill>
          <a:ln w="28575">
            <a:solidFill>
              <a:schemeClr val="accent1">
                <a:lumMod val="75000"/>
              </a:schemeClr>
            </a:solidFill>
            <a:round/>
            <a:headEnd/>
            <a:tailEnd/>
          </a:ln>
          <a:effectLst/>
        </p:spPr>
        <p:txBody>
          <a:bodyPr wrap="none" lIns="0" tIns="0" rIns="0" bIns="0" anchor="ctr"/>
          <a:lstStyle/>
          <a:p>
            <a:pPr algn="ctr">
              <a:defRPr/>
            </a:pPr>
            <a:r>
              <a:rPr lang="en-US" sz="2800" b="1" dirty="0">
                <a:latin typeface="Calibri" panose="020F0502020204030204" pitchFamily="34" charset="0"/>
                <a:cs typeface="Calibri" panose="020F0502020204030204" pitchFamily="34" charset="0"/>
              </a:rPr>
              <a:t>Request </a:t>
            </a:r>
            <a:br>
              <a:rPr lang="en-US" sz="2800" b="1" dirty="0">
                <a:latin typeface="Calibri" panose="020F0502020204030204" pitchFamily="34" charset="0"/>
                <a:cs typeface="Calibri" panose="020F0502020204030204" pitchFamily="34" charset="0"/>
              </a:rPr>
            </a:br>
            <a:r>
              <a:rPr lang="en-US" sz="2800" b="1" dirty="0">
                <a:latin typeface="Calibri" panose="020F0502020204030204" pitchFamily="34" charset="0"/>
                <a:cs typeface="Calibri" panose="020F0502020204030204" pitchFamily="34" charset="0"/>
              </a:rPr>
              <a:t>processing</a:t>
            </a:r>
          </a:p>
        </p:txBody>
      </p:sp>
      <p:sp>
        <p:nvSpPr>
          <p:cNvPr id="10" name="Rounded Rectangle 9">
            <a:extLst>
              <a:ext uri="{FF2B5EF4-FFF2-40B4-BE49-F238E27FC236}">
                <a16:creationId xmlns:a16="http://schemas.microsoft.com/office/drawing/2014/main" id="{80575E0C-F766-E647-A84B-C90CF17C2D79}"/>
              </a:ext>
            </a:extLst>
          </p:cNvPr>
          <p:cNvSpPr>
            <a:spLocks noChangeArrowheads="1"/>
          </p:cNvSpPr>
          <p:nvPr/>
        </p:nvSpPr>
        <p:spPr bwMode="auto">
          <a:xfrm>
            <a:off x="1991544" y="2197980"/>
            <a:ext cx="1512168" cy="918945"/>
          </a:xfrm>
          <a:prstGeom prst="roundRect">
            <a:avLst>
              <a:gd name="adj" fmla="val 4940"/>
            </a:avLst>
          </a:prstGeom>
          <a:solidFill>
            <a:srgbClr val="FFC000">
              <a:alpha val="50196"/>
            </a:srgbClr>
          </a:solidFill>
          <a:ln w="28575">
            <a:solidFill>
              <a:schemeClr val="accent1">
                <a:lumMod val="75000"/>
              </a:schemeClr>
            </a:solidFill>
            <a:round/>
            <a:headEnd/>
            <a:tailEnd/>
          </a:ln>
          <a:effectLst/>
        </p:spPr>
        <p:txBody>
          <a:bodyPr wrap="none" lIns="0" tIns="0" rIns="0" bIns="0" anchor="ctr"/>
          <a:lstStyle/>
          <a:p>
            <a:pPr algn="ctr">
              <a:defRPr/>
            </a:pPr>
            <a:r>
              <a:rPr lang="en-US" sz="2400" b="1" dirty="0">
                <a:latin typeface="Calibri" panose="020F0502020204030204" pitchFamily="34" charset="0"/>
                <a:cs typeface="Calibri" panose="020F0502020204030204" pitchFamily="34" charset="0"/>
              </a:rPr>
              <a:t>HTTP</a:t>
            </a:r>
          </a:p>
          <a:p>
            <a:pPr algn="ctr">
              <a:defRPr/>
            </a:pPr>
            <a:r>
              <a:rPr lang="en-US" sz="2400" b="1" dirty="0">
                <a:latin typeface="Calibri" panose="020F0502020204030204" pitchFamily="34" charset="0"/>
                <a:cs typeface="Calibri" panose="020F0502020204030204" pitchFamily="34" charset="0"/>
              </a:rPr>
              <a:t>request</a:t>
            </a:r>
          </a:p>
        </p:txBody>
      </p:sp>
      <p:cxnSp>
        <p:nvCxnSpPr>
          <p:cNvPr id="11" name="Straight Arrow Connector 10">
            <a:extLst>
              <a:ext uri="{FF2B5EF4-FFF2-40B4-BE49-F238E27FC236}">
                <a16:creationId xmlns:a16="http://schemas.microsoft.com/office/drawing/2014/main" id="{ED86566F-4058-5645-9CCB-E7C28353B692}"/>
              </a:ext>
            </a:extLst>
          </p:cNvPr>
          <p:cNvCxnSpPr>
            <a:cxnSpLocks/>
            <a:stCxn id="8" idx="2"/>
            <a:endCxn id="19" idx="0"/>
          </p:cNvCxnSpPr>
          <p:nvPr/>
        </p:nvCxnSpPr>
        <p:spPr>
          <a:xfrm>
            <a:off x="6062188" y="3105892"/>
            <a:ext cx="0" cy="610229"/>
          </a:xfrm>
          <a:prstGeom prst="straightConnector1">
            <a:avLst/>
          </a:prstGeom>
          <a:ln w="38100">
            <a:solidFill>
              <a:schemeClr val="accent1">
                <a:lumMod val="75000"/>
              </a:schemeClr>
            </a:solidFill>
            <a:headEnd type="none"/>
            <a:tailEnd type="stealth"/>
          </a:ln>
        </p:spPr>
        <p:style>
          <a:lnRef idx="1">
            <a:schemeClr val="accent1"/>
          </a:lnRef>
          <a:fillRef idx="0">
            <a:schemeClr val="accent1"/>
          </a:fillRef>
          <a:effectRef idx="0">
            <a:schemeClr val="accent1"/>
          </a:effectRef>
          <a:fontRef idx="minor">
            <a:schemeClr val="tx1"/>
          </a:fontRef>
        </p:style>
      </p:cxnSp>
      <p:sp>
        <p:nvSpPr>
          <p:cNvPr id="19" name="Rounded Rectangle 18">
            <a:extLst>
              <a:ext uri="{FF2B5EF4-FFF2-40B4-BE49-F238E27FC236}">
                <a16:creationId xmlns:a16="http://schemas.microsoft.com/office/drawing/2014/main" id="{ED22D6BE-A8FA-A145-864C-3E1E45D4CDCC}"/>
              </a:ext>
            </a:extLst>
          </p:cNvPr>
          <p:cNvSpPr>
            <a:spLocks noChangeArrowheads="1"/>
          </p:cNvSpPr>
          <p:nvPr/>
        </p:nvSpPr>
        <p:spPr bwMode="auto">
          <a:xfrm>
            <a:off x="5048117" y="3716121"/>
            <a:ext cx="2028142" cy="896879"/>
          </a:xfrm>
          <a:prstGeom prst="roundRect">
            <a:avLst>
              <a:gd name="adj" fmla="val 20942"/>
            </a:avLst>
          </a:prstGeom>
          <a:solidFill>
            <a:srgbClr val="0096FF">
              <a:alpha val="50196"/>
            </a:srgbClr>
          </a:solidFill>
          <a:ln w="28575">
            <a:solidFill>
              <a:schemeClr val="accent1">
                <a:lumMod val="75000"/>
              </a:schemeClr>
            </a:solidFill>
            <a:round/>
            <a:headEnd/>
            <a:tailEnd/>
          </a:ln>
          <a:effectLst/>
        </p:spPr>
        <p:txBody>
          <a:bodyPr wrap="none" lIns="0" tIns="0" rIns="0" bIns="0" anchor="ctr"/>
          <a:lstStyle/>
          <a:p>
            <a:pPr algn="ctr">
              <a:defRPr/>
            </a:pPr>
            <a:r>
              <a:rPr lang="en-US" sz="2800" b="1" dirty="0">
                <a:latin typeface="Calibri" panose="020F0502020204030204" pitchFamily="34" charset="0"/>
                <a:cs typeface="Calibri" panose="020F0502020204030204" pitchFamily="34" charset="0"/>
              </a:rPr>
              <a:t>Service </a:t>
            </a:r>
            <a:br>
              <a:rPr lang="en-US" sz="2800" b="1" dirty="0">
                <a:latin typeface="Calibri" panose="020F0502020204030204" pitchFamily="34" charset="0"/>
                <a:cs typeface="Calibri" panose="020F0502020204030204" pitchFamily="34" charset="0"/>
              </a:rPr>
            </a:br>
            <a:r>
              <a:rPr lang="en-US" sz="2800" b="1" dirty="0">
                <a:latin typeface="Calibri" panose="020F0502020204030204" pitchFamily="34" charset="0"/>
                <a:cs typeface="Calibri" panose="020F0502020204030204" pitchFamily="34" charset="0"/>
              </a:rPr>
              <a:t>actions</a:t>
            </a:r>
          </a:p>
        </p:txBody>
      </p:sp>
      <p:sp>
        <p:nvSpPr>
          <p:cNvPr id="20" name="Rounded Rectangle 19">
            <a:extLst>
              <a:ext uri="{FF2B5EF4-FFF2-40B4-BE49-F238E27FC236}">
                <a16:creationId xmlns:a16="http://schemas.microsoft.com/office/drawing/2014/main" id="{FF35AAB0-C7BE-7342-80F7-3C3F42CCF841}"/>
              </a:ext>
            </a:extLst>
          </p:cNvPr>
          <p:cNvSpPr>
            <a:spLocks noChangeArrowheads="1"/>
          </p:cNvSpPr>
          <p:nvPr/>
        </p:nvSpPr>
        <p:spPr bwMode="auto">
          <a:xfrm>
            <a:off x="5048117" y="5185385"/>
            <a:ext cx="2028142" cy="896879"/>
          </a:xfrm>
          <a:prstGeom prst="roundRect">
            <a:avLst>
              <a:gd name="adj" fmla="val 20942"/>
            </a:avLst>
          </a:prstGeom>
          <a:solidFill>
            <a:srgbClr val="0096FF">
              <a:alpha val="50196"/>
            </a:srgbClr>
          </a:solidFill>
          <a:ln w="28575">
            <a:solidFill>
              <a:schemeClr val="accent1">
                <a:lumMod val="75000"/>
              </a:schemeClr>
            </a:solidFill>
            <a:round/>
            <a:headEnd/>
            <a:tailEnd/>
          </a:ln>
          <a:effectLst/>
        </p:spPr>
        <p:txBody>
          <a:bodyPr wrap="none" lIns="0" tIns="0" rIns="0" bIns="0" anchor="ctr"/>
          <a:lstStyle/>
          <a:p>
            <a:pPr algn="ctr">
              <a:defRPr/>
            </a:pPr>
            <a:r>
              <a:rPr lang="en-US" sz="2800" b="1" dirty="0">
                <a:latin typeface="Calibri" panose="020F0502020204030204" pitchFamily="34" charset="0"/>
                <a:cs typeface="Calibri" panose="020F0502020204030204" pitchFamily="34" charset="0"/>
              </a:rPr>
              <a:t>Response </a:t>
            </a:r>
            <a:br>
              <a:rPr lang="en-US" sz="2800" b="1" dirty="0">
                <a:latin typeface="Calibri" panose="020F0502020204030204" pitchFamily="34" charset="0"/>
                <a:cs typeface="Calibri" panose="020F0502020204030204" pitchFamily="34" charset="0"/>
              </a:rPr>
            </a:br>
            <a:r>
              <a:rPr lang="en-US" sz="2800" b="1" dirty="0">
                <a:latin typeface="Calibri" panose="020F0502020204030204" pitchFamily="34" charset="0"/>
                <a:cs typeface="Calibri" panose="020F0502020204030204" pitchFamily="34" charset="0"/>
              </a:rPr>
              <a:t>generation</a:t>
            </a:r>
          </a:p>
        </p:txBody>
      </p:sp>
      <p:cxnSp>
        <p:nvCxnSpPr>
          <p:cNvPr id="23" name="Straight Arrow Connector 22">
            <a:extLst>
              <a:ext uri="{FF2B5EF4-FFF2-40B4-BE49-F238E27FC236}">
                <a16:creationId xmlns:a16="http://schemas.microsoft.com/office/drawing/2014/main" id="{8E6E2042-E685-7E45-AE3C-A08736341978}"/>
              </a:ext>
            </a:extLst>
          </p:cNvPr>
          <p:cNvCxnSpPr>
            <a:cxnSpLocks/>
            <a:endCxn id="20" idx="0"/>
          </p:cNvCxnSpPr>
          <p:nvPr/>
        </p:nvCxnSpPr>
        <p:spPr>
          <a:xfrm>
            <a:off x="6060134" y="4621236"/>
            <a:ext cx="2055" cy="564148"/>
          </a:xfrm>
          <a:prstGeom prst="straightConnector1">
            <a:avLst/>
          </a:prstGeom>
          <a:ln w="38100">
            <a:solidFill>
              <a:schemeClr val="accent1">
                <a:lumMod val="75000"/>
              </a:schemeClr>
            </a:solidFill>
            <a:headEnd type="none"/>
            <a:tailEnd type="stealth"/>
          </a:ln>
        </p:spPr>
        <p:style>
          <a:lnRef idx="1">
            <a:schemeClr val="accent1"/>
          </a:lnRef>
          <a:fillRef idx="0">
            <a:schemeClr val="accent1"/>
          </a:fillRef>
          <a:effectRef idx="0">
            <a:schemeClr val="accent1"/>
          </a:effectRef>
          <a:fontRef idx="minor">
            <a:schemeClr val="tx1"/>
          </a:fontRef>
        </p:style>
      </p:cxnSp>
      <p:sp>
        <p:nvSpPr>
          <p:cNvPr id="24" name="Rounded Rectangle 23">
            <a:extLst>
              <a:ext uri="{FF2B5EF4-FFF2-40B4-BE49-F238E27FC236}">
                <a16:creationId xmlns:a16="http://schemas.microsoft.com/office/drawing/2014/main" id="{D133DCA1-2CCD-0A45-87B5-BB8C7819C627}"/>
              </a:ext>
            </a:extLst>
          </p:cNvPr>
          <p:cNvSpPr>
            <a:spLocks noChangeArrowheads="1"/>
          </p:cNvSpPr>
          <p:nvPr/>
        </p:nvSpPr>
        <p:spPr bwMode="auto">
          <a:xfrm>
            <a:off x="8499475" y="5174352"/>
            <a:ext cx="1512168" cy="918945"/>
          </a:xfrm>
          <a:prstGeom prst="roundRect">
            <a:avLst>
              <a:gd name="adj" fmla="val 4940"/>
            </a:avLst>
          </a:prstGeom>
          <a:solidFill>
            <a:srgbClr val="FFC000">
              <a:alpha val="50196"/>
            </a:srgbClr>
          </a:solidFill>
          <a:ln w="28575">
            <a:solidFill>
              <a:schemeClr val="accent1">
                <a:lumMod val="75000"/>
              </a:schemeClr>
            </a:solidFill>
            <a:round/>
            <a:headEnd/>
            <a:tailEnd/>
          </a:ln>
          <a:effectLst/>
        </p:spPr>
        <p:txBody>
          <a:bodyPr wrap="none" lIns="0" tIns="0" rIns="0" bIns="0" anchor="ctr"/>
          <a:lstStyle/>
          <a:p>
            <a:pPr algn="ctr">
              <a:defRPr/>
            </a:pPr>
            <a:r>
              <a:rPr lang="en-US" sz="2400" b="1" dirty="0">
                <a:latin typeface="Calibri" panose="020F0502020204030204" pitchFamily="34" charset="0"/>
                <a:cs typeface="Calibri" panose="020F0502020204030204" pitchFamily="34" charset="0"/>
              </a:rPr>
              <a:t>HTTP </a:t>
            </a:r>
            <a:br>
              <a:rPr lang="en-US" sz="2400" b="1" dirty="0">
                <a:latin typeface="Calibri" panose="020F0502020204030204" pitchFamily="34" charset="0"/>
                <a:cs typeface="Calibri" panose="020F0502020204030204" pitchFamily="34" charset="0"/>
              </a:rPr>
            </a:br>
            <a:r>
              <a:rPr lang="en-US" sz="2400" b="1" dirty="0">
                <a:latin typeface="Calibri" panose="020F0502020204030204" pitchFamily="34" charset="0"/>
                <a:cs typeface="Calibri" panose="020F0502020204030204" pitchFamily="34" charset="0"/>
              </a:rPr>
              <a:t>response</a:t>
            </a:r>
          </a:p>
        </p:txBody>
      </p:sp>
      <p:sp>
        <p:nvSpPr>
          <p:cNvPr id="25" name="TextBox 24">
            <a:extLst>
              <a:ext uri="{FF2B5EF4-FFF2-40B4-BE49-F238E27FC236}">
                <a16:creationId xmlns:a16="http://schemas.microsoft.com/office/drawing/2014/main" id="{61022D20-88E7-4A47-BDD6-8E8D5D5F94CB}"/>
              </a:ext>
            </a:extLst>
          </p:cNvPr>
          <p:cNvSpPr txBox="1"/>
          <p:nvPr/>
        </p:nvSpPr>
        <p:spPr>
          <a:xfrm>
            <a:off x="4241373" y="1381821"/>
            <a:ext cx="3840480" cy="646331"/>
          </a:xfrm>
          <a:prstGeom prst="rect">
            <a:avLst/>
          </a:prstGeom>
          <a:noFill/>
        </p:spPr>
        <p:txBody>
          <a:bodyPr wrap="square" rtlCol="0">
            <a:spAutoFit/>
          </a:bodyPr>
          <a:lstStyle/>
          <a:p>
            <a:pPr algn="ctr"/>
            <a:r>
              <a:rPr lang="en-US" sz="3600" b="1" dirty="0">
                <a:solidFill>
                  <a:srgbClr val="C00000"/>
                </a:solidFill>
                <a:latin typeface="Calibri" panose="020F0502020204030204" pitchFamily="34" charset="0"/>
                <a:cs typeface="Calibri" panose="020F0502020204030204" pitchFamily="34" charset="0"/>
              </a:rPr>
              <a:t>Microservice</a:t>
            </a:r>
          </a:p>
        </p:txBody>
      </p:sp>
      <p:sp>
        <p:nvSpPr>
          <p:cNvPr id="26" name="Rounded Rectangle 25">
            <a:extLst>
              <a:ext uri="{FF2B5EF4-FFF2-40B4-BE49-F238E27FC236}">
                <a16:creationId xmlns:a16="http://schemas.microsoft.com/office/drawing/2014/main" id="{DDAFD971-D15E-6C4C-8EC7-B246D4BC30C4}"/>
              </a:ext>
            </a:extLst>
          </p:cNvPr>
          <p:cNvSpPr>
            <a:spLocks noChangeArrowheads="1"/>
          </p:cNvSpPr>
          <p:nvPr/>
        </p:nvSpPr>
        <p:spPr bwMode="auto">
          <a:xfrm>
            <a:off x="4536411" y="1988806"/>
            <a:ext cx="3047442" cy="4320515"/>
          </a:xfrm>
          <a:prstGeom prst="roundRect">
            <a:avLst>
              <a:gd name="adj" fmla="val 3436"/>
            </a:avLst>
          </a:prstGeom>
          <a:noFill/>
          <a:ln w="38100">
            <a:solidFill>
              <a:schemeClr val="accent2">
                <a:lumMod val="75000"/>
              </a:schemeClr>
            </a:solidFill>
            <a:prstDash val="sysDash"/>
            <a:round/>
            <a:headEnd/>
            <a:tailEnd/>
          </a:ln>
          <a:effectLst/>
        </p:spPr>
        <p:txBody>
          <a:bodyPr lIns="0" tIns="0" rIns="0" bIns="0" anchor="ctr"/>
          <a:lstStyle/>
          <a:p>
            <a:pPr algn="ctr">
              <a:defRPr/>
            </a:pPr>
            <a:endParaRPr lang="en-US" dirty="0"/>
          </a:p>
        </p:txBody>
      </p:sp>
      <p:cxnSp>
        <p:nvCxnSpPr>
          <p:cNvPr id="27" name="Straight Arrow Connector 26">
            <a:extLst>
              <a:ext uri="{FF2B5EF4-FFF2-40B4-BE49-F238E27FC236}">
                <a16:creationId xmlns:a16="http://schemas.microsoft.com/office/drawing/2014/main" id="{39263A94-FA69-6A42-A95A-792947CBF0DA}"/>
              </a:ext>
            </a:extLst>
          </p:cNvPr>
          <p:cNvCxnSpPr>
            <a:cxnSpLocks/>
            <a:stCxn id="10" idx="3"/>
            <a:endCxn id="8" idx="1"/>
          </p:cNvCxnSpPr>
          <p:nvPr/>
        </p:nvCxnSpPr>
        <p:spPr>
          <a:xfrm>
            <a:off x="3503713" y="2657452"/>
            <a:ext cx="1544405" cy="0"/>
          </a:xfrm>
          <a:prstGeom prst="straightConnector1">
            <a:avLst/>
          </a:prstGeom>
          <a:ln w="76200">
            <a:solidFill>
              <a:schemeClr val="bg1">
                <a:lumMod val="50000"/>
              </a:schemeClr>
            </a:solidFill>
            <a:headEnd type="none"/>
            <a:tailEnd type="stealth"/>
          </a:ln>
        </p:spPr>
        <p:style>
          <a:lnRef idx="1">
            <a:schemeClr val="accent1"/>
          </a:lnRef>
          <a:fillRef idx="0">
            <a:schemeClr val="accent1"/>
          </a:fillRef>
          <a:effectRef idx="0">
            <a:schemeClr val="accent1"/>
          </a:effectRef>
          <a:fontRef idx="minor">
            <a:schemeClr val="tx1"/>
          </a:fontRef>
        </p:style>
      </p:cxnSp>
      <p:cxnSp>
        <p:nvCxnSpPr>
          <p:cNvPr id="34" name="Straight Arrow Connector 33">
            <a:extLst>
              <a:ext uri="{FF2B5EF4-FFF2-40B4-BE49-F238E27FC236}">
                <a16:creationId xmlns:a16="http://schemas.microsoft.com/office/drawing/2014/main" id="{1931E71B-C61E-604E-A8C0-7C300E3F0509}"/>
              </a:ext>
            </a:extLst>
          </p:cNvPr>
          <p:cNvCxnSpPr>
            <a:cxnSpLocks/>
            <a:stCxn id="20" idx="3"/>
            <a:endCxn id="24" idx="1"/>
          </p:cNvCxnSpPr>
          <p:nvPr/>
        </p:nvCxnSpPr>
        <p:spPr>
          <a:xfrm>
            <a:off x="7076259" y="5633824"/>
            <a:ext cx="1423216" cy="0"/>
          </a:xfrm>
          <a:prstGeom prst="straightConnector1">
            <a:avLst/>
          </a:prstGeom>
          <a:ln w="76200">
            <a:solidFill>
              <a:schemeClr val="bg1">
                <a:lumMod val="50000"/>
              </a:schemeClr>
            </a:solidFill>
            <a:headEnd type="none"/>
            <a:tailEnd type="stealth"/>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77644535"/>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5FC0CE1A-0F43-D642-83BB-37DC2E74A642}"/>
              </a:ext>
            </a:extLst>
          </p:cNvPr>
          <p:cNvSpPr>
            <a:spLocks noGrp="1"/>
          </p:cNvSpPr>
          <p:nvPr>
            <p:ph type="sldNum" sz="quarter" idx="12"/>
          </p:nvPr>
        </p:nvSpPr>
        <p:spPr/>
        <p:txBody>
          <a:bodyPr/>
          <a:lstStyle/>
          <a:p>
            <a:pPr>
              <a:defRPr/>
            </a:pPr>
            <a:fld id="{E78C9E75-97FD-45D9-8ED3-955348887BB1}" type="slidenum">
              <a:rPr lang="zh-TW" altLang="en-US" smtClean="0"/>
              <a:pPr>
                <a:defRPr/>
              </a:pPr>
              <a:t>77</a:t>
            </a:fld>
            <a:endParaRPr lang="zh-TW" altLang="en-US"/>
          </a:p>
        </p:txBody>
      </p:sp>
      <p:sp>
        <p:nvSpPr>
          <p:cNvPr id="5" name="Footer Placeholder 4">
            <a:extLst>
              <a:ext uri="{FF2B5EF4-FFF2-40B4-BE49-F238E27FC236}">
                <a16:creationId xmlns:a16="http://schemas.microsoft.com/office/drawing/2014/main" id="{47D1029D-DF43-8440-A5D5-8C0AA89257A6}"/>
              </a:ext>
            </a:extLst>
          </p:cNvPr>
          <p:cNvSpPr>
            <a:spLocks noGrp="1"/>
          </p:cNvSpPr>
          <p:nvPr>
            <p:ph type="ftr" sz="quarter" idx="11"/>
          </p:nvPr>
        </p:nvSpPr>
        <p:spPr bwMode="auto">
          <a:xfrm>
            <a:off x="2135832" y="6597650"/>
            <a:ext cx="7848600" cy="260350"/>
          </a:xfrm>
          <a:ln>
            <a:miter lim="800000"/>
            <a:headEnd/>
            <a:tailEnd/>
          </a:ln>
        </p:spPr>
        <p:txBody>
          <a:bodyPr/>
          <a:lstStyle/>
          <a:p>
            <a:pPr>
              <a:defRPr/>
            </a:pPr>
            <a:r>
              <a:rPr lang="en-US" altLang="zh-TW" sz="1000" dirty="0"/>
              <a:t>Source: Ian Sommerville (2019), Engineering Software Products:  An Introduction to Modern Software Engineering, Pearson.</a:t>
            </a:r>
            <a:endParaRPr lang="es-ES" altLang="zh-TW" sz="1000" dirty="0"/>
          </a:p>
        </p:txBody>
      </p:sp>
      <p:sp>
        <p:nvSpPr>
          <p:cNvPr id="6" name="Title 1">
            <a:extLst>
              <a:ext uri="{FF2B5EF4-FFF2-40B4-BE49-F238E27FC236}">
                <a16:creationId xmlns:a16="http://schemas.microsoft.com/office/drawing/2014/main" id="{0CFA4C37-6E89-4349-BAC6-EBAD3F680900}"/>
              </a:ext>
            </a:extLst>
          </p:cNvPr>
          <p:cNvSpPr>
            <a:spLocks noGrp="1"/>
          </p:cNvSpPr>
          <p:nvPr>
            <p:ph type="title"/>
          </p:nvPr>
        </p:nvSpPr>
        <p:spPr>
          <a:xfrm>
            <a:off x="1847528" y="44624"/>
            <a:ext cx="8640960" cy="1265188"/>
          </a:xfrm>
        </p:spPr>
        <p:txBody>
          <a:bodyPr>
            <a:normAutofit fontScale="90000"/>
          </a:bodyPr>
          <a:lstStyle/>
          <a:p>
            <a:r>
              <a:rPr lang="en-US" dirty="0">
                <a:solidFill>
                  <a:schemeClr val="accent1"/>
                </a:solidFill>
              </a:rPr>
              <a:t>HTTP request and response processing</a:t>
            </a:r>
          </a:p>
        </p:txBody>
      </p:sp>
      <p:sp>
        <p:nvSpPr>
          <p:cNvPr id="25" name="TextBox 24">
            <a:extLst>
              <a:ext uri="{FF2B5EF4-FFF2-40B4-BE49-F238E27FC236}">
                <a16:creationId xmlns:a16="http://schemas.microsoft.com/office/drawing/2014/main" id="{61022D20-88E7-4A47-BDD6-8E8D5D5F94CB}"/>
              </a:ext>
            </a:extLst>
          </p:cNvPr>
          <p:cNvSpPr txBox="1"/>
          <p:nvPr/>
        </p:nvSpPr>
        <p:spPr>
          <a:xfrm>
            <a:off x="1829090" y="1564770"/>
            <a:ext cx="3840480" cy="646331"/>
          </a:xfrm>
          <a:prstGeom prst="rect">
            <a:avLst/>
          </a:prstGeom>
          <a:noFill/>
        </p:spPr>
        <p:txBody>
          <a:bodyPr wrap="square" rtlCol="0">
            <a:spAutoFit/>
          </a:bodyPr>
          <a:lstStyle/>
          <a:p>
            <a:pPr algn="ctr"/>
            <a:r>
              <a:rPr lang="en-US" sz="3600" b="1" dirty="0">
                <a:solidFill>
                  <a:srgbClr val="C00000"/>
                </a:solidFill>
                <a:latin typeface="Calibri" panose="020F0502020204030204" pitchFamily="34" charset="0"/>
                <a:cs typeface="Calibri" panose="020F0502020204030204" pitchFamily="34" charset="0"/>
              </a:rPr>
              <a:t>REQUEST</a:t>
            </a:r>
          </a:p>
        </p:txBody>
      </p:sp>
      <p:sp>
        <p:nvSpPr>
          <p:cNvPr id="26" name="Rounded Rectangle 25">
            <a:extLst>
              <a:ext uri="{FF2B5EF4-FFF2-40B4-BE49-F238E27FC236}">
                <a16:creationId xmlns:a16="http://schemas.microsoft.com/office/drawing/2014/main" id="{DDAFD971-D15E-6C4C-8EC7-B246D4BC30C4}"/>
              </a:ext>
            </a:extLst>
          </p:cNvPr>
          <p:cNvSpPr>
            <a:spLocks noChangeArrowheads="1"/>
          </p:cNvSpPr>
          <p:nvPr/>
        </p:nvSpPr>
        <p:spPr bwMode="auto">
          <a:xfrm>
            <a:off x="1668016" y="1556793"/>
            <a:ext cx="4139952" cy="4320515"/>
          </a:xfrm>
          <a:prstGeom prst="roundRect">
            <a:avLst>
              <a:gd name="adj" fmla="val 3436"/>
            </a:avLst>
          </a:prstGeom>
          <a:noFill/>
          <a:ln w="38100">
            <a:solidFill>
              <a:schemeClr val="accent2">
                <a:lumMod val="75000"/>
              </a:schemeClr>
            </a:solidFill>
            <a:prstDash val="sysDash"/>
            <a:round/>
            <a:headEnd/>
            <a:tailEnd/>
          </a:ln>
          <a:effectLst/>
        </p:spPr>
        <p:txBody>
          <a:bodyPr lIns="0" tIns="0" rIns="0" bIns="0" anchor="ctr"/>
          <a:lstStyle/>
          <a:p>
            <a:pPr algn="ctr">
              <a:defRPr/>
            </a:pPr>
            <a:endParaRPr lang="en-US" dirty="0"/>
          </a:p>
        </p:txBody>
      </p:sp>
      <p:sp>
        <p:nvSpPr>
          <p:cNvPr id="18" name="Rounded Rectangle 17">
            <a:extLst>
              <a:ext uri="{FF2B5EF4-FFF2-40B4-BE49-F238E27FC236}">
                <a16:creationId xmlns:a16="http://schemas.microsoft.com/office/drawing/2014/main" id="{72856038-561E-6A49-96EE-63072B136DE2}"/>
              </a:ext>
            </a:extLst>
          </p:cNvPr>
          <p:cNvSpPr>
            <a:spLocks noChangeArrowheads="1"/>
          </p:cNvSpPr>
          <p:nvPr/>
        </p:nvSpPr>
        <p:spPr bwMode="auto">
          <a:xfrm>
            <a:off x="1775520" y="2237561"/>
            <a:ext cx="1512168" cy="450912"/>
          </a:xfrm>
          <a:prstGeom prst="roundRect">
            <a:avLst>
              <a:gd name="adj" fmla="val 4940"/>
            </a:avLst>
          </a:prstGeom>
          <a:solidFill>
            <a:srgbClr val="FFC000">
              <a:alpha val="50196"/>
            </a:srgbClr>
          </a:solidFill>
          <a:ln w="28575">
            <a:solidFill>
              <a:schemeClr val="accent1">
                <a:lumMod val="75000"/>
              </a:schemeClr>
            </a:solidFill>
            <a:round/>
            <a:headEnd/>
            <a:tailEnd/>
          </a:ln>
          <a:effectLst/>
        </p:spPr>
        <p:txBody>
          <a:bodyPr wrap="none" lIns="0" tIns="0" rIns="0" bIns="0" anchor="ctr"/>
          <a:lstStyle/>
          <a:p>
            <a:pPr algn="ctr">
              <a:defRPr/>
            </a:pPr>
            <a:r>
              <a:rPr lang="en-US" sz="2000" b="1" dirty="0">
                <a:latin typeface="Calibri" panose="020F0502020204030204" pitchFamily="34" charset="0"/>
                <a:cs typeface="Calibri" panose="020F0502020204030204" pitchFamily="34" charset="0"/>
              </a:rPr>
              <a:t>[HTTP verb]</a:t>
            </a:r>
          </a:p>
        </p:txBody>
      </p:sp>
      <p:sp>
        <p:nvSpPr>
          <p:cNvPr id="21" name="Rounded Rectangle 20">
            <a:extLst>
              <a:ext uri="{FF2B5EF4-FFF2-40B4-BE49-F238E27FC236}">
                <a16:creationId xmlns:a16="http://schemas.microsoft.com/office/drawing/2014/main" id="{F37D32B4-A8E4-574D-8D4D-BEBBF53EB379}"/>
              </a:ext>
            </a:extLst>
          </p:cNvPr>
          <p:cNvSpPr>
            <a:spLocks noChangeArrowheads="1"/>
          </p:cNvSpPr>
          <p:nvPr/>
        </p:nvSpPr>
        <p:spPr bwMode="auto">
          <a:xfrm>
            <a:off x="3311840" y="2237561"/>
            <a:ext cx="679857" cy="450912"/>
          </a:xfrm>
          <a:prstGeom prst="roundRect">
            <a:avLst>
              <a:gd name="adj" fmla="val 4940"/>
            </a:avLst>
          </a:prstGeom>
          <a:solidFill>
            <a:srgbClr val="FFC000">
              <a:alpha val="50196"/>
            </a:srgbClr>
          </a:solidFill>
          <a:ln w="28575">
            <a:solidFill>
              <a:schemeClr val="accent1">
                <a:lumMod val="75000"/>
              </a:schemeClr>
            </a:solidFill>
            <a:round/>
            <a:headEnd/>
            <a:tailEnd/>
          </a:ln>
          <a:effectLst/>
        </p:spPr>
        <p:txBody>
          <a:bodyPr wrap="none" lIns="0" tIns="0" rIns="0" bIns="0" anchor="ctr"/>
          <a:lstStyle/>
          <a:p>
            <a:pPr algn="ctr">
              <a:defRPr/>
            </a:pPr>
            <a:r>
              <a:rPr lang="en-US" sz="2000" b="1" dirty="0">
                <a:latin typeface="Calibri" panose="020F0502020204030204" pitchFamily="34" charset="0"/>
                <a:cs typeface="Calibri" panose="020F0502020204030204" pitchFamily="34" charset="0"/>
              </a:rPr>
              <a:t>[URI]</a:t>
            </a:r>
          </a:p>
        </p:txBody>
      </p:sp>
      <p:sp>
        <p:nvSpPr>
          <p:cNvPr id="22" name="Rounded Rectangle 21">
            <a:extLst>
              <a:ext uri="{FF2B5EF4-FFF2-40B4-BE49-F238E27FC236}">
                <a16:creationId xmlns:a16="http://schemas.microsoft.com/office/drawing/2014/main" id="{59B4B287-1A1F-C141-BB76-E2B10D978237}"/>
              </a:ext>
            </a:extLst>
          </p:cNvPr>
          <p:cNvSpPr>
            <a:spLocks noChangeArrowheads="1"/>
          </p:cNvSpPr>
          <p:nvPr/>
        </p:nvSpPr>
        <p:spPr bwMode="auto">
          <a:xfrm>
            <a:off x="4007769" y="2237561"/>
            <a:ext cx="1696777" cy="450912"/>
          </a:xfrm>
          <a:prstGeom prst="roundRect">
            <a:avLst>
              <a:gd name="adj" fmla="val 4940"/>
            </a:avLst>
          </a:prstGeom>
          <a:solidFill>
            <a:srgbClr val="FFC000">
              <a:alpha val="50196"/>
            </a:srgbClr>
          </a:solidFill>
          <a:ln w="28575">
            <a:solidFill>
              <a:schemeClr val="accent1">
                <a:lumMod val="75000"/>
              </a:schemeClr>
            </a:solidFill>
            <a:round/>
            <a:headEnd/>
            <a:tailEnd/>
          </a:ln>
          <a:effectLst/>
        </p:spPr>
        <p:txBody>
          <a:bodyPr wrap="none" lIns="0" tIns="0" rIns="0" bIns="0" anchor="ctr"/>
          <a:lstStyle/>
          <a:p>
            <a:pPr algn="ctr">
              <a:defRPr/>
            </a:pPr>
            <a:r>
              <a:rPr lang="en-US" sz="2000" b="1" dirty="0">
                <a:latin typeface="Calibri" panose="020F0502020204030204" pitchFamily="34" charset="0"/>
                <a:cs typeface="Calibri" panose="020F0502020204030204" pitchFamily="34" charset="0"/>
              </a:rPr>
              <a:t>[HTTP version]</a:t>
            </a:r>
          </a:p>
        </p:txBody>
      </p:sp>
      <p:sp>
        <p:nvSpPr>
          <p:cNvPr id="28" name="Rounded Rectangle 27">
            <a:extLst>
              <a:ext uri="{FF2B5EF4-FFF2-40B4-BE49-F238E27FC236}">
                <a16:creationId xmlns:a16="http://schemas.microsoft.com/office/drawing/2014/main" id="{A5464EE1-A8A9-4A40-B666-B7E125B9D9DB}"/>
              </a:ext>
            </a:extLst>
          </p:cNvPr>
          <p:cNvSpPr>
            <a:spLocks noChangeArrowheads="1"/>
          </p:cNvSpPr>
          <p:nvPr/>
        </p:nvSpPr>
        <p:spPr bwMode="auto">
          <a:xfrm>
            <a:off x="1775520" y="2707447"/>
            <a:ext cx="3920946" cy="616682"/>
          </a:xfrm>
          <a:prstGeom prst="roundRect">
            <a:avLst>
              <a:gd name="adj" fmla="val 4940"/>
            </a:avLst>
          </a:prstGeom>
          <a:solidFill>
            <a:srgbClr val="FFC000">
              <a:alpha val="50196"/>
            </a:srgbClr>
          </a:solidFill>
          <a:ln w="28575">
            <a:solidFill>
              <a:schemeClr val="accent1">
                <a:lumMod val="75000"/>
              </a:schemeClr>
            </a:solidFill>
            <a:round/>
            <a:headEnd/>
            <a:tailEnd/>
          </a:ln>
          <a:effectLst/>
        </p:spPr>
        <p:txBody>
          <a:bodyPr wrap="none" lIns="0" tIns="0" rIns="0" bIns="0" anchor="ctr"/>
          <a:lstStyle/>
          <a:p>
            <a:pPr algn="ctr">
              <a:defRPr/>
            </a:pPr>
            <a:r>
              <a:rPr lang="en-US" sz="2000" b="1" dirty="0">
                <a:latin typeface="Calibri" panose="020F0502020204030204" pitchFamily="34" charset="0"/>
                <a:cs typeface="Calibri" panose="020F0502020204030204" pitchFamily="34" charset="0"/>
              </a:rPr>
              <a:t>[Request header]</a:t>
            </a:r>
          </a:p>
        </p:txBody>
      </p:sp>
      <p:sp>
        <p:nvSpPr>
          <p:cNvPr id="29" name="Rounded Rectangle 28">
            <a:extLst>
              <a:ext uri="{FF2B5EF4-FFF2-40B4-BE49-F238E27FC236}">
                <a16:creationId xmlns:a16="http://schemas.microsoft.com/office/drawing/2014/main" id="{3E07B46D-BF32-B746-B854-80EBF421BE84}"/>
              </a:ext>
            </a:extLst>
          </p:cNvPr>
          <p:cNvSpPr>
            <a:spLocks noChangeArrowheads="1"/>
          </p:cNvSpPr>
          <p:nvPr/>
        </p:nvSpPr>
        <p:spPr bwMode="auto">
          <a:xfrm>
            <a:off x="1775520" y="3319931"/>
            <a:ext cx="3920946" cy="616682"/>
          </a:xfrm>
          <a:prstGeom prst="roundRect">
            <a:avLst>
              <a:gd name="adj" fmla="val 4940"/>
            </a:avLst>
          </a:prstGeom>
          <a:solidFill>
            <a:srgbClr val="FFC000">
              <a:alpha val="50196"/>
            </a:srgbClr>
          </a:solidFill>
          <a:ln w="28575">
            <a:solidFill>
              <a:schemeClr val="accent1">
                <a:lumMod val="75000"/>
              </a:schemeClr>
            </a:solidFill>
            <a:round/>
            <a:headEnd/>
            <a:tailEnd/>
          </a:ln>
          <a:effectLst/>
        </p:spPr>
        <p:txBody>
          <a:bodyPr wrap="none" lIns="0" tIns="0" rIns="0" bIns="0" anchor="ctr"/>
          <a:lstStyle/>
          <a:p>
            <a:pPr algn="ctr">
              <a:defRPr/>
            </a:pPr>
            <a:r>
              <a:rPr lang="en-US" sz="2000" b="1" dirty="0">
                <a:latin typeface="Calibri" panose="020F0502020204030204" pitchFamily="34" charset="0"/>
                <a:cs typeface="Calibri" panose="020F0502020204030204" pitchFamily="34" charset="0"/>
              </a:rPr>
              <a:t>[Request body]</a:t>
            </a:r>
          </a:p>
        </p:txBody>
      </p:sp>
      <p:sp>
        <p:nvSpPr>
          <p:cNvPr id="30" name="TextBox 29">
            <a:extLst>
              <a:ext uri="{FF2B5EF4-FFF2-40B4-BE49-F238E27FC236}">
                <a16:creationId xmlns:a16="http://schemas.microsoft.com/office/drawing/2014/main" id="{885BF018-6893-A640-96E2-CADFC6036F6C}"/>
              </a:ext>
            </a:extLst>
          </p:cNvPr>
          <p:cNvSpPr txBox="1"/>
          <p:nvPr/>
        </p:nvSpPr>
        <p:spPr>
          <a:xfrm>
            <a:off x="6149570" y="1564770"/>
            <a:ext cx="3840480" cy="646331"/>
          </a:xfrm>
          <a:prstGeom prst="rect">
            <a:avLst/>
          </a:prstGeom>
          <a:noFill/>
        </p:spPr>
        <p:txBody>
          <a:bodyPr wrap="square" rtlCol="0">
            <a:spAutoFit/>
          </a:bodyPr>
          <a:lstStyle/>
          <a:p>
            <a:pPr algn="ctr"/>
            <a:r>
              <a:rPr lang="en-US" sz="3600" b="1" dirty="0">
                <a:solidFill>
                  <a:srgbClr val="C00000"/>
                </a:solidFill>
                <a:latin typeface="Calibri" panose="020F0502020204030204" pitchFamily="34" charset="0"/>
                <a:cs typeface="Calibri" panose="020F0502020204030204" pitchFamily="34" charset="0"/>
              </a:rPr>
              <a:t>RESPONSE</a:t>
            </a:r>
          </a:p>
        </p:txBody>
      </p:sp>
      <p:sp>
        <p:nvSpPr>
          <p:cNvPr id="31" name="Rounded Rectangle 30">
            <a:extLst>
              <a:ext uri="{FF2B5EF4-FFF2-40B4-BE49-F238E27FC236}">
                <a16:creationId xmlns:a16="http://schemas.microsoft.com/office/drawing/2014/main" id="{E3557502-58D5-0148-BBCC-E7B1B3311B62}"/>
              </a:ext>
            </a:extLst>
          </p:cNvPr>
          <p:cNvSpPr>
            <a:spLocks noChangeArrowheads="1"/>
          </p:cNvSpPr>
          <p:nvPr/>
        </p:nvSpPr>
        <p:spPr bwMode="auto">
          <a:xfrm>
            <a:off x="5988496" y="1556793"/>
            <a:ext cx="4139952" cy="4320515"/>
          </a:xfrm>
          <a:prstGeom prst="roundRect">
            <a:avLst>
              <a:gd name="adj" fmla="val 3436"/>
            </a:avLst>
          </a:prstGeom>
          <a:noFill/>
          <a:ln w="38100">
            <a:solidFill>
              <a:schemeClr val="accent2">
                <a:lumMod val="75000"/>
              </a:schemeClr>
            </a:solidFill>
            <a:prstDash val="sysDash"/>
            <a:round/>
            <a:headEnd/>
            <a:tailEnd/>
          </a:ln>
          <a:effectLst/>
        </p:spPr>
        <p:txBody>
          <a:bodyPr lIns="0" tIns="0" rIns="0" bIns="0" anchor="ctr"/>
          <a:lstStyle/>
          <a:p>
            <a:pPr algn="ctr">
              <a:defRPr/>
            </a:pPr>
            <a:endParaRPr lang="en-US" dirty="0"/>
          </a:p>
        </p:txBody>
      </p:sp>
      <p:sp>
        <p:nvSpPr>
          <p:cNvPr id="32" name="Rounded Rectangle 31">
            <a:extLst>
              <a:ext uri="{FF2B5EF4-FFF2-40B4-BE49-F238E27FC236}">
                <a16:creationId xmlns:a16="http://schemas.microsoft.com/office/drawing/2014/main" id="{42E43C6A-A986-5E42-9CB2-97411253E7CF}"/>
              </a:ext>
            </a:extLst>
          </p:cNvPr>
          <p:cNvSpPr>
            <a:spLocks noChangeArrowheads="1"/>
          </p:cNvSpPr>
          <p:nvPr/>
        </p:nvSpPr>
        <p:spPr bwMode="auto">
          <a:xfrm>
            <a:off x="6096000" y="2237561"/>
            <a:ext cx="1948297" cy="450912"/>
          </a:xfrm>
          <a:prstGeom prst="roundRect">
            <a:avLst>
              <a:gd name="adj" fmla="val 4940"/>
            </a:avLst>
          </a:prstGeom>
          <a:solidFill>
            <a:srgbClr val="FFC000">
              <a:alpha val="50196"/>
            </a:srgbClr>
          </a:solidFill>
          <a:ln w="28575">
            <a:solidFill>
              <a:schemeClr val="accent1">
                <a:lumMod val="75000"/>
              </a:schemeClr>
            </a:solidFill>
            <a:round/>
            <a:headEnd/>
            <a:tailEnd/>
          </a:ln>
          <a:effectLst/>
        </p:spPr>
        <p:txBody>
          <a:bodyPr wrap="none" lIns="0" tIns="0" rIns="0" bIns="0" anchor="ctr"/>
          <a:lstStyle/>
          <a:p>
            <a:pPr algn="ctr">
              <a:defRPr/>
            </a:pPr>
            <a:r>
              <a:rPr lang="en-US" sz="2000" b="1" dirty="0">
                <a:latin typeface="Calibri" panose="020F0502020204030204" pitchFamily="34" charset="0"/>
                <a:cs typeface="Calibri" panose="020F0502020204030204" pitchFamily="34" charset="0"/>
              </a:rPr>
              <a:t>[HTTP version]</a:t>
            </a:r>
          </a:p>
        </p:txBody>
      </p:sp>
      <p:sp>
        <p:nvSpPr>
          <p:cNvPr id="35" name="Rounded Rectangle 34">
            <a:extLst>
              <a:ext uri="{FF2B5EF4-FFF2-40B4-BE49-F238E27FC236}">
                <a16:creationId xmlns:a16="http://schemas.microsoft.com/office/drawing/2014/main" id="{8594AFBD-C0A3-954E-9FA5-7E5C884B243C}"/>
              </a:ext>
            </a:extLst>
          </p:cNvPr>
          <p:cNvSpPr>
            <a:spLocks noChangeArrowheads="1"/>
          </p:cNvSpPr>
          <p:nvPr/>
        </p:nvSpPr>
        <p:spPr bwMode="auto">
          <a:xfrm>
            <a:off x="8044297" y="2237561"/>
            <a:ext cx="1980729" cy="450912"/>
          </a:xfrm>
          <a:prstGeom prst="roundRect">
            <a:avLst>
              <a:gd name="adj" fmla="val 4940"/>
            </a:avLst>
          </a:prstGeom>
          <a:solidFill>
            <a:srgbClr val="FFC000">
              <a:alpha val="50196"/>
            </a:srgbClr>
          </a:solidFill>
          <a:ln w="28575">
            <a:solidFill>
              <a:schemeClr val="accent1">
                <a:lumMod val="75000"/>
              </a:schemeClr>
            </a:solidFill>
            <a:round/>
            <a:headEnd/>
            <a:tailEnd/>
          </a:ln>
          <a:effectLst/>
        </p:spPr>
        <p:txBody>
          <a:bodyPr wrap="none" lIns="0" tIns="0" rIns="0" bIns="0" anchor="ctr"/>
          <a:lstStyle/>
          <a:p>
            <a:pPr algn="ctr">
              <a:defRPr/>
            </a:pPr>
            <a:r>
              <a:rPr lang="en-US" sz="2000" b="1" dirty="0">
                <a:latin typeface="Calibri" panose="020F0502020204030204" pitchFamily="34" charset="0"/>
                <a:cs typeface="Calibri" panose="020F0502020204030204" pitchFamily="34" charset="0"/>
              </a:rPr>
              <a:t>[Response code]</a:t>
            </a:r>
          </a:p>
        </p:txBody>
      </p:sp>
      <p:sp>
        <p:nvSpPr>
          <p:cNvPr id="36" name="Rounded Rectangle 35">
            <a:extLst>
              <a:ext uri="{FF2B5EF4-FFF2-40B4-BE49-F238E27FC236}">
                <a16:creationId xmlns:a16="http://schemas.microsoft.com/office/drawing/2014/main" id="{A2E83799-8816-DD49-A70C-BA5D01CBE508}"/>
              </a:ext>
            </a:extLst>
          </p:cNvPr>
          <p:cNvSpPr>
            <a:spLocks noChangeArrowheads="1"/>
          </p:cNvSpPr>
          <p:nvPr/>
        </p:nvSpPr>
        <p:spPr bwMode="auto">
          <a:xfrm>
            <a:off x="6096000" y="2707447"/>
            <a:ext cx="3920946" cy="616682"/>
          </a:xfrm>
          <a:prstGeom prst="roundRect">
            <a:avLst>
              <a:gd name="adj" fmla="val 4940"/>
            </a:avLst>
          </a:prstGeom>
          <a:solidFill>
            <a:srgbClr val="FFC000">
              <a:alpha val="50196"/>
            </a:srgbClr>
          </a:solidFill>
          <a:ln w="28575">
            <a:solidFill>
              <a:schemeClr val="accent1">
                <a:lumMod val="75000"/>
              </a:schemeClr>
            </a:solidFill>
            <a:round/>
            <a:headEnd/>
            <a:tailEnd/>
          </a:ln>
          <a:effectLst/>
        </p:spPr>
        <p:txBody>
          <a:bodyPr wrap="none" lIns="0" tIns="0" rIns="0" bIns="0" anchor="ctr"/>
          <a:lstStyle/>
          <a:p>
            <a:pPr algn="ctr">
              <a:defRPr/>
            </a:pPr>
            <a:r>
              <a:rPr lang="en-US" sz="2000" b="1" dirty="0">
                <a:latin typeface="Calibri" panose="020F0502020204030204" pitchFamily="34" charset="0"/>
                <a:cs typeface="Calibri" panose="020F0502020204030204" pitchFamily="34" charset="0"/>
              </a:rPr>
              <a:t>[Response header]</a:t>
            </a:r>
          </a:p>
        </p:txBody>
      </p:sp>
      <p:sp>
        <p:nvSpPr>
          <p:cNvPr id="37" name="Rounded Rectangle 36">
            <a:extLst>
              <a:ext uri="{FF2B5EF4-FFF2-40B4-BE49-F238E27FC236}">
                <a16:creationId xmlns:a16="http://schemas.microsoft.com/office/drawing/2014/main" id="{10A8B5DE-D538-2D45-948F-296023BC68BB}"/>
              </a:ext>
            </a:extLst>
          </p:cNvPr>
          <p:cNvSpPr>
            <a:spLocks noChangeArrowheads="1"/>
          </p:cNvSpPr>
          <p:nvPr/>
        </p:nvSpPr>
        <p:spPr bwMode="auto">
          <a:xfrm>
            <a:off x="6096000" y="3319931"/>
            <a:ext cx="3920946" cy="616682"/>
          </a:xfrm>
          <a:prstGeom prst="roundRect">
            <a:avLst>
              <a:gd name="adj" fmla="val 4940"/>
            </a:avLst>
          </a:prstGeom>
          <a:solidFill>
            <a:srgbClr val="FFC000">
              <a:alpha val="50196"/>
            </a:srgbClr>
          </a:solidFill>
          <a:ln w="28575">
            <a:solidFill>
              <a:schemeClr val="accent1">
                <a:lumMod val="75000"/>
              </a:schemeClr>
            </a:solidFill>
            <a:round/>
            <a:headEnd/>
            <a:tailEnd/>
          </a:ln>
          <a:effectLst/>
        </p:spPr>
        <p:txBody>
          <a:bodyPr wrap="none" lIns="0" tIns="0" rIns="0" bIns="0" anchor="ctr"/>
          <a:lstStyle/>
          <a:p>
            <a:pPr algn="ctr">
              <a:defRPr/>
            </a:pPr>
            <a:r>
              <a:rPr lang="en-US" sz="2000" b="1" dirty="0">
                <a:latin typeface="Calibri" panose="020F0502020204030204" pitchFamily="34" charset="0"/>
                <a:cs typeface="Calibri" panose="020F0502020204030204" pitchFamily="34" charset="0"/>
              </a:rPr>
              <a:t>[Response body]</a:t>
            </a:r>
          </a:p>
        </p:txBody>
      </p:sp>
    </p:spTree>
    <p:extLst>
      <p:ext uri="{BB962C8B-B14F-4D97-AF65-F5344CB8AC3E}">
        <p14:creationId xmlns:p14="http://schemas.microsoft.com/office/powerpoint/2010/main" val="3792450816"/>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78480D8-C0FA-A940-9033-50DBEED74D6E}"/>
              </a:ext>
            </a:extLst>
          </p:cNvPr>
          <p:cNvSpPr>
            <a:spLocks noGrp="1"/>
          </p:cNvSpPr>
          <p:nvPr>
            <p:ph idx="1"/>
          </p:nvPr>
        </p:nvSpPr>
        <p:spPr>
          <a:xfrm>
            <a:off x="800324" y="1158493"/>
            <a:ext cx="5365980" cy="5375449"/>
          </a:xfrm>
          <a:solidFill>
            <a:schemeClr val="accent2">
              <a:lumMod val="20000"/>
              <a:lumOff val="80000"/>
            </a:schemeClr>
          </a:solidFill>
          <a:ln>
            <a:solidFill>
              <a:schemeClr val="bg1">
                <a:lumMod val="65000"/>
              </a:schemeClr>
            </a:solidFill>
          </a:ln>
        </p:spPr>
        <p:txBody>
          <a:bodyPr>
            <a:normAutofit fontScale="92500" lnSpcReduction="10000"/>
          </a:bodyPr>
          <a:lstStyle/>
          <a:p>
            <a:pPr marL="0" indent="0">
              <a:buNone/>
            </a:pPr>
            <a:r>
              <a:rPr lang="en-US" b="1" dirty="0">
                <a:solidFill>
                  <a:srgbClr val="C00000"/>
                </a:solidFill>
              </a:rPr>
              <a:t>XML</a:t>
            </a:r>
          </a:p>
          <a:p>
            <a:pPr marL="0" indent="0">
              <a:buNone/>
            </a:pPr>
            <a:r>
              <a:rPr lang="en-US" sz="2600" dirty="0"/>
              <a:t>&lt;id&gt;</a:t>
            </a:r>
            <a:br>
              <a:rPr lang="en-US" sz="2600" dirty="0"/>
            </a:br>
            <a:r>
              <a:rPr lang="en-US" sz="2600" dirty="0"/>
              <a:t>A90N17061714391</a:t>
            </a:r>
            <a:br>
              <a:rPr lang="en-US" sz="2600" dirty="0"/>
            </a:br>
            <a:r>
              <a:rPr lang="en-US" sz="2600" dirty="0"/>
              <a:t>&lt;/id&gt;</a:t>
            </a:r>
            <a:br>
              <a:rPr lang="en-US" sz="2600" dirty="0"/>
            </a:br>
            <a:r>
              <a:rPr lang="en-US" sz="2600" dirty="0"/>
              <a:t>&lt;date&gt;</a:t>
            </a:r>
            <a:br>
              <a:rPr lang="en-US" sz="2600" dirty="0"/>
            </a:br>
            <a:r>
              <a:rPr lang="en-US" sz="2600" dirty="0"/>
              <a:t>20170617</a:t>
            </a:r>
            <a:br>
              <a:rPr lang="en-US" sz="2600" dirty="0"/>
            </a:br>
            <a:r>
              <a:rPr lang="en-US" sz="2600" dirty="0"/>
              <a:t>&lt;/date&gt;</a:t>
            </a:r>
            <a:br>
              <a:rPr lang="en-US" sz="2600" dirty="0"/>
            </a:br>
            <a:r>
              <a:rPr lang="en-US" sz="2600" dirty="0"/>
              <a:t>&lt;time&gt;</a:t>
            </a:r>
            <a:br>
              <a:rPr lang="en-US" sz="2600" dirty="0"/>
            </a:br>
            <a:r>
              <a:rPr lang="en-US" sz="2600" dirty="0"/>
              <a:t>1437</a:t>
            </a:r>
            <a:br>
              <a:rPr lang="en-US" sz="2600" dirty="0"/>
            </a:br>
            <a:r>
              <a:rPr lang="en-US" sz="2600" dirty="0"/>
              <a:t>&lt;/time&gt;</a:t>
            </a:r>
            <a:br>
              <a:rPr lang="en-US" sz="2600" dirty="0"/>
            </a:br>
            <a:r>
              <a:rPr lang="en-US" sz="2600" dirty="0"/>
              <a:t>…</a:t>
            </a:r>
            <a:br>
              <a:rPr lang="en-US" sz="2600" dirty="0"/>
            </a:br>
            <a:r>
              <a:rPr lang="en-US" sz="2600" dirty="0"/>
              <a:t>&lt;description&gt;Broken-down bus on north carriageway. One lane closed. Expect delays of up to 30 minutes.</a:t>
            </a:r>
            <a:br>
              <a:rPr lang="en-US" sz="2600" dirty="0"/>
            </a:br>
            <a:r>
              <a:rPr lang="en-US" sz="2600" dirty="0"/>
              <a:t>&lt;/description&gt;</a:t>
            </a:r>
          </a:p>
        </p:txBody>
      </p:sp>
      <p:sp>
        <p:nvSpPr>
          <p:cNvPr id="4" name="Slide Number Placeholder 3">
            <a:extLst>
              <a:ext uri="{FF2B5EF4-FFF2-40B4-BE49-F238E27FC236}">
                <a16:creationId xmlns:a16="http://schemas.microsoft.com/office/drawing/2014/main" id="{5FC0CE1A-0F43-D642-83BB-37DC2E74A642}"/>
              </a:ext>
            </a:extLst>
          </p:cNvPr>
          <p:cNvSpPr>
            <a:spLocks noGrp="1"/>
          </p:cNvSpPr>
          <p:nvPr>
            <p:ph type="sldNum" sz="quarter" idx="12"/>
          </p:nvPr>
        </p:nvSpPr>
        <p:spPr/>
        <p:txBody>
          <a:bodyPr/>
          <a:lstStyle/>
          <a:p>
            <a:pPr>
              <a:defRPr/>
            </a:pPr>
            <a:fld id="{E78C9E75-97FD-45D9-8ED3-955348887BB1}" type="slidenum">
              <a:rPr lang="zh-TW" altLang="en-US" smtClean="0"/>
              <a:pPr>
                <a:defRPr/>
              </a:pPr>
              <a:t>78</a:t>
            </a:fld>
            <a:endParaRPr lang="zh-TW" altLang="en-US"/>
          </a:p>
        </p:txBody>
      </p:sp>
      <p:sp>
        <p:nvSpPr>
          <p:cNvPr id="5" name="Footer Placeholder 4">
            <a:extLst>
              <a:ext uri="{FF2B5EF4-FFF2-40B4-BE49-F238E27FC236}">
                <a16:creationId xmlns:a16="http://schemas.microsoft.com/office/drawing/2014/main" id="{47D1029D-DF43-8440-A5D5-8C0AA89257A6}"/>
              </a:ext>
            </a:extLst>
          </p:cNvPr>
          <p:cNvSpPr>
            <a:spLocks noGrp="1"/>
          </p:cNvSpPr>
          <p:nvPr>
            <p:ph type="ftr" sz="quarter" idx="11"/>
          </p:nvPr>
        </p:nvSpPr>
        <p:spPr bwMode="auto">
          <a:xfrm>
            <a:off x="2135832" y="6597650"/>
            <a:ext cx="7848600" cy="260350"/>
          </a:xfrm>
          <a:ln>
            <a:miter lim="800000"/>
            <a:headEnd/>
            <a:tailEnd/>
          </a:ln>
        </p:spPr>
        <p:txBody>
          <a:bodyPr/>
          <a:lstStyle/>
          <a:p>
            <a:pPr>
              <a:defRPr/>
            </a:pPr>
            <a:r>
              <a:rPr lang="en-US" altLang="zh-TW" sz="1000" dirty="0"/>
              <a:t>Source: Ian Sommerville (2019), Engineering Software Products:  An Introduction to Modern Software Engineering, Pearson.</a:t>
            </a:r>
            <a:endParaRPr lang="es-ES" altLang="zh-TW" sz="1000" dirty="0"/>
          </a:p>
        </p:txBody>
      </p:sp>
      <p:sp>
        <p:nvSpPr>
          <p:cNvPr id="6" name="Title 1">
            <a:extLst>
              <a:ext uri="{FF2B5EF4-FFF2-40B4-BE49-F238E27FC236}">
                <a16:creationId xmlns:a16="http://schemas.microsoft.com/office/drawing/2014/main" id="{0CFA4C37-6E89-4349-BAC6-EBAD3F680900}"/>
              </a:ext>
            </a:extLst>
          </p:cNvPr>
          <p:cNvSpPr>
            <a:spLocks noGrp="1"/>
          </p:cNvSpPr>
          <p:nvPr>
            <p:ph type="title"/>
          </p:nvPr>
        </p:nvSpPr>
        <p:spPr>
          <a:xfrm>
            <a:off x="1991544" y="116633"/>
            <a:ext cx="8229600" cy="949995"/>
          </a:xfrm>
        </p:spPr>
        <p:txBody>
          <a:bodyPr/>
          <a:lstStyle/>
          <a:p>
            <a:r>
              <a:rPr lang="en-US" dirty="0">
                <a:solidFill>
                  <a:srgbClr val="C00000"/>
                </a:solidFill>
              </a:rPr>
              <a:t>XML</a:t>
            </a:r>
            <a:r>
              <a:rPr lang="en-US" dirty="0">
                <a:solidFill>
                  <a:schemeClr val="accent1"/>
                </a:solidFill>
              </a:rPr>
              <a:t> and </a:t>
            </a:r>
            <a:r>
              <a:rPr lang="en-US" dirty="0">
                <a:solidFill>
                  <a:schemeClr val="accent6">
                    <a:lumMod val="75000"/>
                  </a:schemeClr>
                </a:solidFill>
              </a:rPr>
              <a:t>JSON</a:t>
            </a:r>
            <a:r>
              <a:rPr lang="en-US" dirty="0">
                <a:solidFill>
                  <a:schemeClr val="accent1"/>
                </a:solidFill>
              </a:rPr>
              <a:t> descriptions</a:t>
            </a:r>
          </a:p>
        </p:txBody>
      </p:sp>
      <p:sp>
        <p:nvSpPr>
          <p:cNvPr id="7" name="Content Placeholder 2">
            <a:extLst>
              <a:ext uri="{FF2B5EF4-FFF2-40B4-BE49-F238E27FC236}">
                <a16:creationId xmlns:a16="http://schemas.microsoft.com/office/drawing/2014/main" id="{3CB2DDC3-2771-0A9A-F848-0530A1E410B4}"/>
              </a:ext>
            </a:extLst>
          </p:cNvPr>
          <p:cNvSpPr txBox="1">
            <a:spLocks/>
          </p:cNvSpPr>
          <p:nvPr/>
        </p:nvSpPr>
        <p:spPr>
          <a:xfrm>
            <a:off x="6340841" y="1144414"/>
            <a:ext cx="5365980" cy="5375449"/>
          </a:xfrm>
          <a:prstGeom prst="rect">
            <a:avLst/>
          </a:prstGeom>
          <a:solidFill>
            <a:schemeClr val="accent6">
              <a:lumMod val="20000"/>
              <a:lumOff val="80000"/>
            </a:schemeClr>
          </a:solidFill>
          <a:ln>
            <a:solidFill>
              <a:schemeClr val="bg1">
                <a:lumMod val="65000"/>
              </a:schemeClr>
            </a:solidFill>
          </a:ln>
        </p:spPr>
        <p:txBody>
          <a:bodyPr vert="horz" lIns="91440" tIns="45720" rIns="91440" bIns="45720" rtlCol="0">
            <a:normAutofit/>
          </a:bodyPr>
          <a:lstStyle>
            <a:lvl1pPr marL="228600" indent="-228600" algn="l" defTabSz="914400" rtl="0" eaLnBrk="1" latinLnBrk="0" hangingPunct="1">
              <a:lnSpc>
                <a:spcPct val="100000"/>
              </a:lnSpc>
              <a:spcBef>
                <a:spcPts val="0"/>
              </a:spcBef>
              <a:spcAft>
                <a:spcPts val="1200"/>
              </a:spcAft>
              <a:buFont typeface="Arial" panose="020B0604020202020204" pitchFamily="34" charset="0"/>
              <a:buChar char="•"/>
              <a:defRPr sz="3200" b="1" kern="1200">
                <a:solidFill>
                  <a:schemeClr val="tx1"/>
                </a:solidFill>
                <a:latin typeface="Calibri" panose="020F0502020204030204" pitchFamily="34" charset="0"/>
                <a:ea typeface="Heiti TC Medium" pitchFamily="2" charset="-128"/>
                <a:cs typeface="Calibri" panose="020F0502020204030204" pitchFamily="34" charset="0"/>
              </a:defRPr>
            </a:lvl1pPr>
            <a:lvl2pPr marL="685800" indent="-228600" algn="l" defTabSz="914400" rtl="0" eaLnBrk="1" latinLnBrk="0" hangingPunct="1">
              <a:lnSpc>
                <a:spcPct val="100000"/>
              </a:lnSpc>
              <a:spcBef>
                <a:spcPts val="0"/>
              </a:spcBef>
              <a:spcAft>
                <a:spcPts val="1200"/>
              </a:spcAft>
              <a:buFont typeface="Arial" panose="020B0604020202020204" pitchFamily="34" charset="0"/>
              <a:buChar char="•"/>
              <a:defRPr sz="2800" b="1" kern="1200">
                <a:solidFill>
                  <a:schemeClr val="tx1"/>
                </a:solidFill>
                <a:latin typeface="Calibri" panose="020F0502020204030204" pitchFamily="34" charset="0"/>
                <a:ea typeface="Heiti TC Medium" pitchFamily="2" charset="-128"/>
                <a:cs typeface="Calibri" panose="020F0502020204030204" pitchFamily="34" charset="0"/>
              </a:defRPr>
            </a:lvl2pPr>
            <a:lvl3pPr marL="1143000" indent="-228600" algn="l" defTabSz="914400" rtl="0" eaLnBrk="1" latinLnBrk="0" hangingPunct="1">
              <a:lnSpc>
                <a:spcPct val="100000"/>
              </a:lnSpc>
              <a:spcBef>
                <a:spcPts val="0"/>
              </a:spcBef>
              <a:spcAft>
                <a:spcPts val="1200"/>
              </a:spcAft>
              <a:buFont typeface="Arial" panose="020B0604020202020204" pitchFamily="34" charset="0"/>
              <a:buChar char="•"/>
              <a:defRPr sz="2400" kern="1200">
                <a:solidFill>
                  <a:schemeClr val="tx1"/>
                </a:solidFill>
                <a:latin typeface="Calibri" panose="020F0502020204030204" pitchFamily="34" charset="0"/>
                <a:ea typeface="Heiti TC Medium" pitchFamily="2" charset="-128"/>
                <a:cs typeface="Calibri" panose="020F0502020204030204" pitchFamily="34" charset="0"/>
              </a:defRPr>
            </a:lvl3pPr>
            <a:lvl4pPr marL="1600200" indent="-228600" algn="l" defTabSz="914400" rtl="0" eaLnBrk="1" latinLnBrk="0" hangingPunct="1">
              <a:lnSpc>
                <a:spcPct val="100000"/>
              </a:lnSpc>
              <a:spcBef>
                <a:spcPts val="0"/>
              </a:spcBef>
              <a:spcAft>
                <a:spcPts val="1200"/>
              </a:spcAft>
              <a:buFont typeface="Arial" panose="020B0604020202020204" pitchFamily="34" charset="0"/>
              <a:buChar char="•"/>
              <a:defRPr sz="2000" kern="1200">
                <a:solidFill>
                  <a:schemeClr val="tx1"/>
                </a:solidFill>
                <a:latin typeface="Calibri" panose="020F0502020204030204" pitchFamily="34" charset="0"/>
                <a:ea typeface="Heiti TC Medium" pitchFamily="2" charset="-128"/>
                <a:cs typeface="Calibri" panose="020F0502020204030204" pitchFamily="34" charset="0"/>
              </a:defRPr>
            </a:lvl4pPr>
            <a:lvl5pPr marL="2057400" indent="-228600" algn="l" defTabSz="914400" rtl="0" eaLnBrk="1" latinLnBrk="0" hangingPunct="1">
              <a:lnSpc>
                <a:spcPct val="100000"/>
              </a:lnSpc>
              <a:spcBef>
                <a:spcPts val="0"/>
              </a:spcBef>
              <a:spcAft>
                <a:spcPts val="1200"/>
              </a:spcAft>
              <a:buFont typeface="Arial" panose="020B0604020202020204" pitchFamily="34" charset="0"/>
              <a:buChar char="•"/>
              <a:defRPr sz="1800" kern="1200">
                <a:solidFill>
                  <a:schemeClr val="tx1"/>
                </a:solidFill>
                <a:latin typeface="Calibri" panose="020F0502020204030204" pitchFamily="34" charset="0"/>
                <a:ea typeface="Heiti TC Medium" pitchFamily="2" charset="-128"/>
                <a:cs typeface="Calibri" panose="020F050202020403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US" dirty="0">
                <a:solidFill>
                  <a:schemeClr val="accent6">
                    <a:lumMod val="50000"/>
                  </a:schemeClr>
                </a:solidFill>
              </a:rPr>
              <a:t>JSON</a:t>
            </a:r>
            <a:endParaRPr lang="en-US" sz="2400" dirty="0">
              <a:solidFill>
                <a:schemeClr val="accent6">
                  <a:lumMod val="50000"/>
                </a:schemeClr>
              </a:solidFill>
            </a:endParaRPr>
          </a:p>
          <a:p>
            <a:pPr marL="0" indent="0">
              <a:buFont typeface="Arial" panose="020B0604020202020204" pitchFamily="34" charset="0"/>
              <a:buNone/>
            </a:pPr>
            <a:r>
              <a:rPr lang="en-US" sz="2400" dirty="0"/>
              <a:t>{</a:t>
            </a:r>
            <a:br>
              <a:rPr lang="en-US" sz="2400" dirty="0"/>
            </a:br>
            <a:r>
              <a:rPr lang="en-US" sz="2400" dirty="0"/>
              <a:t>id: “A90N17061714391”,</a:t>
            </a:r>
            <a:br>
              <a:rPr lang="en-US" sz="2400" dirty="0"/>
            </a:br>
            <a:r>
              <a:rPr lang="en-US" sz="2400" dirty="0"/>
              <a:t>“date”: “20170617”,</a:t>
            </a:r>
            <a:br>
              <a:rPr lang="en-US" sz="2400" dirty="0"/>
            </a:br>
            <a:r>
              <a:rPr lang="en-US" sz="2400" dirty="0"/>
              <a:t>“time”: “1437”,</a:t>
            </a:r>
            <a:br>
              <a:rPr lang="en-US" sz="2400" dirty="0"/>
            </a:br>
            <a:r>
              <a:rPr lang="en-US" sz="2400" dirty="0"/>
              <a:t>“</a:t>
            </a:r>
            <a:r>
              <a:rPr lang="en-US" sz="2400" dirty="0" err="1"/>
              <a:t>road_id</a:t>
            </a:r>
            <a:r>
              <a:rPr lang="en-US" sz="2400" dirty="0"/>
              <a:t>”: “A90”,</a:t>
            </a:r>
            <a:br>
              <a:rPr lang="en-US" sz="2400" dirty="0"/>
            </a:br>
            <a:r>
              <a:rPr lang="en-US" sz="2400" dirty="0"/>
              <a:t>“place”: “Stonehaven”,</a:t>
            </a:r>
            <a:br>
              <a:rPr lang="en-US" sz="2400" dirty="0"/>
            </a:br>
            <a:r>
              <a:rPr lang="en-US" sz="2400" dirty="0"/>
              <a:t>“direction”: “north”,</a:t>
            </a:r>
            <a:br>
              <a:rPr lang="en-US" sz="2400" dirty="0"/>
            </a:br>
            <a:r>
              <a:rPr lang="en-US" sz="2400" dirty="0"/>
              <a:t>“severity”: “significant”,</a:t>
            </a:r>
            <a:br>
              <a:rPr lang="en-US" sz="2400" dirty="0"/>
            </a:br>
            <a:r>
              <a:rPr lang="en-US" sz="2400" dirty="0"/>
              <a:t>“description”: “Broken-down bus on north carriageway. One lane closed. Expect delays of up to 30 minutes.”</a:t>
            </a:r>
            <a:br>
              <a:rPr lang="en-US" sz="2400" dirty="0"/>
            </a:br>
            <a:r>
              <a:rPr lang="en-US" sz="2400" dirty="0"/>
              <a:t>}</a:t>
            </a:r>
          </a:p>
          <a:p>
            <a:pPr marL="0" indent="0">
              <a:buFont typeface="Arial" panose="020B0604020202020204" pitchFamily="34" charset="0"/>
              <a:buNone/>
            </a:pPr>
            <a:endParaRPr lang="en-US" sz="2400" dirty="0"/>
          </a:p>
          <a:p>
            <a:pPr marL="0" indent="0">
              <a:buFont typeface="Arial" panose="020B0604020202020204" pitchFamily="34" charset="0"/>
              <a:buNone/>
            </a:pPr>
            <a:endParaRPr lang="en-US" sz="2400" dirty="0"/>
          </a:p>
          <a:p>
            <a:pPr marL="0" indent="0">
              <a:buFont typeface="Arial" panose="020B0604020202020204" pitchFamily="34" charset="0"/>
              <a:buNone/>
            </a:pPr>
            <a:endParaRPr lang="en-US" sz="2400" dirty="0"/>
          </a:p>
        </p:txBody>
      </p:sp>
    </p:spTree>
    <p:extLst>
      <p:ext uri="{BB962C8B-B14F-4D97-AF65-F5344CB8AC3E}">
        <p14:creationId xmlns:p14="http://schemas.microsoft.com/office/powerpoint/2010/main" val="1815279657"/>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78480D8-C0FA-A940-9033-50DBEED74D6E}"/>
              </a:ext>
            </a:extLst>
          </p:cNvPr>
          <p:cNvSpPr>
            <a:spLocks noGrp="1"/>
          </p:cNvSpPr>
          <p:nvPr>
            <p:ph idx="1"/>
          </p:nvPr>
        </p:nvSpPr>
        <p:spPr>
          <a:xfrm>
            <a:off x="824459" y="1144414"/>
            <a:ext cx="10463134" cy="5375449"/>
          </a:xfrm>
        </p:spPr>
        <p:txBody>
          <a:bodyPr>
            <a:normAutofit/>
          </a:bodyPr>
          <a:lstStyle/>
          <a:p>
            <a:r>
              <a:rPr lang="en-US" sz="2800" dirty="0"/>
              <a:t>After a system has been developed and delivered, it has to be </a:t>
            </a:r>
            <a:r>
              <a:rPr lang="en-US" sz="2800" dirty="0">
                <a:solidFill>
                  <a:srgbClr val="C00000"/>
                </a:solidFill>
              </a:rPr>
              <a:t>deployed on servers</a:t>
            </a:r>
            <a:r>
              <a:rPr lang="en-US" sz="2800" dirty="0"/>
              <a:t>, monitored for problems and updated as new versions become available. </a:t>
            </a:r>
          </a:p>
          <a:p>
            <a:r>
              <a:rPr lang="en-US" sz="2800" dirty="0"/>
              <a:t>When a system is composed of </a:t>
            </a:r>
            <a:r>
              <a:rPr lang="en-US" sz="2800" dirty="0">
                <a:solidFill>
                  <a:srgbClr val="C00000"/>
                </a:solidFill>
              </a:rPr>
              <a:t>tens or even hundreds of microservices</a:t>
            </a:r>
            <a:r>
              <a:rPr lang="en-US" sz="2800" dirty="0"/>
              <a:t>, deployment of the system is more complex than for </a:t>
            </a:r>
            <a:r>
              <a:rPr lang="en-US" sz="2800" dirty="0">
                <a:solidFill>
                  <a:srgbClr val="C00000"/>
                </a:solidFill>
              </a:rPr>
              <a:t>monolithic systems</a:t>
            </a:r>
            <a:r>
              <a:rPr lang="en-US" sz="2800" dirty="0"/>
              <a:t>.</a:t>
            </a:r>
          </a:p>
          <a:p>
            <a:r>
              <a:rPr lang="en-US" sz="2800" dirty="0"/>
              <a:t>The service development teams decide which programming language, database, libraries and other support software should be used to implement their service. Consequently, </a:t>
            </a:r>
            <a:r>
              <a:rPr lang="en-US" sz="2800" dirty="0">
                <a:solidFill>
                  <a:srgbClr val="C00000"/>
                </a:solidFill>
              </a:rPr>
              <a:t>there is no ‘standard’ deployment configuration for all services</a:t>
            </a:r>
            <a:r>
              <a:rPr lang="en-US" sz="2800" dirty="0"/>
              <a:t>. </a:t>
            </a:r>
          </a:p>
          <a:p>
            <a:endParaRPr lang="en-US" sz="2800" dirty="0"/>
          </a:p>
          <a:p>
            <a:endParaRPr lang="en-US" sz="2800" dirty="0"/>
          </a:p>
        </p:txBody>
      </p:sp>
      <p:sp>
        <p:nvSpPr>
          <p:cNvPr id="4" name="Slide Number Placeholder 3">
            <a:extLst>
              <a:ext uri="{FF2B5EF4-FFF2-40B4-BE49-F238E27FC236}">
                <a16:creationId xmlns:a16="http://schemas.microsoft.com/office/drawing/2014/main" id="{5FC0CE1A-0F43-D642-83BB-37DC2E74A642}"/>
              </a:ext>
            </a:extLst>
          </p:cNvPr>
          <p:cNvSpPr>
            <a:spLocks noGrp="1"/>
          </p:cNvSpPr>
          <p:nvPr>
            <p:ph type="sldNum" sz="quarter" idx="12"/>
          </p:nvPr>
        </p:nvSpPr>
        <p:spPr/>
        <p:txBody>
          <a:bodyPr/>
          <a:lstStyle/>
          <a:p>
            <a:pPr>
              <a:defRPr/>
            </a:pPr>
            <a:fld id="{E78C9E75-97FD-45D9-8ED3-955348887BB1}" type="slidenum">
              <a:rPr lang="zh-TW" altLang="en-US" smtClean="0"/>
              <a:pPr>
                <a:defRPr/>
              </a:pPr>
              <a:t>79</a:t>
            </a:fld>
            <a:endParaRPr lang="zh-TW" altLang="en-US"/>
          </a:p>
        </p:txBody>
      </p:sp>
      <p:sp>
        <p:nvSpPr>
          <p:cNvPr id="5" name="Footer Placeholder 4">
            <a:extLst>
              <a:ext uri="{FF2B5EF4-FFF2-40B4-BE49-F238E27FC236}">
                <a16:creationId xmlns:a16="http://schemas.microsoft.com/office/drawing/2014/main" id="{47D1029D-DF43-8440-A5D5-8C0AA89257A6}"/>
              </a:ext>
            </a:extLst>
          </p:cNvPr>
          <p:cNvSpPr>
            <a:spLocks noGrp="1"/>
          </p:cNvSpPr>
          <p:nvPr>
            <p:ph type="ftr" sz="quarter" idx="11"/>
          </p:nvPr>
        </p:nvSpPr>
        <p:spPr bwMode="auto">
          <a:xfrm>
            <a:off x="2135832" y="6597650"/>
            <a:ext cx="7848600" cy="260350"/>
          </a:xfrm>
          <a:ln>
            <a:miter lim="800000"/>
            <a:headEnd/>
            <a:tailEnd/>
          </a:ln>
        </p:spPr>
        <p:txBody>
          <a:bodyPr/>
          <a:lstStyle/>
          <a:p>
            <a:pPr>
              <a:defRPr/>
            </a:pPr>
            <a:r>
              <a:rPr lang="en-US" altLang="zh-TW" sz="1000" dirty="0"/>
              <a:t>Source: Ian Sommerville (2019), Engineering Software Products:  An Introduction to Modern Software Engineering, Pearson.</a:t>
            </a:r>
            <a:endParaRPr lang="es-ES" altLang="zh-TW" sz="1000" dirty="0"/>
          </a:p>
        </p:txBody>
      </p:sp>
      <p:sp>
        <p:nvSpPr>
          <p:cNvPr id="6" name="Title 1">
            <a:extLst>
              <a:ext uri="{FF2B5EF4-FFF2-40B4-BE49-F238E27FC236}">
                <a16:creationId xmlns:a16="http://schemas.microsoft.com/office/drawing/2014/main" id="{0CFA4C37-6E89-4349-BAC6-EBAD3F680900}"/>
              </a:ext>
            </a:extLst>
          </p:cNvPr>
          <p:cNvSpPr>
            <a:spLocks noGrp="1"/>
          </p:cNvSpPr>
          <p:nvPr>
            <p:ph type="title"/>
          </p:nvPr>
        </p:nvSpPr>
        <p:spPr>
          <a:xfrm>
            <a:off x="1991544" y="116633"/>
            <a:ext cx="8229600" cy="949995"/>
          </a:xfrm>
        </p:spPr>
        <p:txBody>
          <a:bodyPr/>
          <a:lstStyle/>
          <a:p>
            <a:r>
              <a:rPr lang="en-US" dirty="0">
                <a:solidFill>
                  <a:schemeClr val="accent1"/>
                </a:solidFill>
              </a:rPr>
              <a:t>Service deployment</a:t>
            </a:r>
          </a:p>
        </p:txBody>
      </p:sp>
    </p:spTree>
    <p:extLst>
      <p:ext uri="{BB962C8B-B14F-4D97-AF65-F5344CB8AC3E}">
        <p14:creationId xmlns:p14="http://schemas.microsoft.com/office/powerpoint/2010/main" val="238048941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1847851" y="44450"/>
            <a:ext cx="8569325" cy="1081088"/>
          </a:xfrm>
        </p:spPr>
        <p:txBody>
          <a:bodyPr/>
          <a:lstStyle/>
          <a:p>
            <a:pPr>
              <a:defRPr/>
            </a:pPr>
            <a:r>
              <a:rPr lang="en-US" altLang="zh-TW" dirty="0">
                <a:solidFill>
                  <a:srgbClr val="FF0000"/>
                </a:solidFill>
              </a:rPr>
              <a:t>Fundamental MIS Concepts</a:t>
            </a:r>
            <a:endParaRPr lang="zh-TW" altLang="en-US" dirty="0"/>
          </a:p>
        </p:txBody>
      </p:sp>
      <p:sp>
        <p:nvSpPr>
          <p:cNvPr id="4" name="投影片編號版面配置區 3"/>
          <p:cNvSpPr>
            <a:spLocks noGrp="1"/>
          </p:cNvSpPr>
          <p:nvPr>
            <p:ph type="sldNum" sz="quarter" idx="12"/>
          </p:nvPr>
        </p:nvSpPr>
        <p:spPr/>
        <p:txBody>
          <a:bodyPr/>
          <a:lstStyle/>
          <a:p>
            <a:pPr>
              <a:defRPr/>
            </a:pPr>
            <a:fld id="{5F00CC56-6FAA-4993-945A-B30ECCD67ADF}" type="slidenum">
              <a:rPr lang="zh-TW" altLang="en-US" smtClean="0"/>
              <a:pPr>
                <a:defRPr/>
              </a:pPr>
              <a:t>8</a:t>
            </a:fld>
            <a:endParaRPr lang="zh-TW" altLang="en-US"/>
          </a:p>
        </p:txBody>
      </p:sp>
      <p:sp>
        <p:nvSpPr>
          <p:cNvPr id="7" name="矩形 6"/>
          <p:cNvSpPr/>
          <p:nvPr/>
        </p:nvSpPr>
        <p:spPr bwMode="auto">
          <a:xfrm>
            <a:off x="2330544" y="2765040"/>
            <a:ext cx="1695928" cy="811358"/>
          </a:xfrm>
          <a:prstGeom prst="rect">
            <a:avLst/>
          </a:prstGeom>
          <a:solidFill>
            <a:srgbClr val="FFC000"/>
          </a:solidFill>
          <a:ln>
            <a:solidFill>
              <a:schemeClr val="accent6">
                <a:lumMod val="60000"/>
                <a:lumOff val="40000"/>
              </a:schemeClr>
            </a:solid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anchor="ctr"/>
          <a:lstStyle/>
          <a:p>
            <a:pPr algn="ctr">
              <a:defRPr/>
            </a:pPr>
            <a:r>
              <a:rPr lang="en-US" altLang="zh-TW" sz="2000" b="1" dirty="0">
                <a:solidFill>
                  <a:schemeClr val="tx1"/>
                </a:solidFill>
              </a:rPr>
              <a:t>Management</a:t>
            </a:r>
            <a:endParaRPr lang="zh-TW" altLang="en-US" sz="2000" b="1" dirty="0">
              <a:solidFill>
                <a:schemeClr val="tx1"/>
              </a:solidFill>
            </a:endParaRPr>
          </a:p>
        </p:txBody>
      </p:sp>
      <p:sp>
        <p:nvSpPr>
          <p:cNvPr id="8" name="矩形 7"/>
          <p:cNvSpPr/>
          <p:nvPr/>
        </p:nvSpPr>
        <p:spPr bwMode="auto">
          <a:xfrm>
            <a:off x="2330544" y="4207455"/>
            <a:ext cx="1695740" cy="811358"/>
          </a:xfrm>
          <a:prstGeom prst="rect">
            <a:avLst/>
          </a:prstGeom>
          <a:solidFill>
            <a:srgbClr val="FFC000"/>
          </a:solidFill>
          <a:ln>
            <a:solidFill>
              <a:schemeClr val="accent6">
                <a:lumMod val="60000"/>
                <a:lumOff val="40000"/>
              </a:schemeClr>
            </a:solid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anchor="ctr"/>
          <a:lstStyle/>
          <a:p>
            <a:pPr algn="ctr">
              <a:defRPr/>
            </a:pPr>
            <a:r>
              <a:rPr lang="en-US" altLang="zh-TW" sz="2000" b="1" dirty="0">
                <a:solidFill>
                  <a:schemeClr val="tx1"/>
                </a:solidFill>
              </a:rPr>
              <a:t>Organization</a:t>
            </a:r>
            <a:endParaRPr lang="zh-TW" altLang="en-US" sz="2000" b="1" dirty="0">
              <a:solidFill>
                <a:schemeClr val="tx1"/>
              </a:solidFill>
            </a:endParaRPr>
          </a:p>
        </p:txBody>
      </p:sp>
      <p:sp>
        <p:nvSpPr>
          <p:cNvPr id="9" name="矩形 8"/>
          <p:cNvSpPr/>
          <p:nvPr/>
        </p:nvSpPr>
        <p:spPr bwMode="auto">
          <a:xfrm>
            <a:off x="2330544" y="5649869"/>
            <a:ext cx="1695740" cy="811358"/>
          </a:xfrm>
          <a:prstGeom prst="rect">
            <a:avLst/>
          </a:prstGeom>
          <a:solidFill>
            <a:srgbClr val="FFC000"/>
          </a:solidFill>
          <a:ln>
            <a:solidFill>
              <a:schemeClr val="accent6">
                <a:lumMod val="60000"/>
                <a:lumOff val="40000"/>
              </a:schemeClr>
            </a:solid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anchor="ctr"/>
          <a:lstStyle/>
          <a:p>
            <a:pPr algn="ctr">
              <a:defRPr/>
            </a:pPr>
            <a:r>
              <a:rPr lang="en-US" altLang="zh-TW" sz="2000" b="1" dirty="0">
                <a:solidFill>
                  <a:schemeClr val="tx1"/>
                </a:solidFill>
              </a:rPr>
              <a:t>Technology</a:t>
            </a:r>
            <a:endParaRPr lang="zh-TW" altLang="en-US" sz="2000" b="1" dirty="0">
              <a:solidFill>
                <a:schemeClr val="tx1"/>
              </a:solidFill>
            </a:endParaRPr>
          </a:p>
        </p:txBody>
      </p:sp>
      <p:sp>
        <p:nvSpPr>
          <p:cNvPr id="10" name="矩形 9"/>
          <p:cNvSpPr/>
          <p:nvPr/>
        </p:nvSpPr>
        <p:spPr bwMode="auto">
          <a:xfrm>
            <a:off x="5157091" y="4207455"/>
            <a:ext cx="1695928" cy="811358"/>
          </a:xfrm>
          <a:prstGeom prst="rect">
            <a:avLst/>
          </a:prstGeom>
          <a:solidFill>
            <a:schemeClr val="accent5">
              <a:lumMod val="60000"/>
              <a:lumOff val="40000"/>
            </a:schemeClr>
          </a:solidFill>
          <a:ln>
            <a:solidFill>
              <a:schemeClr val="accent5">
                <a:lumMod val="60000"/>
                <a:lumOff val="40000"/>
              </a:schemeClr>
            </a:solid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anchor="ctr"/>
          <a:lstStyle/>
          <a:p>
            <a:pPr algn="ctr">
              <a:defRPr/>
            </a:pPr>
            <a:r>
              <a:rPr lang="en-US" altLang="zh-TW" sz="2000" b="1" dirty="0">
                <a:solidFill>
                  <a:schemeClr val="tx1"/>
                </a:solidFill>
              </a:rPr>
              <a:t>Information </a:t>
            </a:r>
            <a:br>
              <a:rPr lang="en-US" altLang="zh-TW" sz="2000" b="1" dirty="0">
                <a:solidFill>
                  <a:schemeClr val="tx1"/>
                </a:solidFill>
              </a:rPr>
            </a:br>
            <a:r>
              <a:rPr lang="en-US" altLang="zh-TW" sz="2000" b="1" dirty="0">
                <a:solidFill>
                  <a:schemeClr val="tx1"/>
                </a:solidFill>
              </a:rPr>
              <a:t>System</a:t>
            </a:r>
            <a:endParaRPr lang="zh-TW" altLang="en-US" sz="2000" b="1" dirty="0">
              <a:solidFill>
                <a:schemeClr val="tx1"/>
              </a:solidFill>
            </a:endParaRPr>
          </a:p>
        </p:txBody>
      </p:sp>
      <p:sp>
        <p:nvSpPr>
          <p:cNvPr id="11" name="矩形 10"/>
          <p:cNvSpPr/>
          <p:nvPr/>
        </p:nvSpPr>
        <p:spPr bwMode="auto">
          <a:xfrm>
            <a:off x="5157091" y="1412776"/>
            <a:ext cx="1695928" cy="811358"/>
          </a:xfrm>
          <a:prstGeom prst="rect">
            <a:avLst/>
          </a:prstGeom>
          <a:solidFill>
            <a:schemeClr val="accent6">
              <a:lumMod val="60000"/>
              <a:lumOff val="40000"/>
            </a:schemeClr>
          </a:solidFill>
          <a:ln>
            <a:solidFill>
              <a:srgbClr val="00B050"/>
            </a:solid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anchor="ctr"/>
          <a:lstStyle/>
          <a:p>
            <a:pPr algn="ctr">
              <a:defRPr/>
            </a:pPr>
            <a:r>
              <a:rPr lang="en-US" altLang="zh-TW" sz="2000" b="1" dirty="0">
                <a:solidFill>
                  <a:schemeClr val="tx1"/>
                </a:solidFill>
              </a:rPr>
              <a:t>Business </a:t>
            </a:r>
            <a:br>
              <a:rPr lang="en-US" altLang="zh-TW" sz="2000" b="1" dirty="0">
                <a:solidFill>
                  <a:schemeClr val="tx1"/>
                </a:solidFill>
              </a:rPr>
            </a:br>
            <a:r>
              <a:rPr lang="en-US" altLang="zh-TW" sz="2000" b="1" dirty="0">
                <a:solidFill>
                  <a:schemeClr val="tx1"/>
                </a:solidFill>
              </a:rPr>
              <a:t>Challenges</a:t>
            </a:r>
            <a:endParaRPr lang="zh-TW" altLang="en-US" sz="2000" b="1" dirty="0">
              <a:solidFill>
                <a:schemeClr val="tx1"/>
              </a:solidFill>
            </a:endParaRPr>
          </a:p>
        </p:txBody>
      </p:sp>
      <p:sp>
        <p:nvSpPr>
          <p:cNvPr id="12" name="矩形 11"/>
          <p:cNvSpPr/>
          <p:nvPr/>
        </p:nvSpPr>
        <p:spPr bwMode="auto">
          <a:xfrm>
            <a:off x="8360512" y="4207455"/>
            <a:ext cx="1695928" cy="811358"/>
          </a:xfrm>
          <a:prstGeom prst="rect">
            <a:avLst/>
          </a:prstGeom>
          <a:solidFill>
            <a:schemeClr val="accent5"/>
          </a:solidFill>
          <a:ln>
            <a:solidFill>
              <a:schemeClr val="tx2">
                <a:lumMod val="60000"/>
                <a:lumOff val="40000"/>
              </a:schemeClr>
            </a:solid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anchor="ctr"/>
          <a:lstStyle/>
          <a:p>
            <a:pPr algn="ctr">
              <a:defRPr/>
            </a:pPr>
            <a:r>
              <a:rPr lang="en-US" altLang="zh-TW" sz="2000" b="1" dirty="0">
                <a:solidFill>
                  <a:schemeClr val="bg1"/>
                </a:solidFill>
              </a:rPr>
              <a:t>Business </a:t>
            </a:r>
            <a:br>
              <a:rPr lang="en-US" altLang="zh-TW" sz="2000" b="1" dirty="0">
                <a:solidFill>
                  <a:schemeClr val="bg1"/>
                </a:solidFill>
              </a:rPr>
            </a:br>
            <a:r>
              <a:rPr lang="en-US" altLang="zh-TW" sz="2000" b="1" dirty="0">
                <a:solidFill>
                  <a:schemeClr val="bg1"/>
                </a:solidFill>
              </a:rPr>
              <a:t>Solutions</a:t>
            </a:r>
            <a:endParaRPr lang="zh-TW" altLang="en-US" sz="2000" b="1" dirty="0">
              <a:solidFill>
                <a:schemeClr val="bg1"/>
              </a:solidFill>
            </a:endParaRPr>
          </a:p>
        </p:txBody>
      </p:sp>
      <p:cxnSp>
        <p:nvCxnSpPr>
          <p:cNvPr id="14" name="直線單箭頭接點 13"/>
          <p:cNvCxnSpPr/>
          <p:nvPr/>
        </p:nvCxnSpPr>
        <p:spPr bwMode="auto">
          <a:xfrm>
            <a:off x="4025900" y="3170239"/>
            <a:ext cx="1131888" cy="1036637"/>
          </a:xfrm>
          <a:prstGeom prst="straightConnector1">
            <a:avLst/>
          </a:prstGeom>
          <a:ln w="28575">
            <a:solidFill>
              <a:schemeClr val="tx1"/>
            </a:solidFill>
            <a:tailEnd type="stealth" w="lg" len="lg"/>
          </a:ln>
        </p:spPr>
        <p:style>
          <a:lnRef idx="1">
            <a:schemeClr val="accent1"/>
          </a:lnRef>
          <a:fillRef idx="0">
            <a:schemeClr val="accent1"/>
          </a:fillRef>
          <a:effectRef idx="0">
            <a:schemeClr val="accent1"/>
          </a:effectRef>
          <a:fontRef idx="minor">
            <a:schemeClr val="tx1"/>
          </a:fontRef>
        </p:style>
      </p:cxnSp>
      <p:cxnSp>
        <p:nvCxnSpPr>
          <p:cNvPr id="17" name="直線單箭頭接點 16"/>
          <p:cNvCxnSpPr/>
          <p:nvPr/>
        </p:nvCxnSpPr>
        <p:spPr bwMode="auto">
          <a:xfrm>
            <a:off x="4025900" y="4613275"/>
            <a:ext cx="1131888" cy="0"/>
          </a:xfrm>
          <a:prstGeom prst="straightConnector1">
            <a:avLst/>
          </a:prstGeom>
          <a:ln w="28575">
            <a:solidFill>
              <a:schemeClr val="tx1"/>
            </a:solidFill>
            <a:tailEnd type="stealth" w="lg" len="lg"/>
          </a:ln>
        </p:spPr>
        <p:style>
          <a:lnRef idx="1">
            <a:schemeClr val="accent1"/>
          </a:lnRef>
          <a:fillRef idx="0">
            <a:schemeClr val="accent1"/>
          </a:fillRef>
          <a:effectRef idx="0">
            <a:schemeClr val="accent1"/>
          </a:effectRef>
          <a:fontRef idx="minor">
            <a:schemeClr val="tx1"/>
          </a:fontRef>
        </p:style>
      </p:cxnSp>
      <p:cxnSp>
        <p:nvCxnSpPr>
          <p:cNvPr id="21" name="直線單箭頭接點 20"/>
          <p:cNvCxnSpPr/>
          <p:nvPr/>
        </p:nvCxnSpPr>
        <p:spPr bwMode="auto">
          <a:xfrm flipV="1">
            <a:off x="4025900" y="5018089"/>
            <a:ext cx="1131888" cy="1038225"/>
          </a:xfrm>
          <a:prstGeom prst="straightConnector1">
            <a:avLst/>
          </a:prstGeom>
          <a:ln w="28575">
            <a:solidFill>
              <a:schemeClr val="tx1"/>
            </a:solidFill>
            <a:tailEnd type="stealth" w="lg" len="lg"/>
          </a:ln>
        </p:spPr>
        <p:style>
          <a:lnRef idx="1">
            <a:schemeClr val="accent1"/>
          </a:lnRef>
          <a:fillRef idx="0">
            <a:schemeClr val="accent1"/>
          </a:fillRef>
          <a:effectRef idx="0">
            <a:schemeClr val="accent1"/>
          </a:effectRef>
          <a:fontRef idx="minor">
            <a:schemeClr val="tx1"/>
          </a:fontRef>
        </p:style>
      </p:cxnSp>
      <p:cxnSp>
        <p:nvCxnSpPr>
          <p:cNvPr id="26" name="直線單箭頭接點 25"/>
          <p:cNvCxnSpPr/>
          <p:nvPr/>
        </p:nvCxnSpPr>
        <p:spPr bwMode="auto">
          <a:xfrm>
            <a:off x="6853239" y="4613275"/>
            <a:ext cx="1506537" cy="0"/>
          </a:xfrm>
          <a:prstGeom prst="straightConnector1">
            <a:avLst/>
          </a:prstGeom>
          <a:ln w="28575">
            <a:solidFill>
              <a:schemeClr val="tx1"/>
            </a:solidFill>
            <a:tailEnd type="stealth" w="lg" len="lg"/>
          </a:ln>
        </p:spPr>
        <p:style>
          <a:lnRef idx="1">
            <a:schemeClr val="accent1"/>
          </a:lnRef>
          <a:fillRef idx="0">
            <a:schemeClr val="accent1"/>
          </a:fillRef>
          <a:effectRef idx="0">
            <a:schemeClr val="accent1"/>
          </a:effectRef>
          <a:fontRef idx="minor">
            <a:schemeClr val="tx1"/>
          </a:fontRef>
        </p:style>
      </p:cxnSp>
      <p:cxnSp>
        <p:nvCxnSpPr>
          <p:cNvPr id="30" name="圖案 29"/>
          <p:cNvCxnSpPr/>
          <p:nvPr/>
        </p:nvCxnSpPr>
        <p:spPr bwMode="auto">
          <a:xfrm rot="16200000" flipV="1">
            <a:off x="6836570" y="1834357"/>
            <a:ext cx="2389187" cy="2355850"/>
          </a:xfrm>
          <a:prstGeom prst="bentConnector2">
            <a:avLst/>
          </a:prstGeom>
          <a:ln w="28575">
            <a:solidFill>
              <a:schemeClr val="tx1"/>
            </a:solidFill>
            <a:tailEnd type="stealth" w="lg" len="lg"/>
          </a:ln>
        </p:spPr>
        <p:style>
          <a:lnRef idx="1">
            <a:schemeClr val="accent1"/>
          </a:lnRef>
          <a:fillRef idx="0">
            <a:schemeClr val="accent1"/>
          </a:fillRef>
          <a:effectRef idx="0">
            <a:schemeClr val="accent1"/>
          </a:effectRef>
          <a:fontRef idx="minor">
            <a:schemeClr val="tx1"/>
          </a:fontRef>
        </p:style>
      </p:cxnSp>
      <p:cxnSp>
        <p:nvCxnSpPr>
          <p:cNvPr id="31" name="圖案 30"/>
          <p:cNvCxnSpPr/>
          <p:nvPr/>
        </p:nvCxnSpPr>
        <p:spPr bwMode="auto">
          <a:xfrm rot="10800000" flipV="1">
            <a:off x="3178176" y="1817689"/>
            <a:ext cx="1979613" cy="947737"/>
          </a:xfrm>
          <a:prstGeom prst="bentConnector2">
            <a:avLst/>
          </a:prstGeom>
          <a:ln w="28575">
            <a:solidFill>
              <a:schemeClr val="tx1"/>
            </a:solidFill>
            <a:tailEnd type="stealth" w="lg" len="lg"/>
          </a:ln>
        </p:spPr>
        <p:style>
          <a:lnRef idx="1">
            <a:schemeClr val="accent1"/>
          </a:lnRef>
          <a:fillRef idx="0">
            <a:schemeClr val="accent1"/>
          </a:fillRef>
          <a:effectRef idx="0">
            <a:schemeClr val="accent1"/>
          </a:effectRef>
          <a:fontRef idx="minor">
            <a:schemeClr val="tx1"/>
          </a:fontRef>
        </p:style>
      </p:cxnSp>
      <p:sp>
        <p:nvSpPr>
          <p:cNvPr id="18" name="Footer Placeholder 4"/>
          <p:cNvSpPr>
            <a:spLocks noGrp="1"/>
          </p:cNvSpPr>
          <p:nvPr>
            <p:ph type="ftr" sz="quarter" idx="11"/>
          </p:nvPr>
        </p:nvSpPr>
        <p:spPr bwMode="auto">
          <a:xfrm>
            <a:off x="1992313" y="6597650"/>
            <a:ext cx="7848600" cy="260350"/>
          </a:xfrm>
          <a:ln>
            <a:miter lim="800000"/>
            <a:headEnd/>
            <a:tailEnd/>
          </a:ln>
        </p:spPr>
        <p:txBody>
          <a:bodyPr/>
          <a:lstStyle/>
          <a:p>
            <a:pPr>
              <a:defRPr/>
            </a:pPr>
            <a:r>
              <a:rPr lang="en-US" altLang="zh-TW" sz="1000" dirty="0"/>
              <a:t>Source: Kenneth C. Laudon &amp; Jane P. Laudon (2014), Management Information Systems: Managing the Digital Firm, Thirteenth Edition, Pearson. </a:t>
            </a:r>
            <a:endParaRPr lang="es-ES" altLang="zh-TW" sz="1000" dirty="0"/>
          </a:p>
        </p:txBody>
      </p:sp>
    </p:spTree>
    <p:extLst>
      <p:ext uri="{BB962C8B-B14F-4D97-AF65-F5344CB8AC3E}">
        <p14:creationId xmlns:p14="http://schemas.microsoft.com/office/powerpoint/2010/main" val="1217817350"/>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78480D8-C0FA-A940-9033-50DBEED74D6E}"/>
              </a:ext>
            </a:extLst>
          </p:cNvPr>
          <p:cNvSpPr>
            <a:spLocks noGrp="1"/>
          </p:cNvSpPr>
          <p:nvPr>
            <p:ph idx="1"/>
          </p:nvPr>
        </p:nvSpPr>
        <p:spPr>
          <a:xfrm>
            <a:off x="884421" y="1144414"/>
            <a:ext cx="10463134" cy="5375449"/>
          </a:xfrm>
        </p:spPr>
        <p:txBody>
          <a:bodyPr>
            <a:normAutofit/>
          </a:bodyPr>
          <a:lstStyle/>
          <a:p>
            <a:r>
              <a:rPr lang="en-US" sz="3600" dirty="0"/>
              <a:t>It is now normal practice for </a:t>
            </a:r>
            <a:r>
              <a:rPr lang="en-US" sz="3600" dirty="0">
                <a:solidFill>
                  <a:srgbClr val="C00000"/>
                </a:solidFill>
              </a:rPr>
              <a:t>microservice development teams </a:t>
            </a:r>
            <a:r>
              <a:rPr lang="en-US" sz="3600" dirty="0"/>
              <a:t>to be responsible for </a:t>
            </a:r>
            <a:r>
              <a:rPr lang="en-US" sz="3600" dirty="0">
                <a:solidFill>
                  <a:srgbClr val="C00000"/>
                </a:solidFill>
              </a:rPr>
              <a:t>deployment and service management </a:t>
            </a:r>
            <a:r>
              <a:rPr lang="en-US" sz="3600" dirty="0"/>
              <a:t>as well as software development and to use </a:t>
            </a:r>
            <a:r>
              <a:rPr lang="en-US" sz="3600" dirty="0">
                <a:solidFill>
                  <a:srgbClr val="C00000"/>
                </a:solidFill>
              </a:rPr>
              <a:t>continuous deployment</a:t>
            </a:r>
            <a:r>
              <a:rPr lang="en-US" sz="3600" dirty="0"/>
              <a:t>.</a:t>
            </a:r>
          </a:p>
          <a:p>
            <a:r>
              <a:rPr lang="en-US" sz="3600" dirty="0">
                <a:solidFill>
                  <a:srgbClr val="C00000"/>
                </a:solidFill>
              </a:rPr>
              <a:t>Continuous deployment </a:t>
            </a:r>
            <a:r>
              <a:rPr lang="en-US" sz="3600" dirty="0"/>
              <a:t>means that as soon as a change to a service has been made and validated, the modified service is redeployed. </a:t>
            </a:r>
          </a:p>
          <a:p>
            <a:endParaRPr lang="en-US" sz="3600" dirty="0"/>
          </a:p>
          <a:p>
            <a:endParaRPr lang="en-US" sz="3600" dirty="0"/>
          </a:p>
        </p:txBody>
      </p:sp>
      <p:sp>
        <p:nvSpPr>
          <p:cNvPr id="4" name="Slide Number Placeholder 3">
            <a:extLst>
              <a:ext uri="{FF2B5EF4-FFF2-40B4-BE49-F238E27FC236}">
                <a16:creationId xmlns:a16="http://schemas.microsoft.com/office/drawing/2014/main" id="{5FC0CE1A-0F43-D642-83BB-37DC2E74A642}"/>
              </a:ext>
            </a:extLst>
          </p:cNvPr>
          <p:cNvSpPr>
            <a:spLocks noGrp="1"/>
          </p:cNvSpPr>
          <p:nvPr>
            <p:ph type="sldNum" sz="quarter" idx="12"/>
          </p:nvPr>
        </p:nvSpPr>
        <p:spPr/>
        <p:txBody>
          <a:bodyPr/>
          <a:lstStyle/>
          <a:p>
            <a:pPr>
              <a:defRPr/>
            </a:pPr>
            <a:fld id="{E78C9E75-97FD-45D9-8ED3-955348887BB1}" type="slidenum">
              <a:rPr lang="zh-TW" altLang="en-US" smtClean="0"/>
              <a:pPr>
                <a:defRPr/>
              </a:pPr>
              <a:t>80</a:t>
            </a:fld>
            <a:endParaRPr lang="zh-TW" altLang="en-US"/>
          </a:p>
        </p:txBody>
      </p:sp>
      <p:sp>
        <p:nvSpPr>
          <p:cNvPr id="5" name="Footer Placeholder 4">
            <a:extLst>
              <a:ext uri="{FF2B5EF4-FFF2-40B4-BE49-F238E27FC236}">
                <a16:creationId xmlns:a16="http://schemas.microsoft.com/office/drawing/2014/main" id="{47D1029D-DF43-8440-A5D5-8C0AA89257A6}"/>
              </a:ext>
            </a:extLst>
          </p:cNvPr>
          <p:cNvSpPr>
            <a:spLocks noGrp="1"/>
          </p:cNvSpPr>
          <p:nvPr>
            <p:ph type="ftr" sz="quarter" idx="11"/>
          </p:nvPr>
        </p:nvSpPr>
        <p:spPr bwMode="auto">
          <a:xfrm>
            <a:off x="2135832" y="6597650"/>
            <a:ext cx="7848600" cy="260350"/>
          </a:xfrm>
          <a:ln>
            <a:miter lim="800000"/>
            <a:headEnd/>
            <a:tailEnd/>
          </a:ln>
        </p:spPr>
        <p:txBody>
          <a:bodyPr/>
          <a:lstStyle/>
          <a:p>
            <a:pPr>
              <a:defRPr/>
            </a:pPr>
            <a:r>
              <a:rPr lang="en-US" altLang="zh-TW" sz="1000" dirty="0"/>
              <a:t>Source: Ian Sommerville (2019), Engineering Software Products:  An Introduction to Modern Software Engineering, Pearson.</a:t>
            </a:r>
            <a:endParaRPr lang="es-ES" altLang="zh-TW" sz="1000" dirty="0"/>
          </a:p>
        </p:txBody>
      </p:sp>
      <p:sp>
        <p:nvSpPr>
          <p:cNvPr id="6" name="Title 1">
            <a:extLst>
              <a:ext uri="{FF2B5EF4-FFF2-40B4-BE49-F238E27FC236}">
                <a16:creationId xmlns:a16="http://schemas.microsoft.com/office/drawing/2014/main" id="{0CFA4C37-6E89-4349-BAC6-EBAD3F680900}"/>
              </a:ext>
            </a:extLst>
          </p:cNvPr>
          <p:cNvSpPr>
            <a:spLocks noGrp="1"/>
          </p:cNvSpPr>
          <p:nvPr>
            <p:ph type="title"/>
          </p:nvPr>
        </p:nvSpPr>
        <p:spPr>
          <a:xfrm>
            <a:off x="1991544" y="116633"/>
            <a:ext cx="8229600" cy="949995"/>
          </a:xfrm>
        </p:spPr>
        <p:txBody>
          <a:bodyPr/>
          <a:lstStyle/>
          <a:p>
            <a:r>
              <a:rPr lang="en-US" dirty="0">
                <a:solidFill>
                  <a:schemeClr val="accent1"/>
                </a:solidFill>
              </a:rPr>
              <a:t>Service deployment</a:t>
            </a:r>
          </a:p>
        </p:txBody>
      </p:sp>
    </p:spTree>
    <p:extLst>
      <p:ext uri="{BB962C8B-B14F-4D97-AF65-F5344CB8AC3E}">
        <p14:creationId xmlns:p14="http://schemas.microsoft.com/office/powerpoint/2010/main" val="175658085"/>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78480D8-C0FA-A940-9033-50DBEED74D6E}"/>
              </a:ext>
            </a:extLst>
          </p:cNvPr>
          <p:cNvSpPr>
            <a:spLocks noGrp="1"/>
          </p:cNvSpPr>
          <p:nvPr>
            <p:ph idx="1"/>
          </p:nvPr>
        </p:nvSpPr>
        <p:spPr>
          <a:xfrm>
            <a:off x="854439" y="1144414"/>
            <a:ext cx="10433154" cy="5375449"/>
          </a:xfrm>
        </p:spPr>
        <p:txBody>
          <a:bodyPr/>
          <a:lstStyle/>
          <a:p>
            <a:r>
              <a:rPr lang="en-US" sz="2800" dirty="0">
                <a:solidFill>
                  <a:srgbClr val="C00000"/>
                </a:solidFill>
              </a:rPr>
              <a:t>Continuous deployment </a:t>
            </a:r>
            <a:r>
              <a:rPr lang="en-US" sz="2800" dirty="0"/>
              <a:t>depends on </a:t>
            </a:r>
            <a:r>
              <a:rPr lang="en-US" sz="2800" dirty="0">
                <a:solidFill>
                  <a:srgbClr val="C00000"/>
                </a:solidFill>
              </a:rPr>
              <a:t>automation</a:t>
            </a:r>
            <a:r>
              <a:rPr lang="en-US" sz="2800" dirty="0"/>
              <a:t> so that as soon as a change is committed, a series of automated activities is triggered to test the software. </a:t>
            </a:r>
          </a:p>
          <a:p>
            <a:r>
              <a:rPr lang="en-US" sz="2800" dirty="0"/>
              <a:t>If the software ‘passes’ these tests, it then enters another </a:t>
            </a:r>
            <a:r>
              <a:rPr lang="en-US" sz="2800" dirty="0">
                <a:solidFill>
                  <a:srgbClr val="C00000"/>
                </a:solidFill>
              </a:rPr>
              <a:t>automation pipeline </a:t>
            </a:r>
            <a:r>
              <a:rPr lang="en-US" sz="2800" dirty="0"/>
              <a:t>that packages and deploys the software.</a:t>
            </a:r>
          </a:p>
          <a:p>
            <a:r>
              <a:rPr lang="en-US" sz="2800" dirty="0"/>
              <a:t>The </a:t>
            </a:r>
            <a:r>
              <a:rPr lang="en-US" sz="2800" dirty="0">
                <a:solidFill>
                  <a:srgbClr val="C00000"/>
                </a:solidFill>
              </a:rPr>
              <a:t>deployment of a new service version </a:t>
            </a:r>
            <a:r>
              <a:rPr lang="en-US" sz="2800" dirty="0"/>
              <a:t>starts with the programmer committing the code changes to a </a:t>
            </a:r>
            <a:r>
              <a:rPr lang="en-US" sz="2800" dirty="0">
                <a:solidFill>
                  <a:srgbClr val="C00000"/>
                </a:solidFill>
              </a:rPr>
              <a:t>code management system </a:t>
            </a:r>
            <a:r>
              <a:rPr lang="en-US" sz="2800" dirty="0"/>
              <a:t>such as Git. </a:t>
            </a:r>
          </a:p>
          <a:p>
            <a:endParaRPr lang="en-US" sz="2800" dirty="0"/>
          </a:p>
          <a:p>
            <a:endParaRPr lang="en-US" sz="2800" dirty="0"/>
          </a:p>
        </p:txBody>
      </p:sp>
      <p:sp>
        <p:nvSpPr>
          <p:cNvPr id="4" name="Slide Number Placeholder 3">
            <a:extLst>
              <a:ext uri="{FF2B5EF4-FFF2-40B4-BE49-F238E27FC236}">
                <a16:creationId xmlns:a16="http://schemas.microsoft.com/office/drawing/2014/main" id="{5FC0CE1A-0F43-D642-83BB-37DC2E74A642}"/>
              </a:ext>
            </a:extLst>
          </p:cNvPr>
          <p:cNvSpPr>
            <a:spLocks noGrp="1"/>
          </p:cNvSpPr>
          <p:nvPr>
            <p:ph type="sldNum" sz="quarter" idx="12"/>
          </p:nvPr>
        </p:nvSpPr>
        <p:spPr/>
        <p:txBody>
          <a:bodyPr/>
          <a:lstStyle/>
          <a:p>
            <a:pPr>
              <a:defRPr/>
            </a:pPr>
            <a:fld id="{E78C9E75-97FD-45D9-8ED3-955348887BB1}" type="slidenum">
              <a:rPr lang="zh-TW" altLang="en-US" smtClean="0"/>
              <a:pPr>
                <a:defRPr/>
              </a:pPr>
              <a:t>81</a:t>
            </a:fld>
            <a:endParaRPr lang="zh-TW" altLang="en-US"/>
          </a:p>
        </p:txBody>
      </p:sp>
      <p:sp>
        <p:nvSpPr>
          <p:cNvPr id="5" name="Footer Placeholder 4">
            <a:extLst>
              <a:ext uri="{FF2B5EF4-FFF2-40B4-BE49-F238E27FC236}">
                <a16:creationId xmlns:a16="http://schemas.microsoft.com/office/drawing/2014/main" id="{47D1029D-DF43-8440-A5D5-8C0AA89257A6}"/>
              </a:ext>
            </a:extLst>
          </p:cNvPr>
          <p:cNvSpPr>
            <a:spLocks noGrp="1"/>
          </p:cNvSpPr>
          <p:nvPr>
            <p:ph type="ftr" sz="quarter" idx="11"/>
          </p:nvPr>
        </p:nvSpPr>
        <p:spPr bwMode="auto">
          <a:xfrm>
            <a:off x="2135832" y="6597650"/>
            <a:ext cx="7848600" cy="260350"/>
          </a:xfrm>
          <a:ln>
            <a:miter lim="800000"/>
            <a:headEnd/>
            <a:tailEnd/>
          </a:ln>
        </p:spPr>
        <p:txBody>
          <a:bodyPr/>
          <a:lstStyle/>
          <a:p>
            <a:pPr>
              <a:defRPr/>
            </a:pPr>
            <a:r>
              <a:rPr lang="en-US" altLang="zh-TW" sz="1000" dirty="0"/>
              <a:t>Source: Ian Sommerville (2019), Engineering Software Products:  An Introduction to Modern Software Engineering, Pearson.</a:t>
            </a:r>
            <a:endParaRPr lang="es-ES" altLang="zh-TW" sz="1000" dirty="0"/>
          </a:p>
        </p:txBody>
      </p:sp>
      <p:sp>
        <p:nvSpPr>
          <p:cNvPr id="6" name="Title 1">
            <a:extLst>
              <a:ext uri="{FF2B5EF4-FFF2-40B4-BE49-F238E27FC236}">
                <a16:creationId xmlns:a16="http://schemas.microsoft.com/office/drawing/2014/main" id="{0CFA4C37-6E89-4349-BAC6-EBAD3F680900}"/>
              </a:ext>
            </a:extLst>
          </p:cNvPr>
          <p:cNvSpPr>
            <a:spLocks noGrp="1"/>
          </p:cNvSpPr>
          <p:nvPr>
            <p:ph type="title"/>
          </p:nvPr>
        </p:nvSpPr>
        <p:spPr>
          <a:xfrm>
            <a:off x="1991544" y="116633"/>
            <a:ext cx="8229600" cy="949995"/>
          </a:xfrm>
        </p:spPr>
        <p:txBody>
          <a:bodyPr/>
          <a:lstStyle/>
          <a:p>
            <a:r>
              <a:rPr lang="en-US" dirty="0">
                <a:solidFill>
                  <a:schemeClr val="accent1"/>
                </a:solidFill>
              </a:rPr>
              <a:t>Deployment automation</a:t>
            </a:r>
          </a:p>
        </p:txBody>
      </p:sp>
    </p:spTree>
    <p:extLst>
      <p:ext uri="{BB962C8B-B14F-4D97-AF65-F5344CB8AC3E}">
        <p14:creationId xmlns:p14="http://schemas.microsoft.com/office/powerpoint/2010/main" val="2139237088"/>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78480D8-C0FA-A940-9033-50DBEED74D6E}"/>
              </a:ext>
            </a:extLst>
          </p:cNvPr>
          <p:cNvSpPr>
            <a:spLocks noGrp="1"/>
          </p:cNvSpPr>
          <p:nvPr>
            <p:ph idx="1"/>
          </p:nvPr>
        </p:nvSpPr>
        <p:spPr>
          <a:xfrm>
            <a:off x="859535" y="1144414"/>
            <a:ext cx="10300261" cy="5375449"/>
          </a:xfrm>
        </p:spPr>
        <p:txBody>
          <a:bodyPr>
            <a:normAutofit/>
          </a:bodyPr>
          <a:lstStyle/>
          <a:p>
            <a:r>
              <a:rPr lang="en-US" sz="3600" dirty="0"/>
              <a:t>This triggers a set of </a:t>
            </a:r>
            <a:r>
              <a:rPr lang="en-US" sz="3600" dirty="0">
                <a:solidFill>
                  <a:srgbClr val="C00000"/>
                </a:solidFill>
              </a:rPr>
              <a:t>automated tests</a:t>
            </a:r>
            <a:r>
              <a:rPr lang="en-US" sz="3600" dirty="0"/>
              <a:t> that run using the modified service. </a:t>
            </a:r>
          </a:p>
          <a:p>
            <a:pPr lvl="1"/>
            <a:r>
              <a:rPr lang="en-US" sz="3200" dirty="0"/>
              <a:t>If all service tests run successfully, a new version of the system that incorporates the changed service is created. </a:t>
            </a:r>
          </a:p>
          <a:p>
            <a:r>
              <a:rPr lang="en-US" sz="3600" dirty="0"/>
              <a:t>Another set of automated system tests are then executed. </a:t>
            </a:r>
          </a:p>
          <a:p>
            <a:pPr lvl="1"/>
            <a:r>
              <a:rPr lang="en-US" sz="3200" dirty="0"/>
              <a:t>If these run successfully, the service is ready for deployment.</a:t>
            </a:r>
          </a:p>
          <a:p>
            <a:endParaRPr lang="en-US" sz="3600" dirty="0"/>
          </a:p>
          <a:p>
            <a:endParaRPr lang="en-US" sz="3600" dirty="0"/>
          </a:p>
          <a:p>
            <a:endParaRPr lang="en-US" sz="3600" dirty="0"/>
          </a:p>
        </p:txBody>
      </p:sp>
      <p:sp>
        <p:nvSpPr>
          <p:cNvPr id="4" name="Slide Number Placeholder 3">
            <a:extLst>
              <a:ext uri="{FF2B5EF4-FFF2-40B4-BE49-F238E27FC236}">
                <a16:creationId xmlns:a16="http://schemas.microsoft.com/office/drawing/2014/main" id="{5FC0CE1A-0F43-D642-83BB-37DC2E74A642}"/>
              </a:ext>
            </a:extLst>
          </p:cNvPr>
          <p:cNvSpPr>
            <a:spLocks noGrp="1"/>
          </p:cNvSpPr>
          <p:nvPr>
            <p:ph type="sldNum" sz="quarter" idx="12"/>
          </p:nvPr>
        </p:nvSpPr>
        <p:spPr/>
        <p:txBody>
          <a:bodyPr/>
          <a:lstStyle/>
          <a:p>
            <a:pPr>
              <a:defRPr/>
            </a:pPr>
            <a:fld id="{E78C9E75-97FD-45D9-8ED3-955348887BB1}" type="slidenum">
              <a:rPr lang="zh-TW" altLang="en-US" smtClean="0"/>
              <a:pPr>
                <a:defRPr/>
              </a:pPr>
              <a:t>82</a:t>
            </a:fld>
            <a:endParaRPr lang="zh-TW" altLang="en-US"/>
          </a:p>
        </p:txBody>
      </p:sp>
      <p:sp>
        <p:nvSpPr>
          <p:cNvPr id="5" name="Footer Placeholder 4">
            <a:extLst>
              <a:ext uri="{FF2B5EF4-FFF2-40B4-BE49-F238E27FC236}">
                <a16:creationId xmlns:a16="http://schemas.microsoft.com/office/drawing/2014/main" id="{47D1029D-DF43-8440-A5D5-8C0AA89257A6}"/>
              </a:ext>
            </a:extLst>
          </p:cNvPr>
          <p:cNvSpPr>
            <a:spLocks noGrp="1"/>
          </p:cNvSpPr>
          <p:nvPr>
            <p:ph type="ftr" sz="quarter" idx="11"/>
          </p:nvPr>
        </p:nvSpPr>
        <p:spPr bwMode="auto">
          <a:xfrm>
            <a:off x="2135832" y="6597650"/>
            <a:ext cx="7848600" cy="260350"/>
          </a:xfrm>
          <a:ln>
            <a:miter lim="800000"/>
            <a:headEnd/>
            <a:tailEnd/>
          </a:ln>
        </p:spPr>
        <p:txBody>
          <a:bodyPr/>
          <a:lstStyle/>
          <a:p>
            <a:pPr>
              <a:defRPr/>
            </a:pPr>
            <a:r>
              <a:rPr lang="en-US" altLang="zh-TW" sz="1000" dirty="0"/>
              <a:t>Source: Ian Sommerville (2019), Engineering Software Products:  An Introduction to Modern Software Engineering, Pearson.</a:t>
            </a:r>
            <a:endParaRPr lang="es-ES" altLang="zh-TW" sz="1000" dirty="0"/>
          </a:p>
        </p:txBody>
      </p:sp>
      <p:sp>
        <p:nvSpPr>
          <p:cNvPr id="6" name="Title 1">
            <a:extLst>
              <a:ext uri="{FF2B5EF4-FFF2-40B4-BE49-F238E27FC236}">
                <a16:creationId xmlns:a16="http://schemas.microsoft.com/office/drawing/2014/main" id="{0CFA4C37-6E89-4349-BAC6-EBAD3F680900}"/>
              </a:ext>
            </a:extLst>
          </p:cNvPr>
          <p:cNvSpPr>
            <a:spLocks noGrp="1"/>
          </p:cNvSpPr>
          <p:nvPr>
            <p:ph type="title"/>
          </p:nvPr>
        </p:nvSpPr>
        <p:spPr>
          <a:xfrm>
            <a:off x="1991544" y="116633"/>
            <a:ext cx="8229600" cy="949995"/>
          </a:xfrm>
        </p:spPr>
        <p:txBody>
          <a:bodyPr/>
          <a:lstStyle/>
          <a:p>
            <a:r>
              <a:rPr lang="en-US" dirty="0">
                <a:solidFill>
                  <a:schemeClr val="accent1"/>
                </a:solidFill>
              </a:rPr>
              <a:t>Deployment automation</a:t>
            </a:r>
          </a:p>
        </p:txBody>
      </p:sp>
    </p:spTree>
    <p:extLst>
      <p:ext uri="{BB962C8B-B14F-4D97-AF65-F5344CB8AC3E}">
        <p14:creationId xmlns:p14="http://schemas.microsoft.com/office/powerpoint/2010/main" val="2595234321"/>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5FC0CE1A-0F43-D642-83BB-37DC2E74A642}"/>
              </a:ext>
            </a:extLst>
          </p:cNvPr>
          <p:cNvSpPr>
            <a:spLocks noGrp="1"/>
          </p:cNvSpPr>
          <p:nvPr>
            <p:ph type="sldNum" sz="quarter" idx="12"/>
          </p:nvPr>
        </p:nvSpPr>
        <p:spPr/>
        <p:txBody>
          <a:bodyPr/>
          <a:lstStyle/>
          <a:p>
            <a:pPr>
              <a:defRPr/>
            </a:pPr>
            <a:fld id="{E78C9E75-97FD-45D9-8ED3-955348887BB1}" type="slidenum">
              <a:rPr lang="zh-TW" altLang="en-US" smtClean="0"/>
              <a:pPr>
                <a:defRPr/>
              </a:pPr>
              <a:t>83</a:t>
            </a:fld>
            <a:endParaRPr lang="zh-TW" altLang="en-US"/>
          </a:p>
        </p:txBody>
      </p:sp>
      <p:sp>
        <p:nvSpPr>
          <p:cNvPr id="5" name="Footer Placeholder 4">
            <a:extLst>
              <a:ext uri="{FF2B5EF4-FFF2-40B4-BE49-F238E27FC236}">
                <a16:creationId xmlns:a16="http://schemas.microsoft.com/office/drawing/2014/main" id="{47D1029D-DF43-8440-A5D5-8C0AA89257A6}"/>
              </a:ext>
            </a:extLst>
          </p:cNvPr>
          <p:cNvSpPr>
            <a:spLocks noGrp="1"/>
          </p:cNvSpPr>
          <p:nvPr>
            <p:ph type="ftr" sz="quarter" idx="11"/>
          </p:nvPr>
        </p:nvSpPr>
        <p:spPr bwMode="auto">
          <a:xfrm>
            <a:off x="2135832" y="6597650"/>
            <a:ext cx="7848600" cy="260350"/>
          </a:xfrm>
          <a:ln>
            <a:miter lim="800000"/>
            <a:headEnd/>
            <a:tailEnd/>
          </a:ln>
        </p:spPr>
        <p:txBody>
          <a:bodyPr/>
          <a:lstStyle/>
          <a:p>
            <a:pPr>
              <a:defRPr/>
            </a:pPr>
            <a:r>
              <a:rPr lang="en-US" altLang="zh-TW" sz="1000" dirty="0"/>
              <a:t>Source: Ian Sommerville (2019), Engineering Software Products:  An Introduction to Modern Software Engineering, Pearson.</a:t>
            </a:r>
            <a:endParaRPr lang="es-ES" altLang="zh-TW" sz="1000" dirty="0"/>
          </a:p>
        </p:txBody>
      </p:sp>
      <p:sp>
        <p:nvSpPr>
          <p:cNvPr id="6" name="Title 1">
            <a:extLst>
              <a:ext uri="{FF2B5EF4-FFF2-40B4-BE49-F238E27FC236}">
                <a16:creationId xmlns:a16="http://schemas.microsoft.com/office/drawing/2014/main" id="{0CFA4C37-6E89-4349-BAC6-EBAD3F680900}"/>
              </a:ext>
            </a:extLst>
          </p:cNvPr>
          <p:cNvSpPr>
            <a:spLocks noGrp="1"/>
          </p:cNvSpPr>
          <p:nvPr>
            <p:ph type="title"/>
          </p:nvPr>
        </p:nvSpPr>
        <p:spPr>
          <a:xfrm>
            <a:off x="1847528" y="44624"/>
            <a:ext cx="8640960" cy="1265188"/>
          </a:xfrm>
        </p:spPr>
        <p:txBody>
          <a:bodyPr>
            <a:normAutofit fontScale="90000"/>
          </a:bodyPr>
          <a:lstStyle/>
          <a:p>
            <a:r>
              <a:rPr lang="en-US" dirty="0">
                <a:solidFill>
                  <a:schemeClr val="accent1"/>
                </a:solidFill>
              </a:rPr>
              <a:t>A continuous deployment pipeline</a:t>
            </a:r>
          </a:p>
        </p:txBody>
      </p:sp>
      <p:sp>
        <p:nvSpPr>
          <p:cNvPr id="33" name="Rounded Rectangle 32">
            <a:extLst>
              <a:ext uri="{FF2B5EF4-FFF2-40B4-BE49-F238E27FC236}">
                <a16:creationId xmlns:a16="http://schemas.microsoft.com/office/drawing/2014/main" id="{819E9D1C-3403-4C40-92E1-F94A2A5DDEF4}"/>
              </a:ext>
            </a:extLst>
          </p:cNvPr>
          <p:cNvSpPr>
            <a:spLocks noChangeArrowheads="1"/>
          </p:cNvSpPr>
          <p:nvPr/>
        </p:nvSpPr>
        <p:spPr bwMode="auto">
          <a:xfrm>
            <a:off x="1847528" y="3461444"/>
            <a:ext cx="1645920" cy="587842"/>
          </a:xfrm>
          <a:prstGeom prst="roundRect">
            <a:avLst>
              <a:gd name="adj" fmla="val 28597"/>
            </a:avLst>
          </a:prstGeom>
          <a:solidFill>
            <a:srgbClr val="FFC000">
              <a:alpha val="50196"/>
            </a:srgbClr>
          </a:solidFill>
          <a:ln w="28575">
            <a:solidFill>
              <a:schemeClr val="accent1">
                <a:lumMod val="75000"/>
              </a:schemeClr>
            </a:solidFill>
            <a:round/>
            <a:headEnd/>
            <a:tailEnd/>
          </a:ln>
          <a:effectLst/>
        </p:spPr>
        <p:txBody>
          <a:bodyPr wrap="none" lIns="0" tIns="0" rIns="0" bIns="0" anchor="ctr"/>
          <a:lstStyle/>
          <a:p>
            <a:pPr algn="ctr">
              <a:defRPr/>
            </a:pPr>
            <a:r>
              <a:rPr lang="en-US" b="1" dirty="0">
                <a:latin typeface="Calibri" panose="020F0502020204030204" pitchFamily="34" charset="0"/>
                <a:cs typeface="Calibri" panose="020F0502020204030204" pitchFamily="34" charset="0"/>
              </a:rPr>
              <a:t>Run unit </a:t>
            </a:r>
            <a:br>
              <a:rPr lang="en-US" b="1" dirty="0">
                <a:latin typeface="Calibri" panose="020F0502020204030204" pitchFamily="34" charset="0"/>
                <a:cs typeface="Calibri" panose="020F0502020204030204" pitchFamily="34" charset="0"/>
              </a:rPr>
            </a:br>
            <a:r>
              <a:rPr lang="en-US" b="1" dirty="0">
                <a:latin typeface="Calibri" panose="020F0502020204030204" pitchFamily="34" charset="0"/>
                <a:cs typeface="Calibri" panose="020F0502020204030204" pitchFamily="34" charset="0"/>
              </a:rPr>
              <a:t>tests</a:t>
            </a:r>
          </a:p>
        </p:txBody>
      </p:sp>
      <p:sp>
        <p:nvSpPr>
          <p:cNvPr id="49" name="TextBox 48">
            <a:extLst>
              <a:ext uri="{FF2B5EF4-FFF2-40B4-BE49-F238E27FC236}">
                <a16:creationId xmlns:a16="http://schemas.microsoft.com/office/drawing/2014/main" id="{958D4C55-DB88-BF46-BEF1-E5FE4F444601}"/>
              </a:ext>
            </a:extLst>
          </p:cNvPr>
          <p:cNvSpPr txBox="1"/>
          <p:nvPr/>
        </p:nvSpPr>
        <p:spPr>
          <a:xfrm>
            <a:off x="1561110" y="2704468"/>
            <a:ext cx="1149444" cy="369332"/>
          </a:xfrm>
          <a:prstGeom prst="rect">
            <a:avLst/>
          </a:prstGeom>
          <a:noFill/>
        </p:spPr>
        <p:txBody>
          <a:bodyPr wrap="square" rtlCol="0">
            <a:spAutoFit/>
          </a:bodyPr>
          <a:lstStyle/>
          <a:p>
            <a:pPr algn="ctr"/>
            <a:r>
              <a:rPr lang="en-US" b="1" dirty="0">
                <a:solidFill>
                  <a:schemeClr val="tx2"/>
                </a:solidFill>
                <a:latin typeface="Calibri" panose="020F0502020204030204" pitchFamily="34" charset="0"/>
                <a:cs typeface="Calibri" panose="020F0502020204030204" pitchFamily="34" charset="0"/>
              </a:rPr>
              <a:t>Triggers</a:t>
            </a:r>
          </a:p>
        </p:txBody>
      </p:sp>
      <p:cxnSp>
        <p:nvCxnSpPr>
          <p:cNvPr id="56" name="Straight Arrow Connector 55">
            <a:extLst>
              <a:ext uri="{FF2B5EF4-FFF2-40B4-BE49-F238E27FC236}">
                <a16:creationId xmlns:a16="http://schemas.microsoft.com/office/drawing/2014/main" id="{B0953C9C-501A-1F48-8498-B395BC5EB0BE}"/>
              </a:ext>
            </a:extLst>
          </p:cNvPr>
          <p:cNvCxnSpPr>
            <a:cxnSpLocks/>
            <a:stCxn id="72" idx="3"/>
            <a:endCxn id="69" idx="1"/>
          </p:cNvCxnSpPr>
          <p:nvPr/>
        </p:nvCxnSpPr>
        <p:spPr>
          <a:xfrm>
            <a:off x="4161374" y="3755365"/>
            <a:ext cx="485444" cy="0"/>
          </a:xfrm>
          <a:prstGeom prst="straightConnector1">
            <a:avLst/>
          </a:prstGeom>
          <a:ln w="25400">
            <a:solidFill>
              <a:schemeClr val="accent1">
                <a:lumMod val="75000"/>
              </a:schemeClr>
            </a:solidFill>
            <a:headEnd type="none"/>
            <a:tailEnd type="stealth"/>
          </a:ln>
        </p:spPr>
        <p:style>
          <a:lnRef idx="1">
            <a:schemeClr val="accent1"/>
          </a:lnRef>
          <a:fillRef idx="0">
            <a:schemeClr val="accent1"/>
          </a:fillRef>
          <a:effectRef idx="0">
            <a:schemeClr val="accent1"/>
          </a:effectRef>
          <a:fontRef idx="minor">
            <a:schemeClr val="tx1"/>
          </a:fontRef>
        </p:style>
      </p:cxnSp>
      <p:sp>
        <p:nvSpPr>
          <p:cNvPr id="69" name="Rounded Rectangle 68">
            <a:extLst>
              <a:ext uri="{FF2B5EF4-FFF2-40B4-BE49-F238E27FC236}">
                <a16:creationId xmlns:a16="http://schemas.microsoft.com/office/drawing/2014/main" id="{72699EDE-39D3-594E-928F-467D84FE1C8C}"/>
              </a:ext>
            </a:extLst>
          </p:cNvPr>
          <p:cNvSpPr>
            <a:spLocks noChangeArrowheads="1"/>
          </p:cNvSpPr>
          <p:nvPr/>
        </p:nvSpPr>
        <p:spPr bwMode="auto">
          <a:xfrm>
            <a:off x="4646818" y="3461444"/>
            <a:ext cx="1645920" cy="587842"/>
          </a:xfrm>
          <a:prstGeom prst="roundRect">
            <a:avLst>
              <a:gd name="adj" fmla="val 28597"/>
            </a:avLst>
          </a:prstGeom>
          <a:solidFill>
            <a:srgbClr val="0096FF">
              <a:alpha val="50196"/>
            </a:srgbClr>
          </a:solidFill>
          <a:ln w="28575">
            <a:solidFill>
              <a:schemeClr val="accent1">
                <a:lumMod val="75000"/>
              </a:schemeClr>
            </a:solidFill>
            <a:round/>
            <a:headEnd/>
            <a:tailEnd/>
          </a:ln>
          <a:effectLst/>
        </p:spPr>
        <p:txBody>
          <a:bodyPr wrap="none" lIns="0" tIns="0" rIns="0" bIns="0" anchor="ctr"/>
          <a:lstStyle/>
          <a:p>
            <a:pPr algn="ctr">
              <a:defRPr/>
            </a:pPr>
            <a:r>
              <a:rPr lang="en-US" b="1" dirty="0">
                <a:latin typeface="Calibri" panose="020F0502020204030204" pitchFamily="34" charset="0"/>
                <a:cs typeface="Calibri" panose="020F0502020204030204" pitchFamily="34" charset="0"/>
              </a:rPr>
              <a:t>Built test </a:t>
            </a:r>
            <a:br>
              <a:rPr lang="en-US" b="1" dirty="0">
                <a:latin typeface="Calibri" panose="020F0502020204030204" pitchFamily="34" charset="0"/>
                <a:cs typeface="Calibri" panose="020F0502020204030204" pitchFamily="34" charset="0"/>
              </a:rPr>
            </a:br>
            <a:r>
              <a:rPr lang="en-US" b="1" dirty="0">
                <a:latin typeface="Calibri" panose="020F0502020204030204" pitchFamily="34" charset="0"/>
                <a:cs typeface="Calibri" panose="020F0502020204030204" pitchFamily="34" charset="0"/>
              </a:rPr>
              <a:t>system</a:t>
            </a:r>
          </a:p>
        </p:txBody>
      </p:sp>
      <p:sp>
        <p:nvSpPr>
          <p:cNvPr id="70" name="Rounded Rectangle 69">
            <a:extLst>
              <a:ext uri="{FF2B5EF4-FFF2-40B4-BE49-F238E27FC236}">
                <a16:creationId xmlns:a16="http://schemas.microsoft.com/office/drawing/2014/main" id="{42C57928-FBE6-6647-895E-7C56FE39EB07}"/>
              </a:ext>
            </a:extLst>
          </p:cNvPr>
          <p:cNvSpPr>
            <a:spLocks noChangeArrowheads="1"/>
          </p:cNvSpPr>
          <p:nvPr/>
        </p:nvSpPr>
        <p:spPr bwMode="auto">
          <a:xfrm>
            <a:off x="7456709" y="3461444"/>
            <a:ext cx="1645920" cy="587842"/>
          </a:xfrm>
          <a:prstGeom prst="roundRect">
            <a:avLst>
              <a:gd name="adj" fmla="val 28597"/>
            </a:avLst>
          </a:prstGeom>
          <a:solidFill>
            <a:srgbClr val="0096FF">
              <a:alpha val="50196"/>
            </a:srgbClr>
          </a:solidFill>
          <a:ln w="28575">
            <a:solidFill>
              <a:schemeClr val="accent1">
                <a:lumMod val="75000"/>
              </a:schemeClr>
            </a:solidFill>
            <a:round/>
            <a:headEnd/>
            <a:tailEnd/>
          </a:ln>
          <a:effectLst/>
        </p:spPr>
        <p:txBody>
          <a:bodyPr wrap="none" lIns="0" tIns="0" rIns="0" bIns="0" anchor="ctr"/>
          <a:lstStyle/>
          <a:p>
            <a:pPr algn="ctr">
              <a:defRPr/>
            </a:pPr>
            <a:r>
              <a:rPr lang="en-US" b="1" dirty="0">
                <a:latin typeface="Calibri" panose="020F0502020204030204" pitchFamily="34" charset="0"/>
                <a:cs typeface="Calibri" panose="020F0502020204030204" pitchFamily="34" charset="0"/>
              </a:rPr>
              <a:t>Run integration </a:t>
            </a:r>
            <a:br>
              <a:rPr lang="en-US" b="1" dirty="0">
                <a:latin typeface="Calibri" panose="020F0502020204030204" pitchFamily="34" charset="0"/>
                <a:cs typeface="Calibri" panose="020F0502020204030204" pitchFamily="34" charset="0"/>
              </a:rPr>
            </a:br>
            <a:r>
              <a:rPr lang="en-US" b="1" dirty="0">
                <a:latin typeface="Calibri" panose="020F0502020204030204" pitchFamily="34" charset="0"/>
                <a:cs typeface="Calibri" panose="020F0502020204030204" pitchFamily="34" charset="0"/>
              </a:rPr>
              <a:t>tests</a:t>
            </a:r>
          </a:p>
        </p:txBody>
      </p:sp>
      <p:sp>
        <p:nvSpPr>
          <p:cNvPr id="71" name="Rounded Rectangle 70">
            <a:extLst>
              <a:ext uri="{FF2B5EF4-FFF2-40B4-BE49-F238E27FC236}">
                <a16:creationId xmlns:a16="http://schemas.microsoft.com/office/drawing/2014/main" id="{9BBF0036-5363-DA45-BB48-BFBA68E5E407}"/>
              </a:ext>
            </a:extLst>
          </p:cNvPr>
          <p:cNvSpPr>
            <a:spLocks noChangeArrowheads="1"/>
          </p:cNvSpPr>
          <p:nvPr/>
        </p:nvSpPr>
        <p:spPr bwMode="auto">
          <a:xfrm>
            <a:off x="1919536" y="4929390"/>
            <a:ext cx="1645920" cy="587842"/>
          </a:xfrm>
          <a:prstGeom prst="roundRect">
            <a:avLst>
              <a:gd name="adj" fmla="val 28597"/>
            </a:avLst>
          </a:prstGeom>
          <a:solidFill>
            <a:srgbClr val="0096FF">
              <a:alpha val="50196"/>
            </a:srgbClr>
          </a:solidFill>
          <a:ln w="28575">
            <a:solidFill>
              <a:schemeClr val="accent1">
                <a:lumMod val="75000"/>
              </a:schemeClr>
            </a:solidFill>
            <a:round/>
            <a:headEnd/>
            <a:tailEnd/>
          </a:ln>
          <a:effectLst/>
        </p:spPr>
        <p:txBody>
          <a:bodyPr wrap="none" lIns="0" tIns="0" rIns="0" bIns="0" anchor="ctr"/>
          <a:lstStyle/>
          <a:p>
            <a:pPr algn="ctr">
              <a:defRPr/>
            </a:pPr>
            <a:r>
              <a:rPr lang="en-US" b="1" dirty="0">
                <a:latin typeface="Calibri" panose="020F0502020204030204" pitchFamily="34" charset="0"/>
                <a:cs typeface="Calibri" panose="020F0502020204030204" pitchFamily="34" charset="0"/>
              </a:rPr>
              <a:t>Containerize </a:t>
            </a:r>
            <a:br>
              <a:rPr lang="en-US" b="1" dirty="0">
                <a:latin typeface="Calibri" panose="020F0502020204030204" pitchFamily="34" charset="0"/>
                <a:cs typeface="Calibri" panose="020F0502020204030204" pitchFamily="34" charset="0"/>
              </a:rPr>
            </a:br>
            <a:r>
              <a:rPr lang="en-US" b="1" dirty="0">
                <a:latin typeface="Calibri" panose="020F0502020204030204" pitchFamily="34" charset="0"/>
                <a:cs typeface="Calibri" panose="020F0502020204030204" pitchFamily="34" charset="0"/>
              </a:rPr>
              <a:t>service</a:t>
            </a:r>
          </a:p>
        </p:txBody>
      </p:sp>
      <p:sp>
        <p:nvSpPr>
          <p:cNvPr id="72" name="Diamond 71">
            <a:extLst>
              <a:ext uri="{FF2B5EF4-FFF2-40B4-BE49-F238E27FC236}">
                <a16:creationId xmlns:a16="http://schemas.microsoft.com/office/drawing/2014/main" id="{657E24CD-2F54-114E-B1A2-B87B230B7CAA}"/>
              </a:ext>
            </a:extLst>
          </p:cNvPr>
          <p:cNvSpPr/>
          <p:nvPr/>
        </p:nvSpPr>
        <p:spPr>
          <a:xfrm>
            <a:off x="3887054" y="3618205"/>
            <a:ext cx="274320" cy="274320"/>
          </a:xfrm>
          <a:prstGeom prst="diamond">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73" name="Elbow Connector 72">
            <a:extLst>
              <a:ext uri="{FF2B5EF4-FFF2-40B4-BE49-F238E27FC236}">
                <a16:creationId xmlns:a16="http://schemas.microsoft.com/office/drawing/2014/main" id="{14A63A23-AB55-E24E-9A38-975DDA84AA2C}"/>
              </a:ext>
            </a:extLst>
          </p:cNvPr>
          <p:cNvCxnSpPr>
            <a:cxnSpLocks/>
            <a:stCxn id="78" idx="2"/>
            <a:endCxn id="71" idx="0"/>
          </p:cNvCxnSpPr>
          <p:nvPr/>
        </p:nvCxnSpPr>
        <p:spPr>
          <a:xfrm rot="5400000">
            <a:off x="5660773" y="974251"/>
            <a:ext cx="1036865" cy="6873415"/>
          </a:xfrm>
          <a:prstGeom prst="bentConnector3">
            <a:avLst>
              <a:gd name="adj1" fmla="val 50000"/>
            </a:avLst>
          </a:prstGeom>
          <a:ln w="25400">
            <a:solidFill>
              <a:schemeClr val="accent1">
                <a:lumMod val="75000"/>
              </a:schemeClr>
            </a:solidFill>
            <a:tailEnd type="stealth"/>
          </a:ln>
        </p:spPr>
        <p:style>
          <a:lnRef idx="1">
            <a:schemeClr val="accent1"/>
          </a:lnRef>
          <a:fillRef idx="0">
            <a:schemeClr val="accent1"/>
          </a:fillRef>
          <a:effectRef idx="0">
            <a:schemeClr val="accent1"/>
          </a:effectRef>
          <a:fontRef idx="minor">
            <a:schemeClr val="tx1"/>
          </a:fontRef>
        </p:style>
      </p:cxnSp>
      <p:sp>
        <p:nvSpPr>
          <p:cNvPr id="74" name="Rounded Rectangle 73">
            <a:extLst>
              <a:ext uri="{FF2B5EF4-FFF2-40B4-BE49-F238E27FC236}">
                <a16:creationId xmlns:a16="http://schemas.microsoft.com/office/drawing/2014/main" id="{0B1A127B-8720-D047-A313-22C7D2C5E31B}"/>
              </a:ext>
            </a:extLst>
          </p:cNvPr>
          <p:cNvSpPr>
            <a:spLocks noChangeArrowheads="1"/>
          </p:cNvSpPr>
          <p:nvPr/>
        </p:nvSpPr>
        <p:spPr bwMode="auto">
          <a:xfrm>
            <a:off x="3935760" y="4929390"/>
            <a:ext cx="1645920" cy="587842"/>
          </a:xfrm>
          <a:prstGeom prst="roundRect">
            <a:avLst>
              <a:gd name="adj" fmla="val 28597"/>
            </a:avLst>
          </a:prstGeom>
          <a:solidFill>
            <a:srgbClr val="0096FF">
              <a:alpha val="50196"/>
            </a:srgbClr>
          </a:solidFill>
          <a:ln w="28575">
            <a:solidFill>
              <a:schemeClr val="accent1">
                <a:lumMod val="75000"/>
              </a:schemeClr>
            </a:solidFill>
            <a:round/>
            <a:headEnd/>
            <a:tailEnd/>
          </a:ln>
          <a:effectLst/>
        </p:spPr>
        <p:txBody>
          <a:bodyPr wrap="none" lIns="0" tIns="0" rIns="0" bIns="0" anchor="ctr"/>
          <a:lstStyle/>
          <a:p>
            <a:pPr algn="ctr">
              <a:defRPr/>
            </a:pPr>
            <a:r>
              <a:rPr lang="en-US" b="1" dirty="0">
                <a:latin typeface="Calibri" panose="020F0502020204030204" pitchFamily="34" charset="0"/>
                <a:cs typeface="Calibri" panose="020F0502020204030204" pitchFamily="34" charset="0"/>
              </a:rPr>
              <a:t>Deploy service</a:t>
            </a:r>
            <a:br>
              <a:rPr lang="en-US" b="1" dirty="0">
                <a:latin typeface="Calibri" panose="020F0502020204030204" pitchFamily="34" charset="0"/>
                <a:cs typeface="Calibri" panose="020F0502020204030204" pitchFamily="34" charset="0"/>
              </a:rPr>
            </a:br>
            <a:r>
              <a:rPr lang="en-US" b="1" dirty="0">
                <a:latin typeface="Calibri" panose="020F0502020204030204" pitchFamily="34" charset="0"/>
                <a:cs typeface="Calibri" panose="020F0502020204030204" pitchFamily="34" charset="0"/>
              </a:rPr>
              <a:t>container</a:t>
            </a:r>
          </a:p>
        </p:txBody>
      </p:sp>
      <p:sp>
        <p:nvSpPr>
          <p:cNvPr id="75" name="Rounded Rectangle 74">
            <a:extLst>
              <a:ext uri="{FF2B5EF4-FFF2-40B4-BE49-F238E27FC236}">
                <a16:creationId xmlns:a16="http://schemas.microsoft.com/office/drawing/2014/main" id="{16DACDF6-EC47-A549-B197-EA3E5EE7CC41}"/>
              </a:ext>
            </a:extLst>
          </p:cNvPr>
          <p:cNvSpPr>
            <a:spLocks noChangeArrowheads="1"/>
          </p:cNvSpPr>
          <p:nvPr/>
        </p:nvSpPr>
        <p:spPr bwMode="auto">
          <a:xfrm>
            <a:off x="5967915" y="4929390"/>
            <a:ext cx="1645920" cy="587842"/>
          </a:xfrm>
          <a:prstGeom prst="roundRect">
            <a:avLst>
              <a:gd name="adj" fmla="val 28597"/>
            </a:avLst>
          </a:prstGeom>
          <a:solidFill>
            <a:srgbClr val="0096FF">
              <a:alpha val="50196"/>
            </a:srgbClr>
          </a:solidFill>
          <a:ln w="28575">
            <a:solidFill>
              <a:schemeClr val="accent1">
                <a:lumMod val="75000"/>
              </a:schemeClr>
            </a:solidFill>
            <a:round/>
            <a:headEnd/>
            <a:tailEnd/>
          </a:ln>
          <a:effectLst/>
        </p:spPr>
        <p:txBody>
          <a:bodyPr wrap="none" lIns="0" tIns="0" rIns="0" bIns="0" anchor="ctr"/>
          <a:lstStyle/>
          <a:p>
            <a:pPr algn="ctr">
              <a:defRPr/>
            </a:pPr>
            <a:r>
              <a:rPr lang="en-US" b="1" dirty="0">
                <a:latin typeface="Calibri" panose="020F0502020204030204" pitchFamily="34" charset="0"/>
                <a:cs typeface="Calibri" panose="020F0502020204030204" pitchFamily="34" charset="0"/>
              </a:rPr>
              <a:t>Run acceptance </a:t>
            </a:r>
            <a:br>
              <a:rPr lang="en-US" b="1" dirty="0">
                <a:latin typeface="Calibri" panose="020F0502020204030204" pitchFamily="34" charset="0"/>
                <a:cs typeface="Calibri" panose="020F0502020204030204" pitchFamily="34" charset="0"/>
              </a:rPr>
            </a:br>
            <a:r>
              <a:rPr lang="en-US" b="1" dirty="0">
                <a:latin typeface="Calibri" panose="020F0502020204030204" pitchFamily="34" charset="0"/>
                <a:cs typeface="Calibri" panose="020F0502020204030204" pitchFamily="34" charset="0"/>
              </a:rPr>
              <a:t>tests</a:t>
            </a:r>
          </a:p>
        </p:txBody>
      </p:sp>
      <p:sp>
        <p:nvSpPr>
          <p:cNvPr id="76" name="Rounded Rectangle 75">
            <a:extLst>
              <a:ext uri="{FF2B5EF4-FFF2-40B4-BE49-F238E27FC236}">
                <a16:creationId xmlns:a16="http://schemas.microsoft.com/office/drawing/2014/main" id="{FDDDE6AE-90C2-084C-A489-E488E38E888D}"/>
              </a:ext>
            </a:extLst>
          </p:cNvPr>
          <p:cNvSpPr>
            <a:spLocks noChangeArrowheads="1"/>
          </p:cNvSpPr>
          <p:nvPr/>
        </p:nvSpPr>
        <p:spPr bwMode="auto">
          <a:xfrm>
            <a:off x="8765560" y="4929390"/>
            <a:ext cx="1645920" cy="587842"/>
          </a:xfrm>
          <a:prstGeom prst="roundRect">
            <a:avLst>
              <a:gd name="adj" fmla="val 28597"/>
            </a:avLst>
          </a:prstGeom>
          <a:solidFill>
            <a:srgbClr val="FFC000">
              <a:alpha val="50196"/>
            </a:srgbClr>
          </a:solidFill>
          <a:ln w="28575">
            <a:solidFill>
              <a:schemeClr val="accent1">
                <a:lumMod val="75000"/>
              </a:schemeClr>
            </a:solidFill>
            <a:round/>
            <a:headEnd/>
            <a:tailEnd/>
          </a:ln>
          <a:effectLst/>
        </p:spPr>
        <p:txBody>
          <a:bodyPr wrap="none" lIns="0" tIns="0" rIns="0" bIns="0" anchor="ctr"/>
          <a:lstStyle/>
          <a:p>
            <a:pPr algn="ctr">
              <a:defRPr/>
            </a:pPr>
            <a:r>
              <a:rPr lang="en-US" b="1" dirty="0">
                <a:latin typeface="Calibri" panose="020F0502020204030204" pitchFamily="34" charset="0"/>
                <a:cs typeface="Calibri" panose="020F0502020204030204" pitchFamily="34" charset="0"/>
              </a:rPr>
              <a:t>Replace current </a:t>
            </a:r>
            <a:br>
              <a:rPr lang="en-US" b="1" dirty="0">
                <a:latin typeface="Calibri" panose="020F0502020204030204" pitchFamily="34" charset="0"/>
                <a:cs typeface="Calibri" panose="020F0502020204030204" pitchFamily="34" charset="0"/>
              </a:rPr>
            </a:br>
            <a:r>
              <a:rPr lang="en-US" b="1" dirty="0">
                <a:latin typeface="Calibri" panose="020F0502020204030204" pitchFamily="34" charset="0"/>
                <a:cs typeface="Calibri" panose="020F0502020204030204" pitchFamily="34" charset="0"/>
              </a:rPr>
              <a:t>service</a:t>
            </a:r>
          </a:p>
        </p:txBody>
      </p:sp>
      <p:sp>
        <p:nvSpPr>
          <p:cNvPr id="77" name="Diamond 76">
            <a:extLst>
              <a:ext uri="{FF2B5EF4-FFF2-40B4-BE49-F238E27FC236}">
                <a16:creationId xmlns:a16="http://schemas.microsoft.com/office/drawing/2014/main" id="{07F143D9-2092-DC48-BA93-168699DEAD80}"/>
              </a:ext>
            </a:extLst>
          </p:cNvPr>
          <p:cNvSpPr/>
          <p:nvPr/>
        </p:nvSpPr>
        <p:spPr>
          <a:xfrm>
            <a:off x="6700673" y="3618205"/>
            <a:ext cx="274320" cy="274320"/>
          </a:xfrm>
          <a:prstGeom prst="diamond">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8" name="Diamond 77">
            <a:extLst>
              <a:ext uri="{FF2B5EF4-FFF2-40B4-BE49-F238E27FC236}">
                <a16:creationId xmlns:a16="http://schemas.microsoft.com/office/drawing/2014/main" id="{CC199FA0-69D6-084D-8FC1-56B7E7A84F51}"/>
              </a:ext>
            </a:extLst>
          </p:cNvPr>
          <p:cNvSpPr/>
          <p:nvPr/>
        </p:nvSpPr>
        <p:spPr>
          <a:xfrm>
            <a:off x="9478751" y="3618205"/>
            <a:ext cx="274320" cy="274320"/>
          </a:xfrm>
          <a:prstGeom prst="diamond">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Diamond 78">
            <a:extLst>
              <a:ext uri="{FF2B5EF4-FFF2-40B4-BE49-F238E27FC236}">
                <a16:creationId xmlns:a16="http://schemas.microsoft.com/office/drawing/2014/main" id="{3C9DAB7E-531F-3041-830A-0F2D5489222A}"/>
              </a:ext>
            </a:extLst>
          </p:cNvPr>
          <p:cNvSpPr/>
          <p:nvPr/>
        </p:nvSpPr>
        <p:spPr>
          <a:xfrm>
            <a:off x="7996817" y="5086151"/>
            <a:ext cx="274320" cy="274320"/>
          </a:xfrm>
          <a:prstGeom prst="diamond">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80" name="Straight Arrow Connector 79">
            <a:extLst>
              <a:ext uri="{FF2B5EF4-FFF2-40B4-BE49-F238E27FC236}">
                <a16:creationId xmlns:a16="http://schemas.microsoft.com/office/drawing/2014/main" id="{DDAA36D2-326A-A149-A78E-8C7616832EE3}"/>
              </a:ext>
            </a:extLst>
          </p:cNvPr>
          <p:cNvCxnSpPr>
            <a:cxnSpLocks/>
            <a:stCxn id="33" idx="3"/>
            <a:endCxn id="72" idx="1"/>
          </p:cNvCxnSpPr>
          <p:nvPr/>
        </p:nvCxnSpPr>
        <p:spPr>
          <a:xfrm>
            <a:off x="3493448" y="3755365"/>
            <a:ext cx="393606" cy="0"/>
          </a:xfrm>
          <a:prstGeom prst="straightConnector1">
            <a:avLst/>
          </a:prstGeom>
          <a:ln w="25400">
            <a:solidFill>
              <a:schemeClr val="accent1">
                <a:lumMod val="75000"/>
              </a:schemeClr>
            </a:solidFill>
            <a:headEnd type="none"/>
            <a:tailEnd type="stealth"/>
          </a:ln>
        </p:spPr>
        <p:style>
          <a:lnRef idx="1">
            <a:schemeClr val="accent1"/>
          </a:lnRef>
          <a:fillRef idx="0">
            <a:schemeClr val="accent1"/>
          </a:fillRef>
          <a:effectRef idx="0">
            <a:schemeClr val="accent1"/>
          </a:effectRef>
          <a:fontRef idx="minor">
            <a:schemeClr val="tx1"/>
          </a:fontRef>
        </p:style>
      </p:cxnSp>
      <p:cxnSp>
        <p:nvCxnSpPr>
          <p:cNvPr id="81" name="Straight Arrow Connector 80">
            <a:extLst>
              <a:ext uri="{FF2B5EF4-FFF2-40B4-BE49-F238E27FC236}">
                <a16:creationId xmlns:a16="http://schemas.microsoft.com/office/drawing/2014/main" id="{FAEE229A-9164-9440-B109-D899CF168130}"/>
              </a:ext>
            </a:extLst>
          </p:cNvPr>
          <p:cNvCxnSpPr>
            <a:cxnSpLocks/>
            <a:stCxn id="69" idx="3"/>
            <a:endCxn id="77" idx="1"/>
          </p:cNvCxnSpPr>
          <p:nvPr/>
        </p:nvCxnSpPr>
        <p:spPr>
          <a:xfrm>
            <a:off x="6292739" y="3755365"/>
            <a:ext cx="407935" cy="0"/>
          </a:xfrm>
          <a:prstGeom prst="straightConnector1">
            <a:avLst/>
          </a:prstGeom>
          <a:ln w="25400">
            <a:solidFill>
              <a:schemeClr val="accent1">
                <a:lumMod val="75000"/>
              </a:schemeClr>
            </a:solidFill>
            <a:headEnd type="none"/>
            <a:tailEnd type="stealth"/>
          </a:ln>
        </p:spPr>
        <p:style>
          <a:lnRef idx="1">
            <a:schemeClr val="accent1"/>
          </a:lnRef>
          <a:fillRef idx="0">
            <a:schemeClr val="accent1"/>
          </a:fillRef>
          <a:effectRef idx="0">
            <a:schemeClr val="accent1"/>
          </a:effectRef>
          <a:fontRef idx="minor">
            <a:schemeClr val="tx1"/>
          </a:fontRef>
        </p:style>
      </p:cxnSp>
      <p:cxnSp>
        <p:nvCxnSpPr>
          <p:cNvPr id="82" name="Straight Arrow Connector 81">
            <a:extLst>
              <a:ext uri="{FF2B5EF4-FFF2-40B4-BE49-F238E27FC236}">
                <a16:creationId xmlns:a16="http://schemas.microsoft.com/office/drawing/2014/main" id="{060DE95A-FD11-6E4D-B4A7-2B16E64EBDEB}"/>
              </a:ext>
            </a:extLst>
          </p:cNvPr>
          <p:cNvCxnSpPr>
            <a:cxnSpLocks/>
            <a:stCxn id="77" idx="3"/>
            <a:endCxn id="70" idx="1"/>
          </p:cNvCxnSpPr>
          <p:nvPr/>
        </p:nvCxnSpPr>
        <p:spPr>
          <a:xfrm>
            <a:off x="6974993" y="3755365"/>
            <a:ext cx="481716" cy="0"/>
          </a:xfrm>
          <a:prstGeom prst="straightConnector1">
            <a:avLst/>
          </a:prstGeom>
          <a:ln w="25400">
            <a:solidFill>
              <a:schemeClr val="accent1">
                <a:lumMod val="75000"/>
              </a:schemeClr>
            </a:solidFill>
            <a:headEnd type="none"/>
            <a:tailEnd type="stealth"/>
          </a:ln>
        </p:spPr>
        <p:style>
          <a:lnRef idx="1">
            <a:schemeClr val="accent1"/>
          </a:lnRef>
          <a:fillRef idx="0">
            <a:schemeClr val="accent1"/>
          </a:fillRef>
          <a:effectRef idx="0">
            <a:schemeClr val="accent1"/>
          </a:effectRef>
          <a:fontRef idx="minor">
            <a:schemeClr val="tx1"/>
          </a:fontRef>
        </p:style>
      </p:cxnSp>
      <p:cxnSp>
        <p:nvCxnSpPr>
          <p:cNvPr id="83" name="Straight Arrow Connector 82">
            <a:extLst>
              <a:ext uri="{FF2B5EF4-FFF2-40B4-BE49-F238E27FC236}">
                <a16:creationId xmlns:a16="http://schemas.microsoft.com/office/drawing/2014/main" id="{37B1072A-D44B-9548-BA91-B221488C544F}"/>
              </a:ext>
            </a:extLst>
          </p:cNvPr>
          <p:cNvCxnSpPr>
            <a:cxnSpLocks/>
            <a:stCxn id="70" idx="3"/>
            <a:endCxn id="78" idx="1"/>
          </p:cNvCxnSpPr>
          <p:nvPr/>
        </p:nvCxnSpPr>
        <p:spPr>
          <a:xfrm>
            <a:off x="9102629" y="3755365"/>
            <a:ext cx="376122" cy="0"/>
          </a:xfrm>
          <a:prstGeom prst="straightConnector1">
            <a:avLst/>
          </a:prstGeom>
          <a:ln w="25400">
            <a:solidFill>
              <a:schemeClr val="accent1">
                <a:lumMod val="75000"/>
              </a:schemeClr>
            </a:solidFill>
            <a:headEnd type="none"/>
            <a:tailEnd type="stealth"/>
          </a:ln>
        </p:spPr>
        <p:style>
          <a:lnRef idx="1">
            <a:schemeClr val="accent1"/>
          </a:lnRef>
          <a:fillRef idx="0">
            <a:schemeClr val="accent1"/>
          </a:fillRef>
          <a:effectRef idx="0">
            <a:schemeClr val="accent1"/>
          </a:effectRef>
          <a:fontRef idx="minor">
            <a:schemeClr val="tx1"/>
          </a:fontRef>
        </p:style>
      </p:cxnSp>
      <p:cxnSp>
        <p:nvCxnSpPr>
          <p:cNvPr id="84" name="Straight Arrow Connector 83">
            <a:extLst>
              <a:ext uri="{FF2B5EF4-FFF2-40B4-BE49-F238E27FC236}">
                <a16:creationId xmlns:a16="http://schemas.microsoft.com/office/drawing/2014/main" id="{3978F3F0-4AA1-9544-AB6E-8AA40DDDDE56}"/>
              </a:ext>
            </a:extLst>
          </p:cNvPr>
          <p:cNvCxnSpPr>
            <a:cxnSpLocks/>
            <a:stCxn id="71" idx="3"/>
            <a:endCxn id="74" idx="1"/>
          </p:cNvCxnSpPr>
          <p:nvPr/>
        </p:nvCxnSpPr>
        <p:spPr>
          <a:xfrm>
            <a:off x="3565456" y="5223311"/>
            <a:ext cx="370304" cy="0"/>
          </a:xfrm>
          <a:prstGeom prst="straightConnector1">
            <a:avLst/>
          </a:prstGeom>
          <a:ln w="25400">
            <a:solidFill>
              <a:schemeClr val="accent1">
                <a:lumMod val="75000"/>
              </a:schemeClr>
            </a:solidFill>
            <a:headEnd type="none"/>
            <a:tailEnd type="stealth"/>
          </a:ln>
        </p:spPr>
        <p:style>
          <a:lnRef idx="1">
            <a:schemeClr val="accent1"/>
          </a:lnRef>
          <a:fillRef idx="0">
            <a:schemeClr val="accent1"/>
          </a:fillRef>
          <a:effectRef idx="0">
            <a:schemeClr val="accent1"/>
          </a:effectRef>
          <a:fontRef idx="minor">
            <a:schemeClr val="tx1"/>
          </a:fontRef>
        </p:style>
      </p:cxnSp>
      <p:cxnSp>
        <p:nvCxnSpPr>
          <p:cNvPr id="85" name="Straight Arrow Connector 84">
            <a:extLst>
              <a:ext uri="{FF2B5EF4-FFF2-40B4-BE49-F238E27FC236}">
                <a16:creationId xmlns:a16="http://schemas.microsoft.com/office/drawing/2014/main" id="{2892605E-E343-B84E-8615-D0F946584DFC}"/>
              </a:ext>
            </a:extLst>
          </p:cNvPr>
          <p:cNvCxnSpPr>
            <a:cxnSpLocks/>
            <a:stCxn id="74" idx="3"/>
            <a:endCxn id="75" idx="1"/>
          </p:cNvCxnSpPr>
          <p:nvPr/>
        </p:nvCxnSpPr>
        <p:spPr>
          <a:xfrm>
            <a:off x="5581681" y="5223311"/>
            <a:ext cx="386235" cy="0"/>
          </a:xfrm>
          <a:prstGeom prst="straightConnector1">
            <a:avLst/>
          </a:prstGeom>
          <a:ln w="25400">
            <a:solidFill>
              <a:schemeClr val="accent1">
                <a:lumMod val="75000"/>
              </a:schemeClr>
            </a:solidFill>
            <a:headEnd type="none"/>
            <a:tailEnd type="stealth"/>
          </a:ln>
        </p:spPr>
        <p:style>
          <a:lnRef idx="1">
            <a:schemeClr val="accent1"/>
          </a:lnRef>
          <a:fillRef idx="0">
            <a:schemeClr val="accent1"/>
          </a:fillRef>
          <a:effectRef idx="0">
            <a:schemeClr val="accent1"/>
          </a:effectRef>
          <a:fontRef idx="minor">
            <a:schemeClr val="tx1"/>
          </a:fontRef>
        </p:style>
      </p:cxnSp>
      <p:cxnSp>
        <p:nvCxnSpPr>
          <p:cNvPr id="86" name="Straight Arrow Connector 85">
            <a:extLst>
              <a:ext uri="{FF2B5EF4-FFF2-40B4-BE49-F238E27FC236}">
                <a16:creationId xmlns:a16="http://schemas.microsoft.com/office/drawing/2014/main" id="{C445C1DB-67FB-BA4A-8477-030254126929}"/>
              </a:ext>
            </a:extLst>
          </p:cNvPr>
          <p:cNvCxnSpPr>
            <a:cxnSpLocks/>
            <a:stCxn id="75" idx="3"/>
            <a:endCxn id="79" idx="1"/>
          </p:cNvCxnSpPr>
          <p:nvPr/>
        </p:nvCxnSpPr>
        <p:spPr>
          <a:xfrm>
            <a:off x="7613835" y="5223311"/>
            <a:ext cx="382982" cy="0"/>
          </a:xfrm>
          <a:prstGeom prst="straightConnector1">
            <a:avLst/>
          </a:prstGeom>
          <a:ln w="25400">
            <a:solidFill>
              <a:schemeClr val="accent1">
                <a:lumMod val="75000"/>
              </a:schemeClr>
            </a:solidFill>
            <a:headEnd type="none"/>
            <a:tailEnd type="stealth"/>
          </a:ln>
        </p:spPr>
        <p:style>
          <a:lnRef idx="1">
            <a:schemeClr val="accent1"/>
          </a:lnRef>
          <a:fillRef idx="0">
            <a:schemeClr val="accent1"/>
          </a:fillRef>
          <a:effectRef idx="0">
            <a:schemeClr val="accent1"/>
          </a:effectRef>
          <a:fontRef idx="minor">
            <a:schemeClr val="tx1"/>
          </a:fontRef>
        </p:style>
      </p:cxnSp>
      <p:cxnSp>
        <p:nvCxnSpPr>
          <p:cNvPr id="87" name="Straight Arrow Connector 86">
            <a:extLst>
              <a:ext uri="{FF2B5EF4-FFF2-40B4-BE49-F238E27FC236}">
                <a16:creationId xmlns:a16="http://schemas.microsoft.com/office/drawing/2014/main" id="{69A8C285-1B38-0047-B486-C3779CDBABA3}"/>
              </a:ext>
            </a:extLst>
          </p:cNvPr>
          <p:cNvCxnSpPr>
            <a:cxnSpLocks/>
            <a:endCxn id="76" idx="1"/>
          </p:cNvCxnSpPr>
          <p:nvPr/>
        </p:nvCxnSpPr>
        <p:spPr>
          <a:xfrm>
            <a:off x="8227670" y="5220445"/>
            <a:ext cx="537891" cy="2867"/>
          </a:xfrm>
          <a:prstGeom prst="straightConnector1">
            <a:avLst/>
          </a:prstGeom>
          <a:ln w="25400">
            <a:solidFill>
              <a:schemeClr val="accent1">
                <a:lumMod val="75000"/>
              </a:schemeClr>
            </a:solidFill>
            <a:headEnd type="none"/>
            <a:tailEnd type="stealth"/>
          </a:ln>
        </p:spPr>
        <p:style>
          <a:lnRef idx="1">
            <a:schemeClr val="accent1"/>
          </a:lnRef>
          <a:fillRef idx="0">
            <a:schemeClr val="accent1"/>
          </a:fillRef>
          <a:effectRef idx="0">
            <a:schemeClr val="accent1"/>
          </a:effectRef>
          <a:fontRef idx="minor">
            <a:schemeClr val="tx1"/>
          </a:fontRef>
        </p:style>
      </p:cxnSp>
      <p:sp>
        <p:nvSpPr>
          <p:cNvPr id="88" name="TextBox 87">
            <a:extLst>
              <a:ext uri="{FF2B5EF4-FFF2-40B4-BE49-F238E27FC236}">
                <a16:creationId xmlns:a16="http://schemas.microsoft.com/office/drawing/2014/main" id="{7B47AE8C-E06B-B645-A18A-717B62F7E7F8}"/>
              </a:ext>
            </a:extLst>
          </p:cNvPr>
          <p:cNvSpPr txBox="1"/>
          <p:nvPr/>
        </p:nvSpPr>
        <p:spPr>
          <a:xfrm>
            <a:off x="3210373" y="2411596"/>
            <a:ext cx="1627682" cy="369332"/>
          </a:xfrm>
          <a:prstGeom prst="rect">
            <a:avLst/>
          </a:prstGeom>
          <a:noFill/>
        </p:spPr>
        <p:txBody>
          <a:bodyPr wrap="square" rtlCol="0">
            <a:spAutoFit/>
          </a:bodyPr>
          <a:lstStyle/>
          <a:p>
            <a:pPr algn="ctr"/>
            <a:r>
              <a:rPr lang="en-US" b="1" dirty="0">
                <a:solidFill>
                  <a:schemeClr val="tx2"/>
                </a:solidFill>
                <a:latin typeface="Calibri" panose="020F0502020204030204" pitchFamily="34" charset="0"/>
                <a:cs typeface="Calibri" panose="020F0502020204030204" pitchFamily="34" charset="0"/>
              </a:rPr>
              <a:t>Reject change</a:t>
            </a:r>
          </a:p>
        </p:txBody>
      </p:sp>
      <p:cxnSp>
        <p:nvCxnSpPr>
          <p:cNvPr id="89" name="Straight Arrow Connector 88">
            <a:extLst>
              <a:ext uri="{FF2B5EF4-FFF2-40B4-BE49-F238E27FC236}">
                <a16:creationId xmlns:a16="http://schemas.microsoft.com/office/drawing/2014/main" id="{553AEF65-4DF0-924F-9602-2094D9DD31BC}"/>
              </a:ext>
            </a:extLst>
          </p:cNvPr>
          <p:cNvCxnSpPr>
            <a:cxnSpLocks/>
            <a:stCxn id="72" idx="0"/>
            <a:endCxn id="88" idx="2"/>
          </p:cNvCxnSpPr>
          <p:nvPr/>
        </p:nvCxnSpPr>
        <p:spPr>
          <a:xfrm flipV="1">
            <a:off x="4024214" y="2780929"/>
            <a:ext cx="0" cy="837277"/>
          </a:xfrm>
          <a:prstGeom prst="straightConnector1">
            <a:avLst/>
          </a:prstGeom>
          <a:ln w="25400">
            <a:solidFill>
              <a:schemeClr val="accent1">
                <a:lumMod val="75000"/>
              </a:schemeClr>
            </a:solidFill>
            <a:headEnd type="none"/>
            <a:tailEnd type="stealth"/>
          </a:ln>
        </p:spPr>
        <p:style>
          <a:lnRef idx="1">
            <a:schemeClr val="accent1"/>
          </a:lnRef>
          <a:fillRef idx="0">
            <a:schemeClr val="accent1"/>
          </a:fillRef>
          <a:effectRef idx="0">
            <a:schemeClr val="accent1"/>
          </a:effectRef>
          <a:fontRef idx="minor">
            <a:schemeClr val="tx1"/>
          </a:fontRef>
        </p:style>
      </p:cxnSp>
      <p:cxnSp>
        <p:nvCxnSpPr>
          <p:cNvPr id="90" name="Straight Arrow Connector 89">
            <a:extLst>
              <a:ext uri="{FF2B5EF4-FFF2-40B4-BE49-F238E27FC236}">
                <a16:creationId xmlns:a16="http://schemas.microsoft.com/office/drawing/2014/main" id="{507175EF-8F72-0C4C-864E-588922F7CAB3}"/>
              </a:ext>
            </a:extLst>
          </p:cNvPr>
          <p:cNvCxnSpPr>
            <a:cxnSpLocks/>
            <a:stCxn id="77" idx="0"/>
            <a:endCxn id="93" idx="2"/>
          </p:cNvCxnSpPr>
          <p:nvPr/>
        </p:nvCxnSpPr>
        <p:spPr>
          <a:xfrm flipV="1">
            <a:off x="6837833" y="2780929"/>
            <a:ext cx="0" cy="837277"/>
          </a:xfrm>
          <a:prstGeom prst="straightConnector1">
            <a:avLst/>
          </a:prstGeom>
          <a:ln w="25400">
            <a:solidFill>
              <a:schemeClr val="accent1">
                <a:lumMod val="75000"/>
              </a:schemeClr>
            </a:solidFill>
            <a:headEnd type="none"/>
            <a:tailEnd type="stealth"/>
          </a:ln>
        </p:spPr>
        <p:style>
          <a:lnRef idx="1">
            <a:schemeClr val="accent1"/>
          </a:lnRef>
          <a:fillRef idx="0">
            <a:schemeClr val="accent1"/>
          </a:fillRef>
          <a:effectRef idx="0">
            <a:schemeClr val="accent1"/>
          </a:effectRef>
          <a:fontRef idx="minor">
            <a:schemeClr val="tx1"/>
          </a:fontRef>
        </p:style>
      </p:cxnSp>
      <p:cxnSp>
        <p:nvCxnSpPr>
          <p:cNvPr id="91" name="Straight Arrow Connector 90">
            <a:extLst>
              <a:ext uri="{FF2B5EF4-FFF2-40B4-BE49-F238E27FC236}">
                <a16:creationId xmlns:a16="http://schemas.microsoft.com/office/drawing/2014/main" id="{EFDF5698-371F-7849-B9D3-719E91C200E0}"/>
              </a:ext>
            </a:extLst>
          </p:cNvPr>
          <p:cNvCxnSpPr>
            <a:cxnSpLocks/>
            <a:stCxn id="78" idx="0"/>
            <a:endCxn id="94" idx="2"/>
          </p:cNvCxnSpPr>
          <p:nvPr/>
        </p:nvCxnSpPr>
        <p:spPr>
          <a:xfrm flipV="1">
            <a:off x="9615911" y="2780929"/>
            <a:ext cx="0" cy="837277"/>
          </a:xfrm>
          <a:prstGeom prst="straightConnector1">
            <a:avLst/>
          </a:prstGeom>
          <a:ln w="25400">
            <a:solidFill>
              <a:schemeClr val="accent1">
                <a:lumMod val="75000"/>
              </a:schemeClr>
            </a:solidFill>
            <a:headEnd type="none"/>
            <a:tailEnd type="stealth"/>
          </a:ln>
        </p:spPr>
        <p:style>
          <a:lnRef idx="1">
            <a:schemeClr val="accent1"/>
          </a:lnRef>
          <a:fillRef idx="0">
            <a:schemeClr val="accent1"/>
          </a:fillRef>
          <a:effectRef idx="0">
            <a:schemeClr val="accent1"/>
          </a:effectRef>
          <a:fontRef idx="minor">
            <a:schemeClr val="tx1"/>
          </a:fontRef>
        </p:style>
      </p:cxnSp>
      <p:cxnSp>
        <p:nvCxnSpPr>
          <p:cNvPr id="92" name="Straight Arrow Connector 91">
            <a:extLst>
              <a:ext uri="{FF2B5EF4-FFF2-40B4-BE49-F238E27FC236}">
                <a16:creationId xmlns:a16="http://schemas.microsoft.com/office/drawing/2014/main" id="{938D0541-8DC6-3B43-8950-74890919686A}"/>
              </a:ext>
            </a:extLst>
          </p:cNvPr>
          <p:cNvCxnSpPr>
            <a:cxnSpLocks/>
            <a:stCxn id="79" idx="2"/>
            <a:endCxn id="95" idx="0"/>
          </p:cNvCxnSpPr>
          <p:nvPr/>
        </p:nvCxnSpPr>
        <p:spPr>
          <a:xfrm>
            <a:off x="8133977" y="5360472"/>
            <a:ext cx="0" cy="840859"/>
          </a:xfrm>
          <a:prstGeom prst="straightConnector1">
            <a:avLst/>
          </a:prstGeom>
          <a:ln w="25400">
            <a:solidFill>
              <a:schemeClr val="accent1">
                <a:lumMod val="75000"/>
              </a:schemeClr>
            </a:solidFill>
            <a:headEnd type="none"/>
            <a:tailEnd type="stealth"/>
          </a:ln>
        </p:spPr>
        <p:style>
          <a:lnRef idx="1">
            <a:schemeClr val="accent1"/>
          </a:lnRef>
          <a:fillRef idx="0">
            <a:schemeClr val="accent1"/>
          </a:fillRef>
          <a:effectRef idx="0">
            <a:schemeClr val="accent1"/>
          </a:effectRef>
          <a:fontRef idx="minor">
            <a:schemeClr val="tx1"/>
          </a:fontRef>
        </p:style>
      </p:cxnSp>
      <p:sp>
        <p:nvSpPr>
          <p:cNvPr id="93" name="TextBox 92">
            <a:extLst>
              <a:ext uri="{FF2B5EF4-FFF2-40B4-BE49-F238E27FC236}">
                <a16:creationId xmlns:a16="http://schemas.microsoft.com/office/drawing/2014/main" id="{E49FF31A-1882-6F4C-838D-4F276708A865}"/>
              </a:ext>
            </a:extLst>
          </p:cNvPr>
          <p:cNvSpPr txBox="1"/>
          <p:nvPr/>
        </p:nvSpPr>
        <p:spPr>
          <a:xfrm>
            <a:off x="6023992" y="2411596"/>
            <a:ext cx="1627682" cy="369332"/>
          </a:xfrm>
          <a:prstGeom prst="rect">
            <a:avLst/>
          </a:prstGeom>
          <a:noFill/>
        </p:spPr>
        <p:txBody>
          <a:bodyPr wrap="square" rtlCol="0">
            <a:spAutoFit/>
          </a:bodyPr>
          <a:lstStyle/>
          <a:p>
            <a:pPr algn="ctr"/>
            <a:r>
              <a:rPr lang="en-US" b="1" dirty="0">
                <a:solidFill>
                  <a:schemeClr val="tx2"/>
                </a:solidFill>
                <a:latin typeface="Calibri" panose="020F0502020204030204" pitchFamily="34" charset="0"/>
                <a:cs typeface="Calibri" panose="020F0502020204030204" pitchFamily="34" charset="0"/>
              </a:rPr>
              <a:t>Reject change</a:t>
            </a:r>
          </a:p>
        </p:txBody>
      </p:sp>
      <p:sp>
        <p:nvSpPr>
          <p:cNvPr id="94" name="TextBox 93">
            <a:extLst>
              <a:ext uri="{FF2B5EF4-FFF2-40B4-BE49-F238E27FC236}">
                <a16:creationId xmlns:a16="http://schemas.microsoft.com/office/drawing/2014/main" id="{E5F2A9C0-DA61-F046-9693-1B13684DF20E}"/>
              </a:ext>
            </a:extLst>
          </p:cNvPr>
          <p:cNvSpPr txBox="1"/>
          <p:nvPr/>
        </p:nvSpPr>
        <p:spPr>
          <a:xfrm>
            <a:off x="8802070" y="2411596"/>
            <a:ext cx="1627682" cy="369332"/>
          </a:xfrm>
          <a:prstGeom prst="rect">
            <a:avLst/>
          </a:prstGeom>
          <a:noFill/>
        </p:spPr>
        <p:txBody>
          <a:bodyPr wrap="square" rtlCol="0">
            <a:spAutoFit/>
          </a:bodyPr>
          <a:lstStyle/>
          <a:p>
            <a:pPr algn="ctr"/>
            <a:r>
              <a:rPr lang="en-US" b="1" dirty="0">
                <a:solidFill>
                  <a:schemeClr val="tx2"/>
                </a:solidFill>
                <a:latin typeface="Calibri" panose="020F0502020204030204" pitchFamily="34" charset="0"/>
                <a:cs typeface="Calibri" panose="020F0502020204030204" pitchFamily="34" charset="0"/>
              </a:rPr>
              <a:t>Reject change</a:t>
            </a:r>
          </a:p>
        </p:txBody>
      </p:sp>
      <p:sp>
        <p:nvSpPr>
          <p:cNvPr id="95" name="TextBox 94">
            <a:extLst>
              <a:ext uri="{FF2B5EF4-FFF2-40B4-BE49-F238E27FC236}">
                <a16:creationId xmlns:a16="http://schemas.microsoft.com/office/drawing/2014/main" id="{B2805138-6389-754E-8D43-FA517905B84B}"/>
              </a:ext>
            </a:extLst>
          </p:cNvPr>
          <p:cNvSpPr txBox="1"/>
          <p:nvPr/>
        </p:nvSpPr>
        <p:spPr>
          <a:xfrm>
            <a:off x="7320136" y="6201330"/>
            <a:ext cx="1627682" cy="369332"/>
          </a:xfrm>
          <a:prstGeom prst="rect">
            <a:avLst/>
          </a:prstGeom>
          <a:noFill/>
        </p:spPr>
        <p:txBody>
          <a:bodyPr wrap="square" rtlCol="0">
            <a:spAutoFit/>
          </a:bodyPr>
          <a:lstStyle/>
          <a:p>
            <a:pPr algn="ctr"/>
            <a:r>
              <a:rPr lang="en-US" b="1" dirty="0">
                <a:solidFill>
                  <a:schemeClr val="tx2"/>
                </a:solidFill>
                <a:latin typeface="Calibri" panose="020F0502020204030204" pitchFamily="34" charset="0"/>
                <a:cs typeface="Calibri" panose="020F0502020204030204" pitchFamily="34" charset="0"/>
              </a:rPr>
              <a:t>Reject change</a:t>
            </a:r>
          </a:p>
        </p:txBody>
      </p:sp>
      <p:sp>
        <p:nvSpPr>
          <p:cNvPr id="96" name="TextBox 95">
            <a:extLst>
              <a:ext uri="{FF2B5EF4-FFF2-40B4-BE49-F238E27FC236}">
                <a16:creationId xmlns:a16="http://schemas.microsoft.com/office/drawing/2014/main" id="{CE7CA6C7-FC83-4745-BDD8-FC8931A96E86}"/>
              </a:ext>
            </a:extLst>
          </p:cNvPr>
          <p:cNvSpPr txBox="1"/>
          <p:nvPr/>
        </p:nvSpPr>
        <p:spPr>
          <a:xfrm>
            <a:off x="6816081" y="3342601"/>
            <a:ext cx="682905" cy="369332"/>
          </a:xfrm>
          <a:prstGeom prst="rect">
            <a:avLst/>
          </a:prstGeom>
          <a:noFill/>
        </p:spPr>
        <p:txBody>
          <a:bodyPr wrap="square" rtlCol="0">
            <a:spAutoFit/>
          </a:bodyPr>
          <a:lstStyle/>
          <a:p>
            <a:pPr algn="ctr"/>
            <a:r>
              <a:rPr lang="en-US" b="1" dirty="0">
                <a:solidFill>
                  <a:schemeClr val="tx2"/>
                </a:solidFill>
                <a:latin typeface="Calibri" panose="020F0502020204030204" pitchFamily="34" charset="0"/>
                <a:cs typeface="Calibri" panose="020F0502020204030204" pitchFamily="34" charset="0"/>
              </a:rPr>
              <a:t>pass</a:t>
            </a:r>
          </a:p>
        </p:txBody>
      </p:sp>
      <p:sp>
        <p:nvSpPr>
          <p:cNvPr id="97" name="TextBox 96">
            <a:extLst>
              <a:ext uri="{FF2B5EF4-FFF2-40B4-BE49-F238E27FC236}">
                <a16:creationId xmlns:a16="http://schemas.microsoft.com/office/drawing/2014/main" id="{DAB17D17-A032-B14D-9443-30AFDEA26046}"/>
              </a:ext>
            </a:extLst>
          </p:cNvPr>
          <p:cNvSpPr txBox="1"/>
          <p:nvPr/>
        </p:nvSpPr>
        <p:spPr>
          <a:xfrm>
            <a:off x="9504898" y="3002780"/>
            <a:ext cx="682905" cy="369332"/>
          </a:xfrm>
          <a:prstGeom prst="rect">
            <a:avLst/>
          </a:prstGeom>
          <a:noFill/>
        </p:spPr>
        <p:txBody>
          <a:bodyPr wrap="square" rtlCol="0">
            <a:spAutoFit/>
          </a:bodyPr>
          <a:lstStyle/>
          <a:p>
            <a:pPr algn="ctr"/>
            <a:r>
              <a:rPr lang="en-US" b="1" dirty="0">
                <a:solidFill>
                  <a:schemeClr val="tx2"/>
                </a:solidFill>
                <a:latin typeface="Calibri" panose="020F0502020204030204" pitchFamily="34" charset="0"/>
                <a:cs typeface="Calibri" panose="020F0502020204030204" pitchFamily="34" charset="0"/>
              </a:rPr>
              <a:t>fail</a:t>
            </a:r>
          </a:p>
        </p:txBody>
      </p:sp>
      <p:sp>
        <p:nvSpPr>
          <p:cNvPr id="98" name="TextBox 97">
            <a:extLst>
              <a:ext uri="{FF2B5EF4-FFF2-40B4-BE49-F238E27FC236}">
                <a16:creationId xmlns:a16="http://schemas.microsoft.com/office/drawing/2014/main" id="{0D64E5CD-FA4D-0949-9BF3-22C8F71612E3}"/>
              </a:ext>
            </a:extLst>
          </p:cNvPr>
          <p:cNvSpPr txBox="1"/>
          <p:nvPr/>
        </p:nvSpPr>
        <p:spPr>
          <a:xfrm>
            <a:off x="6709240" y="2951553"/>
            <a:ext cx="682905" cy="369332"/>
          </a:xfrm>
          <a:prstGeom prst="rect">
            <a:avLst/>
          </a:prstGeom>
          <a:noFill/>
        </p:spPr>
        <p:txBody>
          <a:bodyPr wrap="square" rtlCol="0">
            <a:spAutoFit/>
          </a:bodyPr>
          <a:lstStyle/>
          <a:p>
            <a:pPr algn="ctr"/>
            <a:r>
              <a:rPr lang="en-US" b="1" dirty="0">
                <a:solidFill>
                  <a:schemeClr val="tx2"/>
                </a:solidFill>
                <a:latin typeface="Calibri" panose="020F0502020204030204" pitchFamily="34" charset="0"/>
                <a:cs typeface="Calibri" panose="020F0502020204030204" pitchFamily="34" charset="0"/>
              </a:rPr>
              <a:t>fail</a:t>
            </a:r>
          </a:p>
        </p:txBody>
      </p:sp>
      <p:sp>
        <p:nvSpPr>
          <p:cNvPr id="99" name="TextBox 98">
            <a:extLst>
              <a:ext uri="{FF2B5EF4-FFF2-40B4-BE49-F238E27FC236}">
                <a16:creationId xmlns:a16="http://schemas.microsoft.com/office/drawing/2014/main" id="{4E031962-9C78-DB4E-B6DC-EFBF6741245D}"/>
              </a:ext>
            </a:extLst>
          </p:cNvPr>
          <p:cNvSpPr txBox="1"/>
          <p:nvPr/>
        </p:nvSpPr>
        <p:spPr>
          <a:xfrm>
            <a:off x="4079777" y="2936520"/>
            <a:ext cx="682905" cy="369332"/>
          </a:xfrm>
          <a:prstGeom prst="rect">
            <a:avLst/>
          </a:prstGeom>
          <a:noFill/>
        </p:spPr>
        <p:txBody>
          <a:bodyPr wrap="square" rtlCol="0">
            <a:spAutoFit/>
          </a:bodyPr>
          <a:lstStyle/>
          <a:p>
            <a:pPr algn="ctr"/>
            <a:r>
              <a:rPr lang="en-US" b="1" dirty="0">
                <a:solidFill>
                  <a:schemeClr val="tx2"/>
                </a:solidFill>
                <a:latin typeface="Calibri" panose="020F0502020204030204" pitchFamily="34" charset="0"/>
                <a:cs typeface="Calibri" panose="020F0502020204030204" pitchFamily="34" charset="0"/>
              </a:rPr>
              <a:t>fail</a:t>
            </a:r>
          </a:p>
        </p:txBody>
      </p:sp>
      <p:sp>
        <p:nvSpPr>
          <p:cNvPr id="100" name="TextBox 99">
            <a:extLst>
              <a:ext uri="{FF2B5EF4-FFF2-40B4-BE49-F238E27FC236}">
                <a16:creationId xmlns:a16="http://schemas.microsoft.com/office/drawing/2014/main" id="{CE31E34F-DE9E-CC49-A269-58BF5536F4BB}"/>
              </a:ext>
            </a:extLst>
          </p:cNvPr>
          <p:cNvSpPr txBox="1"/>
          <p:nvPr/>
        </p:nvSpPr>
        <p:spPr>
          <a:xfrm>
            <a:off x="4038014" y="3342601"/>
            <a:ext cx="682905" cy="369332"/>
          </a:xfrm>
          <a:prstGeom prst="rect">
            <a:avLst/>
          </a:prstGeom>
          <a:noFill/>
        </p:spPr>
        <p:txBody>
          <a:bodyPr wrap="square" rtlCol="0">
            <a:spAutoFit/>
          </a:bodyPr>
          <a:lstStyle/>
          <a:p>
            <a:pPr algn="ctr"/>
            <a:r>
              <a:rPr lang="en-US" b="1" dirty="0">
                <a:solidFill>
                  <a:schemeClr val="tx2"/>
                </a:solidFill>
                <a:latin typeface="Calibri" panose="020F0502020204030204" pitchFamily="34" charset="0"/>
                <a:cs typeface="Calibri" panose="020F0502020204030204" pitchFamily="34" charset="0"/>
              </a:rPr>
              <a:t>pass</a:t>
            </a:r>
          </a:p>
        </p:txBody>
      </p:sp>
      <p:sp>
        <p:nvSpPr>
          <p:cNvPr id="101" name="TextBox 100">
            <a:extLst>
              <a:ext uri="{FF2B5EF4-FFF2-40B4-BE49-F238E27FC236}">
                <a16:creationId xmlns:a16="http://schemas.microsoft.com/office/drawing/2014/main" id="{A9FB72D7-A9AF-B14F-8056-3C48DCE7448F}"/>
              </a:ext>
            </a:extLst>
          </p:cNvPr>
          <p:cNvSpPr txBox="1"/>
          <p:nvPr/>
        </p:nvSpPr>
        <p:spPr>
          <a:xfrm>
            <a:off x="8120627" y="4785084"/>
            <a:ext cx="682905" cy="369332"/>
          </a:xfrm>
          <a:prstGeom prst="rect">
            <a:avLst/>
          </a:prstGeom>
          <a:noFill/>
        </p:spPr>
        <p:txBody>
          <a:bodyPr wrap="square" rtlCol="0">
            <a:spAutoFit/>
          </a:bodyPr>
          <a:lstStyle/>
          <a:p>
            <a:pPr algn="ctr"/>
            <a:r>
              <a:rPr lang="en-US" b="1" dirty="0">
                <a:solidFill>
                  <a:schemeClr val="tx2"/>
                </a:solidFill>
                <a:latin typeface="Calibri" panose="020F0502020204030204" pitchFamily="34" charset="0"/>
                <a:cs typeface="Calibri" panose="020F0502020204030204" pitchFamily="34" charset="0"/>
              </a:rPr>
              <a:t>pass</a:t>
            </a:r>
          </a:p>
        </p:txBody>
      </p:sp>
      <p:sp>
        <p:nvSpPr>
          <p:cNvPr id="102" name="TextBox 101">
            <a:extLst>
              <a:ext uri="{FF2B5EF4-FFF2-40B4-BE49-F238E27FC236}">
                <a16:creationId xmlns:a16="http://schemas.microsoft.com/office/drawing/2014/main" id="{1E4E0DA4-A9E2-BC44-BC17-39DC49178050}"/>
              </a:ext>
            </a:extLst>
          </p:cNvPr>
          <p:cNvSpPr txBox="1"/>
          <p:nvPr/>
        </p:nvSpPr>
        <p:spPr>
          <a:xfrm>
            <a:off x="3178222" y="4095613"/>
            <a:ext cx="682905" cy="369332"/>
          </a:xfrm>
          <a:prstGeom prst="rect">
            <a:avLst/>
          </a:prstGeom>
          <a:noFill/>
        </p:spPr>
        <p:txBody>
          <a:bodyPr wrap="square" rtlCol="0">
            <a:spAutoFit/>
          </a:bodyPr>
          <a:lstStyle/>
          <a:p>
            <a:pPr algn="ctr"/>
            <a:r>
              <a:rPr lang="en-US" b="1" dirty="0">
                <a:solidFill>
                  <a:schemeClr val="tx2"/>
                </a:solidFill>
                <a:latin typeface="Calibri" panose="020F0502020204030204" pitchFamily="34" charset="0"/>
                <a:cs typeface="Calibri" panose="020F0502020204030204" pitchFamily="34" charset="0"/>
              </a:rPr>
              <a:t>pass</a:t>
            </a:r>
          </a:p>
        </p:txBody>
      </p:sp>
      <p:sp>
        <p:nvSpPr>
          <p:cNvPr id="103" name="TextBox 102">
            <a:extLst>
              <a:ext uri="{FF2B5EF4-FFF2-40B4-BE49-F238E27FC236}">
                <a16:creationId xmlns:a16="http://schemas.microsoft.com/office/drawing/2014/main" id="{4C027689-F66E-3345-8EC7-43FB3C2D154B}"/>
              </a:ext>
            </a:extLst>
          </p:cNvPr>
          <p:cNvSpPr txBox="1"/>
          <p:nvPr/>
        </p:nvSpPr>
        <p:spPr>
          <a:xfrm>
            <a:off x="7573336" y="5585583"/>
            <a:ext cx="682905" cy="369332"/>
          </a:xfrm>
          <a:prstGeom prst="rect">
            <a:avLst/>
          </a:prstGeom>
          <a:noFill/>
        </p:spPr>
        <p:txBody>
          <a:bodyPr wrap="square" rtlCol="0">
            <a:spAutoFit/>
          </a:bodyPr>
          <a:lstStyle/>
          <a:p>
            <a:pPr algn="ctr"/>
            <a:r>
              <a:rPr lang="en-US" b="1" dirty="0">
                <a:solidFill>
                  <a:schemeClr val="tx2"/>
                </a:solidFill>
                <a:latin typeface="Calibri" panose="020F0502020204030204" pitchFamily="34" charset="0"/>
                <a:cs typeface="Calibri" panose="020F0502020204030204" pitchFamily="34" charset="0"/>
              </a:rPr>
              <a:t>fail</a:t>
            </a:r>
          </a:p>
        </p:txBody>
      </p:sp>
      <p:cxnSp>
        <p:nvCxnSpPr>
          <p:cNvPr id="104" name="Straight Arrow Connector 103">
            <a:extLst>
              <a:ext uri="{FF2B5EF4-FFF2-40B4-BE49-F238E27FC236}">
                <a16:creationId xmlns:a16="http://schemas.microsoft.com/office/drawing/2014/main" id="{760FA494-3786-1D40-9E60-2E7908EE1B35}"/>
              </a:ext>
            </a:extLst>
          </p:cNvPr>
          <p:cNvCxnSpPr>
            <a:cxnSpLocks/>
          </p:cNvCxnSpPr>
          <p:nvPr/>
        </p:nvCxnSpPr>
        <p:spPr>
          <a:xfrm>
            <a:off x="2710554" y="2373691"/>
            <a:ext cx="0" cy="1111279"/>
          </a:xfrm>
          <a:prstGeom prst="straightConnector1">
            <a:avLst/>
          </a:prstGeom>
          <a:ln w="76200">
            <a:solidFill>
              <a:schemeClr val="bg1">
                <a:lumMod val="50000"/>
              </a:schemeClr>
            </a:solidFill>
            <a:headEnd type="none"/>
            <a:tailEnd type="stealth"/>
          </a:ln>
        </p:spPr>
        <p:style>
          <a:lnRef idx="1">
            <a:schemeClr val="accent1"/>
          </a:lnRef>
          <a:fillRef idx="0">
            <a:schemeClr val="accent1"/>
          </a:fillRef>
          <a:effectRef idx="0">
            <a:schemeClr val="accent1"/>
          </a:effectRef>
          <a:fontRef idx="minor">
            <a:schemeClr val="tx1"/>
          </a:fontRef>
        </p:style>
      </p:cxnSp>
      <p:sp>
        <p:nvSpPr>
          <p:cNvPr id="106" name="TextBox 105">
            <a:extLst>
              <a:ext uri="{FF2B5EF4-FFF2-40B4-BE49-F238E27FC236}">
                <a16:creationId xmlns:a16="http://schemas.microsoft.com/office/drawing/2014/main" id="{CE7947E6-BA54-4441-A55A-5D2F039B76BE}"/>
              </a:ext>
            </a:extLst>
          </p:cNvPr>
          <p:cNvSpPr txBox="1"/>
          <p:nvPr/>
        </p:nvSpPr>
        <p:spPr>
          <a:xfrm>
            <a:off x="1590538" y="1340769"/>
            <a:ext cx="1985183" cy="1015663"/>
          </a:xfrm>
          <a:prstGeom prst="rect">
            <a:avLst/>
          </a:prstGeom>
          <a:noFill/>
        </p:spPr>
        <p:txBody>
          <a:bodyPr wrap="square" rtlCol="0">
            <a:spAutoFit/>
          </a:bodyPr>
          <a:lstStyle/>
          <a:p>
            <a:pPr algn="ctr"/>
            <a:r>
              <a:rPr lang="en-US" sz="2000" b="1" dirty="0">
                <a:solidFill>
                  <a:srgbClr val="C00000"/>
                </a:solidFill>
                <a:latin typeface="Calibri" panose="020F0502020204030204" pitchFamily="34" charset="0"/>
                <a:cs typeface="Calibri" panose="020F0502020204030204" pitchFamily="34" charset="0"/>
              </a:rPr>
              <a:t>Commit change to version management</a:t>
            </a:r>
          </a:p>
        </p:txBody>
      </p:sp>
    </p:spTree>
    <p:extLst>
      <p:ext uri="{BB962C8B-B14F-4D97-AF65-F5344CB8AC3E}">
        <p14:creationId xmlns:p14="http://schemas.microsoft.com/office/powerpoint/2010/main" val="2180077898"/>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5FC0CE1A-0F43-D642-83BB-37DC2E74A642}"/>
              </a:ext>
            </a:extLst>
          </p:cNvPr>
          <p:cNvSpPr>
            <a:spLocks noGrp="1"/>
          </p:cNvSpPr>
          <p:nvPr>
            <p:ph type="sldNum" sz="quarter" idx="12"/>
          </p:nvPr>
        </p:nvSpPr>
        <p:spPr/>
        <p:txBody>
          <a:bodyPr/>
          <a:lstStyle/>
          <a:p>
            <a:pPr>
              <a:defRPr/>
            </a:pPr>
            <a:fld id="{E78C9E75-97FD-45D9-8ED3-955348887BB1}" type="slidenum">
              <a:rPr lang="zh-TW" altLang="en-US" smtClean="0"/>
              <a:pPr>
                <a:defRPr/>
              </a:pPr>
              <a:t>84</a:t>
            </a:fld>
            <a:endParaRPr lang="zh-TW" altLang="en-US"/>
          </a:p>
        </p:txBody>
      </p:sp>
      <p:sp>
        <p:nvSpPr>
          <p:cNvPr id="5" name="Footer Placeholder 4">
            <a:extLst>
              <a:ext uri="{FF2B5EF4-FFF2-40B4-BE49-F238E27FC236}">
                <a16:creationId xmlns:a16="http://schemas.microsoft.com/office/drawing/2014/main" id="{47D1029D-DF43-8440-A5D5-8C0AA89257A6}"/>
              </a:ext>
            </a:extLst>
          </p:cNvPr>
          <p:cNvSpPr>
            <a:spLocks noGrp="1"/>
          </p:cNvSpPr>
          <p:nvPr>
            <p:ph type="ftr" sz="quarter" idx="11"/>
          </p:nvPr>
        </p:nvSpPr>
        <p:spPr bwMode="auto">
          <a:xfrm>
            <a:off x="2135832" y="6597650"/>
            <a:ext cx="7848600" cy="260350"/>
          </a:xfrm>
          <a:ln>
            <a:miter lim="800000"/>
            <a:headEnd/>
            <a:tailEnd/>
          </a:ln>
        </p:spPr>
        <p:txBody>
          <a:bodyPr/>
          <a:lstStyle/>
          <a:p>
            <a:pPr>
              <a:defRPr/>
            </a:pPr>
            <a:r>
              <a:rPr lang="en-US" altLang="zh-TW" sz="1000" dirty="0"/>
              <a:t>Source: Ian Sommerville (2019), Engineering Software Products:  An Introduction to Modern Software Engineering, Pearson.</a:t>
            </a:r>
            <a:endParaRPr lang="es-ES" altLang="zh-TW" sz="1000" dirty="0"/>
          </a:p>
        </p:txBody>
      </p:sp>
      <p:sp>
        <p:nvSpPr>
          <p:cNvPr id="6" name="Title 1">
            <a:extLst>
              <a:ext uri="{FF2B5EF4-FFF2-40B4-BE49-F238E27FC236}">
                <a16:creationId xmlns:a16="http://schemas.microsoft.com/office/drawing/2014/main" id="{0CFA4C37-6E89-4349-BAC6-EBAD3F680900}"/>
              </a:ext>
            </a:extLst>
          </p:cNvPr>
          <p:cNvSpPr>
            <a:spLocks noGrp="1"/>
          </p:cNvSpPr>
          <p:nvPr>
            <p:ph type="title"/>
          </p:nvPr>
        </p:nvSpPr>
        <p:spPr>
          <a:xfrm>
            <a:off x="1847528" y="44624"/>
            <a:ext cx="8640960" cy="1265188"/>
          </a:xfrm>
        </p:spPr>
        <p:txBody>
          <a:bodyPr/>
          <a:lstStyle/>
          <a:p>
            <a:r>
              <a:rPr lang="en-US" dirty="0">
                <a:solidFill>
                  <a:schemeClr val="accent1"/>
                </a:solidFill>
              </a:rPr>
              <a:t>Versioned services</a:t>
            </a:r>
          </a:p>
        </p:txBody>
      </p:sp>
      <p:sp>
        <p:nvSpPr>
          <p:cNvPr id="8" name="Rounded Rectangle 7">
            <a:extLst>
              <a:ext uri="{FF2B5EF4-FFF2-40B4-BE49-F238E27FC236}">
                <a16:creationId xmlns:a16="http://schemas.microsoft.com/office/drawing/2014/main" id="{4AE55870-925B-334C-9887-DB7CDBB8A2BB}"/>
              </a:ext>
            </a:extLst>
          </p:cNvPr>
          <p:cNvSpPr>
            <a:spLocks noChangeArrowheads="1"/>
          </p:cNvSpPr>
          <p:nvPr/>
        </p:nvSpPr>
        <p:spPr bwMode="auto">
          <a:xfrm>
            <a:off x="3586049" y="3661008"/>
            <a:ext cx="1280160" cy="1280160"/>
          </a:xfrm>
          <a:prstGeom prst="roundRect">
            <a:avLst>
              <a:gd name="adj" fmla="val 50000"/>
            </a:avLst>
          </a:prstGeom>
          <a:solidFill>
            <a:srgbClr val="FFC000">
              <a:alpha val="50196"/>
            </a:srgbClr>
          </a:solidFill>
          <a:ln w="28575">
            <a:solidFill>
              <a:schemeClr val="accent1">
                <a:lumMod val="75000"/>
              </a:schemeClr>
            </a:solidFill>
            <a:round/>
            <a:headEnd/>
            <a:tailEnd/>
          </a:ln>
          <a:effectLst/>
        </p:spPr>
        <p:txBody>
          <a:bodyPr wrap="none" lIns="0" tIns="0" rIns="0" bIns="0" anchor="ctr"/>
          <a:lstStyle/>
          <a:p>
            <a:pPr algn="ctr">
              <a:defRPr/>
            </a:pPr>
            <a:r>
              <a:rPr lang="en-US" sz="2400" b="1" dirty="0">
                <a:latin typeface="Calibri" panose="020F0502020204030204" pitchFamily="34" charset="0"/>
                <a:cs typeface="Calibri" panose="020F0502020204030204" pitchFamily="34" charset="0"/>
              </a:rPr>
              <a:t>API </a:t>
            </a:r>
            <a:br>
              <a:rPr lang="en-US" sz="2400" b="1" dirty="0">
                <a:latin typeface="Calibri" panose="020F0502020204030204" pitchFamily="34" charset="0"/>
                <a:cs typeface="Calibri" panose="020F0502020204030204" pitchFamily="34" charset="0"/>
              </a:rPr>
            </a:br>
            <a:r>
              <a:rPr lang="en-US" sz="2400" b="1" dirty="0">
                <a:latin typeface="Calibri" panose="020F0502020204030204" pitchFamily="34" charset="0"/>
                <a:cs typeface="Calibri" panose="020F0502020204030204" pitchFamily="34" charset="0"/>
              </a:rPr>
              <a:t>gateway</a:t>
            </a:r>
          </a:p>
        </p:txBody>
      </p:sp>
      <p:sp>
        <p:nvSpPr>
          <p:cNvPr id="9" name="Rounded Rectangle 8">
            <a:extLst>
              <a:ext uri="{FF2B5EF4-FFF2-40B4-BE49-F238E27FC236}">
                <a16:creationId xmlns:a16="http://schemas.microsoft.com/office/drawing/2014/main" id="{8AC87ADC-DBC4-F746-94F9-5AD6F09A65F1}"/>
              </a:ext>
            </a:extLst>
          </p:cNvPr>
          <p:cNvSpPr>
            <a:spLocks noChangeArrowheads="1"/>
          </p:cNvSpPr>
          <p:nvPr/>
        </p:nvSpPr>
        <p:spPr bwMode="auto">
          <a:xfrm>
            <a:off x="6898352" y="2204865"/>
            <a:ext cx="1645920" cy="725969"/>
          </a:xfrm>
          <a:prstGeom prst="roundRect">
            <a:avLst>
              <a:gd name="adj" fmla="val 28597"/>
            </a:avLst>
          </a:prstGeom>
          <a:solidFill>
            <a:schemeClr val="accent4">
              <a:lumMod val="60000"/>
              <a:lumOff val="40000"/>
              <a:alpha val="50196"/>
            </a:schemeClr>
          </a:solidFill>
          <a:ln w="28575">
            <a:solidFill>
              <a:schemeClr val="accent1">
                <a:lumMod val="75000"/>
              </a:schemeClr>
            </a:solidFill>
            <a:round/>
            <a:headEnd/>
            <a:tailEnd/>
          </a:ln>
          <a:effectLst/>
        </p:spPr>
        <p:txBody>
          <a:bodyPr wrap="none" lIns="0" tIns="0" rIns="0" bIns="0" anchor="ctr"/>
          <a:lstStyle/>
          <a:p>
            <a:pPr algn="ctr">
              <a:defRPr/>
            </a:pPr>
            <a:r>
              <a:rPr lang="en-US" sz="2400" b="1" dirty="0">
                <a:latin typeface="Calibri" panose="020F0502020204030204" pitchFamily="34" charset="0"/>
                <a:cs typeface="Calibri" panose="020F0502020204030204" pitchFamily="34" charset="0"/>
              </a:rPr>
              <a:t>Service </a:t>
            </a:r>
            <a:br>
              <a:rPr lang="en-US" sz="2400" b="1" dirty="0">
                <a:latin typeface="Calibri" panose="020F0502020204030204" pitchFamily="34" charset="0"/>
                <a:cs typeface="Calibri" panose="020F0502020204030204" pitchFamily="34" charset="0"/>
              </a:rPr>
            </a:br>
            <a:r>
              <a:rPr lang="en-US" sz="2400" b="1" dirty="0">
                <a:latin typeface="Calibri" panose="020F0502020204030204" pitchFamily="34" charset="0"/>
                <a:cs typeface="Calibri" panose="020F0502020204030204" pitchFamily="34" charset="0"/>
              </a:rPr>
              <a:t>monitor</a:t>
            </a:r>
          </a:p>
        </p:txBody>
      </p:sp>
      <p:sp>
        <p:nvSpPr>
          <p:cNvPr id="10" name="TextBox 9">
            <a:extLst>
              <a:ext uri="{FF2B5EF4-FFF2-40B4-BE49-F238E27FC236}">
                <a16:creationId xmlns:a16="http://schemas.microsoft.com/office/drawing/2014/main" id="{61FE4354-F8CE-9A43-BC9E-E7F653FDC719}"/>
              </a:ext>
            </a:extLst>
          </p:cNvPr>
          <p:cNvSpPr txBox="1"/>
          <p:nvPr/>
        </p:nvSpPr>
        <p:spPr>
          <a:xfrm>
            <a:off x="1635215" y="2722123"/>
            <a:ext cx="2283859" cy="1200329"/>
          </a:xfrm>
          <a:prstGeom prst="rect">
            <a:avLst/>
          </a:prstGeom>
          <a:noFill/>
        </p:spPr>
        <p:txBody>
          <a:bodyPr wrap="square" rtlCol="0">
            <a:spAutoFit/>
          </a:bodyPr>
          <a:lstStyle/>
          <a:p>
            <a:pPr algn="ctr"/>
            <a:r>
              <a:rPr lang="en-US" sz="2400" b="1" dirty="0">
                <a:solidFill>
                  <a:srgbClr val="C00000"/>
                </a:solidFill>
                <a:latin typeface="Calibri" panose="020F0502020204030204" pitchFamily="34" charset="0"/>
                <a:cs typeface="Calibri" panose="020F0502020204030204" pitchFamily="34" charset="0"/>
              </a:rPr>
              <a:t>Service request from cameras service</a:t>
            </a:r>
          </a:p>
        </p:txBody>
      </p:sp>
      <p:cxnSp>
        <p:nvCxnSpPr>
          <p:cNvPr id="11" name="Straight Arrow Connector 10">
            <a:extLst>
              <a:ext uri="{FF2B5EF4-FFF2-40B4-BE49-F238E27FC236}">
                <a16:creationId xmlns:a16="http://schemas.microsoft.com/office/drawing/2014/main" id="{D8BED391-7F3A-CD4B-854A-B7B6891CC5B2}"/>
              </a:ext>
            </a:extLst>
          </p:cNvPr>
          <p:cNvCxnSpPr>
            <a:cxnSpLocks/>
            <a:endCxn id="14" idx="1"/>
          </p:cNvCxnSpPr>
          <p:nvPr/>
        </p:nvCxnSpPr>
        <p:spPr>
          <a:xfrm flipV="1">
            <a:off x="4866209" y="4301089"/>
            <a:ext cx="512536" cy="1"/>
          </a:xfrm>
          <a:prstGeom prst="straightConnector1">
            <a:avLst/>
          </a:prstGeom>
          <a:ln w="25400">
            <a:solidFill>
              <a:schemeClr val="accent1">
                <a:lumMod val="75000"/>
              </a:schemeClr>
            </a:solidFill>
            <a:headEnd type="none"/>
            <a:tailEnd type="stealth"/>
          </a:ln>
        </p:spPr>
        <p:style>
          <a:lnRef idx="1">
            <a:schemeClr val="accent1"/>
          </a:lnRef>
          <a:fillRef idx="0">
            <a:schemeClr val="accent1"/>
          </a:fillRef>
          <a:effectRef idx="0">
            <a:schemeClr val="accent1"/>
          </a:effectRef>
          <a:fontRef idx="minor">
            <a:schemeClr val="tx1"/>
          </a:fontRef>
        </p:style>
      </p:cxnSp>
      <p:sp>
        <p:nvSpPr>
          <p:cNvPr id="14" name="Rounded Rectangle 13">
            <a:extLst>
              <a:ext uri="{FF2B5EF4-FFF2-40B4-BE49-F238E27FC236}">
                <a16:creationId xmlns:a16="http://schemas.microsoft.com/office/drawing/2014/main" id="{3F9CF8E7-9FA0-BE4A-818C-F1DFE28AFFE6}"/>
              </a:ext>
            </a:extLst>
          </p:cNvPr>
          <p:cNvSpPr>
            <a:spLocks noChangeArrowheads="1"/>
          </p:cNvSpPr>
          <p:nvPr/>
        </p:nvSpPr>
        <p:spPr bwMode="auto">
          <a:xfrm>
            <a:off x="5378745" y="3981048"/>
            <a:ext cx="1645920" cy="640080"/>
          </a:xfrm>
          <a:prstGeom prst="roundRect">
            <a:avLst>
              <a:gd name="adj" fmla="val 28597"/>
            </a:avLst>
          </a:prstGeom>
          <a:solidFill>
            <a:srgbClr val="0096FF">
              <a:alpha val="50196"/>
            </a:srgbClr>
          </a:solidFill>
          <a:ln w="28575">
            <a:solidFill>
              <a:schemeClr val="accent1">
                <a:lumMod val="75000"/>
              </a:schemeClr>
            </a:solidFill>
            <a:round/>
            <a:headEnd/>
            <a:tailEnd/>
          </a:ln>
          <a:effectLst/>
        </p:spPr>
        <p:txBody>
          <a:bodyPr wrap="none" lIns="0" tIns="0" rIns="0" bIns="0" anchor="ctr"/>
          <a:lstStyle/>
          <a:p>
            <a:pPr algn="ctr">
              <a:defRPr/>
            </a:pPr>
            <a:r>
              <a:rPr lang="en-US" sz="2400" b="1" dirty="0">
                <a:latin typeface="Calibri" panose="020F0502020204030204" pitchFamily="34" charset="0"/>
                <a:cs typeface="Calibri" panose="020F0502020204030204" pitchFamily="34" charset="0"/>
              </a:rPr>
              <a:t>cameras</a:t>
            </a:r>
          </a:p>
        </p:txBody>
      </p:sp>
      <p:sp>
        <p:nvSpPr>
          <p:cNvPr id="15" name="Rounded Rectangle 14">
            <a:extLst>
              <a:ext uri="{FF2B5EF4-FFF2-40B4-BE49-F238E27FC236}">
                <a16:creationId xmlns:a16="http://schemas.microsoft.com/office/drawing/2014/main" id="{B36420E4-8BE7-334B-85B9-34FEAD6B0F91}"/>
              </a:ext>
            </a:extLst>
          </p:cNvPr>
          <p:cNvSpPr>
            <a:spLocks noChangeArrowheads="1"/>
          </p:cNvSpPr>
          <p:nvPr/>
        </p:nvSpPr>
        <p:spPr bwMode="auto">
          <a:xfrm>
            <a:off x="8510008" y="4762892"/>
            <a:ext cx="1772955" cy="640080"/>
          </a:xfrm>
          <a:prstGeom prst="roundRect">
            <a:avLst>
              <a:gd name="adj" fmla="val 28597"/>
            </a:avLst>
          </a:prstGeom>
          <a:solidFill>
            <a:srgbClr val="00B0F0">
              <a:alpha val="50196"/>
            </a:srgbClr>
          </a:solidFill>
          <a:ln w="28575">
            <a:solidFill>
              <a:schemeClr val="accent1">
                <a:lumMod val="75000"/>
              </a:schemeClr>
            </a:solidFill>
            <a:round/>
            <a:headEnd/>
            <a:tailEnd/>
          </a:ln>
          <a:effectLst/>
        </p:spPr>
        <p:txBody>
          <a:bodyPr wrap="none" lIns="0" tIns="0" rIns="0" bIns="0" anchor="ctr"/>
          <a:lstStyle/>
          <a:p>
            <a:pPr algn="ctr">
              <a:defRPr/>
            </a:pPr>
            <a:r>
              <a:rPr lang="en-US" sz="2400" b="1" dirty="0">
                <a:latin typeface="Calibri" panose="020F0502020204030204" pitchFamily="34" charset="0"/>
                <a:cs typeface="Calibri" panose="020F0502020204030204" pitchFamily="34" charset="0"/>
              </a:rPr>
              <a:t>cameras 001</a:t>
            </a:r>
          </a:p>
        </p:txBody>
      </p:sp>
      <p:sp>
        <p:nvSpPr>
          <p:cNvPr id="16" name="Rounded Rectangle 15">
            <a:extLst>
              <a:ext uri="{FF2B5EF4-FFF2-40B4-BE49-F238E27FC236}">
                <a16:creationId xmlns:a16="http://schemas.microsoft.com/office/drawing/2014/main" id="{C6264FAE-32BC-4646-AE12-B34B22D4BEF6}"/>
              </a:ext>
            </a:extLst>
          </p:cNvPr>
          <p:cNvSpPr>
            <a:spLocks noChangeArrowheads="1"/>
          </p:cNvSpPr>
          <p:nvPr/>
        </p:nvSpPr>
        <p:spPr bwMode="auto">
          <a:xfrm>
            <a:off x="8499475" y="3981048"/>
            <a:ext cx="1772955" cy="640080"/>
          </a:xfrm>
          <a:prstGeom prst="roundRect">
            <a:avLst>
              <a:gd name="adj" fmla="val 28597"/>
            </a:avLst>
          </a:prstGeom>
          <a:solidFill>
            <a:srgbClr val="00B0F0">
              <a:alpha val="50196"/>
            </a:srgbClr>
          </a:solidFill>
          <a:ln w="28575">
            <a:solidFill>
              <a:schemeClr val="accent1">
                <a:lumMod val="75000"/>
              </a:schemeClr>
            </a:solidFill>
            <a:round/>
            <a:headEnd/>
            <a:tailEnd/>
          </a:ln>
          <a:effectLst/>
        </p:spPr>
        <p:txBody>
          <a:bodyPr wrap="none" lIns="0" tIns="0" rIns="0" bIns="0" anchor="ctr"/>
          <a:lstStyle/>
          <a:p>
            <a:pPr algn="ctr">
              <a:defRPr/>
            </a:pPr>
            <a:r>
              <a:rPr lang="en-US" sz="2400" b="1" dirty="0">
                <a:latin typeface="Calibri" panose="020F0502020204030204" pitchFamily="34" charset="0"/>
                <a:cs typeface="Calibri" panose="020F0502020204030204" pitchFamily="34" charset="0"/>
              </a:rPr>
              <a:t>cameras 002</a:t>
            </a:r>
          </a:p>
        </p:txBody>
      </p:sp>
      <p:cxnSp>
        <p:nvCxnSpPr>
          <p:cNvPr id="19" name="Straight Arrow Connector 18">
            <a:extLst>
              <a:ext uri="{FF2B5EF4-FFF2-40B4-BE49-F238E27FC236}">
                <a16:creationId xmlns:a16="http://schemas.microsoft.com/office/drawing/2014/main" id="{AAEDF831-4436-BD42-A9C6-B1E6D61120E9}"/>
              </a:ext>
            </a:extLst>
          </p:cNvPr>
          <p:cNvCxnSpPr>
            <a:cxnSpLocks/>
          </p:cNvCxnSpPr>
          <p:nvPr/>
        </p:nvCxnSpPr>
        <p:spPr>
          <a:xfrm>
            <a:off x="2838824" y="4005064"/>
            <a:ext cx="808905" cy="0"/>
          </a:xfrm>
          <a:prstGeom prst="straightConnector1">
            <a:avLst/>
          </a:prstGeom>
          <a:ln w="25400">
            <a:solidFill>
              <a:schemeClr val="accent1">
                <a:lumMod val="75000"/>
              </a:schemeClr>
            </a:solidFill>
            <a:headEnd type="none"/>
            <a:tailEnd type="stealth"/>
          </a:ln>
        </p:spPr>
        <p:style>
          <a:lnRef idx="1">
            <a:schemeClr val="accent1"/>
          </a:lnRef>
          <a:fillRef idx="0">
            <a:schemeClr val="accent1"/>
          </a:fillRef>
          <a:effectRef idx="0">
            <a:schemeClr val="accent1"/>
          </a:effectRef>
          <a:fontRef idx="minor">
            <a:schemeClr val="tx1"/>
          </a:fontRef>
        </p:style>
      </p:cxnSp>
      <p:cxnSp>
        <p:nvCxnSpPr>
          <p:cNvPr id="22" name="Straight Arrow Connector 21">
            <a:extLst>
              <a:ext uri="{FF2B5EF4-FFF2-40B4-BE49-F238E27FC236}">
                <a16:creationId xmlns:a16="http://schemas.microsoft.com/office/drawing/2014/main" id="{0CFB5D20-BB7F-2745-9668-C849A2BC6525}"/>
              </a:ext>
            </a:extLst>
          </p:cNvPr>
          <p:cNvCxnSpPr>
            <a:cxnSpLocks/>
          </p:cNvCxnSpPr>
          <p:nvPr/>
        </p:nvCxnSpPr>
        <p:spPr>
          <a:xfrm flipH="1">
            <a:off x="2777144" y="4509120"/>
            <a:ext cx="808906" cy="0"/>
          </a:xfrm>
          <a:prstGeom prst="straightConnector1">
            <a:avLst/>
          </a:prstGeom>
          <a:ln w="25400">
            <a:solidFill>
              <a:schemeClr val="accent1">
                <a:lumMod val="75000"/>
              </a:schemeClr>
            </a:solidFill>
            <a:headEnd type="none"/>
            <a:tailEnd type="stealth"/>
          </a:ln>
        </p:spPr>
        <p:style>
          <a:lnRef idx="1">
            <a:schemeClr val="accent1"/>
          </a:lnRef>
          <a:fillRef idx="0">
            <a:schemeClr val="accent1"/>
          </a:fillRef>
          <a:effectRef idx="0">
            <a:schemeClr val="accent1"/>
          </a:effectRef>
          <a:fontRef idx="minor">
            <a:schemeClr val="tx1"/>
          </a:fontRef>
        </p:style>
      </p:cxnSp>
      <p:cxnSp>
        <p:nvCxnSpPr>
          <p:cNvPr id="26" name="Straight Arrow Connector 25">
            <a:extLst>
              <a:ext uri="{FF2B5EF4-FFF2-40B4-BE49-F238E27FC236}">
                <a16:creationId xmlns:a16="http://schemas.microsoft.com/office/drawing/2014/main" id="{B56FD436-8182-C840-B280-64A560321572}"/>
              </a:ext>
            </a:extLst>
          </p:cNvPr>
          <p:cNvCxnSpPr>
            <a:cxnSpLocks/>
            <a:stCxn id="9" idx="1"/>
          </p:cNvCxnSpPr>
          <p:nvPr/>
        </p:nvCxnSpPr>
        <p:spPr>
          <a:xfrm flipH="1">
            <a:off x="4683062" y="2567850"/>
            <a:ext cx="2215291" cy="1289283"/>
          </a:xfrm>
          <a:prstGeom prst="straightConnector1">
            <a:avLst/>
          </a:prstGeom>
          <a:ln w="25400">
            <a:solidFill>
              <a:schemeClr val="accent1">
                <a:lumMod val="75000"/>
              </a:schemeClr>
            </a:solidFill>
            <a:headEnd type="none"/>
            <a:tailEnd type="stealth"/>
          </a:ln>
        </p:spPr>
        <p:style>
          <a:lnRef idx="1">
            <a:schemeClr val="accent1"/>
          </a:lnRef>
          <a:fillRef idx="0">
            <a:schemeClr val="accent1"/>
          </a:fillRef>
          <a:effectRef idx="0">
            <a:schemeClr val="accent1"/>
          </a:effectRef>
          <a:fontRef idx="minor">
            <a:schemeClr val="tx1"/>
          </a:fontRef>
        </p:style>
      </p:cxnSp>
      <p:cxnSp>
        <p:nvCxnSpPr>
          <p:cNvPr id="30" name="Straight Arrow Connector 29">
            <a:extLst>
              <a:ext uri="{FF2B5EF4-FFF2-40B4-BE49-F238E27FC236}">
                <a16:creationId xmlns:a16="http://schemas.microsoft.com/office/drawing/2014/main" id="{0A728223-7340-EB41-B40F-C09259A42E57}"/>
              </a:ext>
            </a:extLst>
          </p:cNvPr>
          <p:cNvCxnSpPr>
            <a:cxnSpLocks/>
            <a:stCxn id="16" idx="0"/>
          </p:cNvCxnSpPr>
          <p:nvPr/>
        </p:nvCxnSpPr>
        <p:spPr>
          <a:xfrm flipH="1" flipV="1">
            <a:off x="8416996" y="2966294"/>
            <a:ext cx="968956" cy="1014754"/>
          </a:xfrm>
          <a:prstGeom prst="straightConnector1">
            <a:avLst/>
          </a:prstGeom>
          <a:ln w="25400">
            <a:solidFill>
              <a:schemeClr val="accent1">
                <a:lumMod val="75000"/>
              </a:schemeClr>
            </a:solidFill>
            <a:headEnd type="none"/>
            <a:tailEnd type="stealth"/>
          </a:ln>
        </p:spPr>
        <p:style>
          <a:lnRef idx="1">
            <a:schemeClr val="accent1"/>
          </a:lnRef>
          <a:fillRef idx="0">
            <a:schemeClr val="accent1"/>
          </a:fillRef>
          <a:effectRef idx="0">
            <a:schemeClr val="accent1"/>
          </a:effectRef>
          <a:fontRef idx="minor">
            <a:schemeClr val="tx1"/>
          </a:fontRef>
        </p:style>
      </p:cxnSp>
      <p:cxnSp>
        <p:nvCxnSpPr>
          <p:cNvPr id="33" name="Straight Arrow Connector 32">
            <a:extLst>
              <a:ext uri="{FF2B5EF4-FFF2-40B4-BE49-F238E27FC236}">
                <a16:creationId xmlns:a16="http://schemas.microsoft.com/office/drawing/2014/main" id="{350A6D2D-2601-E641-B972-CDD64666C48E}"/>
              </a:ext>
            </a:extLst>
          </p:cNvPr>
          <p:cNvCxnSpPr>
            <a:cxnSpLocks/>
            <a:stCxn id="9" idx="2"/>
            <a:endCxn id="14" idx="0"/>
          </p:cNvCxnSpPr>
          <p:nvPr/>
        </p:nvCxnSpPr>
        <p:spPr>
          <a:xfrm flipH="1">
            <a:off x="6201706" y="2930834"/>
            <a:ext cx="1519607" cy="1050215"/>
          </a:xfrm>
          <a:prstGeom prst="straightConnector1">
            <a:avLst/>
          </a:prstGeom>
          <a:ln w="25400">
            <a:solidFill>
              <a:schemeClr val="accent1">
                <a:lumMod val="75000"/>
              </a:schemeClr>
            </a:solidFill>
            <a:headEnd type="none"/>
            <a:tailEnd type="stealth"/>
          </a:ln>
        </p:spPr>
        <p:style>
          <a:lnRef idx="1">
            <a:schemeClr val="accent1"/>
          </a:lnRef>
          <a:fillRef idx="0">
            <a:schemeClr val="accent1"/>
          </a:fillRef>
          <a:effectRef idx="0">
            <a:schemeClr val="accent1"/>
          </a:effectRef>
          <a:fontRef idx="minor">
            <a:schemeClr val="tx1"/>
          </a:fontRef>
        </p:style>
      </p:cxnSp>
      <p:cxnSp>
        <p:nvCxnSpPr>
          <p:cNvPr id="36" name="Straight Arrow Connector 35">
            <a:extLst>
              <a:ext uri="{FF2B5EF4-FFF2-40B4-BE49-F238E27FC236}">
                <a16:creationId xmlns:a16="http://schemas.microsoft.com/office/drawing/2014/main" id="{727E9F5B-8B30-2B4D-9481-69D31423753D}"/>
              </a:ext>
            </a:extLst>
          </p:cNvPr>
          <p:cNvCxnSpPr>
            <a:cxnSpLocks/>
            <a:stCxn id="14" idx="3"/>
            <a:endCxn id="16" idx="1"/>
          </p:cNvCxnSpPr>
          <p:nvPr/>
        </p:nvCxnSpPr>
        <p:spPr>
          <a:xfrm>
            <a:off x="7024666" y="4301088"/>
            <a:ext cx="1474809" cy="0"/>
          </a:xfrm>
          <a:prstGeom prst="straightConnector1">
            <a:avLst/>
          </a:prstGeom>
          <a:ln w="25400">
            <a:solidFill>
              <a:schemeClr val="accent1">
                <a:lumMod val="75000"/>
              </a:schemeClr>
            </a:solidFill>
            <a:headEnd type="none"/>
            <a:tailEnd type="stealth"/>
          </a:ln>
        </p:spPr>
        <p:style>
          <a:lnRef idx="1">
            <a:schemeClr val="accent1"/>
          </a:lnRef>
          <a:fillRef idx="0">
            <a:schemeClr val="accent1"/>
          </a:fillRef>
          <a:effectRef idx="0">
            <a:schemeClr val="accent1"/>
          </a:effectRef>
          <a:fontRef idx="minor">
            <a:schemeClr val="tx1"/>
          </a:fontRef>
        </p:style>
      </p:cxnSp>
      <p:cxnSp>
        <p:nvCxnSpPr>
          <p:cNvPr id="39" name="Straight Arrow Connector 38">
            <a:extLst>
              <a:ext uri="{FF2B5EF4-FFF2-40B4-BE49-F238E27FC236}">
                <a16:creationId xmlns:a16="http://schemas.microsoft.com/office/drawing/2014/main" id="{958BF1E9-0969-E04A-A987-4E25854B5802}"/>
              </a:ext>
            </a:extLst>
          </p:cNvPr>
          <p:cNvCxnSpPr>
            <a:cxnSpLocks/>
            <a:stCxn id="14" idx="3"/>
            <a:endCxn id="15" idx="1"/>
          </p:cNvCxnSpPr>
          <p:nvPr/>
        </p:nvCxnSpPr>
        <p:spPr>
          <a:xfrm>
            <a:off x="7024665" y="4301088"/>
            <a:ext cx="1485342" cy="781844"/>
          </a:xfrm>
          <a:prstGeom prst="straightConnector1">
            <a:avLst/>
          </a:prstGeom>
          <a:ln w="25400">
            <a:solidFill>
              <a:schemeClr val="accent1">
                <a:lumMod val="75000"/>
              </a:schemeClr>
            </a:solidFill>
            <a:prstDash val="dash"/>
            <a:headEnd type="none"/>
            <a:tailEnd type="stealth"/>
          </a:ln>
        </p:spPr>
        <p:style>
          <a:lnRef idx="1">
            <a:schemeClr val="accent1"/>
          </a:lnRef>
          <a:fillRef idx="0">
            <a:schemeClr val="accent1"/>
          </a:fillRef>
          <a:effectRef idx="0">
            <a:schemeClr val="accent1"/>
          </a:effectRef>
          <a:fontRef idx="minor">
            <a:schemeClr val="tx1"/>
          </a:fontRef>
        </p:style>
      </p:cxnSp>
      <p:sp>
        <p:nvSpPr>
          <p:cNvPr id="41" name="TextBox 40">
            <a:extLst>
              <a:ext uri="{FF2B5EF4-FFF2-40B4-BE49-F238E27FC236}">
                <a16:creationId xmlns:a16="http://schemas.microsoft.com/office/drawing/2014/main" id="{81D79946-0964-3045-B8FE-D6427EFF6BB1}"/>
              </a:ext>
            </a:extLst>
          </p:cNvPr>
          <p:cNvSpPr txBox="1"/>
          <p:nvPr/>
        </p:nvSpPr>
        <p:spPr>
          <a:xfrm>
            <a:off x="1485778" y="4565661"/>
            <a:ext cx="2283859" cy="830997"/>
          </a:xfrm>
          <a:prstGeom prst="rect">
            <a:avLst/>
          </a:prstGeom>
          <a:noFill/>
        </p:spPr>
        <p:txBody>
          <a:bodyPr wrap="square" rtlCol="0">
            <a:spAutoFit/>
          </a:bodyPr>
          <a:lstStyle/>
          <a:p>
            <a:pPr algn="ctr"/>
            <a:r>
              <a:rPr lang="en-US" sz="2400" b="1" dirty="0">
                <a:solidFill>
                  <a:schemeClr val="accent6">
                    <a:lumMod val="50000"/>
                  </a:schemeClr>
                </a:solidFill>
                <a:latin typeface="Calibri" panose="020F0502020204030204" pitchFamily="34" charset="0"/>
                <a:cs typeface="Calibri" panose="020F0502020204030204" pitchFamily="34" charset="0"/>
              </a:rPr>
              <a:t>cameras service </a:t>
            </a:r>
            <a:br>
              <a:rPr lang="en-US" sz="2400" b="1" dirty="0">
                <a:solidFill>
                  <a:schemeClr val="accent6">
                    <a:lumMod val="50000"/>
                  </a:schemeClr>
                </a:solidFill>
                <a:latin typeface="Calibri" panose="020F0502020204030204" pitchFamily="34" charset="0"/>
                <a:cs typeface="Calibri" panose="020F0502020204030204" pitchFamily="34" charset="0"/>
              </a:rPr>
            </a:br>
            <a:r>
              <a:rPr lang="en-US" sz="2400" b="1" dirty="0">
                <a:solidFill>
                  <a:schemeClr val="accent6">
                    <a:lumMod val="50000"/>
                  </a:schemeClr>
                </a:solidFill>
                <a:latin typeface="Calibri" panose="020F0502020204030204" pitchFamily="34" charset="0"/>
                <a:cs typeface="Calibri" panose="020F0502020204030204" pitchFamily="34" charset="0"/>
              </a:rPr>
              <a:t>response</a:t>
            </a:r>
          </a:p>
        </p:txBody>
      </p:sp>
      <p:sp>
        <p:nvSpPr>
          <p:cNvPr id="42" name="TextBox 41">
            <a:extLst>
              <a:ext uri="{FF2B5EF4-FFF2-40B4-BE49-F238E27FC236}">
                <a16:creationId xmlns:a16="http://schemas.microsoft.com/office/drawing/2014/main" id="{3346377E-499B-E642-804B-0F772129192F}"/>
              </a:ext>
            </a:extLst>
          </p:cNvPr>
          <p:cNvSpPr txBox="1"/>
          <p:nvPr/>
        </p:nvSpPr>
        <p:spPr>
          <a:xfrm>
            <a:off x="4727848" y="2348880"/>
            <a:ext cx="1522154" cy="707886"/>
          </a:xfrm>
          <a:prstGeom prst="rect">
            <a:avLst/>
          </a:prstGeom>
          <a:noFill/>
        </p:spPr>
        <p:txBody>
          <a:bodyPr wrap="square" rtlCol="0">
            <a:spAutoFit/>
          </a:bodyPr>
          <a:lstStyle/>
          <a:p>
            <a:pPr algn="ctr"/>
            <a:r>
              <a:rPr lang="en-US" sz="2000" b="1" dirty="0">
                <a:solidFill>
                  <a:schemeClr val="tx2"/>
                </a:solidFill>
                <a:latin typeface="Calibri" panose="020F0502020204030204" pitchFamily="34" charset="0"/>
                <a:cs typeface="Calibri" panose="020F0502020204030204" pitchFamily="34" charset="0"/>
              </a:rPr>
              <a:t>Monitor </a:t>
            </a:r>
            <a:br>
              <a:rPr lang="en-US" sz="2000" b="1" dirty="0">
                <a:solidFill>
                  <a:schemeClr val="tx2"/>
                </a:solidFill>
                <a:latin typeface="Calibri" panose="020F0502020204030204" pitchFamily="34" charset="0"/>
                <a:cs typeface="Calibri" panose="020F0502020204030204" pitchFamily="34" charset="0"/>
              </a:rPr>
            </a:br>
            <a:r>
              <a:rPr lang="en-US" sz="2000" b="1" dirty="0">
                <a:solidFill>
                  <a:schemeClr val="tx2"/>
                </a:solidFill>
                <a:latin typeface="Calibri" panose="020F0502020204030204" pitchFamily="34" charset="0"/>
                <a:cs typeface="Calibri" panose="020F0502020204030204" pitchFamily="34" charset="0"/>
              </a:rPr>
              <a:t>response</a:t>
            </a:r>
          </a:p>
        </p:txBody>
      </p:sp>
      <p:sp>
        <p:nvSpPr>
          <p:cNvPr id="43" name="TextBox 42">
            <a:extLst>
              <a:ext uri="{FF2B5EF4-FFF2-40B4-BE49-F238E27FC236}">
                <a16:creationId xmlns:a16="http://schemas.microsoft.com/office/drawing/2014/main" id="{E3E5B673-2102-6946-923F-6F0179A7D34E}"/>
              </a:ext>
            </a:extLst>
          </p:cNvPr>
          <p:cNvSpPr txBox="1"/>
          <p:nvPr/>
        </p:nvSpPr>
        <p:spPr>
          <a:xfrm>
            <a:off x="8832304" y="2848000"/>
            <a:ext cx="1259706" cy="707886"/>
          </a:xfrm>
          <a:prstGeom prst="rect">
            <a:avLst/>
          </a:prstGeom>
          <a:noFill/>
        </p:spPr>
        <p:txBody>
          <a:bodyPr wrap="square" rtlCol="0">
            <a:spAutoFit/>
          </a:bodyPr>
          <a:lstStyle/>
          <a:p>
            <a:pPr algn="ctr"/>
            <a:r>
              <a:rPr lang="en-US" sz="2000" b="1" dirty="0">
                <a:solidFill>
                  <a:schemeClr val="tx2"/>
                </a:solidFill>
                <a:latin typeface="Calibri" panose="020F0502020204030204" pitchFamily="34" charset="0"/>
                <a:cs typeface="Calibri" panose="020F0502020204030204" pitchFamily="34" charset="0"/>
              </a:rPr>
              <a:t>service </a:t>
            </a:r>
            <a:br>
              <a:rPr lang="en-US" sz="2000" b="1" dirty="0">
                <a:solidFill>
                  <a:schemeClr val="tx2"/>
                </a:solidFill>
                <a:latin typeface="Calibri" panose="020F0502020204030204" pitchFamily="34" charset="0"/>
                <a:cs typeface="Calibri" panose="020F0502020204030204" pitchFamily="34" charset="0"/>
              </a:rPr>
            </a:br>
            <a:r>
              <a:rPr lang="en-US" sz="2000" b="1" dirty="0">
                <a:solidFill>
                  <a:schemeClr val="tx2"/>
                </a:solidFill>
                <a:latin typeface="Calibri" panose="020F0502020204030204" pitchFamily="34" charset="0"/>
                <a:cs typeface="Calibri" panose="020F0502020204030204" pitchFamily="34" charset="0"/>
              </a:rPr>
              <a:t>response</a:t>
            </a:r>
          </a:p>
        </p:txBody>
      </p:sp>
      <p:sp>
        <p:nvSpPr>
          <p:cNvPr id="44" name="TextBox 43">
            <a:extLst>
              <a:ext uri="{FF2B5EF4-FFF2-40B4-BE49-F238E27FC236}">
                <a16:creationId xmlns:a16="http://schemas.microsoft.com/office/drawing/2014/main" id="{5BB8A31A-476C-D649-A92A-CB60231FF7DF}"/>
              </a:ext>
            </a:extLst>
          </p:cNvPr>
          <p:cNvSpPr txBox="1"/>
          <p:nvPr/>
        </p:nvSpPr>
        <p:spPr>
          <a:xfrm>
            <a:off x="7032105" y="3573016"/>
            <a:ext cx="1527599" cy="707886"/>
          </a:xfrm>
          <a:prstGeom prst="rect">
            <a:avLst/>
          </a:prstGeom>
          <a:noFill/>
        </p:spPr>
        <p:txBody>
          <a:bodyPr wrap="square" rtlCol="0">
            <a:spAutoFit/>
          </a:bodyPr>
          <a:lstStyle/>
          <a:p>
            <a:pPr algn="ctr"/>
            <a:r>
              <a:rPr lang="en-US" sz="2000" b="1" dirty="0">
                <a:solidFill>
                  <a:schemeClr val="tx2"/>
                </a:solidFill>
                <a:latin typeface="Calibri" panose="020F0502020204030204" pitchFamily="34" charset="0"/>
                <a:cs typeface="Calibri" panose="020F0502020204030204" pitchFamily="34" charset="0"/>
              </a:rPr>
              <a:t>Current </a:t>
            </a:r>
            <a:br>
              <a:rPr lang="en-US" sz="2000" b="1" dirty="0">
                <a:solidFill>
                  <a:schemeClr val="tx2"/>
                </a:solidFill>
                <a:latin typeface="Calibri" panose="020F0502020204030204" pitchFamily="34" charset="0"/>
                <a:cs typeface="Calibri" panose="020F0502020204030204" pitchFamily="34" charset="0"/>
              </a:rPr>
            </a:br>
            <a:r>
              <a:rPr lang="en-US" sz="2000" b="1" dirty="0">
                <a:solidFill>
                  <a:schemeClr val="tx2"/>
                </a:solidFill>
                <a:latin typeface="Calibri" panose="020F0502020204030204" pitchFamily="34" charset="0"/>
                <a:cs typeface="Calibri" panose="020F0502020204030204" pitchFamily="34" charset="0"/>
              </a:rPr>
              <a:t>version link</a:t>
            </a:r>
          </a:p>
        </p:txBody>
      </p:sp>
    </p:spTree>
    <p:extLst>
      <p:ext uri="{BB962C8B-B14F-4D97-AF65-F5344CB8AC3E}">
        <p14:creationId xmlns:p14="http://schemas.microsoft.com/office/powerpoint/2010/main" val="1025013699"/>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78480D8-C0FA-A940-9033-50DBEED74D6E}"/>
              </a:ext>
            </a:extLst>
          </p:cNvPr>
          <p:cNvSpPr>
            <a:spLocks noGrp="1"/>
          </p:cNvSpPr>
          <p:nvPr>
            <p:ph idx="1"/>
          </p:nvPr>
        </p:nvSpPr>
        <p:spPr>
          <a:xfrm>
            <a:off x="841248" y="1144414"/>
            <a:ext cx="10533888" cy="5375449"/>
          </a:xfrm>
        </p:spPr>
        <p:txBody>
          <a:bodyPr/>
          <a:lstStyle/>
          <a:p>
            <a:r>
              <a:rPr lang="en-US" sz="2800" dirty="0"/>
              <a:t>A </a:t>
            </a:r>
            <a:r>
              <a:rPr lang="en-US" sz="2800" dirty="0">
                <a:solidFill>
                  <a:srgbClr val="C00000"/>
                </a:solidFill>
              </a:rPr>
              <a:t>microservice</a:t>
            </a:r>
            <a:r>
              <a:rPr lang="en-US" sz="2800" dirty="0"/>
              <a:t> is an </a:t>
            </a:r>
            <a:r>
              <a:rPr lang="en-US" sz="2800" dirty="0">
                <a:solidFill>
                  <a:srgbClr val="C00000"/>
                </a:solidFill>
              </a:rPr>
              <a:t>independent and self-contained software component </a:t>
            </a:r>
            <a:r>
              <a:rPr lang="en-US" sz="2800" dirty="0"/>
              <a:t>that runs in its own process and communicates with other microservices using lightweight protocols.</a:t>
            </a:r>
          </a:p>
          <a:p>
            <a:r>
              <a:rPr lang="en-US" sz="2800" dirty="0">
                <a:solidFill>
                  <a:srgbClr val="C00000"/>
                </a:solidFill>
              </a:rPr>
              <a:t>Microservices in a system </a:t>
            </a:r>
            <a:r>
              <a:rPr lang="en-US" sz="2800" dirty="0"/>
              <a:t>can be implemented using different programming languages and database technologies.</a:t>
            </a:r>
          </a:p>
          <a:p>
            <a:r>
              <a:rPr lang="en-US" sz="2800" dirty="0">
                <a:solidFill>
                  <a:srgbClr val="C00000"/>
                </a:solidFill>
              </a:rPr>
              <a:t>Microservices have a single responsibility </a:t>
            </a:r>
            <a:r>
              <a:rPr lang="en-US" sz="2800" dirty="0"/>
              <a:t>and should be designed so that they can be easily changed without having to change other microservices in the system.</a:t>
            </a:r>
          </a:p>
          <a:p>
            <a:endParaRPr lang="en-US" sz="2800" dirty="0"/>
          </a:p>
          <a:p>
            <a:endParaRPr lang="en-US" sz="2800" dirty="0"/>
          </a:p>
        </p:txBody>
      </p:sp>
      <p:sp>
        <p:nvSpPr>
          <p:cNvPr id="4" name="Slide Number Placeholder 3">
            <a:extLst>
              <a:ext uri="{FF2B5EF4-FFF2-40B4-BE49-F238E27FC236}">
                <a16:creationId xmlns:a16="http://schemas.microsoft.com/office/drawing/2014/main" id="{5FC0CE1A-0F43-D642-83BB-37DC2E74A642}"/>
              </a:ext>
            </a:extLst>
          </p:cNvPr>
          <p:cNvSpPr>
            <a:spLocks noGrp="1"/>
          </p:cNvSpPr>
          <p:nvPr>
            <p:ph type="sldNum" sz="quarter" idx="12"/>
          </p:nvPr>
        </p:nvSpPr>
        <p:spPr/>
        <p:txBody>
          <a:bodyPr/>
          <a:lstStyle/>
          <a:p>
            <a:pPr>
              <a:defRPr/>
            </a:pPr>
            <a:fld id="{E78C9E75-97FD-45D9-8ED3-955348887BB1}" type="slidenum">
              <a:rPr lang="zh-TW" altLang="en-US" smtClean="0"/>
              <a:pPr>
                <a:defRPr/>
              </a:pPr>
              <a:t>85</a:t>
            </a:fld>
            <a:endParaRPr lang="zh-TW" altLang="en-US"/>
          </a:p>
        </p:txBody>
      </p:sp>
      <p:sp>
        <p:nvSpPr>
          <p:cNvPr id="5" name="Footer Placeholder 4">
            <a:extLst>
              <a:ext uri="{FF2B5EF4-FFF2-40B4-BE49-F238E27FC236}">
                <a16:creationId xmlns:a16="http://schemas.microsoft.com/office/drawing/2014/main" id="{47D1029D-DF43-8440-A5D5-8C0AA89257A6}"/>
              </a:ext>
            </a:extLst>
          </p:cNvPr>
          <p:cNvSpPr>
            <a:spLocks noGrp="1"/>
          </p:cNvSpPr>
          <p:nvPr>
            <p:ph type="ftr" sz="quarter" idx="11"/>
          </p:nvPr>
        </p:nvSpPr>
        <p:spPr bwMode="auto">
          <a:xfrm>
            <a:off x="2135832" y="6597650"/>
            <a:ext cx="7848600" cy="260350"/>
          </a:xfrm>
          <a:ln>
            <a:miter lim="800000"/>
            <a:headEnd/>
            <a:tailEnd/>
          </a:ln>
        </p:spPr>
        <p:txBody>
          <a:bodyPr/>
          <a:lstStyle/>
          <a:p>
            <a:pPr>
              <a:defRPr/>
            </a:pPr>
            <a:r>
              <a:rPr lang="en-US" altLang="zh-TW" sz="1000" dirty="0"/>
              <a:t>Source: Ian Sommerville (2019), Engineering Software Products:  An Introduction to Modern Software Engineering, Pearson.</a:t>
            </a:r>
            <a:endParaRPr lang="es-ES" altLang="zh-TW" sz="1000" dirty="0"/>
          </a:p>
        </p:txBody>
      </p:sp>
      <p:sp>
        <p:nvSpPr>
          <p:cNvPr id="6" name="Title 1">
            <a:extLst>
              <a:ext uri="{FF2B5EF4-FFF2-40B4-BE49-F238E27FC236}">
                <a16:creationId xmlns:a16="http://schemas.microsoft.com/office/drawing/2014/main" id="{0CFA4C37-6E89-4349-BAC6-EBAD3F680900}"/>
              </a:ext>
            </a:extLst>
          </p:cNvPr>
          <p:cNvSpPr>
            <a:spLocks noGrp="1"/>
          </p:cNvSpPr>
          <p:nvPr>
            <p:ph type="title"/>
          </p:nvPr>
        </p:nvSpPr>
        <p:spPr>
          <a:xfrm>
            <a:off x="1991544" y="116633"/>
            <a:ext cx="8229600" cy="949995"/>
          </a:xfrm>
        </p:spPr>
        <p:txBody>
          <a:bodyPr/>
          <a:lstStyle/>
          <a:p>
            <a:r>
              <a:rPr lang="en-US" dirty="0">
                <a:solidFill>
                  <a:schemeClr val="accent1"/>
                </a:solidFill>
              </a:rPr>
              <a:t>Summary</a:t>
            </a:r>
          </a:p>
        </p:txBody>
      </p:sp>
    </p:spTree>
    <p:extLst>
      <p:ext uri="{BB962C8B-B14F-4D97-AF65-F5344CB8AC3E}">
        <p14:creationId xmlns:p14="http://schemas.microsoft.com/office/powerpoint/2010/main" val="1012559066"/>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78480D8-C0FA-A940-9033-50DBEED74D6E}"/>
              </a:ext>
            </a:extLst>
          </p:cNvPr>
          <p:cNvSpPr>
            <a:spLocks noGrp="1"/>
          </p:cNvSpPr>
          <p:nvPr>
            <p:ph idx="1"/>
          </p:nvPr>
        </p:nvSpPr>
        <p:spPr>
          <a:xfrm>
            <a:off x="841248" y="1144414"/>
            <a:ext cx="10515599" cy="5375449"/>
          </a:xfrm>
        </p:spPr>
        <p:txBody>
          <a:bodyPr>
            <a:normAutofit/>
          </a:bodyPr>
          <a:lstStyle/>
          <a:p>
            <a:r>
              <a:rPr lang="en-US" dirty="0">
                <a:solidFill>
                  <a:srgbClr val="C00000"/>
                </a:solidFill>
              </a:rPr>
              <a:t>Microservices architecture </a:t>
            </a:r>
            <a:r>
              <a:rPr lang="en-US" dirty="0"/>
              <a:t>is an </a:t>
            </a:r>
            <a:r>
              <a:rPr lang="en-US" dirty="0">
                <a:solidFill>
                  <a:srgbClr val="C00000"/>
                </a:solidFill>
              </a:rPr>
              <a:t>architectural style </a:t>
            </a:r>
            <a:r>
              <a:rPr lang="en-US" dirty="0"/>
              <a:t>in which the system is constructed from communicating microservices. </a:t>
            </a:r>
            <a:r>
              <a:rPr lang="en-US" dirty="0">
                <a:solidFill>
                  <a:srgbClr val="C00000"/>
                </a:solidFill>
              </a:rPr>
              <a:t>It is well-suited to cloud based systems where each microservice can run in its own container</a:t>
            </a:r>
            <a:r>
              <a:rPr lang="en-US" dirty="0"/>
              <a:t>.</a:t>
            </a:r>
          </a:p>
          <a:p>
            <a:r>
              <a:rPr lang="en-US" dirty="0"/>
              <a:t>The </a:t>
            </a:r>
            <a:r>
              <a:rPr lang="en-US" dirty="0">
                <a:solidFill>
                  <a:srgbClr val="C00000"/>
                </a:solidFill>
              </a:rPr>
              <a:t>two most important responsibilities of architects </a:t>
            </a:r>
            <a:r>
              <a:rPr lang="en-US" dirty="0"/>
              <a:t>of a microservices system are to decide </a:t>
            </a:r>
            <a:r>
              <a:rPr lang="en-US" dirty="0">
                <a:solidFill>
                  <a:srgbClr val="C00000"/>
                </a:solidFill>
              </a:rPr>
              <a:t>how to structure the system into microservices</a:t>
            </a:r>
            <a:r>
              <a:rPr lang="en-US" dirty="0"/>
              <a:t> and to decide </a:t>
            </a:r>
            <a:r>
              <a:rPr lang="en-US" dirty="0">
                <a:solidFill>
                  <a:srgbClr val="C00000"/>
                </a:solidFill>
              </a:rPr>
              <a:t>how microservices should communicate and be coordinated</a:t>
            </a:r>
            <a:r>
              <a:rPr lang="en-US" dirty="0"/>
              <a:t>.</a:t>
            </a:r>
          </a:p>
          <a:p>
            <a:endParaRPr lang="en-US" dirty="0"/>
          </a:p>
          <a:p>
            <a:endParaRPr lang="en-US" dirty="0"/>
          </a:p>
        </p:txBody>
      </p:sp>
      <p:sp>
        <p:nvSpPr>
          <p:cNvPr id="4" name="Slide Number Placeholder 3">
            <a:extLst>
              <a:ext uri="{FF2B5EF4-FFF2-40B4-BE49-F238E27FC236}">
                <a16:creationId xmlns:a16="http://schemas.microsoft.com/office/drawing/2014/main" id="{5FC0CE1A-0F43-D642-83BB-37DC2E74A642}"/>
              </a:ext>
            </a:extLst>
          </p:cNvPr>
          <p:cNvSpPr>
            <a:spLocks noGrp="1"/>
          </p:cNvSpPr>
          <p:nvPr>
            <p:ph type="sldNum" sz="quarter" idx="12"/>
          </p:nvPr>
        </p:nvSpPr>
        <p:spPr/>
        <p:txBody>
          <a:bodyPr/>
          <a:lstStyle/>
          <a:p>
            <a:pPr>
              <a:defRPr/>
            </a:pPr>
            <a:fld id="{E78C9E75-97FD-45D9-8ED3-955348887BB1}" type="slidenum">
              <a:rPr lang="zh-TW" altLang="en-US" smtClean="0"/>
              <a:pPr>
                <a:defRPr/>
              </a:pPr>
              <a:t>86</a:t>
            </a:fld>
            <a:endParaRPr lang="zh-TW" altLang="en-US"/>
          </a:p>
        </p:txBody>
      </p:sp>
      <p:sp>
        <p:nvSpPr>
          <p:cNvPr id="5" name="Footer Placeholder 4">
            <a:extLst>
              <a:ext uri="{FF2B5EF4-FFF2-40B4-BE49-F238E27FC236}">
                <a16:creationId xmlns:a16="http://schemas.microsoft.com/office/drawing/2014/main" id="{47D1029D-DF43-8440-A5D5-8C0AA89257A6}"/>
              </a:ext>
            </a:extLst>
          </p:cNvPr>
          <p:cNvSpPr>
            <a:spLocks noGrp="1"/>
          </p:cNvSpPr>
          <p:nvPr>
            <p:ph type="ftr" sz="quarter" idx="11"/>
          </p:nvPr>
        </p:nvSpPr>
        <p:spPr bwMode="auto">
          <a:xfrm>
            <a:off x="2135832" y="6597650"/>
            <a:ext cx="7848600" cy="260350"/>
          </a:xfrm>
          <a:ln>
            <a:miter lim="800000"/>
            <a:headEnd/>
            <a:tailEnd/>
          </a:ln>
        </p:spPr>
        <p:txBody>
          <a:bodyPr/>
          <a:lstStyle/>
          <a:p>
            <a:pPr>
              <a:defRPr/>
            </a:pPr>
            <a:r>
              <a:rPr lang="en-US" altLang="zh-TW" sz="1000" dirty="0"/>
              <a:t>Source: Ian Sommerville (2019), Engineering Software Products:  An Introduction to Modern Software Engineering, Pearson.</a:t>
            </a:r>
            <a:endParaRPr lang="es-ES" altLang="zh-TW" sz="1000" dirty="0"/>
          </a:p>
        </p:txBody>
      </p:sp>
      <p:sp>
        <p:nvSpPr>
          <p:cNvPr id="6" name="Title 1">
            <a:extLst>
              <a:ext uri="{FF2B5EF4-FFF2-40B4-BE49-F238E27FC236}">
                <a16:creationId xmlns:a16="http://schemas.microsoft.com/office/drawing/2014/main" id="{0CFA4C37-6E89-4349-BAC6-EBAD3F680900}"/>
              </a:ext>
            </a:extLst>
          </p:cNvPr>
          <p:cNvSpPr>
            <a:spLocks noGrp="1"/>
          </p:cNvSpPr>
          <p:nvPr>
            <p:ph type="title"/>
          </p:nvPr>
        </p:nvSpPr>
        <p:spPr>
          <a:xfrm>
            <a:off x="1991544" y="116633"/>
            <a:ext cx="8229600" cy="949995"/>
          </a:xfrm>
        </p:spPr>
        <p:txBody>
          <a:bodyPr/>
          <a:lstStyle/>
          <a:p>
            <a:r>
              <a:rPr lang="en-US" dirty="0">
                <a:solidFill>
                  <a:schemeClr val="accent1"/>
                </a:solidFill>
              </a:rPr>
              <a:t>Summary</a:t>
            </a:r>
          </a:p>
        </p:txBody>
      </p:sp>
    </p:spTree>
    <p:extLst>
      <p:ext uri="{BB962C8B-B14F-4D97-AF65-F5344CB8AC3E}">
        <p14:creationId xmlns:p14="http://schemas.microsoft.com/office/powerpoint/2010/main" val="3943480943"/>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78480D8-C0FA-A940-9033-50DBEED74D6E}"/>
              </a:ext>
            </a:extLst>
          </p:cNvPr>
          <p:cNvSpPr>
            <a:spLocks noGrp="1"/>
          </p:cNvSpPr>
          <p:nvPr>
            <p:ph idx="1"/>
          </p:nvPr>
        </p:nvSpPr>
        <p:spPr>
          <a:xfrm>
            <a:off x="927100" y="1144414"/>
            <a:ext cx="10466324" cy="5375449"/>
          </a:xfrm>
        </p:spPr>
        <p:txBody>
          <a:bodyPr>
            <a:noAutofit/>
          </a:bodyPr>
          <a:lstStyle/>
          <a:p>
            <a:r>
              <a:rPr lang="en-US" sz="3000" dirty="0">
                <a:solidFill>
                  <a:srgbClr val="C00000"/>
                </a:solidFill>
              </a:rPr>
              <a:t>Communication and coordination decisions </a:t>
            </a:r>
            <a:r>
              <a:rPr lang="en-US" sz="3000" dirty="0"/>
              <a:t>include deciding on microservice </a:t>
            </a:r>
            <a:r>
              <a:rPr lang="en-US" sz="3000" dirty="0">
                <a:solidFill>
                  <a:srgbClr val="C00000"/>
                </a:solidFill>
              </a:rPr>
              <a:t>communication protocols, data sharing</a:t>
            </a:r>
            <a:r>
              <a:rPr lang="en-US" sz="3000" dirty="0"/>
              <a:t>, whether services should be </a:t>
            </a:r>
            <a:r>
              <a:rPr lang="en-US" sz="3000" dirty="0">
                <a:solidFill>
                  <a:srgbClr val="C00000"/>
                </a:solidFill>
              </a:rPr>
              <a:t>centrally coordinated, and failure management</a:t>
            </a:r>
            <a:r>
              <a:rPr lang="en-US" sz="3000" dirty="0"/>
              <a:t>. </a:t>
            </a:r>
          </a:p>
          <a:p>
            <a:r>
              <a:rPr lang="en-US" sz="3000" dirty="0"/>
              <a:t>The </a:t>
            </a:r>
            <a:r>
              <a:rPr lang="en-US" sz="3000" dirty="0">
                <a:solidFill>
                  <a:srgbClr val="C00000"/>
                </a:solidFill>
              </a:rPr>
              <a:t>RESTful </a:t>
            </a:r>
            <a:r>
              <a:rPr lang="en-US" sz="3000" dirty="0"/>
              <a:t>architectural style is widely used in microservice-based systems. Services are designed so that the </a:t>
            </a:r>
            <a:r>
              <a:rPr lang="en-US" sz="3000" dirty="0">
                <a:solidFill>
                  <a:srgbClr val="C00000"/>
                </a:solidFill>
              </a:rPr>
              <a:t>HTTP verbs, GET, POST, PUT and DELETE</a:t>
            </a:r>
            <a:r>
              <a:rPr lang="en-US" sz="3000" dirty="0"/>
              <a:t>, map onto the service operations.</a:t>
            </a:r>
          </a:p>
          <a:p>
            <a:r>
              <a:rPr lang="en-US" sz="3000" dirty="0"/>
              <a:t>The </a:t>
            </a:r>
            <a:r>
              <a:rPr lang="en-US" sz="3000" dirty="0">
                <a:solidFill>
                  <a:srgbClr val="C00000"/>
                </a:solidFill>
              </a:rPr>
              <a:t>RESTful style </a:t>
            </a:r>
            <a:r>
              <a:rPr lang="en-US" sz="3000" dirty="0"/>
              <a:t>is based on digital resources that, in a microservices architecture, may be represented using </a:t>
            </a:r>
            <a:r>
              <a:rPr lang="en-US" sz="3000" dirty="0">
                <a:solidFill>
                  <a:srgbClr val="C00000"/>
                </a:solidFill>
              </a:rPr>
              <a:t>XML</a:t>
            </a:r>
            <a:r>
              <a:rPr lang="en-US" sz="3000" dirty="0"/>
              <a:t> or, more commonly, </a:t>
            </a:r>
            <a:r>
              <a:rPr lang="en-US" sz="3000" dirty="0">
                <a:solidFill>
                  <a:srgbClr val="C00000"/>
                </a:solidFill>
              </a:rPr>
              <a:t>JSON</a:t>
            </a:r>
            <a:r>
              <a:rPr lang="en-US" sz="3000" dirty="0"/>
              <a:t>.</a:t>
            </a:r>
          </a:p>
          <a:p>
            <a:endParaRPr lang="en-US" sz="3000" dirty="0"/>
          </a:p>
          <a:p>
            <a:endParaRPr lang="en-US" sz="3000" dirty="0"/>
          </a:p>
          <a:p>
            <a:endParaRPr lang="en-US" sz="3000" dirty="0"/>
          </a:p>
        </p:txBody>
      </p:sp>
      <p:sp>
        <p:nvSpPr>
          <p:cNvPr id="4" name="Slide Number Placeholder 3">
            <a:extLst>
              <a:ext uri="{FF2B5EF4-FFF2-40B4-BE49-F238E27FC236}">
                <a16:creationId xmlns:a16="http://schemas.microsoft.com/office/drawing/2014/main" id="{5FC0CE1A-0F43-D642-83BB-37DC2E74A642}"/>
              </a:ext>
            </a:extLst>
          </p:cNvPr>
          <p:cNvSpPr>
            <a:spLocks noGrp="1"/>
          </p:cNvSpPr>
          <p:nvPr>
            <p:ph type="sldNum" sz="quarter" idx="12"/>
          </p:nvPr>
        </p:nvSpPr>
        <p:spPr/>
        <p:txBody>
          <a:bodyPr/>
          <a:lstStyle/>
          <a:p>
            <a:pPr>
              <a:defRPr/>
            </a:pPr>
            <a:fld id="{E78C9E75-97FD-45D9-8ED3-955348887BB1}" type="slidenum">
              <a:rPr lang="zh-TW" altLang="en-US" smtClean="0"/>
              <a:pPr>
                <a:defRPr/>
              </a:pPr>
              <a:t>87</a:t>
            </a:fld>
            <a:endParaRPr lang="zh-TW" altLang="en-US"/>
          </a:p>
        </p:txBody>
      </p:sp>
      <p:sp>
        <p:nvSpPr>
          <p:cNvPr id="5" name="Footer Placeholder 4">
            <a:extLst>
              <a:ext uri="{FF2B5EF4-FFF2-40B4-BE49-F238E27FC236}">
                <a16:creationId xmlns:a16="http://schemas.microsoft.com/office/drawing/2014/main" id="{47D1029D-DF43-8440-A5D5-8C0AA89257A6}"/>
              </a:ext>
            </a:extLst>
          </p:cNvPr>
          <p:cNvSpPr>
            <a:spLocks noGrp="1"/>
          </p:cNvSpPr>
          <p:nvPr>
            <p:ph type="ftr" sz="quarter" idx="11"/>
          </p:nvPr>
        </p:nvSpPr>
        <p:spPr bwMode="auto">
          <a:xfrm>
            <a:off x="2135832" y="6597650"/>
            <a:ext cx="7848600" cy="260350"/>
          </a:xfrm>
          <a:ln>
            <a:miter lim="800000"/>
            <a:headEnd/>
            <a:tailEnd/>
          </a:ln>
        </p:spPr>
        <p:txBody>
          <a:bodyPr/>
          <a:lstStyle/>
          <a:p>
            <a:pPr>
              <a:defRPr/>
            </a:pPr>
            <a:r>
              <a:rPr lang="en-US" altLang="zh-TW" sz="1000" dirty="0"/>
              <a:t>Source: Ian Sommerville (2019), Engineering Software Products:  An Introduction to Modern Software Engineering, Pearson.</a:t>
            </a:r>
            <a:endParaRPr lang="es-ES" altLang="zh-TW" sz="1000" dirty="0"/>
          </a:p>
        </p:txBody>
      </p:sp>
      <p:sp>
        <p:nvSpPr>
          <p:cNvPr id="6" name="Title 1">
            <a:extLst>
              <a:ext uri="{FF2B5EF4-FFF2-40B4-BE49-F238E27FC236}">
                <a16:creationId xmlns:a16="http://schemas.microsoft.com/office/drawing/2014/main" id="{0CFA4C37-6E89-4349-BAC6-EBAD3F680900}"/>
              </a:ext>
            </a:extLst>
          </p:cNvPr>
          <p:cNvSpPr>
            <a:spLocks noGrp="1"/>
          </p:cNvSpPr>
          <p:nvPr>
            <p:ph type="title"/>
          </p:nvPr>
        </p:nvSpPr>
        <p:spPr>
          <a:xfrm>
            <a:off x="1991544" y="116633"/>
            <a:ext cx="8229600" cy="949995"/>
          </a:xfrm>
        </p:spPr>
        <p:txBody>
          <a:bodyPr/>
          <a:lstStyle/>
          <a:p>
            <a:r>
              <a:rPr lang="en-US" dirty="0">
                <a:solidFill>
                  <a:schemeClr val="accent1"/>
                </a:solidFill>
              </a:rPr>
              <a:t>Summary</a:t>
            </a:r>
          </a:p>
        </p:txBody>
      </p:sp>
    </p:spTree>
    <p:extLst>
      <p:ext uri="{BB962C8B-B14F-4D97-AF65-F5344CB8AC3E}">
        <p14:creationId xmlns:p14="http://schemas.microsoft.com/office/powerpoint/2010/main" val="2082838130"/>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78480D8-C0FA-A940-9033-50DBEED74D6E}"/>
              </a:ext>
            </a:extLst>
          </p:cNvPr>
          <p:cNvSpPr>
            <a:spLocks noGrp="1"/>
          </p:cNvSpPr>
          <p:nvPr>
            <p:ph idx="1"/>
          </p:nvPr>
        </p:nvSpPr>
        <p:spPr>
          <a:xfrm>
            <a:off x="812800" y="1144414"/>
            <a:ext cx="10629900" cy="5375449"/>
          </a:xfrm>
        </p:spPr>
        <p:txBody>
          <a:bodyPr>
            <a:normAutofit/>
          </a:bodyPr>
          <a:lstStyle/>
          <a:p>
            <a:r>
              <a:rPr lang="en-US" dirty="0">
                <a:solidFill>
                  <a:srgbClr val="C00000"/>
                </a:solidFill>
              </a:rPr>
              <a:t>Continuous deployment </a:t>
            </a:r>
            <a:r>
              <a:rPr lang="en-US" dirty="0"/>
              <a:t>is a process where new versions of a service are put into production as soon as a service change has been made. It is a completely automated process that relies on automated testing to check that the new version is of ‘</a:t>
            </a:r>
            <a:r>
              <a:rPr lang="en-US" dirty="0">
                <a:solidFill>
                  <a:srgbClr val="C00000"/>
                </a:solidFill>
              </a:rPr>
              <a:t>production quality</a:t>
            </a:r>
            <a:r>
              <a:rPr lang="en-US" dirty="0"/>
              <a:t>’.</a:t>
            </a:r>
          </a:p>
          <a:p>
            <a:r>
              <a:rPr lang="en-US" dirty="0"/>
              <a:t>If continuous deployment is used, you may need to </a:t>
            </a:r>
            <a:r>
              <a:rPr lang="en-US" dirty="0">
                <a:solidFill>
                  <a:srgbClr val="C00000"/>
                </a:solidFill>
              </a:rPr>
              <a:t>maintain multiple versions </a:t>
            </a:r>
            <a:r>
              <a:rPr lang="en-US" dirty="0"/>
              <a:t>of deployed services so that you can switch to an older version if problems are discovered in a newly-deployed service.</a:t>
            </a:r>
          </a:p>
          <a:p>
            <a:endParaRPr lang="en-US" dirty="0"/>
          </a:p>
          <a:p>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id="{5FC0CE1A-0F43-D642-83BB-37DC2E74A642}"/>
              </a:ext>
            </a:extLst>
          </p:cNvPr>
          <p:cNvSpPr>
            <a:spLocks noGrp="1"/>
          </p:cNvSpPr>
          <p:nvPr>
            <p:ph type="sldNum" sz="quarter" idx="12"/>
          </p:nvPr>
        </p:nvSpPr>
        <p:spPr/>
        <p:txBody>
          <a:bodyPr/>
          <a:lstStyle/>
          <a:p>
            <a:pPr>
              <a:defRPr/>
            </a:pPr>
            <a:fld id="{E78C9E75-97FD-45D9-8ED3-955348887BB1}" type="slidenum">
              <a:rPr lang="zh-TW" altLang="en-US" smtClean="0"/>
              <a:pPr>
                <a:defRPr/>
              </a:pPr>
              <a:t>88</a:t>
            </a:fld>
            <a:endParaRPr lang="zh-TW" altLang="en-US"/>
          </a:p>
        </p:txBody>
      </p:sp>
      <p:sp>
        <p:nvSpPr>
          <p:cNvPr id="5" name="Footer Placeholder 4">
            <a:extLst>
              <a:ext uri="{FF2B5EF4-FFF2-40B4-BE49-F238E27FC236}">
                <a16:creationId xmlns:a16="http://schemas.microsoft.com/office/drawing/2014/main" id="{47D1029D-DF43-8440-A5D5-8C0AA89257A6}"/>
              </a:ext>
            </a:extLst>
          </p:cNvPr>
          <p:cNvSpPr>
            <a:spLocks noGrp="1"/>
          </p:cNvSpPr>
          <p:nvPr>
            <p:ph type="ftr" sz="quarter" idx="11"/>
          </p:nvPr>
        </p:nvSpPr>
        <p:spPr bwMode="auto">
          <a:xfrm>
            <a:off x="2135832" y="6597650"/>
            <a:ext cx="7848600" cy="260350"/>
          </a:xfrm>
          <a:ln>
            <a:miter lim="800000"/>
            <a:headEnd/>
            <a:tailEnd/>
          </a:ln>
        </p:spPr>
        <p:txBody>
          <a:bodyPr/>
          <a:lstStyle/>
          <a:p>
            <a:pPr>
              <a:defRPr/>
            </a:pPr>
            <a:r>
              <a:rPr lang="en-US" altLang="zh-TW" sz="1000" dirty="0"/>
              <a:t>Source: Ian Sommerville (2019), Engineering Software Products:  An Introduction to Modern Software Engineering, Pearson.</a:t>
            </a:r>
            <a:endParaRPr lang="es-ES" altLang="zh-TW" sz="1000" dirty="0"/>
          </a:p>
        </p:txBody>
      </p:sp>
      <p:sp>
        <p:nvSpPr>
          <p:cNvPr id="6" name="Title 1">
            <a:extLst>
              <a:ext uri="{FF2B5EF4-FFF2-40B4-BE49-F238E27FC236}">
                <a16:creationId xmlns:a16="http://schemas.microsoft.com/office/drawing/2014/main" id="{0CFA4C37-6E89-4349-BAC6-EBAD3F680900}"/>
              </a:ext>
            </a:extLst>
          </p:cNvPr>
          <p:cNvSpPr>
            <a:spLocks noGrp="1"/>
          </p:cNvSpPr>
          <p:nvPr>
            <p:ph type="title"/>
          </p:nvPr>
        </p:nvSpPr>
        <p:spPr>
          <a:xfrm>
            <a:off x="1991544" y="116633"/>
            <a:ext cx="8229600" cy="949995"/>
          </a:xfrm>
        </p:spPr>
        <p:txBody>
          <a:bodyPr/>
          <a:lstStyle/>
          <a:p>
            <a:r>
              <a:rPr lang="en-US" dirty="0">
                <a:solidFill>
                  <a:schemeClr val="accent1"/>
                </a:solidFill>
              </a:rPr>
              <a:t>Summary</a:t>
            </a:r>
          </a:p>
        </p:txBody>
      </p:sp>
    </p:spTree>
    <p:extLst>
      <p:ext uri="{BB962C8B-B14F-4D97-AF65-F5344CB8AC3E}">
        <p14:creationId xmlns:p14="http://schemas.microsoft.com/office/powerpoint/2010/main" val="193156026"/>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206CD1-696A-CA40-B3EB-C1207E905677}"/>
              </a:ext>
            </a:extLst>
          </p:cNvPr>
          <p:cNvSpPr>
            <a:spLocks noGrp="1"/>
          </p:cNvSpPr>
          <p:nvPr>
            <p:ph type="title"/>
          </p:nvPr>
        </p:nvSpPr>
        <p:spPr>
          <a:xfrm>
            <a:off x="1981200" y="130622"/>
            <a:ext cx="8229600" cy="850106"/>
          </a:xfrm>
        </p:spPr>
        <p:txBody>
          <a:bodyPr/>
          <a:lstStyle/>
          <a:p>
            <a:r>
              <a:rPr lang="en-US" dirty="0"/>
              <a:t>References</a:t>
            </a:r>
          </a:p>
        </p:txBody>
      </p:sp>
      <p:sp>
        <p:nvSpPr>
          <p:cNvPr id="3" name="Content Placeholder 2">
            <a:extLst>
              <a:ext uri="{FF2B5EF4-FFF2-40B4-BE49-F238E27FC236}">
                <a16:creationId xmlns:a16="http://schemas.microsoft.com/office/drawing/2014/main" id="{679ED885-E96F-814E-9AE3-6B89308F3B0A}"/>
              </a:ext>
            </a:extLst>
          </p:cNvPr>
          <p:cNvSpPr>
            <a:spLocks noGrp="1"/>
          </p:cNvSpPr>
          <p:nvPr>
            <p:ph idx="1"/>
          </p:nvPr>
        </p:nvSpPr>
        <p:spPr>
          <a:xfrm>
            <a:off x="665017" y="980728"/>
            <a:ext cx="10626437" cy="5746650"/>
          </a:xfrm>
        </p:spPr>
        <p:txBody>
          <a:bodyPr>
            <a:normAutofit/>
          </a:bodyPr>
          <a:lstStyle/>
          <a:p>
            <a:r>
              <a:rPr lang="en-US" altLang="zh-TW" sz="2400" b="0" dirty="0"/>
              <a:t>Ian Sommerville (2019), Engineering Software Products: An Introduction to Modern Software Engineering, Pearson.</a:t>
            </a:r>
          </a:p>
          <a:p>
            <a:r>
              <a:rPr lang="en-US" altLang="zh-TW" sz="2400" b="0" dirty="0"/>
              <a:t>Ian Sommerville (2015), Software Engineering, 10th Edition, Pearson.</a:t>
            </a:r>
          </a:p>
          <a:p>
            <a:r>
              <a:rPr lang="en-US" altLang="zh-TW" sz="2400" b="0" dirty="0"/>
              <a:t>Titus Winters, Tom </a:t>
            </a:r>
            <a:r>
              <a:rPr lang="en-US" altLang="zh-TW" sz="2400" b="0" dirty="0" err="1"/>
              <a:t>Manshreck</a:t>
            </a:r>
            <a:r>
              <a:rPr lang="en-US" altLang="zh-TW" sz="2400" b="0" dirty="0"/>
              <a:t>, and Hyrum Wright (2020), Software Engineering at Google: Lessons Learned from Programming Over Time, O'Reilly Media.</a:t>
            </a:r>
          </a:p>
          <a:p>
            <a:r>
              <a:rPr lang="en-US" sz="2400" b="0" dirty="0"/>
              <a:t>Project Management Institute (2021), A Guide to the Project Management Body of Knowledge (PMBOK Guide) – Seventh Edition and The Standard for Project Management, PMI.</a:t>
            </a:r>
          </a:p>
          <a:p>
            <a:r>
              <a:rPr lang="en-US" sz="2400" b="0" dirty="0"/>
              <a:t>Project Management Institute (2017), A Guide to the Project Management Body of Knowledge (PMBOK Guide), Sixth Edition, Project Management Institute.</a:t>
            </a:r>
          </a:p>
          <a:p>
            <a:r>
              <a:rPr lang="en-US" sz="2400" b="0" dirty="0"/>
              <a:t>Project Management Institute (2017), Agile Practice Guide, Project Management Institute.</a:t>
            </a:r>
          </a:p>
          <a:p>
            <a:endParaRPr lang="en-US" sz="2400" b="0" dirty="0"/>
          </a:p>
        </p:txBody>
      </p:sp>
      <p:sp>
        <p:nvSpPr>
          <p:cNvPr id="4" name="Slide Number Placeholder 3">
            <a:extLst>
              <a:ext uri="{FF2B5EF4-FFF2-40B4-BE49-F238E27FC236}">
                <a16:creationId xmlns:a16="http://schemas.microsoft.com/office/drawing/2014/main" id="{090F3B1F-C2FF-D84E-9715-5239A416A00D}"/>
              </a:ext>
            </a:extLst>
          </p:cNvPr>
          <p:cNvSpPr>
            <a:spLocks noGrp="1"/>
          </p:cNvSpPr>
          <p:nvPr>
            <p:ph type="sldNum" sz="quarter" idx="12"/>
          </p:nvPr>
        </p:nvSpPr>
        <p:spPr/>
        <p:txBody>
          <a:bodyPr/>
          <a:lstStyle/>
          <a:p>
            <a:pPr>
              <a:defRPr/>
            </a:pPr>
            <a:fld id="{E78C9E75-97FD-45D9-8ED3-955348887BB1}" type="slidenum">
              <a:rPr lang="zh-TW" altLang="en-US" smtClean="0"/>
              <a:pPr>
                <a:defRPr/>
              </a:pPr>
              <a:t>89</a:t>
            </a:fld>
            <a:endParaRPr lang="zh-TW" altLang="en-US"/>
          </a:p>
        </p:txBody>
      </p:sp>
    </p:spTree>
    <p:extLst>
      <p:ext uri="{BB962C8B-B14F-4D97-AF65-F5344CB8AC3E}">
        <p14:creationId xmlns:p14="http://schemas.microsoft.com/office/powerpoint/2010/main" val="104651883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F2940D-C259-8D4C-B1EA-4CEB2ABAF0FD}"/>
              </a:ext>
            </a:extLst>
          </p:cNvPr>
          <p:cNvSpPr>
            <a:spLocks noGrp="1"/>
          </p:cNvSpPr>
          <p:nvPr>
            <p:ph type="title"/>
          </p:nvPr>
        </p:nvSpPr>
        <p:spPr>
          <a:xfrm>
            <a:off x="1775520" y="116632"/>
            <a:ext cx="8654550" cy="844798"/>
          </a:xfrm>
        </p:spPr>
        <p:txBody>
          <a:bodyPr>
            <a:normAutofit fontScale="90000"/>
          </a:bodyPr>
          <a:lstStyle/>
          <a:p>
            <a:r>
              <a:rPr lang="en-US" dirty="0">
                <a:solidFill>
                  <a:srgbClr val="C00000"/>
                </a:solidFill>
              </a:rPr>
              <a:t>Project-based</a:t>
            </a:r>
            <a:r>
              <a:rPr lang="en-US" dirty="0">
                <a:solidFill>
                  <a:schemeClr val="tx2"/>
                </a:solidFill>
              </a:rPr>
              <a:t> </a:t>
            </a:r>
            <a:r>
              <a:rPr lang="en-US" dirty="0">
                <a:solidFill>
                  <a:schemeClr val="accent1"/>
                </a:solidFill>
              </a:rPr>
              <a:t>software engineering</a:t>
            </a:r>
          </a:p>
        </p:txBody>
      </p:sp>
      <p:sp>
        <p:nvSpPr>
          <p:cNvPr id="4" name="Slide Number Placeholder 3">
            <a:extLst>
              <a:ext uri="{FF2B5EF4-FFF2-40B4-BE49-F238E27FC236}">
                <a16:creationId xmlns:a16="http://schemas.microsoft.com/office/drawing/2014/main" id="{A348F833-D1B4-084E-A918-4CD2DC9AB2BC}"/>
              </a:ext>
            </a:extLst>
          </p:cNvPr>
          <p:cNvSpPr>
            <a:spLocks noGrp="1"/>
          </p:cNvSpPr>
          <p:nvPr>
            <p:ph type="sldNum" sz="quarter" idx="12"/>
          </p:nvPr>
        </p:nvSpPr>
        <p:spPr/>
        <p:txBody>
          <a:bodyPr/>
          <a:lstStyle/>
          <a:p>
            <a:pPr>
              <a:defRPr/>
            </a:pPr>
            <a:fld id="{E78C9E75-97FD-45D9-8ED3-955348887BB1}" type="slidenum">
              <a:rPr lang="zh-TW" altLang="en-US" smtClean="0"/>
              <a:pPr>
                <a:defRPr/>
              </a:pPr>
              <a:t>9</a:t>
            </a:fld>
            <a:endParaRPr lang="zh-TW" altLang="en-US"/>
          </a:p>
        </p:txBody>
      </p:sp>
      <p:sp>
        <p:nvSpPr>
          <p:cNvPr id="7" name="Oval 6">
            <a:extLst>
              <a:ext uri="{FF2B5EF4-FFF2-40B4-BE49-F238E27FC236}">
                <a16:creationId xmlns:a16="http://schemas.microsoft.com/office/drawing/2014/main" id="{D88AA651-D1E9-D948-B8E3-92B4DCFCF8D5}"/>
              </a:ext>
            </a:extLst>
          </p:cNvPr>
          <p:cNvSpPr/>
          <p:nvPr/>
        </p:nvSpPr>
        <p:spPr>
          <a:xfrm>
            <a:off x="4871864" y="1736204"/>
            <a:ext cx="2808312" cy="1296144"/>
          </a:xfrm>
          <a:prstGeom prst="ellipse">
            <a:avLst/>
          </a:prstGeom>
          <a:solidFill>
            <a:schemeClr val="accent6">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2800" b="1" dirty="0">
                <a:solidFill>
                  <a:schemeClr val="tx1"/>
                </a:solidFill>
              </a:rPr>
              <a:t>Problem</a:t>
            </a:r>
          </a:p>
        </p:txBody>
      </p:sp>
      <p:sp>
        <p:nvSpPr>
          <p:cNvPr id="8" name="Oval 7">
            <a:extLst>
              <a:ext uri="{FF2B5EF4-FFF2-40B4-BE49-F238E27FC236}">
                <a16:creationId xmlns:a16="http://schemas.microsoft.com/office/drawing/2014/main" id="{8C9126C0-C46E-BB42-9AD1-0BFE4B4E792A}"/>
              </a:ext>
            </a:extLst>
          </p:cNvPr>
          <p:cNvSpPr/>
          <p:nvPr/>
        </p:nvSpPr>
        <p:spPr>
          <a:xfrm>
            <a:off x="7392144" y="4577160"/>
            <a:ext cx="2808312" cy="1296144"/>
          </a:xfrm>
          <a:prstGeom prst="ellipse">
            <a:avLst/>
          </a:prstGeom>
          <a:solidFill>
            <a:schemeClr val="accent5">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2800" b="1" dirty="0">
                <a:solidFill>
                  <a:schemeClr val="tx1"/>
                </a:solidFill>
              </a:rPr>
              <a:t>Software</a:t>
            </a:r>
          </a:p>
        </p:txBody>
      </p:sp>
      <p:sp>
        <p:nvSpPr>
          <p:cNvPr id="9" name="Oval 8">
            <a:extLst>
              <a:ext uri="{FF2B5EF4-FFF2-40B4-BE49-F238E27FC236}">
                <a16:creationId xmlns:a16="http://schemas.microsoft.com/office/drawing/2014/main" id="{537EFED1-0300-1346-9363-6EF925B48EC6}"/>
              </a:ext>
            </a:extLst>
          </p:cNvPr>
          <p:cNvSpPr/>
          <p:nvPr/>
        </p:nvSpPr>
        <p:spPr>
          <a:xfrm>
            <a:off x="2567608" y="4605017"/>
            <a:ext cx="2808312" cy="1296144"/>
          </a:xfrm>
          <a:prstGeom prst="ellipse">
            <a:avLst/>
          </a:prstGeom>
          <a:solidFill>
            <a:schemeClr val="accent4">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algn="ctr"/>
            <a:r>
              <a:rPr lang="en-US" sz="2800" b="1" dirty="0">
                <a:solidFill>
                  <a:schemeClr val="tx1"/>
                </a:solidFill>
              </a:rPr>
              <a:t>Requirements</a:t>
            </a:r>
          </a:p>
        </p:txBody>
      </p:sp>
      <p:sp>
        <p:nvSpPr>
          <p:cNvPr id="10" name="TextBox 9">
            <a:extLst>
              <a:ext uri="{FF2B5EF4-FFF2-40B4-BE49-F238E27FC236}">
                <a16:creationId xmlns:a16="http://schemas.microsoft.com/office/drawing/2014/main" id="{588C00E5-E554-5440-8DD7-6C3BD87E968B}"/>
              </a:ext>
            </a:extLst>
          </p:cNvPr>
          <p:cNvSpPr txBox="1"/>
          <p:nvPr/>
        </p:nvSpPr>
        <p:spPr>
          <a:xfrm>
            <a:off x="5472674" y="1196753"/>
            <a:ext cx="1610121" cy="461665"/>
          </a:xfrm>
          <a:prstGeom prst="rect">
            <a:avLst/>
          </a:prstGeom>
          <a:noFill/>
        </p:spPr>
        <p:txBody>
          <a:bodyPr wrap="none" rtlCol="0">
            <a:spAutoFit/>
          </a:bodyPr>
          <a:lstStyle/>
          <a:p>
            <a:pPr algn="ctr"/>
            <a:r>
              <a:rPr lang="en-US" sz="2400" dirty="0">
                <a:solidFill>
                  <a:schemeClr val="accent1"/>
                </a:solidFill>
              </a:rPr>
              <a:t>CUSTOMER</a:t>
            </a:r>
          </a:p>
        </p:txBody>
      </p:sp>
      <p:sp>
        <p:nvSpPr>
          <p:cNvPr id="11" name="TextBox 10">
            <a:extLst>
              <a:ext uri="{FF2B5EF4-FFF2-40B4-BE49-F238E27FC236}">
                <a16:creationId xmlns:a16="http://schemas.microsoft.com/office/drawing/2014/main" id="{6678E30B-1DEE-E44E-A65B-D6F335973FC9}"/>
              </a:ext>
            </a:extLst>
          </p:cNvPr>
          <p:cNvSpPr txBox="1"/>
          <p:nvPr/>
        </p:nvSpPr>
        <p:spPr>
          <a:xfrm>
            <a:off x="2322970" y="5910372"/>
            <a:ext cx="3268975" cy="830997"/>
          </a:xfrm>
          <a:prstGeom prst="rect">
            <a:avLst/>
          </a:prstGeom>
          <a:noFill/>
        </p:spPr>
        <p:txBody>
          <a:bodyPr wrap="square" rtlCol="0">
            <a:spAutoFit/>
          </a:bodyPr>
          <a:lstStyle/>
          <a:p>
            <a:pPr algn="ctr"/>
            <a:r>
              <a:rPr lang="en-US" sz="2400" dirty="0">
                <a:solidFill>
                  <a:schemeClr val="accent1"/>
                </a:solidFill>
              </a:rPr>
              <a:t>CUSTOMER and </a:t>
            </a:r>
            <a:br>
              <a:rPr lang="en-US" sz="2400" dirty="0">
                <a:solidFill>
                  <a:schemeClr val="accent1"/>
                </a:solidFill>
              </a:rPr>
            </a:br>
            <a:r>
              <a:rPr lang="en-US" sz="2400" dirty="0">
                <a:solidFill>
                  <a:schemeClr val="accent1"/>
                </a:solidFill>
              </a:rPr>
              <a:t>DEVELOPER</a:t>
            </a:r>
          </a:p>
        </p:txBody>
      </p:sp>
      <p:sp>
        <p:nvSpPr>
          <p:cNvPr id="12" name="TextBox 11">
            <a:extLst>
              <a:ext uri="{FF2B5EF4-FFF2-40B4-BE49-F238E27FC236}">
                <a16:creationId xmlns:a16="http://schemas.microsoft.com/office/drawing/2014/main" id="{530C3EE7-BA39-0D48-A57D-60D7007868EC}"/>
              </a:ext>
            </a:extLst>
          </p:cNvPr>
          <p:cNvSpPr txBox="1"/>
          <p:nvPr/>
        </p:nvSpPr>
        <p:spPr>
          <a:xfrm>
            <a:off x="7845834" y="5932477"/>
            <a:ext cx="1652697" cy="461665"/>
          </a:xfrm>
          <a:prstGeom prst="rect">
            <a:avLst/>
          </a:prstGeom>
          <a:noFill/>
        </p:spPr>
        <p:txBody>
          <a:bodyPr wrap="none" rtlCol="0">
            <a:spAutoFit/>
          </a:bodyPr>
          <a:lstStyle/>
          <a:p>
            <a:r>
              <a:rPr lang="en-US" sz="2400" dirty="0">
                <a:solidFill>
                  <a:schemeClr val="accent1"/>
                </a:solidFill>
              </a:rPr>
              <a:t>DEVELOPER</a:t>
            </a:r>
          </a:p>
        </p:txBody>
      </p:sp>
      <p:sp>
        <p:nvSpPr>
          <p:cNvPr id="13" name="TextBox 12">
            <a:extLst>
              <a:ext uri="{FF2B5EF4-FFF2-40B4-BE49-F238E27FC236}">
                <a16:creationId xmlns:a16="http://schemas.microsoft.com/office/drawing/2014/main" id="{8DB031AE-7D41-584C-8DF3-2A81D348011D}"/>
              </a:ext>
            </a:extLst>
          </p:cNvPr>
          <p:cNvSpPr txBox="1"/>
          <p:nvPr/>
        </p:nvSpPr>
        <p:spPr>
          <a:xfrm>
            <a:off x="2927649" y="3389580"/>
            <a:ext cx="1415131" cy="461665"/>
          </a:xfrm>
          <a:prstGeom prst="rect">
            <a:avLst/>
          </a:prstGeom>
          <a:noFill/>
        </p:spPr>
        <p:txBody>
          <a:bodyPr wrap="none" rtlCol="0">
            <a:spAutoFit/>
          </a:bodyPr>
          <a:lstStyle/>
          <a:p>
            <a:r>
              <a:rPr lang="en-US" sz="2400" dirty="0">
                <a:solidFill>
                  <a:schemeClr val="accent1"/>
                </a:solidFill>
              </a:rPr>
              <a:t>generates</a:t>
            </a:r>
          </a:p>
        </p:txBody>
      </p:sp>
      <p:sp>
        <p:nvSpPr>
          <p:cNvPr id="14" name="TextBox 13">
            <a:extLst>
              <a:ext uri="{FF2B5EF4-FFF2-40B4-BE49-F238E27FC236}">
                <a16:creationId xmlns:a16="http://schemas.microsoft.com/office/drawing/2014/main" id="{390E6DF3-5EE0-F14F-A8EB-B5F48DA91BDA}"/>
              </a:ext>
            </a:extLst>
          </p:cNvPr>
          <p:cNvSpPr txBox="1"/>
          <p:nvPr/>
        </p:nvSpPr>
        <p:spPr>
          <a:xfrm>
            <a:off x="5223667" y="4556699"/>
            <a:ext cx="2254463" cy="461665"/>
          </a:xfrm>
          <a:prstGeom prst="rect">
            <a:avLst/>
          </a:prstGeom>
          <a:noFill/>
        </p:spPr>
        <p:txBody>
          <a:bodyPr wrap="none" rtlCol="0">
            <a:spAutoFit/>
          </a:bodyPr>
          <a:lstStyle/>
          <a:p>
            <a:r>
              <a:rPr lang="en-US" sz="2400" dirty="0">
                <a:solidFill>
                  <a:schemeClr val="accent1"/>
                </a:solidFill>
              </a:rPr>
              <a:t>implemented-by</a:t>
            </a:r>
          </a:p>
        </p:txBody>
      </p:sp>
      <p:sp>
        <p:nvSpPr>
          <p:cNvPr id="15" name="TextBox 14">
            <a:extLst>
              <a:ext uri="{FF2B5EF4-FFF2-40B4-BE49-F238E27FC236}">
                <a16:creationId xmlns:a16="http://schemas.microsoft.com/office/drawing/2014/main" id="{0AD6C07E-C7C7-6B4B-862C-06A66A64949D}"/>
              </a:ext>
            </a:extLst>
          </p:cNvPr>
          <p:cNvSpPr txBox="1"/>
          <p:nvPr/>
        </p:nvSpPr>
        <p:spPr>
          <a:xfrm>
            <a:off x="8247307" y="3389580"/>
            <a:ext cx="1500860" cy="461665"/>
          </a:xfrm>
          <a:prstGeom prst="rect">
            <a:avLst/>
          </a:prstGeom>
          <a:noFill/>
        </p:spPr>
        <p:txBody>
          <a:bodyPr wrap="none" rtlCol="0">
            <a:spAutoFit/>
          </a:bodyPr>
          <a:lstStyle/>
          <a:p>
            <a:r>
              <a:rPr lang="en-US" sz="2400" dirty="0">
                <a:solidFill>
                  <a:schemeClr val="accent1"/>
                </a:solidFill>
              </a:rPr>
              <a:t>helps-with</a:t>
            </a:r>
          </a:p>
        </p:txBody>
      </p:sp>
      <p:cxnSp>
        <p:nvCxnSpPr>
          <p:cNvPr id="16" name="Straight Arrow Connector 15">
            <a:extLst>
              <a:ext uri="{FF2B5EF4-FFF2-40B4-BE49-F238E27FC236}">
                <a16:creationId xmlns:a16="http://schemas.microsoft.com/office/drawing/2014/main" id="{6421E336-71E9-2B46-ACC7-EFB81D26FA64}"/>
              </a:ext>
            </a:extLst>
          </p:cNvPr>
          <p:cNvCxnSpPr>
            <a:cxnSpLocks/>
            <a:stCxn id="7" idx="3"/>
            <a:endCxn id="9" idx="0"/>
          </p:cNvCxnSpPr>
          <p:nvPr/>
        </p:nvCxnSpPr>
        <p:spPr>
          <a:xfrm flipH="1">
            <a:off x="3971764" y="2842533"/>
            <a:ext cx="1311368" cy="1762485"/>
          </a:xfrm>
          <a:prstGeom prst="straightConnector1">
            <a:avLst/>
          </a:prstGeom>
          <a:ln w="101600">
            <a:solidFill>
              <a:schemeClr val="bg1">
                <a:lumMod val="65000"/>
              </a:schemeClr>
            </a:solidFill>
            <a:tailEnd type="stealth" w="med" len="med"/>
          </a:ln>
        </p:spPr>
        <p:style>
          <a:lnRef idx="1">
            <a:schemeClr val="accent1"/>
          </a:lnRef>
          <a:fillRef idx="0">
            <a:schemeClr val="accent1"/>
          </a:fillRef>
          <a:effectRef idx="0">
            <a:schemeClr val="accent1"/>
          </a:effectRef>
          <a:fontRef idx="minor">
            <a:schemeClr val="tx1"/>
          </a:fontRef>
        </p:style>
      </p:cxnSp>
      <p:cxnSp>
        <p:nvCxnSpPr>
          <p:cNvPr id="17" name="Straight Arrow Connector 16">
            <a:extLst>
              <a:ext uri="{FF2B5EF4-FFF2-40B4-BE49-F238E27FC236}">
                <a16:creationId xmlns:a16="http://schemas.microsoft.com/office/drawing/2014/main" id="{7B4351DE-A09F-2341-BCD8-F73701B9E9CB}"/>
              </a:ext>
            </a:extLst>
          </p:cNvPr>
          <p:cNvCxnSpPr>
            <a:cxnSpLocks/>
            <a:stCxn id="9" idx="6"/>
            <a:endCxn id="8" idx="2"/>
          </p:cNvCxnSpPr>
          <p:nvPr/>
        </p:nvCxnSpPr>
        <p:spPr>
          <a:xfrm flipV="1">
            <a:off x="5375920" y="5225233"/>
            <a:ext cx="2016224" cy="27857"/>
          </a:xfrm>
          <a:prstGeom prst="straightConnector1">
            <a:avLst/>
          </a:prstGeom>
          <a:ln w="101600">
            <a:solidFill>
              <a:schemeClr val="bg1">
                <a:lumMod val="65000"/>
              </a:schemeClr>
            </a:solidFill>
            <a:tailEnd type="stealth" w="med" len="med"/>
          </a:ln>
        </p:spPr>
        <p:style>
          <a:lnRef idx="1">
            <a:schemeClr val="accent1"/>
          </a:lnRef>
          <a:fillRef idx="0">
            <a:schemeClr val="accent1"/>
          </a:fillRef>
          <a:effectRef idx="0">
            <a:schemeClr val="accent1"/>
          </a:effectRef>
          <a:fontRef idx="minor">
            <a:schemeClr val="tx1"/>
          </a:fontRef>
        </p:style>
      </p:cxnSp>
      <p:cxnSp>
        <p:nvCxnSpPr>
          <p:cNvPr id="18" name="Straight Arrow Connector 17">
            <a:extLst>
              <a:ext uri="{FF2B5EF4-FFF2-40B4-BE49-F238E27FC236}">
                <a16:creationId xmlns:a16="http://schemas.microsoft.com/office/drawing/2014/main" id="{8641064D-F6E9-874F-AD61-C59F8631D483}"/>
              </a:ext>
            </a:extLst>
          </p:cNvPr>
          <p:cNvCxnSpPr>
            <a:cxnSpLocks/>
            <a:stCxn id="8" idx="0"/>
          </p:cNvCxnSpPr>
          <p:nvPr/>
        </p:nvCxnSpPr>
        <p:spPr>
          <a:xfrm flipH="1" flipV="1">
            <a:off x="7256826" y="2842534"/>
            <a:ext cx="1539474" cy="1734626"/>
          </a:xfrm>
          <a:prstGeom prst="straightConnector1">
            <a:avLst/>
          </a:prstGeom>
          <a:ln w="101600">
            <a:solidFill>
              <a:schemeClr val="bg1">
                <a:lumMod val="65000"/>
              </a:schemeClr>
            </a:solidFill>
            <a:tailEnd type="stealth" w="med" len="med"/>
          </a:ln>
        </p:spPr>
        <p:style>
          <a:lnRef idx="1">
            <a:schemeClr val="accent1"/>
          </a:lnRef>
          <a:fillRef idx="0">
            <a:schemeClr val="accent1"/>
          </a:fillRef>
          <a:effectRef idx="0">
            <a:schemeClr val="accent1"/>
          </a:effectRef>
          <a:fontRef idx="minor">
            <a:schemeClr val="tx1"/>
          </a:fontRef>
        </p:style>
      </p:cxnSp>
      <p:sp>
        <p:nvSpPr>
          <p:cNvPr id="19" name="Footer Placeholder 4">
            <a:extLst>
              <a:ext uri="{FF2B5EF4-FFF2-40B4-BE49-F238E27FC236}">
                <a16:creationId xmlns:a16="http://schemas.microsoft.com/office/drawing/2014/main" id="{58F1006F-DDAB-2644-8B72-92449B579C83}"/>
              </a:ext>
            </a:extLst>
          </p:cNvPr>
          <p:cNvSpPr>
            <a:spLocks noGrp="1"/>
          </p:cNvSpPr>
          <p:nvPr>
            <p:ph type="ftr" sz="quarter" idx="11"/>
          </p:nvPr>
        </p:nvSpPr>
        <p:spPr bwMode="auto">
          <a:xfrm>
            <a:off x="2135832" y="6597650"/>
            <a:ext cx="7848600" cy="260350"/>
          </a:xfrm>
          <a:ln>
            <a:miter lim="800000"/>
            <a:headEnd/>
            <a:tailEnd/>
          </a:ln>
        </p:spPr>
        <p:txBody>
          <a:bodyPr/>
          <a:lstStyle/>
          <a:p>
            <a:pPr>
              <a:defRPr/>
            </a:pPr>
            <a:r>
              <a:rPr lang="en-US" altLang="zh-TW" sz="1000" dirty="0"/>
              <a:t>Source: Ian Sommerville (2019), Engineering Software Products:  An Introduction to Modern Software Engineering, Pearson.</a:t>
            </a:r>
            <a:endParaRPr lang="es-ES" altLang="zh-TW" sz="1000" dirty="0"/>
          </a:p>
        </p:txBody>
      </p:sp>
      <p:grpSp>
        <p:nvGrpSpPr>
          <p:cNvPr id="22" name="Group 21">
            <a:extLst>
              <a:ext uri="{FF2B5EF4-FFF2-40B4-BE49-F238E27FC236}">
                <a16:creationId xmlns:a16="http://schemas.microsoft.com/office/drawing/2014/main" id="{3C02BA49-81F6-BD45-AE4E-078F1D6DD218}"/>
              </a:ext>
            </a:extLst>
          </p:cNvPr>
          <p:cNvGrpSpPr/>
          <p:nvPr/>
        </p:nvGrpSpPr>
        <p:grpSpPr>
          <a:xfrm>
            <a:off x="1907232" y="4797291"/>
            <a:ext cx="586408" cy="769441"/>
            <a:chOff x="383232" y="4797290"/>
            <a:chExt cx="586408" cy="769441"/>
          </a:xfrm>
        </p:grpSpPr>
        <p:sp>
          <p:nvSpPr>
            <p:cNvPr id="20" name="文字方塊 14">
              <a:extLst>
                <a:ext uri="{FF2B5EF4-FFF2-40B4-BE49-F238E27FC236}">
                  <a16:creationId xmlns:a16="http://schemas.microsoft.com/office/drawing/2014/main" id="{3ACCBD5F-D467-224A-A925-66F33BCE9D67}"/>
                </a:ext>
              </a:extLst>
            </p:cNvPr>
            <p:cNvSpPr txBox="1"/>
            <p:nvPr/>
          </p:nvSpPr>
          <p:spPr>
            <a:xfrm>
              <a:off x="427009" y="4797290"/>
              <a:ext cx="470000" cy="769441"/>
            </a:xfrm>
            <a:prstGeom prst="rect">
              <a:avLst/>
            </a:prstGeom>
            <a:noFill/>
          </p:spPr>
          <p:txBody>
            <a:bodyPr wrap="none" rtlCol="0">
              <a:spAutoFit/>
            </a:bodyPr>
            <a:lstStyle/>
            <a:p>
              <a:r>
                <a:rPr lang="en-US" altLang="zh-TW" sz="4400" b="1" dirty="0">
                  <a:solidFill>
                    <a:srgbClr val="FF0000"/>
                  </a:solidFill>
                </a:rPr>
                <a:t>1</a:t>
              </a:r>
              <a:endParaRPr lang="zh-TW" altLang="en-US" sz="4400" b="1" dirty="0">
                <a:solidFill>
                  <a:srgbClr val="FF0000"/>
                </a:solidFill>
              </a:endParaRPr>
            </a:p>
          </p:txBody>
        </p:sp>
        <p:sp>
          <p:nvSpPr>
            <p:cNvPr id="21" name="Oval 20">
              <a:extLst>
                <a:ext uri="{FF2B5EF4-FFF2-40B4-BE49-F238E27FC236}">
                  <a16:creationId xmlns:a16="http://schemas.microsoft.com/office/drawing/2014/main" id="{D4F5D2EE-B76D-E042-AE83-370A61FB7A32}"/>
                </a:ext>
              </a:extLst>
            </p:cNvPr>
            <p:cNvSpPr/>
            <p:nvPr/>
          </p:nvSpPr>
          <p:spPr>
            <a:xfrm>
              <a:off x="383232" y="4889093"/>
              <a:ext cx="586408" cy="585834"/>
            </a:xfrm>
            <a:prstGeom prst="ellipse">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136773081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13776</TotalTime>
  <Words>6527</Words>
  <Application>Microsoft Macintosh PowerPoint</Application>
  <PresentationFormat>Widescreen</PresentationFormat>
  <Paragraphs>1007</Paragraphs>
  <Slides>89</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89</vt:i4>
      </vt:variant>
    </vt:vector>
  </HeadingPairs>
  <TitlesOfParts>
    <vt:vector size="92" baseType="lpstr">
      <vt:lpstr>Arial</vt:lpstr>
      <vt:lpstr>Calibri</vt:lpstr>
      <vt:lpstr>Office Theme</vt:lpstr>
      <vt:lpstr>Microservices Architecture:  RESTful services, Service deployment</vt:lpstr>
      <vt:lpstr>Syllabus</vt:lpstr>
      <vt:lpstr>Syllabus</vt:lpstr>
      <vt:lpstr>Syllabus</vt:lpstr>
      <vt:lpstr>Microservices Architecture:  RESTful services,  Service deployment</vt:lpstr>
      <vt:lpstr>Software Engineering  and  Project Management</vt:lpstr>
      <vt:lpstr>Information Management (MIS) Information Systems</vt:lpstr>
      <vt:lpstr>Fundamental MIS Concepts</vt:lpstr>
      <vt:lpstr>Project-based software engineering</vt:lpstr>
      <vt:lpstr>Product software engineering</vt:lpstr>
      <vt:lpstr>Software execution models</vt:lpstr>
      <vt:lpstr>Product management concerns</vt:lpstr>
      <vt:lpstr>Technical interactions of  product managers</vt:lpstr>
      <vt:lpstr>Software Development Life Cycle (SDLC) The waterfall model</vt:lpstr>
      <vt:lpstr>Plan-based and Agile development</vt:lpstr>
      <vt:lpstr>The Continuum of Life Cycles</vt:lpstr>
      <vt:lpstr>Predictive Life Cycle</vt:lpstr>
      <vt:lpstr>Iterative Life Cycle</vt:lpstr>
      <vt:lpstr>A Life Cycle of  Varying-Sized Increments</vt:lpstr>
      <vt:lpstr>Iteration-Based and Flow-Based Agile Life Cycles</vt:lpstr>
      <vt:lpstr>From personas to features</vt:lpstr>
      <vt:lpstr>Multi-tier client-server architecture</vt:lpstr>
      <vt:lpstr>Service-oriented Architecture</vt:lpstr>
      <vt:lpstr>VM</vt:lpstr>
      <vt:lpstr>Everything as a service</vt:lpstr>
      <vt:lpstr>Software as a service</vt:lpstr>
      <vt:lpstr>Microservices architecture –  key design questions</vt:lpstr>
      <vt:lpstr>Types of security threat</vt:lpstr>
      <vt:lpstr>Software product quality attributes</vt:lpstr>
      <vt:lpstr>A refactoring process</vt:lpstr>
      <vt:lpstr>Functional testing</vt:lpstr>
      <vt:lpstr>Test-driven development (TDD)</vt:lpstr>
      <vt:lpstr>DevOps</vt:lpstr>
      <vt:lpstr>Code management and DevOps</vt:lpstr>
      <vt:lpstr>Microservices Architecture:  RESTful services,  Service deployment</vt:lpstr>
      <vt:lpstr>Outline</vt:lpstr>
      <vt:lpstr>Microservices  Architecture</vt:lpstr>
      <vt:lpstr>Software services</vt:lpstr>
      <vt:lpstr>Software services</vt:lpstr>
      <vt:lpstr>Modern web services</vt:lpstr>
      <vt:lpstr>Microservices</vt:lpstr>
      <vt:lpstr>A microservice example</vt:lpstr>
      <vt:lpstr>A microservice example</vt:lpstr>
      <vt:lpstr>Functional breakdown of authentication features</vt:lpstr>
      <vt:lpstr>Authentication microservices</vt:lpstr>
      <vt:lpstr>Characteristics of microservices</vt:lpstr>
      <vt:lpstr>Microservice communication</vt:lpstr>
      <vt:lpstr>Microservice characteristics</vt:lpstr>
      <vt:lpstr>Microservice characteristics</vt:lpstr>
      <vt:lpstr>Password management functionality</vt:lpstr>
      <vt:lpstr>Microservice support code</vt:lpstr>
      <vt:lpstr>Microservices architecture</vt:lpstr>
      <vt:lpstr>Benefits of microservices architecture</vt:lpstr>
      <vt:lpstr>A microservices architecture for  a photo printing system</vt:lpstr>
      <vt:lpstr>Microservices architecture –  key design questions</vt:lpstr>
      <vt:lpstr>Synchronous and asynchronous microservice interaction</vt:lpstr>
      <vt:lpstr>Direct and indirect service communication</vt:lpstr>
      <vt:lpstr>Microservice data design</vt:lpstr>
      <vt:lpstr>Inconsistency management</vt:lpstr>
      <vt:lpstr>Inconsistency management</vt:lpstr>
      <vt:lpstr>Eventual consistency</vt:lpstr>
      <vt:lpstr>Using a pending transaction log</vt:lpstr>
      <vt:lpstr>Service coordination</vt:lpstr>
      <vt:lpstr>Authentication workflow</vt:lpstr>
      <vt:lpstr>Orchestration and choreography</vt:lpstr>
      <vt:lpstr>Failure types in a  microservices system</vt:lpstr>
      <vt:lpstr>Timeouts and circuit breakers</vt:lpstr>
      <vt:lpstr>Using a circuit breaker to  cope with service failure</vt:lpstr>
      <vt:lpstr>RESTful services</vt:lpstr>
      <vt:lpstr>RESTful services</vt:lpstr>
      <vt:lpstr>RESTful service principles</vt:lpstr>
      <vt:lpstr>RESTful service operations</vt:lpstr>
      <vt:lpstr>Service operations</vt:lpstr>
      <vt:lpstr>Road information system</vt:lpstr>
      <vt:lpstr>Road information system</vt:lpstr>
      <vt:lpstr>HTTP request and response processing</vt:lpstr>
      <vt:lpstr>HTTP request and response processing</vt:lpstr>
      <vt:lpstr>XML and JSON descriptions</vt:lpstr>
      <vt:lpstr>Service deployment</vt:lpstr>
      <vt:lpstr>Service deployment</vt:lpstr>
      <vt:lpstr>Deployment automation</vt:lpstr>
      <vt:lpstr>Deployment automation</vt:lpstr>
      <vt:lpstr>A continuous deployment pipeline</vt:lpstr>
      <vt:lpstr>Versioned services</vt:lpstr>
      <vt:lpstr>Summary</vt:lpstr>
      <vt:lpstr>Summary</vt:lpstr>
      <vt:lpstr>Summary</vt:lpstr>
      <vt:lpstr>Summary</vt:lpstr>
      <vt:lpstr>References</vt:lpstr>
    </vt:vector>
  </TitlesOfParts>
  <Manager/>
  <Company>National Taipei University</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Software Engineering</dc:title>
  <dc:subject/>
  <dc:creator>Min-Yuh Day</dc:creator>
  <cp:keywords>Software Engineering</cp:keywords>
  <dc:description>Software Engineering</dc:description>
  <cp:lastModifiedBy>MY DAY</cp:lastModifiedBy>
  <cp:revision>753</cp:revision>
  <cp:lastPrinted>2020-12-23T14:44:17Z</cp:lastPrinted>
  <dcterms:created xsi:type="dcterms:W3CDTF">2019-09-12T03:09:52Z</dcterms:created>
  <dcterms:modified xsi:type="dcterms:W3CDTF">2024-05-07T23:32:08Z</dcterms:modified>
  <cp:category/>
</cp:coreProperties>
</file>