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5232" r:id="rId2"/>
    <p:sldId id="3786" r:id="rId3"/>
    <p:sldId id="5236" r:id="rId4"/>
    <p:sldId id="5237" r:id="rId5"/>
    <p:sldId id="3856" r:id="rId6"/>
    <p:sldId id="5132" r:id="rId7"/>
    <p:sldId id="5167" r:id="rId8"/>
    <p:sldId id="3899" r:id="rId9"/>
    <p:sldId id="3900" r:id="rId10"/>
    <p:sldId id="5520" r:id="rId11"/>
    <p:sldId id="5234" r:id="rId12"/>
    <p:sldId id="5521" r:id="rId13"/>
    <p:sldId id="5522" r:id="rId14"/>
    <p:sldId id="5523" r:id="rId15"/>
    <p:sldId id="5235" r:id="rId16"/>
    <p:sldId id="5524" r:id="rId17"/>
    <p:sldId id="5243" r:id="rId18"/>
    <p:sldId id="5244" r:id="rId19"/>
    <p:sldId id="5245" r:id="rId20"/>
    <p:sldId id="5525" r:id="rId21"/>
    <p:sldId id="5539" r:id="rId22"/>
    <p:sldId id="5540" r:id="rId23"/>
    <p:sldId id="5541" r:id="rId24"/>
    <p:sldId id="5542" r:id="rId25"/>
    <p:sldId id="5526" r:id="rId26"/>
    <p:sldId id="5527" r:id="rId27"/>
    <p:sldId id="5528" r:id="rId28"/>
    <p:sldId id="5529" r:id="rId29"/>
    <p:sldId id="5530" r:id="rId30"/>
    <p:sldId id="5531" r:id="rId31"/>
    <p:sldId id="5233" r:id="rId32"/>
    <p:sldId id="5532" r:id="rId33"/>
    <p:sldId id="5533" r:id="rId34"/>
    <p:sldId id="5534" r:id="rId35"/>
    <p:sldId id="5535" r:id="rId36"/>
    <p:sldId id="5536" r:id="rId37"/>
    <p:sldId id="5537" r:id="rId38"/>
    <p:sldId id="5538" r:id="rId39"/>
    <p:sldId id="4938" r:id="rId40"/>
    <p:sldId id="5518" r:id="rId41"/>
    <p:sldId id="4948" r:id="rId42"/>
    <p:sldId id="4949" r:id="rId43"/>
    <p:sldId id="4950" r:id="rId44"/>
    <p:sldId id="4951" r:id="rId45"/>
    <p:sldId id="4952" r:id="rId46"/>
    <p:sldId id="4953" r:id="rId47"/>
    <p:sldId id="4954" r:id="rId48"/>
    <p:sldId id="4956" r:id="rId49"/>
    <p:sldId id="4957" r:id="rId50"/>
    <p:sldId id="4958" r:id="rId51"/>
    <p:sldId id="4959" r:id="rId52"/>
    <p:sldId id="4955" r:id="rId53"/>
    <p:sldId id="4975" r:id="rId54"/>
    <p:sldId id="4976" r:id="rId55"/>
    <p:sldId id="4977" r:id="rId56"/>
    <p:sldId id="5239" r:id="rId57"/>
    <p:sldId id="5240" r:id="rId58"/>
    <p:sldId id="5241" r:id="rId59"/>
    <p:sldId id="5242" r:id="rId60"/>
    <p:sldId id="5339" r:id="rId61"/>
    <p:sldId id="5337" r:id="rId62"/>
    <p:sldId id="5340" r:id="rId63"/>
    <p:sldId id="5341" r:id="rId64"/>
    <p:sldId id="5342" r:id="rId65"/>
    <p:sldId id="5305" r:id="rId66"/>
    <p:sldId id="5306" r:id="rId67"/>
    <p:sldId id="5307" r:id="rId68"/>
    <p:sldId id="5282" r:id="rId69"/>
    <p:sldId id="5516" r:id="rId70"/>
    <p:sldId id="5517" r:id="rId71"/>
    <p:sldId id="5169" r:id="rId72"/>
    <p:sldId id="5157" r:id="rId73"/>
    <p:sldId id="5238" r:id="rId74"/>
    <p:sldId id="3490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5"/>
    <p:restoredTop sz="90655"/>
  </p:normalViewPr>
  <p:slideViewPr>
    <p:cSldViewPr snapToGrid="0" snapToObjects="1">
      <p:cViewPr varScale="1">
        <p:scale>
          <a:sx n="73" d="100"/>
          <a:sy n="73" d="100"/>
        </p:scale>
        <p:origin x="20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7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7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Environmental, Social, and Governance (ESG) in Net-Zero Digital Transformation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1131ESGDA02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4D52C6-2BA8-557F-F73D-AC92C699DC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678" y="2485424"/>
            <a:ext cx="4825683" cy="2757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in Net-Zero Digital Transformation: Foundations and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615044"/>
            <a:ext cx="8172288" cy="3341269"/>
          </a:xfrm>
        </p:spPr>
        <p:txBody>
          <a:bodyPr/>
          <a:lstStyle/>
          <a:p>
            <a:r>
              <a:rPr lang="en-US" dirty="0"/>
              <a:t>Environmental, Social, and Governance (ESG)</a:t>
            </a:r>
          </a:p>
          <a:p>
            <a:r>
              <a:rPr lang="en-US" dirty="0"/>
              <a:t>Net-Zero Transformation</a:t>
            </a:r>
          </a:p>
          <a:p>
            <a:r>
              <a:rPr lang="en-US" dirty="0"/>
              <a:t>Digital Transformation</a:t>
            </a:r>
          </a:p>
          <a:p>
            <a:r>
              <a:rPr lang="en-US" dirty="0"/>
              <a:t>Opportunities and responsibilities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2096"/>
            <a:ext cx="11222181" cy="207800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Tech for Good – </a:t>
            </a:r>
            <a:br>
              <a:rPr lang="en-US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Your Solutions!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F9DCA-5840-A285-9534-2CB4D2B651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75" y="2733682"/>
            <a:ext cx="4910024" cy="28057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3C50A-0ADE-BA64-3D13-AC2F1487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2733682"/>
            <a:ext cx="6210967" cy="2222631"/>
          </a:xfrm>
        </p:spPr>
        <p:txBody>
          <a:bodyPr>
            <a:noAutofit/>
          </a:bodyPr>
          <a:lstStyle/>
          <a:p>
            <a:r>
              <a:rPr lang="en-US" sz="3600" dirty="0"/>
              <a:t>Challenge: </a:t>
            </a:r>
            <a:br>
              <a:rPr lang="en-US" sz="3600" dirty="0"/>
            </a:br>
            <a:r>
              <a:rPr lang="en-US" sz="3600" dirty="0"/>
              <a:t>Most innovative tech solution </a:t>
            </a:r>
            <a:br>
              <a:rPr lang="en-US" sz="3600" dirty="0"/>
            </a:br>
            <a:r>
              <a:rPr lang="en-US" sz="3600" dirty="0"/>
              <a:t>to an environmental OR </a:t>
            </a:r>
            <a:br>
              <a:rPr lang="en-US" sz="3600" dirty="0"/>
            </a:br>
            <a:r>
              <a:rPr lang="en-US" sz="3600" dirty="0"/>
              <a:t>social problem</a:t>
            </a:r>
          </a:p>
        </p:txBody>
      </p:sp>
    </p:spTree>
    <p:extLst>
      <p:ext uri="{BB962C8B-B14F-4D97-AF65-F5344CB8AC3E}">
        <p14:creationId xmlns:p14="http://schemas.microsoft.com/office/powerpoint/2010/main" val="361781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9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and Net-Zero: The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7"/>
            <a:ext cx="10995001" cy="55832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Climate impact, resource use, pollution, biodiversity</a:t>
            </a:r>
          </a:p>
          <a:p>
            <a:pPr>
              <a:spcAft>
                <a:spcPts val="600"/>
              </a:spcAft>
            </a:pPr>
            <a:r>
              <a:rPr lang="en-US" dirty="0"/>
              <a:t>Social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Labor practices, human rights, community impact, diversity &amp; inclusion</a:t>
            </a:r>
          </a:p>
          <a:p>
            <a:pPr>
              <a:spcAft>
                <a:spcPts val="600"/>
              </a:spcAft>
            </a:pPr>
            <a:r>
              <a:rPr lang="en-US" dirty="0"/>
              <a:t>Governance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Transparency, ethics, board structure, risk management</a:t>
            </a:r>
          </a:p>
          <a:p>
            <a:pPr>
              <a:spcAft>
                <a:spcPts val="600"/>
              </a:spcAft>
            </a:pPr>
            <a:r>
              <a:rPr lang="en-US" dirty="0"/>
              <a:t>Net-Zero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Balancing emissions produced with emissions removed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149657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8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9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Sustainability and ESG Data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 2024/09/18 Environmental, Social, and Governance (ESG) in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2024/09/25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2024/10/02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2024/10/09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2024/10/16 Task Force on Climate-Related Financial Disclosures (TCFD)</a:t>
            </a:r>
            <a:br>
              <a:rPr lang="en-US" sz="2800" dirty="0"/>
            </a:br>
            <a:r>
              <a:rPr lang="en-US" sz="2800" dirty="0"/>
              <a:t>                          and </a:t>
            </a:r>
            <a:r>
              <a:rPr lang="en-US" sz="2800" dirty="0" err="1"/>
              <a:t>En</a:t>
            </a:r>
            <a:r>
              <a:rPr lang="en-US" sz="2800" dirty="0"/>
              <a:t>-Roads Interactive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B2E62-88EB-3C38-6DB9-0CE3FC60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37" y="781350"/>
            <a:ext cx="9431382" cy="57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5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Transformation: </a:t>
            </a:r>
            <a:r>
              <a:rPr lang="en-US" sz="3100" dirty="0">
                <a:solidFill>
                  <a:schemeClr val="accent1"/>
                </a:solidFill>
              </a:rPr>
              <a:t>Theoretical and practical dimensions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9AB38-EDA3-9D74-7AF3-CDCF46EB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2" y="874909"/>
            <a:ext cx="10567211" cy="55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Ferdaus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M., Dam, T.,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Anavatti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&amp; Das, S. (2024). Digital technologies for a net-zero energy future: A comprehensive review. Renewable and Sustainable Energy Reviews, 202, 114681.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Technology for Net-Zero Energy Transition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25003-AE96-39AB-E0BA-65FC3989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42" y="860672"/>
            <a:ext cx="10334050" cy="5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69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D. B., Wada, O. Z., David-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A. C.,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Fapohunda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O., Ige, A. O., &amp; Ling, J. (2024). Artificial intelligence potential for net zero sustainability: Current evidence and prospects. Next Sustainability, 4, 100041.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Innovations for Net-Zero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CB69-7AEF-AD3A-DD9F-856591C2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9" y="860828"/>
            <a:ext cx="10952242" cy="57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8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78959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427390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1560032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6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2024/10/23 ESG Data Gathering, Analysis, and Visualization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2024/10/30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2024/11/06 Self-Learning</a:t>
            </a:r>
          </a:p>
          <a:p>
            <a:pPr marL="0" indent="0">
              <a:buNone/>
            </a:pPr>
            <a:r>
              <a:rPr lang="en-US" sz="2800" dirty="0"/>
              <a:t>10 2024/11/13 ESG Data Reporting; Corporate Sustainability Reports</a:t>
            </a:r>
          </a:p>
          <a:p>
            <a:pPr marL="0" indent="0">
              <a:buNone/>
            </a:pPr>
            <a:r>
              <a:rPr lang="en-US" sz="2800" dirty="0"/>
              <a:t>11 2024/11/20 ESG Data Verification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2024/11/27 Case Study on Sustainability and ESG Data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3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 ESG Meets – It's All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98713"/>
            <a:ext cx="10835975" cy="54241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 Justice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Underserved communities disproportionately impacted by pollution, climate hazards</a:t>
            </a:r>
          </a:p>
          <a:p>
            <a:pPr>
              <a:spcAft>
                <a:spcPts val="600"/>
              </a:spcAft>
            </a:pPr>
            <a:r>
              <a:rPr lang="en-US" dirty="0"/>
              <a:t>Responsible Tech Supply Chains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Resource extraction, e-waste, labor rights across the tech lifecycle </a:t>
            </a:r>
          </a:p>
          <a:p>
            <a:pPr>
              <a:spcAft>
                <a:spcPts val="600"/>
              </a:spcAft>
            </a:pPr>
            <a:r>
              <a:rPr lang="en-US" dirty="0"/>
              <a:t>Inclusive Product Design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Accessibility, addressing digital divides, social impacts of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4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Digital Transformation: Enabler and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Enabler</a:t>
            </a:r>
          </a:p>
          <a:p>
            <a:pPr lvl="1"/>
            <a:r>
              <a:rPr lang="en-US" sz="3600" dirty="0"/>
              <a:t>Data-driven decision-making, efficiency gains, new business models, collaboration</a:t>
            </a:r>
          </a:p>
          <a:p>
            <a:pPr lvl="1"/>
            <a:r>
              <a:rPr lang="en-US" sz="3600" dirty="0">
                <a:solidFill>
                  <a:schemeClr val="accent1"/>
                </a:solidFill>
              </a:rPr>
              <a:t>AI optimizing renewable energy</a:t>
            </a:r>
          </a:p>
          <a:p>
            <a:r>
              <a:rPr lang="en-US" sz="3600" dirty="0"/>
              <a:t>Challenge</a:t>
            </a:r>
          </a:p>
          <a:p>
            <a:pPr lvl="1"/>
            <a:r>
              <a:rPr lang="en-US" sz="3600" dirty="0"/>
              <a:t>Energy consumption, e-waste, planned obsolescence, AI ethics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AI servers representing increased energy use</a:t>
            </a:r>
          </a:p>
          <a:p>
            <a:pPr lvl="1"/>
            <a:endParaRPr lang="en-US" sz="3600" dirty="0"/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4454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9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4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2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7775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Human Impact of ESG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90" y="1615044"/>
            <a:ext cx="6069488" cy="3867832"/>
          </a:xfrm>
        </p:spPr>
        <p:txBody>
          <a:bodyPr>
            <a:noAutofit/>
          </a:bodyPr>
          <a:lstStyle/>
          <a:p>
            <a:r>
              <a:rPr lang="en-US" sz="4000" dirty="0"/>
              <a:t>Digital Initiatives</a:t>
            </a:r>
          </a:p>
          <a:p>
            <a:r>
              <a:rPr lang="en-US" sz="4000" dirty="0"/>
              <a:t>This isn't abstract, </a:t>
            </a:r>
            <a:br>
              <a:rPr lang="en-US" sz="4000" dirty="0"/>
            </a:br>
            <a:r>
              <a:rPr lang="en-US" sz="4000" dirty="0"/>
              <a:t>it's about improving lives</a:t>
            </a:r>
          </a:p>
          <a:p>
            <a:r>
              <a:rPr lang="en-US" sz="4000" dirty="0"/>
              <a:t>Positive potential </a:t>
            </a:r>
            <a:br>
              <a:rPr lang="en-US" sz="4000" dirty="0"/>
            </a:br>
            <a:r>
              <a:rPr lang="en-US" sz="4000" dirty="0"/>
              <a:t>when ESG is prioritized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A1FB8-72FC-EE10-BC24-449545CD7C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61" y="1754561"/>
            <a:ext cx="5860535" cy="33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6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2024/12/04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</a:t>
            </a:r>
            <a:br>
              <a:rPr lang="en-US" sz="2800" dirty="0"/>
            </a:br>
            <a:r>
              <a:rPr lang="en-US" sz="2800" dirty="0"/>
              <a:t>                            ESG and Sustainability Applications</a:t>
            </a:r>
          </a:p>
          <a:p>
            <a:pPr marL="0" indent="0">
              <a:buNone/>
            </a:pPr>
            <a:r>
              <a:rPr lang="en-US" sz="2800" dirty="0"/>
              <a:t>14 2024/12/11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2024/12/18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2024/12/25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35413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31608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427734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78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7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5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4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8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6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94932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Social, and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 (ESG)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Net-Zero Digital Transformation</a:t>
            </a: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4114012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2682021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3842192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3090454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82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671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4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043800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2945314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21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758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8EB0-3155-DBA3-973A-1DFC342A9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52" y="890784"/>
            <a:ext cx="7840707" cy="55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113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62558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7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939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3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35552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88B00-22E6-E0D0-8FFB-78F9201BE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922" y="716631"/>
            <a:ext cx="9510959" cy="583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https://lmarena.ai/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134790" y="3863335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BC4C4-9D1A-1A66-BF7D-AD29952950C4}"/>
              </a:ext>
            </a:extLst>
          </p:cNvPr>
          <p:cNvSpPr/>
          <p:nvPr/>
        </p:nvSpPr>
        <p:spPr>
          <a:xfrm>
            <a:off x="2254921" y="1296379"/>
            <a:ext cx="9452167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9452EC-BB80-2E11-2FDF-1CF4E48C669D}"/>
              </a:ext>
            </a:extLst>
          </p:cNvPr>
          <p:cNvSpPr/>
          <p:nvPr/>
        </p:nvSpPr>
        <p:spPr>
          <a:xfrm>
            <a:off x="2254921" y="3955390"/>
            <a:ext cx="9452168" cy="3693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62087" y="1318779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C73923-33CA-C04E-3E62-BD293EC84B33}"/>
              </a:ext>
            </a:extLst>
          </p:cNvPr>
          <p:cNvSpPr/>
          <p:nvPr/>
        </p:nvSpPr>
        <p:spPr>
          <a:xfrm>
            <a:off x="2284317" y="5294306"/>
            <a:ext cx="9452168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3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6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9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726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5281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spcAft>
                <a:spcPts val="60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b="0" dirty="0" err="1"/>
              <a:t>Numa</a:t>
            </a:r>
            <a:r>
              <a:rPr lang="en-US" sz="1600" b="0" dirty="0"/>
              <a:t> </a:t>
            </a:r>
            <a:r>
              <a:rPr lang="en-US" sz="1600" b="0" dirty="0" err="1"/>
              <a:t>Dhamani</a:t>
            </a:r>
            <a:r>
              <a:rPr lang="en-US" sz="1600" b="0" dirty="0"/>
              <a:t> and Maggie Engler (2024), Introduction to Generative AI, Manning.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600" b="0" dirty="0" err="1"/>
              <a:t>ChatGPT</a:t>
            </a:r>
            <a:r>
              <a:rPr lang="en-US" sz="1600" b="0" dirty="0"/>
              <a:t>, GPT-4V, and DALL-E 3, 3rd ed. Edition, </a:t>
            </a:r>
            <a:r>
              <a:rPr lang="en-US" sz="1600" b="0" dirty="0" err="1"/>
              <a:t>Packt</a:t>
            </a:r>
            <a:r>
              <a:rPr lang="en-US" sz="1600" b="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GRI (Global Report Initiative): </a:t>
            </a:r>
            <a:br>
              <a:rPr lang="en-US" sz="1600" b="0" dirty="0"/>
            </a:br>
            <a:r>
              <a:rPr lang="en-US" sz="1600" b="0" dirty="0">
                <a:hlinkClick r:id="rId2"/>
              </a:rPr>
              <a:t>https://www.globalreporting.org/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CDP (Carbon Disclosure Project): </a:t>
            </a:r>
            <a:br>
              <a:rPr lang="en-US" sz="1600" b="0" dirty="0"/>
            </a:br>
            <a:r>
              <a:rPr lang="en-US" sz="1600" b="0" dirty="0">
                <a:hlinkClick r:id="rId3"/>
              </a:rPr>
              <a:t>https://www.cdp.net/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SASB (Sustainability Accounting Standards Board): </a:t>
            </a:r>
            <a:br>
              <a:rPr lang="en-US" sz="1600" b="0" dirty="0"/>
            </a:br>
            <a:r>
              <a:rPr lang="en-US" sz="1600" b="0" dirty="0">
                <a:hlinkClick r:id="rId4"/>
              </a:rPr>
              <a:t>https://sasb.org/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ISSB (International Sustainability Standards Board):</a:t>
            </a:r>
            <a:br>
              <a:rPr lang="en-US" sz="1600" b="0" dirty="0"/>
            </a:br>
            <a:r>
              <a:rPr lang="en-US" sz="1600" b="0" dirty="0">
                <a:hlinkClick r:id="rId5"/>
              </a:rPr>
              <a:t>https://www.ifrs.org/groups/international-sustainability-standards-board/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TCFD (Task Force on Climate-related Financial Disclosures): </a:t>
            </a:r>
            <a:br>
              <a:rPr lang="en-US" sz="1600" b="0" dirty="0"/>
            </a:br>
            <a:r>
              <a:rPr lang="en-US" sz="1600" b="0" dirty="0">
                <a:hlinkClick r:id="rId6"/>
              </a:rPr>
              <a:t>https://www.fsb-tcfd.org/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Min-Yuh Day (2024), Python 101, </a:t>
            </a:r>
            <a:r>
              <a:rPr lang="en-US" sz="1600" b="0" dirty="0">
                <a:hlinkClick r:id="rId7"/>
              </a:rPr>
              <a:t>https://tinyurl.com/aintpupython101</a:t>
            </a: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14113</TotalTime>
  <Words>2876</Words>
  <Application>Microsoft Macintosh PowerPoint</Application>
  <PresentationFormat>Widescreen</PresentationFormat>
  <Paragraphs>394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Akkurat</vt:lpstr>
      <vt:lpstr>Arial</vt:lpstr>
      <vt:lpstr>Barlow</vt:lpstr>
      <vt:lpstr>Calibri</vt:lpstr>
      <vt:lpstr>Source Sans Pro</vt:lpstr>
      <vt:lpstr>Office Theme</vt:lpstr>
      <vt:lpstr>Environmental, Social, and Governance (ESG) in Net-Zero Digital Transformation</vt:lpstr>
      <vt:lpstr>Syllabus</vt:lpstr>
      <vt:lpstr>Syllabus</vt:lpstr>
      <vt:lpstr>Syllabus</vt:lpstr>
      <vt:lpstr>Environmental, Social, and  Governance (ESG)  in Net-Zero Digital Transformation</vt:lpstr>
      <vt:lpstr>Outline</vt:lpstr>
      <vt:lpstr>Sustainability and ESG Data Analytics</vt:lpstr>
      <vt:lpstr>ESG: Environmental Social Governance</vt:lpstr>
      <vt:lpstr>CSR: Corporate Social Responsibility</vt:lpstr>
      <vt:lpstr>ESG in Net-Zero Digital Transformation: Foundations and Frameworks</vt:lpstr>
      <vt:lpstr>Tech for Good –  Your Solutions!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ESG and Net-Zero: The Essentials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Digital Transformation Framework</vt:lpstr>
      <vt:lpstr>Digital Transformation: Theoretical and practical dimensions</vt:lpstr>
      <vt:lpstr>AI Technology for Net-Zero Energy Transition </vt:lpstr>
      <vt:lpstr>AI Innovations for Net-Zero Transformation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Where ESG Meets – It's All Connected</vt:lpstr>
      <vt:lpstr>Digital Transformation: Enabler and Challenge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The Human Impact of ESG Choices</vt:lpstr>
      <vt:lpstr>Generative AI  for  ESG Applications</vt:lpstr>
      <vt:lpstr>AI, ML, DL, Generative AI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Transformer Models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Google Gemini Largest and most capable AI model Making AI more helpful for everyone</vt:lpstr>
      <vt:lpstr>LMSYS Chatbot Arena Leaderboard</vt:lpstr>
      <vt:lpstr>Perplexity.ai</vt:lpstr>
      <vt:lpstr>Generative AI and LLMs for Sustainability and  ESG Data Analytics</vt:lpstr>
      <vt:lpstr>Generative AI for ESG Rating and Reporting Generation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799</cp:revision>
  <cp:lastPrinted>2020-12-23T14:44:17Z</cp:lastPrinted>
  <dcterms:created xsi:type="dcterms:W3CDTF">2019-09-12T03:09:52Z</dcterms:created>
  <dcterms:modified xsi:type="dcterms:W3CDTF">2024-09-17T23:53:27Z</dcterms:modified>
  <cp:category/>
</cp:coreProperties>
</file>